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758" r:id="rId3"/>
    <p:sldMasterId id="2147483806" r:id="rId4"/>
  </p:sldMasterIdLst>
  <p:notesMasterIdLst>
    <p:notesMasterId r:id="rId48"/>
  </p:notesMasterIdLst>
  <p:handoutMasterIdLst>
    <p:handoutMasterId r:id="rId49"/>
  </p:handoutMasterIdLst>
  <p:sldIdLst>
    <p:sldId id="334" r:id="rId5"/>
    <p:sldId id="361" r:id="rId6"/>
    <p:sldId id="467" r:id="rId7"/>
    <p:sldId id="487" r:id="rId8"/>
    <p:sldId id="468" r:id="rId9"/>
    <p:sldId id="490" r:id="rId10"/>
    <p:sldId id="488" r:id="rId11"/>
    <p:sldId id="492" r:id="rId12"/>
    <p:sldId id="493" r:id="rId13"/>
    <p:sldId id="491" r:id="rId14"/>
    <p:sldId id="469" r:id="rId15"/>
    <p:sldId id="534" r:id="rId16"/>
    <p:sldId id="528" r:id="rId17"/>
    <p:sldId id="529" r:id="rId18"/>
    <p:sldId id="530" r:id="rId19"/>
    <p:sldId id="531" r:id="rId20"/>
    <p:sldId id="532" r:id="rId21"/>
    <p:sldId id="470" r:id="rId22"/>
    <p:sldId id="502" r:id="rId23"/>
    <p:sldId id="504" r:id="rId24"/>
    <p:sldId id="505" r:id="rId25"/>
    <p:sldId id="475" r:id="rId26"/>
    <p:sldId id="509" r:id="rId27"/>
    <p:sldId id="510" r:id="rId28"/>
    <p:sldId id="516" r:id="rId29"/>
    <p:sldId id="506" r:id="rId30"/>
    <p:sldId id="507" r:id="rId31"/>
    <p:sldId id="533" r:id="rId32"/>
    <p:sldId id="477" r:id="rId33"/>
    <p:sldId id="444" r:id="rId34"/>
    <p:sldId id="513" r:id="rId35"/>
    <p:sldId id="515" r:id="rId36"/>
    <p:sldId id="514" r:id="rId37"/>
    <p:sldId id="482" r:id="rId38"/>
    <p:sldId id="483" r:id="rId39"/>
    <p:sldId id="523" r:id="rId40"/>
    <p:sldId id="484" r:id="rId41"/>
    <p:sldId id="450" r:id="rId42"/>
    <p:sldId id="525" r:id="rId43"/>
    <p:sldId id="451" r:id="rId44"/>
    <p:sldId id="524" r:id="rId45"/>
    <p:sldId id="526" r:id="rId46"/>
    <p:sldId id="485" r:id="rId47"/>
  </p:sldIdLst>
  <p:sldSz cx="9144000" cy="6858000" type="screen4x3"/>
  <p:notesSz cx="6797675" cy="9926638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9900CC"/>
    <a:srgbClr val="FF33CC"/>
    <a:srgbClr val="FF00FF"/>
    <a:srgbClr val="660066"/>
    <a:srgbClr val="00FF00"/>
    <a:srgbClr val="FFFFFF"/>
    <a:srgbClr val="66FF33"/>
    <a:srgbClr val="0066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>
      <p:cViewPr varScale="1">
        <p:scale>
          <a:sx n="70" d="100"/>
          <a:sy n="70" d="100"/>
        </p:scale>
        <p:origin x="-112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quarter" idx="1"/>
          </p:nvPr>
        </p:nvSpPr>
        <p:spPr>
          <a:xfrm>
            <a:off x="157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52083AA-FCAE-46E9-92CC-9FF1C2B3F616}" type="datetimeFigureOut">
              <a:rPr lang="he-IL" smtClean="0"/>
              <a:t>כ'/אלול/תשע"ז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2"/>
          </p:nvPr>
        </p:nvSpPr>
        <p:spPr>
          <a:xfrm>
            <a:off x="385201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3"/>
          </p:nvPr>
        </p:nvSpPr>
        <p:spPr>
          <a:xfrm>
            <a:off x="157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1E85DD3-4DE7-423F-81A4-FBF1B679BEEC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52593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B6950A7-E748-455D-AC61-9CB6E7AA54CC}" type="datetimeFigureOut">
              <a:rPr lang="he-IL" smtClean="0"/>
              <a:t>כ'/אלול/תשע"ז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52016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74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A35FB8DA-4C1D-49DB-B1E6-449BD2911D32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6501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A17D-7DAE-4168-8EF8-37ECAF863682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38313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C1E-1906-4385-AA73-7B2A750C90FD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7568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055F-3CB1-4E50-8509-21137818AD36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24319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A17D-7DAE-4168-8EF8-37ECAF863682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993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060A9-6532-45C9-BB74-539A8AD8B37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2585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81D0-91CE-4CF9-BAC7-F5BACC36F33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7961-384C-47DB-8F87-FA88E6A90FC0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883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FB72-4205-4534-8CE0-5DDE723D2618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15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6AE-CAB4-4CF9-89AD-A67C24D585EB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420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BA6A-7415-4670-B4A5-D78E233F54C4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941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E6F-F2E1-46F3-8483-88E41D8BA0C7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44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060A9-6532-45C9-BB74-539A8AD8B379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62489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31F6-10CA-457C-A592-ABE3432DBC32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647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C1E-1906-4385-AA73-7B2A750C90F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072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055F-3CB1-4E50-8509-21137818AD36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8050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564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4696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30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047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1748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71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878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81D0-91CE-4CF9-BAC7-F5BACC36F33A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201253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254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808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427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4456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DA17D-7DAE-4168-8EF8-37ECAF863682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4894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060A9-6532-45C9-BB74-539A8AD8B379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4655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581D0-91CE-4CF9-BAC7-F5BACC36F33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7634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7961-384C-47DB-8F87-FA88E6A90FC0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7220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FB72-4205-4534-8CE0-5DDE723D2618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41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6AE-CAB4-4CF9-89AD-A67C24D585EB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8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7961-384C-47DB-8F87-FA88E6A90FC0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29109616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BA6A-7415-4670-B4A5-D78E233F54C4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0301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E6F-F2E1-46F3-8483-88E41D8BA0C7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772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31F6-10CA-457C-A592-ABE3432DBC32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806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BC1E-1906-4385-AA73-7B2A750C90FD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542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3055F-3CB1-4E50-8509-21137818AD36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264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2FB72-4205-4534-8CE0-5DDE723D2618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1881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0C6AE-CAB4-4CF9-89AD-A67C24D585EB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7582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9BA6A-7415-4670-B4A5-D78E233F54C4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3473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64E6F-F2E1-46F3-8483-88E41D8BA0C7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10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B31F6-10CA-457C-A592-ABE3432DBC32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799349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7501-5BBD-42B2-9EB3-55F6FFC15B0A}" type="datetime8">
              <a:rPr lang="he-IL" smtClean="0"/>
              <a:t>11 ספטמבר 17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06EA-ACC3-4718-8424-EDD24B4BD7D7}" type="slidenum">
              <a:rPr lang="he-IL" smtClean="0"/>
              <a:pPr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400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7501-5BBD-42B2-9EB3-55F6FFC15B0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7713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BDEC87F-70B9-4664-AA48-CA99C24A68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rtl="0"/>
              <a:t>9/11/2017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0F4F1D0-80D2-4A92-9E37-8F90D1662A63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rtl="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244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37501-5BBD-42B2-9EB3-55F6FFC15B0A}" type="datetime8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 ספטמבר 17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27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</p:sldLayoutIdLst>
  <p:hf hdr="0" ftr="0" dt="0"/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0.png"/><Relationship Id="rId7" Type="http://schemas.openxmlformats.org/officeDocument/2006/relationships/image" Target="../media/image3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slide" Target="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slide" Target="slide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gif"/><Relationship Id="rId4" Type="http://schemas.openxmlformats.org/officeDocument/2006/relationships/image" Target="../media/image43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slide" Target="slide38.xml"/><Relationship Id="rId3" Type="http://schemas.openxmlformats.org/officeDocument/2006/relationships/slide" Target="slide12.xml"/><Relationship Id="rId7" Type="http://schemas.openxmlformats.org/officeDocument/2006/relationships/image" Target="../media/image9.gif"/><Relationship Id="rId12" Type="http://schemas.openxmlformats.org/officeDocument/2006/relationships/image" Target="../media/image12.gif"/><Relationship Id="rId2" Type="http://schemas.openxmlformats.org/officeDocument/2006/relationships/image" Target="../media/image6.gif"/><Relationship Id="rId16" Type="http://schemas.openxmlformats.org/officeDocument/2006/relationships/image" Target="../media/image14.gif"/><Relationship Id="rId1" Type="http://schemas.openxmlformats.org/officeDocument/2006/relationships/slideLayout" Target="../slideLayouts/slideLayout13.xml"/><Relationship Id="rId6" Type="http://schemas.openxmlformats.org/officeDocument/2006/relationships/slide" Target="slide33.xml"/><Relationship Id="rId11" Type="http://schemas.openxmlformats.org/officeDocument/2006/relationships/image" Target="../media/image11.gif"/><Relationship Id="rId5" Type="http://schemas.openxmlformats.org/officeDocument/2006/relationships/image" Target="../media/image8.gif"/><Relationship Id="rId15" Type="http://schemas.openxmlformats.org/officeDocument/2006/relationships/slide" Target="slide21.xml"/><Relationship Id="rId10" Type="http://schemas.openxmlformats.org/officeDocument/2006/relationships/slide" Target="slide35.xml"/><Relationship Id="rId4" Type="http://schemas.openxmlformats.org/officeDocument/2006/relationships/image" Target="../media/image7.gif"/><Relationship Id="rId9" Type="http://schemas.openxmlformats.org/officeDocument/2006/relationships/image" Target="../media/image10.gif"/><Relationship Id="rId14" Type="http://schemas.openxmlformats.org/officeDocument/2006/relationships/image" Target="../media/image1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0.png"/><Relationship Id="rId13" Type="http://schemas.openxmlformats.org/officeDocument/2006/relationships/image" Target="../media/image59.png"/><Relationship Id="rId12" Type="http://schemas.openxmlformats.org/officeDocument/2006/relationships/image" Target="../media/image58.png"/><Relationship Id="rId2" Type="http://schemas.openxmlformats.org/officeDocument/2006/relationships/image" Target="../media/image45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7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9" Type="http://schemas.openxmlformats.org/officeDocument/2006/relationships/image" Target="../media/image470.png"/><Relationship Id="rId1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slide" Target="slide3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0.png"/><Relationship Id="rId3" Type="http://schemas.openxmlformats.org/officeDocument/2006/relationships/image" Target="../media/image65.png"/><Relationship Id="rId7" Type="http://schemas.openxmlformats.org/officeDocument/2006/relationships/image" Target="../media/image73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0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slide" Target="slide35.xml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10" Type="http://schemas.openxmlformats.org/officeDocument/2006/relationships/image" Target="../media/image90.png"/><Relationship Id="rId4" Type="http://schemas.openxmlformats.org/officeDocument/2006/relationships/image" Target="../media/image75.jpeg"/><Relationship Id="rId9" Type="http://schemas.openxmlformats.org/officeDocument/2006/relationships/image" Target="../media/image8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" Target="slide3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92.png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89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5.wmf"/><Relationship Id="rId11" Type="http://schemas.openxmlformats.org/officeDocument/2006/relationships/image" Target="../media/image88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87.wmf"/><Relationship Id="rId4" Type="http://schemas.openxmlformats.org/officeDocument/2006/relationships/image" Target="../media/image84.wmf"/><Relationship Id="rId9" Type="http://schemas.openxmlformats.org/officeDocument/2006/relationships/oleObject" Target="../embeddings/oleObject4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slide" Target="slide3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4" Type="http://schemas.openxmlformats.org/officeDocument/2006/relationships/image" Target="../media/image2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1037965" y="1587723"/>
            <a:ext cx="6844134" cy="2376264"/>
          </a:xfrm>
        </p:spPr>
        <p:txBody>
          <a:bodyPr>
            <a:normAutofit/>
          </a:bodyPr>
          <a:lstStyle/>
          <a:p>
            <a:pPr rtl="0"/>
            <a:r>
              <a:rPr lang="en-US" sz="3800" b="1" dirty="0" smtClean="0">
                <a:solidFill>
                  <a:srgbClr val="FF0000"/>
                </a:solidFill>
                <a:cs typeface="Angsana New" panose="02020603050405020304" pitchFamily="18" charset="-34"/>
              </a:rPr>
              <a:t>T</a:t>
            </a:r>
            <a:r>
              <a:rPr lang="en-US" sz="3800" dirty="0" smtClean="0">
                <a:cs typeface="Angsana New" panose="02020603050405020304" pitchFamily="18" charset="-34"/>
              </a:rPr>
              <a:t>esting &amp; </a:t>
            </a:r>
            <a:r>
              <a:rPr lang="en-US" sz="3800" b="1" dirty="0">
                <a:solidFill>
                  <a:srgbClr val="FF0000"/>
                </a:solidFill>
                <a:cs typeface="Angsana New" panose="02020603050405020304" pitchFamily="18" charset="-34"/>
              </a:rPr>
              <a:t>T</a:t>
            </a:r>
            <a:r>
              <a:rPr lang="en-US" sz="3800" dirty="0">
                <a:cs typeface="Angsana New" panose="02020603050405020304" pitchFamily="18" charset="-34"/>
              </a:rPr>
              <a:t>uning of </a:t>
            </a:r>
            <a:r>
              <a:rPr lang="en-US" sz="3800" b="1" dirty="0">
                <a:solidFill>
                  <a:srgbClr val="FF0000"/>
                </a:solidFill>
                <a:cs typeface="Angsana New" panose="02020603050405020304" pitchFamily="18" charset="-34"/>
              </a:rPr>
              <a:t>R</a:t>
            </a:r>
            <a:r>
              <a:rPr lang="en-US" sz="3800" dirty="0">
                <a:cs typeface="Angsana New" panose="02020603050405020304" pitchFamily="18" charset="-34"/>
              </a:rPr>
              <a:t>evised </a:t>
            </a:r>
            <a:r>
              <a:rPr lang="en-US" sz="3800" b="1" dirty="0">
                <a:solidFill>
                  <a:srgbClr val="FF0000"/>
                </a:solidFill>
                <a:cs typeface="Angsana New" panose="02020603050405020304" pitchFamily="18" charset="-34"/>
              </a:rPr>
              <a:t>C</a:t>
            </a:r>
            <a:r>
              <a:rPr lang="en-US" sz="3800" dirty="0">
                <a:cs typeface="Angsana New" panose="02020603050405020304" pitchFamily="18" charset="-34"/>
              </a:rPr>
              <a:t>loud </a:t>
            </a:r>
            <a:r>
              <a:rPr lang="en-US" sz="3800" b="1" dirty="0">
                <a:solidFill>
                  <a:srgbClr val="FF0000"/>
                </a:solidFill>
                <a:cs typeface="Angsana New" panose="02020603050405020304" pitchFamily="18" charset="-34"/>
              </a:rPr>
              <a:t>R</a:t>
            </a:r>
            <a:r>
              <a:rPr lang="en-US" sz="3800" dirty="0">
                <a:cs typeface="Angsana New" panose="02020603050405020304" pitchFamily="18" charset="-34"/>
              </a:rPr>
              <a:t>adiation </a:t>
            </a:r>
            <a:r>
              <a:rPr lang="en-US" sz="3800" b="1" dirty="0" smtClean="0">
                <a:solidFill>
                  <a:srgbClr val="FF0000"/>
                </a:solidFill>
                <a:cs typeface="Angsana New" panose="02020603050405020304" pitchFamily="18" charset="-34"/>
              </a:rPr>
              <a:t>C</a:t>
            </a:r>
            <a:r>
              <a:rPr lang="en-US" sz="3800" dirty="0" smtClean="0">
                <a:cs typeface="Angsana New" panose="02020603050405020304" pitchFamily="18" charset="-34"/>
              </a:rPr>
              <a:t>oupling </a:t>
            </a:r>
            <a:br>
              <a:rPr lang="en-US" sz="3800" dirty="0" smtClean="0">
                <a:cs typeface="Angsana New" panose="02020603050405020304" pitchFamily="18" charset="-34"/>
              </a:rPr>
            </a:br>
            <a:r>
              <a:rPr lang="en-US" sz="3800" b="1" dirty="0" smtClean="0">
                <a:solidFill>
                  <a:srgbClr val="FF0000"/>
                </a:solidFill>
                <a:cs typeface="Angsana New" panose="02020603050405020304" pitchFamily="18" charset="-34"/>
              </a:rPr>
              <a:t>T</a:t>
            </a:r>
            <a:r>
              <a:rPr lang="en-US" sz="3800" b="1" baseline="30000" dirty="0" smtClean="0">
                <a:solidFill>
                  <a:srgbClr val="FF0000"/>
                </a:solidFill>
                <a:cs typeface="Angsana New" panose="02020603050405020304" pitchFamily="18" charset="-34"/>
              </a:rPr>
              <a:t>2</a:t>
            </a:r>
            <a:r>
              <a:rPr lang="en-US" sz="3800" b="1" dirty="0" smtClean="0">
                <a:solidFill>
                  <a:srgbClr val="FF0000"/>
                </a:solidFill>
                <a:cs typeface="Angsana New" panose="02020603050405020304" pitchFamily="18" charset="-34"/>
              </a:rPr>
              <a:t>(RC)</a:t>
            </a:r>
            <a:r>
              <a:rPr lang="en-US" sz="3800" b="1" baseline="30000" dirty="0" smtClean="0">
                <a:solidFill>
                  <a:srgbClr val="FF0000"/>
                </a:solidFill>
                <a:cs typeface="Angsana New" panose="02020603050405020304" pitchFamily="18" charset="-34"/>
              </a:rPr>
              <a:t>2</a:t>
            </a:r>
            <a:r>
              <a:rPr lang="en-US" sz="3800" dirty="0" smtClean="0">
                <a:cs typeface="Angsana New" panose="02020603050405020304" pitchFamily="18" charset="-34"/>
              </a:rPr>
              <a:t> PP Status Report</a:t>
            </a:r>
            <a:endParaRPr lang="he-IL" sz="3800" dirty="0">
              <a:solidFill>
                <a:srgbClr val="0000FF"/>
              </a:solidFill>
            </a:endParaRPr>
          </a:p>
        </p:txBody>
      </p:sp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1043657" y="4077072"/>
            <a:ext cx="7100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spcBef>
                <a:spcPct val="40000"/>
              </a:spcBef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40000"/>
              </a:spcBef>
              <a:spcAft>
                <a:spcPct val="0"/>
              </a:spcAft>
              <a:buClr>
                <a:schemeClr val="tx2"/>
              </a:buClr>
              <a:buSzPct val="95000"/>
              <a:buFont typeface="Wingdings" pitchFamily="2" charset="2"/>
              <a:buChar char="è"/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en-US" altLang="de-DE" sz="2000" dirty="0" smtClean="0">
                <a:latin typeface="+mn-lt"/>
                <a:cs typeface="Angsana New" panose="02020603050405020304" pitchFamily="18" charset="-34"/>
              </a:rPr>
              <a:t>Harel 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Muskatel (</a:t>
            </a:r>
            <a:r>
              <a:rPr lang="en-US" altLang="de-DE" sz="2000" dirty="0" smtClean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 smtClean="0">
                <a:latin typeface="+mn-lt"/>
                <a:cs typeface="Angsana New" panose="02020603050405020304" pitchFamily="18" charset="-34"/>
              </a:rPr>
              <a:t>), </a:t>
            </a: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Pavel 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Khain (</a:t>
            </a:r>
            <a:r>
              <a:rPr lang="de-DE" altLang="de-DE" sz="2000" dirty="0" smtClean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), </a:t>
            </a:r>
            <a:r>
              <a:rPr lang="en-US" altLang="de-DE" sz="2000" dirty="0" smtClean="0">
                <a:latin typeface="+mn-lt"/>
                <a:cs typeface="Angsana New" panose="02020603050405020304" pitchFamily="18" charset="-34"/>
              </a:rPr>
              <a:t>Alon </a:t>
            </a:r>
            <a:r>
              <a:rPr lang="en-US" altLang="de-DE" sz="2000" dirty="0">
                <a:latin typeface="+mn-lt"/>
                <a:cs typeface="Angsana New" panose="02020603050405020304" pitchFamily="18" charset="-34"/>
              </a:rPr>
              <a:t>Shtivelman (</a:t>
            </a:r>
            <a:r>
              <a:rPr lang="en-US" altLang="de-DE" sz="2000" dirty="0">
                <a:solidFill>
                  <a:srgbClr val="00B050"/>
                </a:solidFill>
                <a:latin typeface="+mn-lt"/>
                <a:cs typeface="Angsana New" panose="02020603050405020304" pitchFamily="18" charset="-34"/>
              </a:rPr>
              <a:t>IMS</a:t>
            </a:r>
            <a:r>
              <a:rPr lang="en-US" altLang="de-DE" sz="2000" dirty="0" smtClean="0">
                <a:latin typeface="+mn-lt"/>
                <a:cs typeface="Angsana New" panose="02020603050405020304" pitchFamily="18" charset="-34"/>
              </a:rPr>
              <a:t>)</a:t>
            </a:r>
            <a:endParaRPr lang="de-DE" altLang="de-DE" sz="2000" dirty="0" smtClean="0">
              <a:latin typeface="+mn-lt"/>
              <a:cs typeface="Angsana New" panose="02020603050405020304" pitchFamily="18" charset="-34"/>
            </a:endParaRPr>
          </a:p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Ulrich 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Blahak (</a:t>
            </a:r>
            <a:r>
              <a:rPr lang="de-DE" altLang="de-DE" sz="2000" dirty="0">
                <a:solidFill>
                  <a:srgbClr val="0070C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), Matthias 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Raschendorfer (</a:t>
            </a:r>
            <a:r>
              <a:rPr lang="de-DE" altLang="de-DE" sz="2000" dirty="0">
                <a:solidFill>
                  <a:srgbClr val="0070C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) </a:t>
            </a:r>
          </a:p>
          <a:p>
            <a:pPr algn="ctr" rtl="0">
              <a:spcBef>
                <a:spcPct val="0"/>
              </a:spcBef>
              <a:buClrTx/>
              <a:buSzTx/>
              <a:buNone/>
            </a:pP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Martin </a:t>
            </a:r>
            <a:r>
              <a:rPr lang="de-DE" altLang="de-DE" sz="2000" dirty="0">
                <a:latin typeface="+mn-lt"/>
                <a:cs typeface="Angsana New" panose="02020603050405020304" pitchFamily="18" charset="-34"/>
              </a:rPr>
              <a:t>Kohler (</a:t>
            </a:r>
            <a:r>
              <a:rPr lang="de-DE" altLang="de-DE" sz="2000" dirty="0">
                <a:solidFill>
                  <a:srgbClr val="0070C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), Daniel Rieger (</a:t>
            </a:r>
            <a:r>
              <a:rPr lang="de-DE" altLang="de-DE" sz="2000" dirty="0" smtClean="0">
                <a:solidFill>
                  <a:srgbClr val="0070C0"/>
                </a:solidFill>
                <a:latin typeface="+mn-lt"/>
                <a:cs typeface="Angsana New" panose="02020603050405020304" pitchFamily="18" charset="-34"/>
              </a:rPr>
              <a:t>DWD</a:t>
            </a:r>
            <a:r>
              <a:rPr lang="de-DE" altLang="de-DE" sz="2000" dirty="0" smtClean="0">
                <a:latin typeface="+mn-lt"/>
                <a:cs typeface="Angsana New" panose="02020603050405020304" pitchFamily="18" charset="-34"/>
              </a:rPr>
              <a:t>)</a:t>
            </a:r>
            <a:endParaRPr lang="en-US" sz="2000" dirty="0" smtClean="0">
              <a:latin typeface="+mn-lt"/>
              <a:cs typeface="Angsana New" panose="02020603050405020304" pitchFamily="18" charset="-34"/>
            </a:endParaRPr>
          </a:p>
          <a:p>
            <a:pPr algn="ctr" rtl="0">
              <a:spcBef>
                <a:spcPct val="0"/>
              </a:spcBef>
              <a:buClrTx/>
              <a:buSzTx/>
              <a:buNone/>
            </a:pPr>
            <a:r>
              <a:rPr lang="en-US" altLang="de-DE" sz="2000" dirty="0" smtClean="0">
                <a:latin typeface="+mn-lt"/>
                <a:cs typeface="Angsana New" panose="02020603050405020304" pitchFamily="18" charset="-34"/>
              </a:rPr>
              <a:t>Oliver Fuhrer (</a:t>
            </a:r>
            <a:r>
              <a:rPr lang="en-US" altLang="de-DE" sz="2000" dirty="0" smtClean="0">
                <a:solidFill>
                  <a:srgbClr val="7030A0"/>
                </a:solidFill>
                <a:latin typeface="+mn-lt"/>
                <a:cs typeface="Angsana New" panose="02020603050405020304" pitchFamily="18" charset="-34"/>
              </a:rPr>
              <a:t>MCH</a:t>
            </a:r>
            <a:r>
              <a:rPr lang="en-US" altLang="de-DE" sz="2000" dirty="0" smtClean="0">
                <a:latin typeface="+mn-lt"/>
                <a:cs typeface="Angsana New" panose="02020603050405020304" pitchFamily="18" charset="-34"/>
              </a:rPr>
              <a:t>), 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Xavier </a:t>
            </a:r>
            <a:r>
              <a:rPr lang="en-US" sz="2000" dirty="0" err="1">
                <a:latin typeface="+mn-lt"/>
                <a:cs typeface="Angsana New" panose="02020603050405020304" pitchFamily="18" charset="-34"/>
              </a:rPr>
              <a:t>Lapillonne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 (</a:t>
            </a:r>
            <a:r>
              <a:rPr lang="en-US" sz="2000" dirty="0" smtClean="0">
                <a:solidFill>
                  <a:srgbClr val="7030A0"/>
                </a:solidFill>
                <a:latin typeface="+mn-lt"/>
                <a:cs typeface="Angsana New" panose="02020603050405020304" pitchFamily="18" charset="-34"/>
              </a:rPr>
              <a:t>MCH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)  </a:t>
            </a:r>
          </a:p>
          <a:p>
            <a:pPr algn="ctr" rtl="0">
              <a:spcBef>
                <a:spcPct val="0"/>
              </a:spcBef>
              <a:buClrTx/>
              <a:buSzTx/>
              <a:buNone/>
            </a:pP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Gdaly 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Rivin (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cs typeface="Angsana New" panose="02020603050405020304" pitchFamily="18" charset="-34"/>
              </a:rPr>
              <a:t>RHM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), Natalia Chubarova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 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ngsana New" panose="02020603050405020304" pitchFamily="18" charset="-34"/>
              </a:rPr>
              <a:t>RHM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) </a:t>
            </a:r>
          </a:p>
          <a:p>
            <a:pPr algn="ctr" rtl="0">
              <a:spcBef>
                <a:spcPct val="0"/>
              </a:spcBef>
              <a:buClrTx/>
              <a:buSzTx/>
              <a:buNone/>
            </a:pP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Marina Shatunova 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ngsana New" panose="02020603050405020304" pitchFamily="18" charset="-34"/>
              </a:rPr>
              <a:t>RHM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), Alexey </a:t>
            </a:r>
            <a:r>
              <a:rPr lang="en-US" sz="2000" dirty="0" err="1">
                <a:latin typeface="+mn-lt"/>
                <a:cs typeface="Angsana New" panose="02020603050405020304" pitchFamily="18" charset="-34"/>
              </a:rPr>
              <a:t>Poliukhov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 (</a:t>
            </a:r>
            <a:r>
              <a:rPr lang="en-US" sz="2000" dirty="0" smtClean="0">
                <a:solidFill>
                  <a:srgbClr val="FF0000"/>
                </a:solidFill>
                <a:latin typeface="+mn-lt"/>
                <a:cs typeface="Angsana New" panose="02020603050405020304" pitchFamily="18" charset="-34"/>
              </a:rPr>
              <a:t>RHM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)</a:t>
            </a:r>
          </a:p>
          <a:p>
            <a:pPr algn="ctr" rtl="0">
              <a:spcBef>
                <a:spcPct val="0"/>
              </a:spcBef>
              <a:buClrTx/>
              <a:buSzTx/>
              <a:buNone/>
            </a:pP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Alexander </a:t>
            </a:r>
            <a:r>
              <a:rPr lang="en-US" sz="2000" dirty="0" err="1" smtClean="0">
                <a:latin typeface="+mn-lt"/>
                <a:cs typeface="Angsana New" panose="02020603050405020304" pitchFamily="18" charset="-34"/>
              </a:rPr>
              <a:t>Kirsanov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 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+mn-lt"/>
                <a:cs typeface="Angsana New" panose="02020603050405020304" pitchFamily="18" charset="-34"/>
              </a:rPr>
              <a:t>RHM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), </a:t>
            </a:r>
            <a:r>
              <a:rPr lang="en-US" sz="2000" dirty="0">
                <a:latin typeface="+mn-lt"/>
                <a:cs typeface="Angsana New" panose="02020603050405020304" pitchFamily="18" charset="-34"/>
              </a:rPr>
              <a:t>Simon Gruber (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+mn-lt"/>
                <a:cs typeface="Angsana New" panose="02020603050405020304" pitchFamily="18" charset="-34"/>
              </a:rPr>
              <a:t>KIT</a:t>
            </a: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) </a:t>
            </a:r>
          </a:p>
          <a:p>
            <a:pPr algn="ctr" rtl="0">
              <a:spcBef>
                <a:spcPct val="0"/>
              </a:spcBef>
              <a:buClrTx/>
              <a:buSzTx/>
              <a:buFontTx/>
              <a:buNone/>
            </a:pPr>
            <a:r>
              <a:rPr lang="en-US" sz="2000" dirty="0" smtClean="0">
                <a:latin typeface="+mn-lt"/>
                <a:cs typeface="Angsana New" panose="02020603050405020304" pitchFamily="18" charset="-34"/>
              </a:rPr>
              <a:t> </a:t>
            </a:r>
            <a:endParaRPr lang="de-DE" altLang="de-DE" sz="2000" dirty="0">
              <a:latin typeface="+mn-lt"/>
              <a:cs typeface="Angsana New" panose="02020603050405020304" pitchFamily="18" charset="-34"/>
            </a:endParaRPr>
          </a:p>
        </p:txBody>
      </p:sp>
      <p:grpSp>
        <p:nvGrpSpPr>
          <p:cNvPr id="12" name="קבוצה 11"/>
          <p:cNvGrpSpPr/>
          <p:nvPr/>
        </p:nvGrpSpPr>
        <p:grpSpPr>
          <a:xfrm>
            <a:off x="728886" y="394519"/>
            <a:ext cx="7731546" cy="946249"/>
            <a:chOff x="512862" y="188640"/>
            <a:chExt cx="7731546" cy="946249"/>
          </a:xfrm>
        </p:grpSpPr>
        <p:pic>
          <p:nvPicPr>
            <p:cNvPr id="6" name="תמונה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8766" y="188640"/>
              <a:ext cx="857250" cy="914400"/>
            </a:xfrm>
            <a:prstGeom prst="rect">
              <a:avLst/>
            </a:prstGeom>
          </p:spPr>
        </p:pic>
        <p:pic>
          <p:nvPicPr>
            <p:cNvPr id="7" name="Picture 44" descr="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2862" y="332656"/>
              <a:ext cx="2835002" cy="6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תמונה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2504" y="241027"/>
              <a:ext cx="867768" cy="867768"/>
            </a:xfrm>
            <a:prstGeom prst="rect">
              <a:avLst/>
            </a:prstGeom>
          </p:spPr>
        </p:pic>
        <p:pic>
          <p:nvPicPr>
            <p:cNvPr id="8" name="תמונה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229123"/>
              <a:ext cx="720080" cy="895621"/>
            </a:xfrm>
            <a:prstGeom prst="rect">
              <a:avLst/>
            </a:prstGeom>
          </p:spPr>
        </p:pic>
        <p:pic>
          <p:nvPicPr>
            <p:cNvPr id="9" name="תמונה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23534" y="214015"/>
              <a:ext cx="920874" cy="920874"/>
            </a:xfrm>
            <a:prstGeom prst="rect">
              <a:avLst/>
            </a:prstGeom>
          </p:spPr>
        </p:pic>
      </p:grpSp>
      <p:sp>
        <p:nvSpPr>
          <p:cNvPr id="13" name="כותרת משנה 2"/>
          <p:cNvSpPr>
            <a:spLocks noGrp="1"/>
          </p:cNvSpPr>
          <p:nvPr>
            <p:ph type="subTitle" idx="1"/>
          </p:nvPr>
        </p:nvSpPr>
        <p:spPr>
          <a:xfrm>
            <a:off x="1259632" y="6428928"/>
            <a:ext cx="6400800" cy="456456"/>
          </a:xfrm>
        </p:spPr>
        <p:txBody>
          <a:bodyPr>
            <a:noAutofit/>
          </a:bodyPr>
          <a:lstStyle/>
          <a:p>
            <a:pPr rtl="0"/>
            <a:r>
              <a:rPr lang="en-US" sz="2000" dirty="0" smtClean="0">
                <a:solidFill>
                  <a:srgbClr val="0000FF"/>
                </a:solidFill>
                <a:ea typeface="+mj-ea"/>
                <a:cs typeface="+mj-cs"/>
              </a:rPr>
              <a:t>19</a:t>
            </a:r>
            <a:r>
              <a:rPr lang="en-US" sz="2000" baseline="30000" dirty="0" smtClean="0">
                <a:solidFill>
                  <a:srgbClr val="0000FF"/>
                </a:solidFill>
                <a:ea typeface="+mj-ea"/>
                <a:cs typeface="+mj-cs"/>
              </a:rPr>
              <a:t>th</a:t>
            </a:r>
            <a:r>
              <a:rPr lang="en-US" sz="2000" dirty="0" smtClean="0">
                <a:solidFill>
                  <a:srgbClr val="0000FF"/>
                </a:solidFill>
                <a:ea typeface="+mj-ea"/>
                <a:cs typeface="+mj-cs"/>
              </a:rPr>
              <a:t> COSMO </a:t>
            </a:r>
            <a:r>
              <a:rPr lang="en-US" sz="2000" dirty="0">
                <a:solidFill>
                  <a:srgbClr val="0000FF"/>
                </a:solidFill>
                <a:ea typeface="+mj-ea"/>
                <a:cs typeface="+mj-cs"/>
              </a:rPr>
              <a:t>G</a:t>
            </a:r>
            <a:r>
              <a:rPr lang="en-US" sz="2000" dirty="0" smtClean="0">
                <a:solidFill>
                  <a:srgbClr val="0000FF"/>
                </a:solidFill>
                <a:ea typeface="+mj-ea"/>
                <a:cs typeface="+mj-cs"/>
              </a:rPr>
              <a:t>eneral Meeting, Israel September 12, 2017</a:t>
            </a:r>
            <a:endParaRPr lang="he-IL" sz="2000" dirty="0">
              <a:solidFill>
                <a:srgbClr val="0000FF"/>
              </a:solidFill>
              <a:ea typeface="+mj-ea"/>
              <a:cs typeface="+mj-cs"/>
            </a:endParaRPr>
          </a:p>
        </p:txBody>
      </p:sp>
      <p:sp>
        <p:nvSpPr>
          <p:cNvPr id="14" name="כותרת משנה 2"/>
          <p:cNvSpPr txBox="1">
            <a:spLocks/>
          </p:cNvSpPr>
          <p:nvPr/>
        </p:nvSpPr>
        <p:spPr>
          <a:xfrm>
            <a:off x="8144011" y="-27384"/>
            <a:ext cx="964493" cy="421903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e-IL" sz="2000" dirty="0" smtClean="0">
                <a:solidFill>
                  <a:srgbClr val="0000FF"/>
                </a:solidFill>
                <a:ea typeface="+mj-ea"/>
                <a:cs typeface="+mj-cs"/>
              </a:rPr>
              <a:t>בס"ד</a:t>
            </a:r>
            <a:endParaRPr lang="he-IL" sz="2000" dirty="0">
              <a:solidFill>
                <a:srgbClr val="0000FF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4264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01292" y="1124744"/>
            <a:ext cx="8614221" cy="5596731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/>
            <a:r>
              <a:rPr lang="en-US" sz="2000" dirty="0" smtClean="0"/>
              <a:t>Use </a:t>
            </a:r>
            <a:r>
              <a:rPr lang="en-US" sz="2000" dirty="0"/>
              <a:t>climatological value, i.e. </a:t>
            </a:r>
            <a:r>
              <a:rPr lang="en-US" sz="2000" dirty="0" err="1">
                <a:solidFill>
                  <a:srgbClr val="0000FF"/>
                </a:solidFill>
              </a:rPr>
              <a:t>Tegen</a:t>
            </a:r>
            <a:r>
              <a:rPr lang="en-US" sz="2000" dirty="0"/>
              <a:t> climatology, </a:t>
            </a:r>
            <a:r>
              <a:rPr lang="en-US" sz="2000" dirty="0" smtClean="0"/>
              <a:t>as an input </a:t>
            </a:r>
            <a:r>
              <a:rPr lang="en-US" sz="2000" dirty="0"/>
              <a:t>for cloud droplet activation formula described by </a:t>
            </a:r>
            <a:r>
              <a:rPr lang="en-US" sz="2000" dirty="0">
                <a:solidFill>
                  <a:srgbClr val="0000FF"/>
                </a:solidFill>
              </a:rPr>
              <a:t>Segal and Khain </a:t>
            </a:r>
            <a:r>
              <a:rPr lang="en-US" sz="2000" dirty="0"/>
              <a:t>which defines the </a:t>
            </a:r>
            <a:r>
              <a:rPr lang="en-US" sz="2000" dirty="0">
                <a:solidFill>
                  <a:srgbClr val="0000FF"/>
                </a:solidFill>
              </a:rPr>
              <a:t>droplet number concentration </a:t>
            </a:r>
            <a:r>
              <a:rPr lang="en-US" sz="2000" dirty="0"/>
              <a:t>based on aerosols concentration, vertical velocity at cloud base and effective updraft speed (done by UB</a:t>
            </a:r>
            <a:r>
              <a:rPr lang="en-US" sz="2000" dirty="0" smtClean="0"/>
              <a:t>)</a:t>
            </a:r>
            <a:endParaRPr lang="de-DE" altLang="de-DE" sz="2000" dirty="0" smtClean="0"/>
          </a:p>
          <a:p>
            <a:pPr marL="285750" indent="-285750" algn="l" rtl="0"/>
            <a:r>
              <a:rPr lang="de-DE" altLang="de-DE" sz="2000" dirty="0" smtClean="0"/>
              <a:t>Implementation of </a:t>
            </a:r>
            <a:r>
              <a:rPr lang="de-DE" altLang="de-DE" sz="2000" b="1" dirty="0" smtClean="0">
                <a:solidFill>
                  <a:srgbClr val="0000FF"/>
                </a:solidFill>
              </a:rPr>
              <a:t>CAMS-ECMWF</a:t>
            </a:r>
            <a:r>
              <a:rPr lang="de-DE" altLang="de-DE" sz="2000" dirty="0" smtClean="0"/>
              <a:t> aerosols in the mycrophysical scheme. </a:t>
            </a:r>
            <a:r>
              <a:rPr lang="de-DE" altLang="de-DE" sz="1500" dirty="0" smtClean="0"/>
              <a:t> </a:t>
            </a:r>
            <a:endParaRPr lang="de-DE" altLang="de-DE" sz="1500" dirty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US" sz="2000" dirty="0"/>
              <a:t>The current nucleation schemes, both for water droplets and for ice, use fixed aerosols number </a:t>
            </a:r>
            <a:r>
              <a:rPr lang="en-US" sz="2000" dirty="0" smtClean="0"/>
              <a:t>concentration</a:t>
            </a:r>
          </a:p>
          <a:p>
            <a:pPr marL="342900" lvl="1" indent="-342900" algn="just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US" sz="2000" dirty="0" smtClean="0"/>
              <a:t>Using CAMS prognostic aerosols as input for the Segal &amp; Khain scheme is now a possibility</a:t>
            </a:r>
          </a:p>
          <a:p>
            <a:pPr marL="342900" lvl="1" indent="-342900" algn="just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US" sz="2000" dirty="0" smtClean="0"/>
              <a:t>Using CAMS aerosols concentration in Philips and Meyers </a:t>
            </a:r>
            <a:r>
              <a:rPr lang="en-US" sz="2000" dirty="0" smtClean="0">
                <a:solidFill>
                  <a:srgbClr val="0000FF"/>
                </a:solidFill>
              </a:rPr>
              <a:t>ice heterogeneous nucleation</a:t>
            </a:r>
            <a:r>
              <a:rPr lang="en-US" sz="2000" dirty="0" smtClean="0"/>
              <a:t> schemes. </a:t>
            </a:r>
          </a:p>
          <a:p>
            <a:pPr marL="342900" lvl="1" indent="-342900" algn="just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US" sz="2000" dirty="0" smtClean="0"/>
              <a:t>Testing against MODIS, </a:t>
            </a:r>
            <a:r>
              <a:rPr lang="en-US" sz="2000" dirty="0" err="1" smtClean="0"/>
              <a:t>CloudNet</a:t>
            </a:r>
            <a:r>
              <a:rPr lang="en-US" sz="2000" dirty="0" smtClean="0"/>
              <a:t>, radar observational datasets </a:t>
            </a:r>
            <a:endParaRPr lang="en-US" sz="2000" dirty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endParaRPr lang="de-DE" altLang="de-DE" sz="2000" dirty="0" smtClean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endParaRPr lang="de-DE" altLang="de-DE" sz="2000" dirty="0" smtClean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endParaRPr lang="de-DE" altLang="de-DE" sz="2000" dirty="0" smtClean="0"/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0239" y="44624"/>
            <a:ext cx="8229600" cy="936104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FF0000"/>
                </a:solidFill>
              </a:rPr>
              <a:t>New Aerosols Input for Microphysics</a:t>
            </a:r>
            <a:endParaRPr lang="he-IL" sz="36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מלבן 9"/>
          <p:cNvSpPr/>
          <p:nvPr/>
        </p:nvSpPr>
        <p:spPr>
          <a:xfrm rot="2193796">
            <a:off x="2344569" y="3261714"/>
            <a:ext cx="4527664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4400" b="1" dirty="0" smtClean="0">
                <a:solidFill>
                  <a:srgbClr val="9900CC"/>
                </a:solidFill>
              </a:rPr>
              <a:t>Task 9 – phase 2</a:t>
            </a:r>
            <a:endParaRPr lang="he-IL" sz="4400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025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9">
            <a:hlinkClick r:id="rId2" action="ppaction://hlinksldjump"/>
          </p:cNvPr>
          <p:cNvSpPr/>
          <p:nvPr/>
        </p:nvSpPr>
        <p:spPr>
          <a:xfrm>
            <a:off x="2956125" y="2492896"/>
            <a:ext cx="2840011" cy="1800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Sub Grid</a:t>
            </a:r>
          </a:p>
          <a:p>
            <a:pPr algn="ctr" rtl="0"/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cale Clouds</a:t>
            </a:r>
            <a:endParaRPr lang="he-IL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424388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74848" y="116632"/>
            <a:ext cx="8229600" cy="648072"/>
          </a:xfrm>
        </p:spPr>
        <p:txBody>
          <a:bodyPr>
            <a:normAutofit/>
          </a:bodyPr>
          <a:lstStyle/>
          <a:p>
            <a:r>
              <a:rPr lang="en-US" sz="3600" kern="0" dirty="0">
                <a:solidFill>
                  <a:srgbClr val="FF0000"/>
                </a:solidFill>
              </a:rPr>
              <a:t>Sub-Grid Scale </a:t>
            </a:r>
            <a:r>
              <a:rPr lang="en-US" sz="3600" kern="0" dirty="0" smtClean="0">
                <a:solidFill>
                  <a:srgbClr val="FF0000"/>
                </a:solidFill>
              </a:rPr>
              <a:t>Clouds</a:t>
            </a:r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"/>
              <p:cNvSpPr txBox="1">
                <a:spLocks noChangeArrowheads="1"/>
              </p:cNvSpPr>
              <p:nvPr/>
            </p:nvSpPr>
            <p:spPr>
              <a:xfrm>
                <a:off x="301292" y="764705"/>
                <a:ext cx="8614221" cy="2735426"/>
              </a:xfrm>
              <a:prstGeom prst="rect">
                <a:avLst/>
              </a:prstGeom>
            </p:spPr>
            <p:txBody>
              <a:bodyPr vert="horz" lIns="91440" tIns="45720" rIns="91440" bIns="45720" rtlCol="1">
                <a:normAutofit/>
              </a:bodyPr>
              <a:lstStyle>
                <a:lvl1pPr marL="342900" indent="-3429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285750" indent="-285750" algn="l" rtl="0"/>
                <a:r>
                  <a:rPr lang="en-US" altLang="de-DE" sz="2000" b="1" dirty="0" smtClean="0"/>
                  <a:t>The</a:t>
                </a:r>
                <a:r>
                  <a:rPr lang="en-US" altLang="de-DE" sz="2000" dirty="0" smtClean="0"/>
                  <a:t> </a:t>
                </a:r>
                <a:r>
                  <a:rPr lang="en-US" altLang="de-DE" sz="2000" b="1" dirty="0" smtClean="0"/>
                  <a:t>problem</a:t>
                </a:r>
                <a:r>
                  <a:rPr lang="en-US" altLang="de-DE" sz="20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20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de-D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𝐿𝑊𝐶</m:t>
                        </m:r>
                      </m:e>
                      <m:sub>
                        <m:r>
                          <a:rPr lang="en-US" altLang="de-D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𝑔𝑟𝑖𝑑</m:t>
                        </m:r>
                        <m:r>
                          <a:rPr lang="en-US" altLang="de-D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de-DE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𝑠𝑐𝑎𝑙𝑒</m:t>
                        </m:r>
                      </m:sub>
                    </m:sSub>
                    <m:r>
                      <a:rPr lang="en-US" altLang="de-D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altLang="de-DE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endParaRPr lang="en-US" altLang="de-DE" sz="2000" dirty="0" smtClean="0">
                  <a:solidFill>
                    <a:srgbClr val="FF0000"/>
                  </a:solidFill>
                </a:endParaRPr>
              </a:p>
              <a:p>
                <a:pPr marL="285750" indent="-285750" algn="l" rtl="0"/>
                <a:r>
                  <a:rPr lang="en-US" altLang="de-DE" sz="2000" dirty="0"/>
                  <a:t>SGS clouds are extremely important to radiation – energy budget</a:t>
                </a:r>
                <a:endParaRPr lang="en-US" altLang="de-DE" sz="2000" dirty="0" smtClean="0">
                  <a:solidFill>
                    <a:srgbClr val="FF0000"/>
                  </a:solidFill>
                </a:endParaRPr>
              </a:p>
              <a:p>
                <a:pPr marL="285750" indent="-285750" algn="l" rtl="0"/>
                <a:r>
                  <a:rPr lang="en-US" sz="2000" dirty="0" smtClean="0"/>
                  <a:t>Need to estimate: 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Cloud cover (CLC), LWC </a:t>
                </a:r>
                <a:r>
                  <a:rPr lang="en-US" sz="2000" dirty="0" smtClean="0"/>
                  <a:t>and</a:t>
                </a:r>
                <a:r>
                  <a:rPr lang="en-US" sz="2000" dirty="0" smtClean="0">
                    <a:solidFill>
                      <a:srgbClr val="0000FF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285750" indent="-285750" algn="l" rtl="0"/>
                <a:r>
                  <a:rPr lang="en-US" sz="2000" dirty="0" smtClean="0"/>
                  <a:t>Model is highly sensitive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2000" dirty="0" smtClean="0"/>
                  <a:t> </a:t>
                </a:r>
              </a:p>
              <a:p>
                <a:pPr marL="285750" indent="-285750" algn="l" rtl="0"/>
                <a:r>
                  <a:rPr lang="en-US" sz="2000" dirty="0" smtClean="0"/>
                  <a:t>Default: </a:t>
                </a:r>
                <a:r>
                  <a:rPr lang="de-DE" altLang="de-DE" sz="2000" dirty="0">
                    <a:solidFill>
                      <a:srgbClr val="0000FF"/>
                    </a:solidFill>
                  </a:rPr>
                  <a:t>CLC</a:t>
                </a:r>
                <a:r>
                  <a:rPr lang="de-DE" altLang="de-DE" sz="2000" dirty="0"/>
                  <a:t> </a:t>
                </a:r>
                <a:r>
                  <a:rPr lang="de-DE" altLang="de-DE" sz="2000" dirty="0" smtClean="0"/>
                  <a:t> = </a:t>
                </a:r>
                <a:r>
                  <a:rPr lang="de-DE" altLang="de-DE" sz="2000" i="1" dirty="0" smtClean="0"/>
                  <a:t>fct </a:t>
                </a:r>
                <a:r>
                  <a:rPr lang="de-DE" altLang="de-DE" sz="2000" dirty="0" smtClean="0"/>
                  <a:t>(generalized RH</a:t>
                </a:r>
                <a:r>
                  <a:rPr lang="de-DE" altLang="de-DE" sz="2000" baseline="-25000" dirty="0" smtClean="0"/>
                  <a:t>g</a:t>
                </a:r>
                <a:r>
                  <a:rPr lang="de-DE" altLang="de-DE" sz="2000" dirty="0" smtClean="0"/>
                  <a:t>)</a:t>
                </a:r>
              </a:p>
              <a:p>
                <a:pPr marL="0" indent="0" algn="l" rtl="0">
                  <a:buNone/>
                </a:pPr>
                <a:r>
                  <a:rPr lang="de-DE" sz="2000" dirty="0" smtClean="0">
                    <a:solidFill>
                      <a:srgbClr val="0000FF"/>
                    </a:solidFill>
                  </a:rPr>
                  <a:t>                    LWC </a:t>
                </a:r>
                <a:r>
                  <a:rPr lang="de-DE" sz="2000" dirty="0" smtClean="0"/>
                  <a:t>= </a:t>
                </a:r>
                <a:r>
                  <a:rPr lang="de-DE" sz="2000" i="1" dirty="0" smtClean="0"/>
                  <a:t>fct</a:t>
                </a:r>
                <a:r>
                  <a:rPr lang="de-DE" sz="2000" dirty="0" smtClean="0"/>
                  <a:t> (</a:t>
                </a:r>
                <a:r>
                  <a:rPr lang="de-DE" altLang="de-DE" sz="2000" dirty="0" smtClean="0"/>
                  <a:t>QV</a:t>
                </a:r>
                <a:r>
                  <a:rPr lang="de-DE" altLang="de-DE" sz="2000" baseline="-25000" dirty="0" smtClean="0"/>
                  <a:t>sat,g</a:t>
                </a:r>
                <a:r>
                  <a:rPr lang="de-DE" altLang="de-DE" sz="2000" dirty="0" smtClean="0"/>
                  <a:t> , f</a:t>
                </a:r>
                <a:r>
                  <a:rPr lang="de-DE" altLang="de-DE" sz="2000" baseline="-25000" dirty="0" smtClean="0"/>
                  <a:t>ice</a:t>
                </a:r>
                <a:r>
                  <a:rPr lang="de-DE" altLang="de-DE" sz="2000" dirty="0" smtClean="0"/>
                  <a:t>) </a:t>
                </a:r>
                <a:r>
                  <a:rPr lang="de-DE" altLang="de-DE" sz="1400" dirty="0" smtClean="0"/>
                  <a:t>f</a:t>
                </a:r>
                <a:r>
                  <a:rPr lang="de-DE" altLang="de-DE" sz="1400" baseline="-25000" dirty="0" smtClean="0"/>
                  <a:t>ice</a:t>
                </a:r>
                <a:r>
                  <a:rPr lang="de-DE" altLang="de-DE" sz="1400" dirty="0" smtClean="0"/>
                  <a:t> = linear ramp function of T between 0 (-5˚C) and 1 (-25˚C)</a:t>
                </a:r>
              </a:p>
              <a:p>
                <a:pPr marL="0" indent="0" algn="l" rtl="0">
                  <a:buNone/>
                </a:pPr>
                <a:r>
                  <a:rPr lang="de-DE" sz="2000" dirty="0"/>
                  <a:t> </a:t>
                </a:r>
                <a:r>
                  <a:rPr lang="de-DE" sz="2000" dirty="0" smtClean="0"/>
                  <a:t>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2000" dirty="0" smtClean="0"/>
                  <a:t>= fixed 5 µm</a:t>
                </a:r>
              </a:p>
              <a:p>
                <a:pPr algn="l" rtl="0"/>
                <a:endParaRPr lang="en-US" sz="2000" dirty="0"/>
              </a:p>
              <a:p>
                <a:pPr marL="342900" lvl="1" indent="-342900" algn="l" rtl="0">
                  <a:spcAft>
                    <a:spcPts val="850"/>
                  </a:spcAft>
                  <a:buClr>
                    <a:srgbClr val="2D4B9B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250825" algn="l"/>
                    <a:tab pos="355600" algn="l"/>
                    <a:tab pos="804863" algn="l"/>
                    <a:tab pos="1254125" algn="l"/>
                    <a:tab pos="1703388" algn="l"/>
                    <a:tab pos="2152650" algn="l"/>
                    <a:tab pos="2601913" algn="l"/>
                    <a:tab pos="3051175" algn="l"/>
                    <a:tab pos="3500438" algn="l"/>
                    <a:tab pos="3949700" algn="l"/>
                    <a:tab pos="4398963" algn="l"/>
                    <a:tab pos="4848225" algn="l"/>
                    <a:tab pos="5297488" algn="l"/>
                    <a:tab pos="5746750" algn="l"/>
                    <a:tab pos="6196013" algn="l"/>
                    <a:tab pos="6645275" algn="l"/>
                    <a:tab pos="7094538" algn="l"/>
                    <a:tab pos="7543800" algn="l"/>
                    <a:tab pos="7993063" algn="l"/>
                    <a:tab pos="8442325" algn="l"/>
                    <a:tab pos="8891588" algn="l"/>
                  </a:tabLst>
                </a:pPr>
                <a:endParaRPr lang="de-DE" altLang="de-DE" sz="2000" dirty="0" smtClean="0"/>
              </a:p>
              <a:p>
                <a:pPr marL="342900" lvl="1" indent="-342900" algn="l" rtl="0">
                  <a:spcAft>
                    <a:spcPts val="850"/>
                  </a:spcAft>
                  <a:buClr>
                    <a:srgbClr val="2D4B9B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250825" algn="l"/>
                    <a:tab pos="355600" algn="l"/>
                    <a:tab pos="804863" algn="l"/>
                    <a:tab pos="1254125" algn="l"/>
                    <a:tab pos="1703388" algn="l"/>
                    <a:tab pos="2152650" algn="l"/>
                    <a:tab pos="2601913" algn="l"/>
                    <a:tab pos="3051175" algn="l"/>
                    <a:tab pos="3500438" algn="l"/>
                    <a:tab pos="3949700" algn="l"/>
                    <a:tab pos="4398963" algn="l"/>
                    <a:tab pos="4848225" algn="l"/>
                    <a:tab pos="5297488" algn="l"/>
                    <a:tab pos="5746750" algn="l"/>
                    <a:tab pos="6196013" algn="l"/>
                    <a:tab pos="6645275" algn="l"/>
                    <a:tab pos="7094538" algn="l"/>
                    <a:tab pos="7543800" algn="l"/>
                    <a:tab pos="7993063" algn="l"/>
                    <a:tab pos="8442325" algn="l"/>
                    <a:tab pos="8891588" algn="l"/>
                  </a:tabLst>
                </a:pPr>
                <a:endParaRPr lang="de-DE" altLang="de-DE" sz="2000" dirty="0" smtClean="0"/>
              </a:p>
              <a:p>
                <a:pPr marL="342900" lvl="1" indent="-342900" algn="l" rtl="0">
                  <a:spcAft>
                    <a:spcPts val="850"/>
                  </a:spcAft>
                  <a:buClr>
                    <a:srgbClr val="2D4B9B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250825" algn="l"/>
                    <a:tab pos="355600" algn="l"/>
                    <a:tab pos="804863" algn="l"/>
                    <a:tab pos="1254125" algn="l"/>
                    <a:tab pos="1703388" algn="l"/>
                    <a:tab pos="2152650" algn="l"/>
                    <a:tab pos="2601913" algn="l"/>
                    <a:tab pos="3051175" algn="l"/>
                    <a:tab pos="3500438" algn="l"/>
                    <a:tab pos="3949700" algn="l"/>
                    <a:tab pos="4398963" algn="l"/>
                    <a:tab pos="4848225" algn="l"/>
                    <a:tab pos="5297488" algn="l"/>
                    <a:tab pos="5746750" algn="l"/>
                    <a:tab pos="6196013" algn="l"/>
                    <a:tab pos="6645275" algn="l"/>
                    <a:tab pos="7094538" algn="l"/>
                    <a:tab pos="7543800" algn="l"/>
                    <a:tab pos="7993063" algn="l"/>
                    <a:tab pos="8442325" algn="l"/>
                    <a:tab pos="8891588" algn="l"/>
                  </a:tabLst>
                </a:pPr>
                <a:endParaRPr lang="de-DE" altLang="de-DE" sz="2000" dirty="0" smtClean="0"/>
              </a:p>
            </p:txBody>
          </p:sp>
        </mc:Choice>
        <mc:Fallback xmlns="">
          <p:sp>
            <p:nvSpPr>
              <p:cNvPr id="33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292" y="764705"/>
                <a:ext cx="8614221" cy="2735426"/>
              </a:xfrm>
              <a:prstGeom prst="rect">
                <a:avLst/>
              </a:prstGeom>
              <a:blipFill rotWithShape="0">
                <a:blip r:embed="rId2"/>
                <a:stretch>
                  <a:fillRect l="-636" t="-891" b="-200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5" name="Grafik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789040"/>
            <a:ext cx="4032448" cy="302433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מלבן 35"/>
              <p:cNvSpPr/>
              <p:nvPr/>
            </p:nvSpPr>
            <p:spPr>
              <a:xfrm>
                <a:off x="4427984" y="3500130"/>
                <a:ext cx="4655505" cy="3915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de-DE" b="1" dirty="0">
                    <a:solidFill>
                      <a:srgbClr val="FF0000"/>
                    </a:solidFill>
                  </a:rPr>
                  <a:t>COSMO-DE </a:t>
                </a:r>
                <a:r>
                  <a:rPr lang="de-DE" b="1" dirty="0" smtClean="0">
                    <a:solidFill>
                      <a:srgbClr val="FF0000"/>
                    </a:solidFill>
                  </a:rPr>
                  <a:t>results for different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e-DE" b="1" dirty="0" smtClean="0">
                    <a:solidFill>
                      <a:srgbClr val="FF0000"/>
                    </a:solidFill>
                  </a:rPr>
                  <a:t> schemes</a:t>
                </a:r>
                <a:endParaRPr lang="he-IL" dirty="0"/>
              </a:p>
            </p:txBody>
          </p:sp>
        </mc:Choice>
        <mc:Fallback xmlns="">
          <p:sp>
            <p:nvSpPr>
              <p:cNvPr id="36" name="מלבן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7984" y="3500130"/>
                <a:ext cx="4655505" cy="391582"/>
              </a:xfrm>
              <a:prstGeom prst="rect">
                <a:avLst/>
              </a:prstGeom>
              <a:blipFill rotWithShape="0">
                <a:blip r:embed="rId4"/>
                <a:stretch>
                  <a:fillRect l="-1047" t="-6250" b="-2031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תמונה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930" y="3789040"/>
            <a:ext cx="4154054" cy="311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7458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כותרת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-27384"/>
                <a:ext cx="8229600" cy="648072"/>
              </a:xfrm>
            </p:spPr>
            <p:txBody>
              <a:bodyPr>
                <a:normAutofit fontScale="90000"/>
              </a:bodyPr>
              <a:lstStyle/>
              <a:p>
                <a:pPr rtl="0"/>
                <a:r>
                  <a:rPr lang="en-US" sz="3600" kern="0" dirty="0" smtClean="0">
                    <a:solidFill>
                      <a:srgbClr val="FF0000"/>
                    </a:solidFill>
                  </a:rPr>
                  <a:t>New parametrizations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3600" kern="0" dirty="0" smtClean="0">
                    <a:solidFill>
                      <a:srgbClr val="FF0000"/>
                    </a:solidFill>
                  </a:rPr>
                  <a:t> in SGS Clouds</a:t>
                </a:r>
                <a:endParaRPr lang="he-IL" dirty="0"/>
              </a:p>
            </p:txBody>
          </p:sp>
        </mc:Choice>
        <mc:Fallback xmlns="">
          <p:sp>
            <p:nvSpPr>
              <p:cNvPr id="2" name="כותרת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-27384"/>
                <a:ext cx="8229600" cy="648072"/>
              </a:xfrm>
              <a:blipFill rotWithShape="0">
                <a:blip r:embed="rId2"/>
                <a:stretch>
                  <a:fillRect t="-8491" b="-2452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מלבן 2"/>
              <p:cNvSpPr/>
              <p:nvPr/>
            </p:nvSpPr>
            <p:spPr>
              <a:xfrm>
                <a:off x="467544" y="764704"/>
                <a:ext cx="5937010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de-DE" b="1" dirty="0" smtClean="0"/>
                  <a:t>Option 1</a:t>
                </a:r>
                <a:r>
                  <a:rPr lang="de-DE" dirty="0"/>
                  <a:t>: </a:t>
                </a:r>
                <a:r>
                  <a:rPr lang="de-DE" dirty="0" smtClean="0"/>
                  <a:t>cloud_num_rad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de-DE" dirty="0" smtClean="0"/>
                  <a:t>       </a:t>
                </a:r>
                <a:r>
                  <a:rPr lang="de-DE" dirty="0">
                    <a:solidFill>
                      <a:srgbClr val="0000FF"/>
                    </a:solidFill>
                  </a:rPr>
                  <a:t>icloud_num_type_rad = 1</a:t>
                </a:r>
              </a:p>
              <a:p>
                <a:pPr algn="l" rtl="0"/>
                <a:endParaRPr lang="he-IL" dirty="0"/>
              </a:p>
            </p:txBody>
          </p:sp>
        </mc:Choice>
        <mc:Fallback xmlns="">
          <p:sp>
            <p:nvSpPr>
              <p:cNvPr id="3" name="מלבן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764704"/>
                <a:ext cx="5937010" cy="646331"/>
              </a:xfrm>
              <a:prstGeom prst="rect">
                <a:avLst/>
              </a:prstGeom>
              <a:blipFill rotWithShape="0">
                <a:blip r:embed="rId3"/>
                <a:stretch>
                  <a:fillRect l="-924" t="-47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162412"/>
            <a:ext cx="3600400" cy="8640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208" y="2061097"/>
            <a:ext cx="1475184" cy="6052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מלבן 7"/>
              <p:cNvSpPr/>
              <p:nvPr/>
            </p:nvSpPr>
            <p:spPr>
              <a:xfrm>
                <a:off x="467544" y="2854677"/>
                <a:ext cx="5942909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de-DE" b="1" dirty="0" smtClean="0"/>
                  <a:t>Option 2</a:t>
                </a:r>
                <a:r>
                  <a:rPr lang="de-DE" dirty="0" smtClean="0"/>
                  <a:t>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 smtClean="0"/>
                  <a:t> from Tegen           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icloud_num_type_rad </a:t>
                </a:r>
                <a:r>
                  <a:rPr lang="de-DE" dirty="0">
                    <a:solidFill>
                      <a:srgbClr val="0000FF"/>
                    </a:solidFill>
                  </a:rPr>
                  <a:t>= </a:t>
                </a:r>
                <a:r>
                  <a:rPr lang="de-DE" dirty="0" smtClean="0">
                    <a:solidFill>
                      <a:srgbClr val="0000FF"/>
                    </a:solidFill>
                  </a:rPr>
                  <a:t>2</a:t>
                </a:r>
                <a:endParaRPr lang="de-DE" dirty="0">
                  <a:solidFill>
                    <a:srgbClr val="0000FF"/>
                  </a:solidFill>
                </a:endParaRPr>
              </a:p>
              <a:p>
                <a:pPr algn="l" rtl="0"/>
                <a:endParaRPr lang="he-IL" dirty="0"/>
              </a:p>
            </p:txBody>
          </p:sp>
        </mc:Choice>
        <mc:Fallback xmlns="">
          <p:sp>
            <p:nvSpPr>
              <p:cNvPr id="8" name="מלבן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44" y="2854677"/>
                <a:ext cx="5942909" cy="646331"/>
              </a:xfrm>
              <a:prstGeom prst="rect">
                <a:avLst/>
              </a:prstGeom>
              <a:blipFill rotWithShape="0">
                <a:blip r:embed="rId6"/>
                <a:stretch>
                  <a:fillRect l="-923" t="-471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מלבן 8"/>
              <p:cNvSpPr/>
              <p:nvPr/>
            </p:nvSpPr>
            <p:spPr>
              <a:xfrm>
                <a:off x="288032" y="3242908"/>
                <a:ext cx="8172400" cy="9455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 algn="l" rtl="0"/>
                <a:r>
                  <a:rPr lang="de-DE" dirty="0"/>
                  <a:t>Activation of n</a:t>
                </a:r>
                <a:r>
                  <a:rPr lang="de-DE" baseline="-25000" dirty="0"/>
                  <a:t>CN</a:t>
                </a:r>
                <a:r>
                  <a:rPr lang="de-DE" dirty="0"/>
                  <a:t> to n</a:t>
                </a:r>
                <a:r>
                  <a:rPr lang="de-DE" baseline="-25000" dirty="0"/>
                  <a:t>CCN</a:t>
                </a:r>
                <a:r>
                  <a:rPr lang="de-DE" dirty="0"/>
                  <a:t> is estimated from </a:t>
                </a:r>
                <a:r>
                  <a:rPr lang="de-DE" dirty="0">
                    <a:solidFill>
                      <a:srgbClr val="0000FF"/>
                    </a:solidFill>
                  </a:rPr>
                  <a:t>Segal &amp; Khain </a:t>
                </a:r>
                <a:r>
                  <a:rPr lang="de-DE" dirty="0"/>
                  <a:t>(2006) parameterization based on the estimated </a:t>
                </a:r>
                <a:r>
                  <a:rPr lang="de-DE" dirty="0" smtClean="0"/>
                  <a:t>effective updraft speed at </a:t>
                </a:r>
                <a:r>
                  <a:rPr lang="de-DE" dirty="0"/>
                  <a:t>cloud </a:t>
                </a:r>
                <a:r>
                  <a:rPr lang="de-DE" dirty="0" smtClean="0"/>
                  <a:t>base.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e-DE" altLang="de-DE" dirty="0" smtClean="0"/>
                  <a:t> and the width </a:t>
                </a:r>
                <a:r>
                  <a:rPr lang="de-DE" altLang="de-DE" dirty="0"/>
                  <a:t>of an assumed log-normal aerosol distribution is assumed constant </a:t>
                </a:r>
                <a:endParaRPr lang="de-DE" dirty="0"/>
              </a:p>
            </p:txBody>
          </p:sp>
        </mc:Choice>
        <mc:Fallback xmlns="">
          <p:sp>
            <p:nvSpPr>
              <p:cNvPr id="9" name="מלבן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032" y="3242908"/>
                <a:ext cx="8172400" cy="945580"/>
              </a:xfrm>
              <a:prstGeom prst="rect">
                <a:avLst/>
              </a:prstGeom>
              <a:blipFill rotWithShape="0">
                <a:blip r:embed="rId7"/>
                <a:stretch>
                  <a:fillRect t="-3871" r="-969" b="-967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00"/>
          <a:stretch/>
        </p:blipFill>
        <p:spPr bwMode="auto">
          <a:xfrm>
            <a:off x="22109" y="4311352"/>
            <a:ext cx="9144000" cy="2141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מלבן 10"/>
          <p:cNvSpPr/>
          <p:nvPr/>
        </p:nvSpPr>
        <p:spPr>
          <a:xfrm rot="2193796">
            <a:off x="3427106" y="3123309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2.1 -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8429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כותרת 1"/>
          <p:cNvSpPr txBox="1">
            <a:spLocks/>
          </p:cNvSpPr>
          <p:nvPr/>
        </p:nvSpPr>
        <p:spPr>
          <a:xfrm>
            <a:off x="619124" y="1003040"/>
            <a:ext cx="8201347" cy="105780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rtl="0"/>
            <a:r>
              <a:rPr lang="en-US" sz="1800" b="1" kern="0" dirty="0" smtClean="0">
                <a:solidFill>
                  <a:srgbClr val="0000FF"/>
                </a:solidFill>
                <a:latin typeface="+mn-lt"/>
              </a:rPr>
              <a:t>Option 3 </a:t>
            </a:r>
            <a:r>
              <a:rPr lang="en-US" sz="1800" kern="0" dirty="0" smtClean="0">
                <a:solidFill>
                  <a:srgbClr val="0000FF"/>
                </a:solidFill>
                <a:latin typeface="+mn-lt"/>
              </a:rPr>
              <a:t>to solve the problem </a:t>
            </a:r>
            <a:r>
              <a:rPr lang="en-US" sz="1800" kern="0" dirty="0" smtClean="0">
                <a:solidFill>
                  <a:srgbClr val="0000FF"/>
                </a:solidFill>
                <a:latin typeface="+mn-lt"/>
                <a:sym typeface="Wingdings" panose="05000000000000000000" pitchFamily="2" charset="2"/>
              </a:rPr>
              <a:t> </a:t>
            </a:r>
            <a:r>
              <a:rPr lang="en-US" sz="1800" kern="0" dirty="0" smtClean="0">
                <a:solidFill>
                  <a:srgbClr val="9900CC"/>
                </a:solidFill>
                <a:latin typeface="+mn-lt"/>
              </a:rPr>
              <a:t>LES</a:t>
            </a:r>
            <a:r>
              <a:rPr lang="en-US" sz="1800" kern="0" dirty="0" smtClean="0">
                <a:solidFill>
                  <a:srgbClr val="0000FF"/>
                </a:solidFill>
                <a:latin typeface="+mn-lt"/>
              </a:rPr>
              <a:t> simulations with detailed spectral bin microphysics: </a:t>
            </a:r>
            <a:r>
              <a:rPr lang="en-US" sz="1800" dirty="0" smtClean="0"/>
              <a:t>Hebrew University cloud model - </a:t>
            </a:r>
            <a:r>
              <a:rPr lang="en-US" sz="1800" dirty="0" smtClean="0">
                <a:solidFill>
                  <a:srgbClr val="FF0000"/>
                </a:solidFill>
              </a:rPr>
              <a:t>HUCM</a:t>
            </a:r>
            <a:r>
              <a:rPr lang="en-US" sz="1800" dirty="0" smtClean="0"/>
              <a:t> &amp; </a:t>
            </a:r>
            <a:r>
              <a:rPr lang="en-US" sz="1800" dirty="0"/>
              <a:t>System Atmospheric </a:t>
            </a:r>
            <a:r>
              <a:rPr lang="en-US" sz="1800" dirty="0" smtClean="0"/>
              <a:t>Modeling </a:t>
            </a:r>
            <a:r>
              <a:rPr lang="en-US" sz="1800" dirty="0"/>
              <a:t>with spectral bin </a:t>
            </a:r>
            <a:r>
              <a:rPr lang="en-US" sz="1800" dirty="0" smtClean="0"/>
              <a:t>microphysics - </a:t>
            </a:r>
            <a:r>
              <a:rPr lang="en-US" sz="1800" dirty="0" smtClean="0">
                <a:solidFill>
                  <a:srgbClr val="FF0000"/>
                </a:solidFill>
              </a:rPr>
              <a:t>SAM-SBM</a:t>
            </a:r>
            <a:endParaRPr lang="he-IL" sz="18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2096869"/>
            <a:ext cx="7741042" cy="4264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כותרת 1"/>
              <p:cNvSpPr txBox="1">
                <a:spLocks/>
              </p:cNvSpPr>
              <p:nvPr/>
            </p:nvSpPr>
            <p:spPr>
              <a:xfrm>
                <a:off x="457200" y="116632"/>
                <a:ext cx="8229600" cy="648072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rmAutofit fontScale="97500" lnSpcReduction="10000"/>
              </a:bodyPr>
              <a:lstStyle>
                <a:lvl1pPr algn="ctr" defTabSz="914400" rtl="1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rtl="0"/>
                <a:r>
                  <a:rPr lang="en-US" sz="3600" kern="0" dirty="0" smtClean="0">
                    <a:solidFill>
                      <a:srgbClr val="FF0000"/>
                    </a:solidFill>
                  </a:rPr>
                  <a:t>New parametrizations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3600" kern="0" dirty="0" smtClean="0">
                    <a:solidFill>
                      <a:srgbClr val="FF0000"/>
                    </a:solidFill>
                  </a:rPr>
                  <a:t> in SGS Clouds</a:t>
                </a:r>
                <a:endParaRPr lang="he-IL" dirty="0"/>
              </a:p>
            </p:txBody>
          </p:sp>
        </mc:Choice>
        <mc:Fallback xmlns="">
          <p:sp>
            <p:nvSpPr>
              <p:cNvPr id="7" name="כותרת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16632"/>
                <a:ext cx="8229600" cy="648072"/>
              </a:xfrm>
              <a:prstGeom prst="rect">
                <a:avLst/>
              </a:prstGeom>
              <a:blipFill rotWithShape="0">
                <a:blip r:embed="rId3"/>
                <a:stretch>
                  <a:fillRect l="-1852" t="-16981" r="-1852" b="-2924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15159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pavel\Desktop\CUS2017\SAM\presentation\Images_Analysis_5000CCN_high_inv\cumulus_5000_high_inv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70792"/>
            <a:ext cx="5536676" cy="537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מלבן 5"/>
              <p:cNvSpPr/>
              <p:nvPr/>
            </p:nvSpPr>
            <p:spPr>
              <a:xfrm>
                <a:off x="-252536" y="908720"/>
                <a:ext cx="8712968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028700" lvl="2" algn="just" rtl="0"/>
                <a:r>
                  <a:rPr lang="en-US" b="1" dirty="0" smtClean="0">
                    <a:solidFill>
                      <a:srgbClr val="0000FF"/>
                    </a:solidFill>
                  </a:rPr>
                  <a:t>Solution: Simulate </a:t>
                </a:r>
                <a:r>
                  <a:rPr lang="en-US" b="1" dirty="0">
                    <a:solidFill>
                      <a:srgbClr val="FF0000"/>
                    </a:solidFill>
                  </a:rPr>
                  <a:t>shallow cumulus </a:t>
                </a:r>
                <a:r>
                  <a:rPr lang="en-US" b="1" dirty="0">
                    <a:solidFill>
                      <a:srgbClr val="0000FF"/>
                    </a:solidFill>
                  </a:rPr>
                  <a:t>explicitly for different stratifications and aerosols 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concentrations - Average </a:t>
                </a:r>
                <a:r>
                  <a:rPr lang="en-US" b="1" dirty="0">
                    <a:solidFill>
                      <a:srgbClr val="0000FF"/>
                    </a:solidFill>
                  </a:rPr>
                  <a:t>the profiles of </a:t>
                </a:r>
                <a:r>
                  <a:rPr lang="en-US" b="1" dirty="0" smtClean="0">
                    <a:solidFill>
                      <a:srgbClr val="0000FF"/>
                    </a:solidFill>
                  </a:rPr>
                  <a:t>LWC,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b="1" dirty="0" smtClean="0">
                    <a:solidFill>
                      <a:srgbClr val="0000FF"/>
                    </a:solidFill>
                  </a:rPr>
                  <a:t> over </a:t>
                </a:r>
                <a:r>
                  <a:rPr lang="en-US" b="1" dirty="0">
                    <a:solidFill>
                      <a:srgbClr val="0000FF"/>
                    </a:solidFill>
                  </a:rPr>
                  <a:t>space and time to mimic COSMO resolution</a:t>
                </a:r>
              </a:p>
            </p:txBody>
          </p:sp>
        </mc:Choice>
        <mc:Fallback xmlns="">
          <p:sp>
            <p:nvSpPr>
              <p:cNvPr id="6" name="מלבן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2536" y="908720"/>
                <a:ext cx="8712968" cy="978729"/>
              </a:xfrm>
              <a:prstGeom prst="rect">
                <a:avLst/>
              </a:prstGeom>
              <a:blipFill rotWithShape="0">
                <a:blip r:embed="rId3"/>
                <a:stretch>
                  <a:fillRect t="-3106" r="-560" b="-5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מלבן 7"/>
          <p:cNvSpPr/>
          <p:nvPr/>
        </p:nvSpPr>
        <p:spPr>
          <a:xfrm>
            <a:off x="755576" y="6042774"/>
            <a:ext cx="8136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b="1" dirty="0" smtClean="0"/>
              <a:t>Benchmark test </a:t>
            </a:r>
            <a:r>
              <a:rPr lang="en-US" sz="1600" b="1" dirty="0"/>
              <a:t>case: Barbados Oceanographic and Meteorological Experiment (</a:t>
            </a:r>
            <a:r>
              <a:rPr lang="en-US" sz="1600" b="1" dirty="0">
                <a:solidFill>
                  <a:srgbClr val="FF0000"/>
                </a:solidFill>
              </a:rPr>
              <a:t>BOMEX</a:t>
            </a:r>
            <a:r>
              <a:rPr lang="en-US" sz="1600" b="1" dirty="0"/>
              <a:t>) </a:t>
            </a:r>
            <a:endParaRPr lang="he-IL" sz="1600" dirty="0"/>
          </a:p>
        </p:txBody>
      </p:sp>
      <p:sp>
        <p:nvSpPr>
          <p:cNvPr id="9" name="מלבן 8"/>
          <p:cNvSpPr/>
          <p:nvPr/>
        </p:nvSpPr>
        <p:spPr>
          <a:xfrm>
            <a:off x="755576" y="6294168"/>
            <a:ext cx="8136904" cy="43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rtl="0">
              <a:lnSpc>
                <a:spcPct val="140000"/>
              </a:lnSpc>
              <a:spcAft>
                <a:spcPts val="500"/>
              </a:spcAft>
            </a:pPr>
            <a:r>
              <a:rPr lang="en-US" sz="1600" b="1" dirty="0"/>
              <a:t>Resolution: </a:t>
            </a:r>
            <a:r>
              <a:rPr lang="en-US" sz="1600" b="1" dirty="0" err="1"/>
              <a:t>horiz</a:t>
            </a:r>
            <a:r>
              <a:rPr lang="en-US" sz="1600" b="1" dirty="0"/>
              <a:t>. 100m, vertical 40m, time step: 1s, runtime: 8h. Domain: 12.8 X 12.8 X 5.1km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כותרת 1"/>
              <p:cNvSpPr>
                <a:spLocks noGrp="1"/>
              </p:cNvSpPr>
              <p:nvPr>
                <p:ph type="title"/>
              </p:nvPr>
            </p:nvSpPr>
            <p:spPr>
              <a:xfrm>
                <a:off x="457200" y="103860"/>
                <a:ext cx="8229600" cy="648072"/>
              </a:xfrm>
            </p:spPr>
            <p:txBody>
              <a:bodyPr>
                <a:normAutofit fontScale="90000"/>
              </a:bodyPr>
              <a:lstStyle/>
              <a:p>
                <a:pPr rtl="0"/>
                <a:r>
                  <a:rPr lang="en-US" sz="3600" kern="0" dirty="0" smtClean="0">
                    <a:solidFill>
                      <a:srgbClr val="FF0000"/>
                    </a:solidFill>
                  </a:rPr>
                  <a:t>New parametrizations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600" b="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3600" kern="0" dirty="0" smtClean="0">
                    <a:solidFill>
                      <a:srgbClr val="FF0000"/>
                    </a:solidFill>
                  </a:rPr>
                  <a:t> in SGS Clouds</a:t>
                </a:r>
                <a:endParaRPr lang="he-IL" dirty="0"/>
              </a:p>
            </p:txBody>
          </p:sp>
        </mc:Choice>
        <mc:Fallback xmlns="">
          <p:sp>
            <p:nvSpPr>
              <p:cNvPr id="10" name="כותרת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57200" y="103860"/>
                <a:ext cx="8229600" cy="648072"/>
              </a:xfrm>
              <a:blipFill rotWithShape="0">
                <a:blip r:embed="rId4"/>
                <a:stretch>
                  <a:fillRect t="-8491" b="-2452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87970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כותרת 1"/>
              <p:cNvSpPr txBox="1">
                <a:spLocks/>
              </p:cNvSpPr>
              <p:nvPr/>
            </p:nvSpPr>
            <p:spPr>
              <a:xfrm>
                <a:off x="179512" y="212693"/>
                <a:ext cx="8229600" cy="648072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rmAutofit fontScale="97500" lnSpcReduction="10000"/>
              </a:bodyPr>
              <a:lstStyle>
                <a:lvl1pPr algn="ctr" defTabSz="914400" rtl="1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rtl="0"/>
                <a14:m>
                  <m:oMath xmlns:m="http://schemas.openxmlformats.org/officeDocument/2006/math">
                    <m:sSub>
                      <m:sSubPr>
                        <m:ctrlP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3600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en-US" sz="3600" kern="0" dirty="0" smtClean="0">
                    <a:solidFill>
                      <a:srgbClr val="FF0000"/>
                    </a:solidFill>
                  </a:rPr>
                  <a:t> in Sub-Grid Scale Clouds</a:t>
                </a:r>
                <a:endParaRPr lang="he-IL" dirty="0"/>
              </a:p>
            </p:txBody>
          </p:sp>
        </mc:Choice>
        <mc:Fallback xmlns="">
          <p:sp>
            <p:nvSpPr>
              <p:cNvPr id="16" name="כותרת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12" y="212693"/>
                <a:ext cx="8229600" cy="648072"/>
              </a:xfrm>
              <a:prstGeom prst="rect">
                <a:avLst/>
              </a:prstGeom>
              <a:blipFill rotWithShape="0">
                <a:blip r:embed="rId2"/>
                <a:stretch>
                  <a:fillRect t="-16981" b="-29245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itel 1"/>
              <p:cNvSpPr txBox="1">
                <a:spLocks/>
              </p:cNvSpPr>
              <p:nvPr/>
            </p:nvSpPr>
            <p:spPr>
              <a:xfrm>
                <a:off x="457200" y="1065147"/>
                <a:ext cx="7293496" cy="720080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Autofit/>
              </a:bodyPr>
              <a:lstStyle>
                <a:lvl1pPr algn="ctr" defTabSz="914400" rtl="1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rtl="0"/>
                <a:r>
                  <a:rPr lang="de-DE" altLang="de-DE" sz="2400" b="1" dirty="0"/>
                  <a:t>G</a:t>
                </a:r>
                <a:r>
                  <a:rPr lang="de-DE" altLang="de-DE" sz="2400" b="1" dirty="0" smtClean="0"/>
                  <a:t>ood news</a:t>
                </a:r>
                <a:r>
                  <a:rPr lang="de-DE" altLang="de-DE" sz="2400" dirty="0" smtClean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0000FF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2400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𝑒𝑓𝑓</m:t>
                        </m:r>
                      </m:sub>
                    </m:sSub>
                  </m:oMath>
                </a14:m>
                <a:r>
                  <a:rPr lang="de-DE" altLang="de-DE" sz="2400" dirty="0" smtClean="0"/>
                  <a:t> is does not change much horizontally and can be analitically estimated </a:t>
                </a:r>
                <a:endParaRPr lang="de-DE" sz="2400" dirty="0"/>
              </a:p>
            </p:txBody>
          </p:sp>
        </mc:Choice>
        <mc:Fallback xmlns="">
          <p:sp>
            <p:nvSpPr>
              <p:cNvPr id="17" name="Titel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065147"/>
                <a:ext cx="7293496" cy="720080"/>
              </a:xfrm>
              <a:prstGeom prst="rect">
                <a:avLst/>
              </a:prstGeom>
              <a:blipFill rotWithShape="0">
                <a:blip r:embed="rId3"/>
                <a:stretch>
                  <a:fillRect l="-1254" t="-15254" b="-28814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4" name="Picture 6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45278"/>
            <a:ext cx="6048672" cy="3996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מלבן 13"/>
              <p:cNvSpPr/>
              <p:nvPr/>
            </p:nvSpPr>
            <p:spPr>
              <a:xfrm>
                <a:off x="611560" y="1989609"/>
                <a:ext cx="6624736" cy="5657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US" sz="280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𝑒𝑓𝑓</m:t>
                              </m:r>
                            </m:sub>
                          </m:sSub>
                        </m:e>
                      </m:acc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𝑓𝑐𝑡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𝐶𝐶𝑁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𝑐𝑙𝑜𝑢𝑑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𝑎𝑏𝑜𝑣𝑒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en-US" sz="28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𝑏𝑎𝑠𝑒</m:t>
                          </m:r>
                        </m:sub>
                      </m:sSub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sz="2800" b="0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2800" dirty="0"/>
              </a:p>
            </p:txBody>
          </p:sp>
        </mc:Choice>
        <mc:Fallback xmlns="">
          <p:sp>
            <p:nvSpPr>
              <p:cNvPr id="14" name="מלבן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60" y="1989609"/>
                <a:ext cx="6624736" cy="5657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תמונה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328" y="1074258"/>
            <a:ext cx="1553522" cy="1358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00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251520" y="160366"/>
            <a:ext cx="8229600" cy="648072"/>
          </a:xfrm>
        </p:spPr>
        <p:txBody>
          <a:bodyPr>
            <a:normAutofit/>
          </a:bodyPr>
          <a:lstStyle/>
          <a:p>
            <a:pPr rtl="0"/>
            <a:r>
              <a:rPr lang="en-US" sz="3600" kern="0" dirty="0">
                <a:solidFill>
                  <a:srgbClr val="9900CC"/>
                </a:solidFill>
                <a:latin typeface="+mn-lt"/>
              </a:rPr>
              <a:t>Sub-Grid Scale </a:t>
            </a:r>
            <a:r>
              <a:rPr lang="en-US" sz="3600" kern="0" dirty="0" smtClean="0">
                <a:solidFill>
                  <a:srgbClr val="9900CC"/>
                </a:solidFill>
                <a:latin typeface="+mn-lt"/>
              </a:rPr>
              <a:t>Clouds – phase 2</a:t>
            </a:r>
            <a:endParaRPr lang="he-IL" dirty="0">
              <a:solidFill>
                <a:srgbClr val="9900CC"/>
              </a:solidFill>
              <a:latin typeface="+mn-lt"/>
            </a:endParaRPr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תמונה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298" y="4311223"/>
            <a:ext cx="3613988" cy="2410252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4345466"/>
            <a:ext cx="1656184" cy="451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28193" y="1025574"/>
            <a:ext cx="176368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dirty="0" err="1" smtClean="0"/>
              <a:t>Oper</a:t>
            </a:r>
            <a:r>
              <a:rPr lang="en-US" dirty="0" smtClean="0"/>
              <a:t>. SGS CLC scheme</a:t>
            </a:r>
            <a:endParaRPr lang="he-IL" dirty="0"/>
          </a:p>
        </p:txBody>
      </p:sp>
      <p:sp>
        <p:nvSpPr>
          <p:cNvPr id="14" name="TextBox 13"/>
          <p:cNvSpPr txBox="1"/>
          <p:nvPr/>
        </p:nvSpPr>
        <p:spPr>
          <a:xfrm>
            <a:off x="1728192" y="1878760"/>
            <a:ext cx="1763688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/>
              <a:t>Boeing SGS CLC scheme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1720485" y="2793702"/>
            <a:ext cx="1763688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/>
              <a:t>SAM LES parametrization for SGS CLC</a:t>
            </a:r>
            <a:endParaRPr lang="he-IL" dirty="0"/>
          </a:p>
        </p:txBody>
      </p:sp>
      <p:sp>
        <p:nvSpPr>
          <p:cNvPr id="16" name="חץ שמאלה-ימינה 15"/>
          <p:cNvSpPr/>
          <p:nvPr/>
        </p:nvSpPr>
        <p:spPr>
          <a:xfrm>
            <a:off x="3851920" y="1988840"/>
            <a:ext cx="792946" cy="37622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/>
          <p:cNvSpPr txBox="1"/>
          <p:nvPr/>
        </p:nvSpPr>
        <p:spPr>
          <a:xfrm>
            <a:off x="5004049" y="1196752"/>
            <a:ext cx="1763687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dirty="0" smtClean="0"/>
              <a:t>SAM LES benchmark simulations</a:t>
            </a:r>
            <a:endParaRPr lang="he-IL" dirty="0"/>
          </a:p>
        </p:txBody>
      </p:sp>
      <p:sp>
        <p:nvSpPr>
          <p:cNvPr id="18" name="TextBox 17"/>
          <p:cNvSpPr txBox="1"/>
          <p:nvPr/>
        </p:nvSpPr>
        <p:spPr>
          <a:xfrm>
            <a:off x="5004048" y="2437454"/>
            <a:ext cx="1763688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1">
            <a:spAutoFit/>
          </a:bodyPr>
          <a:lstStyle/>
          <a:p>
            <a:pPr algn="ctr" rtl="0"/>
            <a:r>
              <a:rPr lang="en-US" dirty="0"/>
              <a:t>Observations</a:t>
            </a:r>
            <a:endParaRPr lang="he-IL" dirty="0"/>
          </a:p>
        </p:txBody>
      </p:sp>
      <p:pic>
        <p:nvPicPr>
          <p:cNvPr id="19" name="תמונה 18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7" t="752" r="-2174" b="-752"/>
          <a:stretch/>
        </p:blipFill>
        <p:spPr>
          <a:xfrm>
            <a:off x="803205" y="4311223"/>
            <a:ext cx="2160240" cy="241025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534" y="4311223"/>
            <a:ext cx="2216487" cy="241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73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13">
            <a:hlinkClick r:id="rId2" action="ppaction://hlinksldjump"/>
          </p:cNvPr>
          <p:cNvSpPr/>
          <p:nvPr/>
        </p:nvSpPr>
        <p:spPr>
          <a:xfrm>
            <a:off x="1403648" y="2348880"/>
            <a:ext cx="2662554" cy="1800201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algn="ctr" rtl="0"/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Rounded Rectangle 30">
            <a:hlinkClick r:id="rId4" action="ppaction://hlinksldjump"/>
          </p:cNvPr>
          <p:cNvSpPr/>
          <p:nvPr/>
        </p:nvSpPr>
        <p:spPr>
          <a:xfrm>
            <a:off x="4932040" y="2348880"/>
            <a:ext cx="2592288" cy="1800201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ctr" rtl="0"/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ctr" rtl="0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ctr" rtl="0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 rtl="0"/>
            <a:endParaRPr lang="en-US" sz="2800" b="1" dirty="0" smtClean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5436096" y="3554367"/>
            <a:ext cx="1802738" cy="584775"/>
          </a:xfrm>
          <a:prstGeom prst="rect">
            <a:avLst/>
          </a:prstGeom>
          <a:solidFill>
            <a:srgbClr val="9900CC"/>
          </a:solidFill>
        </p:spPr>
        <p:txBody>
          <a:bodyPr wrap="none">
            <a:spAutoFit/>
          </a:bodyPr>
          <a:lstStyle/>
          <a:p>
            <a:pPr algn="l" defTabSz="449263" rtl="0" fontAlgn="base"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de-DE" altLang="de-DE" sz="3200" dirty="0" smtClean="0">
                <a:solidFill>
                  <a:schemeClr val="bg1"/>
                </a:solidFill>
                <a:latin typeface="+mj-lt"/>
                <a:cs typeface="Arial" pitchFamily="34" charset="0"/>
              </a:rPr>
              <a:t>Clibration</a:t>
            </a:r>
            <a:endParaRPr lang="he-IL" altLang="he-IL" sz="3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14631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36" y="118422"/>
            <a:ext cx="8088091" cy="792088"/>
          </a:xfrm>
        </p:spPr>
        <p:txBody>
          <a:bodyPr>
            <a:noAutofit/>
          </a:bodyPr>
          <a:lstStyle/>
          <a:p>
            <a:pPr rtl="0"/>
            <a:r>
              <a:rPr lang="en-US" sz="2800" kern="0" dirty="0" smtClean="0">
                <a:solidFill>
                  <a:srgbClr val="FF0000"/>
                </a:solidFill>
                <a:latin typeface="+mn-lt"/>
              </a:rPr>
              <a:t>Choosing Parameters for Fine Tuning</a:t>
            </a:r>
            <a:endParaRPr lang="he-IL" sz="2800" kern="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latin typeface="+mj-lt"/>
              </a:rPr>
              <a:pPr/>
              <a:t>19</a:t>
            </a:fld>
            <a:endParaRPr lang="he-IL">
              <a:latin typeface="+mj-lt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22026" y="960206"/>
            <a:ext cx="7372893" cy="1224136"/>
          </a:xfrm>
          <a:prstGeom prst="rect">
            <a:avLst/>
          </a:prstGeom>
        </p:spPr>
        <p:txBody>
          <a:bodyPr vert="horz" lIns="91440" tIns="45720" rIns="91440" bIns="45720" rtlCol="1" anchor="ctr">
            <a:normAutofit fontScale="97500"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32 new tuning parameters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Use idealized COSMO framework to create different cloud types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Decide which parameters are the most important for each cloud type</a:t>
            </a:r>
          </a:p>
          <a:p>
            <a:pPr marL="457200" indent="-457200" algn="l" rtl="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  <a:ea typeface="+mn-ea"/>
                <a:cs typeface="+mn-cs"/>
              </a:rPr>
              <a:t>True/False switches &amp; continuous parameters </a:t>
            </a:r>
          </a:p>
        </p:txBody>
      </p:sp>
      <p:graphicFrame>
        <p:nvGraphicFramePr>
          <p:cNvPr id="17" name="טבלה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980546"/>
              </p:ext>
            </p:extLst>
          </p:nvPr>
        </p:nvGraphicFramePr>
        <p:xfrm>
          <a:off x="1292696" y="2348880"/>
          <a:ext cx="5943600" cy="1554480"/>
        </p:xfrm>
        <a:graphic>
          <a:graphicData uri="http://schemas.openxmlformats.org/drawingml/2006/table">
            <a:tbl>
              <a:tblPr rtl="1" firstRow="1" bandRow="1">
                <a:tableStyleId>{69C7853C-536D-4A76-A0AE-DD22124D55A5}</a:tableStyleId>
              </a:tblPr>
              <a:tblGrid>
                <a:gridCol w="1613778"/>
                <a:gridCol w="985928"/>
                <a:gridCol w="1467671"/>
                <a:gridCol w="901457"/>
                <a:gridCol w="974766"/>
              </a:tblGrid>
              <a:tr h="370840"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Anvil of CB</a:t>
                      </a:r>
                      <a:r>
                        <a:rPr lang="en-US" sz="1800" baseline="0" dirty="0" smtClean="0"/>
                        <a:t> </a:t>
                      </a:r>
                      <a:endParaRPr lang="he-IL" sz="1800" b="0" dirty="0">
                        <a:solidFill>
                          <a:srgbClr val="66FF33"/>
                        </a:solidFill>
                      </a:endParaRP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Fair weather Cu</a:t>
                      </a:r>
                      <a:endParaRPr lang="he-IL" sz="1800" b="0" dirty="0">
                        <a:solidFill>
                          <a:srgbClr val="66FF33"/>
                        </a:solidFill>
                      </a:endParaRP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Mixed phase</a:t>
                      </a:r>
                      <a:endParaRPr lang="he-IL" sz="1800" b="0" dirty="0">
                        <a:solidFill>
                          <a:srgbClr val="66FF33"/>
                        </a:solidFill>
                      </a:endParaRP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Warm Stratus</a:t>
                      </a:r>
                      <a:endParaRPr lang="he-IL" sz="1800" b="0" dirty="0">
                        <a:solidFill>
                          <a:srgbClr val="66FF33"/>
                        </a:solidFill>
                      </a:endParaRP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1800" dirty="0" smtClean="0"/>
                        <a:t>Cirrus</a:t>
                      </a:r>
                      <a:endParaRPr lang="he-IL" sz="1800" b="0" dirty="0">
                        <a:solidFill>
                          <a:srgbClr val="66FF33"/>
                        </a:solidFill>
                      </a:endParaRPr>
                    </a:p>
                  </a:txBody>
                  <a:tcPr anchor="ctr">
                    <a:cell3D prstMaterial="dkEdge">
                      <a:bevel prst="artDeco"/>
                      <a:lightRig rig="flood" dir="t"/>
                    </a:cell3D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p1,p2,p3,p6,p7,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p9</a:t>
                      </a:r>
                      <a:r>
                        <a:rPr lang="en-US" sz="900" dirty="0" smtClean="0"/>
                        <a:t>,p10,p11,p14, 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p16,p23,p24,p25,p29,p30,</a:t>
                      </a:r>
                      <a:r>
                        <a:rPr lang="en-US" sz="900" dirty="0" smtClean="0"/>
                        <a:t> p31,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p32</a:t>
                      </a:r>
                      <a:endParaRPr lang="he-IL" sz="9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 smtClean="0"/>
                        <a:t>p2,p6,p7,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p8</a:t>
                      </a:r>
                      <a:r>
                        <a:rPr lang="en-US" sz="900" dirty="0" smtClean="0"/>
                        <a:t>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p15</a:t>
                      </a:r>
                      <a:r>
                        <a:rPr lang="en-US" sz="900" dirty="0" smtClean="0"/>
                        <a:t>,p17,p18,p19,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p32</a:t>
                      </a:r>
                      <a:endParaRPr lang="he-IL" sz="9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 smtClean="0"/>
                        <a:t>p1,p2,p3,p6,p7,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p8</a:t>
                      </a:r>
                      <a:r>
                        <a:rPr lang="en-US" sz="900" dirty="0" smtClean="0"/>
                        <a:t>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p9</a:t>
                      </a:r>
                      <a:r>
                        <a:rPr lang="en-US" sz="900" dirty="0" smtClean="0"/>
                        <a:t>,p10,p11,p14,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p15</a:t>
                      </a:r>
                      <a:r>
                        <a:rPr lang="en-US" sz="900" dirty="0" smtClean="0"/>
                        <a:t>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p16</a:t>
                      </a:r>
                      <a:r>
                        <a:rPr lang="en-US" sz="900" dirty="0" smtClean="0"/>
                        <a:t>,p17,p18,p19,p23,p24,p25,p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26,p27,p28,p29,p30</a:t>
                      </a:r>
                      <a:r>
                        <a:rPr lang="en-US" sz="900" dirty="0" smtClean="0"/>
                        <a:t>,p31,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p32</a:t>
                      </a:r>
                      <a:endParaRPr lang="he-IL" sz="9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dirty="0" smtClean="0"/>
                        <a:t>p1,p2,p6, 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p8</a:t>
                      </a:r>
                      <a:r>
                        <a:rPr lang="en-US" sz="900" dirty="0" smtClean="0"/>
                        <a:t>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p15</a:t>
                      </a:r>
                      <a:r>
                        <a:rPr lang="en-US" sz="900" dirty="0" smtClean="0"/>
                        <a:t>,p17, 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p18,p19,p26,p27, </a:t>
                      </a:r>
                      <a:r>
                        <a:rPr lang="en-US" sz="900" dirty="0" smtClean="0"/>
                        <a:t>p28,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p32</a:t>
                      </a:r>
                      <a:endParaRPr lang="he-IL" sz="900" b="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n-US" sz="900" dirty="0" smtClean="0"/>
                        <a:t>p1,p2,p3,p6,p7,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p9</a:t>
                      </a:r>
                      <a:r>
                        <a:rPr lang="en-US" sz="900" dirty="0" smtClean="0"/>
                        <a:t>,p10,p11,p14,p16,p23,p24,p25,p29</a:t>
                      </a:r>
                      <a:r>
                        <a:rPr lang="en-US" sz="900" dirty="0" smtClean="0">
                          <a:solidFill>
                            <a:schemeClr val="tx1"/>
                          </a:solidFill>
                        </a:rPr>
                        <a:t>,p30,p</a:t>
                      </a:r>
                      <a:r>
                        <a:rPr lang="en-US" sz="900" dirty="0" smtClean="0"/>
                        <a:t>31,</a:t>
                      </a:r>
                      <a:r>
                        <a:rPr lang="en-US" sz="900" dirty="0" smtClean="0">
                          <a:solidFill>
                            <a:srgbClr val="FF0000"/>
                          </a:solidFill>
                        </a:rPr>
                        <a:t>p32</a:t>
                      </a:r>
                      <a:endParaRPr lang="he-IL" sz="900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cell3D prstMaterial="dkEdge">
                      <a:bevel prst="artDeco"/>
                      <a:lightRig rig="flood" dir="t"/>
                    </a:cell3D>
                  </a:tcPr>
                </a:tc>
              </a:tr>
            </a:tbl>
          </a:graphicData>
        </a:graphic>
      </p:graphicFrame>
      <p:pic>
        <p:nvPicPr>
          <p:cNvPr id="18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4666828"/>
            <a:ext cx="2286000" cy="1714500"/>
          </a:xfrm>
          <a:prstGeom prst="rect">
            <a:avLst/>
          </a:prstGeom>
        </p:spPr>
      </p:pic>
      <p:pic>
        <p:nvPicPr>
          <p:cNvPr id="19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666828"/>
            <a:ext cx="2286000" cy="1714500"/>
          </a:xfrm>
          <a:prstGeom prst="rect">
            <a:avLst/>
          </a:prstGeom>
        </p:spPr>
      </p:pic>
      <p:pic>
        <p:nvPicPr>
          <p:cNvPr id="20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473" y="4666828"/>
            <a:ext cx="2286000" cy="1714500"/>
          </a:xfrm>
          <a:prstGeom prst="rect">
            <a:avLst/>
          </a:prstGeom>
        </p:spPr>
      </p:pic>
      <p:pic>
        <p:nvPicPr>
          <p:cNvPr id="21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450" y="4666828"/>
            <a:ext cx="2286000" cy="1714500"/>
          </a:xfrm>
          <a:prstGeom prst="rect">
            <a:avLst/>
          </a:prstGeom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3405061" y="4077072"/>
            <a:ext cx="2535091" cy="79208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2200" dirty="0" smtClean="0">
                <a:solidFill>
                  <a:srgbClr val="FF0000"/>
                </a:solidFill>
                <a:latin typeface="+mn-lt"/>
              </a:rPr>
              <a:t>Mixed phase cloud</a:t>
            </a:r>
            <a:endParaRPr lang="he-IL" sz="2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63636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856" y="337810"/>
            <a:ext cx="8229600" cy="642918"/>
          </a:xfrm>
        </p:spPr>
        <p:txBody>
          <a:bodyPr>
            <a:normAutofit fontScale="90000"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Outline</a:t>
            </a:r>
            <a:endParaRPr lang="he-IL" u="sng" dirty="0"/>
          </a:p>
        </p:txBody>
      </p:sp>
      <p:sp>
        <p:nvSpPr>
          <p:cNvPr id="8" name="Rounded Rectangle 7"/>
          <p:cNvSpPr/>
          <p:nvPr/>
        </p:nvSpPr>
        <p:spPr>
          <a:xfrm>
            <a:off x="2011411" y="1445880"/>
            <a:ext cx="1790650" cy="1191032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Cloud Radiation Coupling</a:t>
            </a:r>
            <a:endParaRPr lang="he-IL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Rounded Rectangle 9">
            <a:hlinkClick r:id="rId3" action="ppaction://hlinksldjump"/>
          </p:cNvPr>
          <p:cNvSpPr/>
          <p:nvPr/>
        </p:nvSpPr>
        <p:spPr>
          <a:xfrm>
            <a:off x="6259883" y="1445880"/>
            <a:ext cx="1800200" cy="1191032"/>
          </a:xfrm>
          <a:prstGeom prst="round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ctr" rtl="0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Sub Grid</a:t>
            </a:r>
          </a:p>
          <a:p>
            <a:pPr algn="ctr" rtl="0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+mj-lt"/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cale Clouds</a:t>
            </a:r>
            <a:endParaRPr lang="he-IL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1" name="Rounded Rectangle 10">
            <a:hlinkClick r:id="rId3" action="ppaction://hlinksldjump"/>
          </p:cNvPr>
          <p:cNvSpPr/>
          <p:nvPr/>
        </p:nvSpPr>
        <p:spPr>
          <a:xfrm>
            <a:off x="4171651" y="1429328"/>
            <a:ext cx="1800200" cy="1224136"/>
          </a:xfrm>
          <a:prstGeom prst="round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4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Aerosols</a:t>
            </a:r>
          </a:p>
          <a:p>
            <a:pPr algn="ctr" rtl="0"/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he-IL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3" name="Rounded Rectangle 12">
            <a:hlinkClick r:id="rId6" action="ppaction://hlinksldjump"/>
          </p:cNvPr>
          <p:cNvSpPr/>
          <p:nvPr/>
        </p:nvSpPr>
        <p:spPr>
          <a:xfrm>
            <a:off x="6300190" y="3403392"/>
            <a:ext cx="1800202" cy="1187261"/>
          </a:xfrm>
          <a:prstGeom prst="round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glow rad="254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b="1" dirty="0" smtClean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4" name="Rounded Rectangle 13">
            <a:hlinkClick r:id="rId8" action="ppaction://hlinksldjump"/>
          </p:cNvPr>
          <p:cNvSpPr/>
          <p:nvPr/>
        </p:nvSpPr>
        <p:spPr>
          <a:xfrm>
            <a:off x="2092970" y="3417565"/>
            <a:ext cx="1790650" cy="1163563"/>
          </a:xfrm>
          <a:prstGeom prst="roundRect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000" b="1" dirty="0" smtClean="0">
              <a:solidFill>
                <a:schemeClr val="tx1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chemeClr val="tx1"/>
              </a:solidFill>
              <a:latin typeface="+mj-lt"/>
            </a:endParaRPr>
          </a:p>
          <a:p>
            <a:pPr algn="ctr" rtl="0"/>
            <a:endParaRPr lang="en-US" sz="2000" b="1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ounded Rectangle 14">
            <a:hlinkClick r:id="rId10" action="ppaction://hlinksldjump"/>
          </p:cNvPr>
          <p:cNvSpPr/>
          <p:nvPr/>
        </p:nvSpPr>
        <p:spPr>
          <a:xfrm>
            <a:off x="6259883" y="5289774"/>
            <a:ext cx="1800200" cy="1163562"/>
          </a:xfrm>
          <a:prstGeom prst="roundRect">
            <a:avLst/>
          </a:pr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 smtClean="0">
              <a:solidFill>
                <a:srgbClr val="FFFF00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rgbClr val="FFFF00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rgbClr val="FFFF00"/>
              </a:solidFill>
              <a:latin typeface="+mj-lt"/>
            </a:endParaRPr>
          </a:p>
          <a:p>
            <a:pPr algn="ctr" rtl="0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DP to SP</a:t>
            </a:r>
            <a:endParaRPr lang="he-IL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Rounded Rectangle 15">
            <a:hlinkClick r:id="rId10" action="ppaction://hlinksldjump"/>
          </p:cNvPr>
          <p:cNvSpPr/>
          <p:nvPr/>
        </p:nvSpPr>
        <p:spPr>
          <a:xfrm>
            <a:off x="2092969" y="5289774"/>
            <a:ext cx="1790650" cy="1163562"/>
          </a:xfrm>
          <a:prstGeom prst="roundRect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ctr" rtl="0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Temporal Resolution</a:t>
            </a:r>
            <a:endParaRPr lang="he-IL" sz="20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ounded Rectangle 18">
            <a:hlinkClick r:id="rId13" action="ppaction://hlinksldjump"/>
          </p:cNvPr>
          <p:cNvSpPr/>
          <p:nvPr/>
        </p:nvSpPr>
        <p:spPr>
          <a:xfrm>
            <a:off x="4171651" y="5289774"/>
            <a:ext cx="1800200" cy="1163562"/>
          </a:xfrm>
          <a:prstGeom prst="roundRect">
            <a:avLst/>
          </a:pr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b="1" dirty="0" smtClean="0">
              <a:solidFill>
                <a:srgbClr val="FFFF00"/>
              </a:solidFill>
              <a:latin typeface="+mj-lt"/>
            </a:endParaRPr>
          </a:p>
          <a:p>
            <a:pPr algn="ctr" rtl="0"/>
            <a:endParaRPr lang="en-US" b="1" dirty="0">
              <a:solidFill>
                <a:srgbClr val="FFFF00"/>
              </a:solidFill>
              <a:latin typeface="+mj-lt"/>
            </a:endParaRPr>
          </a:p>
          <a:p>
            <a:pPr algn="ctr" rtl="0"/>
            <a:endParaRPr lang="en-US" b="1" dirty="0" smtClean="0">
              <a:solidFill>
                <a:srgbClr val="FFFF00"/>
              </a:solidFill>
              <a:latin typeface="+mj-lt"/>
            </a:endParaRP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+mj-lt"/>
              </a:rPr>
              <a:t>MCSI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0539" y="5545613"/>
            <a:ext cx="1425840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latin typeface="+mj-lt"/>
              </a:rPr>
              <a:t>Run Time</a:t>
            </a:r>
          </a:p>
          <a:p>
            <a:pPr algn="ctr"/>
            <a:r>
              <a:rPr lang="en-US" b="1" dirty="0" smtClean="0">
                <a:latin typeface="+mj-lt"/>
              </a:rPr>
              <a:t>Optimization</a:t>
            </a:r>
            <a:endParaRPr lang="he-IL" b="1" dirty="0">
              <a:latin typeface="+mj-lt"/>
            </a:endParaRPr>
          </a:p>
        </p:txBody>
      </p:sp>
      <p:sp>
        <p:nvSpPr>
          <p:cNvPr id="30" name="TextBox 29">
            <a:hlinkClick r:id="rId8" action="ppaction://hlinksldjump"/>
          </p:cNvPr>
          <p:cNvSpPr txBox="1"/>
          <p:nvPr/>
        </p:nvSpPr>
        <p:spPr>
          <a:xfrm>
            <a:off x="585118" y="3718773"/>
            <a:ext cx="1066253" cy="646331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en-US" b="1" dirty="0" smtClean="0">
                <a:latin typeface="+mj-lt"/>
              </a:rPr>
              <a:t>esting &amp;</a:t>
            </a:r>
          </a:p>
          <a:p>
            <a:pPr algn="ctr"/>
            <a:r>
              <a:rPr lang="en-US" b="1" dirty="0" smtClean="0">
                <a:latin typeface="+mj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T</a:t>
            </a:r>
            <a:r>
              <a:rPr lang="en-US" b="1" dirty="0" smtClean="0">
                <a:latin typeface="+mj-lt"/>
              </a:rPr>
              <a:t>uning</a:t>
            </a:r>
            <a:endParaRPr lang="he-IL" dirty="0">
              <a:latin typeface="+mj-lt"/>
            </a:endParaRPr>
          </a:p>
        </p:txBody>
      </p:sp>
      <p:sp>
        <p:nvSpPr>
          <p:cNvPr id="31" name="Rounded Rectangle 30">
            <a:hlinkClick r:id="rId15" action="ppaction://hlinksldjump"/>
          </p:cNvPr>
          <p:cNvSpPr/>
          <p:nvPr/>
        </p:nvSpPr>
        <p:spPr>
          <a:xfrm>
            <a:off x="4171651" y="3427091"/>
            <a:ext cx="1800200" cy="1163562"/>
          </a:xfrm>
          <a:prstGeom prst="round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ctr" rtl="0"/>
            <a:endParaRPr lang="en-US" b="1" dirty="0">
              <a:solidFill>
                <a:schemeClr val="bg1"/>
              </a:solidFill>
              <a:latin typeface="+mj-lt"/>
            </a:endParaRPr>
          </a:p>
          <a:p>
            <a:pPr algn="ctr" rtl="0"/>
            <a:endParaRPr lang="en-US" b="1" dirty="0" smtClean="0">
              <a:solidFill>
                <a:schemeClr val="bg1"/>
              </a:solidFill>
              <a:latin typeface="+mj-lt"/>
            </a:endParaRPr>
          </a:p>
          <a:p>
            <a:pPr algn="ctr" rtl="0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CALMO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81540" y="1445880"/>
            <a:ext cx="1673407" cy="1200329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R</a:t>
            </a:r>
            <a:r>
              <a:rPr lang="en-US" b="1" dirty="0" smtClean="0">
                <a:latin typeface="+mj-lt"/>
              </a:rPr>
              <a:t>evised </a:t>
            </a:r>
            <a:endParaRPr lang="he-IL" b="1" dirty="0" smtClean="0">
              <a:latin typeface="+mj-lt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en-US" b="1" dirty="0" smtClean="0">
                <a:latin typeface="+mj-lt"/>
              </a:rPr>
              <a:t>loud/aerosols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+mj-lt"/>
              </a:rPr>
              <a:t>R</a:t>
            </a:r>
            <a:r>
              <a:rPr lang="en-US" b="1" dirty="0" smtClean="0">
                <a:latin typeface="+mj-lt"/>
              </a:rPr>
              <a:t>adiation</a:t>
            </a:r>
          </a:p>
          <a:p>
            <a:pPr algn="ctr"/>
            <a:r>
              <a:rPr lang="en-US" b="1" dirty="0" smtClean="0">
                <a:latin typeface="+mj-lt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C</a:t>
            </a:r>
            <a:r>
              <a:rPr lang="en-US" b="1" dirty="0" smtClean="0">
                <a:latin typeface="+mj-lt"/>
              </a:rPr>
              <a:t>oupling</a:t>
            </a:r>
            <a:endParaRPr lang="he-IL" dirty="0">
              <a:latin typeface="+mj-lt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latin typeface="+mj-lt"/>
              </a:rPr>
              <a:pPr/>
              <a:t>2</a:t>
            </a:fld>
            <a:endParaRPr lang="he-IL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80888" y="4180438"/>
            <a:ext cx="1227452" cy="369332"/>
          </a:xfrm>
          <a:prstGeom prst="rect">
            <a:avLst/>
          </a:prstGeom>
          <a:solidFill>
            <a:srgbClr val="660066"/>
          </a:solidFill>
        </p:spPr>
        <p:txBody>
          <a:bodyPr wrap="none" rtlCol="1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+mj-lt"/>
              </a:rPr>
              <a:t>Calibration</a:t>
            </a:r>
            <a:endParaRPr lang="he-IL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48264" y="4283804"/>
            <a:ext cx="851452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+mj-lt"/>
              </a:rPr>
              <a:t>T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esting</a:t>
            </a:r>
            <a:endParaRPr lang="he-IL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05895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214" y="3525525"/>
            <a:ext cx="2807197" cy="24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" name="Group 92"/>
          <p:cNvGrpSpPr/>
          <p:nvPr/>
        </p:nvGrpSpPr>
        <p:grpSpPr>
          <a:xfrm>
            <a:off x="564698" y="2339310"/>
            <a:ext cx="4648200" cy="4071774"/>
            <a:chOff x="2438400" y="2557626"/>
            <a:chExt cx="4648200" cy="4071774"/>
          </a:xfrm>
        </p:grpSpPr>
        <p:grpSp>
          <p:nvGrpSpPr>
            <p:cNvPr id="52" name="Group 93"/>
            <p:cNvGrpSpPr/>
            <p:nvPr/>
          </p:nvGrpSpPr>
          <p:grpSpPr>
            <a:xfrm>
              <a:off x="2438400" y="2895600"/>
              <a:ext cx="4343400" cy="3733800"/>
              <a:chOff x="2209800" y="762000"/>
              <a:chExt cx="4343400" cy="3733800"/>
            </a:xfrm>
          </p:grpSpPr>
          <p:cxnSp>
            <p:nvCxnSpPr>
              <p:cNvPr id="55" name="Straight Connector 96"/>
              <p:cNvCxnSpPr/>
              <p:nvPr/>
            </p:nvCxnSpPr>
            <p:spPr>
              <a:xfrm flipV="1">
                <a:off x="3864274" y="762000"/>
                <a:ext cx="0" cy="373380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97"/>
              <p:cNvCxnSpPr/>
              <p:nvPr/>
            </p:nvCxnSpPr>
            <p:spPr>
              <a:xfrm>
                <a:off x="2209800" y="2590800"/>
                <a:ext cx="4343400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ectangle 94"/>
                <p:cNvSpPr/>
                <p:nvPr/>
              </p:nvSpPr>
              <p:spPr>
                <a:xfrm>
                  <a:off x="3906746" y="2557626"/>
                  <a:ext cx="25359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5" name="Rectangle 9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81400" y="2557626"/>
                  <a:ext cx="578941" cy="461665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5263" b="-2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95"/>
                <p:cNvSpPr/>
                <p:nvPr/>
              </p:nvSpPr>
              <p:spPr>
                <a:xfrm>
                  <a:off x="6833005" y="4719935"/>
                  <a:ext cx="253595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accPr>
                              <m:e>
                                <m:r>
                                  <a:rPr lang="en-US" sz="2400" b="1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  <a:endParaRPr lang="en-US" sz="24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6" name="Rectangle 9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7659" y="4719935"/>
                  <a:ext cx="578941" cy="461665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6316" b="-131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7" name="Group 98"/>
          <p:cNvGrpSpPr/>
          <p:nvPr/>
        </p:nvGrpSpPr>
        <p:grpSpPr>
          <a:xfrm>
            <a:off x="2100730" y="2973735"/>
            <a:ext cx="1772469" cy="3596780"/>
            <a:chOff x="4507832" y="1396425"/>
            <a:chExt cx="1772469" cy="35967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99"/>
                <p:cNvSpPr/>
                <p:nvPr/>
              </p:nvSpPr>
              <p:spPr>
                <a:xfrm>
                  <a:off x="4916320" y="1396425"/>
                  <a:ext cx="1363981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𝑴𝑨𝑿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1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400" b="1" i="1">
                                        <a:solidFill>
                                          <a:srgbClr val="CC00FF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1" i="1">
                                        <a:solidFill>
                                          <a:srgbClr val="CC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9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16320" y="1396425"/>
                  <a:ext cx="1363981" cy="307777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9" name="Straight Arrow Connector 100"/>
            <p:cNvCxnSpPr/>
            <p:nvPr/>
          </p:nvCxnSpPr>
          <p:spPr>
            <a:xfrm flipH="1">
              <a:off x="4693741" y="1619087"/>
              <a:ext cx="501245" cy="24288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ectangle 101"/>
                <p:cNvSpPr/>
                <p:nvPr/>
              </p:nvSpPr>
              <p:spPr>
                <a:xfrm>
                  <a:off x="4862344" y="4685428"/>
                  <a:ext cx="1018994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rgbClr val="CC00FF"/>
                            </a:solidFill>
                            <a:latin typeface="Cambria Math" panose="02040503050406030204" pitchFamily="18" charset="0"/>
                          </a:rPr>
                          <m:t>𝑴𝑰𝑵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1400" b="1" i="1" smtClean="0">
                                <a:solidFill>
                                  <a:srgbClr val="CC00FF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rgbClr val="CC00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400" b="1" i="1">
                                        <a:solidFill>
                                          <a:srgbClr val="CC00FF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1" i="1">
                                        <a:solidFill>
                                          <a:srgbClr val="CC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b="1" i="1" smtClean="0">
                                    <a:solidFill>
                                      <a:srgbClr val="CC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𝟏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b="1" dirty="0">
                    <a:solidFill>
                      <a:srgbClr val="CC00FF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ectangle 10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2344" y="4685428"/>
                  <a:ext cx="1018994" cy="307777"/>
                </a:xfrm>
                <a:prstGeom prst="rect">
                  <a:avLst/>
                </a:prstGeom>
                <a:blipFill rotWithShape="0">
                  <a:blip r:embed="rId11"/>
                  <a:stretch>
                    <a:fillRect r="-5988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1" name="Straight Arrow Connector 102"/>
            <p:cNvCxnSpPr/>
            <p:nvPr/>
          </p:nvCxnSpPr>
          <p:spPr>
            <a:xfrm flipH="1" flipV="1">
              <a:off x="4693741" y="4452775"/>
              <a:ext cx="501246" cy="20010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Oval 103"/>
            <p:cNvSpPr/>
            <p:nvPr/>
          </p:nvSpPr>
          <p:spPr>
            <a:xfrm>
              <a:off x="4511974" y="1823874"/>
              <a:ext cx="228600" cy="22860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104"/>
            <p:cNvSpPr/>
            <p:nvPr/>
          </p:nvSpPr>
          <p:spPr>
            <a:xfrm>
              <a:off x="4507832" y="4260270"/>
              <a:ext cx="228600" cy="228600"/>
            </a:xfrm>
            <a:prstGeom prst="ellipse">
              <a:avLst/>
            </a:prstGeom>
            <a:solidFill>
              <a:srgbClr val="CC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4" name="Group 105"/>
          <p:cNvGrpSpPr/>
          <p:nvPr/>
        </p:nvGrpSpPr>
        <p:grpSpPr>
          <a:xfrm>
            <a:off x="1388" y="4375744"/>
            <a:ext cx="5218684" cy="863284"/>
            <a:chOff x="2408490" y="2786402"/>
            <a:chExt cx="5218684" cy="86328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106"/>
                <p:cNvSpPr/>
                <p:nvPr/>
              </p:nvSpPr>
              <p:spPr>
                <a:xfrm>
                  <a:off x="2408490" y="3156121"/>
                  <a:ext cx="1000020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𝑴𝑰𝑵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14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400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10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08490" y="3156121"/>
                  <a:ext cx="1000020" cy="307777"/>
                </a:xfrm>
                <a:prstGeom prst="rect">
                  <a:avLst/>
                </a:prstGeom>
                <a:blipFill rotWithShape="0">
                  <a:blip r:embed="rId12"/>
                  <a:stretch>
                    <a:fillRect r="-7317"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6" name="Straight Arrow Connector 107"/>
            <p:cNvCxnSpPr/>
            <p:nvPr/>
          </p:nvCxnSpPr>
          <p:spPr>
            <a:xfrm flipV="1">
              <a:off x="3001101" y="2990938"/>
              <a:ext cx="443939" cy="1905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Rectangle 108"/>
                <p:cNvSpPr/>
                <p:nvPr/>
              </p:nvSpPr>
              <p:spPr>
                <a:xfrm>
                  <a:off x="6451071" y="3341909"/>
                  <a:ext cx="1176103" cy="30777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𝑴𝑨𝑿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sz="1400" b="1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400" b="1" i="1">
                                    <a:solidFill>
                                      <a:srgbClr val="0000FF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̃"/>
                                    <m:ctrlPr>
                                      <a:rPr lang="en-US" sz="1400" b="1" i="1">
                                        <a:solidFill>
                                          <a:srgbClr val="0000FF"/>
                                        </a:solidFill>
                                        <a:latin typeface="Cambria Math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400" b="1" i="1">
                                        <a:solidFill>
                                          <a:srgbClr val="0000FF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𝒙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400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𝟐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US" sz="1400" b="1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7" name="Rectangle 10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1071" y="3341909"/>
                  <a:ext cx="1176103" cy="307777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8" name="Straight Arrow Connector 109"/>
            <p:cNvCxnSpPr/>
            <p:nvPr/>
          </p:nvCxnSpPr>
          <p:spPr>
            <a:xfrm flipH="1" flipV="1">
              <a:off x="6384760" y="2990938"/>
              <a:ext cx="457202" cy="39503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110"/>
            <p:cNvSpPr/>
            <p:nvPr/>
          </p:nvSpPr>
          <p:spPr>
            <a:xfrm>
              <a:off x="3390900" y="2786402"/>
              <a:ext cx="228600" cy="2286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Oval 111"/>
            <p:cNvSpPr/>
            <p:nvPr/>
          </p:nvSpPr>
          <p:spPr>
            <a:xfrm>
              <a:off x="6218268" y="2795427"/>
              <a:ext cx="228600" cy="228600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112"/>
          <p:cNvSpPr/>
          <p:nvPr/>
        </p:nvSpPr>
        <p:spPr>
          <a:xfrm>
            <a:off x="1098098" y="3515484"/>
            <a:ext cx="2819400" cy="24384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2" name="Group 113"/>
          <p:cNvGrpSpPr/>
          <p:nvPr/>
        </p:nvGrpSpPr>
        <p:grpSpPr>
          <a:xfrm>
            <a:off x="969762" y="3394078"/>
            <a:ext cx="3076072" cy="2667000"/>
            <a:chOff x="3376864" y="1816768"/>
            <a:chExt cx="3076072" cy="2667000"/>
          </a:xfrm>
        </p:grpSpPr>
        <p:grpSp>
          <p:nvGrpSpPr>
            <p:cNvPr id="73" name="Group 114"/>
            <p:cNvGrpSpPr/>
            <p:nvPr/>
          </p:nvGrpSpPr>
          <p:grpSpPr>
            <a:xfrm>
              <a:off x="3390897" y="2795336"/>
              <a:ext cx="3062039" cy="240632"/>
              <a:chOff x="3390897" y="2795336"/>
              <a:chExt cx="3062039" cy="240632"/>
            </a:xfrm>
          </p:grpSpPr>
          <p:sp>
            <p:nvSpPr>
              <p:cNvPr id="99" name="Oval 140"/>
              <p:cNvSpPr/>
              <p:nvPr/>
            </p:nvSpPr>
            <p:spPr>
              <a:xfrm>
                <a:off x="4519864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Oval 141"/>
              <p:cNvSpPr/>
              <p:nvPr/>
            </p:nvSpPr>
            <p:spPr>
              <a:xfrm>
                <a:off x="5334000" y="2795336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Oval 142"/>
              <p:cNvSpPr/>
              <p:nvPr/>
            </p:nvSpPr>
            <p:spPr>
              <a:xfrm>
                <a:off x="6224336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Oval 143"/>
              <p:cNvSpPr/>
              <p:nvPr/>
            </p:nvSpPr>
            <p:spPr>
              <a:xfrm>
                <a:off x="3390897" y="2804449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4" name="Group 115"/>
            <p:cNvGrpSpPr/>
            <p:nvPr/>
          </p:nvGrpSpPr>
          <p:grpSpPr>
            <a:xfrm>
              <a:off x="3390897" y="1816768"/>
              <a:ext cx="3062039" cy="240632"/>
              <a:chOff x="3390897" y="2795336"/>
              <a:chExt cx="3062039" cy="240632"/>
            </a:xfrm>
          </p:grpSpPr>
          <p:sp>
            <p:nvSpPr>
              <p:cNvPr id="95" name="Oval 136"/>
              <p:cNvSpPr/>
              <p:nvPr/>
            </p:nvSpPr>
            <p:spPr>
              <a:xfrm>
                <a:off x="4507832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137"/>
              <p:cNvSpPr/>
              <p:nvPr/>
            </p:nvSpPr>
            <p:spPr>
              <a:xfrm>
                <a:off x="5334000" y="2795336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Oval 138"/>
              <p:cNvSpPr/>
              <p:nvPr/>
            </p:nvSpPr>
            <p:spPr>
              <a:xfrm>
                <a:off x="6224336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139"/>
              <p:cNvSpPr/>
              <p:nvPr/>
            </p:nvSpPr>
            <p:spPr>
              <a:xfrm>
                <a:off x="3390897" y="2804449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5" name="Group 116"/>
            <p:cNvGrpSpPr/>
            <p:nvPr/>
          </p:nvGrpSpPr>
          <p:grpSpPr>
            <a:xfrm>
              <a:off x="3376864" y="2286000"/>
              <a:ext cx="3062039" cy="240632"/>
              <a:chOff x="3390897" y="2795336"/>
              <a:chExt cx="3062039" cy="240632"/>
            </a:xfrm>
          </p:grpSpPr>
          <p:sp>
            <p:nvSpPr>
              <p:cNvPr id="91" name="Oval 132"/>
              <p:cNvSpPr/>
              <p:nvPr/>
            </p:nvSpPr>
            <p:spPr>
              <a:xfrm>
                <a:off x="4519864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Oval 133"/>
              <p:cNvSpPr/>
              <p:nvPr/>
            </p:nvSpPr>
            <p:spPr>
              <a:xfrm>
                <a:off x="5334000" y="2795336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Oval 134"/>
              <p:cNvSpPr/>
              <p:nvPr/>
            </p:nvSpPr>
            <p:spPr>
              <a:xfrm>
                <a:off x="6224336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Oval 135"/>
              <p:cNvSpPr/>
              <p:nvPr/>
            </p:nvSpPr>
            <p:spPr>
              <a:xfrm>
                <a:off x="3390897" y="2804449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6" name="Group 117"/>
            <p:cNvGrpSpPr/>
            <p:nvPr/>
          </p:nvGrpSpPr>
          <p:grpSpPr>
            <a:xfrm>
              <a:off x="3376864" y="3465096"/>
              <a:ext cx="3062039" cy="240632"/>
              <a:chOff x="3390897" y="2795336"/>
              <a:chExt cx="3062039" cy="240632"/>
            </a:xfrm>
          </p:grpSpPr>
          <p:sp>
            <p:nvSpPr>
              <p:cNvPr id="87" name="Oval 128"/>
              <p:cNvSpPr/>
              <p:nvPr/>
            </p:nvSpPr>
            <p:spPr>
              <a:xfrm>
                <a:off x="4519864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Oval 129"/>
              <p:cNvSpPr/>
              <p:nvPr/>
            </p:nvSpPr>
            <p:spPr>
              <a:xfrm>
                <a:off x="5334000" y="2795336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Oval 130"/>
              <p:cNvSpPr/>
              <p:nvPr/>
            </p:nvSpPr>
            <p:spPr>
              <a:xfrm>
                <a:off x="6224336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Oval 131"/>
              <p:cNvSpPr/>
              <p:nvPr/>
            </p:nvSpPr>
            <p:spPr>
              <a:xfrm>
                <a:off x="3390897" y="2804449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7" name="Group 118"/>
            <p:cNvGrpSpPr/>
            <p:nvPr/>
          </p:nvGrpSpPr>
          <p:grpSpPr>
            <a:xfrm>
              <a:off x="3380872" y="4243136"/>
              <a:ext cx="3062039" cy="240632"/>
              <a:chOff x="3390897" y="2795336"/>
              <a:chExt cx="3062039" cy="240632"/>
            </a:xfrm>
          </p:grpSpPr>
          <p:sp>
            <p:nvSpPr>
              <p:cNvPr id="83" name="Oval 124"/>
              <p:cNvSpPr/>
              <p:nvPr/>
            </p:nvSpPr>
            <p:spPr>
              <a:xfrm>
                <a:off x="4519864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Oval 125"/>
              <p:cNvSpPr/>
              <p:nvPr/>
            </p:nvSpPr>
            <p:spPr>
              <a:xfrm>
                <a:off x="5334000" y="2795336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Oval 126"/>
              <p:cNvSpPr/>
              <p:nvPr/>
            </p:nvSpPr>
            <p:spPr>
              <a:xfrm>
                <a:off x="6224336" y="2807368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Oval 127"/>
              <p:cNvSpPr/>
              <p:nvPr/>
            </p:nvSpPr>
            <p:spPr>
              <a:xfrm>
                <a:off x="3390897" y="2804449"/>
                <a:ext cx="228600" cy="22860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Oval 119"/>
            <p:cNvSpPr/>
            <p:nvPr/>
          </p:nvSpPr>
          <p:spPr>
            <a:xfrm>
              <a:off x="3962400" y="2807368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Oval 120"/>
            <p:cNvSpPr/>
            <p:nvPr/>
          </p:nvSpPr>
          <p:spPr>
            <a:xfrm>
              <a:off x="3950368" y="1828800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Oval 121"/>
            <p:cNvSpPr/>
            <p:nvPr/>
          </p:nvSpPr>
          <p:spPr>
            <a:xfrm>
              <a:off x="3948367" y="2298032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Oval 122"/>
            <p:cNvSpPr/>
            <p:nvPr/>
          </p:nvSpPr>
          <p:spPr>
            <a:xfrm>
              <a:off x="3948367" y="3477128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123"/>
            <p:cNvSpPr/>
            <p:nvPr/>
          </p:nvSpPr>
          <p:spPr>
            <a:xfrm>
              <a:off x="3952375" y="4255168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755116" y="829013"/>
            <a:ext cx="76333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STEP 1:   Perform several idealized simulations to “</a:t>
            </a:r>
            <a:r>
              <a:rPr lang="en-US" dirty="0" smtClean="0">
                <a:solidFill>
                  <a:srgbClr val="0000FF"/>
                </a:solidFill>
              </a:rPr>
              <a:t>fill the parameters space</a:t>
            </a:r>
            <a:r>
              <a:rPr lang="en-US" dirty="0" smtClean="0"/>
              <a:t>”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STEP 2:   </a:t>
            </a:r>
            <a:r>
              <a:rPr lang="en-US" dirty="0" smtClean="0">
                <a:solidFill>
                  <a:srgbClr val="0000FF"/>
                </a:solidFill>
              </a:rPr>
              <a:t>Read</a:t>
            </a:r>
            <a:r>
              <a:rPr lang="en-US" dirty="0" smtClean="0"/>
              <a:t> </a:t>
            </a:r>
            <a:r>
              <a:rPr lang="en-US" dirty="0"/>
              <a:t>the global radiation reduction at each </a:t>
            </a:r>
            <a:r>
              <a:rPr lang="en-US" dirty="0" smtClean="0"/>
              <a:t>point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STEP 3:   Perform</a:t>
            </a:r>
            <a:r>
              <a:rPr lang="en-US" dirty="0">
                <a:solidFill>
                  <a:srgbClr val="0000FF"/>
                </a:solidFill>
              </a:rPr>
              <a:t> fit </a:t>
            </a:r>
            <a:r>
              <a:rPr lang="en-US" dirty="0"/>
              <a:t>of the global radiation reduction in parameters </a:t>
            </a:r>
            <a:r>
              <a:rPr lang="en-US" dirty="0" smtClean="0"/>
              <a:t>space</a:t>
            </a:r>
            <a:endParaRPr lang="en-US" dirty="0"/>
          </a:p>
        </p:txBody>
      </p:sp>
      <p:sp>
        <p:nvSpPr>
          <p:cNvPr id="106" name="TextBox 105"/>
          <p:cNvSpPr txBox="1"/>
          <p:nvPr/>
        </p:nvSpPr>
        <p:spPr>
          <a:xfrm>
            <a:off x="457200" y="179285"/>
            <a:ext cx="8208911" cy="5539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ctr" rtl="0"/>
            <a:r>
              <a:rPr lang="en-US" sz="3000" kern="0" dirty="0">
                <a:solidFill>
                  <a:srgbClr val="FF0000"/>
                </a:solidFill>
                <a:ea typeface="+mj-ea"/>
                <a:cs typeface="+mj-cs"/>
              </a:rPr>
              <a:t>Sensitivity </a:t>
            </a:r>
            <a:r>
              <a:rPr lang="en-US" sz="3000" kern="0" dirty="0" smtClean="0">
                <a:solidFill>
                  <a:srgbClr val="FF0000"/>
                </a:solidFill>
                <a:ea typeface="+mj-ea"/>
                <a:cs typeface="+mj-cs"/>
              </a:rPr>
              <a:t>Analysis </a:t>
            </a:r>
            <a:r>
              <a:rPr lang="en-US" sz="3000" kern="0" dirty="0">
                <a:solidFill>
                  <a:srgbClr val="FF0000"/>
                </a:solidFill>
                <a:ea typeface="+mj-ea"/>
                <a:cs typeface="+mj-cs"/>
              </a:rPr>
              <a:t>in </a:t>
            </a:r>
            <a:r>
              <a:rPr lang="en-US" sz="3000" kern="0" dirty="0" smtClean="0">
                <a:solidFill>
                  <a:srgbClr val="FF0000"/>
                </a:solidFill>
                <a:ea typeface="+mj-ea"/>
                <a:cs typeface="+mj-cs"/>
              </a:rPr>
              <a:t>Continuous Parameters Space</a:t>
            </a:r>
            <a:endParaRPr lang="en-US" sz="3000" kern="0" dirty="0">
              <a:solidFill>
                <a:srgbClr val="FF0000"/>
              </a:solidFill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Box 106"/>
              <p:cNvSpPr txBox="1"/>
              <p:nvPr/>
            </p:nvSpPr>
            <p:spPr>
              <a:xfrm>
                <a:off x="1511241" y="1754915"/>
                <a:ext cx="5098579" cy="6284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̃"/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</m:acc>
                      <m:d>
                        <m:dPr>
                          <m:ctrlP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̃"/>
                                  <m:ctrlP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nary>
                        <m:naryPr>
                          <m:chr m:val="∑"/>
                          <m:ctrlPr>
                            <a:rPr lang="en-US" sz="140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f>
                            <m:fPr>
                              <m:ctrlPr>
                                <a:rPr lang="en-US" sz="140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5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6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sSub>
                                    <m:sSubPr>
                                      <m:ctrlPr>
                                        <a:rPr lang="en-US" sz="1400" i="1" smtClean="0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400" i="1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sub>
                                  </m:sSub>
                                </m:e>
                                <m:sup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en-US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box>
                        <m:boxPr>
                          <m:ctrlPr>
                            <a:rPr lang="en-US" sz="1400" b="0" i="1" smtClean="0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1400" b="0" i="1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nary>
                        <m:naryPr>
                          <m:chr m:val="∑"/>
                          <m:ctrlPr>
                            <a:rPr lang="en-US" sz="1400" i="1">
                              <a:latin typeface="Cambria Math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brk m:alnAt="23"/>
                            </m:rP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4</m:t>
                          </m:r>
                        </m:sup>
                        <m:e>
                          <m:nary>
                            <m:naryPr>
                              <m:chr m:val="∑"/>
                              <m:supHide m:val="on"/>
                              <m:ctrlPr>
                                <a:rPr lang="en-US" sz="1400" i="1">
                                  <a:latin typeface="Cambria Math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≠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US" sz="1400" i="1">
                                      <a:latin typeface="Cambria Math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1400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4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US" sz="14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7" name="TextBox 10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1241" y="1754915"/>
                <a:ext cx="5098579" cy="628442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5837756" y="3872423"/>
                <a:ext cx="2550668" cy="1046505"/>
              </a:xfrm>
              <a:prstGeom prst="rect">
                <a:avLst/>
              </a:prstGeom>
              <a:noFill/>
              <a:ln w="44450" cmpd="dbl">
                <a:solidFill>
                  <a:srgbClr val="FF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acc>
                          <m:accPr>
                            <m:chr m:val="̃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</m:acc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sSub>
                          <m:sSubPr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̃"/>
                                <m:ctrlP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24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acc>
                          </m:e>
                          <m:sub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den>
                    </m:f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 smtClean="0"/>
                  <a:t> Sensitivity to parameter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sSubPr>
                      <m:e>
                        <m:acc>
                          <m:accPr>
                            <m:chr m:val="̃"/>
                            <m:ctrlP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4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7756" y="3872423"/>
                <a:ext cx="2550668" cy="1046505"/>
              </a:xfrm>
              <a:prstGeom prst="rect">
                <a:avLst/>
              </a:prstGeom>
              <a:blipFill rotWithShape="0">
                <a:blip r:embed="rId15"/>
                <a:stretch>
                  <a:fillRect r="-4471" b="-11732"/>
                </a:stretch>
              </a:blipFill>
              <a:ln w="44450" cmpd="dbl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Rectangle 155"/>
              <p:cNvSpPr/>
              <p:nvPr/>
            </p:nvSpPr>
            <p:spPr>
              <a:xfrm>
                <a:off x="5489778" y="5051519"/>
                <a:ext cx="3665796" cy="6375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:r>
                  <a:rPr lang="en-US" dirty="0" smtClean="0">
                    <a:solidFill>
                      <a:srgbClr val="FF0000"/>
                    </a:solidFill>
                  </a:rPr>
                  <a:t>The </a:t>
                </a:r>
                <a:r>
                  <a:rPr lang="en-US" dirty="0">
                    <a:solidFill>
                      <a:srgbClr val="FF0000"/>
                    </a:solidFill>
                  </a:rPr>
                  <a:t>most important </a:t>
                </a:r>
                <a:r>
                  <a:rPr lang="en-US" dirty="0" smtClean="0">
                    <a:solidFill>
                      <a:srgbClr val="FF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dirty="0">
                    <a:solidFill>
                      <a:srgbClr val="FF0000"/>
                    </a:solidFill>
                  </a:rPr>
                  <a:t>highest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/>
                          </a:rPr>
                        </m:ctrlPr>
                      </m:acc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acc>
                                  <m:accPr>
                                    <m:chr m:val="̃"/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</m:acc>
                              </m:num>
                              <m:den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𝜕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̃"/>
                                        <m:ctrlP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rgbClr val="FF0000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en-US" i="1">
                                        <a:solidFill>
                                          <a:srgbClr val="FF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𝑝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acc>
                  </m:oMath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11" name="Rectangle 1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9778" y="5051519"/>
                <a:ext cx="3665796" cy="637547"/>
              </a:xfrm>
              <a:prstGeom prst="rect">
                <a:avLst/>
              </a:prstGeom>
              <a:blipFill rotWithShape="0">
                <a:blip r:embed="rId16"/>
                <a:stretch>
                  <a:fillRect l="-1498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650878" y="6395044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20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166981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0"/>
          <p:cNvSpPr>
            <a:spLocks noChangeArrowheads="1"/>
          </p:cNvSpPr>
          <p:nvPr/>
        </p:nvSpPr>
        <p:spPr bwMode="auto">
          <a:xfrm>
            <a:off x="383993" y="1346289"/>
            <a:ext cx="1828800" cy="453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342900" indent="-342900" eaLnBrk="0" hangingPunct="0">
              <a:spcBef>
                <a:spcPct val="30000"/>
              </a:spcBef>
              <a:buClr>
                <a:schemeClr val="accent2"/>
              </a:buClr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1pPr>
            <a:lvl2pPr eaLnBrk="0" hangingPunct="0">
              <a:spcBef>
                <a:spcPct val="30000"/>
              </a:spcBef>
              <a:buClr>
                <a:schemeClr val="accent2"/>
              </a:buClr>
              <a:buSzPct val="9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eaLnBrk="0" hangingPunct="0"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eaLnBrk="0" hangingPunct="0">
              <a:spcBef>
                <a:spcPct val="30000"/>
              </a:spcBef>
              <a:buClr>
                <a:schemeClr val="accent2"/>
              </a:buClr>
              <a:buSzPct val="8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eaLnBrk="0" hangingPunct="0">
              <a:spcBef>
                <a:spcPct val="0"/>
              </a:spcBef>
              <a:spcAft>
                <a:spcPts val="913"/>
              </a:spcAft>
              <a:buClr>
                <a:schemeClr val="accent2"/>
              </a:buClr>
              <a:buSzPct val="8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ts val="913"/>
              </a:spcAft>
              <a:buClr>
                <a:schemeClr val="accent2"/>
              </a:buClr>
              <a:buSzPct val="8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ts val="913"/>
              </a:spcAft>
              <a:buClr>
                <a:schemeClr val="accent2"/>
              </a:buClr>
              <a:buSzPct val="8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ts val="913"/>
              </a:spcAft>
              <a:buClr>
                <a:schemeClr val="accent2"/>
              </a:buClr>
              <a:buSzPct val="8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ts val="913"/>
              </a:spcAft>
              <a:buClr>
                <a:schemeClr val="accent2"/>
              </a:buClr>
              <a:buSzPct val="80000"/>
              <a:buFont typeface="Wingdings" pitchFamily="2" charset="2"/>
              <a:buChar char="è"/>
              <a:defRPr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lrad_incl_qrqsqg</a:t>
            </a:r>
            <a:endParaRPr lang="de-DE" altLang="de-DE" sz="12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iradpar_cloud</a:t>
            </a:r>
            <a:endParaRPr lang="de-DE" altLang="de-DE" sz="1400" b="1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lrad_use_largesizeapprox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lrad_ice_smooth_surfaces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lrad_ice_fd_is_gsquared</a:t>
            </a:r>
            <a:endParaRPr lang="de-DE" altLang="de-DE" sz="14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itype_aerosol</a:t>
            </a:r>
            <a:endParaRPr lang="de-DE" altLang="de-DE" sz="1400" b="1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icloud_num_type_rad</a:t>
            </a:r>
            <a:endParaRPr lang="de-DE" altLang="de-DE" sz="1400" b="1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radqcfact</a:t>
            </a:r>
            <a:endParaRPr lang="de-DE" altLang="de-DE" sz="12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radqifact</a:t>
            </a:r>
            <a:endParaRPr lang="de-DE" altLang="de-DE" sz="1200" dirty="0" smtClean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rad_arearat_ls_i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rad_arearat_ls_s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rad_arearat_ls_g</a:t>
            </a:r>
            <a:r>
              <a:rPr lang="de-DE" altLang="de-DE" sz="1400" dirty="0" smtClean="0">
                <a:solidFill>
                  <a:schemeClr val="tx1"/>
                </a:solidFill>
                <a:latin typeface="+mn-lt"/>
              </a:rPr>
              <a:t>	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rad_arearat_ls_h</a:t>
            </a:r>
            <a:r>
              <a:rPr lang="de-DE" altLang="de-DE" sz="1400" dirty="0" smtClean="0">
                <a:solidFill>
                  <a:schemeClr val="tx1"/>
                </a:solidFill>
                <a:latin typeface="+mn-lt"/>
              </a:rPr>
              <a:t>	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rhobulk_ls_ini_i</a:t>
            </a:r>
            <a:endParaRPr lang="de-DE" altLang="de-DE" sz="1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reff_ini_c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reff_ini_i</a:t>
            </a:r>
            <a:endParaRPr lang="de-DE" altLang="de-DE" sz="1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cloud_num_rad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zref_cloud_num_rad</a:t>
            </a: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dz_oe_cloud_num_rad</a:t>
            </a:r>
            <a:endParaRPr lang="de-DE" altLang="de-DE" sz="1200" dirty="0">
              <a:solidFill>
                <a:schemeClr val="tx1"/>
              </a:solidFill>
              <a:latin typeface="+mn-lt"/>
            </a:endParaRPr>
          </a:p>
          <a:p>
            <a:pPr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tqc_thresh_rad</a:t>
            </a:r>
            <a:endParaRPr lang="de-DE" altLang="de-DE" sz="1200" dirty="0" smtClean="0">
              <a:solidFill>
                <a:schemeClr val="tx1"/>
              </a:solidFill>
              <a:latin typeface="+mn-lt"/>
            </a:endParaRP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tqi_thresh_rad</a:t>
            </a:r>
            <a:endParaRPr lang="de-DE" altLang="de-DE" sz="1200" dirty="0" smtClean="0">
              <a:solidFill>
                <a:schemeClr val="tx1"/>
              </a:solidFill>
              <a:latin typeface="+mn-lt"/>
            </a:endParaRP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tqs_thresh_rad</a:t>
            </a:r>
            <a:endParaRPr lang="de-DE" altLang="de-DE" sz="1200" dirty="0" smtClean="0">
              <a:solidFill>
                <a:schemeClr val="tx1"/>
              </a:solidFill>
              <a:latin typeface="+mn-lt"/>
            </a:endParaRP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rhos_n0shigh_rad</a:t>
            </a:r>
            <a:endParaRPr lang="de-DE" altLang="de-DE" sz="1200" dirty="0" smtClean="0">
              <a:solidFill>
                <a:schemeClr val="tx1"/>
              </a:solidFill>
              <a:latin typeface="+mn-lt"/>
            </a:endParaRP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rhos_n0slow_rad</a:t>
            </a: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n0s_low_rad</a:t>
            </a: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rhoc_nchigh_rad</a:t>
            </a:r>
            <a:endParaRPr lang="de-DE" altLang="de-DE" sz="1200" dirty="0">
              <a:solidFill>
                <a:schemeClr val="tx1"/>
              </a:solidFill>
              <a:latin typeface="+mn-lt"/>
            </a:endParaRP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rhoc_nclow_rad</a:t>
            </a: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ncfact_low_rad</a:t>
            </a: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rhoi_nihigh_rad</a:t>
            </a: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rhoi_nilow_rad</a:t>
            </a: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nifact_low_rad</a:t>
            </a:r>
          </a:p>
          <a:p>
            <a:pPr lvl="0" eaLnBrk="1" hangingPunct="1">
              <a:spcBef>
                <a:spcPts val="0"/>
              </a:spcBef>
              <a:buClrTx/>
              <a:buFont typeface="+mj-lt"/>
              <a:buAutoNum type="arabicPeriod"/>
              <a:defRPr/>
            </a:pPr>
            <a:r>
              <a:rPr lang="de-DE" altLang="de-DE" sz="1000" dirty="0" smtClean="0">
                <a:solidFill>
                  <a:schemeClr val="tx1"/>
                </a:solidFill>
                <a:latin typeface="+mn-lt"/>
              </a:rPr>
              <a:t>qvsatfact_sgscl_rad</a:t>
            </a:r>
            <a:endParaRPr lang="de-DE" altLang="de-DE" sz="14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7" name="Rectangle 31"/>
          <p:cNvSpPr/>
          <p:nvPr/>
        </p:nvSpPr>
        <p:spPr>
          <a:xfrm>
            <a:off x="456049" y="1299574"/>
            <a:ext cx="1930583" cy="5101226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1"/>
          <p:cNvSpPr/>
          <p:nvPr/>
        </p:nvSpPr>
        <p:spPr>
          <a:xfrm>
            <a:off x="456407" y="1299574"/>
            <a:ext cx="1930583" cy="110260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2119717" y="1522106"/>
            <a:ext cx="123389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true / false</a:t>
            </a:r>
          </a:p>
          <a:p>
            <a:pPr algn="ctr"/>
            <a:r>
              <a:rPr lang="en-US" dirty="0" smtClean="0">
                <a:solidFill>
                  <a:srgbClr val="FF0000"/>
                </a:solidFill>
              </a:rPr>
              <a:t>switches</a:t>
            </a:r>
            <a:endParaRPr lang="he-IL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1465004" y="4080426"/>
            <a:ext cx="2354684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continuous parameters</a:t>
            </a:r>
            <a:endParaRPr lang="he-IL" dirty="0">
              <a:solidFill>
                <a:srgbClr val="0000FF"/>
              </a:solidFill>
            </a:endParaRPr>
          </a:p>
        </p:txBody>
      </p:sp>
      <p:cxnSp>
        <p:nvCxnSpPr>
          <p:cNvPr id="42" name="Straight Arrow Connector 109"/>
          <p:cNvCxnSpPr/>
          <p:nvPr/>
        </p:nvCxnSpPr>
        <p:spPr>
          <a:xfrm>
            <a:off x="3203848" y="3207751"/>
            <a:ext cx="907242" cy="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4355976" y="2276872"/>
            <a:ext cx="3672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(2)</a:t>
            </a:r>
            <a:r>
              <a:rPr lang="en-US" sz="1600" dirty="0" smtClean="0">
                <a:solidFill>
                  <a:srgbClr val="0000FF"/>
                </a:solidFill>
              </a:rPr>
              <a:t>  Operational / new scheme 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(1)</a:t>
            </a:r>
            <a:r>
              <a:rPr lang="en-US" sz="1600" dirty="0" smtClean="0">
                <a:solidFill>
                  <a:srgbClr val="0000FF"/>
                </a:solidFill>
              </a:rPr>
              <a:t>  Include rain, snow &amp; </a:t>
            </a:r>
            <a:r>
              <a:rPr lang="en-US" sz="1600" dirty="0" err="1" smtClean="0">
                <a:solidFill>
                  <a:srgbClr val="0000FF"/>
                </a:solidFill>
              </a:rPr>
              <a:t>graupel</a:t>
            </a:r>
            <a:endParaRPr lang="en-US" sz="1600" dirty="0" smtClean="0">
              <a:solidFill>
                <a:srgbClr val="0000FF"/>
              </a:solidFill>
            </a:endParaRPr>
          </a:p>
          <a:p>
            <a:pPr algn="l" rtl="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(7,17)  </a:t>
            </a:r>
            <a:r>
              <a:rPr lang="en-US" sz="1600" dirty="0" smtClean="0">
                <a:solidFill>
                  <a:srgbClr val="0000FF"/>
                </a:solidFill>
              </a:rPr>
              <a:t>Number concentration of cloud droplets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(15,32)  </a:t>
            </a:r>
            <a:r>
              <a:rPr lang="en-US" sz="1600" dirty="0" smtClean="0">
                <a:solidFill>
                  <a:srgbClr val="0000FF"/>
                </a:solidFill>
              </a:rPr>
              <a:t>Sub-grid water clouds properties</a:t>
            </a:r>
          </a:p>
          <a:p>
            <a:pPr algn="l" rtl="0">
              <a:lnSpc>
                <a:spcPct val="150000"/>
              </a:lnSpc>
            </a:pPr>
            <a:r>
              <a:rPr lang="en-US" sz="1600" b="1" dirty="0" smtClean="0">
                <a:solidFill>
                  <a:srgbClr val="FF0000"/>
                </a:solidFill>
              </a:rPr>
              <a:t>(8,9)</a:t>
            </a:r>
            <a:r>
              <a:rPr lang="en-US" sz="1600" dirty="0" smtClean="0">
                <a:solidFill>
                  <a:srgbClr val="0000FF"/>
                </a:solidFill>
              </a:rPr>
              <a:t>   Sub-grid scale variability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259632" y="308810"/>
            <a:ext cx="691276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lvl="1" algn="l" rtl="0"/>
            <a:r>
              <a:rPr lang="en-US" sz="3200" kern="0" dirty="0">
                <a:solidFill>
                  <a:srgbClr val="FF0000"/>
                </a:solidFill>
                <a:ea typeface="+mj-ea"/>
                <a:cs typeface="+mj-cs"/>
              </a:rPr>
              <a:t>A List of 8 most important parameters</a:t>
            </a:r>
          </a:p>
        </p:txBody>
      </p:sp>
      <p:sp>
        <p:nvSpPr>
          <p:cNvPr id="2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476704" y="6441664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/>
              <a:pPr/>
              <a:t>21</a:t>
            </a:fld>
            <a:endParaRPr lang="he-IL" dirty="0"/>
          </a:p>
        </p:txBody>
      </p:sp>
      <p:sp>
        <p:nvSpPr>
          <p:cNvPr id="25" name="מלבן 24"/>
          <p:cNvSpPr/>
          <p:nvPr/>
        </p:nvSpPr>
        <p:spPr>
          <a:xfrm rot="2193796">
            <a:off x="4004906" y="3129871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1.1 -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  <p:sp>
        <p:nvSpPr>
          <p:cNvPr id="13" name="מלבן 12"/>
          <p:cNvSpPr/>
          <p:nvPr/>
        </p:nvSpPr>
        <p:spPr>
          <a:xfrm>
            <a:off x="3419872" y="4831140"/>
            <a:ext cx="4896544" cy="156966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 rtl="0"/>
            <a:r>
              <a:rPr lang="en-US" sz="2400" b="1" dirty="0">
                <a:solidFill>
                  <a:srgbClr val="660066"/>
                </a:solidFill>
              </a:rPr>
              <a:t>Tasks 1.2,1.3 - </a:t>
            </a:r>
            <a:r>
              <a:rPr lang="en-US" sz="2400" dirty="0">
                <a:solidFill>
                  <a:srgbClr val="660066"/>
                </a:solidFill>
              </a:rPr>
              <a:t>Automatic parameter tuning performed on ECMWF computers (30M DWD BU)</a:t>
            </a:r>
            <a:r>
              <a:rPr lang="en-US" sz="2400" b="1" dirty="0">
                <a:solidFill>
                  <a:srgbClr val="660066"/>
                </a:solidFill>
              </a:rPr>
              <a:t> </a:t>
            </a:r>
            <a:r>
              <a:rPr lang="en-US" sz="2400" b="1" dirty="0">
                <a:solidFill>
                  <a:srgbClr val="660066"/>
                </a:solidFill>
                <a:sym typeface="Wingdings" panose="05000000000000000000" pitchFamily="2" charset="2"/>
              </a:rPr>
              <a:t>  </a:t>
            </a:r>
            <a:r>
              <a:rPr lang="en-US" sz="2400" b="1" dirty="0">
                <a:solidFill>
                  <a:srgbClr val="660066"/>
                </a:solidFill>
              </a:rPr>
              <a:t>transferred to phase </a:t>
            </a:r>
            <a:r>
              <a:rPr lang="en-US" sz="2400" b="1" dirty="0" smtClean="0">
                <a:solidFill>
                  <a:srgbClr val="660066"/>
                </a:solidFill>
              </a:rPr>
              <a:t>2</a:t>
            </a:r>
            <a:endParaRPr lang="he-IL" sz="2400" b="1" dirty="0">
              <a:solidFill>
                <a:srgbClr val="66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854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12">
            <a:hlinkClick r:id="rId2" action="ppaction://hlinksldjump"/>
          </p:cNvPr>
          <p:cNvSpPr/>
          <p:nvPr/>
        </p:nvSpPr>
        <p:spPr>
          <a:xfrm>
            <a:off x="3131840" y="2251264"/>
            <a:ext cx="3024336" cy="1897816"/>
          </a:xfrm>
          <a:prstGeom prst="round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effectLst>
            <a:glow rad="25400">
              <a:schemeClr val="accent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b="1" dirty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      </a:t>
            </a:r>
          </a:p>
          <a:p>
            <a:pPr algn="ctr" rtl="0"/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ctr" rtl="0"/>
            <a:r>
              <a:rPr lang="en-US" sz="2400" b="1" dirty="0" smtClean="0">
                <a:solidFill>
                  <a:srgbClr val="FF0000"/>
                </a:solidFill>
                <a:latin typeface="+mj-lt"/>
              </a:rPr>
              <a:t>    Testing</a:t>
            </a:r>
            <a:endParaRPr lang="he-IL" sz="2400" b="1" dirty="0" smtClean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1567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624880" y="6353986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latin typeface="Arial Narrow" panose="020B0606020202030204" pitchFamily="34" charset="0"/>
              </a:rPr>
              <a:pPr/>
              <a:t>23</a:t>
            </a:fld>
            <a:endParaRPr lang="he-IL">
              <a:latin typeface="Arial Narrow" panose="020B0606020202030204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3528" y="259610"/>
            <a:ext cx="8172182" cy="720080"/>
          </a:xfrm>
        </p:spPr>
        <p:txBody>
          <a:bodyPr>
            <a:noAutofit/>
          </a:bodyPr>
          <a:lstStyle/>
          <a:p>
            <a:pPr rtl="0"/>
            <a:r>
              <a:rPr lang="en-US" sz="2400" dirty="0" smtClean="0">
                <a:solidFill>
                  <a:srgbClr val="FF0000"/>
                </a:solidFill>
              </a:rPr>
              <a:t>COSMO Radiation </a:t>
            </a:r>
            <a:r>
              <a:rPr lang="en-US" sz="2400" dirty="0">
                <a:solidFill>
                  <a:srgbClr val="FF0000"/>
                </a:solidFill>
              </a:rPr>
              <a:t>S</a:t>
            </a:r>
            <a:r>
              <a:rPr lang="en-US" sz="2400" dirty="0" smtClean="0">
                <a:solidFill>
                  <a:srgbClr val="FF0000"/>
                </a:solidFill>
              </a:rPr>
              <a:t>cheme Testing Against Observational Data in </a:t>
            </a:r>
            <a:r>
              <a:rPr lang="en-US" sz="2400" dirty="0" smtClean="0">
                <a:solidFill>
                  <a:srgbClr val="FFC000"/>
                </a:solidFill>
              </a:rPr>
              <a:t>Clear</a:t>
            </a:r>
            <a:r>
              <a:rPr lang="en-US" sz="2400" dirty="0" smtClean="0">
                <a:solidFill>
                  <a:srgbClr val="FF0000"/>
                </a:solidFill>
              </a:rPr>
              <a:t> Skies Conditions</a:t>
            </a:r>
            <a:endParaRPr lang="he-IL" sz="2400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22" y="1225382"/>
            <a:ext cx="5976664" cy="1195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75" y="2586165"/>
            <a:ext cx="5976664" cy="1385839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4052437"/>
            <a:ext cx="5730737" cy="2694666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 rot="2193796">
            <a:off x="3325709" y="2653664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6.2 -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94740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1257" y="4709517"/>
            <a:ext cx="3388690" cy="2178768"/>
          </a:xfrm>
          <a:prstGeom prst="rect">
            <a:avLst/>
          </a:prstGeom>
        </p:spPr>
      </p:pic>
      <p:pic>
        <p:nvPicPr>
          <p:cNvPr id="5" name="תמונה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936962"/>
            <a:ext cx="6702466" cy="2571289"/>
          </a:xfrm>
          <a:prstGeom prst="rect">
            <a:avLst/>
          </a:prstGeo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611560" y="6304235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latin typeface="Arial Narrow" panose="020B0606020202030204" pitchFamily="34" charset="0"/>
              </a:rPr>
              <a:pPr/>
              <a:t>24</a:t>
            </a:fld>
            <a:endParaRPr lang="he-IL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5183" y="1170665"/>
            <a:ext cx="78488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en-US" dirty="0" smtClean="0">
                <a:solidFill>
                  <a:srgbClr val="0000FF"/>
                </a:solidFill>
                <a:ea typeface="+mj-ea"/>
                <a:cs typeface="+mj-cs"/>
              </a:rPr>
              <a:t>Inter—comparisons </a:t>
            </a:r>
            <a:r>
              <a:rPr lang="en-US" dirty="0">
                <a:solidFill>
                  <a:srgbClr val="0000FF"/>
                </a:solidFill>
                <a:ea typeface="+mj-ea"/>
                <a:cs typeface="+mj-cs"/>
              </a:rPr>
              <a:t>of COSMO simulations with the accurate off-line model simulations (RT CLIRAD(FC05)-SW model and benchmark Monte-Carlo model</a:t>
            </a:r>
            <a:r>
              <a:rPr lang="en-US" dirty="0" smtClean="0">
                <a:solidFill>
                  <a:srgbClr val="0000FF"/>
                </a:solidFill>
                <a:ea typeface="+mj-ea"/>
                <a:cs typeface="+mj-cs"/>
              </a:rPr>
              <a:t>)</a:t>
            </a:r>
            <a:endParaRPr lang="en-US" dirty="0">
              <a:solidFill>
                <a:srgbClr val="0000FF"/>
              </a:solidFill>
              <a:ea typeface="+mj-ea"/>
              <a:cs typeface="+mj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82313" y="1913621"/>
            <a:ext cx="12882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</a:rPr>
              <a:t>hsun</a:t>
            </a:r>
            <a:r>
              <a:rPr lang="en-US" sz="2000" dirty="0" smtClean="0">
                <a:solidFill>
                  <a:srgbClr val="FF0000"/>
                </a:solidFill>
              </a:rPr>
              <a:t>&gt;15</a:t>
            </a:r>
            <a:r>
              <a:rPr lang="en-US" sz="2000" dirty="0" smtClean="0">
                <a:solidFill>
                  <a:srgbClr val="FF0000"/>
                </a:solidFill>
                <a:sym typeface="Symbol"/>
              </a:rPr>
              <a:t>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5523" y="4236480"/>
            <a:ext cx="36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 smtClean="0">
                <a:latin typeface="Arial" pitchFamily="34" charset="0"/>
                <a:cs typeface="Arial" pitchFamily="34" charset="0"/>
              </a:rPr>
              <a:t>Difference=Q(Net)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COSMO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– Q(NET)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CLIRAD</a:t>
            </a:r>
            <a:endParaRPr lang="en-GB" sz="1400" baseline="-25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8004" y="4273351"/>
            <a:ext cx="42259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1400" dirty="0" smtClean="0">
                <a:latin typeface="Arial" pitchFamily="34" charset="0"/>
                <a:cs typeface="Arial" pitchFamily="34" charset="0"/>
              </a:rPr>
              <a:t>Relative Difference=Q(Net)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COSMO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/ Q(NET)</a:t>
            </a:r>
            <a:r>
              <a:rPr lang="en-US" sz="1400" baseline="-25000" dirty="0" smtClean="0">
                <a:latin typeface="Arial" pitchFamily="34" charset="0"/>
                <a:cs typeface="Arial" pitchFamily="34" charset="0"/>
              </a:rPr>
              <a:t>CLIRAD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,%</a:t>
            </a:r>
            <a:endParaRPr lang="en-GB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מלבן 22"/>
          <p:cNvSpPr/>
          <p:nvPr/>
        </p:nvSpPr>
        <p:spPr>
          <a:xfrm rot="2193796">
            <a:off x="3325709" y="2653664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6.3 -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  <p:sp>
        <p:nvSpPr>
          <p:cNvPr id="24" name="מלבן 23"/>
          <p:cNvSpPr/>
          <p:nvPr/>
        </p:nvSpPr>
        <p:spPr>
          <a:xfrm rot="2193796">
            <a:off x="2640402" y="3806174"/>
            <a:ext cx="3614451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9900CC"/>
                </a:solidFill>
              </a:rPr>
              <a:t>More Testing – phase 2</a:t>
            </a:r>
            <a:endParaRPr lang="he-IL" sz="2800" b="1" dirty="0">
              <a:solidFill>
                <a:srgbClr val="9900CC"/>
              </a:solidFill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23528" y="259610"/>
            <a:ext cx="8172182" cy="72008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smtClean="0">
                <a:solidFill>
                  <a:srgbClr val="FF0000"/>
                </a:solidFill>
              </a:rPr>
              <a:t>COSMO Radiation Scheme Testing Against Observational Data in </a:t>
            </a:r>
            <a:r>
              <a:rPr lang="en-US" sz="2400" smtClean="0">
                <a:solidFill>
                  <a:srgbClr val="FFC000"/>
                </a:solidFill>
              </a:rPr>
              <a:t>Clear</a:t>
            </a:r>
            <a:r>
              <a:rPr lang="en-US" sz="2400" smtClean="0">
                <a:solidFill>
                  <a:srgbClr val="FF0000"/>
                </a:solidFill>
              </a:rPr>
              <a:t> Skies Conditions</a:t>
            </a:r>
            <a:endParaRPr lang="he-I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0530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836712"/>
            <a:ext cx="3853006" cy="1981372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95" y="2780928"/>
            <a:ext cx="3639627" cy="1914310"/>
          </a:xfrm>
          <a:prstGeom prst="rect">
            <a:avLst/>
          </a:prstGeom>
        </p:spPr>
      </p:pic>
      <p:pic>
        <p:nvPicPr>
          <p:cNvPr id="32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41" b="6190"/>
          <a:stretch/>
        </p:blipFill>
        <p:spPr>
          <a:xfrm>
            <a:off x="426844" y="4706320"/>
            <a:ext cx="3641100" cy="2107056"/>
          </a:xfrm>
          <a:prstGeom prst="rect">
            <a:avLst/>
          </a:prstGeom>
        </p:spPr>
      </p:pic>
      <p:pic>
        <p:nvPicPr>
          <p:cNvPr id="6" name="תמונה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971" y="2708920"/>
            <a:ext cx="4293327" cy="2405139"/>
          </a:xfrm>
          <a:prstGeom prst="rect">
            <a:avLst/>
          </a:prstGeom>
        </p:spPr>
      </p:pic>
      <p:cxnSp>
        <p:nvCxnSpPr>
          <p:cNvPr id="8" name="מחבר חץ ישר 7"/>
          <p:cNvCxnSpPr/>
          <p:nvPr/>
        </p:nvCxnSpPr>
        <p:spPr>
          <a:xfrm>
            <a:off x="4067944" y="3645024"/>
            <a:ext cx="566285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94181" y="3023205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CC"/>
                </a:solidFill>
              </a:rPr>
              <a:t>Q</a:t>
            </a:r>
            <a:endParaRPr lang="ru-RU" b="1" dirty="0">
              <a:solidFill>
                <a:srgbClr val="0000CC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>
            <a:off x="611560" y="6304235"/>
            <a:ext cx="2133600" cy="365125"/>
          </a:xfrm>
        </p:spPr>
        <p:txBody>
          <a:bodyPr/>
          <a:lstStyle/>
          <a:p>
            <a:fld id="{0E5106EA-ACC3-4718-8424-EDD24B4BD7D7}" type="slidenum">
              <a:rPr lang="he-IL" smtClean="0">
                <a:latin typeface="Arial Narrow" panose="020B0606020202030204" pitchFamily="34" charset="0"/>
              </a:rPr>
              <a:pPr/>
              <a:t>25</a:t>
            </a:fld>
            <a:endParaRPr lang="he-IL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55976" y="1148551"/>
            <a:ext cx="4648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en-US" dirty="0">
                <a:solidFill>
                  <a:srgbClr val="0000FF"/>
                </a:solidFill>
                <a:ea typeface="+mj-ea"/>
                <a:cs typeface="+mj-cs"/>
              </a:rPr>
              <a:t>An inter-comparisons of different aerosol COSMO simulations with the accurate observations in </a:t>
            </a:r>
            <a:r>
              <a:rPr lang="en-US" dirty="0">
                <a:solidFill>
                  <a:srgbClr val="FF0000"/>
                </a:solidFill>
                <a:ea typeface="+mj-ea"/>
                <a:cs typeface="+mj-cs"/>
              </a:rPr>
              <a:t>cloudy</a:t>
            </a:r>
            <a:r>
              <a:rPr lang="en-US" dirty="0">
                <a:solidFill>
                  <a:srgbClr val="0000FF"/>
                </a:solidFill>
                <a:ea typeface="+mj-ea"/>
                <a:cs typeface="+mj-cs"/>
              </a:rPr>
              <a:t> </a:t>
            </a:r>
            <a:r>
              <a:rPr lang="en-US" dirty="0" smtClean="0">
                <a:solidFill>
                  <a:srgbClr val="0000FF"/>
                </a:solidFill>
                <a:ea typeface="+mj-ea"/>
                <a:cs typeface="+mj-cs"/>
              </a:rPr>
              <a:t>conditions - </a:t>
            </a:r>
            <a:r>
              <a:rPr lang="en-US" dirty="0" err="1" smtClean="0">
                <a:solidFill>
                  <a:srgbClr val="0000FF"/>
                </a:solidFill>
                <a:ea typeface="+mj-ea"/>
                <a:cs typeface="+mj-cs"/>
              </a:rPr>
              <a:t>Lindenberg</a:t>
            </a:r>
            <a:r>
              <a:rPr lang="en-US" dirty="0" smtClean="0">
                <a:solidFill>
                  <a:srgbClr val="0000FF"/>
                </a:solidFill>
                <a:ea typeface="+mj-ea"/>
                <a:cs typeface="+mj-cs"/>
              </a:rPr>
              <a:t> </a:t>
            </a:r>
            <a:endParaRPr lang="en-US" dirty="0">
              <a:solidFill>
                <a:srgbClr val="0000FF"/>
              </a:solidFill>
              <a:ea typeface="+mj-ea"/>
              <a:cs typeface="+mj-cs"/>
            </a:endParaRPr>
          </a:p>
        </p:txBody>
      </p:sp>
      <p:sp>
        <p:nvSpPr>
          <p:cNvPr id="23" name="מלבן 22"/>
          <p:cNvSpPr/>
          <p:nvPr/>
        </p:nvSpPr>
        <p:spPr>
          <a:xfrm rot="2193796">
            <a:off x="3325709" y="2653664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6.4 -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  <p:sp>
        <p:nvSpPr>
          <p:cNvPr id="24" name="מלבן 23"/>
          <p:cNvSpPr/>
          <p:nvPr/>
        </p:nvSpPr>
        <p:spPr>
          <a:xfrm rot="2193796">
            <a:off x="2640402" y="3806174"/>
            <a:ext cx="3614451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9900CC"/>
                </a:solidFill>
              </a:rPr>
              <a:t>More Testing – phase 2</a:t>
            </a:r>
            <a:endParaRPr lang="he-IL" sz="2800" b="1" dirty="0">
              <a:solidFill>
                <a:srgbClr val="9900CC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09354" y="611396"/>
            <a:ext cx="1564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>
                <a:solidFill>
                  <a:srgbClr val="0000CC"/>
                </a:solidFill>
              </a:rPr>
              <a:t>TCC, MCC, LCC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93205" y="2806168"/>
            <a:ext cx="598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>
                <a:solidFill>
                  <a:srgbClr val="0000CC"/>
                </a:solidFill>
              </a:rPr>
              <a:t>TQV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3205" y="4695238"/>
            <a:ext cx="639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dirty="0" smtClean="0">
                <a:solidFill>
                  <a:srgbClr val="0000CC"/>
                </a:solidFill>
              </a:rPr>
              <a:t>TQC</a:t>
            </a:r>
            <a:endParaRPr lang="ru-RU" dirty="0">
              <a:solidFill>
                <a:srgbClr val="0000CC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44232" y="125353"/>
            <a:ext cx="8172182" cy="72008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dirty="0" smtClean="0">
                <a:solidFill>
                  <a:srgbClr val="FF0000"/>
                </a:solidFill>
              </a:rPr>
              <a:t>COSMO Radiation Scheme Testing Against Observational Data in 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Cloudy</a:t>
            </a:r>
            <a:r>
              <a:rPr lang="en-US" sz="2400" dirty="0" smtClean="0">
                <a:solidFill>
                  <a:srgbClr val="FF0000"/>
                </a:solidFill>
              </a:rPr>
              <a:t> Skies Conditions</a:t>
            </a:r>
            <a:endParaRPr lang="he-IL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811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latin typeface="+mj-lt"/>
              </a:rPr>
              <a:pPr/>
              <a:t>26</a:t>
            </a:fld>
            <a:endParaRPr lang="he-IL">
              <a:latin typeface="+mj-lt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9552" y="395426"/>
            <a:ext cx="7992889" cy="532990"/>
          </a:xfrm>
        </p:spPr>
        <p:txBody>
          <a:bodyPr>
            <a:noAutofit/>
          </a:bodyPr>
          <a:lstStyle/>
          <a:p>
            <a:pPr rtl="0"/>
            <a:r>
              <a:rPr lang="en-US" sz="3600" dirty="0">
                <a:solidFill>
                  <a:srgbClr val="FF0000"/>
                </a:solidFill>
              </a:rPr>
              <a:t>Testing the New COSMO Radiation Scheme with CAMS Prognostic  Aerosols </a:t>
            </a:r>
            <a:endParaRPr lang="he-IL" sz="3600" dirty="0">
              <a:solidFill>
                <a:srgbClr val="FF0000"/>
              </a:solidFill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5"/>
          <a:stretch/>
        </p:blipFill>
        <p:spPr>
          <a:xfrm>
            <a:off x="1634641" y="6206197"/>
            <a:ext cx="2686244" cy="515278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96" t="2574" r="21445" b="4781"/>
          <a:stretch/>
        </p:blipFill>
        <p:spPr>
          <a:xfrm>
            <a:off x="4788024" y="1412776"/>
            <a:ext cx="4392488" cy="5184576"/>
          </a:xfrm>
          <a:prstGeom prst="rect">
            <a:avLst/>
          </a:prstGeom>
        </p:spPr>
      </p:pic>
      <p:cxnSp>
        <p:nvCxnSpPr>
          <p:cNvPr id="7" name="מחבר חץ ישר 6"/>
          <p:cNvCxnSpPr/>
          <p:nvPr/>
        </p:nvCxnSpPr>
        <p:spPr>
          <a:xfrm flipV="1">
            <a:off x="4355976" y="4725144"/>
            <a:ext cx="2520280" cy="144016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מלבן 15"/>
          <p:cNvSpPr/>
          <p:nvPr/>
        </p:nvSpPr>
        <p:spPr>
          <a:xfrm>
            <a:off x="179512" y="2039937"/>
            <a:ext cx="460851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7030A0"/>
                </a:solidFill>
              </a:rPr>
              <a:t>29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test cases </a:t>
            </a:r>
            <a:r>
              <a:rPr lang="en-US" dirty="0" smtClean="0"/>
              <a:t>in different weather situations </a:t>
            </a:r>
          </a:p>
          <a:p>
            <a:pPr algn="l" rtl="0"/>
            <a:r>
              <a:rPr lang="en-US" dirty="0"/>
              <a:t> </a:t>
            </a:r>
            <a:r>
              <a:rPr lang="en-US" dirty="0" smtClean="0"/>
              <a:t>    lead time of 30h/42h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measurement stations (T2m, GR)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00FF"/>
                </a:solidFill>
              </a:rPr>
              <a:t>1 AEORNET </a:t>
            </a:r>
            <a:r>
              <a:rPr lang="en-US" dirty="0" smtClean="0"/>
              <a:t>station in </a:t>
            </a:r>
            <a:r>
              <a:rPr lang="en-US" dirty="0" err="1" smtClean="0">
                <a:solidFill>
                  <a:srgbClr val="0000FF"/>
                </a:solidFill>
              </a:rPr>
              <a:t>Sede-Boker</a:t>
            </a:r>
            <a:r>
              <a:rPr lang="en-US" dirty="0" smtClean="0"/>
              <a:t> (AOD)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dirty="0" smtClean="0"/>
              <a:t>Rain</a:t>
            </a:r>
            <a:r>
              <a:rPr lang="en-US" dirty="0" smtClean="0"/>
              <a:t> verifications using radar data (10 cases)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FF"/>
                </a:solidFill>
              </a:rPr>
              <a:t>4</a:t>
            </a:r>
            <a:r>
              <a:rPr lang="en-US" b="1" dirty="0" smtClean="0"/>
              <a:t> </a:t>
            </a:r>
            <a:r>
              <a:rPr lang="en-US" b="1" dirty="0" smtClean="0">
                <a:solidFill>
                  <a:srgbClr val="FF00FF"/>
                </a:solidFill>
              </a:rPr>
              <a:t>models</a:t>
            </a:r>
            <a:r>
              <a:rPr lang="en-US" dirty="0" smtClean="0"/>
              <a:t>: </a:t>
            </a:r>
            <a:r>
              <a:rPr lang="en-US" b="1" dirty="0" smtClean="0"/>
              <a:t>COSMO 2.8km 5.0 </a:t>
            </a:r>
            <a:r>
              <a:rPr lang="en-US" dirty="0" smtClean="0"/>
              <a:t>(driving model IFS):</a:t>
            </a: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en-US" dirty="0" err="1" smtClean="0"/>
              <a:t>Oper</a:t>
            </a:r>
            <a:r>
              <a:rPr lang="en-US" dirty="0" smtClean="0"/>
              <a:t>. rad. scheme + </a:t>
            </a:r>
            <a:r>
              <a:rPr lang="en-US" b="1" dirty="0" err="1" smtClean="0"/>
              <a:t>Tanre</a:t>
            </a:r>
            <a:endParaRPr lang="en-US" b="1" dirty="0" smtClean="0"/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en-US" dirty="0" smtClean="0"/>
              <a:t>New rad. Scheme  </a:t>
            </a:r>
            <a:r>
              <a:rPr lang="en-US" dirty="0"/>
              <a:t>+ </a:t>
            </a:r>
            <a:r>
              <a:rPr lang="en-US" b="1" dirty="0" err="1" smtClean="0">
                <a:solidFill>
                  <a:srgbClr val="0070C0"/>
                </a:solidFill>
              </a:rPr>
              <a:t>Tanre</a:t>
            </a:r>
            <a:endParaRPr lang="en-US" b="1" dirty="0" smtClean="0">
              <a:solidFill>
                <a:srgbClr val="0070C0"/>
              </a:solidFill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New </a:t>
            </a:r>
            <a:r>
              <a:rPr lang="en-US" dirty="0" smtClean="0"/>
              <a:t>rad. </a:t>
            </a:r>
            <a:r>
              <a:rPr lang="en-US" dirty="0"/>
              <a:t>scheme </a:t>
            </a:r>
            <a:r>
              <a:rPr lang="en-US" dirty="0" smtClean="0"/>
              <a:t> + </a:t>
            </a:r>
            <a:r>
              <a:rPr lang="en-US" b="1" dirty="0" err="1" smtClean="0">
                <a:solidFill>
                  <a:schemeClr val="accent6">
                    <a:lumMod val="75000"/>
                  </a:schemeClr>
                </a:solidFill>
              </a:rPr>
              <a:t>Tegen</a:t>
            </a:r>
            <a:endParaRPr lang="en-US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 marL="742950" lvl="1" indent="-285750" algn="l" rtl="0">
              <a:buFont typeface="Arial" panose="020B0604020202020204" pitchFamily="34" charset="0"/>
              <a:buChar char="•"/>
            </a:pPr>
            <a:r>
              <a:rPr lang="en-US" dirty="0"/>
              <a:t>New </a:t>
            </a:r>
            <a:r>
              <a:rPr lang="en-US" dirty="0" smtClean="0"/>
              <a:t>rad. Scheme  </a:t>
            </a:r>
            <a:r>
              <a:rPr lang="en-US" dirty="0"/>
              <a:t>+ </a:t>
            </a:r>
            <a:r>
              <a:rPr lang="en-US" b="1" dirty="0" smtClean="0">
                <a:solidFill>
                  <a:srgbClr val="00B050"/>
                </a:solidFill>
              </a:rPr>
              <a:t>CAMS</a:t>
            </a:r>
            <a:endParaRPr lang="en-US" b="1" dirty="0">
              <a:solidFill>
                <a:srgbClr val="00B050"/>
              </a:solidFill>
            </a:endParaRP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00B050"/>
                </a:solidFill>
              </a:rPr>
              <a:t>CAMS  </a:t>
            </a:r>
            <a:r>
              <a:rPr lang="en-US" dirty="0" smtClean="0"/>
              <a:t>data taken from previous day (-24h but -12h is also available) </a:t>
            </a:r>
            <a:endParaRPr lang="en-US" dirty="0" smtClean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036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9552" y="395426"/>
            <a:ext cx="7992889" cy="532990"/>
          </a:xfrm>
        </p:spPr>
        <p:txBody>
          <a:bodyPr>
            <a:noAutofit/>
          </a:bodyPr>
          <a:lstStyle/>
          <a:p>
            <a:pPr rtl="0"/>
            <a:r>
              <a:rPr lang="en-US" sz="3600" dirty="0">
                <a:solidFill>
                  <a:srgbClr val="FF0000"/>
                </a:solidFill>
                <a:latin typeface="+mn-lt"/>
              </a:rPr>
              <a:t>Testing the New COSMO Radiation Scheme with CAMS Prognostic  Aerosols </a:t>
            </a:r>
            <a:endParaRPr lang="he-IL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8" name="תמונה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920" y="1340768"/>
            <a:ext cx="3438641" cy="2680064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46562"/>
            <a:ext cx="3438641" cy="2680064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59" y="4077650"/>
            <a:ext cx="3438641" cy="2680064"/>
          </a:xfrm>
          <a:prstGeom prst="rect">
            <a:avLst/>
          </a:prstGeom>
        </p:spPr>
      </p:pic>
      <p:pic>
        <p:nvPicPr>
          <p:cNvPr id="19" name="תמונה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6920" y="4077650"/>
            <a:ext cx="3438641" cy="2680064"/>
          </a:xfrm>
          <a:prstGeom prst="rect">
            <a:avLst/>
          </a:prstGeom>
        </p:spPr>
      </p:pic>
      <p:grpSp>
        <p:nvGrpSpPr>
          <p:cNvPr id="20" name="קבוצה 19"/>
          <p:cNvGrpSpPr/>
          <p:nvPr/>
        </p:nvGrpSpPr>
        <p:grpSpPr>
          <a:xfrm>
            <a:off x="2689637" y="2579921"/>
            <a:ext cx="5140984" cy="3722801"/>
            <a:chOff x="3295048" y="2612489"/>
            <a:chExt cx="5140984" cy="3722801"/>
          </a:xfrm>
        </p:grpSpPr>
        <p:sp>
          <p:nvSpPr>
            <p:cNvPr id="21" name="Title 1"/>
            <p:cNvSpPr txBox="1">
              <a:spLocks/>
            </p:cNvSpPr>
            <p:nvPr/>
          </p:nvSpPr>
          <p:spPr>
            <a:xfrm>
              <a:off x="3295048" y="2612489"/>
              <a:ext cx="1287372" cy="79208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n-US" sz="2000" dirty="0" err="1" smtClean="0">
                  <a:latin typeface="+mn-lt"/>
                </a:rPr>
                <a:t>TanreOP</a:t>
              </a:r>
              <a:endParaRPr lang="he-IL" sz="2000" dirty="0">
                <a:latin typeface="+mn-lt"/>
              </a:endParaRPr>
            </a:p>
          </p:txBody>
        </p:sp>
        <p:sp>
          <p:nvSpPr>
            <p:cNvPr id="22" name="Title 1"/>
            <p:cNvSpPr txBox="1">
              <a:spLocks/>
            </p:cNvSpPr>
            <p:nvPr/>
          </p:nvSpPr>
          <p:spPr>
            <a:xfrm>
              <a:off x="7513975" y="2640160"/>
              <a:ext cx="922057" cy="79208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n-US" sz="2000" dirty="0" err="1" smtClean="0">
                  <a:solidFill>
                    <a:srgbClr val="00B0F0"/>
                  </a:solidFill>
                  <a:latin typeface="+mn-lt"/>
                </a:rPr>
                <a:t>Tanre</a:t>
              </a:r>
              <a:endParaRPr lang="he-IL" sz="2000" dirty="0">
                <a:solidFill>
                  <a:srgbClr val="00B0F0"/>
                </a:solidFill>
                <a:latin typeface="+mn-lt"/>
              </a:endParaRPr>
            </a:p>
          </p:txBody>
        </p:sp>
        <p:sp>
          <p:nvSpPr>
            <p:cNvPr id="23" name="Title 1"/>
            <p:cNvSpPr txBox="1">
              <a:spLocks/>
            </p:cNvSpPr>
            <p:nvPr/>
          </p:nvSpPr>
          <p:spPr>
            <a:xfrm>
              <a:off x="3412982" y="5456177"/>
              <a:ext cx="922057" cy="79208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n-US" sz="2000" dirty="0" err="1">
                  <a:solidFill>
                    <a:srgbClr val="FF9900"/>
                  </a:solidFill>
                  <a:latin typeface="+mn-lt"/>
                </a:rPr>
                <a:t>T</a:t>
              </a:r>
              <a:r>
                <a:rPr lang="en-US" sz="2000" dirty="0" err="1" smtClean="0">
                  <a:solidFill>
                    <a:srgbClr val="FF9900"/>
                  </a:solidFill>
                  <a:latin typeface="+mn-lt"/>
                </a:rPr>
                <a:t>egen</a:t>
              </a:r>
              <a:endParaRPr lang="he-IL" sz="2000" dirty="0">
                <a:solidFill>
                  <a:srgbClr val="FF9900"/>
                </a:solidFill>
                <a:latin typeface="+mn-lt"/>
              </a:endParaRPr>
            </a:p>
          </p:txBody>
        </p:sp>
        <p:sp>
          <p:nvSpPr>
            <p:cNvPr id="24" name="Title 1"/>
            <p:cNvSpPr txBox="1">
              <a:spLocks/>
            </p:cNvSpPr>
            <p:nvPr/>
          </p:nvSpPr>
          <p:spPr>
            <a:xfrm>
              <a:off x="7499576" y="5543202"/>
              <a:ext cx="922057" cy="792088"/>
            </a:xfrm>
            <a:prstGeom prst="rect">
              <a:avLst/>
            </a:prstGeom>
          </p:spPr>
          <p:txBody>
            <a:bodyPr vert="horz" lIns="91440" tIns="45720" rIns="91440" bIns="45720" rtlCol="1" anchor="ctr">
              <a:noAutofit/>
            </a:bodyPr>
            <a:lstStyle>
              <a:lvl1pPr algn="ctr" defTabSz="914400" rtl="1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rtl="0"/>
              <a:r>
                <a:rPr lang="en-US" sz="2000" dirty="0" smtClean="0">
                  <a:solidFill>
                    <a:srgbClr val="00B050"/>
                  </a:solidFill>
                  <a:latin typeface="+mn-lt"/>
                </a:rPr>
                <a:t>CAMS</a:t>
              </a:r>
              <a:endParaRPr lang="he-IL" sz="2000" dirty="0">
                <a:solidFill>
                  <a:srgbClr val="00B050"/>
                </a:solidFill>
                <a:latin typeface="+mn-lt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מלבן 4"/>
              <p:cNvSpPr/>
              <p:nvPr/>
            </p:nvSpPr>
            <p:spPr>
              <a:xfrm>
                <a:off x="2683588" y="3110803"/>
                <a:ext cx="13491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dirty="0" smtClean="0"/>
                  <a:t>-55.9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5" name="מלבן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83588" y="3110803"/>
                <a:ext cx="1349152" cy="369332"/>
              </a:xfrm>
              <a:prstGeom prst="rect">
                <a:avLst/>
              </a:prstGeom>
              <a:blipFill rotWithShape="0">
                <a:blip r:embed="rId6"/>
                <a:stretch>
                  <a:fillRect l="-3604" t="-8197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מלבן 5"/>
              <p:cNvSpPr/>
              <p:nvPr/>
            </p:nvSpPr>
            <p:spPr>
              <a:xfrm>
                <a:off x="6732240" y="3129546"/>
                <a:ext cx="134915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dirty="0">
                    <a:solidFill>
                      <a:srgbClr val="00B0F0"/>
                    </a:solidFill>
                  </a:rPr>
                  <a:t>-56.2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W</m:t>
                    </m:r>
                    <m:r>
                      <a:rPr lang="en-US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00B0F0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6" name="מלבן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240" y="3129546"/>
                <a:ext cx="1349152" cy="369332"/>
              </a:xfrm>
              <a:prstGeom prst="rect">
                <a:avLst/>
              </a:prstGeom>
              <a:blipFill rotWithShape="0">
                <a:blip r:embed="rId7"/>
                <a:stretch>
                  <a:fillRect l="-3604" t="-8197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מלבן 24"/>
              <p:cNvSpPr/>
              <p:nvPr/>
            </p:nvSpPr>
            <p:spPr>
              <a:xfrm>
                <a:off x="2573514" y="5964668"/>
                <a:ext cx="1278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dirty="0">
                    <a:solidFill>
                      <a:srgbClr val="FF9900"/>
                    </a:solidFill>
                    <a:ea typeface="+mj-ea"/>
                    <a:cs typeface="+mj-cs"/>
                  </a:rPr>
                  <a:t>15.6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W</m:t>
                    </m:r>
                    <m:r>
                      <a:rPr lang="en-US">
                        <a:solidFill>
                          <a:srgbClr val="FF9900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FF9900"/>
                            </a:solidFill>
                            <a:latin typeface="Cambria Math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𝑚</m:t>
                        </m:r>
                      </m:e>
                      <m:sup>
                        <m:r>
                          <a:rPr lang="en-US">
                            <a:solidFill>
                              <a:srgbClr val="FF990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FF9900"/>
                  </a:solidFill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25" name="מלבן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514" y="5964668"/>
                <a:ext cx="1278620" cy="369332"/>
              </a:xfrm>
              <a:prstGeom prst="rect">
                <a:avLst/>
              </a:prstGeom>
              <a:blipFill rotWithShape="0">
                <a:blip r:embed="rId8"/>
                <a:stretch>
                  <a:fillRect l="-3810" t="-8197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מלבן 25"/>
              <p:cNvSpPr/>
              <p:nvPr/>
            </p:nvSpPr>
            <p:spPr>
              <a:xfrm>
                <a:off x="6757086" y="5980057"/>
                <a:ext cx="12786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l" rtl="0"/>
                <a:r>
                  <a:rPr lang="en-US" dirty="0">
                    <a:solidFill>
                      <a:srgbClr val="00B050"/>
                    </a:solidFill>
                    <a:ea typeface="+mj-ea"/>
                    <a:cs typeface="+mj-cs"/>
                  </a:rPr>
                  <a:t>11.4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W</m:t>
                    </m:r>
                    <m:r>
                      <a:rPr lang="en-US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+mj-ea"/>
                        <a:cs typeface="+mj-cs"/>
                      </a:rPr>
                      <m:t>/</m:t>
                    </m:r>
                    <m:sSup>
                      <m:sSup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𝑚</m:t>
                        </m:r>
                      </m:e>
                      <m:sup>
                        <m:r>
                          <a:rPr lang="en-US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00B050"/>
                  </a:solidFill>
                  <a:ea typeface="+mj-ea"/>
                  <a:cs typeface="+mj-cs"/>
                </a:endParaRPr>
              </a:p>
            </p:txBody>
          </p:sp>
        </mc:Choice>
        <mc:Fallback xmlns="">
          <p:sp>
            <p:nvSpPr>
              <p:cNvPr id="26" name="מלבן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7086" y="5980057"/>
                <a:ext cx="1278620" cy="369332"/>
              </a:xfrm>
              <a:prstGeom prst="rect">
                <a:avLst/>
              </a:prstGeom>
              <a:blipFill rotWithShape="0">
                <a:blip r:embed="rId9"/>
                <a:stretch>
                  <a:fillRect l="-3810" t="-9836" b="-24590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9554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5"/>
          <a:stretch/>
        </p:blipFill>
        <p:spPr>
          <a:xfrm>
            <a:off x="251520" y="2498499"/>
            <a:ext cx="2039196" cy="485596"/>
          </a:xfrm>
          <a:prstGeom prst="rect">
            <a:avLst/>
          </a:prstGeom>
        </p:spPr>
      </p:pic>
      <p:sp>
        <p:nvSpPr>
          <p:cNvPr id="27" name="מלבן 26"/>
          <p:cNvSpPr/>
          <p:nvPr/>
        </p:nvSpPr>
        <p:spPr>
          <a:xfrm>
            <a:off x="6888903" y="2365429"/>
            <a:ext cx="11642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u="sng" dirty="0"/>
              <a:t>AOD </a:t>
            </a:r>
            <a:r>
              <a:rPr lang="en-US" sz="1600" u="sng" dirty="0" smtClean="0"/>
              <a:t>bias</a:t>
            </a:r>
            <a:r>
              <a:rPr lang="en-US" sz="1600" dirty="0" smtClean="0"/>
              <a:t>:</a:t>
            </a:r>
            <a:endParaRPr lang="en-US" sz="1600" dirty="0"/>
          </a:p>
          <a:p>
            <a:pPr algn="l" rtl="0"/>
            <a:r>
              <a:rPr lang="en-US" sz="1600" dirty="0" err="1"/>
              <a:t>Tanre</a:t>
            </a:r>
            <a:r>
              <a:rPr lang="en-US" sz="1600" dirty="0"/>
              <a:t> </a:t>
            </a:r>
            <a:r>
              <a:rPr lang="en-US" sz="1600" dirty="0" smtClean="0"/>
              <a:t> 0.24</a:t>
            </a:r>
            <a:endParaRPr lang="en-US" sz="1600" dirty="0"/>
          </a:p>
          <a:p>
            <a:pPr algn="l" rtl="0"/>
            <a:r>
              <a:rPr lang="en-US" sz="1600" b="1" dirty="0">
                <a:solidFill>
                  <a:schemeClr val="accent3">
                    <a:lumMod val="75000"/>
                  </a:schemeClr>
                </a:solidFill>
              </a:rPr>
              <a:t>CAMS </a:t>
            </a:r>
            <a:r>
              <a:rPr lang="en-US" sz="1600" b="1" dirty="0" smtClean="0">
                <a:solidFill>
                  <a:schemeClr val="accent3">
                    <a:lumMod val="75000"/>
                  </a:schemeClr>
                </a:solidFill>
              </a:rPr>
              <a:t>0.04</a:t>
            </a:r>
            <a:endParaRPr lang="he-IL" sz="16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28" name="מלבן 27"/>
          <p:cNvSpPr/>
          <p:nvPr/>
        </p:nvSpPr>
        <p:spPr>
          <a:xfrm>
            <a:off x="6870039" y="4993721"/>
            <a:ext cx="20162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en-US" sz="1600" u="sng" dirty="0"/>
              <a:t>GR </a:t>
            </a:r>
            <a:r>
              <a:rPr lang="en-US" sz="1600" u="sng" dirty="0" smtClean="0"/>
              <a:t>bias</a:t>
            </a:r>
            <a:r>
              <a:rPr lang="en-US" sz="1600" dirty="0" smtClean="0"/>
              <a:t>:</a:t>
            </a:r>
            <a:endParaRPr lang="en-US" sz="1600" dirty="0"/>
          </a:p>
          <a:p>
            <a:pPr algn="l" rtl="0"/>
            <a:r>
              <a:rPr lang="en-US" sz="1600" dirty="0" err="1"/>
              <a:t>TanreOP</a:t>
            </a:r>
            <a:r>
              <a:rPr lang="en-US" sz="1600" dirty="0"/>
              <a:t>   </a:t>
            </a:r>
            <a:r>
              <a:rPr lang="en-US" sz="1600" dirty="0" smtClean="0"/>
              <a:t>-55.0 </a:t>
            </a:r>
            <a:r>
              <a:rPr lang="en-US" sz="1600" dirty="0"/>
              <a:t>W/m</a:t>
            </a:r>
            <a:r>
              <a:rPr lang="en-US" sz="1600" baseline="30000" dirty="0"/>
              <a:t>2</a:t>
            </a:r>
            <a:endParaRPr lang="en-US" sz="1600" dirty="0"/>
          </a:p>
          <a:p>
            <a:pPr algn="l" rtl="0"/>
            <a:r>
              <a:rPr lang="en-US" sz="1600" b="1" dirty="0">
                <a:solidFill>
                  <a:srgbClr val="708B39"/>
                </a:solidFill>
              </a:rPr>
              <a:t>CAMS       </a:t>
            </a:r>
            <a:r>
              <a:rPr lang="en-US" sz="1600" b="1" dirty="0" smtClean="0">
                <a:solidFill>
                  <a:srgbClr val="708B39"/>
                </a:solidFill>
              </a:rPr>
              <a:t>    1.3 W/m</a:t>
            </a:r>
            <a:r>
              <a:rPr lang="en-US" sz="1600" b="1" baseline="30000" dirty="0" smtClean="0">
                <a:solidFill>
                  <a:srgbClr val="708B39"/>
                </a:solidFill>
              </a:rPr>
              <a:t>2</a:t>
            </a:r>
            <a:endParaRPr lang="en-US" sz="1600" b="1" baseline="30000" dirty="0">
              <a:solidFill>
                <a:srgbClr val="708B39"/>
              </a:solidFill>
            </a:endParaRPr>
          </a:p>
        </p:txBody>
      </p:sp>
      <p:pic>
        <p:nvPicPr>
          <p:cNvPr id="29" name="תמונה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1" t="20694" r="26900" b="14048"/>
          <a:stretch/>
        </p:blipFill>
        <p:spPr>
          <a:xfrm rot="5400000">
            <a:off x="395536" y="4581128"/>
            <a:ext cx="1800200" cy="1656184"/>
          </a:xfrm>
          <a:prstGeom prst="rect">
            <a:avLst/>
          </a:prstGeom>
        </p:spPr>
      </p:pic>
      <p:pic>
        <p:nvPicPr>
          <p:cNvPr id="30" name="תמונה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6319" y="1360899"/>
            <a:ext cx="4186981" cy="2788181"/>
          </a:xfrm>
          <a:prstGeom prst="rect">
            <a:avLst/>
          </a:prstGeom>
        </p:spPr>
      </p:pic>
      <p:pic>
        <p:nvPicPr>
          <p:cNvPr id="31" name="תמונה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318" y="4069819"/>
            <a:ext cx="4186981" cy="2788181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39552" y="395426"/>
            <a:ext cx="7992889" cy="532990"/>
          </a:xfrm>
        </p:spPr>
        <p:txBody>
          <a:bodyPr>
            <a:noAutofit/>
          </a:bodyPr>
          <a:lstStyle/>
          <a:p>
            <a:pPr rtl="0"/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New COSMO-IL-CAMS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T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est Version</a:t>
            </a:r>
            <a:endParaRPr lang="he-IL" sz="36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2" name="מלבן 31"/>
          <p:cNvSpPr/>
          <p:nvPr/>
        </p:nvSpPr>
        <p:spPr>
          <a:xfrm rot="2193796">
            <a:off x="3325709" y="3733784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3.2 -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539552" y="973474"/>
            <a:ext cx="35852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b="1" dirty="0" smtClean="0">
                <a:solidFill>
                  <a:srgbClr val="0000FF"/>
                </a:solidFill>
              </a:rPr>
              <a:t>Running twice a-day since Jun2017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7689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15">
            <a:hlinkClick r:id="rId2" action="ppaction://hlinksldjump"/>
          </p:cNvPr>
          <p:cNvSpPr/>
          <p:nvPr/>
        </p:nvSpPr>
        <p:spPr>
          <a:xfrm>
            <a:off x="2843808" y="2204864"/>
            <a:ext cx="2839071" cy="1800200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sz="2000" b="1" dirty="0" smtClean="0">
              <a:solidFill>
                <a:srgbClr val="FF0000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rgbClr val="FF0000"/>
              </a:solidFill>
              <a:latin typeface="+mj-lt"/>
            </a:endParaRPr>
          </a:p>
          <a:p>
            <a:pPr algn="ctr" rtl="0"/>
            <a:r>
              <a:rPr lang="en-US" sz="2200" b="1" dirty="0" smtClean="0">
                <a:solidFill>
                  <a:srgbClr val="FF0000"/>
                </a:solidFill>
                <a:latin typeface="+mj-lt"/>
              </a:rPr>
              <a:t>Temporal Resolution</a:t>
            </a:r>
            <a:endParaRPr lang="he-IL" sz="2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54819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latin typeface="+mj-lt"/>
              </a:rPr>
              <a:pPr/>
              <a:t>3</a:t>
            </a:fld>
            <a:endParaRPr lang="he-IL">
              <a:latin typeface="+mj-lt"/>
            </a:endParaRPr>
          </a:p>
        </p:txBody>
      </p:sp>
      <p:sp>
        <p:nvSpPr>
          <p:cNvPr id="5" name="Rounded Rectangle 7"/>
          <p:cNvSpPr/>
          <p:nvPr/>
        </p:nvSpPr>
        <p:spPr>
          <a:xfrm>
            <a:off x="3203848" y="2564904"/>
            <a:ext cx="2592288" cy="1767096"/>
          </a:xfrm>
          <a:prstGeom prst="round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+mj-lt"/>
              </a:rPr>
              <a:t>Cloud Radiation Coupling</a:t>
            </a:r>
            <a:endParaRPr lang="he-IL" sz="20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67025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1550978" y="1125879"/>
            <a:ext cx="6045358" cy="863245"/>
          </a:xfrm>
        </p:spPr>
        <p:txBody>
          <a:bodyPr>
            <a:normAutofit/>
          </a:bodyPr>
          <a:lstStyle/>
          <a:p>
            <a:pPr marL="0" indent="0" algn="just" rtl="0">
              <a:buNone/>
            </a:pPr>
            <a:r>
              <a:rPr lang="en-US" sz="2400" dirty="0" smtClean="0"/>
              <a:t>Radiation scheme current operational call time</a:t>
            </a:r>
          </a:p>
          <a:p>
            <a:pPr algn="just" rtl="0"/>
            <a:endParaRPr lang="en-US" sz="2400" dirty="0" smtClean="0"/>
          </a:p>
          <a:p>
            <a:pPr algn="just" rtl="0"/>
            <a:endParaRPr lang="en-US" sz="2400" dirty="0" smtClean="0"/>
          </a:p>
        </p:txBody>
      </p:sp>
      <p:grpSp>
        <p:nvGrpSpPr>
          <p:cNvPr id="4" name="קבוצה 3"/>
          <p:cNvGrpSpPr/>
          <p:nvPr/>
        </p:nvGrpSpPr>
        <p:grpSpPr>
          <a:xfrm>
            <a:off x="2283741" y="1772816"/>
            <a:ext cx="4233082" cy="1512168"/>
            <a:chOff x="1835696" y="2237922"/>
            <a:chExt cx="4593122" cy="1966147"/>
          </a:xfrm>
        </p:grpSpPr>
        <p:sp>
          <p:nvSpPr>
            <p:cNvPr id="7" name="Rounded Rectangle 6"/>
            <p:cNvSpPr/>
            <p:nvPr/>
          </p:nvSpPr>
          <p:spPr>
            <a:xfrm>
              <a:off x="4499992" y="2237922"/>
              <a:ext cx="1928826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COSMO 2.8 km</a:t>
              </a: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848502" y="2237922"/>
              <a:ext cx="1928826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COSMO 7 km</a:t>
              </a: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835696" y="3284984"/>
              <a:ext cx="1928826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1 hour</a:t>
              </a: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499992" y="3289669"/>
              <a:ext cx="1928826" cy="9144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 smtClean="0">
                  <a:solidFill>
                    <a:prstClr val="white"/>
                  </a:solidFill>
                </a:rPr>
                <a:t>15 minutes</a:t>
              </a:r>
            </a:p>
          </p:txBody>
        </p:sp>
      </p:grp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57200" y="201129"/>
            <a:ext cx="7848872" cy="79208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600" u="sng" smtClean="0">
                <a:solidFill>
                  <a:srgbClr val="FF0000"/>
                </a:solidFill>
              </a:rPr>
              <a:t>Radiation Temporal Resolution</a:t>
            </a:r>
            <a:r>
              <a:rPr lang="en-US" sz="3600" smtClean="0">
                <a:solidFill>
                  <a:srgbClr val="FF0000"/>
                </a:solidFill>
              </a:rPr>
              <a:t> </a:t>
            </a:r>
            <a:endParaRPr lang="he-IL" sz="3600" u="sng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417" y="3465566"/>
            <a:ext cx="4108377" cy="3197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9370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129"/>
            <a:ext cx="7848872" cy="792088"/>
          </a:xfrm>
        </p:spPr>
        <p:txBody>
          <a:bodyPr>
            <a:noAutofit/>
          </a:bodyPr>
          <a:lstStyle/>
          <a:p>
            <a:pPr rtl="0"/>
            <a:r>
              <a:rPr lang="en-US" sz="3600" u="sng" dirty="0">
                <a:solidFill>
                  <a:srgbClr val="FF0000"/>
                </a:solidFill>
              </a:rPr>
              <a:t>Radiation </a:t>
            </a:r>
            <a:r>
              <a:rPr lang="en-US" sz="3600" u="sng" dirty="0" smtClean="0">
                <a:solidFill>
                  <a:srgbClr val="FF0000"/>
                </a:solidFill>
              </a:rPr>
              <a:t>Temporal Resolution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he-IL" sz="3600" u="sng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latin typeface="Arial Narrow" panose="020B0606020202030204" pitchFamily="34" charset="0"/>
              </a:rPr>
              <a:pPr/>
              <a:t>31</a:t>
            </a:fld>
            <a:endParaRPr lang="he-IL">
              <a:latin typeface="Arial Narrow" panose="020B060602020203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5415" y="1268760"/>
            <a:ext cx="5976664" cy="100811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COSMO-7km / 2.8km 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23-25/04/2015  test case</a:t>
            </a:r>
          </a:p>
          <a:p>
            <a:pPr marL="342900" indent="-342900" algn="l" rtl="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Partial cloudiness +  High wind speeds</a:t>
            </a:r>
            <a:endParaRPr lang="he-IL" sz="2000" dirty="0">
              <a:solidFill>
                <a:srgbClr val="0000FF"/>
              </a:solidFill>
              <a:latin typeface="+mn-lt"/>
            </a:endParaRPr>
          </a:p>
        </p:txBody>
      </p:sp>
      <p:grpSp>
        <p:nvGrpSpPr>
          <p:cNvPr id="5" name="קבוצה 4"/>
          <p:cNvGrpSpPr/>
          <p:nvPr/>
        </p:nvGrpSpPr>
        <p:grpSpPr>
          <a:xfrm>
            <a:off x="516565" y="2276872"/>
            <a:ext cx="8159891" cy="3303320"/>
            <a:chOff x="-131507" y="2618576"/>
            <a:chExt cx="8159891" cy="3303320"/>
          </a:xfrm>
        </p:grpSpPr>
        <p:pic>
          <p:nvPicPr>
            <p:cNvPr id="17" name="תמונה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1507" y="2824198"/>
              <a:ext cx="8159891" cy="3097698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itle 1"/>
                <p:cNvSpPr txBox="1">
                  <a:spLocks/>
                </p:cNvSpPr>
                <p:nvPr/>
              </p:nvSpPr>
              <p:spPr>
                <a:xfrm>
                  <a:off x="4869462" y="2636912"/>
                  <a:ext cx="1788377" cy="686717"/>
                </a:xfrm>
                <a:prstGeom prst="rect">
                  <a:avLst/>
                </a:prstGeom>
              </p:spPr>
              <p:txBody>
                <a:bodyPr vert="horz" lIns="91440" tIns="45720" rIns="91440" bIns="45720" rtlCol="1" anchor="ctr">
                  <a:noAutofit/>
                </a:bodyPr>
                <a:lstStyle>
                  <a:lvl1pPr algn="ctr" defTabSz="914400" rtl="1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 rtl="0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5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𝑚𝑖𝑛</m:t>
                      </m:r>
                    </m:oMath>
                  </a14:m>
                  <a:r>
                    <a:rPr lang="en-US" sz="2000" dirty="0" smtClean="0">
                      <a:latin typeface="Arial Narrow" panose="020B0606020202030204" pitchFamily="34" charset="0"/>
                    </a:rPr>
                    <a:t> </a:t>
                  </a:r>
                  <a:endParaRPr lang="he-IL" sz="2000" dirty="0">
                    <a:latin typeface="Arial Narrow" panose="020B0606020202030204" pitchFamily="34" charset="0"/>
                  </a:endParaRPr>
                </a:p>
              </p:txBody>
            </p:sp>
          </mc:Choice>
          <mc:Fallback xmlns="">
            <p:sp>
              <p:nvSpPr>
                <p:cNvPr id="20" name="Title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69462" y="2636912"/>
                  <a:ext cx="1788377" cy="68671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itle 1"/>
                <p:cNvSpPr txBox="1">
                  <a:spLocks/>
                </p:cNvSpPr>
                <p:nvPr/>
              </p:nvSpPr>
              <p:spPr>
                <a:xfrm>
                  <a:off x="827584" y="2618576"/>
                  <a:ext cx="2088231" cy="792088"/>
                </a:xfrm>
                <a:prstGeom prst="rect">
                  <a:avLst/>
                </a:prstGeom>
              </p:spPr>
              <p:txBody>
                <a:bodyPr vert="horz" lIns="91440" tIns="45720" rIns="91440" bIns="45720" rtlCol="1" anchor="ctr">
                  <a:noAutofit/>
                </a:bodyPr>
                <a:lstStyle>
                  <a:lvl1pPr algn="ctr" defTabSz="914400" rtl="1" eaLnBrk="1" latinLnBrk="0" hangingPunct="1">
                    <a:spcBef>
                      <a:spcPct val="0"/>
                    </a:spcBef>
                    <a:buNone/>
                    <a:defRPr sz="4400" kern="1200">
                      <a:solidFill>
                        <a:schemeClr val="tx1"/>
                      </a:solidFill>
                      <a:latin typeface="+mj-lt"/>
                      <a:ea typeface="+mj-ea"/>
                      <a:cs typeface="+mj-cs"/>
                    </a:defRPr>
                  </a:lvl1pPr>
                </a:lstStyle>
                <a:p>
                  <a:pPr algn="l" rtl="0"/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 </m:t>
                          </m:r>
                          <m:r>
                            <a:rPr lang="en-US" sz="2000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sz="2000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000" b="0" i="1" smtClean="0">
                          <a:latin typeface="Cambria Math"/>
                        </a:rPr>
                        <m:t>5</m:t>
                      </m:r>
                      <m:r>
                        <a:rPr lang="en-US" sz="2000" b="0" i="1" smtClean="0"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latin typeface="Cambria Math"/>
                        </a:rPr>
                        <m:t>𝑚𝑖𝑛</m:t>
                      </m:r>
                    </m:oMath>
                  </a14:m>
                  <a:r>
                    <a:rPr lang="en-US" sz="2000" dirty="0" smtClean="0">
                      <a:latin typeface="Arial Narrow" panose="020B0606020202030204" pitchFamily="34" charset="0"/>
                    </a:rPr>
                    <a:t> </a:t>
                  </a:r>
                  <a:endParaRPr lang="he-IL" sz="2000" dirty="0">
                    <a:latin typeface="Arial Narrow" panose="020B0606020202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itle 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584" y="2618576"/>
                  <a:ext cx="2088231" cy="792088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he-IL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55790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11560" y="44624"/>
            <a:ext cx="7848872" cy="792088"/>
          </a:xfrm>
        </p:spPr>
        <p:txBody>
          <a:bodyPr>
            <a:noAutofit/>
          </a:bodyPr>
          <a:lstStyle/>
          <a:p>
            <a:pPr rtl="0"/>
            <a:r>
              <a:rPr lang="en-US" sz="2800" u="sng" dirty="0">
                <a:solidFill>
                  <a:srgbClr val="FF0000"/>
                </a:solidFill>
              </a:rPr>
              <a:t>Radiation </a:t>
            </a:r>
            <a:r>
              <a:rPr lang="en-US" sz="2800" u="sng" dirty="0" smtClean="0">
                <a:solidFill>
                  <a:srgbClr val="FF0000"/>
                </a:solidFill>
              </a:rPr>
              <a:t>Temporal Resolution- COSMO 2.8 km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endParaRPr lang="he-IL" sz="2800" u="sng" dirty="0"/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6" t="7161" r="11255" b="7401"/>
          <a:stretch/>
        </p:blipFill>
        <p:spPr>
          <a:xfrm>
            <a:off x="917880" y="836712"/>
            <a:ext cx="2572919" cy="1994020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7099" r="11169" b="7409"/>
          <a:stretch/>
        </p:blipFill>
        <p:spPr>
          <a:xfrm>
            <a:off x="917880" y="2796736"/>
            <a:ext cx="2574000" cy="1994400"/>
          </a:xfrm>
          <a:prstGeom prst="rect">
            <a:avLst/>
          </a:prstGeom>
        </p:spPr>
      </p:pic>
      <p:pic>
        <p:nvPicPr>
          <p:cNvPr id="15" name="תמונה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7098" r="11169" b="7408"/>
          <a:stretch/>
        </p:blipFill>
        <p:spPr>
          <a:xfrm>
            <a:off x="917880" y="4756760"/>
            <a:ext cx="2574000" cy="1994400"/>
          </a:xfrm>
          <a:prstGeom prst="rect">
            <a:avLst/>
          </a:prstGeom>
        </p:spPr>
      </p:pic>
      <p:pic>
        <p:nvPicPr>
          <p:cNvPr id="16" name="תמונה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7098" r="11169" b="7408"/>
          <a:stretch/>
        </p:blipFill>
        <p:spPr>
          <a:xfrm>
            <a:off x="5652120" y="836522"/>
            <a:ext cx="2574000" cy="1994400"/>
          </a:xfrm>
          <a:prstGeom prst="rect">
            <a:avLst/>
          </a:prstGeom>
        </p:spPr>
      </p:pic>
      <p:pic>
        <p:nvPicPr>
          <p:cNvPr id="17" name="תמונה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7098" r="11169" b="7408"/>
          <a:stretch/>
        </p:blipFill>
        <p:spPr>
          <a:xfrm>
            <a:off x="5652120" y="2796736"/>
            <a:ext cx="2574000" cy="1994400"/>
          </a:xfrm>
          <a:prstGeom prst="rect">
            <a:avLst/>
          </a:prstGeom>
        </p:spPr>
      </p:pic>
      <p:pic>
        <p:nvPicPr>
          <p:cNvPr id="18" name="תמונה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7" t="7098" r="11169" b="7408"/>
          <a:stretch/>
        </p:blipFill>
        <p:spPr>
          <a:xfrm>
            <a:off x="5652120" y="4789244"/>
            <a:ext cx="2574000" cy="199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itle 1"/>
              <p:cNvSpPr txBox="1">
                <a:spLocks/>
              </p:cNvSpPr>
              <p:nvPr/>
            </p:nvSpPr>
            <p:spPr>
              <a:xfrm>
                <a:off x="3677811" y="5443085"/>
                <a:ext cx="1788377" cy="686717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Autofit/>
              </a:bodyPr>
              <a:lstStyle>
                <a:lvl1pPr algn="ctr" defTabSz="914400" rtl="1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rt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𝑟𝑎𝑑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/>
                      </a:rPr>
                      <m:t>5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latin typeface="Cambria Math"/>
                      </a:rPr>
                      <m:t>𝑚𝑖𝑛</m:t>
                    </m:r>
                  </m:oMath>
                </a14:m>
                <a:r>
                  <a:rPr lang="en-US" sz="2000" dirty="0" smtClean="0">
                    <a:latin typeface="Arial Narrow" panose="020B0606020202030204" pitchFamily="34" charset="0"/>
                  </a:rPr>
                  <a:t> </a:t>
                </a:r>
                <a:endParaRPr lang="he-IL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19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7811" y="5443085"/>
                <a:ext cx="1788377" cy="68671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itle 1"/>
              <p:cNvSpPr txBox="1">
                <a:spLocks/>
              </p:cNvSpPr>
              <p:nvPr/>
            </p:nvSpPr>
            <p:spPr>
              <a:xfrm>
                <a:off x="3692662" y="3450577"/>
                <a:ext cx="1959458" cy="686717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Autofit/>
              </a:bodyPr>
              <a:lstStyle>
                <a:lvl1pPr algn="ctr" defTabSz="914400" rtl="1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rt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𝑟𝑎𝑑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000" b="0" i="1" smtClean="0">
                        <a:latin typeface="Cambria Math"/>
                      </a:rPr>
                      <m:t>5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latin typeface="Cambria Math"/>
                      </a:rPr>
                      <m:t>𝑚𝑖𝑛</m:t>
                    </m:r>
                  </m:oMath>
                </a14:m>
                <a:r>
                  <a:rPr lang="en-US" sz="2000" dirty="0" smtClean="0">
                    <a:latin typeface="Arial Narrow" panose="020B0606020202030204" pitchFamily="34" charset="0"/>
                  </a:rPr>
                  <a:t> </a:t>
                </a:r>
                <a:endParaRPr lang="he-IL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0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2662" y="3450577"/>
                <a:ext cx="1959458" cy="686717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itle 1"/>
              <p:cNvSpPr txBox="1">
                <a:spLocks/>
              </p:cNvSpPr>
              <p:nvPr/>
            </p:nvSpPr>
            <p:spPr>
              <a:xfrm>
                <a:off x="3624392" y="1455786"/>
                <a:ext cx="1959458" cy="686717"/>
              </a:xfrm>
              <a:prstGeom prst="rect">
                <a:avLst/>
              </a:prstGeom>
            </p:spPr>
            <p:txBody>
              <a:bodyPr vert="horz" lIns="91440" tIns="45720" rIns="91440" bIns="45720" rtlCol="1" anchor="ctr">
                <a:noAutofit/>
              </a:bodyPr>
              <a:lstStyle>
                <a:lvl1pPr algn="ctr" defTabSz="914400" rtl="1" eaLnBrk="1" latinLnBrk="0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 rtl="0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 </m:t>
                        </m:r>
                        <m:r>
                          <a:rPr lang="en-US" sz="20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en-US" sz="2000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𝑟𝑎𝑑</m:t>
                        </m:r>
                      </m:sub>
                    </m:sSub>
                    <m:r>
                      <a:rPr lang="en-US" sz="2000" b="0" i="1" smtClean="0">
                        <a:latin typeface="Cambria Math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60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r>
                      <a:rPr lang="en-US" sz="2000" b="0" i="1" smtClean="0">
                        <a:latin typeface="Cambria Math"/>
                      </a:rPr>
                      <m:t>𝑚𝑖𝑛</m:t>
                    </m:r>
                  </m:oMath>
                </a14:m>
                <a:r>
                  <a:rPr lang="en-US" sz="2000" dirty="0" smtClean="0">
                    <a:latin typeface="Arial Narrow" panose="020B0606020202030204" pitchFamily="34" charset="0"/>
                  </a:rPr>
                  <a:t> </a:t>
                </a:r>
                <a:endParaRPr lang="he-IL" sz="2000" dirty="0">
                  <a:latin typeface="Arial Narrow" panose="020B0606020202030204" pitchFamily="34" charset="0"/>
                </a:endParaRPr>
              </a:p>
            </p:txBody>
          </p:sp>
        </mc:Choice>
        <mc:Fallback xmlns="">
          <p:sp>
            <p:nvSpPr>
              <p:cNvPr id="21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4392" y="1455786"/>
                <a:ext cx="1959458" cy="68671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239217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  <a:latin typeface="Arial Narrow" panose="020B0606020202030204" pitchFamily="34" charset="0"/>
              </a:rPr>
              <a:pPr/>
              <a:t>33</a:t>
            </a:fld>
            <a:endParaRPr lang="he-IL">
              <a:solidFill>
                <a:prstClr val="black">
                  <a:tint val="75000"/>
                </a:prst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קבוצה 2"/>
          <p:cNvGrpSpPr/>
          <p:nvPr/>
        </p:nvGrpSpPr>
        <p:grpSpPr>
          <a:xfrm>
            <a:off x="0" y="1766840"/>
            <a:ext cx="9111604" cy="3534368"/>
            <a:chOff x="0" y="1766840"/>
            <a:chExt cx="9111604" cy="3534368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766840"/>
              <a:ext cx="4712490" cy="3534368"/>
            </a:xfrm>
            <a:prstGeom prst="rect">
              <a:avLst/>
            </a:prstGeom>
          </p:spPr>
        </p:pic>
        <p:pic>
          <p:nvPicPr>
            <p:cNvPr id="2" name="תמונה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7081" y="1772816"/>
              <a:ext cx="4704523" cy="3528392"/>
            </a:xfrm>
            <a:prstGeom prst="rect">
              <a:avLst/>
            </a:prstGeom>
          </p:spPr>
        </p:pic>
      </p:grpSp>
      <p:sp>
        <p:nvSpPr>
          <p:cNvPr id="13" name="Title 1"/>
          <p:cNvSpPr txBox="1">
            <a:spLocks/>
          </p:cNvSpPr>
          <p:nvPr/>
        </p:nvSpPr>
        <p:spPr>
          <a:xfrm>
            <a:off x="6747356" y="1971294"/>
            <a:ext cx="994861" cy="79208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18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Cloudy</a:t>
            </a:r>
            <a:endParaRPr lang="he-IL" sz="18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747356" y="4149080"/>
            <a:ext cx="1232503" cy="79208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1800" dirty="0">
                <a:solidFill>
                  <a:schemeClr val="accent6"/>
                </a:solidFill>
                <a:latin typeface="Arial Narrow" panose="020B0606020202030204" pitchFamily="34" charset="0"/>
              </a:rPr>
              <a:t>C</a:t>
            </a:r>
            <a:r>
              <a:rPr lang="en-US" sz="1800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lear</a:t>
            </a:r>
            <a:endParaRPr lang="he-IL" sz="1800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42799" y="354938"/>
            <a:ext cx="7848872" cy="792088"/>
          </a:xfrm>
        </p:spPr>
        <p:txBody>
          <a:bodyPr>
            <a:noAutofit/>
          </a:bodyPr>
          <a:lstStyle/>
          <a:p>
            <a:pPr rtl="0"/>
            <a:r>
              <a:rPr lang="en-US" sz="3600" u="sng" dirty="0">
                <a:solidFill>
                  <a:srgbClr val="FF0000"/>
                </a:solidFill>
              </a:rPr>
              <a:t>Radiation </a:t>
            </a:r>
            <a:r>
              <a:rPr lang="en-US" sz="3600" u="sng" dirty="0" smtClean="0">
                <a:solidFill>
                  <a:srgbClr val="FF0000"/>
                </a:solidFill>
              </a:rPr>
              <a:t>Temporal Resolution</a:t>
            </a:r>
            <a:r>
              <a:rPr lang="en-US" sz="3600" dirty="0" smtClean="0">
                <a:solidFill>
                  <a:srgbClr val="FF0000"/>
                </a:solidFill>
              </a:rPr>
              <a:t> </a:t>
            </a:r>
            <a:endParaRPr lang="he-IL" sz="3600" u="sng" dirty="0"/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590800" y="2492896"/>
            <a:ext cx="994861" cy="79208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1800" dirty="0" smtClean="0">
                <a:solidFill>
                  <a:srgbClr val="0000FF"/>
                </a:solidFill>
                <a:latin typeface="Arial Narrow" panose="020B0606020202030204" pitchFamily="34" charset="0"/>
              </a:rPr>
              <a:t>Cloudy</a:t>
            </a:r>
            <a:endParaRPr lang="he-IL" sz="18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2609062" y="3107952"/>
            <a:ext cx="1232503" cy="792088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rtl="0"/>
            <a:r>
              <a:rPr lang="en-US" sz="1800" dirty="0">
                <a:solidFill>
                  <a:schemeClr val="accent6"/>
                </a:solidFill>
                <a:latin typeface="Arial Narrow" panose="020B0606020202030204" pitchFamily="34" charset="0"/>
              </a:rPr>
              <a:t>C</a:t>
            </a:r>
            <a:r>
              <a:rPr lang="en-US" sz="1800" dirty="0" smtClean="0">
                <a:solidFill>
                  <a:schemeClr val="accent6"/>
                </a:solidFill>
                <a:latin typeface="Arial Narrow" panose="020B0606020202030204" pitchFamily="34" charset="0"/>
              </a:rPr>
              <a:t>lear</a:t>
            </a:r>
            <a:endParaRPr lang="he-IL" sz="1800" dirty="0">
              <a:solidFill>
                <a:schemeClr val="accent6"/>
              </a:solidFill>
              <a:latin typeface="Arial Narrow" panose="020B0606020202030204" pitchFamily="34" charset="0"/>
            </a:endParaRPr>
          </a:p>
        </p:txBody>
      </p:sp>
      <p:sp>
        <p:nvSpPr>
          <p:cNvPr id="27" name="מלבן 26"/>
          <p:cNvSpPr/>
          <p:nvPr/>
        </p:nvSpPr>
        <p:spPr>
          <a:xfrm rot="2193796">
            <a:off x="3369555" y="2710180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5.1 -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  <p:cxnSp>
        <p:nvCxnSpPr>
          <p:cNvPr id="6" name="מחבר ישר 5"/>
          <p:cNvCxnSpPr/>
          <p:nvPr/>
        </p:nvCxnSpPr>
        <p:spPr>
          <a:xfrm flipV="1">
            <a:off x="5940152" y="2045356"/>
            <a:ext cx="0" cy="289581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מחבר ישר 27"/>
          <p:cNvCxnSpPr/>
          <p:nvPr/>
        </p:nvCxnSpPr>
        <p:spPr>
          <a:xfrm flipV="1">
            <a:off x="1547664" y="2045356"/>
            <a:ext cx="0" cy="2895812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מחבר ישר 28"/>
          <p:cNvCxnSpPr/>
          <p:nvPr/>
        </p:nvCxnSpPr>
        <p:spPr>
          <a:xfrm flipV="1">
            <a:off x="8676456" y="2006830"/>
            <a:ext cx="0" cy="2895812"/>
          </a:xfrm>
          <a:prstGeom prst="line">
            <a:avLst/>
          </a:prstGeom>
          <a:ln w="22225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מחבר ישר 29"/>
          <p:cNvCxnSpPr/>
          <p:nvPr/>
        </p:nvCxnSpPr>
        <p:spPr>
          <a:xfrm flipV="1">
            <a:off x="4283968" y="2006830"/>
            <a:ext cx="0" cy="2895812"/>
          </a:xfrm>
          <a:prstGeom prst="line">
            <a:avLst/>
          </a:prstGeom>
          <a:ln w="25400">
            <a:solidFill>
              <a:srgbClr val="99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מחבר חץ ישר 7"/>
          <p:cNvCxnSpPr/>
          <p:nvPr/>
        </p:nvCxnSpPr>
        <p:spPr>
          <a:xfrm flipV="1">
            <a:off x="1547664" y="5070695"/>
            <a:ext cx="0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מחבר חץ ישר 30"/>
          <p:cNvCxnSpPr/>
          <p:nvPr/>
        </p:nvCxnSpPr>
        <p:spPr>
          <a:xfrm flipV="1">
            <a:off x="8676456" y="5070695"/>
            <a:ext cx="0" cy="720080"/>
          </a:xfrm>
          <a:prstGeom prst="straightConnector1">
            <a:avLst/>
          </a:prstGeom>
          <a:ln w="28575"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מחבר חץ ישר 31"/>
          <p:cNvCxnSpPr/>
          <p:nvPr/>
        </p:nvCxnSpPr>
        <p:spPr>
          <a:xfrm flipV="1">
            <a:off x="5940152" y="5070695"/>
            <a:ext cx="0" cy="72008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מחבר חץ ישר 32"/>
          <p:cNvCxnSpPr/>
          <p:nvPr/>
        </p:nvCxnSpPr>
        <p:spPr>
          <a:xfrm flipV="1">
            <a:off x="4296178" y="5070695"/>
            <a:ext cx="0" cy="720080"/>
          </a:xfrm>
          <a:prstGeom prst="straightConnector1">
            <a:avLst/>
          </a:prstGeom>
          <a:ln w="28575"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1131085" y="5859953"/>
            <a:ext cx="833158" cy="3755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800" dirty="0" smtClean="0">
                <a:solidFill>
                  <a:srgbClr val="FF0000"/>
                </a:solidFill>
              </a:rPr>
              <a:t>15 min</a:t>
            </a:r>
            <a:endParaRPr lang="he-IL" sz="1800" dirty="0"/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5539042" y="5877272"/>
            <a:ext cx="833158" cy="3755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800" dirty="0" smtClean="0">
                <a:solidFill>
                  <a:srgbClr val="FF0000"/>
                </a:solidFill>
              </a:rPr>
              <a:t>15 min</a:t>
            </a:r>
            <a:endParaRPr lang="he-IL" sz="1800" dirty="0"/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3879599" y="5839285"/>
            <a:ext cx="833158" cy="3755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800" dirty="0" smtClean="0">
                <a:solidFill>
                  <a:srgbClr val="9900CC"/>
                </a:solidFill>
              </a:rPr>
              <a:t>60 min</a:t>
            </a:r>
            <a:endParaRPr lang="he-IL" sz="1800" dirty="0">
              <a:solidFill>
                <a:srgbClr val="9900CC"/>
              </a:solidFill>
            </a:endParaRPr>
          </a:p>
        </p:txBody>
      </p:sp>
      <p:sp>
        <p:nvSpPr>
          <p:cNvPr id="37" name="Title 1"/>
          <p:cNvSpPr txBox="1">
            <a:spLocks/>
          </p:cNvSpPr>
          <p:nvPr/>
        </p:nvSpPr>
        <p:spPr>
          <a:xfrm>
            <a:off x="8244408" y="5805264"/>
            <a:ext cx="833158" cy="375532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1800" dirty="0" smtClean="0">
                <a:solidFill>
                  <a:srgbClr val="9900CC"/>
                </a:solidFill>
              </a:rPr>
              <a:t>60 min</a:t>
            </a:r>
            <a:endParaRPr lang="he-IL" sz="1800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311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18">
            <a:hlinkClick r:id="rId2" action="ppaction://hlinksldjump"/>
          </p:cNvPr>
          <p:cNvSpPr/>
          <p:nvPr/>
        </p:nvSpPr>
        <p:spPr>
          <a:xfrm>
            <a:off x="3203848" y="2492896"/>
            <a:ext cx="2623987" cy="165618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b="1" dirty="0" smtClean="0">
              <a:solidFill>
                <a:srgbClr val="FFFF00"/>
              </a:solidFill>
              <a:latin typeface="+mj-lt"/>
            </a:endParaRPr>
          </a:p>
          <a:p>
            <a:pPr algn="ctr" rtl="0"/>
            <a:endParaRPr lang="en-US" b="1" dirty="0">
              <a:solidFill>
                <a:srgbClr val="FFFF00"/>
              </a:solidFill>
              <a:latin typeface="+mj-lt"/>
            </a:endParaRPr>
          </a:p>
          <a:p>
            <a:pPr algn="ctr" rtl="0"/>
            <a:endParaRPr lang="en-US" b="1" dirty="0" smtClean="0">
              <a:solidFill>
                <a:srgbClr val="FFFF00"/>
              </a:solidFill>
              <a:latin typeface="+mj-lt"/>
            </a:endParaRPr>
          </a:p>
          <a:p>
            <a:pPr algn="ctr"/>
            <a:endParaRPr lang="en-US" sz="2000" b="1" dirty="0" smtClean="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MCSI</a:t>
            </a:r>
            <a:endParaRPr lang="en-US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713740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493" y="2753583"/>
            <a:ext cx="7018266" cy="36277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kern="0" dirty="0">
                <a:solidFill>
                  <a:srgbClr val="FF0000"/>
                </a:solidFill>
              </a:rPr>
              <a:t>Monte-Carlo Spectral Integration</a:t>
            </a:r>
            <a:endParaRPr lang="he-IL" sz="4000" kern="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96" y="1063277"/>
            <a:ext cx="8229600" cy="1717651"/>
          </a:xfrm>
        </p:spPr>
        <p:txBody>
          <a:bodyPr>
            <a:normAutofit/>
          </a:bodyPr>
          <a:lstStyle/>
          <a:p>
            <a:pPr algn="l" rtl="0"/>
            <a:r>
              <a:rPr lang="en-US" sz="2000" dirty="0" smtClean="0">
                <a:solidFill>
                  <a:srgbClr val="000000"/>
                </a:solidFill>
              </a:rPr>
              <a:t>Based on Bodo Ritter’s work (</a:t>
            </a:r>
            <a:r>
              <a:rPr lang="en-US" sz="2000" dirty="0" err="1" smtClean="0">
                <a:solidFill>
                  <a:srgbClr val="000000"/>
                </a:solidFill>
              </a:rPr>
              <a:t>Pincus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&amp; Stevens </a:t>
            </a:r>
            <a:r>
              <a:rPr lang="en-US" sz="2000" dirty="0" smtClean="0">
                <a:solidFill>
                  <a:srgbClr val="000000"/>
                </a:solidFill>
              </a:rPr>
              <a:t>2009 method)</a:t>
            </a:r>
          </a:p>
          <a:p>
            <a:pPr algn="l" rtl="0"/>
            <a:r>
              <a:rPr lang="en-US" sz="2000" dirty="0" smtClean="0">
                <a:solidFill>
                  <a:srgbClr val="000000"/>
                </a:solidFill>
              </a:rPr>
              <a:t>Valid for radiation models based on the k-distribution method</a:t>
            </a:r>
          </a:p>
          <a:p>
            <a:pPr algn="l" rtl="0"/>
            <a:r>
              <a:rPr lang="en-US" sz="2000" dirty="0" smtClean="0">
                <a:solidFill>
                  <a:srgbClr val="000000"/>
                </a:solidFill>
              </a:rPr>
              <a:t>Gases absorption spectra for each band is transformed from wavelength to cumulative probability space  </a:t>
            </a:r>
            <a:endParaRPr lang="he-IL" sz="2000" dirty="0">
              <a:solidFill>
                <a:srgbClr val="000000"/>
              </a:solidFill>
            </a:endParaRPr>
          </a:p>
        </p:txBody>
      </p:sp>
      <p:sp>
        <p:nvSpPr>
          <p:cNvPr id="8" name="מציין מיקום של מספר שקופית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614696" y="6372333"/>
            <a:ext cx="1857400" cy="429447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1800" dirty="0" smtClean="0">
                <a:solidFill>
                  <a:srgbClr val="000000"/>
                </a:solidFill>
              </a:rPr>
              <a:t>Fu &amp; </a:t>
            </a:r>
            <a:r>
              <a:rPr lang="en-US" sz="1800" dirty="0" err="1" smtClean="0">
                <a:solidFill>
                  <a:srgbClr val="000000"/>
                </a:solidFill>
              </a:rPr>
              <a:t>Liou</a:t>
            </a:r>
            <a:r>
              <a:rPr lang="en-US" sz="1800" dirty="0" smtClean="0">
                <a:solidFill>
                  <a:srgbClr val="000000"/>
                </a:solidFill>
              </a:rPr>
              <a:t> 1992</a:t>
            </a:r>
            <a:endParaRPr lang="he-IL" sz="1800" dirty="0" smtClean="0">
              <a:solidFill>
                <a:srgbClr val="000000"/>
              </a:solidFill>
            </a:endParaRPr>
          </a:p>
          <a:p>
            <a:pPr algn="l" rtl="0"/>
            <a:endParaRPr lang="he-IL" sz="1800" dirty="0">
              <a:solidFill>
                <a:srgbClr val="000000"/>
              </a:solidFill>
            </a:endParaRPr>
          </a:p>
        </p:txBody>
      </p:sp>
      <p:cxnSp>
        <p:nvCxnSpPr>
          <p:cNvPr id="6" name="מחבר ישר 5"/>
          <p:cNvCxnSpPr/>
          <p:nvPr/>
        </p:nvCxnSpPr>
        <p:spPr>
          <a:xfrm>
            <a:off x="5220072" y="5157192"/>
            <a:ext cx="0" cy="57606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מחבר ישר 11"/>
          <p:cNvCxnSpPr/>
          <p:nvPr/>
        </p:nvCxnSpPr>
        <p:spPr>
          <a:xfrm>
            <a:off x="5652120" y="4797152"/>
            <a:ext cx="0" cy="936104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מחבר ישר 13"/>
          <p:cNvCxnSpPr/>
          <p:nvPr/>
        </p:nvCxnSpPr>
        <p:spPr>
          <a:xfrm>
            <a:off x="6300192" y="4418348"/>
            <a:ext cx="0" cy="131490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מחבר ישר 15"/>
          <p:cNvCxnSpPr/>
          <p:nvPr/>
        </p:nvCxnSpPr>
        <p:spPr>
          <a:xfrm>
            <a:off x="6660232" y="4293096"/>
            <a:ext cx="0" cy="144016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מחבר ישר 17"/>
          <p:cNvCxnSpPr/>
          <p:nvPr/>
        </p:nvCxnSpPr>
        <p:spPr>
          <a:xfrm>
            <a:off x="5004048" y="5301208"/>
            <a:ext cx="0" cy="432048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מלבן 23"/>
              <p:cNvSpPr/>
              <p:nvPr/>
            </p:nvSpPr>
            <p:spPr>
              <a:xfrm>
                <a:off x="2195736" y="5157192"/>
                <a:ext cx="97775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𝜈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מלבן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5157192"/>
                <a:ext cx="977755" cy="461665"/>
              </a:xfrm>
              <a:prstGeom prst="rect">
                <a:avLst/>
              </a:prstGeom>
              <a:blipFill rotWithShape="0">
                <a:blip r:embed="rId3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מלבן 24"/>
              <p:cNvSpPr/>
              <p:nvPr/>
            </p:nvSpPr>
            <p:spPr>
              <a:xfrm>
                <a:off x="5811314" y="2907140"/>
                <a:ext cx="977755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𝐶𝑃</m:t>
                      </m:r>
                      <m:r>
                        <a:rPr lang="en-US" sz="24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e-IL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מלבן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314" y="2907140"/>
                <a:ext cx="977755" cy="461665"/>
              </a:xfrm>
              <a:prstGeom prst="rect">
                <a:avLst/>
              </a:prstGeom>
              <a:blipFill rotWithShape="0">
                <a:blip r:embed="rId4"/>
                <a:stretch>
                  <a:fillRect l="-1863" r="-6832" b="-1973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מלבן 25"/>
              <p:cNvSpPr/>
              <p:nvPr/>
            </p:nvSpPr>
            <p:spPr>
              <a:xfrm>
                <a:off x="4797555" y="4891136"/>
                <a:ext cx="24249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he-I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6" name="מלבן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7555" y="4891136"/>
                <a:ext cx="242497" cy="369332"/>
              </a:xfrm>
              <a:prstGeom prst="rect">
                <a:avLst/>
              </a:prstGeom>
              <a:blipFill rotWithShape="0">
                <a:blip r:embed="rId5"/>
                <a:stretch>
                  <a:fillRect r="-52500" b="-819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מלבן 26"/>
              <p:cNvSpPr/>
              <p:nvPr/>
            </p:nvSpPr>
            <p:spPr>
              <a:xfrm>
                <a:off x="5006656" y="4726840"/>
                <a:ext cx="24249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he-I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מלבן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6656" y="4726840"/>
                <a:ext cx="242497" cy="369332"/>
              </a:xfrm>
              <a:prstGeom prst="rect">
                <a:avLst/>
              </a:prstGeom>
              <a:blipFill rotWithShape="0">
                <a:blip r:embed="rId6"/>
                <a:stretch>
                  <a:fillRect r="-57500" b="-819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מלבן 27"/>
              <p:cNvSpPr/>
              <p:nvPr/>
            </p:nvSpPr>
            <p:spPr>
              <a:xfrm>
                <a:off x="5458254" y="4418348"/>
                <a:ext cx="24249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l"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he-IL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8" name="מלבן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58254" y="4418348"/>
                <a:ext cx="242497" cy="369332"/>
              </a:xfrm>
              <a:prstGeom prst="rect">
                <a:avLst/>
              </a:prstGeom>
              <a:blipFill rotWithShape="0">
                <a:blip r:embed="rId7"/>
                <a:stretch>
                  <a:fillRect r="-57500" b="-8333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מחבר חץ ישר 6"/>
          <p:cNvCxnSpPr/>
          <p:nvPr/>
        </p:nvCxnSpPr>
        <p:spPr>
          <a:xfrm>
            <a:off x="3923928" y="4293096"/>
            <a:ext cx="1325225" cy="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8510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kern="0" dirty="0">
                <a:solidFill>
                  <a:srgbClr val="FF0000"/>
                </a:solidFill>
              </a:rPr>
              <a:t>Monte-Carlo Spectral Integration</a:t>
            </a:r>
            <a:endParaRPr lang="he-IL" sz="4000" kern="0" dirty="0">
              <a:solidFill>
                <a:srgbClr val="FF0000"/>
              </a:solidFill>
            </a:endParaRPr>
          </a:p>
        </p:txBody>
      </p:sp>
      <p:sp>
        <p:nvSpPr>
          <p:cNvPr id="8" name="מציין מיקום של מספר שקופית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2" name="Object 10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788743621"/>
              </p:ext>
            </p:extLst>
          </p:nvPr>
        </p:nvGraphicFramePr>
        <p:xfrm>
          <a:off x="1878373" y="1174461"/>
          <a:ext cx="1660525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2" name="משוואה" r:id="rId3" imgW="1117440" imgH="444240" progId="Equation.3">
                  <p:embed/>
                </p:oleObj>
              </mc:Choice>
              <mc:Fallback>
                <p:oleObj name="משוואה" r:id="rId3" imgW="11174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78373" y="1174461"/>
                        <a:ext cx="1660525" cy="660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3" name="מחבר חץ ישר 12"/>
          <p:cNvCxnSpPr/>
          <p:nvPr/>
        </p:nvCxnSpPr>
        <p:spPr>
          <a:xfrm>
            <a:off x="3560041" y="1504661"/>
            <a:ext cx="566285" cy="0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4307399" y="1068397"/>
            <a:ext cx="4275596" cy="846232"/>
          </a:xfrm>
        </p:spPr>
        <p:txBody>
          <a:bodyPr>
            <a:noAutofit/>
          </a:bodyPr>
          <a:lstStyle/>
          <a:p>
            <a:pPr marL="0" indent="0" algn="l" rtl="0">
              <a:buNone/>
            </a:pPr>
            <a:r>
              <a:rPr lang="en-US" sz="2800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000000"/>
                </a:solidFill>
              </a:rPr>
              <a:t>xponential </a:t>
            </a:r>
            <a:r>
              <a:rPr lang="en-US" sz="2800" dirty="0" smtClean="0">
                <a:solidFill>
                  <a:srgbClr val="FF0000"/>
                </a:solidFill>
              </a:rPr>
              <a:t>S</a:t>
            </a:r>
            <a:r>
              <a:rPr lang="en-US" sz="2800" dirty="0" smtClean="0">
                <a:solidFill>
                  <a:srgbClr val="000000"/>
                </a:solidFill>
              </a:rPr>
              <a:t>um </a:t>
            </a:r>
            <a:r>
              <a:rPr lang="en-US" sz="2800" dirty="0" smtClean="0">
                <a:solidFill>
                  <a:srgbClr val="FF0000"/>
                </a:solidFill>
              </a:rPr>
              <a:t>F</a:t>
            </a:r>
            <a:r>
              <a:rPr lang="en-US" sz="2800" dirty="0" smtClean="0">
                <a:solidFill>
                  <a:srgbClr val="000000"/>
                </a:solidFill>
              </a:rPr>
              <a:t>itting </a:t>
            </a:r>
            <a:r>
              <a:rPr lang="en-US" sz="2800" dirty="0" smtClean="0">
                <a:solidFill>
                  <a:srgbClr val="FF0000"/>
                </a:solidFill>
              </a:rPr>
              <a:t>T</a:t>
            </a:r>
            <a:r>
              <a:rPr lang="en-US" sz="2800" dirty="0" smtClean="0">
                <a:solidFill>
                  <a:srgbClr val="000000"/>
                </a:solidFill>
              </a:rPr>
              <a:t>echnique (</a:t>
            </a:r>
            <a:r>
              <a:rPr lang="en-US" sz="2800" dirty="0" smtClean="0">
                <a:solidFill>
                  <a:srgbClr val="FF0000"/>
                </a:solidFill>
              </a:rPr>
              <a:t>ESFT</a:t>
            </a:r>
            <a:r>
              <a:rPr lang="en-US" sz="2800" dirty="0" smtClean="0">
                <a:solidFill>
                  <a:srgbClr val="000000"/>
                </a:solidFill>
              </a:rPr>
              <a:t>) (RG1992) </a:t>
            </a:r>
            <a:endParaRPr lang="he-IL" sz="2800" dirty="0">
              <a:solidFill>
                <a:srgbClr val="000000"/>
              </a:solidFill>
            </a:endParaRPr>
          </a:p>
          <a:p>
            <a:pPr marL="0" indent="0" algn="l" rtl="0">
              <a:buNone/>
            </a:pPr>
            <a:endParaRPr lang="he-IL" sz="2800" dirty="0">
              <a:solidFill>
                <a:srgbClr val="000000"/>
              </a:solidFill>
            </a:endParaRPr>
          </a:p>
        </p:txBody>
      </p:sp>
      <p:graphicFrame>
        <p:nvGraphicFramePr>
          <p:cNvPr id="6" name="אובייקט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4179559"/>
              </p:ext>
            </p:extLst>
          </p:nvPr>
        </p:nvGraphicFramePr>
        <p:xfrm>
          <a:off x="2043113" y="4270375"/>
          <a:ext cx="1604962" cy="865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3" name="משוואה" r:id="rId5" imgW="825480" imgH="444240" progId="Equation.3">
                  <p:embed/>
                </p:oleObj>
              </mc:Choice>
              <mc:Fallback>
                <p:oleObj name="משוואה" r:id="rId5" imgW="825480" imgH="44424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043113" y="4270375"/>
                        <a:ext cx="1604962" cy="8651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5760044"/>
              </p:ext>
            </p:extLst>
          </p:nvPr>
        </p:nvGraphicFramePr>
        <p:xfrm>
          <a:off x="1835696" y="2114748"/>
          <a:ext cx="4038600" cy="738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4" name="Formel" r:id="rId7" imgW="2501900" imgH="457200" progId="Equation.3">
                  <p:embed/>
                </p:oleObj>
              </mc:Choice>
              <mc:Fallback>
                <p:oleObj name="Formel" r:id="rId7" imgW="25019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696" y="2114748"/>
                        <a:ext cx="4038600" cy="738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ontent Placeholder 2"/>
          <p:cNvSpPr txBox="1">
            <a:spLocks/>
          </p:cNvSpPr>
          <p:nvPr/>
        </p:nvSpPr>
        <p:spPr>
          <a:xfrm>
            <a:off x="92784" y="1166518"/>
            <a:ext cx="1764446" cy="63652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1800" dirty="0" smtClean="0"/>
              <a:t>Transmission for a spectral band: </a:t>
            </a:r>
            <a:endParaRPr lang="he-IL" sz="1800" dirty="0" smtClean="0"/>
          </a:p>
          <a:p>
            <a:pPr marL="0" indent="0" algn="l" rtl="0">
              <a:buFont typeface="Arial" panose="020B0604020202020204" pitchFamily="34" charset="0"/>
              <a:buNone/>
            </a:pPr>
            <a:endParaRPr lang="he-IL" sz="1800" dirty="0"/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864941" y="2306993"/>
            <a:ext cx="989213" cy="353698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1800" dirty="0" smtClean="0"/>
              <a:t>Fluxes:</a:t>
            </a:r>
            <a:endParaRPr lang="he-IL" sz="1800" dirty="0" smtClean="0"/>
          </a:p>
          <a:p>
            <a:pPr marL="0" indent="0" algn="l" rtl="0">
              <a:buFont typeface="Arial" panose="020B0604020202020204" pitchFamily="34" charset="0"/>
              <a:buNone/>
            </a:pPr>
            <a:endParaRPr lang="he-IL" sz="1800" dirty="0"/>
          </a:p>
        </p:txBody>
      </p:sp>
      <p:cxnSp>
        <p:nvCxnSpPr>
          <p:cNvPr id="18" name="מחבר חץ ישר 17"/>
          <p:cNvCxnSpPr/>
          <p:nvPr/>
        </p:nvCxnSpPr>
        <p:spPr>
          <a:xfrm>
            <a:off x="6071191" y="2483842"/>
            <a:ext cx="566285" cy="0"/>
          </a:xfrm>
          <a:prstGeom prst="straightConnector1">
            <a:avLst/>
          </a:prstGeom>
          <a:ln w="44450">
            <a:solidFill>
              <a:srgbClr val="99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ontent Placeholder 2"/>
          <p:cNvSpPr txBox="1">
            <a:spLocks/>
          </p:cNvSpPr>
          <p:nvPr/>
        </p:nvSpPr>
        <p:spPr>
          <a:xfrm>
            <a:off x="6818549" y="2165577"/>
            <a:ext cx="1764446" cy="63652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9900CC"/>
                </a:solidFill>
              </a:rPr>
              <a:t>Very expensive computationally</a:t>
            </a:r>
            <a:endParaRPr lang="he-IL" sz="1800" dirty="0" smtClean="0">
              <a:solidFill>
                <a:srgbClr val="9900CC"/>
              </a:solidFill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endParaRPr lang="he-IL" sz="1800" dirty="0">
              <a:solidFill>
                <a:srgbClr val="9900CC"/>
              </a:solidFill>
            </a:endParaRPr>
          </a:p>
        </p:txBody>
      </p:sp>
      <p:cxnSp>
        <p:nvCxnSpPr>
          <p:cNvPr id="20" name="מחבר חץ ישר 19"/>
          <p:cNvCxnSpPr/>
          <p:nvPr/>
        </p:nvCxnSpPr>
        <p:spPr>
          <a:xfrm flipH="1">
            <a:off x="3048296" y="3025395"/>
            <a:ext cx="450670" cy="57606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/>
          <p:cNvSpPr txBox="1">
            <a:spLocks/>
          </p:cNvSpPr>
          <p:nvPr/>
        </p:nvSpPr>
        <p:spPr>
          <a:xfrm>
            <a:off x="2346838" y="3677367"/>
            <a:ext cx="1152128" cy="525301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Font typeface="Arial" panose="020B0604020202020204" pitchFamily="34" charset="0"/>
              <a:buNone/>
            </a:pPr>
            <a:r>
              <a:rPr lang="en-US" dirty="0" smtClean="0">
                <a:solidFill>
                  <a:srgbClr val="FF0000"/>
                </a:solidFill>
              </a:rPr>
              <a:t>MCSI</a:t>
            </a:r>
            <a:endParaRPr lang="he-IL" dirty="0" smtClean="0">
              <a:solidFill>
                <a:srgbClr val="000000"/>
              </a:solidFill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endParaRPr lang="he-IL" dirty="0">
              <a:solidFill>
                <a:srgbClr val="000000"/>
              </a:solidFill>
            </a:endParaRPr>
          </a:p>
        </p:txBody>
      </p:sp>
      <p:cxnSp>
        <p:nvCxnSpPr>
          <p:cNvPr id="22" name="מחבר חץ ישר 21"/>
          <p:cNvCxnSpPr/>
          <p:nvPr/>
        </p:nvCxnSpPr>
        <p:spPr>
          <a:xfrm>
            <a:off x="5364088" y="2996952"/>
            <a:ext cx="432048" cy="576064"/>
          </a:xfrm>
          <a:prstGeom prst="straightConnector1">
            <a:avLst/>
          </a:prstGeom>
          <a:ln w="4445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/>
          <p:cNvSpPr txBox="1">
            <a:spLocks/>
          </p:cNvSpPr>
          <p:nvPr/>
        </p:nvSpPr>
        <p:spPr>
          <a:xfrm>
            <a:off x="5197316" y="3677366"/>
            <a:ext cx="2880320" cy="525301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dirty="0" smtClean="0">
                <a:solidFill>
                  <a:srgbClr val="0000FF"/>
                </a:solidFill>
              </a:rPr>
              <a:t>FESFT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000000"/>
                </a:solidFill>
              </a:rPr>
              <a:t>(RG1992) </a:t>
            </a:r>
            <a:endParaRPr lang="he-IL" sz="2000" dirty="0" smtClean="0">
              <a:solidFill>
                <a:srgbClr val="000000"/>
              </a:solidFill>
            </a:endParaRPr>
          </a:p>
          <a:p>
            <a:pPr marL="0" indent="0" algn="l" rtl="0">
              <a:buFont typeface="Arial" panose="020B0604020202020204" pitchFamily="34" charset="0"/>
              <a:buNone/>
            </a:pPr>
            <a:endParaRPr lang="he-IL" dirty="0">
              <a:solidFill>
                <a:srgbClr val="000000"/>
              </a:solidFill>
            </a:endParaRPr>
          </a:p>
        </p:txBody>
      </p:sp>
      <p:graphicFrame>
        <p:nvGraphicFramePr>
          <p:cNvPr id="2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207063"/>
              </p:ext>
            </p:extLst>
          </p:nvPr>
        </p:nvGraphicFramePr>
        <p:xfrm>
          <a:off x="4679106" y="4354833"/>
          <a:ext cx="2378075" cy="696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5" name="משוואה" r:id="rId9" imgW="1473120" imgH="431640" progId="Equation.3">
                  <p:embed/>
                </p:oleObj>
              </mc:Choice>
              <mc:Fallback>
                <p:oleObj name="משוואה" r:id="rId9" imgW="14731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9106" y="4354833"/>
                        <a:ext cx="2378075" cy="696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Content Placeholder 2"/>
          <p:cNvSpPr txBox="1">
            <a:spLocks/>
          </p:cNvSpPr>
          <p:nvPr/>
        </p:nvSpPr>
        <p:spPr>
          <a:xfrm>
            <a:off x="274798" y="3752656"/>
            <a:ext cx="1645280" cy="1175916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srgbClr val="FF0000"/>
                </a:solidFill>
              </a:rPr>
              <a:t>Calculate one g in every time step for each gas and band</a:t>
            </a:r>
            <a:endParaRPr lang="he-IL" sz="1800" dirty="0" smtClean="0"/>
          </a:p>
          <a:p>
            <a:pPr marL="0" indent="0" algn="just" rtl="0">
              <a:buFont typeface="Arial" panose="020B0604020202020204" pitchFamily="34" charset="0"/>
              <a:buNone/>
            </a:pPr>
            <a:endParaRPr lang="he-IL" sz="1800" dirty="0">
              <a:solidFill>
                <a:srgbClr val="000000"/>
              </a:solidFill>
            </a:endParaRPr>
          </a:p>
        </p:txBody>
      </p:sp>
      <p:sp>
        <p:nvSpPr>
          <p:cNvPr id="27" name="Content Placeholder 2"/>
          <p:cNvSpPr txBox="1">
            <a:spLocks/>
          </p:cNvSpPr>
          <p:nvPr/>
        </p:nvSpPr>
        <p:spPr>
          <a:xfrm>
            <a:off x="4845442" y="5519866"/>
            <a:ext cx="2855330" cy="338359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 rtl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~ 3 times </a:t>
            </a:r>
            <a:r>
              <a:rPr lang="en-US" sz="1800" dirty="0">
                <a:solidFill>
                  <a:srgbClr val="0000FF"/>
                </a:solidFill>
              </a:rPr>
              <a:t>faster (RG1992) </a:t>
            </a:r>
            <a:endParaRPr lang="he-IL" sz="1800" dirty="0">
              <a:solidFill>
                <a:srgbClr val="0000FF"/>
              </a:solidFill>
            </a:endParaRPr>
          </a:p>
        </p:txBody>
      </p:sp>
      <p:sp>
        <p:nvSpPr>
          <p:cNvPr id="28" name="מלבן 27"/>
          <p:cNvSpPr/>
          <p:nvPr/>
        </p:nvSpPr>
        <p:spPr>
          <a:xfrm rot="2193796">
            <a:off x="3369555" y="2710180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5.2 -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  <p:sp>
        <p:nvSpPr>
          <p:cNvPr id="29" name="מלבן 28"/>
          <p:cNvSpPr/>
          <p:nvPr/>
        </p:nvSpPr>
        <p:spPr>
          <a:xfrm rot="2193796">
            <a:off x="2452400" y="3806174"/>
            <a:ext cx="3990452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9900CC"/>
                </a:solidFill>
              </a:rPr>
              <a:t>Task 5.3 Testing – phase 2</a:t>
            </a:r>
            <a:endParaRPr lang="he-IL" sz="2800" b="1" dirty="0">
              <a:solidFill>
                <a:srgbClr val="9900CC"/>
              </a:solidFill>
            </a:endParaRPr>
          </a:p>
        </p:txBody>
      </p:sp>
      <p:pic>
        <p:nvPicPr>
          <p:cNvPr id="9" name="תמונה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316174"/>
            <a:ext cx="1880809" cy="1413601"/>
          </a:xfrm>
          <a:prstGeom prst="rect">
            <a:avLst/>
          </a:prstGeom>
        </p:spPr>
      </p:pic>
      <p:grpSp>
        <p:nvGrpSpPr>
          <p:cNvPr id="35" name="קבוצה 34"/>
          <p:cNvGrpSpPr/>
          <p:nvPr/>
        </p:nvGrpSpPr>
        <p:grpSpPr>
          <a:xfrm>
            <a:off x="395536" y="5301208"/>
            <a:ext cx="1368152" cy="1405301"/>
            <a:chOff x="395536" y="5301208"/>
            <a:chExt cx="1368152" cy="1405301"/>
          </a:xfrm>
        </p:grpSpPr>
        <p:pic>
          <p:nvPicPr>
            <p:cNvPr id="10" name="תמונה 9"/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58" r="18356"/>
            <a:stretch/>
          </p:blipFill>
          <p:spPr>
            <a:xfrm>
              <a:off x="395536" y="5301208"/>
              <a:ext cx="1368152" cy="1405301"/>
            </a:xfrm>
            <a:prstGeom prst="rect">
              <a:avLst/>
            </a:prstGeom>
          </p:spPr>
        </p:pic>
        <p:cxnSp>
          <p:nvCxnSpPr>
            <p:cNvPr id="31" name="מחבר ישר 30"/>
            <p:cNvCxnSpPr/>
            <p:nvPr/>
          </p:nvCxnSpPr>
          <p:spPr>
            <a:xfrm flipH="1">
              <a:off x="467544" y="5519866"/>
              <a:ext cx="1152128" cy="1005478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מחבר ישר 31"/>
            <p:cNvCxnSpPr/>
            <p:nvPr/>
          </p:nvCxnSpPr>
          <p:spPr>
            <a:xfrm>
              <a:off x="611560" y="5517642"/>
              <a:ext cx="1008112" cy="1007702"/>
            </a:xfrm>
            <a:prstGeom prst="line">
              <a:avLst/>
            </a:prstGeom>
            <a:ln w="444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0" name="מחבר חץ ישר 29"/>
          <p:cNvCxnSpPr/>
          <p:nvPr/>
        </p:nvCxnSpPr>
        <p:spPr>
          <a:xfrm flipV="1">
            <a:off x="1619672" y="6021288"/>
            <a:ext cx="691798" cy="20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6817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le 14">
            <a:hlinkClick r:id="rId2" action="ppaction://hlinksldjump"/>
          </p:cNvPr>
          <p:cNvSpPr/>
          <p:nvPr/>
        </p:nvSpPr>
        <p:spPr>
          <a:xfrm>
            <a:off x="3131840" y="2348880"/>
            <a:ext cx="2808312" cy="1728192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2000" b="1" dirty="0" smtClean="0">
              <a:solidFill>
                <a:srgbClr val="FFFF00"/>
              </a:solidFill>
              <a:latin typeface="+mj-lt"/>
            </a:endParaRPr>
          </a:p>
          <a:p>
            <a:pPr algn="ctr"/>
            <a:endParaRPr lang="en-US" sz="2000" b="1" dirty="0">
              <a:solidFill>
                <a:srgbClr val="FFFF00"/>
              </a:solidFill>
              <a:latin typeface="+mj-lt"/>
            </a:endParaRPr>
          </a:p>
          <a:p>
            <a:pPr algn="ctr" rtl="0"/>
            <a:endParaRPr lang="en-US" sz="2000" b="1" dirty="0">
              <a:solidFill>
                <a:srgbClr val="FFFF00"/>
              </a:solidFill>
              <a:latin typeface="+mj-lt"/>
            </a:endParaRPr>
          </a:p>
          <a:p>
            <a:pPr algn="ctr" rtl="0"/>
            <a:r>
              <a:rPr lang="en-US" sz="2400" b="1" dirty="0" smtClean="0">
                <a:solidFill>
                  <a:schemeClr val="bg1"/>
                </a:solidFill>
                <a:latin typeface="+mj-lt"/>
              </a:rPr>
              <a:t>DP to SP</a:t>
            </a:r>
            <a:endParaRPr lang="he-IL" sz="2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221066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מציין מיקום תוכן 2"/>
          <p:cNvSpPr>
            <a:spLocks noGrp="1"/>
          </p:cNvSpPr>
          <p:nvPr>
            <p:ph idx="1"/>
          </p:nvPr>
        </p:nvSpPr>
        <p:spPr>
          <a:xfrm>
            <a:off x="467544" y="968239"/>
            <a:ext cx="7628492" cy="1020601"/>
          </a:xfrm>
        </p:spPr>
        <p:txBody>
          <a:bodyPr>
            <a:noAutofit/>
          </a:bodyPr>
          <a:lstStyle/>
          <a:p>
            <a:pPr algn="just" rtl="0"/>
            <a:r>
              <a:rPr lang="en-US" sz="1800" dirty="0"/>
              <a:t>In PP </a:t>
            </a:r>
            <a:r>
              <a:rPr lang="en-US" sz="1800" dirty="0">
                <a:solidFill>
                  <a:srgbClr val="9900CC"/>
                </a:solidFill>
              </a:rPr>
              <a:t>POMPA</a:t>
            </a:r>
            <a:r>
              <a:rPr lang="en-US" sz="1800" dirty="0"/>
              <a:t> most parts of COSMO were re-written to enable </a:t>
            </a:r>
            <a:r>
              <a:rPr lang="en-US" sz="1800" dirty="0">
                <a:solidFill>
                  <a:srgbClr val="0000FF"/>
                </a:solidFill>
              </a:rPr>
              <a:t>SP</a:t>
            </a:r>
            <a:r>
              <a:rPr lang="en-US" sz="1800" dirty="0"/>
              <a:t>/</a:t>
            </a:r>
            <a:r>
              <a:rPr lang="en-US" sz="1800" dirty="0">
                <a:solidFill>
                  <a:srgbClr val="FF0000"/>
                </a:solidFill>
              </a:rPr>
              <a:t>DP</a:t>
            </a:r>
            <a:r>
              <a:rPr lang="en-US" sz="1800" dirty="0"/>
              <a:t>. Currently only radiation scheme is run on DP regardless of the </a:t>
            </a:r>
            <a:r>
              <a:rPr lang="en-US" sz="1800" dirty="0" smtClean="0"/>
              <a:t>WP</a:t>
            </a:r>
          </a:p>
          <a:p>
            <a:pPr algn="just" rtl="0"/>
            <a:r>
              <a:rPr lang="en-US" sz="1800" dirty="0"/>
              <a:t>Radiation standalone scheme was used for one time step </a:t>
            </a:r>
            <a:r>
              <a:rPr lang="en-US" sz="1800" dirty="0" smtClean="0"/>
              <a:t>runs:</a:t>
            </a:r>
            <a:endParaRPr lang="en-US" sz="1800" dirty="0"/>
          </a:p>
          <a:p>
            <a:pPr algn="just" rtl="0"/>
            <a:endParaRPr lang="en-US" sz="1800" dirty="0"/>
          </a:p>
          <a:p>
            <a:pPr algn="just" rtl="0"/>
            <a:endParaRPr lang="en-US" sz="1800" dirty="0"/>
          </a:p>
          <a:p>
            <a:pPr algn="just" rtl="0"/>
            <a:endParaRPr lang="en-US" sz="1800" dirty="0" smtClean="0"/>
          </a:p>
          <a:p>
            <a:pPr algn="just" rtl="0"/>
            <a:endParaRPr lang="en-US" sz="1800" dirty="0" smtClean="0"/>
          </a:p>
          <a:p>
            <a:pPr algn="just" rtl="0"/>
            <a:endParaRPr lang="en-US" sz="1800" dirty="0" smtClean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457200" y="1940639"/>
            <a:ext cx="78260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0" algn="l" rtl="0"/>
            <a:r>
              <a:rPr lang="en-US" dirty="0"/>
              <a:t>A. </a:t>
            </a:r>
            <a:r>
              <a:rPr lang="en-US" dirty="0">
                <a:solidFill>
                  <a:srgbClr val="FF0000"/>
                </a:solidFill>
              </a:rPr>
              <a:t>Double</a:t>
            </a:r>
            <a:r>
              <a:rPr lang="en-US" dirty="0"/>
              <a:t> precision, unperturbed</a:t>
            </a:r>
          </a:p>
          <a:p>
            <a:pPr marL="365760" algn="l" rtl="0"/>
            <a:r>
              <a:rPr lang="en-US" dirty="0"/>
              <a:t>B. </a:t>
            </a:r>
            <a:r>
              <a:rPr lang="en-US" dirty="0">
                <a:solidFill>
                  <a:srgbClr val="FF0000"/>
                </a:solidFill>
              </a:rPr>
              <a:t>Double</a:t>
            </a:r>
            <a:r>
              <a:rPr lang="en-US" dirty="0"/>
              <a:t> precision, with the some  input fields randomly perturbed to 1e</a:t>
            </a:r>
            <a:r>
              <a:rPr lang="en-US" baseline="30000" dirty="0"/>
              <a:t>-7</a:t>
            </a:r>
          </a:p>
          <a:p>
            <a:pPr marL="365760" algn="l" rtl="0"/>
            <a:r>
              <a:rPr lang="en-US" dirty="0"/>
              <a:t>C. </a:t>
            </a:r>
            <a:r>
              <a:rPr lang="en-US" dirty="0">
                <a:solidFill>
                  <a:srgbClr val="0000FF"/>
                </a:solidFill>
              </a:rPr>
              <a:t>Single</a:t>
            </a:r>
            <a:r>
              <a:rPr lang="en-US" dirty="0"/>
              <a:t> precision, unperturbed</a:t>
            </a:r>
          </a:p>
          <a:p>
            <a:pPr marL="365760" algn="l" rtl="0"/>
            <a:r>
              <a:rPr lang="en-US" dirty="0"/>
              <a:t>D. </a:t>
            </a:r>
            <a:r>
              <a:rPr lang="en-US" dirty="0">
                <a:solidFill>
                  <a:srgbClr val="0000FF"/>
                </a:solidFill>
              </a:rPr>
              <a:t>Single</a:t>
            </a:r>
            <a:r>
              <a:rPr lang="en-US" dirty="0"/>
              <a:t> precision, with the input fields randomly perturbed to 1e</a:t>
            </a:r>
            <a:r>
              <a:rPr lang="en-US" baseline="30000" dirty="0"/>
              <a:t>-7</a:t>
            </a:r>
          </a:p>
        </p:txBody>
      </p:sp>
      <p:pic>
        <p:nvPicPr>
          <p:cNvPr id="9" name="Picture 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165" y="3212976"/>
            <a:ext cx="3231971" cy="2640566"/>
          </a:xfrm>
          <a:prstGeom prst="rect">
            <a:avLst/>
          </a:prstGeom>
        </p:spPr>
      </p:pic>
      <p:sp>
        <p:nvSpPr>
          <p:cNvPr id="10" name="מלבן 9"/>
          <p:cNvSpPr/>
          <p:nvPr/>
        </p:nvSpPr>
        <p:spPr>
          <a:xfrm>
            <a:off x="2913934" y="5954995"/>
            <a:ext cx="25324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/>
              <a:t>80X60X60 grid points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/>
              <a:t>0.02 ˚ resolution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en-US" sz="1600" dirty="0"/>
              <a:t>Date: 16/6/2014 18UTC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69775" y="188640"/>
            <a:ext cx="8604448" cy="57689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u="sng" dirty="0" smtClean="0">
                <a:solidFill>
                  <a:srgbClr val="FF0000"/>
                </a:solidFill>
              </a:rPr>
              <a:t>Towards a SP Version of the Radiation Scheme</a:t>
            </a:r>
            <a:endParaRPr lang="he-IL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196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קבוצה 5"/>
          <p:cNvGrpSpPr/>
          <p:nvPr/>
        </p:nvGrpSpPr>
        <p:grpSpPr>
          <a:xfrm>
            <a:off x="107504" y="1629640"/>
            <a:ext cx="8928992" cy="4607672"/>
            <a:chOff x="107504" y="1340768"/>
            <a:chExt cx="8928992" cy="4607672"/>
          </a:xfrm>
        </p:grpSpPr>
        <p:sp>
          <p:nvSpPr>
            <p:cNvPr id="14" name="מלבן 13"/>
            <p:cNvSpPr/>
            <p:nvPr/>
          </p:nvSpPr>
          <p:spPr>
            <a:xfrm>
              <a:off x="385537" y="5284006"/>
              <a:ext cx="635110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rgbClr val="0000FF"/>
                  </a:solidFill>
                </a:rPr>
                <a:t>SP</a:t>
              </a:r>
              <a:endParaRPr lang="he-IL" sz="3600" dirty="0">
                <a:solidFill>
                  <a:srgbClr val="0000FF"/>
                </a:solidFill>
              </a:endParaRPr>
            </a:p>
          </p:txBody>
        </p:sp>
        <p:grpSp>
          <p:nvGrpSpPr>
            <p:cNvPr id="58" name="קבוצה 57"/>
            <p:cNvGrpSpPr/>
            <p:nvPr/>
          </p:nvGrpSpPr>
          <p:grpSpPr>
            <a:xfrm>
              <a:off x="107504" y="1340768"/>
              <a:ext cx="8928992" cy="3672408"/>
              <a:chOff x="107504" y="1340768"/>
              <a:chExt cx="8928992" cy="3672408"/>
            </a:xfrm>
          </p:grpSpPr>
          <p:sp>
            <p:nvSpPr>
              <p:cNvPr id="2" name="מלבן 1"/>
              <p:cNvSpPr/>
              <p:nvPr/>
            </p:nvSpPr>
            <p:spPr>
              <a:xfrm>
                <a:off x="107504" y="1340768"/>
                <a:ext cx="1512168" cy="3672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5" name="מלבן 4"/>
              <p:cNvSpPr/>
              <p:nvPr/>
            </p:nvSpPr>
            <p:spPr>
              <a:xfrm>
                <a:off x="1979712" y="1340768"/>
                <a:ext cx="1512168" cy="3672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7" name="מלבן 6"/>
              <p:cNvSpPr/>
              <p:nvPr/>
            </p:nvSpPr>
            <p:spPr>
              <a:xfrm>
                <a:off x="3851920" y="1340768"/>
                <a:ext cx="1512168" cy="3672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8" name="מלבן 7"/>
              <p:cNvSpPr/>
              <p:nvPr/>
            </p:nvSpPr>
            <p:spPr>
              <a:xfrm>
                <a:off x="5724128" y="1340768"/>
                <a:ext cx="1512168" cy="3672408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9" name="מלבן 8"/>
              <p:cNvSpPr/>
              <p:nvPr/>
            </p:nvSpPr>
            <p:spPr>
              <a:xfrm>
                <a:off x="7524328" y="1340768"/>
                <a:ext cx="1512168" cy="3672408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0" name="מלבן 9"/>
              <p:cNvSpPr/>
              <p:nvPr/>
            </p:nvSpPr>
            <p:spPr>
              <a:xfrm>
                <a:off x="4318924" y="1916832"/>
                <a:ext cx="578160" cy="24482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2" name="מלבן 11"/>
              <p:cNvSpPr/>
              <p:nvPr/>
            </p:nvSpPr>
            <p:spPr>
              <a:xfrm>
                <a:off x="6191132" y="1916832"/>
                <a:ext cx="578160" cy="244827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3" name="מלבן 12"/>
              <p:cNvSpPr/>
              <p:nvPr/>
            </p:nvSpPr>
            <p:spPr>
              <a:xfrm>
                <a:off x="2446716" y="1916832"/>
                <a:ext cx="578160" cy="2448272"/>
              </a:xfrm>
              <a:prstGeom prst="rect">
                <a:avLst/>
              </a:prstGeom>
              <a:solidFill>
                <a:srgbClr val="0000FF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4" name="תרשים זרימה: מחבר 23"/>
              <p:cNvSpPr/>
              <p:nvPr/>
            </p:nvSpPr>
            <p:spPr>
              <a:xfrm>
                <a:off x="2776735" y="392488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28" name="תרשים זרימה: מחבר 27"/>
              <p:cNvSpPr/>
              <p:nvPr/>
            </p:nvSpPr>
            <p:spPr>
              <a:xfrm>
                <a:off x="4510590" y="4033664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0" name="תרשים זרימה: מחבר 29"/>
              <p:cNvSpPr/>
              <p:nvPr/>
            </p:nvSpPr>
            <p:spPr>
              <a:xfrm>
                <a:off x="2578713" y="392488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1" name="תרשים זרימה: מחבר 30"/>
              <p:cNvSpPr/>
              <p:nvPr/>
            </p:nvSpPr>
            <p:spPr>
              <a:xfrm>
                <a:off x="2776735" y="364672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2" name="תרשים זרימה: מחבר 31"/>
              <p:cNvSpPr/>
              <p:nvPr/>
            </p:nvSpPr>
            <p:spPr>
              <a:xfrm>
                <a:off x="2578713" y="364672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3" name="תרשים זרימה: מחבר 32"/>
              <p:cNvSpPr/>
              <p:nvPr/>
            </p:nvSpPr>
            <p:spPr>
              <a:xfrm>
                <a:off x="2776735" y="336856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4" name="תרשים זרימה: מחבר 33"/>
              <p:cNvSpPr/>
              <p:nvPr/>
            </p:nvSpPr>
            <p:spPr>
              <a:xfrm>
                <a:off x="2578713" y="336856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5" name="תרשים זרימה: מחבר 34"/>
              <p:cNvSpPr/>
              <p:nvPr/>
            </p:nvSpPr>
            <p:spPr>
              <a:xfrm>
                <a:off x="2776735" y="3141601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6" name="תרשים זרימה: מחבר 35"/>
              <p:cNvSpPr/>
              <p:nvPr/>
            </p:nvSpPr>
            <p:spPr>
              <a:xfrm>
                <a:off x="2578713" y="3141601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7" name="תרשים זרימה: מחבר 36"/>
              <p:cNvSpPr/>
              <p:nvPr/>
            </p:nvSpPr>
            <p:spPr>
              <a:xfrm>
                <a:off x="2779102" y="2899792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8" name="תרשים זרימה: מחבר 37"/>
              <p:cNvSpPr/>
              <p:nvPr/>
            </p:nvSpPr>
            <p:spPr>
              <a:xfrm>
                <a:off x="2581080" y="2899792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39" name="תרשים זרימה: מחבר 38"/>
              <p:cNvSpPr/>
              <p:nvPr/>
            </p:nvSpPr>
            <p:spPr>
              <a:xfrm>
                <a:off x="2776735" y="2682441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0" name="תרשים זרימה: מחבר 39"/>
              <p:cNvSpPr/>
              <p:nvPr/>
            </p:nvSpPr>
            <p:spPr>
              <a:xfrm>
                <a:off x="2578713" y="2682441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1" name="תרשים זרימה: מחבר 40"/>
              <p:cNvSpPr/>
              <p:nvPr/>
            </p:nvSpPr>
            <p:spPr>
              <a:xfrm>
                <a:off x="2779102" y="2493529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2" name="תרשים זרימה: מחבר 41"/>
              <p:cNvSpPr/>
              <p:nvPr/>
            </p:nvSpPr>
            <p:spPr>
              <a:xfrm>
                <a:off x="2581080" y="2493529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3" name="תרשים זרימה: מחבר 42"/>
              <p:cNvSpPr/>
              <p:nvPr/>
            </p:nvSpPr>
            <p:spPr>
              <a:xfrm>
                <a:off x="2753798" y="448830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4" name="תרשים זרימה: מחבר 43"/>
              <p:cNvSpPr/>
              <p:nvPr/>
            </p:nvSpPr>
            <p:spPr>
              <a:xfrm>
                <a:off x="2555776" y="448830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5" name="תרשים זרימה: מחבר 44"/>
              <p:cNvSpPr/>
              <p:nvPr/>
            </p:nvSpPr>
            <p:spPr>
              <a:xfrm>
                <a:off x="6525217" y="448830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6" name="תרשים זרימה: מחבר 45"/>
              <p:cNvSpPr/>
              <p:nvPr/>
            </p:nvSpPr>
            <p:spPr>
              <a:xfrm>
                <a:off x="6327195" y="4488303"/>
                <a:ext cx="108012" cy="97160"/>
              </a:xfrm>
              <a:prstGeom prst="flowChartConnector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49" name="מלבן 48"/>
              <p:cNvSpPr/>
              <p:nvPr/>
            </p:nvSpPr>
            <p:spPr>
              <a:xfrm>
                <a:off x="7741899" y="1412776"/>
                <a:ext cx="10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Radiation</a:t>
                </a:r>
                <a:endParaRPr lang="he-I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0" name="מלבן 49"/>
              <p:cNvSpPr/>
              <p:nvPr/>
            </p:nvSpPr>
            <p:spPr>
              <a:xfrm>
                <a:off x="5896694" y="1412776"/>
                <a:ext cx="10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Radiation</a:t>
                </a:r>
                <a:endParaRPr lang="he-I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1" name="מלבן 50"/>
              <p:cNvSpPr/>
              <p:nvPr/>
            </p:nvSpPr>
            <p:spPr>
              <a:xfrm>
                <a:off x="4080089" y="1412776"/>
                <a:ext cx="10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Radiation</a:t>
                </a:r>
                <a:endParaRPr lang="he-I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2" name="מלבן 51"/>
              <p:cNvSpPr/>
              <p:nvPr/>
            </p:nvSpPr>
            <p:spPr>
              <a:xfrm>
                <a:off x="2215285" y="1412116"/>
                <a:ext cx="10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Radiation</a:t>
                </a:r>
                <a:endParaRPr lang="he-I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3" name="מלבן 52"/>
              <p:cNvSpPr/>
              <p:nvPr/>
            </p:nvSpPr>
            <p:spPr>
              <a:xfrm>
                <a:off x="325075" y="1406842"/>
                <a:ext cx="107702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Radiation</a:t>
                </a:r>
                <a:endParaRPr lang="he-IL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מלבן 53"/>
              <p:cNvSpPr/>
              <p:nvPr/>
            </p:nvSpPr>
            <p:spPr>
              <a:xfrm>
                <a:off x="2411124" y="1930460"/>
                <a:ext cx="5999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fesft</a:t>
                </a:r>
                <a:endParaRPr lang="he-IL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5" name="מלבן 54"/>
              <p:cNvSpPr/>
              <p:nvPr/>
            </p:nvSpPr>
            <p:spPr>
              <a:xfrm>
                <a:off x="4297112" y="1930460"/>
                <a:ext cx="5999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fesft</a:t>
                </a:r>
                <a:endParaRPr lang="he-IL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56" name="מלבן 55"/>
              <p:cNvSpPr/>
              <p:nvPr/>
            </p:nvSpPr>
            <p:spPr>
              <a:xfrm>
                <a:off x="6151800" y="1930460"/>
                <a:ext cx="59997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 err="1" smtClean="0">
                    <a:solidFill>
                      <a:srgbClr val="FFFF00"/>
                    </a:solidFill>
                  </a:rPr>
                  <a:t>fesft</a:t>
                </a:r>
                <a:endParaRPr lang="he-IL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57" name="מלבן 56"/>
            <p:cNvSpPr/>
            <p:nvPr/>
          </p:nvSpPr>
          <p:spPr>
            <a:xfrm>
              <a:off x="7890722" y="5302109"/>
              <a:ext cx="70724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dirty="0" smtClean="0">
                  <a:solidFill>
                    <a:srgbClr val="FF0000"/>
                  </a:solidFill>
                </a:rPr>
                <a:t>DP</a:t>
              </a:r>
              <a:endParaRPr lang="he-IL" sz="3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47" name="Title 1"/>
          <p:cNvSpPr txBox="1">
            <a:spLocks/>
          </p:cNvSpPr>
          <p:nvPr/>
        </p:nvSpPr>
        <p:spPr>
          <a:xfrm>
            <a:off x="269775" y="188640"/>
            <a:ext cx="8604448" cy="57689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3200" b="1" u="sng" dirty="0" smtClean="0">
                <a:solidFill>
                  <a:srgbClr val="FF0000"/>
                </a:solidFill>
              </a:rPr>
              <a:t>Towards a SP Version of the Radiation Scheme</a:t>
            </a:r>
            <a:endParaRPr lang="he-IL" sz="3200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19356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25149" y="0"/>
            <a:ext cx="8229600" cy="1143000"/>
          </a:xfrm>
        </p:spPr>
        <p:txBody>
          <a:bodyPr>
            <a:normAutofit/>
          </a:bodyPr>
          <a:lstStyle/>
          <a:p>
            <a:pPr rtl="0"/>
            <a:r>
              <a:rPr lang="en-US" sz="4000" dirty="0" smtClean="0">
                <a:solidFill>
                  <a:srgbClr val="FF0000"/>
                </a:solidFill>
              </a:rPr>
              <a:t>New Cloud Radiation Coupling</a:t>
            </a:r>
            <a:endParaRPr lang="he-IL" sz="40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/>
              <p:cNvSpPr txBox="1">
                <a:spLocks noChangeArrowheads="1"/>
              </p:cNvSpPr>
              <p:nvPr/>
            </p:nvSpPr>
            <p:spPr>
              <a:xfrm>
                <a:off x="232839" y="1412776"/>
                <a:ext cx="8614221" cy="1345840"/>
              </a:xfrm>
              <a:prstGeom prst="rect">
                <a:avLst/>
              </a:prstGeom>
            </p:spPr>
            <p:txBody>
              <a:bodyPr vert="horz" lIns="91440" tIns="45720" rIns="91440" bIns="45720" rtlCol="1">
                <a:normAutofit fontScale="85000" lnSpcReduction="20000"/>
              </a:bodyPr>
              <a:lstStyle>
                <a:lvl1pPr marL="342900" indent="-3429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r" defTabSz="914400" rtl="1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342900" lvl="1" indent="-342900" algn="l" rtl="0">
                  <a:spcAft>
                    <a:spcPts val="850"/>
                  </a:spcAft>
                  <a:buClr>
                    <a:srgbClr val="2D4B9B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250825" algn="l"/>
                    <a:tab pos="355600" algn="l"/>
                    <a:tab pos="804863" algn="l"/>
                    <a:tab pos="1254125" algn="l"/>
                    <a:tab pos="1703388" algn="l"/>
                    <a:tab pos="2152650" algn="l"/>
                    <a:tab pos="2601913" algn="l"/>
                    <a:tab pos="3051175" algn="l"/>
                    <a:tab pos="3500438" algn="l"/>
                    <a:tab pos="3949700" algn="l"/>
                    <a:tab pos="4398963" algn="l"/>
                    <a:tab pos="4848225" algn="l"/>
                    <a:tab pos="5297488" algn="l"/>
                    <a:tab pos="5746750" algn="l"/>
                    <a:tab pos="6196013" algn="l"/>
                    <a:tab pos="6645275" algn="l"/>
                    <a:tab pos="7094538" algn="l"/>
                    <a:tab pos="7543800" algn="l"/>
                    <a:tab pos="7993063" algn="l"/>
                    <a:tab pos="8442325" algn="l"/>
                    <a:tab pos="8891588" algn="l"/>
                  </a:tabLst>
                </a:pPr>
                <a:r>
                  <a:rPr lang="de-DE" altLang="de-DE" sz="2000" dirty="0" smtClean="0"/>
                  <a:t>Implemented </a:t>
                </a:r>
                <a:r>
                  <a:rPr lang="de-DE" altLang="de-DE" sz="2000" dirty="0"/>
                  <a:t>new parameterizations of optical </a:t>
                </a:r>
                <a:r>
                  <a:rPr lang="de-DE" altLang="de-DE" sz="2000" dirty="0" smtClean="0"/>
                  <a:t>properties of </a:t>
                </a:r>
                <a:r>
                  <a:rPr lang="de-DE" altLang="de-DE" sz="2000" dirty="0" smtClean="0">
                    <a:solidFill>
                      <a:srgbClr val="0000FF"/>
                    </a:solidFill>
                  </a:rPr>
                  <a:t>cloud droplets </a:t>
                </a:r>
                <a:r>
                  <a:rPr lang="de-DE" altLang="de-DE" sz="2000" dirty="0" smtClean="0"/>
                  <a:t>(Hu and Stamnes 1993)</a:t>
                </a:r>
                <a:r>
                  <a:rPr lang="de-DE" altLang="de-DE" sz="2000" dirty="0" smtClean="0">
                    <a:solidFill>
                      <a:srgbClr val="0000FF"/>
                    </a:solidFill>
                  </a:rPr>
                  <a:t> </a:t>
                </a:r>
                <a:endParaRPr lang="he-IL" altLang="de-DE" sz="2000" dirty="0" smtClean="0">
                  <a:solidFill>
                    <a:srgbClr val="0000FF"/>
                  </a:solidFill>
                </a:endParaRPr>
              </a:p>
              <a:p>
                <a:pPr marL="342900" lvl="1" indent="-342900" algn="l" rtl="0">
                  <a:spcAft>
                    <a:spcPts val="850"/>
                  </a:spcAft>
                  <a:buClr>
                    <a:srgbClr val="2D4B9B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250825" algn="l"/>
                    <a:tab pos="355600" algn="l"/>
                    <a:tab pos="804863" algn="l"/>
                    <a:tab pos="1254125" algn="l"/>
                    <a:tab pos="1703388" algn="l"/>
                    <a:tab pos="2152650" algn="l"/>
                    <a:tab pos="2601913" algn="l"/>
                    <a:tab pos="3051175" algn="l"/>
                    <a:tab pos="3500438" algn="l"/>
                    <a:tab pos="3949700" algn="l"/>
                    <a:tab pos="4398963" algn="l"/>
                    <a:tab pos="4848225" algn="l"/>
                    <a:tab pos="5297488" algn="l"/>
                    <a:tab pos="5746750" algn="l"/>
                    <a:tab pos="6196013" algn="l"/>
                    <a:tab pos="6645275" algn="l"/>
                    <a:tab pos="7094538" algn="l"/>
                    <a:tab pos="7543800" algn="l"/>
                    <a:tab pos="7993063" algn="l"/>
                    <a:tab pos="8442325" algn="l"/>
                    <a:tab pos="8891588" algn="l"/>
                  </a:tabLst>
                </a:pPr>
                <a:r>
                  <a:rPr lang="de-DE" altLang="de-DE" sz="2000" dirty="0"/>
                  <a:t>new parameterizations of </a:t>
                </a:r>
                <a:r>
                  <a:rPr lang="de-DE" altLang="de-DE" sz="2000" dirty="0" smtClean="0"/>
                  <a:t> of</a:t>
                </a:r>
                <a:r>
                  <a:rPr lang="de-DE" altLang="de-DE" sz="2000" dirty="0" smtClean="0">
                    <a:solidFill>
                      <a:srgbClr val="0000FF"/>
                    </a:solidFill>
                  </a:rPr>
                  <a:t> cloud ice </a:t>
                </a:r>
                <a:r>
                  <a:rPr lang="de-DE" altLang="de-DE" sz="2000" dirty="0" smtClean="0"/>
                  <a:t>(Fu 1996, 1998, 2007) </a:t>
                </a:r>
              </a:p>
              <a:p>
                <a:pPr marL="342900" lvl="1" indent="-342900" algn="l" rtl="0">
                  <a:spcAft>
                    <a:spcPts val="850"/>
                  </a:spcAft>
                  <a:buClr>
                    <a:srgbClr val="2D4B9B"/>
                  </a:buClr>
                  <a:buSzPct val="100000"/>
                  <a:buFont typeface="Arial" panose="020B0604020202020204" pitchFamily="34" charset="0"/>
                  <a:buChar char="•"/>
                  <a:tabLst>
                    <a:tab pos="250825" algn="l"/>
                    <a:tab pos="355600" algn="l"/>
                    <a:tab pos="804863" algn="l"/>
                    <a:tab pos="1254125" algn="l"/>
                    <a:tab pos="1703388" algn="l"/>
                    <a:tab pos="2152650" algn="l"/>
                    <a:tab pos="2601913" algn="l"/>
                    <a:tab pos="3051175" algn="l"/>
                    <a:tab pos="3500438" algn="l"/>
                    <a:tab pos="3949700" algn="l"/>
                    <a:tab pos="4398963" algn="l"/>
                    <a:tab pos="4848225" algn="l"/>
                    <a:tab pos="5297488" algn="l"/>
                    <a:tab pos="5746750" algn="l"/>
                    <a:tab pos="6196013" algn="l"/>
                    <a:tab pos="6645275" algn="l"/>
                    <a:tab pos="7094538" algn="l"/>
                    <a:tab pos="7543800" algn="l"/>
                    <a:tab pos="7993063" algn="l"/>
                    <a:tab pos="8442325" algn="l"/>
                    <a:tab pos="8891588" algn="l"/>
                  </a:tabLst>
                </a:pPr>
                <a:r>
                  <a:rPr lang="de-DE" altLang="de-DE" sz="2000" dirty="0" smtClean="0"/>
                  <a:t>Extrapolation for larger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de-DE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altLang="de-DE" sz="2000" i="1">
                            <a:latin typeface="Cambria Math"/>
                          </a:rPr>
                          <m:t>𝑅</m:t>
                        </m:r>
                      </m:e>
                      <m:sub>
                        <m:r>
                          <a:rPr lang="en-US" altLang="de-DE" sz="2000" i="1">
                            <a:latin typeface="Cambria Math"/>
                          </a:rPr>
                          <m:t>𝑒</m:t>
                        </m:r>
                      </m:sub>
                    </m:sSub>
                    <m:r>
                      <a:rPr lang="en-US" altLang="de-DE" sz="2000" i="1">
                        <a:latin typeface="Cambria Math"/>
                      </a:rPr>
                      <m:t> </m:t>
                    </m:r>
                  </m:oMath>
                </a14:m>
                <a:r>
                  <a:rPr lang="de-DE" altLang="de-DE" sz="2000" dirty="0" smtClean="0"/>
                  <a:t>of snow, graupel and rain - </a:t>
                </a:r>
                <a:r>
                  <a:rPr lang="de-DE" altLang="de-DE" sz="2000" dirty="0" smtClean="0">
                    <a:solidFill>
                      <a:srgbClr val="0000FF"/>
                    </a:solidFill>
                  </a:rPr>
                  <a:t>large size approximation</a:t>
                </a:r>
              </a:p>
            </p:txBody>
          </p:sp>
        </mc:Choice>
        <mc:Fallback xmlns="">
          <p:sp>
            <p:nvSpPr>
              <p:cNvPr id="5" name="Rectang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839" y="1412776"/>
                <a:ext cx="8614221" cy="1345840"/>
              </a:xfrm>
              <a:prstGeom prst="rect">
                <a:avLst/>
              </a:prstGeom>
              <a:blipFill rotWithShape="0">
                <a:blip r:embed="rId2"/>
                <a:stretch>
                  <a:fillRect l="-354" t="-4977"/>
                </a:stretch>
              </a:blipFill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6" t="7160" r="7476"/>
          <a:stretch/>
        </p:blipFill>
        <p:spPr>
          <a:xfrm>
            <a:off x="4539950" y="3530450"/>
            <a:ext cx="4146849" cy="3321224"/>
          </a:xfrm>
          <a:prstGeom prst="rect">
            <a:avLst/>
          </a:prstGeom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7" y="3530450"/>
            <a:ext cx="4005707" cy="3226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מלבן 7"/>
          <p:cNvSpPr/>
          <p:nvPr/>
        </p:nvSpPr>
        <p:spPr>
          <a:xfrm rot="2193796">
            <a:off x="1495770" y="3319897"/>
            <a:ext cx="5864427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9900CC"/>
                </a:solidFill>
              </a:rPr>
              <a:t>Same in </a:t>
            </a:r>
            <a:r>
              <a:rPr lang="en-US" sz="2800" b="1" dirty="0" smtClean="0">
                <a:solidFill>
                  <a:srgbClr val="FF0000"/>
                </a:solidFill>
              </a:rPr>
              <a:t>ICON RRTM</a:t>
            </a:r>
            <a:r>
              <a:rPr lang="en-US" sz="2800" b="1" dirty="0" smtClean="0">
                <a:solidFill>
                  <a:srgbClr val="9900CC"/>
                </a:solidFill>
              </a:rPr>
              <a:t> - Task 7 – phase 2</a:t>
            </a:r>
            <a:endParaRPr lang="he-IL" sz="2800" b="1" dirty="0">
              <a:solidFill>
                <a:srgbClr val="99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386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תמונה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190381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/>
            <a:r>
              <a:rPr lang="en-US" sz="3600" b="1" dirty="0" smtClean="0"/>
              <a:t>All </a:t>
            </a:r>
            <a:r>
              <a:rPr lang="en-US" sz="3600" dirty="0" smtClean="0"/>
              <a:t>in SP/DP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55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itle 1"/>
          <p:cNvSpPr txBox="1">
            <a:spLocks/>
          </p:cNvSpPr>
          <p:nvPr/>
        </p:nvSpPr>
        <p:spPr>
          <a:xfrm>
            <a:off x="248209" y="260648"/>
            <a:ext cx="8604448" cy="576894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sz="2400" b="1" u="sng" dirty="0" smtClean="0">
                <a:solidFill>
                  <a:srgbClr val="FF0000"/>
                </a:solidFill>
              </a:rPr>
              <a:t>Towards a SP Version of the Radiation Scheme - Summery</a:t>
            </a:r>
            <a:endParaRPr lang="he-IL" sz="2400" b="1" u="sng" dirty="0">
              <a:solidFill>
                <a:srgbClr val="FF0000"/>
              </a:solidFill>
            </a:endParaRPr>
          </a:p>
        </p:txBody>
      </p:sp>
      <p:grpSp>
        <p:nvGrpSpPr>
          <p:cNvPr id="115" name="קבוצה 114"/>
          <p:cNvGrpSpPr/>
          <p:nvPr/>
        </p:nvGrpSpPr>
        <p:grpSpPr>
          <a:xfrm>
            <a:off x="1230750" y="1052736"/>
            <a:ext cx="6509602" cy="5869614"/>
            <a:chOff x="1230750" y="1052736"/>
            <a:chExt cx="6509602" cy="5869614"/>
          </a:xfrm>
        </p:grpSpPr>
        <p:grpSp>
          <p:nvGrpSpPr>
            <p:cNvPr id="113" name="קבוצה 112"/>
            <p:cNvGrpSpPr/>
            <p:nvPr/>
          </p:nvGrpSpPr>
          <p:grpSpPr>
            <a:xfrm>
              <a:off x="1230750" y="1052736"/>
              <a:ext cx="6509602" cy="5869614"/>
              <a:chOff x="709453" y="1052736"/>
              <a:chExt cx="6509602" cy="5869614"/>
            </a:xfrm>
          </p:grpSpPr>
          <p:pic>
            <p:nvPicPr>
              <p:cNvPr id="105" name="תמונה 10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709453" y="1052736"/>
                <a:ext cx="6509602" cy="3840126"/>
              </a:xfrm>
              <a:prstGeom prst="rect">
                <a:avLst/>
              </a:prstGeom>
            </p:spPr>
          </p:pic>
          <p:pic>
            <p:nvPicPr>
              <p:cNvPr id="106" name="תמונה 10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4263" y="4794577"/>
                <a:ext cx="678330" cy="1607128"/>
              </a:xfrm>
              <a:prstGeom prst="rect">
                <a:avLst/>
              </a:prstGeom>
            </p:spPr>
          </p:pic>
          <p:sp>
            <p:nvSpPr>
              <p:cNvPr id="107" name="מלבן 106"/>
              <p:cNvSpPr/>
              <p:nvPr/>
            </p:nvSpPr>
            <p:spPr>
              <a:xfrm>
                <a:off x="2095566" y="6356350"/>
                <a:ext cx="53572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rgbClr val="0000FF"/>
                    </a:solidFill>
                  </a:rPr>
                  <a:t>SP</a:t>
                </a:r>
                <a:endParaRPr lang="he-IL" sz="2800" dirty="0">
                  <a:solidFill>
                    <a:srgbClr val="0000FF"/>
                  </a:solidFill>
                </a:endParaRPr>
              </a:p>
            </p:txBody>
          </p:sp>
          <p:pic>
            <p:nvPicPr>
              <p:cNvPr id="108" name="תמונה 107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30079" y="4794577"/>
                <a:ext cx="678330" cy="1604553"/>
              </a:xfrm>
              <a:prstGeom prst="rect">
                <a:avLst/>
              </a:prstGeom>
            </p:spPr>
          </p:pic>
          <p:pic>
            <p:nvPicPr>
              <p:cNvPr id="109" name="תמונה 108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638632" y="4794577"/>
                <a:ext cx="679358" cy="1607128"/>
              </a:xfrm>
              <a:prstGeom prst="rect">
                <a:avLst/>
              </a:prstGeom>
            </p:spPr>
          </p:pic>
          <p:pic>
            <p:nvPicPr>
              <p:cNvPr id="110" name="תמונה 109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444448" y="4792002"/>
                <a:ext cx="678331" cy="1607128"/>
              </a:xfrm>
              <a:prstGeom prst="rect">
                <a:avLst/>
              </a:prstGeom>
            </p:spPr>
          </p:pic>
          <p:sp>
            <p:nvSpPr>
              <p:cNvPr id="112" name="מלבן 111"/>
              <p:cNvSpPr/>
              <p:nvPr/>
            </p:nvSpPr>
            <p:spPr>
              <a:xfrm>
                <a:off x="5292487" y="6399130"/>
                <a:ext cx="59182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</a:rPr>
                  <a:t>DP</a:t>
                </a:r>
                <a:endParaRPr lang="he-IL" sz="2800" dirty="0">
                  <a:solidFill>
                    <a:srgbClr val="FF0000"/>
                  </a:solidFill>
                </a:endParaRPr>
              </a:p>
            </p:txBody>
          </p:sp>
        </p:grpSp>
        <p:pic>
          <p:nvPicPr>
            <p:cNvPr id="114" name="תמונה 1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70534" y="4806731"/>
              <a:ext cx="678330" cy="1606223"/>
            </a:xfrm>
            <a:prstGeom prst="rect">
              <a:avLst/>
            </a:prstGeom>
          </p:spPr>
        </p:pic>
      </p:grpSp>
      <p:sp>
        <p:nvSpPr>
          <p:cNvPr id="117" name="מציין מיקום של מספר שקופית 7"/>
          <p:cNvSpPr>
            <a:spLocks noGrp="1"/>
          </p:cNvSpPr>
          <p:nvPr>
            <p:ph type="sldNum" sz="quarter" idx="12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he-IL" dirty="0" smtClean="0">
                <a:solidFill>
                  <a:prstClr val="black">
                    <a:tint val="75000"/>
                  </a:prstClr>
                </a:solidFill>
              </a:rPr>
              <a:t>47</a:t>
            </a:r>
            <a:endParaRPr lang="he-IL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8" name="מלבן 117"/>
          <p:cNvSpPr/>
          <p:nvPr/>
        </p:nvSpPr>
        <p:spPr>
          <a:xfrm rot="2193796">
            <a:off x="3509016" y="2710180"/>
            <a:ext cx="2125967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4 -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58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330239" y="44624"/>
            <a:ext cx="8229600" cy="936104"/>
          </a:xfrm>
        </p:spPr>
        <p:txBody>
          <a:bodyPr>
            <a:normAutofit/>
          </a:bodyPr>
          <a:lstStyle/>
          <a:p>
            <a:pPr rtl="0"/>
            <a:r>
              <a:rPr lang="en-US" sz="3600" b="1" u="sng" dirty="0" smtClean="0">
                <a:solidFill>
                  <a:srgbClr val="FF0000"/>
                </a:solidFill>
              </a:rPr>
              <a:t>Summery</a:t>
            </a:r>
            <a:endParaRPr lang="he-IL" sz="3600" b="1" u="sng" dirty="0">
              <a:solidFill>
                <a:srgbClr val="FF0000"/>
              </a:solidFill>
            </a:endParaRPr>
          </a:p>
        </p:txBody>
      </p:sp>
      <p:sp>
        <p:nvSpPr>
          <p:cNvPr id="8" name="מציין מיקום תוכן 2"/>
          <p:cNvSpPr>
            <a:spLocks noGrp="1"/>
          </p:cNvSpPr>
          <p:nvPr>
            <p:ph idx="1"/>
          </p:nvPr>
        </p:nvSpPr>
        <p:spPr>
          <a:xfrm>
            <a:off x="755576" y="974484"/>
            <a:ext cx="7628492" cy="5550860"/>
          </a:xfrm>
        </p:spPr>
        <p:txBody>
          <a:bodyPr>
            <a:noAutofit/>
          </a:bodyPr>
          <a:lstStyle/>
          <a:p>
            <a:pPr algn="l" rtl="0"/>
            <a:r>
              <a:rPr lang="en-US" sz="2000" dirty="0" smtClean="0"/>
              <a:t>Project </a:t>
            </a:r>
            <a:r>
              <a:rPr lang="en-US" sz="2000" dirty="0"/>
              <a:t>duration:   </a:t>
            </a:r>
            <a:r>
              <a:rPr lang="en-US" sz="2000" dirty="0" smtClean="0"/>
              <a:t>September </a:t>
            </a:r>
            <a:r>
              <a:rPr lang="en-US" sz="2000" dirty="0"/>
              <a:t>2015 - August 2019</a:t>
            </a:r>
            <a:br>
              <a:rPr lang="en-US" sz="2000" dirty="0"/>
            </a:br>
            <a:r>
              <a:rPr lang="en-US" sz="2000" dirty="0"/>
              <a:t>FTEs (plan/used):  </a:t>
            </a:r>
            <a:r>
              <a:rPr lang="en-US" sz="2000" dirty="0" smtClean="0"/>
              <a:t>2.60/2.51 </a:t>
            </a:r>
            <a:r>
              <a:rPr lang="en-US" sz="2000" dirty="0"/>
              <a:t>in COSMO year 2015-2016</a:t>
            </a:r>
            <a:br>
              <a:rPr lang="en-US" sz="2000" dirty="0"/>
            </a:br>
            <a:r>
              <a:rPr lang="en-US" sz="2000" dirty="0"/>
              <a:t>                                 2.70/2.33 in COSMO year 2016-2017</a:t>
            </a:r>
            <a:br>
              <a:rPr lang="en-US" sz="2000" dirty="0"/>
            </a:br>
            <a:r>
              <a:rPr lang="en-US" sz="2000" dirty="0"/>
              <a:t>                                 2.30/0.00 in COSMO year 2017-2018</a:t>
            </a:r>
            <a:br>
              <a:rPr lang="en-US" sz="2000" dirty="0"/>
            </a:br>
            <a:r>
              <a:rPr lang="en-US" sz="2000" dirty="0"/>
              <a:t>                                 2.35/0.00 in COSMO year 2018-2019</a:t>
            </a:r>
            <a:br>
              <a:rPr lang="en-US" sz="2000" dirty="0"/>
            </a:br>
            <a:r>
              <a:rPr lang="en-US" sz="2000" dirty="0"/>
              <a:t>Total FTEs planned: </a:t>
            </a:r>
            <a:r>
              <a:rPr lang="en-US" sz="2000" b="1" dirty="0"/>
              <a:t>9.95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Total FTEs used: </a:t>
            </a:r>
            <a:r>
              <a:rPr lang="en-US" sz="2000" b="1" dirty="0" smtClean="0"/>
              <a:t>4.84</a:t>
            </a:r>
            <a:endParaRPr lang="en-US" sz="2000" b="1" dirty="0"/>
          </a:p>
          <a:p>
            <a:pPr algn="l" rtl="0"/>
            <a:r>
              <a:rPr lang="en-US" sz="2000" b="1" dirty="0" smtClean="0"/>
              <a:t>15 participant </a:t>
            </a:r>
            <a:r>
              <a:rPr lang="en-US" sz="2000" dirty="0" smtClean="0"/>
              <a:t>from DWD, IMS, RHM, </a:t>
            </a:r>
            <a:r>
              <a:rPr lang="en-US" sz="2000" dirty="0" smtClean="0"/>
              <a:t>MCH, KIT</a:t>
            </a:r>
            <a:endParaRPr lang="en-US" sz="2000" dirty="0" smtClean="0"/>
          </a:p>
          <a:p>
            <a:pPr algn="l" rtl="0"/>
            <a:r>
              <a:rPr lang="en-US" sz="2000" dirty="0" smtClean="0"/>
              <a:t>Including: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 smtClean="0"/>
              <a:t>Cloud-radiation coupling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 smtClean="0"/>
              <a:t>Aerosols-radiation coupling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 smtClean="0"/>
              <a:t>Run-time optimization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 smtClean="0"/>
              <a:t>Model calibration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 smtClean="0"/>
              <a:t>Testing and Tuning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 smtClean="0"/>
              <a:t>Microphysical issues</a:t>
            </a:r>
          </a:p>
          <a:p>
            <a:pPr lvl="1" algn="l" rtl="0">
              <a:buFont typeface="Wingdings" panose="05000000000000000000" pitchFamily="2" charset="2"/>
              <a:buChar char="Ø"/>
            </a:pPr>
            <a:r>
              <a:rPr lang="en-US" sz="2000" dirty="0" smtClean="0"/>
              <a:t>Towards ICON model development</a:t>
            </a:r>
            <a:endParaRPr lang="en-US" sz="2000" dirty="0"/>
          </a:p>
          <a:p>
            <a:pPr algn="l" rtl="0"/>
            <a:endParaRPr lang="en-US" sz="1800" dirty="0"/>
          </a:p>
          <a:p>
            <a:pPr algn="l" rtl="0"/>
            <a:endParaRPr lang="en-US" sz="1800" dirty="0"/>
          </a:p>
          <a:p>
            <a:pPr algn="l" rtl="0"/>
            <a:endParaRPr lang="en-US" sz="1800" dirty="0" smtClean="0"/>
          </a:p>
          <a:p>
            <a:pPr algn="l" rtl="0"/>
            <a:endParaRPr lang="en-US" sz="1800" dirty="0" smtClean="0"/>
          </a:p>
          <a:p>
            <a:pPr algn="l" rtl="0"/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13210592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" y="0"/>
            <a:ext cx="9144000" cy="6858000"/>
          </a:xfrm>
          <a:prstGeom prst="rect">
            <a:avLst/>
          </a:prstGeom>
        </p:spPr>
      </p:pic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549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ounded Rectangle 10">
            <a:hlinkClick r:id="rId2" action="ppaction://hlinksldjump"/>
          </p:cNvPr>
          <p:cNvSpPr/>
          <p:nvPr/>
        </p:nvSpPr>
        <p:spPr>
          <a:xfrm>
            <a:off x="3059832" y="2276872"/>
            <a:ext cx="2736304" cy="2016224"/>
          </a:xfrm>
          <a:prstGeom prst="round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en-US" sz="24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 smtClean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</a:rPr>
              <a:t>Aerosols</a:t>
            </a:r>
          </a:p>
          <a:p>
            <a:pPr algn="ctr" rtl="0"/>
            <a:endParaRPr lang="en-US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  <a:p>
            <a:pPr algn="ctr" rtl="0"/>
            <a:endParaRPr lang="he-IL" sz="2400" b="1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235574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95536" y="980728"/>
            <a:ext cx="8614221" cy="5596731"/>
          </a:xfrm>
          <a:prstGeom prst="rect">
            <a:avLst/>
          </a:prstGeom>
        </p:spPr>
        <p:txBody>
          <a:bodyPr vert="horz" lIns="91440" tIns="45720" rIns="91440" bIns="45720" rtlCol="1">
            <a:normAutofit fontScale="85000" lnSpcReduction="20000"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 rtl="0"/>
            <a:r>
              <a:rPr lang="de-DE" altLang="de-DE" sz="2000" dirty="0" smtClean="0">
                <a:solidFill>
                  <a:srgbClr val="00B050"/>
                </a:solidFill>
              </a:rPr>
              <a:t>Implementation</a:t>
            </a:r>
            <a:r>
              <a:rPr lang="de-DE" altLang="de-DE" sz="2000" dirty="0" smtClean="0"/>
              <a:t> of </a:t>
            </a:r>
            <a:r>
              <a:rPr lang="de-DE" altLang="de-DE" sz="2000" b="1" dirty="0" smtClean="0">
                <a:solidFill>
                  <a:srgbClr val="0000FF"/>
                </a:solidFill>
              </a:rPr>
              <a:t>CAMS-ECMWF</a:t>
            </a:r>
            <a:r>
              <a:rPr lang="de-DE" altLang="de-DE" sz="2000" dirty="0" smtClean="0"/>
              <a:t> aerosols in the radiation scheme. </a:t>
            </a:r>
          </a:p>
          <a:p>
            <a:pPr marL="857250" lvl="2" indent="0" algn="l" rtl="0">
              <a:buNone/>
            </a:pPr>
            <a:endParaRPr lang="en-US" sz="1500" dirty="0" smtClean="0">
              <a:solidFill>
                <a:srgbClr val="00B0F0"/>
              </a:solidFill>
            </a:endParaRPr>
          </a:p>
          <a:p>
            <a:pPr marL="1085850" lvl="2" algn="l" rtl="0"/>
            <a:r>
              <a:rPr lang="en-US" sz="1900" dirty="0" smtClean="0">
                <a:solidFill>
                  <a:srgbClr val="00B0F0"/>
                </a:solidFill>
              </a:rPr>
              <a:t>Sea </a:t>
            </a:r>
            <a:r>
              <a:rPr lang="en-US" sz="1900" dirty="0">
                <a:solidFill>
                  <a:srgbClr val="00B0F0"/>
                </a:solidFill>
              </a:rPr>
              <a:t>Salt Aerosol </a:t>
            </a:r>
            <a:r>
              <a:rPr lang="en-US" sz="1900" dirty="0"/>
              <a:t>(0.03 - 0.5 µm) </a:t>
            </a:r>
          </a:p>
          <a:p>
            <a:pPr marL="1085850" lvl="2" algn="l" rtl="0"/>
            <a:r>
              <a:rPr lang="en-US" sz="1900" dirty="0">
                <a:solidFill>
                  <a:srgbClr val="00B0F0"/>
                </a:solidFill>
              </a:rPr>
              <a:t>Sea Salt Aerosol </a:t>
            </a:r>
            <a:r>
              <a:rPr lang="en-US" sz="1900" dirty="0"/>
              <a:t>(0.5 - 5 µm)</a:t>
            </a:r>
          </a:p>
          <a:p>
            <a:pPr marL="1085850" lvl="2" algn="l" rtl="0"/>
            <a:r>
              <a:rPr lang="en-US" sz="1900" dirty="0">
                <a:solidFill>
                  <a:srgbClr val="00B0F0"/>
                </a:solidFill>
              </a:rPr>
              <a:t>Sea Salt Aerosol </a:t>
            </a:r>
            <a:r>
              <a:rPr lang="en-US" sz="1900" dirty="0"/>
              <a:t>(5 - 20 µm) </a:t>
            </a:r>
          </a:p>
          <a:p>
            <a:pPr marL="1085850" lvl="2" algn="l" rtl="0"/>
            <a:r>
              <a:rPr lang="en-US" sz="1900" dirty="0">
                <a:solidFill>
                  <a:srgbClr val="C00000"/>
                </a:solidFill>
              </a:rPr>
              <a:t>Dust Aerosol</a:t>
            </a:r>
            <a:r>
              <a:rPr lang="en-US" sz="1900" dirty="0"/>
              <a:t> (0.03 - 0.55 µm)</a:t>
            </a:r>
          </a:p>
          <a:p>
            <a:pPr marL="1085850" lvl="2" algn="l" rtl="0"/>
            <a:r>
              <a:rPr lang="en-US" sz="1900" dirty="0">
                <a:solidFill>
                  <a:srgbClr val="C00000"/>
                </a:solidFill>
              </a:rPr>
              <a:t>Dust Aerosol </a:t>
            </a:r>
            <a:r>
              <a:rPr lang="en-US" sz="1900" dirty="0"/>
              <a:t>(0.55 - 0.9 µm)</a:t>
            </a:r>
          </a:p>
          <a:p>
            <a:pPr marL="1085850" lvl="2" algn="l" rtl="0"/>
            <a:r>
              <a:rPr lang="en-US" sz="1900" dirty="0">
                <a:solidFill>
                  <a:srgbClr val="C00000"/>
                </a:solidFill>
              </a:rPr>
              <a:t>Dust Aerosol </a:t>
            </a:r>
            <a:r>
              <a:rPr lang="en-US" sz="1900" dirty="0"/>
              <a:t>(0.9 - 20 µm)</a:t>
            </a:r>
          </a:p>
          <a:p>
            <a:pPr marL="1085850" lvl="2" algn="l" rtl="0"/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Hydrophobic Organic Matter Aerosol </a:t>
            </a:r>
          </a:p>
          <a:p>
            <a:pPr marL="1085850" lvl="2" algn="l" rtl="0"/>
            <a:r>
              <a:rPr lang="en-US" sz="1900" dirty="0">
                <a:solidFill>
                  <a:schemeClr val="accent3">
                    <a:lumMod val="75000"/>
                  </a:schemeClr>
                </a:solidFill>
              </a:rPr>
              <a:t>Hydrophilic Organic Matter Aerosol </a:t>
            </a:r>
          </a:p>
          <a:p>
            <a:pPr marL="1085850" lvl="2" algn="l" rtl="0"/>
            <a:r>
              <a:rPr lang="en-US" sz="1900" dirty="0"/>
              <a:t>Hydrophobic Black Carbon Aerosol </a:t>
            </a:r>
          </a:p>
          <a:p>
            <a:pPr marL="1085850" lvl="2" algn="l" rtl="0"/>
            <a:r>
              <a:rPr lang="en-US" sz="1900" dirty="0"/>
              <a:t>Hydrophilic Black Carbon Aerosol </a:t>
            </a:r>
          </a:p>
          <a:p>
            <a:pPr marL="1085850" lvl="2" algn="l" rtl="0"/>
            <a:r>
              <a:rPr lang="en-US" sz="1900" dirty="0" err="1" smtClean="0">
                <a:solidFill>
                  <a:srgbClr val="9900CC"/>
                </a:solidFill>
              </a:rPr>
              <a:t>Sulphate</a:t>
            </a:r>
            <a:endParaRPr lang="en-US" sz="1900" dirty="0" smtClean="0">
              <a:solidFill>
                <a:srgbClr val="9900CC"/>
              </a:solidFill>
            </a:endParaRPr>
          </a:p>
          <a:p>
            <a:pPr marL="857250" lvl="2" indent="0" algn="l" rtl="0">
              <a:buNone/>
            </a:pPr>
            <a:r>
              <a:rPr lang="de-DE" altLang="de-DE" sz="1500" dirty="0" smtClean="0"/>
              <a:t> </a:t>
            </a:r>
            <a:endParaRPr lang="de-DE" altLang="de-DE" sz="1500" dirty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de-DE" altLang="de-DE" sz="2000" dirty="0" smtClean="0"/>
              <a:t>Adaptation of CAMS optical properties to COSMO wavelength bands.</a:t>
            </a:r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de-DE" altLang="de-DE" sz="2000" dirty="0" smtClean="0">
                <a:solidFill>
                  <a:srgbClr val="00B050"/>
                </a:solidFill>
              </a:rPr>
              <a:t>Succesfully tested </a:t>
            </a:r>
            <a:r>
              <a:rPr lang="de-DE" altLang="de-DE" sz="2000" dirty="0" smtClean="0"/>
              <a:t>against observations (Global radiation, T2m, rain) for 30 test cases over 10 stations in Israel. Results compared to Tanre and Tegen climatologies.</a:t>
            </a:r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de-DE" altLang="de-DE" sz="2000" dirty="0" smtClean="0">
                <a:solidFill>
                  <a:srgbClr val="00B050"/>
                </a:solidFill>
              </a:rPr>
              <a:t>Test version </a:t>
            </a:r>
            <a:r>
              <a:rPr lang="de-DE" altLang="de-DE" sz="2000" dirty="0" smtClean="0"/>
              <a:t>running twice a day in IMS since June2017 – so far so good!</a:t>
            </a:r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r>
              <a:rPr lang="en-US" sz="2000" dirty="0" smtClean="0">
                <a:solidFill>
                  <a:srgbClr val="00B050"/>
                </a:solidFill>
              </a:rPr>
              <a:t>Implementation</a:t>
            </a:r>
            <a:r>
              <a:rPr lang="en-US" sz="2000" dirty="0" smtClean="0"/>
              <a:t> of MAC-v1 </a:t>
            </a:r>
            <a:r>
              <a:rPr lang="en-US" sz="2200" b="1" dirty="0" err="1" smtClean="0">
                <a:solidFill>
                  <a:srgbClr val="0000FF"/>
                </a:solidFill>
              </a:rPr>
              <a:t>Kinne</a:t>
            </a:r>
            <a:r>
              <a:rPr lang="en-US" sz="2000" dirty="0" smtClean="0">
                <a:solidFill>
                  <a:srgbClr val="0000FF"/>
                </a:solidFill>
              </a:rPr>
              <a:t> </a:t>
            </a:r>
            <a:r>
              <a:rPr lang="en-US" sz="2000" dirty="0"/>
              <a:t>(2013</a:t>
            </a:r>
            <a:r>
              <a:rPr lang="en-US" sz="2000" dirty="0" smtClean="0"/>
              <a:t>) </a:t>
            </a:r>
            <a:r>
              <a:rPr lang="en-US" sz="2000" dirty="0"/>
              <a:t>Monthly </a:t>
            </a:r>
            <a:r>
              <a:rPr lang="en-US" sz="2000" dirty="0" smtClean="0"/>
              <a:t>aerosol climatology </a:t>
            </a:r>
            <a:r>
              <a:rPr lang="en-US" sz="2000" dirty="0"/>
              <a:t>with global coverage at a spatial resolution of 1</a:t>
            </a:r>
            <a:r>
              <a:rPr lang="en-US" sz="2000" dirty="0" smtClean="0"/>
              <a:t>° in the radiation scheme. </a:t>
            </a:r>
            <a:r>
              <a:rPr lang="en-US" altLang="de-DE" sz="2000" dirty="0">
                <a:solidFill>
                  <a:schemeClr val="accent6">
                    <a:lumMod val="75000"/>
                  </a:schemeClr>
                </a:solidFill>
              </a:rPr>
              <a:t>Not yet tested </a:t>
            </a:r>
            <a:r>
              <a:rPr lang="en-US" altLang="de-DE" sz="2000" dirty="0"/>
              <a:t>– will be </a:t>
            </a:r>
            <a:r>
              <a:rPr lang="en-US" altLang="de-DE" sz="2000" dirty="0" smtClean="0"/>
              <a:t>done as </a:t>
            </a:r>
            <a:r>
              <a:rPr lang="en-US" altLang="de-DE" sz="2000" dirty="0"/>
              <a:t>part of </a:t>
            </a:r>
            <a:r>
              <a:rPr lang="en-US" altLang="de-DE" sz="2000" dirty="0">
                <a:solidFill>
                  <a:srgbClr val="9900CC"/>
                </a:solidFill>
              </a:rPr>
              <a:t>phase 2</a:t>
            </a:r>
            <a:r>
              <a:rPr lang="en-US" altLang="de-DE" sz="2000" dirty="0"/>
              <a:t>.</a:t>
            </a:r>
            <a:endParaRPr lang="de-DE" altLang="de-DE" sz="2000" dirty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endParaRPr lang="en-US" sz="2000" dirty="0" smtClean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endParaRPr lang="de-DE" altLang="de-DE" sz="2000" dirty="0" smtClean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endParaRPr lang="de-DE" altLang="de-DE" sz="2000" dirty="0" smtClean="0"/>
          </a:p>
          <a:p>
            <a:pPr marL="342900" lvl="1" indent="-342900" algn="l" rtl="0">
              <a:spcAft>
                <a:spcPts val="850"/>
              </a:spcAft>
              <a:buClr>
                <a:srgbClr val="2D4B9B"/>
              </a:buClr>
              <a:buSzPct val="100000"/>
              <a:buFont typeface="Arial" panose="020B0604020202020204" pitchFamily="34" charset="0"/>
              <a:buChar char="•"/>
              <a:tabLst>
                <a:tab pos="250825" algn="l"/>
                <a:tab pos="355600" algn="l"/>
                <a:tab pos="804863" algn="l"/>
                <a:tab pos="1254125" algn="l"/>
                <a:tab pos="1703388" algn="l"/>
                <a:tab pos="2152650" algn="l"/>
                <a:tab pos="2601913" algn="l"/>
                <a:tab pos="3051175" algn="l"/>
                <a:tab pos="3500438" algn="l"/>
                <a:tab pos="3949700" algn="l"/>
                <a:tab pos="4398963" algn="l"/>
                <a:tab pos="4848225" algn="l"/>
                <a:tab pos="5297488" algn="l"/>
                <a:tab pos="5746750" algn="l"/>
                <a:tab pos="6196013" algn="l"/>
                <a:tab pos="6645275" algn="l"/>
                <a:tab pos="7094538" algn="l"/>
                <a:tab pos="7543800" algn="l"/>
                <a:tab pos="7993063" algn="l"/>
                <a:tab pos="8442325" algn="l"/>
                <a:tab pos="8891588" algn="l"/>
              </a:tabLst>
            </a:pPr>
            <a:endParaRPr lang="de-DE" altLang="de-DE" sz="2000" dirty="0" smtClean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29604"/>
            <a:ext cx="2929023" cy="2647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330239" y="44624"/>
            <a:ext cx="8229600" cy="936104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FF0000"/>
                </a:solidFill>
              </a:rPr>
              <a:t>New Aerosols input for Radiation</a:t>
            </a:r>
            <a:endParaRPr lang="he-IL" sz="3600" dirty="0">
              <a:solidFill>
                <a:srgbClr val="FF0000"/>
              </a:solidFill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071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323757" y="105461"/>
            <a:ext cx="8229600" cy="623326"/>
          </a:xfrm>
        </p:spPr>
        <p:txBody>
          <a:bodyPr>
            <a:normAutofit/>
          </a:bodyPr>
          <a:lstStyle/>
          <a:p>
            <a:pPr rtl="0"/>
            <a:r>
              <a:rPr lang="en-US" sz="3200" b="1" dirty="0">
                <a:solidFill>
                  <a:srgbClr val="FF0000"/>
                </a:solidFill>
                <a:cs typeface="Angsana New" panose="02020603050405020304" pitchFamily="18" charset="-34"/>
              </a:rPr>
              <a:t>Aerosols Input for COSMO Radiation</a:t>
            </a:r>
            <a:endParaRPr lang="he-IL" sz="3200" b="1" dirty="0">
              <a:solidFill>
                <a:srgbClr val="FF0000"/>
              </a:solidFill>
              <a:cs typeface="Angsana New" panose="02020603050405020304" pitchFamily="18" charset="-34"/>
            </a:endParaRPr>
          </a:p>
        </p:txBody>
      </p:sp>
      <p:grpSp>
        <p:nvGrpSpPr>
          <p:cNvPr id="2" name="קבוצה 1"/>
          <p:cNvGrpSpPr/>
          <p:nvPr/>
        </p:nvGrpSpPr>
        <p:grpSpPr>
          <a:xfrm>
            <a:off x="251520" y="879318"/>
            <a:ext cx="8928992" cy="3125746"/>
            <a:chOff x="251520" y="1211774"/>
            <a:chExt cx="8928992" cy="3125746"/>
          </a:xfrm>
        </p:grpSpPr>
        <p:pic>
          <p:nvPicPr>
            <p:cNvPr id="30" name="תמונה 2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784" y="1581870"/>
              <a:ext cx="3674199" cy="2755650"/>
            </a:xfrm>
            <a:prstGeom prst="rect">
              <a:avLst/>
            </a:prstGeom>
          </p:spPr>
        </p:pic>
        <p:pic>
          <p:nvPicPr>
            <p:cNvPr id="3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78" t="14192" r="12436" b="9866"/>
            <a:stretch/>
          </p:blipFill>
          <p:spPr bwMode="auto">
            <a:xfrm>
              <a:off x="5688632" y="1961256"/>
              <a:ext cx="3491880" cy="2376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תמונה 19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9" t="48440" r="49746"/>
            <a:stretch/>
          </p:blipFill>
          <p:spPr>
            <a:xfrm>
              <a:off x="251520" y="1991590"/>
              <a:ext cx="2407745" cy="1985889"/>
            </a:xfrm>
            <a:prstGeom prst="rect">
              <a:avLst/>
            </a:prstGeom>
          </p:spPr>
        </p:pic>
        <p:sp>
          <p:nvSpPr>
            <p:cNvPr id="5" name="מלבן 4"/>
            <p:cNvSpPr/>
            <p:nvPr/>
          </p:nvSpPr>
          <p:spPr>
            <a:xfrm>
              <a:off x="467544" y="1222012"/>
              <a:ext cx="20481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/>
              <a:r>
                <a:rPr lang="en-US" sz="2800" b="1" dirty="0" err="1" smtClean="0">
                  <a:solidFill>
                    <a:srgbClr val="FF0000"/>
                  </a:solidFill>
                </a:rPr>
                <a:t>Tanre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(1983)</a:t>
              </a:r>
              <a:endParaRPr lang="he-IL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29" name="מלבן 28"/>
            <p:cNvSpPr/>
            <p:nvPr/>
          </p:nvSpPr>
          <p:spPr>
            <a:xfrm>
              <a:off x="3261166" y="1223183"/>
              <a:ext cx="208941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/>
              <a:r>
                <a:rPr lang="en-US" sz="2800" b="1" dirty="0" err="1" smtClean="0">
                  <a:solidFill>
                    <a:srgbClr val="FF0000"/>
                  </a:solidFill>
                </a:rPr>
                <a:t>Tegen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(1997)</a:t>
              </a:r>
              <a:endParaRPr lang="he-IL" sz="2800" b="1" dirty="0">
                <a:solidFill>
                  <a:srgbClr val="FF0000"/>
                </a:solidFill>
              </a:endParaRPr>
            </a:p>
          </p:txBody>
        </p:sp>
        <p:sp>
          <p:nvSpPr>
            <p:cNvPr id="31" name="מלבן 30"/>
            <p:cNvSpPr/>
            <p:nvPr/>
          </p:nvSpPr>
          <p:spPr>
            <a:xfrm>
              <a:off x="6327903" y="1211774"/>
              <a:ext cx="207300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rtl="0"/>
              <a:r>
                <a:rPr lang="en-US" sz="2800" b="1" dirty="0" err="1" smtClean="0">
                  <a:solidFill>
                    <a:srgbClr val="FF0000"/>
                  </a:solidFill>
                </a:rPr>
                <a:t>Kinne</a:t>
              </a:r>
              <a:r>
                <a:rPr lang="en-US" sz="2800" b="1" dirty="0" smtClean="0">
                  <a:solidFill>
                    <a:srgbClr val="FF0000"/>
                  </a:solidFill>
                </a:rPr>
                <a:t> (2013)</a:t>
              </a:r>
              <a:endParaRPr lang="he-IL" sz="28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" name="תמונה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58" y="4575370"/>
            <a:ext cx="3744416" cy="2465155"/>
          </a:xfrm>
          <a:prstGeom prst="rect">
            <a:avLst/>
          </a:prstGeom>
        </p:spPr>
      </p:pic>
      <p:sp>
        <p:nvSpPr>
          <p:cNvPr id="12" name="מלבן 11"/>
          <p:cNvSpPr/>
          <p:nvPr/>
        </p:nvSpPr>
        <p:spPr>
          <a:xfrm>
            <a:off x="1230572" y="4056524"/>
            <a:ext cx="2353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FF0000"/>
                </a:solidFill>
              </a:rPr>
              <a:t>CAMS-ECMWF</a:t>
            </a:r>
            <a:endParaRPr lang="he-IL" sz="2800" b="1" dirty="0">
              <a:solidFill>
                <a:srgbClr val="FF0000"/>
              </a:solidFill>
            </a:endParaRPr>
          </a:p>
        </p:txBody>
      </p:sp>
      <p:pic>
        <p:nvPicPr>
          <p:cNvPr id="3" name="תמונה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838" y="4581128"/>
            <a:ext cx="3649724" cy="2276872"/>
          </a:xfrm>
          <a:prstGeom prst="rect">
            <a:avLst/>
          </a:prstGeom>
        </p:spPr>
      </p:pic>
      <p:sp>
        <p:nvSpPr>
          <p:cNvPr id="14" name="מלבן 13"/>
          <p:cNvSpPr/>
          <p:nvPr/>
        </p:nvSpPr>
        <p:spPr>
          <a:xfrm>
            <a:off x="5580112" y="4077072"/>
            <a:ext cx="16532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FF0000"/>
                </a:solidFill>
              </a:rPr>
              <a:t>ICON-ART</a:t>
            </a:r>
            <a:endParaRPr lang="he-IL" sz="2800" b="1" dirty="0">
              <a:solidFill>
                <a:srgbClr val="FF0000"/>
              </a:solidFill>
            </a:endParaRPr>
          </a:p>
        </p:txBody>
      </p:sp>
      <p:sp>
        <p:nvSpPr>
          <p:cNvPr id="6" name="מלבן 5"/>
          <p:cNvSpPr/>
          <p:nvPr/>
        </p:nvSpPr>
        <p:spPr>
          <a:xfrm>
            <a:off x="609360" y="1254969"/>
            <a:ext cx="1645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600" b="1" dirty="0" err="1">
                <a:solidFill>
                  <a:srgbClr val="0000FF"/>
                </a:solidFill>
              </a:rPr>
              <a:t>itype_aerosol</a:t>
            </a:r>
            <a:r>
              <a:rPr lang="en-US" sz="1600" b="1" dirty="0">
                <a:solidFill>
                  <a:srgbClr val="0000FF"/>
                </a:solidFill>
              </a:rPr>
              <a:t> = </a:t>
            </a:r>
            <a:r>
              <a:rPr lang="en-US" sz="1600" b="1" dirty="0" smtClean="0">
                <a:solidFill>
                  <a:srgbClr val="0000FF"/>
                </a:solidFill>
              </a:rPr>
              <a:t>1</a:t>
            </a:r>
            <a:endParaRPr lang="en-US" sz="16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6" name="מלבן 15"/>
          <p:cNvSpPr/>
          <p:nvPr/>
        </p:nvSpPr>
        <p:spPr>
          <a:xfrm>
            <a:off x="6495568" y="1222909"/>
            <a:ext cx="1645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600" b="1" dirty="0" err="1">
                <a:solidFill>
                  <a:srgbClr val="0000FF"/>
                </a:solidFill>
              </a:rPr>
              <a:t>itype_aerosol</a:t>
            </a:r>
            <a:r>
              <a:rPr lang="en-US" sz="1600" b="1" dirty="0">
                <a:solidFill>
                  <a:srgbClr val="0000FF"/>
                </a:solidFill>
              </a:rPr>
              <a:t> = </a:t>
            </a:r>
            <a:r>
              <a:rPr lang="en-US" sz="1600" b="1" dirty="0" smtClean="0">
                <a:solidFill>
                  <a:srgbClr val="0000FF"/>
                </a:solidFill>
              </a:rPr>
              <a:t>3</a:t>
            </a:r>
            <a:endParaRPr lang="en-US" sz="16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7" name="מלבן 16"/>
          <p:cNvSpPr/>
          <p:nvPr/>
        </p:nvSpPr>
        <p:spPr>
          <a:xfrm>
            <a:off x="3440262" y="1249414"/>
            <a:ext cx="1645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600" b="1" dirty="0" err="1">
                <a:solidFill>
                  <a:srgbClr val="0000FF"/>
                </a:solidFill>
              </a:rPr>
              <a:t>itype_aerosol</a:t>
            </a:r>
            <a:r>
              <a:rPr lang="en-US" sz="1600" b="1" dirty="0">
                <a:solidFill>
                  <a:srgbClr val="0000FF"/>
                </a:solidFill>
              </a:rPr>
              <a:t> = </a:t>
            </a:r>
            <a:r>
              <a:rPr lang="en-US" sz="1600" b="1" dirty="0" smtClean="0">
                <a:solidFill>
                  <a:srgbClr val="0000FF"/>
                </a:solidFill>
              </a:rPr>
              <a:t>2</a:t>
            </a:r>
            <a:endParaRPr lang="en-US" sz="16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8" name="מלבן 17"/>
          <p:cNvSpPr/>
          <p:nvPr/>
        </p:nvSpPr>
        <p:spPr>
          <a:xfrm>
            <a:off x="1541310" y="4435880"/>
            <a:ext cx="16457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600" b="1" dirty="0" err="1">
                <a:solidFill>
                  <a:srgbClr val="0000FF"/>
                </a:solidFill>
              </a:rPr>
              <a:t>itype_aerosol</a:t>
            </a:r>
            <a:r>
              <a:rPr lang="en-US" sz="1600" b="1" dirty="0">
                <a:solidFill>
                  <a:srgbClr val="0000FF"/>
                </a:solidFill>
              </a:rPr>
              <a:t> = </a:t>
            </a:r>
            <a:r>
              <a:rPr lang="en-US" sz="1600" b="1" dirty="0" smtClean="0">
                <a:solidFill>
                  <a:srgbClr val="0000FF"/>
                </a:solidFill>
              </a:rPr>
              <a:t>4</a:t>
            </a:r>
            <a:endParaRPr lang="en-US" sz="1600" dirty="0">
              <a:solidFill>
                <a:srgbClr val="0000FF"/>
              </a:solidFill>
              <a:latin typeface="Arial Narrow" panose="020B0606020202030204" pitchFamily="34" charset="0"/>
            </a:endParaRPr>
          </a:p>
        </p:txBody>
      </p:sp>
      <p:sp>
        <p:nvSpPr>
          <p:cNvPr id="19" name="מלבן 18"/>
          <p:cNvSpPr/>
          <p:nvPr/>
        </p:nvSpPr>
        <p:spPr>
          <a:xfrm>
            <a:off x="6950855" y="4509120"/>
            <a:ext cx="17867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1600" b="1" dirty="0" err="1">
                <a:solidFill>
                  <a:srgbClr val="0000FF"/>
                </a:solidFill>
              </a:rPr>
              <a:t>itype_aerosol</a:t>
            </a:r>
            <a:r>
              <a:rPr lang="en-US" sz="1600" b="1" dirty="0">
                <a:solidFill>
                  <a:srgbClr val="0000FF"/>
                </a:solidFill>
              </a:rPr>
              <a:t> = </a:t>
            </a:r>
            <a:r>
              <a:rPr lang="en-US" sz="1600" b="1" dirty="0" smtClean="0">
                <a:solidFill>
                  <a:srgbClr val="0000FF"/>
                </a:solidFill>
              </a:rPr>
              <a:t>5 </a:t>
            </a:r>
            <a:r>
              <a:rPr lang="en-US" sz="1600" b="1" dirty="0" smtClean="0">
                <a:solidFill>
                  <a:srgbClr val="FF0000"/>
                </a:solidFill>
              </a:rPr>
              <a:t>?</a:t>
            </a:r>
            <a:endParaRPr lang="en-US" sz="1600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21" name="מלבן 20"/>
          <p:cNvSpPr/>
          <p:nvPr/>
        </p:nvSpPr>
        <p:spPr>
          <a:xfrm>
            <a:off x="5364088" y="1469435"/>
            <a:ext cx="45767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rtl="0"/>
            <a:endParaRPr lang="en-US" sz="2800" b="1" dirty="0" smtClean="0">
              <a:solidFill>
                <a:srgbClr val="0000FF"/>
              </a:solidFill>
            </a:endParaRPr>
          </a:p>
          <a:p>
            <a:pPr algn="ctr" rtl="0"/>
            <a:endParaRPr lang="en-US" sz="2800" b="1" dirty="0">
              <a:solidFill>
                <a:srgbClr val="0000FF"/>
              </a:solidFill>
            </a:endParaRPr>
          </a:p>
          <a:p>
            <a:pPr algn="ctr" rtl="0"/>
            <a:endParaRPr lang="en-US" sz="2800" b="1" dirty="0" smtClean="0">
              <a:solidFill>
                <a:srgbClr val="0000FF"/>
              </a:solidFill>
            </a:endParaRPr>
          </a:p>
          <a:p>
            <a:pPr algn="ctr" rtl="0"/>
            <a:endParaRPr lang="en-US" sz="2800" b="1" dirty="0">
              <a:solidFill>
                <a:srgbClr val="0000FF"/>
              </a:solidFill>
            </a:endParaRPr>
          </a:p>
          <a:p>
            <a:pPr algn="ctr" rtl="0"/>
            <a:endParaRPr lang="en-US" sz="2800" b="1" dirty="0" smtClean="0">
              <a:solidFill>
                <a:srgbClr val="0000FF"/>
              </a:solidFill>
            </a:endParaRPr>
          </a:p>
          <a:p>
            <a:pPr algn="ctr" rtl="0"/>
            <a:endParaRPr lang="he-IL" sz="2800" b="1" dirty="0">
              <a:solidFill>
                <a:srgbClr val="0000FF"/>
              </a:solidFill>
            </a:endParaRPr>
          </a:p>
        </p:txBody>
      </p:sp>
      <p:cxnSp>
        <p:nvCxnSpPr>
          <p:cNvPr id="8" name="מחבר ישר 7"/>
          <p:cNvCxnSpPr/>
          <p:nvPr/>
        </p:nvCxnSpPr>
        <p:spPr>
          <a:xfrm>
            <a:off x="0" y="4077072"/>
            <a:ext cx="918051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מלבן 22"/>
          <p:cNvSpPr/>
          <p:nvPr/>
        </p:nvSpPr>
        <p:spPr>
          <a:xfrm rot="2193796">
            <a:off x="5265336" y="5426060"/>
            <a:ext cx="2587631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9900CC"/>
                </a:solidFill>
              </a:rPr>
              <a:t>Task 8 – phase 2</a:t>
            </a:r>
            <a:endParaRPr lang="he-IL" sz="2800" b="1" dirty="0">
              <a:solidFill>
                <a:srgbClr val="9900CC"/>
              </a:solidFill>
            </a:endParaRPr>
          </a:p>
        </p:txBody>
      </p:sp>
      <p:sp>
        <p:nvSpPr>
          <p:cNvPr id="24" name="מלבן 23"/>
          <p:cNvSpPr/>
          <p:nvPr/>
        </p:nvSpPr>
        <p:spPr>
          <a:xfrm rot="2193796">
            <a:off x="6206967" y="2330542"/>
            <a:ext cx="2404889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6.1 -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  <p:sp>
        <p:nvSpPr>
          <p:cNvPr id="25" name="מלבן 24"/>
          <p:cNvSpPr/>
          <p:nvPr/>
        </p:nvSpPr>
        <p:spPr>
          <a:xfrm rot="2193796">
            <a:off x="1178835" y="5481316"/>
            <a:ext cx="2404890" cy="523220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 rtl="0"/>
            <a:r>
              <a:rPr lang="en-US" sz="2800" b="1" dirty="0" smtClean="0">
                <a:solidFill>
                  <a:srgbClr val="00FF00"/>
                </a:solidFill>
              </a:rPr>
              <a:t>Task 3.1 - done</a:t>
            </a:r>
            <a:endParaRPr lang="he-IL" sz="2800" b="1" dirty="0">
              <a:solidFill>
                <a:srgbClr val="00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0637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תמונה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625" y="1988840"/>
            <a:ext cx="5729843" cy="4361433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067944" y="6354246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en-US" dirty="0" smtClean="0"/>
              <a:t>Rosenfeld et al., Science, 321 , 2008 </a:t>
            </a:r>
            <a:endParaRPr lang="he-IL" dirty="0"/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330239" y="44624"/>
            <a:ext cx="8229600" cy="936104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FF0000"/>
                </a:solidFill>
              </a:rPr>
              <a:t>New Aerosols Input for Microphysics</a:t>
            </a:r>
            <a:endParaRPr lang="he-IL" sz="3600" dirty="0">
              <a:solidFill>
                <a:srgbClr val="FF0000"/>
              </a:solidFill>
            </a:endParaRPr>
          </a:p>
        </p:txBody>
      </p:sp>
      <p:sp>
        <p:nvSpPr>
          <p:cNvPr id="2" name="מלבן 1"/>
          <p:cNvSpPr/>
          <p:nvPr/>
        </p:nvSpPr>
        <p:spPr>
          <a:xfrm>
            <a:off x="330239" y="908720"/>
            <a:ext cx="823682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de-DE" altLang="de-DE" dirty="0" smtClean="0"/>
              <a:t>Aerosols act as cloud condensation nuclei CCN – large effect on cloud formation, dynamics and precipitation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r>
              <a:rPr lang="de-DE" altLang="de-DE" dirty="0" smtClean="0"/>
              <a:t>Large concentration of aerosols was reported as both decrease and increae of rainfall</a:t>
            </a:r>
          </a:p>
          <a:p>
            <a:pPr marL="285750" indent="-285750" algn="l" rtl="0">
              <a:buFont typeface="Arial" panose="020B0604020202020204" pitchFamily="34" charset="0"/>
              <a:buChar char="•"/>
            </a:pPr>
            <a:endParaRPr lang="he-IL" dirty="0"/>
          </a:p>
        </p:txBody>
      </p:sp>
      <p:sp>
        <p:nvSpPr>
          <p:cNvPr id="3" name="מלבן 2"/>
          <p:cNvSpPr/>
          <p:nvPr/>
        </p:nvSpPr>
        <p:spPr>
          <a:xfrm>
            <a:off x="431329" y="2152168"/>
            <a:ext cx="259974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de-DE" altLang="de-DE" dirty="0" smtClean="0">
                <a:solidFill>
                  <a:srgbClr val="0000FF"/>
                </a:solidFill>
              </a:rPr>
              <a:t>Pristine tropical clouds with low CCN concentration can rain out to quickly to mature to long lived clouds </a:t>
            </a:r>
            <a:endParaRPr lang="de-DE" altLang="de-DE" dirty="0">
              <a:solidFill>
                <a:srgbClr val="0000FF"/>
              </a:solidFill>
            </a:endParaRPr>
          </a:p>
        </p:txBody>
      </p:sp>
      <p:sp>
        <p:nvSpPr>
          <p:cNvPr id="8" name="מלבן 7"/>
          <p:cNvSpPr/>
          <p:nvPr/>
        </p:nvSpPr>
        <p:spPr>
          <a:xfrm>
            <a:off x="334084" y="4386627"/>
            <a:ext cx="2599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de-DE" altLang="de-DE" dirty="0" smtClean="0">
                <a:solidFill>
                  <a:srgbClr val="FF0000"/>
                </a:solidFill>
              </a:rPr>
              <a:t>Polluted clouds with very high CCN concentrations may evaporate before rain can occur </a:t>
            </a:r>
            <a:endParaRPr lang="de-DE" altLang="de-DE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939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106EA-ACC3-4718-8424-EDD24B4BD7D7}" type="slidenum">
              <a:rPr lang="he-IL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he-I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כותרת 1"/>
          <p:cNvSpPr>
            <a:spLocks noGrp="1"/>
          </p:cNvSpPr>
          <p:nvPr>
            <p:ph type="title"/>
          </p:nvPr>
        </p:nvSpPr>
        <p:spPr>
          <a:xfrm>
            <a:off x="330239" y="44624"/>
            <a:ext cx="8229600" cy="936104"/>
          </a:xfrm>
        </p:spPr>
        <p:txBody>
          <a:bodyPr>
            <a:normAutofit/>
          </a:bodyPr>
          <a:lstStyle/>
          <a:p>
            <a:pPr rtl="0"/>
            <a:r>
              <a:rPr lang="en-US" sz="3600" dirty="0" smtClean="0">
                <a:solidFill>
                  <a:srgbClr val="FF0000"/>
                </a:solidFill>
              </a:rPr>
              <a:t>New Aerosols Input for Microphysics</a:t>
            </a:r>
            <a:endParaRPr lang="he-IL" sz="3600" dirty="0">
              <a:solidFill>
                <a:srgbClr val="FF0000"/>
              </a:solidFill>
            </a:endParaRPr>
          </a:p>
        </p:txBody>
      </p:sp>
      <p:pic>
        <p:nvPicPr>
          <p:cNvPr id="2" name="תמונה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6678" y="4293096"/>
            <a:ext cx="3533354" cy="2564904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980728"/>
            <a:ext cx="6401542" cy="3312368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7909" y="4393124"/>
            <a:ext cx="3077390" cy="230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190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24168</TotalTime>
  <Words>2052</Words>
  <Application>Microsoft Office PowerPoint</Application>
  <PresentationFormat>‫הצגה על המסך (4:3)</PresentationFormat>
  <Paragraphs>431</Paragraphs>
  <Slides>43</Slides>
  <Notes>0</Notes>
  <HiddenSlides>0</HiddenSlides>
  <MMClips>0</MMClips>
  <ScaleCrop>false</ScaleCrop>
  <HeadingPairs>
    <vt:vector size="6" baseType="variant">
      <vt:variant>
        <vt:lpstr>ערכת נושא</vt:lpstr>
      </vt:variant>
      <vt:variant>
        <vt:i4>4</vt:i4>
      </vt:variant>
      <vt:variant>
        <vt:lpstr>שרתי OLE מוטבעים</vt:lpstr>
      </vt:variant>
      <vt:variant>
        <vt:i4>2</vt:i4>
      </vt:variant>
      <vt:variant>
        <vt:lpstr>כותרות שקופיות</vt:lpstr>
      </vt:variant>
      <vt:variant>
        <vt:i4>43</vt:i4>
      </vt:variant>
    </vt:vector>
  </HeadingPairs>
  <TitlesOfParts>
    <vt:vector size="49" baseType="lpstr">
      <vt:lpstr>ערכת נושא Office</vt:lpstr>
      <vt:lpstr>1_ערכת נושא Office</vt:lpstr>
      <vt:lpstr>1_Office Theme</vt:lpstr>
      <vt:lpstr>7_ערכת נושא Office</vt:lpstr>
      <vt:lpstr>משוואה</vt:lpstr>
      <vt:lpstr>Formel</vt:lpstr>
      <vt:lpstr>Testing &amp; Tuning of Revised Cloud Radiation Coupling  T2(RC)2 PP Status Report</vt:lpstr>
      <vt:lpstr>Outline</vt:lpstr>
      <vt:lpstr>מצגת של PowerPoint</vt:lpstr>
      <vt:lpstr>New Cloud Radiation Coupling</vt:lpstr>
      <vt:lpstr>מצגת של PowerPoint</vt:lpstr>
      <vt:lpstr>New Aerosols input for Radiation</vt:lpstr>
      <vt:lpstr>Aerosols Input for COSMO Radiation</vt:lpstr>
      <vt:lpstr>New Aerosols Input for Microphysics</vt:lpstr>
      <vt:lpstr>New Aerosols Input for Microphysics</vt:lpstr>
      <vt:lpstr>New Aerosols Input for Microphysics</vt:lpstr>
      <vt:lpstr>מצגת של PowerPoint</vt:lpstr>
      <vt:lpstr>Sub-Grid Scale Clouds</vt:lpstr>
      <vt:lpstr>New parametrizations of R_eff in SGS Clouds</vt:lpstr>
      <vt:lpstr>מצגת של PowerPoint</vt:lpstr>
      <vt:lpstr>New parametrizations of R_eff in SGS Clouds</vt:lpstr>
      <vt:lpstr>מצגת של PowerPoint</vt:lpstr>
      <vt:lpstr>Sub-Grid Scale Clouds – phase 2</vt:lpstr>
      <vt:lpstr>מצגת של PowerPoint</vt:lpstr>
      <vt:lpstr>Choosing Parameters for Fine Tuning</vt:lpstr>
      <vt:lpstr>מצגת של PowerPoint</vt:lpstr>
      <vt:lpstr>מצגת של PowerPoint</vt:lpstr>
      <vt:lpstr>מצגת של PowerPoint</vt:lpstr>
      <vt:lpstr>COSMO Radiation Scheme Testing Against Observational Data in Clear Skies Conditions</vt:lpstr>
      <vt:lpstr>מצגת של PowerPoint</vt:lpstr>
      <vt:lpstr>מצגת של PowerPoint</vt:lpstr>
      <vt:lpstr>Testing the New COSMO Radiation Scheme with CAMS Prognostic  Aerosols </vt:lpstr>
      <vt:lpstr>Testing the New COSMO Radiation Scheme with CAMS Prognostic  Aerosols </vt:lpstr>
      <vt:lpstr>New COSMO-IL-CAMS Test Version</vt:lpstr>
      <vt:lpstr>מצגת של PowerPoint</vt:lpstr>
      <vt:lpstr>מצגת של PowerPoint</vt:lpstr>
      <vt:lpstr>Radiation Temporal Resolution </vt:lpstr>
      <vt:lpstr>Radiation Temporal Resolution- COSMO 2.8 km </vt:lpstr>
      <vt:lpstr>Radiation Temporal Resolution </vt:lpstr>
      <vt:lpstr>מצגת של PowerPoint</vt:lpstr>
      <vt:lpstr>Monte-Carlo Spectral Integration</vt:lpstr>
      <vt:lpstr>Monte-Carlo Spectral Integration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Summery</vt:lpstr>
      <vt:lpstr>מצגת של PowerPoint</vt:lpstr>
    </vt:vector>
  </TitlesOfParts>
  <Company>MOT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PP –T2(RC)2</dc:title>
  <dc:creator>Harel</dc:creator>
  <cp:lastModifiedBy>Muskatel</cp:lastModifiedBy>
  <cp:revision>752</cp:revision>
  <cp:lastPrinted>2016-01-18T09:11:48Z</cp:lastPrinted>
  <dcterms:created xsi:type="dcterms:W3CDTF">2015-08-09T10:05:37Z</dcterms:created>
  <dcterms:modified xsi:type="dcterms:W3CDTF">2017-09-11T20:15:35Z</dcterms:modified>
</cp:coreProperties>
</file>