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5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6" r:id="rId3"/>
    <p:sldMasterId id="2147483679" r:id="rId4"/>
    <p:sldMasterId id="2147483683" r:id="rId5"/>
    <p:sldMasterId id="2147483695" r:id="rId6"/>
  </p:sldMasterIdLst>
  <p:notesMasterIdLst>
    <p:notesMasterId r:id="rId24"/>
  </p:notesMasterIdLst>
  <p:sldIdLst>
    <p:sldId id="256" r:id="rId7"/>
    <p:sldId id="283" r:id="rId8"/>
    <p:sldId id="296" r:id="rId9"/>
    <p:sldId id="288" r:id="rId10"/>
    <p:sldId id="289" r:id="rId11"/>
    <p:sldId id="290" r:id="rId12"/>
    <p:sldId id="291" r:id="rId13"/>
    <p:sldId id="292" r:id="rId14"/>
    <p:sldId id="293" r:id="rId15"/>
    <p:sldId id="286" r:id="rId16"/>
    <p:sldId id="287" r:id="rId17"/>
    <p:sldId id="294" r:id="rId18"/>
    <p:sldId id="295" r:id="rId19"/>
    <p:sldId id="297" r:id="rId20"/>
    <p:sldId id="284" r:id="rId21"/>
    <p:sldId id="285" r:id="rId22"/>
    <p:sldId id="282" r:id="rId2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50" d="100"/>
          <a:sy n="50" d="100"/>
        </p:scale>
        <p:origin x="-1944" y="-6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180023" cy="18002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AB3769-35E3-40FF-A2AA-F4F424F89748}" type="datetimeFigureOut">
              <a:rPr lang="it-IT" smtClean="0"/>
              <a:t>12/09/2017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B0A852-C52E-48E7-936E-E70736688B8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4394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460" name="Symbol zastępczy numeru slajdu 4"/>
          <p:cNvSpPr txBox="1">
            <a:spLocks noGrp="1"/>
          </p:cNvSpPr>
          <p:nvPr/>
        </p:nvSpPr>
        <p:spPr bwMode="auto">
          <a:xfrm>
            <a:off x="3884120" y="8685413"/>
            <a:ext cx="2972280" cy="45712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FB6D359F-ECCC-4C28-AE84-D09E9565F20C}" type="slidenum">
              <a:rPr lang="pl-PL" sz="1200">
                <a:latin typeface="+mn-lt"/>
              </a:rPr>
              <a:pPr algn="r">
                <a:defRPr/>
              </a:pPr>
              <a:t>7</a:t>
            </a:fld>
            <a:endParaRPr lang="pl-PL" sz="1200">
              <a:latin typeface="+mn-lt"/>
            </a:endParaRPr>
          </a:p>
        </p:txBody>
      </p:sp>
      <p:sp>
        <p:nvSpPr>
          <p:cNvPr id="19461" name="Symbol zastępczy nagłówka 5"/>
          <p:cNvSpPr txBox="1">
            <a:spLocks noGrp="1"/>
          </p:cNvSpPr>
          <p:nvPr/>
        </p:nvSpPr>
        <p:spPr bwMode="auto">
          <a:xfrm>
            <a:off x="0" y="0"/>
            <a:ext cx="2972280" cy="45712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pl-PL" sz="1200" dirty="0">
                <a:latin typeface="+mn-lt"/>
              </a:rPr>
              <a:t>Instytut Meteorologii i Gospodarki Wodnej - Państwowy Instytut Badawczy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CCD008-D31B-405F-B6FA-DF009D9AB46D}" type="slidenum">
              <a:rPr lang="it-IT" smtClean="0"/>
              <a:pPr>
                <a:defRPr/>
              </a:pPr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59428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CCD008-D31B-405F-B6FA-DF009D9AB46D}" type="slidenum">
              <a:rPr lang="it-IT" smtClean="0"/>
              <a:pPr>
                <a:defRPr/>
              </a:pPr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59428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CCD008-D31B-405F-B6FA-DF009D9AB46D}" type="slidenum">
              <a:rPr lang="it-IT" smtClean="0"/>
              <a:pPr>
                <a:defRPr/>
              </a:pPr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6863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12/09/2017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12/09/2017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12/09/2017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800" b="1"/>
            </a:lvl1pPr>
          </a:lstStyle>
          <a:p>
            <a:pPr>
              <a:defRPr/>
            </a:pPr>
            <a:fld id="{6CF702EE-417C-4037-BD95-1C3B15C79D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07892-D621-41E6-BA2B-C8433E3D92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1486"/>
            <a:ext cx="7772400" cy="1468967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7BF93-0790-47D1-B3C0-8C6ACA5BCE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57200" y="275168"/>
            <a:ext cx="8229600" cy="585046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E8307-ED20-4F7C-B7BE-5A611F3057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43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F3A22-D4B0-48EA-9151-415D1AA400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4F9AA-0AC4-4909-8CE5-1617E070D0D5}" type="datetime1">
              <a:rPr lang="en-GB" smtClean="0"/>
              <a:pPr/>
              <a:t>12/09/2017</a:t>
            </a:fld>
            <a:endParaRPr lang="en-GB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9AC52-447C-4AEE-A36C-1FD591F38E58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9" descr="C:\Users\amontani\AppData\Local\Temp\05_Arpae_rg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6228000"/>
            <a:ext cx="1028700" cy="635509"/>
          </a:xfrm>
          <a:prstGeom prst="rect">
            <a:avLst/>
          </a:prstGeom>
          <a:noFill/>
        </p:spPr>
      </p:pic>
      <p:pic>
        <p:nvPicPr>
          <p:cNvPr id="8" name="Picture 8" descr="C:\Users\amontani\AppData\Local\Temp\logo2nd.gi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32663" y="6413500"/>
            <a:ext cx="17764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072A1-3D22-48D9-B2BA-6A5E9C32081E}" type="datetime1">
              <a:rPr lang="en-GB" smtClean="0"/>
              <a:pPr/>
              <a:t>12/09/2017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9AC52-447C-4AEE-A36C-1FD591F38E5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8D24F-210A-4C0C-9FBB-717F8E63AD2F}" type="datetime1">
              <a:rPr lang="en-GB" smtClean="0"/>
              <a:pPr/>
              <a:t>12/09/2017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9AC52-447C-4AEE-A36C-1FD591F38E5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12/09/2017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2BE73-2D2E-468C-810A-051C45C33594}" type="datetime1">
              <a:rPr lang="en-GB" smtClean="0"/>
              <a:pPr/>
              <a:t>12/09/2017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9AC52-447C-4AEE-A36C-1FD591F38E5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5E6C8-2454-4A14-89BF-2D3CBFC83DDE}" type="datetime1">
              <a:rPr lang="en-GB" smtClean="0"/>
              <a:pPr/>
              <a:t>12/09/2017</a:t>
            </a:fld>
            <a:endParaRPr lang="en-GB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9AC52-447C-4AEE-A36C-1FD591F38E5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2E55D-EA16-46ED-9DAE-7430A5F359D2}" type="datetime1">
              <a:rPr lang="en-GB" smtClean="0"/>
              <a:pPr/>
              <a:t>12/09/2017</a:t>
            </a:fld>
            <a:endParaRPr lang="en-GB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9AC52-447C-4AEE-A36C-1FD591F38E5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CA830-B441-4D13-B9E8-767942E0E101}" type="datetime1">
              <a:rPr lang="en-GB" smtClean="0"/>
              <a:pPr/>
              <a:t>12/09/2017</a:t>
            </a:fld>
            <a:endParaRPr lang="en-GB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9AC52-447C-4AEE-A36C-1FD591F38E5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2F741-730C-45FE-B410-BED067EDCEFA}" type="datetime1">
              <a:rPr lang="en-GB" smtClean="0"/>
              <a:pPr/>
              <a:t>12/09/2017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9AC52-447C-4AEE-A36C-1FD591F38E5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898C0-E569-43DA-A05B-57363B3D4D07}" type="datetime1">
              <a:rPr lang="en-GB" smtClean="0"/>
              <a:pPr/>
              <a:t>12/09/2017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9AC52-447C-4AEE-A36C-1FD591F38E5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85DA9-AB1F-4062-A520-58644264F9AB}" type="datetime1">
              <a:rPr lang="en-GB" smtClean="0"/>
              <a:pPr/>
              <a:t>12/09/2017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9AC52-447C-4AEE-A36C-1FD591F38E5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8BB6B-DAE7-49F9-8D23-03B09F97DF41}" type="datetime1">
              <a:rPr lang="en-GB" smtClean="0"/>
              <a:pPr/>
              <a:t>12/09/2017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9AC52-447C-4AEE-A36C-1FD591F38E5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0"/>
          </p:nvPr>
        </p:nvSpPr>
        <p:spPr>
          <a:xfrm>
            <a:off x="-34925" y="6453188"/>
            <a:ext cx="9144000" cy="3603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4" descr="Wappen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32" y="730057"/>
            <a:ext cx="2921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platzhalt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1187449" y="2752724"/>
            <a:ext cx="3565525" cy="2562225"/>
          </a:xfrm>
          <a:prstGeom prst="rect">
            <a:avLst/>
          </a:prstGeom>
        </p:spPr>
        <p:txBody>
          <a:bodyPr/>
          <a:lstStyle>
            <a:lvl1pPr marL="266700" indent="-266700">
              <a:buFont typeface="+mj-lt"/>
              <a:buAutoNum type="arabicPeriod"/>
              <a:defRPr sz="1800"/>
            </a:lvl1pPr>
          </a:lstStyle>
          <a:p>
            <a:pPr lvl="0"/>
            <a:r>
              <a:rPr lang="de-DE" dirty="0" err="1" smtClean="0"/>
              <a:t>Feu</a:t>
            </a:r>
            <a:r>
              <a:rPr lang="de-DE" dirty="0" smtClean="0"/>
              <a:t> </a:t>
            </a:r>
            <a:r>
              <a:rPr lang="de-DE" dirty="0" err="1" smtClean="0"/>
              <a:t>feugiamet</a:t>
            </a:r>
            <a:r>
              <a:rPr lang="de-DE" dirty="0" smtClean="0"/>
              <a:t> ad </a:t>
            </a:r>
            <a:r>
              <a:rPr lang="de-DE" dirty="0" err="1" smtClean="0"/>
              <a:t>delisl</a:t>
            </a:r>
            <a:r>
              <a:rPr lang="de-DE" dirty="0" smtClean="0"/>
              <a:t> in </a:t>
            </a:r>
            <a:r>
              <a:rPr lang="de-DE" dirty="0" err="1" smtClean="0"/>
              <a:t>hent</a:t>
            </a:r>
            <a:r>
              <a:rPr lang="de-DE" dirty="0" smtClean="0"/>
              <a:t> ad </a:t>
            </a:r>
            <a:r>
              <a:rPr lang="de-DE" dirty="0" err="1" smtClean="0"/>
              <a:t>estion</a:t>
            </a:r>
            <a:r>
              <a:rPr lang="de-DE" dirty="0" smtClean="0"/>
              <a:t> </a:t>
            </a:r>
            <a:r>
              <a:rPr lang="de-DE" dirty="0" err="1" smtClean="0"/>
              <a:t>hent</a:t>
            </a:r>
            <a:r>
              <a:rPr lang="de-DE" dirty="0" smtClean="0"/>
              <a:t> </a:t>
            </a:r>
            <a:r>
              <a:rPr lang="de-DE" dirty="0" err="1" smtClean="0"/>
              <a:t>prat</a:t>
            </a:r>
            <a:r>
              <a:rPr lang="de-DE" dirty="0" smtClean="0"/>
              <a:t> </a:t>
            </a:r>
            <a:r>
              <a:rPr lang="de-DE" dirty="0" err="1" smtClean="0"/>
              <a:t>lortincilit</a:t>
            </a:r>
            <a:r>
              <a:rPr lang="de-DE" dirty="0" smtClean="0"/>
              <a:t> </a:t>
            </a:r>
            <a:r>
              <a:rPr lang="de-DE" dirty="0" err="1" smtClean="0"/>
              <a:t>utem</a:t>
            </a:r>
            <a:r>
              <a:rPr lang="de-DE" dirty="0" smtClean="0"/>
              <a:t> </a:t>
            </a:r>
            <a:r>
              <a:rPr lang="de-DE" dirty="0" err="1" smtClean="0"/>
              <a:t>doloreet</a:t>
            </a:r>
            <a:r>
              <a:rPr lang="de-DE" dirty="0" smtClean="0"/>
              <a:t> </a:t>
            </a:r>
            <a:r>
              <a:rPr lang="de-DE" dirty="0" err="1" smtClean="0"/>
              <a:t>alisis</a:t>
            </a:r>
            <a:endParaRPr lang="de-DE" dirty="0" smtClean="0"/>
          </a:p>
          <a:p>
            <a:pPr lvl="0"/>
            <a:r>
              <a:rPr lang="de-DE" dirty="0" err="1" smtClean="0"/>
              <a:t>Auguerc</a:t>
            </a:r>
            <a:r>
              <a:rPr lang="de-DE" dirty="0" smtClean="0"/>
              <a:t> </a:t>
            </a:r>
            <a:r>
              <a:rPr lang="de-DE" dirty="0" err="1" smtClean="0"/>
              <a:t>iliquatum</a:t>
            </a:r>
            <a:r>
              <a:rPr lang="de-DE" dirty="0" smtClean="0"/>
              <a:t> </a:t>
            </a:r>
            <a:r>
              <a:rPr lang="de-DE" dirty="0" err="1" smtClean="0"/>
              <a:t>euips</a:t>
            </a:r>
            <a:r>
              <a:rPr lang="de-DE" dirty="0" smtClean="0"/>
              <a:t> </a:t>
            </a:r>
          </a:p>
          <a:p>
            <a:pPr lvl="0"/>
            <a:r>
              <a:rPr lang="de-DE" dirty="0" err="1" smtClean="0"/>
              <a:t>nulputpat</a:t>
            </a:r>
            <a:r>
              <a:rPr lang="de-DE" dirty="0" smtClean="0"/>
              <a:t> </a:t>
            </a:r>
            <a:r>
              <a:rPr lang="de-DE" dirty="0" err="1" smtClean="0"/>
              <a:t>lum</a:t>
            </a:r>
            <a:r>
              <a:rPr lang="de-DE" dirty="0" smtClean="0"/>
              <a:t> </a:t>
            </a:r>
            <a:r>
              <a:rPr lang="de-DE" dirty="0" err="1" smtClean="0"/>
              <a:t>dolobore</a:t>
            </a:r>
            <a:r>
              <a:rPr lang="de-DE" dirty="0" smtClean="0"/>
              <a:t> </a:t>
            </a:r>
            <a:r>
              <a:rPr lang="de-DE" dirty="0" err="1" smtClean="0"/>
              <a:t>dio</a:t>
            </a:r>
            <a:r>
              <a:rPr lang="de-DE" dirty="0" smtClean="0"/>
              <a:t> </a:t>
            </a:r>
          </a:p>
          <a:p>
            <a:pPr lvl="0"/>
            <a:r>
              <a:rPr lang="de-DE" dirty="0" err="1" smtClean="0"/>
              <a:t>odolorem</a:t>
            </a:r>
            <a:r>
              <a:rPr lang="de-DE" dirty="0" smtClean="0"/>
              <a:t> </a:t>
            </a:r>
            <a:r>
              <a:rPr lang="de-DE" dirty="0" err="1" smtClean="0"/>
              <a:t>nullam</a:t>
            </a:r>
            <a:r>
              <a:rPr lang="de-DE" dirty="0" smtClean="0"/>
              <a:t>, </a:t>
            </a:r>
            <a:r>
              <a:rPr lang="de-DE" dirty="0" err="1" smtClean="0"/>
              <a:t>sustingeumsan</a:t>
            </a:r>
            <a:r>
              <a:rPr lang="de-DE" dirty="0" smtClean="0"/>
              <a:t> </a:t>
            </a:r>
            <a:r>
              <a:rPr lang="de-DE" dirty="0" err="1" smtClean="0"/>
              <a:t>veliquismod</a:t>
            </a:r>
            <a:endParaRPr lang="de-DE" dirty="0" smtClean="0"/>
          </a:p>
          <a:p>
            <a:pPr lvl="0"/>
            <a:endParaRPr lang="de-DE" dirty="0" smtClean="0"/>
          </a:p>
        </p:txBody>
      </p:sp>
      <p:sp>
        <p:nvSpPr>
          <p:cNvPr id="5" name="Textplatzhalt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200150" y="2390775"/>
            <a:ext cx="3543300" cy="36195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800" baseline="0"/>
            </a:lvl1pPr>
            <a:lvl2pPr marL="266700" indent="-266700">
              <a:spcBef>
                <a:spcPts val="0"/>
              </a:spcBef>
              <a:buFont typeface="+mj-lt"/>
              <a:buAutoNum type="arabicPeriod"/>
              <a:defRPr sz="1800"/>
            </a:lvl2pPr>
          </a:lstStyle>
          <a:p>
            <a:pPr lvl="0"/>
            <a:r>
              <a:rPr lang="de-DE" dirty="0" smtClean="0"/>
              <a:t>Text Einzug numerisch</a:t>
            </a:r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268045" y="1213844"/>
            <a:ext cx="7447330" cy="450353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lang="de-CH" sz="2200" baseline="0">
                <a:latin typeface="+mj-lt"/>
              </a:defRPr>
            </a:lvl1pPr>
          </a:lstStyle>
          <a:p>
            <a:pPr lvl="0"/>
            <a:r>
              <a:rPr lang="de-CH" dirty="0" smtClean="0"/>
              <a:t>Untertitel Arial normal, 22 Punkt</a:t>
            </a:r>
            <a:endParaRPr lang="de-CH" dirty="0"/>
          </a:p>
        </p:txBody>
      </p:sp>
      <p:sp>
        <p:nvSpPr>
          <p:cNvPr id="7" name="Titel 3"/>
          <p:cNvSpPr>
            <a:spLocks noGrp="1"/>
          </p:cNvSpPr>
          <p:nvPr>
            <p:ph type="title" hasCustomPrompt="1"/>
          </p:nvPr>
        </p:nvSpPr>
        <p:spPr>
          <a:xfrm>
            <a:off x="1193800" y="601000"/>
            <a:ext cx="7516008" cy="708082"/>
          </a:xfrm>
          <a:prstGeom prst="rect">
            <a:avLst/>
          </a:prstGeom>
        </p:spPr>
        <p:txBody>
          <a:bodyPr/>
          <a:lstStyle>
            <a:lvl1pPr>
              <a:defRPr sz="3200" b="0"/>
            </a:lvl1pPr>
          </a:lstStyle>
          <a:p>
            <a:r>
              <a:rPr lang="de-DE" dirty="0" smtClean="0"/>
              <a:t>Titel, Arial, normal, 32 Punkt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943475" y="2390775"/>
            <a:ext cx="3771900" cy="3429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800" baseline="0"/>
            </a:lvl1pPr>
            <a:lvl2pPr marL="285750" indent="-285750">
              <a:spcBef>
                <a:spcPts val="0"/>
              </a:spcBef>
              <a:buFont typeface="Symbol" panose="05050102010706020507" pitchFamily="18" charset="2"/>
              <a:buChar char="-"/>
              <a:defRPr sz="1800"/>
            </a:lvl2pPr>
          </a:lstStyle>
          <a:p>
            <a:pPr lvl="0"/>
            <a:r>
              <a:rPr lang="de-DE" dirty="0" smtClean="0"/>
              <a:t>Text Einzug Geviertstrich</a:t>
            </a:r>
          </a:p>
        </p:txBody>
      </p:sp>
      <p:sp>
        <p:nvSpPr>
          <p:cNvPr id="9" name="Textplatzhalter 16"/>
          <p:cNvSpPr>
            <a:spLocks noGrp="1"/>
          </p:cNvSpPr>
          <p:nvPr>
            <p:ph type="body" sz="quarter" idx="16" hasCustomPrompt="1"/>
          </p:nvPr>
        </p:nvSpPr>
        <p:spPr>
          <a:xfrm>
            <a:off x="4940299" y="2771774"/>
            <a:ext cx="3775076" cy="2562225"/>
          </a:xfrm>
          <a:prstGeom prst="rect">
            <a:avLst/>
          </a:prstGeom>
        </p:spPr>
        <p:txBody>
          <a:bodyPr/>
          <a:lstStyle>
            <a:lvl1pPr marL="266700" indent="-266700">
              <a:buFont typeface="Symbol" panose="05050102010706020507" pitchFamily="18" charset="2"/>
              <a:buChar char="-"/>
              <a:defRPr sz="1800"/>
            </a:lvl1pPr>
          </a:lstStyle>
          <a:p>
            <a:pPr lvl="0"/>
            <a:r>
              <a:rPr lang="de-DE" dirty="0" err="1" smtClean="0"/>
              <a:t>Feu</a:t>
            </a:r>
            <a:r>
              <a:rPr lang="de-DE" dirty="0" smtClean="0"/>
              <a:t> </a:t>
            </a:r>
            <a:r>
              <a:rPr lang="de-DE" dirty="0" err="1" smtClean="0"/>
              <a:t>feugiamet</a:t>
            </a:r>
            <a:r>
              <a:rPr lang="de-DE" dirty="0" smtClean="0"/>
              <a:t> ad </a:t>
            </a:r>
            <a:r>
              <a:rPr lang="de-DE" dirty="0" err="1" smtClean="0"/>
              <a:t>delisl</a:t>
            </a:r>
            <a:r>
              <a:rPr lang="de-DE" dirty="0" smtClean="0"/>
              <a:t> in </a:t>
            </a:r>
            <a:r>
              <a:rPr lang="de-DE" dirty="0" err="1" smtClean="0"/>
              <a:t>hent</a:t>
            </a:r>
            <a:r>
              <a:rPr lang="de-DE" dirty="0" smtClean="0"/>
              <a:t> ad </a:t>
            </a:r>
            <a:r>
              <a:rPr lang="de-DE" dirty="0" err="1" smtClean="0"/>
              <a:t>estion</a:t>
            </a:r>
            <a:r>
              <a:rPr lang="de-DE" dirty="0" smtClean="0"/>
              <a:t> </a:t>
            </a:r>
            <a:r>
              <a:rPr lang="de-DE" dirty="0" err="1" smtClean="0"/>
              <a:t>hent</a:t>
            </a:r>
            <a:r>
              <a:rPr lang="de-DE" dirty="0" smtClean="0"/>
              <a:t> </a:t>
            </a:r>
            <a:r>
              <a:rPr lang="de-DE" dirty="0" err="1" smtClean="0"/>
              <a:t>prat</a:t>
            </a:r>
            <a:r>
              <a:rPr lang="de-DE" dirty="0" smtClean="0"/>
              <a:t> </a:t>
            </a:r>
            <a:r>
              <a:rPr lang="de-DE" dirty="0" err="1" smtClean="0"/>
              <a:t>lortincilit</a:t>
            </a:r>
            <a:r>
              <a:rPr lang="de-DE" dirty="0" smtClean="0"/>
              <a:t> </a:t>
            </a:r>
            <a:r>
              <a:rPr lang="de-DE" dirty="0" err="1" smtClean="0"/>
              <a:t>utem</a:t>
            </a:r>
            <a:r>
              <a:rPr lang="de-DE" dirty="0" smtClean="0"/>
              <a:t> </a:t>
            </a:r>
            <a:r>
              <a:rPr lang="de-DE" dirty="0" err="1" smtClean="0"/>
              <a:t>doloreet</a:t>
            </a:r>
            <a:r>
              <a:rPr lang="de-DE" dirty="0" smtClean="0"/>
              <a:t> </a:t>
            </a:r>
            <a:r>
              <a:rPr lang="de-DE" dirty="0" err="1" smtClean="0"/>
              <a:t>alisis</a:t>
            </a:r>
            <a:endParaRPr lang="de-DE" dirty="0" smtClean="0"/>
          </a:p>
          <a:p>
            <a:pPr lvl="0"/>
            <a:r>
              <a:rPr lang="de-DE" dirty="0" err="1" smtClean="0"/>
              <a:t>Auguerc</a:t>
            </a:r>
            <a:r>
              <a:rPr lang="de-DE" dirty="0" smtClean="0"/>
              <a:t> </a:t>
            </a:r>
            <a:r>
              <a:rPr lang="de-DE" dirty="0" err="1" smtClean="0"/>
              <a:t>iliquatum</a:t>
            </a:r>
            <a:r>
              <a:rPr lang="de-DE" dirty="0" smtClean="0"/>
              <a:t> </a:t>
            </a:r>
            <a:r>
              <a:rPr lang="de-DE" dirty="0" err="1" smtClean="0"/>
              <a:t>euips</a:t>
            </a:r>
            <a:r>
              <a:rPr lang="de-DE" dirty="0" smtClean="0"/>
              <a:t> </a:t>
            </a:r>
          </a:p>
          <a:p>
            <a:pPr lvl="0"/>
            <a:r>
              <a:rPr lang="de-DE" dirty="0" err="1" smtClean="0"/>
              <a:t>nulputpat</a:t>
            </a:r>
            <a:r>
              <a:rPr lang="de-DE" dirty="0" smtClean="0"/>
              <a:t> </a:t>
            </a:r>
            <a:r>
              <a:rPr lang="de-DE" dirty="0" err="1" smtClean="0"/>
              <a:t>lum</a:t>
            </a:r>
            <a:r>
              <a:rPr lang="de-DE" dirty="0" smtClean="0"/>
              <a:t> </a:t>
            </a:r>
            <a:r>
              <a:rPr lang="de-DE" dirty="0" err="1" smtClean="0"/>
              <a:t>dolobore</a:t>
            </a:r>
            <a:r>
              <a:rPr lang="de-DE" dirty="0" smtClean="0"/>
              <a:t> </a:t>
            </a:r>
            <a:r>
              <a:rPr lang="de-DE" dirty="0" err="1" smtClean="0"/>
              <a:t>dio</a:t>
            </a:r>
            <a:r>
              <a:rPr lang="de-DE" dirty="0" smtClean="0"/>
              <a:t> </a:t>
            </a:r>
          </a:p>
          <a:p>
            <a:pPr lvl="0"/>
            <a:r>
              <a:rPr lang="de-DE" dirty="0" err="1" smtClean="0"/>
              <a:t>odolorem</a:t>
            </a:r>
            <a:r>
              <a:rPr lang="de-DE" dirty="0" smtClean="0"/>
              <a:t> </a:t>
            </a:r>
            <a:r>
              <a:rPr lang="de-DE" dirty="0" err="1" smtClean="0"/>
              <a:t>nullam</a:t>
            </a:r>
            <a:r>
              <a:rPr lang="de-DE" dirty="0" smtClean="0"/>
              <a:t>, </a:t>
            </a:r>
            <a:r>
              <a:rPr lang="de-DE" dirty="0" err="1" smtClean="0"/>
              <a:t>sustingeumsan</a:t>
            </a:r>
            <a:r>
              <a:rPr lang="de-DE" dirty="0" smtClean="0"/>
              <a:t> </a:t>
            </a:r>
            <a:r>
              <a:rPr lang="de-DE" dirty="0" err="1" smtClean="0"/>
              <a:t>veliquismod</a:t>
            </a:r>
            <a:endParaRPr lang="de-DE" dirty="0" smtClean="0"/>
          </a:p>
          <a:p>
            <a:pPr lvl="0"/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283563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12/09/2017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platzhalt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1187450" y="2390774"/>
            <a:ext cx="7527926" cy="2562225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/>
            </a:lvl1pPr>
          </a:lstStyle>
          <a:p>
            <a:pPr lvl="0"/>
            <a:r>
              <a:rPr lang="de-CH" dirty="0" smtClean="0"/>
              <a:t>Grundschrift mit Aufzählung, Arial normal, 16 Punkt</a:t>
            </a:r>
          </a:p>
          <a:p>
            <a:pPr lvl="0"/>
            <a:r>
              <a:rPr lang="de-CH" dirty="0" smtClean="0"/>
              <a:t>Grundschrift mit Aufzählung, Arial normal, 16 Punkt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CH" dirty="0" smtClean="0"/>
              <a:t>Grundschrift mit Aufzählung, Arial normal, 16 Punkt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CH" dirty="0" smtClean="0"/>
              <a:t>Grundschrift mit Aufzählung, Arial normal, 16 Punkt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CH" dirty="0" smtClean="0"/>
              <a:t>Grundschrift mit Aufzählung, Arial normal, 16 Punkt</a:t>
            </a:r>
            <a:endParaRPr lang="de-DE" dirty="0" smtClean="0"/>
          </a:p>
        </p:txBody>
      </p:sp>
      <p:pic>
        <p:nvPicPr>
          <p:cNvPr id="29" name="Picture 44" descr="Wappen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32" y="730057"/>
            <a:ext cx="2921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el 3"/>
          <p:cNvSpPr>
            <a:spLocks noGrp="1"/>
          </p:cNvSpPr>
          <p:nvPr>
            <p:ph type="title" hasCustomPrompt="1"/>
          </p:nvPr>
        </p:nvSpPr>
        <p:spPr>
          <a:xfrm>
            <a:off x="1193800" y="601000"/>
            <a:ext cx="7516008" cy="708082"/>
          </a:xfrm>
          <a:prstGeom prst="rect">
            <a:avLst/>
          </a:prstGeom>
        </p:spPr>
        <p:txBody>
          <a:bodyPr/>
          <a:lstStyle>
            <a:lvl1pPr>
              <a:defRPr sz="3200" b="0"/>
            </a:lvl1pPr>
          </a:lstStyle>
          <a:p>
            <a:r>
              <a:rPr lang="de-DE" dirty="0" smtClean="0"/>
              <a:t>Titel, Arial, normal, 32 Punkt</a:t>
            </a:r>
          </a:p>
        </p:txBody>
      </p:sp>
    </p:spTree>
    <p:extLst>
      <p:ext uri="{BB962C8B-B14F-4D97-AF65-F5344CB8AC3E}">
        <p14:creationId xmlns:p14="http://schemas.microsoft.com/office/powerpoint/2010/main" val="41102577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6988" y="323850"/>
            <a:ext cx="7461250" cy="989013"/>
          </a:xfrm>
          <a:prstGeom prst="rect">
            <a:avLst/>
          </a:prstGeom>
        </p:spPr>
        <p:txBody>
          <a:bodyPr/>
          <a:lstStyle/>
          <a:p>
            <a:r>
              <a:rPr lang="de-CH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330325"/>
            <a:ext cx="7472363" cy="47625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59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B5323-36E8-415F-B2E0-798E9292FFBD}" type="datetime1">
              <a:rPr lang="pl-PL"/>
              <a:pPr>
                <a:defRPr/>
              </a:pPr>
              <a:t>12.09.2017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tytuł slajdu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DC8DA8-A3FA-4B4C-B403-911171FE205D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4EA429-F55B-4946-9A41-4F60BEBC650F}" type="datetime1">
              <a:rPr lang="pl-PL"/>
              <a:pPr>
                <a:defRPr/>
              </a:pPr>
              <a:t>12.09.2017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tytuł slajdu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651A3-15A3-4B1B-83EF-1332267EA55A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5D0B9-8BCC-453F-948C-7015D396AB5F}" type="datetime1">
              <a:rPr lang="pl-PL"/>
              <a:pPr>
                <a:defRPr/>
              </a:pPr>
              <a:t>12.09.2017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tytuł slajdu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5A18B-20ED-440B-B1A2-5A6C68A06FBD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11B25-C057-4EFC-BB90-D0E0FB2C8196}" type="datetime1">
              <a:rPr lang="pl-PL"/>
              <a:pPr>
                <a:defRPr/>
              </a:pPr>
              <a:t>12.09.2017</a:t>
            </a:fld>
            <a:endParaRPr lang="pl-PL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tytuł slajdu</a:t>
            </a: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B0956-4829-4CF2-85D5-986764E87F87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C550A-B872-4379-9317-1894DDBC63B8}" type="datetime1">
              <a:rPr lang="pl-PL"/>
              <a:pPr>
                <a:defRPr/>
              </a:pPr>
              <a:t>12.09.2017</a:t>
            </a:fld>
            <a:endParaRPr lang="pl-PL" dirty="0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tytuł slajdu</a:t>
            </a:r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4E462-0DD6-45C3-A4EE-FAE2B7F363C0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51D57-41A6-40A0-BAE4-085F373E053E}" type="datetime1">
              <a:rPr lang="pl-PL"/>
              <a:pPr>
                <a:defRPr/>
              </a:pPr>
              <a:t>12.09.2017</a:t>
            </a:fld>
            <a:endParaRPr lang="pl-PL" dirty="0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tytuł slajdu</a:t>
            </a:r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91FF1-B296-4717-87A3-D07B270B7506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>
            <a:spLocks noChangeArrowheads="1"/>
          </p:cNvSpPr>
          <p:nvPr userDrawn="1"/>
        </p:nvSpPr>
        <p:spPr bwMode="auto">
          <a:xfrm>
            <a:off x="2843213" y="6597650"/>
            <a:ext cx="3363912" cy="23018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dirty="0" smtClean="0">
                <a:solidFill>
                  <a:srgbClr val="002060"/>
                </a:solidFill>
                <a:latin typeface="Verdana" pitchFamily="34" charset="0"/>
              </a:rPr>
              <a:t>Institute of Meteorology and Water Management – NRI</a:t>
            </a:r>
          </a:p>
        </p:txBody>
      </p:sp>
      <p:sp>
        <p:nvSpPr>
          <p:cNvPr id="3" name="Prostokąt zaokrąglony 2"/>
          <p:cNvSpPr/>
          <p:nvPr userDrawn="1"/>
        </p:nvSpPr>
        <p:spPr>
          <a:xfrm>
            <a:off x="1588" y="-26988"/>
            <a:ext cx="9142412" cy="287338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36000" tIns="36000" rIns="36000" bIns="36000" anchor="ctr"/>
          <a:lstStyle/>
          <a:p>
            <a:pPr algn="ctr"/>
            <a:r>
              <a:rPr lang="en-US" sz="1600" b="0" dirty="0" smtClean="0"/>
              <a:t>SPRED Priority Project</a:t>
            </a:r>
            <a:r>
              <a:rPr lang="pl-PL" sz="1600" b="0" dirty="0" smtClean="0"/>
              <a:t>. </a:t>
            </a:r>
            <a:r>
              <a:rPr lang="en-US" sz="1600" kern="1200" dirty="0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SPRED activities at IMWM-NRI</a:t>
            </a:r>
            <a:endParaRPr lang="pl-PL" sz="1600" b="0" dirty="0"/>
          </a:p>
        </p:txBody>
      </p:sp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1013" y="260350"/>
            <a:ext cx="1042987" cy="1028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4D19D-232E-40A2-8300-5E795FA82290}" type="datetime1">
              <a:rPr lang="en-US"/>
              <a:pPr>
                <a:defRPr/>
              </a:pPr>
              <a:t>9/12/2017</a:t>
            </a:fld>
            <a:endParaRPr lang="en-US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81F95-95E2-41BC-9778-463E9E6CA3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E13BF-1259-41CC-8B05-DD3347F6112E}" type="datetime1">
              <a:rPr lang="pl-PL"/>
              <a:pPr>
                <a:defRPr/>
              </a:pPr>
              <a:t>12.09.2017</a:t>
            </a:fld>
            <a:endParaRPr lang="pl-PL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tytuł slajdu</a:t>
            </a: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080A3-4C19-4E7D-9628-8BDB9EC2AC99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12/09/2017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pl-PL" noProof="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112F7-B3F1-45CF-8F47-2057AA5C52F7}" type="datetime1">
              <a:rPr lang="pl-PL"/>
              <a:pPr>
                <a:defRPr/>
              </a:pPr>
              <a:t>12.09.2017</a:t>
            </a:fld>
            <a:endParaRPr lang="pl-PL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tytuł slajdu</a:t>
            </a: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86D55-DC0A-4FC1-92A4-DB647A99E479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640FF-B4B6-46C3-BA9B-48B14795D45A}" type="datetime1">
              <a:rPr lang="pl-PL"/>
              <a:pPr>
                <a:defRPr/>
              </a:pPr>
              <a:t>12.09.2017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tytuł slajdu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E7515-E7AF-4C2E-9ACC-9BBC66425C6D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3A284-9196-48E7-9B2A-B1CA2F445C41}" type="datetime1">
              <a:rPr lang="pl-PL"/>
              <a:pPr>
                <a:defRPr/>
              </a:pPr>
              <a:t>12.09.2017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tytuł slajdu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8588E6-72A5-4AAC-9111-0C9664266A5D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12/09/2017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12/09/2017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12/09/2017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12/09/2017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12/09/2017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12/09/2017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12/09/2017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12/09/2017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12/09/2017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12/09/2017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12/09/2017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12/09/2017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12/09/2017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12/09/2017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12/09/2017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12/09/2017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4.jpe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055F8-1D02-4417-9241-55C834FD9970}" type="datetimeFigureOut">
              <a:rPr lang="it-IT" smtClean="0"/>
              <a:pPr/>
              <a:t>12/09/2017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magine 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5827185"/>
            <a:ext cx="9144000" cy="1039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091" y="6508752"/>
            <a:ext cx="1323975" cy="364067"/>
          </a:xfrm>
          <a:prstGeom prst="rect">
            <a:avLst/>
          </a:prstGeom>
        </p:spPr>
        <p:txBody>
          <a:bodyPr vert="horz" wrap="square" lIns="142875" tIns="71438" rIns="142875" bIns="71438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  <a:ea typeface="ヒラギノ角ゴ ProN W3" charset="-128"/>
                <a:cs typeface="+mn-cs"/>
                <a:sym typeface="Gill Sans" charset="0"/>
              </a:defRPr>
            </a:lvl1pPr>
          </a:lstStyle>
          <a:p>
            <a:pPr>
              <a:defRPr/>
            </a:pPr>
            <a:fld id="{24DD5089-D484-4A08-89D7-8D6A3BC269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ransition spd="med"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marL="23813" indent="-23813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+mj-lt"/>
          <a:ea typeface="+mj-ea"/>
          <a:cs typeface="+mj-cs"/>
          <a:sym typeface="Calibri" pitchFamily="34" charset="0"/>
        </a:defRPr>
      </a:lvl1pPr>
      <a:lvl2pPr marL="23813" indent="-23813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Calibri" charset="0"/>
          <a:ea typeface="ヒラギノ角ゴ ProN W3" charset="-128"/>
          <a:cs typeface="ヒラギノ角ゴ ProN W3" charset="-128"/>
          <a:sym typeface="Calibri" pitchFamily="34" charset="0"/>
        </a:defRPr>
      </a:lvl2pPr>
      <a:lvl3pPr marL="23813" indent="-23813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Calibri" charset="0"/>
          <a:ea typeface="ヒラギノ角ゴ ProN W3" charset="-128"/>
          <a:cs typeface="ヒラギノ角ゴ ProN W3" charset="-128"/>
          <a:sym typeface="Calibri" pitchFamily="34" charset="0"/>
        </a:defRPr>
      </a:lvl3pPr>
      <a:lvl4pPr marL="23813" indent="-23813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Calibri" charset="0"/>
          <a:ea typeface="ヒラギノ角ゴ ProN W3" charset="-128"/>
          <a:cs typeface="ヒラギノ角ゴ ProN W3" charset="-128"/>
          <a:sym typeface="Calibri" pitchFamily="34" charset="0"/>
        </a:defRPr>
      </a:lvl4pPr>
      <a:lvl5pPr marL="23813" indent="-23813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Calibri" charset="0"/>
          <a:ea typeface="ヒラギノ角ゴ ProN W3" charset="-128"/>
          <a:cs typeface="ヒラギノ角ゴ ProN W3" charset="-128"/>
          <a:sym typeface="Calibri" pitchFamily="34" charset="0"/>
        </a:defRPr>
      </a:lvl5pPr>
      <a:lvl6pPr marL="311814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6pPr>
      <a:lvl7pPr marL="598722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7pPr>
      <a:lvl8pPr marL="885631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8pPr>
      <a:lvl9pPr marL="1172541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9pPr>
    </p:titleStyle>
    <p:bodyStyle>
      <a:lvl1pPr marL="327025" indent="-301625" algn="l" rtl="0" eaLnBrk="1" fontAlgn="base" hangingPunct="1">
        <a:spcBef>
          <a:spcPts val="688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•"/>
        <a:defRPr sz="2900">
          <a:solidFill>
            <a:srgbClr val="000000"/>
          </a:solidFill>
          <a:latin typeface="+mn-lt"/>
          <a:ea typeface="+mn-ea"/>
          <a:cs typeface="+mn-cs"/>
          <a:sym typeface="Calibri" pitchFamily="34" charset="0"/>
        </a:defRPr>
      </a:lvl1pPr>
      <a:lvl2pPr marL="684213" indent="-250825" algn="l" rtl="0" eaLnBrk="1" fontAlgn="base" hangingPunct="1">
        <a:spcBef>
          <a:spcPts val="625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–"/>
        <a:defRPr sz="2500">
          <a:solidFill>
            <a:srgbClr val="000000"/>
          </a:solidFill>
          <a:latin typeface="+mn-lt"/>
          <a:ea typeface="+mn-ea"/>
          <a:cs typeface="+mn-cs"/>
          <a:sym typeface="Calibri" pitchFamily="34" charset="0"/>
        </a:defRPr>
      </a:lvl2pPr>
      <a:lvl3pPr marL="1041400" indent="-201613" algn="l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•"/>
        <a:defRPr sz="2100">
          <a:solidFill>
            <a:srgbClr val="000000"/>
          </a:solidFill>
          <a:latin typeface="+mn-lt"/>
          <a:ea typeface="+mn-ea"/>
          <a:cs typeface="+mn-cs"/>
          <a:sym typeface="Calibri" pitchFamily="34" charset="0"/>
        </a:defRPr>
      </a:lvl3pPr>
      <a:lvl4pPr marL="1449388" indent="-200025" algn="l" rtl="0" eaLnBrk="1" fontAlgn="base" hangingPunct="1">
        <a:spcBef>
          <a:spcPts val="438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–"/>
        <a:defRPr sz="2000">
          <a:solidFill>
            <a:srgbClr val="000000"/>
          </a:solidFill>
          <a:latin typeface="+mn-lt"/>
          <a:ea typeface="+mn-ea"/>
          <a:cs typeface="+mn-cs"/>
          <a:sym typeface="Calibri" pitchFamily="34" charset="0"/>
        </a:defRPr>
      </a:lvl4pPr>
      <a:lvl5pPr marL="1857375" indent="-200025" algn="l" rtl="0" eaLnBrk="1" fontAlgn="base" hangingPunct="1">
        <a:spcBef>
          <a:spcPts val="438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  <a:sym typeface="Calibri" pitchFamily="34" charset="0"/>
        </a:defRPr>
      </a:lvl5pPr>
      <a:lvl6pPr marL="2147830" indent="-203227" algn="l" rtl="0" eaLnBrk="1" fontAlgn="base" hangingPunct="1">
        <a:spcBef>
          <a:spcPts val="439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1800">
          <a:solidFill>
            <a:srgbClr val="000000"/>
          </a:solidFill>
          <a:latin typeface="+mn-lt"/>
          <a:ea typeface="+mn-ea"/>
          <a:cs typeface="+mn-cs"/>
          <a:sym typeface="Calibri" charset="0"/>
        </a:defRPr>
      </a:lvl6pPr>
      <a:lvl7pPr marL="2434738" indent="-203227" algn="l" rtl="0" eaLnBrk="1" fontAlgn="base" hangingPunct="1">
        <a:spcBef>
          <a:spcPts val="439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1800">
          <a:solidFill>
            <a:srgbClr val="000000"/>
          </a:solidFill>
          <a:latin typeface="+mn-lt"/>
          <a:ea typeface="+mn-ea"/>
          <a:cs typeface="+mn-cs"/>
          <a:sym typeface="Calibri" charset="0"/>
        </a:defRPr>
      </a:lvl7pPr>
      <a:lvl8pPr marL="2721647" indent="-203227" algn="l" rtl="0" eaLnBrk="1" fontAlgn="base" hangingPunct="1">
        <a:spcBef>
          <a:spcPts val="439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1800">
          <a:solidFill>
            <a:srgbClr val="000000"/>
          </a:solidFill>
          <a:latin typeface="+mn-lt"/>
          <a:ea typeface="+mn-ea"/>
          <a:cs typeface="+mn-cs"/>
          <a:sym typeface="Calibri" charset="0"/>
        </a:defRPr>
      </a:lvl8pPr>
      <a:lvl9pPr marL="3008555" indent="-203227" algn="l" rtl="0" eaLnBrk="1" fontAlgn="base" hangingPunct="1">
        <a:spcBef>
          <a:spcPts val="439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1800">
          <a:solidFill>
            <a:srgbClr val="000000"/>
          </a:solidFill>
          <a:latin typeface="+mn-lt"/>
          <a:ea typeface="+mn-ea"/>
          <a:cs typeface="+mn-cs"/>
          <a:sym typeface="Calibri" charset="0"/>
        </a:defRPr>
      </a:lvl9pPr>
    </p:bodyStyle>
    <p:otherStyle>
      <a:defPPr>
        <a:defRPr lang="it-IT"/>
      </a:defPPr>
      <a:lvl1pPr marL="0" algn="l" defTabSz="28690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6908" algn="l" defTabSz="28690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3818" algn="l" defTabSz="28690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0726" algn="l" defTabSz="28690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47634" algn="l" defTabSz="28690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4542" algn="l" defTabSz="28690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1452" algn="l" defTabSz="28690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08361" algn="l" defTabSz="28690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295269" algn="l" defTabSz="28690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FFFF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0CA5E9-B5C0-4F18-9755-424851FC6CE0}" type="datetime1">
              <a:rPr lang="en-GB" smtClean="0"/>
              <a:pPr/>
              <a:t>12/09/2017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59AC52-447C-4AEE-A36C-1FD591F38E58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5"/>
          <p:cNvSpPr txBox="1">
            <a:spLocks noChangeArrowheads="1"/>
          </p:cNvSpPr>
          <p:nvPr/>
        </p:nvSpPr>
        <p:spPr bwMode="auto">
          <a:xfrm>
            <a:off x="533400" y="304800"/>
            <a:ext cx="510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CA" sz="2400" smtClean="0"/>
          </a:p>
        </p:txBody>
      </p:sp>
      <p:sp>
        <p:nvSpPr>
          <p:cNvPr id="4" name="Rechteck 3"/>
          <p:cNvSpPr/>
          <p:nvPr/>
        </p:nvSpPr>
        <p:spPr bwMode="auto">
          <a:xfrm>
            <a:off x="0" y="-6734"/>
            <a:ext cx="9144000" cy="1044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7659141" y="6327820"/>
            <a:ext cx="107503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fld id="{1EE35605-8AB3-442C-A293-9F31FDF185BC}" type="slidenum">
              <a:rPr lang="de-CH" sz="1100" smtClean="0">
                <a:latin typeface="Roboto Light"/>
                <a:cs typeface="Roboto Light"/>
              </a:rPr>
              <a:pPr algn="r"/>
              <a:t>‹#›</a:t>
            </a:fld>
            <a:endParaRPr lang="de-DE" sz="1100" dirty="0">
              <a:latin typeface="Roboto Light"/>
              <a:cs typeface="Roboto Light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3086100" y="6326600"/>
            <a:ext cx="49540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CH" sz="1100" dirty="0" smtClean="0">
                <a:latin typeface="Roboto Light"/>
                <a:cs typeface="Roboto Light"/>
              </a:rPr>
              <a:t>©</a:t>
            </a:r>
            <a:r>
              <a:rPr lang="de-DE" sz="1100" baseline="0" dirty="0" smtClean="0">
                <a:latin typeface="Roboto Light"/>
                <a:cs typeface="Roboto Light"/>
              </a:rPr>
              <a:t> COSMO General Meeting</a:t>
            </a:r>
            <a:r>
              <a:rPr lang="de-CH" sz="1100" baseline="0" dirty="0" smtClean="0">
                <a:latin typeface="Roboto Light"/>
                <a:cs typeface="Roboto Light"/>
              </a:rPr>
              <a:t>, 11.09.2016, Marco Arpagaus &amp; André Walser</a:t>
            </a:r>
            <a:endParaRPr lang="de-DE" sz="1100" dirty="0">
              <a:latin typeface="Roboto Light"/>
              <a:cs typeface="Roboto Light"/>
            </a:endParaRPr>
          </a:p>
        </p:txBody>
      </p:sp>
      <p:pic>
        <p:nvPicPr>
          <p:cNvPr id="13" name="Bild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6" t="78006" r="10884"/>
          <a:stretch/>
        </p:blipFill>
        <p:spPr>
          <a:xfrm>
            <a:off x="1314496" y="6339610"/>
            <a:ext cx="1041960" cy="179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019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•"/>
        <a:defRPr sz="21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B2B2B2"/>
        </a:buClr>
        <a:buChar char="•"/>
        <a:defRPr sz="21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C0C0C0"/>
        </a:buClr>
        <a:buChar char="•"/>
        <a:defRPr sz="21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</a:p>
        </p:txBody>
      </p:sp>
      <p:sp>
        <p:nvSpPr>
          <p:cNvPr id="3075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46A73BB-D1E2-42A7-AF35-D7ED586AB265}" type="datetime1">
              <a:rPr lang="pl-PL"/>
              <a:pPr>
                <a:defRPr/>
              </a:pPr>
              <a:t>12.09.2017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pl-PL"/>
              <a:t>tytuł slajdu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00C443D-8554-4A1A-852C-E0B03C38901E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055F8-1D02-4417-9241-55C834FD9970}" type="datetimeFigureOut">
              <a:rPr lang="it-IT" smtClean="0"/>
              <a:pPr/>
              <a:t>12/09/2017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37.png"/><Relationship Id="rId7" Type="http://schemas.openxmlformats.org/officeDocument/2006/relationships/image" Target="../media/image49.png"/><Relationship Id="rId12" Type="http://schemas.openxmlformats.org/officeDocument/2006/relationships/image" Target="../media/image4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38.png"/><Relationship Id="rId9" Type="http://schemas.openxmlformats.org/officeDocument/2006/relationships/image" Target="../media/image5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4.xml"/><Relationship Id="rId5" Type="http://schemas.openxmlformats.org/officeDocument/2006/relationships/image" Target="../media/image24.gif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46076" y="2173284"/>
            <a:ext cx="8251848" cy="1614492"/>
          </a:xfrm>
        </p:spPr>
        <p:txBody>
          <a:bodyPr>
            <a:normAutofit/>
          </a:bodyPr>
          <a:lstStyle/>
          <a:p>
            <a:r>
              <a:rPr lang="it-IT" sz="3600" b="1" dirty="0" smtClean="0">
                <a:solidFill>
                  <a:srgbClr val="C00000"/>
                </a:solidFill>
                <a:latin typeface="Candara" pitchFamily="34" charset="0"/>
              </a:rPr>
              <a:t>WG7 and SPRED PP</a:t>
            </a:r>
            <a:endParaRPr lang="it-IT" sz="36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984240" y="3967164"/>
            <a:ext cx="7175520" cy="1214436"/>
          </a:xfrm>
        </p:spPr>
        <p:txBody>
          <a:bodyPr>
            <a:normAutofit/>
          </a:bodyPr>
          <a:lstStyle/>
          <a:p>
            <a:r>
              <a:rPr lang="it-IT" sz="2400" dirty="0" smtClean="0">
                <a:solidFill>
                  <a:schemeClr val="tx1"/>
                </a:solidFill>
                <a:latin typeface="Candara" pitchFamily="34" charset="0"/>
              </a:rPr>
              <a:t>Chiara </a:t>
            </a:r>
            <a:r>
              <a:rPr lang="it-IT" sz="2400" dirty="0" err="1" smtClean="0">
                <a:solidFill>
                  <a:schemeClr val="tx1"/>
                </a:solidFill>
                <a:latin typeface="Candara" pitchFamily="34" charset="0"/>
              </a:rPr>
              <a:t>Marsigli</a:t>
            </a:r>
            <a:endParaRPr lang="it-IT" sz="2400" dirty="0" smtClean="0">
              <a:solidFill>
                <a:schemeClr val="tx1"/>
              </a:solidFill>
              <a:latin typeface="Candara" pitchFamily="34" charset="0"/>
            </a:endParaRPr>
          </a:p>
          <a:p>
            <a:r>
              <a:rPr lang="it-IT" sz="2400" b="1" dirty="0" err="1" smtClean="0">
                <a:solidFill>
                  <a:schemeClr val="tx1"/>
                </a:solidFill>
                <a:latin typeface="Candara" pitchFamily="34" charset="0"/>
              </a:rPr>
              <a:t>Arpae</a:t>
            </a:r>
            <a:r>
              <a:rPr lang="it-IT" sz="2400" b="1" dirty="0" smtClean="0">
                <a:solidFill>
                  <a:schemeClr val="tx1"/>
                </a:solidFill>
                <a:latin typeface="Candara" pitchFamily="34" charset="0"/>
              </a:rPr>
              <a:t> SIMC, Bologna, Italy</a:t>
            </a:r>
            <a:endParaRPr lang="it-IT" sz="24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pic>
        <p:nvPicPr>
          <p:cNvPr id="4" name="Picture 1" descr="C:\Users\cmarsigli\Documents\presentazioni\05_Arpae_rg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782100" cy="1096956"/>
          </a:xfrm>
          <a:prstGeom prst="rect">
            <a:avLst/>
          </a:prstGeom>
          <a:noFill/>
        </p:spPr>
      </p:pic>
      <p:pic>
        <p:nvPicPr>
          <p:cNvPr id="5" name="Picture 883" descr="logo_highr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04044" y="59973"/>
            <a:ext cx="2160599" cy="498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3600000" y="6480000"/>
            <a:ext cx="2133600" cy="365125"/>
          </a:xfrm>
        </p:spPr>
        <p:txBody>
          <a:bodyPr/>
          <a:lstStyle/>
          <a:p>
            <a:pPr algn="ctr"/>
            <a:fld id="{8A59AC52-447C-4AEE-A36C-1FD591F38E58}" type="slidenum">
              <a:rPr lang="en-GB" b="1" smtClean="0"/>
              <a:pPr algn="ctr"/>
              <a:t>10</a:t>
            </a:fld>
            <a:endParaRPr lang="en-GB" b="1" dirty="0"/>
          </a:p>
        </p:txBody>
      </p:sp>
      <p:sp>
        <p:nvSpPr>
          <p:cNvPr id="9" name="Titolo 1"/>
          <p:cNvSpPr txBox="1">
            <a:spLocks/>
          </p:cNvSpPr>
          <p:nvPr/>
        </p:nvSpPr>
        <p:spPr>
          <a:xfrm>
            <a:off x="36000" y="24220"/>
            <a:ext cx="9000000" cy="1072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kern="0" dirty="0" smtClean="0">
                <a:solidFill>
                  <a:srgbClr val="C00000"/>
                </a:solidFill>
                <a:latin typeface="Candara" pitchFamily="34" charset="0"/>
                <a:ea typeface="+mj-ea"/>
                <a:cs typeface="Times New Roman" pitchFamily="18" charset="0"/>
              </a:rPr>
              <a:t>COSMO-LEPS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kern="0" dirty="0" smtClean="0">
                <a:solidFill>
                  <a:srgbClr val="C00000"/>
                </a:solidFill>
                <a:latin typeface="Candara" pitchFamily="34" charset="0"/>
                <a:ea typeface="+mj-ea"/>
                <a:cs typeface="Times New Roman" pitchFamily="18" charset="0"/>
              </a:rPr>
              <a:t>T</a:t>
            </a: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ndara" pitchFamily="34" charset="0"/>
                <a:ea typeface="+mj-ea"/>
                <a:cs typeface="Times New Roman" pitchFamily="18" charset="0"/>
              </a:rPr>
              <a:t>rends in forecast scores</a:t>
            </a:r>
          </a:p>
        </p:txBody>
      </p:sp>
      <p:pic>
        <p:nvPicPr>
          <p:cNvPr id="1030" name="Picture 6" descr="C:\Users\amontani\Documents\conferences\2017\201709_COSMO_Jerusalem\parallel\talk_wg7\ponte\myrpss_run_mean_06M_FULLDOM.png"/>
          <p:cNvPicPr>
            <a:picLocks noChangeAspect="1" noChangeArrowheads="1"/>
          </p:cNvPicPr>
          <p:nvPr/>
        </p:nvPicPr>
        <p:blipFill>
          <a:blip r:embed="rId2" cstate="print"/>
          <a:srcRect l="3367" t="9529" r="16835" b="4765"/>
          <a:stretch>
            <a:fillRect/>
          </a:stretch>
        </p:blipFill>
        <p:spPr bwMode="auto">
          <a:xfrm>
            <a:off x="106286" y="1276344"/>
            <a:ext cx="5545834" cy="4209117"/>
          </a:xfrm>
          <a:prstGeom prst="rect">
            <a:avLst/>
          </a:prstGeom>
          <a:noFill/>
        </p:spPr>
      </p:pic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5796496" y="2711448"/>
            <a:ext cx="3240000" cy="108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just">
              <a:lnSpc>
                <a:spcPct val="120000"/>
              </a:lnSpc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Positive trend for all forecast ranges in the last years, especially for the longer ones (  </a:t>
            </a:r>
            <a:r>
              <a:rPr lang="en-US" sz="1600" b="1" dirty="0" smtClean="0">
                <a:ln>
                  <a:solidFill>
                    <a:schemeClr val="accent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---</a:t>
            </a:r>
            <a:r>
              <a:rPr lang="en-US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1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---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).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478754" y="5581656"/>
            <a:ext cx="6142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kern="0" dirty="0" smtClean="0">
                <a:latin typeface="Times New Roman" pitchFamily="18" charset="0"/>
                <a:cs typeface="Times New Roman" pitchFamily="18" charset="0"/>
              </a:rPr>
              <a:t>Monthly-based verification  performed over the full integration domain (~1400 </a:t>
            </a:r>
            <a:r>
              <a:rPr lang="en-GB" kern="0" dirty="0" err="1" smtClean="0">
                <a:latin typeface="Times New Roman" pitchFamily="18" charset="0"/>
                <a:cs typeface="Times New Roman" pitchFamily="18" charset="0"/>
              </a:rPr>
              <a:t>synop</a:t>
            </a:r>
            <a:r>
              <a:rPr lang="en-GB" kern="0" dirty="0" smtClean="0">
                <a:latin typeface="Times New Roman" pitchFamily="18" charset="0"/>
                <a:cs typeface="Times New Roman" pitchFamily="18" charset="0"/>
              </a:rPr>
              <a:t> reports; NGP)</a:t>
            </a:r>
            <a:endParaRPr lang="en-GB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5648328" y="1276344"/>
            <a:ext cx="1076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/>
              <a:t>RPSS</a:t>
            </a:r>
            <a:endParaRPr lang="it-IT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39956" y="54180"/>
            <a:ext cx="4664088" cy="684000"/>
          </a:xfrm>
        </p:spPr>
        <p:txBody>
          <a:bodyPr>
            <a:normAutofit/>
          </a:bodyPr>
          <a:lstStyle/>
          <a:p>
            <a:r>
              <a:rPr lang="en-GB" sz="2800" b="1" dirty="0" smtClean="0">
                <a:solidFill>
                  <a:srgbClr val="C00000"/>
                </a:solidFill>
                <a:latin typeface="Candara" pitchFamily="34" charset="0"/>
                <a:ea typeface="Tahoma" pitchFamily="34" charset="0"/>
                <a:cs typeface="Tahoma" pitchFamily="34" charset="0"/>
              </a:rPr>
              <a:t>COSMO-LEPS to web</a:t>
            </a:r>
            <a:endParaRPr lang="en-GB" sz="2800" b="1" dirty="0">
              <a:solidFill>
                <a:srgbClr val="C00000"/>
              </a:solidFill>
              <a:latin typeface="Candar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66688" y="738180"/>
            <a:ext cx="8610624" cy="5740416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GB" sz="2400" kern="0" dirty="0" smtClean="0">
                <a:latin typeface="Times New Roman" pitchFamily="18" charset="0"/>
                <a:cs typeface="Times New Roman" pitchFamily="18" charset="0"/>
              </a:rPr>
              <a:t>Little visibility of COSMO-LEPS on COSMO web-site (no maps, not updated  configuration, not updated </a:t>
            </a:r>
            <a:r>
              <a:rPr lang="en-GB" sz="2400" kern="0" dirty="0" err="1" smtClean="0">
                <a:latin typeface="Times New Roman" pitchFamily="18" charset="0"/>
                <a:cs typeface="Times New Roman" pitchFamily="18" charset="0"/>
              </a:rPr>
              <a:t>namelists</a:t>
            </a:r>
            <a:r>
              <a:rPr lang="en-GB" sz="2400" kern="0" dirty="0" smtClean="0">
                <a:latin typeface="Times New Roman" pitchFamily="18" charset="0"/>
                <a:cs typeface="Times New Roman" pitchFamily="18" charset="0"/>
              </a:rPr>
              <a:t>, ...)</a:t>
            </a:r>
          </a:p>
          <a:p>
            <a:pPr marL="360000" indent="-360000" algn="just">
              <a:lnSpc>
                <a:spcPct val="150000"/>
              </a:lnSpc>
              <a:spcBef>
                <a:spcPts val="0"/>
              </a:spcBef>
              <a:buNone/>
            </a:pPr>
            <a:endParaRPr lang="en-GB" sz="1000" kern="0" dirty="0" smtClean="0">
              <a:latin typeface="Times New Roman" pitchFamily="18" charset="0"/>
              <a:cs typeface="Times New Roman" pitchFamily="18" charset="0"/>
            </a:endParaRPr>
          </a:p>
          <a:p>
            <a:pPr marL="360000" lvl="0" indent="-360000" algn="just">
              <a:lnSpc>
                <a:spcPct val="150000"/>
              </a:lnSpc>
              <a:spcBef>
                <a:spcPts val="0"/>
              </a:spcBef>
              <a:defRPr/>
            </a:pPr>
            <a:r>
              <a:rPr lang="en-GB" sz="2400" kern="0" dirty="0" smtClean="0">
                <a:latin typeface="Times New Roman" pitchFamily="18" charset="0"/>
                <a:cs typeface="Times New Roman" pitchFamily="18" charset="0"/>
              </a:rPr>
              <a:t>Increase the visibility and the use of ensemble-based products both inside and outside the Consortium and attract more users for COSMO model</a:t>
            </a:r>
          </a:p>
          <a:p>
            <a:pPr marL="360000" lvl="0" indent="-360000" algn="just">
              <a:lnSpc>
                <a:spcPct val="150000"/>
              </a:lnSpc>
              <a:spcBef>
                <a:spcPts val="0"/>
              </a:spcBef>
              <a:defRPr/>
            </a:pPr>
            <a:r>
              <a:rPr lang="en-GB" sz="2400" kern="0" dirty="0" smtClean="0">
                <a:latin typeface="Times New Roman" pitchFamily="18" charset="0"/>
                <a:cs typeface="Times New Roman" pitchFamily="18" charset="0"/>
              </a:rPr>
              <a:t>Disseminate from ECMWF to COSMO web-site some static maps with very few “basic” products:</a:t>
            </a:r>
          </a:p>
          <a:p>
            <a:pPr lvl="1" algn="just">
              <a:lnSpc>
                <a:spcPct val="130000"/>
              </a:lnSpc>
              <a:spcBef>
                <a:spcPts val="0"/>
              </a:spcBef>
            </a:pPr>
            <a:r>
              <a:rPr lang="en-GB" sz="2400" kern="0" dirty="0" err="1" smtClean="0">
                <a:latin typeface="Times New Roman" pitchFamily="18" charset="0"/>
                <a:cs typeface="Times New Roman" pitchFamily="18" charset="0"/>
              </a:rPr>
              <a:t>meteograms</a:t>
            </a:r>
            <a:r>
              <a:rPr lang="en-GB" sz="2400" kern="0" dirty="0" smtClean="0">
                <a:latin typeface="Times New Roman" pitchFamily="18" charset="0"/>
                <a:cs typeface="Times New Roman" pitchFamily="18" charset="0"/>
              </a:rPr>
              <a:t> of COSMO-LEPS over some fixed locations,</a:t>
            </a:r>
          </a:p>
          <a:p>
            <a:pPr lvl="1" algn="just">
              <a:lnSpc>
                <a:spcPct val="130000"/>
              </a:lnSpc>
              <a:spcBef>
                <a:spcPts val="0"/>
              </a:spcBef>
            </a:pPr>
            <a:r>
              <a:rPr lang="en-GB" sz="2400" kern="0" dirty="0" smtClean="0">
                <a:latin typeface="Times New Roman" pitchFamily="18" charset="0"/>
                <a:cs typeface="Times New Roman" pitchFamily="18" charset="0"/>
              </a:rPr>
              <a:t>ensemble mean of mean-sea-level-pressure overlapped with probability of total precipitation to exceed some threshold</a:t>
            </a:r>
          </a:p>
        </p:txBody>
      </p:sp>
      <p:pic>
        <p:nvPicPr>
          <p:cNvPr id="4" name="Picture 9" descr="C:\Users\amontani\AppData\Local\Temp\05_Arpae_rg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81928"/>
            <a:ext cx="935736" cy="576072"/>
          </a:xfrm>
          <a:prstGeom prst="rect">
            <a:avLst/>
          </a:prstGeom>
          <a:noFill/>
        </p:spPr>
      </p:pic>
      <p:pic>
        <p:nvPicPr>
          <p:cNvPr id="5" name="Picture 8" descr="C:\Users\amontani\AppData\Local\Temp\logo2nd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32091" y="6413326"/>
            <a:ext cx="1776413" cy="400050"/>
          </a:xfrm>
          <a:prstGeom prst="rect">
            <a:avLst/>
          </a:prstGeom>
          <a:noFill/>
        </p:spPr>
      </p:pic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9AC52-447C-4AEE-A36C-1FD591F38E58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595328"/>
          </a:xfrm>
        </p:spPr>
        <p:txBody>
          <a:bodyPr>
            <a:normAutofit/>
          </a:bodyPr>
          <a:lstStyle/>
          <a:p>
            <a:r>
              <a:rPr lang="en-GB" sz="2800" b="1" dirty="0" smtClean="0">
                <a:solidFill>
                  <a:srgbClr val="C00000"/>
                </a:solidFill>
                <a:latin typeface="Candara" pitchFamily="34" charset="0"/>
              </a:rPr>
              <a:t>COSMO-Ru2-EPS</a:t>
            </a:r>
            <a:endParaRPr lang="en-GB" sz="2800" b="1" dirty="0">
              <a:solidFill>
                <a:srgbClr val="C00000"/>
              </a:solidFill>
              <a:latin typeface="Candar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0483" t="12500" r="19429" b="6563"/>
          <a:stretch>
            <a:fillRect/>
          </a:stretch>
        </p:blipFill>
        <p:spPr bwMode="auto">
          <a:xfrm>
            <a:off x="625464" y="686257"/>
            <a:ext cx="7893072" cy="5977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595328"/>
          </a:xfrm>
        </p:spPr>
        <p:txBody>
          <a:bodyPr>
            <a:normAutofit/>
          </a:bodyPr>
          <a:lstStyle/>
          <a:p>
            <a:r>
              <a:rPr lang="en-GB" sz="2800" b="1" dirty="0" smtClean="0">
                <a:solidFill>
                  <a:srgbClr val="C00000"/>
                </a:solidFill>
                <a:latin typeface="Candara" pitchFamily="34" charset="0"/>
              </a:rPr>
              <a:t>COSMO-Ru2-EPS – SPG test</a:t>
            </a:r>
            <a:endParaRPr lang="en-GB" sz="2800" b="1" dirty="0">
              <a:solidFill>
                <a:srgbClr val="C00000"/>
              </a:solidFill>
              <a:latin typeface="Candara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4913" t="23332" r="18979" b="13168"/>
          <a:stretch>
            <a:fillRect/>
          </a:stretch>
        </p:blipFill>
        <p:spPr bwMode="auto">
          <a:xfrm>
            <a:off x="4202" y="738180"/>
            <a:ext cx="7079230" cy="450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 l="20483" t="90496" r="19429" b="6563"/>
          <a:stretch>
            <a:fillRect/>
          </a:stretch>
        </p:blipFill>
        <p:spPr bwMode="auto">
          <a:xfrm>
            <a:off x="87300" y="6478596"/>
            <a:ext cx="7893072" cy="217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9307" y="4305312"/>
            <a:ext cx="2964694" cy="2173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asellaDiTesto 29"/>
          <p:cNvSpPr txBox="1"/>
          <p:nvPr/>
        </p:nvSpPr>
        <p:spPr>
          <a:xfrm>
            <a:off x="19057" y="77726"/>
            <a:ext cx="9144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it-IT" sz="2800" b="1" dirty="0" smtClean="0">
                <a:solidFill>
                  <a:srgbClr val="C00000"/>
                </a:solidFill>
                <a:latin typeface="Candara" pitchFamily="34" charset="0"/>
              </a:rPr>
              <a:t>COSMO-ME EPS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E07892-D621-41E6-BA2B-C8433E3D92E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 t="9375" r="72894" b="11563"/>
          <a:stretch>
            <a:fillRect/>
          </a:stretch>
        </p:blipFill>
        <p:spPr bwMode="auto">
          <a:xfrm>
            <a:off x="0" y="471677"/>
            <a:ext cx="3444240" cy="5648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2" name="CasellaDiTesto 61"/>
          <p:cNvSpPr txBox="1"/>
          <p:nvPr/>
        </p:nvSpPr>
        <p:spPr>
          <a:xfrm>
            <a:off x="5648328" y="738180"/>
            <a:ext cx="3408372" cy="563231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1200" dirty="0" smtClean="0">
                <a:solidFill>
                  <a:schemeClr val="bg2"/>
                </a:solidFill>
              </a:rPr>
              <a:t>2 x standard deviation 2m temperature</a:t>
            </a:r>
            <a:endParaRPr lang="it-IT" sz="1200" dirty="0" smtClean="0">
              <a:solidFill>
                <a:schemeClr val="bg2"/>
              </a:solidFill>
            </a:endParaRPr>
          </a:p>
          <a:p>
            <a:pPr lvl="0"/>
            <a:r>
              <a:rPr lang="en-US" sz="1200" dirty="0" smtClean="0">
                <a:solidFill>
                  <a:schemeClr val="bg2"/>
                </a:solidFill>
              </a:rPr>
              <a:t>2 x standard deviation 10m wind</a:t>
            </a:r>
            <a:endParaRPr lang="it-IT" sz="1200" dirty="0" smtClean="0">
              <a:solidFill>
                <a:schemeClr val="bg2"/>
              </a:solidFill>
            </a:endParaRPr>
          </a:p>
          <a:p>
            <a:pPr lvl="0"/>
            <a:r>
              <a:rPr lang="en-US" sz="1200" dirty="0" smtClean="0">
                <a:solidFill>
                  <a:schemeClr val="bg2"/>
                </a:solidFill>
              </a:rPr>
              <a:t>6h integrated total precipitation &gt; 0.2 mm</a:t>
            </a:r>
            <a:endParaRPr lang="it-IT" sz="1200" dirty="0" smtClean="0">
              <a:solidFill>
                <a:schemeClr val="bg2"/>
              </a:solidFill>
            </a:endParaRPr>
          </a:p>
          <a:p>
            <a:pPr lvl="0"/>
            <a:r>
              <a:rPr lang="en-US" sz="1200" dirty="0" smtClean="0">
                <a:solidFill>
                  <a:schemeClr val="bg2"/>
                </a:solidFill>
              </a:rPr>
              <a:t>6h integrated total precipitation &gt; 10 mm</a:t>
            </a:r>
            <a:endParaRPr lang="it-IT" sz="1200" dirty="0" smtClean="0">
              <a:solidFill>
                <a:schemeClr val="bg2"/>
              </a:solidFill>
            </a:endParaRPr>
          </a:p>
          <a:p>
            <a:pPr lvl="0"/>
            <a:r>
              <a:rPr lang="en-US" sz="1200" dirty="0" smtClean="0">
                <a:solidFill>
                  <a:schemeClr val="bg2"/>
                </a:solidFill>
              </a:rPr>
              <a:t>6h integrated total precipitation &gt; 20 mm</a:t>
            </a:r>
            <a:endParaRPr lang="it-IT" sz="1200" dirty="0" smtClean="0">
              <a:solidFill>
                <a:schemeClr val="bg2"/>
              </a:solidFill>
            </a:endParaRPr>
          </a:p>
          <a:p>
            <a:pPr lvl="0"/>
            <a:r>
              <a:rPr lang="en-US" sz="1200" dirty="0" smtClean="0">
                <a:solidFill>
                  <a:schemeClr val="bg2"/>
                </a:solidFill>
              </a:rPr>
              <a:t>6h integrated total precipitation &gt; 30 mm</a:t>
            </a:r>
            <a:endParaRPr lang="it-IT" sz="1200" dirty="0" smtClean="0">
              <a:solidFill>
                <a:schemeClr val="bg2"/>
              </a:solidFill>
            </a:endParaRPr>
          </a:p>
          <a:p>
            <a:pPr lvl="0"/>
            <a:r>
              <a:rPr lang="en-US" sz="1200" dirty="0" smtClean="0">
                <a:solidFill>
                  <a:schemeClr val="bg2"/>
                </a:solidFill>
              </a:rPr>
              <a:t>6h integrated total precipitation &gt; 40 mm</a:t>
            </a:r>
            <a:endParaRPr lang="it-IT" sz="1200" dirty="0" smtClean="0">
              <a:solidFill>
                <a:schemeClr val="bg2"/>
              </a:solidFill>
            </a:endParaRPr>
          </a:p>
          <a:p>
            <a:pPr lvl="0"/>
            <a:r>
              <a:rPr lang="en-US" sz="1200" dirty="0" smtClean="0">
                <a:solidFill>
                  <a:schemeClr val="bg2"/>
                </a:solidFill>
              </a:rPr>
              <a:t>24h integrated total precipitation &gt; 100 mm</a:t>
            </a:r>
            <a:endParaRPr lang="it-IT" sz="1200" dirty="0" smtClean="0">
              <a:solidFill>
                <a:schemeClr val="bg2"/>
              </a:solidFill>
            </a:endParaRPr>
          </a:p>
          <a:p>
            <a:pPr lvl="0"/>
            <a:r>
              <a:rPr lang="en-US" sz="1200" dirty="0" smtClean="0">
                <a:solidFill>
                  <a:schemeClr val="bg2"/>
                </a:solidFill>
              </a:rPr>
              <a:t>24h integrated total precipitation &gt; 20 mm</a:t>
            </a:r>
            <a:endParaRPr lang="it-IT" sz="1200" dirty="0" smtClean="0">
              <a:solidFill>
                <a:schemeClr val="bg2"/>
              </a:solidFill>
            </a:endParaRPr>
          </a:p>
          <a:p>
            <a:pPr lvl="0"/>
            <a:r>
              <a:rPr lang="en-US" sz="1200" dirty="0" smtClean="0">
                <a:solidFill>
                  <a:schemeClr val="bg2"/>
                </a:solidFill>
              </a:rPr>
              <a:t>24h integrated total precipitation &gt; 40 mm</a:t>
            </a:r>
            <a:endParaRPr lang="it-IT" sz="1200" dirty="0" smtClean="0">
              <a:solidFill>
                <a:schemeClr val="bg2"/>
              </a:solidFill>
            </a:endParaRPr>
          </a:p>
          <a:p>
            <a:pPr lvl="0"/>
            <a:r>
              <a:rPr lang="en-US" sz="1200" dirty="0" smtClean="0">
                <a:solidFill>
                  <a:schemeClr val="bg2"/>
                </a:solidFill>
              </a:rPr>
              <a:t>6h integrated total snow precipitation &gt; 0.2 cm</a:t>
            </a:r>
            <a:endParaRPr lang="it-IT" sz="1200" dirty="0" smtClean="0">
              <a:solidFill>
                <a:schemeClr val="bg2"/>
              </a:solidFill>
            </a:endParaRPr>
          </a:p>
          <a:p>
            <a:pPr lvl="0"/>
            <a:r>
              <a:rPr lang="en-US" sz="1200" dirty="0" smtClean="0">
                <a:solidFill>
                  <a:schemeClr val="bg2"/>
                </a:solidFill>
              </a:rPr>
              <a:t>6h integrated total snow precipitation &gt; 10 cm</a:t>
            </a:r>
            <a:endParaRPr lang="it-IT" sz="1200" dirty="0" smtClean="0">
              <a:solidFill>
                <a:schemeClr val="bg2"/>
              </a:solidFill>
            </a:endParaRPr>
          </a:p>
          <a:p>
            <a:pPr lvl="0"/>
            <a:r>
              <a:rPr lang="en-US" sz="1200" dirty="0" smtClean="0">
                <a:solidFill>
                  <a:schemeClr val="bg2"/>
                </a:solidFill>
              </a:rPr>
              <a:t>6h integrated total snow precipitation &gt; 20 cm</a:t>
            </a:r>
            <a:endParaRPr lang="it-IT" sz="1200" dirty="0" smtClean="0">
              <a:solidFill>
                <a:schemeClr val="bg2"/>
              </a:solidFill>
            </a:endParaRPr>
          </a:p>
          <a:p>
            <a:pPr lvl="0"/>
            <a:r>
              <a:rPr lang="en-US" sz="1200" dirty="0" smtClean="0">
                <a:solidFill>
                  <a:schemeClr val="bg2"/>
                </a:solidFill>
              </a:rPr>
              <a:t>6h integrated total snow precipitation &gt; 5 cm</a:t>
            </a:r>
            <a:endParaRPr lang="it-IT" sz="1200" dirty="0" smtClean="0">
              <a:solidFill>
                <a:schemeClr val="bg2"/>
              </a:solidFill>
            </a:endParaRPr>
          </a:p>
          <a:p>
            <a:pPr lvl="0"/>
            <a:r>
              <a:rPr lang="en-US" sz="1200" dirty="0" smtClean="0">
                <a:solidFill>
                  <a:schemeClr val="bg2"/>
                </a:solidFill>
              </a:rPr>
              <a:t>24h integrated total snow precipitation &gt; 10 cm</a:t>
            </a:r>
            <a:endParaRPr lang="it-IT" sz="1200" dirty="0" smtClean="0">
              <a:solidFill>
                <a:schemeClr val="bg2"/>
              </a:solidFill>
            </a:endParaRPr>
          </a:p>
          <a:p>
            <a:pPr lvl="0"/>
            <a:r>
              <a:rPr lang="en-US" sz="1200" dirty="0" smtClean="0">
                <a:solidFill>
                  <a:schemeClr val="bg2"/>
                </a:solidFill>
              </a:rPr>
              <a:t>24h integrated total snow precipitation &gt; 20 cm</a:t>
            </a:r>
            <a:endParaRPr lang="it-IT" sz="1200" dirty="0" smtClean="0">
              <a:solidFill>
                <a:schemeClr val="bg2"/>
              </a:solidFill>
            </a:endParaRPr>
          </a:p>
          <a:p>
            <a:pPr lvl="0"/>
            <a:r>
              <a:rPr lang="en-US" sz="1200" dirty="0" smtClean="0">
                <a:solidFill>
                  <a:schemeClr val="bg2"/>
                </a:solidFill>
              </a:rPr>
              <a:t>24h integrated total snow precipitation &gt; 40 cm</a:t>
            </a:r>
            <a:endParaRPr lang="it-IT" sz="1200" dirty="0" smtClean="0">
              <a:solidFill>
                <a:schemeClr val="bg2"/>
              </a:solidFill>
            </a:endParaRPr>
          </a:p>
          <a:p>
            <a:pPr lvl="0"/>
            <a:r>
              <a:rPr lang="en-US" sz="1200" dirty="0" smtClean="0">
                <a:solidFill>
                  <a:schemeClr val="bg2"/>
                </a:solidFill>
              </a:rPr>
              <a:t>Max 2m temperature &gt; 32°C</a:t>
            </a:r>
            <a:endParaRPr lang="it-IT" sz="1200" dirty="0" smtClean="0">
              <a:solidFill>
                <a:schemeClr val="bg2"/>
              </a:solidFill>
            </a:endParaRPr>
          </a:p>
          <a:p>
            <a:pPr lvl="0"/>
            <a:r>
              <a:rPr lang="en-US" sz="1200" dirty="0" smtClean="0">
                <a:solidFill>
                  <a:schemeClr val="bg2"/>
                </a:solidFill>
              </a:rPr>
              <a:t>Max 2m temperature &gt; 35°C</a:t>
            </a:r>
            <a:endParaRPr lang="it-IT" sz="1200" dirty="0" smtClean="0">
              <a:solidFill>
                <a:schemeClr val="bg2"/>
              </a:solidFill>
            </a:endParaRPr>
          </a:p>
          <a:p>
            <a:pPr lvl="0"/>
            <a:r>
              <a:rPr lang="en-US" sz="1200" dirty="0" smtClean="0">
                <a:solidFill>
                  <a:schemeClr val="bg2"/>
                </a:solidFill>
              </a:rPr>
              <a:t>Max 2m temperature &gt; 38°C</a:t>
            </a:r>
            <a:endParaRPr lang="it-IT" sz="1200" dirty="0" smtClean="0">
              <a:solidFill>
                <a:schemeClr val="bg2"/>
              </a:solidFill>
            </a:endParaRPr>
          </a:p>
          <a:p>
            <a:pPr lvl="0"/>
            <a:r>
              <a:rPr lang="en-US" sz="1200" dirty="0" smtClean="0">
                <a:solidFill>
                  <a:schemeClr val="bg2"/>
                </a:solidFill>
              </a:rPr>
              <a:t>Min 2m temperature &lt; 5°C</a:t>
            </a:r>
            <a:endParaRPr lang="it-IT" sz="1200" dirty="0" smtClean="0">
              <a:solidFill>
                <a:schemeClr val="bg2"/>
              </a:solidFill>
            </a:endParaRPr>
          </a:p>
          <a:p>
            <a:pPr lvl="0"/>
            <a:r>
              <a:rPr lang="en-US" sz="1200" dirty="0" smtClean="0">
                <a:solidFill>
                  <a:schemeClr val="bg2"/>
                </a:solidFill>
              </a:rPr>
              <a:t>Min 2m temperature &lt; 0°C</a:t>
            </a:r>
            <a:endParaRPr lang="it-IT" sz="1200" dirty="0" smtClean="0">
              <a:solidFill>
                <a:schemeClr val="bg2"/>
              </a:solidFill>
            </a:endParaRPr>
          </a:p>
          <a:p>
            <a:pPr lvl="0"/>
            <a:r>
              <a:rPr lang="en-US" sz="1200" dirty="0" smtClean="0">
                <a:solidFill>
                  <a:schemeClr val="bg2"/>
                </a:solidFill>
              </a:rPr>
              <a:t>Min 2m temperature &lt; -5°C</a:t>
            </a:r>
            <a:endParaRPr lang="it-IT" sz="1200" dirty="0" smtClean="0">
              <a:solidFill>
                <a:schemeClr val="bg2"/>
              </a:solidFill>
            </a:endParaRPr>
          </a:p>
          <a:p>
            <a:pPr lvl="0"/>
            <a:r>
              <a:rPr lang="en-US" sz="1200" dirty="0" smtClean="0">
                <a:solidFill>
                  <a:schemeClr val="bg2"/>
                </a:solidFill>
              </a:rPr>
              <a:t>Min 2m temperature &lt; -10°C</a:t>
            </a:r>
            <a:endParaRPr lang="it-IT" sz="1200" dirty="0" smtClean="0">
              <a:solidFill>
                <a:schemeClr val="bg2"/>
              </a:solidFill>
            </a:endParaRPr>
          </a:p>
          <a:p>
            <a:pPr lvl="0"/>
            <a:r>
              <a:rPr lang="en-US" sz="1200" dirty="0" smtClean="0">
                <a:solidFill>
                  <a:schemeClr val="bg2"/>
                </a:solidFill>
              </a:rPr>
              <a:t>Wind gust &gt; 21 </a:t>
            </a:r>
            <a:r>
              <a:rPr lang="en-US" sz="1200" dirty="0" err="1" smtClean="0">
                <a:solidFill>
                  <a:schemeClr val="bg2"/>
                </a:solidFill>
              </a:rPr>
              <a:t>kt</a:t>
            </a:r>
            <a:endParaRPr lang="it-IT" sz="1200" dirty="0" smtClean="0">
              <a:solidFill>
                <a:schemeClr val="bg2"/>
              </a:solidFill>
            </a:endParaRPr>
          </a:p>
          <a:p>
            <a:pPr lvl="0"/>
            <a:r>
              <a:rPr lang="en-US" sz="1200" dirty="0" smtClean="0">
                <a:solidFill>
                  <a:schemeClr val="bg2"/>
                </a:solidFill>
              </a:rPr>
              <a:t>Wind gust &gt; 33 </a:t>
            </a:r>
            <a:r>
              <a:rPr lang="en-US" sz="1200" dirty="0" err="1" smtClean="0">
                <a:solidFill>
                  <a:schemeClr val="bg2"/>
                </a:solidFill>
              </a:rPr>
              <a:t>kt</a:t>
            </a:r>
            <a:endParaRPr lang="it-IT" sz="1200" dirty="0" smtClean="0">
              <a:solidFill>
                <a:schemeClr val="bg2"/>
              </a:solidFill>
            </a:endParaRPr>
          </a:p>
          <a:p>
            <a:pPr lvl="0"/>
            <a:r>
              <a:rPr lang="en-US" sz="1200" dirty="0" smtClean="0">
                <a:solidFill>
                  <a:schemeClr val="bg2"/>
                </a:solidFill>
              </a:rPr>
              <a:t>Wind gust &gt; 55 </a:t>
            </a:r>
            <a:r>
              <a:rPr lang="en-US" sz="1200" dirty="0" err="1" smtClean="0">
                <a:solidFill>
                  <a:schemeClr val="bg2"/>
                </a:solidFill>
              </a:rPr>
              <a:t>kt</a:t>
            </a:r>
            <a:endParaRPr lang="en-US" sz="1200" dirty="0" smtClean="0">
              <a:solidFill>
                <a:schemeClr val="bg2"/>
              </a:solidFill>
            </a:endParaRPr>
          </a:p>
          <a:p>
            <a:pPr lvl="0"/>
            <a:r>
              <a:rPr lang="en-US" sz="1200" dirty="0" smtClean="0">
                <a:solidFill>
                  <a:schemeClr val="bg2"/>
                </a:solidFill>
              </a:rPr>
              <a:t>Sea wave height </a:t>
            </a:r>
            <a:r>
              <a:rPr lang="en-US" sz="1200" dirty="0" err="1" smtClean="0">
                <a:solidFill>
                  <a:schemeClr val="bg2"/>
                </a:solidFill>
              </a:rPr>
              <a:t>prob</a:t>
            </a:r>
            <a:r>
              <a:rPr lang="en-US" sz="1200" dirty="0" smtClean="0">
                <a:solidFill>
                  <a:schemeClr val="bg2"/>
                </a:solidFill>
              </a:rPr>
              <a:t> &gt; 2.5 m</a:t>
            </a:r>
          </a:p>
          <a:p>
            <a:pPr lvl="0"/>
            <a:r>
              <a:rPr lang="en-US" sz="1200" dirty="0" smtClean="0">
                <a:solidFill>
                  <a:schemeClr val="bg2"/>
                </a:solidFill>
              </a:rPr>
              <a:t>Sea wave height </a:t>
            </a:r>
            <a:r>
              <a:rPr lang="en-US" sz="1200" dirty="0" err="1" smtClean="0">
                <a:solidFill>
                  <a:schemeClr val="bg2"/>
                </a:solidFill>
              </a:rPr>
              <a:t>prob</a:t>
            </a:r>
            <a:r>
              <a:rPr lang="en-US" sz="1200" dirty="0" smtClean="0">
                <a:solidFill>
                  <a:schemeClr val="bg2"/>
                </a:solidFill>
              </a:rPr>
              <a:t> &gt; 4 m</a:t>
            </a:r>
          </a:p>
          <a:p>
            <a:pPr lvl="0"/>
            <a:r>
              <a:rPr lang="en-US" sz="1200" dirty="0" smtClean="0">
                <a:solidFill>
                  <a:schemeClr val="bg2"/>
                </a:solidFill>
              </a:rPr>
              <a:t>Sea wave height </a:t>
            </a:r>
            <a:r>
              <a:rPr lang="en-US" sz="1200" dirty="0" err="1" smtClean="0">
                <a:solidFill>
                  <a:schemeClr val="bg2"/>
                </a:solidFill>
              </a:rPr>
              <a:t>prob</a:t>
            </a:r>
            <a:r>
              <a:rPr lang="en-US" sz="1200" dirty="0" smtClean="0">
                <a:solidFill>
                  <a:schemeClr val="bg2"/>
                </a:solidFill>
              </a:rPr>
              <a:t> &gt; 5 m</a:t>
            </a:r>
          </a:p>
        </p:txBody>
      </p:sp>
      <p:sp>
        <p:nvSpPr>
          <p:cNvPr id="63" name="CasellaDiTesto 62"/>
          <p:cNvSpPr txBox="1"/>
          <p:nvPr/>
        </p:nvSpPr>
        <p:spPr>
          <a:xfrm>
            <a:off x="6365880" y="20628"/>
            <a:ext cx="2511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err="1" smtClean="0">
                <a:solidFill>
                  <a:schemeClr val="bg2"/>
                </a:solidFill>
              </a:rPr>
              <a:t>Operational</a:t>
            </a:r>
            <a:r>
              <a:rPr lang="it-IT" sz="2000" b="1" dirty="0" smtClean="0">
                <a:solidFill>
                  <a:schemeClr val="bg2"/>
                </a:solidFill>
              </a:rPr>
              <a:t> </a:t>
            </a:r>
            <a:r>
              <a:rPr lang="it-IT" sz="2000" b="1" dirty="0" err="1" smtClean="0">
                <a:solidFill>
                  <a:schemeClr val="bg2"/>
                </a:solidFill>
              </a:rPr>
              <a:t>products</a:t>
            </a:r>
            <a:r>
              <a:rPr lang="it-IT" sz="2000" b="1" dirty="0" smtClean="0">
                <a:solidFill>
                  <a:schemeClr val="bg2"/>
                </a:solidFill>
              </a:rPr>
              <a:t> (</a:t>
            </a:r>
            <a:r>
              <a:rPr lang="it-IT" sz="2000" b="1" dirty="0" err="1" smtClean="0">
                <a:solidFill>
                  <a:schemeClr val="bg2"/>
                </a:solidFill>
              </a:rPr>
              <a:t>Fieldextra</a:t>
            </a:r>
            <a:r>
              <a:rPr lang="it-IT" sz="2000" b="1" dirty="0" smtClean="0">
                <a:solidFill>
                  <a:schemeClr val="bg2"/>
                </a:solidFill>
              </a:rPr>
              <a:t>)</a:t>
            </a:r>
            <a:endParaRPr lang="it-IT" sz="20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25261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magin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7212"/>
            <a:ext cx="1440160" cy="379461"/>
          </a:xfrm>
          <a:prstGeom prst="rect">
            <a:avLst/>
          </a:prstGeom>
        </p:spPr>
      </p:pic>
      <p:pic>
        <p:nvPicPr>
          <p:cNvPr id="16" name="GEO-K-logo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244412" y="130950"/>
            <a:ext cx="882527" cy="291815"/>
          </a:xfrm>
          <a:prstGeom prst="rect">
            <a:avLst/>
          </a:prstGeom>
          <a:ln w="12700">
            <a:miter lim="400000"/>
          </a:ln>
        </p:spPr>
      </p:pic>
      <p:sp>
        <p:nvSpPr>
          <p:cNvPr id="30" name="CasellaDiTesto 29"/>
          <p:cNvSpPr txBox="1"/>
          <p:nvPr/>
        </p:nvSpPr>
        <p:spPr>
          <a:xfrm>
            <a:off x="19057" y="77726"/>
            <a:ext cx="91440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it-IT" sz="2800" b="1" dirty="0" smtClean="0">
                <a:solidFill>
                  <a:srgbClr val="C00000"/>
                </a:solidFill>
                <a:latin typeface="Candara" pitchFamily="34" charset="0"/>
              </a:rPr>
              <a:t>COSMO-ME EPS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it-IT" sz="2800" b="1" dirty="0" err="1" smtClean="0">
                <a:solidFill>
                  <a:srgbClr val="C00000"/>
                </a:solidFill>
                <a:latin typeface="Candara" pitchFamily="34" charset="0"/>
              </a:rPr>
              <a:t>Visibility</a:t>
            </a:r>
            <a:r>
              <a:rPr lang="it-IT" sz="2800" b="1" dirty="0" smtClean="0">
                <a:solidFill>
                  <a:srgbClr val="C00000"/>
                </a:solidFill>
                <a:latin typeface="Candara" pitchFamily="34" charset="0"/>
              </a:rPr>
              <a:t> from </a:t>
            </a:r>
            <a:r>
              <a:rPr lang="it-IT" sz="2800" b="1" dirty="0" err="1" smtClean="0">
                <a:solidFill>
                  <a:srgbClr val="C00000"/>
                </a:solidFill>
                <a:latin typeface="Candara" pitchFamily="34" charset="0"/>
              </a:rPr>
              <a:t>asymptotic</a:t>
            </a:r>
            <a:r>
              <a:rPr lang="it-IT" sz="2800" b="1" dirty="0" smtClean="0">
                <a:solidFill>
                  <a:srgbClr val="C00000"/>
                </a:solidFill>
                <a:latin typeface="Candara" pitchFamily="34" charset="0"/>
              </a:rPr>
              <a:t> </a:t>
            </a:r>
            <a:r>
              <a:rPr lang="it-IT" sz="2800" b="1" dirty="0" err="1" smtClean="0">
                <a:solidFill>
                  <a:srgbClr val="C00000"/>
                </a:solidFill>
                <a:latin typeface="Candara" pitchFamily="34" charset="0"/>
              </a:rPr>
              <a:t>approach</a:t>
            </a:r>
            <a:endParaRPr lang="it-IT" sz="2800" b="1" dirty="0">
              <a:solidFill>
                <a:srgbClr val="C00000"/>
              </a:solidFill>
              <a:latin typeface="Candara" pitchFamily="34" charset="0"/>
            </a:endParaRPr>
          </a:p>
        </p:txBody>
      </p:sp>
      <p:pic>
        <p:nvPicPr>
          <p:cNvPr id="31" name="Immagine 3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0" t="16425" r="34880" b="2314"/>
          <a:stretch/>
        </p:blipFill>
        <p:spPr>
          <a:xfrm>
            <a:off x="350687" y="1451303"/>
            <a:ext cx="2396248" cy="2160000"/>
          </a:xfrm>
          <a:prstGeom prst="rect">
            <a:avLst/>
          </a:prstGeom>
        </p:spPr>
      </p:pic>
      <p:pic>
        <p:nvPicPr>
          <p:cNvPr id="32" name="Immagine 3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" t="16906" r="34880" b="2031"/>
          <a:stretch/>
        </p:blipFill>
        <p:spPr>
          <a:xfrm>
            <a:off x="4247879" y="1496751"/>
            <a:ext cx="2413155" cy="2160000"/>
          </a:xfrm>
          <a:prstGeom prst="rect">
            <a:avLst/>
          </a:prstGeom>
        </p:spPr>
      </p:pic>
      <p:sp>
        <p:nvSpPr>
          <p:cNvPr id="33" name="Rettangolo 32"/>
          <p:cNvSpPr/>
          <p:nvPr/>
        </p:nvSpPr>
        <p:spPr>
          <a:xfrm>
            <a:off x="4466775" y="1018791"/>
            <a:ext cx="19441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Probability of mist</a:t>
            </a:r>
            <a:endParaRPr lang="en-GB" sz="1800" b="1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4" name="Rettangolo 33"/>
          <p:cNvSpPr/>
          <p:nvPr/>
        </p:nvSpPr>
        <p:spPr>
          <a:xfrm>
            <a:off x="639766" y="1018791"/>
            <a:ext cx="18342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Probability of fog</a:t>
            </a:r>
            <a:endParaRPr lang="en-GB" sz="1800" b="1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grpSp>
        <p:nvGrpSpPr>
          <p:cNvPr id="3" name="Gruppo 34"/>
          <p:cNvGrpSpPr/>
          <p:nvPr/>
        </p:nvGrpSpPr>
        <p:grpSpPr>
          <a:xfrm>
            <a:off x="6782100" y="3315646"/>
            <a:ext cx="2202383" cy="692497"/>
            <a:chOff x="6783139" y="4294663"/>
            <a:chExt cx="2202383" cy="69249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CasellaDiTesto 35"/>
                <p:cNvSpPr txBox="1"/>
                <p:nvPr/>
              </p:nvSpPr>
              <p:spPr>
                <a:xfrm>
                  <a:off x="6783139" y="4294663"/>
                  <a:ext cx="2202383" cy="692497"/>
                </a:xfrm>
                <a:prstGeom prst="rect">
                  <a:avLst/>
                </a:prstGeom>
                <a:solidFill>
                  <a:sysClr val="window" lastClr="FFFFFF"/>
                </a:solidFill>
                <a:ln>
                  <a:solidFill>
                    <a:sysClr val="window" lastClr="FFFFFF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it-IT" sz="13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𝑉𝑖𝑠</m:t>
                        </m:r>
                        <m:r>
                          <a:rPr kumimoji="0" lang="it-IT" sz="13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&lt;</m:t>
                        </m:r>
                        <m:r>
                          <a:rPr kumimoji="0" lang="it-IT" sz="13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  <m:r>
                          <a:rPr kumimoji="0" lang="it-IT" sz="13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it-IT" sz="13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𝑘𝑚</m:t>
                        </m:r>
                        <m:r>
                          <a:rPr kumimoji="0" lang="it-IT" sz="13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it-IT" sz="13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+mn-cs"/>
                          </a:rPr>
                          <m:t> (</m:t>
                        </m:r>
                        <m:r>
                          <m:rPr>
                            <m:nor/>
                          </m:rPr>
                          <a:rPr kumimoji="0" lang="it-IT" sz="1300" b="0" i="0" u="none" strike="noStrike" kern="0" cap="none" spc="0" normalizeH="0" baseline="0" noProof="0" dirty="0" err="1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+mn-cs"/>
                          </a:rPr>
                          <m:t>Fog</m:t>
                        </m:r>
                        <m:r>
                          <m:rPr>
                            <m:nor/>
                          </m:rPr>
                          <a:rPr kumimoji="0" lang="it-IT" sz="13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+mn-cs"/>
                          </a:rPr>
                          <m:t>)</m:t>
                        </m:r>
                      </m:oMath>
                    </m:oMathPara>
                  </a14:m>
                  <a:endParaRPr kumimoji="0" lang="it-IT" sz="13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it-IT" sz="13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    </m:t>
                        </m:r>
                        <m:r>
                          <a:rPr kumimoji="0" lang="it-IT" sz="13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  <m:r>
                          <a:rPr kumimoji="0" lang="it-IT" sz="13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it-IT" sz="13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𝑘𝑚</m:t>
                        </m:r>
                        <m:r>
                          <a:rPr kumimoji="0" lang="it-IT" sz="13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&lt;</m:t>
                        </m:r>
                        <m:r>
                          <a:rPr kumimoji="0" lang="it-IT" sz="13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𝑉𝑖𝑠</m:t>
                        </m:r>
                        <m:r>
                          <a:rPr kumimoji="0" lang="it-IT" sz="13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≤</m:t>
                        </m:r>
                        <m:r>
                          <a:rPr kumimoji="0" lang="it-IT" sz="13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  <m:r>
                          <a:rPr kumimoji="0" lang="it-IT" sz="13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it-IT" sz="13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𝑘𝑚</m:t>
                        </m:r>
                        <m:r>
                          <m:rPr>
                            <m:nor/>
                          </m:rPr>
                          <a:rPr kumimoji="0" lang="it-IT" sz="13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+mn-cs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it-IT" sz="13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+mn-cs"/>
                          </a:rPr>
                          <m:t>(</m:t>
                        </m:r>
                        <m:r>
                          <m:rPr>
                            <m:nor/>
                          </m:rPr>
                          <a:rPr kumimoji="0" lang="it-IT" sz="1300" b="0" i="0" u="none" strike="noStrike" kern="0" cap="none" spc="0" normalizeH="0" baseline="0" noProof="0" dirty="0" err="1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+mn-cs"/>
                          </a:rPr>
                          <m:t>Mist</m:t>
                        </m:r>
                        <m:r>
                          <m:rPr>
                            <m:nor/>
                          </m:rPr>
                          <a:rPr kumimoji="0" lang="it-IT" sz="13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+mn-cs"/>
                          </a:rPr>
                          <m:t>)</m:t>
                        </m:r>
                      </m:oMath>
                    </m:oMathPara>
                  </a14:m>
                  <a:endParaRPr kumimoji="0" lang="it-IT" sz="13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it-IT" sz="13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    </m:t>
                        </m:r>
                        <m:r>
                          <a:rPr kumimoji="0" lang="it-IT" sz="13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𝑉𝑖𝑠</m:t>
                        </m:r>
                        <m:r>
                          <a:rPr kumimoji="0" lang="it-IT" sz="13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&gt;</m:t>
                        </m:r>
                        <m:r>
                          <a:rPr kumimoji="0" lang="it-IT" sz="13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  <m:r>
                          <a:rPr kumimoji="0" lang="it-IT" sz="13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𝑘𝑚</m:t>
                        </m:r>
                      </m:oMath>
                    </m:oMathPara>
                  </a14:m>
                  <a:endParaRPr kumimoji="0" lang="it-IT" sz="13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0" name="CasellaDiTesto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83139" y="4294663"/>
                  <a:ext cx="2202383" cy="692497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  <a:ln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7" name="Rombo 36"/>
            <p:cNvSpPr/>
            <p:nvPr/>
          </p:nvSpPr>
          <p:spPr>
            <a:xfrm>
              <a:off x="6926281" y="4411646"/>
              <a:ext cx="72008" cy="75600"/>
            </a:xfrm>
            <a:prstGeom prst="diamond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Triangolo isoscele 37"/>
            <p:cNvSpPr/>
            <p:nvPr/>
          </p:nvSpPr>
          <p:spPr>
            <a:xfrm>
              <a:off x="6928576" y="4603112"/>
              <a:ext cx="72000" cy="75600"/>
            </a:xfrm>
            <a:prstGeom prst="triangle">
              <a:avLst/>
            </a:prstGeom>
            <a:solidFill>
              <a:srgbClr val="FF0000"/>
            </a:solidFill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Ovale 38"/>
            <p:cNvSpPr/>
            <p:nvPr/>
          </p:nvSpPr>
          <p:spPr>
            <a:xfrm>
              <a:off x="6926289" y="4794578"/>
              <a:ext cx="72000" cy="72000"/>
            </a:xfrm>
            <a:prstGeom prst="ellipse">
              <a:avLst/>
            </a:prstGeom>
            <a:solidFill>
              <a:srgbClr val="66FF33"/>
            </a:solidFill>
            <a:ln w="25400" cap="flat" cmpd="sng" algn="ctr">
              <a:solidFill>
                <a:srgbClr val="66FF33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0" name="Rettangolo 39"/>
          <p:cNvSpPr/>
          <p:nvPr/>
        </p:nvSpPr>
        <p:spPr>
          <a:xfrm>
            <a:off x="7071029" y="2841109"/>
            <a:ext cx="15330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sz="18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Observations</a:t>
            </a:r>
            <a:r>
              <a:rPr lang="it-IT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: </a:t>
            </a:r>
            <a:endParaRPr lang="en-GB" sz="18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42" name="Immagine 4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9" t="17497" r="34407" b="2362"/>
          <a:stretch/>
        </p:blipFill>
        <p:spPr>
          <a:xfrm>
            <a:off x="350905" y="3840484"/>
            <a:ext cx="2412000" cy="2160000"/>
          </a:xfrm>
          <a:prstGeom prst="rect">
            <a:avLst/>
          </a:prstGeom>
        </p:spPr>
      </p:pic>
      <p:pic>
        <p:nvPicPr>
          <p:cNvPr id="43" name="Immagine 42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2" t="16364" r="34358" b="2160"/>
          <a:stretch/>
        </p:blipFill>
        <p:spPr>
          <a:xfrm>
            <a:off x="4221930" y="3790276"/>
            <a:ext cx="2407869" cy="216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4" name="CasellaDiTesto 43"/>
              <p:cNvSpPr txBox="1"/>
              <p:nvPr/>
            </p:nvSpPr>
            <p:spPr>
              <a:xfrm>
                <a:off x="2858352" y="2316242"/>
                <a:ext cx="1278106" cy="338554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600" b="1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𝑹𝑯</m:t>
                      </m:r>
                      <m:r>
                        <a:rPr lang="it-IT" sz="1600" b="1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≥</m:t>
                      </m:r>
                      <m:r>
                        <a:rPr lang="it-IT" sz="1600" b="1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𝟗𝟓</m:t>
                      </m:r>
                      <m:r>
                        <a:rPr lang="it-IT" sz="1600" b="1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</m:t>
                      </m:r>
                      <m:r>
                        <a:rPr lang="it-IT" sz="1600" b="1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%</m:t>
                      </m:r>
                    </m:oMath>
                  </m:oMathPara>
                </a14:m>
                <a:endParaRPr lang="it-IT" sz="1600" b="1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4" name="CasellaDiTesto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8352" y="2316241"/>
                <a:ext cx="1278106" cy="33855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CasellaDiTesto 44"/>
              <p:cNvSpPr txBox="1"/>
              <p:nvPr/>
            </p:nvSpPr>
            <p:spPr>
              <a:xfrm>
                <a:off x="2858352" y="4635341"/>
                <a:ext cx="1278107" cy="338554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600" b="1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𝑹𝑯</m:t>
                      </m:r>
                      <m:r>
                        <a:rPr lang="it-IT" sz="1600" b="1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≥</m:t>
                      </m:r>
                      <m:r>
                        <a:rPr lang="it-IT" sz="1600" b="1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𝟗𝟑</m:t>
                      </m:r>
                      <m:r>
                        <a:rPr lang="it-IT" sz="1600" b="1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</m:t>
                      </m:r>
                      <m:r>
                        <a:rPr lang="it-IT" sz="1600" b="1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%</m:t>
                      </m:r>
                    </m:oMath>
                  </m:oMathPara>
                </a14:m>
                <a:endParaRPr lang="it-IT" sz="1600" b="1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5" name="CasellaDiTesto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8356" y="4635341"/>
                <a:ext cx="1278107" cy="338555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uppo 45"/>
          <p:cNvGrpSpPr/>
          <p:nvPr/>
        </p:nvGrpSpPr>
        <p:grpSpPr>
          <a:xfrm>
            <a:off x="6780992" y="1761262"/>
            <a:ext cx="2195091" cy="896900"/>
            <a:chOff x="6804248" y="2244068"/>
            <a:chExt cx="2195091" cy="896900"/>
          </a:xfrm>
        </p:grpSpPr>
        <p:sp>
          <p:nvSpPr>
            <p:cNvPr id="47" name="Rettangolo 46"/>
            <p:cNvSpPr/>
            <p:nvPr/>
          </p:nvSpPr>
          <p:spPr>
            <a:xfrm>
              <a:off x="6804248" y="2244068"/>
              <a:ext cx="2195091" cy="8969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48" name="Immagine 47"/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21" t="13174" r="75643" b="82944"/>
            <a:stretch/>
          </p:blipFill>
          <p:spPr>
            <a:xfrm>
              <a:off x="6804248" y="2244068"/>
              <a:ext cx="2030165" cy="329193"/>
            </a:xfrm>
            <a:prstGeom prst="rect">
              <a:avLst/>
            </a:prstGeom>
          </p:spPr>
        </p:pic>
        <p:pic>
          <p:nvPicPr>
            <p:cNvPr id="49" name="Immagine 48"/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275" t="13279" r="58499" b="83401"/>
            <a:stretch/>
          </p:blipFill>
          <p:spPr>
            <a:xfrm>
              <a:off x="6804248" y="2550673"/>
              <a:ext cx="2065016" cy="281615"/>
            </a:xfrm>
            <a:prstGeom prst="rect">
              <a:avLst/>
            </a:prstGeom>
          </p:spPr>
        </p:pic>
        <p:pic>
          <p:nvPicPr>
            <p:cNvPr id="50" name="Immagine 49"/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138" t="12544" r="40551" b="83391"/>
            <a:stretch/>
          </p:blipFill>
          <p:spPr>
            <a:xfrm>
              <a:off x="6804248" y="2796349"/>
              <a:ext cx="2195091" cy="344619"/>
            </a:xfrm>
            <a:prstGeom prst="rect">
              <a:avLst/>
            </a:prstGeom>
          </p:spPr>
        </p:pic>
      </p:grpSp>
      <p:sp>
        <p:nvSpPr>
          <p:cNvPr id="51" name="Rettangolo 50"/>
          <p:cNvSpPr/>
          <p:nvPr/>
        </p:nvSpPr>
        <p:spPr>
          <a:xfrm>
            <a:off x="7071033" y="1353507"/>
            <a:ext cx="16701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sz="18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Probability</a:t>
            </a:r>
            <a:r>
              <a:rPr lang="it-IT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(%): </a:t>
            </a:r>
            <a:endParaRPr lang="en-GB" sz="18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E07892-D621-41E6-BA2B-C8433E3D92E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25261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40" grpId="0"/>
      <p:bldP spid="44" grpId="0" animBg="1"/>
      <p:bldP spid="45" grpId="0" animBg="1"/>
      <p:bldP spid="5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magin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7212"/>
            <a:ext cx="1440160" cy="379461"/>
          </a:xfrm>
          <a:prstGeom prst="rect">
            <a:avLst/>
          </a:prstGeom>
        </p:spPr>
      </p:pic>
      <p:pic>
        <p:nvPicPr>
          <p:cNvPr id="16" name="GEO-K-logo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244412" y="130950"/>
            <a:ext cx="882527" cy="291815"/>
          </a:xfrm>
          <a:prstGeom prst="rect">
            <a:avLst/>
          </a:prstGeom>
          <a:ln w="12700">
            <a:miter lim="400000"/>
          </a:ln>
        </p:spPr>
      </p:pic>
      <p:pic>
        <p:nvPicPr>
          <p:cNvPr id="32" name="Immagine 3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08" r="34880"/>
          <a:stretch/>
        </p:blipFill>
        <p:spPr>
          <a:xfrm>
            <a:off x="297390" y="1341743"/>
            <a:ext cx="2384060" cy="2160000"/>
          </a:xfrm>
          <a:prstGeom prst="rect">
            <a:avLst/>
          </a:prstGeom>
        </p:spPr>
      </p:pic>
      <p:pic>
        <p:nvPicPr>
          <p:cNvPr id="33" name="Immagine 3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6" t="16608" r="34880"/>
          <a:stretch/>
        </p:blipFill>
        <p:spPr>
          <a:xfrm>
            <a:off x="4122518" y="1349032"/>
            <a:ext cx="2317954" cy="2160000"/>
          </a:xfrm>
          <a:prstGeom prst="rect">
            <a:avLst/>
          </a:prstGeom>
        </p:spPr>
      </p:pic>
      <p:pic>
        <p:nvPicPr>
          <p:cNvPr id="34" name="Immagine 3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5" t="16608" r="34880" b="1916"/>
          <a:stretch/>
        </p:blipFill>
        <p:spPr>
          <a:xfrm>
            <a:off x="308995" y="3771092"/>
            <a:ext cx="2372459" cy="2160000"/>
          </a:xfrm>
          <a:prstGeom prst="rect">
            <a:avLst/>
          </a:prstGeom>
        </p:spPr>
      </p:pic>
      <p:pic>
        <p:nvPicPr>
          <p:cNvPr id="35" name="Immagine 3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5" t="16608" r="34880" b="1916"/>
          <a:stretch/>
        </p:blipFill>
        <p:spPr>
          <a:xfrm>
            <a:off x="4095266" y="3718120"/>
            <a:ext cx="2372458" cy="216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asellaDiTesto 35"/>
              <p:cNvSpPr txBox="1"/>
              <p:nvPr/>
            </p:nvSpPr>
            <p:spPr>
              <a:xfrm>
                <a:off x="2784405" y="2147442"/>
                <a:ext cx="1258037" cy="584775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it-IT" sz="1600" b="1" dirty="0" smtClean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rPr>
                  <a:t>Without 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it-IT" sz="1600" b="1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𝑴𝑹𝑰</m:t>
                    </m:r>
                  </m:oMath>
                </a14:m>
                <a:r>
                  <a:rPr lang="it-IT" sz="1600" b="1" dirty="0" smtClean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rPr>
                  <a:t> control</a:t>
                </a:r>
                <a:endParaRPr lang="it-IT" sz="1600" b="1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6" name="CasellaDiTesto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4405" y="2147445"/>
                <a:ext cx="1258037" cy="584775"/>
              </a:xfrm>
              <a:prstGeom prst="rect">
                <a:avLst/>
              </a:prstGeom>
              <a:blipFill rotWithShape="0">
                <a:blip r:embed="rId9"/>
                <a:stretch>
                  <a:fillRect t="-3125" r="-1942" b="-1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asellaDiTesto 36"/>
              <p:cNvSpPr txBox="1"/>
              <p:nvPr/>
            </p:nvSpPr>
            <p:spPr>
              <a:xfrm>
                <a:off x="2761565" y="4345982"/>
                <a:ext cx="1258037" cy="584775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it-IT" sz="1600" b="1" dirty="0" smtClean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rPr>
                  <a:t>With 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it-IT" sz="1600" b="1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𝑴𝑹𝑰</m:t>
                    </m:r>
                  </m:oMath>
                </a14:m>
                <a:r>
                  <a:rPr lang="it-IT" sz="1600" b="1" dirty="0" smtClean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rPr>
                  <a:t> control</a:t>
                </a:r>
                <a:endParaRPr lang="it-IT" sz="1600" b="1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7" name="CasellaDiTesto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1569" y="4345985"/>
                <a:ext cx="1258037" cy="584775"/>
              </a:xfrm>
              <a:prstGeom prst="rect">
                <a:avLst/>
              </a:prstGeom>
              <a:blipFill rotWithShape="0">
                <a:blip r:embed="rId10"/>
                <a:stretch>
                  <a:fillRect t="-3125" r="-2427" b="-1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uppo 37"/>
          <p:cNvGrpSpPr/>
          <p:nvPr/>
        </p:nvGrpSpPr>
        <p:grpSpPr>
          <a:xfrm>
            <a:off x="6751210" y="3424843"/>
            <a:ext cx="2202383" cy="692497"/>
            <a:chOff x="6770619" y="4181590"/>
            <a:chExt cx="2202383" cy="69249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CasellaDiTesto 38"/>
                <p:cNvSpPr txBox="1"/>
                <p:nvPr/>
              </p:nvSpPr>
              <p:spPr>
                <a:xfrm>
                  <a:off x="6770619" y="4181590"/>
                  <a:ext cx="2202383" cy="692497"/>
                </a:xfrm>
                <a:prstGeom prst="rect">
                  <a:avLst/>
                </a:prstGeom>
                <a:solidFill>
                  <a:sysClr val="window" lastClr="FFFFFF"/>
                </a:solidFill>
                <a:ln>
                  <a:solidFill>
                    <a:sysClr val="window" lastClr="FFFFFF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it-IT" sz="13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𝑉𝑖𝑠</m:t>
                        </m:r>
                        <m:r>
                          <a:rPr kumimoji="0" lang="it-IT" sz="13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&lt;</m:t>
                        </m:r>
                        <m:r>
                          <a:rPr kumimoji="0" lang="it-IT" sz="13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  <m:r>
                          <a:rPr kumimoji="0" lang="it-IT" sz="13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it-IT" sz="13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𝑘𝑚</m:t>
                        </m:r>
                        <m:r>
                          <a:rPr kumimoji="0" lang="it-IT" sz="13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it-IT" sz="13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+mn-cs"/>
                          </a:rPr>
                          <m:t> (</m:t>
                        </m:r>
                        <m:r>
                          <m:rPr>
                            <m:nor/>
                          </m:rPr>
                          <a:rPr kumimoji="0" lang="it-IT" sz="1300" b="0" i="0" u="none" strike="noStrike" kern="0" cap="none" spc="0" normalizeH="0" baseline="0" noProof="0" dirty="0" err="1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+mn-cs"/>
                          </a:rPr>
                          <m:t>Fog</m:t>
                        </m:r>
                        <m:r>
                          <m:rPr>
                            <m:nor/>
                          </m:rPr>
                          <a:rPr kumimoji="0" lang="it-IT" sz="13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+mn-cs"/>
                          </a:rPr>
                          <m:t>)</m:t>
                        </m:r>
                      </m:oMath>
                    </m:oMathPara>
                  </a14:m>
                  <a:endParaRPr kumimoji="0" lang="it-IT" sz="13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it-IT" sz="13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    </m:t>
                        </m:r>
                        <m:r>
                          <a:rPr kumimoji="0" lang="it-IT" sz="13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  <m:r>
                          <a:rPr kumimoji="0" lang="it-IT" sz="13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it-IT" sz="13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𝑘𝑚</m:t>
                        </m:r>
                        <m:r>
                          <a:rPr kumimoji="0" lang="it-IT" sz="13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&lt;</m:t>
                        </m:r>
                        <m:r>
                          <a:rPr kumimoji="0" lang="it-IT" sz="13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𝑉𝑖𝑠</m:t>
                        </m:r>
                        <m:r>
                          <a:rPr kumimoji="0" lang="it-IT" sz="13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≤</m:t>
                        </m:r>
                        <m:r>
                          <a:rPr kumimoji="0" lang="it-IT" sz="13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  <m:r>
                          <a:rPr kumimoji="0" lang="it-IT" sz="13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it-IT" sz="13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𝑘𝑚</m:t>
                        </m:r>
                        <m:r>
                          <m:rPr>
                            <m:nor/>
                          </m:rPr>
                          <a:rPr kumimoji="0" lang="it-IT" sz="13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+mn-cs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it-IT" sz="13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+mn-cs"/>
                          </a:rPr>
                          <m:t>(</m:t>
                        </m:r>
                        <m:r>
                          <m:rPr>
                            <m:nor/>
                          </m:rPr>
                          <a:rPr kumimoji="0" lang="it-IT" sz="1300" b="0" i="0" u="none" strike="noStrike" kern="0" cap="none" spc="0" normalizeH="0" baseline="0" noProof="0" dirty="0" err="1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+mn-cs"/>
                          </a:rPr>
                          <m:t>Mist</m:t>
                        </m:r>
                        <m:r>
                          <m:rPr>
                            <m:nor/>
                          </m:rPr>
                          <a:rPr kumimoji="0" lang="it-IT" sz="13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+mn-cs"/>
                          </a:rPr>
                          <m:t>)</m:t>
                        </m:r>
                      </m:oMath>
                    </m:oMathPara>
                  </a14:m>
                  <a:endParaRPr kumimoji="0" lang="it-IT" sz="13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it-IT" sz="13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    </m:t>
                        </m:r>
                        <m:r>
                          <a:rPr kumimoji="0" lang="it-IT" sz="13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𝑉𝑖𝑠</m:t>
                        </m:r>
                        <m:r>
                          <a:rPr kumimoji="0" lang="it-IT" sz="13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&gt;</m:t>
                        </m:r>
                        <m:r>
                          <a:rPr kumimoji="0" lang="it-IT" sz="13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  <m:r>
                          <a:rPr kumimoji="0" lang="it-IT" sz="13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𝑘𝑚</m:t>
                        </m:r>
                      </m:oMath>
                    </m:oMathPara>
                  </a14:m>
                  <a:endParaRPr kumimoji="0" lang="it-IT" sz="13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7" name="CasellaDiTesto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70619" y="4181590"/>
                  <a:ext cx="2202383" cy="692497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  <a:ln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0" name="Rombo 39"/>
            <p:cNvSpPr/>
            <p:nvPr/>
          </p:nvSpPr>
          <p:spPr>
            <a:xfrm>
              <a:off x="6913761" y="4298573"/>
              <a:ext cx="72008" cy="75600"/>
            </a:xfrm>
            <a:prstGeom prst="diamond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Triangolo isoscele 41"/>
            <p:cNvSpPr/>
            <p:nvPr/>
          </p:nvSpPr>
          <p:spPr>
            <a:xfrm>
              <a:off x="6916056" y="4490039"/>
              <a:ext cx="72000" cy="75600"/>
            </a:xfrm>
            <a:prstGeom prst="triangle">
              <a:avLst/>
            </a:prstGeom>
            <a:solidFill>
              <a:srgbClr val="FF0000"/>
            </a:solidFill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" name="Ovale 42"/>
            <p:cNvSpPr/>
            <p:nvPr/>
          </p:nvSpPr>
          <p:spPr>
            <a:xfrm>
              <a:off x="6913769" y="4681505"/>
              <a:ext cx="72000" cy="72000"/>
            </a:xfrm>
            <a:prstGeom prst="ellipse">
              <a:avLst/>
            </a:prstGeom>
            <a:solidFill>
              <a:srgbClr val="66FF33"/>
            </a:solidFill>
            <a:ln w="25400" cap="flat" cmpd="sng" algn="ctr">
              <a:solidFill>
                <a:srgbClr val="66FF33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4" name="Rettangolo 43"/>
          <p:cNvSpPr/>
          <p:nvPr/>
        </p:nvSpPr>
        <p:spPr>
          <a:xfrm>
            <a:off x="7098392" y="2963605"/>
            <a:ext cx="15330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sz="18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Observations</a:t>
            </a:r>
            <a:r>
              <a:rPr lang="it-IT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: </a:t>
            </a:r>
            <a:endParaRPr lang="en-GB" sz="18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grpSp>
        <p:nvGrpSpPr>
          <p:cNvPr id="4" name="Gruppo 44"/>
          <p:cNvGrpSpPr/>
          <p:nvPr/>
        </p:nvGrpSpPr>
        <p:grpSpPr>
          <a:xfrm>
            <a:off x="6731108" y="1698807"/>
            <a:ext cx="2195091" cy="896900"/>
            <a:chOff x="6804248" y="2244068"/>
            <a:chExt cx="2195091" cy="896900"/>
          </a:xfrm>
        </p:grpSpPr>
        <p:sp>
          <p:nvSpPr>
            <p:cNvPr id="46" name="Rettangolo 45"/>
            <p:cNvSpPr/>
            <p:nvPr/>
          </p:nvSpPr>
          <p:spPr>
            <a:xfrm>
              <a:off x="6804248" y="2244068"/>
              <a:ext cx="2195091" cy="8969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47" name="Immagine 46"/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21" t="13174" r="75643" b="82944"/>
            <a:stretch/>
          </p:blipFill>
          <p:spPr>
            <a:xfrm>
              <a:off x="6804248" y="2244068"/>
              <a:ext cx="2030165" cy="329193"/>
            </a:xfrm>
            <a:prstGeom prst="rect">
              <a:avLst/>
            </a:prstGeom>
          </p:spPr>
        </p:pic>
        <p:pic>
          <p:nvPicPr>
            <p:cNvPr id="48" name="Immagine 47"/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275" t="13279" r="58499" b="83401"/>
            <a:stretch/>
          </p:blipFill>
          <p:spPr>
            <a:xfrm>
              <a:off x="6804248" y="2550673"/>
              <a:ext cx="2065016" cy="281615"/>
            </a:xfrm>
            <a:prstGeom prst="rect">
              <a:avLst/>
            </a:prstGeom>
          </p:spPr>
        </p:pic>
        <p:pic>
          <p:nvPicPr>
            <p:cNvPr id="49" name="Immagine 48"/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138" t="12544" r="40551" b="83391"/>
            <a:stretch/>
          </p:blipFill>
          <p:spPr>
            <a:xfrm>
              <a:off x="6804248" y="2796349"/>
              <a:ext cx="2195091" cy="344619"/>
            </a:xfrm>
            <a:prstGeom prst="rect">
              <a:avLst/>
            </a:prstGeom>
          </p:spPr>
        </p:pic>
      </p:grpSp>
      <p:sp>
        <p:nvSpPr>
          <p:cNvPr id="50" name="Rettangolo 49"/>
          <p:cNvSpPr/>
          <p:nvPr/>
        </p:nvSpPr>
        <p:spPr>
          <a:xfrm>
            <a:off x="7029852" y="1237720"/>
            <a:ext cx="16701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sz="18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Probability</a:t>
            </a:r>
            <a:r>
              <a:rPr lang="it-IT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(%): </a:t>
            </a:r>
            <a:endParaRPr lang="en-GB" sz="18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2" name="Rettangolo 51"/>
          <p:cNvSpPr/>
          <p:nvPr/>
        </p:nvSpPr>
        <p:spPr>
          <a:xfrm>
            <a:off x="4427988" y="940427"/>
            <a:ext cx="19441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Probability of mist</a:t>
            </a:r>
            <a:endParaRPr lang="en-GB" sz="1800" b="1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3" name="Rettangolo 52"/>
          <p:cNvSpPr/>
          <p:nvPr/>
        </p:nvSpPr>
        <p:spPr>
          <a:xfrm>
            <a:off x="600979" y="940427"/>
            <a:ext cx="18342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Probability of fog</a:t>
            </a:r>
            <a:endParaRPr lang="en-GB" sz="1800" b="1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4" name="CasellaDiTesto 53"/>
          <p:cNvSpPr txBox="1"/>
          <p:nvPr/>
        </p:nvSpPr>
        <p:spPr>
          <a:xfrm>
            <a:off x="19057" y="77726"/>
            <a:ext cx="91440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it-IT" sz="2800" b="1" dirty="0" smtClean="0">
                <a:solidFill>
                  <a:srgbClr val="C00000"/>
                </a:solidFill>
                <a:latin typeface="Candara" pitchFamily="34" charset="0"/>
              </a:rPr>
              <a:t>COSMO-ME EPS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it-IT" sz="2800" b="1" dirty="0" err="1" smtClean="0">
                <a:solidFill>
                  <a:srgbClr val="C00000"/>
                </a:solidFill>
                <a:latin typeface="Candara" pitchFamily="34" charset="0"/>
              </a:rPr>
              <a:t>Visibility</a:t>
            </a:r>
            <a:r>
              <a:rPr lang="it-IT" sz="2800" b="1" dirty="0" smtClean="0">
                <a:solidFill>
                  <a:srgbClr val="C00000"/>
                </a:solidFill>
                <a:latin typeface="Candara" pitchFamily="34" charset="0"/>
              </a:rPr>
              <a:t> from UPS </a:t>
            </a:r>
            <a:r>
              <a:rPr lang="it-IT" sz="2800" b="1" dirty="0" err="1" smtClean="0">
                <a:solidFill>
                  <a:srgbClr val="C00000"/>
                </a:solidFill>
                <a:latin typeface="Candara" pitchFamily="34" charset="0"/>
              </a:rPr>
              <a:t>approach</a:t>
            </a:r>
            <a:endParaRPr lang="it-IT" sz="2800" b="1" dirty="0">
              <a:solidFill>
                <a:srgbClr val="C00000"/>
              </a:solidFill>
              <a:latin typeface="Candara" pitchFamily="34" charset="0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E07892-D621-41E6-BA2B-C8433E3D92EA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68210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44" grpId="0"/>
      <p:bldP spid="50" grpId="0"/>
      <p:bldP spid="52" grpId="0"/>
      <p:bldP spid="5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74716"/>
          </a:xfrm>
        </p:spPr>
        <p:txBody>
          <a:bodyPr>
            <a:normAutofit/>
          </a:bodyPr>
          <a:lstStyle/>
          <a:p>
            <a:r>
              <a:rPr lang="en-GB" sz="2800" b="1" dirty="0" smtClean="0">
                <a:solidFill>
                  <a:srgbClr val="C00000"/>
                </a:solidFill>
                <a:latin typeface="Candara" pitchFamily="34" charset="0"/>
              </a:rPr>
              <a:t>Future plans</a:t>
            </a:r>
            <a:endParaRPr lang="en-GB" sz="2800" b="1" dirty="0">
              <a:solidFill>
                <a:srgbClr val="C00000"/>
              </a:solidFill>
              <a:latin typeface="Candara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107751"/>
            <a:ext cx="8229600" cy="5381640"/>
          </a:xfrm>
        </p:spPr>
        <p:txBody>
          <a:bodyPr>
            <a:normAutofit fontScale="92500"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GB" sz="2400" dirty="0" smtClean="0">
                <a:latin typeface="Gill Sans MT" pitchFamily="34" charset="0"/>
              </a:rPr>
              <a:t>The PP SPRED was due to end in August 2017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GB" sz="2400" dirty="0" smtClean="0">
                <a:latin typeface="Gill Sans MT" pitchFamily="34" charset="0"/>
              </a:rPr>
              <a:t>It is now extended to February 2018</a:t>
            </a:r>
          </a:p>
          <a:p>
            <a:pPr lvl="1">
              <a:buClr>
                <a:srgbClr val="C00000"/>
              </a:buClr>
              <a:buFont typeface="Wingdings" pitchFamily="2" charset="2"/>
              <a:buChar char="§"/>
            </a:pPr>
            <a:r>
              <a:rPr lang="en-GB" sz="2400" dirty="0" smtClean="0">
                <a:latin typeface="Gill Sans MT" pitchFamily="34" charset="0"/>
              </a:rPr>
              <a:t>Task 1: writing a report on the spread/skill relation</a:t>
            </a:r>
          </a:p>
          <a:p>
            <a:pPr lvl="1">
              <a:buClr>
                <a:srgbClr val="C00000"/>
              </a:buClr>
              <a:buFont typeface="Wingdings" pitchFamily="2" charset="2"/>
              <a:buChar char="§"/>
            </a:pPr>
            <a:r>
              <a:rPr lang="en-GB" sz="2400" dirty="0" smtClean="0">
                <a:latin typeface="Gill Sans MT" pitchFamily="34" charset="0"/>
              </a:rPr>
              <a:t>Task 2: test new model perturbation methods</a:t>
            </a:r>
          </a:p>
          <a:p>
            <a:pPr lvl="1">
              <a:buClr>
                <a:srgbClr val="C00000"/>
              </a:buClr>
              <a:buFont typeface="Wingdings" pitchFamily="2" charset="2"/>
              <a:buChar char="§"/>
            </a:pPr>
            <a:r>
              <a:rPr lang="en-GB" sz="2400" dirty="0" smtClean="0">
                <a:latin typeface="Gill Sans MT" pitchFamily="34" charset="0"/>
              </a:rPr>
              <a:t>Task 3: complete soil perturbation method</a:t>
            </a:r>
          </a:p>
          <a:p>
            <a:pPr lvl="1">
              <a:buClr>
                <a:srgbClr val="C00000"/>
              </a:buClr>
              <a:buFont typeface="Wingdings" pitchFamily="2" charset="2"/>
              <a:buChar char="§"/>
            </a:pPr>
            <a:r>
              <a:rPr lang="en-GB" sz="2400" dirty="0" smtClean="0">
                <a:latin typeface="Gill Sans MT" pitchFamily="34" charset="0"/>
              </a:rPr>
              <a:t>Task 4: calibration and products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GB" sz="2400" dirty="0" smtClean="0">
                <a:latin typeface="Gill Sans MT" pitchFamily="34" charset="0"/>
              </a:rPr>
              <a:t>The proposal for a new PP is in preparation (3 year project)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GB" sz="2400" dirty="0" smtClean="0">
                <a:latin typeface="Gill Sans MT" pitchFamily="34" charset="0"/>
              </a:rPr>
              <a:t>Main topics: </a:t>
            </a:r>
          </a:p>
          <a:p>
            <a:pPr lvl="1">
              <a:buClr>
                <a:srgbClr val="C00000"/>
              </a:buClr>
              <a:buFont typeface="Wingdings" pitchFamily="2" charset="2"/>
              <a:buChar char="§"/>
            </a:pPr>
            <a:r>
              <a:rPr lang="en-GB" sz="2400" dirty="0" smtClean="0">
                <a:latin typeface="Gill Sans MT" pitchFamily="34" charset="0"/>
              </a:rPr>
              <a:t>test new methods for model perturbation and review the parameter perturbation, </a:t>
            </a:r>
          </a:p>
          <a:p>
            <a:pPr lvl="1">
              <a:buClr>
                <a:srgbClr val="C00000"/>
              </a:buClr>
              <a:buFont typeface="Wingdings" pitchFamily="2" charset="2"/>
              <a:buChar char="§"/>
            </a:pPr>
            <a:r>
              <a:rPr lang="en-GB" sz="2400" dirty="0" smtClean="0">
                <a:latin typeface="Gill Sans MT" pitchFamily="34" charset="0"/>
              </a:rPr>
              <a:t>lower boundary perturbation: SPG, combination of pert.</a:t>
            </a:r>
          </a:p>
          <a:p>
            <a:pPr lvl="1">
              <a:buClr>
                <a:srgbClr val="C00000"/>
              </a:buClr>
              <a:buFont typeface="Wingdings" pitchFamily="2" charset="2"/>
              <a:buChar char="§"/>
            </a:pPr>
            <a:r>
              <a:rPr lang="en-GB" sz="2400" dirty="0" smtClean="0">
                <a:latin typeface="Gill Sans MT" pitchFamily="34" charset="0"/>
              </a:rPr>
              <a:t>calibration and new products</a:t>
            </a:r>
          </a:p>
        </p:txBody>
      </p:sp>
      <p:pic>
        <p:nvPicPr>
          <p:cNvPr id="4" name="Picture 1" descr="C:\Users\cmarsigli\Documents\presentazioni\05_Arpae_rg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00984" y="6031319"/>
            <a:ext cx="1284316" cy="7897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595328"/>
          </a:xfrm>
        </p:spPr>
        <p:txBody>
          <a:bodyPr>
            <a:normAutofit/>
          </a:bodyPr>
          <a:lstStyle/>
          <a:p>
            <a:r>
              <a:rPr lang="en-GB" sz="2800" b="1" dirty="0" smtClean="0">
                <a:solidFill>
                  <a:srgbClr val="C00000"/>
                </a:solidFill>
                <a:latin typeface="Candara" pitchFamily="34" charset="0"/>
              </a:rPr>
              <a:t>Outline</a:t>
            </a:r>
            <a:endParaRPr lang="en-GB" sz="2800" b="1" dirty="0">
              <a:solidFill>
                <a:srgbClr val="C00000"/>
              </a:solidFill>
              <a:latin typeface="Candara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738180"/>
            <a:ext cx="8229600" cy="5919804"/>
          </a:xfrm>
        </p:spPr>
        <p:txBody>
          <a:bodyPr>
            <a:normAutofit/>
          </a:bodyPr>
          <a:lstStyle/>
          <a:p>
            <a:r>
              <a:rPr lang="en-GB" sz="2800" dirty="0" smtClean="0"/>
              <a:t>WG7 activities</a:t>
            </a:r>
          </a:p>
          <a:p>
            <a:pPr lvl="1"/>
            <a:r>
              <a:rPr lang="en-GB" sz="2400" dirty="0" smtClean="0"/>
              <a:t>ensemble development: </a:t>
            </a:r>
          </a:p>
          <a:p>
            <a:pPr lvl="2"/>
            <a:r>
              <a:rPr lang="en-GB" sz="2000" dirty="0" smtClean="0"/>
              <a:t>COSMO-DE-EPS</a:t>
            </a:r>
          </a:p>
          <a:p>
            <a:pPr lvl="2"/>
            <a:r>
              <a:rPr lang="en-GB" sz="2000" dirty="0" smtClean="0"/>
              <a:t>COSMO-E</a:t>
            </a:r>
          </a:p>
          <a:p>
            <a:pPr lvl="2"/>
            <a:r>
              <a:rPr lang="en-GB" sz="2000" dirty="0" smtClean="0"/>
              <a:t>TLE-MVE</a:t>
            </a:r>
          </a:p>
          <a:p>
            <a:pPr lvl="2"/>
            <a:r>
              <a:rPr lang="en-GB" sz="2000" dirty="0" smtClean="0"/>
              <a:t>COSMO-IT-EPS</a:t>
            </a:r>
          </a:p>
          <a:p>
            <a:pPr lvl="2"/>
            <a:r>
              <a:rPr lang="en-GB" sz="2000" dirty="0" smtClean="0"/>
              <a:t>COSMO-LEPS</a:t>
            </a:r>
          </a:p>
          <a:p>
            <a:pPr lvl="2"/>
            <a:r>
              <a:rPr lang="en-GB" sz="2000" dirty="0" smtClean="0"/>
              <a:t>COSMO-ME-EPS</a:t>
            </a:r>
          </a:p>
          <a:p>
            <a:r>
              <a:rPr lang="en-GB" sz="2800" dirty="0" smtClean="0"/>
              <a:t>SPRED PP</a:t>
            </a:r>
          </a:p>
          <a:p>
            <a:pPr lvl="1"/>
            <a:r>
              <a:rPr lang="en-GB" sz="2400" dirty="0" smtClean="0"/>
              <a:t>Improving the spread/skill relation</a:t>
            </a:r>
          </a:p>
          <a:p>
            <a:pPr lvl="1"/>
            <a:r>
              <a:rPr lang="en-GB" sz="2400" dirty="0" smtClean="0"/>
              <a:t>Physics perturbation</a:t>
            </a:r>
          </a:p>
          <a:p>
            <a:pPr lvl="1"/>
            <a:r>
              <a:rPr lang="en-GB" sz="2400" dirty="0" smtClean="0"/>
              <a:t>Soil/surface perturbation</a:t>
            </a:r>
          </a:p>
          <a:p>
            <a:pPr lvl="1"/>
            <a:r>
              <a:rPr lang="en-GB" sz="2400" dirty="0" smtClean="0"/>
              <a:t>Calibration and products</a:t>
            </a:r>
          </a:p>
          <a:p>
            <a:pPr lvl="1"/>
            <a:r>
              <a:rPr lang="en-GB" sz="2400" dirty="0" smtClean="0"/>
              <a:t>ICs for the ensembles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928" y="200016"/>
            <a:ext cx="4710116" cy="593717"/>
          </a:xfrm>
        </p:spPr>
        <p:txBody>
          <a:bodyPr/>
          <a:lstStyle/>
          <a:p>
            <a:pPr algn="ctr"/>
            <a:r>
              <a:rPr lang="en-GB" sz="2800" dirty="0" smtClean="0">
                <a:solidFill>
                  <a:srgbClr val="C00000"/>
                </a:solidFill>
                <a:latin typeface="Candara" pitchFamily="34" charset="0"/>
              </a:rPr>
              <a:t>COSMO-E operational setup</a:t>
            </a:r>
            <a:endParaRPr lang="en-GB" sz="2800" dirty="0">
              <a:solidFill>
                <a:srgbClr val="C00000"/>
              </a:solidFill>
              <a:latin typeface="Candar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4852" y="1269362"/>
            <a:ext cx="7493000" cy="5029846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GB" sz="2000" dirty="0" smtClean="0"/>
              <a:t>21 members (control and 20 perturbed runs)</a:t>
            </a:r>
            <a:endParaRPr lang="en-GB" sz="2000" b="1" dirty="0" smtClean="0">
              <a:solidFill>
                <a:srgbClr val="FF0000"/>
              </a:solidFill>
            </a:endParaRPr>
          </a:p>
          <a:p>
            <a:pPr>
              <a:spcBef>
                <a:spcPts val="600"/>
              </a:spcBef>
            </a:pPr>
            <a:r>
              <a:rPr lang="en-GB" sz="2000" dirty="0" smtClean="0"/>
              <a:t>2.2 km horizontal mesh-size, 60 vertical levels</a:t>
            </a:r>
          </a:p>
          <a:p>
            <a:pPr>
              <a:spcBef>
                <a:spcPts val="600"/>
              </a:spcBef>
            </a:pPr>
            <a:r>
              <a:rPr lang="en-GB" sz="2000" dirty="0" smtClean="0"/>
              <a:t>two forecasts per day (00 and 12 UTC) up to +120h</a:t>
            </a:r>
          </a:p>
          <a:p>
            <a:pPr>
              <a:spcBef>
                <a:spcPts val="600"/>
              </a:spcBef>
            </a:pPr>
            <a:r>
              <a:rPr lang="en-GB" sz="2000" dirty="0" smtClean="0">
                <a:solidFill>
                  <a:srgbClr val="0000FF"/>
                </a:solidFill>
              </a:rPr>
              <a:t>initial condition (perturbations): </a:t>
            </a:r>
            <a:r>
              <a:rPr lang="en-GB" sz="2000" dirty="0" smtClean="0"/>
              <a:t>KENDA assimilation cycle</a:t>
            </a:r>
          </a:p>
          <a:p>
            <a:pPr lvl="1">
              <a:spcBef>
                <a:spcPts val="600"/>
              </a:spcBef>
            </a:pPr>
            <a:r>
              <a:rPr lang="en-GB" sz="2000" dirty="0" smtClean="0"/>
              <a:t>KENDA ensemble mean for control</a:t>
            </a:r>
          </a:p>
          <a:p>
            <a:pPr lvl="1">
              <a:spcBef>
                <a:spcPts val="600"/>
              </a:spcBef>
            </a:pPr>
            <a:r>
              <a:rPr lang="en-GB" sz="2000" dirty="0" smtClean="0"/>
              <a:t>KENDA members 1-20 (out of 40)</a:t>
            </a:r>
          </a:p>
          <a:p>
            <a:pPr>
              <a:spcBef>
                <a:spcPts val="600"/>
              </a:spcBef>
            </a:pPr>
            <a:r>
              <a:rPr lang="en-GB" sz="2000" dirty="0" smtClean="0">
                <a:solidFill>
                  <a:srgbClr val="0000FF"/>
                </a:solidFill>
              </a:rPr>
              <a:t>lateral boundary condition (perturbations): </a:t>
            </a:r>
            <a:r>
              <a:rPr lang="en-GB" sz="2000" dirty="0" smtClean="0"/>
              <a:t>ECMWF IFS-ENS (18 &amp; 06 UTC, i.e., 6h older LBCs)</a:t>
            </a:r>
          </a:p>
          <a:p>
            <a:pPr lvl="1">
              <a:spcBef>
                <a:spcPts val="600"/>
              </a:spcBef>
            </a:pPr>
            <a:r>
              <a:rPr lang="en-GB" sz="2000" dirty="0" smtClean="0"/>
              <a:t>ENS control for control </a:t>
            </a:r>
          </a:p>
          <a:p>
            <a:pPr lvl="1">
              <a:spcBef>
                <a:spcPts val="600"/>
              </a:spcBef>
            </a:pPr>
            <a:r>
              <a:rPr lang="en-GB" sz="2000" dirty="0" smtClean="0"/>
              <a:t>ENS members 1-20 (out of 50)</a:t>
            </a:r>
          </a:p>
          <a:p>
            <a:pPr>
              <a:spcBef>
                <a:spcPts val="600"/>
              </a:spcBef>
            </a:pPr>
            <a:r>
              <a:rPr lang="en-GB" sz="2000" dirty="0" smtClean="0">
                <a:solidFill>
                  <a:srgbClr val="0000FF"/>
                </a:solidFill>
              </a:rPr>
              <a:t>model uncertainty</a:t>
            </a:r>
            <a:r>
              <a:rPr lang="en-GB" sz="2000" dirty="0" smtClean="0"/>
              <a:t>: SPPT</a:t>
            </a:r>
          </a:p>
          <a:p>
            <a:pPr>
              <a:spcBef>
                <a:spcPts val="600"/>
              </a:spcBef>
            </a:pPr>
            <a:r>
              <a:rPr lang="en-GB" sz="2000" dirty="0" smtClean="0"/>
              <a:t>COSMO version 5.0+/GPU, single precision</a:t>
            </a:r>
          </a:p>
          <a:p>
            <a:pPr>
              <a:spcBef>
                <a:spcPts val="600"/>
              </a:spcBef>
              <a:buNone/>
            </a:pPr>
            <a:r>
              <a:rPr lang="en-GB" sz="2000" dirty="0" smtClean="0"/>
              <a:t>-&gt; </a:t>
            </a:r>
            <a:r>
              <a:rPr lang="en-GB" dirty="0" smtClean="0"/>
              <a:t>Performance: </a:t>
            </a:r>
            <a:r>
              <a:rPr lang="en-GB" dirty="0" smtClean="0">
                <a:solidFill>
                  <a:srgbClr val="0725FF"/>
                </a:solidFill>
              </a:rPr>
              <a:t>97 min for +120h forecast</a:t>
            </a:r>
          </a:p>
          <a:p>
            <a:pPr>
              <a:spcBef>
                <a:spcPts val="600"/>
              </a:spcBef>
            </a:pPr>
            <a:endParaRPr lang="en-GB" sz="2000" dirty="0" smtClean="0"/>
          </a:p>
        </p:txBody>
      </p:sp>
      <p:pic>
        <p:nvPicPr>
          <p:cNvPr id="5" name="Picture 28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41"/>
          <a:stretch/>
        </p:blipFill>
        <p:spPr bwMode="auto">
          <a:xfrm>
            <a:off x="7185339" y="191507"/>
            <a:ext cx="1523723" cy="1016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8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41"/>
          <a:stretch/>
        </p:blipFill>
        <p:spPr bwMode="auto">
          <a:xfrm>
            <a:off x="7260365" y="245431"/>
            <a:ext cx="1523723" cy="1016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8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41"/>
          <a:stretch/>
        </p:blipFill>
        <p:spPr bwMode="auto">
          <a:xfrm>
            <a:off x="7328357" y="313423"/>
            <a:ext cx="1523723" cy="1016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8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41"/>
          <a:stretch/>
        </p:blipFill>
        <p:spPr bwMode="auto">
          <a:xfrm>
            <a:off x="7424485" y="367347"/>
            <a:ext cx="1523723" cy="1016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8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41"/>
          <a:stretch/>
        </p:blipFill>
        <p:spPr bwMode="auto">
          <a:xfrm>
            <a:off x="7506545" y="421271"/>
            <a:ext cx="1523723" cy="1016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0826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3628" y="0"/>
            <a:ext cx="6816744" cy="989013"/>
          </a:xfrm>
        </p:spPr>
        <p:txBody>
          <a:bodyPr/>
          <a:lstStyle/>
          <a:p>
            <a:pPr algn="ctr"/>
            <a:r>
              <a:rPr lang="en-GB" sz="2800" dirty="0" smtClean="0">
                <a:solidFill>
                  <a:srgbClr val="C00000"/>
                </a:solidFill>
                <a:latin typeface="Candara" pitchFamily="34" charset="0"/>
              </a:rPr>
              <a:t>COSMO-E</a:t>
            </a:r>
            <a:br>
              <a:rPr lang="en-GB" sz="2800" dirty="0" smtClean="0">
                <a:solidFill>
                  <a:srgbClr val="C00000"/>
                </a:solidFill>
                <a:latin typeface="Candara" pitchFamily="34" charset="0"/>
              </a:rPr>
            </a:br>
            <a:r>
              <a:rPr lang="en-GB" sz="2800" dirty="0" smtClean="0">
                <a:solidFill>
                  <a:srgbClr val="C00000"/>
                </a:solidFill>
                <a:latin typeface="Candara" pitchFamily="34" charset="0"/>
              </a:rPr>
              <a:t>Verification – comparison with ECMWF ENS</a:t>
            </a:r>
            <a:endParaRPr lang="de-CH" sz="2800" dirty="0">
              <a:solidFill>
                <a:srgbClr val="C00000"/>
              </a:solidFill>
              <a:latin typeface="Candara" pitchFamily="34" charset="0"/>
            </a:endParaRPr>
          </a:p>
        </p:txBody>
      </p:sp>
      <p:pic>
        <p:nvPicPr>
          <p:cNvPr id="1026" name="Picture 2" descr="C:\local-home\verif-plots\total_scoresALL_TOT_PREC12_RPSS_SON-201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587" y="1036638"/>
            <a:ext cx="30861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local-home\verif-plots\total_scoresALL_TOT_PREC12_RPSS_JJA-2017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611" y="3733109"/>
            <a:ext cx="30861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local-home\verif-plots\total_scoresALL_TOT_PREC12_RPSS_MAM-2017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198" y="3733109"/>
            <a:ext cx="30861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local-home\verif-plots\total_scoresALL_TOT_PREC12_RPSS_DJF-2017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611" y="1036638"/>
            <a:ext cx="30861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9382" y="1786703"/>
            <a:ext cx="740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000" b="1" dirty="0" smtClean="0"/>
              <a:t>SON</a:t>
            </a:r>
            <a:endParaRPr lang="de-CH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149252" y="1786703"/>
            <a:ext cx="6703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000" b="1" dirty="0" smtClean="0"/>
              <a:t>DJF</a:t>
            </a:r>
            <a:endParaRPr lang="de-CH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51301" y="4668447"/>
            <a:ext cx="7970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000" b="1" dirty="0" smtClean="0"/>
              <a:t>MAM</a:t>
            </a:r>
            <a:endParaRPr lang="de-CH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8171412" y="4660982"/>
            <a:ext cx="6559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000" b="1" dirty="0" smtClean="0"/>
              <a:t>JJA</a:t>
            </a:r>
            <a:endParaRPr lang="de-CH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3136612"/>
            <a:ext cx="1178089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rgbClr val="0000FF"/>
                </a:solidFill>
                <a:latin typeface="+mn-lt"/>
              </a:rPr>
              <a:t>COSMO-E</a:t>
            </a:r>
          </a:p>
          <a:p>
            <a:r>
              <a:rPr lang="en-GB" sz="1600" b="1" dirty="0" smtClean="0">
                <a:solidFill>
                  <a:schemeClr val="accent1"/>
                </a:solidFill>
                <a:latin typeface="+mn-lt"/>
              </a:rPr>
              <a:t>ENS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578317" y="6577637"/>
            <a:ext cx="39805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b="0" dirty="0" smtClean="0">
                <a:solidFill>
                  <a:srgbClr val="009900"/>
                </a:solidFill>
                <a:latin typeface="+mn-lt"/>
              </a:rPr>
              <a:t>Thresholds: 0.1, 0.2, 0.5, 1, 2, 5, 10, 20, 30, 50 mm/12h</a:t>
            </a:r>
            <a:endParaRPr lang="en-GB" sz="1200" b="0" dirty="0">
              <a:solidFill>
                <a:srgbClr val="009900"/>
              </a:solidFill>
              <a:latin typeface="+mn-lt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7980372" y="3146723"/>
            <a:ext cx="922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rgbClr val="009900"/>
                </a:solidFill>
              </a:rPr>
              <a:t>RPSS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179388" y="97127"/>
            <a:ext cx="1163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err="1" smtClean="0"/>
              <a:t>tp</a:t>
            </a:r>
            <a:r>
              <a:rPr lang="it-IT" sz="2400" b="1" dirty="0" smtClean="0"/>
              <a:t> 12h</a:t>
            </a:r>
            <a:endParaRPr lang="it-IT" sz="2400" b="1" dirty="0"/>
          </a:p>
        </p:txBody>
      </p:sp>
    </p:spTree>
    <p:extLst>
      <p:ext uri="{BB962C8B-B14F-4D97-AF65-F5344CB8AC3E}">
        <p14:creationId xmlns:p14="http://schemas.microsoft.com/office/powerpoint/2010/main" val="149142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local-home\Jerusalem\verif-plots\total_scoresALL_T_2M01_SON-2016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" t="46535" r="51575" b="-1338"/>
          <a:stretch/>
        </p:blipFill>
        <p:spPr bwMode="auto">
          <a:xfrm>
            <a:off x="1813111" y="946196"/>
            <a:ext cx="2753995" cy="2662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local-home\Jerusalem\verif-plots\total_scoresALL_T_2M01_DJF-2017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" t="46535" r="51575" b="-1338"/>
          <a:stretch/>
        </p:blipFill>
        <p:spPr bwMode="auto">
          <a:xfrm>
            <a:off x="4568420" y="942858"/>
            <a:ext cx="2753995" cy="2662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local-home\Jerusalem\verif-plots\total_scoresALL_T_2M01_JJA-2017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" t="46535" r="51575" b="-1337"/>
          <a:stretch/>
        </p:blipFill>
        <p:spPr bwMode="auto">
          <a:xfrm>
            <a:off x="4572001" y="3640614"/>
            <a:ext cx="2753995" cy="2662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local-home\Jerusalem\verif-plots\total_scoresALL_T_2M01_MAM-2017.gif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" t="46535" r="51575" b="-1338"/>
          <a:stretch/>
        </p:blipFill>
        <p:spPr bwMode="auto">
          <a:xfrm>
            <a:off x="1808110" y="3640601"/>
            <a:ext cx="2753995" cy="2662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52" y="20628"/>
            <a:ext cx="7461250" cy="989013"/>
          </a:xfrm>
        </p:spPr>
        <p:txBody>
          <a:bodyPr/>
          <a:lstStyle/>
          <a:p>
            <a:pPr algn="ctr"/>
            <a:r>
              <a:rPr lang="en-GB" sz="2800" dirty="0" smtClean="0">
                <a:solidFill>
                  <a:srgbClr val="C00000"/>
                </a:solidFill>
                <a:latin typeface="Candara" pitchFamily="34" charset="0"/>
              </a:rPr>
              <a:t>COSMO-E</a:t>
            </a:r>
            <a:br>
              <a:rPr lang="en-GB" sz="2800" dirty="0" smtClean="0">
                <a:solidFill>
                  <a:srgbClr val="C00000"/>
                </a:solidFill>
                <a:latin typeface="Candara" pitchFamily="34" charset="0"/>
              </a:rPr>
            </a:br>
            <a:r>
              <a:rPr lang="en-GB" sz="2800" dirty="0" smtClean="0">
                <a:solidFill>
                  <a:srgbClr val="C00000"/>
                </a:solidFill>
                <a:latin typeface="Candara" pitchFamily="34" charset="0"/>
              </a:rPr>
              <a:t>Verification – comparison with ECMWF ENS</a:t>
            </a:r>
            <a:endParaRPr lang="de-CH" dirty="0">
              <a:solidFill>
                <a:srgbClr val="0099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9382" y="1786703"/>
            <a:ext cx="740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000" b="1" dirty="0" smtClean="0"/>
              <a:t>SON</a:t>
            </a:r>
            <a:endParaRPr lang="de-CH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149252" y="1786703"/>
            <a:ext cx="6703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000" b="1" dirty="0" smtClean="0"/>
              <a:t>DJF</a:t>
            </a:r>
            <a:endParaRPr lang="de-CH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51301" y="4668447"/>
            <a:ext cx="7970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000" b="1" dirty="0" smtClean="0"/>
              <a:t>MAM</a:t>
            </a:r>
            <a:endParaRPr lang="de-CH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8171412" y="4660982"/>
            <a:ext cx="6559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000" b="1" dirty="0" smtClean="0"/>
              <a:t>JJA</a:t>
            </a:r>
            <a:endParaRPr lang="de-CH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87300" y="3233576"/>
            <a:ext cx="1178089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rgbClr val="0000FF"/>
                </a:solidFill>
                <a:latin typeface="+mn-lt"/>
              </a:rPr>
              <a:t>COSMO-E</a:t>
            </a:r>
          </a:p>
          <a:p>
            <a:r>
              <a:rPr lang="en-GB" sz="1600" b="1" dirty="0" smtClean="0">
                <a:solidFill>
                  <a:schemeClr val="accent1"/>
                </a:solidFill>
                <a:latin typeface="+mn-lt"/>
              </a:rPr>
              <a:t>ENS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179388" y="97127"/>
            <a:ext cx="1163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T 2m</a:t>
            </a:r>
            <a:endParaRPr lang="it-IT" sz="2400" b="1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7621596" y="2890836"/>
            <a:ext cx="14351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009900"/>
                </a:solidFill>
              </a:rPr>
              <a:t>spread &amp; skill (STDE)</a:t>
            </a:r>
            <a:endParaRPr lang="it-IT" sz="2000" b="1" dirty="0"/>
          </a:p>
        </p:txBody>
      </p:sp>
    </p:spTree>
    <p:extLst>
      <p:ext uri="{BB962C8B-B14F-4D97-AF65-F5344CB8AC3E}">
        <p14:creationId xmlns:p14="http://schemas.microsoft.com/office/powerpoint/2010/main" val="304464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18D290D-5847-412E-B139-A6E0E762043F}" type="slidenum">
              <a:rPr lang="pl-PL" sz="1200">
                <a:solidFill>
                  <a:srgbClr val="002060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6</a:t>
            </a:fld>
            <a:endParaRPr lang="pl-PL" sz="12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8196" name="Obraz 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81133"/>
            <a:ext cx="9144000" cy="3527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0" y="35572"/>
            <a:ext cx="9144000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2800" b="1" dirty="0" smtClean="0">
                <a:solidFill>
                  <a:srgbClr val="C00000"/>
                </a:solidFill>
                <a:latin typeface="Candara" pitchFamily="34" charset="0"/>
              </a:rPr>
              <a:t>TLE-MVE </a:t>
            </a:r>
            <a:r>
              <a:rPr lang="pl-PL" sz="2800" b="1" dirty="0" smtClean="0">
                <a:solidFill>
                  <a:srgbClr val="C00000"/>
                </a:solidFill>
                <a:latin typeface="Candara" pitchFamily="34" charset="0"/>
              </a:rPr>
              <a:t>– operational setup and status</a:t>
            </a:r>
            <a:endParaRPr lang="pl-PL" sz="2800" dirty="0">
              <a:solidFill>
                <a:srgbClr val="C00000"/>
              </a:solidFill>
              <a:latin typeface="Candara" pitchFamily="34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0" y="5109435"/>
            <a:ext cx="9144000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marL="342900" indent="-342900" algn="just">
              <a:buFont typeface="Arial" pitchFamily="34" charset="0"/>
              <a:buChar char="•"/>
              <a:defRPr/>
            </a:pPr>
            <a:r>
              <a:rPr lang="pl-PL" sz="2400" dirty="0" smtClean="0"/>
              <a:t>Operational since January, 2016</a:t>
            </a:r>
          </a:p>
          <a:p>
            <a:pPr marL="342900" indent="-342900" algn="just">
              <a:buFont typeface="Arial" pitchFamily="34" charset="0"/>
              <a:buChar char="•"/>
              <a:defRPr/>
            </a:pPr>
            <a:r>
              <a:rPr lang="pl-PL" sz="2400" dirty="0" smtClean="0"/>
              <a:t>4 runs per day, 36 hours forecasts, 20 members in 4 groups</a:t>
            </a:r>
            <a:endParaRPr lang="it-IT" sz="2400" dirty="0" smtClean="0"/>
          </a:p>
          <a:p>
            <a:pPr marL="342900" indent="-342900" algn="just">
              <a:buFont typeface="Arial" pitchFamily="34" charset="0"/>
              <a:buChar char="•"/>
              <a:defRPr/>
            </a:pPr>
            <a:r>
              <a:rPr lang="it-IT" sz="2400" dirty="0" err="1" smtClean="0"/>
              <a:t>Time-lagged</a:t>
            </a:r>
            <a:r>
              <a:rPr lang="it-IT" sz="2400" dirty="0" smtClean="0"/>
              <a:t>, </a:t>
            </a:r>
            <a:r>
              <a:rPr lang="it-IT" sz="2400" dirty="0" err="1" smtClean="0"/>
              <a:t>c_soil</a:t>
            </a:r>
            <a:r>
              <a:rPr lang="it-IT" sz="2400" dirty="0" smtClean="0"/>
              <a:t> </a:t>
            </a:r>
            <a:r>
              <a:rPr lang="it-IT" sz="2400" dirty="0" err="1" smtClean="0"/>
              <a:t>perturbation</a:t>
            </a:r>
            <a:endParaRPr lang="pl-PL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8D48669-C233-4F18-985D-0BC5FBF5C5A6}" type="slidenum">
              <a:rPr lang="pl-PL" sz="1200">
                <a:solidFill>
                  <a:srgbClr val="002060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7</a:t>
            </a:fld>
            <a:endParaRPr lang="pl-PL" sz="1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5364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  <p:sp>
        <p:nvSpPr>
          <p:cNvPr id="15366" name="pole tekstowe 21"/>
          <p:cNvSpPr txBox="1">
            <a:spLocks noChangeArrowheads="1"/>
          </p:cNvSpPr>
          <p:nvPr/>
        </p:nvSpPr>
        <p:spPr bwMode="auto">
          <a:xfrm>
            <a:off x="0" y="885829"/>
            <a:ext cx="4683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dirty="0"/>
              <a:t>(a)</a:t>
            </a:r>
          </a:p>
        </p:txBody>
      </p:sp>
      <p:sp>
        <p:nvSpPr>
          <p:cNvPr id="15367" name="pole tekstowe 22"/>
          <p:cNvSpPr txBox="1">
            <a:spLocks noChangeArrowheads="1"/>
          </p:cNvSpPr>
          <p:nvPr/>
        </p:nvSpPr>
        <p:spPr bwMode="auto">
          <a:xfrm>
            <a:off x="4572000" y="895354"/>
            <a:ext cx="4683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dirty="0"/>
              <a:t>(b)</a:t>
            </a:r>
          </a:p>
        </p:txBody>
      </p:sp>
      <p:sp>
        <p:nvSpPr>
          <p:cNvPr id="15368" name="pole tekstowe 23"/>
          <p:cNvSpPr txBox="1">
            <a:spLocks noChangeArrowheads="1"/>
          </p:cNvSpPr>
          <p:nvPr/>
        </p:nvSpPr>
        <p:spPr bwMode="auto">
          <a:xfrm>
            <a:off x="0" y="3559179"/>
            <a:ext cx="4683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/>
              <a:t>(c)</a:t>
            </a:r>
          </a:p>
        </p:txBody>
      </p:sp>
      <p:sp>
        <p:nvSpPr>
          <p:cNvPr id="15369" name="pole tekstowe 24"/>
          <p:cNvSpPr txBox="1">
            <a:spLocks noChangeArrowheads="1"/>
          </p:cNvSpPr>
          <p:nvPr/>
        </p:nvSpPr>
        <p:spPr bwMode="auto">
          <a:xfrm>
            <a:off x="4572000" y="3559179"/>
            <a:ext cx="4683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/>
              <a:t>(d)</a:t>
            </a: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0" y="214290"/>
            <a:ext cx="9144000" cy="46723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36000" tIns="18000" rIns="36000" bIns="1800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2800" b="1" dirty="0" smtClean="0">
                <a:solidFill>
                  <a:srgbClr val="C00000"/>
                </a:solidFill>
                <a:latin typeface="Candara" pitchFamily="34" charset="0"/>
              </a:rPr>
              <a:t>TLE-MVE</a:t>
            </a:r>
            <a:r>
              <a:rPr lang="pl-PL" sz="2800" b="1" dirty="0" smtClean="0">
                <a:solidFill>
                  <a:srgbClr val="C00000"/>
                </a:solidFill>
                <a:latin typeface="Candara" pitchFamily="34" charset="0"/>
              </a:rPr>
              <a:t> – S</a:t>
            </a:r>
            <a:r>
              <a:rPr lang="en-US" sz="2800" b="1" dirty="0" err="1" smtClean="0">
                <a:solidFill>
                  <a:srgbClr val="C00000"/>
                </a:solidFill>
                <a:latin typeface="Candara" pitchFamily="34" charset="0"/>
              </a:rPr>
              <a:t>tudy</a:t>
            </a:r>
            <a:r>
              <a:rPr lang="en-US" sz="2800" b="1" dirty="0" smtClean="0">
                <a:solidFill>
                  <a:srgbClr val="C00000"/>
                </a:solidFill>
                <a:latin typeface="Candara" pitchFamily="34" charset="0"/>
              </a:rPr>
              <a:t> of the spread/skill relation</a:t>
            </a:r>
            <a:endParaRPr lang="pl-PL" sz="2800" dirty="0">
              <a:solidFill>
                <a:srgbClr val="C00000"/>
              </a:solidFill>
              <a:latin typeface="Candara" pitchFamily="34" charset="0"/>
            </a:endParaRPr>
          </a:p>
        </p:txBody>
      </p:sp>
      <p:sp>
        <p:nvSpPr>
          <p:cNvPr id="16" name="pole tekstowe 21"/>
          <p:cNvSpPr txBox="1">
            <a:spLocks noChangeArrowheads="1"/>
          </p:cNvSpPr>
          <p:nvPr/>
        </p:nvSpPr>
        <p:spPr bwMode="auto">
          <a:xfrm>
            <a:off x="0" y="620688"/>
            <a:ext cx="9144000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sz="2000" i="1" dirty="0" err="1" smtClean="0"/>
              <a:t>Skill-Spread</a:t>
            </a:r>
            <a:r>
              <a:rPr lang="pl-PL" sz="2000" i="1" dirty="0" smtClean="0"/>
              <a:t> </a:t>
            </a:r>
            <a:r>
              <a:rPr lang="pl-PL" sz="2000" i="1" dirty="0" err="1" smtClean="0"/>
              <a:t>spatial</a:t>
            </a:r>
            <a:r>
              <a:rPr lang="pl-PL" sz="2000" i="1" dirty="0" smtClean="0"/>
              <a:t> </a:t>
            </a:r>
            <a:r>
              <a:rPr lang="pl-PL" sz="2000" i="1" dirty="0" err="1" smtClean="0"/>
              <a:t>distribution</a:t>
            </a:r>
            <a:endParaRPr lang="pl-PL" sz="2000" i="1" dirty="0"/>
          </a:p>
        </p:txBody>
      </p:sp>
      <p:sp>
        <p:nvSpPr>
          <p:cNvPr id="17" name="pole tekstowe 20"/>
          <p:cNvSpPr txBox="1">
            <a:spLocks noChangeArrowheads="1"/>
          </p:cNvSpPr>
          <p:nvPr/>
        </p:nvSpPr>
        <p:spPr bwMode="auto">
          <a:xfrm>
            <a:off x="0" y="6488692"/>
            <a:ext cx="9144000" cy="38472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1900" dirty="0" err="1" smtClean="0">
                <a:latin typeface="Arial Narrow" pitchFamily="34" charset="0"/>
              </a:rPr>
              <a:t>Avg</a:t>
            </a:r>
            <a:r>
              <a:rPr lang="pl-PL" sz="1900" dirty="0" smtClean="0">
                <a:latin typeface="Arial Narrow" pitchFamily="34" charset="0"/>
              </a:rPr>
              <a:t>. </a:t>
            </a:r>
            <a:r>
              <a:rPr lang="pl-PL" sz="1900" dirty="0" err="1" smtClean="0">
                <a:latin typeface="Arial Narrow" pitchFamily="34" charset="0"/>
              </a:rPr>
              <a:t>skill</a:t>
            </a:r>
            <a:r>
              <a:rPr lang="pl-PL" sz="1900" dirty="0" smtClean="0">
                <a:latin typeface="Arial Narrow" pitchFamily="34" charset="0"/>
              </a:rPr>
              <a:t> (</a:t>
            </a:r>
            <a:r>
              <a:rPr lang="pl-PL" sz="1900" dirty="0" err="1" smtClean="0">
                <a:latin typeface="Arial Narrow" pitchFamily="34" charset="0"/>
              </a:rPr>
              <a:t>up</a:t>
            </a:r>
            <a:r>
              <a:rPr lang="pl-PL" sz="1900" dirty="0" smtClean="0">
                <a:latin typeface="Arial Narrow" pitchFamily="34" charset="0"/>
              </a:rPr>
              <a:t>)/</a:t>
            </a:r>
            <a:r>
              <a:rPr lang="pl-PL" sz="1900" dirty="0" err="1" smtClean="0">
                <a:latin typeface="Arial Narrow" pitchFamily="34" charset="0"/>
              </a:rPr>
              <a:t>spread</a:t>
            </a:r>
            <a:r>
              <a:rPr lang="pl-PL" sz="1900" dirty="0" smtClean="0">
                <a:latin typeface="Arial Narrow" pitchFamily="34" charset="0"/>
              </a:rPr>
              <a:t> (down); T2M, TD2M </a:t>
            </a:r>
            <a:r>
              <a:rPr lang="pl-PL" sz="1900" dirty="0" err="1" smtClean="0">
                <a:latin typeface="Arial Narrow" pitchFamily="34" charset="0"/>
              </a:rPr>
              <a:t>(al</a:t>
            </a:r>
            <a:r>
              <a:rPr lang="pl-PL" sz="1900" dirty="0" smtClean="0">
                <a:latin typeface="Arial Narrow" pitchFamily="34" charset="0"/>
              </a:rPr>
              <a:t>l </a:t>
            </a:r>
            <a:r>
              <a:rPr lang="pl-PL" sz="1900" dirty="0" err="1" smtClean="0">
                <a:latin typeface="Arial Narrow" pitchFamily="34" charset="0"/>
              </a:rPr>
              <a:t>runs</a:t>
            </a:r>
            <a:r>
              <a:rPr lang="pl-PL" sz="1900" dirty="0" smtClean="0">
                <a:latin typeface="Arial Narrow" pitchFamily="34" charset="0"/>
              </a:rPr>
              <a:t>, </a:t>
            </a:r>
            <a:r>
              <a:rPr lang="pl-PL" sz="1900" dirty="0" err="1" smtClean="0">
                <a:latin typeface="Arial Narrow" pitchFamily="34" charset="0"/>
              </a:rPr>
              <a:t>all</a:t>
            </a:r>
            <a:r>
              <a:rPr lang="pl-PL" sz="1900" dirty="0" smtClean="0">
                <a:latin typeface="Arial Narrow" pitchFamily="34" charset="0"/>
              </a:rPr>
              <a:t> </a:t>
            </a:r>
            <a:r>
              <a:rPr lang="pl-PL" sz="1900" dirty="0" err="1" smtClean="0">
                <a:latin typeface="Arial Narrow" pitchFamily="34" charset="0"/>
              </a:rPr>
              <a:t>fcst</a:t>
            </a:r>
            <a:r>
              <a:rPr lang="pl-PL" sz="1900" dirty="0" smtClean="0">
                <a:latin typeface="Arial Narrow" pitchFamily="34" charset="0"/>
              </a:rPr>
              <a:t> </a:t>
            </a:r>
            <a:r>
              <a:rPr lang="pl-PL" sz="1900" dirty="0" err="1" smtClean="0">
                <a:latin typeface="Arial Narrow" pitchFamily="34" charset="0"/>
              </a:rPr>
              <a:t>hours</a:t>
            </a:r>
            <a:r>
              <a:rPr lang="pl-PL" sz="1900" dirty="0" smtClean="0">
                <a:latin typeface="Arial Narrow" pitchFamily="34" charset="0"/>
              </a:rPr>
              <a:t>, Jan-Dec)</a:t>
            </a:r>
            <a:endParaRPr lang="pl-PL" sz="1900" dirty="0">
              <a:latin typeface="Arial Narrow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0000" y="936000"/>
            <a:ext cx="3240000" cy="27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000" y="936000"/>
            <a:ext cx="3240000" cy="27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40000" y="3726000"/>
            <a:ext cx="3240000" cy="27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8000" y="3726000"/>
            <a:ext cx="3240000" cy="27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" descr="C:\Users\cmarsigli\Documents\presentazioni\logo_COSMO_new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0958" y="6388822"/>
            <a:ext cx="1563624" cy="397764"/>
          </a:xfrm>
          <a:prstGeom prst="rect">
            <a:avLst/>
          </a:prstGeom>
          <a:noFill/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74716"/>
          </a:xfrm>
        </p:spPr>
        <p:txBody>
          <a:bodyPr>
            <a:normAutofit/>
          </a:bodyPr>
          <a:lstStyle/>
          <a:p>
            <a:r>
              <a:rPr lang="en-GB" sz="2800" b="1" dirty="0" smtClean="0">
                <a:solidFill>
                  <a:srgbClr val="C00000"/>
                </a:solidFill>
                <a:latin typeface="Candara" pitchFamily="34" charset="0"/>
              </a:rPr>
              <a:t>COSMO-IT-EPS: pre-operational set-up</a:t>
            </a:r>
            <a:endParaRPr lang="en-GB" sz="2800" b="1" dirty="0">
              <a:solidFill>
                <a:srgbClr val="C00000"/>
              </a:solidFill>
              <a:latin typeface="Candara" pitchFamily="34" charset="0"/>
            </a:endParaRPr>
          </a:p>
        </p:txBody>
      </p:sp>
      <p:pic>
        <p:nvPicPr>
          <p:cNvPr id="1026" name="Picture 2" descr="C:\Users\cmarsigli\Documents\casi\20141010_GE\dominiocosmoI2.png"/>
          <p:cNvPicPr>
            <a:picLocks noChangeAspect="1" noChangeArrowheads="1"/>
          </p:cNvPicPr>
          <p:nvPr/>
        </p:nvPicPr>
        <p:blipFill>
          <a:blip r:embed="rId3"/>
          <a:srcRect l="49814" t="10314" b="1305"/>
          <a:stretch>
            <a:fillRect/>
          </a:stretch>
        </p:blipFill>
        <p:spPr bwMode="auto">
          <a:xfrm>
            <a:off x="6140576" y="3857628"/>
            <a:ext cx="2916124" cy="2928958"/>
          </a:xfrm>
          <a:prstGeom prst="rect">
            <a:avLst/>
          </a:prstGeom>
          <a:noFill/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46076" y="1031870"/>
            <a:ext cx="1641804" cy="4238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dirty="0" smtClean="0">
                <a:latin typeface="Calibri" pitchFamily="34" charset="0"/>
              </a:rPr>
              <a:t>LETKF (COMET)</a:t>
            </a:r>
            <a:endParaRPr lang="it-IT" dirty="0">
              <a:latin typeface="Calibri" pitchFamily="34" charset="0"/>
            </a:endParaRPr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4"/>
          <a:srcRect l="2858" t="-914" r="3806"/>
          <a:stretch>
            <a:fillRect/>
          </a:stretch>
        </p:blipFill>
        <p:spPr bwMode="auto">
          <a:xfrm>
            <a:off x="2133600" y="2000240"/>
            <a:ext cx="3733800" cy="281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3" name="Picture 1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8" y="1404938"/>
            <a:ext cx="1584325" cy="1079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5" name="Line 18"/>
          <p:cNvSpPr>
            <a:spLocks noChangeShapeType="1"/>
          </p:cNvSpPr>
          <p:nvPr/>
        </p:nvSpPr>
        <p:spPr bwMode="auto">
          <a:xfrm>
            <a:off x="1763713" y="2276475"/>
            <a:ext cx="576262" cy="647700"/>
          </a:xfrm>
          <a:prstGeom prst="line">
            <a:avLst/>
          </a:prstGeom>
          <a:noFill/>
          <a:ln w="57240">
            <a:solidFill>
              <a:srgbClr val="333399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7" name="Line 18"/>
          <p:cNvSpPr>
            <a:spLocks noChangeShapeType="1"/>
          </p:cNvSpPr>
          <p:nvPr/>
        </p:nvSpPr>
        <p:spPr bwMode="auto">
          <a:xfrm>
            <a:off x="5715008" y="4071942"/>
            <a:ext cx="576262" cy="647700"/>
          </a:xfrm>
          <a:prstGeom prst="line">
            <a:avLst/>
          </a:prstGeom>
          <a:noFill/>
          <a:ln w="57240">
            <a:solidFill>
              <a:srgbClr val="333399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8" name="CasellaDiTesto 17"/>
          <p:cNvSpPr txBox="1"/>
          <p:nvPr/>
        </p:nvSpPr>
        <p:spPr>
          <a:xfrm>
            <a:off x="2679686" y="1785926"/>
            <a:ext cx="2609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COSMO-ME-EPS (COMET)</a:t>
            </a:r>
            <a:endParaRPr lang="en-GB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6286512" y="3429000"/>
            <a:ext cx="2411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COSMO-IT-EPS (</a:t>
            </a:r>
            <a:r>
              <a:rPr lang="en-GB" b="1" dirty="0" err="1" smtClean="0"/>
              <a:t>Arpae</a:t>
            </a:r>
            <a:r>
              <a:rPr lang="en-GB" b="1" dirty="0" smtClean="0"/>
              <a:t>)</a:t>
            </a:r>
            <a:endParaRPr lang="en-GB" b="1" dirty="0"/>
          </a:p>
        </p:txBody>
      </p:sp>
      <p:pic>
        <p:nvPicPr>
          <p:cNvPr id="21" name="Picture 2" descr="C:\Users\cmarsigli\Documents\presentazioni\02_Arpae_cmyk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032" y="6036778"/>
            <a:ext cx="1075944" cy="749808"/>
          </a:xfrm>
          <a:prstGeom prst="rect">
            <a:avLst/>
          </a:prstGeom>
          <a:noFill/>
        </p:spPr>
      </p:pic>
      <p:sp>
        <p:nvSpPr>
          <p:cNvPr id="23" name="CasellaDiTesto 22"/>
          <p:cNvSpPr txBox="1"/>
          <p:nvPr/>
        </p:nvSpPr>
        <p:spPr>
          <a:xfrm>
            <a:off x="3136896" y="4864104"/>
            <a:ext cx="1973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10 km (</a:t>
            </a:r>
            <a:r>
              <a:rPr lang="it-IT" dirty="0" err="1" smtClean="0"/>
              <a:t>going</a:t>
            </a:r>
            <a:r>
              <a:rPr lang="it-IT" dirty="0" smtClean="0"/>
              <a:t> </a:t>
            </a:r>
            <a:r>
              <a:rPr lang="it-IT" dirty="0" err="1" smtClean="0"/>
              <a:t>to</a:t>
            </a:r>
            <a:r>
              <a:rPr lang="it-IT" dirty="0" smtClean="0"/>
              <a:t> 7)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6518280" y="2863848"/>
            <a:ext cx="2152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2.2 km</a:t>
            </a:r>
          </a:p>
          <a:p>
            <a:r>
              <a:rPr lang="it-IT" dirty="0" err="1" smtClean="0"/>
              <a:t>explicit</a:t>
            </a:r>
            <a:r>
              <a:rPr lang="it-IT" dirty="0" smtClean="0"/>
              <a:t> </a:t>
            </a:r>
            <a:r>
              <a:rPr lang="it-IT" dirty="0" err="1" smtClean="0"/>
              <a:t>convection</a:t>
            </a:r>
            <a:endParaRPr lang="it-IT" dirty="0"/>
          </a:p>
        </p:txBody>
      </p:sp>
      <p:sp>
        <p:nvSpPr>
          <p:cNvPr id="25" name="CasellaDiTesto 24"/>
          <p:cNvSpPr txBox="1"/>
          <p:nvPr/>
        </p:nvSpPr>
        <p:spPr>
          <a:xfrm>
            <a:off x="446076" y="2532060"/>
            <a:ext cx="1435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10 km</a:t>
            </a:r>
          </a:p>
          <a:p>
            <a:r>
              <a:rPr lang="it-IT" dirty="0" err="1" smtClean="0"/>
              <a:t>going</a:t>
            </a:r>
            <a:r>
              <a:rPr lang="it-IT" dirty="0" smtClean="0"/>
              <a:t> </a:t>
            </a:r>
            <a:r>
              <a:rPr lang="it-IT" dirty="0" err="1" smtClean="0"/>
              <a:t>to</a:t>
            </a:r>
            <a:r>
              <a:rPr lang="it-IT" dirty="0" smtClean="0"/>
              <a:t> 7 </a:t>
            </a:r>
            <a:r>
              <a:rPr lang="it-IT" dirty="0" err="1" smtClean="0"/>
              <a:t>soon</a:t>
            </a:r>
            <a:r>
              <a:rPr lang="it-IT" dirty="0" smtClean="0"/>
              <a:t> KENDA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cmarsigli\Documents\COSMO-IT-EPS\oct2015\20151010\andam\andam_ens_CTRL_kendaIC_RADA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94224" y="1455732"/>
            <a:ext cx="4549776" cy="4549777"/>
          </a:xfrm>
          <a:prstGeom prst="rect">
            <a:avLst/>
          </a:prstGeom>
          <a:noFill/>
        </p:spPr>
      </p:pic>
      <p:pic>
        <p:nvPicPr>
          <p:cNvPr id="1026" name="Picture 2" descr="C:\Users\cmarsigli\Documents\COSMO-IT-EPS\oct2015\20151010\andam\andam_ens_CTRL_RADA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55732"/>
            <a:ext cx="4572000" cy="4572001"/>
          </a:xfrm>
          <a:prstGeom prst="rect">
            <a:avLst/>
          </a:prstGeom>
          <a:noFill/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595328"/>
          </a:xfrm>
        </p:spPr>
        <p:txBody>
          <a:bodyPr>
            <a:normAutofit/>
          </a:bodyPr>
          <a:lstStyle/>
          <a:p>
            <a:r>
              <a:rPr lang="it-IT" sz="2800" b="1" dirty="0" smtClean="0">
                <a:solidFill>
                  <a:srgbClr val="C00000"/>
                </a:solidFill>
                <a:latin typeface="Candara" pitchFamily="34" charset="0"/>
              </a:rPr>
              <a:t>KENDA </a:t>
            </a:r>
            <a:r>
              <a:rPr lang="it-IT" sz="2800" b="1" dirty="0" err="1" smtClean="0">
                <a:solidFill>
                  <a:srgbClr val="C00000"/>
                </a:solidFill>
                <a:latin typeface="Candara" pitchFamily="34" charset="0"/>
              </a:rPr>
              <a:t>Initial</a:t>
            </a:r>
            <a:r>
              <a:rPr lang="it-IT" sz="2800" b="1" dirty="0" smtClean="0">
                <a:solidFill>
                  <a:srgbClr val="C00000"/>
                </a:solidFill>
                <a:latin typeface="Candara" pitchFamily="34" charset="0"/>
              </a:rPr>
              <a:t> </a:t>
            </a:r>
            <a:r>
              <a:rPr lang="it-IT" sz="2800" b="1" dirty="0" err="1" smtClean="0">
                <a:solidFill>
                  <a:srgbClr val="C00000"/>
                </a:solidFill>
                <a:latin typeface="Candara" pitchFamily="34" charset="0"/>
              </a:rPr>
              <a:t>Conditions</a:t>
            </a:r>
            <a:endParaRPr lang="it-IT" sz="28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701792" y="1096956"/>
            <a:ext cx="1255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CTRL</a:t>
            </a:r>
            <a:endParaRPr lang="it-IT" sz="2400" b="1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5468940" y="1096956"/>
            <a:ext cx="2870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CTRL + IC </a:t>
            </a:r>
            <a:r>
              <a:rPr lang="it-IT" sz="2400" b="1" dirty="0" err="1" smtClean="0"/>
              <a:t>from</a:t>
            </a:r>
            <a:r>
              <a:rPr lang="it-IT" sz="2400" b="1" dirty="0" smtClean="0"/>
              <a:t> LETKF</a:t>
            </a:r>
            <a:endParaRPr lang="it-IT" sz="2400" b="1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1522404" y="5940432"/>
            <a:ext cx="6099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err="1" smtClean="0"/>
              <a:t>Hourly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precipitation</a:t>
            </a:r>
            <a:r>
              <a:rPr lang="it-IT" sz="2400" b="1" dirty="0" smtClean="0"/>
              <a:t>, area </a:t>
            </a:r>
            <a:r>
              <a:rPr lang="it-IT" sz="2400" b="1" dirty="0" err="1" smtClean="0"/>
              <a:t>average</a:t>
            </a:r>
            <a:r>
              <a:rPr lang="it-IT" sz="2400" b="1" dirty="0" smtClean="0"/>
              <a:t> (</a:t>
            </a:r>
            <a:r>
              <a:rPr lang="it-IT" sz="2400" b="1" dirty="0" err="1" smtClean="0"/>
              <a:t>land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only</a:t>
            </a:r>
            <a:r>
              <a:rPr lang="it-IT" sz="2400" b="1" dirty="0" smtClean="0"/>
              <a:t>)</a:t>
            </a:r>
            <a:endParaRPr lang="it-IT" sz="2400" b="1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804852" y="5002158"/>
            <a:ext cx="1793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radar estimate</a:t>
            </a:r>
            <a:endParaRPr lang="it-IT" sz="2000" dirty="0"/>
          </a:p>
        </p:txBody>
      </p:sp>
      <p:cxnSp>
        <p:nvCxnSpPr>
          <p:cNvPr id="13" name="Connettore 2 12"/>
          <p:cNvCxnSpPr/>
          <p:nvPr/>
        </p:nvCxnSpPr>
        <p:spPr>
          <a:xfrm rot="16200000" flipV="1">
            <a:off x="1014088" y="4716152"/>
            <a:ext cx="639926" cy="1634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/>
          <p:cNvCxnSpPr/>
          <p:nvPr/>
        </p:nvCxnSpPr>
        <p:spPr>
          <a:xfrm rot="5400000">
            <a:off x="984240" y="2351878"/>
            <a:ext cx="717552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sellaDiTesto 18"/>
          <p:cNvSpPr txBox="1"/>
          <p:nvPr/>
        </p:nvSpPr>
        <p:spPr>
          <a:xfrm>
            <a:off x="446076" y="1593786"/>
            <a:ext cx="23320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ensemble </a:t>
            </a:r>
            <a:r>
              <a:rPr lang="it-IT" sz="2000" dirty="0" err="1" smtClean="0"/>
              <a:t>members</a:t>
            </a:r>
            <a:endParaRPr lang="it-IT" sz="2000" dirty="0"/>
          </a:p>
        </p:txBody>
      </p:sp>
      <p:pic>
        <p:nvPicPr>
          <p:cNvPr id="14" name="Picture 2" descr="C:\Users\cmarsigli\Documents\presentazioni\02_Arpae_cmyk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32" y="6036778"/>
            <a:ext cx="1075944" cy="749808"/>
          </a:xfrm>
          <a:prstGeom prst="rect">
            <a:avLst/>
          </a:prstGeom>
          <a:noFill/>
        </p:spPr>
      </p:pic>
      <p:pic>
        <p:nvPicPr>
          <p:cNvPr id="15" name="Picture 3" descr="C:\Users\cmarsigli\Documents\presentazioni\logo_COSMO_new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00958" y="6388822"/>
            <a:ext cx="1563624" cy="397764"/>
          </a:xfrm>
          <a:prstGeom prst="rect">
            <a:avLst/>
          </a:prstGeom>
          <a:noFill/>
        </p:spPr>
      </p:pic>
      <p:sp>
        <p:nvSpPr>
          <p:cNvPr id="16" name="CasellaDiTesto 15"/>
          <p:cNvSpPr txBox="1"/>
          <p:nvPr/>
        </p:nvSpPr>
        <p:spPr>
          <a:xfrm>
            <a:off x="3136896" y="1635120"/>
            <a:ext cx="2870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CASE STUDY: 10/</a:t>
            </a:r>
            <a:r>
              <a:rPr lang="it-IT" dirty="0" err="1" smtClean="0"/>
              <a:t>10</a:t>
            </a:r>
            <a:r>
              <a:rPr lang="it-IT" dirty="0" smtClean="0"/>
              <a:t>/2015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esentazione CMR 2 v2.2">
  <a:themeElements>
    <a:clrScheme name="">
      <a:dk1>
        <a:srgbClr val="FFFFFF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FFFFFF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Calibri"/>
        <a:ea typeface="ヒラギノ角ゴ ProN W3"/>
        <a:cs typeface="ヒラギノ角ゴ ProN W3"/>
      </a:majorFont>
      <a:minorFont>
        <a:latin typeface="Calibri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61409"/>
              </a:srgbClr>
            </a:gs>
            <a:gs pos="100000">
              <a:srgbClr val="0B3280">
                <a:alpha val="61409"/>
              </a:srgbClr>
            </a:gs>
          </a:gsLst>
          <a:lin ang="5400000" scaled="1"/>
        </a:gra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61409"/>
              </a:srgbClr>
            </a:gs>
            <a:gs pos="100000">
              <a:srgbClr val="0B3280">
                <a:alpha val="61409"/>
              </a:srgbClr>
            </a:gs>
          </a:gsLst>
          <a:lin ang="5400000" scaled="1"/>
        </a:gra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Variante 2_Kreuzraster teilweise">
  <a:themeElements>
    <a:clrScheme name="Benutzerdefiniert 2">
      <a:dk1>
        <a:srgbClr val="000000"/>
      </a:dk1>
      <a:lt1>
        <a:srgbClr val="FFFFFF"/>
      </a:lt1>
      <a:dk2>
        <a:srgbClr val="000000"/>
      </a:dk2>
      <a:lt2>
        <a:srgbClr val="7D6E5F"/>
      </a:lt2>
      <a:accent1>
        <a:srgbClr val="FF0000"/>
      </a:accent1>
      <a:accent2>
        <a:srgbClr val="7D6E5F"/>
      </a:accent2>
      <a:accent3>
        <a:srgbClr val="5A735F"/>
      </a:accent3>
      <a:accent4>
        <a:srgbClr val="000000"/>
      </a:accent4>
      <a:accent5>
        <a:srgbClr val="6996A5"/>
      </a:accent5>
      <a:accent6>
        <a:srgbClr val="FAB45F"/>
      </a:accent6>
      <a:hlink>
        <a:srgbClr val="000000"/>
      </a:hlink>
      <a:folHlink>
        <a:srgbClr val="000000"/>
      </a:folHlink>
    </a:clrScheme>
    <a:fontScheme name="GSED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SEDI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Motyw1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— klasyczny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1332</TotalTime>
  <Words>871</Words>
  <Application>Microsoft Office PowerPoint</Application>
  <PresentationFormat>‫הצגה על המסך (4:3)</PresentationFormat>
  <Paragraphs>171</Paragraphs>
  <Slides>17</Slides>
  <Notes>4</Notes>
  <HiddenSlides>0</HiddenSlides>
  <MMClips>0</MMClips>
  <ScaleCrop>false</ScaleCrop>
  <HeadingPairs>
    <vt:vector size="4" baseType="variant">
      <vt:variant>
        <vt:lpstr>ערכת נושא</vt:lpstr>
      </vt:variant>
      <vt:variant>
        <vt:i4>6</vt:i4>
      </vt:variant>
      <vt:variant>
        <vt:lpstr>כותרות שקופיות</vt:lpstr>
      </vt:variant>
      <vt:variant>
        <vt:i4>17</vt:i4>
      </vt:variant>
    </vt:vector>
  </HeadingPairs>
  <TitlesOfParts>
    <vt:vector size="23" baseType="lpstr">
      <vt:lpstr>Tema di Office</vt:lpstr>
      <vt:lpstr>Presentazione CMR 2 v2.2</vt:lpstr>
      <vt:lpstr>1_Tema di Office</vt:lpstr>
      <vt:lpstr>Variante 2_Kreuzraster teilweise</vt:lpstr>
      <vt:lpstr>Motyw1</vt:lpstr>
      <vt:lpstr>2_Tema di Office</vt:lpstr>
      <vt:lpstr>WG7 and SPRED PP</vt:lpstr>
      <vt:lpstr>Outline</vt:lpstr>
      <vt:lpstr>COSMO-E operational setup</vt:lpstr>
      <vt:lpstr>COSMO-E Verification – comparison with ECMWF ENS</vt:lpstr>
      <vt:lpstr>COSMO-E Verification – comparison with ECMWF ENS</vt:lpstr>
      <vt:lpstr>מצגת של PowerPoint</vt:lpstr>
      <vt:lpstr>מצגת של PowerPoint</vt:lpstr>
      <vt:lpstr>COSMO-IT-EPS: pre-operational set-up</vt:lpstr>
      <vt:lpstr>KENDA Initial Conditions</vt:lpstr>
      <vt:lpstr>מצגת של PowerPoint</vt:lpstr>
      <vt:lpstr>COSMO-LEPS to web</vt:lpstr>
      <vt:lpstr>COSMO-Ru2-EPS</vt:lpstr>
      <vt:lpstr>COSMO-Ru2-EPS – SPG test</vt:lpstr>
      <vt:lpstr>מצגת של PowerPoint</vt:lpstr>
      <vt:lpstr>מצגת של PowerPoint</vt:lpstr>
      <vt:lpstr>מצגת של PowerPoint</vt:lpstr>
      <vt:lpstr>Future plans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Chiara Marsigli</dc:creator>
  <cp:lastModifiedBy>User</cp:lastModifiedBy>
  <cp:revision>201</cp:revision>
  <dcterms:created xsi:type="dcterms:W3CDTF">2017-04-10T15:35:34Z</dcterms:created>
  <dcterms:modified xsi:type="dcterms:W3CDTF">2017-09-12T04:38:14Z</dcterms:modified>
</cp:coreProperties>
</file>