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7" r:id="rId5"/>
    <p:sldId id="266" r:id="rId6"/>
    <p:sldId id="268" r:id="rId7"/>
    <p:sldId id="269" r:id="rId8"/>
    <p:sldId id="270" r:id="rId9"/>
    <p:sldId id="275" r:id="rId10"/>
    <p:sldId id="271" r:id="rId11"/>
    <p:sldId id="286" r:id="rId12"/>
    <p:sldId id="288" r:id="rId13"/>
    <p:sldId id="278" r:id="rId14"/>
    <p:sldId id="280" r:id="rId15"/>
    <p:sldId id="281" r:id="rId16"/>
    <p:sldId id="289" r:id="rId17"/>
    <p:sldId id="264" r:id="rId18"/>
    <p:sldId id="290" r:id="rId19"/>
    <p:sldId id="259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02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18" Type="http://schemas.openxmlformats.org/officeDocument/2006/relationships/image" Target="../media/image20.wmf"/><Relationship Id="rId26" Type="http://schemas.openxmlformats.org/officeDocument/2006/relationships/image" Target="../media/image28.wmf"/><Relationship Id="rId3" Type="http://schemas.openxmlformats.org/officeDocument/2006/relationships/image" Target="../media/image5.wmf"/><Relationship Id="rId21" Type="http://schemas.openxmlformats.org/officeDocument/2006/relationships/image" Target="../media/image23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17" Type="http://schemas.openxmlformats.org/officeDocument/2006/relationships/image" Target="../media/image19.wmf"/><Relationship Id="rId25" Type="http://schemas.openxmlformats.org/officeDocument/2006/relationships/image" Target="../media/image27.wmf"/><Relationship Id="rId2" Type="http://schemas.openxmlformats.org/officeDocument/2006/relationships/image" Target="../media/image4.wmf"/><Relationship Id="rId16" Type="http://schemas.openxmlformats.org/officeDocument/2006/relationships/image" Target="../media/image18.wmf"/><Relationship Id="rId20" Type="http://schemas.openxmlformats.org/officeDocument/2006/relationships/image" Target="../media/image22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24" Type="http://schemas.openxmlformats.org/officeDocument/2006/relationships/image" Target="../media/image26.wmf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23" Type="http://schemas.openxmlformats.org/officeDocument/2006/relationships/image" Target="../media/image25.wmf"/><Relationship Id="rId28" Type="http://schemas.openxmlformats.org/officeDocument/2006/relationships/image" Target="../media/image30.wmf"/><Relationship Id="rId10" Type="http://schemas.openxmlformats.org/officeDocument/2006/relationships/image" Target="../media/image12.wmf"/><Relationship Id="rId19" Type="http://schemas.openxmlformats.org/officeDocument/2006/relationships/image" Target="../media/image21.wmf"/><Relationship Id="rId4" Type="http://schemas.openxmlformats.org/officeDocument/2006/relationships/image" Target="../media/image6.wmf"/><Relationship Id="rId9" Type="http://schemas.openxmlformats.org/officeDocument/2006/relationships/image" Target="../media/image11.wmf"/><Relationship Id="rId14" Type="http://schemas.openxmlformats.org/officeDocument/2006/relationships/image" Target="../media/image16.wmf"/><Relationship Id="rId22" Type="http://schemas.openxmlformats.org/officeDocument/2006/relationships/image" Target="../media/image24.wmf"/><Relationship Id="rId27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18" Type="http://schemas.openxmlformats.org/officeDocument/2006/relationships/image" Target="../media/image48.wmf"/><Relationship Id="rId3" Type="http://schemas.openxmlformats.org/officeDocument/2006/relationships/image" Target="../media/image33.wmf"/><Relationship Id="rId21" Type="http://schemas.openxmlformats.org/officeDocument/2006/relationships/image" Target="../media/image51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17" Type="http://schemas.openxmlformats.org/officeDocument/2006/relationships/image" Target="../media/image47.wmf"/><Relationship Id="rId2" Type="http://schemas.openxmlformats.org/officeDocument/2006/relationships/image" Target="../media/image32.wmf"/><Relationship Id="rId16" Type="http://schemas.openxmlformats.org/officeDocument/2006/relationships/image" Target="../media/image46.wmf"/><Relationship Id="rId20" Type="http://schemas.openxmlformats.org/officeDocument/2006/relationships/image" Target="../media/image50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5" Type="http://schemas.openxmlformats.org/officeDocument/2006/relationships/image" Target="../media/image45.wmf"/><Relationship Id="rId10" Type="http://schemas.openxmlformats.org/officeDocument/2006/relationships/image" Target="../media/image40.wmf"/><Relationship Id="rId19" Type="http://schemas.openxmlformats.org/officeDocument/2006/relationships/image" Target="../media/image49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Relationship Id="rId22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BB09-47EA-4A1E-B860-7FEE7E642F5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4E6-43B3-403B-8756-DE3536C35D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BB09-47EA-4A1E-B860-7FEE7E642F5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4E6-43B3-403B-8756-DE3536C35D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5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BB09-47EA-4A1E-B860-7FEE7E642F5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4E6-43B3-403B-8756-DE3536C35D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BB09-47EA-4A1E-B860-7FEE7E642F5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4E6-43B3-403B-8756-DE3536C35D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7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BB09-47EA-4A1E-B860-7FEE7E642F5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4E6-43B3-403B-8756-DE3536C35D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BB09-47EA-4A1E-B860-7FEE7E642F5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4E6-43B3-403B-8756-DE3536C35D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9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BB09-47EA-4A1E-B860-7FEE7E642F5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4E6-43B3-403B-8756-DE3536C35D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5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BB09-47EA-4A1E-B860-7FEE7E642F5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4E6-43B3-403B-8756-DE3536C35D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0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BB09-47EA-4A1E-B860-7FEE7E642F5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4E6-43B3-403B-8756-DE3536C35D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1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BB09-47EA-4A1E-B860-7FEE7E642F5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4E6-43B3-403B-8756-DE3536C35D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BB09-47EA-4A1E-B860-7FEE7E642F5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14E6-43B3-403B-8756-DE3536C35D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9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5BB09-47EA-4A1E-B860-7FEE7E642F51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14E6-43B3-403B-8756-DE3536C35D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6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76.wmf"/><Relationship Id="rId26" Type="http://schemas.openxmlformats.org/officeDocument/2006/relationships/oleObject" Target="../embeddings/oleObject74.bin"/><Relationship Id="rId3" Type="http://schemas.openxmlformats.org/officeDocument/2006/relationships/oleObject" Target="../embeddings/oleObject61.bin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oleObject" Target="../embeddings/oleObject7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5.bin"/><Relationship Id="rId24" Type="http://schemas.openxmlformats.org/officeDocument/2006/relationships/oleObject" Target="../embeddings/oleObject72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28" Type="http://schemas.openxmlformats.org/officeDocument/2006/relationships/oleObject" Target="../embeddings/oleObject75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image" Target="../media/image79.wmf"/><Relationship Id="rId30" Type="http://schemas.openxmlformats.org/officeDocument/2006/relationships/image" Target="../media/image80.w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microsoft.com/office/2007/relationships/hdphoto" Target="../media/hdphoto8.wdp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8.wmf"/><Relationship Id="rId42" Type="http://schemas.openxmlformats.org/officeDocument/2006/relationships/image" Target="../media/image22.wmf"/><Relationship Id="rId47" Type="http://schemas.openxmlformats.org/officeDocument/2006/relationships/oleObject" Target="../embeddings/oleObject23.bin"/><Relationship Id="rId50" Type="http://schemas.openxmlformats.org/officeDocument/2006/relationships/image" Target="../media/image26.wmf"/><Relationship Id="rId55" Type="http://schemas.openxmlformats.org/officeDocument/2006/relationships/oleObject" Target="../embeddings/oleObject27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20.wmf"/><Relationship Id="rId46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29" Type="http://schemas.openxmlformats.org/officeDocument/2006/relationships/oleObject" Target="../embeddings/oleObject14.bin"/><Relationship Id="rId41" Type="http://schemas.openxmlformats.org/officeDocument/2006/relationships/oleObject" Target="../embeddings/oleObject20.bin"/><Relationship Id="rId54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32" Type="http://schemas.openxmlformats.org/officeDocument/2006/relationships/image" Target="../media/image17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1.wmf"/><Relationship Id="rId45" Type="http://schemas.openxmlformats.org/officeDocument/2006/relationships/oleObject" Target="../embeddings/oleObject22.bin"/><Relationship Id="rId53" Type="http://schemas.openxmlformats.org/officeDocument/2006/relationships/oleObject" Target="../embeddings/oleObject26.bin"/><Relationship Id="rId58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5.wmf"/><Relationship Id="rId36" Type="http://schemas.openxmlformats.org/officeDocument/2006/relationships/image" Target="../media/image19.wmf"/><Relationship Id="rId49" Type="http://schemas.openxmlformats.org/officeDocument/2006/relationships/oleObject" Target="../embeddings/oleObject24.bin"/><Relationship Id="rId57" Type="http://schemas.openxmlformats.org/officeDocument/2006/relationships/oleObject" Target="../embeddings/oleObject28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23.wmf"/><Relationship Id="rId52" Type="http://schemas.openxmlformats.org/officeDocument/2006/relationships/image" Target="../media/image27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6.w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Relationship Id="rId48" Type="http://schemas.openxmlformats.org/officeDocument/2006/relationships/image" Target="../media/image25.wmf"/><Relationship Id="rId56" Type="http://schemas.openxmlformats.org/officeDocument/2006/relationships/image" Target="../media/image29.wmf"/><Relationship Id="rId8" Type="http://schemas.openxmlformats.org/officeDocument/2006/relationships/image" Target="../media/image5.wmf"/><Relationship Id="rId51" Type="http://schemas.openxmlformats.org/officeDocument/2006/relationships/oleObject" Target="../embeddings/oleObject25.bin"/><Relationship Id="rId3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38.wmf"/><Relationship Id="rId26" Type="http://schemas.openxmlformats.org/officeDocument/2006/relationships/image" Target="../media/image42.wmf"/><Relationship Id="rId39" Type="http://schemas.openxmlformats.org/officeDocument/2006/relationships/oleObject" Target="../embeddings/oleObject47.bin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34" Type="http://schemas.openxmlformats.org/officeDocument/2006/relationships/image" Target="../media/image46.wmf"/><Relationship Id="rId42" Type="http://schemas.openxmlformats.org/officeDocument/2006/relationships/image" Target="../media/image50.wmf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33" Type="http://schemas.openxmlformats.org/officeDocument/2006/relationships/oleObject" Target="../embeddings/oleObject44.bin"/><Relationship Id="rId38" Type="http://schemas.openxmlformats.org/officeDocument/2006/relationships/image" Target="../media/image48.wmf"/><Relationship Id="rId46" Type="http://schemas.openxmlformats.org/officeDocument/2006/relationships/image" Target="../media/image52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29" Type="http://schemas.openxmlformats.org/officeDocument/2006/relationships/oleObject" Target="../embeddings/oleObject42.bin"/><Relationship Id="rId41" Type="http://schemas.openxmlformats.org/officeDocument/2006/relationships/oleObject" Target="../embeddings/oleObject4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41.wmf"/><Relationship Id="rId32" Type="http://schemas.openxmlformats.org/officeDocument/2006/relationships/image" Target="../media/image45.wmf"/><Relationship Id="rId37" Type="http://schemas.openxmlformats.org/officeDocument/2006/relationships/oleObject" Target="../embeddings/oleObject46.bin"/><Relationship Id="rId40" Type="http://schemas.openxmlformats.org/officeDocument/2006/relationships/image" Target="../media/image49.wmf"/><Relationship Id="rId45" Type="http://schemas.openxmlformats.org/officeDocument/2006/relationships/oleObject" Target="../embeddings/oleObject50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28" Type="http://schemas.openxmlformats.org/officeDocument/2006/relationships/image" Target="../media/image43.wmf"/><Relationship Id="rId36" Type="http://schemas.openxmlformats.org/officeDocument/2006/relationships/image" Target="../media/image47.wmf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37.bin"/><Relationship Id="rId31" Type="http://schemas.openxmlformats.org/officeDocument/2006/relationships/oleObject" Target="../embeddings/oleObject43.bin"/><Relationship Id="rId44" Type="http://schemas.openxmlformats.org/officeDocument/2006/relationships/image" Target="../media/image51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41.bin"/><Relationship Id="rId30" Type="http://schemas.openxmlformats.org/officeDocument/2006/relationships/image" Target="../media/image44.wmf"/><Relationship Id="rId35" Type="http://schemas.openxmlformats.org/officeDocument/2006/relationships/oleObject" Target="../embeddings/oleObject45.bin"/><Relationship Id="rId43" Type="http://schemas.openxmlformats.org/officeDocument/2006/relationships/oleObject" Target="../embeddings/oleObject49.bin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51.bin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3"/>
          <p:cNvSpPr txBox="1">
            <a:spLocks noChangeArrowheads="1"/>
          </p:cNvSpPr>
          <p:nvPr/>
        </p:nvSpPr>
        <p:spPr bwMode="auto">
          <a:xfrm>
            <a:off x="6556375" y="2946400"/>
            <a:ext cx="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 sz="1400" i="1">
              <a:latin typeface="Arial" charset="0"/>
            </a:endParaRPr>
          </a:p>
        </p:txBody>
      </p:sp>
      <p:sp>
        <p:nvSpPr>
          <p:cNvPr id="156675" name="Text Box 9"/>
          <p:cNvSpPr txBox="1">
            <a:spLocks noChangeArrowheads="1"/>
          </p:cNvSpPr>
          <p:nvPr/>
        </p:nvSpPr>
        <p:spPr bwMode="auto">
          <a:xfrm>
            <a:off x="0" y="1196975"/>
            <a:ext cx="9144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Numerical effects of a reformulated SAT 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an implicit treatment of surface-temperature in the heat budget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a snow-free skin layer including a possible snow cover</a:t>
            </a:r>
          </a:p>
        </p:txBody>
      </p:sp>
      <p:sp>
        <p:nvSpPr>
          <p:cNvPr id="156676" name="Text Box 11"/>
          <p:cNvSpPr txBox="1">
            <a:spLocks noChangeArrowheads="1"/>
          </p:cNvSpPr>
          <p:nvPr/>
        </p:nvSpPr>
        <p:spPr bwMode="auto">
          <a:xfrm>
            <a:off x="34925" y="593248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de-DE" sz="1400" b="1" dirty="0"/>
              <a:t>Matthias Raschendorfer</a:t>
            </a:r>
            <a:endParaRPr lang="de-DE" altLang="de-DE" sz="1400" dirty="0"/>
          </a:p>
        </p:txBody>
      </p:sp>
      <p:sp>
        <p:nvSpPr>
          <p:cNvPr id="156677" name="Rectangle 14"/>
          <p:cNvSpPr>
            <a:spLocks noChangeArrowheads="1"/>
          </p:cNvSpPr>
          <p:nvPr/>
        </p:nvSpPr>
        <p:spPr bwMode="auto">
          <a:xfrm>
            <a:off x="755576" y="2836093"/>
            <a:ext cx="77768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u="sng" dirty="0" smtClean="0">
                <a:latin typeface="Arial" charset="0"/>
              </a:rPr>
              <a:t>The connecting </a:t>
            </a:r>
            <a:r>
              <a:rPr lang="en-GB" altLang="de-DE" sz="1400" b="1" u="sng" dirty="0" err="1" smtClean="0">
                <a:latin typeface="Arial" charset="0"/>
              </a:rPr>
              <a:t>ConSAT</a:t>
            </a:r>
            <a:r>
              <a:rPr lang="en-GB" altLang="de-DE" sz="1400" b="1" u="sng" dirty="0" smtClean="0">
                <a:latin typeface="Arial" charset="0"/>
              </a:rPr>
              <a:t> task:  TURBTRAN &lt;-&gt; TERRA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u="sng" dirty="0" smtClean="0">
                <a:latin typeface="Arial" charset="0"/>
              </a:rPr>
              <a:t>Feedback </a:t>
            </a:r>
            <a:r>
              <a:rPr lang="en-GB" altLang="de-DE" sz="1400" b="1" u="sng" dirty="0">
                <a:latin typeface="Arial" charset="0"/>
              </a:rPr>
              <a:t>between transfer-velocity and surface </a:t>
            </a:r>
            <a:r>
              <a:rPr lang="en-GB" altLang="de-DE" sz="1400" b="1" u="sng" dirty="0" smtClean="0">
                <a:latin typeface="Arial" charset="0"/>
              </a:rPr>
              <a:t>temperature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u="sng" dirty="0" smtClean="0">
                <a:latin typeface="Arial" charset="0"/>
              </a:rPr>
              <a:t>Influence of snow-treatment</a:t>
            </a:r>
          </a:p>
        </p:txBody>
      </p:sp>
      <p:pic>
        <p:nvPicPr>
          <p:cNvPr id="156678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4450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9" name="Line 23"/>
          <p:cNvSpPr>
            <a:spLocks noChangeShapeType="1"/>
          </p:cNvSpPr>
          <p:nvPr/>
        </p:nvSpPr>
        <p:spPr bwMode="auto">
          <a:xfrm>
            <a:off x="244475" y="758825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0" name="Text Box 7"/>
          <p:cNvSpPr txBox="1">
            <a:spLocks noChangeArrowheads="1"/>
          </p:cNvSpPr>
          <p:nvPr/>
        </p:nvSpPr>
        <p:spPr bwMode="auto">
          <a:xfrm>
            <a:off x="3951288" y="6597650"/>
            <a:ext cx="134143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de-DE" sz="1000">
                <a:latin typeface="Arial" charset="0"/>
              </a:rPr>
              <a:t>Matthias Raschendorfer</a:t>
            </a:r>
            <a:endParaRPr lang="en-GB" altLang="de-DE" sz="1200">
              <a:latin typeface="Arial" charset="0"/>
            </a:endParaRPr>
          </a:p>
        </p:txBody>
      </p:sp>
      <p:sp>
        <p:nvSpPr>
          <p:cNvPr id="156681" name="Text Box 13"/>
          <p:cNvSpPr txBox="1">
            <a:spLocks noChangeArrowheads="1"/>
          </p:cNvSpPr>
          <p:nvPr/>
        </p:nvSpPr>
        <p:spPr bwMode="auto">
          <a:xfrm>
            <a:off x="6875463" y="6589713"/>
            <a:ext cx="19923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e-DE" sz="1000" dirty="0">
                <a:latin typeface="Arial" charset="0"/>
              </a:rPr>
              <a:t>COSMO-GM </a:t>
            </a:r>
            <a:r>
              <a:rPr lang="en-GB" altLang="de-DE" sz="1000" dirty="0" smtClean="0">
                <a:latin typeface="Arial" charset="0"/>
              </a:rPr>
              <a:t>Jerusalem </a:t>
            </a:r>
            <a:r>
              <a:rPr lang="en-GB" altLang="de-DE" sz="1000" dirty="0">
                <a:latin typeface="Arial" charset="0"/>
              </a:rPr>
              <a:t>2017</a:t>
            </a:r>
          </a:p>
        </p:txBody>
      </p:sp>
      <p:sp>
        <p:nvSpPr>
          <p:cNvPr id="156682" name="Line 23"/>
          <p:cNvSpPr>
            <a:spLocks noChangeShapeType="1"/>
          </p:cNvSpPr>
          <p:nvPr/>
        </p:nvSpPr>
        <p:spPr bwMode="auto">
          <a:xfrm>
            <a:off x="395288" y="6524625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683" name="Picture 28" descr="Bundesadler_kle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4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39" b="29907"/>
          <a:stretch/>
        </p:blipFill>
        <p:spPr bwMode="auto">
          <a:xfrm>
            <a:off x="179512" y="1340768"/>
            <a:ext cx="4954456" cy="405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19" b="29421"/>
          <a:stretch/>
        </p:blipFill>
        <p:spPr bwMode="auto">
          <a:xfrm>
            <a:off x="4427983" y="1344060"/>
            <a:ext cx="5005715" cy="410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de-DE" sz="1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Ad I:	</a:t>
            </a:r>
            <a:r>
              <a:rPr lang="en-US" altLang="de-DE" sz="2000" b="1" u="sng" dirty="0">
                <a:solidFill>
                  <a:srgbClr val="000000"/>
                </a:solidFill>
                <a:latin typeface="Arial Narrow" pitchFamily="34" charset="0"/>
              </a:rPr>
              <a:t>Test-grid-point Kenia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(+</a:t>
            </a:r>
            <a:r>
              <a:rPr lang="en-US" altLang="de-DE" sz="2000" b="1" u="sng" dirty="0">
                <a:solidFill>
                  <a:srgbClr val="000000"/>
                </a:solidFill>
                <a:latin typeface="Arial Narrow" pitchFamily="34" charset="0"/>
              </a:rPr>
              <a:t>33.71_+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7.89) :</a:t>
            </a:r>
            <a:endParaRPr lang="en-US" altLang="de-DE" sz="20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3001" y="5392173"/>
            <a:ext cx="85850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solidFill>
                  <a:schemeClr val="accent1"/>
                </a:solidFill>
                <a:latin typeface="Arial" charset="0"/>
              </a:rPr>
              <a:t>Oscillations almost completely eliminated by 	 </a:t>
            </a:r>
            <a:r>
              <a:rPr lang="en-GB" altLang="de-DE" sz="1400" b="1" u="sng" dirty="0" err="1" smtClean="0">
                <a:latin typeface="Arial" charset="0"/>
              </a:rPr>
              <a:t>ifb</a:t>
            </a:r>
            <a:r>
              <a:rPr lang="en-GB" altLang="de-DE" sz="1400" b="1" u="sng" dirty="0" smtClean="0">
                <a:latin typeface="Arial" charset="0"/>
              </a:rPr>
              <a:t>=1 + </a:t>
            </a:r>
            <a:r>
              <a:rPr lang="en-GB" altLang="de-DE" sz="1400" b="1" u="sng" dirty="0" err="1" smtClean="0">
                <a:latin typeface="Arial" charset="0"/>
              </a:rPr>
              <a:t>itv</a:t>
            </a:r>
            <a:r>
              <a:rPr lang="en-GB" altLang="de-DE" sz="1400" b="1" u="sng" dirty="0" smtClean="0">
                <a:latin typeface="Arial" charset="0"/>
              </a:rPr>
              <a:t>=1 </a:t>
            </a:r>
            <a:endParaRPr lang="en-GB" altLang="de-DE" sz="1400" b="1" dirty="0" smtClean="0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solidFill>
                  <a:schemeClr val="accent1"/>
                </a:solidFill>
                <a:latin typeface="Arial" charset="0"/>
              </a:rPr>
              <a:t>Similar result but a bit larger daily amplitudes	 </a:t>
            </a:r>
            <a:r>
              <a:rPr lang="en-GB" altLang="de-DE" sz="1400" b="1" u="sng" dirty="0" err="1">
                <a:latin typeface="Arial" charset="0"/>
              </a:rPr>
              <a:t>ifb</a:t>
            </a:r>
            <a:r>
              <a:rPr lang="en-GB" altLang="de-DE" sz="1400" b="1" u="sng" dirty="0">
                <a:latin typeface="Arial" charset="0"/>
              </a:rPr>
              <a:t>=1 + </a:t>
            </a:r>
            <a:r>
              <a:rPr lang="en-GB" altLang="de-DE" sz="1400" b="1" u="sng" dirty="0" err="1">
                <a:latin typeface="Arial" charset="0"/>
              </a:rPr>
              <a:t>itv</a:t>
            </a:r>
            <a:r>
              <a:rPr lang="en-GB" altLang="de-DE" sz="1400" b="1" u="sng" dirty="0">
                <a:latin typeface="Arial" charset="0"/>
              </a:rPr>
              <a:t>=1 </a:t>
            </a:r>
            <a:r>
              <a:rPr lang="en-GB" altLang="de-DE" sz="1400" b="1" u="sng" dirty="0" smtClean="0">
                <a:latin typeface="Arial" charset="0"/>
              </a:rPr>
              <a:t>+ </a:t>
            </a:r>
            <a:r>
              <a:rPr lang="en-GB" altLang="de-DE" sz="1400" b="1" u="sng" dirty="0" err="1" smtClean="0">
                <a:latin typeface="Arial" charset="0"/>
              </a:rPr>
              <a:t>fes</a:t>
            </a:r>
            <a:r>
              <a:rPr lang="en-GB" altLang="de-DE" sz="1400" b="1" u="sng" dirty="0" smtClean="0">
                <a:latin typeface="Arial" charset="0"/>
              </a:rPr>
              <a:t>=1</a:t>
            </a:r>
            <a:r>
              <a:rPr lang="en-GB" altLang="de-DE" sz="1400" b="1" dirty="0" smtClean="0">
                <a:latin typeface="Arial" charset="0"/>
              </a:rPr>
              <a:t> </a:t>
            </a:r>
            <a:r>
              <a:rPr lang="en-GB" altLang="de-DE" sz="1400" b="1" dirty="0" smtClean="0">
                <a:solidFill>
                  <a:schemeClr val="accent1"/>
                </a:solidFill>
                <a:latin typeface="Arial" charset="0"/>
              </a:rPr>
              <a:t>(not shown)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938141" y="4869160"/>
            <a:ext cx="277787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100" dirty="0" smtClean="0">
                <a:latin typeface="Arial" charset="0"/>
              </a:rPr>
              <a:t>old-</a:t>
            </a:r>
            <a:r>
              <a:rPr lang="en-GB" altLang="de-DE" sz="1100" dirty="0" err="1" smtClean="0">
                <a:latin typeface="Arial" charset="0"/>
              </a:rPr>
              <a:t>sx</a:t>
            </a:r>
            <a:r>
              <a:rPr lang="en-GB" altLang="de-DE" sz="1100" dirty="0" smtClean="0">
                <a:latin typeface="Arial" charset="0"/>
              </a:rPr>
              <a:t>-</a:t>
            </a:r>
            <a:r>
              <a:rPr lang="en-GB" altLang="de-DE" sz="1100" dirty="0" err="1" smtClean="0">
                <a:latin typeface="Arial" charset="0"/>
              </a:rPr>
              <a:t>cpl</a:t>
            </a:r>
            <a:r>
              <a:rPr lang="en-GB" altLang="de-DE" sz="1100" dirty="0" smtClean="0">
                <a:latin typeface="Arial" charset="0"/>
              </a:rPr>
              <a:t> + </a:t>
            </a:r>
            <a:r>
              <a:rPr lang="en-GB" altLang="de-DE" sz="1100" b="1" dirty="0" err="1" smtClean="0">
                <a:solidFill>
                  <a:schemeClr val="accent1"/>
                </a:solidFill>
                <a:latin typeface="Arial" charset="0"/>
              </a:rPr>
              <a:t>Ifb</a:t>
            </a:r>
            <a:r>
              <a:rPr lang="en-GB" altLang="de-DE" sz="1100" b="1" dirty="0" smtClean="0">
                <a:solidFill>
                  <a:schemeClr val="accent1"/>
                </a:solidFill>
                <a:latin typeface="Arial" charset="0"/>
              </a:rPr>
              <a:t>=1 +  </a:t>
            </a:r>
            <a:r>
              <a:rPr lang="en-GB" altLang="de-DE" sz="1100" b="1" dirty="0" err="1" smtClean="0">
                <a:solidFill>
                  <a:schemeClr val="accent1"/>
                </a:solidFill>
                <a:latin typeface="Arial" charset="0"/>
              </a:rPr>
              <a:t>itv</a:t>
            </a:r>
            <a:r>
              <a:rPr lang="en-GB" altLang="de-DE" sz="1100" b="1" dirty="0" smtClean="0">
                <a:solidFill>
                  <a:schemeClr val="accent1"/>
                </a:solidFill>
                <a:latin typeface="Arial" charset="0"/>
              </a:rPr>
              <a:t>=1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6660232" y="4869160"/>
            <a:ext cx="277787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100" dirty="0" smtClean="0">
                <a:latin typeface="Arial" charset="0"/>
              </a:rPr>
              <a:t>old-</a:t>
            </a:r>
            <a:r>
              <a:rPr lang="en-GB" altLang="de-DE" sz="1100" dirty="0" err="1" smtClean="0">
                <a:latin typeface="Arial" charset="0"/>
              </a:rPr>
              <a:t>sx</a:t>
            </a:r>
            <a:r>
              <a:rPr lang="en-GB" altLang="de-DE" sz="1100" dirty="0" smtClean="0">
                <a:latin typeface="Arial" charset="0"/>
              </a:rPr>
              <a:t>-</a:t>
            </a:r>
            <a:r>
              <a:rPr lang="en-GB" altLang="de-DE" sz="1100" dirty="0" err="1" smtClean="0">
                <a:latin typeface="Arial" charset="0"/>
              </a:rPr>
              <a:t>cpl</a:t>
            </a:r>
            <a:r>
              <a:rPr lang="en-GB" altLang="de-DE" sz="1100" dirty="0" smtClean="0">
                <a:latin typeface="Arial" charset="0"/>
              </a:rPr>
              <a:t> + </a:t>
            </a:r>
            <a:r>
              <a:rPr lang="en-GB" altLang="de-DE" sz="1100" b="1" dirty="0" err="1" smtClean="0">
                <a:solidFill>
                  <a:schemeClr val="accent1"/>
                </a:solidFill>
                <a:latin typeface="Arial" charset="0"/>
              </a:rPr>
              <a:t>Ifb</a:t>
            </a:r>
            <a:r>
              <a:rPr lang="en-GB" altLang="de-DE" sz="1100" b="1" dirty="0" smtClean="0">
                <a:solidFill>
                  <a:schemeClr val="accent1"/>
                </a:solidFill>
                <a:latin typeface="Arial" charset="0"/>
              </a:rPr>
              <a:t>=1 +  </a:t>
            </a:r>
            <a:r>
              <a:rPr lang="en-GB" altLang="de-DE" sz="1100" b="1" dirty="0" err="1" smtClean="0">
                <a:solidFill>
                  <a:schemeClr val="accent1"/>
                </a:solidFill>
                <a:latin typeface="Arial" charset="0"/>
              </a:rPr>
              <a:t>itv</a:t>
            </a:r>
            <a:r>
              <a:rPr lang="en-GB" altLang="de-DE" sz="1100" b="1" dirty="0" smtClean="0">
                <a:solidFill>
                  <a:schemeClr val="accent1"/>
                </a:solidFill>
                <a:latin typeface="Arial" charset="0"/>
              </a:rPr>
              <a:t>=1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83568" y="5949280"/>
            <a:ext cx="76328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itv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=1: full consideration of implicit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T_sx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-dependency in atmospheric transfer velocity 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83568" y="6290156"/>
            <a:ext cx="76328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=1: full consideration of flux-equilibrium at the sf surface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35396" y="512529"/>
            <a:ext cx="85850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After-noon situation; tropical hot with strong radiation forcing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3 hour ICON-global test-run (R2B6) with defaults of the new SAT/TERRA-scheme (</a:t>
            </a:r>
            <a:r>
              <a:rPr lang="en-GB" altLang="de-DE" sz="1400" b="1" dirty="0" err="1" smtClean="0">
                <a:latin typeface="Arial" charset="0"/>
              </a:rPr>
              <a:t>dt</a:t>
            </a:r>
            <a:r>
              <a:rPr lang="en-GB" altLang="de-DE" sz="1400" b="1" dirty="0" smtClean="0">
                <a:latin typeface="Arial" charset="0"/>
              </a:rPr>
              <a:t>=6 min)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solidFill>
                  <a:srgbClr val="C00000"/>
                </a:solidFill>
                <a:latin typeface="Arial" charset="0"/>
              </a:rPr>
              <a:t>Non-default settings only for the special grid-point: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241203" y="1681063"/>
            <a:ext cx="110666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400" dirty="0" err="1" smtClean="0">
                <a:latin typeface="Arial" charset="0"/>
              </a:rPr>
              <a:t>T_sf</a:t>
            </a:r>
            <a:endParaRPr lang="en-GB" altLang="de-DE" sz="14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6561683" y="1681063"/>
            <a:ext cx="110666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400" dirty="0" err="1">
                <a:latin typeface="Arial" charset="0"/>
              </a:rPr>
              <a:t>L</a:t>
            </a:r>
            <a:r>
              <a:rPr lang="en-GB" altLang="de-DE" sz="1400" dirty="0" err="1" smtClean="0">
                <a:latin typeface="Arial" charset="0"/>
              </a:rPr>
              <a:t>HF_sf</a:t>
            </a:r>
            <a:endParaRPr lang="en-GB" altLang="de-DE" sz="1400" b="1" dirty="0" smtClean="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7176" y="116632"/>
            <a:ext cx="6607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1800" b="1" u="sng" dirty="0" smtClean="0">
                <a:solidFill>
                  <a:srgbClr val="000000"/>
                </a:solidFill>
                <a:latin typeface="Arial Narrow" pitchFamily="34" charset="0"/>
              </a:rPr>
              <a:t>Ad I +II:</a:t>
            </a:r>
            <a:r>
              <a:rPr lang="en-US" altLang="de-DE" sz="1800" u="sng" dirty="0" smtClean="0">
                <a:solidFill>
                  <a:srgbClr val="000000"/>
                </a:solidFill>
                <a:latin typeface="Arial Narrow" pitchFamily="34" charset="0"/>
              </a:rPr>
              <a:t> 	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Scheme for snow-covered fraction and snow-depth :</a:t>
            </a:r>
            <a:endParaRPr lang="en-US" altLang="de-DE" sz="20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5496" y="515242"/>
            <a:ext cx="90891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Snow is not equally distributed along the grid-cell surface, due to various sources of inhomogeneity: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96706"/>
              </p:ext>
            </p:extLst>
          </p:nvPr>
        </p:nvGraphicFramePr>
        <p:xfrm>
          <a:off x="3059832" y="1097332"/>
          <a:ext cx="2540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Formel" r:id="rId3" imgW="177480" imgH="228600" progId="Equation.3">
                  <p:embed/>
                </p:oleObj>
              </mc:Choice>
              <mc:Fallback>
                <p:oleObj name="Formel" r:id="rId3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097332"/>
                        <a:ext cx="2540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841726" y="1124403"/>
            <a:ext cx="22291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now-covered fraction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58938"/>
              </p:ext>
            </p:extLst>
          </p:nvPr>
        </p:nvGraphicFramePr>
        <p:xfrm>
          <a:off x="6588224" y="1517634"/>
          <a:ext cx="3810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Formel" r:id="rId5" imgW="266400" imgH="228600" progId="Equation.3">
                  <p:embed/>
                </p:oleObj>
              </mc:Choice>
              <mc:Fallback>
                <p:oleObj name="Formel" r:id="rId5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517634"/>
                        <a:ext cx="3810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827584" y="1539901"/>
            <a:ext cx="59046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ncreases monotonically with mean snow-water level of a grid cell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68690"/>
              </p:ext>
            </p:extLst>
          </p:nvPr>
        </p:nvGraphicFramePr>
        <p:xfrm>
          <a:off x="6721030" y="2603473"/>
          <a:ext cx="3079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Formel" r:id="rId7" imgW="215640" imgH="228600" progId="Equation.3">
                  <p:embed/>
                </p:oleObj>
              </mc:Choice>
              <mc:Fallback>
                <p:oleObj name="Formel" r:id="rId7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030" y="2603473"/>
                        <a:ext cx="307975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827584" y="2027409"/>
            <a:ext cx="55684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ntil a critical mean snow-water level               is reached.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733566"/>
              </p:ext>
            </p:extLst>
          </p:nvPr>
        </p:nvGraphicFramePr>
        <p:xfrm>
          <a:off x="4211960" y="2014387"/>
          <a:ext cx="3810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Formel" r:id="rId9" imgW="266400" imgH="241200" progId="Equation.3">
                  <p:embed/>
                </p:oleObj>
              </mc:Choice>
              <mc:Fallback>
                <p:oleObj name="Formel" r:id="rId9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014387"/>
                        <a:ext cx="3810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7504" y="2507170"/>
            <a:ext cx="8585076" cy="45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Specific snow-water-level                           is prop. to specific snow-depth</a:t>
            </a: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174615"/>
              </p:ext>
            </p:extLst>
          </p:nvPr>
        </p:nvGraphicFramePr>
        <p:xfrm>
          <a:off x="2851548" y="2472083"/>
          <a:ext cx="979488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Formel" r:id="rId11" imgW="685800" imgH="431640" progId="Equation.3">
                  <p:embed/>
                </p:oleObj>
              </mc:Choice>
              <mc:Fallback>
                <p:oleObj name="Formel" r:id="rId11" imgW="68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548" y="2472083"/>
                        <a:ext cx="979488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/>
          <p:cNvSpPr/>
          <p:nvPr/>
        </p:nvSpPr>
        <p:spPr>
          <a:xfrm>
            <a:off x="979778" y="3477441"/>
            <a:ext cx="2880954" cy="1790328"/>
          </a:xfrm>
          <a:prstGeom prst="rect">
            <a:avLst/>
          </a:prstGeom>
          <a:solidFill>
            <a:srgbClr val="4F81BD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/>
          <p:nvPr/>
        </p:nvCxnSpPr>
        <p:spPr>
          <a:xfrm flipV="1">
            <a:off x="979778" y="3107529"/>
            <a:ext cx="0" cy="21602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971600" y="5267769"/>
            <a:ext cx="36921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130903"/>
              </p:ext>
            </p:extLst>
          </p:nvPr>
        </p:nvGraphicFramePr>
        <p:xfrm>
          <a:off x="4313406" y="4763713"/>
          <a:ext cx="3810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Formel" r:id="rId13" imgW="266400" imgH="228600" progId="Equation.3">
                  <p:embed/>
                </p:oleObj>
              </mc:Choice>
              <mc:Fallback>
                <p:oleObj name="Formel" r:id="rId13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406" y="4763713"/>
                        <a:ext cx="3810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517990"/>
              </p:ext>
            </p:extLst>
          </p:nvPr>
        </p:nvGraphicFramePr>
        <p:xfrm>
          <a:off x="3670232" y="5339777"/>
          <a:ext cx="3810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Formel" r:id="rId15" imgW="266400" imgH="241200" progId="Equation.3">
                  <p:embed/>
                </p:oleObj>
              </mc:Choice>
              <mc:Fallback>
                <p:oleObj name="Formel" r:id="rId15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232" y="5339777"/>
                        <a:ext cx="3810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651663"/>
              </p:ext>
            </p:extLst>
          </p:nvPr>
        </p:nvGraphicFramePr>
        <p:xfrm>
          <a:off x="718617" y="5129558"/>
          <a:ext cx="1809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Formel" r:id="rId17" imgW="126720" imgH="177480" progId="Equation.3">
                  <p:embed/>
                </p:oleObj>
              </mc:Choice>
              <mc:Fallback>
                <p:oleObj name="Formel" r:id="rId17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17" y="5129558"/>
                        <a:ext cx="1809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934948"/>
              </p:ext>
            </p:extLst>
          </p:nvPr>
        </p:nvGraphicFramePr>
        <p:xfrm>
          <a:off x="1187624" y="2963513"/>
          <a:ext cx="2540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Formel" r:id="rId19" imgW="177480" imgH="228600" progId="Equation.3">
                  <p:embed/>
                </p:oleObj>
              </mc:Choice>
              <mc:Fallback>
                <p:oleObj name="Formel" r:id="rId1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963513"/>
                        <a:ext cx="2540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61934"/>
              </p:ext>
            </p:extLst>
          </p:nvPr>
        </p:nvGraphicFramePr>
        <p:xfrm>
          <a:off x="755130" y="3348383"/>
          <a:ext cx="144462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Formel" r:id="rId21" imgW="101520" imgH="164880" progId="Equation.3">
                  <p:embed/>
                </p:oleObj>
              </mc:Choice>
              <mc:Fallback>
                <p:oleObj name="Formel" r:id="rId21" imgW="1015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30" y="3348383"/>
                        <a:ext cx="144462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ihandform 5"/>
          <p:cNvSpPr/>
          <p:nvPr/>
        </p:nvSpPr>
        <p:spPr>
          <a:xfrm>
            <a:off x="976981" y="3498608"/>
            <a:ext cx="3686791" cy="1781154"/>
          </a:xfrm>
          <a:custGeom>
            <a:avLst/>
            <a:gdLst>
              <a:gd name="connsiteX0" fmla="*/ 15240 w 4392687"/>
              <a:gd name="connsiteY0" fmla="*/ 1781154 h 1781154"/>
              <a:gd name="connsiteX1" fmla="*/ 24968 w 4392687"/>
              <a:gd name="connsiteY1" fmla="*/ 1537963 h 1781154"/>
              <a:gd name="connsiteX2" fmla="*/ 248704 w 4392687"/>
              <a:gd name="connsiteY2" fmla="*/ 497103 h 1781154"/>
              <a:gd name="connsiteX3" fmla="*/ 1260381 w 4392687"/>
              <a:gd name="connsiteY3" fmla="*/ 69086 h 1781154"/>
              <a:gd name="connsiteX4" fmla="*/ 2933538 w 4392687"/>
              <a:gd name="connsiteY4" fmla="*/ 992 h 1781154"/>
              <a:gd name="connsiteX5" fmla="*/ 2933538 w 4392687"/>
              <a:gd name="connsiteY5" fmla="*/ 992 h 1781154"/>
              <a:gd name="connsiteX6" fmla="*/ 4392687 w 4392687"/>
              <a:gd name="connsiteY6" fmla="*/ 10720 h 178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2687" h="1781154">
                <a:moveTo>
                  <a:pt x="15240" y="1781154"/>
                </a:moveTo>
                <a:cubicBezTo>
                  <a:pt x="648" y="1766562"/>
                  <a:pt x="-13943" y="1751971"/>
                  <a:pt x="24968" y="1537963"/>
                </a:cubicBezTo>
                <a:cubicBezTo>
                  <a:pt x="63879" y="1323955"/>
                  <a:pt x="42802" y="741916"/>
                  <a:pt x="248704" y="497103"/>
                </a:cubicBezTo>
                <a:cubicBezTo>
                  <a:pt x="454606" y="252290"/>
                  <a:pt x="812909" y="151771"/>
                  <a:pt x="1260381" y="69086"/>
                </a:cubicBezTo>
                <a:cubicBezTo>
                  <a:pt x="1707853" y="-13599"/>
                  <a:pt x="2933538" y="992"/>
                  <a:pt x="2933538" y="992"/>
                </a:cubicBezTo>
                <a:lnTo>
                  <a:pt x="2933538" y="992"/>
                </a:lnTo>
                <a:lnTo>
                  <a:pt x="4392687" y="1072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 26"/>
          <p:cNvSpPr/>
          <p:nvPr/>
        </p:nvSpPr>
        <p:spPr>
          <a:xfrm>
            <a:off x="1001949" y="3499600"/>
            <a:ext cx="3501957" cy="1770434"/>
          </a:xfrm>
          <a:custGeom>
            <a:avLst/>
            <a:gdLst>
              <a:gd name="connsiteX0" fmla="*/ 0 w 3501957"/>
              <a:gd name="connsiteY0" fmla="*/ 1770434 h 1770434"/>
              <a:gd name="connsiteX1" fmla="*/ 2869660 w 3501957"/>
              <a:gd name="connsiteY1" fmla="*/ 0 h 1770434"/>
              <a:gd name="connsiteX2" fmla="*/ 3501957 w 3501957"/>
              <a:gd name="connsiteY2" fmla="*/ 9728 h 177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1957" h="1770434">
                <a:moveTo>
                  <a:pt x="0" y="1770434"/>
                </a:moveTo>
                <a:lnTo>
                  <a:pt x="2869660" y="0"/>
                </a:lnTo>
                <a:lnTo>
                  <a:pt x="3501957" y="9728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5291763" y="3477441"/>
            <a:ext cx="2880954" cy="1790328"/>
          </a:xfrm>
          <a:prstGeom prst="rect">
            <a:avLst/>
          </a:prstGeom>
          <a:solidFill>
            <a:srgbClr val="4F81BD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 Verbindung mit Pfeil 28"/>
          <p:cNvCxnSpPr/>
          <p:nvPr/>
        </p:nvCxnSpPr>
        <p:spPr>
          <a:xfrm flipV="1">
            <a:off x="5291763" y="3107529"/>
            <a:ext cx="0" cy="21602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5283585" y="5267769"/>
            <a:ext cx="36921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991768"/>
              </p:ext>
            </p:extLst>
          </p:nvPr>
        </p:nvGraphicFramePr>
        <p:xfrm>
          <a:off x="8625391" y="4763713"/>
          <a:ext cx="3810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Formel" r:id="rId23" imgW="266400" imgH="228600" progId="Equation.3">
                  <p:embed/>
                </p:oleObj>
              </mc:Choice>
              <mc:Fallback>
                <p:oleObj name="Formel" r:id="rId23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5391" y="4763713"/>
                        <a:ext cx="381000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993994"/>
              </p:ext>
            </p:extLst>
          </p:nvPr>
        </p:nvGraphicFramePr>
        <p:xfrm>
          <a:off x="7982217" y="5339777"/>
          <a:ext cx="3810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Formel" r:id="rId24" imgW="266400" imgH="241200" progId="Equation.3">
                  <p:embed/>
                </p:oleObj>
              </mc:Choice>
              <mc:Fallback>
                <p:oleObj name="Formel" r:id="rId24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2217" y="5339777"/>
                        <a:ext cx="3810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32085"/>
              </p:ext>
            </p:extLst>
          </p:nvPr>
        </p:nvGraphicFramePr>
        <p:xfrm>
          <a:off x="5030602" y="5129558"/>
          <a:ext cx="1809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Formel" r:id="rId25" imgW="126720" imgH="177480" progId="Equation.3">
                  <p:embed/>
                </p:oleObj>
              </mc:Choice>
              <mc:Fallback>
                <p:oleObj name="Formel" r:id="rId2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602" y="5129558"/>
                        <a:ext cx="1809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607301"/>
              </p:ext>
            </p:extLst>
          </p:nvPr>
        </p:nvGraphicFramePr>
        <p:xfrm>
          <a:off x="5435600" y="2964208"/>
          <a:ext cx="3810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Formel" r:id="rId26" imgW="266400" imgH="228600" progId="Equation.3">
                  <p:embed/>
                </p:oleObj>
              </mc:Choice>
              <mc:Fallback>
                <p:oleObj name="Formel" r:id="rId26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964208"/>
                        <a:ext cx="3810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097790"/>
              </p:ext>
            </p:extLst>
          </p:nvPr>
        </p:nvGraphicFramePr>
        <p:xfrm>
          <a:off x="4902585" y="3290910"/>
          <a:ext cx="3810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Formel" r:id="rId28" imgW="266469" imgH="241091" progId="Equation.3">
                  <p:embed/>
                </p:oleObj>
              </mc:Choice>
              <mc:Fallback>
                <p:oleObj name="Formel" r:id="rId28" imgW="266469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585" y="3290910"/>
                        <a:ext cx="38100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reihandform 40"/>
          <p:cNvSpPr/>
          <p:nvPr/>
        </p:nvSpPr>
        <p:spPr>
          <a:xfrm>
            <a:off x="5282119" y="2906213"/>
            <a:ext cx="3813243" cy="2344366"/>
          </a:xfrm>
          <a:custGeom>
            <a:avLst/>
            <a:gdLst>
              <a:gd name="connsiteX0" fmla="*/ 0 w 3813243"/>
              <a:gd name="connsiteY0" fmla="*/ 2344366 h 2344366"/>
              <a:gd name="connsiteX1" fmla="*/ 3813243 w 3813243"/>
              <a:gd name="connsiteY1" fmla="*/ 0 h 2344366"/>
              <a:gd name="connsiteX2" fmla="*/ 3813243 w 3813243"/>
              <a:gd name="connsiteY2" fmla="*/ 0 h 234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3243" h="2344366">
                <a:moveTo>
                  <a:pt x="0" y="2344366"/>
                </a:moveTo>
                <a:lnTo>
                  <a:pt x="3813243" y="0"/>
                </a:lnTo>
                <a:lnTo>
                  <a:pt x="3813243" y="0"/>
                </a:lnTo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Freihandform 42"/>
          <p:cNvSpPr/>
          <p:nvPr/>
        </p:nvSpPr>
        <p:spPr>
          <a:xfrm>
            <a:off x="5301574" y="2906213"/>
            <a:ext cx="3674183" cy="2344366"/>
          </a:xfrm>
          <a:custGeom>
            <a:avLst/>
            <a:gdLst>
              <a:gd name="connsiteX0" fmla="*/ 0 w 3677056"/>
              <a:gd name="connsiteY0" fmla="*/ 2354094 h 2354094"/>
              <a:gd name="connsiteX1" fmla="*/ 0 w 3677056"/>
              <a:gd name="connsiteY1" fmla="*/ 573932 h 2354094"/>
              <a:gd name="connsiteX2" fmla="*/ 2879388 w 3677056"/>
              <a:gd name="connsiteY2" fmla="*/ 535021 h 2354094"/>
              <a:gd name="connsiteX3" fmla="*/ 3677056 w 3677056"/>
              <a:gd name="connsiteY3" fmla="*/ 0 h 235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056" h="2354094">
                <a:moveTo>
                  <a:pt x="0" y="2354094"/>
                </a:moveTo>
                <a:lnTo>
                  <a:pt x="0" y="573932"/>
                </a:lnTo>
                <a:lnTo>
                  <a:pt x="2879388" y="535021"/>
                </a:lnTo>
                <a:lnTo>
                  <a:pt x="3677056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Freihandform 46"/>
          <p:cNvSpPr/>
          <p:nvPr/>
        </p:nvSpPr>
        <p:spPr>
          <a:xfrm>
            <a:off x="5291847" y="3024935"/>
            <a:ext cx="3677055" cy="2276273"/>
          </a:xfrm>
          <a:custGeom>
            <a:avLst/>
            <a:gdLst>
              <a:gd name="connsiteX0" fmla="*/ 0 w 3677055"/>
              <a:gd name="connsiteY0" fmla="*/ 2276273 h 2276273"/>
              <a:gd name="connsiteX1" fmla="*/ 68093 w 3677055"/>
              <a:gd name="connsiteY1" fmla="*/ 1750979 h 2276273"/>
              <a:gd name="connsiteX2" fmla="*/ 359923 w 3677055"/>
              <a:gd name="connsiteY2" fmla="*/ 1439694 h 2276273"/>
              <a:gd name="connsiteX3" fmla="*/ 1498059 w 3677055"/>
              <a:gd name="connsiteY3" fmla="*/ 1186775 h 2276273"/>
              <a:gd name="connsiteX4" fmla="*/ 2801566 w 3677055"/>
              <a:gd name="connsiteY4" fmla="*/ 554477 h 2276273"/>
              <a:gd name="connsiteX5" fmla="*/ 3677055 w 3677055"/>
              <a:gd name="connsiteY5" fmla="*/ 0 h 227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7055" h="2276273">
                <a:moveTo>
                  <a:pt x="0" y="2276273"/>
                </a:moveTo>
                <a:cubicBezTo>
                  <a:pt x="4053" y="2083341"/>
                  <a:pt x="8106" y="1890409"/>
                  <a:pt x="68093" y="1750979"/>
                </a:cubicBezTo>
                <a:cubicBezTo>
                  <a:pt x="128080" y="1611549"/>
                  <a:pt x="121595" y="1533728"/>
                  <a:pt x="359923" y="1439694"/>
                </a:cubicBezTo>
                <a:cubicBezTo>
                  <a:pt x="598251" y="1345660"/>
                  <a:pt x="1091119" y="1334311"/>
                  <a:pt x="1498059" y="1186775"/>
                </a:cubicBezTo>
                <a:cubicBezTo>
                  <a:pt x="1905000" y="1039239"/>
                  <a:pt x="2438400" y="752273"/>
                  <a:pt x="2801566" y="554477"/>
                </a:cubicBezTo>
                <a:cubicBezTo>
                  <a:pt x="3164732" y="356681"/>
                  <a:pt x="3420893" y="178340"/>
                  <a:pt x="367705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1259632" y="3683593"/>
            <a:ext cx="288032" cy="39480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1547664" y="3818317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ssp</a:t>
            </a:r>
            <a:endParaRPr lang="en-US" b="1" dirty="0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107504" y="5608645"/>
            <a:ext cx="8585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New control-parameter :	</a:t>
            </a:r>
            <a:r>
              <a:rPr lang="en-GB" altLang="de-DE" sz="1400" b="1" dirty="0" err="1" smtClean="0">
                <a:latin typeface="Arial" charset="0"/>
              </a:rPr>
              <a:t>ssp</a:t>
            </a:r>
            <a:r>
              <a:rPr lang="en-GB" altLang="de-DE" sz="1400" b="1" dirty="0" smtClean="0">
                <a:latin typeface="Arial" charset="0"/>
              </a:rPr>
              <a:t>:     spreading efficiency</a:t>
            </a:r>
          </a:p>
        </p:txBody>
      </p:sp>
      <p:sp>
        <p:nvSpPr>
          <p:cNvPr id="56" name="Rectangle 14"/>
          <p:cNvSpPr>
            <a:spLocks noChangeArrowheads="1"/>
          </p:cNvSpPr>
          <p:nvPr/>
        </p:nvSpPr>
        <p:spPr bwMode="auto">
          <a:xfrm>
            <a:off x="841726" y="5949280"/>
            <a:ext cx="76328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ssp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=0: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so far operational version; not steady;  it is always                      !!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8" name="Objek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421958"/>
              </p:ext>
            </p:extLst>
          </p:nvPr>
        </p:nvGraphicFramePr>
        <p:xfrm>
          <a:off x="6228184" y="6093296"/>
          <a:ext cx="9255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Formel" r:id="rId29" imgW="647640" imgH="241200" progId="Equation.3">
                  <p:embed/>
                </p:oleObj>
              </mc:Choice>
              <mc:Fallback>
                <p:oleObj name="Formel" r:id="rId29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6093296"/>
                        <a:ext cx="9255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Freihandform 58"/>
          <p:cNvSpPr/>
          <p:nvPr/>
        </p:nvSpPr>
        <p:spPr>
          <a:xfrm>
            <a:off x="1115616" y="3611584"/>
            <a:ext cx="2745116" cy="1638995"/>
          </a:xfrm>
          <a:custGeom>
            <a:avLst/>
            <a:gdLst>
              <a:gd name="connsiteX0" fmla="*/ 0 w 2879387"/>
              <a:gd name="connsiteY0" fmla="*/ 1770434 h 1770434"/>
              <a:gd name="connsiteX1" fmla="*/ 2859932 w 2879387"/>
              <a:gd name="connsiteY1" fmla="*/ 0 h 1770434"/>
              <a:gd name="connsiteX2" fmla="*/ 2879387 w 2879387"/>
              <a:gd name="connsiteY2" fmla="*/ 1770434 h 1770434"/>
              <a:gd name="connsiteX3" fmla="*/ 0 w 2879387"/>
              <a:gd name="connsiteY3" fmla="*/ 1770434 h 177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387" h="1770434">
                <a:moveTo>
                  <a:pt x="0" y="1770434"/>
                </a:moveTo>
                <a:lnTo>
                  <a:pt x="2859932" y="0"/>
                </a:lnTo>
                <a:lnTo>
                  <a:pt x="2879387" y="1770434"/>
                </a:lnTo>
                <a:lnTo>
                  <a:pt x="0" y="1770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reihandform 59"/>
          <p:cNvSpPr/>
          <p:nvPr/>
        </p:nvSpPr>
        <p:spPr>
          <a:xfrm>
            <a:off x="5353810" y="3501008"/>
            <a:ext cx="2890598" cy="1749571"/>
          </a:xfrm>
          <a:custGeom>
            <a:avLst/>
            <a:gdLst>
              <a:gd name="connsiteX0" fmla="*/ 0 w 2879387"/>
              <a:gd name="connsiteY0" fmla="*/ 1770434 h 1770434"/>
              <a:gd name="connsiteX1" fmla="*/ 2859932 w 2879387"/>
              <a:gd name="connsiteY1" fmla="*/ 0 h 1770434"/>
              <a:gd name="connsiteX2" fmla="*/ 2879387 w 2879387"/>
              <a:gd name="connsiteY2" fmla="*/ 1770434 h 1770434"/>
              <a:gd name="connsiteX3" fmla="*/ 0 w 2879387"/>
              <a:gd name="connsiteY3" fmla="*/ 1770434 h 177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387" h="1770434">
                <a:moveTo>
                  <a:pt x="0" y="1770434"/>
                </a:moveTo>
                <a:lnTo>
                  <a:pt x="2859932" y="0"/>
                </a:lnTo>
                <a:lnTo>
                  <a:pt x="2879387" y="1770434"/>
                </a:lnTo>
                <a:lnTo>
                  <a:pt x="0" y="1770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1" name="Gerade Verbindung mit Pfeil 60"/>
          <p:cNvCxnSpPr/>
          <p:nvPr/>
        </p:nvCxnSpPr>
        <p:spPr>
          <a:xfrm>
            <a:off x="5581625" y="4078396"/>
            <a:ext cx="299735" cy="54130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/>
          <p:cNvSpPr/>
          <p:nvPr/>
        </p:nvSpPr>
        <p:spPr>
          <a:xfrm>
            <a:off x="5724128" y="389032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ssp</a:t>
            </a:r>
            <a:endParaRPr lang="en-US" b="1" dirty="0"/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827584" y="6218148"/>
            <a:ext cx="76328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ssp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=1: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full snow-spreading; always full snow-cover!!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de-DE" sz="1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Ad I:	</a:t>
            </a:r>
            <a:r>
              <a:rPr lang="en-US" altLang="de-DE" sz="2000" b="1" u="sng" dirty="0" err="1" smtClean="0">
                <a:solidFill>
                  <a:srgbClr val="000000"/>
                </a:solidFill>
                <a:latin typeface="Arial Narrow" pitchFamily="34" charset="0"/>
              </a:rPr>
              <a:t>Noth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-India (+85.51_+28.33) :</a:t>
            </a:r>
            <a:endParaRPr lang="en-US" altLang="de-DE" sz="20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35396" y="350947"/>
            <a:ext cx="858507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Evening situation; frozen soil; snow-fall with a thin snow cover yet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3 hour ICON-global test-run (R2B6) with defaults of the new SAT/TERRA-scheme (</a:t>
            </a:r>
            <a:r>
              <a:rPr lang="en-GB" altLang="de-DE" sz="1400" b="1" dirty="0" err="1" smtClean="0">
                <a:latin typeface="Arial" charset="0"/>
              </a:rPr>
              <a:t>dt</a:t>
            </a:r>
            <a:r>
              <a:rPr lang="en-GB" altLang="de-DE" sz="1400" b="1" dirty="0" smtClean="0">
                <a:latin typeface="Arial" charset="0"/>
              </a:rPr>
              <a:t>=6 min)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solidFill>
                  <a:srgbClr val="C00000"/>
                </a:solidFill>
                <a:latin typeface="Arial" charset="0"/>
              </a:rPr>
              <a:t>Non-default settings only for the special grid-point: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97" b="39167"/>
          <a:stretch/>
        </p:blipFill>
        <p:spPr bwMode="auto">
          <a:xfrm>
            <a:off x="52691" y="4869352"/>
            <a:ext cx="4362737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41" b="29900"/>
          <a:stretch/>
        </p:blipFill>
        <p:spPr bwMode="auto">
          <a:xfrm>
            <a:off x="35018" y="1434245"/>
            <a:ext cx="4282607" cy="329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418" b="31414"/>
          <a:stretch/>
        </p:blipFill>
        <p:spPr bwMode="auto">
          <a:xfrm>
            <a:off x="4860032" y="1440000"/>
            <a:ext cx="4032448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977315" y="4293096"/>
            <a:ext cx="2886035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900" b="1" dirty="0" smtClean="0">
                <a:latin typeface="Arial" charset="0"/>
              </a:rPr>
              <a:t>old-</a:t>
            </a:r>
            <a:r>
              <a:rPr lang="en-GB" altLang="de-DE" sz="900" b="1" dirty="0" err="1" smtClean="0">
                <a:latin typeface="Arial" charset="0"/>
              </a:rPr>
              <a:t>sx</a:t>
            </a:r>
            <a:r>
              <a:rPr lang="en-GB" altLang="de-DE" sz="900" b="1" dirty="0" smtClean="0">
                <a:latin typeface="Arial" charset="0"/>
              </a:rPr>
              <a:t>-</a:t>
            </a:r>
            <a:r>
              <a:rPr lang="en-GB" altLang="de-DE" sz="900" b="1" dirty="0" err="1" smtClean="0">
                <a:latin typeface="Arial" charset="0"/>
              </a:rPr>
              <a:t>cpl</a:t>
            </a:r>
            <a:r>
              <a:rPr lang="en-GB" altLang="de-DE" sz="900" b="1" dirty="0" smtClean="0">
                <a:latin typeface="Arial" charset="0"/>
              </a:rPr>
              <a:t> + </a:t>
            </a:r>
            <a:r>
              <a:rPr lang="en-GB" altLang="de-DE" sz="900" b="1" dirty="0" err="1" smtClean="0">
                <a:solidFill>
                  <a:srgbClr val="0070C0"/>
                </a:solidFill>
                <a:latin typeface="Arial" charset="0"/>
              </a:rPr>
              <a:t>isc</a:t>
            </a:r>
            <a:r>
              <a:rPr lang="en-GB" altLang="de-DE" sz="900" b="1" dirty="0" smtClean="0">
                <a:solidFill>
                  <a:srgbClr val="0070C0"/>
                </a:solidFill>
                <a:latin typeface="Arial" charset="0"/>
              </a:rPr>
              <a:t>=0.0 + </a:t>
            </a:r>
            <a:r>
              <a:rPr lang="en-GB" altLang="de-DE" sz="900" b="1" dirty="0" err="1" smtClean="0">
                <a:solidFill>
                  <a:srgbClr val="0070C0"/>
                </a:solidFill>
                <a:latin typeface="Arial" charset="0"/>
              </a:rPr>
              <a:t>ssp</a:t>
            </a:r>
            <a:r>
              <a:rPr lang="en-GB" altLang="de-DE" sz="900" b="1" dirty="0" smtClean="0">
                <a:solidFill>
                  <a:srgbClr val="0070C0"/>
                </a:solidFill>
                <a:latin typeface="Arial" charset="0"/>
              </a:rPr>
              <a:t>=0,2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971600" y="4494312"/>
            <a:ext cx="2886035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900" b="1" dirty="0" smtClean="0">
                <a:latin typeface="Arial" charset="0"/>
              </a:rPr>
              <a:t>old-</a:t>
            </a:r>
            <a:r>
              <a:rPr lang="en-GB" altLang="de-DE" sz="900" b="1" dirty="0" err="1" smtClean="0">
                <a:latin typeface="Arial" charset="0"/>
              </a:rPr>
              <a:t>sx</a:t>
            </a:r>
            <a:r>
              <a:rPr lang="en-GB" altLang="de-DE" sz="900" b="1" dirty="0" smtClean="0">
                <a:latin typeface="Arial" charset="0"/>
              </a:rPr>
              <a:t>-</a:t>
            </a:r>
            <a:r>
              <a:rPr lang="en-GB" altLang="de-DE" sz="900" b="1" dirty="0" err="1" smtClean="0">
                <a:latin typeface="Arial" charset="0"/>
              </a:rPr>
              <a:t>cpl</a:t>
            </a:r>
            <a:r>
              <a:rPr lang="en-GB" altLang="de-DE" sz="900" b="1" dirty="0" smtClean="0">
                <a:latin typeface="Arial" charset="0"/>
              </a:rPr>
              <a:t> </a:t>
            </a:r>
            <a:r>
              <a:rPr lang="en-GB" altLang="de-DE" sz="900" b="1" dirty="0" smtClean="0">
                <a:solidFill>
                  <a:srgbClr val="0070C0"/>
                </a:solidFill>
                <a:latin typeface="Arial" charset="0"/>
              </a:rPr>
              <a:t>+ </a:t>
            </a:r>
            <a:r>
              <a:rPr lang="en-GB" altLang="de-DE" sz="900" b="1" dirty="0" err="1" smtClean="0">
                <a:solidFill>
                  <a:srgbClr val="0070C0"/>
                </a:solidFill>
                <a:latin typeface="Arial" charset="0"/>
              </a:rPr>
              <a:t>isc</a:t>
            </a:r>
            <a:r>
              <a:rPr lang="en-GB" altLang="de-DE" sz="900" b="1" dirty="0" smtClean="0">
                <a:solidFill>
                  <a:srgbClr val="0070C0"/>
                </a:solidFill>
                <a:latin typeface="Arial" charset="0"/>
              </a:rPr>
              <a:t>=0.0 + </a:t>
            </a:r>
            <a:r>
              <a:rPr lang="en-GB" altLang="de-DE" sz="900" b="1" dirty="0" err="1" smtClean="0">
                <a:solidFill>
                  <a:srgbClr val="0070C0"/>
                </a:solidFill>
                <a:latin typeface="Arial" charset="0"/>
              </a:rPr>
              <a:t>ssp</a:t>
            </a:r>
            <a:r>
              <a:rPr lang="en-GB" altLang="de-DE" sz="900" b="1" dirty="0" smtClean="0">
                <a:solidFill>
                  <a:srgbClr val="0070C0"/>
                </a:solidFill>
                <a:latin typeface="Arial" charset="0"/>
              </a:rPr>
              <a:t>=0,4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702632" y="1772816"/>
            <a:ext cx="85314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100" b="1" dirty="0" err="1" smtClean="0">
                <a:latin typeface="Arial" charset="0"/>
              </a:rPr>
              <a:t>T_sn</a:t>
            </a:r>
            <a:r>
              <a:rPr lang="en-GB" altLang="de-DE" sz="1100" b="1" dirty="0" smtClean="0">
                <a:latin typeface="Arial" charset="0"/>
              </a:rPr>
              <a:t> [C]</a:t>
            </a:r>
            <a:endParaRPr lang="en-GB" altLang="de-DE" sz="11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1835696" y="5013176"/>
            <a:ext cx="1008112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100" b="1" dirty="0" err="1">
                <a:latin typeface="Arial" charset="0"/>
              </a:rPr>
              <a:t>h</a:t>
            </a:r>
            <a:r>
              <a:rPr lang="en-GB" altLang="de-DE" sz="1100" b="1" dirty="0" err="1" smtClean="0">
                <a:latin typeface="Arial" charset="0"/>
              </a:rPr>
              <a:t>_sn</a:t>
            </a:r>
            <a:r>
              <a:rPr lang="en-GB" altLang="de-DE" sz="900" b="1" dirty="0" smtClean="0">
                <a:latin typeface="Arial" charset="0"/>
              </a:rPr>
              <a:t> [mm]</a:t>
            </a:r>
            <a:endParaRPr lang="en-GB" altLang="de-DE" sz="9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879096" y="1484784"/>
            <a:ext cx="85314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100" b="1" dirty="0" err="1" smtClean="0">
                <a:latin typeface="Arial" charset="0"/>
              </a:rPr>
              <a:t>T_sn</a:t>
            </a:r>
            <a:r>
              <a:rPr lang="en-GB" altLang="de-DE" sz="1100" b="1" dirty="0" smtClean="0">
                <a:latin typeface="Arial" charset="0"/>
              </a:rPr>
              <a:t> [C]</a:t>
            </a:r>
            <a:endParaRPr lang="en-GB" altLang="de-DE" sz="11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5724128" y="5877272"/>
            <a:ext cx="309634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100" b="1" dirty="0" smtClean="0">
                <a:latin typeface="Arial" charset="0"/>
              </a:rPr>
              <a:t>full-</a:t>
            </a:r>
            <a:r>
              <a:rPr lang="en-GB" altLang="de-DE" sz="1100" b="1" dirty="0" err="1" smtClean="0">
                <a:latin typeface="Arial" charset="0"/>
              </a:rPr>
              <a:t>impl</a:t>
            </a:r>
            <a:r>
              <a:rPr lang="en-GB" altLang="de-DE" sz="1100" b="1" dirty="0" smtClean="0">
                <a:latin typeface="Arial" charset="0"/>
              </a:rPr>
              <a:t>-</a:t>
            </a:r>
            <a:r>
              <a:rPr lang="en-GB" altLang="de-DE" sz="1100" b="1" dirty="0" err="1" smtClean="0">
                <a:latin typeface="Arial" charset="0"/>
              </a:rPr>
              <a:t>cpl</a:t>
            </a:r>
            <a:r>
              <a:rPr lang="en-GB" altLang="de-DE" sz="1100" b="1" dirty="0" smtClean="0">
                <a:latin typeface="Arial" charset="0"/>
              </a:rPr>
              <a:t> </a:t>
            </a:r>
            <a:r>
              <a:rPr lang="en-GB" altLang="de-DE" sz="1100" b="1" dirty="0" smtClean="0">
                <a:solidFill>
                  <a:srgbClr val="0070C0"/>
                </a:solidFill>
                <a:latin typeface="Arial" charset="0"/>
              </a:rPr>
              <a:t>+ </a:t>
            </a:r>
            <a:r>
              <a:rPr lang="en-GB" altLang="de-DE" sz="1100" b="1" dirty="0" err="1" smtClean="0">
                <a:solidFill>
                  <a:srgbClr val="0070C0"/>
                </a:solidFill>
                <a:latin typeface="Arial" charset="0"/>
              </a:rPr>
              <a:t>isc</a:t>
            </a:r>
            <a:r>
              <a:rPr lang="en-GB" altLang="de-DE" sz="1100" b="1" dirty="0" smtClean="0">
                <a:solidFill>
                  <a:srgbClr val="0070C0"/>
                </a:solidFill>
                <a:latin typeface="Arial" charset="0"/>
              </a:rPr>
              <a:t>=0.0 + </a:t>
            </a:r>
            <a:r>
              <a:rPr lang="en-GB" altLang="de-DE" sz="1100" b="1" dirty="0" err="1" smtClean="0">
                <a:solidFill>
                  <a:srgbClr val="0070C0"/>
                </a:solidFill>
                <a:latin typeface="Arial" charset="0"/>
              </a:rPr>
              <a:t>ssp</a:t>
            </a:r>
            <a:r>
              <a:rPr lang="en-GB" altLang="de-DE" sz="1100" b="1" dirty="0" smtClean="0">
                <a:solidFill>
                  <a:srgbClr val="0070C0"/>
                </a:solidFill>
                <a:latin typeface="Arial" charset="0"/>
              </a:rPr>
              <a:t>=0,4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5724128" y="6119718"/>
            <a:ext cx="309634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100" b="1" dirty="0" smtClean="0">
                <a:latin typeface="Arial" charset="0"/>
              </a:rPr>
              <a:t>full-</a:t>
            </a:r>
            <a:r>
              <a:rPr lang="en-GB" altLang="de-DE" sz="1100" b="1" dirty="0" err="1" smtClean="0">
                <a:latin typeface="Arial" charset="0"/>
              </a:rPr>
              <a:t>impl</a:t>
            </a:r>
            <a:r>
              <a:rPr lang="en-GB" altLang="de-DE" sz="1100" b="1" dirty="0" smtClean="0">
                <a:latin typeface="Arial" charset="0"/>
              </a:rPr>
              <a:t>-</a:t>
            </a:r>
            <a:r>
              <a:rPr lang="en-GB" altLang="de-DE" sz="1100" b="1" dirty="0" err="1" smtClean="0">
                <a:latin typeface="Arial" charset="0"/>
              </a:rPr>
              <a:t>cpl</a:t>
            </a:r>
            <a:r>
              <a:rPr lang="en-GB" altLang="de-DE" sz="1100" b="1" dirty="0" smtClean="0">
                <a:latin typeface="Arial" charset="0"/>
              </a:rPr>
              <a:t> </a:t>
            </a:r>
            <a:r>
              <a:rPr lang="en-GB" altLang="de-DE" sz="1100" b="1" dirty="0" smtClean="0">
                <a:solidFill>
                  <a:srgbClr val="0070C0"/>
                </a:solidFill>
                <a:latin typeface="Arial" charset="0"/>
              </a:rPr>
              <a:t>+ </a:t>
            </a:r>
            <a:r>
              <a:rPr lang="en-GB" altLang="de-DE" sz="1100" b="1" dirty="0" err="1" smtClean="0">
                <a:solidFill>
                  <a:srgbClr val="0070C0"/>
                </a:solidFill>
                <a:latin typeface="Arial" charset="0"/>
              </a:rPr>
              <a:t>isc</a:t>
            </a:r>
            <a:r>
              <a:rPr lang="en-GB" altLang="de-DE" sz="1100" b="1" dirty="0" smtClean="0">
                <a:solidFill>
                  <a:srgbClr val="0070C0"/>
                </a:solidFill>
                <a:latin typeface="Arial" charset="0"/>
              </a:rPr>
              <a:t>=1.0 + </a:t>
            </a:r>
            <a:r>
              <a:rPr lang="en-GB" altLang="de-DE" sz="1100" b="1" dirty="0" err="1" smtClean="0">
                <a:solidFill>
                  <a:srgbClr val="0070C0"/>
                </a:solidFill>
                <a:latin typeface="Arial" charset="0"/>
              </a:rPr>
              <a:t>ssp</a:t>
            </a:r>
            <a:r>
              <a:rPr lang="en-GB" altLang="de-DE" sz="1100" b="1" dirty="0" smtClean="0">
                <a:solidFill>
                  <a:srgbClr val="0070C0"/>
                </a:solidFill>
                <a:latin typeface="Arial" charset="0"/>
              </a:rPr>
              <a:t>=0,4</a:t>
            </a:r>
          </a:p>
        </p:txBody>
      </p:sp>
    </p:spTree>
    <p:extLst>
      <p:ext uri="{BB962C8B-B14F-4D97-AF65-F5344CB8AC3E}">
        <p14:creationId xmlns:p14="http://schemas.microsoft.com/office/powerpoint/2010/main" val="17731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7176" y="116632"/>
            <a:ext cx="6607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1800" b="1" u="sng" dirty="0" smtClean="0">
                <a:solidFill>
                  <a:srgbClr val="000000"/>
                </a:solidFill>
                <a:latin typeface="Arial Narrow" pitchFamily="34" charset="0"/>
              </a:rPr>
              <a:t>Ad II:</a:t>
            </a:r>
            <a:r>
              <a:rPr lang="en-US" altLang="de-DE" sz="1800" u="sng" dirty="0" smtClean="0">
                <a:solidFill>
                  <a:srgbClr val="000000"/>
                </a:solidFill>
                <a:latin typeface="Arial Narrow" pitchFamily="34" charset="0"/>
              </a:rPr>
              <a:t> 	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Removing various unphysical disturbances:</a:t>
            </a:r>
            <a:endParaRPr lang="en-US" altLang="de-DE" sz="20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79512" y="516742"/>
            <a:ext cx="81369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Various </a:t>
            </a:r>
            <a:r>
              <a:rPr lang="en-GB" altLang="de-DE" sz="1400" b="1" u="sng" dirty="0" smtClean="0">
                <a:solidFill>
                  <a:srgbClr val="FF0000"/>
                </a:solidFill>
                <a:latin typeface="Arial" charset="0"/>
              </a:rPr>
              <a:t>artificial limits </a:t>
            </a:r>
            <a:r>
              <a:rPr lang="en-GB" altLang="de-DE" sz="1400" b="1" dirty="0" smtClean="0">
                <a:latin typeface="Arial" charset="0"/>
              </a:rPr>
              <a:t>(mainly due to the explicit formulation itself) are sources (or at least the trigger) of oscillations or are not in accordance with the implicit solution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Some of them </a:t>
            </a:r>
            <a:r>
              <a:rPr lang="en-GB" altLang="de-DE" sz="1400" b="1" u="sng" dirty="0" smtClean="0">
                <a:latin typeface="Arial" charset="0"/>
              </a:rPr>
              <a:t>have been removed</a:t>
            </a:r>
            <a:r>
              <a:rPr lang="en-GB" altLang="de-DE" sz="1400" b="1" dirty="0" smtClean="0">
                <a:latin typeface="Arial" charset="0"/>
              </a:rPr>
              <a:t>: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39552" y="1700808"/>
            <a:ext cx="813690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u="sng" dirty="0" smtClean="0">
                <a:latin typeface="Arial" charset="0"/>
              </a:rPr>
              <a:t>Implicit and positive definite</a:t>
            </a:r>
            <a:r>
              <a:rPr lang="en-GB" altLang="de-DE" sz="1400" b="1" dirty="0" smtClean="0">
                <a:latin typeface="Arial" charset="0"/>
              </a:rPr>
              <a:t> treatment of </a:t>
            </a:r>
            <a:r>
              <a:rPr lang="en-GB" altLang="de-DE" sz="1400" b="1" u="sng" dirty="0" smtClean="0">
                <a:latin typeface="Arial" charset="0"/>
              </a:rPr>
              <a:t>surface water reduction</a:t>
            </a:r>
            <a:r>
              <a:rPr lang="en-GB" altLang="de-DE" sz="1400" b="1" dirty="0" smtClean="0">
                <a:latin typeface="Arial" charset="0"/>
              </a:rPr>
              <a:t> (interception water or snow) </a:t>
            </a:r>
            <a:r>
              <a:rPr lang="en-GB" altLang="de-DE" sz="1400" b="1" u="sng" dirty="0" smtClean="0">
                <a:latin typeface="Arial" charset="0"/>
              </a:rPr>
              <a:t>by evaporation</a:t>
            </a:r>
          </a:p>
          <a:p>
            <a:pPr marL="625475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174625" algn="l"/>
              </a:tabLst>
            </a:pPr>
            <a:r>
              <a:rPr lang="en-GB" altLang="de-DE" sz="1400" b="1" u="sng" dirty="0" smtClean="0">
                <a:latin typeface="Arial" charset="0"/>
              </a:rPr>
              <a:t>Quadratic equation </a:t>
            </a:r>
            <a:r>
              <a:rPr lang="en-GB" altLang="de-DE" sz="1400" b="1" dirty="0" smtClean="0">
                <a:latin typeface="Arial" charset="0"/>
              </a:rPr>
              <a:t>for </a:t>
            </a:r>
            <a:r>
              <a:rPr lang="en-GB" altLang="de-DE" sz="1400" b="1" dirty="0" err="1" smtClean="0">
                <a:latin typeface="Arial" charset="0"/>
              </a:rPr>
              <a:t>w_sf</a:t>
            </a:r>
            <a:r>
              <a:rPr lang="en-GB" altLang="de-DE" sz="1400" b="1" dirty="0" smtClean="0">
                <a:latin typeface="Arial" charset="0"/>
              </a:rPr>
              <a:t> or </a:t>
            </a:r>
            <a:r>
              <a:rPr lang="en-GB" altLang="de-DE" sz="1400" b="1" dirty="0" err="1" smtClean="0">
                <a:latin typeface="Arial" charset="0"/>
              </a:rPr>
              <a:t>w_sn</a:t>
            </a:r>
            <a:endParaRPr lang="en-GB" altLang="de-DE" sz="1400" b="1" dirty="0" smtClean="0">
              <a:latin typeface="Arial" charset="0"/>
            </a:endParaRPr>
          </a:p>
          <a:p>
            <a:pPr marL="625475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174625" algn="l"/>
              </a:tabLst>
            </a:pPr>
            <a:r>
              <a:rPr lang="en-GB" altLang="de-DE" sz="1400" b="1" u="sng" dirty="0" smtClean="0">
                <a:latin typeface="Arial" charset="0"/>
              </a:rPr>
              <a:t>Reduction of evaporating surface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u="sng" dirty="0" smtClean="0">
                <a:latin typeface="Arial" charset="0"/>
              </a:rPr>
              <a:t>Various security limitations </a:t>
            </a:r>
            <a:r>
              <a:rPr lang="en-GB" altLang="de-DE" sz="1400" b="1" dirty="0" smtClean="0">
                <a:latin typeface="Arial" charset="0"/>
              </a:rPr>
              <a:t>of </a:t>
            </a:r>
            <a:r>
              <a:rPr lang="en-GB" altLang="de-DE" sz="1400" b="1" dirty="0" err="1" smtClean="0">
                <a:latin typeface="Arial" charset="0"/>
              </a:rPr>
              <a:t>w_sf</a:t>
            </a:r>
            <a:r>
              <a:rPr lang="en-GB" altLang="de-DE" sz="1400" b="1" dirty="0" smtClean="0">
                <a:latin typeface="Arial" charset="0"/>
              </a:rPr>
              <a:t> | </a:t>
            </a:r>
            <a:r>
              <a:rPr lang="en-GB" altLang="de-DE" sz="1400" b="1" dirty="0" err="1" smtClean="0">
                <a:latin typeface="Arial" charset="0"/>
              </a:rPr>
              <a:t>w_sn</a:t>
            </a:r>
            <a:r>
              <a:rPr lang="en-GB" altLang="de-DE" sz="1400" b="1" dirty="0" smtClean="0">
                <a:latin typeface="Arial" charset="0"/>
              </a:rPr>
              <a:t>, of </a:t>
            </a:r>
            <a:r>
              <a:rPr lang="en-GB" altLang="de-DE" sz="1400" b="1" dirty="0" err="1" smtClean="0">
                <a:latin typeface="Arial" charset="0"/>
              </a:rPr>
              <a:t>h_sn</a:t>
            </a:r>
            <a:r>
              <a:rPr lang="en-GB" altLang="de-DE" sz="1400" b="1" dirty="0" smtClean="0">
                <a:latin typeface="Arial" charset="0"/>
              </a:rPr>
              <a:t> | </a:t>
            </a:r>
            <a:r>
              <a:rPr lang="en-GB" altLang="de-DE" sz="1400" b="1" dirty="0" err="1" smtClean="0">
                <a:latin typeface="Arial" charset="0"/>
              </a:rPr>
              <a:t>f_sn</a:t>
            </a:r>
            <a:r>
              <a:rPr lang="en-GB" altLang="de-DE" sz="1400" b="1" dirty="0" smtClean="0">
                <a:latin typeface="Arial" charset="0"/>
              </a:rPr>
              <a:t>, as well as for </a:t>
            </a:r>
            <a:r>
              <a:rPr lang="en-GB" altLang="de-DE" sz="1400" b="1" dirty="0" err="1" smtClean="0">
                <a:latin typeface="Arial" charset="0"/>
              </a:rPr>
              <a:t>T_sf</a:t>
            </a:r>
            <a:r>
              <a:rPr lang="en-GB" altLang="de-DE" sz="1400" b="1" dirty="0">
                <a:latin typeface="Arial" charset="0"/>
              </a:rPr>
              <a:t> </a:t>
            </a:r>
            <a:r>
              <a:rPr lang="en-GB" altLang="de-DE" sz="1400" b="1" dirty="0" smtClean="0">
                <a:latin typeface="Arial" charset="0"/>
              </a:rPr>
              <a:t>| </a:t>
            </a:r>
            <a:r>
              <a:rPr lang="en-GB" altLang="de-DE" sz="1400" b="1" dirty="0" err="1" smtClean="0">
                <a:latin typeface="Arial" charset="0"/>
              </a:rPr>
              <a:t>T_sn</a:t>
            </a:r>
            <a:endParaRPr lang="en-GB" altLang="de-DE" sz="1400" b="1" dirty="0" smtClean="0">
              <a:latin typeface="Arial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dirty="0" smtClean="0">
                <a:latin typeface="Arial" charset="0"/>
              </a:rPr>
              <a:t>Water phase conversions of precipitation </a:t>
            </a:r>
            <a:r>
              <a:rPr lang="en-GB" altLang="de-DE" sz="1400" b="1" u="sng" dirty="0" smtClean="0">
                <a:latin typeface="Arial" charset="0"/>
              </a:rPr>
              <a:t>specific</a:t>
            </a:r>
            <a:r>
              <a:rPr lang="en-GB" altLang="de-DE" sz="1400" b="1" dirty="0" smtClean="0">
                <a:latin typeface="Arial" charset="0"/>
              </a:rPr>
              <a:t> for sf and </a:t>
            </a:r>
            <a:r>
              <a:rPr lang="en-GB" altLang="de-DE" sz="1400" b="1" dirty="0" err="1" smtClean="0">
                <a:latin typeface="Arial" charset="0"/>
              </a:rPr>
              <a:t>sn</a:t>
            </a:r>
            <a:r>
              <a:rPr lang="en-GB" altLang="de-DE" sz="1400" b="1" dirty="0" smtClean="0">
                <a:latin typeface="Arial" charset="0"/>
              </a:rPr>
              <a:t> surface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u="sng" dirty="0" smtClean="0">
                <a:latin typeface="Arial" charset="0"/>
              </a:rPr>
              <a:t>Consideration of all the conversion heat </a:t>
            </a:r>
            <a:r>
              <a:rPr lang="en-GB" altLang="de-DE" sz="1400" b="1" dirty="0" smtClean="0">
                <a:latin typeface="Arial" charset="0"/>
              </a:rPr>
              <a:t>in the thermal budgets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dirty="0" smtClean="0">
                <a:latin typeface="Arial" charset="0"/>
              </a:rPr>
              <a:t>Adaptions in the </a:t>
            </a:r>
            <a:r>
              <a:rPr lang="en-GB" altLang="de-DE" sz="1400" b="1" u="sng" dirty="0" smtClean="0">
                <a:latin typeface="Arial" charset="0"/>
              </a:rPr>
              <a:t>aggregation of variables for dynamic </a:t>
            </a:r>
            <a:r>
              <a:rPr lang="en-GB" altLang="de-DE" sz="1400" b="1" u="sng" dirty="0" err="1" smtClean="0">
                <a:latin typeface="Arial" charset="0"/>
              </a:rPr>
              <a:t>sn</a:t>
            </a:r>
            <a:r>
              <a:rPr lang="en-GB" altLang="de-DE" sz="1400" b="1" u="sng" dirty="0" smtClean="0">
                <a:latin typeface="Arial" charset="0"/>
              </a:rPr>
              <a:t> and sf sub-tiles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GB" altLang="de-DE" sz="1400" b="1" dirty="0" smtClean="0">
              <a:latin typeface="Arial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018107" y="2699054"/>
            <a:ext cx="3514333" cy="523220"/>
          </a:xfrm>
          <a:prstGeom prst="rect">
            <a:avLst/>
          </a:prstGeom>
          <a:noFill/>
          <a:ln w="28575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dapted linear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T_sx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-coefficients of LHF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95536" y="5157192"/>
            <a:ext cx="2520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Others are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still active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83567" y="5459498"/>
            <a:ext cx="8460433" cy="45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explicit treatment of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snow-melting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separated form the implicit heat budget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83568" y="5766694"/>
            <a:ext cx="8460433" cy="45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explicit treatment of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soil water freezing and -melting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separated form the implicit heat budgets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3568" y="6107570"/>
            <a:ext cx="8460433" cy="45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neglect of SHF related to precipitation and infiltration!!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feil nach rechts 130"/>
          <p:cNvSpPr>
            <a:spLocks noChangeArrowheads="1"/>
          </p:cNvSpPr>
          <p:nvPr/>
        </p:nvSpPr>
        <p:spPr bwMode="auto">
          <a:xfrm>
            <a:off x="4567068" y="2960664"/>
            <a:ext cx="322263" cy="142875"/>
          </a:xfrm>
          <a:prstGeom prst="rightArrow">
            <a:avLst>
              <a:gd name="adj1" fmla="val 50000"/>
              <a:gd name="adj2" fmla="val 503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158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de-DE" sz="1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Ad II:	Siberia  (+102.83_+43.42) :</a:t>
            </a:r>
            <a:endParaRPr lang="en-US" altLang="de-DE" sz="20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35396" y="548680"/>
            <a:ext cx="8585076" cy="3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Nocturnal cooling; partly frozen soil with fractional snow-cover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36" b="31174"/>
          <a:stretch/>
        </p:blipFill>
        <p:spPr bwMode="auto">
          <a:xfrm>
            <a:off x="9820" y="1576537"/>
            <a:ext cx="4448422" cy="356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5"/>
          <p:cNvCxnSpPr/>
          <p:nvPr/>
        </p:nvCxnSpPr>
        <p:spPr>
          <a:xfrm>
            <a:off x="827584" y="2780928"/>
            <a:ext cx="3024336" cy="158243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12" b="30750"/>
          <a:stretch/>
        </p:blipFill>
        <p:spPr bwMode="auto">
          <a:xfrm>
            <a:off x="4716016" y="1504529"/>
            <a:ext cx="4443641" cy="36140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977315" y="4934928"/>
            <a:ext cx="1855542" cy="222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87796" y="5285697"/>
            <a:ext cx="8585076" cy="3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err="1" smtClean="0">
                <a:latin typeface="Arial" charset="0"/>
              </a:rPr>
              <a:t>sof</a:t>
            </a:r>
            <a:r>
              <a:rPr lang="en-GB" altLang="de-DE" sz="1400" b="1" dirty="0" smtClean="0">
                <a:latin typeface="Arial" charset="0"/>
              </a:rPr>
              <a:t>=F: </a:t>
            </a:r>
            <a:r>
              <a:rPr lang="en-GB" altLang="de-DE" sz="1400" b="1" dirty="0" smtClean="0">
                <a:solidFill>
                  <a:srgbClr val="0070C0"/>
                </a:solidFill>
                <a:latin typeface="Arial" charset="0"/>
              </a:rPr>
              <a:t>explicit soil-freezing and –melting is deactivated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95536" y="5774240"/>
            <a:ext cx="8585076" cy="3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Oscillating </a:t>
            </a:r>
            <a:r>
              <a:rPr lang="en-GB" altLang="de-DE" sz="1400" b="1" dirty="0" err="1" smtClean="0">
                <a:latin typeface="Arial" charset="0"/>
              </a:rPr>
              <a:t>T_sf</a:t>
            </a:r>
            <a:r>
              <a:rPr lang="en-GB" altLang="de-DE" sz="1400" b="1" dirty="0" smtClean="0">
                <a:latin typeface="Arial" charset="0"/>
              </a:rPr>
              <a:t> is due to instability in explicit formulation of soil-freezing or -melting 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6273650" y="1268760"/>
            <a:ext cx="110666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400" dirty="0" err="1">
                <a:latin typeface="Arial" charset="0"/>
              </a:rPr>
              <a:t>s</a:t>
            </a:r>
            <a:r>
              <a:rPr lang="en-GB" altLang="de-DE" sz="1400" dirty="0" err="1" smtClean="0">
                <a:latin typeface="Arial" charset="0"/>
              </a:rPr>
              <a:t>n</a:t>
            </a:r>
            <a:r>
              <a:rPr lang="en-GB" altLang="de-DE" sz="1400" dirty="0" smtClean="0">
                <a:latin typeface="Arial" charset="0"/>
              </a:rPr>
              <a:t>-surface</a:t>
            </a:r>
            <a:endParaRPr lang="en-GB" altLang="de-DE" sz="14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619672" y="1196752"/>
            <a:ext cx="110666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400" dirty="0" smtClean="0">
                <a:latin typeface="Arial" charset="0"/>
              </a:rPr>
              <a:t>s</a:t>
            </a:r>
            <a:r>
              <a:rPr lang="en-GB" altLang="de-DE" sz="1400" dirty="0">
                <a:latin typeface="Arial" charset="0"/>
              </a:rPr>
              <a:t>f</a:t>
            </a:r>
            <a:r>
              <a:rPr lang="en-GB" altLang="de-DE" sz="1400" dirty="0" smtClean="0">
                <a:latin typeface="Arial" charset="0"/>
              </a:rPr>
              <a:t>-surface</a:t>
            </a:r>
            <a:endParaRPr lang="en-GB" altLang="de-DE" sz="14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79412" y="6221800"/>
            <a:ext cx="8585076" cy="3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Snow-cover is not affected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3635896" y="1052736"/>
            <a:ext cx="218678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400" dirty="0">
                <a:latin typeface="Arial" charset="0"/>
              </a:rPr>
              <a:t>w</a:t>
            </a:r>
            <a:r>
              <a:rPr lang="en-GB" altLang="de-DE" sz="1400" dirty="0" smtClean="0">
                <a:latin typeface="Arial" charset="0"/>
              </a:rPr>
              <a:t>ith full implicit coupling:</a:t>
            </a:r>
            <a:endParaRPr lang="en-GB" altLang="de-DE" sz="14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6527168" y="1916832"/>
            <a:ext cx="85314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100" b="1" dirty="0" err="1" smtClean="0">
                <a:latin typeface="Arial" charset="0"/>
              </a:rPr>
              <a:t>T_sn</a:t>
            </a:r>
            <a:r>
              <a:rPr lang="en-GB" altLang="de-DE" sz="1100" b="1" dirty="0" smtClean="0">
                <a:latin typeface="Arial" charset="0"/>
              </a:rPr>
              <a:t> [C]</a:t>
            </a:r>
            <a:endParaRPr lang="en-GB" altLang="de-DE" sz="11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979712" y="1943254"/>
            <a:ext cx="853144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100" b="1" dirty="0" err="1" smtClean="0">
                <a:latin typeface="Arial" charset="0"/>
              </a:rPr>
              <a:t>T_sf</a:t>
            </a:r>
            <a:r>
              <a:rPr lang="en-GB" altLang="de-DE" sz="1100" b="1" dirty="0" smtClean="0">
                <a:latin typeface="Arial" charset="0"/>
              </a:rPr>
              <a:t> [C]</a:t>
            </a:r>
            <a:endParaRPr lang="en-GB" altLang="de-DE" sz="11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2620719" y="1988840"/>
            <a:ext cx="108718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200" dirty="0" smtClean="0">
                <a:solidFill>
                  <a:srgbClr val="FF0000"/>
                </a:solidFill>
                <a:latin typeface="Arial" charset="0"/>
              </a:rPr>
              <a:t>still some oscillations!!</a:t>
            </a:r>
            <a:endParaRPr lang="en-GB" altLang="de-DE" sz="1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899592" y="3717032"/>
            <a:ext cx="108718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200" dirty="0">
                <a:solidFill>
                  <a:srgbClr val="0070C0"/>
                </a:solidFill>
                <a:latin typeface="Arial" charset="0"/>
              </a:rPr>
              <a:t>v</a:t>
            </a:r>
            <a:r>
              <a:rPr lang="en-GB" altLang="de-DE" sz="1200" dirty="0" smtClean="0">
                <a:solidFill>
                  <a:srgbClr val="0070C0"/>
                </a:solidFill>
                <a:latin typeface="Arial" charset="0"/>
              </a:rPr>
              <a:t>anishing for deactivated soil-freezing!!</a:t>
            </a:r>
            <a:endParaRPr lang="en-GB" altLang="de-DE" sz="1200" b="1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977315" y="4782344"/>
            <a:ext cx="2886035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900" b="1" dirty="0" smtClean="0">
                <a:latin typeface="Arial" charset="0"/>
              </a:rPr>
              <a:t>new-</a:t>
            </a:r>
            <a:r>
              <a:rPr lang="en-GB" altLang="de-DE" sz="900" b="1" dirty="0" err="1" smtClean="0">
                <a:latin typeface="Arial" charset="0"/>
              </a:rPr>
              <a:t>def</a:t>
            </a:r>
            <a:r>
              <a:rPr lang="en-GB" altLang="de-DE" sz="900" b="1" dirty="0" smtClean="0">
                <a:latin typeface="Arial" charset="0"/>
              </a:rPr>
              <a:t>-</a:t>
            </a:r>
            <a:r>
              <a:rPr lang="en-GB" altLang="de-DE" sz="900" b="1" dirty="0" err="1" smtClean="0">
                <a:latin typeface="Arial" charset="0"/>
              </a:rPr>
              <a:t>cpl</a:t>
            </a:r>
            <a:endParaRPr lang="en-GB" altLang="de-DE" sz="900" b="1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65885" y="4926360"/>
            <a:ext cx="288603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900" b="1" dirty="0">
                <a:latin typeface="Arial" charset="0"/>
              </a:rPr>
              <a:t>n</a:t>
            </a:r>
            <a:r>
              <a:rPr lang="en-GB" altLang="de-DE" sz="900" b="1" dirty="0" smtClean="0">
                <a:latin typeface="Arial" charset="0"/>
              </a:rPr>
              <a:t>ew-</a:t>
            </a:r>
            <a:r>
              <a:rPr lang="en-GB" altLang="de-DE" sz="900" b="1" dirty="0" err="1" smtClean="0">
                <a:latin typeface="Arial" charset="0"/>
              </a:rPr>
              <a:t>def</a:t>
            </a:r>
            <a:r>
              <a:rPr lang="en-GB" altLang="de-DE" sz="900" b="1" dirty="0" smtClean="0">
                <a:latin typeface="Arial" charset="0"/>
              </a:rPr>
              <a:t>-</a:t>
            </a:r>
            <a:r>
              <a:rPr lang="en-GB" altLang="de-DE" sz="900" b="1" dirty="0" err="1" smtClean="0">
                <a:latin typeface="Arial" charset="0"/>
              </a:rPr>
              <a:t>cpl</a:t>
            </a:r>
            <a:r>
              <a:rPr lang="en-GB" altLang="de-DE" sz="900" b="1" dirty="0" smtClean="0">
                <a:solidFill>
                  <a:srgbClr val="0070C0"/>
                </a:solidFill>
                <a:latin typeface="Arial" charset="0"/>
              </a:rPr>
              <a:t>  + </a:t>
            </a:r>
            <a:r>
              <a:rPr lang="en-GB" altLang="de-DE" sz="900" b="1" dirty="0" err="1" smtClean="0">
                <a:solidFill>
                  <a:srgbClr val="0070C0"/>
                </a:solidFill>
                <a:latin typeface="Arial" charset="0"/>
              </a:rPr>
              <a:t>sof</a:t>
            </a:r>
            <a:r>
              <a:rPr lang="en-GB" altLang="de-DE" sz="900" b="1" dirty="0" smtClean="0">
                <a:solidFill>
                  <a:srgbClr val="0070C0"/>
                </a:solidFill>
                <a:latin typeface="Arial" charset="0"/>
              </a:rPr>
              <a:t>=F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646405" y="4710336"/>
            <a:ext cx="2886035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900" b="1" dirty="0" smtClean="0">
                <a:latin typeface="Arial" charset="0"/>
              </a:rPr>
              <a:t>new-</a:t>
            </a:r>
            <a:r>
              <a:rPr lang="en-GB" altLang="de-DE" sz="900" b="1" dirty="0" err="1" smtClean="0">
                <a:latin typeface="Arial" charset="0"/>
              </a:rPr>
              <a:t>def</a:t>
            </a:r>
            <a:r>
              <a:rPr lang="en-GB" altLang="de-DE" sz="900" b="1" dirty="0" smtClean="0">
                <a:latin typeface="Arial" charset="0"/>
              </a:rPr>
              <a:t>-</a:t>
            </a:r>
            <a:r>
              <a:rPr lang="en-GB" altLang="de-DE" sz="900" b="1" dirty="0" err="1" smtClean="0">
                <a:latin typeface="Arial" charset="0"/>
              </a:rPr>
              <a:t>cpl</a:t>
            </a:r>
            <a:endParaRPr lang="en-GB" altLang="de-DE" sz="900" b="1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5724128" y="4934928"/>
            <a:ext cx="2096615" cy="222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646405" y="4869160"/>
            <a:ext cx="288603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900" b="1" dirty="0">
                <a:latin typeface="Arial" charset="0"/>
              </a:rPr>
              <a:t>n</a:t>
            </a:r>
            <a:r>
              <a:rPr lang="en-GB" altLang="de-DE" sz="900" b="1" dirty="0" smtClean="0">
                <a:latin typeface="Arial" charset="0"/>
              </a:rPr>
              <a:t>ew-</a:t>
            </a:r>
            <a:r>
              <a:rPr lang="en-GB" altLang="de-DE" sz="900" b="1" dirty="0" err="1" smtClean="0">
                <a:latin typeface="Arial" charset="0"/>
              </a:rPr>
              <a:t>def</a:t>
            </a:r>
            <a:r>
              <a:rPr lang="en-GB" altLang="de-DE" sz="900" b="1" dirty="0" smtClean="0">
                <a:latin typeface="Arial" charset="0"/>
              </a:rPr>
              <a:t>-</a:t>
            </a:r>
            <a:r>
              <a:rPr lang="en-GB" altLang="de-DE" sz="900" b="1" dirty="0" err="1" smtClean="0">
                <a:latin typeface="Arial" charset="0"/>
              </a:rPr>
              <a:t>cpl</a:t>
            </a:r>
            <a:r>
              <a:rPr lang="en-GB" altLang="de-DE" sz="900" b="1" dirty="0" smtClean="0">
                <a:solidFill>
                  <a:srgbClr val="0070C0"/>
                </a:solidFill>
                <a:latin typeface="Arial" charset="0"/>
              </a:rPr>
              <a:t>  + </a:t>
            </a:r>
            <a:r>
              <a:rPr lang="en-GB" altLang="de-DE" sz="900" b="1" dirty="0" err="1" smtClean="0">
                <a:solidFill>
                  <a:srgbClr val="0070C0"/>
                </a:solidFill>
                <a:latin typeface="Arial" charset="0"/>
              </a:rPr>
              <a:t>sof</a:t>
            </a:r>
            <a:r>
              <a:rPr lang="en-GB" altLang="de-DE" sz="900" b="1" dirty="0" smtClean="0">
                <a:solidFill>
                  <a:srgbClr val="0070C0"/>
                </a:solidFill>
                <a:latin typeface="Arial" charset="0"/>
              </a:rPr>
              <a:t>=F</a:t>
            </a:r>
          </a:p>
        </p:txBody>
      </p:sp>
      <p:sp>
        <p:nvSpPr>
          <p:cNvPr id="34" name="Freihandform 33"/>
          <p:cNvSpPr/>
          <p:nvPr/>
        </p:nvSpPr>
        <p:spPr>
          <a:xfrm>
            <a:off x="5505855" y="2237362"/>
            <a:ext cx="3005847" cy="1819072"/>
          </a:xfrm>
          <a:custGeom>
            <a:avLst/>
            <a:gdLst>
              <a:gd name="connsiteX0" fmla="*/ 0 w 3005847"/>
              <a:gd name="connsiteY0" fmla="*/ 0 h 1819072"/>
              <a:gd name="connsiteX1" fmla="*/ 700392 w 3005847"/>
              <a:gd name="connsiteY1" fmla="*/ 243191 h 1819072"/>
              <a:gd name="connsiteX2" fmla="*/ 1186775 w 3005847"/>
              <a:gd name="connsiteY2" fmla="*/ 525293 h 1819072"/>
              <a:gd name="connsiteX3" fmla="*/ 1585609 w 3005847"/>
              <a:gd name="connsiteY3" fmla="*/ 719847 h 1819072"/>
              <a:gd name="connsiteX4" fmla="*/ 2188724 w 3005847"/>
              <a:gd name="connsiteY4" fmla="*/ 1147864 h 1819072"/>
              <a:gd name="connsiteX5" fmla="*/ 2548647 w 3005847"/>
              <a:gd name="connsiteY5" fmla="*/ 1488332 h 1819072"/>
              <a:gd name="connsiteX6" fmla="*/ 2879388 w 3005847"/>
              <a:gd name="connsiteY6" fmla="*/ 1702340 h 1819072"/>
              <a:gd name="connsiteX7" fmla="*/ 3005847 w 3005847"/>
              <a:gd name="connsiteY7" fmla="*/ 1819072 h 18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5847" h="1819072">
                <a:moveTo>
                  <a:pt x="0" y="0"/>
                </a:moveTo>
                <a:cubicBezTo>
                  <a:pt x="251298" y="77821"/>
                  <a:pt x="502596" y="155642"/>
                  <a:pt x="700392" y="243191"/>
                </a:cubicBezTo>
                <a:cubicBezTo>
                  <a:pt x="898188" y="330740"/>
                  <a:pt x="1039239" y="445850"/>
                  <a:pt x="1186775" y="525293"/>
                </a:cubicBezTo>
                <a:cubicBezTo>
                  <a:pt x="1334311" y="604736"/>
                  <a:pt x="1418618" y="616085"/>
                  <a:pt x="1585609" y="719847"/>
                </a:cubicBezTo>
                <a:cubicBezTo>
                  <a:pt x="1752600" y="823609"/>
                  <a:pt x="2028218" y="1019783"/>
                  <a:pt x="2188724" y="1147864"/>
                </a:cubicBezTo>
                <a:cubicBezTo>
                  <a:pt x="2349230" y="1275945"/>
                  <a:pt x="2433537" y="1395919"/>
                  <a:pt x="2548647" y="1488332"/>
                </a:cubicBezTo>
                <a:cubicBezTo>
                  <a:pt x="2663757" y="1580745"/>
                  <a:pt x="2803188" y="1647217"/>
                  <a:pt x="2879388" y="1702340"/>
                </a:cubicBezTo>
                <a:cubicBezTo>
                  <a:pt x="2955588" y="1757463"/>
                  <a:pt x="2980717" y="1788267"/>
                  <a:pt x="3005847" y="1819072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5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4" grpId="0" animBg="1"/>
      <p:bldP spid="26" grpId="0"/>
      <p:bldP spid="28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de-DE" sz="1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Ad II:	Siberia  (+102.83_+43.42) :</a:t>
            </a:r>
            <a:endParaRPr lang="en-US" altLang="de-DE" sz="20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35396" y="548680"/>
            <a:ext cx="8585076" cy="3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Nocturnal cooling; partly frozen soil with fractional snow-cover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87796" y="5285697"/>
            <a:ext cx="8585076" cy="3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err="1" smtClean="0">
                <a:latin typeface="Arial" charset="0"/>
              </a:rPr>
              <a:t>sof</a:t>
            </a:r>
            <a:r>
              <a:rPr lang="en-GB" altLang="de-DE" sz="1400" b="1" dirty="0" smtClean="0">
                <a:latin typeface="Arial" charset="0"/>
              </a:rPr>
              <a:t>=F: </a:t>
            </a:r>
            <a:r>
              <a:rPr lang="en-GB" altLang="de-DE" sz="1400" b="1" dirty="0" smtClean="0">
                <a:solidFill>
                  <a:srgbClr val="0070C0"/>
                </a:solidFill>
                <a:latin typeface="Arial" charset="0"/>
              </a:rPr>
              <a:t>explicit soil-freezing and –melting is deactivated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95536" y="5774240"/>
            <a:ext cx="8585076" cy="3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Oscillating </a:t>
            </a:r>
            <a:r>
              <a:rPr lang="en-GB" altLang="de-DE" sz="1400" b="1" dirty="0" err="1" smtClean="0">
                <a:latin typeface="Arial" charset="0"/>
              </a:rPr>
              <a:t>T_sf</a:t>
            </a:r>
            <a:r>
              <a:rPr lang="en-GB" altLang="de-DE" sz="1400" b="1" dirty="0" smtClean="0">
                <a:latin typeface="Arial" charset="0"/>
              </a:rPr>
              <a:t> due to instability in explicit formulation of soil-freezing or -melting 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6263487" y="1315383"/>
            <a:ext cx="110666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400" dirty="0" err="1">
                <a:latin typeface="Arial" charset="0"/>
              </a:rPr>
              <a:t>s</a:t>
            </a:r>
            <a:r>
              <a:rPr lang="en-GB" altLang="de-DE" sz="1400" dirty="0" err="1" smtClean="0">
                <a:latin typeface="Arial" charset="0"/>
              </a:rPr>
              <a:t>n</a:t>
            </a:r>
            <a:r>
              <a:rPr lang="en-GB" altLang="de-DE" sz="1400" dirty="0" smtClean="0">
                <a:latin typeface="Arial" charset="0"/>
              </a:rPr>
              <a:t>-surface</a:t>
            </a:r>
            <a:endParaRPr lang="en-GB" altLang="de-DE" sz="14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619672" y="1315382"/>
            <a:ext cx="110666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400" dirty="0" smtClean="0">
                <a:latin typeface="Arial" charset="0"/>
              </a:rPr>
              <a:t>s</a:t>
            </a:r>
            <a:r>
              <a:rPr lang="en-GB" altLang="de-DE" sz="1400" dirty="0">
                <a:latin typeface="Arial" charset="0"/>
              </a:rPr>
              <a:t>f</a:t>
            </a:r>
            <a:r>
              <a:rPr lang="en-GB" altLang="de-DE" sz="1400" dirty="0" smtClean="0">
                <a:latin typeface="Arial" charset="0"/>
              </a:rPr>
              <a:t>-surface</a:t>
            </a:r>
            <a:endParaRPr lang="en-GB" altLang="de-DE" sz="14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79412" y="6201827"/>
            <a:ext cx="858507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err="1" smtClean="0">
                <a:latin typeface="Arial" charset="0"/>
              </a:rPr>
              <a:t>T_sn</a:t>
            </a:r>
            <a:r>
              <a:rPr lang="en-GB" altLang="de-DE" sz="1400" b="1" dirty="0" smtClean="0">
                <a:latin typeface="Arial" charset="0"/>
              </a:rPr>
              <a:t> is oscillating regardless if soil-freezing and –melting is switched on or off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3635896" y="1052736"/>
            <a:ext cx="218678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400" dirty="0">
                <a:latin typeface="Arial" charset="0"/>
              </a:rPr>
              <a:t>w</a:t>
            </a:r>
            <a:r>
              <a:rPr lang="en-GB" altLang="de-DE" sz="1400" dirty="0" smtClean="0">
                <a:latin typeface="Arial" charset="0"/>
              </a:rPr>
              <a:t>ith old explicit coupling:</a:t>
            </a:r>
            <a:endParaRPr lang="en-GB" altLang="de-DE" sz="1400" b="1" dirty="0" smtClean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47" b="29900"/>
          <a:stretch/>
        </p:blipFill>
        <p:spPr bwMode="auto">
          <a:xfrm>
            <a:off x="195722" y="1623160"/>
            <a:ext cx="4332212" cy="353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92" b="29210"/>
          <a:stretch/>
        </p:blipFill>
        <p:spPr bwMode="auto">
          <a:xfrm>
            <a:off x="4572000" y="1628800"/>
            <a:ext cx="4248472" cy="356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2421266" y="5013176"/>
            <a:ext cx="2785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696236" y="5013176"/>
            <a:ext cx="3240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0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51520" y="2415648"/>
            <a:ext cx="8585076" cy="1200329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800" b="1" dirty="0" smtClean="0">
                <a:latin typeface="Arial" charset="0"/>
              </a:rPr>
              <a:t>If you don’t look a time-step ahead, disturbances in your relations may cause amplifying feed-back reactions!</a:t>
            </a:r>
            <a:endParaRPr lang="en-GB" altLang="de-DE" sz="1800" b="1" dirty="0">
              <a:latin typeface="Arial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26064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</a:t>
            </a:r>
            <a:r>
              <a:rPr lang="en-US" altLang="de-DE" sz="24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de-DE" sz="24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26064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</a:t>
            </a:r>
            <a:r>
              <a:rPr lang="en-US" altLang="de-DE" sz="2400" b="1" u="sng" dirty="0" smtClean="0">
                <a:solidFill>
                  <a:srgbClr val="000000"/>
                </a:solidFill>
                <a:latin typeface="Arial Narrow" pitchFamily="34" charset="0"/>
              </a:rPr>
              <a:t>:</a:t>
            </a:r>
            <a:endParaRPr lang="en-US" altLang="de-DE" sz="24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79512" y="1347152"/>
            <a:ext cx="897921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600" b="1" dirty="0" smtClean="0">
                <a:latin typeface="Arial" charset="0"/>
              </a:rPr>
              <a:t>Including melting of snow and freezing/melting of soil-ice into the implicit heat budgets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600" b="1" dirty="0" smtClean="0">
                <a:latin typeface="Arial" charset="0"/>
              </a:rPr>
              <a:t>Extending the coupled heat-budget of the snow-free skin-layer by the extended one for the roughness cover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600" b="1" dirty="0" smtClean="0">
                <a:latin typeface="Arial" charset="0"/>
              </a:rPr>
              <a:t>Consideration of sensible heat related to water fluxes</a:t>
            </a:r>
          </a:p>
        </p:txBody>
      </p:sp>
    </p:spTree>
    <p:extLst>
      <p:ext uri="{BB962C8B-B14F-4D97-AF65-F5344CB8AC3E}">
        <p14:creationId xmlns:p14="http://schemas.microsoft.com/office/powerpoint/2010/main" val="22406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2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35396" y="1117188"/>
            <a:ext cx="865708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dirty="0" smtClean="0">
                <a:latin typeface="Arial" charset="0"/>
              </a:rPr>
              <a:t>Reformulation of the heat budget equations in TERRA for the:</a:t>
            </a:r>
          </a:p>
          <a:p>
            <a:pPr marL="255588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GB" altLang="de-DE" sz="1400" b="1" dirty="0">
                <a:latin typeface="Arial" charset="0"/>
              </a:rPr>
              <a:t> </a:t>
            </a:r>
            <a:r>
              <a:rPr lang="en-GB" altLang="de-DE" sz="1400" b="1" dirty="0" smtClean="0">
                <a:latin typeface="Arial" charset="0"/>
              </a:rPr>
              <a:t>    roughness-cover of the snow free-part (sf) | single-layer snow-cover at the snow-cov. part (sn)</a:t>
            </a:r>
            <a:endParaRPr lang="en-GB" altLang="de-DE" sz="1000" b="1" dirty="0" smtClean="0">
              <a:latin typeface="Arial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GB" altLang="de-DE" sz="1400" b="1" dirty="0">
                <a:latin typeface="Arial" charset="0"/>
              </a:rPr>
              <a:t>	</a:t>
            </a:r>
            <a:r>
              <a:rPr lang="en-GB" altLang="de-DE" sz="1400" b="1" dirty="0" smtClean="0">
                <a:latin typeface="Arial" charset="0"/>
              </a:rPr>
              <a:t> 		   uppermost soil layer (b1)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dirty="0" smtClean="0">
                <a:latin typeface="Arial" charset="0"/>
              </a:rPr>
              <a:t>Implicitly coupled by temperatures: T_sf   T_sn  and T_b1, T_b2, …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dirty="0" smtClean="0">
                <a:latin typeface="Arial" charset="0"/>
              </a:rPr>
              <a:t>Linearizing the dependency on </a:t>
            </a:r>
            <a:r>
              <a:rPr lang="en-GB" altLang="de-DE" sz="1400" b="1" dirty="0" err="1" smtClean="0">
                <a:latin typeface="Arial" charset="0"/>
              </a:rPr>
              <a:t>T_sx</a:t>
            </a:r>
            <a:r>
              <a:rPr lang="en-GB" altLang="de-DE" sz="1400" b="1" dirty="0" smtClean="0">
                <a:latin typeface="Arial" charset="0"/>
              </a:rPr>
              <a:t> = T_sf | T_sn for all contributing surface fluxes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dirty="0" smtClean="0">
                <a:latin typeface="Arial" charset="0"/>
              </a:rPr>
              <a:t>Additional implicitness by considering the </a:t>
            </a:r>
            <a:r>
              <a:rPr lang="en-GB" altLang="de-DE" sz="1400" b="1" dirty="0" err="1" smtClean="0">
                <a:latin typeface="Arial" charset="0"/>
              </a:rPr>
              <a:t>T_sx</a:t>
            </a:r>
            <a:r>
              <a:rPr lang="en-GB" altLang="de-DE" sz="1400" b="1" dirty="0" smtClean="0">
                <a:latin typeface="Arial" charset="0"/>
              </a:rPr>
              <a:t>-dependency of atmospheric transfer velocity</a:t>
            </a:r>
          </a:p>
          <a:p>
            <a:pPr marL="550863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de-DE" sz="1400" b="1" dirty="0" smtClean="0">
                <a:latin typeface="Arial" charset="0"/>
              </a:rPr>
              <a:t>Implicit increment transfer velocity is quadratic in </a:t>
            </a:r>
            <a:r>
              <a:rPr lang="en-GB" altLang="de-DE" sz="1400" b="1" dirty="0" err="1" smtClean="0">
                <a:latin typeface="Arial" charset="0"/>
              </a:rPr>
              <a:t>T_sx</a:t>
            </a:r>
            <a:endParaRPr lang="en-GB" altLang="de-DE" sz="1400" b="1" dirty="0" smtClean="0">
              <a:latin typeface="Arial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dirty="0">
                <a:latin typeface="Arial" charset="0"/>
              </a:rPr>
              <a:t>Snow heat budget reduces -&gt; skin-layer flux-equilibrium in the limit </a:t>
            </a:r>
            <a:r>
              <a:rPr lang="en-GB" altLang="de-DE" sz="1400" b="1" dirty="0" err="1">
                <a:latin typeface="Arial" charset="0"/>
              </a:rPr>
              <a:t>h_sn</a:t>
            </a:r>
            <a:r>
              <a:rPr lang="en-GB" altLang="de-DE" sz="1400" b="1" dirty="0">
                <a:latin typeface="Arial" charset="0"/>
              </a:rPr>
              <a:t> -&gt; 0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dirty="0" smtClean="0">
                <a:latin typeface="Arial" charset="0"/>
              </a:rPr>
              <a:t>New steady and more realistic parameterization of snow-fraction as a function of snow-water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dirty="0" smtClean="0">
                <a:latin typeface="Arial" charset="0"/>
              </a:rPr>
              <a:t>Describing phase change of falling precipitation more consistently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dirty="0" smtClean="0">
                <a:latin typeface="Arial" charset="0"/>
              </a:rPr>
              <a:t>Implicit treatment of surface water levels (</a:t>
            </a:r>
            <a:r>
              <a:rPr lang="en-GB" altLang="de-DE" sz="1400" b="1" dirty="0" err="1" smtClean="0">
                <a:latin typeface="Arial" charset="0"/>
              </a:rPr>
              <a:t>w_sf</a:t>
            </a:r>
            <a:r>
              <a:rPr lang="en-GB" altLang="de-DE" sz="1400" b="1" dirty="0" smtClean="0">
                <a:latin typeface="Arial" charset="0"/>
              </a:rPr>
              <a:t> | </a:t>
            </a:r>
            <a:r>
              <a:rPr lang="en-GB" altLang="de-DE" sz="1400" b="1" dirty="0" err="1" smtClean="0">
                <a:latin typeface="Arial" charset="0"/>
              </a:rPr>
              <a:t>w_sn</a:t>
            </a:r>
            <a:r>
              <a:rPr lang="en-GB" altLang="de-DE" sz="1400" b="1" dirty="0" smtClean="0">
                <a:latin typeface="Arial" charset="0"/>
              </a:rPr>
              <a:t>) with respect to evaporation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26064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sz="1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Main new features implemented:</a:t>
            </a:r>
            <a:endParaRPr lang="en-US" altLang="de-DE" sz="20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3635896" y="1988840"/>
            <a:ext cx="0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4932040" y="1988840"/>
            <a:ext cx="0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2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reason of this activity?</a:t>
            </a:r>
            <a:endParaRPr lang="en-US" altLang="de-DE" sz="20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07404" y="548680"/>
            <a:ext cx="8585076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Huge impact of surface-heat budget on </a:t>
            </a:r>
            <a:r>
              <a:rPr lang="en-GB" altLang="de-DE" sz="1400" b="1" u="sng" dirty="0" smtClean="0">
                <a:latin typeface="Arial" charset="0"/>
              </a:rPr>
              <a:t>near surface variables</a:t>
            </a:r>
          </a:p>
          <a:p>
            <a:pPr marL="625475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u="sng" dirty="0">
                <a:latin typeface="Arial" charset="0"/>
              </a:rPr>
              <a:t>s</a:t>
            </a:r>
            <a:r>
              <a:rPr lang="en-GB" altLang="de-DE" sz="1400" b="1" u="sng" dirty="0" smtClean="0">
                <a:latin typeface="Arial" charset="0"/>
              </a:rPr>
              <a:t>teers the partition of radiation fluxes into SHF, LHF and GHF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First implementation step </a:t>
            </a:r>
            <a:r>
              <a:rPr lang="en-GB" altLang="de-DE" sz="1400" b="1" dirty="0" smtClean="0">
                <a:latin typeface="Arial" charset="0"/>
              </a:rPr>
              <a:t>into ICON-TERRA of the last year development:</a:t>
            </a:r>
          </a:p>
          <a:p>
            <a:pPr marL="5588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GB" altLang="de-DE" sz="1400" b="1" dirty="0" smtClean="0">
                <a:latin typeface="Arial" charset="0"/>
              </a:rPr>
              <a:t>heat budget of a rough surface (</a:t>
            </a:r>
            <a:r>
              <a:rPr lang="en-GB" altLang="de-DE" sz="1400" b="1" dirty="0" smtClean="0">
                <a:solidFill>
                  <a:srgbClr val="00B050"/>
                </a:solidFill>
                <a:latin typeface="Arial" charset="0"/>
              </a:rPr>
              <a:t>cover-layer</a:t>
            </a:r>
            <a:r>
              <a:rPr lang="en-GB" altLang="de-DE" sz="1400" b="1" dirty="0" smtClean="0">
                <a:latin typeface="Arial" charset="0"/>
              </a:rPr>
              <a:t> being a an extended </a:t>
            </a:r>
            <a:r>
              <a:rPr lang="en-GB" altLang="de-DE" sz="1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skin-layer</a:t>
            </a:r>
            <a:r>
              <a:rPr lang="en-GB" altLang="de-DE" sz="1400" b="1" dirty="0" smtClean="0">
                <a:latin typeface="Arial" charset="0"/>
              </a:rPr>
              <a:t>):</a:t>
            </a:r>
          </a:p>
          <a:p>
            <a:pPr marL="898525">
              <a:lnSpc>
                <a:spcPct val="200000"/>
              </a:lnSpc>
              <a:spcBef>
                <a:spcPct val="0"/>
              </a:spcBef>
              <a:buFont typeface="Symbol" panose="05050102010706020507" pitchFamily="18" charset="2"/>
              <a:buChar char="-"/>
              <a:tabLst>
                <a:tab pos="895350" algn="l"/>
              </a:tabLst>
            </a:pPr>
            <a:r>
              <a:rPr lang="en-GB" altLang="de-DE" sz="1400" b="1" dirty="0" smtClean="0">
                <a:latin typeface="Arial" charset="0"/>
              </a:rPr>
              <a:t>with </a:t>
            </a:r>
            <a:r>
              <a:rPr lang="en-GB" altLang="de-DE" sz="1400" b="1" dirty="0">
                <a:latin typeface="Arial" charset="0"/>
              </a:rPr>
              <a:t>a test-implementation into </a:t>
            </a:r>
            <a:r>
              <a:rPr lang="en-GB" altLang="de-DE" sz="1400" b="1" dirty="0" smtClean="0">
                <a:latin typeface="Arial" charset="0"/>
              </a:rPr>
              <a:t>COSMO-TERRA:</a:t>
            </a:r>
            <a:endParaRPr lang="en-GB" altLang="de-DE" sz="1400" b="1" dirty="0">
              <a:latin typeface="Arial" charset="0"/>
            </a:endParaRPr>
          </a:p>
          <a:p>
            <a:pPr marL="898525">
              <a:lnSpc>
                <a:spcPct val="200000"/>
              </a:lnSpc>
              <a:spcBef>
                <a:spcPct val="0"/>
              </a:spcBef>
              <a:buFont typeface="Symbol" panose="05050102010706020507" pitchFamily="18" charset="2"/>
              <a:buChar char="-"/>
              <a:tabLst>
                <a:tab pos="895350" algn="l"/>
              </a:tabLst>
            </a:pPr>
            <a:r>
              <a:rPr lang="en-GB" altLang="de-DE" sz="1400" b="1" u="sng" dirty="0">
                <a:solidFill>
                  <a:srgbClr val="00B050"/>
                </a:solidFill>
                <a:latin typeface="Arial" charset="0"/>
              </a:rPr>
              <a:t>with a heat storage</a:t>
            </a:r>
            <a:r>
              <a:rPr lang="en-GB" altLang="de-DE" sz="1400" b="1" dirty="0">
                <a:latin typeface="Arial" charset="0"/>
              </a:rPr>
              <a:t>    			</a:t>
            </a:r>
            <a:r>
              <a:rPr lang="en-GB" altLang="de-DE" sz="1400" b="1" dirty="0" smtClean="0"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GB" altLang="de-DE" sz="1400" b="1" dirty="0" smtClean="0">
                <a:latin typeface="Arial" charset="0"/>
              </a:rPr>
              <a:t>     </a:t>
            </a:r>
            <a:r>
              <a:rPr lang="en-GB" altLang="de-DE" sz="1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infinite thin soil skin </a:t>
            </a:r>
          </a:p>
          <a:p>
            <a:pPr marL="898525">
              <a:lnSpc>
                <a:spcPct val="200000"/>
              </a:lnSpc>
              <a:spcBef>
                <a:spcPct val="0"/>
              </a:spcBef>
              <a:buFont typeface="Symbol" panose="05050102010706020507" pitchFamily="18" charset="2"/>
              <a:buChar char="-"/>
              <a:tabLst>
                <a:tab pos="895350" algn="l"/>
              </a:tabLst>
            </a:pPr>
            <a:r>
              <a:rPr lang="en-GB" altLang="de-DE" sz="1400" b="1" u="sng" dirty="0" smtClean="0">
                <a:solidFill>
                  <a:srgbClr val="00B050"/>
                </a:solidFill>
                <a:latin typeface="Arial" charset="0"/>
              </a:rPr>
              <a:t>loosely coupled to the rigid soil</a:t>
            </a:r>
            <a:r>
              <a:rPr lang="en-GB" altLang="de-DE" sz="1400" b="1" dirty="0" smtClean="0">
                <a:latin typeface="Arial" charset="0"/>
              </a:rPr>
              <a:t> 		</a:t>
            </a:r>
            <a:r>
              <a:rPr lang="en-GB" altLang="de-DE" sz="1400" b="1" dirty="0" smtClean="0"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GB" altLang="de-DE" sz="1400" b="1" dirty="0" smtClean="0">
                <a:latin typeface="Arial" charset="0"/>
              </a:rPr>
              <a:t>     </a:t>
            </a:r>
            <a:r>
              <a:rPr lang="en-GB" altLang="de-DE" sz="1400" b="1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GB" altLang="de-DE" sz="1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part of the soil</a:t>
            </a:r>
          </a:p>
          <a:p>
            <a:pPr marL="898525">
              <a:lnSpc>
                <a:spcPct val="200000"/>
              </a:lnSpc>
              <a:spcBef>
                <a:spcPct val="0"/>
              </a:spcBef>
              <a:buFont typeface="Symbol" panose="05050102010706020507" pitchFamily="18" charset="2"/>
              <a:buChar char="-"/>
              <a:tabLst>
                <a:tab pos="895350" algn="l"/>
              </a:tabLst>
            </a:pPr>
            <a:r>
              <a:rPr lang="en-GB" altLang="de-DE" sz="1400" b="1" u="sng" dirty="0" smtClean="0">
                <a:solidFill>
                  <a:srgbClr val="00B050"/>
                </a:solidFill>
                <a:latin typeface="Arial" charset="0"/>
              </a:rPr>
              <a:t>Semi-transparent for radiation</a:t>
            </a:r>
            <a:r>
              <a:rPr lang="en-GB" altLang="de-DE" sz="1400" b="1" dirty="0">
                <a:latin typeface="Arial" charset="0"/>
              </a:rPr>
              <a:t>	</a:t>
            </a:r>
            <a:r>
              <a:rPr lang="en-GB" altLang="de-DE" sz="1400" b="1" dirty="0" smtClean="0">
                <a:latin typeface="Arial" charset="0"/>
              </a:rPr>
              <a:t>	</a:t>
            </a:r>
            <a:r>
              <a:rPr lang="en-GB" altLang="de-DE" sz="1400" b="1" dirty="0" smtClean="0">
                <a:latin typeface="Arial" charset="0"/>
                <a:sym typeface="Wingdings" panose="05000000000000000000" pitchFamily="2" charset="2"/>
              </a:rPr>
              <a:t></a:t>
            </a:r>
            <a:r>
              <a:rPr lang="en-GB" altLang="de-DE" sz="1400" b="1" dirty="0" smtClean="0">
                <a:latin typeface="Arial" charset="0"/>
              </a:rPr>
              <a:t>     </a:t>
            </a:r>
            <a:r>
              <a:rPr lang="en-GB" altLang="de-DE" sz="1400" b="1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GB" altLang="de-DE" sz="14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no transmission</a:t>
            </a:r>
            <a:endParaRPr lang="en-GB" altLang="de-DE" sz="14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marL="898525">
              <a:lnSpc>
                <a:spcPct val="200000"/>
              </a:lnSpc>
              <a:spcBef>
                <a:spcPct val="0"/>
              </a:spcBef>
              <a:buFont typeface="Symbol" panose="05050102010706020507" pitchFamily="18" charset="2"/>
              <a:buChar char="-"/>
              <a:tabLst>
                <a:tab pos="895350" algn="l"/>
              </a:tabLst>
            </a:pPr>
            <a:r>
              <a:rPr lang="en-GB" altLang="de-DE" sz="1400" b="1" dirty="0" smtClean="0">
                <a:latin typeface="Arial" charset="0"/>
              </a:rPr>
              <a:t>only for the snow free part of the grid-cell surface</a:t>
            </a:r>
            <a:endParaRPr lang="en-GB" altLang="de-DE" sz="1400" b="1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u="sng" dirty="0" smtClean="0">
                <a:latin typeface="Arial" charset="0"/>
              </a:rPr>
              <a:t>Necessary adaptation to long time steps</a:t>
            </a:r>
            <a:r>
              <a:rPr lang="en-GB" altLang="de-DE" sz="1400" b="1" dirty="0" smtClean="0">
                <a:latin typeface="Arial" charset="0"/>
              </a:rPr>
              <a:t> with ICON: 6 min and more</a:t>
            </a:r>
          </a:p>
          <a:p>
            <a:pPr marL="538163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u="sng" dirty="0">
                <a:latin typeface="Arial" charset="0"/>
              </a:rPr>
              <a:t>t</a:t>
            </a:r>
            <a:r>
              <a:rPr lang="en-GB" altLang="de-DE" sz="1400" b="1" u="sng" dirty="0" smtClean="0">
                <a:latin typeface="Arial" charset="0"/>
              </a:rPr>
              <a:t>ime-step oscillations</a:t>
            </a:r>
            <a:r>
              <a:rPr lang="en-GB" altLang="de-DE" sz="1400" b="1" dirty="0" smtClean="0">
                <a:latin typeface="Arial" charset="0"/>
              </a:rPr>
              <a:t> of </a:t>
            </a:r>
            <a:r>
              <a:rPr lang="en-GB" altLang="de-DE" sz="1400" b="1" dirty="0" err="1" smtClean="0">
                <a:latin typeface="Arial" charset="0"/>
              </a:rPr>
              <a:t>T_sx</a:t>
            </a:r>
            <a:r>
              <a:rPr lang="en-GB" altLang="de-DE" sz="1400" b="1" dirty="0" smtClean="0">
                <a:latin typeface="Arial" charset="0"/>
              </a:rPr>
              <a:t> = </a:t>
            </a:r>
            <a:r>
              <a:rPr lang="en-GB" altLang="de-DE" sz="1400" b="1" dirty="0" err="1" smtClean="0">
                <a:latin typeface="Arial" charset="0"/>
              </a:rPr>
              <a:t>T_sf</a:t>
            </a:r>
            <a:r>
              <a:rPr lang="en-GB" altLang="de-DE" sz="1400" b="1" dirty="0" smtClean="0">
                <a:latin typeface="Arial" charset="0"/>
              </a:rPr>
              <a:t> | </a:t>
            </a:r>
            <a:r>
              <a:rPr lang="en-GB" altLang="de-DE" sz="1400" b="1" dirty="0" err="1" smtClean="0">
                <a:latin typeface="Arial" charset="0"/>
              </a:rPr>
              <a:t>T_sn</a:t>
            </a:r>
            <a:r>
              <a:rPr lang="en-GB" altLang="de-DE" sz="1400" b="1" dirty="0" smtClean="0">
                <a:latin typeface="Arial" charset="0"/>
              </a:rPr>
              <a:t> (and the related surface fluxes)</a:t>
            </a:r>
            <a:endParaRPr lang="en-GB" altLang="de-DE" sz="1400" b="1" dirty="0">
              <a:latin typeface="Arial" charset="0"/>
            </a:endParaRPr>
          </a:p>
          <a:p>
            <a:pPr marL="820738">
              <a:lnSpc>
                <a:spcPct val="200000"/>
              </a:lnSpc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GB" altLang="de-DE" sz="1400" b="1" dirty="0" smtClean="0">
                <a:latin typeface="Arial" charset="0"/>
              </a:rPr>
              <a:t>amplitudes up to more than 80K !! </a:t>
            </a:r>
          </a:p>
          <a:p>
            <a:pPr marL="538163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dirty="0">
                <a:latin typeface="Arial" charset="0"/>
              </a:rPr>
              <a:t>s</a:t>
            </a:r>
            <a:r>
              <a:rPr lang="en-GB" altLang="de-DE" sz="1400" b="1" dirty="0" smtClean="0">
                <a:latin typeface="Arial" charset="0"/>
              </a:rPr>
              <a:t>ome </a:t>
            </a:r>
            <a:r>
              <a:rPr lang="en-GB" altLang="de-DE" sz="1400" b="1" u="sng" dirty="0" smtClean="0">
                <a:latin typeface="Arial" charset="0"/>
              </a:rPr>
              <a:t>model-crashes</a:t>
            </a:r>
            <a:r>
              <a:rPr lang="en-GB" altLang="de-DE" sz="1400" b="1" dirty="0" smtClean="0">
                <a:latin typeface="Arial" charset="0"/>
              </a:rPr>
              <a:t> for ensemble-members !!</a:t>
            </a:r>
          </a:p>
          <a:p>
            <a:pPr marL="538163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dirty="0">
                <a:latin typeface="Arial" charset="0"/>
              </a:rPr>
              <a:t>e</a:t>
            </a:r>
            <a:r>
              <a:rPr lang="en-GB" altLang="de-DE" sz="1400" b="1" dirty="0" smtClean="0">
                <a:latin typeface="Arial" charset="0"/>
              </a:rPr>
              <a:t>ven the active </a:t>
            </a:r>
            <a:r>
              <a:rPr lang="en-GB" altLang="de-DE" sz="1400" b="1" u="sng" dirty="0" smtClean="0">
                <a:solidFill>
                  <a:srgbClr val="FF0000"/>
                </a:solidFill>
                <a:latin typeface="Arial" charset="0"/>
              </a:rPr>
              <a:t>artificial flux-limiter</a:t>
            </a:r>
            <a:r>
              <a:rPr lang="en-GB" altLang="de-DE" sz="1400" b="1" dirty="0" smtClean="0">
                <a:latin typeface="Arial" charset="0"/>
              </a:rPr>
              <a:t> of TERRA can not prevent from crashes!!</a:t>
            </a:r>
          </a:p>
        </p:txBody>
      </p:sp>
      <p:sp>
        <p:nvSpPr>
          <p:cNvPr id="4" name="Pfeil nach rechts 130"/>
          <p:cNvSpPr>
            <a:spLocks noChangeArrowheads="1"/>
          </p:cNvSpPr>
          <p:nvPr/>
        </p:nvSpPr>
        <p:spPr bwMode="auto">
          <a:xfrm>
            <a:off x="5940152" y="5701604"/>
            <a:ext cx="322263" cy="142875"/>
          </a:xfrm>
          <a:prstGeom prst="rightArrow">
            <a:avLst>
              <a:gd name="adj1" fmla="val 50000"/>
              <a:gd name="adj2" fmla="val 503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6660232" y="5378438"/>
            <a:ext cx="1439564" cy="6463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e-DE" sz="1200" b="1" dirty="0" smtClean="0">
                <a:solidFill>
                  <a:srgbClr val="000000"/>
                </a:solidFill>
                <a:latin typeface="Arial" charset="0"/>
              </a:rPr>
              <a:t>time-bombe also for COSMO-applications</a:t>
            </a:r>
          </a:p>
        </p:txBody>
      </p:sp>
    </p:spTree>
    <p:extLst>
      <p:ext uri="{BB962C8B-B14F-4D97-AF65-F5344CB8AC3E}">
        <p14:creationId xmlns:p14="http://schemas.microsoft.com/office/powerpoint/2010/main" val="39721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3"/>
          <p:cNvSpPr txBox="1">
            <a:spLocks noChangeArrowheads="1"/>
          </p:cNvSpPr>
          <p:nvPr/>
        </p:nvSpPr>
        <p:spPr bwMode="auto">
          <a:xfrm>
            <a:off x="6556375" y="2946400"/>
            <a:ext cx="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de-DE" altLang="de-DE" sz="1400" i="1" dirty="0">
              <a:latin typeface="Arial" charset="0"/>
            </a:endParaRPr>
          </a:p>
        </p:txBody>
      </p:sp>
      <p:sp>
        <p:nvSpPr>
          <p:cNvPr id="156675" name="Text Box 9"/>
          <p:cNvSpPr txBox="1">
            <a:spLocks noChangeArrowheads="1"/>
          </p:cNvSpPr>
          <p:nvPr/>
        </p:nvSpPr>
        <p:spPr bwMode="auto">
          <a:xfrm>
            <a:off x="0" y="1196975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de-DE" sz="2400" b="1" dirty="0">
                <a:latin typeface="Arial" charset="0"/>
              </a:rPr>
              <a:t>WG3a-Activities and PT </a:t>
            </a:r>
            <a:r>
              <a:rPr lang="en-GB" altLang="de-DE" sz="2400" b="1" dirty="0" err="1">
                <a:latin typeface="Arial" charset="0"/>
              </a:rPr>
              <a:t>ConSAT</a:t>
            </a:r>
            <a:r>
              <a:rPr lang="en-GB" altLang="de-DE" sz="2400" b="1">
                <a:latin typeface="Arial" charset="0"/>
              </a:rPr>
              <a:t>:</a:t>
            </a:r>
            <a:endParaRPr lang="de-DE" altLang="de-DE" sz="2400">
              <a:latin typeface="Arial" charset="0"/>
            </a:endParaRPr>
          </a:p>
        </p:txBody>
      </p:sp>
      <p:sp>
        <p:nvSpPr>
          <p:cNvPr id="156676" name="Text Box 11"/>
          <p:cNvSpPr txBox="1">
            <a:spLocks noChangeArrowheads="1"/>
          </p:cNvSpPr>
          <p:nvPr/>
        </p:nvSpPr>
        <p:spPr bwMode="auto">
          <a:xfrm>
            <a:off x="34925" y="593248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de-DE" sz="1400" b="1"/>
              <a:t>Matthias Raschendorfer</a:t>
            </a:r>
            <a:endParaRPr lang="de-DE" altLang="de-DE" sz="1400"/>
          </a:p>
        </p:txBody>
      </p:sp>
      <p:sp>
        <p:nvSpPr>
          <p:cNvPr id="156677" name="Rectangle 14"/>
          <p:cNvSpPr>
            <a:spLocks noChangeArrowheads="1"/>
          </p:cNvSpPr>
          <p:nvPr/>
        </p:nvSpPr>
        <p:spPr bwMode="auto">
          <a:xfrm>
            <a:off x="749300" y="2481263"/>
            <a:ext cx="7999413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dirty="0">
                <a:latin typeface="Arial" charset="0"/>
              </a:rPr>
              <a:t>Review of verification with common blocked TURBDIFF and old TERRA in COSMO-DE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dirty="0">
                <a:latin typeface="Arial" charset="0"/>
              </a:rPr>
              <a:t>Verification of the EDP-forecast derived from TURBDIFF within the ICON model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dirty="0">
                <a:latin typeface="Arial" charset="0"/>
              </a:rPr>
              <a:t>Towards a new diagnostic of equilibrium surface temperature in combination with SAT and the soil model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u="sng" dirty="0">
                <a:latin typeface="Arial" charset="0"/>
              </a:rPr>
              <a:t>Feedback between transfer-velocity and surface temperature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GB" altLang="de-DE" sz="1400" b="1" dirty="0">
                <a:latin typeface="Arial" charset="0"/>
              </a:rPr>
              <a:t>Applicability of a tile approach in cases with stable stratification</a:t>
            </a:r>
          </a:p>
        </p:txBody>
      </p:sp>
      <p:pic>
        <p:nvPicPr>
          <p:cNvPr id="156678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4450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9" name="Line 23"/>
          <p:cNvSpPr>
            <a:spLocks noChangeShapeType="1"/>
          </p:cNvSpPr>
          <p:nvPr/>
        </p:nvSpPr>
        <p:spPr bwMode="auto">
          <a:xfrm>
            <a:off x="244475" y="758825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0" name="Text Box 7"/>
          <p:cNvSpPr txBox="1">
            <a:spLocks noChangeArrowheads="1"/>
          </p:cNvSpPr>
          <p:nvPr/>
        </p:nvSpPr>
        <p:spPr bwMode="auto">
          <a:xfrm>
            <a:off x="3951288" y="6597650"/>
            <a:ext cx="134143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de-DE" sz="1000">
                <a:latin typeface="Arial" charset="0"/>
              </a:rPr>
              <a:t>Matthias Raschendorfer</a:t>
            </a:r>
            <a:endParaRPr lang="en-GB" altLang="de-DE" sz="1200">
              <a:latin typeface="Arial" charset="0"/>
            </a:endParaRPr>
          </a:p>
        </p:txBody>
      </p:sp>
      <p:sp>
        <p:nvSpPr>
          <p:cNvPr id="156681" name="Text Box 13"/>
          <p:cNvSpPr txBox="1">
            <a:spLocks noChangeArrowheads="1"/>
          </p:cNvSpPr>
          <p:nvPr/>
        </p:nvSpPr>
        <p:spPr bwMode="auto">
          <a:xfrm>
            <a:off x="6875463" y="6589713"/>
            <a:ext cx="19923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e-DE" sz="1000" dirty="0">
                <a:latin typeface="Arial" charset="0"/>
              </a:rPr>
              <a:t>COSMO-GM </a:t>
            </a:r>
            <a:r>
              <a:rPr lang="en-GB" altLang="de-DE" sz="1000" dirty="0" smtClean="0">
                <a:latin typeface="Arial" charset="0"/>
              </a:rPr>
              <a:t>Jerusalem </a:t>
            </a:r>
            <a:r>
              <a:rPr lang="en-GB" altLang="de-DE" sz="1000" dirty="0">
                <a:latin typeface="Arial" charset="0"/>
              </a:rPr>
              <a:t>2017</a:t>
            </a:r>
          </a:p>
        </p:txBody>
      </p:sp>
      <p:sp>
        <p:nvSpPr>
          <p:cNvPr id="156682" name="Line 23"/>
          <p:cNvSpPr>
            <a:spLocks noChangeShapeType="1"/>
          </p:cNvSpPr>
          <p:nvPr/>
        </p:nvSpPr>
        <p:spPr bwMode="auto">
          <a:xfrm>
            <a:off x="395288" y="6524625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683" name="Picture 28" descr="Bundesadler_kle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405563"/>
            <a:ext cx="446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7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Method:</a:t>
            </a:r>
            <a:endParaRPr lang="en-US" altLang="de-DE" sz="20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07404" y="681078"/>
            <a:ext cx="858507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Identification of </a:t>
            </a:r>
            <a:r>
              <a:rPr lang="en-GB" altLang="de-DE" sz="1400" b="1" u="sng" dirty="0" smtClean="0">
                <a:solidFill>
                  <a:srgbClr val="0070C0"/>
                </a:solidFill>
                <a:latin typeface="Arial" charset="0"/>
              </a:rPr>
              <a:t>grid-points with </a:t>
            </a:r>
            <a:r>
              <a:rPr lang="en-GB" altLang="de-DE" sz="1400" b="1" u="sng" dirty="0" smtClean="0">
                <a:solidFill>
                  <a:srgbClr val="FF0000"/>
                </a:solidFill>
                <a:latin typeface="Arial" charset="0"/>
              </a:rPr>
              <a:t>large time-step increments in </a:t>
            </a:r>
            <a:r>
              <a:rPr lang="en-GB" altLang="de-DE" sz="1400" b="1" u="sng" dirty="0" err="1" smtClean="0">
                <a:solidFill>
                  <a:srgbClr val="FF0000"/>
                </a:solidFill>
                <a:latin typeface="Arial" charset="0"/>
              </a:rPr>
              <a:t>T_sx</a:t>
            </a:r>
            <a:endParaRPr lang="en-GB" altLang="de-DE" sz="1400" b="1" u="sng" dirty="0" smtClean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Producing </a:t>
            </a:r>
            <a:r>
              <a:rPr lang="en-GB" altLang="de-DE" sz="1400" b="1" u="sng" dirty="0" smtClean="0">
                <a:solidFill>
                  <a:srgbClr val="0070C0"/>
                </a:solidFill>
                <a:latin typeface="Arial" charset="0"/>
              </a:rPr>
              <a:t>time-step series</a:t>
            </a:r>
            <a:r>
              <a:rPr lang="en-GB" altLang="de-DE" sz="1400" b="1" dirty="0" smtClean="0">
                <a:latin typeface="Arial" charset="0"/>
              </a:rPr>
              <a:t> for the selected grid-points with </a:t>
            </a:r>
            <a:r>
              <a:rPr lang="en-GB" altLang="de-DE" sz="1400" b="1" u="sng" dirty="0" smtClean="0">
                <a:solidFill>
                  <a:srgbClr val="FF0000"/>
                </a:solidFill>
                <a:latin typeface="Arial" charset="0"/>
              </a:rPr>
              <a:t>individual settings</a:t>
            </a:r>
            <a:r>
              <a:rPr lang="en-GB" altLang="de-DE" sz="1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de-DE" sz="1400" b="1" dirty="0" smtClean="0">
                <a:latin typeface="Arial" charset="0"/>
              </a:rPr>
              <a:t>of special parameters (</a:t>
            </a:r>
            <a:r>
              <a:rPr lang="en-GB" altLang="de-DE" sz="1400" b="1" dirty="0" smtClean="0">
                <a:solidFill>
                  <a:srgbClr val="FF0000"/>
                </a:solidFill>
                <a:latin typeface="Arial" charset="0"/>
              </a:rPr>
              <a:t>quasi-SC-simulations</a:t>
            </a:r>
            <a:r>
              <a:rPr lang="en-GB" altLang="de-DE" sz="1400" b="1" dirty="0" smtClean="0">
                <a:latin typeface="Arial" charset="0"/>
              </a:rPr>
              <a:t>)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Implementing </a:t>
            </a:r>
            <a:r>
              <a:rPr lang="en-GB" altLang="de-DE" sz="1400" b="1" u="sng" dirty="0" smtClean="0">
                <a:solidFill>
                  <a:srgbClr val="0070C0"/>
                </a:solidFill>
                <a:latin typeface="Arial" charset="0"/>
              </a:rPr>
              <a:t>new features</a:t>
            </a:r>
            <a:r>
              <a:rPr lang="en-GB" altLang="de-DE" sz="1400" b="1" dirty="0" smtClean="0">
                <a:latin typeface="Arial" charset="0"/>
              </a:rPr>
              <a:t>, which  </a:t>
            </a:r>
          </a:p>
          <a:p>
            <a:pPr marL="538163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dirty="0" smtClean="0">
                <a:latin typeface="Arial" charset="0"/>
              </a:rPr>
              <a:t>may </a:t>
            </a:r>
            <a:r>
              <a:rPr lang="en-GB" altLang="de-DE" sz="1400" b="1" u="sng" dirty="0" smtClean="0">
                <a:solidFill>
                  <a:srgbClr val="00B050"/>
                </a:solidFill>
                <a:latin typeface="Arial" charset="0"/>
              </a:rPr>
              <a:t>cure the problem</a:t>
            </a:r>
          </a:p>
          <a:p>
            <a:pPr marL="538163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dirty="0">
                <a:latin typeface="Arial" charset="0"/>
              </a:rPr>
              <a:t>c</a:t>
            </a:r>
            <a:r>
              <a:rPr lang="en-GB" altLang="de-DE" sz="1400" b="1" dirty="0" smtClean="0">
                <a:latin typeface="Arial" charset="0"/>
              </a:rPr>
              <a:t>an be </a:t>
            </a:r>
            <a:r>
              <a:rPr lang="en-GB" altLang="de-DE" sz="1400" b="1" u="sng" dirty="0" smtClean="0">
                <a:solidFill>
                  <a:srgbClr val="00B050"/>
                </a:solidFill>
                <a:latin typeface="Arial" charset="0"/>
              </a:rPr>
              <a:t>reduced  to almost the previous situation</a:t>
            </a:r>
            <a:r>
              <a:rPr lang="en-GB" altLang="de-DE" sz="1400" b="1" dirty="0" smtClean="0">
                <a:latin typeface="Arial" charset="0"/>
              </a:rPr>
              <a:t> by parameter settings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Performing </a:t>
            </a:r>
            <a:r>
              <a:rPr lang="en-GB" altLang="de-DE" sz="1400" b="1" u="sng" dirty="0" smtClean="0">
                <a:solidFill>
                  <a:srgbClr val="0070C0"/>
                </a:solidFill>
                <a:latin typeface="Arial" charset="0"/>
              </a:rPr>
              <a:t>diagnostics</a:t>
            </a:r>
            <a:r>
              <a:rPr lang="en-GB" altLang="de-DE" sz="1400" b="1" dirty="0" smtClean="0">
                <a:latin typeface="Arial" charset="0"/>
              </a:rPr>
              <a:t> in order to visualize the </a:t>
            </a:r>
            <a:r>
              <a:rPr lang="en-GB" altLang="de-DE" sz="1400" b="1" u="sng" dirty="0" smtClean="0">
                <a:solidFill>
                  <a:srgbClr val="0070C0"/>
                </a:solidFill>
                <a:latin typeface="Arial" charset="0"/>
              </a:rPr>
              <a:t>problem</a:t>
            </a:r>
            <a:r>
              <a:rPr lang="en-GB" altLang="de-DE" sz="1400" b="1" dirty="0" smtClean="0">
                <a:latin typeface="Arial" charset="0"/>
              </a:rPr>
              <a:t> and the </a:t>
            </a:r>
            <a:r>
              <a:rPr lang="en-GB" altLang="de-DE" sz="1400" b="1" u="sng" dirty="0" smtClean="0">
                <a:solidFill>
                  <a:srgbClr val="0070C0"/>
                </a:solidFill>
                <a:latin typeface="Arial" charset="0"/>
              </a:rPr>
              <a:t>effect of implemented measures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433411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</a:t>
            </a:r>
            <a:endParaRPr lang="en-US" altLang="de-DE" sz="20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19140" y="4988881"/>
            <a:ext cx="8585076" cy="456343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A new formulation </a:t>
            </a:r>
            <a:r>
              <a:rPr lang="en-GB" altLang="de-DE" sz="1400" b="1" u="sng" dirty="0" smtClean="0">
                <a:latin typeface="Arial" charset="0"/>
              </a:rPr>
              <a:t>running stable</a:t>
            </a:r>
            <a:r>
              <a:rPr lang="en-GB" altLang="de-DE" sz="1400" b="1" dirty="0" smtClean="0">
                <a:latin typeface="Arial" charset="0"/>
              </a:rPr>
              <a:t> for any situation </a:t>
            </a:r>
            <a:r>
              <a:rPr lang="en-GB" altLang="de-DE" sz="1400" b="1" u="sng" dirty="0" smtClean="0">
                <a:latin typeface="Arial" charset="0"/>
              </a:rPr>
              <a:t>without the artificial flux-reduction</a:t>
            </a:r>
            <a:r>
              <a:rPr lang="en-GB" altLang="de-DE" sz="1400" b="1" dirty="0" smtClean="0">
                <a:latin typeface="Arial" charset="0"/>
              </a:rPr>
              <a:t> in TERRA</a:t>
            </a:r>
          </a:p>
        </p:txBody>
      </p:sp>
    </p:spTree>
    <p:extLst>
      <p:ext uri="{BB962C8B-B14F-4D97-AF65-F5344CB8AC3E}">
        <p14:creationId xmlns:p14="http://schemas.microsoft.com/office/powerpoint/2010/main" val="6022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260648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of first diagnostic:</a:t>
            </a:r>
            <a:endParaRPr lang="en-US" altLang="de-DE" sz="20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79412" y="692696"/>
            <a:ext cx="858507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Problem is mainly related to grid-points with one or more of the following properties:</a:t>
            </a:r>
          </a:p>
          <a:p>
            <a:pPr marL="627063" indent="-36195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dirty="0" smtClean="0">
                <a:latin typeface="Arial" charset="0"/>
              </a:rPr>
              <a:t>strong radiation forcing (tropics)</a:t>
            </a:r>
          </a:p>
          <a:p>
            <a:pPr marL="627063" indent="-36195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dirty="0" smtClean="0">
                <a:latin typeface="Arial" charset="0"/>
              </a:rPr>
              <a:t>a thin (developing or vanishing) snow-cover</a:t>
            </a:r>
          </a:p>
          <a:p>
            <a:pPr marL="627063" indent="-36195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dirty="0">
                <a:latin typeface="Arial" charset="0"/>
              </a:rPr>
              <a:t>f</a:t>
            </a:r>
            <a:r>
              <a:rPr lang="en-GB" altLang="de-DE" sz="1400" b="1" dirty="0" smtClean="0">
                <a:latin typeface="Arial" charset="0"/>
              </a:rPr>
              <a:t>rozen precipitation at warm surface | liquid precipitation at frozen surface</a:t>
            </a:r>
          </a:p>
          <a:p>
            <a:pPr marL="627063" indent="-36195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dirty="0">
                <a:latin typeface="Arial" charset="0"/>
              </a:rPr>
              <a:t>d</a:t>
            </a:r>
            <a:r>
              <a:rPr lang="en-GB" altLang="de-DE" sz="1400" b="1" dirty="0" smtClean="0">
                <a:latin typeface="Arial" charset="0"/>
              </a:rPr>
              <a:t>isappearing interception-water or snow-water</a:t>
            </a:r>
          </a:p>
          <a:p>
            <a:pPr marL="627063" indent="-36195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dirty="0">
                <a:latin typeface="Arial" charset="0"/>
              </a:rPr>
              <a:t>f</a:t>
            </a:r>
            <a:r>
              <a:rPr lang="en-GB" altLang="de-DE" sz="1400" b="1" dirty="0" smtClean="0">
                <a:latin typeface="Arial" charset="0"/>
              </a:rPr>
              <a:t>ractional snow cover (particularly with dynamical sf and </a:t>
            </a:r>
            <a:r>
              <a:rPr lang="en-GB" altLang="de-DE" sz="1400" b="1" dirty="0" err="1" smtClean="0">
                <a:latin typeface="Arial" charset="0"/>
              </a:rPr>
              <a:t>sn</a:t>
            </a:r>
            <a:r>
              <a:rPr lang="en-GB" altLang="de-DE" sz="1400" b="1" dirty="0" smtClean="0">
                <a:latin typeface="Arial" charset="0"/>
              </a:rPr>
              <a:t> sub-tiles)</a:t>
            </a:r>
          </a:p>
          <a:p>
            <a:pPr marL="627063" indent="-36195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GB" altLang="de-DE" sz="1400" b="1" dirty="0" smtClean="0">
                <a:latin typeface="Arial" charset="0"/>
              </a:rPr>
              <a:t>freezing or melting of soil water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379412" y="4059649"/>
            <a:ext cx="85850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GB" altLang="de-DE" sz="1400" b="1" u="sng" dirty="0" smtClean="0">
                <a:solidFill>
                  <a:srgbClr val="FF0000"/>
                </a:solidFill>
                <a:latin typeface="Arial" charset="0"/>
              </a:rPr>
              <a:t>Initial disturbance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GB" altLang="de-DE" sz="1400" b="1" dirty="0" smtClean="0">
                <a:latin typeface="Arial" charset="0"/>
              </a:rPr>
              <a:t>Not smoothed out (ore even amplified) due to </a:t>
            </a:r>
            <a:r>
              <a:rPr lang="en-GB" altLang="de-DE" sz="1400" b="1" u="sng" dirty="0" smtClean="0">
                <a:solidFill>
                  <a:srgbClr val="FF0000"/>
                </a:solidFill>
                <a:latin typeface="Arial" charset="0"/>
              </a:rPr>
              <a:t>missing implicitness </a:t>
            </a:r>
            <a:r>
              <a:rPr lang="en-GB" altLang="de-DE" sz="1400" b="1" dirty="0" smtClean="0">
                <a:latin typeface="Arial" charset="0"/>
              </a:rPr>
              <a:t>in some fundamental formulations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95536" y="5748691"/>
            <a:ext cx="85850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de-DE" sz="1400" b="1" dirty="0" smtClean="0">
                <a:latin typeface="Arial" charset="0"/>
              </a:rPr>
              <a:t>I: 	</a:t>
            </a:r>
            <a:r>
              <a:rPr lang="en-GB" altLang="de-DE" sz="1400" b="1" u="sng" dirty="0" smtClean="0">
                <a:solidFill>
                  <a:srgbClr val="002060"/>
                </a:solidFill>
                <a:latin typeface="Arial" charset="0"/>
              </a:rPr>
              <a:t>Implementing </a:t>
            </a:r>
            <a:r>
              <a:rPr lang="en-GB" altLang="de-DE" sz="1400" b="1" u="sng" dirty="0">
                <a:solidFill>
                  <a:srgbClr val="002060"/>
                </a:solidFill>
                <a:latin typeface="Arial" charset="0"/>
              </a:rPr>
              <a:t>the missing implicitness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de-DE" sz="1400" b="1" dirty="0" smtClean="0">
                <a:latin typeface="Arial" charset="0"/>
              </a:rPr>
              <a:t>II:	</a:t>
            </a:r>
            <a:r>
              <a:rPr lang="en-GB" altLang="de-DE" sz="1400" b="1" u="sng" dirty="0" smtClean="0">
                <a:solidFill>
                  <a:srgbClr val="002060"/>
                </a:solidFill>
                <a:latin typeface="Arial" charset="0"/>
              </a:rPr>
              <a:t>Removing unphysical disturbances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35496" y="3892986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Hypothesis:</a:t>
            </a:r>
            <a:endParaRPr lang="en-US" altLang="de-DE" sz="20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36512" y="5333146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Implication:</a:t>
            </a:r>
            <a:endParaRPr lang="en-US" altLang="de-DE" sz="20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hteck 186"/>
          <p:cNvSpPr/>
          <p:nvPr/>
        </p:nvSpPr>
        <p:spPr>
          <a:xfrm>
            <a:off x="607492" y="3284984"/>
            <a:ext cx="3455988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7888" y="764705"/>
            <a:ext cx="3455988" cy="18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smtClean="0">
              <a:solidFill>
                <a:srgbClr val="000000"/>
              </a:solidFill>
              <a:latin typeface="Symbol" pitchFamily="18" charset="2"/>
              <a:cs typeface="Arial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7176" y="116632"/>
            <a:ext cx="7003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1800" b="1" u="sng" dirty="0" smtClean="0">
                <a:solidFill>
                  <a:srgbClr val="000000"/>
                </a:solidFill>
                <a:latin typeface="Arial Narrow" pitchFamily="34" charset="0"/>
              </a:rPr>
              <a:t>Ad I:</a:t>
            </a:r>
            <a:r>
              <a:rPr lang="en-US" altLang="de-DE" sz="1800" u="sng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1800" u="sng" dirty="0" smtClean="0">
                <a:solidFill>
                  <a:srgbClr val="000000"/>
                </a:solidFill>
                <a:latin typeface="Arial Narrow" pitchFamily="34" charset="0"/>
              </a:rPr>
              <a:t>    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L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inear-implicitly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coupled budget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equations at the surface:</a:t>
            </a:r>
            <a:endParaRPr lang="en-US" altLang="de-DE" sz="20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607492" y="2564904"/>
            <a:ext cx="3455988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 smtClean="0">
              <a:solidFill>
                <a:srgbClr val="000000"/>
              </a:solidFill>
              <a:latin typeface="Symbol" pitchFamily="18" charset="2"/>
              <a:cs typeface="Arial" charset="0"/>
            </a:endParaRPr>
          </a:p>
        </p:txBody>
      </p:sp>
      <p:cxnSp>
        <p:nvCxnSpPr>
          <p:cNvPr id="116" name="Gerade Verbindung 50"/>
          <p:cNvCxnSpPr>
            <a:cxnSpLocks noChangeShapeType="1"/>
          </p:cNvCxnSpPr>
          <p:nvPr/>
        </p:nvCxnSpPr>
        <p:spPr bwMode="auto">
          <a:xfrm>
            <a:off x="607492" y="1625178"/>
            <a:ext cx="38735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7" name="Objek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419479"/>
              </p:ext>
            </p:extLst>
          </p:nvPr>
        </p:nvGraphicFramePr>
        <p:xfrm>
          <a:off x="4544492" y="1490241"/>
          <a:ext cx="2174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Formel" r:id="rId3" imgW="164885" imgH="215619" progId="Equation.3">
                  <p:embed/>
                </p:oleObj>
              </mc:Choice>
              <mc:Fallback>
                <p:oleObj name="Formel" r:id="rId3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492" y="1490241"/>
                        <a:ext cx="2174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8" name="Gerade Verbindung 50"/>
          <p:cNvCxnSpPr>
            <a:cxnSpLocks noChangeShapeType="1"/>
          </p:cNvCxnSpPr>
          <p:nvPr/>
        </p:nvCxnSpPr>
        <p:spPr bwMode="auto">
          <a:xfrm>
            <a:off x="607492" y="2555825"/>
            <a:ext cx="4324102" cy="9079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Gerade Verbindung 50"/>
          <p:cNvCxnSpPr>
            <a:cxnSpLocks noChangeShapeType="1"/>
          </p:cNvCxnSpPr>
          <p:nvPr/>
        </p:nvCxnSpPr>
        <p:spPr bwMode="auto">
          <a:xfrm>
            <a:off x="607492" y="3933056"/>
            <a:ext cx="38735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1" name="Objek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559704"/>
              </p:ext>
            </p:extLst>
          </p:nvPr>
        </p:nvGraphicFramePr>
        <p:xfrm>
          <a:off x="4520878" y="3786758"/>
          <a:ext cx="2667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Formel" r:id="rId5" imgW="203040" imgH="228600" progId="Equation.3">
                  <p:embed/>
                </p:oleObj>
              </mc:Choice>
              <mc:Fallback>
                <p:oleObj name="Formel" r:id="rId5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878" y="3786758"/>
                        <a:ext cx="2667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2" name="Gerade Verbindung 50"/>
          <p:cNvCxnSpPr>
            <a:cxnSpLocks noChangeShapeType="1"/>
          </p:cNvCxnSpPr>
          <p:nvPr/>
        </p:nvCxnSpPr>
        <p:spPr bwMode="auto">
          <a:xfrm>
            <a:off x="607492" y="3284984"/>
            <a:ext cx="3456384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Freihandform 40"/>
          <p:cNvSpPr>
            <a:spLocks/>
          </p:cNvSpPr>
          <p:nvPr/>
        </p:nvSpPr>
        <p:spPr bwMode="auto">
          <a:xfrm>
            <a:off x="2983756" y="2466888"/>
            <a:ext cx="1080120" cy="98016"/>
          </a:xfrm>
          <a:custGeom>
            <a:avLst/>
            <a:gdLst>
              <a:gd name="T0" fmla="*/ 177961 w 3000054"/>
              <a:gd name="T1" fmla="*/ 586727 h 700235"/>
              <a:gd name="T2" fmla="*/ 533880 w 3000054"/>
              <a:gd name="T3" fmla="*/ 617522 h 700235"/>
              <a:gd name="T4" fmla="*/ 818617 w 3000054"/>
              <a:gd name="T5" fmla="*/ 627788 h 700235"/>
              <a:gd name="T6" fmla="*/ 1067760 w 3000054"/>
              <a:gd name="T7" fmla="*/ 484070 h 700235"/>
              <a:gd name="T8" fmla="*/ 1014371 w 3000054"/>
              <a:gd name="T9" fmla="*/ 371150 h 700235"/>
              <a:gd name="T10" fmla="*/ 462696 w 3000054"/>
              <a:gd name="T11" fmla="*/ 340354 h 700235"/>
              <a:gd name="T12" fmla="*/ 124571 w 3000054"/>
              <a:gd name="T13" fmla="*/ 309557 h 700235"/>
              <a:gd name="T14" fmla="*/ 498288 w 3000054"/>
              <a:gd name="T15" fmla="*/ 309557 h 700235"/>
              <a:gd name="T16" fmla="*/ 1014371 w 3000054"/>
              <a:gd name="T17" fmla="*/ 104246 h 700235"/>
              <a:gd name="T18" fmla="*/ 800819 w 3000054"/>
              <a:gd name="T19" fmla="*/ 52919 h 700235"/>
              <a:gd name="T20" fmla="*/ 106777 w 3000054"/>
              <a:gd name="T21" fmla="*/ 11858 h 700235"/>
              <a:gd name="T22" fmla="*/ 1245718 w 3000054"/>
              <a:gd name="T23" fmla="*/ 32387 h 700235"/>
              <a:gd name="T24" fmla="*/ 2064336 w 3000054"/>
              <a:gd name="T25" fmla="*/ 52919 h 700235"/>
              <a:gd name="T26" fmla="*/ 1744008 w 3000054"/>
              <a:gd name="T27" fmla="*/ 52919 h 700235"/>
              <a:gd name="T28" fmla="*/ 1263515 w 3000054"/>
              <a:gd name="T29" fmla="*/ 73451 h 700235"/>
              <a:gd name="T30" fmla="*/ 1174536 w 3000054"/>
              <a:gd name="T31" fmla="*/ 217165 h 700235"/>
              <a:gd name="T32" fmla="*/ 1477066 w 3000054"/>
              <a:gd name="T33" fmla="*/ 278758 h 700235"/>
              <a:gd name="T34" fmla="*/ 2064336 w 3000054"/>
              <a:gd name="T35" fmla="*/ 299291 h 700235"/>
              <a:gd name="T36" fmla="*/ 2277885 w 3000054"/>
              <a:gd name="T37" fmla="*/ 340354 h 700235"/>
              <a:gd name="T38" fmla="*/ 1815191 w 3000054"/>
              <a:gd name="T39" fmla="*/ 350618 h 700235"/>
              <a:gd name="T40" fmla="*/ 1352495 w 3000054"/>
              <a:gd name="T41" fmla="*/ 350618 h 700235"/>
              <a:gd name="T42" fmla="*/ 1281312 w 3000054"/>
              <a:gd name="T43" fmla="*/ 586727 h 700235"/>
              <a:gd name="T44" fmla="*/ 1744008 w 3000054"/>
              <a:gd name="T45" fmla="*/ 648320 h 700235"/>
              <a:gd name="T46" fmla="*/ 2402460 w 3000054"/>
              <a:gd name="T47" fmla="*/ 679115 h 700235"/>
              <a:gd name="T48" fmla="*/ 2954133 w 3000054"/>
              <a:gd name="T49" fmla="*/ 668851 h 700235"/>
              <a:gd name="T50" fmla="*/ 3399032 w 3000054"/>
              <a:gd name="T51" fmla="*/ 638054 h 700235"/>
              <a:gd name="T52" fmla="*/ 3363441 w 3000054"/>
              <a:gd name="T53" fmla="*/ 350618 h 700235"/>
              <a:gd name="T54" fmla="*/ 2865153 w 3000054"/>
              <a:gd name="T55" fmla="*/ 319823 h 700235"/>
              <a:gd name="T56" fmla="*/ 3576993 w 3000054"/>
              <a:gd name="T57" fmla="*/ 268496 h 700235"/>
              <a:gd name="T58" fmla="*/ 3559198 w 3000054"/>
              <a:gd name="T59" fmla="*/ 145306 h 700235"/>
              <a:gd name="T60" fmla="*/ 2954133 w 3000054"/>
              <a:gd name="T61" fmla="*/ 73451 h 700235"/>
              <a:gd name="T62" fmla="*/ 4787121 w 3000054"/>
              <a:gd name="T63" fmla="*/ 52919 h 700235"/>
              <a:gd name="T64" fmla="*/ 4591364 w 3000054"/>
              <a:gd name="T65" fmla="*/ 73451 h 700235"/>
              <a:gd name="T66" fmla="*/ 4324425 w 3000054"/>
              <a:gd name="T67" fmla="*/ 104246 h 700235"/>
              <a:gd name="T68" fmla="*/ 3719361 w 3000054"/>
              <a:gd name="T69" fmla="*/ 217165 h 700235"/>
              <a:gd name="T70" fmla="*/ 3915117 w 3000054"/>
              <a:gd name="T71" fmla="*/ 278758 h 700235"/>
              <a:gd name="T72" fmla="*/ 5000671 w 3000054"/>
              <a:gd name="T73" fmla="*/ 299291 h 700235"/>
              <a:gd name="T74" fmla="*/ 4751527 w 3000054"/>
              <a:gd name="T75" fmla="*/ 371150 h 700235"/>
              <a:gd name="T76" fmla="*/ 4093076 w 3000054"/>
              <a:gd name="T77" fmla="*/ 360884 h 700235"/>
              <a:gd name="T78" fmla="*/ 3843932 w 3000054"/>
              <a:gd name="T79" fmla="*/ 391682 h 700235"/>
              <a:gd name="T80" fmla="*/ 3754952 w 3000054"/>
              <a:gd name="T81" fmla="*/ 535400 h 700235"/>
              <a:gd name="T82" fmla="*/ 3897322 w 3000054"/>
              <a:gd name="T83" fmla="*/ 627788 h 700235"/>
              <a:gd name="T84" fmla="*/ 4360016 w 3000054"/>
              <a:gd name="T85" fmla="*/ 658586 h 700235"/>
              <a:gd name="T86" fmla="*/ 4769322 w 3000054"/>
              <a:gd name="T87" fmla="*/ 668851 h 700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000054" h="700235">
                <a:moveTo>
                  <a:pt x="0" y="618042"/>
                </a:moveTo>
                <a:lnTo>
                  <a:pt x="71919" y="597493"/>
                </a:lnTo>
                <a:cubicBezTo>
                  <a:pt x="82292" y="594381"/>
                  <a:pt x="91912" y="587219"/>
                  <a:pt x="102742" y="587219"/>
                </a:cubicBezTo>
                <a:cubicBezTo>
                  <a:pt x="147395" y="587219"/>
                  <a:pt x="191785" y="594068"/>
                  <a:pt x="236306" y="597493"/>
                </a:cubicBezTo>
                <a:cubicBezTo>
                  <a:pt x="250005" y="600918"/>
                  <a:pt x="263826" y="603888"/>
                  <a:pt x="277403" y="607767"/>
                </a:cubicBezTo>
                <a:cubicBezTo>
                  <a:pt x="287816" y="610742"/>
                  <a:pt x="297395" y="618042"/>
                  <a:pt x="308225" y="618042"/>
                </a:cubicBezTo>
                <a:cubicBezTo>
                  <a:pt x="329057" y="618042"/>
                  <a:pt x="349322" y="611192"/>
                  <a:pt x="369870" y="607767"/>
                </a:cubicBezTo>
                <a:cubicBezTo>
                  <a:pt x="393843" y="611192"/>
                  <a:pt x="418043" y="613293"/>
                  <a:pt x="441789" y="618042"/>
                </a:cubicBezTo>
                <a:cubicBezTo>
                  <a:pt x="452409" y="620166"/>
                  <a:pt x="461782" y="628316"/>
                  <a:pt x="472612" y="628316"/>
                </a:cubicBezTo>
                <a:cubicBezTo>
                  <a:pt x="497410" y="628316"/>
                  <a:pt x="530482" y="615875"/>
                  <a:pt x="554805" y="607767"/>
                </a:cubicBezTo>
                <a:cubicBezTo>
                  <a:pt x="625640" y="631379"/>
                  <a:pt x="601134" y="643632"/>
                  <a:pt x="636998" y="607767"/>
                </a:cubicBezTo>
                <a:cubicBezTo>
                  <a:pt x="631199" y="567171"/>
                  <a:pt x="626466" y="524542"/>
                  <a:pt x="616450" y="484478"/>
                </a:cubicBezTo>
                <a:cubicBezTo>
                  <a:pt x="613823" y="473971"/>
                  <a:pt x="608803" y="464162"/>
                  <a:pt x="606176" y="453655"/>
                </a:cubicBezTo>
                <a:cubicBezTo>
                  <a:pt x="601941" y="436714"/>
                  <a:pt x="600137" y="419225"/>
                  <a:pt x="595901" y="402284"/>
                </a:cubicBezTo>
                <a:cubicBezTo>
                  <a:pt x="593274" y="391778"/>
                  <a:pt x="594440" y="377757"/>
                  <a:pt x="585627" y="371462"/>
                </a:cubicBezTo>
                <a:cubicBezTo>
                  <a:pt x="568002" y="358873"/>
                  <a:pt x="523982" y="350914"/>
                  <a:pt x="523982" y="350914"/>
                </a:cubicBezTo>
                <a:cubicBezTo>
                  <a:pt x="500009" y="354339"/>
                  <a:pt x="476279" y="361188"/>
                  <a:pt x="452063" y="361188"/>
                </a:cubicBezTo>
                <a:cubicBezTo>
                  <a:pt x="401784" y="361188"/>
                  <a:pt x="322083" y="351630"/>
                  <a:pt x="267128" y="340639"/>
                </a:cubicBezTo>
                <a:cubicBezTo>
                  <a:pt x="253282" y="337870"/>
                  <a:pt x="240043" y="332116"/>
                  <a:pt x="226032" y="330365"/>
                </a:cubicBezTo>
                <a:cubicBezTo>
                  <a:pt x="185111" y="325250"/>
                  <a:pt x="143839" y="323516"/>
                  <a:pt x="102742" y="320091"/>
                </a:cubicBezTo>
                <a:cubicBezTo>
                  <a:pt x="92468" y="316666"/>
                  <a:pt x="80930" y="315824"/>
                  <a:pt x="71919" y="309817"/>
                </a:cubicBezTo>
                <a:cubicBezTo>
                  <a:pt x="59829" y="301757"/>
                  <a:pt x="26695" y="280914"/>
                  <a:pt x="41097" y="278994"/>
                </a:cubicBezTo>
                <a:cubicBezTo>
                  <a:pt x="102296" y="270834"/>
                  <a:pt x="164387" y="285844"/>
                  <a:pt x="226032" y="289269"/>
                </a:cubicBezTo>
                <a:cubicBezTo>
                  <a:pt x="246580" y="296118"/>
                  <a:pt x="266059" y="311168"/>
                  <a:pt x="287677" y="309817"/>
                </a:cubicBezTo>
                <a:lnTo>
                  <a:pt x="616450" y="289269"/>
                </a:lnTo>
                <a:cubicBezTo>
                  <a:pt x="613025" y="248172"/>
                  <a:pt x="612956" y="206657"/>
                  <a:pt x="606176" y="165979"/>
                </a:cubicBezTo>
                <a:cubicBezTo>
                  <a:pt x="602615" y="144614"/>
                  <a:pt x="600943" y="119650"/>
                  <a:pt x="585627" y="104334"/>
                </a:cubicBezTo>
                <a:cubicBezTo>
                  <a:pt x="578778" y="97484"/>
                  <a:pt x="573385" y="88769"/>
                  <a:pt x="565079" y="83785"/>
                </a:cubicBezTo>
                <a:cubicBezTo>
                  <a:pt x="555792" y="78213"/>
                  <a:pt x="544669" y="76486"/>
                  <a:pt x="534256" y="73511"/>
                </a:cubicBezTo>
                <a:cubicBezTo>
                  <a:pt x="443950" y="47710"/>
                  <a:pt x="536241" y="77597"/>
                  <a:pt x="462337" y="52963"/>
                </a:cubicBezTo>
                <a:cubicBezTo>
                  <a:pt x="380390" y="60413"/>
                  <a:pt x="249635" y="73511"/>
                  <a:pt x="174661" y="73511"/>
                </a:cubicBezTo>
                <a:cubicBezTo>
                  <a:pt x="133422" y="73511"/>
                  <a:pt x="92468" y="66662"/>
                  <a:pt x="51371" y="63237"/>
                </a:cubicBezTo>
                <a:cubicBezTo>
                  <a:pt x="54796" y="46113"/>
                  <a:pt x="44954" y="17002"/>
                  <a:pt x="61645" y="11866"/>
                </a:cubicBezTo>
                <a:cubicBezTo>
                  <a:pt x="172748" y="-22320"/>
                  <a:pt x="153919" y="27762"/>
                  <a:pt x="226032" y="32415"/>
                </a:cubicBezTo>
                <a:cubicBezTo>
                  <a:pt x="318371" y="38373"/>
                  <a:pt x="410967" y="39264"/>
                  <a:pt x="503434" y="42689"/>
                </a:cubicBezTo>
                <a:lnTo>
                  <a:pt x="719191" y="32415"/>
                </a:lnTo>
                <a:cubicBezTo>
                  <a:pt x="780850" y="29253"/>
                  <a:pt x="842386" y="22140"/>
                  <a:pt x="904126" y="22140"/>
                </a:cubicBezTo>
                <a:cubicBezTo>
                  <a:pt x="993235" y="22140"/>
                  <a:pt x="1082211" y="28990"/>
                  <a:pt x="1171254" y="32415"/>
                </a:cubicBezTo>
                <a:cubicBezTo>
                  <a:pt x="1178104" y="39264"/>
                  <a:pt x="1183497" y="47979"/>
                  <a:pt x="1191803" y="52963"/>
                </a:cubicBezTo>
                <a:cubicBezTo>
                  <a:pt x="1221158" y="70575"/>
                  <a:pt x="1244640" y="55899"/>
                  <a:pt x="1191803" y="73511"/>
                </a:cubicBezTo>
                <a:cubicBezTo>
                  <a:pt x="1140432" y="70086"/>
                  <a:pt x="1088860" y="68922"/>
                  <a:pt x="1037690" y="63237"/>
                </a:cubicBezTo>
                <a:cubicBezTo>
                  <a:pt x="1026926" y="62041"/>
                  <a:pt x="1017281" y="55938"/>
                  <a:pt x="1006868" y="52963"/>
                </a:cubicBezTo>
                <a:cubicBezTo>
                  <a:pt x="916563" y="27162"/>
                  <a:pt x="1008849" y="57048"/>
                  <a:pt x="934949" y="32415"/>
                </a:cubicBezTo>
                <a:cubicBezTo>
                  <a:pt x="800361" y="44650"/>
                  <a:pt x="857820" y="30727"/>
                  <a:pt x="760288" y="63237"/>
                </a:cubicBezTo>
                <a:lnTo>
                  <a:pt x="729465" y="73511"/>
                </a:lnTo>
                <a:lnTo>
                  <a:pt x="698643" y="83785"/>
                </a:lnTo>
                <a:cubicBezTo>
                  <a:pt x="684944" y="97484"/>
                  <a:pt x="653746" y="105885"/>
                  <a:pt x="657546" y="124882"/>
                </a:cubicBezTo>
                <a:cubicBezTo>
                  <a:pt x="658626" y="130283"/>
                  <a:pt x="673260" y="207678"/>
                  <a:pt x="678095" y="217349"/>
                </a:cubicBezTo>
                <a:cubicBezTo>
                  <a:pt x="689139" y="239438"/>
                  <a:pt x="695763" y="271184"/>
                  <a:pt x="719191" y="278994"/>
                </a:cubicBezTo>
                <a:lnTo>
                  <a:pt x="750014" y="289269"/>
                </a:lnTo>
                <a:cubicBezTo>
                  <a:pt x="784261" y="285844"/>
                  <a:pt x="818337" y="278994"/>
                  <a:pt x="852755" y="278994"/>
                </a:cubicBezTo>
                <a:cubicBezTo>
                  <a:pt x="988653" y="278994"/>
                  <a:pt x="841724" y="291437"/>
                  <a:pt x="934949" y="299543"/>
                </a:cubicBezTo>
                <a:cubicBezTo>
                  <a:pt x="1003271" y="305484"/>
                  <a:pt x="1071938" y="306392"/>
                  <a:pt x="1140432" y="309817"/>
                </a:cubicBezTo>
                <a:cubicBezTo>
                  <a:pt x="1157556" y="306392"/>
                  <a:pt x="1174862" y="303778"/>
                  <a:pt x="1191803" y="299543"/>
                </a:cubicBezTo>
                <a:cubicBezTo>
                  <a:pt x="1202309" y="296916"/>
                  <a:pt x="1211795" y="289269"/>
                  <a:pt x="1222625" y="289269"/>
                </a:cubicBezTo>
                <a:cubicBezTo>
                  <a:pt x="1248669" y="289269"/>
                  <a:pt x="1374783" y="305720"/>
                  <a:pt x="1407560" y="309817"/>
                </a:cubicBezTo>
                <a:lnTo>
                  <a:pt x="1315092" y="340639"/>
                </a:lnTo>
                <a:cubicBezTo>
                  <a:pt x="1304818" y="344064"/>
                  <a:pt x="1295046" y="349836"/>
                  <a:pt x="1284270" y="350914"/>
                </a:cubicBezTo>
                <a:lnTo>
                  <a:pt x="1181528" y="361188"/>
                </a:lnTo>
                <a:cubicBezTo>
                  <a:pt x="1137007" y="357763"/>
                  <a:pt x="1092311" y="356131"/>
                  <a:pt x="1047964" y="350914"/>
                </a:cubicBezTo>
                <a:cubicBezTo>
                  <a:pt x="1033940" y="349264"/>
                  <a:pt x="1020918" y="342044"/>
                  <a:pt x="1006868" y="340639"/>
                </a:cubicBezTo>
                <a:cubicBezTo>
                  <a:pt x="952238" y="335176"/>
                  <a:pt x="897277" y="333790"/>
                  <a:pt x="842481" y="330365"/>
                </a:cubicBezTo>
                <a:cubicBezTo>
                  <a:pt x="821933" y="337215"/>
                  <a:pt x="799770" y="340395"/>
                  <a:pt x="780836" y="350914"/>
                </a:cubicBezTo>
                <a:cubicBezTo>
                  <a:pt x="759897" y="362547"/>
                  <a:pt x="742254" y="393375"/>
                  <a:pt x="729465" y="412558"/>
                </a:cubicBezTo>
                <a:cubicBezTo>
                  <a:pt x="710186" y="470398"/>
                  <a:pt x="715701" y="439501"/>
                  <a:pt x="729465" y="535848"/>
                </a:cubicBezTo>
                <a:cubicBezTo>
                  <a:pt x="731935" y="553135"/>
                  <a:pt x="733608" y="570868"/>
                  <a:pt x="739740" y="587219"/>
                </a:cubicBezTo>
                <a:cubicBezTo>
                  <a:pt x="744076" y="598781"/>
                  <a:pt x="748357" y="614860"/>
                  <a:pt x="760288" y="618042"/>
                </a:cubicBezTo>
                <a:cubicBezTo>
                  <a:pt x="803433" y="629547"/>
                  <a:pt x="849331" y="624891"/>
                  <a:pt x="893852" y="628316"/>
                </a:cubicBezTo>
                <a:cubicBezTo>
                  <a:pt x="938102" y="637166"/>
                  <a:pt x="960861" y="642292"/>
                  <a:pt x="1006868" y="648864"/>
                </a:cubicBezTo>
                <a:cubicBezTo>
                  <a:pt x="1034201" y="652769"/>
                  <a:pt x="1061498" y="657517"/>
                  <a:pt x="1089061" y="659138"/>
                </a:cubicBezTo>
                <a:cubicBezTo>
                  <a:pt x="1178016" y="664371"/>
                  <a:pt x="1267146" y="665987"/>
                  <a:pt x="1356189" y="669412"/>
                </a:cubicBezTo>
                <a:cubicBezTo>
                  <a:pt x="1366463" y="672837"/>
                  <a:pt x="1376392" y="677563"/>
                  <a:pt x="1387012" y="679687"/>
                </a:cubicBezTo>
                <a:cubicBezTo>
                  <a:pt x="1444530" y="691191"/>
                  <a:pt x="1528844" y="695787"/>
                  <a:pt x="1582221" y="700235"/>
                </a:cubicBezTo>
                <a:cubicBezTo>
                  <a:pt x="1602769" y="696810"/>
                  <a:pt x="1623656" y="695013"/>
                  <a:pt x="1643865" y="689961"/>
                </a:cubicBezTo>
                <a:cubicBezTo>
                  <a:pt x="1664878" y="684708"/>
                  <a:pt x="1683898" y="670853"/>
                  <a:pt x="1705510" y="669412"/>
                </a:cubicBezTo>
                <a:lnTo>
                  <a:pt x="1859623" y="659138"/>
                </a:lnTo>
                <a:cubicBezTo>
                  <a:pt x="1873322" y="655713"/>
                  <a:pt x="1886873" y="651633"/>
                  <a:pt x="1900719" y="648864"/>
                </a:cubicBezTo>
                <a:cubicBezTo>
                  <a:pt x="1921146" y="644779"/>
                  <a:pt x="1946097" y="651604"/>
                  <a:pt x="1962364" y="638590"/>
                </a:cubicBezTo>
                <a:cubicBezTo>
                  <a:pt x="1970821" y="631824"/>
                  <a:pt x="1955515" y="618041"/>
                  <a:pt x="1952090" y="607767"/>
                </a:cubicBezTo>
                <a:cubicBezTo>
                  <a:pt x="1955515" y="597493"/>
                  <a:pt x="1962797" y="587766"/>
                  <a:pt x="1962364" y="576945"/>
                </a:cubicBezTo>
                <a:cubicBezTo>
                  <a:pt x="1959340" y="501351"/>
                  <a:pt x="1976811" y="417988"/>
                  <a:pt x="1941816" y="350914"/>
                </a:cubicBezTo>
                <a:cubicBezTo>
                  <a:pt x="1925895" y="320399"/>
                  <a:pt x="1873190" y="345188"/>
                  <a:pt x="1839074" y="340639"/>
                </a:cubicBezTo>
                <a:cubicBezTo>
                  <a:pt x="1821765" y="338331"/>
                  <a:pt x="1805060" y="332293"/>
                  <a:pt x="1787704" y="330365"/>
                </a:cubicBezTo>
                <a:cubicBezTo>
                  <a:pt x="1743324" y="325434"/>
                  <a:pt x="1698661" y="323516"/>
                  <a:pt x="1654140" y="320091"/>
                </a:cubicBezTo>
                <a:cubicBezTo>
                  <a:pt x="1585182" y="297106"/>
                  <a:pt x="1579377" y="299543"/>
                  <a:pt x="1767155" y="299543"/>
                </a:cubicBezTo>
                <a:cubicBezTo>
                  <a:pt x="1791371" y="299543"/>
                  <a:pt x="1815101" y="306392"/>
                  <a:pt x="1839074" y="309817"/>
                </a:cubicBezTo>
                <a:cubicBezTo>
                  <a:pt x="2033839" y="300543"/>
                  <a:pt x="2036849" y="367621"/>
                  <a:pt x="2065106" y="268720"/>
                </a:cubicBezTo>
                <a:cubicBezTo>
                  <a:pt x="2068985" y="255143"/>
                  <a:pt x="2071955" y="241323"/>
                  <a:pt x="2075380" y="227624"/>
                </a:cubicBezTo>
                <a:cubicBezTo>
                  <a:pt x="2071955" y="217350"/>
                  <a:pt x="2067733" y="207308"/>
                  <a:pt x="2065106" y="196801"/>
                </a:cubicBezTo>
                <a:cubicBezTo>
                  <a:pt x="2060871" y="179860"/>
                  <a:pt x="2062058" y="161328"/>
                  <a:pt x="2054832" y="145430"/>
                </a:cubicBezTo>
                <a:cubicBezTo>
                  <a:pt x="2044613" y="122948"/>
                  <a:pt x="2013735" y="83785"/>
                  <a:pt x="2013735" y="83785"/>
                </a:cubicBezTo>
                <a:cubicBezTo>
                  <a:pt x="1950215" y="104960"/>
                  <a:pt x="2003062" y="92127"/>
                  <a:pt x="1890445" y="83785"/>
                </a:cubicBezTo>
                <a:cubicBezTo>
                  <a:pt x="1828874" y="79224"/>
                  <a:pt x="1767155" y="76936"/>
                  <a:pt x="1705510" y="73511"/>
                </a:cubicBezTo>
                <a:cubicBezTo>
                  <a:pt x="1695236" y="63237"/>
                  <a:pt x="1660415" y="45408"/>
                  <a:pt x="1674688" y="42689"/>
                </a:cubicBezTo>
                <a:cubicBezTo>
                  <a:pt x="1792397" y="20269"/>
                  <a:pt x="2062474" y="38063"/>
                  <a:pt x="2178122" y="42689"/>
                </a:cubicBezTo>
                <a:cubicBezTo>
                  <a:pt x="2433177" y="27686"/>
                  <a:pt x="2427478" y="21682"/>
                  <a:pt x="2763749" y="52963"/>
                </a:cubicBezTo>
                <a:cubicBezTo>
                  <a:pt x="2776044" y="54107"/>
                  <a:pt x="2794571" y="61163"/>
                  <a:pt x="2794571" y="73511"/>
                </a:cubicBezTo>
                <a:cubicBezTo>
                  <a:pt x="2794571" y="84341"/>
                  <a:pt x="2774023" y="66662"/>
                  <a:pt x="2763749" y="63237"/>
                </a:cubicBezTo>
                <a:cubicBezTo>
                  <a:pt x="2726077" y="66662"/>
                  <a:pt x="2688229" y="68512"/>
                  <a:pt x="2650733" y="73511"/>
                </a:cubicBezTo>
                <a:cubicBezTo>
                  <a:pt x="2636736" y="75377"/>
                  <a:pt x="2623529" y="81259"/>
                  <a:pt x="2609636" y="83785"/>
                </a:cubicBezTo>
                <a:cubicBezTo>
                  <a:pt x="2585810" y="88117"/>
                  <a:pt x="2561543" y="89728"/>
                  <a:pt x="2537717" y="94060"/>
                </a:cubicBezTo>
                <a:cubicBezTo>
                  <a:pt x="2523825" y="96586"/>
                  <a:pt x="2510720" y="103551"/>
                  <a:pt x="2496621" y="104334"/>
                </a:cubicBezTo>
                <a:cubicBezTo>
                  <a:pt x="2387145" y="110416"/>
                  <a:pt x="2277438" y="111183"/>
                  <a:pt x="2167847" y="114608"/>
                </a:cubicBezTo>
                <a:cubicBezTo>
                  <a:pt x="2157457" y="130193"/>
                  <a:pt x="2137025" y="154984"/>
                  <a:pt x="2137025" y="176253"/>
                </a:cubicBezTo>
                <a:cubicBezTo>
                  <a:pt x="2137025" y="190373"/>
                  <a:pt x="2140984" y="204719"/>
                  <a:pt x="2147299" y="217349"/>
                </a:cubicBezTo>
                <a:cubicBezTo>
                  <a:pt x="2151631" y="226013"/>
                  <a:pt x="2159541" y="232914"/>
                  <a:pt x="2167847" y="237898"/>
                </a:cubicBezTo>
                <a:cubicBezTo>
                  <a:pt x="2177134" y="243470"/>
                  <a:pt x="2188396" y="244747"/>
                  <a:pt x="2198670" y="248172"/>
                </a:cubicBezTo>
                <a:cubicBezTo>
                  <a:pt x="2214255" y="258562"/>
                  <a:pt x="2239046" y="278994"/>
                  <a:pt x="2260315" y="278994"/>
                </a:cubicBezTo>
                <a:cubicBezTo>
                  <a:pt x="2281147" y="278994"/>
                  <a:pt x="2301412" y="272145"/>
                  <a:pt x="2321960" y="268720"/>
                </a:cubicBezTo>
                <a:cubicBezTo>
                  <a:pt x="2349180" y="269325"/>
                  <a:pt x="2703855" y="258796"/>
                  <a:pt x="2856216" y="289269"/>
                </a:cubicBezTo>
                <a:cubicBezTo>
                  <a:pt x="2866835" y="291393"/>
                  <a:pt x="2876764" y="296118"/>
                  <a:pt x="2887038" y="299543"/>
                </a:cubicBezTo>
                <a:cubicBezTo>
                  <a:pt x="2873339" y="306392"/>
                  <a:pt x="2859240" y="312492"/>
                  <a:pt x="2845942" y="320091"/>
                </a:cubicBezTo>
                <a:cubicBezTo>
                  <a:pt x="2794358" y="349567"/>
                  <a:pt x="2836108" y="334580"/>
                  <a:pt x="2774023" y="361188"/>
                </a:cubicBezTo>
                <a:cubicBezTo>
                  <a:pt x="2764069" y="365454"/>
                  <a:pt x="2753474" y="368037"/>
                  <a:pt x="2743200" y="371462"/>
                </a:cubicBezTo>
                <a:cubicBezTo>
                  <a:pt x="2722652" y="368037"/>
                  <a:pt x="2701891" y="365707"/>
                  <a:pt x="2681555" y="361188"/>
                </a:cubicBezTo>
                <a:cubicBezTo>
                  <a:pt x="2670983" y="358839"/>
                  <a:pt x="2661563" y="350914"/>
                  <a:pt x="2650733" y="350914"/>
                </a:cubicBezTo>
                <a:cubicBezTo>
                  <a:pt x="2554780" y="350914"/>
                  <a:pt x="2458948" y="357763"/>
                  <a:pt x="2363056" y="361188"/>
                </a:cubicBezTo>
                <a:cubicBezTo>
                  <a:pt x="2345933" y="364613"/>
                  <a:pt x="2328627" y="367227"/>
                  <a:pt x="2311686" y="371462"/>
                </a:cubicBezTo>
                <a:cubicBezTo>
                  <a:pt x="2301179" y="374089"/>
                  <a:pt x="2291435" y="379387"/>
                  <a:pt x="2280863" y="381736"/>
                </a:cubicBezTo>
                <a:cubicBezTo>
                  <a:pt x="2260527" y="386255"/>
                  <a:pt x="2239766" y="388585"/>
                  <a:pt x="2219218" y="392010"/>
                </a:cubicBezTo>
                <a:cubicBezTo>
                  <a:pt x="2194973" y="400092"/>
                  <a:pt x="2181951" y="399327"/>
                  <a:pt x="2167847" y="422833"/>
                </a:cubicBezTo>
                <a:cubicBezTo>
                  <a:pt x="2162275" y="432119"/>
                  <a:pt x="2160998" y="443381"/>
                  <a:pt x="2157573" y="453655"/>
                </a:cubicBezTo>
                <a:cubicBezTo>
                  <a:pt x="2160998" y="481053"/>
                  <a:pt x="2162908" y="508683"/>
                  <a:pt x="2167847" y="535848"/>
                </a:cubicBezTo>
                <a:cubicBezTo>
                  <a:pt x="2172315" y="560423"/>
                  <a:pt x="2183187" y="578139"/>
                  <a:pt x="2198670" y="597493"/>
                </a:cubicBezTo>
                <a:cubicBezTo>
                  <a:pt x="2204721" y="605057"/>
                  <a:pt x="2210912" y="613058"/>
                  <a:pt x="2219218" y="618042"/>
                </a:cubicBezTo>
                <a:cubicBezTo>
                  <a:pt x="2228505" y="623614"/>
                  <a:pt x="2239628" y="625341"/>
                  <a:pt x="2250041" y="628316"/>
                </a:cubicBezTo>
                <a:cubicBezTo>
                  <a:pt x="2340347" y="654117"/>
                  <a:pt x="2248056" y="624230"/>
                  <a:pt x="2321960" y="648864"/>
                </a:cubicBezTo>
                <a:cubicBezTo>
                  <a:pt x="2359632" y="645439"/>
                  <a:pt x="2397149" y="638590"/>
                  <a:pt x="2434976" y="638590"/>
                </a:cubicBezTo>
                <a:cubicBezTo>
                  <a:pt x="2459771" y="638590"/>
                  <a:pt x="2492848" y="651031"/>
                  <a:pt x="2517169" y="659138"/>
                </a:cubicBezTo>
                <a:cubicBezTo>
                  <a:pt x="2544567" y="652289"/>
                  <a:pt x="2571505" y="633947"/>
                  <a:pt x="2599362" y="638590"/>
                </a:cubicBezTo>
                <a:cubicBezTo>
                  <a:pt x="2619910" y="642015"/>
                  <a:pt x="2640671" y="644345"/>
                  <a:pt x="2661007" y="648864"/>
                </a:cubicBezTo>
                <a:cubicBezTo>
                  <a:pt x="2714804" y="660819"/>
                  <a:pt x="2674969" y="666795"/>
                  <a:pt x="2753474" y="669412"/>
                </a:cubicBezTo>
                <a:cubicBezTo>
                  <a:pt x="2835622" y="672150"/>
                  <a:pt x="2917861" y="669412"/>
                  <a:pt x="3000054" y="669412"/>
                </a:cubicBezTo>
              </a:path>
            </a:pathLst>
          </a:custGeom>
          <a:pattFill prst="sphere">
            <a:fgClr>
              <a:srgbClr val="996633"/>
            </a:fgClr>
            <a:bgClr>
              <a:srgbClr val="008000"/>
            </a:bgClr>
          </a:patt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26" name="Freihandform 40"/>
          <p:cNvSpPr>
            <a:spLocks/>
          </p:cNvSpPr>
          <p:nvPr/>
        </p:nvSpPr>
        <p:spPr bwMode="auto">
          <a:xfrm>
            <a:off x="1903636" y="2466888"/>
            <a:ext cx="1080120" cy="98016"/>
          </a:xfrm>
          <a:custGeom>
            <a:avLst/>
            <a:gdLst>
              <a:gd name="T0" fmla="*/ 177961 w 3000054"/>
              <a:gd name="T1" fmla="*/ 586727 h 700235"/>
              <a:gd name="T2" fmla="*/ 533880 w 3000054"/>
              <a:gd name="T3" fmla="*/ 617522 h 700235"/>
              <a:gd name="T4" fmla="*/ 818617 w 3000054"/>
              <a:gd name="T5" fmla="*/ 627788 h 700235"/>
              <a:gd name="T6" fmla="*/ 1067760 w 3000054"/>
              <a:gd name="T7" fmla="*/ 484070 h 700235"/>
              <a:gd name="T8" fmla="*/ 1014371 w 3000054"/>
              <a:gd name="T9" fmla="*/ 371150 h 700235"/>
              <a:gd name="T10" fmla="*/ 462696 w 3000054"/>
              <a:gd name="T11" fmla="*/ 340354 h 700235"/>
              <a:gd name="T12" fmla="*/ 124571 w 3000054"/>
              <a:gd name="T13" fmla="*/ 309557 h 700235"/>
              <a:gd name="T14" fmla="*/ 498288 w 3000054"/>
              <a:gd name="T15" fmla="*/ 309557 h 700235"/>
              <a:gd name="T16" fmla="*/ 1014371 w 3000054"/>
              <a:gd name="T17" fmla="*/ 104246 h 700235"/>
              <a:gd name="T18" fmla="*/ 800819 w 3000054"/>
              <a:gd name="T19" fmla="*/ 52919 h 700235"/>
              <a:gd name="T20" fmla="*/ 106777 w 3000054"/>
              <a:gd name="T21" fmla="*/ 11858 h 700235"/>
              <a:gd name="T22" fmla="*/ 1245718 w 3000054"/>
              <a:gd name="T23" fmla="*/ 32387 h 700235"/>
              <a:gd name="T24" fmla="*/ 2064336 w 3000054"/>
              <a:gd name="T25" fmla="*/ 52919 h 700235"/>
              <a:gd name="T26" fmla="*/ 1744008 w 3000054"/>
              <a:gd name="T27" fmla="*/ 52919 h 700235"/>
              <a:gd name="T28" fmla="*/ 1263515 w 3000054"/>
              <a:gd name="T29" fmla="*/ 73451 h 700235"/>
              <a:gd name="T30" fmla="*/ 1174536 w 3000054"/>
              <a:gd name="T31" fmla="*/ 217165 h 700235"/>
              <a:gd name="T32" fmla="*/ 1477066 w 3000054"/>
              <a:gd name="T33" fmla="*/ 278758 h 700235"/>
              <a:gd name="T34" fmla="*/ 2064336 w 3000054"/>
              <a:gd name="T35" fmla="*/ 299291 h 700235"/>
              <a:gd name="T36" fmla="*/ 2277885 w 3000054"/>
              <a:gd name="T37" fmla="*/ 340354 h 700235"/>
              <a:gd name="T38" fmla="*/ 1815191 w 3000054"/>
              <a:gd name="T39" fmla="*/ 350618 h 700235"/>
              <a:gd name="T40" fmla="*/ 1352495 w 3000054"/>
              <a:gd name="T41" fmla="*/ 350618 h 700235"/>
              <a:gd name="T42" fmla="*/ 1281312 w 3000054"/>
              <a:gd name="T43" fmla="*/ 586727 h 700235"/>
              <a:gd name="T44" fmla="*/ 1744008 w 3000054"/>
              <a:gd name="T45" fmla="*/ 648320 h 700235"/>
              <a:gd name="T46" fmla="*/ 2402460 w 3000054"/>
              <a:gd name="T47" fmla="*/ 679115 h 700235"/>
              <a:gd name="T48" fmla="*/ 2954133 w 3000054"/>
              <a:gd name="T49" fmla="*/ 668851 h 700235"/>
              <a:gd name="T50" fmla="*/ 3399032 w 3000054"/>
              <a:gd name="T51" fmla="*/ 638054 h 700235"/>
              <a:gd name="T52" fmla="*/ 3363441 w 3000054"/>
              <a:gd name="T53" fmla="*/ 350618 h 700235"/>
              <a:gd name="T54" fmla="*/ 2865153 w 3000054"/>
              <a:gd name="T55" fmla="*/ 319823 h 700235"/>
              <a:gd name="T56" fmla="*/ 3576993 w 3000054"/>
              <a:gd name="T57" fmla="*/ 268496 h 700235"/>
              <a:gd name="T58" fmla="*/ 3559198 w 3000054"/>
              <a:gd name="T59" fmla="*/ 145306 h 700235"/>
              <a:gd name="T60" fmla="*/ 2954133 w 3000054"/>
              <a:gd name="T61" fmla="*/ 73451 h 700235"/>
              <a:gd name="T62" fmla="*/ 4787121 w 3000054"/>
              <a:gd name="T63" fmla="*/ 52919 h 700235"/>
              <a:gd name="T64" fmla="*/ 4591364 w 3000054"/>
              <a:gd name="T65" fmla="*/ 73451 h 700235"/>
              <a:gd name="T66" fmla="*/ 4324425 w 3000054"/>
              <a:gd name="T67" fmla="*/ 104246 h 700235"/>
              <a:gd name="T68" fmla="*/ 3719361 w 3000054"/>
              <a:gd name="T69" fmla="*/ 217165 h 700235"/>
              <a:gd name="T70" fmla="*/ 3915117 w 3000054"/>
              <a:gd name="T71" fmla="*/ 278758 h 700235"/>
              <a:gd name="T72" fmla="*/ 5000671 w 3000054"/>
              <a:gd name="T73" fmla="*/ 299291 h 700235"/>
              <a:gd name="T74" fmla="*/ 4751527 w 3000054"/>
              <a:gd name="T75" fmla="*/ 371150 h 700235"/>
              <a:gd name="T76" fmla="*/ 4093076 w 3000054"/>
              <a:gd name="T77" fmla="*/ 360884 h 700235"/>
              <a:gd name="T78" fmla="*/ 3843932 w 3000054"/>
              <a:gd name="T79" fmla="*/ 391682 h 700235"/>
              <a:gd name="T80" fmla="*/ 3754952 w 3000054"/>
              <a:gd name="T81" fmla="*/ 535400 h 700235"/>
              <a:gd name="T82" fmla="*/ 3897322 w 3000054"/>
              <a:gd name="T83" fmla="*/ 627788 h 700235"/>
              <a:gd name="T84" fmla="*/ 4360016 w 3000054"/>
              <a:gd name="T85" fmla="*/ 658586 h 700235"/>
              <a:gd name="T86" fmla="*/ 4769322 w 3000054"/>
              <a:gd name="T87" fmla="*/ 668851 h 700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000054" h="700235">
                <a:moveTo>
                  <a:pt x="0" y="618042"/>
                </a:moveTo>
                <a:lnTo>
                  <a:pt x="71919" y="597493"/>
                </a:lnTo>
                <a:cubicBezTo>
                  <a:pt x="82292" y="594381"/>
                  <a:pt x="91912" y="587219"/>
                  <a:pt x="102742" y="587219"/>
                </a:cubicBezTo>
                <a:cubicBezTo>
                  <a:pt x="147395" y="587219"/>
                  <a:pt x="191785" y="594068"/>
                  <a:pt x="236306" y="597493"/>
                </a:cubicBezTo>
                <a:cubicBezTo>
                  <a:pt x="250005" y="600918"/>
                  <a:pt x="263826" y="603888"/>
                  <a:pt x="277403" y="607767"/>
                </a:cubicBezTo>
                <a:cubicBezTo>
                  <a:pt x="287816" y="610742"/>
                  <a:pt x="297395" y="618042"/>
                  <a:pt x="308225" y="618042"/>
                </a:cubicBezTo>
                <a:cubicBezTo>
                  <a:pt x="329057" y="618042"/>
                  <a:pt x="349322" y="611192"/>
                  <a:pt x="369870" y="607767"/>
                </a:cubicBezTo>
                <a:cubicBezTo>
                  <a:pt x="393843" y="611192"/>
                  <a:pt x="418043" y="613293"/>
                  <a:pt x="441789" y="618042"/>
                </a:cubicBezTo>
                <a:cubicBezTo>
                  <a:pt x="452409" y="620166"/>
                  <a:pt x="461782" y="628316"/>
                  <a:pt x="472612" y="628316"/>
                </a:cubicBezTo>
                <a:cubicBezTo>
                  <a:pt x="497410" y="628316"/>
                  <a:pt x="530482" y="615875"/>
                  <a:pt x="554805" y="607767"/>
                </a:cubicBezTo>
                <a:cubicBezTo>
                  <a:pt x="625640" y="631379"/>
                  <a:pt x="601134" y="643632"/>
                  <a:pt x="636998" y="607767"/>
                </a:cubicBezTo>
                <a:cubicBezTo>
                  <a:pt x="631199" y="567171"/>
                  <a:pt x="626466" y="524542"/>
                  <a:pt x="616450" y="484478"/>
                </a:cubicBezTo>
                <a:cubicBezTo>
                  <a:pt x="613823" y="473971"/>
                  <a:pt x="608803" y="464162"/>
                  <a:pt x="606176" y="453655"/>
                </a:cubicBezTo>
                <a:cubicBezTo>
                  <a:pt x="601941" y="436714"/>
                  <a:pt x="600137" y="419225"/>
                  <a:pt x="595901" y="402284"/>
                </a:cubicBezTo>
                <a:cubicBezTo>
                  <a:pt x="593274" y="391778"/>
                  <a:pt x="594440" y="377757"/>
                  <a:pt x="585627" y="371462"/>
                </a:cubicBezTo>
                <a:cubicBezTo>
                  <a:pt x="568002" y="358873"/>
                  <a:pt x="523982" y="350914"/>
                  <a:pt x="523982" y="350914"/>
                </a:cubicBezTo>
                <a:cubicBezTo>
                  <a:pt x="500009" y="354339"/>
                  <a:pt x="476279" y="361188"/>
                  <a:pt x="452063" y="361188"/>
                </a:cubicBezTo>
                <a:cubicBezTo>
                  <a:pt x="401784" y="361188"/>
                  <a:pt x="322083" y="351630"/>
                  <a:pt x="267128" y="340639"/>
                </a:cubicBezTo>
                <a:cubicBezTo>
                  <a:pt x="253282" y="337870"/>
                  <a:pt x="240043" y="332116"/>
                  <a:pt x="226032" y="330365"/>
                </a:cubicBezTo>
                <a:cubicBezTo>
                  <a:pt x="185111" y="325250"/>
                  <a:pt x="143839" y="323516"/>
                  <a:pt x="102742" y="320091"/>
                </a:cubicBezTo>
                <a:cubicBezTo>
                  <a:pt x="92468" y="316666"/>
                  <a:pt x="80930" y="315824"/>
                  <a:pt x="71919" y="309817"/>
                </a:cubicBezTo>
                <a:cubicBezTo>
                  <a:pt x="59829" y="301757"/>
                  <a:pt x="26695" y="280914"/>
                  <a:pt x="41097" y="278994"/>
                </a:cubicBezTo>
                <a:cubicBezTo>
                  <a:pt x="102296" y="270834"/>
                  <a:pt x="164387" y="285844"/>
                  <a:pt x="226032" y="289269"/>
                </a:cubicBezTo>
                <a:cubicBezTo>
                  <a:pt x="246580" y="296118"/>
                  <a:pt x="266059" y="311168"/>
                  <a:pt x="287677" y="309817"/>
                </a:cubicBezTo>
                <a:lnTo>
                  <a:pt x="616450" y="289269"/>
                </a:lnTo>
                <a:cubicBezTo>
                  <a:pt x="613025" y="248172"/>
                  <a:pt x="612956" y="206657"/>
                  <a:pt x="606176" y="165979"/>
                </a:cubicBezTo>
                <a:cubicBezTo>
                  <a:pt x="602615" y="144614"/>
                  <a:pt x="600943" y="119650"/>
                  <a:pt x="585627" y="104334"/>
                </a:cubicBezTo>
                <a:cubicBezTo>
                  <a:pt x="578778" y="97484"/>
                  <a:pt x="573385" y="88769"/>
                  <a:pt x="565079" y="83785"/>
                </a:cubicBezTo>
                <a:cubicBezTo>
                  <a:pt x="555792" y="78213"/>
                  <a:pt x="544669" y="76486"/>
                  <a:pt x="534256" y="73511"/>
                </a:cubicBezTo>
                <a:cubicBezTo>
                  <a:pt x="443950" y="47710"/>
                  <a:pt x="536241" y="77597"/>
                  <a:pt x="462337" y="52963"/>
                </a:cubicBezTo>
                <a:cubicBezTo>
                  <a:pt x="380390" y="60413"/>
                  <a:pt x="249635" y="73511"/>
                  <a:pt x="174661" y="73511"/>
                </a:cubicBezTo>
                <a:cubicBezTo>
                  <a:pt x="133422" y="73511"/>
                  <a:pt x="92468" y="66662"/>
                  <a:pt x="51371" y="63237"/>
                </a:cubicBezTo>
                <a:cubicBezTo>
                  <a:pt x="54796" y="46113"/>
                  <a:pt x="44954" y="17002"/>
                  <a:pt x="61645" y="11866"/>
                </a:cubicBezTo>
                <a:cubicBezTo>
                  <a:pt x="172748" y="-22320"/>
                  <a:pt x="153919" y="27762"/>
                  <a:pt x="226032" y="32415"/>
                </a:cubicBezTo>
                <a:cubicBezTo>
                  <a:pt x="318371" y="38373"/>
                  <a:pt x="410967" y="39264"/>
                  <a:pt x="503434" y="42689"/>
                </a:cubicBezTo>
                <a:lnTo>
                  <a:pt x="719191" y="32415"/>
                </a:lnTo>
                <a:cubicBezTo>
                  <a:pt x="780850" y="29253"/>
                  <a:pt x="842386" y="22140"/>
                  <a:pt x="904126" y="22140"/>
                </a:cubicBezTo>
                <a:cubicBezTo>
                  <a:pt x="993235" y="22140"/>
                  <a:pt x="1082211" y="28990"/>
                  <a:pt x="1171254" y="32415"/>
                </a:cubicBezTo>
                <a:cubicBezTo>
                  <a:pt x="1178104" y="39264"/>
                  <a:pt x="1183497" y="47979"/>
                  <a:pt x="1191803" y="52963"/>
                </a:cubicBezTo>
                <a:cubicBezTo>
                  <a:pt x="1221158" y="70575"/>
                  <a:pt x="1244640" y="55899"/>
                  <a:pt x="1191803" y="73511"/>
                </a:cubicBezTo>
                <a:cubicBezTo>
                  <a:pt x="1140432" y="70086"/>
                  <a:pt x="1088860" y="68922"/>
                  <a:pt x="1037690" y="63237"/>
                </a:cubicBezTo>
                <a:cubicBezTo>
                  <a:pt x="1026926" y="62041"/>
                  <a:pt x="1017281" y="55938"/>
                  <a:pt x="1006868" y="52963"/>
                </a:cubicBezTo>
                <a:cubicBezTo>
                  <a:pt x="916563" y="27162"/>
                  <a:pt x="1008849" y="57048"/>
                  <a:pt x="934949" y="32415"/>
                </a:cubicBezTo>
                <a:cubicBezTo>
                  <a:pt x="800361" y="44650"/>
                  <a:pt x="857820" y="30727"/>
                  <a:pt x="760288" y="63237"/>
                </a:cubicBezTo>
                <a:lnTo>
                  <a:pt x="729465" y="73511"/>
                </a:lnTo>
                <a:lnTo>
                  <a:pt x="698643" y="83785"/>
                </a:lnTo>
                <a:cubicBezTo>
                  <a:pt x="684944" y="97484"/>
                  <a:pt x="653746" y="105885"/>
                  <a:pt x="657546" y="124882"/>
                </a:cubicBezTo>
                <a:cubicBezTo>
                  <a:pt x="658626" y="130283"/>
                  <a:pt x="673260" y="207678"/>
                  <a:pt x="678095" y="217349"/>
                </a:cubicBezTo>
                <a:cubicBezTo>
                  <a:pt x="689139" y="239438"/>
                  <a:pt x="695763" y="271184"/>
                  <a:pt x="719191" y="278994"/>
                </a:cubicBezTo>
                <a:lnTo>
                  <a:pt x="750014" y="289269"/>
                </a:lnTo>
                <a:cubicBezTo>
                  <a:pt x="784261" y="285844"/>
                  <a:pt x="818337" y="278994"/>
                  <a:pt x="852755" y="278994"/>
                </a:cubicBezTo>
                <a:cubicBezTo>
                  <a:pt x="988653" y="278994"/>
                  <a:pt x="841724" y="291437"/>
                  <a:pt x="934949" y="299543"/>
                </a:cubicBezTo>
                <a:cubicBezTo>
                  <a:pt x="1003271" y="305484"/>
                  <a:pt x="1071938" y="306392"/>
                  <a:pt x="1140432" y="309817"/>
                </a:cubicBezTo>
                <a:cubicBezTo>
                  <a:pt x="1157556" y="306392"/>
                  <a:pt x="1174862" y="303778"/>
                  <a:pt x="1191803" y="299543"/>
                </a:cubicBezTo>
                <a:cubicBezTo>
                  <a:pt x="1202309" y="296916"/>
                  <a:pt x="1211795" y="289269"/>
                  <a:pt x="1222625" y="289269"/>
                </a:cubicBezTo>
                <a:cubicBezTo>
                  <a:pt x="1248669" y="289269"/>
                  <a:pt x="1374783" y="305720"/>
                  <a:pt x="1407560" y="309817"/>
                </a:cubicBezTo>
                <a:lnTo>
                  <a:pt x="1315092" y="340639"/>
                </a:lnTo>
                <a:cubicBezTo>
                  <a:pt x="1304818" y="344064"/>
                  <a:pt x="1295046" y="349836"/>
                  <a:pt x="1284270" y="350914"/>
                </a:cubicBezTo>
                <a:lnTo>
                  <a:pt x="1181528" y="361188"/>
                </a:lnTo>
                <a:cubicBezTo>
                  <a:pt x="1137007" y="357763"/>
                  <a:pt x="1092311" y="356131"/>
                  <a:pt x="1047964" y="350914"/>
                </a:cubicBezTo>
                <a:cubicBezTo>
                  <a:pt x="1033940" y="349264"/>
                  <a:pt x="1020918" y="342044"/>
                  <a:pt x="1006868" y="340639"/>
                </a:cubicBezTo>
                <a:cubicBezTo>
                  <a:pt x="952238" y="335176"/>
                  <a:pt x="897277" y="333790"/>
                  <a:pt x="842481" y="330365"/>
                </a:cubicBezTo>
                <a:cubicBezTo>
                  <a:pt x="821933" y="337215"/>
                  <a:pt x="799770" y="340395"/>
                  <a:pt x="780836" y="350914"/>
                </a:cubicBezTo>
                <a:cubicBezTo>
                  <a:pt x="759897" y="362547"/>
                  <a:pt x="742254" y="393375"/>
                  <a:pt x="729465" y="412558"/>
                </a:cubicBezTo>
                <a:cubicBezTo>
                  <a:pt x="710186" y="470398"/>
                  <a:pt x="715701" y="439501"/>
                  <a:pt x="729465" y="535848"/>
                </a:cubicBezTo>
                <a:cubicBezTo>
                  <a:pt x="731935" y="553135"/>
                  <a:pt x="733608" y="570868"/>
                  <a:pt x="739740" y="587219"/>
                </a:cubicBezTo>
                <a:cubicBezTo>
                  <a:pt x="744076" y="598781"/>
                  <a:pt x="748357" y="614860"/>
                  <a:pt x="760288" y="618042"/>
                </a:cubicBezTo>
                <a:cubicBezTo>
                  <a:pt x="803433" y="629547"/>
                  <a:pt x="849331" y="624891"/>
                  <a:pt x="893852" y="628316"/>
                </a:cubicBezTo>
                <a:cubicBezTo>
                  <a:pt x="938102" y="637166"/>
                  <a:pt x="960861" y="642292"/>
                  <a:pt x="1006868" y="648864"/>
                </a:cubicBezTo>
                <a:cubicBezTo>
                  <a:pt x="1034201" y="652769"/>
                  <a:pt x="1061498" y="657517"/>
                  <a:pt x="1089061" y="659138"/>
                </a:cubicBezTo>
                <a:cubicBezTo>
                  <a:pt x="1178016" y="664371"/>
                  <a:pt x="1267146" y="665987"/>
                  <a:pt x="1356189" y="669412"/>
                </a:cubicBezTo>
                <a:cubicBezTo>
                  <a:pt x="1366463" y="672837"/>
                  <a:pt x="1376392" y="677563"/>
                  <a:pt x="1387012" y="679687"/>
                </a:cubicBezTo>
                <a:cubicBezTo>
                  <a:pt x="1444530" y="691191"/>
                  <a:pt x="1528844" y="695787"/>
                  <a:pt x="1582221" y="700235"/>
                </a:cubicBezTo>
                <a:cubicBezTo>
                  <a:pt x="1602769" y="696810"/>
                  <a:pt x="1623656" y="695013"/>
                  <a:pt x="1643865" y="689961"/>
                </a:cubicBezTo>
                <a:cubicBezTo>
                  <a:pt x="1664878" y="684708"/>
                  <a:pt x="1683898" y="670853"/>
                  <a:pt x="1705510" y="669412"/>
                </a:cubicBezTo>
                <a:lnTo>
                  <a:pt x="1859623" y="659138"/>
                </a:lnTo>
                <a:cubicBezTo>
                  <a:pt x="1873322" y="655713"/>
                  <a:pt x="1886873" y="651633"/>
                  <a:pt x="1900719" y="648864"/>
                </a:cubicBezTo>
                <a:cubicBezTo>
                  <a:pt x="1921146" y="644779"/>
                  <a:pt x="1946097" y="651604"/>
                  <a:pt x="1962364" y="638590"/>
                </a:cubicBezTo>
                <a:cubicBezTo>
                  <a:pt x="1970821" y="631824"/>
                  <a:pt x="1955515" y="618041"/>
                  <a:pt x="1952090" y="607767"/>
                </a:cubicBezTo>
                <a:cubicBezTo>
                  <a:pt x="1955515" y="597493"/>
                  <a:pt x="1962797" y="587766"/>
                  <a:pt x="1962364" y="576945"/>
                </a:cubicBezTo>
                <a:cubicBezTo>
                  <a:pt x="1959340" y="501351"/>
                  <a:pt x="1976811" y="417988"/>
                  <a:pt x="1941816" y="350914"/>
                </a:cubicBezTo>
                <a:cubicBezTo>
                  <a:pt x="1925895" y="320399"/>
                  <a:pt x="1873190" y="345188"/>
                  <a:pt x="1839074" y="340639"/>
                </a:cubicBezTo>
                <a:cubicBezTo>
                  <a:pt x="1821765" y="338331"/>
                  <a:pt x="1805060" y="332293"/>
                  <a:pt x="1787704" y="330365"/>
                </a:cubicBezTo>
                <a:cubicBezTo>
                  <a:pt x="1743324" y="325434"/>
                  <a:pt x="1698661" y="323516"/>
                  <a:pt x="1654140" y="320091"/>
                </a:cubicBezTo>
                <a:cubicBezTo>
                  <a:pt x="1585182" y="297106"/>
                  <a:pt x="1579377" y="299543"/>
                  <a:pt x="1767155" y="299543"/>
                </a:cubicBezTo>
                <a:cubicBezTo>
                  <a:pt x="1791371" y="299543"/>
                  <a:pt x="1815101" y="306392"/>
                  <a:pt x="1839074" y="309817"/>
                </a:cubicBezTo>
                <a:cubicBezTo>
                  <a:pt x="2033839" y="300543"/>
                  <a:pt x="2036849" y="367621"/>
                  <a:pt x="2065106" y="268720"/>
                </a:cubicBezTo>
                <a:cubicBezTo>
                  <a:pt x="2068985" y="255143"/>
                  <a:pt x="2071955" y="241323"/>
                  <a:pt x="2075380" y="227624"/>
                </a:cubicBezTo>
                <a:cubicBezTo>
                  <a:pt x="2071955" y="217350"/>
                  <a:pt x="2067733" y="207308"/>
                  <a:pt x="2065106" y="196801"/>
                </a:cubicBezTo>
                <a:cubicBezTo>
                  <a:pt x="2060871" y="179860"/>
                  <a:pt x="2062058" y="161328"/>
                  <a:pt x="2054832" y="145430"/>
                </a:cubicBezTo>
                <a:cubicBezTo>
                  <a:pt x="2044613" y="122948"/>
                  <a:pt x="2013735" y="83785"/>
                  <a:pt x="2013735" y="83785"/>
                </a:cubicBezTo>
                <a:cubicBezTo>
                  <a:pt x="1950215" y="104960"/>
                  <a:pt x="2003062" y="92127"/>
                  <a:pt x="1890445" y="83785"/>
                </a:cubicBezTo>
                <a:cubicBezTo>
                  <a:pt x="1828874" y="79224"/>
                  <a:pt x="1767155" y="76936"/>
                  <a:pt x="1705510" y="73511"/>
                </a:cubicBezTo>
                <a:cubicBezTo>
                  <a:pt x="1695236" y="63237"/>
                  <a:pt x="1660415" y="45408"/>
                  <a:pt x="1674688" y="42689"/>
                </a:cubicBezTo>
                <a:cubicBezTo>
                  <a:pt x="1792397" y="20269"/>
                  <a:pt x="2062474" y="38063"/>
                  <a:pt x="2178122" y="42689"/>
                </a:cubicBezTo>
                <a:cubicBezTo>
                  <a:pt x="2433177" y="27686"/>
                  <a:pt x="2427478" y="21682"/>
                  <a:pt x="2763749" y="52963"/>
                </a:cubicBezTo>
                <a:cubicBezTo>
                  <a:pt x="2776044" y="54107"/>
                  <a:pt x="2794571" y="61163"/>
                  <a:pt x="2794571" y="73511"/>
                </a:cubicBezTo>
                <a:cubicBezTo>
                  <a:pt x="2794571" y="84341"/>
                  <a:pt x="2774023" y="66662"/>
                  <a:pt x="2763749" y="63237"/>
                </a:cubicBezTo>
                <a:cubicBezTo>
                  <a:pt x="2726077" y="66662"/>
                  <a:pt x="2688229" y="68512"/>
                  <a:pt x="2650733" y="73511"/>
                </a:cubicBezTo>
                <a:cubicBezTo>
                  <a:pt x="2636736" y="75377"/>
                  <a:pt x="2623529" y="81259"/>
                  <a:pt x="2609636" y="83785"/>
                </a:cubicBezTo>
                <a:cubicBezTo>
                  <a:pt x="2585810" y="88117"/>
                  <a:pt x="2561543" y="89728"/>
                  <a:pt x="2537717" y="94060"/>
                </a:cubicBezTo>
                <a:cubicBezTo>
                  <a:pt x="2523825" y="96586"/>
                  <a:pt x="2510720" y="103551"/>
                  <a:pt x="2496621" y="104334"/>
                </a:cubicBezTo>
                <a:cubicBezTo>
                  <a:pt x="2387145" y="110416"/>
                  <a:pt x="2277438" y="111183"/>
                  <a:pt x="2167847" y="114608"/>
                </a:cubicBezTo>
                <a:cubicBezTo>
                  <a:pt x="2157457" y="130193"/>
                  <a:pt x="2137025" y="154984"/>
                  <a:pt x="2137025" y="176253"/>
                </a:cubicBezTo>
                <a:cubicBezTo>
                  <a:pt x="2137025" y="190373"/>
                  <a:pt x="2140984" y="204719"/>
                  <a:pt x="2147299" y="217349"/>
                </a:cubicBezTo>
                <a:cubicBezTo>
                  <a:pt x="2151631" y="226013"/>
                  <a:pt x="2159541" y="232914"/>
                  <a:pt x="2167847" y="237898"/>
                </a:cubicBezTo>
                <a:cubicBezTo>
                  <a:pt x="2177134" y="243470"/>
                  <a:pt x="2188396" y="244747"/>
                  <a:pt x="2198670" y="248172"/>
                </a:cubicBezTo>
                <a:cubicBezTo>
                  <a:pt x="2214255" y="258562"/>
                  <a:pt x="2239046" y="278994"/>
                  <a:pt x="2260315" y="278994"/>
                </a:cubicBezTo>
                <a:cubicBezTo>
                  <a:pt x="2281147" y="278994"/>
                  <a:pt x="2301412" y="272145"/>
                  <a:pt x="2321960" y="268720"/>
                </a:cubicBezTo>
                <a:cubicBezTo>
                  <a:pt x="2349180" y="269325"/>
                  <a:pt x="2703855" y="258796"/>
                  <a:pt x="2856216" y="289269"/>
                </a:cubicBezTo>
                <a:cubicBezTo>
                  <a:pt x="2866835" y="291393"/>
                  <a:pt x="2876764" y="296118"/>
                  <a:pt x="2887038" y="299543"/>
                </a:cubicBezTo>
                <a:cubicBezTo>
                  <a:pt x="2873339" y="306392"/>
                  <a:pt x="2859240" y="312492"/>
                  <a:pt x="2845942" y="320091"/>
                </a:cubicBezTo>
                <a:cubicBezTo>
                  <a:pt x="2794358" y="349567"/>
                  <a:pt x="2836108" y="334580"/>
                  <a:pt x="2774023" y="361188"/>
                </a:cubicBezTo>
                <a:cubicBezTo>
                  <a:pt x="2764069" y="365454"/>
                  <a:pt x="2753474" y="368037"/>
                  <a:pt x="2743200" y="371462"/>
                </a:cubicBezTo>
                <a:cubicBezTo>
                  <a:pt x="2722652" y="368037"/>
                  <a:pt x="2701891" y="365707"/>
                  <a:pt x="2681555" y="361188"/>
                </a:cubicBezTo>
                <a:cubicBezTo>
                  <a:pt x="2670983" y="358839"/>
                  <a:pt x="2661563" y="350914"/>
                  <a:pt x="2650733" y="350914"/>
                </a:cubicBezTo>
                <a:cubicBezTo>
                  <a:pt x="2554780" y="350914"/>
                  <a:pt x="2458948" y="357763"/>
                  <a:pt x="2363056" y="361188"/>
                </a:cubicBezTo>
                <a:cubicBezTo>
                  <a:pt x="2345933" y="364613"/>
                  <a:pt x="2328627" y="367227"/>
                  <a:pt x="2311686" y="371462"/>
                </a:cubicBezTo>
                <a:cubicBezTo>
                  <a:pt x="2301179" y="374089"/>
                  <a:pt x="2291435" y="379387"/>
                  <a:pt x="2280863" y="381736"/>
                </a:cubicBezTo>
                <a:cubicBezTo>
                  <a:pt x="2260527" y="386255"/>
                  <a:pt x="2239766" y="388585"/>
                  <a:pt x="2219218" y="392010"/>
                </a:cubicBezTo>
                <a:cubicBezTo>
                  <a:pt x="2194973" y="400092"/>
                  <a:pt x="2181951" y="399327"/>
                  <a:pt x="2167847" y="422833"/>
                </a:cubicBezTo>
                <a:cubicBezTo>
                  <a:pt x="2162275" y="432119"/>
                  <a:pt x="2160998" y="443381"/>
                  <a:pt x="2157573" y="453655"/>
                </a:cubicBezTo>
                <a:cubicBezTo>
                  <a:pt x="2160998" y="481053"/>
                  <a:pt x="2162908" y="508683"/>
                  <a:pt x="2167847" y="535848"/>
                </a:cubicBezTo>
                <a:cubicBezTo>
                  <a:pt x="2172315" y="560423"/>
                  <a:pt x="2183187" y="578139"/>
                  <a:pt x="2198670" y="597493"/>
                </a:cubicBezTo>
                <a:cubicBezTo>
                  <a:pt x="2204721" y="605057"/>
                  <a:pt x="2210912" y="613058"/>
                  <a:pt x="2219218" y="618042"/>
                </a:cubicBezTo>
                <a:cubicBezTo>
                  <a:pt x="2228505" y="623614"/>
                  <a:pt x="2239628" y="625341"/>
                  <a:pt x="2250041" y="628316"/>
                </a:cubicBezTo>
                <a:cubicBezTo>
                  <a:pt x="2340347" y="654117"/>
                  <a:pt x="2248056" y="624230"/>
                  <a:pt x="2321960" y="648864"/>
                </a:cubicBezTo>
                <a:cubicBezTo>
                  <a:pt x="2359632" y="645439"/>
                  <a:pt x="2397149" y="638590"/>
                  <a:pt x="2434976" y="638590"/>
                </a:cubicBezTo>
                <a:cubicBezTo>
                  <a:pt x="2459771" y="638590"/>
                  <a:pt x="2492848" y="651031"/>
                  <a:pt x="2517169" y="659138"/>
                </a:cubicBezTo>
                <a:cubicBezTo>
                  <a:pt x="2544567" y="652289"/>
                  <a:pt x="2571505" y="633947"/>
                  <a:pt x="2599362" y="638590"/>
                </a:cubicBezTo>
                <a:cubicBezTo>
                  <a:pt x="2619910" y="642015"/>
                  <a:pt x="2640671" y="644345"/>
                  <a:pt x="2661007" y="648864"/>
                </a:cubicBezTo>
                <a:cubicBezTo>
                  <a:pt x="2714804" y="660819"/>
                  <a:pt x="2674969" y="666795"/>
                  <a:pt x="2753474" y="669412"/>
                </a:cubicBezTo>
                <a:cubicBezTo>
                  <a:pt x="2835622" y="672150"/>
                  <a:pt x="2917861" y="669412"/>
                  <a:pt x="3000054" y="669412"/>
                </a:cubicBezTo>
              </a:path>
            </a:pathLst>
          </a:custGeom>
          <a:pattFill prst="sphere">
            <a:fgClr>
              <a:srgbClr val="996633"/>
            </a:fgClr>
            <a:bgClr>
              <a:srgbClr val="008000"/>
            </a:bgClr>
          </a:patt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28" name="Freihandform 127"/>
          <p:cNvSpPr/>
          <p:nvPr/>
        </p:nvSpPr>
        <p:spPr>
          <a:xfrm>
            <a:off x="631466" y="2411171"/>
            <a:ext cx="1190846" cy="170121"/>
          </a:xfrm>
          <a:custGeom>
            <a:avLst/>
            <a:gdLst>
              <a:gd name="connsiteX0" fmla="*/ 0 w 1190846"/>
              <a:gd name="connsiteY0" fmla="*/ 127590 h 170121"/>
              <a:gd name="connsiteX1" fmla="*/ 0 w 1190846"/>
              <a:gd name="connsiteY1" fmla="*/ 0 h 170121"/>
              <a:gd name="connsiteX2" fmla="*/ 276446 w 1190846"/>
              <a:gd name="connsiteY2" fmla="*/ 31897 h 170121"/>
              <a:gd name="connsiteX3" fmla="*/ 372139 w 1190846"/>
              <a:gd name="connsiteY3" fmla="*/ 10632 h 170121"/>
              <a:gd name="connsiteX4" fmla="*/ 520995 w 1190846"/>
              <a:gd name="connsiteY4" fmla="*/ 10632 h 170121"/>
              <a:gd name="connsiteX5" fmla="*/ 637953 w 1190846"/>
              <a:gd name="connsiteY5" fmla="*/ 21265 h 170121"/>
              <a:gd name="connsiteX6" fmla="*/ 754911 w 1190846"/>
              <a:gd name="connsiteY6" fmla="*/ 31897 h 170121"/>
              <a:gd name="connsiteX7" fmla="*/ 978195 w 1190846"/>
              <a:gd name="connsiteY7" fmla="*/ 21265 h 170121"/>
              <a:gd name="connsiteX8" fmla="*/ 1180214 w 1190846"/>
              <a:gd name="connsiteY8" fmla="*/ 42530 h 170121"/>
              <a:gd name="connsiteX9" fmla="*/ 1190846 w 1190846"/>
              <a:gd name="connsiteY9" fmla="*/ 170121 h 170121"/>
              <a:gd name="connsiteX10" fmla="*/ 0 w 1190846"/>
              <a:gd name="connsiteY10" fmla="*/ 127590 h 17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0846" h="170121">
                <a:moveTo>
                  <a:pt x="0" y="127590"/>
                </a:moveTo>
                <a:lnTo>
                  <a:pt x="0" y="0"/>
                </a:lnTo>
                <a:lnTo>
                  <a:pt x="276446" y="31897"/>
                </a:lnTo>
                <a:lnTo>
                  <a:pt x="372139" y="10632"/>
                </a:lnTo>
                <a:lnTo>
                  <a:pt x="520995" y="10632"/>
                </a:lnTo>
                <a:lnTo>
                  <a:pt x="637953" y="21265"/>
                </a:lnTo>
                <a:lnTo>
                  <a:pt x="754911" y="31897"/>
                </a:lnTo>
                <a:lnTo>
                  <a:pt x="978195" y="21265"/>
                </a:lnTo>
                <a:lnTo>
                  <a:pt x="1180214" y="42530"/>
                </a:lnTo>
                <a:lnTo>
                  <a:pt x="1190846" y="170121"/>
                </a:lnTo>
                <a:lnTo>
                  <a:pt x="0" y="1275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ihandform 40"/>
          <p:cNvSpPr>
            <a:spLocks/>
          </p:cNvSpPr>
          <p:nvPr/>
        </p:nvSpPr>
        <p:spPr bwMode="auto">
          <a:xfrm>
            <a:off x="679500" y="2466888"/>
            <a:ext cx="1080120" cy="98016"/>
          </a:xfrm>
          <a:custGeom>
            <a:avLst/>
            <a:gdLst>
              <a:gd name="T0" fmla="*/ 177961 w 3000054"/>
              <a:gd name="T1" fmla="*/ 586727 h 700235"/>
              <a:gd name="T2" fmla="*/ 533880 w 3000054"/>
              <a:gd name="T3" fmla="*/ 617522 h 700235"/>
              <a:gd name="T4" fmla="*/ 818617 w 3000054"/>
              <a:gd name="T5" fmla="*/ 627788 h 700235"/>
              <a:gd name="T6" fmla="*/ 1067760 w 3000054"/>
              <a:gd name="T7" fmla="*/ 484070 h 700235"/>
              <a:gd name="T8" fmla="*/ 1014371 w 3000054"/>
              <a:gd name="T9" fmla="*/ 371150 h 700235"/>
              <a:gd name="T10" fmla="*/ 462696 w 3000054"/>
              <a:gd name="T11" fmla="*/ 340354 h 700235"/>
              <a:gd name="T12" fmla="*/ 124571 w 3000054"/>
              <a:gd name="T13" fmla="*/ 309557 h 700235"/>
              <a:gd name="T14" fmla="*/ 498288 w 3000054"/>
              <a:gd name="T15" fmla="*/ 309557 h 700235"/>
              <a:gd name="T16" fmla="*/ 1014371 w 3000054"/>
              <a:gd name="T17" fmla="*/ 104246 h 700235"/>
              <a:gd name="T18" fmla="*/ 800819 w 3000054"/>
              <a:gd name="T19" fmla="*/ 52919 h 700235"/>
              <a:gd name="T20" fmla="*/ 106777 w 3000054"/>
              <a:gd name="T21" fmla="*/ 11858 h 700235"/>
              <a:gd name="T22" fmla="*/ 1245718 w 3000054"/>
              <a:gd name="T23" fmla="*/ 32387 h 700235"/>
              <a:gd name="T24" fmla="*/ 2064336 w 3000054"/>
              <a:gd name="T25" fmla="*/ 52919 h 700235"/>
              <a:gd name="T26" fmla="*/ 1744008 w 3000054"/>
              <a:gd name="T27" fmla="*/ 52919 h 700235"/>
              <a:gd name="T28" fmla="*/ 1263515 w 3000054"/>
              <a:gd name="T29" fmla="*/ 73451 h 700235"/>
              <a:gd name="T30" fmla="*/ 1174536 w 3000054"/>
              <a:gd name="T31" fmla="*/ 217165 h 700235"/>
              <a:gd name="T32" fmla="*/ 1477066 w 3000054"/>
              <a:gd name="T33" fmla="*/ 278758 h 700235"/>
              <a:gd name="T34" fmla="*/ 2064336 w 3000054"/>
              <a:gd name="T35" fmla="*/ 299291 h 700235"/>
              <a:gd name="T36" fmla="*/ 2277885 w 3000054"/>
              <a:gd name="T37" fmla="*/ 340354 h 700235"/>
              <a:gd name="T38" fmla="*/ 1815191 w 3000054"/>
              <a:gd name="T39" fmla="*/ 350618 h 700235"/>
              <a:gd name="T40" fmla="*/ 1352495 w 3000054"/>
              <a:gd name="T41" fmla="*/ 350618 h 700235"/>
              <a:gd name="T42" fmla="*/ 1281312 w 3000054"/>
              <a:gd name="T43" fmla="*/ 586727 h 700235"/>
              <a:gd name="T44" fmla="*/ 1744008 w 3000054"/>
              <a:gd name="T45" fmla="*/ 648320 h 700235"/>
              <a:gd name="T46" fmla="*/ 2402460 w 3000054"/>
              <a:gd name="T47" fmla="*/ 679115 h 700235"/>
              <a:gd name="T48" fmla="*/ 2954133 w 3000054"/>
              <a:gd name="T49" fmla="*/ 668851 h 700235"/>
              <a:gd name="T50" fmla="*/ 3399032 w 3000054"/>
              <a:gd name="T51" fmla="*/ 638054 h 700235"/>
              <a:gd name="T52" fmla="*/ 3363441 w 3000054"/>
              <a:gd name="T53" fmla="*/ 350618 h 700235"/>
              <a:gd name="T54" fmla="*/ 2865153 w 3000054"/>
              <a:gd name="T55" fmla="*/ 319823 h 700235"/>
              <a:gd name="T56" fmla="*/ 3576993 w 3000054"/>
              <a:gd name="T57" fmla="*/ 268496 h 700235"/>
              <a:gd name="T58" fmla="*/ 3559198 w 3000054"/>
              <a:gd name="T59" fmla="*/ 145306 h 700235"/>
              <a:gd name="T60" fmla="*/ 2954133 w 3000054"/>
              <a:gd name="T61" fmla="*/ 73451 h 700235"/>
              <a:gd name="T62" fmla="*/ 4787121 w 3000054"/>
              <a:gd name="T63" fmla="*/ 52919 h 700235"/>
              <a:gd name="T64" fmla="*/ 4591364 w 3000054"/>
              <a:gd name="T65" fmla="*/ 73451 h 700235"/>
              <a:gd name="T66" fmla="*/ 4324425 w 3000054"/>
              <a:gd name="T67" fmla="*/ 104246 h 700235"/>
              <a:gd name="T68" fmla="*/ 3719361 w 3000054"/>
              <a:gd name="T69" fmla="*/ 217165 h 700235"/>
              <a:gd name="T70" fmla="*/ 3915117 w 3000054"/>
              <a:gd name="T71" fmla="*/ 278758 h 700235"/>
              <a:gd name="T72" fmla="*/ 5000671 w 3000054"/>
              <a:gd name="T73" fmla="*/ 299291 h 700235"/>
              <a:gd name="T74" fmla="*/ 4751527 w 3000054"/>
              <a:gd name="T75" fmla="*/ 371150 h 700235"/>
              <a:gd name="T76" fmla="*/ 4093076 w 3000054"/>
              <a:gd name="T77" fmla="*/ 360884 h 700235"/>
              <a:gd name="T78" fmla="*/ 3843932 w 3000054"/>
              <a:gd name="T79" fmla="*/ 391682 h 700235"/>
              <a:gd name="T80" fmla="*/ 3754952 w 3000054"/>
              <a:gd name="T81" fmla="*/ 535400 h 700235"/>
              <a:gd name="T82" fmla="*/ 3897322 w 3000054"/>
              <a:gd name="T83" fmla="*/ 627788 h 700235"/>
              <a:gd name="T84" fmla="*/ 4360016 w 3000054"/>
              <a:gd name="T85" fmla="*/ 658586 h 700235"/>
              <a:gd name="T86" fmla="*/ 4769322 w 3000054"/>
              <a:gd name="T87" fmla="*/ 668851 h 7002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000054" h="700235">
                <a:moveTo>
                  <a:pt x="0" y="618042"/>
                </a:moveTo>
                <a:lnTo>
                  <a:pt x="71919" y="597493"/>
                </a:lnTo>
                <a:cubicBezTo>
                  <a:pt x="82292" y="594381"/>
                  <a:pt x="91912" y="587219"/>
                  <a:pt x="102742" y="587219"/>
                </a:cubicBezTo>
                <a:cubicBezTo>
                  <a:pt x="147395" y="587219"/>
                  <a:pt x="191785" y="594068"/>
                  <a:pt x="236306" y="597493"/>
                </a:cubicBezTo>
                <a:cubicBezTo>
                  <a:pt x="250005" y="600918"/>
                  <a:pt x="263826" y="603888"/>
                  <a:pt x="277403" y="607767"/>
                </a:cubicBezTo>
                <a:cubicBezTo>
                  <a:pt x="287816" y="610742"/>
                  <a:pt x="297395" y="618042"/>
                  <a:pt x="308225" y="618042"/>
                </a:cubicBezTo>
                <a:cubicBezTo>
                  <a:pt x="329057" y="618042"/>
                  <a:pt x="349322" y="611192"/>
                  <a:pt x="369870" y="607767"/>
                </a:cubicBezTo>
                <a:cubicBezTo>
                  <a:pt x="393843" y="611192"/>
                  <a:pt x="418043" y="613293"/>
                  <a:pt x="441789" y="618042"/>
                </a:cubicBezTo>
                <a:cubicBezTo>
                  <a:pt x="452409" y="620166"/>
                  <a:pt x="461782" y="628316"/>
                  <a:pt x="472612" y="628316"/>
                </a:cubicBezTo>
                <a:cubicBezTo>
                  <a:pt x="497410" y="628316"/>
                  <a:pt x="530482" y="615875"/>
                  <a:pt x="554805" y="607767"/>
                </a:cubicBezTo>
                <a:cubicBezTo>
                  <a:pt x="625640" y="631379"/>
                  <a:pt x="601134" y="643632"/>
                  <a:pt x="636998" y="607767"/>
                </a:cubicBezTo>
                <a:cubicBezTo>
                  <a:pt x="631199" y="567171"/>
                  <a:pt x="626466" y="524542"/>
                  <a:pt x="616450" y="484478"/>
                </a:cubicBezTo>
                <a:cubicBezTo>
                  <a:pt x="613823" y="473971"/>
                  <a:pt x="608803" y="464162"/>
                  <a:pt x="606176" y="453655"/>
                </a:cubicBezTo>
                <a:cubicBezTo>
                  <a:pt x="601941" y="436714"/>
                  <a:pt x="600137" y="419225"/>
                  <a:pt x="595901" y="402284"/>
                </a:cubicBezTo>
                <a:cubicBezTo>
                  <a:pt x="593274" y="391778"/>
                  <a:pt x="594440" y="377757"/>
                  <a:pt x="585627" y="371462"/>
                </a:cubicBezTo>
                <a:cubicBezTo>
                  <a:pt x="568002" y="358873"/>
                  <a:pt x="523982" y="350914"/>
                  <a:pt x="523982" y="350914"/>
                </a:cubicBezTo>
                <a:cubicBezTo>
                  <a:pt x="500009" y="354339"/>
                  <a:pt x="476279" y="361188"/>
                  <a:pt x="452063" y="361188"/>
                </a:cubicBezTo>
                <a:cubicBezTo>
                  <a:pt x="401784" y="361188"/>
                  <a:pt x="322083" y="351630"/>
                  <a:pt x="267128" y="340639"/>
                </a:cubicBezTo>
                <a:cubicBezTo>
                  <a:pt x="253282" y="337870"/>
                  <a:pt x="240043" y="332116"/>
                  <a:pt x="226032" y="330365"/>
                </a:cubicBezTo>
                <a:cubicBezTo>
                  <a:pt x="185111" y="325250"/>
                  <a:pt x="143839" y="323516"/>
                  <a:pt x="102742" y="320091"/>
                </a:cubicBezTo>
                <a:cubicBezTo>
                  <a:pt x="92468" y="316666"/>
                  <a:pt x="80930" y="315824"/>
                  <a:pt x="71919" y="309817"/>
                </a:cubicBezTo>
                <a:cubicBezTo>
                  <a:pt x="59829" y="301757"/>
                  <a:pt x="26695" y="280914"/>
                  <a:pt x="41097" y="278994"/>
                </a:cubicBezTo>
                <a:cubicBezTo>
                  <a:pt x="102296" y="270834"/>
                  <a:pt x="164387" y="285844"/>
                  <a:pt x="226032" y="289269"/>
                </a:cubicBezTo>
                <a:cubicBezTo>
                  <a:pt x="246580" y="296118"/>
                  <a:pt x="266059" y="311168"/>
                  <a:pt x="287677" y="309817"/>
                </a:cubicBezTo>
                <a:lnTo>
                  <a:pt x="616450" y="289269"/>
                </a:lnTo>
                <a:cubicBezTo>
                  <a:pt x="613025" y="248172"/>
                  <a:pt x="612956" y="206657"/>
                  <a:pt x="606176" y="165979"/>
                </a:cubicBezTo>
                <a:cubicBezTo>
                  <a:pt x="602615" y="144614"/>
                  <a:pt x="600943" y="119650"/>
                  <a:pt x="585627" y="104334"/>
                </a:cubicBezTo>
                <a:cubicBezTo>
                  <a:pt x="578778" y="97484"/>
                  <a:pt x="573385" y="88769"/>
                  <a:pt x="565079" y="83785"/>
                </a:cubicBezTo>
                <a:cubicBezTo>
                  <a:pt x="555792" y="78213"/>
                  <a:pt x="544669" y="76486"/>
                  <a:pt x="534256" y="73511"/>
                </a:cubicBezTo>
                <a:cubicBezTo>
                  <a:pt x="443950" y="47710"/>
                  <a:pt x="536241" y="77597"/>
                  <a:pt x="462337" y="52963"/>
                </a:cubicBezTo>
                <a:cubicBezTo>
                  <a:pt x="380390" y="60413"/>
                  <a:pt x="249635" y="73511"/>
                  <a:pt x="174661" y="73511"/>
                </a:cubicBezTo>
                <a:cubicBezTo>
                  <a:pt x="133422" y="73511"/>
                  <a:pt x="92468" y="66662"/>
                  <a:pt x="51371" y="63237"/>
                </a:cubicBezTo>
                <a:cubicBezTo>
                  <a:pt x="54796" y="46113"/>
                  <a:pt x="44954" y="17002"/>
                  <a:pt x="61645" y="11866"/>
                </a:cubicBezTo>
                <a:cubicBezTo>
                  <a:pt x="172748" y="-22320"/>
                  <a:pt x="153919" y="27762"/>
                  <a:pt x="226032" y="32415"/>
                </a:cubicBezTo>
                <a:cubicBezTo>
                  <a:pt x="318371" y="38373"/>
                  <a:pt x="410967" y="39264"/>
                  <a:pt x="503434" y="42689"/>
                </a:cubicBezTo>
                <a:lnTo>
                  <a:pt x="719191" y="32415"/>
                </a:lnTo>
                <a:cubicBezTo>
                  <a:pt x="780850" y="29253"/>
                  <a:pt x="842386" y="22140"/>
                  <a:pt x="904126" y="22140"/>
                </a:cubicBezTo>
                <a:cubicBezTo>
                  <a:pt x="993235" y="22140"/>
                  <a:pt x="1082211" y="28990"/>
                  <a:pt x="1171254" y="32415"/>
                </a:cubicBezTo>
                <a:cubicBezTo>
                  <a:pt x="1178104" y="39264"/>
                  <a:pt x="1183497" y="47979"/>
                  <a:pt x="1191803" y="52963"/>
                </a:cubicBezTo>
                <a:cubicBezTo>
                  <a:pt x="1221158" y="70575"/>
                  <a:pt x="1244640" y="55899"/>
                  <a:pt x="1191803" y="73511"/>
                </a:cubicBezTo>
                <a:cubicBezTo>
                  <a:pt x="1140432" y="70086"/>
                  <a:pt x="1088860" y="68922"/>
                  <a:pt x="1037690" y="63237"/>
                </a:cubicBezTo>
                <a:cubicBezTo>
                  <a:pt x="1026926" y="62041"/>
                  <a:pt x="1017281" y="55938"/>
                  <a:pt x="1006868" y="52963"/>
                </a:cubicBezTo>
                <a:cubicBezTo>
                  <a:pt x="916563" y="27162"/>
                  <a:pt x="1008849" y="57048"/>
                  <a:pt x="934949" y="32415"/>
                </a:cubicBezTo>
                <a:cubicBezTo>
                  <a:pt x="800361" y="44650"/>
                  <a:pt x="857820" y="30727"/>
                  <a:pt x="760288" y="63237"/>
                </a:cubicBezTo>
                <a:lnTo>
                  <a:pt x="729465" y="73511"/>
                </a:lnTo>
                <a:lnTo>
                  <a:pt x="698643" y="83785"/>
                </a:lnTo>
                <a:cubicBezTo>
                  <a:pt x="684944" y="97484"/>
                  <a:pt x="653746" y="105885"/>
                  <a:pt x="657546" y="124882"/>
                </a:cubicBezTo>
                <a:cubicBezTo>
                  <a:pt x="658626" y="130283"/>
                  <a:pt x="673260" y="207678"/>
                  <a:pt x="678095" y="217349"/>
                </a:cubicBezTo>
                <a:cubicBezTo>
                  <a:pt x="689139" y="239438"/>
                  <a:pt x="695763" y="271184"/>
                  <a:pt x="719191" y="278994"/>
                </a:cubicBezTo>
                <a:lnTo>
                  <a:pt x="750014" y="289269"/>
                </a:lnTo>
                <a:cubicBezTo>
                  <a:pt x="784261" y="285844"/>
                  <a:pt x="818337" y="278994"/>
                  <a:pt x="852755" y="278994"/>
                </a:cubicBezTo>
                <a:cubicBezTo>
                  <a:pt x="988653" y="278994"/>
                  <a:pt x="841724" y="291437"/>
                  <a:pt x="934949" y="299543"/>
                </a:cubicBezTo>
                <a:cubicBezTo>
                  <a:pt x="1003271" y="305484"/>
                  <a:pt x="1071938" y="306392"/>
                  <a:pt x="1140432" y="309817"/>
                </a:cubicBezTo>
                <a:cubicBezTo>
                  <a:pt x="1157556" y="306392"/>
                  <a:pt x="1174862" y="303778"/>
                  <a:pt x="1191803" y="299543"/>
                </a:cubicBezTo>
                <a:cubicBezTo>
                  <a:pt x="1202309" y="296916"/>
                  <a:pt x="1211795" y="289269"/>
                  <a:pt x="1222625" y="289269"/>
                </a:cubicBezTo>
                <a:cubicBezTo>
                  <a:pt x="1248669" y="289269"/>
                  <a:pt x="1374783" y="305720"/>
                  <a:pt x="1407560" y="309817"/>
                </a:cubicBezTo>
                <a:lnTo>
                  <a:pt x="1315092" y="340639"/>
                </a:lnTo>
                <a:cubicBezTo>
                  <a:pt x="1304818" y="344064"/>
                  <a:pt x="1295046" y="349836"/>
                  <a:pt x="1284270" y="350914"/>
                </a:cubicBezTo>
                <a:lnTo>
                  <a:pt x="1181528" y="361188"/>
                </a:lnTo>
                <a:cubicBezTo>
                  <a:pt x="1137007" y="357763"/>
                  <a:pt x="1092311" y="356131"/>
                  <a:pt x="1047964" y="350914"/>
                </a:cubicBezTo>
                <a:cubicBezTo>
                  <a:pt x="1033940" y="349264"/>
                  <a:pt x="1020918" y="342044"/>
                  <a:pt x="1006868" y="340639"/>
                </a:cubicBezTo>
                <a:cubicBezTo>
                  <a:pt x="952238" y="335176"/>
                  <a:pt x="897277" y="333790"/>
                  <a:pt x="842481" y="330365"/>
                </a:cubicBezTo>
                <a:cubicBezTo>
                  <a:pt x="821933" y="337215"/>
                  <a:pt x="799770" y="340395"/>
                  <a:pt x="780836" y="350914"/>
                </a:cubicBezTo>
                <a:cubicBezTo>
                  <a:pt x="759897" y="362547"/>
                  <a:pt x="742254" y="393375"/>
                  <a:pt x="729465" y="412558"/>
                </a:cubicBezTo>
                <a:cubicBezTo>
                  <a:pt x="710186" y="470398"/>
                  <a:pt x="715701" y="439501"/>
                  <a:pt x="729465" y="535848"/>
                </a:cubicBezTo>
                <a:cubicBezTo>
                  <a:pt x="731935" y="553135"/>
                  <a:pt x="733608" y="570868"/>
                  <a:pt x="739740" y="587219"/>
                </a:cubicBezTo>
                <a:cubicBezTo>
                  <a:pt x="744076" y="598781"/>
                  <a:pt x="748357" y="614860"/>
                  <a:pt x="760288" y="618042"/>
                </a:cubicBezTo>
                <a:cubicBezTo>
                  <a:pt x="803433" y="629547"/>
                  <a:pt x="849331" y="624891"/>
                  <a:pt x="893852" y="628316"/>
                </a:cubicBezTo>
                <a:cubicBezTo>
                  <a:pt x="938102" y="637166"/>
                  <a:pt x="960861" y="642292"/>
                  <a:pt x="1006868" y="648864"/>
                </a:cubicBezTo>
                <a:cubicBezTo>
                  <a:pt x="1034201" y="652769"/>
                  <a:pt x="1061498" y="657517"/>
                  <a:pt x="1089061" y="659138"/>
                </a:cubicBezTo>
                <a:cubicBezTo>
                  <a:pt x="1178016" y="664371"/>
                  <a:pt x="1267146" y="665987"/>
                  <a:pt x="1356189" y="669412"/>
                </a:cubicBezTo>
                <a:cubicBezTo>
                  <a:pt x="1366463" y="672837"/>
                  <a:pt x="1376392" y="677563"/>
                  <a:pt x="1387012" y="679687"/>
                </a:cubicBezTo>
                <a:cubicBezTo>
                  <a:pt x="1444530" y="691191"/>
                  <a:pt x="1528844" y="695787"/>
                  <a:pt x="1582221" y="700235"/>
                </a:cubicBezTo>
                <a:cubicBezTo>
                  <a:pt x="1602769" y="696810"/>
                  <a:pt x="1623656" y="695013"/>
                  <a:pt x="1643865" y="689961"/>
                </a:cubicBezTo>
                <a:cubicBezTo>
                  <a:pt x="1664878" y="684708"/>
                  <a:pt x="1683898" y="670853"/>
                  <a:pt x="1705510" y="669412"/>
                </a:cubicBezTo>
                <a:lnTo>
                  <a:pt x="1859623" y="659138"/>
                </a:lnTo>
                <a:cubicBezTo>
                  <a:pt x="1873322" y="655713"/>
                  <a:pt x="1886873" y="651633"/>
                  <a:pt x="1900719" y="648864"/>
                </a:cubicBezTo>
                <a:cubicBezTo>
                  <a:pt x="1921146" y="644779"/>
                  <a:pt x="1946097" y="651604"/>
                  <a:pt x="1962364" y="638590"/>
                </a:cubicBezTo>
                <a:cubicBezTo>
                  <a:pt x="1970821" y="631824"/>
                  <a:pt x="1955515" y="618041"/>
                  <a:pt x="1952090" y="607767"/>
                </a:cubicBezTo>
                <a:cubicBezTo>
                  <a:pt x="1955515" y="597493"/>
                  <a:pt x="1962797" y="587766"/>
                  <a:pt x="1962364" y="576945"/>
                </a:cubicBezTo>
                <a:cubicBezTo>
                  <a:pt x="1959340" y="501351"/>
                  <a:pt x="1976811" y="417988"/>
                  <a:pt x="1941816" y="350914"/>
                </a:cubicBezTo>
                <a:cubicBezTo>
                  <a:pt x="1925895" y="320399"/>
                  <a:pt x="1873190" y="345188"/>
                  <a:pt x="1839074" y="340639"/>
                </a:cubicBezTo>
                <a:cubicBezTo>
                  <a:pt x="1821765" y="338331"/>
                  <a:pt x="1805060" y="332293"/>
                  <a:pt x="1787704" y="330365"/>
                </a:cubicBezTo>
                <a:cubicBezTo>
                  <a:pt x="1743324" y="325434"/>
                  <a:pt x="1698661" y="323516"/>
                  <a:pt x="1654140" y="320091"/>
                </a:cubicBezTo>
                <a:cubicBezTo>
                  <a:pt x="1585182" y="297106"/>
                  <a:pt x="1579377" y="299543"/>
                  <a:pt x="1767155" y="299543"/>
                </a:cubicBezTo>
                <a:cubicBezTo>
                  <a:pt x="1791371" y="299543"/>
                  <a:pt x="1815101" y="306392"/>
                  <a:pt x="1839074" y="309817"/>
                </a:cubicBezTo>
                <a:cubicBezTo>
                  <a:pt x="2033839" y="300543"/>
                  <a:pt x="2036849" y="367621"/>
                  <a:pt x="2065106" y="268720"/>
                </a:cubicBezTo>
                <a:cubicBezTo>
                  <a:pt x="2068985" y="255143"/>
                  <a:pt x="2071955" y="241323"/>
                  <a:pt x="2075380" y="227624"/>
                </a:cubicBezTo>
                <a:cubicBezTo>
                  <a:pt x="2071955" y="217350"/>
                  <a:pt x="2067733" y="207308"/>
                  <a:pt x="2065106" y="196801"/>
                </a:cubicBezTo>
                <a:cubicBezTo>
                  <a:pt x="2060871" y="179860"/>
                  <a:pt x="2062058" y="161328"/>
                  <a:pt x="2054832" y="145430"/>
                </a:cubicBezTo>
                <a:cubicBezTo>
                  <a:pt x="2044613" y="122948"/>
                  <a:pt x="2013735" y="83785"/>
                  <a:pt x="2013735" y="83785"/>
                </a:cubicBezTo>
                <a:cubicBezTo>
                  <a:pt x="1950215" y="104960"/>
                  <a:pt x="2003062" y="92127"/>
                  <a:pt x="1890445" y="83785"/>
                </a:cubicBezTo>
                <a:cubicBezTo>
                  <a:pt x="1828874" y="79224"/>
                  <a:pt x="1767155" y="76936"/>
                  <a:pt x="1705510" y="73511"/>
                </a:cubicBezTo>
                <a:cubicBezTo>
                  <a:pt x="1695236" y="63237"/>
                  <a:pt x="1660415" y="45408"/>
                  <a:pt x="1674688" y="42689"/>
                </a:cubicBezTo>
                <a:cubicBezTo>
                  <a:pt x="1792397" y="20269"/>
                  <a:pt x="2062474" y="38063"/>
                  <a:pt x="2178122" y="42689"/>
                </a:cubicBezTo>
                <a:cubicBezTo>
                  <a:pt x="2433177" y="27686"/>
                  <a:pt x="2427478" y="21682"/>
                  <a:pt x="2763749" y="52963"/>
                </a:cubicBezTo>
                <a:cubicBezTo>
                  <a:pt x="2776044" y="54107"/>
                  <a:pt x="2794571" y="61163"/>
                  <a:pt x="2794571" y="73511"/>
                </a:cubicBezTo>
                <a:cubicBezTo>
                  <a:pt x="2794571" y="84341"/>
                  <a:pt x="2774023" y="66662"/>
                  <a:pt x="2763749" y="63237"/>
                </a:cubicBezTo>
                <a:cubicBezTo>
                  <a:pt x="2726077" y="66662"/>
                  <a:pt x="2688229" y="68512"/>
                  <a:pt x="2650733" y="73511"/>
                </a:cubicBezTo>
                <a:cubicBezTo>
                  <a:pt x="2636736" y="75377"/>
                  <a:pt x="2623529" y="81259"/>
                  <a:pt x="2609636" y="83785"/>
                </a:cubicBezTo>
                <a:cubicBezTo>
                  <a:pt x="2585810" y="88117"/>
                  <a:pt x="2561543" y="89728"/>
                  <a:pt x="2537717" y="94060"/>
                </a:cubicBezTo>
                <a:cubicBezTo>
                  <a:pt x="2523825" y="96586"/>
                  <a:pt x="2510720" y="103551"/>
                  <a:pt x="2496621" y="104334"/>
                </a:cubicBezTo>
                <a:cubicBezTo>
                  <a:pt x="2387145" y="110416"/>
                  <a:pt x="2277438" y="111183"/>
                  <a:pt x="2167847" y="114608"/>
                </a:cubicBezTo>
                <a:cubicBezTo>
                  <a:pt x="2157457" y="130193"/>
                  <a:pt x="2137025" y="154984"/>
                  <a:pt x="2137025" y="176253"/>
                </a:cubicBezTo>
                <a:cubicBezTo>
                  <a:pt x="2137025" y="190373"/>
                  <a:pt x="2140984" y="204719"/>
                  <a:pt x="2147299" y="217349"/>
                </a:cubicBezTo>
                <a:cubicBezTo>
                  <a:pt x="2151631" y="226013"/>
                  <a:pt x="2159541" y="232914"/>
                  <a:pt x="2167847" y="237898"/>
                </a:cubicBezTo>
                <a:cubicBezTo>
                  <a:pt x="2177134" y="243470"/>
                  <a:pt x="2188396" y="244747"/>
                  <a:pt x="2198670" y="248172"/>
                </a:cubicBezTo>
                <a:cubicBezTo>
                  <a:pt x="2214255" y="258562"/>
                  <a:pt x="2239046" y="278994"/>
                  <a:pt x="2260315" y="278994"/>
                </a:cubicBezTo>
                <a:cubicBezTo>
                  <a:pt x="2281147" y="278994"/>
                  <a:pt x="2301412" y="272145"/>
                  <a:pt x="2321960" y="268720"/>
                </a:cubicBezTo>
                <a:cubicBezTo>
                  <a:pt x="2349180" y="269325"/>
                  <a:pt x="2703855" y="258796"/>
                  <a:pt x="2856216" y="289269"/>
                </a:cubicBezTo>
                <a:cubicBezTo>
                  <a:pt x="2866835" y="291393"/>
                  <a:pt x="2876764" y="296118"/>
                  <a:pt x="2887038" y="299543"/>
                </a:cubicBezTo>
                <a:cubicBezTo>
                  <a:pt x="2873339" y="306392"/>
                  <a:pt x="2859240" y="312492"/>
                  <a:pt x="2845942" y="320091"/>
                </a:cubicBezTo>
                <a:cubicBezTo>
                  <a:pt x="2794358" y="349567"/>
                  <a:pt x="2836108" y="334580"/>
                  <a:pt x="2774023" y="361188"/>
                </a:cubicBezTo>
                <a:cubicBezTo>
                  <a:pt x="2764069" y="365454"/>
                  <a:pt x="2753474" y="368037"/>
                  <a:pt x="2743200" y="371462"/>
                </a:cubicBezTo>
                <a:cubicBezTo>
                  <a:pt x="2722652" y="368037"/>
                  <a:pt x="2701891" y="365707"/>
                  <a:pt x="2681555" y="361188"/>
                </a:cubicBezTo>
                <a:cubicBezTo>
                  <a:pt x="2670983" y="358839"/>
                  <a:pt x="2661563" y="350914"/>
                  <a:pt x="2650733" y="350914"/>
                </a:cubicBezTo>
                <a:cubicBezTo>
                  <a:pt x="2554780" y="350914"/>
                  <a:pt x="2458948" y="357763"/>
                  <a:pt x="2363056" y="361188"/>
                </a:cubicBezTo>
                <a:cubicBezTo>
                  <a:pt x="2345933" y="364613"/>
                  <a:pt x="2328627" y="367227"/>
                  <a:pt x="2311686" y="371462"/>
                </a:cubicBezTo>
                <a:cubicBezTo>
                  <a:pt x="2301179" y="374089"/>
                  <a:pt x="2291435" y="379387"/>
                  <a:pt x="2280863" y="381736"/>
                </a:cubicBezTo>
                <a:cubicBezTo>
                  <a:pt x="2260527" y="386255"/>
                  <a:pt x="2239766" y="388585"/>
                  <a:pt x="2219218" y="392010"/>
                </a:cubicBezTo>
                <a:cubicBezTo>
                  <a:pt x="2194973" y="400092"/>
                  <a:pt x="2181951" y="399327"/>
                  <a:pt x="2167847" y="422833"/>
                </a:cubicBezTo>
                <a:cubicBezTo>
                  <a:pt x="2162275" y="432119"/>
                  <a:pt x="2160998" y="443381"/>
                  <a:pt x="2157573" y="453655"/>
                </a:cubicBezTo>
                <a:cubicBezTo>
                  <a:pt x="2160998" y="481053"/>
                  <a:pt x="2162908" y="508683"/>
                  <a:pt x="2167847" y="535848"/>
                </a:cubicBezTo>
                <a:cubicBezTo>
                  <a:pt x="2172315" y="560423"/>
                  <a:pt x="2183187" y="578139"/>
                  <a:pt x="2198670" y="597493"/>
                </a:cubicBezTo>
                <a:cubicBezTo>
                  <a:pt x="2204721" y="605057"/>
                  <a:pt x="2210912" y="613058"/>
                  <a:pt x="2219218" y="618042"/>
                </a:cubicBezTo>
                <a:cubicBezTo>
                  <a:pt x="2228505" y="623614"/>
                  <a:pt x="2239628" y="625341"/>
                  <a:pt x="2250041" y="628316"/>
                </a:cubicBezTo>
                <a:cubicBezTo>
                  <a:pt x="2340347" y="654117"/>
                  <a:pt x="2248056" y="624230"/>
                  <a:pt x="2321960" y="648864"/>
                </a:cubicBezTo>
                <a:cubicBezTo>
                  <a:pt x="2359632" y="645439"/>
                  <a:pt x="2397149" y="638590"/>
                  <a:pt x="2434976" y="638590"/>
                </a:cubicBezTo>
                <a:cubicBezTo>
                  <a:pt x="2459771" y="638590"/>
                  <a:pt x="2492848" y="651031"/>
                  <a:pt x="2517169" y="659138"/>
                </a:cubicBezTo>
                <a:cubicBezTo>
                  <a:pt x="2544567" y="652289"/>
                  <a:pt x="2571505" y="633947"/>
                  <a:pt x="2599362" y="638590"/>
                </a:cubicBezTo>
                <a:cubicBezTo>
                  <a:pt x="2619910" y="642015"/>
                  <a:pt x="2640671" y="644345"/>
                  <a:pt x="2661007" y="648864"/>
                </a:cubicBezTo>
                <a:cubicBezTo>
                  <a:pt x="2714804" y="660819"/>
                  <a:pt x="2674969" y="666795"/>
                  <a:pt x="2753474" y="669412"/>
                </a:cubicBezTo>
                <a:cubicBezTo>
                  <a:pt x="2835622" y="672150"/>
                  <a:pt x="2917861" y="669412"/>
                  <a:pt x="3000054" y="669412"/>
                </a:cubicBezTo>
              </a:path>
            </a:pathLst>
          </a:custGeom>
          <a:pattFill prst="sphere">
            <a:fgClr>
              <a:srgbClr val="996633"/>
            </a:fgClr>
            <a:bgClr>
              <a:srgbClr val="008000"/>
            </a:bgClr>
          </a:patt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400" smtClean="0">
              <a:solidFill>
                <a:srgbClr val="000000"/>
              </a:solidFill>
              <a:latin typeface="Symbol" pitchFamily="18" charset="2"/>
            </a:endParaRPr>
          </a:p>
        </p:txBody>
      </p:sp>
      <p:cxnSp>
        <p:nvCxnSpPr>
          <p:cNvPr id="130" name="Gerade Verbindung 129"/>
          <p:cNvCxnSpPr/>
          <p:nvPr/>
        </p:nvCxnSpPr>
        <p:spPr>
          <a:xfrm>
            <a:off x="1822312" y="2204864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50"/>
          <p:cNvCxnSpPr>
            <a:cxnSpLocks noChangeShapeType="1"/>
          </p:cNvCxnSpPr>
          <p:nvPr/>
        </p:nvCxnSpPr>
        <p:spPr bwMode="auto">
          <a:xfrm>
            <a:off x="607492" y="2919487"/>
            <a:ext cx="3873500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3" name="Objek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03627"/>
              </p:ext>
            </p:extLst>
          </p:nvPr>
        </p:nvGraphicFramePr>
        <p:xfrm>
          <a:off x="4528815" y="2772346"/>
          <a:ext cx="2508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Formel" r:id="rId7" imgW="190440" imgH="228600" progId="Equation.3">
                  <p:embed/>
                </p:oleObj>
              </mc:Choice>
              <mc:Fallback>
                <p:oleObj name="Formel" r:id="rId7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815" y="2772346"/>
                        <a:ext cx="250825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5" name="Gerade Verbindung 134"/>
          <p:cNvCxnSpPr/>
          <p:nvPr/>
        </p:nvCxnSpPr>
        <p:spPr>
          <a:xfrm flipH="1">
            <a:off x="393477" y="2411171"/>
            <a:ext cx="214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137"/>
          <p:cNvCxnSpPr/>
          <p:nvPr/>
        </p:nvCxnSpPr>
        <p:spPr>
          <a:xfrm>
            <a:off x="1822312" y="2420889"/>
            <a:ext cx="31092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8" name="Objek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053039"/>
              </p:ext>
            </p:extLst>
          </p:nvPr>
        </p:nvGraphicFramePr>
        <p:xfrm>
          <a:off x="4931593" y="2132856"/>
          <a:ext cx="291337" cy="37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Formel" r:id="rId9" imgW="177480" imgH="228600" progId="Equation.3">
                  <p:embed/>
                </p:oleObj>
              </mc:Choice>
              <mc:Fallback>
                <p:oleObj name="Formel" r:id="rId9" imgW="177480" imgH="228600" progId="Equation.3">
                  <p:embed/>
                  <p:pic>
                    <p:nvPicPr>
                      <p:cNvPr id="0" name="Objek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593" y="2132856"/>
                        <a:ext cx="291337" cy="372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Geschweifte Klammer rechts 68"/>
          <p:cNvSpPr>
            <a:spLocks/>
          </p:cNvSpPr>
          <p:nvPr/>
        </p:nvSpPr>
        <p:spPr bwMode="auto">
          <a:xfrm>
            <a:off x="5219626" y="2411171"/>
            <a:ext cx="144462" cy="192924"/>
          </a:xfrm>
          <a:prstGeom prst="rightBrace">
            <a:avLst>
              <a:gd name="adj1" fmla="val 831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52" name="Rectangle 25"/>
          <p:cNvSpPr>
            <a:spLocks noChangeArrowheads="1"/>
          </p:cNvSpPr>
          <p:nvPr/>
        </p:nvSpPr>
        <p:spPr bwMode="auto">
          <a:xfrm>
            <a:off x="5436096" y="2132856"/>
            <a:ext cx="14395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e-DE" sz="1200" b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GB" altLang="de-DE" sz="1200" b="1" dirty="0" smtClean="0">
                <a:solidFill>
                  <a:srgbClr val="000000"/>
                </a:solidFill>
                <a:latin typeface="Arial" charset="0"/>
              </a:rPr>
              <a:t>ubstantial, loosely coupled, semi-transparent C-layer</a:t>
            </a:r>
          </a:p>
        </p:txBody>
      </p:sp>
      <p:sp>
        <p:nvSpPr>
          <p:cNvPr id="153" name="Pfeil nach rechts 130"/>
          <p:cNvSpPr>
            <a:spLocks noChangeArrowheads="1"/>
          </p:cNvSpPr>
          <p:nvPr/>
        </p:nvSpPr>
        <p:spPr bwMode="auto">
          <a:xfrm>
            <a:off x="6986041" y="2422029"/>
            <a:ext cx="322263" cy="142875"/>
          </a:xfrm>
          <a:prstGeom prst="rightArrow">
            <a:avLst>
              <a:gd name="adj1" fmla="val 50000"/>
              <a:gd name="adj2" fmla="val 503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54" name="Rectangle 25"/>
          <p:cNvSpPr>
            <a:spLocks noChangeArrowheads="1"/>
          </p:cNvSpPr>
          <p:nvPr/>
        </p:nvSpPr>
        <p:spPr bwMode="auto">
          <a:xfrm>
            <a:off x="7164288" y="2132856"/>
            <a:ext cx="14395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e-DE" sz="1200" b="1" dirty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GB" altLang="de-DE" sz="1200" b="1" dirty="0" smtClean="0">
                <a:solidFill>
                  <a:srgbClr val="000000"/>
                </a:solidFill>
                <a:latin typeface="Arial" charset="0"/>
              </a:rPr>
              <a:t>dealized,   infinite-thin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de-DE" sz="1200" b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GB" altLang="de-DE" sz="1200" b="1" dirty="0" smtClean="0">
                <a:solidFill>
                  <a:srgbClr val="000000"/>
                </a:solidFill>
                <a:latin typeface="Arial" charset="0"/>
              </a:rPr>
              <a:t>-layer</a:t>
            </a:r>
          </a:p>
        </p:txBody>
      </p:sp>
      <p:graphicFrame>
        <p:nvGraphicFramePr>
          <p:cNvPr id="156" name="Objek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288920"/>
              </p:ext>
            </p:extLst>
          </p:nvPr>
        </p:nvGraphicFramePr>
        <p:xfrm>
          <a:off x="4953000" y="2481263"/>
          <a:ext cx="2492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Formel" r:id="rId11" imgW="152280" imgH="228600" progId="Equation.3">
                  <p:embed/>
                </p:oleObj>
              </mc:Choice>
              <mc:Fallback>
                <p:oleObj name="Formel" r:id="rId11" imgW="152280" imgH="228600" progId="Equation.3">
                  <p:embed/>
                  <p:pic>
                    <p:nvPicPr>
                      <p:cNvPr id="0" name="Objek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481263"/>
                        <a:ext cx="2492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" name="Objek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073486"/>
              </p:ext>
            </p:extLst>
          </p:nvPr>
        </p:nvGraphicFramePr>
        <p:xfrm>
          <a:off x="7524328" y="2708920"/>
          <a:ext cx="778892" cy="34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Formel" r:id="rId13" imgW="520560" imgH="228600" progId="Equation.3">
                  <p:embed/>
                </p:oleObj>
              </mc:Choice>
              <mc:Fallback>
                <p:oleObj name="Formel" r:id="rId13" imgW="520560" imgH="228600" progId="Equation.3">
                  <p:embed/>
                  <p:pic>
                    <p:nvPicPr>
                      <p:cNvPr id="0" name="Objek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2708920"/>
                        <a:ext cx="778892" cy="340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" name="Objek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18041"/>
              </p:ext>
            </p:extLst>
          </p:nvPr>
        </p:nvGraphicFramePr>
        <p:xfrm>
          <a:off x="179512" y="2265437"/>
          <a:ext cx="3111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Formel" r:id="rId15" imgW="190440" imgH="228600" progId="Equation.3">
                  <p:embed/>
                </p:oleObj>
              </mc:Choice>
              <mc:Fallback>
                <p:oleObj name="Formel" r:id="rId15" imgW="190440" imgH="228600" progId="Equation.3">
                  <p:embed/>
                  <p:pic>
                    <p:nvPicPr>
                      <p:cNvPr id="0" name="Objek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65437"/>
                        <a:ext cx="3111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" name="Objek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040558"/>
              </p:ext>
            </p:extLst>
          </p:nvPr>
        </p:nvGraphicFramePr>
        <p:xfrm>
          <a:off x="683568" y="2060848"/>
          <a:ext cx="30003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Formel" r:id="rId17" imgW="228600" imgH="228600" progId="Equation.3">
                  <p:embed/>
                </p:oleObj>
              </mc:Choice>
              <mc:Fallback>
                <p:oleObj name="Formel" r:id="rId17" imgW="228600" imgH="228600" progId="Equation.3">
                  <p:embed/>
                  <p:pic>
                    <p:nvPicPr>
                      <p:cNvPr id="0" name="Objek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060848"/>
                        <a:ext cx="300037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" name="Objekt 1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63525"/>
              </p:ext>
            </p:extLst>
          </p:nvPr>
        </p:nvGraphicFramePr>
        <p:xfrm>
          <a:off x="3711774" y="2060575"/>
          <a:ext cx="28416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Formel" r:id="rId19" imgW="215640" imgH="228600" progId="Equation.3">
                  <p:embed/>
                </p:oleObj>
              </mc:Choice>
              <mc:Fallback>
                <p:oleObj name="Formel" r:id="rId19" imgW="215640" imgH="228600" progId="Equation.3">
                  <p:embed/>
                  <p:pic>
                    <p:nvPicPr>
                      <p:cNvPr id="0" name="Objek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774" y="2060575"/>
                        <a:ext cx="284162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Objek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370883"/>
              </p:ext>
            </p:extLst>
          </p:nvPr>
        </p:nvGraphicFramePr>
        <p:xfrm>
          <a:off x="2021504" y="1772816"/>
          <a:ext cx="338138" cy="18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Formel" r:id="rId21" imgW="291847" imgH="164957" progId="Equation.3">
                  <p:embed/>
                </p:oleObj>
              </mc:Choice>
              <mc:Fallback>
                <p:oleObj name="Formel" r:id="rId21" imgW="291847" imgH="164957" progId="Equation.3">
                  <p:embed/>
                  <p:pic>
                    <p:nvPicPr>
                      <p:cNvPr id="0" name="Objek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504" y="1772816"/>
                        <a:ext cx="338138" cy="18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2" name="Gerade Verbindung mit Pfeil 117"/>
          <p:cNvCxnSpPr>
            <a:cxnSpLocks noChangeShapeType="1"/>
          </p:cNvCxnSpPr>
          <p:nvPr/>
        </p:nvCxnSpPr>
        <p:spPr bwMode="auto">
          <a:xfrm>
            <a:off x="1822312" y="1664805"/>
            <a:ext cx="0" cy="3921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5" name="Objek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285298"/>
              </p:ext>
            </p:extLst>
          </p:nvPr>
        </p:nvGraphicFramePr>
        <p:xfrm>
          <a:off x="1295400" y="2019697"/>
          <a:ext cx="4127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Formel" r:id="rId23" imgW="355320" imgH="228600" progId="Equation.3">
                  <p:embed/>
                </p:oleObj>
              </mc:Choice>
              <mc:Fallback>
                <p:oleObj name="Formel" r:id="rId23" imgW="355320" imgH="228600" progId="Equation.3">
                  <p:embed/>
                  <p:pic>
                    <p:nvPicPr>
                      <p:cNvPr id="0" name="Objek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19697"/>
                        <a:ext cx="4127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" name="Objekt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649492"/>
              </p:ext>
            </p:extLst>
          </p:nvPr>
        </p:nvGraphicFramePr>
        <p:xfrm>
          <a:off x="1931745" y="2019697"/>
          <a:ext cx="3984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Formel" r:id="rId25" imgW="342720" imgH="228600" progId="Equation.3">
                  <p:embed/>
                </p:oleObj>
              </mc:Choice>
              <mc:Fallback>
                <p:oleObj name="Formel" r:id="rId25" imgW="342720" imgH="228600" progId="Equation.3">
                  <p:embed/>
                  <p:pic>
                    <p:nvPicPr>
                      <p:cNvPr id="0" name="Objek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745" y="2019697"/>
                        <a:ext cx="39846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Objekt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32289"/>
              </p:ext>
            </p:extLst>
          </p:nvPr>
        </p:nvGraphicFramePr>
        <p:xfrm>
          <a:off x="67387" y="5229200"/>
          <a:ext cx="4072565" cy="3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Formel" r:id="rId27" imgW="3327120" imgH="228600" progId="Equation.3">
                  <p:embed/>
                </p:oleObj>
              </mc:Choice>
              <mc:Fallback>
                <p:oleObj name="Formel" r:id="rId27" imgW="3327120" imgH="228600" progId="Equation.3">
                  <p:embed/>
                  <p:pic>
                    <p:nvPicPr>
                      <p:cNvPr id="0" name="Objek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7" y="5229200"/>
                        <a:ext cx="4072565" cy="3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Objekt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941921"/>
              </p:ext>
            </p:extLst>
          </p:nvPr>
        </p:nvGraphicFramePr>
        <p:xfrm>
          <a:off x="611560" y="5644390"/>
          <a:ext cx="4447938" cy="376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Formel" r:id="rId29" imgW="3555720" imgH="266400" progId="Equation.3">
                  <p:embed/>
                </p:oleObj>
              </mc:Choice>
              <mc:Fallback>
                <p:oleObj name="Formel" r:id="rId29" imgW="3555720" imgH="266400" progId="Equation.3">
                  <p:embed/>
                  <p:pic>
                    <p:nvPicPr>
                      <p:cNvPr id="0" name="Objek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644390"/>
                        <a:ext cx="4447938" cy="376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Objekt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25633"/>
              </p:ext>
            </p:extLst>
          </p:nvPr>
        </p:nvGraphicFramePr>
        <p:xfrm>
          <a:off x="5309667" y="4804458"/>
          <a:ext cx="21256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Formel" r:id="rId31" imgW="1498320" imgH="304560" progId="Equation.3">
                  <p:embed/>
                </p:oleObj>
              </mc:Choice>
              <mc:Fallback>
                <p:oleObj name="Formel" r:id="rId31" imgW="1498320" imgH="304560" progId="Equation.3">
                  <p:embed/>
                  <p:pic>
                    <p:nvPicPr>
                      <p:cNvPr id="0" name="Objekt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667" y="4804458"/>
                        <a:ext cx="2125662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" name="Objekt 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969309"/>
              </p:ext>
            </p:extLst>
          </p:nvPr>
        </p:nvGraphicFramePr>
        <p:xfrm>
          <a:off x="5326658" y="5514975"/>
          <a:ext cx="21256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Formel" r:id="rId33" imgW="1498320" imgH="304560" progId="Equation.3">
                  <p:embed/>
                </p:oleObj>
              </mc:Choice>
              <mc:Fallback>
                <p:oleObj name="Formel" r:id="rId33" imgW="1498320" imgH="304560" progId="Equation.3">
                  <p:embed/>
                  <p:pic>
                    <p:nvPicPr>
                      <p:cNvPr id="0" name="Objek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658" y="5514975"/>
                        <a:ext cx="2125662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k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08333"/>
              </p:ext>
            </p:extLst>
          </p:nvPr>
        </p:nvGraphicFramePr>
        <p:xfrm>
          <a:off x="5309518" y="6144915"/>
          <a:ext cx="370998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Formel" r:id="rId35" imgW="2616120" imgH="291960" progId="Equation.3">
                  <p:embed/>
                </p:oleObj>
              </mc:Choice>
              <mc:Fallback>
                <p:oleObj name="Formel" r:id="rId35" imgW="2616120" imgH="291960" progId="Equation.3">
                  <p:embed/>
                  <p:pic>
                    <p:nvPicPr>
                      <p:cNvPr id="0" name="Objek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518" y="6144915"/>
                        <a:ext cx="370998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" name="Objek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615157"/>
              </p:ext>
            </p:extLst>
          </p:nvPr>
        </p:nvGraphicFramePr>
        <p:xfrm>
          <a:off x="1273175" y="2667000"/>
          <a:ext cx="42703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Formel" r:id="rId37" imgW="368280" imgH="228600" progId="Equation.3">
                  <p:embed/>
                </p:oleObj>
              </mc:Choice>
              <mc:Fallback>
                <p:oleObj name="Formel" r:id="rId37" imgW="368280" imgH="228600" progId="Equation.3">
                  <p:embed/>
                  <p:pic>
                    <p:nvPicPr>
                      <p:cNvPr id="0" name="Objek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2667000"/>
                        <a:ext cx="427038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" name="Objekt 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190654"/>
              </p:ext>
            </p:extLst>
          </p:nvPr>
        </p:nvGraphicFramePr>
        <p:xfrm>
          <a:off x="2071018" y="2667000"/>
          <a:ext cx="4127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Formel" r:id="rId39" imgW="355320" imgH="228600" progId="Equation.3">
                  <p:embed/>
                </p:oleObj>
              </mc:Choice>
              <mc:Fallback>
                <p:oleObj name="Formel" r:id="rId39" imgW="355320" imgH="228600" progId="Equation.3">
                  <p:embed/>
                  <p:pic>
                    <p:nvPicPr>
                      <p:cNvPr id="0" name="Objekt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018" y="2667000"/>
                        <a:ext cx="4127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6" name="Gerade Verbindung mit Pfeil 117"/>
          <p:cNvCxnSpPr>
            <a:cxnSpLocks noChangeShapeType="1"/>
          </p:cNvCxnSpPr>
          <p:nvPr/>
        </p:nvCxnSpPr>
        <p:spPr bwMode="auto">
          <a:xfrm>
            <a:off x="1187624" y="2564904"/>
            <a:ext cx="0" cy="24264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Gerade Verbindung mit Pfeil 117"/>
          <p:cNvCxnSpPr>
            <a:cxnSpLocks noChangeShapeType="1"/>
          </p:cNvCxnSpPr>
          <p:nvPr/>
        </p:nvCxnSpPr>
        <p:spPr bwMode="auto">
          <a:xfrm>
            <a:off x="1979712" y="2564904"/>
            <a:ext cx="0" cy="24264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79" name="Objek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167671"/>
              </p:ext>
            </p:extLst>
          </p:nvPr>
        </p:nvGraphicFramePr>
        <p:xfrm>
          <a:off x="5004048" y="3192463"/>
          <a:ext cx="20002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Formel" r:id="rId41" imgW="1409400" imgH="241200" progId="Equation.3">
                  <p:embed/>
                </p:oleObj>
              </mc:Choice>
              <mc:Fallback>
                <p:oleObj name="Formel" r:id="rId41" imgW="1409400" imgH="241200" progId="Equation.3">
                  <p:embed/>
                  <p:pic>
                    <p:nvPicPr>
                      <p:cNvPr id="0" name="Objek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192463"/>
                        <a:ext cx="20002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" name="Objekt 1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478770"/>
              </p:ext>
            </p:extLst>
          </p:nvPr>
        </p:nvGraphicFramePr>
        <p:xfrm>
          <a:off x="4997450" y="3732213"/>
          <a:ext cx="285908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Formel" r:id="rId43" imgW="2019240" imgH="457200" progId="Equation.3">
                  <p:embed/>
                </p:oleObj>
              </mc:Choice>
              <mc:Fallback>
                <p:oleObj name="Formel" r:id="rId43" imgW="2019240" imgH="457200" progId="Equation.3">
                  <p:embed/>
                  <p:pic>
                    <p:nvPicPr>
                      <p:cNvPr id="0" name="Objek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3732213"/>
                        <a:ext cx="285908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Objekt 1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644961"/>
              </p:ext>
            </p:extLst>
          </p:nvPr>
        </p:nvGraphicFramePr>
        <p:xfrm>
          <a:off x="5059498" y="599000"/>
          <a:ext cx="3276464" cy="59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Formel" r:id="rId45" imgW="2501640" imgH="419040" progId="Equation.3">
                  <p:embed/>
                </p:oleObj>
              </mc:Choice>
              <mc:Fallback>
                <p:oleObj name="Formel" r:id="rId45" imgW="2501640" imgH="419040" progId="Equation.3">
                  <p:embed/>
                  <p:pic>
                    <p:nvPicPr>
                      <p:cNvPr id="0" name="Objek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498" y="599000"/>
                        <a:ext cx="3276464" cy="59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kt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990434"/>
              </p:ext>
            </p:extLst>
          </p:nvPr>
        </p:nvGraphicFramePr>
        <p:xfrm>
          <a:off x="5060407" y="1346026"/>
          <a:ext cx="3688057" cy="5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Formel" r:id="rId47" imgW="2946240" imgH="419040" progId="Equation.3">
                  <p:embed/>
                </p:oleObj>
              </mc:Choice>
              <mc:Fallback>
                <p:oleObj name="Formel" r:id="rId47" imgW="2946240" imgH="419040" progId="Equation.3">
                  <p:embed/>
                  <p:pic>
                    <p:nvPicPr>
                      <p:cNvPr id="0" name="Objek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407" y="1346026"/>
                        <a:ext cx="3688057" cy="57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kt 1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601437"/>
              </p:ext>
            </p:extLst>
          </p:nvPr>
        </p:nvGraphicFramePr>
        <p:xfrm>
          <a:off x="1079500" y="1256755"/>
          <a:ext cx="21748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Formel" r:id="rId49" imgW="164880" imgH="228600" progId="Equation.3">
                  <p:embed/>
                </p:oleObj>
              </mc:Choice>
              <mc:Fallback>
                <p:oleObj name="Formel" r:id="rId49" imgW="164880" imgH="228600" progId="Equation.3">
                  <p:embed/>
                  <p:pic>
                    <p:nvPicPr>
                      <p:cNvPr id="0" name="Objek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256755"/>
                        <a:ext cx="217488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5" name="Gerade Verbindung 184"/>
          <p:cNvCxnSpPr/>
          <p:nvPr/>
        </p:nvCxnSpPr>
        <p:spPr>
          <a:xfrm>
            <a:off x="1822312" y="1268760"/>
            <a:ext cx="0" cy="3960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6" name="Objek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86139"/>
              </p:ext>
            </p:extLst>
          </p:nvPr>
        </p:nvGraphicFramePr>
        <p:xfrm>
          <a:off x="2727325" y="1268413"/>
          <a:ext cx="45085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Formel" r:id="rId51" imgW="342720" imgH="228600" progId="Equation.3">
                  <p:embed/>
                </p:oleObj>
              </mc:Choice>
              <mc:Fallback>
                <p:oleObj name="Formel" r:id="rId51" imgW="342720" imgH="228600" progId="Equation.3">
                  <p:embed/>
                  <p:pic>
                    <p:nvPicPr>
                      <p:cNvPr id="0" name="Objek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1268413"/>
                        <a:ext cx="45085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7713538" y="231031"/>
            <a:ext cx="1466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200" dirty="0" smtClean="0">
                <a:latin typeface="Arial" charset="0"/>
              </a:rPr>
              <a:t>mean cover-temp.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e-DE" sz="1200" dirty="0" smtClean="0">
                <a:latin typeface="Arial" charset="0"/>
              </a:rPr>
              <a:t>(of lin. vert. prof.). 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7147172" y="461863"/>
            <a:ext cx="593180" cy="166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7812360" y="1023119"/>
            <a:ext cx="1466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200" dirty="0" smtClean="0">
                <a:latin typeface="Arial" charset="0"/>
              </a:rPr>
              <a:t>mean snow-temp. (of lin. vert. prof.) </a:t>
            </a:r>
          </a:p>
        </p:txBody>
      </p:sp>
      <p:cxnSp>
        <p:nvCxnSpPr>
          <p:cNvPr id="55" name="Gerade Verbindung mit Pfeil 54"/>
          <p:cNvCxnSpPr>
            <a:stCxn id="54" idx="1"/>
          </p:cNvCxnSpPr>
          <p:nvPr/>
        </p:nvCxnSpPr>
        <p:spPr>
          <a:xfrm flipH="1">
            <a:off x="7308304" y="1253952"/>
            <a:ext cx="504056" cy="92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3"/>
          <p:cNvSpPr>
            <a:spLocks noChangeArrowheads="1"/>
          </p:cNvSpPr>
          <p:nvPr/>
        </p:nvSpPr>
        <p:spPr bwMode="auto">
          <a:xfrm>
            <a:off x="2032943" y="5589240"/>
            <a:ext cx="3043113" cy="482600"/>
          </a:xfrm>
          <a:prstGeom prst="rect">
            <a:avLst/>
          </a:prstGeom>
          <a:solidFill>
            <a:srgbClr val="FF0000">
              <a:alpha val="16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2" name="Rechteck 3"/>
          <p:cNvSpPr>
            <a:spLocks noChangeArrowheads="1"/>
          </p:cNvSpPr>
          <p:nvPr/>
        </p:nvSpPr>
        <p:spPr bwMode="auto">
          <a:xfrm>
            <a:off x="6228184" y="3151696"/>
            <a:ext cx="757857" cy="482600"/>
          </a:xfrm>
          <a:prstGeom prst="rect">
            <a:avLst/>
          </a:prstGeom>
          <a:solidFill>
            <a:srgbClr val="FF0000">
              <a:alpha val="16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3" name="Rectangle 25"/>
          <p:cNvSpPr>
            <a:spLocks noChangeArrowheads="1"/>
          </p:cNvSpPr>
          <p:nvPr/>
        </p:nvSpPr>
        <p:spPr bwMode="auto">
          <a:xfrm>
            <a:off x="7443762" y="3116379"/>
            <a:ext cx="14669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200" b="1" dirty="0">
                <a:latin typeface="Arial" charset="0"/>
              </a:rPr>
              <a:t>s</a:t>
            </a:r>
            <a:r>
              <a:rPr lang="en-GB" altLang="de-DE" sz="1200" b="1" dirty="0" smtClean="0">
                <a:latin typeface="Arial" charset="0"/>
              </a:rPr>
              <a:t>o far</a:t>
            </a:r>
            <a:r>
              <a:rPr lang="en-GB" altLang="de-DE" sz="1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de-DE" sz="1200" dirty="0" smtClean="0">
                <a:solidFill>
                  <a:srgbClr val="FF0000"/>
                </a:solidFill>
                <a:latin typeface="Arial" charset="0"/>
              </a:rPr>
              <a:t>substituted by</a:t>
            </a:r>
            <a:endParaRPr lang="en-GB" altLang="de-DE" sz="12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4" name="Rechteck 3"/>
          <p:cNvSpPr>
            <a:spLocks noChangeArrowheads="1"/>
          </p:cNvSpPr>
          <p:nvPr/>
        </p:nvSpPr>
        <p:spPr bwMode="auto">
          <a:xfrm>
            <a:off x="6002771" y="3789040"/>
            <a:ext cx="873485" cy="648072"/>
          </a:xfrm>
          <a:prstGeom prst="rect">
            <a:avLst/>
          </a:prstGeom>
          <a:solidFill>
            <a:srgbClr val="FF0000">
              <a:alpha val="16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7713538" y="3696707"/>
            <a:ext cx="14669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e-DE" sz="1200" b="1" dirty="0">
                <a:latin typeface="Arial" charset="0"/>
              </a:rPr>
              <a:t>s</a:t>
            </a:r>
            <a:r>
              <a:rPr lang="en-GB" altLang="de-DE" sz="1200" b="1" dirty="0" smtClean="0">
                <a:latin typeface="Arial" charset="0"/>
              </a:rPr>
              <a:t>o far</a:t>
            </a:r>
            <a:r>
              <a:rPr lang="en-GB" altLang="de-DE" sz="1200" dirty="0" smtClean="0">
                <a:latin typeface="Arial" charset="0"/>
              </a:rPr>
              <a:t> </a:t>
            </a:r>
            <a:r>
              <a:rPr lang="en-GB" altLang="de-DE" sz="1200" dirty="0" smtClean="0">
                <a:solidFill>
                  <a:srgbClr val="FF0000"/>
                </a:solidFill>
                <a:latin typeface="Arial" charset="0"/>
              </a:rPr>
              <a:t>only explicit </a:t>
            </a:r>
            <a:r>
              <a:rPr lang="en-GB" altLang="de-DE" sz="1200" dirty="0" smtClean="0">
                <a:latin typeface="Arial" charset="0"/>
              </a:rPr>
              <a:t>and</a:t>
            </a:r>
            <a:r>
              <a:rPr lang="en-GB" altLang="de-DE" sz="1200" dirty="0" smtClean="0">
                <a:solidFill>
                  <a:srgbClr val="FF0000"/>
                </a:solidFill>
                <a:latin typeface="Arial" charset="0"/>
              </a:rPr>
              <a:t> resistance of soil-half-layer not considered</a:t>
            </a: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2051720" y="6176337"/>
            <a:ext cx="30077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200" dirty="0">
                <a:latin typeface="Arial" charset="0"/>
              </a:rPr>
              <a:t>s</a:t>
            </a:r>
            <a:r>
              <a:rPr lang="en-GB" altLang="de-DE" sz="1200" dirty="0" smtClean="0">
                <a:latin typeface="Arial" charset="0"/>
              </a:rPr>
              <a:t>o far</a:t>
            </a:r>
            <a:r>
              <a:rPr lang="en-GB" altLang="de-DE" sz="1200" dirty="0" smtClean="0">
                <a:solidFill>
                  <a:srgbClr val="FF0000"/>
                </a:solidFill>
                <a:latin typeface="Arial" charset="0"/>
              </a:rPr>
              <a:t> only explicit contribution considered </a:t>
            </a:r>
          </a:p>
        </p:txBody>
      </p:sp>
      <p:sp>
        <p:nvSpPr>
          <p:cNvPr id="68" name="Pfeil nach rechts 130"/>
          <p:cNvSpPr>
            <a:spLocks noChangeArrowheads="1"/>
          </p:cNvSpPr>
          <p:nvPr/>
        </p:nvSpPr>
        <p:spPr bwMode="auto">
          <a:xfrm rot="5400000">
            <a:off x="8272573" y="4537285"/>
            <a:ext cx="160262" cy="71439"/>
          </a:xfrm>
          <a:prstGeom prst="rightArrow">
            <a:avLst>
              <a:gd name="adj1" fmla="val 50000"/>
              <a:gd name="adj2" fmla="val 503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69" name="Rectangle 25"/>
          <p:cNvSpPr>
            <a:spLocks noChangeArrowheads="1"/>
          </p:cNvSpPr>
          <p:nvPr/>
        </p:nvSpPr>
        <p:spPr bwMode="auto">
          <a:xfrm>
            <a:off x="7740352" y="4654877"/>
            <a:ext cx="1224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e-DE" sz="1200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GB" altLang="de-DE" sz="1200" dirty="0" smtClean="0">
                <a:solidFill>
                  <a:srgbClr val="FF0000"/>
                </a:solidFill>
                <a:latin typeface="Arial" charset="0"/>
              </a:rPr>
              <a:t>ingularity for vanishing snow-depth</a:t>
            </a:r>
          </a:p>
        </p:txBody>
      </p:sp>
      <p:sp>
        <p:nvSpPr>
          <p:cNvPr id="70" name="Pfeil nach rechts 130"/>
          <p:cNvSpPr>
            <a:spLocks noChangeArrowheads="1"/>
          </p:cNvSpPr>
          <p:nvPr/>
        </p:nvSpPr>
        <p:spPr bwMode="auto">
          <a:xfrm>
            <a:off x="251520" y="6453336"/>
            <a:ext cx="322263" cy="142875"/>
          </a:xfrm>
          <a:prstGeom prst="rightArrow">
            <a:avLst>
              <a:gd name="adj1" fmla="val 50000"/>
              <a:gd name="adj2" fmla="val 5039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72" name="Rectangle 25"/>
          <p:cNvSpPr>
            <a:spLocks noChangeArrowheads="1"/>
          </p:cNvSpPr>
          <p:nvPr/>
        </p:nvSpPr>
        <p:spPr bwMode="auto">
          <a:xfrm>
            <a:off x="683568" y="6392361"/>
            <a:ext cx="45360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200" b="1" dirty="0">
                <a:latin typeface="Arial" charset="0"/>
              </a:rPr>
              <a:t>s</a:t>
            </a:r>
            <a:r>
              <a:rPr lang="en-GB" altLang="de-DE" sz="1200" b="1" dirty="0" smtClean="0">
                <a:latin typeface="Arial" charset="0"/>
              </a:rPr>
              <a:t>o far </a:t>
            </a:r>
            <a:r>
              <a:rPr lang="en-GB" altLang="de-DE" sz="1200" dirty="0" smtClean="0">
                <a:solidFill>
                  <a:srgbClr val="FF0000"/>
                </a:solidFill>
                <a:latin typeface="Arial" charset="0"/>
              </a:rPr>
              <a:t>no budget equation for        in favour of setting </a:t>
            </a:r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4671"/>
              </p:ext>
            </p:extLst>
          </p:nvPr>
        </p:nvGraphicFramePr>
        <p:xfrm>
          <a:off x="2769543" y="6423908"/>
          <a:ext cx="23495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Formel" r:id="rId53" imgW="177480" imgH="228600" progId="Equation.3">
                  <p:embed/>
                </p:oleObj>
              </mc:Choice>
              <mc:Fallback>
                <p:oleObj name="Formel" r:id="rId53" imgW="177480" imgH="228600" progId="Equation.3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543" y="6423908"/>
                        <a:ext cx="23495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708606"/>
              </p:ext>
            </p:extLst>
          </p:nvPr>
        </p:nvGraphicFramePr>
        <p:xfrm>
          <a:off x="4367460" y="6441331"/>
          <a:ext cx="63658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Formel" r:id="rId55" imgW="482400" imgH="228600" progId="Equation.3">
                  <p:embed/>
                </p:oleObj>
              </mc:Choice>
              <mc:Fallback>
                <p:oleObj name="Formel" r:id="rId55" imgW="482400" imgH="228600" progId="Equation.3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460" y="6441331"/>
                        <a:ext cx="636588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Gerade Verbindung 5"/>
          <p:cNvCxnSpPr/>
          <p:nvPr/>
        </p:nvCxnSpPr>
        <p:spPr>
          <a:xfrm>
            <a:off x="5004048" y="692696"/>
            <a:ext cx="0" cy="10961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eck 3"/>
          <p:cNvSpPr>
            <a:spLocks noChangeArrowheads="1"/>
          </p:cNvSpPr>
          <p:nvPr/>
        </p:nvSpPr>
        <p:spPr bwMode="auto">
          <a:xfrm>
            <a:off x="7884368" y="1466782"/>
            <a:ext cx="936104" cy="482600"/>
          </a:xfrm>
          <a:prstGeom prst="rect">
            <a:avLst/>
          </a:prstGeom>
          <a:solidFill>
            <a:srgbClr val="FF0000">
              <a:alpha val="16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637902"/>
              </p:ext>
            </p:extLst>
          </p:nvPr>
        </p:nvGraphicFramePr>
        <p:xfrm>
          <a:off x="7765033" y="3355481"/>
          <a:ext cx="695399" cy="28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Formel" r:id="rId57" imgW="545760" imgH="228600" progId="Equation.3">
                  <p:embed/>
                </p:oleObj>
              </mc:Choice>
              <mc:Fallback>
                <p:oleObj name="Formel" r:id="rId57" imgW="545760" imgH="228600" progId="Equation.3">
                  <p:embed/>
                  <p:pic>
                    <p:nvPicPr>
                      <p:cNvPr id="0" name="Objek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033" y="3355481"/>
                        <a:ext cx="695399" cy="289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0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sz="1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Ad I:	Resulting matrix of the extended linear system:</a:t>
            </a:r>
            <a:endParaRPr lang="en-US" altLang="de-DE" sz="20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379412" y="404664"/>
            <a:ext cx="85850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All </a:t>
            </a:r>
            <a:r>
              <a:rPr lang="en-GB" altLang="de-DE" sz="1400" b="1" u="sng" dirty="0" smtClean="0">
                <a:latin typeface="Arial" charset="0"/>
              </a:rPr>
              <a:t>2 + </a:t>
            </a:r>
            <a:r>
              <a:rPr lang="en-GB" altLang="de-DE" sz="1400" b="1" u="sng" dirty="0" err="1" smtClean="0">
                <a:latin typeface="Arial" charset="0"/>
              </a:rPr>
              <a:t>k_soil</a:t>
            </a:r>
            <a:r>
              <a:rPr lang="en-GB" altLang="de-DE" sz="1400" b="1" u="sng" dirty="0" smtClean="0">
                <a:latin typeface="Arial" charset="0"/>
              </a:rPr>
              <a:t> budgets </a:t>
            </a:r>
            <a:r>
              <a:rPr lang="en-GB" altLang="de-DE" sz="1400" b="1" dirty="0" smtClean="0">
                <a:latin typeface="Arial" charset="0"/>
              </a:rPr>
              <a:t>are always present (even for </a:t>
            </a:r>
            <a:r>
              <a:rPr lang="en-GB" altLang="de-DE" sz="1400" b="1" dirty="0" err="1" smtClean="0">
                <a:latin typeface="Arial" charset="0"/>
              </a:rPr>
              <a:t>f_sn</a:t>
            </a:r>
            <a:r>
              <a:rPr lang="en-GB" altLang="de-DE" sz="1400" b="1" dirty="0" smtClean="0">
                <a:latin typeface="Arial" charset="0"/>
              </a:rPr>
              <a:t>=0 or </a:t>
            </a:r>
            <a:r>
              <a:rPr lang="en-GB" altLang="de-DE" sz="1400" b="1" dirty="0" err="1" smtClean="0">
                <a:latin typeface="Arial" charset="0"/>
              </a:rPr>
              <a:t>f_sn</a:t>
            </a:r>
            <a:r>
              <a:rPr lang="en-GB" altLang="de-DE" sz="1400" b="1" dirty="0" smtClean="0">
                <a:latin typeface="Arial" charset="0"/>
              </a:rPr>
              <a:t>=1)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They are linearly coupled in the temperatures: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23739"/>
              </p:ext>
            </p:extLst>
          </p:nvPr>
        </p:nvGraphicFramePr>
        <p:xfrm>
          <a:off x="1043606" y="1445634"/>
          <a:ext cx="5112570" cy="311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95"/>
                <a:gridCol w="852095"/>
                <a:gridCol w="852095"/>
                <a:gridCol w="852095"/>
                <a:gridCol w="852095"/>
                <a:gridCol w="852095"/>
              </a:tblGrid>
              <a:tr h="51845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endParaRPr lang="en-US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872010"/>
              </p:ext>
            </p:extLst>
          </p:nvPr>
        </p:nvGraphicFramePr>
        <p:xfrm>
          <a:off x="1331640" y="2021698"/>
          <a:ext cx="302434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0" name="Formel" r:id="rId3" imgW="203040" imgH="241200" progId="Equation.3">
                  <p:embed/>
                </p:oleObj>
              </mc:Choice>
              <mc:Fallback>
                <p:oleObj name="Formel" r:id="rId3" imgW="203040" imgH="241200" progId="Equation.3">
                  <p:embed/>
                  <p:pic>
                    <p:nvPicPr>
                      <p:cNvPr id="0" name="Objek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021698"/>
                        <a:ext cx="302434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989796"/>
              </p:ext>
            </p:extLst>
          </p:nvPr>
        </p:nvGraphicFramePr>
        <p:xfrm>
          <a:off x="2987824" y="2021698"/>
          <a:ext cx="3016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1" name="Formel" r:id="rId5" imgW="203040" imgH="241200" progId="Equation.3">
                  <p:embed/>
                </p:oleObj>
              </mc:Choice>
              <mc:Fallback>
                <p:oleObj name="Formel" r:id="rId5" imgW="203040" imgH="2412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021698"/>
                        <a:ext cx="3016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147162"/>
              </p:ext>
            </p:extLst>
          </p:nvPr>
        </p:nvGraphicFramePr>
        <p:xfrm>
          <a:off x="2205286" y="2597316"/>
          <a:ext cx="2825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" name="Formel" r:id="rId7" imgW="190440" imgH="241200" progId="Equation.3">
                  <p:embed/>
                </p:oleObj>
              </mc:Choice>
              <mc:Fallback>
                <p:oleObj name="Formel" r:id="rId7" imgW="190440" imgH="2412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286" y="2597316"/>
                        <a:ext cx="2825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974246"/>
              </p:ext>
            </p:extLst>
          </p:nvPr>
        </p:nvGraphicFramePr>
        <p:xfrm>
          <a:off x="2978398" y="2597316"/>
          <a:ext cx="3016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3" name="Formel" r:id="rId9" imgW="203040" imgH="241200" progId="Equation.3">
                  <p:embed/>
                </p:oleObj>
              </mc:Choice>
              <mc:Fallback>
                <p:oleObj name="Formel" r:id="rId9" imgW="203040" imgH="241200" progId="Equation.3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398" y="2597316"/>
                        <a:ext cx="3016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859826"/>
              </p:ext>
            </p:extLst>
          </p:nvPr>
        </p:nvGraphicFramePr>
        <p:xfrm>
          <a:off x="1322636" y="3102141"/>
          <a:ext cx="3016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4" name="Formel" r:id="rId11" imgW="203040" imgH="241200" progId="Equation.3">
                  <p:embed/>
                </p:oleObj>
              </mc:Choice>
              <mc:Fallback>
                <p:oleObj name="Formel" r:id="rId11" imgW="203040" imgH="241200" progId="Equation.3">
                  <p:embed/>
                  <p:pic>
                    <p:nvPicPr>
                      <p:cNvPr id="0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636" y="3102141"/>
                        <a:ext cx="3016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001555"/>
              </p:ext>
            </p:extLst>
          </p:nvPr>
        </p:nvGraphicFramePr>
        <p:xfrm>
          <a:off x="2974231" y="3101818"/>
          <a:ext cx="3016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" name="Formel" r:id="rId13" imgW="203040" imgH="241200" progId="Equation.3">
                  <p:embed/>
                </p:oleObj>
              </mc:Choice>
              <mc:Fallback>
                <p:oleObj name="Formel" r:id="rId13" imgW="203040" imgH="24120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231" y="3101818"/>
                        <a:ext cx="3016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815774"/>
              </p:ext>
            </p:extLst>
          </p:nvPr>
        </p:nvGraphicFramePr>
        <p:xfrm>
          <a:off x="3916611" y="3102141"/>
          <a:ext cx="3190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6" name="Formel" r:id="rId15" imgW="215640" imgH="241200" progId="Equation.3">
                  <p:embed/>
                </p:oleObj>
              </mc:Choice>
              <mc:Fallback>
                <p:oleObj name="Formel" r:id="rId15" imgW="215640" imgH="241200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611" y="3102141"/>
                        <a:ext cx="31908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959520"/>
              </p:ext>
            </p:extLst>
          </p:nvPr>
        </p:nvGraphicFramePr>
        <p:xfrm>
          <a:off x="2978398" y="3605378"/>
          <a:ext cx="3206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7" name="Formel" r:id="rId17" imgW="215640" imgH="241200" progId="Equation.3">
                  <p:embed/>
                </p:oleObj>
              </mc:Choice>
              <mc:Fallback>
                <p:oleObj name="Formel" r:id="rId17" imgW="215640" imgH="24120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398" y="3605378"/>
                        <a:ext cx="3206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592303"/>
              </p:ext>
            </p:extLst>
          </p:nvPr>
        </p:nvGraphicFramePr>
        <p:xfrm>
          <a:off x="3908673" y="3605378"/>
          <a:ext cx="3206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" name="Formel" r:id="rId19" imgW="215640" imgH="241200" progId="Equation.3">
                  <p:embed/>
                </p:oleObj>
              </mc:Choice>
              <mc:Fallback>
                <p:oleObj name="Formel" r:id="rId19" imgW="215640" imgH="241200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673" y="3605378"/>
                        <a:ext cx="3206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351666"/>
              </p:ext>
            </p:extLst>
          </p:nvPr>
        </p:nvGraphicFramePr>
        <p:xfrm>
          <a:off x="4861719" y="3605552"/>
          <a:ext cx="3190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9" name="Formel" r:id="rId21" imgW="215640" imgH="241200" progId="Equation.3">
                  <p:embed/>
                </p:oleObj>
              </mc:Choice>
              <mc:Fallback>
                <p:oleObj name="Formel" r:id="rId21" imgW="215640" imgH="241200" progId="Equation.3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719" y="3605552"/>
                        <a:ext cx="31908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Gerade Verbindung 16"/>
          <p:cNvCxnSpPr/>
          <p:nvPr/>
        </p:nvCxnSpPr>
        <p:spPr>
          <a:xfrm>
            <a:off x="1547664" y="4181938"/>
            <a:ext cx="0" cy="21602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054715"/>
              </p:ext>
            </p:extLst>
          </p:nvPr>
        </p:nvGraphicFramePr>
        <p:xfrm>
          <a:off x="6372200" y="1445634"/>
          <a:ext cx="864096" cy="30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516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6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6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6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6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6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582701"/>
              </p:ext>
            </p:extLst>
          </p:nvPr>
        </p:nvGraphicFramePr>
        <p:xfrm>
          <a:off x="6667748" y="2597316"/>
          <a:ext cx="2651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" name="Formel" r:id="rId23" imgW="177480" imgH="228600" progId="Equation.3">
                  <p:embed/>
                </p:oleObj>
              </mc:Choice>
              <mc:Fallback>
                <p:oleObj name="Formel" r:id="rId23" imgW="177480" imgH="228600" progId="Equation.3">
                  <p:embed/>
                  <p:pic>
                    <p:nvPicPr>
                      <p:cNvPr id="0" name="Objek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748" y="2597316"/>
                        <a:ext cx="26511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27344"/>
              </p:ext>
            </p:extLst>
          </p:nvPr>
        </p:nvGraphicFramePr>
        <p:xfrm>
          <a:off x="6665689" y="3101818"/>
          <a:ext cx="2825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1" name="Formel" r:id="rId25" imgW="190440" imgH="228600" progId="Equation.3">
                  <p:embed/>
                </p:oleObj>
              </mc:Choice>
              <mc:Fallback>
                <p:oleObj name="Formel" r:id="rId25" imgW="190440" imgH="228600" progId="Equation.3">
                  <p:embed/>
                  <p:pic>
                    <p:nvPicPr>
                      <p:cNvPr id="0" name="Objek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689" y="3101818"/>
                        <a:ext cx="2825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850373"/>
              </p:ext>
            </p:extLst>
          </p:nvPr>
        </p:nvGraphicFramePr>
        <p:xfrm>
          <a:off x="6651873" y="3605378"/>
          <a:ext cx="30003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2" name="Formel" r:id="rId27" imgW="203040" imgH="228600" progId="Equation.3">
                  <p:embed/>
                </p:oleObj>
              </mc:Choice>
              <mc:Fallback>
                <p:oleObj name="Formel" r:id="rId27" imgW="203040" imgH="228600" progId="Equation.3">
                  <p:embed/>
                  <p:pic>
                    <p:nvPicPr>
                      <p:cNvPr id="0" name="Objek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873" y="3605378"/>
                        <a:ext cx="300038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706018"/>
              </p:ext>
            </p:extLst>
          </p:nvPr>
        </p:nvGraphicFramePr>
        <p:xfrm>
          <a:off x="6665689" y="2040426"/>
          <a:ext cx="2825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3" name="Formel" r:id="rId29" imgW="190500" imgH="228600" progId="Equation.3">
                  <p:embed/>
                </p:oleObj>
              </mc:Choice>
              <mc:Fallback>
                <p:oleObj name="Formel" r:id="rId29" imgW="190500" imgH="228600" progId="Equation.3">
                  <p:embed/>
                  <p:pic>
                    <p:nvPicPr>
                      <p:cNvPr id="0" name="Objek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689" y="2040426"/>
                        <a:ext cx="28257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8" name="Gerade Verbindung 77"/>
          <p:cNvCxnSpPr/>
          <p:nvPr/>
        </p:nvCxnSpPr>
        <p:spPr>
          <a:xfrm>
            <a:off x="6804248" y="4181938"/>
            <a:ext cx="0" cy="21602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Tabel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74133"/>
              </p:ext>
            </p:extLst>
          </p:nvPr>
        </p:nvGraphicFramePr>
        <p:xfrm>
          <a:off x="8028384" y="1445634"/>
          <a:ext cx="864096" cy="30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516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6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6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6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6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60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0" name="Objek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190454"/>
              </p:ext>
            </p:extLst>
          </p:nvPr>
        </p:nvGraphicFramePr>
        <p:xfrm>
          <a:off x="8310811" y="2578266"/>
          <a:ext cx="2841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4" name="Formel" r:id="rId31" imgW="190440" imgH="228600" progId="Equation.3">
                  <p:embed/>
                </p:oleObj>
              </mc:Choice>
              <mc:Fallback>
                <p:oleObj name="Formel" r:id="rId31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811" y="2578266"/>
                        <a:ext cx="284162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k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804534"/>
              </p:ext>
            </p:extLst>
          </p:nvPr>
        </p:nvGraphicFramePr>
        <p:xfrm>
          <a:off x="8318226" y="3083090"/>
          <a:ext cx="2825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5" name="Formel" r:id="rId33" imgW="190440" imgH="228600" progId="Equation.3">
                  <p:embed/>
                </p:oleObj>
              </mc:Choice>
              <mc:Fallback>
                <p:oleObj name="Formel" r:id="rId33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226" y="3083090"/>
                        <a:ext cx="2825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k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69543"/>
              </p:ext>
            </p:extLst>
          </p:nvPr>
        </p:nvGraphicFramePr>
        <p:xfrm>
          <a:off x="8294936" y="3586328"/>
          <a:ext cx="31908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" name="Formel" r:id="rId35" imgW="215640" imgH="228600" progId="Equation.3">
                  <p:embed/>
                </p:oleObj>
              </mc:Choice>
              <mc:Fallback>
                <p:oleObj name="Formel" r:id="rId35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4936" y="3586328"/>
                        <a:ext cx="319087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k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786216"/>
              </p:ext>
            </p:extLst>
          </p:nvPr>
        </p:nvGraphicFramePr>
        <p:xfrm>
          <a:off x="8309223" y="2021053"/>
          <a:ext cx="3016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7" name="Formel" r:id="rId37" imgW="203040" imgH="228600" progId="Equation.3">
                  <p:embed/>
                </p:oleObj>
              </mc:Choice>
              <mc:Fallback>
                <p:oleObj name="Formel" r:id="rId37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9223" y="2021053"/>
                        <a:ext cx="3016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Gerade Verbindung 83"/>
          <p:cNvCxnSpPr/>
          <p:nvPr/>
        </p:nvCxnSpPr>
        <p:spPr>
          <a:xfrm>
            <a:off x="8456785" y="4163210"/>
            <a:ext cx="0" cy="21602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6228184" y="302981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Gerade Verbindung 37"/>
          <p:cNvCxnSpPr/>
          <p:nvPr/>
        </p:nvCxnSpPr>
        <p:spPr>
          <a:xfrm>
            <a:off x="7524328" y="3029810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>
            <a:off x="7524328" y="3101818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14"/>
          <p:cNvSpPr>
            <a:spLocks noChangeArrowheads="1"/>
          </p:cNvSpPr>
          <p:nvPr/>
        </p:nvSpPr>
        <p:spPr bwMode="auto">
          <a:xfrm>
            <a:off x="531812" y="4619698"/>
            <a:ext cx="8585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Can easily be </a:t>
            </a:r>
            <a:r>
              <a:rPr lang="en-GB" altLang="de-DE" sz="1400" b="1" u="sng" dirty="0" smtClean="0">
                <a:latin typeface="Arial" charset="0"/>
              </a:rPr>
              <a:t>tri-diagonalized</a:t>
            </a:r>
            <a:r>
              <a:rPr lang="en-GB" altLang="de-DE" sz="1400" b="1" dirty="0">
                <a:latin typeface="Arial" charset="0"/>
              </a:rPr>
              <a:t> </a:t>
            </a:r>
            <a:r>
              <a:rPr lang="en-GB" altLang="de-DE" sz="1400" b="1" dirty="0" smtClean="0">
                <a:latin typeface="Arial" charset="0"/>
              </a:rPr>
              <a:t>by matrix-operations and solved by the standard solver</a:t>
            </a:r>
          </a:p>
        </p:txBody>
      </p:sp>
      <p:sp>
        <p:nvSpPr>
          <p:cNvPr id="39" name="Rechteck 3"/>
          <p:cNvSpPr>
            <a:spLocks noChangeArrowheads="1"/>
          </p:cNvSpPr>
          <p:nvPr/>
        </p:nvSpPr>
        <p:spPr bwMode="auto">
          <a:xfrm>
            <a:off x="1043608" y="1971146"/>
            <a:ext cx="864096" cy="482600"/>
          </a:xfrm>
          <a:prstGeom prst="rect">
            <a:avLst/>
          </a:prstGeom>
          <a:solidFill>
            <a:srgbClr val="FFC000">
              <a:alpha val="16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2170"/>
              </p:ext>
            </p:extLst>
          </p:nvPr>
        </p:nvGraphicFramePr>
        <p:xfrm>
          <a:off x="2182143" y="3101818"/>
          <a:ext cx="3016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8" name="Formel" r:id="rId39" imgW="203040" imgH="241200" progId="Equation.3">
                  <p:embed/>
                </p:oleObj>
              </mc:Choice>
              <mc:Fallback>
                <p:oleObj name="Formel" r:id="rId39" imgW="203040" imgH="24120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143" y="3101818"/>
                        <a:ext cx="3016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hteck 3"/>
          <p:cNvSpPr>
            <a:spLocks noChangeArrowheads="1"/>
          </p:cNvSpPr>
          <p:nvPr/>
        </p:nvSpPr>
        <p:spPr bwMode="auto">
          <a:xfrm>
            <a:off x="2771800" y="1971146"/>
            <a:ext cx="864096" cy="482600"/>
          </a:xfrm>
          <a:prstGeom prst="rect">
            <a:avLst/>
          </a:prstGeom>
          <a:solidFill>
            <a:srgbClr val="FFC000">
              <a:alpha val="16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1" name="Rechteck 3"/>
          <p:cNvSpPr>
            <a:spLocks noChangeArrowheads="1"/>
          </p:cNvSpPr>
          <p:nvPr/>
        </p:nvSpPr>
        <p:spPr bwMode="auto">
          <a:xfrm>
            <a:off x="1043608" y="3029810"/>
            <a:ext cx="1728192" cy="482600"/>
          </a:xfrm>
          <a:prstGeom prst="rect">
            <a:avLst/>
          </a:prstGeom>
          <a:solidFill>
            <a:srgbClr val="FF0000">
              <a:alpha val="16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224938"/>
              </p:ext>
            </p:extLst>
          </p:nvPr>
        </p:nvGraphicFramePr>
        <p:xfrm>
          <a:off x="3882305" y="4109607"/>
          <a:ext cx="3206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" name="Formel" r:id="rId41" imgW="215640" imgH="241200" progId="Equation.3">
                  <p:embed/>
                </p:oleObj>
              </mc:Choice>
              <mc:Fallback>
                <p:oleObj name="Formel" r:id="rId41" imgW="215640" imgH="241200" progId="Equation.3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305" y="4109607"/>
                        <a:ext cx="3206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32109"/>
              </p:ext>
            </p:extLst>
          </p:nvPr>
        </p:nvGraphicFramePr>
        <p:xfrm>
          <a:off x="4812580" y="4109607"/>
          <a:ext cx="3206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" name="Formel" r:id="rId43" imgW="215640" imgH="241200" progId="Equation.3">
                  <p:embed/>
                </p:oleObj>
              </mc:Choice>
              <mc:Fallback>
                <p:oleObj name="Formel" r:id="rId43" imgW="215640" imgH="241200" progId="Equation.3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580" y="4109607"/>
                        <a:ext cx="3206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327612"/>
              </p:ext>
            </p:extLst>
          </p:nvPr>
        </p:nvGraphicFramePr>
        <p:xfrm>
          <a:off x="5652120" y="4109607"/>
          <a:ext cx="3190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1" name="Formel" r:id="rId45" imgW="215640" imgH="241200" progId="Equation.3">
                  <p:embed/>
                </p:oleObj>
              </mc:Choice>
              <mc:Fallback>
                <p:oleObj name="Formel" r:id="rId45" imgW="215640" imgH="241200" progId="Equation.3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109607"/>
                        <a:ext cx="3190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Gerade Verbindung 19"/>
          <p:cNvCxnSpPr>
            <a:endCxn id="2" idx="2"/>
          </p:cNvCxnSpPr>
          <p:nvPr/>
        </p:nvCxnSpPr>
        <p:spPr>
          <a:xfrm>
            <a:off x="2411760" y="3523138"/>
            <a:ext cx="1188131" cy="1033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4572000" y="3008354"/>
            <a:ext cx="1512168" cy="1029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1619672" y="5282044"/>
            <a:ext cx="71287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degree of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corrected implicit coupling of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T_sn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the soil- and atm. temperatures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389644" y="306896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ifb</a:t>
            </a:r>
            <a:endParaRPr lang="en-US" b="1" dirty="0"/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539552" y="4941168"/>
            <a:ext cx="77768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u="sng" dirty="0" smtClean="0">
                <a:latin typeface="Arial" charset="0"/>
              </a:rPr>
              <a:t>Partly reducible</a:t>
            </a:r>
            <a:r>
              <a:rPr lang="en-GB" altLang="de-DE" sz="1400" b="1" dirty="0" smtClean="0">
                <a:latin typeface="Arial" charset="0"/>
              </a:rPr>
              <a:t> by parameters:</a:t>
            </a: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1605234" y="5635927"/>
            <a:ext cx="6624736" cy="45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degree of considered flux-equilibrium in diagnostics of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T_sf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918839" y="5408343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isc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27" name="Rechteck 26"/>
          <p:cNvSpPr/>
          <p:nvPr/>
        </p:nvSpPr>
        <p:spPr>
          <a:xfrm>
            <a:off x="349568" y="1979548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isc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8" name="Rechteck 27"/>
          <p:cNvSpPr/>
          <p:nvPr/>
        </p:nvSpPr>
        <p:spPr>
          <a:xfrm>
            <a:off x="351046" y="2555612"/>
            <a:ext cx="461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fes</a:t>
            </a:r>
            <a:endParaRPr lang="en-US" b="1" dirty="0"/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1605234" y="5930116"/>
            <a:ext cx="66247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degree of implicitness for effective surface fluxes used in the heat budgets </a:t>
            </a:r>
          </a:p>
        </p:txBody>
      </p:sp>
      <p:sp>
        <p:nvSpPr>
          <p:cNvPr id="60" name="Rechteck 59"/>
          <p:cNvSpPr/>
          <p:nvPr/>
        </p:nvSpPr>
        <p:spPr>
          <a:xfrm>
            <a:off x="899592" y="5694173"/>
            <a:ext cx="525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fes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63" name="Rechteck 62"/>
          <p:cNvSpPr/>
          <p:nvPr/>
        </p:nvSpPr>
        <p:spPr>
          <a:xfrm>
            <a:off x="899592" y="6021288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ifb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64" name="Rectangle 14"/>
          <p:cNvSpPr>
            <a:spLocks noChangeArrowheads="1"/>
          </p:cNvSpPr>
          <p:nvPr/>
        </p:nvSpPr>
        <p:spPr bwMode="auto">
          <a:xfrm>
            <a:off x="827584" y="6309321"/>
            <a:ext cx="83164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Default for test: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=1;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=1;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ifb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=1 (full implicit solution active) - modified for diagnostic points 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hteck 3"/>
          <p:cNvSpPr>
            <a:spLocks noChangeArrowheads="1"/>
          </p:cNvSpPr>
          <p:nvPr/>
        </p:nvSpPr>
        <p:spPr bwMode="auto">
          <a:xfrm>
            <a:off x="1907703" y="2514352"/>
            <a:ext cx="1692187" cy="482600"/>
          </a:xfrm>
          <a:prstGeom prst="rect">
            <a:avLst/>
          </a:prstGeom>
          <a:solidFill>
            <a:srgbClr val="FFC000">
              <a:alpha val="16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7" name="Rechteck 3"/>
          <p:cNvSpPr>
            <a:spLocks noChangeArrowheads="1"/>
          </p:cNvSpPr>
          <p:nvPr/>
        </p:nvSpPr>
        <p:spPr bwMode="auto">
          <a:xfrm>
            <a:off x="8024737" y="2483384"/>
            <a:ext cx="864096" cy="482600"/>
          </a:xfrm>
          <a:prstGeom prst="rect">
            <a:avLst/>
          </a:prstGeom>
          <a:solidFill>
            <a:srgbClr val="FF0000">
              <a:alpha val="16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9" name="Rechteck 3"/>
          <p:cNvSpPr>
            <a:spLocks noChangeArrowheads="1"/>
          </p:cNvSpPr>
          <p:nvPr/>
        </p:nvSpPr>
        <p:spPr bwMode="auto">
          <a:xfrm>
            <a:off x="8028384" y="1988840"/>
            <a:ext cx="864096" cy="482600"/>
          </a:xfrm>
          <a:prstGeom prst="rect">
            <a:avLst/>
          </a:prstGeom>
          <a:solidFill>
            <a:srgbClr val="FFC000">
              <a:alpha val="16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1" name="Rechteck 3"/>
          <p:cNvSpPr>
            <a:spLocks noChangeArrowheads="1"/>
          </p:cNvSpPr>
          <p:nvPr/>
        </p:nvSpPr>
        <p:spPr bwMode="auto">
          <a:xfrm>
            <a:off x="2771800" y="3018408"/>
            <a:ext cx="1692187" cy="482600"/>
          </a:xfrm>
          <a:prstGeom prst="rect">
            <a:avLst/>
          </a:prstGeom>
          <a:solidFill>
            <a:srgbClr val="FFC000">
              <a:alpha val="16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2" name="Rechteck 3"/>
          <p:cNvSpPr>
            <a:spLocks noChangeArrowheads="1"/>
          </p:cNvSpPr>
          <p:nvPr/>
        </p:nvSpPr>
        <p:spPr bwMode="auto">
          <a:xfrm>
            <a:off x="8028384" y="3018408"/>
            <a:ext cx="864096" cy="482600"/>
          </a:xfrm>
          <a:prstGeom prst="rect">
            <a:avLst/>
          </a:prstGeom>
          <a:solidFill>
            <a:srgbClr val="FFC000">
              <a:alpha val="1600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8045852" y="260068"/>
            <a:ext cx="774620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altered 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8045852" y="764704"/>
            <a:ext cx="77462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created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90" b="30317"/>
          <a:stretch/>
        </p:blipFill>
        <p:spPr bwMode="auto">
          <a:xfrm>
            <a:off x="-18426" y="1680834"/>
            <a:ext cx="4957585" cy="423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de-DE" sz="1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Ad I:	</a:t>
            </a:r>
            <a:r>
              <a:rPr lang="en-US" altLang="de-DE" sz="2000" b="1" u="sng" dirty="0">
                <a:solidFill>
                  <a:srgbClr val="000000"/>
                </a:solidFill>
                <a:latin typeface="Arial Narrow" pitchFamily="34" charset="0"/>
              </a:rPr>
              <a:t>Test-grid-point Kenia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(+</a:t>
            </a:r>
            <a:r>
              <a:rPr lang="en-US" altLang="de-DE" sz="2000" b="1" u="sng" dirty="0">
                <a:solidFill>
                  <a:srgbClr val="000000"/>
                </a:solidFill>
                <a:latin typeface="Arial Narrow" pitchFamily="34" charset="0"/>
              </a:rPr>
              <a:t>33.71_+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7.89) :</a:t>
            </a:r>
            <a:endParaRPr lang="en-US" altLang="de-DE" sz="20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55" b="30929"/>
          <a:stretch/>
        </p:blipFill>
        <p:spPr bwMode="auto">
          <a:xfrm>
            <a:off x="4211960" y="1680834"/>
            <a:ext cx="5116200" cy="423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79512" y="530677"/>
            <a:ext cx="858507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After-noon situation; tropical hot with strong radiation forcing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3 hour ICON-global test-run (R2B6) with defaults of the new SAT/TERRA-scheme (</a:t>
            </a:r>
            <a:r>
              <a:rPr lang="en-GB" altLang="de-DE" sz="1400" b="1" dirty="0" err="1" smtClean="0">
                <a:latin typeface="Arial" charset="0"/>
              </a:rPr>
              <a:t>dt</a:t>
            </a:r>
            <a:r>
              <a:rPr lang="en-GB" altLang="de-DE" sz="1400" b="1" dirty="0" smtClean="0">
                <a:latin typeface="Arial" charset="0"/>
              </a:rPr>
              <a:t>=6 min)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solidFill>
                  <a:srgbClr val="C00000"/>
                </a:solidFill>
                <a:latin typeface="Arial" charset="0"/>
              </a:rPr>
              <a:t>Emulation of so far operational surface coupling only for a special grid-</a:t>
            </a:r>
            <a:r>
              <a:rPr lang="en-GB" altLang="de-DE" sz="1400" b="1" dirty="0" err="1" smtClean="0">
                <a:solidFill>
                  <a:srgbClr val="C00000"/>
                </a:solidFill>
                <a:latin typeface="Arial" charset="0"/>
              </a:rPr>
              <a:t>pointC</a:t>
            </a:r>
            <a:endParaRPr lang="en-GB" altLang="de-DE" sz="1400" b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3001" y="6253862"/>
            <a:ext cx="858507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solidFill>
                  <a:srgbClr val="C00000"/>
                </a:solidFill>
                <a:latin typeface="Arial" charset="0"/>
              </a:rPr>
              <a:t>Strong 2*</a:t>
            </a:r>
            <a:r>
              <a:rPr lang="en-GB" altLang="de-DE" sz="1400" b="1" dirty="0" err="1" smtClean="0">
                <a:solidFill>
                  <a:srgbClr val="C00000"/>
                </a:solidFill>
                <a:latin typeface="Arial" charset="0"/>
              </a:rPr>
              <a:t>dt</a:t>
            </a:r>
            <a:r>
              <a:rPr lang="en-GB" altLang="de-DE" sz="1400" b="1" dirty="0" smtClean="0">
                <a:solidFill>
                  <a:srgbClr val="C00000"/>
                </a:solidFill>
                <a:latin typeface="Arial" charset="0"/>
              </a:rPr>
              <a:t>- oscillations with old coupling around noon with strong radiative forcing!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915816" y="5622111"/>
            <a:ext cx="3168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old-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sx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-coupling: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=0;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fes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=0; 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ifb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=0 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025179" y="2329135"/>
            <a:ext cx="110666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400" dirty="0" err="1" smtClean="0">
                <a:latin typeface="Arial" charset="0"/>
              </a:rPr>
              <a:t>T_sf</a:t>
            </a:r>
            <a:endParaRPr lang="en-GB" altLang="de-DE" sz="14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6300192" y="2302421"/>
            <a:ext cx="110666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400" dirty="0" err="1" smtClean="0">
                <a:latin typeface="Arial" charset="0"/>
              </a:rPr>
              <a:t>THF_sf</a:t>
            </a:r>
            <a:endParaRPr lang="en-GB" altLang="de-DE" sz="1400" b="1" dirty="0" smtClean="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de-DE" sz="1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Ad I:	</a:t>
            </a:r>
            <a:r>
              <a:rPr lang="en-US" altLang="de-DE" sz="2000" b="1" u="sng" dirty="0">
                <a:solidFill>
                  <a:srgbClr val="000000"/>
                </a:solidFill>
                <a:latin typeface="Arial Narrow" pitchFamily="34" charset="0"/>
              </a:rPr>
              <a:t>Test-grid-point Kenia 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(+</a:t>
            </a:r>
            <a:r>
              <a:rPr lang="en-US" altLang="de-DE" sz="2000" b="1" u="sng" dirty="0">
                <a:solidFill>
                  <a:srgbClr val="000000"/>
                </a:solidFill>
                <a:latin typeface="Arial Narrow" pitchFamily="34" charset="0"/>
              </a:rPr>
              <a:t>33.71_+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7.89) :</a:t>
            </a:r>
            <a:endParaRPr lang="en-US" altLang="de-DE" sz="20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3001" y="5913795"/>
            <a:ext cx="858507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solidFill>
                  <a:schemeClr val="accent1"/>
                </a:solidFill>
                <a:latin typeface="Arial" charset="0"/>
              </a:rPr>
              <a:t>Oscillations </a:t>
            </a:r>
            <a:r>
              <a:rPr lang="en-GB" altLang="de-DE" sz="1400" b="1" u="sng" dirty="0" smtClean="0">
                <a:solidFill>
                  <a:schemeClr val="accent1"/>
                </a:solidFill>
                <a:latin typeface="Arial" charset="0"/>
              </a:rPr>
              <a:t>strongly reduced</a:t>
            </a:r>
            <a:r>
              <a:rPr lang="en-GB" altLang="de-DE" sz="1400" b="1" dirty="0" smtClean="0">
                <a:solidFill>
                  <a:schemeClr val="accent1"/>
                </a:solidFill>
                <a:latin typeface="Arial" charset="0"/>
              </a:rPr>
              <a:t> by	  </a:t>
            </a:r>
            <a:r>
              <a:rPr lang="en-GB" altLang="de-DE" sz="1400" b="1" u="sng" dirty="0" err="1" smtClean="0">
                <a:latin typeface="Arial" charset="0"/>
              </a:rPr>
              <a:t>ifb</a:t>
            </a:r>
            <a:r>
              <a:rPr lang="en-GB" altLang="de-DE" sz="1400" b="1" u="sng" dirty="0" smtClean="0">
                <a:latin typeface="Arial" charset="0"/>
              </a:rPr>
              <a:t>=1</a:t>
            </a:r>
            <a:r>
              <a:rPr lang="en-GB" altLang="de-DE" sz="1400" b="1" dirty="0" smtClean="0">
                <a:solidFill>
                  <a:schemeClr val="accent1"/>
                </a:solidFill>
                <a:latin typeface="Arial" charset="0"/>
              </a:rPr>
              <a:t>  (implicit flux increments active for soil forcing)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79" b="29065"/>
          <a:stretch/>
        </p:blipFill>
        <p:spPr bwMode="auto">
          <a:xfrm>
            <a:off x="145238" y="1916832"/>
            <a:ext cx="483395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1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32" b="29736"/>
          <a:stretch/>
        </p:blipFill>
        <p:spPr bwMode="auto">
          <a:xfrm>
            <a:off x="4572000" y="1917272"/>
            <a:ext cx="4843901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866133" y="5301208"/>
            <a:ext cx="3209923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100" dirty="0" smtClean="0">
                <a:latin typeface="Arial" charset="0"/>
              </a:rPr>
              <a:t>old-</a:t>
            </a:r>
            <a:r>
              <a:rPr lang="en-GB" altLang="de-DE" sz="1100" dirty="0" err="1" smtClean="0">
                <a:latin typeface="Arial" charset="0"/>
              </a:rPr>
              <a:t>sx</a:t>
            </a:r>
            <a:r>
              <a:rPr lang="en-GB" altLang="de-DE" sz="1100" dirty="0" smtClean="0">
                <a:latin typeface="Arial" charset="0"/>
              </a:rPr>
              <a:t>-</a:t>
            </a:r>
            <a:r>
              <a:rPr lang="en-GB" altLang="de-DE" sz="1100" dirty="0" err="1" smtClean="0">
                <a:latin typeface="Arial" charset="0"/>
              </a:rPr>
              <a:t>cpl</a:t>
            </a:r>
            <a:r>
              <a:rPr lang="en-GB" altLang="de-DE" sz="1100" dirty="0" smtClean="0">
                <a:latin typeface="Arial" charset="0"/>
              </a:rPr>
              <a:t> + </a:t>
            </a:r>
            <a:r>
              <a:rPr lang="en-GB" altLang="de-DE" sz="1100" b="1" dirty="0" err="1" smtClean="0">
                <a:solidFill>
                  <a:schemeClr val="accent1"/>
                </a:solidFill>
                <a:latin typeface="Arial" charset="0"/>
              </a:rPr>
              <a:t>ifb</a:t>
            </a:r>
            <a:r>
              <a:rPr lang="en-GB" altLang="de-DE" sz="1100" b="1" dirty="0" smtClean="0">
                <a:solidFill>
                  <a:schemeClr val="accent1"/>
                </a:solidFill>
                <a:latin typeface="Arial" charset="0"/>
              </a:rPr>
              <a:t>=1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6732240" y="5327630"/>
            <a:ext cx="3209923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100" dirty="0" smtClean="0">
                <a:latin typeface="Arial" charset="0"/>
              </a:rPr>
              <a:t>old-</a:t>
            </a:r>
            <a:r>
              <a:rPr lang="en-GB" altLang="de-DE" sz="1100" dirty="0" err="1" smtClean="0">
                <a:latin typeface="Arial" charset="0"/>
              </a:rPr>
              <a:t>sx</a:t>
            </a:r>
            <a:r>
              <a:rPr lang="en-GB" altLang="de-DE" sz="1100" dirty="0" smtClean="0">
                <a:latin typeface="Arial" charset="0"/>
              </a:rPr>
              <a:t>-</a:t>
            </a:r>
            <a:r>
              <a:rPr lang="en-GB" altLang="de-DE" sz="1100" dirty="0" err="1" smtClean="0">
                <a:latin typeface="Arial" charset="0"/>
              </a:rPr>
              <a:t>cpl</a:t>
            </a:r>
            <a:r>
              <a:rPr lang="en-GB" altLang="de-DE" sz="1100" dirty="0" smtClean="0">
                <a:latin typeface="Arial" charset="0"/>
              </a:rPr>
              <a:t> + </a:t>
            </a:r>
            <a:r>
              <a:rPr lang="en-GB" altLang="de-DE" sz="1100" b="1" dirty="0" err="1" smtClean="0">
                <a:solidFill>
                  <a:schemeClr val="accent1"/>
                </a:solidFill>
                <a:latin typeface="Arial" charset="0"/>
              </a:rPr>
              <a:t>ifb</a:t>
            </a:r>
            <a:r>
              <a:rPr lang="en-GB" altLang="de-DE" sz="1100" b="1" dirty="0" smtClean="0">
                <a:solidFill>
                  <a:schemeClr val="accent1"/>
                </a:solidFill>
                <a:latin typeface="Arial" charset="0"/>
              </a:rPr>
              <a:t>=1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79512" y="675273"/>
            <a:ext cx="8585076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After-noon situation; tropical hot with strong radiation forcing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3 hour ICON-global test-run (R2B6) with defaults of the new SAT/TERRA-scheme (</a:t>
            </a:r>
            <a:r>
              <a:rPr lang="en-GB" altLang="de-DE" sz="1400" b="1" dirty="0" err="1" smtClean="0">
                <a:latin typeface="Arial" charset="0"/>
              </a:rPr>
              <a:t>dt</a:t>
            </a:r>
            <a:r>
              <a:rPr lang="en-GB" altLang="de-DE" sz="1400" b="1" dirty="0" smtClean="0">
                <a:latin typeface="Arial" charset="0"/>
              </a:rPr>
              <a:t>=6 min)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solidFill>
                  <a:srgbClr val="C00000"/>
                </a:solidFill>
                <a:latin typeface="Arial" charset="0"/>
              </a:rPr>
              <a:t>Emulation of so far operational surface coupling only for the special grid-point: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241203" y="2204864"/>
            <a:ext cx="110666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400" dirty="0" err="1" smtClean="0">
                <a:latin typeface="Arial" charset="0"/>
              </a:rPr>
              <a:t>T_sf</a:t>
            </a:r>
            <a:endParaRPr lang="en-GB" altLang="de-DE" sz="1400" b="1" dirty="0" smtClean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6561683" y="2257127"/>
            <a:ext cx="110666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e-DE" sz="1400" dirty="0" err="1">
                <a:latin typeface="Arial" charset="0"/>
              </a:rPr>
              <a:t>S</a:t>
            </a:r>
            <a:r>
              <a:rPr lang="en-GB" altLang="de-DE" sz="1400" dirty="0" err="1" smtClean="0">
                <a:latin typeface="Arial" charset="0"/>
              </a:rPr>
              <a:t>HF_sf</a:t>
            </a:r>
            <a:endParaRPr lang="en-GB" altLang="de-DE" sz="1400" b="1" dirty="0" smtClean="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57176" y="116632"/>
            <a:ext cx="6607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sz="1800" b="1" u="sng" dirty="0" smtClean="0">
                <a:solidFill>
                  <a:srgbClr val="000000"/>
                </a:solidFill>
                <a:latin typeface="Arial Narrow" pitchFamily="34" charset="0"/>
              </a:rPr>
              <a:t>Ad I:</a:t>
            </a:r>
            <a:r>
              <a:rPr lang="en-US" altLang="de-DE" sz="1800" u="sng" dirty="0" smtClean="0">
                <a:solidFill>
                  <a:srgbClr val="000000"/>
                </a:solidFill>
                <a:latin typeface="Arial Narrow" pitchFamily="34" charset="0"/>
              </a:rPr>
              <a:t> 	</a:t>
            </a:r>
            <a:r>
              <a:rPr lang="en-US" altLang="de-DE" sz="2000" b="1" u="sng" dirty="0" smtClean="0">
                <a:solidFill>
                  <a:srgbClr val="000000"/>
                </a:solidFill>
                <a:latin typeface="Arial Narrow" pitchFamily="34" charset="0"/>
              </a:rPr>
              <a:t>Implicit increments of atmospheric transfer velocities:</a:t>
            </a:r>
            <a:endParaRPr lang="en-US" altLang="de-DE" sz="2000" b="1" u="sng" dirty="0">
              <a:solidFill>
                <a:srgbClr val="000000"/>
              </a:solidFill>
              <a:latin typeface="Arial Narrow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113158"/>
              </p:ext>
            </p:extLst>
          </p:nvPr>
        </p:nvGraphicFramePr>
        <p:xfrm>
          <a:off x="585788" y="1502337"/>
          <a:ext cx="23241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6" name="Formel" r:id="rId3" imgW="1638000" imgH="304560" progId="Equation.3">
                  <p:embed/>
                </p:oleObj>
              </mc:Choice>
              <mc:Fallback>
                <p:oleObj name="Formel" r:id="rId3" imgW="1638000" imgH="304560" progId="Equation.3">
                  <p:embed/>
                  <p:pic>
                    <p:nvPicPr>
                      <p:cNvPr id="0" name="Objek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502337"/>
                        <a:ext cx="23241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79512" y="620688"/>
            <a:ext cx="87374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Remaining oscillations may be due to implicit </a:t>
            </a:r>
            <a:r>
              <a:rPr lang="en-GB" altLang="de-DE" sz="1400" b="1" dirty="0" err="1" smtClean="0">
                <a:latin typeface="Arial" charset="0"/>
              </a:rPr>
              <a:t>T_sx</a:t>
            </a:r>
            <a:r>
              <a:rPr lang="en-GB" altLang="de-DE" sz="1400" b="1" dirty="0" smtClean="0">
                <a:latin typeface="Arial" charset="0"/>
              </a:rPr>
              <a:t>-dependency on transfer velocity for heat       ,</a:t>
            </a:r>
          </a:p>
          <a:p>
            <a:pPr marL="273050" indent="0">
              <a:spcBef>
                <a:spcPct val="0"/>
              </a:spcBef>
              <a:buNone/>
            </a:pPr>
            <a:r>
              <a:rPr lang="en-GB" altLang="de-DE" sz="1400" b="1" dirty="0">
                <a:latin typeface="Arial" charset="0"/>
              </a:rPr>
              <a:t>w</a:t>
            </a:r>
            <a:r>
              <a:rPr lang="en-GB" altLang="de-DE" sz="1400" b="1" dirty="0" smtClean="0">
                <a:latin typeface="Arial" charset="0"/>
              </a:rPr>
              <a:t>hich is the main variable part in the linear coefficients </a:t>
            </a:r>
            <a:r>
              <a:rPr lang="en-GB" altLang="de-DE" sz="1400" b="1" dirty="0" err="1" smtClean="0">
                <a:latin typeface="Arial" charset="0"/>
              </a:rPr>
              <a:t>SHF_sx</a:t>
            </a:r>
            <a:r>
              <a:rPr lang="en-GB" altLang="de-DE" sz="1400" b="1" dirty="0" smtClean="0">
                <a:latin typeface="Arial" charset="0"/>
              </a:rPr>
              <a:t> and </a:t>
            </a:r>
            <a:r>
              <a:rPr lang="en-GB" altLang="de-DE" sz="1400" b="1" dirty="0" err="1" smtClean="0">
                <a:latin typeface="Arial" charset="0"/>
              </a:rPr>
              <a:t>LHF_sx</a:t>
            </a:r>
            <a:r>
              <a:rPr lang="en-GB" altLang="de-DE" sz="1400" b="1" dirty="0" smtClean="0">
                <a:latin typeface="Arial" charset="0"/>
              </a:rPr>
              <a:t>: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553918"/>
              </p:ext>
            </p:extLst>
          </p:nvPr>
        </p:nvGraphicFramePr>
        <p:xfrm>
          <a:off x="8388424" y="710844"/>
          <a:ext cx="2524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" name="Formel" r:id="rId5" imgW="177480" imgH="241200" progId="Equation.3">
                  <p:embed/>
                </p:oleObj>
              </mc:Choice>
              <mc:Fallback>
                <p:oleObj name="Formel" r:id="rId5" imgW="177480" imgH="24120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710844"/>
                        <a:ext cx="2524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023532"/>
              </p:ext>
            </p:extLst>
          </p:nvPr>
        </p:nvGraphicFramePr>
        <p:xfrm>
          <a:off x="3707904" y="1482543"/>
          <a:ext cx="370998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" name="Formel" r:id="rId7" imgW="2616120" imgH="291960" progId="Equation.3">
                  <p:embed/>
                </p:oleObj>
              </mc:Choice>
              <mc:Fallback>
                <p:oleObj name="Formel" r:id="rId7" imgW="2616120" imgH="291960" progId="Equation.3">
                  <p:embed/>
                  <p:pic>
                    <p:nvPicPr>
                      <p:cNvPr id="0" name="Objek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482543"/>
                        <a:ext cx="370998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427496"/>
              </p:ext>
            </p:extLst>
          </p:nvPr>
        </p:nvGraphicFramePr>
        <p:xfrm>
          <a:off x="1862138" y="2151624"/>
          <a:ext cx="361791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" name="Formel" r:id="rId9" imgW="2539800" imgH="304560" progId="Equation.3">
                  <p:embed/>
                </p:oleObj>
              </mc:Choice>
              <mc:Fallback>
                <p:oleObj name="Formel" r:id="rId9" imgW="2539800" imgH="30456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2151624"/>
                        <a:ext cx="3617912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31912" y="2802966"/>
            <a:ext cx="8585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The implicit heat budgets for sf and </a:t>
            </a:r>
            <a:r>
              <a:rPr lang="en-GB" altLang="de-DE" sz="1400" b="1" dirty="0" err="1" smtClean="0">
                <a:latin typeface="Arial" charset="0"/>
              </a:rPr>
              <a:t>sn</a:t>
            </a:r>
            <a:r>
              <a:rPr lang="en-GB" altLang="de-DE" sz="1400" b="1" dirty="0" smtClean="0">
                <a:latin typeface="Arial" charset="0"/>
              </a:rPr>
              <a:t> become </a:t>
            </a:r>
            <a:r>
              <a:rPr lang="en-GB" altLang="de-DE" sz="1400" b="1" u="sng" dirty="0" smtClean="0">
                <a:solidFill>
                  <a:schemeClr val="tx2"/>
                </a:solidFill>
                <a:latin typeface="Arial" charset="0"/>
              </a:rPr>
              <a:t>quadratic</a:t>
            </a:r>
            <a:r>
              <a:rPr lang="en-GB" altLang="de-DE" sz="1400" b="1" dirty="0" smtClean="0">
                <a:latin typeface="Arial" charset="0"/>
              </a:rPr>
              <a:t> in         :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95536" y="3379030"/>
            <a:ext cx="8585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From solutions           of the </a:t>
            </a:r>
            <a:r>
              <a:rPr lang="en-GB" altLang="de-DE" sz="1400" b="1" u="sng" dirty="0" smtClean="0">
                <a:solidFill>
                  <a:srgbClr val="FF0000"/>
                </a:solidFill>
                <a:latin typeface="Arial" charset="0"/>
              </a:rPr>
              <a:t>decoupled</a:t>
            </a:r>
            <a:r>
              <a:rPr lang="en-GB" altLang="de-DE" sz="1400" b="1" dirty="0" smtClean="0">
                <a:latin typeface="Arial" charset="0"/>
              </a:rPr>
              <a:t> versions of these quadratic equations:</a:t>
            </a:r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072661"/>
              </p:ext>
            </p:extLst>
          </p:nvPr>
        </p:nvGraphicFramePr>
        <p:xfrm>
          <a:off x="2123728" y="3506192"/>
          <a:ext cx="3238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0" name="Formel" r:id="rId11" imgW="228600" imgH="241200" progId="Equation.3">
                  <p:embed/>
                </p:oleObj>
              </mc:Choice>
              <mc:Fallback>
                <p:oleObj name="Formel" r:id="rId11" imgW="228600" imgH="241200" progId="Equation.3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06192"/>
                        <a:ext cx="3238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69065"/>
              </p:ext>
            </p:extLst>
          </p:nvPr>
        </p:nvGraphicFramePr>
        <p:xfrm>
          <a:off x="2222500" y="4085356"/>
          <a:ext cx="30400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1" name="Formel" r:id="rId13" imgW="2133360" imgH="304560" progId="Equation.3">
                  <p:embed/>
                </p:oleObj>
              </mc:Choice>
              <mc:Fallback>
                <p:oleObj name="Formel" r:id="rId13" imgW="2133360" imgH="30456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4085356"/>
                        <a:ext cx="3040063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95536" y="4555453"/>
            <a:ext cx="8585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This updated transfer velocity             is used in the subsequent linear system: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0531"/>
              </p:ext>
            </p:extLst>
          </p:nvPr>
        </p:nvGraphicFramePr>
        <p:xfrm>
          <a:off x="5760318" y="2932707"/>
          <a:ext cx="3238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2" name="Formel" r:id="rId15" imgW="228600" imgH="241200" progId="Equation.3">
                  <p:embed/>
                </p:oleObj>
              </mc:Choice>
              <mc:Fallback>
                <p:oleObj name="Formel" r:id="rId15" imgW="228600" imgH="241200" progId="Equation.3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318" y="2932707"/>
                        <a:ext cx="32385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216079"/>
              </p:ext>
            </p:extLst>
          </p:nvPr>
        </p:nvGraphicFramePr>
        <p:xfrm>
          <a:off x="3408295" y="4693467"/>
          <a:ext cx="452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3" name="Formel" r:id="rId17" imgW="317160" imgH="304560" progId="Equation.3">
                  <p:embed/>
                </p:oleObj>
              </mc:Choice>
              <mc:Fallback>
                <p:oleObj name="Formel" r:id="rId17" imgW="317160" imgH="304560" progId="Equation.3">
                  <p:embed/>
                  <p:pic>
                    <p:nvPicPr>
                      <p:cNvPr id="0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295" y="4693467"/>
                        <a:ext cx="45243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95536" y="5164955"/>
            <a:ext cx="8585076" cy="45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de-DE" sz="1400" b="1" dirty="0" smtClean="0">
                <a:latin typeface="Arial" charset="0"/>
              </a:rPr>
              <a:t>The factor of the linear  </a:t>
            </a:r>
            <a:r>
              <a:rPr lang="en-GB" altLang="de-DE" sz="1400" b="1" dirty="0" err="1" smtClean="0">
                <a:latin typeface="Arial" charset="0"/>
              </a:rPr>
              <a:t>T_sx</a:t>
            </a:r>
            <a:r>
              <a:rPr lang="en-GB" altLang="de-DE" sz="1400" b="1" dirty="0" smtClean="0">
                <a:latin typeface="Arial" charset="0"/>
              </a:rPr>
              <a:t>-dependency of the transfer-velocity is estimated by registration: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98785"/>
              </p:ext>
            </p:extLst>
          </p:nvPr>
        </p:nvGraphicFramePr>
        <p:xfrm>
          <a:off x="2256284" y="5718894"/>
          <a:ext cx="21717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4" name="Formel" r:id="rId19" imgW="1523880" imgH="520560" progId="Equation.3">
                  <p:embed/>
                </p:oleObj>
              </mc:Choice>
              <mc:Fallback>
                <p:oleObj name="Formel" r:id="rId19" imgW="1523880" imgH="520560" progId="Equation.3">
                  <p:embed/>
                  <p:pic>
                    <p:nvPicPr>
                      <p:cNvPr id="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284" y="5718894"/>
                        <a:ext cx="21717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613496"/>
              </p:ext>
            </p:extLst>
          </p:nvPr>
        </p:nvGraphicFramePr>
        <p:xfrm>
          <a:off x="5045553" y="5827724"/>
          <a:ext cx="2406767" cy="55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5" name="Formel" r:id="rId21" imgW="1143000" imgH="241200" progId="Equation.3">
                  <p:embed/>
                </p:oleObj>
              </mc:Choice>
              <mc:Fallback>
                <p:oleObj name="Formel" r:id="rId21" imgW="1143000" imgH="241200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553" y="5827724"/>
                        <a:ext cx="2406767" cy="553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9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</Words>
  <Application>Microsoft Office PowerPoint</Application>
  <PresentationFormat>Bildschirmpräsentation (4:3)</PresentationFormat>
  <Paragraphs>208</Paragraphs>
  <Slides>20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Larissa</vt:lpstr>
      <vt:lpstr>Formel</vt:lpstr>
      <vt:lpstr>Microsoft Formel-Editor 3.0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Deutscher Wetterdienst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Raschendorfer Matthias</dc:creator>
  <cp:lastModifiedBy>Raschendorfer Matthias</cp:lastModifiedBy>
  <cp:revision>127</cp:revision>
  <dcterms:created xsi:type="dcterms:W3CDTF">2017-09-08T15:59:42Z</dcterms:created>
  <dcterms:modified xsi:type="dcterms:W3CDTF">2017-09-11T10:52:59Z</dcterms:modified>
</cp:coreProperties>
</file>