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7" r:id="rId2"/>
    <p:sldId id="257" r:id="rId3"/>
    <p:sldId id="282" r:id="rId4"/>
    <p:sldId id="334" r:id="rId5"/>
    <p:sldId id="309" r:id="rId6"/>
    <p:sldId id="311" r:id="rId7"/>
    <p:sldId id="315" r:id="rId8"/>
    <p:sldId id="319" r:id="rId9"/>
    <p:sldId id="336" r:id="rId10"/>
    <p:sldId id="322" r:id="rId11"/>
    <p:sldId id="323" r:id="rId12"/>
    <p:sldId id="324" r:id="rId13"/>
    <p:sldId id="321" r:id="rId14"/>
    <p:sldId id="258" r:id="rId15"/>
    <p:sldId id="325" r:id="rId16"/>
    <p:sldId id="326" r:id="rId17"/>
    <p:sldId id="328" r:id="rId18"/>
    <p:sldId id="327" r:id="rId19"/>
    <p:sldId id="330" r:id="rId20"/>
    <p:sldId id="313" r:id="rId21"/>
    <p:sldId id="340" r:id="rId22"/>
    <p:sldId id="341" r:id="rId23"/>
    <p:sldId id="338" r:id="rId24"/>
    <p:sldId id="339" r:id="rId2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B008B"/>
    <a:srgbClr val="FFD700"/>
    <a:srgbClr val="EE82EE"/>
    <a:srgbClr val="FF1493"/>
    <a:srgbClr val="008B8B"/>
    <a:srgbClr val="8B4726"/>
    <a:srgbClr val="0000FF"/>
    <a:srgbClr val="00CD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3" autoAdjust="0"/>
  </p:normalViewPr>
  <p:slideViewPr>
    <p:cSldViewPr>
      <p:cViewPr varScale="1">
        <p:scale>
          <a:sx n="71" d="100"/>
          <a:sy n="71" d="100"/>
        </p:scale>
        <p:origin x="-104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CAP_20170907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CAP_20170907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25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E:\CAP_20170907.xlsx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ANNUAL!$B$35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solidFill>
                <a:srgbClr val="8B00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008B"/>
              </a:solidFill>
              <a:ln w="9525">
                <a:noFill/>
              </a:ln>
              <a:effectLst/>
            </c:spPr>
          </c:marker>
          <c:cat>
            <c:numRef>
              <c:f>ANNUAL!$C$34:$AA$34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ANNUAL!$C$35:$AA$35</c:f>
              <c:numCache>
                <c:formatCode>General</c:formatCode>
                <c:ptCount val="25"/>
                <c:pt idx="0">
                  <c:v>9.8977000000000214E-3</c:v>
                </c:pt>
                <c:pt idx="1">
                  <c:v>1.8235999999999995E-2</c:v>
                </c:pt>
                <c:pt idx="2">
                  <c:v>-0.36028025000000002</c:v>
                </c:pt>
                <c:pt idx="3">
                  <c:v>-0.88485024999999995</c:v>
                </c:pt>
                <c:pt idx="4">
                  <c:v>-1.0786225</c:v>
                </c:pt>
                <c:pt idx="5">
                  <c:v>-1.3804792499999998</c:v>
                </c:pt>
                <c:pt idx="6">
                  <c:v>-1.1081570000000009</c:v>
                </c:pt>
                <c:pt idx="7">
                  <c:v>-0.62457649999999998</c:v>
                </c:pt>
                <c:pt idx="8">
                  <c:v>-0.45283517499999998</c:v>
                </c:pt>
                <c:pt idx="9">
                  <c:v>-0.34578240000000043</c:v>
                </c:pt>
                <c:pt idx="10">
                  <c:v>-0.67107525000000101</c:v>
                </c:pt>
                <c:pt idx="11">
                  <c:v>-1.1939534999999999</c:v>
                </c:pt>
                <c:pt idx="12">
                  <c:v>-1.3391534999999997</c:v>
                </c:pt>
                <c:pt idx="13">
                  <c:v>-1.6039325000000002</c:v>
                </c:pt>
                <c:pt idx="14">
                  <c:v>-1.2981722499999999</c:v>
                </c:pt>
                <c:pt idx="15">
                  <c:v>-0.8050882500000005</c:v>
                </c:pt>
                <c:pt idx="16">
                  <c:v>-0.61566317500000001</c:v>
                </c:pt>
                <c:pt idx="17">
                  <c:v>-0.50945349999999956</c:v>
                </c:pt>
                <c:pt idx="18">
                  <c:v>-0.82617874999999996</c:v>
                </c:pt>
                <c:pt idx="19">
                  <c:v>-1.3376785000000002</c:v>
                </c:pt>
                <c:pt idx="20">
                  <c:v>-1.436663749999999</c:v>
                </c:pt>
                <c:pt idx="21">
                  <c:v>-1.6952215000000002</c:v>
                </c:pt>
                <c:pt idx="22">
                  <c:v>-1.425551749999999</c:v>
                </c:pt>
                <c:pt idx="23">
                  <c:v>-0.90832950000000001</c:v>
                </c:pt>
                <c:pt idx="24">
                  <c:v>-0.70834867500000043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ANNUAL!$B$36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ANNUAL!$C$34:$AA$34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ANNUAL!$C$36:$AA$36</c:f>
              <c:numCache>
                <c:formatCode>General</c:formatCode>
                <c:ptCount val="25"/>
                <c:pt idx="0">
                  <c:v>0.83066299999999949</c:v>
                </c:pt>
                <c:pt idx="1">
                  <c:v>1.0745027500000002</c:v>
                </c:pt>
                <c:pt idx="2">
                  <c:v>0.57587100000000047</c:v>
                </c:pt>
                <c:pt idx="3">
                  <c:v>-0.29084392500000023</c:v>
                </c:pt>
                <c:pt idx="4">
                  <c:v>-0.603303425</c:v>
                </c:pt>
                <c:pt idx="5">
                  <c:v>-0.94606100000000004</c:v>
                </c:pt>
                <c:pt idx="6">
                  <c:v>-0.44993075000000027</c:v>
                </c:pt>
                <c:pt idx="7">
                  <c:v>0.33379075000000002</c:v>
                </c:pt>
                <c:pt idx="8">
                  <c:v>0.61316625000000002</c:v>
                </c:pt>
                <c:pt idx="9">
                  <c:v>0.7655159250000001</c:v>
                </c:pt>
                <c:pt idx="10">
                  <c:v>0.30199522500000026</c:v>
                </c:pt>
                <c:pt idx="11">
                  <c:v>-0.52293400000000001</c:v>
                </c:pt>
                <c:pt idx="12">
                  <c:v>-0.79509175000000054</c:v>
                </c:pt>
                <c:pt idx="13">
                  <c:v>-1.1403962499999998</c:v>
                </c:pt>
                <c:pt idx="14">
                  <c:v>-0.6171875</c:v>
                </c:pt>
                <c:pt idx="15">
                  <c:v>0.17742150000000001</c:v>
                </c:pt>
                <c:pt idx="16">
                  <c:v>0.48469100000000004</c:v>
                </c:pt>
                <c:pt idx="17">
                  <c:v>0.6336875000000004</c:v>
                </c:pt>
                <c:pt idx="18">
                  <c:v>0.19110974999999999</c:v>
                </c:pt>
                <c:pt idx="19">
                  <c:v>-0.61988799999999999</c:v>
                </c:pt>
                <c:pt idx="20">
                  <c:v>-0.87273937500000043</c:v>
                </c:pt>
                <c:pt idx="21">
                  <c:v>-1.211514749999999</c:v>
                </c:pt>
                <c:pt idx="22">
                  <c:v>-0.70692014999999997</c:v>
                </c:pt>
                <c:pt idx="23">
                  <c:v>0.10843675000000012</c:v>
                </c:pt>
                <c:pt idx="24">
                  <c:v>0.40968100000000007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ANNUAL!$B$37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solidFill>
                <a:srgbClr val="FFD7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D700"/>
              </a:solidFill>
              <a:ln w="9525">
                <a:noFill/>
              </a:ln>
              <a:effectLst/>
            </c:spPr>
          </c:marker>
          <c:cat>
            <c:numRef>
              <c:f>ANNUAL!$C$34:$AA$34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ANNUAL!$C$37:$AA$37</c:f>
              <c:numCache>
                <c:formatCode>General</c:formatCode>
                <c:ptCount val="25"/>
                <c:pt idx="0">
                  <c:v>0.89792200000000044</c:v>
                </c:pt>
                <c:pt idx="1">
                  <c:v>1.1673657499999999</c:v>
                </c:pt>
                <c:pt idx="2">
                  <c:v>0.67703675000000052</c:v>
                </c:pt>
                <c:pt idx="3">
                  <c:v>-0.21199020000000024</c:v>
                </c:pt>
                <c:pt idx="4">
                  <c:v>-0.56505974999999997</c:v>
                </c:pt>
                <c:pt idx="5">
                  <c:v>-0.91337325000000003</c:v>
                </c:pt>
                <c:pt idx="6">
                  <c:v>-0.30967480000000036</c:v>
                </c:pt>
                <c:pt idx="7">
                  <c:v>0.57864480000000074</c:v>
                </c:pt>
                <c:pt idx="8">
                  <c:v>0.91241899999999942</c:v>
                </c:pt>
                <c:pt idx="9">
                  <c:v>1.1052185000000001</c:v>
                </c:pt>
                <c:pt idx="10">
                  <c:v>0.65924925000000112</c:v>
                </c:pt>
                <c:pt idx="11">
                  <c:v>-0.26336707500000023</c:v>
                </c:pt>
                <c:pt idx="12">
                  <c:v>-0.61639924999999995</c:v>
                </c:pt>
                <c:pt idx="13">
                  <c:v>-0.93354224999999957</c:v>
                </c:pt>
                <c:pt idx="14">
                  <c:v>-0.3204902500000002</c:v>
                </c:pt>
                <c:pt idx="15">
                  <c:v>0.55381215750000001</c:v>
                </c:pt>
                <c:pt idx="16">
                  <c:v>0.886382</c:v>
                </c:pt>
                <c:pt idx="17">
                  <c:v>1.08007075</c:v>
                </c:pt>
                <c:pt idx="18">
                  <c:v>0.63214700000000046</c:v>
                </c:pt>
                <c:pt idx="19">
                  <c:v>-0.27791832750000023</c:v>
                </c:pt>
                <c:pt idx="20">
                  <c:v>-0.61401174999999997</c:v>
                </c:pt>
                <c:pt idx="21">
                  <c:v>-0.92592825000000045</c:v>
                </c:pt>
                <c:pt idx="22">
                  <c:v>-0.32793775000000008</c:v>
                </c:pt>
                <c:pt idx="23">
                  <c:v>0.54218055000000009</c:v>
                </c:pt>
                <c:pt idx="24">
                  <c:v>0.86957600000000002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solidFill>
                <a:srgbClr val="EE82EE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E82EE"/>
              </a:solidFill>
              <a:ln w="9525">
                <a:noFill/>
              </a:ln>
              <a:effectLst/>
            </c:spPr>
          </c:marker>
          <c:cat>
            <c:numRef>
              <c:f>ANNUAL!$C$34:$AA$34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ANNUAL!$C$38:$AA$38</c:f>
              <c:numCache>
                <c:formatCode>General</c:formatCode>
                <c:ptCount val="25"/>
                <c:pt idx="0">
                  <c:v>0.62791727500000005</c:v>
                </c:pt>
                <c:pt idx="1">
                  <c:v>0.76397900000000085</c:v>
                </c:pt>
                <c:pt idx="2">
                  <c:v>0.83219624999999997</c:v>
                </c:pt>
                <c:pt idx="3">
                  <c:v>0.53928649999999956</c:v>
                </c:pt>
                <c:pt idx="4">
                  <c:v>0.217654075</c:v>
                </c:pt>
                <c:pt idx="5">
                  <c:v>-0.18680245000000012</c:v>
                </c:pt>
                <c:pt idx="6">
                  <c:v>-1.2604750000000118E-3</c:v>
                </c:pt>
                <c:pt idx="7">
                  <c:v>0.45692350000000026</c:v>
                </c:pt>
                <c:pt idx="8">
                  <c:v>0.5870599750000004</c:v>
                </c:pt>
                <c:pt idx="9">
                  <c:v>0.66794925000000105</c:v>
                </c:pt>
                <c:pt idx="10">
                  <c:v>0.71062200000000053</c:v>
                </c:pt>
                <c:pt idx="11">
                  <c:v>0.46349750000000001</c:v>
                </c:pt>
                <c:pt idx="12">
                  <c:v>0.14347104999999999</c:v>
                </c:pt>
                <c:pt idx="13">
                  <c:v>-0.27621950000000001</c:v>
                </c:pt>
                <c:pt idx="14">
                  <c:v>-7.1193750000000014E-2</c:v>
                </c:pt>
                <c:pt idx="15">
                  <c:v>0.37011875000000027</c:v>
                </c:pt>
                <c:pt idx="16">
                  <c:v>0.50583394999999942</c:v>
                </c:pt>
                <c:pt idx="17">
                  <c:v>0.57763600000000004</c:v>
                </c:pt>
                <c:pt idx="18">
                  <c:v>0.6576855000000007</c:v>
                </c:pt>
                <c:pt idx="19">
                  <c:v>0.45995724999999998</c:v>
                </c:pt>
                <c:pt idx="20">
                  <c:v>0.17916660749999999</c:v>
                </c:pt>
                <c:pt idx="21">
                  <c:v>-0.23422925000000011</c:v>
                </c:pt>
                <c:pt idx="22">
                  <c:v>-7.437500000000008E-2</c:v>
                </c:pt>
                <c:pt idx="23">
                  <c:v>0.37509425000000002</c:v>
                </c:pt>
                <c:pt idx="24">
                  <c:v>0.49280090000000043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solidFill>
                <a:srgbClr val="FF149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1493"/>
              </a:solidFill>
              <a:ln w="9525">
                <a:noFill/>
              </a:ln>
              <a:effectLst/>
            </c:spPr>
          </c:marker>
          <c:cat>
            <c:numRef>
              <c:f>ANNUAL!$C$34:$AA$34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ANNUAL!$C$39:$AA$39</c:f>
              <c:numCache>
                <c:formatCode>General</c:formatCode>
                <c:ptCount val="25"/>
                <c:pt idx="0">
                  <c:v>#N/A</c:v>
                </c:pt>
                <c:pt idx="1">
                  <c:v>-8.8855250000000149E-2</c:v>
                </c:pt>
                <c:pt idx="2">
                  <c:v>0.17304125000000009</c:v>
                </c:pt>
                <c:pt idx="3">
                  <c:v>0.25824884999999997</c:v>
                </c:pt>
                <c:pt idx="4">
                  <c:v>-5.1632237500000219E-3</c:v>
                </c:pt>
                <c:pt idx="5">
                  <c:v>-0.69431150000000041</c:v>
                </c:pt>
                <c:pt idx="6">
                  <c:v>-0.89935300000000051</c:v>
                </c:pt>
                <c:pt idx="7">
                  <c:v>-0.4588044500000002</c:v>
                </c:pt>
                <c:pt idx="8">
                  <c:v>-0.30461625000000025</c:v>
                </c:pt>
                <c:pt idx="9">
                  <c:v>-0.22559350000000011</c:v>
                </c:pt>
                <c:pt idx="10">
                  <c:v>6.9426250000000037E-2</c:v>
                </c:pt>
                <c:pt idx="11">
                  <c:v>0.23730075</c:v>
                </c:pt>
                <c:pt idx="12">
                  <c:v>9.1656749999999999E-3</c:v>
                </c:pt>
                <c:pt idx="13">
                  <c:v>-0.70371025000000054</c:v>
                </c:pt>
                <c:pt idx="14">
                  <c:v>-0.92786100000000005</c:v>
                </c:pt>
                <c:pt idx="15">
                  <c:v>-0.48343547500000017</c:v>
                </c:pt>
                <c:pt idx="16">
                  <c:v>-0.34130925000000023</c:v>
                </c:pt>
                <c:pt idx="17">
                  <c:v>-0.27711475000000002</c:v>
                </c:pt>
                <c:pt idx="18">
                  <c:v>3.3319500000000044E-2</c:v>
                </c:pt>
                <c:pt idx="19">
                  <c:v>0.24076462499999998</c:v>
                </c:pt>
                <c:pt idx="20">
                  <c:v>2.406549999999999E-2</c:v>
                </c:pt>
                <c:pt idx="21">
                  <c:v>-0.68382674999999993</c:v>
                </c:pt>
                <c:pt idx="22">
                  <c:v>-0.94348199999999949</c:v>
                </c:pt>
                <c:pt idx="23">
                  <c:v>-0.52083883250000074</c:v>
                </c:pt>
                <c:pt idx="24">
                  <c:v>-0.39556150000000023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solidFill>
                <a:srgbClr val="008B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ANNUAL!$C$34:$AA$34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ANNUAL!$C$40:$AA$40</c:f>
              <c:numCache>
                <c:formatCode>General</c:formatCode>
                <c:ptCount val="25"/>
                <c:pt idx="0">
                  <c:v>0.7853917500000005</c:v>
                </c:pt>
                <c:pt idx="1">
                  <c:v>0.92915900000000051</c:v>
                </c:pt>
                <c:pt idx="2">
                  <c:v>0.9584919999999999</c:v>
                </c:pt>
                <c:pt idx="3">
                  <c:v>0.59189674999999997</c:v>
                </c:pt>
                <c:pt idx="4">
                  <c:v>0.22105554999999999</c:v>
                </c:pt>
                <c:pt idx="5">
                  <c:v>-0.1923735</c:v>
                </c:pt>
                <c:pt idx="6">
                  <c:v>4.6437900000000081E-2</c:v>
                </c:pt>
                <c:pt idx="7">
                  <c:v>0.54356149999999959</c:v>
                </c:pt>
                <c:pt idx="8">
                  <c:v>0.7285469999999995</c:v>
                </c:pt>
                <c:pt idx="9">
                  <c:v>0.82766024999999999</c:v>
                </c:pt>
                <c:pt idx="10">
                  <c:v>0.83613925000000044</c:v>
                </c:pt>
                <c:pt idx="11">
                  <c:v>0.51528349999999956</c:v>
                </c:pt>
                <c:pt idx="12">
                  <c:v>0.15725359999999999</c:v>
                </c:pt>
                <c:pt idx="13">
                  <c:v>-0.26913300000000001</c:v>
                </c:pt>
                <c:pt idx="14">
                  <c:v>-1.645505000000004E-2</c:v>
                </c:pt>
                <c:pt idx="15">
                  <c:v>0.47530950000000022</c:v>
                </c:pt>
                <c:pt idx="16">
                  <c:v>0.66160675000000047</c:v>
                </c:pt>
                <c:pt idx="17">
                  <c:v>0.75004025000000074</c:v>
                </c:pt>
                <c:pt idx="18">
                  <c:v>0.79918149999999999</c:v>
                </c:pt>
                <c:pt idx="19">
                  <c:v>0.52581349999999949</c:v>
                </c:pt>
                <c:pt idx="20">
                  <c:v>0.19257000000000013</c:v>
                </c:pt>
                <c:pt idx="21">
                  <c:v>-0.23103117500000001</c:v>
                </c:pt>
                <c:pt idx="22">
                  <c:v>-1.2536650000000015E-2</c:v>
                </c:pt>
                <c:pt idx="23">
                  <c:v>0.4815880750000005</c:v>
                </c:pt>
                <c:pt idx="24">
                  <c:v>0.66067650000000033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solidFill>
                <a:srgbClr val="8B472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4726"/>
              </a:solidFill>
              <a:ln w="9525">
                <a:noFill/>
              </a:ln>
              <a:effectLst/>
            </c:spPr>
          </c:marker>
          <c:cat>
            <c:numRef>
              <c:f>ANNUAL!$C$34:$AA$34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ANNUAL!$C$41:$AA$41</c:f>
              <c:numCache>
                <c:formatCode>General</c:formatCode>
                <c:ptCount val="25"/>
                <c:pt idx="0">
                  <c:v>0.46935070000000023</c:v>
                </c:pt>
                <c:pt idx="1">
                  <c:v>0.66029800000000072</c:v>
                </c:pt>
                <c:pt idx="2">
                  <c:v>0.24830859999999999</c:v>
                </c:pt>
                <c:pt idx="3">
                  <c:v>-0.27133082500000022</c:v>
                </c:pt>
                <c:pt idx="4">
                  <c:v>-0.39835100000000023</c:v>
                </c:pt>
                <c:pt idx="5">
                  <c:v>-0.73201074999999949</c:v>
                </c:pt>
                <c:pt idx="6">
                  <c:v>-0.35556750000000026</c:v>
                </c:pt>
                <c:pt idx="7">
                  <c:v>0.25013474999999996</c:v>
                </c:pt>
                <c:pt idx="8">
                  <c:v>0.41445380000000026</c:v>
                </c:pt>
                <c:pt idx="9">
                  <c:v>0.51322212499999942</c:v>
                </c:pt>
                <c:pt idx="10">
                  <c:v>0.18125737500000011</c:v>
                </c:pt>
                <c:pt idx="11">
                  <c:v>-0.32095742500000035</c:v>
                </c:pt>
                <c:pt idx="12">
                  <c:v>-0.45023724999999976</c:v>
                </c:pt>
                <c:pt idx="13">
                  <c:v>-0.75579675000000046</c:v>
                </c:pt>
                <c:pt idx="14">
                  <c:v>-0.36649825000000008</c:v>
                </c:pt>
                <c:pt idx="15">
                  <c:v>0.23728625000000017</c:v>
                </c:pt>
                <c:pt idx="16">
                  <c:v>0.41416625000000001</c:v>
                </c:pt>
                <c:pt idx="17">
                  <c:v>0.51729637499999959</c:v>
                </c:pt>
                <c:pt idx="18">
                  <c:v>0.1789974000000002</c:v>
                </c:pt>
                <c:pt idx="19">
                  <c:v>-0.32310810000000023</c:v>
                </c:pt>
                <c:pt idx="20">
                  <c:v>-0.43535550000000023</c:v>
                </c:pt>
                <c:pt idx="21">
                  <c:v>-0.75615200000000005</c:v>
                </c:pt>
                <c:pt idx="22">
                  <c:v>-0.39195225000000022</c:v>
                </c:pt>
                <c:pt idx="23">
                  <c:v>0.20157225000000001</c:v>
                </c:pt>
                <c:pt idx="24">
                  <c:v>0.36325017500000023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ANNUAL!$C$34:$AA$34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ANNUAL!$C$42:$AA$42</c:f>
              <c:numCache>
                <c:formatCode>General</c:formatCode>
                <c:ptCount val="25"/>
                <c:pt idx="0">
                  <c:v>0.66606965000000085</c:v>
                </c:pt>
                <c:pt idx="1">
                  <c:v>0.79382225000000051</c:v>
                </c:pt>
                <c:pt idx="2">
                  <c:v>0.11825650000000003</c:v>
                </c:pt>
                <c:pt idx="3">
                  <c:v>-0.8400352499999999</c:v>
                </c:pt>
                <c:pt idx="4">
                  <c:v>-1.2147742499999989</c:v>
                </c:pt>
                <c:pt idx="5">
                  <c:v>-1.6253899999999999</c:v>
                </c:pt>
                <c:pt idx="6">
                  <c:v>-1.007271499999999</c:v>
                </c:pt>
                <c:pt idx="7">
                  <c:v>-0.15839900000000018</c:v>
                </c:pt>
                <c:pt idx="8">
                  <c:v>0.19238385000000013</c:v>
                </c:pt>
                <c:pt idx="9">
                  <c:v>0.41066487500000037</c:v>
                </c:pt>
                <c:pt idx="10">
                  <c:v>-1.3370650000000001E-2</c:v>
                </c:pt>
                <c:pt idx="11">
                  <c:v>-1.0245335</c:v>
                </c:pt>
                <c:pt idx="12">
                  <c:v>-1.3566750000000001</c:v>
                </c:pt>
                <c:pt idx="13">
                  <c:v>-1.7178199999999999</c:v>
                </c:pt>
                <c:pt idx="14">
                  <c:v>-1.0626035</c:v>
                </c:pt>
                <c:pt idx="15">
                  <c:v>-0.18126675000000012</c:v>
                </c:pt>
                <c:pt idx="16">
                  <c:v>0.17429132500000011</c:v>
                </c:pt>
                <c:pt idx="17">
                  <c:v>0.38970250000000034</c:v>
                </c:pt>
                <c:pt idx="18">
                  <c:v>-2.6700000000000012E-2</c:v>
                </c:pt>
                <c:pt idx="19">
                  <c:v>-1.017414249999999</c:v>
                </c:pt>
                <c:pt idx="20">
                  <c:v>-1.329909999999999</c:v>
                </c:pt>
                <c:pt idx="21">
                  <c:v>-1.6984649999999999</c:v>
                </c:pt>
                <c:pt idx="22">
                  <c:v>-1.049198249999999</c:v>
                </c:pt>
                <c:pt idx="23">
                  <c:v>-0.18892500000000018</c:v>
                </c:pt>
                <c:pt idx="24">
                  <c:v>0.15800750000000013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solidFill>
                <a:srgbClr val="00CD00"/>
              </a:solidFill>
            </a:ln>
          </c:spPr>
          <c:marker>
            <c:symbol val="circle"/>
            <c:size val="3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ANNUAL!$C$34:$AA$34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ANNUAL!$C$43:$AA$43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ANNUAL!$C$34:$AA$34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ANNUAL!$C$44:$AA$44</c:f>
              <c:numCache>
                <c:formatCode>General</c:formatCode>
                <c:ptCount val="25"/>
                <c:pt idx="0">
                  <c:v>1.01461775</c:v>
                </c:pt>
                <c:pt idx="1">
                  <c:v>1.2134617499999985</c:v>
                </c:pt>
                <c:pt idx="2">
                  <c:v>0.75088325000000045</c:v>
                </c:pt>
                <c:pt idx="3">
                  <c:v>-9.6721750000000023E-2</c:v>
                </c:pt>
                <c:pt idx="4">
                  <c:v>-0.2588975</c:v>
                </c:pt>
                <c:pt idx="5">
                  <c:v>-0.54066429999999999</c:v>
                </c:pt>
                <c:pt idx="6">
                  <c:v>2.6924999999999882E-4</c:v>
                </c:pt>
                <c:pt idx="7">
                  <c:v>0.68812150000000061</c:v>
                </c:pt>
                <c:pt idx="8">
                  <c:v>0.92824974999999998</c:v>
                </c:pt>
                <c:pt idx="9">
                  <c:v>1.0449057499999999</c:v>
                </c:pt>
                <c:pt idx="10">
                  <c:v>0.65889550000000074</c:v>
                </c:pt>
                <c:pt idx="11">
                  <c:v>-0.14367574999999988</c:v>
                </c:pt>
                <c:pt idx="12">
                  <c:v>-0.30351850000000036</c:v>
                </c:pt>
                <c:pt idx="13">
                  <c:v>-0.57398474999999949</c:v>
                </c:pt>
                <c:pt idx="14">
                  <c:v>-3.5231500000000061E-2</c:v>
                </c:pt>
                <c:pt idx="15">
                  <c:v>0.65240200000000004</c:v>
                </c:pt>
                <c:pt idx="16">
                  <c:v>0.89245099999999999</c:v>
                </c:pt>
                <c:pt idx="17">
                  <c:v>1.0073087499999998</c:v>
                </c:pt>
                <c:pt idx="18">
                  <c:v>0.60750024999999996</c:v>
                </c:pt>
                <c:pt idx="19">
                  <c:v>-0.18640147500000012</c:v>
                </c:pt>
                <c:pt idx="20">
                  <c:v>-0.30292125000000025</c:v>
                </c:pt>
                <c:pt idx="21">
                  <c:v>-0.58370400000000044</c:v>
                </c:pt>
                <c:pt idx="22">
                  <c:v>-7.7233250000000073E-2</c:v>
                </c:pt>
                <c:pt idx="23">
                  <c:v>0.58435567500000052</c:v>
                </c:pt>
                <c:pt idx="24">
                  <c:v>0.80394550000000042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971072"/>
        <c:axId val="167703616"/>
      </c:lineChart>
      <c:catAx>
        <c:axId val="187971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Lead time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7703616"/>
        <c:crosses val="autoZero"/>
        <c:auto val="1"/>
        <c:lblAlgn val="ctr"/>
        <c:lblOffset val="100"/>
        <c:noMultiLvlLbl val="0"/>
      </c:catAx>
      <c:valAx>
        <c:axId val="16770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°C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797107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strRef>
              <c:f>ANNUAL!$B$35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008B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ANNUAL!$B$36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ANNUAL!$B$37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D7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EE82EE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836992"/>
        <c:axId val="194916288"/>
      </c:lineChart>
      <c:catAx>
        <c:axId val="194836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4916288"/>
        <c:crosses val="autoZero"/>
        <c:auto val="1"/>
        <c:lblAlgn val="ctr"/>
        <c:lblOffset val="100"/>
        <c:noMultiLvlLbl val="0"/>
      </c:catAx>
      <c:valAx>
        <c:axId val="194916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48369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v>+06 lead time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v>+12 lead time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v>+18 lead time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v>+24 lead time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305984"/>
        <c:axId val="194918016"/>
      </c:lineChart>
      <c:catAx>
        <c:axId val="195305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4918016"/>
        <c:crosses val="autoZero"/>
        <c:auto val="1"/>
        <c:lblAlgn val="ctr"/>
        <c:lblOffset val="100"/>
        <c:noMultiLvlLbl val="0"/>
      </c:catAx>
      <c:valAx>
        <c:axId val="194918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3059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strRef>
              <c:f>ANNUAL!$B$35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008B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ANNUAL!$B$36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ANNUAL!$B$37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D7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EE82EE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077632"/>
        <c:axId val="194986560"/>
      </c:lineChart>
      <c:catAx>
        <c:axId val="195077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4986560"/>
        <c:crosses val="autoZero"/>
        <c:auto val="1"/>
        <c:lblAlgn val="ctr"/>
        <c:lblOffset val="100"/>
        <c:noMultiLvlLbl val="0"/>
      </c:catAx>
      <c:valAx>
        <c:axId val="194986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0776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v>+06 lead time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v>+12 lead time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v>+18 lead time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v>+24 lead time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079680"/>
        <c:axId val="194988864"/>
      </c:lineChart>
      <c:catAx>
        <c:axId val="195079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4988864"/>
        <c:crosses val="autoZero"/>
        <c:auto val="1"/>
        <c:lblAlgn val="ctr"/>
        <c:lblOffset val="100"/>
        <c:noMultiLvlLbl val="0"/>
      </c:catAx>
      <c:valAx>
        <c:axId val="194988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0796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strRef>
              <c:f>ANNUAL!$B$35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008B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ANNUAL!$B$36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ANNUAL!$B$37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D7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EE82EE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393600"/>
        <c:axId val="194991744"/>
      </c:lineChart>
      <c:catAx>
        <c:axId val="194393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4991744"/>
        <c:crosses val="autoZero"/>
        <c:auto val="1"/>
        <c:lblAlgn val="ctr"/>
        <c:lblOffset val="100"/>
        <c:noMultiLvlLbl val="0"/>
      </c:catAx>
      <c:valAx>
        <c:axId val="194991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43936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v>+06 lead time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v>+12 lead time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v>+18 lead time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v>+24 lead time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395648"/>
        <c:axId val="176971776"/>
      </c:lineChart>
      <c:catAx>
        <c:axId val="19439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6971776"/>
        <c:crosses val="autoZero"/>
        <c:auto val="1"/>
        <c:lblAlgn val="ctr"/>
        <c:lblOffset val="100"/>
        <c:noMultiLvlLbl val="0"/>
      </c:catAx>
      <c:valAx>
        <c:axId val="176971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43956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strRef>
              <c:f>ANNUAL!$B$35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008B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ANNUAL!$B$36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ANNUAL!$B$37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D7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EE82EE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69024"/>
        <c:axId val="176974656"/>
      </c:lineChart>
      <c:catAx>
        <c:axId val="195969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6974656"/>
        <c:crosses val="autoZero"/>
        <c:auto val="1"/>
        <c:lblAlgn val="ctr"/>
        <c:lblOffset val="100"/>
        <c:noMultiLvlLbl val="0"/>
      </c:catAx>
      <c:valAx>
        <c:axId val="17697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9690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v>+24 lead time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v>+48 lead time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v>+72 lead time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EE82EE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71072"/>
        <c:axId val="176973504"/>
      </c:lineChart>
      <c:catAx>
        <c:axId val="195971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6973504"/>
        <c:crosses val="autoZero"/>
        <c:auto val="1"/>
        <c:lblAlgn val="ctr"/>
        <c:lblOffset val="100"/>
        <c:noMultiLvlLbl val="0"/>
      </c:catAx>
      <c:valAx>
        <c:axId val="176973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9710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strRef>
              <c:f>ANNUAL!$B$35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008B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ANNUAL!$B$36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ANNUAL!$B$37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D7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EE82EE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694080"/>
        <c:axId val="188186624"/>
      </c:lineChart>
      <c:catAx>
        <c:axId val="195694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8186624"/>
        <c:crosses val="autoZero"/>
        <c:auto val="1"/>
        <c:lblAlgn val="ctr"/>
        <c:lblOffset val="100"/>
        <c:noMultiLvlLbl val="0"/>
      </c:catAx>
      <c:valAx>
        <c:axId val="188186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6940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v>+06 lead time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v>+12 lead time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v>+18 lead time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v>+24 lead time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09120"/>
        <c:axId val="188188352"/>
      </c:lineChart>
      <c:catAx>
        <c:axId val="195909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8188352"/>
        <c:crosses val="autoZero"/>
        <c:auto val="1"/>
        <c:lblAlgn val="ctr"/>
        <c:lblOffset val="100"/>
        <c:noMultiLvlLbl val="0"/>
      </c:catAx>
      <c:valAx>
        <c:axId val="188188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9091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ANNUAL!$AC$35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solidFill>
                <a:srgbClr val="8B00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008B"/>
              </a:solidFill>
              <a:ln w="9525">
                <a:noFill/>
              </a:ln>
              <a:effectLst/>
            </c:spPr>
          </c:marker>
          <c:cat>
            <c:numRef>
              <c:f>ANNUAL!$AD$34:$BB$34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ANNUAL!$AD$35:$BB$35</c:f>
              <c:numCache>
                <c:formatCode>General</c:formatCode>
                <c:ptCount val="25"/>
                <c:pt idx="0">
                  <c:v>1.9494247180963407</c:v>
                </c:pt>
                <c:pt idx="1">
                  <c:v>2.166909309085177</c:v>
                </c:pt>
                <c:pt idx="2">
                  <c:v>2.1533138921787511</c:v>
                </c:pt>
                <c:pt idx="3">
                  <c:v>2.2761197167163698</c:v>
                </c:pt>
                <c:pt idx="4">
                  <c:v>2.6196422547601785</c:v>
                </c:pt>
                <c:pt idx="5">
                  <c:v>2.8152017980155541</c:v>
                </c:pt>
                <c:pt idx="6">
                  <c:v>2.5568272422477052</c:v>
                </c:pt>
                <c:pt idx="7">
                  <c:v>2.4378361033147793</c:v>
                </c:pt>
                <c:pt idx="8">
                  <c:v>2.4401005482664067</c:v>
                </c:pt>
                <c:pt idx="9">
                  <c:v>2.4870184239516586</c:v>
                </c:pt>
                <c:pt idx="10">
                  <c:v>2.4108625741941379</c:v>
                </c:pt>
                <c:pt idx="11">
                  <c:v>2.6249596064939742</c:v>
                </c:pt>
                <c:pt idx="12">
                  <c:v>2.9556833263561897</c:v>
                </c:pt>
                <c:pt idx="13">
                  <c:v>3.1156806496855549</c:v>
                </c:pt>
                <c:pt idx="14">
                  <c:v>2.7642643170742556</c:v>
                </c:pt>
                <c:pt idx="15">
                  <c:v>2.6070334898021552</c:v>
                </c:pt>
                <c:pt idx="16">
                  <c:v>2.6108515632691569</c:v>
                </c:pt>
                <c:pt idx="17">
                  <c:v>2.6488652594177</c:v>
                </c:pt>
                <c:pt idx="18">
                  <c:v>2.5801845457980357</c:v>
                </c:pt>
                <c:pt idx="19">
                  <c:v>2.8356887413686627</c:v>
                </c:pt>
                <c:pt idx="20">
                  <c:v>3.1488917395212241</c:v>
                </c:pt>
                <c:pt idx="21">
                  <c:v>3.2909584067601028</c:v>
                </c:pt>
                <c:pt idx="22">
                  <c:v>2.904710352999937</c:v>
                </c:pt>
                <c:pt idx="23">
                  <c:v>2.7716845992780277</c:v>
                </c:pt>
                <c:pt idx="24">
                  <c:v>2.7940876897611857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ANNUAL!$AC$36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ANNUAL!$AD$34:$BB$34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ANNUAL!$AD$36:$BB$36</c:f>
              <c:numCache>
                <c:formatCode>General</c:formatCode>
                <c:ptCount val="25"/>
                <c:pt idx="0">
                  <c:v>2.3294746945073261</c:v>
                </c:pt>
                <c:pt idx="1">
                  <c:v>2.5789843715065452</c:v>
                </c:pt>
                <c:pt idx="2">
                  <c:v>2.3465330271967195</c:v>
                </c:pt>
                <c:pt idx="3">
                  <c:v>2.063117381961098</c:v>
                </c:pt>
                <c:pt idx="4">
                  <c:v>2.2381376047843906</c:v>
                </c:pt>
                <c:pt idx="5">
                  <c:v>2.4109290045540539</c:v>
                </c:pt>
                <c:pt idx="6">
                  <c:v>2.1714750629123052</c:v>
                </c:pt>
                <c:pt idx="7">
                  <c:v>2.1887857535515005</c:v>
                </c:pt>
                <c:pt idx="8">
                  <c:v>2.3464021978126408</c:v>
                </c:pt>
                <c:pt idx="9">
                  <c:v>2.4790618278342698</c:v>
                </c:pt>
                <c:pt idx="10">
                  <c:v>2.301469934427776</c:v>
                </c:pt>
                <c:pt idx="11">
                  <c:v>2.2394867412981041</c:v>
                </c:pt>
                <c:pt idx="12">
                  <c:v>2.4501917979517458</c:v>
                </c:pt>
                <c:pt idx="13">
                  <c:v>2.6461008086475108</c:v>
                </c:pt>
                <c:pt idx="14">
                  <c:v>2.323668258998044</c:v>
                </c:pt>
                <c:pt idx="15">
                  <c:v>2.280058673515879</c:v>
                </c:pt>
                <c:pt idx="16">
                  <c:v>2.4251430593781467</c:v>
                </c:pt>
                <c:pt idx="17">
                  <c:v>2.5499358910225589</c:v>
                </c:pt>
                <c:pt idx="18">
                  <c:v>2.4053552273001175</c:v>
                </c:pt>
                <c:pt idx="19">
                  <c:v>2.4211291770473569</c:v>
                </c:pt>
                <c:pt idx="20">
                  <c:v>2.6561249985458142</c:v>
                </c:pt>
                <c:pt idx="21">
                  <c:v>2.8255407772716712</c:v>
                </c:pt>
                <c:pt idx="22">
                  <c:v>2.4440037934452965</c:v>
                </c:pt>
                <c:pt idx="23">
                  <c:v>2.3829073305628148</c:v>
                </c:pt>
                <c:pt idx="24">
                  <c:v>2.5287539691268881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ANNUAL!$AC$37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solidFill>
                <a:srgbClr val="FFD7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D700"/>
              </a:solidFill>
              <a:ln w="9525">
                <a:noFill/>
              </a:ln>
              <a:effectLst/>
            </c:spPr>
          </c:marker>
          <c:cat>
            <c:numRef>
              <c:f>ANNUAL!$AD$34:$BB$34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ANNUAL!$AD$37:$BB$37</c:f>
              <c:numCache>
                <c:formatCode>General</c:formatCode>
                <c:ptCount val="25"/>
                <c:pt idx="0">
                  <c:v>2.2227634928563602</c:v>
                </c:pt>
                <c:pt idx="1">
                  <c:v>2.4733286222265347</c:v>
                </c:pt>
                <c:pt idx="2">
                  <c:v>2.2421179777054578</c:v>
                </c:pt>
                <c:pt idx="3">
                  <c:v>1.9914896253558541</c:v>
                </c:pt>
                <c:pt idx="4">
                  <c:v>2.1576748997937574</c:v>
                </c:pt>
                <c:pt idx="5">
                  <c:v>2.3852772569085148</c:v>
                </c:pt>
                <c:pt idx="6">
                  <c:v>2.1270940606024022</c:v>
                </c:pt>
                <c:pt idx="7">
                  <c:v>2.1765145846743152</c:v>
                </c:pt>
                <c:pt idx="8">
                  <c:v>2.359717364272679</c:v>
                </c:pt>
                <c:pt idx="9">
                  <c:v>2.5075034873405477</c:v>
                </c:pt>
                <c:pt idx="10">
                  <c:v>2.3029154889291967</c:v>
                </c:pt>
                <c:pt idx="11">
                  <c:v>2.1368682906124561</c:v>
                </c:pt>
                <c:pt idx="12">
                  <c:v>2.3339607214400591</c:v>
                </c:pt>
                <c:pt idx="13">
                  <c:v>2.531785242699311</c:v>
                </c:pt>
                <c:pt idx="14">
                  <c:v>2.2350997542223956</c:v>
                </c:pt>
                <c:pt idx="15">
                  <c:v>2.2518660498295633</c:v>
                </c:pt>
                <c:pt idx="16">
                  <c:v>2.4327245115816152</c:v>
                </c:pt>
                <c:pt idx="17">
                  <c:v>2.5785594129183838</c:v>
                </c:pt>
                <c:pt idx="18">
                  <c:v>2.3705553365139971</c:v>
                </c:pt>
                <c:pt idx="19">
                  <c:v>2.2630083775750811</c:v>
                </c:pt>
                <c:pt idx="20">
                  <c:v>2.4860772034170622</c:v>
                </c:pt>
                <c:pt idx="21">
                  <c:v>2.6637285126069097</c:v>
                </c:pt>
                <c:pt idx="22">
                  <c:v>2.3300377855627152</c:v>
                </c:pt>
                <c:pt idx="23">
                  <c:v>2.329852174672244</c:v>
                </c:pt>
                <c:pt idx="24">
                  <c:v>2.5106580163674224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ANNUAL!$AC$38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solidFill>
                <a:srgbClr val="EE82EE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E82EE"/>
              </a:solidFill>
              <a:ln w="9525">
                <a:noFill/>
              </a:ln>
              <a:effectLst/>
            </c:spPr>
          </c:marker>
          <c:cat>
            <c:numRef>
              <c:f>ANNUAL!$AD$34:$BB$34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ANNUAL!$AD$38:$BB$38</c:f>
              <c:numCache>
                <c:formatCode>General</c:formatCode>
                <c:ptCount val="25"/>
                <c:pt idx="0">
                  <c:v>2.2279251315686084</c:v>
                </c:pt>
                <c:pt idx="1">
                  <c:v>2.3727634061732719</c:v>
                </c:pt>
                <c:pt idx="2">
                  <c:v>2.3102640493404643</c:v>
                </c:pt>
                <c:pt idx="3">
                  <c:v>2.0504339448333861</c:v>
                </c:pt>
                <c:pt idx="4">
                  <c:v>1.987081346183392</c:v>
                </c:pt>
                <c:pt idx="5">
                  <c:v>2.0011614331370171</c:v>
                </c:pt>
                <c:pt idx="6">
                  <c:v>1.98486275149568</c:v>
                </c:pt>
                <c:pt idx="7">
                  <c:v>2.1208068823150792</c:v>
                </c:pt>
                <c:pt idx="8">
                  <c:v>2.2396199676172741</c:v>
                </c:pt>
                <c:pt idx="9">
                  <c:v>2.3470569431204678</c:v>
                </c:pt>
                <c:pt idx="10">
                  <c:v>2.2766613649047587</c:v>
                </c:pt>
                <c:pt idx="11">
                  <c:v>2.1330066074088938</c:v>
                </c:pt>
                <c:pt idx="12">
                  <c:v>2.1446535257180801</c:v>
                </c:pt>
                <c:pt idx="13">
                  <c:v>2.1614566587893935</c:v>
                </c:pt>
                <c:pt idx="14">
                  <c:v>2.0889457843790487</c:v>
                </c:pt>
                <c:pt idx="15">
                  <c:v>2.1861829873491838</c:v>
                </c:pt>
                <c:pt idx="16">
                  <c:v>2.3125755381500497</c:v>
                </c:pt>
                <c:pt idx="17">
                  <c:v>2.4223522043150538</c:v>
                </c:pt>
                <c:pt idx="18">
                  <c:v>2.3746395452573448</c:v>
                </c:pt>
                <c:pt idx="19">
                  <c:v>2.2645632755014851</c:v>
                </c:pt>
                <c:pt idx="20">
                  <c:v>2.3365994138384063</c:v>
                </c:pt>
                <c:pt idx="21">
                  <c:v>2.3451429352280391</c:v>
                </c:pt>
                <c:pt idx="22">
                  <c:v>2.1889800944789353</c:v>
                </c:pt>
                <c:pt idx="23">
                  <c:v>2.2896579669570758</c:v>
                </c:pt>
                <c:pt idx="24">
                  <c:v>2.4273002394017942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ANNUAL!$AC$39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solidFill>
                <a:srgbClr val="FF149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1493"/>
              </a:solidFill>
              <a:ln w="9525">
                <a:noFill/>
              </a:ln>
              <a:effectLst/>
            </c:spPr>
          </c:marker>
          <c:cat>
            <c:numRef>
              <c:f>ANNUAL!$AD$34:$BB$34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ANNUAL!$AD$39:$BB$39</c:f>
              <c:numCache>
                <c:formatCode>General</c:formatCode>
                <c:ptCount val="25"/>
                <c:pt idx="0">
                  <c:v>#N/A</c:v>
                </c:pt>
                <c:pt idx="1">
                  <c:v>2.042874260631331</c:v>
                </c:pt>
                <c:pt idx="2">
                  <c:v>1.9878215187800439</c:v>
                </c:pt>
                <c:pt idx="3">
                  <c:v>1.8923360320844178</c:v>
                </c:pt>
                <c:pt idx="4">
                  <c:v>2.2239732893798436</c:v>
                </c:pt>
                <c:pt idx="5">
                  <c:v>2.3474609130185731</c:v>
                </c:pt>
                <c:pt idx="6">
                  <c:v>2.2827840394242287</c:v>
                </c:pt>
                <c:pt idx="7">
                  <c:v>2.1903956228327801</c:v>
                </c:pt>
                <c:pt idx="8">
                  <c:v>2.2201851506518566</c:v>
                </c:pt>
                <c:pt idx="9">
                  <c:v>2.2748006598711017</c:v>
                </c:pt>
                <c:pt idx="10">
                  <c:v>2.1638183026654549</c:v>
                </c:pt>
                <c:pt idx="11">
                  <c:v>2.0850856130024975</c:v>
                </c:pt>
                <c:pt idx="12">
                  <c:v>2.4454413650044837</c:v>
                </c:pt>
                <c:pt idx="13">
                  <c:v>2.5018195216032253</c:v>
                </c:pt>
                <c:pt idx="14">
                  <c:v>2.4031469563626375</c:v>
                </c:pt>
                <c:pt idx="15">
                  <c:v>2.2933510425466963</c:v>
                </c:pt>
                <c:pt idx="16">
                  <c:v>2.3277628413403741</c:v>
                </c:pt>
                <c:pt idx="17">
                  <c:v>2.3855238458774655</c:v>
                </c:pt>
                <c:pt idx="18">
                  <c:v>2.2620165393626102</c:v>
                </c:pt>
                <c:pt idx="19">
                  <c:v>2.2152603260565114</c:v>
                </c:pt>
                <c:pt idx="20">
                  <c:v>2.5963410577291266</c:v>
                </c:pt>
                <c:pt idx="21">
                  <c:v>2.6175428676575687</c:v>
                </c:pt>
                <c:pt idx="22">
                  <c:v>2.5101537972204016</c:v>
                </c:pt>
                <c:pt idx="23">
                  <c:v>2.4086131306781065</c:v>
                </c:pt>
                <c:pt idx="24">
                  <c:v>2.4583271230045831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ANNUAL!$AC$40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solidFill>
                <a:srgbClr val="008B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ANNUAL!$AD$34:$BB$34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ANNUAL!$AD$40:$BB$40</c:f>
              <c:numCache>
                <c:formatCode>General</c:formatCode>
                <c:ptCount val="25"/>
                <c:pt idx="0">
                  <c:v>2.0973158579181632</c:v>
                </c:pt>
                <c:pt idx="1">
                  <c:v>2.2406696474380152</c:v>
                </c:pt>
                <c:pt idx="2">
                  <c:v>2.1777232126638602</c:v>
                </c:pt>
                <c:pt idx="3">
                  <c:v>1.8699915963180158</c:v>
                </c:pt>
                <c:pt idx="4">
                  <c:v>1.7965381192101102</c:v>
                </c:pt>
                <c:pt idx="5">
                  <c:v>1.8597126434142992</c:v>
                </c:pt>
                <c:pt idx="6">
                  <c:v>1.870616248793429</c:v>
                </c:pt>
                <c:pt idx="7">
                  <c:v>1.9988171747373513</c:v>
                </c:pt>
                <c:pt idx="8">
                  <c:v>2.1151711066719892</c:v>
                </c:pt>
                <c:pt idx="9">
                  <c:v>2.2229971670303614</c:v>
                </c:pt>
                <c:pt idx="10">
                  <c:v>2.1420427021537174</c:v>
                </c:pt>
                <c:pt idx="11">
                  <c:v>1.9631150936330761</c:v>
                </c:pt>
                <c:pt idx="12">
                  <c:v>1.9667483226572242</c:v>
                </c:pt>
                <c:pt idx="13">
                  <c:v>2.0399138009300786</c:v>
                </c:pt>
                <c:pt idx="14">
                  <c:v>1.9878339311798661</c:v>
                </c:pt>
                <c:pt idx="15">
                  <c:v>2.0711109428637582</c:v>
                </c:pt>
                <c:pt idx="16">
                  <c:v>2.1882809117604185</c:v>
                </c:pt>
                <c:pt idx="17">
                  <c:v>2.2939002629964151</c:v>
                </c:pt>
                <c:pt idx="18">
                  <c:v>2.248739656124072</c:v>
                </c:pt>
                <c:pt idx="19">
                  <c:v>2.11039644893442</c:v>
                </c:pt>
                <c:pt idx="20">
                  <c:v>2.1741705234295678</c:v>
                </c:pt>
                <c:pt idx="21">
                  <c:v>2.2312581239571965</c:v>
                </c:pt>
                <c:pt idx="22">
                  <c:v>2.0944743082095805</c:v>
                </c:pt>
                <c:pt idx="23">
                  <c:v>2.184394881322977</c:v>
                </c:pt>
                <c:pt idx="24">
                  <c:v>2.3180500728306108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ANNUAL!$AC$41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solidFill>
                <a:srgbClr val="8B472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4726"/>
              </a:solidFill>
              <a:ln w="9525">
                <a:noFill/>
              </a:ln>
              <a:effectLst/>
            </c:spPr>
          </c:marker>
          <c:cat>
            <c:numRef>
              <c:f>ANNUAL!$AD$34:$BB$34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ANNUAL!$AD$41:$BB$41</c:f>
              <c:numCache>
                <c:formatCode>General</c:formatCode>
                <c:ptCount val="25"/>
                <c:pt idx="0">
                  <c:v>2.3219663926992982</c:v>
                </c:pt>
                <c:pt idx="1">
                  <c:v>2.4420484134942892</c:v>
                </c:pt>
                <c:pt idx="2">
                  <c:v>2.1868411343705327</c:v>
                </c:pt>
                <c:pt idx="3">
                  <c:v>2.0147976712873694</c:v>
                </c:pt>
                <c:pt idx="4">
                  <c:v>2.1438640753613587</c:v>
                </c:pt>
                <c:pt idx="5">
                  <c:v>2.3099350892016424</c:v>
                </c:pt>
                <c:pt idx="6">
                  <c:v>2.142535788656752</c:v>
                </c:pt>
                <c:pt idx="7">
                  <c:v>2.2207501898570232</c:v>
                </c:pt>
                <c:pt idx="8">
                  <c:v>2.3157618594643972</c:v>
                </c:pt>
                <c:pt idx="9">
                  <c:v>2.3852036892108379</c:v>
                </c:pt>
                <c:pt idx="10">
                  <c:v>2.2078902306840367</c:v>
                </c:pt>
                <c:pt idx="11">
                  <c:v>2.1609407182347691</c:v>
                </c:pt>
                <c:pt idx="12">
                  <c:v>2.3466018562860209</c:v>
                </c:pt>
                <c:pt idx="13">
                  <c:v>2.4718431198399267</c:v>
                </c:pt>
                <c:pt idx="14">
                  <c:v>2.2551782891547623</c:v>
                </c:pt>
                <c:pt idx="15">
                  <c:v>2.2806841654150642</c:v>
                </c:pt>
                <c:pt idx="16">
                  <c:v>2.3805425987839413</c:v>
                </c:pt>
                <c:pt idx="17">
                  <c:v>2.445843420243818</c:v>
                </c:pt>
                <c:pt idx="18">
                  <c:v>2.2700143556980006</c:v>
                </c:pt>
                <c:pt idx="19">
                  <c:v>2.2510969229855475</c:v>
                </c:pt>
                <c:pt idx="20">
                  <c:v>2.4397131224285364</c:v>
                </c:pt>
                <c:pt idx="21">
                  <c:v>2.5532719898494949</c:v>
                </c:pt>
                <c:pt idx="22">
                  <c:v>2.3084212880613904</c:v>
                </c:pt>
                <c:pt idx="23">
                  <c:v>2.3398088090162372</c:v>
                </c:pt>
                <c:pt idx="24">
                  <c:v>2.4445208596471435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ANNUAL!$AC$42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ANNUAL!$AD$34:$BB$34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ANNUAL!$AD$42:$BB$42</c:f>
              <c:numCache>
                <c:formatCode>General</c:formatCode>
                <c:ptCount val="25"/>
                <c:pt idx="0">
                  <c:v>2.0768307581986551</c:v>
                </c:pt>
                <c:pt idx="1">
                  <c:v>2.3079560420532275</c:v>
                </c:pt>
                <c:pt idx="2">
                  <c:v>2.0660338373136584</c:v>
                </c:pt>
                <c:pt idx="3">
                  <c:v>2.1258939432330579</c:v>
                </c:pt>
                <c:pt idx="4">
                  <c:v>2.5587362538468086</c:v>
                </c:pt>
                <c:pt idx="5">
                  <c:v>2.8791180839234416</c:v>
                </c:pt>
                <c:pt idx="6">
                  <c:v>2.3766424050853723</c:v>
                </c:pt>
                <c:pt idx="7">
                  <c:v>2.1279825602081432</c:v>
                </c:pt>
                <c:pt idx="8">
                  <c:v>2.1877929416480453</c:v>
                </c:pt>
                <c:pt idx="9">
                  <c:v>2.2673356224652781</c:v>
                </c:pt>
                <c:pt idx="10">
                  <c:v>2.1747061903450313</c:v>
                </c:pt>
                <c:pt idx="11">
                  <c:v>2.3592655163736835</c:v>
                </c:pt>
                <c:pt idx="12">
                  <c:v>2.7287987493263439</c:v>
                </c:pt>
                <c:pt idx="13">
                  <c:v>3.0301287758278543</c:v>
                </c:pt>
                <c:pt idx="14">
                  <c:v>2.4617467445190213</c:v>
                </c:pt>
                <c:pt idx="15">
                  <c:v>2.1944156577093592</c:v>
                </c:pt>
                <c:pt idx="16">
                  <c:v>2.2695073113508597</c:v>
                </c:pt>
                <c:pt idx="17">
                  <c:v>2.3696451331528481</c:v>
                </c:pt>
                <c:pt idx="18">
                  <c:v>2.268209442517382</c:v>
                </c:pt>
                <c:pt idx="19">
                  <c:v>2.4659722528142942</c:v>
                </c:pt>
                <c:pt idx="20">
                  <c:v>2.8172832226499698</c:v>
                </c:pt>
                <c:pt idx="21">
                  <c:v>3.0966155337359824</c:v>
                </c:pt>
                <c:pt idx="22">
                  <c:v>2.5474025372278719</c:v>
                </c:pt>
                <c:pt idx="23">
                  <c:v>2.3054309621738827</c:v>
                </c:pt>
                <c:pt idx="24">
                  <c:v>2.3856865423867002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ANNUAL!$AC$43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solidFill>
                <a:srgbClr val="00CD00"/>
              </a:solidFill>
            </a:ln>
          </c:spPr>
          <c:marker>
            <c:symbol val="circle"/>
            <c:size val="3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ANNUAL!$AD$34:$BB$34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ANNUAL!$AD$43:$BB$43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ANNUAL!$AC$44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ANNUAL!$AD$34:$BB$34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ANNUAL!$AD$44:$BB$44</c:f>
              <c:numCache>
                <c:formatCode>General</c:formatCode>
                <c:ptCount val="25"/>
                <c:pt idx="0">
                  <c:v>2.3576822869186587</c:v>
                </c:pt>
                <c:pt idx="1">
                  <c:v>2.5828703911636741</c:v>
                </c:pt>
                <c:pt idx="2">
                  <c:v>2.2707373059207012</c:v>
                </c:pt>
                <c:pt idx="3">
                  <c:v>1.911552682729408</c:v>
                </c:pt>
                <c:pt idx="4">
                  <c:v>2.0654323140386373</c:v>
                </c:pt>
                <c:pt idx="5">
                  <c:v>2.2162381613220181</c:v>
                </c:pt>
                <c:pt idx="6">
                  <c:v>2.0487512189685226</c:v>
                </c:pt>
                <c:pt idx="7">
                  <c:v>2.2774690317872603</c:v>
                </c:pt>
                <c:pt idx="8">
                  <c:v>2.4439351775415412</c:v>
                </c:pt>
                <c:pt idx="9">
                  <c:v>2.5595118401122918</c:v>
                </c:pt>
                <c:pt idx="10">
                  <c:v>2.3143032876710441</c:v>
                </c:pt>
                <c:pt idx="11">
                  <c:v>2.1274633124510052</c:v>
                </c:pt>
                <c:pt idx="12">
                  <c:v>2.341856568040622</c:v>
                </c:pt>
                <c:pt idx="13">
                  <c:v>2.4586125495744544</c:v>
                </c:pt>
                <c:pt idx="14">
                  <c:v>2.1973203895995685</c:v>
                </c:pt>
                <c:pt idx="15">
                  <c:v>2.3602347752183483</c:v>
                </c:pt>
                <c:pt idx="16">
                  <c:v>2.5265031233653761</c:v>
                </c:pt>
                <c:pt idx="17">
                  <c:v>2.6300659648856697</c:v>
                </c:pt>
                <c:pt idx="18">
                  <c:v>2.3908108040997282</c:v>
                </c:pt>
                <c:pt idx="19">
                  <c:v>2.241674420572711</c:v>
                </c:pt>
                <c:pt idx="20">
                  <c:v>2.472712244843704</c:v>
                </c:pt>
                <c:pt idx="21">
                  <c:v>2.5724157484697141</c:v>
                </c:pt>
                <c:pt idx="22">
                  <c:v>2.2767424399566996</c:v>
                </c:pt>
                <c:pt idx="23">
                  <c:v>2.4087230431133011</c:v>
                </c:pt>
                <c:pt idx="24">
                  <c:v>2.5672241768639941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296640"/>
        <c:axId val="167705920"/>
      </c:lineChart>
      <c:catAx>
        <c:axId val="18929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Lead time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7705920"/>
        <c:crosses val="autoZero"/>
        <c:auto val="1"/>
        <c:lblAlgn val="ctr"/>
        <c:lblOffset val="100"/>
        <c:noMultiLvlLbl val="0"/>
      </c:catAx>
      <c:valAx>
        <c:axId val="167705920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°C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296640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1"/>
          <c:order val="0"/>
          <c:tx>
            <c:strRef>
              <c:f>ANNUAL!$B$36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1"/>
          <c:tx>
            <c:v>COSMO-IT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D7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ANNUAL!$B$38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EE82EE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4"/>
          <c:tx>
            <c:v>COSMO-DE</c:v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5"/>
          <c:tx>
            <c:v>COSMO-1</c:v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10656"/>
        <c:axId val="1881872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ANNUAL!$B$35</c15:sqref>
                        </c15:formulaRef>
                      </c:ext>
                    </c:extLst>
                    <c:strCache>
                      <c:ptCount val="1"/>
                      <c:pt idx="0">
                        <c:v>COSMO-RU7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16"/>
                  <c:spPr>
                    <a:solidFill>
                      <a:srgbClr val="8B008B"/>
                    </a:solidFill>
                    <a:ln w="63500">
                      <a:noFill/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ANNUAL!$C$34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ANNUAL!$C$35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#N/A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ANNUAL!$B$40</c15:sqref>
                        </c15:formulaRef>
                      </c:ext>
                    </c:extLst>
                    <c:strCache>
                      <c:ptCount val="1"/>
                      <c:pt idx="0">
                        <c:v>ICON-EU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16"/>
                  <c:spPr>
                    <a:solidFill>
                      <a:srgbClr val="008B8B"/>
                    </a:solidFill>
                    <a:ln w="9525"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ANNUAL!$C$34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ANNUAL!$C$40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#N/A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ANNUAL!$B$41</c15:sqref>
                        </c15:formulaRef>
                      </c:ext>
                    </c:extLst>
                    <c:strCache>
                      <c:ptCount val="1"/>
                      <c:pt idx="0">
                        <c:v>COSMO-I7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16"/>
                  <c:spPr>
                    <a:solidFill>
                      <a:srgbClr val="8B4726"/>
                    </a:solidFill>
                    <a:ln w="63500"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ANNUAL!$C$34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ANNUAL!$C$41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#N/A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ANNUAL!$B$42</c15:sqref>
                        </c15:formulaRef>
                      </c:ext>
                    </c:extLst>
                    <c:strCache>
                      <c:ptCount val="1"/>
                      <c:pt idx="0">
                        <c:v>COSMO-GR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16"/>
                  <c:spPr>
                    <a:solidFill>
                      <a:srgbClr val="0000FF"/>
                    </a:solidFill>
                    <a:ln w="9525"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ANNUAL!$C$34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ANNUAL!$C$42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#N/A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95910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8187200"/>
        <c:crosses val="autoZero"/>
        <c:auto val="1"/>
        <c:lblAlgn val="ctr"/>
        <c:lblOffset val="100"/>
        <c:noMultiLvlLbl val="0"/>
      </c:catAx>
      <c:valAx>
        <c:axId val="188187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59106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strRef>
              <c:f>ANNUAL!$B$35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008B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ANNUAL!$B$36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ANNUAL!$B$37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D7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EE82EE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737536"/>
        <c:axId val="188194112"/>
      </c:lineChart>
      <c:catAx>
        <c:axId val="196737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8194112"/>
        <c:crosses val="autoZero"/>
        <c:auto val="1"/>
        <c:lblAlgn val="ctr"/>
        <c:lblOffset val="100"/>
        <c:noMultiLvlLbl val="0"/>
      </c:catAx>
      <c:valAx>
        <c:axId val="188194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67375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0"/>
          <c:order val="0"/>
          <c:tx>
            <c:v>+06 lead time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ANNUAL!$C$35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v>+12 lead time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2"/>
          <c:tx>
            <c:v>+18 lead time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3"/>
          <c:tx>
            <c:v>+24 lead time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ysClr val="windowText" lastClr="0000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ANNUAL!$B$40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ANNUAL!$C$40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ANNUAL!$B$41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8B4726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ANNUAL!$C$41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ANNUAL!$B$42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ANNUAL!$B$43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ANNUAL!$B$44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248064"/>
        <c:axId val="195822720"/>
      </c:lineChart>
      <c:catAx>
        <c:axId val="196248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5822720"/>
        <c:crosses val="autoZero"/>
        <c:auto val="1"/>
        <c:lblAlgn val="ctr"/>
        <c:lblOffset val="100"/>
        <c:noMultiLvlLbl val="0"/>
      </c:catAx>
      <c:valAx>
        <c:axId val="195822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62480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8.2600065616798019E-3"/>
          <c:h val="1.4035087719298246E-2"/>
        </c:manualLayout>
      </c:layout>
      <c:lineChart>
        <c:grouping val="standard"/>
        <c:varyColors val="0"/>
        <c:ser>
          <c:idx val="1"/>
          <c:order val="0"/>
          <c:tx>
            <c:strRef>
              <c:f>ANNUAL!$B$36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ANNUAL!$C$36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2"/>
          <c:order val="1"/>
          <c:tx>
            <c:v>COSMO-IT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D700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ANNUAL!$C$37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ANNUAL!$B$38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EE82EE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ANNUAL!$C$38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ANNUAL!$B$39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6"/>
            <c:spPr>
              <a:solidFill>
                <a:srgbClr val="FF1493"/>
              </a:solidFill>
              <a:ln w="63500">
                <a:noFill/>
              </a:ln>
              <a:effectLst/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ANNUAL!$C$39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8"/>
          <c:order val="4"/>
          <c:tx>
            <c:v>COSMO-DE</c:v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ANNUAL!$C$43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ser>
          <c:idx val="9"/>
          <c:order val="5"/>
          <c:tx>
            <c:v>COSMO-1</c:v>
          </c:tx>
          <c:spPr>
            <a:ln w="25400">
              <a:noFill/>
            </a:ln>
          </c:spPr>
          <c:marker>
            <c:symbol val="square"/>
            <c:size val="16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ANNUAL!$C$34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ANNUAL!$C$44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249600"/>
        <c:axId val="19582444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ANNUAL!$B$35</c15:sqref>
                        </c15:formulaRef>
                      </c:ext>
                    </c:extLst>
                    <c:strCache>
                      <c:ptCount val="1"/>
                      <c:pt idx="0">
                        <c:v>COSMO-RU7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16"/>
                  <c:spPr>
                    <a:solidFill>
                      <a:srgbClr val="8B008B"/>
                    </a:solidFill>
                    <a:ln w="63500">
                      <a:noFill/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ANNUAL!$C$34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ANNUAL!$C$35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#N/A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ANNUAL!$B$40</c15:sqref>
                        </c15:formulaRef>
                      </c:ext>
                    </c:extLst>
                    <c:strCache>
                      <c:ptCount val="1"/>
                      <c:pt idx="0">
                        <c:v>ICON-EU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16"/>
                  <c:spPr>
                    <a:solidFill>
                      <a:srgbClr val="008B8B"/>
                    </a:solidFill>
                    <a:ln w="9525"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ANNUAL!$C$34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ANNUAL!$C$40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#N/A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ANNUAL!$B$41</c15:sqref>
                        </c15:formulaRef>
                      </c:ext>
                    </c:extLst>
                    <c:strCache>
                      <c:ptCount val="1"/>
                      <c:pt idx="0">
                        <c:v>COSMO-I7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16"/>
                  <c:spPr>
                    <a:solidFill>
                      <a:srgbClr val="8B4726"/>
                    </a:solidFill>
                    <a:ln w="63500"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ANNUAL!$C$34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ANNUAL!$C$41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#N/A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ANNUAL!$B$42</c15:sqref>
                        </c15:formulaRef>
                      </c:ext>
                    </c:extLst>
                    <c:strCache>
                      <c:ptCount val="1"/>
                      <c:pt idx="0">
                        <c:v>COSMO-GR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square"/>
                  <c:size val="16"/>
                  <c:spPr>
                    <a:solidFill>
                      <a:srgbClr val="0000FF"/>
                    </a:solidFill>
                    <a:ln w="9525">
                      <a:noFill/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ANNUAL!$C$34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ANNUAL!$C$42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#N/A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96249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95824448"/>
        <c:crosses val="autoZero"/>
        <c:auto val="1"/>
        <c:lblAlgn val="ctr"/>
        <c:lblOffset val="100"/>
        <c:noMultiLvlLbl val="0"/>
      </c:catAx>
      <c:valAx>
        <c:axId val="195824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962496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"/>
          <c:w val="1"/>
          <c:h val="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ANNUAL!$B$2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solidFill>
                <a:srgbClr val="8B00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008B"/>
              </a:solidFill>
              <a:ln w="9525">
                <a:noFill/>
              </a:ln>
              <a:effectLst/>
            </c:spPr>
          </c:marker>
          <c:cat>
            <c:numRef>
              <c:f>ANNUAL!$C$1:$AA$1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ANNUAL!$C$2:$AA$2</c:f>
              <c:numCache>
                <c:formatCode>General</c:formatCode>
                <c:ptCount val="25"/>
                <c:pt idx="0">
                  <c:v>0.11407639999999998</c:v>
                </c:pt>
                <c:pt idx="1">
                  <c:v>0.10028266500000002</c:v>
                </c:pt>
                <c:pt idx="2">
                  <c:v>0.33472175000000026</c:v>
                </c:pt>
                <c:pt idx="3">
                  <c:v>0.11579175000000011</c:v>
                </c:pt>
                <c:pt idx="4">
                  <c:v>-5.2460800000000023E-2</c:v>
                </c:pt>
                <c:pt idx="5">
                  <c:v>0.19160899999999997</c:v>
                </c:pt>
                <c:pt idx="6">
                  <c:v>0.30353802500000021</c:v>
                </c:pt>
                <c:pt idx="7">
                  <c:v>-1.426049999999999E-3</c:v>
                </c:pt>
                <c:pt idx="8">
                  <c:v>-1.2604799999999999E-2</c:v>
                </c:pt>
                <c:pt idx="9">
                  <c:v>9.7382124999999986E-2</c:v>
                </c:pt>
                <c:pt idx="10">
                  <c:v>0.13276684999999999</c:v>
                </c:pt>
                <c:pt idx="11">
                  <c:v>7.1440575000000006E-2</c:v>
                </c:pt>
                <c:pt idx="12">
                  <c:v>-3.6533074999999991E-2</c:v>
                </c:pt>
                <c:pt idx="13">
                  <c:v>0.10864750000000002</c:v>
                </c:pt>
                <c:pt idx="14">
                  <c:v>0.29935122500000022</c:v>
                </c:pt>
                <c:pt idx="15">
                  <c:v>-9.6402000000000015E-2</c:v>
                </c:pt>
                <c:pt idx="16">
                  <c:v>8.6602000000000026E-2</c:v>
                </c:pt>
                <c:pt idx="17">
                  <c:v>9.5505575000000148E-2</c:v>
                </c:pt>
                <c:pt idx="18">
                  <c:v>0.22915497499999987</c:v>
                </c:pt>
                <c:pt idx="19">
                  <c:v>7.7494625000000039E-2</c:v>
                </c:pt>
                <c:pt idx="20">
                  <c:v>-7.3558650000000003E-2</c:v>
                </c:pt>
                <c:pt idx="21">
                  <c:v>0.23741925000000022</c:v>
                </c:pt>
                <c:pt idx="22">
                  <c:v>0.28966950000000002</c:v>
                </c:pt>
                <c:pt idx="23">
                  <c:v>8.8466250000000024E-2</c:v>
                </c:pt>
                <c:pt idx="24">
                  <c:v>7.7331750000000032E-2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ANNUAL!$B$3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ANNUAL!$C$1:$AA$1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ANNUAL!$C$3:$AA$3</c:f>
              <c:numCache>
                <c:formatCode>General</c:formatCode>
                <c:ptCount val="25"/>
                <c:pt idx="0">
                  <c:v>7.2942325000000016E-2</c:v>
                </c:pt>
                <c:pt idx="1">
                  <c:v>-0.13668697499999988</c:v>
                </c:pt>
                <c:pt idx="2">
                  <c:v>0.16498852499999997</c:v>
                </c:pt>
                <c:pt idx="3">
                  <c:v>6.1391275000000002E-2</c:v>
                </c:pt>
                <c:pt idx="4">
                  <c:v>-0.14587885</c:v>
                </c:pt>
                <c:pt idx="5">
                  <c:v>7.4100500000000057E-3</c:v>
                </c:pt>
                <c:pt idx="6">
                  <c:v>9.8031575000000079E-2</c:v>
                </c:pt>
                <c:pt idx="7">
                  <c:v>-0.24451777499999999</c:v>
                </c:pt>
                <c:pt idx="8">
                  <c:v>-0.27717875000000008</c:v>
                </c:pt>
                <c:pt idx="9">
                  <c:v>-0.201190125</c:v>
                </c:pt>
                <c:pt idx="10">
                  <c:v>-3.8436175000000038E-2</c:v>
                </c:pt>
                <c:pt idx="11">
                  <c:v>-2.3406474999999993E-2</c:v>
                </c:pt>
                <c:pt idx="12">
                  <c:v>-0.23101495000000011</c:v>
                </c:pt>
                <c:pt idx="13">
                  <c:v>-0.13424767499999998</c:v>
                </c:pt>
                <c:pt idx="14">
                  <c:v>6.4246250000000032E-3</c:v>
                </c:pt>
                <c:pt idx="15">
                  <c:v>-0.34641150000000021</c:v>
                </c:pt>
                <c:pt idx="16">
                  <c:v>-0.2541911249999998</c:v>
                </c:pt>
                <c:pt idx="17">
                  <c:v>-0.2288155</c:v>
                </c:pt>
                <c:pt idx="18">
                  <c:v>-3.1799824999999997E-2</c:v>
                </c:pt>
                <c:pt idx="19">
                  <c:v>-8.8494942500000146E-2</c:v>
                </c:pt>
                <c:pt idx="20">
                  <c:v>-0.29570750000000001</c:v>
                </c:pt>
                <c:pt idx="21">
                  <c:v>-3.8011249999999996E-2</c:v>
                </c:pt>
                <c:pt idx="22">
                  <c:v>7.954999999999912E-4</c:v>
                </c:pt>
                <c:pt idx="23">
                  <c:v>-0.1992295</c:v>
                </c:pt>
                <c:pt idx="24">
                  <c:v>-0.21348975000000009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ANNUAL!$B$4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solidFill>
                <a:srgbClr val="FFD7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D700"/>
              </a:solidFill>
              <a:ln w="9525">
                <a:noFill/>
              </a:ln>
              <a:effectLst/>
            </c:spPr>
          </c:marker>
          <c:cat>
            <c:numRef>
              <c:f>ANNUAL!$C$1:$AA$1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ANNUAL!$C$4:$AA$4</c:f>
              <c:numCache>
                <c:formatCode>General</c:formatCode>
                <c:ptCount val="25"/>
                <c:pt idx="0">
                  <c:v>-0.207801075</c:v>
                </c:pt>
                <c:pt idx="1">
                  <c:v>-7.401407500000004E-2</c:v>
                </c:pt>
                <c:pt idx="2">
                  <c:v>7.459665000000007E-2</c:v>
                </c:pt>
                <c:pt idx="3">
                  <c:v>-0.30506477500000051</c:v>
                </c:pt>
                <c:pt idx="4">
                  <c:v>-0.40527950000000001</c:v>
                </c:pt>
                <c:pt idx="5">
                  <c:v>-3.5901900000000028E-2</c:v>
                </c:pt>
                <c:pt idx="6">
                  <c:v>0.24597525000000009</c:v>
                </c:pt>
                <c:pt idx="7">
                  <c:v>3.3072875000000015E-2</c:v>
                </c:pt>
                <c:pt idx="8">
                  <c:v>-0.11899325000000008</c:v>
                </c:pt>
                <c:pt idx="9">
                  <c:v>-6.1910825000000003E-2</c:v>
                </c:pt>
                <c:pt idx="10">
                  <c:v>0.21719474999999999</c:v>
                </c:pt>
                <c:pt idx="11">
                  <c:v>-0.10305895000000001</c:v>
                </c:pt>
                <c:pt idx="12">
                  <c:v>-0.3063517500000002</c:v>
                </c:pt>
                <c:pt idx="13">
                  <c:v>0.10078765000000002</c:v>
                </c:pt>
                <c:pt idx="14">
                  <c:v>0.35083375000000006</c:v>
                </c:pt>
                <c:pt idx="15">
                  <c:v>0.10653720000000005</c:v>
                </c:pt>
                <c:pt idx="16">
                  <c:v>-6.8618849999999995E-2</c:v>
                </c:pt>
                <c:pt idx="17">
                  <c:v>5.9164350000000004E-2</c:v>
                </c:pt>
                <c:pt idx="18">
                  <c:v>0.30173675</c:v>
                </c:pt>
                <c:pt idx="19">
                  <c:v>-3.6521049999999999E-2</c:v>
                </c:pt>
                <c:pt idx="20">
                  <c:v>-0.25265625000000003</c:v>
                </c:pt>
                <c:pt idx="21">
                  <c:v>0.16870170000000001</c:v>
                </c:pt>
                <c:pt idx="22">
                  <c:v>0.40408250000000023</c:v>
                </c:pt>
                <c:pt idx="23">
                  <c:v>7.427824999999999E-2</c:v>
                </c:pt>
                <c:pt idx="24">
                  <c:v>-0.19147030000000001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ANNUAL!$B$5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solidFill>
                <a:srgbClr val="EE82EE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E82EE"/>
              </a:solidFill>
              <a:ln w="9525">
                <a:noFill/>
              </a:ln>
              <a:effectLst/>
            </c:spPr>
          </c:marker>
          <c:cat>
            <c:numRef>
              <c:f>ANNUAL!$C$1:$AA$1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ANNUAL!$C$5:$AA$5</c:f>
              <c:numCache>
                <c:formatCode>General</c:formatCode>
                <c:ptCount val="25"/>
                <c:pt idx="0">
                  <c:v>-0.25362950000000001</c:v>
                </c:pt>
                <c:pt idx="1">
                  <c:v>-0.43146675000000023</c:v>
                </c:pt>
                <c:pt idx="2">
                  <c:v>-9.7788200000000006E-2</c:v>
                </c:pt>
                <c:pt idx="3">
                  <c:v>4.1840000000000016E-2</c:v>
                </c:pt>
                <c:pt idx="4">
                  <c:v>3.1768474999999997E-2</c:v>
                </c:pt>
                <c:pt idx="5">
                  <c:v>9.7206650000000033E-2</c:v>
                </c:pt>
                <c:pt idx="6">
                  <c:v>-3.3236500000000002E-2</c:v>
                </c:pt>
                <c:pt idx="7">
                  <c:v>-0.49575950000000002</c:v>
                </c:pt>
                <c:pt idx="8">
                  <c:v>-0.57532024999999998</c:v>
                </c:pt>
                <c:pt idx="9">
                  <c:v>-0.57994624999999989</c:v>
                </c:pt>
                <c:pt idx="10">
                  <c:v>-0.46731000000000023</c:v>
                </c:pt>
                <c:pt idx="11">
                  <c:v>-5.1908249999999975E-2</c:v>
                </c:pt>
                <c:pt idx="12">
                  <c:v>-7.0290125000000009E-2</c:v>
                </c:pt>
                <c:pt idx="13">
                  <c:v>-4.0107800000000006E-2</c:v>
                </c:pt>
                <c:pt idx="14">
                  <c:v>-0.10628862500000005</c:v>
                </c:pt>
                <c:pt idx="15">
                  <c:v>-0.67147774999999998</c:v>
                </c:pt>
                <c:pt idx="16">
                  <c:v>-0.5188692499999995</c:v>
                </c:pt>
                <c:pt idx="17">
                  <c:v>-0.63972725000000075</c:v>
                </c:pt>
                <c:pt idx="18">
                  <c:v>-0.425234</c:v>
                </c:pt>
                <c:pt idx="19">
                  <c:v>-0.10173910000000005</c:v>
                </c:pt>
                <c:pt idx="20">
                  <c:v>-0.13828617500000001</c:v>
                </c:pt>
                <c:pt idx="21">
                  <c:v>3.8689137500000026E-2</c:v>
                </c:pt>
                <c:pt idx="22">
                  <c:v>-0.15199100000000018</c:v>
                </c:pt>
                <c:pt idx="23">
                  <c:v>-0.45362000000000002</c:v>
                </c:pt>
                <c:pt idx="24">
                  <c:v>-0.53660799999999997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ANNUAL!$B$6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solidFill>
                <a:srgbClr val="FF149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1493"/>
              </a:solidFill>
              <a:ln w="9525">
                <a:noFill/>
              </a:ln>
              <a:effectLst/>
            </c:spPr>
          </c:marker>
          <c:cat>
            <c:numRef>
              <c:f>ANNUAL!$C$1:$AA$1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ANNUAL!$C$6:$AA$6</c:f>
              <c:numCache>
                <c:formatCode>General</c:formatCode>
                <c:ptCount val="25"/>
                <c:pt idx="0">
                  <c:v>#N/A</c:v>
                </c:pt>
                <c:pt idx="1">
                  <c:v>-0.35827700000000001</c:v>
                </c:pt>
                <c:pt idx="2">
                  <c:v>-0.34964235000000005</c:v>
                </c:pt>
                <c:pt idx="3">
                  <c:v>-0.128901775</c:v>
                </c:pt>
                <c:pt idx="4">
                  <c:v>-0.155128075</c:v>
                </c:pt>
                <c:pt idx="5">
                  <c:v>-0.19892425000000011</c:v>
                </c:pt>
                <c:pt idx="6">
                  <c:v>-0.34261850000000027</c:v>
                </c:pt>
                <c:pt idx="7">
                  <c:v>-0.65293499999999993</c:v>
                </c:pt>
                <c:pt idx="8">
                  <c:v>-0.70833725000000003</c:v>
                </c:pt>
                <c:pt idx="9">
                  <c:v>-0.86135974999999998</c:v>
                </c:pt>
                <c:pt idx="10">
                  <c:v>-0.61140150000000004</c:v>
                </c:pt>
                <c:pt idx="11">
                  <c:v>-0.31432457500000066</c:v>
                </c:pt>
                <c:pt idx="12">
                  <c:v>-0.16174242500000011</c:v>
                </c:pt>
                <c:pt idx="13">
                  <c:v>-0.19385372499999989</c:v>
                </c:pt>
                <c:pt idx="14">
                  <c:v>-0.46109017500000021</c:v>
                </c:pt>
                <c:pt idx="15">
                  <c:v>-0.6045112500000005</c:v>
                </c:pt>
                <c:pt idx="16">
                  <c:v>-0.80687525000000071</c:v>
                </c:pt>
                <c:pt idx="17">
                  <c:v>-1.0866199999999999</c:v>
                </c:pt>
                <c:pt idx="18">
                  <c:v>-0.65052750000000004</c:v>
                </c:pt>
                <c:pt idx="19">
                  <c:v>-0.18833795000000011</c:v>
                </c:pt>
                <c:pt idx="20">
                  <c:v>-0.21612502499999997</c:v>
                </c:pt>
                <c:pt idx="21">
                  <c:v>-0.16176943559275025</c:v>
                </c:pt>
                <c:pt idx="22">
                  <c:v>-0.36505640000000023</c:v>
                </c:pt>
                <c:pt idx="23">
                  <c:v>-0.51138624999999938</c:v>
                </c:pt>
                <c:pt idx="24">
                  <c:v>-0.72656425000000002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ANNUAL!$B$7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solidFill>
                <a:srgbClr val="008B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ANNUAL!$C$1:$AA$1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ANNUAL!$C$7:$AA$7</c:f>
              <c:numCache>
                <c:formatCode>General</c:formatCode>
                <c:ptCount val="25"/>
                <c:pt idx="0">
                  <c:v>-0.26389825</c:v>
                </c:pt>
                <c:pt idx="1">
                  <c:v>-0.44082375000000001</c:v>
                </c:pt>
                <c:pt idx="2">
                  <c:v>-0.125957825</c:v>
                </c:pt>
                <c:pt idx="3">
                  <c:v>-2.6841750000000015E-2</c:v>
                </c:pt>
                <c:pt idx="4">
                  <c:v>-3.9611424999999992E-2</c:v>
                </c:pt>
                <c:pt idx="5">
                  <c:v>7.1917124999999998E-2</c:v>
                </c:pt>
                <c:pt idx="6">
                  <c:v>-5.4236500000000028E-2</c:v>
                </c:pt>
                <c:pt idx="7">
                  <c:v>-0.4882485000000002</c:v>
                </c:pt>
                <c:pt idx="8">
                  <c:v>-0.58596774999999923</c:v>
                </c:pt>
                <c:pt idx="9">
                  <c:v>-0.59615825</c:v>
                </c:pt>
                <c:pt idx="10">
                  <c:v>-0.50196774999999927</c:v>
                </c:pt>
                <c:pt idx="11">
                  <c:v>-0.137458575</c:v>
                </c:pt>
                <c:pt idx="12">
                  <c:v>-0.15854382500000014</c:v>
                </c:pt>
                <c:pt idx="13">
                  <c:v>-7.9891000000000073E-2</c:v>
                </c:pt>
                <c:pt idx="14">
                  <c:v>-0.134291625</c:v>
                </c:pt>
                <c:pt idx="15">
                  <c:v>-0.67273500000000075</c:v>
                </c:pt>
                <c:pt idx="16">
                  <c:v>-0.53702174999999996</c:v>
                </c:pt>
                <c:pt idx="17">
                  <c:v>-0.65511075000000052</c:v>
                </c:pt>
                <c:pt idx="18">
                  <c:v>-0.46184250000000027</c:v>
                </c:pt>
                <c:pt idx="19">
                  <c:v>-0.18758022499999999</c:v>
                </c:pt>
                <c:pt idx="20">
                  <c:v>-0.22130984999999997</c:v>
                </c:pt>
                <c:pt idx="21">
                  <c:v>1.6514250000000065E-3</c:v>
                </c:pt>
                <c:pt idx="22">
                  <c:v>-0.17776617500000008</c:v>
                </c:pt>
                <c:pt idx="23">
                  <c:v>-0.46047075000000026</c:v>
                </c:pt>
                <c:pt idx="24">
                  <c:v>-0.5498547499999995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ANNUAL!$B$8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solidFill>
                <a:srgbClr val="8B472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4726"/>
              </a:solidFill>
              <a:ln w="9525">
                <a:noFill/>
              </a:ln>
              <a:effectLst/>
            </c:spPr>
          </c:marker>
          <c:cat>
            <c:numRef>
              <c:f>ANNUAL!$C$1:$AA$1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ANNUAL!$C$8:$AA$8</c:f>
              <c:numCache>
                <c:formatCode>General</c:formatCode>
                <c:ptCount val="25"/>
                <c:pt idx="0">
                  <c:v>0.47039950000000008</c:v>
                </c:pt>
                <c:pt idx="1">
                  <c:v>0.49395925000000002</c:v>
                </c:pt>
                <c:pt idx="2">
                  <c:v>0.66006274999999959</c:v>
                </c:pt>
                <c:pt idx="3">
                  <c:v>0.26213574999999995</c:v>
                </c:pt>
                <c:pt idx="4">
                  <c:v>-0.20126627499999999</c:v>
                </c:pt>
                <c:pt idx="5">
                  <c:v>1.7557375000000021E-2</c:v>
                </c:pt>
                <c:pt idx="6">
                  <c:v>0.56299800000000044</c:v>
                </c:pt>
                <c:pt idx="7">
                  <c:v>0.61935050000000003</c:v>
                </c:pt>
                <c:pt idx="8">
                  <c:v>0.43560800000000027</c:v>
                </c:pt>
                <c:pt idx="9">
                  <c:v>0.38646950000000035</c:v>
                </c:pt>
                <c:pt idx="10">
                  <c:v>0.67268175000000074</c:v>
                </c:pt>
                <c:pt idx="11">
                  <c:v>0.39759600000000023</c:v>
                </c:pt>
                <c:pt idx="12">
                  <c:v>-0.14760034999999999</c:v>
                </c:pt>
                <c:pt idx="13">
                  <c:v>0.13711814999999999</c:v>
                </c:pt>
                <c:pt idx="14">
                  <c:v>0.67910750000000042</c:v>
                </c:pt>
                <c:pt idx="15">
                  <c:v>0.6748005000000008</c:v>
                </c:pt>
                <c:pt idx="16">
                  <c:v>0.48832875000000037</c:v>
                </c:pt>
                <c:pt idx="17">
                  <c:v>0.50106449999999958</c:v>
                </c:pt>
                <c:pt idx="18">
                  <c:v>0.79845249999999968</c:v>
                </c:pt>
                <c:pt idx="19">
                  <c:v>0.47512300000000007</c:v>
                </c:pt>
                <c:pt idx="20">
                  <c:v>-4.9767057500000038E-2</c:v>
                </c:pt>
                <c:pt idx="21">
                  <c:v>0.25524419999999998</c:v>
                </c:pt>
                <c:pt idx="22">
                  <c:v>0.79886100000000004</c:v>
                </c:pt>
                <c:pt idx="23">
                  <c:v>0.74217025000000059</c:v>
                </c:pt>
                <c:pt idx="24">
                  <c:v>0.46113075000000003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ANNUAL!$B$9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ANNUAL!$C$1:$AA$1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ANNUAL!$C$9:$AA$9</c:f>
              <c:numCache>
                <c:formatCode>General</c:formatCode>
                <c:ptCount val="25"/>
                <c:pt idx="0">
                  <c:v>-0.18211774999999999</c:v>
                </c:pt>
                <c:pt idx="1">
                  <c:v>-0.10934025000000006</c:v>
                </c:pt>
                <c:pt idx="2">
                  <c:v>-7.0692100000000022E-2</c:v>
                </c:pt>
                <c:pt idx="3">
                  <c:v>-0.27097800000000022</c:v>
                </c:pt>
                <c:pt idx="4">
                  <c:v>-0.35391425000000026</c:v>
                </c:pt>
                <c:pt idx="5">
                  <c:v>-9.2612875000000025E-2</c:v>
                </c:pt>
                <c:pt idx="6">
                  <c:v>0.11152162500000005</c:v>
                </c:pt>
                <c:pt idx="7">
                  <c:v>-0.12228292250000006</c:v>
                </c:pt>
                <c:pt idx="8">
                  <c:v>-0.20989072499999997</c:v>
                </c:pt>
                <c:pt idx="9">
                  <c:v>-0.26574900000000001</c:v>
                </c:pt>
                <c:pt idx="10">
                  <c:v>-0.18254885000000018</c:v>
                </c:pt>
                <c:pt idx="11">
                  <c:v>-0.33414125</c:v>
                </c:pt>
                <c:pt idx="12">
                  <c:v>-0.33032500000000042</c:v>
                </c:pt>
                <c:pt idx="13">
                  <c:v>-0.11302484750000005</c:v>
                </c:pt>
                <c:pt idx="14">
                  <c:v>-4.1495000000000004E-3</c:v>
                </c:pt>
                <c:pt idx="15">
                  <c:v>-0.13787200000000002</c:v>
                </c:pt>
                <c:pt idx="16">
                  <c:v>-0.37999200000000027</c:v>
                </c:pt>
                <c:pt idx="17">
                  <c:v>-0.5065699999999993</c:v>
                </c:pt>
                <c:pt idx="18">
                  <c:v>-0.25910750000000005</c:v>
                </c:pt>
                <c:pt idx="19">
                  <c:v>-0.27921825</c:v>
                </c:pt>
                <c:pt idx="20">
                  <c:v>-0.38250475000000023</c:v>
                </c:pt>
                <c:pt idx="21">
                  <c:v>-7.6113475000000014E-2</c:v>
                </c:pt>
                <c:pt idx="22">
                  <c:v>8.5362800000000044E-2</c:v>
                </c:pt>
                <c:pt idx="23">
                  <c:v>-3.3518750000000007E-2</c:v>
                </c:pt>
                <c:pt idx="24">
                  <c:v>-0.25941975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ANNUAL!$B$10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solidFill>
                <a:srgbClr val="00CD00"/>
              </a:solidFill>
            </a:ln>
          </c:spPr>
          <c:marker>
            <c:symbol val="circle"/>
            <c:size val="3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ANNUAL!$C$1:$AA$1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ANNUAL!$C$10:$AA$10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ANNUAL!$B$11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ANNUAL!$C$1:$AA$1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ANNUAL!$C$11:$AA$11</c:f>
              <c:numCache>
                <c:formatCode>General</c:formatCode>
                <c:ptCount val="25"/>
                <c:pt idx="0">
                  <c:v>-1.7710049999999998E-2</c:v>
                </c:pt>
                <c:pt idx="1">
                  <c:v>-0.16429555000000001</c:v>
                </c:pt>
                <c:pt idx="2">
                  <c:v>-0.11082109999999998</c:v>
                </c:pt>
                <c:pt idx="3">
                  <c:v>-8.9687500000000028E-3</c:v>
                </c:pt>
                <c:pt idx="4">
                  <c:v>-8.1103650000000013E-2</c:v>
                </c:pt>
                <c:pt idx="5">
                  <c:v>-0.13292965000000001</c:v>
                </c:pt>
                <c:pt idx="6">
                  <c:v>-5.8106025000000013E-2</c:v>
                </c:pt>
                <c:pt idx="7">
                  <c:v>-1.4215150000000003E-2</c:v>
                </c:pt>
                <c:pt idx="8">
                  <c:v>-1.9682125000000005E-2</c:v>
                </c:pt>
                <c:pt idx="9">
                  <c:v>-0.28712400000000027</c:v>
                </c:pt>
                <c:pt idx="10">
                  <c:v>9.29257E-2</c:v>
                </c:pt>
                <c:pt idx="11">
                  <c:v>0.20554775000000014</c:v>
                </c:pt>
                <c:pt idx="12">
                  <c:v>3.7190550000000003E-2</c:v>
                </c:pt>
                <c:pt idx="13">
                  <c:v>0.10301737500000001</c:v>
                </c:pt>
                <c:pt idx="14">
                  <c:v>0.12107682500000005</c:v>
                </c:pt>
                <c:pt idx="15">
                  <c:v>0.1117409</c:v>
                </c:pt>
                <c:pt idx="16">
                  <c:v>3.2577150000000006E-2</c:v>
                </c:pt>
                <c:pt idx="17">
                  <c:v>-7.2851525E-2</c:v>
                </c:pt>
                <c:pt idx="18">
                  <c:v>0.22715945000000001</c:v>
                </c:pt>
                <c:pt idx="19">
                  <c:v>0.32936525000000022</c:v>
                </c:pt>
                <c:pt idx="20">
                  <c:v>0.11953805000000002</c:v>
                </c:pt>
                <c:pt idx="21">
                  <c:v>0.19893625000000009</c:v>
                </c:pt>
                <c:pt idx="22">
                  <c:v>0.24872632500000011</c:v>
                </c:pt>
                <c:pt idx="23">
                  <c:v>0.14728022499999999</c:v>
                </c:pt>
                <c:pt idx="24">
                  <c:v>3.8512900000000011E-3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058048"/>
        <c:axId val="176961152"/>
      </c:lineChart>
      <c:catAx>
        <c:axId val="18905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Lead time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6961152"/>
        <c:crosses val="autoZero"/>
        <c:auto val="1"/>
        <c:lblAlgn val="ctr"/>
        <c:lblOffset val="100"/>
        <c:noMultiLvlLbl val="0"/>
      </c:catAx>
      <c:valAx>
        <c:axId val="17696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hPa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058048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ANNUAL!$AC$2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solidFill>
                <a:srgbClr val="8B00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008B"/>
              </a:solidFill>
              <a:ln w="9525">
                <a:noFill/>
              </a:ln>
              <a:effectLst/>
            </c:spPr>
          </c:marker>
          <c:cat>
            <c:numRef>
              <c:f>ANNUAL!$AD$1:$BB$1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ANNUAL!$AD$2:$BB$2</c:f>
              <c:numCache>
                <c:formatCode>General</c:formatCode>
                <c:ptCount val="25"/>
                <c:pt idx="0">
                  <c:v>0.77266052379004069</c:v>
                </c:pt>
                <c:pt idx="1">
                  <c:v>0.87554177268149325</c:v>
                </c:pt>
                <c:pt idx="2">
                  <c:v>0.94034859101399204</c:v>
                </c:pt>
                <c:pt idx="3">
                  <c:v>1.047496391400585</c:v>
                </c:pt>
                <c:pt idx="4">
                  <c:v>1.2169477068777441</c:v>
                </c:pt>
                <c:pt idx="5">
                  <c:v>1.3874535102121439</c:v>
                </c:pt>
                <c:pt idx="6">
                  <c:v>1.2850776396097638</c:v>
                </c:pt>
                <c:pt idx="7">
                  <c:v>1.1787882987733633</c:v>
                </c:pt>
                <c:pt idx="8">
                  <c:v>1.2078585428145134</c:v>
                </c:pt>
                <c:pt idx="9">
                  <c:v>1.2174213653353534</c:v>
                </c:pt>
                <c:pt idx="10">
                  <c:v>1.2372940721085659</c:v>
                </c:pt>
                <c:pt idx="11">
                  <c:v>1.349435836284927</c:v>
                </c:pt>
                <c:pt idx="12">
                  <c:v>1.5129518966659179</c:v>
                </c:pt>
                <c:pt idx="13">
                  <c:v>1.6359915409240344</c:v>
                </c:pt>
                <c:pt idx="14">
                  <c:v>1.5483975633053684</c:v>
                </c:pt>
                <c:pt idx="15">
                  <c:v>1.5026978451521775</c:v>
                </c:pt>
                <c:pt idx="16">
                  <c:v>1.5257114487510408</c:v>
                </c:pt>
                <c:pt idx="17">
                  <c:v>1.5109325180910629</c:v>
                </c:pt>
                <c:pt idx="18">
                  <c:v>1.5746356662653747</c:v>
                </c:pt>
                <c:pt idx="19">
                  <c:v>1.6795705764644129</c:v>
                </c:pt>
                <c:pt idx="20">
                  <c:v>1.8460587639278991</c:v>
                </c:pt>
                <c:pt idx="21">
                  <c:v>2.0016152506725682</c:v>
                </c:pt>
                <c:pt idx="22">
                  <c:v>1.933533995990244</c:v>
                </c:pt>
                <c:pt idx="23">
                  <c:v>1.9136481300907968</c:v>
                </c:pt>
                <c:pt idx="24">
                  <c:v>1.9810323665452829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ANNUAL!$AC$3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ANNUAL!$AD$1:$BB$1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ANNUAL!$AD$3:$BB$3</c:f>
              <c:numCache>
                <c:formatCode>General</c:formatCode>
                <c:ptCount val="25"/>
                <c:pt idx="0">
                  <c:v>0.95732014694745649</c:v>
                </c:pt>
                <c:pt idx="1">
                  <c:v>0.96614562677735072</c:v>
                </c:pt>
                <c:pt idx="2">
                  <c:v>1.0048974381801359</c:v>
                </c:pt>
                <c:pt idx="3">
                  <c:v>1.0546387870858904</c:v>
                </c:pt>
                <c:pt idx="4">
                  <c:v>1.1629262206928692</c:v>
                </c:pt>
                <c:pt idx="5">
                  <c:v>1.3330236537473732</c:v>
                </c:pt>
                <c:pt idx="6">
                  <c:v>1.2408900969566159</c:v>
                </c:pt>
                <c:pt idx="7">
                  <c:v>1.1843169866741761</c:v>
                </c:pt>
                <c:pt idx="8">
                  <c:v>1.2174363039113176</c:v>
                </c:pt>
                <c:pt idx="9">
                  <c:v>1.2482063509848838</c:v>
                </c:pt>
                <c:pt idx="10">
                  <c:v>1.2634612787874606</c:v>
                </c:pt>
                <c:pt idx="11">
                  <c:v>1.3172877152315663</c:v>
                </c:pt>
                <c:pt idx="12">
                  <c:v>1.4347715617738601</c:v>
                </c:pt>
                <c:pt idx="13">
                  <c:v>1.5876433344898344</c:v>
                </c:pt>
                <c:pt idx="14">
                  <c:v>1.5055553049207466</c:v>
                </c:pt>
                <c:pt idx="15">
                  <c:v>1.5271249569616099</c:v>
                </c:pt>
                <c:pt idx="16">
                  <c:v>1.5632052765551938</c:v>
                </c:pt>
                <c:pt idx="17">
                  <c:v>1.5955315760820898</c:v>
                </c:pt>
                <c:pt idx="18">
                  <c:v>1.6311497003647457</c:v>
                </c:pt>
                <c:pt idx="19">
                  <c:v>1.6792025421535663</c:v>
                </c:pt>
                <c:pt idx="20">
                  <c:v>1.8002661943723768</c:v>
                </c:pt>
                <c:pt idx="21">
                  <c:v>1.9239100400421532</c:v>
                </c:pt>
                <c:pt idx="22">
                  <c:v>1.8714631407604578</c:v>
                </c:pt>
                <c:pt idx="23">
                  <c:v>1.9020262197128093</c:v>
                </c:pt>
                <c:pt idx="24">
                  <c:v>1.9950920304462163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ANNUAL!$AC$4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solidFill>
                <a:srgbClr val="FFD7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D700"/>
              </a:solidFill>
              <a:ln w="9525">
                <a:noFill/>
              </a:ln>
              <a:effectLst/>
            </c:spPr>
          </c:marker>
          <c:cat>
            <c:numRef>
              <c:f>ANNUAL!$AD$1:$BB$1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ANNUAL!$AD$4:$BB$4</c:f>
              <c:numCache>
                <c:formatCode>General</c:formatCode>
                <c:ptCount val="25"/>
                <c:pt idx="0">
                  <c:v>0.87624276011631042</c:v>
                </c:pt>
                <c:pt idx="1">
                  <c:v>0.98194792572595135</c:v>
                </c:pt>
                <c:pt idx="2">
                  <c:v>0.99730892584757758</c:v>
                </c:pt>
                <c:pt idx="3">
                  <c:v>1.1251728961141918</c:v>
                </c:pt>
                <c:pt idx="4">
                  <c:v>1.2815747794217862</c:v>
                </c:pt>
                <c:pt idx="5">
                  <c:v>1.4080040387104718</c:v>
                </c:pt>
                <c:pt idx="6">
                  <c:v>1.3363873140111748</c:v>
                </c:pt>
                <c:pt idx="7">
                  <c:v>1.1956585001684221</c:v>
                </c:pt>
                <c:pt idx="8">
                  <c:v>1.1886346824192864</c:v>
                </c:pt>
                <c:pt idx="9">
                  <c:v>1.2202322233353782</c:v>
                </c:pt>
                <c:pt idx="10">
                  <c:v>1.2784196602348539</c:v>
                </c:pt>
                <c:pt idx="11">
                  <c:v>1.3402056423735873</c:v>
                </c:pt>
                <c:pt idx="12">
                  <c:v>1.4818578368892215</c:v>
                </c:pt>
                <c:pt idx="13">
                  <c:v>1.6511679506413039</c:v>
                </c:pt>
                <c:pt idx="14">
                  <c:v>1.5817410841616906</c:v>
                </c:pt>
                <c:pt idx="15">
                  <c:v>1.4518734402918863</c:v>
                </c:pt>
                <c:pt idx="16">
                  <c:v>1.4327386525113353</c:v>
                </c:pt>
                <c:pt idx="17">
                  <c:v>1.4882408639397062</c:v>
                </c:pt>
                <c:pt idx="18">
                  <c:v>1.5505923449846513</c:v>
                </c:pt>
                <c:pt idx="19">
                  <c:v>1.6054763270444063</c:v>
                </c:pt>
                <c:pt idx="20">
                  <c:v>1.7067297978151061</c:v>
                </c:pt>
                <c:pt idx="21">
                  <c:v>1.8493346348957509</c:v>
                </c:pt>
                <c:pt idx="22">
                  <c:v>1.8502082309229413</c:v>
                </c:pt>
                <c:pt idx="23">
                  <c:v>1.7875668481975708</c:v>
                </c:pt>
                <c:pt idx="24">
                  <c:v>1.8490445481653492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ANNUAL!$AC$5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solidFill>
                <a:srgbClr val="EE82EE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E82EE"/>
              </a:solidFill>
              <a:ln w="9525">
                <a:noFill/>
              </a:ln>
              <a:effectLst/>
            </c:spPr>
          </c:marker>
          <c:cat>
            <c:numRef>
              <c:f>ANNUAL!$AD$1:$BB$1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ANNUAL!$AD$5:$BB$5</c:f>
              <c:numCache>
                <c:formatCode>General</c:formatCode>
                <c:ptCount val="25"/>
                <c:pt idx="0">
                  <c:v>0.90803913043725659</c:v>
                </c:pt>
                <c:pt idx="1">
                  <c:v>1.0219095934221614</c:v>
                </c:pt>
                <c:pt idx="2">
                  <c:v>1.4315592812507798</c:v>
                </c:pt>
                <c:pt idx="3">
                  <c:v>1.0599236473562601</c:v>
                </c:pt>
                <c:pt idx="4">
                  <c:v>1.184624755671601</c:v>
                </c:pt>
                <c:pt idx="5">
                  <c:v>1.2771106274223076</c:v>
                </c:pt>
                <c:pt idx="6">
                  <c:v>2.0050694261920197</c:v>
                </c:pt>
                <c:pt idx="7">
                  <c:v>1.1681714566470969</c:v>
                </c:pt>
                <c:pt idx="8">
                  <c:v>1.1983354952391254</c:v>
                </c:pt>
                <c:pt idx="9">
                  <c:v>1.2612075093932806</c:v>
                </c:pt>
                <c:pt idx="10">
                  <c:v>1.637015424246518</c:v>
                </c:pt>
                <c:pt idx="11">
                  <c:v>1.2458989050982419</c:v>
                </c:pt>
                <c:pt idx="12">
                  <c:v>1.3634622195535893</c:v>
                </c:pt>
                <c:pt idx="13">
                  <c:v>1.4338148882090727</c:v>
                </c:pt>
                <c:pt idx="14">
                  <c:v>2.1431793725561117</c:v>
                </c:pt>
                <c:pt idx="15">
                  <c:v>1.494031899843508</c:v>
                </c:pt>
                <c:pt idx="16">
                  <c:v>1.4380960348582437</c:v>
                </c:pt>
                <c:pt idx="17">
                  <c:v>1.5417630668247959</c:v>
                </c:pt>
                <c:pt idx="18">
                  <c:v>1.8700744947996055</c:v>
                </c:pt>
                <c:pt idx="19">
                  <c:v>1.5443522804884902</c:v>
                </c:pt>
                <c:pt idx="20">
                  <c:v>1.6645356514430685</c:v>
                </c:pt>
                <c:pt idx="21">
                  <c:v>1.7818839171435938</c:v>
                </c:pt>
                <c:pt idx="22">
                  <c:v>2.3247020674432668</c:v>
                </c:pt>
                <c:pt idx="23">
                  <c:v>1.8037299966111882</c:v>
                </c:pt>
                <c:pt idx="24">
                  <c:v>1.9105557833978581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ANNUAL!$AC$6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solidFill>
                <a:srgbClr val="FF149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1493"/>
              </a:solidFill>
              <a:ln w="9525">
                <a:noFill/>
              </a:ln>
              <a:effectLst/>
            </c:spPr>
          </c:marker>
          <c:cat>
            <c:numRef>
              <c:f>ANNUAL!$AD$1:$BB$1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ANNUAL!$AD$6:$BB$6</c:f>
              <c:numCache>
                <c:formatCode>General</c:formatCode>
                <c:ptCount val="25"/>
                <c:pt idx="0">
                  <c:v>#N/A</c:v>
                </c:pt>
                <c:pt idx="1">
                  <c:v>0.94733100599025011</c:v>
                </c:pt>
                <c:pt idx="2">
                  <c:v>1.0246818739242927</c:v>
                </c:pt>
                <c:pt idx="3">
                  <c:v>1.0037579361158255</c:v>
                </c:pt>
                <c:pt idx="4">
                  <c:v>1.1173913735012455</c:v>
                </c:pt>
                <c:pt idx="5">
                  <c:v>1.2669513911847599</c:v>
                </c:pt>
                <c:pt idx="6">
                  <c:v>1.2131521863002193</c:v>
                </c:pt>
                <c:pt idx="7">
                  <c:v>1.2364567025264168</c:v>
                </c:pt>
                <c:pt idx="8">
                  <c:v>1.2554421119669361</c:v>
                </c:pt>
                <c:pt idx="9">
                  <c:v>1.4045022752473553</c:v>
                </c:pt>
                <c:pt idx="10">
                  <c:v>1.2874012832349497</c:v>
                </c:pt>
                <c:pt idx="11">
                  <c:v>1.1971915711380541</c:v>
                </c:pt>
                <c:pt idx="12">
                  <c:v>1.296449351469235</c:v>
                </c:pt>
                <c:pt idx="13">
                  <c:v>1.4213287250579993</c:v>
                </c:pt>
                <c:pt idx="14">
                  <c:v>1.3652164553926962</c:v>
                </c:pt>
                <c:pt idx="15">
                  <c:v>1.3634545509660381</c:v>
                </c:pt>
                <c:pt idx="16">
                  <c:v>1.4835347696380419</c:v>
                </c:pt>
                <c:pt idx="17">
                  <c:v>1.709335731973096</c:v>
                </c:pt>
                <c:pt idx="18">
                  <c:v>1.5033473507476574</c:v>
                </c:pt>
                <c:pt idx="19">
                  <c:v>1.4174933735030288</c:v>
                </c:pt>
                <c:pt idx="20">
                  <c:v>1.5251310871036614</c:v>
                </c:pt>
                <c:pt idx="21">
                  <c:v>1.6141108935029835</c:v>
                </c:pt>
                <c:pt idx="22">
                  <c:v>1.5994106790393139</c:v>
                </c:pt>
                <c:pt idx="23">
                  <c:v>1.6024452810080601</c:v>
                </c:pt>
                <c:pt idx="24">
                  <c:v>1.7300828094342777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ANNUAL!$AC$7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solidFill>
                <a:srgbClr val="008B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ANNUAL!$AD$1:$BB$1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ANNUAL!$AD$7:$BB$7</c:f>
              <c:numCache>
                <c:formatCode>General</c:formatCode>
                <c:ptCount val="25"/>
                <c:pt idx="0">
                  <c:v>0.89637588907918564</c:v>
                </c:pt>
                <c:pt idx="1">
                  <c:v>0.99825584589823457</c:v>
                </c:pt>
                <c:pt idx="2">
                  <c:v>0.90649602160310105</c:v>
                </c:pt>
                <c:pt idx="3">
                  <c:v>1.0100928166094438</c:v>
                </c:pt>
                <c:pt idx="4">
                  <c:v>1.0988452161074598</c:v>
                </c:pt>
                <c:pt idx="5">
                  <c:v>1.2094181445120624</c:v>
                </c:pt>
                <c:pt idx="6">
                  <c:v>1.1275202690213599</c:v>
                </c:pt>
                <c:pt idx="7">
                  <c:v>1.1526985513967873</c:v>
                </c:pt>
                <c:pt idx="8">
                  <c:v>1.1941081403708806</c:v>
                </c:pt>
                <c:pt idx="9">
                  <c:v>1.2489909454735852</c:v>
                </c:pt>
                <c:pt idx="10">
                  <c:v>1.2143830550855854</c:v>
                </c:pt>
                <c:pt idx="11">
                  <c:v>1.2111401340266121</c:v>
                </c:pt>
                <c:pt idx="12">
                  <c:v>1.2977972532429694</c:v>
                </c:pt>
                <c:pt idx="13">
                  <c:v>1.3935493197946018</c:v>
                </c:pt>
                <c:pt idx="14">
                  <c:v>1.3484377525955731</c:v>
                </c:pt>
                <c:pt idx="15">
                  <c:v>1.4775487709463264</c:v>
                </c:pt>
                <c:pt idx="16">
                  <c:v>1.4336876138563099</c:v>
                </c:pt>
                <c:pt idx="17">
                  <c:v>1.5282125311127392</c:v>
                </c:pt>
                <c:pt idx="18">
                  <c:v>1.5155100766408649</c:v>
                </c:pt>
                <c:pt idx="19">
                  <c:v>1.5183905389424686</c:v>
                </c:pt>
                <c:pt idx="20">
                  <c:v>1.6137007064973357</c:v>
                </c:pt>
                <c:pt idx="21">
                  <c:v>1.7345350074731838</c:v>
                </c:pt>
                <c:pt idx="22">
                  <c:v>1.7279687500718863</c:v>
                </c:pt>
                <c:pt idx="23">
                  <c:v>1.7936902372274299</c:v>
                </c:pt>
                <c:pt idx="24">
                  <c:v>1.9034330545293678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ANNUAL!$AC$8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solidFill>
                <a:srgbClr val="8B472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4726"/>
              </a:solidFill>
              <a:ln w="9525">
                <a:noFill/>
              </a:ln>
              <a:effectLst/>
            </c:spPr>
          </c:marker>
          <c:cat>
            <c:numRef>
              <c:f>ANNUAL!$AD$1:$BB$1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ANNUAL!$AD$8:$BB$8</c:f>
              <c:numCache>
                <c:formatCode>General</c:formatCode>
                <c:ptCount val="25"/>
                <c:pt idx="0">
                  <c:v>1.0860678241800799</c:v>
                </c:pt>
                <c:pt idx="1">
                  <c:v>1.1184596289528075</c:v>
                </c:pt>
                <c:pt idx="2">
                  <c:v>1.2206137004494901</c:v>
                </c:pt>
                <c:pt idx="3">
                  <c:v>1.1223964520836645</c:v>
                </c:pt>
                <c:pt idx="4">
                  <c:v>1.2227367593128937</c:v>
                </c:pt>
                <c:pt idx="5">
                  <c:v>1.3997851992716601</c:v>
                </c:pt>
                <c:pt idx="6">
                  <c:v>1.3924626712860213</c:v>
                </c:pt>
                <c:pt idx="7">
                  <c:v>1.3415247509643626</c:v>
                </c:pt>
                <c:pt idx="8">
                  <c:v>1.2586075725677961</c:v>
                </c:pt>
                <c:pt idx="9">
                  <c:v>1.2583363719113425</c:v>
                </c:pt>
                <c:pt idx="10">
                  <c:v>1.3823069313741441</c:v>
                </c:pt>
                <c:pt idx="11">
                  <c:v>1.3377473749460331</c:v>
                </c:pt>
                <c:pt idx="12">
                  <c:v>1.395121582721377</c:v>
                </c:pt>
                <c:pt idx="13">
                  <c:v>1.5929856878594351</c:v>
                </c:pt>
                <c:pt idx="14">
                  <c:v>1.6262166593892093</c:v>
                </c:pt>
                <c:pt idx="15">
                  <c:v>1.5508778425943159</c:v>
                </c:pt>
                <c:pt idx="16">
                  <c:v>1.4750801482970342</c:v>
                </c:pt>
                <c:pt idx="17">
                  <c:v>1.525920609124209</c:v>
                </c:pt>
                <c:pt idx="18">
                  <c:v>1.6675499293124629</c:v>
                </c:pt>
                <c:pt idx="19">
                  <c:v>1.5874458944086882</c:v>
                </c:pt>
                <c:pt idx="20">
                  <c:v>1.6088830627021966</c:v>
                </c:pt>
                <c:pt idx="21">
                  <c:v>1.7819312215893734</c:v>
                </c:pt>
                <c:pt idx="22">
                  <c:v>1.8869427837377581</c:v>
                </c:pt>
                <c:pt idx="23">
                  <c:v>1.8509652133481598</c:v>
                </c:pt>
                <c:pt idx="24">
                  <c:v>1.7969530614209162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ANNUAL!$AC$9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ANNUAL!$AD$1:$BB$1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ANNUAL!$AD$9:$BB$9</c:f>
              <c:numCache>
                <c:formatCode>General</c:formatCode>
                <c:ptCount val="25"/>
                <c:pt idx="0">
                  <c:v>0.70266964009999089</c:v>
                </c:pt>
                <c:pt idx="1">
                  <c:v>0.77144175822255112</c:v>
                </c:pt>
                <c:pt idx="2">
                  <c:v>0.86460203362153942</c:v>
                </c:pt>
                <c:pt idx="3">
                  <c:v>1.0473296092730302</c:v>
                </c:pt>
                <c:pt idx="4">
                  <c:v>1.2676379317356361</c:v>
                </c:pt>
                <c:pt idx="5">
                  <c:v>1.4431942157762399</c:v>
                </c:pt>
                <c:pt idx="6">
                  <c:v>1.301951648026914</c:v>
                </c:pt>
                <c:pt idx="7">
                  <c:v>1.1999095087130529</c:v>
                </c:pt>
                <c:pt idx="8">
                  <c:v>1.1868148028441499</c:v>
                </c:pt>
                <c:pt idx="9">
                  <c:v>1.2187139277430943</c:v>
                </c:pt>
                <c:pt idx="10">
                  <c:v>1.232873439185872</c:v>
                </c:pt>
                <c:pt idx="11">
                  <c:v>1.3632837214241209</c:v>
                </c:pt>
                <c:pt idx="12">
                  <c:v>1.5051755181539459</c:v>
                </c:pt>
                <c:pt idx="13">
                  <c:v>1.6379337200112829</c:v>
                </c:pt>
                <c:pt idx="14">
                  <c:v>1.4866735522888002</c:v>
                </c:pt>
                <c:pt idx="15">
                  <c:v>1.3966447107800894</c:v>
                </c:pt>
                <c:pt idx="16">
                  <c:v>1.4220563142242293</c:v>
                </c:pt>
                <c:pt idx="17">
                  <c:v>1.4683845850883208</c:v>
                </c:pt>
                <c:pt idx="18">
                  <c:v>1.4430441581427778</c:v>
                </c:pt>
                <c:pt idx="19">
                  <c:v>1.508345532197447</c:v>
                </c:pt>
                <c:pt idx="20">
                  <c:v>1.6503149990304882</c:v>
                </c:pt>
                <c:pt idx="21">
                  <c:v>1.7734294447129824</c:v>
                </c:pt>
                <c:pt idx="22">
                  <c:v>1.6836969497878767</c:v>
                </c:pt>
                <c:pt idx="23">
                  <c:v>1.6568092327045378</c:v>
                </c:pt>
                <c:pt idx="24">
                  <c:v>1.7262512185803078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ANNUAL!$AC$10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solidFill>
                <a:srgbClr val="00CD00"/>
              </a:solidFill>
            </a:ln>
          </c:spPr>
          <c:marker>
            <c:symbol val="circle"/>
            <c:size val="3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ANNUAL!$AD$1:$BB$1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ANNUAL!$AD$10:$BB$10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ANNUAL!$AC$11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ANNUAL!$AD$1:$BB$1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ANNUAL!$AD$11:$BB$11</c:f>
              <c:numCache>
                <c:formatCode>General</c:formatCode>
                <c:ptCount val="25"/>
                <c:pt idx="0">
                  <c:v>0.76274236888709668</c:v>
                </c:pt>
                <c:pt idx="1">
                  <c:v>0.89545245813792318</c:v>
                </c:pt>
                <c:pt idx="2">
                  <c:v>0.93322833580011377</c:v>
                </c:pt>
                <c:pt idx="3">
                  <c:v>1.0176685932808618</c:v>
                </c:pt>
                <c:pt idx="4">
                  <c:v>1.1414858952150919</c:v>
                </c:pt>
                <c:pt idx="5">
                  <c:v>1.3245558875241918</c:v>
                </c:pt>
                <c:pt idx="6">
                  <c:v>1.1984783792480371</c:v>
                </c:pt>
                <c:pt idx="7">
                  <c:v>1.16365841653597</c:v>
                </c:pt>
                <c:pt idx="8">
                  <c:v>1.1545233214717889</c:v>
                </c:pt>
                <c:pt idx="9">
                  <c:v>1.2337733822100383</c:v>
                </c:pt>
                <c:pt idx="10">
                  <c:v>1.2189706360798842</c:v>
                </c:pt>
                <c:pt idx="11">
                  <c:v>1.3140392295989491</c:v>
                </c:pt>
                <c:pt idx="12">
                  <c:v>1.3907191020925109</c:v>
                </c:pt>
                <c:pt idx="13">
                  <c:v>1.5547927441543454</c:v>
                </c:pt>
                <c:pt idx="14">
                  <c:v>1.4374568287256491</c:v>
                </c:pt>
                <c:pt idx="15">
                  <c:v>1.4053152221210015</c:v>
                </c:pt>
                <c:pt idx="16">
                  <c:v>1.3994119861302461</c:v>
                </c:pt>
                <c:pt idx="17">
                  <c:v>1.4472517589642098</c:v>
                </c:pt>
                <c:pt idx="18">
                  <c:v>1.4938729979402534</c:v>
                </c:pt>
                <c:pt idx="19">
                  <c:v>1.589799975389985</c:v>
                </c:pt>
                <c:pt idx="20">
                  <c:v>1.6631103098862698</c:v>
                </c:pt>
                <c:pt idx="21">
                  <c:v>1.8162843251746132</c:v>
                </c:pt>
                <c:pt idx="22">
                  <c:v>1.7756624529101794</c:v>
                </c:pt>
                <c:pt idx="23">
                  <c:v>1.7709895763033163</c:v>
                </c:pt>
                <c:pt idx="24">
                  <c:v>1.8064767293477664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515264"/>
        <c:axId val="176962880"/>
      </c:lineChart>
      <c:catAx>
        <c:axId val="18951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Lead time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6962880"/>
        <c:crosses val="autoZero"/>
        <c:auto val="1"/>
        <c:lblAlgn val="ctr"/>
        <c:lblOffset val="100"/>
        <c:noMultiLvlLbl val="0"/>
      </c:catAx>
      <c:valAx>
        <c:axId val="176962880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hPa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51526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ANNUAL!$B$24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solidFill>
                <a:srgbClr val="8B00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008B"/>
              </a:solidFill>
              <a:ln w="9525">
                <a:noFill/>
              </a:ln>
              <a:effectLst/>
            </c:spPr>
          </c:marker>
          <c:cat>
            <c:numRef>
              <c:f>ANNUAL!$C$23:$AA$23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ANNUAL!$C$24:$AA$24</c:f>
              <c:numCache>
                <c:formatCode>General</c:formatCode>
                <c:ptCount val="25"/>
                <c:pt idx="0">
                  <c:v>0.17609767500000004</c:v>
                </c:pt>
                <c:pt idx="1">
                  <c:v>0.13196425000000012</c:v>
                </c:pt>
                <c:pt idx="2">
                  <c:v>-7.4164750000000057E-2</c:v>
                </c:pt>
                <c:pt idx="3">
                  <c:v>-0.36365465000000002</c:v>
                </c:pt>
                <c:pt idx="4">
                  <c:v>-0.19851772500000001</c:v>
                </c:pt>
                <c:pt idx="5">
                  <c:v>0.17318917500000003</c:v>
                </c:pt>
                <c:pt idx="6">
                  <c:v>0.48152210000000023</c:v>
                </c:pt>
                <c:pt idx="7">
                  <c:v>6.3239749999999956E-2</c:v>
                </c:pt>
                <c:pt idx="8">
                  <c:v>-6.5249249999999939E-2</c:v>
                </c:pt>
                <c:pt idx="9">
                  <c:v>-9.3131000000000047E-2</c:v>
                </c:pt>
                <c:pt idx="10">
                  <c:v>-0.28608150000000027</c:v>
                </c:pt>
                <c:pt idx="11">
                  <c:v>-0.53819824999999999</c:v>
                </c:pt>
                <c:pt idx="12">
                  <c:v>-0.32484775000000027</c:v>
                </c:pt>
                <c:pt idx="13">
                  <c:v>4.0017000000000039E-2</c:v>
                </c:pt>
                <c:pt idx="14">
                  <c:v>0.33630750000000043</c:v>
                </c:pt>
                <c:pt idx="15">
                  <c:v>-8.6785850000000025E-2</c:v>
                </c:pt>
                <c:pt idx="16">
                  <c:v>-0.22591073575000017</c:v>
                </c:pt>
                <c:pt idx="17">
                  <c:v>-0.25407385000000005</c:v>
                </c:pt>
                <c:pt idx="18">
                  <c:v>-0.43108875000000035</c:v>
                </c:pt>
                <c:pt idx="19">
                  <c:v>-0.65044975000000071</c:v>
                </c:pt>
                <c:pt idx="20">
                  <c:v>-0.40274200000000004</c:v>
                </c:pt>
                <c:pt idx="21">
                  <c:v>-4.9536600000000042E-2</c:v>
                </c:pt>
                <c:pt idx="22">
                  <c:v>0.19891325000000007</c:v>
                </c:pt>
                <c:pt idx="23">
                  <c:v>-0.19768972499999993</c:v>
                </c:pt>
                <c:pt idx="24">
                  <c:v>-0.32814120000000002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ANNUAL!$B$25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ANNUAL!$C$23:$AA$23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ANNUAL!$C$25:$AA$25</c:f>
              <c:numCache>
                <c:formatCode>General</c:formatCode>
                <c:ptCount val="25"/>
                <c:pt idx="0">
                  <c:v>0.14184984750000018</c:v>
                </c:pt>
                <c:pt idx="1">
                  <c:v>0.51859434999999943</c:v>
                </c:pt>
                <c:pt idx="2">
                  <c:v>0.28817670000000023</c:v>
                </c:pt>
                <c:pt idx="3">
                  <c:v>-2.4874500000000032E-2</c:v>
                </c:pt>
                <c:pt idx="4">
                  <c:v>8.6569250000000014E-2</c:v>
                </c:pt>
                <c:pt idx="5">
                  <c:v>0.32469725000000005</c:v>
                </c:pt>
                <c:pt idx="6">
                  <c:v>0.21344565000000004</c:v>
                </c:pt>
                <c:pt idx="7">
                  <c:v>-0.18670402250000018</c:v>
                </c:pt>
                <c:pt idx="8">
                  <c:v>-0.20441600000000018</c:v>
                </c:pt>
                <c:pt idx="9">
                  <c:v>-0.15572125000000012</c:v>
                </c:pt>
                <c:pt idx="10">
                  <c:v>-0.28284460000000022</c:v>
                </c:pt>
                <c:pt idx="11">
                  <c:v>-0.51071274999999927</c:v>
                </c:pt>
                <c:pt idx="12">
                  <c:v>-0.31205200000000022</c:v>
                </c:pt>
                <c:pt idx="13">
                  <c:v>-2.3229824999999978E-2</c:v>
                </c:pt>
                <c:pt idx="14">
                  <c:v>-0.1061657500000001</c:v>
                </c:pt>
                <c:pt idx="15">
                  <c:v>-0.46840850000000023</c:v>
                </c:pt>
                <c:pt idx="16">
                  <c:v>-0.45407825000000002</c:v>
                </c:pt>
                <c:pt idx="17">
                  <c:v>-0.3753896250000005</c:v>
                </c:pt>
                <c:pt idx="18">
                  <c:v>-0.45091425000000002</c:v>
                </c:pt>
                <c:pt idx="19">
                  <c:v>-0.66694625000000085</c:v>
                </c:pt>
                <c:pt idx="20">
                  <c:v>-0.45738350000000022</c:v>
                </c:pt>
                <c:pt idx="21">
                  <c:v>-0.16051525000000008</c:v>
                </c:pt>
                <c:pt idx="22">
                  <c:v>-0.24893750000000009</c:v>
                </c:pt>
                <c:pt idx="23">
                  <c:v>-0.59278149999999996</c:v>
                </c:pt>
                <c:pt idx="24">
                  <c:v>-0.57067977500000044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ANNUAL!$B$26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solidFill>
                <a:srgbClr val="FFD7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D700"/>
              </a:solidFill>
              <a:ln w="9525">
                <a:noFill/>
              </a:ln>
              <a:effectLst/>
            </c:spPr>
          </c:marker>
          <c:cat>
            <c:numRef>
              <c:f>ANNUAL!$C$23:$AA$23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ANNUAL!$C$26:$AA$26</c:f>
              <c:numCache>
                <c:formatCode>General</c:formatCode>
                <c:ptCount val="25"/>
                <c:pt idx="0">
                  <c:v>-3.8822749999999989E-2</c:v>
                </c:pt>
                <c:pt idx="1">
                  <c:v>1.9011175000000026E-2</c:v>
                </c:pt>
                <c:pt idx="2">
                  <c:v>-2.617475E-2</c:v>
                </c:pt>
                <c:pt idx="3">
                  <c:v>-5.9584550000000014E-2</c:v>
                </c:pt>
                <c:pt idx="4">
                  <c:v>0.35689676250000035</c:v>
                </c:pt>
                <c:pt idx="5">
                  <c:v>0.66333600000000004</c:v>
                </c:pt>
                <c:pt idx="6">
                  <c:v>0.42640150000000027</c:v>
                </c:pt>
                <c:pt idx="7">
                  <c:v>1.9852750000000047E-2</c:v>
                </c:pt>
                <c:pt idx="8">
                  <c:v>1.4816649999999994E-2</c:v>
                </c:pt>
                <c:pt idx="9">
                  <c:v>8.3393050000000024E-2</c:v>
                </c:pt>
                <c:pt idx="10">
                  <c:v>7.1586499999999999E-3</c:v>
                </c:pt>
                <c:pt idx="11">
                  <c:v>-6.6063449999999996E-2</c:v>
                </c:pt>
                <c:pt idx="12">
                  <c:v>0.34412532500000026</c:v>
                </c:pt>
                <c:pt idx="13">
                  <c:v>0.64473975000000083</c:v>
                </c:pt>
                <c:pt idx="14">
                  <c:v>0.39833415000000022</c:v>
                </c:pt>
                <c:pt idx="15">
                  <c:v>-4.3939749999999909E-3</c:v>
                </c:pt>
                <c:pt idx="16">
                  <c:v>-2.2522474999999983E-2</c:v>
                </c:pt>
                <c:pt idx="17">
                  <c:v>4.1293149999999959E-2</c:v>
                </c:pt>
                <c:pt idx="18">
                  <c:v>-2.6645499999999996E-2</c:v>
                </c:pt>
                <c:pt idx="19">
                  <c:v>-0.10510275000000008</c:v>
                </c:pt>
                <c:pt idx="20">
                  <c:v>0.30399652500000035</c:v>
                </c:pt>
                <c:pt idx="21">
                  <c:v>0.61303525000000059</c:v>
                </c:pt>
                <c:pt idx="22">
                  <c:v>0.35956805000000008</c:v>
                </c:pt>
                <c:pt idx="23">
                  <c:v>-5.7835599999999994E-2</c:v>
                </c:pt>
                <c:pt idx="24">
                  <c:v>-8.6062E-2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ANNUAL!$B$27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solidFill>
                <a:srgbClr val="EE82EE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E82EE"/>
              </a:solidFill>
              <a:ln w="9525">
                <a:noFill/>
              </a:ln>
              <a:effectLst/>
            </c:spPr>
          </c:marker>
          <c:cat>
            <c:numRef>
              <c:f>ANNUAL!$C$23:$AA$23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ANNUAL!$C$27:$AA$27</c:f>
              <c:numCache>
                <c:formatCode>General</c:formatCode>
                <c:ptCount val="25"/>
                <c:pt idx="0">
                  <c:v>0.75758682499999996</c:v>
                </c:pt>
                <c:pt idx="1">
                  <c:v>0.74905525000000084</c:v>
                </c:pt>
                <c:pt idx="2">
                  <c:v>0.78169775000000052</c:v>
                </c:pt>
                <c:pt idx="3">
                  <c:v>0.46537605000000026</c:v>
                </c:pt>
                <c:pt idx="4">
                  <c:v>0.33228225000000022</c:v>
                </c:pt>
                <c:pt idx="5">
                  <c:v>0.51962224250000044</c:v>
                </c:pt>
                <c:pt idx="6">
                  <c:v>0.76388425000000071</c:v>
                </c:pt>
                <c:pt idx="7">
                  <c:v>0.44293324999999995</c:v>
                </c:pt>
                <c:pt idx="8">
                  <c:v>0.34941467500000051</c:v>
                </c:pt>
                <c:pt idx="9">
                  <c:v>0.34314300000000003</c:v>
                </c:pt>
                <c:pt idx="10">
                  <c:v>0.40246352500000021</c:v>
                </c:pt>
                <c:pt idx="11">
                  <c:v>0.10982850000000002</c:v>
                </c:pt>
                <c:pt idx="12">
                  <c:v>7.8508292499999979E-2</c:v>
                </c:pt>
                <c:pt idx="13">
                  <c:v>0.31711877500000052</c:v>
                </c:pt>
                <c:pt idx="14">
                  <c:v>0.58841974999999913</c:v>
                </c:pt>
                <c:pt idx="15">
                  <c:v>0.26864875000000005</c:v>
                </c:pt>
                <c:pt idx="16">
                  <c:v>0.19508897000000003</c:v>
                </c:pt>
                <c:pt idx="17">
                  <c:v>0.20861424500000011</c:v>
                </c:pt>
                <c:pt idx="18">
                  <c:v>0.32672950000000023</c:v>
                </c:pt>
                <c:pt idx="19">
                  <c:v>4.7334725000000029E-2</c:v>
                </c:pt>
                <c:pt idx="20">
                  <c:v>2.351342499999998E-2</c:v>
                </c:pt>
                <c:pt idx="21">
                  <c:v>0.26612005</c:v>
                </c:pt>
                <c:pt idx="22">
                  <c:v>0.53298524999999997</c:v>
                </c:pt>
                <c:pt idx="23">
                  <c:v>0.22198762499999997</c:v>
                </c:pt>
                <c:pt idx="24">
                  <c:v>0.13871520000000018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ANNUAL!$B$28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solidFill>
                <a:srgbClr val="FF149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1493"/>
              </a:solidFill>
              <a:ln w="9525">
                <a:noFill/>
              </a:ln>
              <a:effectLst/>
            </c:spPr>
          </c:marker>
          <c:cat>
            <c:numRef>
              <c:f>ANNUAL!$C$23:$AA$23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ANNUAL!$C$28:$AA$28</c:f>
              <c:numCache>
                <c:formatCode>General</c:formatCode>
                <c:ptCount val="25"/>
                <c:pt idx="0">
                  <c:v>#N/A</c:v>
                </c:pt>
                <c:pt idx="1">
                  <c:v>-0.33125400000000027</c:v>
                </c:pt>
                <c:pt idx="2">
                  <c:v>-0.18536131750000018</c:v>
                </c:pt>
                <c:pt idx="3">
                  <c:v>-0.34821075000000001</c:v>
                </c:pt>
                <c:pt idx="4">
                  <c:v>-0.40541600000000022</c:v>
                </c:pt>
                <c:pt idx="5">
                  <c:v>-0.19039567499999988</c:v>
                </c:pt>
                <c:pt idx="6">
                  <c:v>-9.6441749999999993E-2</c:v>
                </c:pt>
                <c:pt idx="7">
                  <c:v>-0.53637274999999929</c:v>
                </c:pt>
                <c:pt idx="8">
                  <c:v>-0.58204175000000002</c:v>
                </c:pt>
                <c:pt idx="9">
                  <c:v>-0.52094799999999997</c:v>
                </c:pt>
                <c:pt idx="10">
                  <c:v>-0.35811830000000022</c:v>
                </c:pt>
                <c:pt idx="11">
                  <c:v>-0.47879750000000004</c:v>
                </c:pt>
                <c:pt idx="12">
                  <c:v>-0.5005742249999996</c:v>
                </c:pt>
                <c:pt idx="13">
                  <c:v>-0.26818325000000004</c:v>
                </c:pt>
                <c:pt idx="14">
                  <c:v>-0.18295525000000012</c:v>
                </c:pt>
                <c:pt idx="15">
                  <c:v>-0.61414574999999993</c:v>
                </c:pt>
                <c:pt idx="16">
                  <c:v>-0.67667700000000075</c:v>
                </c:pt>
                <c:pt idx="17">
                  <c:v>-0.61632700000000051</c:v>
                </c:pt>
                <c:pt idx="18">
                  <c:v>-0.43822340000000026</c:v>
                </c:pt>
                <c:pt idx="19">
                  <c:v>-0.56254925000000044</c:v>
                </c:pt>
                <c:pt idx="20">
                  <c:v>-0.57443575000000002</c:v>
                </c:pt>
                <c:pt idx="21">
                  <c:v>-0.34520650000000008</c:v>
                </c:pt>
                <c:pt idx="22">
                  <c:v>-0.26859275000000005</c:v>
                </c:pt>
                <c:pt idx="23">
                  <c:v>-0.71629300000000051</c:v>
                </c:pt>
                <c:pt idx="24">
                  <c:v>-0.79650549999999998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ANNUAL!$B$29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solidFill>
                <a:srgbClr val="008B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ANNUAL!$C$23:$AA$23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ANNUAL!$C$29:$AA$29</c:f>
              <c:numCache>
                <c:formatCode>General</c:formatCode>
                <c:ptCount val="25"/>
                <c:pt idx="0">
                  <c:v>0.71418309999999996</c:v>
                </c:pt>
                <c:pt idx="1">
                  <c:v>0.70421349999999949</c:v>
                </c:pt>
                <c:pt idx="2">
                  <c:v>0.7044192499999995</c:v>
                </c:pt>
                <c:pt idx="3">
                  <c:v>0.33180700000000035</c:v>
                </c:pt>
                <c:pt idx="4">
                  <c:v>0.20212825000000006</c:v>
                </c:pt>
                <c:pt idx="5">
                  <c:v>0.44494100000000003</c:v>
                </c:pt>
                <c:pt idx="6">
                  <c:v>0.69973525000000059</c:v>
                </c:pt>
                <c:pt idx="7">
                  <c:v>0.39398025000000042</c:v>
                </c:pt>
                <c:pt idx="8">
                  <c:v>0.30255830000000022</c:v>
                </c:pt>
                <c:pt idx="9">
                  <c:v>0.2996129750000005</c:v>
                </c:pt>
                <c:pt idx="10">
                  <c:v>0.32277365000000002</c:v>
                </c:pt>
                <c:pt idx="11">
                  <c:v>-2.2476200000000019E-2</c:v>
                </c:pt>
                <c:pt idx="12">
                  <c:v>-4.4315250000000035E-2</c:v>
                </c:pt>
                <c:pt idx="13">
                  <c:v>0.24484803657500029</c:v>
                </c:pt>
                <c:pt idx="14">
                  <c:v>0.52508249999999956</c:v>
                </c:pt>
                <c:pt idx="15">
                  <c:v>0.22854275000000004</c:v>
                </c:pt>
                <c:pt idx="16">
                  <c:v>0.15412157499999987</c:v>
                </c:pt>
                <c:pt idx="17">
                  <c:v>0.15959410000000024</c:v>
                </c:pt>
                <c:pt idx="18">
                  <c:v>0.24220695000000009</c:v>
                </c:pt>
                <c:pt idx="19">
                  <c:v>-7.8869625000000013E-2</c:v>
                </c:pt>
                <c:pt idx="20">
                  <c:v>-8.8318775000000002E-2</c:v>
                </c:pt>
                <c:pt idx="21">
                  <c:v>0.21008984999999999</c:v>
                </c:pt>
                <c:pt idx="22">
                  <c:v>0.48198857500000059</c:v>
                </c:pt>
                <c:pt idx="23">
                  <c:v>0.19577492499999988</c:v>
                </c:pt>
                <c:pt idx="24">
                  <c:v>0.12265555000000006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ANNUAL!$B$30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solidFill>
                <a:srgbClr val="8B472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4726"/>
              </a:solidFill>
              <a:ln w="9525">
                <a:noFill/>
              </a:ln>
              <a:effectLst/>
            </c:spPr>
          </c:marker>
          <c:cat>
            <c:numRef>
              <c:f>ANNUAL!$C$23:$AA$23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ANNUAL!$C$30:$AA$30</c:f>
              <c:numCache>
                <c:formatCode>General</c:formatCode>
                <c:ptCount val="25"/>
                <c:pt idx="0">
                  <c:v>-0.15077320000000011</c:v>
                </c:pt>
                <c:pt idx="1">
                  <c:v>-0.10710480000000006</c:v>
                </c:pt>
                <c:pt idx="2">
                  <c:v>-0.18198650000000011</c:v>
                </c:pt>
                <c:pt idx="3">
                  <c:v>-0.35744325000000005</c:v>
                </c:pt>
                <c:pt idx="4">
                  <c:v>-4.9944249999999975E-2</c:v>
                </c:pt>
                <c:pt idx="5">
                  <c:v>0.29794972500000022</c:v>
                </c:pt>
                <c:pt idx="6">
                  <c:v>0.28265114999999996</c:v>
                </c:pt>
                <c:pt idx="7">
                  <c:v>-0.10957125000000008</c:v>
                </c:pt>
                <c:pt idx="8">
                  <c:v>-0.14823400000000017</c:v>
                </c:pt>
                <c:pt idx="9">
                  <c:v>-0.10753425000000011</c:v>
                </c:pt>
                <c:pt idx="10">
                  <c:v>-0.18695810000000018</c:v>
                </c:pt>
                <c:pt idx="11">
                  <c:v>-0.34326456249999998</c:v>
                </c:pt>
                <c:pt idx="12">
                  <c:v>-2.532100000000001E-2</c:v>
                </c:pt>
                <c:pt idx="13">
                  <c:v>0.28693242500000021</c:v>
                </c:pt>
                <c:pt idx="14">
                  <c:v>0.26409954999999996</c:v>
                </c:pt>
                <c:pt idx="15">
                  <c:v>-0.15040500000000018</c:v>
                </c:pt>
                <c:pt idx="16">
                  <c:v>-0.19444700000000012</c:v>
                </c:pt>
                <c:pt idx="17">
                  <c:v>-0.14987349999999999</c:v>
                </c:pt>
                <c:pt idx="18">
                  <c:v>-0.21672675000000011</c:v>
                </c:pt>
                <c:pt idx="19">
                  <c:v>-0.38279064000000002</c:v>
                </c:pt>
                <c:pt idx="20">
                  <c:v>-7.321975E-2</c:v>
                </c:pt>
                <c:pt idx="21">
                  <c:v>0.23858192500000003</c:v>
                </c:pt>
                <c:pt idx="22">
                  <c:v>0.21086590000000008</c:v>
                </c:pt>
                <c:pt idx="23">
                  <c:v>-0.20435225000000001</c:v>
                </c:pt>
                <c:pt idx="24">
                  <c:v>-0.25501400000000002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ANNUAL!$B$31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ANNUAL!$C$23:$AA$23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ANNUAL!$C$31:$AA$31</c:f>
              <c:numCache>
                <c:formatCode>General</c:formatCode>
                <c:ptCount val="25"/>
                <c:pt idx="0">
                  <c:v>-0.36625200000000002</c:v>
                </c:pt>
                <c:pt idx="1">
                  <c:v>-2.5870425000000002E-2</c:v>
                </c:pt>
                <c:pt idx="2">
                  <c:v>-9.5366100000000023E-2</c:v>
                </c:pt>
                <c:pt idx="3">
                  <c:v>2.5681750000000027E-2</c:v>
                </c:pt>
                <c:pt idx="4">
                  <c:v>0.56464975000000084</c:v>
                </c:pt>
                <c:pt idx="5">
                  <c:v>0.91882450000000004</c:v>
                </c:pt>
                <c:pt idx="6">
                  <c:v>0.70433199999999996</c:v>
                </c:pt>
                <c:pt idx="7">
                  <c:v>0.23769604875000011</c:v>
                </c:pt>
                <c:pt idx="8">
                  <c:v>0.14476645000000019</c:v>
                </c:pt>
                <c:pt idx="9">
                  <c:v>0.16669334999999999</c:v>
                </c:pt>
                <c:pt idx="10">
                  <c:v>2.8784225000000004E-2</c:v>
                </c:pt>
                <c:pt idx="11">
                  <c:v>2.6364499999999975E-2</c:v>
                </c:pt>
                <c:pt idx="12">
                  <c:v>0.52453199999999955</c:v>
                </c:pt>
                <c:pt idx="13">
                  <c:v>0.8439537499999995</c:v>
                </c:pt>
                <c:pt idx="14">
                  <c:v>0.66056550000000003</c:v>
                </c:pt>
                <c:pt idx="15">
                  <c:v>0.22761647499999998</c:v>
                </c:pt>
                <c:pt idx="16">
                  <c:v>0.14447255000000001</c:v>
                </c:pt>
                <c:pt idx="17">
                  <c:v>0.15216000000000013</c:v>
                </c:pt>
                <c:pt idx="18">
                  <c:v>1.7874579999999987E-2</c:v>
                </c:pt>
                <c:pt idx="19">
                  <c:v>-3.2535250000000029E-2</c:v>
                </c:pt>
                <c:pt idx="20">
                  <c:v>0.43665157500000035</c:v>
                </c:pt>
                <c:pt idx="21">
                  <c:v>0.74107400000000045</c:v>
                </c:pt>
                <c:pt idx="22">
                  <c:v>0.55926694999999937</c:v>
                </c:pt>
                <c:pt idx="23">
                  <c:v>0.14242650000000001</c:v>
                </c:pt>
                <c:pt idx="24">
                  <c:v>5.7743675000000043E-2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ANNUAL!$B$32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solidFill>
                <a:srgbClr val="00CD00"/>
              </a:solidFill>
            </a:ln>
          </c:spPr>
          <c:marker>
            <c:symbol val="circle"/>
            <c:size val="3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ANNUAL!$C$23:$AA$23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ANNUAL!$C$32:$AA$32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ANNUAL!$B$33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ANNUAL!$C$23:$AA$23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ANNUAL!$C$33:$AA$33</c:f>
              <c:numCache>
                <c:formatCode>General</c:formatCode>
                <c:ptCount val="25"/>
                <c:pt idx="0">
                  <c:v>2.0029749999999989E-3</c:v>
                </c:pt>
                <c:pt idx="1">
                  <c:v>-0.14892372500000001</c:v>
                </c:pt>
                <c:pt idx="2">
                  <c:v>-0.33498450000000052</c:v>
                </c:pt>
                <c:pt idx="3">
                  <c:v>-0.7629955000000006</c:v>
                </c:pt>
                <c:pt idx="4">
                  <c:v>-0.64159727500000041</c:v>
                </c:pt>
                <c:pt idx="5">
                  <c:v>-0.44109050000000005</c:v>
                </c:pt>
                <c:pt idx="6">
                  <c:v>-0.39359550000000026</c:v>
                </c:pt>
                <c:pt idx="7">
                  <c:v>-0.49785980000000035</c:v>
                </c:pt>
                <c:pt idx="8">
                  <c:v>-0.42061925</c:v>
                </c:pt>
                <c:pt idx="9">
                  <c:v>-0.30741500000000033</c:v>
                </c:pt>
                <c:pt idx="10">
                  <c:v>-0.44315974999999996</c:v>
                </c:pt>
                <c:pt idx="11">
                  <c:v>-0.8067029999999995</c:v>
                </c:pt>
                <c:pt idx="12">
                  <c:v>-0.66931672500000006</c:v>
                </c:pt>
                <c:pt idx="13">
                  <c:v>-0.45118777500000024</c:v>
                </c:pt>
                <c:pt idx="14">
                  <c:v>-0.42490225000000026</c:v>
                </c:pt>
                <c:pt idx="15">
                  <c:v>-0.5570134999999995</c:v>
                </c:pt>
                <c:pt idx="16">
                  <c:v>-0.48570437500000035</c:v>
                </c:pt>
                <c:pt idx="17">
                  <c:v>-0.37508630000000043</c:v>
                </c:pt>
                <c:pt idx="18">
                  <c:v>-0.50842100000000001</c:v>
                </c:pt>
                <c:pt idx="19">
                  <c:v>-0.88187274999999943</c:v>
                </c:pt>
                <c:pt idx="20">
                  <c:v>-0.75003140000000046</c:v>
                </c:pt>
                <c:pt idx="21">
                  <c:v>-0.55936574999999955</c:v>
                </c:pt>
                <c:pt idx="22">
                  <c:v>-0.54361689999999996</c:v>
                </c:pt>
                <c:pt idx="23">
                  <c:v>-0.66614900000000077</c:v>
                </c:pt>
                <c:pt idx="24">
                  <c:v>-0.60133300000000001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595456"/>
        <c:axId val="176957120"/>
      </c:lineChart>
      <c:catAx>
        <c:axId val="18459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Lead time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6957120"/>
        <c:crosses val="autoZero"/>
        <c:auto val="1"/>
        <c:lblAlgn val="ctr"/>
        <c:lblOffset val="100"/>
        <c:noMultiLvlLbl val="0"/>
      </c:catAx>
      <c:valAx>
        <c:axId val="17695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°C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4595456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ANNUAL!$AC$24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solidFill>
                <a:srgbClr val="8B00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008B"/>
              </a:solidFill>
              <a:ln w="9525">
                <a:noFill/>
              </a:ln>
              <a:effectLst/>
            </c:spPr>
          </c:marker>
          <c:cat>
            <c:numRef>
              <c:f>ANNUAL!$AD$23:$BB$23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ANNUAL!$AD$24:$BB$24</c:f>
              <c:numCache>
                <c:formatCode>General</c:formatCode>
                <c:ptCount val="25"/>
                <c:pt idx="0">
                  <c:v>1.8532066809519654</c:v>
                </c:pt>
                <c:pt idx="1">
                  <c:v>2.0492981376437136</c:v>
                </c:pt>
                <c:pt idx="2">
                  <c:v>2.0974908745570282</c:v>
                </c:pt>
                <c:pt idx="3">
                  <c:v>2.1872618045743879</c:v>
                </c:pt>
                <c:pt idx="4">
                  <c:v>2.3787287945823081</c:v>
                </c:pt>
                <c:pt idx="5">
                  <c:v>2.4579527915777795</c:v>
                </c:pt>
                <c:pt idx="6">
                  <c:v>2.5819952546528819</c:v>
                </c:pt>
                <c:pt idx="7">
                  <c:v>2.2328171013150633</c:v>
                </c:pt>
                <c:pt idx="8">
                  <c:v>2.1961466170659008</c:v>
                </c:pt>
                <c:pt idx="9">
                  <c:v>2.2300381570782597</c:v>
                </c:pt>
                <c:pt idx="10">
                  <c:v>2.2412164093913391</c:v>
                </c:pt>
                <c:pt idx="11">
                  <c:v>2.3357865129116582</c:v>
                </c:pt>
                <c:pt idx="12">
                  <c:v>2.4715067353640774</c:v>
                </c:pt>
                <c:pt idx="13">
                  <c:v>2.5522263603175954</c:v>
                </c:pt>
                <c:pt idx="14">
                  <c:v>2.6876900880170358</c:v>
                </c:pt>
                <c:pt idx="15">
                  <c:v>2.3660169271266831</c:v>
                </c:pt>
                <c:pt idx="16">
                  <c:v>2.3472710855427414</c:v>
                </c:pt>
                <c:pt idx="17">
                  <c:v>2.3819016876909527</c:v>
                </c:pt>
                <c:pt idx="18">
                  <c:v>2.3905842635117471</c:v>
                </c:pt>
                <c:pt idx="19">
                  <c:v>2.4875041834135674</c:v>
                </c:pt>
                <c:pt idx="20">
                  <c:v>2.6285132154318744</c:v>
                </c:pt>
                <c:pt idx="21">
                  <c:v>2.7456141885651011</c:v>
                </c:pt>
                <c:pt idx="22">
                  <c:v>2.8691529073273543</c:v>
                </c:pt>
                <c:pt idx="23">
                  <c:v>2.5631980854296081</c:v>
                </c:pt>
                <c:pt idx="24">
                  <c:v>2.58295632405002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ANNUAL!$AC$25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ANNUAL!$AD$23:$BB$23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ANNUAL!$AD$25:$BB$25</c:f>
              <c:numCache>
                <c:formatCode>General</c:formatCode>
                <c:ptCount val="25"/>
                <c:pt idx="0">
                  <c:v>2.1644113092478539</c:v>
                </c:pt>
                <c:pt idx="1">
                  <c:v>2.3375674535882367</c:v>
                </c:pt>
                <c:pt idx="2">
                  <c:v>2.2538802634623272</c:v>
                </c:pt>
                <c:pt idx="3">
                  <c:v>2.1441445193654758</c:v>
                </c:pt>
                <c:pt idx="4">
                  <c:v>2.3161545614714489</c:v>
                </c:pt>
                <c:pt idx="5">
                  <c:v>2.4260755886616558</c:v>
                </c:pt>
                <c:pt idx="6">
                  <c:v>2.3477564056988527</c:v>
                </c:pt>
                <c:pt idx="7">
                  <c:v>2.1434236306082837</c:v>
                </c:pt>
                <c:pt idx="8">
                  <c:v>2.1706844709388329</c:v>
                </c:pt>
                <c:pt idx="9">
                  <c:v>2.2219702589706309</c:v>
                </c:pt>
                <c:pt idx="10">
                  <c:v>2.2219404935720037</c:v>
                </c:pt>
                <c:pt idx="11">
                  <c:v>2.3143784792250361</c:v>
                </c:pt>
                <c:pt idx="12">
                  <c:v>2.4912233127822971</c:v>
                </c:pt>
                <c:pt idx="13">
                  <c:v>2.5856324618311475</c:v>
                </c:pt>
                <c:pt idx="14">
                  <c:v>2.5307406568137321</c:v>
                </c:pt>
                <c:pt idx="15">
                  <c:v>2.3592705360131956</c:v>
                </c:pt>
                <c:pt idx="16">
                  <c:v>2.390517992041683</c:v>
                </c:pt>
                <c:pt idx="17">
                  <c:v>2.4253829801806557</c:v>
                </c:pt>
                <c:pt idx="18">
                  <c:v>2.4055748426467649</c:v>
                </c:pt>
                <c:pt idx="19">
                  <c:v>2.5013250011094139</c:v>
                </c:pt>
                <c:pt idx="20">
                  <c:v>2.6818777364469852</c:v>
                </c:pt>
                <c:pt idx="21">
                  <c:v>2.7970797802663796</c:v>
                </c:pt>
                <c:pt idx="22">
                  <c:v>2.7385162686434805</c:v>
                </c:pt>
                <c:pt idx="23">
                  <c:v>2.5926089870678513</c:v>
                </c:pt>
                <c:pt idx="24">
                  <c:v>2.605188014668999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ANNUAL!$AC$26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solidFill>
                <a:srgbClr val="FFD7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D700"/>
              </a:solidFill>
              <a:ln w="9525">
                <a:noFill/>
              </a:ln>
              <a:effectLst/>
            </c:spPr>
          </c:marker>
          <c:cat>
            <c:numRef>
              <c:f>ANNUAL!$AD$23:$BB$23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ANNUAL!$AD$26:$BB$26</c:f>
              <c:numCache>
                <c:formatCode>General</c:formatCode>
                <c:ptCount val="25"/>
                <c:pt idx="0">
                  <c:v>1.9778913296867457</c:v>
                </c:pt>
                <c:pt idx="1">
                  <c:v>2.0279750227012183</c:v>
                </c:pt>
                <c:pt idx="2">
                  <c:v>1.9452146631863025</c:v>
                </c:pt>
                <c:pt idx="3">
                  <c:v>1.9011754808144354</c:v>
                </c:pt>
                <c:pt idx="4">
                  <c:v>2.2361990203579842</c:v>
                </c:pt>
                <c:pt idx="5">
                  <c:v>2.485180970985815</c:v>
                </c:pt>
                <c:pt idx="6">
                  <c:v>2.3475817740017084</c:v>
                </c:pt>
                <c:pt idx="7">
                  <c:v>2.1100518428998392</c:v>
                </c:pt>
                <c:pt idx="8">
                  <c:v>2.0857120568884859</c:v>
                </c:pt>
                <c:pt idx="9">
                  <c:v>2.1170846812125887</c:v>
                </c:pt>
                <c:pt idx="10">
                  <c:v>2.0465203376279963</c:v>
                </c:pt>
                <c:pt idx="11">
                  <c:v>1.9868519673216734</c:v>
                </c:pt>
                <c:pt idx="12">
                  <c:v>2.297573985495355</c:v>
                </c:pt>
                <c:pt idx="13">
                  <c:v>2.5538081745600993</c:v>
                </c:pt>
                <c:pt idx="14">
                  <c:v>2.4053276441058919</c:v>
                </c:pt>
                <c:pt idx="15">
                  <c:v>2.1871193742683572</c:v>
                </c:pt>
                <c:pt idx="16">
                  <c:v>2.1778024128350122</c:v>
                </c:pt>
                <c:pt idx="17">
                  <c:v>2.2202014778787542</c:v>
                </c:pt>
                <c:pt idx="18">
                  <c:v>2.1490213156806992</c:v>
                </c:pt>
                <c:pt idx="19">
                  <c:v>2.1031873840495052</c:v>
                </c:pt>
                <c:pt idx="20">
                  <c:v>2.4155752342868539</c:v>
                </c:pt>
                <c:pt idx="21">
                  <c:v>2.6711513681510093</c:v>
                </c:pt>
                <c:pt idx="22">
                  <c:v>2.5381063555582144</c:v>
                </c:pt>
                <c:pt idx="23">
                  <c:v>2.3268846589700152</c:v>
                </c:pt>
                <c:pt idx="24">
                  <c:v>2.3292371445389581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ANNUAL!$AC$27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solidFill>
                <a:srgbClr val="EE82EE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E82EE"/>
              </a:solidFill>
              <a:ln w="9525">
                <a:noFill/>
              </a:ln>
              <a:effectLst/>
            </c:spPr>
          </c:marker>
          <c:cat>
            <c:numRef>
              <c:f>ANNUAL!$AD$23:$BB$23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ANNUAL!$AD$27:$BB$27</c:f>
              <c:numCache>
                <c:formatCode>General</c:formatCode>
                <c:ptCount val="25"/>
                <c:pt idx="0">
                  <c:v>2.0928910746441147</c:v>
                </c:pt>
                <c:pt idx="1">
                  <c:v>2.1409014025054995</c:v>
                </c:pt>
                <c:pt idx="2">
                  <c:v>2.135294574420588</c:v>
                </c:pt>
                <c:pt idx="3">
                  <c:v>1.9839978369191837</c:v>
                </c:pt>
                <c:pt idx="4">
                  <c:v>2.2014438179294982</c:v>
                </c:pt>
                <c:pt idx="5">
                  <c:v>2.3007506170650047</c:v>
                </c:pt>
                <c:pt idx="6">
                  <c:v>2.2279844836365013</c:v>
                </c:pt>
                <c:pt idx="7">
                  <c:v>1.9655592436123619</c:v>
                </c:pt>
                <c:pt idx="8">
                  <c:v>1.9631643870865723</c:v>
                </c:pt>
                <c:pt idx="9">
                  <c:v>1.9941181612557493</c:v>
                </c:pt>
                <c:pt idx="10">
                  <c:v>2.0036427921975015</c:v>
                </c:pt>
                <c:pt idx="11">
                  <c:v>1.9502465145270749</c:v>
                </c:pt>
                <c:pt idx="12">
                  <c:v>2.2507046713529553</c:v>
                </c:pt>
                <c:pt idx="13">
                  <c:v>2.3570477563150902</c:v>
                </c:pt>
                <c:pt idx="14">
                  <c:v>2.2771132561535032</c:v>
                </c:pt>
                <c:pt idx="15">
                  <c:v>2.0487165536135055</c:v>
                </c:pt>
                <c:pt idx="16">
                  <c:v>2.0632742881461517</c:v>
                </c:pt>
                <c:pt idx="17">
                  <c:v>2.0979256204760932</c:v>
                </c:pt>
                <c:pt idx="18">
                  <c:v>2.0923208244375431</c:v>
                </c:pt>
                <c:pt idx="19">
                  <c:v>2.0757949728296872</c:v>
                </c:pt>
                <c:pt idx="20">
                  <c:v>2.4010056803295972</c:v>
                </c:pt>
                <c:pt idx="21">
                  <c:v>2.5441355346708634</c:v>
                </c:pt>
                <c:pt idx="22">
                  <c:v>2.4569094717703788</c:v>
                </c:pt>
                <c:pt idx="23">
                  <c:v>2.2352919480461626</c:v>
                </c:pt>
                <c:pt idx="24">
                  <c:v>2.2589722788969802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ANNUAL!$AC$28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solidFill>
                <a:srgbClr val="FF149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1493"/>
              </a:solidFill>
              <a:ln w="9525">
                <a:noFill/>
              </a:ln>
              <a:effectLst/>
            </c:spPr>
          </c:marker>
          <c:cat>
            <c:numRef>
              <c:f>ANNUAL!$AD$23:$BB$23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ANNUAL!$AD$28:$BB$28</c:f>
              <c:numCache>
                <c:formatCode>General</c:formatCode>
                <c:ptCount val="25"/>
                <c:pt idx="0">
                  <c:v>#N/A</c:v>
                </c:pt>
                <c:pt idx="1">
                  <c:v>2.0461384020515343</c:v>
                </c:pt>
                <c:pt idx="2">
                  <c:v>1.9756142416727007</c:v>
                </c:pt>
                <c:pt idx="3">
                  <c:v>1.9532443269212389</c:v>
                </c:pt>
                <c:pt idx="4">
                  <c:v>2.2435027538427517</c:v>
                </c:pt>
                <c:pt idx="5">
                  <c:v>2.271752464260794</c:v>
                </c:pt>
                <c:pt idx="6">
                  <c:v>2.2888040734846657</c:v>
                </c:pt>
                <c:pt idx="7">
                  <c:v>2.1698824717424214</c:v>
                </c:pt>
                <c:pt idx="8">
                  <c:v>2.1904772028772652</c:v>
                </c:pt>
                <c:pt idx="9">
                  <c:v>2.2514657425497284</c:v>
                </c:pt>
                <c:pt idx="10">
                  <c:v>2.1718002956015545</c:v>
                </c:pt>
                <c:pt idx="11">
                  <c:v>2.1457863966445982</c:v>
                </c:pt>
                <c:pt idx="12">
                  <c:v>2.3923312759994193</c:v>
                </c:pt>
                <c:pt idx="13">
                  <c:v>2.3976871527630541</c:v>
                </c:pt>
                <c:pt idx="14">
                  <c:v>2.4053207661661284</c:v>
                </c:pt>
                <c:pt idx="15">
                  <c:v>2.2913330281465005</c:v>
                </c:pt>
                <c:pt idx="16">
                  <c:v>2.3195683855029987</c:v>
                </c:pt>
                <c:pt idx="17">
                  <c:v>2.3950224961730497</c:v>
                </c:pt>
                <c:pt idx="18">
                  <c:v>2.3042043334088196</c:v>
                </c:pt>
                <c:pt idx="19">
                  <c:v>2.29295295241202</c:v>
                </c:pt>
                <c:pt idx="20">
                  <c:v>2.5246268130953542</c:v>
                </c:pt>
                <c:pt idx="21">
                  <c:v>2.5786395407123148</c:v>
                </c:pt>
                <c:pt idx="22">
                  <c:v>2.5667589069778236</c:v>
                </c:pt>
                <c:pt idx="23">
                  <c:v>2.4876798065315802</c:v>
                </c:pt>
                <c:pt idx="24">
                  <c:v>2.5326377181606547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ANNUAL!$AC$29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solidFill>
                <a:srgbClr val="008B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ANNUAL!$AD$23:$BB$23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ANNUAL!$AD$29:$BB$29</c:f>
              <c:numCache>
                <c:formatCode>General</c:formatCode>
                <c:ptCount val="25"/>
                <c:pt idx="0">
                  <c:v>2.0581233400965089</c:v>
                </c:pt>
                <c:pt idx="1">
                  <c:v>2.134900564639957</c:v>
                </c:pt>
                <c:pt idx="2">
                  <c:v>2.1015726393168026</c:v>
                </c:pt>
                <c:pt idx="3">
                  <c:v>1.9549027804855161</c:v>
                </c:pt>
                <c:pt idx="4">
                  <c:v>2.1945480084005911</c:v>
                </c:pt>
                <c:pt idx="5">
                  <c:v>2.2697484861653732</c:v>
                </c:pt>
                <c:pt idx="6">
                  <c:v>2.1906679867337253</c:v>
                </c:pt>
                <c:pt idx="7">
                  <c:v>1.9383918914528095</c:v>
                </c:pt>
                <c:pt idx="8">
                  <c:v>1.9454517584419819</c:v>
                </c:pt>
                <c:pt idx="9">
                  <c:v>2.0031154903736827</c:v>
                </c:pt>
                <c:pt idx="10">
                  <c:v>1.9869905758835407</c:v>
                </c:pt>
                <c:pt idx="11">
                  <c:v>1.9557964116696802</c:v>
                </c:pt>
                <c:pt idx="12">
                  <c:v>2.2600958165805736</c:v>
                </c:pt>
                <c:pt idx="13">
                  <c:v>2.3456916556156742</c:v>
                </c:pt>
                <c:pt idx="14">
                  <c:v>2.2483962046256454</c:v>
                </c:pt>
                <c:pt idx="15">
                  <c:v>2.029692793164767</c:v>
                </c:pt>
                <c:pt idx="16">
                  <c:v>2.0547067391296987</c:v>
                </c:pt>
                <c:pt idx="17">
                  <c:v>2.1090757975710592</c:v>
                </c:pt>
                <c:pt idx="18">
                  <c:v>2.0831060101384682</c:v>
                </c:pt>
                <c:pt idx="19">
                  <c:v>2.0813435959975481</c:v>
                </c:pt>
                <c:pt idx="20">
                  <c:v>2.4074604243943432</c:v>
                </c:pt>
                <c:pt idx="21">
                  <c:v>2.5353330111249686</c:v>
                </c:pt>
                <c:pt idx="22">
                  <c:v>2.436007679960182</c:v>
                </c:pt>
                <c:pt idx="23">
                  <c:v>2.2340453741475348</c:v>
                </c:pt>
                <c:pt idx="24">
                  <c:v>2.2642665736226819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ANNUAL!$AC$30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solidFill>
                <a:srgbClr val="8B472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4726"/>
              </a:solidFill>
              <a:ln w="9525">
                <a:noFill/>
              </a:ln>
              <a:effectLst/>
            </c:spPr>
          </c:marker>
          <c:cat>
            <c:numRef>
              <c:f>ANNUAL!$AD$23:$BB$23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ANNUAL!$AD$30:$BB$30</c:f>
              <c:numCache>
                <c:formatCode>General</c:formatCode>
                <c:ptCount val="25"/>
                <c:pt idx="0">
                  <c:v>2.0623136625947582</c:v>
                </c:pt>
                <c:pt idx="1">
                  <c:v>2.0989407085063201</c:v>
                </c:pt>
                <c:pt idx="2">
                  <c:v>1.9999835283134217</c:v>
                </c:pt>
                <c:pt idx="3">
                  <c:v>1.9193472492881531</c:v>
                </c:pt>
                <c:pt idx="4">
                  <c:v>2.1492642918973486</c:v>
                </c:pt>
                <c:pt idx="5">
                  <c:v>2.3343150631234404</c:v>
                </c:pt>
                <c:pt idx="6">
                  <c:v>2.2998971911044199</c:v>
                </c:pt>
                <c:pt idx="7">
                  <c:v>2.0596295469270682</c:v>
                </c:pt>
                <c:pt idx="8">
                  <c:v>2.0716110667183645</c:v>
                </c:pt>
                <c:pt idx="9">
                  <c:v>2.1084558917428176</c:v>
                </c:pt>
                <c:pt idx="10">
                  <c:v>2.0449528994698127</c:v>
                </c:pt>
                <c:pt idx="11">
                  <c:v>2.0205719939784381</c:v>
                </c:pt>
                <c:pt idx="12">
                  <c:v>2.2713945287862281</c:v>
                </c:pt>
                <c:pt idx="13">
                  <c:v>2.4492539595354339</c:v>
                </c:pt>
                <c:pt idx="14">
                  <c:v>2.4122674587563875</c:v>
                </c:pt>
                <c:pt idx="15">
                  <c:v>2.1699350470348202</c:v>
                </c:pt>
                <c:pt idx="16">
                  <c:v>2.174459764941628</c:v>
                </c:pt>
                <c:pt idx="17">
                  <c:v>2.2058343669799889</c:v>
                </c:pt>
                <c:pt idx="18">
                  <c:v>2.1430777110326655</c:v>
                </c:pt>
                <c:pt idx="19">
                  <c:v>2.1313316027486202</c:v>
                </c:pt>
                <c:pt idx="20">
                  <c:v>2.3969989067634137</c:v>
                </c:pt>
                <c:pt idx="21">
                  <c:v>2.5894051152050337</c:v>
                </c:pt>
                <c:pt idx="22">
                  <c:v>2.5316350427293042</c:v>
                </c:pt>
                <c:pt idx="23">
                  <c:v>2.3042728261427725</c:v>
                </c:pt>
                <c:pt idx="24">
                  <c:v>2.3080254152521786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ANNUAL!$AC$31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ANNUAL!$AD$23:$BB$23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ANNUAL!$AD$31:$BB$31</c:f>
              <c:numCache>
                <c:formatCode>General</c:formatCode>
                <c:ptCount val="25"/>
                <c:pt idx="0">
                  <c:v>1.8640407293565253</c:v>
                </c:pt>
                <c:pt idx="1">
                  <c:v>1.951791749380553</c:v>
                </c:pt>
                <c:pt idx="2">
                  <c:v>1.9702190306536997</c:v>
                </c:pt>
                <c:pt idx="3">
                  <c:v>2.0354467160367999</c:v>
                </c:pt>
                <c:pt idx="4">
                  <c:v>2.4299269390559877</c:v>
                </c:pt>
                <c:pt idx="5">
                  <c:v>2.7431646720075018</c:v>
                </c:pt>
                <c:pt idx="6">
                  <c:v>2.6097272335389783</c:v>
                </c:pt>
                <c:pt idx="7">
                  <c:v>2.2196233410592439</c:v>
                </c:pt>
                <c:pt idx="8">
                  <c:v>2.2006303328989647</c:v>
                </c:pt>
                <c:pt idx="9">
                  <c:v>2.2178548441061241</c:v>
                </c:pt>
                <c:pt idx="10">
                  <c:v>2.1410448620475022</c:v>
                </c:pt>
                <c:pt idx="11">
                  <c:v>2.1463391891893506</c:v>
                </c:pt>
                <c:pt idx="12">
                  <c:v>2.4827503963900597</c:v>
                </c:pt>
                <c:pt idx="13">
                  <c:v>2.7559661590991991</c:v>
                </c:pt>
                <c:pt idx="14">
                  <c:v>2.6663414890538664</c:v>
                </c:pt>
                <c:pt idx="15">
                  <c:v>2.2901368643926094</c:v>
                </c:pt>
                <c:pt idx="16">
                  <c:v>2.2757299027399993</c:v>
                </c:pt>
                <c:pt idx="17">
                  <c:v>2.2981074771591952</c:v>
                </c:pt>
                <c:pt idx="18">
                  <c:v>2.2163672613084682</c:v>
                </c:pt>
                <c:pt idx="19">
                  <c:v>2.2110416875536272</c:v>
                </c:pt>
                <c:pt idx="20">
                  <c:v>2.5266207519728812</c:v>
                </c:pt>
                <c:pt idx="21">
                  <c:v>2.7994671495750758</c:v>
                </c:pt>
                <c:pt idx="22">
                  <c:v>2.7067647148764178</c:v>
                </c:pt>
                <c:pt idx="23">
                  <c:v>2.4044039842235327</c:v>
                </c:pt>
                <c:pt idx="24">
                  <c:v>2.4112572246651727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ANNUAL!$AC$32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solidFill>
                <a:srgbClr val="00CD00"/>
              </a:solidFill>
            </a:ln>
          </c:spPr>
          <c:marker>
            <c:symbol val="circle"/>
            <c:size val="3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ANNUAL!$AD$23:$BB$23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ANNUAL!$AD$32:$BB$32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ANNUAL!$AC$33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ANNUAL!$AD$23:$BB$23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ANNUAL!$AD$33:$BB$33</c:f>
              <c:numCache>
                <c:formatCode>General</c:formatCode>
                <c:ptCount val="25"/>
                <c:pt idx="0">
                  <c:v>1.9634857626998479</c:v>
                </c:pt>
                <c:pt idx="1">
                  <c:v>2.0992681354998415</c:v>
                </c:pt>
                <c:pt idx="2">
                  <c:v>2.0885068395626591</c:v>
                </c:pt>
                <c:pt idx="3">
                  <c:v>2.1845749303182531</c:v>
                </c:pt>
                <c:pt idx="4">
                  <c:v>2.3824880432753477</c:v>
                </c:pt>
                <c:pt idx="5">
                  <c:v>2.4519819765497868</c:v>
                </c:pt>
                <c:pt idx="6">
                  <c:v>2.3783475719761822</c:v>
                </c:pt>
                <c:pt idx="7">
                  <c:v>2.2816611722273779</c:v>
                </c:pt>
                <c:pt idx="8">
                  <c:v>2.2277256589344696</c:v>
                </c:pt>
                <c:pt idx="9">
                  <c:v>2.2190467873447375</c:v>
                </c:pt>
                <c:pt idx="10">
                  <c:v>2.2257704581840887</c:v>
                </c:pt>
                <c:pt idx="11">
                  <c:v>2.2969951405151035</c:v>
                </c:pt>
                <c:pt idx="12">
                  <c:v>2.4902274626678182</c:v>
                </c:pt>
                <c:pt idx="13">
                  <c:v>2.5583690766482463</c:v>
                </c:pt>
                <c:pt idx="14">
                  <c:v>2.4801293432651854</c:v>
                </c:pt>
                <c:pt idx="15">
                  <c:v>2.3816906355675171</c:v>
                </c:pt>
                <c:pt idx="16">
                  <c:v>2.3319941123585624</c:v>
                </c:pt>
                <c:pt idx="17">
                  <c:v>2.3121537430229417</c:v>
                </c:pt>
                <c:pt idx="18">
                  <c:v>2.3130969602299425</c:v>
                </c:pt>
                <c:pt idx="19">
                  <c:v>2.4148052023921101</c:v>
                </c:pt>
                <c:pt idx="20">
                  <c:v>2.6434393330139048</c:v>
                </c:pt>
                <c:pt idx="21">
                  <c:v>2.7384635727995379</c:v>
                </c:pt>
                <c:pt idx="22">
                  <c:v>2.653921641095498</c:v>
                </c:pt>
                <c:pt idx="23">
                  <c:v>2.5264371406043349</c:v>
                </c:pt>
                <c:pt idx="24">
                  <c:v>2.4897251729206982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240832"/>
        <c:axId val="176958848"/>
      </c:lineChart>
      <c:catAx>
        <c:axId val="189240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Lead time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76958848"/>
        <c:crosses val="autoZero"/>
        <c:auto val="1"/>
        <c:lblAlgn val="ctr"/>
        <c:lblOffset val="100"/>
        <c:noMultiLvlLbl val="0"/>
      </c:catAx>
      <c:valAx>
        <c:axId val="176958848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°C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240832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ANNUAL!$B$13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solidFill>
                <a:srgbClr val="8B00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008B"/>
              </a:solidFill>
              <a:ln w="9525">
                <a:noFill/>
              </a:ln>
              <a:effectLst/>
            </c:spPr>
          </c:marker>
          <c:cat>
            <c:numRef>
              <c:f>ANNUAL!$C$12:$AA$12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ANNUAL!$C$13:$AA$13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ANNUAL!$B$14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ANNUAL!$C$12:$AA$12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ANNUAL!$C$14:$AA$14</c:f>
              <c:numCache>
                <c:formatCode>General</c:formatCode>
                <c:ptCount val="25"/>
                <c:pt idx="0">
                  <c:v>12.823672500000002</c:v>
                </c:pt>
                <c:pt idx="1">
                  <c:v>10.5677275</c:v>
                </c:pt>
                <c:pt idx="2">
                  <c:v>6.2947649999999964</c:v>
                </c:pt>
                <c:pt idx="3">
                  <c:v>4.4075924999999998</c:v>
                </c:pt>
                <c:pt idx="4">
                  <c:v>2.7980524999999981</c:v>
                </c:pt>
                <c:pt idx="5">
                  <c:v>2.6303545000000002</c:v>
                </c:pt>
                <c:pt idx="6">
                  <c:v>6.1377424999999999</c:v>
                </c:pt>
                <c:pt idx="7">
                  <c:v>10.2579525</c:v>
                </c:pt>
                <c:pt idx="8">
                  <c:v>11.099170000000001</c:v>
                </c:pt>
                <c:pt idx="9">
                  <c:v>10.464225000000001</c:v>
                </c:pt>
                <c:pt idx="10">
                  <c:v>6.6360375000000005</c:v>
                </c:pt>
                <c:pt idx="11">
                  <c:v>3.9978899999999982</c:v>
                </c:pt>
                <c:pt idx="12">
                  <c:v>2.5844449999999997</c:v>
                </c:pt>
                <c:pt idx="13">
                  <c:v>3.2450582499999996</c:v>
                </c:pt>
                <c:pt idx="14">
                  <c:v>6.5108374999999965</c:v>
                </c:pt>
                <c:pt idx="15">
                  <c:v>10.796727499999999</c:v>
                </c:pt>
                <c:pt idx="16">
                  <c:v>11.1851675</c:v>
                </c:pt>
                <c:pt idx="17">
                  <c:v>11.04466</c:v>
                </c:pt>
                <c:pt idx="18">
                  <c:v>7.3991025000000006</c:v>
                </c:pt>
                <c:pt idx="19">
                  <c:v>4.48231</c:v>
                </c:pt>
                <c:pt idx="20">
                  <c:v>3.1996449999999981</c:v>
                </c:pt>
                <c:pt idx="21">
                  <c:v>3.5021619999999998</c:v>
                </c:pt>
                <c:pt idx="22">
                  <c:v>6.8791399999999996</c:v>
                </c:pt>
                <c:pt idx="23">
                  <c:v>11.479472500000007</c:v>
                </c:pt>
                <c:pt idx="24">
                  <c:v>12.121590000000001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ANNUAL!$B$15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solidFill>
                <a:srgbClr val="FFD7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D700"/>
              </a:solidFill>
              <a:ln w="9525">
                <a:noFill/>
              </a:ln>
              <a:effectLst/>
            </c:spPr>
          </c:marker>
          <c:cat>
            <c:numRef>
              <c:f>ANNUAL!$C$12:$AA$12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ANNUAL!$C$15:$AA$15</c:f>
              <c:numCache>
                <c:formatCode>General</c:formatCode>
                <c:ptCount val="25"/>
                <c:pt idx="0">
                  <c:v>6.5663367499999961</c:v>
                </c:pt>
                <c:pt idx="1">
                  <c:v>7.1804824999999965</c:v>
                </c:pt>
                <c:pt idx="2">
                  <c:v>3.3509399999999987</c:v>
                </c:pt>
                <c:pt idx="3">
                  <c:v>1.78423</c:v>
                </c:pt>
                <c:pt idx="4">
                  <c:v>1.2375399999999992</c:v>
                </c:pt>
                <c:pt idx="5">
                  <c:v>0.95954250000000019</c:v>
                </c:pt>
                <c:pt idx="6">
                  <c:v>4.0544099999999963</c:v>
                </c:pt>
                <c:pt idx="7">
                  <c:v>8.5301200000000001</c:v>
                </c:pt>
                <c:pt idx="8">
                  <c:v>9.3431575000000002</c:v>
                </c:pt>
                <c:pt idx="9">
                  <c:v>8.6545500000000004</c:v>
                </c:pt>
                <c:pt idx="10">
                  <c:v>4.2174724999999995</c:v>
                </c:pt>
                <c:pt idx="11">
                  <c:v>2.2752275000000002</c:v>
                </c:pt>
                <c:pt idx="12">
                  <c:v>1.4885524999999999</c:v>
                </c:pt>
                <c:pt idx="13">
                  <c:v>0.88411499999999943</c:v>
                </c:pt>
                <c:pt idx="14">
                  <c:v>3.1504799999999982</c:v>
                </c:pt>
                <c:pt idx="15">
                  <c:v>8.4310925000000001</c:v>
                </c:pt>
                <c:pt idx="16">
                  <c:v>9.1781850000000009</c:v>
                </c:pt>
                <c:pt idx="17">
                  <c:v>8.4258625000000027</c:v>
                </c:pt>
                <c:pt idx="18">
                  <c:v>4.4872800000000002</c:v>
                </c:pt>
                <c:pt idx="19">
                  <c:v>2.63022</c:v>
                </c:pt>
                <c:pt idx="20">
                  <c:v>1.3515949999999992</c:v>
                </c:pt>
                <c:pt idx="21">
                  <c:v>0.14964474999999999</c:v>
                </c:pt>
                <c:pt idx="22">
                  <c:v>3.0505062500000002</c:v>
                </c:pt>
                <c:pt idx="23">
                  <c:v>7.7452865000000006</c:v>
                </c:pt>
                <c:pt idx="24">
                  <c:v>8.8564900000000115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ANNUAL!$B$16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solidFill>
                <a:srgbClr val="EE82EE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E82EE"/>
              </a:solidFill>
              <a:ln w="9525">
                <a:noFill/>
              </a:ln>
              <a:effectLst/>
            </c:spPr>
          </c:marker>
          <c:cat>
            <c:numRef>
              <c:f>ANNUAL!$C$12:$AA$12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ANNUAL!$C$16:$AA$16</c:f>
              <c:numCache>
                <c:formatCode>General</c:formatCode>
                <c:ptCount val="25"/>
                <c:pt idx="0">
                  <c:v>-0.38458925000000027</c:v>
                </c:pt>
                <c:pt idx="1">
                  <c:v>1.054774125</c:v>
                </c:pt>
                <c:pt idx="2">
                  <c:v>-3.83197425</c:v>
                </c:pt>
                <c:pt idx="3">
                  <c:v>-2.4138849999999987</c:v>
                </c:pt>
                <c:pt idx="4">
                  <c:v>-0.72011275000000008</c:v>
                </c:pt>
                <c:pt idx="5">
                  <c:v>-3.7124739999999981</c:v>
                </c:pt>
                <c:pt idx="6">
                  <c:v>-3.5661975000000012</c:v>
                </c:pt>
                <c:pt idx="7">
                  <c:v>0.15312274999999997</c:v>
                </c:pt>
                <c:pt idx="8">
                  <c:v>0.72371950000000052</c:v>
                </c:pt>
                <c:pt idx="9">
                  <c:v>0.10083799999999986</c:v>
                </c:pt>
                <c:pt idx="10">
                  <c:v>-4.366024999999996</c:v>
                </c:pt>
                <c:pt idx="11">
                  <c:v>-3.5745575000000001</c:v>
                </c:pt>
                <c:pt idx="12">
                  <c:v>-1.215492749999999</c:v>
                </c:pt>
                <c:pt idx="13">
                  <c:v>-3.6130899999999997</c:v>
                </c:pt>
                <c:pt idx="14">
                  <c:v>-3.3942249999999987</c:v>
                </c:pt>
                <c:pt idx="15">
                  <c:v>0.13572275000000011</c:v>
                </c:pt>
                <c:pt idx="16">
                  <c:v>0.77255674999999957</c:v>
                </c:pt>
                <c:pt idx="17">
                  <c:v>0.2905370000000001</c:v>
                </c:pt>
                <c:pt idx="18">
                  <c:v>-4.8233224999999997</c:v>
                </c:pt>
                <c:pt idx="19">
                  <c:v>-4.2653422499999962</c:v>
                </c:pt>
                <c:pt idx="20">
                  <c:v>-1.9138857499999999</c:v>
                </c:pt>
                <c:pt idx="21">
                  <c:v>-3.6642387500000013</c:v>
                </c:pt>
                <c:pt idx="22">
                  <c:v>-3.4895899999999997</c:v>
                </c:pt>
                <c:pt idx="23">
                  <c:v>0.38779600000000031</c:v>
                </c:pt>
                <c:pt idx="24">
                  <c:v>1.2676175000000001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ANNUAL!$B$17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solidFill>
                <a:srgbClr val="FF149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1493"/>
              </a:solidFill>
              <a:ln w="9525">
                <a:noFill/>
              </a:ln>
              <a:effectLst/>
            </c:spPr>
          </c:marker>
          <c:cat>
            <c:numRef>
              <c:f>ANNUAL!$C$12:$AA$12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ANNUAL!$C$17:$AA$17</c:f>
              <c:numCache>
                <c:formatCode>General</c:formatCode>
                <c:ptCount val="25"/>
                <c:pt idx="0">
                  <c:v>#N/A</c:v>
                </c:pt>
                <c:pt idx="1">
                  <c:v>0.87898350000000003</c:v>
                </c:pt>
                <c:pt idx="2">
                  <c:v>-3.813302499999998</c:v>
                </c:pt>
                <c:pt idx="3">
                  <c:v>-3.914616999999998</c:v>
                </c:pt>
                <c:pt idx="4">
                  <c:v>-1.8354075000000001</c:v>
                </c:pt>
                <c:pt idx="5">
                  <c:v>-1.9388000000000001</c:v>
                </c:pt>
                <c:pt idx="6">
                  <c:v>-2.6580889999999981</c:v>
                </c:pt>
                <c:pt idx="7">
                  <c:v>-0.57186900000000052</c:v>
                </c:pt>
                <c:pt idx="8">
                  <c:v>-1.2692132499999991</c:v>
                </c:pt>
                <c:pt idx="9">
                  <c:v>-1.7234602499999987</c:v>
                </c:pt>
                <c:pt idx="10">
                  <c:v>-5.7529699999999995</c:v>
                </c:pt>
                <c:pt idx="11">
                  <c:v>-5.1554899999999959</c:v>
                </c:pt>
                <c:pt idx="12">
                  <c:v>-2.8112474999999963</c:v>
                </c:pt>
                <c:pt idx="13">
                  <c:v>-2.7734974999999999</c:v>
                </c:pt>
                <c:pt idx="14">
                  <c:v>-3.420401</c:v>
                </c:pt>
                <c:pt idx="15">
                  <c:v>-1.65640375</c:v>
                </c:pt>
                <c:pt idx="16">
                  <c:v>-1.586673</c:v>
                </c:pt>
                <c:pt idx="17">
                  <c:v>-1.39808025</c:v>
                </c:pt>
                <c:pt idx="18">
                  <c:v>-6.0352025000000014</c:v>
                </c:pt>
                <c:pt idx="19">
                  <c:v>-5.9461049999999975</c:v>
                </c:pt>
                <c:pt idx="20">
                  <c:v>-3.5228619999999982</c:v>
                </c:pt>
                <c:pt idx="21">
                  <c:v>-3.9044797500000001</c:v>
                </c:pt>
                <c:pt idx="22">
                  <c:v>-4.1892125</c:v>
                </c:pt>
                <c:pt idx="23">
                  <c:v>-1.4625407499999998</c:v>
                </c:pt>
                <c:pt idx="24">
                  <c:v>-1.8588182499999999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ANNUAL!$B$18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solidFill>
                <a:srgbClr val="008B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ANNUAL!$C$12:$AA$12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ANNUAL!$C$18:$AA$18</c:f>
              <c:numCache>
                <c:formatCode>General</c:formatCode>
                <c:ptCount val="25"/>
                <c:pt idx="0">
                  <c:v>1.125544249999999</c:v>
                </c:pt>
                <c:pt idx="1">
                  <c:v>1.9324602499999999</c:v>
                </c:pt>
                <c:pt idx="2">
                  <c:v>-2.8477765000000002</c:v>
                </c:pt>
                <c:pt idx="3">
                  <c:v>-1.4911389999999998</c:v>
                </c:pt>
                <c:pt idx="4">
                  <c:v>0.20869275000000009</c:v>
                </c:pt>
                <c:pt idx="5">
                  <c:v>-2.7008975000000017</c:v>
                </c:pt>
                <c:pt idx="6">
                  <c:v>-1.9642730000000008</c:v>
                </c:pt>
                <c:pt idx="7">
                  <c:v>1.6903314999999999</c:v>
                </c:pt>
                <c:pt idx="8">
                  <c:v>1.7561899999999999</c:v>
                </c:pt>
                <c:pt idx="9">
                  <c:v>0.95342167500000052</c:v>
                </c:pt>
                <c:pt idx="10">
                  <c:v>-3.3442797</c:v>
                </c:pt>
                <c:pt idx="11">
                  <c:v>-2.5264200000000003</c:v>
                </c:pt>
                <c:pt idx="12">
                  <c:v>-0.35076225000000011</c:v>
                </c:pt>
                <c:pt idx="13">
                  <c:v>-2.7307874999999999</c:v>
                </c:pt>
                <c:pt idx="14">
                  <c:v>-1.97408625</c:v>
                </c:pt>
                <c:pt idx="15">
                  <c:v>1.7972949999999992</c:v>
                </c:pt>
                <c:pt idx="16">
                  <c:v>1.9949700000000001</c:v>
                </c:pt>
                <c:pt idx="17">
                  <c:v>1.2862997499999991</c:v>
                </c:pt>
                <c:pt idx="18">
                  <c:v>-3.7889900000000019</c:v>
                </c:pt>
                <c:pt idx="19">
                  <c:v>-3.17485675</c:v>
                </c:pt>
                <c:pt idx="20">
                  <c:v>-0.83971249999999986</c:v>
                </c:pt>
                <c:pt idx="21">
                  <c:v>-2.7092549999999997</c:v>
                </c:pt>
                <c:pt idx="22">
                  <c:v>-1.8610605</c:v>
                </c:pt>
                <c:pt idx="23">
                  <c:v>2.1224175000000001</c:v>
                </c:pt>
                <c:pt idx="24">
                  <c:v>2.4249725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ANNUAL!$B$19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solidFill>
                <a:srgbClr val="8B472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4726"/>
              </a:solidFill>
              <a:ln w="9525">
                <a:noFill/>
              </a:ln>
              <a:effectLst/>
            </c:spPr>
          </c:marker>
          <c:cat>
            <c:numRef>
              <c:f>ANNUAL!$C$12:$AA$12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ANNUAL!$C$19:$AA$19</c:f>
              <c:numCache>
                <c:formatCode>General</c:formatCode>
                <c:ptCount val="25"/>
                <c:pt idx="0">
                  <c:v>14.4311325</c:v>
                </c:pt>
                <c:pt idx="1">
                  <c:v>10.640955</c:v>
                </c:pt>
                <c:pt idx="2">
                  <c:v>5.8473772499999939</c:v>
                </c:pt>
                <c:pt idx="3">
                  <c:v>4.3606474999999998</c:v>
                </c:pt>
                <c:pt idx="4">
                  <c:v>3.6974449999999988</c:v>
                </c:pt>
                <c:pt idx="5">
                  <c:v>3.7691975000000015</c:v>
                </c:pt>
                <c:pt idx="6">
                  <c:v>5.0505675000000005</c:v>
                </c:pt>
                <c:pt idx="7">
                  <c:v>9.4302674999999994</c:v>
                </c:pt>
                <c:pt idx="8">
                  <c:v>10.982972500000002</c:v>
                </c:pt>
                <c:pt idx="9">
                  <c:v>10.745547500000002</c:v>
                </c:pt>
                <c:pt idx="10">
                  <c:v>5.9760500000000034</c:v>
                </c:pt>
                <c:pt idx="11">
                  <c:v>3.9021249999999998</c:v>
                </c:pt>
                <c:pt idx="12">
                  <c:v>3.3899949999999999</c:v>
                </c:pt>
                <c:pt idx="13">
                  <c:v>2.7834050000000001</c:v>
                </c:pt>
                <c:pt idx="14">
                  <c:v>4.5758299999999998</c:v>
                </c:pt>
                <c:pt idx="15">
                  <c:v>9.1396462500000073</c:v>
                </c:pt>
                <c:pt idx="16">
                  <c:v>10.450785000000007</c:v>
                </c:pt>
                <c:pt idx="17">
                  <c:v>10.263372500000001</c:v>
                </c:pt>
                <c:pt idx="18">
                  <c:v>5.834004999999995</c:v>
                </c:pt>
                <c:pt idx="19">
                  <c:v>3.7762624999999979</c:v>
                </c:pt>
                <c:pt idx="20">
                  <c:v>2.8355699999999988</c:v>
                </c:pt>
                <c:pt idx="21">
                  <c:v>1.9918125000000009</c:v>
                </c:pt>
                <c:pt idx="22">
                  <c:v>3.7104824999999981</c:v>
                </c:pt>
                <c:pt idx="23">
                  <c:v>8.502344250000009</c:v>
                </c:pt>
                <c:pt idx="24">
                  <c:v>10.0462975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ANNUAL!$B$20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ANNUAL!$C$12:$AA$12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ANNUAL!$C$20:$AA$20</c:f>
              <c:numCache>
                <c:formatCode>General</c:formatCode>
                <c:ptCount val="25"/>
                <c:pt idx="0">
                  <c:v>1.6442568750000008</c:v>
                </c:pt>
                <c:pt idx="1">
                  <c:v>8.1613375000000001</c:v>
                </c:pt>
                <c:pt idx="2">
                  <c:v>4.8101874999999961</c:v>
                </c:pt>
                <c:pt idx="3">
                  <c:v>2.8714429999999966</c:v>
                </c:pt>
                <c:pt idx="4">
                  <c:v>2.7171392500000029</c:v>
                </c:pt>
                <c:pt idx="5">
                  <c:v>2.8373107500000012</c:v>
                </c:pt>
                <c:pt idx="6">
                  <c:v>6.5017125000000009</c:v>
                </c:pt>
                <c:pt idx="7">
                  <c:v>10.0217875</c:v>
                </c:pt>
                <c:pt idx="8">
                  <c:v>12.454455000000006</c:v>
                </c:pt>
                <c:pt idx="9">
                  <c:v>13.359537500000016</c:v>
                </c:pt>
                <c:pt idx="10">
                  <c:v>8.6895075000000048</c:v>
                </c:pt>
                <c:pt idx="11">
                  <c:v>6.5620324999999973</c:v>
                </c:pt>
                <c:pt idx="12">
                  <c:v>5.5852900000000014</c:v>
                </c:pt>
                <c:pt idx="13">
                  <c:v>5.3903425</c:v>
                </c:pt>
                <c:pt idx="14">
                  <c:v>8.5908774999999995</c:v>
                </c:pt>
                <c:pt idx="15">
                  <c:v>11.43601</c:v>
                </c:pt>
                <c:pt idx="16">
                  <c:v>13.363875</c:v>
                </c:pt>
                <c:pt idx="17">
                  <c:v>14.690825</c:v>
                </c:pt>
                <c:pt idx="18">
                  <c:v>10.526135</c:v>
                </c:pt>
                <c:pt idx="19">
                  <c:v>8.6078174999999995</c:v>
                </c:pt>
                <c:pt idx="20">
                  <c:v>6.7783550000000004</c:v>
                </c:pt>
                <c:pt idx="21">
                  <c:v>6.8873799999999985</c:v>
                </c:pt>
                <c:pt idx="22">
                  <c:v>9.7708674999999996</c:v>
                </c:pt>
                <c:pt idx="23">
                  <c:v>12.902242500000007</c:v>
                </c:pt>
                <c:pt idx="24">
                  <c:v>14.314475000000002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ANNUAL!$B$21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solidFill>
                <a:srgbClr val="00CD00"/>
              </a:solidFill>
            </a:ln>
          </c:spPr>
          <c:marker>
            <c:symbol val="circle"/>
            <c:size val="3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ANNUAL!$C$12:$AA$12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ANNUAL!$C$21:$AA$21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ANNUAL!$B$22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ANNUAL!$C$12:$AA$12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ANNUAL!$C$22:$AA$22</c:f>
              <c:numCache>
                <c:formatCode>General</c:formatCode>
                <c:ptCount val="25"/>
                <c:pt idx="0">
                  <c:v>15.190927500000001</c:v>
                </c:pt>
                <c:pt idx="1">
                  <c:v>11.372180000000007</c:v>
                </c:pt>
                <c:pt idx="2">
                  <c:v>5.2247202499999936</c:v>
                </c:pt>
                <c:pt idx="3">
                  <c:v>3.44781</c:v>
                </c:pt>
                <c:pt idx="4">
                  <c:v>2.6181350000000001</c:v>
                </c:pt>
                <c:pt idx="5">
                  <c:v>2.2728599999999979</c:v>
                </c:pt>
                <c:pt idx="6">
                  <c:v>5.3034650000000001</c:v>
                </c:pt>
                <c:pt idx="7">
                  <c:v>9.3380749999999999</c:v>
                </c:pt>
                <c:pt idx="8">
                  <c:v>9.5049202500000014</c:v>
                </c:pt>
                <c:pt idx="9">
                  <c:v>9.1581825000000006</c:v>
                </c:pt>
                <c:pt idx="10">
                  <c:v>4.1762500000000014</c:v>
                </c:pt>
                <c:pt idx="11">
                  <c:v>2.2541525</c:v>
                </c:pt>
                <c:pt idx="12">
                  <c:v>1.3929</c:v>
                </c:pt>
                <c:pt idx="13">
                  <c:v>0.84607110000000063</c:v>
                </c:pt>
                <c:pt idx="14">
                  <c:v>3.7414229999999997</c:v>
                </c:pt>
                <c:pt idx="15">
                  <c:v>7.97291975</c:v>
                </c:pt>
                <c:pt idx="16">
                  <c:v>8.4472500000000004</c:v>
                </c:pt>
                <c:pt idx="17">
                  <c:v>8.1028805000000048</c:v>
                </c:pt>
                <c:pt idx="18">
                  <c:v>3.9654449999999981</c:v>
                </c:pt>
                <c:pt idx="19">
                  <c:v>1.8828800000000003</c:v>
                </c:pt>
                <c:pt idx="20">
                  <c:v>0.56390325000000052</c:v>
                </c:pt>
                <c:pt idx="21">
                  <c:v>6.9262400000000057E-2</c:v>
                </c:pt>
                <c:pt idx="22">
                  <c:v>3.1653200000000012</c:v>
                </c:pt>
                <c:pt idx="23">
                  <c:v>7.6406700000000001</c:v>
                </c:pt>
                <c:pt idx="24">
                  <c:v>7.7623549999999959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979904"/>
        <c:axId val="189556416"/>
      </c:lineChart>
      <c:catAx>
        <c:axId val="19397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Lead time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556416"/>
        <c:crosses val="autoZero"/>
        <c:auto val="1"/>
        <c:lblAlgn val="ctr"/>
        <c:lblOffset val="100"/>
        <c:noMultiLvlLbl val="0"/>
      </c:catAx>
      <c:valAx>
        <c:axId val="1895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397990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ANNUAL!$AC$13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solidFill>
                <a:srgbClr val="8B00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008B"/>
              </a:solidFill>
              <a:ln w="9525">
                <a:noFill/>
              </a:ln>
              <a:effectLst/>
            </c:spPr>
          </c:marker>
          <c:cat>
            <c:numRef>
              <c:f>ANNUAL!$AD$12:$BB$12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ANNUAL!$AD$13:$BB$13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ANNUAL!$AC$14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ANNUAL!$AD$12:$BB$12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ANNUAL!$AD$14:$BB$14</c:f>
              <c:numCache>
                <c:formatCode>General</c:formatCode>
                <c:ptCount val="25"/>
                <c:pt idx="0">
                  <c:v>36.423493883515604</c:v>
                </c:pt>
                <c:pt idx="1">
                  <c:v>35.546599851532896</c:v>
                </c:pt>
                <c:pt idx="2">
                  <c:v>32.055273792271684</c:v>
                </c:pt>
                <c:pt idx="3">
                  <c:v>29.456166753797074</c:v>
                </c:pt>
                <c:pt idx="4">
                  <c:v>28.852509958970629</c:v>
                </c:pt>
                <c:pt idx="5">
                  <c:v>29.204884292486096</c:v>
                </c:pt>
                <c:pt idx="6">
                  <c:v>31.624255126959142</c:v>
                </c:pt>
                <c:pt idx="7">
                  <c:v>34.762433452866901</c:v>
                </c:pt>
                <c:pt idx="8">
                  <c:v>36.122885805954112</c:v>
                </c:pt>
                <c:pt idx="9">
                  <c:v>36.331352426313529</c:v>
                </c:pt>
                <c:pt idx="10">
                  <c:v>33.041600341576981</c:v>
                </c:pt>
                <c:pt idx="11">
                  <c:v>30.943465330744697</c:v>
                </c:pt>
                <c:pt idx="12">
                  <c:v>30.559122723828313</c:v>
                </c:pt>
                <c:pt idx="13">
                  <c:v>31.081553875530403</c:v>
                </c:pt>
                <c:pt idx="14">
                  <c:v>33.837287840118009</c:v>
                </c:pt>
                <c:pt idx="15">
                  <c:v>37.494004420373628</c:v>
                </c:pt>
                <c:pt idx="16">
                  <c:v>38.621163049745149</c:v>
                </c:pt>
                <c:pt idx="17">
                  <c:v>39.050612688759443</c:v>
                </c:pt>
                <c:pt idx="18">
                  <c:v>36.160048858858033</c:v>
                </c:pt>
                <c:pt idx="19">
                  <c:v>33.619779255633098</c:v>
                </c:pt>
                <c:pt idx="20">
                  <c:v>32.72256244634584</c:v>
                </c:pt>
                <c:pt idx="21">
                  <c:v>33.256133803781218</c:v>
                </c:pt>
                <c:pt idx="22">
                  <c:v>36.249149417607001</c:v>
                </c:pt>
                <c:pt idx="23">
                  <c:v>39.745935248557245</c:v>
                </c:pt>
                <c:pt idx="24">
                  <c:v>41.223945718902286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ANNUAL!$AC$15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solidFill>
                <a:srgbClr val="FFD7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D700"/>
              </a:solidFill>
              <a:ln w="9525">
                <a:noFill/>
              </a:ln>
              <a:effectLst/>
            </c:spPr>
          </c:marker>
          <c:cat>
            <c:numRef>
              <c:f>ANNUAL!$AD$12:$BB$12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ANNUAL!$AD$15:$BB$15</c:f>
              <c:numCache>
                <c:formatCode>General</c:formatCode>
                <c:ptCount val="25"/>
                <c:pt idx="0">
                  <c:v>31.819002731936774</c:v>
                </c:pt>
                <c:pt idx="1">
                  <c:v>32.909230544218126</c:v>
                </c:pt>
                <c:pt idx="2">
                  <c:v>29.636405447228245</c:v>
                </c:pt>
                <c:pt idx="3">
                  <c:v>27.792735401134923</c:v>
                </c:pt>
                <c:pt idx="4">
                  <c:v>27.823906929248825</c:v>
                </c:pt>
                <c:pt idx="5">
                  <c:v>28.304721951116214</c:v>
                </c:pt>
                <c:pt idx="6">
                  <c:v>30.384313036952133</c:v>
                </c:pt>
                <c:pt idx="7">
                  <c:v>33.792261808733656</c:v>
                </c:pt>
                <c:pt idx="8">
                  <c:v>35.053321666070396</c:v>
                </c:pt>
                <c:pt idx="9">
                  <c:v>35.201743670129467</c:v>
                </c:pt>
                <c:pt idx="10">
                  <c:v>32.43146439489739</c:v>
                </c:pt>
                <c:pt idx="11">
                  <c:v>30.453527968118888</c:v>
                </c:pt>
                <c:pt idx="12">
                  <c:v>29.872632295129225</c:v>
                </c:pt>
                <c:pt idx="13">
                  <c:v>30.292325001970372</c:v>
                </c:pt>
                <c:pt idx="14">
                  <c:v>32.644820658643461</c:v>
                </c:pt>
                <c:pt idx="15">
                  <c:v>35.721488728355112</c:v>
                </c:pt>
                <c:pt idx="16">
                  <c:v>37.102997545312945</c:v>
                </c:pt>
                <c:pt idx="17">
                  <c:v>37.087535223508759</c:v>
                </c:pt>
                <c:pt idx="18">
                  <c:v>34.421546849575229</c:v>
                </c:pt>
                <c:pt idx="19">
                  <c:v>32.915616128784528</c:v>
                </c:pt>
                <c:pt idx="20">
                  <c:v>31.812992406090945</c:v>
                </c:pt>
                <c:pt idx="21">
                  <c:v>32.355095350771265</c:v>
                </c:pt>
                <c:pt idx="22">
                  <c:v>34.988545649040624</c:v>
                </c:pt>
                <c:pt idx="23">
                  <c:v>37.560872665913926</c:v>
                </c:pt>
                <c:pt idx="24">
                  <c:v>38.886775901648079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ANNUAL!$AC$16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solidFill>
                <a:srgbClr val="EE82EE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E82EE"/>
              </a:solidFill>
              <a:ln w="9525">
                <a:noFill/>
              </a:ln>
              <a:effectLst/>
            </c:spPr>
          </c:marker>
          <c:cat>
            <c:numRef>
              <c:f>ANNUAL!$AD$12:$BB$12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ANNUAL!$AD$16:$BB$16</c:f>
              <c:numCache>
                <c:formatCode>General</c:formatCode>
                <c:ptCount val="25"/>
                <c:pt idx="0">
                  <c:v>33.267796536515611</c:v>
                </c:pt>
                <c:pt idx="1">
                  <c:v>33.547793589258539</c:v>
                </c:pt>
                <c:pt idx="2">
                  <c:v>31.448058915257388</c:v>
                </c:pt>
                <c:pt idx="3">
                  <c:v>29.610570474494434</c:v>
                </c:pt>
                <c:pt idx="4">
                  <c:v>28.767535256387529</c:v>
                </c:pt>
                <c:pt idx="5">
                  <c:v>30.708028709809753</c:v>
                </c:pt>
                <c:pt idx="6">
                  <c:v>32.226105320648074</c:v>
                </c:pt>
                <c:pt idx="7">
                  <c:v>33.80676730541532</c:v>
                </c:pt>
                <c:pt idx="8">
                  <c:v>34.661582492797386</c:v>
                </c:pt>
                <c:pt idx="9">
                  <c:v>35.298120398755017</c:v>
                </c:pt>
                <c:pt idx="10">
                  <c:v>33.194129884589564</c:v>
                </c:pt>
                <c:pt idx="11">
                  <c:v>31.482683155506276</c:v>
                </c:pt>
                <c:pt idx="12">
                  <c:v>31.104175472233631</c:v>
                </c:pt>
                <c:pt idx="13">
                  <c:v>32.628670695532477</c:v>
                </c:pt>
                <c:pt idx="14">
                  <c:v>34.81264985109577</c:v>
                </c:pt>
                <c:pt idx="15">
                  <c:v>36.090843395936304</c:v>
                </c:pt>
                <c:pt idx="16">
                  <c:v>37.150193355149575</c:v>
                </c:pt>
                <c:pt idx="17">
                  <c:v>37.735505563991062</c:v>
                </c:pt>
                <c:pt idx="18">
                  <c:v>36.061562322298251</c:v>
                </c:pt>
                <c:pt idx="19">
                  <c:v>34.110147272109508</c:v>
                </c:pt>
                <c:pt idx="20">
                  <c:v>33.604348654564035</c:v>
                </c:pt>
                <c:pt idx="21">
                  <c:v>35.038829550407335</c:v>
                </c:pt>
                <c:pt idx="22">
                  <c:v>37.038221104961288</c:v>
                </c:pt>
                <c:pt idx="23">
                  <c:v>39.075861923379243</c:v>
                </c:pt>
                <c:pt idx="24">
                  <c:v>39.842613839895101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ANNUAL!$AC$17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solidFill>
                <a:srgbClr val="FF149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1493"/>
              </a:solidFill>
              <a:ln w="9525">
                <a:noFill/>
              </a:ln>
              <a:effectLst/>
            </c:spPr>
          </c:marker>
          <c:cat>
            <c:numRef>
              <c:f>ANNUAL!$AD$12:$BB$12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ANNUAL!$AD$17:$BB$17</c:f>
              <c:numCache>
                <c:formatCode>General</c:formatCode>
                <c:ptCount val="25"/>
                <c:pt idx="0">
                  <c:v>#N/A</c:v>
                </c:pt>
                <c:pt idx="1">
                  <c:v>33.911710402086754</c:v>
                </c:pt>
                <c:pt idx="2">
                  <c:v>31.579837674970719</c:v>
                </c:pt>
                <c:pt idx="3">
                  <c:v>29.068721242084223</c:v>
                </c:pt>
                <c:pt idx="4">
                  <c:v>29.409063286935869</c:v>
                </c:pt>
                <c:pt idx="5">
                  <c:v>29.773551682575587</c:v>
                </c:pt>
                <c:pt idx="6">
                  <c:v>32.030373210985267</c:v>
                </c:pt>
                <c:pt idx="7">
                  <c:v>34.824243286394577</c:v>
                </c:pt>
                <c:pt idx="8">
                  <c:v>35.616058576013145</c:v>
                </c:pt>
                <c:pt idx="9">
                  <c:v>35.706708209662786</c:v>
                </c:pt>
                <c:pt idx="10">
                  <c:v>34.28513954087839</c:v>
                </c:pt>
                <c:pt idx="11">
                  <c:v>31.630655530473913</c:v>
                </c:pt>
                <c:pt idx="12">
                  <c:v>31.387679903427063</c:v>
                </c:pt>
                <c:pt idx="13">
                  <c:v>31.434192374268182</c:v>
                </c:pt>
                <c:pt idx="14">
                  <c:v>33.406101015869851</c:v>
                </c:pt>
                <c:pt idx="15">
                  <c:v>35.797338201638681</c:v>
                </c:pt>
                <c:pt idx="16">
                  <c:v>37.211395432246249</c:v>
                </c:pt>
                <c:pt idx="17">
                  <c:v>37.046236349695498</c:v>
                </c:pt>
                <c:pt idx="18">
                  <c:v>36.056242872940878</c:v>
                </c:pt>
                <c:pt idx="19">
                  <c:v>33.863212150540299</c:v>
                </c:pt>
                <c:pt idx="20">
                  <c:v>33.377574081821756</c:v>
                </c:pt>
                <c:pt idx="21">
                  <c:v>33.883260647589658</c:v>
                </c:pt>
                <c:pt idx="22">
                  <c:v>35.719512223783262</c:v>
                </c:pt>
                <c:pt idx="23">
                  <c:v>38.010219348814601</c:v>
                </c:pt>
                <c:pt idx="24">
                  <c:v>39.028609605326707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ANNUAL!$AC$18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solidFill>
                <a:srgbClr val="008B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ANNUAL!$AD$12:$BB$12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ANNUAL!$AD$18:$BB$18</c:f>
              <c:numCache>
                <c:formatCode>General</c:formatCode>
                <c:ptCount val="25"/>
                <c:pt idx="0">
                  <c:v>32.574192564244775</c:v>
                </c:pt>
                <c:pt idx="1">
                  <c:v>33.020306968969919</c:v>
                </c:pt>
                <c:pt idx="2">
                  <c:v>30.725095509412171</c:v>
                </c:pt>
                <c:pt idx="3">
                  <c:v>28.937019023691793</c:v>
                </c:pt>
                <c:pt idx="4">
                  <c:v>28.120082630701827</c:v>
                </c:pt>
                <c:pt idx="5">
                  <c:v>29.772748614756736</c:v>
                </c:pt>
                <c:pt idx="6">
                  <c:v>31.414131461095671</c:v>
                </c:pt>
                <c:pt idx="7">
                  <c:v>33.354348913260125</c:v>
                </c:pt>
                <c:pt idx="8">
                  <c:v>34.220603182220501</c:v>
                </c:pt>
                <c:pt idx="9">
                  <c:v>34.82094721105387</c:v>
                </c:pt>
                <c:pt idx="10">
                  <c:v>32.525344517391346</c:v>
                </c:pt>
                <c:pt idx="11">
                  <c:v>30.810924070206024</c:v>
                </c:pt>
                <c:pt idx="12">
                  <c:v>30.48327795082902</c:v>
                </c:pt>
                <c:pt idx="13">
                  <c:v>31.862849913182586</c:v>
                </c:pt>
                <c:pt idx="14">
                  <c:v>34.054000033733139</c:v>
                </c:pt>
                <c:pt idx="15">
                  <c:v>35.679727735613355</c:v>
                </c:pt>
                <c:pt idx="16">
                  <c:v>36.727422014926411</c:v>
                </c:pt>
                <c:pt idx="17">
                  <c:v>37.291054234963653</c:v>
                </c:pt>
                <c:pt idx="18">
                  <c:v>35.378743943009063</c:v>
                </c:pt>
                <c:pt idx="19">
                  <c:v>33.63835559889192</c:v>
                </c:pt>
                <c:pt idx="20">
                  <c:v>33.040408013635336</c:v>
                </c:pt>
                <c:pt idx="21">
                  <c:v>34.34654865470474</c:v>
                </c:pt>
                <c:pt idx="22">
                  <c:v>36.375699937973728</c:v>
                </c:pt>
                <c:pt idx="23">
                  <c:v>38.776202044520879</c:v>
                </c:pt>
                <c:pt idx="24">
                  <c:v>39.396387285416118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ANNUAL!$AC$19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solidFill>
                <a:srgbClr val="8B472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4726"/>
              </a:solidFill>
              <a:ln w="9525">
                <a:noFill/>
              </a:ln>
              <a:effectLst/>
            </c:spPr>
          </c:marker>
          <c:cat>
            <c:numRef>
              <c:f>ANNUAL!$AD$12:$BB$12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ANNUAL!$AD$19:$BB$19</c:f>
              <c:numCache>
                <c:formatCode>General</c:formatCode>
                <c:ptCount val="25"/>
                <c:pt idx="0">
                  <c:v>36.627480099987771</c:v>
                </c:pt>
                <c:pt idx="1">
                  <c:v>34.986124489967395</c:v>
                </c:pt>
                <c:pt idx="2">
                  <c:v>31.232897048985066</c:v>
                </c:pt>
                <c:pt idx="3">
                  <c:v>29.005181313517074</c:v>
                </c:pt>
                <c:pt idx="4">
                  <c:v>28.462172123627514</c:v>
                </c:pt>
                <c:pt idx="5">
                  <c:v>29.215746678246973</c:v>
                </c:pt>
                <c:pt idx="6">
                  <c:v>31.317350385449291</c:v>
                </c:pt>
                <c:pt idx="7">
                  <c:v>34.751607072659205</c:v>
                </c:pt>
                <c:pt idx="8">
                  <c:v>36.307373891607746</c:v>
                </c:pt>
                <c:pt idx="9">
                  <c:v>36.426140418420665</c:v>
                </c:pt>
                <c:pt idx="10">
                  <c:v>33.335138194516311</c:v>
                </c:pt>
                <c:pt idx="11">
                  <c:v>31.15644981833616</c:v>
                </c:pt>
                <c:pt idx="12">
                  <c:v>30.471718551634073</c:v>
                </c:pt>
                <c:pt idx="13">
                  <c:v>30.961506639939184</c:v>
                </c:pt>
                <c:pt idx="14">
                  <c:v>33.171846515494074</c:v>
                </c:pt>
                <c:pt idx="15">
                  <c:v>36.375938503872305</c:v>
                </c:pt>
                <c:pt idx="16">
                  <c:v>37.818867144158354</c:v>
                </c:pt>
                <c:pt idx="17">
                  <c:v>37.701238834088784</c:v>
                </c:pt>
                <c:pt idx="18">
                  <c:v>34.704976542096958</c:v>
                </c:pt>
                <c:pt idx="19">
                  <c:v>32.74255503977205</c:v>
                </c:pt>
                <c:pt idx="20">
                  <c:v>32.365013377835979</c:v>
                </c:pt>
                <c:pt idx="21">
                  <c:v>32.740226835576443</c:v>
                </c:pt>
                <c:pt idx="22">
                  <c:v>34.717052859005761</c:v>
                </c:pt>
                <c:pt idx="23">
                  <c:v>37.686444448236244</c:v>
                </c:pt>
                <c:pt idx="24">
                  <c:v>38.861022194771202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ANNUAL!$AC$20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ANNUAL!$AD$12:$BB$12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ANNUAL!$AD$20:$BB$20</c:f>
              <c:numCache>
                <c:formatCode>General</c:formatCode>
                <c:ptCount val="25"/>
                <c:pt idx="0">
                  <c:v>28.3036787230035</c:v>
                </c:pt>
                <c:pt idx="1">
                  <c:v>31.337166683508592</c:v>
                </c:pt>
                <c:pt idx="2">
                  <c:v>28.352492120931789</c:v>
                </c:pt>
                <c:pt idx="3">
                  <c:v>27.944435998692118</c:v>
                </c:pt>
                <c:pt idx="4">
                  <c:v>28.111275489605621</c:v>
                </c:pt>
                <c:pt idx="5">
                  <c:v>28.39344579348375</c:v>
                </c:pt>
                <c:pt idx="6">
                  <c:v>31.643473992515421</c:v>
                </c:pt>
                <c:pt idx="7">
                  <c:v>34.246212443020617</c:v>
                </c:pt>
                <c:pt idx="8">
                  <c:v>36.786319357473111</c:v>
                </c:pt>
                <c:pt idx="9">
                  <c:v>37.832819343626781</c:v>
                </c:pt>
                <c:pt idx="10">
                  <c:v>34.258667758794971</c:v>
                </c:pt>
                <c:pt idx="11">
                  <c:v>33.577006103209975</c:v>
                </c:pt>
                <c:pt idx="12">
                  <c:v>33.02355059169895</c:v>
                </c:pt>
                <c:pt idx="13">
                  <c:v>33.028653822249552</c:v>
                </c:pt>
                <c:pt idx="14">
                  <c:v>35.507189028315096</c:v>
                </c:pt>
                <c:pt idx="15">
                  <c:v>37.110533449783496</c:v>
                </c:pt>
                <c:pt idx="16">
                  <c:v>38.810648498124841</c:v>
                </c:pt>
                <c:pt idx="17">
                  <c:v>40.171343735833624</c:v>
                </c:pt>
                <c:pt idx="18">
                  <c:v>36.908410148501417</c:v>
                </c:pt>
                <c:pt idx="19">
                  <c:v>36.088513854826438</c:v>
                </c:pt>
                <c:pt idx="20">
                  <c:v>35.31743914173277</c:v>
                </c:pt>
                <c:pt idx="21">
                  <c:v>35.261162799849636</c:v>
                </c:pt>
                <c:pt idx="22">
                  <c:v>37.157857340608324</c:v>
                </c:pt>
                <c:pt idx="23">
                  <c:v>38.958295617910444</c:v>
                </c:pt>
                <c:pt idx="24">
                  <c:v>40.356784791779397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ANNUAL!$AC$21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solidFill>
                <a:srgbClr val="00CD00"/>
              </a:solidFill>
            </a:ln>
          </c:spPr>
          <c:marker>
            <c:symbol val="circle"/>
            <c:size val="3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ANNUAL!$AD$12:$BB$12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ANNUAL!$AD$21:$BB$21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ANNUAL!$AC$22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ANNUAL!$AD$12:$BB$12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ANNUAL!$AD$22:$BB$22</c:f>
              <c:numCache>
                <c:formatCode>General</c:formatCode>
                <c:ptCount val="25"/>
                <c:pt idx="0">
                  <c:v>36.510732957104551</c:v>
                </c:pt>
                <c:pt idx="1">
                  <c:v>34.650941266111346</c:v>
                </c:pt>
                <c:pt idx="2">
                  <c:v>30.490757963397687</c:v>
                </c:pt>
                <c:pt idx="3">
                  <c:v>28.318381636977421</c:v>
                </c:pt>
                <c:pt idx="4">
                  <c:v>27.839740575973373</c:v>
                </c:pt>
                <c:pt idx="5">
                  <c:v>28.325185315633856</c:v>
                </c:pt>
                <c:pt idx="6">
                  <c:v>31.01879187964127</c:v>
                </c:pt>
                <c:pt idx="7">
                  <c:v>34.709472745383209</c:v>
                </c:pt>
                <c:pt idx="8">
                  <c:v>35.685954589235806</c:v>
                </c:pt>
                <c:pt idx="9">
                  <c:v>35.493796733866048</c:v>
                </c:pt>
                <c:pt idx="10">
                  <c:v>32.348086983699609</c:v>
                </c:pt>
                <c:pt idx="11">
                  <c:v>30.933334631793226</c:v>
                </c:pt>
                <c:pt idx="12">
                  <c:v>29.84737942374506</c:v>
                </c:pt>
                <c:pt idx="13">
                  <c:v>29.816283165788807</c:v>
                </c:pt>
                <c:pt idx="14">
                  <c:v>32.523334269374963</c:v>
                </c:pt>
                <c:pt idx="15">
                  <c:v>35.869335205715785</c:v>
                </c:pt>
                <c:pt idx="16">
                  <c:v>37.162917379089095</c:v>
                </c:pt>
                <c:pt idx="17">
                  <c:v>37.342214163028657</c:v>
                </c:pt>
                <c:pt idx="18">
                  <c:v>34.741880337785396</c:v>
                </c:pt>
                <c:pt idx="19">
                  <c:v>33.109275689487674</c:v>
                </c:pt>
                <c:pt idx="20">
                  <c:v>31.728346843556132</c:v>
                </c:pt>
                <c:pt idx="21">
                  <c:v>32.450293387040389</c:v>
                </c:pt>
                <c:pt idx="22">
                  <c:v>34.842376022811649</c:v>
                </c:pt>
                <c:pt idx="23">
                  <c:v>38.082294495441019</c:v>
                </c:pt>
                <c:pt idx="24">
                  <c:v>39.052626081705405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113536"/>
        <c:axId val="189555840"/>
      </c:lineChart>
      <c:catAx>
        <c:axId val="194113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Lead time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555840"/>
        <c:crosses val="autoZero"/>
        <c:auto val="1"/>
        <c:lblAlgn val="ctr"/>
        <c:lblOffset val="100"/>
        <c:noMultiLvlLbl val="0"/>
      </c:catAx>
      <c:valAx>
        <c:axId val="189555840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4113536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ANNUAL!$B$46</c:f>
              <c:strCache>
                <c:ptCount val="1"/>
                <c:pt idx="0">
                  <c:v>COSMO-RU7</c:v>
                </c:pt>
              </c:strCache>
            </c:strRef>
          </c:tx>
          <c:spPr>
            <a:ln w="25400" cap="rnd">
              <a:solidFill>
                <a:srgbClr val="8B00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008B"/>
              </a:solidFill>
              <a:ln w="9525">
                <a:noFill/>
              </a:ln>
              <a:effectLst/>
            </c:spPr>
          </c:marker>
          <c:cat>
            <c:numRef>
              <c:f>ANNUAL!$C$45:$AA$45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ANNUAL!$C$46:$AA$46</c:f>
              <c:numCache>
                <c:formatCode>General</c:formatCode>
                <c:ptCount val="25"/>
                <c:pt idx="0">
                  <c:v>8.9299450000000044E-2</c:v>
                </c:pt>
                <c:pt idx="1">
                  <c:v>0.22755249999999999</c:v>
                </c:pt>
                <c:pt idx="2">
                  <c:v>0.20032249999999999</c:v>
                </c:pt>
                <c:pt idx="3">
                  <c:v>0.10288812500000001</c:v>
                </c:pt>
                <c:pt idx="4">
                  <c:v>1.4644625000000001E-2</c:v>
                </c:pt>
                <c:pt idx="5">
                  <c:v>-7.4783525000000073E-2</c:v>
                </c:pt>
                <c:pt idx="6">
                  <c:v>-5.5371500000000004E-2</c:v>
                </c:pt>
                <c:pt idx="7">
                  <c:v>0.14791017500000012</c:v>
                </c:pt>
                <c:pt idx="8">
                  <c:v>0.19695425000000011</c:v>
                </c:pt>
                <c:pt idx="9">
                  <c:v>0.25563949999999996</c:v>
                </c:pt>
                <c:pt idx="10">
                  <c:v>0.2236475</c:v>
                </c:pt>
                <c:pt idx="11">
                  <c:v>0.12554785000000004</c:v>
                </c:pt>
                <c:pt idx="12">
                  <c:v>4.6086975000000002E-2</c:v>
                </c:pt>
                <c:pt idx="13">
                  <c:v>-4.2403300000000012E-2</c:v>
                </c:pt>
                <c:pt idx="14">
                  <c:v>-2.6940500000000006E-2</c:v>
                </c:pt>
                <c:pt idx="15">
                  <c:v>0.16492800000000013</c:v>
                </c:pt>
                <c:pt idx="16">
                  <c:v>0.18804450000000011</c:v>
                </c:pt>
                <c:pt idx="17">
                  <c:v>0.22891850000000011</c:v>
                </c:pt>
                <c:pt idx="18">
                  <c:v>0.19006224999999999</c:v>
                </c:pt>
                <c:pt idx="19">
                  <c:v>8.4399975000000044E-2</c:v>
                </c:pt>
                <c:pt idx="20">
                  <c:v>3.1217350000000019E-2</c:v>
                </c:pt>
                <c:pt idx="21">
                  <c:v>-5.6051749999999956E-2</c:v>
                </c:pt>
                <c:pt idx="22">
                  <c:v>-1.8294249999999998E-2</c:v>
                </c:pt>
                <c:pt idx="23">
                  <c:v>0.17661825000000012</c:v>
                </c:pt>
                <c:pt idx="24">
                  <c:v>0.1989235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ANNUAL!$B$47</c:f>
              <c:strCache>
                <c:ptCount val="1"/>
                <c:pt idx="0">
                  <c:v>COSMO-PL</c:v>
                </c:pt>
              </c:strCache>
            </c:strRef>
          </c:tx>
          <c:spPr>
            <a:ln w="25400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00"/>
              </a:solidFill>
              <a:ln w="9525">
                <a:noFill/>
              </a:ln>
              <a:effectLst/>
            </c:spPr>
          </c:marker>
          <c:cat>
            <c:numRef>
              <c:f>ANNUAL!$C$45:$AA$45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ANNUAL!$C$47:$AA$47</c:f>
              <c:numCache>
                <c:formatCode>General</c:formatCode>
                <c:ptCount val="25"/>
                <c:pt idx="0">
                  <c:v>0.17187125</c:v>
                </c:pt>
                <c:pt idx="1">
                  <c:v>0.19298825000000011</c:v>
                </c:pt>
                <c:pt idx="2">
                  <c:v>9.7831525000000044E-2</c:v>
                </c:pt>
                <c:pt idx="3">
                  <c:v>-6.1325500000000014E-3</c:v>
                </c:pt>
                <c:pt idx="4">
                  <c:v>-7.4733300000000058E-2</c:v>
                </c:pt>
                <c:pt idx="5">
                  <c:v>-0.14665099999999998</c:v>
                </c:pt>
                <c:pt idx="6">
                  <c:v>7.940750000000774E-5</c:v>
                </c:pt>
                <c:pt idx="7">
                  <c:v>0.14942205000000011</c:v>
                </c:pt>
                <c:pt idx="8">
                  <c:v>0.14406337499999999</c:v>
                </c:pt>
                <c:pt idx="9">
                  <c:v>0.18571400000000018</c:v>
                </c:pt>
                <c:pt idx="10">
                  <c:v>0.12624777500000001</c:v>
                </c:pt>
                <c:pt idx="11">
                  <c:v>3.9319174999999998E-2</c:v>
                </c:pt>
                <c:pt idx="12">
                  <c:v>-2.8881400000000002E-2</c:v>
                </c:pt>
                <c:pt idx="13">
                  <c:v>-9.9832425000000072E-2</c:v>
                </c:pt>
                <c:pt idx="14">
                  <c:v>3.6166975000000004E-2</c:v>
                </c:pt>
                <c:pt idx="15">
                  <c:v>0.1469705</c:v>
                </c:pt>
                <c:pt idx="16">
                  <c:v>0.13442037500000001</c:v>
                </c:pt>
                <c:pt idx="17">
                  <c:v>0.16718037500000002</c:v>
                </c:pt>
                <c:pt idx="18">
                  <c:v>9.0030225000000005E-2</c:v>
                </c:pt>
                <c:pt idx="19">
                  <c:v>-3.6975500000000043E-3</c:v>
                </c:pt>
                <c:pt idx="20">
                  <c:v>-4.0667675000000014E-2</c:v>
                </c:pt>
                <c:pt idx="21">
                  <c:v>-9.3034675000000122E-2</c:v>
                </c:pt>
                <c:pt idx="22">
                  <c:v>4.6118499999999993E-2</c:v>
                </c:pt>
                <c:pt idx="23">
                  <c:v>0.16672144999999999</c:v>
                </c:pt>
                <c:pt idx="24">
                  <c:v>0.13555999999999999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ANNUAL!$B$48</c:f>
              <c:strCache>
                <c:ptCount val="1"/>
                <c:pt idx="0">
                  <c:v>COSMO-ME</c:v>
                </c:pt>
              </c:strCache>
            </c:strRef>
          </c:tx>
          <c:spPr>
            <a:ln w="25400" cap="rnd">
              <a:solidFill>
                <a:srgbClr val="FFD70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FFD700"/>
              </a:solidFill>
              <a:ln w="9525">
                <a:noFill/>
              </a:ln>
              <a:effectLst/>
            </c:spPr>
          </c:marker>
          <c:cat>
            <c:numRef>
              <c:f>ANNUAL!$C$45:$AA$45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ANNUAL!$C$48:$AA$48</c:f>
              <c:numCache>
                <c:formatCode>General</c:formatCode>
                <c:ptCount val="25"/>
                <c:pt idx="0">
                  <c:v>0.10749649999999999</c:v>
                </c:pt>
                <c:pt idx="1">
                  <c:v>0.13137092499999989</c:v>
                </c:pt>
                <c:pt idx="2">
                  <c:v>8.0039872500000109E-2</c:v>
                </c:pt>
                <c:pt idx="3">
                  <c:v>-2.0805825000000017E-2</c:v>
                </c:pt>
                <c:pt idx="4">
                  <c:v>-0.11450515000000006</c:v>
                </c:pt>
                <c:pt idx="5">
                  <c:v>-0.17970082500000001</c:v>
                </c:pt>
                <c:pt idx="6">
                  <c:v>6.6805000000000022E-4</c:v>
                </c:pt>
                <c:pt idx="7">
                  <c:v>0.1258212749999999</c:v>
                </c:pt>
                <c:pt idx="8">
                  <c:v>0.12838805</c:v>
                </c:pt>
                <c:pt idx="9">
                  <c:v>0.16532775</c:v>
                </c:pt>
                <c:pt idx="10">
                  <c:v>0.10213490000000006</c:v>
                </c:pt>
                <c:pt idx="11">
                  <c:v>3.5159275000000048E-3</c:v>
                </c:pt>
                <c:pt idx="12">
                  <c:v>-7.8042050000000002E-2</c:v>
                </c:pt>
                <c:pt idx="13">
                  <c:v>-0.15524015000000024</c:v>
                </c:pt>
                <c:pt idx="14">
                  <c:v>2.7177375000000031E-2</c:v>
                </c:pt>
                <c:pt idx="15">
                  <c:v>0.14480899999999999</c:v>
                </c:pt>
                <c:pt idx="16">
                  <c:v>0.13947580000000001</c:v>
                </c:pt>
                <c:pt idx="17">
                  <c:v>0.16401297500000001</c:v>
                </c:pt>
                <c:pt idx="18">
                  <c:v>9.5769325000000113E-2</c:v>
                </c:pt>
                <c:pt idx="19">
                  <c:v>-1.4359875000000012E-3</c:v>
                </c:pt>
                <c:pt idx="20">
                  <c:v>-9.2197275000000023E-2</c:v>
                </c:pt>
                <c:pt idx="21">
                  <c:v>-0.16688505000000001</c:v>
                </c:pt>
                <c:pt idx="22">
                  <c:v>1.4370275000000005E-2</c:v>
                </c:pt>
                <c:pt idx="23">
                  <c:v>0.12718962499999992</c:v>
                </c:pt>
                <c:pt idx="24">
                  <c:v>0.12959850000000001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ANNUAL!$B$49</c:f>
              <c:strCache>
                <c:ptCount val="1"/>
                <c:pt idx="0">
                  <c:v>ICON</c:v>
                </c:pt>
              </c:strCache>
            </c:strRef>
          </c:tx>
          <c:spPr>
            <a:ln w="25400" cap="rnd">
              <a:solidFill>
                <a:srgbClr val="EE82EE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EE82EE"/>
              </a:solidFill>
              <a:ln w="9525">
                <a:noFill/>
              </a:ln>
              <a:effectLst/>
            </c:spPr>
          </c:marker>
          <c:cat>
            <c:numRef>
              <c:f>ANNUAL!$C$45:$AA$45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ANNUAL!$C$49:$AA$49</c:f>
              <c:numCache>
                <c:formatCode>General</c:formatCode>
                <c:ptCount val="25"/>
                <c:pt idx="0">
                  <c:v>-6.0525174999999987E-2</c:v>
                </c:pt>
                <c:pt idx="1">
                  <c:v>1.2522750000000015E-3</c:v>
                </c:pt>
                <c:pt idx="2">
                  <c:v>3.0162599999999984E-2</c:v>
                </c:pt>
                <c:pt idx="3">
                  <c:v>0.16908125000000004</c:v>
                </c:pt>
                <c:pt idx="4">
                  <c:v>0.18153862499999998</c:v>
                </c:pt>
                <c:pt idx="5">
                  <c:v>8.1794725000000068E-2</c:v>
                </c:pt>
                <c:pt idx="6">
                  <c:v>-8.4083125000000022E-2</c:v>
                </c:pt>
                <c:pt idx="7">
                  <c:v>-1.0561125000000018E-2</c:v>
                </c:pt>
                <c:pt idx="8">
                  <c:v>-1.67542E-2</c:v>
                </c:pt>
                <c:pt idx="9">
                  <c:v>4.3574450000000001E-2</c:v>
                </c:pt>
                <c:pt idx="10">
                  <c:v>5.3969852499999957E-2</c:v>
                </c:pt>
                <c:pt idx="11">
                  <c:v>0.19072749999999999</c:v>
                </c:pt>
                <c:pt idx="12">
                  <c:v>0.19578820000000013</c:v>
                </c:pt>
                <c:pt idx="13">
                  <c:v>0.100348675</c:v>
                </c:pt>
                <c:pt idx="14">
                  <c:v>-9.1297000000000003E-2</c:v>
                </c:pt>
                <c:pt idx="15">
                  <c:v>-2.7840800000000016E-2</c:v>
                </c:pt>
                <c:pt idx="16">
                  <c:v>-4.6628324999999964E-2</c:v>
                </c:pt>
                <c:pt idx="17">
                  <c:v>3.6187000000000012E-3</c:v>
                </c:pt>
                <c:pt idx="18">
                  <c:v>-1.4485225000000003E-2</c:v>
                </c:pt>
                <c:pt idx="19">
                  <c:v>0.12583487499999987</c:v>
                </c:pt>
                <c:pt idx="20">
                  <c:v>0.17169930000000011</c:v>
                </c:pt>
                <c:pt idx="21">
                  <c:v>8.5516825000000116E-2</c:v>
                </c:pt>
                <c:pt idx="22">
                  <c:v>-7.8229199999999985E-2</c:v>
                </c:pt>
                <c:pt idx="23">
                  <c:v>-2.2308875000000002E-2</c:v>
                </c:pt>
                <c:pt idx="24">
                  <c:v>-3.3982949999999998E-2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ANNUAL!$B$50</c:f>
              <c:strCache>
                <c:ptCount val="1"/>
                <c:pt idx="0">
                  <c:v>IFS</c:v>
                </c:pt>
              </c:strCache>
            </c:strRef>
          </c:tx>
          <c:spPr>
            <a:ln w="25400" cap="rnd">
              <a:solidFill>
                <a:srgbClr val="FF149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1493"/>
              </a:solidFill>
              <a:ln w="9525">
                <a:noFill/>
              </a:ln>
              <a:effectLst/>
            </c:spPr>
          </c:marker>
          <c:cat>
            <c:numRef>
              <c:f>ANNUAL!$C$45:$AA$45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ANNUAL!$C$50:$AA$50</c:f>
              <c:numCache>
                <c:formatCode>General</c:formatCode>
                <c:ptCount val="25"/>
                <c:pt idx="0">
                  <c:v>#N/A</c:v>
                </c:pt>
                <c:pt idx="1">
                  <c:v>0.36984050000000035</c:v>
                </c:pt>
                <c:pt idx="2">
                  <c:v>0.28989925</c:v>
                </c:pt>
                <c:pt idx="3">
                  <c:v>-4.4272249999999964E-3</c:v>
                </c:pt>
                <c:pt idx="4">
                  <c:v>-0.17314450000000001</c:v>
                </c:pt>
                <c:pt idx="5">
                  <c:v>-0.21258230000000011</c:v>
                </c:pt>
                <c:pt idx="6">
                  <c:v>9.5804795000000068E-2</c:v>
                </c:pt>
                <c:pt idx="7">
                  <c:v>0.3026925000000002</c:v>
                </c:pt>
                <c:pt idx="8">
                  <c:v>0.30123150000000004</c:v>
                </c:pt>
                <c:pt idx="9">
                  <c:v>0.34013074999999998</c:v>
                </c:pt>
                <c:pt idx="10">
                  <c:v>0.27199675000000001</c:v>
                </c:pt>
                <c:pt idx="11">
                  <c:v>-2.9644650000000002E-2</c:v>
                </c:pt>
                <c:pt idx="12">
                  <c:v>-0.18264140000000009</c:v>
                </c:pt>
                <c:pt idx="13">
                  <c:v>-0.20771447500000018</c:v>
                </c:pt>
                <c:pt idx="14">
                  <c:v>8.991165000000001E-2</c:v>
                </c:pt>
                <c:pt idx="15">
                  <c:v>0.28504425</c:v>
                </c:pt>
                <c:pt idx="16">
                  <c:v>0.29389550000000025</c:v>
                </c:pt>
                <c:pt idx="17">
                  <c:v>0.32231425000000036</c:v>
                </c:pt>
                <c:pt idx="18">
                  <c:v>0.25365675000000004</c:v>
                </c:pt>
                <c:pt idx="19">
                  <c:v>-5.0896375000000042E-2</c:v>
                </c:pt>
                <c:pt idx="20">
                  <c:v>-0.19529885000000011</c:v>
                </c:pt>
                <c:pt idx="21">
                  <c:v>-0.21708787499999999</c:v>
                </c:pt>
                <c:pt idx="22">
                  <c:v>8.6217687499999987E-2</c:v>
                </c:pt>
                <c:pt idx="23">
                  <c:v>0.29978950000000026</c:v>
                </c:pt>
                <c:pt idx="24">
                  <c:v>0.2913697500000002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ANNUAL!$B$51</c:f>
              <c:strCache>
                <c:ptCount val="1"/>
                <c:pt idx="0">
                  <c:v>ICON-EU</c:v>
                </c:pt>
              </c:strCache>
            </c:strRef>
          </c:tx>
          <c:spPr>
            <a:ln w="25400" cap="rnd">
              <a:solidFill>
                <a:srgbClr val="008B8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8B8B"/>
              </a:solidFill>
              <a:ln w="9525">
                <a:noFill/>
              </a:ln>
              <a:effectLst/>
            </c:spPr>
          </c:marker>
          <c:cat>
            <c:numRef>
              <c:f>ANNUAL!$C$45:$AA$45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ANNUAL!$C$51:$AA$51</c:f>
              <c:numCache>
                <c:formatCode>General</c:formatCode>
                <c:ptCount val="25"/>
                <c:pt idx="0">
                  <c:v>-6.1953725000000001E-2</c:v>
                </c:pt>
                <c:pt idx="1">
                  <c:v>-2.2799750000000001E-2</c:v>
                </c:pt>
                <c:pt idx="2">
                  <c:v>-1.2320025000000009E-2</c:v>
                </c:pt>
                <c:pt idx="3">
                  <c:v>0.10699810000000005</c:v>
                </c:pt>
                <c:pt idx="4">
                  <c:v>7.6723472500000001E-2</c:v>
                </c:pt>
                <c:pt idx="5">
                  <c:v>-2.4646399999999999E-2</c:v>
                </c:pt>
                <c:pt idx="6">
                  <c:v>-0.12649380725000001</c:v>
                </c:pt>
                <c:pt idx="7">
                  <c:v>-2.8577575000000011E-2</c:v>
                </c:pt>
                <c:pt idx="8">
                  <c:v>-2.026E-2</c:v>
                </c:pt>
                <c:pt idx="9">
                  <c:v>2.2253970000000022E-2</c:v>
                </c:pt>
                <c:pt idx="10">
                  <c:v>1.9730700000000011E-2</c:v>
                </c:pt>
                <c:pt idx="11">
                  <c:v>0.11254702499999998</c:v>
                </c:pt>
                <c:pt idx="12">
                  <c:v>0.10404722499999999</c:v>
                </c:pt>
                <c:pt idx="13">
                  <c:v>-2.5503499999999981E-3</c:v>
                </c:pt>
                <c:pt idx="14">
                  <c:v>-0.11183404999999999</c:v>
                </c:pt>
                <c:pt idx="15">
                  <c:v>-3.3030250000000004E-2</c:v>
                </c:pt>
                <c:pt idx="16">
                  <c:v>-4.3873874999999986E-2</c:v>
                </c:pt>
                <c:pt idx="17">
                  <c:v>-2.1194274999999999E-2</c:v>
                </c:pt>
                <c:pt idx="18">
                  <c:v>-3.6883850000000031E-2</c:v>
                </c:pt>
                <c:pt idx="19">
                  <c:v>5.9469250000000036E-2</c:v>
                </c:pt>
                <c:pt idx="20">
                  <c:v>8.1107425000000066E-2</c:v>
                </c:pt>
                <c:pt idx="21">
                  <c:v>-1.4418944999999992E-2</c:v>
                </c:pt>
                <c:pt idx="22">
                  <c:v>-0.1112079</c:v>
                </c:pt>
                <c:pt idx="23">
                  <c:v>-3.1434224999999996E-2</c:v>
                </c:pt>
                <c:pt idx="24">
                  <c:v>-4.6266525000000003E-2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ANNUAL!$B$52</c:f>
              <c:strCache>
                <c:ptCount val="1"/>
                <c:pt idx="0">
                  <c:v>COSMO-I7</c:v>
                </c:pt>
              </c:strCache>
            </c:strRef>
          </c:tx>
          <c:spPr>
            <a:ln w="25400" cap="rnd">
              <a:solidFill>
                <a:srgbClr val="8B472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8B4726"/>
              </a:solidFill>
              <a:ln w="9525">
                <a:noFill/>
              </a:ln>
              <a:effectLst/>
            </c:spPr>
          </c:marker>
          <c:cat>
            <c:numRef>
              <c:f>ANNUAL!$C$45:$AA$45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ANNUAL!$C$52:$AA$52</c:f>
              <c:numCache>
                <c:formatCode>General</c:formatCode>
                <c:ptCount val="25"/>
                <c:pt idx="0">
                  <c:v>0.15788440000000012</c:v>
                </c:pt>
                <c:pt idx="1">
                  <c:v>0.17919879999999999</c:v>
                </c:pt>
                <c:pt idx="2">
                  <c:v>0.115571325</c:v>
                </c:pt>
                <c:pt idx="3">
                  <c:v>4.7325249999999985E-2</c:v>
                </c:pt>
                <c:pt idx="4">
                  <c:v>-1.77279225E-2</c:v>
                </c:pt>
                <c:pt idx="5">
                  <c:v>-8.3201350000000063E-2</c:v>
                </c:pt>
                <c:pt idx="6">
                  <c:v>8.4192000000000069E-3</c:v>
                </c:pt>
                <c:pt idx="7">
                  <c:v>0.13546945000000019</c:v>
                </c:pt>
                <c:pt idx="8">
                  <c:v>0.13149812499999999</c:v>
                </c:pt>
                <c:pt idx="9">
                  <c:v>0.15958197499999999</c:v>
                </c:pt>
                <c:pt idx="10">
                  <c:v>9.9757362500000252E-2</c:v>
                </c:pt>
                <c:pt idx="11">
                  <c:v>3.209685000000001E-2</c:v>
                </c:pt>
                <c:pt idx="12">
                  <c:v>-1.18186E-2</c:v>
                </c:pt>
                <c:pt idx="13">
                  <c:v>-7.0569312500000009E-2</c:v>
                </c:pt>
                <c:pt idx="14">
                  <c:v>2.4899575000000011E-2</c:v>
                </c:pt>
                <c:pt idx="15">
                  <c:v>0.14537116250000001</c:v>
                </c:pt>
                <c:pt idx="16">
                  <c:v>0.12882149999999998</c:v>
                </c:pt>
                <c:pt idx="17">
                  <c:v>0.151627225</c:v>
                </c:pt>
                <c:pt idx="18">
                  <c:v>9.1869175000000025E-2</c:v>
                </c:pt>
                <c:pt idx="19">
                  <c:v>2.6053525000000001E-2</c:v>
                </c:pt>
                <c:pt idx="20">
                  <c:v>-1.8244375000000011E-2</c:v>
                </c:pt>
                <c:pt idx="21">
                  <c:v>-8.2086784999999982E-2</c:v>
                </c:pt>
                <c:pt idx="22">
                  <c:v>5.1488525000000004E-3</c:v>
                </c:pt>
                <c:pt idx="23">
                  <c:v>0.11966339999999999</c:v>
                </c:pt>
                <c:pt idx="24">
                  <c:v>0.10797754999999999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ANNUAL!$B$53</c:f>
              <c:strCache>
                <c:ptCount val="1"/>
                <c:pt idx="0">
                  <c:v>COSMO-GR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cat>
            <c:numRef>
              <c:f>ANNUAL!$C$45:$AA$45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ANNUAL!$C$53:$AA$53</c:f>
              <c:numCache>
                <c:formatCode>General</c:formatCode>
                <c:ptCount val="25"/>
                <c:pt idx="0">
                  <c:v>0.18891325000000025</c:v>
                </c:pt>
                <c:pt idx="1">
                  <c:v>0.47882100000000022</c:v>
                </c:pt>
                <c:pt idx="2">
                  <c:v>0.36709324999999998</c:v>
                </c:pt>
                <c:pt idx="3">
                  <c:v>0.23023350000000001</c:v>
                </c:pt>
                <c:pt idx="4">
                  <c:v>9.6619775000000005E-2</c:v>
                </c:pt>
                <c:pt idx="5">
                  <c:v>1.213525E-3</c:v>
                </c:pt>
                <c:pt idx="6">
                  <c:v>0.19074920000000009</c:v>
                </c:pt>
                <c:pt idx="7">
                  <c:v>0.37352475000000035</c:v>
                </c:pt>
                <c:pt idx="8">
                  <c:v>0.40130975000000002</c:v>
                </c:pt>
                <c:pt idx="9">
                  <c:v>0.43795975000000026</c:v>
                </c:pt>
                <c:pt idx="10">
                  <c:v>0.3647275000000002</c:v>
                </c:pt>
                <c:pt idx="11">
                  <c:v>0.25014999999999998</c:v>
                </c:pt>
                <c:pt idx="12">
                  <c:v>0.13634890000000011</c:v>
                </c:pt>
                <c:pt idx="13">
                  <c:v>5.4862325000000038E-2</c:v>
                </c:pt>
                <c:pt idx="14">
                  <c:v>0.21311321750000012</c:v>
                </c:pt>
                <c:pt idx="15">
                  <c:v>0.38206775000000026</c:v>
                </c:pt>
                <c:pt idx="16">
                  <c:v>0.39363525000000005</c:v>
                </c:pt>
                <c:pt idx="17">
                  <c:v>0.42748750000000035</c:v>
                </c:pt>
                <c:pt idx="18">
                  <c:v>0.36792325000000026</c:v>
                </c:pt>
                <c:pt idx="19">
                  <c:v>0.25358625000000001</c:v>
                </c:pt>
                <c:pt idx="20">
                  <c:v>0.14852197749999999</c:v>
                </c:pt>
                <c:pt idx="21">
                  <c:v>6.2431350000000004E-2</c:v>
                </c:pt>
                <c:pt idx="22">
                  <c:v>0.218654775</c:v>
                </c:pt>
                <c:pt idx="23">
                  <c:v>0.38933200000000023</c:v>
                </c:pt>
                <c:pt idx="24">
                  <c:v>0.39712900000000023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ANNUAL!$B$54</c:f>
              <c:strCache>
                <c:ptCount val="1"/>
                <c:pt idx="0">
                  <c:v>COSMO-EU</c:v>
                </c:pt>
              </c:strCache>
            </c:strRef>
          </c:tx>
          <c:spPr>
            <a:ln w="25400">
              <a:solidFill>
                <a:srgbClr val="00CD00"/>
              </a:solidFill>
            </a:ln>
          </c:spPr>
          <c:marker>
            <c:symbol val="circle"/>
            <c:size val="3"/>
            <c:spPr>
              <a:solidFill>
                <a:srgbClr val="00CD00"/>
              </a:solidFill>
              <a:ln>
                <a:noFill/>
              </a:ln>
            </c:spPr>
          </c:marker>
          <c:cat>
            <c:numRef>
              <c:f>ANNUAL!$C$45:$AA$45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ANNUAL!$C$54:$AA$54</c:f>
              <c:numCache>
                <c:formatCode>General</c:formatCode>
                <c:ptCount val="2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ANNUAL!$B$55</c:f>
              <c:strCache>
                <c:ptCount val="1"/>
                <c:pt idx="0">
                  <c:v>COSMO-7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noFill/>
              </a:ln>
            </c:spPr>
          </c:marker>
          <c:cat>
            <c:numRef>
              <c:f>ANNUAL!$C$45:$AA$45</c:f>
              <c:numCache>
                <c:formatCode>General</c:formatCode>
                <c:ptCount val="25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  <c:pt idx="19">
                  <c:v>57</c:v>
                </c:pt>
                <c:pt idx="20">
                  <c:v>60</c:v>
                </c:pt>
                <c:pt idx="21">
                  <c:v>63</c:v>
                </c:pt>
                <c:pt idx="22">
                  <c:v>66</c:v>
                </c:pt>
                <c:pt idx="23">
                  <c:v>69</c:v>
                </c:pt>
                <c:pt idx="24">
                  <c:v>72</c:v>
                </c:pt>
              </c:numCache>
            </c:numRef>
          </c:cat>
          <c:val>
            <c:numRef>
              <c:f>ANNUAL!$C$55:$AA$55</c:f>
              <c:numCache>
                <c:formatCode>General</c:formatCode>
                <c:ptCount val="25"/>
                <c:pt idx="0">
                  <c:v>0.37411100000000008</c:v>
                </c:pt>
                <c:pt idx="1">
                  <c:v>0.44725349999999997</c:v>
                </c:pt>
                <c:pt idx="2">
                  <c:v>0.41144975000000006</c:v>
                </c:pt>
                <c:pt idx="3">
                  <c:v>0.30154324999999998</c:v>
                </c:pt>
                <c:pt idx="4">
                  <c:v>0.23104864999999999</c:v>
                </c:pt>
                <c:pt idx="5">
                  <c:v>0.19832249999999998</c:v>
                </c:pt>
                <c:pt idx="6">
                  <c:v>0.33058275000000037</c:v>
                </c:pt>
                <c:pt idx="7">
                  <c:v>0.41557675000000027</c:v>
                </c:pt>
                <c:pt idx="8">
                  <c:v>0.4397162500000002</c:v>
                </c:pt>
                <c:pt idx="9">
                  <c:v>0.45733550000000001</c:v>
                </c:pt>
                <c:pt idx="10">
                  <c:v>0.39595275000000035</c:v>
                </c:pt>
                <c:pt idx="11">
                  <c:v>0.29212775000000002</c:v>
                </c:pt>
                <c:pt idx="12">
                  <c:v>0.24923572500000013</c:v>
                </c:pt>
                <c:pt idx="13">
                  <c:v>0.23139499999999996</c:v>
                </c:pt>
                <c:pt idx="14">
                  <c:v>0.34305075000000002</c:v>
                </c:pt>
                <c:pt idx="15">
                  <c:v>0.43136825000000023</c:v>
                </c:pt>
                <c:pt idx="16">
                  <c:v>0.42814575000000005</c:v>
                </c:pt>
                <c:pt idx="17">
                  <c:v>0.44411374999999997</c:v>
                </c:pt>
                <c:pt idx="18">
                  <c:v>0.38626850000000035</c:v>
                </c:pt>
                <c:pt idx="19">
                  <c:v>0.29040800000000022</c:v>
                </c:pt>
                <c:pt idx="20">
                  <c:v>0.24149046025000012</c:v>
                </c:pt>
                <c:pt idx="21">
                  <c:v>0.2238703749999999</c:v>
                </c:pt>
                <c:pt idx="22">
                  <c:v>0.32731875000000044</c:v>
                </c:pt>
                <c:pt idx="23">
                  <c:v>0.41112150000000008</c:v>
                </c:pt>
                <c:pt idx="24">
                  <c:v>0.41248650000000042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176000"/>
        <c:axId val="189560448"/>
      </c:lineChart>
      <c:catAx>
        <c:axId val="194176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Lead time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560448"/>
        <c:crosses val="autoZero"/>
        <c:auto val="1"/>
        <c:lblAlgn val="ctr"/>
        <c:lblOffset val="100"/>
        <c:noMultiLvlLbl val="0"/>
      </c:catAx>
      <c:valAx>
        <c:axId val="18956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m/s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94176000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 rtl="0"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</a:t>
            </a:r>
            <a:r>
              <a:rPr lang="en-US" dirty="0"/>
              <a:t>AVERAGED ME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NOSTEP!$A$29</c:f>
              <c:strCache>
                <c:ptCount val="1"/>
                <c:pt idx="0">
                  <c:v>2014-2015</c:v>
                </c:pt>
              </c:strCache>
            </c:strRef>
          </c:tx>
          <c:spPr>
            <a:pattFill prst="ltUpDiag">
              <a:fgClr>
                <a:srgbClr val="0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8B008B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pattFill prst="ltUpDiag">
                <a:fgClr>
                  <a:srgbClr val="FFD700"/>
                </a:fgClr>
                <a:bgClr>
                  <a:prstClr val="white"/>
                </a:bgClr>
              </a:patt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pattFill prst="ltUpDiag">
                <a:fgClr>
                  <a:srgbClr val="EE82EE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pattFill prst="ltUpDiag">
                <a:fgClr>
                  <a:srgbClr val="FF149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pattFill prst="ltUpDiag">
                <a:fgClr>
                  <a:srgbClr val="008B8B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pattFill prst="ltUpDiag">
                <a:fgClr>
                  <a:srgbClr val="8B472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pattFill prst="ltUpDiag">
                <a:fgClr>
                  <a:srgbClr val="0000FF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pattFill prst="ltUpDiag">
                <a:fgClr>
                  <a:srgbClr val="00CD0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NOSTEP!$AU$1:$BD$1</c:f>
              <c:strCache>
                <c:ptCount val="10"/>
                <c:pt idx="0">
                  <c:v>COSMO-RU7</c:v>
                </c:pt>
                <c:pt idx="1">
                  <c:v>COSMO-PL</c:v>
                </c:pt>
                <c:pt idx="2">
                  <c:v>COSMO-ME</c:v>
                </c:pt>
                <c:pt idx="3">
                  <c:v>ICON</c:v>
                </c:pt>
                <c:pt idx="4">
                  <c:v>IFS</c:v>
                </c:pt>
                <c:pt idx="5">
                  <c:v>ICON-EU</c:v>
                </c:pt>
                <c:pt idx="6">
                  <c:v>COSMO-I7</c:v>
                </c:pt>
                <c:pt idx="7">
                  <c:v>COSMO-GR</c:v>
                </c:pt>
                <c:pt idx="8">
                  <c:v>COSMO-EU</c:v>
                </c:pt>
                <c:pt idx="9">
                  <c:v>COSMO-7</c:v>
                </c:pt>
              </c:strCache>
            </c:strRef>
          </c:cat>
          <c:val>
            <c:numRef>
              <c:f>NOSTEP!$AU$29:$BD$29</c:f>
              <c:numCache>
                <c:formatCode>General</c:formatCode>
                <c:ptCount val="10"/>
                <c:pt idx="0">
                  <c:v>0.3782816280000002</c:v>
                </c:pt>
                <c:pt idx="1">
                  <c:v>0.58492520000000003</c:v>
                </c:pt>
                <c:pt idx="2">
                  <c:v>0.22650492559999999</c:v>
                </c:pt>
                <c:pt idx="3">
                  <c:v>#N/A</c:v>
                </c:pt>
                <c:pt idx="4">
                  <c:v>0.11563273020833344</c:v>
                </c:pt>
                <c:pt idx="5">
                  <c:v>#N/A</c:v>
                </c:pt>
                <c:pt idx="6">
                  <c:v>0.14091642690000011</c:v>
                </c:pt>
                <c:pt idx="7">
                  <c:v>0.60846163680000054</c:v>
                </c:pt>
                <c:pt idx="8">
                  <c:v>0.13294689650000019</c:v>
                </c:pt>
                <c:pt idx="9">
                  <c:v>0.39335009000000037</c:v>
                </c:pt>
              </c:numCache>
            </c:numRef>
          </c:val>
        </c:ser>
        <c:ser>
          <c:idx val="1"/>
          <c:order val="1"/>
          <c:tx>
            <c:strRef>
              <c:f>NOSTEP!$A$30</c:f>
              <c:strCache>
                <c:ptCount val="1"/>
                <c:pt idx="0">
                  <c:v>2015-2016</c:v>
                </c:pt>
              </c:strCache>
            </c:strRef>
          </c:tx>
          <c:spPr>
            <a:pattFill prst="narHorz">
              <a:fgClr>
                <a:srgbClr val="0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narHorz">
                <a:fgClr>
                  <a:srgbClr val="8B008B"/>
                </a:fgClr>
                <a:bgClr>
                  <a:prstClr val="white"/>
                </a:bgClr>
              </a:patt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pattFill prst="narHorz">
                <a:fgClr>
                  <a:srgbClr val="FFD700"/>
                </a:fgClr>
                <a:bgClr>
                  <a:prstClr val="white"/>
                </a:bgClr>
              </a:patt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pattFill prst="narHorz">
                <a:fgClr>
                  <a:srgbClr val="EE82EE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pattFill prst="narHorz">
                <a:fgClr>
                  <a:srgbClr val="FF149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pattFill prst="narHorz">
                <a:fgClr>
                  <a:srgbClr val="008B8B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pattFill prst="narHorz">
                <a:fgClr>
                  <a:srgbClr val="8B472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pattFill prst="narHorz">
                <a:fgClr>
                  <a:srgbClr val="0000FF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pattFill prst="narHorz">
                <a:fgClr>
                  <a:srgbClr val="00CD0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pattFill prst="narHorz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NOSTEP!$AU$1:$BD$1</c:f>
              <c:strCache>
                <c:ptCount val="10"/>
                <c:pt idx="0">
                  <c:v>COSMO-RU7</c:v>
                </c:pt>
                <c:pt idx="1">
                  <c:v>COSMO-PL</c:v>
                </c:pt>
                <c:pt idx="2">
                  <c:v>COSMO-ME</c:v>
                </c:pt>
                <c:pt idx="3">
                  <c:v>ICON</c:v>
                </c:pt>
                <c:pt idx="4">
                  <c:v>IFS</c:v>
                </c:pt>
                <c:pt idx="5">
                  <c:v>ICON-EU</c:v>
                </c:pt>
                <c:pt idx="6">
                  <c:v>COSMO-I7</c:v>
                </c:pt>
                <c:pt idx="7">
                  <c:v>COSMO-GR</c:v>
                </c:pt>
                <c:pt idx="8">
                  <c:v>COSMO-EU</c:v>
                </c:pt>
                <c:pt idx="9">
                  <c:v>COSMO-7</c:v>
                </c:pt>
              </c:strCache>
            </c:strRef>
          </c:cat>
          <c:val>
            <c:numRef>
              <c:f>NOSTEP!$AU$30:$BD$30</c:f>
              <c:numCache>
                <c:formatCode>General</c:formatCode>
                <c:ptCount val="10"/>
                <c:pt idx="0">
                  <c:v>0.20206576169999996</c:v>
                </c:pt>
                <c:pt idx="1">
                  <c:v>0.17385018156000018</c:v>
                </c:pt>
                <c:pt idx="2">
                  <c:v>8.1894510710000062E-2</c:v>
                </c:pt>
                <c:pt idx="3">
                  <c:v>#N/A</c:v>
                </c:pt>
                <c:pt idx="4">
                  <c:v>6.3458175000000006E-2</c:v>
                </c:pt>
                <c:pt idx="5">
                  <c:v>#N/A</c:v>
                </c:pt>
                <c:pt idx="6">
                  <c:v>0.1070087829600001</c:v>
                </c:pt>
                <c:pt idx="7">
                  <c:v>0.35659496400000035</c:v>
                </c:pt>
                <c:pt idx="8">
                  <c:v>0.12217229530000004</c:v>
                </c:pt>
                <c:pt idx="9">
                  <c:v>0.37853740000000002</c:v>
                </c:pt>
              </c:numCache>
            </c:numRef>
          </c:val>
        </c:ser>
        <c:ser>
          <c:idx val="2"/>
          <c:order val="2"/>
          <c:tx>
            <c:strRef>
              <c:f>NOSTEP!$A$31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B008B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D7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E82EE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1493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B8B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8B4726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CD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NOSTEP!$AU$1:$BD$1</c:f>
              <c:strCache>
                <c:ptCount val="10"/>
                <c:pt idx="0">
                  <c:v>COSMO-RU7</c:v>
                </c:pt>
                <c:pt idx="1">
                  <c:v>COSMO-PL</c:v>
                </c:pt>
                <c:pt idx="2">
                  <c:v>COSMO-ME</c:v>
                </c:pt>
                <c:pt idx="3">
                  <c:v>ICON</c:v>
                </c:pt>
                <c:pt idx="4">
                  <c:v>IFS</c:v>
                </c:pt>
                <c:pt idx="5">
                  <c:v>ICON-EU</c:v>
                </c:pt>
                <c:pt idx="6">
                  <c:v>COSMO-I7</c:v>
                </c:pt>
                <c:pt idx="7">
                  <c:v>COSMO-GR</c:v>
                </c:pt>
                <c:pt idx="8">
                  <c:v>COSMO-EU</c:v>
                </c:pt>
                <c:pt idx="9">
                  <c:v>COSMO-7</c:v>
                </c:pt>
              </c:strCache>
            </c:strRef>
          </c:cat>
          <c:val>
            <c:numRef>
              <c:f>NOSTEP!$AU$31:$BD$31</c:f>
              <c:numCache>
                <c:formatCode>General</c:formatCode>
                <c:ptCount val="10"/>
                <c:pt idx="0">
                  <c:v>0.10479043800000007</c:v>
                </c:pt>
                <c:pt idx="1">
                  <c:v>6.1482985300000022E-2</c:v>
                </c:pt>
                <c:pt idx="2">
                  <c:v>3.5134152500000002E-2</c:v>
                </c:pt>
                <c:pt idx="3">
                  <c:v>3.7928474100000005E-2</c:v>
                </c:pt>
                <c:pt idx="4">
                  <c:v>0.1091815721875001</c:v>
                </c:pt>
                <c:pt idx="5">
                  <c:v>-6.6747343900000079E-3</c:v>
                </c:pt>
                <c:pt idx="6">
                  <c:v>6.3383454300000058E-2</c:v>
                </c:pt>
                <c:pt idx="7">
                  <c:v>0.27305635180000021</c:v>
                </c:pt>
                <c:pt idx="8">
                  <c:v>5.9702111600000052E-2</c:v>
                </c:pt>
                <c:pt idx="9">
                  <c:v>0.34861174840999976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185216"/>
        <c:axId val="189562176"/>
      </c:barChart>
      <c:catAx>
        <c:axId val="194185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62176"/>
        <c:crosses val="autoZero"/>
        <c:auto val="1"/>
        <c:lblAlgn val="ctr"/>
        <c:lblOffset val="100"/>
        <c:noMultiLvlLbl val="0"/>
      </c:catAx>
      <c:valAx>
        <c:axId val="18956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m/s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18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YEAR </a:t>
            </a:r>
            <a:r>
              <a:rPr lang="en-US" dirty="0"/>
              <a:t>AVERAGED RMSE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NOSTEP!$A$33</c:f>
              <c:strCache>
                <c:ptCount val="1"/>
                <c:pt idx="0">
                  <c:v>2014-2015</c:v>
                </c:pt>
              </c:strCache>
            </c:strRef>
          </c:tx>
          <c:spPr>
            <a:pattFill prst="ltUpDiag">
              <a:fgClr>
                <a:srgbClr val="0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8B008B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pattFill prst="ltUpDiag">
                <a:fgClr>
                  <a:srgbClr val="FFD700"/>
                </a:fgClr>
                <a:bgClr>
                  <a:prstClr val="white"/>
                </a:bgClr>
              </a:patt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pattFill prst="ltUpDiag">
                <a:fgClr>
                  <a:srgbClr val="EE82EE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pattFill prst="ltUpDiag">
                <a:fgClr>
                  <a:srgbClr val="FF149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pattFill prst="ltUpDiag">
                <a:fgClr>
                  <a:srgbClr val="008B8B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pattFill prst="ltUpDiag">
                <a:fgClr>
                  <a:srgbClr val="8B472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pattFill prst="ltUpDiag">
                <a:fgClr>
                  <a:srgbClr val="0000FF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pattFill prst="ltUpDiag">
                <a:fgClr>
                  <a:srgbClr val="00CD0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NOSTEP!$AU$1:$BD$1</c:f>
              <c:strCache>
                <c:ptCount val="10"/>
                <c:pt idx="0">
                  <c:v>COSMO-RU7</c:v>
                </c:pt>
                <c:pt idx="1">
                  <c:v>COSMO-PL</c:v>
                </c:pt>
                <c:pt idx="2">
                  <c:v>COSMO-ME</c:v>
                </c:pt>
                <c:pt idx="3">
                  <c:v>ICON</c:v>
                </c:pt>
                <c:pt idx="4">
                  <c:v>IFS</c:v>
                </c:pt>
                <c:pt idx="5">
                  <c:v>ICON-EU</c:v>
                </c:pt>
                <c:pt idx="6">
                  <c:v>COSMO-I7</c:v>
                </c:pt>
                <c:pt idx="7">
                  <c:v>COSMO-GR</c:v>
                </c:pt>
                <c:pt idx="8">
                  <c:v>COSMO-EU</c:v>
                </c:pt>
                <c:pt idx="9">
                  <c:v>COSMO-7</c:v>
                </c:pt>
              </c:strCache>
            </c:strRef>
          </c:cat>
          <c:val>
            <c:numRef>
              <c:f>NOSTEP!$AU$33:$BD$33</c:f>
              <c:numCache>
                <c:formatCode>General</c:formatCode>
                <c:ptCount val="10"/>
                <c:pt idx="0">
                  <c:v>1.8628646718253579</c:v>
                </c:pt>
                <c:pt idx="1">
                  <c:v>1.9374614165128552</c:v>
                </c:pt>
                <c:pt idx="2">
                  <c:v>1.7453252238625898</c:v>
                </c:pt>
                <c:pt idx="3">
                  <c:v>#N/A</c:v>
                </c:pt>
                <c:pt idx="4">
                  <c:v>1.79030964695822</c:v>
                </c:pt>
                <c:pt idx="5">
                  <c:v>#N/A</c:v>
                </c:pt>
                <c:pt idx="6">
                  <c:v>1.6964861129402162</c:v>
                </c:pt>
                <c:pt idx="7">
                  <c:v>2.0973459210843908</c:v>
                </c:pt>
                <c:pt idx="8">
                  <c:v>1.75492514499337</c:v>
                </c:pt>
                <c:pt idx="9">
                  <c:v>1.7768017904316162</c:v>
                </c:pt>
              </c:numCache>
            </c:numRef>
          </c:val>
        </c:ser>
        <c:ser>
          <c:idx val="1"/>
          <c:order val="1"/>
          <c:tx>
            <c:strRef>
              <c:f>NOSTEP!$A$34</c:f>
              <c:strCache>
                <c:ptCount val="1"/>
                <c:pt idx="0">
                  <c:v>2015-2016</c:v>
                </c:pt>
              </c:strCache>
            </c:strRef>
          </c:tx>
          <c:spPr>
            <a:pattFill prst="narHorz">
              <a:fgClr>
                <a:srgbClr val="0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narHorz">
                <a:fgClr>
                  <a:srgbClr val="8B008B"/>
                </a:fgClr>
                <a:bgClr>
                  <a:prstClr val="white"/>
                </a:bgClr>
              </a:patt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pattFill prst="narHorz">
                <a:fgClr>
                  <a:srgbClr val="FFD700"/>
                </a:fgClr>
                <a:bgClr>
                  <a:prstClr val="white"/>
                </a:bgClr>
              </a:patt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pattFill prst="narHorz">
                <a:fgClr>
                  <a:srgbClr val="EE82EE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pattFill prst="narHorz">
                <a:fgClr>
                  <a:srgbClr val="FF149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pattFill prst="narHorz">
                <a:fgClr>
                  <a:srgbClr val="008B8B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pattFill prst="narHorz">
                <a:fgClr>
                  <a:srgbClr val="8B472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pattFill prst="narHorz">
                <a:fgClr>
                  <a:srgbClr val="0000FF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pattFill prst="narHorz">
                <a:fgClr>
                  <a:srgbClr val="00CD00"/>
                </a:fgClr>
                <a:bgClr>
                  <a:sysClr val="window" lastClr="FFFFFF"/>
                </a:bgClr>
              </a:patt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pattFill prst="narHorz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cat>
            <c:strRef>
              <c:f>NOSTEP!$AU$1:$BD$1</c:f>
              <c:strCache>
                <c:ptCount val="10"/>
                <c:pt idx="0">
                  <c:v>COSMO-RU7</c:v>
                </c:pt>
                <c:pt idx="1">
                  <c:v>COSMO-PL</c:v>
                </c:pt>
                <c:pt idx="2">
                  <c:v>COSMO-ME</c:v>
                </c:pt>
                <c:pt idx="3">
                  <c:v>ICON</c:v>
                </c:pt>
                <c:pt idx="4">
                  <c:v>IFS</c:v>
                </c:pt>
                <c:pt idx="5">
                  <c:v>ICON-EU</c:v>
                </c:pt>
                <c:pt idx="6">
                  <c:v>COSMO-I7</c:v>
                </c:pt>
                <c:pt idx="7">
                  <c:v>COSMO-GR</c:v>
                </c:pt>
                <c:pt idx="8">
                  <c:v>COSMO-EU</c:v>
                </c:pt>
                <c:pt idx="9">
                  <c:v>COSMO-7</c:v>
                </c:pt>
              </c:strCache>
            </c:strRef>
          </c:cat>
          <c:val>
            <c:numRef>
              <c:f>NOSTEP!$AU$34:$BD$34</c:f>
              <c:numCache>
                <c:formatCode>General</c:formatCode>
                <c:ptCount val="10"/>
                <c:pt idx="0">
                  <c:v>1.7270304039558773</c:v>
                </c:pt>
                <c:pt idx="1">
                  <c:v>1.6643042478948966</c:v>
                </c:pt>
                <c:pt idx="2">
                  <c:v>1.662761334157431</c:v>
                </c:pt>
                <c:pt idx="3">
                  <c:v>#N/A</c:v>
                </c:pt>
                <c:pt idx="4">
                  <c:v>1.6410246131063453</c:v>
                </c:pt>
                <c:pt idx="5">
                  <c:v>#N/A</c:v>
                </c:pt>
                <c:pt idx="6">
                  <c:v>1.6368580398843395</c:v>
                </c:pt>
                <c:pt idx="7">
                  <c:v>1.7388732428247888</c:v>
                </c:pt>
                <c:pt idx="8">
                  <c:v>1.6589122844912576</c:v>
                </c:pt>
                <c:pt idx="9">
                  <c:v>1.7117303936467332</c:v>
                </c:pt>
              </c:numCache>
            </c:numRef>
          </c:val>
        </c:ser>
        <c:ser>
          <c:idx val="2"/>
          <c:order val="2"/>
          <c:tx>
            <c:strRef>
              <c:f>NOSTEP!$A$35</c:f>
              <c:strCache>
                <c:ptCount val="1"/>
                <c:pt idx="0">
                  <c:v>2016-2017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B008B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D7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EE82EE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1493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B8B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8B4726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CD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NOSTEP!$AU$1:$BD$1</c:f>
              <c:strCache>
                <c:ptCount val="10"/>
                <c:pt idx="0">
                  <c:v>COSMO-RU7</c:v>
                </c:pt>
                <c:pt idx="1">
                  <c:v>COSMO-PL</c:v>
                </c:pt>
                <c:pt idx="2">
                  <c:v>COSMO-ME</c:v>
                </c:pt>
                <c:pt idx="3">
                  <c:v>ICON</c:v>
                </c:pt>
                <c:pt idx="4">
                  <c:v>IFS</c:v>
                </c:pt>
                <c:pt idx="5">
                  <c:v>ICON-EU</c:v>
                </c:pt>
                <c:pt idx="6">
                  <c:v>COSMO-I7</c:v>
                </c:pt>
                <c:pt idx="7">
                  <c:v>COSMO-GR</c:v>
                </c:pt>
                <c:pt idx="8">
                  <c:v>COSMO-EU</c:v>
                </c:pt>
                <c:pt idx="9">
                  <c:v>COSMO-7</c:v>
                </c:pt>
              </c:strCache>
            </c:strRef>
          </c:cat>
          <c:val>
            <c:numRef>
              <c:f>NOSTEP!$AU$35:$BD$35</c:f>
              <c:numCache>
                <c:formatCode>General</c:formatCode>
                <c:ptCount val="10"/>
                <c:pt idx="0">
                  <c:v>1.6857808672523247</c:v>
                </c:pt>
                <c:pt idx="1">
                  <c:v>1.6189296957897819</c:v>
                </c:pt>
                <c:pt idx="2">
                  <c:v>1.6167145200835562</c:v>
                </c:pt>
                <c:pt idx="3">
                  <c:v>1.7161302823728146</c:v>
                </c:pt>
                <c:pt idx="4">
                  <c:v>1.6430274083941432</c:v>
                </c:pt>
                <c:pt idx="5">
                  <c:v>1.6379693852947912</c:v>
                </c:pt>
                <c:pt idx="6">
                  <c:v>1.6354308873186898</c:v>
                </c:pt>
                <c:pt idx="7">
                  <c:v>1.6851135178832919</c:v>
                </c:pt>
                <c:pt idx="8">
                  <c:v>1.5680180565822581</c:v>
                </c:pt>
                <c:pt idx="9">
                  <c:v>1.7073242073525439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789376"/>
        <c:axId val="194913408"/>
      </c:barChart>
      <c:catAx>
        <c:axId val="19478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913408"/>
        <c:crosses val="autoZero"/>
        <c:auto val="1"/>
        <c:lblAlgn val="ctr"/>
        <c:lblOffset val="100"/>
        <c:noMultiLvlLbl val="0"/>
      </c:catAx>
      <c:valAx>
        <c:axId val="19491340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m/s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78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880D2-D31F-49A8-AD84-EC2145BEF14E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5202E-0C6F-422E-A50F-3BB49D7B60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70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DCB07-736D-498A-BA58-13ECDF5DC838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6A37F-47DB-4143-8CCD-7BA15F1007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9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7304CF-53A5-44D1-980D-EA868570EB41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50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9B1BD-DD75-41A9-9F06-916BD16BFA08}" type="slidenum">
              <a:rPr lang="it-IT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BIAS for run00 for each model</a:t>
            </a:r>
          </a:p>
          <a:p>
            <a:pPr eaLnBrk="1" hangingPunct="1"/>
            <a:r>
              <a:rPr lang="it-IT" smtClean="0"/>
              <a:t>Seasonal trend starting from djf04 till mam17 </a:t>
            </a:r>
          </a:p>
          <a:p>
            <a:pPr eaLnBrk="1" hangingPunct="1"/>
            <a:r>
              <a:rPr lang="it-IT" smtClean="0"/>
              <a:t>First and second day</a:t>
            </a:r>
          </a:p>
          <a:p>
            <a:pPr eaLnBrk="1" hangingPunct="1"/>
            <a:r>
              <a:rPr lang="it-IT" smtClean="0"/>
              <a:t>Very low threshold 2 mm in 24 h</a:t>
            </a:r>
          </a:p>
          <a:p>
            <a:pPr eaLnBrk="1" hangingPunct="1"/>
            <a:r>
              <a:rPr lang="it-IT" smtClean="0"/>
              <a:t>Comments: 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Systematic overestimation for IFS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General summer overstimation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General bias reduction for LAMs during last year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5EB96-FD7E-4D17-8697-23630C2E71F8}" type="slidenum">
              <a:rPr lang="it-IT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dirty="0" smtClean="0"/>
              <a:t>BIAS for run00 for each model</a:t>
            </a:r>
          </a:p>
          <a:p>
            <a:pPr eaLnBrk="1" hangingPunct="1"/>
            <a:r>
              <a:rPr lang="it-IT" dirty="0" smtClean="0"/>
              <a:t>Seasonal trend starting from djf04 till mam17 </a:t>
            </a:r>
          </a:p>
          <a:p>
            <a:pPr eaLnBrk="1" hangingPunct="1"/>
            <a:r>
              <a:rPr lang="it-IT" dirty="0" smtClean="0"/>
              <a:t>First and second day</a:t>
            </a:r>
          </a:p>
          <a:p>
            <a:pPr eaLnBrk="1" hangingPunct="1"/>
            <a:r>
              <a:rPr lang="it-IT" dirty="0" smtClean="0"/>
              <a:t>High threshold 20 mm in 24 h</a:t>
            </a:r>
          </a:p>
          <a:p>
            <a:pPr eaLnBrk="1" hangingPunct="1"/>
            <a:r>
              <a:rPr lang="it-IT" dirty="0" smtClean="0"/>
              <a:t>Comments: </a:t>
            </a:r>
          </a:p>
          <a:p>
            <a:pPr eaLnBrk="1" hangingPunct="1">
              <a:buFontTx/>
              <a:buChar char="•"/>
            </a:pPr>
            <a:r>
              <a:rPr lang="it-IT" dirty="0" smtClean="0"/>
              <a:t>Pronounced seasonal error cycle </a:t>
            </a:r>
          </a:p>
          <a:p>
            <a:pPr eaLnBrk="1" hangingPunct="1">
              <a:buFontTx/>
              <a:buChar char="•"/>
            </a:pPr>
            <a:r>
              <a:rPr lang="it-IT" dirty="0" smtClean="0"/>
              <a:t>General underestimation for IFS, 7 ecc..</a:t>
            </a:r>
          </a:p>
          <a:p>
            <a:pPr eaLnBrk="1" hangingPunct="1">
              <a:buFontTx/>
              <a:buChar char="•"/>
            </a:pPr>
            <a:r>
              <a:rPr lang="it-IT" dirty="0" smtClean="0"/>
              <a:t>General bias increasing during the second day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6A37F-47DB-4143-8CCD-7BA15F1007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5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00 UTC Run and 12 UTC Run score difference is not significant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en-US" dirty="0" smtClean="0"/>
              <a:t>except some scores of 2m Dew Point Temperature</a:t>
            </a:r>
            <a:r>
              <a:rPr lang="en-US" baseline="0" dirty="0" smtClean="0"/>
              <a:t> and a few precipitation scores.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6A37F-47DB-4143-8CCD-7BA15F1007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ICON (and ICON-EU) ME is decreasing with lead time</a:t>
            </a:r>
            <a:r>
              <a:rPr lang="en-US" sz="1200" baseline="0" dirty="0" smtClean="0"/>
              <a:t> especially during JJA and SON, 00 UTC Run</a:t>
            </a:r>
            <a:endParaRPr lang="en-US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6A37F-47DB-4143-8CCD-7BA15F10077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6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Low precipitation overestimated</a:t>
            </a:r>
            <a:r>
              <a:rPr lang="en-US" sz="1200" dirty="0" smtClean="0"/>
              <a:t>, strongest overestimation during daytime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6A37F-47DB-4143-8CCD-7BA15F1007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1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IFS overestimates low precipitation more than ICON during MAM and SON yet the Threat Score is higher for IFS in case of SON (not shown)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6A37F-47DB-4143-8CCD-7BA15F1007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2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T2M, PMSL, TCC , WSPD Fine Resolution Domain scores are not significantly better than the scores of Coarse resolution models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6A37F-47DB-4143-8CCD-7BA15F1007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88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1768D-8256-4447-B91C-D096E90C2B27}" type="slidenum">
              <a:rPr lang="it-IT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ETS for run00 for each model</a:t>
            </a:r>
          </a:p>
          <a:p>
            <a:pPr eaLnBrk="1" hangingPunct="1"/>
            <a:r>
              <a:rPr lang="it-IT" smtClean="0"/>
              <a:t>Seasonal trend starting from djf04 till mam17 </a:t>
            </a:r>
          </a:p>
          <a:p>
            <a:pPr eaLnBrk="1" hangingPunct="1"/>
            <a:r>
              <a:rPr lang="it-IT" smtClean="0"/>
              <a:t>First and second day</a:t>
            </a:r>
          </a:p>
          <a:p>
            <a:pPr eaLnBrk="1" hangingPunct="1"/>
            <a:r>
              <a:rPr lang="it-IT" smtClean="0"/>
              <a:t>Very low threshold 2 mm in 24 h</a:t>
            </a:r>
          </a:p>
          <a:p>
            <a:pPr eaLnBrk="1" hangingPunct="1"/>
            <a:r>
              <a:rPr lang="it-IT" smtClean="0"/>
              <a:t>Comments: 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Slightly positive trend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General better performance for LAM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53CDF-31EB-471B-9327-B22E9EE25B6D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smtClean="0"/>
              <a:t>ETS for run00 for each model</a:t>
            </a:r>
          </a:p>
          <a:p>
            <a:pPr eaLnBrk="1" hangingPunct="1"/>
            <a:r>
              <a:rPr lang="it-IT" smtClean="0"/>
              <a:t>Seasonal trend starting from djf04 till mam17 </a:t>
            </a:r>
          </a:p>
          <a:p>
            <a:pPr eaLnBrk="1" hangingPunct="1"/>
            <a:r>
              <a:rPr lang="it-IT" smtClean="0"/>
              <a:t>First and second day</a:t>
            </a:r>
          </a:p>
          <a:p>
            <a:pPr eaLnBrk="1" hangingPunct="1"/>
            <a:r>
              <a:rPr lang="it-IT" smtClean="0"/>
              <a:t>High threshold 20 mm in 24 h</a:t>
            </a:r>
          </a:p>
          <a:p>
            <a:pPr eaLnBrk="1" hangingPunct="1"/>
            <a:r>
              <a:rPr lang="it-IT" smtClean="0"/>
              <a:t>Comments: 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Slightly positive trend</a:t>
            </a:r>
          </a:p>
          <a:p>
            <a:pPr eaLnBrk="1" hangingPunct="1">
              <a:buFontTx/>
              <a:buChar char="•"/>
            </a:pPr>
            <a:r>
              <a:rPr lang="it-IT" smtClean="0"/>
              <a:t>Light better performance for IFS with respect LAM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78510-9FBC-4D87-B3CD-4C49E8D2A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FEA0-3527-4604-B486-8A76C63F6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DD961-2A7D-47F1-ADB4-FA8AB1278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499-77B4-4AD7-800A-DB17DF686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0495F-0020-4316-8F81-AA198C546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D569-7113-458D-A91E-64BCBE56D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A3293-C963-42E9-AB47-DC5DA4F00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1A68-08E6-433B-B7C2-466A14B7F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8F8C4-E23C-468D-B4FF-AF27FC14C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1CE3-9E1B-401D-985D-F985E3337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7811-013F-409D-A194-8DFC8A8FF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/>
            </a:lvl1pPr>
          </a:lstStyle>
          <a:p>
            <a:pPr>
              <a:defRPr/>
            </a:pPr>
            <a:fld id="{528BD89B-88B3-4B7E-9DD7-043CE50A0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28.png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0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9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smo-model.org/content/tasks/verification.pri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3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891480"/>
            <a:ext cx="10175876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79825" y="3352800"/>
          <a:ext cx="1782763" cy="152400"/>
        </p:xfrm>
        <a:graphic>
          <a:graphicData uri="http://schemas.openxmlformats.org/drawingml/2006/table">
            <a:tbl>
              <a:tblPr/>
              <a:tblGrid>
                <a:gridCol w="178276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2362200" algn="l"/>
                        </a:tabLst>
                      </a:pPr>
                      <a:endParaRPr lang="en-US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68" marR="6856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388" name="Picture 1" descr="logo"/>
          <p:cNvPicPr>
            <a:picLocks noChangeAspect="1" noChangeArrowheads="1"/>
          </p:cNvPicPr>
          <p:nvPr/>
        </p:nvPicPr>
        <p:blipFill>
          <a:blip r:embed="rId4" cstate="print">
            <a:lum bright="3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84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38175" y="2146300"/>
            <a:ext cx="785812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b="1" baseline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Verification</a:t>
            </a:r>
            <a:r>
              <a:rPr lang="de-DE" altLang="de-DE" sz="4000" b="1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de-DE" altLang="de-DE" sz="4000" b="1" baseline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Overview</a:t>
            </a:r>
            <a:r>
              <a:rPr lang="de-DE" altLang="de-DE" sz="4000" b="1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2400" b="1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(</a:t>
            </a:r>
            <a:r>
              <a:rPr lang="de-DE" altLang="en-US" sz="2400" b="1" baseline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based</a:t>
            </a:r>
            <a:r>
              <a:rPr lang="de-DE" altLang="en-US" sz="2400" b="1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 on CP </a:t>
            </a:r>
            <a:r>
              <a:rPr lang="de-DE" altLang="en-US" sz="2400" b="1" baseline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activity</a:t>
            </a:r>
            <a:r>
              <a:rPr lang="en-US" altLang="en-US" sz="2400" b="1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: JJA2016-MAM2017</a:t>
            </a:r>
            <a:r>
              <a:rPr lang="de-DE" altLang="en-US" sz="2400" b="1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endParaRPr lang="en-US" altLang="en-US" sz="2400" b="1" baseline="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baseline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baseline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baseline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baseline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baseline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Alexander </a:t>
            </a:r>
            <a:r>
              <a:rPr lang="en-US" altLang="en-US" sz="2800" b="1" baseline="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Kirsanov</a:t>
            </a:r>
            <a:r>
              <a:rPr lang="en-US" altLang="en-US" sz="2800" b="1" baseline="0" dirty="0">
                <a:solidFill>
                  <a:srgbClr val="FF0000"/>
                </a:solidFill>
                <a:latin typeface="Century Gothic" panose="020B0502020202020204" pitchFamily="34" charset="0"/>
              </a:rPr>
              <a:t> &amp; </a:t>
            </a:r>
            <a:r>
              <a:rPr lang="en-US" altLang="en-US" sz="2800" b="1" baseline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WG5</a:t>
            </a:r>
            <a:endParaRPr lang="en-US" altLang="en-US" sz="2800" b="1" baseline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691680" y="6309320"/>
            <a:ext cx="5761037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 smtClean="0">
                <a:solidFill>
                  <a:srgbClr val="1F497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Verification Overview, COSMO GM, 11-14 Sept 2017, Jerusalem </a:t>
            </a:r>
          </a:p>
        </p:txBody>
      </p:sp>
    </p:spTree>
    <p:extLst>
      <p:ext uri="{BB962C8B-B14F-4D97-AF65-F5344CB8AC3E}">
        <p14:creationId xmlns:p14="http://schemas.microsoft.com/office/powerpoint/2010/main" val="16624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 descr="PDIAG_6h_day1_DJF2017-CA_00_001"/>
          <p:cNvPicPr>
            <a:picLocks noChangeAspect="1" noChangeArrowheads="1"/>
          </p:cNvPicPr>
          <p:nvPr/>
        </p:nvPicPr>
        <p:blipFill rotWithShape="1">
          <a:blip r:embed="rId2" cstate="print"/>
          <a:srcRect l="1969" t="5894" r="33071" b="2760"/>
          <a:stretch/>
        </p:blipFill>
        <p:spPr bwMode="auto">
          <a:xfrm>
            <a:off x="180000" y="360000"/>
            <a:ext cx="5940000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prstClr val="black"/>
                </a:solidFill>
              </a:rPr>
              <a:t>Precipitation in 6h 0.2 mm threshold From</a:t>
            </a:r>
            <a:r>
              <a:rPr lang="en-US" sz="2000" b="1" baseline="0" dirty="0">
                <a:solidFill>
                  <a:prstClr val="black"/>
                </a:solidFill>
              </a:rPr>
              <a:t>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2016-12-01 </a:t>
            </a:r>
            <a:r>
              <a:rPr lang="en-US" sz="2000" b="1" baseline="0" dirty="0">
                <a:solidFill>
                  <a:prstClr val="black"/>
                </a:solidFill>
              </a:rPr>
              <a:t>To: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2016-02-28</a:t>
            </a:r>
            <a:endParaRPr lang="en-US" sz="2000" b="1" baseline="0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409168"/>
              </p:ext>
            </p:extLst>
          </p:nvPr>
        </p:nvGraphicFramePr>
        <p:xfrm>
          <a:off x="1691680" y="5894130"/>
          <a:ext cx="2340000" cy="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6187708" y="3324181"/>
            <a:ext cx="2880000" cy="132802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/>
              <a:t>Less </a:t>
            </a:r>
            <a:r>
              <a:rPr lang="en-US" baseline="0" dirty="0" smtClean="0"/>
              <a:t>than during other seasons diurnal </a:t>
            </a:r>
            <a:r>
              <a:rPr lang="en-US" baseline="0" dirty="0"/>
              <a:t>variation and differences between </a:t>
            </a:r>
            <a:r>
              <a:rPr lang="en-US" baseline="0" dirty="0" smtClean="0"/>
              <a:t>models</a:t>
            </a:r>
            <a:endParaRPr lang="en-US" baseline="0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187708" y="2200980"/>
            <a:ext cx="2880000" cy="102155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/>
              <a:t>Threat </a:t>
            </a:r>
            <a:r>
              <a:rPr lang="en-US" baseline="0" dirty="0" smtClean="0"/>
              <a:t>Score is</a:t>
            </a:r>
            <a:endParaRPr lang="en-US" baseline="0" dirty="0"/>
          </a:p>
          <a:p>
            <a:pPr algn="ctr"/>
            <a:r>
              <a:rPr lang="en-US" baseline="0" dirty="0" smtClean="0">
                <a:solidFill>
                  <a:srgbClr val="00B050"/>
                </a:solidFill>
              </a:rPr>
              <a:t>better</a:t>
            </a:r>
            <a:r>
              <a:rPr lang="en-US" baseline="0" dirty="0" smtClean="0"/>
              <a:t> than during summer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187708" y="4753849"/>
            <a:ext cx="2880000" cy="194095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/>
              <a:t>Scores can be divided into </a:t>
            </a:r>
            <a:r>
              <a:rPr lang="en-US" baseline="0" dirty="0">
                <a:solidFill>
                  <a:srgbClr val="FFC000"/>
                </a:solidFill>
              </a:rPr>
              <a:t>warm season </a:t>
            </a:r>
            <a:r>
              <a:rPr lang="en-US" baseline="0" dirty="0"/>
              <a:t>(JJA and </a:t>
            </a:r>
            <a:r>
              <a:rPr lang="en-US" baseline="0" dirty="0" smtClean="0"/>
              <a:t>MAM) and </a:t>
            </a:r>
            <a:r>
              <a:rPr lang="en-US" baseline="0" dirty="0">
                <a:solidFill>
                  <a:srgbClr val="00B0F0"/>
                </a:solidFill>
              </a:rPr>
              <a:t>cold season </a:t>
            </a:r>
            <a:r>
              <a:rPr lang="en-US" baseline="0" dirty="0"/>
              <a:t>(DJF and SON) groups with similar patterns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187708" y="1384246"/>
            <a:ext cx="2880000" cy="71508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>
                <a:solidFill>
                  <a:srgbClr val="FF0000"/>
                </a:solidFill>
              </a:rPr>
              <a:t>Low precipitation </a:t>
            </a:r>
            <a:r>
              <a:rPr lang="en-US" baseline="0" dirty="0" smtClean="0">
                <a:solidFill>
                  <a:srgbClr val="FF0000"/>
                </a:solidFill>
              </a:rPr>
              <a:t>overestimated</a:t>
            </a:r>
            <a:endParaRPr lang="en-US" baseline="0" dirty="0" smtClean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579006"/>
              </p:ext>
            </p:extLst>
          </p:nvPr>
        </p:nvGraphicFramePr>
        <p:xfrm>
          <a:off x="467680" y="5894130"/>
          <a:ext cx="1224000" cy="7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5800" y="524441"/>
            <a:ext cx="932400" cy="758160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/>
        </p:nvSpPr>
        <p:spPr bwMode="auto">
          <a:xfrm rot="5400000">
            <a:off x="823210" y="414698"/>
            <a:ext cx="4869424" cy="5220444"/>
          </a:xfrm>
          <a:prstGeom prst="rtTriangle">
            <a:avLst/>
          </a:pr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10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Рисунок 454" descr="PDIAG_6h_day1_MAM2017-CA_00_001"/>
          <p:cNvPicPr>
            <a:picLocks noChangeAspect="1" noChangeArrowheads="1"/>
          </p:cNvPicPr>
          <p:nvPr/>
        </p:nvPicPr>
        <p:blipFill rotWithShape="1">
          <a:blip r:embed="rId3" cstate="print"/>
          <a:srcRect l="1969" t="5894" r="33071" b="2760"/>
          <a:stretch/>
        </p:blipFill>
        <p:spPr bwMode="auto">
          <a:xfrm>
            <a:off x="180000" y="360000"/>
            <a:ext cx="5940000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prstClr val="black"/>
                </a:solidFill>
              </a:rPr>
              <a:t>Precipitation in 6h 0.2 mm threshold From</a:t>
            </a:r>
            <a:r>
              <a:rPr lang="en-US" sz="2000" b="1" baseline="0" dirty="0">
                <a:solidFill>
                  <a:prstClr val="black"/>
                </a:solidFill>
              </a:rPr>
              <a:t>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2017-03-01 </a:t>
            </a:r>
            <a:r>
              <a:rPr lang="en-US" sz="2000" b="1" baseline="0" dirty="0">
                <a:solidFill>
                  <a:prstClr val="black"/>
                </a:solidFill>
              </a:rPr>
              <a:t>To: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2017-05-31</a:t>
            </a:r>
            <a:endParaRPr lang="en-US" sz="2000" b="1" baseline="0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268994"/>
              </p:ext>
            </p:extLst>
          </p:nvPr>
        </p:nvGraphicFramePr>
        <p:xfrm>
          <a:off x="1691680" y="5894130"/>
          <a:ext cx="2340000" cy="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6120000" y="2186429"/>
            <a:ext cx="2952000" cy="25538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baseline="0" dirty="0">
                <a:solidFill>
                  <a:srgbClr val="FF1493"/>
                </a:solidFill>
              </a:rPr>
              <a:t>IFS</a:t>
            </a:r>
            <a:r>
              <a:rPr lang="en-US" sz="2400" baseline="0" dirty="0">
                <a:solidFill>
                  <a:srgbClr val="FF1493"/>
                </a:solidFill>
              </a:rPr>
              <a:t> </a:t>
            </a:r>
            <a:r>
              <a:rPr lang="en-US" sz="2400" baseline="0" dirty="0" smtClean="0"/>
              <a:t>overestimates </a:t>
            </a:r>
            <a:r>
              <a:rPr lang="en-US" sz="2400" baseline="0" dirty="0"/>
              <a:t>low precipitation </a:t>
            </a:r>
            <a:r>
              <a:rPr lang="en-US" sz="2400" baseline="0" dirty="0">
                <a:solidFill>
                  <a:srgbClr val="00B050"/>
                </a:solidFill>
              </a:rPr>
              <a:t>more </a:t>
            </a:r>
            <a:r>
              <a:rPr lang="en-US" sz="2400" baseline="0" dirty="0" smtClean="0">
                <a:solidFill>
                  <a:srgbClr val="00B050"/>
                </a:solidFill>
              </a:rPr>
              <a:t>than</a:t>
            </a:r>
          </a:p>
          <a:p>
            <a:pPr algn="ctr"/>
            <a:r>
              <a:rPr lang="en-US" sz="2400" b="1" baseline="0" dirty="0" smtClean="0">
                <a:solidFill>
                  <a:srgbClr val="008B8B"/>
                </a:solidFill>
              </a:rPr>
              <a:t>ICON-EU</a:t>
            </a:r>
            <a:r>
              <a:rPr lang="en-US" sz="2400" b="1" baseline="0" dirty="0" smtClean="0"/>
              <a:t>/</a:t>
            </a:r>
            <a:r>
              <a:rPr lang="en-US" sz="2400" b="1" baseline="0" dirty="0" smtClean="0">
                <a:solidFill>
                  <a:srgbClr val="EE82EE"/>
                </a:solidFill>
              </a:rPr>
              <a:t>ICON </a:t>
            </a:r>
            <a:r>
              <a:rPr lang="en-US" sz="2400" baseline="0" dirty="0" smtClean="0"/>
              <a:t>during MAM-2017 </a:t>
            </a:r>
            <a:r>
              <a:rPr lang="en-US" sz="2400" baseline="0" dirty="0"/>
              <a:t>and </a:t>
            </a:r>
            <a:r>
              <a:rPr lang="en-US" sz="2400" baseline="0" dirty="0" smtClean="0"/>
              <a:t>SON-2016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971304"/>
              </p:ext>
            </p:extLst>
          </p:nvPr>
        </p:nvGraphicFramePr>
        <p:xfrm>
          <a:off x="467680" y="5894130"/>
          <a:ext cx="1224000" cy="7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5800" y="515970"/>
            <a:ext cx="932400" cy="865080"/>
          </a:xfrm>
          <a:prstGeom prst="rect">
            <a:avLst/>
          </a:prstGeom>
        </p:spPr>
      </p:pic>
      <p:cxnSp>
        <p:nvCxnSpPr>
          <p:cNvPr id="9" name="Скругленная соединительная линия 8"/>
          <p:cNvCxnSpPr>
            <a:stCxn id="6" idx="1"/>
          </p:cNvCxnSpPr>
          <p:nvPr/>
        </p:nvCxnSpPr>
        <p:spPr bwMode="auto">
          <a:xfrm rot="10800000">
            <a:off x="2915816" y="1124745"/>
            <a:ext cx="3204184" cy="233863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Прямоугольный треугольник 12"/>
          <p:cNvSpPr/>
          <p:nvPr/>
        </p:nvSpPr>
        <p:spPr bwMode="auto">
          <a:xfrm rot="5400000">
            <a:off x="823210" y="414698"/>
            <a:ext cx="4869424" cy="5220444"/>
          </a:xfrm>
          <a:prstGeom prst="rtTriangle">
            <a:avLst/>
          </a:pr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11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477" descr="PDIAG_24h_MAM2017-CA_00_004"/>
          <p:cNvPicPr>
            <a:picLocks noChangeAspect="1" noChangeArrowheads="1"/>
          </p:cNvPicPr>
          <p:nvPr/>
        </p:nvPicPr>
        <p:blipFill rotWithShape="1">
          <a:blip r:embed="rId2" cstate="print"/>
          <a:srcRect l="1969" t="5894" r="33071" b="2760"/>
          <a:stretch/>
        </p:blipFill>
        <p:spPr bwMode="auto">
          <a:xfrm>
            <a:off x="180000" y="360000"/>
            <a:ext cx="5940000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prstClr val="black"/>
                </a:solidFill>
              </a:rPr>
              <a:t>Precipitation in 24h 10 mm threshold From</a:t>
            </a:r>
            <a:r>
              <a:rPr lang="en-US" sz="2000" b="1" baseline="0" dirty="0">
                <a:solidFill>
                  <a:prstClr val="black"/>
                </a:solidFill>
              </a:rPr>
              <a:t>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2017-03-01 </a:t>
            </a:r>
            <a:r>
              <a:rPr lang="en-US" sz="2000" b="1" baseline="0" dirty="0">
                <a:solidFill>
                  <a:prstClr val="black"/>
                </a:solidFill>
              </a:rPr>
              <a:t>To: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2017-05-31</a:t>
            </a:r>
            <a:endParaRPr lang="en-US" sz="2000" b="1" baseline="0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851766"/>
              </p:ext>
            </p:extLst>
          </p:nvPr>
        </p:nvGraphicFramePr>
        <p:xfrm>
          <a:off x="1691680" y="5894130"/>
          <a:ext cx="2340000" cy="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6195760" y="1784529"/>
            <a:ext cx="2880000" cy="132802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aseline="0" dirty="0"/>
              <a:t>High precipitation events are </a:t>
            </a:r>
            <a:r>
              <a:rPr lang="en-US" sz="2400" baseline="0" dirty="0" smtClean="0">
                <a:solidFill>
                  <a:srgbClr val="FF0000"/>
                </a:solidFill>
              </a:rPr>
              <a:t>underestimated</a:t>
            </a:r>
            <a:endParaRPr lang="en-US" sz="2400" baseline="0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192000" y="3715366"/>
            <a:ext cx="2880000" cy="173664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baseline="0" dirty="0">
                <a:solidFill>
                  <a:srgbClr val="008B8B"/>
                </a:solidFill>
              </a:rPr>
              <a:t>ICON-EU</a:t>
            </a:r>
            <a:r>
              <a:rPr lang="en-US" sz="2400" b="1" baseline="0" dirty="0"/>
              <a:t>/</a:t>
            </a:r>
            <a:r>
              <a:rPr lang="en-US" sz="2400" b="1" baseline="0" dirty="0">
                <a:solidFill>
                  <a:srgbClr val="EE82EE"/>
                </a:solidFill>
              </a:rPr>
              <a:t>ICON </a:t>
            </a:r>
            <a:r>
              <a:rPr lang="en-US" sz="2400" baseline="0" dirty="0" smtClean="0"/>
              <a:t>underestimate </a:t>
            </a:r>
            <a:r>
              <a:rPr lang="en-US" sz="2400" baseline="0" dirty="0"/>
              <a:t>high precipitation events </a:t>
            </a:r>
            <a:r>
              <a:rPr lang="en-US" sz="2400" baseline="0" dirty="0">
                <a:solidFill>
                  <a:srgbClr val="00B050"/>
                </a:solidFill>
              </a:rPr>
              <a:t>the </a:t>
            </a:r>
            <a:r>
              <a:rPr lang="en-US" sz="2400" baseline="0" dirty="0" smtClean="0">
                <a:solidFill>
                  <a:srgbClr val="00B050"/>
                </a:solidFill>
              </a:rPr>
              <a:t>least</a:t>
            </a:r>
            <a:endParaRPr lang="en-US" sz="2400" baseline="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433414"/>
              </p:ext>
            </p:extLst>
          </p:nvPr>
        </p:nvGraphicFramePr>
        <p:xfrm>
          <a:off x="467680" y="5894130"/>
          <a:ext cx="1224000" cy="5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5800" y="515970"/>
            <a:ext cx="932400" cy="865080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/>
        </p:nvSpPr>
        <p:spPr bwMode="auto">
          <a:xfrm rot="16200000">
            <a:off x="823210" y="414698"/>
            <a:ext cx="4869424" cy="5220444"/>
          </a:xfrm>
          <a:prstGeom prst="rtTriangle">
            <a:avLst/>
          </a:pr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Скругленная соединительная линия 15"/>
          <p:cNvCxnSpPr>
            <a:stCxn id="7" idx="1"/>
          </p:cNvCxnSpPr>
          <p:nvPr/>
        </p:nvCxnSpPr>
        <p:spPr bwMode="auto">
          <a:xfrm rot="10800000">
            <a:off x="3779912" y="2420889"/>
            <a:ext cx="2412088" cy="216280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12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PREC06_EDI_5_00_JJA"/>
          <p:cNvPicPr>
            <a:picLocks noChangeAspect="1" noChangeArrowheads="1"/>
          </p:cNvPicPr>
          <p:nvPr/>
        </p:nvPicPr>
        <p:blipFill rotWithShape="1">
          <a:blip r:embed="rId2" cstate="print"/>
          <a:srcRect l="3078" t="52675" r="12540" b="2373"/>
          <a:stretch/>
        </p:blipFill>
        <p:spPr bwMode="auto">
          <a:xfrm>
            <a:off x="266356" y="713310"/>
            <a:ext cx="486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372" descr="PREC24_EDI_step_24_00_JJA"/>
          <p:cNvPicPr>
            <a:picLocks noChangeAspect="1" noChangeArrowheads="1"/>
          </p:cNvPicPr>
          <p:nvPr/>
        </p:nvPicPr>
        <p:blipFill rotWithShape="1">
          <a:blip r:embed="rId3" cstate="print"/>
          <a:srcRect l="3127" t="52787" r="12490" b="2255"/>
          <a:stretch/>
        </p:blipFill>
        <p:spPr bwMode="auto">
          <a:xfrm>
            <a:off x="272076" y="4875038"/>
            <a:ext cx="4860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652120" y="4149080"/>
            <a:ext cx="3240000" cy="214526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aseline="0" dirty="0"/>
              <a:t>EDI&amp;SEDI values are decreasing for </a:t>
            </a:r>
            <a:r>
              <a:rPr lang="en-US" sz="2400" baseline="0" dirty="0">
                <a:solidFill>
                  <a:srgbClr val="FF0000"/>
                </a:solidFill>
              </a:rPr>
              <a:t>higher precipitation events</a:t>
            </a:r>
            <a:r>
              <a:rPr lang="en-US" sz="2400" baseline="0" dirty="0"/>
              <a:t>, decreasing with the </a:t>
            </a:r>
            <a:r>
              <a:rPr lang="en-US" sz="2400" baseline="0" dirty="0">
                <a:solidFill>
                  <a:srgbClr val="FF0000"/>
                </a:solidFill>
              </a:rPr>
              <a:t>lead </a:t>
            </a:r>
            <a:r>
              <a:rPr lang="en-US" sz="2400" baseline="0" dirty="0" smtClean="0">
                <a:solidFill>
                  <a:srgbClr val="FF0000"/>
                </a:solidFill>
              </a:rPr>
              <a:t>time</a:t>
            </a:r>
            <a:endParaRPr lang="en-US" sz="2400" baseline="0"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652120" y="707630"/>
            <a:ext cx="3240000" cy="296251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aseline="0" dirty="0"/>
              <a:t>EDI&amp;SEDI show diurnal variability with </a:t>
            </a:r>
            <a:r>
              <a:rPr lang="en-US" sz="2400" baseline="0" dirty="0">
                <a:solidFill>
                  <a:srgbClr val="FF0000"/>
                </a:solidFill>
              </a:rPr>
              <a:t>minimum</a:t>
            </a:r>
            <a:r>
              <a:rPr lang="en-US" sz="2400" baseline="0" dirty="0"/>
              <a:t> values during </a:t>
            </a:r>
            <a:r>
              <a:rPr lang="en-US" sz="2400" baseline="0" dirty="0">
                <a:solidFill>
                  <a:srgbClr val="FFC000"/>
                </a:solidFill>
              </a:rPr>
              <a:t>12-18 UTC for JJA  and </a:t>
            </a:r>
            <a:r>
              <a:rPr lang="en-US" sz="2400" baseline="0" dirty="0" smtClean="0">
                <a:solidFill>
                  <a:srgbClr val="FFC000"/>
                </a:solidFill>
              </a:rPr>
              <a:t>MAM</a:t>
            </a:r>
            <a:r>
              <a:rPr lang="en-US" sz="2400" baseline="0" dirty="0" smtClean="0"/>
              <a:t>,</a:t>
            </a:r>
            <a:r>
              <a:rPr lang="ru-RU" sz="2400" baseline="0" dirty="0" smtClean="0"/>
              <a:t> </a:t>
            </a:r>
            <a:r>
              <a:rPr lang="en-US" sz="2400" baseline="0" dirty="0" smtClean="0"/>
              <a:t>during </a:t>
            </a:r>
            <a:r>
              <a:rPr lang="en-US" sz="2400" baseline="0" dirty="0">
                <a:solidFill>
                  <a:srgbClr val="00B0F0"/>
                </a:solidFill>
              </a:rPr>
              <a:t>18-24 UTC for DJF and </a:t>
            </a:r>
            <a:r>
              <a:rPr lang="en-US" sz="2400" baseline="0" dirty="0" smtClean="0">
                <a:solidFill>
                  <a:srgbClr val="00B0F0"/>
                </a:solidFill>
              </a:rPr>
              <a:t>SON</a:t>
            </a:r>
            <a:endParaRPr lang="en-US" sz="2400" baseline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348" y="1447162"/>
            <a:ext cx="720000" cy="5779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52476" r="11887" b="2216"/>
          <a:stretch/>
        </p:blipFill>
        <p:spPr>
          <a:xfrm>
            <a:off x="291900" y="2780928"/>
            <a:ext cx="4860000" cy="169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356" y="337691"/>
            <a:ext cx="48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prstClr val="black"/>
                </a:solidFill>
              </a:rPr>
              <a:t>Precipitation in 6h</a:t>
            </a:r>
            <a:r>
              <a:rPr lang="ru-RU" sz="2000" b="1" baseline="0" dirty="0" smtClean="0">
                <a:solidFill>
                  <a:prstClr val="black"/>
                </a:solidFill>
              </a:rPr>
              <a:t> </a:t>
            </a:r>
            <a:r>
              <a:rPr lang="en-US" sz="2000" b="1" baseline="0" dirty="0" smtClean="0">
                <a:solidFill>
                  <a:prstClr val="black"/>
                </a:solidFill>
              </a:rPr>
              <a:t>JJA-2016: EDI</a:t>
            </a:r>
            <a:endParaRPr lang="en-US" sz="2000" b="1" baseline="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356" y="2380818"/>
            <a:ext cx="48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prstClr val="black"/>
                </a:solidFill>
              </a:rPr>
              <a:t>Precipitation in 6h</a:t>
            </a:r>
            <a:r>
              <a:rPr lang="ru-RU" sz="2000" b="1" baseline="0" dirty="0" smtClean="0">
                <a:solidFill>
                  <a:prstClr val="black"/>
                </a:solidFill>
              </a:rPr>
              <a:t> </a:t>
            </a:r>
            <a:r>
              <a:rPr lang="en-US" sz="2000" b="1" baseline="0" dirty="0" smtClean="0">
                <a:solidFill>
                  <a:prstClr val="black"/>
                </a:solidFill>
              </a:rPr>
              <a:t>DJF-2017: EDI</a:t>
            </a:r>
            <a:endParaRPr lang="en-US" sz="2000" b="1" baseline="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356" y="4473928"/>
            <a:ext cx="486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prstClr val="black"/>
                </a:solidFill>
              </a:rPr>
              <a:t>Precipitation in 24h</a:t>
            </a:r>
            <a:r>
              <a:rPr lang="ru-RU" sz="2000" b="1" baseline="0" dirty="0" smtClean="0">
                <a:solidFill>
                  <a:prstClr val="black"/>
                </a:solidFill>
              </a:rPr>
              <a:t> </a:t>
            </a:r>
            <a:r>
              <a:rPr lang="en-US" sz="2000" b="1" baseline="0" dirty="0" smtClean="0">
                <a:solidFill>
                  <a:prstClr val="black"/>
                </a:solidFill>
              </a:rPr>
              <a:t>JJA-2016: EDI</a:t>
            </a:r>
            <a:endParaRPr lang="en-US" sz="2000" b="1" baseline="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348" y="5586455"/>
            <a:ext cx="720000" cy="5779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348" y="3490857"/>
            <a:ext cx="720000" cy="585452"/>
          </a:xfrm>
          <a:prstGeom prst="rect">
            <a:avLst/>
          </a:prstGeom>
        </p:spPr>
      </p:pic>
      <p:cxnSp>
        <p:nvCxnSpPr>
          <p:cNvPr id="9" name="Скругленная соединительная линия 8"/>
          <p:cNvCxnSpPr>
            <a:stCxn id="6" idx="1"/>
            <a:endCxn id="15363" idx="3"/>
          </p:cNvCxnSpPr>
          <p:nvPr/>
        </p:nvCxnSpPr>
        <p:spPr bwMode="auto">
          <a:xfrm rot="10800000">
            <a:off x="5126356" y="1559311"/>
            <a:ext cx="525764" cy="629577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Скругленная соединительная линия 16"/>
          <p:cNvCxnSpPr>
            <a:stCxn id="6" idx="1"/>
            <a:endCxn id="3" idx="3"/>
          </p:cNvCxnSpPr>
          <p:nvPr/>
        </p:nvCxnSpPr>
        <p:spPr bwMode="auto">
          <a:xfrm rot="10800000" flipV="1">
            <a:off x="5151900" y="2188886"/>
            <a:ext cx="500220" cy="143804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13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052736"/>
            <a:ext cx="7200000" cy="43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prstClr val="black"/>
                </a:solidFill>
              </a:rPr>
              <a:t>VERIFICATION </a:t>
            </a:r>
            <a:r>
              <a:rPr lang="en-US" sz="2400" b="1" baseline="0" dirty="0" smtClean="0">
                <a:solidFill>
                  <a:prstClr val="black"/>
                </a:solidFill>
              </a:rPr>
              <a:t>OVER THE COMMON AREA 2:</a:t>
            </a:r>
          </a:p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 smtClean="0">
                <a:solidFill>
                  <a:prstClr val="black"/>
                </a:solidFill>
              </a:rPr>
              <a:t>FINE </a:t>
            </a:r>
            <a:r>
              <a:rPr lang="en-US" sz="2400" b="1" baseline="0" dirty="0">
                <a:solidFill>
                  <a:prstClr val="black"/>
                </a:solidFill>
              </a:rPr>
              <a:t>RESOLUTION</a:t>
            </a: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14</a:t>
            </a:fld>
            <a:endParaRPr lang="ru-RU" sz="20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400" y="558272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baseline="0" dirty="0" smtClean="0">
                <a:solidFill>
                  <a:srgbClr val="FF0000"/>
                </a:solidFill>
              </a:rPr>
              <a:t>COSMO-1</a:t>
            </a:r>
            <a:r>
              <a:rPr lang="en-US" sz="2000" b="1" baseline="0" dirty="0" smtClean="0"/>
              <a:t>, </a:t>
            </a:r>
            <a:r>
              <a:rPr lang="en-US" sz="2000" b="1" baseline="0" dirty="0" smtClean="0">
                <a:solidFill>
                  <a:srgbClr val="00CD00"/>
                </a:solidFill>
              </a:rPr>
              <a:t>COSMO-DE</a:t>
            </a:r>
            <a:r>
              <a:rPr lang="en-US" sz="2000" b="1" baseline="0" dirty="0" smtClean="0"/>
              <a:t>, </a:t>
            </a:r>
            <a:r>
              <a:rPr lang="en-US" sz="2000" b="1" baseline="0" dirty="0" smtClean="0">
                <a:solidFill>
                  <a:srgbClr val="FF1493"/>
                </a:solidFill>
              </a:rPr>
              <a:t>IFS</a:t>
            </a:r>
            <a:r>
              <a:rPr lang="en-US" sz="2000" b="1" baseline="0" dirty="0" smtClean="0"/>
              <a:t>, </a:t>
            </a:r>
            <a:r>
              <a:rPr lang="en-US" sz="2000" b="1" baseline="0" dirty="0" smtClean="0">
                <a:solidFill>
                  <a:srgbClr val="EE82EE"/>
                </a:solidFill>
              </a:rPr>
              <a:t>ICON</a:t>
            </a:r>
            <a:r>
              <a:rPr lang="en-US" sz="2000" b="1" baseline="0" dirty="0" smtClean="0"/>
              <a:t>, </a:t>
            </a:r>
            <a:r>
              <a:rPr lang="en-US" sz="2000" b="1" baseline="0" dirty="0" smtClean="0">
                <a:solidFill>
                  <a:srgbClr val="FFD700"/>
                </a:solidFill>
              </a:rPr>
              <a:t>COSMO-IT</a:t>
            </a:r>
            <a:r>
              <a:rPr lang="en-US" sz="2000" b="1" baseline="0" dirty="0" smtClean="0"/>
              <a:t>, </a:t>
            </a:r>
            <a:r>
              <a:rPr lang="en-US" sz="2000" b="1" baseline="0" dirty="0" smtClean="0">
                <a:solidFill>
                  <a:srgbClr val="000000"/>
                </a:solidFill>
              </a:rPr>
              <a:t>COSMO-PL</a:t>
            </a:r>
            <a:endParaRPr lang="ru-RU" sz="2000" b="1" baseline="0" dirty="0">
              <a:solidFill>
                <a:srgbClr val="8B00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 descr="TD_00_J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68"/>
            <a:ext cx="4591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R_TD_00_J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2950" y="0"/>
            <a:ext cx="45910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TD_00_DJ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150"/>
            <a:ext cx="4591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9" descr="HR_TD_00_DJ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2950" y="3857625"/>
            <a:ext cx="45910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 bwMode="auto">
          <a:xfrm>
            <a:off x="259269" y="2017207"/>
            <a:ext cx="8280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259269" y="1018832"/>
            <a:ext cx="8280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259269" y="5877386"/>
            <a:ext cx="8280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259269" y="4879011"/>
            <a:ext cx="828092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Скругленный прямоугольник 17"/>
          <p:cNvSpPr/>
          <p:nvPr/>
        </p:nvSpPr>
        <p:spPr bwMode="auto">
          <a:xfrm>
            <a:off x="1456950" y="2940838"/>
            <a:ext cx="6192000" cy="102155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/>
              <a:t>Dew point temperature at 2 m scores are slightly </a:t>
            </a:r>
            <a:r>
              <a:rPr lang="en-US" baseline="0" dirty="0">
                <a:solidFill>
                  <a:srgbClr val="00B050"/>
                </a:solidFill>
              </a:rPr>
              <a:t>better</a:t>
            </a:r>
            <a:r>
              <a:rPr lang="en-US" baseline="0" dirty="0"/>
              <a:t> for High resolution models, compared to coarse resolution models, especially for </a:t>
            </a:r>
            <a:r>
              <a:rPr lang="en-US" b="1" baseline="0" dirty="0">
                <a:solidFill>
                  <a:srgbClr val="FF0000"/>
                </a:solidFill>
              </a:rPr>
              <a:t>COSMO-1</a:t>
            </a:r>
            <a:r>
              <a:rPr lang="en-US" baseline="0" dirty="0"/>
              <a:t> and </a:t>
            </a:r>
            <a:r>
              <a:rPr lang="en-US" b="1" baseline="0" dirty="0">
                <a:solidFill>
                  <a:srgbClr val="000000"/>
                </a:solidFill>
              </a:rPr>
              <a:t>COSMO-PL</a:t>
            </a:r>
            <a:endParaRPr lang="ru-RU" b="1" baseline="0" dirty="0" smtClean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6097693"/>
            <a:ext cx="664103" cy="5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5936" y="2260352"/>
            <a:ext cx="672725" cy="54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0506" y="3025378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baseline="0" dirty="0" smtClean="0"/>
              <a:t>Coarse</a:t>
            </a:r>
          </a:p>
          <a:p>
            <a:pPr algn="ctr"/>
            <a:r>
              <a:rPr lang="en-US" sz="2400" b="1" baseline="0" dirty="0" smtClean="0"/>
              <a:t>Res.</a:t>
            </a:r>
            <a:endParaRPr lang="ru-RU" sz="2400" b="1" baseline="0" dirty="0"/>
          </a:p>
        </p:txBody>
      </p:sp>
      <p:sp>
        <p:nvSpPr>
          <p:cNvPr id="22" name="TextBox 21"/>
          <p:cNvSpPr txBox="1"/>
          <p:nvPr/>
        </p:nvSpPr>
        <p:spPr>
          <a:xfrm>
            <a:off x="7956376" y="2996218"/>
            <a:ext cx="867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baseline="0" dirty="0" smtClean="0"/>
              <a:t>High</a:t>
            </a:r>
          </a:p>
          <a:p>
            <a:pPr algn="ctr"/>
            <a:r>
              <a:rPr lang="en-US" sz="2400" b="1" baseline="0" dirty="0" smtClean="0"/>
              <a:t>Res.</a:t>
            </a:r>
            <a:endParaRPr lang="ru-RU" sz="2400" b="1" baseline="0" dirty="0"/>
          </a:p>
        </p:txBody>
      </p:sp>
      <p:sp>
        <p:nvSpPr>
          <p:cNvPr id="2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15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8" descr="C:\Downloads\CP\170825_CP_web\mam\PDIAG_6h_day1_MAM2017-HRCA_00_001.png"/>
          <p:cNvPicPr>
            <a:picLocks noChangeAspect="1" noChangeArrowheads="1"/>
          </p:cNvPicPr>
          <p:nvPr/>
        </p:nvPicPr>
        <p:blipFill rotWithShape="1">
          <a:blip r:embed="rId2" cstate="print"/>
          <a:srcRect l="1969" t="5906" r="33071" b="2559"/>
          <a:stretch/>
        </p:blipFill>
        <p:spPr bwMode="auto">
          <a:xfrm>
            <a:off x="-2272" y="476672"/>
            <a:ext cx="4500000" cy="42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6011" r="33071" b="2454"/>
          <a:stretch/>
        </p:blipFill>
        <p:spPr>
          <a:xfrm>
            <a:off x="4644000" y="2666536"/>
            <a:ext cx="4500000" cy="4227272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189362"/>
              </p:ext>
            </p:extLst>
          </p:nvPr>
        </p:nvGraphicFramePr>
        <p:xfrm>
          <a:off x="7946784" y="777557"/>
          <a:ext cx="1152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64199"/>
              </p:ext>
            </p:extLst>
          </p:nvPr>
        </p:nvGraphicFramePr>
        <p:xfrm>
          <a:off x="3406469" y="4602426"/>
          <a:ext cx="1224000" cy="7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587901"/>
              </p:ext>
            </p:extLst>
          </p:nvPr>
        </p:nvGraphicFramePr>
        <p:xfrm>
          <a:off x="-28540" y="4677024"/>
          <a:ext cx="2340000" cy="5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prstClr val="black"/>
                </a:solidFill>
              </a:rPr>
              <a:t>Precipitation in 6h 0.2 mm threshold From</a:t>
            </a:r>
            <a:r>
              <a:rPr lang="en-US" sz="2000" b="1" baseline="0" dirty="0">
                <a:solidFill>
                  <a:prstClr val="black"/>
                </a:solidFill>
              </a:rPr>
              <a:t>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2017-03-01 </a:t>
            </a:r>
            <a:r>
              <a:rPr lang="en-US" sz="2000" b="1" baseline="0" dirty="0">
                <a:solidFill>
                  <a:prstClr val="black"/>
                </a:solidFill>
              </a:rPr>
              <a:t>To: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2017-05-31</a:t>
            </a:r>
            <a:endParaRPr lang="en-US" sz="2000" b="1" baseline="0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87160" y="5445224"/>
            <a:ext cx="4321136" cy="132802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/>
              <a:t>Generally, there are </a:t>
            </a:r>
            <a:r>
              <a:rPr lang="en-US" baseline="0" dirty="0">
                <a:solidFill>
                  <a:srgbClr val="00B050"/>
                </a:solidFill>
              </a:rPr>
              <a:t>better scores for High Resolution models</a:t>
            </a:r>
            <a:r>
              <a:rPr lang="en-US" baseline="0" dirty="0"/>
              <a:t> (than for Coarse Resolution models) for </a:t>
            </a:r>
            <a:r>
              <a:rPr lang="en-US" baseline="0" dirty="0">
                <a:solidFill>
                  <a:srgbClr val="00B050"/>
                </a:solidFill>
              </a:rPr>
              <a:t>low precipitation events</a:t>
            </a:r>
            <a:r>
              <a:rPr lang="en-US" baseline="0" dirty="0"/>
              <a:t>…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329728" y="3249131"/>
            <a:ext cx="2880000" cy="102155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 smtClean="0">
                <a:solidFill>
                  <a:srgbClr val="00B050"/>
                </a:solidFill>
              </a:rPr>
              <a:t>Added </a:t>
            </a:r>
            <a:r>
              <a:rPr lang="en-US" baseline="0" dirty="0">
                <a:solidFill>
                  <a:srgbClr val="00B050"/>
                </a:solidFill>
              </a:rPr>
              <a:t>value of high </a:t>
            </a:r>
            <a:r>
              <a:rPr lang="en-US" baseline="0" dirty="0" smtClean="0">
                <a:solidFill>
                  <a:srgbClr val="00B050"/>
                </a:solidFill>
              </a:rPr>
              <a:t>resolution</a:t>
            </a:r>
            <a:r>
              <a:rPr lang="en-US" baseline="0" dirty="0" smtClean="0"/>
              <a:t>: </a:t>
            </a:r>
            <a:r>
              <a:rPr lang="en-US" b="1" baseline="0" dirty="0">
                <a:solidFill>
                  <a:srgbClr val="FF0000"/>
                </a:solidFill>
              </a:rPr>
              <a:t>COSMO-1</a:t>
            </a:r>
            <a:r>
              <a:rPr lang="en-US" baseline="0" dirty="0"/>
              <a:t> shows </a:t>
            </a:r>
            <a:r>
              <a:rPr lang="en-US" baseline="0" dirty="0" smtClean="0"/>
              <a:t>the best scores</a:t>
            </a:r>
            <a:endParaRPr lang="en-US" baseline="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4000" y="528219"/>
            <a:ext cx="932400" cy="86508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 bwMode="auto">
          <a:xfrm>
            <a:off x="4572000" y="403037"/>
            <a:ext cx="2158416" cy="71508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/>
              <a:t>Common Area 2:</a:t>
            </a:r>
          </a:p>
          <a:p>
            <a:pPr algn="ctr"/>
            <a:r>
              <a:rPr lang="en-US" baseline="0" dirty="0"/>
              <a:t>Fine Resolution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292080" y="1579348"/>
            <a:ext cx="2161376" cy="71508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 smtClean="0"/>
              <a:t>Common Area:</a:t>
            </a:r>
          </a:p>
          <a:p>
            <a:pPr algn="ctr"/>
            <a:r>
              <a:rPr lang="en-US" baseline="0" dirty="0" smtClean="0"/>
              <a:t>Coarse Resolution</a:t>
            </a:r>
            <a:endParaRPr lang="en-US" baseline="0" dirty="0"/>
          </a:p>
        </p:txBody>
      </p:sp>
      <p:cxnSp>
        <p:nvCxnSpPr>
          <p:cNvPr id="35" name="Соединительная линия уступом 34"/>
          <p:cNvCxnSpPr>
            <a:stCxn id="33" idx="2"/>
          </p:cNvCxnSpPr>
          <p:nvPr/>
        </p:nvCxnSpPr>
        <p:spPr bwMode="auto">
          <a:xfrm rot="5400000">
            <a:off x="4943893" y="582529"/>
            <a:ext cx="171718" cy="124291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Прямая со стрелкой 35"/>
          <p:cNvCxnSpPr>
            <a:stCxn id="34" idx="2"/>
          </p:cNvCxnSpPr>
          <p:nvPr/>
        </p:nvCxnSpPr>
        <p:spPr bwMode="auto">
          <a:xfrm>
            <a:off x="6372768" y="2294437"/>
            <a:ext cx="0" cy="414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Скругленная соединительная линия 29"/>
          <p:cNvCxnSpPr>
            <a:stCxn id="14" idx="0"/>
          </p:cNvCxnSpPr>
          <p:nvPr/>
        </p:nvCxnSpPr>
        <p:spPr bwMode="auto">
          <a:xfrm rot="5400000" flipH="1" flipV="1">
            <a:off x="1971141" y="2088432"/>
            <a:ext cx="1959287" cy="362112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16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4438650" y="402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aseline="0"/>
          </a:p>
        </p:txBody>
      </p:sp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6900863" y="425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aseline="0"/>
          </a:p>
        </p:txBody>
      </p:sp>
      <p:pic>
        <p:nvPicPr>
          <p:cNvPr id="20484" name="Picture 6" descr="PDIAG_24h_DJF2017-HRCA_00_004"/>
          <p:cNvPicPr>
            <a:picLocks noChangeAspect="1" noChangeArrowheads="1"/>
          </p:cNvPicPr>
          <p:nvPr/>
        </p:nvPicPr>
        <p:blipFill rotWithShape="1">
          <a:blip r:embed="rId2" cstate="print"/>
          <a:srcRect l="1969" t="5906" r="33071" b="2559"/>
          <a:stretch/>
        </p:blipFill>
        <p:spPr bwMode="auto">
          <a:xfrm>
            <a:off x="0" y="476672"/>
            <a:ext cx="4500000" cy="422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5906" r="33071" b="2559"/>
          <a:stretch/>
        </p:blipFill>
        <p:spPr>
          <a:xfrm>
            <a:off x="4644000" y="2665752"/>
            <a:ext cx="4500000" cy="4227272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424545"/>
              </p:ext>
            </p:extLst>
          </p:nvPr>
        </p:nvGraphicFramePr>
        <p:xfrm>
          <a:off x="7946784" y="777557"/>
          <a:ext cx="1152000" cy="19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340504"/>
              </p:ext>
            </p:extLst>
          </p:nvPr>
        </p:nvGraphicFramePr>
        <p:xfrm>
          <a:off x="3406469" y="4602426"/>
          <a:ext cx="1224000" cy="7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263776"/>
              </p:ext>
            </p:extLst>
          </p:nvPr>
        </p:nvGraphicFramePr>
        <p:xfrm>
          <a:off x="-28540" y="4677024"/>
          <a:ext cx="2340000" cy="5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Скругленный прямоугольник 10"/>
          <p:cNvSpPr/>
          <p:nvPr/>
        </p:nvSpPr>
        <p:spPr bwMode="auto">
          <a:xfrm>
            <a:off x="87160" y="5445224"/>
            <a:ext cx="4321136" cy="132802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/>
              <a:t>…but for high precipitation events and longer accumulation period High Resolution models are not significantly better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572000" y="403037"/>
            <a:ext cx="2158416" cy="71508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/>
              <a:t>Common Area 2:</a:t>
            </a:r>
          </a:p>
          <a:p>
            <a:pPr algn="ctr"/>
            <a:r>
              <a:rPr lang="en-US" baseline="0" dirty="0"/>
              <a:t>Fine Resolution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5292080" y="1579348"/>
            <a:ext cx="2161376" cy="715089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 smtClean="0"/>
              <a:t>Common Area:</a:t>
            </a:r>
          </a:p>
          <a:p>
            <a:pPr algn="ctr"/>
            <a:r>
              <a:rPr lang="en-US" baseline="0" dirty="0" smtClean="0"/>
              <a:t>Coarse Resolution</a:t>
            </a:r>
            <a:endParaRPr lang="en-US" baseline="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prstClr val="black"/>
                </a:solidFill>
              </a:rPr>
              <a:t>Precipitation in 24h 10 mm threshold From</a:t>
            </a:r>
            <a:r>
              <a:rPr lang="en-US" sz="2000" b="1" baseline="0" dirty="0">
                <a:solidFill>
                  <a:prstClr val="black"/>
                </a:solidFill>
              </a:rPr>
              <a:t>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2016-12-01 </a:t>
            </a:r>
            <a:r>
              <a:rPr lang="en-US" sz="2000" b="1" baseline="0" dirty="0">
                <a:solidFill>
                  <a:prstClr val="black"/>
                </a:solidFill>
              </a:rPr>
              <a:t>To: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2017-02-28</a:t>
            </a:r>
            <a:endParaRPr lang="en-US" sz="2000" b="1" baseline="0" dirty="0">
              <a:solidFill>
                <a:prstClr val="black"/>
              </a:solidFill>
            </a:endParaRPr>
          </a:p>
        </p:txBody>
      </p:sp>
      <p:cxnSp>
        <p:nvCxnSpPr>
          <p:cNvPr id="15" name="Соединительная линия уступом 14"/>
          <p:cNvCxnSpPr>
            <a:stCxn id="12" idx="2"/>
          </p:cNvCxnSpPr>
          <p:nvPr/>
        </p:nvCxnSpPr>
        <p:spPr bwMode="auto">
          <a:xfrm rot="5400000">
            <a:off x="4943893" y="582529"/>
            <a:ext cx="171718" cy="124291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Прямая со стрелкой 15"/>
          <p:cNvCxnSpPr>
            <a:stCxn id="13" idx="2"/>
          </p:cNvCxnSpPr>
          <p:nvPr/>
        </p:nvCxnSpPr>
        <p:spPr bwMode="auto">
          <a:xfrm>
            <a:off x="6372768" y="2294437"/>
            <a:ext cx="0" cy="414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0384" y="531684"/>
            <a:ext cx="932400" cy="758160"/>
          </a:xfrm>
          <a:prstGeom prst="rect">
            <a:avLst/>
          </a:prstGeom>
        </p:spPr>
      </p:pic>
      <p:sp>
        <p:nvSpPr>
          <p:cNvPr id="21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17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840" y="548680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6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 00 </a:t>
            </a:r>
            <a:r>
              <a:rPr lang="en-US" sz="2400" baseline="0" dirty="0"/>
              <a:t>UTC Run and </a:t>
            </a:r>
            <a:r>
              <a:rPr lang="en-US" sz="2400" u="sng" baseline="0" dirty="0"/>
              <a:t>12 UTS Run </a:t>
            </a:r>
            <a:r>
              <a:rPr lang="en-US" sz="2400" baseline="0" dirty="0"/>
              <a:t>score difference is not </a:t>
            </a:r>
            <a:r>
              <a:rPr lang="en-US" sz="2400" baseline="0" dirty="0" smtClean="0"/>
              <a:t>significant (</a:t>
            </a:r>
            <a:r>
              <a:rPr lang="en-US" sz="2400" baseline="0" dirty="0" smtClean="0">
                <a:solidFill>
                  <a:srgbClr val="00B050"/>
                </a:solidFill>
              </a:rPr>
              <a:t>good news!</a:t>
            </a:r>
            <a:r>
              <a:rPr lang="en-US" sz="2400" baseline="0" dirty="0" smtClean="0"/>
              <a:t>)</a:t>
            </a:r>
            <a:endParaRPr lang="en-US" sz="2400" baseline="0" dirty="0"/>
          </a:p>
          <a:p>
            <a:pPr indent="-36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 </a:t>
            </a:r>
            <a:r>
              <a:rPr lang="en-US" sz="2400" b="1" baseline="0" dirty="0" smtClean="0">
                <a:solidFill>
                  <a:srgbClr val="EE82EE"/>
                </a:solidFill>
              </a:rPr>
              <a:t>ICON</a:t>
            </a:r>
            <a:r>
              <a:rPr lang="en-US" sz="2400" b="1" baseline="0" dirty="0" smtClean="0">
                <a:solidFill>
                  <a:srgbClr val="008B8B"/>
                </a:solidFill>
              </a:rPr>
              <a:t> </a:t>
            </a:r>
            <a:r>
              <a:rPr lang="en-US" sz="2400" baseline="0" dirty="0" smtClean="0"/>
              <a:t>scores </a:t>
            </a:r>
            <a:r>
              <a:rPr lang="en-US" sz="2400" baseline="0" dirty="0"/>
              <a:t>are close to </a:t>
            </a:r>
            <a:r>
              <a:rPr lang="en-US" sz="2400" b="1" baseline="0" dirty="0">
                <a:solidFill>
                  <a:srgbClr val="FF1493"/>
                </a:solidFill>
              </a:rPr>
              <a:t>IFS</a:t>
            </a:r>
            <a:r>
              <a:rPr lang="en-US" sz="2400" baseline="0" dirty="0">
                <a:solidFill>
                  <a:srgbClr val="FF1493"/>
                </a:solidFill>
              </a:rPr>
              <a:t> </a:t>
            </a:r>
            <a:r>
              <a:rPr lang="en-US" sz="2400" baseline="0" dirty="0"/>
              <a:t>scores </a:t>
            </a:r>
            <a:r>
              <a:rPr lang="en-US" sz="2400" baseline="0" dirty="0" smtClean="0"/>
              <a:t>and </a:t>
            </a:r>
            <a:r>
              <a:rPr lang="en-US" sz="2400" baseline="0" dirty="0"/>
              <a:t>are notably </a:t>
            </a:r>
            <a:r>
              <a:rPr lang="en-US" sz="2400" u="sng" baseline="0" dirty="0"/>
              <a:t>better</a:t>
            </a:r>
            <a:r>
              <a:rPr lang="en-US" sz="2400" baseline="0" dirty="0"/>
              <a:t> </a:t>
            </a:r>
            <a:r>
              <a:rPr lang="en-US" sz="2400" baseline="0" dirty="0" smtClean="0"/>
              <a:t>for T2m, Td2m, and </a:t>
            </a:r>
            <a:r>
              <a:rPr lang="en-US" sz="2400" baseline="0" dirty="0"/>
              <a:t>for a number of precipitation </a:t>
            </a:r>
            <a:r>
              <a:rPr lang="en-US" sz="2400" baseline="0" dirty="0" smtClean="0"/>
              <a:t>scores (</a:t>
            </a:r>
            <a:r>
              <a:rPr lang="en-US" sz="2400" baseline="0" dirty="0" smtClean="0">
                <a:solidFill>
                  <a:srgbClr val="00B050"/>
                </a:solidFill>
              </a:rPr>
              <a:t>!!!</a:t>
            </a:r>
            <a:r>
              <a:rPr lang="en-US" sz="2400" baseline="0" dirty="0" smtClean="0"/>
              <a:t>)</a:t>
            </a:r>
            <a:endParaRPr lang="en-US" sz="2400" baseline="0" dirty="0"/>
          </a:p>
          <a:p>
            <a:pPr indent="-36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 </a:t>
            </a:r>
            <a:r>
              <a:rPr lang="en-US" sz="2400" b="1" baseline="0" dirty="0" smtClean="0">
                <a:solidFill>
                  <a:srgbClr val="EE82EE"/>
                </a:solidFill>
              </a:rPr>
              <a:t>ICON</a:t>
            </a:r>
            <a:r>
              <a:rPr lang="en-US" sz="2400" baseline="0" dirty="0"/>
              <a:t>, </a:t>
            </a:r>
            <a:r>
              <a:rPr lang="en-US" sz="2400" b="1" baseline="0" dirty="0" smtClean="0">
                <a:solidFill>
                  <a:srgbClr val="008B8B"/>
                </a:solidFill>
              </a:rPr>
              <a:t>ICON-EU</a:t>
            </a:r>
            <a:r>
              <a:rPr lang="en-US" sz="2400" baseline="0" dirty="0" smtClean="0"/>
              <a:t>, </a:t>
            </a:r>
            <a:r>
              <a:rPr lang="en-US" sz="2400" baseline="0" dirty="0"/>
              <a:t>and </a:t>
            </a:r>
            <a:r>
              <a:rPr lang="en-US" sz="2400" b="1" baseline="0" dirty="0">
                <a:solidFill>
                  <a:srgbClr val="FF1493"/>
                </a:solidFill>
              </a:rPr>
              <a:t>IFS</a:t>
            </a:r>
            <a:r>
              <a:rPr lang="en-US" sz="2400" baseline="0" dirty="0">
                <a:solidFill>
                  <a:srgbClr val="FF1493"/>
                </a:solidFill>
              </a:rPr>
              <a:t> </a:t>
            </a:r>
            <a:r>
              <a:rPr lang="en-US" sz="2400" baseline="0" dirty="0"/>
              <a:t>overestimate </a:t>
            </a:r>
            <a:r>
              <a:rPr lang="en-US" sz="2400" u="sng" baseline="0" dirty="0"/>
              <a:t>low precipitation </a:t>
            </a:r>
            <a:r>
              <a:rPr lang="en-US" sz="2400" baseline="0" dirty="0"/>
              <a:t>more than </a:t>
            </a:r>
            <a:r>
              <a:rPr lang="en-US" sz="2400" b="1" baseline="0" dirty="0"/>
              <a:t>COSMO</a:t>
            </a:r>
            <a:r>
              <a:rPr lang="en-US" sz="2400" baseline="0" dirty="0"/>
              <a:t> </a:t>
            </a:r>
            <a:r>
              <a:rPr lang="en-US" sz="2400" baseline="0" dirty="0" smtClean="0"/>
              <a:t>models: presumably</a:t>
            </a:r>
            <a:r>
              <a:rPr lang="en-US" sz="2400" baseline="0" dirty="0"/>
              <a:t>, The </a:t>
            </a:r>
            <a:r>
              <a:rPr lang="en-US" sz="2400" b="1" baseline="0" dirty="0">
                <a:solidFill>
                  <a:srgbClr val="FF1493"/>
                </a:solidFill>
              </a:rPr>
              <a:t>IFS</a:t>
            </a:r>
            <a:r>
              <a:rPr lang="en-US" sz="2400" b="1" baseline="0" dirty="0"/>
              <a:t>/</a:t>
            </a:r>
            <a:r>
              <a:rPr lang="en-US" sz="2400" b="1" baseline="0" dirty="0">
                <a:solidFill>
                  <a:srgbClr val="EE82EE"/>
                </a:solidFill>
              </a:rPr>
              <a:t>ICON</a:t>
            </a:r>
            <a:r>
              <a:rPr lang="en-US" sz="2400" baseline="0" dirty="0"/>
              <a:t> cumulus convection scheme is </a:t>
            </a:r>
            <a:r>
              <a:rPr lang="en-US" sz="2400" baseline="0" dirty="0" smtClean="0"/>
              <a:t>responsible?</a:t>
            </a:r>
            <a:endParaRPr lang="en-US" sz="2400" baseline="0" dirty="0"/>
          </a:p>
          <a:p>
            <a:pPr indent="-36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 </a:t>
            </a:r>
            <a:r>
              <a:rPr lang="en-US" sz="2400" b="1" baseline="0" dirty="0" smtClean="0"/>
              <a:t>COSMO</a:t>
            </a:r>
            <a:r>
              <a:rPr lang="en-US" sz="2400" baseline="0" dirty="0" smtClean="0"/>
              <a:t> show </a:t>
            </a:r>
            <a:r>
              <a:rPr lang="en-US" sz="2400" baseline="0" dirty="0"/>
              <a:t>less overestimation of </a:t>
            </a:r>
            <a:r>
              <a:rPr lang="en-US" sz="2400" u="sng" baseline="0" dirty="0"/>
              <a:t>low precipitation </a:t>
            </a:r>
            <a:r>
              <a:rPr lang="en-US" sz="2400" baseline="0" dirty="0" smtClean="0"/>
              <a:t>events compared to </a:t>
            </a:r>
            <a:r>
              <a:rPr lang="en-US" sz="2400" b="1" baseline="0" dirty="0" smtClean="0">
                <a:solidFill>
                  <a:srgbClr val="FF1493"/>
                </a:solidFill>
              </a:rPr>
              <a:t>IFS</a:t>
            </a:r>
            <a:r>
              <a:rPr lang="en-US" sz="2400" baseline="0" dirty="0" smtClean="0"/>
              <a:t>, </a:t>
            </a:r>
            <a:r>
              <a:rPr lang="en-US" sz="2400" b="1" baseline="0" dirty="0" smtClean="0">
                <a:solidFill>
                  <a:srgbClr val="EE82EE"/>
                </a:solidFill>
              </a:rPr>
              <a:t>ICON</a:t>
            </a:r>
            <a:r>
              <a:rPr lang="en-US" sz="2400" baseline="0" dirty="0" smtClean="0"/>
              <a:t>, and </a:t>
            </a:r>
            <a:r>
              <a:rPr lang="en-US" sz="2400" b="1" baseline="0" dirty="0" smtClean="0">
                <a:solidFill>
                  <a:srgbClr val="008B8B"/>
                </a:solidFill>
              </a:rPr>
              <a:t>ICON-EU</a:t>
            </a:r>
            <a:r>
              <a:rPr lang="en-US" sz="2400" baseline="0" dirty="0" smtClean="0"/>
              <a:t>, </a:t>
            </a:r>
            <a:r>
              <a:rPr lang="en-US" sz="2400" baseline="0" dirty="0"/>
              <a:t>the most significant in this regard is added value of High Resolution </a:t>
            </a:r>
            <a:r>
              <a:rPr lang="en-US" sz="2400" b="1" baseline="0" dirty="0"/>
              <a:t>COSMO</a:t>
            </a:r>
            <a:r>
              <a:rPr lang="en-US" sz="2400" baseline="0" dirty="0"/>
              <a:t> </a:t>
            </a:r>
            <a:r>
              <a:rPr lang="en-US" sz="2400" baseline="0" dirty="0" smtClean="0"/>
              <a:t>versions</a:t>
            </a:r>
          </a:p>
          <a:p>
            <a:pPr indent="-36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 </a:t>
            </a:r>
            <a:r>
              <a:rPr lang="en-US" sz="2400" b="1" baseline="0" dirty="0" smtClean="0">
                <a:solidFill>
                  <a:srgbClr val="EE82EE"/>
                </a:solidFill>
              </a:rPr>
              <a:t>ICON</a:t>
            </a:r>
            <a:r>
              <a:rPr lang="en-US" sz="2400" baseline="0" dirty="0"/>
              <a:t>, </a:t>
            </a:r>
            <a:r>
              <a:rPr lang="en-US" sz="2400" b="1" baseline="0" dirty="0">
                <a:solidFill>
                  <a:srgbClr val="008B8B"/>
                </a:solidFill>
              </a:rPr>
              <a:t>ICON-EU</a:t>
            </a:r>
            <a:r>
              <a:rPr lang="en-US" sz="2400" baseline="0" dirty="0"/>
              <a:t> and IFS have </a:t>
            </a:r>
            <a:r>
              <a:rPr lang="en-US" sz="2400" baseline="0" dirty="0" smtClean="0"/>
              <a:t>the mean </a:t>
            </a:r>
            <a:r>
              <a:rPr lang="en-US" sz="2400" baseline="0" dirty="0"/>
              <a:t>error around zero or negative, while the </a:t>
            </a:r>
            <a:r>
              <a:rPr lang="en-US" sz="2400" b="1" baseline="0" dirty="0"/>
              <a:t>COSMO</a:t>
            </a:r>
            <a:r>
              <a:rPr lang="en-US" sz="2400" baseline="0" dirty="0"/>
              <a:t> versions mainly overestimate </a:t>
            </a:r>
            <a:r>
              <a:rPr lang="en-US" sz="2400" u="sng" baseline="0" dirty="0"/>
              <a:t>total </a:t>
            </a:r>
            <a:r>
              <a:rPr lang="en-US" sz="2400" u="sng" baseline="0" dirty="0" smtClean="0"/>
              <a:t>clouds</a:t>
            </a:r>
            <a:endParaRPr lang="en-US" sz="2400" u="sng" baseline="0" dirty="0"/>
          </a:p>
          <a:p>
            <a:pPr indent="-3600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aseline="0" dirty="0" smtClean="0"/>
              <a:t> Overestimation </a:t>
            </a:r>
            <a:r>
              <a:rPr lang="en-US" sz="2400" baseline="0" dirty="0"/>
              <a:t>of </a:t>
            </a:r>
            <a:r>
              <a:rPr lang="en-US" sz="2400" u="sng" baseline="0" dirty="0" smtClean="0"/>
              <a:t>10 m wind speed </a:t>
            </a:r>
            <a:r>
              <a:rPr lang="en-US" sz="2400" baseline="0" dirty="0"/>
              <a:t>decreased for most models during the last three years, and the RMSE </a:t>
            </a:r>
            <a:r>
              <a:rPr lang="en-US" sz="2400" baseline="0" dirty="0" smtClean="0"/>
              <a:t>improved</a:t>
            </a:r>
            <a:endParaRPr lang="ru-RU" sz="2400" baseline="0" dirty="0"/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baseline="0" dirty="0"/>
              <a:t>CONCLUSIONS</a:t>
            </a:r>
            <a:endParaRPr lang="ru-RU" sz="3200" b="1" baseline="0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18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70892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aseline="0" dirty="0"/>
              <a:t>Thank you for your attention</a:t>
            </a:r>
            <a:endParaRPr lang="ru-RU" sz="48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0000" cy="43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78" y="596370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aseline="0" dirty="0"/>
              <a:t>Annual reports and Seasonal analytics are located at the website:</a:t>
            </a:r>
          </a:p>
          <a:p>
            <a:pPr algn="ctr"/>
            <a:r>
              <a:rPr lang="en-US" sz="2000" baseline="0" dirty="0">
                <a:hlinkClick r:id="rId3"/>
              </a:rPr>
              <a:t>http://cosmo-model.org/content/tasks/verification.priv</a:t>
            </a:r>
            <a:r>
              <a:rPr lang="en-US" sz="2000" baseline="0" dirty="0" smtClean="0">
                <a:hlinkClick r:id="rId3"/>
              </a:rPr>
              <a:t>/</a:t>
            </a:r>
            <a:endParaRPr lang="ru-RU" sz="2000" baseline="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prstClr val="black"/>
                </a:solidFill>
              </a:rPr>
              <a:t>VERIFICATION </a:t>
            </a:r>
            <a:r>
              <a:rPr lang="en-US" sz="2400" b="1" baseline="0" dirty="0" smtClean="0">
                <a:solidFill>
                  <a:prstClr val="black"/>
                </a:solidFill>
              </a:rPr>
              <a:t>OVER THE COMMON </a:t>
            </a:r>
            <a:r>
              <a:rPr lang="en-US" sz="2400" b="1" baseline="0" dirty="0">
                <a:solidFill>
                  <a:prstClr val="black"/>
                </a:solidFill>
              </a:rPr>
              <a:t>AREA</a:t>
            </a:r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2</a:t>
            </a:fld>
            <a:endParaRPr lang="ru-RU" sz="2000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8" y="513345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baseline="0" dirty="0">
                <a:solidFill>
                  <a:srgbClr val="FF0000"/>
                </a:solidFill>
              </a:rPr>
              <a:t>COSMO-7</a:t>
            </a:r>
            <a:r>
              <a:rPr lang="en-US" sz="2000" b="1" baseline="0" dirty="0"/>
              <a:t>, </a:t>
            </a:r>
            <a:r>
              <a:rPr lang="en-US" sz="2000" b="1" baseline="0" dirty="0">
                <a:solidFill>
                  <a:srgbClr val="00CD00"/>
                </a:solidFill>
              </a:rPr>
              <a:t>COSMO-EU</a:t>
            </a:r>
            <a:r>
              <a:rPr lang="en-US" sz="2000" b="1" baseline="0" dirty="0"/>
              <a:t>, </a:t>
            </a:r>
            <a:r>
              <a:rPr lang="en-US" sz="2000" b="1" baseline="0" dirty="0">
                <a:solidFill>
                  <a:srgbClr val="0000FF"/>
                </a:solidFill>
              </a:rPr>
              <a:t>COSMO-GR</a:t>
            </a:r>
            <a:r>
              <a:rPr lang="en-US" sz="2000" b="1" baseline="0" dirty="0"/>
              <a:t>, </a:t>
            </a:r>
            <a:r>
              <a:rPr lang="en-US" sz="2000" b="1" baseline="0" dirty="0">
                <a:solidFill>
                  <a:srgbClr val="8B4726"/>
                </a:solidFill>
              </a:rPr>
              <a:t>COSMO-I7</a:t>
            </a:r>
            <a:r>
              <a:rPr lang="en-US" sz="2000" b="1" baseline="0" dirty="0"/>
              <a:t>, </a:t>
            </a:r>
            <a:r>
              <a:rPr lang="en-US" sz="2000" b="1" baseline="0" dirty="0">
                <a:solidFill>
                  <a:srgbClr val="008B8B"/>
                </a:solidFill>
              </a:rPr>
              <a:t>ICON-EU</a:t>
            </a:r>
            <a:r>
              <a:rPr lang="en-US" sz="2000" b="1" baseline="0" dirty="0"/>
              <a:t>, </a:t>
            </a:r>
            <a:r>
              <a:rPr lang="en-US" sz="2000" b="1" baseline="0" dirty="0" smtClean="0">
                <a:solidFill>
                  <a:srgbClr val="FF1493"/>
                </a:solidFill>
              </a:rPr>
              <a:t>IFS</a:t>
            </a:r>
            <a:r>
              <a:rPr lang="en-US" sz="2000" b="1" baseline="0" dirty="0" smtClean="0"/>
              <a:t>, </a:t>
            </a:r>
            <a:r>
              <a:rPr lang="en-US" sz="2000" b="1" baseline="0" dirty="0" smtClean="0">
                <a:solidFill>
                  <a:srgbClr val="EE82EE"/>
                </a:solidFill>
              </a:rPr>
              <a:t>ICON</a:t>
            </a:r>
            <a:r>
              <a:rPr lang="en-US" sz="2000" b="1" baseline="0" dirty="0" smtClean="0"/>
              <a:t>,</a:t>
            </a:r>
          </a:p>
          <a:p>
            <a:pPr algn="ctr"/>
            <a:r>
              <a:rPr lang="en-US" sz="2000" b="1" baseline="0" dirty="0" smtClean="0">
                <a:solidFill>
                  <a:srgbClr val="FFD700"/>
                </a:solidFill>
              </a:rPr>
              <a:t>COSMO-ME</a:t>
            </a:r>
            <a:r>
              <a:rPr lang="en-US" sz="2000" b="1" baseline="0" dirty="0"/>
              <a:t>, </a:t>
            </a:r>
            <a:r>
              <a:rPr lang="en-US" sz="2000" b="1" baseline="0" dirty="0">
                <a:solidFill>
                  <a:srgbClr val="000000"/>
                </a:solidFill>
              </a:rPr>
              <a:t>COSMO-PL</a:t>
            </a:r>
            <a:r>
              <a:rPr lang="en-US" sz="2000" b="1" baseline="0" dirty="0"/>
              <a:t>, </a:t>
            </a:r>
            <a:r>
              <a:rPr lang="en-US" sz="2000" b="1" baseline="0" dirty="0">
                <a:solidFill>
                  <a:srgbClr val="8B008B"/>
                </a:solidFill>
              </a:rPr>
              <a:t>COSMO-RU7</a:t>
            </a:r>
            <a:endParaRPr lang="ru-RU" sz="2000" b="1" baseline="0" dirty="0">
              <a:solidFill>
                <a:srgbClr val="8B00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2332" y="63086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aseline="0" dirty="0"/>
              <a:t>Last year </a:t>
            </a:r>
            <a:r>
              <a:rPr lang="en-US" sz="2000" baseline="0" dirty="0" smtClean="0"/>
              <a:t>tendency: </a:t>
            </a:r>
            <a:r>
              <a:rPr lang="en-US" sz="2000" baseline="0" dirty="0" smtClean="0">
                <a:solidFill>
                  <a:srgbClr val="00B050"/>
                </a:solidFill>
              </a:rPr>
              <a:t>JJA </a:t>
            </a:r>
            <a:r>
              <a:rPr lang="en-US" sz="2000" baseline="0" dirty="0">
                <a:solidFill>
                  <a:srgbClr val="00B050"/>
                </a:solidFill>
              </a:rPr>
              <a:t>RMSE ↓ SON RMSE </a:t>
            </a:r>
            <a:r>
              <a:rPr lang="en-US" sz="2000" baseline="0" dirty="0" smtClean="0">
                <a:solidFill>
                  <a:srgbClr val="00B050"/>
                </a:solidFill>
              </a:rPr>
              <a:t>↓ DJF </a:t>
            </a:r>
            <a:r>
              <a:rPr lang="en-US" sz="2000" baseline="0" dirty="0">
                <a:solidFill>
                  <a:srgbClr val="00B050"/>
                </a:solidFill>
              </a:rPr>
              <a:t>RMSE ↓ MAM RMSE ↓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854146"/>
              </p:ext>
            </p:extLst>
          </p:nvPr>
        </p:nvGraphicFramePr>
        <p:xfrm>
          <a:off x="0" y="548680"/>
          <a:ext cx="60121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039007"/>
              </p:ext>
            </p:extLst>
          </p:nvPr>
        </p:nvGraphicFramePr>
        <p:xfrm>
          <a:off x="3131840" y="3428680"/>
          <a:ext cx="60121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0"/>
            <a:ext cx="914400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prstClr val="black"/>
                </a:solidFill>
              </a:rPr>
              <a:t>PRESSURE REDUCED TO MEAN SEA </a:t>
            </a:r>
            <a:r>
              <a:rPr lang="en-US" b="1" baseline="0" dirty="0" smtClean="0">
                <a:solidFill>
                  <a:prstClr val="black"/>
                </a:solidFill>
              </a:rPr>
              <a:t>LEVEL From</a:t>
            </a:r>
            <a:r>
              <a:rPr lang="en-US" b="1" baseline="0" dirty="0">
                <a:solidFill>
                  <a:prstClr val="black"/>
                </a:solidFill>
              </a:rPr>
              <a:t>: 2016-06-01 To: </a:t>
            </a:r>
            <a:r>
              <a:rPr lang="en-US" b="1" baseline="0" dirty="0" smtClean="0">
                <a:solidFill>
                  <a:prstClr val="black"/>
                </a:solidFill>
              </a:rPr>
              <a:t>2017-05-31</a:t>
            </a:r>
            <a:endParaRPr lang="en-US" b="1" baseline="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2914" y="35086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0" dirty="0" smtClean="0"/>
              <a:t>ME</a:t>
            </a:r>
            <a:endParaRPr lang="ru-RU" sz="2400" b="1" baseline="0" dirty="0"/>
          </a:p>
        </p:txBody>
      </p:sp>
      <p:sp>
        <p:nvSpPr>
          <p:cNvPr id="15" name="TextBox 14"/>
          <p:cNvSpPr txBox="1"/>
          <p:nvPr/>
        </p:nvSpPr>
        <p:spPr>
          <a:xfrm>
            <a:off x="5600753" y="323086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0" dirty="0" smtClean="0"/>
              <a:t>RMSE</a:t>
            </a:r>
            <a:endParaRPr lang="ru-RU" sz="2400" b="1" baseline="0"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51840" y="4146051"/>
            <a:ext cx="2880000" cy="14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baseline="0" dirty="0"/>
              <a:t>RMSE minimum during </a:t>
            </a:r>
            <a:r>
              <a:rPr lang="en-US" sz="2400" baseline="0" dirty="0" smtClean="0">
                <a:solidFill>
                  <a:srgbClr val="00B050"/>
                </a:solidFill>
              </a:rPr>
              <a:t>nighttime</a:t>
            </a:r>
            <a:r>
              <a:rPr lang="en-US" sz="2400" baseline="0" dirty="0" smtClean="0"/>
              <a:t> for </a:t>
            </a:r>
            <a:r>
              <a:rPr lang="en-US" sz="2400" baseline="0" dirty="0">
                <a:solidFill>
                  <a:srgbClr val="FFC000"/>
                </a:solidFill>
              </a:rPr>
              <a:t>warm seasons JJA and MAM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827584" y="1503452"/>
            <a:ext cx="38164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20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9"/>
          <p:cNvSpPr txBox="1">
            <a:spLocks noChangeArrowheads="1"/>
          </p:cNvSpPr>
          <p:nvPr/>
        </p:nvSpPr>
        <p:spPr bwMode="auto">
          <a:xfrm>
            <a:off x="457200" y="46038"/>
            <a:ext cx="7696200" cy="411162"/>
          </a:xfrm>
          <a:prstGeom prst="rect">
            <a:avLst/>
          </a:prstGeom>
          <a:solidFill>
            <a:schemeClr val="accent2">
              <a:alpha val="23921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it-IT" sz="2000" b="1">
                <a:solidFill>
                  <a:srgbClr val="000000"/>
                </a:solidFill>
              </a:rPr>
              <a:t>LONG TREND PRECIPITATION with high resolution stations</a:t>
            </a:r>
            <a:endParaRPr lang="en-GB" altLang="it-IT" b="1">
              <a:solidFill>
                <a:srgbClr val="800000"/>
              </a:solidFill>
            </a:endParaRPr>
          </a:p>
        </p:txBody>
      </p:sp>
      <p:sp>
        <p:nvSpPr>
          <p:cNvPr id="8195" name="Text Box 30"/>
          <p:cNvSpPr>
            <a:spLocks noGrp="1" noChangeArrowheads="1"/>
          </p:cNvSpPr>
          <p:nvPr>
            <p:ph type="title" idx="4294967295"/>
          </p:nvPr>
        </p:nvSpPr>
        <p:spPr>
          <a:xfrm>
            <a:off x="7467600" y="609600"/>
            <a:ext cx="1524000" cy="533400"/>
          </a:xfrm>
          <a:solidFill>
            <a:srgbClr val="FF0000">
              <a:alpha val="23921"/>
            </a:srgb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GB" altLang="it-IT" sz="1400" b="1" smtClean="0"/>
              <a:t>LOW THRESHOLDS</a:t>
            </a:r>
          </a:p>
        </p:txBody>
      </p:sp>
      <p:pic>
        <p:nvPicPr>
          <p:cNvPr id="8196" name="Picture 29" descr="ETS_000_2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88" y="3733800"/>
            <a:ext cx="68564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0" descr="ETS_000_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01675"/>
            <a:ext cx="68564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24"/>
          <p:cNvSpPr txBox="1">
            <a:spLocks noChangeArrowheads="1"/>
          </p:cNvSpPr>
          <p:nvPr/>
        </p:nvSpPr>
        <p:spPr bwMode="auto">
          <a:xfrm>
            <a:off x="7239000" y="1524000"/>
            <a:ext cx="1524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it-IT" sz="1400">
                <a:solidFill>
                  <a:srgbClr val="000000"/>
                </a:solidFill>
              </a:rPr>
              <a:t>Very slightly positive/steady trend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it-IT" sz="1400">
                <a:solidFill>
                  <a:srgbClr val="000000"/>
                </a:solidFill>
              </a:rPr>
              <a:t>seasonal oscillation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it-IT" sz="1400">
                <a:solidFill>
                  <a:srgbClr val="000000"/>
                </a:solidFill>
              </a:rPr>
              <a:t>LAM perform better than ECMWF (low t</a:t>
            </a:r>
            <a:r>
              <a:rPr lang="it-IT" altLang="it-IT" sz="1400">
                <a:solidFill>
                  <a:srgbClr val="000000"/>
                </a:solidFill>
              </a:rPr>
              <a:t>hres.)</a:t>
            </a:r>
            <a:endParaRPr lang="en-GB" altLang="it-IT" sz="14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4320" y="6613525"/>
            <a:ext cx="917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0" dirty="0">
                <a:ea typeface="宋体" pitchFamily="2" charset="-122"/>
              </a:rPr>
              <a:t>Long-term trends of COSMO models performance over Italian catchment </a:t>
            </a:r>
            <a:r>
              <a:rPr lang="en-US" sz="1200" b="1" baseline="0" dirty="0" smtClean="0">
                <a:ea typeface="宋体" pitchFamily="2" charset="-122"/>
              </a:rPr>
              <a:t>areas</a:t>
            </a:r>
            <a:r>
              <a:rPr lang="en-US" sz="1200" baseline="0" dirty="0" smtClean="0">
                <a:ea typeface="宋体" pitchFamily="2" charset="-122"/>
              </a:rPr>
              <a:t>, </a:t>
            </a:r>
            <a:r>
              <a:rPr lang="fi-FI" sz="1200" baseline="0" dirty="0" smtClean="0">
                <a:latin typeface="Verdana" pitchFamily="34" charset="0"/>
              </a:rPr>
              <a:t>Elena Oberto, Naima Vela, Flora Gofa</a:t>
            </a:r>
            <a:r>
              <a:rPr lang="it-IT" sz="1200" baseline="0" dirty="0" smtClean="0"/>
              <a:t> </a:t>
            </a:r>
            <a:endParaRPr lang="it-IT" sz="1200" baseline="0" dirty="0"/>
          </a:p>
        </p:txBody>
      </p:sp>
    </p:spTree>
    <p:extLst>
      <p:ext uri="{BB962C8B-B14F-4D97-AF65-F5344CB8AC3E}">
        <p14:creationId xmlns:p14="http://schemas.microsoft.com/office/powerpoint/2010/main" val="21444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9"/>
          <p:cNvSpPr txBox="1">
            <a:spLocks noChangeArrowheads="1"/>
          </p:cNvSpPr>
          <p:nvPr/>
        </p:nvSpPr>
        <p:spPr bwMode="auto">
          <a:xfrm>
            <a:off x="457200" y="46038"/>
            <a:ext cx="7696200" cy="411162"/>
          </a:xfrm>
          <a:prstGeom prst="rect">
            <a:avLst/>
          </a:prstGeom>
          <a:solidFill>
            <a:schemeClr val="accent2">
              <a:alpha val="23921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it-IT" sz="2000" b="1">
                <a:solidFill>
                  <a:srgbClr val="000000"/>
                </a:solidFill>
              </a:rPr>
              <a:t>LONG TREND PRECIPITATION with high resolution stations</a:t>
            </a:r>
            <a:endParaRPr lang="en-GB" altLang="it-IT" b="1">
              <a:solidFill>
                <a:srgbClr val="800000"/>
              </a:solidFill>
            </a:endParaRPr>
          </a:p>
        </p:txBody>
      </p:sp>
      <p:sp>
        <p:nvSpPr>
          <p:cNvPr id="9219" name="Text Box 30"/>
          <p:cNvSpPr>
            <a:spLocks noGrp="1" noChangeArrowheads="1"/>
          </p:cNvSpPr>
          <p:nvPr>
            <p:ph type="title" idx="4294967295"/>
          </p:nvPr>
        </p:nvSpPr>
        <p:spPr>
          <a:xfrm>
            <a:off x="7467600" y="609600"/>
            <a:ext cx="1524000" cy="533400"/>
          </a:xfrm>
          <a:solidFill>
            <a:srgbClr val="FF0000">
              <a:alpha val="23921"/>
            </a:srgb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GB" altLang="it-IT" sz="1400" b="1" smtClean="0"/>
              <a:t>HIGH THRESHOLDS</a:t>
            </a:r>
          </a:p>
        </p:txBody>
      </p:sp>
      <p:pic>
        <p:nvPicPr>
          <p:cNvPr id="9220" name="Picture 29" descr="ETS_020_2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49675"/>
            <a:ext cx="68564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0" descr="ETS_020_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01675"/>
            <a:ext cx="68564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24"/>
          <p:cNvSpPr txBox="1">
            <a:spLocks noChangeArrowheads="1"/>
          </p:cNvSpPr>
          <p:nvPr/>
        </p:nvSpPr>
        <p:spPr bwMode="auto">
          <a:xfrm>
            <a:off x="7239000" y="1524000"/>
            <a:ext cx="1524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it-IT" sz="1400">
                <a:solidFill>
                  <a:srgbClr val="000000"/>
                </a:solidFill>
              </a:rPr>
              <a:t>Very slightly positive trend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it-IT" sz="1400">
                <a:solidFill>
                  <a:srgbClr val="000000"/>
                </a:solidFill>
              </a:rPr>
              <a:t>Big seasonal oscillation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it-IT" sz="1400">
                <a:solidFill>
                  <a:srgbClr val="000000"/>
                </a:solidFill>
              </a:rPr>
              <a:t>ECMWF often performs better than LAM (medium-high thres.)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4320" y="6613525"/>
            <a:ext cx="917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0" dirty="0">
                <a:ea typeface="宋体" pitchFamily="2" charset="-122"/>
              </a:rPr>
              <a:t>Long-term trends of COSMO models performance over Italian catchment </a:t>
            </a:r>
            <a:r>
              <a:rPr lang="en-US" sz="1200" b="1" baseline="0" dirty="0" smtClean="0">
                <a:ea typeface="宋体" pitchFamily="2" charset="-122"/>
              </a:rPr>
              <a:t>areas</a:t>
            </a:r>
            <a:r>
              <a:rPr lang="en-US" sz="1200" baseline="0" dirty="0" smtClean="0">
                <a:ea typeface="宋体" pitchFamily="2" charset="-122"/>
              </a:rPr>
              <a:t>, </a:t>
            </a:r>
            <a:r>
              <a:rPr lang="fi-FI" sz="1200" baseline="0" dirty="0" smtClean="0">
                <a:latin typeface="Verdana" pitchFamily="34" charset="0"/>
              </a:rPr>
              <a:t>Elena Oberto, Naima Vela, Flora Gofa</a:t>
            </a:r>
            <a:r>
              <a:rPr lang="it-IT" sz="1200" baseline="0" dirty="0" smtClean="0"/>
              <a:t> </a:t>
            </a:r>
            <a:endParaRPr lang="it-IT" sz="1200" baseline="0" dirty="0"/>
          </a:p>
        </p:txBody>
      </p:sp>
    </p:spTree>
    <p:extLst>
      <p:ext uri="{BB962C8B-B14F-4D97-AF65-F5344CB8AC3E}">
        <p14:creationId xmlns:p14="http://schemas.microsoft.com/office/powerpoint/2010/main" val="40598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5"/>
          <p:cNvSpPr txBox="1">
            <a:spLocks noChangeArrowheads="1"/>
          </p:cNvSpPr>
          <p:nvPr/>
        </p:nvSpPr>
        <p:spPr bwMode="auto">
          <a:xfrm>
            <a:off x="457200" y="46038"/>
            <a:ext cx="7696200" cy="411162"/>
          </a:xfrm>
          <a:prstGeom prst="rect">
            <a:avLst/>
          </a:prstGeom>
          <a:solidFill>
            <a:schemeClr val="accent2">
              <a:alpha val="23921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it-IT" sz="2000" b="1">
                <a:solidFill>
                  <a:srgbClr val="000000"/>
                </a:solidFill>
              </a:rPr>
              <a:t>LONG TREND PRECIPITATION with high resolution stations</a:t>
            </a:r>
            <a:endParaRPr lang="en-GB" altLang="it-IT" b="1">
              <a:solidFill>
                <a:srgbClr val="800000"/>
              </a:solidFill>
            </a:endParaRPr>
          </a:p>
        </p:txBody>
      </p:sp>
      <p:sp>
        <p:nvSpPr>
          <p:cNvPr id="6147" name="Text Box 36"/>
          <p:cNvSpPr>
            <a:spLocks noGrp="1" noChangeArrowheads="1"/>
          </p:cNvSpPr>
          <p:nvPr>
            <p:ph type="title" idx="4294967295"/>
          </p:nvPr>
        </p:nvSpPr>
        <p:spPr>
          <a:xfrm>
            <a:off x="7467600" y="609600"/>
            <a:ext cx="1524000" cy="533400"/>
          </a:xfrm>
          <a:solidFill>
            <a:srgbClr val="FF0000">
              <a:alpha val="23921"/>
            </a:srgb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GB" altLang="it-IT" sz="1400" b="1" smtClean="0"/>
              <a:t>LOW THRESHOLDS</a:t>
            </a:r>
          </a:p>
        </p:txBody>
      </p:sp>
      <p:pic>
        <p:nvPicPr>
          <p:cNvPr id="6148" name="Picture 34" descr="BIAS_000_2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68564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5" descr="BIAS_000_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85800"/>
            <a:ext cx="68564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24"/>
          <p:cNvSpPr txBox="1">
            <a:spLocks noChangeArrowheads="1"/>
          </p:cNvSpPr>
          <p:nvPr/>
        </p:nvSpPr>
        <p:spPr bwMode="auto">
          <a:xfrm>
            <a:off x="7162800" y="1612900"/>
            <a:ext cx="17526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it-IT" sz="1400">
                <a:solidFill>
                  <a:srgbClr val="000000"/>
                </a:solidFill>
              </a:rPr>
              <a:t>Ecmwf overestimation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it-IT" sz="1400">
                <a:solidFill>
                  <a:srgbClr val="000000"/>
                </a:solidFill>
              </a:rPr>
              <a:t>Summer overestimation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it-IT" sz="1400">
                <a:solidFill>
                  <a:srgbClr val="000000"/>
                </a:solidFill>
              </a:rPr>
              <a:t>Reduction of the overestimation for LAM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4320" y="6613525"/>
            <a:ext cx="917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0" dirty="0">
                <a:ea typeface="宋体" pitchFamily="2" charset="-122"/>
              </a:rPr>
              <a:t>Long-term trends of COSMO models performance over Italian catchment </a:t>
            </a:r>
            <a:r>
              <a:rPr lang="en-US" sz="1200" b="1" baseline="0" dirty="0" smtClean="0">
                <a:ea typeface="宋体" pitchFamily="2" charset="-122"/>
              </a:rPr>
              <a:t>areas</a:t>
            </a:r>
            <a:r>
              <a:rPr lang="en-US" sz="1200" baseline="0" dirty="0" smtClean="0">
                <a:ea typeface="宋体" pitchFamily="2" charset="-122"/>
              </a:rPr>
              <a:t>, </a:t>
            </a:r>
            <a:r>
              <a:rPr lang="fi-FI" sz="1200" baseline="0" dirty="0" smtClean="0">
                <a:latin typeface="Verdana" pitchFamily="34" charset="0"/>
              </a:rPr>
              <a:t>Elena Oberto, Naima Vela, Flora Gofa</a:t>
            </a:r>
            <a:r>
              <a:rPr lang="it-IT" sz="1200" baseline="0" dirty="0" smtClean="0"/>
              <a:t> </a:t>
            </a:r>
            <a:endParaRPr lang="it-IT" sz="1200" baseline="0" dirty="0"/>
          </a:p>
        </p:txBody>
      </p:sp>
    </p:spTree>
    <p:extLst>
      <p:ext uri="{BB962C8B-B14F-4D97-AF65-F5344CB8AC3E}">
        <p14:creationId xmlns:p14="http://schemas.microsoft.com/office/powerpoint/2010/main" val="27937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9"/>
          <p:cNvSpPr txBox="1">
            <a:spLocks noChangeArrowheads="1"/>
          </p:cNvSpPr>
          <p:nvPr/>
        </p:nvSpPr>
        <p:spPr bwMode="auto">
          <a:xfrm>
            <a:off x="457200" y="46038"/>
            <a:ext cx="7696200" cy="411162"/>
          </a:xfrm>
          <a:prstGeom prst="rect">
            <a:avLst/>
          </a:prstGeom>
          <a:solidFill>
            <a:schemeClr val="accent2">
              <a:alpha val="23921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it-IT" sz="2000" b="1">
                <a:solidFill>
                  <a:srgbClr val="000000"/>
                </a:solidFill>
              </a:rPr>
              <a:t>LONG TREND PRECIPITATION with high resolution stations</a:t>
            </a:r>
            <a:endParaRPr lang="en-GB" altLang="it-IT" b="1">
              <a:solidFill>
                <a:srgbClr val="800000"/>
              </a:solidFill>
            </a:endParaRPr>
          </a:p>
        </p:txBody>
      </p:sp>
      <p:sp>
        <p:nvSpPr>
          <p:cNvPr id="7171" name="Text Box 30"/>
          <p:cNvSpPr>
            <a:spLocks noGrp="1" noChangeArrowheads="1"/>
          </p:cNvSpPr>
          <p:nvPr>
            <p:ph type="title" idx="4294967295"/>
          </p:nvPr>
        </p:nvSpPr>
        <p:spPr>
          <a:xfrm>
            <a:off x="7467600" y="609600"/>
            <a:ext cx="1524000" cy="533400"/>
          </a:xfrm>
          <a:solidFill>
            <a:srgbClr val="FF0000">
              <a:alpha val="23921"/>
            </a:srgbClr>
          </a:solidFill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GB" altLang="it-IT" sz="1400" b="1" smtClean="0"/>
              <a:t>HIGH THRESHOLDS</a:t>
            </a:r>
          </a:p>
        </p:txBody>
      </p:sp>
      <p:pic>
        <p:nvPicPr>
          <p:cNvPr id="7172" name="Picture 30" descr="BIAS_020_24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88" y="3733800"/>
            <a:ext cx="68564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1" descr="BIAS_020_0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01675"/>
            <a:ext cx="68564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24"/>
          <p:cNvSpPr txBox="1">
            <a:spLocks noChangeArrowheads="1"/>
          </p:cNvSpPr>
          <p:nvPr/>
        </p:nvSpPr>
        <p:spPr bwMode="auto">
          <a:xfrm>
            <a:off x="7239000" y="1862138"/>
            <a:ext cx="1524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it-IT" sz="1400">
                <a:solidFill>
                  <a:srgbClr val="000000"/>
                </a:solidFill>
              </a:rPr>
              <a:t>General underestimation, especially 7,</a:t>
            </a:r>
            <a:r>
              <a:rPr lang="it-IT" altLang="it-IT" sz="1400">
                <a:solidFill>
                  <a:srgbClr val="000000"/>
                </a:solidFill>
              </a:rPr>
              <a:t> IFS</a:t>
            </a:r>
            <a:endParaRPr lang="en-GB" altLang="it-IT" sz="14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400">
                <a:solidFill>
                  <a:srgbClr val="000000"/>
                </a:solidFill>
              </a:rPr>
              <a:t>Seasonal cycle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it-IT" altLang="it-IT" sz="1400">
                <a:solidFill>
                  <a:srgbClr val="000000"/>
                </a:solidFill>
              </a:rPr>
              <a:t>Worse the second day</a:t>
            </a:r>
            <a:endParaRPr lang="en-GB" altLang="it-IT" sz="14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4320" y="6613525"/>
            <a:ext cx="917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0" dirty="0">
                <a:ea typeface="宋体" pitchFamily="2" charset="-122"/>
              </a:rPr>
              <a:t>Long-term trends of COSMO models performance over Italian catchment </a:t>
            </a:r>
            <a:r>
              <a:rPr lang="en-US" sz="1200" b="1" baseline="0" dirty="0" smtClean="0">
                <a:ea typeface="宋体" pitchFamily="2" charset="-122"/>
              </a:rPr>
              <a:t>areas</a:t>
            </a:r>
            <a:r>
              <a:rPr lang="en-US" sz="1200" baseline="0" dirty="0" smtClean="0">
                <a:ea typeface="宋体" pitchFamily="2" charset="-122"/>
              </a:rPr>
              <a:t>, </a:t>
            </a:r>
            <a:r>
              <a:rPr lang="fi-FI" sz="1200" baseline="0" dirty="0" smtClean="0">
                <a:latin typeface="Verdana" pitchFamily="34" charset="0"/>
              </a:rPr>
              <a:t>Elena Oberto, Naima Vela, Flora Gofa</a:t>
            </a:r>
            <a:r>
              <a:rPr lang="it-IT" sz="1200" baseline="0" dirty="0" smtClean="0"/>
              <a:t> </a:t>
            </a:r>
            <a:endParaRPr lang="it-IT" sz="1200" baseline="0" dirty="0"/>
          </a:p>
        </p:txBody>
      </p:sp>
    </p:spTree>
    <p:extLst>
      <p:ext uri="{BB962C8B-B14F-4D97-AF65-F5344CB8AC3E}">
        <p14:creationId xmlns:p14="http://schemas.microsoft.com/office/powerpoint/2010/main" val="30147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aseline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160240" y="2780928"/>
          <a:ext cx="22288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r:id="rId4" imgW="1840701" imgH="634725" progId="">
                  <p:embed/>
                </p:oleObj>
              </mc:Choice>
              <mc:Fallback>
                <p:oleObj r:id="rId4" imgW="1840701" imgH="634725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240" y="2780928"/>
                        <a:ext cx="22288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Прямоугольник 7"/>
          <p:cNvSpPr>
            <a:spLocks noChangeArrowheads="1"/>
          </p:cNvSpPr>
          <p:nvPr/>
        </p:nvSpPr>
        <p:spPr bwMode="auto">
          <a:xfrm>
            <a:off x="0" y="54868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baseline="0" dirty="0"/>
              <a:t>Continuous parameters</a:t>
            </a:r>
            <a:endParaRPr lang="ru-RU" sz="2400" b="1" baseline="0" dirty="0"/>
          </a:p>
        </p:txBody>
      </p:sp>
      <p:sp>
        <p:nvSpPr>
          <p:cNvPr id="1031" name="Прямоугольник 8"/>
          <p:cNvSpPr>
            <a:spLocks noChangeArrowheads="1"/>
          </p:cNvSpPr>
          <p:nvPr/>
        </p:nvSpPr>
        <p:spPr bwMode="auto">
          <a:xfrm>
            <a:off x="0" y="3861048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baseline="0" dirty="0" err="1"/>
              <a:t>Dichotomic</a:t>
            </a:r>
            <a:r>
              <a:rPr lang="en-US" sz="2400" b="1" baseline="0" dirty="0"/>
              <a:t> parameters</a:t>
            </a:r>
            <a:endParaRPr lang="ru-RU" sz="2400" b="1" baseline="0" dirty="0"/>
          </a:p>
        </p:txBody>
      </p:sp>
      <p:sp>
        <p:nvSpPr>
          <p:cNvPr id="1032" name="TextBox 9"/>
          <p:cNvSpPr txBox="1">
            <a:spLocks noChangeArrowheads="1"/>
          </p:cNvSpPr>
          <p:nvPr/>
        </p:nvSpPr>
        <p:spPr bwMode="auto">
          <a:xfrm>
            <a:off x="0" y="1052736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baseline="0" dirty="0"/>
              <a:t>Temperature at 2 m</a:t>
            </a:r>
          </a:p>
          <a:p>
            <a:pPr algn="ctr"/>
            <a:r>
              <a:rPr lang="en-US" i="1" baseline="0" dirty="0"/>
              <a:t>Dew point temperature at 2 m</a:t>
            </a:r>
          </a:p>
          <a:p>
            <a:pPr algn="ctr"/>
            <a:r>
              <a:rPr lang="en-US" i="1" baseline="0" dirty="0"/>
              <a:t>Pressure reduced to Mean Sea Level </a:t>
            </a:r>
          </a:p>
          <a:p>
            <a:pPr algn="ctr"/>
            <a:r>
              <a:rPr lang="en-US" i="1" baseline="0" dirty="0"/>
              <a:t>Wind speed at 10 m</a:t>
            </a:r>
          </a:p>
          <a:p>
            <a:pPr algn="ctr"/>
            <a:r>
              <a:rPr lang="en-US" i="1" baseline="0" dirty="0"/>
              <a:t>Total cloud cover</a:t>
            </a:r>
          </a:p>
        </p:txBody>
      </p:sp>
      <p:sp>
        <p:nvSpPr>
          <p:cNvPr id="1033" name="TextBox 10"/>
          <p:cNvSpPr txBox="1">
            <a:spLocks noChangeArrowheads="1"/>
          </p:cNvSpPr>
          <p:nvPr/>
        </p:nvSpPr>
        <p:spPr bwMode="auto">
          <a:xfrm>
            <a:off x="0" y="4365104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baseline="0" dirty="0" smtClean="0"/>
              <a:t>Total Precipitation </a:t>
            </a:r>
            <a:r>
              <a:rPr lang="en-US" i="1" baseline="0" dirty="0"/>
              <a:t>in 6 hours</a:t>
            </a:r>
          </a:p>
          <a:p>
            <a:pPr algn="ctr"/>
            <a:r>
              <a:rPr lang="en-US" i="1" baseline="0" dirty="0" smtClean="0"/>
              <a:t>Total Precipitation </a:t>
            </a:r>
            <a:r>
              <a:rPr lang="en-US" i="1" baseline="0" dirty="0"/>
              <a:t>in 24 hours</a:t>
            </a:r>
          </a:p>
        </p:txBody>
      </p:sp>
      <p:pic>
        <p:nvPicPr>
          <p:cNvPr id="1064" name="Picture 40" descr="D:\Downloads\PerfDiag\PerfDia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620688"/>
            <a:ext cx="3960000" cy="3960000"/>
          </a:xfrm>
          <a:prstGeom prst="rect">
            <a:avLst/>
          </a:prstGeom>
          <a:noFill/>
        </p:spPr>
      </p:pic>
      <p:sp>
        <p:nvSpPr>
          <p:cNvPr id="5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3</a:t>
            </a:fld>
            <a:endParaRPr lang="ru-RU" sz="2000" kern="0" dirty="0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40"/>
          <p:cNvGraphicFramePr>
            <a:graphicFrameLocks noChangeAspect="1"/>
          </p:cNvGraphicFramePr>
          <p:nvPr/>
        </p:nvGraphicFramePr>
        <p:xfrm>
          <a:off x="288032" y="2924944"/>
          <a:ext cx="1524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Формула" r:id="rId7" imgW="1257300" imgH="431800" progId="Equation.3">
                  <p:embed/>
                </p:oleObj>
              </mc:Choice>
              <mc:Fallback>
                <p:oleObj name="Формула" r:id="rId7" imgW="1257300" imgH="4318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32" y="2924944"/>
                        <a:ext cx="15240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66" name="Object 42"/>
          <p:cNvGraphicFramePr>
            <a:graphicFrameLocks noChangeAspect="1"/>
          </p:cNvGraphicFramePr>
          <p:nvPr/>
        </p:nvGraphicFramePr>
        <p:xfrm>
          <a:off x="1043608" y="5278388"/>
          <a:ext cx="10572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Формула" r:id="rId9" imgW="774364" imgH="393529" progId="Equation.3">
                  <p:embed/>
                </p:oleObj>
              </mc:Choice>
              <mc:Fallback>
                <p:oleObj name="Формула" r:id="rId9" imgW="774364" imgH="393529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278388"/>
                        <a:ext cx="1057275" cy="523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2483768" y="5278388"/>
          <a:ext cx="13620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Формула" r:id="rId11" imgW="1002865" imgH="418918" progId="Equation.3">
                  <p:embed/>
                </p:oleObj>
              </mc:Choice>
              <mc:Fallback>
                <p:oleObj name="Формула" r:id="rId11" imgW="1002865" imgH="418918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278388"/>
                        <a:ext cx="1362075" cy="561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70" name="Object 46"/>
          <p:cNvGraphicFramePr>
            <a:graphicFrameLocks noChangeAspect="1"/>
          </p:cNvGraphicFramePr>
          <p:nvPr/>
        </p:nvGraphicFramePr>
        <p:xfrm>
          <a:off x="1043608" y="5998468"/>
          <a:ext cx="12477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Формула" r:id="rId13" imgW="914400" imgH="419100" progId="Equation.3">
                  <p:embed/>
                </p:oleObj>
              </mc:Choice>
              <mc:Fallback>
                <p:oleObj name="Формула" r:id="rId13" imgW="914400" imgH="4191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998468"/>
                        <a:ext cx="1247775" cy="561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72" name="Object 48"/>
          <p:cNvGraphicFramePr>
            <a:graphicFrameLocks noChangeAspect="1"/>
          </p:cNvGraphicFramePr>
          <p:nvPr/>
        </p:nvGraphicFramePr>
        <p:xfrm>
          <a:off x="2483768" y="5998468"/>
          <a:ext cx="1285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Формула" r:id="rId15" imgW="939392" imgH="431613" progId="Equation.3">
                  <p:embed/>
                </p:oleObj>
              </mc:Choice>
              <mc:Fallback>
                <p:oleObj name="Формула" r:id="rId15" imgW="939392" imgH="431613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998468"/>
                        <a:ext cx="1285875" cy="571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74" name="Object 50"/>
          <p:cNvGraphicFramePr>
            <a:graphicFrameLocks noChangeAspect="1"/>
          </p:cNvGraphicFramePr>
          <p:nvPr/>
        </p:nvGraphicFramePr>
        <p:xfrm>
          <a:off x="4716016" y="5157192"/>
          <a:ext cx="8763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Формула" r:id="rId17" imgW="647419" imgH="393529" progId="Equation.3">
                  <p:embed/>
                </p:oleObj>
              </mc:Choice>
              <mc:Fallback>
                <p:oleObj name="Формула" r:id="rId17" imgW="647419" imgH="393529" progId="Equation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157192"/>
                        <a:ext cx="876300" cy="523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76" name="Object 52"/>
          <p:cNvGraphicFramePr>
            <a:graphicFrameLocks noChangeAspect="1"/>
          </p:cNvGraphicFramePr>
          <p:nvPr/>
        </p:nvGraphicFramePr>
        <p:xfrm>
          <a:off x="5868144" y="5157192"/>
          <a:ext cx="8763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Формула" r:id="rId19" imgW="647419" imgH="393529" progId="Equation.3">
                  <p:embed/>
                </p:oleObj>
              </mc:Choice>
              <mc:Fallback>
                <p:oleObj name="Формула" r:id="rId19" imgW="647419" imgH="393529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157192"/>
                        <a:ext cx="876300" cy="523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78" name="Object 54"/>
          <p:cNvGraphicFramePr>
            <a:graphicFrameLocks noChangeAspect="1"/>
          </p:cNvGraphicFramePr>
          <p:nvPr/>
        </p:nvGraphicFramePr>
        <p:xfrm>
          <a:off x="7020272" y="5157192"/>
          <a:ext cx="17811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Формула" r:id="rId21" imgW="1308100" imgH="419100" progId="Equation.3">
                  <p:embed/>
                </p:oleObj>
              </mc:Choice>
              <mc:Fallback>
                <p:oleObj name="Формула" r:id="rId21" imgW="1308100" imgH="41910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5157192"/>
                        <a:ext cx="1781175" cy="561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80" name="Object 56"/>
          <p:cNvGraphicFramePr>
            <a:graphicFrameLocks noChangeAspect="1"/>
          </p:cNvGraphicFramePr>
          <p:nvPr/>
        </p:nvGraphicFramePr>
        <p:xfrm>
          <a:off x="4788024" y="6021288"/>
          <a:ext cx="39338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Формула" r:id="rId23" imgW="2882900" imgH="419100" progId="Equation.3">
                  <p:embed/>
                </p:oleObj>
              </mc:Choice>
              <mc:Fallback>
                <p:oleObj name="Формула" r:id="rId23" imgW="2882900" imgH="4191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6021288"/>
                        <a:ext cx="3933825" cy="561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4572000" y="54868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aseline="0" dirty="0" smtClean="0"/>
              <a:t>Performance Diagram</a:t>
            </a:r>
            <a:endParaRPr lang="en-US" baseline="0" dirty="0"/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572000" y="4725144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aseline="0" dirty="0" err="1" smtClean="0"/>
              <a:t>Extremal</a:t>
            </a:r>
            <a:r>
              <a:rPr lang="en-US" baseline="0" dirty="0" smtClean="0"/>
              <a:t> Dependence Indices</a:t>
            </a:r>
            <a:endParaRPr lang="en-US" baseline="0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 smtClean="0">
                <a:solidFill>
                  <a:prstClr val="black"/>
                </a:solidFill>
              </a:rPr>
              <a:t>General Information on Scores</a:t>
            </a:r>
            <a:endParaRPr lang="en-US" sz="2400" b="1" baseline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2" descr="TEMP_00_J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5" y="0"/>
            <a:ext cx="4591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TEMP_00_DJ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7150"/>
            <a:ext cx="4591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1672950" y="3097957"/>
            <a:ext cx="5760000" cy="72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baseline="0" dirty="0"/>
              <a:t>00 UTC Run and 12 </a:t>
            </a:r>
            <a:r>
              <a:rPr lang="en-US" sz="2400" baseline="0" dirty="0" smtClean="0"/>
              <a:t>UTC </a:t>
            </a:r>
            <a:r>
              <a:rPr lang="en-US" sz="2400" baseline="0" dirty="0"/>
              <a:t>Run score difference is </a:t>
            </a:r>
            <a:r>
              <a:rPr lang="en-US" sz="2400" baseline="0" dirty="0">
                <a:solidFill>
                  <a:srgbClr val="00B050"/>
                </a:solidFill>
              </a:rPr>
              <a:t>not </a:t>
            </a:r>
            <a:r>
              <a:rPr lang="en-US" sz="2400" baseline="0" dirty="0" smtClean="0">
                <a:solidFill>
                  <a:srgbClr val="00B050"/>
                </a:solidFill>
              </a:rPr>
              <a:t>significant</a:t>
            </a:r>
            <a:endParaRPr lang="ru-RU" sz="2400" baseline="0" dirty="0" smtClean="0">
              <a:solidFill>
                <a:srgbClr val="00B050"/>
              </a:solidFill>
            </a:endParaRPr>
          </a:p>
        </p:txBody>
      </p:sp>
      <p:pic>
        <p:nvPicPr>
          <p:cNvPr id="61443" name="Picture 19" descr="TEMP_12_J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6377" y="-750"/>
            <a:ext cx="4577623" cy="2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1" descr="TEMP_12_DJ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2950" y="3866400"/>
            <a:ext cx="4577623" cy="2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7861" y="3013501"/>
            <a:ext cx="1245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baseline="0" dirty="0" smtClean="0"/>
              <a:t>00 UTC</a:t>
            </a:r>
          </a:p>
          <a:p>
            <a:pPr algn="ctr"/>
            <a:r>
              <a:rPr lang="en-US" sz="2400" b="1" baseline="0" dirty="0" smtClean="0"/>
              <a:t>Run</a:t>
            </a:r>
            <a:endParaRPr lang="ru-RU" sz="2400" b="1" baseline="0" dirty="0"/>
          </a:p>
        </p:txBody>
      </p:sp>
      <p:sp>
        <p:nvSpPr>
          <p:cNvPr id="17" name="TextBox 16"/>
          <p:cNvSpPr txBox="1"/>
          <p:nvPr/>
        </p:nvSpPr>
        <p:spPr>
          <a:xfrm>
            <a:off x="7551420" y="3035403"/>
            <a:ext cx="1245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baseline="0" dirty="0" smtClean="0"/>
              <a:t>12 UTC</a:t>
            </a:r>
          </a:p>
          <a:p>
            <a:pPr algn="ctr"/>
            <a:r>
              <a:rPr lang="en-US" sz="2400" b="1" baseline="0" dirty="0" smtClean="0"/>
              <a:t>Run</a:t>
            </a:r>
            <a:endParaRPr lang="ru-RU" sz="2400" b="1" baseline="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240" y="4266808"/>
            <a:ext cx="468000" cy="3805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04665"/>
            <a:ext cx="468000" cy="3756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0510" y="404665"/>
            <a:ext cx="468000" cy="3756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5578" y="4265959"/>
            <a:ext cx="468000" cy="380543"/>
          </a:xfrm>
          <a:prstGeom prst="rect">
            <a:avLst/>
          </a:prstGeom>
        </p:spPr>
      </p:pic>
      <p:sp>
        <p:nvSpPr>
          <p:cNvPr id="16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4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0" y="632924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aseline="0" dirty="0"/>
              <a:t>Last year </a:t>
            </a:r>
            <a:r>
              <a:rPr lang="en-US" sz="2000" baseline="0" dirty="0" smtClean="0"/>
              <a:t>tendency: </a:t>
            </a:r>
            <a:r>
              <a:rPr lang="en-US" sz="2000" baseline="0" dirty="0" smtClean="0">
                <a:solidFill>
                  <a:srgbClr val="00B050"/>
                </a:solidFill>
              </a:rPr>
              <a:t>JJA </a:t>
            </a:r>
            <a:r>
              <a:rPr lang="en-US" sz="2000" baseline="0" dirty="0">
                <a:solidFill>
                  <a:srgbClr val="00B050"/>
                </a:solidFill>
              </a:rPr>
              <a:t>RMSE ↓ SON RMSE </a:t>
            </a:r>
            <a:r>
              <a:rPr lang="en-US" sz="2000" baseline="0" dirty="0" smtClean="0">
                <a:solidFill>
                  <a:srgbClr val="00B050"/>
                </a:solidFill>
              </a:rPr>
              <a:t>↓ </a:t>
            </a:r>
            <a:r>
              <a:rPr lang="en-US" sz="2000" baseline="0" dirty="0" smtClean="0">
                <a:solidFill>
                  <a:srgbClr val="FF0000"/>
                </a:solidFill>
              </a:rPr>
              <a:t>DJF </a:t>
            </a:r>
            <a:r>
              <a:rPr lang="en-US" sz="2000" baseline="0" dirty="0">
                <a:solidFill>
                  <a:srgbClr val="FF0000"/>
                </a:solidFill>
              </a:rPr>
              <a:t>RMSE ↑ MAM RMSE ↑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59722"/>
              </p:ext>
            </p:extLst>
          </p:nvPr>
        </p:nvGraphicFramePr>
        <p:xfrm>
          <a:off x="0" y="542340"/>
          <a:ext cx="60121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370162"/>
              </p:ext>
            </p:extLst>
          </p:nvPr>
        </p:nvGraphicFramePr>
        <p:xfrm>
          <a:off x="3131840" y="3447383"/>
          <a:ext cx="60121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prstClr val="black"/>
                </a:solidFill>
              </a:rPr>
              <a:t>TEMPERATURE AT </a:t>
            </a:r>
            <a:r>
              <a:rPr lang="en-US" sz="2400" b="1" baseline="0" dirty="0" smtClean="0">
                <a:solidFill>
                  <a:prstClr val="black"/>
                </a:solidFill>
              </a:rPr>
              <a:t>2M From</a:t>
            </a:r>
            <a:r>
              <a:rPr lang="en-US" sz="2400" b="1" baseline="0" dirty="0">
                <a:solidFill>
                  <a:prstClr val="black"/>
                </a:solidFill>
              </a:rPr>
              <a:t>: 2016-06-01 To: </a:t>
            </a:r>
            <a:r>
              <a:rPr lang="en-US" sz="2400" b="1" baseline="0" dirty="0" smtClean="0">
                <a:solidFill>
                  <a:prstClr val="black"/>
                </a:solidFill>
              </a:rPr>
              <a:t>2017-05-31</a:t>
            </a:r>
            <a:endParaRPr lang="en-US" sz="2400" b="1" baseline="0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012159" y="705394"/>
            <a:ext cx="2880000" cy="25538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aseline="0" dirty="0">
                <a:solidFill>
                  <a:srgbClr val="FF0000"/>
                </a:solidFill>
              </a:rPr>
              <a:t>Diurnal variability underestimation</a:t>
            </a:r>
            <a:r>
              <a:rPr lang="en-US" sz="2400" baseline="0" dirty="0"/>
              <a:t>:</a:t>
            </a:r>
          </a:p>
          <a:p>
            <a:pPr algn="ctr"/>
            <a:r>
              <a:rPr lang="en-US" sz="2400" baseline="0" dirty="0" smtClean="0"/>
              <a:t>negative</a:t>
            </a:r>
            <a:r>
              <a:rPr lang="ru-RU" sz="2400" baseline="0" dirty="0" smtClean="0"/>
              <a:t> </a:t>
            </a:r>
            <a:r>
              <a:rPr lang="en-US" sz="2400" baseline="0" dirty="0" smtClean="0"/>
              <a:t>ME during day, positive ME during night</a:t>
            </a:r>
            <a:endParaRPr lang="en-US" sz="2400" baseline="0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51840" y="4168313"/>
            <a:ext cx="2880000" cy="14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baseline="0" dirty="0" smtClean="0">
                <a:solidFill>
                  <a:srgbClr val="008B8B"/>
                </a:solidFill>
              </a:rPr>
              <a:t>ICON-EU</a:t>
            </a:r>
            <a:r>
              <a:rPr lang="en-US" sz="2400" b="1" baseline="0" dirty="0"/>
              <a:t>/</a:t>
            </a:r>
            <a:r>
              <a:rPr lang="en-US" sz="2400" b="1" baseline="0" dirty="0" smtClean="0">
                <a:solidFill>
                  <a:srgbClr val="EE82EE"/>
                </a:solidFill>
              </a:rPr>
              <a:t>ICON</a:t>
            </a:r>
            <a:r>
              <a:rPr lang="en-US" sz="2400" baseline="0" dirty="0" smtClean="0"/>
              <a:t>:</a:t>
            </a:r>
            <a:endParaRPr lang="en-US" sz="2400" baseline="0" dirty="0"/>
          </a:p>
          <a:p>
            <a:pPr algn="ctr"/>
            <a:r>
              <a:rPr lang="en-US" sz="2400" baseline="0" dirty="0"/>
              <a:t>the </a:t>
            </a:r>
            <a:r>
              <a:rPr lang="en-US" sz="2400" b="1" baseline="0" dirty="0">
                <a:solidFill>
                  <a:srgbClr val="00B050"/>
                </a:solidFill>
              </a:rPr>
              <a:t>lowest RMSE </a:t>
            </a:r>
            <a:r>
              <a:rPr lang="en-US" sz="2400" baseline="0" dirty="0"/>
              <a:t>and diurnal score variations</a:t>
            </a:r>
            <a:endParaRPr lang="ru-RU" sz="2400" baseline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82914" y="40951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0" dirty="0" smtClean="0"/>
              <a:t>ME</a:t>
            </a:r>
            <a:endParaRPr lang="ru-RU" sz="2400" b="1" baseline="0" dirty="0"/>
          </a:p>
        </p:txBody>
      </p:sp>
      <p:sp>
        <p:nvSpPr>
          <p:cNvPr id="9" name="TextBox 8"/>
          <p:cNvSpPr txBox="1"/>
          <p:nvPr/>
        </p:nvSpPr>
        <p:spPr>
          <a:xfrm>
            <a:off x="5600753" y="332253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0" dirty="0" smtClean="0"/>
              <a:t>RMSE</a:t>
            </a:r>
            <a:endParaRPr lang="ru-RU" sz="2400" b="1" baseline="0" dirty="0"/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827584" y="1594892"/>
            <a:ext cx="38164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5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0" y="631482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aseline="0" dirty="0"/>
              <a:t>Last year </a:t>
            </a:r>
            <a:r>
              <a:rPr lang="en-US" sz="2000" baseline="0" dirty="0" smtClean="0"/>
              <a:t>tendency: </a:t>
            </a:r>
            <a:r>
              <a:rPr lang="en-US" sz="2000" baseline="0" dirty="0" smtClean="0">
                <a:solidFill>
                  <a:srgbClr val="00B050"/>
                </a:solidFill>
              </a:rPr>
              <a:t>JJA </a:t>
            </a:r>
            <a:r>
              <a:rPr lang="en-US" sz="2000" baseline="0" dirty="0">
                <a:solidFill>
                  <a:srgbClr val="00B050"/>
                </a:solidFill>
              </a:rPr>
              <a:t>RMSE </a:t>
            </a:r>
            <a:r>
              <a:rPr lang="en-US" sz="2000" baseline="0" dirty="0" smtClean="0">
                <a:solidFill>
                  <a:srgbClr val="00B050"/>
                </a:solidFill>
              </a:rPr>
              <a:t>↓ </a:t>
            </a:r>
            <a:r>
              <a:rPr lang="en-US" sz="2000" baseline="0" dirty="0" smtClean="0">
                <a:solidFill>
                  <a:srgbClr val="FF0000"/>
                </a:solidFill>
              </a:rPr>
              <a:t>DJF </a:t>
            </a:r>
            <a:r>
              <a:rPr lang="en-US" sz="2000" baseline="0" dirty="0">
                <a:solidFill>
                  <a:srgbClr val="FF0000"/>
                </a:solidFill>
              </a:rPr>
              <a:t>RMSE ↑ MAM RMSE ↑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50086"/>
              </p:ext>
            </p:extLst>
          </p:nvPr>
        </p:nvGraphicFramePr>
        <p:xfrm>
          <a:off x="0" y="554903"/>
          <a:ext cx="60121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306860"/>
              </p:ext>
            </p:extLst>
          </p:nvPr>
        </p:nvGraphicFramePr>
        <p:xfrm>
          <a:off x="3131840" y="3434903"/>
          <a:ext cx="60121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prstClr val="black"/>
                </a:solidFill>
              </a:rPr>
              <a:t>DEW POINT TEMPERATURE AT </a:t>
            </a:r>
            <a:r>
              <a:rPr lang="en-US" sz="2000" b="1" baseline="0" dirty="0" smtClean="0">
                <a:solidFill>
                  <a:prstClr val="black"/>
                </a:solidFill>
              </a:rPr>
              <a:t>2M From</a:t>
            </a:r>
            <a:r>
              <a:rPr lang="en-US" sz="2000" b="1" baseline="0" dirty="0">
                <a:solidFill>
                  <a:prstClr val="black"/>
                </a:solidFill>
              </a:rPr>
              <a:t>: 2016-06-01 To: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2017-05-31</a:t>
            </a:r>
            <a:endParaRPr lang="en-US" sz="2000" b="1" baseline="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012160" y="922269"/>
            <a:ext cx="2880000" cy="214526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baseline="0" dirty="0" smtClean="0">
                <a:solidFill>
                  <a:srgbClr val="008B8B"/>
                </a:solidFill>
              </a:rPr>
              <a:t>ICON-EU</a:t>
            </a:r>
            <a:r>
              <a:rPr lang="en-US" sz="2400" b="1" baseline="0" dirty="0" smtClean="0"/>
              <a:t>/</a:t>
            </a:r>
            <a:r>
              <a:rPr lang="en-US" sz="2400" b="1" baseline="0" dirty="0" smtClean="0">
                <a:solidFill>
                  <a:srgbClr val="EE82EE"/>
                </a:solidFill>
              </a:rPr>
              <a:t>ICON</a:t>
            </a:r>
          </a:p>
          <a:p>
            <a:pPr algn="ctr"/>
            <a:r>
              <a:rPr lang="en-US" sz="2400" baseline="0" dirty="0" smtClean="0"/>
              <a:t>positive ME </a:t>
            </a:r>
            <a:r>
              <a:rPr lang="en-US" sz="2400" baseline="0" dirty="0"/>
              <a:t>is decreasing with lead </a:t>
            </a:r>
            <a:r>
              <a:rPr lang="en-US" sz="2400" baseline="0" dirty="0" smtClean="0"/>
              <a:t>time:</a:t>
            </a:r>
            <a:endParaRPr lang="en-US" sz="2400" baseline="0" dirty="0"/>
          </a:p>
          <a:p>
            <a:pPr algn="ctr"/>
            <a:r>
              <a:rPr lang="en-US" sz="2400" baseline="0" dirty="0" err="1"/>
              <a:t>Spinup</a:t>
            </a:r>
            <a:r>
              <a:rPr lang="en-US" sz="2400" baseline="0" dirty="0"/>
              <a:t> effect</a:t>
            </a:r>
            <a:r>
              <a:rPr lang="en-US" sz="2400" baseline="0" dirty="0" smtClean="0"/>
              <a:t>?</a:t>
            </a:r>
            <a:endParaRPr lang="en-US" sz="2400" baseline="0" dirty="0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51840" y="4154821"/>
            <a:ext cx="2880000" cy="1440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2400" baseline="0" dirty="0"/>
              <a:t>ME and RMSE maximum is during the </a:t>
            </a:r>
            <a:r>
              <a:rPr lang="en-US" sz="2400" baseline="0" dirty="0">
                <a:solidFill>
                  <a:srgbClr val="FF0000"/>
                </a:solidFill>
              </a:rPr>
              <a:t>late daytime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2914" y="43035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0" dirty="0" smtClean="0"/>
              <a:t>ME</a:t>
            </a:r>
            <a:endParaRPr lang="ru-RU" sz="2400" b="1" baseline="0" dirty="0"/>
          </a:p>
        </p:txBody>
      </p:sp>
      <p:sp>
        <p:nvSpPr>
          <p:cNvPr id="15" name="TextBox 14"/>
          <p:cNvSpPr txBox="1"/>
          <p:nvPr/>
        </p:nvSpPr>
        <p:spPr>
          <a:xfrm>
            <a:off x="5600753" y="331546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0" dirty="0" smtClean="0"/>
              <a:t>RMSE</a:t>
            </a:r>
            <a:endParaRPr lang="ru-RU" sz="2400" b="1" baseline="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827584" y="1945412"/>
            <a:ext cx="38164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6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01753"/>
              </p:ext>
            </p:extLst>
          </p:nvPr>
        </p:nvGraphicFramePr>
        <p:xfrm>
          <a:off x="0" y="554862"/>
          <a:ext cx="60121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062120"/>
              </p:ext>
            </p:extLst>
          </p:nvPr>
        </p:nvGraphicFramePr>
        <p:xfrm>
          <a:off x="3131840" y="3434862"/>
          <a:ext cx="60121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632242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aseline="0" dirty="0"/>
              <a:t>Last year </a:t>
            </a:r>
            <a:r>
              <a:rPr lang="en-US" sz="2000" baseline="0" dirty="0" smtClean="0"/>
              <a:t>tendency: </a:t>
            </a:r>
            <a:r>
              <a:rPr lang="en-US" sz="2000" baseline="0" dirty="0" smtClean="0">
                <a:solidFill>
                  <a:srgbClr val="00B050"/>
                </a:solidFill>
              </a:rPr>
              <a:t>ME </a:t>
            </a:r>
            <a:r>
              <a:rPr lang="en-US" sz="2000" baseline="0" dirty="0">
                <a:solidFill>
                  <a:srgbClr val="00B050"/>
                </a:solidFill>
              </a:rPr>
              <a:t>and RMSE </a:t>
            </a:r>
            <a:r>
              <a:rPr lang="en-US" sz="2000" baseline="0" dirty="0" smtClean="0">
                <a:solidFill>
                  <a:srgbClr val="00B050"/>
                </a:solidFill>
              </a:rPr>
              <a:t>decrease for most </a:t>
            </a:r>
            <a:r>
              <a:rPr lang="en-US" sz="2000" baseline="0" dirty="0">
                <a:solidFill>
                  <a:srgbClr val="00B050"/>
                </a:solidFill>
              </a:rPr>
              <a:t>COSMO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prstClr val="black"/>
                </a:solidFill>
              </a:rPr>
              <a:t>TOTAL CLOUD </a:t>
            </a:r>
            <a:r>
              <a:rPr lang="en-US" sz="2400" b="1" baseline="0" dirty="0" smtClean="0">
                <a:solidFill>
                  <a:prstClr val="black"/>
                </a:solidFill>
              </a:rPr>
              <a:t>COVER From</a:t>
            </a:r>
            <a:r>
              <a:rPr lang="en-US" sz="2400" b="1" baseline="0" dirty="0">
                <a:solidFill>
                  <a:prstClr val="black"/>
                </a:solidFill>
              </a:rPr>
              <a:t>: 2016-06-01 To: </a:t>
            </a:r>
            <a:r>
              <a:rPr lang="en-US" sz="2400" b="1" baseline="0" dirty="0" smtClean="0">
                <a:solidFill>
                  <a:prstClr val="black"/>
                </a:solidFill>
              </a:rPr>
              <a:t>2017-05-31</a:t>
            </a:r>
            <a:endParaRPr lang="en-US" sz="2400" b="1" baseline="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940152" y="1433823"/>
            <a:ext cx="3168000" cy="112371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baseline="0" dirty="0"/>
              <a:t>COSMO</a:t>
            </a:r>
            <a:r>
              <a:rPr lang="en-US" sz="2000" baseline="0" dirty="0"/>
              <a:t> </a:t>
            </a:r>
            <a:r>
              <a:rPr lang="en-US" sz="2000" baseline="0" dirty="0" smtClean="0"/>
              <a:t>→ </a:t>
            </a:r>
            <a:r>
              <a:rPr lang="en-US" sz="2000" baseline="0" dirty="0" smtClean="0">
                <a:solidFill>
                  <a:srgbClr val="FF0000"/>
                </a:solidFill>
              </a:rPr>
              <a:t>ME&gt;0</a:t>
            </a:r>
          </a:p>
          <a:p>
            <a:pPr algn="r"/>
            <a:r>
              <a:rPr lang="en-US" sz="2000" b="1" baseline="0" dirty="0" smtClean="0">
                <a:solidFill>
                  <a:srgbClr val="008B8B"/>
                </a:solidFill>
              </a:rPr>
              <a:t>ICON-EU</a:t>
            </a:r>
            <a:r>
              <a:rPr lang="en-US" sz="2000" b="1" baseline="0" dirty="0" smtClean="0"/>
              <a:t>/</a:t>
            </a:r>
            <a:r>
              <a:rPr lang="en-US" sz="2000" b="1" baseline="0" dirty="0" smtClean="0">
                <a:solidFill>
                  <a:srgbClr val="EE82EE"/>
                </a:solidFill>
              </a:rPr>
              <a:t>ICON </a:t>
            </a:r>
            <a:r>
              <a:rPr lang="en-US" sz="2000" baseline="0" dirty="0" smtClean="0"/>
              <a:t>→ </a:t>
            </a:r>
            <a:r>
              <a:rPr lang="en-US" sz="2000" baseline="0" dirty="0" smtClean="0">
                <a:solidFill>
                  <a:srgbClr val="00B050"/>
                </a:solidFill>
              </a:rPr>
              <a:t>ME~0</a:t>
            </a:r>
          </a:p>
          <a:p>
            <a:pPr algn="r"/>
            <a:r>
              <a:rPr lang="en-US" sz="2000" b="1" baseline="0" dirty="0" smtClean="0">
                <a:solidFill>
                  <a:srgbClr val="FF1493"/>
                </a:solidFill>
              </a:rPr>
              <a:t>IFS</a:t>
            </a:r>
            <a:r>
              <a:rPr lang="en-US" sz="2000" baseline="0" dirty="0" smtClean="0"/>
              <a:t> → </a:t>
            </a:r>
            <a:r>
              <a:rPr lang="en-US" sz="2000" baseline="0" dirty="0" smtClean="0">
                <a:solidFill>
                  <a:srgbClr val="FF0000"/>
                </a:solidFill>
              </a:rPr>
              <a:t>ME&lt;0</a:t>
            </a:r>
            <a:endParaRPr lang="en-US" sz="2000" baseline="0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51840" y="4214630"/>
            <a:ext cx="2880000" cy="132802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aseline="0" dirty="0"/>
              <a:t>ME and RMSE maximum during </a:t>
            </a:r>
            <a:r>
              <a:rPr lang="en-US" sz="2400" baseline="0" dirty="0">
                <a:solidFill>
                  <a:srgbClr val="FF0000"/>
                </a:solidFill>
              </a:rPr>
              <a:t>nighttime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8562" y="335561"/>
            <a:ext cx="595035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ME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0446" y="3224548"/>
            <a:ext cx="974947" cy="420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RMSE</a:t>
            </a:r>
            <a:endParaRPr lang="ru-RU" sz="32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812344" y="2067332"/>
            <a:ext cx="38164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7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63090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aseline="0" dirty="0"/>
              <a:t>Last year </a:t>
            </a:r>
            <a:r>
              <a:rPr lang="en-US" sz="2000" baseline="0" dirty="0" smtClean="0"/>
              <a:t>tendency: </a:t>
            </a:r>
            <a:r>
              <a:rPr lang="en-US" sz="2000" baseline="0" dirty="0" smtClean="0">
                <a:solidFill>
                  <a:srgbClr val="00B050"/>
                </a:solidFill>
              </a:rPr>
              <a:t>SON </a:t>
            </a:r>
            <a:r>
              <a:rPr lang="en-US" sz="2000" baseline="0" dirty="0">
                <a:solidFill>
                  <a:srgbClr val="00B050"/>
                </a:solidFill>
              </a:rPr>
              <a:t>RMSE </a:t>
            </a:r>
            <a:r>
              <a:rPr lang="en-US" sz="2000" baseline="0" dirty="0" smtClean="0">
                <a:solidFill>
                  <a:srgbClr val="00B050"/>
                </a:solidFill>
              </a:rPr>
              <a:t>↓ ME </a:t>
            </a:r>
            <a:r>
              <a:rPr lang="en-US" sz="2000" baseline="0" dirty="0">
                <a:solidFill>
                  <a:srgbClr val="00B050"/>
                </a:solidFill>
              </a:rPr>
              <a:t>is </a:t>
            </a:r>
            <a:r>
              <a:rPr lang="en-US" sz="2000" baseline="0" dirty="0" smtClean="0">
                <a:solidFill>
                  <a:srgbClr val="00B050"/>
                </a:solidFill>
              </a:rPr>
              <a:t>decreasing</a:t>
            </a:r>
            <a:endParaRPr lang="en-US" sz="2000" baseline="0" dirty="0">
              <a:solidFill>
                <a:srgbClr val="00B050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417163"/>
              </p:ext>
            </p:extLst>
          </p:nvPr>
        </p:nvGraphicFramePr>
        <p:xfrm>
          <a:off x="0" y="549000"/>
          <a:ext cx="601216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 bwMode="auto">
          <a:xfrm>
            <a:off x="6012160" y="916366"/>
            <a:ext cx="2880000" cy="214526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baseline="0" dirty="0" smtClean="0">
                <a:solidFill>
                  <a:srgbClr val="008B8B"/>
                </a:solidFill>
              </a:rPr>
              <a:t>ICON-EU</a:t>
            </a:r>
            <a:r>
              <a:rPr lang="en-US" sz="2400" b="1" baseline="0" dirty="0" smtClean="0"/>
              <a:t>/</a:t>
            </a:r>
            <a:r>
              <a:rPr lang="en-US" sz="2400" b="1" baseline="0" dirty="0" smtClean="0">
                <a:solidFill>
                  <a:srgbClr val="EE82EE"/>
                </a:solidFill>
              </a:rPr>
              <a:t>ICON </a:t>
            </a:r>
            <a:r>
              <a:rPr lang="en-US" sz="2400" baseline="0" dirty="0" smtClean="0"/>
              <a:t>has </a:t>
            </a:r>
            <a:r>
              <a:rPr lang="en-US" sz="2400" baseline="0" dirty="0" smtClean="0">
                <a:solidFill>
                  <a:srgbClr val="00B050"/>
                </a:solidFill>
              </a:rPr>
              <a:t>closest </a:t>
            </a:r>
            <a:r>
              <a:rPr lang="en-US" sz="2400" baseline="0" dirty="0">
                <a:solidFill>
                  <a:srgbClr val="00B050"/>
                </a:solidFill>
              </a:rPr>
              <a:t>to zero </a:t>
            </a:r>
            <a:r>
              <a:rPr lang="en-US" sz="2400" baseline="0" dirty="0" smtClean="0">
                <a:solidFill>
                  <a:srgbClr val="00B050"/>
                </a:solidFill>
              </a:rPr>
              <a:t>ME</a:t>
            </a:r>
            <a:r>
              <a:rPr lang="en-US" sz="2400" baseline="0" dirty="0" smtClean="0"/>
              <a:t>, </a:t>
            </a:r>
            <a:r>
              <a:rPr lang="en-US" sz="2400" baseline="0" dirty="0"/>
              <a:t>less notable diurnal </a:t>
            </a:r>
            <a:r>
              <a:rPr lang="en-US" sz="2400" baseline="0" dirty="0" smtClean="0"/>
              <a:t>ME variation</a:t>
            </a:r>
            <a:endParaRPr lang="en-US" sz="2400" baseline="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prstClr val="black"/>
                </a:solidFill>
              </a:rPr>
              <a:t>WIND SPEED AT 10 </a:t>
            </a:r>
            <a:r>
              <a:rPr lang="en-US" sz="2400" b="1" baseline="0" dirty="0" smtClean="0">
                <a:solidFill>
                  <a:prstClr val="black"/>
                </a:solidFill>
              </a:rPr>
              <a:t>M From</a:t>
            </a:r>
            <a:r>
              <a:rPr lang="en-US" sz="2400" b="1" baseline="0" dirty="0">
                <a:solidFill>
                  <a:prstClr val="black"/>
                </a:solidFill>
              </a:rPr>
              <a:t>: 2016-06-01 To: </a:t>
            </a:r>
            <a:r>
              <a:rPr lang="en-US" sz="2400" b="1" baseline="0" dirty="0" smtClean="0">
                <a:solidFill>
                  <a:prstClr val="black"/>
                </a:solidFill>
              </a:rPr>
              <a:t>2017-05-31</a:t>
            </a:r>
            <a:endParaRPr lang="en-US" sz="2400" b="1" baseline="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2630" y="38986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0" dirty="0" smtClean="0"/>
              <a:t>ME</a:t>
            </a:r>
            <a:endParaRPr lang="ru-RU" sz="3200" b="1" baseline="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827584" y="2059712"/>
            <a:ext cx="38164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625141"/>
              </p:ext>
            </p:extLst>
          </p:nvPr>
        </p:nvGraphicFramePr>
        <p:xfrm>
          <a:off x="0" y="3267896"/>
          <a:ext cx="4355976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525323"/>
              </p:ext>
            </p:extLst>
          </p:nvPr>
        </p:nvGraphicFramePr>
        <p:xfrm>
          <a:off x="4067944" y="3267896"/>
          <a:ext cx="5073332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8</a:t>
            </a:fld>
            <a:endParaRPr lang="ru-RU" sz="20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DIAG_6h_day1_JJA2016-CA_00_001"/>
          <p:cNvPicPr>
            <a:picLocks noChangeAspect="1" noChangeArrowheads="1"/>
          </p:cNvPicPr>
          <p:nvPr/>
        </p:nvPicPr>
        <p:blipFill rotWithShape="1">
          <a:blip r:embed="rId3" cstate="print"/>
          <a:srcRect l="1965" t="5893" r="33074" b="2760"/>
          <a:stretch/>
        </p:blipFill>
        <p:spPr bwMode="auto">
          <a:xfrm>
            <a:off x="180000" y="360000"/>
            <a:ext cx="5940000" cy="55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smtClean="0">
                <a:solidFill>
                  <a:prstClr val="black"/>
                </a:solidFill>
              </a:rPr>
              <a:t>Precipitation in 6h 0.2 mm threshold From</a:t>
            </a:r>
            <a:r>
              <a:rPr lang="en-US" sz="2000" b="1" baseline="0" dirty="0">
                <a:solidFill>
                  <a:prstClr val="black"/>
                </a:solidFill>
              </a:rPr>
              <a:t>: 2016-06-01 To: </a:t>
            </a:r>
            <a:r>
              <a:rPr lang="en-US" sz="2000" b="1" baseline="0" dirty="0" smtClean="0">
                <a:solidFill>
                  <a:prstClr val="black"/>
                </a:solidFill>
              </a:rPr>
              <a:t>2016-08-31</a:t>
            </a:r>
            <a:endParaRPr lang="en-US" sz="2000" b="1" baseline="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192000" y="1376891"/>
            <a:ext cx="2880000" cy="163449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aseline="0" dirty="0" smtClean="0"/>
              <a:t>The most </a:t>
            </a:r>
            <a:r>
              <a:rPr lang="en-US" baseline="0" dirty="0"/>
              <a:t>significant diurnal </a:t>
            </a:r>
            <a:r>
              <a:rPr lang="en-US" baseline="0" dirty="0" smtClean="0"/>
              <a:t>variation and the </a:t>
            </a:r>
            <a:r>
              <a:rPr lang="en-US" baseline="0" dirty="0" smtClean="0">
                <a:solidFill>
                  <a:srgbClr val="FF0000"/>
                </a:solidFill>
              </a:rPr>
              <a:t>lowest (worst)</a:t>
            </a:r>
            <a:r>
              <a:rPr lang="en-US" baseline="0" dirty="0" smtClean="0"/>
              <a:t> Threat </a:t>
            </a:r>
            <a:r>
              <a:rPr lang="en-US" baseline="0" dirty="0"/>
              <a:t>Score </a:t>
            </a:r>
            <a:r>
              <a:rPr lang="en-US" baseline="0" dirty="0" smtClean="0"/>
              <a:t>compared to other seasons</a:t>
            </a:r>
            <a:endParaRPr lang="en-US" baseline="0" dirty="0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92000" y="3160858"/>
            <a:ext cx="2880000" cy="31391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baseline="0" dirty="0" smtClean="0">
                <a:solidFill>
                  <a:srgbClr val="EE82EE"/>
                </a:solidFill>
              </a:rPr>
              <a:t>ICON</a:t>
            </a:r>
            <a:r>
              <a:rPr lang="en-US" sz="2000" baseline="0" dirty="0" smtClean="0"/>
              <a:t>, </a:t>
            </a:r>
            <a:r>
              <a:rPr lang="en-US" sz="2000" b="1" baseline="0" dirty="0" smtClean="0">
                <a:solidFill>
                  <a:srgbClr val="008B8B"/>
                </a:solidFill>
              </a:rPr>
              <a:t>ICON-EU</a:t>
            </a:r>
            <a:r>
              <a:rPr lang="en-US" sz="2000" baseline="0" dirty="0" smtClean="0"/>
              <a:t>, and </a:t>
            </a:r>
            <a:r>
              <a:rPr lang="en-US" sz="2000" b="1" baseline="0" dirty="0" smtClean="0">
                <a:solidFill>
                  <a:srgbClr val="FF1493"/>
                </a:solidFill>
              </a:rPr>
              <a:t>IFS</a:t>
            </a:r>
            <a:r>
              <a:rPr lang="en-US" sz="2000" baseline="0" dirty="0" smtClean="0"/>
              <a:t> </a:t>
            </a:r>
            <a:r>
              <a:rPr lang="en-US" sz="2000" baseline="0" dirty="0">
                <a:solidFill>
                  <a:srgbClr val="FF0000"/>
                </a:solidFill>
              </a:rPr>
              <a:t>overestimate</a:t>
            </a:r>
            <a:r>
              <a:rPr lang="en-US" sz="2000" baseline="0" dirty="0"/>
              <a:t> </a:t>
            </a:r>
            <a:r>
              <a:rPr lang="en-US" sz="2000" baseline="0" dirty="0">
                <a:solidFill>
                  <a:srgbClr val="FF0000"/>
                </a:solidFill>
              </a:rPr>
              <a:t>low precipitation</a:t>
            </a:r>
            <a:r>
              <a:rPr lang="en-US" sz="2000" baseline="0" dirty="0"/>
              <a:t> more than </a:t>
            </a:r>
            <a:r>
              <a:rPr lang="en-US" sz="2000" b="1" baseline="0" dirty="0"/>
              <a:t>COSMO</a:t>
            </a:r>
            <a:r>
              <a:rPr lang="en-US" sz="2000" baseline="0" dirty="0"/>
              <a:t> models:</a:t>
            </a:r>
          </a:p>
          <a:p>
            <a:pPr algn="ctr"/>
            <a:r>
              <a:rPr lang="en-US" sz="2000" baseline="0" dirty="0"/>
              <a:t>Presumably, The IFS/ICON cumulus </a:t>
            </a:r>
            <a:r>
              <a:rPr lang="en-US" sz="2000" baseline="0" dirty="0" smtClean="0"/>
              <a:t>convection </a:t>
            </a:r>
            <a:r>
              <a:rPr lang="en-US" sz="2000" baseline="0" dirty="0"/>
              <a:t>scheme is </a:t>
            </a:r>
            <a:r>
              <a:rPr lang="en-US" sz="2000" baseline="0" dirty="0" smtClean="0"/>
              <a:t>responsible</a:t>
            </a:r>
            <a:r>
              <a:rPr lang="en-US" sz="2000" baseline="0" dirty="0" smtClean="0"/>
              <a:t>?</a:t>
            </a:r>
            <a:endParaRPr lang="en-US" sz="2000" baseline="0" dirty="0"/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278701"/>
              </p:ext>
            </p:extLst>
          </p:nvPr>
        </p:nvGraphicFramePr>
        <p:xfrm>
          <a:off x="1691680" y="5894130"/>
          <a:ext cx="2340000" cy="9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219997"/>
              </p:ext>
            </p:extLst>
          </p:nvPr>
        </p:nvGraphicFramePr>
        <p:xfrm>
          <a:off x="467680" y="5894130"/>
          <a:ext cx="1224000" cy="7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5800" y="548680"/>
            <a:ext cx="932400" cy="748440"/>
          </a:xfrm>
          <a:prstGeom prst="rect">
            <a:avLst/>
          </a:prstGeom>
        </p:spPr>
      </p:pic>
      <p:cxnSp>
        <p:nvCxnSpPr>
          <p:cNvPr id="26" name="Скругленная соединительная линия 25"/>
          <p:cNvCxnSpPr>
            <a:stCxn id="19" idx="1"/>
          </p:cNvCxnSpPr>
          <p:nvPr/>
        </p:nvCxnSpPr>
        <p:spPr bwMode="auto">
          <a:xfrm rot="10800000">
            <a:off x="2555776" y="1297121"/>
            <a:ext cx="3636224" cy="343330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Прямоугольный треугольник 29"/>
          <p:cNvSpPr/>
          <p:nvPr/>
        </p:nvSpPr>
        <p:spPr bwMode="auto">
          <a:xfrm rot="5400000">
            <a:off x="823210" y="414698"/>
            <a:ext cx="4869424" cy="5220444"/>
          </a:xfrm>
          <a:prstGeom prst="rtTriangle">
            <a:avLst/>
          </a:prstGeom>
          <a:solidFill>
            <a:schemeClr val="bg2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61725" y="6553050"/>
            <a:ext cx="468000" cy="360000"/>
          </a:xfrm>
          <a:noFill/>
          <a:ln w="3175">
            <a:noFill/>
          </a:ln>
        </p:spPr>
        <p:txBody>
          <a:bodyPr/>
          <a:lstStyle/>
          <a:p>
            <a:pPr algn="ctr">
              <a:defRPr/>
            </a:pPr>
            <a:fld id="{C4A8F8C4-E23C-468D-B4FF-AF27FC14C157}" type="slidenum">
              <a:rPr lang="ru-RU" sz="2000" kern="0" smtClean="0"/>
              <a:pPr algn="ctr">
                <a:defRPr/>
              </a:pPr>
              <a:t>9</a:t>
            </a:fld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291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1344</Words>
  <Application>Microsoft Office PowerPoint</Application>
  <PresentationFormat>Экран (4:3)</PresentationFormat>
  <Paragraphs>224</Paragraphs>
  <Slides>24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LOW THRESHOLDS</vt:lpstr>
      <vt:lpstr>HIGH THRESHOLDS</vt:lpstr>
      <vt:lpstr>LOW THRESHOLDS</vt:lpstr>
      <vt:lpstr>HIGH THRESHOLDS</vt:lpstr>
    </vt:vector>
  </TitlesOfParts>
  <Company>CWER.ws/blog/punsh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HEU3BECTEH</dc:creator>
  <cp:lastModifiedBy>Denis</cp:lastModifiedBy>
  <cp:revision>154</cp:revision>
  <cp:lastPrinted>2017-09-08T16:20:40Z</cp:lastPrinted>
  <dcterms:created xsi:type="dcterms:W3CDTF">2017-08-28T14:57:34Z</dcterms:created>
  <dcterms:modified xsi:type="dcterms:W3CDTF">2017-09-12T16:41:01Z</dcterms:modified>
</cp:coreProperties>
</file>