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2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4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5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10" r:id="rId2"/>
    <p:sldMasterId id="2147483723" r:id="rId3"/>
    <p:sldMasterId id="2147483735" r:id="rId4"/>
    <p:sldMasterId id="2147483747" r:id="rId5"/>
    <p:sldMasterId id="2147483759" r:id="rId6"/>
    <p:sldMasterId id="2147483772" r:id="rId7"/>
    <p:sldMasterId id="2147483784" r:id="rId8"/>
    <p:sldMasterId id="2147483808" r:id="rId9"/>
    <p:sldMasterId id="2147483844" r:id="rId10"/>
    <p:sldMasterId id="2147483854" r:id="rId11"/>
    <p:sldMasterId id="2147483889" r:id="rId12"/>
    <p:sldMasterId id="2147483925" r:id="rId13"/>
    <p:sldMasterId id="2147483929" r:id="rId14"/>
    <p:sldMasterId id="2147483943" r:id="rId15"/>
    <p:sldMasterId id="2147483970" r:id="rId16"/>
  </p:sldMasterIdLst>
  <p:notesMasterIdLst>
    <p:notesMasterId r:id="rId41"/>
  </p:notesMasterIdLst>
  <p:sldIdLst>
    <p:sldId id="278" r:id="rId17"/>
    <p:sldId id="492" r:id="rId18"/>
    <p:sldId id="462" r:id="rId19"/>
    <p:sldId id="490" r:id="rId20"/>
    <p:sldId id="491" r:id="rId21"/>
    <p:sldId id="463" r:id="rId22"/>
    <p:sldId id="482" r:id="rId23"/>
    <p:sldId id="485" r:id="rId24"/>
    <p:sldId id="469" r:id="rId25"/>
    <p:sldId id="471" r:id="rId26"/>
    <p:sldId id="474" r:id="rId27"/>
    <p:sldId id="489" r:id="rId28"/>
    <p:sldId id="477" r:id="rId29"/>
    <p:sldId id="480" r:id="rId30"/>
    <p:sldId id="476" r:id="rId31"/>
    <p:sldId id="467" r:id="rId32"/>
    <p:sldId id="468" r:id="rId33"/>
    <p:sldId id="483" r:id="rId34"/>
    <p:sldId id="429" r:id="rId35"/>
    <p:sldId id="475" r:id="rId36"/>
    <p:sldId id="487" r:id="rId37"/>
    <p:sldId id="486" r:id="rId38"/>
    <p:sldId id="488" r:id="rId39"/>
    <p:sldId id="349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D7D"/>
    <a:srgbClr val="0038B6"/>
    <a:srgbClr val="FF99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BC70C-DAE2-42D9-8609-97B353C5DB98}" type="datetimeFigureOut">
              <a:rPr lang="en-GB" smtClean="0"/>
              <a:t>12/09/2017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F5017-8562-4B1D-9A00-F512B3BFD3D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12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1DF5AD-98F7-4AF4-AE09-3FCF8743A393}" type="slidenum">
              <a:rPr lang="en-GB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10.10.16</a:t>
            </a:r>
          </a:p>
          <a:p>
            <a:r>
              <a:rPr lang="en-US" dirty="0" err="1" smtClean="0"/>
              <a:t>Subgridscale</a:t>
            </a:r>
            <a:r>
              <a:rPr lang="en-US" baseline="0" dirty="0" smtClean="0"/>
              <a:t> /humidity based clouds:</a:t>
            </a:r>
          </a:p>
          <a:p>
            <a:r>
              <a:rPr lang="en-US" baseline="0" dirty="0" smtClean="0"/>
              <a:t>See </a:t>
            </a:r>
            <a:r>
              <a:rPr lang="en-US" baseline="0" dirty="0" err="1" smtClean="0"/>
              <a:t>Ulis</a:t>
            </a:r>
            <a:r>
              <a:rPr lang="en-US" baseline="0" smtClean="0"/>
              <a:t> slides 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ED505-D7D4-4CA2-98CC-B6AD320DFDAA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30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10.10.16</a:t>
            </a:r>
          </a:p>
          <a:p>
            <a:r>
              <a:rPr lang="en-US" dirty="0" err="1" smtClean="0"/>
              <a:t>Subgridscale</a:t>
            </a:r>
            <a:r>
              <a:rPr lang="en-US" baseline="0" dirty="0" smtClean="0"/>
              <a:t> /humidity based clouds:</a:t>
            </a:r>
          </a:p>
          <a:p>
            <a:r>
              <a:rPr lang="en-US" baseline="0" dirty="0" smtClean="0"/>
              <a:t>See </a:t>
            </a:r>
            <a:r>
              <a:rPr lang="en-US" baseline="0" dirty="0" err="1" smtClean="0"/>
              <a:t>Ulis</a:t>
            </a:r>
            <a:r>
              <a:rPr lang="en-US" baseline="0" smtClean="0"/>
              <a:t> slides 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ED505-D7D4-4CA2-98CC-B6AD320DFDA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30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clarification, imagine that both</a:t>
            </a:r>
            <a:r>
              <a:rPr lang="en-US" baseline="0" dirty="0" smtClean="0"/>
              <a:t> cross-sections of </a:t>
            </a:r>
            <a:r>
              <a:rPr lang="en-US" dirty="0" smtClean="0"/>
              <a:t>ellipsoid</a:t>
            </a:r>
            <a:r>
              <a:rPr lang="en-US" baseline="0" dirty="0" smtClean="0"/>
              <a:t> are ellipses while in </a:t>
            </a:r>
            <a:r>
              <a:rPr lang="en-US" baseline="0" dirty="0" err="1" smtClean="0"/>
              <a:t>prolate</a:t>
            </a:r>
            <a:r>
              <a:rPr lang="en-US" baseline="0" dirty="0" smtClean="0"/>
              <a:t> and oblate there is always one </a:t>
            </a:r>
            <a:r>
              <a:rPr lang="en-US" baseline="0" smtClean="0"/>
              <a:t>circular cross-section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B3D16-43A9-D14C-B209-477F2C0EF2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70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7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wmf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wmf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6.jpe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6.jpe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27.png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II_rahmen_neu_ti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6475415"/>
            <a:ext cx="36703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>
                <a:solidFill>
                  <a:srgbClr val="000000"/>
                </a:solidFill>
              </a:rPr>
            </a:br>
            <a:r>
              <a:rPr lang="en-US" sz="80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sz="800">
                <a:solidFill>
                  <a:srgbClr val="000000"/>
                </a:solidFill>
              </a:rPr>
              <a:t> </a:t>
            </a: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85763" y="3212458"/>
            <a:ext cx="699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000">
                <a:solidFill>
                  <a:srgbClr val="FFFFFF"/>
                </a:solidFill>
              </a:rPr>
              <a:t>   Aerosols and Climate Processes, Institute for Meteorology and Climate Research - Troposphere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6497641"/>
            <a:ext cx="1727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5126" name="Picture 13" descr="KIT-Logo-rgb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8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inversione termica_Mi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40" y="4652963"/>
            <a:ext cx="1684337" cy="747712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12" descr="mixedlayer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52963"/>
            <a:ext cx="1681162" cy="749300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15" descr="guichart_dscn1547_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4" y="4652963"/>
            <a:ext cx="1681163" cy="749300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21"/>
          <p:cNvPicPr preferRelativeResize="0"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06"/>
          <a:stretch>
            <a:fillRect/>
          </a:stretch>
        </p:blipFill>
        <p:spPr bwMode="auto">
          <a:xfrm>
            <a:off x="7478713" y="4652966"/>
            <a:ext cx="1485900" cy="758825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2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4652963"/>
            <a:ext cx="1684337" cy="747712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038027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213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1701800" y="6445252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015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1701800" y="6445252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378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2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218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2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6481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00" y="484721"/>
            <a:ext cx="1908000" cy="719563"/>
          </a:xfrm>
          <a:prstGeom prst="rect">
            <a:avLst/>
          </a:prstGeom>
        </p:spPr>
      </p:pic>
      <p:sp>
        <p:nvSpPr>
          <p:cNvPr id="8" name="Textfeld 7"/>
          <p:cNvSpPr txBox="1"/>
          <p:nvPr userDrawn="1"/>
        </p:nvSpPr>
        <p:spPr>
          <a:xfrm>
            <a:off x="1231200" y="374400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prstClr val="black"/>
                </a:solidFill>
              </a:rPr>
              <a:t>Willkommen</a:t>
            </a:r>
          </a:p>
          <a:p>
            <a:r>
              <a:rPr lang="de-CH" dirty="0" smtClean="0">
                <a:solidFill>
                  <a:prstClr val="black"/>
                </a:solidFill>
              </a:rPr>
              <a:t>Welcome</a:t>
            </a:r>
          </a:p>
          <a:p>
            <a:r>
              <a:rPr lang="de-CH" dirty="0" err="1" smtClean="0">
                <a:solidFill>
                  <a:prstClr val="black"/>
                </a:solidFill>
              </a:rPr>
              <a:t>Bienvenue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515797" y="2132856"/>
            <a:ext cx="82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15796" y="3356993"/>
            <a:ext cx="8244000" cy="806451"/>
          </a:xfrm>
        </p:spPr>
        <p:txBody>
          <a:bodyPr anchor="t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de-DE" dirty="0" smtClean="0"/>
              <a:t>Untertitel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5797" y="4221090"/>
            <a:ext cx="8244000" cy="504825"/>
          </a:xfrm>
        </p:spPr>
        <p:txBody>
          <a:bodyPr anchor="t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de-DE" dirty="0" smtClean="0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914447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43188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67023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ctr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ctr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61125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316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226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492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435363"/>
            <a:ext cx="5111750" cy="4690800"/>
          </a:xfrm>
        </p:spPr>
        <p:txBody>
          <a:bodyPr anchor="t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88576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3752" y="1988840"/>
            <a:ext cx="6408712" cy="388843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0"/>
          </p:nvPr>
        </p:nvSpPr>
        <p:spPr>
          <a:xfrm>
            <a:off x="457200" y="1334891"/>
            <a:ext cx="5486400" cy="437927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half" idx="11"/>
          </p:nvPr>
        </p:nvSpPr>
        <p:spPr>
          <a:xfrm>
            <a:off x="453752" y="5877274"/>
            <a:ext cx="5486400" cy="437927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05959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844676"/>
            <a:ext cx="9144000" cy="50133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21517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2"/>
          <p:cNvSpPr txBox="1">
            <a:spLocks noChangeArrowheads="1"/>
          </p:cNvSpPr>
          <p:nvPr userDrawn="1"/>
        </p:nvSpPr>
        <p:spPr bwMode="auto">
          <a:xfrm>
            <a:off x="4572000" y="388803"/>
            <a:ext cx="3581400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fontAlgn="base" hangingPunct="0">
              <a:lnSpc>
                <a:spcPct val="10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800" dirty="0">
                <a:solidFill>
                  <a:srgbClr val="000000"/>
                </a:solidFill>
              </a:rPr>
              <a:t>Federal Department of Home Affairs FDHA</a:t>
            </a:r>
            <a:br>
              <a:rPr lang="en-US" sz="800" dirty="0">
                <a:solidFill>
                  <a:srgbClr val="000000"/>
                </a:solidFill>
              </a:rPr>
            </a:br>
            <a:r>
              <a:rPr lang="en-US" sz="800" b="1" dirty="0">
                <a:solidFill>
                  <a:srgbClr val="000000"/>
                </a:solidFill>
              </a:rPr>
              <a:t>Federal Office of Meteorology and Climatology  </a:t>
            </a:r>
            <a:r>
              <a:rPr lang="en-US" sz="800" b="1" dirty="0" err="1">
                <a:solidFill>
                  <a:srgbClr val="000000"/>
                </a:solidFill>
              </a:rPr>
              <a:t>MeteoSwiss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10" name="Picture 41" descr="Bund_e_100%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00" y="388800"/>
            <a:ext cx="19939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1296000" y="2457000"/>
            <a:ext cx="7429500" cy="241216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CH" sz="5200" dirty="0"/>
            </a:lvl1pPr>
          </a:lstStyle>
          <a:p>
            <a:pPr lvl="0"/>
            <a:r>
              <a:rPr lang="de-CH" dirty="0"/>
              <a:t>Titel der Präsentation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1295636" y="5301000"/>
            <a:ext cx="6857764" cy="64807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3200"/>
            </a:lvl1pPr>
          </a:lstStyle>
          <a:p>
            <a:pPr lvl="0"/>
            <a:r>
              <a:rPr lang="de-CH" dirty="0"/>
              <a:t>Datum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39289671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ktanden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26"/>
          <p:cNvSpPr>
            <a:spLocks noGrp="1" noChangeArrowheads="1"/>
          </p:cNvSpPr>
          <p:nvPr>
            <p:ph type="title" hasCustomPrompt="1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CH" dirty="0" smtClean="0"/>
              <a:t>Traktanden</a:t>
            </a:r>
            <a:endParaRPr lang="de-CH" dirty="0"/>
          </a:p>
        </p:txBody>
      </p:sp>
      <p:sp>
        <p:nvSpPr>
          <p:cNvPr id="13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1285876" y="1628778"/>
            <a:ext cx="7472363" cy="3502025"/>
          </a:xfrm>
          <a:prstGeom prst="rect">
            <a:avLst/>
          </a:prstGeom>
          <a:noFill/>
          <a:ln/>
        </p:spPr>
        <p:txBody>
          <a:bodyPr/>
          <a:lstStyle/>
          <a:p>
            <a:r>
              <a:rPr lang="de-CH" dirty="0"/>
              <a:t>Beispieltraktandum</a:t>
            </a:r>
          </a:p>
          <a:p>
            <a:r>
              <a:rPr lang="de-CH" dirty="0"/>
              <a:t>Ein weiteres Thema</a:t>
            </a:r>
          </a:p>
          <a:p>
            <a:r>
              <a:rPr lang="de-CH" dirty="0"/>
              <a:t>Zu behandelnde Anträge</a:t>
            </a:r>
          </a:p>
          <a:p>
            <a:pPr lvl="1"/>
            <a:r>
              <a:rPr lang="de-CH" dirty="0"/>
              <a:t>Eingabe 1</a:t>
            </a:r>
          </a:p>
          <a:p>
            <a:pPr lvl="1"/>
            <a:r>
              <a:rPr lang="de-CH" dirty="0"/>
              <a:t>Eingabe 2</a:t>
            </a:r>
          </a:p>
          <a:p>
            <a:r>
              <a:rPr lang="de-CH" dirty="0"/>
              <a:t>Zu verabschiedende Anträge</a:t>
            </a:r>
          </a:p>
          <a:p>
            <a:r>
              <a:rPr lang="de-CH" dirty="0"/>
              <a:t>Pause</a:t>
            </a:r>
          </a:p>
          <a:p>
            <a:r>
              <a:rPr lang="de-CH" dirty="0"/>
              <a:t>Varia (nur wenn noch genügend Zeit)</a:t>
            </a:r>
          </a:p>
        </p:txBody>
      </p:sp>
    </p:spTree>
    <p:extLst>
      <p:ext uri="{BB962C8B-B14F-4D97-AF65-F5344CB8AC3E}">
        <p14:creationId xmlns:p14="http://schemas.microsoft.com/office/powerpoint/2010/main" val="4049660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736682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idx="10"/>
          </p:nvPr>
        </p:nvSpPr>
        <p:spPr>
          <a:xfrm>
            <a:off x="1285875" y="1520791"/>
            <a:ext cx="5014317" cy="3348372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"/>
          </p:nvPr>
        </p:nvSpPr>
        <p:spPr>
          <a:xfrm>
            <a:off x="1285875" y="4983559"/>
            <a:ext cx="5014317" cy="41549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de-DE" sz="2100" kern="1200" dirty="0" smtClean="0">
                <a:latin typeface="Arial" charset="0"/>
              </a:defRPr>
            </a:lvl1pPr>
            <a:lvl2pPr>
              <a:defRPr lang="de-DE" kern="1200" dirty="0" smtClean="0">
                <a:latin typeface="Arial" charset="0"/>
                <a:ea typeface="+mn-ea"/>
                <a:cs typeface="+mn-cs"/>
              </a:defRPr>
            </a:lvl2pPr>
            <a:lvl3pPr>
              <a:defRPr lang="de-DE" kern="1200" dirty="0" smtClean="0">
                <a:latin typeface="Arial" charset="0"/>
                <a:ea typeface="+mn-ea"/>
                <a:cs typeface="+mn-cs"/>
              </a:defRPr>
            </a:lvl3pPr>
            <a:lvl4pPr>
              <a:defRPr lang="de-DE" kern="1200" dirty="0" smtClean="0">
                <a:latin typeface="Arial" charset="0"/>
                <a:ea typeface="+mn-ea"/>
                <a:cs typeface="+mn-cs"/>
              </a:defRPr>
            </a:lvl4pPr>
            <a:lvl5pPr>
              <a:defRPr lang="de-DE" kern="1200" dirty="0">
                <a:latin typeface="Arial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6" name="Text Box 33"/>
          <p:cNvSpPr txBox="1">
            <a:spLocks noChangeArrowheads="1"/>
          </p:cNvSpPr>
          <p:nvPr userDrawn="1"/>
        </p:nvSpPr>
        <p:spPr bwMode="auto">
          <a:xfrm>
            <a:off x="6448425" y="6205539"/>
            <a:ext cx="2266950" cy="1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lnSpc>
                <a:spcPct val="105000"/>
              </a:lnSpc>
              <a:spcBef>
                <a:spcPct val="50000"/>
              </a:spcBef>
              <a:spcAft>
                <a:spcPct val="0"/>
              </a:spcAft>
              <a:defRPr/>
            </a:pPr>
            <a:fld id="{1EE35605-8AB3-442C-A293-9F31FDF185BC}" type="slidenum">
              <a:rPr lang="de-CH" sz="900" smtClean="0">
                <a:solidFill>
                  <a:srgbClr val="000000"/>
                </a:solidFill>
              </a:rPr>
              <a:pPr algn="r" eaLnBrk="0" fontAlgn="base" hangingPunct="0">
                <a:lnSpc>
                  <a:spcPct val="105000"/>
                </a:lnSpc>
                <a:spcBef>
                  <a:spcPct val="50000"/>
                </a:spcBef>
                <a:spcAft>
                  <a:spcPct val="0"/>
                </a:spcAft>
                <a:defRPr/>
              </a:pPr>
              <a:t>‹Nr.›</a:t>
            </a:fld>
            <a:r>
              <a:rPr lang="de-CH" sz="9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Line 40"/>
          <p:cNvSpPr>
            <a:spLocks noChangeShapeType="1"/>
          </p:cNvSpPr>
          <p:nvPr userDrawn="1"/>
        </p:nvSpPr>
        <p:spPr bwMode="auto">
          <a:xfrm flipH="1">
            <a:off x="1285875" y="6162675"/>
            <a:ext cx="7496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100">
              <a:solidFill>
                <a:srgbClr val="000000"/>
              </a:solidFill>
            </a:endParaRPr>
          </a:p>
        </p:txBody>
      </p:sp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10" name="AutoShape 34"/>
          <p:cNvSpPr>
            <a:spLocks noChangeArrowheads="1"/>
          </p:cNvSpPr>
          <p:nvPr userDrawn="1"/>
        </p:nvSpPr>
        <p:spPr bwMode="auto">
          <a:xfrm>
            <a:off x="1296000" y="6165002"/>
            <a:ext cx="7232650" cy="408989"/>
          </a:xfrm>
          <a:prstGeom prst="octagon">
            <a:avLst>
              <a:gd name="adj" fmla="val 2928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fontAlgn="base" hangingPunct="0">
              <a:lnSpc>
                <a:spcPct val="105000"/>
              </a:lnSpc>
              <a:spcBef>
                <a:spcPct val="50000"/>
              </a:spcBef>
              <a:spcAft>
                <a:spcPct val="0"/>
              </a:spcAft>
            </a:pPr>
            <a:r>
              <a:rPr lang="de-CH" sz="900" b="1" dirty="0" smtClean="0">
                <a:solidFill>
                  <a:srgbClr val="000000"/>
                </a:solidFill>
              </a:rPr>
              <a:t>Title </a:t>
            </a:r>
            <a:r>
              <a:rPr lang="de-CH" sz="900" b="1" dirty="0" err="1" smtClean="0">
                <a:solidFill>
                  <a:srgbClr val="000000"/>
                </a:solidFill>
              </a:rPr>
              <a:t>of</a:t>
            </a:r>
            <a:r>
              <a:rPr lang="de-CH" sz="900" b="1" dirty="0" smtClean="0">
                <a:solidFill>
                  <a:srgbClr val="000000"/>
                </a:solidFill>
              </a:rPr>
              <a:t> </a:t>
            </a:r>
            <a:r>
              <a:rPr lang="de-CH" sz="900" b="1" dirty="0" err="1" smtClean="0">
                <a:solidFill>
                  <a:srgbClr val="000000"/>
                </a:solidFill>
              </a:rPr>
              <a:t>Presentation</a:t>
            </a:r>
            <a:r>
              <a:rPr lang="de-CH" sz="900" dirty="0" smtClean="0">
                <a:solidFill>
                  <a:srgbClr val="000000"/>
                </a:solidFill>
              </a:rPr>
              <a:t> </a:t>
            </a:r>
            <a:r>
              <a:rPr lang="de-CH" sz="900" dirty="0">
                <a:solidFill>
                  <a:srgbClr val="000000"/>
                </a:solidFill>
              </a:rPr>
              <a:t>| </a:t>
            </a:r>
            <a:r>
              <a:rPr lang="de-CH" sz="900" dirty="0" err="1" smtClean="0">
                <a:solidFill>
                  <a:srgbClr val="000000"/>
                </a:solidFill>
              </a:rPr>
              <a:t>Subtitle</a:t>
            </a:r>
            <a:r>
              <a:rPr lang="de-CH" sz="900" dirty="0">
                <a:solidFill>
                  <a:srgbClr val="000000"/>
                </a:solidFill>
              </a:rPr>
              <a:t/>
            </a:r>
            <a:br>
              <a:rPr lang="de-CH" sz="900" dirty="0">
                <a:solidFill>
                  <a:srgbClr val="000000"/>
                </a:solidFill>
              </a:rPr>
            </a:br>
            <a:r>
              <a:rPr lang="de-CH" sz="900" dirty="0" err="1" smtClean="0">
                <a:solidFill>
                  <a:srgbClr val="000000"/>
                </a:solidFill>
              </a:rPr>
              <a:t>Author</a:t>
            </a:r>
            <a:endParaRPr lang="de-CH" sz="9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700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85200" y="1627203"/>
            <a:ext cx="3659188" cy="428607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06992" y="1592798"/>
            <a:ext cx="3660775" cy="4319055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896585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87896" y="1627201"/>
            <a:ext cx="3212096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96000" y="2430042"/>
            <a:ext cx="3203992" cy="355524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idx="10"/>
          </p:nvPr>
        </p:nvSpPr>
        <p:spPr>
          <a:xfrm>
            <a:off x="4680012" y="1628801"/>
            <a:ext cx="3212096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3" name="Inhaltsplatzhalter 3"/>
          <p:cNvSpPr>
            <a:spLocks noGrp="1"/>
          </p:cNvSpPr>
          <p:nvPr>
            <p:ph sz="half" idx="11"/>
          </p:nvPr>
        </p:nvSpPr>
        <p:spPr>
          <a:xfrm>
            <a:off x="4680012" y="2420890"/>
            <a:ext cx="3203992" cy="355524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8316300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zwei Inhalte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106992" y="1628802"/>
            <a:ext cx="3660775" cy="1980220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5106992" y="3789041"/>
            <a:ext cx="3660775" cy="21228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12" name="Inhaltsplatzhalter 2"/>
          <p:cNvSpPr>
            <a:spLocks noGrp="1"/>
          </p:cNvSpPr>
          <p:nvPr>
            <p:ph sz="half" idx="1"/>
          </p:nvPr>
        </p:nvSpPr>
        <p:spPr>
          <a:xfrm>
            <a:off x="1285200" y="1627203"/>
            <a:ext cx="3659188" cy="428607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4014418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2E1B03-68C1-4D87-B15E-4F2186392B7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516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Rieger\Documents\Conferences\2015-03 Institutsversammlung\AG_Spurenstoffmodellierung_v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" t="1384" r="3924" b="-1144"/>
          <a:stretch/>
        </p:blipFill>
        <p:spPr bwMode="auto">
          <a:xfrm>
            <a:off x="56644" y="3556168"/>
            <a:ext cx="9010666" cy="306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Picture 9" descr="II_rahmen_neu_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3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6475415"/>
            <a:ext cx="36703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>
                <a:solidFill>
                  <a:srgbClr val="000000"/>
                </a:solidFill>
              </a:rPr>
            </a:br>
            <a:r>
              <a:rPr lang="en-US" sz="80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sz="800">
                <a:solidFill>
                  <a:srgbClr val="000000"/>
                </a:solidFill>
              </a:rPr>
              <a:t> </a:t>
            </a: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85766" y="3366344"/>
            <a:ext cx="453707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smtClean="0">
                <a:solidFill>
                  <a:srgbClr val="FFFFFF"/>
                </a:solidFill>
              </a:rPr>
              <a:t>Institute </a:t>
            </a:r>
            <a:r>
              <a:rPr lang="de-DE" sz="1000" err="1" smtClean="0">
                <a:solidFill>
                  <a:srgbClr val="FFFFFF"/>
                </a:solidFill>
              </a:rPr>
              <a:t>for</a:t>
            </a:r>
            <a:r>
              <a:rPr lang="de-DE" sz="1000" smtClean="0">
                <a:solidFill>
                  <a:srgbClr val="FFFFFF"/>
                </a:solidFill>
              </a:rPr>
              <a:t> </a:t>
            </a:r>
            <a:r>
              <a:rPr lang="de-DE" sz="1000" err="1" smtClean="0">
                <a:solidFill>
                  <a:srgbClr val="FFFFFF"/>
                </a:solidFill>
              </a:rPr>
              <a:t>Meteorology</a:t>
            </a:r>
            <a:r>
              <a:rPr lang="de-DE" sz="1000" smtClean="0">
                <a:solidFill>
                  <a:srgbClr val="FFFFFF"/>
                </a:solidFill>
              </a:rPr>
              <a:t> </a:t>
            </a:r>
            <a:r>
              <a:rPr lang="de-DE" sz="1000" err="1" smtClean="0">
                <a:solidFill>
                  <a:srgbClr val="FFFFFF"/>
                </a:solidFill>
              </a:rPr>
              <a:t>and</a:t>
            </a:r>
            <a:r>
              <a:rPr lang="de-DE" sz="1000" smtClean="0">
                <a:solidFill>
                  <a:srgbClr val="FFFFFF"/>
                </a:solidFill>
              </a:rPr>
              <a:t> </a:t>
            </a:r>
            <a:r>
              <a:rPr lang="de-DE" sz="1000" err="1" smtClean="0">
                <a:solidFill>
                  <a:srgbClr val="FFFFFF"/>
                </a:solidFill>
              </a:rPr>
              <a:t>Climate</a:t>
            </a:r>
            <a:r>
              <a:rPr lang="de-DE" sz="1000" smtClean="0">
                <a:solidFill>
                  <a:srgbClr val="FFFFFF"/>
                </a:solidFill>
              </a:rPr>
              <a:t> Research</a:t>
            </a:r>
            <a:endParaRPr lang="de-DE" sz="100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6497641"/>
            <a:ext cx="1727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26640" name="Picture 13" descr="KIT-Logo-rgb_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8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935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049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48621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4"/>
            <a:ext cx="4102100" cy="4894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4"/>
            <a:ext cx="4102100" cy="4894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1640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615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402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876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227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72438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0621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II_rahmen_neu_ti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6475415"/>
            <a:ext cx="36703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>
                <a:solidFill>
                  <a:srgbClr val="000000"/>
                </a:solidFill>
              </a:rPr>
            </a:br>
            <a:r>
              <a:rPr lang="en-US" sz="80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sz="800">
                <a:solidFill>
                  <a:srgbClr val="000000"/>
                </a:solidFill>
              </a:rPr>
              <a:t> </a:t>
            </a: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85763" y="3212458"/>
            <a:ext cx="699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000">
                <a:solidFill>
                  <a:srgbClr val="FFFFFF"/>
                </a:solidFill>
              </a:rPr>
              <a:t>   Aerosols and Climate Processes, Institute for Meteorology and Climate Research - Troposphere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6497641"/>
            <a:ext cx="1727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5126" name="Picture 13" descr="KIT-Logo-rgb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8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inversione termica_Mi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40" y="4652963"/>
            <a:ext cx="1684337" cy="747712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12" descr="mixedlayer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52963"/>
            <a:ext cx="1681162" cy="749300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15" descr="guichart_dscn1547_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4" y="4652963"/>
            <a:ext cx="1681163" cy="749300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21"/>
          <p:cNvPicPr preferRelativeResize="0"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06"/>
          <a:stretch>
            <a:fillRect/>
          </a:stretch>
        </p:blipFill>
        <p:spPr bwMode="auto">
          <a:xfrm>
            <a:off x="7478713" y="4652966"/>
            <a:ext cx="1485900" cy="758825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2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4652963"/>
            <a:ext cx="1684337" cy="747712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991437"/>
      </p:ext>
    </p:extLst>
  </p:cSld>
  <p:clrMapOvr>
    <a:masterClrMapping/>
  </p:clrMapOvr>
  <p:hf hdr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4"/>
            <a:ext cx="2089150" cy="5759451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4"/>
            <a:ext cx="6116638" cy="5759451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886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1" descr="Bund_e_100%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88" y="719554"/>
            <a:ext cx="19939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20458"/>
          <a:stretch/>
        </p:blipFill>
        <p:spPr>
          <a:xfrm>
            <a:off x="88560" y="3539990"/>
            <a:ext cx="9011477" cy="3237017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1217794" y="2231671"/>
            <a:ext cx="7618555" cy="1637317"/>
          </a:xfrm>
          <a:prstGeom prst="rect">
            <a:avLst/>
          </a:prstGeom>
        </p:spPr>
        <p:txBody>
          <a:bodyPr/>
          <a:lstStyle>
            <a:lvl1pPr>
              <a:defRPr sz="5200" b="0"/>
            </a:lvl1pPr>
          </a:lstStyle>
          <a:p>
            <a:r>
              <a:rPr lang="de-DE" dirty="0" err="1" smtClean="0"/>
              <a:t>Presentation</a:t>
            </a:r>
            <a:r>
              <a:rPr lang="de-DE" dirty="0" smtClean="0"/>
              <a:t> Title Arial, 52 </a:t>
            </a:r>
            <a:r>
              <a:rPr lang="de-DE" dirty="0" err="1" smtClean="0"/>
              <a:t>point</a:t>
            </a:r>
            <a:endParaRPr lang="de-DE" dirty="0" smtClean="0"/>
          </a:p>
        </p:txBody>
      </p:sp>
      <p:sp>
        <p:nvSpPr>
          <p:cNvPr id="2" name="Text Box 32"/>
          <p:cNvSpPr txBox="1">
            <a:spLocks noChangeArrowheads="1"/>
          </p:cNvSpPr>
          <p:nvPr userDrawn="1"/>
        </p:nvSpPr>
        <p:spPr bwMode="auto">
          <a:xfrm>
            <a:off x="4572000" y="72064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0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/>
                </a:solidFill>
              </a:rPr>
              <a:t>Federal Department of Home Affairs FDHA</a:t>
            </a:r>
            <a:br>
              <a:rPr lang="en-US" sz="800" dirty="0" smtClean="0">
                <a:solidFill>
                  <a:srgbClr val="000000"/>
                </a:solidFill>
              </a:rPr>
            </a:br>
            <a:r>
              <a:rPr lang="en-US" sz="800" b="1" dirty="0" smtClean="0">
                <a:solidFill>
                  <a:srgbClr val="000000"/>
                </a:solidFill>
              </a:rPr>
              <a:t>Federal Office of Meteorology and Climatology  MeteoSwiss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12" name="Picture 44" descr="Wappen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88" y="704419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269998" y="3899456"/>
            <a:ext cx="6857764" cy="64807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2200" baseline="0"/>
            </a:lvl1pPr>
          </a:lstStyle>
          <a:p>
            <a:pPr lvl="0"/>
            <a:r>
              <a:rPr lang="de-CH" dirty="0" err="1" smtClean="0"/>
              <a:t>Subtitle</a:t>
            </a:r>
            <a:r>
              <a:rPr lang="de-CH" dirty="0" smtClean="0"/>
              <a:t> Arial, 22 </a:t>
            </a:r>
            <a:r>
              <a:rPr lang="de-CH" dirty="0" err="1" smtClean="0"/>
              <a:t>point</a:t>
            </a:r>
            <a:endParaRPr lang="de-CH" dirty="0"/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0" y="-6734"/>
            <a:ext cx="9144000" cy="1044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1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15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auto">
          <a:xfrm>
            <a:off x="0" y="-8546"/>
            <a:ext cx="9162000" cy="6876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100" smtClean="0">
              <a:solidFill>
                <a:srgbClr val="B4A89C"/>
              </a:solidFill>
            </a:endParaRP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46017" y="2378306"/>
            <a:ext cx="6081933" cy="213387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 smtClean="0"/>
              <a:t>Statement Arial normal 18. </a:t>
            </a:r>
            <a:r>
              <a:rPr lang="de-CH" dirty="0" err="1" smtClean="0"/>
              <a:t>Feugiamet</a:t>
            </a:r>
            <a:r>
              <a:rPr lang="de-CH" dirty="0" smtClean="0"/>
              <a:t> ad </a:t>
            </a:r>
            <a:r>
              <a:rPr lang="de-CH" dirty="0" err="1" smtClean="0"/>
              <a:t>delisl</a:t>
            </a:r>
            <a:r>
              <a:rPr lang="de-CH" dirty="0" smtClean="0"/>
              <a:t> in </a:t>
            </a:r>
            <a:r>
              <a:rPr lang="de-CH" dirty="0" err="1" smtClean="0"/>
              <a:t>hent</a:t>
            </a:r>
            <a:r>
              <a:rPr lang="de-CH" dirty="0" smtClean="0"/>
              <a:t> ad </a:t>
            </a:r>
            <a:r>
              <a:rPr lang="de-CH" dirty="0" err="1" smtClean="0"/>
              <a:t>estion</a:t>
            </a:r>
            <a:r>
              <a:rPr lang="de-CH" dirty="0" smtClean="0"/>
              <a:t> </a:t>
            </a:r>
            <a:r>
              <a:rPr lang="de-CH" dirty="0" err="1" smtClean="0"/>
              <a:t>hent</a:t>
            </a:r>
            <a:r>
              <a:rPr lang="de-CH" dirty="0" smtClean="0"/>
              <a:t> </a:t>
            </a:r>
            <a:r>
              <a:rPr lang="de-CH" dirty="0" err="1" smtClean="0"/>
              <a:t>prat</a:t>
            </a:r>
            <a:r>
              <a:rPr lang="de-CH" dirty="0" smtClean="0"/>
              <a:t> </a:t>
            </a:r>
            <a:r>
              <a:rPr lang="de-CH" dirty="0" err="1" smtClean="0"/>
              <a:t>lortincilit</a:t>
            </a:r>
            <a:r>
              <a:rPr lang="de-CH" dirty="0" smtClean="0"/>
              <a:t> </a:t>
            </a:r>
            <a:r>
              <a:rPr lang="de-CH" dirty="0" err="1" smtClean="0"/>
              <a:t>utem</a:t>
            </a:r>
            <a:r>
              <a:rPr lang="de-CH" dirty="0" smtClean="0"/>
              <a:t> </a:t>
            </a:r>
            <a:r>
              <a:rPr lang="de-CH" dirty="0" err="1" smtClean="0"/>
              <a:t>doloreet</a:t>
            </a:r>
            <a:r>
              <a:rPr lang="de-CH" dirty="0" smtClean="0"/>
              <a:t> </a:t>
            </a:r>
            <a:r>
              <a:rPr lang="de-CH" dirty="0" err="1" smtClean="0"/>
              <a:t>alisis</a:t>
            </a:r>
            <a:r>
              <a:rPr lang="de-CH" dirty="0" smtClean="0"/>
              <a:t> </a:t>
            </a:r>
            <a:r>
              <a:rPr lang="de-CH" dirty="0" err="1" smtClean="0"/>
              <a:t>auguerc</a:t>
            </a:r>
            <a:r>
              <a:rPr lang="de-CH" dirty="0" smtClean="0"/>
              <a:t> </a:t>
            </a:r>
            <a:r>
              <a:rPr lang="de-CH" dirty="0" err="1" smtClean="0"/>
              <a:t>iliquatum</a:t>
            </a:r>
            <a:r>
              <a:rPr lang="de-CH" dirty="0" smtClean="0"/>
              <a:t> </a:t>
            </a:r>
            <a:r>
              <a:rPr lang="de-CH" dirty="0" err="1" smtClean="0"/>
              <a:t>euipsuscilis</a:t>
            </a:r>
            <a:r>
              <a:rPr lang="de-CH" dirty="0" smtClean="0"/>
              <a:t> </a:t>
            </a:r>
            <a:r>
              <a:rPr lang="de-CH" dirty="0" err="1" smtClean="0"/>
              <a:t>augue</a:t>
            </a:r>
            <a:r>
              <a:rPr lang="de-CH" dirty="0" smtClean="0"/>
              <a:t> do </a:t>
            </a:r>
            <a:r>
              <a:rPr lang="de-CH" dirty="0" err="1" smtClean="0"/>
              <a:t>consequipis</a:t>
            </a:r>
            <a:r>
              <a:rPr lang="de-CH" dirty="0" smtClean="0"/>
              <a:t> </a:t>
            </a:r>
            <a:r>
              <a:rPr lang="de-CH" dirty="0" err="1" smtClean="0"/>
              <a:t>nulputpat</a:t>
            </a:r>
            <a:r>
              <a:rPr lang="de-CH" dirty="0" smtClean="0"/>
              <a:t> </a:t>
            </a:r>
            <a:r>
              <a:rPr lang="de-CH" dirty="0" err="1" smtClean="0"/>
              <a:t>lum</a:t>
            </a:r>
            <a:r>
              <a:rPr lang="de-CH" dirty="0" smtClean="0"/>
              <a:t> </a:t>
            </a:r>
            <a:r>
              <a:rPr lang="de-CH" dirty="0" err="1" smtClean="0"/>
              <a:t>dolobore</a:t>
            </a:r>
            <a:r>
              <a:rPr lang="de-CH" dirty="0" smtClean="0"/>
              <a:t> </a:t>
            </a:r>
            <a:r>
              <a:rPr lang="de-CH" dirty="0" err="1" smtClean="0"/>
              <a:t>diodolorem</a:t>
            </a:r>
            <a:r>
              <a:rPr lang="de-CH" dirty="0" smtClean="0"/>
              <a:t> </a:t>
            </a:r>
            <a:r>
              <a:rPr lang="de-CH" dirty="0" err="1" smtClean="0"/>
              <a:t>nullam</a:t>
            </a:r>
            <a:r>
              <a:rPr lang="de-CH" dirty="0" smtClean="0"/>
              <a:t>, </a:t>
            </a:r>
            <a:r>
              <a:rPr lang="de-CH" dirty="0" err="1" smtClean="0"/>
              <a:t>susting</a:t>
            </a:r>
            <a:r>
              <a:rPr lang="de-CH" dirty="0" smtClean="0"/>
              <a:t> </a:t>
            </a:r>
            <a:r>
              <a:rPr lang="de-CH" dirty="0" err="1" smtClean="0"/>
              <a:t>eumsan</a:t>
            </a:r>
            <a:r>
              <a:rPr lang="de-CH" dirty="0" smtClean="0"/>
              <a:t> </a:t>
            </a:r>
            <a:r>
              <a:rPr lang="de-CH" dirty="0" err="1" smtClean="0"/>
              <a:t>veliquismod</a:t>
            </a:r>
            <a:r>
              <a:rPr lang="de-CH" dirty="0" smtClean="0"/>
              <a:t> </a:t>
            </a:r>
            <a:r>
              <a:rPr lang="de-CH" dirty="0" err="1" smtClean="0"/>
              <a:t>mincin</a:t>
            </a:r>
            <a:r>
              <a:rPr lang="de-CH" dirty="0" smtClean="0"/>
              <a:t> </a:t>
            </a:r>
            <a:r>
              <a:rPr lang="de-CH" dirty="0" err="1" smtClean="0"/>
              <a:t>ulluptat</a:t>
            </a:r>
            <a:r>
              <a:rPr lang="de-CH" dirty="0" smtClean="0"/>
              <a:t>. </a:t>
            </a:r>
            <a:r>
              <a:rPr lang="de-CH" dirty="0" err="1" smtClean="0"/>
              <a:t>Nulla</a:t>
            </a:r>
            <a:r>
              <a:rPr lang="de-CH" dirty="0" smtClean="0"/>
              <a:t> </a:t>
            </a:r>
            <a:r>
              <a:rPr lang="de-CH" dirty="0" err="1" smtClean="0"/>
              <a:t>commy</a:t>
            </a:r>
            <a:r>
              <a:rPr lang="de-CH" dirty="0" smtClean="0"/>
              <a:t> </a:t>
            </a:r>
            <a:r>
              <a:rPr lang="de-CH" dirty="0" err="1" smtClean="0"/>
              <a:t>niam</a:t>
            </a:r>
            <a:r>
              <a:rPr lang="de-CH" dirty="0" smtClean="0"/>
              <a:t>, </a:t>
            </a:r>
            <a:r>
              <a:rPr lang="de-CH" dirty="0" err="1" smtClean="0"/>
              <a:t>quismodit</a:t>
            </a:r>
            <a:r>
              <a:rPr lang="de-CH" dirty="0" smtClean="0"/>
              <a:t> </a:t>
            </a:r>
            <a:r>
              <a:rPr lang="de-CH" dirty="0" err="1" smtClean="0"/>
              <a:t>irilit</a:t>
            </a:r>
            <a:r>
              <a:rPr lang="de-CH" dirty="0" smtClean="0"/>
              <a:t> </a:t>
            </a:r>
            <a:r>
              <a:rPr lang="de-CH" dirty="0" err="1" smtClean="0"/>
              <a:t>incinim</a:t>
            </a:r>
            <a:r>
              <a:rPr lang="de-CH" dirty="0" smtClean="0"/>
              <a:t> </a:t>
            </a:r>
            <a:r>
              <a:rPr lang="de-CH" dirty="0" err="1" smtClean="0"/>
              <a:t>velisi</a:t>
            </a:r>
            <a:r>
              <a:rPr lang="de-CH" dirty="0" smtClean="0"/>
              <a:t> </a:t>
            </a:r>
            <a:r>
              <a:rPr lang="de-CH" dirty="0" err="1" smtClean="0"/>
              <a:t>exero</a:t>
            </a:r>
            <a:r>
              <a:rPr lang="de-CH" dirty="0" smtClean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127933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87450" y="2390774"/>
            <a:ext cx="7527926" cy="2562225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lvl="0"/>
            <a:r>
              <a:rPr lang="de-CH" dirty="0" smtClean="0"/>
              <a:t>Grundschrift mit Aufzählung, Arial normal, 16 Punkt</a:t>
            </a:r>
          </a:p>
          <a:p>
            <a:pPr lvl="0"/>
            <a:r>
              <a:rPr lang="de-CH" dirty="0" smtClean="0"/>
              <a:t>Grundschrift mit Aufzählung, Arial normal, 16 Punkt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CH" dirty="0" smtClean="0"/>
              <a:t>Grundschrift mit Aufzählung, Arial normal, 16 Punkt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CH" dirty="0" smtClean="0"/>
              <a:t>Grundschrift mit Aufzählung, Arial normal, 16 Punkt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CH" dirty="0" smtClean="0"/>
              <a:t>Grundschrift mit Aufzählung, Arial normal, 16 Punkt</a:t>
            </a:r>
            <a:endParaRPr lang="de-DE" dirty="0" smtClean="0"/>
          </a:p>
        </p:txBody>
      </p:sp>
      <p:pic>
        <p:nvPicPr>
          <p:cNvPr id="29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7300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3"/>
          <p:cNvSpPr>
            <a:spLocks noGrp="1"/>
          </p:cNvSpPr>
          <p:nvPr>
            <p:ph type="title" hasCustomPrompt="1"/>
          </p:nvPr>
        </p:nvSpPr>
        <p:spPr>
          <a:xfrm>
            <a:off x="1193800" y="601000"/>
            <a:ext cx="7516008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de-DE" dirty="0" smtClean="0"/>
              <a:t>Title, Arial, normal, 32 </a:t>
            </a:r>
            <a:r>
              <a:rPr lang="de-DE" dirty="0" err="1" smtClean="0"/>
              <a:t>point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631705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9" descr="II_rahmen_neu_ti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>
                <a:solidFill>
                  <a:srgbClr val="000000"/>
                </a:solidFill>
              </a:rPr>
            </a:br>
            <a:r>
              <a:rPr lang="en-US" sz="80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sz="800">
                <a:solidFill>
                  <a:srgbClr val="000000"/>
                </a:solidFill>
              </a:rPr>
              <a:t> </a:t>
            </a: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smtClean="0">
                <a:solidFill>
                  <a:srgbClr val="FFFFFF"/>
                </a:solidFill>
              </a:rPr>
              <a:t>Institute </a:t>
            </a:r>
            <a:r>
              <a:rPr lang="de-DE" sz="1000" err="1" smtClean="0">
                <a:solidFill>
                  <a:srgbClr val="FFFFFF"/>
                </a:solidFill>
              </a:rPr>
              <a:t>for</a:t>
            </a:r>
            <a:r>
              <a:rPr lang="de-DE" sz="1000" smtClean="0">
                <a:solidFill>
                  <a:srgbClr val="FFFFFF"/>
                </a:solidFill>
              </a:rPr>
              <a:t> </a:t>
            </a:r>
            <a:r>
              <a:rPr lang="de-DE" sz="1000" err="1" smtClean="0">
                <a:solidFill>
                  <a:srgbClr val="FFFFFF"/>
                </a:solidFill>
              </a:rPr>
              <a:t>Meteorology</a:t>
            </a:r>
            <a:r>
              <a:rPr lang="de-DE" sz="1000" smtClean="0">
                <a:solidFill>
                  <a:srgbClr val="FFFFFF"/>
                </a:solidFill>
              </a:rPr>
              <a:t> </a:t>
            </a:r>
            <a:r>
              <a:rPr lang="de-DE" sz="1000" err="1" smtClean="0">
                <a:solidFill>
                  <a:srgbClr val="FFFFFF"/>
                </a:solidFill>
              </a:rPr>
              <a:t>and</a:t>
            </a:r>
            <a:r>
              <a:rPr lang="de-DE" sz="1000" smtClean="0">
                <a:solidFill>
                  <a:srgbClr val="FFFFFF"/>
                </a:solidFill>
              </a:rPr>
              <a:t> </a:t>
            </a:r>
            <a:r>
              <a:rPr lang="de-DE" sz="1000" err="1" smtClean="0">
                <a:solidFill>
                  <a:srgbClr val="FFFFFF"/>
                </a:solidFill>
              </a:rPr>
              <a:t>Climate</a:t>
            </a:r>
            <a:r>
              <a:rPr lang="de-DE" sz="1000" smtClean="0">
                <a:solidFill>
                  <a:srgbClr val="FFFFFF"/>
                </a:solidFill>
              </a:rPr>
              <a:t> Research</a:t>
            </a:r>
            <a:endParaRPr lang="de-DE" sz="100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26640" name="Picture 13" descr="KIT-Logo-rgb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D:\Users\Rieger\Documents\ICON-ART-SRC\docs\Logo\logo_icon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025" y="3717032"/>
            <a:ext cx="4879255" cy="25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329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8949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16197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4997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5577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253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74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580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9766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74212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1896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3466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Mastertitelformat bearbeiten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r>
              <a:t>Master-Untertitelformat bearbeiten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113865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4838" cy="11398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241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9" descr="II_rahmen_neu_ti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>
                <a:solidFill>
                  <a:srgbClr val="000000"/>
                </a:solidFill>
              </a:rPr>
            </a:br>
            <a:r>
              <a:rPr lang="en-US" sz="80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sz="800">
                <a:solidFill>
                  <a:srgbClr val="000000"/>
                </a:solidFill>
              </a:rPr>
              <a:t> </a:t>
            </a: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000" smtClean="0">
                <a:solidFill>
                  <a:srgbClr val="FFFFFF"/>
                </a:solidFill>
              </a:rPr>
              <a:t>Institute </a:t>
            </a:r>
            <a:r>
              <a:rPr lang="de-DE" sz="1000" err="1" smtClean="0">
                <a:solidFill>
                  <a:srgbClr val="FFFFFF"/>
                </a:solidFill>
              </a:rPr>
              <a:t>for</a:t>
            </a:r>
            <a:r>
              <a:rPr lang="de-DE" sz="1000" smtClean="0">
                <a:solidFill>
                  <a:srgbClr val="FFFFFF"/>
                </a:solidFill>
              </a:rPr>
              <a:t> </a:t>
            </a:r>
            <a:r>
              <a:rPr lang="de-DE" sz="1000" err="1" smtClean="0">
                <a:solidFill>
                  <a:srgbClr val="FFFFFF"/>
                </a:solidFill>
              </a:rPr>
              <a:t>Meteorology</a:t>
            </a:r>
            <a:r>
              <a:rPr lang="de-DE" sz="1000" smtClean="0">
                <a:solidFill>
                  <a:srgbClr val="FFFFFF"/>
                </a:solidFill>
              </a:rPr>
              <a:t> </a:t>
            </a:r>
            <a:r>
              <a:rPr lang="de-DE" sz="1000" err="1" smtClean="0">
                <a:solidFill>
                  <a:srgbClr val="FFFFFF"/>
                </a:solidFill>
              </a:rPr>
              <a:t>and</a:t>
            </a:r>
            <a:r>
              <a:rPr lang="de-DE" sz="1000" smtClean="0">
                <a:solidFill>
                  <a:srgbClr val="FFFFFF"/>
                </a:solidFill>
              </a:rPr>
              <a:t> </a:t>
            </a:r>
            <a:r>
              <a:rPr lang="de-DE" sz="1000" err="1" smtClean="0">
                <a:solidFill>
                  <a:srgbClr val="FFFFFF"/>
                </a:solidFill>
              </a:rPr>
              <a:t>Climate</a:t>
            </a:r>
            <a:r>
              <a:rPr lang="de-DE" sz="1000" smtClean="0">
                <a:solidFill>
                  <a:srgbClr val="FFFFFF"/>
                </a:solidFill>
              </a:rPr>
              <a:t> Research</a:t>
            </a:r>
            <a:endParaRPr lang="de-DE" sz="100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26640" name="Picture 13" descr="KIT-Logo-rgb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D:\Users\Rieger\Documents\ICON-ART-SRC\docs\Logo\logo_icon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025" y="3717032"/>
            <a:ext cx="4879255" cy="25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894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7106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17877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029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692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4963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3195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994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96623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18431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6271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5992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Mastertitelformat bearbeiten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r>
              <a:t>Master-Untertitelformat bearbeiten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93421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4838" cy="11398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48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0421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9" descr="II_rahmen_neu_tite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6598800"/>
            <a:ext cx="36703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800" dirty="0">
                <a:solidFill>
                  <a:srgbClr val="000000"/>
                </a:solidFill>
              </a:rPr>
              <a:t>KIT – </a:t>
            </a:r>
            <a:r>
              <a:rPr lang="en-US" altLang="de-DE" sz="800" dirty="0" smtClean="0">
                <a:solidFill>
                  <a:srgbClr val="000000"/>
                </a:solidFill>
              </a:rPr>
              <a:t> The Research University in the </a:t>
            </a:r>
            <a:r>
              <a:rPr lang="en-US" altLang="de-DE" sz="800" dirty="0">
                <a:solidFill>
                  <a:srgbClr val="000000"/>
                </a:solidFill>
              </a:rPr>
              <a:t>Helmholtz Association</a:t>
            </a:r>
            <a:r>
              <a:rPr lang="de-DE" altLang="de-DE" sz="800" dirty="0">
                <a:solidFill>
                  <a:srgbClr val="000000"/>
                </a:solidFill>
              </a:rPr>
              <a:t> </a:t>
            </a:r>
            <a:endParaRPr lang="en-US" altLang="de-DE" sz="800" dirty="0">
              <a:solidFill>
                <a:srgbClr val="000000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26640" name="Picture 13" descr="KIT-Logo-rgb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00" y="6382800"/>
            <a:ext cx="468000" cy="468000"/>
          </a:xfrm>
          <a:prstGeom prst="rect">
            <a:avLst/>
          </a:prstGeom>
        </p:spPr>
      </p:pic>
      <p:sp>
        <p:nvSpPr>
          <p:cNvPr id="9" name="Text Box 21"/>
          <p:cNvSpPr txBox="1">
            <a:spLocks noChangeArrowheads="1"/>
          </p:cNvSpPr>
          <p:nvPr userDrawn="1"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000" dirty="0" smtClean="0">
                <a:solidFill>
                  <a:srgbClr val="FFFFFF"/>
                </a:solidFill>
              </a:rPr>
              <a:t>Institute </a:t>
            </a:r>
            <a:r>
              <a:rPr lang="de-DE" altLang="de-DE" sz="1000" dirty="0" err="1" smtClean="0">
                <a:solidFill>
                  <a:srgbClr val="FFFFFF"/>
                </a:solidFill>
              </a:rPr>
              <a:t>for</a:t>
            </a:r>
            <a:r>
              <a:rPr lang="de-DE" altLang="de-DE" sz="1000" dirty="0" smtClean="0">
                <a:solidFill>
                  <a:srgbClr val="FFFFFF"/>
                </a:solidFill>
              </a:rPr>
              <a:t> </a:t>
            </a:r>
            <a:r>
              <a:rPr lang="de-DE" altLang="de-DE" sz="1000" dirty="0" err="1" smtClean="0">
                <a:solidFill>
                  <a:srgbClr val="FFFFFF"/>
                </a:solidFill>
              </a:rPr>
              <a:t>Meteorology</a:t>
            </a:r>
            <a:r>
              <a:rPr lang="de-DE" altLang="de-DE" sz="1000" dirty="0" smtClean="0">
                <a:solidFill>
                  <a:srgbClr val="FFFFFF"/>
                </a:solidFill>
              </a:rPr>
              <a:t> </a:t>
            </a:r>
            <a:r>
              <a:rPr lang="de-DE" altLang="de-DE" sz="1000" dirty="0" err="1" smtClean="0">
                <a:solidFill>
                  <a:srgbClr val="FFFFFF"/>
                </a:solidFill>
              </a:rPr>
              <a:t>and</a:t>
            </a:r>
            <a:r>
              <a:rPr lang="de-DE" altLang="de-DE" sz="1000" dirty="0" smtClean="0">
                <a:solidFill>
                  <a:srgbClr val="FFFFFF"/>
                </a:solidFill>
              </a:rPr>
              <a:t> </a:t>
            </a:r>
            <a:r>
              <a:rPr lang="de-DE" altLang="de-DE" sz="1000" dirty="0" err="1" smtClean="0">
                <a:solidFill>
                  <a:srgbClr val="FFFFFF"/>
                </a:solidFill>
              </a:rPr>
              <a:t>Climate</a:t>
            </a:r>
            <a:r>
              <a:rPr lang="de-DE" altLang="de-DE" sz="1000" dirty="0" smtClean="0">
                <a:solidFill>
                  <a:srgbClr val="FFFFFF"/>
                </a:solidFill>
              </a:rPr>
              <a:t> Research</a:t>
            </a:r>
            <a:endParaRPr lang="de-DE" altLang="de-DE" sz="1000" dirty="0">
              <a:solidFill>
                <a:srgbClr val="FFFFFF"/>
              </a:solidFill>
            </a:endParaRPr>
          </a:p>
        </p:txBody>
      </p:sp>
      <p:sp>
        <p:nvSpPr>
          <p:cNvPr id="5" name="Textfeld 4"/>
          <p:cNvSpPr txBox="1"/>
          <p:nvPr userDrawn="1"/>
        </p:nvSpPr>
        <p:spPr>
          <a:xfrm>
            <a:off x="6156176" y="6093296"/>
            <a:ext cx="3323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FFFF"/>
                </a:solidFill>
              </a:rPr>
              <a:t>Françoise </a:t>
            </a:r>
            <a:r>
              <a:rPr lang="en-US" sz="1000" dirty="0" err="1">
                <a:solidFill>
                  <a:srgbClr val="FFFFFF"/>
                </a:solidFill>
              </a:rPr>
              <a:t>Guichard</a:t>
            </a:r>
            <a:r>
              <a:rPr lang="en-US" sz="1000" dirty="0">
                <a:solidFill>
                  <a:srgbClr val="FFFFFF"/>
                </a:solidFill>
              </a:rPr>
              <a:t> and Laurent </a:t>
            </a:r>
            <a:r>
              <a:rPr lang="en-US" sz="1000" dirty="0" err="1">
                <a:solidFill>
                  <a:srgbClr val="FFFFFF"/>
                </a:solidFill>
              </a:rPr>
              <a:t>Kergoat</a:t>
            </a:r>
            <a:r>
              <a:rPr lang="en-US" sz="1000" dirty="0">
                <a:solidFill>
                  <a:srgbClr val="FFFFFF"/>
                </a:solidFill>
              </a:rPr>
              <a:t>, CNRS</a:t>
            </a:r>
          </a:p>
        </p:txBody>
      </p:sp>
    </p:spTree>
    <p:extLst>
      <p:ext uri="{BB962C8B-B14F-4D97-AF65-F5344CB8AC3E}">
        <p14:creationId xmlns:p14="http://schemas.microsoft.com/office/powerpoint/2010/main" val="2145675186"/>
      </p:ext>
    </p:extLst>
  </p:cSld>
  <p:clrMapOvr>
    <a:masterClrMapping/>
  </p:clrMapOvr>
  <p:hf hdr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44555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1515067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036003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80062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639639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08260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5428571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436837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1334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18191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970474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F81477-5BF7-4085-9977-9134E4D9B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58B96A-56A6-4296-8E44-EA862880B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175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49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747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342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70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89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16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264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II_rahmen_neu_ti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6475415"/>
            <a:ext cx="36703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>
                <a:solidFill>
                  <a:srgbClr val="000000"/>
                </a:solidFill>
              </a:rPr>
            </a:br>
            <a:r>
              <a:rPr lang="en-US" sz="80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sz="800">
                <a:solidFill>
                  <a:srgbClr val="000000"/>
                </a:solidFill>
              </a:rPr>
              <a:t> </a:t>
            </a: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85763" y="3212458"/>
            <a:ext cx="699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000">
                <a:solidFill>
                  <a:srgbClr val="FFFFFF"/>
                </a:solidFill>
              </a:rPr>
              <a:t>   Aerosols and Climate Processes, Institute for Meteorology and Climate Research - Troposphere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6497641"/>
            <a:ext cx="1727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5126" name="Picture 13" descr="KIT-Logo-rgb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8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391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386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985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524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926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511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101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55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5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17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1154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5217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F81477-5BF7-4085-9977-9134E4D9B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58B96A-56A6-4296-8E44-EA862880B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977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KIT\Konferenzen\TRO-Seminar\Feb11\Bilder\gros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138" y="3429002"/>
            <a:ext cx="1424463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II_rahmen_neu_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-3173"/>
            <a:ext cx="9144001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96875" y="6475415"/>
            <a:ext cx="36703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smtClean="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 smtClean="0">
                <a:solidFill>
                  <a:srgbClr val="000000"/>
                </a:solidFill>
              </a:rPr>
            </a:br>
            <a:r>
              <a:rPr lang="en-US" sz="800" smtClean="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sz="800" smtClean="0">
                <a:solidFill>
                  <a:srgbClr val="000000"/>
                </a:solidFill>
              </a:rPr>
              <a:t> </a:t>
            </a: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169863" y="3212458"/>
            <a:ext cx="8578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smtClean="0">
                <a:solidFill>
                  <a:srgbClr val="FFFFFF"/>
                </a:solidFill>
              </a:rPr>
              <a:t>1. Institute for Meteorology and Climate Research, Karlsruhe Institute of Technology, Karlsruhe, Germany.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smtClean="0">
                <a:solidFill>
                  <a:srgbClr val="FFFFFF"/>
                </a:solidFill>
              </a:rPr>
              <a:t>2. Schools of Earth &amp; Atmospheric Sciences and Chemical &amp; Biomolecular Engineering, Georgia Institute of Technology, Atlanta, GA, United States.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smtClean="0">
                <a:solidFill>
                  <a:srgbClr val="FFFFFF"/>
                </a:solidFill>
              </a:rPr>
              <a:t>3. Deutscher Wetterdienst, Offenbach, Germany.    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318375" y="6497641"/>
            <a:ext cx="1727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 smtClean="0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7" name="Picture 13" descr="KIT-Logo-rgb_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8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10"/>
          <p:cNvSpPr>
            <a:spLocks noChangeArrowheads="1"/>
          </p:cNvSpPr>
          <p:nvPr userDrawn="1"/>
        </p:nvSpPr>
        <p:spPr bwMode="auto">
          <a:xfrm>
            <a:off x="549275" y="13335002"/>
            <a:ext cx="26741438" cy="135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1. Institute for Meteorology and Climate Research, Karlsruhe Institute of Technology, Karlsruhe,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2. Schools of Earth &amp; Atmospheric Sciences and Chemical &amp; Biomolecular Engineering, Georgia Institute of Technology, Atlanta, GA, United States.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3. Deutscher Wetterdienst, Offenbach,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4. NASA Goddard Space Flight Center, Greenbelt, MD., United States. 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>
                <a:solidFill>
                  <a:srgbClr val="000000"/>
                </a:solidFill>
                <a:latin typeface="Calibri" pitchFamily="34" charset="0"/>
              </a:rPr>
            </a:b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Rechteck 10"/>
          <p:cNvSpPr>
            <a:spLocks noChangeArrowheads="1"/>
          </p:cNvSpPr>
          <p:nvPr userDrawn="1"/>
        </p:nvSpPr>
        <p:spPr bwMode="auto">
          <a:xfrm>
            <a:off x="765175" y="13550902"/>
            <a:ext cx="26741438" cy="135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1. Institute for Meteorology and Climate Research, Karlsruhe Institute of Technology, Karlsruhe,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2. Schools of Earth &amp; Atmospheric Sciences and Chemical &amp; Biomolecular Engineering, Georgia Institute of Technology, Atlanta, GA, United States.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3. Deutscher Wetterdienst, Offenbach,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4. NASA Goddard Space Flight Center, Greenbelt, MD., United States. 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>
                <a:solidFill>
                  <a:srgbClr val="000000"/>
                </a:solidFill>
                <a:latin typeface="Calibri" pitchFamily="34" charset="0"/>
              </a:rPr>
            </a:b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025091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39474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68422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4"/>
            <a:ext cx="4102100" cy="4894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4"/>
            <a:ext cx="4102100" cy="4894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3554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88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18820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67833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2818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11433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921620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23347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4"/>
            <a:ext cx="2089150" cy="5759451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4"/>
            <a:ext cx="6116638" cy="5759451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11062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II_rahmen_neu_ti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6475415"/>
            <a:ext cx="36703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>
                <a:solidFill>
                  <a:srgbClr val="000000"/>
                </a:solidFill>
              </a:rPr>
            </a:br>
            <a:r>
              <a:rPr lang="en-US" sz="80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sz="800">
                <a:solidFill>
                  <a:srgbClr val="000000"/>
                </a:solidFill>
              </a:rPr>
              <a:t> </a:t>
            </a: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85763" y="3212458"/>
            <a:ext cx="699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000">
                <a:solidFill>
                  <a:srgbClr val="FFFFFF"/>
                </a:solidFill>
              </a:rPr>
              <a:t>   Aerosols and Climate Processes, Institute for Meteorology and Climate Research - Troposphere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6497641"/>
            <a:ext cx="1727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5126" name="Picture 13" descr="KIT-Logo-rgb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8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inversione termica_Mi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40" y="4652963"/>
            <a:ext cx="1684337" cy="747712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12" descr="mixedlayer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52963"/>
            <a:ext cx="1681162" cy="749300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15" descr="guichart_dscn1547_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4" y="4652963"/>
            <a:ext cx="1681163" cy="749300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21"/>
          <p:cNvPicPr preferRelativeResize="0"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06"/>
          <a:stretch>
            <a:fillRect/>
          </a:stretch>
        </p:blipFill>
        <p:spPr bwMode="auto">
          <a:xfrm>
            <a:off x="7478713" y="4652966"/>
            <a:ext cx="1485900" cy="758825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2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4652963"/>
            <a:ext cx="1684337" cy="747712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600791"/>
      </p:ext>
    </p:extLst>
  </p:cSld>
  <p:clrMapOvr>
    <a:masterClrMapping/>
  </p:clrMapOvr>
  <p:hf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332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480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7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211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800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690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614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7623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252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104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3948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II_rahmen_neu_ti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7938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396875" y="6475415"/>
            <a:ext cx="36703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smtClean="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 smtClean="0">
                <a:solidFill>
                  <a:srgbClr val="000000"/>
                </a:solidFill>
              </a:rPr>
            </a:br>
            <a:r>
              <a:rPr lang="en-US" sz="800" smtClean="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sz="800" smtClean="0">
                <a:solidFill>
                  <a:srgbClr val="000000"/>
                </a:solidFill>
              </a:rPr>
              <a:t> </a:t>
            </a: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179389" y="3058570"/>
            <a:ext cx="87852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000" dirty="0" smtClean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dirty="0" smtClean="0">
                <a:solidFill>
                  <a:srgbClr val="FFFFFF"/>
                </a:solidFill>
              </a:rPr>
              <a:t>1. I</a:t>
            </a:r>
            <a:r>
              <a:rPr lang="en-US" sz="1000" dirty="0" err="1" smtClean="0">
                <a:solidFill>
                  <a:srgbClr val="FFFFFF"/>
                </a:solidFill>
              </a:rPr>
              <a:t>nstitute</a:t>
            </a:r>
            <a:r>
              <a:rPr lang="en-US" sz="1000" dirty="0" smtClean="0">
                <a:solidFill>
                  <a:srgbClr val="FFFFFF"/>
                </a:solidFill>
              </a:rPr>
              <a:t> for Meteorology and Climate Research, Karlsruhe Institute of Technology, Karlsruhe, Germany.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 smtClean="0">
                <a:solidFill>
                  <a:srgbClr val="FFFFFF"/>
                </a:solidFill>
              </a:rPr>
              <a:t>2. Schools of Earth &amp; Atmospheric Sciences and Chemical &amp; </a:t>
            </a:r>
            <a:r>
              <a:rPr lang="en-US" sz="1000" dirty="0" err="1" smtClean="0">
                <a:solidFill>
                  <a:srgbClr val="FFFFFF"/>
                </a:solidFill>
              </a:rPr>
              <a:t>Biomolecular</a:t>
            </a:r>
            <a:r>
              <a:rPr lang="en-US" sz="1000" dirty="0" smtClean="0">
                <a:solidFill>
                  <a:srgbClr val="FFFFFF"/>
                </a:solidFill>
              </a:rPr>
              <a:t> Engineering, Georgia Institute of Technology, Atlanta, GA, United States.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 smtClean="0">
                <a:solidFill>
                  <a:srgbClr val="FFFFFF"/>
                </a:solidFill>
              </a:rPr>
              <a:t>3. </a:t>
            </a:r>
            <a:r>
              <a:rPr lang="en-US" sz="1000" dirty="0" err="1" smtClean="0">
                <a:solidFill>
                  <a:srgbClr val="FFFFFF"/>
                </a:solidFill>
              </a:rPr>
              <a:t>Deutscher</a:t>
            </a:r>
            <a:r>
              <a:rPr lang="en-US" sz="1000" dirty="0" smtClean="0">
                <a:solidFill>
                  <a:srgbClr val="FFFFFF"/>
                </a:solidFill>
              </a:rPr>
              <a:t> </a:t>
            </a:r>
            <a:r>
              <a:rPr lang="en-US" sz="1000" dirty="0" err="1" smtClean="0">
                <a:solidFill>
                  <a:srgbClr val="FFFFFF"/>
                </a:solidFill>
              </a:rPr>
              <a:t>Wetterdienst</a:t>
            </a:r>
            <a:r>
              <a:rPr lang="en-US" sz="1000" dirty="0" smtClean="0">
                <a:solidFill>
                  <a:srgbClr val="FFFFFF"/>
                </a:solidFill>
              </a:rPr>
              <a:t>, BU Research and Development, Department for Numerical Modeling, Offenbach, Germany.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000" dirty="0" smtClean="0">
              <a:solidFill>
                <a:srgbClr val="FFFFFF"/>
              </a:solidFill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7318375" y="6497641"/>
            <a:ext cx="1727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 smtClean="0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6" name="Picture 13" descr="KIT-Logo-rgb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8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62550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12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9220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865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4"/>
            <a:ext cx="4102100" cy="4894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4"/>
            <a:ext cx="4102100" cy="4894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5849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983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096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55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12664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07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886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4"/>
            <a:ext cx="2089150" cy="5759451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4"/>
            <a:ext cx="6116638" cy="5759451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6737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12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804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2C0312-550B-4516-8C54-138C252B9867}" type="datetimeFigureOut">
              <a:rPr lang="de-DE" smtClean="0"/>
              <a:t>12.09.2017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3BEB15-A9A6-49EB-A2AE-4D472DDBEB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10684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KIT\Konferenzen\TRO-Seminar\Feb11\Bilder\gros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138" y="3429002"/>
            <a:ext cx="1424463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II_rahmen_neu_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-3173"/>
            <a:ext cx="9144001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96875" y="6475415"/>
            <a:ext cx="36703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smtClean="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 smtClean="0">
                <a:solidFill>
                  <a:srgbClr val="000000"/>
                </a:solidFill>
              </a:rPr>
            </a:br>
            <a:r>
              <a:rPr lang="en-US" sz="800" smtClean="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sz="800" smtClean="0">
                <a:solidFill>
                  <a:srgbClr val="000000"/>
                </a:solidFill>
              </a:rPr>
              <a:t> </a:t>
            </a: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169863" y="3212458"/>
            <a:ext cx="8578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1. Institute for Meteorology and Climate Research, Karlsruhe Institute of Technology, Karlsruhe, Germany.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2. Schools of Earth &amp; Atmospheric Sciences and Chemical &amp; </a:t>
            </a:r>
            <a:r>
              <a:rPr lang="en-GB" sz="1000" dirty="0" err="1" smtClean="0">
                <a:solidFill>
                  <a:srgbClr val="FFFFFF"/>
                </a:solidFill>
              </a:rPr>
              <a:t>Biomolecular</a:t>
            </a:r>
            <a:r>
              <a:rPr lang="en-GB" sz="1000" dirty="0" smtClean="0">
                <a:solidFill>
                  <a:srgbClr val="FFFFFF"/>
                </a:solidFill>
              </a:rPr>
              <a:t> Engineering, Georgia Institute of Technology, Atlanta, GA, United States.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3. </a:t>
            </a:r>
            <a:r>
              <a:rPr lang="en-US" sz="1000" dirty="0" smtClean="0">
                <a:solidFill>
                  <a:srgbClr val="FFFFFF"/>
                </a:solidFill>
              </a:rPr>
              <a:t>Global Modeling and Assimilation Office, NASA GSFC, Greenbelt, United States. </a:t>
            </a:r>
            <a:r>
              <a:rPr lang="en-GB" sz="1000" dirty="0" smtClean="0">
                <a:solidFill>
                  <a:srgbClr val="FFFFFF"/>
                </a:solidFill>
              </a:rPr>
              <a:t>.    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318375" y="6497641"/>
            <a:ext cx="1727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 smtClean="0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7" name="Picture 13" descr="KIT-Logo-rgb_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8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10"/>
          <p:cNvSpPr>
            <a:spLocks noChangeArrowheads="1"/>
          </p:cNvSpPr>
          <p:nvPr userDrawn="1"/>
        </p:nvSpPr>
        <p:spPr bwMode="auto">
          <a:xfrm>
            <a:off x="549275" y="13335002"/>
            <a:ext cx="26741438" cy="135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1. Institute for Meteorology and Climate Research, Karlsruhe Institute of Technology, Karlsruhe,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2. Schools of Earth &amp; Atmospheric Sciences and Chemical &amp; Biomolecular Engineering, Georgia Institute of Technology, Atlanta, GA, United States.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3. Deutscher Wetterdienst, Offenbach,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4. NASA Goddard Space Flight Center, Greenbelt, MD., United States. 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>
                <a:solidFill>
                  <a:srgbClr val="000000"/>
                </a:solidFill>
                <a:latin typeface="Calibri" pitchFamily="34" charset="0"/>
              </a:rPr>
            </a:b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Rechteck 10"/>
          <p:cNvSpPr>
            <a:spLocks noChangeArrowheads="1"/>
          </p:cNvSpPr>
          <p:nvPr userDrawn="1"/>
        </p:nvSpPr>
        <p:spPr bwMode="auto">
          <a:xfrm>
            <a:off x="765175" y="13550902"/>
            <a:ext cx="26741438" cy="135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1. Institute for Meteorology and Climate Research, Karlsruhe Institute of Technology, Karlsruhe,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2. Schools of Earth &amp; Atmospheric Sciences and Chemical &amp; Biomolecular Engineering, Georgia Institute of Technology, Atlanta, GA, United States.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3. Deutscher Wetterdienst, Offenbach,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4. NASA Goddard Space Flight Center, Greenbelt, MD., United States. 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>
                <a:solidFill>
                  <a:srgbClr val="000000"/>
                </a:solidFill>
                <a:latin typeface="Calibri" pitchFamily="34" charset="0"/>
              </a:rPr>
            </a:b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7189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1786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332052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4"/>
            <a:ext cx="4102100" cy="4894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4"/>
            <a:ext cx="4102100" cy="4894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78366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33798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7932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3995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7296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49372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404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61937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4"/>
            <a:ext cx="2089150" cy="5759451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4"/>
            <a:ext cx="6116638" cy="5759451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78489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KIT\Konferenzen\TRO-Seminar\Feb11\Bilder\gros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138" y="3429002"/>
            <a:ext cx="1424463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II_rahmen_neu_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-3173"/>
            <a:ext cx="9144001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96875" y="6475415"/>
            <a:ext cx="36703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smtClean="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 smtClean="0">
                <a:solidFill>
                  <a:srgbClr val="000000"/>
                </a:solidFill>
              </a:rPr>
            </a:br>
            <a:r>
              <a:rPr lang="en-US" sz="800" smtClean="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sz="800" smtClean="0">
                <a:solidFill>
                  <a:srgbClr val="000000"/>
                </a:solidFill>
              </a:rPr>
              <a:t> </a:t>
            </a: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169863" y="3212458"/>
            <a:ext cx="8578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1. Institute for Meteorology and Climate Research, Karlsruhe Institute of Technology, Karlsruhe, Germany.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2. Schools of Earth &amp; Atmospheric Sciences and Chemical &amp; </a:t>
            </a:r>
            <a:r>
              <a:rPr lang="en-GB" sz="1000" dirty="0" err="1" smtClean="0">
                <a:solidFill>
                  <a:srgbClr val="FFFFFF"/>
                </a:solidFill>
              </a:rPr>
              <a:t>Biomolecular</a:t>
            </a:r>
            <a:r>
              <a:rPr lang="en-GB" sz="1000" dirty="0" smtClean="0">
                <a:solidFill>
                  <a:srgbClr val="FFFFFF"/>
                </a:solidFill>
              </a:rPr>
              <a:t> Engineering, Georgia Institute of Technology, Atlanta, GA, United States.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3. </a:t>
            </a:r>
            <a:r>
              <a:rPr lang="en-US" sz="1000" dirty="0" smtClean="0">
                <a:solidFill>
                  <a:srgbClr val="FFFFFF"/>
                </a:solidFill>
              </a:rPr>
              <a:t>Global Modeling and Assimilation Office, NASA GSFC, Greenbelt, United States. </a:t>
            </a:r>
            <a:r>
              <a:rPr lang="en-GB" sz="1000" dirty="0" smtClean="0">
                <a:solidFill>
                  <a:srgbClr val="FFFFFF"/>
                </a:solidFill>
              </a:rPr>
              <a:t>.    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318375" y="6497641"/>
            <a:ext cx="1727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 smtClean="0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7" name="Picture 13" descr="KIT-Logo-rgb_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8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10"/>
          <p:cNvSpPr>
            <a:spLocks noChangeArrowheads="1"/>
          </p:cNvSpPr>
          <p:nvPr userDrawn="1"/>
        </p:nvSpPr>
        <p:spPr bwMode="auto">
          <a:xfrm>
            <a:off x="549275" y="13335002"/>
            <a:ext cx="26741438" cy="135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1. Institute for Meteorology and Climate Research, Karlsruhe Institute of Technology, Karlsruhe,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2. Schools of Earth &amp; Atmospheric Sciences and Chemical &amp; Biomolecular Engineering, Georgia Institute of Technology, Atlanta, GA, United States.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3. Deutscher Wetterdienst, Offenbach,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4. NASA Goddard Space Flight Center, Greenbelt, MD., United States. 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>
                <a:solidFill>
                  <a:srgbClr val="000000"/>
                </a:solidFill>
                <a:latin typeface="Calibri" pitchFamily="34" charset="0"/>
              </a:rPr>
            </a:b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Rechteck 10"/>
          <p:cNvSpPr>
            <a:spLocks noChangeArrowheads="1"/>
          </p:cNvSpPr>
          <p:nvPr userDrawn="1"/>
        </p:nvSpPr>
        <p:spPr bwMode="auto">
          <a:xfrm>
            <a:off x="765175" y="13550902"/>
            <a:ext cx="26741438" cy="135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1. Institute for Meteorology and Climate Research, Karlsruhe Institute of Technology, Karlsruhe,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2. Schools of Earth &amp; Atmospheric Sciences and Chemical &amp; Biomolecular Engineering, Georgia Institute of Technology, Atlanta, GA, United States.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3. Deutscher Wetterdienst, Offenbach,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4. NASA Goddard Space Flight Center, Greenbelt, MD., United States. 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>
                <a:solidFill>
                  <a:srgbClr val="000000"/>
                </a:solidFill>
                <a:latin typeface="Calibri" pitchFamily="34" charset="0"/>
              </a:rPr>
            </a:b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75409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3097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817845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4"/>
            <a:ext cx="4102100" cy="4894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4"/>
            <a:ext cx="4102100" cy="4894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38586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0181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20301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6361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9465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126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417250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26993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4"/>
            <a:ext cx="2089150" cy="5759451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4"/>
            <a:ext cx="6116638" cy="5759451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98601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II_rahmen_neu_tit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6475415"/>
            <a:ext cx="36703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>
                <a:solidFill>
                  <a:srgbClr val="000000"/>
                </a:solidFill>
              </a:rPr>
            </a:br>
            <a:r>
              <a:rPr lang="en-US" sz="80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sz="800">
                <a:solidFill>
                  <a:srgbClr val="000000"/>
                </a:solidFill>
              </a:rPr>
              <a:t> </a:t>
            </a: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6497641"/>
            <a:ext cx="1727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5126" name="Picture 13" descr="KIT-Logo-rgb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8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k-IMG_438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560859"/>
            <a:ext cx="1995257" cy="1545316"/>
          </a:xfrm>
          <a:prstGeom prst="rect">
            <a:avLst/>
          </a:prstGeom>
          <a:noFill/>
          <a:ln w="53975" cmpd="thickThin">
            <a:solidFill>
              <a:srgbClr val="00968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IMG_1038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2264" y="4606999"/>
            <a:ext cx="1933832" cy="1453039"/>
          </a:xfrm>
          <a:prstGeom prst="rect">
            <a:avLst/>
          </a:prstGeom>
          <a:noFill/>
          <a:ln w="57150" cmpd="thickThin">
            <a:solidFill>
              <a:srgbClr val="009682"/>
            </a:solidFill>
            <a:miter lim="800000"/>
            <a:headEnd/>
            <a:tailEnd/>
          </a:ln>
          <a:effectLst/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80" y="4560859"/>
            <a:ext cx="2032645" cy="1524484"/>
          </a:xfrm>
          <a:prstGeom prst="rect">
            <a:avLst/>
          </a:prstGeom>
          <a:ln w="53975" cmpd="thickThin">
            <a:solidFill>
              <a:srgbClr val="009682"/>
            </a:solidFill>
          </a:ln>
        </p:spPr>
      </p:pic>
    </p:spTree>
    <p:extLst>
      <p:ext uri="{BB962C8B-B14F-4D97-AF65-F5344CB8AC3E}">
        <p14:creationId xmlns:p14="http://schemas.microsoft.com/office/powerpoint/2010/main" val="2856988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2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91004"/>
      </p:ext>
    </p:extLst>
  </p:cSld>
  <p:clrMapOvr>
    <a:masterClrMapping/>
  </p:clrMapOvr>
  <p:hf hdr="0" ftr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2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390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1701800" y="6445252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633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1701800" y="6445252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09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701800" y="6445252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259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127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08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6.xml"/><Relationship Id="rId9" Type="http://schemas.openxmlformats.org/officeDocument/2006/relationships/image" Target="../media/image21.wm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image" Target="../media/image1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2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5.xml"/><Relationship Id="rId16" Type="http://schemas.openxmlformats.org/officeDocument/2006/relationships/image" Target="../media/image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4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8.xml"/><Relationship Id="rId16" Type="http://schemas.openxmlformats.org/officeDocument/2006/relationships/image" Target="../media/image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56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theme" Target="../theme/theme1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6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69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1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1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9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II_rahmen_neu_folg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284663" y="6453189"/>
            <a:ext cx="44640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</a:rPr>
              <a:t>Aerosols and Climate Processes, Institute of Meteorology and Climate Research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2"/>
            <a:ext cx="42481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4101" name="Picture 9" descr="KITlogo_4c_frutig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9" y="341315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10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9pPr>
    </p:titleStyle>
    <p:bodyStyle>
      <a:lvl1pPr marL="314325" indent="-314325" algn="l" rtl="0" fontAlgn="base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fontAlgn="base">
        <a:spcBef>
          <a:spcPct val="20000"/>
        </a:spcBef>
        <a:spcAft>
          <a:spcPct val="0"/>
        </a:spcAft>
        <a:buBlip>
          <a:blip r:embed="rId17"/>
        </a:buBlip>
        <a:defRPr>
          <a:solidFill>
            <a:schemeClr val="tx1"/>
          </a:solidFill>
          <a:latin typeface="+mn-lt"/>
        </a:defRPr>
      </a:lvl2pPr>
      <a:lvl3pPr marL="1209675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5pPr>
      <a:lvl6pPr marL="25527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6pPr>
      <a:lvl7pPr marL="30099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7pPr>
      <a:lvl8pPr marL="34671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8pPr>
      <a:lvl9pPr marL="39243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280" y="262180"/>
            <a:ext cx="1260000" cy="47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6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/>
          <p:cNvSpPr txBox="1">
            <a:spLocks noChangeArrowheads="1"/>
          </p:cNvSpPr>
          <p:nvPr/>
        </p:nvSpPr>
        <p:spPr bwMode="auto">
          <a:xfrm>
            <a:off x="6448425" y="6205539"/>
            <a:ext cx="2266950" cy="1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lnSpc>
                <a:spcPct val="105000"/>
              </a:lnSpc>
              <a:spcBef>
                <a:spcPct val="50000"/>
              </a:spcBef>
              <a:spcAft>
                <a:spcPct val="0"/>
              </a:spcAft>
              <a:defRPr/>
            </a:pPr>
            <a:fld id="{1EE35605-8AB3-442C-A293-9F31FDF185BC}" type="slidenum">
              <a:rPr lang="de-CH" sz="900" smtClean="0">
                <a:solidFill>
                  <a:srgbClr val="000000"/>
                </a:solidFill>
              </a:rPr>
              <a:pPr algn="r" eaLnBrk="0" fontAlgn="base" hangingPunct="0">
                <a:lnSpc>
                  <a:spcPct val="105000"/>
                </a:lnSpc>
                <a:spcBef>
                  <a:spcPct val="50000"/>
                </a:spcBef>
                <a:spcAft>
                  <a:spcPct val="0"/>
                </a:spcAft>
                <a:defRPr/>
              </a:pPr>
              <a:t>‹Nr.›</a:t>
            </a:fld>
            <a:r>
              <a:rPr lang="de-CH" sz="9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AutoShape 34"/>
          <p:cNvSpPr>
            <a:spLocks noChangeArrowheads="1"/>
          </p:cNvSpPr>
          <p:nvPr/>
        </p:nvSpPr>
        <p:spPr bwMode="auto">
          <a:xfrm>
            <a:off x="1296000" y="6165002"/>
            <a:ext cx="7232650" cy="408989"/>
          </a:xfrm>
          <a:prstGeom prst="octagon">
            <a:avLst>
              <a:gd name="adj" fmla="val 2928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fontAlgn="base" hangingPunct="0">
              <a:lnSpc>
                <a:spcPct val="105000"/>
              </a:lnSpc>
              <a:spcBef>
                <a:spcPct val="50000"/>
              </a:spcBef>
              <a:spcAft>
                <a:spcPct val="0"/>
              </a:spcAft>
            </a:pPr>
            <a:r>
              <a:rPr lang="de-CH" sz="900" b="1" dirty="0" smtClean="0">
                <a:solidFill>
                  <a:srgbClr val="000000"/>
                </a:solidFill>
              </a:rPr>
              <a:t>Title </a:t>
            </a:r>
            <a:r>
              <a:rPr lang="de-CH" sz="900" b="1" dirty="0" err="1" smtClean="0">
                <a:solidFill>
                  <a:srgbClr val="000000"/>
                </a:solidFill>
              </a:rPr>
              <a:t>of</a:t>
            </a:r>
            <a:r>
              <a:rPr lang="de-CH" sz="900" b="1" dirty="0" smtClean="0">
                <a:solidFill>
                  <a:srgbClr val="000000"/>
                </a:solidFill>
              </a:rPr>
              <a:t> </a:t>
            </a:r>
            <a:r>
              <a:rPr lang="de-CH" sz="900" b="1" dirty="0" err="1" smtClean="0">
                <a:solidFill>
                  <a:srgbClr val="000000"/>
                </a:solidFill>
              </a:rPr>
              <a:t>Presentation</a:t>
            </a:r>
            <a:r>
              <a:rPr lang="de-CH" sz="900" dirty="0" smtClean="0">
                <a:solidFill>
                  <a:srgbClr val="000000"/>
                </a:solidFill>
              </a:rPr>
              <a:t> </a:t>
            </a:r>
            <a:r>
              <a:rPr lang="de-CH" sz="900" dirty="0">
                <a:solidFill>
                  <a:srgbClr val="000000"/>
                </a:solidFill>
              </a:rPr>
              <a:t>| </a:t>
            </a:r>
            <a:r>
              <a:rPr lang="de-CH" sz="900" dirty="0" err="1" smtClean="0">
                <a:solidFill>
                  <a:srgbClr val="000000"/>
                </a:solidFill>
              </a:rPr>
              <a:t>Subtitle</a:t>
            </a:r>
            <a:r>
              <a:rPr lang="de-CH" sz="900" dirty="0">
                <a:solidFill>
                  <a:srgbClr val="000000"/>
                </a:solidFill>
              </a:rPr>
              <a:t/>
            </a:r>
            <a:br>
              <a:rPr lang="de-CH" sz="900" dirty="0">
                <a:solidFill>
                  <a:srgbClr val="000000"/>
                </a:solidFill>
              </a:rPr>
            </a:br>
            <a:r>
              <a:rPr lang="de-CH" sz="900" dirty="0" err="1" smtClean="0">
                <a:solidFill>
                  <a:srgbClr val="000000"/>
                </a:solidFill>
              </a:rPr>
              <a:t>Author</a:t>
            </a:r>
            <a:endParaRPr lang="de-CH" sz="900" b="1" dirty="0">
              <a:solidFill>
                <a:srgbClr val="000000"/>
              </a:solidFill>
            </a:endParaRPr>
          </a:p>
        </p:txBody>
      </p:sp>
      <p:sp>
        <p:nvSpPr>
          <p:cNvPr id="4" name="Line 40"/>
          <p:cNvSpPr>
            <a:spLocks noChangeShapeType="1"/>
          </p:cNvSpPr>
          <p:nvPr/>
        </p:nvSpPr>
        <p:spPr bwMode="auto">
          <a:xfrm flipH="1">
            <a:off x="1285875" y="6162675"/>
            <a:ext cx="7496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100">
              <a:solidFill>
                <a:srgbClr val="000000"/>
              </a:solidFill>
            </a:endParaRPr>
          </a:p>
        </p:txBody>
      </p:sp>
      <p:pic>
        <p:nvPicPr>
          <p:cNvPr id="5" name="Picture 44" descr="Wapp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387000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1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6" y="333378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4"/>
            <a:ext cx="83566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11863" y="6453189"/>
            <a:ext cx="27368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900" smtClean="0">
                <a:solidFill>
                  <a:srgbClr val="000000"/>
                </a:solidFill>
              </a:rPr>
              <a:t>Institute for Meteorology and Climate Research</a:t>
            </a: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45251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D0DD25AB-A3B9-4BF0-AF56-DF05602836DE}" type="slidenum">
              <a:rPr lang="de-DE" sz="900" b="1">
                <a:solidFill>
                  <a:srgbClr val="000000"/>
                </a:solidFill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‹Nr.›</a:t>
            </a:fld>
            <a:endParaRPr lang="de-DE" sz="900" b="1">
              <a:solidFill>
                <a:srgbClr val="000000"/>
              </a:solidFill>
            </a:endParaRP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612775" y="6445252"/>
            <a:ext cx="8636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C25354-0FDD-4D38-80AA-D3E58F24FAF6}" type="datetime1">
              <a:rPr lang="de-DE" sz="9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12.09.2017</a:t>
            </a:fld>
            <a:endParaRPr lang="de-DE" sz="900">
              <a:solidFill>
                <a:srgbClr val="000000"/>
              </a:solidFill>
            </a:endParaRPr>
          </a:p>
        </p:txBody>
      </p:sp>
      <p:pic>
        <p:nvPicPr>
          <p:cNvPr id="1037" name="Picture 9" descr="KITlogo_4c_frutig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9" y="341315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72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74924"/>
          <a:stretch/>
        </p:blipFill>
        <p:spPr>
          <a:xfrm>
            <a:off x="53393" y="5767733"/>
            <a:ext cx="9037853" cy="1023496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 bwMode="auto">
          <a:xfrm flipH="1">
            <a:off x="8220074" y="6429375"/>
            <a:ext cx="479426" cy="825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100" smtClean="0">
              <a:solidFill>
                <a:srgbClr val="FFFFFF"/>
              </a:solidFill>
            </a:endParaRPr>
          </a:p>
        </p:txBody>
      </p:sp>
      <p:sp>
        <p:nvSpPr>
          <p:cNvPr id="12" name="Rechteck 11"/>
          <p:cNvSpPr/>
          <p:nvPr/>
        </p:nvSpPr>
        <p:spPr bwMode="auto">
          <a:xfrm flipH="1">
            <a:off x="8274049" y="6309320"/>
            <a:ext cx="377825" cy="1359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100" smtClean="0">
              <a:solidFill>
                <a:srgbClr val="FFFFFF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659141" y="6327820"/>
            <a:ext cx="10750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1EE35605-8AB3-442C-A293-9F31FDF185BC}" type="slidenum">
              <a:rPr lang="de-CH" sz="1100" smtClean="0">
                <a:solidFill>
                  <a:srgbClr val="000000"/>
                </a:solidFill>
                <a:latin typeface="Roboto Light"/>
                <a:cs typeface="Roboto Light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sz="1100" dirty="0">
              <a:solidFill>
                <a:srgbClr val="000000"/>
              </a:solidFill>
              <a:latin typeface="Roboto Light"/>
              <a:cs typeface="Roboto Light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0" y="-6734"/>
            <a:ext cx="9144000" cy="1044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100" smtClean="0">
              <a:solidFill>
                <a:srgbClr val="000000"/>
              </a:solidFill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1202892" y="6323124"/>
            <a:ext cx="1320488" cy="2788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100" smtClean="0">
              <a:solidFill>
                <a:srgbClr val="FFFFFF"/>
              </a:solidFill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1288372" y="6237312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100" smtClean="0">
              <a:solidFill>
                <a:srgbClr val="FFFFFF"/>
              </a:solidFill>
            </a:endParaRPr>
          </a:p>
        </p:txBody>
      </p:sp>
      <p:pic>
        <p:nvPicPr>
          <p:cNvPr id="20" name="Bild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78006" r="10884"/>
          <a:stretch/>
        </p:blipFill>
        <p:spPr>
          <a:xfrm>
            <a:off x="1314496" y="6339610"/>
            <a:ext cx="1041960" cy="17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3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900" smtClean="0">
                <a:solidFill>
                  <a:srgbClr val="000000"/>
                </a:solidFill>
              </a:rPr>
              <a:t>Institute for Meteorology and Climate Research</a:t>
            </a: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D0DD25AB-A3B9-4BF0-AF56-DF05602836DE}" type="slidenum">
              <a:rPr lang="de-DE" sz="900" b="1">
                <a:solidFill>
                  <a:srgbClr val="000000"/>
                </a:solidFill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‹Nr.›</a:t>
            </a:fld>
            <a:endParaRPr lang="de-DE" sz="900" b="1">
              <a:solidFill>
                <a:srgbClr val="000000"/>
              </a:solidFill>
            </a:endParaRP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612775" y="6445250"/>
            <a:ext cx="8636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C25354-0FDD-4D38-80AA-D3E58F24FAF6}" type="datetime1">
              <a:rPr lang="de-DE" sz="9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12.09.2017</a:t>
            </a:fld>
            <a:endParaRPr lang="de-DE" sz="900">
              <a:solidFill>
                <a:srgbClr val="000000"/>
              </a:solidFill>
            </a:endParaRPr>
          </a:p>
        </p:txBody>
      </p:sp>
      <p:pic>
        <p:nvPicPr>
          <p:cNvPr id="1037" name="Picture 9" descr="KITlogo_4c_frutig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83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19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19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19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900" smtClean="0">
                <a:solidFill>
                  <a:srgbClr val="000000"/>
                </a:solidFill>
              </a:rPr>
              <a:t>Institute for Meteorology and Climate Research</a:t>
            </a: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D0DD25AB-A3B9-4BF0-AF56-DF05602836DE}" type="slidenum">
              <a:rPr lang="de-DE" sz="900" b="1">
                <a:solidFill>
                  <a:srgbClr val="000000"/>
                </a:solidFill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‹Nr.›</a:t>
            </a:fld>
            <a:endParaRPr lang="de-DE" sz="900" b="1">
              <a:solidFill>
                <a:srgbClr val="000000"/>
              </a:solidFill>
            </a:endParaRP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612775" y="6445250"/>
            <a:ext cx="8636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C25354-0FDD-4D38-80AA-D3E58F24FAF6}" type="datetime1">
              <a:rPr lang="de-DE" sz="9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12.09.2017</a:t>
            </a:fld>
            <a:endParaRPr lang="de-DE" sz="900">
              <a:solidFill>
                <a:srgbClr val="000000"/>
              </a:solidFill>
            </a:endParaRPr>
          </a:p>
        </p:txBody>
      </p:sp>
      <p:pic>
        <p:nvPicPr>
          <p:cNvPr id="1037" name="Picture 9" descr="KITlogo_4c_frutig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42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19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19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19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add text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A2177219-4D79-4D82-A800-567BDD8316C6}" type="slidenum">
              <a:rPr lang="de-DE" sz="900" b="1">
                <a:solidFill>
                  <a:srgbClr val="000000"/>
                </a:solidFill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‹Nr.›</a:t>
            </a:fld>
            <a:endParaRPr lang="de-DE" sz="900" b="1">
              <a:solidFill>
                <a:srgbClr val="000000"/>
              </a:solidFill>
            </a:endParaRPr>
          </a:p>
        </p:txBody>
      </p:sp>
      <p:pic>
        <p:nvPicPr>
          <p:cNvPr id="1037" name="Picture 9" descr="KITlogo_4c_frutig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47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II_rahmen_neu_fol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284663" y="6453189"/>
            <a:ext cx="44640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</a:rPr>
              <a:t>Aerosols and Climate Processes, Institute of Meteorology and Climate Research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2"/>
            <a:ext cx="42481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4101" name="Picture 9" descr="KITlogo_4c_frutig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9" y="341315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6"/>
          <p:cNvSpPr txBox="1">
            <a:spLocks noChangeArrowheads="1"/>
          </p:cNvSpPr>
          <p:nvPr userDrawn="1"/>
        </p:nvSpPr>
        <p:spPr bwMode="auto">
          <a:xfrm>
            <a:off x="376240" y="6400800"/>
            <a:ext cx="15911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COSMO-ART</a:t>
            </a:r>
          </a:p>
        </p:txBody>
      </p:sp>
    </p:spTree>
    <p:extLst>
      <p:ext uri="{BB962C8B-B14F-4D97-AF65-F5344CB8AC3E}">
        <p14:creationId xmlns:p14="http://schemas.microsoft.com/office/powerpoint/2010/main" val="62080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9pPr>
    </p:titleStyle>
    <p:bodyStyle>
      <a:lvl1pPr marL="314325" indent="-314325" algn="l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fontAlgn="base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</a:defRPr>
      </a:lvl2pPr>
      <a:lvl3pPr marL="1209675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5pPr>
      <a:lvl6pPr marL="25527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6pPr>
      <a:lvl7pPr marL="30099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7pPr>
      <a:lvl8pPr marL="34671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8pPr>
      <a:lvl9pPr marL="39243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II_rahmen_neu_folg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284663" y="6453189"/>
            <a:ext cx="44640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</a:rPr>
              <a:t>Aerosols and Climate Processes, Institute of Meteorology and Climate Research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2"/>
            <a:ext cx="42481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4101" name="Picture 9" descr="KITlogo_4c_frutig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9" y="341315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54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969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9pPr>
    </p:titleStyle>
    <p:bodyStyle>
      <a:lvl1pPr marL="314325" indent="-314325" algn="l" rtl="0" fontAlgn="base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fontAlgn="base">
        <a:spcBef>
          <a:spcPct val="20000"/>
        </a:spcBef>
        <a:spcAft>
          <a:spcPct val="0"/>
        </a:spcAft>
        <a:buBlip>
          <a:blip r:embed="rId17"/>
        </a:buBlip>
        <a:defRPr>
          <a:solidFill>
            <a:schemeClr val="tx1"/>
          </a:solidFill>
          <a:latin typeface="+mn-lt"/>
        </a:defRPr>
      </a:lvl2pPr>
      <a:lvl3pPr marL="1209675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5pPr>
      <a:lvl6pPr marL="25527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6pPr>
      <a:lvl7pPr marL="30099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7pPr>
      <a:lvl8pPr marL="34671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8pPr>
      <a:lvl9pPr marL="39243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6" y="333378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4"/>
            <a:ext cx="83566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11863" y="6453189"/>
            <a:ext cx="27368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smtClean="0">
                <a:solidFill>
                  <a:srgbClr val="000000"/>
                </a:solidFill>
              </a:rPr>
              <a:t>Institute for Meteorology and Climate Research</a:t>
            </a:r>
          </a:p>
        </p:txBody>
      </p:sp>
      <p:sp>
        <p:nvSpPr>
          <p:cNvPr id="1030" name="Text Box 11"/>
          <p:cNvSpPr txBox="1">
            <a:spLocks noChangeArrowheads="1"/>
          </p:cNvSpPr>
          <p:nvPr/>
        </p:nvSpPr>
        <p:spPr bwMode="auto">
          <a:xfrm>
            <a:off x="250825" y="6445251"/>
            <a:ext cx="325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fld id="{F268105D-04A1-4B04-96E8-B3D64A16E329}" type="slidenum">
              <a:rPr lang="de-DE" sz="900" b="1" smtClean="0">
                <a:solidFill>
                  <a:srgbClr val="000000"/>
                </a:solidFill>
              </a:rPr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‹Nr.›</a:t>
            </a:fld>
            <a:endParaRPr lang="de-DE" sz="900" b="1" smtClean="0">
              <a:solidFill>
                <a:srgbClr val="000000"/>
              </a:solidFill>
            </a:endParaRPr>
          </a:p>
        </p:txBody>
      </p:sp>
      <p:sp>
        <p:nvSpPr>
          <p:cNvPr id="1031" name="Rechteck 11"/>
          <p:cNvSpPr>
            <a:spLocks noChangeArrowheads="1"/>
          </p:cNvSpPr>
          <p:nvPr/>
        </p:nvSpPr>
        <p:spPr bwMode="auto">
          <a:xfrm>
            <a:off x="612775" y="6445252"/>
            <a:ext cx="8636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382CA1-4036-4B84-80E5-8AE428793B15}" type="datetime1">
              <a:rPr lang="de-DE" sz="9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12.09.2017</a:t>
            </a:fld>
            <a:endParaRPr lang="de-DE" sz="900">
              <a:solidFill>
                <a:srgbClr val="000000"/>
              </a:solidFill>
            </a:endParaRPr>
          </a:p>
        </p:txBody>
      </p:sp>
      <p:pic>
        <p:nvPicPr>
          <p:cNvPr id="1033" name="Picture 9" descr="KITlogo_4c_frutig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9" y="341315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82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II_rahmen_neu_fol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284663" y="6453189"/>
            <a:ext cx="44640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</a:rPr>
              <a:t>Aerosols and Climate Processes, Institute of Meteorology and Climate Research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2"/>
            <a:ext cx="42481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4101" name="Picture 9" descr="KITlogo_4c_frutig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9" y="341315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6"/>
          <p:cNvSpPr txBox="1">
            <a:spLocks noChangeArrowheads="1"/>
          </p:cNvSpPr>
          <p:nvPr userDrawn="1"/>
        </p:nvSpPr>
        <p:spPr bwMode="auto">
          <a:xfrm>
            <a:off x="376240" y="6400800"/>
            <a:ext cx="15911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COSMO-ART</a:t>
            </a:r>
          </a:p>
        </p:txBody>
      </p:sp>
    </p:spTree>
    <p:extLst>
      <p:ext uri="{BB962C8B-B14F-4D97-AF65-F5344CB8AC3E}">
        <p14:creationId xmlns:p14="http://schemas.microsoft.com/office/powerpoint/2010/main" val="210621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9pPr>
    </p:titleStyle>
    <p:bodyStyle>
      <a:lvl1pPr marL="314325" indent="-314325" algn="l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fontAlgn="base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</a:defRPr>
      </a:lvl2pPr>
      <a:lvl3pPr marL="1209675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5pPr>
      <a:lvl6pPr marL="25527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6pPr>
      <a:lvl7pPr marL="30099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7pPr>
      <a:lvl8pPr marL="34671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8pPr>
      <a:lvl9pPr marL="39243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2"/>
            <a:ext cx="42481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9" name="Picture 9" descr="KITlogo_4c_frutig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9" y="341315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02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983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6" y="333378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4"/>
            <a:ext cx="83566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11863" y="6453189"/>
            <a:ext cx="27368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smtClean="0">
                <a:solidFill>
                  <a:srgbClr val="000000"/>
                </a:solidFill>
              </a:rPr>
              <a:t>Institute for Meteorology and Climate Research</a:t>
            </a:r>
          </a:p>
        </p:txBody>
      </p:sp>
      <p:sp>
        <p:nvSpPr>
          <p:cNvPr id="1030" name="Text Box 11"/>
          <p:cNvSpPr txBox="1">
            <a:spLocks noChangeArrowheads="1"/>
          </p:cNvSpPr>
          <p:nvPr/>
        </p:nvSpPr>
        <p:spPr bwMode="auto">
          <a:xfrm>
            <a:off x="250825" y="6445251"/>
            <a:ext cx="325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fld id="{F268105D-04A1-4B04-96E8-B3D64A16E329}" type="slidenum">
              <a:rPr lang="de-DE" sz="900" b="1" smtClean="0">
                <a:solidFill>
                  <a:srgbClr val="000000"/>
                </a:solidFill>
              </a:rPr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‹Nr.›</a:t>
            </a:fld>
            <a:endParaRPr lang="de-DE" sz="900" b="1" dirty="0" smtClean="0">
              <a:solidFill>
                <a:srgbClr val="000000"/>
              </a:solidFill>
            </a:endParaRPr>
          </a:p>
        </p:txBody>
      </p:sp>
      <p:pic>
        <p:nvPicPr>
          <p:cNvPr id="1033" name="Picture 9" descr="KITlogo_4c_frutig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9" y="341315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55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6" y="333378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4"/>
            <a:ext cx="83566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11863" y="6453189"/>
            <a:ext cx="27368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smtClean="0">
                <a:solidFill>
                  <a:srgbClr val="000000"/>
                </a:solidFill>
              </a:rPr>
              <a:t>Institute for Meteorology and Climate Research</a:t>
            </a:r>
          </a:p>
        </p:txBody>
      </p:sp>
      <p:sp>
        <p:nvSpPr>
          <p:cNvPr id="1030" name="Text Box 11"/>
          <p:cNvSpPr txBox="1">
            <a:spLocks noChangeArrowheads="1"/>
          </p:cNvSpPr>
          <p:nvPr/>
        </p:nvSpPr>
        <p:spPr bwMode="auto">
          <a:xfrm>
            <a:off x="250825" y="6445251"/>
            <a:ext cx="325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fld id="{F268105D-04A1-4B04-96E8-B3D64A16E329}" type="slidenum">
              <a:rPr lang="de-DE" sz="900" b="1" smtClean="0">
                <a:solidFill>
                  <a:srgbClr val="000000"/>
                </a:solidFill>
              </a:rPr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‹Nr.›</a:t>
            </a:fld>
            <a:endParaRPr lang="de-DE" sz="900" b="1" dirty="0" smtClean="0">
              <a:solidFill>
                <a:srgbClr val="000000"/>
              </a:solidFill>
            </a:endParaRPr>
          </a:p>
        </p:txBody>
      </p:sp>
      <p:pic>
        <p:nvPicPr>
          <p:cNvPr id="1033" name="Picture 9" descr="KITlogo_4c_frutig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9" y="341315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31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II_rahmen_neu_folg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284663" y="6525024"/>
            <a:ext cx="4464050" cy="18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</a:rPr>
              <a:t>Aerosols and Climate Processes, Institute of Meteorology and Climate Research</a:t>
            </a:r>
          </a:p>
        </p:txBody>
      </p:sp>
      <p:pic>
        <p:nvPicPr>
          <p:cNvPr id="4101" name="Picture 9" descr="KITlogo_4c_frutige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9" y="341315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08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9pPr>
    </p:titleStyle>
    <p:bodyStyle>
      <a:lvl1pPr marL="314325" indent="-314325" algn="l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fontAlgn="base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</a:defRPr>
      </a:lvl2pPr>
      <a:lvl3pPr marL="1209675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5pPr>
      <a:lvl6pPr marL="25527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6pPr>
      <a:lvl7pPr marL="30099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7pPr>
      <a:lvl8pPr marL="34671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8pPr>
      <a:lvl9pPr marL="39243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6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11189" y="1340768"/>
            <a:ext cx="83899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70C0"/>
                </a:solidFill>
              </a:rPr>
              <a:t>COSMO-ART and ICON-ART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96875" y="2349502"/>
            <a:ext cx="837088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684213" y="2160216"/>
            <a:ext cx="837088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70C0"/>
                </a:solidFill>
              </a:rPr>
              <a:t>Status  - Development </a:t>
            </a:r>
            <a:r>
              <a:rPr lang="en-US" sz="1600" b="1" dirty="0" smtClean="0">
                <a:solidFill>
                  <a:srgbClr val="0070C0"/>
                </a:solidFill>
              </a:rPr>
              <a:t>– Application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35034"/>
            <a:ext cx="3240360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11189" y="2554716"/>
            <a:ext cx="4938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00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Bernhard Vogel + COSMO-ART </a:t>
            </a:r>
            <a:r>
              <a:rPr lang="en-US" sz="1400" b="1" dirty="0" smtClean="0">
                <a:solidFill>
                  <a:srgbClr val="000000"/>
                </a:solidFill>
              </a:rPr>
              <a:t>+ ICON-ART </a:t>
            </a:r>
            <a:r>
              <a:rPr lang="en-US" sz="1400" b="1" dirty="0">
                <a:solidFill>
                  <a:srgbClr val="000000"/>
                </a:solidFill>
              </a:rPr>
              <a:t>developers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45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29072"/>
            <a:ext cx="5208240" cy="5208240"/>
          </a:xfrm>
          <a:prstGeom prst="rect">
            <a:avLst/>
          </a:prstGeom>
        </p:spPr>
      </p:pic>
      <p:pic>
        <p:nvPicPr>
          <p:cNvPr id="4" name="Picture 2" descr="D:\Users\Rieger\Documents\DissertationTeX\Images\sim_domain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2"/>
          <a:stretch/>
        </p:blipFill>
        <p:spPr bwMode="auto">
          <a:xfrm>
            <a:off x="5652120" y="1844824"/>
            <a:ext cx="3182753" cy="292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179512" y="188640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srgbClr val="0070C0"/>
                </a:solidFill>
              </a:rPr>
              <a:t>Dust episode April 2014</a:t>
            </a:r>
            <a:endParaRPr lang="en-US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71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7" t="9385"/>
          <a:stretch/>
        </p:blipFill>
        <p:spPr bwMode="auto">
          <a:xfrm>
            <a:off x="1374594" y="1438183"/>
            <a:ext cx="5501662" cy="436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236296" y="5877272"/>
            <a:ext cx="1696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0000"/>
                </a:solidFill>
              </a:rPr>
              <a:t>Rieger</a:t>
            </a:r>
            <a:r>
              <a:rPr lang="en-US" sz="1400" b="1" dirty="0" smtClean="0">
                <a:solidFill>
                  <a:srgbClr val="000000"/>
                </a:solidFill>
              </a:rPr>
              <a:t> et al., 2017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79512" y="188640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srgbClr val="0070C0"/>
                </a:solidFill>
              </a:rPr>
              <a:t>Difference in surface radiation, </a:t>
            </a:r>
            <a:r>
              <a:rPr lang="en-US" kern="0" dirty="0">
                <a:solidFill>
                  <a:srgbClr val="0070C0"/>
                </a:solidFill>
              </a:rPr>
              <a:t>4 April 2014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244408" y="6031160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2195736" y="5624281"/>
            <a:ext cx="3421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no dust interaction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rot="16200000">
            <a:off x="-715101" y="2783477"/>
            <a:ext cx="3700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with dust interaction</a:t>
            </a:r>
            <a:endParaRPr lang="en-US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9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0" r="13721" b="13359"/>
          <a:stretch/>
        </p:blipFill>
        <p:spPr bwMode="auto">
          <a:xfrm>
            <a:off x="391703" y="4061130"/>
            <a:ext cx="2596121" cy="203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0" r="15449" b="13992"/>
          <a:stretch/>
        </p:blipFill>
        <p:spPr bwMode="auto">
          <a:xfrm>
            <a:off x="3203848" y="4005064"/>
            <a:ext cx="2542738" cy="20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9" r="15653" b="13958"/>
          <a:stretch/>
        </p:blipFill>
        <p:spPr bwMode="auto">
          <a:xfrm>
            <a:off x="269396" y="1469512"/>
            <a:ext cx="2568786" cy="20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2" r="15658"/>
          <a:stretch/>
        </p:blipFill>
        <p:spPr bwMode="auto">
          <a:xfrm>
            <a:off x="3190162" y="1495517"/>
            <a:ext cx="2533966" cy="195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" r="15201" b="12121"/>
          <a:stretch/>
        </p:blipFill>
        <p:spPr bwMode="auto">
          <a:xfrm>
            <a:off x="5990753" y="1465166"/>
            <a:ext cx="2541687" cy="210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043608" y="119859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24.03.2017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895242" y="118148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29.05.2017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6788468" y="125946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14.06.2017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888107" y="378904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06.07.2017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3943061" y="377974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19.07.2017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79512" y="44624"/>
            <a:ext cx="6017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Saharan Dust over Europe in 2017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03786"/>
            <a:ext cx="2551848" cy="198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6747695" y="377974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30.08.2017</a:t>
            </a:r>
            <a:endParaRPr lang="de-DE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592" y="6279266"/>
            <a:ext cx="2016224" cy="56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01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310" y="980728"/>
            <a:ext cx="4796050" cy="4945236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716547" y="5857749"/>
            <a:ext cx="2191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cs typeface="Courier New" panose="02070309020205020404" pitchFamily="49" charset="0"/>
              </a:rPr>
              <a:t>Meng</a:t>
            </a:r>
            <a:r>
              <a:rPr lang="en-US" sz="2000" dirty="0" smtClean="0"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cs typeface="Courier New" panose="02070309020205020404" pitchFamily="49" charset="0"/>
              </a:rPr>
              <a:t>et al (2010)</a:t>
            </a:r>
            <a:endParaRPr lang="en-US" sz="2000" dirty="0">
              <a:cs typeface="Courier New" panose="02070309020205020404" pitchFamily="49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51520" y="260648"/>
            <a:ext cx="244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Particle shapes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93" y="2355875"/>
            <a:ext cx="2231832" cy="219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463958" y="4554462"/>
            <a:ext cx="18261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Lindqvist</a:t>
            </a:r>
            <a:r>
              <a:rPr lang="en-US" sz="1400" dirty="0"/>
              <a:t> </a:t>
            </a:r>
            <a:r>
              <a:rPr lang="en-US" sz="1400" dirty="0" smtClean="0"/>
              <a:t>et al., 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2916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51520" y="216024"/>
            <a:ext cx="7886700" cy="620688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Mass-Specific Extinction Coefficient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5" name="Picture 4" descr="ext_allmod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923976"/>
            <a:ext cx="5400600" cy="538534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67461" y="1772816"/>
            <a:ext cx="100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Mode A</a:t>
            </a:r>
            <a:endParaRPr lang="en-US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596797" y="3356992"/>
            <a:ext cx="100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Mode B</a:t>
            </a:r>
            <a:endParaRPr lang="en-US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619944" y="5013176"/>
            <a:ext cx="100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Mode C</a:t>
            </a:r>
            <a:endParaRPr lang="en-US" b="1" dirty="0"/>
          </a:p>
        </p:txBody>
      </p:sp>
      <p:sp>
        <p:nvSpPr>
          <p:cNvPr id="3" name="Rechteck 2"/>
          <p:cNvSpPr/>
          <p:nvPr/>
        </p:nvSpPr>
        <p:spPr>
          <a:xfrm>
            <a:off x="5148064" y="1196752"/>
            <a:ext cx="57606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5148064" y="2780928"/>
            <a:ext cx="57606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5148064" y="4437112"/>
            <a:ext cx="57606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8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6911975" cy="561975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</a:rPr>
              <a:t>Phase function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61" b="11758"/>
          <a:stretch/>
        </p:blipFill>
        <p:spPr bwMode="auto">
          <a:xfrm>
            <a:off x="2267744" y="1058852"/>
            <a:ext cx="794822" cy="431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/>
          <a:stretch/>
        </p:blipFill>
        <p:spPr bwMode="auto">
          <a:xfrm>
            <a:off x="3028322" y="1058852"/>
            <a:ext cx="3343077" cy="489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4" t="16052" r="50877" b="62781"/>
          <a:stretch/>
        </p:blipFill>
        <p:spPr bwMode="auto">
          <a:xfrm>
            <a:off x="3536829" y="1484784"/>
            <a:ext cx="2303253" cy="103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732240" y="5795391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Mishchenko</a:t>
            </a:r>
            <a:r>
              <a:rPr lang="en-US" sz="1400" dirty="0"/>
              <a:t> et al., 1997</a:t>
            </a:r>
          </a:p>
        </p:txBody>
      </p:sp>
      <p:sp>
        <p:nvSpPr>
          <p:cNvPr id="3" name="Rechteck 2"/>
          <p:cNvSpPr/>
          <p:nvPr/>
        </p:nvSpPr>
        <p:spPr>
          <a:xfrm>
            <a:off x="5840082" y="2636912"/>
            <a:ext cx="244086" cy="30243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4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6911975" cy="561975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Vertical integrated </a:t>
            </a:r>
            <a:r>
              <a:rPr lang="en-US" dirty="0" smtClean="0">
                <a:solidFill>
                  <a:srgbClr val="0070C0"/>
                </a:solidFill>
              </a:rPr>
              <a:t>mass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xc8980\Application Data\SSH\temp\R2B10_ash_from_outside_nestintegrated_ash_mass5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r="4286"/>
          <a:stretch/>
        </p:blipFill>
        <p:spPr bwMode="auto">
          <a:xfrm>
            <a:off x="59176" y="980728"/>
            <a:ext cx="897789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30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323528" y="1628800"/>
            <a:ext cx="4156059" cy="3804036"/>
            <a:chOff x="127909" y="1539280"/>
            <a:chExt cx="6028267" cy="4541628"/>
          </a:xfrm>
        </p:grpSpPr>
        <p:pic>
          <p:nvPicPr>
            <p:cNvPr id="5122" name="Picture 2" descr="C:\Users\xc8980\Application Data\SSH\temp\Augsburg_17.04.2010_10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6" t="50676" r="17129" b="5418"/>
            <a:stretch/>
          </p:blipFill>
          <p:spPr bwMode="auto">
            <a:xfrm>
              <a:off x="127909" y="4149080"/>
              <a:ext cx="6028267" cy="1931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 descr="C:\Users\xc8980\Application Data\SSH\temp\Augsburg_17.04.2010_06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2" t="1" r="17118" b="48868"/>
            <a:stretch/>
          </p:blipFill>
          <p:spPr bwMode="auto">
            <a:xfrm>
              <a:off x="195643" y="1539280"/>
              <a:ext cx="5960533" cy="2249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2" descr="C:\Users\xc8980\Application Data\SSH\temp\Augsburgxy_17.04.2010 08 UTC1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"/>
          <a:stretch/>
        </p:blipFill>
        <p:spPr bwMode="auto">
          <a:xfrm>
            <a:off x="4572000" y="1269240"/>
            <a:ext cx="4469925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911975" cy="561975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Vertical </a:t>
            </a:r>
            <a:r>
              <a:rPr lang="en-US" dirty="0" smtClean="0">
                <a:solidFill>
                  <a:srgbClr val="0070C0"/>
                </a:solidFill>
              </a:rPr>
              <a:t>profiles </a:t>
            </a:r>
            <a:r>
              <a:rPr lang="en-US" dirty="0">
                <a:solidFill>
                  <a:srgbClr val="0070C0"/>
                </a:solidFill>
              </a:rPr>
              <a:t>of attenuated backscatter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718190" y="5856088"/>
            <a:ext cx="1296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ICON-ART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93332" y="1259468"/>
            <a:ext cx="341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Ceilometer, Augsburg, 17.04.10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718190" y="1844824"/>
            <a:ext cx="119762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691679" y="3789040"/>
            <a:ext cx="1322699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652000" y="1476000"/>
            <a:ext cx="2232248" cy="256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4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9512" y="260648"/>
            <a:ext cx="3142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Data assimilation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97883" y="1615231"/>
            <a:ext cx="845058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/>
              <a:t>The profiles of the attenuated backscatter are a first example of a forward operator for aerosol particles.</a:t>
            </a:r>
          </a:p>
          <a:p>
            <a:endParaRPr lang="en-US" sz="2000" b="1" dirty="0" smtClean="0"/>
          </a:p>
          <a:p>
            <a:pPr>
              <a:lnSpc>
                <a:spcPct val="150000"/>
              </a:lnSpc>
            </a:pPr>
            <a:r>
              <a:rPr lang="en-US" sz="2000" b="1" dirty="0" smtClean="0"/>
              <a:t>In addition to the simulated AODs this opens the road to data assimilation.</a:t>
            </a:r>
          </a:p>
          <a:p>
            <a:endParaRPr lang="en-US" sz="2000" b="1" dirty="0"/>
          </a:p>
          <a:p>
            <a:r>
              <a:rPr lang="en-US" sz="2000" b="1" dirty="0" smtClean="0"/>
              <a:t>You can expect first results at the next GM.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16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Gerade Verbindung mit Pfeil 41"/>
          <p:cNvCxnSpPr/>
          <p:nvPr/>
        </p:nvCxnSpPr>
        <p:spPr>
          <a:xfrm>
            <a:off x="5868144" y="2852936"/>
            <a:ext cx="0" cy="6564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" name="Pfeil nach rechts 3"/>
          <p:cNvSpPr/>
          <p:nvPr/>
        </p:nvSpPr>
        <p:spPr>
          <a:xfrm>
            <a:off x="323528" y="3356992"/>
            <a:ext cx="7560840" cy="648072"/>
          </a:xfrm>
          <a:prstGeom prst="rightArrow">
            <a:avLst/>
          </a:prstGeom>
          <a:gradFill flip="none" rotWithShape="1">
            <a:gsLst>
              <a:gs pos="0">
                <a:srgbClr val="FF7D7D"/>
              </a:gs>
              <a:gs pos="18000">
                <a:schemeClr val="accent1"/>
              </a:gs>
              <a:gs pos="100000">
                <a:schemeClr val="accent1"/>
              </a:gs>
            </a:gsLst>
            <a:lin ang="10800000" scaled="1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/>
              <a:t>ICON-ART DEVELOPMENT</a:t>
            </a:r>
            <a:endParaRPr lang="de-DE" b="1" dirty="0"/>
          </a:p>
        </p:txBody>
      </p:sp>
      <p:sp>
        <p:nvSpPr>
          <p:cNvPr id="6" name="Abgerundetes Rechteck 5"/>
          <p:cNvSpPr/>
          <p:nvPr/>
        </p:nvSpPr>
        <p:spPr>
          <a:xfrm>
            <a:off x="323528" y="1124744"/>
            <a:ext cx="1692188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Monodisperse</a:t>
            </a:r>
          </a:p>
          <a:p>
            <a:pPr algn="ctr"/>
            <a:r>
              <a:rPr lang="de-DE" dirty="0" smtClean="0"/>
              <a:t>Tracer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827584" y="1700808"/>
            <a:ext cx="0" cy="1800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Abgerundetes Rechteck 9"/>
          <p:cNvSpPr/>
          <p:nvPr/>
        </p:nvSpPr>
        <p:spPr>
          <a:xfrm>
            <a:off x="107504" y="5661248"/>
            <a:ext cx="1800200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Volcanic</a:t>
            </a:r>
            <a:endParaRPr lang="de-DE" dirty="0" smtClean="0"/>
          </a:p>
          <a:p>
            <a:pPr algn="ctr"/>
            <a:r>
              <a:rPr lang="de-DE" dirty="0" smtClean="0"/>
              <a:t>Ash</a:t>
            </a:r>
          </a:p>
        </p:txBody>
      </p:sp>
      <p:cxnSp>
        <p:nvCxnSpPr>
          <p:cNvPr id="11" name="Gerade Verbindung mit Pfeil 10"/>
          <p:cNvCxnSpPr/>
          <p:nvPr/>
        </p:nvCxnSpPr>
        <p:spPr>
          <a:xfrm flipV="1">
            <a:off x="827584" y="3861048"/>
            <a:ext cx="0" cy="1800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Abgerundetes Rechteck 13"/>
          <p:cNvSpPr/>
          <p:nvPr/>
        </p:nvSpPr>
        <p:spPr>
          <a:xfrm>
            <a:off x="2123728" y="1016732"/>
            <a:ext cx="1728192" cy="79208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Polydisperse</a:t>
            </a:r>
          </a:p>
          <a:p>
            <a:pPr algn="ctr"/>
            <a:r>
              <a:rPr lang="de-DE" dirty="0" smtClean="0"/>
              <a:t>Tracer/ Modal Aerosol</a:t>
            </a:r>
          </a:p>
        </p:txBody>
      </p:sp>
      <p:cxnSp>
        <p:nvCxnSpPr>
          <p:cNvPr id="15" name="Gerade Verbindung mit Pfeil 14"/>
          <p:cNvCxnSpPr/>
          <p:nvPr/>
        </p:nvCxnSpPr>
        <p:spPr>
          <a:xfrm flipH="1">
            <a:off x="2771800" y="1808820"/>
            <a:ext cx="8706" cy="16921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Abgerundetes Rechteck 17"/>
          <p:cNvSpPr/>
          <p:nvPr/>
        </p:nvSpPr>
        <p:spPr>
          <a:xfrm>
            <a:off x="899592" y="4941168"/>
            <a:ext cx="1800200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Radionuclides</a:t>
            </a:r>
            <a:endParaRPr lang="de-DE" dirty="0" smtClean="0"/>
          </a:p>
        </p:txBody>
      </p:sp>
      <p:cxnSp>
        <p:nvCxnSpPr>
          <p:cNvPr id="19" name="Gerade Verbindung mit Pfeil 18"/>
          <p:cNvCxnSpPr/>
          <p:nvPr/>
        </p:nvCxnSpPr>
        <p:spPr>
          <a:xfrm flipV="1">
            <a:off x="1259632" y="3861048"/>
            <a:ext cx="0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" name="Abgerundetes Rechteck 20"/>
          <p:cNvSpPr/>
          <p:nvPr/>
        </p:nvSpPr>
        <p:spPr>
          <a:xfrm>
            <a:off x="2123728" y="5661248"/>
            <a:ext cx="1800200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Sea</a:t>
            </a:r>
            <a:r>
              <a:rPr lang="de-DE" dirty="0" smtClean="0"/>
              <a:t> Salt Aerosol</a:t>
            </a:r>
          </a:p>
        </p:txBody>
      </p:sp>
      <p:cxnSp>
        <p:nvCxnSpPr>
          <p:cNvPr id="22" name="Gerade Verbindung mit Pfeil 21"/>
          <p:cNvCxnSpPr/>
          <p:nvPr/>
        </p:nvCxnSpPr>
        <p:spPr>
          <a:xfrm flipV="1">
            <a:off x="2771800" y="3861048"/>
            <a:ext cx="0" cy="1800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Abgerundetes Rechteck 22"/>
          <p:cNvSpPr/>
          <p:nvPr/>
        </p:nvSpPr>
        <p:spPr>
          <a:xfrm>
            <a:off x="2987824" y="4941168"/>
            <a:ext cx="1800200" cy="57606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Mineral </a:t>
            </a:r>
            <a:r>
              <a:rPr lang="de-DE" dirty="0" err="1" smtClean="0"/>
              <a:t>Dust</a:t>
            </a:r>
            <a:endParaRPr lang="de-DE" dirty="0" smtClean="0"/>
          </a:p>
          <a:p>
            <a:pPr algn="ctr"/>
            <a:r>
              <a:rPr lang="de-DE" dirty="0" smtClean="0"/>
              <a:t>Aerosol</a:t>
            </a:r>
          </a:p>
        </p:txBody>
      </p:sp>
      <p:cxnSp>
        <p:nvCxnSpPr>
          <p:cNvPr id="24" name="Gerade Verbindung mit Pfeil 23"/>
          <p:cNvCxnSpPr/>
          <p:nvPr/>
        </p:nvCxnSpPr>
        <p:spPr>
          <a:xfrm flipV="1">
            <a:off x="3203848" y="3861048"/>
            <a:ext cx="0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Abgerundetes Rechteck 24"/>
          <p:cNvSpPr/>
          <p:nvPr/>
        </p:nvSpPr>
        <p:spPr>
          <a:xfrm>
            <a:off x="5004048" y="2204864"/>
            <a:ext cx="1584176" cy="79208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Gas Phase</a:t>
            </a:r>
          </a:p>
          <a:p>
            <a:pPr algn="ctr"/>
            <a:r>
              <a:rPr lang="de-DE" dirty="0" smtClean="0"/>
              <a:t>Chemistry (KPP)</a:t>
            </a:r>
          </a:p>
        </p:txBody>
      </p:sp>
      <p:cxnSp>
        <p:nvCxnSpPr>
          <p:cNvPr id="27" name="Gerade Verbindung mit Pfeil 26"/>
          <p:cNvCxnSpPr/>
          <p:nvPr/>
        </p:nvCxnSpPr>
        <p:spPr>
          <a:xfrm>
            <a:off x="4860032" y="1700808"/>
            <a:ext cx="0" cy="1800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Abgerundetes Rechteck 27"/>
          <p:cNvSpPr/>
          <p:nvPr/>
        </p:nvSpPr>
        <p:spPr>
          <a:xfrm>
            <a:off x="4932040" y="5661248"/>
            <a:ext cx="1800200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Atmospheric</a:t>
            </a:r>
            <a:endParaRPr lang="de-DE" dirty="0"/>
          </a:p>
          <a:p>
            <a:pPr algn="ctr"/>
            <a:r>
              <a:rPr lang="de-DE" dirty="0" smtClean="0"/>
              <a:t>Trace Gases</a:t>
            </a:r>
          </a:p>
        </p:txBody>
      </p:sp>
      <p:cxnSp>
        <p:nvCxnSpPr>
          <p:cNvPr id="29" name="Gerade Verbindung mit Pfeil 28"/>
          <p:cNvCxnSpPr/>
          <p:nvPr/>
        </p:nvCxnSpPr>
        <p:spPr>
          <a:xfrm flipV="1">
            <a:off x="5436096" y="3861048"/>
            <a:ext cx="0" cy="1800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0" name="Abgerundetes Rechteck 29"/>
          <p:cNvSpPr/>
          <p:nvPr/>
        </p:nvSpPr>
        <p:spPr>
          <a:xfrm>
            <a:off x="6804248" y="4941168"/>
            <a:ext cx="1800200" cy="576064"/>
          </a:xfrm>
          <a:prstGeom prst="roundRect">
            <a:avLst/>
          </a:prstGeom>
          <a:solidFill>
            <a:srgbClr val="FF7D7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Internally</a:t>
            </a:r>
            <a:r>
              <a:rPr lang="de-DE" dirty="0" smtClean="0">
                <a:solidFill>
                  <a:schemeClr val="tx1"/>
                </a:solidFill>
              </a:rPr>
              <a:t> Mixed Aerosol</a:t>
            </a:r>
          </a:p>
        </p:txBody>
      </p:sp>
      <p:cxnSp>
        <p:nvCxnSpPr>
          <p:cNvPr id="31" name="Gerade Verbindung mit Pfeil 30"/>
          <p:cNvCxnSpPr/>
          <p:nvPr/>
        </p:nvCxnSpPr>
        <p:spPr>
          <a:xfrm flipV="1">
            <a:off x="7452320" y="3861048"/>
            <a:ext cx="0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2" name="Abgerundetes Rechteck 31"/>
          <p:cNvSpPr/>
          <p:nvPr/>
        </p:nvSpPr>
        <p:spPr>
          <a:xfrm>
            <a:off x="7164288" y="1124744"/>
            <a:ext cx="1440160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Radiation Feedback</a:t>
            </a:r>
          </a:p>
        </p:txBody>
      </p:sp>
      <p:sp>
        <p:nvSpPr>
          <p:cNvPr id="33" name="Abgerundetes Rechteck 32"/>
          <p:cNvSpPr/>
          <p:nvPr/>
        </p:nvSpPr>
        <p:spPr>
          <a:xfrm>
            <a:off x="5580112" y="1124744"/>
            <a:ext cx="1440160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Cloud</a:t>
            </a:r>
            <a:endParaRPr lang="de-DE" dirty="0"/>
          </a:p>
          <a:p>
            <a:pPr algn="ctr"/>
            <a:r>
              <a:rPr lang="de-DE" dirty="0" smtClean="0"/>
              <a:t>Feedback</a:t>
            </a:r>
          </a:p>
        </p:txBody>
      </p:sp>
      <p:cxnSp>
        <p:nvCxnSpPr>
          <p:cNvPr id="34" name="Gerade Verbindung mit Pfeil 33"/>
          <p:cNvCxnSpPr/>
          <p:nvPr/>
        </p:nvCxnSpPr>
        <p:spPr>
          <a:xfrm>
            <a:off x="6660232" y="1700808"/>
            <a:ext cx="0" cy="1800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>
            <a:off x="7420694" y="1700808"/>
            <a:ext cx="0" cy="1800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6" name="Grafik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592" y="3356992"/>
            <a:ext cx="1078904" cy="566233"/>
          </a:xfrm>
          <a:prstGeom prst="rect">
            <a:avLst/>
          </a:prstGeom>
        </p:spPr>
      </p:pic>
      <p:sp>
        <p:nvSpPr>
          <p:cNvPr id="36" name="Abgerundetes Rechteck 35"/>
          <p:cNvSpPr/>
          <p:nvPr/>
        </p:nvSpPr>
        <p:spPr>
          <a:xfrm>
            <a:off x="899592" y="2060848"/>
            <a:ext cx="1692188" cy="57606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First Order</a:t>
            </a:r>
          </a:p>
          <a:p>
            <a:pPr algn="ctr"/>
            <a:r>
              <a:rPr lang="de-DE" dirty="0" smtClean="0"/>
              <a:t>Chem. </a:t>
            </a:r>
            <a:r>
              <a:rPr lang="de-DE" dirty="0" err="1" smtClean="0"/>
              <a:t>React</a:t>
            </a:r>
            <a:r>
              <a:rPr lang="de-DE" dirty="0" smtClean="0"/>
              <a:t>.</a:t>
            </a:r>
          </a:p>
        </p:txBody>
      </p:sp>
      <p:cxnSp>
        <p:nvCxnSpPr>
          <p:cNvPr id="37" name="Gerade Verbindung mit Pfeil 36"/>
          <p:cNvCxnSpPr/>
          <p:nvPr/>
        </p:nvCxnSpPr>
        <p:spPr>
          <a:xfrm>
            <a:off x="1259632" y="2636912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>
            <a:off x="4355976" y="2996952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9" name="Abgerundetes Rechteck 38"/>
          <p:cNvSpPr/>
          <p:nvPr/>
        </p:nvSpPr>
        <p:spPr>
          <a:xfrm>
            <a:off x="3059832" y="2204864"/>
            <a:ext cx="1584176" cy="79208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Trace Gas </a:t>
            </a:r>
            <a:r>
              <a:rPr lang="de-DE" dirty="0" err="1" smtClean="0"/>
              <a:t>Emissions</a:t>
            </a:r>
            <a:endParaRPr lang="de-DE" dirty="0" smtClean="0"/>
          </a:p>
        </p:txBody>
      </p:sp>
      <p:sp>
        <p:nvSpPr>
          <p:cNvPr id="41" name="Abgerundetes Rechteck 40"/>
          <p:cNvSpPr/>
          <p:nvPr/>
        </p:nvSpPr>
        <p:spPr>
          <a:xfrm>
            <a:off x="4056921" y="1124744"/>
            <a:ext cx="1440160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Photolysis</a:t>
            </a:r>
          </a:p>
        </p:txBody>
      </p:sp>
      <p:sp>
        <p:nvSpPr>
          <p:cNvPr id="43" name="Titel 3"/>
          <p:cNvSpPr txBox="1">
            <a:spLocks/>
          </p:cNvSpPr>
          <p:nvPr/>
        </p:nvSpPr>
        <p:spPr bwMode="auto">
          <a:xfrm>
            <a:off x="252313" y="260648"/>
            <a:ext cx="6911975" cy="41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 dirty="0" smtClean="0">
                <a:solidFill>
                  <a:srgbClr val="0070C0"/>
                </a:solidFill>
              </a:rPr>
              <a:t>Milestones</a:t>
            </a:r>
            <a:endParaRPr lang="en-US" sz="2800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5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imk-tro.kit.edu/img/content/cosmoart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3440"/>
            <a:ext cx="5673782" cy="568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67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9"/>
          <a:stretch/>
        </p:blipFill>
        <p:spPr bwMode="auto">
          <a:xfrm>
            <a:off x="225870" y="980728"/>
            <a:ext cx="8589838" cy="536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15997" y="254966"/>
            <a:ext cx="3459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New aerosol model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0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700486" cy="488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51520" y="260648"/>
            <a:ext cx="4794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Simulated SO</a:t>
            </a:r>
            <a:r>
              <a:rPr lang="en-US" sz="2800" baseline="-25000" dirty="0" smtClean="0">
                <a:solidFill>
                  <a:srgbClr val="0070C0"/>
                </a:solidFill>
              </a:rPr>
              <a:t>2</a:t>
            </a:r>
            <a:r>
              <a:rPr lang="en-US" sz="2800" dirty="0" smtClean="0">
                <a:solidFill>
                  <a:srgbClr val="0070C0"/>
                </a:solidFill>
              </a:rPr>
              <a:t> concentration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1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700486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79512" y="246088"/>
            <a:ext cx="6359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Sulfate concentration (Aitken mode)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0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9512" y="836712"/>
            <a:ext cx="85689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Rieger</a:t>
            </a:r>
            <a:r>
              <a:rPr lang="en-US" dirty="0" smtClean="0"/>
              <a:t> et al.: </a:t>
            </a:r>
            <a:r>
              <a:rPr lang="en-US" i="1" dirty="0" smtClean="0"/>
              <a:t>Impact </a:t>
            </a:r>
            <a:r>
              <a:rPr lang="en-US" i="1" dirty="0"/>
              <a:t>of the 4 April 2014 Saharan dust outbreak on the photovoltaic power generation in </a:t>
            </a:r>
            <a:r>
              <a:rPr lang="en-US" i="1" dirty="0" smtClean="0"/>
              <a:t>Germany</a:t>
            </a:r>
            <a:r>
              <a:rPr lang="en-US" dirty="0" smtClean="0"/>
              <a:t>, ACPD, 2017.</a:t>
            </a:r>
          </a:p>
          <a:p>
            <a:endParaRPr lang="en-US" dirty="0" smtClean="0"/>
          </a:p>
          <a:p>
            <a:r>
              <a:rPr lang="en-US" dirty="0" err="1" smtClean="0"/>
              <a:t>Gasch</a:t>
            </a:r>
            <a:r>
              <a:rPr lang="en-US" dirty="0" smtClean="0"/>
              <a:t> et al.: </a:t>
            </a:r>
            <a:r>
              <a:rPr lang="en-US" i="1" dirty="0"/>
              <a:t>An analysis of the September 2015 severe dust event in the Eastern </a:t>
            </a:r>
            <a:r>
              <a:rPr lang="en-US" i="1" dirty="0" smtClean="0"/>
              <a:t>Mediterranean</a:t>
            </a:r>
            <a:r>
              <a:rPr lang="en-US" dirty="0" smtClean="0"/>
              <a:t>, ACPD, 2017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Weimer et al.: M</a:t>
            </a:r>
            <a:r>
              <a:rPr lang="en-US" dirty="0"/>
              <a:t>., </a:t>
            </a:r>
            <a:r>
              <a:rPr lang="en-US" i="1" dirty="0" smtClean="0"/>
              <a:t>An </a:t>
            </a:r>
            <a:r>
              <a:rPr lang="en-US" i="1" dirty="0"/>
              <a:t>emission module for ICON-ART 2.0: implementation and simulations of acetone</a:t>
            </a:r>
            <a:r>
              <a:rPr lang="en-US" dirty="0"/>
              <a:t>, </a:t>
            </a:r>
            <a:r>
              <a:rPr lang="en-US" dirty="0" err="1"/>
              <a:t>Geosci</a:t>
            </a:r>
            <a:r>
              <a:rPr lang="en-US" dirty="0"/>
              <a:t>. Model Dev., </a:t>
            </a:r>
            <a:r>
              <a:rPr lang="en-US" dirty="0" smtClean="0"/>
              <a:t>2017</a:t>
            </a:r>
          </a:p>
          <a:p>
            <a:r>
              <a:rPr lang="en-US" dirty="0"/>
              <a:t> </a:t>
            </a:r>
          </a:p>
          <a:p>
            <a:r>
              <a:rPr lang="en-US" dirty="0" smtClean="0"/>
              <a:t>Donner et al.: </a:t>
            </a:r>
            <a:r>
              <a:rPr lang="en-US" i="1" dirty="0"/>
              <a:t>Are atmospheric updrafts a key to unlocking climate forcing and sensitivity?, </a:t>
            </a:r>
            <a:r>
              <a:rPr lang="en-US" dirty="0"/>
              <a:t>Atmos. Chem. Phys</a:t>
            </a:r>
            <a:r>
              <a:rPr lang="en-US" dirty="0" smtClean="0"/>
              <a:t>., 2016.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 err="1"/>
              <a:t>Rieger</a:t>
            </a:r>
            <a:r>
              <a:rPr lang="en-US" dirty="0"/>
              <a:t> et al.: </a:t>
            </a:r>
            <a:r>
              <a:rPr lang="en-US" i="1" dirty="0"/>
              <a:t>ICON-ART 1.0 - a new online-coupled model system from the global to regional scale</a:t>
            </a:r>
            <a:r>
              <a:rPr lang="en-US" dirty="0"/>
              <a:t>, </a:t>
            </a:r>
            <a:r>
              <a:rPr lang="en-US" dirty="0" err="1"/>
              <a:t>Geosci</a:t>
            </a:r>
            <a:r>
              <a:rPr lang="en-US" dirty="0"/>
              <a:t>. Model Dev., 2017.</a:t>
            </a:r>
          </a:p>
          <a:p>
            <a:endParaRPr lang="en-US" dirty="0"/>
          </a:p>
          <a:p>
            <a:endParaRPr lang="en-US" i="1" dirty="0"/>
          </a:p>
        </p:txBody>
      </p:sp>
      <p:sp>
        <p:nvSpPr>
          <p:cNvPr id="3" name="Textfeld 2"/>
          <p:cNvSpPr txBox="1"/>
          <p:nvPr/>
        </p:nvSpPr>
        <p:spPr>
          <a:xfrm>
            <a:off x="323528" y="215062"/>
            <a:ext cx="2321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Publications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76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9512" y="116635"/>
            <a:ext cx="6672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0038B6"/>
                </a:solidFill>
              </a:rPr>
              <a:t>Aerosols in operational forecasts</a:t>
            </a:r>
            <a:endParaRPr lang="en-GB" sz="3200" b="1" dirty="0">
              <a:solidFill>
                <a:srgbClr val="0038B6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547664" y="658424"/>
            <a:ext cx="741682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b="1" dirty="0" smtClean="0"/>
          </a:p>
          <a:p>
            <a:r>
              <a:rPr lang="en-GB" sz="2400" b="1" dirty="0" smtClean="0"/>
              <a:t>Pollen grains:                               health issues</a:t>
            </a:r>
          </a:p>
          <a:p>
            <a:endParaRPr lang="en-GB" sz="2400" b="1" dirty="0"/>
          </a:p>
          <a:p>
            <a:r>
              <a:rPr lang="en-GB" sz="2400" b="1" dirty="0" smtClean="0"/>
              <a:t>Volcanic ash:                                aviation</a:t>
            </a:r>
          </a:p>
          <a:p>
            <a:endParaRPr lang="en-GB" sz="2400" b="1" dirty="0"/>
          </a:p>
          <a:p>
            <a:r>
              <a:rPr lang="en-GB" sz="2400" b="1" dirty="0" smtClean="0"/>
              <a:t>Mineral dust:                                 visibility</a:t>
            </a:r>
          </a:p>
          <a:p>
            <a:endParaRPr lang="en-GB" sz="2400" b="1" dirty="0"/>
          </a:p>
          <a:p>
            <a:r>
              <a:rPr lang="en-GB" sz="2400" b="1" dirty="0" smtClean="0"/>
              <a:t>Vegetation fires:                           health, aviation</a:t>
            </a:r>
          </a:p>
          <a:p>
            <a:endParaRPr lang="en-GB" sz="2400" b="1" dirty="0" smtClean="0">
              <a:solidFill>
                <a:srgbClr val="00B050"/>
              </a:solidFill>
              <a:sym typeface="Wingdings"/>
            </a:endParaRPr>
          </a:p>
          <a:p>
            <a:r>
              <a:rPr lang="en-GB" sz="2400" b="1" dirty="0" smtClean="0">
                <a:sym typeface="Wingdings"/>
              </a:rPr>
              <a:t>Sea salt, mineral dust:                 cloud formation</a:t>
            </a:r>
          </a:p>
          <a:p>
            <a:endParaRPr lang="en-GB" sz="2400" b="1" dirty="0">
              <a:sym typeface="Wingdings"/>
            </a:endParaRPr>
          </a:p>
          <a:p>
            <a:r>
              <a:rPr lang="en-GB" sz="2400" b="1" dirty="0" smtClean="0">
                <a:sym typeface="Wingdings"/>
              </a:rPr>
              <a:t>Primary </a:t>
            </a:r>
            <a:r>
              <a:rPr lang="en-GB" sz="2400" b="1" dirty="0">
                <a:sym typeface="Wingdings"/>
              </a:rPr>
              <a:t>and secondary </a:t>
            </a:r>
            <a:r>
              <a:rPr lang="en-GB" sz="2400" b="1" dirty="0" smtClean="0">
                <a:sym typeface="Wingdings"/>
              </a:rPr>
              <a:t>aerosols:</a:t>
            </a:r>
          </a:p>
          <a:p>
            <a:r>
              <a:rPr lang="en-GB" sz="2400" b="1" dirty="0">
                <a:sym typeface="Wingdings"/>
              </a:rPr>
              <a:t> </a:t>
            </a:r>
            <a:r>
              <a:rPr lang="en-GB" sz="2400" b="1" dirty="0" smtClean="0">
                <a:sym typeface="Wingdings"/>
              </a:rPr>
              <a:t>     </a:t>
            </a:r>
          </a:p>
          <a:p>
            <a:r>
              <a:rPr lang="en-GB" sz="2400" b="1" dirty="0">
                <a:sym typeface="Wingdings"/>
              </a:rPr>
              <a:t> </a:t>
            </a:r>
            <a:r>
              <a:rPr lang="en-GB" sz="2400" b="1" dirty="0" smtClean="0">
                <a:sym typeface="Wingdings"/>
              </a:rPr>
              <a:t>                             visibility, fog, icing, flooding, …</a:t>
            </a:r>
          </a:p>
          <a:p>
            <a:r>
              <a:rPr lang="en-GB" sz="2800" b="1" dirty="0">
                <a:sym typeface="Wingdings"/>
              </a:rPr>
              <a:t> </a:t>
            </a:r>
            <a:r>
              <a:rPr lang="en-GB" sz="2800" b="1" dirty="0" smtClean="0">
                <a:sym typeface="Wingdings"/>
              </a:rPr>
              <a:t>                </a:t>
            </a:r>
            <a:endParaRPr lang="en-GB" sz="4000" b="1" dirty="0" smtClean="0">
              <a:solidFill>
                <a:srgbClr val="00B050"/>
              </a:solidFill>
              <a:sym typeface="Wingdings"/>
            </a:endParaRPr>
          </a:p>
        </p:txBody>
      </p:sp>
      <p:sp>
        <p:nvSpPr>
          <p:cNvPr id="13" name="Pfeil nach oben 12"/>
          <p:cNvSpPr/>
          <p:nvPr/>
        </p:nvSpPr>
        <p:spPr>
          <a:xfrm rot="10800000">
            <a:off x="683567" y="1052736"/>
            <a:ext cx="576064" cy="4968552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feld 13"/>
          <p:cNvSpPr txBox="1"/>
          <p:nvPr/>
        </p:nvSpPr>
        <p:spPr>
          <a:xfrm rot="16200000">
            <a:off x="-56898" y="145017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1C0BF5"/>
                </a:solidFill>
              </a:rPr>
              <a:t>2013</a:t>
            </a:r>
            <a:endParaRPr lang="en-GB" sz="2800" b="1" dirty="0">
              <a:solidFill>
                <a:srgbClr val="1C0BF5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 rot="16200000">
            <a:off x="-56898" y="4812602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1C0BF5"/>
                </a:solidFill>
              </a:rPr>
              <a:t>2018</a:t>
            </a:r>
            <a:endParaRPr lang="en-GB" sz="2800" b="1" dirty="0">
              <a:solidFill>
                <a:srgbClr val="1C0B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58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15" y="1035298"/>
            <a:ext cx="5495925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stomShape 1"/>
          <p:cNvSpPr/>
          <p:nvPr/>
        </p:nvSpPr>
        <p:spPr>
          <a:xfrm>
            <a:off x="390600" y="116632"/>
            <a:ext cx="6910920" cy="56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de-DE" sz="2400" b="1" strike="noStrike" spc="-1" dirty="0" err="1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Simulated</a:t>
            </a:r>
            <a:r>
              <a:rPr lang="de-DE" sz="2400" b="1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de-DE" sz="2400" b="1" strike="noStrike" spc="-1" dirty="0" err="1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cloud</a:t>
            </a:r>
            <a:r>
              <a:rPr lang="de-DE" sz="2400" b="1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de-DE" sz="2400" b="1" strike="noStrike" spc="-1" dirty="0" err="1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droplet</a:t>
            </a:r>
            <a:r>
              <a:rPr lang="de-DE" sz="2400" b="1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de-DE" sz="2400" b="1" strike="noStrike" spc="-1" dirty="0" err="1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concentration</a:t>
            </a:r>
            <a:endParaRPr lang="de-DE" sz="1800" b="1" strike="noStrike" spc="-1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355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feld 26"/>
          <p:cNvSpPr txBox="1"/>
          <p:nvPr/>
        </p:nvSpPr>
        <p:spPr>
          <a:xfrm>
            <a:off x="179512" y="116632"/>
            <a:ext cx="3991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Clouds and radiation (old)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395536" y="620688"/>
            <a:ext cx="6965187" cy="5184576"/>
            <a:chOff x="899592" y="836712"/>
            <a:chExt cx="6965187" cy="5184576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1259632" y="836712"/>
              <a:ext cx="3198525" cy="5184576"/>
              <a:chOff x="445298" y="836712"/>
              <a:chExt cx="3198525" cy="5184576"/>
            </a:xfrm>
          </p:grpSpPr>
          <p:sp>
            <p:nvSpPr>
              <p:cNvPr id="4" name="Rechteck 3"/>
              <p:cNvSpPr/>
              <p:nvPr/>
            </p:nvSpPr>
            <p:spPr>
              <a:xfrm>
                <a:off x="467544" y="836712"/>
                <a:ext cx="3168352" cy="5184576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" name="Gerade Verbindung 5"/>
              <p:cNvCxnSpPr/>
              <p:nvPr/>
            </p:nvCxnSpPr>
            <p:spPr>
              <a:xfrm>
                <a:off x="467544" y="5589240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Gerade Verbindung 7"/>
              <p:cNvCxnSpPr/>
              <p:nvPr/>
            </p:nvCxnSpPr>
            <p:spPr>
              <a:xfrm>
                <a:off x="467544" y="5877272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Gerade Verbindung 8"/>
              <p:cNvCxnSpPr/>
              <p:nvPr/>
            </p:nvCxnSpPr>
            <p:spPr>
              <a:xfrm>
                <a:off x="467544" y="5013176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Gerade Verbindung 9"/>
              <p:cNvCxnSpPr/>
              <p:nvPr/>
            </p:nvCxnSpPr>
            <p:spPr>
              <a:xfrm>
                <a:off x="467544" y="4365104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/>
              <p:cNvCxnSpPr/>
              <p:nvPr/>
            </p:nvCxnSpPr>
            <p:spPr>
              <a:xfrm>
                <a:off x="445298" y="3422965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 Verbindung 11"/>
              <p:cNvCxnSpPr/>
              <p:nvPr/>
            </p:nvCxnSpPr>
            <p:spPr>
              <a:xfrm>
                <a:off x="475471" y="2348880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uppieren 14"/>
            <p:cNvGrpSpPr/>
            <p:nvPr/>
          </p:nvGrpSpPr>
          <p:grpSpPr>
            <a:xfrm>
              <a:off x="4666254" y="836712"/>
              <a:ext cx="3198525" cy="5184576"/>
              <a:chOff x="445298" y="836712"/>
              <a:chExt cx="3198525" cy="5184576"/>
            </a:xfrm>
          </p:grpSpPr>
          <p:sp>
            <p:nvSpPr>
              <p:cNvPr id="16" name="Rechteck 15"/>
              <p:cNvSpPr/>
              <p:nvPr/>
            </p:nvSpPr>
            <p:spPr>
              <a:xfrm>
                <a:off x="467544" y="836712"/>
                <a:ext cx="3168352" cy="5184576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7" name="Gerade Verbindung 16"/>
              <p:cNvCxnSpPr/>
              <p:nvPr/>
            </p:nvCxnSpPr>
            <p:spPr>
              <a:xfrm>
                <a:off x="467544" y="5589240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 Verbindung 17"/>
              <p:cNvCxnSpPr/>
              <p:nvPr/>
            </p:nvCxnSpPr>
            <p:spPr>
              <a:xfrm>
                <a:off x="467544" y="5877272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 Verbindung 18"/>
              <p:cNvCxnSpPr/>
              <p:nvPr/>
            </p:nvCxnSpPr>
            <p:spPr>
              <a:xfrm>
                <a:off x="467544" y="5013176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 Verbindung 19"/>
              <p:cNvCxnSpPr/>
              <p:nvPr/>
            </p:nvCxnSpPr>
            <p:spPr>
              <a:xfrm>
                <a:off x="467544" y="4365104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 Verbindung 20"/>
              <p:cNvCxnSpPr/>
              <p:nvPr/>
            </p:nvCxnSpPr>
            <p:spPr>
              <a:xfrm>
                <a:off x="445298" y="3422965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Gerade Verbindung 21"/>
              <p:cNvCxnSpPr/>
              <p:nvPr/>
            </p:nvCxnSpPr>
            <p:spPr>
              <a:xfrm>
                <a:off x="475471" y="2348880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74" name="Picture 2" descr="http://www.igacproject.org/sites/all/themes/bluemasters/images/ACPC_trans_bgn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2204864"/>
              <a:ext cx="3528391" cy="1594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://www.igacproject.org/sites/all/themes/bluemasters/images/ACPC_trans_bgnd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2650" y="3305648"/>
              <a:ext cx="1260900" cy="13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http://www.igacproject.org/sites/all/themes/bluemasters/images/ACPC_trans_bgn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3540" y="3416863"/>
              <a:ext cx="1098243" cy="984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feld 4"/>
          <p:cNvSpPr txBox="1"/>
          <p:nvPr/>
        </p:nvSpPr>
        <p:spPr>
          <a:xfrm>
            <a:off x="1854198" y="5862463"/>
            <a:ext cx="61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Symbol"/>
              </a:rPr>
              <a:t> x</a:t>
            </a:r>
            <a:endParaRPr lang="en-US" sz="2400" dirty="0"/>
          </a:p>
        </p:txBody>
      </p:sp>
      <p:sp>
        <p:nvSpPr>
          <p:cNvPr id="26" name="Textfeld 25"/>
          <p:cNvSpPr txBox="1"/>
          <p:nvPr/>
        </p:nvSpPr>
        <p:spPr>
          <a:xfrm>
            <a:off x="5401095" y="5847655"/>
            <a:ext cx="61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Symbol"/>
              </a:rPr>
              <a:t> x</a:t>
            </a:r>
            <a:endParaRPr lang="en-US" sz="2400" dirty="0"/>
          </a:p>
        </p:txBody>
      </p:sp>
      <p:sp>
        <p:nvSpPr>
          <p:cNvPr id="7" name="Textfeld 6"/>
          <p:cNvSpPr txBox="1"/>
          <p:nvPr/>
        </p:nvSpPr>
        <p:spPr>
          <a:xfrm>
            <a:off x="1539339" y="1052736"/>
            <a:ext cx="1272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</a:t>
            </a:r>
            <a:r>
              <a:rPr lang="en-US" sz="2400" b="1" baseline="-25000" dirty="0" smtClean="0"/>
              <a:t>e</a:t>
            </a:r>
            <a:r>
              <a:rPr lang="en-US" sz="2400" b="1" dirty="0" smtClean="0"/>
              <a:t>, LWC</a:t>
            </a:r>
            <a:endParaRPr lang="en-US" sz="2400" b="1" dirty="0"/>
          </a:p>
        </p:txBody>
      </p:sp>
      <p:sp>
        <p:nvSpPr>
          <p:cNvPr id="29" name="Textfeld 28"/>
          <p:cNvSpPr txBox="1"/>
          <p:nvPr/>
        </p:nvSpPr>
        <p:spPr>
          <a:xfrm>
            <a:off x="4434484" y="692696"/>
            <a:ext cx="16642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</a:t>
            </a:r>
            <a:r>
              <a:rPr lang="en-US" sz="2400" b="1" baseline="-25000" dirty="0" smtClean="0"/>
              <a:t>e</a:t>
            </a:r>
            <a:r>
              <a:rPr lang="en-US" sz="2400" b="1" dirty="0" smtClean="0"/>
              <a:t>= 5 µm, </a:t>
            </a:r>
          </a:p>
          <a:p>
            <a:r>
              <a:rPr lang="en-US" sz="2400" b="1" dirty="0" smtClean="0"/>
              <a:t>LWC(RH),</a:t>
            </a:r>
          </a:p>
          <a:p>
            <a:r>
              <a:rPr lang="en-US" sz="2400" b="1" dirty="0" smtClean="0"/>
              <a:t>f</a:t>
            </a:r>
            <a:r>
              <a:rPr lang="en-US" sz="2400" b="1" baseline="-25000" dirty="0" smtClean="0"/>
              <a:t>c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46915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feld 26"/>
          <p:cNvSpPr txBox="1"/>
          <p:nvPr/>
        </p:nvSpPr>
        <p:spPr>
          <a:xfrm>
            <a:off x="179512" y="116632"/>
            <a:ext cx="4129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Clouds and radiation (new)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395536" y="620688"/>
            <a:ext cx="6965187" cy="5184576"/>
            <a:chOff x="899592" y="836712"/>
            <a:chExt cx="6965187" cy="5184576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1259632" y="836712"/>
              <a:ext cx="3198525" cy="5184576"/>
              <a:chOff x="445298" y="836712"/>
              <a:chExt cx="3198525" cy="5184576"/>
            </a:xfrm>
          </p:grpSpPr>
          <p:sp>
            <p:nvSpPr>
              <p:cNvPr id="4" name="Rechteck 3"/>
              <p:cNvSpPr/>
              <p:nvPr/>
            </p:nvSpPr>
            <p:spPr>
              <a:xfrm>
                <a:off x="467544" y="836712"/>
                <a:ext cx="3168352" cy="5184576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" name="Gerade Verbindung 5"/>
              <p:cNvCxnSpPr/>
              <p:nvPr/>
            </p:nvCxnSpPr>
            <p:spPr>
              <a:xfrm>
                <a:off x="467544" y="5589240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Gerade Verbindung 7"/>
              <p:cNvCxnSpPr/>
              <p:nvPr/>
            </p:nvCxnSpPr>
            <p:spPr>
              <a:xfrm>
                <a:off x="467544" y="5877272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Gerade Verbindung 8"/>
              <p:cNvCxnSpPr/>
              <p:nvPr/>
            </p:nvCxnSpPr>
            <p:spPr>
              <a:xfrm>
                <a:off x="467544" y="5013176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Gerade Verbindung 9"/>
              <p:cNvCxnSpPr/>
              <p:nvPr/>
            </p:nvCxnSpPr>
            <p:spPr>
              <a:xfrm>
                <a:off x="467544" y="4365104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/>
              <p:cNvCxnSpPr/>
              <p:nvPr/>
            </p:nvCxnSpPr>
            <p:spPr>
              <a:xfrm>
                <a:off x="445298" y="3422965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 Verbindung 11"/>
              <p:cNvCxnSpPr/>
              <p:nvPr/>
            </p:nvCxnSpPr>
            <p:spPr>
              <a:xfrm>
                <a:off x="475471" y="2348880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uppieren 14"/>
            <p:cNvGrpSpPr/>
            <p:nvPr/>
          </p:nvGrpSpPr>
          <p:grpSpPr>
            <a:xfrm>
              <a:off x="4666254" y="836712"/>
              <a:ext cx="3198525" cy="5184576"/>
              <a:chOff x="445298" y="836712"/>
              <a:chExt cx="3198525" cy="5184576"/>
            </a:xfrm>
          </p:grpSpPr>
          <p:sp>
            <p:nvSpPr>
              <p:cNvPr id="16" name="Rechteck 15"/>
              <p:cNvSpPr/>
              <p:nvPr/>
            </p:nvSpPr>
            <p:spPr>
              <a:xfrm>
                <a:off x="467544" y="836712"/>
                <a:ext cx="3168352" cy="5184576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7" name="Gerade Verbindung 16"/>
              <p:cNvCxnSpPr/>
              <p:nvPr/>
            </p:nvCxnSpPr>
            <p:spPr>
              <a:xfrm>
                <a:off x="467544" y="5589240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 Verbindung 17"/>
              <p:cNvCxnSpPr/>
              <p:nvPr/>
            </p:nvCxnSpPr>
            <p:spPr>
              <a:xfrm>
                <a:off x="467544" y="5877272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 Verbindung 18"/>
              <p:cNvCxnSpPr/>
              <p:nvPr/>
            </p:nvCxnSpPr>
            <p:spPr>
              <a:xfrm>
                <a:off x="467544" y="5013176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 Verbindung 19"/>
              <p:cNvCxnSpPr/>
              <p:nvPr/>
            </p:nvCxnSpPr>
            <p:spPr>
              <a:xfrm>
                <a:off x="467544" y="4365104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 Verbindung 20"/>
              <p:cNvCxnSpPr/>
              <p:nvPr/>
            </p:nvCxnSpPr>
            <p:spPr>
              <a:xfrm>
                <a:off x="445298" y="3422965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Gerade Verbindung 21"/>
              <p:cNvCxnSpPr/>
              <p:nvPr/>
            </p:nvCxnSpPr>
            <p:spPr>
              <a:xfrm>
                <a:off x="475471" y="2348880"/>
                <a:ext cx="316835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74" name="Picture 2" descr="http://www.igacproject.org/sites/all/themes/bluemasters/images/ACPC_trans_bgn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2204864"/>
              <a:ext cx="3528391" cy="1594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://www.igacproject.org/sites/all/themes/bluemasters/images/ACPC_trans_bgnd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2650" y="3305648"/>
              <a:ext cx="1260900" cy="1347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http://www.igacproject.org/sites/all/themes/bluemasters/images/ACPC_trans_bgn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3540" y="3416863"/>
              <a:ext cx="1098243" cy="984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feld 4"/>
          <p:cNvSpPr txBox="1"/>
          <p:nvPr/>
        </p:nvSpPr>
        <p:spPr>
          <a:xfrm>
            <a:off x="1854198" y="5862463"/>
            <a:ext cx="61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Symbol"/>
              </a:rPr>
              <a:t> x</a:t>
            </a:r>
            <a:endParaRPr lang="en-US" sz="2400" dirty="0"/>
          </a:p>
        </p:txBody>
      </p:sp>
      <p:sp>
        <p:nvSpPr>
          <p:cNvPr id="26" name="Textfeld 25"/>
          <p:cNvSpPr txBox="1"/>
          <p:nvPr/>
        </p:nvSpPr>
        <p:spPr>
          <a:xfrm>
            <a:off x="5401095" y="5847655"/>
            <a:ext cx="61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Symbol"/>
              </a:rPr>
              <a:t> x</a:t>
            </a:r>
            <a:endParaRPr lang="en-US" sz="2400" dirty="0"/>
          </a:p>
        </p:txBody>
      </p:sp>
      <p:sp>
        <p:nvSpPr>
          <p:cNvPr id="25" name="Textfeld 24"/>
          <p:cNvSpPr txBox="1"/>
          <p:nvPr/>
        </p:nvSpPr>
        <p:spPr>
          <a:xfrm>
            <a:off x="1539339" y="1052736"/>
            <a:ext cx="1272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</a:t>
            </a:r>
            <a:r>
              <a:rPr lang="en-US" sz="2400" b="1" baseline="-25000" dirty="0" smtClean="0"/>
              <a:t>e</a:t>
            </a:r>
            <a:r>
              <a:rPr lang="en-US" sz="2400" b="1" dirty="0" smtClean="0"/>
              <a:t>, LWC</a:t>
            </a:r>
            <a:endParaRPr lang="en-US" sz="2400" b="1" dirty="0"/>
          </a:p>
        </p:txBody>
      </p:sp>
      <p:sp>
        <p:nvSpPr>
          <p:cNvPr id="29" name="Textfeld 28"/>
          <p:cNvSpPr txBox="1"/>
          <p:nvPr/>
        </p:nvSpPr>
        <p:spPr>
          <a:xfrm>
            <a:off x="4282476" y="908720"/>
            <a:ext cx="30258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</a:t>
            </a:r>
            <a:r>
              <a:rPr lang="en-US" sz="2400" b="1" baseline="-25000" dirty="0" smtClean="0"/>
              <a:t>e</a:t>
            </a:r>
            <a:r>
              <a:rPr lang="en-US" sz="2400" b="1" dirty="0" smtClean="0"/>
              <a:t>= (</a:t>
            </a:r>
            <a:r>
              <a:rPr lang="en-US" sz="2400" b="1" dirty="0" smtClean="0">
                <a:solidFill>
                  <a:srgbClr val="00B050"/>
                </a:solidFill>
              </a:rPr>
              <a:t>CCN</a:t>
            </a:r>
            <a:r>
              <a:rPr lang="en-US" sz="2400" b="1" dirty="0" smtClean="0"/>
              <a:t>,LWC(Rh)) </a:t>
            </a:r>
          </a:p>
          <a:p>
            <a:r>
              <a:rPr lang="en-US" sz="2400" b="1" dirty="0" smtClean="0"/>
              <a:t>f</a:t>
            </a:r>
            <a:r>
              <a:rPr lang="en-US" sz="2400" b="1" baseline="-25000" dirty="0" smtClean="0"/>
              <a:t>c</a:t>
            </a:r>
            <a:endParaRPr lang="en-US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96773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79512" y="231031"/>
            <a:ext cx="6489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Effect on climate engineering net radiation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93384" y="2852936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+ 18</a:t>
            </a:r>
            <a:r>
              <a:rPr lang="en-US" sz="2400" b="1" dirty="0" smtClean="0">
                <a:solidFill>
                  <a:srgbClr val="FF0000"/>
                </a:solidFill>
              </a:rPr>
              <a:t>%    </a:t>
            </a:r>
            <a:r>
              <a:rPr lang="en-US" sz="2400" b="1" dirty="0" smtClean="0"/>
              <a:t>(7 km)</a:t>
            </a:r>
            <a:endParaRPr lang="en-US" sz="24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419872" y="3702223"/>
            <a:ext cx="2484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+ 13</a:t>
            </a:r>
            <a:r>
              <a:rPr lang="en-US" sz="2400" b="1" dirty="0" smtClean="0">
                <a:solidFill>
                  <a:srgbClr val="FF0000"/>
                </a:solidFill>
              </a:rPr>
              <a:t>%   </a:t>
            </a:r>
            <a:r>
              <a:rPr lang="en-US" sz="2400" b="1" dirty="0" smtClean="0"/>
              <a:t>(2.8 km)</a:t>
            </a:r>
            <a:endParaRPr lang="en-US" sz="24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210094" y="1598668"/>
            <a:ext cx="7568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Aerosol effect on </a:t>
            </a:r>
            <a:r>
              <a:rPr lang="en-US" sz="2400" b="1" dirty="0" err="1" smtClean="0"/>
              <a:t>subgrid</a:t>
            </a:r>
            <a:r>
              <a:rPr lang="en-US" sz="2400" b="1" dirty="0" smtClean="0"/>
              <a:t> scale clouds results in: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8900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9512" y="836712"/>
            <a:ext cx="85689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Athanasopoulou</a:t>
            </a:r>
            <a:r>
              <a:rPr lang="en-US" dirty="0" smtClean="0"/>
              <a:t> </a:t>
            </a:r>
            <a:r>
              <a:rPr lang="en-US" dirty="0"/>
              <a:t>et al</a:t>
            </a:r>
            <a:r>
              <a:rPr lang="en-US" dirty="0" smtClean="0"/>
              <a:t>.: </a:t>
            </a:r>
            <a:r>
              <a:rPr lang="en-US" i="1" dirty="0" smtClean="0"/>
              <a:t>Changes </a:t>
            </a:r>
            <a:r>
              <a:rPr lang="en-US" i="1" dirty="0"/>
              <a:t>in domestic heating fuel use in Greece: effects on </a:t>
            </a:r>
            <a:r>
              <a:rPr lang="en-US" i="1" dirty="0" smtClean="0"/>
              <a:t>atmospheric </a:t>
            </a:r>
            <a:r>
              <a:rPr lang="en-US" i="1" dirty="0"/>
              <a:t>chemistry and </a:t>
            </a:r>
            <a:r>
              <a:rPr lang="en-US" i="1" dirty="0" smtClean="0"/>
              <a:t>radiation</a:t>
            </a:r>
            <a:r>
              <a:rPr lang="en-US" dirty="0" smtClean="0"/>
              <a:t>, ACP, 2017.</a:t>
            </a:r>
            <a:endParaRPr lang="en-US" dirty="0"/>
          </a:p>
          <a:p>
            <a:endParaRPr lang="en-US" dirty="0"/>
          </a:p>
          <a:p>
            <a:r>
              <a:rPr lang="en-US" dirty="0" err="1" smtClean="0"/>
              <a:t>Revokatova</a:t>
            </a:r>
            <a:r>
              <a:rPr lang="en-US" dirty="0" smtClean="0"/>
              <a:t> et al.: </a:t>
            </a:r>
            <a:r>
              <a:rPr lang="en-US" i="1" dirty="0" smtClean="0"/>
              <a:t>Short-term </a:t>
            </a:r>
            <a:r>
              <a:rPr lang="en-US" i="1" dirty="0"/>
              <a:t>forecast of carbon monoxide concentration over </a:t>
            </a:r>
            <a:r>
              <a:rPr lang="en-US" i="1" dirty="0" smtClean="0"/>
              <a:t>Moscow </a:t>
            </a:r>
            <a:r>
              <a:rPr lang="en-US" i="1" dirty="0"/>
              <a:t>region by </a:t>
            </a:r>
            <a:r>
              <a:rPr lang="en-US" i="1" dirty="0" smtClean="0"/>
              <a:t>COSMO-ART, </a:t>
            </a:r>
            <a:r>
              <a:rPr lang="en-US" dirty="0" smtClean="0"/>
              <a:t>PAAG, submitted 2017.</a:t>
            </a:r>
            <a:r>
              <a:rPr lang="en-US" i="1" dirty="0" smtClean="0"/>
              <a:t> </a:t>
            </a:r>
          </a:p>
          <a:p>
            <a:endParaRPr lang="en-US" dirty="0"/>
          </a:p>
          <a:p>
            <a:r>
              <a:rPr lang="en-US" dirty="0" err="1" smtClean="0"/>
              <a:t>Glassmeier</a:t>
            </a:r>
            <a:r>
              <a:rPr lang="en-US" dirty="0" smtClean="0"/>
              <a:t> et al</a:t>
            </a:r>
            <a:r>
              <a:rPr lang="en-US" dirty="0"/>
              <a:t>.: </a:t>
            </a:r>
            <a:r>
              <a:rPr lang="en-US" i="1" dirty="0"/>
              <a:t>A comparison of two chemistry and aerosol schemes on the regional scale and the resulting impact on radiative properties and liquid- and ice-phase aerosol–cloud </a:t>
            </a:r>
            <a:r>
              <a:rPr lang="en-US" i="1" dirty="0" smtClean="0"/>
              <a:t>interactions</a:t>
            </a:r>
            <a:r>
              <a:rPr lang="en-US" dirty="0" smtClean="0"/>
              <a:t>, ACP, </a:t>
            </a:r>
            <a:r>
              <a:rPr lang="en-US" dirty="0" smtClean="0"/>
              <a:t>2017</a:t>
            </a:r>
          </a:p>
          <a:p>
            <a:endParaRPr lang="en-US" dirty="0"/>
          </a:p>
          <a:p>
            <a:r>
              <a:rPr lang="en-US" dirty="0"/>
              <a:t>Gruber et </a:t>
            </a:r>
            <a:r>
              <a:rPr lang="en-US" dirty="0" smtClean="0"/>
              <a:t>al.: </a:t>
            </a:r>
            <a:r>
              <a:rPr lang="en-US" dirty="0"/>
              <a:t>Contrails and Their Impact on Shortwave Radiation and Photovoltaic Power Production - A Regional Model </a:t>
            </a:r>
            <a:r>
              <a:rPr lang="en-US" dirty="0" smtClean="0"/>
              <a:t>Study, submitted to ACP</a:t>
            </a:r>
            <a:endParaRPr lang="en-US" dirty="0" smtClean="0"/>
          </a:p>
          <a:p>
            <a:endParaRPr lang="en-US" dirty="0"/>
          </a:p>
          <a:p>
            <a:r>
              <a:rPr lang="en-US" b="1" dirty="0"/>
              <a:t>Dissertations:</a:t>
            </a:r>
            <a:r>
              <a:rPr lang="en-US" dirty="0"/>
              <a:t> 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Tobias </a:t>
            </a:r>
            <a:r>
              <a:rPr lang="en-US" dirty="0" err="1"/>
              <a:t>Schad</a:t>
            </a:r>
            <a:r>
              <a:rPr lang="en-US" dirty="0"/>
              <a:t>: </a:t>
            </a:r>
            <a:r>
              <a:rPr lang="en-US" i="1" dirty="0"/>
              <a:t>Albedo enhancement via </a:t>
            </a:r>
            <a:r>
              <a:rPr lang="en-US" i="1" dirty="0" smtClean="0"/>
              <a:t>brightening stratocumulus </a:t>
            </a:r>
            <a:r>
              <a:rPr lang="en-US" i="1" dirty="0"/>
              <a:t>clouds as </a:t>
            </a:r>
            <a:r>
              <a:rPr lang="en-US" i="1" dirty="0" smtClean="0"/>
              <a:t>climate engineering method.</a:t>
            </a:r>
          </a:p>
          <a:p>
            <a:endParaRPr lang="en-US" i="1" dirty="0"/>
          </a:p>
          <a:p>
            <a:r>
              <a:rPr lang="en-US" dirty="0"/>
              <a:t> Konrad Deetz: </a:t>
            </a:r>
            <a:r>
              <a:rPr lang="en-US" i="1" dirty="0"/>
              <a:t>Assessing the Aerosol Impact on Southern </a:t>
            </a:r>
            <a:r>
              <a:rPr lang="en-US" i="1" dirty="0" smtClean="0"/>
              <a:t>West African </a:t>
            </a:r>
            <a:r>
              <a:rPr lang="en-US" i="1" dirty="0"/>
              <a:t>Clouds and Atmospheric Dynamics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23528" y="215062"/>
            <a:ext cx="2321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Publications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4" name="AutoShape 2" descr="Bildergebnis"/>
          <p:cNvSpPr>
            <a:spLocks noChangeAspect="1" noChangeArrowheads="1"/>
          </p:cNvSpPr>
          <p:nvPr/>
        </p:nvSpPr>
        <p:spPr bwMode="auto">
          <a:xfrm>
            <a:off x="155575" y="-18288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96752"/>
            <a:ext cx="687065" cy="45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ahne und Wappen der Schwei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139" y="3068960"/>
            <a:ext cx="525661" cy="52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Flagge Russlan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70355"/>
            <a:ext cx="687065" cy="4580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28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6672"/>
            <a:ext cx="5547522" cy="551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88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03484"/>
            <a:ext cx="3024336" cy="20162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89" y="265698"/>
            <a:ext cx="2016224" cy="56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168781" y="4139788"/>
            <a:ext cx="8856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1000"/>
              </a:spcAft>
            </a:pPr>
            <a:r>
              <a:rPr lang="de-DE" sz="2000" b="1" dirty="0" smtClean="0">
                <a:solidFill>
                  <a:srgbClr val="FF0000"/>
                </a:solidFill>
                <a:ea typeface="Calibri"/>
                <a:cs typeface="Times New Roman"/>
              </a:rPr>
              <a:t>P</a:t>
            </a:r>
            <a:r>
              <a:rPr lang="de-DE" sz="2000" b="1" dirty="0" smtClean="0">
                <a:solidFill>
                  <a:srgbClr val="000000"/>
                </a:solidFill>
                <a:ea typeface="Calibri"/>
                <a:cs typeface="Times New Roman"/>
              </a:rPr>
              <a:t>hotovoltaik</a:t>
            </a:r>
            <a:r>
              <a:rPr lang="de-DE" sz="2000" b="1" dirty="0" smtClean="0">
                <a:solidFill>
                  <a:srgbClr val="FF0000"/>
                </a:solidFill>
                <a:ea typeface="Calibri"/>
                <a:cs typeface="Times New Roman"/>
              </a:rPr>
              <a:t>e</a:t>
            </a:r>
            <a:r>
              <a:rPr lang="de-DE" sz="2000" b="1" dirty="0" smtClean="0">
                <a:solidFill>
                  <a:srgbClr val="000000"/>
                </a:solidFill>
                <a:ea typeface="Calibri"/>
                <a:cs typeface="Times New Roman"/>
              </a:rPr>
              <a:t>rtrags</a:t>
            </a:r>
            <a:r>
              <a:rPr lang="de-DE" sz="2000" b="1" dirty="0" smtClean="0">
                <a:solidFill>
                  <a:srgbClr val="FF0000"/>
                </a:solidFill>
                <a:ea typeface="Calibri"/>
                <a:cs typeface="Times New Roman"/>
              </a:rPr>
              <a:t>r</a:t>
            </a:r>
            <a:r>
              <a:rPr lang="de-DE" sz="2000" b="1" dirty="0" smtClean="0">
                <a:solidFill>
                  <a:srgbClr val="000000"/>
                </a:solidFill>
                <a:ea typeface="Calibri"/>
                <a:cs typeface="Times New Roman"/>
              </a:rPr>
              <a:t>eduktion </a:t>
            </a:r>
            <a:r>
              <a:rPr lang="de-DE" sz="2000" b="1" dirty="0" smtClean="0">
                <a:solidFill>
                  <a:srgbClr val="FF0000"/>
                </a:solidFill>
                <a:ea typeface="Calibri"/>
                <a:cs typeface="Times New Roman"/>
              </a:rPr>
              <a:t>du</a:t>
            </a:r>
            <a:r>
              <a:rPr lang="de-DE" sz="2000" b="1" dirty="0" smtClean="0">
                <a:solidFill>
                  <a:srgbClr val="000000"/>
                </a:solidFill>
                <a:ea typeface="Calibri"/>
                <a:cs typeface="Times New Roman"/>
              </a:rPr>
              <a:t>rch </a:t>
            </a:r>
            <a:r>
              <a:rPr lang="de-DE" sz="2000" b="1" dirty="0">
                <a:solidFill>
                  <a:srgbClr val="FF0000"/>
                </a:solidFill>
                <a:ea typeface="Calibri"/>
                <a:cs typeface="Times New Roman"/>
              </a:rPr>
              <a:t>S</a:t>
            </a:r>
            <a:r>
              <a:rPr lang="de-DE" sz="2000" b="1" dirty="0">
                <a:solidFill>
                  <a:srgbClr val="000000"/>
                </a:solidFill>
                <a:ea typeface="Calibri"/>
                <a:cs typeface="Times New Roman"/>
              </a:rPr>
              <a:t>aharastaub</a:t>
            </a:r>
            <a:endParaRPr lang="en-US" sz="20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0700"/>
            <a:ext cx="1651818" cy="45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07504" y="4643844"/>
            <a:ext cx="891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0000"/>
                </a:solidFill>
              </a:rPr>
              <a:t>2016-2020</a:t>
            </a:r>
            <a:endParaRPr lang="en-GB" b="1" dirty="0">
              <a:solidFill>
                <a:srgbClr val="000000"/>
              </a:solidFill>
            </a:endParaRPr>
          </a:p>
        </p:txBody>
      </p:sp>
      <p:pic>
        <p:nvPicPr>
          <p:cNvPr id="1028" name="Picture 4" descr="Logo Pt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81" y="5742932"/>
            <a:ext cx="792088" cy="50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308" y="5659318"/>
            <a:ext cx="11715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87485"/>
            <a:ext cx="2736304" cy="20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72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T_master_ppt2003_en">
  <a:themeElements>
    <a:clrScheme name="KIT_master_ppt2003_e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KIT_master_ppt2003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T_master_ppt2003_e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Empa_Farben">
      <a:dk1>
        <a:sysClr val="windowText" lastClr="000000"/>
      </a:dk1>
      <a:lt1>
        <a:sysClr val="window" lastClr="FFFFFF"/>
      </a:lt1>
      <a:dk2>
        <a:srgbClr val="9F9F9F"/>
      </a:dk2>
      <a:lt2>
        <a:srgbClr val="DFDFDF"/>
      </a:lt2>
      <a:accent1>
        <a:srgbClr val="5F5F5F"/>
      </a:accent1>
      <a:accent2>
        <a:srgbClr val="5C2E00"/>
      </a:accent2>
      <a:accent3>
        <a:srgbClr val="005400"/>
      </a:accent3>
      <a:accent4>
        <a:srgbClr val="003366"/>
      </a:accent4>
      <a:accent5>
        <a:srgbClr val="C00000"/>
      </a:accent5>
      <a:accent6>
        <a:srgbClr val="C0BC00"/>
      </a:accent6>
      <a:hlink>
        <a:srgbClr val="475A8D"/>
      </a:hlink>
      <a:folHlink>
        <a:srgbClr val="C32D2E"/>
      </a:folHlink>
    </a:clrScheme>
    <a:fontScheme name="Empa_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CD MeteoSchweiz Variante 1">
  <a:themeElements>
    <a:clrScheme name="GSED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KIT_master_ppt2003_e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9D2F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en_Vorlage_1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7D6E5F"/>
      </a:lt2>
      <a:accent1>
        <a:srgbClr val="FF0000"/>
      </a:accent1>
      <a:accent2>
        <a:srgbClr val="7D6E5F"/>
      </a:accent2>
      <a:accent3>
        <a:srgbClr val="5A735F"/>
      </a:accent3>
      <a:accent4>
        <a:srgbClr val="000000"/>
      </a:accent4>
      <a:accent5>
        <a:srgbClr val="DAEDEF"/>
      </a:accent5>
      <a:accent6>
        <a:srgbClr val="FAB45F"/>
      </a:accent6>
      <a:hlink>
        <a:srgbClr val="000000"/>
      </a:hlink>
      <a:folHlink>
        <a:srgbClr val="0000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KIT_master_ppt2003_e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KIT_master_ppt2003_e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KIT-PPT_Master_en_2016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KIT_master_ppt2003_en">
  <a:themeElements>
    <a:clrScheme name="KIT_master_ppt2003_e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KIT_master_ppt2003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T_master_ppt2003_e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KIT_master_ppt2003_en">
  <a:themeElements>
    <a:clrScheme name="KIT_master_ppt2003_e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KIT_master_ppt2003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T_master_ppt2003_e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KIT_master_e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KIT_master_ppt2003_en">
  <a:themeElements>
    <a:clrScheme name="KIT_master_ppt2003_e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KIT_master_ppt2003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T_master_ppt2003_e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KIT_master_ppt2003_e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KIT_master_e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KIT_master_e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KIT_master_ppt2003_en">
  <a:themeElements>
    <a:clrScheme name="KIT_master_ppt2003_e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KIT_master_ppt2003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T_master_ppt2003_e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</Words>
  <Application>Microsoft Office PowerPoint</Application>
  <PresentationFormat>Bildschirmpräsentation (4:3)</PresentationFormat>
  <Paragraphs>138</Paragraphs>
  <Slides>24</Slides>
  <Notes>4</Notes>
  <HiddenSlides>0</HiddenSlides>
  <MMClips>0</MMClips>
  <ScaleCrop>false</ScaleCrop>
  <HeadingPairs>
    <vt:vector size="4" baseType="variant">
      <vt:variant>
        <vt:lpstr>Design</vt:lpstr>
      </vt:variant>
      <vt:variant>
        <vt:i4>16</vt:i4>
      </vt:variant>
      <vt:variant>
        <vt:lpstr>Folientitel</vt:lpstr>
      </vt:variant>
      <vt:variant>
        <vt:i4>24</vt:i4>
      </vt:variant>
    </vt:vector>
  </HeadingPairs>
  <TitlesOfParts>
    <vt:vector size="40" baseType="lpstr">
      <vt:lpstr>KIT_master_ppt2003_en</vt:lpstr>
      <vt:lpstr>1_KIT_master_ppt2003_en</vt:lpstr>
      <vt:lpstr>2_KIT_master_ppt2003_en</vt:lpstr>
      <vt:lpstr>KIT_master_en</vt:lpstr>
      <vt:lpstr>3_KIT_master_ppt2003_en</vt:lpstr>
      <vt:lpstr>4_KIT_master_ppt2003_en</vt:lpstr>
      <vt:lpstr>1_KIT_master_en</vt:lpstr>
      <vt:lpstr>2_KIT_master_en</vt:lpstr>
      <vt:lpstr>5_KIT_master_ppt2003_en</vt:lpstr>
      <vt:lpstr>blank</vt:lpstr>
      <vt:lpstr>CD MeteoSchweiz Variante 1</vt:lpstr>
      <vt:lpstr>6_KIT_master_ppt2003_en</vt:lpstr>
      <vt:lpstr>en_Vorlage_1</vt:lpstr>
      <vt:lpstr>7_KIT_master_ppt2003_en</vt:lpstr>
      <vt:lpstr>8_KIT_master_ppt2003_en</vt:lpstr>
      <vt:lpstr>KIT-PPT_Master_en_2016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Mass-Specific Extinction Coefficient</vt:lpstr>
      <vt:lpstr>Phase function</vt:lpstr>
      <vt:lpstr>Vertical integrated mass</vt:lpstr>
      <vt:lpstr>Vertical profiles of attenuated backscatter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Vogel, Bernhard</dc:creator>
  <cp:lastModifiedBy>Vogel, Bernhard (IMK)</cp:lastModifiedBy>
  <cp:revision>222</cp:revision>
  <dcterms:created xsi:type="dcterms:W3CDTF">2011-09-03T14:44:17Z</dcterms:created>
  <dcterms:modified xsi:type="dcterms:W3CDTF">2017-09-12T13:08:26Z</dcterms:modified>
</cp:coreProperties>
</file>