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9" r:id="rId4"/>
    <p:sldMasterId id="2147483648" r:id="rId5"/>
    <p:sldMasterId id="2147483676" r:id="rId6"/>
    <p:sldMasterId id="2147483733" r:id="rId7"/>
    <p:sldMasterId id="2147483742" r:id="rId8"/>
    <p:sldMasterId id="2147483745" r:id="rId9"/>
    <p:sldMasterId id="2147483753" r:id="rId10"/>
  </p:sldMasterIdLst>
  <p:notesMasterIdLst>
    <p:notesMasterId r:id="rId27"/>
  </p:notesMasterIdLst>
  <p:handoutMasterIdLst>
    <p:handoutMasterId r:id="rId28"/>
  </p:handoutMasterIdLst>
  <p:sldIdLst>
    <p:sldId id="280" r:id="rId11"/>
    <p:sldId id="305" r:id="rId12"/>
    <p:sldId id="291" r:id="rId13"/>
    <p:sldId id="296" r:id="rId14"/>
    <p:sldId id="295" r:id="rId15"/>
    <p:sldId id="308" r:id="rId16"/>
    <p:sldId id="307" r:id="rId17"/>
    <p:sldId id="312" r:id="rId18"/>
    <p:sldId id="313" r:id="rId19"/>
    <p:sldId id="309" r:id="rId20"/>
    <p:sldId id="310" r:id="rId21"/>
    <p:sldId id="311" r:id="rId22"/>
    <p:sldId id="314" r:id="rId23"/>
    <p:sldId id="315" r:id="rId24"/>
    <p:sldId id="316" r:id="rId25"/>
    <p:sldId id="304" r:id="rId26"/>
  </p:sldIdLst>
  <p:sldSz cx="9144000" cy="6858000" type="screen4x3"/>
  <p:notesSz cx="6858000" cy="91440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avier Lapillonne" initials="XL [6]" lastIdx="1" clrIdx="0"/>
  <p:cmAuthor id="1" name="Xavier Lapillonne" initials="XL [8]" lastIdx="1" clrIdx="1"/>
  <p:cmAuthor id="2" name="Kaufmann Pirmin" initials="pk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81E"/>
    <a:srgbClr val="F0F5FD"/>
    <a:srgbClr val="E8F0F8"/>
    <a:srgbClr val="E6E6E6"/>
    <a:srgbClr val="DDDDDD"/>
    <a:srgbClr val="C0C0C0"/>
    <a:srgbClr val="B2B2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4" autoAdjust="0"/>
    <p:restoredTop sz="93665" autoAdjust="0"/>
  </p:normalViewPr>
  <p:slideViewPr>
    <p:cSldViewPr showGuides="1">
      <p:cViewPr varScale="1">
        <p:scale>
          <a:sx n="64" d="100"/>
          <a:sy n="64" d="100"/>
        </p:scale>
        <p:origin x="584" y="184"/>
      </p:cViewPr>
      <p:guideLst>
        <p:guide orient="horz" pos="79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Master" Target="slideMasters/slideMaster6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539B3AE-4F5B-4C8A-901D-39FC07883C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04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1435824-F435-405F-82FC-C5B86CD5CBF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0551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B2601-4078-014B-8037-646AEE18D9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9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w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w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wmf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w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w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w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wmf"/><Relationship Id="rId3" Type="http://schemas.openxmlformats.org/officeDocument/2006/relationships/image" Target="../media/image1.w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w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w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w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w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w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w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603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87208" cy="1143000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39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296000" y="2457000"/>
            <a:ext cx="7429500" cy="241216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CH" sz="5200" dirty="0"/>
            </a:lvl1pPr>
          </a:lstStyle>
          <a:p>
            <a:pPr lvl="0"/>
            <a:r>
              <a:rPr lang="de-CH" dirty="0"/>
              <a:t>Titel der Präsentation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1295636" y="5301000"/>
            <a:ext cx="6444716" cy="64807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3200"/>
            </a:lvl1pPr>
          </a:lstStyle>
          <a:p>
            <a:pPr lvl="0"/>
            <a:r>
              <a:rPr lang="de-CH" dirty="0"/>
              <a:t>Datum der Präsentation</a:t>
            </a:r>
          </a:p>
        </p:txBody>
      </p:sp>
      <p:sp>
        <p:nvSpPr>
          <p:cNvPr id="4" name="Text Box 32"/>
          <p:cNvSpPr txBox="1">
            <a:spLocks noChangeArrowheads="1"/>
          </p:cNvSpPr>
          <p:nvPr userDrawn="1"/>
        </p:nvSpPr>
        <p:spPr bwMode="auto">
          <a:xfrm>
            <a:off x="4572000" y="388800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800" dirty="0"/>
              <a:t>Federal Department of Home Affairs FDHA</a:t>
            </a:r>
            <a:br>
              <a:rPr lang="en-US" sz="800" dirty="0"/>
            </a:br>
            <a:r>
              <a:rPr lang="en-US" sz="800" b="1" dirty="0"/>
              <a:t>Federal Office of Meteorology and Climatology  </a:t>
            </a:r>
            <a:r>
              <a:rPr lang="en-US" sz="800" b="1" dirty="0" err="1"/>
              <a:t>MeteoSwiss</a:t>
            </a:r>
            <a:endParaRPr lang="en-US" sz="800" dirty="0"/>
          </a:p>
        </p:txBody>
      </p:sp>
      <p:pic>
        <p:nvPicPr>
          <p:cNvPr id="5" name="Picture 41" descr="Bund_e_100%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0" y="388800"/>
            <a:ext cx="19939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884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ktanden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287214" y="126876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Traktanden</a:t>
            </a:r>
            <a:endParaRPr lang="de-CH" dirty="0"/>
          </a:p>
        </p:txBody>
      </p:sp>
      <p:sp>
        <p:nvSpPr>
          <p:cNvPr id="13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1285875" y="2348880"/>
            <a:ext cx="7472363" cy="3636405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de-CH" dirty="0"/>
              <a:t>Beispieltraktandum</a:t>
            </a:r>
          </a:p>
          <a:p>
            <a:r>
              <a:rPr lang="de-CH" dirty="0"/>
              <a:t>Ein weiteres Thema</a:t>
            </a:r>
          </a:p>
          <a:p>
            <a:r>
              <a:rPr lang="de-CH" dirty="0"/>
              <a:t>Zu behandelnde Anträge</a:t>
            </a:r>
          </a:p>
          <a:p>
            <a:pPr lvl="1"/>
            <a:r>
              <a:rPr lang="de-CH" dirty="0"/>
              <a:t>Eingabe 1</a:t>
            </a:r>
          </a:p>
          <a:p>
            <a:pPr lvl="1"/>
            <a:r>
              <a:rPr lang="de-CH" dirty="0"/>
              <a:t>Eingabe 2</a:t>
            </a:r>
          </a:p>
          <a:p>
            <a:r>
              <a:rPr lang="de-CH" dirty="0"/>
              <a:t>Zu verabschiedende Anträge</a:t>
            </a:r>
          </a:p>
          <a:p>
            <a:r>
              <a:rPr lang="de-CH" dirty="0"/>
              <a:t>Pause</a:t>
            </a:r>
          </a:p>
          <a:p>
            <a:r>
              <a:rPr lang="de-CH" dirty="0"/>
              <a:t>Varia (nur wenn noch genügend Zeit)</a:t>
            </a:r>
          </a:p>
        </p:txBody>
      </p:sp>
    </p:spTree>
    <p:extLst>
      <p:ext uri="{BB962C8B-B14F-4D97-AF65-F5344CB8AC3E}">
        <p14:creationId xmlns:p14="http://schemas.microsoft.com/office/powerpoint/2010/main" val="3225623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126876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 baseline="0"/>
            </a:lvl1pPr>
          </a:lstStyle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49753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2"/>
          <p:cNvSpPr>
            <a:spLocks noGrp="1"/>
          </p:cNvSpPr>
          <p:nvPr>
            <p:ph type="pic" idx="10"/>
          </p:nvPr>
        </p:nvSpPr>
        <p:spPr>
          <a:xfrm>
            <a:off x="1285875" y="2456892"/>
            <a:ext cx="5014317" cy="2412268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1285874" y="4983559"/>
            <a:ext cx="5014317" cy="41549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de-DE" sz="2100" kern="1200" dirty="0" smtClean="0">
                <a:latin typeface="Arial" charset="0"/>
              </a:defRPr>
            </a:lvl1pPr>
            <a:lvl2pPr>
              <a:defRPr lang="de-DE" kern="1200" dirty="0" smtClean="0">
                <a:latin typeface="Arial" charset="0"/>
                <a:ea typeface="+mn-ea"/>
                <a:cs typeface="+mn-cs"/>
              </a:defRPr>
            </a:lvl2pPr>
            <a:lvl3pPr>
              <a:defRPr lang="de-DE" kern="1200" dirty="0" smtClean="0">
                <a:latin typeface="Arial" charset="0"/>
                <a:ea typeface="+mn-ea"/>
                <a:cs typeface="+mn-cs"/>
              </a:defRPr>
            </a:lvl3pPr>
            <a:lvl4pPr>
              <a:defRPr lang="de-DE" kern="1200" dirty="0" smtClean="0">
                <a:latin typeface="Arial" charset="0"/>
                <a:ea typeface="+mn-ea"/>
                <a:cs typeface="+mn-cs"/>
              </a:defRPr>
            </a:lvl4pPr>
            <a:lvl5pPr>
              <a:defRPr lang="de-DE" kern="1200" dirty="0"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Text Box 33"/>
          <p:cNvSpPr txBox="1">
            <a:spLocks noChangeArrowheads="1"/>
          </p:cNvSpPr>
          <p:nvPr userDrawn="1"/>
        </p:nvSpPr>
        <p:spPr bwMode="auto">
          <a:xfrm>
            <a:off x="6448425" y="6205538"/>
            <a:ext cx="2266950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5000"/>
              </a:lnSpc>
              <a:spcBef>
                <a:spcPct val="50000"/>
              </a:spcBef>
              <a:defRPr/>
            </a:pPr>
            <a:fld id="{1EE35605-8AB3-442C-A293-9F31FDF185BC}" type="slidenum">
              <a:rPr lang="de-CH" sz="900" smtClean="0"/>
              <a:pPr algn="r">
                <a:lnSpc>
                  <a:spcPct val="105000"/>
                </a:lnSpc>
                <a:spcBef>
                  <a:spcPct val="50000"/>
                </a:spcBef>
                <a:defRPr/>
              </a:pPr>
              <a:t>‹#›</a:t>
            </a:fld>
            <a:r>
              <a:rPr lang="de-CH" sz="900" smtClean="0"/>
              <a:t> </a:t>
            </a:r>
          </a:p>
        </p:txBody>
      </p:sp>
      <p:sp>
        <p:nvSpPr>
          <p:cNvPr id="8" name="Line 40"/>
          <p:cNvSpPr>
            <a:spLocks noChangeShapeType="1"/>
          </p:cNvSpPr>
          <p:nvPr userDrawn="1"/>
        </p:nvSpPr>
        <p:spPr bwMode="auto">
          <a:xfrm flipH="1">
            <a:off x="1285875" y="616267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126876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 baseline="0"/>
            </a:lvl1pPr>
          </a:lstStyle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9" name="AutoShape 34"/>
          <p:cNvSpPr>
            <a:spLocks noChangeArrowheads="1"/>
          </p:cNvSpPr>
          <p:nvPr userDrawn="1"/>
        </p:nvSpPr>
        <p:spPr bwMode="auto">
          <a:xfrm>
            <a:off x="1296000" y="6165000"/>
            <a:ext cx="7232650" cy="404813"/>
          </a:xfrm>
          <a:prstGeom prst="octagon">
            <a:avLst>
              <a:gd name="adj" fmla="val 2928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sz="900" b="1" dirty="0" smtClean="0"/>
              <a:t>Title</a:t>
            </a:r>
            <a:r>
              <a:rPr lang="de-CH" sz="900" b="1" baseline="0" dirty="0" smtClean="0"/>
              <a:t> </a:t>
            </a:r>
            <a:r>
              <a:rPr lang="de-CH" sz="900" b="1" baseline="0" dirty="0" err="1" smtClean="0"/>
              <a:t>of</a:t>
            </a:r>
            <a:r>
              <a:rPr lang="de-CH" sz="900" b="1" baseline="0" dirty="0" smtClean="0"/>
              <a:t> </a:t>
            </a:r>
            <a:r>
              <a:rPr lang="de-CH" sz="900" b="1" baseline="0" dirty="0" err="1" smtClean="0"/>
              <a:t>Prese</a:t>
            </a:r>
            <a:r>
              <a:rPr lang="de-CH" sz="900" b="1" dirty="0" err="1" smtClean="0"/>
              <a:t>ntation</a:t>
            </a:r>
            <a:r>
              <a:rPr lang="de-CH" sz="900" dirty="0" smtClean="0"/>
              <a:t> </a:t>
            </a:r>
            <a:r>
              <a:rPr lang="de-CH" sz="900" dirty="0"/>
              <a:t>| </a:t>
            </a:r>
            <a:r>
              <a:rPr lang="de-CH" sz="900" dirty="0" err="1" smtClean="0"/>
              <a:t>Subtitle</a:t>
            </a:r>
            <a:r>
              <a:rPr lang="de-CH" sz="900" dirty="0"/>
              <a:t/>
            </a:r>
            <a:br>
              <a:rPr lang="de-CH" sz="900" dirty="0"/>
            </a:br>
            <a:r>
              <a:rPr lang="de-CH" sz="900" dirty="0" err="1" smtClean="0"/>
              <a:t>Author</a:t>
            </a:r>
            <a:endParaRPr lang="de-CH" sz="900" b="1" dirty="0"/>
          </a:p>
        </p:txBody>
      </p:sp>
    </p:spTree>
    <p:extLst>
      <p:ext uri="{BB962C8B-B14F-4D97-AF65-F5344CB8AC3E}">
        <p14:creationId xmlns:p14="http://schemas.microsoft.com/office/powerpoint/2010/main" val="2722127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85200" y="2384884"/>
            <a:ext cx="3659188" cy="352839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6988" y="2384884"/>
            <a:ext cx="3660775" cy="352696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126876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 baseline="0"/>
            </a:lvl1pPr>
          </a:lstStyle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22278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87896" y="2357190"/>
            <a:ext cx="321209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96000" y="3068960"/>
            <a:ext cx="3203992" cy="2916324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0"/>
          </p:nvPr>
        </p:nvSpPr>
        <p:spPr>
          <a:xfrm>
            <a:off x="4680012" y="2357190"/>
            <a:ext cx="321209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3" name="Inhaltsplatzhalter 3"/>
          <p:cNvSpPr>
            <a:spLocks noGrp="1"/>
          </p:cNvSpPr>
          <p:nvPr>
            <p:ph sz="half" idx="11"/>
          </p:nvPr>
        </p:nvSpPr>
        <p:spPr>
          <a:xfrm>
            <a:off x="4680012" y="3068632"/>
            <a:ext cx="3203992" cy="2907499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126876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 baseline="0"/>
            </a:lvl1pPr>
          </a:lstStyle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25993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zwei Inhalte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106988" y="2420888"/>
            <a:ext cx="3660775" cy="1476164"/>
          </a:xfrm>
          <a:prstGeom prst="rect">
            <a:avLst/>
          </a:prstGeo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106988" y="4041068"/>
            <a:ext cx="3660775" cy="18707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"/>
          </p:nvPr>
        </p:nvSpPr>
        <p:spPr>
          <a:xfrm>
            <a:off x="1285200" y="2420888"/>
            <a:ext cx="3659188" cy="3492388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1287859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 baseline="0"/>
            </a:lvl1pPr>
          </a:lstStyle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36484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2"/>
          <p:cNvSpPr txBox="1">
            <a:spLocks noChangeArrowheads="1"/>
          </p:cNvSpPr>
          <p:nvPr userDrawn="1"/>
        </p:nvSpPr>
        <p:spPr bwMode="auto">
          <a:xfrm>
            <a:off x="4572000" y="388800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800" dirty="0"/>
              <a:t>Federal Department of Home Affairs FDHA</a:t>
            </a:r>
            <a:br>
              <a:rPr lang="en-US" sz="800" dirty="0"/>
            </a:br>
            <a:r>
              <a:rPr lang="en-US" sz="800" b="1" dirty="0"/>
              <a:t>Federal Office of Meteorology and Climatology  </a:t>
            </a:r>
            <a:r>
              <a:rPr lang="en-US" sz="800" b="1" dirty="0" err="1"/>
              <a:t>MeteoSwiss</a:t>
            </a:r>
            <a:endParaRPr lang="en-US" sz="800" dirty="0"/>
          </a:p>
        </p:txBody>
      </p:sp>
      <p:pic>
        <p:nvPicPr>
          <p:cNvPr id="10" name="Picture 41" descr="Bund_e_100%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0" y="388800"/>
            <a:ext cx="19939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296000" y="2457000"/>
            <a:ext cx="7429500" cy="241216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CH" sz="5200" dirty="0"/>
            </a:lvl1pPr>
          </a:lstStyle>
          <a:p>
            <a:pPr lvl="0"/>
            <a:r>
              <a:rPr lang="de-CH" dirty="0"/>
              <a:t>Titel der Präsentation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1295636" y="5301000"/>
            <a:ext cx="6857764" cy="64807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3200"/>
            </a:lvl1pPr>
          </a:lstStyle>
          <a:p>
            <a:pPr lvl="0"/>
            <a:r>
              <a:rPr lang="de-CH" dirty="0"/>
              <a:t>Datum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101016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ktanden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Traktanden</a:t>
            </a:r>
            <a:endParaRPr lang="de-CH" dirty="0"/>
          </a:p>
        </p:txBody>
      </p:sp>
      <p:sp>
        <p:nvSpPr>
          <p:cNvPr id="13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1285875" y="1628775"/>
            <a:ext cx="7472363" cy="3502025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de-CH" dirty="0"/>
              <a:t>Beispieltraktandum</a:t>
            </a:r>
          </a:p>
          <a:p>
            <a:r>
              <a:rPr lang="de-CH" dirty="0"/>
              <a:t>Ein weiteres Thema</a:t>
            </a:r>
          </a:p>
          <a:p>
            <a:r>
              <a:rPr lang="de-CH" dirty="0"/>
              <a:t>Zu behandelnde Anträge</a:t>
            </a:r>
          </a:p>
          <a:p>
            <a:pPr lvl="1"/>
            <a:r>
              <a:rPr lang="de-CH" dirty="0"/>
              <a:t>Eingabe 1</a:t>
            </a:r>
          </a:p>
          <a:p>
            <a:pPr lvl="1"/>
            <a:r>
              <a:rPr lang="de-CH" dirty="0"/>
              <a:t>Eingabe 2</a:t>
            </a:r>
          </a:p>
          <a:p>
            <a:r>
              <a:rPr lang="de-CH" dirty="0"/>
              <a:t>Zu verabschiedende Anträge</a:t>
            </a:r>
          </a:p>
          <a:p>
            <a:r>
              <a:rPr lang="de-CH" dirty="0"/>
              <a:t>Pause</a:t>
            </a:r>
          </a:p>
          <a:p>
            <a:r>
              <a:rPr lang="de-CH" dirty="0"/>
              <a:t>Varia (nur wenn noch genügend Zeit)</a:t>
            </a:r>
          </a:p>
        </p:txBody>
      </p:sp>
    </p:spTree>
    <p:extLst>
      <p:ext uri="{BB962C8B-B14F-4D97-AF65-F5344CB8AC3E}">
        <p14:creationId xmlns:p14="http://schemas.microsoft.com/office/powerpoint/2010/main" val="81001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2"/>
          <p:cNvSpPr txBox="1">
            <a:spLocks noChangeArrowheads="1"/>
          </p:cNvSpPr>
          <p:nvPr userDrawn="1"/>
        </p:nvSpPr>
        <p:spPr bwMode="auto">
          <a:xfrm>
            <a:off x="4572000" y="388800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800" dirty="0"/>
              <a:t>Federal Department of Home Affairs FDHA</a:t>
            </a:r>
            <a:br>
              <a:rPr lang="en-US" sz="800" dirty="0"/>
            </a:br>
            <a:r>
              <a:rPr lang="en-US" sz="800" b="1" dirty="0"/>
              <a:t>Federal Office of Meteorology and Climatology  </a:t>
            </a:r>
            <a:r>
              <a:rPr lang="en-US" sz="800" b="1" dirty="0" err="1"/>
              <a:t>MeteoSwiss</a:t>
            </a:r>
            <a:endParaRPr lang="en-US" sz="800" dirty="0"/>
          </a:p>
        </p:txBody>
      </p:sp>
      <p:pic>
        <p:nvPicPr>
          <p:cNvPr id="10" name="Picture 41" descr="Bund_e_100%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0" y="388800"/>
            <a:ext cx="19939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296000" y="2457000"/>
            <a:ext cx="7429500" cy="241216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CH" sz="5200" dirty="0"/>
            </a:lvl1pPr>
          </a:lstStyle>
          <a:p>
            <a:pPr lvl="0"/>
            <a:r>
              <a:rPr lang="de-CH" dirty="0"/>
              <a:t>Titel der Präsentation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1295636" y="5301000"/>
            <a:ext cx="6857764" cy="64807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3200"/>
            </a:lvl1pPr>
          </a:lstStyle>
          <a:p>
            <a:pPr lvl="0"/>
            <a:r>
              <a:rPr lang="de-CH" dirty="0"/>
              <a:t>Datum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101016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87208" cy="1143000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394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1" descr="Bund_e_100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88" y="719554"/>
            <a:ext cx="19939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20458"/>
          <a:stretch/>
        </p:blipFill>
        <p:spPr>
          <a:xfrm>
            <a:off x="88560" y="3539990"/>
            <a:ext cx="9011477" cy="3237017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1217794" y="2231671"/>
            <a:ext cx="7618555" cy="1637317"/>
          </a:xfrm>
          <a:prstGeom prst="rect">
            <a:avLst/>
          </a:prstGeom>
        </p:spPr>
        <p:txBody>
          <a:bodyPr/>
          <a:lstStyle>
            <a:lvl1pPr>
              <a:defRPr sz="5200" b="0"/>
            </a:lvl1pPr>
          </a:lstStyle>
          <a:p>
            <a:r>
              <a:rPr lang="de-DE" dirty="0" err="1" smtClean="0"/>
              <a:t>Presentation</a:t>
            </a:r>
            <a:r>
              <a:rPr lang="de-DE" dirty="0" smtClean="0"/>
              <a:t> Title Arial, 52 </a:t>
            </a:r>
            <a:r>
              <a:rPr lang="de-DE" dirty="0" err="1" smtClean="0"/>
              <a:t>point</a:t>
            </a:r>
            <a:endParaRPr lang="de-DE" dirty="0" smtClean="0"/>
          </a:p>
        </p:txBody>
      </p:sp>
      <p:sp>
        <p:nvSpPr>
          <p:cNvPr id="2" name="Text Box 32"/>
          <p:cNvSpPr txBox="1">
            <a:spLocks noChangeArrowheads="1"/>
          </p:cNvSpPr>
          <p:nvPr/>
        </p:nvSpPr>
        <p:spPr bwMode="auto">
          <a:xfrm>
            <a:off x="4572000" y="72064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800" dirty="0" smtClean="0"/>
              <a:t>Federal Department of Home Affairs FDHA</a:t>
            </a:r>
            <a:br>
              <a:rPr lang="en-US" sz="800" dirty="0" smtClean="0"/>
            </a:br>
            <a:r>
              <a:rPr lang="en-US" sz="800" b="1" dirty="0" smtClean="0"/>
              <a:t>Federal Office of Meteorology and Climatology  MeteoSwiss</a:t>
            </a:r>
            <a:endParaRPr lang="en-US" sz="800" dirty="0"/>
          </a:p>
        </p:txBody>
      </p:sp>
      <p:pic>
        <p:nvPicPr>
          <p:cNvPr id="12" name="Picture 44" descr="Wapp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88" y="704419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69998" y="3899456"/>
            <a:ext cx="6857764" cy="64807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2200" baseline="0"/>
            </a:lvl1pPr>
          </a:lstStyle>
          <a:p>
            <a:pPr lvl="0"/>
            <a:r>
              <a:rPr lang="de-CH" dirty="0" err="1" smtClean="0"/>
              <a:t>Subtitle</a:t>
            </a:r>
            <a:r>
              <a:rPr lang="de-CH" dirty="0" smtClean="0"/>
              <a:t> Arial, 22 </a:t>
            </a:r>
            <a:r>
              <a:rPr lang="de-CH" dirty="0" err="1" smtClean="0"/>
              <a:t>point</a:t>
            </a:r>
            <a:endParaRPr lang="de-CH" dirty="0"/>
          </a:p>
        </p:txBody>
      </p:sp>
      <p:sp>
        <p:nvSpPr>
          <p:cNvPr id="15" name="Rechteck 14"/>
          <p:cNvSpPr/>
          <p:nvPr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03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-8546"/>
            <a:ext cx="9162000" cy="6876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rgbClr val="B4A89C"/>
              </a:solidFill>
              <a:effectLst/>
              <a:latin typeface="Arial" charset="0"/>
            </a:endParaRP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46017" y="2378306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 smtClean="0"/>
              <a:t>Statement Arial normal 18. </a:t>
            </a:r>
            <a:r>
              <a:rPr lang="de-CH" dirty="0" err="1" smtClean="0"/>
              <a:t>Feugiamet</a:t>
            </a:r>
            <a:r>
              <a:rPr lang="de-CH" dirty="0" smtClean="0"/>
              <a:t> ad </a:t>
            </a:r>
            <a:r>
              <a:rPr lang="de-CH" dirty="0" err="1" smtClean="0"/>
              <a:t>delisl</a:t>
            </a:r>
            <a:r>
              <a:rPr lang="de-CH" dirty="0" smtClean="0"/>
              <a:t> in </a:t>
            </a:r>
            <a:r>
              <a:rPr lang="de-CH" dirty="0" err="1" smtClean="0"/>
              <a:t>hent</a:t>
            </a:r>
            <a:r>
              <a:rPr lang="de-CH" dirty="0" smtClean="0"/>
              <a:t> ad </a:t>
            </a:r>
            <a:r>
              <a:rPr lang="de-CH" dirty="0" err="1" smtClean="0"/>
              <a:t>estion</a:t>
            </a:r>
            <a:r>
              <a:rPr lang="de-CH" dirty="0" smtClean="0"/>
              <a:t> </a:t>
            </a:r>
            <a:r>
              <a:rPr lang="de-CH" dirty="0" err="1" smtClean="0"/>
              <a:t>hent</a:t>
            </a:r>
            <a:r>
              <a:rPr lang="de-CH" dirty="0" smtClean="0"/>
              <a:t> </a:t>
            </a:r>
            <a:r>
              <a:rPr lang="de-CH" dirty="0" err="1" smtClean="0"/>
              <a:t>prat</a:t>
            </a:r>
            <a:r>
              <a:rPr lang="de-CH" dirty="0" smtClean="0"/>
              <a:t> </a:t>
            </a:r>
            <a:r>
              <a:rPr lang="de-CH" dirty="0" err="1" smtClean="0"/>
              <a:t>lortincilit</a:t>
            </a:r>
            <a:r>
              <a:rPr lang="de-CH" dirty="0" smtClean="0"/>
              <a:t> </a:t>
            </a:r>
            <a:r>
              <a:rPr lang="de-CH" dirty="0" err="1" smtClean="0"/>
              <a:t>utem</a:t>
            </a:r>
            <a:r>
              <a:rPr lang="de-CH" dirty="0" smtClean="0"/>
              <a:t> </a:t>
            </a:r>
            <a:r>
              <a:rPr lang="de-CH" dirty="0" err="1" smtClean="0"/>
              <a:t>doloreet</a:t>
            </a:r>
            <a:r>
              <a:rPr lang="de-CH" dirty="0" smtClean="0"/>
              <a:t> </a:t>
            </a:r>
            <a:r>
              <a:rPr lang="de-CH" dirty="0" err="1" smtClean="0"/>
              <a:t>alisis</a:t>
            </a:r>
            <a:r>
              <a:rPr lang="de-CH" dirty="0" smtClean="0"/>
              <a:t> </a:t>
            </a:r>
            <a:r>
              <a:rPr lang="de-CH" dirty="0" err="1" smtClean="0"/>
              <a:t>auguerc</a:t>
            </a:r>
            <a:r>
              <a:rPr lang="de-CH" dirty="0" smtClean="0"/>
              <a:t> </a:t>
            </a:r>
            <a:r>
              <a:rPr lang="de-CH" dirty="0" err="1" smtClean="0"/>
              <a:t>iliquatum</a:t>
            </a:r>
            <a:r>
              <a:rPr lang="de-CH" dirty="0" smtClean="0"/>
              <a:t> </a:t>
            </a:r>
            <a:r>
              <a:rPr lang="de-CH" dirty="0" err="1" smtClean="0"/>
              <a:t>euipsuscilis</a:t>
            </a:r>
            <a:r>
              <a:rPr lang="de-CH" dirty="0" smtClean="0"/>
              <a:t> </a:t>
            </a:r>
            <a:r>
              <a:rPr lang="de-CH" dirty="0" err="1" smtClean="0"/>
              <a:t>augue</a:t>
            </a:r>
            <a:r>
              <a:rPr lang="de-CH" dirty="0" smtClean="0"/>
              <a:t> do </a:t>
            </a:r>
            <a:r>
              <a:rPr lang="de-CH" dirty="0" err="1" smtClean="0"/>
              <a:t>consequipis</a:t>
            </a:r>
            <a:r>
              <a:rPr lang="de-CH" dirty="0" smtClean="0"/>
              <a:t> </a:t>
            </a:r>
            <a:r>
              <a:rPr lang="de-CH" dirty="0" err="1" smtClean="0"/>
              <a:t>nulputpat</a:t>
            </a:r>
            <a:r>
              <a:rPr lang="de-CH" dirty="0" smtClean="0"/>
              <a:t> </a:t>
            </a:r>
            <a:r>
              <a:rPr lang="de-CH" dirty="0" err="1" smtClean="0"/>
              <a:t>lum</a:t>
            </a:r>
            <a:r>
              <a:rPr lang="de-CH" dirty="0" smtClean="0"/>
              <a:t> </a:t>
            </a:r>
            <a:r>
              <a:rPr lang="de-CH" dirty="0" err="1" smtClean="0"/>
              <a:t>dolobore</a:t>
            </a:r>
            <a:r>
              <a:rPr lang="de-CH" dirty="0" smtClean="0"/>
              <a:t> </a:t>
            </a:r>
            <a:r>
              <a:rPr lang="de-CH" dirty="0" err="1" smtClean="0"/>
              <a:t>diodolorem</a:t>
            </a:r>
            <a:r>
              <a:rPr lang="de-CH" dirty="0" smtClean="0"/>
              <a:t> </a:t>
            </a:r>
            <a:r>
              <a:rPr lang="de-CH" dirty="0" err="1" smtClean="0"/>
              <a:t>nullam</a:t>
            </a:r>
            <a:r>
              <a:rPr lang="de-CH" dirty="0" smtClean="0"/>
              <a:t>, </a:t>
            </a:r>
            <a:r>
              <a:rPr lang="de-CH" dirty="0" err="1" smtClean="0"/>
              <a:t>susting</a:t>
            </a:r>
            <a:r>
              <a:rPr lang="de-CH" dirty="0" smtClean="0"/>
              <a:t> </a:t>
            </a:r>
            <a:r>
              <a:rPr lang="de-CH" dirty="0" err="1" smtClean="0"/>
              <a:t>eumsan</a:t>
            </a:r>
            <a:r>
              <a:rPr lang="de-CH" dirty="0" smtClean="0"/>
              <a:t> </a:t>
            </a:r>
            <a:r>
              <a:rPr lang="de-CH" dirty="0" err="1" smtClean="0"/>
              <a:t>veliquismod</a:t>
            </a:r>
            <a:r>
              <a:rPr lang="de-CH" dirty="0" smtClean="0"/>
              <a:t> </a:t>
            </a:r>
            <a:r>
              <a:rPr lang="de-CH" dirty="0" err="1" smtClean="0"/>
              <a:t>mincin</a:t>
            </a:r>
            <a:r>
              <a:rPr lang="de-CH" dirty="0" smtClean="0"/>
              <a:t> </a:t>
            </a:r>
            <a:r>
              <a:rPr lang="de-CH" dirty="0" err="1" smtClean="0"/>
              <a:t>ulluptat</a:t>
            </a:r>
            <a:r>
              <a:rPr lang="de-CH" dirty="0" smtClean="0"/>
              <a:t>. </a:t>
            </a:r>
            <a:r>
              <a:rPr lang="de-CH" dirty="0" err="1" smtClean="0"/>
              <a:t>Nulla</a:t>
            </a:r>
            <a:r>
              <a:rPr lang="de-CH" dirty="0" smtClean="0"/>
              <a:t> </a:t>
            </a:r>
            <a:r>
              <a:rPr lang="de-CH" dirty="0" err="1" smtClean="0"/>
              <a:t>commy</a:t>
            </a:r>
            <a:r>
              <a:rPr lang="de-CH" dirty="0" smtClean="0"/>
              <a:t> </a:t>
            </a:r>
            <a:r>
              <a:rPr lang="de-CH" dirty="0" err="1" smtClean="0"/>
              <a:t>niam</a:t>
            </a:r>
            <a:r>
              <a:rPr lang="de-CH" dirty="0" smtClean="0"/>
              <a:t>, </a:t>
            </a:r>
            <a:r>
              <a:rPr lang="de-CH" dirty="0" err="1" smtClean="0"/>
              <a:t>quismodit</a:t>
            </a:r>
            <a:r>
              <a:rPr lang="de-CH" dirty="0" smtClean="0"/>
              <a:t> </a:t>
            </a:r>
            <a:r>
              <a:rPr lang="de-CH" dirty="0" err="1" smtClean="0"/>
              <a:t>irilit</a:t>
            </a:r>
            <a:r>
              <a:rPr lang="de-CH" dirty="0" smtClean="0"/>
              <a:t> </a:t>
            </a:r>
            <a:r>
              <a:rPr lang="de-CH" dirty="0" err="1" smtClean="0"/>
              <a:t>incinim</a:t>
            </a:r>
            <a:r>
              <a:rPr lang="de-CH" dirty="0" smtClean="0"/>
              <a:t> </a:t>
            </a:r>
            <a:r>
              <a:rPr lang="de-CH" dirty="0" err="1" smtClean="0"/>
              <a:t>velisi</a:t>
            </a:r>
            <a:r>
              <a:rPr lang="de-CH" dirty="0" smtClean="0"/>
              <a:t> </a:t>
            </a:r>
            <a:r>
              <a:rPr lang="de-CH" dirty="0" err="1" smtClean="0"/>
              <a:t>exero</a:t>
            </a:r>
            <a:r>
              <a:rPr lang="de-CH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818013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49" y="2752724"/>
            <a:ext cx="3565525" cy="2562225"/>
          </a:xfrm>
          <a:prstGeom prst="rect">
            <a:avLst/>
          </a:prstGeom>
        </p:spPr>
        <p:txBody>
          <a:bodyPr/>
          <a:lstStyle>
            <a:lvl1pPr marL="266700" indent="-266700">
              <a:buFont typeface="+mj-lt"/>
              <a:buAutoNum type="arabicPeriod"/>
              <a:defRPr sz="1800"/>
            </a:lvl1pPr>
          </a:lstStyle>
          <a:p>
            <a:pPr lvl="0"/>
            <a:r>
              <a:rPr lang="de-DE" dirty="0" err="1" smtClean="0"/>
              <a:t>Feu</a:t>
            </a:r>
            <a:r>
              <a:rPr lang="de-DE" dirty="0" smtClean="0"/>
              <a:t> </a:t>
            </a:r>
            <a:r>
              <a:rPr lang="de-DE" dirty="0" err="1" smtClean="0"/>
              <a:t>feugiamet</a:t>
            </a:r>
            <a:r>
              <a:rPr lang="de-DE" dirty="0" smtClean="0"/>
              <a:t> ad </a:t>
            </a:r>
            <a:r>
              <a:rPr lang="de-DE" dirty="0" err="1" smtClean="0"/>
              <a:t>delisl</a:t>
            </a:r>
            <a:r>
              <a:rPr lang="de-DE" dirty="0" smtClean="0"/>
              <a:t> in </a:t>
            </a:r>
            <a:r>
              <a:rPr lang="de-DE" dirty="0" err="1" smtClean="0"/>
              <a:t>hent</a:t>
            </a:r>
            <a:r>
              <a:rPr lang="de-DE" dirty="0" smtClean="0"/>
              <a:t> ad </a:t>
            </a:r>
            <a:r>
              <a:rPr lang="de-DE" dirty="0" err="1" smtClean="0"/>
              <a:t>estion</a:t>
            </a:r>
            <a:r>
              <a:rPr lang="de-DE" dirty="0" smtClean="0"/>
              <a:t> </a:t>
            </a:r>
            <a:r>
              <a:rPr lang="de-DE" dirty="0" err="1" smtClean="0"/>
              <a:t>hent</a:t>
            </a:r>
            <a:r>
              <a:rPr lang="de-DE" dirty="0" smtClean="0"/>
              <a:t> </a:t>
            </a:r>
            <a:r>
              <a:rPr lang="de-DE" dirty="0" err="1" smtClean="0"/>
              <a:t>prat</a:t>
            </a:r>
            <a:r>
              <a:rPr lang="de-DE" dirty="0" smtClean="0"/>
              <a:t> </a:t>
            </a:r>
            <a:r>
              <a:rPr lang="de-DE" dirty="0" err="1" smtClean="0"/>
              <a:t>lortincilit</a:t>
            </a:r>
            <a:r>
              <a:rPr lang="de-DE" dirty="0" smtClean="0"/>
              <a:t> </a:t>
            </a:r>
            <a:r>
              <a:rPr lang="de-DE" dirty="0" err="1" smtClean="0"/>
              <a:t>utem</a:t>
            </a:r>
            <a:r>
              <a:rPr lang="de-DE" dirty="0" smtClean="0"/>
              <a:t> </a:t>
            </a:r>
            <a:r>
              <a:rPr lang="de-DE" dirty="0" err="1" smtClean="0"/>
              <a:t>doloreet</a:t>
            </a:r>
            <a:r>
              <a:rPr lang="de-DE" dirty="0" smtClean="0"/>
              <a:t> </a:t>
            </a:r>
            <a:r>
              <a:rPr lang="de-DE" dirty="0" err="1" smtClean="0"/>
              <a:t>alisis</a:t>
            </a:r>
            <a:endParaRPr lang="de-DE" dirty="0" smtClean="0"/>
          </a:p>
          <a:p>
            <a:pPr lvl="0"/>
            <a:r>
              <a:rPr lang="de-DE" dirty="0" err="1" smtClean="0"/>
              <a:t>Auguerc</a:t>
            </a:r>
            <a:r>
              <a:rPr lang="de-DE" dirty="0" smtClean="0"/>
              <a:t> </a:t>
            </a:r>
            <a:r>
              <a:rPr lang="de-DE" dirty="0" err="1" smtClean="0"/>
              <a:t>iliquatum</a:t>
            </a:r>
            <a:r>
              <a:rPr lang="de-DE" dirty="0" smtClean="0"/>
              <a:t> </a:t>
            </a:r>
            <a:r>
              <a:rPr lang="de-DE" dirty="0" err="1" smtClean="0"/>
              <a:t>euips</a:t>
            </a:r>
            <a:r>
              <a:rPr lang="de-DE" dirty="0" smtClean="0"/>
              <a:t> </a:t>
            </a:r>
          </a:p>
          <a:p>
            <a:pPr lvl="0"/>
            <a:r>
              <a:rPr lang="de-DE" dirty="0" err="1" smtClean="0"/>
              <a:t>nulputpat</a:t>
            </a:r>
            <a:r>
              <a:rPr lang="de-DE" dirty="0" smtClean="0"/>
              <a:t> </a:t>
            </a:r>
            <a:r>
              <a:rPr lang="de-DE" dirty="0" err="1" smtClean="0"/>
              <a:t>lum</a:t>
            </a:r>
            <a:r>
              <a:rPr lang="de-DE" dirty="0" smtClean="0"/>
              <a:t> </a:t>
            </a:r>
            <a:r>
              <a:rPr lang="de-DE" dirty="0" err="1" smtClean="0"/>
              <a:t>dolobore</a:t>
            </a:r>
            <a:r>
              <a:rPr lang="de-DE" dirty="0" smtClean="0"/>
              <a:t> </a:t>
            </a:r>
            <a:r>
              <a:rPr lang="de-DE" dirty="0" err="1" smtClean="0"/>
              <a:t>dio</a:t>
            </a:r>
            <a:r>
              <a:rPr lang="de-DE" dirty="0" smtClean="0"/>
              <a:t> </a:t>
            </a:r>
          </a:p>
          <a:p>
            <a:pPr lvl="0"/>
            <a:r>
              <a:rPr lang="de-DE" dirty="0" err="1" smtClean="0"/>
              <a:t>odolorem</a:t>
            </a:r>
            <a:r>
              <a:rPr lang="de-DE" dirty="0" smtClean="0"/>
              <a:t> </a:t>
            </a:r>
            <a:r>
              <a:rPr lang="de-DE" dirty="0" err="1" smtClean="0"/>
              <a:t>nullam</a:t>
            </a:r>
            <a:r>
              <a:rPr lang="de-DE" dirty="0" smtClean="0"/>
              <a:t>, </a:t>
            </a:r>
            <a:r>
              <a:rPr lang="de-DE" dirty="0" err="1" smtClean="0"/>
              <a:t>sustingeumsan</a:t>
            </a:r>
            <a:r>
              <a:rPr lang="de-DE" dirty="0" smtClean="0"/>
              <a:t> </a:t>
            </a:r>
            <a:r>
              <a:rPr lang="de-DE" dirty="0" err="1" smtClean="0"/>
              <a:t>veliquismod</a:t>
            </a:r>
            <a:endParaRPr lang="de-DE" dirty="0" smtClean="0"/>
          </a:p>
          <a:p>
            <a:pPr lvl="0"/>
            <a:endParaRPr lang="de-DE" dirty="0" smtClean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0" y="2390775"/>
            <a:ext cx="3543300" cy="3619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266700" indent="-266700">
              <a:spcBef>
                <a:spcPts val="0"/>
              </a:spcBef>
              <a:buFont typeface="+mj-lt"/>
              <a:buAutoNum type="arabicPeriod"/>
              <a:defRPr sz="1800"/>
            </a:lvl2pPr>
          </a:lstStyle>
          <a:p>
            <a:pPr lvl="0"/>
            <a:r>
              <a:rPr lang="de-DE" dirty="0" smtClean="0"/>
              <a:t>Text Einzug numerisch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68045" y="1213844"/>
            <a:ext cx="7447330" cy="45035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2200" baseline="0">
                <a:latin typeface="+mj-lt"/>
              </a:defRPr>
            </a:lvl1pPr>
          </a:lstStyle>
          <a:p>
            <a:pPr lvl="0"/>
            <a:r>
              <a:rPr lang="de-CH" dirty="0" err="1" smtClean="0"/>
              <a:t>Subtitle</a:t>
            </a:r>
            <a:r>
              <a:rPr lang="de-CH" dirty="0" smtClean="0"/>
              <a:t> Arial normal, 22 </a:t>
            </a:r>
            <a:r>
              <a:rPr lang="de-CH" dirty="0" err="1" smtClean="0"/>
              <a:t>point</a:t>
            </a:r>
            <a:endParaRPr lang="de-CH" dirty="0"/>
          </a:p>
        </p:txBody>
      </p:sp>
      <p:pic>
        <p:nvPicPr>
          <p:cNvPr id="29" name="Picture 44" descr="Wap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7300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60100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de-DE" dirty="0" smtClean="0"/>
              <a:t>Titel, Arial, normal, 32 </a:t>
            </a:r>
            <a:r>
              <a:rPr lang="de-DE" dirty="0" err="1" smtClean="0"/>
              <a:t>point</a:t>
            </a:r>
            <a:endParaRPr lang="de-DE" dirty="0" smtClean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943475" y="2390775"/>
            <a:ext cx="3771900" cy="3429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285750" indent="-285750">
              <a:spcBef>
                <a:spcPts val="0"/>
              </a:spcBef>
              <a:buFont typeface="Symbol" panose="05050102010706020507" pitchFamily="18" charset="2"/>
              <a:buChar char="-"/>
              <a:defRPr sz="1800"/>
            </a:lvl2pPr>
          </a:lstStyle>
          <a:p>
            <a:pPr lvl="0"/>
            <a:r>
              <a:rPr lang="de-DE" dirty="0" smtClean="0"/>
              <a:t>Text Einzug Geviertstrich</a:t>
            </a:r>
          </a:p>
        </p:txBody>
      </p:sp>
      <p:sp>
        <p:nvSpPr>
          <p:cNvPr id="19" name="Textplatzhalt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940299" y="2771774"/>
            <a:ext cx="3775076" cy="2562225"/>
          </a:xfrm>
          <a:prstGeom prst="rect">
            <a:avLst/>
          </a:prstGeom>
        </p:spPr>
        <p:txBody>
          <a:bodyPr/>
          <a:lstStyle>
            <a:lvl1pPr marL="266700" indent="-266700">
              <a:buFont typeface="Symbol" panose="05050102010706020507" pitchFamily="18" charset="2"/>
              <a:buChar char="-"/>
              <a:defRPr sz="1800"/>
            </a:lvl1pPr>
          </a:lstStyle>
          <a:p>
            <a:pPr lvl="0"/>
            <a:r>
              <a:rPr lang="de-DE" dirty="0" err="1" smtClean="0"/>
              <a:t>Feu</a:t>
            </a:r>
            <a:r>
              <a:rPr lang="de-DE" dirty="0" smtClean="0"/>
              <a:t> </a:t>
            </a:r>
            <a:r>
              <a:rPr lang="de-DE" dirty="0" err="1" smtClean="0"/>
              <a:t>feugiamet</a:t>
            </a:r>
            <a:r>
              <a:rPr lang="de-DE" dirty="0" smtClean="0"/>
              <a:t> ad </a:t>
            </a:r>
            <a:r>
              <a:rPr lang="de-DE" dirty="0" err="1" smtClean="0"/>
              <a:t>delisl</a:t>
            </a:r>
            <a:r>
              <a:rPr lang="de-DE" dirty="0" smtClean="0"/>
              <a:t> in </a:t>
            </a:r>
            <a:r>
              <a:rPr lang="de-DE" dirty="0" err="1" smtClean="0"/>
              <a:t>hent</a:t>
            </a:r>
            <a:r>
              <a:rPr lang="de-DE" dirty="0" smtClean="0"/>
              <a:t> ad </a:t>
            </a:r>
            <a:r>
              <a:rPr lang="de-DE" dirty="0" err="1" smtClean="0"/>
              <a:t>estion</a:t>
            </a:r>
            <a:r>
              <a:rPr lang="de-DE" dirty="0" smtClean="0"/>
              <a:t> </a:t>
            </a:r>
            <a:r>
              <a:rPr lang="de-DE" dirty="0" err="1" smtClean="0"/>
              <a:t>hent</a:t>
            </a:r>
            <a:r>
              <a:rPr lang="de-DE" dirty="0" smtClean="0"/>
              <a:t> </a:t>
            </a:r>
            <a:r>
              <a:rPr lang="de-DE" dirty="0" err="1" smtClean="0"/>
              <a:t>prat</a:t>
            </a:r>
            <a:r>
              <a:rPr lang="de-DE" dirty="0" smtClean="0"/>
              <a:t> </a:t>
            </a:r>
            <a:r>
              <a:rPr lang="de-DE" dirty="0" err="1" smtClean="0"/>
              <a:t>lortincilit</a:t>
            </a:r>
            <a:r>
              <a:rPr lang="de-DE" dirty="0" smtClean="0"/>
              <a:t> </a:t>
            </a:r>
            <a:r>
              <a:rPr lang="de-DE" dirty="0" err="1" smtClean="0"/>
              <a:t>utem</a:t>
            </a:r>
            <a:r>
              <a:rPr lang="de-DE" dirty="0" smtClean="0"/>
              <a:t> </a:t>
            </a:r>
            <a:r>
              <a:rPr lang="de-DE" dirty="0" err="1" smtClean="0"/>
              <a:t>doloreet</a:t>
            </a:r>
            <a:r>
              <a:rPr lang="de-DE" dirty="0" smtClean="0"/>
              <a:t> </a:t>
            </a:r>
            <a:r>
              <a:rPr lang="de-DE" dirty="0" err="1" smtClean="0"/>
              <a:t>alisis</a:t>
            </a:r>
            <a:endParaRPr lang="de-DE" dirty="0" smtClean="0"/>
          </a:p>
          <a:p>
            <a:pPr lvl="0"/>
            <a:r>
              <a:rPr lang="de-DE" dirty="0" err="1" smtClean="0"/>
              <a:t>Auguerc</a:t>
            </a:r>
            <a:r>
              <a:rPr lang="de-DE" dirty="0" smtClean="0"/>
              <a:t> </a:t>
            </a:r>
            <a:r>
              <a:rPr lang="de-DE" dirty="0" err="1" smtClean="0"/>
              <a:t>iliquatum</a:t>
            </a:r>
            <a:r>
              <a:rPr lang="de-DE" dirty="0" smtClean="0"/>
              <a:t> </a:t>
            </a:r>
            <a:r>
              <a:rPr lang="de-DE" dirty="0" err="1" smtClean="0"/>
              <a:t>euips</a:t>
            </a:r>
            <a:r>
              <a:rPr lang="de-DE" dirty="0" smtClean="0"/>
              <a:t> </a:t>
            </a:r>
          </a:p>
          <a:p>
            <a:pPr lvl="0"/>
            <a:r>
              <a:rPr lang="de-DE" dirty="0" err="1" smtClean="0"/>
              <a:t>nulputpat</a:t>
            </a:r>
            <a:r>
              <a:rPr lang="de-DE" dirty="0" smtClean="0"/>
              <a:t> </a:t>
            </a:r>
            <a:r>
              <a:rPr lang="de-DE" dirty="0" err="1" smtClean="0"/>
              <a:t>lum</a:t>
            </a:r>
            <a:r>
              <a:rPr lang="de-DE" dirty="0" smtClean="0"/>
              <a:t> </a:t>
            </a:r>
            <a:r>
              <a:rPr lang="de-DE" dirty="0" err="1" smtClean="0"/>
              <a:t>dolobore</a:t>
            </a:r>
            <a:r>
              <a:rPr lang="de-DE" dirty="0" smtClean="0"/>
              <a:t> </a:t>
            </a:r>
            <a:r>
              <a:rPr lang="de-DE" dirty="0" err="1" smtClean="0"/>
              <a:t>dio</a:t>
            </a:r>
            <a:r>
              <a:rPr lang="de-DE" dirty="0" smtClean="0"/>
              <a:t> </a:t>
            </a:r>
          </a:p>
          <a:p>
            <a:pPr lvl="0"/>
            <a:r>
              <a:rPr lang="de-DE" dirty="0" err="1" smtClean="0"/>
              <a:t>odolorem</a:t>
            </a:r>
            <a:r>
              <a:rPr lang="de-DE" dirty="0" smtClean="0"/>
              <a:t> </a:t>
            </a:r>
            <a:r>
              <a:rPr lang="de-DE" dirty="0" err="1" smtClean="0"/>
              <a:t>nullam</a:t>
            </a:r>
            <a:r>
              <a:rPr lang="de-DE" dirty="0" smtClean="0"/>
              <a:t>, </a:t>
            </a:r>
            <a:r>
              <a:rPr lang="de-DE" dirty="0" err="1" smtClean="0"/>
              <a:t>sustingeumsan</a:t>
            </a:r>
            <a:r>
              <a:rPr lang="de-DE" dirty="0" smtClean="0"/>
              <a:t> </a:t>
            </a:r>
            <a:r>
              <a:rPr lang="de-DE" dirty="0" err="1" smtClean="0"/>
              <a:t>veliquismod</a:t>
            </a:r>
            <a:endParaRPr lang="de-DE" dirty="0" smtClean="0"/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101016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50" y="2390774"/>
            <a:ext cx="7527926" cy="2562225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lvl="0"/>
            <a:r>
              <a:rPr lang="de-CH" dirty="0" smtClean="0"/>
              <a:t>Grundschrift mit Aufzählung, Arial normal, 16 Punkt</a:t>
            </a:r>
          </a:p>
          <a:p>
            <a:pPr lvl="0"/>
            <a:r>
              <a:rPr lang="de-CH" dirty="0" smtClean="0"/>
              <a:t>Grundschrift mit Aufzählung, Arial normal, 16 Punkt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 smtClean="0"/>
              <a:t>Grundschrift mit Aufzählung, Arial normal, 16 Punkt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 smtClean="0"/>
              <a:t>Grundschrift mit Aufzählung, Arial normal, 16 Punkt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 smtClean="0"/>
              <a:t>Grundschrift mit Aufzählung, Arial normal, 16 Punkt</a:t>
            </a:r>
            <a:endParaRPr lang="de-DE" dirty="0" smtClean="0"/>
          </a:p>
        </p:txBody>
      </p:sp>
      <p:pic>
        <p:nvPicPr>
          <p:cNvPr id="29" name="Picture 44" descr="Wap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7300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60100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de-DE" dirty="0" smtClean="0"/>
              <a:t>Title, Arial, normal, 32 </a:t>
            </a:r>
            <a:r>
              <a:rPr lang="de-DE" dirty="0" err="1" smtClean="0"/>
              <a:t>point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465935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1" descr="Bund_e_100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11" y="715108"/>
            <a:ext cx="19939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4572000" y="72064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800" dirty="0" smtClean="0"/>
              <a:t>Federal Department of Home Affairs FDHA</a:t>
            </a:r>
            <a:br>
              <a:rPr lang="en-US" sz="800" dirty="0" smtClean="0"/>
            </a:br>
            <a:r>
              <a:rPr lang="en-US" sz="800" b="1" dirty="0" smtClean="0"/>
              <a:t>Federal Office of Meteorology and Climatology  MeteoSwiss</a:t>
            </a:r>
            <a:endParaRPr lang="en-US" sz="800" dirty="0"/>
          </a:p>
        </p:txBody>
      </p:sp>
      <p:pic>
        <p:nvPicPr>
          <p:cNvPr id="8" name="Picture 44" descr="Wapp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88" y="704419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/>
        </p:nvSpPr>
        <p:spPr>
          <a:xfrm>
            <a:off x="1290228" y="4068410"/>
            <a:ext cx="208239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1200" b="1" dirty="0" err="1"/>
              <a:t>MeteoSvizzera</a:t>
            </a:r>
            <a:endParaRPr lang="de-DE" sz="1200" dirty="0"/>
          </a:p>
          <a:p>
            <a:r>
              <a:rPr lang="de-DE" sz="1200" dirty="0"/>
              <a:t>Via ai Monti 146</a:t>
            </a:r>
          </a:p>
          <a:p>
            <a:r>
              <a:rPr lang="de-DE" sz="1200" dirty="0"/>
              <a:t>CH-6605 Locarno-Monti</a:t>
            </a:r>
          </a:p>
          <a:p>
            <a:r>
              <a:rPr lang="de-DE" sz="1200" dirty="0"/>
              <a:t>T +41 </a:t>
            </a:r>
            <a:r>
              <a:rPr lang="de-DE" sz="1200" dirty="0" smtClean="0"/>
              <a:t>58 460 92 22</a:t>
            </a:r>
            <a:endParaRPr lang="de-DE" sz="1200" dirty="0"/>
          </a:p>
          <a:p>
            <a:r>
              <a:rPr lang="de-DE" sz="1200" dirty="0" err="1"/>
              <a:t>www.meteosvizzera.ch</a:t>
            </a:r>
            <a:endParaRPr lang="de-DE" sz="1200" dirty="0"/>
          </a:p>
        </p:txBody>
      </p:sp>
      <p:sp>
        <p:nvSpPr>
          <p:cNvPr id="11" name="Rechteck 10"/>
          <p:cNvSpPr/>
          <p:nvPr/>
        </p:nvSpPr>
        <p:spPr>
          <a:xfrm>
            <a:off x="4014378" y="4068410"/>
            <a:ext cx="182839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1200" b="1" dirty="0" err="1"/>
              <a:t>MétéoSuisse</a:t>
            </a:r>
            <a:endParaRPr lang="de-DE" sz="1200" dirty="0"/>
          </a:p>
          <a:p>
            <a:r>
              <a:rPr lang="de-DE" sz="1200" dirty="0"/>
              <a:t>7bis, </a:t>
            </a:r>
            <a:r>
              <a:rPr lang="de-DE" sz="1200" dirty="0" err="1"/>
              <a:t>av</a:t>
            </a:r>
            <a:r>
              <a:rPr lang="de-DE" sz="1200" dirty="0"/>
              <a:t>. de la </a:t>
            </a:r>
            <a:r>
              <a:rPr lang="de-DE" sz="1200" dirty="0" err="1"/>
              <a:t>Paix</a:t>
            </a:r>
            <a:endParaRPr lang="de-DE" sz="1200" dirty="0"/>
          </a:p>
          <a:p>
            <a:r>
              <a:rPr lang="fr-FR" sz="1200" dirty="0"/>
              <a:t>CH-1211 Genève 2</a:t>
            </a:r>
          </a:p>
          <a:p>
            <a:r>
              <a:rPr lang="fr-FR" sz="1200" dirty="0"/>
              <a:t>T +41 </a:t>
            </a:r>
            <a:r>
              <a:rPr lang="fr-FR" sz="1200" dirty="0" smtClean="0"/>
              <a:t>58 460 98 88</a:t>
            </a:r>
            <a:endParaRPr lang="fr-FR" sz="1200" dirty="0"/>
          </a:p>
          <a:p>
            <a:r>
              <a:rPr lang="fr-FR" sz="1200" dirty="0" err="1"/>
              <a:t>www.meteosuisse.ch</a:t>
            </a:r>
            <a:endParaRPr lang="de-DE" sz="1200" dirty="0"/>
          </a:p>
        </p:txBody>
      </p:sp>
      <p:sp>
        <p:nvSpPr>
          <p:cNvPr id="12" name="Rechteck 11"/>
          <p:cNvSpPr/>
          <p:nvPr/>
        </p:nvSpPr>
        <p:spPr>
          <a:xfrm>
            <a:off x="6484528" y="4068410"/>
            <a:ext cx="191729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1200" b="1" dirty="0" err="1"/>
              <a:t>MétéoSuisse</a:t>
            </a:r>
            <a:endParaRPr lang="de-DE" sz="1200" dirty="0"/>
          </a:p>
          <a:p>
            <a:r>
              <a:rPr lang="de-DE" sz="1200" dirty="0" err="1"/>
              <a:t>Chemin</a:t>
            </a:r>
            <a:r>
              <a:rPr lang="de-DE" sz="1200" dirty="0"/>
              <a:t> de </a:t>
            </a:r>
            <a:r>
              <a:rPr lang="de-DE" sz="1200" dirty="0" err="1"/>
              <a:t>l‘Aérologie</a:t>
            </a:r>
            <a:endParaRPr lang="de-DE" sz="1200" dirty="0"/>
          </a:p>
          <a:p>
            <a:r>
              <a:rPr lang="de-DE" sz="1200" dirty="0"/>
              <a:t>CH-1530 Payerne</a:t>
            </a:r>
          </a:p>
          <a:p>
            <a:r>
              <a:rPr lang="de-DE" sz="1200" dirty="0"/>
              <a:t>T +</a:t>
            </a:r>
            <a:r>
              <a:rPr lang="de-DE" sz="1200"/>
              <a:t>41 </a:t>
            </a:r>
            <a:r>
              <a:rPr lang="de-DE" sz="1200" smtClean="0"/>
              <a:t>58 460 94 44</a:t>
            </a:r>
            <a:endParaRPr lang="de-DE" sz="1200" dirty="0"/>
          </a:p>
          <a:p>
            <a:r>
              <a:rPr lang="de-DE" sz="1200" dirty="0" err="1"/>
              <a:t>www.meteosuisse.ch</a:t>
            </a:r>
            <a:endParaRPr lang="de-DE" sz="1200" dirty="0"/>
          </a:p>
        </p:txBody>
      </p:sp>
      <p:sp>
        <p:nvSpPr>
          <p:cNvPr id="13" name="Rechteck 12"/>
          <p:cNvSpPr/>
          <p:nvPr/>
        </p:nvSpPr>
        <p:spPr>
          <a:xfrm>
            <a:off x="1277766" y="1922110"/>
            <a:ext cx="344129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1600" b="1" dirty="0" smtClean="0"/>
              <a:t>MeteoSwiss</a:t>
            </a:r>
          </a:p>
          <a:p>
            <a:r>
              <a:rPr lang="de-DE" sz="1600" dirty="0" smtClean="0"/>
              <a:t>Operation Center </a:t>
            </a:r>
            <a:r>
              <a:rPr lang="de-DE" sz="1600" dirty="0"/>
              <a:t>1 </a:t>
            </a:r>
            <a:endParaRPr lang="de-DE" sz="1600" dirty="0" smtClean="0"/>
          </a:p>
          <a:p>
            <a:r>
              <a:rPr lang="de-DE" sz="1600" dirty="0" smtClean="0"/>
              <a:t>CH</a:t>
            </a:r>
            <a:r>
              <a:rPr lang="de-DE" sz="1600" dirty="0"/>
              <a:t>-8058 </a:t>
            </a:r>
            <a:r>
              <a:rPr lang="de-DE" sz="1600" dirty="0" err="1" smtClean="0"/>
              <a:t>Zurich</a:t>
            </a:r>
            <a:r>
              <a:rPr lang="de-DE" sz="1600" dirty="0" smtClean="0"/>
              <a:t>-Airport </a:t>
            </a:r>
          </a:p>
          <a:p>
            <a:r>
              <a:rPr lang="de-DE" sz="1600" dirty="0" smtClean="0"/>
              <a:t>T </a:t>
            </a:r>
            <a:r>
              <a:rPr lang="de-DE" sz="1600" dirty="0"/>
              <a:t>+41 58 460 91 11 </a:t>
            </a:r>
            <a:r>
              <a:rPr lang="de-DE" sz="1600" dirty="0" smtClean="0"/>
              <a:t>www.meteoswiss.ch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811827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ktanden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Traktanden</a:t>
            </a:r>
            <a:endParaRPr lang="de-CH" dirty="0"/>
          </a:p>
        </p:txBody>
      </p:sp>
      <p:sp>
        <p:nvSpPr>
          <p:cNvPr id="13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1285875" y="1628775"/>
            <a:ext cx="7472363" cy="3502025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de-CH" dirty="0"/>
              <a:t>Beispieltraktandum</a:t>
            </a:r>
          </a:p>
          <a:p>
            <a:r>
              <a:rPr lang="de-CH" dirty="0"/>
              <a:t>Ein weiteres Thema</a:t>
            </a:r>
          </a:p>
          <a:p>
            <a:r>
              <a:rPr lang="de-CH" dirty="0"/>
              <a:t>Zu behandelnde Anträge</a:t>
            </a:r>
          </a:p>
          <a:p>
            <a:pPr lvl="1"/>
            <a:r>
              <a:rPr lang="de-CH" dirty="0"/>
              <a:t>Eingabe 1</a:t>
            </a:r>
          </a:p>
          <a:p>
            <a:pPr lvl="1"/>
            <a:r>
              <a:rPr lang="de-CH" dirty="0"/>
              <a:t>Eingabe 2</a:t>
            </a:r>
          </a:p>
          <a:p>
            <a:r>
              <a:rPr lang="de-CH" dirty="0"/>
              <a:t>Zu verabschiedende Anträge</a:t>
            </a:r>
          </a:p>
          <a:p>
            <a:r>
              <a:rPr lang="de-CH" dirty="0"/>
              <a:t>Pause</a:t>
            </a:r>
          </a:p>
          <a:p>
            <a:r>
              <a:rPr lang="de-CH" dirty="0"/>
              <a:t>Varia (nur wenn noch genügend Zeit)</a:t>
            </a:r>
          </a:p>
        </p:txBody>
      </p:sp>
    </p:spTree>
    <p:extLst>
      <p:ext uri="{BB962C8B-B14F-4D97-AF65-F5344CB8AC3E}">
        <p14:creationId xmlns:p14="http://schemas.microsoft.com/office/powerpoint/2010/main" val="810012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16824" cy="7920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51845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4221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raktanden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169811" y="60044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Folientitel</a:t>
            </a:r>
            <a:endParaRPr lang="de-C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65226" y="2121233"/>
            <a:ext cx="2376314" cy="4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de-CH" dirty="0" smtClean="0"/>
              <a:t>Text 1: Arial 21pt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502512" y="3499634"/>
            <a:ext cx="2392327" cy="203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Bild/ Grafik</a:t>
            </a:r>
            <a:endParaRPr lang="de-CH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6303191" y="3490376"/>
            <a:ext cx="2367383" cy="2027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Bild/ Grafik</a:t>
            </a:r>
            <a:endParaRPr lang="de-CH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08731" y="2431521"/>
            <a:ext cx="2410991" cy="13575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Text 1/ Detail: Arial 12pt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450795" y="2121233"/>
            <a:ext cx="2376314" cy="4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de-CH" dirty="0" smtClean="0"/>
              <a:t>Text 2: Arial 21pt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3494300" y="2431521"/>
            <a:ext cx="2410991" cy="13575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Text 2/ Detail: Arial 12pt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256687" y="2121232"/>
            <a:ext cx="2376314" cy="443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de-CH" dirty="0" smtClean="0"/>
              <a:t>Text 3: Arial 21pt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6300192" y="2431520"/>
            <a:ext cx="2410991" cy="135751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Text 3/ Detail: Arial 12pt</a:t>
            </a:r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608663" y="3479743"/>
            <a:ext cx="2392327" cy="203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 smtClean="0"/>
              <a:t>Bild/ Grafik</a:t>
            </a:r>
            <a:endParaRPr lang="de-CH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3138"/>
            <a:ext cx="9144000" cy="446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 smtClean="0"/>
              <a:t>Fläche: Rechteck, Farb-Füllung grau , ohne Rand</a:t>
            </a:r>
            <a:endParaRPr lang="de-CH" dirty="0"/>
          </a:p>
        </p:txBody>
      </p:sp>
      <p:pic>
        <p:nvPicPr>
          <p:cNvPr id="16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7300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363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_typ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50" y="1447799"/>
            <a:ext cx="7527926" cy="4189414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/>
            </a:lvl1pPr>
            <a:lvl2pPr marL="714375" indent="-257175">
              <a:buFont typeface="Symbol" panose="05050102010706020507" pitchFamily="18" charset="2"/>
              <a:buChar char="-"/>
              <a:defRPr sz="2100" baseline="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baseline="0"/>
            </a:lvl3pPr>
          </a:lstStyle>
          <a:p>
            <a:pPr lvl="0"/>
            <a:r>
              <a:rPr lang="en-GB" noProof="0" dirty="0" err="1" smtClean="0"/>
              <a:t>Grundschrift</a:t>
            </a:r>
            <a:r>
              <a:rPr lang="en-GB" noProof="0" dirty="0" smtClean="0"/>
              <a:t> </a:t>
            </a:r>
            <a:r>
              <a:rPr lang="en-GB" noProof="0" dirty="0" err="1" smtClean="0"/>
              <a:t>mit</a:t>
            </a:r>
            <a:r>
              <a:rPr lang="en-GB" noProof="0" dirty="0" smtClean="0"/>
              <a:t> </a:t>
            </a:r>
            <a:r>
              <a:rPr lang="en-GB" noProof="0" dirty="0" err="1" smtClean="0"/>
              <a:t>Aufzählung</a:t>
            </a:r>
            <a:r>
              <a:rPr lang="en-GB" noProof="0" dirty="0" smtClean="0"/>
              <a:t>, Arial normal,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drei</a:t>
            </a:r>
            <a:r>
              <a:rPr lang="en-GB" noProof="0" dirty="0" smtClean="0"/>
              <a:t>, 21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endParaRPr lang="en-GB" noProof="0" dirty="0" smtClean="0"/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23905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smtClean="0"/>
              <a:t>Title, Arial, normal, 32 point</a:t>
            </a:r>
          </a:p>
        </p:txBody>
      </p:sp>
    </p:spTree>
    <p:extLst>
      <p:ext uri="{BB962C8B-B14F-4D97-AF65-F5344CB8AC3E}">
        <p14:creationId xmlns:p14="http://schemas.microsoft.com/office/powerpoint/2010/main" val="1302592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ktanden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Traktanden</a:t>
            </a:r>
            <a:endParaRPr lang="de-CH" dirty="0"/>
          </a:p>
        </p:txBody>
      </p:sp>
      <p:sp>
        <p:nvSpPr>
          <p:cNvPr id="13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1285875" y="1628775"/>
            <a:ext cx="7472363" cy="3502025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de-CH" dirty="0"/>
              <a:t>Beispieltraktandum</a:t>
            </a:r>
          </a:p>
          <a:p>
            <a:r>
              <a:rPr lang="de-CH" dirty="0"/>
              <a:t>Ein weiteres Thema</a:t>
            </a:r>
          </a:p>
          <a:p>
            <a:r>
              <a:rPr lang="de-CH" dirty="0"/>
              <a:t>Zu behandelnde Anträge</a:t>
            </a:r>
          </a:p>
          <a:p>
            <a:pPr lvl="1"/>
            <a:r>
              <a:rPr lang="de-CH" dirty="0"/>
              <a:t>Eingabe 1</a:t>
            </a:r>
          </a:p>
          <a:p>
            <a:pPr lvl="1"/>
            <a:r>
              <a:rPr lang="de-CH" dirty="0"/>
              <a:t>Eingabe 2</a:t>
            </a:r>
          </a:p>
          <a:p>
            <a:r>
              <a:rPr lang="de-CH" dirty="0"/>
              <a:t>Zu verabschiedende Anträge</a:t>
            </a:r>
          </a:p>
          <a:p>
            <a:r>
              <a:rPr lang="de-CH" dirty="0"/>
              <a:t>Pause</a:t>
            </a:r>
          </a:p>
          <a:p>
            <a:r>
              <a:rPr lang="de-CH" dirty="0"/>
              <a:t>Varia (nur wenn noch genügend Zeit)</a:t>
            </a:r>
          </a:p>
        </p:txBody>
      </p:sp>
    </p:spTree>
    <p:extLst>
      <p:ext uri="{BB962C8B-B14F-4D97-AF65-F5344CB8AC3E}">
        <p14:creationId xmlns:p14="http://schemas.microsoft.com/office/powerpoint/2010/main" val="8100125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ody_typ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23905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de-DE" dirty="0" smtClean="0"/>
              <a:t>Titel, Arial, normal, 32 Punkt</a:t>
            </a:r>
          </a:p>
        </p:txBody>
      </p:sp>
      <p:pic>
        <p:nvPicPr>
          <p:cNvPr id="8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50" y="1447799"/>
            <a:ext cx="7527926" cy="4189414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/>
            </a:lvl1pPr>
            <a:lvl2pPr marL="714375" indent="-257175">
              <a:buFont typeface="Symbol" panose="05050102010706020507" pitchFamily="18" charset="2"/>
              <a:buChar char="-"/>
              <a:defRPr sz="2100" baseline="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baseline="0"/>
            </a:lvl3pPr>
          </a:lstStyle>
          <a:p>
            <a:pPr lvl="0"/>
            <a:r>
              <a:rPr lang="de-CH" dirty="0" smtClean="0"/>
              <a:t>Grundschrift mit Aufzählung, Arial normal, 21 Punkt</a:t>
            </a:r>
          </a:p>
          <a:p>
            <a:pPr lvl="1"/>
            <a:r>
              <a:rPr lang="de-CH" dirty="0" smtClean="0"/>
              <a:t>Ebene zwei, 21 Punkt</a:t>
            </a:r>
          </a:p>
          <a:p>
            <a:pPr lvl="2"/>
            <a:r>
              <a:rPr lang="de-CH" dirty="0" smtClean="0"/>
              <a:t>Ebene drei, 21 Punkt</a:t>
            </a:r>
          </a:p>
          <a:p>
            <a:pPr lvl="2"/>
            <a:endParaRPr lang="de-CH" dirty="0" smtClean="0"/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57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7300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49" y="2752724"/>
            <a:ext cx="3565525" cy="2562225"/>
          </a:xfrm>
          <a:prstGeom prst="rect">
            <a:avLst/>
          </a:prstGeom>
        </p:spPr>
        <p:txBody>
          <a:bodyPr/>
          <a:lstStyle>
            <a:lvl1pPr marL="266700" indent="-266700">
              <a:buFont typeface="+mj-lt"/>
              <a:buAutoNum type="arabicPeriod"/>
              <a:defRPr sz="1800"/>
            </a:lvl1pPr>
          </a:lstStyle>
          <a:p>
            <a:pPr lvl="0"/>
            <a:r>
              <a:rPr lang="de-DE" dirty="0" err="1" smtClean="0"/>
              <a:t>Feu</a:t>
            </a:r>
            <a:r>
              <a:rPr lang="de-DE" dirty="0" smtClean="0"/>
              <a:t> </a:t>
            </a:r>
            <a:r>
              <a:rPr lang="de-DE" dirty="0" err="1" smtClean="0"/>
              <a:t>feugiamet</a:t>
            </a:r>
            <a:r>
              <a:rPr lang="de-DE" dirty="0" smtClean="0"/>
              <a:t> ad </a:t>
            </a:r>
            <a:r>
              <a:rPr lang="de-DE" dirty="0" err="1" smtClean="0"/>
              <a:t>delisl</a:t>
            </a:r>
            <a:r>
              <a:rPr lang="de-DE" dirty="0" smtClean="0"/>
              <a:t> in </a:t>
            </a:r>
            <a:r>
              <a:rPr lang="de-DE" dirty="0" err="1" smtClean="0"/>
              <a:t>hent</a:t>
            </a:r>
            <a:r>
              <a:rPr lang="de-DE" dirty="0" smtClean="0"/>
              <a:t> ad </a:t>
            </a:r>
            <a:r>
              <a:rPr lang="de-DE" dirty="0" err="1" smtClean="0"/>
              <a:t>estion</a:t>
            </a:r>
            <a:r>
              <a:rPr lang="de-DE" dirty="0" smtClean="0"/>
              <a:t> </a:t>
            </a:r>
            <a:r>
              <a:rPr lang="de-DE" dirty="0" err="1" smtClean="0"/>
              <a:t>hent</a:t>
            </a:r>
            <a:r>
              <a:rPr lang="de-DE" dirty="0" smtClean="0"/>
              <a:t> </a:t>
            </a:r>
            <a:r>
              <a:rPr lang="de-DE" dirty="0" err="1" smtClean="0"/>
              <a:t>prat</a:t>
            </a:r>
            <a:r>
              <a:rPr lang="de-DE" dirty="0" smtClean="0"/>
              <a:t> </a:t>
            </a:r>
            <a:r>
              <a:rPr lang="de-DE" dirty="0" err="1" smtClean="0"/>
              <a:t>lortincilit</a:t>
            </a:r>
            <a:r>
              <a:rPr lang="de-DE" dirty="0" smtClean="0"/>
              <a:t> </a:t>
            </a:r>
            <a:r>
              <a:rPr lang="de-DE" dirty="0" err="1" smtClean="0"/>
              <a:t>utem</a:t>
            </a:r>
            <a:r>
              <a:rPr lang="de-DE" dirty="0" smtClean="0"/>
              <a:t> </a:t>
            </a:r>
            <a:r>
              <a:rPr lang="de-DE" dirty="0" err="1" smtClean="0"/>
              <a:t>doloreet</a:t>
            </a:r>
            <a:r>
              <a:rPr lang="de-DE" dirty="0" smtClean="0"/>
              <a:t> </a:t>
            </a:r>
            <a:r>
              <a:rPr lang="de-DE" dirty="0" err="1" smtClean="0"/>
              <a:t>alisis</a:t>
            </a:r>
            <a:endParaRPr lang="de-DE" dirty="0" smtClean="0"/>
          </a:p>
          <a:p>
            <a:pPr lvl="0"/>
            <a:r>
              <a:rPr lang="de-DE" dirty="0" err="1" smtClean="0"/>
              <a:t>Auguerc</a:t>
            </a:r>
            <a:r>
              <a:rPr lang="de-DE" dirty="0" smtClean="0"/>
              <a:t> </a:t>
            </a:r>
            <a:r>
              <a:rPr lang="de-DE" dirty="0" err="1" smtClean="0"/>
              <a:t>iliquatum</a:t>
            </a:r>
            <a:r>
              <a:rPr lang="de-DE" dirty="0" smtClean="0"/>
              <a:t> </a:t>
            </a:r>
            <a:r>
              <a:rPr lang="de-DE" dirty="0" err="1" smtClean="0"/>
              <a:t>euips</a:t>
            </a:r>
            <a:r>
              <a:rPr lang="de-DE" dirty="0" smtClean="0"/>
              <a:t> </a:t>
            </a:r>
          </a:p>
          <a:p>
            <a:pPr lvl="0"/>
            <a:r>
              <a:rPr lang="de-DE" dirty="0" err="1" smtClean="0"/>
              <a:t>nulputpat</a:t>
            </a:r>
            <a:r>
              <a:rPr lang="de-DE" dirty="0" smtClean="0"/>
              <a:t> </a:t>
            </a:r>
            <a:r>
              <a:rPr lang="de-DE" dirty="0" err="1" smtClean="0"/>
              <a:t>lum</a:t>
            </a:r>
            <a:r>
              <a:rPr lang="de-DE" dirty="0" smtClean="0"/>
              <a:t> </a:t>
            </a:r>
            <a:r>
              <a:rPr lang="de-DE" dirty="0" err="1" smtClean="0"/>
              <a:t>dolobore</a:t>
            </a:r>
            <a:r>
              <a:rPr lang="de-DE" dirty="0" smtClean="0"/>
              <a:t> </a:t>
            </a:r>
            <a:r>
              <a:rPr lang="de-DE" dirty="0" err="1" smtClean="0"/>
              <a:t>dio</a:t>
            </a:r>
            <a:r>
              <a:rPr lang="de-DE" dirty="0" smtClean="0"/>
              <a:t> </a:t>
            </a:r>
          </a:p>
          <a:p>
            <a:pPr lvl="0"/>
            <a:r>
              <a:rPr lang="de-DE" dirty="0" err="1" smtClean="0"/>
              <a:t>odolorem</a:t>
            </a:r>
            <a:r>
              <a:rPr lang="de-DE" dirty="0" smtClean="0"/>
              <a:t> </a:t>
            </a:r>
            <a:r>
              <a:rPr lang="de-DE" dirty="0" err="1" smtClean="0"/>
              <a:t>nullam</a:t>
            </a:r>
            <a:r>
              <a:rPr lang="de-DE" dirty="0" smtClean="0"/>
              <a:t>, </a:t>
            </a:r>
            <a:r>
              <a:rPr lang="de-DE" dirty="0" err="1" smtClean="0"/>
              <a:t>sustingeumsan</a:t>
            </a:r>
            <a:r>
              <a:rPr lang="de-DE" dirty="0" smtClean="0"/>
              <a:t> </a:t>
            </a:r>
            <a:r>
              <a:rPr lang="de-DE" dirty="0" err="1" smtClean="0"/>
              <a:t>veliquismod</a:t>
            </a:r>
            <a:endParaRPr lang="de-DE" dirty="0" smtClean="0"/>
          </a:p>
          <a:p>
            <a:pPr lvl="0"/>
            <a:endParaRPr lang="de-DE" dirty="0" smtClean="0"/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00150" y="2390775"/>
            <a:ext cx="3543300" cy="3619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266700" indent="-266700">
              <a:spcBef>
                <a:spcPts val="0"/>
              </a:spcBef>
              <a:buFont typeface="+mj-lt"/>
              <a:buAutoNum type="arabicPeriod"/>
              <a:defRPr sz="1800"/>
            </a:lvl2pPr>
          </a:lstStyle>
          <a:p>
            <a:pPr lvl="0"/>
            <a:r>
              <a:rPr lang="de-DE" dirty="0" smtClean="0"/>
              <a:t>Text Einzug numerisch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68045" y="1213844"/>
            <a:ext cx="7447330" cy="45035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2200" baseline="0">
                <a:latin typeface="+mj-lt"/>
              </a:defRPr>
            </a:lvl1pPr>
          </a:lstStyle>
          <a:p>
            <a:pPr lvl="0"/>
            <a:r>
              <a:rPr lang="de-CH" dirty="0" smtClean="0"/>
              <a:t>Untertitel Arial normal, 22 Punkt</a:t>
            </a:r>
            <a:endParaRPr lang="de-CH" dirty="0"/>
          </a:p>
        </p:txBody>
      </p:sp>
      <p:sp>
        <p:nvSpPr>
          <p:cNvPr id="7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60100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de-DE" dirty="0" smtClean="0"/>
              <a:t>Titel, Arial, normal, 32 Punkt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943475" y="2390775"/>
            <a:ext cx="3771900" cy="3429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aseline="0"/>
            </a:lvl1pPr>
            <a:lvl2pPr marL="285750" indent="-285750">
              <a:spcBef>
                <a:spcPts val="0"/>
              </a:spcBef>
              <a:buFont typeface="Symbol" panose="05050102010706020507" pitchFamily="18" charset="2"/>
              <a:buChar char="-"/>
              <a:defRPr sz="1800"/>
            </a:lvl2pPr>
          </a:lstStyle>
          <a:p>
            <a:pPr lvl="0"/>
            <a:r>
              <a:rPr lang="de-DE" dirty="0" smtClean="0"/>
              <a:t>Text Einzug Geviertstrich</a:t>
            </a:r>
          </a:p>
        </p:txBody>
      </p:sp>
      <p:sp>
        <p:nvSpPr>
          <p:cNvPr id="9" name="Textplatzhalt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940299" y="2771774"/>
            <a:ext cx="3775076" cy="2562225"/>
          </a:xfrm>
          <a:prstGeom prst="rect">
            <a:avLst/>
          </a:prstGeom>
        </p:spPr>
        <p:txBody>
          <a:bodyPr/>
          <a:lstStyle>
            <a:lvl1pPr marL="266700" indent="-266700">
              <a:buFont typeface="Symbol" panose="05050102010706020507" pitchFamily="18" charset="2"/>
              <a:buChar char="-"/>
              <a:defRPr sz="1800"/>
            </a:lvl1pPr>
          </a:lstStyle>
          <a:p>
            <a:pPr lvl="0"/>
            <a:r>
              <a:rPr lang="de-DE" dirty="0" err="1" smtClean="0"/>
              <a:t>Feu</a:t>
            </a:r>
            <a:r>
              <a:rPr lang="de-DE" dirty="0" smtClean="0"/>
              <a:t> </a:t>
            </a:r>
            <a:r>
              <a:rPr lang="de-DE" dirty="0" err="1" smtClean="0"/>
              <a:t>feugiamet</a:t>
            </a:r>
            <a:r>
              <a:rPr lang="de-DE" dirty="0" smtClean="0"/>
              <a:t> ad </a:t>
            </a:r>
            <a:r>
              <a:rPr lang="de-DE" dirty="0" err="1" smtClean="0"/>
              <a:t>delisl</a:t>
            </a:r>
            <a:r>
              <a:rPr lang="de-DE" dirty="0" smtClean="0"/>
              <a:t> in </a:t>
            </a:r>
            <a:r>
              <a:rPr lang="de-DE" dirty="0" err="1" smtClean="0"/>
              <a:t>hent</a:t>
            </a:r>
            <a:r>
              <a:rPr lang="de-DE" dirty="0" smtClean="0"/>
              <a:t> ad </a:t>
            </a:r>
            <a:r>
              <a:rPr lang="de-DE" dirty="0" err="1" smtClean="0"/>
              <a:t>estion</a:t>
            </a:r>
            <a:r>
              <a:rPr lang="de-DE" dirty="0" smtClean="0"/>
              <a:t> </a:t>
            </a:r>
            <a:r>
              <a:rPr lang="de-DE" dirty="0" err="1" smtClean="0"/>
              <a:t>hent</a:t>
            </a:r>
            <a:r>
              <a:rPr lang="de-DE" dirty="0" smtClean="0"/>
              <a:t> </a:t>
            </a:r>
            <a:r>
              <a:rPr lang="de-DE" dirty="0" err="1" smtClean="0"/>
              <a:t>prat</a:t>
            </a:r>
            <a:r>
              <a:rPr lang="de-DE" dirty="0" smtClean="0"/>
              <a:t> </a:t>
            </a:r>
            <a:r>
              <a:rPr lang="de-DE" dirty="0" err="1" smtClean="0"/>
              <a:t>lortincilit</a:t>
            </a:r>
            <a:r>
              <a:rPr lang="de-DE" dirty="0" smtClean="0"/>
              <a:t> </a:t>
            </a:r>
            <a:r>
              <a:rPr lang="de-DE" dirty="0" err="1" smtClean="0"/>
              <a:t>utem</a:t>
            </a:r>
            <a:r>
              <a:rPr lang="de-DE" dirty="0" smtClean="0"/>
              <a:t> </a:t>
            </a:r>
            <a:r>
              <a:rPr lang="de-DE" dirty="0" err="1" smtClean="0"/>
              <a:t>doloreet</a:t>
            </a:r>
            <a:r>
              <a:rPr lang="de-DE" dirty="0" smtClean="0"/>
              <a:t> </a:t>
            </a:r>
            <a:r>
              <a:rPr lang="de-DE" dirty="0" err="1" smtClean="0"/>
              <a:t>alisis</a:t>
            </a:r>
            <a:endParaRPr lang="de-DE" dirty="0" smtClean="0"/>
          </a:p>
          <a:p>
            <a:pPr lvl="0"/>
            <a:r>
              <a:rPr lang="de-DE" dirty="0" err="1" smtClean="0"/>
              <a:t>Auguerc</a:t>
            </a:r>
            <a:r>
              <a:rPr lang="de-DE" dirty="0" smtClean="0"/>
              <a:t> </a:t>
            </a:r>
            <a:r>
              <a:rPr lang="de-DE" dirty="0" err="1" smtClean="0"/>
              <a:t>iliquatum</a:t>
            </a:r>
            <a:r>
              <a:rPr lang="de-DE" dirty="0" smtClean="0"/>
              <a:t> </a:t>
            </a:r>
            <a:r>
              <a:rPr lang="de-DE" dirty="0" err="1" smtClean="0"/>
              <a:t>euips</a:t>
            </a:r>
            <a:r>
              <a:rPr lang="de-DE" dirty="0" smtClean="0"/>
              <a:t> </a:t>
            </a:r>
          </a:p>
          <a:p>
            <a:pPr lvl="0"/>
            <a:r>
              <a:rPr lang="de-DE" dirty="0" err="1" smtClean="0"/>
              <a:t>nulputpat</a:t>
            </a:r>
            <a:r>
              <a:rPr lang="de-DE" dirty="0" smtClean="0"/>
              <a:t> </a:t>
            </a:r>
            <a:r>
              <a:rPr lang="de-DE" dirty="0" err="1" smtClean="0"/>
              <a:t>lum</a:t>
            </a:r>
            <a:r>
              <a:rPr lang="de-DE" dirty="0" smtClean="0"/>
              <a:t> </a:t>
            </a:r>
            <a:r>
              <a:rPr lang="de-DE" dirty="0" err="1" smtClean="0"/>
              <a:t>dolobore</a:t>
            </a:r>
            <a:r>
              <a:rPr lang="de-DE" dirty="0" smtClean="0"/>
              <a:t> </a:t>
            </a:r>
            <a:r>
              <a:rPr lang="de-DE" dirty="0" err="1" smtClean="0"/>
              <a:t>dio</a:t>
            </a:r>
            <a:r>
              <a:rPr lang="de-DE" dirty="0" smtClean="0"/>
              <a:t> </a:t>
            </a:r>
          </a:p>
          <a:p>
            <a:pPr lvl="0"/>
            <a:r>
              <a:rPr lang="de-DE" dirty="0" err="1" smtClean="0"/>
              <a:t>odolorem</a:t>
            </a:r>
            <a:r>
              <a:rPr lang="de-DE" dirty="0" smtClean="0"/>
              <a:t> </a:t>
            </a:r>
            <a:r>
              <a:rPr lang="de-DE" dirty="0" err="1" smtClean="0"/>
              <a:t>nullam</a:t>
            </a:r>
            <a:r>
              <a:rPr lang="de-DE" dirty="0" smtClean="0"/>
              <a:t>, </a:t>
            </a:r>
            <a:r>
              <a:rPr lang="de-DE" dirty="0" err="1" smtClean="0"/>
              <a:t>sustingeumsan</a:t>
            </a:r>
            <a:r>
              <a:rPr lang="de-DE" dirty="0" smtClean="0"/>
              <a:t> </a:t>
            </a:r>
            <a:r>
              <a:rPr lang="de-DE" dirty="0" err="1" smtClean="0"/>
              <a:t>veliquismod</a:t>
            </a:r>
            <a:endParaRPr lang="de-DE" dirty="0" smtClean="0"/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8356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87450" y="2390774"/>
            <a:ext cx="7527926" cy="2562225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lvl="0"/>
            <a:r>
              <a:rPr lang="de-CH" dirty="0" smtClean="0"/>
              <a:t>Grundschrift mit Aufzählung, Arial normal, 16 Punkt</a:t>
            </a:r>
          </a:p>
          <a:p>
            <a:pPr lvl="0"/>
            <a:r>
              <a:rPr lang="de-CH" dirty="0" smtClean="0"/>
              <a:t>Grundschrift mit Aufzählung, Arial normal, 16 Punkt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 smtClean="0"/>
              <a:t>Grundschrift mit Aufzählung, Arial normal, 16 Punkt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 smtClean="0"/>
              <a:t>Grundschrift mit Aufzählung, Arial normal, 16 Punkt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dirty="0" smtClean="0"/>
              <a:t>Grundschrift mit Aufzählung, Arial normal, 16 Punkt</a:t>
            </a:r>
            <a:endParaRPr lang="de-DE" dirty="0" smtClean="0"/>
          </a:p>
        </p:txBody>
      </p:sp>
      <p:pic>
        <p:nvPicPr>
          <p:cNvPr id="29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7300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3"/>
          <p:cNvSpPr>
            <a:spLocks noGrp="1"/>
          </p:cNvSpPr>
          <p:nvPr>
            <p:ph type="title" hasCustomPrompt="1"/>
          </p:nvPr>
        </p:nvSpPr>
        <p:spPr>
          <a:xfrm>
            <a:off x="1193800" y="60100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de-DE" dirty="0" smtClean="0"/>
              <a:t>Titel, Arial, normal, 32 Punkt</a:t>
            </a:r>
          </a:p>
        </p:txBody>
      </p:sp>
    </p:spTree>
    <p:extLst>
      <p:ext uri="{BB962C8B-B14F-4D97-AF65-F5344CB8AC3E}">
        <p14:creationId xmlns:p14="http://schemas.microsoft.com/office/powerpoint/2010/main" val="4110257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2"/>
          <p:cNvSpPr txBox="1">
            <a:spLocks noChangeArrowheads="1"/>
          </p:cNvSpPr>
          <p:nvPr userDrawn="1"/>
        </p:nvSpPr>
        <p:spPr bwMode="auto">
          <a:xfrm>
            <a:off x="4572000" y="388800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800" dirty="0"/>
              <a:t>Federal Department of Home Affairs FDHA</a:t>
            </a:r>
            <a:br>
              <a:rPr lang="en-US" sz="800" dirty="0"/>
            </a:br>
            <a:r>
              <a:rPr lang="en-US" sz="800" b="1" dirty="0"/>
              <a:t>Federal Office of Meteorology and Climatology  </a:t>
            </a:r>
            <a:r>
              <a:rPr lang="en-US" sz="800" b="1" dirty="0" err="1"/>
              <a:t>MeteoSwiss</a:t>
            </a:r>
            <a:endParaRPr lang="en-US" sz="800" dirty="0"/>
          </a:p>
        </p:txBody>
      </p:sp>
      <p:pic>
        <p:nvPicPr>
          <p:cNvPr id="10" name="Picture 41" descr="Bund_e_100%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0" y="388800"/>
            <a:ext cx="19939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296000" y="2457000"/>
            <a:ext cx="7429500" cy="241216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CH" sz="520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1295636" y="5301000"/>
            <a:ext cx="6857764" cy="64807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3200"/>
            </a:lvl1pPr>
          </a:lstStyle>
          <a:p>
            <a:pPr lvl="0"/>
            <a:r>
              <a:rPr lang="en-US" smtClean="0"/>
              <a:t>Click to edit Master subtitle style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837845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ktanden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/>
          <p:cNvSpPr>
            <a:spLocks noGrp="1" noChangeArrowheads="1"/>
          </p:cNvSpPr>
          <p:nvPr>
            <p:ph type="title" hasCustomPrompt="1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Traktanden</a:t>
            </a:r>
            <a:endParaRPr lang="de-CH" dirty="0"/>
          </a:p>
        </p:txBody>
      </p:sp>
      <p:sp>
        <p:nvSpPr>
          <p:cNvPr id="13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1285875" y="1628775"/>
            <a:ext cx="7472363" cy="3502025"/>
          </a:xfrm>
          <a:prstGeom prst="rect">
            <a:avLst/>
          </a:prstGeom>
          <a:noFill/>
          <a:ln/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355735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85475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2"/>
          <p:cNvSpPr>
            <a:spLocks noGrp="1"/>
          </p:cNvSpPr>
          <p:nvPr>
            <p:ph type="pic" idx="10"/>
          </p:nvPr>
        </p:nvSpPr>
        <p:spPr>
          <a:xfrm>
            <a:off x="1285875" y="1520789"/>
            <a:ext cx="5014317" cy="3348372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e-DE" noProof="0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1285874" y="4983559"/>
            <a:ext cx="5014317" cy="41549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de-DE" sz="2100" kern="1200" dirty="0" smtClean="0">
                <a:latin typeface="Arial" charset="0"/>
              </a:defRPr>
            </a:lvl1pPr>
            <a:lvl2pPr>
              <a:defRPr lang="de-DE" kern="1200" dirty="0" smtClean="0">
                <a:latin typeface="Arial" charset="0"/>
                <a:ea typeface="+mn-ea"/>
                <a:cs typeface="+mn-cs"/>
              </a:defRPr>
            </a:lvl2pPr>
            <a:lvl3pPr>
              <a:defRPr lang="de-DE" kern="1200" dirty="0" smtClean="0">
                <a:latin typeface="Arial" charset="0"/>
                <a:ea typeface="+mn-ea"/>
                <a:cs typeface="+mn-cs"/>
              </a:defRPr>
            </a:lvl3pPr>
            <a:lvl4pPr>
              <a:defRPr lang="de-DE" kern="1200" dirty="0" smtClean="0">
                <a:latin typeface="Arial" charset="0"/>
                <a:ea typeface="+mn-ea"/>
                <a:cs typeface="+mn-cs"/>
              </a:defRPr>
            </a:lvl4pPr>
            <a:lvl5pPr>
              <a:defRPr lang="de-DE" kern="1200" dirty="0"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Box 33"/>
          <p:cNvSpPr txBox="1">
            <a:spLocks noChangeArrowheads="1"/>
          </p:cNvSpPr>
          <p:nvPr userDrawn="1"/>
        </p:nvSpPr>
        <p:spPr bwMode="auto">
          <a:xfrm>
            <a:off x="6448425" y="6205538"/>
            <a:ext cx="2266950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5000"/>
              </a:lnSpc>
              <a:spcBef>
                <a:spcPct val="50000"/>
              </a:spcBef>
              <a:defRPr/>
            </a:pPr>
            <a:fld id="{1EE35605-8AB3-442C-A293-9F31FDF185BC}" type="slidenum">
              <a:rPr lang="de-CH" sz="900" smtClean="0"/>
              <a:pPr algn="r">
                <a:lnSpc>
                  <a:spcPct val="105000"/>
                </a:lnSpc>
                <a:spcBef>
                  <a:spcPct val="50000"/>
                </a:spcBef>
                <a:defRPr/>
              </a:pPr>
              <a:t>‹#›</a:t>
            </a:fld>
            <a:r>
              <a:rPr lang="de-CH" sz="900" smtClean="0"/>
              <a:t> </a:t>
            </a:r>
          </a:p>
        </p:txBody>
      </p:sp>
      <p:sp>
        <p:nvSpPr>
          <p:cNvPr id="8" name="Line 40"/>
          <p:cNvSpPr>
            <a:spLocks noChangeShapeType="1"/>
          </p:cNvSpPr>
          <p:nvPr userDrawn="1"/>
        </p:nvSpPr>
        <p:spPr bwMode="auto">
          <a:xfrm flipH="1">
            <a:off x="1285875" y="616267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10" name="AutoShape 34"/>
          <p:cNvSpPr>
            <a:spLocks noChangeArrowheads="1"/>
          </p:cNvSpPr>
          <p:nvPr userDrawn="1"/>
        </p:nvSpPr>
        <p:spPr bwMode="auto">
          <a:xfrm>
            <a:off x="1296000" y="6165000"/>
            <a:ext cx="7232650" cy="404813"/>
          </a:xfrm>
          <a:prstGeom prst="octagon">
            <a:avLst>
              <a:gd name="adj" fmla="val 2928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sz="900" b="1" dirty="0" smtClean="0"/>
              <a:t>Title</a:t>
            </a:r>
            <a:r>
              <a:rPr lang="de-CH" sz="900" b="1" baseline="0" dirty="0" smtClean="0"/>
              <a:t> </a:t>
            </a:r>
            <a:r>
              <a:rPr lang="de-CH" sz="900" b="1" baseline="0" dirty="0" err="1" smtClean="0"/>
              <a:t>of</a:t>
            </a:r>
            <a:r>
              <a:rPr lang="de-CH" sz="900" b="1" baseline="0" dirty="0" smtClean="0"/>
              <a:t> </a:t>
            </a:r>
            <a:r>
              <a:rPr lang="de-CH" sz="900" b="1" baseline="0" dirty="0" err="1" smtClean="0"/>
              <a:t>Prese</a:t>
            </a:r>
            <a:r>
              <a:rPr lang="de-CH" sz="900" b="1" dirty="0" err="1" smtClean="0"/>
              <a:t>ntation</a:t>
            </a:r>
            <a:r>
              <a:rPr lang="de-CH" sz="900" dirty="0" smtClean="0"/>
              <a:t> </a:t>
            </a:r>
            <a:r>
              <a:rPr lang="de-CH" sz="900" dirty="0"/>
              <a:t>| </a:t>
            </a:r>
            <a:r>
              <a:rPr lang="de-CH" sz="900" dirty="0" err="1" smtClean="0"/>
              <a:t>Subtitle</a:t>
            </a:r>
            <a:r>
              <a:rPr lang="de-CH" sz="900" dirty="0"/>
              <a:t/>
            </a:r>
            <a:br>
              <a:rPr lang="de-CH" sz="900" dirty="0"/>
            </a:br>
            <a:r>
              <a:rPr lang="de-CH" sz="900" dirty="0" err="1" smtClean="0"/>
              <a:t>Author</a:t>
            </a:r>
            <a:endParaRPr lang="de-CH" sz="900" b="1" dirty="0"/>
          </a:p>
        </p:txBody>
      </p:sp>
    </p:spTree>
    <p:extLst>
      <p:ext uri="{BB962C8B-B14F-4D97-AF65-F5344CB8AC3E}">
        <p14:creationId xmlns:p14="http://schemas.microsoft.com/office/powerpoint/2010/main" val="752105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85200" y="1627201"/>
            <a:ext cx="3659188" cy="428607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6988" y="1592796"/>
            <a:ext cx="3660775" cy="4319054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39154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87896" y="1627200"/>
            <a:ext cx="321209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96000" y="2430040"/>
            <a:ext cx="3203992" cy="3555244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idx="10"/>
          </p:nvPr>
        </p:nvSpPr>
        <p:spPr>
          <a:xfrm>
            <a:off x="4680012" y="1628800"/>
            <a:ext cx="321209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Inhaltsplatzhalter 3"/>
          <p:cNvSpPr>
            <a:spLocks noGrp="1"/>
          </p:cNvSpPr>
          <p:nvPr>
            <p:ph sz="half" idx="11"/>
          </p:nvPr>
        </p:nvSpPr>
        <p:spPr>
          <a:xfrm>
            <a:off x="4680012" y="2420888"/>
            <a:ext cx="3203992" cy="3555244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902917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zwei Inhalte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106988" y="1628800"/>
            <a:ext cx="3660775" cy="1980220"/>
          </a:xfrm>
          <a:prstGeom prst="rect">
            <a:avLst/>
          </a:prstGeo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106988" y="3789040"/>
            <a:ext cx="3660775" cy="21228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"/>
          </p:nvPr>
        </p:nvSpPr>
        <p:spPr>
          <a:xfrm>
            <a:off x="1285200" y="1627201"/>
            <a:ext cx="3659188" cy="428607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224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58124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557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2"/>
          <p:cNvSpPr>
            <a:spLocks noGrp="1"/>
          </p:cNvSpPr>
          <p:nvPr>
            <p:ph type="pic" idx="10"/>
          </p:nvPr>
        </p:nvSpPr>
        <p:spPr>
          <a:xfrm>
            <a:off x="1285875" y="1520789"/>
            <a:ext cx="5014317" cy="3348372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1285874" y="4983559"/>
            <a:ext cx="5014317" cy="41549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de-DE" sz="2100" kern="1200" dirty="0" smtClean="0">
                <a:latin typeface="Arial" charset="0"/>
              </a:defRPr>
            </a:lvl1pPr>
            <a:lvl2pPr>
              <a:defRPr lang="de-DE" kern="1200" dirty="0" smtClean="0">
                <a:latin typeface="Arial" charset="0"/>
                <a:ea typeface="+mn-ea"/>
                <a:cs typeface="+mn-cs"/>
              </a:defRPr>
            </a:lvl2pPr>
            <a:lvl3pPr>
              <a:defRPr lang="de-DE" kern="1200" dirty="0" smtClean="0">
                <a:latin typeface="Arial" charset="0"/>
                <a:ea typeface="+mn-ea"/>
                <a:cs typeface="+mn-cs"/>
              </a:defRPr>
            </a:lvl3pPr>
            <a:lvl4pPr>
              <a:defRPr lang="de-DE" kern="1200" dirty="0" smtClean="0">
                <a:latin typeface="Arial" charset="0"/>
                <a:ea typeface="+mn-ea"/>
                <a:cs typeface="+mn-cs"/>
              </a:defRPr>
            </a:lvl4pPr>
            <a:lvl5pPr>
              <a:defRPr lang="de-DE" kern="1200" dirty="0"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Text Box 33"/>
          <p:cNvSpPr txBox="1">
            <a:spLocks noChangeArrowheads="1"/>
          </p:cNvSpPr>
          <p:nvPr userDrawn="1"/>
        </p:nvSpPr>
        <p:spPr bwMode="auto">
          <a:xfrm>
            <a:off x="6448425" y="6205538"/>
            <a:ext cx="2266950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5000"/>
              </a:lnSpc>
              <a:spcBef>
                <a:spcPct val="50000"/>
              </a:spcBef>
              <a:defRPr/>
            </a:pPr>
            <a:fld id="{1EE35605-8AB3-442C-A293-9F31FDF185BC}" type="slidenum">
              <a:rPr lang="de-CH" sz="900" smtClean="0"/>
              <a:pPr algn="r">
                <a:lnSpc>
                  <a:spcPct val="105000"/>
                </a:lnSpc>
                <a:spcBef>
                  <a:spcPct val="50000"/>
                </a:spcBef>
                <a:defRPr/>
              </a:pPr>
              <a:t>‹#›</a:t>
            </a:fld>
            <a:r>
              <a:rPr lang="de-CH" sz="900" smtClean="0"/>
              <a:t> </a:t>
            </a:r>
          </a:p>
        </p:txBody>
      </p:sp>
      <p:sp>
        <p:nvSpPr>
          <p:cNvPr id="8" name="Line 40"/>
          <p:cNvSpPr>
            <a:spLocks noChangeShapeType="1"/>
          </p:cNvSpPr>
          <p:nvPr userDrawn="1"/>
        </p:nvSpPr>
        <p:spPr bwMode="auto">
          <a:xfrm flipH="1">
            <a:off x="1285875" y="616267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10" name="AutoShape 34"/>
          <p:cNvSpPr>
            <a:spLocks noChangeArrowheads="1"/>
          </p:cNvSpPr>
          <p:nvPr userDrawn="1"/>
        </p:nvSpPr>
        <p:spPr bwMode="auto">
          <a:xfrm>
            <a:off x="1296000" y="6165000"/>
            <a:ext cx="7232650" cy="404813"/>
          </a:xfrm>
          <a:prstGeom prst="octagon">
            <a:avLst>
              <a:gd name="adj" fmla="val 2928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sz="900" b="1" dirty="0" smtClean="0"/>
              <a:t>Title</a:t>
            </a:r>
            <a:r>
              <a:rPr lang="de-CH" sz="900" b="1" baseline="0" dirty="0" smtClean="0"/>
              <a:t> </a:t>
            </a:r>
            <a:r>
              <a:rPr lang="de-CH" sz="900" b="1" baseline="0" dirty="0" err="1" smtClean="0"/>
              <a:t>of</a:t>
            </a:r>
            <a:r>
              <a:rPr lang="de-CH" sz="900" b="1" baseline="0" dirty="0" smtClean="0"/>
              <a:t> </a:t>
            </a:r>
            <a:r>
              <a:rPr lang="de-CH" sz="900" b="1" baseline="0" dirty="0" err="1" smtClean="0"/>
              <a:t>Prese</a:t>
            </a:r>
            <a:r>
              <a:rPr lang="de-CH" sz="900" b="1" dirty="0" err="1" smtClean="0"/>
              <a:t>ntation</a:t>
            </a:r>
            <a:r>
              <a:rPr lang="de-CH" sz="900" dirty="0" smtClean="0"/>
              <a:t> </a:t>
            </a:r>
            <a:r>
              <a:rPr lang="de-CH" sz="900" dirty="0"/>
              <a:t>| </a:t>
            </a:r>
            <a:r>
              <a:rPr lang="de-CH" sz="900" dirty="0" err="1" smtClean="0"/>
              <a:t>Subtitle</a:t>
            </a:r>
            <a:r>
              <a:rPr lang="de-CH" sz="900" dirty="0"/>
              <a:t/>
            </a:r>
            <a:br>
              <a:rPr lang="de-CH" sz="900" dirty="0"/>
            </a:br>
            <a:r>
              <a:rPr lang="de-CH" sz="900" dirty="0" err="1" smtClean="0"/>
              <a:t>Author</a:t>
            </a:r>
            <a:endParaRPr lang="de-CH" sz="900" b="1" dirty="0"/>
          </a:p>
        </p:txBody>
      </p:sp>
    </p:spTree>
    <p:extLst>
      <p:ext uri="{BB962C8B-B14F-4D97-AF65-F5344CB8AC3E}">
        <p14:creationId xmlns:p14="http://schemas.microsoft.com/office/powerpoint/2010/main" val="376590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85200" y="1627201"/>
            <a:ext cx="3659188" cy="428607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6988" y="1592796"/>
            <a:ext cx="3660775" cy="4319054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3927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87896" y="1627200"/>
            <a:ext cx="321209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96000" y="2430040"/>
            <a:ext cx="3203992" cy="3555244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idx="10"/>
          </p:nvPr>
        </p:nvSpPr>
        <p:spPr>
          <a:xfrm>
            <a:off x="4680012" y="1628800"/>
            <a:ext cx="321209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3" name="Inhaltsplatzhalter 3"/>
          <p:cNvSpPr>
            <a:spLocks noGrp="1"/>
          </p:cNvSpPr>
          <p:nvPr>
            <p:ph sz="half" idx="11"/>
          </p:nvPr>
        </p:nvSpPr>
        <p:spPr>
          <a:xfrm>
            <a:off x="4680012" y="2420888"/>
            <a:ext cx="3203992" cy="3555244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2326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zwei Inhalte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106988" y="1628800"/>
            <a:ext cx="3660775" cy="1980220"/>
          </a:xfrm>
          <a:prstGeom prst="rect">
            <a:avLst/>
          </a:prstGeo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106988" y="3789040"/>
            <a:ext cx="3660775" cy="21228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7214" y="387000"/>
            <a:ext cx="7461250" cy="989013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"/>
          </p:nvPr>
        </p:nvSpPr>
        <p:spPr>
          <a:xfrm>
            <a:off x="1285200" y="1627201"/>
            <a:ext cx="3659188" cy="428607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604111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E2D96A-791E-C84F-8B81-1720D9A6B106}" type="datetimeFigureOut">
              <a:rPr lang="fr-FR" smtClean="0"/>
              <a:pPr/>
              <a:t>13/09/2017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AA0A18-1B7A-8741-986F-3051D8F160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88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11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theme" Target="../theme/theme3.xml"/><Relationship Id="rId12" Type="http://schemas.openxmlformats.org/officeDocument/2006/relationships/image" Target="../media/image2.wmf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theme" Target="../theme/theme4.xml"/><Relationship Id="rId12" Type="http://schemas.openxmlformats.org/officeDocument/2006/relationships/image" Target="../media/image3.png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theme" Target="../theme/theme6.xml"/><Relationship Id="rId9" Type="http://schemas.openxmlformats.org/officeDocument/2006/relationships/image" Target="../media/image1.wmf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CA" sz="2400" smtClean="0"/>
          </a:p>
        </p:txBody>
      </p:sp>
    </p:spTree>
    <p:extLst>
      <p:ext uri="{BB962C8B-B14F-4D97-AF65-F5344CB8AC3E}">
        <p14:creationId xmlns:p14="http://schemas.microsoft.com/office/powerpoint/2010/main" val="154401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6448425" y="6205538"/>
            <a:ext cx="2266950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5000"/>
              </a:lnSpc>
              <a:spcBef>
                <a:spcPct val="50000"/>
              </a:spcBef>
              <a:defRPr/>
            </a:pPr>
            <a:fld id="{1EE35605-8AB3-442C-A293-9F31FDF185BC}" type="slidenum">
              <a:rPr lang="de-CH" sz="900" smtClean="0"/>
              <a:pPr algn="r">
                <a:lnSpc>
                  <a:spcPct val="105000"/>
                </a:lnSpc>
                <a:spcBef>
                  <a:spcPct val="50000"/>
                </a:spcBef>
                <a:defRPr/>
              </a:pPr>
              <a:t>‹#›</a:t>
            </a:fld>
            <a:r>
              <a:rPr lang="de-CH" sz="900" smtClean="0"/>
              <a:t> </a:t>
            </a:r>
          </a:p>
        </p:txBody>
      </p:sp>
      <p:sp>
        <p:nvSpPr>
          <p:cNvPr id="3" name="AutoShape 34"/>
          <p:cNvSpPr>
            <a:spLocks noChangeArrowheads="1"/>
          </p:cNvSpPr>
          <p:nvPr/>
        </p:nvSpPr>
        <p:spPr bwMode="auto">
          <a:xfrm>
            <a:off x="1296000" y="6165000"/>
            <a:ext cx="7232650" cy="408989"/>
          </a:xfrm>
          <a:prstGeom prst="octagon">
            <a:avLst>
              <a:gd name="adj" fmla="val 2928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900" b="1" noProof="0" dirty="0" smtClean="0"/>
              <a:t>Assessment</a:t>
            </a:r>
            <a:r>
              <a:rPr lang="en-US" sz="900" b="1" baseline="0" noProof="0" dirty="0" smtClean="0"/>
              <a:t> of the new DWD upper-air verification package at MeteoSwiss</a:t>
            </a:r>
            <a:r>
              <a:rPr lang="en-US" sz="900" noProof="0" dirty="0" smtClean="0"/>
              <a:t/>
            </a:r>
            <a:br>
              <a:rPr lang="en-US" sz="900" noProof="0" dirty="0" smtClean="0"/>
            </a:br>
            <a:r>
              <a:rPr lang="en-US" sz="900" noProof="0" dirty="0" smtClean="0"/>
              <a:t>Josué Gehring and Xavier Lapillonne (xavier.lapillonne@meteoswiss.ch)</a:t>
            </a:r>
            <a:endParaRPr lang="en-US" sz="900" b="1" noProof="0" dirty="0"/>
          </a:p>
        </p:txBody>
      </p:sp>
      <p:sp>
        <p:nvSpPr>
          <p:cNvPr id="4" name="Line 40"/>
          <p:cNvSpPr>
            <a:spLocks noChangeShapeType="1"/>
          </p:cNvSpPr>
          <p:nvPr/>
        </p:nvSpPr>
        <p:spPr bwMode="auto">
          <a:xfrm flipH="1">
            <a:off x="1285875" y="616267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5" name="Picture 44" descr="Wappe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87000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00" r:id="rId3"/>
    <p:sldLayoutId id="2147483717" r:id="rId4"/>
    <p:sldLayoutId id="2147483698" r:id="rId5"/>
    <p:sldLayoutId id="2147483699" r:id="rId6"/>
    <p:sldLayoutId id="2147483704" r:id="rId7"/>
    <p:sldLayoutId id="2147483728" r:id="rId8"/>
    <p:sldLayoutId id="2147483729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4572000" y="388800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800" dirty="0"/>
              <a:t>Federal Department of Home Affairs FDHA</a:t>
            </a:r>
            <a:br>
              <a:rPr lang="en-US" sz="800" dirty="0"/>
            </a:br>
            <a:r>
              <a:rPr lang="en-US" sz="800" b="1" dirty="0"/>
              <a:t>Federal Office of Meteorology and Climatology  </a:t>
            </a:r>
            <a:r>
              <a:rPr lang="en-US" sz="800" b="1" dirty="0" err="1"/>
              <a:t>MeteoSwiss</a:t>
            </a:r>
            <a:endParaRPr lang="en-US" sz="800" dirty="0"/>
          </a:p>
        </p:txBody>
      </p:sp>
      <p:pic>
        <p:nvPicPr>
          <p:cNvPr id="5" name="Picture 41" descr="Bund_e_100%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0" y="388800"/>
            <a:ext cx="19939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6448425" y="6205538"/>
            <a:ext cx="2266950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5000"/>
              </a:lnSpc>
              <a:spcBef>
                <a:spcPct val="50000"/>
              </a:spcBef>
              <a:defRPr/>
            </a:pPr>
            <a:fld id="{1EE35605-8AB3-442C-A293-9F31FDF185BC}" type="slidenum">
              <a:rPr lang="de-CH" sz="900" smtClean="0"/>
              <a:pPr algn="r">
                <a:lnSpc>
                  <a:spcPct val="105000"/>
                </a:lnSpc>
                <a:spcBef>
                  <a:spcPct val="50000"/>
                </a:spcBef>
                <a:defRPr/>
              </a:pPr>
              <a:t>‹#›</a:t>
            </a:fld>
            <a:r>
              <a:rPr lang="de-CH" sz="900" smtClean="0"/>
              <a:t> </a:t>
            </a:r>
          </a:p>
        </p:txBody>
      </p:sp>
      <p:sp>
        <p:nvSpPr>
          <p:cNvPr id="7" name="Line 40"/>
          <p:cNvSpPr>
            <a:spLocks noChangeShapeType="1"/>
          </p:cNvSpPr>
          <p:nvPr/>
        </p:nvSpPr>
        <p:spPr bwMode="auto">
          <a:xfrm flipH="1">
            <a:off x="1285875" y="616267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AutoShape 34"/>
          <p:cNvSpPr>
            <a:spLocks noChangeArrowheads="1"/>
          </p:cNvSpPr>
          <p:nvPr/>
        </p:nvSpPr>
        <p:spPr bwMode="auto">
          <a:xfrm>
            <a:off x="1296000" y="6165000"/>
            <a:ext cx="7232650" cy="404813"/>
          </a:xfrm>
          <a:prstGeom prst="octagon">
            <a:avLst>
              <a:gd name="adj" fmla="val 2928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sz="900" b="1" dirty="0" smtClean="0"/>
              <a:t>Title</a:t>
            </a:r>
            <a:r>
              <a:rPr lang="de-CH" sz="900" b="1" baseline="0" dirty="0" smtClean="0"/>
              <a:t> </a:t>
            </a:r>
            <a:r>
              <a:rPr lang="de-CH" sz="900" b="1" baseline="0" dirty="0" err="1" smtClean="0"/>
              <a:t>of</a:t>
            </a:r>
            <a:r>
              <a:rPr lang="de-CH" sz="900" b="1" baseline="0" dirty="0" smtClean="0"/>
              <a:t> </a:t>
            </a:r>
            <a:r>
              <a:rPr lang="de-CH" sz="900" b="1" baseline="0" dirty="0" err="1" smtClean="0"/>
              <a:t>Prese</a:t>
            </a:r>
            <a:r>
              <a:rPr lang="de-CH" sz="900" b="1" dirty="0" err="1" smtClean="0"/>
              <a:t>ntation</a:t>
            </a:r>
            <a:r>
              <a:rPr lang="de-CH" sz="900" dirty="0" smtClean="0"/>
              <a:t> </a:t>
            </a:r>
            <a:r>
              <a:rPr lang="de-CH" sz="900" dirty="0"/>
              <a:t>| </a:t>
            </a:r>
            <a:r>
              <a:rPr lang="de-CH" sz="900" dirty="0" err="1" smtClean="0"/>
              <a:t>Subtitle</a:t>
            </a:r>
            <a:r>
              <a:rPr lang="de-CH" sz="900" dirty="0"/>
              <a:t/>
            </a:r>
            <a:br>
              <a:rPr lang="de-CH" sz="900" dirty="0"/>
            </a:br>
            <a:r>
              <a:rPr lang="de-CH" sz="900" dirty="0" err="1" smtClean="0"/>
              <a:t>Author</a:t>
            </a:r>
            <a:endParaRPr lang="de-CH" sz="9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30" r:id="rId8"/>
    <p:sldLayoutId id="2147483731" r:id="rId9"/>
    <p:sldLayoutId id="2147483732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53393" y="5767733"/>
            <a:ext cx="9037853" cy="1023496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 bwMode="auto">
          <a:xfrm flipH="1">
            <a:off x="8220074" y="6429375"/>
            <a:ext cx="479426" cy="825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 flipH="1">
            <a:off x="8274049" y="6309320"/>
            <a:ext cx="377825" cy="1359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7659141" y="6327820"/>
            <a:ext cx="10750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1EE35605-8AB3-442C-A293-9F31FDF185BC}" type="slidenum">
              <a:rPr lang="de-CH" sz="1100" smtClean="0">
                <a:latin typeface="Roboto Light"/>
                <a:cs typeface="Roboto Light"/>
              </a:rPr>
              <a:pPr algn="r"/>
              <a:t>‹#›</a:t>
            </a:fld>
            <a:endParaRPr lang="de-DE" sz="1100" dirty="0">
              <a:latin typeface="Roboto Light"/>
              <a:cs typeface="Roboto Ligh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305866" y="6326600"/>
            <a:ext cx="37343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 smtClean="0">
                <a:latin typeface="Roboto Light"/>
                <a:cs typeface="Roboto Light"/>
              </a:rPr>
              <a:t>COSMO GM 2017</a:t>
            </a:r>
            <a:endParaRPr lang="de-DE" sz="1100" dirty="0">
              <a:latin typeface="Roboto Light"/>
              <a:cs typeface="Roboto Light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1202892" y="632312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1288372" y="623731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0" name="Bild 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1314496" y="6339610"/>
            <a:ext cx="1041960" cy="179529"/>
          </a:xfrm>
          <a:prstGeom prst="rect">
            <a:avLst/>
          </a:prstGeom>
        </p:spPr>
      </p:pic>
      <p:sp>
        <p:nvSpPr>
          <p:cNvPr id="15" name="Textfeld 12"/>
          <p:cNvSpPr txBox="1"/>
          <p:nvPr userDrawn="1"/>
        </p:nvSpPr>
        <p:spPr>
          <a:xfrm>
            <a:off x="3611886" y="6326600"/>
            <a:ext cx="23661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100" smtClean="0">
                <a:latin typeface="Roboto Light"/>
                <a:cs typeface="Roboto Light"/>
              </a:rPr>
              <a:t>xavier.lapillonne@meteoswiss.ch</a:t>
            </a:r>
            <a:endParaRPr lang="de-DE" sz="1100" dirty="0"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65115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40" r:id="rId6"/>
    <p:sldLayoutId id="2147483755" r:id="rId7"/>
    <p:sldLayoutId id="2147483757" r:id="rId8"/>
    <p:sldLayoutId id="2147483758" r:id="rId9"/>
    <p:sldLayoutId id="2147483759" r:id="rId10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CA" sz="2400" smtClean="0"/>
          </a:p>
        </p:txBody>
      </p:sp>
      <p:sp>
        <p:nvSpPr>
          <p:cNvPr id="4" name="Rechteck 3"/>
          <p:cNvSpPr/>
          <p:nvPr/>
        </p:nvSpPr>
        <p:spPr bwMode="auto">
          <a:xfrm>
            <a:off x="0" y="-6734"/>
            <a:ext cx="9144000" cy="104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659141" y="6327820"/>
            <a:ext cx="10750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1EE35605-8AB3-442C-A293-9F31FDF185BC}" type="slidenum">
              <a:rPr lang="de-CH" sz="1100" smtClean="0">
                <a:latin typeface="Roboto Light"/>
                <a:cs typeface="Roboto Light"/>
              </a:rPr>
              <a:pPr algn="r"/>
              <a:t>‹#›</a:t>
            </a:fld>
            <a:endParaRPr lang="de-DE" sz="1100" dirty="0">
              <a:latin typeface="Roboto Light"/>
              <a:cs typeface="Roboto Ligh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305866" y="6326600"/>
            <a:ext cx="37343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 smtClean="0">
                <a:latin typeface="Roboto Light"/>
                <a:cs typeface="Roboto Light"/>
              </a:rPr>
              <a:t>xavier.lapillonne@meteoswiss.ch COSMO GM 2016</a:t>
            </a:r>
            <a:endParaRPr lang="de-DE" sz="1100" dirty="0">
              <a:latin typeface="Roboto Light"/>
              <a:cs typeface="Roboto Light"/>
            </a:endParaRPr>
          </a:p>
        </p:txBody>
      </p:sp>
      <p:pic>
        <p:nvPicPr>
          <p:cNvPr id="13" name="Bild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1314496" y="6339610"/>
            <a:ext cx="1041960" cy="1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1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6448425" y="6205538"/>
            <a:ext cx="2266950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5000"/>
              </a:lnSpc>
              <a:spcBef>
                <a:spcPct val="50000"/>
              </a:spcBef>
              <a:defRPr/>
            </a:pPr>
            <a:fld id="{1EE35605-8AB3-442C-A293-9F31FDF185BC}" type="slidenum">
              <a:rPr lang="de-CH" sz="900" smtClean="0"/>
              <a:pPr algn="r">
                <a:lnSpc>
                  <a:spcPct val="105000"/>
                </a:lnSpc>
                <a:spcBef>
                  <a:spcPct val="50000"/>
                </a:spcBef>
                <a:defRPr/>
              </a:pPr>
              <a:t>‹#›</a:t>
            </a:fld>
            <a:r>
              <a:rPr lang="de-CH" sz="900" smtClean="0"/>
              <a:t> </a:t>
            </a:r>
          </a:p>
        </p:txBody>
      </p:sp>
      <p:sp>
        <p:nvSpPr>
          <p:cNvPr id="3" name="AutoShape 34"/>
          <p:cNvSpPr>
            <a:spLocks noChangeArrowheads="1"/>
          </p:cNvSpPr>
          <p:nvPr/>
        </p:nvSpPr>
        <p:spPr bwMode="auto">
          <a:xfrm>
            <a:off x="1296000" y="6165000"/>
            <a:ext cx="7232650" cy="404813"/>
          </a:xfrm>
          <a:prstGeom prst="octagon">
            <a:avLst>
              <a:gd name="adj" fmla="val 2928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sz="900" b="1" dirty="0" smtClean="0"/>
              <a:t>Title</a:t>
            </a:r>
            <a:r>
              <a:rPr lang="de-CH" sz="900" b="1" baseline="0" dirty="0" smtClean="0"/>
              <a:t> </a:t>
            </a:r>
            <a:r>
              <a:rPr lang="de-CH" sz="900" b="1" baseline="0" dirty="0" err="1" smtClean="0"/>
              <a:t>of</a:t>
            </a:r>
            <a:r>
              <a:rPr lang="de-CH" sz="900" b="1" baseline="0" dirty="0" smtClean="0"/>
              <a:t> </a:t>
            </a:r>
            <a:r>
              <a:rPr lang="de-CH" sz="900" b="1" baseline="0" dirty="0" err="1" smtClean="0"/>
              <a:t>Prese</a:t>
            </a:r>
            <a:r>
              <a:rPr lang="de-CH" sz="900" b="1" dirty="0" err="1" smtClean="0"/>
              <a:t>ntation</a:t>
            </a:r>
            <a:r>
              <a:rPr lang="de-CH" sz="900" dirty="0" smtClean="0"/>
              <a:t> </a:t>
            </a:r>
            <a:r>
              <a:rPr lang="de-CH" sz="900" dirty="0"/>
              <a:t>| </a:t>
            </a:r>
            <a:r>
              <a:rPr lang="de-CH" sz="900" dirty="0" err="1" smtClean="0"/>
              <a:t>Subtitle</a:t>
            </a:r>
            <a:r>
              <a:rPr lang="de-CH" sz="900" dirty="0"/>
              <a:t/>
            </a:r>
            <a:br>
              <a:rPr lang="de-CH" sz="900" dirty="0"/>
            </a:br>
            <a:r>
              <a:rPr lang="de-CH" sz="900" dirty="0" err="1" smtClean="0"/>
              <a:t>Author</a:t>
            </a:r>
            <a:endParaRPr lang="de-CH" sz="900" b="1" dirty="0"/>
          </a:p>
        </p:txBody>
      </p:sp>
      <p:sp>
        <p:nvSpPr>
          <p:cNvPr id="4" name="Line 40"/>
          <p:cNvSpPr>
            <a:spLocks noChangeShapeType="1"/>
          </p:cNvSpPr>
          <p:nvPr/>
        </p:nvSpPr>
        <p:spPr bwMode="auto">
          <a:xfrm flipH="1">
            <a:off x="1285875" y="616267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5" name="Picture 44" descr="Wapp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87000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25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CA" sz="2400" smtClean="0"/>
          </a:p>
        </p:txBody>
      </p:sp>
    </p:spTree>
    <p:extLst>
      <p:ext uri="{BB962C8B-B14F-4D97-AF65-F5344CB8AC3E}">
        <p14:creationId xmlns:p14="http://schemas.microsoft.com/office/powerpoint/2010/main" val="146578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PP POMPA status</a:t>
            </a:r>
            <a:endParaRPr lang="en-US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Xavier </a:t>
            </a:r>
            <a:r>
              <a:rPr lang="en-US" sz="2000" dirty="0" smtClean="0"/>
              <a:t>Lapillonne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projects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1180432"/>
            <a:ext cx="8748464" cy="38891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ENIAC</a:t>
            </a:r>
            <a:endParaRPr lang="en-US" sz="2000" b="1" dirty="0"/>
          </a:p>
          <a:p>
            <a:r>
              <a:rPr lang="en-US" dirty="0"/>
              <a:t>3 years, funded by PASC </a:t>
            </a:r>
            <a:r>
              <a:rPr lang="en-US" dirty="0" smtClean="0"/>
              <a:t>initiative (3 Post-Docs), </a:t>
            </a:r>
            <a:r>
              <a:rPr lang="en-US" dirty="0"/>
              <a:t>PI U. </a:t>
            </a:r>
            <a:r>
              <a:rPr lang="en-US" dirty="0" err="1" smtClean="0"/>
              <a:t>Lohmann</a:t>
            </a:r>
            <a:endParaRPr lang="en-US" dirty="0" smtClean="0"/>
          </a:p>
          <a:p>
            <a:r>
              <a:rPr lang="en-US" kern="0" dirty="0" smtClean="0"/>
              <a:t>Collaboration : ETH, CSCS, MPI-M, </a:t>
            </a:r>
            <a:r>
              <a:rPr lang="en-US" kern="0" dirty="0" err="1" smtClean="0"/>
              <a:t>MetetoSwiss</a:t>
            </a:r>
            <a:r>
              <a:rPr lang="en-US" kern="0" dirty="0" smtClean="0"/>
              <a:t>, DWD</a:t>
            </a:r>
            <a:endParaRPr lang="fr-FR" kern="0" dirty="0"/>
          </a:p>
          <a:p>
            <a:r>
              <a:rPr lang="fr-FR" kern="0" dirty="0" err="1" smtClean="0"/>
              <a:t>Adapt</a:t>
            </a:r>
            <a:r>
              <a:rPr lang="fr-FR" kern="0" dirty="0" smtClean="0"/>
              <a:t> the ICON model to </a:t>
            </a:r>
            <a:r>
              <a:rPr lang="fr-FR" kern="0" dirty="0" err="1" smtClean="0"/>
              <a:t>run</a:t>
            </a:r>
            <a:r>
              <a:rPr lang="fr-FR" kern="0" dirty="0" smtClean="0"/>
              <a:t> on </a:t>
            </a:r>
            <a:r>
              <a:rPr lang="fr-FR" b="1" kern="0" dirty="0" smtClean="0"/>
              <a:t>GPU</a:t>
            </a:r>
            <a:r>
              <a:rPr lang="fr-FR" kern="0" dirty="0" smtClean="0"/>
              <a:t> and </a:t>
            </a:r>
            <a:r>
              <a:rPr lang="fr-FR" b="1" kern="0" dirty="0" err="1" smtClean="0"/>
              <a:t>many-core</a:t>
            </a:r>
            <a:r>
              <a:rPr lang="fr-FR" b="1" kern="0" dirty="0" smtClean="0"/>
              <a:t> architecture </a:t>
            </a:r>
            <a:r>
              <a:rPr lang="fr-FR" kern="0" dirty="0" smtClean="0"/>
              <a:t>(</a:t>
            </a:r>
            <a:r>
              <a:rPr lang="fr-FR" b="1" kern="0" dirty="0" err="1" smtClean="0"/>
              <a:t>XeonPhi</a:t>
            </a:r>
            <a:r>
              <a:rPr lang="fr-FR" kern="0" dirty="0" smtClean="0"/>
              <a:t>)</a:t>
            </a:r>
          </a:p>
          <a:p>
            <a:r>
              <a:rPr lang="fr-FR" kern="0" dirty="0" err="1" smtClean="0"/>
              <a:t>Achieving</a:t>
            </a:r>
            <a:r>
              <a:rPr lang="fr-FR" kern="0" dirty="0" smtClean="0"/>
              <a:t> a high </a:t>
            </a:r>
            <a:r>
              <a:rPr lang="fr-FR" kern="0" dirty="0" err="1" smtClean="0"/>
              <a:t>degree</a:t>
            </a:r>
            <a:r>
              <a:rPr lang="fr-FR" kern="0" dirty="0" smtClean="0"/>
              <a:t> of </a:t>
            </a:r>
            <a:r>
              <a:rPr lang="fr-FR" b="1" kern="0" dirty="0" smtClean="0"/>
              <a:t>performance </a:t>
            </a:r>
            <a:r>
              <a:rPr lang="fr-FR" b="1" kern="0" dirty="0" err="1" smtClean="0"/>
              <a:t>portability</a:t>
            </a:r>
            <a:r>
              <a:rPr lang="fr-FR" b="1" kern="0" dirty="0" smtClean="0"/>
              <a:t> </a:t>
            </a:r>
            <a:r>
              <a:rPr lang="fr-FR" kern="0" dirty="0" smtClean="0"/>
              <a:t>by: </a:t>
            </a:r>
          </a:p>
          <a:p>
            <a:pPr lvl="1"/>
            <a:r>
              <a:rPr lang="fr-FR" kern="0" dirty="0" err="1" smtClean="0"/>
              <a:t>using</a:t>
            </a:r>
            <a:r>
              <a:rPr lang="fr-FR" kern="0" dirty="0" smtClean="0"/>
              <a:t> source-to-source translation </a:t>
            </a:r>
            <a:r>
              <a:rPr lang="fr-FR" kern="0" dirty="0" err="1" smtClean="0"/>
              <a:t>tool</a:t>
            </a:r>
            <a:r>
              <a:rPr lang="fr-FR" kern="0" dirty="0" smtClean="0"/>
              <a:t> : CLAW</a:t>
            </a:r>
          </a:p>
          <a:p>
            <a:pPr lvl="1"/>
            <a:r>
              <a:rPr lang="fr-FR" kern="0" dirty="0" smtClean="0"/>
              <a:t>Explore alternative </a:t>
            </a:r>
            <a:r>
              <a:rPr lang="fr-FR" kern="0" dirty="0" err="1" smtClean="0"/>
              <a:t>approaches</a:t>
            </a:r>
            <a:r>
              <a:rPr lang="fr-FR" kern="0" dirty="0" smtClean="0"/>
              <a:t> </a:t>
            </a:r>
            <a:r>
              <a:rPr lang="fr-FR" kern="0" dirty="0" err="1" smtClean="0"/>
              <a:t>such</a:t>
            </a:r>
            <a:r>
              <a:rPr lang="fr-FR" kern="0" dirty="0" smtClean="0"/>
              <a:t> as the </a:t>
            </a:r>
            <a:r>
              <a:rPr lang="fr-FR" kern="0" dirty="0" err="1" smtClean="0"/>
              <a:t>GridTools</a:t>
            </a:r>
            <a:r>
              <a:rPr lang="fr-FR" kern="0" dirty="0" smtClean="0"/>
              <a:t> </a:t>
            </a:r>
            <a:r>
              <a:rPr lang="fr-FR" kern="0" dirty="0" err="1" smtClean="0"/>
              <a:t>domain-specific</a:t>
            </a:r>
            <a:r>
              <a:rPr lang="fr-FR" kern="0" dirty="0" smtClean="0"/>
              <a:t> </a:t>
            </a:r>
            <a:r>
              <a:rPr lang="fr-FR" kern="0" dirty="0" err="1" smtClean="0"/>
              <a:t>lan</a:t>
            </a:r>
            <a:r>
              <a:rPr lang="fr-FR" kern="0" dirty="0" smtClean="0"/>
              <a:t>- </a:t>
            </a:r>
            <a:r>
              <a:rPr lang="fr-FR" kern="0" dirty="0" err="1" smtClean="0"/>
              <a:t>guage</a:t>
            </a:r>
            <a:r>
              <a:rPr lang="fr-FR" kern="0" dirty="0" smtClean="0"/>
              <a:t> (DSL)</a:t>
            </a:r>
          </a:p>
          <a:p>
            <a:r>
              <a:rPr lang="en-GB" kern="0" dirty="0" smtClean="0"/>
              <a:t>Prepare the ICON model for actual use-cases in weather and climate on </a:t>
            </a:r>
            <a:r>
              <a:rPr lang="de-CH" kern="0" dirty="0" err="1" smtClean="0"/>
              <a:t>emerging</a:t>
            </a:r>
            <a:r>
              <a:rPr lang="de-CH" kern="0" dirty="0" smtClean="0"/>
              <a:t> HPC </a:t>
            </a:r>
            <a:r>
              <a:rPr lang="de-CH" kern="0" dirty="0" err="1" smtClean="0"/>
              <a:t>systems</a:t>
            </a:r>
            <a:endParaRPr lang="en-GB" kern="0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70" y="4760961"/>
            <a:ext cx="1031788" cy="1033403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406" y="4725472"/>
            <a:ext cx="1133613" cy="115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21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projects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1180432"/>
            <a:ext cx="8748464" cy="38891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PASCHA</a:t>
            </a:r>
            <a:endParaRPr lang="en-US" sz="2000" b="1" dirty="0"/>
          </a:p>
          <a:p>
            <a:r>
              <a:rPr lang="en-US" dirty="0"/>
              <a:t>3 years, funded by PASC </a:t>
            </a:r>
            <a:r>
              <a:rPr lang="en-US" dirty="0" smtClean="0"/>
              <a:t>initiative (2 Post-Docs), </a:t>
            </a:r>
            <a:r>
              <a:rPr lang="en-US" dirty="0"/>
              <a:t>PI </a:t>
            </a:r>
            <a:r>
              <a:rPr lang="en-US" dirty="0" smtClean="0"/>
              <a:t>T. </a:t>
            </a:r>
            <a:r>
              <a:rPr lang="en-US" dirty="0" err="1" smtClean="0"/>
              <a:t>Hoefler</a:t>
            </a:r>
            <a:endParaRPr lang="en-US" dirty="0" smtClean="0"/>
          </a:p>
          <a:p>
            <a:r>
              <a:rPr lang="fr-FR" kern="0" dirty="0" smtClean="0"/>
              <a:t>Focus on the </a:t>
            </a:r>
            <a:r>
              <a:rPr lang="fr-FR" b="1" kern="0" dirty="0" smtClean="0"/>
              <a:t>COSMO model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Replace the STELLA library with the </a:t>
            </a:r>
            <a:r>
              <a:rPr lang="en-US" b="1" i="1" dirty="0" err="1">
                <a:solidFill>
                  <a:srgbClr val="FF0000"/>
                </a:solidFill>
              </a:rPr>
              <a:t>GridTools</a:t>
            </a:r>
            <a:r>
              <a:rPr lang="en-US" b="1" i="1" dirty="0">
                <a:solidFill>
                  <a:srgbClr val="FF0000"/>
                </a:solidFill>
              </a:rPr>
              <a:t> library</a:t>
            </a:r>
            <a:endParaRPr lang="fr-FR" b="1" kern="0" dirty="0" smtClean="0"/>
          </a:p>
          <a:p>
            <a:r>
              <a:rPr lang="fr-FR" kern="0" dirty="0" smtClean="0"/>
              <a:t>Port to </a:t>
            </a:r>
            <a:r>
              <a:rPr lang="fr-FR" b="1" kern="0" dirty="0" smtClean="0">
                <a:solidFill>
                  <a:srgbClr val="FF0000"/>
                </a:solidFill>
              </a:rPr>
              <a:t>Xeon-Phi</a:t>
            </a:r>
            <a:r>
              <a:rPr lang="fr-FR" kern="0" dirty="0" smtClean="0">
                <a:solidFill>
                  <a:srgbClr val="FF0000"/>
                </a:solidFill>
              </a:rPr>
              <a:t> </a:t>
            </a:r>
            <a:r>
              <a:rPr lang="fr-FR" kern="0" dirty="0" smtClean="0"/>
              <a:t>(</a:t>
            </a:r>
            <a:r>
              <a:rPr lang="fr-FR" kern="0" dirty="0" err="1" smtClean="0"/>
              <a:t>GridTool</a:t>
            </a:r>
            <a:r>
              <a:rPr lang="fr-FR" kern="0" dirty="0" smtClean="0"/>
              <a:t> </a:t>
            </a:r>
            <a:r>
              <a:rPr lang="fr-FR" kern="0" dirty="0" err="1" smtClean="0"/>
              <a:t>backend</a:t>
            </a:r>
            <a:r>
              <a:rPr lang="fr-FR" kern="0" dirty="0" smtClean="0"/>
              <a:t> and code adaptation)</a:t>
            </a:r>
          </a:p>
          <a:p>
            <a:r>
              <a:rPr lang="en-US" dirty="0"/>
              <a:t>Improve strong scalability of COSMO by introducing </a:t>
            </a:r>
            <a:r>
              <a:rPr lang="en-US" b="1" dirty="0">
                <a:solidFill>
                  <a:srgbClr val="FF0000"/>
                </a:solidFill>
              </a:rPr>
              <a:t>functional </a:t>
            </a:r>
            <a:r>
              <a:rPr lang="en-US" b="1" dirty="0" smtClean="0">
                <a:solidFill>
                  <a:srgbClr val="FF0000"/>
                </a:solidFill>
              </a:rPr>
              <a:t>parallelism</a:t>
            </a:r>
          </a:p>
          <a:p>
            <a:r>
              <a:rPr lang="en-US" kern="0" dirty="0" smtClean="0">
                <a:solidFill>
                  <a:srgbClr val="FF0000"/>
                </a:solidFill>
              </a:rPr>
              <a:t>Acceptance of DSL low : explore new approach =&gt;</a:t>
            </a:r>
            <a:endParaRPr lang="fr-FR" kern="0" dirty="0" smtClean="0"/>
          </a:p>
        </p:txBody>
      </p:sp>
    </p:spTree>
    <p:extLst>
      <p:ext uri="{BB962C8B-B14F-4D97-AF65-F5344CB8AC3E}">
        <p14:creationId xmlns:p14="http://schemas.microsoft.com/office/powerpoint/2010/main" val="2118318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656521" y="1040026"/>
            <a:ext cx="3303404" cy="505243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Example: </a:t>
            </a:r>
            <a:r>
              <a:rPr lang="en-US" b="1" dirty="0" err="1" smtClean="0"/>
              <a:t>gtclang</a:t>
            </a:r>
            <a:endParaRPr lang="en-US" b="1" dirty="0" smtClean="0"/>
          </a:p>
          <a:p>
            <a:r>
              <a:rPr lang="en-US" dirty="0" err="1" smtClean="0"/>
              <a:t>Coriolis</a:t>
            </a:r>
            <a:r>
              <a:rPr lang="en-US" dirty="0" smtClean="0"/>
              <a:t> force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1100" dirty="0"/>
          </a:p>
          <a:p>
            <a:r>
              <a:rPr lang="en-US" dirty="0" smtClean="0"/>
              <a:t>No loops</a:t>
            </a:r>
          </a:p>
          <a:p>
            <a:r>
              <a:rPr lang="en-US" dirty="0" smtClean="0"/>
              <a:t>No data structures</a:t>
            </a:r>
          </a:p>
          <a:p>
            <a:r>
              <a:rPr lang="en-US" dirty="0" smtClean="0"/>
              <a:t>No halo-updates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Prototype high-level DSL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149" y="1230526"/>
            <a:ext cx="835342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35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avg</a:t>
            </a:r>
            <a:r>
              <a:rPr lang="de-CH" sz="13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de-CH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offset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off</a:t>
            </a:r>
            <a:r>
              <a:rPr lang="de-CH" sz="135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de-CH" sz="13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CH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storage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de-CH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de-CH" sz="135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CH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35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avg</a:t>
            </a:r>
            <a:r>
              <a:rPr lang="en-US" sz="135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0.5 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35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5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off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135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)</a:t>
            </a:r>
            <a:r>
              <a:rPr lang="de-CH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  <a:endParaRPr lang="en-US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de-CH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  <a:endParaRPr lang="de-CH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CH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CH" sz="135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coriolis_force</a:t>
            </a:r>
            <a:r>
              <a:rPr lang="de-CH" sz="13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de-CH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storage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fc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CH" sz="135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de-CH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de-CH" sz="135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CH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5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coriolis_force</a:t>
            </a:r>
            <a:r>
              <a:rPr lang="en-US" sz="135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35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fc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35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de-CH" sz="135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de-CH" sz="135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de-CH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CH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CH" sz="13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de-CH" sz="135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perator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coriolis</a:t>
            </a:r>
            <a:r>
              <a:rPr lang="de-CH" sz="135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de-CH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CH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storage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u_tend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CH" sz="135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CH" sz="135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v_tend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CH" sz="135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CH" sz="135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fc</a:t>
            </a:r>
            <a:r>
              <a:rPr lang="de-CH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de-CH" sz="135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CH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CH" sz="135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vertical_region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de-CH" sz="13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k_start</a:t>
            </a:r>
            <a:r>
              <a:rPr lang="de-CH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, </a:t>
            </a:r>
            <a:r>
              <a:rPr lang="de-CH" sz="13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k_end</a:t>
            </a:r>
            <a:r>
              <a:rPr lang="de-CH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) {</a:t>
            </a:r>
          </a:p>
          <a:p>
            <a:r>
              <a:rPr lang="de-CH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de-CH" sz="135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u_tend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+= </a:t>
            </a:r>
            <a:r>
              <a:rPr lang="de-CH" sz="135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avg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CH" sz="135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j-1</a:t>
            </a:r>
            <a:r>
              <a:rPr lang="de-CH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CH" sz="135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coriolis_force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CH" sz="135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fc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CH" sz="135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avg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CH" sz="135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i+1</a:t>
            </a:r>
            <a:r>
              <a:rPr lang="de-CH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CH" sz="135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lang="de-CH" sz="135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de-CH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CH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de-CH" sz="135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v_tend</a:t>
            </a:r>
            <a:r>
              <a:rPr lang="de-CH" sz="135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-= </a:t>
            </a:r>
            <a:r>
              <a:rPr lang="de-CH" sz="135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avg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CH" sz="135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i-1</a:t>
            </a:r>
            <a:r>
              <a:rPr lang="de-CH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CH" sz="135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coriolis_force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CH" sz="135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fc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CH" sz="135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avg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CH" sz="135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j+1</a:t>
            </a:r>
            <a:r>
              <a:rPr lang="de-CH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CH" sz="135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lang="de-CH" sz="135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de-CH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CH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r>
              <a:rPr lang="de-CH" sz="135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de-CH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r>
              <a:rPr lang="de-CH" sz="135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de-CH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CH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de-CH" sz="135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de-CH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65" y="1803827"/>
            <a:ext cx="19812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91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Acceptance of STELLA / </a:t>
            </a:r>
            <a:r>
              <a:rPr lang="en-US" dirty="0" err="1" smtClean="0"/>
              <a:t>GridTools</a:t>
            </a:r>
            <a:r>
              <a:rPr lang="en-US" dirty="0"/>
              <a:t> </a:t>
            </a:r>
            <a:r>
              <a:rPr lang="en-US" dirty="0" smtClean="0"/>
              <a:t>is low (C++, boiler plate, code safety, manual optimization, </a:t>
            </a:r>
            <a:r>
              <a:rPr lang="mr-IN" dirty="0" smtClean="0"/>
              <a:t>…</a:t>
            </a:r>
            <a:r>
              <a:rPr lang="de-CH" dirty="0" smtClean="0"/>
              <a:t>)</a:t>
            </a:r>
          </a:p>
          <a:p>
            <a:r>
              <a:rPr lang="en-US" dirty="0" smtClean="0"/>
              <a:t>High-level DSL can leverage the power of </a:t>
            </a:r>
            <a:r>
              <a:rPr lang="en-US" dirty="0" err="1" smtClean="0"/>
              <a:t>GridTools</a:t>
            </a:r>
            <a:r>
              <a:rPr lang="en-US" dirty="0" smtClean="0"/>
              <a:t> but provide a more acceptable and safe frontend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High-level DSLs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277501"/>
            <a:ext cx="8743950" cy="240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67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 smtClean="0"/>
              <a:t>Hardwork</a:t>
            </a:r>
            <a:r>
              <a:rPr lang="en-US" dirty="0" smtClean="0"/>
              <a:t>, not enough example/documentation available</a:t>
            </a:r>
          </a:p>
          <a:p>
            <a:r>
              <a:rPr lang="en-US" dirty="0" smtClean="0"/>
              <a:t>Difficult to debug, lack of user friendly tools. Difficult to diagnose the actual state of computation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But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 is worth the effort if we can get performance portable code</a:t>
            </a:r>
          </a:p>
          <a:p>
            <a:r>
              <a:rPr lang="en-US" dirty="0" smtClean="0"/>
              <a:t>It could pay off from an economical point of view (cheaper machine at the end)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IMGW : port of </a:t>
            </a:r>
            <a:r>
              <a:rPr lang="en-US" dirty="0" err="1" smtClean="0"/>
              <a:t>Eulag</a:t>
            </a:r>
            <a:r>
              <a:rPr lang="en-US" dirty="0" smtClean="0"/>
              <a:t> </a:t>
            </a:r>
            <a:r>
              <a:rPr lang="en-US" dirty="0" err="1" smtClean="0"/>
              <a:t>dycore</a:t>
            </a:r>
            <a:r>
              <a:rPr lang="en-US" dirty="0" smtClean="0"/>
              <a:t> to </a:t>
            </a:r>
            <a:r>
              <a:rPr lang="en-US" dirty="0" err="1" smtClean="0"/>
              <a:t>GridTools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160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HPC Priority project for COSMO consortium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55041" y="1628800"/>
            <a:ext cx="8154767" cy="440543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POMPA project will </a:t>
            </a:r>
            <a:r>
              <a:rPr lang="en-GB" smtClean="0"/>
              <a:t>finish end of 2017</a:t>
            </a:r>
          </a:p>
          <a:p>
            <a:r>
              <a:rPr lang="en-GB" dirty="0" smtClean="0"/>
              <a:t>Possible content:</a:t>
            </a:r>
          </a:p>
          <a:p>
            <a:pPr lvl="1"/>
            <a:r>
              <a:rPr lang="en-GB" dirty="0" smtClean="0"/>
              <a:t>Achieve </a:t>
            </a:r>
            <a:r>
              <a:rPr lang="en-GB" dirty="0"/>
              <a:t>performance portability: x86 multi-core CPU, NVIDIA GPU, Intel Xeon </a:t>
            </a:r>
            <a:r>
              <a:rPr lang="en-GB" dirty="0" smtClean="0"/>
              <a:t>Phi</a:t>
            </a:r>
          </a:p>
          <a:p>
            <a:pPr lvl="1"/>
            <a:r>
              <a:rPr lang="en-US" dirty="0"/>
              <a:t>Increase strong scalability through task parallelism </a:t>
            </a:r>
            <a:r>
              <a:rPr lang="en-GB" dirty="0"/>
              <a:t>(e.g. different components run in parallel)</a:t>
            </a:r>
            <a:endParaRPr lang="de-CH" dirty="0"/>
          </a:p>
          <a:p>
            <a:pPr lvl="1"/>
            <a:r>
              <a:rPr lang="en-US" dirty="0"/>
              <a:t>Apply and evaluate different programming models: DSLs, directives, source-to-source </a:t>
            </a:r>
            <a:r>
              <a:rPr lang="en-US" dirty="0" smtClean="0"/>
              <a:t>compilers</a:t>
            </a:r>
          </a:p>
          <a:p>
            <a:pPr lvl="1"/>
            <a:r>
              <a:rPr lang="en-US" dirty="0" smtClean="0"/>
              <a:t>More intensive use of library</a:t>
            </a:r>
          </a:p>
          <a:p>
            <a:pPr lvl="1"/>
            <a:r>
              <a:rPr lang="en-US" dirty="0" smtClean="0"/>
              <a:t>Address low precision (single precision)</a:t>
            </a:r>
            <a:endParaRPr lang="en-GB" dirty="0" smtClean="0"/>
          </a:p>
          <a:p>
            <a:r>
              <a:rPr lang="en-GB" dirty="0" smtClean="0"/>
              <a:t>Questions</a:t>
            </a:r>
          </a:p>
          <a:p>
            <a:pPr lvl="1"/>
            <a:r>
              <a:rPr lang="en-GB" dirty="0" smtClean="0"/>
              <a:t>Only consider ICON (what about COSMO)</a:t>
            </a:r>
          </a:p>
          <a:p>
            <a:pPr lvl="1"/>
            <a:r>
              <a:rPr lang="en-GB" dirty="0"/>
              <a:t>How to achieve a broader engagement within COSMO as compared to the POMPA priority project</a:t>
            </a:r>
            <a:r>
              <a:rPr lang="en-GB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44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259632" y="2564904"/>
            <a:ext cx="7461250" cy="989013"/>
          </a:xfrm>
        </p:spPr>
        <p:txBody>
          <a:bodyPr/>
          <a:lstStyle/>
          <a:p>
            <a:r>
              <a:rPr lang="en-US" dirty="0" smtClean="0"/>
              <a:t>Thanks for your 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4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646017" y="2378306"/>
            <a:ext cx="6742407" cy="2490853"/>
          </a:xfrm>
        </p:spPr>
        <p:txBody>
          <a:bodyPr/>
          <a:lstStyle/>
          <a:p>
            <a:r>
              <a:rPr lang="en-GB" b="1" dirty="0"/>
              <a:t>Performance On Massively Parallel Architectures </a:t>
            </a:r>
            <a:endParaRPr lang="en-GB" b="1" dirty="0" smtClean="0"/>
          </a:p>
          <a:p>
            <a:endParaRPr lang="en-GB" b="1" dirty="0"/>
          </a:p>
          <a:p>
            <a:r>
              <a:rPr lang="en-US" dirty="0" smtClean="0"/>
              <a:t>Main outcomes 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Performance portable version of the </a:t>
            </a:r>
            <a:r>
              <a:rPr lang="en-US" dirty="0" err="1" smtClean="0"/>
              <a:t>Dycore</a:t>
            </a:r>
            <a:r>
              <a:rPr lang="en-US" dirty="0" smtClean="0"/>
              <a:t> -&gt; STELLA DSL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GPU capable version of the COSMO model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Possibility to run the model in single precision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510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Main task in 2017: Merge all developments into official version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Content Placeholder 2" descr="req-tree-spooky-graphicsfairy004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9" b="10059"/>
          <a:stretch>
            <a:fillRect/>
          </a:stretch>
        </p:blipFill>
        <p:spPr>
          <a:xfrm>
            <a:off x="1295400" y="1568465"/>
            <a:ext cx="7472363" cy="4762500"/>
          </a:xfrm>
        </p:spPr>
      </p:pic>
      <p:grpSp>
        <p:nvGrpSpPr>
          <p:cNvPr id="5" name="Group 4"/>
          <p:cNvGrpSpPr/>
          <p:nvPr/>
        </p:nvGrpSpPr>
        <p:grpSpPr>
          <a:xfrm>
            <a:off x="370934" y="3730780"/>
            <a:ext cx="4872975" cy="2507255"/>
            <a:chOff x="370934" y="3492640"/>
            <a:chExt cx="4872975" cy="2507255"/>
          </a:xfrm>
        </p:grpSpPr>
        <p:sp>
          <p:nvSpPr>
            <p:cNvPr id="6" name="Freeform 5"/>
            <p:cNvSpPr/>
            <p:nvPr/>
          </p:nvSpPr>
          <p:spPr>
            <a:xfrm>
              <a:off x="1598351" y="3787948"/>
              <a:ext cx="3645558" cy="2211947"/>
            </a:xfrm>
            <a:custGeom>
              <a:avLst/>
              <a:gdLst>
                <a:gd name="connsiteX0" fmla="*/ 3645558 w 3645558"/>
                <a:gd name="connsiteY0" fmla="*/ 2211947 h 2211947"/>
                <a:gd name="connsiteX1" fmla="*/ 3634610 w 3645558"/>
                <a:gd name="connsiteY1" fmla="*/ 1642614 h 2211947"/>
                <a:gd name="connsiteX2" fmla="*/ 3623663 w 3645558"/>
                <a:gd name="connsiteY2" fmla="*/ 1609767 h 2211947"/>
                <a:gd name="connsiteX3" fmla="*/ 3612715 w 3645558"/>
                <a:gd name="connsiteY3" fmla="*/ 1555024 h 2211947"/>
                <a:gd name="connsiteX4" fmla="*/ 3601768 w 3645558"/>
                <a:gd name="connsiteY4" fmla="*/ 1522178 h 2211947"/>
                <a:gd name="connsiteX5" fmla="*/ 3590820 w 3645558"/>
                <a:gd name="connsiteY5" fmla="*/ 1456485 h 2211947"/>
                <a:gd name="connsiteX6" fmla="*/ 3568925 w 3645558"/>
                <a:gd name="connsiteY6" fmla="*/ 1423639 h 2211947"/>
                <a:gd name="connsiteX7" fmla="*/ 3547029 w 3645558"/>
                <a:gd name="connsiteY7" fmla="*/ 1357947 h 2211947"/>
                <a:gd name="connsiteX8" fmla="*/ 3536082 w 3645558"/>
                <a:gd name="connsiteY8" fmla="*/ 1325101 h 2211947"/>
                <a:gd name="connsiteX9" fmla="*/ 3470396 w 3645558"/>
                <a:gd name="connsiteY9" fmla="*/ 1270357 h 2211947"/>
                <a:gd name="connsiteX10" fmla="*/ 3415658 w 3645558"/>
                <a:gd name="connsiteY10" fmla="*/ 1248460 h 2211947"/>
                <a:gd name="connsiteX11" fmla="*/ 3382815 w 3645558"/>
                <a:gd name="connsiteY11" fmla="*/ 1226562 h 2211947"/>
                <a:gd name="connsiteX12" fmla="*/ 3317129 w 3645558"/>
                <a:gd name="connsiteY12" fmla="*/ 1204665 h 2211947"/>
                <a:gd name="connsiteX13" fmla="*/ 3240496 w 3645558"/>
                <a:gd name="connsiteY13" fmla="*/ 1171819 h 2211947"/>
                <a:gd name="connsiteX14" fmla="*/ 3207653 w 3645558"/>
                <a:gd name="connsiteY14" fmla="*/ 1149921 h 2211947"/>
                <a:gd name="connsiteX15" fmla="*/ 3163863 w 3645558"/>
                <a:gd name="connsiteY15" fmla="*/ 1128024 h 2211947"/>
                <a:gd name="connsiteX16" fmla="*/ 3098177 w 3645558"/>
                <a:gd name="connsiteY16" fmla="*/ 1073280 h 2211947"/>
                <a:gd name="connsiteX17" fmla="*/ 3032491 w 3645558"/>
                <a:gd name="connsiteY17" fmla="*/ 1051383 h 2211947"/>
                <a:gd name="connsiteX18" fmla="*/ 2999648 w 3645558"/>
                <a:gd name="connsiteY18" fmla="*/ 1040434 h 2211947"/>
                <a:gd name="connsiteX19" fmla="*/ 2912067 w 3645558"/>
                <a:gd name="connsiteY19" fmla="*/ 1029486 h 2211947"/>
                <a:gd name="connsiteX20" fmla="*/ 2824487 w 3645558"/>
                <a:gd name="connsiteY20" fmla="*/ 985691 h 2211947"/>
                <a:gd name="connsiteX21" fmla="*/ 2758801 w 3645558"/>
                <a:gd name="connsiteY21" fmla="*/ 941896 h 2211947"/>
                <a:gd name="connsiteX22" fmla="*/ 2725958 w 3645558"/>
                <a:gd name="connsiteY22" fmla="*/ 919999 h 2211947"/>
                <a:gd name="connsiteX23" fmla="*/ 2682167 w 3645558"/>
                <a:gd name="connsiteY23" fmla="*/ 898101 h 2211947"/>
                <a:gd name="connsiteX24" fmla="*/ 2660272 w 3645558"/>
                <a:gd name="connsiteY24" fmla="*/ 865255 h 2211947"/>
                <a:gd name="connsiteX25" fmla="*/ 2572691 w 3645558"/>
                <a:gd name="connsiteY25" fmla="*/ 832409 h 2211947"/>
                <a:gd name="connsiteX26" fmla="*/ 2528901 w 3645558"/>
                <a:gd name="connsiteY26" fmla="*/ 810511 h 2211947"/>
                <a:gd name="connsiteX27" fmla="*/ 2430372 w 3645558"/>
                <a:gd name="connsiteY27" fmla="*/ 788614 h 2211947"/>
                <a:gd name="connsiteX28" fmla="*/ 2364686 w 3645558"/>
                <a:gd name="connsiteY28" fmla="*/ 755768 h 2211947"/>
                <a:gd name="connsiteX29" fmla="*/ 2309948 w 3645558"/>
                <a:gd name="connsiteY29" fmla="*/ 711973 h 2211947"/>
                <a:gd name="connsiteX30" fmla="*/ 2211420 w 3645558"/>
                <a:gd name="connsiteY30" fmla="*/ 657229 h 2211947"/>
                <a:gd name="connsiteX31" fmla="*/ 2178577 w 3645558"/>
                <a:gd name="connsiteY31" fmla="*/ 635332 h 2211947"/>
                <a:gd name="connsiteX32" fmla="*/ 2080048 w 3645558"/>
                <a:gd name="connsiteY32" fmla="*/ 580588 h 2211947"/>
                <a:gd name="connsiteX33" fmla="*/ 1981520 w 3645558"/>
                <a:gd name="connsiteY33" fmla="*/ 536794 h 2211947"/>
                <a:gd name="connsiteX34" fmla="*/ 1915834 w 3645558"/>
                <a:gd name="connsiteY34" fmla="*/ 514896 h 2211947"/>
                <a:gd name="connsiteX35" fmla="*/ 1872044 w 3645558"/>
                <a:gd name="connsiteY35" fmla="*/ 482050 h 2211947"/>
                <a:gd name="connsiteX36" fmla="*/ 1806358 w 3645558"/>
                <a:gd name="connsiteY36" fmla="*/ 438255 h 2211947"/>
                <a:gd name="connsiteX37" fmla="*/ 1784463 w 3645558"/>
                <a:gd name="connsiteY37" fmla="*/ 394460 h 2211947"/>
                <a:gd name="connsiteX38" fmla="*/ 1762567 w 3645558"/>
                <a:gd name="connsiteY38" fmla="*/ 372563 h 2211947"/>
                <a:gd name="connsiteX39" fmla="*/ 1729724 w 3645558"/>
                <a:gd name="connsiteY39" fmla="*/ 295922 h 2211947"/>
                <a:gd name="connsiteX40" fmla="*/ 1685934 w 3645558"/>
                <a:gd name="connsiteY40" fmla="*/ 241178 h 2211947"/>
                <a:gd name="connsiteX41" fmla="*/ 1620248 w 3645558"/>
                <a:gd name="connsiteY41" fmla="*/ 208332 h 2211947"/>
                <a:gd name="connsiteX42" fmla="*/ 1587405 w 3645558"/>
                <a:gd name="connsiteY42" fmla="*/ 186435 h 2211947"/>
                <a:gd name="connsiteX43" fmla="*/ 1456034 w 3645558"/>
                <a:gd name="connsiteY43" fmla="*/ 208332 h 2211947"/>
                <a:gd name="connsiteX44" fmla="*/ 1423191 w 3645558"/>
                <a:gd name="connsiteY44" fmla="*/ 230230 h 2211947"/>
                <a:gd name="connsiteX45" fmla="*/ 1368453 w 3645558"/>
                <a:gd name="connsiteY45" fmla="*/ 241178 h 2211947"/>
                <a:gd name="connsiteX46" fmla="*/ 853915 w 3645558"/>
                <a:gd name="connsiteY46" fmla="*/ 230230 h 2211947"/>
                <a:gd name="connsiteX47" fmla="*/ 755386 w 3645558"/>
                <a:gd name="connsiteY47" fmla="*/ 208332 h 2211947"/>
                <a:gd name="connsiteX48" fmla="*/ 722543 w 3645558"/>
                <a:gd name="connsiteY48" fmla="*/ 186435 h 2211947"/>
                <a:gd name="connsiteX49" fmla="*/ 700648 w 3645558"/>
                <a:gd name="connsiteY49" fmla="*/ 164537 h 2211947"/>
                <a:gd name="connsiteX50" fmla="*/ 634962 w 3645558"/>
                <a:gd name="connsiteY50" fmla="*/ 142640 h 2211947"/>
                <a:gd name="connsiteX51" fmla="*/ 295586 w 3645558"/>
                <a:gd name="connsiteY51" fmla="*/ 142640 h 2211947"/>
                <a:gd name="connsiteX52" fmla="*/ 240848 w 3645558"/>
                <a:gd name="connsiteY52" fmla="*/ 87896 h 2211947"/>
                <a:gd name="connsiteX53" fmla="*/ 208005 w 3645558"/>
                <a:gd name="connsiteY53" fmla="*/ 65999 h 2211947"/>
                <a:gd name="connsiteX54" fmla="*/ 186110 w 3645558"/>
                <a:gd name="connsiteY54" fmla="*/ 44101 h 2211947"/>
                <a:gd name="connsiteX55" fmla="*/ 109477 w 3645558"/>
                <a:gd name="connsiteY55" fmla="*/ 22204 h 2211947"/>
                <a:gd name="connsiteX56" fmla="*/ 0 w 3645558"/>
                <a:gd name="connsiteY56" fmla="*/ 307 h 221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645558" h="2211947">
                  <a:moveTo>
                    <a:pt x="3645558" y="2211947"/>
                  </a:moveTo>
                  <a:cubicBezTo>
                    <a:pt x="3641909" y="2022169"/>
                    <a:pt x="3641507" y="1832301"/>
                    <a:pt x="3634610" y="1642614"/>
                  </a:cubicBezTo>
                  <a:cubicBezTo>
                    <a:pt x="3634191" y="1631081"/>
                    <a:pt x="3626462" y="1620964"/>
                    <a:pt x="3623663" y="1609767"/>
                  </a:cubicBezTo>
                  <a:cubicBezTo>
                    <a:pt x="3619150" y="1591713"/>
                    <a:pt x="3617228" y="1573077"/>
                    <a:pt x="3612715" y="1555024"/>
                  </a:cubicBezTo>
                  <a:cubicBezTo>
                    <a:pt x="3609916" y="1543828"/>
                    <a:pt x="3604271" y="1533444"/>
                    <a:pt x="3601768" y="1522178"/>
                  </a:cubicBezTo>
                  <a:cubicBezTo>
                    <a:pt x="3596953" y="1500507"/>
                    <a:pt x="3597840" y="1477546"/>
                    <a:pt x="3590820" y="1456485"/>
                  </a:cubicBezTo>
                  <a:cubicBezTo>
                    <a:pt x="3586659" y="1444002"/>
                    <a:pt x="3574269" y="1435663"/>
                    <a:pt x="3568925" y="1423639"/>
                  </a:cubicBezTo>
                  <a:cubicBezTo>
                    <a:pt x="3559551" y="1402546"/>
                    <a:pt x="3554327" y="1379844"/>
                    <a:pt x="3547029" y="1357947"/>
                  </a:cubicBezTo>
                  <a:cubicBezTo>
                    <a:pt x="3543380" y="1346998"/>
                    <a:pt x="3544242" y="1333262"/>
                    <a:pt x="3536082" y="1325101"/>
                  </a:cubicBezTo>
                  <a:cubicBezTo>
                    <a:pt x="3511872" y="1300889"/>
                    <a:pt x="3500878" y="1285600"/>
                    <a:pt x="3470396" y="1270357"/>
                  </a:cubicBezTo>
                  <a:cubicBezTo>
                    <a:pt x="3452819" y="1261568"/>
                    <a:pt x="3433235" y="1257249"/>
                    <a:pt x="3415658" y="1248460"/>
                  </a:cubicBezTo>
                  <a:cubicBezTo>
                    <a:pt x="3403889" y="1242575"/>
                    <a:pt x="3394839" y="1231906"/>
                    <a:pt x="3382815" y="1226562"/>
                  </a:cubicBezTo>
                  <a:cubicBezTo>
                    <a:pt x="3361725" y="1217188"/>
                    <a:pt x="3336332" y="1217468"/>
                    <a:pt x="3317129" y="1204665"/>
                  </a:cubicBezTo>
                  <a:cubicBezTo>
                    <a:pt x="3271768" y="1174421"/>
                    <a:pt x="3297052" y="1185960"/>
                    <a:pt x="3240496" y="1171819"/>
                  </a:cubicBezTo>
                  <a:cubicBezTo>
                    <a:pt x="3229548" y="1164520"/>
                    <a:pt x="3219077" y="1156450"/>
                    <a:pt x="3207653" y="1149921"/>
                  </a:cubicBezTo>
                  <a:cubicBezTo>
                    <a:pt x="3193484" y="1141823"/>
                    <a:pt x="3177143" y="1137510"/>
                    <a:pt x="3163863" y="1128024"/>
                  </a:cubicBezTo>
                  <a:cubicBezTo>
                    <a:pt x="3121404" y="1097693"/>
                    <a:pt x="3144167" y="1093722"/>
                    <a:pt x="3098177" y="1073280"/>
                  </a:cubicBezTo>
                  <a:cubicBezTo>
                    <a:pt x="3077087" y="1063906"/>
                    <a:pt x="3054386" y="1058682"/>
                    <a:pt x="3032491" y="1051383"/>
                  </a:cubicBezTo>
                  <a:cubicBezTo>
                    <a:pt x="3021543" y="1047733"/>
                    <a:pt x="3011099" y="1041865"/>
                    <a:pt x="2999648" y="1040434"/>
                  </a:cubicBezTo>
                  <a:lnTo>
                    <a:pt x="2912067" y="1029486"/>
                  </a:lnTo>
                  <a:cubicBezTo>
                    <a:pt x="2882874" y="1014888"/>
                    <a:pt x="2851644" y="1003798"/>
                    <a:pt x="2824487" y="985691"/>
                  </a:cubicBezTo>
                  <a:lnTo>
                    <a:pt x="2758801" y="941896"/>
                  </a:lnTo>
                  <a:cubicBezTo>
                    <a:pt x="2747853" y="934597"/>
                    <a:pt x="2737726" y="925884"/>
                    <a:pt x="2725958" y="919999"/>
                  </a:cubicBezTo>
                  <a:lnTo>
                    <a:pt x="2682167" y="898101"/>
                  </a:lnTo>
                  <a:cubicBezTo>
                    <a:pt x="2674869" y="887152"/>
                    <a:pt x="2670979" y="872904"/>
                    <a:pt x="2660272" y="865255"/>
                  </a:cubicBezTo>
                  <a:cubicBezTo>
                    <a:pt x="2637593" y="849054"/>
                    <a:pt x="2599059" y="843711"/>
                    <a:pt x="2572691" y="832409"/>
                  </a:cubicBezTo>
                  <a:cubicBezTo>
                    <a:pt x="2557691" y="825980"/>
                    <a:pt x="2543901" y="816940"/>
                    <a:pt x="2528901" y="810511"/>
                  </a:cubicBezTo>
                  <a:cubicBezTo>
                    <a:pt x="2494605" y="795811"/>
                    <a:pt x="2469729" y="795174"/>
                    <a:pt x="2430372" y="788614"/>
                  </a:cubicBezTo>
                  <a:cubicBezTo>
                    <a:pt x="2336234" y="725850"/>
                    <a:pt x="2455349" y="801106"/>
                    <a:pt x="2364686" y="755768"/>
                  </a:cubicBezTo>
                  <a:cubicBezTo>
                    <a:pt x="2302460" y="724651"/>
                    <a:pt x="2357462" y="745914"/>
                    <a:pt x="2309948" y="711973"/>
                  </a:cubicBezTo>
                  <a:cubicBezTo>
                    <a:pt x="2255251" y="672900"/>
                    <a:pt x="2263478" y="686980"/>
                    <a:pt x="2211420" y="657229"/>
                  </a:cubicBezTo>
                  <a:cubicBezTo>
                    <a:pt x="2199996" y="650700"/>
                    <a:pt x="2190345" y="641217"/>
                    <a:pt x="2178577" y="635332"/>
                  </a:cubicBezTo>
                  <a:cubicBezTo>
                    <a:pt x="2093240" y="592660"/>
                    <a:pt x="2218113" y="684148"/>
                    <a:pt x="2080048" y="580588"/>
                  </a:cubicBezTo>
                  <a:cubicBezTo>
                    <a:pt x="2010518" y="528435"/>
                    <a:pt x="2065219" y="559623"/>
                    <a:pt x="1981520" y="536794"/>
                  </a:cubicBezTo>
                  <a:cubicBezTo>
                    <a:pt x="1959253" y="530721"/>
                    <a:pt x="1915834" y="514896"/>
                    <a:pt x="1915834" y="514896"/>
                  </a:cubicBezTo>
                  <a:cubicBezTo>
                    <a:pt x="1901237" y="503947"/>
                    <a:pt x="1886992" y="492514"/>
                    <a:pt x="1872044" y="482050"/>
                  </a:cubicBezTo>
                  <a:cubicBezTo>
                    <a:pt x="1850486" y="466958"/>
                    <a:pt x="1806358" y="438255"/>
                    <a:pt x="1806358" y="438255"/>
                  </a:cubicBezTo>
                  <a:cubicBezTo>
                    <a:pt x="1799060" y="423657"/>
                    <a:pt x="1793516" y="408040"/>
                    <a:pt x="1784463" y="394460"/>
                  </a:cubicBezTo>
                  <a:cubicBezTo>
                    <a:pt x="1778738" y="385871"/>
                    <a:pt x="1768292" y="381152"/>
                    <a:pt x="1762567" y="372563"/>
                  </a:cubicBezTo>
                  <a:cubicBezTo>
                    <a:pt x="1717012" y="304225"/>
                    <a:pt x="1758914" y="354307"/>
                    <a:pt x="1729724" y="295922"/>
                  </a:cubicBezTo>
                  <a:cubicBezTo>
                    <a:pt x="1720241" y="276955"/>
                    <a:pt x="1702904" y="254756"/>
                    <a:pt x="1685934" y="241178"/>
                  </a:cubicBezTo>
                  <a:cubicBezTo>
                    <a:pt x="1633648" y="199345"/>
                    <a:pt x="1674205" y="235313"/>
                    <a:pt x="1620248" y="208332"/>
                  </a:cubicBezTo>
                  <a:cubicBezTo>
                    <a:pt x="1608480" y="202447"/>
                    <a:pt x="1598353" y="193734"/>
                    <a:pt x="1587405" y="186435"/>
                  </a:cubicBezTo>
                  <a:cubicBezTo>
                    <a:pt x="1543615" y="193734"/>
                    <a:pt x="1498929" y="196892"/>
                    <a:pt x="1456034" y="208332"/>
                  </a:cubicBezTo>
                  <a:cubicBezTo>
                    <a:pt x="1443320" y="211723"/>
                    <a:pt x="1435511" y="225610"/>
                    <a:pt x="1423191" y="230230"/>
                  </a:cubicBezTo>
                  <a:cubicBezTo>
                    <a:pt x="1405769" y="236764"/>
                    <a:pt x="1386699" y="237529"/>
                    <a:pt x="1368453" y="241178"/>
                  </a:cubicBezTo>
                  <a:lnTo>
                    <a:pt x="853915" y="230230"/>
                  </a:lnTo>
                  <a:cubicBezTo>
                    <a:pt x="835721" y="229543"/>
                    <a:pt x="778679" y="219980"/>
                    <a:pt x="755386" y="208332"/>
                  </a:cubicBezTo>
                  <a:cubicBezTo>
                    <a:pt x="743618" y="202447"/>
                    <a:pt x="732817" y="194655"/>
                    <a:pt x="722543" y="186435"/>
                  </a:cubicBezTo>
                  <a:cubicBezTo>
                    <a:pt x="714483" y="179986"/>
                    <a:pt x="709880" y="169154"/>
                    <a:pt x="700648" y="164537"/>
                  </a:cubicBezTo>
                  <a:cubicBezTo>
                    <a:pt x="680005" y="154215"/>
                    <a:pt x="634962" y="142640"/>
                    <a:pt x="634962" y="142640"/>
                  </a:cubicBezTo>
                  <a:cubicBezTo>
                    <a:pt x="548948" y="148375"/>
                    <a:pt x="379863" y="166722"/>
                    <a:pt x="295586" y="142640"/>
                  </a:cubicBezTo>
                  <a:cubicBezTo>
                    <a:pt x="270774" y="135550"/>
                    <a:pt x="262319" y="102211"/>
                    <a:pt x="240848" y="87896"/>
                  </a:cubicBezTo>
                  <a:cubicBezTo>
                    <a:pt x="229900" y="80597"/>
                    <a:pt x="218279" y="74219"/>
                    <a:pt x="208005" y="65999"/>
                  </a:cubicBezTo>
                  <a:cubicBezTo>
                    <a:pt x="199945" y="59550"/>
                    <a:pt x="194961" y="49412"/>
                    <a:pt x="186110" y="44101"/>
                  </a:cubicBezTo>
                  <a:cubicBezTo>
                    <a:pt x="173851" y="36745"/>
                    <a:pt x="119014" y="25065"/>
                    <a:pt x="109477" y="22204"/>
                  </a:cubicBezTo>
                  <a:cubicBezTo>
                    <a:pt x="21108" y="-4309"/>
                    <a:pt x="72459" y="307"/>
                    <a:pt x="0" y="307"/>
                  </a:cubicBezTo>
                </a:path>
              </a:pathLst>
            </a:custGeom>
            <a:ln w="76200" cmpd="sng">
              <a:solidFill>
                <a:srgbClr val="FF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0934" y="3492640"/>
              <a:ext cx="115217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5.0+</a:t>
              </a:r>
              <a:br>
                <a:rPr lang="en-US" b="1" dirty="0" smtClean="0">
                  <a:solidFill>
                    <a:srgbClr val="FF0000"/>
                  </a:solidFill>
                </a:rPr>
              </a:br>
              <a:r>
                <a:rPr lang="en-US" b="1" dirty="0" smtClean="0">
                  <a:solidFill>
                    <a:srgbClr val="FF0000"/>
                  </a:solidFill>
                </a:rPr>
                <a:t>POMPA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95060" y="1179729"/>
            <a:ext cx="712312" cy="5069254"/>
            <a:chOff x="4795060" y="941589"/>
            <a:chExt cx="712312" cy="5069254"/>
          </a:xfrm>
        </p:grpSpPr>
        <p:sp>
          <p:nvSpPr>
            <p:cNvPr id="10" name="Freeform 9"/>
            <p:cNvSpPr/>
            <p:nvPr/>
          </p:nvSpPr>
          <p:spPr>
            <a:xfrm>
              <a:off x="4795060" y="1631330"/>
              <a:ext cx="591171" cy="4379513"/>
            </a:xfrm>
            <a:custGeom>
              <a:avLst/>
              <a:gdLst>
                <a:gd name="connsiteX0" fmla="*/ 591171 w 591171"/>
                <a:gd name="connsiteY0" fmla="*/ 4379513 h 4379513"/>
                <a:gd name="connsiteX1" fmla="*/ 580224 w 591171"/>
                <a:gd name="connsiteY1" fmla="*/ 4160539 h 4379513"/>
                <a:gd name="connsiteX2" fmla="*/ 558328 w 591171"/>
                <a:gd name="connsiteY2" fmla="*/ 3985360 h 4379513"/>
                <a:gd name="connsiteX3" fmla="*/ 547381 w 591171"/>
                <a:gd name="connsiteY3" fmla="*/ 3952514 h 4379513"/>
                <a:gd name="connsiteX4" fmla="*/ 536433 w 591171"/>
                <a:gd name="connsiteY4" fmla="*/ 3875873 h 4379513"/>
                <a:gd name="connsiteX5" fmla="*/ 525485 w 591171"/>
                <a:gd name="connsiteY5" fmla="*/ 3843026 h 4379513"/>
                <a:gd name="connsiteX6" fmla="*/ 503590 w 591171"/>
                <a:gd name="connsiteY6" fmla="*/ 3689744 h 4379513"/>
                <a:gd name="connsiteX7" fmla="*/ 492643 w 591171"/>
                <a:gd name="connsiteY7" fmla="*/ 3656898 h 4379513"/>
                <a:gd name="connsiteX8" fmla="*/ 481695 w 591171"/>
                <a:gd name="connsiteY8" fmla="*/ 3591206 h 4379513"/>
                <a:gd name="connsiteX9" fmla="*/ 470747 w 591171"/>
                <a:gd name="connsiteY9" fmla="*/ 3547411 h 4379513"/>
                <a:gd name="connsiteX10" fmla="*/ 459800 w 591171"/>
                <a:gd name="connsiteY10" fmla="*/ 3514565 h 4379513"/>
                <a:gd name="connsiteX11" fmla="*/ 448852 w 591171"/>
                <a:gd name="connsiteY11" fmla="*/ 3448873 h 4379513"/>
                <a:gd name="connsiteX12" fmla="*/ 437904 w 591171"/>
                <a:gd name="connsiteY12" fmla="*/ 3394129 h 4379513"/>
                <a:gd name="connsiteX13" fmla="*/ 405062 w 591171"/>
                <a:gd name="connsiteY13" fmla="*/ 3306539 h 4379513"/>
                <a:gd name="connsiteX14" fmla="*/ 383166 w 591171"/>
                <a:gd name="connsiteY14" fmla="*/ 3229898 h 4379513"/>
                <a:gd name="connsiteX15" fmla="*/ 361271 w 591171"/>
                <a:gd name="connsiteY15" fmla="*/ 3197052 h 4379513"/>
                <a:gd name="connsiteX16" fmla="*/ 350324 w 591171"/>
                <a:gd name="connsiteY16" fmla="*/ 3164206 h 4379513"/>
                <a:gd name="connsiteX17" fmla="*/ 306533 w 591171"/>
                <a:gd name="connsiteY17" fmla="*/ 3098514 h 4379513"/>
                <a:gd name="connsiteX18" fmla="*/ 284638 w 591171"/>
                <a:gd name="connsiteY18" fmla="*/ 3021873 h 4379513"/>
                <a:gd name="connsiteX19" fmla="*/ 240847 w 591171"/>
                <a:gd name="connsiteY19" fmla="*/ 2945232 h 4379513"/>
                <a:gd name="connsiteX20" fmla="*/ 218952 w 591171"/>
                <a:gd name="connsiteY20" fmla="*/ 2879540 h 4379513"/>
                <a:gd name="connsiteX21" fmla="*/ 208004 w 591171"/>
                <a:gd name="connsiteY21" fmla="*/ 2846694 h 4379513"/>
                <a:gd name="connsiteX22" fmla="*/ 186109 w 591171"/>
                <a:gd name="connsiteY22" fmla="*/ 2770053 h 4379513"/>
                <a:gd name="connsiteX23" fmla="*/ 164214 w 591171"/>
                <a:gd name="connsiteY23" fmla="*/ 2737206 h 4379513"/>
                <a:gd name="connsiteX24" fmla="*/ 131371 w 591171"/>
                <a:gd name="connsiteY24" fmla="*/ 2682463 h 4379513"/>
                <a:gd name="connsiteX25" fmla="*/ 98528 w 591171"/>
                <a:gd name="connsiteY25" fmla="*/ 2616771 h 4379513"/>
                <a:gd name="connsiteX26" fmla="*/ 54738 w 591171"/>
                <a:gd name="connsiteY26" fmla="*/ 2518232 h 4379513"/>
                <a:gd name="connsiteX27" fmla="*/ 21895 w 591171"/>
                <a:gd name="connsiteY27" fmla="*/ 2485386 h 4379513"/>
                <a:gd name="connsiteX28" fmla="*/ 0 w 591171"/>
                <a:gd name="connsiteY28" fmla="*/ 2408745 h 4379513"/>
                <a:gd name="connsiteX29" fmla="*/ 21895 w 591171"/>
                <a:gd name="connsiteY29" fmla="*/ 2277360 h 4379513"/>
                <a:gd name="connsiteX30" fmla="*/ 43790 w 591171"/>
                <a:gd name="connsiteY30" fmla="*/ 2233566 h 4379513"/>
                <a:gd name="connsiteX31" fmla="*/ 65685 w 591171"/>
                <a:gd name="connsiteY31" fmla="*/ 2211668 h 4379513"/>
                <a:gd name="connsiteX32" fmla="*/ 76633 w 591171"/>
                <a:gd name="connsiteY32" fmla="*/ 2178822 h 4379513"/>
                <a:gd name="connsiteX33" fmla="*/ 142319 w 591171"/>
                <a:gd name="connsiteY33" fmla="*/ 2091232 h 4379513"/>
                <a:gd name="connsiteX34" fmla="*/ 186109 w 591171"/>
                <a:gd name="connsiteY34" fmla="*/ 2014591 h 4379513"/>
                <a:gd name="connsiteX35" fmla="*/ 218952 w 591171"/>
                <a:gd name="connsiteY35" fmla="*/ 1992694 h 4379513"/>
                <a:gd name="connsiteX36" fmla="*/ 240847 w 591171"/>
                <a:gd name="connsiteY36" fmla="*/ 1916053 h 4379513"/>
                <a:gd name="connsiteX37" fmla="*/ 251795 w 591171"/>
                <a:gd name="connsiteY37" fmla="*/ 1883207 h 4379513"/>
                <a:gd name="connsiteX38" fmla="*/ 273690 w 591171"/>
                <a:gd name="connsiteY38" fmla="*/ 1850361 h 4379513"/>
                <a:gd name="connsiteX39" fmla="*/ 306533 w 591171"/>
                <a:gd name="connsiteY39" fmla="*/ 1751822 h 4379513"/>
                <a:gd name="connsiteX40" fmla="*/ 328428 w 591171"/>
                <a:gd name="connsiteY40" fmla="*/ 1697079 h 4379513"/>
                <a:gd name="connsiteX41" fmla="*/ 350324 w 591171"/>
                <a:gd name="connsiteY41" fmla="*/ 1675181 h 4379513"/>
                <a:gd name="connsiteX42" fmla="*/ 339376 w 591171"/>
                <a:gd name="connsiteY42" fmla="*/ 1456207 h 4379513"/>
                <a:gd name="connsiteX43" fmla="*/ 306533 w 591171"/>
                <a:gd name="connsiteY43" fmla="*/ 1412412 h 4379513"/>
                <a:gd name="connsiteX44" fmla="*/ 295585 w 591171"/>
                <a:gd name="connsiteY44" fmla="*/ 1368617 h 4379513"/>
                <a:gd name="connsiteX45" fmla="*/ 284638 w 591171"/>
                <a:gd name="connsiteY45" fmla="*/ 1335771 h 4379513"/>
                <a:gd name="connsiteX46" fmla="*/ 273690 w 591171"/>
                <a:gd name="connsiteY46" fmla="*/ 1237233 h 4379513"/>
                <a:gd name="connsiteX47" fmla="*/ 262743 w 591171"/>
                <a:gd name="connsiteY47" fmla="*/ 1204387 h 4379513"/>
                <a:gd name="connsiteX48" fmla="*/ 251795 w 591171"/>
                <a:gd name="connsiteY48" fmla="*/ 1160592 h 4379513"/>
                <a:gd name="connsiteX49" fmla="*/ 229900 w 591171"/>
                <a:gd name="connsiteY49" fmla="*/ 1116797 h 4379513"/>
                <a:gd name="connsiteX50" fmla="*/ 218952 w 591171"/>
                <a:gd name="connsiteY50" fmla="*/ 1083951 h 4379513"/>
                <a:gd name="connsiteX51" fmla="*/ 197057 w 591171"/>
                <a:gd name="connsiteY51" fmla="*/ 1040156 h 4379513"/>
                <a:gd name="connsiteX52" fmla="*/ 186109 w 591171"/>
                <a:gd name="connsiteY52" fmla="*/ 996361 h 4379513"/>
                <a:gd name="connsiteX53" fmla="*/ 164214 w 591171"/>
                <a:gd name="connsiteY53" fmla="*/ 930669 h 4379513"/>
                <a:gd name="connsiteX54" fmla="*/ 142319 w 591171"/>
                <a:gd name="connsiteY54" fmla="*/ 864977 h 4379513"/>
                <a:gd name="connsiteX55" fmla="*/ 131371 w 591171"/>
                <a:gd name="connsiteY55" fmla="*/ 821182 h 4379513"/>
                <a:gd name="connsiteX56" fmla="*/ 142319 w 591171"/>
                <a:gd name="connsiteY56" fmla="*/ 646002 h 4379513"/>
                <a:gd name="connsiteX57" fmla="*/ 186109 w 591171"/>
                <a:gd name="connsiteY57" fmla="*/ 602207 h 4379513"/>
                <a:gd name="connsiteX58" fmla="*/ 208004 w 591171"/>
                <a:gd name="connsiteY58" fmla="*/ 558413 h 4379513"/>
                <a:gd name="connsiteX59" fmla="*/ 218952 w 591171"/>
                <a:gd name="connsiteY59" fmla="*/ 514618 h 4379513"/>
                <a:gd name="connsiteX60" fmla="*/ 229900 w 591171"/>
                <a:gd name="connsiteY60" fmla="*/ 481772 h 4379513"/>
                <a:gd name="connsiteX61" fmla="*/ 251795 w 591171"/>
                <a:gd name="connsiteY61" fmla="*/ 405131 h 4379513"/>
                <a:gd name="connsiteX62" fmla="*/ 273690 w 591171"/>
                <a:gd name="connsiteY62" fmla="*/ 65720 h 4379513"/>
                <a:gd name="connsiteX63" fmla="*/ 284638 w 591171"/>
                <a:gd name="connsiteY63" fmla="*/ 28 h 437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91171" h="4379513">
                  <a:moveTo>
                    <a:pt x="591171" y="4379513"/>
                  </a:moveTo>
                  <a:cubicBezTo>
                    <a:pt x="587522" y="4306522"/>
                    <a:pt x="584929" y="4233470"/>
                    <a:pt x="580224" y="4160539"/>
                  </a:cubicBezTo>
                  <a:cubicBezTo>
                    <a:pt x="576085" y="4096385"/>
                    <a:pt x="573260" y="4045094"/>
                    <a:pt x="558328" y="3985360"/>
                  </a:cubicBezTo>
                  <a:cubicBezTo>
                    <a:pt x="555529" y="3974164"/>
                    <a:pt x="551030" y="3963463"/>
                    <a:pt x="547381" y="3952514"/>
                  </a:cubicBezTo>
                  <a:cubicBezTo>
                    <a:pt x="543732" y="3926967"/>
                    <a:pt x="541494" y="3901178"/>
                    <a:pt x="536433" y="3875873"/>
                  </a:cubicBezTo>
                  <a:cubicBezTo>
                    <a:pt x="534170" y="3864556"/>
                    <a:pt x="527382" y="3854410"/>
                    <a:pt x="525485" y="3843026"/>
                  </a:cubicBezTo>
                  <a:cubicBezTo>
                    <a:pt x="508451" y="3740810"/>
                    <a:pt x="523289" y="3768550"/>
                    <a:pt x="503590" y="3689744"/>
                  </a:cubicBezTo>
                  <a:cubicBezTo>
                    <a:pt x="500791" y="3678548"/>
                    <a:pt x="495146" y="3668164"/>
                    <a:pt x="492643" y="3656898"/>
                  </a:cubicBezTo>
                  <a:cubicBezTo>
                    <a:pt x="487828" y="3635227"/>
                    <a:pt x="486048" y="3612974"/>
                    <a:pt x="481695" y="3591206"/>
                  </a:cubicBezTo>
                  <a:cubicBezTo>
                    <a:pt x="478744" y="3576451"/>
                    <a:pt x="474880" y="3561880"/>
                    <a:pt x="470747" y="3547411"/>
                  </a:cubicBezTo>
                  <a:cubicBezTo>
                    <a:pt x="467577" y="3536314"/>
                    <a:pt x="462303" y="3525831"/>
                    <a:pt x="459800" y="3514565"/>
                  </a:cubicBezTo>
                  <a:cubicBezTo>
                    <a:pt x="454985" y="3492894"/>
                    <a:pt x="452823" y="3470714"/>
                    <a:pt x="448852" y="3448873"/>
                  </a:cubicBezTo>
                  <a:cubicBezTo>
                    <a:pt x="445523" y="3430564"/>
                    <a:pt x="441233" y="3412438"/>
                    <a:pt x="437904" y="3394129"/>
                  </a:cubicBezTo>
                  <a:cubicBezTo>
                    <a:pt x="423855" y="3316850"/>
                    <a:pt x="443307" y="3344789"/>
                    <a:pt x="405062" y="3306539"/>
                  </a:cubicBezTo>
                  <a:cubicBezTo>
                    <a:pt x="401554" y="3292508"/>
                    <a:pt x="391018" y="3245604"/>
                    <a:pt x="383166" y="3229898"/>
                  </a:cubicBezTo>
                  <a:cubicBezTo>
                    <a:pt x="377282" y="3218129"/>
                    <a:pt x="368569" y="3208001"/>
                    <a:pt x="361271" y="3197052"/>
                  </a:cubicBezTo>
                  <a:cubicBezTo>
                    <a:pt x="357622" y="3186103"/>
                    <a:pt x="355928" y="3174295"/>
                    <a:pt x="350324" y="3164206"/>
                  </a:cubicBezTo>
                  <a:cubicBezTo>
                    <a:pt x="337544" y="3141201"/>
                    <a:pt x="306533" y="3098514"/>
                    <a:pt x="306533" y="3098514"/>
                  </a:cubicBezTo>
                  <a:cubicBezTo>
                    <a:pt x="303027" y="3084488"/>
                    <a:pt x="292489" y="3037577"/>
                    <a:pt x="284638" y="3021873"/>
                  </a:cubicBezTo>
                  <a:cubicBezTo>
                    <a:pt x="245137" y="2942861"/>
                    <a:pt x="279236" y="3041214"/>
                    <a:pt x="240847" y="2945232"/>
                  </a:cubicBezTo>
                  <a:cubicBezTo>
                    <a:pt x="232275" y="2923801"/>
                    <a:pt x="226250" y="2901437"/>
                    <a:pt x="218952" y="2879540"/>
                  </a:cubicBezTo>
                  <a:cubicBezTo>
                    <a:pt x="215303" y="2868591"/>
                    <a:pt x="210803" y="2857890"/>
                    <a:pt x="208004" y="2846694"/>
                  </a:cubicBezTo>
                  <a:cubicBezTo>
                    <a:pt x="204495" y="2832656"/>
                    <a:pt x="193964" y="2785765"/>
                    <a:pt x="186109" y="2770053"/>
                  </a:cubicBezTo>
                  <a:cubicBezTo>
                    <a:pt x="180225" y="2758283"/>
                    <a:pt x="171187" y="2748365"/>
                    <a:pt x="164214" y="2737206"/>
                  </a:cubicBezTo>
                  <a:cubicBezTo>
                    <a:pt x="152937" y="2719160"/>
                    <a:pt x="140887" y="2701497"/>
                    <a:pt x="131371" y="2682463"/>
                  </a:cubicBezTo>
                  <a:cubicBezTo>
                    <a:pt x="86044" y="2591802"/>
                    <a:pt x="161277" y="2710905"/>
                    <a:pt x="98528" y="2616771"/>
                  </a:cubicBezTo>
                  <a:cubicBezTo>
                    <a:pt x="82617" y="2569032"/>
                    <a:pt x="83653" y="2552933"/>
                    <a:pt x="54738" y="2518232"/>
                  </a:cubicBezTo>
                  <a:cubicBezTo>
                    <a:pt x="44827" y="2506337"/>
                    <a:pt x="32843" y="2496335"/>
                    <a:pt x="21895" y="2485386"/>
                  </a:cubicBezTo>
                  <a:cubicBezTo>
                    <a:pt x="16731" y="2469894"/>
                    <a:pt x="0" y="2422497"/>
                    <a:pt x="0" y="2408745"/>
                  </a:cubicBezTo>
                  <a:cubicBezTo>
                    <a:pt x="0" y="2368107"/>
                    <a:pt x="4765" y="2317334"/>
                    <a:pt x="21895" y="2277360"/>
                  </a:cubicBezTo>
                  <a:cubicBezTo>
                    <a:pt x="28324" y="2262359"/>
                    <a:pt x="34738" y="2247146"/>
                    <a:pt x="43790" y="2233566"/>
                  </a:cubicBezTo>
                  <a:cubicBezTo>
                    <a:pt x="49515" y="2224977"/>
                    <a:pt x="58387" y="2218967"/>
                    <a:pt x="65685" y="2211668"/>
                  </a:cubicBezTo>
                  <a:cubicBezTo>
                    <a:pt x="69334" y="2200719"/>
                    <a:pt x="71472" y="2189145"/>
                    <a:pt x="76633" y="2178822"/>
                  </a:cubicBezTo>
                  <a:cubicBezTo>
                    <a:pt x="91277" y="2149530"/>
                    <a:pt x="126203" y="2115408"/>
                    <a:pt x="142319" y="2091232"/>
                  </a:cubicBezTo>
                  <a:cubicBezTo>
                    <a:pt x="159489" y="2065475"/>
                    <a:pt x="163716" y="2036987"/>
                    <a:pt x="186109" y="2014591"/>
                  </a:cubicBezTo>
                  <a:cubicBezTo>
                    <a:pt x="195412" y="2005287"/>
                    <a:pt x="208004" y="1999993"/>
                    <a:pt x="218952" y="1992694"/>
                  </a:cubicBezTo>
                  <a:cubicBezTo>
                    <a:pt x="226250" y="1967147"/>
                    <a:pt x="233213" y="1941502"/>
                    <a:pt x="240847" y="1916053"/>
                  </a:cubicBezTo>
                  <a:cubicBezTo>
                    <a:pt x="244163" y="1904999"/>
                    <a:pt x="246634" y="1893530"/>
                    <a:pt x="251795" y="1883207"/>
                  </a:cubicBezTo>
                  <a:cubicBezTo>
                    <a:pt x="257679" y="1871438"/>
                    <a:pt x="268346" y="1862385"/>
                    <a:pt x="273690" y="1850361"/>
                  </a:cubicBezTo>
                  <a:cubicBezTo>
                    <a:pt x="295569" y="1801128"/>
                    <a:pt x="290119" y="1792861"/>
                    <a:pt x="306533" y="1751822"/>
                  </a:cubicBezTo>
                  <a:cubicBezTo>
                    <a:pt x="313831" y="1733574"/>
                    <a:pt x="318678" y="1714143"/>
                    <a:pt x="328428" y="1697079"/>
                  </a:cubicBezTo>
                  <a:cubicBezTo>
                    <a:pt x="333549" y="1688117"/>
                    <a:pt x="343025" y="1682480"/>
                    <a:pt x="350324" y="1675181"/>
                  </a:cubicBezTo>
                  <a:cubicBezTo>
                    <a:pt x="346675" y="1602190"/>
                    <a:pt x="351390" y="1528295"/>
                    <a:pt x="339376" y="1456207"/>
                  </a:cubicBezTo>
                  <a:cubicBezTo>
                    <a:pt x="336376" y="1438208"/>
                    <a:pt x="314693" y="1428733"/>
                    <a:pt x="306533" y="1412412"/>
                  </a:cubicBezTo>
                  <a:cubicBezTo>
                    <a:pt x="299804" y="1398953"/>
                    <a:pt x="299718" y="1383086"/>
                    <a:pt x="295585" y="1368617"/>
                  </a:cubicBezTo>
                  <a:cubicBezTo>
                    <a:pt x="292415" y="1357520"/>
                    <a:pt x="288287" y="1346720"/>
                    <a:pt x="284638" y="1335771"/>
                  </a:cubicBezTo>
                  <a:cubicBezTo>
                    <a:pt x="280989" y="1302925"/>
                    <a:pt x="279123" y="1269832"/>
                    <a:pt x="273690" y="1237233"/>
                  </a:cubicBezTo>
                  <a:cubicBezTo>
                    <a:pt x="271793" y="1225849"/>
                    <a:pt x="265913" y="1215484"/>
                    <a:pt x="262743" y="1204387"/>
                  </a:cubicBezTo>
                  <a:cubicBezTo>
                    <a:pt x="258610" y="1189918"/>
                    <a:pt x="257078" y="1174682"/>
                    <a:pt x="251795" y="1160592"/>
                  </a:cubicBezTo>
                  <a:cubicBezTo>
                    <a:pt x="246065" y="1145310"/>
                    <a:pt x="236329" y="1131799"/>
                    <a:pt x="229900" y="1116797"/>
                  </a:cubicBezTo>
                  <a:cubicBezTo>
                    <a:pt x="225354" y="1106189"/>
                    <a:pt x="223498" y="1094559"/>
                    <a:pt x="218952" y="1083951"/>
                  </a:cubicBezTo>
                  <a:cubicBezTo>
                    <a:pt x="212523" y="1068949"/>
                    <a:pt x="202787" y="1055438"/>
                    <a:pt x="197057" y="1040156"/>
                  </a:cubicBezTo>
                  <a:cubicBezTo>
                    <a:pt x="191774" y="1026066"/>
                    <a:pt x="190433" y="1010774"/>
                    <a:pt x="186109" y="996361"/>
                  </a:cubicBezTo>
                  <a:cubicBezTo>
                    <a:pt x="179477" y="974253"/>
                    <a:pt x="171512" y="952566"/>
                    <a:pt x="164214" y="930669"/>
                  </a:cubicBezTo>
                  <a:cubicBezTo>
                    <a:pt x="156916" y="908772"/>
                    <a:pt x="147917" y="887370"/>
                    <a:pt x="142319" y="864977"/>
                  </a:cubicBezTo>
                  <a:lnTo>
                    <a:pt x="131371" y="821182"/>
                  </a:lnTo>
                  <a:cubicBezTo>
                    <a:pt x="135020" y="762789"/>
                    <a:pt x="128130" y="702763"/>
                    <a:pt x="142319" y="646002"/>
                  </a:cubicBezTo>
                  <a:cubicBezTo>
                    <a:pt x="147325" y="625974"/>
                    <a:pt x="173723" y="618723"/>
                    <a:pt x="186109" y="602207"/>
                  </a:cubicBezTo>
                  <a:cubicBezTo>
                    <a:pt x="195901" y="589150"/>
                    <a:pt x="202274" y="573695"/>
                    <a:pt x="208004" y="558413"/>
                  </a:cubicBezTo>
                  <a:cubicBezTo>
                    <a:pt x="213287" y="544323"/>
                    <a:pt x="214818" y="529087"/>
                    <a:pt x="218952" y="514618"/>
                  </a:cubicBezTo>
                  <a:cubicBezTo>
                    <a:pt x="222122" y="503521"/>
                    <a:pt x="226730" y="492869"/>
                    <a:pt x="229900" y="481772"/>
                  </a:cubicBezTo>
                  <a:cubicBezTo>
                    <a:pt x="257393" y="385537"/>
                    <a:pt x="225545" y="483884"/>
                    <a:pt x="251795" y="405131"/>
                  </a:cubicBezTo>
                  <a:cubicBezTo>
                    <a:pt x="259093" y="291994"/>
                    <a:pt x="261506" y="178436"/>
                    <a:pt x="273690" y="65720"/>
                  </a:cubicBezTo>
                  <a:cubicBezTo>
                    <a:pt x="281165" y="-3434"/>
                    <a:pt x="321129" y="28"/>
                    <a:pt x="284638" y="28"/>
                  </a:cubicBezTo>
                </a:path>
              </a:pathLst>
            </a:custGeom>
            <a:ln w="76200" cmpd="sng">
              <a:solidFill>
                <a:srgbClr val="008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60741" y="941589"/>
              <a:ext cx="64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5.X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2" name="Circular Arrow 1"/>
          <p:cNvSpPr/>
          <p:nvPr/>
        </p:nvSpPr>
        <p:spPr bwMode="auto">
          <a:xfrm rot="16200000">
            <a:off x="2463021" y="1064926"/>
            <a:ext cx="3870270" cy="5238541"/>
          </a:xfrm>
          <a:prstGeom prst="circularArrow">
            <a:avLst>
              <a:gd name="adj1" fmla="val 7675"/>
              <a:gd name="adj2" fmla="val 1142319"/>
              <a:gd name="adj3" fmla="val 20505738"/>
              <a:gd name="adj4" fmla="val 16206195"/>
              <a:gd name="adj5" fmla="val 1004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008000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BC00"/>
              </a:solidFill>
              <a:effectLst/>
              <a:latin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24128" y="5805264"/>
            <a:ext cx="70724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13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C++/STELLA Dynamical core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11560" y="193134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44488">
              <a:spcBef>
                <a:spcPts val="1700"/>
              </a:spcBef>
              <a:spcAft>
                <a:spcPts val="0"/>
              </a:spcAft>
              <a:buFont typeface="Arial" charset="0"/>
              <a:buChar char="•"/>
            </a:pPr>
            <a:r>
              <a:rPr lang="fr-FR" sz="2400" dirty="0">
                <a:solidFill>
                  <a:srgbClr val="000000"/>
                </a:solidFill>
                <a:latin typeface="Helvetica Neue" charset="0"/>
              </a:rPr>
              <a:t>Integrated: </a:t>
            </a:r>
            <a:r>
              <a:rPr lang="fr-FR" sz="2400" dirty="0" err="1" smtClean="0">
                <a:solidFill>
                  <a:srgbClr val="000000"/>
                </a:solidFill>
                <a:latin typeface="Helvetica Neue" charset="0"/>
              </a:rPr>
              <a:t>works</a:t>
            </a:r>
            <a:r>
              <a:rPr lang="fr-FR" sz="2400" dirty="0" smtClean="0">
                <a:solidFill>
                  <a:srgbClr val="000000"/>
                </a:solidFill>
                <a:latin typeface="Helvetica Neue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Helvetica Neue" charset="0"/>
              </a:rPr>
              <a:t>in GPU/CPU </a:t>
            </a:r>
            <a:r>
              <a:rPr lang="fr-FR" sz="2400" dirty="0" smtClean="0">
                <a:solidFill>
                  <a:srgbClr val="000000"/>
                </a:solidFill>
                <a:latin typeface="Helvetica Neue" charset="0"/>
              </a:rPr>
              <a:t>mode – </a:t>
            </a:r>
            <a:r>
              <a:rPr lang="fr-FR" sz="2400" dirty="0" err="1" smtClean="0">
                <a:solidFill>
                  <a:srgbClr val="000000"/>
                </a:solidFill>
                <a:latin typeface="Helvetica Neue" charset="0"/>
              </a:rPr>
              <a:t>will</a:t>
            </a:r>
            <a:r>
              <a:rPr lang="fr-FR" sz="2400" dirty="0" smtClean="0">
                <a:solidFill>
                  <a:srgbClr val="000000"/>
                </a:solidFill>
                <a:latin typeface="Helvetica Neue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Helvetica Neue" charset="0"/>
              </a:rPr>
              <a:t>be</a:t>
            </a:r>
            <a:r>
              <a:rPr lang="fr-FR" sz="2400" dirty="0" smtClean="0">
                <a:solidFill>
                  <a:srgbClr val="000000"/>
                </a:solidFill>
                <a:latin typeface="Helvetica Neue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Helvetica Neue" charset="0"/>
              </a:rPr>
              <a:t>distributed</a:t>
            </a:r>
            <a:r>
              <a:rPr lang="fr-FR" sz="2400" dirty="0" smtClean="0">
                <a:solidFill>
                  <a:srgbClr val="000000"/>
                </a:solidFill>
                <a:latin typeface="Helvetica Neue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Helvetica Neue" charset="0"/>
              </a:rPr>
              <a:t>with</a:t>
            </a:r>
            <a:r>
              <a:rPr lang="fr-FR" sz="2400" dirty="0" smtClean="0">
                <a:solidFill>
                  <a:srgbClr val="000000"/>
                </a:solidFill>
                <a:latin typeface="Helvetica Neue" charset="0"/>
              </a:rPr>
              <a:t> 5.05</a:t>
            </a:r>
            <a:endParaRPr lang="fr-FR" sz="1800" dirty="0">
              <a:solidFill>
                <a:srgbClr val="000000"/>
              </a:solidFill>
              <a:latin typeface="Helvetica Neue" charset="0"/>
            </a:endParaRPr>
          </a:p>
          <a:p>
            <a:pPr marL="361950" indent="-344488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fr-FR" sz="2400" dirty="0" smtClean="0">
                <a:solidFill>
                  <a:srgbClr val="000000"/>
                </a:solidFill>
                <a:latin typeface="Helvetica Neue" charset="0"/>
              </a:rPr>
              <a:t>Full </a:t>
            </a:r>
            <a:r>
              <a:rPr lang="fr-FR" sz="2400" dirty="0" err="1">
                <a:solidFill>
                  <a:srgbClr val="000000"/>
                </a:solidFill>
                <a:latin typeface="Helvetica Neue" charset="0"/>
              </a:rPr>
              <a:t>developer</a:t>
            </a:r>
            <a:r>
              <a:rPr lang="fr-FR" sz="2400" dirty="0">
                <a:solidFill>
                  <a:srgbClr val="000000"/>
                </a:solidFill>
                <a:latin typeface="Helvetica Neue" charset="0"/>
              </a:rPr>
              <a:t> documentation </a:t>
            </a:r>
            <a:r>
              <a:rPr lang="fr-FR" sz="2400" dirty="0" err="1">
                <a:solidFill>
                  <a:srgbClr val="000000"/>
                </a:solidFill>
                <a:latin typeface="Helvetica Neue" charset="0"/>
              </a:rPr>
              <a:t>distributed</a:t>
            </a:r>
            <a:r>
              <a:rPr lang="fr-FR" sz="2400" dirty="0">
                <a:solidFill>
                  <a:srgbClr val="000000"/>
                </a:solidFill>
                <a:latin typeface="Helvetica Neue" charset="0"/>
              </a:rPr>
              <a:t> to </a:t>
            </a:r>
            <a:r>
              <a:rPr lang="fr-FR" sz="2400" dirty="0" smtClean="0">
                <a:solidFill>
                  <a:srgbClr val="000000"/>
                </a:solidFill>
                <a:latin typeface="Helvetica Neue" charset="0"/>
              </a:rPr>
              <a:t>SCA</a:t>
            </a:r>
          </a:p>
        </p:txBody>
      </p:sp>
      <p:sp>
        <p:nvSpPr>
          <p:cNvPr id="13" name="Étoile à 5 branches 12"/>
          <p:cNvSpPr/>
          <p:nvPr/>
        </p:nvSpPr>
        <p:spPr bwMode="auto">
          <a:xfrm>
            <a:off x="3381596" y="4149080"/>
            <a:ext cx="1296144" cy="1224136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Étoile à 5 branches 13"/>
          <p:cNvSpPr/>
          <p:nvPr/>
        </p:nvSpPr>
        <p:spPr bwMode="auto">
          <a:xfrm>
            <a:off x="4677740" y="4721840"/>
            <a:ext cx="1296144" cy="1224136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Étoile à 5 branches 15"/>
          <p:cNvSpPr/>
          <p:nvPr/>
        </p:nvSpPr>
        <p:spPr bwMode="auto">
          <a:xfrm>
            <a:off x="6228184" y="4869160"/>
            <a:ext cx="1296144" cy="1224136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02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Integration Status (</a:t>
            </a:r>
            <a:r>
              <a:rPr lang="de-DE" altLang="de-DE" dirty="0" err="1" smtClean="0"/>
              <a:t>OpenACC+comm</a:t>
            </a:r>
            <a:r>
              <a:rPr lang="de-DE" altLang="de-DE" dirty="0" smtClean="0"/>
              <a:t>.)</a:t>
            </a:r>
            <a:endParaRPr lang="de-DE" alt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298812"/>
              </p:ext>
            </p:extLst>
          </p:nvPr>
        </p:nvGraphicFramePr>
        <p:xfrm>
          <a:off x="611560" y="1124744"/>
          <a:ext cx="7920880" cy="40086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0057"/>
                <a:gridCol w="2650823"/>
              </a:tblGrid>
              <a:tr h="639841">
                <a:tc>
                  <a:txBody>
                    <a:bodyPr/>
                    <a:lstStyle/>
                    <a:p>
                      <a:pPr algn="l"/>
                      <a:r>
                        <a:rPr lang="de-DE" sz="1800" dirty="0" smtClean="0"/>
                        <a:t>Components</a:t>
                      </a:r>
                      <a:endParaRPr lang="de-DE" sz="1800" dirty="0"/>
                    </a:p>
                  </a:txBody>
                  <a:tcPr marL="91452" marR="91452"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Status</a:t>
                      </a:r>
                      <a:endParaRPr lang="de-DE" sz="1800" dirty="0"/>
                    </a:p>
                  </a:txBody>
                  <a:tcPr marL="91452" marR="91452" marT="45684" marB="45684"/>
                </a:tc>
              </a:tr>
              <a:tr h="48126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800" dirty="0" err="1" smtClean="0"/>
                        <a:t>radiation</a:t>
                      </a:r>
                      <a:r>
                        <a:rPr lang="de-DE" sz="1800" dirty="0" smtClean="0"/>
                        <a:t>, </a:t>
                      </a:r>
                      <a:r>
                        <a:rPr lang="de-DE" sz="1800" dirty="0" err="1" smtClean="0"/>
                        <a:t>surface</a:t>
                      </a:r>
                      <a:r>
                        <a:rPr lang="de-DE" sz="1800" dirty="0" smtClean="0"/>
                        <a:t>, </a:t>
                      </a:r>
                      <a:r>
                        <a:rPr lang="de-DE" sz="1800" dirty="0" err="1" smtClean="0"/>
                        <a:t>shallow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conv</a:t>
                      </a:r>
                      <a:r>
                        <a:rPr lang="de-DE" sz="1800" dirty="0" smtClean="0"/>
                        <a:t>.,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sso</a:t>
                      </a:r>
                      <a:endParaRPr lang="de-DE" sz="1800" dirty="0"/>
                    </a:p>
                  </a:txBody>
                  <a:tcPr marL="91452" marR="91452" marT="45684" marB="4568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err="1" smtClean="0">
                          <a:solidFill>
                            <a:srgbClr val="00B050"/>
                          </a:solidFill>
                        </a:rPr>
                        <a:t>merged</a:t>
                      </a:r>
                      <a:endParaRPr lang="de-DE" sz="1800" dirty="0" smtClean="0">
                        <a:solidFill>
                          <a:srgbClr val="00B050"/>
                        </a:solidFill>
                      </a:endParaRPr>
                    </a:p>
                  </a:txBody>
                  <a:tcPr marL="91452" marR="91452" marT="45684" marB="45684"/>
                </a:tc>
              </a:tr>
              <a:tr h="48126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800" dirty="0" err="1" smtClean="0"/>
                        <a:t>turbulence</a:t>
                      </a:r>
                      <a:r>
                        <a:rPr lang="de-DE" sz="1800" dirty="0" smtClean="0"/>
                        <a:t>, </a:t>
                      </a:r>
                      <a:r>
                        <a:rPr lang="de-DE" sz="1800" dirty="0" err="1" smtClean="0"/>
                        <a:t>microphysics</a:t>
                      </a:r>
                      <a:endParaRPr lang="de-DE" sz="1800" dirty="0"/>
                    </a:p>
                  </a:txBody>
                  <a:tcPr marL="91452" marR="91452"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FFC000"/>
                          </a:solidFill>
                        </a:rPr>
                        <a:t>on</a:t>
                      </a:r>
                      <a:r>
                        <a:rPr lang="de-DE" sz="1800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de-DE" sz="1800" baseline="0" dirty="0" err="1" smtClean="0">
                          <a:solidFill>
                            <a:srgbClr val="FFC000"/>
                          </a:solidFill>
                        </a:rPr>
                        <a:t>going</a:t>
                      </a:r>
                      <a:endParaRPr lang="de-DE" sz="1800" dirty="0">
                        <a:solidFill>
                          <a:srgbClr val="FFC000"/>
                        </a:solidFill>
                      </a:endParaRPr>
                    </a:p>
                  </a:txBody>
                  <a:tcPr marL="91452" marR="91452" marT="45684" marB="45684"/>
                </a:tc>
              </a:tr>
              <a:tr h="48126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800" dirty="0" err="1" smtClean="0"/>
                        <a:t>Tiedke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conv</a:t>
                      </a:r>
                      <a:r>
                        <a:rPr lang="de-DE" sz="1800" baseline="0" dirty="0" smtClean="0"/>
                        <a:t>. , </a:t>
                      </a:r>
                      <a:r>
                        <a:rPr lang="de-DE" sz="1800" baseline="0" dirty="0" err="1" smtClean="0"/>
                        <a:t>flake</a:t>
                      </a:r>
                      <a:endParaRPr lang="de-DE" sz="1800" dirty="0"/>
                    </a:p>
                  </a:txBody>
                  <a:tcPr marL="91452" marR="91452"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 do</a:t>
                      </a:r>
                    </a:p>
                  </a:txBody>
                  <a:tcPr marL="91452" marR="91452" marT="45684" marB="45684"/>
                </a:tc>
              </a:tr>
              <a:tr h="48126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800" dirty="0" err="1" smtClean="0"/>
                        <a:t>Sea-ice</a:t>
                      </a:r>
                      <a:r>
                        <a:rPr lang="de-DE" sz="1800" dirty="0" smtClean="0"/>
                        <a:t>,</a:t>
                      </a:r>
                      <a:r>
                        <a:rPr lang="de-DE" sz="1800" baseline="0" dirty="0" smtClean="0"/>
                        <a:t> Bechtold</a:t>
                      </a:r>
                      <a:endParaRPr lang="de-DE" sz="1800" dirty="0"/>
                    </a:p>
                  </a:txBody>
                  <a:tcPr marL="91452" marR="91452"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Not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baseline="0" dirty="0" err="1" smtClean="0">
                          <a:solidFill>
                            <a:schemeClr val="tx1"/>
                          </a:solidFill>
                        </a:rPr>
                        <a:t>considered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684" marB="45684"/>
                </a:tc>
              </a:tr>
              <a:tr h="48126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800" dirty="0" smtClean="0"/>
                        <a:t>Assimilation</a:t>
                      </a:r>
                      <a:endParaRPr lang="de-DE" sz="1800" dirty="0"/>
                    </a:p>
                  </a:txBody>
                  <a:tcPr marL="91452" marR="91452"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FFC000"/>
                          </a:solidFill>
                        </a:rPr>
                        <a:t>on</a:t>
                      </a:r>
                      <a:r>
                        <a:rPr lang="de-DE" sz="1800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de-DE" sz="1800" baseline="0" dirty="0" err="1" smtClean="0">
                          <a:solidFill>
                            <a:srgbClr val="FFC000"/>
                          </a:solidFill>
                        </a:rPr>
                        <a:t>going</a:t>
                      </a:r>
                      <a:endParaRPr lang="de-DE" sz="1800" dirty="0">
                        <a:solidFill>
                          <a:srgbClr val="FFC000"/>
                        </a:solidFill>
                      </a:endParaRPr>
                    </a:p>
                  </a:txBody>
                  <a:tcPr marL="91452" marR="91452" marT="45684" marB="45684"/>
                </a:tc>
              </a:tr>
              <a:tr h="48126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800" dirty="0" err="1" smtClean="0"/>
                        <a:t>Organize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code</a:t>
                      </a:r>
                      <a:endParaRPr lang="de-DE" sz="1800" dirty="0"/>
                    </a:p>
                  </a:txBody>
                  <a:tcPr marL="91452" marR="91452"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 do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684" marB="45684"/>
                </a:tc>
              </a:tr>
              <a:tr h="48126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800" dirty="0" err="1" smtClean="0"/>
                        <a:t>Comminication</a:t>
                      </a:r>
                      <a:r>
                        <a:rPr lang="de-DE" sz="1800" dirty="0" smtClean="0"/>
                        <a:t> (GLC)</a:t>
                      </a:r>
                      <a:endParaRPr lang="de-DE" sz="1800" dirty="0"/>
                    </a:p>
                  </a:txBody>
                  <a:tcPr marL="91452" marR="91452" marT="45684" marB="4568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err="1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 do</a:t>
                      </a:r>
                    </a:p>
                  </a:txBody>
                  <a:tcPr marL="91452" marR="91452" marT="45684" marB="45684"/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872684" y="5589240"/>
            <a:ext cx="52834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Release of the GPU version Q1 2018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7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Integrating</a:t>
            </a:r>
            <a:r>
              <a:rPr lang="de-DE" dirty="0" smtClean="0"/>
              <a:t> GPU </a:t>
            </a:r>
            <a:r>
              <a:rPr lang="de-DE" dirty="0" err="1" smtClean="0"/>
              <a:t>enabled</a:t>
            </a:r>
            <a:r>
              <a:rPr lang="de-DE" dirty="0" smtClean="0"/>
              <a:t> Code (SCA </a:t>
            </a:r>
            <a:r>
              <a:rPr lang="de-DE" dirty="0" err="1" smtClean="0"/>
              <a:t>view</a:t>
            </a:r>
            <a:r>
              <a:rPr lang="de-DE" dirty="0" smtClean="0"/>
              <a:t>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3024336"/>
          </a:xfrm>
        </p:spPr>
        <p:txBody>
          <a:bodyPr>
            <a:normAutofit/>
          </a:bodyPr>
          <a:lstStyle/>
          <a:p>
            <a:r>
              <a:rPr lang="de-DE" sz="2400" dirty="0" err="1" smtClean="0"/>
              <a:t>Is</a:t>
            </a:r>
            <a:r>
              <a:rPr lang="de-DE" sz="2400" dirty="0" smtClean="0"/>
              <a:t> in </a:t>
            </a:r>
            <a:r>
              <a:rPr lang="de-DE" sz="2400" dirty="0" err="1" smtClean="0"/>
              <a:t>principle</a:t>
            </a:r>
            <a:r>
              <a:rPr lang="de-DE" sz="2400" dirty="0" smtClean="0"/>
              <a:t> </a:t>
            </a:r>
            <a:r>
              <a:rPr lang="de-DE" sz="2400" dirty="0" err="1" smtClean="0"/>
              <a:t>no</a:t>
            </a:r>
            <a:r>
              <a:rPr lang="de-DE" sz="2400" dirty="0" smtClean="0"/>
              <a:t> </a:t>
            </a:r>
            <a:r>
              <a:rPr lang="de-DE" sz="2400" dirty="0" err="1" smtClean="0"/>
              <a:t>problem</a:t>
            </a:r>
            <a:r>
              <a:rPr lang="de-DE" sz="2400" dirty="0" smtClean="0"/>
              <a:t>: </a:t>
            </a:r>
            <a:r>
              <a:rPr lang="de-DE" sz="2400" dirty="0" err="1" smtClean="0"/>
              <a:t>OpenACC</a:t>
            </a:r>
            <a:r>
              <a:rPr lang="de-DE" sz="2400" dirty="0" smtClean="0"/>
              <a:t> </a:t>
            </a:r>
            <a:r>
              <a:rPr lang="de-DE" sz="2400" dirty="0" err="1" smtClean="0"/>
              <a:t>statements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(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 smtClean="0"/>
              <a:t>directives</a:t>
            </a:r>
            <a:r>
              <a:rPr lang="de-DE" sz="2400" dirty="0" smtClean="0"/>
              <a:t>) </a:t>
            </a:r>
            <a:r>
              <a:rPr lang="de-DE" sz="2400" dirty="0" err="1" smtClean="0"/>
              <a:t>ignored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a non-GPU </a:t>
            </a:r>
            <a:r>
              <a:rPr lang="de-DE" sz="2400" dirty="0" err="1" smtClean="0"/>
              <a:t>compiler</a:t>
            </a:r>
            <a:endParaRPr lang="de-DE" sz="2400" dirty="0" smtClean="0"/>
          </a:p>
          <a:p>
            <a:r>
              <a:rPr lang="de-DE" sz="2400" dirty="0" err="1" smtClean="0"/>
              <a:t>Readability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code</a:t>
            </a:r>
            <a:r>
              <a:rPr lang="de-DE" sz="2400" dirty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not </a:t>
            </a:r>
            <a:r>
              <a:rPr lang="de-DE" sz="2400" dirty="0" err="1" smtClean="0"/>
              <a:t>influenced</a:t>
            </a:r>
            <a:r>
              <a:rPr lang="de-DE" sz="2400" dirty="0" smtClean="0"/>
              <a:t> (at least </a:t>
            </a:r>
            <a:r>
              <a:rPr lang="de-DE" sz="2400" dirty="0" err="1" smtClean="0"/>
              <a:t>you</a:t>
            </a:r>
            <a:r>
              <a:rPr lang="de-DE" sz="2400" dirty="0" smtClean="0"/>
              <a:t> </a:t>
            </a:r>
            <a:r>
              <a:rPr lang="de-DE" sz="2400" dirty="0" err="1" smtClean="0"/>
              <a:t>get</a:t>
            </a:r>
            <a:r>
              <a:rPr lang="de-DE" sz="2400" dirty="0" smtClean="0"/>
              <a:t> </a:t>
            </a:r>
            <a:r>
              <a:rPr lang="de-DE" sz="2400" dirty="0" err="1" smtClean="0"/>
              <a:t>accustomed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it</a:t>
            </a:r>
            <a:r>
              <a:rPr lang="de-DE" sz="2400" dirty="0" smtClean="0"/>
              <a:t>).</a:t>
            </a:r>
          </a:p>
          <a:p>
            <a:r>
              <a:rPr lang="de-DE" sz="2400" dirty="0" err="1" smtClean="0"/>
              <a:t>Problematic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parts</a:t>
            </a:r>
            <a:r>
              <a:rPr lang="de-DE" sz="2400" dirty="0" smtClean="0"/>
              <a:t>, </a:t>
            </a:r>
            <a:r>
              <a:rPr lang="de-DE" sz="2400" dirty="0" err="1" smtClean="0"/>
              <a:t>where</a:t>
            </a:r>
            <a:r>
              <a:rPr lang="de-DE" sz="2400" dirty="0" smtClean="0"/>
              <a:t> </a:t>
            </a:r>
            <a:r>
              <a:rPr lang="de-DE" sz="2400" dirty="0" err="1" smtClean="0"/>
              <a:t>code</a:t>
            </a:r>
            <a:r>
              <a:rPr lang="de-DE" sz="2400" dirty="0" smtClean="0"/>
              <a:t> </a:t>
            </a:r>
            <a:r>
              <a:rPr lang="de-DE" sz="2400" dirty="0" err="1" smtClean="0"/>
              <a:t>has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modified</a:t>
            </a:r>
            <a:r>
              <a:rPr lang="de-DE" sz="2400" dirty="0"/>
              <a:t> </a:t>
            </a:r>
            <a:r>
              <a:rPr lang="de-DE" sz="2400" dirty="0" smtClean="0"/>
              <a:t>(</a:t>
            </a:r>
            <a:r>
              <a:rPr lang="de-DE" sz="2400" dirty="0" err="1" smtClean="0"/>
              <a:t>ifdef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different </a:t>
            </a:r>
            <a:r>
              <a:rPr lang="de-DE" sz="2400" dirty="0" err="1" smtClean="0"/>
              <a:t>implementation</a:t>
            </a:r>
            <a:r>
              <a:rPr lang="de-DE" sz="2400" dirty="0" smtClean="0"/>
              <a:t>)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619672" y="4041378"/>
            <a:ext cx="8229600" cy="5397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kern="0" dirty="0" smtClean="0"/>
              <a:t>The C++ </a:t>
            </a:r>
            <a:r>
              <a:rPr lang="de-DE" kern="0" dirty="0" err="1" smtClean="0"/>
              <a:t>DyCore</a:t>
            </a:r>
            <a:endParaRPr lang="en-US" kern="0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84582" y="4725144"/>
            <a:ext cx="8479906" cy="9361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2400" kern="0" dirty="0" smtClean="0"/>
              <a:t>Need </a:t>
            </a:r>
            <a:r>
              <a:rPr lang="de-DE" sz="2400" kern="0" dirty="0" err="1" smtClean="0"/>
              <a:t>to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gain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experience</a:t>
            </a:r>
            <a:r>
              <a:rPr lang="de-DE" sz="2400" kern="0" dirty="0" smtClean="0"/>
              <a:t>, </a:t>
            </a:r>
            <a:r>
              <a:rPr lang="de-DE" sz="2400" kern="0" dirty="0" err="1" smtClean="0"/>
              <a:t>currently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installed</a:t>
            </a:r>
            <a:r>
              <a:rPr lang="de-DE" sz="2400" kern="0" dirty="0" smtClean="0"/>
              <a:t> on </a:t>
            </a:r>
            <a:r>
              <a:rPr lang="de-DE" sz="2400" kern="0" dirty="0" err="1" smtClean="0"/>
              <a:t>workstation</a:t>
            </a:r>
            <a:r>
              <a:rPr lang="de-DE" sz="2400" kern="0" dirty="0" smtClean="0"/>
              <a:t> </a:t>
            </a:r>
            <a:r>
              <a:rPr lang="de-DE" sz="2400" kern="0" dirty="0" err="1" smtClean="0"/>
              <a:t>by</a:t>
            </a:r>
            <a:r>
              <a:rPr lang="de-DE" sz="2400" kern="0" dirty="0" smtClean="0"/>
              <a:t> P. </a:t>
            </a:r>
            <a:r>
              <a:rPr lang="de-DE" sz="2400" kern="0" dirty="0" err="1" smtClean="0"/>
              <a:t>Spoerri</a:t>
            </a:r>
            <a:endParaRPr lang="de-DE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26356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980728"/>
            <a:ext cx="8352928" cy="1944216"/>
          </a:xfrm>
        </p:spPr>
        <p:txBody>
          <a:bodyPr/>
          <a:lstStyle/>
          <a:p>
            <a:r>
              <a:rPr lang="en-US" dirty="0" smtClean="0"/>
              <a:t>3 ways</a:t>
            </a:r>
          </a:p>
          <a:p>
            <a:pPr lvl="1"/>
            <a:r>
              <a:rPr lang="en-US" dirty="0" smtClean="0"/>
              <a:t>On </a:t>
            </a:r>
            <a:r>
              <a:rPr lang="en-US" dirty="0" err="1" smtClean="0"/>
              <a:t>linux</a:t>
            </a:r>
            <a:r>
              <a:rPr lang="en-US" dirty="0" smtClean="0"/>
              <a:t> work station</a:t>
            </a:r>
          </a:p>
          <a:p>
            <a:pPr lvl="1"/>
            <a:r>
              <a:rPr lang="de-DE" dirty="0"/>
              <a:t>On Cray Test Cluster at DWD</a:t>
            </a:r>
          </a:p>
          <a:p>
            <a:pPr lvl="1"/>
            <a:r>
              <a:rPr lang="de-DE" dirty="0"/>
              <a:t>On CSCS </a:t>
            </a:r>
            <a:r>
              <a:rPr lang="de-DE" dirty="0" err="1"/>
              <a:t>machines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 smtClean="0"/>
              <a:t>github</a:t>
            </a:r>
            <a:r>
              <a:rPr lang="de-DE" dirty="0" smtClean="0"/>
              <a:t>/</a:t>
            </a:r>
            <a:r>
              <a:rPr lang="de-DE" dirty="0" err="1" smtClean="0"/>
              <a:t>jenkins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automated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suite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Shape 1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4746" y="2543200"/>
            <a:ext cx="6881007" cy="4449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7579" y="2583155"/>
            <a:ext cx="2399414" cy="13698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63"/>
          <p:cNvSpPr/>
          <p:nvPr/>
        </p:nvSpPr>
        <p:spPr>
          <a:xfrm>
            <a:off x="556279" y="3603731"/>
            <a:ext cx="1557687" cy="698478"/>
          </a:xfrm>
          <a:prstGeom prst="wedgeEllipseCallout">
            <a:avLst>
              <a:gd name="adj1" fmla="val 63229"/>
              <a:gd name="adj2" fmla="val 62798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dirty="0" err="1">
                <a:latin typeface="Helvetica Neue"/>
                <a:ea typeface="Helvetica Neue"/>
                <a:cs typeface="Helvetica Neue"/>
                <a:sym typeface="Helvetica Neue"/>
              </a:rPr>
              <a:t>Github</a:t>
            </a:r>
            <a:r>
              <a:rPr lang="en" sz="1200" dirty="0">
                <a:latin typeface="Helvetica Neue"/>
                <a:ea typeface="Helvetica Neue"/>
                <a:cs typeface="Helvetica Neue"/>
                <a:sym typeface="Helvetica Neue"/>
              </a:rPr>
              <a:t> Pull Request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200" dirty="0">
                <a:latin typeface="Helvetica Neue"/>
                <a:ea typeface="Helvetica Neue"/>
                <a:cs typeface="Helvetica Neue"/>
                <a:sym typeface="Helvetica Neue"/>
              </a:rPr>
              <a:t>(ok if red)</a:t>
            </a:r>
          </a:p>
        </p:txBody>
      </p:sp>
    </p:spTree>
    <p:extLst>
      <p:ext uri="{BB962C8B-B14F-4D97-AF65-F5344CB8AC3E}">
        <p14:creationId xmlns:p14="http://schemas.microsoft.com/office/powerpoint/2010/main" val="1219612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COMET experience with GPU</a:t>
            </a:r>
            <a:endParaRPr lang="en-US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395536" y="980728"/>
            <a:ext cx="8352928" cy="1728192"/>
          </a:xfrm>
        </p:spPr>
        <p:txBody>
          <a:bodyPr>
            <a:normAutofit/>
          </a:bodyPr>
          <a:lstStyle/>
          <a:p>
            <a:r>
              <a:rPr lang="de-DE" sz="2400" dirty="0" smtClean="0"/>
              <a:t>Large GPU </a:t>
            </a:r>
            <a:r>
              <a:rPr lang="de-DE" sz="2400" dirty="0" err="1" smtClean="0"/>
              <a:t>system</a:t>
            </a:r>
            <a:r>
              <a:rPr lang="de-DE" sz="2400" dirty="0" smtClean="0"/>
              <a:t> – 112 K80 GPUs</a:t>
            </a:r>
          </a:p>
          <a:p>
            <a:r>
              <a:rPr lang="de-DE" sz="2400" dirty="0" smtClean="0"/>
              <a:t>Experience </a:t>
            </a:r>
            <a:r>
              <a:rPr lang="de-DE" sz="2400" dirty="0" err="1" smtClean="0"/>
              <a:t>with</a:t>
            </a:r>
            <a:r>
              <a:rPr lang="de-DE" sz="2400" dirty="0" smtClean="0"/>
              <a:t> COSMO-ME (</a:t>
            </a:r>
            <a:r>
              <a:rPr lang="de-DE" sz="2400" dirty="0" err="1" smtClean="0"/>
              <a:t>ensemble</a:t>
            </a:r>
            <a:r>
              <a:rPr lang="de-DE" sz="2400" dirty="0" smtClean="0"/>
              <a:t>), </a:t>
            </a:r>
            <a:r>
              <a:rPr lang="de-DE" sz="2400" dirty="0" err="1" smtClean="0"/>
              <a:t>shows</a:t>
            </a:r>
            <a:r>
              <a:rPr lang="de-DE" sz="2400" dirty="0" smtClean="0"/>
              <a:t> </a:t>
            </a:r>
            <a:r>
              <a:rPr lang="de-DE" sz="2400" dirty="0" err="1" smtClean="0"/>
              <a:t>significant</a:t>
            </a:r>
            <a:r>
              <a:rPr lang="de-DE" sz="2400" dirty="0" smtClean="0"/>
              <a:t> </a:t>
            </a:r>
            <a:r>
              <a:rPr lang="de-DE" sz="2400" dirty="0" err="1" smtClean="0"/>
              <a:t>speedup</a:t>
            </a:r>
            <a:endParaRPr lang="de-DE" sz="2400" dirty="0" smtClean="0"/>
          </a:p>
        </p:txBody>
      </p:sp>
      <p:pic>
        <p:nvPicPr>
          <p:cNvPr id="6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595127"/>
            <a:ext cx="5256584" cy="393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88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3x speed up mean</a:t>
            </a:r>
            <a:endParaRPr lang="en-US" dirty="0"/>
          </a:p>
        </p:txBody>
      </p:sp>
      <p:pic>
        <p:nvPicPr>
          <p:cNvPr id="4" name="Picture 9" descr="http://www.cray.com/sites/default/files/images/ProductImageLibrary/products_cs_400_photo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0" t="2905" r="40831" b="9641"/>
          <a:stretch>
            <a:fillRect/>
          </a:stretch>
        </p:blipFill>
        <p:spPr bwMode="auto">
          <a:xfrm>
            <a:off x="899592" y="2420888"/>
            <a:ext cx="1470674" cy="217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55576" y="1645350"/>
            <a:ext cx="169629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GPU system</a:t>
            </a:r>
            <a:endParaRPr lang="en-US" dirty="0"/>
          </a:p>
        </p:txBody>
      </p:sp>
      <p:pic>
        <p:nvPicPr>
          <p:cNvPr id="6" name="Picture 9" descr="http://www.cray.com/sites/default/files/images/ProductImageLibrary/products_cs_400_photo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0" t="2905" r="40831" b="9641"/>
          <a:stretch>
            <a:fillRect/>
          </a:stretch>
        </p:blipFill>
        <p:spPr bwMode="auto">
          <a:xfrm>
            <a:off x="4325462" y="2416221"/>
            <a:ext cx="1470674" cy="217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http://www.cray.com/sites/default/files/images/ProductImageLibrary/products_cs_400_photo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0" t="2905" r="40831" b="9641"/>
          <a:stretch>
            <a:fillRect/>
          </a:stretch>
        </p:blipFill>
        <p:spPr bwMode="auto">
          <a:xfrm>
            <a:off x="5796136" y="2416221"/>
            <a:ext cx="1470674" cy="217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http://www.cray.com/sites/default/files/images/ProductImageLibrary/products_cs_400_photo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0" t="2905" r="40831" b="9641"/>
          <a:stretch>
            <a:fillRect/>
          </a:stretch>
        </p:blipFill>
        <p:spPr bwMode="auto">
          <a:xfrm>
            <a:off x="7236296" y="2404323"/>
            <a:ext cx="1470674" cy="217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à coins arrondis 8"/>
          <p:cNvSpPr/>
          <p:nvPr/>
        </p:nvSpPr>
        <p:spPr bwMode="auto">
          <a:xfrm>
            <a:off x="3995936" y="2204864"/>
            <a:ext cx="5076056" cy="2736304"/>
          </a:xfrm>
          <a:prstGeom prst="round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662529" y="2204864"/>
            <a:ext cx="1944799" cy="2736304"/>
          </a:xfrm>
          <a:prstGeom prst="round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196774" y="1645350"/>
            <a:ext cx="168026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PU system</a:t>
            </a:r>
            <a:endParaRPr lang="en-US" dirty="0"/>
          </a:p>
        </p:txBody>
      </p:sp>
      <p:sp>
        <p:nvSpPr>
          <p:cNvPr id="12" name="Double flèche horizontale 11"/>
          <p:cNvSpPr/>
          <p:nvPr/>
        </p:nvSpPr>
        <p:spPr bwMode="auto">
          <a:xfrm>
            <a:off x="2843808" y="3212976"/>
            <a:ext cx="936104" cy="584347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585198"/>
      </p:ext>
    </p:extLst>
  </p:cSld>
  <p:clrMapOvr>
    <a:masterClrMapping/>
  </p:clrMapOvr>
</p:sld>
</file>

<file path=ppt/theme/theme1.xml><?xml version="1.0" encoding="utf-8"?>
<a:theme xmlns:a="http://schemas.openxmlformats.org/drawingml/2006/main" name="CD_MeteoSwiss_Var1_en">
  <a:themeElements>
    <a:clrScheme name="GSED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D MeteoSchweiz Variante 1">
  <a:themeElements>
    <a:clrScheme name="GSED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D MeteoSchweiz Variante 2">
  <a:themeElements>
    <a:clrScheme name="GSED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Variante 1_Kreuzraster komplett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Variante 2_Kreuzraster teilweise">
  <a:themeElements>
    <a:clrScheme name="Benutzerdefiniert 2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6996A5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Variante 3_CD Bund">
  <a:themeElements>
    <a:clrScheme name="GSED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Variante 4_blank">
  <a:themeElements>
    <a:clrScheme name="GSED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11EB1397DA214C991D0114E1C6705F" ma:contentTypeVersion="1" ma:contentTypeDescription="Ein neues Dokument erstellen." ma:contentTypeScope="" ma:versionID="4f497952251489acb7320a0ddcdc69e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e9f62132f8a72b8ccdf838efe357e2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F031FF-B88D-427D-A541-B3BADEC17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470CE0D-FADF-4C0F-90CA-E3B937E9A86B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microsoft.com/sharepoint/v3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EE9CD66-01A1-48D3-A44D-6CE4965594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CD_MeteoSwiss_Var1_en</Template>
  <TotalTime>2145</TotalTime>
  <Words>722</Words>
  <Application>Microsoft Macintosh PowerPoint</Application>
  <PresentationFormat>Présentation à l'écran (4:3)</PresentationFormat>
  <Paragraphs>125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16</vt:i4>
      </vt:variant>
    </vt:vector>
  </HeadingPairs>
  <TitlesOfParts>
    <vt:vector size="30" baseType="lpstr">
      <vt:lpstr>Courier New</vt:lpstr>
      <vt:lpstr>Helvetica Neue</vt:lpstr>
      <vt:lpstr>ＭＳ Ｐゴシック</vt:lpstr>
      <vt:lpstr>Roboto Light</vt:lpstr>
      <vt:lpstr>Symbol</vt:lpstr>
      <vt:lpstr>Times</vt:lpstr>
      <vt:lpstr>Arial</vt:lpstr>
      <vt:lpstr>CD_MeteoSwiss_Var1_en</vt:lpstr>
      <vt:lpstr>CD MeteoSchweiz Variante 1</vt:lpstr>
      <vt:lpstr>CD MeteoSchweiz Variante 2</vt:lpstr>
      <vt:lpstr>Variante 1_Kreuzraster komplett</vt:lpstr>
      <vt:lpstr>Variante 2_Kreuzraster teilweise</vt:lpstr>
      <vt:lpstr>Variante 3_CD Bund</vt:lpstr>
      <vt:lpstr>Variante 4_blank</vt:lpstr>
      <vt:lpstr>PP POMPA status</vt:lpstr>
      <vt:lpstr>Présentation PowerPoint</vt:lpstr>
      <vt:lpstr>Main task in 2017: Merge all developments into official version</vt:lpstr>
      <vt:lpstr>C++/STELLA Dynamical core</vt:lpstr>
      <vt:lpstr>Integration Status (OpenACC+comm.)</vt:lpstr>
      <vt:lpstr>Integrating GPU enabled Code (SCA view)</vt:lpstr>
      <vt:lpstr>Testing</vt:lpstr>
      <vt:lpstr>COMET experience with GPU</vt:lpstr>
      <vt:lpstr>What does 3x speed up mean</vt:lpstr>
      <vt:lpstr>Related projects</vt:lpstr>
      <vt:lpstr>Related projects</vt:lpstr>
      <vt:lpstr>Prototype high-level DSL</vt:lpstr>
      <vt:lpstr>High-level DSLs</vt:lpstr>
      <vt:lpstr>IMGW : port of Eulag dycore to GridTools</vt:lpstr>
      <vt:lpstr>HPC Priority project for COSMO consortium</vt:lpstr>
      <vt:lpstr>Thanks for your attention</vt:lpstr>
    </vt:vector>
  </TitlesOfParts>
  <Company>MeteoSwiss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the new upper-air verification package at MeteoSwiss</dc:title>
  <dc:creator>Kaufmann Pirmin</dc:creator>
  <cp:lastModifiedBy>Xavier Lapillonne</cp:lastModifiedBy>
  <cp:revision>143</cp:revision>
  <cp:lastPrinted>2003-11-14T16:51:38Z</cp:lastPrinted>
  <dcterms:created xsi:type="dcterms:W3CDTF">2016-03-04T14:20:27Z</dcterms:created>
  <dcterms:modified xsi:type="dcterms:W3CDTF">2017-09-13T06:48:16Z</dcterms:modified>
</cp:coreProperties>
</file>