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1" r:id="rId3"/>
  </p:sldMasterIdLst>
  <p:notesMasterIdLst>
    <p:notesMasterId r:id="rId34"/>
  </p:notesMasterIdLst>
  <p:handoutMasterIdLst>
    <p:handoutMasterId r:id="rId35"/>
  </p:handoutMasterIdLst>
  <p:sldIdLst>
    <p:sldId id="368" r:id="rId4"/>
    <p:sldId id="388" r:id="rId5"/>
    <p:sldId id="402" r:id="rId6"/>
    <p:sldId id="401" r:id="rId7"/>
    <p:sldId id="389" r:id="rId8"/>
    <p:sldId id="403" r:id="rId9"/>
    <p:sldId id="413" r:id="rId10"/>
    <p:sldId id="412" r:id="rId11"/>
    <p:sldId id="404" r:id="rId12"/>
    <p:sldId id="407" r:id="rId13"/>
    <p:sldId id="408" r:id="rId14"/>
    <p:sldId id="409" r:id="rId15"/>
    <p:sldId id="410" r:id="rId16"/>
    <p:sldId id="411" r:id="rId17"/>
    <p:sldId id="414" r:id="rId18"/>
    <p:sldId id="415" r:id="rId19"/>
    <p:sldId id="416" r:id="rId20"/>
    <p:sldId id="418" r:id="rId21"/>
    <p:sldId id="422" r:id="rId22"/>
    <p:sldId id="431" r:id="rId23"/>
    <p:sldId id="432" r:id="rId24"/>
    <p:sldId id="433" r:id="rId25"/>
    <p:sldId id="434" r:id="rId26"/>
    <p:sldId id="435" r:id="rId27"/>
    <p:sldId id="423" r:id="rId28"/>
    <p:sldId id="426" r:id="rId29"/>
    <p:sldId id="425" r:id="rId30"/>
    <p:sldId id="428" r:id="rId31"/>
    <p:sldId id="430" r:id="rId32"/>
    <p:sldId id="363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C34D05"/>
    <a:srgbClr val="C00822"/>
    <a:srgbClr val="2F9934"/>
    <a:srgbClr val="2084A8"/>
    <a:srgbClr val="66CCFF"/>
    <a:srgbClr val="FF0000"/>
    <a:srgbClr val="F61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61" autoAdjust="0"/>
  </p:normalViewPr>
  <p:slideViewPr>
    <p:cSldViewPr>
      <p:cViewPr>
        <p:scale>
          <a:sx n="70" d="100"/>
          <a:sy n="70" d="100"/>
        </p:scale>
        <p:origin x="-624" y="-108"/>
      </p:cViewPr>
      <p:guideLst>
        <p:guide orient="horz" pos="686"/>
        <p:guide orient="horz" pos="1344"/>
        <p:guide orient="horz" pos="890"/>
        <p:guide orient="horz" pos="3929"/>
        <p:guide orient="horz" pos="4294"/>
        <p:guide orient="horz" pos="959"/>
        <p:guide orient="horz" pos="3347"/>
        <p:guide orient="horz" pos="4087"/>
        <p:guide pos="2880"/>
        <p:guide pos="295"/>
        <p:guide pos="5486"/>
        <p:guide pos="5264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622"/>
    </p:cViewPr>
  </p:sorterViewPr>
  <p:notesViewPr>
    <p:cSldViewPr>
      <p:cViewPr varScale="1">
        <p:scale>
          <a:sx n="68" d="100"/>
          <a:sy n="68" d="100"/>
        </p:scale>
        <p:origin x="-2136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97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23438"/>
            <a:ext cx="30797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fld id="{574F6B74-1D32-4C66-A569-828EC73DF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30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97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9813" y="803275"/>
            <a:ext cx="5022850" cy="37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894263"/>
            <a:ext cx="5200650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04388"/>
            <a:ext cx="30797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18" tIns="47160" rIns="94318" bIns="4716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94AD8BD-547B-44B0-95F4-3FDAF593FD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75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1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5321F-F3E0-4F24-9A10-AF41344EC5D5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894263"/>
            <a:ext cx="5200650" cy="4568825"/>
          </a:xfrm>
          <a:noFill/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3" descr="cosmoLogo_veryf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338"/>
            <a:ext cx="20177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2875"/>
            <a:ext cx="2363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3850" y="2492375"/>
            <a:ext cx="8207375" cy="1871663"/>
          </a:xfrm>
        </p:spPr>
        <p:txBody>
          <a:bodyPr anchor="t"/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97425"/>
            <a:ext cx="8207375" cy="519113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59446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5DD3-684C-4145-963C-074D58C282CF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853-3FDE-4CAF-AC89-E8CF3A0751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6034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125538"/>
            <a:ext cx="2058987" cy="4895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125538"/>
            <a:ext cx="6029325" cy="4895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28F4D-BDC7-433E-8EA0-D5235FD897D0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E8B46-52BF-42BA-BC4C-3466E9408A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2178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E2EE2-4798-485B-92E7-6EB9A848D210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9823488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58AF0-BEA4-46A6-B985-922FF64751EE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3767799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DE297-CB37-4517-9396-98C1F64328B1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6692699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EF7D-C17F-4F3C-AE96-2EDA2164A891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108233340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A4D16-1406-4718-8214-FF6DFFFEACDA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62944268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E6BA-2AFE-485F-B5FB-F19CCBDE7B88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101664325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86C5-C885-4C18-B017-C7372115B7DA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36650723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F885-A450-45B6-851D-85C6F40E32AB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4345445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F6704-E589-4CD7-9C6F-435A633327C0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516000"/>
            <a:ext cx="3960812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4686-4644-471E-9375-12B57D8E2B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91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A96D3-D956-4A83-995A-4BFE7072E7AB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6743639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3791-98DA-41AF-A9D6-73999764E0A0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07425352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DF7BE-F15F-4711-BE7F-8F556DE47599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402759357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1BB5-A032-48D9-9A4A-A066DF1FE9A0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40794053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B7822-68D8-4767-ADE6-6727A1EF575F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196619044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B4A3F-E541-48E9-9849-B65E14055CBC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419695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3DE0-4EDC-423E-BC4E-0E8C5B228A31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18240055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DA92-468C-4A63-9857-8992B5172098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358113551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06589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81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6BD86-96FD-4557-9228-4F2DC4257B58}" type="datetime1">
              <a:rPr lang="de-DE" smtClean="0"/>
              <a:t>09.09.2017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6516000"/>
            <a:ext cx="396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B63A-957D-45FF-9F4F-33D8948D5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858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7DAE-0BBB-4A2F-A4CF-BF86F4CE94DA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35359242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43E30-F4D7-49A0-B4DF-5ACD9C26D48D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1919888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BEFE-D2BD-412C-875E-F5A864DDBB98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92114580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1412875"/>
            <a:ext cx="2058987" cy="4968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6088" y="1412875"/>
            <a:ext cx="6029325" cy="4968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581775"/>
            <a:ext cx="1816100" cy="207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CFF2-FEF4-4471-B966-06EB0A065659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</p:spTree>
    <p:extLst>
      <p:ext uri="{BB962C8B-B14F-4D97-AF65-F5344CB8AC3E}">
        <p14:creationId xmlns:p14="http://schemas.microsoft.com/office/powerpoint/2010/main" val="22447885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2481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2481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1042988" y="6516000"/>
            <a:ext cx="1511300" cy="2079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5CFB-F4B1-4655-B4A0-C5DE216B9C53}" type="datetime1">
              <a:rPr lang="de-DE" smtClean="0"/>
              <a:t>09.09.2017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8000" y="6516000"/>
            <a:ext cx="3960000" cy="216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7A09-F0C8-410D-9C9F-DB93FB5DC1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21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F80E-5789-4521-9E7A-5DA54A5646C0}" type="datetime1">
              <a:rPr lang="de-DE" smtClean="0"/>
              <a:t>09.09.2017</a:t>
            </a:fld>
            <a:endParaRPr lang="de-DE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E847-6A60-4B14-8561-F9D53AAC39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80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F6DF3-E88D-426A-A6F5-2AA0ACA1584F}" type="datetime1">
              <a:rPr lang="de-DE" smtClean="0"/>
              <a:t>09.09.2017</a:t>
            </a:fld>
            <a:endParaRPr lang="de-DE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7F1F0-2724-4E6D-8265-2079DCBA46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54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6C6F3-2516-4909-B746-93AA0C381C0C}" type="datetime1">
              <a:rPr lang="de-DE" smtClean="0"/>
              <a:t>09.09.2017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D59D-AEE2-4368-A402-C5EC47BC6A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3232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2798-8BC9-45C7-8F99-935C4E943C2E}" type="datetime1">
              <a:rPr lang="de-DE" smtClean="0"/>
              <a:t>09.09.2017</a:t>
            </a:fld>
            <a:endParaRPr lang="de-DE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746E1-8E2B-4FB0-9F0A-F9E7948F60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032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5214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513513"/>
            <a:ext cx="15113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CABD6A42-AD30-4ACE-AB31-F2CFD3C866B3}" type="datetime1">
              <a:rPr lang="de-DE" smtClean="0"/>
              <a:t>09.09.2017</a:t>
            </a:fld>
            <a:endParaRPr lang="de-DE"/>
          </a:p>
        </p:txBody>
      </p:sp>
      <p:sp>
        <p:nvSpPr>
          <p:cNvPr id="1029" name="Rectangle 36"/>
          <p:cNvSpPr>
            <a:spLocks noChangeArrowheads="1"/>
          </p:cNvSpPr>
          <p:nvPr/>
        </p:nvSpPr>
        <p:spPr bwMode="auto">
          <a:xfrm>
            <a:off x="4859338" y="6650038"/>
            <a:ext cx="15113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8000" y="6516000"/>
            <a:ext cx="396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13513"/>
            <a:ext cx="45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E819A5-0AE1-4A61-B068-D2F97FEB58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2" name="Rectangle 40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125538"/>
            <a:ext cx="82296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3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4" name="Text Box 42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sz="3000" smtClean="0">
                <a:solidFill>
                  <a:schemeClr val="bg1"/>
                </a:solidFill>
                <a:latin typeface="Arial Black" pitchFamily="34" charset="0"/>
              </a:rPr>
              <a:t>Deutscher Wetterdienst</a:t>
            </a:r>
          </a:p>
        </p:txBody>
      </p:sp>
      <p:sp>
        <p:nvSpPr>
          <p:cNvPr id="1035" name="Line 43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6" name="Picture 44" descr="cosmoLogo_veryfi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338"/>
            <a:ext cx="20177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2875"/>
            <a:ext cx="23637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6" descr="Bundesadler_klei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477000"/>
            <a:ext cx="3492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13" r:id="rId3"/>
    <p:sldLayoutId id="2147484614" r:id="rId4"/>
    <p:sldLayoutId id="2147484616" r:id="rId5"/>
    <p:sldLayoutId id="2147484617" r:id="rId6"/>
    <p:sldLayoutId id="2147484618" r:id="rId7"/>
    <p:sldLayoutId id="2147484619" r:id="rId8"/>
    <p:sldLayoutId id="2147484637" r:id="rId9"/>
    <p:sldLayoutId id="2147484620" r:id="rId10"/>
    <p:sldLayoutId id="2147484621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581775"/>
            <a:ext cx="18161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ECAD3D34-ED33-4086-B1C4-126A57BD2100}" type="datetime1">
              <a:rPr lang="de-DE" smtClean="0"/>
              <a:t>09.09.2017</a:t>
            </a:fld>
            <a:r>
              <a:rPr lang="de-DE" smtClean="0"/>
              <a:t>PBPV  </a:t>
            </a:r>
            <a:r>
              <a:rPr lang="de-DE"/>
              <a:t>–  03/2010</a:t>
            </a:r>
          </a:p>
        </p:txBody>
      </p:sp>
      <p:sp>
        <p:nvSpPr>
          <p:cNvPr id="2054" name="Line 6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6" name="Picture 8" descr="DWD-BiWoCl-22-rgb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0"/>
          <p:cNvSpPr>
            <a:spLocks noChangeArrowheads="1"/>
          </p:cNvSpPr>
          <p:nvPr userDrawn="1"/>
        </p:nvSpPr>
        <p:spPr bwMode="auto">
          <a:xfrm>
            <a:off x="5580063" y="54927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41287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77" name="Line 6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8" name="Picture 8" descr="DWD-BiWoCl-22-rgb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42875"/>
            <a:ext cx="29924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33" r:id="rId6"/>
    <p:sldLayoutId id="2147484634" r:id="rId7"/>
    <p:sldLayoutId id="2147484643" r:id="rId8"/>
    <p:sldLayoutId id="2147484644" r:id="rId9"/>
    <p:sldLayoutId id="2147484645" r:id="rId10"/>
    <p:sldLayoutId id="2147484646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smo-model.org/content/model/releases/histories/default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16113"/>
            <a:ext cx="8281988" cy="2376487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SCA Report for the</a:t>
            </a:r>
            <a:br>
              <a:rPr lang="de-DE" altLang="de-DE" smtClean="0"/>
            </a:b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COSMO-Model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652963"/>
            <a:ext cx="8207375" cy="1223962"/>
          </a:xfrm>
          <a:noFill/>
        </p:spPr>
        <p:txBody>
          <a:bodyPr/>
          <a:lstStyle/>
          <a:p>
            <a:pPr eaLnBrk="1" hangingPunct="1"/>
            <a:r>
              <a:rPr lang="de-DE" altLang="de-DE" smtClean="0"/>
              <a:t>Ulrich Schättler</a:t>
            </a:r>
          </a:p>
          <a:p>
            <a:pPr eaLnBrk="1" hangingPunct="1"/>
            <a:r>
              <a:rPr lang="de-DE" altLang="de-DE" smtClean="0"/>
              <a:t>Source Code Administrator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 smtClean="0"/>
              <a:t>Testing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COSMO-ICON </a:t>
            </a:r>
            <a:r>
              <a:rPr lang="de-DE" altLang="en-US" dirty="0" err="1" smtClean="0"/>
              <a:t>Physics</a:t>
            </a:r>
            <a:endParaRPr lang="en-US" altLang="en-US" dirty="0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dirty="0" err="1" smtClean="0"/>
              <a:t>From</a:t>
            </a:r>
            <a:r>
              <a:rPr lang="de-DE" altLang="en-US" dirty="0" smtClean="0"/>
              <a:t> Version 5.04e on, all </a:t>
            </a:r>
            <a:r>
              <a:rPr lang="de-DE" altLang="en-US" dirty="0" err="1" smtClean="0"/>
              <a:t>parameterizations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are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blocked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format</a:t>
            </a:r>
            <a:r>
              <a:rPr lang="de-DE" altLang="en-US" dirty="0" smtClean="0"/>
              <a:t>. </a:t>
            </a:r>
          </a:p>
          <a:p>
            <a:pPr eaLnBrk="1" hangingPunct="1"/>
            <a:r>
              <a:rPr lang="de-DE" altLang="de-DE" dirty="0" smtClean="0"/>
              <a:t>COSMO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ICON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using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same </a:t>
            </a:r>
            <a:r>
              <a:rPr lang="de-DE" altLang="de-DE" dirty="0" err="1" smtClean="0"/>
              <a:t>packages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endParaRPr lang="de-DE" altLang="de-DE" dirty="0" smtClean="0"/>
          </a:p>
          <a:p>
            <a:pPr eaLnBrk="1" hangingPunct="1"/>
            <a:endParaRPr lang="de-DE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de-DE" altLang="en-US" dirty="0" smtClean="0"/>
              <a:t>First NUMEX </a:t>
            </a:r>
            <a:r>
              <a:rPr lang="de-DE" altLang="en-US" dirty="0" err="1" smtClean="0"/>
              <a:t>experiment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winter</a:t>
            </a:r>
            <a:r>
              <a:rPr lang="de-DE" altLang="en-US" dirty="0" smtClean="0"/>
              <a:t> 2016/17 </a:t>
            </a:r>
            <a:r>
              <a:rPr lang="de-DE" altLang="en-US" dirty="0" err="1" smtClean="0"/>
              <a:t>indicated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problems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interface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TERRA: </a:t>
            </a:r>
            <a:r>
              <a:rPr lang="de-DE" altLang="en-US" dirty="0" err="1" smtClean="0"/>
              <a:t>had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fix </a:t>
            </a:r>
            <a:r>
              <a:rPr lang="de-DE" altLang="en-US" dirty="0" err="1" smtClean="0"/>
              <a:t>some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technical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details</a:t>
            </a:r>
            <a:endParaRPr lang="de-DE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355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A63E1C-CEA8-4875-BAD9-86820CF64209}" type="datetime1">
              <a:rPr lang="de-DE" altLang="en-US" smtClean="0"/>
              <a:t>09.09.2017</a:t>
            </a:fld>
            <a:endParaRPr lang="de-DE" altLang="en-US" smtClean="0"/>
          </a:p>
        </p:txBody>
      </p:sp>
      <p:sp>
        <p:nvSpPr>
          <p:cNvPr id="2355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355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316C6-8E44-46E4-B39D-8997307308F1}" type="slidenum">
              <a:rPr lang="de-DE" altLang="en-US" smtClean="0"/>
              <a:pPr eaLnBrk="1" hangingPunct="1"/>
              <a:t>10</a:t>
            </a:fld>
            <a:endParaRPr lang="de-DE" altLang="en-US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91382"/>
              </p:ext>
            </p:extLst>
          </p:nvPr>
        </p:nvGraphicFramePr>
        <p:xfrm>
          <a:off x="971600" y="2564904"/>
          <a:ext cx="7632848" cy="2506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775"/>
                <a:gridCol w="5448073"/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Microphysics</a:t>
                      </a:r>
                      <a:endParaRPr lang="en-US" b="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since</a:t>
                      </a:r>
                      <a:r>
                        <a:rPr lang="de-DE" dirty="0" smtClean="0"/>
                        <a:t> 5.01 (</a:t>
                      </a:r>
                      <a:r>
                        <a:rPr lang="de-DE" dirty="0" err="1" smtClean="0"/>
                        <a:t>already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validated</a:t>
                      </a:r>
                      <a:r>
                        <a:rPr lang="de-DE" dirty="0" smtClean="0"/>
                        <a:t>)</a:t>
                      </a:r>
                      <a:endParaRPr lang="en-US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de-DE" dirty="0" smtClean="0"/>
                        <a:t>SSO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bit-</a:t>
                      </a:r>
                      <a:r>
                        <a:rPr lang="de-DE" dirty="0" err="1" smtClean="0"/>
                        <a:t>identical</a:t>
                      </a:r>
                      <a:r>
                        <a:rPr lang="de-DE" dirty="0" smtClean="0"/>
                        <a:t>: </a:t>
                      </a:r>
                      <a:r>
                        <a:rPr lang="de-DE" dirty="0" err="1" smtClean="0"/>
                        <a:t>there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were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no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changes</a:t>
                      </a:r>
                      <a:r>
                        <a:rPr lang="de-DE" baseline="0" dirty="0" smtClean="0"/>
                        <a:t> in ICON</a:t>
                      </a:r>
                      <a:endParaRPr lang="en-US" b="0" dirty="0"/>
                    </a:p>
                  </a:txBody>
                  <a:tcPr>
                    <a:lnT>
                      <a:noFill/>
                    </a:lnT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Turbulence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dirty="0" err="1" smtClean="0"/>
                        <a:t>modifications</a:t>
                      </a:r>
                      <a:r>
                        <a:rPr lang="de-DE" altLang="de-DE" dirty="0" smtClean="0"/>
                        <a:t> in ICON: Tests </a:t>
                      </a:r>
                      <a:r>
                        <a:rPr lang="de-DE" altLang="de-DE" dirty="0" err="1" smtClean="0"/>
                        <a:t>by</a:t>
                      </a:r>
                      <a:r>
                        <a:rPr lang="de-DE" altLang="de-DE" dirty="0" smtClean="0"/>
                        <a:t> M. </a:t>
                      </a:r>
                      <a:r>
                        <a:rPr lang="de-DE" altLang="de-DE" dirty="0" err="1" smtClean="0"/>
                        <a:t>Raschendorfer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showed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comparable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results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former</a:t>
                      </a:r>
                      <a:r>
                        <a:rPr lang="de-DE" altLang="de-DE" dirty="0" smtClean="0"/>
                        <a:t> COSMO </a:t>
                      </a:r>
                      <a:r>
                        <a:rPr lang="de-DE" altLang="de-DE" dirty="0" err="1" smtClean="0"/>
                        <a:t>version</a:t>
                      </a:r>
                      <a:endParaRPr lang="de-DE" altLang="de-DE" dirty="0" smtClean="0"/>
                    </a:p>
                  </a:txBody>
                  <a:tcPr/>
                </a:tc>
              </a:tr>
              <a:tr h="778030">
                <a:tc>
                  <a:txBody>
                    <a:bodyPr/>
                    <a:lstStyle/>
                    <a:p>
                      <a:r>
                        <a:rPr lang="de-DE" dirty="0" smtClean="0"/>
                        <a:t>Surface </a:t>
                      </a:r>
                      <a:r>
                        <a:rPr lang="de-DE" dirty="0" err="1" smtClean="0"/>
                        <a:t>schemes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dirty="0" err="1" smtClean="0"/>
                        <a:t>modifications</a:t>
                      </a:r>
                      <a:r>
                        <a:rPr lang="de-DE" altLang="de-DE" dirty="0" smtClean="0"/>
                        <a:t> in ICON: </a:t>
                      </a:r>
                      <a:r>
                        <a:rPr lang="de-DE" altLang="de-DE" dirty="0" err="1" smtClean="0"/>
                        <a:t>no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tests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compare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only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these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modifications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to</a:t>
                      </a:r>
                      <a:r>
                        <a:rPr lang="de-DE" altLang="de-DE" dirty="0" smtClean="0"/>
                        <a:t> </a:t>
                      </a:r>
                      <a:r>
                        <a:rPr lang="de-DE" altLang="de-DE" dirty="0" err="1" smtClean="0"/>
                        <a:t>former</a:t>
                      </a:r>
                      <a:r>
                        <a:rPr lang="de-DE" altLang="de-DE" dirty="0" smtClean="0"/>
                        <a:t> COSMO </a:t>
                      </a:r>
                      <a:r>
                        <a:rPr lang="de-DE" altLang="de-DE" dirty="0" err="1" smtClean="0"/>
                        <a:t>version</a:t>
                      </a:r>
                      <a:endParaRPr lang="de-DE" altLang="de-DE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NWP Test Suite at ECMWF based on IFS Data</a:t>
            </a:r>
            <a:endParaRPr lang="en-US" altLang="en-US" smtClean="0"/>
          </a:p>
        </p:txBody>
      </p:sp>
      <p:sp>
        <p:nvSpPr>
          <p:cNvPr id="24579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250704" cy="4248150"/>
          </a:xfrm>
        </p:spPr>
        <p:txBody>
          <a:bodyPr/>
          <a:lstStyle/>
          <a:p>
            <a:r>
              <a:rPr lang="de-DE" altLang="en-US" dirty="0" smtClean="0"/>
              <a:t>NWP Test Suite </a:t>
            </a:r>
            <a:r>
              <a:rPr lang="de-DE" altLang="en-US" dirty="0" err="1" smtClean="0"/>
              <a:t>performed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a beta-version </a:t>
            </a:r>
            <a:r>
              <a:rPr lang="de-DE" altLang="en-US" dirty="0" err="1" smtClean="0"/>
              <a:t>of</a:t>
            </a:r>
            <a:r>
              <a:rPr lang="de-DE" altLang="en-US" dirty="0" smtClean="0"/>
              <a:t> 5.04e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16.12.16 (</a:t>
            </a:r>
            <a:r>
              <a:rPr lang="de-DE" altLang="en-US" dirty="0" err="1" smtClean="0"/>
              <a:t>had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some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billing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units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left</a:t>
            </a:r>
            <a:r>
              <a:rPr lang="de-DE" altLang="en-US" dirty="0" smtClean="0"/>
              <a:t> at ECMWF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2016) </a:t>
            </a:r>
            <a:r>
              <a:rPr lang="de-DE" altLang="en-US" dirty="0" err="1" smtClean="0"/>
              <a:t>did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show</a:t>
            </a:r>
            <a:r>
              <a:rPr lang="de-DE" altLang="en-US" dirty="0" smtClean="0"/>
              <a:t> an </a:t>
            </a:r>
            <a:r>
              <a:rPr lang="de-DE" altLang="en-US" dirty="0" err="1" smtClean="0"/>
              <a:t>improvement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over</a:t>
            </a:r>
            <a:r>
              <a:rPr lang="de-DE" altLang="en-US" dirty="0" smtClean="0"/>
              <a:t> 5.03</a:t>
            </a:r>
          </a:p>
          <a:p>
            <a:r>
              <a:rPr lang="de-DE" altLang="en-US" dirty="0" smtClean="0"/>
              <a:t>Problem </a:t>
            </a:r>
            <a:r>
              <a:rPr lang="de-DE" altLang="en-US" dirty="0" err="1" smtClean="0"/>
              <a:t>could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that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COSMO-ICON </a:t>
            </a:r>
            <a:r>
              <a:rPr lang="de-DE" altLang="en-US" dirty="0" err="1" smtClean="0"/>
              <a:t>physics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performs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even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worse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IFS </a:t>
            </a:r>
            <a:r>
              <a:rPr lang="de-DE" altLang="en-US" dirty="0" err="1" smtClean="0"/>
              <a:t>soil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.</a:t>
            </a:r>
          </a:p>
          <a:p>
            <a:r>
              <a:rPr lang="de-DE" altLang="en-US" dirty="0" smtClean="0"/>
              <a:t>Simulation </a:t>
            </a:r>
            <a:r>
              <a:rPr lang="de-DE" altLang="en-US" dirty="0" err="1" smtClean="0"/>
              <a:t>period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shown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January</a:t>
            </a:r>
            <a:r>
              <a:rPr lang="de-DE" altLang="en-US" dirty="0" smtClean="0"/>
              <a:t> 2013</a:t>
            </a:r>
          </a:p>
        </p:txBody>
      </p:sp>
      <p:pic>
        <p:nvPicPr>
          <p:cNvPr id="24580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08175"/>
            <a:ext cx="4743450" cy="3348038"/>
          </a:xfrm>
        </p:spPr>
      </p:pic>
      <p:sp>
        <p:nvSpPr>
          <p:cNvPr id="2458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2501D0-C8B5-46A0-91A8-A83CFB03CAB0}" type="datetime1">
              <a:rPr lang="de-DE" altLang="en-US" smtClean="0"/>
              <a:t>09.09.2017</a:t>
            </a:fld>
            <a:endParaRPr lang="de-DE" altLang="en-US" smtClean="0"/>
          </a:p>
        </p:txBody>
      </p:sp>
      <p:sp>
        <p:nvSpPr>
          <p:cNvPr id="24582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4583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5CAB3-81F4-4642-B1F0-73B29F110881}" type="slidenum">
              <a:rPr lang="de-DE" altLang="en-US" smtClean="0"/>
              <a:pPr eaLnBrk="1" hangingPunct="1"/>
              <a:t>11</a:t>
            </a:fld>
            <a:endParaRPr lang="de-DE" altLang="en-US" smtClean="0"/>
          </a:p>
        </p:txBody>
      </p:sp>
      <p:sp>
        <p:nvSpPr>
          <p:cNvPr id="24584" name="Textfeld 9"/>
          <p:cNvSpPr txBox="1">
            <a:spLocks noChangeArrowheads="1"/>
          </p:cNvSpPr>
          <p:nvPr/>
        </p:nvSpPr>
        <p:spPr bwMode="auto">
          <a:xfrm>
            <a:off x="4140200" y="5472113"/>
            <a:ext cx="435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/>
              <a:t>ME and RMSE for 7 km test (January 2013) with IFS</a:t>
            </a:r>
            <a:endParaRPr lang="en-US" altLang="en-US" sz="14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NWP Test Suite at ECMWF based on GME Data</a:t>
            </a:r>
            <a:endParaRPr lang="en-US" altLang="en-US" smtClean="0"/>
          </a:p>
        </p:txBody>
      </p:sp>
      <p:sp>
        <p:nvSpPr>
          <p:cNvPr id="2560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467100" cy="4248150"/>
          </a:xfrm>
        </p:spPr>
        <p:txBody>
          <a:bodyPr/>
          <a:lstStyle/>
          <a:p>
            <a:r>
              <a:rPr lang="de-DE" altLang="en-US" smtClean="0"/>
              <a:t>But runs with GME soil data did not improve this situation significantly.</a:t>
            </a:r>
            <a:endParaRPr lang="en-US" altLang="en-US" smtClean="0"/>
          </a:p>
        </p:txBody>
      </p:sp>
      <p:sp>
        <p:nvSpPr>
          <p:cNvPr id="2560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AE9024-81AC-41B9-AFC7-4382B51DA599}" type="datetime1">
              <a:rPr lang="de-DE" altLang="en-US" smtClean="0"/>
              <a:t>09.09.2017</a:t>
            </a:fld>
            <a:endParaRPr lang="de-DE" altLang="en-US" smtClean="0"/>
          </a:p>
        </p:txBody>
      </p:sp>
      <p:sp>
        <p:nvSpPr>
          <p:cNvPr id="2560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56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DE7ED1-2EF4-4445-B3CC-389A8C7F98EC}" type="slidenum">
              <a:rPr lang="de-DE" altLang="en-US" smtClean="0"/>
              <a:pPr eaLnBrk="1" hangingPunct="1"/>
              <a:t>12</a:t>
            </a:fld>
            <a:endParaRPr lang="de-DE" altLang="en-US" smtClean="0"/>
          </a:p>
        </p:txBody>
      </p:sp>
      <p:sp>
        <p:nvSpPr>
          <p:cNvPr id="25607" name="Textfeld 9"/>
          <p:cNvSpPr txBox="1">
            <a:spLocks noChangeArrowheads="1"/>
          </p:cNvSpPr>
          <p:nvPr/>
        </p:nvSpPr>
        <p:spPr bwMode="auto">
          <a:xfrm>
            <a:off x="4140200" y="5472113"/>
            <a:ext cx="448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400"/>
              <a:t>ME and RMSE for 7 km test (January 2013) with GME</a:t>
            </a:r>
            <a:endParaRPr lang="en-US" altLang="en-US" sz="1400"/>
          </a:p>
        </p:txBody>
      </p:sp>
      <p:pic>
        <p:nvPicPr>
          <p:cNvPr id="25608" name="Picture 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08175"/>
            <a:ext cx="4751388" cy="3348038"/>
          </a:xfrm>
          <a:solidFill>
            <a:srgbClr val="FFFFFF"/>
          </a:solidFill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714938" cy="244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Hindcasts at DWD</a:t>
            </a:r>
            <a:endParaRPr lang="en-US" altLang="en-US" smtClean="0"/>
          </a:p>
        </p:txBody>
      </p:sp>
      <p:sp>
        <p:nvSpPr>
          <p:cNvPr id="26627" name="Inhaltsplatzhalter 7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178175" cy="2999507"/>
          </a:xfrm>
        </p:spPr>
        <p:txBody>
          <a:bodyPr/>
          <a:lstStyle/>
          <a:p>
            <a:r>
              <a:rPr lang="de-DE" altLang="en-US" dirty="0" smtClean="0"/>
              <a:t>A </a:t>
            </a:r>
            <a:r>
              <a:rPr lang="de-DE" altLang="en-US" dirty="0" err="1" smtClean="0"/>
              <a:t>one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month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simulation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starting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interpolated</a:t>
            </a:r>
            <a:r>
              <a:rPr lang="de-DE" altLang="en-US" dirty="0" smtClean="0"/>
              <a:t> ICON </a:t>
            </a:r>
            <a:r>
              <a:rPr lang="de-DE" altLang="en-US" dirty="0" err="1" smtClean="0"/>
              <a:t>data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driven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by</a:t>
            </a:r>
            <a:r>
              <a:rPr lang="de-DE" altLang="en-US" dirty="0" smtClean="0"/>
              <a:t> ICON </a:t>
            </a:r>
            <a:r>
              <a:rPr lang="de-DE" altLang="en-US" dirty="0" err="1" smtClean="0"/>
              <a:t>analysis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February</a:t>
            </a:r>
            <a:r>
              <a:rPr lang="de-DE" altLang="en-US" dirty="0" smtClean="0"/>
              <a:t> 2016 </a:t>
            </a:r>
            <a:r>
              <a:rPr lang="de-DE" altLang="en-US" dirty="0" err="1" smtClean="0"/>
              <a:t>using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same </a:t>
            </a:r>
            <a:r>
              <a:rPr lang="de-DE" altLang="en-US" dirty="0" err="1" smtClean="0"/>
              <a:t>integration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domain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NWP Test Suite.</a:t>
            </a:r>
          </a:p>
          <a:p>
            <a:r>
              <a:rPr lang="de-DE" altLang="en-US" dirty="0" err="1" smtClean="0"/>
              <a:t>Results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show</a:t>
            </a:r>
            <a:r>
              <a:rPr lang="de-DE" altLang="en-US" dirty="0" smtClean="0"/>
              <a:t> an </a:t>
            </a:r>
            <a:r>
              <a:rPr lang="de-DE" altLang="en-US" dirty="0" err="1" smtClean="0"/>
              <a:t>improvement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2m </a:t>
            </a:r>
            <a:r>
              <a:rPr lang="de-DE" altLang="en-US" dirty="0" err="1" smtClean="0"/>
              <a:t>temperature</a:t>
            </a:r>
            <a:r>
              <a:rPr lang="de-DE" altLang="en-US" dirty="0" smtClean="0"/>
              <a:t>.</a:t>
            </a:r>
            <a:endParaRPr lang="en-US" altLang="en-US" dirty="0" smtClean="0"/>
          </a:p>
        </p:txBody>
      </p:sp>
      <p:pic>
        <p:nvPicPr>
          <p:cNvPr id="26628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1"/>
          <a:stretch>
            <a:fillRect/>
          </a:stretch>
        </p:blipFill>
        <p:spPr>
          <a:xfrm>
            <a:off x="3779838" y="1800225"/>
            <a:ext cx="2519362" cy="4248150"/>
          </a:xfrm>
        </p:spPr>
      </p:pic>
      <p:sp>
        <p:nvSpPr>
          <p:cNvPr id="2662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8EA588-001F-4913-B241-AB3A87759CAA}" type="datetime1">
              <a:rPr lang="de-DE" altLang="en-US" smtClean="0"/>
              <a:t>09.09.2017</a:t>
            </a:fld>
            <a:endParaRPr lang="de-DE" altLang="en-US" smtClean="0"/>
          </a:p>
        </p:txBody>
      </p:sp>
      <p:sp>
        <p:nvSpPr>
          <p:cNvPr id="2663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663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268A39-82E4-49C8-9B12-D03AB072205A}" type="slidenum">
              <a:rPr lang="de-DE" altLang="en-US" smtClean="0"/>
              <a:pPr eaLnBrk="1" hangingPunct="1"/>
              <a:t>13</a:t>
            </a:fld>
            <a:endParaRPr lang="de-DE" altLang="en-US" smtClean="0"/>
          </a:p>
        </p:txBody>
      </p:sp>
      <p:pic>
        <p:nvPicPr>
          <p:cNvPr id="26632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31947"/>
          <a:stretch>
            <a:fillRect/>
          </a:stretch>
        </p:blipFill>
        <p:spPr bwMode="auto">
          <a:xfrm>
            <a:off x="6335713" y="1800225"/>
            <a:ext cx="2339975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0" t="40004" r="1202" b="35858"/>
          <a:stretch>
            <a:fillRect/>
          </a:stretch>
        </p:blipFill>
        <p:spPr bwMode="auto">
          <a:xfrm>
            <a:off x="2268538" y="4772745"/>
            <a:ext cx="147478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Numex Experiment with KENDA</a:t>
            </a:r>
            <a:endParaRPr lang="en-US" altLang="en-US" smtClean="0"/>
          </a:p>
        </p:txBody>
      </p:sp>
      <p:sp>
        <p:nvSpPr>
          <p:cNvPr id="2765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330824" cy="3269357"/>
          </a:xfrm>
        </p:spPr>
        <p:txBody>
          <a:bodyPr/>
          <a:lstStyle/>
          <a:p>
            <a:r>
              <a:rPr lang="de-DE" altLang="en-US" dirty="0" err="1" smtClean="0"/>
              <a:t>Compared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a KENDA Experiment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operational </a:t>
            </a:r>
            <a:r>
              <a:rPr lang="de-DE" altLang="en-US" dirty="0" err="1" smtClean="0"/>
              <a:t>version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May/June 2016</a:t>
            </a:r>
          </a:p>
          <a:p>
            <a:pPr lvl="1"/>
            <a:r>
              <a:rPr lang="de-DE" altLang="en-US" dirty="0" smtClean="0"/>
              <a:t>Tests </a:t>
            </a:r>
            <a:r>
              <a:rPr lang="de-DE" altLang="en-US" dirty="0" err="1" smtClean="0"/>
              <a:t>with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physics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and</a:t>
            </a:r>
            <a:r>
              <a:rPr lang="de-DE" altLang="en-US" dirty="0" smtClean="0"/>
              <a:t> different </a:t>
            </a:r>
            <a:r>
              <a:rPr lang="de-DE" altLang="en-US" dirty="0" err="1" smtClean="0"/>
              <a:t>configurations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show</a:t>
            </a:r>
            <a:r>
              <a:rPr lang="de-DE" altLang="en-US" dirty="0" smtClean="0"/>
              <a:t> a </a:t>
            </a:r>
            <a:r>
              <a:rPr lang="de-DE" altLang="en-US" dirty="0" err="1" smtClean="0"/>
              <a:t>sensitivity</a:t>
            </a:r>
            <a:r>
              <a:rPr lang="de-DE" altLang="en-US" dirty="0" smtClean="0"/>
              <a:t> in </a:t>
            </a:r>
            <a:r>
              <a:rPr lang="de-DE" altLang="en-US" dirty="0" err="1" smtClean="0"/>
              <a:t>forecast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results</a:t>
            </a:r>
            <a:endParaRPr lang="de-DE" altLang="en-US" dirty="0" smtClean="0"/>
          </a:p>
          <a:p>
            <a:pPr lvl="1"/>
            <a:r>
              <a:rPr lang="de-DE" altLang="en-US" dirty="0" smtClean="0"/>
              <a:t>Problem: initial </a:t>
            </a:r>
            <a:r>
              <a:rPr lang="de-DE" altLang="en-US" dirty="0" err="1" smtClean="0"/>
              <a:t>condition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soil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taken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from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the</a:t>
            </a:r>
            <a:r>
              <a:rPr lang="de-DE" altLang="en-US" dirty="0" smtClean="0"/>
              <a:t> "</a:t>
            </a:r>
            <a:r>
              <a:rPr lang="de-DE" altLang="en-US" dirty="0" err="1" smtClean="0"/>
              <a:t>old</a:t>
            </a:r>
            <a:r>
              <a:rPr lang="de-DE" altLang="en-US" dirty="0" smtClean="0"/>
              <a:t>" COSMO-DE </a:t>
            </a:r>
            <a:r>
              <a:rPr lang="de-DE" altLang="en-US" dirty="0" err="1" smtClean="0"/>
              <a:t>analysis</a:t>
            </a:r>
            <a:r>
              <a:rPr lang="de-DE" altLang="en-US" dirty="0" smtClean="0"/>
              <a:t>, </a:t>
            </a:r>
            <a:r>
              <a:rPr lang="de-DE" altLang="en-US" dirty="0" err="1" smtClean="0"/>
              <a:t>which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seems</a:t>
            </a:r>
            <a:r>
              <a:rPr lang="de-DE" altLang="en-US" dirty="0" smtClean="0"/>
              <a:t> not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fit </a:t>
            </a:r>
            <a:r>
              <a:rPr lang="de-DE" altLang="en-US" dirty="0" err="1" smtClean="0"/>
              <a:t>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new</a:t>
            </a:r>
            <a:r>
              <a:rPr lang="de-DE" altLang="en-US" dirty="0" smtClean="0"/>
              <a:t> COSMO-ICON </a:t>
            </a:r>
            <a:r>
              <a:rPr lang="de-DE" altLang="en-US" dirty="0" err="1" smtClean="0"/>
              <a:t>physics</a:t>
            </a:r>
            <a:endParaRPr lang="en-US" altLang="en-US" dirty="0" smtClean="0"/>
          </a:p>
        </p:txBody>
      </p:sp>
      <p:sp>
        <p:nvSpPr>
          <p:cNvPr id="2765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32F98-496E-4C7D-AD1D-7EEFF5844CA3}" type="datetime1">
              <a:rPr lang="de-DE" altLang="en-US" smtClean="0"/>
              <a:t>09.09.2017</a:t>
            </a:fld>
            <a:endParaRPr lang="de-DE" altLang="en-US" smtClean="0"/>
          </a:p>
        </p:txBody>
      </p:sp>
      <p:sp>
        <p:nvSpPr>
          <p:cNvPr id="27653" name="Fußzeilenplatzhalt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765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FE8C0-5CE5-4669-892D-DF5E4B172480}" type="slidenum">
              <a:rPr lang="de-DE" altLang="en-US" smtClean="0"/>
              <a:pPr eaLnBrk="1" hangingPunct="1"/>
              <a:t>14</a:t>
            </a:fld>
            <a:endParaRPr lang="de-DE" altLang="en-US" smtClean="0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50175" b="-15"/>
          <a:stretch>
            <a:fillRect/>
          </a:stretch>
        </p:blipFill>
        <p:spPr bwMode="auto">
          <a:xfrm>
            <a:off x="4916488" y="1700213"/>
            <a:ext cx="385127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feld 11"/>
          <p:cNvSpPr txBox="1">
            <a:spLocks noChangeArrowheads="1"/>
          </p:cNvSpPr>
          <p:nvPr/>
        </p:nvSpPr>
        <p:spPr bwMode="auto">
          <a:xfrm>
            <a:off x="203191" y="5042595"/>
            <a:ext cx="48008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600" dirty="0"/>
              <a:t>Experiment:</a:t>
            </a:r>
          </a:p>
          <a:p>
            <a:pPr defTabSz="627063" eaLnBrk="1" hangingPunct="1"/>
            <a:r>
              <a:rPr lang="de-DE" altLang="en-US" sz="1600" dirty="0" smtClean="0"/>
              <a:t>	</a:t>
            </a:r>
            <a:r>
              <a:rPr lang="de-DE" altLang="en-US" sz="1600" dirty="0" err="1" smtClean="0"/>
              <a:t>old</a:t>
            </a:r>
            <a:r>
              <a:rPr lang="de-DE" altLang="en-US" sz="1600" dirty="0" smtClean="0"/>
              <a:t> </a:t>
            </a:r>
            <a:r>
              <a:rPr lang="de-DE" altLang="en-US" sz="1600" dirty="0"/>
              <a:t>COSMO </a:t>
            </a:r>
            <a:r>
              <a:rPr lang="de-DE" altLang="en-US" sz="1600" dirty="0" err="1"/>
              <a:t>with</a:t>
            </a:r>
            <a:r>
              <a:rPr lang="de-DE" altLang="en-US" sz="1600" dirty="0"/>
              <a:t> </a:t>
            </a:r>
            <a:r>
              <a:rPr lang="de-DE" altLang="en-US" sz="1600" dirty="0" smtClean="0"/>
              <a:t>KENDA (</a:t>
            </a:r>
            <a:r>
              <a:rPr lang="de-DE" altLang="en-US" sz="1600" dirty="0" err="1" smtClean="0"/>
              <a:t>Exp</a:t>
            </a:r>
            <a:r>
              <a:rPr lang="de-DE" altLang="en-US" sz="1600" dirty="0" smtClean="0"/>
              <a:t>. 10416)</a:t>
            </a:r>
            <a:endParaRPr lang="de-DE" altLang="en-US" sz="1600" dirty="0"/>
          </a:p>
          <a:p>
            <a:pPr defTabSz="627063" eaLnBrk="1" hangingPunct="1"/>
            <a:r>
              <a:rPr lang="de-DE" altLang="en-US" sz="1600" dirty="0"/>
              <a:t>	</a:t>
            </a:r>
            <a:r>
              <a:rPr lang="de-DE" altLang="en-US" sz="1600" dirty="0" err="1"/>
              <a:t>old</a:t>
            </a:r>
            <a:r>
              <a:rPr lang="de-DE" altLang="en-US" sz="1600" dirty="0"/>
              <a:t> COSMO </a:t>
            </a:r>
            <a:r>
              <a:rPr lang="de-DE" altLang="en-US" sz="1600" dirty="0" err="1"/>
              <a:t>with</a:t>
            </a:r>
            <a:r>
              <a:rPr lang="de-DE" altLang="en-US" sz="1600" dirty="0"/>
              <a:t> </a:t>
            </a:r>
            <a:r>
              <a:rPr lang="de-DE" altLang="en-US" sz="1600" dirty="0" err="1" smtClean="0"/>
              <a:t>Nudging</a:t>
            </a:r>
            <a:r>
              <a:rPr lang="de-DE" altLang="en-US" sz="1600" dirty="0" smtClean="0"/>
              <a:t> (Routine 2016)</a:t>
            </a:r>
            <a:endParaRPr lang="de-DE" altLang="en-US" sz="1600" dirty="0"/>
          </a:p>
          <a:p>
            <a:pPr defTabSz="627063" eaLnBrk="1" hangingPunct="1"/>
            <a:r>
              <a:rPr lang="de-DE" altLang="en-US" sz="1600" dirty="0"/>
              <a:t>	</a:t>
            </a:r>
            <a:r>
              <a:rPr lang="de-DE" altLang="en-US" sz="1600" dirty="0" err="1"/>
              <a:t>new</a:t>
            </a:r>
            <a:r>
              <a:rPr lang="de-DE" altLang="en-US" sz="1600" dirty="0"/>
              <a:t> COSMO </a:t>
            </a:r>
            <a:r>
              <a:rPr lang="de-DE" altLang="en-US" sz="1600" dirty="0" err="1"/>
              <a:t>with</a:t>
            </a:r>
            <a:r>
              <a:rPr lang="de-DE" altLang="en-US" sz="1600" dirty="0"/>
              <a:t> </a:t>
            </a:r>
            <a:r>
              <a:rPr lang="de-DE" altLang="en-US" sz="1600" dirty="0" smtClean="0"/>
              <a:t>KENDA (</a:t>
            </a:r>
            <a:r>
              <a:rPr lang="de-DE" altLang="en-US" sz="1600" dirty="0" err="1" smtClean="0"/>
              <a:t>Exp</a:t>
            </a:r>
            <a:r>
              <a:rPr lang="de-DE" altLang="en-US" sz="1600" dirty="0" smtClean="0"/>
              <a:t>. 10441)</a:t>
            </a:r>
            <a:endParaRPr lang="en-US" altLang="en-US" sz="16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359370" y="5472000"/>
            <a:ext cx="3603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60000" y="5724000"/>
            <a:ext cx="360363" cy="0"/>
          </a:xfrm>
          <a:prstGeom prst="line">
            <a:avLst/>
          </a:prstGeom>
          <a:ln w="28575"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60000" y="5976000"/>
            <a:ext cx="36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???????????</a:t>
            </a:r>
          </a:p>
          <a:p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smtClean="0"/>
              <a:t>different </a:t>
            </a:r>
            <a:r>
              <a:rPr lang="de-DE" dirty="0" err="1" smtClean="0"/>
              <a:t>hindcasts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3 (4) </a:t>
            </a:r>
            <a:r>
              <a:rPr lang="de-DE" dirty="0" err="1" smtClean="0"/>
              <a:t>months</a:t>
            </a:r>
            <a:r>
              <a:rPr lang="de-DE" dirty="0" smtClean="0"/>
              <a:t> (March-June 2016; in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. All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operational COSMO-DE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on 1</a:t>
            </a:r>
            <a:r>
              <a:rPr lang="de-DE" baseline="30000" dirty="0" smtClean="0"/>
              <a:t>st</a:t>
            </a:r>
            <a:r>
              <a:rPr lang="de-DE" dirty="0" smtClean="0"/>
              <a:t> March 2016.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66EDE-D0D7-47B6-86C7-0E9023CE6498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720975" y="3706813"/>
          <a:ext cx="3579813" cy="369887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March</a:t>
                      </a:r>
                      <a:endParaRPr lang="de-DE" sz="1800" dirty="0"/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April</a:t>
                      </a:r>
                      <a:endParaRPr lang="de-DE" sz="1800" dirty="0"/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May</a:t>
                      </a:r>
                      <a:endParaRPr lang="de-DE" sz="1800"/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2720975" y="4267200"/>
          <a:ext cx="3579813" cy="371475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March</a:t>
                      </a:r>
                      <a:endParaRPr lang="de-DE" sz="1800" dirty="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April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May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720975" y="5794375"/>
          <a:ext cx="3579813" cy="371475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March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April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May</a:t>
                      </a:r>
                      <a:endParaRPr lang="de-DE" sz="1800"/>
                    </a:p>
                  </a:txBody>
                  <a:tcPr marL="91454" marR="91454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23850" y="3716338"/>
          <a:ext cx="2309813" cy="369887"/>
        </p:xfrm>
        <a:graphic>
          <a:graphicData uri="http://schemas.openxmlformats.org/drawingml/2006/table">
            <a:tbl>
              <a:tblPr firstRow="1" bandRow="1"/>
              <a:tblGrid>
                <a:gridCol w="720164"/>
                <a:gridCol w="1589649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V5.4</a:t>
                      </a:r>
                      <a:endParaRPr lang="de-DE" sz="1800" dirty="0"/>
                    </a:p>
                  </a:txBody>
                  <a:tcPr marL="91429" marR="91429" marT="45603" marB="4560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OPER_NOW</a:t>
                      </a:r>
                      <a:endParaRPr lang="de-DE" sz="1800" dirty="0"/>
                    </a:p>
                  </a:txBody>
                  <a:tcPr marL="91429" marR="91429" marT="45603" marB="4560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344488" y="3057525"/>
          <a:ext cx="2312988" cy="371475"/>
        </p:xfrm>
        <a:graphic>
          <a:graphicData uri="http://schemas.openxmlformats.org/drawingml/2006/table">
            <a:tbl>
              <a:tblPr firstRow="1" bandRow="1"/>
              <a:tblGrid>
                <a:gridCol w="1156494"/>
                <a:gridCol w="1156494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Binary</a:t>
                      </a:r>
                      <a:endParaRPr lang="de-DE" sz="1800"/>
                    </a:p>
                  </a:txBody>
                  <a:tcPr marL="91427" marR="91427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8B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err="1" smtClean="0"/>
                        <a:t>Namelist</a:t>
                      </a:r>
                      <a:endParaRPr lang="de-DE" sz="1800" dirty="0"/>
                    </a:p>
                  </a:txBody>
                  <a:tcPr marL="91427" marR="91427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78B4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96925"/>
              </p:ext>
            </p:extLst>
          </p:nvPr>
        </p:nvGraphicFramePr>
        <p:xfrm>
          <a:off x="323528" y="4188610"/>
          <a:ext cx="2309813" cy="640264"/>
        </p:xfrm>
        <a:graphic>
          <a:graphicData uri="http://schemas.openxmlformats.org/drawingml/2006/table">
            <a:tbl>
              <a:tblPr firstRow="1" bandRow="1"/>
              <a:tblGrid>
                <a:gridCol w="863774"/>
                <a:gridCol w="1446039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V5.5R</a:t>
                      </a:r>
                      <a:endParaRPr lang="de-DE" sz="1800" dirty="0"/>
                    </a:p>
                  </a:txBody>
                  <a:tcPr marL="91429" marR="91429" marT="45812" marB="4581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TEST_OLD</a:t>
                      </a:r>
                    </a:p>
                    <a:p>
                      <a:r>
                        <a:rPr lang="de-DE" sz="1800" dirty="0" smtClean="0"/>
                        <a:t>(</a:t>
                      </a:r>
                      <a:r>
                        <a:rPr lang="de-DE" sz="1800" dirty="0" err="1" smtClean="0"/>
                        <a:t>as</a:t>
                      </a:r>
                      <a:r>
                        <a:rPr lang="de-DE" sz="1800" dirty="0" smtClean="0"/>
                        <a:t> OPER)</a:t>
                      </a:r>
                      <a:endParaRPr lang="de-DE" sz="1800" dirty="0"/>
                    </a:p>
                  </a:txBody>
                  <a:tcPr marL="91429" marR="91429" marT="45812" marB="4581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18780"/>
              </p:ext>
            </p:extLst>
          </p:nvPr>
        </p:nvGraphicFramePr>
        <p:xfrm>
          <a:off x="323528" y="5630898"/>
          <a:ext cx="2309813" cy="640034"/>
        </p:xfrm>
        <a:graphic>
          <a:graphicData uri="http://schemas.openxmlformats.org/drawingml/2006/table">
            <a:tbl>
              <a:tblPr firstRow="1" bandRow="1"/>
              <a:tblGrid>
                <a:gridCol w="792162"/>
                <a:gridCol w="1517651"/>
              </a:tblGrid>
              <a:tr h="639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V5.5</a:t>
                      </a:r>
                      <a:endParaRPr lang="de-DE" sz="1800" dirty="0"/>
                    </a:p>
                  </a:txBody>
                  <a:tcPr marL="91429" marR="91429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TEST_NEW</a:t>
                      </a:r>
                    </a:p>
                    <a:p>
                      <a:r>
                        <a:rPr lang="de-DE" sz="1800" dirty="0" smtClean="0"/>
                        <a:t>(</a:t>
                      </a:r>
                      <a:r>
                        <a:rPr lang="de-DE" sz="1800" dirty="0" err="1" smtClean="0"/>
                        <a:t>as</a:t>
                      </a:r>
                      <a:r>
                        <a:rPr lang="de-DE" sz="1800" dirty="0" smtClean="0"/>
                        <a:t> ICON)</a:t>
                      </a:r>
                      <a:endParaRPr lang="de-DE" sz="1800" dirty="0"/>
                    </a:p>
                  </a:txBody>
                  <a:tcPr marL="91429" marR="91429" marT="45697" marB="4569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6372225" y="3357563"/>
            <a:ext cx="576263" cy="3024187"/>
          </a:xfrm>
          <a:prstGeom prst="rect">
            <a:avLst/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984406" y="4613740"/>
            <a:ext cx="135165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Evaluation</a:t>
            </a: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2720975" y="5008563"/>
          <a:ext cx="3579813" cy="369887"/>
        </p:xfrm>
        <a:graphic>
          <a:graphicData uri="http://schemas.openxmlformats.org/drawingml/2006/table">
            <a:tbl>
              <a:tblPr firstRow="1" bandRow="1"/>
              <a:tblGrid>
                <a:gridCol w="1193271"/>
                <a:gridCol w="1193271"/>
                <a:gridCol w="1193271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March</a:t>
                      </a: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April</a:t>
                      </a: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72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>
                          <a:solidFill>
                            <a:schemeClr val="tx1"/>
                          </a:solidFill>
                        </a:rPr>
                        <a:t>May</a:t>
                      </a:r>
                      <a:endParaRPr lang="de-DE" sz="180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F72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/>
        </p:nvGraphicFramePr>
        <p:xfrm>
          <a:off x="323850" y="5080000"/>
          <a:ext cx="2309813" cy="371475"/>
        </p:xfrm>
        <a:graphic>
          <a:graphicData uri="http://schemas.openxmlformats.org/drawingml/2006/table">
            <a:tbl>
              <a:tblPr firstRow="1" bandRow="1"/>
              <a:tblGrid>
                <a:gridCol w="1173303"/>
                <a:gridCol w="1136510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V5.4</a:t>
                      </a:r>
                      <a:endParaRPr lang="de-DE" sz="1800"/>
                    </a:p>
                  </a:txBody>
                  <a:tcPr marL="91429" marR="91429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ROUTI</a:t>
                      </a:r>
                      <a:endParaRPr lang="de-DE" sz="1800"/>
                    </a:p>
                  </a:txBody>
                  <a:tcPr marL="91429" marR="91429" marT="45798" marB="457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217764"/>
              </p:ext>
            </p:extLst>
          </p:nvPr>
        </p:nvGraphicFramePr>
        <p:xfrm>
          <a:off x="323528" y="4869656"/>
          <a:ext cx="2309813" cy="639872"/>
        </p:xfrm>
        <a:graphic>
          <a:graphicData uri="http://schemas.openxmlformats.org/drawingml/2006/table">
            <a:tbl>
              <a:tblPr firstRow="1" bandRow="1"/>
              <a:tblGrid>
                <a:gridCol w="863774"/>
                <a:gridCol w="1446039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V5.5</a:t>
                      </a:r>
                      <a:endParaRPr lang="de-DE" sz="1800" dirty="0"/>
                    </a:p>
                  </a:txBody>
                  <a:tcPr marL="91429" marR="91429" marT="45616" marB="4561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dirty="0" smtClean="0"/>
                        <a:t>TEST_REF</a:t>
                      </a:r>
                    </a:p>
                    <a:p>
                      <a:r>
                        <a:rPr lang="de-DE" sz="1800" dirty="0" smtClean="0"/>
                        <a:t>(10441)</a:t>
                      </a:r>
                      <a:endParaRPr lang="de-DE" sz="1800" dirty="0"/>
                    </a:p>
                  </a:txBody>
                  <a:tcPr marL="91429" marR="91429" marT="45616" marB="4561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B9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7092950" y="3716338"/>
          <a:ext cx="1871663" cy="371475"/>
        </p:xfrm>
        <a:graphic>
          <a:graphicData uri="http://schemas.openxmlformats.org/drawingml/2006/table">
            <a:tbl>
              <a:tblPr firstRow="1" bandRow="1"/>
              <a:tblGrid>
                <a:gridCol w="1439742"/>
                <a:gridCol w="215961"/>
                <a:gridCol w="215960"/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June</a:t>
                      </a:r>
                      <a:endParaRPr lang="de-DE" sz="1800"/>
                    </a:p>
                  </a:txBody>
                  <a:tcPr marL="91413" marR="91413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798" marB="4579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7092950" y="5805488"/>
          <a:ext cx="1871663" cy="369887"/>
        </p:xfrm>
        <a:graphic>
          <a:graphicData uri="http://schemas.openxmlformats.org/drawingml/2006/table">
            <a:tbl>
              <a:tblPr firstRow="1" bandRow="1"/>
              <a:tblGrid>
                <a:gridCol w="1427932"/>
                <a:gridCol w="215961"/>
                <a:gridCol w="227770"/>
              </a:tblGrid>
              <a:tr h="369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800" smtClean="0"/>
                        <a:t>June</a:t>
                      </a:r>
                      <a:endParaRPr lang="de-DE" sz="1800"/>
                    </a:p>
                  </a:txBody>
                  <a:tcPr marL="91413" marR="91413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sz="1800"/>
                    </a:p>
                  </a:txBody>
                  <a:tcPr marL="91413" marR="91413" marT="45603" marB="456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Rechteck 9"/>
          <p:cNvSpPr>
            <a:spLocks noChangeArrowheads="1"/>
          </p:cNvSpPr>
          <p:nvPr/>
        </p:nvSpPr>
        <p:spPr bwMode="auto">
          <a:xfrm>
            <a:off x="7164388" y="4613275"/>
            <a:ext cx="15795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BACY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with DA</a:t>
            </a:r>
            <a:endParaRPr kumimoji="0" lang="de-DE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9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W_SO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5BF42-F85F-4616-AF32-8D544B642504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75" y="1773238"/>
            <a:ext cx="6079249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84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Hindcasts</a:t>
            </a:r>
            <a:r>
              <a:rPr lang="de-DE" dirty="0" smtClean="0"/>
              <a:t>: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hindcasts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different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contents</a:t>
            </a:r>
            <a:endParaRPr lang="de-DE" dirty="0" smtClean="0"/>
          </a:p>
          <a:p>
            <a:r>
              <a:rPr lang="de-DE" dirty="0" smtClean="0"/>
              <a:t>Dry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plant </a:t>
            </a:r>
            <a:r>
              <a:rPr lang="de-DE" dirty="0" err="1" smtClean="0"/>
              <a:t>wilting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produce</a:t>
            </a:r>
            <a:r>
              <a:rPr lang="de-DE" dirty="0" smtClean="0"/>
              <a:t> a negative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: </a:t>
            </a:r>
            <a:r>
              <a:rPr lang="en-US" dirty="0" smtClean="0"/>
              <a:t>low soil moisture -&gt; low evaporation  -&gt; low clouds and low </a:t>
            </a:r>
            <a:r>
              <a:rPr lang="en-US" dirty="0" err="1" smtClean="0"/>
              <a:t>precip</a:t>
            </a:r>
            <a:r>
              <a:rPr lang="en-US" dirty="0" smtClean="0"/>
              <a:t> -&gt; low soil moisture</a:t>
            </a:r>
          </a:p>
          <a:p>
            <a:r>
              <a:rPr lang="de-DE" dirty="0" smtClean="0"/>
              <a:t>In ICON(-EU) a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moisture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prevents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drying</a:t>
            </a:r>
            <a:r>
              <a:rPr lang="de-DE" dirty="0" smtClean="0"/>
              <a:t> out</a:t>
            </a:r>
          </a:p>
          <a:p>
            <a:r>
              <a:rPr lang="en-US" dirty="0" smtClean="0"/>
              <a:t>Significant amount of water in relation to the precipitation is put into the soil for June 2016 by ICON-EU SMA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4D8C-41CA-4AB5-AC2E-BA68A5B08AED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472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BACY Experiments </a:t>
            </a:r>
            <a:r>
              <a:rPr lang="de-DE" dirty="0" err="1" smtClean="0"/>
              <a:t>with</a:t>
            </a:r>
            <a:r>
              <a:rPr lang="de-DE" dirty="0" smtClean="0"/>
              <a:t> KENDA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Performed</a:t>
            </a:r>
            <a:r>
              <a:rPr lang="de-DE" dirty="0" smtClean="0"/>
              <a:t> 2 BACY </a:t>
            </a:r>
            <a:r>
              <a:rPr lang="de-DE" dirty="0" err="1" smtClean="0"/>
              <a:t>experiments</a:t>
            </a:r>
            <a:r>
              <a:rPr lang="de-DE" dirty="0" smtClean="0"/>
              <a:t> (OPER_NOW, TEST_NEW) </a:t>
            </a:r>
            <a:r>
              <a:rPr lang="de-DE" dirty="0" err="1" smtClean="0"/>
              <a:t>for</a:t>
            </a:r>
            <a:r>
              <a:rPr lang="de-DE" dirty="0" smtClean="0"/>
              <a:t> May / June,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hindcasts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Verification</a:t>
            </a:r>
            <a:r>
              <a:rPr lang="de-DE" dirty="0" smtClean="0"/>
              <a:t> in non-dry </a:t>
            </a:r>
            <a:r>
              <a:rPr lang="de-DE" dirty="0" err="1" smtClean="0"/>
              <a:t>regions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COSMO-ICON </a:t>
            </a:r>
            <a:r>
              <a:rPr lang="de-DE" dirty="0" err="1" smtClean="0"/>
              <a:t>physics</a:t>
            </a:r>
            <a:endParaRPr lang="de-DE" dirty="0" smtClean="0"/>
          </a:p>
          <a:p>
            <a:r>
              <a:rPr lang="de-DE" dirty="0" smtClean="0"/>
              <a:t>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prevent</a:t>
            </a:r>
            <a:r>
              <a:rPr lang="de-DE" dirty="0" smtClean="0"/>
              <a:t> </a:t>
            </a:r>
            <a:r>
              <a:rPr lang="de-DE" dirty="0" err="1" smtClean="0"/>
              <a:t>unrealistic</a:t>
            </a:r>
            <a:r>
              <a:rPr lang="de-DE" dirty="0" smtClean="0"/>
              <a:t> dry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in </a:t>
            </a:r>
            <a:r>
              <a:rPr lang="de-DE" dirty="0" err="1" smtClean="0"/>
              <a:t>summer</a:t>
            </a:r>
            <a:endParaRPr lang="de-DE" dirty="0" smtClean="0"/>
          </a:p>
          <a:p>
            <a:r>
              <a:rPr lang="de-DE" dirty="0" smtClean="0"/>
              <a:t>Experiments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minimal </a:t>
            </a:r>
            <a:r>
              <a:rPr lang="de-DE" dirty="0" err="1" smtClean="0"/>
              <a:t>stomata</a:t>
            </a:r>
            <a:r>
              <a:rPr lang="de-DE" dirty="0" smtClean="0"/>
              <a:t> </a:t>
            </a:r>
            <a:r>
              <a:rPr lang="de-DE" dirty="0" err="1" smtClean="0"/>
              <a:t>resistance</a:t>
            </a:r>
            <a:r>
              <a:rPr lang="de-DE" dirty="0" smtClean="0"/>
              <a:t> </a:t>
            </a:r>
            <a:r>
              <a:rPr lang="de-DE" dirty="0" err="1" smtClean="0"/>
              <a:t>map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ICON) in </a:t>
            </a:r>
            <a:r>
              <a:rPr lang="de-DE" dirty="0" err="1" smtClean="0"/>
              <a:t>hindcast</a:t>
            </a:r>
            <a:r>
              <a:rPr lang="de-DE" dirty="0" smtClean="0"/>
              <a:t> </a:t>
            </a:r>
            <a:r>
              <a:rPr lang="de-DE" dirty="0" err="1" smtClean="0"/>
              <a:t>mode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F56B1-A00C-49F9-ACF2-C174B9129661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41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Case Study 2016, June 23, 12 UTC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BBE16-C7CE-441E-8519-BD913D4DEF6E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t="8588" r="23737" b="8588"/>
          <a:stretch/>
        </p:blipFill>
        <p:spPr bwMode="auto">
          <a:xfrm>
            <a:off x="360000" y="2340000"/>
            <a:ext cx="248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8461" r="23859" b="8461"/>
          <a:stretch/>
        </p:blipFill>
        <p:spPr bwMode="auto">
          <a:xfrm>
            <a:off x="2988000" y="2340000"/>
            <a:ext cx="248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8462" r="453" b="3845"/>
          <a:stretch/>
        </p:blipFill>
        <p:spPr bwMode="auto">
          <a:xfrm>
            <a:off x="5652000" y="2340000"/>
            <a:ext cx="342000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55576" y="1593666"/>
            <a:ext cx="7156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OPER_NOW                       TEST_NEW                         ICON_EU</a:t>
            </a:r>
          </a:p>
          <a:p>
            <a:r>
              <a:rPr lang="de-DE" dirty="0"/>
              <a:t> </a:t>
            </a:r>
            <a:r>
              <a:rPr lang="de-DE" dirty="0" smtClean="0"/>
              <a:t>     Latent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(</a:t>
            </a:r>
            <a:r>
              <a:rPr lang="de-DE" dirty="0" err="1" smtClean="0"/>
              <a:t>above</a:t>
            </a:r>
            <a:r>
              <a:rPr lang="de-DE" dirty="0" smtClean="0"/>
              <a:t>)                   </a:t>
            </a:r>
            <a:r>
              <a:rPr lang="de-DE" dirty="0" err="1" smtClean="0"/>
              <a:t>Soil</a:t>
            </a:r>
            <a:r>
              <a:rPr lang="de-DE" dirty="0"/>
              <a:t> </a:t>
            </a:r>
            <a:r>
              <a:rPr lang="de-DE" dirty="0" err="1" smtClean="0"/>
              <a:t>Moisture</a:t>
            </a:r>
            <a:r>
              <a:rPr lang="de-DE" dirty="0"/>
              <a:t> </a:t>
            </a:r>
            <a:r>
              <a:rPr lang="de-DE" dirty="0" smtClean="0"/>
              <a:t>Lev. 5 (</a:t>
            </a:r>
            <a:r>
              <a:rPr lang="de-DE" dirty="0" err="1" smtClean="0"/>
              <a:t>below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2994821" y="3241935"/>
            <a:ext cx="1782763" cy="1022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46" y="3501008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hteck 15"/>
          <p:cNvSpPr/>
          <p:nvPr/>
        </p:nvSpPr>
        <p:spPr>
          <a:xfrm>
            <a:off x="4072349" y="2700338"/>
            <a:ext cx="13827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de-DE" b="1" kern="0" dirty="0"/>
              <a:t>Low Evap</a:t>
            </a:r>
            <a:endParaRPr lang="de-DE" dirty="0"/>
          </a:p>
        </p:txBody>
      </p:sp>
      <p:sp>
        <p:nvSpPr>
          <p:cNvPr id="17" name="Ellipse 16"/>
          <p:cNvSpPr/>
          <p:nvPr/>
        </p:nvSpPr>
        <p:spPr>
          <a:xfrm>
            <a:off x="4169315" y="2467192"/>
            <a:ext cx="1116013" cy="835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8461" r="23875" b="8461"/>
          <a:stretch/>
        </p:blipFill>
        <p:spPr bwMode="auto">
          <a:xfrm>
            <a:off x="360000" y="4392000"/>
            <a:ext cx="248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8460" r="23852" b="8460"/>
          <a:stretch/>
        </p:blipFill>
        <p:spPr bwMode="auto">
          <a:xfrm>
            <a:off x="2988000" y="4428000"/>
            <a:ext cx="2484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8591" r="899" b="5521"/>
          <a:stretch/>
        </p:blipFill>
        <p:spPr bwMode="auto">
          <a:xfrm>
            <a:off x="5652000" y="4428000"/>
            <a:ext cx="3384000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93" y="5322663"/>
            <a:ext cx="180498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0" y="4516202"/>
            <a:ext cx="1139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27" y="5661248"/>
            <a:ext cx="1371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93" y="4677332"/>
            <a:ext cx="11588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46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Contents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/>
              <a:t>Versions </a:t>
            </a:r>
            <a:r>
              <a:rPr lang="de-DE" altLang="de-DE" dirty="0" err="1" smtClean="0"/>
              <a:t>implemented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since</a:t>
            </a:r>
            <a:r>
              <a:rPr lang="de-DE" altLang="de-DE" dirty="0" smtClean="0"/>
              <a:t> September 2016</a:t>
            </a:r>
          </a:p>
          <a:p>
            <a:r>
              <a:rPr lang="de-DE" altLang="de-DE" dirty="0" smtClean="0"/>
              <a:t>Status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Version 5.05</a:t>
            </a:r>
          </a:p>
          <a:p>
            <a:r>
              <a:rPr lang="de-DE" altLang="de-DE" dirty="0" smtClean="0"/>
              <a:t>A </a:t>
            </a:r>
            <a:r>
              <a:rPr lang="de-DE" altLang="de-DE" dirty="0" err="1" smtClean="0"/>
              <a:t>Remark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Common COSMO-ICON </a:t>
            </a:r>
            <a:r>
              <a:rPr lang="de-DE" altLang="de-DE" dirty="0" err="1" smtClean="0"/>
              <a:t>Physics</a:t>
            </a:r>
            <a:endParaRPr lang="de-DE" altLang="de-DE" dirty="0" smtClean="0"/>
          </a:p>
          <a:p>
            <a:r>
              <a:rPr lang="de-DE" altLang="de-DE" dirty="0" smtClean="0"/>
              <a:t>Plans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next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versions</a:t>
            </a:r>
            <a:endParaRPr lang="de-DE" altLang="de-DE" dirty="0" smtClean="0"/>
          </a:p>
        </p:txBody>
      </p:sp>
      <p:sp>
        <p:nvSpPr>
          <p:cNvPr id="17412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D72568-7598-4121-BBD1-AD103FB9B6E8}" type="datetime1">
              <a:rPr lang="de-DE" altLang="de-DE" smtClean="0"/>
              <a:t>09.09.2017</a:t>
            </a:fld>
            <a:endParaRPr lang="de-DE" altLang="de-DE" smtClean="0"/>
          </a:p>
        </p:txBody>
      </p:sp>
      <p:sp>
        <p:nvSpPr>
          <p:cNvPr id="17413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1741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29EDE29-5F63-4348-BB4A-67AF6B8960F8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Further Technical </a:t>
            </a:r>
            <a:r>
              <a:rPr lang="de-DE" altLang="en-US" dirty="0" err="1" smtClean="0"/>
              <a:t>Issues</a:t>
            </a:r>
            <a:r>
              <a:rPr lang="de-DE" altLang="en-US" dirty="0" smtClean="0"/>
              <a:t>: Timings</a:t>
            </a:r>
            <a:endParaRPr lang="en-US" altLang="en-US" dirty="0" smtClean="0"/>
          </a:p>
        </p:txBody>
      </p:sp>
      <p:graphicFrame>
        <p:nvGraphicFramePr>
          <p:cNvPr id="6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956595"/>
              </p:ext>
            </p:extLst>
          </p:nvPr>
        </p:nvGraphicFramePr>
        <p:xfrm>
          <a:off x="467544" y="1772816"/>
          <a:ext cx="8229601" cy="4384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6751"/>
                <a:gridCol w="1525712"/>
                <a:gridCol w="1525712"/>
                <a:gridCol w="1525712"/>
                <a:gridCol w="1525714"/>
              </a:tblGrid>
              <a:tr h="594684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 </a:t>
                      </a:r>
                      <a:r>
                        <a:rPr lang="de-DE" sz="1600" dirty="0" err="1" smtClean="0"/>
                        <a:t>hour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DE: 10x24+0</a:t>
                      </a:r>
                    </a:p>
                    <a:p>
                      <a:pPr algn="ctr"/>
                      <a:r>
                        <a:rPr lang="de-DE" sz="1600" dirty="0" smtClean="0"/>
                        <a:t>5.04d4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DE:10x24+0</a:t>
                      </a:r>
                    </a:p>
                    <a:p>
                      <a:pPr algn="ctr"/>
                      <a:r>
                        <a:rPr lang="de-DE" sz="1600" dirty="0" smtClean="0"/>
                        <a:t>5.04f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DE: 17x28+4</a:t>
                      </a:r>
                    </a:p>
                    <a:p>
                      <a:pPr algn="ctr"/>
                      <a:r>
                        <a:rPr lang="de-DE" sz="1600" dirty="0" smtClean="0"/>
                        <a:t>5.04d4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DE: 17x28+4</a:t>
                      </a:r>
                    </a:p>
                    <a:p>
                      <a:pPr algn="ctr"/>
                      <a:r>
                        <a:rPr lang="de-DE" sz="1600" dirty="0" smtClean="0"/>
                        <a:t>5.04f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Total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637.15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638.54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343.54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348.77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Dynamics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349.85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341.32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175.54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170.83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Physics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67.75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110.04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29.55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54.90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Precipitation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23.97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23.32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7.23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7.16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Radiation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5.36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5.14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3.79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3.56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Turbulence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29.74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19.17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14.40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10.10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Convection</a:t>
                      </a:r>
                      <a:r>
                        <a:rPr lang="de-DE" sz="1600" dirty="0" smtClean="0"/>
                        <a:t> 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1.16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1.20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0.59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0.58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Soil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3.57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3.06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1.54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1.39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 Diffusion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10.03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5.54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Copying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8.51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32.94+10.40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5.29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17.81+5.98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88571" marR="88571" marT="45710" marB="45710"/>
                </a:tc>
              </a:tr>
              <a:tr h="3445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Additionals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115.06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53.14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59.70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29.52</a:t>
                      </a:r>
                      <a:endParaRPr lang="de-DE" sz="1600" dirty="0"/>
                    </a:p>
                  </a:txBody>
                  <a:tcPr marL="88571" marR="88571" marT="45710" marB="45710"/>
                </a:tc>
              </a:tr>
            </a:tbl>
          </a:graphicData>
        </a:graphic>
      </p:graphicFrame>
      <p:sp>
        <p:nvSpPr>
          <p:cNvPr id="922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DE1FD-D9F0-4213-9E9F-66BAAE17B51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1C7C0-E19D-4E40-BACC-7E5D01401C77}" type="datetime1">
              <a:rPr lang="de-DE" smtClean="0"/>
              <a:t>09.09.2017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Technical </a:t>
            </a:r>
            <a:r>
              <a:rPr lang="de-DE" dirty="0" err="1" smtClean="0"/>
              <a:t>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blocked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,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copied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/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blocked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. This </a:t>
            </a:r>
            <a:r>
              <a:rPr lang="de-DE" dirty="0" err="1" smtClean="0"/>
              <a:t>increases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timings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RTTOV10/12, </a:t>
            </a:r>
            <a:r>
              <a:rPr lang="de-DE" dirty="0" err="1" smtClean="0"/>
              <a:t>the</a:t>
            </a:r>
            <a:r>
              <a:rPr lang="de-DE" dirty="0" smtClean="0"/>
              <a:t> additional time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compensated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cheaper</a:t>
            </a:r>
            <a:r>
              <a:rPr lang="de-DE" dirty="0" smtClean="0"/>
              <a:t> </a:t>
            </a:r>
            <a:r>
              <a:rPr lang="de-DE" dirty="0" err="1" smtClean="0"/>
              <a:t>vertical</a:t>
            </a:r>
            <a:r>
              <a:rPr lang="de-DE" dirty="0" smtClean="0"/>
              <a:t> </a:t>
            </a:r>
            <a:r>
              <a:rPr lang="de-DE" dirty="0" err="1" smtClean="0"/>
              <a:t>interpolation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RTTOV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.</a:t>
            </a:r>
          </a:p>
          <a:p>
            <a:r>
              <a:rPr lang="de-DE" dirty="0" smtClean="0"/>
              <a:t>Work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copying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ongoing</a:t>
            </a:r>
            <a:r>
              <a:rPr lang="de-DE" smtClean="0"/>
              <a:t>.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The </a:t>
            </a:r>
            <a:r>
              <a:rPr lang="de-DE" dirty="0" err="1" smtClean="0"/>
              <a:t>coarse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causes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i</a:t>
            </a:r>
            <a:r>
              <a:rPr lang="de-DE" altLang="en-US" dirty="0" err="1" smtClean="0"/>
              <a:t>nconsistencies</a:t>
            </a:r>
            <a:r>
              <a:rPr lang="de-DE" altLang="en-US" dirty="0" smtClean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radiation</a:t>
            </a:r>
            <a:r>
              <a:rPr lang="de-DE" altLang="en-US" dirty="0"/>
              <a:t> </a:t>
            </a:r>
            <a:r>
              <a:rPr lang="de-DE" altLang="en-US" dirty="0" err="1"/>
              <a:t>fields</a:t>
            </a:r>
            <a:r>
              <a:rPr lang="de-DE" altLang="en-US" dirty="0"/>
              <a:t>: </a:t>
            </a:r>
          </a:p>
          <a:p>
            <a:pPr marL="457200" lvl="1" indent="0">
              <a:buNone/>
            </a:pPr>
            <a:r>
              <a:rPr lang="de-DE" altLang="en-US" dirty="0"/>
              <a:t>ASOB_S = ASWDIR_S +ASWDIFD_S - ASWDIFU_S</a:t>
            </a:r>
          </a:p>
          <a:p>
            <a:pPr marL="457200" lvl="1" indent="0">
              <a:buNone/>
            </a:pPr>
            <a:r>
              <a:rPr lang="de-DE" altLang="en-US" dirty="0" err="1" smtClean="0"/>
              <a:t>is</a:t>
            </a:r>
            <a:r>
              <a:rPr lang="de-DE" altLang="en-US" dirty="0" smtClean="0"/>
              <a:t> </a:t>
            </a:r>
            <a:r>
              <a:rPr lang="de-DE" altLang="en-US" dirty="0"/>
              <a:t>not </a:t>
            </a:r>
            <a:r>
              <a:rPr lang="de-DE" altLang="en-US" dirty="0" err="1"/>
              <a:t>fullfilled</a:t>
            </a:r>
            <a:r>
              <a:rPr lang="de-DE" altLang="en-US" dirty="0"/>
              <a:t> </a:t>
            </a:r>
            <a:r>
              <a:rPr lang="de-DE" altLang="en-US" dirty="0" err="1"/>
              <a:t>when</a:t>
            </a:r>
            <a:r>
              <a:rPr lang="de-DE" altLang="en-US" dirty="0"/>
              <a:t> </a:t>
            </a:r>
            <a:r>
              <a:rPr lang="de-DE" altLang="en-US" dirty="0" err="1"/>
              <a:t>using</a:t>
            </a:r>
            <a:r>
              <a:rPr lang="de-DE" altLang="en-US" dirty="0"/>
              <a:t> </a:t>
            </a:r>
            <a:r>
              <a:rPr lang="de-DE" altLang="en-US" dirty="0" err="1"/>
              <a:t>coarse</a:t>
            </a:r>
            <a:r>
              <a:rPr lang="de-DE" altLang="en-US" dirty="0"/>
              <a:t> </a:t>
            </a:r>
            <a:r>
              <a:rPr lang="de-DE" altLang="en-US" dirty="0" err="1"/>
              <a:t>radiation</a:t>
            </a:r>
            <a:r>
              <a:rPr lang="de-DE" altLang="en-US" dirty="0"/>
              <a:t> </a:t>
            </a:r>
            <a:r>
              <a:rPr lang="de-DE" altLang="en-US" dirty="0" err="1"/>
              <a:t>grid</a:t>
            </a:r>
            <a:r>
              <a:rPr lang="de-DE" altLang="en-US" dirty="0"/>
              <a:t>.</a:t>
            </a:r>
          </a:p>
          <a:p>
            <a:pPr marL="457200" lvl="1" indent="0">
              <a:buNone/>
            </a:pPr>
            <a:r>
              <a:rPr lang="de-DE" altLang="en-US" dirty="0" err="1"/>
              <a:t>Considering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timings</a:t>
            </a:r>
            <a:r>
              <a:rPr lang="de-DE" altLang="en-US" dirty="0"/>
              <a:t>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radiation</a:t>
            </a:r>
            <a:r>
              <a:rPr lang="de-DE" altLang="en-US" dirty="0"/>
              <a:t>, do </a:t>
            </a:r>
            <a:r>
              <a:rPr lang="de-DE" altLang="en-US" dirty="0" err="1"/>
              <a:t>we</a:t>
            </a:r>
            <a:r>
              <a:rPr lang="de-DE" altLang="en-US" dirty="0"/>
              <a:t> still </a:t>
            </a:r>
            <a:r>
              <a:rPr lang="de-DE" altLang="en-US" dirty="0" err="1"/>
              <a:t>need</a:t>
            </a:r>
            <a:r>
              <a:rPr lang="de-DE" altLang="en-US" dirty="0"/>
              <a:t> </a:t>
            </a:r>
            <a:r>
              <a:rPr lang="de-DE" altLang="en-US" dirty="0" err="1"/>
              <a:t>the</a:t>
            </a:r>
            <a:r>
              <a:rPr lang="de-DE" altLang="en-US" dirty="0"/>
              <a:t> </a:t>
            </a:r>
            <a:r>
              <a:rPr lang="de-DE" altLang="en-US" dirty="0" err="1"/>
              <a:t>coarse</a:t>
            </a:r>
            <a:r>
              <a:rPr lang="de-DE" altLang="en-US" dirty="0"/>
              <a:t> </a:t>
            </a:r>
            <a:r>
              <a:rPr lang="de-DE" altLang="en-US" dirty="0" err="1"/>
              <a:t>radiation</a:t>
            </a:r>
            <a:r>
              <a:rPr lang="de-DE" altLang="en-US" dirty="0"/>
              <a:t> </a:t>
            </a:r>
            <a:r>
              <a:rPr lang="de-DE" altLang="en-US" dirty="0" err="1"/>
              <a:t>grid</a:t>
            </a:r>
            <a:r>
              <a:rPr lang="de-DE" altLang="en-US" dirty="0"/>
              <a:t>?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BD8D9F-5936-4B65-A7EF-53F73CF7FA5F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682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Remark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Common</a:t>
            </a:r>
            <a:br>
              <a:rPr lang="de-DE" dirty="0" smtClean="0"/>
            </a:br>
            <a:r>
              <a:rPr lang="de-DE" dirty="0" smtClean="0"/>
              <a:t>COSMO-ICON </a:t>
            </a:r>
            <a:r>
              <a:rPr lang="de-DE" dirty="0" err="1" smtClean="0"/>
              <a:t>Physics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6AF6-80FF-4419-BC1B-7925FBCEB245}" type="datetime1">
              <a:rPr lang="de-DE" smtClean="0"/>
              <a:t>09.09.2017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984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82608"/>
              </p:ext>
            </p:extLst>
          </p:nvPr>
        </p:nvGraphicFramePr>
        <p:xfrm>
          <a:off x="395536" y="1268760"/>
          <a:ext cx="8229600" cy="440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993"/>
                <a:gridCol w="3361407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Scheme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COSMO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ICON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Microphysics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prognostic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water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vapour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cloud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water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ice</a:t>
                      </a:r>
                      <a:r>
                        <a:rPr lang="de-DE" baseline="0" dirty="0" smtClean="0"/>
                        <a:t>, rain, </a:t>
                      </a:r>
                      <a:r>
                        <a:rPr lang="de-DE" baseline="0" dirty="0" err="1" smtClean="0"/>
                        <a:t>snow</a:t>
                      </a:r>
                      <a:r>
                        <a:rPr lang="de-DE" baseline="0" dirty="0" smtClean="0"/>
                        <a:t>, </a:t>
                      </a:r>
                      <a:r>
                        <a:rPr lang="de-DE" baseline="0" dirty="0" err="1" smtClean="0"/>
                        <a:t>graupel</a:t>
                      </a:r>
                      <a:r>
                        <a:rPr lang="de-DE" baseline="0" dirty="0" smtClean="0"/>
                        <a:t> (Doms, 2004; Seifert, 2010)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Ritter-</a:t>
                      </a:r>
                      <a:r>
                        <a:rPr lang="de-DE" dirty="0" err="1" smtClean="0"/>
                        <a:t>Geleyn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smtClean="0">
                          <a:sym typeface="Symbol"/>
                        </a:rPr>
                        <a:t> </a:t>
                      </a:r>
                      <a:r>
                        <a:rPr lang="de-DE" baseline="0" dirty="0" err="1" smtClean="0">
                          <a:sym typeface="Symbol"/>
                        </a:rPr>
                        <a:t>two-stream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RRTM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Cloud Cover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Köhler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Subgrid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scal</a:t>
                      </a:r>
                      <a:r>
                        <a:rPr lang="de-DE" baseline="0" dirty="0" err="1" smtClean="0"/>
                        <a:t>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orography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Lott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Miller (1997)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Turbulence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prognostic</a:t>
                      </a:r>
                      <a:r>
                        <a:rPr lang="de-DE" dirty="0" smtClean="0"/>
                        <a:t> TKE </a:t>
                      </a:r>
                      <a:r>
                        <a:rPr lang="de-DE" dirty="0" err="1" smtClean="0"/>
                        <a:t>scheme</a:t>
                      </a:r>
                      <a:r>
                        <a:rPr lang="de-DE" dirty="0" smtClean="0"/>
                        <a:t> (</a:t>
                      </a:r>
                      <a:r>
                        <a:rPr lang="de-DE" dirty="0" err="1" smtClean="0"/>
                        <a:t>Raschendorfer</a:t>
                      </a:r>
                      <a:r>
                        <a:rPr lang="de-DE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Surface </a:t>
                      </a:r>
                      <a:r>
                        <a:rPr lang="de-DE" dirty="0" err="1" smtClean="0"/>
                        <a:t>Schemes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TERRA (Heise </a:t>
                      </a:r>
                      <a:r>
                        <a:rPr lang="de-DE" dirty="0" err="1" smtClean="0"/>
                        <a:t>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Schrodin</a:t>
                      </a:r>
                      <a:r>
                        <a:rPr lang="de-DE" dirty="0" smtClean="0"/>
                        <a:t>,</a:t>
                      </a:r>
                      <a:r>
                        <a:rPr lang="de-DE" baseline="0" dirty="0" smtClean="0"/>
                        <a:t> 2002)</a:t>
                      </a:r>
                    </a:p>
                    <a:p>
                      <a:pPr algn="ctr"/>
                      <a:r>
                        <a:rPr lang="de-DE" baseline="0" dirty="0" err="1" smtClean="0"/>
                        <a:t>FLake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Mironov</a:t>
                      </a:r>
                      <a:r>
                        <a:rPr lang="de-DE" baseline="0" dirty="0" smtClean="0"/>
                        <a:t>)</a:t>
                      </a:r>
                    </a:p>
                    <a:p>
                      <a:pPr algn="ctr"/>
                      <a:r>
                        <a:rPr lang="de-DE" baseline="0" dirty="0" err="1" smtClean="0"/>
                        <a:t>SeaIce</a:t>
                      </a:r>
                      <a:r>
                        <a:rPr lang="de-DE" baseline="0" dirty="0" smtClean="0"/>
                        <a:t> (</a:t>
                      </a:r>
                      <a:r>
                        <a:rPr lang="de-DE" baseline="0" dirty="0" err="1" smtClean="0"/>
                        <a:t>Mironov</a:t>
                      </a:r>
                      <a:r>
                        <a:rPr lang="de-DE" baseline="0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 rowSpan="2">
                  <a:txBody>
                    <a:bodyPr/>
                    <a:lstStyle/>
                    <a:p>
                      <a:r>
                        <a:rPr lang="de-DE" dirty="0" err="1" smtClean="0"/>
                        <a:t>Convection</a:t>
                      </a:r>
                      <a:r>
                        <a:rPr lang="de-D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Tiedtke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or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shallow</a:t>
                      </a:r>
                      <a:r>
                        <a:rPr lang="de-DE" baseline="0" dirty="0" smtClean="0"/>
                        <a:t>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dirty="0" smtClean="0"/>
                        <a:t>Tiedtke-Bechtold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Tiedtke-Bechtold (optional)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0433AF-28B3-45A3-B1EF-345ADA31CC2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de-DE" smtClean="0"/>
              <a:t>COSMO General Meeting 2017, Jerusalem, Israel</a:t>
            </a: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04C23-DDA4-4ED7-ADE9-3DFE6CD2E1DD}" type="datetime1">
              <a:rPr lang="de-DE" smtClean="0"/>
              <a:t>09.09.2017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1156" y="6048646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do: bring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COSMO back </a:t>
            </a:r>
            <a:r>
              <a:rPr lang="de-DE" dirty="0" err="1" smtClean="0"/>
              <a:t>to</a:t>
            </a:r>
            <a:r>
              <a:rPr lang="de-DE" dirty="0" smtClean="0"/>
              <a:t>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9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Unified </a:t>
            </a:r>
            <a:r>
              <a:rPr lang="de-DE" dirty="0" err="1" smtClean="0"/>
              <a:t>Physics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parameterizations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packages</a:t>
            </a:r>
            <a:endParaRPr lang="de-DE" dirty="0" smtClean="0"/>
          </a:p>
          <a:p>
            <a:r>
              <a:rPr lang="de-DE" dirty="0" smtClean="0"/>
              <a:t>BUT: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!</a:t>
            </a:r>
          </a:p>
          <a:p>
            <a:r>
              <a:rPr lang="de-DE" dirty="0" err="1" smtClean="0"/>
              <a:t>External</a:t>
            </a:r>
            <a:r>
              <a:rPr lang="de-DE" dirty="0" smtClean="0"/>
              <a:t> Parameters:</a:t>
            </a:r>
          </a:p>
          <a:p>
            <a:pPr lvl="1"/>
            <a:r>
              <a:rPr lang="de-DE" dirty="0" smtClean="0"/>
              <a:t>ICON </a:t>
            </a:r>
            <a:r>
              <a:rPr lang="de-DE" dirty="0" err="1" smtClean="0"/>
              <a:t>reads</a:t>
            </a:r>
            <a:r>
              <a:rPr lang="de-DE" dirty="0" smtClean="0"/>
              <a:t> "</a:t>
            </a:r>
            <a:r>
              <a:rPr lang="de-DE" dirty="0" err="1" smtClean="0"/>
              <a:t>raw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", e.g. </a:t>
            </a:r>
            <a:r>
              <a:rPr lang="de-DE" dirty="0" err="1" smtClean="0"/>
              <a:t>landuse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fractions</a:t>
            </a:r>
            <a:r>
              <a:rPr lang="de-DE" dirty="0" smtClean="0"/>
              <a:t>.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SSO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z0.</a:t>
            </a:r>
            <a:endParaRPr lang="de-DE" dirty="0"/>
          </a:p>
          <a:p>
            <a:pPr lvl="1"/>
            <a:r>
              <a:rPr lang="de-DE" dirty="0" smtClean="0"/>
              <a:t>COSMO </a:t>
            </a:r>
            <a:r>
              <a:rPr lang="de-DE" dirty="0" err="1" smtClean="0"/>
              <a:t>reads</a:t>
            </a:r>
            <a:r>
              <a:rPr lang="de-DE" dirty="0" smtClean="0"/>
              <a:t> "end </a:t>
            </a:r>
            <a:r>
              <a:rPr lang="de-DE" dirty="0" err="1" smtClean="0"/>
              <a:t>products</a:t>
            </a:r>
            <a:r>
              <a:rPr lang="de-DE" dirty="0" smtClean="0"/>
              <a:t>" like plant </a:t>
            </a:r>
            <a:r>
              <a:rPr lang="de-DE" dirty="0" err="1" smtClean="0"/>
              <a:t>cover</a:t>
            </a:r>
            <a:r>
              <a:rPr lang="de-DE" dirty="0" smtClean="0"/>
              <a:t> </a:t>
            </a:r>
            <a:r>
              <a:rPr lang="de-DE" dirty="0" err="1" smtClean="0"/>
              <a:t>fraction</a:t>
            </a:r>
            <a:r>
              <a:rPr lang="de-DE" dirty="0" smtClean="0"/>
              <a:t>, </a:t>
            </a:r>
            <a:r>
              <a:rPr lang="de-DE" dirty="0" err="1" smtClean="0"/>
              <a:t>stomata</a:t>
            </a:r>
            <a:r>
              <a:rPr lang="de-DE" dirty="0" smtClean="0"/>
              <a:t> </a:t>
            </a:r>
            <a:r>
              <a:rPr lang="de-DE" dirty="0" err="1" smtClean="0"/>
              <a:t>resistance</a:t>
            </a:r>
            <a:r>
              <a:rPr lang="de-DE" dirty="0" smtClean="0"/>
              <a:t>, </a:t>
            </a:r>
            <a:r>
              <a:rPr lang="en-US" dirty="0"/>
              <a:t>roughness lengths incl. SSO contribution etc. via </a:t>
            </a:r>
            <a:r>
              <a:rPr lang="en-US" dirty="0" smtClean="0"/>
              <a:t>INT2LM</a:t>
            </a:r>
          </a:p>
          <a:p>
            <a:r>
              <a:rPr lang="en-US" dirty="0"/>
              <a:t>The latter precludes implementing a tile approach similar to ICON; moreover, there are several parameterization components in ICON that make direct use of </a:t>
            </a:r>
            <a:r>
              <a:rPr lang="en-US" dirty="0" err="1"/>
              <a:t>landuse</a:t>
            </a:r>
            <a:r>
              <a:rPr lang="en-US" dirty="0"/>
              <a:t> classes, e.g. snow albedo, snow-cover fraction, table for stomata </a:t>
            </a:r>
            <a:r>
              <a:rPr lang="en-US" dirty="0" smtClean="0"/>
              <a:t>resistances: </a:t>
            </a:r>
            <a:r>
              <a:rPr lang="en-US" dirty="0" smtClean="0">
                <a:solidFill>
                  <a:srgbClr val="FF0000"/>
                </a:solidFill>
              </a:rPr>
              <a:t>these cannot be transferred to the COSMO-Model!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F6704-E589-4CD7-9C6F-435A633327C0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268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Next Versions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F3868-D37A-4D35-9053-71FA0B2CC80B}" type="datetime1">
              <a:rPr lang="de-DE" smtClean="0"/>
              <a:t>09.09.2017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4B63A-957D-45FF-9F4F-33D8948D54DB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388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Version 5.06: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Working Groups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WG 1:</a:t>
            </a:r>
          </a:p>
          <a:p>
            <a:pPr lvl="1"/>
            <a:r>
              <a:rPr lang="de-DE" dirty="0" smtClean="0"/>
              <a:t>Radar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operator</a:t>
            </a:r>
            <a:r>
              <a:rPr lang="de-DE" dirty="0" smtClean="0"/>
              <a:t>			</a:t>
            </a:r>
            <a:r>
              <a:rPr lang="de-DE" dirty="0" smtClean="0">
                <a:sym typeface="Wingdings"/>
              </a:rPr>
              <a:t></a:t>
            </a:r>
          </a:p>
          <a:p>
            <a:r>
              <a:rPr lang="de-DE" dirty="0" smtClean="0">
                <a:sym typeface="Wingdings"/>
              </a:rPr>
              <a:t>WG 2:</a:t>
            </a:r>
          </a:p>
          <a:p>
            <a:pPr lvl="1"/>
            <a:r>
              <a:rPr lang="de-DE" dirty="0" err="1" smtClean="0">
                <a:sym typeface="Wingdings"/>
              </a:rPr>
              <a:t>Improvement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for</a:t>
            </a:r>
            <a:r>
              <a:rPr lang="de-DE" dirty="0" smtClean="0">
                <a:sym typeface="Wingdings"/>
              </a:rPr>
              <a:t> Bott </a:t>
            </a:r>
            <a:r>
              <a:rPr lang="de-DE" dirty="0" err="1" smtClean="0">
                <a:sym typeface="Wingdings"/>
              </a:rPr>
              <a:t>Advection</a:t>
            </a:r>
            <a:r>
              <a:rPr lang="de-DE" dirty="0" smtClean="0">
                <a:sym typeface="Wingdings"/>
              </a:rPr>
              <a:t>		</a:t>
            </a:r>
            <a:r>
              <a:rPr lang="de-DE" dirty="0" err="1" smtClean="0">
                <a:sym typeface="Wingdings"/>
              </a:rPr>
              <a:t>depending</a:t>
            </a:r>
            <a:r>
              <a:rPr lang="de-DE" dirty="0" smtClean="0">
                <a:sym typeface="Wingdings"/>
              </a:rPr>
              <a:t> on </a:t>
            </a:r>
            <a:r>
              <a:rPr lang="de-DE" dirty="0" err="1" smtClean="0">
                <a:sym typeface="Wingdings"/>
              </a:rPr>
              <a:t>results</a:t>
            </a:r>
            <a:endParaRPr lang="de-DE" dirty="0" smtClean="0">
              <a:sym typeface="Wingdings"/>
            </a:endParaRPr>
          </a:p>
          <a:p>
            <a:pPr lvl="1"/>
            <a:r>
              <a:rPr lang="de-DE" dirty="0" smtClean="0">
                <a:sym typeface="Wingdings"/>
              </a:rPr>
              <a:t>Higher </a:t>
            </a:r>
            <a:r>
              <a:rPr lang="de-DE" dirty="0" err="1" smtClean="0">
                <a:sym typeface="Wingdings"/>
              </a:rPr>
              <a:t>order</a:t>
            </a:r>
            <a:r>
              <a:rPr lang="de-DE" dirty="0" smtClean="0">
                <a:sym typeface="Wingdings"/>
              </a:rPr>
              <a:t> horizontal </a:t>
            </a:r>
            <a:r>
              <a:rPr lang="de-DE" dirty="0" err="1" smtClean="0">
                <a:sym typeface="Wingdings"/>
              </a:rPr>
              <a:t>discretizations</a:t>
            </a:r>
            <a:r>
              <a:rPr lang="de-DE" dirty="0" smtClean="0">
                <a:sym typeface="Wingdings"/>
              </a:rPr>
              <a:t>	 (</a:t>
            </a:r>
            <a:r>
              <a:rPr lang="de-DE" dirty="0" err="1" smtClean="0">
                <a:sym typeface="Wingdings"/>
              </a:rPr>
              <a:t>available</a:t>
            </a:r>
            <a:r>
              <a:rPr lang="de-DE" dirty="0" smtClean="0">
                <a:sym typeface="Wingdings"/>
              </a:rPr>
              <a:t> June 2017)</a:t>
            </a:r>
          </a:p>
          <a:p>
            <a:r>
              <a:rPr lang="de-DE" dirty="0" smtClean="0">
                <a:sym typeface="Wingdings"/>
              </a:rPr>
              <a:t>WG 3a:</a:t>
            </a:r>
          </a:p>
          <a:p>
            <a:pPr lvl="1"/>
            <a:r>
              <a:rPr lang="de-DE" dirty="0" smtClean="0">
                <a:sym typeface="Wingdings"/>
              </a:rPr>
              <a:t>2-moment </a:t>
            </a:r>
            <a:r>
              <a:rPr lang="de-DE" dirty="0" err="1" smtClean="0">
                <a:sym typeface="Wingdings"/>
              </a:rPr>
              <a:t>microphysics</a:t>
            </a:r>
            <a:r>
              <a:rPr lang="de-DE" dirty="0" smtClean="0">
                <a:sym typeface="Wingdings"/>
              </a:rPr>
              <a:t>			</a:t>
            </a:r>
          </a:p>
          <a:p>
            <a:pPr lvl="1"/>
            <a:r>
              <a:rPr lang="de-DE" dirty="0" smtClean="0">
                <a:sym typeface="Wingdings"/>
              </a:rPr>
              <a:t>SPPT (</a:t>
            </a:r>
            <a:r>
              <a:rPr lang="de-DE" dirty="0" err="1" smtClean="0">
                <a:sym typeface="Wingdings"/>
              </a:rPr>
              <a:t>bug</a:t>
            </a:r>
            <a:r>
              <a:rPr lang="de-DE" dirty="0" smtClean="0">
                <a:sym typeface="Wingdings"/>
              </a:rPr>
              <a:t> fixes)				</a:t>
            </a:r>
          </a:p>
          <a:p>
            <a:r>
              <a:rPr lang="de-DE" dirty="0" smtClean="0"/>
              <a:t>WG 3b:</a:t>
            </a:r>
          </a:p>
          <a:p>
            <a:pPr lvl="1"/>
            <a:r>
              <a:rPr lang="de-DE" dirty="0" smtClean="0">
                <a:sym typeface="Wingdings"/>
              </a:rPr>
              <a:t>Urban </a:t>
            </a:r>
            <a:r>
              <a:rPr lang="de-DE" dirty="0" err="1" smtClean="0">
                <a:sym typeface="Wingdings"/>
              </a:rPr>
              <a:t>module</a:t>
            </a:r>
            <a:r>
              <a:rPr lang="de-DE" dirty="0" smtClean="0">
                <a:sym typeface="Wingdings"/>
              </a:rPr>
              <a:t> (</a:t>
            </a:r>
            <a:r>
              <a:rPr lang="de-DE" dirty="0" err="1" smtClean="0">
                <a:sym typeface="Wingdings"/>
              </a:rPr>
              <a:t>good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results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assumed</a:t>
            </a:r>
            <a:r>
              <a:rPr lang="de-DE" dirty="0" smtClean="0">
                <a:sym typeface="Wingdings"/>
              </a:rPr>
              <a:t>; </a:t>
            </a:r>
            <a:r>
              <a:rPr lang="de-DE" dirty="0" err="1" smtClean="0">
                <a:sym typeface="Wingdings"/>
              </a:rPr>
              <a:t>work</a:t>
            </a:r>
            <a:r>
              <a:rPr lang="de-DE" dirty="0" smtClean="0">
                <a:sym typeface="Wingdings"/>
              </a:rPr>
              <a:t> in </a:t>
            </a:r>
            <a:r>
              <a:rPr lang="de-DE" dirty="0" err="1" smtClean="0">
                <a:sym typeface="Wingdings"/>
              </a:rPr>
              <a:t>progress</a:t>
            </a:r>
            <a:r>
              <a:rPr lang="de-DE" dirty="0" smtClean="0">
                <a:sym typeface="Wingdings"/>
              </a:rPr>
              <a:t>)</a:t>
            </a:r>
          </a:p>
          <a:p>
            <a:pPr lvl="1"/>
            <a:r>
              <a:rPr lang="de-DE" dirty="0" smtClean="0">
                <a:sym typeface="Wingdings"/>
              </a:rPr>
              <a:t>Mire </a:t>
            </a:r>
            <a:r>
              <a:rPr lang="de-DE" dirty="0" err="1" smtClean="0">
                <a:sym typeface="Wingdings"/>
              </a:rPr>
              <a:t>parameterization</a:t>
            </a:r>
            <a:r>
              <a:rPr lang="de-DE" dirty="0" smtClean="0">
                <a:sym typeface="Wingdings"/>
              </a:rPr>
              <a:t> (optional)		</a:t>
            </a:r>
          </a:p>
          <a:p>
            <a:endParaRPr lang="de-DE" dirty="0" smtClean="0">
              <a:sym typeface="Wingdings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DEBD21-3CF5-4217-85FC-FC8E017B8B4F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34D4C-996C-45BA-AB56-6F7CFBC15A29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99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Ongoing</a:t>
            </a:r>
            <a:r>
              <a:rPr lang="de-DE" dirty="0" smtClean="0"/>
              <a:t> POMPA </a:t>
            </a:r>
            <a:r>
              <a:rPr lang="de-DE" dirty="0" err="1" smtClean="0"/>
              <a:t>Developments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6082"/>
          </a:xfrm>
        </p:spPr>
        <p:txBody>
          <a:bodyPr/>
          <a:lstStyle/>
          <a:p>
            <a:r>
              <a:rPr lang="de-DE" dirty="0"/>
              <a:t>C++ </a:t>
            </a:r>
            <a:r>
              <a:rPr lang="de-DE" dirty="0" err="1" smtClean="0"/>
              <a:t>Dycore</a:t>
            </a:r>
            <a:endParaRPr lang="de-DE" dirty="0" smtClean="0"/>
          </a:p>
          <a:p>
            <a:pPr lvl="1"/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C++ </a:t>
            </a:r>
            <a:r>
              <a:rPr lang="de-DE" dirty="0" err="1"/>
              <a:t>dycore</a:t>
            </a:r>
            <a:r>
              <a:rPr lang="de-DE" dirty="0"/>
              <a:t> </a:t>
            </a:r>
            <a:r>
              <a:rPr lang="de-DE" dirty="0" err="1"/>
              <a:t>standalone</a:t>
            </a:r>
            <a:r>
              <a:rPr lang="de-DE" dirty="0"/>
              <a:t> </a:t>
            </a:r>
          </a:p>
          <a:p>
            <a:pPr lvl="1"/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/>
              <a:t>missing</a:t>
            </a:r>
            <a:r>
              <a:rPr lang="de-DE" dirty="0"/>
              <a:t> Features </a:t>
            </a:r>
            <a:r>
              <a:rPr lang="de-DE" dirty="0" err="1"/>
              <a:t>from</a:t>
            </a:r>
            <a:r>
              <a:rPr lang="de-DE" dirty="0"/>
              <a:t> POMPA_supported_features.xlsx </a:t>
            </a:r>
          </a:p>
          <a:p>
            <a:pPr lvl="1"/>
            <a:r>
              <a:rPr lang="de-DE" dirty="0" err="1" smtClean="0"/>
              <a:t>Extending</a:t>
            </a:r>
            <a:r>
              <a:rPr lang="de-DE" dirty="0" smtClean="0"/>
              <a:t> </a:t>
            </a:r>
            <a:r>
              <a:rPr lang="de-DE" dirty="0" err="1"/>
              <a:t>dycore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GPU:</a:t>
            </a:r>
          </a:p>
          <a:p>
            <a:pPr lvl="1"/>
            <a:r>
              <a:rPr lang="de-DE" dirty="0" err="1" smtClean="0"/>
              <a:t>Turbulence</a:t>
            </a:r>
            <a:r>
              <a:rPr lang="de-DE" dirty="0" smtClean="0"/>
              <a:t>, Surface </a:t>
            </a:r>
            <a:r>
              <a:rPr lang="de-DE" dirty="0" err="1" smtClean="0"/>
              <a:t>schemes</a:t>
            </a:r>
            <a:r>
              <a:rPr lang="de-DE" dirty="0" smtClean="0"/>
              <a:t>, SSO, </a:t>
            </a:r>
            <a:r>
              <a:rPr lang="de-DE" dirty="0" err="1" smtClean="0"/>
              <a:t>Microphysics</a:t>
            </a:r>
            <a:r>
              <a:rPr lang="de-DE" dirty="0" smtClean="0"/>
              <a:t>, Tiedtke </a:t>
            </a:r>
            <a:r>
              <a:rPr lang="de-DE" dirty="0" err="1" smtClean="0"/>
              <a:t>convection</a:t>
            </a:r>
            <a:endParaRPr lang="de-DE" dirty="0"/>
          </a:p>
          <a:p>
            <a:r>
              <a:rPr lang="de-DE" dirty="0" smtClean="0"/>
              <a:t>Other</a:t>
            </a:r>
            <a:endParaRPr lang="de-DE" dirty="0"/>
          </a:p>
          <a:p>
            <a:pPr lvl="1"/>
            <a:r>
              <a:rPr lang="de-DE" dirty="0" err="1" smtClean="0"/>
              <a:t>Nudging</a:t>
            </a:r>
            <a:r>
              <a:rPr lang="de-DE" dirty="0" smtClean="0"/>
              <a:t> / LHN / Output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/>
              <a:t>GPU</a:t>
            </a:r>
          </a:p>
          <a:p>
            <a:pPr lvl="1"/>
            <a:r>
              <a:rPr lang="de-DE" dirty="0" smtClean="0"/>
              <a:t>Assimilation </a:t>
            </a:r>
            <a:r>
              <a:rPr lang="de-DE" dirty="0"/>
              <a:t>in SP</a:t>
            </a:r>
          </a:p>
          <a:p>
            <a:pPr lvl="1"/>
            <a:r>
              <a:rPr lang="de-DE" dirty="0" smtClean="0"/>
              <a:t>New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interfaces</a:t>
            </a:r>
            <a:r>
              <a:rPr lang="de-DE" dirty="0"/>
              <a:t> (</a:t>
            </a:r>
            <a:r>
              <a:rPr lang="de-DE" dirty="0" err="1"/>
              <a:t>call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GCL)</a:t>
            </a:r>
          </a:p>
          <a:p>
            <a:pPr lvl="1"/>
            <a:r>
              <a:rPr lang="de-DE" dirty="0" smtClean="0"/>
              <a:t>Optional </a:t>
            </a:r>
            <a:r>
              <a:rPr lang="de-DE" dirty="0" err="1"/>
              <a:t>static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allocation</a:t>
            </a:r>
            <a:r>
              <a:rPr lang="de-DE" dirty="0"/>
              <a:t> (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arrays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CAF81-41D9-4888-B308-97BD04E35A60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34D4C-996C-45BA-AB56-6F7CFBC15A2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931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Proceed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536082"/>
          </a:xfrm>
        </p:spPr>
        <p:txBody>
          <a:bodyPr/>
          <a:lstStyle/>
          <a:p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subversions</a:t>
            </a:r>
            <a:r>
              <a:rPr lang="de-DE" dirty="0" smtClean="0"/>
              <a:t> (5.05a, 5.05b, etc.)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.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r>
              <a:rPr lang="de-DE" dirty="0" smtClean="0"/>
              <a:t>, </a:t>
            </a:r>
            <a:r>
              <a:rPr lang="de-DE" dirty="0" err="1" smtClean="0"/>
              <a:t>depends</a:t>
            </a:r>
            <a:r>
              <a:rPr lang="de-DE" dirty="0" smtClean="0"/>
              <a:t> on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Checklist:</a:t>
            </a:r>
          </a:p>
          <a:p>
            <a:pPr lvl="1"/>
            <a:r>
              <a:rPr lang="de-DE" dirty="0" smtClean="0"/>
              <a:t>Are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identical</a:t>
            </a:r>
            <a:r>
              <a:rPr lang="de-DE" dirty="0" smtClean="0"/>
              <a:t>? </a:t>
            </a:r>
            <a:r>
              <a:rPr lang="de-DE" dirty="0" err="1" smtClean="0"/>
              <a:t>If</a:t>
            </a:r>
            <a:r>
              <a:rPr lang="de-DE" dirty="0" smtClean="0"/>
              <a:t> not,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/ </a:t>
            </a:r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?</a:t>
            </a:r>
            <a:endParaRPr lang="de-DE" dirty="0"/>
          </a:p>
          <a:p>
            <a:pPr lvl="1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necessary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time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blocking</a:t>
            </a:r>
            <a:r>
              <a:rPr lang="de-DE" dirty="0" smtClean="0"/>
              <a:t> </a:t>
            </a:r>
            <a:r>
              <a:rPr lang="de-DE" dirty="0" err="1"/>
              <a:t>structure</a:t>
            </a:r>
            <a:r>
              <a:rPr lang="de-DE" dirty="0"/>
              <a:t>, </a:t>
            </a:r>
            <a:r>
              <a:rPr lang="de-DE" dirty="0" err="1"/>
              <a:t>incremental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update, etc</a:t>
            </a:r>
            <a:r>
              <a:rPr lang="de-DE" dirty="0" smtClean="0"/>
              <a:t>.):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 time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!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188A5-8BF8-4E26-8181-B4CF8C3D068F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34D4C-996C-45BA-AB56-6F7CFBC15A29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680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Plans </a:t>
            </a:r>
            <a:r>
              <a:rPr lang="de-DE" dirty="0" err="1" smtClean="0"/>
              <a:t>for</a:t>
            </a:r>
            <a:r>
              <a:rPr lang="de-DE" dirty="0" smtClean="0"/>
              <a:t> COSMO-Model 5.07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ICON </a:t>
            </a:r>
            <a:r>
              <a:rPr lang="de-DE" dirty="0" err="1" smtClean="0"/>
              <a:t>developments</a:t>
            </a:r>
            <a:endParaRPr lang="de-DE" dirty="0" smtClean="0"/>
          </a:p>
          <a:p>
            <a:pPr lvl="1"/>
            <a:r>
              <a:rPr lang="de-DE" dirty="0" err="1" smtClean="0"/>
              <a:t>Prognostic</a:t>
            </a:r>
            <a:r>
              <a:rPr lang="de-DE" dirty="0" smtClean="0"/>
              <a:t> </a:t>
            </a:r>
            <a:r>
              <a:rPr lang="de-DE" dirty="0" err="1" smtClean="0"/>
              <a:t>sea-ice</a:t>
            </a:r>
            <a:r>
              <a:rPr lang="de-DE" dirty="0" smtClean="0"/>
              <a:t> </a:t>
            </a:r>
            <a:r>
              <a:rPr lang="de-DE" dirty="0" err="1" smtClean="0"/>
              <a:t>albedo</a:t>
            </a:r>
            <a:r>
              <a:rPr lang="de-DE" dirty="0" smtClean="0"/>
              <a:t> </a:t>
            </a:r>
            <a:r>
              <a:rPr lang="de-DE" dirty="0" err="1" smtClean="0"/>
              <a:t>parameterization</a:t>
            </a:r>
            <a:endParaRPr lang="de-DE" dirty="0"/>
          </a:p>
          <a:p>
            <a:pPr lvl="1"/>
            <a:r>
              <a:rPr lang="de-DE" dirty="0" err="1" smtClean="0"/>
              <a:t>interception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(TERRA)</a:t>
            </a:r>
          </a:p>
          <a:p>
            <a:pPr lvl="1"/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soil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atmosphere</a:t>
            </a:r>
            <a:r>
              <a:rPr lang="de-DE" dirty="0" smtClean="0"/>
              <a:t> (</a:t>
            </a:r>
            <a:r>
              <a:rPr lang="de-DE" dirty="0" err="1" smtClean="0"/>
              <a:t>vegetation</a:t>
            </a:r>
            <a:r>
              <a:rPr lang="de-DE" dirty="0" smtClean="0"/>
              <a:t> </a:t>
            </a:r>
            <a:r>
              <a:rPr lang="de-DE" dirty="0" err="1" smtClean="0"/>
              <a:t>shading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C64621-37DF-4296-B914-A08986F6F0B7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34D4C-996C-45BA-AB56-6F7CFBC15A29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749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Versions Implemented since September 2016</a:t>
            </a:r>
            <a:endParaRPr lang="en-US" altLang="en-US" smtClean="0"/>
          </a:p>
        </p:txBody>
      </p:sp>
      <p:sp>
        <p:nvSpPr>
          <p:cNvPr id="18435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78324E-0995-4D5B-8777-2E6FCE7BB1E3}" type="datetime1">
              <a:rPr lang="de-DE" altLang="en-US" smtClean="0"/>
              <a:t>09.09.2017</a:t>
            </a:fld>
            <a:endParaRPr lang="de-DE" altLang="en-US" smtClean="0"/>
          </a:p>
        </p:txBody>
      </p:sp>
      <p:sp>
        <p:nvSpPr>
          <p:cNvPr id="1843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1843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CB2853-D08A-4A64-8647-71380ADD6EA6}" type="slidenum">
              <a:rPr lang="de-DE" altLang="en-US" smtClean="0"/>
              <a:pPr eaLnBrk="1" hangingPunct="1"/>
              <a:t>3</a:t>
            </a:fld>
            <a:endParaRPr lang="de-DE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Wetterhü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70987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781800" y="1752600"/>
            <a:ext cx="16922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Thank you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very much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for your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/>
              <a:t>attention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457200" y="1773238"/>
          <a:ext cx="8229599" cy="2651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184"/>
                <a:gridCol w="1123942"/>
                <a:gridCol w="4706510"/>
                <a:gridCol w="1274963"/>
              </a:tblGrid>
              <a:tr h="64021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Version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Date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Contents (Highlights)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Results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Changes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</a:tr>
              <a:tr h="2010907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5.04c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06.10.16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addition</a:t>
                      </a:r>
                      <a:r>
                        <a:rPr lang="de-DE" sz="1800" baseline="0" dirty="0" smtClean="0"/>
                        <a:t>al </a:t>
                      </a:r>
                      <a:r>
                        <a:rPr lang="de-DE" sz="1800" baseline="0" dirty="0" err="1" smtClean="0"/>
                        <a:t>tuning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factors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for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physics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perturbation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radiation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convection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minor </a:t>
                      </a:r>
                      <a:r>
                        <a:rPr lang="de-DE" sz="1800" baseline="0" dirty="0" err="1" smtClean="0"/>
                        <a:t>adaptations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for</a:t>
                      </a:r>
                      <a:r>
                        <a:rPr lang="de-DE" sz="1800" baseline="0" dirty="0" smtClean="0"/>
                        <a:t> COSMO-ICON </a:t>
                      </a:r>
                      <a:r>
                        <a:rPr lang="de-DE" sz="1800" baseline="0" dirty="0" err="1" smtClean="0"/>
                        <a:t>physics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GPU </a:t>
                      </a:r>
                      <a:r>
                        <a:rPr lang="de-DE" sz="1800" baseline="0" dirty="0" err="1" smtClean="0"/>
                        <a:t>code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C++ </a:t>
                      </a:r>
                      <a:r>
                        <a:rPr lang="de-DE" sz="1800" baseline="0" dirty="0" err="1" smtClean="0"/>
                        <a:t>dynamical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core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integration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smtClean="0"/>
                        <a:t>Set </a:t>
                      </a:r>
                      <a:r>
                        <a:rPr lang="de-DE" sz="1800" baseline="0" dirty="0" err="1" smtClean="0"/>
                        <a:t>values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T_SO </a:t>
                      </a:r>
                      <a:r>
                        <a:rPr lang="de-DE" sz="1800" baseline="0" dirty="0" err="1" smtClean="0"/>
                        <a:t>layers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reasonable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values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bitsPerValue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24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only</a:t>
                      </a:r>
                      <a:r>
                        <a:rPr lang="de-DE" sz="1800" dirty="0" smtClean="0"/>
                        <a:t> T_SO</a:t>
                      </a:r>
                      <a:endParaRPr lang="de-DE" sz="1800" dirty="0"/>
                    </a:p>
                  </a:txBody>
                  <a:tcPr marL="87092" marR="87092" marT="45676" marB="45676"/>
                </a:tc>
              </a:tr>
            </a:tbl>
          </a:graphicData>
        </a:graphic>
      </p:graphicFrame>
      <p:sp>
        <p:nvSpPr>
          <p:cNvPr id="19476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C7315E2-6741-4139-95CE-B5CFB57929CD}" type="datetime1">
              <a:rPr lang="de-DE" altLang="de-DE" smtClean="0"/>
              <a:t>09.09.2017</a:t>
            </a:fld>
            <a:endParaRPr lang="de-DE" altLang="de-DE" smtClean="0"/>
          </a:p>
        </p:txBody>
      </p:sp>
      <p:sp>
        <p:nvSpPr>
          <p:cNvPr id="19477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1947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116D197-51C8-4121-9B41-D3AD2388C4D2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mtClean="0"/>
          </a:p>
        </p:txBody>
      </p:sp>
      <p:sp>
        <p:nvSpPr>
          <p:cNvPr id="19479" name="Textfeld 1"/>
          <p:cNvSpPr txBox="1">
            <a:spLocks noChangeArrowheads="1"/>
          </p:cNvSpPr>
          <p:nvPr/>
        </p:nvSpPr>
        <p:spPr bwMode="auto">
          <a:xfrm>
            <a:off x="395288" y="4868863"/>
            <a:ext cx="8289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/>
              <a:t>The modifications for T_SO lead to a higher GRIB precision for T_SO values</a:t>
            </a:r>
          </a:p>
          <a:p>
            <a:pPr eaLnBrk="1" hangingPunct="1"/>
            <a:r>
              <a:rPr lang="de-DE" altLang="en-US"/>
              <a:t>and can lead to significant changes in a data assimilation cycle. DWD observed</a:t>
            </a:r>
          </a:p>
          <a:p>
            <a:pPr eaLnBrk="1" hangingPunct="1"/>
            <a:r>
              <a:rPr lang="de-DE" altLang="en-US"/>
              <a:t>melting of soil ice and a reduced cold bias during the day.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047830"/>
              </p:ext>
            </p:extLst>
          </p:nvPr>
        </p:nvGraphicFramePr>
        <p:xfrm>
          <a:off x="457200" y="1773238"/>
          <a:ext cx="8230369" cy="3291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4289"/>
                <a:gridCol w="1124047"/>
                <a:gridCol w="4706951"/>
                <a:gridCol w="1275082"/>
              </a:tblGrid>
              <a:tr h="640211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Version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Date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Contents (Highlights)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Results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Changes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</a:tr>
              <a:tr h="118822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5.04d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12.12.16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several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changes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and</a:t>
                      </a:r>
                      <a:r>
                        <a:rPr lang="de-DE" sz="1800" baseline="0" dirty="0" smtClean="0"/>
                        <a:t> additional </a:t>
                      </a:r>
                      <a:r>
                        <a:rPr lang="de-DE" sz="1800" baseline="0" dirty="0" err="1" smtClean="0"/>
                        <a:t>features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data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assimilation</a:t>
                      </a:r>
                      <a:endParaRPr lang="de-DE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changes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to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blocked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turbulence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numerical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smtClean="0"/>
                        <a:t>not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yet</a:t>
                      </a:r>
                      <a:r>
                        <a:rPr lang="de-DE" sz="1800" baseline="0" dirty="0" smtClean="0"/>
                        <a:t> operational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</a:tr>
              <a:tr h="146244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5.04e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23.03.17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activated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turbulence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implemented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surface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schemes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from</a:t>
                      </a:r>
                      <a:r>
                        <a:rPr lang="de-DE" sz="1800" baseline="0" dirty="0" smtClean="0"/>
                        <a:t> ICON (TERRA, </a:t>
                      </a:r>
                      <a:r>
                        <a:rPr lang="de-DE" sz="1800" baseline="0" dirty="0" err="1" smtClean="0"/>
                        <a:t>FLake</a:t>
                      </a:r>
                      <a:r>
                        <a:rPr lang="de-DE" sz="1800" baseline="0" dirty="0" smtClean="0"/>
                        <a:t>, </a:t>
                      </a:r>
                      <a:r>
                        <a:rPr lang="de-DE" sz="1800" baseline="0" dirty="0" err="1" smtClean="0"/>
                        <a:t>SeaICE</a:t>
                      </a:r>
                      <a:r>
                        <a:rPr lang="de-DE" sz="18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version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SSO </a:t>
                      </a:r>
                      <a:r>
                        <a:rPr lang="de-DE" sz="1800" baseline="0" dirty="0" err="1" smtClean="0"/>
                        <a:t>scheme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eliminated</a:t>
                      </a:r>
                      <a:r>
                        <a:rPr lang="de-DE" sz="1800" baseline="0" dirty="0" smtClean="0"/>
                        <a:t>  non-</a:t>
                      </a:r>
                      <a:r>
                        <a:rPr lang="de-DE" sz="1800" baseline="0" dirty="0" err="1" smtClean="0"/>
                        <a:t>blocked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parameterization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/>
                    </a:p>
                  </a:txBody>
                  <a:tcPr marL="42798" marR="42798" marT="45675" marB="45675"/>
                </a:tc>
              </a:tr>
            </a:tbl>
          </a:graphicData>
        </a:graphic>
      </p:graphicFrame>
      <p:sp>
        <p:nvSpPr>
          <p:cNvPr id="20505" name="Datumsplatzhalt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C3A0C8-677E-407F-A0CA-3A63DFEAA645}" type="datetime1">
              <a:rPr lang="de-DE" altLang="de-DE" smtClean="0"/>
              <a:t>09.09.2017</a:t>
            </a:fld>
            <a:endParaRPr lang="de-DE" altLang="de-DE" smtClean="0"/>
          </a:p>
        </p:txBody>
      </p:sp>
      <p:sp>
        <p:nvSpPr>
          <p:cNvPr id="2050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2050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AD2200-ED18-4B91-A253-C89205CE6BC7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569913" y="5300663"/>
            <a:ext cx="8574087" cy="1081087"/>
          </a:xfrm>
        </p:spPr>
        <p:txBody>
          <a:bodyPr/>
          <a:lstStyle/>
          <a:p>
            <a:r>
              <a:rPr lang="de-DE" dirty="0" smtClean="0"/>
              <a:t>5.04d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version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non-</a:t>
            </a:r>
            <a:r>
              <a:rPr lang="de-DE" dirty="0" err="1" smtClean="0"/>
              <a:t>blocked</a:t>
            </a:r>
            <a:r>
              <a:rPr lang="de-DE" dirty="0" smtClean="0"/>
              <a:t> </a:t>
            </a:r>
            <a:r>
              <a:rPr lang="de-DE" dirty="0" err="1" smtClean="0"/>
              <a:t>turbulence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.</a:t>
            </a:r>
          </a:p>
          <a:p>
            <a:r>
              <a:rPr lang="de-DE" dirty="0" smtClean="0"/>
              <a:t>5.04e </a:t>
            </a:r>
            <a:r>
              <a:rPr lang="de-DE" dirty="0" err="1" smtClean="0"/>
              <a:t>runs</a:t>
            </a:r>
            <a:r>
              <a:rPr lang="de-DE" dirty="0" smtClean="0"/>
              <a:t> all </a:t>
            </a:r>
            <a:r>
              <a:rPr lang="de-DE" dirty="0" err="1" smtClean="0"/>
              <a:t>parameterizations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blocked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/>
              <a:t> </a:t>
            </a:r>
            <a:r>
              <a:rPr lang="de-DE" dirty="0" err="1" smtClean="0"/>
              <a:t>modified</a:t>
            </a:r>
            <a:r>
              <a:rPr lang="de-DE" dirty="0" smtClean="0"/>
              <a:t> </a:t>
            </a:r>
            <a:r>
              <a:rPr lang="de-DE" dirty="0" err="1" smtClean="0"/>
              <a:t>turbulence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schemes</a:t>
            </a:r>
            <a:r>
              <a:rPr lang="de-DE" dirty="0" smtClean="0"/>
              <a:t>.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recommended</a:t>
            </a:r>
            <a:r>
              <a:rPr lang="de-DE" dirty="0"/>
              <a:t> </a:t>
            </a:r>
            <a:r>
              <a:rPr lang="de-DE" dirty="0" smtClean="0"/>
              <a:t>(TUNING, PHYCTL)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642350" cy="3749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567"/>
                <a:gridCol w="1180313"/>
                <a:gridCol w="4942562"/>
                <a:gridCol w="1338908"/>
              </a:tblGrid>
              <a:tr h="640502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Version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Date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Contents (Highlights)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Results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Changes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</a:tr>
              <a:tr h="310917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5.04f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01.09.17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smtClean="0"/>
                        <a:t>additional </a:t>
                      </a:r>
                      <a:r>
                        <a:rPr lang="de-DE" sz="1800" dirty="0" err="1" smtClean="0"/>
                        <a:t>modifications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to</a:t>
                      </a:r>
                      <a:r>
                        <a:rPr lang="de-DE" sz="1800" dirty="0" smtClean="0"/>
                        <a:t> COSMO-ICON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physics</a:t>
                      </a:r>
                      <a:r>
                        <a:rPr lang="de-DE" sz="1800" baseline="0" dirty="0" smtClean="0"/>
                        <a:t> (</a:t>
                      </a:r>
                      <a:r>
                        <a:rPr lang="de-DE" sz="1800" baseline="0" dirty="0" err="1" smtClean="0"/>
                        <a:t>new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namelists</a:t>
                      </a:r>
                      <a:r>
                        <a:rPr lang="de-DE" sz="1800" baseline="0" dirty="0" smtClean="0"/>
                        <a:t>, </a:t>
                      </a:r>
                      <a:r>
                        <a:rPr lang="de-DE" sz="1800" baseline="0" dirty="0" err="1" smtClean="0"/>
                        <a:t>bug</a:t>
                      </a:r>
                      <a:r>
                        <a:rPr lang="de-DE" sz="1800" baseline="0" dirty="0" smtClean="0"/>
                        <a:t> fixes, GPU </a:t>
                      </a:r>
                      <a:r>
                        <a:rPr lang="de-DE" sz="1800" baseline="0" dirty="0" err="1" smtClean="0"/>
                        <a:t>version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TERRA)</a:t>
                      </a:r>
                      <a:endParaRPr lang="de-DE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 err="1" smtClean="0"/>
                        <a:t>Possibility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reproduce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behaviour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of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old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turbulence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scheme</a:t>
                      </a:r>
                      <a:r>
                        <a:rPr lang="de-DE" sz="1800" baseline="0" dirty="0" smtClean="0"/>
                        <a:t> (not TERRA!)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changes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data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assimilation</a:t>
                      </a:r>
                      <a:endParaRPr lang="de-DE" sz="18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new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diagnostic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output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highlight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convective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cell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tracks</a:t>
                      </a:r>
                      <a:r>
                        <a:rPr lang="de-DE" sz="1800" baseline="0" dirty="0" smtClean="0"/>
                        <a:t> (</a:t>
                      </a:r>
                      <a:r>
                        <a:rPr lang="de-DE" sz="1800" baseline="0" dirty="0" err="1" smtClean="0"/>
                        <a:t>for</a:t>
                      </a:r>
                      <a:r>
                        <a:rPr lang="de-DE" sz="1800" baseline="0" dirty="0" smtClean="0"/>
                        <a:t> ESSL </a:t>
                      </a:r>
                      <a:r>
                        <a:rPr lang="de-DE" sz="1800" baseline="0" dirty="0" err="1" smtClean="0"/>
                        <a:t>testbed</a:t>
                      </a:r>
                      <a:r>
                        <a:rPr lang="de-DE" sz="1800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changes</a:t>
                      </a:r>
                      <a:r>
                        <a:rPr lang="de-DE" sz="1800" baseline="0" dirty="0" smtClean="0"/>
                        <a:t> in </a:t>
                      </a:r>
                      <a:r>
                        <a:rPr lang="de-DE" sz="1800" baseline="0" dirty="0" err="1" smtClean="0"/>
                        <a:t>handling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statistically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processed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fields</a:t>
                      </a:r>
                      <a:r>
                        <a:rPr lang="de-DE" sz="1800" baseline="0" dirty="0" smtClean="0"/>
                        <a:t> (min, </a:t>
                      </a:r>
                      <a:r>
                        <a:rPr lang="de-DE" sz="1800" baseline="0" dirty="0" err="1" smtClean="0"/>
                        <a:t>max</a:t>
                      </a:r>
                      <a:r>
                        <a:rPr lang="de-DE" sz="1800" baseline="0" dirty="0" smtClean="0"/>
                        <a:t>, </a:t>
                      </a:r>
                      <a:r>
                        <a:rPr lang="de-DE" sz="1800" baseline="0" dirty="0" err="1" smtClean="0"/>
                        <a:t>avg</a:t>
                      </a:r>
                      <a:r>
                        <a:rPr lang="de-DE" sz="1800" baseline="0" dirty="0" smtClean="0"/>
                        <a:t>, sums)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baseline="0" dirty="0" err="1" smtClean="0"/>
                        <a:t>possibility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to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use</a:t>
                      </a:r>
                      <a:r>
                        <a:rPr lang="de-DE" sz="1800" baseline="0" dirty="0" smtClean="0"/>
                        <a:t> RTTOV12</a:t>
                      </a:r>
                      <a:endParaRPr lang="de-DE" sz="1800" dirty="0"/>
                    </a:p>
                  </a:txBody>
                  <a:tcPr marL="91460" marR="91460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yes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eventually</a:t>
                      </a:r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no</a:t>
                      </a:r>
                      <a:endParaRPr lang="de-DE" sz="1800" dirty="0" smtClean="0"/>
                    </a:p>
                    <a:p>
                      <a:pPr algn="ctr"/>
                      <a:endParaRPr lang="de-DE" sz="1800" dirty="0" smtClean="0"/>
                    </a:p>
                    <a:p>
                      <a:pPr algn="ctr"/>
                      <a:r>
                        <a:rPr lang="de-DE" sz="1800" dirty="0" err="1" smtClean="0"/>
                        <a:t>SynSat</a:t>
                      </a:r>
                      <a:endParaRPr lang="de-DE" sz="1800" dirty="0" smtClean="0"/>
                    </a:p>
                  </a:txBody>
                  <a:tcPr marL="91460" marR="91460" marT="45696" marB="45696"/>
                </a:tc>
              </a:tr>
            </a:tbl>
          </a:graphicData>
        </a:graphic>
      </p:graphicFrame>
      <p:sp>
        <p:nvSpPr>
          <p:cNvPr id="2152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E0255A4-7429-4186-80EB-1D1DD85AD0D9}" type="datetime1">
              <a:rPr lang="de-DE" altLang="de-DE" smtClean="0"/>
              <a:t>09.09.2017</a:t>
            </a:fld>
            <a:endParaRPr lang="de-DE" altLang="de-DE" smtClean="0"/>
          </a:p>
        </p:txBody>
      </p:sp>
      <p:sp>
        <p:nvSpPr>
          <p:cNvPr id="21525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de-DE" smtClean="0"/>
              <a:t>COSMO General Meeting 2017, Jerusalem, Israel</a:t>
            </a:r>
            <a:endParaRPr lang="de-DE" altLang="de-DE" smtClean="0"/>
          </a:p>
        </p:txBody>
      </p:sp>
      <p:sp>
        <p:nvSpPr>
          <p:cNvPr id="215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5D60AE-146C-4239-BF43-0DF8ABDA7A6D}" type="slidenum">
              <a:rPr lang="de-DE" altLang="de-DE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 smtClean="0"/>
          </a:p>
        </p:txBody>
      </p:sp>
      <p:sp>
        <p:nvSpPr>
          <p:cNvPr id="21527" name="Textfeld 1"/>
          <p:cNvSpPr txBox="1">
            <a:spLocks noChangeArrowheads="1"/>
          </p:cNvSpPr>
          <p:nvPr/>
        </p:nvSpPr>
        <p:spPr bwMode="auto">
          <a:xfrm>
            <a:off x="323850" y="5876925"/>
            <a:ext cx="870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/>
              <a:t>Please read more about the changes in the </a:t>
            </a:r>
            <a:r>
              <a:rPr lang="de-DE" altLang="en-US">
                <a:hlinkClick r:id="rId2"/>
              </a:rPr>
              <a:t>Release Notes </a:t>
            </a:r>
            <a:r>
              <a:rPr lang="de-DE" altLang="en-US"/>
              <a:t>for the different versions.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Part VII: User Guide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updated</a:t>
            </a:r>
            <a:endParaRPr lang="de-DE" dirty="0" smtClean="0"/>
          </a:p>
          <a:p>
            <a:r>
              <a:rPr lang="de-DE" dirty="0" smtClean="0"/>
              <a:t>Part VI: </a:t>
            </a:r>
            <a:r>
              <a:rPr lang="de-DE" dirty="0" err="1" smtClean="0"/>
              <a:t>Postprocessing</a:t>
            </a:r>
            <a:endParaRPr lang="de-DE" dirty="0"/>
          </a:p>
          <a:p>
            <a:pPr lvl="1"/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never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written</a:t>
            </a:r>
            <a:endParaRPr lang="de-DE" dirty="0"/>
          </a:p>
          <a:p>
            <a:pPr lvl="1"/>
            <a:r>
              <a:rPr lang="de-DE" dirty="0" err="1" smtClean="0"/>
              <a:t>now</a:t>
            </a:r>
            <a:r>
              <a:rPr lang="de-DE" dirty="0" smtClean="0"/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preparation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/>
                </a:solidFill>
              </a:rPr>
              <a:t>Model Output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Data Formats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I/O</a:t>
            </a:r>
          </a:p>
          <a:p>
            <a:pPr lvl="2"/>
            <a:r>
              <a:rPr lang="de-DE" dirty="0" smtClean="0"/>
              <a:t>Data Formats </a:t>
            </a:r>
            <a:r>
              <a:rPr lang="de-DE" dirty="0" err="1" smtClean="0"/>
              <a:t>for</a:t>
            </a:r>
            <a:r>
              <a:rPr lang="de-DE" dirty="0" smtClean="0"/>
              <a:t> I/O (</a:t>
            </a:r>
            <a:r>
              <a:rPr lang="de-DE" dirty="0" err="1" smtClean="0"/>
              <a:t>from</a:t>
            </a:r>
            <a:r>
              <a:rPr lang="de-DE" dirty="0" smtClean="0"/>
              <a:t> UG, Chapter 5: GRIB 1/2, </a:t>
            </a:r>
            <a:r>
              <a:rPr lang="de-DE" dirty="0" err="1" smtClean="0"/>
              <a:t>NetCDF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Mandatory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pPr lvl="2"/>
            <a:r>
              <a:rPr lang="de-DE" dirty="0" smtClean="0"/>
              <a:t>Analysis </a:t>
            </a:r>
            <a:r>
              <a:rPr lang="de-DE" dirty="0" err="1" smtClean="0"/>
              <a:t>fields</a:t>
            </a:r>
            <a:endParaRPr lang="de-DE" dirty="0" smtClean="0"/>
          </a:p>
          <a:p>
            <a:pPr lvl="2"/>
            <a:r>
              <a:rPr lang="de-DE" dirty="0" smtClean="0"/>
              <a:t>Model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   (</a:t>
            </a:r>
            <a:r>
              <a:rPr lang="de-DE" dirty="0" err="1" smtClean="0"/>
              <a:t>from</a:t>
            </a:r>
            <a:r>
              <a:rPr lang="de-DE" dirty="0" smtClean="0"/>
              <a:t> UG, Chapter 8)</a:t>
            </a:r>
          </a:p>
          <a:p>
            <a:pPr lvl="2"/>
            <a:r>
              <a:rPr lang="de-DE" dirty="0" err="1" smtClean="0"/>
              <a:t>Statistically</a:t>
            </a:r>
            <a:r>
              <a:rPr lang="de-DE" dirty="0" smtClean="0"/>
              <a:t> </a:t>
            </a:r>
            <a:r>
              <a:rPr lang="de-DE" dirty="0" err="1" smtClean="0"/>
              <a:t>processed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pPr lvl="2"/>
            <a:r>
              <a:rPr lang="de-DE" dirty="0" smtClean="0"/>
              <a:t>ASCII </a:t>
            </a:r>
            <a:r>
              <a:rPr lang="de-DE" dirty="0" err="1" smtClean="0"/>
              <a:t>output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2EB48-8186-4A02-8E23-5817C879D110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701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Update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Part IV: Implementation </a:t>
            </a:r>
            <a:r>
              <a:rPr lang="de-DE" dirty="0" err="1" smtClean="0"/>
              <a:t>Documentation</a:t>
            </a:r>
            <a:endParaRPr lang="de-DE" dirty="0" smtClean="0"/>
          </a:p>
          <a:p>
            <a:pPr lvl="1"/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never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written</a:t>
            </a:r>
            <a:endParaRPr lang="de-DE" dirty="0" smtClean="0"/>
          </a:p>
          <a:p>
            <a:pPr lvl="1"/>
            <a:r>
              <a:rPr lang="de-DE" dirty="0" err="1" smtClean="0"/>
              <a:t>now</a:t>
            </a:r>
            <a:r>
              <a:rPr lang="de-DE" dirty="0" smtClean="0"/>
              <a:t> in </a:t>
            </a:r>
            <a:r>
              <a:rPr lang="de-DE" dirty="0" err="1" smtClean="0">
                <a:solidFill>
                  <a:srgbClr val="FF0000"/>
                </a:solidFill>
              </a:rPr>
              <a:t>planning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/>
                </a:solidFill>
              </a:rPr>
              <a:t>Implementation </a:t>
            </a:r>
            <a:r>
              <a:rPr lang="de-DE" dirty="0" err="1" smtClean="0">
                <a:solidFill>
                  <a:schemeClr val="accent1"/>
                </a:solidFill>
              </a:rPr>
              <a:t>Specific</a:t>
            </a:r>
            <a:r>
              <a:rPr lang="de-DE" dirty="0" smtClean="0">
                <a:solidFill>
                  <a:schemeClr val="accent1"/>
                </a:solidFill>
              </a:rPr>
              <a:t> Details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the</a:t>
            </a:r>
            <a:r>
              <a:rPr lang="de-DE" dirty="0" smtClean="0">
                <a:solidFill>
                  <a:schemeClr val="accent1"/>
                </a:solidFill>
              </a:rPr>
              <a:t> COSMO-Model</a:t>
            </a:r>
          </a:p>
          <a:p>
            <a:pPr lvl="2"/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descriptions</a:t>
            </a:r>
            <a:r>
              <a:rPr lang="de-DE" dirty="0" smtClean="0"/>
              <a:t>, </a:t>
            </a:r>
            <a:r>
              <a:rPr lang="de-DE" dirty="0" err="1" smtClean="0"/>
              <a:t>e.g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Blocked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; </a:t>
            </a:r>
            <a:r>
              <a:rPr lang="de-DE" dirty="0" err="1" smtClean="0"/>
              <a:t>copy</a:t>
            </a:r>
            <a:r>
              <a:rPr lang="de-DE" dirty="0" smtClean="0"/>
              <a:t>-in/</a:t>
            </a:r>
            <a:r>
              <a:rPr lang="de-DE" dirty="0" err="1" smtClean="0"/>
              <a:t>copy</a:t>
            </a:r>
            <a:r>
              <a:rPr lang="de-DE" dirty="0" smtClean="0"/>
              <a:t>-out</a:t>
            </a:r>
          </a:p>
          <a:p>
            <a:pPr lvl="2"/>
            <a:r>
              <a:rPr lang="de-DE" dirty="0" smtClean="0"/>
              <a:t>Tracer </a:t>
            </a:r>
            <a:r>
              <a:rPr lang="de-DE" dirty="0" err="1" smtClean="0"/>
              <a:t>Structure</a:t>
            </a:r>
            <a:endParaRPr lang="de-DE" dirty="0" smtClean="0"/>
          </a:p>
          <a:p>
            <a:pPr lvl="2"/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 Module</a:t>
            </a:r>
          </a:p>
          <a:p>
            <a:pPr lvl="2"/>
            <a:r>
              <a:rPr lang="de-DE" dirty="0" err="1" smtClean="0"/>
              <a:t>Incremental</a:t>
            </a:r>
            <a:r>
              <a:rPr lang="de-DE" dirty="0" smtClean="0"/>
              <a:t> Analysis Update</a:t>
            </a:r>
          </a:p>
          <a:p>
            <a:pPr lvl="2"/>
            <a:r>
              <a:rPr lang="de-DE" dirty="0" smtClean="0"/>
              <a:t>???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5173C-A296-41C6-8B44-B7640CFF75DB}" type="datetime1">
              <a:rPr lang="de-DE" smtClean="0"/>
              <a:t>09.09.2017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COSMO General Meeting 2017, Jerusalem, Israel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B4686-4644-471E-9375-12B57D8E2B2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57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755650" y="2924175"/>
            <a:ext cx="7772400" cy="1362075"/>
          </a:xfrm>
        </p:spPr>
        <p:txBody>
          <a:bodyPr/>
          <a:lstStyle/>
          <a:p>
            <a:r>
              <a:rPr lang="de-DE" altLang="en-US" smtClean="0"/>
              <a:t>Status of COSMO-Model 5.05</a:t>
            </a:r>
            <a:endParaRPr lang="en-US" altLang="en-US" smtClean="0"/>
          </a:p>
        </p:txBody>
      </p:sp>
      <p:sp>
        <p:nvSpPr>
          <p:cNvPr id="22531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A3C7D7-DE8D-40B6-A1B2-9FE976E2DC2B}" type="datetime1">
              <a:rPr lang="de-DE" altLang="en-US" smtClean="0"/>
              <a:t>09.09.2017</a:t>
            </a:fld>
            <a:endParaRPr lang="de-DE" altLang="en-US" smtClean="0"/>
          </a:p>
        </p:txBody>
      </p:sp>
      <p:sp>
        <p:nvSpPr>
          <p:cNvPr id="2253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 smtClean="0"/>
              <a:t>COSMO General Meeting 2017, Jerusalem, Israel</a:t>
            </a:r>
            <a:endParaRPr lang="de-DE" altLang="en-US" smtClean="0"/>
          </a:p>
        </p:txBody>
      </p:sp>
      <p:sp>
        <p:nvSpPr>
          <p:cNvPr id="2253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49CD80-C7AC-4374-B1F4-8C513104654D}" type="slidenum">
              <a:rPr lang="de-DE" altLang="en-US" smtClean="0"/>
              <a:pPr eaLnBrk="1" hangingPunct="1"/>
              <a:t>9</a:t>
            </a:fld>
            <a:endParaRPr lang="de-DE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2_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1861</Words>
  <Application>Microsoft Office PowerPoint</Application>
  <PresentationFormat>Bildschirmpräsentation (4:3)</PresentationFormat>
  <Paragraphs>421</Paragraphs>
  <Slides>30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30</vt:i4>
      </vt:variant>
    </vt:vector>
  </HeadingPairs>
  <TitlesOfParts>
    <vt:vector size="33" baseType="lpstr">
      <vt:lpstr>Standarddesign</vt:lpstr>
      <vt:lpstr>1_Standarddesign</vt:lpstr>
      <vt:lpstr>2_Standarddesign</vt:lpstr>
      <vt:lpstr>SCA Report for the  COSMO-Model</vt:lpstr>
      <vt:lpstr>Contents</vt:lpstr>
      <vt:lpstr>Versions Implemented since September 2016</vt:lpstr>
      <vt:lpstr>PowerPoint-Präsentation</vt:lpstr>
      <vt:lpstr>PowerPoint-Präsentation</vt:lpstr>
      <vt:lpstr>PowerPoint-Präsentation</vt:lpstr>
      <vt:lpstr>Update of Documentation</vt:lpstr>
      <vt:lpstr>Update of Documentation</vt:lpstr>
      <vt:lpstr>Status of COSMO-Model 5.05</vt:lpstr>
      <vt:lpstr>Testing new COSMO-ICON Physics</vt:lpstr>
      <vt:lpstr>NWP Test Suite at ECMWF based on IFS Data</vt:lpstr>
      <vt:lpstr>NWP Test Suite at ECMWF based on GME Data</vt:lpstr>
      <vt:lpstr>Hindcasts at DWD</vt:lpstr>
      <vt:lpstr>Numex Experiment with KENDA</vt:lpstr>
      <vt:lpstr>First Conclusions</vt:lpstr>
      <vt:lpstr>W_SO</vt:lpstr>
      <vt:lpstr>Hindcasts: Lessons Learned</vt:lpstr>
      <vt:lpstr>BACY Experiments with KENDA</vt:lpstr>
      <vt:lpstr>Case Study 2016, June 23, 12 UTC</vt:lpstr>
      <vt:lpstr>Further Technical Issues: Timings</vt:lpstr>
      <vt:lpstr>Further Technical Issues</vt:lpstr>
      <vt:lpstr>A Remark to the Common COSMO-ICON Physics</vt:lpstr>
      <vt:lpstr>PowerPoint-Präsentation</vt:lpstr>
      <vt:lpstr>Unified Physics?</vt:lpstr>
      <vt:lpstr>Plans for the Next Versions</vt:lpstr>
      <vt:lpstr>Version 5.06: From the Working Groups</vt:lpstr>
      <vt:lpstr>Ongoing POMPA Developments</vt:lpstr>
      <vt:lpstr>How to Proceed?</vt:lpstr>
      <vt:lpstr>First Plans for COSMO-Model 5.07</vt:lpstr>
      <vt:lpstr>PowerPoint-Präsentation</vt:lpstr>
    </vt:vector>
  </TitlesOfParts>
  <Company>mpm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Ulrich Schättler</dc:creator>
  <cp:lastModifiedBy>Uli Sch</cp:lastModifiedBy>
  <cp:revision>375</cp:revision>
  <cp:lastPrinted>2006-12-13T10:14:45Z</cp:lastPrinted>
  <dcterms:created xsi:type="dcterms:W3CDTF">2006-12-01T09:57:45Z</dcterms:created>
  <dcterms:modified xsi:type="dcterms:W3CDTF">2017-09-09T14:09:22Z</dcterms:modified>
</cp:coreProperties>
</file>