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51" r:id="rId3"/>
  </p:sldMasterIdLst>
  <p:notesMasterIdLst>
    <p:notesMasterId r:id="rId19"/>
  </p:notesMasterIdLst>
  <p:handoutMasterIdLst>
    <p:handoutMasterId r:id="rId20"/>
  </p:handoutMasterIdLst>
  <p:sldIdLst>
    <p:sldId id="368" r:id="rId4"/>
    <p:sldId id="388" r:id="rId5"/>
    <p:sldId id="402" r:id="rId6"/>
    <p:sldId id="413" r:id="rId7"/>
    <p:sldId id="414" r:id="rId8"/>
    <p:sldId id="415" r:id="rId9"/>
    <p:sldId id="417" r:id="rId10"/>
    <p:sldId id="416" r:id="rId11"/>
    <p:sldId id="418" r:id="rId12"/>
    <p:sldId id="421" r:id="rId13"/>
    <p:sldId id="419" r:id="rId14"/>
    <p:sldId id="420" r:id="rId15"/>
    <p:sldId id="422" r:id="rId16"/>
    <p:sldId id="423" r:id="rId17"/>
    <p:sldId id="363" r:id="rId1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34D05"/>
    <a:srgbClr val="C00822"/>
    <a:srgbClr val="2F9934"/>
    <a:srgbClr val="2084A8"/>
    <a:srgbClr val="66CCFF"/>
    <a:srgbClr val="FF0000"/>
    <a:srgbClr val="F61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61" autoAdjust="0"/>
  </p:normalViewPr>
  <p:slideViewPr>
    <p:cSldViewPr>
      <p:cViewPr>
        <p:scale>
          <a:sx n="90" d="100"/>
          <a:sy n="90" d="100"/>
        </p:scale>
        <p:origin x="-666" y="-120"/>
      </p:cViewPr>
      <p:guideLst>
        <p:guide orient="horz" pos="686"/>
        <p:guide orient="horz" pos="1344"/>
        <p:guide orient="horz" pos="890"/>
        <p:guide orient="horz" pos="3929"/>
        <p:guide orient="horz" pos="4294"/>
        <p:guide orient="horz" pos="959"/>
        <p:guide orient="horz" pos="3347"/>
        <p:guide orient="horz" pos="4087"/>
        <p:guide pos="2880"/>
        <p:guide pos="295"/>
        <p:guide pos="5486"/>
        <p:guide pos="5264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1734"/>
    </p:cViewPr>
  </p:sorterViewPr>
  <p:notesViewPr>
    <p:cSldViewPr>
      <p:cViewPr varScale="1">
        <p:scale>
          <a:sx n="68" d="100"/>
          <a:sy n="68" d="100"/>
        </p:scale>
        <p:origin x="-2136" y="-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975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23438"/>
            <a:ext cx="307975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pPr>
              <a:defRPr/>
            </a:pPr>
            <a:fld id="{574F6B74-1D32-4C66-A569-828EC73DF4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303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97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803275"/>
            <a:ext cx="5022850" cy="37671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894263"/>
            <a:ext cx="5200650" cy="45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04388"/>
            <a:ext cx="30797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18" tIns="47160" rIns="94318" bIns="47160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94AD8BD-547B-44B0-95F4-3FDAF593FD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759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13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13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A5321F-F3E0-4F24-9A10-AF41344EC5D5}" type="slidenum">
              <a:rPr lang="de-DE" altLang="de-D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4894263"/>
            <a:ext cx="5200650" cy="4568825"/>
          </a:xfrm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23" descr="cosmoLogo_veryfin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850" y="2492375"/>
            <a:ext cx="8207375" cy="1871663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de-DE" noProof="0" smtClean="0"/>
              <a:t>Titelmasterformat bearbeiten</a:t>
            </a:r>
          </a:p>
        </p:txBody>
      </p:sp>
      <p:sp>
        <p:nvSpPr>
          <p:cNvPr id="256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797425"/>
            <a:ext cx="8207375" cy="519113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59446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553A3-DED9-4E7B-9E01-39F93E102ECA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3853-3FDE-4CAF-AC89-E8CF3A0751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6034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125538"/>
            <a:ext cx="2058987" cy="4895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125538"/>
            <a:ext cx="6029325" cy="48958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04872-DA28-4FE6-B6EB-DB06AE4B53E1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E8B46-52BF-42BA-BC4C-3466E9408A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21786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B80A7-FDF6-4D65-B553-A2442492408B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98234885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A8131-A30B-42DF-BE7C-BE8BEED68EDE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37677992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30229-D74A-4460-BF00-DDA278F30BA4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66926992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730C-ABCD-43CF-AFDF-1F8A88C7A1F2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08233340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4D339-1EB4-46FA-9A7A-6E86A9C0CA1D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62944268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129C-80A1-456D-BBEA-05BFD2D3EDB3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01664325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9CE7-03A8-45EE-A44B-18ADC677AA65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36650723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AA38B-448B-4843-88A0-361B573DECD4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43454453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EDCC9-51AF-43F9-8D2D-11D2A506773C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516000"/>
            <a:ext cx="3960812" cy="217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B4686-4644-471E-9375-12B57D8E2B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391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25C86-382E-4883-9D6B-DEDC1F67402C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67436393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361E2-A9D6-4F78-8C8E-41B8C74CB9DF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0742535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CE00E-627B-4DCC-9A39-3B96A1AEC450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02759357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DAA13-3E2E-44F8-B925-96FD00E4ADF8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4079405341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468C3-6749-45E5-9A75-C7C52708879C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1966190440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9F9D-B310-4BD7-BA97-DB7A7A8C8DC9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41969562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A5146-3AEF-4D61-86B8-DFF489ED07BC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18240055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C3AF6-F268-4C93-AA05-7B74EBFAA7BF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3581135510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06589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48141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772400" cy="13620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C2528-DC72-4AAF-87C9-6A443D4E73AB}" type="datetime1">
              <a:rPr lang="de-DE" smtClean="0"/>
              <a:t>07.09.2017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8000" y="6516000"/>
            <a:ext cx="3960000" cy="216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B63A-957D-45FF-9F4F-33D8948D54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858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E6A6B-DC90-45F5-AD36-E89F5ED06783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35359242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5844-D6B7-4E32-AC9E-1089B154F501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19198887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50F0F-3C09-4829-83DD-0DA88FD0F5EE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92114580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68313" y="6581775"/>
            <a:ext cx="1816100" cy="207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C7ADE-E1C7-41C2-ADE4-35B00B5E9CC2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</p:spTree>
    <p:extLst>
      <p:ext uri="{BB962C8B-B14F-4D97-AF65-F5344CB8AC3E}">
        <p14:creationId xmlns:p14="http://schemas.microsoft.com/office/powerpoint/2010/main" val="224478853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2481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24815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1042988" y="6516000"/>
            <a:ext cx="1511300" cy="2079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9FC9B-F6C9-4892-A719-0EE8D5D912F8}" type="datetime1">
              <a:rPr lang="de-DE" smtClean="0"/>
              <a:t>07.09.2017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8000" y="6516000"/>
            <a:ext cx="3960000" cy="216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7A09-F0C8-410D-9C9F-DB93FB5DC1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821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B6424-9DE9-472D-8D50-180E00DF66F2}" type="datetime1">
              <a:rPr lang="de-DE" smtClean="0"/>
              <a:t>07.09.2017</a:t>
            </a:fld>
            <a:endParaRPr lang="de-DE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E847-6A60-4B14-8561-F9D53AAC39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4806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1249B-198E-41DB-AFEC-D63D4762A900}" type="datetime1">
              <a:rPr lang="de-DE" smtClean="0"/>
              <a:t>07.09.2017</a:t>
            </a:fld>
            <a:endParaRPr lang="de-DE"/>
          </a:p>
        </p:txBody>
      </p:sp>
      <p:sp>
        <p:nvSpPr>
          <p:cNvPr id="3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7F1F0-2724-4E6D-8265-2079DCBA46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8549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88E4F-F578-4608-891F-B49151D977D1}" type="datetime1">
              <a:rPr lang="de-DE" smtClean="0"/>
              <a:t>07.09.2017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4D59D-AEE2-4368-A402-C5EC47BC6A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32325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763EA-4EFC-4D94-93F1-BA5C4A1C4335}" type="datetime1">
              <a:rPr lang="de-DE" smtClean="0"/>
              <a:t>07.09.2017</a:t>
            </a:fld>
            <a:endParaRPr lang="de-DE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746E1-8E2B-4FB0-9F0A-F9E7948F60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5032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5214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Line 23"/>
          <p:cNvSpPr>
            <a:spLocks noChangeShapeType="1"/>
          </p:cNvSpPr>
          <p:nvPr userDrawn="1"/>
        </p:nvSpPr>
        <p:spPr bwMode="auto">
          <a:xfrm>
            <a:off x="0" y="6453188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513513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6A896D7-4990-422A-AD65-69DC34E36364}" type="datetime1">
              <a:rPr lang="de-DE" smtClean="0"/>
              <a:t>07.09.2017</a:t>
            </a:fld>
            <a:endParaRPr lang="de-DE"/>
          </a:p>
        </p:txBody>
      </p:sp>
      <p:sp>
        <p:nvSpPr>
          <p:cNvPr id="1029" name="Rectangle 36"/>
          <p:cNvSpPr>
            <a:spLocks noChangeArrowheads="1"/>
          </p:cNvSpPr>
          <p:nvPr/>
        </p:nvSpPr>
        <p:spPr bwMode="auto">
          <a:xfrm>
            <a:off x="4859338" y="6650038"/>
            <a:ext cx="1511300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8000" y="6516000"/>
            <a:ext cx="3960000" cy="2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13513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E819A5-0AE1-4A61-B068-D2F97FEB58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125538"/>
            <a:ext cx="82296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33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34" name="Text Box 42"/>
          <p:cNvSpPr txBox="1">
            <a:spLocks noChangeArrowheads="1"/>
          </p:cNvSpPr>
          <p:nvPr userDrawn="1"/>
        </p:nvSpPr>
        <p:spPr bwMode="auto">
          <a:xfrm>
            <a:off x="0" y="339725"/>
            <a:ext cx="6696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3000" smtClean="0">
                <a:solidFill>
                  <a:schemeClr val="bg1"/>
                </a:solidFill>
                <a:latin typeface="Arial Black" pitchFamily="34" charset="0"/>
              </a:rPr>
              <a:t>Deutscher Wetterdienst</a:t>
            </a:r>
          </a:p>
        </p:txBody>
      </p:sp>
      <p:sp>
        <p:nvSpPr>
          <p:cNvPr id="1035" name="Line 43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6" name="Picture 44" descr="cosmoLogo_veryfin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7338"/>
            <a:ext cx="20177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38" descr="Wortbildmarke-und-Claim-positiv-transparen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42875"/>
            <a:ext cx="23637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46" descr="Bundesadler_klein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477000"/>
            <a:ext cx="3492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6" r:id="rId2"/>
    <p:sldLayoutId id="2147484613" r:id="rId3"/>
    <p:sldLayoutId id="2147484614" r:id="rId4"/>
    <p:sldLayoutId id="2147484616" r:id="rId5"/>
    <p:sldLayoutId id="2147484617" r:id="rId6"/>
    <p:sldLayoutId id="2147484618" r:id="rId7"/>
    <p:sldLayoutId id="2147484619" r:id="rId8"/>
    <p:sldLayoutId id="2147484637" r:id="rId9"/>
    <p:sldLayoutId id="2147484620" r:id="rId10"/>
    <p:sldLayoutId id="2147484621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81775"/>
            <a:ext cx="18161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62C39586-5791-4AEE-9A69-918DEBE2BF56}" type="datetime1">
              <a:rPr lang="de-DE" smtClean="0"/>
              <a:t>07.09.2017</a:t>
            </a:fld>
            <a:r>
              <a:rPr lang="de-DE" smtClean="0"/>
              <a:t>PBPV  </a:t>
            </a:r>
            <a:r>
              <a:rPr lang="de-DE"/>
              <a:t>–  03/2010</a:t>
            </a:r>
          </a:p>
        </p:txBody>
      </p:sp>
      <p:sp>
        <p:nvSpPr>
          <p:cNvPr id="2054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 userDrawn="1"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56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Bundesadler_klein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38" y="6459538"/>
            <a:ext cx="34925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ChangeArrowheads="1"/>
          </p:cNvSpPr>
          <p:nvPr userDrawn="1"/>
        </p:nvSpPr>
        <p:spPr bwMode="auto">
          <a:xfrm>
            <a:off x="5580063" y="549275"/>
            <a:ext cx="2376487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2" r:id="rId1"/>
    <p:sldLayoutId id="2147484623" r:id="rId2"/>
    <p:sldLayoutId id="2147484624" r:id="rId3"/>
    <p:sldLayoutId id="2147484625" r:id="rId4"/>
    <p:sldLayoutId id="2147484626" r:id="rId5"/>
    <p:sldLayoutId id="2147484627" r:id="rId6"/>
    <p:sldLayoutId id="2147484628" r:id="rId7"/>
    <p:sldLayoutId id="2147484629" r:id="rId8"/>
    <p:sldLayoutId id="2147484630" r:id="rId9"/>
    <p:sldLayoutId id="2147484631" r:id="rId10"/>
    <p:sldLayoutId id="2147484632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7" name="Line 6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22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8" name="Picture 8" descr="DWD-BiWoCl-22-rgb_klein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142875"/>
            <a:ext cx="29924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33" r:id="rId6"/>
    <p:sldLayoutId id="2147484634" r:id="rId7"/>
    <p:sldLayoutId id="2147484643" r:id="rId8"/>
    <p:sldLayoutId id="2147484644" r:id="rId9"/>
    <p:sldLayoutId id="2147484645" r:id="rId10"/>
    <p:sldLayoutId id="2147484646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916113"/>
            <a:ext cx="8281988" cy="2376487"/>
          </a:xfrm>
          <a:noFill/>
        </p:spPr>
        <p:txBody>
          <a:bodyPr/>
          <a:lstStyle/>
          <a:p>
            <a:pPr eaLnBrk="1" hangingPunct="1"/>
            <a:r>
              <a:rPr lang="de-DE" altLang="de-DE" dirty="0" smtClean="0"/>
              <a:t>Experience </a:t>
            </a:r>
            <a:r>
              <a:rPr lang="de-DE" altLang="de-DE" dirty="0" err="1" smtClean="0"/>
              <a:t>with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Maintaining</a:t>
            </a: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err="1" smtClean="0"/>
              <a:t>the</a:t>
            </a:r>
            <a:r>
              <a:rPr lang="de-DE" altLang="de-DE" dirty="0" smtClean="0"/>
              <a:t> </a:t>
            </a:r>
            <a:br>
              <a:rPr lang="de-DE" altLang="de-DE" dirty="0" smtClean="0"/>
            </a:br>
            <a:r>
              <a:rPr lang="de-DE" altLang="de-DE" dirty="0" smtClean="0"/>
              <a:t>GPU Enabled Version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COSMO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652963"/>
            <a:ext cx="8207375" cy="1223962"/>
          </a:xfrm>
          <a:noFill/>
        </p:spPr>
        <p:txBody>
          <a:bodyPr/>
          <a:lstStyle/>
          <a:p>
            <a:pPr eaLnBrk="1" hangingPunct="1"/>
            <a:r>
              <a:rPr lang="de-DE" altLang="de-DE" smtClean="0"/>
              <a:t>Ulrich Schättler</a:t>
            </a:r>
          </a:p>
          <a:p>
            <a:pPr eaLnBrk="1" hangingPunct="1"/>
            <a:r>
              <a:rPr lang="de-DE" altLang="de-DE" smtClean="0"/>
              <a:t>Source Code Administrator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C++ </a:t>
            </a:r>
            <a:r>
              <a:rPr lang="de-DE" dirty="0" err="1" smtClean="0"/>
              <a:t>DyCore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admit</a:t>
            </a:r>
            <a:r>
              <a:rPr lang="de-DE" dirty="0" smtClean="0"/>
              <a:t>: I </a:t>
            </a:r>
            <a:r>
              <a:rPr lang="de-DE" dirty="0" err="1" smtClean="0"/>
              <a:t>never</a:t>
            </a:r>
            <a:r>
              <a:rPr lang="de-DE" dirty="0" smtClean="0"/>
              <a:t> </a:t>
            </a:r>
            <a:r>
              <a:rPr lang="de-DE" dirty="0" err="1" smtClean="0"/>
              <a:t>installed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on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endParaRPr lang="de-DE" dirty="0" smtClean="0"/>
          </a:p>
          <a:p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COSMO Training in March, Pascal </a:t>
            </a:r>
            <a:r>
              <a:rPr lang="de-DE" dirty="0" err="1" smtClean="0"/>
              <a:t>installed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on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workstation</a:t>
            </a:r>
            <a:endParaRPr lang="de-DE" dirty="0" smtClean="0"/>
          </a:p>
          <a:p>
            <a:pPr lvl="1"/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work</a:t>
            </a:r>
            <a:r>
              <a:rPr lang="de-DE" dirty="0" smtClean="0"/>
              <a:t> at </a:t>
            </a:r>
            <a:r>
              <a:rPr lang="de-DE" dirty="0" err="1" smtClean="0"/>
              <a:t>once</a:t>
            </a:r>
            <a:r>
              <a:rPr lang="de-DE" dirty="0" smtClean="0"/>
              <a:t>, but Pascal </a:t>
            </a:r>
            <a:r>
              <a:rPr lang="de-DE" dirty="0" err="1" smtClean="0"/>
              <a:t>solved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in a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short</a:t>
            </a:r>
            <a:r>
              <a:rPr lang="de-DE" dirty="0" smtClean="0"/>
              <a:t> time</a:t>
            </a:r>
          </a:p>
          <a:p>
            <a:pPr lvl="1"/>
            <a:r>
              <a:rPr lang="de-DE" dirty="0" smtClean="0"/>
              <a:t>I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r>
              <a:rPr lang="de-DE" dirty="0" err="1" smtClean="0"/>
              <a:t>it</a:t>
            </a:r>
            <a:r>
              <a:rPr lang="de-DE" dirty="0" smtClean="0"/>
              <a:t> on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,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gather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EDCC9-51AF-43F9-8D2D-11D2A506773C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2298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Experiences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Developer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0705C5-659E-45F3-8F71-1C52789F3C1D}" type="datetime1">
              <a:rPr lang="de-DE" smtClean="0"/>
              <a:t>07.09.2017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B63A-957D-45FF-9F4F-33D8948D54DB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84911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</a:t>
            </a:r>
            <a:r>
              <a:rPr lang="de-DE" dirty="0" err="1" smtClean="0"/>
              <a:t>OpenACC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Working on GPUs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Learning </a:t>
            </a:r>
            <a:r>
              <a:rPr lang="de-DE" dirty="0" err="1" smtClean="0"/>
              <a:t>basic</a:t>
            </a:r>
            <a:r>
              <a:rPr lang="de-DE" dirty="0" smtClean="0"/>
              <a:t> </a:t>
            </a:r>
            <a:r>
              <a:rPr lang="de-DE" dirty="0" err="1" smtClean="0"/>
              <a:t>OpenACC</a:t>
            </a:r>
            <a:r>
              <a:rPr lang="de-DE" dirty="0" smtClean="0"/>
              <a:t> </a:t>
            </a:r>
            <a:r>
              <a:rPr lang="de-DE" dirty="0" err="1" smtClean="0"/>
              <a:t>constructs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understanding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basic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r>
              <a:rPr lang="de-DE" dirty="0" smtClean="0"/>
              <a:t>,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GPUs,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host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smtClean="0">
                <a:sym typeface="Symbol"/>
              </a:rPr>
              <a:t> </a:t>
            </a:r>
            <a:r>
              <a:rPr lang="de-DE" dirty="0" err="1" smtClean="0">
                <a:sym typeface="Symbol"/>
              </a:rPr>
              <a:t>device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memory</a:t>
            </a:r>
            <a:endParaRPr lang="de-DE" dirty="0" smtClean="0">
              <a:sym typeface="Symbol"/>
            </a:endParaRPr>
          </a:p>
          <a:p>
            <a:pPr lvl="1"/>
            <a:r>
              <a:rPr lang="de-DE" dirty="0" err="1" smtClean="0">
                <a:sym typeface="Symbol"/>
              </a:rPr>
              <a:t>building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kernels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for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the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device</a:t>
            </a:r>
            <a:endParaRPr lang="de-DE" dirty="0" smtClean="0">
              <a:sym typeface="Symbol"/>
            </a:endParaRPr>
          </a:p>
          <a:p>
            <a:r>
              <a:rPr lang="de-DE" dirty="0" err="1" smtClean="0">
                <a:sym typeface="Symbol"/>
              </a:rPr>
              <a:t>Which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does</a:t>
            </a:r>
            <a:r>
              <a:rPr lang="de-DE" dirty="0" smtClean="0">
                <a:sym typeface="Symbol"/>
              </a:rPr>
              <a:t> not </a:t>
            </a:r>
            <a:r>
              <a:rPr lang="de-DE" dirty="0" err="1" smtClean="0">
                <a:sym typeface="Symbol"/>
              </a:rPr>
              <a:t>mean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that</a:t>
            </a:r>
            <a:r>
              <a:rPr lang="de-DE" dirty="0" smtClean="0">
                <a:sym typeface="Symbol"/>
              </a:rPr>
              <a:t> I do </a:t>
            </a:r>
            <a:r>
              <a:rPr lang="de-DE" dirty="0" err="1" smtClean="0">
                <a:sym typeface="Symbol"/>
              </a:rPr>
              <a:t>everything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correct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now</a:t>
            </a:r>
            <a:r>
              <a:rPr lang="de-DE" dirty="0" smtClean="0">
                <a:sym typeface="Symbol"/>
              </a:rPr>
              <a:t>: </a:t>
            </a:r>
            <a:r>
              <a:rPr lang="de-DE" dirty="0" err="1" smtClean="0">
                <a:sym typeface="Symbol"/>
              </a:rPr>
              <a:t>my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thinking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is</a:t>
            </a:r>
            <a:r>
              <a:rPr lang="de-DE" dirty="0" smtClean="0">
                <a:sym typeface="Symbol"/>
              </a:rPr>
              <a:t> not </a:t>
            </a:r>
            <a:r>
              <a:rPr lang="de-DE" dirty="0" err="1" smtClean="0">
                <a:sym typeface="Symbol"/>
              </a:rPr>
              <a:t>fully</a:t>
            </a:r>
            <a:r>
              <a:rPr lang="de-DE" dirty="0" smtClean="0">
                <a:sym typeface="Symbol"/>
              </a:rPr>
              <a:t> "GPU </a:t>
            </a:r>
            <a:r>
              <a:rPr lang="de-DE" dirty="0" err="1" smtClean="0">
                <a:sym typeface="Symbol"/>
              </a:rPr>
              <a:t>aware</a:t>
            </a:r>
            <a:r>
              <a:rPr lang="de-DE" dirty="0" smtClean="0">
                <a:sym typeface="Symbol"/>
              </a:rPr>
              <a:t>": </a:t>
            </a:r>
          </a:p>
          <a:p>
            <a:pPr lvl="1"/>
            <a:r>
              <a:rPr lang="de-DE" dirty="0" err="1" smtClean="0">
                <a:sym typeface="Symbol"/>
              </a:rPr>
              <a:t>lately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modified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interface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for</a:t>
            </a:r>
            <a:r>
              <a:rPr lang="de-DE" dirty="0" smtClean="0">
                <a:sym typeface="Symbol"/>
              </a:rPr>
              <a:t> TERRA </a:t>
            </a:r>
            <a:r>
              <a:rPr lang="de-DE" dirty="0" err="1" smtClean="0">
                <a:sym typeface="Symbol"/>
              </a:rPr>
              <a:t>by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adding</a:t>
            </a:r>
            <a:r>
              <a:rPr lang="de-DE" dirty="0" smtClean="0">
                <a:sym typeface="Symbol"/>
              </a:rPr>
              <a:t> 2 </a:t>
            </a:r>
            <a:r>
              <a:rPr lang="de-DE" dirty="0" err="1" smtClean="0">
                <a:sym typeface="Symbol"/>
              </a:rPr>
              <a:t>new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local</a:t>
            </a:r>
            <a:r>
              <a:rPr lang="de-DE" dirty="0" smtClean="0">
                <a:sym typeface="Symbol"/>
              </a:rPr>
              <a:t> variables</a:t>
            </a:r>
          </a:p>
          <a:p>
            <a:pPr lvl="1"/>
            <a:r>
              <a:rPr lang="de-DE" dirty="0" err="1" smtClean="0">
                <a:sym typeface="Symbol"/>
              </a:rPr>
              <a:t>jenkins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tests</a:t>
            </a:r>
            <a:r>
              <a:rPr lang="de-DE" dirty="0" smtClean="0">
                <a:sym typeface="Symbol"/>
              </a:rPr>
              <a:t> on GPU </a:t>
            </a:r>
            <a:r>
              <a:rPr lang="de-DE" dirty="0" err="1" smtClean="0">
                <a:sym typeface="Symbol"/>
              </a:rPr>
              <a:t>failed</a:t>
            </a:r>
            <a:r>
              <a:rPr lang="de-DE" dirty="0" smtClean="0">
                <a:sym typeface="Symbol"/>
              </a:rPr>
              <a:t>, </a:t>
            </a:r>
            <a:r>
              <a:rPr lang="de-DE" dirty="0" err="1" smtClean="0">
                <a:sym typeface="Symbol"/>
              </a:rPr>
              <a:t>because</a:t>
            </a:r>
            <a:r>
              <a:rPr lang="de-DE" dirty="0" smtClean="0">
                <a:sym typeface="Symbol"/>
              </a:rPr>
              <a:t> I </a:t>
            </a:r>
            <a:r>
              <a:rPr lang="de-DE" dirty="0" err="1" smtClean="0">
                <a:sym typeface="Symbol"/>
              </a:rPr>
              <a:t>only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allocated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them</a:t>
            </a:r>
            <a:r>
              <a:rPr lang="de-DE" dirty="0" smtClean="0">
                <a:sym typeface="Symbol"/>
              </a:rPr>
              <a:t> on </a:t>
            </a:r>
            <a:r>
              <a:rPr lang="de-DE" dirty="0" err="1" smtClean="0">
                <a:sym typeface="Symbol"/>
              </a:rPr>
              <a:t>the</a:t>
            </a:r>
            <a:r>
              <a:rPr lang="de-DE" dirty="0" smtClean="0">
                <a:sym typeface="Symbol"/>
              </a:rPr>
              <a:t> host, not on </a:t>
            </a:r>
            <a:r>
              <a:rPr lang="de-DE" dirty="0" err="1" smtClean="0">
                <a:sym typeface="Symbol"/>
              </a:rPr>
              <a:t>the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device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parallelization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GPUs,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apply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OpenACC</a:t>
            </a:r>
            <a:r>
              <a:rPr lang="de-DE" dirty="0" smtClean="0"/>
              <a:t> </a:t>
            </a:r>
            <a:r>
              <a:rPr lang="de-DE" dirty="0" err="1" smtClean="0"/>
              <a:t>statements</a:t>
            </a:r>
            <a:r>
              <a:rPr lang="de-DE" dirty="0"/>
              <a:t> </a:t>
            </a:r>
            <a:r>
              <a:rPr lang="de-DE" dirty="0" smtClean="0"/>
              <a:t>(gang, </a:t>
            </a:r>
            <a:r>
              <a:rPr lang="de-DE" dirty="0" err="1" smtClean="0"/>
              <a:t>worker</a:t>
            </a:r>
            <a:r>
              <a:rPr lang="de-DE" dirty="0" smtClean="0"/>
              <a:t>, </a:t>
            </a:r>
            <a:r>
              <a:rPr lang="de-DE" dirty="0" err="1" smtClean="0"/>
              <a:t>vector</a:t>
            </a:r>
            <a:r>
              <a:rPr lang="de-DE" dirty="0" smtClean="0"/>
              <a:t>): </a:t>
            </a:r>
            <a:r>
              <a:rPr lang="de-DE" dirty="0" err="1" smtClean="0"/>
              <a:t>Here</a:t>
            </a:r>
            <a:r>
              <a:rPr lang="de-DE" dirty="0" smtClean="0"/>
              <a:t> I still </a:t>
            </a:r>
            <a:r>
              <a:rPr lang="de-DE" dirty="0" err="1" smtClean="0"/>
              <a:t>feel</a:t>
            </a:r>
            <a:r>
              <a:rPr lang="de-DE" dirty="0" smtClean="0"/>
              <a:t> </a:t>
            </a:r>
            <a:r>
              <a:rPr lang="de-DE" dirty="0" err="1" smtClean="0"/>
              <a:t>quite</a:t>
            </a:r>
            <a:r>
              <a:rPr lang="de-DE" dirty="0" smtClean="0"/>
              <a:t> </a:t>
            </a:r>
            <a:r>
              <a:rPr lang="de-DE" dirty="0" err="1" smtClean="0"/>
              <a:t>unsecure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just do not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enough</a:t>
            </a:r>
            <a:r>
              <a:rPr lang="de-DE" dirty="0" smtClean="0"/>
              <a:t> time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7E64E-0264-41E7-8AB8-539D31489E5D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54765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C2528-DC72-4AAF-87C9-6A443D4E73AB}" type="datetime1">
              <a:rPr lang="de-DE" smtClean="0"/>
              <a:t>07.09.2017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B63A-957D-45FF-9F4F-33D8948D54DB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618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484784"/>
            <a:ext cx="1826553" cy="136815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(</a:t>
            </a:r>
            <a:r>
              <a:rPr lang="de-DE" dirty="0" err="1" smtClean="0"/>
              <a:t>very</a:t>
            </a:r>
            <a:r>
              <a:rPr lang="de-DE" dirty="0" smtClean="0"/>
              <a:t>) Personal </a:t>
            </a:r>
            <a:r>
              <a:rPr lang="de-DE" dirty="0" err="1" smtClean="0"/>
              <a:t>Thoughts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773238"/>
            <a:ext cx="6275041" cy="4248150"/>
          </a:xfrm>
        </p:spPr>
        <p:txBody>
          <a:bodyPr/>
          <a:lstStyle/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GPU </a:t>
            </a:r>
            <a:r>
              <a:rPr lang="de-DE" dirty="0" err="1" smtClean="0"/>
              <a:t>version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entering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galaxies</a:t>
            </a:r>
            <a:endParaRPr lang="de-DE" dirty="0" smtClean="0"/>
          </a:p>
          <a:p>
            <a:pPr lvl="1"/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aware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Star </a:t>
            </a:r>
            <a:r>
              <a:rPr lang="de-DE" dirty="0" err="1" smtClean="0"/>
              <a:t>Trek</a:t>
            </a:r>
            <a:r>
              <a:rPr lang="de-DE" dirty="0" smtClean="0"/>
              <a:t> </a:t>
            </a:r>
            <a:r>
              <a:rPr lang="de-DE" dirty="0" err="1" smtClean="0"/>
              <a:t>did</a:t>
            </a:r>
            <a:r>
              <a:rPr lang="de-DE" dirty="0" smtClean="0"/>
              <a:t> not find </a:t>
            </a:r>
            <a:r>
              <a:rPr lang="de-DE" dirty="0" err="1" smtClean="0"/>
              <a:t>paved</a:t>
            </a:r>
            <a:r>
              <a:rPr lang="de-DE" dirty="0" smtClean="0"/>
              <a:t> </a:t>
            </a:r>
            <a:r>
              <a:rPr lang="de-DE" dirty="0" err="1" smtClean="0"/>
              <a:t>highways</a:t>
            </a:r>
            <a:r>
              <a:rPr lang="de-DE" dirty="0" smtClean="0"/>
              <a:t>,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going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endParaRPr lang="de-DE" dirty="0" smtClean="0"/>
          </a:p>
          <a:p>
            <a:r>
              <a:rPr lang="de-DE" dirty="0"/>
              <a:t>At least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front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 smtClean="0"/>
              <a:t>meteorological</a:t>
            </a:r>
            <a:r>
              <a:rPr lang="de-DE" dirty="0" smtClean="0"/>
              <a:t> </a:t>
            </a:r>
            <a:r>
              <a:rPr lang="de-DE" dirty="0" err="1" smtClean="0"/>
              <a:t>codes</a:t>
            </a:r>
            <a:endParaRPr lang="de-DE" dirty="0" smtClean="0"/>
          </a:p>
          <a:p>
            <a:r>
              <a:rPr lang="de-DE" dirty="0" err="1" smtClean="0"/>
              <a:t>Having</a:t>
            </a:r>
            <a:r>
              <a:rPr lang="de-DE" dirty="0" smtClean="0"/>
              <a:t> a GPU </a:t>
            </a:r>
            <a:r>
              <a:rPr lang="de-DE" dirty="0" err="1" smtClean="0"/>
              <a:t>enabled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everything</a:t>
            </a:r>
            <a:r>
              <a:rPr lang="de-DE" dirty="0" smtClean="0"/>
              <a:t>: </a:t>
            </a:r>
            <a:r>
              <a:rPr lang="de-DE" dirty="0" err="1" smtClean="0"/>
              <a:t>you</a:t>
            </a:r>
            <a:r>
              <a:rPr lang="de-DE" dirty="0" smtClean="0"/>
              <a:t> also </a:t>
            </a:r>
            <a:r>
              <a:rPr lang="de-DE" dirty="0" err="1" smtClean="0"/>
              <a:t>need</a:t>
            </a:r>
            <a:r>
              <a:rPr lang="de-DE" dirty="0" smtClean="0"/>
              <a:t> a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(in </a:t>
            </a:r>
            <a:r>
              <a:rPr lang="de-DE" dirty="0" err="1" smtClean="0"/>
              <a:t>operations</a:t>
            </a:r>
            <a:r>
              <a:rPr lang="de-DE" dirty="0" smtClean="0"/>
              <a:t>!)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staff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, </a:t>
            </a:r>
            <a:r>
              <a:rPr lang="de-DE" dirty="0" err="1" smtClean="0"/>
              <a:t>administrate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maintain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!</a:t>
            </a:r>
          </a:p>
          <a:p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feeling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that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3-5 </a:t>
            </a:r>
            <a:r>
              <a:rPr lang="de-DE" dirty="0" err="1"/>
              <a:t>years</a:t>
            </a:r>
            <a:r>
              <a:rPr lang="de-DE" dirty="0"/>
              <a:t> COSMO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meteorological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operationally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maintained</a:t>
            </a:r>
            <a:endParaRPr lang="de-DE" dirty="0"/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EEDCC9-51AF-43F9-8D2D-11D2A506773C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75027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Wetterhü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70987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781800" y="1752600"/>
            <a:ext cx="16922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Thank you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very much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for your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400"/>
              <a:t>attention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Contents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 smtClean="0"/>
              <a:t>GPU </a:t>
            </a:r>
            <a:r>
              <a:rPr lang="de-DE" altLang="de-DE" dirty="0" err="1" smtClean="0"/>
              <a:t>enabled</a:t>
            </a:r>
            <a:r>
              <a:rPr lang="de-DE" altLang="de-DE" dirty="0" smtClean="0"/>
              <a:t> Parts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COSMO</a:t>
            </a:r>
          </a:p>
          <a:p>
            <a:r>
              <a:rPr lang="de-DE" altLang="de-DE" dirty="0" err="1" smtClean="0"/>
              <a:t>Experiences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from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Source Code Administrator</a:t>
            </a:r>
          </a:p>
          <a:p>
            <a:r>
              <a:rPr lang="de-DE" altLang="de-DE" dirty="0" err="1" smtClean="0"/>
              <a:t>Experiences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from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Developer</a:t>
            </a:r>
          </a:p>
        </p:txBody>
      </p:sp>
      <p:sp>
        <p:nvSpPr>
          <p:cNvPr id="17412" name="Datumsplatzhalt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74AEF76-7EC6-43D8-AB19-18EBCBFFD586}" type="datetime1">
              <a:rPr lang="de-DE" altLang="de-DE" smtClean="0"/>
              <a:t>07.09.2017</a:t>
            </a:fld>
            <a:endParaRPr lang="de-DE" altLang="de-DE" smtClean="0"/>
          </a:p>
        </p:txBody>
      </p:sp>
      <p:sp>
        <p:nvSpPr>
          <p:cNvPr id="17413" name="Fußzeilenplatzhalt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 smtClean="0"/>
              <a:t>Maintaining the GPU enabled Version</a:t>
            </a:r>
            <a:endParaRPr lang="de-DE" altLang="de-DE" smtClean="0"/>
          </a:p>
        </p:txBody>
      </p:sp>
      <p:sp>
        <p:nvSpPr>
          <p:cNvPr id="17414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29EDE29-5F63-4348-BB4A-67AF6B8960F8}" type="slidenum">
              <a:rPr lang="de-DE" altLang="de-DE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GPU </a:t>
            </a:r>
            <a:r>
              <a:rPr lang="de-DE" altLang="en-US" dirty="0" err="1" smtClean="0"/>
              <a:t>enabled</a:t>
            </a:r>
            <a:r>
              <a:rPr lang="de-DE" altLang="en-US" dirty="0" smtClean="0"/>
              <a:t> Parts </a:t>
            </a:r>
            <a:r>
              <a:rPr lang="de-DE" altLang="en-US" dirty="0" err="1" smtClean="0"/>
              <a:t>of</a:t>
            </a:r>
            <a:r>
              <a:rPr lang="de-DE" altLang="en-US" dirty="0" smtClean="0"/>
              <a:t> COSMO</a:t>
            </a:r>
            <a:endParaRPr lang="en-US" altLang="en-US" dirty="0" smtClean="0"/>
          </a:p>
        </p:txBody>
      </p:sp>
      <p:sp>
        <p:nvSpPr>
          <p:cNvPr id="18435" name="Datumsplatzhalt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F01B4E-3B81-4A60-A399-F4BE329C0E6C}" type="datetime1">
              <a:rPr lang="de-DE" altLang="en-US" smtClean="0"/>
              <a:t>07.09.2017</a:t>
            </a:fld>
            <a:endParaRPr lang="de-DE" altLang="en-US" smtClean="0"/>
          </a:p>
        </p:txBody>
      </p:sp>
      <p:sp>
        <p:nvSpPr>
          <p:cNvPr id="18436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Maintaining the GPU enabled Version</a:t>
            </a:r>
            <a:endParaRPr lang="de-DE" altLang="en-US" smtClean="0"/>
          </a:p>
        </p:txBody>
      </p:sp>
      <p:sp>
        <p:nvSpPr>
          <p:cNvPr id="18437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CB2853-D08A-4A64-8647-71380ADD6EA6}" type="slidenum">
              <a:rPr lang="de-DE" altLang="en-US" smtClean="0"/>
              <a:pPr eaLnBrk="1" hangingPunct="1"/>
              <a:t>3</a:t>
            </a:fld>
            <a:endParaRPr lang="de-DE" alt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GPU </a:t>
            </a:r>
            <a:r>
              <a:rPr lang="de-DE" dirty="0" err="1" smtClean="0"/>
              <a:t>enabled</a:t>
            </a:r>
            <a:r>
              <a:rPr lang="de-DE" dirty="0" smtClean="0"/>
              <a:t> Parts in COSMO-Model 5.04f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Physical</a:t>
            </a:r>
            <a:r>
              <a:rPr lang="de-DE" dirty="0" smtClean="0"/>
              <a:t> </a:t>
            </a:r>
            <a:r>
              <a:rPr lang="de-DE" dirty="0" err="1" smtClean="0"/>
              <a:t>Parameterizations</a:t>
            </a:r>
            <a:r>
              <a:rPr lang="de-DE" dirty="0" smtClean="0"/>
              <a:t> (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OpenACC</a:t>
            </a:r>
            <a:r>
              <a:rPr lang="de-DE" dirty="0"/>
              <a:t>)</a:t>
            </a:r>
            <a:endParaRPr lang="de-DE" dirty="0" smtClean="0"/>
          </a:p>
          <a:p>
            <a:pPr lvl="1"/>
            <a:r>
              <a:rPr lang="de-DE" dirty="0" smtClean="0"/>
              <a:t>Radiation, </a:t>
            </a:r>
            <a:r>
              <a:rPr lang="de-DE" dirty="0" err="1" smtClean="0"/>
              <a:t>if</a:t>
            </a:r>
            <a:r>
              <a:rPr lang="de-DE" dirty="0" smtClean="0"/>
              <a:t> not </a:t>
            </a:r>
            <a:r>
              <a:rPr lang="de-DE" dirty="0" err="1" smtClean="0"/>
              <a:t>working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coarse</a:t>
            </a:r>
            <a:r>
              <a:rPr lang="de-DE" dirty="0" smtClean="0"/>
              <a:t> </a:t>
            </a:r>
            <a:r>
              <a:rPr lang="de-DE" dirty="0" err="1" smtClean="0"/>
              <a:t>radiation</a:t>
            </a:r>
            <a:r>
              <a:rPr lang="de-DE" dirty="0" smtClean="0"/>
              <a:t> </a:t>
            </a:r>
            <a:r>
              <a:rPr lang="de-DE" dirty="0" err="1" smtClean="0"/>
              <a:t>grid</a:t>
            </a:r>
            <a:endParaRPr lang="de-DE" dirty="0" smtClean="0"/>
          </a:p>
          <a:p>
            <a:pPr lvl="1"/>
            <a:r>
              <a:rPr lang="de-DE" dirty="0" smtClean="0"/>
              <a:t>SSO </a:t>
            </a:r>
            <a:r>
              <a:rPr lang="de-DE" dirty="0" err="1" smtClean="0"/>
              <a:t>scheme</a:t>
            </a:r>
            <a:endParaRPr lang="de-DE" dirty="0" smtClean="0"/>
          </a:p>
          <a:p>
            <a:pPr lvl="1"/>
            <a:r>
              <a:rPr lang="de-DE" dirty="0" smtClean="0"/>
              <a:t>TERRA</a:t>
            </a:r>
          </a:p>
          <a:p>
            <a:pPr lvl="1"/>
            <a:r>
              <a:rPr lang="de-DE" dirty="0" err="1" smtClean="0"/>
              <a:t>shallow</a:t>
            </a:r>
            <a:r>
              <a:rPr lang="de-DE" dirty="0" smtClean="0"/>
              <a:t> </a:t>
            </a:r>
            <a:r>
              <a:rPr lang="de-DE" dirty="0" err="1" smtClean="0"/>
              <a:t>convection</a:t>
            </a:r>
            <a:endParaRPr lang="de-DE" dirty="0" smtClean="0"/>
          </a:p>
          <a:p>
            <a:r>
              <a:rPr lang="de-DE" dirty="0" smtClean="0"/>
              <a:t>Dynamics</a:t>
            </a:r>
            <a:endParaRPr lang="de-DE" dirty="0"/>
          </a:p>
          <a:p>
            <a:pPr lvl="1"/>
            <a:r>
              <a:rPr lang="de-DE" dirty="0" err="1" smtClean="0"/>
              <a:t>only</a:t>
            </a:r>
            <a:r>
              <a:rPr lang="de-DE" dirty="0" smtClean="0"/>
              <a:t>,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C++ </a:t>
            </a:r>
            <a:r>
              <a:rPr lang="de-DE" dirty="0" err="1" smtClean="0"/>
              <a:t>dycore</a:t>
            </a:r>
            <a:r>
              <a:rPr lang="de-DE" dirty="0" smtClean="0"/>
              <a:t>: </a:t>
            </a:r>
            <a:r>
              <a:rPr lang="de-DE" dirty="0" err="1" smtClean="0"/>
              <a:t>lcpp_dycore</a:t>
            </a:r>
            <a:r>
              <a:rPr lang="de-DE" dirty="0" smtClean="0"/>
              <a:t> = .TRUE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Everything</a:t>
            </a:r>
            <a:r>
              <a:rPr lang="de-DE" dirty="0" smtClean="0"/>
              <a:t> </a:t>
            </a:r>
            <a:r>
              <a:rPr lang="de-DE" dirty="0" err="1" smtClean="0"/>
              <a:t>else</a:t>
            </a:r>
            <a:r>
              <a:rPr lang="de-DE" dirty="0" smtClean="0"/>
              <a:t>: </a:t>
            </a:r>
            <a:r>
              <a:rPr lang="de-DE" dirty="0" err="1" smtClean="0"/>
              <a:t>work</a:t>
            </a:r>
            <a:r>
              <a:rPr lang="de-DE" dirty="0" smtClean="0"/>
              <a:t> in </a:t>
            </a:r>
            <a:r>
              <a:rPr lang="de-DE" dirty="0" err="1" smtClean="0"/>
              <a:t>progress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75315-8ACE-47E5-ACFD-C87858C45E10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701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Performance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GPU </a:t>
            </a:r>
            <a:r>
              <a:rPr lang="de-DE" dirty="0" err="1" smtClean="0"/>
              <a:t>enabled</a:t>
            </a:r>
            <a:r>
              <a:rPr lang="de-DE" dirty="0" smtClean="0"/>
              <a:t> Version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464074"/>
          </a:xfrm>
        </p:spPr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copying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host (CPU)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device</a:t>
            </a:r>
            <a:r>
              <a:rPr lang="de-DE" dirty="0"/>
              <a:t> (GPU</a:t>
            </a:r>
            <a:r>
              <a:rPr lang="de-DE" dirty="0" smtClean="0"/>
              <a:t>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expensive, 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expect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endParaRPr lang="de-DE" dirty="0" smtClean="0"/>
          </a:p>
          <a:p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physical</a:t>
            </a:r>
            <a:r>
              <a:rPr lang="de-DE" dirty="0" smtClean="0"/>
              <a:t> </a:t>
            </a:r>
            <a:r>
              <a:rPr lang="de-DE" dirty="0" err="1" smtClean="0"/>
              <a:t>package</a:t>
            </a:r>
            <a:endParaRPr lang="de-DE" dirty="0" smtClean="0"/>
          </a:p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all </a:t>
            </a:r>
            <a:r>
              <a:rPr lang="de-DE" dirty="0" err="1" smtClean="0"/>
              <a:t>packages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on GPUs,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update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device</a:t>
            </a:r>
            <a:r>
              <a:rPr lang="de-DE" dirty="0" smtClean="0"/>
              <a:t> </a:t>
            </a:r>
            <a:r>
              <a:rPr lang="de-DE" dirty="0" err="1" smtClean="0"/>
              <a:t>once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update </a:t>
            </a:r>
            <a:r>
              <a:rPr lang="de-DE" dirty="0" err="1" smtClean="0"/>
              <a:t>the</a:t>
            </a:r>
            <a:r>
              <a:rPr lang="de-DE" dirty="0" smtClean="0"/>
              <a:t> host </a:t>
            </a:r>
            <a:r>
              <a:rPr lang="de-DE" dirty="0" err="1" smtClean="0"/>
              <a:t>once</a:t>
            </a:r>
            <a:r>
              <a:rPr lang="de-DE" dirty="0" smtClean="0"/>
              <a:t> 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physics</a:t>
            </a:r>
            <a:endParaRPr lang="de-DE" dirty="0" smtClean="0"/>
          </a:p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final </a:t>
            </a:r>
            <a:r>
              <a:rPr lang="de-DE" dirty="0" err="1" smtClean="0"/>
              <a:t>goal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,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GPU (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exception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assimilation</a:t>
            </a:r>
            <a:r>
              <a:rPr lang="de-DE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9CA0F-8E81-45A4-A162-E36E6D5BB176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7381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Timings (do not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seriously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Linux </a:t>
            </a:r>
            <a:r>
              <a:rPr lang="de-DE" dirty="0" err="1" smtClean="0"/>
              <a:t>workstation</a:t>
            </a:r>
            <a:r>
              <a:rPr lang="de-DE" dirty="0" smtClean="0"/>
              <a:t> (81x81x50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), 2 </a:t>
            </a:r>
            <a:r>
              <a:rPr lang="de-DE" dirty="0" err="1" smtClean="0"/>
              <a:t>hour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-time, </a:t>
            </a:r>
          </a:p>
          <a:p>
            <a:r>
              <a:rPr lang="de-DE" dirty="0" smtClean="0"/>
              <a:t>GPU Device: NVS </a:t>
            </a:r>
            <a:r>
              <a:rPr lang="de-DE" dirty="0" smtClean="0"/>
              <a:t>315</a:t>
            </a:r>
          </a:p>
          <a:p>
            <a:r>
              <a:rPr lang="de-DE" dirty="0" smtClean="0"/>
              <a:t>32 </a:t>
            </a:r>
            <a:r>
              <a:rPr lang="de-DE" dirty="0" err="1" smtClean="0"/>
              <a:t>cores</a:t>
            </a:r>
            <a:r>
              <a:rPr lang="de-DE" dirty="0" smtClean="0"/>
              <a:t>; 1 </a:t>
            </a:r>
            <a:r>
              <a:rPr lang="de-DE" dirty="0" err="1" smtClean="0"/>
              <a:t>GByte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endParaRPr lang="de-DE" dirty="0" smtClean="0"/>
          </a:p>
          <a:p>
            <a:r>
              <a:rPr lang="de-DE" dirty="0" err="1" smtClean="0"/>
              <a:t>nproma</a:t>
            </a:r>
            <a:r>
              <a:rPr lang="de-DE" dirty="0" smtClean="0"/>
              <a:t>=1024: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blocks</a:t>
            </a:r>
            <a:endParaRPr lang="de-DE" dirty="0" smtClean="0"/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244280" cy="4248150"/>
          </a:xfrm>
        </p:spPr>
        <p:txBody>
          <a:bodyPr/>
          <a:lstStyle/>
          <a:p>
            <a:r>
              <a:rPr lang="de-DE" dirty="0" smtClean="0"/>
              <a:t>Cray Test Cluster: 101x109x40 </a:t>
            </a:r>
            <a:r>
              <a:rPr lang="de-DE" dirty="0" err="1" smtClean="0"/>
              <a:t>grid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, 1 </a:t>
            </a:r>
            <a:r>
              <a:rPr lang="de-DE" dirty="0" err="1" smtClean="0"/>
              <a:t>hour</a:t>
            </a:r>
            <a:r>
              <a:rPr lang="de-DE" dirty="0" smtClean="0"/>
              <a:t> </a:t>
            </a:r>
            <a:r>
              <a:rPr lang="de-DE" dirty="0" err="1" smtClean="0"/>
              <a:t>run</a:t>
            </a:r>
            <a:r>
              <a:rPr lang="de-DE" dirty="0" smtClean="0"/>
              <a:t>-time</a:t>
            </a:r>
          </a:p>
          <a:p>
            <a:r>
              <a:rPr lang="de-DE" dirty="0" smtClean="0"/>
              <a:t>GPU Device: Tesla P100-PCIE-12GB</a:t>
            </a:r>
          </a:p>
          <a:p>
            <a:r>
              <a:rPr lang="de-DE" dirty="0" smtClean="0"/>
              <a:t>3584 </a:t>
            </a:r>
            <a:r>
              <a:rPr lang="de-DE" dirty="0" err="1" smtClean="0"/>
              <a:t>Cuda</a:t>
            </a:r>
            <a:r>
              <a:rPr lang="de-DE" dirty="0" smtClean="0"/>
              <a:t> </a:t>
            </a:r>
            <a:r>
              <a:rPr lang="de-DE" dirty="0" err="1" smtClean="0"/>
              <a:t>cores</a:t>
            </a:r>
            <a:r>
              <a:rPr lang="de-DE" dirty="0" smtClean="0"/>
              <a:t>; 12 </a:t>
            </a:r>
            <a:r>
              <a:rPr lang="de-DE" dirty="0" err="1" smtClean="0"/>
              <a:t>GByte</a:t>
            </a:r>
            <a:endParaRPr lang="de-DE" dirty="0" smtClean="0"/>
          </a:p>
          <a:p>
            <a:r>
              <a:rPr lang="de-DE" dirty="0" err="1" smtClean="0"/>
              <a:t>nproma</a:t>
            </a:r>
            <a:r>
              <a:rPr lang="de-DE" dirty="0" smtClean="0"/>
              <a:t>=-1: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block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61C80-AABE-40E2-A610-F0764F25E486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776556"/>
              </p:ext>
            </p:extLst>
          </p:nvPr>
        </p:nvGraphicFramePr>
        <p:xfrm>
          <a:off x="539552" y="3717032"/>
          <a:ext cx="3888432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864096"/>
                <a:gridCol w="864096"/>
                <a:gridCol w="864096"/>
              </a:tblGrid>
              <a:tr h="32403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Package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GPU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CPU</a:t>
                      </a:r>
                    </a:p>
                    <a:p>
                      <a:pPr algn="ctr"/>
                      <a:r>
                        <a:rPr lang="de-DE" sz="1600" dirty="0" smtClean="0"/>
                        <a:t>1x1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CPU</a:t>
                      </a:r>
                    </a:p>
                    <a:p>
                      <a:pPr algn="ctr"/>
                      <a:r>
                        <a:rPr lang="de-DE" sz="1600" dirty="0" smtClean="0"/>
                        <a:t>2x2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Physics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318.29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147.94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41.44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Radiation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147.24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10.80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3.39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SSO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11.67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2.66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0.70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TERRA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25.20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6.49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1.75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Convection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1.86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0.49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563911"/>
              </p:ext>
            </p:extLst>
          </p:nvPr>
        </p:nvGraphicFramePr>
        <p:xfrm>
          <a:off x="4932040" y="3717032"/>
          <a:ext cx="3888432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864096"/>
                <a:gridCol w="864096"/>
                <a:gridCol w="864096"/>
              </a:tblGrid>
              <a:tr h="32403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Package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GPU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CPU</a:t>
                      </a:r>
                    </a:p>
                    <a:p>
                      <a:pPr algn="ctr"/>
                      <a:r>
                        <a:rPr lang="de-DE" sz="1600" dirty="0" smtClean="0"/>
                        <a:t>1x1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CPU</a:t>
                      </a:r>
                    </a:p>
                    <a:p>
                      <a:pPr algn="ctr"/>
                      <a:r>
                        <a:rPr lang="de-DE" sz="1600" dirty="0" smtClean="0"/>
                        <a:t>2x2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Physics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62.51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60.57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14.83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Radiation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14.64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13.00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2.91 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SSO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0.27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1.22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0.31 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TERRA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1.00 </a:t>
                      </a:r>
                      <a:endParaRPr lang="en-US" sz="1600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Convection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5.18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4.26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1.02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9392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Experiences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Source Code Administrator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55EAE2-820E-4E59-AEE0-35723397C0F1}" type="datetime1">
              <a:rPr lang="de-DE" smtClean="0"/>
              <a:t>07.09.2017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4B63A-957D-45FF-9F4F-33D8948D54D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98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Integrating</a:t>
            </a:r>
            <a:r>
              <a:rPr lang="de-DE" dirty="0" smtClean="0"/>
              <a:t> GPU </a:t>
            </a:r>
            <a:r>
              <a:rPr lang="de-DE" dirty="0" err="1" smtClean="0"/>
              <a:t>enabled</a:t>
            </a:r>
            <a:r>
              <a:rPr lang="de-DE" dirty="0" smtClean="0"/>
              <a:t> Code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Is</a:t>
            </a:r>
            <a:r>
              <a:rPr lang="de-DE" dirty="0" smtClean="0"/>
              <a:t> in </a:t>
            </a:r>
            <a:r>
              <a:rPr lang="de-DE" dirty="0" err="1" smtClean="0"/>
              <a:t>principle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r>
              <a:rPr lang="de-DE" dirty="0" smtClean="0"/>
              <a:t>: </a:t>
            </a:r>
            <a:r>
              <a:rPr lang="de-DE" dirty="0" err="1" smtClean="0"/>
              <a:t>OpenACC</a:t>
            </a:r>
            <a:r>
              <a:rPr lang="de-DE" dirty="0" smtClean="0"/>
              <a:t> </a:t>
            </a:r>
            <a:r>
              <a:rPr lang="de-DE" dirty="0" err="1" smtClean="0"/>
              <a:t>statements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(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directives</a:t>
            </a:r>
            <a:r>
              <a:rPr lang="de-DE" dirty="0" smtClean="0"/>
              <a:t>) </a:t>
            </a:r>
            <a:r>
              <a:rPr lang="de-DE" dirty="0" err="1" smtClean="0"/>
              <a:t>ignored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non-GPU </a:t>
            </a:r>
            <a:r>
              <a:rPr lang="de-DE" dirty="0" err="1" smtClean="0"/>
              <a:t>compiler</a:t>
            </a:r>
            <a:endParaRPr lang="de-DE" dirty="0" smtClean="0"/>
          </a:p>
          <a:p>
            <a:r>
              <a:rPr lang="de-DE" dirty="0" err="1" smtClean="0"/>
              <a:t>Readability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influenced</a:t>
            </a:r>
            <a:r>
              <a:rPr lang="de-DE" dirty="0" smtClean="0"/>
              <a:t> (at least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accustomed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).</a:t>
            </a:r>
          </a:p>
          <a:p>
            <a:pPr lvl="1"/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longer</a:t>
            </a:r>
            <a:r>
              <a:rPr lang="de-DE" dirty="0" smtClean="0"/>
              <a:t> </a:t>
            </a:r>
            <a:r>
              <a:rPr lang="de-DE" dirty="0" err="1" smtClean="0"/>
              <a:t>passages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subroutines</a:t>
            </a:r>
            <a:r>
              <a:rPr lang="de-DE" dirty="0" smtClean="0"/>
              <a:t> (!$</a:t>
            </a:r>
            <a:r>
              <a:rPr lang="de-DE" dirty="0" err="1" smtClean="0"/>
              <a:t>acc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/ </a:t>
            </a:r>
            <a:r>
              <a:rPr lang="de-DE" dirty="0" err="1" smtClean="0"/>
              <a:t>create</a:t>
            </a:r>
            <a:r>
              <a:rPr lang="de-DE" dirty="0" smtClean="0"/>
              <a:t>, etc</a:t>
            </a:r>
            <a:r>
              <a:rPr lang="de-DE" dirty="0" smtClean="0"/>
              <a:t>.),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directives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loops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colored</a:t>
            </a:r>
            <a:r>
              <a:rPr lang="de-DE" dirty="0"/>
              <a:t> </a:t>
            </a:r>
            <a:r>
              <a:rPr lang="de-DE" dirty="0" err="1"/>
              <a:t>highlighting</a:t>
            </a:r>
            <a:r>
              <a:rPr lang="de-DE" dirty="0"/>
              <a:t>, </a:t>
            </a:r>
            <a:r>
              <a:rPr lang="de-DE" dirty="0" err="1"/>
              <a:t>OpenACC</a:t>
            </a:r>
            <a:r>
              <a:rPr lang="de-DE" dirty="0"/>
              <a:t> </a:t>
            </a:r>
            <a:r>
              <a:rPr lang="de-DE" dirty="0" err="1"/>
              <a:t>directives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treated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 smtClean="0"/>
              <a:t>comments</a:t>
            </a:r>
            <a:endParaRPr lang="de-DE" dirty="0" smtClean="0"/>
          </a:p>
          <a:p>
            <a:pPr lvl="1"/>
            <a:r>
              <a:rPr lang="de-DE" dirty="0" smtClean="0"/>
              <a:t>The </a:t>
            </a:r>
            <a:r>
              <a:rPr lang="de-DE" dirty="0" err="1" smtClean="0"/>
              <a:t>directives</a:t>
            </a:r>
            <a:r>
              <a:rPr lang="de-DE" dirty="0" smtClean="0"/>
              <a:t> </a:t>
            </a:r>
            <a:r>
              <a:rPr lang="de-DE" dirty="0" err="1" smtClean="0"/>
              <a:t>around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loops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a "</a:t>
            </a:r>
            <a:r>
              <a:rPr lang="de-DE" dirty="0" err="1" smtClean="0"/>
              <a:t>nice</a:t>
            </a:r>
            <a:r>
              <a:rPr lang="de-DE" dirty="0" smtClean="0"/>
              <a:t>" </a:t>
            </a:r>
            <a:r>
              <a:rPr lang="de-DE" dirty="0" err="1" smtClean="0"/>
              <a:t>encapsulation</a:t>
            </a:r>
            <a:endParaRPr lang="de-DE" dirty="0" smtClean="0"/>
          </a:p>
          <a:p>
            <a:r>
              <a:rPr lang="de-DE" dirty="0" err="1" smtClean="0"/>
              <a:t>Problematic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,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modified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Radiation: 2 different implementations </a:t>
            </a:r>
            <a:r>
              <a:rPr lang="de-DE" dirty="0" err="1" smtClean="0"/>
              <a:t>for</a:t>
            </a:r>
            <a:r>
              <a:rPr lang="de-DE" dirty="0" smtClean="0"/>
              <a:t> GPU / CPU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subroutines</a:t>
            </a:r>
            <a:r>
              <a:rPr lang="de-DE" dirty="0" smtClean="0"/>
              <a:t> </a:t>
            </a:r>
            <a:r>
              <a:rPr lang="de-DE" dirty="0" err="1" smtClean="0"/>
              <a:t>coe_th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coe_so</a:t>
            </a:r>
            <a:r>
              <a:rPr lang="de-DE" dirty="0" smtClean="0"/>
              <a:t> (</a:t>
            </a:r>
            <a:r>
              <a:rPr lang="de-DE" dirty="0" err="1" smtClean="0"/>
              <a:t>solved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ifdef</a:t>
            </a:r>
            <a:r>
              <a:rPr lang="de-DE" dirty="0" smtClean="0"/>
              <a:t> _OPENACC)</a:t>
            </a:r>
          </a:p>
          <a:p>
            <a:pPr lvl="1"/>
            <a:r>
              <a:rPr lang="de-DE" dirty="0" err="1" smtClean="0"/>
              <a:t>Microphysics</a:t>
            </a:r>
            <a:r>
              <a:rPr lang="de-DE" dirty="0" smtClean="0"/>
              <a:t>: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index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vectorization</a:t>
            </a:r>
            <a:r>
              <a:rPr lang="de-DE" dirty="0" smtClean="0"/>
              <a:t> still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2183D7-77CF-46B4-8668-03D9CA74AC16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0907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Testing</a:t>
            </a:r>
            <a:r>
              <a:rPr lang="de-DE" dirty="0" smtClean="0"/>
              <a:t> GPU </a:t>
            </a:r>
            <a:r>
              <a:rPr lang="de-DE" dirty="0" smtClean="0"/>
              <a:t>Code (I </a:t>
            </a:r>
            <a:r>
              <a:rPr lang="de-DE" dirty="0" err="1" smtClean="0"/>
              <a:t>have</a:t>
            </a:r>
            <a:r>
              <a:rPr lang="de-DE" dirty="0" smtClean="0"/>
              <a:t> 3 </a:t>
            </a:r>
            <a:r>
              <a:rPr lang="de-DE" dirty="0" err="1" smtClean="0"/>
              <a:t>ways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doing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3238"/>
            <a:ext cx="8435280" cy="4896122"/>
          </a:xfrm>
        </p:spPr>
        <p:txBody>
          <a:bodyPr/>
          <a:lstStyle/>
          <a:p>
            <a:r>
              <a:rPr lang="de-DE" dirty="0" smtClean="0"/>
              <a:t>On </a:t>
            </a:r>
            <a:r>
              <a:rPr lang="de-DE" dirty="0" err="1" smtClean="0"/>
              <a:t>my</a:t>
            </a:r>
            <a:r>
              <a:rPr lang="de-DE" dirty="0" smtClean="0"/>
              <a:t> Linux </a:t>
            </a:r>
            <a:r>
              <a:rPr lang="de-DE" dirty="0" err="1" smtClean="0"/>
              <a:t>workstation</a:t>
            </a:r>
            <a:endParaRPr lang="de-DE" dirty="0" smtClean="0"/>
          </a:p>
          <a:p>
            <a:pPr lvl="1"/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extra CUDA Driver (</a:t>
            </a:r>
            <a:r>
              <a:rPr lang="de-DE" dirty="0" err="1" smtClean="0"/>
              <a:t>need</a:t>
            </a:r>
            <a:r>
              <a:rPr lang="de-DE" dirty="0" smtClean="0"/>
              <a:t> 7.5 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 7.0)</a:t>
            </a:r>
          </a:p>
          <a:p>
            <a:pPr lvl="1"/>
            <a:r>
              <a:rPr lang="de-DE" dirty="0" err="1" smtClean="0"/>
              <a:t>since</a:t>
            </a:r>
            <a:r>
              <a:rPr lang="de-DE" dirty="0" smtClean="0"/>
              <a:t> OS update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CUDA 8.0: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endParaRPr lang="de-DE" dirty="0" smtClean="0"/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PGI </a:t>
            </a:r>
            <a:r>
              <a:rPr lang="de-DE" dirty="0" err="1" smtClean="0"/>
              <a:t>compiler</a:t>
            </a:r>
            <a:r>
              <a:rPr lang="de-DE" dirty="0" smtClean="0"/>
              <a:t> (</a:t>
            </a:r>
            <a:r>
              <a:rPr lang="de-DE" dirty="0" err="1" smtClean="0"/>
              <a:t>that</a:t>
            </a:r>
            <a:r>
              <a:rPr lang="de-DE" dirty="0" smtClean="0"/>
              <a:t> I </a:t>
            </a:r>
            <a:r>
              <a:rPr lang="de-DE" dirty="0" err="1" smtClean="0"/>
              <a:t>can</a:t>
            </a:r>
            <a:r>
              <a:rPr lang="de-DE" dirty="0" smtClean="0"/>
              <a:t> update </a:t>
            </a:r>
            <a:r>
              <a:rPr lang="de-DE" dirty="0" err="1" smtClean="0"/>
              <a:t>whenever</a:t>
            </a:r>
            <a:r>
              <a:rPr lang="de-DE" dirty="0" smtClean="0"/>
              <a:t> I </a:t>
            </a:r>
            <a:r>
              <a:rPr lang="de-DE" dirty="0" err="1" smtClean="0"/>
              <a:t>want</a:t>
            </a:r>
            <a:r>
              <a:rPr lang="de-DE" dirty="0" smtClean="0"/>
              <a:t>: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installation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"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r>
              <a:rPr lang="de-DE" dirty="0" smtClean="0"/>
              <a:t>" GPU </a:t>
            </a:r>
            <a:r>
              <a:rPr lang="de-DE" dirty="0" err="1" smtClean="0"/>
              <a:t>with</a:t>
            </a:r>
            <a:r>
              <a:rPr lang="de-DE" dirty="0" smtClean="0"/>
              <a:t> 32 </a:t>
            </a:r>
            <a:r>
              <a:rPr lang="de-DE" dirty="0" err="1" smtClean="0"/>
              <a:t>cores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1 </a:t>
            </a:r>
            <a:r>
              <a:rPr lang="de-DE" dirty="0" err="1" smtClean="0"/>
              <a:t>GByte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endParaRPr lang="de-DE" dirty="0" smtClean="0"/>
          </a:p>
          <a:p>
            <a:r>
              <a:rPr lang="de-DE" dirty="0" smtClean="0"/>
              <a:t>On Cray Test Cluster at DWD</a:t>
            </a:r>
          </a:p>
          <a:p>
            <a:pPr lvl="1"/>
            <a:r>
              <a:rPr lang="de-DE" dirty="0" smtClean="0"/>
              <a:t>System </a:t>
            </a:r>
            <a:r>
              <a:rPr lang="de-DE" dirty="0" err="1" smtClean="0"/>
              <a:t>installed</a:t>
            </a:r>
            <a:r>
              <a:rPr lang="de-DE" dirty="0" smtClean="0"/>
              <a:t> a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ago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KNLs; GPUs </a:t>
            </a:r>
            <a:r>
              <a:rPr lang="de-DE" dirty="0" err="1" smtClean="0"/>
              <a:t>added</a:t>
            </a:r>
            <a:r>
              <a:rPr lang="de-DE" dirty="0" smtClean="0"/>
              <a:t> in </a:t>
            </a:r>
            <a:r>
              <a:rPr lang="de-DE" dirty="0" err="1" smtClean="0"/>
              <a:t>December</a:t>
            </a:r>
            <a:endParaRPr lang="de-DE" dirty="0" smtClean="0"/>
          </a:p>
          <a:p>
            <a:pPr lvl="1"/>
            <a:r>
              <a:rPr lang="de-DE" dirty="0" smtClean="0"/>
              <a:t>DWD-IT </a:t>
            </a:r>
            <a:r>
              <a:rPr lang="de-DE" dirty="0" err="1" smtClean="0"/>
              <a:t>and</a:t>
            </a:r>
            <a:r>
              <a:rPr lang="de-DE" dirty="0" smtClean="0"/>
              <a:t> Cray-Support </a:t>
            </a:r>
            <a:r>
              <a:rPr lang="de-DE" dirty="0" err="1" smtClean="0"/>
              <a:t>are</a:t>
            </a:r>
            <a:r>
              <a:rPr lang="de-DE" dirty="0" smtClean="0"/>
              <a:t> still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administrate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DE" dirty="0" smtClean="0"/>
          </a:p>
          <a:p>
            <a:pPr lvl="1"/>
            <a:r>
              <a:rPr lang="de-DE" dirty="0" smtClean="0"/>
              <a:t>(</a:t>
            </a:r>
            <a:r>
              <a:rPr lang="de-DE" dirty="0" err="1" smtClean="0"/>
              <a:t>Nearly</a:t>
            </a:r>
            <a:r>
              <a:rPr lang="de-DE" dirty="0" smtClean="0"/>
              <a:t>) </a:t>
            </a:r>
            <a:r>
              <a:rPr lang="de-DE" dirty="0" err="1" smtClean="0"/>
              <a:t>everytime</a:t>
            </a:r>
            <a:r>
              <a:rPr lang="de-DE" dirty="0" smtClean="0"/>
              <a:t> I </a:t>
            </a:r>
            <a:r>
              <a:rPr lang="de-DE" dirty="0" err="1" smtClean="0"/>
              <a:t>use</a:t>
            </a:r>
            <a:r>
              <a:rPr lang="de-DE" dirty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. The </a:t>
            </a:r>
            <a:r>
              <a:rPr lang="de-DE" dirty="0" err="1" smtClean="0"/>
              <a:t>latest</a:t>
            </a:r>
            <a:r>
              <a:rPr lang="de-DE" dirty="0" smtClean="0"/>
              <a:t> </a:t>
            </a:r>
            <a:r>
              <a:rPr lang="de-DE" dirty="0" err="1" smtClean="0"/>
              <a:t>ones</a:t>
            </a:r>
            <a:r>
              <a:rPr lang="de-DE" dirty="0" smtClean="0"/>
              <a:t>:</a:t>
            </a:r>
          </a:p>
          <a:p>
            <a:pPr lvl="2"/>
            <a:r>
              <a:rPr lang="de-DE" dirty="0" err="1" smtClean="0"/>
              <a:t>sfc_terra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OpenACC</a:t>
            </a:r>
            <a:r>
              <a:rPr lang="de-DE" dirty="0" smtClean="0"/>
              <a:t> not </a:t>
            </a:r>
            <a:r>
              <a:rPr lang="de-DE" dirty="0" err="1" smtClean="0"/>
              <a:t>compiled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cce</a:t>
            </a:r>
            <a:r>
              <a:rPr lang="de-DE" dirty="0" smtClean="0"/>
              <a:t>: </a:t>
            </a:r>
            <a:r>
              <a:rPr lang="de-DE" dirty="0" err="1" smtClean="0"/>
              <a:t>Insufficient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endParaRPr lang="de-DE" dirty="0" smtClean="0"/>
          </a:p>
          <a:p>
            <a:pPr lvl="2"/>
            <a:r>
              <a:rPr lang="de-DE" dirty="0" smtClean="0"/>
              <a:t>PGI 16.10 </a:t>
            </a:r>
            <a:r>
              <a:rPr lang="de-DE" dirty="0" err="1" smtClean="0"/>
              <a:t>gives</a:t>
            </a:r>
            <a:r>
              <a:rPr lang="de-DE" dirty="0" smtClean="0"/>
              <a:t> a linker </a:t>
            </a:r>
            <a:r>
              <a:rPr lang="de-DE" dirty="0" err="1" smtClean="0"/>
              <a:t>error</a:t>
            </a:r>
            <a:endParaRPr lang="de-DE" dirty="0" smtClean="0"/>
          </a:p>
          <a:p>
            <a:r>
              <a:rPr lang="de-DE" dirty="0" smtClean="0"/>
              <a:t>On CSCS </a:t>
            </a:r>
            <a:r>
              <a:rPr lang="de-DE" dirty="0" err="1" smtClean="0"/>
              <a:t>machines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jenkins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automated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suite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E8FC3-345D-4E98-999F-86B0FACD55CD}" type="datetime1">
              <a:rPr lang="de-DE" smtClean="0"/>
              <a:t>07.09.2017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Maintaining the GPU enabled Version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B4686-4644-471E-9375-12B57D8E2B2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6168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2_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4B9B"/>
      </a:accent1>
      <a:accent2>
        <a:srgbClr val="6278B4"/>
      </a:accent2>
      <a:accent3>
        <a:srgbClr val="FFFFFF"/>
      </a:accent3>
      <a:accent4>
        <a:srgbClr val="000000"/>
      </a:accent4>
      <a:accent5>
        <a:srgbClr val="ADB1CB"/>
      </a:accent5>
      <a:accent6>
        <a:srgbClr val="586CA3"/>
      </a:accent6>
      <a:hlink>
        <a:srgbClr val="96A5CD"/>
      </a:hlink>
      <a:folHlink>
        <a:srgbClr val="CBD3E6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959</Words>
  <Application>Microsoft Office PowerPoint</Application>
  <PresentationFormat>Bildschirmpräsentation (4:3)</PresentationFormat>
  <Paragraphs>174</Paragraphs>
  <Slides>15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Standarddesign</vt:lpstr>
      <vt:lpstr>1_Standarddesign</vt:lpstr>
      <vt:lpstr>2_Standarddesign</vt:lpstr>
      <vt:lpstr>Experience with Maintaining the  GPU Enabled Version of COSMO</vt:lpstr>
      <vt:lpstr>Contents</vt:lpstr>
      <vt:lpstr>GPU enabled Parts of COSMO</vt:lpstr>
      <vt:lpstr>GPU enabled Parts in COSMO-Model 5.04f</vt:lpstr>
      <vt:lpstr>Performance of the GPU enabled Version</vt:lpstr>
      <vt:lpstr>Some Timings (do not take too seriously)</vt:lpstr>
      <vt:lpstr>Experiences from the Source Code Administrator</vt:lpstr>
      <vt:lpstr>Integrating GPU enabled Code</vt:lpstr>
      <vt:lpstr>Testing GPU Code (I have 3 ways of doing it)</vt:lpstr>
      <vt:lpstr>The C++ DyCore</vt:lpstr>
      <vt:lpstr>Experiences from the Developer</vt:lpstr>
      <vt:lpstr>Learning OpenACC and Working on GPUs</vt:lpstr>
      <vt:lpstr>Conclusions</vt:lpstr>
      <vt:lpstr>Some (very) Personal Thoughts</vt:lpstr>
      <vt:lpstr>PowerPoint-Präsentation</vt:lpstr>
    </vt:vector>
  </TitlesOfParts>
  <Company>mpm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Schättler</dc:creator>
  <cp:lastModifiedBy>Schättler Ulrich</cp:lastModifiedBy>
  <cp:revision>392</cp:revision>
  <cp:lastPrinted>2006-12-13T10:14:45Z</cp:lastPrinted>
  <dcterms:created xsi:type="dcterms:W3CDTF">2006-12-01T09:57:45Z</dcterms:created>
  <dcterms:modified xsi:type="dcterms:W3CDTF">2017-09-07T09:02:03Z</dcterms:modified>
</cp:coreProperties>
</file>