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18"/>
  </p:notesMasterIdLst>
  <p:handoutMasterIdLst>
    <p:handoutMasterId r:id="rId19"/>
  </p:handoutMasterIdLst>
  <p:sldIdLst>
    <p:sldId id="368" r:id="rId4"/>
    <p:sldId id="388" r:id="rId5"/>
    <p:sldId id="40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2" r:id="rId15"/>
    <p:sldId id="421" r:id="rId16"/>
    <p:sldId id="363" r:id="rId17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C34D05"/>
    <a:srgbClr val="C00822"/>
    <a:srgbClr val="2F9934"/>
    <a:srgbClr val="2084A8"/>
    <a:srgbClr val="66CCFF"/>
    <a:srgbClr val="FF0000"/>
    <a:srgbClr val="F61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61" autoAdjust="0"/>
  </p:normalViewPr>
  <p:slideViewPr>
    <p:cSldViewPr>
      <p:cViewPr>
        <p:scale>
          <a:sx n="90" d="100"/>
          <a:sy n="90" d="100"/>
        </p:scale>
        <p:origin x="-666" y="-120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136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574F6B74-1D32-4C66-A569-828EC73DF4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03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03275"/>
            <a:ext cx="5022850" cy="3767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894263"/>
            <a:ext cx="520065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94AD8BD-547B-44B0-95F4-3FDAF593FD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759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A5321F-F3E0-4F24-9A10-AF41344EC5D5}" type="slidenum">
              <a:rPr lang="de-DE" altLang="de-DE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94263"/>
            <a:ext cx="5200650" cy="4568825"/>
          </a:xfrm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23" descr="cosmoLogo_veryf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492375"/>
            <a:ext cx="8207375" cy="1871663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noProof="0" smtClean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797425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59446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FCEE-C719-4761-AB29-CF9F7F2F73DB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3853-3FDE-4CAF-AC89-E8CF3A0751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6034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125538"/>
            <a:ext cx="2058987" cy="4895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125538"/>
            <a:ext cx="6029325" cy="48958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C86C3-268C-4209-A407-167741885A61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E8B46-52BF-42BA-BC4C-3466E9408A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1786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EE1B0-04AC-49DE-84B6-90B4A5919AC2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98234885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48835-BD03-418B-A149-39905A989FD3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37677992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4266-13C6-4462-AC7E-13936DEC6F0A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66926992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EB0A-787C-4BAE-865F-4FABACDD4D6E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08233340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476DF-BF23-4809-A2EC-C6E499BEE9BE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62944268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D3093-A66C-4AE9-AF65-D94A22638D76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01664325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4511-CC99-4DA3-B2CA-FC44D8DAD754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36650723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48399-D4CD-4ED5-94EF-181B22DC3718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4345445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516000"/>
            <a:ext cx="3960812" cy="217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4686-4644-471E-9375-12B57D8E2B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91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6F898-91B2-4DBC-8BBF-6B78029144A8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67436393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93B4-99B3-4927-BF14-9465F4B14950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0742535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FF40B-876D-45AA-80E3-2150453EF5AA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02759357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530A6-4B54-4D6A-8714-A45F2199FCCD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07940534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5ACD6-85BD-4280-A9DE-2CE9283E9B8C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96619044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BA082-0648-41E0-BB7A-427C6E0ACA08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41969562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E5408-2D51-4062-88A3-B961134BD05A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18240055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9AAE-BA2A-4235-831A-29B8D86F5F39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581135510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06589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4814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60CF-6F5E-40C7-B0BD-7BCCF42B93D1}" type="datetime1">
              <a:rPr lang="de-DE" smtClean="0"/>
              <a:t>08.09.2017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B63A-957D-45FF-9F4F-33D8948D54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584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27C3-C26B-4460-B006-06EEEA51FF17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35359242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02215-0D7B-4AD5-A987-4C1C634B5B67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19198887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5A3DF-B101-45E4-A307-ECA1599F75D3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92114580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F341D-2896-4152-B8C7-D9A4935C98DC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24478853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24815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516000"/>
            <a:ext cx="1511300" cy="2079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7E9BC-A290-492D-A573-50C68A36BFC4}" type="datetime1">
              <a:rPr lang="de-DE" smtClean="0"/>
              <a:t>08.09.2017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8000" y="6516000"/>
            <a:ext cx="3960000" cy="216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7A09-F0C8-410D-9C9F-DB93FB5DC1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8218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C6D64-FDB9-431F-A4CE-BC650531622C}" type="datetime1">
              <a:rPr lang="de-DE" smtClean="0"/>
              <a:t>08.09.2017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E847-6A60-4B14-8561-F9D53AAC39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480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B334E-5457-4DDA-BE9C-D8F5E5D73ACE}" type="datetime1">
              <a:rPr lang="de-DE" smtClean="0"/>
              <a:t>08.09.2017</a:t>
            </a:fld>
            <a:endParaRPr lang="de-DE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7F1F0-2724-4E6D-8265-2079DCBA46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8549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D7D1D-BCF6-43D1-A0ED-C213315A8C99}" type="datetime1">
              <a:rPr lang="de-DE" smtClean="0"/>
              <a:t>08.09.2017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4D59D-AEE2-4368-A402-C5EC47BC6A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3232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1505F-E632-43E9-9BB5-3275E5C8205F}" type="datetime1">
              <a:rPr lang="de-DE" smtClean="0"/>
              <a:t>08.09.2017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46E1-8E2B-4FB0-9F0A-F9E7948F60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5032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5214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513513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A286431B-B58D-4216-8862-1625DD70861F}" type="datetime1">
              <a:rPr lang="de-DE" smtClean="0"/>
              <a:t>08.09.2017</a:t>
            </a:fld>
            <a:endParaRPr lang="de-DE"/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4859338" y="6650038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8000" y="6516000"/>
            <a:ext cx="396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13513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E819A5-0AE1-4A61-B068-D2F97FEB58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125538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33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Text Box 42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1035" name="Line 43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6" name="Picture 44" descr="cosmoLogo_veryfi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46" descr="Bundesadler_klei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77000"/>
            <a:ext cx="3492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6" r:id="rId2"/>
    <p:sldLayoutId id="2147484613" r:id="rId3"/>
    <p:sldLayoutId id="2147484614" r:id="rId4"/>
    <p:sldLayoutId id="2147484616" r:id="rId5"/>
    <p:sldLayoutId id="2147484617" r:id="rId6"/>
    <p:sldLayoutId id="2147484618" r:id="rId7"/>
    <p:sldLayoutId id="2147484619" r:id="rId8"/>
    <p:sldLayoutId id="2147484637" r:id="rId9"/>
    <p:sldLayoutId id="2147484620" r:id="rId10"/>
    <p:sldLayoutId id="214748462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AF107B92-8199-4D1E-9F3F-92AED6BDEA1C}" type="datetime1">
              <a:rPr lang="de-DE" smtClean="0"/>
              <a:t>08.09.2017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  <p:sp>
        <p:nvSpPr>
          <p:cNvPr id="2054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6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5580063" y="549275"/>
            <a:ext cx="23764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2" r:id="rId1"/>
    <p:sldLayoutId id="2147484623" r:id="rId2"/>
    <p:sldLayoutId id="2147484624" r:id="rId3"/>
    <p:sldLayoutId id="2147484625" r:id="rId4"/>
    <p:sldLayoutId id="2147484626" r:id="rId5"/>
    <p:sldLayoutId id="2147484627" r:id="rId6"/>
    <p:sldLayoutId id="2147484628" r:id="rId7"/>
    <p:sldLayoutId id="2147484629" r:id="rId8"/>
    <p:sldLayoutId id="2147484630" r:id="rId9"/>
    <p:sldLayoutId id="2147484631" r:id="rId10"/>
    <p:sldLayoutId id="2147484632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077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8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33" r:id="rId6"/>
    <p:sldLayoutId id="2147484634" r:id="rId7"/>
    <p:sldLayoutId id="2147484643" r:id="rId8"/>
    <p:sldLayoutId id="2147484644" r:id="rId9"/>
    <p:sldLayoutId id="2147484645" r:id="rId10"/>
    <p:sldLayoutId id="2147484646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ware.ecmwf.int/wiki/display/ECC/GRIB-API+migrat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2SM-RCM/libgrib-api-cosmo-resour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16113"/>
            <a:ext cx="8281988" cy="2376487"/>
          </a:xfrm>
          <a:noFill/>
        </p:spPr>
        <p:txBody>
          <a:bodyPr/>
          <a:lstStyle/>
          <a:p>
            <a:pPr eaLnBrk="1" hangingPunct="1"/>
            <a:r>
              <a:rPr lang="de-DE" altLang="de-DE" dirty="0" smtClean="0"/>
              <a:t>GRIB2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ecCodes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in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COSMO-Model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652963"/>
            <a:ext cx="8207375" cy="1223962"/>
          </a:xfrm>
          <a:noFill/>
        </p:spPr>
        <p:txBody>
          <a:bodyPr/>
          <a:lstStyle/>
          <a:p>
            <a:pPr eaLnBrk="1" hangingPunct="1"/>
            <a:r>
              <a:rPr lang="de-DE" altLang="de-DE" dirty="0" smtClean="0"/>
              <a:t>Ulrich </a:t>
            </a:r>
            <a:r>
              <a:rPr lang="de-DE" altLang="de-DE" dirty="0" err="1" smtClean="0"/>
              <a:t>Schättler</a:t>
            </a:r>
            <a:endParaRPr lang="de-DE" altLang="de-DE" dirty="0" smtClean="0"/>
          </a:p>
          <a:p>
            <a:pPr eaLnBrk="1" hangingPunct="1"/>
            <a:r>
              <a:rPr lang="de-DE" altLang="de-DE" dirty="0" smtClean="0"/>
              <a:t>Source Code Administrator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ecCodes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2B60CF-6F5E-40C7-B0BD-7BCCF42B93D1}" type="datetime1">
              <a:rPr lang="de-DE" smtClean="0"/>
              <a:t>08.09.2017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4B63A-957D-45FF-9F4F-33D8948D54DB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1242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"New" Development at ECMWF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464074"/>
          </a:xfrm>
        </p:spPr>
        <p:txBody>
          <a:bodyPr/>
          <a:lstStyle/>
          <a:p>
            <a:r>
              <a:rPr lang="de-DE" dirty="0" smtClean="0"/>
              <a:t>ECMWF </a:t>
            </a:r>
            <a:r>
              <a:rPr lang="de-DE" dirty="0" err="1" smtClean="0"/>
              <a:t>integrated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 </a:t>
            </a:r>
            <a:r>
              <a:rPr lang="de-DE" dirty="0" err="1" smtClean="0"/>
              <a:t>library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ecCodes</a:t>
            </a:r>
            <a:r>
              <a:rPr lang="de-DE" dirty="0" smtClean="0"/>
              <a:t> </a:t>
            </a:r>
            <a:r>
              <a:rPr lang="de-DE" dirty="0" err="1" smtClean="0"/>
              <a:t>lately</a:t>
            </a:r>
            <a:r>
              <a:rPr lang="de-DE" dirty="0" smtClean="0"/>
              <a:t>. </a:t>
            </a:r>
            <a:r>
              <a:rPr lang="de-DE" dirty="0" err="1" smtClean="0"/>
              <a:t>ecCodes</a:t>
            </a:r>
            <a:r>
              <a:rPr lang="de-DE" dirty="0" smtClean="0"/>
              <a:t> also </a:t>
            </a:r>
            <a:r>
              <a:rPr lang="de-DE" dirty="0" err="1" smtClean="0"/>
              <a:t>contains</a:t>
            </a:r>
            <a:r>
              <a:rPr lang="de-DE" dirty="0" smtClean="0"/>
              <a:t> a BUFR-</a:t>
            </a:r>
            <a:r>
              <a:rPr lang="de-DE" dirty="0" err="1" smtClean="0"/>
              <a:t>library</a:t>
            </a:r>
            <a:r>
              <a:rPr lang="de-DE" dirty="0" smtClean="0"/>
              <a:t>.</a:t>
            </a:r>
          </a:p>
          <a:p>
            <a:r>
              <a:rPr lang="de-DE" dirty="0" smtClean="0"/>
              <a:t>At ECMWF </a:t>
            </a:r>
            <a:r>
              <a:rPr lang="de-DE" dirty="0" err="1" smtClean="0"/>
              <a:t>ecCodes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operational.</a:t>
            </a:r>
            <a:endParaRPr lang="de-DE" dirty="0" smtClean="0"/>
          </a:p>
          <a:p>
            <a:r>
              <a:rPr lang="de-DE" dirty="0" smtClean="0"/>
              <a:t>Users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strongly</a:t>
            </a:r>
            <a:r>
              <a:rPr lang="de-DE" dirty="0" smtClean="0"/>
              <a:t> </a:t>
            </a:r>
            <a:r>
              <a:rPr lang="de-DE" dirty="0" err="1" smtClean="0"/>
              <a:t>encouraged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ecCodes</a:t>
            </a:r>
            <a:r>
              <a:rPr lang="de-DE" dirty="0" smtClean="0"/>
              <a:t> </a:t>
            </a:r>
            <a:r>
              <a:rPr lang="de-DE" dirty="0" err="1" smtClean="0"/>
              <a:t>soon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effort</a:t>
            </a:r>
            <a:r>
              <a:rPr lang="de-DE" dirty="0" smtClean="0"/>
              <a:t> will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migrate</a:t>
            </a:r>
            <a:r>
              <a:rPr lang="de-DE" dirty="0" smtClean="0"/>
              <a:t>?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removed</a:t>
            </a:r>
            <a:r>
              <a:rPr lang="de-DE" dirty="0" smtClean="0"/>
              <a:t>: but COSMO was not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endParaRPr lang="de-DE" dirty="0" smtClean="0"/>
          </a:p>
          <a:p>
            <a:pPr lvl="1"/>
            <a:r>
              <a:rPr lang="de-DE" dirty="0" err="1" smtClean="0"/>
              <a:t>Fortran</a:t>
            </a:r>
            <a:r>
              <a:rPr lang="de-DE" dirty="0" smtClean="0"/>
              <a:t> 77 </a:t>
            </a:r>
            <a:r>
              <a:rPr lang="de-DE" dirty="0" err="1" smtClean="0"/>
              <a:t>library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removed</a:t>
            </a:r>
            <a:r>
              <a:rPr lang="de-DE" dirty="0" smtClean="0"/>
              <a:t>: also not </a:t>
            </a:r>
            <a:r>
              <a:rPr lang="de-DE" dirty="0" err="1" smtClean="0"/>
              <a:t>used</a:t>
            </a:r>
            <a:r>
              <a:rPr lang="de-DE" dirty="0" smtClean="0"/>
              <a:t> in COSMO</a:t>
            </a:r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>
                <a:hlinkClick r:id="rId2"/>
              </a:rPr>
              <a:t>ECMWF </a:t>
            </a:r>
            <a:r>
              <a:rPr lang="de-DE" dirty="0" err="1" smtClean="0">
                <a:hlinkClick r:id="rId2"/>
              </a:rPr>
              <a:t>migration</a:t>
            </a:r>
            <a:r>
              <a:rPr lang="de-DE" dirty="0" smtClean="0">
                <a:hlinkClick r:id="rId2"/>
              </a:rPr>
              <a:t> </a:t>
            </a:r>
            <a:r>
              <a:rPr lang="de-DE" dirty="0" err="1" smtClean="0">
                <a:hlinkClick r:id="rId2"/>
              </a:rPr>
              <a:t>page</a:t>
            </a:r>
            <a:endParaRPr lang="de-DE" dirty="0" smtClean="0"/>
          </a:p>
          <a:p>
            <a:pPr lvl="1"/>
            <a:r>
              <a:rPr lang="de-DE" dirty="0" err="1" smtClean="0"/>
              <a:t>instead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grib_info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codes_info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28071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First Tests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COSMO-Model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464074"/>
          </a:xfrm>
        </p:spPr>
        <p:txBody>
          <a:bodyPr/>
          <a:lstStyle/>
          <a:p>
            <a:r>
              <a:rPr lang="de-DE" dirty="0" err="1"/>
              <a:t>I</a:t>
            </a:r>
            <a:r>
              <a:rPr lang="de-DE" dirty="0" err="1" smtClean="0"/>
              <a:t>nstalled</a:t>
            </a:r>
            <a:r>
              <a:rPr lang="de-DE" dirty="0" smtClean="0"/>
              <a:t> eccodes-2.3.0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 smtClean="0"/>
              <a:t> (</a:t>
            </a:r>
            <a:r>
              <a:rPr lang="de-DE" dirty="0" err="1" smtClean="0"/>
              <a:t>including</a:t>
            </a:r>
            <a:r>
              <a:rPr lang="de-DE" dirty="0" smtClean="0"/>
              <a:t> "</a:t>
            </a:r>
            <a:r>
              <a:rPr lang="de-DE" dirty="0" err="1" smtClean="0"/>
              <a:t>link_cosmo_script</a:t>
            </a:r>
            <a:r>
              <a:rPr lang="de-DE" dirty="0" smtClean="0"/>
              <a:t>"):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endParaRPr lang="de-DE" dirty="0" smtClean="0"/>
          </a:p>
          <a:p>
            <a:r>
              <a:rPr lang="de-DE" dirty="0" err="1" smtClean="0"/>
              <a:t>Compilation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COSMO </a:t>
            </a:r>
            <a:r>
              <a:rPr lang="de-DE" dirty="0" smtClean="0"/>
              <a:t>(still) </a:t>
            </a:r>
            <a:r>
              <a:rPr lang="de-DE" dirty="0" err="1" smtClean="0"/>
              <a:t>with</a:t>
            </a:r>
            <a:r>
              <a:rPr lang="de-DE" dirty="0" smtClean="0"/>
              <a:t> –DGRIBAPI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include</a:t>
            </a:r>
            <a:r>
              <a:rPr lang="de-DE" dirty="0" smtClean="0"/>
              <a:t>-/</a:t>
            </a:r>
            <a:r>
              <a:rPr lang="de-DE" dirty="0" err="1" smtClean="0"/>
              <a:t>library-directories</a:t>
            </a:r>
            <a:r>
              <a:rPr lang="de-DE" dirty="0" smtClean="0"/>
              <a:t> </a:t>
            </a:r>
            <a:r>
              <a:rPr lang="de-DE" dirty="0" err="1" smtClean="0"/>
              <a:t>pointing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ecCodes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: </a:t>
            </a:r>
            <a:r>
              <a:rPr lang="de-DE" dirty="0" err="1" smtClean="0"/>
              <a:t>works</a:t>
            </a:r>
            <a:r>
              <a:rPr lang="de-DE" dirty="0" smtClean="0"/>
              <a:t>!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adaptations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endParaRPr lang="de-DE" dirty="0" smtClean="0"/>
          </a:p>
          <a:p>
            <a:r>
              <a:rPr lang="de-DE" dirty="0" err="1" smtClean="0"/>
              <a:t>set</a:t>
            </a:r>
            <a:r>
              <a:rPr lang="de-DE" dirty="0" smtClean="0"/>
              <a:t> GRIB_DEFINITION_PATH </a:t>
            </a:r>
            <a:r>
              <a:rPr lang="de-DE" dirty="0" err="1" smtClean="0"/>
              <a:t>and</a:t>
            </a:r>
            <a:r>
              <a:rPr lang="de-DE" dirty="0" smtClean="0"/>
              <a:t> GRIB_SAMPLES_PATH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binaries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.</a:t>
            </a:r>
          </a:p>
          <a:p>
            <a:r>
              <a:rPr lang="de-DE" dirty="0" smtClean="0"/>
              <a:t>New </a:t>
            </a:r>
            <a:r>
              <a:rPr lang="de-DE" dirty="0" err="1" smtClean="0"/>
              <a:t>functionality</a:t>
            </a:r>
            <a:r>
              <a:rPr lang="de-DE" dirty="0" smtClean="0"/>
              <a:t> in </a:t>
            </a:r>
            <a:r>
              <a:rPr lang="de-DE" dirty="0" err="1" smtClean="0"/>
              <a:t>eccodes</a:t>
            </a:r>
            <a:r>
              <a:rPr lang="de-DE" dirty="0" smtClean="0"/>
              <a:t>: </a:t>
            </a:r>
            <a:r>
              <a:rPr lang="de-DE" dirty="0" err="1" smtClean="0"/>
              <a:t>packing</a:t>
            </a:r>
            <a:r>
              <a:rPr lang="de-DE" dirty="0" smtClean="0"/>
              <a:t> type </a:t>
            </a:r>
            <a:r>
              <a:rPr lang="de-DE" dirty="0" err="1" smtClean="0"/>
              <a:t>grid_ccsds</a:t>
            </a:r>
            <a:r>
              <a:rPr lang="de-DE" dirty="0" smtClean="0"/>
              <a:t>: </a:t>
            </a:r>
            <a:r>
              <a:rPr lang="de-DE" dirty="0" err="1" smtClean="0"/>
              <a:t>gives</a:t>
            </a:r>
            <a:r>
              <a:rPr lang="de-DE" dirty="0" smtClean="0"/>
              <a:t> a </a:t>
            </a:r>
            <a:r>
              <a:rPr lang="de-DE" dirty="0" err="1" smtClean="0"/>
              <a:t>loss-less</a:t>
            </a:r>
            <a:r>
              <a:rPr lang="de-DE" dirty="0" smtClean="0"/>
              <a:t> </a:t>
            </a:r>
            <a:r>
              <a:rPr lang="de-DE" dirty="0" err="1" smtClean="0"/>
              <a:t>compression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GRIB </a:t>
            </a:r>
            <a:r>
              <a:rPr lang="de-DE" dirty="0" err="1" smtClean="0"/>
              <a:t>files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50% !!!</a:t>
            </a:r>
          </a:p>
          <a:p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reading</a:t>
            </a:r>
            <a:r>
              <a:rPr lang="de-DE" dirty="0" smtClean="0"/>
              <a:t> such </a:t>
            </a:r>
            <a:r>
              <a:rPr lang="de-DE" dirty="0" err="1" smtClean="0"/>
              <a:t>files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COSMO (not </a:t>
            </a:r>
            <a:r>
              <a:rPr lang="de-DE" dirty="0" err="1" smtClean="0"/>
              <a:t>yet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writing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packing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grid_simple</a:t>
            </a:r>
            <a:r>
              <a:rPr lang="de-DE" dirty="0" smtClean="0"/>
              <a:t>).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showed</a:t>
            </a:r>
            <a:r>
              <a:rPr lang="de-DE" dirty="0" smtClean="0"/>
              <a:t> a </a:t>
            </a:r>
            <a:r>
              <a:rPr lang="de-DE" dirty="0" err="1" smtClean="0"/>
              <a:t>slight</a:t>
            </a:r>
            <a:r>
              <a:rPr lang="de-DE" dirty="0" smtClean="0"/>
              <a:t> </a:t>
            </a:r>
            <a:r>
              <a:rPr lang="de-DE" dirty="0" err="1" smtClean="0"/>
              <a:t>improvement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reading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packed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ccsds</a:t>
            </a:r>
            <a:r>
              <a:rPr lang="de-DE" dirty="0" smtClean="0"/>
              <a:t> (but </a:t>
            </a:r>
            <a:r>
              <a:rPr lang="de-DE" dirty="0" err="1" smtClean="0"/>
              <a:t>statistically</a:t>
            </a:r>
            <a:r>
              <a:rPr lang="de-DE" dirty="0" smtClean="0"/>
              <a:t> not </a:t>
            </a:r>
            <a:r>
              <a:rPr lang="de-DE" dirty="0" err="1" smtClean="0"/>
              <a:t>significant</a:t>
            </a:r>
            <a:r>
              <a:rPr lang="de-DE" dirty="0" smtClean="0"/>
              <a:t>). At least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seems</a:t>
            </a:r>
            <a:r>
              <a:rPr lang="de-DE" dirty="0" smtClean="0"/>
              <a:t> 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worse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6749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Nothing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possibility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packing</a:t>
            </a:r>
            <a:r>
              <a:rPr lang="de-DE" dirty="0" smtClean="0"/>
              <a:t> type.</a:t>
            </a:r>
          </a:p>
          <a:p>
            <a:endParaRPr lang="de-DE" dirty="0"/>
          </a:p>
          <a:p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else</a:t>
            </a:r>
            <a:r>
              <a:rPr lang="de-DE" smtClean="0"/>
              <a:t>?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0694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Wetterhü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70987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781800" y="1752600"/>
            <a:ext cx="16922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Thank you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very much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for your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attention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Contents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 smtClean="0"/>
              <a:t>GRIB2 at DWD</a:t>
            </a:r>
          </a:p>
          <a:p>
            <a:r>
              <a:rPr lang="de-DE" altLang="de-DE" dirty="0" err="1" smtClean="0"/>
              <a:t>How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other</a:t>
            </a:r>
            <a:r>
              <a:rPr lang="de-DE" altLang="de-DE" dirty="0" smtClean="0"/>
              <a:t> COSMO Partners </a:t>
            </a:r>
            <a:r>
              <a:rPr lang="de-DE" altLang="de-DE" dirty="0" err="1" smtClean="0"/>
              <a:t>can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use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it</a:t>
            </a:r>
            <a:endParaRPr lang="de-DE" altLang="de-DE" dirty="0" smtClean="0"/>
          </a:p>
          <a:p>
            <a:r>
              <a:rPr lang="de-DE" altLang="de-DE" dirty="0" smtClean="0"/>
              <a:t>First </a:t>
            </a:r>
            <a:r>
              <a:rPr lang="de-DE" altLang="de-DE" dirty="0" err="1" smtClean="0"/>
              <a:t>tests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with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ecCodes</a:t>
            </a:r>
            <a:endParaRPr lang="de-DE" altLang="de-DE" dirty="0" smtClean="0"/>
          </a:p>
        </p:txBody>
      </p:sp>
      <p:sp>
        <p:nvSpPr>
          <p:cNvPr id="17412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5C45F69-2A4B-4879-A34E-B7B76D90E809}" type="datetime1">
              <a:rPr lang="de-DE" altLang="de-DE" smtClean="0"/>
              <a:t>08.09.2017</a:t>
            </a:fld>
            <a:endParaRPr lang="de-DE" altLang="de-DE" smtClean="0"/>
          </a:p>
        </p:txBody>
      </p:sp>
      <p:sp>
        <p:nvSpPr>
          <p:cNvPr id="17413" name="Fußzeilenplatzhalt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de-DE" smtClean="0"/>
              <a:t>GRIB2 and ecCodes</a:t>
            </a:r>
            <a:endParaRPr lang="de-DE" altLang="de-DE" smtClean="0"/>
          </a:p>
        </p:txBody>
      </p:sp>
      <p:sp>
        <p:nvSpPr>
          <p:cNvPr id="17414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29EDE29-5F63-4348-BB4A-67AF6B8960F8}" type="slidenum">
              <a:rPr lang="de-DE" altLang="de-DE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GRIB2 at DWD</a:t>
            </a:r>
            <a:endParaRPr lang="en-US" altLang="en-US" dirty="0" smtClean="0"/>
          </a:p>
        </p:txBody>
      </p:sp>
      <p:sp>
        <p:nvSpPr>
          <p:cNvPr id="18435" name="Datumsplatzhalt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231AE1-E6DF-4D3F-8ACD-06DCB79ED244}" type="datetime1">
              <a:rPr lang="de-DE" altLang="en-US" smtClean="0"/>
              <a:t>08.09.2017</a:t>
            </a:fld>
            <a:endParaRPr lang="de-DE" altLang="en-US" smtClean="0"/>
          </a:p>
        </p:txBody>
      </p:sp>
      <p:sp>
        <p:nvSpPr>
          <p:cNvPr id="18436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en-US" smtClean="0"/>
              <a:t>GRIB2 and ecCodes</a:t>
            </a:r>
            <a:endParaRPr lang="de-DE" altLang="en-US" smtClean="0"/>
          </a:p>
        </p:txBody>
      </p:sp>
      <p:sp>
        <p:nvSpPr>
          <p:cNvPr id="1843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CB2853-D08A-4A64-8647-71380ADD6EA6}" type="slidenum">
              <a:rPr lang="de-DE" altLang="en-US" smtClean="0"/>
              <a:pPr eaLnBrk="1" hangingPunct="1"/>
              <a:t>3</a:t>
            </a:fld>
            <a:endParaRPr lang="de-DE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Implementation at DWD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r>
              <a:rPr lang="de-DE" dirty="0" smtClean="0"/>
              <a:t>DWD </a:t>
            </a:r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GRIB2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3 </a:t>
            </a:r>
            <a:r>
              <a:rPr lang="de-DE" dirty="0" err="1" smtClean="0"/>
              <a:t>years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endParaRPr lang="de-DE" dirty="0" smtClean="0"/>
          </a:p>
          <a:p>
            <a:r>
              <a:rPr lang="de-DE" dirty="0" smtClean="0"/>
              <a:t>Implementation </a:t>
            </a:r>
            <a:r>
              <a:rPr lang="de-DE" dirty="0" err="1" smtClean="0"/>
              <a:t>consolidated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COSMO 5.02, INT2LM 2.02</a:t>
            </a:r>
          </a:p>
          <a:p>
            <a:r>
              <a:rPr lang="de-DE" dirty="0" smtClean="0"/>
              <a:t>Implementation in COSMO </a:t>
            </a:r>
            <a:r>
              <a:rPr lang="de-DE" dirty="0" err="1" smtClean="0"/>
              <a:t>and</a:t>
            </a:r>
            <a:r>
              <a:rPr lang="de-DE" dirty="0" smtClean="0"/>
              <a:t> INT2LM </a:t>
            </a:r>
            <a:r>
              <a:rPr lang="de-DE" dirty="0" err="1" smtClean="0"/>
              <a:t>uses</a:t>
            </a:r>
            <a:r>
              <a:rPr lang="de-DE" dirty="0" smtClean="0"/>
              <a:t> a DWD-special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 smtClean="0"/>
              <a:t>: </a:t>
            </a:r>
            <a:r>
              <a:rPr lang="de-DE" dirty="0" err="1" smtClean="0"/>
              <a:t>definition.edzw</a:t>
            </a:r>
            <a:endParaRPr lang="de-DE" dirty="0" smtClean="0"/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shortNames</a:t>
            </a:r>
            <a:endParaRPr lang="de-DE" dirty="0" smtClean="0"/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endParaRPr lang="de-DE" dirty="0" smtClean="0"/>
          </a:p>
          <a:p>
            <a:pPr lvl="1"/>
            <a:r>
              <a:rPr lang="de-DE" dirty="0" smtClean="0"/>
              <a:t>also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endParaRPr lang="de-DE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COSMO / INT2LM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≠ 78 / </a:t>
            </a:r>
            <a:r>
              <a:rPr lang="de-DE" dirty="0" err="1" smtClean="0"/>
              <a:t>edzw</a:t>
            </a:r>
            <a:r>
              <a:rPr lang="de-DE" dirty="0" smtClean="0"/>
              <a:t>,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 smtClean="0"/>
              <a:t>.</a:t>
            </a:r>
          </a:p>
          <a:p>
            <a:r>
              <a:rPr lang="de-DE" dirty="0" smtClean="0"/>
              <a:t>Solution: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DWD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 smtClean="0"/>
              <a:t>,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links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specification</a:t>
            </a:r>
            <a:r>
              <a:rPr lang="de-DE" dirty="0" smtClean="0"/>
              <a:t> </a:t>
            </a:r>
            <a:r>
              <a:rPr lang="de-DE" dirty="0" err="1" smtClean="0"/>
              <a:t>appears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link </a:t>
            </a:r>
            <a:r>
              <a:rPr lang="de-DE" dirty="0" err="1" smtClean="0"/>
              <a:t>name</a:t>
            </a:r>
            <a:r>
              <a:rPr lang="de-DE" dirty="0" smtClean="0"/>
              <a:t>. </a:t>
            </a:r>
          </a:p>
          <a:p>
            <a:r>
              <a:rPr lang="de-DE" dirty="0" smtClean="0"/>
              <a:t>A "</a:t>
            </a:r>
            <a:r>
              <a:rPr lang="de-DE" dirty="0" err="1" smtClean="0"/>
              <a:t>link_cosmo_script</a:t>
            </a:r>
            <a:r>
              <a:rPr lang="de-DE" dirty="0" smtClean="0"/>
              <a:t>"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all </a:t>
            </a:r>
            <a:r>
              <a:rPr lang="de-DE" dirty="0" err="1" smtClean="0"/>
              <a:t>necessary</a:t>
            </a:r>
            <a:r>
              <a:rPr lang="de-DE" dirty="0" smtClean="0"/>
              <a:t> links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B0BFF-5A4C-4F33-A903-E541CD980D6A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701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Listing </a:t>
            </a:r>
            <a:r>
              <a:rPr lang="de-DE" dirty="0" err="1" smtClean="0"/>
              <a:t>of</a:t>
            </a:r>
            <a:r>
              <a:rPr lang="de-DE" dirty="0"/>
              <a:t> </a:t>
            </a:r>
            <a:r>
              <a:rPr lang="de-DE" dirty="0" err="1"/>
              <a:t>definitions.edzw</a:t>
            </a:r>
            <a:r>
              <a:rPr lang="de-DE" dirty="0"/>
              <a:t>/grib2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8" cy="396054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grib2LocalSectionNumber.215.table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MeteoSwiss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grib2LocalSectionNumber.220.table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Poland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grib2LocalSectionNumber.242.table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Romania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grib2LocalSectionNumber.250.table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COSMO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			Offenbach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grib2LocalSectionNumber.80.table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grib2LocalSectionNumber.78.table		Rome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local.215.def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local.78.def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local.220.def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local.78.def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local.242.def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local.78.def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local.250.def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-&gt;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local.78.def</a:t>
            </a:r>
          </a:p>
          <a:p>
            <a:pPr marL="0" indent="0">
              <a:buNone/>
            </a:pPr>
            <a:endParaRPr lang="de-DE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etc.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4361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 Environment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MCH </a:t>
            </a:r>
            <a:r>
              <a:rPr lang="de-DE" dirty="0" err="1" smtClean="0"/>
              <a:t>maintains</a:t>
            </a:r>
            <a:r>
              <a:rPr lang="de-DE" dirty="0" smtClean="0"/>
              <a:t> a </a:t>
            </a:r>
            <a:r>
              <a:rPr lang="de-DE" dirty="0" err="1" smtClean="0"/>
              <a:t>repository</a:t>
            </a:r>
            <a:r>
              <a:rPr lang="de-DE" dirty="0" smtClean="0"/>
              <a:t> on </a:t>
            </a:r>
            <a:r>
              <a:rPr lang="de-DE" dirty="0" err="1" smtClean="0"/>
              <a:t>github</a:t>
            </a:r>
            <a:r>
              <a:rPr lang="de-DE" dirty="0" smtClean="0"/>
              <a:t>: </a:t>
            </a:r>
            <a:r>
              <a:rPr lang="de-DE" dirty="0" err="1" smtClean="0"/>
              <a:t>libgrib-api-cosmo-resources</a:t>
            </a:r>
            <a:endParaRPr lang="de-DE" dirty="0" smtClean="0"/>
          </a:p>
          <a:p>
            <a:pPr lvl="1"/>
            <a:r>
              <a:rPr lang="de-DE" dirty="0" smtClean="0">
                <a:hlinkClick r:id="rId2"/>
              </a:rPr>
              <a:t>https://github.com/C2SM-RCM/libgrib-api-cosmo-resources</a:t>
            </a:r>
            <a:r>
              <a:rPr lang="de-DE" dirty="0" smtClean="0"/>
              <a:t>: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an </a:t>
            </a:r>
            <a:r>
              <a:rPr lang="de-DE" dirty="0" err="1" smtClean="0"/>
              <a:t>account</a:t>
            </a:r>
            <a:r>
              <a:rPr lang="de-DE" dirty="0" smtClean="0"/>
              <a:t> on github.com </a:t>
            </a:r>
            <a:r>
              <a:rPr lang="de-DE" dirty="0" err="1" smtClean="0"/>
              <a:t>to</a:t>
            </a:r>
            <a:r>
              <a:rPr lang="de-DE" dirty="0" smtClean="0"/>
              <a:t> log in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repository</a:t>
            </a:r>
            <a:endParaRPr lang="de-DE" dirty="0" smtClean="0"/>
          </a:p>
          <a:p>
            <a:pPr lvl="1"/>
            <a:r>
              <a:rPr lang="de-DE" dirty="0" err="1" smtClean="0"/>
              <a:t>contains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COSMO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sample </a:t>
            </a:r>
            <a:r>
              <a:rPr lang="de-DE" dirty="0" err="1" smtClean="0"/>
              <a:t>files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GRIB2 (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COSMO GRIB2 </a:t>
            </a:r>
            <a:r>
              <a:rPr lang="de-DE" dirty="0" err="1" smtClean="0"/>
              <a:t>policy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tested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COSMO, INT2LM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fieldextra</a:t>
            </a:r>
            <a:r>
              <a:rPr lang="de-DE" dirty="0" smtClean="0"/>
              <a:t> 12.6.0</a:t>
            </a:r>
          </a:p>
          <a:p>
            <a:pPr lvl="1"/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: 1.13.1, 1.20.0</a:t>
            </a:r>
          </a:p>
          <a:p>
            <a:r>
              <a:rPr lang="de-DE" dirty="0" err="1" smtClean="0"/>
              <a:t>tar</a:t>
            </a:r>
            <a:r>
              <a:rPr lang="de-DE" dirty="0" smtClean="0"/>
              <a:t>-files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INT2LM also </a:t>
            </a:r>
            <a:r>
              <a:rPr lang="de-DE" dirty="0" err="1" smtClean="0"/>
              <a:t>contain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environments</a:t>
            </a:r>
            <a:r>
              <a:rPr lang="de-DE" dirty="0" smtClean="0"/>
              <a:t> (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ECMWF </a:t>
            </a:r>
            <a:r>
              <a:rPr lang="de-DE" dirty="0" err="1" smtClean="0"/>
              <a:t>definitions</a:t>
            </a:r>
            <a:r>
              <a:rPr lang="de-DE" dirty="0" smtClean="0"/>
              <a:t>)</a:t>
            </a:r>
          </a:p>
          <a:p>
            <a:r>
              <a:rPr lang="de-DE" dirty="0" smtClean="0"/>
              <a:t>In </a:t>
            </a:r>
            <a:r>
              <a:rPr lang="de-DE" dirty="0" err="1" smtClean="0"/>
              <a:t>addition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 (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ECMWF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DWD ftp-server)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64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GRIB2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r>
              <a:rPr lang="de-DE" dirty="0" err="1" smtClean="0"/>
              <a:t>Install</a:t>
            </a:r>
            <a:r>
              <a:rPr lang="de-DE" dirty="0" smtClean="0"/>
              <a:t> a </a:t>
            </a:r>
            <a:r>
              <a:rPr lang="de-DE" dirty="0" err="1" smtClean="0"/>
              <a:t>grib_api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ECMWF (at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moment</a:t>
            </a:r>
            <a:r>
              <a:rPr lang="de-DE" dirty="0" smtClean="0"/>
              <a:t> DWD </a:t>
            </a:r>
            <a:r>
              <a:rPr lang="de-DE" dirty="0" err="1" smtClean="0"/>
              <a:t>uses</a:t>
            </a:r>
            <a:r>
              <a:rPr lang="de-DE" dirty="0" smtClean="0"/>
              <a:t> 1.20.0)</a:t>
            </a:r>
          </a:p>
          <a:p>
            <a:r>
              <a:rPr lang="de-DE" dirty="0" err="1" smtClean="0"/>
              <a:t>Install</a:t>
            </a:r>
            <a:r>
              <a:rPr lang="de-DE" dirty="0" smtClean="0"/>
              <a:t> COSMO-Model (5.02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higher</a:t>
            </a:r>
            <a:r>
              <a:rPr lang="de-DE" dirty="0" smtClean="0"/>
              <a:t>) </a:t>
            </a:r>
            <a:r>
              <a:rPr lang="de-DE" dirty="0" err="1" smtClean="0"/>
              <a:t>and</a:t>
            </a:r>
            <a:r>
              <a:rPr lang="de-DE" dirty="0" smtClean="0"/>
              <a:t> INT2LM (2.02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higher</a:t>
            </a:r>
            <a:r>
              <a:rPr lang="de-DE" dirty="0" smtClean="0"/>
              <a:t>)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compilation</a:t>
            </a:r>
            <a:r>
              <a:rPr lang="de-DE" dirty="0" smtClean="0"/>
              <a:t> </a:t>
            </a:r>
            <a:r>
              <a:rPr lang="de-DE" dirty="0" err="1" smtClean="0"/>
              <a:t>pragma</a:t>
            </a:r>
            <a:r>
              <a:rPr lang="de-DE" dirty="0" smtClean="0"/>
              <a:t> –DGRIBAPI </a:t>
            </a:r>
            <a:r>
              <a:rPr lang="de-DE" dirty="0" err="1" smtClean="0"/>
              <a:t>and</a:t>
            </a:r>
            <a:endParaRPr lang="de-DE" dirty="0" smtClean="0"/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include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 smtClean="0"/>
              <a:t>:  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-I 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your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grib_api-x.y.z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endParaRPr lang="de-D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libraries</a:t>
            </a:r>
            <a:r>
              <a:rPr lang="de-DE" dirty="0" smtClean="0"/>
              <a:t>: 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-L 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your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grib_api-x.y.z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-l grib_api_f90.a -l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grib_api</a:t>
            </a:r>
            <a:endParaRPr lang="de-DE" dirty="0" smtClean="0">
              <a:cs typeface="Courier New" panose="02070309020205020404" pitchFamily="49" charset="0"/>
            </a:endParaRPr>
          </a:p>
          <a:p>
            <a:pPr indent="-285750"/>
            <a:r>
              <a:rPr lang="de-DE" dirty="0" smtClean="0">
                <a:cs typeface="Courier New" panose="02070309020205020404" pitchFamily="49" charset="0"/>
              </a:rPr>
              <a:t>Set </a:t>
            </a:r>
            <a:r>
              <a:rPr lang="de-DE" dirty="0" err="1" smtClean="0">
                <a:cs typeface="Courier New" panose="02070309020205020404" pitchFamily="49" charset="0"/>
              </a:rPr>
              <a:t>necessary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namelist</a:t>
            </a:r>
            <a:r>
              <a:rPr lang="de-DE" dirty="0" smtClean="0">
                <a:cs typeface="Courier New" panose="02070309020205020404" pitchFamily="49" charset="0"/>
              </a:rPr>
              <a:t> variables </a:t>
            </a:r>
            <a:r>
              <a:rPr lang="de-DE" dirty="0" err="1" smtClean="0">
                <a:cs typeface="Courier New" panose="02070309020205020404" pitchFamily="49" charset="0"/>
              </a:rPr>
              <a:t>to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apix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for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reading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and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'api2'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for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writing</a:t>
            </a:r>
            <a:r>
              <a:rPr lang="de-DE" dirty="0" smtClean="0">
                <a:cs typeface="Courier New" panose="02070309020205020404" pitchFamily="49" charset="0"/>
              </a:rPr>
              <a:t> GRIB2 </a:t>
            </a:r>
            <a:r>
              <a:rPr lang="de-DE" dirty="0" err="1" smtClean="0">
                <a:cs typeface="Courier New" panose="02070309020205020404" pitchFamily="49" charset="0"/>
              </a:rPr>
              <a:t>with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grib_api</a:t>
            </a:r>
            <a:r>
              <a:rPr lang="de-DE" dirty="0" smtClean="0">
                <a:cs typeface="Courier New" panose="02070309020205020404" pitchFamily="49" charset="0"/>
              </a:rPr>
              <a:t>:</a:t>
            </a:r>
          </a:p>
          <a:p>
            <a:pPr indent="-285750"/>
            <a:endParaRPr lang="de-DE" sz="1600" dirty="0" smtClean="0">
              <a:cs typeface="Courier New" panose="02070309020205020404" pitchFamily="49" charset="0"/>
            </a:endParaRPr>
          </a:p>
          <a:p>
            <a:pPr indent="-285750"/>
            <a:endParaRPr lang="de-DE" sz="1600" dirty="0">
              <a:cs typeface="Courier New" panose="02070309020205020404" pitchFamily="49" charset="0"/>
            </a:endParaRPr>
          </a:p>
          <a:p>
            <a:pPr indent="-285750"/>
            <a:endParaRPr lang="de-DE" sz="1600" dirty="0" smtClean="0">
              <a:cs typeface="Courier New" panose="02070309020205020404" pitchFamily="49" charset="0"/>
            </a:endParaRPr>
          </a:p>
          <a:p>
            <a:pPr indent="-285750"/>
            <a:endParaRPr lang="de-DE" sz="1600" dirty="0" smtClean="0">
              <a:cs typeface="Courier New" panose="02070309020205020404" pitchFamily="49" charset="0"/>
            </a:endParaRPr>
          </a:p>
          <a:p>
            <a:pPr indent="-285750"/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34658"/>
              </p:ext>
            </p:extLst>
          </p:nvPr>
        </p:nvGraphicFramePr>
        <p:xfrm>
          <a:off x="3707904" y="4725144"/>
          <a:ext cx="5256584" cy="156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5573"/>
                <a:gridCol w="2328802"/>
                <a:gridCol w="1872209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INT2LM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COSMO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Reading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ylmext_form_read</a:t>
                      </a:r>
                      <a:endParaRPr lang="de-DE" sz="16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yinext_form_read</a:t>
                      </a:r>
                      <a:endParaRPr lang="de-DE" sz="16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yin_form_read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yform_read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Writing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ylm_form_write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yform_write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325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GRIB2 (</a:t>
            </a:r>
            <a:r>
              <a:rPr lang="de-DE" dirty="0" err="1" smtClean="0"/>
              <a:t>cont</a:t>
            </a:r>
            <a:r>
              <a:rPr lang="de-DE" dirty="0" smtClean="0"/>
              <a:t>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36082"/>
          </a:xfrm>
        </p:spPr>
        <p:txBody>
          <a:bodyPr/>
          <a:lstStyle/>
          <a:p>
            <a:pPr indent="-285750"/>
            <a:r>
              <a:rPr lang="de-DE" dirty="0" err="1" smtClean="0">
                <a:cs typeface="Courier New" panose="02070309020205020404" pitchFamily="49" charset="0"/>
              </a:rPr>
              <a:t>If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you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set</a:t>
            </a:r>
            <a:r>
              <a:rPr lang="de-DE" dirty="0" smtClean="0">
                <a:cs typeface="Courier New" panose="02070309020205020404" pitchFamily="49" charset="0"/>
              </a:rPr>
              <a:t> ncenter≠78, </a:t>
            </a:r>
            <a:r>
              <a:rPr lang="de-DE" dirty="0" err="1" smtClean="0">
                <a:cs typeface="Courier New" panose="02070309020205020404" pitchFamily="49" charset="0"/>
              </a:rPr>
              <a:t>be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sure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to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have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the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necessary</a:t>
            </a:r>
            <a:r>
              <a:rPr lang="de-DE" dirty="0" smtClean="0">
                <a:cs typeface="Courier New" panose="02070309020205020404" pitchFamily="49" charset="0"/>
              </a:rPr>
              <a:t> links in </a:t>
            </a:r>
            <a:r>
              <a:rPr lang="de-DE" dirty="0" err="1" smtClean="0">
                <a:cs typeface="Courier New" panose="02070309020205020404" pitchFamily="49" charset="0"/>
              </a:rPr>
              <a:t>your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grib_api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environment</a:t>
            </a:r>
            <a:endParaRPr lang="de-DE" dirty="0" smtClean="0">
              <a:cs typeface="Courier New" panose="02070309020205020404" pitchFamily="49" charset="0"/>
            </a:endParaRPr>
          </a:p>
          <a:p>
            <a:pPr indent="-285750"/>
            <a:r>
              <a:rPr lang="de-DE" dirty="0" smtClean="0">
                <a:cs typeface="Courier New" panose="02070309020205020404" pitchFamily="49" charset="0"/>
              </a:rPr>
              <a:t>Set </a:t>
            </a:r>
            <a:r>
              <a:rPr lang="de-DE" dirty="0" err="1" smtClean="0">
                <a:cs typeface="Courier New" panose="02070309020205020404" pitchFamily="49" charset="0"/>
              </a:rPr>
              <a:t>the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environment</a:t>
            </a:r>
            <a:r>
              <a:rPr lang="de-DE" dirty="0" smtClean="0">
                <a:cs typeface="Courier New" panose="02070309020205020404" pitchFamily="49" charset="0"/>
              </a:rPr>
              <a:t> variables</a:t>
            </a:r>
          </a:p>
          <a:p>
            <a:pPr lvl="1"/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GRIB_DEFINITION_PATH=/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x.y.z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definitions.edzw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perhaps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/path2/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x.y.z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GRIB_SAMPLES_PATH=/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/1.20.0/</a:t>
            </a:r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samples</a:t>
            </a:r>
            <a:endParaRPr lang="de-D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definitions.edzw</a:t>
            </a:r>
            <a:r>
              <a:rPr lang="de-DE" dirty="0" smtClean="0">
                <a:cs typeface="Courier New" panose="02070309020205020404" pitchFamily="49" charset="0"/>
              </a:rPr>
              <a:t>: DWD </a:t>
            </a:r>
            <a:r>
              <a:rPr lang="de-DE" dirty="0" err="1" smtClean="0">
                <a:cs typeface="Courier New" panose="02070309020205020404" pitchFamily="49" charset="0"/>
              </a:rPr>
              <a:t>definitions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have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to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be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first</a:t>
            </a:r>
            <a:r>
              <a:rPr lang="de-DE" dirty="0" smtClean="0">
                <a:cs typeface="Courier New" panose="02070309020205020404" pitchFamily="49" charset="0"/>
              </a:rPr>
              <a:t>!</a:t>
            </a:r>
          </a:p>
          <a:p>
            <a:pPr lvl="2"/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perhaps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/path2/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definitions</a:t>
            </a:r>
            <a:r>
              <a:rPr lang="de-DE" dirty="0" smtClean="0">
                <a:cs typeface="Courier New" panose="02070309020205020404" pitchFamily="49" charset="0"/>
              </a:rPr>
              <a:t>: </a:t>
            </a:r>
            <a:r>
              <a:rPr lang="de-DE" dirty="0" err="1" smtClean="0">
                <a:cs typeface="Courier New" panose="02070309020205020404" pitchFamily="49" charset="0"/>
              </a:rPr>
              <a:t>then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you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need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the</a:t>
            </a:r>
            <a:r>
              <a:rPr lang="de-DE" dirty="0" smtClean="0">
                <a:cs typeface="Courier New" panose="02070309020205020404" pitchFamily="49" charset="0"/>
              </a:rPr>
              <a:t> ECMWF </a:t>
            </a:r>
            <a:r>
              <a:rPr lang="de-DE" dirty="0" err="1" smtClean="0">
                <a:cs typeface="Courier New" panose="02070309020205020404" pitchFamily="49" charset="0"/>
              </a:rPr>
              <a:t>definitions</a:t>
            </a:r>
            <a:endParaRPr lang="de-DE" dirty="0" smtClean="0">
              <a:cs typeface="Courier New" panose="02070309020205020404" pitchFamily="49" charset="0"/>
            </a:endParaRPr>
          </a:p>
          <a:p>
            <a:r>
              <a:rPr lang="de-DE" dirty="0" err="1" smtClean="0">
                <a:cs typeface="Courier New" panose="02070309020205020404" pitchFamily="49" charset="0"/>
              </a:rPr>
              <a:t>Then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run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the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programs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914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Caveats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DWD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files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maintained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GRIB2!</a:t>
            </a:r>
            <a:r>
              <a:rPr lang="en-US" dirty="0" smtClean="0"/>
              <a:t> If you want to read / write GRIB1 files you still have to use the DWD GRIB1 library and set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'grb1'</a:t>
            </a:r>
            <a:r>
              <a:rPr lang="en-US" dirty="0" smtClean="0"/>
              <a:t> instead of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apix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cs typeface="Courier New" panose="02070309020205020404" pitchFamily="49" charset="0"/>
              </a:rPr>
              <a:t>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'api2'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de-DE" dirty="0" err="1" smtClean="0">
                <a:cs typeface="Courier New" panose="02070309020205020404" pitchFamily="49" charset="0"/>
              </a:rPr>
              <a:t>Be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sure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to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have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your</a:t>
            </a:r>
            <a:r>
              <a:rPr lang="de-DE" dirty="0" smtClean="0">
                <a:cs typeface="Courier New" panose="02070309020205020404" pitchFamily="49" charset="0"/>
              </a:rPr>
              <a:t> GRIB_DEFINITION_PATH </a:t>
            </a:r>
            <a:r>
              <a:rPr lang="de-DE" dirty="0" err="1" smtClean="0">
                <a:cs typeface="Courier New" panose="02070309020205020404" pitchFamily="49" charset="0"/>
              </a:rPr>
              <a:t>set</a:t>
            </a:r>
            <a:r>
              <a:rPr lang="de-DE" dirty="0" smtClean="0"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cs typeface="Courier New" panose="02070309020205020404" pitchFamily="49" charset="0"/>
              </a:rPr>
              <a:t>correctly</a:t>
            </a:r>
            <a:r>
              <a:rPr lang="de-DE" dirty="0" smtClean="0">
                <a:cs typeface="Courier New" panose="02070309020205020404" pitchFamily="49" charset="0"/>
              </a:rPr>
              <a:t>.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32AF15-32E8-4988-B7C8-7F2D4BDFB473}" type="datetime1">
              <a:rPr lang="de-DE" smtClean="0"/>
              <a:t>08.09.2017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GRIB2 and ecCodes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B4686-4644-471E-9375-12B57D8E2B20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9974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Bildschirmpräsentation (4:3)</PresentationFormat>
  <Paragraphs>138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Standarddesign</vt:lpstr>
      <vt:lpstr>1_Standarddesign</vt:lpstr>
      <vt:lpstr>2_Standarddesign</vt:lpstr>
      <vt:lpstr>GRIB2 and ecCodes in the COSMO-Model</vt:lpstr>
      <vt:lpstr>Contents</vt:lpstr>
      <vt:lpstr>GRIB2 at DWD</vt:lpstr>
      <vt:lpstr>Implementation at DWD</vt:lpstr>
      <vt:lpstr>Listing of definitions.edzw/grib2</vt:lpstr>
      <vt:lpstr>Where to get the grib_api Environment</vt:lpstr>
      <vt:lpstr>How to use GRIB2</vt:lpstr>
      <vt:lpstr>How to use GRIB2 (cont.)</vt:lpstr>
      <vt:lpstr>Caveats</vt:lpstr>
      <vt:lpstr>ecCodes</vt:lpstr>
      <vt:lpstr>"New" Development at ECMWF</vt:lpstr>
      <vt:lpstr>First Tests with the COSMO-Model</vt:lpstr>
      <vt:lpstr>Really Nothing To Do?</vt:lpstr>
      <vt:lpstr>PowerPoint-Präsentation</vt:lpstr>
    </vt:vector>
  </TitlesOfParts>
  <Company>mpm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Schättler</dc:creator>
  <cp:lastModifiedBy>Schättler Ulrich</cp:lastModifiedBy>
  <cp:revision>381</cp:revision>
  <cp:lastPrinted>2006-12-13T10:14:45Z</cp:lastPrinted>
  <dcterms:created xsi:type="dcterms:W3CDTF">2006-12-01T09:57:45Z</dcterms:created>
  <dcterms:modified xsi:type="dcterms:W3CDTF">2017-09-08T08:19:15Z</dcterms:modified>
</cp:coreProperties>
</file>