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9" r:id="rId4"/>
    <p:sldMasterId id="2147483743" r:id="rId5"/>
    <p:sldMasterId id="2147483750" r:id="rId6"/>
    <p:sldMasterId id="2147483758" r:id="rId7"/>
  </p:sldMasterIdLst>
  <p:notesMasterIdLst>
    <p:notesMasterId r:id="rId22"/>
  </p:notesMasterIdLst>
  <p:handoutMasterIdLst>
    <p:handoutMasterId r:id="rId23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5" r:id="rId14"/>
    <p:sldId id="262" r:id="rId15"/>
    <p:sldId id="263" r:id="rId16"/>
    <p:sldId id="266" r:id="rId17"/>
    <p:sldId id="267" r:id="rId18"/>
    <p:sldId id="268" r:id="rId19"/>
    <p:sldId id="264" r:id="rId20"/>
    <p:sldId id="269" r:id="rId21"/>
  </p:sldIdLst>
  <p:sldSz cx="9144000" cy="6858000" type="screen4x3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B4A89C"/>
    <a:srgbClr val="FF0000"/>
    <a:srgbClr val="640000"/>
    <a:srgbClr val="39B1DB"/>
    <a:srgbClr val="60B4B2"/>
    <a:srgbClr val="08CDE8"/>
    <a:srgbClr val="CDCDCD"/>
    <a:srgbClr val="F0494A"/>
    <a:srgbClr val="F3B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0" autoAdjust="0"/>
    <p:restoredTop sz="76835" autoAdjust="0"/>
  </p:normalViewPr>
  <p:slideViewPr>
    <p:cSldViewPr snapToGrid="0" showGuides="1">
      <p:cViewPr>
        <p:scale>
          <a:sx n="90" d="100"/>
          <a:sy n="90" d="100"/>
        </p:scale>
        <p:origin x="14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hyperlink" Target="mailto:Christof.Appenzeller@meteoswiss.ch" TargetMode="External"/><Relationship Id="rId5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88560" y="3539990"/>
            <a:ext cx="9011477" cy="323701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el 3"/>
          <p:cNvSpPr>
            <a:spLocks noGrp="1"/>
          </p:cNvSpPr>
          <p:nvPr>
            <p:ph type="title" hasCustomPrompt="1"/>
          </p:nvPr>
        </p:nvSpPr>
        <p:spPr>
          <a:xfrm>
            <a:off x="1155489" y="2231671"/>
            <a:ext cx="7618555" cy="1637317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18" name="Subtit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5489" y="3899456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en-GB" noProof="0" dirty="0" smtClean="0"/>
              <a:t>Subtitle Arial, 22 point</a:t>
            </a:r>
          </a:p>
        </p:txBody>
      </p:sp>
    </p:spTree>
    <p:extLst>
      <p:ext uri="{BB962C8B-B14F-4D97-AF65-F5344CB8AC3E}">
        <p14:creationId xmlns:p14="http://schemas.microsoft.com/office/powerpoint/2010/main" val="58017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640" y="1988840"/>
            <a:ext cx="7488832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CH" dirty="0" smtClean="0"/>
              <a:t>Text: Zitat oder ähnliches (z.B. Unsere Mission), Arial 21pt</a:t>
            </a:r>
          </a:p>
          <a:p>
            <a:pPr lvl="0"/>
            <a:endParaRPr lang="de-CH" dirty="0" smtClean="0"/>
          </a:p>
          <a:p>
            <a:pPr lvl="0"/>
            <a:r>
              <a:rPr lang="de-CH" dirty="0" smtClean="0"/>
              <a:t>Voranstellen Anführungszeichen vorne und hinten: </a:t>
            </a:r>
          </a:p>
          <a:p>
            <a:pPr lvl="0"/>
            <a:r>
              <a:rPr lang="de-CH" dirty="0" smtClean="0"/>
              <a:t>Bild einfügen/ Insert Picture… </a:t>
            </a:r>
          </a:p>
          <a:p>
            <a:pPr lvl="0"/>
            <a:endParaRPr lang="de-CH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pic>
        <p:nvPicPr>
          <p:cNvPr id="4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8700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226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1: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02512" y="3499634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3191" y="3490376"/>
            <a:ext cx="2367383" cy="202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8731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1/ Detail: Arial 12pt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0795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2: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94300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2/ Detail: Arial 12pt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6687" y="2121232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3: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431520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3/ Detail: Arial 12pt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08663" y="3479743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49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pic>
        <p:nvPicPr>
          <p:cNvPr id="4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8700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226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1: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02512" y="3499634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3191" y="3490376"/>
            <a:ext cx="2367383" cy="202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8731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1/ Detail: Arial 12pt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0795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2: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94300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2/ Detail: Arial 12pt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6687" y="2121232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3: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431520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3/ Detail: Arial 12pt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08663" y="3479743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505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pic>
        <p:nvPicPr>
          <p:cNvPr id="4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8700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226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1: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02512" y="3499634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3191" y="3490376"/>
            <a:ext cx="2367383" cy="202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8731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1/ Detail: Arial 12pt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0795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2: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94300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2/ Detail: Arial 12pt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6687" y="2121232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3: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431520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3/ Detail: Arial 12pt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08663" y="3479743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828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169811" y="60044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226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1: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02512" y="3499634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3191" y="3490376"/>
            <a:ext cx="2367383" cy="202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8731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1/ Detail: Arial 12pt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0795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2: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94300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2/ Detail: Arial 12pt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6687" y="2121232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3: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431520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3/ Detail: Arial 12pt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08663" y="3479743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  <p:pic>
        <p:nvPicPr>
          <p:cNvPr id="16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5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88560" y="3539990"/>
            <a:ext cx="9011477" cy="323701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1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itel 3"/>
          <p:cNvSpPr>
            <a:spLocks noGrp="1"/>
          </p:cNvSpPr>
          <p:nvPr>
            <p:ph type="title" hasCustomPrompt="1"/>
          </p:nvPr>
        </p:nvSpPr>
        <p:spPr>
          <a:xfrm>
            <a:off x="1155489" y="2231671"/>
            <a:ext cx="7618555" cy="1637317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5489" y="3899456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en-GB" noProof="0" dirty="0" smtClean="0"/>
              <a:t>Subtitle Arial, 22 point</a:t>
            </a:r>
          </a:p>
        </p:txBody>
      </p:sp>
    </p:spTree>
    <p:extLst>
      <p:ext uri="{BB962C8B-B14F-4D97-AF65-F5344CB8AC3E}">
        <p14:creationId xmlns:p14="http://schemas.microsoft.com/office/powerpoint/2010/main" val="35439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0590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9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394815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171699"/>
            <a:ext cx="3565525" cy="3465514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lt"/>
              <a:buAutoNum type="arabicPeriod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200274"/>
            <a:ext cx="3565525" cy="3436939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17049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numerisch</a:t>
            </a:r>
            <a:endParaRPr lang="en-GB" noProof="0" dirty="0" smtClean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7450" y="966194"/>
            <a:ext cx="751840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400" baseline="0">
                <a:latin typeface="+mj-lt"/>
              </a:defRPr>
            </a:lvl1pPr>
          </a:lstStyle>
          <a:p>
            <a:pPr lvl="0"/>
            <a:r>
              <a:rPr lang="en-GB" noProof="0" dirty="0" smtClean="0"/>
              <a:t>Subtitle Arial normal, 24 point</a:t>
            </a:r>
            <a:endParaRPr lang="en-GB" noProof="0" dirty="0"/>
          </a:p>
        </p:txBody>
      </p:sp>
      <p:sp>
        <p:nvSpPr>
          <p:cNvPr id="21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17049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Geviertstrich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960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_typ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24000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9809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Bild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53393" y="5767733"/>
            <a:ext cx="9037853" cy="1023496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 bwMode="auto">
          <a:xfrm>
            <a:off x="1237323" y="6340903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 userDrawn="1"/>
        </p:nvSpPr>
        <p:spPr bwMode="auto">
          <a:xfrm>
            <a:off x="1331102" y="625440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 userDrawn="1"/>
        </p:nvSpPr>
        <p:spPr bwMode="auto">
          <a:xfrm>
            <a:off x="1124042" y="632312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 userDrawn="1"/>
        </p:nvSpPr>
        <p:spPr bwMode="auto">
          <a:xfrm flipH="1">
            <a:off x="8274047" y="6412911"/>
            <a:ext cx="425451" cy="177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Rechteck 30"/>
          <p:cNvSpPr/>
          <p:nvPr userDrawn="1"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Rechteck 32"/>
          <p:cNvSpPr/>
          <p:nvPr userDrawn="1"/>
        </p:nvSpPr>
        <p:spPr>
          <a:xfrm>
            <a:off x="8196659" y="6343060"/>
            <a:ext cx="5375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de-CH" sz="900" smtClean="0">
                <a:latin typeface="Roboto Light"/>
                <a:cs typeface="Roboto Light"/>
              </a:rPr>
              <a:pPr algn="r"/>
              <a:t>‹#›</a:t>
            </a:fld>
            <a:endParaRPr lang="de-DE" sz="900" dirty="0">
              <a:latin typeface="Roboto Light"/>
              <a:cs typeface="Roboto Light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1290227" y="4068410"/>
            <a:ext cx="228401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err="1" smtClean="0"/>
              <a:t>MeteoSvizzera</a:t>
            </a:r>
            <a:endParaRPr lang="en-GB" sz="1600" noProof="0" dirty="0" smtClean="0"/>
          </a:p>
          <a:p>
            <a:r>
              <a:rPr lang="en-GB" sz="1600" noProof="0" dirty="0" smtClean="0"/>
              <a:t>Via </a:t>
            </a:r>
            <a:r>
              <a:rPr lang="en-GB" sz="1600" noProof="0" dirty="0" err="1" smtClean="0"/>
              <a:t>ai</a:t>
            </a:r>
            <a:r>
              <a:rPr lang="en-GB" sz="1600" noProof="0" dirty="0" smtClean="0"/>
              <a:t> Monti 146</a:t>
            </a:r>
          </a:p>
          <a:p>
            <a:r>
              <a:rPr lang="en-GB" sz="1600" noProof="0" dirty="0" smtClean="0"/>
              <a:t>CH-6605 Locarno-Monti</a:t>
            </a:r>
          </a:p>
          <a:p>
            <a:r>
              <a:rPr lang="en-GB" sz="1600" noProof="0" dirty="0" smtClean="0"/>
              <a:t>T +41 58 460 92 22</a:t>
            </a:r>
          </a:p>
          <a:p>
            <a:r>
              <a:rPr lang="en-GB" sz="1600" noProof="0" dirty="0" smtClean="0"/>
              <a:t>www.meteosvizzera.ch</a:t>
            </a:r>
            <a:endParaRPr lang="en-GB" sz="1600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4014378" y="4068410"/>
            <a:ext cx="20054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smtClean="0"/>
              <a:t>7bis, av. de la </a:t>
            </a:r>
            <a:r>
              <a:rPr lang="en-GB" sz="1600" noProof="0" dirty="0" err="1" smtClean="0"/>
              <a:t>Paix</a:t>
            </a:r>
            <a:endParaRPr lang="en-GB" sz="1600" noProof="0" dirty="0" smtClean="0"/>
          </a:p>
          <a:p>
            <a:r>
              <a:rPr lang="en-GB" sz="1600" noProof="0" dirty="0" smtClean="0"/>
              <a:t>CH-1211 Genève 2</a:t>
            </a:r>
          </a:p>
          <a:p>
            <a:r>
              <a:rPr lang="en-GB" sz="1600" noProof="0" dirty="0" smtClean="0"/>
              <a:t>T +41 58 460 98 88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23" name="Rechteck 22"/>
          <p:cNvSpPr/>
          <p:nvPr userDrawn="1"/>
        </p:nvSpPr>
        <p:spPr>
          <a:xfrm>
            <a:off x="6484528" y="4068410"/>
            <a:ext cx="210293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err="1" smtClean="0"/>
              <a:t>Chemin</a:t>
            </a:r>
            <a:r>
              <a:rPr lang="en-GB" sz="1600" noProof="0" dirty="0" smtClean="0"/>
              <a:t> de </a:t>
            </a:r>
            <a:r>
              <a:rPr lang="en-GB" sz="1600" noProof="0" dirty="0" err="1" smtClean="0"/>
              <a:t>l‘Aérologie</a:t>
            </a:r>
            <a:endParaRPr lang="en-GB" sz="1600" noProof="0" dirty="0" smtClean="0"/>
          </a:p>
          <a:p>
            <a:r>
              <a:rPr lang="en-GB" sz="1600" noProof="0" dirty="0" smtClean="0"/>
              <a:t>CH-1530 </a:t>
            </a:r>
            <a:r>
              <a:rPr lang="en-GB" sz="1600" noProof="0" dirty="0" err="1" smtClean="0"/>
              <a:t>Payerne</a:t>
            </a:r>
            <a:endParaRPr lang="en-GB" sz="1600" noProof="0" dirty="0" smtClean="0"/>
          </a:p>
          <a:p>
            <a:r>
              <a:rPr lang="en-GB" sz="1600" noProof="0" dirty="0" smtClean="0"/>
              <a:t>T +41 58 460 94 44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1277766" y="1922110"/>
            <a:ext cx="344129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b="1" noProof="0" dirty="0" smtClean="0"/>
              <a:t>MeteoSwiss</a:t>
            </a:r>
          </a:p>
          <a:p>
            <a:r>
              <a:rPr lang="en-GB" sz="1800" b="0" noProof="0" dirty="0" smtClean="0"/>
              <a:t>Operation </a:t>
            </a:r>
            <a:r>
              <a:rPr lang="en-GB" sz="1800" b="0" noProof="0" dirty="0" err="1" smtClean="0"/>
              <a:t>Center</a:t>
            </a:r>
            <a:r>
              <a:rPr lang="en-GB" sz="1800" b="0" noProof="0" dirty="0" smtClean="0"/>
              <a:t> 1 </a:t>
            </a:r>
          </a:p>
          <a:p>
            <a:r>
              <a:rPr lang="en-GB" sz="1800" b="0" noProof="0" dirty="0" smtClean="0"/>
              <a:t>CH-8058 Zurich-Airport </a:t>
            </a:r>
          </a:p>
          <a:p>
            <a:r>
              <a:rPr lang="en-GB" sz="1800" b="0" noProof="0" dirty="0" smtClean="0"/>
              <a:t>T +41 58 460 91 11 www.meteoswiss.ch</a:t>
            </a:r>
            <a:endParaRPr lang="en-GB" sz="1800" b="0" noProof="0" dirty="0"/>
          </a:p>
        </p:txBody>
      </p:sp>
      <p:pic>
        <p:nvPicPr>
          <p:cNvPr id="25" name="Bild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  <p:sp>
        <p:nvSpPr>
          <p:cNvPr id="18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32" name="Picture 41" descr="Bund_e_100%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4" descr="Wapp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9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baseline="0" dirty="0"/>
            </a:lvl1pPr>
          </a:lstStyle>
          <a:p>
            <a:pPr lvl="0"/>
            <a:r>
              <a:rPr lang="en-GB" noProof="0" dirty="0" err="1" smtClean="0"/>
              <a:t>Titel</a:t>
            </a:r>
            <a:r>
              <a:rPr lang="en-GB" noProof="0" dirty="0" smtClean="0"/>
              <a:t> der </a:t>
            </a:r>
            <a:r>
              <a:rPr lang="en-GB" noProof="0" dirty="0" err="1" smtClean="0"/>
              <a:t>Präsentation</a:t>
            </a:r>
            <a:endParaRPr lang="en-GB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en-GB" noProof="0" dirty="0" smtClean="0"/>
              <a:t>Datum der </a:t>
            </a:r>
            <a:r>
              <a:rPr lang="en-GB" noProof="0" dirty="0" err="1" smtClean="0"/>
              <a:t>Präsentation</a:t>
            </a:r>
            <a:endParaRPr lang="en-GB" noProof="0" dirty="0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2000" y="38880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9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265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kta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rgbClr val="B4A8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70940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kta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Traktanden</a:t>
            </a:r>
            <a:endParaRPr lang="en-GB" noProof="0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1628775"/>
            <a:ext cx="7472363" cy="4008438"/>
          </a:xfrm>
          <a:prstGeom prst="rect">
            <a:avLst/>
          </a:prstGeom>
          <a:noFill/>
          <a:ln/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r>
              <a:rPr lang="en-GB" noProof="0" dirty="0" err="1" smtClean="0"/>
              <a:t>Beispieltraktandum</a:t>
            </a:r>
            <a:endParaRPr lang="en-GB" noProof="0" dirty="0" smtClean="0"/>
          </a:p>
          <a:p>
            <a:r>
              <a:rPr lang="en-GB" noProof="0" dirty="0" err="1" smtClean="0"/>
              <a:t>Ein</a:t>
            </a:r>
            <a:r>
              <a:rPr lang="en-GB" noProof="0" dirty="0" smtClean="0"/>
              <a:t> </a:t>
            </a:r>
            <a:r>
              <a:rPr lang="en-GB" noProof="0" dirty="0" err="1" smtClean="0"/>
              <a:t>weiteres</a:t>
            </a:r>
            <a:r>
              <a:rPr lang="en-GB" noProof="0" dirty="0" smtClean="0"/>
              <a:t> </a:t>
            </a:r>
            <a:r>
              <a:rPr lang="en-GB" noProof="0" dirty="0" err="1" smtClean="0"/>
              <a:t>Thema</a:t>
            </a:r>
            <a:endParaRPr lang="en-GB" noProof="0" dirty="0" smtClean="0"/>
          </a:p>
          <a:p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behandelnde</a:t>
            </a:r>
            <a:r>
              <a:rPr lang="en-GB" noProof="0" dirty="0" smtClean="0"/>
              <a:t> </a:t>
            </a:r>
            <a:r>
              <a:rPr lang="en-GB" noProof="0" dirty="0" err="1" smtClean="0"/>
              <a:t>Anträge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Eingabe</a:t>
            </a:r>
            <a:r>
              <a:rPr lang="en-GB" noProof="0" dirty="0" smtClean="0"/>
              <a:t> 1</a:t>
            </a:r>
          </a:p>
          <a:p>
            <a:pPr lvl="1"/>
            <a:r>
              <a:rPr lang="en-GB" noProof="0" dirty="0" err="1" smtClean="0"/>
              <a:t>Eingabe</a:t>
            </a:r>
            <a:r>
              <a:rPr lang="en-GB" noProof="0" dirty="0" smtClean="0"/>
              <a:t> 2</a:t>
            </a:r>
          </a:p>
          <a:p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verabschiedende</a:t>
            </a:r>
            <a:r>
              <a:rPr lang="en-GB" noProof="0" dirty="0" smtClean="0"/>
              <a:t> </a:t>
            </a:r>
            <a:r>
              <a:rPr lang="en-GB" noProof="0" dirty="0" err="1" smtClean="0"/>
              <a:t>Anträge</a:t>
            </a:r>
            <a:endParaRPr lang="en-GB" noProof="0" dirty="0" smtClean="0"/>
          </a:p>
          <a:p>
            <a:r>
              <a:rPr lang="en-GB" noProof="0" dirty="0" smtClean="0"/>
              <a:t>Pause</a:t>
            </a:r>
          </a:p>
          <a:p>
            <a:r>
              <a:rPr lang="en-GB" noProof="0" dirty="0" err="1" smtClean="0"/>
              <a:t>Varia</a:t>
            </a:r>
            <a:r>
              <a:rPr lang="en-GB" noProof="0" dirty="0" smtClean="0"/>
              <a:t> (</a:t>
            </a:r>
            <a:r>
              <a:rPr lang="en-GB" noProof="0" dirty="0" err="1" smtClean="0"/>
              <a:t>nur</a:t>
            </a:r>
            <a:r>
              <a:rPr lang="en-GB" noProof="0" dirty="0" smtClean="0"/>
              <a:t> </a:t>
            </a:r>
            <a:r>
              <a:rPr lang="en-GB" noProof="0" dirty="0" err="1" smtClean="0"/>
              <a:t>wenn</a:t>
            </a:r>
            <a:r>
              <a:rPr lang="en-GB" noProof="0" dirty="0" smtClean="0"/>
              <a:t> </a:t>
            </a:r>
            <a:r>
              <a:rPr lang="en-GB" noProof="0" dirty="0" err="1" smtClean="0"/>
              <a:t>noch</a:t>
            </a:r>
            <a:r>
              <a:rPr lang="en-GB" noProof="0" dirty="0" smtClean="0"/>
              <a:t> </a:t>
            </a:r>
            <a:r>
              <a:rPr lang="en-GB" noProof="0" dirty="0" err="1" smtClean="0"/>
              <a:t>genügend</a:t>
            </a:r>
            <a:r>
              <a:rPr lang="en-GB" noProof="0" dirty="0" smtClean="0"/>
              <a:t> </a:t>
            </a:r>
            <a:r>
              <a:rPr lang="en-GB" noProof="0" dirty="0" err="1" smtClean="0"/>
              <a:t>Zeit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8485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958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1285875" y="1520789"/>
            <a:ext cx="5014317" cy="334837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1285874" y="4983559"/>
            <a:ext cx="5014317" cy="41549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de-DE" sz="2100" kern="1200" dirty="0" smtClean="0">
                <a:latin typeface="Arial" charset="0"/>
              </a:defRPr>
            </a:lvl1pPr>
            <a:lvl2pPr>
              <a:defRPr lang="de-DE" kern="1200" dirty="0" smtClean="0">
                <a:latin typeface="Arial" charset="0"/>
                <a:ea typeface="+mn-ea"/>
                <a:cs typeface="+mn-cs"/>
              </a:defRPr>
            </a:lvl2pPr>
            <a:lvl3pPr>
              <a:defRPr lang="de-DE" kern="1200" dirty="0" smtClean="0">
                <a:latin typeface="Arial" charset="0"/>
                <a:ea typeface="+mn-ea"/>
                <a:cs typeface="+mn-cs"/>
              </a:defRPr>
            </a:lvl3pPr>
            <a:lvl4pPr>
              <a:defRPr lang="de-DE" kern="1200" dirty="0" smtClean="0">
                <a:latin typeface="Arial" charset="0"/>
                <a:ea typeface="+mn-ea"/>
                <a:cs typeface="+mn-cs"/>
              </a:defRPr>
            </a:lvl4pPr>
            <a:lvl5pPr>
              <a:defRPr lang="de-DE" kern="1200" dirty="0"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633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buClr>
                <a:schemeClr val="tx1"/>
              </a:buCl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592796"/>
            <a:ext cx="3660775" cy="4319054"/>
          </a:xfrm>
          <a:prstGeom prst="rect">
            <a:avLst/>
          </a:prstGeom>
        </p:spPr>
        <p:txBody>
          <a:bodyPr/>
          <a:lstStyle>
            <a:lvl1pPr>
              <a:buClrTx/>
              <a:defRPr sz="2100"/>
            </a:lvl1pPr>
            <a:lvl2pPr>
              <a:buClrTx/>
              <a:defRPr sz="2100"/>
            </a:lvl2pPr>
            <a:lvl3pPr>
              <a:buClrTx/>
              <a:defRPr sz="2100"/>
            </a:lvl3pPr>
            <a:lvl4pPr>
              <a:buClrTx/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9376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7896" y="16272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00" y="2430040"/>
            <a:ext cx="3203992" cy="355524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4680012" y="16288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1"/>
          </p:nvPr>
        </p:nvSpPr>
        <p:spPr>
          <a:xfrm>
            <a:off x="4680012" y="2420888"/>
            <a:ext cx="3203992" cy="355524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4622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6988" y="1628800"/>
            <a:ext cx="3660775" cy="198022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6988" y="3789040"/>
            <a:ext cx="3660775" cy="212281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3106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84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411025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171699"/>
            <a:ext cx="3565525" cy="3465514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lt"/>
              <a:buAutoNum type="arabicPeriod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200274"/>
            <a:ext cx="3565525" cy="3436939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17049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numerisch</a:t>
            </a:r>
            <a:endParaRPr lang="en-GB" noProof="0" dirty="0" smtClean="0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7450" y="966194"/>
            <a:ext cx="751840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400" baseline="0">
                <a:latin typeface="+mj-lt"/>
              </a:defRPr>
            </a:lvl1pPr>
          </a:lstStyle>
          <a:p>
            <a:pPr lvl="0"/>
            <a:r>
              <a:rPr lang="en-GB" noProof="0" dirty="0" smtClean="0"/>
              <a:t>Subtitle Arial normal, 24 point</a:t>
            </a:r>
            <a:endParaRPr lang="en-GB" noProof="0" dirty="0"/>
          </a:p>
        </p:txBody>
      </p:sp>
      <p:sp>
        <p:nvSpPr>
          <p:cNvPr id="16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17049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Geviertstrich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8356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269025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1290227" y="4068410"/>
            <a:ext cx="228401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err="1" smtClean="0"/>
              <a:t>MeteoSvizzera</a:t>
            </a:r>
            <a:endParaRPr lang="en-GB" sz="1600" noProof="0" dirty="0" smtClean="0"/>
          </a:p>
          <a:p>
            <a:r>
              <a:rPr lang="en-GB" sz="1600" noProof="0" dirty="0" smtClean="0"/>
              <a:t>Via </a:t>
            </a:r>
            <a:r>
              <a:rPr lang="en-GB" sz="1600" noProof="0" dirty="0" err="1" smtClean="0"/>
              <a:t>ai</a:t>
            </a:r>
            <a:r>
              <a:rPr lang="en-GB" sz="1600" noProof="0" dirty="0" smtClean="0"/>
              <a:t> Monti 146</a:t>
            </a:r>
          </a:p>
          <a:p>
            <a:r>
              <a:rPr lang="en-GB" sz="1600" noProof="0" dirty="0" smtClean="0"/>
              <a:t>CH-6605 Locarno-Monti</a:t>
            </a:r>
          </a:p>
          <a:p>
            <a:r>
              <a:rPr lang="en-GB" sz="1600" noProof="0" dirty="0" smtClean="0"/>
              <a:t>T +41 58 460 92 22</a:t>
            </a:r>
          </a:p>
          <a:p>
            <a:r>
              <a:rPr lang="en-GB" sz="1600" noProof="0" dirty="0" smtClean="0"/>
              <a:t>www.meteosvizzera.ch</a:t>
            </a:r>
            <a:endParaRPr lang="en-GB" sz="1600" noProof="0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4014378" y="4068410"/>
            <a:ext cx="20054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smtClean="0"/>
              <a:t>7bis, av. de la </a:t>
            </a:r>
            <a:r>
              <a:rPr lang="en-GB" sz="1600" noProof="0" dirty="0" err="1" smtClean="0"/>
              <a:t>Paix</a:t>
            </a:r>
            <a:endParaRPr lang="en-GB" sz="1600" noProof="0" dirty="0" smtClean="0"/>
          </a:p>
          <a:p>
            <a:r>
              <a:rPr lang="en-GB" sz="1600" noProof="0" dirty="0" smtClean="0"/>
              <a:t>CH-1211 Genève 2</a:t>
            </a:r>
          </a:p>
          <a:p>
            <a:r>
              <a:rPr lang="en-GB" sz="1600" noProof="0" dirty="0" smtClean="0"/>
              <a:t>T +41 58 460 98 88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6484528" y="4068410"/>
            <a:ext cx="210293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err="1" smtClean="0"/>
              <a:t>Chemin</a:t>
            </a:r>
            <a:r>
              <a:rPr lang="en-GB" sz="1600" noProof="0" dirty="0" smtClean="0"/>
              <a:t> de </a:t>
            </a:r>
            <a:r>
              <a:rPr lang="en-GB" sz="1600" noProof="0" dirty="0" err="1" smtClean="0"/>
              <a:t>l‘Aérologie</a:t>
            </a:r>
            <a:endParaRPr lang="en-GB" sz="1600" noProof="0" dirty="0" smtClean="0"/>
          </a:p>
          <a:p>
            <a:r>
              <a:rPr lang="en-GB" sz="1600" noProof="0" dirty="0" smtClean="0"/>
              <a:t>CH-1530 </a:t>
            </a:r>
            <a:r>
              <a:rPr lang="en-GB" sz="1600" noProof="0" dirty="0" err="1" smtClean="0"/>
              <a:t>Payerne</a:t>
            </a:r>
            <a:endParaRPr lang="en-GB" sz="1600" noProof="0" dirty="0" smtClean="0"/>
          </a:p>
          <a:p>
            <a:r>
              <a:rPr lang="en-GB" sz="1600" noProof="0" dirty="0" smtClean="0"/>
              <a:t>T +41 58 460 94 44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1277766" y="1922110"/>
            <a:ext cx="344129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b="1" noProof="0" dirty="0" smtClean="0"/>
              <a:t>MeteoSwiss</a:t>
            </a:r>
          </a:p>
          <a:p>
            <a:r>
              <a:rPr lang="en-GB" sz="1800" b="0" noProof="0" dirty="0" smtClean="0"/>
              <a:t>Operation </a:t>
            </a:r>
            <a:r>
              <a:rPr lang="en-GB" sz="1800" b="0" noProof="0" dirty="0" err="1" smtClean="0"/>
              <a:t>Center</a:t>
            </a:r>
            <a:r>
              <a:rPr lang="en-GB" sz="1800" b="0" noProof="0" dirty="0" smtClean="0"/>
              <a:t> 1 </a:t>
            </a:r>
          </a:p>
          <a:p>
            <a:r>
              <a:rPr lang="en-GB" sz="1800" b="0" noProof="0" dirty="0" smtClean="0"/>
              <a:t>CH-8058 Zurich-Airport </a:t>
            </a:r>
          </a:p>
          <a:p>
            <a:r>
              <a:rPr lang="en-GB" sz="1800" b="0" noProof="0" dirty="0" smtClean="0"/>
              <a:t>T +41 58 460 91 11 www.meteoswiss.ch</a:t>
            </a:r>
            <a:endParaRPr lang="en-GB" sz="1800" b="0" noProof="0" dirty="0"/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22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828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2390774"/>
            <a:ext cx="7527926" cy="256222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0"/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  <a:endParaRPr lang="de-DE" dirty="0" smtClean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10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12/09/17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87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0897" y="980406"/>
            <a:ext cx="7345363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Text: </a:t>
            </a:r>
            <a:r>
              <a:rPr lang="en-US" dirty="0" err="1" smtClean="0"/>
              <a:t>Untertitel</a:t>
            </a:r>
            <a:r>
              <a:rPr lang="en-US" dirty="0" smtClean="0"/>
              <a:t>, Arial 12pt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88043" y="2103566"/>
            <a:ext cx="37839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de-CH" dirty="0" smtClean="0"/>
              <a:t>Text 1: Arial 21pt, Fett</a:t>
            </a:r>
            <a:endParaRPr lang="de-CH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868363" y="2633663"/>
            <a:ext cx="3662362" cy="295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Bilder/ Grafiken 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68164" y="2107111"/>
            <a:ext cx="378395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de-CH" dirty="0" smtClean="0"/>
              <a:t>Text 2: Arial 21pt, Fett</a:t>
            </a:r>
            <a:endParaRPr lang="de-CH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4848484" y="2637208"/>
            <a:ext cx="3662362" cy="295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Bilder/ Grafiken</a:t>
            </a:r>
            <a:br>
              <a:rPr lang="de-CH" dirty="0" smtClean="0"/>
            </a:br>
            <a:endParaRPr lang="de-CH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pic>
        <p:nvPicPr>
          <p:cNvPr id="56" name="Bild 55"/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4" y="5870500"/>
            <a:ext cx="8995386" cy="917896"/>
          </a:xfrm>
          <a:prstGeom prst="rect">
            <a:avLst/>
          </a:prstGeom>
        </p:spPr>
      </p:pic>
      <p:sp>
        <p:nvSpPr>
          <p:cNvPr id="57" name="Rechteck 56"/>
          <p:cNvSpPr/>
          <p:nvPr userDrawn="1"/>
        </p:nvSpPr>
        <p:spPr bwMode="auto">
          <a:xfrm flipH="1">
            <a:off x="8220074" y="6429375"/>
            <a:ext cx="479426" cy="82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8" name="Rechteck 57"/>
          <p:cNvSpPr/>
          <p:nvPr userDrawn="1"/>
        </p:nvSpPr>
        <p:spPr bwMode="auto">
          <a:xfrm flipH="1">
            <a:off x="8274049" y="630932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9" name="Rechteck 58"/>
          <p:cNvSpPr/>
          <p:nvPr userDrawn="1"/>
        </p:nvSpPr>
        <p:spPr>
          <a:xfrm>
            <a:off x="7659141" y="6327820"/>
            <a:ext cx="1075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de-CH" sz="1100" smtClean="0">
                <a:latin typeface="Roboto Light"/>
                <a:cs typeface="Roboto Light"/>
              </a:rPr>
              <a:pPr algn="r"/>
              <a:t>‹#›</a:t>
            </a:fld>
            <a:endParaRPr lang="de-DE" sz="1100" dirty="0">
              <a:latin typeface="Roboto Light"/>
              <a:cs typeface="Roboto Light"/>
            </a:endParaRPr>
          </a:p>
        </p:txBody>
      </p:sp>
      <p:sp>
        <p:nvSpPr>
          <p:cNvPr id="60" name="Rechteck 59"/>
          <p:cNvSpPr/>
          <p:nvPr userDrawn="1"/>
        </p:nvSpPr>
        <p:spPr bwMode="auto">
          <a:xfrm>
            <a:off x="1194593" y="6340903"/>
            <a:ext cx="1309688" cy="2760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1" name="Rechteck 60"/>
          <p:cNvSpPr/>
          <p:nvPr userDrawn="1"/>
        </p:nvSpPr>
        <p:spPr bwMode="auto">
          <a:xfrm>
            <a:off x="2442940" y="6435724"/>
            <a:ext cx="103410" cy="920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2" name="Textfeld 61"/>
          <p:cNvSpPr txBox="1"/>
          <p:nvPr userDrawn="1"/>
        </p:nvSpPr>
        <p:spPr>
          <a:xfrm>
            <a:off x="2546350" y="6326600"/>
            <a:ext cx="5493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 smtClean="0">
                <a:latin typeface="Roboto Light"/>
                <a:cs typeface="Roboto Light"/>
              </a:rPr>
              <a:t>Extremes &amp; </a:t>
            </a:r>
            <a:r>
              <a:rPr lang="de-DE" sz="1100" dirty="0" err="1" smtClean="0">
                <a:latin typeface="Roboto Light"/>
                <a:cs typeface="Roboto Light"/>
              </a:rPr>
              <a:t>Climate</a:t>
            </a:r>
            <a:r>
              <a:rPr lang="de-DE" sz="1100" dirty="0" smtClean="0">
                <a:latin typeface="Roboto Light"/>
                <a:cs typeface="Roboto Light"/>
              </a:rPr>
              <a:t> </a:t>
            </a:r>
            <a:r>
              <a:rPr lang="de-DE" sz="1100" dirty="0" err="1" smtClean="0">
                <a:latin typeface="Roboto Light"/>
                <a:cs typeface="Roboto Light"/>
              </a:rPr>
              <a:t>and</a:t>
            </a:r>
            <a:r>
              <a:rPr lang="de-DE" sz="1100" dirty="0" smtClean="0">
                <a:latin typeface="Roboto Light"/>
                <a:cs typeface="Roboto Light"/>
              </a:rPr>
              <a:t> </a:t>
            </a:r>
            <a:r>
              <a:rPr lang="de-DE" sz="1100" dirty="0" err="1" smtClean="0">
                <a:latin typeface="Roboto Light"/>
                <a:cs typeface="Roboto Light"/>
              </a:rPr>
              <a:t>Weather</a:t>
            </a:r>
            <a:r>
              <a:rPr lang="de-DE" sz="1100" dirty="0" smtClean="0">
                <a:latin typeface="Roboto Light"/>
                <a:cs typeface="Roboto Light"/>
              </a:rPr>
              <a:t> Services | Swiss</a:t>
            </a:r>
            <a:r>
              <a:rPr lang="de-DE" sz="1100" baseline="0" dirty="0" smtClean="0">
                <a:latin typeface="Roboto Light"/>
                <a:cs typeface="Roboto Light"/>
              </a:rPr>
              <a:t> </a:t>
            </a:r>
            <a:r>
              <a:rPr lang="de-DE" sz="1100" baseline="0" dirty="0" err="1" smtClean="0">
                <a:latin typeface="Roboto Light"/>
                <a:cs typeface="Roboto Light"/>
              </a:rPr>
              <a:t>Climate</a:t>
            </a:r>
            <a:r>
              <a:rPr lang="de-DE" sz="1100" baseline="0" dirty="0" smtClean="0">
                <a:latin typeface="Roboto Light"/>
                <a:cs typeface="Roboto Light"/>
              </a:rPr>
              <a:t> Sommer School 2015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aseline="0" dirty="0" smtClean="0">
                <a:latin typeface="Roboto Light"/>
                <a:cs typeface="Roboto Light"/>
                <a:hlinkClick r:id="rId4"/>
              </a:rPr>
              <a:t>Christof.Appenzeller@meteoswiss.ch</a:t>
            </a:r>
            <a:r>
              <a:rPr lang="de-DE" sz="1100" baseline="0" dirty="0" smtClean="0">
                <a:latin typeface="Roboto Light"/>
                <a:cs typeface="Roboto Light"/>
              </a:rPr>
              <a:t>   </a:t>
            </a:r>
          </a:p>
        </p:txBody>
      </p:sp>
      <p:sp>
        <p:nvSpPr>
          <p:cNvPr id="63" name="Rechteck 62"/>
          <p:cNvSpPr/>
          <p:nvPr userDrawn="1"/>
        </p:nvSpPr>
        <p:spPr bwMode="auto">
          <a:xfrm>
            <a:off x="1288372" y="623731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4" name="Rechteck 63"/>
          <p:cNvSpPr/>
          <p:nvPr userDrawn="1"/>
        </p:nvSpPr>
        <p:spPr bwMode="auto">
          <a:xfrm>
            <a:off x="1081312" y="632312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5" name="Bild 6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6365453"/>
            <a:ext cx="115624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5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theme" Target="../theme/theme3.xml"/><Relationship Id="rId10" Type="http://schemas.openxmlformats.org/officeDocument/2006/relationships/image" Target="../media/image4.wmf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53393" y="5767733"/>
            <a:ext cx="9037853" cy="1023496"/>
          </a:xfrm>
          <a:prstGeom prst="rect">
            <a:avLst/>
          </a:prstGeom>
        </p:spPr>
      </p:pic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  <p:sp>
        <p:nvSpPr>
          <p:cNvPr id="16" name="Rechteck 15"/>
          <p:cNvSpPr/>
          <p:nvPr/>
        </p:nvSpPr>
        <p:spPr bwMode="auto">
          <a:xfrm>
            <a:off x="1237323" y="6340903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331102" y="625440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124042" y="632312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 flipH="1">
            <a:off x="8274047" y="6412911"/>
            <a:ext cx="425451" cy="177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659141" y="6343060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en-GB" sz="900" noProof="0" smtClean="0">
                <a:latin typeface="Roboto Light"/>
                <a:cs typeface="Roboto Light"/>
              </a:rPr>
              <a:pPr algn="r"/>
              <a:t>‹#›</a:t>
            </a:fld>
            <a:endParaRPr lang="en-GB" sz="900" noProof="0" dirty="0">
              <a:latin typeface="Roboto Light"/>
              <a:cs typeface="Roboto Light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409142" y="6337714"/>
            <a:ext cx="2603077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Oliver Fuhrer</a:t>
            </a:r>
          </a:p>
        </p:txBody>
      </p:sp>
      <p:pic>
        <p:nvPicPr>
          <p:cNvPr id="21" name="Bild 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1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28" r:id="rId3"/>
    <p:sldLayoutId id="2147483725" r:id="rId4"/>
    <p:sldLayoutId id="2147483742" r:id="rId5"/>
    <p:sldLayoutId id="2147483741" r:id="rId6"/>
    <p:sldLayoutId id="2147483763" r:id="rId7"/>
    <p:sldLayoutId id="2147483765" r:id="rId8"/>
    <p:sldLayoutId id="2147483767" r:id="rId9"/>
    <p:sldLayoutId id="2147483768" r:id="rId10"/>
    <p:sldLayoutId id="2147483784" r:id="rId11"/>
    <p:sldLayoutId id="2147483785" r:id="rId12"/>
    <p:sldLayoutId id="2147483786" r:id="rId13"/>
    <p:sldLayoutId id="214748378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  <p:sp>
        <p:nvSpPr>
          <p:cNvPr id="11" name="Rechteck 10"/>
          <p:cNvSpPr/>
          <p:nvPr/>
        </p:nvSpPr>
        <p:spPr bwMode="auto">
          <a:xfrm flipH="1">
            <a:off x="8274048" y="6429375"/>
            <a:ext cx="425451" cy="82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659141" y="6327820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en-GB" sz="900" noProof="0" smtClean="0">
                <a:latin typeface="Roboto Light"/>
                <a:cs typeface="Roboto Light"/>
              </a:rPr>
              <a:pPr algn="r"/>
              <a:t>‹#›</a:t>
            </a:fld>
            <a:endParaRPr lang="en-GB" sz="900" noProof="0" dirty="0">
              <a:latin typeface="Roboto Light"/>
              <a:cs typeface="Roboto Light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5409142" y="6337714"/>
            <a:ext cx="2603077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© place, date	author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1143070" y="632312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1228550" y="623731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5" name="Bild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4" descr="Wapp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8700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3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en-GB" sz="900" noProof="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en-GB" sz="900" noProof="0" dirty="0" smtClean="0"/>
              <a:t> </a:t>
            </a: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1296000" y="6165000"/>
            <a:ext cx="7232650" cy="404813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900" b="1" noProof="0" dirty="0" smtClean="0"/>
              <a:t>Title</a:t>
            </a:r>
            <a:r>
              <a:rPr lang="en-GB" sz="900" b="1" baseline="0" noProof="0" dirty="0" smtClean="0"/>
              <a:t> of Prese</a:t>
            </a:r>
            <a:r>
              <a:rPr lang="en-GB" sz="900" b="1" noProof="0" dirty="0" smtClean="0"/>
              <a:t>ntation</a:t>
            </a:r>
            <a:r>
              <a:rPr lang="en-GB" sz="900" noProof="0" dirty="0" smtClean="0"/>
              <a:t> | Subtitle</a:t>
            </a:r>
            <a:br>
              <a:rPr lang="en-GB" sz="900" noProof="0" dirty="0" smtClean="0"/>
            </a:br>
            <a:r>
              <a:rPr lang="en-GB" sz="900" noProof="0" dirty="0" smtClean="0"/>
              <a:t>Author</a:t>
            </a:r>
            <a:endParaRPr lang="en-GB" sz="900" b="1" noProof="0" dirty="0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230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60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</p:spTree>
    <p:extLst>
      <p:ext uri="{BB962C8B-B14F-4D97-AF65-F5344CB8AC3E}">
        <p14:creationId xmlns:p14="http://schemas.microsoft.com/office/powerpoint/2010/main" val="352966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cl.inf.ethz.ch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pasc-ch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69600" y="1653116"/>
            <a:ext cx="7618555" cy="2043996"/>
          </a:xfrm>
        </p:spPr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PASC PASCHA Project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183711" y="2624667"/>
            <a:ext cx="6857764" cy="3767665"/>
          </a:xfr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The next HPC step for the COSMO model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Carlos </a:t>
            </a:r>
            <a:r>
              <a:rPr lang="en-US" i="1" dirty="0" err="1" smtClean="0"/>
              <a:t>Osuna</a:t>
            </a:r>
            <a:r>
              <a:rPr lang="en-US" i="1" dirty="0" smtClean="0"/>
              <a:t> and Oliver Fuhrer, </a:t>
            </a:r>
            <a:r>
              <a:rPr lang="en-US" i="1" dirty="0" err="1" smtClean="0"/>
              <a:t>MeteoSwiss</a:t>
            </a:r>
            <a:endParaRPr lang="en-US" i="1" dirty="0" smtClean="0"/>
          </a:p>
          <a:p>
            <a:r>
              <a:rPr lang="en-US" i="1" dirty="0" smtClean="0"/>
              <a:t>COSMO General Meeting 2017, Jerusalem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3077"/>
          <a:stretch/>
        </p:blipFill>
        <p:spPr>
          <a:xfrm>
            <a:off x="4219222" y="903111"/>
            <a:ext cx="4027369" cy="93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Acceptance of STELLA / </a:t>
            </a:r>
            <a:r>
              <a:rPr lang="en-US" dirty="0" err="1" smtClean="0"/>
              <a:t>GridTools</a:t>
            </a:r>
            <a:r>
              <a:rPr lang="en-US" dirty="0"/>
              <a:t> </a:t>
            </a:r>
            <a:r>
              <a:rPr lang="en-US" dirty="0" smtClean="0"/>
              <a:t>is low (C++, boiler plate, code safety, manual optimization, </a:t>
            </a:r>
            <a:r>
              <a:rPr lang="mr-IN" dirty="0" smtClean="0"/>
              <a:t>…</a:t>
            </a:r>
            <a:r>
              <a:rPr lang="de-CH" dirty="0" smtClean="0"/>
              <a:t>)</a:t>
            </a:r>
          </a:p>
          <a:p>
            <a:r>
              <a:rPr lang="en-US" dirty="0" smtClean="0"/>
              <a:t>High-level DSL can leverage the power of </a:t>
            </a:r>
            <a:r>
              <a:rPr lang="en-US" dirty="0" err="1" smtClean="0"/>
              <a:t>GridTools</a:t>
            </a:r>
            <a:r>
              <a:rPr lang="en-US" dirty="0" smtClean="0"/>
              <a:t> but provide a more acceptable and safe frontend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High-level DSLs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277501"/>
            <a:ext cx="8743950" cy="24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656521" y="1040026"/>
            <a:ext cx="3303404" cy="505243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Example: </a:t>
            </a:r>
            <a:r>
              <a:rPr lang="en-US" b="1" dirty="0" err="1" smtClean="0"/>
              <a:t>gtclang</a:t>
            </a:r>
            <a:endParaRPr lang="en-US" b="1" dirty="0" smtClean="0"/>
          </a:p>
          <a:p>
            <a:r>
              <a:rPr lang="en-US" dirty="0" err="1" smtClean="0"/>
              <a:t>Coriolis</a:t>
            </a:r>
            <a:r>
              <a:rPr lang="en-US" dirty="0" smtClean="0"/>
              <a:t> force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100" dirty="0"/>
          </a:p>
          <a:p>
            <a:r>
              <a:rPr lang="en-US" dirty="0" smtClean="0"/>
              <a:t>No loops</a:t>
            </a:r>
          </a:p>
          <a:p>
            <a:r>
              <a:rPr lang="en-US" dirty="0" smtClean="0"/>
              <a:t>No data structures</a:t>
            </a:r>
          </a:p>
          <a:p>
            <a:r>
              <a:rPr lang="en-US" dirty="0" smtClean="0"/>
              <a:t>No halo-updates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Prototype high-level DSL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149" y="1230526"/>
            <a:ext cx="83534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de-CH" sz="13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offset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storage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de-CH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135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0.5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5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)</a:t>
            </a:r>
            <a:r>
              <a:rPr lang="de-CH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de-CH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coriolis_force</a:t>
            </a:r>
            <a:r>
              <a:rPr lang="de-CH" sz="13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storage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de-CH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coriolis_force</a:t>
            </a:r>
            <a:r>
              <a:rPr lang="en-US" sz="135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perator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coriolis</a:t>
            </a:r>
            <a:r>
              <a:rPr lang="de-CH" sz="135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storage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u_tend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v_tend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</a:t>
            </a:r>
            <a:r>
              <a:rPr lang="de-CH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vertical_region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de-CH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k_start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de-CH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k_end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u_tend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+= </a:t>
            </a:r>
            <a:r>
              <a:rPr lang="de-CH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CH" sz="135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j-1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coriolis_force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CH" sz="135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i+1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v_tend</a:t>
            </a:r>
            <a:r>
              <a:rPr lang="de-CH" sz="135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-= </a:t>
            </a:r>
            <a:r>
              <a:rPr lang="de-CH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CH" sz="135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i-1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coriolis_force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CH" sz="135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j+1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65" y="1803827"/>
            <a:ext cx="1981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1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i="1" dirty="0"/>
              <a:t>Use </a:t>
            </a:r>
            <a:r>
              <a:rPr lang="en-US" b="1" i="1" dirty="0">
                <a:solidFill>
                  <a:srgbClr val="FF0000"/>
                </a:solidFill>
              </a:rPr>
              <a:t>performance model driven optimization of dynamical core </a:t>
            </a:r>
            <a:r>
              <a:rPr lang="en-US" i="1" dirty="0"/>
              <a:t>in order to improve the single-socket performance. 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WP-D: Performance model driven optimization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Optimization options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709332" y="1538111"/>
            <a:ext cx="1086556" cy="59266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l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ap(in)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628444" y="1171222"/>
            <a:ext cx="1086556" cy="59266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flx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(lap)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628443" y="1905000"/>
            <a:ext cx="1086556" cy="59266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fly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(lap)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56775" y="1904999"/>
            <a:ext cx="1876778" cy="59266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u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pdate(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flx,fly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cxnSp>
        <p:nvCxnSpPr>
          <p:cNvPr id="10" name="Curved Connector 9"/>
          <p:cNvCxnSpPr>
            <a:stCxn id="2" idx="3"/>
            <a:endCxn id="5" idx="1"/>
          </p:cNvCxnSpPr>
          <p:nvPr/>
        </p:nvCxnSpPr>
        <p:spPr bwMode="auto">
          <a:xfrm flipV="1">
            <a:off x="3795888" y="1467555"/>
            <a:ext cx="832556" cy="366889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urved Connector 10"/>
          <p:cNvCxnSpPr>
            <a:stCxn id="2" idx="3"/>
            <a:endCxn id="7" idx="1"/>
          </p:cNvCxnSpPr>
          <p:nvPr/>
        </p:nvCxnSpPr>
        <p:spPr bwMode="auto">
          <a:xfrm>
            <a:off x="3795888" y="1834444"/>
            <a:ext cx="832555" cy="36688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urved Connector 12"/>
          <p:cNvCxnSpPr>
            <a:stCxn id="5" idx="3"/>
            <a:endCxn id="8" idx="1"/>
          </p:cNvCxnSpPr>
          <p:nvPr/>
        </p:nvCxnSpPr>
        <p:spPr bwMode="auto">
          <a:xfrm>
            <a:off x="5715000" y="1467555"/>
            <a:ext cx="1241775" cy="733777"/>
          </a:xfrm>
          <a:prstGeom prst="curvedConnector3">
            <a:avLst>
              <a:gd name="adj1" fmla="val 20455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ounded Rectangle 21"/>
          <p:cNvSpPr/>
          <p:nvPr/>
        </p:nvSpPr>
        <p:spPr bwMode="auto">
          <a:xfrm>
            <a:off x="1001889" y="1538111"/>
            <a:ext cx="1086556" cy="59266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Curved Connector 22"/>
          <p:cNvCxnSpPr>
            <a:stCxn id="22" idx="3"/>
            <a:endCxn id="2" idx="1"/>
          </p:cNvCxnSpPr>
          <p:nvPr/>
        </p:nvCxnSpPr>
        <p:spPr bwMode="auto">
          <a:xfrm>
            <a:off x="2088445" y="1834444"/>
            <a:ext cx="620887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ounded Rectangle 26"/>
          <p:cNvSpPr/>
          <p:nvPr/>
        </p:nvSpPr>
        <p:spPr bwMode="auto">
          <a:xfrm>
            <a:off x="6208888" y="1171222"/>
            <a:ext cx="1086556" cy="59266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out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Curved Connector 27"/>
          <p:cNvCxnSpPr>
            <a:stCxn id="27" idx="2"/>
            <a:endCxn id="8" idx="1"/>
          </p:cNvCxnSpPr>
          <p:nvPr/>
        </p:nvCxnSpPr>
        <p:spPr bwMode="auto">
          <a:xfrm rot="16200000" flipH="1">
            <a:off x="6635748" y="1880305"/>
            <a:ext cx="437444" cy="204609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Box 73"/>
          <p:cNvSpPr txBox="1"/>
          <p:nvPr/>
        </p:nvSpPr>
        <p:spPr>
          <a:xfrm>
            <a:off x="197555" y="945445"/>
            <a:ext cx="28929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Individual operations</a:t>
            </a:r>
            <a:endParaRPr lang="en-US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197555" y="2201332"/>
            <a:ext cx="8635998" cy="2074334"/>
            <a:chOff x="197555" y="2201332"/>
            <a:chExt cx="8635998" cy="2074334"/>
          </a:xfrm>
        </p:grpSpPr>
        <p:cxnSp>
          <p:nvCxnSpPr>
            <p:cNvPr id="12" name="Curved Connector 11"/>
            <p:cNvCxnSpPr>
              <a:stCxn id="7" idx="3"/>
              <a:endCxn id="8" idx="1"/>
            </p:cNvCxnSpPr>
            <p:nvPr/>
          </p:nvCxnSpPr>
          <p:spPr bwMode="auto">
            <a:xfrm flipV="1">
              <a:off x="5714999" y="2201332"/>
              <a:ext cx="1241776" cy="1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2709332" y="3316111"/>
              <a:ext cx="1086556" cy="5926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l</a:t>
              </a: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ap(in)</a:t>
              </a: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4628444" y="2949222"/>
              <a:ext cx="1086556" cy="5926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chemeClr val="tx1"/>
                  </a:solidFill>
                  <a:latin typeface="Arial" charset="0"/>
                </a:rPr>
                <a:t>flx</a:t>
              </a:r>
              <a:r>
                <a:rPr lang="en-US" dirty="0" smtClean="0">
                  <a:solidFill>
                    <a:schemeClr val="tx1"/>
                  </a:solidFill>
                  <a:latin typeface="Arial" charset="0"/>
                </a:rPr>
                <a:t>(lap)</a:t>
              </a:r>
              <a:endPara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4628443" y="3683000"/>
              <a:ext cx="1086556" cy="5926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fly</a:t>
              </a:r>
              <a:r>
                <a:rPr lang="en-US" dirty="0" smtClean="0">
                  <a:solidFill>
                    <a:schemeClr val="tx1"/>
                  </a:solidFill>
                  <a:latin typeface="Arial" charset="0"/>
                </a:rPr>
                <a:t>(lap)</a:t>
              </a:r>
              <a:endPara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6956775" y="3682999"/>
              <a:ext cx="1876778" cy="5926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u</a:t>
              </a: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pdate(</a:t>
              </a:r>
              <a:r>
                <a:rPr kumimoji="0" lang="en-US" sz="2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flx,fly</a:t>
              </a: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cxnSp>
          <p:nvCxnSpPr>
            <p:cNvPr id="52" name="Curved Connector 51"/>
            <p:cNvCxnSpPr>
              <a:stCxn id="47" idx="3"/>
              <a:endCxn id="49" idx="1"/>
            </p:cNvCxnSpPr>
            <p:nvPr/>
          </p:nvCxnSpPr>
          <p:spPr bwMode="auto">
            <a:xfrm flipV="1">
              <a:off x="3795888" y="3245555"/>
              <a:ext cx="832556" cy="366889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Curved Connector 52"/>
            <p:cNvCxnSpPr>
              <a:stCxn id="47" idx="3"/>
              <a:endCxn id="50" idx="1"/>
            </p:cNvCxnSpPr>
            <p:nvPr/>
          </p:nvCxnSpPr>
          <p:spPr bwMode="auto">
            <a:xfrm>
              <a:off x="3795888" y="3612444"/>
              <a:ext cx="832555" cy="366889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Curved Connector 53"/>
            <p:cNvCxnSpPr>
              <a:stCxn id="50" idx="3"/>
              <a:endCxn id="51" idx="1"/>
            </p:cNvCxnSpPr>
            <p:nvPr/>
          </p:nvCxnSpPr>
          <p:spPr bwMode="auto">
            <a:xfrm flipV="1">
              <a:off x="5714999" y="3979332"/>
              <a:ext cx="1241776" cy="1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Curved Connector 54"/>
            <p:cNvCxnSpPr>
              <a:stCxn id="49" idx="3"/>
              <a:endCxn id="51" idx="1"/>
            </p:cNvCxnSpPr>
            <p:nvPr/>
          </p:nvCxnSpPr>
          <p:spPr bwMode="auto">
            <a:xfrm>
              <a:off x="5715000" y="3245555"/>
              <a:ext cx="1241775" cy="733777"/>
            </a:xfrm>
            <a:prstGeom prst="curvedConnector3">
              <a:avLst>
                <a:gd name="adj1" fmla="val 20455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Rounded Rectangle 55"/>
            <p:cNvSpPr/>
            <p:nvPr/>
          </p:nvSpPr>
          <p:spPr bwMode="auto">
            <a:xfrm>
              <a:off x="1001889" y="3316111"/>
              <a:ext cx="1086556" cy="5926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  <a:latin typeface="Arial" charset="0"/>
                </a:rPr>
                <a:t>in</a:t>
              </a:r>
              <a:endPara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7" name="Curved Connector 56"/>
            <p:cNvCxnSpPr>
              <a:stCxn id="56" idx="3"/>
              <a:endCxn id="47" idx="1"/>
            </p:cNvCxnSpPr>
            <p:nvPr/>
          </p:nvCxnSpPr>
          <p:spPr bwMode="auto">
            <a:xfrm>
              <a:off x="2088445" y="3612444"/>
              <a:ext cx="620887" cy="127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Rounded Rectangle 57"/>
            <p:cNvSpPr/>
            <p:nvPr/>
          </p:nvSpPr>
          <p:spPr bwMode="auto">
            <a:xfrm>
              <a:off x="6208888" y="2949222"/>
              <a:ext cx="1086556" cy="5926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  <a:latin typeface="Arial" charset="0"/>
                </a:rPr>
                <a:t>out</a:t>
              </a:r>
              <a:endPara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9" name="Curved Connector 58"/>
            <p:cNvCxnSpPr>
              <a:stCxn id="58" idx="2"/>
              <a:endCxn id="51" idx="1"/>
            </p:cNvCxnSpPr>
            <p:nvPr/>
          </p:nvCxnSpPr>
          <p:spPr bwMode="auto">
            <a:xfrm rot="16200000" flipH="1">
              <a:off x="6635748" y="3658305"/>
              <a:ext cx="437444" cy="204609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TextBox 74"/>
            <p:cNvSpPr txBox="1"/>
            <p:nvPr/>
          </p:nvSpPr>
          <p:spPr>
            <a:xfrm>
              <a:off x="197555" y="2737557"/>
              <a:ext cx="287836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Fuse for data locality </a:t>
              </a:r>
              <a:endParaRPr lang="en-US" b="1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97555" y="4459113"/>
            <a:ext cx="8635998" cy="1552220"/>
            <a:chOff x="197555" y="4459113"/>
            <a:chExt cx="8635998" cy="1552220"/>
          </a:xfrm>
        </p:grpSpPr>
        <p:sp>
          <p:nvSpPr>
            <p:cNvPr id="60" name="Rounded Rectangle 59"/>
            <p:cNvSpPr/>
            <p:nvPr/>
          </p:nvSpPr>
          <p:spPr bwMode="auto">
            <a:xfrm>
              <a:off x="2709332" y="5051778"/>
              <a:ext cx="1086556" cy="5926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l</a:t>
              </a: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ap(in)</a:t>
              </a: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4628444" y="4684889"/>
              <a:ext cx="1086556" cy="5926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chemeClr val="tx1"/>
                  </a:solidFill>
                  <a:latin typeface="Arial" charset="0"/>
                </a:rPr>
                <a:t>flx</a:t>
              </a:r>
              <a:r>
                <a:rPr lang="en-US" dirty="0" smtClean="0">
                  <a:solidFill>
                    <a:schemeClr val="tx1"/>
                  </a:solidFill>
                  <a:latin typeface="Arial" charset="0"/>
                </a:rPr>
                <a:t>(lap)</a:t>
              </a:r>
              <a:endPara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 bwMode="auto">
            <a:xfrm>
              <a:off x="4628443" y="5418667"/>
              <a:ext cx="1086556" cy="5926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fly</a:t>
              </a:r>
              <a:r>
                <a:rPr lang="en-US" dirty="0" smtClean="0">
                  <a:solidFill>
                    <a:schemeClr val="tx1"/>
                  </a:solidFill>
                  <a:latin typeface="Arial" charset="0"/>
                </a:rPr>
                <a:t>(lap)</a:t>
              </a:r>
              <a:endPara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 bwMode="auto">
            <a:xfrm>
              <a:off x="6956775" y="5418666"/>
              <a:ext cx="1876778" cy="5926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u</a:t>
              </a: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pdate(</a:t>
              </a:r>
              <a:r>
                <a:rPr kumimoji="0" lang="en-US" sz="2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flx,fly</a:t>
              </a: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cxnSp>
          <p:nvCxnSpPr>
            <p:cNvPr id="65" name="Curved Connector 64"/>
            <p:cNvCxnSpPr>
              <a:stCxn id="60" idx="3"/>
              <a:endCxn id="62" idx="1"/>
            </p:cNvCxnSpPr>
            <p:nvPr/>
          </p:nvCxnSpPr>
          <p:spPr bwMode="auto">
            <a:xfrm flipV="1">
              <a:off x="3795888" y="4981222"/>
              <a:ext cx="832556" cy="366889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Curved Connector 65"/>
            <p:cNvCxnSpPr>
              <a:stCxn id="60" idx="3"/>
              <a:endCxn id="63" idx="1"/>
            </p:cNvCxnSpPr>
            <p:nvPr/>
          </p:nvCxnSpPr>
          <p:spPr bwMode="auto">
            <a:xfrm>
              <a:off x="3795888" y="5348111"/>
              <a:ext cx="832555" cy="366889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Curved Connector 66"/>
            <p:cNvCxnSpPr>
              <a:stCxn id="63" idx="3"/>
              <a:endCxn id="64" idx="1"/>
            </p:cNvCxnSpPr>
            <p:nvPr/>
          </p:nvCxnSpPr>
          <p:spPr bwMode="auto">
            <a:xfrm flipV="1">
              <a:off x="5714999" y="5714999"/>
              <a:ext cx="1241776" cy="1"/>
            </a:xfrm>
            <a:prstGeom prst="curvedConnector3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Curved Connector 67"/>
            <p:cNvCxnSpPr>
              <a:stCxn id="62" idx="3"/>
              <a:endCxn id="64" idx="1"/>
            </p:cNvCxnSpPr>
            <p:nvPr/>
          </p:nvCxnSpPr>
          <p:spPr bwMode="auto">
            <a:xfrm>
              <a:off x="5715000" y="4981222"/>
              <a:ext cx="1241775" cy="733777"/>
            </a:xfrm>
            <a:prstGeom prst="curvedConnector3">
              <a:avLst>
                <a:gd name="adj1" fmla="val 20455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" name="Rounded Rectangle 68"/>
            <p:cNvSpPr/>
            <p:nvPr/>
          </p:nvSpPr>
          <p:spPr bwMode="auto">
            <a:xfrm>
              <a:off x="1001889" y="5051778"/>
              <a:ext cx="1086556" cy="5926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  <a:latin typeface="Arial" charset="0"/>
                </a:rPr>
                <a:t>in</a:t>
              </a:r>
              <a:endPara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0" name="Curved Connector 69"/>
            <p:cNvCxnSpPr>
              <a:stCxn id="69" idx="3"/>
              <a:endCxn id="60" idx="1"/>
            </p:cNvCxnSpPr>
            <p:nvPr/>
          </p:nvCxnSpPr>
          <p:spPr bwMode="auto">
            <a:xfrm>
              <a:off x="2088445" y="5348111"/>
              <a:ext cx="620887" cy="127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Rounded Rectangle 70"/>
            <p:cNvSpPr/>
            <p:nvPr/>
          </p:nvSpPr>
          <p:spPr bwMode="auto">
            <a:xfrm>
              <a:off x="6208888" y="4684889"/>
              <a:ext cx="1086556" cy="59266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  <a:latin typeface="Arial" charset="0"/>
                </a:rPr>
                <a:t>out</a:t>
              </a:r>
              <a:endPara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2" name="Curved Connector 71"/>
            <p:cNvCxnSpPr>
              <a:stCxn id="71" idx="2"/>
              <a:endCxn id="64" idx="1"/>
            </p:cNvCxnSpPr>
            <p:nvPr/>
          </p:nvCxnSpPr>
          <p:spPr bwMode="auto">
            <a:xfrm rot="16200000" flipH="1">
              <a:off x="6635748" y="5393972"/>
              <a:ext cx="437444" cy="204609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TextBox 75"/>
            <p:cNvSpPr txBox="1"/>
            <p:nvPr/>
          </p:nvSpPr>
          <p:spPr>
            <a:xfrm>
              <a:off x="197555" y="4459113"/>
              <a:ext cx="310854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Fuse more </a:t>
              </a:r>
              <a:r>
                <a:rPr lang="en-US" b="1" dirty="0" err="1" smtClean="0"/>
                <a:t>aggresively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2050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Project ranging from simple porting (e.g. Xeon Phi) to more exploratory research (e.g. task parallelism, high-level DSLs)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Interdisciplinary team with domain scientists, computational scientists and computer scientists.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Focus on applications of COSMO model in weather and climate production.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Work has just started. Stay tuned for first results!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Conclusions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 smtClean="0"/>
              <a:t>Platform for Advanced Scientific Computing (PASC)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http://www.pasc-ch.org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Principle Investigator</a:t>
            </a:r>
          </a:p>
          <a:p>
            <a:pPr lvl="1"/>
            <a:r>
              <a:rPr lang="en-US" dirty="0" smtClean="0"/>
              <a:t>Prof. </a:t>
            </a:r>
            <a:r>
              <a:rPr lang="en-US" dirty="0" err="1" smtClean="0"/>
              <a:t>Torsten</a:t>
            </a:r>
            <a:r>
              <a:rPr lang="en-US" dirty="0" smtClean="0"/>
              <a:t> </a:t>
            </a:r>
            <a:r>
              <a:rPr lang="en-US" dirty="0" err="1" smtClean="0"/>
              <a:t>Höfler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https://spcl.inf.ethz.ch/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Proposal</a:t>
            </a:r>
          </a:p>
          <a:p>
            <a:pPr lvl="1"/>
            <a:r>
              <a:rPr lang="en-US" dirty="0" smtClean="0"/>
              <a:t>Handed in 11.2016</a:t>
            </a:r>
          </a:p>
          <a:p>
            <a:pPr lvl="1"/>
            <a:r>
              <a:rPr lang="en-US" dirty="0" smtClean="0"/>
              <a:t>Written by Carlos </a:t>
            </a:r>
            <a:r>
              <a:rPr lang="en-US" dirty="0" err="1" smtClean="0"/>
              <a:t>Osuna</a:t>
            </a:r>
            <a:r>
              <a:rPr lang="en-US" dirty="0" smtClean="0"/>
              <a:t> and Oliver Fuhrer</a:t>
            </a:r>
          </a:p>
          <a:p>
            <a:pPr lvl="1"/>
            <a:r>
              <a:rPr lang="en-US" dirty="0" smtClean="0"/>
              <a:t>Partners: Prof. </a:t>
            </a:r>
            <a:r>
              <a:rPr lang="en-US" dirty="0" err="1" smtClean="0"/>
              <a:t>Christoph</a:t>
            </a:r>
            <a:r>
              <a:rPr lang="en-US" dirty="0" smtClean="0"/>
              <a:t> </a:t>
            </a:r>
            <a:r>
              <a:rPr lang="en-US" dirty="0" err="1" smtClean="0"/>
              <a:t>Schär</a:t>
            </a:r>
            <a:r>
              <a:rPr lang="en-US" dirty="0" smtClean="0"/>
              <a:t>, Christina </a:t>
            </a:r>
            <a:r>
              <a:rPr lang="en-US" dirty="0" err="1" smtClean="0"/>
              <a:t>Schnadt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(1/2)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870" y="2991556"/>
            <a:ext cx="2720796" cy="14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Funding</a:t>
            </a:r>
          </a:p>
          <a:p>
            <a:pPr lvl="1"/>
            <a:r>
              <a:rPr lang="en-US" dirty="0"/>
              <a:t>494’300 CHF</a:t>
            </a:r>
          </a:p>
          <a:p>
            <a:pPr lvl="1"/>
            <a:r>
              <a:rPr lang="en-US" dirty="0"/>
              <a:t>Two positions for two years</a:t>
            </a:r>
          </a:p>
          <a:p>
            <a:endParaRPr lang="en-US" dirty="0" smtClean="0"/>
          </a:p>
          <a:p>
            <a:r>
              <a:rPr lang="en-US" b="1" dirty="0" smtClean="0"/>
              <a:t>Project duration</a:t>
            </a:r>
          </a:p>
          <a:p>
            <a:pPr lvl="1"/>
            <a:r>
              <a:rPr lang="en-US" dirty="0" smtClean="0"/>
              <a:t>1.7.2017 </a:t>
            </a:r>
            <a:r>
              <a:rPr lang="mr-IN" dirty="0" smtClean="0"/>
              <a:t>–</a:t>
            </a:r>
            <a:r>
              <a:rPr lang="en-US" dirty="0" smtClean="0"/>
              <a:t> 30.6.2020 (3 years)</a:t>
            </a:r>
          </a:p>
          <a:p>
            <a:endParaRPr lang="en-US" dirty="0" smtClean="0"/>
          </a:p>
          <a:p>
            <a:r>
              <a:rPr lang="en-US" b="1" dirty="0"/>
              <a:t>Project manager</a:t>
            </a:r>
          </a:p>
          <a:p>
            <a:pPr lvl="1"/>
            <a:r>
              <a:rPr lang="en-US" dirty="0"/>
              <a:t>Carlos </a:t>
            </a:r>
            <a:r>
              <a:rPr lang="en-US" dirty="0" err="1"/>
              <a:t>Osuna</a:t>
            </a:r>
            <a:r>
              <a:rPr lang="en-US" dirty="0"/>
              <a:t> (</a:t>
            </a:r>
            <a:r>
              <a:rPr lang="en-US" dirty="0" err="1"/>
              <a:t>MeteoSchweiz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(2/2)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975555" y="1707445"/>
            <a:ext cx="0" cy="3429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91444" y="1241779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Architectural diversity</a:t>
            </a:r>
            <a:endParaRPr lang="en-US" sz="1800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975554" y="5122333"/>
            <a:ext cx="644877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735036" y="558800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Time</a:t>
            </a:r>
            <a:endParaRPr lang="en-US" sz="1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1413" y="1509891"/>
            <a:ext cx="154471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300000"/>
              </a:lnSpc>
            </a:pPr>
            <a:r>
              <a:rPr lang="en-US" sz="1800" dirty="0" smtClean="0"/>
              <a:t>Xeon Phi</a:t>
            </a:r>
          </a:p>
          <a:p>
            <a:pPr algn="r">
              <a:lnSpc>
                <a:spcPct val="300000"/>
              </a:lnSpc>
            </a:pPr>
            <a:r>
              <a:rPr lang="en-US" sz="1800" dirty="0" smtClean="0"/>
              <a:t>NVIDIA Tesla</a:t>
            </a:r>
          </a:p>
          <a:p>
            <a:pPr algn="r">
              <a:lnSpc>
                <a:spcPct val="300000"/>
              </a:lnSpc>
            </a:pPr>
            <a:r>
              <a:rPr lang="en-US" sz="1800" dirty="0" smtClean="0"/>
              <a:t>x86</a:t>
            </a:r>
          </a:p>
          <a:p>
            <a:pPr algn="r">
              <a:lnSpc>
                <a:spcPct val="300000"/>
              </a:lnSpc>
            </a:pPr>
            <a:r>
              <a:rPr lang="en-US" sz="1800" dirty="0" smtClean="0"/>
              <a:t>Vector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289906" y="52070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2014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769430" y="52070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2017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4942922" y="52070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2016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4116414" y="52070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2015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2463398" y="52070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2013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1636890" y="52070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2012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6595938" y="52070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2018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7422445" y="52070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2019</a:t>
            </a:r>
            <a:endParaRPr lang="en-US" sz="1800" dirty="0"/>
          </a:p>
        </p:txBody>
      </p:sp>
      <p:sp>
        <p:nvSpPr>
          <p:cNvPr id="27" name="Right Arrow 26"/>
          <p:cNvSpPr/>
          <p:nvPr/>
        </p:nvSpPr>
        <p:spPr bwMode="auto">
          <a:xfrm>
            <a:off x="1989666" y="4289777"/>
            <a:ext cx="2751667" cy="747889"/>
          </a:xfrm>
          <a:prstGeom prst="rightArrow">
            <a:avLst>
              <a:gd name="adj1" fmla="val 72641"/>
              <a:gd name="adj2" fmla="val 50000"/>
            </a:avLst>
          </a:prstGeom>
          <a:gradFill flip="none" rotWithShape="1">
            <a:gsLst>
              <a:gs pos="49000">
                <a:schemeClr val="accent3">
                  <a:lumMod val="75000"/>
                  <a:alpha val="60000"/>
                </a:schemeClr>
              </a:gs>
              <a:gs pos="100000">
                <a:srgbClr val="FFFFFF">
                  <a:alpha val="6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1989666" y="3476037"/>
            <a:ext cx="6674556" cy="747889"/>
          </a:xfrm>
          <a:prstGeom prst="rightArrow">
            <a:avLst>
              <a:gd name="adj1" fmla="val 72641"/>
              <a:gd name="adj2" fmla="val 50000"/>
            </a:avLst>
          </a:prstGeom>
          <a:solidFill>
            <a:schemeClr val="accent3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471333" y="2662296"/>
            <a:ext cx="5178778" cy="747889"/>
            <a:chOff x="3471333" y="2662296"/>
            <a:chExt cx="5178778" cy="747889"/>
          </a:xfrm>
        </p:grpSpPr>
        <p:sp>
          <p:nvSpPr>
            <p:cNvPr id="29" name="Right Arrow 28"/>
            <p:cNvSpPr/>
            <p:nvPr/>
          </p:nvSpPr>
          <p:spPr bwMode="auto">
            <a:xfrm>
              <a:off x="3471333" y="2662296"/>
              <a:ext cx="5178778" cy="747889"/>
            </a:xfrm>
            <a:prstGeom prst="rightArrow">
              <a:avLst>
                <a:gd name="adj1" fmla="val 72641"/>
                <a:gd name="adj2" fmla="val 50000"/>
              </a:avLst>
            </a:prstGeom>
            <a:gradFill flip="none" rotWithShape="1">
              <a:gsLst>
                <a:gs pos="0">
                  <a:schemeClr val="bg1">
                    <a:alpha val="60000"/>
                  </a:schemeClr>
                </a:gs>
                <a:gs pos="25000">
                  <a:schemeClr val="accent1">
                    <a:lumMod val="75000"/>
                    <a:alpha val="6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20444" y="2808112"/>
              <a:ext cx="9030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HP2C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84333" y="1848555"/>
            <a:ext cx="2751667" cy="747889"/>
            <a:chOff x="5884333" y="1848555"/>
            <a:chExt cx="2751667" cy="747889"/>
          </a:xfrm>
        </p:grpSpPr>
        <p:sp>
          <p:nvSpPr>
            <p:cNvPr id="30" name="Right Arrow 29"/>
            <p:cNvSpPr/>
            <p:nvPr/>
          </p:nvSpPr>
          <p:spPr bwMode="auto">
            <a:xfrm>
              <a:off x="5884333" y="1848555"/>
              <a:ext cx="2751667" cy="747889"/>
            </a:xfrm>
            <a:prstGeom prst="rightArrow">
              <a:avLst>
                <a:gd name="adj1" fmla="val 72641"/>
                <a:gd name="adj2" fmla="val 50000"/>
              </a:avLst>
            </a:prstGeom>
            <a:gradFill flip="none" rotWithShape="1">
              <a:gsLst>
                <a:gs pos="0">
                  <a:schemeClr val="bg1">
                    <a:alpha val="60000"/>
                  </a:schemeClr>
                </a:gs>
                <a:gs pos="70000">
                  <a:srgbClr val="FF6600">
                    <a:alpha val="6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75778" y="2017890"/>
              <a:ext cx="127470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PASCHA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706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i="1" dirty="0"/>
              <a:t>Improve strong scalability of COSMO by introducing </a:t>
            </a:r>
            <a:r>
              <a:rPr lang="en-US" b="1" i="1" dirty="0">
                <a:solidFill>
                  <a:srgbClr val="FF0000"/>
                </a:solidFill>
              </a:rPr>
              <a:t>functional parallelism</a:t>
            </a:r>
            <a:r>
              <a:rPr lang="en-US" i="1" dirty="0"/>
              <a:t>, </a:t>
            </a:r>
            <a:r>
              <a:rPr lang="en-US" i="1" dirty="0" smtClean="0"/>
              <a:t>optimizing </a:t>
            </a:r>
            <a:r>
              <a:rPr lang="en-US" b="1" i="1" dirty="0">
                <a:solidFill>
                  <a:srgbClr val="FF0000"/>
                </a:solidFill>
              </a:rPr>
              <a:t>computation/communication overlap </a:t>
            </a:r>
            <a:r>
              <a:rPr lang="en-US" i="1" dirty="0"/>
              <a:t>and optimizing the existing </a:t>
            </a:r>
            <a:r>
              <a:rPr lang="en-US" b="1" i="1" dirty="0">
                <a:solidFill>
                  <a:srgbClr val="FF0000"/>
                </a:solidFill>
              </a:rPr>
              <a:t>fine-grain parallelism (SIMD and SIMT) </a:t>
            </a:r>
            <a:r>
              <a:rPr lang="en-US" i="1" dirty="0"/>
              <a:t>in order to improve the usability of the model for the main weather and climate use-cases. 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WP-A: Strong scalability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767"/>
            <a:ext cx="9144000" cy="47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 dynamical core</a:t>
            </a:r>
            <a:br>
              <a:rPr lang="en-US" dirty="0" smtClean="0"/>
            </a:br>
            <a:r>
              <a:rPr lang="en-US" dirty="0" smtClean="0"/>
              <a:t>(execute independent</a:t>
            </a:r>
            <a:br>
              <a:rPr lang="en-US" dirty="0" smtClean="0"/>
            </a:br>
            <a:r>
              <a:rPr lang="en-US" dirty="0" smtClean="0"/>
              <a:t>stencils in parallel)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Coarse </a:t>
            </a:r>
            <a:r>
              <a:rPr lang="en-US" dirty="0" smtClean="0"/>
              <a:t>grained</a:t>
            </a:r>
            <a:br>
              <a:rPr lang="en-US" dirty="0" smtClean="0"/>
            </a:br>
            <a:r>
              <a:rPr lang="en-US" dirty="0" smtClean="0"/>
              <a:t>(e.g. execute radiation in parallel)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parallelism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886" y="1510415"/>
            <a:ext cx="4769556" cy="30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i="1" dirty="0"/>
              <a:t>Develop a </a:t>
            </a:r>
            <a:r>
              <a:rPr lang="en-US" b="1" i="1" dirty="0">
                <a:solidFill>
                  <a:srgbClr val="FF0000"/>
                </a:solidFill>
              </a:rPr>
              <a:t>Xeon Phi backend for the </a:t>
            </a:r>
            <a:r>
              <a:rPr lang="en-US" b="1" i="1" dirty="0" err="1">
                <a:solidFill>
                  <a:srgbClr val="FF0000"/>
                </a:solidFill>
              </a:rPr>
              <a:t>GridTools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library and </a:t>
            </a:r>
            <a:r>
              <a:rPr lang="en-US" b="1" i="1" dirty="0">
                <a:solidFill>
                  <a:srgbClr val="FF0000"/>
                </a:solidFill>
              </a:rPr>
              <a:t>port the full COSMO model to Xeon Phi </a:t>
            </a:r>
            <a:r>
              <a:rPr lang="en-US" i="1" dirty="0"/>
              <a:t>in order to improve the portability and performance portability of the source code and avoid vendor lock-in</a:t>
            </a:r>
            <a:r>
              <a:rPr lang="en-US" i="1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WP-B: Xeon Phi portability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4" descr="http://spectrum.ieee.org/image/MjMzNzY3O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433" y="3078615"/>
            <a:ext cx="3638011" cy="27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</a:rPr>
              <a:t>Replace the STELLA library with the </a:t>
            </a:r>
            <a:r>
              <a:rPr lang="en-US" b="1" i="1" dirty="0" err="1">
                <a:solidFill>
                  <a:srgbClr val="FF0000"/>
                </a:solidFill>
              </a:rPr>
              <a:t>GridTools</a:t>
            </a:r>
            <a:r>
              <a:rPr lang="en-US" b="1" i="1" dirty="0">
                <a:solidFill>
                  <a:srgbClr val="FF0000"/>
                </a:solidFill>
              </a:rPr>
              <a:t> library </a:t>
            </a:r>
            <a:r>
              <a:rPr lang="en-US" i="1" dirty="0"/>
              <a:t>in order to reduce software maintenance costs.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i="1" dirty="0" smtClean="0"/>
              <a:t>Develop </a:t>
            </a:r>
            <a:r>
              <a:rPr lang="en-US" i="1" dirty="0"/>
              <a:t>a </a:t>
            </a:r>
            <a:r>
              <a:rPr lang="en-US" i="1" dirty="0" err="1"/>
              <a:t>GridTools</a:t>
            </a:r>
            <a:r>
              <a:rPr lang="en-US" i="1" dirty="0"/>
              <a:t> intermediate representation to enable </a:t>
            </a:r>
            <a:r>
              <a:rPr lang="en-US" b="1" i="1" dirty="0">
                <a:solidFill>
                  <a:srgbClr val="FF0000"/>
                </a:solidFill>
              </a:rPr>
              <a:t>high-level DSLs </a:t>
            </a:r>
            <a:r>
              <a:rPr lang="en-US" i="1" dirty="0"/>
              <a:t>and to leverage external efforts </a:t>
            </a:r>
            <a:r>
              <a:rPr lang="en-US" b="1" i="1" dirty="0">
                <a:solidFill>
                  <a:srgbClr val="FF0000"/>
                </a:solidFill>
              </a:rPr>
              <a:t>interoperability with other DSL efforts</a:t>
            </a:r>
            <a:r>
              <a:rPr lang="en-US" i="1" dirty="0"/>
              <a:t> in the community. 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WP-C: DSLs for performance portability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 Variante 1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6996A5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D MeteoSwiss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6996A5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D Bund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470CE0D-FADF-4C0F-90CA-E3B937E9A86B}">
  <ds:schemaRefs>
    <ds:schemaRef ds:uri="http://www.w3.org/XML/1998/namespace"/>
    <ds:schemaRef ds:uri="http://purl.org/dc/elements/1.1/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 Variante 1</Template>
  <TotalTime>250</TotalTime>
  <Words>525</Words>
  <Application>Microsoft Macintosh PowerPoint</Application>
  <PresentationFormat>Présentation à l'écran (4:3)</PresentationFormat>
  <Paragraphs>127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Courier New</vt:lpstr>
      <vt:lpstr>Roboto Light</vt:lpstr>
      <vt:lpstr>Symbol</vt:lpstr>
      <vt:lpstr>Times</vt:lpstr>
      <vt:lpstr>Arial</vt:lpstr>
      <vt:lpstr>en Variante 1</vt:lpstr>
      <vt:lpstr>2_CD MeteoSwiss</vt:lpstr>
      <vt:lpstr>3_CD Bund</vt:lpstr>
      <vt:lpstr>4_blank</vt:lpstr>
      <vt:lpstr> PASC PASCHA Project  </vt:lpstr>
      <vt:lpstr>Overview (1/2)</vt:lpstr>
      <vt:lpstr>Overview (2/2)</vt:lpstr>
      <vt:lpstr>Background</vt:lpstr>
      <vt:lpstr>WP-A: Strong scalability</vt:lpstr>
      <vt:lpstr>Scalability</vt:lpstr>
      <vt:lpstr>Functional parallelism</vt:lpstr>
      <vt:lpstr>WP-B: Xeon Phi portability</vt:lpstr>
      <vt:lpstr>WP-C: DSLs for performance portability</vt:lpstr>
      <vt:lpstr>High-level DSLs</vt:lpstr>
      <vt:lpstr>Prototype high-level DSL</vt:lpstr>
      <vt:lpstr>WP-D: Performance model driven optimization</vt:lpstr>
      <vt:lpstr>Optimization options</vt:lpstr>
      <vt:lpstr>Conclusions</vt:lpstr>
    </vt:vector>
  </TitlesOfParts>
  <Company>MeteoSwiss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Mostly sunny or partly cloudy?</dc:title>
  <dc:creator>Oliver Fuhrer</dc:creator>
  <cp:lastModifiedBy>Xavier Lapillonne</cp:lastModifiedBy>
  <cp:revision>57</cp:revision>
  <cp:lastPrinted>2016-02-16T15:38:09Z</cp:lastPrinted>
  <dcterms:created xsi:type="dcterms:W3CDTF">2017-08-31T06:29:25Z</dcterms:created>
  <dcterms:modified xsi:type="dcterms:W3CDTF">2017-09-12T09:28:57Z</dcterms:modified>
</cp:coreProperties>
</file>