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9" r:id="rId4"/>
    <p:sldMasterId id="2147483743" r:id="rId5"/>
    <p:sldMasterId id="2147483750" r:id="rId6"/>
    <p:sldMasterId id="2147483759" r:id="rId7"/>
    <p:sldMasterId id="2147483761" r:id="rId8"/>
  </p:sldMasterIdLst>
  <p:notesMasterIdLst>
    <p:notesMasterId r:id="rId27"/>
  </p:notesMasterIdLst>
  <p:handoutMasterIdLst>
    <p:handoutMasterId r:id="rId28"/>
  </p:handoutMasterIdLst>
  <p:sldIdLst>
    <p:sldId id="259" r:id="rId9"/>
    <p:sldId id="260" r:id="rId10"/>
    <p:sldId id="261" r:id="rId11"/>
    <p:sldId id="258" r:id="rId12"/>
    <p:sldId id="262" r:id="rId13"/>
    <p:sldId id="263" r:id="rId14"/>
    <p:sldId id="264" r:id="rId15"/>
    <p:sldId id="265" r:id="rId16"/>
    <p:sldId id="268" r:id="rId17"/>
    <p:sldId id="269" r:id="rId18"/>
    <p:sldId id="273" r:id="rId19"/>
    <p:sldId id="274" r:id="rId20"/>
    <p:sldId id="275" r:id="rId21"/>
    <p:sldId id="267" r:id="rId22"/>
    <p:sldId id="266" r:id="rId23"/>
    <p:sldId id="270" r:id="rId24"/>
    <p:sldId id="271" r:id="rId25"/>
    <p:sldId id="272" r:id="rId26"/>
  </p:sldIdLst>
  <p:sldSz cx="9144000" cy="6858000" type="screen4x3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40000"/>
    <a:srgbClr val="39B1DB"/>
    <a:srgbClr val="60B4B2"/>
    <a:srgbClr val="08CDE8"/>
    <a:srgbClr val="CDCDCD"/>
    <a:srgbClr val="F0494A"/>
    <a:srgbClr val="F3BE91"/>
    <a:srgbClr val="88B0D8"/>
    <a:srgbClr val="F9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2" autoAdjust="0"/>
    <p:restoredTop sz="69805" autoAdjust="0"/>
  </p:normalViewPr>
  <p:slideViewPr>
    <p:cSldViewPr snapToGrid="0" showGuides="1">
      <p:cViewPr>
        <p:scale>
          <a:sx n="70" d="100"/>
          <a:sy n="70" d="100"/>
        </p:scale>
        <p:origin x="110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roundedCorners val="0"/>
  <c:style val="18"/>
  <c:chart>
    <c:title>
      <c:tx>
        <c:rich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Courier New"/>
              </a:defRPr>
            </a:pPr>
            <a:r>
              <a:rPr lang="fr-FR" sz="1200" b="0" i="0" u="none" strike="noStrike">
                <a:solidFill>
                  <a:srgbClr val="000000"/>
                </a:solidFill>
                <a:latin typeface="Courier New"/>
              </a:rPr>
              <a:t>COSMO Radiation comparison / Domain size: 128x128x60
Piz Kesch (Haswell 12-cores vs. 1/2 K80) PGI
Reference: original source code on 1-core</a:t>
            </a:r>
          </a:p>
        </c:rich>
      </c:tx>
      <c:layout>
        <c:manualLayout>
          <c:xMode val="edge"/>
          <c:yMode val="edge"/>
          <c:x val="0.0"/>
          <c:y val="0.0"/>
          <c:w val="1.0"/>
          <c:h val="0.131481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0891811"/>
          <c:y val="0.131481"/>
          <c:w val="0.905819"/>
          <c:h val="0.743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Orignal code with multiple code path (#ifdef)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Executed on CPU: 12-cores</c:v>
                </c:pt>
                <c:pt idx="1">
                  <c:v>Executed on GPU: half K80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0.8863</c:v>
                </c:pt>
                <c:pt idx="1">
                  <c:v>0.4386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Single path source code automatically transformed with CLAW</c:v>
                </c:pt>
              </c:strCache>
            </c:strRef>
          </c:tx>
          <c:spPr>
            <a:gradFill flip="none" rotWithShape="1">
              <a:gsLst>
                <a:gs pos="0">
                  <a:srgbClr val="EF951A"/>
                </a:gs>
                <a:gs pos="100000">
                  <a:srgbClr val="DE6A1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Executed on CPU: 12-cores</c:v>
                </c:pt>
                <c:pt idx="1">
                  <c:v>Executed on GPU: half K80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1">
                  <c:v>0.44107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-2081510208"/>
        <c:axId val="-2081529808"/>
      </c:barChart>
      <c:catAx>
        <c:axId val="-2081510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ourier New"/>
              </a:defRPr>
            </a:pPr>
            <a:endParaRPr lang="fr-FR"/>
          </a:p>
        </c:txPr>
        <c:crossAx val="-2081529808"/>
        <c:crosses val="autoZero"/>
        <c:auto val="1"/>
        <c:lblAlgn val="ctr"/>
        <c:lblOffset val="100"/>
        <c:noMultiLvlLbl val="1"/>
      </c:catAx>
      <c:valAx>
        <c:axId val="-2081529808"/>
        <c:scaling>
          <c:orientation val="minMax"/>
        </c:scaling>
        <c:delete val="0"/>
        <c:axPos val="l"/>
        <c:majorGridlines>
          <c:spPr>
            <a:ln w="3175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1100" b="0" i="0" u="none" strike="noStrike">
                    <a:solidFill>
                      <a:srgbClr val="000000"/>
                    </a:solidFill>
                    <a:latin typeface="Courier New"/>
                  </a:defRPr>
                </a:pPr>
                <a:r>
                  <a:rPr lang="fr-FR" sz="1100" b="0" i="0" u="none" strike="noStrike">
                    <a:solidFill>
                      <a:srgbClr val="000000"/>
                    </a:solidFill>
                    <a:latin typeface="Courier New"/>
                  </a:rPr>
                  <a:t>Execution time [s]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"/>
              </a:defRPr>
            </a:pPr>
            <a:endParaRPr lang="fr-FR"/>
          </a:p>
        </c:txPr>
        <c:crossAx val="-2081510208"/>
        <c:crosses val="autoZero"/>
        <c:crossBetween val="between"/>
        <c:majorUnit val="0.225"/>
        <c:minorUnit val="0.112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33823"/>
          <c:y val="0.932923"/>
          <c:w val="0.621535"/>
          <c:h val="0.067076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000" b="0" i="0" u="none" strike="noStrike">
              <a:solidFill>
                <a:srgbClr val="000000"/>
              </a:solidFill>
              <a:latin typeface="Courier New"/>
            </a:defRPr>
          </a:pPr>
          <a:endParaRPr lang="fr-FR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aseline="0" dirty="0" err="1" smtClean="0"/>
              <a:t>Stop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short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presentation</a:t>
            </a:r>
            <a:r>
              <a:rPr lang="de-CH" baseline="0" dirty="0" smtClean="0"/>
              <a:t> at </a:t>
            </a:r>
            <a:r>
              <a:rPr lang="de-CH" baseline="0" dirty="0" err="1" smtClean="0"/>
              <a:t>this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slide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2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256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w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w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wmf"/><Relationship Id="rId5" Type="http://schemas.openxmlformats.org/officeDocument/2006/relationships/image" Target="../media/image4.w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w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w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w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w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w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88560" y="3539990"/>
            <a:ext cx="9011477" cy="3237017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itel 3"/>
          <p:cNvSpPr>
            <a:spLocks noGrp="1"/>
          </p:cNvSpPr>
          <p:nvPr>
            <p:ph type="title" hasCustomPrompt="1"/>
          </p:nvPr>
        </p:nvSpPr>
        <p:spPr>
          <a:xfrm>
            <a:off x="1155489" y="2231671"/>
            <a:ext cx="7618555" cy="1637317"/>
          </a:xfrm>
          <a:prstGeom prst="rect">
            <a:avLst/>
          </a:prstGeom>
        </p:spPr>
        <p:txBody>
          <a:bodyPr/>
          <a:lstStyle>
            <a:lvl1pPr>
              <a:defRPr sz="5200" b="0"/>
            </a:lvl1pPr>
          </a:lstStyle>
          <a:p>
            <a:r>
              <a:rPr lang="en-GB" noProof="0" dirty="0" smtClean="0"/>
              <a:t>Presentation Title Arial, 52 point</a:t>
            </a:r>
          </a:p>
        </p:txBody>
      </p:sp>
      <p:sp>
        <p:nvSpPr>
          <p:cNvPr id="18" name="Subtit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5489" y="3899456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/>
            </a:lvl1pPr>
          </a:lstStyle>
          <a:p>
            <a:pPr lvl="0"/>
            <a:r>
              <a:rPr lang="en-GB" noProof="0" dirty="0" smtClean="0"/>
              <a:t>Subtitle Arial, 22 point</a:t>
            </a:r>
          </a:p>
        </p:txBody>
      </p:sp>
    </p:spTree>
    <p:extLst>
      <p:ext uri="{BB962C8B-B14F-4D97-AF65-F5344CB8AC3E}">
        <p14:creationId xmlns:p14="http://schemas.microsoft.com/office/powerpoint/2010/main" val="58017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49" y="2171699"/>
            <a:ext cx="3565525" cy="3465514"/>
          </a:xfrm>
          <a:prstGeom prst="rect">
            <a:avLst/>
          </a:prstGeom>
        </p:spPr>
        <p:txBody>
          <a:bodyPr/>
          <a:lstStyle>
            <a:lvl1pPr marL="361950" indent="-361950">
              <a:buFont typeface="+mj-lt"/>
              <a:buAutoNum type="arabicPeriod"/>
              <a:defRPr sz="2100"/>
            </a:lvl1pPr>
            <a:lvl2pPr marL="628650" indent="-266700">
              <a:buClr>
                <a:schemeClr val="tx1"/>
              </a:buClr>
              <a:defRPr sz="2100"/>
            </a:lvl2pPr>
          </a:lstStyle>
          <a:p>
            <a:pPr lvl="0"/>
            <a:r>
              <a:rPr lang="en-GB" noProof="0" dirty="0" smtClean="0"/>
              <a:t>Feu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</a:t>
            </a:r>
            <a:r>
              <a:rPr lang="en-GB" noProof="0" dirty="0" smtClean="0"/>
              <a:t> </a:t>
            </a:r>
          </a:p>
          <a:p>
            <a:pPr lvl="0"/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</p:txBody>
      </p:sp>
      <p:sp>
        <p:nvSpPr>
          <p:cNvPr id="15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940299" y="2200274"/>
            <a:ext cx="3565525" cy="3436939"/>
          </a:xfrm>
          <a:prstGeom prst="rect">
            <a:avLst/>
          </a:prstGeom>
        </p:spPr>
        <p:txBody>
          <a:bodyPr/>
          <a:lstStyle>
            <a:lvl1pPr marL="342900" indent="-342900">
              <a:buFont typeface="Symbol" panose="05050102010706020507" pitchFamily="18" charset="2"/>
              <a:buChar char="-"/>
              <a:defRPr sz="2100"/>
            </a:lvl1pPr>
            <a:lvl2pPr marL="628650" indent="-266700">
              <a:buClr>
                <a:schemeClr val="tx1"/>
              </a:buClr>
              <a:defRPr sz="2100"/>
            </a:lvl2pPr>
          </a:lstStyle>
          <a:p>
            <a:pPr lvl="0"/>
            <a:r>
              <a:rPr lang="en-GB" noProof="0" dirty="0" smtClean="0"/>
              <a:t>Feu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</a:t>
            </a:r>
            <a:r>
              <a:rPr lang="en-GB" noProof="0" dirty="0" smtClean="0"/>
              <a:t> </a:t>
            </a:r>
          </a:p>
          <a:p>
            <a:pPr lvl="0"/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0" y="1704975"/>
            <a:ext cx="3543300" cy="3619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aseline="0"/>
            </a:lvl1pPr>
            <a:lvl2pPr marL="266700" indent="-266700">
              <a:spcBef>
                <a:spcPts val="0"/>
              </a:spcBef>
              <a:buFont typeface="+mj-lt"/>
              <a:buAutoNum type="arabicPeriod"/>
              <a:defRPr sz="1800"/>
            </a:lvl2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Einzug</a:t>
            </a:r>
            <a:r>
              <a:rPr lang="en-GB" noProof="0" dirty="0" smtClean="0"/>
              <a:t> </a:t>
            </a:r>
            <a:r>
              <a:rPr lang="en-GB" noProof="0" dirty="0" err="1" smtClean="0"/>
              <a:t>numerisch</a:t>
            </a:r>
            <a:endParaRPr lang="en-GB" noProof="0" dirty="0" smtClean="0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7450" y="966194"/>
            <a:ext cx="7518400" cy="45035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400" baseline="0">
                <a:latin typeface="+mj-lt"/>
              </a:defRPr>
            </a:lvl1pPr>
          </a:lstStyle>
          <a:p>
            <a:pPr lvl="0"/>
            <a:r>
              <a:rPr lang="en-GB" noProof="0" dirty="0" smtClean="0"/>
              <a:t>Subtitle Arial normal, 24 point</a:t>
            </a:r>
            <a:endParaRPr lang="en-GB" noProof="0" dirty="0"/>
          </a:p>
        </p:txBody>
      </p:sp>
      <p:sp>
        <p:nvSpPr>
          <p:cNvPr id="21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err="1" smtClean="0"/>
              <a:t>Titel</a:t>
            </a:r>
            <a:r>
              <a:rPr lang="en-GB" noProof="0" dirty="0" smtClean="0"/>
              <a:t>, Arial, normal, 32 point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43475" y="1704975"/>
            <a:ext cx="3771900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aseline="0"/>
            </a:lvl1pPr>
            <a:lvl2pPr marL="285750" indent="-285750">
              <a:spcBef>
                <a:spcPts val="0"/>
              </a:spcBef>
              <a:buFont typeface="Symbol" panose="05050102010706020507" pitchFamily="18" charset="2"/>
              <a:buChar char="-"/>
              <a:defRPr sz="1800"/>
            </a:lvl2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Einzug</a:t>
            </a:r>
            <a:r>
              <a:rPr lang="en-GB" noProof="0" dirty="0" smtClean="0"/>
              <a:t> </a:t>
            </a:r>
            <a:r>
              <a:rPr lang="en-GB" noProof="0" dirty="0" err="1" smtClean="0"/>
              <a:t>Geviertstrich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59606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_typ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err="1" smtClean="0"/>
              <a:t>Titel</a:t>
            </a:r>
            <a:r>
              <a:rPr lang="en-GB" noProof="0" dirty="0" smtClean="0"/>
              <a:t>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24000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Bild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53393" y="5767733"/>
            <a:ext cx="9037853" cy="1023496"/>
          </a:xfrm>
          <a:prstGeom prst="rect">
            <a:avLst/>
          </a:prstGeom>
        </p:spPr>
      </p:pic>
      <p:sp>
        <p:nvSpPr>
          <p:cNvPr id="27" name="Rechteck 26"/>
          <p:cNvSpPr/>
          <p:nvPr userDrawn="1"/>
        </p:nvSpPr>
        <p:spPr bwMode="auto">
          <a:xfrm>
            <a:off x="1237323" y="6340903"/>
            <a:ext cx="1274102" cy="2613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hteck 27"/>
          <p:cNvSpPr/>
          <p:nvPr userDrawn="1"/>
        </p:nvSpPr>
        <p:spPr bwMode="auto">
          <a:xfrm>
            <a:off x="1331102" y="6254404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Rechteck 28"/>
          <p:cNvSpPr/>
          <p:nvPr userDrawn="1"/>
        </p:nvSpPr>
        <p:spPr bwMode="auto">
          <a:xfrm>
            <a:off x="1124042" y="6323124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Rechteck 29"/>
          <p:cNvSpPr/>
          <p:nvPr userDrawn="1"/>
        </p:nvSpPr>
        <p:spPr bwMode="auto">
          <a:xfrm flipH="1">
            <a:off x="8274047" y="6412911"/>
            <a:ext cx="425451" cy="1771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1" name="Rechteck 30"/>
          <p:cNvSpPr/>
          <p:nvPr userDrawn="1"/>
        </p:nvSpPr>
        <p:spPr bwMode="auto">
          <a:xfrm flipH="1">
            <a:off x="8274049" y="6324560"/>
            <a:ext cx="377825" cy="135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3" name="Rechteck 32"/>
          <p:cNvSpPr/>
          <p:nvPr userDrawn="1"/>
        </p:nvSpPr>
        <p:spPr>
          <a:xfrm>
            <a:off x="8196659" y="6343060"/>
            <a:ext cx="5375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EE35605-8AB3-442C-A293-9F31FDF185BC}" type="slidenum">
              <a:rPr lang="de-CH" sz="900" smtClean="0">
                <a:latin typeface="Roboto Light"/>
                <a:cs typeface="Roboto Light"/>
              </a:rPr>
              <a:pPr algn="r"/>
              <a:t>‹#›</a:t>
            </a:fld>
            <a:endParaRPr lang="de-DE" sz="900" dirty="0">
              <a:latin typeface="Roboto Light"/>
              <a:cs typeface="Roboto Light"/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1290227" y="4068410"/>
            <a:ext cx="2284015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err="1" smtClean="0"/>
              <a:t>MeteoSvizzera</a:t>
            </a:r>
            <a:endParaRPr lang="en-GB" sz="1600" noProof="0" dirty="0" smtClean="0"/>
          </a:p>
          <a:p>
            <a:r>
              <a:rPr lang="en-GB" sz="1600" noProof="0" dirty="0" smtClean="0"/>
              <a:t>Via </a:t>
            </a:r>
            <a:r>
              <a:rPr lang="en-GB" sz="1600" noProof="0" dirty="0" err="1" smtClean="0"/>
              <a:t>ai</a:t>
            </a:r>
            <a:r>
              <a:rPr lang="en-GB" sz="1600" noProof="0" dirty="0" smtClean="0"/>
              <a:t> Monti 146</a:t>
            </a:r>
          </a:p>
          <a:p>
            <a:r>
              <a:rPr lang="en-GB" sz="1600" noProof="0" dirty="0" smtClean="0"/>
              <a:t>CH-6605 Locarno-Monti</a:t>
            </a:r>
          </a:p>
          <a:p>
            <a:r>
              <a:rPr lang="en-GB" sz="1600" noProof="0" dirty="0" smtClean="0"/>
              <a:t>T +41 58 460 92 22</a:t>
            </a:r>
          </a:p>
          <a:p>
            <a:r>
              <a:rPr lang="en-GB" sz="1600" noProof="0" dirty="0" smtClean="0"/>
              <a:t>www.meteosvizzera.ch</a:t>
            </a:r>
            <a:endParaRPr lang="en-GB" sz="1600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4014378" y="4068410"/>
            <a:ext cx="200542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MétéoSuisse</a:t>
            </a:r>
            <a:endParaRPr lang="en-GB" sz="1600" noProof="0" dirty="0" smtClean="0"/>
          </a:p>
          <a:p>
            <a:r>
              <a:rPr lang="en-GB" sz="1600" noProof="0" dirty="0" smtClean="0"/>
              <a:t>7bis, av. de la </a:t>
            </a:r>
            <a:r>
              <a:rPr lang="en-GB" sz="1600" noProof="0" dirty="0" err="1" smtClean="0"/>
              <a:t>Paix</a:t>
            </a:r>
            <a:endParaRPr lang="en-GB" sz="1600" noProof="0" dirty="0" smtClean="0"/>
          </a:p>
          <a:p>
            <a:r>
              <a:rPr lang="en-GB" sz="1600" noProof="0" dirty="0" smtClean="0"/>
              <a:t>CH-1211 Genève 2</a:t>
            </a:r>
          </a:p>
          <a:p>
            <a:r>
              <a:rPr lang="en-GB" sz="1600" noProof="0" dirty="0" smtClean="0"/>
              <a:t>T +41 58 460 98 88</a:t>
            </a:r>
          </a:p>
          <a:p>
            <a:r>
              <a:rPr lang="en-GB" sz="1600" noProof="0" dirty="0" smtClean="0"/>
              <a:t>www.meteosuisse.ch</a:t>
            </a:r>
            <a:endParaRPr lang="en-GB" sz="1600" noProof="0" dirty="0"/>
          </a:p>
        </p:txBody>
      </p:sp>
      <p:sp>
        <p:nvSpPr>
          <p:cNvPr id="23" name="Rechteck 22"/>
          <p:cNvSpPr/>
          <p:nvPr userDrawn="1"/>
        </p:nvSpPr>
        <p:spPr>
          <a:xfrm>
            <a:off x="6484528" y="4068410"/>
            <a:ext cx="210293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MétéoSuisse</a:t>
            </a:r>
            <a:endParaRPr lang="en-GB" sz="1600" noProof="0" dirty="0" smtClean="0"/>
          </a:p>
          <a:p>
            <a:r>
              <a:rPr lang="en-GB" sz="1600" noProof="0" dirty="0" err="1" smtClean="0"/>
              <a:t>Chemin</a:t>
            </a:r>
            <a:r>
              <a:rPr lang="en-GB" sz="1600" noProof="0" dirty="0" smtClean="0"/>
              <a:t> de </a:t>
            </a:r>
            <a:r>
              <a:rPr lang="en-GB" sz="1600" noProof="0" dirty="0" err="1" smtClean="0"/>
              <a:t>l‘Aérologie</a:t>
            </a:r>
            <a:endParaRPr lang="en-GB" sz="1600" noProof="0" dirty="0" smtClean="0"/>
          </a:p>
          <a:p>
            <a:r>
              <a:rPr lang="en-GB" sz="1600" noProof="0" dirty="0" smtClean="0"/>
              <a:t>CH-1530 </a:t>
            </a:r>
            <a:r>
              <a:rPr lang="en-GB" sz="1600" noProof="0" dirty="0" err="1" smtClean="0"/>
              <a:t>Payerne</a:t>
            </a:r>
            <a:endParaRPr lang="en-GB" sz="1600" noProof="0" dirty="0" smtClean="0"/>
          </a:p>
          <a:p>
            <a:r>
              <a:rPr lang="en-GB" sz="1600" noProof="0" dirty="0" smtClean="0"/>
              <a:t>T +41 58 460 94 44</a:t>
            </a:r>
          </a:p>
          <a:p>
            <a:r>
              <a:rPr lang="en-GB" sz="1600" noProof="0" dirty="0" smtClean="0"/>
              <a:t>www.meteosuisse.ch</a:t>
            </a:r>
            <a:endParaRPr lang="en-GB" sz="1600" noProof="0" dirty="0"/>
          </a:p>
        </p:txBody>
      </p:sp>
      <p:sp>
        <p:nvSpPr>
          <p:cNvPr id="24" name="Rechteck 23"/>
          <p:cNvSpPr/>
          <p:nvPr userDrawn="1"/>
        </p:nvSpPr>
        <p:spPr>
          <a:xfrm>
            <a:off x="1277766" y="1922110"/>
            <a:ext cx="344129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00" b="1" noProof="0" dirty="0" smtClean="0"/>
              <a:t>MeteoSwiss</a:t>
            </a:r>
          </a:p>
          <a:p>
            <a:r>
              <a:rPr lang="en-GB" sz="1800" b="0" noProof="0" dirty="0" smtClean="0"/>
              <a:t>Operation </a:t>
            </a:r>
            <a:r>
              <a:rPr lang="en-GB" sz="1800" b="0" noProof="0" dirty="0" err="1" smtClean="0"/>
              <a:t>Center</a:t>
            </a:r>
            <a:r>
              <a:rPr lang="en-GB" sz="1800" b="0" noProof="0" dirty="0" smtClean="0"/>
              <a:t> 1 </a:t>
            </a:r>
          </a:p>
          <a:p>
            <a:r>
              <a:rPr lang="en-GB" sz="1800" b="0" noProof="0" dirty="0" smtClean="0"/>
              <a:t>CH-8058 Zurich-Airport </a:t>
            </a:r>
          </a:p>
          <a:p>
            <a:r>
              <a:rPr lang="en-GB" sz="1800" b="0" noProof="0" dirty="0" smtClean="0"/>
              <a:t>T +41 58 460 91 11 www.meteoswiss.ch</a:t>
            </a:r>
            <a:endParaRPr lang="en-GB" sz="1800" b="0" noProof="0" dirty="0"/>
          </a:p>
        </p:txBody>
      </p:sp>
      <p:pic>
        <p:nvPicPr>
          <p:cNvPr id="25" name="Bild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6339610"/>
            <a:ext cx="1041960" cy="179529"/>
          </a:xfrm>
          <a:prstGeom prst="rect">
            <a:avLst/>
          </a:prstGeom>
        </p:spPr>
      </p:pic>
      <p:sp>
        <p:nvSpPr>
          <p:cNvPr id="18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32" name="Picture 41" descr="Bund_e_100%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4" descr="Wapp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93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96000" y="2457000"/>
            <a:ext cx="7429500" cy="241216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CH" sz="5200" baseline="0" dirty="0"/>
            </a:lvl1pPr>
          </a:lstStyle>
          <a:p>
            <a:pPr lvl="0"/>
            <a:r>
              <a:rPr lang="en-GB" noProof="0" dirty="0" err="1" smtClean="0"/>
              <a:t>Titel</a:t>
            </a:r>
            <a:r>
              <a:rPr lang="en-GB" noProof="0" dirty="0" smtClean="0"/>
              <a:t> der </a:t>
            </a:r>
            <a:r>
              <a:rPr lang="en-GB" noProof="0" dirty="0" err="1" smtClean="0"/>
              <a:t>Präsentation</a:t>
            </a:r>
            <a:endParaRPr lang="en-GB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295636" y="5301000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3200"/>
            </a:lvl1pPr>
          </a:lstStyle>
          <a:p>
            <a:pPr lvl="0"/>
            <a:r>
              <a:rPr lang="en-GB" noProof="0" dirty="0" smtClean="0"/>
              <a:t>Datum der </a:t>
            </a:r>
            <a:r>
              <a:rPr lang="en-GB" noProof="0" dirty="0" err="1" smtClean="0"/>
              <a:t>Präsentation</a:t>
            </a:r>
            <a:endParaRPr lang="en-GB" noProof="0" dirty="0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4572000" y="388800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9" name="Picture 41" descr="Bund_e_100%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591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kta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-8546"/>
            <a:ext cx="9162000" cy="6876000"/>
          </a:xfrm>
          <a:prstGeom prst="rect">
            <a:avLst/>
          </a:prstGeom>
          <a:solidFill>
            <a:srgbClr val="B4A89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rgbClr val="B4A89C"/>
              </a:solidFill>
              <a:effectLst/>
              <a:latin typeface="Arial" charset="0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6017" y="2378306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Statement Arial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05179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kta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Traktanden</a:t>
            </a:r>
            <a:endParaRPr lang="en-GB" noProof="0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85875" y="1628775"/>
            <a:ext cx="7472363" cy="4008438"/>
          </a:xfrm>
          <a:prstGeom prst="rect">
            <a:avLst/>
          </a:prstGeom>
          <a:noFill/>
          <a:ln/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</a:lstStyle>
          <a:p>
            <a:r>
              <a:rPr lang="en-GB" noProof="0" dirty="0" err="1" smtClean="0"/>
              <a:t>Beispieltraktandum</a:t>
            </a:r>
            <a:endParaRPr lang="en-GB" noProof="0" dirty="0" smtClean="0"/>
          </a:p>
          <a:p>
            <a:r>
              <a:rPr lang="en-GB" noProof="0" dirty="0" err="1" smtClean="0"/>
              <a:t>Ein</a:t>
            </a:r>
            <a:r>
              <a:rPr lang="en-GB" noProof="0" dirty="0" smtClean="0"/>
              <a:t> </a:t>
            </a:r>
            <a:r>
              <a:rPr lang="en-GB" noProof="0" dirty="0" err="1" smtClean="0"/>
              <a:t>weiteres</a:t>
            </a:r>
            <a:r>
              <a:rPr lang="en-GB" noProof="0" dirty="0" smtClean="0"/>
              <a:t> </a:t>
            </a:r>
            <a:r>
              <a:rPr lang="en-GB" noProof="0" dirty="0" err="1" smtClean="0"/>
              <a:t>Thema</a:t>
            </a:r>
            <a:endParaRPr lang="en-GB" noProof="0" dirty="0" smtClean="0"/>
          </a:p>
          <a:p>
            <a:r>
              <a:rPr lang="en-GB" noProof="0" dirty="0" err="1" smtClean="0"/>
              <a:t>Zu</a:t>
            </a:r>
            <a:r>
              <a:rPr lang="en-GB" noProof="0" dirty="0" smtClean="0"/>
              <a:t> </a:t>
            </a:r>
            <a:r>
              <a:rPr lang="en-GB" noProof="0" dirty="0" err="1" smtClean="0"/>
              <a:t>behandelnde</a:t>
            </a:r>
            <a:r>
              <a:rPr lang="en-GB" noProof="0" dirty="0" smtClean="0"/>
              <a:t> </a:t>
            </a:r>
            <a:r>
              <a:rPr lang="en-GB" noProof="0" dirty="0" err="1" smtClean="0"/>
              <a:t>Anträge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Eingabe</a:t>
            </a:r>
            <a:r>
              <a:rPr lang="en-GB" noProof="0" dirty="0" smtClean="0"/>
              <a:t> 1</a:t>
            </a:r>
          </a:p>
          <a:p>
            <a:pPr lvl="1"/>
            <a:r>
              <a:rPr lang="en-GB" noProof="0" dirty="0" err="1" smtClean="0"/>
              <a:t>Eingabe</a:t>
            </a:r>
            <a:r>
              <a:rPr lang="en-GB" noProof="0" dirty="0" smtClean="0"/>
              <a:t> 2</a:t>
            </a:r>
          </a:p>
          <a:p>
            <a:r>
              <a:rPr lang="en-GB" noProof="0" dirty="0" err="1" smtClean="0"/>
              <a:t>Zu</a:t>
            </a:r>
            <a:r>
              <a:rPr lang="en-GB" noProof="0" dirty="0" smtClean="0"/>
              <a:t> </a:t>
            </a:r>
            <a:r>
              <a:rPr lang="en-GB" noProof="0" dirty="0" err="1" smtClean="0"/>
              <a:t>verabschiedende</a:t>
            </a:r>
            <a:r>
              <a:rPr lang="en-GB" noProof="0" dirty="0" smtClean="0"/>
              <a:t> </a:t>
            </a:r>
            <a:r>
              <a:rPr lang="en-GB" noProof="0" dirty="0" err="1" smtClean="0"/>
              <a:t>Anträge</a:t>
            </a:r>
            <a:endParaRPr lang="en-GB" noProof="0" dirty="0" smtClean="0"/>
          </a:p>
          <a:p>
            <a:r>
              <a:rPr lang="en-GB" noProof="0" dirty="0" smtClean="0"/>
              <a:t>Pause</a:t>
            </a:r>
          </a:p>
          <a:p>
            <a:r>
              <a:rPr lang="en-GB" noProof="0" dirty="0" err="1" smtClean="0"/>
              <a:t>Varia</a:t>
            </a:r>
            <a:r>
              <a:rPr lang="en-GB" noProof="0" dirty="0" smtClean="0"/>
              <a:t> (</a:t>
            </a:r>
            <a:r>
              <a:rPr lang="en-GB" noProof="0" dirty="0" err="1" smtClean="0"/>
              <a:t>nur</a:t>
            </a:r>
            <a:r>
              <a:rPr lang="en-GB" noProof="0" dirty="0" smtClean="0"/>
              <a:t> </a:t>
            </a:r>
            <a:r>
              <a:rPr lang="en-GB" noProof="0" dirty="0" err="1" smtClean="0"/>
              <a:t>wenn</a:t>
            </a:r>
            <a:r>
              <a:rPr lang="en-GB" noProof="0" dirty="0" smtClean="0"/>
              <a:t> </a:t>
            </a:r>
            <a:r>
              <a:rPr lang="en-GB" noProof="0" dirty="0" err="1" smtClean="0"/>
              <a:t>noch</a:t>
            </a:r>
            <a:r>
              <a:rPr lang="en-GB" noProof="0" dirty="0" smtClean="0"/>
              <a:t> </a:t>
            </a:r>
            <a:r>
              <a:rPr lang="en-GB" noProof="0" dirty="0" err="1" smtClean="0"/>
              <a:t>genügend</a:t>
            </a:r>
            <a:r>
              <a:rPr lang="en-GB" noProof="0" dirty="0" smtClean="0"/>
              <a:t> </a:t>
            </a:r>
            <a:r>
              <a:rPr lang="en-GB" noProof="0" dirty="0" err="1" smtClean="0"/>
              <a:t>Zeit</a:t>
            </a:r>
            <a:r>
              <a:rPr lang="en-GB" noProof="0" dirty="0" smtClean="0"/>
              <a:t>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377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004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"/>
          <p:cNvSpPr>
            <a:spLocks noGrp="1"/>
          </p:cNvSpPr>
          <p:nvPr>
            <p:ph type="pic" idx="10"/>
          </p:nvPr>
        </p:nvSpPr>
        <p:spPr>
          <a:xfrm>
            <a:off x="1285875" y="1520789"/>
            <a:ext cx="5014317" cy="3348372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1285874" y="4983559"/>
            <a:ext cx="5014317" cy="41549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de-DE" sz="2100" kern="1200" dirty="0" smtClean="0">
                <a:latin typeface="Arial" charset="0"/>
              </a:defRPr>
            </a:lvl1pPr>
            <a:lvl2pPr>
              <a:defRPr lang="de-DE" kern="1200" dirty="0" smtClean="0">
                <a:latin typeface="Arial" charset="0"/>
                <a:ea typeface="+mn-ea"/>
                <a:cs typeface="+mn-cs"/>
              </a:defRPr>
            </a:lvl2pPr>
            <a:lvl3pPr>
              <a:defRPr lang="de-DE" kern="1200" dirty="0" smtClean="0">
                <a:latin typeface="Arial" charset="0"/>
                <a:ea typeface="+mn-ea"/>
                <a:cs typeface="+mn-cs"/>
              </a:defRPr>
            </a:lvl3pPr>
            <a:lvl4pPr>
              <a:defRPr lang="de-DE" kern="1200" dirty="0" smtClean="0">
                <a:latin typeface="Arial" charset="0"/>
                <a:ea typeface="+mn-ea"/>
                <a:cs typeface="+mn-cs"/>
              </a:defRPr>
            </a:lvl4pPr>
            <a:lvl5pPr>
              <a:defRPr lang="de-DE" kern="1200" dirty="0"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4302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627201"/>
            <a:ext cx="3659188" cy="4286076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100"/>
            </a:lvl1pPr>
            <a:lvl2pPr>
              <a:buClr>
                <a:schemeClr val="tx1"/>
              </a:buClr>
              <a:defRPr sz="2100"/>
            </a:lvl2pPr>
            <a:lvl3pPr>
              <a:buClr>
                <a:schemeClr val="tx1"/>
              </a:buClr>
              <a:defRPr sz="2100"/>
            </a:lvl3pPr>
            <a:lvl4pPr>
              <a:buClr>
                <a:schemeClr val="tx1"/>
              </a:buCl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1592796"/>
            <a:ext cx="3660775" cy="4319054"/>
          </a:xfrm>
          <a:prstGeom prst="rect">
            <a:avLst/>
          </a:prstGeom>
        </p:spPr>
        <p:txBody>
          <a:bodyPr/>
          <a:lstStyle>
            <a:lvl1pPr>
              <a:buClrTx/>
              <a:defRPr sz="2100"/>
            </a:lvl1pPr>
            <a:lvl2pPr>
              <a:buClrTx/>
              <a:defRPr sz="2100"/>
            </a:lvl2pPr>
            <a:lvl3pPr>
              <a:buClrTx/>
              <a:defRPr sz="2100"/>
            </a:lvl3pPr>
            <a:lvl4pPr>
              <a:buClrTx/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76858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7896" y="162720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6000" y="2430040"/>
            <a:ext cx="3203992" cy="3555244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100"/>
            </a:lvl1pPr>
            <a:lvl2pPr>
              <a:buClr>
                <a:schemeClr val="tx1"/>
              </a:buClr>
              <a:defRPr sz="2100"/>
            </a:lvl2pPr>
            <a:lvl3pPr>
              <a:buClr>
                <a:schemeClr val="tx1"/>
              </a:buCl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0"/>
          </p:nvPr>
        </p:nvSpPr>
        <p:spPr>
          <a:xfrm>
            <a:off x="4680012" y="162880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1"/>
          </p:nvPr>
        </p:nvSpPr>
        <p:spPr>
          <a:xfrm>
            <a:off x="4680012" y="2420888"/>
            <a:ext cx="3203992" cy="3555244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100"/>
            </a:lvl1pPr>
            <a:lvl2pPr>
              <a:buClr>
                <a:schemeClr val="tx1"/>
              </a:buClr>
              <a:defRPr sz="2100"/>
            </a:lvl2pPr>
            <a:lvl3pPr>
              <a:buClr>
                <a:schemeClr val="tx1"/>
              </a:buCl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7292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-8546"/>
            <a:ext cx="9162000" cy="687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rgbClr val="B4A89C"/>
              </a:solidFill>
              <a:effectLst/>
              <a:latin typeface="Arial" charset="0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6017" y="2378306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Statement Arial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99809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06988" y="1628800"/>
            <a:ext cx="3660775" cy="198022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06988" y="3789040"/>
            <a:ext cx="3660775" cy="212281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627201"/>
            <a:ext cx="3659188" cy="4286076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100"/>
            </a:lvl1pPr>
            <a:lvl2pPr>
              <a:buClr>
                <a:schemeClr val="tx1"/>
              </a:buClr>
              <a:defRPr sz="2100"/>
            </a:lvl2pPr>
            <a:lvl3pPr>
              <a:buClr>
                <a:schemeClr val="tx1"/>
              </a:buCl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7987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804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1" descr="Bund_e_100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88" y="719554"/>
            <a:ext cx="1993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88560" y="3539990"/>
            <a:ext cx="9011477" cy="323701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1217794" y="2231671"/>
            <a:ext cx="7618555" cy="1637317"/>
          </a:xfrm>
          <a:prstGeom prst="rect">
            <a:avLst/>
          </a:prstGeom>
        </p:spPr>
        <p:txBody>
          <a:bodyPr/>
          <a:lstStyle>
            <a:lvl1pPr>
              <a:defRPr sz="5200" b="0"/>
            </a:lvl1pPr>
          </a:lstStyle>
          <a:p>
            <a:r>
              <a:rPr lang="de-DE" dirty="0" err="1" smtClean="0"/>
              <a:t>Presentation</a:t>
            </a:r>
            <a:r>
              <a:rPr lang="de-DE" dirty="0" smtClean="0"/>
              <a:t> Title Arial, 52 </a:t>
            </a:r>
            <a:r>
              <a:rPr lang="de-DE" dirty="0" err="1" smtClean="0"/>
              <a:t>point</a:t>
            </a:r>
            <a:endParaRPr lang="de-DE" dirty="0" smtClean="0"/>
          </a:p>
        </p:txBody>
      </p:sp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4572000" y="72064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</a:pPr>
            <a:r>
              <a:rPr lang="en-US" sz="800" dirty="0" smtClean="0">
                <a:solidFill>
                  <a:srgbClr val="000000"/>
                </a:solidFill>
                <a:cs typeface="Arial" charset="0"/>
              </a:rPr>
              <a:t>Federal Department of Home Affairs FDHA</a:t>
            </a:r>
            <a:br>
              <a:rPr lang="en-US" sz="80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800" b="1" dirty="0" smtClean="0">
                <a:solidFill>
                  <a:srgbClr val="000000"/>
                </a:solidFill>
                <a:cs typeface="Arial" charset="0"/>
              </a:rPr>
              <a:t>Federal Office of Meteorology and Climatology  MeteoSwiss</a:t>
            </a:r>
            <a:endParaRPr lang="en-US" sz="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2" name="Picture 44" descr="Wapp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88" y="704419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69998" y="3899456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/>
            </a:lvl1pPr>
          </a:lstStyle>
          <a:p>
            <a:pPr lvl="0"/>
            <a:r>
              <a:rPr lang="de-CH" dirty="0" err="1" smtClean="0"/>
              <a:t>Subtitle</a:t>
            </a:r>
            <a:r>
              <a:rPr lang="de-CH" dirty="0" smtClean="0"/>
              <a:t> Arial, 22 </a:t>
            </a:r>
            <a:r>
              <a:rPr lang="de-CH" dirty="0" err="1" smtClean="0"/>
              <a:t>point</a:t>
            </a:r>
            <a:endParaRPr lang="de-CH" dirty="0"/>
          </a:p>
        </p:txBody>
      </p:sp>
      <p:sp>
        <p:nvSpPr>
          <p:cNvPr id="15" name="Rechteck 14"/>
          <p:cNvSpPr/>
          <p:nvPr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1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-8546"/>
            <a:ext cx="9162000" cy="687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B4A89C"/>
              </a:solidFill>
              <a:cs typeface="Arial" charset="0"/>
            </a:endParaRP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6017" y="2378306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 smtClean="0"/>
              <a:t>Statement Arial normal 18. </a:t>
            </a:r>
            <a:r>
              <a:rPr lang="de-CH" dirty="0" err="1" smtClean="0"/>
              <a:t>Feugiamet</a:t>
            </a:r>
            <a:r>
              <a:rPr lang="de-CH" dirty="0" smtClean="0"/>
              <a:t> ad </a:t>
            </a:r>
            <a:r>
              <a:rPr lang="de-CH" dirty="0" err="1" smtClean="0"/>
              <a:t>delisl</a:t>
            </a:r>
            <a:r>
              <a:rPr lang="de-CH" dirty="0" smtClean="0"/>
              <a:t> in </a:t>
            </a:r>
            <a:r>
              <a:rPr lang="de-CH" dirty="0" err="1" smtClean="0"/>
              <a:t>hent</a:t>
            </a:r>
            <a:r>
              <a:rPr lang="de-CH" dirty="0" smtClean="0"/>
              <a:t> ad </a:t>
            </a:r>
            <a:r>
              <a:rPr lang="de-CH" dirty="0" err="1" smtClean="0"/>
              <a:t>estion</a:t>
            </a:r>
            <a:r>
              <a:rPr lang="de-CH" dirty="0" smtClean="0"/>
              <a:t> </a:t>
            </a:r>
            <a:r>
              <a:rPr lang="de-CH" dirty="0" err="1" smtClean="0"/>
              <a:t>hent</a:t>
            </a:r>
            <a:r>
              <a:rPr lang="de-CH" dirty="0" smtClean="0"/>
              <a:t> </a:t>
            </a:r>
            <a:r>
              <a:rPr lang="de-CH" dirty="0" err="1" smtClean="0"/>
              <a:t>prat</a:t>
            </a:r>
            <a:r>
              <a:rPr lang="de-CH" dirty="0" smtClean="0"/>
              <a:t> </a:t>
            </a:r>
            <a:r>
              <a:rPr lang="de-CH" dirty="0" err="1" smtClean="0"/>
              <a:t>lortincilit</a:t>
            </a:r>
            <a:r>
              <a:rPr lang="de-CH" dirty="0" smtClean="0"/>
              <a:t> </a:t>
            </a:r>
            <a:r>
              <a:rPr lang="de-CH" dirty="0" err="1" smtClean="0"/>
              <a:t>utem</a:t>
            </a:r>
            <a:r>
              <a:rPr lang="de-CH" dirty="0" smtClean="0"/>
              <a:t> </a:t>
            </a:r>
            <a:r>
              <a:rPr lang="de-CH" dirty="0" err="1" smtClean="0"/>
              <a:t>doloreet</a:t>
            </a:r>
            <a:r>
              <a:rPr lang="de-CH" dirty="0" smtClean="0"/>
              <a:t> </a:t>
            </a:r>
            <a:r>
              <a:rPr lang="de-CH" dirty="0" err="1" smtClean="0"/>
              <a:t>alisis</a:t>
            </a:r>
            <a:r>
              <a:rPr lang="de-CH" dirty="0" smtClean="0"/>
              <a:t> </a:t>
            </a:r>
            <a:r>
              <a:rPr lang="de-CH" dirty="0" err="1" smtClean="0"/>
              <a:t>auguerc</a:t>
            </a:r>
            <a:r>
              <a:rPr lang="de-CH" dirty="0" smtClean="0"/>
              <a:t> </a:t>
            </a:r>
            <a:r>
              <a:rPr lang="de-CH" dirty="0" err="1" smtClean="0"/>
              <a:t>iliquatum</a:t>
            </a:r>
            <a:r>
              <a:rPr lang="de-CH" dirty="0" smtClean="0"/>
              <a:t> </a:t>
            </a:r>
            <a:r>
              <a:rPr lang="de-CH" dirty="0" err="1" smtClean="0"/>
              <a:t>euipsuscilis</a:t>
            </a:r>
            <a:r>
              <a:rPr lang="de-CH" dirty="0" smtClean="0"/>
              <a:t> </a:t>
            </a:r>
            <a:r>
              <a:rPr lang="de-CH" dirty="0" err="1" smtClean="0"/>
              <a:t>augue</a:t>
            </a:r>
            <a:r>
              <a:rPr lang="de-CH" dirty="0" smtClean="0"/>
              <a:t> do </a:t>
            </a:r>
            <a:r>
              <a:rPr lang="de-CH" dirty="0" err="1" smtClean="0"/>
              <a:t>consequipis</a:t>
            </a:r>
            <a:r>
              <a:rPr lang="de-CH" dirty="0" smtClean="0"/>
              <a:t> </a:t>
            </a:r>
            <a:r>
              <a:rPr lang="de-CH" dirty="0" err="1" smtClean="0"/>
              <a:t>nulputpat</a:t>
            </a:r>
            <a:r>
              <a:rPr lang="de-CH" dirty="0" smtClean="0"/>
              <a:t> </a:t>
            </a:r>
            <a:r>
              <a:rPr lang="de-CH" dirty="0" err="1" smtClean="0"/>
              <a:t>lum</a:t>
            </a:r>
            <a:r>
              <a:rPr lang="de-CH" dirty="0" smtClean="0"/>
              <a:t> </a:t>
            </a:r>
            <a:r>
              <a:rPr lang="de-CH" dirty="0" err="1" smtClean="0"/>
              <a:t>dolobore</a:t>
            </a:r>
            <a:r>
              <a:rPr lang="de-CH" dirty="0" smtClean="0"/>
              <a:t> </a:t>
            </a:r>
            <a:r>
              <a:rPr lang="de-CH" dirty="0" err="1" smtClean="0"/>
              <a:t>diodolorem</a:t>
            </a:r>
            <a:r>
              <a:rPr lang="de-CH" dirty="0" smtClean="0"/>
              <a:t> </a:t>
            </a:r>
            <a:r>
              <a:rPr lang="de-CH" dirty="0" err="1" smtClean="0"/>
              <a:t>nullam</a:t>
            </a:r>
            <a:r>
              <a:rPr lang="de-CH" dirty="0" smtClean="0"/>
              <a:t>, </a:t>
            </a:r>
            <a:r>
              <a:rPr lang="de-CH" dirty="0" err="1" smtClean="0"/>
              <a:t>susting</a:t>
            </a:r>
            <a:r>
              <a:rPr lang="de-CH" dirty="0" smtClean="0"/>
              <a:t> </a:t>
            </a:r>
            <a:r>
              <a:rPr lang="de-CH" dirty="0" err="1" smtClean="0"/>
              <a:t>eumsan</a:t>
            </a:r>
            <a:r>
              <a:rPr lang="de-CH" dirty="0" smtClean="0"/>
              <a:t> </a:t>
            </a:r>
            <a:r>
              <a:rPr lang="de-CH" dirty="0" err="1" smtClean="0"/>
              <a:t>veliquismod</a:t>
            </a:r>
            <a:r>
              <a:rPr lang="de-CH" dirty="0" smtClean="0"/>
              <a:t> </a:t>
            </a:r>
            <a:r>
              <a:rPr lang="de-CH" dirty="0" err="1" smtClean="0"/>
              <a:t>mincin</a:t>
            </a:r>
            <a:r>
              <a:rPr lang="de-CH" dirty="0" smtClean="0"/>
              <a:t> </a:t>
            </a:r>
            <a:r>
              <a:rPr lang="de-CH" dirty="0" err="1" smtClean="0"/>
              <a:t>ulluptat</a:t>
            </a:r>
            <a:r>
              <a:rPr lang="de-CH" dirty="0" smtClean="0"/>
              <a:t>. </a:t>
            </a:r>
            <a:r>
              <a:rPr lang="de-CH" dirty="0" err="1" smtClean="0"/>
              <a:t>Nulla</a:t>
            </a:r>
            <a:r>
              <a:rPr lang="de-CH" dirty="0" smtClean="0"/>
              <a:t> </a:t>
            </a:r>
            <a:r>
              <a:rPr lang="de-CH" dirty="0" err="1" smtClean="0"/>
              <a:t>commy</a:t>
            </a:r>
            <a:r>
              <a:rPr lang="de-CH" dirty="0" smtClean="0"/>
              <a:t> </a:t>
            </a:r>
            <a:r>
              <a:rPr lang="de-CH" dirty="0" err="1" smtClean="0"/>
              <a:t>niam</a:t>
            </a:r>
            <a:r>
              <a:rPr lang="de-CH" dirty="0" smtClean="0"/>
              <a:t>, </a:t>
            </a:r>
            <a:r>
              <a:rPr lang="de-CH" dirty="0" err="1" smtClean="0"/>
              <a:t>quismodit</a:t>
            </a:r>
            <a:r>
              <a:rPr lang="de-CH" dirty="0" smtClean="0"/>
              <a:t> </a:t>
            </a:r>
            <a:r>
              <a:rPr lang="de-CH" dirty="0" err="1" smtClean="0"/>
              <a:t>irilit</a:t>
            </a:r>
            <a:r>
              <a:rPr lang="de-CH" dirty="0" smtClean="0"/>
              <a:t> </a:t>
            </a:r>
            <a:r>
              <a:rPr lang="de-CH" dirty="0" err="1" smtClean="0"/>
              <a:t>incinim</a:t>
            </a:r>
            <a:r>
              <a:rPr lang="de-CH" dirty="0" smtClean="0"/>
              <a:t> </a:t>
            </a:r>
            <a:r>
              <a:rPr lang="de-CH" dirty="0" err="1" smtClean="0"/>
              <a:t>velisi</a:t>
            </a:r>
            <a:r>
              <a:rPr lang="de-CH" dirty="0" smtClean="0"/>
              <a:t> </a:t>
            </a:r>
            <a:r>
              <a:rPr lang="de-CH" dirty="0" err="1" smtClean="0"/>
              <a:t>exero</a:t>
            </a:r>
            <a:r>
              <a:rPr lang="de-CH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61323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49" y="2752724"/>
            <a:ext cx="3565525" cy="2562225"/>
          </a:xfrm>
          <a:prstGeom prst="rect">
            <a:avLst/>
          </a:prstGeom>
        </p:spPr>
        <p:txBody>
          <a:bodyPr/>
          <a:lstStyle>
            <a:lvl1pPr marL="266700" indent="-266700">
              <a:buFont typeface="+mj-lt"/>
              <a:buAutoNum type="arabicPeriod"/>
              <a:defRPr sz="1800"/>
            </a:lvl1pPr>
          </a:lstStyle>
          <a:p>
            <a:pPr lvl="0"/>
            <a:r>
              <a:rPr lang="de-DE" dirty="0" err="1" smtClean="0"/>
              <a:t>Feu</a:t>
            </a:r>
            <a:r>
              <a:rPr lang="de-DE" dirty="0" smtClean="0"/>
              <a:t> </a:t>
            </a:r>
            <a:r>
              <a:rPr lang="de-DE" dirty="0" err="1" smtClean="0"/>
              <a:t>feugiamet</a:t>
            </a:r>
            <a:r>
              <a:rPr lang="de-DE" dirty="0" smtClean="0"/>
              <a:t> ad </a:t>
            </a:r>
            <a:r>
              <a:rPr lang="de-DE" dirty="0" err="1" smtClean="0"/>
              <a:t>delisl</a:t>
            </a:r>
            <a:r>
              <a:rPr lang="de-DE" dirty="0" smtClean="0"/>
              <a:t> in </a:t>
            </a:r>
            <a:r>
              <a:rPr lang="de-DE" dirty="0" err="1" smtClean="0"/>
              <a:t>hent</a:t>
            </a:r>
            <a:r>
              <a:rPr lang="de-DE" dirty="0" smtClean="0"/>
              <a:t> ad </a:t>
            </a:r>
            <a:r>
              <a:rPr lang="de-DE" dirty="0" err="1" smtClean="0"/>
              <a:t>estion</a:t>
            </a:r>
            <a:r>
              <a:rPr lang="de-DE" dirty="0" smtClean="0"/>
              <a:t> </a:t>
            </a:r>
            <a:r>
              <a:rPr lang="de-DE" dirty="0" err="1" smtClean="0"/>
              <a:t>hent</a:t>
            </a:r>
            <a:r>
              <a:rPr lang="de-DE" dirty="0" smtClean="0"/>
              <a:t> </a:t>
            </a:r>
            <a:r>
              <a:rPr lang="de-DE" dirty="0" err="1" smtClean="0"/>
              <a:t>prat</a:t>
            </a:r>
            <a:r>
              <a:rPr lang="de-DE" dirty="0" smtClean="0"/>
              <a:t> </a:t>
            </a:r>
            <a:r>
              <a:rPr lang="de-DE" dirty="0" err="1" smtClean="0"/>
              <a:t>lortincilit</a:t>
            </a:r>
            <a:r>
              <a:rPr lang="de-DE" dirty="0" smtClean="0"/>
              <a:t> </a:t>
            </a:r>
            <a:r>
              <a:rPr lang="de-DE" dirty="0" err="1" smtClean="0"/>
              <a:t>utem</a:t>
            </a:r>
            <a:r>
              <a:rPr lang="de-DE" dirty="0" smtClean="0"/>
              <a:t> </a:t>
            </a:r>
            <a:r>
              <a:rPr lang="de-DE" dirty="0" err="1" smtClean="0"/>
              <a:t>doloreet</a:t>
            </a:r>
            <a:r>
              <a:rPr lang="de-DE" dirty="0" smtClean="0"/>
              <a:t> </a:t>
            </a:r>
            <a:r>
              <a:rPr lang="de-DE" dirty="0" err="1" smtClean="0"/>
              <a:t>alisis</a:t>
            </a:r>
            <a:endParaRPr lang="de-DE" dirty="0" smtClean="0"/>
          </a:p>
          <a:p>
            <a:pPr lvl="0"/>
            <a:r>
              <a:rPr lang="de-DE" dirty="0" err="1" smtClean="0"/>
              <a:t>Auguerc</a:t>
            </a:r>
            <a:r>
              <a:rPr lang="de-DE" dirty="0" smtClean="0"/>
              <a:t> </a:t>
            </a:r>
            <a:r>
              <a:rPr lang="de-DE" dirty="0" err="1" smtClean="0"/>
              <a:t>iliquatum</a:t>
            </a:r>
            <a:r>
              <a:rPr lang="de-DE" dirty="0" smtClean="0"/>
              <a:t> </a:t>
            </a:r>
            <a:r>
              <a:rPr lang="de-DE" dirty="0" err="1" smtClean="0"/>
              <a:t>euips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nulputpat</a:t>
            </a:r>
            <a:r>
              <a:rPr lang="de-DE" dirty="0" smtClean="0"/>
              <a:t> </a:t>
            </a:r>
            <a:r>
              <a:rPr lang="de-DE" dirty="0" err="1" smtClean="0"/>
              <a:t>lum</a:t>
            </a:r>
            <a:r>
              <a:rPr lang="de-DE" dirty="0" smtClean="0"/>
              <a:t> </a:t>
            </a:r>
            <a:r>
              <a:rPr lang="de-DE" dirty="0" err="1" smtClean="0"/>
              <a:t>dolobore</a:t>
            </a:r>
            <a:r>
              <a:rPr lang="de-DE" dirty="0" smtClean="0"/>
              <a:t> </a:t>
            </a:r>
            <a:r>
              <a:rPr lang="de-DE" dirty="0" err="1" smtClean="0"/>
              <a:t>dio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odolorem</a:t>
            </a:r>
            <a:r>
              <a:rPr lang="de-DE" dirty="0" smtClean="0"/>
              <a:t> </a:t>
            </a:r>
            <a:r>
              <a:rPr lang="de-DE" dirty="0" err="1" smtClean="0"/>
              <a:t>nullam</a:t>
            </a:r>
            <a:r>
              <a:rPr lang="de-DE" dirty="0" smtClean="0"/>
              <a:t>, </a:t>
            </a:r>
            <a:r>
              <a:rPr lang="de-DE" dirty="0" err="1" smtClean="0"/>
              <a:t>sustingeumsan</a:t>
            </a:r>
            <a:r>
              <a:rPr lang="de-DE" dirty="0" smtClean="0"/>
              <a:t> </a:t>
            </a:r>
            <a:r>
              <a:rPr lang="de-DE" dirty="0" err="1" smtClean="0"/>
              <a:t>veliquismod</a:t>
            </a:r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0" y="2390775"/>
            <a:ext cx="3543300" cy="3619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266700" indent="-266700">
              <a:spcBef>
                <a:spcPts val="0"/>
              </a:spcBef>
              <a:buFont typeface="+mj-lt"/>
              <a:buAutoNum type="arabicPeriod"/>
              <a:defRPr sz="1800"/>
            </a:lvl2pPr>
          </a:lstStyle>
          <a:p>
            <a:pPr lvl="0"/>
            <a:r>
              <a:rPr lang="de-DE" dirty="0" smtClean="0"/>
              <a:t>Text Einzug numerisch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68045" y="1213844"/>
            <a:ext cx="7447330" cy="45035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>
                <a:latin typeface="+mj-lt"/>
              </a:defRPr>
            </a:lvl1pPr>
          </a:lstStyle>
          <a:p>
            <a:pPr lvl="0"/>
            <a:r>
              <a:rPr lang="de-CH" dirty="0" err="1" smtClean="0"/>
              <a:t>Subtitle</a:t>
            </a:r>
            <a:r>
              <a:rPr lang="de-CH" dirty="0" smtClean="0"/>
              <a:t> Arial normal, 22 </a:t>
            </a:r>
            <a:r>
              <a:rPr lang="de-CH" dirty="0" err="1" smtClean="0"/>
              <a:t>point</a:t>
            </a:r>
            <a:endParaRPr lang="de-CH" dirty="0"/>
          </a:p>
        </p:txBody>
      </p:sp>
      <p:pic>
        <p:nvPicPr>
          <p:cNvPr id="29" name="Picture 44" descr="Wap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60100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 smtClean="0"/>
              <a:t>Titel, Arial, normal, 32 </a:t>
            </a:r>
            <a:r>
              <a:rPr lang="de-DE" dirty="0" err="1" smtClean="0"/>
              <a:t>point</a:t>
            </a:r>
            <a:endParaRPr lang="de-DE" dirty="0" smtClean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43475" y="2390775"/>
            <a:ext cx="3771900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285750" indent="-285750">
              <a:spcBef>
                <a:spcPts val="0"/>
              </a:spcBef>
              <a:buFont typeface="Symbol" panose="05050102010706020507" pitchFamily="18" charset="2"/>
              <a:buChar char="-"/>
              <a:defRPr sz="1800"/>
            </a:lvl2pPr>
          </a:lstStyle>
          <a:p>
            <a:pPr lvl="0"/>
            <a:r>
              <a:rPr lang="de-DE" dirty="0" smtClean="0"/>
              <a:t>Text Einzug Geviertstrich</a:t>
            </a:r>
          </a:p>
        </p:txBody>
      </p:sp>
      <p:sp>
        <p:nvSpPr>
          <p:cNvPr id="19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940299" y="2771774"/>
            <a:ext cx="3775076" cy="2562225"/>
          </a:xfrm>
          <a:prstGeom prst="rect">
            <a:avLst/>
          </a:prstGeom>
        </p:spPr>
        <p:txBody>
          <a:bodyPr/>
          <a:lstStyle>
            <a:lvl1pPr marL="266700" indent="-266700">
              <a:buFont typeface="Symbol" panose="05050102010706020507" pitchFamily="18" charset="2"/>
              <a:buChar char="-"/>
              <a:defRPr sz="1800"/>
            </a:lvl1pPr>
          </a:lstStyle>
          <a:p>
            <a:pPr lvl="0"/>
            <a:r>
              <a:rPr lang="de-DE" dirty="0" err="1" smtClean="0"/>
              <a:t>Feu</a:t>
            </a:r>
            <a:r>
              <a:rPr lang="de-DE" dirty="0" smtClean="0"/>
              <a:t> </a:t>
            </a:r>
            <a:r>
              <a:rPr lang="de-DE" dirty="0" err="1" smtClean="0"/>
              <a:t>feugiamet</a:t>
            </a:r>
            <a:r>
              <a:rPr lang="de-DE" dirty="0" smtClean="0"/>
              <a:t> ad </a:t>
            </a:r>
            <a:r>
              <a:rPr lang="de-DE" dirty="0" err="1" smtClean="0"/>
              <a:t>delisl</a:t>
            </a:r>
            <a:r>
              <a:rPr lang="de-DE" dirty="0" smtClean="0"/>
              <a:t> in </a:t>
            </a:r>
            <a:r>
              <a:rPr lang="de-DE" dirty="0" err="1" smtClean="0"/>
              <a:t>hent</a:t>
            </a:r>
            <a:r>
              <a:rPr lang="de-DE" dirty="0" smtClean="0"/>
              <a:t> ad </a:t>
            </a:r>
            <a:r>
              <a:rPr lang="de-DE" dirty="0" err="1" smtClean="0"/>
              <a:t>estion</a:t>
            </a:r>
            <a:r>
              <a:rPr lang="de-DE" dirty="0" smtClean="0"/>
              <a:t> </a:t>
            </a:r>
            <a:r>
              <a:rPr lang="de-DE" dirty="0" err="1" smtClean="0"/>
              <a:t>hent</a:t>
            </a:r>
            <a:r>
              <a:rPr lang="de-DE" dirty="0" smtClean="0"/>
              <a:t> </a:t>
            </a:r>
            <a:r>
              <a:rPr lang="de-DE" dirty="0" err="1" smtClean="0"/>
              <a:t>prat</a:t>
            </a:r>
            <a:r>
              <a:rPr lang="de-DE" dirty="0" smtClean="0"/>
              <a:t> </a:t>
            </a:r>
            <a:r>
              <a:rPr lang="de-DE" dirty="0" err="1" smtClean="0"/>
              <a:t>lortincilit</a:t>
            </a:r>
            <a:r>
              <a:rPr lang="de-DE" dirty="0" smtClean="0"/>
              <a:t> </a:t>
            </a:r>
            <a:r>
              <a:rPr lang="de-DE" dirty="0" err="1" smtClean="0"/>
              <a:t>utem</a:t>
            </a:r>
            <a:r>
              <a:rPr lang="de-DE" dirty="0" smtClean="0"/>
              <a:t> </a:t>
            </a:r>
            <a:r>
              <a:rPr lang="de-DE" dirty="0" err="1" smtClean="0"/>
              <a:t>doloreet</a:t>
            </a:r>
            <a:r>
              <a:rPr lang="de-DE" dirty="0" smtClean="0"/>
              <a:t> </a:t>
            </a:r>
            <a:r>
              <a:rPr lang="de-DE" dirty="0" err="1" smtClean="0"/>
              <a:t>alisis</a:t>
            </a:r>
            <a:endParaRPr lang="de-DE" dirty="0" smtClean="0"/>
          </a:p>
          <a:p>
            <a:pPr lvl="0"/>
            <a:r>
              <a:rPr lang="de-DE" dirty="0" err="1" smtClean="0"/>
              <a:t>Auguerc</a:t>
            </a:r>
            <a:r>
              <a:rPr lang="de-DE" dirty="0" smtClean="0"/>
              <a:t> </a:t>
            </a:r>
            <a:r>
              <a:rPr lang="de-DE" dirty="0" err="1" smtClean="0"/>
              <a:t>iliquatum</a:t>
            </a:r>
            <a:r>
              <a:rPr lang="de-DE" dirty="0" smtClean="0"/>
              <a:t> </a:t>
            </a:r>
            <a:r>
              <a:rPr lang="de-DE" dirty="0" err="1" smtClean="0"/>
              <a:t>euips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nulputpat</a:t>
            </a:r>
            <a:r>
              <a:rPr lang="de-DE" dirty="0" smtClean="0"/>
              <a:t> </a:t>
            </a:r>
            <a:r>
              <a:rPr lang="de-DE" dirty="0" err="1" smtClean="0"/>
              <a:t>lum</a:t>
            </a:r>
            <a:r>
              <a:rPr lang="de-DE" dirty="0" smtClean="0"/>
              <a:t> </a:t>
            </a:r>
            <a:r>
              <a:rPr lang="de-DE" dirty="0" err="1" smtClean="0"/>
              <a:t>dolobore</a:t>
            </a:r>
            <a:r>
              <a:rPr lang="de-DE" dirty="0" smtClean="0"/>
              <a:t> </a:t>
            </a:r>
            <a:r>
              <a:rPr lang="de-DE" dirty="0" err="1" smtClean="0"/>
              <a:t>dio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odolorem</a:t>
            </a:r>
            <a:r>
              <a:rPr lang="de-DE" dirty="0" smtClean="0"/>
              <a:t> </a:t>
            </a:r>
            <a:r>
              <a:rPr lang="de-DE" dirty="0" err="1" smtClean="0"/>
              <a:t>nullam</a:t>
            </a:r>
            <a:r>
              <a:rPr lang="de-DE" dirty="0" smtClean="0"/>
              <a:t>, </a:t>
            </a:r>
            <a:r>
              <a:rPr lang="de-DE" dirty="0" err="1" smtClean="0"/>
              <a:t>sustingeumsan</a:t>
            </a:r>
            <a:r>
              <a:rPr lang="de-DE" dirty="0" smtClean="0"/>
              <a:t> </a:t>
            </a:r>
            <a:r>
              <a:rPr lang="de-DE" dirty="0" err="1" smtClean="0"/>
              <a:t>veliquismod</a:t>
            </a:r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3641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2390774"/>
            <a:ext cx="7527926" cy="256222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de-CH" dirty="0" smtClean="0"/>
              <a:t>Grundschrift mit Aufzählung, Arial normal, 16 Punkt</a:t>
            </a:r>
          </a:p>
          <a:p>
            <a:pPr lvl="0"/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  <a:endParaRPr lang="de-DE" dirty="0" smtClean="0"/>
          </a:p>
        </p:txBody>
      </p:sp>
      <p:pic>
        <p:nvPicPr>
          <p:cNvPr id="29" name="Picture 44" descr="Wap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60100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 smtClean="0"/>
              <a:t>Title, Arial, normal, 32 </a:t>
            </a:r>
            <a:r>
              <a:rPr lang="de-DE" dirty="0" err="1" smtClean="0"/>
              <a:t>point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1066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foli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296000" y="2457000"/>
            <a:ext cx="7429500" cy="241216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CH" sz="520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295636" y="5301000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3200"/>
            </a:lvl1pPr>
          </a:lstStyle>
          <a:p>
            <a:pPr lvl="0"/>
            <a:r>
              <a:rPr lang="en-US" smtClean="0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0336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16824" cy="7920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1845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147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169811" y="60044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Folientitel</a:t>
            </a:r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65226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1: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502512" y="3499634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303191" y="3490376"/>
            <a:ext cx="2367383" cy="2027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08731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1/ Detail: Arial 12pt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450795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2: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494300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2/ Detail: Arial 12pt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56687" y="2121232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3: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6300192" y="2431520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3/ Detail: Arial 12pt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608663" y="3479743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3138"/>
            <a:ext cx="9144000" cy="446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Fläche: Rechteck, Farb-Füllung grau , ohne Rand</a:t>
            </a:r>
            <a:endParaRPr lang="de-CH" dirty="0"/>
          </a:p>
        </p:txBody>
      </p:sp>
      <p:pic>
        <p:nvPicPr>
          <p:cNvPr id="16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96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169811" y="60044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Folientitel</a:t>
            </a:r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65226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1: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502512" y="3499634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303191" y="3490376"/>
            <a:ext cx="2367383" cy="2027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08731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1/ Detail: Arial 12pt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450795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2: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494300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2/ Detail: Arial 12pt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56687" y="2121232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3: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6300192" y="2431520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3/ Detail: Arial 12pt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608663" y="3479743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3138"/>
            <a:ext cx="9144000" cy="446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Fläche: Rechteck, Farb-Füllung grau , ohne Rand</a:t>
            </a:r>
            <a:endParaRPr lang="de-CH" dirty="0"/>
          </a:p>
        </p:txBody>
      </p:sp>
      <p:pic>
        <p:nvPicPr>
          <p:cNvPr id="16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71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447799"/>
            <a:ext cx="7527926" cy="418941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1pPr>
            <a:lvl2pPr marL="714375" indent="-257175">
              <a:buFont typeface="Symbol" panose="05050102010706020507" pitchFamily="18" charset="2"/>
              <a:buChar char="-"/>
              <a:defRPr sz="2100" baseline="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aseline="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drei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411025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72700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 eaLnBrk="1" hangingPunct="1"/>
            <a:fld id="{86CB4B4D-7CA3-9044-876B-883B54F8677D}" type="slidenum">
              <a:rPr sz="180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sz="18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2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49" y="2171699"/>
            <a:ext cx="3565525" cy="3465514"/>
          </a:xfrm>
          <a:prstGeom prst="rect">
            <a:avLst/>
          </a:prstGeom>
        </p:spPr>
        <p:txBody>
          <a:bodyPr/>
          <a:lstStyle>
            <a:lvl1pPr marL="361950" indent="-361950">
              <a:buFont typeface="+mj-lt"/>
              <a:buAutoNum type="arabicPeriod"/>
              <a:defRPr sz="2100"/>
            </a:lvl1pPr>
            <a:lvl2pPr marL="628650" indent="-266700">
              <a:buClr>
                <a:schemeClr val="tx1"/>
              </a:buClr>
              <a:defRPr sz="2100"/>
            </a:lvl2pPr>
          </a:lstStyle>
          <a:p>
            <a:pPr lvl="0"/>
            <a:r>
              <a:rPr lang="en-GB" noProof="0" dirty="0" smtClean="0"/>
              <a:t>Feu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</a:t>
            </a:r>
            <a:r>
              <a:rPr lang="en-GB" noProof="0" dirty="0" smtClean="0"/>
              <a:t> </a:t>
            </a:r>
          </a:p>
          <a:p>
            <a:pPr lvl="0"/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</p:txBody>
      </p:sp>
      <p:sp>
        <p:nvSpPr>
          <p:cNvPr id="19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940299" y="2200274"/>
            <a:ext cx="3565525" cy="3436939"/>
          </a:xfrm>
          <a:prstGeom prst="rect">
            <a:avLst/>
          </a:prstGeom>
        </p:spPr>
        <p:txBody>
          <a:bodyPr/>
          <a:lstStyle>
            <a:lvl1pPr marL="342900" indent="-342900">
              <a:buFont typeface="Symbol" panose="05050102010706020507" pitchFamily="18" charset="2"/>
              <a:buChar char="-"/>
              <a:defRPr sz="2100"/>
            </a:lvl1pPr>
            <a:lvl2pPr marL="628650" indent="-266700">
              <a:buClr>
                <a:schemeClr val="tx1"/>
              </a:buClr>
              <a:defRPr sz="2100"/>
            </a:lvl2pPr>
          </a:lstStyle>
          <a:p>
            <a:pPr lvl="0"/>
            <a:r>
              <a:rPr lang="en-GB" noProof="0" dirty="0" smtClean="0"/>
              <a:t>Feu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</a:t>
            </a:r>
            <a:r>
              <a:rPr lang="en-GB" noProof="0" dirty="0" smtClean="0"/>
              <a:t> </a:t>
            </a:r>
          </a:p>
          <a:p>
            <a:pPr lvl="0"/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0" y="1704975"/>
            <a:ext cx="3543300" cy="3619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aseline="0"/>
            </a:lvl1pPr>
            <a:lvl2pPr marL="266700" indent="-266700">
              <a:spcBef>
                <a:spcPts val="0"/>
              </a:spcBef>
              <a:buFont typeface="+mj-lt"/>
              <a:buAutoNum type="arabicPeriod"/>
              <a:defRPr sz="1800"/>
            </a:lvl2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Einzug</a:t>
            </a:r>
            <a:r>
              <a:rPr lang="en-GB" noProof="0" dirty="0" smtClean="0"/>
              <a:t> </a:t>
            </a:r>
            <a:r>
              <a:rPr lang="en-GB" noProof="0" dirty="0" err="1" smtClean="0"/>
              <a:t>numerisch</a:t>
            </a:r>
            <a:endParaRPr lang="en-GB" noProof="0" dirty="0" smtClean="0"/>
          </a:p>
        </p:txBody>
      </p:sp>
      <p:sp>
        <p:nvSpPr>
          <p:cNvPr id="15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7450" y="966194"/>
            <a:ext cx="7518400" cy="45035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400" baseline="0">
                <a:latin typeface="+mj-lt"/>
              </a:defRPr>
            </a:lvl1pPr>
          </a:lstStyle>
          <a:p>
            <a:pPr lvl="0"/>
            <a:r>
              <a:rPr lang="en-GB" noProof="0" dirty="0" smtClean="0"/>
              <a:t>Subtitle Arial normal, 24 point</a:t>
            </a:r>
            <a:endParaRPr lang="en-GB" noProof="0" dirty="0"/>
          </a:p>
        </p:txBody>
      </p:sp>
      <p:sp>
        <p:nvSpPr>
          <p:cNvPr id="16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err="1" smtClean="0"/>
              <a:t>Titel</a:t>
            </a:r>
            <a:r>
              <a:rPr lang="en-GB" noProof="0" dirty="0" smtClean="0"/>
              <a:t>, Arial, normal, 32 point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43475" y="1704975"/>
            <a:ext cx="3771900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aseline="0"/>
            </a:lvl1pPr>
            <a:lvl2pPr marL="285750" indent="-285750">
              <a:spcBef>
                <a:spcPts val="0"/>
              </a:spcBef>
              <a:buFont typeface="Symbol" panose="05050102010706020507" pitchFamily="18" charset="2"/>
              <a:buChar char="-"/>
              <a:defRPr sz="1800"/>
            </a:lvl2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Einzug</a:t>
            </a:r>
            <a:r>
              <a:rPr lang="en-GB" noProof="0" dirty="0" smtClean="0"/>
              <a:t> </a:t>
            </a:r>
            <a:r>
              <a:rPr lang="en-GB" noProof="0" dirty="0" err="1" smtClean="0"/>
              <a:t>Geviertstrich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8356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_typ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err="1" smtClean="0"/>
              <a:t>Titel</a:t>
            </a:r>
            <a:r>
              <a:rPr lang="en-GB" noProof="0" dirty="0" smtClean="0"/>
              <a:t>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269025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1290227" y="4068410"/>
            <a:ext cx="2284015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err="1" smtClean="0"/>
              <a:t>MeteoSvizzera</a:t>
            </a:r>
            <a:endParaRPr lang="en-GB" sz="1600" noProof="0" dirty="0" smtClean="0"/>
          </a:p>
          <a:p>
            <a:r>
              <a:rPr lang="en-GB" sz="1600" noProof="0" dirty="0" smtClean="0"/>
              <a:t>Via </a:t>
            </a:r>
            <a:r>
              <a:rPr lang="en-GB" sz="1600" noProof="0" dirty="0" err="1" smtClean="0"/>
              <a:t>ai</a:t>
            </a:r>
            <a:r>
              <a:rPr lang="en-GB" sz="1600" noProof="0" dirty="0" smtClean="0"/>
              <a:t> Monti 146</a:t>
            </a:r>
          </a:p>
          <a:p>
            <a:r>
              <a:rPr lang="en-GB" sz="1600" noProof="0" dirty="0" smtClean="0"/>
              <a:t>CH-6605 Locarno-Monti</a:t>
            </a:r>
          </a:p>
          <a:p>
            <a:r>
              <a:rPr lang="en-GB" sz="1600" noProof="0" dirty="0" smtClean="0"/>
              <a:t>T +41 58 460 92 22</a:t>
            </a:r>
          </a:p>
          <a:p>
            <a:r>
              <a:rPr lang="en-GB" sz="1600" noProof="0" dirty="0" smtClean="0"/>
              <a:t>www.meteosvizzera.ch</a:t>
            </a:r>
            <a:endParaRPr lang="en-GB" sz="1600" noProof="0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4014378" y="4068410"/>
            <a:ext cx="200542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MétéoSuisse</a:t>
            </a:r>
            <a:endParaRPr lang="en-GB" sz="1600" noProof="0" dirty="0" smtClean="0"/>
          </a:p>
          <a:p>
            <a:r>
              <a:rPr lang="en-GB" sz="1600" noProof="0" dirty="0" smtClean="0"/>
              <a:t>7bis, av. de la </a:t>
            </a:r>
            <a:r>
              <a:rPr lang="en-GB" sz="1600" noProof="0" dirty="0" err="1" smtClean="0"/>
              <a:t>Paix</a:t>
            </a:r>
            <a:endParaRPr lang="en-GB" sz="1600" noProof="0" dirty="0" smtClean="0"/>
          </a:p>
          <a:p>
            <a:r>
              <a:rPr lang="en-GB" sz="1600" noProof="0" dirty="0" smtClean="0"/>
              <a:t>CH-1211 Genève 2</a:t>
            </a:r>
          </a:p>
          <a:p>
            <a:r>
              <a:rPr lang="en-GB" sz="1600" noProof="0" dirty="0" smtClean="0"/>
              <a:t>T +41 58 460 98 88</a:t>
            </a:r>
          </a:p>
          <a:p>
            <a:r>
              <a:rPr lang="en-GB" sz="1600" noProof="0" dirty="0" smtClean="0"/>
              <a:t>www.meteosuisse.ch</a:t>
            </a:r>
            <a:endParaRPr lang="en-GB" sz="1600" noProof="0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6484528" y="4068410"/>
            <a:ext cx="210293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MétéoSuisse</a:t>
            </a:r>
            <a:endParaRPr lang="en-GB" sz="1600" noProof="0" dirty="0" smtClean="0"/>
          </a:p>
          <a:p>
            <a:r>
              <a:rPr lang="en-GB" sz="1600" noProof="0" dirty="0" err="1" smtClean="0"/>
              <a:t>Chemin</a:t>
            </a:r>
            <a:r>
              <a:rPr lang="en-GB" sz="1600" noProof="0" dirty="0" smtClean="0"/>
              <a:t> de </a:t>
            </a:r>
            <a:r>
              <a:rPr lang="en-GB" sz="1600" noProof="0" dirty="0" err="1" smtClean="0"/>
              <a:t>l‘Aérologie</a:t>
            </a:r>
            <a:endParaRPr lang="en-GB" sz="1600" noProof="0" dirty="0" smtClean="0"/>
          </a:p>
          <a:p>
            <a:r>
              <a:rPr lang="en-GB" sz="1600" noProof="0" dirty="0" smtClean="0"/>
              <a:t>CH-1530 </a:t>
            </a:r>
            <a:r>
              <a:rPr lang="en-GB" sz="1600" noProof="0" dirty="0" err="1" smtClean="0"/>
              <a:t>Payerne</a:t>
            </a:r>
            <a:endParaRPr lang="en-GB" sz="1600" noProof="0" dirty="0" smtClean="0"/>
          </a:p>
          <a:p>
            <a:r>
              <a:rPr lang="en-GB" sz="1600" noProof="0" dirty="0" smtClean="0"/>
              <a:t>T +41 58 460 94 44</a:t>
            </a:r>
          </a:p>
          <a:p>
            <a:r>
              <a:rPr lang="en-GB" sz="1600" noProof="0" dirty="0" smtClean="0"/>
              <a:t>www.meteosuisse.ch</a:t>
            </a:r>
            <a:endParaRPr lang="en-GB" sz="1600" noProof="0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1277766" y="1922110"/>
            <a:ext cx="344129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00" b="1" noProof="0" dirty="0" smtClean="0"/>
              <a:t>MeteoSwiss</a:t>
            </a:r>
          </a:p>
          <a:p>
            <a:r>
              <a:rPr lang="en-GB" sz="1800" b="0" noProof="0" dirty="0" smtClean="0"/>
              <a:t>Operation </a:t>
            </a:r>
            <a:r>
              <a:rPr lang="en-GB" sz="1800" b="0" noProof="0" dirty="0" err="1" smtClean="0"/>
              <a:t>Center</a:t>
            </a:r>
            <a:r>
              <a:rPr lang="en-GB" sz="1800" b="0" noProof="0" dirty="0" smtClean="0"/>
              <a:t> 1 </a:t>
            </a:r>
          </a:p>
          <a:p>
            <a:r>
              <a:rPr lang="en-GB" sz="1800" b="0" noProof="0" dirty="0" smtClean="0"/>
              <a:t>CH-8058 Zurich-Airport </a:t>
            </a:r>
          </a:p>
          <a:p>
            <a:r>
              <a:rPr lang="en-GB" sz="1800" b="0" noProof="0" dirty="0" smtClean="0"/>
              <a:t>T +41 58 460 91 11 www.meteoswiss.ch</a:t>
            </a:r>
            <a:endParaRPr lang="en-GB" sz="1800" b="0" noProof="0" dirty="0"/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9" name="Picture 41" descr="Bund_e_100%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828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88560" y="3539990"/>
            <a:ext cx="9011477" cy="3237017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1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itel 3"/>
          <p:cNvSpPr>
            <a:spLocks noGrp="1"/>
          </p:cNvSpPr>
          <p:nvPr>
            <p:ph type="title" hasCustomPrompt="1"/>
          </p:nvPr>
        </p:nvSpPr>
        <p:spPr>
          <a:xfrm>
            <a:off x="1155489" y="2231671"/>
            <a:ext cx="7618555" cy="1637317"/>
          </a:xfrm>
          <a:prstGeom prst="rect">
            <a:avLst/>
          </a:prstGeom>
        </p:spPr>
        <p:txBody>
          <a:bodyPr/>
          <a:lstStyle>
            <a:lvl1pPr>
              <a:defRPr sz="5200" b="0"/>
            </a:lvl1pPr>
          </a:lstStyle>
          <a:p>
            <a:r>
              <a:rPr lang="en-GB" noProof="0" dirty="0" smtClean="0"/>
              <a:t>Presentation Title Arial, 52 point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5489" y="3899456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/>
            </a:lvl1pPr>
          </a:lstStyle>
          <a:p>
            <a:pPr lvl="0"/>
            <a:r>
              <a:rPr lang="en-GB" noProof="0" dirty="0" smtClean="0"/>
              <a:t>Subtitle Arial, 22 point</a:t>
            </a:r>
          </a:p>
        </p:txBody>
      </p:sp>
    </p:spTree>
    <p:extLst>
      <p:ext uri="{BB962C8B-B14F-4D97-AF65-F5344CB8AC3E}">
        <p14:creationId xmlns:p14="http://schemas.microsoft.com/office/powerpoint/2010/main" val="35439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-8546"/>
            <a:ext cx="9162000" cy="687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rgbClr val="B4A89C"/>
              </a:solidFill>
              <a:effectLst/>
              <a:latin typeface="Arial" charset="0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6017" y="2378306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Statement Arial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0590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447799"/>
            <a:ext cx="7527926" cy="418941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1pPr>
            <a:lvl2pPr marL="714375" indent="-257175">
              <a:buFont typeface="Symbol" panose="05050102010706020507" pitchFamily="18" charset="2"/>
              <a:buChar char="-"/>
              <a:defRPr sz="2100" baseline="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aseline="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drei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9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3948158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theme" Target="../theme/theme3.xml"/><Relationship Id="rId10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theme" Target="../theme/theme5.xml"/><Relationship Id="rId12" Type="http://schemas.openxmlformats.org/officeDocument/2006/relationships/image" Target="../media/image1.png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53393" y="5767733"/>
            <a:ext cx="9037853" cy="1023496"/>
          </a:xfrm>
          <a:prstGeom prst="rect">
            <a:avLst/>
          </a:prstGeom>
        </p:spPr>
      </p:pic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2400" smtClean="0"/>
          </a:p>
        </p:txBody>
      </p:sp>
      <p:sp>
        <p:nvSpPr>
          <p:cNvPr id="16" name="Rechteck 15"/>
          <p:cNvSpPr/>
          <p:nvPr/>
        </p:nvSpPr>
        <p:spPr bwMode="auto">
          <a:xfrm>
            <a:off x="1237323" y="6340903"/>
            <a:ext cx="1274102" cy="2613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331102" y="6254404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1124042" y="6323124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 flipH="1">
            <a:off x="8274047" y="6412911"/>
            <a:ext cx="425451" cy="1771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 flipH="1">
            <a:off x="8274049" y="6324560"/>
            <a:ext cx="377825" cy="135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659141" y="6343060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EE35605-8AB3-442C-A293-9F31FDF185BC}" type="slidenum">
              <a:rPr lang="en-GB" sz="900" noProof="0" smtClean="0">
                <a:latin typeface="Roboto Light"/>
                <a:cs typeface="Roboto Light"/>
              </a:rPr>
              <a:pPr algn="r"/>
              <a:t>‹#›</a:t>
            </a:fld>
            <a:endParaRPr lang="en-GB" sz="900" noProof="0" dirty="0">
              <a:latin typeface="Roboto Light"/>
              <a:cs typeface="Roboto Light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5409142" y="6337714"/>
            <a:ext cx="2603077" cy="276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noProof="0" dirty="0" smtClean="0">
                <a:latin typeface="Roboto Light"/>
                <a:cs typeface="Roboto Light"/>
              </a:rPr>
              <a:t>© place, date	author</a:t>
            </a:r>
          </a:p>
        </p:txBody>
      </p:sp>
      <p:pic>
        <p:nvPicPr>
          <p:cNvPr id="21" name="Bild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633961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1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28" r:id="rId3"/>
    <p:sldLayoutId id="2147483725" r:id="rId4"/>
    <p:sldLayoutId id="2147483742" r:id="rId5"/>
    <p:sldLayoutId id="214748374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2400" smtClean="0"/>
          </a:p>
        </p:txBody>
      </p:sp>
      <p:sp>
        <p:nvSpPr>
          <p:cNvPr id="11" name="Rechteck 10"/>
          <p:cNvSpPr/>
          <p:nvPr/>
        </p:nvSpPr>
        <p:spPr bwMode="auto">
          <a:xfrm flipH="1">
            <a:off x="8274048" y="6429375"/>
            <a:ext cx="425451" cy="82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 flipH="1">
            <a:off x="8274049" y="6324560"/>
            <a:ext cx="377825" cy="135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659141" y="6327820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EE35605-8AB3-442C-A293-9F31FDF185BC}" type="slidenum">
              <a:rPr lang="en-GB" sz="900" noProof="0" smtClean="0">
                <a:latin typeface="Roboto Light"/>
                <a:cs typeface="Roboto Light"/>
              </a:rPr>
              <a:pPr algn="r"/>
              <a:t>‹#›</a:t>
            </a:fld>
            <a:endParaRPr lang="en-GB" sz="900" noProof="0" dirty="0">
              <a:latin typeface="Roboto Light"/>
              <a:cs typeface="Roboto Light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5409142" y="6337714"/>
            <a:ext cx="2603077" cy="276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noProof="0" dirty="0" smtClean="0">
                <a:latin typeface="Roboto Light"/>
                <a:cs typeface="Roboto Light"/>
              </a:rPr>
              <a:t>© place, date	author</a:t>
            </a:r>
          </a:p>
        </p:txBody>
      </p:sp>
      <p:sp>
        <p:nvSpPr>
          <p:cNvPr id="21" name="Rechteck 20"/>
          <p:cNvSpPr/>
          <p:nvPr/>
        </p:nvSpPr>
        <p:spPr bwMode="auto">
          <a:xfrm>
            <a:off x="1143070" y="632312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1228550" y="623731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5" name="Bild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633961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5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4" descr="Wapp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8700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3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1EE35605-8AB3-442C-A293-9F31FDF185BC}" type="slidenum">
              <a:rPr lang="en-GB" sz="900" noProof="0" smtClean="0"/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en-GB" sz="900" noProof="0" dirty="0" smtClean="0"/>
              <a:t> </a:t>
            </a:r>
          </a:p>
        </p:txBody>
      </p:sp>
      <p:sp>
        <p:nvSpPr>
          <p:cNvPr id="10" name="AutoShape 34"/>
          <p:cNvSpPr>
            <a:spLocks noChangeArrowheads="1"/>
          </p:cNvSpPr>
          <p:nvPr/>
        </p:nvSpPr>
        <p:spPr bwMode="auto">
          <a:xfrm>
            <a:off x="1296000" y="6165000"/>
            <a:ext cx="7232650" cy="404813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900" b="1" noProof="0" dirty="0" smtClean="0"/>
              <a:t>Title</a:t>
            </a:r>
            <a:r>
              <a:rPr lang="en-GB" sz="900" b="1" baseline="0" noProof="0" dirty="0" smtClean="0"/>
              <a:t> of Prese</a:t>
            </a:r>
            <a:r>
              <a:rPr lang="en-GB" sz="900" b="1" noProof="0" dirty="0" smtClean="0"/>
              <a:t>ntation</a:t>
            </a:r>
            <a:r>
              <a:rPr lang="en-GB" sz="900" noProof="0" dirty="0" smtClean="0"/>
              <a:t> | Subtitle</a:t>
            </a:r>
            <a:br>
              <a:rPr lang="en-GB" sz="900" noProof="0" dirty="0" smtClean="0"/>
            </a:br>
            <a:r>
              <a:rPr lang="en-GB" sz="900" noProof="0" dirty="0" smtClean="0"/>
              <a:t>Author</a:t>
            </a:r>
            <a:endParaRPr lang="en-GB" sz="900" b="1" noProof="0" dirty="0"/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833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2400" smtClean="0"/>
          </a:p>
        </p:txBody>
      </p:sp>
    </p:spTree>
    <p:extLst>
      <p:ext uri="{BB962C8B-B14F-4D97-AF65-F5344CB8AC3E}">
        <p14:creationId xmlns:p14="http://schemas.microsoft.com/office/powerpoint/2010/main" val="152161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53393" y="5767733"/>
            <a:ext cx="9037853" cy="1023496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 flipH="1">
            <a:off x="8220074" y="6429375"/>
            <a:ext cx="479426" cy="82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 flipH="1">
            <a:off x="8274049" y="6309320"/>
            <a:ext cx="377825" cy="135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659141" y="6327820"/>
            <a:ext cx="10750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fld id="{1EE35605-8AB3-442C-A293-9F31FDF185BC}" type="slidenum">
              <a:rPr lang="de-CH" sz="1100" smtClean="0">
                <a:solidFill>
                  <a:srgbClr val="000000"/>
                </a:solidFill>
                <a:latin typeface="Roboto Light"/>
                <a:cs typeface="Roboto Light"/>
              </a:rPr>
              <a:pPr algn="r" eaLnBrk="1" hangingPunct="1"/>
              <a:t>‹#›</a:t>
            </a:fld>
            <a:endParaRPr lang="de-DE" sz="1100" dirty="0">
              <a:solidFill>
                <a:srgbClr val="000000"/>
              </a:solidFill>
              <a:latin typeface="Roboto Light"/>
              <a:cs typeface="Roboto Ligh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508104" y="6326600"/>
            <a:ext cx="25320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de-DE" sz="1100" dirty="0" smtClean="0">
                <a:solidFill>
                  <a:srgbClr val="000000"/>
                </a:solidFill>
                <a:latin typeface="Roboto Light"/>
                <a:cs typeface="Roboto Light"/>
              </a:rPr>
              <a:t>xavier.lapillonne@meteoswiss.ch</a:t>
            </a:r>
            <a:endParaRPr lang="de-DE" sz="1100" dirty="0">
              <a:solidFill>
                <a:srgbClr val="000000"/>
              </a:solidFill>
              <a:latin typeface="Roboto Light"/>
              <a:cs typeface="Roboto Light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1202892" y="632312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1288372" y="623731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0" name="Bild 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314496" y="6339610"/>
            <a:ext cx="1041960" cy="17952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103660" y="6331763"/>
            <a:ext cx="21884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GB" sz="1100" dirty="0" smtClean="0">
                <a:solidFill>
                  <a:srgbClr val="000000"/>
                </a:solidFill>
                <a:latin typeface="Roboto Light"/>
                <a:cs typeface="Roboto Light"/>
              </a:rPr>
              <a:t>COSMO General Meeting 2017 </a:t>
            </a:r>
            <a:endParaRPr lang="de-CH" sz="11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8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ENIAC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5489" y="3899455"/>
            <a:ext cx="6857764" cy="832965"/>
          </a:xfrm>
        </p:spPr>
        <p:txBody>
          <a:bodyPr/>
          <a:lstStyle/>
          <a:p>
            <a:r>
              <a:rPr lang="en-US" dirty="0" err="1" smtClean="0"/>
              <a:t>ENabling</a:t>
            </a:r>
            <a:r>
              <a:rPr lang="en-US" dirty="0" smtClean="0"/>
              <a:t> the Icon model on heterogeneous </a:t>
            </a:r>
            <a:r>
              <a:rPr lang="en-US" dirty="0" err="1" smtClean="0"/>
              <a:t>ArChitecture</a:t>
            </a:r>
            <a:endParaRPr lang="en-US" dirty="0" smtClean="0"/>
          </a:p>
          <a:p>
            <a:r>
              <a:rPr lang="en-US" dirty="0" smtClean="0"/>
              <a:t>Xavier Lapillonne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lide Number"/>
          <p:cNvSpPr>
            <a:spLocks noGrp="1"/>
          </p:cNvSpPr>
          <p:nvPr>
            <p:ph type="sldNum" sz="quarter" idx="2"/>
          </p:nvPr>
        </p:nvSpPr>
        <p:spPr>
          <a:xfrm>
            <a:off x="8587273" y="6593998"/>
            <a:ext cx="232877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40" name="CLAW One column abstraction"/>
          <p:cNvSpPr>
            <a:spLocks noGrp="1"/>
          </p:cNvSpPr>
          <p:nvPr>
            <p:ph type="title" idx="4294967295"/>
          </p:nvPr>
        </p:nvSpPr>
        <p:spPr>
          <a:xfrm>
            <a:off x="1331912" y="188912"/>
            <a:ext cx="7416801" cy="597156"/>
          </a:xfrm>
          <a:prstGeom prst="rect">
            <a:avLst/>
          </a:prstGeom>
        </p:spPr>
        <p:txBody>
          <a:bodyPr anchor="t"/>
          <a:lstStyle>
            <a:lvl1pPr algn="l">
              <a:defRPr sz="3200" b="1"/>
            </a:lvl1pPr>
          </a:lstStyle>
          <a:p>
            <a:r>
              <a:t>CLAW One column abstraction</a:t>
            </a:r>
          </a:p>
        </p:txBody>
      </p:sp>
      <p:pic>
        <p:nvPicPr>
          <p:cNvPr id="241" name="test.png" descr="tes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969" y="1571223"/>
            <a:ext cx="4037020" cy="3715554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eparation of concerns…"/>
          <p:cNvSpPr>
            <a:spLocks noGrp="1"/>
          </p:cNvSpPr>
          <p:nvPr>
            <p:ph type="body" sz="half" idx="4294967295"/>
          </p:nvPr>
        </p:nvSpPr>
        <p:spPr>
          <a:xfrm>
            <a:off x="4320400" y="1710753"/>
            <a:ext cx="4631894" cy="343649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FontTx/>
              <a:buNone/>
              <a:defRPr sz="2800"/>
            </a:pPr>
            <a:r>
              <a:t>Separation of concerns</a:t>
            </a:r>
          </a:p>
          <a:p>
            <a:pPr marL="800100" lvl="1" indent="-342900">
              <a:spcBef>
                <a:spcPts val="600"/>
              </a:spcBef>
              <a:buChar char="•"/>
              <a:defRPr sz="2800"/>
            </a:pPr>
            <a:r>
              <a:t>Domain scientists focus on their problem (1 column, 1 box)</a:t>
            </a:r>
          </a:p>
          <a:p>
            <a:pPr marL="800100" lvl="1" indent="-342900">
              <a:spcBef>
                <a:spcPts val="600"/>
              </a:spcBef>
              <a:buChar char="•"/>
              <a:defRPr sz="2800"/>
            </a:pPr>
            <a:r>
              <a:t>CLAW compiler produce code for each target and directive languages</a:t>
            </a:r>
          </a:p>
        </p:txBody>
      </p:sp>
    </p:spTree>
    <p:extLst>
      <p:ext uri="{BB962C8B-B14F-4D97-AF65-F5344CB8AC3E}">
        <p14:creationId xmlns:p14="http://schemas.microsoft.com/office/powerpoint/2010/main" val="149180701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lide Number"/>
          <p:cNvSpPr>
            <a:spLocks noGrp="1"/>
          </p:cNvSpPr>
          <p:nvPr>
            <p:ph type="sldNum" sz="quarter" idx="2"/>
          </p:nvPr>
        </p:nvSpPr>
        <p:spPr>
          <a:xfrm>
            <a:off x="8587273" y="6593998"/>
            <a:ext cx="232877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60" name="!$claw parallelize forward…"/>
          <p:cNvSpPr/>
          <p:nvPr/>
        </p:nvSpPr>
        <p:spPr>
          <a:xfrm>
            <a:off x="1141927" y="1569275"/>
            <a:ext cx="6860146" cy="1138773"/>
          </a:xfrm>
          <a:prstGeom prst="rect">
            <a:avLst/>
          </a:prstGeom>
          <a:solidFill>
            <a:srgbClr val="F7F7F7"/>
          </a:solidFill>
          <a:ln w="12700">
            <a:solidFill>
              <a:srgbClr val="A7A7A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700" b="1">
                <a:solidFill>
                  <a:srgbClr val="0433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!$claw parallelize forward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DO </a:t>
            </a:r>
            <a:r>
              <a:rPr lang="fr-CH" dirty="0" err="1" smtClean="0"/>
              <a:t>icol</a:t>
            </a:r>
            <a:r>
              <a:rPr lang="fr-CH" dirty="0" smtClean="0"/>
              <a:t> </a:t>
            </a:r>
            <a:r>
              <a:rPr dirty="0" smtClean="0"/>
              <a:t>= </a:t>
            </a:r>
            <a:r>
              <a:rPr dirty="0"/>
              <a:t>1, </a:t>
            </a:r>
            <a:r>
              <a:rPr lang="fr-CH" dirty="0" err="1" smtClean="0"/>
              <a:t>ncol</a:t>
            </a:r>
            <a:endParaRPr dirty="0"/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CALL lw_solver(ngpt, nlay, </a:t>
            </a:r>
            <a:r>
              <a:rPr dirty="0" smtClean="0"/>
              <a:t>tau(i</a:t>
            </a:r>
            <a:r>
              <a:rPr lang="fr-CH" dirty="0" smtClean="0"/>
              <a:t>col</a:t>
            </a:r>
            <a:r>
              <a:rPr dirty="0" smtClean="0"/>
              <a:t>,:,:))</a:t>
            </a:r>
            <a:endParaRPr dirty="0"/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END DO</a:t>
            </a:r>
          </a:p>
        </p:txBody>
      </p:sp>
      <p:sp>
        <p:nvSpPr>
          <p:cNvPr id="261" name="CALL lw_solver(ngpt, nlay, tau)"/>
          <p:cNvSpPr/>
          <p:nvPr/>
        </p:nvSpPr>
        <p:spPr>
          <a:xfrm>
            <a:off x="1141927" y="3338607"/>
            <a:ext cx="6860146" cy="345441"/>
          </a:xfrm>
          <a:prstGeom prst="rect">
            <a:avLst/>
          </a:prstGeom>
          <a:solidFill>
            <a:srgbClr val="F7F7F7"/>
          </a:solidFill>
          <a:ln w="12700">
            <a:solidFill>
              <a:srgbClr val="A7A7A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CALL lw_solver(ngpt, nlay, tau)</a:t>
            </a:r>
          </a:p>
        </p:txBody>
      </p:sp>
      <p:sp>
        <p:nvSpPr>
          <p:cNvPr id="262" name="RRTMGP Example - driver code"/>
          <p:cNvSpPr>
            <a:spLocks noGrp="1"/>
          </p:cNvSpPr>
          <p:nvPr>
            <p:ph type="title" idx="4294967295"/>
          </p:nvPr>
        </p:nvSpPr>
        <p:spPr>
          <a:xfrm>
            <a:off x="1331912" y="188912"/>
            <a:ext cx="7416801" cy="597156"/>
          </a:xfrm>
          <a:prstGeom prst="rect">
            <a:avLst/>
          </a:prstGeo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fr-CH" dirty="0" err="1" smtClean="0"/>
              <a:t>Claw</a:t>
            </a:r>
            <a:r>
              <a:rPr lang="fr-CH" dirty="0" smtClean="0"/>
              <a:t> one </a:t>
            </a:r>
            <a:r>
              <a:rPr lang="fr-CH" dirty="0" err="1" smtClean="0"/>
              <a:t>column</a:t>
            </a:r>
            <a:r>
              <a:rPr lang="fr-CH" dirty="0" smtClean="0"/>
              <a:t> </a:t>
            </a:r>
            <a:r>
              <a:rPr lang="fr-CH" dirty="0" err="1" smtClean="0"/>
              <a:t>example</a:t>
            </a:r>
            <a:endParaRPr dirty="0"/>
          </a:p>
        </p:txBody>
      </p:sp>
      <p:sp>
        <p:nvSpPr>
          <p:cNvPr id="6" name="SUBROUTINE lw_solver(ngpt, nlay, tau, …)…"/>
          <p:cNvSpPr/>
          <p:nvPr/>
        </p:nvSpPr>
        <p:spPr>
          <a:xfrm>
            <a:off x="1141926" y="3908091"/>
            <a:ext cx="6860147" cy="1661993"/>
          </a:xfrm>
          <a:prstGeom prst="rect">
            <a:avLst/>
          </a:prstGeom>
          <a:solidFill>
            <a:srgbClr val="F7F7F7"/>
          </a:solidFill>
          <a:ln w="12700">
            <a:solidFill>
              <a:srgbClr val="A7A7A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SUBROUTINE lw_solver(ngpt, nlay, tau, …)</a:t>
            </a:r>
          </a:p>
          <a:p>
            <a:pPr lvl="1" indent="228600" defTabSz="457200">
              <a:defRPr sz="1700" b="1">
                <a:solidFill>
                  <a:srgbClr val="0433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!$claw define dimension icol(1:ncol) &amp;</a:t>
            </a:r>
          </a:p>
          <a:p>
            <a:pPr lvl="1" indent="228600" defTabSz="457200">
              <a:defRPr sz="1700" b="1">
                <a:solidFill>
                  <a:srgbClr val="0433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!$claw parallelize</a:t>
            </a:r>
          </a:p>
          <a:p>
            <a:pPr lvl="1" indent="228600"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DO igpt = 1, ngpt</a:t>
            </a:r>
          </a:p>
          <a:p>
            <a:pPr lvl="1" indent="228600"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DO ilev = 1, nlay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  tau_loc(ilev) = max(tau(ilev,igpt) </a:t>
            </a:r>
            <a:r>
              <a:rPr dirty="0" smtClean="0"/>
              <a:t>…</a:t>
            </a:r>
            <a:endParaRPr dirty="0"/>
          </a:p>
        </p:txBody>
      </p:sp>
      <p:sp>
        <p:nvSpPr>
          <p:cNvPr id="2" name="ZoneTexte 1"/>
          <p:cNvSpPr txBox="1"/>
          <p:nvPr/>
        </p:nvSpPr>
        <p:spPr>
          <a:xfrm>
            <a:off x="5569753" y="2742439"/>
            <a:ext cx="3315462" cy="10618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Loop over horizontal direction </a:t>
            </a:r>
            <a:r>
              <a:rPr lang="en-US" smtClean="0"/>
              <a:t>generated by claw at compile time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1963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roup"/>
          <p:cNvSpPr/>
          <p:nvPr/>
        </p:nvSpPr>
        <p:spPr>
          <a:xfrm>
            <a:off x="98401" y="4688852"/>
            <a:ext cx="8834701" cy="1592787"/>
          </a:xfrm>
          <a:prstGeom prst="rect">
            <a:avLst/>
          </a:prstGeom>
          <a:solidFill>
            <a:srgbClr val="DCDEE0"/>
          </a:solidFill>
          <a:ln w="508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>
              <a:defRPr sz="2200"/>
            </a:lvl1pPr>
          </a:lstStyle>
          <a:p>
            <a:r>
              <a:t>CLAWFC</a:t>
            </a:r>
          </a:p>
        </p:txBody>
      </p:sp>
      <p:sp>
        <p:nvSpPr>
          <p:cNvPr id="159" name="Slide Number"/>
          <p:cNvSpPr>
            <a:spLocks noGrp="1"/>
          </p:cNvSpPr>
          <p:nvPr>
            <p:ph type="sldNum" sz="quarter" idx="2"/>
          </p:nvPr>
        </p:nvSpPr>
        <p:spPr>
          <a:xfrm>
            <a:off x="8651641" y="6593998"/>
            <a:ext cx="16851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60" name="Based on the OMNI Compiler FORTRAN front-end &amp; back-end…"/>
          <p:cNvSpPr/>
          <p:nvPr/>
        </p:nvSpPr>
        <p:spPr>
          <a:xfrm>
            <a:off x="424524" y="882738"/>
            <a:ext cx="8294953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40631" indent="-240631">
              <a:buSzPct val="100000"/>
              <a:buChar char="•"/>
            </a:pPr>
            <a:r>
              <a:rPr dirty="0"/>
              <a:t>Based on the OMNI Compiler </a:t>
            </a:r>
            <a:r>
              <a:rPr lang="fr-CH" dirty="0" smtClean="0"/>
              <a:t>(</a:t>
            </a:r>
            <a:r>
              <a:rPr lang="fr-CH" dirty="0" err="1" smtClean="0"/>
              <a:t>Developed</a:t>
            </a:r>
            <a:r>
              <a:rPr lang="fr-CH" dirty="0" smtClean="0"/>
              <a:t> at </a:t>
            </a:r>
            <a:r>
              <a:rPr lang="fr-CH" dirty="0" err="1" smtClean="0"/>
              <a:t>Rikken</a:t>
            </a:r>
            <a:r>
              <a:rPr lang="fr-CH" dirty="0" smtClean="0"/>
              <a:t> </a:t>
            </a:r>
            <a:r>
              <a:rPr lang="fr-CH" dirty="0" err="1" smtClean="0"/>
              <a:t>Inst</a:t>
            </a:r>
            <a:r>
              <a:rPr lang="fr-CH" dirty="0" smtClean="0"/>
              <a:t>., </a:t>
            </a:r>
            <a:r>
              <a:rPr lang="fr-CH" dirty="0" err="1" smtClean="0"/>
              <a:t>Japan</a:t>
            </a:r>
            <a:r>
              <a:rPr lang="fr-CH" dirty="0" smtClean="0"/>
              <a:t>)</a:t>
            </a:r>
            <a:endParaRPr dirty="0"/>
          </a:p>
          <a:p>
            <a:pPr marL="240631" indent="-240631">
              <a:buSzPct val="100000"/>
              <a:buChar char="•"/>
            </a:pPr>
            <a:r>
              <a:rPr dirty="0"/>
              <a:t>Source-to-source translator</a:t>
            </a:r>
          </a:p>
          <a:p>
            <a:pPr marL="240631" indent="-240631">
              <a:buSzPct val="100000"/>
              <a:buChar char="•"/>
            </a:pPr>
            <a:r>
              <a:rPr dirty="0"/>
              <a:t>Open source under the BSD license</a:t>
            </a:r>
          </a:p>
          <a:p>
            <a:pPr marL="240631" indent="-240631">
              <a:buSzPct val="100000"/>
              <a:buChar char="•"/>
            </a:pPr>
            <a:r>
              <a:rPr dirty="0"/>
              <a:t>Available on GitHub with the specifications</a:t>
            </a:r>
          </a:p>
        </p:txBody>
      </p:sp>
      <p:grpSp>
        <p:nvGrpSpPr>
          <p:cNvPr id="167" name="Group"/>
          <p:cNvGrpSpPr/>
          <p:nvPr/>
        </p:nvGrpSpPr>
        <p:grpSpPr>
          <a:xfrm>
            <a:off x="502726" y="2530016"/>
            <a:ext cx="1420948" cy="1797968"/>
            <a:chOff x="0" y="0"/>
            <a:chExt cx="1420946" cy="1797966"/>
          </a:xfrm>
        </p:grpSpPr>
        <p:sp>
          <p:nvSpPr>
            <p:cNvPr id="161" name="Shape"/>
            <p:cNvSpPr/>
            <p:nvPr/>
          </p:nvSpPr>
          <p:spPr>
            <a:xfrm>
              <a:off x="116549" y="64429"/>
              <a:ext cx="1187849" cy="1577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63" y="21581"/>
                  </a:lnTo>
                  <a:lnTo>
                    <a:pt x="21600" y="21600"/>
                  </a:lnTo>
                  <a:lnTo>
                    <a:pt x="21584" y="3441"/>
                  </a:lnTo>
                  <a:lnTo>
                    <a:pt x="16694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grpSp>
          <p:nvGrpSpPr>
            <p:cNvPr id="166" name="Group"/>
            <p:cNvGrpSpPr/>
            <p:nvPr/>
          </p:nvGrpSpPr>
          <p:grpSpPr>
            <a:xfrm>
              <a:off x="0" y="0"/>
              <a:ext cx="1420947" cy="1797967"/>
              <a:chOff x="0" y="0"/>
              <a:chExt cx="1420946" cy="1797966"/>
            </a:xfrm>
          </p:grpSpPr>
          <p:grpSp>
            <p:nvGrpSpPr>
              <p:cNvPr id="164" name="Group"/>
              <p:cNvGrpSpPr/>
              <p:nvPr/>
            </p:nvGrpSpPr>
            <p:grpSpPr>
              <a:xfrm>
                <a:off x="0" y="0"/>
                <a:ext cx="1420947" cy="1797967"/>
                <a:chOff x="0" y="0"/>
                <a:chExt cx="1420946" cy="1797966"/>
              </a:xfrm>
            </p:grpSpPr>
            <p:pic>
              <p:nvPicPr>
                <p:cNvPr id="162" name="noun_641389_cc.png" descr="noun_641389_cc.pn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18485" t="3948" r="18485" b="16297"/>
                <a:stretch>
                  <a:fillRect/>
                </a:stretch>
              </p:blipFill>
              <p:spPr>
                <a:xfrm>
                  <a:off x="0" y="0"/>
                  <a:ext cx="1420947" cy="179796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63" name="Rectangle"/>
                <p:cNvSpPr/>
                <p:nvPr/>
              </p:nvSpPr>
              <p:spPr>
                <a:xfrm>
                  <a:off x="296176" y="1045669"/>
                  <a:ext cx="828461" cy="256541"/>
                </a:xfrm>
                <a:prstGeom prst="rect">
                  <a:avLst/>
                </a:prstGeom>
                <a:solidFill>
                  <a:schemeClr val="accent2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200"/>
                  </a:pPr>
                  <a:endParaRPr/>
                </a:p>
              </p:txBody>
            </p:sp>
          </p:grpSp>
          <p:sp>
            <p:nvSpPr>
              <p:cNvPr id="165" name=".f90"/>
              <p:cNvSpPr/>
              <p:nvPr/>
            </p:nvSpPr>
            <p:spPr>
              <a:xfrm>
                <a:off x="246532" y="988542"/>
                <a:ext cx="881764" cy="408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200" b="1"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r>
                  <a:t>.f90</a:t>
                </a:r>
              </a:p>
            </p:txBody>
          </p:sp>
        </p:grpSp>
      </p:grpSp>
      <p:grpSp>
        <p:nvGrpSpPr>
          <p:cNvPr id="171" name="Group"/>
          <p:cNvGrpSpPr/>
          <p:nvPr/>
        </p:nvGrpSpPr>
        <p:grpSpPr>
          <a:xfrm>
            <a:off x="233469" y="4942052"/>
            <a:ext cx="1959463" cy="848578"/>
            <a:chOff x="0" y="18665"/>
            <a:chExt cx="1959462" cy="848577"/>
          </a:xfrm>
        </p:grpSpPr>
        <p:sp>
          <p:nvSpPr>
            <p:cNvPr id="168" name="FPP"/>
            <p:cNvSpPr/>
            <p:nvPr/>
          </p:nvSpPr>
          <p:spPr>
            <a:xfrm>
              <a:off x="0" y="31750"/>
              <a:ext cx="1959463" cy="823899"/>
            </a:xfrm>
            <a:prstGeom prst="rect">
              <a:avLst/>
            </a:prstGeom>
            <a:solidFill>
              <a:srgbClr val="DCDEE0"/>
            </a:solidFill>
            <a:ln w="508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200"/>
              </a:lvl1pPr>
            </a:lstStyle>
            <a:p>
              <a:r>
                <a:t>FPP</a:t>
              </a:r>
            </a:p>
          </p:txBody>
        </p:sp>
        <p:sp>
          <p:nvSpPr>
            <p:cNvPr id="169" name="Line"/>
            <p:cNvSpPr/>
            <p:nvPr/>
          </p:nvSpPr>
          <p:spPr>
            <a:xfrm flipV="1">
              <a:off x="242134" y="18665"/>
              <a:ext cx="1" cy="84077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170" name="Line"/>
            <p:cNvSpPr/>
            <p:nvPr/>
          </p:nvSpPr>
          <p:spPr>
            <a:xfrm flipV="1">
              <a:off x="1719220" y="19141"/>
              <a:ext cx="1" cy="84810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/>
            </a:p>
          </p:txBody>
        </p:sp>
      </p:grpSp>
      <p:grpSp>
        <p:nvGrpSpPr>
          <p:cNvPr id="175" name="Group"/>
          <p:cNvGrpSpPr/>
          <p:nvPr/>
        </p:nvGrpSpPr>
        <p:grpSpPr>
          <a:xfrm>
            <a:off x="4628151" y="4929926"/>
            <a:ext cx="1959463" cy="848579"/>
            <a:chOff x="0" y="18665"/>
            <a:chExt cx="1959462" cy="848577"/>
          </a:xfrm>
        </p:grpSpPr>
        <p:sp>
          <p:nvSpPr>
            <p:cNvPr id="172" name="CX2X"/>
            <p:cNvSpPr/>
            <p:nvPr/>
          </p:nvSpPr>
          <p:spPr>
            <a:xfrm>
              <a:off x="0" y="31750"/>
              <a:ext cx="1959463" cy="823899"/>
            </a:xfrm>
            <a:prstGeom prst="rect">
              <a:avLst/>
            </a:prstGeom>
            <a:solidFill>
              <a:schemeClr val="accent6"/>
            </a:solidFill>
            <a:ln w="508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200"/>
              </a:lvl1pPr>
            </a:lstStyle>
            <a:p>
              <a:r>
                <a:t>CX2X</a:t>
              </a:r>
            </a:p>
          </p:txBody>
        </p:sp>
        <p:sp>
          <p:nvSpPr>
            <p:cNvPr id="173" name="Line"/>
            <p:cNvSpPr/>
            <p:nvPr/>
          </p:nvSpPr>
          <p:spPr>
            <a:xfrm flipV="1">
              <a:off x="242134" y="18665"/>
              <a:ext cx="1" cy="84077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174" name="Line"/>
            <p:cNvSpPr/>
            <p:nvPr/>
          </p:nvSpPr>
          <p:spPr>
            <a:xfrm flipV="1">
              <a:off x="1719220" y="19141"/>
              <a:ext cx="1" cy="84810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/>
            </a:p>
          </p:txBody>
        </p:sp>
      </p:grpSp>
      <p:grpSp>
        <p:nvGrpSpPr>
          <p:cNvPr id="179" name="Group"/>
          <p:cNvGrpSpPr/>
          <p:nvPr/>
        </p:nvGrpSpPr>
        <p:grpSpPr>
          <a:xfrm>
            <a:off x="2430810" y="4942052"/>
            <a:ext cx="1959463" cy="848578"/>
            <a:chOff x="0" y="18665"/>
            <a:chExt cx="1959462" cy="848577"/>
          </a:xfrm>
        </p:grpSpPr>
        <p:sp>
          <p:nvSpPr>
            <p:cNvPr id="176" name="F_Front"/>
            <p:cNvSpPr/>
            <p:nvPr/>
          </p:nvSpPr>
          <p:spPr>
            <a:xfrm>
              <a:off x="0" y="31750"/>
              <a:ext cx="1959463" cy="823899"/>
            </a:xfrm>
            <a:prstGeom prst="rect">
              <a:avLst/>
            </a:prstGeom>
            <a:solidFill>
              <a:schemeClr val="accent3">
                <a:lumOff val="22941"/>
              </a:schemeClr>
            </a:solidFill>
            <a:ln w="508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200"/>
              </a:lvl1pPr>
            </a:lstStyle>
            <a:p>
              <a:r>
                <a:t>F_Front</a:t>
              </a:r>
            </a:p>
          </p:txBody>
        </p:sp>
        <p:sp>
          <p:nvSpPr>
            <p:cNvPr id="177" name="Line"/>
            <p:cNvSpPr/>
            <p:nvPr/>
          </p:nvSpPr>
          <p:spPr>
            <a:xfrm flipV="1">
              <a:off x="242134" y="18665"/>
              <a:ext cx="1" cy="84077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178" name="Line"/>
            <p:cNvSpPr/>
            <p:nvPr/>
          </p:nvSpPr>
          <p:spPr>
            <a:xfrm flipV="1">
              <a:off x="1719220" y="19141"/>
              <a:ext cx="1" cy="84810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/>
            </a:p>
          </p:txBody>
        </p:sp>
      </p:grpSp>
      <p:grpSp>
        <p:nvGrpSpPr>
          <p:cNvPr id="183" name="Group"/>
          <p:cNvGrpSpPr/>
          <p:nvPr/>
        </p:nvGrpSpPr>
        <p:grpSpPr>
          <a:xfrm>
            <a:off x="6825492" y="4929926"/>
            <a:ext cx="1959464" cy="848579"/>
            <a:chOff x="0" y="18665"/>
            <a:chExt cx="1959462" cy="848577"/>
          </a:xfrm>
        </p:grpSpPr>
        <p:sp>
          <p:nvSpPr>
            <p:cNvPr id="180" name="F_Back"/>
            <p:cNvSpPr/>
            <p:nvPr/>
          </p:nvSpPr>
          <p:spPr>
            <a:xfrm>
              <a:off x="0" y="31750"/>
              <a:ext cx="1959463" cy="823899"/>
            </a:xfrm>
            <a:prstGeom prst="rect">
              <a:avLst/>
            </a:prstGeom>
            <a:solidFill>
              <a:schemeClr val="accent3">
                <a:lumOff val="22941"/>
              </a:schemeClr>
            </a:solidFill>
            <a:ln w="508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200"/>
              </a:lvl1pPr>
            </a:lstStyle>
            <a:p>
              <a:r>
                <a:t>F_Back</a:t>
              </a:r>
            </a:p>
          </p:txBody>
        </p:sp>
        <p:sp>
          <p:nvSpPr>
            <p:cNvPr id="181" name="Line"/>
            <p:cNvSpPr/>
            <p:nvPr/>
          </p:nvSpPr>
          <p:spPr>
            <a:xfrm flipV="1">
              <a:off x="242134" y="18665"/>
              <a:ext cx="1" cy="84077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182" name="Line"/>
            <p:cNvSpPr/>
            <p:nvPr/>
          </p:nvSpPr>
          <p:spPr>
            <a:xfrm flipV="1">
              <a:off x="1719220" y="19141"/>
              <a:ext cx="1" cy="84810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/>
            </a:p>
          </p:txBody>
        </p:sp>
      </p:grpSp>
      <p:grpSp>
        <p:nvGrpSpPr>
          <p:cNvPr id="190" name="Group"/>
          <p:cNvGrpSpPr/>
          <p:nvPr/>
        </p:nvGrpSpPr>
        <p:grpSpPr>
          <a:xfrm>
            <a:off x="7094750" y="2530016"/>
            <a:ext cx="1420948" cy="1797968"/>
            <a:chOff x="0" y="0"/>
            <a:chExt cx="1420946" cy="1797966"/>
          </a:xfrm>
        </p:grpSpPr>
        <p:sp>
          <p:nvSpPr>
            <p:cNvPr id="184" name="Shape"/>
            <p:cNvSpPr/>
            <p:nvPr/>
          </p:nvSpPr>
          <p:spPr>
            <a:xfrm>
              <a:off x="116549" y="84856"/>
              <a:ext cx="1187849" cy="1577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63" y="21581"/>
                  </a:lnTo>
                  <a:lnTo>
                    <a:pt x="21600" y="21600"/>
                  </a:lnTo>
                  <a:lnTo>
                    <a:pt x="21584" y="3441"/>
                  </a:lnTo>
                  <a:lnTo>
                    <a:pt x="16694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grpSp>
          <p:nvGrpSpPr>
            <p:cNvPr id="189" name="Group"/>
            <p:cNvGrpSpPr/>
            <p:nvPr/>
          </p:nvGrpSpPr>
          <p:grpSpPr>
            <a:xfrm>
              <a:off x="0" y="0"/>
              <a:ext cx="1420947" cy="1797967"/>
              <a:chOff x="0" y="0"/>
              <a:chExt cx="1420946" cy="1797966"/>
            </a:xfrm>
          </p:grpSpPr>
          <p:grpSp>
            <p:nvGrpSpPr>
              <p:cNvPr id="187" name="Group"/>
              <p:cNvGrpSpPr/>
              <p:nvPr/>
            </p:nvGrpSpPr>
            <p:grpSpPr>
              <a:xfrm>
                <a:off x="0" y="0"/>
                <a:ext cx="1420947" cy="1797967"/>
                <a:chOff x="0" y="0"/>
                <a:chExt cx="1420946" cy="1797966"/>
              </a:xfrm>
            </p:grpSpPr>
            <p:pic>
              <p:nvPicPr>
                <p:cNvPr id="185" name="noun_641389_cc.png" descr="noun_641389_cc.pn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18485" t="3948" r="18485" b="16297"/>
                <a:stretch>
                  <a:fillRect/>
                </a:stretch>
              </p:blipFill>
              <p:spPr>
                <a:xfrm>
                  <a:off x="0" y="0"/>
                  <a:ext cx="1420947" cy="179796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86" name="Rectangle"/>
                <p:cNvSpPr/>
                <p:nvPr/>
              </p:nvSpPr>
              <p:spPr>
                <a:xfrm>
                  <a:off x="296176" y="1045669"/>
                  <a:ext cx="828461" cy="256541"/>
                </a:xfrm>
                <a:prstGeom prst="rect">
                  <a:avLst/>
                </a:prstGeom>
                <a:solidFill>
                  <a:schemeClr val="accent1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2200"/>
                  </a:pPr>
                  <a:endParaRPr/>
                </a:p>
              </p:txBody>
            </p:sp>
          </p:grpSp>
          <p:sp>
            <p:nvSpPr>
              <p:cNvPr id="188" name=".f90"/>
              <p:cNvSpPr/>
              <p:nvPr/>
            </p:nvSpPr>
            <p:spPr>
              <a:xfrm>
                <a:off x="261776" y="988542"/>
                <a:ext cx="866520" cy="408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200" b="1">
                    <a:solidFill>
                      <a:srgbClr val="FFFFFF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r>
                  <a:t>.f90</a:t>
                </a:r>
              </a:p>
            </p:txBody>
          </p:sp>
        </p:grpSp>
      </p:grpSp>
      <p:sp>
        <p:nvSpPr>
          <p:cNvPr id="197" name="Connection Line"/>
          <p:cNvSpPr/>
          <p:nvPr/>
        </p:nvSpPr>
        <p:spPr>
          <a:xfrm>
            <a:off x="1213200" y="4215570"/>
            <a:ext cx="1" cy="714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381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98" name="Connection Line"/>
          <p:cNvSpPr/>
          <p:nvPr/>
        </p:nvSpPr>
        <p:spPr>
          <a:xfrm>
            <a:off x="2218240" y="5366341"/>
            <a:ext cx="18717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99" name="Connection Line"/>
          <p:cNvSpPr/>
          <p:nvPr/>
        </p:nvSpPr>
        <p:spPr>
          <a:xfrm>
            <a:off x="4415582" y="5359762"/>
            <a:ext cx="187170" cy="1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00" name="Connection Line"/>
          <p:cNvSpPr/>
          <p:nvPr/>
        </p:nvSpPr>
        <p:spPr>
          <a:xfrm>
            <a:off x="6612923" y="5354215"/>
            <a:ext cx="18717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0"/>
                  <a:pt x="14400" y="10800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01" name="Connection Line"/>
          <p:cNvSpPr/>
          <p:nvPr/>
        </p:nvSpPr>
        <p:spPr>
          <a:xfrm>
            <a:off x="7805223" y="4215570"/>
            <a:ext cx="1" cy="702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96" name="CLAW FORTRAN Compiler overview"/>
          <p:cNvSpPr>
            <a:spLocks noGrp="1"/>
          </p:cNvSpPr>
          <p:nvPr>
            <p:ph type="title" idx="4294967295"/>
          </p:nvPr>
        </p:nvSpPr>
        <p:spPr>
          <a:xfrm>
            <a:off x="1331912" y="188912"/>
            <a:ext cx="7416801" cy="589710"/>
          </a:xfrm>
          <a:prstGeom prst="rect">
            <a:avLst/>
          </a:prstGeom>
        </p:spPr>
        <p:txBody>
          <a:bodyPr anchor="t"/>
          <a:lstStyle>
            <a:lvl1pPr algn="l">
              <a:defRPr sz="3200" b="1"/>
            </a:lvl1pPr>
          </a:lstStyle>
          <a:p>
            <a:r>
              <a:t>CLAW FORTRAN Compiler overview</a:t>
            </a:r>
          </a:p>
        </p:txBody>
      </p:sp>
    </p:spTree>
    <p:extLst>
      <p:ext uri="{BB962C8B-B14F-4D97-AF65-F5344CB8AC3E}">
        <p14:creationId xmlns:p14="http://schemas.microsoft.com/office/powerpoint/2010/main" val="9241334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cases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213" y="2944368"/>
            <a:ext cx="6709083" cy="391363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088208"/>
            <a:ext cx="8496944" cy="29717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Target applications </a:t>
            </a:r>
            <a:r>
              <a:rPr lang="fr-FR" kern="0" dirty="0" err="1" smtClean="0"/>
              <a:t>will</a:t>
            </a:r>
            <a:r>
              <a:rPr lang="fr-FR" kern="0" dirty="0" smtClean="0"/>
              <a:t> </a:t>
            </a:r>
            <a:r>
              <a:rPr lang="fr-FR" kern="0" dirty="0" err="1" smtClean="0"/>
              <a:t>be</a:t>
            </a:r>
            <a:r>
              <a:rPr lang="fr-FR" kern="0" dirty="0" smtClean="0"/>
              <a:t> </a:t>
            </a:r>
            <a:r>
              <a:rPr lang="fr-FR" kern="0" dirty="0" err="1" smtClean="0"/>
              <a:t>defined</a:t>
            </a:r>
            <a:r>
              <a:rPr lang="fr-FR" kern="0" dirty="0" smtClean="0"/>
              <a:t> by ETH/MPI, a </a:t>
            </a:r>
            <a:r>
              <a:rPr lang="fr-FR" kern="0" dirty="0" err="1" smtClean="0"/>
              <a:t>specific</a:t>
            </a:r>
            <a:r>
              <a:rPr lang="fr-FR" kern="0" dirty="0" smtClean="0"/>
              <a:t> set of </a:t>
            </a:r>
            <a:r>
              <a:rPr lang="fr-FR" kern="0" dirty="0" err="1" smtClean="0"/>
              <a:t>physical</a:t>
            </a:r>
            <a:r>
              <a:rPr lang="fr-FR" kern="0" dirty="0" smtClean="0"/>
              <a:t> </a:t>
            </a:r>
            <a:r>
              <a:rPr lang="fr-FR" kern="0" dirty="0" err="1" smtClean="0"/>
              <a:t>parameterizations</a:t>
            </a:r>
            <a:r>
              <a:rPr lang="fr-FR" kern="0" dirty="0" smtClean="0"/>
              <a:t> </a:t>
            </a:r>
            <a:r>
              <a:rPr lang="fr-FR" kern="0" dirty="0" err="1" smtClean="0"/>
              <a:t>will</a:t>
            </a:r>
            <a:r>
              <a:rPr lang="fr-FR" kern="0" dirty="0" smtClean="0"/>
              <a:t> </a:t>
            </a:r>
            <a:r>
              <a:rPr lang="fr-FR" kern="0" dirty="0" err="1" smtClean="0"/>
              <a:t>be</a:t>
            </a:r>
            <a:r>
              <a:rPr lang="fr-FR" kern="0" dirty="0" smtClean="0"/>
              <a:t> </a:t>
            </a:r>
            <a:r>
              <a:rPr lang="fr-FR" kern="0" dirty="0" err="1" smtClean="0"/>
              <a:t>consider</a:t>
            </a:r>
            <a:r>
              <a:rPr lang="fr-FR" kern="0" dirty="0" smtClean="0"/>
              <a:t> first in </a:t>
            </a:r>
            <a:r>
              <a:rPr lang="fr-FR" kern="0" dirty="0" err="1" smtClean="0"/>
              <a:t>order</a:t>
            </a:r>
            <a:r>
              <a:rPr lang="fr-FR" kern="0" dirty="0" smtClean="0"/>
              <a:t> to </a:t>
            </a:r>
            <a:r>
              <a:rPr lang="fr-FR" kern="0" dirty="0" err="1" smtClean="0"/>
              <a:t>get</a:t>
            </a:r>
            <a:r>
              <a:rPr lang="fr-FR" kern="0" dirty="0" smtClean="0"/>
              <a:t> the code </a:t>
            </a:r>
            <a:r>
              <a:rPr lang="fr-FR" kern="0" dirty="0" err="1" smtClean="0"/>
              <a:t>ready</a:t>
            </a:r>
            <a:endParaRPr lang="fr-FR" kern="0" dirty="0"/>
          </a:p>
          <a:p>
            <a:pPr lvl="1"/>
            <a:r>
              <a:rPr lang="fr-FR" kern="0" dirty="0" err="1" smtClean="0"/>
              <a:t>Chemistry</a:t>
            </a:r>
            <a:endParaRPr lang="fr-FR" kern="0" dirty="0" smtClean="0"/>
          </a:p>
          <a:p>
            <a:pPr lvl="1"/>
            <a:r>
              <a:rPr lang="fr-FR" kern="0" dirty="0" smtClean="0"/>
              <a:t>High-</a:t>
            </a:r>
            <a:r>
              <a:rPr lang="fr-FR" kern="0" dirty="0" err="1" smtClean="0"/>
              <a:t>resolution</a:t>
            </a:r>
            <a:r>
              <a:rPr lang="fr-FR" kern="0" dirty="0" smtClean="0"/>
              <a:t> </a:t>
            </a:r>
            <a:r>
              <a:rPr lang="fr-FR" kern="0" dirty="0" err="1" smtClean="0"/>
              <a:t>climate</a:t>
            </a:r>
            <a:r>
              <a:rPr lang="fr-FR" kern="0" dirty="0" smtClean="0"/>
              <a:t> </a:t>
            </a:r>
            <a:r>
              <a:rPr lang="fr-FR" kern="0" dirty="0" err="1" smtClean="0"/>
              <a:t>runs</a:t>
            </a:r>
            <a:endParaRPr lang="fr-FR" kern="0" dirty="0" smtClean="0"/>
          </a:p>
        </p:txBody>
      </p:sp>
    </p:spTree>
    <p:extLst>
      <p:ext uri="{BB962C8B-B14F-4D97-AF65-F5344CB8AC3E}">
        <p14:creationId xmlns:p14="http://schemas.microsoft.com/office/powerpoint/2010/main" val="1573803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6942" y="2947320"/>
            <a:ext cx="7461250" cy="989013"/>
          </a:xfrm>
        </p:spPr>
        <p:txBody>
          <a:bodyPr/>
          <a:lstStyle/>
          <a:p>
            <a:r>
              <a:rPr lang="en-US" smtClean="0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53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lide Number"/>
          <p:cNvSpPr>
            <a:spLocks noGrp="1"/>
          </p:cNvSpPr>
          <p:nvPr>
            <p:ph type="sldNum" sz="quarter" idx="2"/>
          </p:nvPr>
        </p:nvSpPr>
        <p:spPr>
          <a:xfrm>
            <a:off x="8587273" y="6593998"/>
            <a:ext cx="232877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81" name="CLAW low-level directive transformations"/>
          <p:cNvSpPr>
            <a:spLocks noGrp="1"/>
          </p:cNvSpPr>
          <p:nvPr>
            <p:ph type="title" idx="4294967295"/>
          </p:nvPr>
        </p:nvSpPr>
        <p:spPr>
          <a:xfrm>
            <a:off x="1331912" y="188912"/>
            <a:ext cx="7416801" cy="792163"/>
          </a:xfrm>
          <a:prstGeom prst="rect">
            <a:avLst/>
          </a:prstGeom>
        </p:spPr>
        <p:txBody>
          <a:bodyPr anchor="t"/>
          <a:lstStyle>
            <a:lvl1pPr algn="l">
              <a:defRPr sz="3200" b="1"/>
            </a:lvl1pPr>
          </a:lstStyle>
          <a:p>
            <a:r>
              <a:t>CLAW low-level directive transformations</a:t>
            </a:r>
          </a:p>
        </p:txBody>
      </p:sp>
      <p:sp>
        <p:nvSpPr>
          <p:cNvPr id="182" name="Loop transformations…"/>
          <p:cNvSpPr/>
          <p:nvPr/>
        </p:nvSpPr>
        <p:spPr>
          <a:xfrm>
            <a:off x="201458" y="989330"/>
            <a:ext cx="8741084" cy="5309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40631" indent="-240631">
              <a:buSzPct val="100000"/>
              <a:buChar char="•"/>
            </a:pPr>
            <a:r>
              <a:t>Loop transformations</a:t>
            </a:r>
          </a:p>
          <a:p>
            <a:pPr marL="621631" lvl="1" indent="-240631">
              <a:buSzPct val="100000"/>
              <a:buChar char="•"/>
              <a:defRPr b="1"/>
            </a:pPr>
            <a:r>
              <a:t>loop fusion </a:t>
            </a:r>
            <a:r>
              <a:rPr b="0">
                <a:latin typeface="Courier New"/>
                <a:ea typeface="Courier New"/>
                <a:cs typeface="Courier New"/>
                <a:sym typeface="Courier New"/>
              </a:rPr>
              <a:t>(!$claw loop-fusion)</a:t>
            </a:r>
          </a:p>
          <a:p>
            <a:pPr marL="621631" lvl="1" indent="-240631">
              <a:buSzPct val="100000"/>
              <a:buChar char="•"/>
              <a:defRPr b="1"/>
            </a:pPr>
            <a:r>
              <a:t>loop reordering </a:t>
            </a:r>
            <a:r>
              <a:rPr b="0">
                <a:latin typeface="Courier New"/>
                <a:ea typeface="Courier New"/>
                <a:cs typeface="Courier New"/>
                <a:sym typeface="Courier New"/>
              </a:rPr>
              <a:t>(!$claw loop-interchange)</a:t>
            </a:r>
          </a:p>
          <a:p>
            <a:pPr marL="621631" lvl="1" indent="-240631">
              <a:buSzPct val="100000"/>
              <a:buChar char="•"/>
            </a:pPr>
            <a:r>
              <a:t>loop hoisting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(!$claw loop-hoist)</a:t>
            </a:r>
          </a:p>
          <a:p>
            <a:pPr marL="621631" lvl="1" indent="-240631">
              <a:buSzPct val="100000"/>
              <a:buChar char="•"/>
            </a:pPr>
            <a:r>
              <a:t>loop extraction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(!$claw loop-extract)</a:t>
            </a:r>
          </a:p>
          <a:p>
            <a:pPr marL="240631" indent="-240631">
              <a:buSzPct val="100000"/>
              <a:buChar char="•"/>
            </a:pPr>
            <a:r>
              <a:t>Specific transformation</a:t>
            </a:r>
          </a:p>
          <a:p>
            <a:pPr marL="621631" lvl="1" indent="-240631">
              <a:buSzPct val="100000"/>
              <a:buChar char="•"/>
            </a:pPr>
            <a:r>
              <a:t>kcaching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(!$claw kcache)</a:t>
            </a:r>
          </a:p>
          <a:p>
            <a:pPr marL="621631" lvl="1" indent="-240631">
              <a:buSzPct val="100000"/>
              <a:buChar char="•"/>
            </a:pPr>
            <a:r>
              <a:t>on-the-fly computation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(!$claw call)</a:t>
            </a:r>
          </a:p>
          <a:p>
            <a:pPr marL="240631" indent="-240631">
              <a:buSzPct val="100000"/>
              <a:buChar char="•"/>
            </a:pPr>
            <a:r>
              <a:t>Utility transformation</a:t>
            </a:r>
          </a:p>
          <a:p>
            <a:pPr marL="621631" lvl="1" indent="-240631">
              <a:buSzPct val="100000"/>
              <a:buChar char="•"/>
            </a:pPr>
            <a:r>
              <a:t>vector notation to do statements </a:t>
            </a:r>
          </a:p>
          <a:p>
            <a:pPr lvl="2" indent="762000"/>
            <a:r>
              <a:rPr>
                <a:latin typeface="Courier New"/>
                <a:ea typeface="Courier New"/>
                <a:cs typeface="Courier New"/>
                <a:sym typeface="Courier New"/>
              </a:rPr>
              <a:t>(!$claw array-transform)</a:t>
            </a:r>
          </a:p>
          <a:p>
            <a:pPr marL="621631" lvl="1" indent="-240631">
              <a:buSzPct val="100000"/>
              <a:buChar char="•"/>
            </a:pPr>
            <a:r>
              <a:t>code removal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(!$claw remove)</a:t>
            </a:r>
          </a:p>
          <a:p>
            <a:pPr marL="621631" lvl="1" indent="-240631">
              <a:buSzPct val="100000"/>
              <a:buChar char="•"/>
            </a:pPr>
            <a:r>
              <a:t>ignore section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(!$claw ignore)</a:t>
            </a:r>
          </a:p>
          <a:p>
            <a:pPr marL="621631" lvl="1" indent="-240631">
              <a:buSzPct val="100000"/>
              <a:buChar char="•"/>
            </a:pPr>
            <a:r>
              <a:t>conditional primitive directive / code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(!$claw acc/omp)</a:t>
            </a:r>
          </a:p>
        </p:txBody>
      </p:sp>
    </p:spTree>
    <p:extLst>
      <p:ext uri="{BB962C8B-B14F-4D97-AF65-F5344CB8AC3E}">
        <p14:creationId xmlns:p14="http://schemas.microsoft.com/office/powerpoint/2010/main" val="50887284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lide Number"/>
          <p:cNvSpPr>
            <a:spLocks noGrp="1"/>
          </p:cNvSpPr>
          <p:nvPr>
            <p:ph type="sldNum" sz="quarter" idx="2"/>
          </p:nvPr>
        </p:nvSpPr>
        <p:spPr>
          <a:xfrm>
            <a:off x="8587273" y="6593998"/>
            <a:ext cx="232877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45" name="SUBROUTINE lw_solver(ngpt, nlay, tau, …)…"/>
          <p:cNvSpPr/>
          <p:nvPr/>
        </p:nvSpPr>
        <p:spPr>
          <a:xfrm>
            <a:off x="1338262" y="899477"/>
            <a:ext cx="7404101" cy="5590541"/>
          </a:xfrm>
          <a:prstGeom prst="rect">
            <a:avLst/>
          </a:prstGeom>
          <a:solidFill>
            <a:srgbClr val="F7F7F7"/>
          </a:solidFill>
          <a:ln w="12700">
            <a:solidFill>
              <a:srgbClr val="A7A7A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SUBROUTINE lw_solver(ngpt, nlay, tau, …)</a:t>
            </a:r>
          </a:p>
          <a:p>
            <a:pPr lvl="1" indent="228600" defTabSz="457200"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DO igpt = 1, ngpt</a:t>
            </a:r>
          </a:p>
          <a:p>
            <a:pPr lvl="1" indent="228600" defTabSz="457200"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DO ilev = 1, nlay</a:t>
            </a:r>
          </a:p>
          <a:p>
            <a:pPr lvl="1" indent="228600" defTabSz="457200">
              <a:defRPr sz="16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</a:t>
            </a:r>
            <a:r>
              <a:rPr>
                <a:solidFill>
                  <a:srgbClr val="0433FF"/>
                </a:solidFill>
              </a:rPr>
              <a:t>DO icol = 1, ncol</a:t>
            </a:r>
          </a:p>
          <a:p>
            <a:pPr defTabSz="457200"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tau_loc(</a:t>
            </a:r>
            <a:r>
              <a:rPr b="1">
                <a:solidFill>
                  <a:srgbClr val="0433FF"/>
                </a:solidFill>
              </a:rPr>
              <a:t>icol</a:t>
            </a:r>
            <a:r>
              <a:t>,ilev) = max(tau(</a:t>
            </a:r>
            <a:r>
              <a:rPr b="1">
                <a:solidFill>
                  <a:srgbClr val="0433FF"/>
                </a:solidFill>
              </a:rPr>
              <a:t>icol</a:t>
            </a:r>
            <a:r>
              <a:t>,ilev,igpt) …</a:t>
            </a:r>
          </a:p>
          <a:p>
            <a:pPr defTabSz="457200"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trans(</a:t>
            </a:r>
            <a:r>
              <a:rPr b="1">
                <a:solidFill>
                  <a:srgbClr val="0433FF"/>
                </a:solidFill>
              </a:rPr>
              <a:t>icol</a:t>
            </a:r>
            <a:r>
              <a:t>,ilev) = exp(-tau_loc(</a:t>
            </a:r>
            <a:r>
              <a:rPr b="1">
                <a:solidFill>
                  <a:srgbClr val="0433FF"/>
                </a:solidFill>
              </a:rPr>
              <a:t>icol</a:t>
            </a:r>
            <a:r>
              <a:t>,ilev))</a:t>
            </a:r>
          </a:p>
          <a:p>
            <a:pPr defTabSz="457200">
              <a:defRPr sz="16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</a:t>
            </a:r>
            <a:r>
              <a:rPr>
                <a:solidFill>
                  <a:srgbClr val="0433FF"/>
                </a:solidFill>
              </a:rPr>
              <a:t>END DO</a:t>
            </a:r>
          </a:p>
          <a:p>
            <a:pPr defTabSz="457200"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END DO</a:t>
            </a:r>
          </a:p>
          <a:p>
            <a:pPr defTabSz="457200"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DO ilev = nlay, 1, -1</a:t>
            </a:r>
          </a:p>
          <a:p>
            <a:pPr defTabSz="457200"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</a:t>
            </a:r>
            <a:r>
              <a:rPr b="1">
                <a:solidFill>
                  <a:srgbClr val="0433FF"/>
                </a:solidFill>
              </a:rPr>
              <a:t>DO icol = 1, ncol</a:t>
            </a:r>
          </a:p>
          <a:p>
            <a:pPr defTabSz="457200"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radn_dn(</a:t>
            </a:r>
            <a:r>
              <a:rPr b="1">
                <a:solidFill>
                  <a:srgbClr val="0433FF"/>
                </a:solidFill>
              </a:rPr>
              <a:t>icol</a:t>
            </a:r>
            <a:r>
              <a:t>,ilev,igpt) = trans(</a:t>
            </a:r>
            <a:r>
              <a:rPr b="1">
                <a:solidFill>
                  <a:srgbClr val="0433FF"/>
                </a:solidFill>
              </a:rPr>
              <a:t>icol</a:t>
            </a:r>
            <a:r>
              <a:t>,ilev) * </a:t>
            </a:r>
          </a:p>
          <a:p>
            <a:pPr defTabSz="457200"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radn_dn(</a:t>
            </a:r>
            <a:r>
              <a:rPr b="1">
                <a:solidFill>
                  <a:srgbClr val="0433FF"/>
                </a:solidFill>
              </a:rPr>
              <a:t>icol</a:t>
            </a:r>
            <a:r>
              <a:t>,ilev+1,igpt) …         </a:t>
            </a:r>
          </a:p>
          <a:p>
            <a:pPr defTabSz="457200"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</a:t>
            </a:r>
            <a:r>
              <a:rPr b="1">
                <a:solidFill>
                  <a:srgbClr val="0433FF"/>
                </a:solidFill>
              </a:rPr>
              <a:t>END DO</a:t>
            </a:r>
          </a:p>
          <a:p>
            <a:pPr defTabSz="457200"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END DO</a:t>
            </a:r>
          </a:p>
          <a:p>
            <a:pPr defTabSz="457200"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DO ilev = 2, nlay + 1</a:t>
            </a:r>
          </a:p>
          <a:p>
            <a:pPr defTabSz="457200"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</a:t>
            </a:r>
            <a:r>
              <a:rPr b="1">
                <a:solidFill>
                  <a:srgbClr val="0433FF"/>
                </a:solidFill>
              </a:rPr>
              <a:t>DO icol = 1, ncol</a:t>
            </a:r>
            <a:endParaRPr b="1"/>
          </a:p>
          <a:p>
            <a:pPr defTabSz="457200"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b="1"/>
              <a:t>        </a:t>
            </a:r>
            <a:r>
              <a:t>radn_up(</a:t>
            </a:r>
            <a:r>
              <a:rPr b="1">
                <a:solidFill>
                  <a:srgbClr val="0433FF"/>
                </a:solidFill>
              </a:rPr>
              <a:t>icol</a:t>
            </a:r>
            <a:r>
              <a:t>,ilev,igpt) = trans(</a:t>
            </a:r>
            <a:r>
              <a:rPr b="1">
                <a:solidFill>
                  <a:srgbClr val="0433FF"/>
                </a:solidFill>
              </a:rPr>
              <a:t>icol</a:t>
            </a:r>
            <a:r>
              <a:t>,ilev-1) * </a:t>
            </a:r>
          </a:p>
          <a:p>
            <a:pPr defTabSz="457200"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radn_up(</a:t>
            </a:r>
            <a:r>
              <a:rPr b="1">
                <a:solidFill>
                  <a:srgbClr val="0433FF"/>
                </a:solidFill>
              </a:rPr>
              <a:t>icol</a:t>
            </a:r>
            <a:r>
              <a:t>,ilev-1,igpt)</a:t>
            </a:r>
          </a:p>
          <a:p>
            <a:pPr defTabSz="457200"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</a:t>
            </a:r>
            <a:r>
              <a:rPr b="1">
                <a:solidFill>
                  <a:srgbClr val="0433FF"/>
                </a:solidFill>
              </a:rPr>
              <a:t>END DO</a:t>
            </a:r>
            <a:endParaRPr>
              <a:solidFill>
                <a:srgbClr val="0433FF"/>
              </a:solidFill>
            </a:endParaRPr>
          </a:p>
          <a:p>
            <a:pPr defTabSz="457200"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END DO</a:t>
            </a:r>
          </a:p>
          <a:p>
            <a:pPr defTabSz="457200"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END DO</a:t>
            </a:r>
          </a:p>
          <a:p>
            <a:pPr defTabSz="457200"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radn_up(</a:t>
            </a:r>
            <a:r>
              <a:rPr b="1">
                <a:solidFill>
                  <a:srgbClr val="0433FF"/>
                </a:solidFill>
              </a:rPr>
              <a:t>:</a:t>
            </a:r>
            <a:r>
              <a:t>,:,:) = 2._wp * pi * quad_wt * radn_up(</a:t>
            </a:r>
            <a:r>
              <a:rPr b="1">
                <a:solidFill>
                  <a:srgbClr val="0433FF"/>
                </a:solidFill>
              </a:rPr>
              <a:t>:</a:t>
            </a:r>
            <a:r>
              <a:t>,:,:)</a:t>
            </a:r>
          </a:p>
          <a:p>
            <a:pPr defTabSz="457200"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radn_dn(</a:t>
            </a:r>
            <a:r>
              <a:rPr b="1">
                <a:solidFill>
                  <a:srgbClr val="0433FF"/>
                </a:solidFill>
              </a:rPr>
              <a:t>:</a:t>
            </a:r>
            <a:r>
              <a:t>,:,:) = 2._wp * pi * quad_wt * radn_dn(</a:t>
            </a:r>
            <a:r>
              <a:rPr b="1">
                <a:solidFill>
                  <a:srgbClr val="0433FF"/>
                </a:solidFill>
              </a:rPr>
              <a:t>:</a:t>
            </a:r>
            <a:r>
              <a:t>,:,:)</a:t>
            </a:r>
          </a:p>
          <a:p>
            <a:pPr defTabSz="457200"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END SUBROUTINE lw_solver</a:t>
            </a:r>
          </a:p>
        </p:txBody>
      </p:sp>
      <p:sp>
        <p:nvSpPr>
          <p:cNvPr id="246" name="RRTMGP Example - original code"/>
          <p:cNvSpPr>
            <a:spLocks noGrp="1"/>
          </p:cNvSpPr>
          <p:nvPr>
            <p:ph type="title" idx="4294967295"/>
          </p:nvPr>
        </p:nvSpPr>
        <p:spPr>
          <a:xfrm>
            <a:off x="1331912" y="188912"/>
            <a:ext cx="7416801" cy="597156"/>
          </a:xfrm>
          <a:prstGeom prst="rect">
            <a:avLst/>
          </a:prstGeom>
        </p:spPr>
        <p:txBody>
          <a:bodyPr anchor="t"/>
          <a:lstStyle>
            <a:lvl1pPr algn="l">
              <a:defRPr sz="3200" b="1"/>
            </a:lvl1pPr>
          </a:lstStyle>
          <a:p>
            <a:r>
              <a:t>RRTMGP Example - original code</a:t>
            </a:r>
          </a:p>
        </p:txBody>
      </p:sp>
    </p:spTree>
    <p:extLst>
      <p:ext uri="{BB962C8B-B14F-4D97-AF65-F5344CB8AC3E}">
        <p14:creationId xmlns:p14="http://schemas.microsoft.com/office/powerpoint/2010/main" val="105515532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lide Number"/>
          <p:cNvSpPr>
            <a:spLocks noGrp="1"/>
          </p:cNvSpPr>
          <p:nvPr>
            <p:ph type="sldNum" sz="quarter" idx="2"/>
          </p:nvPr>
        </p:nvSpPr>
        <p:spPr>
          <a:xfrm>
            <a:off x="8587273" y="6593998"/>
            <a:ext cx="232877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49" name="SUBROUTINE lw_solver(ngpt, nlay, tau, …)…"/>
          <p:cNvSpPr/>
          <p:nvPr/>
        </p:nvSpPr>
        <p:spPr>
          <a:xfrm>
            <a:off x="931118" y="1340887"/>
            <a:ext cx="7404101" cy="4447541"/>
          </a:xfrm>
          <a:prstGeom prst="rect">
            <a:avLst/>
          </a:prstGeom>
          <a:solidFill>
            <a:srgbClr val="F7F7F7"/>
          </a:solidFill>
          <a:ln w="12700">
            <a:solidFill>
              <a:srgbClr val="A7A7A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SUBROUTINE lw_solver(ngpt, nlay, tau, …)</a:t>
            </a:r>
          </a:p>
          <a:p>
            <a:pPr lvl="1" indent="228600"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DO igpt = 1, ngpt</a:t>
            </a:r>
          </a:p>
          <a:p>
            <a:pPr lvl="1" indent="228600"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DO ilev = 1, nlay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tau_loc(ilev) = max(tau(ilev,igpt) …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trans(ilev) = exp(-tau_loc(ilev))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END DO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DO ilev = nlay, 1, -1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radn_dn(ilev,igpt) = trans(ilev) * 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radn_dn(ilev+1,igpt) …         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END DO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DO ilev = 2, nlay + 1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b="1"/>
              <a:t>      </a:t>
            </a:r>
            <a:r>
              <a:t>radn_up(ilev,igpt) = trans(ilev-1) * 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radn_up(ilev-1,igpt)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END DO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END DO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radn_up(:,:) = 2._wp * pi * quad_wt * radn_up(:,:)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radn_dn(:,:) = 2._wp * pi * quad_wt * radn_dn(:,:)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END SUBROUTINE lw_solver</a:t>
            </a:r>
          </a:p>
        </p:txBody>
      </p:sp>
      <p:sp>
        <p:nvSpPr>
          <p:cNvPr id="250" name="RRTMGP Example - one column only"/>
          <p:cNvSpPr>
            <a:spLocks noGrp="1"/>
          </p:cNvSpPr>
          <p:nvPr>
            <p:ph type="title" idx="4294967295"/>
          </p:nvPr>
        </p:nvSpPr>
        <p:spPr>
          <a:xfrm>
            <a:off x="1331912" y="188912"/>
            <a:ext cx="7416801" cy="597156"/>
          </a:xfrm>
          <a:prstGeom prst="rect">
            <a:avLst/>
          </a:prstGeom>
        </p:spPr>
        <p:txBody>
          <a:bodyPr anchor="t"/>
          <a:lstStyle>
            <a:lvl1pPr algn="l">
              <a:defRPr sz="3200" b="1"/>
            </a:lvl1pPr>
          </a:lstStyle>
          <a:p>
            <a:r>
              <a:t>RRTMGP Example - one column only</a:t>
            </a:r>
          </a:p>
        </p:txBody>
      </p:sp>
    </p:spTree>
    <p:extLst>
      <p:ext uri="{BB962C8B-B14F-4D97-AF65-F5344CB8AC3E}">
        <p14:creationId xmlns:p14="http://schemas.microsoft.com/office/powerpoint/2010/main" val="7557354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lide Number"/>
          <p:cNvSpPr>
            <a:spLocks noGrp="1"/>
          </p:cNvSpPr>
          <p:nvPr>
            <p:ph type="sldNum" sz="quarter" idx="2"/>
          </p:nvPr>
        </p:nvSpPr>
        <p:spPr>
          <a:xfrm>
            <a:off x="8587273" y="6593998"/>
            <a:ext cx="232877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53" name="SUBROUTINE lw_solver(ngpt, nlay, tau, …)…"/>
          <p:cNvSpPr/>
          <p:nvPr/>
        </p:nvSpPr>
        <p:spPr>
          <a:xfrm>
            <a:off x="2169695" y="1006796"/>
            <a:ext cx="6860147" cy="4930141"/>
          </a:xfrm>
          <a:prstGeom prst="rect">
            <a:avLst/>
          </a:prstGeom>
          <a:solidFill>
            <a:srgbClr val="F7F7F7"/>
          </a:solidFill>
          <a:ln w="12700">
            <a:solidFill>
              <a:srgbClr val="A7A7A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SUBROUTINE lw_solver(ngpt, nlay, tau, …)</a:t>
            </a:r>
          </a:p>
          <a:p>
            <a:pPr lvl="1" indent="228600" defTabSz="457200">
              <a:defRPr sz="1700" b="1">
                <a:solidFill>
                  <a:srgbClr val="0433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!$claw define dimension icol(1:ncol) &amp;</a:t>
            </a:r>
          </a:p>
          <a:p>
            <a:pPr lvl="1" indent="228600" defTabSz="457200">
              <a:defRPr sz="1700" b="1">
                <a:solidFill>
                  <a:srgbClr val="0433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!$claw parallelize</a:t>
            </a:r>
          </a:p>
          <a:p>
            <a:pPr lvl="1" indent="228600"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DO igpt = 1, ngpt</a:t>
            </a:r>
          </a:p>
          <a:p>
            <a:pPr lvl="1" indent="228600"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DO ilev = 1, nlay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tau_loc(ilev) = max(tau(ilev,igpt) …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trans(ilev) = exp(-tau_loc(ilev))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END DO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DO ilev = nlay, 1, -1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radn_dn(ilev,igpt) = trans(ilev) * 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radn_dn(ilev+1,igpt) …         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END DO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DO ilev = 2, nlay + 1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b="1"/>
              <a:t>      </a:t>
            </a:r>
            <a:r>
              <a:t>radn_up(ilev,igpt) = trans(ilev-1) * 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radn_up(ilev-1,igpt)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END DO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END DO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radn_up(:,:) = 2._wp * pi * quad_wt * radn_up(:,:)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radn_dn(:,:) = 2._wp * pi * quad_wt * radn_dn(:,:)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END SUBROUTINE lw_solver</a:t>
            </a:r>
          </a:p>
        </p:txBody>
      </p:sp>
      <p:pic>
        <p:nvPicPr>
          <p:cNvPr id="254" name="test.png" descr="tes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672" y="4663903"/>
            <a:ext cx="1860138" cy="1712016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Algorithm for one column only"/>
          <p:cNvSpPr/>
          <p:nvPr/>
        </p:nvSpPr>
        <p:spPr>
          <a:xfrm rot="16200000">
            <a:off x="-40647" y="2713507"/>
            <a:ext cx="388586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Algorithm for one column only</a:t>
            </a:r>
          </a:p>
        </p:txBody>
      </p:sp>
      <p:sp>
        <p:nvSpPr>
          <p:cNvPr id="256" name="Dependency on the vertical dimension only"/>
          <p:cNvSpPr/>
          <p:nvPr/>
        </p:nvSpPr>
        <p:spPr>
          <a:xfrm>
            <a:off x="1839758" y="6128551"/>
            <a:ext cx="546448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Dependency on the vertical dimension only</a:t>
            </a:r>
          </a:p>
        </p:txBody>
      </p:sp>
      <p:sp>
        <p:nvSpPr>
          <p:cNvPr id="257" name="RRTMGP Example - kernel code"/>
          <p:cNvSpPr>
            <a:spLocks noGrp="1"/>
          </p:cNvSpPr>
          <p:nvPr>
            <p:ph type="title" idx="4294967295"/>
          </p:nvPr>
        </p:nvSpPr>
        <p:spPr>
          <a:xfrm>
            <a:off x="1331912" y="188912"/>
            <a:ext cx="7416801" cy="597156"/>
          </a:xfrm>
          <a:prstGeom prst="rect">
            <a:avLst/>
          </a:prstGeom>
        </p:spPr>
        <p:txBody>
          <a:bodyPr anchor="t"/>
          <a:lstStyle>
            <a:lvl1pPr algn="l">
              <a:defRPr sz="3200" b="1"/>
            </a:lvl1pPr>
          </a:lstStyle>
          <a:p>
            <a:r>
              <a:t>RRTMGP Example - kernel code</a:t>
            </a:r>
          </a:p>
        </p:txBody>
      </p:sp>
    </p:spTree>
    <p:extLst>
      <p:ext uri="{BB962C8B-B14F-4D97-AF65-F5344CB8AC3E}">
        <p14:creationId xmlns:p14="http://schemas.microsoft.com/office/powerpoint/2010/main" val="100168501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CH" sz="2800" dirty="0" smtClean="0"/>
              <a:t>Main </a:t>
            </a:r>
            <a:r>
              <a:rPr lang="de-CH" sz="2800" dirty="0" err="1" smtClean="0"/>
              <a:t>goal</a:t>
            </a:r>
            <a:endParaRPr lang="de-CH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73424"/>
            <a:ext cx="8496944" cy="2971728"/>
          </a:xfrm>
        </p:spPr>
        <p:txBody>
          <a:bodyPr/>
          <a:lstStyle/>
          <a:p>
            <a:r>
              <a:rPr lang="fr-FR" dirty="0" err="1" smtClean="0"/>
              <a:t>Adapt</a:t>
            </a:r>
            <a:r>
              <a:rPr lang="fr-FR" dirty="0" smtClean="0"/>
              <a:t> the ICON model to </a:t>
            </a:r>
            <a:r>
              <a:rPr lang="fr-FR" dirty="0" err="1" smtClean="0"/>
              <a:t>run</a:t>
            </a:r>
            <a:r>
              <a:rPr lang="fr-FR" dirty="0" smtClean="0"/>
              <a:t> on GPU and </a:t>
            </a:r>
            <a:r>
              <a:rPr lang="fr-FR" dirty="0" err="1" smtClean="0"/>
              <a:t>many-core</a:t>
            </a:r>
            <a:r>
              <a:rPr lang="fr-FR" dirty="0" smtClean="0"/>
              <a:t> architecture (</a:t>
            </a:r>
            <a:r>
              <a:rPr lang="fr-FR" dirty="0" err="1" smtClean="0"/>
              <a:t>XeonPhi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Achieving</a:t>
            </a:r>
            <a:r>
              <a:rPr lang="fr-FR" dirty="0" smtClean="0"/>
              <a:t> </a:t>
            </a:r>
            <a:r>
              <a:rPr lang="fr-FR" dirty="0"/>
              <a:t>a high </a:t>
            </a:r>
            <a:r>
              <a:rPr lang="fr-FR" dirty="0" err="1"/>
              <a:t>degree</a:t>
            </a:r>
            <a:r>
              <a:rPr lang="fr-FR" dirty="0"/>
              <a:t> of performance </a:t>
            </a:r>
            <a:r>
              <a:rPr lang="fr-FR" dirty="0" err="1"/>
              <a:t>portability</a:t>
            </a:r>
            <a:r>
              <a:rPr lang="fr-FR" dirty="0"/>
              <a:t> by: </a:t>
            </a:r>
          </a:p>
          <a:p>
            <a:pPr lvl="1"/>
            <a:r>
              <a:rPr lang="fr-FR" dirty="0" err="1"/>
              <a:t>u</a:t>
            </a:r>
            <a:r>
              <a:rPr lang="fr-FR" dirty="0" err="1" smtClean="0"/>
              <a:t>sing</a:t>
            </a:r>
            <a:r>
              <a:rPr lang="fr-FR" dirty="0" smtClean="0"/>
              <a:t> source-to-source translation </a:t>
            </a:r>
            <a:r>
              <a:rPr lang="fr-FR" dirty="0" err="1" smtClean="0"/>
              <a:t>tool</a:t>
            </a:r>
            <a:r>
              <a:rPr lang="fr-FR" dirty="0" smtClean="0"/>
              <a:t> : CLAW</a:t>
            </a:r>
            <a:endParaRPr lang="fr-FR" dirty="0"/>
          </a:p>
          <a:p>
            <a:pPr lvl="1"/>
            <a:r>
              <a:rPr lang="fr-FR" dirty="0" err="1"/>
              <a:t>u</a:t>
            </a:r>
            <a:r>
              <a:rPr lang="fr-FR" dirty="0" err="1" smtClean="0"/>
              <a:t>sing</a:t>
            </a:r>
            <a:r>
              <a:rPr lang="fr-FR" dirty="0" smtClean="0"/>
              <a:t> </a:t>
            </a:r>
            <a:r>
              <a:rPr lang="fr-FR" dirty="0"/>
              <a:t>alternative </a:t>
            </a:r>
            <a:r>
              <a:rPr lang="fr-FR" dirty="0" err="1"/>
              <a:t>approaches</a:t>
            </a:r>
            <a:r>
              <a:rPr lang="fr-FR" dirty="0"/>
              <a:t> </a:t>
            </a:r>
            <a:r>
              <a:rPr lang="fr-FR" dirty="0" err="1"/>
              <a:t>such</a:t>
            </a:r>
            <a:r>
              <a:rPr lang="fr-FR" dirty="0"/>
              <a:t> as the </a:t>
            </a:r>
            <a:r>
              <a:rPr lang="fr-FR" dirty="0" err="1"/>
              <a:t>GridTools</a:t>
            </a:r>
            <a:r>
              <a:rPr lang="fr-FR" dirty="0"/>
              <a:t> </a:t>
            </a:r>
            <a:r>
              <a:rPr lang="fr-FR" dirty="0" err="1"/>
              <a:t>domain-specific</a:t>
            </a:r>
            <a:r>
              <a:rPr lang="fr-FR" dirty="0"/>
              <a:t> </a:t>
            </a:r>
            <a:r>
              <a:rPr lang="fr-FR" dirty="0" err="1"/>
              <a:t>lan</a:t>
            </a:r>
            <a:r>
              <a:rPr lang="fr-FR" dirty="0"/>
              <a:t>- </a:t>
            </a:r>
            <a:r>
              <a:rPr lang="fr-FR" dirty="0" err="1" smtClean="0"/>
              <a:t>guage</a:t>
            </a:r>
            <a:endParaRPr lang="fr-FR" dirty="0" smtClean="0"/>
          </a:p>
          <a:p>
            <a:r>
              <a:rPr lang="en-GB" dirty="0"/>
              <a:t>Prepare the ICON model for actual use-cases in weather and climate on </a:t>
            </a:r>
            <a:r>
              <a:rPr lang="de-CH" dirty="0" err="1"/>
              <a:t>emerging</a:t>
            </a:r>
            <a:r>
              <a:rPr lang="de-CH" dirty="0"/>
              <a:t> HPC </a:t>
            </a:r>
            <a:r>
              <a:rPr lang="de-CH" dirty="0" err="1" smtClean="0"/>
              <a:t>systems</a:t>
            </a:r>
            <a:endParaRPr lang="en-GB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0" y="4529212"/>
            <a:ext cx="1031788" cy="1033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06" y="4493723"/>
            <a:ext cx="1133613" cy="115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1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5705856"/>
            <a:ext cx="9144000" cy="11521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ENIAC project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Funding: PASC initiative (Swiss HPC project), </a:t>
            </a:r>
            <a:r>
              <a:rPr lang="en-US" i="1" dirty="0" smtClean="0"/>
              <a:t>3 post docs positions</a:t>
            </a:r>
          </a:p>
          <a:p>
            <a:endParaRPr lang="en-US" i="1" dirty="0" smtClean="0"/>
          </a:p>
          <a:p>
            <a:r>
              <a:rPr lang="en-US" dirty="0" smtClean="0"/>
              <a:t>Duration: 3 years, 07.2017-06.2020</a:t>
            </a:r>
          </a:p>
          <a:p>
            <a:endParaRPr lang="en-US" dirty="0"/>
          </a:p>
          <a:p>
            <a:r>
              <a:rPr lang="en-US" dirty="0" smtClean="0"/>
              <a:t>The team</a:t>
            </a:r>
            <a:endParaRPr lang="en-US" dirty="0"/>
          </a:p>
          <a:p>
            <a:pPr lvl="1"/>
            <a:r>
              <a:rPr lang="en-US" dirty="0" smtClean="0"/>
              <a:t>ETH Zurich</a:t>
            </a:r>
            <a:r>
              <a:rPr lang="en-US" b="1" dirty="0" smtClean="0"/>
              <a:t>: Ulrike </a:t>
            </a:r>
            <a:r>
              <a:rPr lang="en-US" b="1" dirty="0" err="1" smtClean="0"/>
              <a:t>Lohmann</a:t>
            </a:r>
            <a:r>
              <a:rPr lang="en-US" b="1" dirty="0" smtClean="0"/>
              <a:t> </a:t>
            </a:r>
            <a:r>
              <a:rPr lang="en-US" i="1" dirty="0" smtClean="0"/>
              <a:t>(PI)</a:t>
            </a:r>
            <a:r>
              <a:rPr lang="en-US" dirty="0" smtClean="0"/>
              <a:t>, S. </a:t>
            </a:r>
            <a:r>
              <a:rPr lang="en-US" dirty="0" err="1" smtClean="0"/>
              <a:t>Ferrachat</a:t>
            </a:r>
            <a:r>
              <a:rPr lang="en-US" dirty="0" smtClean="0"/>
              <a:t>, </a:t>
            </a:r>
            <a:r>
              <a:rPr lang="en-US" i="1" dirty="0" smtClean="0"/>
              <a:t>V. Clement</a:t>
            </a:r>
            <a:r>
              <a:rPr lang="en-US" dirty="0" smtClean="0"/>
              <a:t>, </a:t>
            </a:r>
            <a:r>
              <a:rPr lang="en-US" i="1" dirty="0" smtClean="0"/>
              <a:t>P Marti</a:t>
            </a:r>
            <a:r>
              <a:rPr lang="en-US" dirty="0" smtClean="0"/>
              <a:t>, C. </a:t>
            </a:r>
            <a:r>
              <a:rPr lang="en-US" dirty="0" err="1" smtClean="0"/>
              <a:t>Schnadt</a:t>
            </a:r>
            <a:r>
              <a:rPr lang="en-US" dirty="0" smtClean="0"/>
              <a:t> </a:t>
            </a:r>
            <a:r>
              <a:rPr lang="en-US" dirty="0" err="1" smtClean="0"/>
              <a:t>Poberaj</a:t>
            </a:r>
            <a:endParaRPr lang="en-US" dirty="0" smtClean="0"/>
          </a:p>
          <a:p>
            <a:pPr lvl="1"/>
            <a:r>
              <a:rPr lang="en-US" dirty="0" smtClean="0"/>
              <a:t>MPI-M: M. </a:t>
            </a:r>
            <a:r>
              <a:rPr lang="en-US" dirty="0" err="1" smtClean="0"/>
              <a:t>Giorgetta</a:t>
            </a:r>
            <a:r>
              <a:rPr lang="en-US" dirty="0" smtClean="0"/>
              <a:t>, B. Stevens, </a:t>
            </a:r>
            <a:r>
              <a:rPr lang="en-US" i="1" dirty="0" smtClean="0"/>
              <a:t>G. </a:t>
            </a:r>
            <a:r>
              <a:rPr lang="en-US" i="1" dirty="0" err="1" smtClean="0"/>
              <a:t>Hime</a:t>
            </a:r>
            <a:endParaRPr lang="en-US" i="1" dirty="0" smtClean="0"/>
          </a:p>
          <a:p>
            <a:pPr lvl="1"/>
            <a:r>
              <a:rPr lang="en-US" dirty="0" smtClean="0"/>
              <a:t>MeteoSwiss: X. Lapillonne (PM), O. Fuhrer</a:t>
            </a:r>
          </a:p>
          <a:p>
            <a:pPr lvl="1"/>
            <a:r>
              <a:rPr lang="en-US" dirty="0" smtClean="0"/>
              <a:t>CSCS: W. Sawyer</a:t>
            </a:r>
          </a:p>
          <a:p>
            <a:pPr lvl="1"/>
            <a:r>
              <a:rPr lang="en-US" dirty="0" smtClean="0"/>
              <a:t>DWD: G. </a:t>
            </a:r>
            <a:r>
              <a:rPr lang="en-US" dirty="0" err="1" smtClean="0"/>
              <a:t>Zängl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12" descr="eth_o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2612" y="5137843"/>
            <a:ext cx="164941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9105" y="4973654"/>
            <a:ext cx="1019175" cy="66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\\meteoswiss.ch\mch\zue-docx\KOM\open\03_CD-MeteoSchweiz\CD MeteoSchweiz\02_Logos MeteoSchweiz\Kompaktlogo\png\Meteo_logo_Kombi_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79" y="5908559"/>
            <a:ext cx="1009650" cy="63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02" y="5861306"/>
            <a:ext cx="765212" cy="7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46" y="6044503"/>
            <a:ext cx="2268494" cy="55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cscs.ch/fileadmin/templates/cscs_templates/assets/images/logo_csc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21" y="5069777"/>
            <a:ext cx="28098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First steps: base line</a:t>
            </a:r>
            <a:endParaRPr lang="en-GB" sz="2000" dirty="0"/>
          </a:p>
        </p:txBody>
      </p:sp>
      <p:sp>
        <p:nvSpPr>
          <p:cNvPr id="9" name="AutoShape 7" descr="Bildergebnis für dw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" name="AutoShape 9" descr="Bildergebnis für dw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1" name="AutoShape 12" descr="https://www.mpimet.mpg.de/fileadmin/templates/mpimet2015/img/mpimet_logo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3" name="AutoShape 15" descr="Bildergebnis für max planck meteor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95536" y="1673424"/>
            <a:ext cx="8496944" cy="29717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err="1" smtClean="0"/>
              <a:t>Get</a:t>
            </a:r>
            <a:r>
              <a:rPr lang="fr-FR" kern="0" dirty="0" smtClean="0"/>
              <a:t> a base line </a:t>
            </a:r>
            <a:r>
              <a:rPr lang="fr-FR" kern="0" dirty="0" err="1" smtClean="0"/>
              <a:t>with</a:t>
            </a:r>
            <a:r>
              <a:rPr lang="fr-FR" kern="0" dirty="0" smtClean="0"/>
              <a:t> </a:t>
            </a:r>
            <a:r>
              <a:rPr lang="fr-FR" kern="0" dirty="0" err="1" smtClean="0"/>
              <a:t>existing</a:t>
            </a:r>
            <a:r>
              <a:rPr lang="fr-FR" kern="0" dirty="0" smtClean="0"/>
              <a:t> </a:t>
            </a:r>
            <a:r>
              <a:rPr lang="fr-FR" kern="0" dirty="0" err="1" smtClean="0"/>
              <a:t>programming</a:t>
            </a:r>
            <a:r>
              <a:rPr lang="fr-FR" kern="0" dirty="0" smtClean="0"/>
              <a:t> </a:t>
            </a:r>
            <a:r>
              <a:rPr lang="fr-FR" kern="0" dirty="0" err="1" smtClean="0"/>
              <a:t>models</a:t>
            </a:r>
            <a:endParaRPr lang="fr-FR" kern="0" dirty="0" smtClean="0"/>
          </a:p>
          <a:p>
            <a:pPr lvl="1"/>
            <a:r>
              <a:rPr lang="fr-FR" kern="0" dirty="0" smtClean="0"/>
              <a:t>GPU </a:t>
            </a:r>
            <a:r>
              <a:rPr lang="fr-FR" kern="0" dirty="0" err="1" smtClean="0"/>
              <a:t>with</a:t>
            </a:r>
            <a:r>
              <a:rPr lang="fr-FR" kern="0" dirty="0" smtClean="0"/>
              <a:t> </a:t>
            </a:r>
            <a:r>
              <a:rPr lang="fr-FR" kern="0" dirty="0" err="1" smtClean="0"/>
              <a:t>OpenACC</a:t>
            </a:r>
            <a:endParaRPr lang="fr-FR" kern="0" dirty="0" smtClean="0"/>
          </a:p>
          <a:p>
            <a:pPr lvl="1"/>
            <a:r>
              <a:rPr lang="fr-FR" kern="0" dirty="0" err="1" smtClean="0"/>
              <a:t>XeonPhi</a:t>
            </a:r>
            <a:r>
              <a:rPr lang="fr-FR" kern="0" dirty="0" smtClean="0"/>
              <a:t> </a:t>
            </a:r>
            <a:r>
              <a:rPr lang="fr-FR" kern="0" dirty="0" err="1" smtClean="0"/>
              <a:t>optimize</a:t>
            </a:r>
            <a:r>
              <a:rPr lang="fr-FR" kern="0" dirty="0" smtClean="0"/>
              <a:t> </a:t>
            </a:r>
            <a:r>
              <a:rPr lang="fr-FR" kern="0" dirty="0" err="1" smtClean="0"/>
              <a:t>current</a:t>
            </a:r>
            <a:r>
              <a:rPr lang="fr-FR" kern="0" dirty="0" smtClean="0"/>
              <a:t> </a:t>
            </a:r>
            <a:r>
              <a:rPr lang="fr-FR" kern="0" dirty="0" err="1" smtClean="0"/>
              <a:t>OpenMP</a:t>
            </a:r>
            <a:r>
              <a:rPr lang="fr-FR" kern="0" dirty="0" smtClean="0"/>
              <a:t> </a:t>
            </a:r>
            <a:r>
              <a:rPr lang="fr-FR" kern="0" dirty="0" err="1" smtClean="0"/>
              <a:t>implementation</a:t>
            </a:r>
            <a:endParaRPr lang="fr-FR" kern="0" dirty="0" smtClean="0"/>
          </a:p>
        </p:txBody>
      </p:sp>
      <p:pic>
        <p:nvPicPr>
          <p:cNvPr id="8" name="Picture 14" descr="http://images.anandtech.com/doci/6017/XPhiC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0" b="100000" l="2283" r="99022">
                        <a14:foregroundMark x1="20978" y1="44560" x2="20978" y2="44560"/>
                        <a14:foregroundMark x1="20109" y1="37824" x2="20109" y2="37824"/>
                        <a14:foregroundMark x1="22826" y1="40933" x2="22826" y2="40933"/>
                        <a14:foregroundMark x1="23587" y1="74957" x2="23587" y2="74957"/>
                        <a14:foregroundMark x1="26304" y1="70984" x2="26304" y2="70984"/>
                        <a14:foregroundMark x1="17065" y1="44732" x2="17065" y2="44732"/>
                        <a14:foregroundMark x1="20543" y1="58722" x2="20543" y2="58722"/>
                        <a14:foregroundMark x1="13370" y1="32470" x2="13370" y2="32470"/>
                        <a14:foregroundMark x1="14130" y1="44905" x2="14130" y2="44905"/>
                        <a14:foregroundMark x1="19783" y1="27116" x2="19783" y2="27116"/>
                        <a14:foregroundMark x1="25652" y1="54404" x2="25652" y2="54404"/>
                        <a14:foregroundMark x1="28261" y1="62522" x2="28261" y2="62522"/>
                        <a14:foregroundMark x1="28913" y1="79102" x2="28913" y2="79102"/>
                        <a14:foregroundMark x1="40870" y1="71157" x2="40870" y2="71157"/>
                        <a14:foregroundMark x1="79022" y1="37478" x2="79022" y2="37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59911">
            <a:off x="661141" y="4584275"/>
            <a:ext cx="1428687" cy="8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6" descr="http://cdn.wccftech.com/wp-content/uploads/2012/10/Tesla-K20-GPU-635x4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61056"/>
            <a:ext cx="186055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8" descr="https://encrypted-tbn3.gstatic.com/images?q=tbn:ANd9GcSVHrK_dbJ-E7UVsumy0jxaMVMavMu3Wi7-6rVaBW6cdvWeqOC9w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320" y="4776224"/>
            <a:ext cx="504056" cy="60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6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5596128"/>
            <a:ext cx="9144000" cy="12618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7214" y="387000"/>
            <a:ext cx="7582466" cy="989013"/>
          </a:xfrm>
        </p:spPr>
        <p:txBody>
          <a:bodyPr/>
          <a:lstStyle/>
          <a:p>
            <a:r>
              <a:rPr lang="en-US" dirty="0" smtClean="0"/>
              <a:t>Step 2: Achieve performance portability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4" y="1600016"/>
            <a:ext cx="4898644" cy="37035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236208" y="2926080"/>
            <a:ext cx="2761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Currently using #</a:t>
            </a:r>
            <a:r>
              <a:rPr lang="en-US" sz="1600" dirty="0" err="1" smtClean="0"/>
              <a:t>ifdef</a:t>
            </a:r>
            <a:r>
              <a:rPr lang="en-US" sz="1600" dirty="0" smtClean="0"/>
              <a:t> to achieve best perf on CPU and GPU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621792" y="5527523"/>
            <a:ext cx="824788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dirty="0"/>
              <a:t>Source-to-source translation </a:t>
            </a:r>
            <a:r>
              <a:rPr lang="fr-FR" dirty="0" err="1"/>
              <a:t>tool</a:t>
            </a:r>
            <a:r>
              <a:rPr lang="fr-FR" dirty="0"/>
              <a:t> : CLAW</a:t>
            </a:r>
          </a:p>
          <a:p>
            <a:pPr marL="342900" indent="-342900">
              <a:buFont typeface="Arial" charset="0"/>
              <a:buChar char="•"/>
            </a:pPr>
            <a:r>
              <a:rPr lang="fr-FR" dirty="0"/>
              <a:t>Explore alternative </a:t>
            </a:r>
            <a:r>
              <a:rPr lang="fr-FR" dirty="0" err="1"/>
              <a:t>approaches</a:t>
            </a:r>
            <a:r>
              <a:rPr lang="fr-FR" dirty="0"/>
              <a:t> </a:t>
            </a:r>
            <a:r>
              <a:rPr lang="fr-FR" dirty="0" err="1"/>
              <a:t>such</a:t>
            </a:r>
            <a:r>
              <a:rPr lang="fr-FR" dirty="0"/>
              <a:t> as the </a:t>
            </a:r>
            <a:r>
              <a:rPr lang="fr-FR" dirty="0" err="1"/>
              <a:t>GridTools</a:t>
            </a:r>
            <a:r>
              <a:rPr lang="fr-FR" dirty="0"/>
              <a:t> </a:t>
            </a:r>
            <a:r>
              <a:rPr lang="fr-FR" dirty="0" err="1"/>
              <a:t>domain-specific</a:t>
            </a:r>
            <a:r>
              <a:rPr lang="fr-FR" dirty="0"/>
              <a:t> </a:t>
            </a:r>
            <a:r>
              <a:rPr lang="fr-FR" dirty="0" err="1"/>
              <a:t>language</a:t>
            </a:r>
            <a:r>
              <a:rPr lang="fr-FR" dirty="0"/>
              <a:t> and </a:t>
            </a:r>
            <a:r>
              <a:rPr lang="fr-FR" dirty="0" err="1"/>
              <a:t>re-write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0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>
            <a:spLocks noGrp="1"/>
          </p:cNvSpPr>
          <p:nvPr>
            <p:ph type="sldNum" sz="quarter" idx="2"/>
          </p:nvPr>
        </p:nvSpPr>
        <p:spPr>
          <a:xfrm>
            <a:off x="8658078" y="6606698"/>
            <a:ext cx="162073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53" name="Having multiple source code? Code Maintenance Problem"/>
          <p:cNvSpPr>
            <a:spLocks noGrp="1"/>
          </p:cNvSpPr>
          <p:nvPr>
            <p:ph type="title" idx="4294967295"/>
          </p:nvPr>
        </p:nvSpPr>
        <p:spPr>
          <a:xfrm>
            <a:off x="834572" y="188912"/>
            <a:ext cx="8239660" cy="792163"/>
          </a:xfrm>
          <a:prstGeom prst="rect">
            <a:avLst/>
          </a:prstGeom>
        </p:spPr>
        <p:txBody>
          <a:bodyPr anchor="t"/>
          <a:lstStyle>
            <a:lvl1pPr algn="l" defTabSz="713231">
              <a:defRPr sz="2496" b="1"/>
            </a:lvl1pPr>
          </a:lstStyle>
          <a:p>
            <a:r>
              <a:rPr dirty="0"/>
              <a:t>Having multiple source </a:t>
            </a:r>
            <a:r>
              <a:rPr dirty="0" smtClean="0"/>
              <a:t>code</a:t>
            </a:r>
            <a:r>
              <a:rPr lang="de-CH" dirty="0" smtClean="0"/>
              <a:t>s</a:t>
            </a:r>
            <a:r>
              <a:rPr dirty="0" smtClean="0"/>
              <a:t>? </a:t>
            </a:r>
            <a:r>
              <a:rPr dirty="0"/>
              <a:t>Code Maintenance Problem</a:t>
            </a:r>
          </a:p>
        </p:txBody>
      </p:sp>
      <p:sp>
        <p:nvSpPr>
          <p:cNvPr id="154" name="#ifndef _OPENACC…"/>
          <p:cNvSpPr/>
          <p:nvPr/>
        </p:nvSpPr>
        <p:spPr>
          <a:xfrm>
            <a:off x="701012" y="1022620"/>
            <a:ext cx="2406254" cy="5693866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defRPr sz="1400" b="1">
                <a:solidFill>
                  <a:srgbClr val="FF26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#ifndef _OPENACC</a:t>
            </a:r>
          </a:p>
          <a:p>
            <a:pPr defTabSz="457200">
              <a:defRPr sz="14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DO k=1,nz</a:t>
            </a:r>
          </a:p>
          <a:p>
            <a:pPr defTabSz="457200">
              <a:defRPr sz="14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CALL fct()</a:t>
            </a:r>
          </a:p>
          <a:p>
            <a:pPr defTabSz="457200">
              <a:defRPr sz="14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DO j=1,nproma</a:t>
            </a:r>
          </a:p>
          <a:p>
            <a:pPr defTabSz="457200">
              <a:defRPr sz="14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  ! 1st loop body</a:t>
            </a:r>
          </a:p>
          <a:p>
            <a:pPr defTabSz="457200">
              <a:defRPr sz="14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END DO</a:t>
            </a:r>
          </a:p>
          <a:p>
            <a:pPr defTabSz="457200">
              <a:defRPr sz="14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DO j=1,nproma</a:t>
            </a:r>
          </a:p>
          <a:p>
            <a:pPr defTabSz="457200">
              <a:defRPr sz="14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  ! 2nd loop body</a:t>
            </a:r>
          </a:p>
          <a:p>
            <a:pPr defTabSz="457200">
              <a:defRPr sz="14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END DO</a:t>
            </a:r>
          </a:p>
          <a:p>
            <a:pPr defTabSz="457200">
              <a:defRPr sz="14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DO j=1,nproma</a:t>
            </a:r>
          </a:p>
          <a:p>
            <a:pPr defTabSz="457200">
              <a:defRPr sz="14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  ! 3rd loop body</a:t>
            </a:r>
          </a:p>
          <a:p>
            <a:pPr defTabSz="457200">
              <a:defRPr sz="14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END DO</a:t>
            </a:r>
          </a:p>
          <a:p>
            <a:pPr defTabSz="457200">
              <a:defRPr sz="14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END DO</a:t>
            </a:r>
          </a:p>
          <a:p>
            <a:pPr defTabSz="457200">
              <a:defRPr sz="1400" b="1">
                <a:solidFill>
                  <a:srgbClr val="FF26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#else</a:t>
            </a:r>
          </a:p>
          <a:p>
            <a:pPr defTabSz="457200">
              <a:defRPr sz="14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!$acc parallel loop</a:t>
            </a:r>
          </a:p>
          <a:p>
            <a:pPr defTabSz="457200">
              <a:defRPr sz="14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DO j=1,nproma</a:t>
            </a:r>
          </a:p>
          <a:p>
            <a:pPr defTabSz="457200">
              <a:defRPr sz="14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!$acc loop</a:t>
            </a:r>
          </a:p>
          <a:p>
            <a:pPr defTabSz="457200">
              <a:defRPr sz="14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DO k=1,nz</a:t>
            </a:r>
          </a:p>
          <a:p>
            <a:pPr defTabSz="457200">
              <a:defRPr sz="14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  CALL fct()</a:t>
            </a:r>
          </a:p>
          <a:p>
            <a:pPr defTabSz="457200">
              <a:defRPr sz="14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  ! 1st loop body</a:t>
            </a:r>
          </a:p>
          <a:p>
            <a:pPr defTabSz="457200">
              <a:defRPr sz="14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  ! 2nd loop body</a:t>
            </a:r>
          </a:p>
          <a:p>
            <a:pPr defTabSz="457200">
              <a:defRPr sz="14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  ! 3rd loop body</a:t>
            </a:r>
          </a:p>
          <a:p>
            <a:pPr defTabSz="457200">
              <a:defRPr sz="14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END DO</a:t>
            </a:r>
          </a:p>
          <a:p>
            <a:pPr defTabSz="457200">
              <a:defRPr sz="14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END DO</a:t>
            </a:r>
          </a:p>
          <a:p>
            <a:pPr defTabSz="457200">
              <a:defRPr sz="14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!$acc end parallel</a:t>
            </a:r>
          </a:p>
          <a:p>
            <a:pPr defTabSz="457200">
              <a:defRPr sz="1400" b="1">
                <a:solidFill>
                  <a:srgbClr val="FF26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#endif</a:t>
            </a:r>
          </a:p>
        </p:txBody>
      </p:sp>
      <p:sp>
        <p:nvSpPr>
          <p:cNvPr id="155" name="Multiple code paths…"/>
          <p:cNvSpPr/>
          <p:nvPr/>
        </p:nvSpPr>
        <p:spPr>
          <a:xfrm>
            <a:off x="5243358" y="2278379"/>
            <a:ext cx="3699184" cy="230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40631" indent="-240631">
              <a:buSzPct val="100000"/>
              <a:buChar char="•"/>
            </a:pPr>
            <a:r>
              <a:t>Multiple code paths</a:t>
            </a:r>
          </a:p>
          <a:p>
            <a:pPr marL="240631" indent="-240631">
              <a:buSzPct val="100000"/>
              <a:buChar char="•"/>
            </a:pPr>
            <a:r>
              <a:t>Hard maintenance</a:t>
            </a:r>
          </a:p>
          <a:p>
            <a:pPr marL="240631" indent="-240631">
              <a:buSzPct val="100000"/>
              <a:buChar char="•"/>
            </a:pPr>
            <a:r>
              <a:t>Error prone</a:t>
            </a:r>
          </a:p>
          <a:p>
            <a:pPr marL="240631" indent="-240631">
              <a:buSzPct val="100000"/>
              <a:buChar char="•"/>
            </a:pPr>
            <a:r>
              <a:t>Domain scientists have to know well each target architectures</a:t>
            </a:r>
          </a:p>
        </p:txBody>
      </p:sp>
      <p:sp>
        <p:nvSpPr>
          <p:cNvPr id="156" name="Line"/>
          <p:cNvSpPr/>
          <p:nvPr/>
        </p:nvSpPr>
        <p:spPr>
          <a:xfrm flipV="1">
            <a:off x="3107266" y="1096583"/>
            <a:ext cx="1" cy="2676078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57" name="Line"/>
          <p:cNvSpPr/>
          <p:nvPr/>
        </p:nvSpPr>
        <p:spPr>
          <a:xfrm flipV="1">
            <a:off x="3107266" y="3888169"/>
            <a:ext cx="1" cy="230124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58" name="CPU"/>
          <p:cNvSpPr/>
          <p:nvPr/>
        </p:nvSpPr>
        <p:spPr>
          <a:xfrm>
            <a:off x="3296754" y="2204751"/>
            <a:ext cx="61968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CPU</a:t>
            </a:r>
          </a:p>
        </p:txBody>
      </p:sp>
      <p:sp>
        <p:nvSpPr>
          <p:cNvPr id="159" name="GPU"/>
          <p:cNvSpPr/>
          <p:nvPr/>
        </p:nvSpPr>
        <p:spPr>
          <a:xfrm>
            <a:off x="3296754" y="4808918"/>
            <a:ext cx="64944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GPU</a:t>
            </a:r>
          </a:p>
        </p:txBody>
      </p:sp>
    </p:spTree>
    <p:extLst>
      <p:ext uri="{BB962C8B-B14F-4D97-AF65-F5344CB8AC3E}">
        <p14:creationId xmlns:p14="http://schemas.microsoft.com/office/powerpoint/2010/main" val="19786535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Number"/>
          <p:cNvSpPr>
            <a:spLocks noGrp="1"/>
          </p:cNvSpPr>
          <p:nvPr>
            <p:ph type="sldNum" sz="quarter" idx="2"/>
          </p:nvPr>
        </p:nvSpPr>
        <p:spPr>
          <a:xfrm>
            <a:off x="8651641" y="6593998"/>
            <a:ext cx="16851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62" name="CLAW low-level directive transformations"/>
          <p:cNvSpPr>
            <a:spLocks noGrp="1"/>
          </p:cNvSpPr>
          <p:nvPr>
            <p:ph type="title" idx="4294967295"/>
          </p:nvPr>
        </p:nvSpPr>
        <p:spPr>
          <a:xfrm>
            <a:off x="544286" y="188912"/>
            <a:ext cx="8273143" cy="792163"/>
          </a:xfrm>
          <a:prstGeom prst="rect">
            <a:avLst/>
          </a:prstGeom>
        </p:spPr>
        <p:txBody>
          <a:bodyPr anchor="t"/>
          <a:lstStyle>
            <a:lvl1pPr algn="l">
              <a:defRPr sz="3200" b="1"/>
            </a:lvl1pPr>
          </a:lstStyle>
          <a:p>
            <a:r>
              <a:rPr dirty="0"/>
              <a:t>CLAW low-level directive transformations</a:t>
            </a:r>
          </a:p>
        </p:txBody>
      </p:sp>
      <p:sp>
        <p:nvSpPr>
          <p:cNvPr id="163" name="!$acc parallel loop…"/>
          <p:cNvSpPr/>
          <p:nvPr/>
        </p:nvSpPr>
        <p:spPr>
          <a:xfrm>
            <a:off x="296929" y="859690"/>
            <a:ext cx="3418065" cy="5365315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600">
                <a:solidFill>
                  <a:srgbClr val="0433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!$acc parallel loop</a:t>
            </a:r>
          </a:p>
          <a:p>
            <a:pPr defTabSz="457200">
              <a:defRPr sz="1600">
                <a:solidFill>
                  <a:srgbClr val="76D6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!$claw loop-interchange</a:t>
            </a:r>
          </a:p>
          <a:p>
            <a:pPr defTabSz="457200">
              <a:defRPr sz="1600">
                <a:solidFill>
                  <a:srgbClr val="FF26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DO k=1,nz</a:t>
            </a:r>
          </a:p>
          <a:p>
            <a:pPr defTabSz="457200">
              <a:defRPr sz="1600">
                <a:solidFill>
                  <a:srgbClr val="FF26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</a:t>
            </a:r>
            <a:r>
              <a:rPr>
                <a:solidFill>
                  <a:srgbClr val="76D6FF"/>
                </a:solidFill>
              </a:rPr>
              <a:t>!$claw loop-extract fusion</a:t>
            </a:r>
          </a:p>
          <a:p>
            <a:pPr defTabSz="457200">
              <a:defRPr sz="1600">
                <a:latin typeface="Consolas"/>
                <a:ea typeface="Consolas"/>
                <a:cs typeface="Consolas"/>
                <a:sym typeface="Consolas"/>
              </a:defRPr>
            </a:pPr>
            <a:r>
              <a:t>  CALL fct()</a:t>
            </a:r>
            <a:endParaRPr>
              <a:solidFill>
                <a:srgbClr val="FF9300"/>
              </a:solidFill>
            </a:endParaRPr>
          </a:p>
          <a:p>
            <a:pPr defTabSz="457200">
              <a:defRPr sz="16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rgbClr val="FF9300"/>
                </a:solidFill>
              </a:rPr>
              <a:t> </a:t>
            </a:r>
            <a:r>
              <a:rPr>
                <a:solidFill>
                  <a:srgbClr val="76D6FF"/>
                </a:solidFill>
              </a:rPr>
              <a:t> !$claw loop-fusion group(j)</a:t>
            </a:r>
          </a:p>
          <a:p>
            <a:pPr defTabSz="457200">
              <a:defRPr sz="1600">
                <a:solidFill>
                  <a:srgbClr val="0433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!$acc loop</a:t>
            </a:r>
            <a:endParaRPr>
              <a:solidFill>
                <a:srgbClr val="76D6FF"/>
              </a:solidFill>
            </a:endParaRPr>
          </a:p>
          <a:p>
            <a:pPr defTabSz="457200">
              <a:defRPr sz="1600">
                <a:solidFill>
                  <a:srgbClr val="4F8F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DO j=1,nproma</a:t>
            </a:r>
          </a:p>
          <a:p>
            <a:pPr defTabSz="457200">
              <a:defRPr sz="1600">
                <a:latin typeface="Consolas"/>
                <a:ea typeface="Consolas"/>
                <a:cs typeface="Consolas"/>
                <a:sym typeface="Consolas"/>
              </a:defRPr>
            </a:pPr>
            <a:r>
              <a:t>    ! 1st loop body</a:t>
            </a:r>
          </a:p>
          <a:p>
            <a:pPr defTabSz="457200">
              <a:defRPr sz="1600">
                <a:solidFill>
                  <a:srgbClr val="4F8F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END DO</a:t>
            </a:r>
          </a:p>
          <a:p>
            <a:pPr defTabSz="457200">
              <a:defRPr sz="16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rgbClr val="FF9300"/>
                </a:solidFill>
              </a:rPr>
              <a:t>  </a:t>
            </a:r>
            <a:r>
              <a:rPr>
                <a:solidFill>
                  <a:srgbClr val="76D6FF"/>
                </a:solidFill>
              </a:rPr>
              <a:t>!$claw loop-fusion group(j)</a:t>
            </a:r>
          </a:p>
          <a:p>
            <a:pPr defTabSz="457200">
              <a:defRPr sz="1600">
                <a:solidFill>
                  <a:srgbClr val="0433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!$acc loop</a:t>
            </a:r>
            <a:endParaRPr>
              <a:solidFill>
                <a:srgbClr val="73FDFF"/>
              </a:solidFill>
            </a:endParaRPr>
          </a:p>
          <a:p>
            <a:pPr defTabSz="457200">
              <a:defRPr sz="1600">
                <a:solidFill>
                  <a:srgbClr val="4F8F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DO j=1,nproma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600">
                <a:latin typeface="Consolas"/>
                <a:ea typeface="Consolas"/>
                <a:cs typeface="Consolas"/>
                <a:sym typeface="Consolas"/>
              </a:defRPr>
            </a:pPr>
            <a:r>
              <a:t>    ! 2nd loop body</a:t>
            </a:r>
          </a:p>
          <a:p>
            <a:pPr defTabSz="457200">
              <a:defRPr sz="1600">
                <a:solidFill>
                  <a:srgbClr val="4F8F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END DO</a:t>
            </a:r>
          </a:p>
          <a:p>
            <a:pPr defTabSz="457200">
              <a:defRPr sz="16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>
                <a:solidFill>
                  <a:srgbClr val="FF9300"/>
                </a:solidFill>
              </a:rPr>
              <a:t>  </a:t>
            </a:r>
            <a:r>
              <a:rPr>
                <a:solidFill>
                  <a:srgbClr val="76D6FF"/>
                </a:solidFill>
              </a:rPr>
              <a:t>!$claw loop-fusion group(j)</a:t>
            </a:r>
          </a:p>
          <a:p>
            <a:pPr defTabSz="457200">
              <a:defRPr sz="1600">
                <a:solidFill>
                  <a:srgbClr val="0433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!$acc loop</a:t>
            </a:r>
            <a:endParaRPr>
              <a:solidFill>
                <a:srgbClr val="76D6FF"/>
              </a:solidFill>
            </a:endParaRPr>
          </a:p>
          <a:p>
            <a:pPr defTabSz="457200">
              <a:defRPr sz="1600">
                <a:solidFill>
                  <a:srgbClr val="4F8F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DO j=1,nproma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600">
                <a:latin typeface="Consolas"/>
                <a:ea typeface="Consolas"/>
                <a:cs typeface="Consolas"/>
                <a:sym typeface="Consolas"/>
              </a:defRPr>
            </a:pPr>
            <a:r>
              <a:t>    ! 3rd loop body</a:t>
            </a:r>
          </a:p>
          <a:p>
            <a:pPr defTabSz="457200">
              <a:defRPr sz="1600">
                <a:solidFill>
                  <a:srgbClr val="4F8F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END DO</a:t>
            </a:r>
          </a:p>
          <a:p>
            <a:pPr defTabSz="457200">
              <a:defRPr sz="1600">
                <a:solidFill>
                  <a:srgbClr val="FF26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END DO</a:t>
            </a:r>
          </a:p>
          <a:p>
            <a:pPr defTabSz="457200">
              <a:defRPr sz="1600">
                <a:solidFill>
                  <a:srgbClr val="0433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!$acc end parallel</a:t>
            </a:r>
          </a:p>
        </p:txBody>
      </p:sp>
      <p:sp>
        <p:nvSpPr>
          <p:cNvPr id="164" name="!$acc parallel loop…"/>
          <p:cNvSpPr/>
          <p:nvPr/>
        </p:nvSpPr>
        <p:spPr>
          <a:xfrm>
            <a:off x="6119667" y="1980546"/>
            <a:ext cx="2746667" cy="3123603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900">
                <a:solidFill>
                  <a:srgbClr val="0433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!$acc parallel loop</a:t>
            </a:r>
          </a:p>
          <a:p>
            <a:pPr defTabSz="457200">
              <a:defRPr sz="1900">
                <a:solidFill>
                  <a:srgbClr val="4F8F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DO j=1,nproma</a:t>
            </a:r>
          </a:p>
          <a:p>
            <a:pPr defTabSz="457200">
              <a:defRPr sz="1900">
                <a:solidFill>
                  <a:srgbClr val="4F8F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</a:t>
            </a:r>
            <a:r>
              <a:rPr>
                <a:solidFill>
                  <a:srgbClr val="0433FF"/>
                </a:solidFill>
              </a:rPr>
              <a:t>!$acc loop</a:t>
            </a:r>
          </a:p>
          <a:p>
            <a:pPr defTabSz="457200">
              <a:defRPr sz="19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</a:t>
            </a:r>
            <a:r>
              <a:rPr>
                <a:solidFill>
                  <a:srgbClr val="FF2600"/>
                </a:solidFill>
              </a:rPr>
              <a:t>DO k=1,nz</a:t>
            </a:r>
          </a:p>
          <a:p>
            <a:pPr defTabSz="457200">
              <a:defRPr sz="190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CALL fct()</a:t>
            </a:r>
          </a:p>
          <a:p>
            <a:pPr defTabSz="457200">
              <a:defRPr sz="19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! 1st loop body</a:t>
            </a:r>
          </a:p>
          <a:p>
            <a:pPr defTabSz="457200">
              <a:defRPr sz="19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! 2nd loop body</a:t>
            </a:r>
          </a:p>
          <a:p>
            <a:pPr defTabSz="457200">
              <a:defRPr sz="19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  ! 3rd loop body</a:t>
            </a:r>
          </a:p>
          <a:p>
            <a:pPr defTabSz="457200">
              <a:defRPr sz="1900">
                <a:solidFill>
                  <a:srgbClr val="535353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  </a:t>
            </a:r>
            <a:r>
              <a:rPr>
                <a:solidFill>
                  <a:srgbClr val="FF2600"/>
                </a:solidFill>
              </a:rPr>
              <a:t>END DO</a:t>
            </a:r>
          </a:p>
          <a:p>
            <a:pPr defTabSz="457200">
              <a:defRPr sz="1900">
                <a:solidFill>
                  <a:srgbClr val="4F8F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END DO</a:t>
            </a:r>
          </a:p>
          <a:p>
            <a:pPr defTabSz="457200">
              <a:defRPr sz="1900">
                <a:solidFill>
                  <a:srgbClr val="0433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t>!$acc end parallel</a:t>
            </a:r>
          </a:p>
        </p:txBody>
      </p:sp>
      <p:sp>
        <p:nvSpPr>
          <p:cNvPr id="165" name="Line"/>
          <p:cNvSpPr/>
          <p:nvPr/>
        </p:nvSpPr>
        <p:spPr>
          <a:xfrm>
            <a:off x="3950711" y="3429000"/>
            <a:ext cx="2007542" cy="0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66" name="clawfc"/>
          <p:cNvSpPr/>
          <p:nvPr/>
        </p:nvSpPr>
        <p:spPr>
          <a:xfrm>
            <a:off x="4316530" y="2888258"/>
            <a:ext cx="1201600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clawfc</a:t>
            </a:r>
          </a:p>
        </p:txBody>
      </p:sp>
      <p:sp>
        <p:nvSpPr>
          <p:cNvPr id="167" name="CPU to GPU"/>
          <p:cNvSpPr/>
          <p:nvPr/>
        </p:nvSpPr>
        <p:spPr>
          <a:xfrm>
            <a:off x="3950711" y="3535401"/>
            <a:ext cx="1933239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CPU to GPU</a:t>
            </a:r>
          </a:p>
        </p:txBody>
      </p:sp>
    </p:spTree>
    <p:extLst>
      <p:ext uri="{BB962C8B-B14F-4D97-AF65-F5344CB8AC3E}">
        <p14:creationId xmlns:p14="http://schemas.microsoft.com/office/powerpoint/2010/main" val="6294653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"/>
          <p:cNvSpPr>
            <a:spLocks noGrp="1"/>
          </p:cNvSpPr>
          <p:nvPr>
            <p:ph type="sldNum" sz="quarter" idx="2"/>
          </p:nvPr>
        </p:nvSpPr>
        <p:spPr>
          <a:xfrm>
            <a:off x="8651641" y="6593998"/>
            <a:ext cx="16851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70" name="CLAW low-level transformations"/>
          <p:cNvSpPr>
            <a:spLocks noGrp="1"/>
          </p:cNvSpPr>
          <p:nvPr>
            <p:ph type="title" idx="4294967295"/>
          </p:nvPr>
        </p:nvSpPr>
        <p:spPr>
          <a:xfrm>
            <a:off x="1331912" y="188912"/>
            <a:ext cx="7416801" cy="792163"/>
          </a:xfrm>
          <a:prstGeom prst="rect">
            <a:avLst/>
          </a:prstGeom>
        </p:spPr>
        <p:txBody>
          <a:bodyPr anchor="t"/>
          <a:lstStyle>
            <a:lvl1pPr algn="l">
              <a:defRPr sz="3200" b="1"/>
            </a:lvl1pPr>
          </a:lstStyle>
          <a:p>
            <a:r>
              <a:t>CLAW low-level transformations</a:t>
            </a:r>
          </a:p>
        </p:txBody>
      </p:sp>
      <p:graphicFrame>
        <p:nvGraphicFramePr>
          <p:cNvPr id="171" name="COSMO Radiation comparison / Domain size: 128x128x60 Piz Kesch (Haswell 12-cores vs. 1/2 K80) PGI Reference: original source code on 1-core"/>
          <p:cNvGraphicFramePr/>
          <p:nvPr/>
        </p:nvGraphicFramePr>
        <p:xfrm>
          <a:off x="343444" y="1175800"/>
          <a:ext cx="7764652" cy="51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2" name="Single source code, match optimal performance of handwritten version"/>
          <p:cNvSpPr/>
          <p:nvPr/>
        </p:nvSpPr>
        <p:spPr>
          <a:xfrm>
            <a:off x="6191123" y="2227510"/>
            <a:ext cx="2368154" cy="1616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7" y="0"/>
                </a:moveTo>
                <a:cubicBezTo>
                  <a:pt x="304" y="0"/>
                  <a:pt x="0" y="445"/>
                  <a:pt x="0" y="991"/>
                </a:cubicBezTo>
                <a:lnTo>
                  <a:pt x="0" y="12597"/>
                </a:lnTo>
                <a:cubicBezTo>
                  <a:pt x="0" y="13144"/>
                  <a:pt x="304" y="13589"/>
                  <a:pt x="677" y="13589"/>
                </a:cubicBezTo>
                <a:lnTo>
                  <a:pt x="1770" y="13589"/>
                </a:lnTo>
                <a:lnTo>
                  <a:pt x="3120" y="21600"/>
                </a:lnTo>
                <a:lnTo>
                  <a:pt x="4471" y="13589"/>
                </a:lnTo>
                <a:lnTo>
                  <a:pt x="20923" y="13589"/>
                </a:lnTo>
                <a:cubicBezTo>
                  <a:pt x="21296" y="13589"/>
                  <a:pt x="21600" y="13144"/>
                  <a:pt x="21600" y="12597"/>
                </a:cubicBezTo>
                <a:lnTo>
                  <a:pt x="21600" y="991"/>
                </a:lnTo>
                <a:cubicBezTo>
                  <a:pt x="21600" y="445"/>
                  <a:pt x="21296" y="0"/>
                  <a:pt x="20923" y="0"/>
                </a:cubicBezTo>
                <a:lnTo>
                  <a:pt x="677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5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Single source code, match optimal performance of handwritten version</a:t>
            </a:r>
          </a:p>
        </p:txBody>
      </p:sp>
    </p:spTree>
    <p:extLst>
      <p:ext uri="{BB962C8B-B14F-4D97-AF65-F5344CB8AC3E}">
        <p14:creationId xmlns:p14="http://schemas.microsoft.com/office/powerpoint/2010/main" val="65999780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35" name="!$acc parallel loop…"/>
          <p:cNvSpPr/>
          <p:nvPr/>
        </p:nvSpPr>
        <p:spPr>
          <a:xfrm>
            <a:off x="646177" y="819420"/>
            <a:ext cx="3282018" cy="5750655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400">
                <a:solidFill>
                  <a:srgbClr val="0096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!$acc parallel loop</a:t>
            </a:r>
          </a:p>
          <a:p>
            <a:pPr defTabSz="457200">
              <a:defRPr sz="1400">
                <a:solidFill>
                  <a:srgbClr val="0096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!$claw loop-interchange</a:t>
            </a:r>
          </a:p>
          <a:p>
            <a:pPr defTabSz="457200">
              <a:defRPr sz="1400"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DO k=1,nz</a:t>
            </a:r>
          </a:p>
          <a:p>
            <a:pPr defTabSz="457200">
              <a:defRPr sz="1400">
                <a:solidFill>
                  <a:srgbClr val="0096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!$claw loop-extract fusion</a:t>
            </a:r>
          </a:p>
          <a:p>
            <a:pPr defTabSz="457200">
              <a:defRPr sz="1400">
                <a:solidFill>
                  <a:srgbClr val="0096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</a:t>
            </a:r>
            <a:r>
              <a:rPr dirty="0">
                <a:solidFill>
                  <a:srgbClr val="000000"/>
                </a:solidFill>
              </a:rPr>
              <a:t>CALL fct()</a:t>
            </a:r>
          </a:p>
          <a:p>
            <a:pPr defTabSz="457200">
              <a:defRPr sz="1400">
                <a:solidFill>
                  <a:srgbClr val="0096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!$claw loop-fusion</a:t>
            </a:r>
          </a:p>
          <a:p>
            <a:pPr defTabSz="457200">
              <a:defRPr sz="1400">
                <a:solidFill>
                  <a:srgbClr val="0096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!$acc loop</a:t>
            </a:r>
          </a:p>
          <a:p>
            <a:pPr defTabSz="457200">
              <a:defRPr sz="1400">
                <a:solidFill>
                  <a:srgbClr val="0096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!$omp parallel do</a:t>
            </a:r>
          </a:p>
          <a:p>
            <a:pPr defTabSz="457200">
              <a:defRPr sz="1400">
                <a:solidFill>
                  <a:srgbClr val="0096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</a:t>
            </a:r>
            <a:r>
              <a:rPr dirty="0">
                <a:solidFill>
                  <a:srgbClr val="000000"/>
                </a:solidFill>
              </a:rPr>
              <a:t> DO j=1,nproma</a:t>
            </a:r>
          </a:p>
          <a:p>
            <a:pPr defTabSz="457200">
              <a:defRPr sz="1400"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  ! 1st loop body</a:t>
            </a:r>
          </a:p>
          <a:p>
            <a:pPr defTabSz="457200">
              <a:defRPr sz="1400"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END DO</a:t>
            </a:r>
          </a:p>
          <a:p>
            <a:pPr defTabSz="457200">
              <a:defRPr sz="1400">
                <a:solidFill>
                  <a:srgbClr val="0096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!$omp end parallel do</a:t>
            </a:r>
          </a:p>
          <a:p>
            <a:pPr defTabSz="457200">
              <a:defRPr sz="1400">
                <a:solidFill>
                  <a:srgbClr val="0096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!$claw loop-fusion</a:t>
            </a:r>
          </a:p>
          <a:p>
            <a:pPr defTabSz="457200">
              <a:defRPr sz="1400">
                <a:solidFill>
                  <a:srgbClr val="0096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!$acc loop</a:t>
            </a:r>
          </a:p>
          <a:p>
            <a:pPr defTabSz="457200">
              <a:defRPr sz="1400">
                <a:solidFill>
                  <a:srgbClr val="0096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!$omp parallel do</a:t>
            </a:r>
          </a:p>
          <a:p>
            <a:pPr defTabSz="457200">
              <a:defRPr sz="1400">
                <a:solidFill>
                  <a:srgbClr val="0096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</a:t>
            </a:r>
            <a:r>
              <a:rPr dirty="0">
                <a:solidFill>
                  <a:srgbClr val="000000"/>
                </a:solidFill>
              </a:rPr>
              <a:t> DO j=1,nproma</a:t>
            </a:r>
          </a:p>
          <a:p>
            <a:pPr defTabSz="457200">
              <a:defRPr sz="1400"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  ! 2nd loop body</a:t>
            </a:r>
          </a:p>
          <a:p>
            <a:pPr defTabSz="457200">
              <a:defRPr sz="1400"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END DO</a:t>
            </a:r>
          </a:p>
          <a:p>
            <a:pPr defTabSz="457200">
              <a:defRPr sz="1400">
                <a:solidFill>
                  <a:srgbClr val="0096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!$omp end parallel do</a:t>
            </a:r>
          </a:p>
          <a:p>
            <a:pPr defTabSz="457200">
              <a:defRPr sz="1400">
                <a:solidFill>
                  <a:srgbClr val="0096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!$claw loop-fusion group(j)</a:t>
            </a:r>
          </a:p>
          <a:p>
            <a:pPr defTabSz="457200">
              <a:defRPr sz="1400">
                <a:solidFill>
                  <a:srgbClr val="0096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!$acc loop</a:t>
            </a:r>
          </a:p>
          <a:p>
            <a:pPr defTabSz="457200">
              <a:defRPr sz="1400">
                <a:solidFill>
                  <a:srgbClr val="0096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!$omp parallel do</a:t>
            </a:r>
          </a:p>
          <a:p>
            <a:pPr defTabSz="457200">
              <a:defRPr sz="1400">
                <a:solidFill>
                  <a:srgbClr val="0096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</a:t>
            </a:r>
            <a:r>
              <a:rPr dirty="0">
                <a:solidFill>
                  <a:srgbClr val="000000"/>
                </a:solidFill>
              </a:rPr>
              <a:t>DO j=1,nproma</a:t>
            </a:r>
          </a:p>
          <a:p>
            <a:pPr defTabSz="457200">
              <a:defRPr sz="1400"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  ! 3rd loop body</a:t>
            </a:r>
          </a:p>
          <a:p>
            <a:pPr defTabSz="457200">
              <a:defRPr sz="1400"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END DO</a:t>
            </a:r>
          </a:p>
          <a:p>
            <a:pPr defTabSz="457200">
              <a:defRPr sz="1400">
                <a:solidFill>
                  <a:srgbClr val="0096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  !$omp end parallel do</a:t>
            </a:r>
          </a:p>
          <a:p>
            <a:pPr defTabSz="457200">
              <a:defRPr sz="1400"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END DO</a:t>
            </a:r>
          </a:p>
          <a:p>
            <a:pPr defTabSz="457200">
              <a:defRPr sz="1400">
                <a:solidFill>
                  <a:srgbClr val="0096FF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dirty="0"/>
              <a:t>!$acc end parallel</a:t>
            </a:r>
          </a:p>
        </p:txBody>
      </p:sp>
      <p:sp>
        <p:nvSpPr>
          <p:cNvPr id="236" name="Too many directives? Too complicated?"/>
          <p:cNvSpPr>
            <a:spLocks noGrp="1"/>
          </p:cNvSpPr>
          <p:nvPr>
            <p:ph type="title" idx="4294967295"/>
          </p:nvPr>
        </p:nvSpPr>
        <p:spPr>
          <a:xfrm>
            <a:off x="420624" y="188912"/>
            <a:ext cx="8328089" cy="792163"/>
          </a:xfrm>
          <a:prstGeom prst="rect">
            <a:avLst/>
          </a:prstGeom>
        </p:spPr>
        <p:txBody>
          <a:bodyPr anchor="t"/>
          <a:lstStyle>
            <a:lvl1pPr algn="l">
              <a:defRPr sz="3200" b="1"/>
            </a:lvl1pPr>
          </a:lstStyle>
          <a:p>
            <a:r>
              <a:t>Too many directives? </a:t>
            </a:r>
            <a:r>
              <a:rPr dirty="0"/>
              <a:t>Too complicated? </a:t>
            </a:r>
          </a:p>
        </p:txBody>
      </p:sp>
      <p:sp>
        <p:nvSpPr>
          <p:cNvPr id="237" name="Typical code could includes the following compiler directives:…"/>
          <p:cNvSpPr>
            <a:spLocks noGrp="1"/>
          </p:cNvSpPr>
          <p:nvPr>
            <p:ph type="body" idx="4294967295"/>
          </p:nvPr>
        </p:nvSpPr>
        <p:spPr>
          <a:xfrm>
            <a:off x="3975582" y="794905"/>
            <a:ext cx="5055674" cy="564127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FontTx/>
              <a:buNone/>
              <a:defRPr sz="2200"/>
            </a:pPr>
            <a:r>
              <a:t>Typical code could includes the following compiler directives:</a:t>
            </a:r>
          </a:p>
          <a:p>
            <a:pPr marL="381000" indent="-254000">
              <a:spcBef>
                <a:spcPts val="600"/>
              </a:spcBef>
              <a:buChar char="•"/>
              <a:defRPr sz="2200"/>
            </a:pPr>
            <a:r>
              <a:t>OpenMP</a:t>
            </a:r>
          </a:p>
          <a:p>
            <a:pPr marL="381000" indent="-254000">
              <a:spcBef>
                <a:spcPts val="600"/>
              </a:spcBef>
              <a:buChar char="•"/>
              <a:defRPr sz="2200"/>
            </a:pPr>
            <a:r>
              <a:t>OpenACC</a:t>
            </a:r>
          </a:p>
          <a:p>
            <a:pPr marL="381000" indent="-254000">
              <a:spcBef>
                <a:spcPts val="600"/>
              </a:spcBef>
              <a:buChar char="•"/>
              <a:defRPr sz="2200"/>
            </a:pPr>
            <a:r>
              <a:t>CLAW</a:t>
            </a:r>
          </a:p>
          <a:p>
            <a:pPr marL="381000" indent="-254000">
              <a:spcBef>
                <a:spcPts val="600"/>
              </a:spcBef>
              <a:buChar char="•"/>
              <a:defRPr sz="2200"/>
            </a:pPr>
            <a:r>
              <a:t>…</a:t>
            </a:r>
          </a:p>
          <a:p>
            <a:pPr marL="0" indent="0">
              <a:spcBef>
                <a:spcPts val="600"/>
              </a:spcBef>
              <a:buSzTx/>
              <a:buFontTx/>
              <a:buNone/>
              <a:defRPr sz="2200"/>
            </a:pPr>
            <a:endParaRPr/>
          </a:p>
          <a:p>
            <a:pPr marL="0" indent="0">
              <a:spcBef>
                <a:spcPts val="600"/>
              </a:spcBef>
              <a:buSzTx/>
              <a:buFontTx/>
              <a:buNone/>
              <a:defRPr sz="2200"/>
            </a:pPr>
            <a:r>
              <a:t>Still targeted for performance aware developer. </a:t>
            </a:r>
          </a:p>
          <a:p>
            <a:pPr marL="0" indent="0">
              <a:spcBef>
                <a:spcPts val="600"/>
              </a:spcBef>
              <a:buSzTx/>
              <a:buFontTx/>
              <a:buNone/>
              <a:defRPr sz="2200"/>
            </a:pPr>
            <a:r>
              <a:t>Doesn’t help the domain scientist.</a:t>
            </a:r>
          </a:p>
          <a:p>
            <a:pPr marL="0" indent="0">
              <a:spcBef>
                <a:spcPts val="600"/>
              </a:spcBef>
              <a:buSzTx/>
              <a:buFontTx/>
              <a:buNone/>
              <a:defRPr sz="2200"/>
            </a:pPr>
            <a:endParaRPr/>
          </a:p>
          <a:p>
            <a:pPr marL="0" indent="0">
              <a:spcBef>
                <a:spcPts val="600"/>
              </a:spcBef>
              <a:buSzTx/>
              <a:buFontTx/>
              <a:buNone/>
              <a:defRPr sz="2200"/>
            </a:pPr>
            <a:r>
              <a:t>Can we do it in a simpler way?</a:t>
            </a:r>
          </a:p>
        </p:txBody>
      </p:sp>
    </p:spTree>
    <p:extLst>
      <p:ext uri="{BB962C8B-B14F-4D97-AF65-F5344CB8AC3E}">
        <p14:creationId xmlns:p14="http://schemas.microsoft.com/office/powerpoint/2010/main" val="15159526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en Variante 2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6996A5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D MeteoSwiss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6996A5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D Bund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ariante 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470CE0D-FADF-4C0F-90CA-E3B937E9A86B}">
  <ds:schemaRefs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 Variante 2</Template>
  <TotalTime>95</TotalTime>
  <Words>1340</Words>
  <Application>Microsoft Macintosh PowerPoint</Application>
  <PresentationFormat>Présentation à l'écran (4:3)</PresentationFormat>
  <Paragraphs>270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18</vt:i4>
      </vt:variant>
    </vt:vector>
  </HeadingPairs>
  <TitlesOfParts>
    <vt:vector size="29" baseType="lpstr">
      <vt:lpstr>Consolas</vt:lpstr>
      <vt:lpstr>Courier New</vt:lpstr>
      <vt:lpstr>Roboto Light</vt:lpstr>
      <vt:lpstr>Symbol</vt:lpstr>
      <vt:lpstr>Times</vt:lpstr>
      <vt:lpstr>Arial</vt:lpstr>
      <vt:lpstr>en Variante 2</vt:lpstr>
      <vt:lpstr>2_CD MeteoSwiss</vt:lpstr>
      <vt:lpstr>3_CD Bund</vt:lpstr>
      <vt:lpstr>4_blank</vt:lpstr>
      <vt:lpstr>Variante 1_Kreuzraster komplett</vt:lpstr>
      <vt:lpstr>ENIAC</vt:lpstr>
      <vt:lpstr>Main goal</vt:lpstr>
      <vt:lpstr>The ENIAC project</vt:lpstr>
      <vt:lpstr>First steps: base line</vt:lpstr>
      <vt:lpstr>Step 2: Achieve performance portability</vt:lpstr>
      <vt:lpstr>Having multiple source codes? Code Maintenance Problem</vt:lpstr>
      <vt:lpstr>CLAW low-level directive transformations</vt:lpstr>
      <vt:lpstr>CLAW low-level transformations</vt:lpstr>
      <vt:lpstr>Too many directives? Too complicated? </vt:lpstr>
      <vt:lpstr>CLAW One column abstraction</vt:lpstr>
      <vt:lpstr>Claw one column example</vt:lpstr>
      <vt:lpstr>CLAW FORTRAN Compiler overview</vt:lpstr>
      <vt:lpstr>Climate cases</vt:lpstr>
      <vt:lpstr>Thank you</vt:lpstr>
      <vt:lpstr>CLAW low-level directive transformations</vt:lpstr>
      <vt:lpstr>RRTMGP Example - original code</vt:lpstr>
      <vt:lpstr>RRTMGP Example - one column only</vt:lpstr>
      <vt:lpstr>RRTMGP Example - kernel code</vt:lpstr>
    </vt:vector>
  </TitlesOfParts>
  <Company>MeteoSwiss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ENIAC ENabling the ICON model on heterogeneous ArChitectures</dc:title>
  <dc:creator>Lapillonne Xavier</dc:creator>
  <cp:lastModifiedBy>Xavier Lapillonne</cp:lastModifiedBy>
  <cp:revision>36</cp:revision>
  <cp:lastPrinted>2016-02-16T15:38:09Z</cp:lastPrinted>
  <dcterms:created xsi:type="dcterms:W3CDTF">2017-03-01T08:57:37Z</dcterms:created>
  <dcterms:modified xsi:type="dcterms:W3CDTF">2017-09-12T06:30:49Z</dcterms:modified>
</cp:coreProperties>
</file>