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1"/>
    <p:sldMasterId id="2147484159" r:id="rId2"/>
    <p:sldMasterId id="2147484161" r:id="rId3"/>
    <p:sldMasterId id="2147484175" r:id="rId4"/>
    <p:sldMasterId id="2147484190" r:id="rId5"/>
    <p:sldMasterId id="2147484193" r:id="rId6"/>
    <p:sldMasterId id="2147484201" r:id="rId7"/>
  </p:sldMasterIdLst>
  <p:notesMasterIdLst>
    <p:notesMasterId r:id="rId17"/>
  </p:notesMasterIdLst>
  <p:sldIdLst>
    <p:sldId id="25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135B8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3715"/>
  </p:normalViewPr>
  <p:slideViewPr>
    <p:cSldViewPr>
      <p:cViewPr>
        <p:scale>
          <a:sx n="100" d="100"/>
          <a:sy n="100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67001-6C96-437B-BA9E-EEC022FA9CB9}" type="datetime1">
              <a:rPr lang="de-CH" altLang="de-DE"/>
              <a:pPr/>
              <a:t>12.09.17</a:t>
            </a:fld>
            <a:endParaRPr lang="de-CH" alt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de-CH" altLang="de-D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44464F-7AB3-4694-A139-51ABFE65D198}" type="slidenum">
              <a:rPr lang="de-CH" altLang="de-DE"/>
              <a:pPr/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014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>
              <a:ea typeface="ＭＳ Ｐゴシック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7603CC-511D-472A-AEB8-458C76790A94}" type="slidenum">
              <a:rPr lang="de-CH" altLang="de-DE" sz="1200"/>
              <a:pPr eaLnBrk="1" hangingPunct="1"/>
              <a:t>1</a:t>
            </a:fld>
            <a:endParaRPr lang="de-CH" altLang="de-DE" sz="1200"/>
          </a:p>
        </p:txBody>
      </p:sp>
    </p:spTree>
    <p:extLst>
      <p:ext uri="{BB962C8B-B14F-4D97-AF65-F5344CB8AC3E}">
        <p14:creationId xmlns:p14="http://schemas.microsoft.com/office/powerpoint/2010/main" val="52502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aseline="0" dirty="0" err="1" smtClean="0"/>
              <a:t>Stop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short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presentation</a:t>
            </a:r>
            <a:r>
              <a:rPr lang="de-CH" baseline="0" dirty="0" smtClean="0"/>
              <a:t> at </a:t>
            </a:r>
            <a:r>
              <a:rPr lang="de-CH" baseline="0" dirty="0" err="1" smtClean="0"/>
              <a:t>this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slide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5094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4464F-7AB3-4694-A139-51ABFE65D198}" type="slidenum">
              <a:rPr lang="de-CH" altLang="de-DE" smtClean="0"/>
              <a:pPr/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977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wmf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w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w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w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w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w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w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572000" y="38880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 dirty="0"/>
              <a:t>Federal Department of Home Affairs FDHA</a:t>
            </a:r>
            <a:br>
              <a:rPr lang="en-US" sz="800" dirty="0"/>
            </a:br>
            <a:r>
              <a:rPr lang="en-US" sz="800" b="1" dirty="0"/>
              <a:t>Federal Office of Meteorology and Climatology  </a:t>
            </a:r>
            <a:r>
              <a:rPr lang="en-US" sz="800" b="1" dirty="0" err="1"/>
              <a:t>MeteoSwiss</a:t>
            </a:r>
            <a:endParaRPr lang="en-US" sz="800" dirty="0"/>
          </a:p>
        </p:txBody>
      </p:sp>
      <p:pic>
        <p:nvPicPr>
          <p:cNvPr id="10" name="Picture 41" descr="Bund_e_100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388800"/>
            <a:ext cx="1993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2457000"/>
            <a:ext cx="7429500" cy="241216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52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295636" y="5301000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3200"/>
            </a:lvl1pPr>
          </a:lstStyle>
          <a:p>
            <a:pPr lvl="0"/>
            <a:r>
              <a:rPr lang="en-US" smtClean="0"/>
              <a:t>Click to edit Master subtitle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101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2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412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940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5626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419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033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2457000"/>
            <a:ext cx="7429500" cy="241216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52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295636" y="5301000"/>
            <a:ext cx="6444716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3200"/>
            </a:lvl1pPr>
          </a:lstStyle>
          <a:p>
            <a:pPr lvl="0"/>
            <a:r>
              <a:rPr lang="en-US" smtClean="0"/>
              <a:t>Click to edit Master subtitle style</a:t>
            </a:r>
            <a:endParaRPr lang="de-CH" dirty="0"/>
          </a:p>
        </p:txBody>
      </p:sp>
      <p:sp>
        <p:nvSpPr>
          <p:cNvPr id="4" name="Text Box 32"/>
          <p:cNvSpPr txBox="1">
            <a:spLocks noChangeArrowheads="1"/>
          </p:cNvSpPr>
          <p:nvPr userDrawn="1"/>
        </p:nvSpPr>
        <p:spPr bwMode="auto">
          <a:xfrm>
            <a:off x="4572000" y="38880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 dirty="0"/>
              <a:t>Federal Department of Home Affairs FDHA</a:t>
            </a:r>
            <a:br>
              <a:rPr lang="en-US" sz="800" dirty="0"/>
            </a:br>
            <a:r>
              <a:rPr lang="en-US" sz="800" b="1" dirty="0"/>
              <a:t>Federal Office of Meteorology and Climatology  </a:t>
            </a:r>
            <a:r>
              <a:rPr lang="en-US" sz="800" b="1" dirty="0" err="1"/>
              <a:t>MeteoSwiss</a:t>
            </a:r>
            <a:endParaRPr lang="en-US" sz="800" dirty="0"/>
          </a:p>
        </p:txBody>
      </p:sp>
      <p:pic>
        <p:nvPicPr>
          <p:cNvPr id="5" name="Picture 41" descr="Bund_e_100%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388800"/>
            <a:ext cx="1993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88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26876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285875" y="2348880"/>
            <a:ext cx="7472363" cy="3636405"/>
          </a:xfrm>
          <a:prstGeom prst="rect">
            <a:avLst/>
          </a:prstGeom>
          <a:noFill/>
          <a:ln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2562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126876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975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2456892"/>
            <a:ext cx="5014317" cy="241226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4" y="4983559"/>
            <a:ext cx="5014317" cy="415498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21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33"/>
          <p:cNvSpPr txBox="1">
            <a:spLocks noChangeArrowheads="1"/>
          </p:cNvSpPr>
          <p:nvPr userDrawn="1"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8" name="Line 40"/>
          <p:cNvSpPr>
            <a:spLocks noChangeShapeType="1"/>
          </p:cNvSpPr>
          <p:nvPr userDrawn="1"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126876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9" name="AutoShape 34"/>
          <p:cNvSpPr>
            <a:spLocks noChangeArrowheads="1"/>
          </p:cNvSpPr>
          <p:nvPr userDrawn="1"/>
        </p:nvSpPr>
        <p:spPr bwMode="auto">
          <a:xfrm>
            <a:off x="1296000" y="6165000"/>
            <a:ext cx="7232650" cy="404813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Title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of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Prese</a:t>
            </a:r>
            <a:r>
              <a:rPr lang="de-CH" sz="900" b="1" dirty="0" err="1" smtClean="0"/>
              <a:t>ntation</a:t>
            </a:r>
            <a:r>
              <a:rPr lang="de-CH" sz="900" dirty="0" smtClean="0"/>
              <a:t> </a:t>
            </a:r>
            <a:r>
              <a:rPr lang="de-CH" sz="900" dirty="0"/>
              <a:t>| </a:t>
            </a:r>
            <a:r>
              <a:rPr lang="de-CH" sz="900" dirty="0" err="1" smtClean="0"/>
              <a:t>Subtitle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err="1" smtClean="0"/>
              <a:t>Author</a:t>
            </a:r>
            <a:endParaRPr lang="de-CH" sz="900" b="1" dirty="0"/>
          </a:p>
        </p:txBody>
      </p:sp>
    </p:spTree>
    <p:extLst>
      <p:ext uri="{BB962C8B-B14F-4D97-AF65-F5344CB8AC3E}">
        <p14:creationId xmlns:p14="http://schemas.microsoft.com/office/powerpoint/2010/main" val="272212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285875" y="1628775"/>
            <a:ext cx="7472363" cy="3502025"/>
          </a:xfrm>
          <a:prstGeom prst="rect">
            <a:avLst/>
          </a:prstGeom>
          <a:noFill/>
          <a:ln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1001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2384884"/>
            <a:ext cx="3659188" cy="352839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6988" y="2384884"/>
            <a:ext cx="3660775" cy="352696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126876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2278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235719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3068960"/>
            <a:ext cx="3203992" cy="291632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235719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3068632"/>
            <a:ext cx="3203992" cy="290749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126876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5993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88" y="2420888"/>
            <a:ext cx="3660775" cy="1476164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88" y="4041068"/>
            <a:ext cx="3660775" cy="18707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2420888"/>
            <a:ext cx="3659188" cy="349238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1287859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648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1" descr="Bund_e_100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88" y="719554"/>
            <a:ext cx="1993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20458"/>
          <a:stretch/>
        </p:blipFill>
        <p:spPr>
          <a:xfrm>
            <a:off x="88560" y="3539990"/>
            <a:ext cx="9011477" cy="3237017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217794" y="2231671"/>
            <a:ext cx="7618555" cy="1637317"/>
          </a:xfrm>
          <a:prstGeom prst="rect">
            <a:avLst/>
          </a:prstGeom>
        </p:spPr>
        <p:txBody>
          <a:bodyPr/>
          <a:lstStyle>
            <a:lvl1pPr>
              <a:defRPr sz="5200" b="0"/>
            </a:lvl1pPr>
          </a:lstStyle>
          <a:p>
            <a:r>
              <a:rPr lang="de-DE" dirty="0" err="1" smtClean="0"/>
              <a:t>Presentation</a:t>
            </a:r>
            <a:r>
              <a:rPr lang="de-DE" dirty="0" smtClean="0"/>
              <a:t> Title Arial, 52 </a:t>
            </a:r>
            <a:r>
              <a:rPr lang="de-DE" dirty="0" err="1" smtClean="0"/>
              <a:t>point</a:t>
            </a:r>
            <a:endParaRPr lang="de-DE" dirty="0" smtClean="0"/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4572000" y="72064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 dirty="0" smtClean="0"/>
              <a:t>Federal Department of Home Affairs FDHA</a:t>
            </a:r>
            <a:br>
              <a:rPr lang="en-US" sz="800" dirty="0" smtClean="0"/>
            </a:br>
            <a:r>
              <a:rPr lang="en-US" sz="800" b="1" dirty="0" smtClean="0"/>
              <a:t>Federal Office of Meteorology and Climatology  MeteoSwiss</a:t>
            </a:r>
            <a:endParaRPr lang="en-US" sz="800" dirty="0"/>
          </a:p>
        </p:txBody>
      </p:sp>
      <p:pic>
        <p:nvPicPr>
          <p:cNvPr id="12" name="Picture 44" descr="Wapp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88" y="704419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69998" y="3899456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/>
            </a:lvl1pPr>
          </a:lstStyle>
          <a:p>
            <a:pPr lvl="0"/>
            <a:r>
              <a:rPr lang="de-CH" dirty="0" err="1" smtClean="0"/>
              <a:t>Subtitle</a:t>
            </a:r>
            <a:r>
              <a:rPr lang="de-CH" dirty="0" smtClean="0"/>
              <a:t> Arial, 22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15" name="Rechteck 14"/>
          <p:cNvSpPr/>
          <p:nvPr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3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8546"/>
            <a:ext cx="9162000" cy="687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rgbClr val="B4A89C"/>
              </a:solidFill>
              <a:effectLst/>
              <a:latin typeface="Arial" charset="0"/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6017" y="2378306"/>
            <a:ext cx="6081933" cy="21338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Statement Arial normal 18. </a:t>
            </a:r>
            <a:r>
              <a:rPr lang="de-CH" dirty="0" err="1" smtClean="0"/>
              <a:t>Feugiamet</a:t>
            </a:r>
            <a:r>
              <a:rPr lang="de-CH" dirty="0" smtClean="0"/>
              <a:t> ad </a:t>
            </a:r>
            <a:r>
              <a:rPr lang="de-CH" dirty="0" err="1" smtClean="0"/>
              <a:t>delisl</a:t>
            </a:r>
            <a:r>
              <a:rPr lang="de-CH" dirty="0" smtClean="0"/>
              <a:t> in </a:t>
            </a:r>
            <a:r>
              <a:rPr lang="de-CH" dirty="0" err="1" smtClean="0"/>
              <a:t>hent</a:t>
            </a:r>
            <a:r>
              <a:rPr lang="de-CH" dirty="0" smtClean="0"/>
              <a:t> ad </a:t>
            </a:r>
            <a:r>
              <a:rPr lang="de-CH" dirty="0" err="1" smtClean="0"/>
              <a:t>estion</a:t>
            </a:r>
            <a:r>
              <a:rPr lang="de-CH" dirty="0" smtClean="0"/>
              <a:t> </a:t>
            </a:r>
            <a:r>
              <a:rPr lang="de-CH" dirty="0" err="1" smtClean="0"/>
              <a:t>hent</a:t>
            </a:r>
            <a:r>
              <a:rPr lang="de-CH" dirty="0" smtClean="0"/>
              <a:t> </a:t>
            </a:r>
            <a:r>
              <a:rPr lang="de-CH" dirty="0" err="1" smtClean="0"/>
              <a:t>prat</a:t>
            </a:r>
            <a:r>
              <a:rPr lang="de-CH" dirty="0" smtClean="0"/>
              <a:t> </a:t>
            </a:r>
            <a:r>
              <a:rPr lang="de-CH" dirty="0" err="1" smtClean="0"/>
              <a:t>lortincilit</a:t>
            </a:r>
            <a:r>
              <a:rPr lang="de-CH" dirty="0" smtClean="0"/>
              <a:t> </a:t>
            </a:r>
            <a:r>
              <a:rPr lang="de-CH" dirty="0" err="1" smtClean="0"/>
              <a:t>utem</a:t>
            </a:r>
            <a:r>
              <a:rPr lang="de-CH" dirty="0" smtClean="0"/>
              <a:t> </a:t>
            </a:r>
            <a:r>
              <a:rPr lang="de-CH" dirty="0" err="1" smtClean="0"/>
              <a:t>doloreet</a:t>
            </a:r>
            <a:r>
              <a:rPr lang="de-CH" dirty="0" smtClean="0"/>
              <a:t> </a:t>
            </a:r>
            <a:r>
              <a:rPr lang="de-CH" dirty="0" err="1" smtClean="0"/>
              <a:t>alisis</a:t>
            </a:r>
            <a:r>
              <a:rPr lang="de-CH" dirty="0" smtClean="0"/>
              <a:t> </a:t>
            </a:r>
            <a:r>
              <a:rPr lang="de-CH" dirty="0" err="1" smtClean="0"/>
              <a:t>auguerc</a:t>
            </a:r>
            <a:r>
              <a:rPr lang="de-CH" dirty="0" smtClean="0"/>
              <a:t> </a:t>
            </a:r>
            <a:r>
              <a:rPr lang="de-CH" dirty="0" err="1" smtClean="0"/>
              <a:t>iliquatum</a:t>
            </a:r>
            <a:r>
              <a:rPr lang="de-CH" dirty="0" smtClean="0"/>
              <a:t> </a:t>
            </a:r>
            <a:r>
              <a:rPr lang="de-CH" dirty="0" err="1" smtClean="0"/>
              <a:t>euipsuscilis</a:t>
            </a:r>
            <a:r>
              <a:rPr lang="de-CH" dirty="0" smtClean="0"/>
              <a:t> </a:t>
            </a:r>
            <a:r>
              <a:rPr lang="de-CH" dirty="0" err="1" smtClean="0"/>
              <a:t>augue</a:t>
            </a:r>
            <a:r>
              <a:rPr lang="de-CH" dirty="0" smtClean="0"/>
              <a:t> do </a:t>
            </a:r>
            <a:r>
              <a:rPr lang="de-CH" dirty="0" err="1" smtClean="0"/>
              <a:t>consequipis</a:t>
            </a:r>
            <a:r>
              <a:rPr lang="de-CH" dirty="0" smtClean="0"/>
              <a:t> </a:t>
            </a:r>
            <a:r>
              <a:rPr lang="de-CH" dirty="0" err="1" smtClean="0"/>
              <a:t>nulputpat</a:t>
            </a:r>
            <a:r>
              <a:rPr lang="de-CH" dirty="0" smtClean="0"/>
              <a:t> </a:t>
            </a:r>
            <a:r>
              <a:rPr lang="de-CH" dirty="0" err="1" smtClean="0"/>
              <a:t>lum</a:t>
            </a:r>
            <a:r>
              <a:rPr lang="de-CH" dirty="0" smtClean="0"/>
              <a:t> </a:t>
            </a:r>
            <a:r>
              <a:rPr lang="de-CH" dirty="0" err="1" smtClean="0"/>
              <a:t>dolobore</a:t>
            </a:r>
            <a:r>
              <a:rPr lang="de-CH" dirty="0" smtClean="0"/>
              <a:t> </a:t>
            </a:r>
            <a:r>
              <a:rPr lang="de-CH" dirty="0" err="1" smtClean="0"/>
              <a:t>diodolorem</a:t>
            </a:r>
            <a:r>
              <a:rPr lang="de-CH" dirty="0" smtClean="0"/>
              <a:t> </a:t>
            </a:r>
            <a:r>
              <a:rPr lang="de-CH" dirty="0" err="1" smtClean="0"/>
              <a:t>nullam</a:t>
            </a:r>
            <a:r>
              <a:rPr lang="de-CH" dirty="0" smtClean="0"/>
              <a:t>, </a:t>
            </a:r>
            <a:r>
              <a:rPr lang="de-CH" dirty="0" err="1" smtClean="0"/>
              <a:t>susting</a:t>
            </a:r>
            <a:r>
              <a:rPr lang="de-CH" dirty="0" smtClean="0"/>
              <a:t> </a:t>
            </a:r>
            <a:r>
              <a:rPr lang="de-CH" dirty="0" err="1" smtClean="0"/>
              <a:t>eumsan</a:t>
            </a:r>
            <a:r>
              <a:rPr lang="de-CH" dirty="0" smtClean="0"/>
              <a:t> </a:t>
            </a:r>
            <a:r>
              <a:rPr lang="de-CH" dirty="0" err="1" smtClean="0"/>
              <a:t>veliquismod</a:t>
            </a:r>
            <a:r>
              <a:rPr lang="de-CH" dirty="0" smtClean="0"/>
              <a:t> </a:t>
            </a:r>
            <a:r>
              <a:rPr lang="de-CH" dirty="0" err="1" smtClean="0"/>
              <a:t>mincin</a:t>
            </a:r>
            <a:r>
              <a:rPr lang="de-CH" dirty="0" smtClean="0"/>
              <a:t> </a:t>
            </a:r>
            <a:r>
              <a:rPr lang="de-CH" dirty="0" err="1" smtClean="0"/>
              <a:t>ulluptat</a:t>
            </a:r>
            <a:r>
              <a:rPr lang="de-CH" dirty="0" smtClean="0"/>
              <a:t>. </a:t>
            </a:r>
            <a:r>
              <a:rPr lang="de-CH" dirty="0" err="1" smtClean="0"/>
              <a:t>Nulla</a:t>
            </a:r>
            <a:r>
              <a:rPr lang="de-CH" dirty="0" smtClean="0"/>
              <a:t> </a:t>
            </a:r>
            <a:r>
              <a:rPr lang="de-CH" dirty="0" err="1" smtClean="0"/>
              <a:t>commy</a:t>
            </a:r>
            <a:r>
              <a:rPr lang="de-CH" dirty="0" smtClean="0"/>
              <a:t> </a:t>
            </a:r>
            <a:r>
              <a:rPr lang="de-CH" dirty="0" err="1" smtClean="0"/>
              <a:t>niam</a:t>
            </a:r>
            <a:r>
              <a:rPr lang="de-CH" dirty="0" smtClean="0"/>
              <a:t>, </a:t>
            </a:r>
            <a:r>
              <a:rPr lang="de-CH" dirty="0" err="1" smtClean="0"/>
              <a:t>quismodit</a:t>
            </a:r>
            <a:r>
              <a:rPr lang="de-CH" dirty="0" smtClean="0"/>
              <a:t> </a:t>
            </a:r>
            <a:r>
              <a:rPr lang="de-CH" dirty="0" err="1" smtClean="0"/>
              <a:t>irilit</a:t>
            </a:r>
            <a:r>
              <a:rPr lang="de-CH" dirty="0" smtClean="0"/>
              <a:t> </a:t>
            </a:r>
            <a:r>
              <a:rPr lang="de-CH" dirty="0" err="1" smtClean="0"/>
              <a:t>incinim</a:t>
            </a:r>
            <a:r>
              <a:rPr lang="de-CH" dirty="0" smtClean="0"/>
              <a:t> </a:t>
            </a:r>
            <a:r>
              <a:rPr lang="de-CH" dirty="0" err="1" smtClean="0"/>
              <a:t>velisi</a:t>
            </a:r>
            <a:r>
              <a:rPr lang="de-CH" dirty="0" smtClean="0"/>
              <a:t> </a:t>
            </a:r>
            <a:r>
              <a:rPr lang="de-CH" dirty="0" err="1" smtClean="0"/>
              <a:t>exero</a:t>
            </a:r>
            <a:r>
              <a:rPr lang="de-CH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1801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49" y="2752724"/>
            <a:ext cx="3565525" cy="2562225"/>
          </a:xfrm>
          <a:prstGeom prst="rect">
            <a:avLst/>
          </a:prstGeom>
        </p:spPr>
        <p:txBody>
          <a:bodyPr/>
          <a:lstStyle>
            <a:lvl1pPr marL="266700" indent="-266700">
              <a:buFont typeface="+mj-lt"/>
              <a:buAutoNum type="arabicPeriod"/>
              <a:defRPr sz="1800"/>
            </a:lvl1pPr>
          </a:lstStyle>
          <a:p>
            <a:pPr lvl="0"/>
            <a:r>
              <a:rPr lang="de-DE" dirty="0" err="1" smtClean="0"/>
              <a:t>Feu</a:t>
            </a:r>
            <a:r>
              <a:rPr lang="de-DE" dirty="0" smtClean="0"/>
              <a:t> </a:t>
            </a:r>
            <a:r>
              <a:rPr lang="de-DE" dirty="0" err="1" smtClean="0"/>
              <a:t>feugiamet</a:t>
            </a:r>
            <a:r>
              <a:rPr lang="de-DE" dirty="0" smtClean="0"/>
              <a:t> ad </a:t>
            </a:r>
            <a:r>
              <a:rPr lang="de-DE" dirty="0" err="1" smtClean="0"/>
              <a:t>delisl</a:t>
            </a:r>
            <a:r>
              <a:rPr lang="de-DE" dirty="0" smtClean="0"/>
              <a:t> in </a:t>
            </a:r>
            <a:r>
              <a:rPr lang="de-DE" dirty="0" err="1" smtClean="0"/>
              <a:t>hent</a:t>
            </a:r>
            <a:r>
              <a:rPr lang="de-DE" dirty="0" smtClean="0"/>
              <a:t> ad </a:t>
            </a:r>
            <a:r>
              <a:rPr lang="de-DE" dirty="0" err="1" smtClean="0"/>
              <a:t>estion</a:t>
            </a:r>
            <a:r>
              <a:rPr lang="de-DE" dirty="0" smtClean="0"/>
              <a:t> </a:t>
            </a:r>
            <a:r>
              <a:rPr lang="de-DE" dirty="0" err="1" smtClean="0"/>
              <a:t>hent</a:t>
            </a:r>
            <a:r>
              <a:rPr lang="de-DE" dirty="0" smtClean="0"/>
              <a:t> </a:t>
            </a:r>
            <a:r>
              <a:rPr lang="de-DE" dirty="0" err="1" smtClean="0"/>
              <a:t>prat</a:t>
            </a:r>
            <a:r>
              <a:rPr lang="de-DE" dirty="0" smtClean="0"/>
              <a:t> </a:t>
            </a:r>
            <a:r>
              <a:rPr lang="de-DE" dirty="0" err="1" smtClean="0"/>
              <a:t>lortincilit</a:t>
            </a:r>
            <a:r>
              <a:rPr lang="de-DE" dirty="0" smtClean="0"/>
              <a:t> </a:t>
            </a:r>
            <a:r>
              <a:rPr lang="de-DE" dirty="0" err="1" smtClean="0"/>
              <a:t>utem</a:t>
            </a:r>
            <a:r>
              <a:rPr lang="de-DE" dirty="0" smtClean="0"/>
              <a:t> </a:t>
            </a:r>
            <a:r>
              <a:rPr lang="de-DE" dirty="0" err="1" smtClean="0"/>
              <a:t>doloreet</a:t>
            </a:r>
            <a:r>
              <a:rPr lang="de-DE" dirty="0" smtClean="0"/>
              <a:t> </a:t>
            </a:r>
            <a:r>
              <a:rPr lang="de-DE" dirty="0" err="1" smtClean="0"/>
              <a:t>alisis</a:t>
            </a:r>
            <a:endParaRPr lang="de-DE" dirty="0" smtClean="0"/>
          </a:p>
          <a:p>
            <a:pPr lvl="0"/>
            <a:r>
              <a:rPr lang="de-DE" dirty="0" err="1" smtClean="0"/>
              <a:t>Auguerc</a:t>
            </a:r>
            <a:r>
              <a:rPr lang="de-DE" dirty="0" smtClean="0"/>
              <a:t> </a:t>
            </a:r>
            <a:r>
              <a:rPr lang="de-DE" dirty="0" err="1" smtClean="0"/>
              <a:t>iliquatum</a:t>
            </a:r>
            <a:r>
              <a:rPr lang="de-DE" dirty="0" smtClean="0"/>
              <a:t> </a:t>
            </a:r>
            <a:r>
              <a:rPr lang="de-DE" dirty="0" err="1" smtClean="0"/>
              <a:t>euips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nulputpat</a:t>
            </a:r>
            <a:r>
              <a:rPr lang="de-DE" dirty="0" smtClean="0"/>
              <a:t> </a:t>
            </a:r>
            <a:r>
              <a:rPr lang="de-DE" dirty="0" err="1" smtClean="0"/>
              <a:t>lum</a:t>
            </a:r>
            <a:r>
              <a:rPr lang="de-DE" dirty="0" smtClean="0"/>
              <a:t> </a:t>
            </a:r>
            <a:r>
              <a:rPr lang="de-DE" dirty="0" err="1" smtClean="0"/>
              <a:t>dolobore</a:t>
            </a:r>
            <a:r>
              <a:rPr lang="de-DE" dirty="0" smtClean="0"/>
              <a:t> </a:t>
            </a:r>
            <a:r>
              <a:rPr lang="de-DE" dirty="0" err="1" smtClean="0"/>
              <a:t>dio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odolorem</a:t>
            </a:r>
            <a:r>
              <a:rPr lang="de-DE" dirty="0" smtClean="0"/>
              <a:t> </a:t>
            </a:r>
            <a:r>
              <a:rPr lang="de-DE" dirty="0" err="1" smtClean="0"/>
              <a:t>nullam</a:t>
            </a:r>
            <a:r>
              <a:rPr lang="de-DE" dirty="0" smtClean="0"/>
              <a:t>, </a:t>
            </a:r>
            <a:r>
              <a:rPr lang="de-DE" dirty="0" err="1" smtClean="0"/>
              <a:t>sustingeumsan</a:t>
            </a:r>
            <a:r>
              <a:rPr lang="de-DE" dirty="0" smtClean="0"/>
              <a:t> </a:t>
            </a:r>
            <a:r>
              <a:rPr lang="de-DE" dirty="0" err="1" smtClean="0"/>
              <a:t>veliquismod</a:t>
            </a: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00150" y="2390775"/>
            <a:ext cx="3543300" cy="3619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800"/>
            </a:lvl2pPr>
          </a:lstStyle>
          <a:p>
            <a:pPr lvl="0"/>
            <a:r>
              <a:rPr lang="de-DE" dirty="0" smtClean="0"/>
              <a:t>Text Einzug numerisch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68045" y="1213844"/>
            <a:ext cx="7447330" cy="450353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>
                <a:latin typeface="+mj-lt"/>
              </a:defRPr>
            </a:lvl1pPr>
          </a:lstStyle>
          <a:p>
            <a:pPr lvl="0"/>
            <a:r>
              <a:rPr lang="de-CH" dirty="0" err="1" smtClean="0"/>
              <a:t>Subtitle</a:t>
            </a:r>
            <a:r>
              <a:rPr lang="de-CH" dirty="0" smtClean="0"/>
              <a:t> Arial normal, 22 </a:t>
            </a:r>
            <a:r>
              <a:rPr lang="de-CH" dirty="0" err="1" smtClean="0"/>
              <a:t>point</a:t>
            </a:r>
            <a:endParaRPr lang="de-CH" dirty="0"/>
          </a:p>
        </p:txBody>
      </p:sp>
      <p:pic>
        <p:nvPicPr>
          <p:cNvPr id="29" name="Picture 44" descr="Wap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60100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de-DE" dirty="0" smtClean="0"/>
              <a:t>Titel, Arial, normal, 32 </a:t>
            </a:r>
            <a:r>
              <a:rPr lang="de-DE" dirty="0" err="1" smtClean="0"/>
              <a:t>point</a:t>
            </a:r>
            <a:endParaRPr lang="de-DE" dirty="0" smtClean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943475" y="2390775"/>
            <a:ext cx="3771900" cy="342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 sz="1800"/>
            </a:lvl2pPr>
          </a:lstStyle>
          <a:p>
            <a:pPr lvl="0"/>
            <a:r>
              <a:rPr lang="de-DE" dirty="0" smtClean="0"/>
              <a:t>Text Einzug Geviertstrich</a:t>
            </a:r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4940299" y="2771774"/>
            <a:ext cx="3775076" cy="2562225"/>
          </a:xfrm>
          <a:prstGeom prst="rect">
            <a:avLst/>
          </a:prstGeom>
        </p:spPr>
        <p:txBody>
          <a:bodyPr/>
          <a:lstStyle>
            <a:lvl1pPr marL="266700" indent="-266700">
              <a:buFont typeface="Symbol" panose="05050102010706020507" pitchFamily="18" charset="2"/>
              <a:buChar char="-"/>
              <a:defRPr sz="1800"/>
            </a:lvl1pPr>
          </a:lstStyle>
          <a:p>
            <a:pPr lvl="0"/>
            <a:r>
              <a:rPr lang="de-DE" dirty="0" err="1" smtClean="0"/>
              <a:t>Feu</a:t>
            </a:r>
            <a:r>
              <a:rPr lang="de-DE" dirty="0" smtClean="0"/>
              <a:t> </a:t>
            </a:r>
            <a:r>
              <a:rPr lang="de-DE" dirty="0" err="1" smtClean="0"/>
              <a:t>feugiamet</a:t>
            </a:r>
            <a:r>
              <a:rPr lang="de-DE" dirty="0" smtClean="0"/>
              <a:t> ad </a:t>
            </a:r>
            <a:r>
              <a:rPr lang="de-DE" dirty="0" err="1" smtClean="0"/>
              <a:t>delisl</a:t>
            </a:r>
            <a:r>
              <a:rPr lang="de-DE" dirty="0" smtClean="0"/>
              <a:t> in </a:t>
            </a:r>
            <a:r>
              <a:rPr lang="de-DE" dirty="0" err="1" smtClean="0"/>
              <a:t>hent</a:t>
            </a:r>
            <a:r>
              <a:rPr lang="de-DE" dirty="0" smtClean="0"/>
              <a:t> ad </a:t>
            </a:r>
            <a:r>
              <a:rPr lang="de-DE" dirty="0" err="1" smtClean="0"/>
              <a:t>estion</a:t>
            </a:r>
            <a:r>
              <a:rPr lang="de-DE" dirty="0" smtClean="0"/>
              <a:t> </a:t>
            </a:r>
            <a:r>
              <a:rPr lang="de-DE" dirty="0" err="1" smtClean="0"/>
              <a:t>hent</a:t>
            </a:r>
            <a:r>
              <a:rPr lang="de-DE" dirty="0" smtClean="0"/>
              <a:t> </a:t>
            </a:r>
            <a:r>
              <a:rPr lang="de-DE" dirty="0" err="1" smtClean="0"/>
              <a:t>prat</a:t>
            </a:r>
            <a:r>
              <a:rPr lang="de-DE" dirty="0" smtClean="0"/>
              <a:t> </a:t>
            </a:r>
            <a:r>
              <a:rPr lang="de-DE" dirty="0" err="1" smtClean="0"/>
              <a:t>lortincilit</a:t>
            </a:r>
            <a:r>
              <a:rPr lang="de-DE" dirty="0" smtClean="0"/>
              <a:t> </a:t>
            </a:r>
            <a:r>
              <a:rPr lang="de-DE" dirty="0" err="1" smtClean="0"/>
              <a:t>utem</a:t>
            </a:r>
            <a:r>
              <a:rPr lang="de-DE" dirty="0" smtClean="0"/>
              <a:t> </a:t>
            </a:r>
            <a:r>
              <a:rPr lang="de-DE" dirty="0" err="1" smtClean="0"/>
              <a:t>doloreet</a:t>
            </a:r>
            <a:r>
              <a:rPr lang="de-DE" dirty="0" smtClean="0"/>
              <a:t> </a:t>
            </a:r>
            <a:r>
              <a:rPr lang="de-DE" dirty="0" err="1" smtClean="0"/>
              <a:t>alisis</a:t>
            </a:r>
            <a:endParaRPr lang="de-DE" dirty="0" smtClean="0"/>
          </a:p>
          <a:p>
            <a:pPr lvl="0"/>
            <a:r>
              <a:rPr lang="de-DE" dirty="0" err="1" smtClean="0"/>
              <a:t>Auguerc</a:t>
            </a:r>
            <a:r>
              <a:rPr lang="de-DE" dirty="0" smtClean="0"/>
              <a:t> </a:t>
            </a:r>
            <a:r>
              <a:rPr lang="de-DE" dirty="0" err="1" smtClean="0"/>
              <a:t>iliquatum</a:t>
            </a:r>
            <a:r>
              <a:rPr lang="de-DE" dirty="0" smtClean="0"/>
              <a:t> </a:t>
            </a:r>
            <a:r>
              <a:rPr lang="de-DE" dirty="0" err="1" smtClean="0"/>
              <a:t>euips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nulputpat</a:t>
            </a:r>
            <a:r>
              <a:rPr lang="de-DE" dirty="0" smtClean="0"/>
              <a:t> </a:t>
            </a:r>
            <a:r>
              <a:rPr lang="de-DE" dirty="0" err="1" smtClean="0"/>
              <a:t>lum</a:t>
            </a:r>
            <a:r>
              <a:rPr lang="de-DE" dirty="0" smtClean="0"/>
              <a:t> </a:t>
            </a:r>
            <a:r>
              <a:rPr lang="de-DE" dirty="0" err="1" smtClean="0"/>
              <a:t>dolobore</a:t>
            </a:r>
            <a:r>
              <a:rPr lang="de-DE" dirty="0" smtClean="0"/>
              <a:t> </a:t>
            </a:r>
            <a:r>
              <a:rPr lang="de-DE" dirty="0" err="1" smtClean="0"/>
              <a:t>dio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odolorem</a:t>
            </a:r>
            <a:r>
              <a:rPr lang="de-DE" dirty="0" smtClean="0"/>
              <a:t> </a:t>
            </a:r>
            <a:r>
              <a:rPr lang="de-DE" dirty="0" err="1" smtClean="0"/>
              <a:t>nullam</a:t>
            </a:r>
            <a:r>
              <a:rPr lang="de-DE" dirty="0" smtClean="0"/>
              <a:t>, </a:t>
            </a:r>
            <a:r>
              <a:rPr lang="de-DE" dirty="0" err="1" smtClean="0"/>
              <a:t>sustingeumsan</a:t>
            </a:r>
            <a:r>
              <a:rPr lang="de-DE" dirty="0" smtClean="0"/>
              <a:t> </a:t>
            </a:r>
            <a:r>
              <a:rPr lang="de-DE" dirty="0" err="1" smtClean="0"/>
              <a:t>veliquismod</a:t>
            </a:r>
            <a:endParaRPr lang="de-DE" dirty="0" smtClean="0"/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0101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50" y="2390774"/>
            <a:ext cx="7527926" cy="2562225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lvl="0"/>
            <a:r>
              <a:rPr lang="de-CH" dirty="0" smtClean="0"/>
              <a:t>Grundschrift mit Aufzählung, Arial normal, 16 Punkt</a:t>
            </a:r>
          </a:p>
          <a:p>
            <a:pPr lvl="0"/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  <a:endParaRPr lang="de-DE" dirty="0" smtClean="0"/>
          </a:p>
        </p:txBody>
      </p:sp>
      <p:pic>
        <p:nvPicPr>
          <p:cNvPr id="29" name="Picture 44" descr="Wap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60100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de-DE" dirty="0" smtClean="0"/>
              <a:t>Title, Arial, normal, 32 </a:t>
            </a:r>
            <a:r>
              <a:rPr lang="de-DE" dirty="0" err="1" smtClean="0"/>
              <a:t>point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6593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2457000"/>
            <a:ext cx="7429500" cy="241216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52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295636" y="5301000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3200"/>
            </a:lvl1pPr>
          </a:lstStyle>
          <a:p>
            <a:pPr lvl="0"/>
            <a:r>
              <a:rPr lang="en-US" smtClean="0"/>
              <a:t>Click to edit Master subtitle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101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7920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1845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2103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169811" y="60044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  <p:pic>
        <p:nvPicPr>
          <p:cNvPr id="16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47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81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169811" y="60044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  <p:pic>
        <p:nvPicPr>
          <p:cNvPr id="16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78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8572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4865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49" y="2752724"/>
            <a:ext cx="3565525" cy="2562225"/>
          </a:xfrm>
          <a:prstGeom prst="rect">
            <a:avLst/>
          </a:prstGeom>
        </p:spPr>
        <p:txBody>
          <a:bodyPr/>
          <a:lstStyle>
            <a:lvl1pPr marL="266700" indent="-266700">
              <a:buFont typeface="+mj-lt"/>
              <a:buAutoNum type="arabicPeriod"/>
              <a:defRPr sz="1800"/>
            </a:lvl1pPr>
          </a:lstStyle>
          <a:p>
            <a:pPr lvl="0"/>
            <a:r>
              <a:rPr lang="de-DE" dirty="0" err="1" smtClean="0"/>
              <a:t>Feu</a:t>
            </a:r>
            <a:r>
              <a:rPr lang="de-DE" dirty="0" smtClean="0"/>
              <a:t> </a:t>
            </a:r>
            <a:r>
              <a:rPr lang="de-DE" dirty="0" err="1" smtClean="0"/>
              <a:t>feugiamet</a:t>
            </a:r>
            <a:r>
              <a:rPr lang="de-DE" dirty="0" smtClean="0"/>
              <a:t> ad </a:t>
            </a:r>
            <a:r>
              <a:rPr lang="de-DE" dirty="0" err="1" smtClean="0"/>
              <a:t>delisl</a:t>
            </a:r>
            <a:r>
              <a:rPr lang="de-DE" dirty="0" smtClean="0"/>
              <a:t> in </a:t>
            </a:r>
            <a:r>
              <a:rPr lang="de-DE" dirty="0" err="1" smtClean="0"/>
              <a:t>hent</a:t>
            </a:r>
            <a:r>
              <a:rPr lang="de-DE" dirty="0" smtClean="0"/>
              <a:t> ad </a:t>
            </a:r>
            <a:r>
              <a:rPr lang="de-DE" dirty="0" err="1" smtClean="0"/>
              <a:t>estion</a:t>
            </a:r>
            <a:r>
              <a:rPr lang="de-DE" dirty="0" smtClean="0"/>
              <a:t> </a:t>
            </a:r>
            <a:r>
              <a:rPr lang="de-DE" dirty="0" err="1" smtClean="0"/>
              <a:t>hent</a:t>
            </a:r>
            <a:r>
              <a:rPr lang="de-DE" dirty="0" smtClean="0"/>
              <a:t> </a:t>
            </a:r>
            <a:r>
              <a:rPr lang="de-DE" dirty="0" err="1" smtClean="0"/>
              <a:t>prat</a:t>
            </a:r>
            <a:r>
              <a:rPr lang="de-DE" dirty="0" smtClean="0"/>
              <a:t> </a:t>
            </a:r>
            <a:r>
              <a:rPr lang="de-DE" dirty="0" err="1" smtClean="0"/>
              <a:t>lortincilit</a:t>
            </a:r>
            <a:r>
              <a:rPr lang="de-DE" dirty="0" smtClean="0"/>
              <a:t> </a:t>
            </a:r>
            <a:r>
              <a:rPr lang="de-DE" dirty="0" err="1" smtClean="0"/>
              <a:t>utem</a:t>
            </a:r>
            <a:r>
              <a:rPr lang="de-DE" dirty="0" smtClean="0"/>
              <a:t> </a:t>
            </a:r>
            <a:r>
              <a:rPr lang="de-DE" dirty="0" err="1" smtClean="0"/>
              <a:t>doloreet</a:t>
            </a:r>
            <a:r>
              <a:rPr lang="de-DE" dirty="0" smtClean="0"/>
              <a:t> </a:t>
            </a:r>
            <a:r>
              <a:rPr lang="de-DE" dirty="0" err="1" smtClean="0"/>
              <a:t>alisis</a:t>
            </a:r>
            <a:endParaRPr lang="de-DE" dirty="0" smtClean="0"/>
          </a:p>
          <a:p>
            <a:pPr lvl="0"/>
            <a:r>
              <a:rPr lang="de-DE" dirty="0" err="1" smtClean="0"/>
              <a:t>Auguerc</a:t>
            </a:r>
            <a:r>
              <a:rPr lang="de-DE" dirty="0" smtClean="0"/>
              <a:t> </a:t>
            </a:r>
            <a:r>
              <a:rPr lang="de-DE" dirty="0" err="1" smtClean="0"/>
              <a:t>iliquatum</a:t>
            </a:r>
            <a:r>
              <a:rPr lang="de-DE" dirty="0" smtClean="0"/>
              <a:t> </a:t>
            </a:r>
            <a:r>
              <a:rPr lang="de-DE" dirty="0" err="1" smtClean="0"/>
              <a:t>euips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nulputpat</a:t>
            </a:r>
            <a:r>
              <a:rPr lang="de-DE" dirty="0" smtClean="0"/>
              <a:t> </a:t>
            </a:r>
            <a:r>
              <a:rPr lang="de-DE" dirty="0" err="1" smtClean="0"/>
              <a:t>lum</a:t>
            </a:r>
            <a:r>
              <a:rPr lang="de-DE" dirty="0" smtClean="0"/>
              <a:t> </a:t>
            </a:r>
            <a:r>
              <a:rPr lang="de-DE" dirty="0" err="1" smtClean="0"/>
              <a:t>dolobore</a:t>
            </a:r>
            <a:r>
              <a:rPr lang="de-DE" dirty="0" smtClean="0"/>
              <a:t> </a:t>
            </a:r>
            <a:r>
              <a:rPr lang="de-DE" dirty="0" err="1" smtClean="0"/>
              <a:t>dio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odolorem</a:t>
            </a:r>
            <a:r>
              <a:rPr lang="de-DE" dirty="0" smtClean="0"/>
              <a:t> </a:t>
            </a:r>
            <a:r>
              <a:rPr lang="de-DE" dirty="0" err="1" smtClean="0"/>
              <a:t>nullam</a:t>
            </a:r>
            <a:r>
              <a:rPr lang="de-DE" dirty="0" smtClean="0"/>
              <a:t>, </a:t>
            </a:r>
            <a:r>
              <a:rPr lang="de-DE" dirty="0" err="1" smtClean="0"/>
              <a:t>sustingeumsan</a:t>
            </a:r>
            <a:r>
              <a:rPr lang="de-DE" dirty="0" smtClean="0"/>
              <a:t> </a:t>
            </a:r>
            <a:r>
              <a:rPr lang="de-DE" dirty="0" err="1" smtClean="0"/>
              <a:t>veliquismod</a:t>
            </a: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00150" y="2390775"/>
            <a:ext cx="3543300" cy="3619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800"/>
            </a:lvl2pPr>
          </a:lstStyle>
          <a:p>
            <a:pPr lvl="0"/>
            <a:r>
              <a:rPr lang="de-DE" dirty="0" smtClean="0"/>
              <a:t>Text Einzug numerisch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68045" y="1213844"/>
            <a:ext cx="7447330" cy="450353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>
                <a:latin typeface="+mj-lt"/>
              </a:defRPr>
            </a:lvl1pPr>
          </a:lstStyle>
          <a:p>
            <a:pPr lvl="0"/>
            <a:r>
              <a:rPr lang="de-CH" dirty="0" smtClean="0"/>
              <a:t>Untertitel Arial normal, 22 Punkt</a:t>
            </a:r>
            <a:endParaRPr lang="de-CH" dirty="0"/>
          </a:p>
        </p:txBody>
      </p:sp>
      <p:sp>
        <p:nvSpPr>
          <p:cNvPr id="7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60100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de-DE" dirty="0" smtClean="0"/>
              <a:t>Titel, Arial, normal, 32 Punkt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943475" y="2390775"/>
            <a:ext cx="3771900" cy="342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 sz="1800"/>
            </a:lvl2pPr>
          </a:lstStyle>
          <a:p>
            <a:pPr lvl="0"/>
            <a:r>
              <a:rPr lang="de-DE" dirty="0" smtClean="0"/>
              <a:t>Text Einzug Geviertstrich</a:t>
            </a:r>
          </a:p>
        </p:txBody>
      </p:sp>
      <p:sp>
        <p:nvSpPr>
          <p:cNvPr id="9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4940299" y="2771774"/>
            <a:ext cx="3775076" cy="2562225"/>
          </a:xfrm>
          <a:prstGeom prst="rect">
            <a:avLst/>
          </a:prstGeom>
        </p:spPr>
        <p:txBody>
          <a:bodyPr/>
          <a:lstStyle>
            <a:lvl1pPr marL="266700" indent="-266700">
              <a:buFont typeface="Symbol" panose="05050102010706020507" pitchFamily="18" charset="2"/>
              <a:buChar char="-"/>
              <a:defRPr sz="1800"/>
            </a:lvl1pPr>
          </a:lstStyle>
          <a:p>
            <a:pPr lvl="0"/>
            <a:r>
              <a:rPr lang="de-DE" dirty="0" err="1" smtClean="0"/>
              <a:t>Feu</a:t>
            </a:r>
            <a:r>
              <a:rPr lang="de-DE" dirty="0" smtClean="0"/>
              <a:t> </a:t>
            </a:r>
            <a:r>
              <a:rPr lang="de-DE" dirty="0" err="1" smtClean="0"/>
              <a:t>feugiamet</a:t>
            </a:r>
            <a:r>
              <a:rPr lang="de-DE" dirty="0" smtClean="0"/>
              <a:t> ad </a:t>
            </a:r>
            <a:r>
              <a:rPr lang="de-DE" dirty="0" err="1" smtClean="0"/>
              <a:t>delisl</a:t>
            </a:r>
            <a:r>
              <a:rPr lang="de-DE" dirty="0" smtClean="0"/>
              <a:t> in </a:t>
            </a:r>
            <a:r>
              <a:rPr lang="de-DE" dirty="0" err="1" smtClean="0"/>
              <a:t>hent</a:t>
            </a:r>
            <a:r>
              <a:rPr lang="de-DE" dirty="0" smtClean="0"/>
              <a:t> ad </a:t>
            </a:r>
            <a:r>
              <a:rPr lang="de-DE" dirty="0" err="1" smtClean="0"/>
              <a:t>estion</a:t>
            </a:r>
            <a:r>
              <a:rPr lang="de-DE" dirty="0" smtClean="0"/>
              <a:t> </a:t>
            </a:r>
            <a:r>
              <a:rPr lang="de-DE" dirty="0" err="1" smtClean="0"/>
              <a:t>hent</a:t>
            </a:r>
            <a:r>
              <a:rPr lang="de-DE" dirty="0" smtClean="0"/>
              <a:t> </a:t>
            </a:r>
            <a:r>
              <a:rPr lang="de-DE" dirty="0" err="1" smtClean="0"/>
              <a:t>prat</a:t>
            </a:r>
            <a:r>
              <a:rPr lang="de-DE" dirty="0" smtClean="0"/>
              <a:t> </a:t>
            </a:r>
            <a:r>
              <a:rPr lang="de-DE" dirty="0" err="1" smtClean="0"/>
              <a:t>lortincilit</a:t>
            </a:r>
            <a:r>
              <a:rPr lang="de-DE" dirty="0" smtClean="0"/>
              <a:t> </a:t>
            </a:r>
            <a:r>
              <a:rPr lang="de-DE" dirty="0" err="1" smtClean="0"/>
              <a:t>utem</a:t>
            </a:r>
            <a:r>
              <a:rPr lang="de-DE" dirty="0" smtClean="0"/>
              <a:t> </a:t>
            </a:r>
            <a:r>
              <a:rPr lang="de-DE" dirty="0" err="1" smtClean="0"/>
              <a:t>doloreet</a:t>
            </a:r>
            <a:r>
              <a:rPr lang="de-DE" dirty="0" smtClean="0"/>
              <a:t> </a:t>
            </a:r>
            <a:r>
              <a:rPr lang="de-DE" dirty="0" err="1" smtClean="0"/>
              <a:t>alisis</a:t>
            </a:r>
            <a:endParaRPr lang="de-DE" dirty="0" smtClean="0"/>
          </a:p>
          <a:p>
            <a:pPr lvl="0"/>
            <a:r>
              <a:rPr lang="de-DE" dirty="0" err="1" smtClean="0"/>
              <a:t>Auguerc</a:t>
            </a:r>
            <a:r>
              <a:rPr lang="de-DE" dirty="0" smtClean="0"/>
              <a:t> </a:t>
            </a:r>
            <a:r>
              <a:rPr lang="de-DE" dirty="0" err="1" smtClean="0"/>
              <a:t>iliquatum</a:t>
            </a:r>
            <a:r>
              <a:rPr lang="de-DE" dirty="0" smtClean="0"/>
              <a:t> </a:t>
            </a:r>
            <a:r>
              <a:rPr lang="de-DE" dirty="0" err="1" smtClean="0"/>
              <a:t>euips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nulputpat</a:t>
            </a:r>
            <a:r>
              <a:rPr lang="de-DE" dirty="0" smtClean="0"/>
              <a:t> </a:t>
            </a:r>
            <a:r>
              <a:rPr lang="de-DE" dirty="0" err="1" smtClean="0"/>
              <a:t>lum</a:t>
            </a:r>
            <a:r>
              <a:rPr lang="de-DE" dirty="0" smtClean="0"/>
              <a:t> </a:t>
            </a:r>
            <a:r>
              <a:rPr lang="de-DE" dirty="0" err="1" smtClean="0"/>
              <a:t>dolobore</a:t>
            </a:r>
            <a:r>
              <a:rPr lang="de-DE" dirty="0" smtClean="0"/>
              <a:t> </a:t>
            </a:r>
            <a:r>
              <a:rPr lang="de-DE" dirty="0" err="1" smtClean="0"/>
              <a:t>dio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odolorem</a:t>
            </a:r>
            <a:r>
              <a:rPr lang="de-DE" dirty="0" smtClean="0"/>
              <a:t> </a:t>
            </a:r>
            <a:r>
              <a:rPr lang="de-DE" dirty="0" err="1" smtClean="0"/>
              <a:t>nullam</a:t>
            </a:r>
            <a:r>
              <a:rPr lang="de-DE" dirty="0" smtClean="0"/>
              <a:t>, </a:t>
            </a:r>
            <a:r>
              <a:rPr lang="de-DE" dirty="0" err="1" smtClean="0"/>
              <a:t>sustingeumsan</a:t>
            </a:r>
            <a:r>
              <a:rPr lang="de-DE" dirty="0" smtClean="0"/>
              <a:t> </a:t>
            </a:r>
            <a:r>
              <a:rPr lang="de-DE" dirty="0" err="1" smtClean="0"/>
              <a:t>veliquismod</a:t>
            </a:r>
            <a:endParaRPr lang="de-DE" dirty="0" smtClean="0"/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8356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50" y="2390774"/>
            <a:ext cx="7527926" cy="2562225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lvl="0"/>
            <a:r>
              <a:rPr lang="de-CH" dirty="0" smtClean="0"/>
              <a:t>Grundschrift mit Aufzählung, Arial normal, 16 Punkt</a:t>
            </a:r>
          </a:p>
          <a:p>
            <a:pPr lvl="0"/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smtClean="0"/>
              <a:t>Grundschrift mit Aufzählung, Arial normal, 16 Punkt</a:t>
            </a:r>
            <a:endParaRPr lang="de-DE" dirty="0" smtClean="0"/>
          </a:p>
        </p:txBody>
      </p:sp>
      <p:pic>
        <p:nvPicPr>
          <p:cNvPr id="29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7300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60100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de-DE" dirty="0" smtClean="0"/>
              <a:t>Titel, Arial, normal, 32 Punkt</a:t>
            </a:r>
          </a:p>
        </p:txBody>
      </p:sp>
    </p:spTree>
    <p:extLst>
      <p:ext uri="{BB962C8B-B14F-4D97-AF65-F5344CB8AC3E}">
        <p14:creationId xmlns:p14="http://schemas.microsoft.com/office/powerpoint/2010/main" val="411025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2"/>
          <p:cNvSpPr txBox="1">
            <a:spLocks noChangeArrowheads="1"/>
          </p:cNvSpPr>
          <p:nvPr userDrawn="1"/>
        </p:nvSpPr>
        <p:spPr bwMode="auto">
          <a:xfrm>
            <a:off x="4572000" y="38880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 dirty="0"/>
              <a:t>Federal Department of Home Affairs FDHA</a:t>
            </a:r>
            <a:br>
              <a:rPr lang="en-US" sz="800" dirty="0"/>
            </a:br>
            <a:r>
              <a:rPr lang="en-US" sz="800" b="1" dirty="0"/>
              <a:t>Federal Office of Meteorology and Climatology  </a:t>
            </a:r>
            <a:r>
              <a:rPr lang="en-US" sz="800" b="1" dirty="0" err="1"/>
              <a:t>MeteoSwiss</a:t>
            </a:r>
            <a:endParaRPr lang="en-US" sz="800" dirty="0"/>
          </a:p>
        </p:txBody>
      </p:sp>
      <p:pic>
        <p:nvPicPr>
          <p:cNvPr id="10" name="Picture 41" descr="Bund_e_100%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388800"/>
            <a:ext cx="1993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2457000"/>
            <a:ext cx="7429500" cy="241216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52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295636" y="5301000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3200"/>
            </a:lvl1pPr>
          </a:lstStyle>
          <a:p>
            <a:pPr lvl="0"/>
            <a:r>
              <a:rPr lang="en-US" smtClean="0"/>
              <a:t>Click to edit Master subtitle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837845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285875" y="1628775"/>
            <a:ext cx="7472363" cy="3502025"/>
          </a:xfrm>
          <a:prstGeom prst="rect">
            <a:avLst/>
          </a:prstGeom>
          <a:noFill/>
          <a:ln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55735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854756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1520789"/>
            <a:ext cx="5014317" cy="3348372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4" y="4983559"/>
            <a:ext cx="5014317" cy="415498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21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33"/>
          <p:cNvSpPr txBox="1">
            <a:spLocks noChangeArrowheads="1"/>
          </p:cNvSpPr>
          <p:nvPr userDrawn="1"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8" name="Line 40"/>
          <p:cNvSpPr>
            <a:spLocks noChangeShapeType="1"/>
          </p:cNvSpPr>
          <p:nvPr userDrawn="1"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0" name="AutoShape 34"/>
          <p:cNvSpPr>
            <a:spLocks noChangeArrowheads="1"/>
          </p:cNvSpPr>
          <p:nvPr userDrawn="1"/>
        </p:nvSpPr>
        <p:spPr bwMode="auto">
          <a:xfrm>
            <a:off x="1296000" y="6165000"/>
            <a:ext cx="7232650" cy="404813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Title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of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Prese</a:t>
            </a:r>
            <a:r>
              <a:rPr lang="de-CH" sz="900" b="1" dirty="0" err="1" smtClean="0"/>
              <a:t>ntation</a:t>
            </a:r>
            <a:r>
              <a:rPr lang="de-CH" sz="900" dirty="0" smtClean="0"/>
              <a:t> </a:t>
            </a:r>
            <a:r>
              <a:rPr lang="de-CH" sz="900" dirty="0"/>
              <a:t>| </a:t>
            </a:r>
            <a:r>
              <a:rPr lang="de-CH" sz="900" dirty="0" err="1" smtClean="0"/>
              <a:t>Subtitle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err="1" smtClean="0"/>
              <a:t>Author</a:t>
            </a:r>
            <a:endParaRPr lang="de-CH" sz="900" b="1" dirty="0"/>
          </a:p>
        </p:txBody>
      </p:sp>
    </p:spTree>
    <p:extLst>
      <p:ext uri="{BB962C8B-B14F-4D97-AF65-F5344CB8AC3E}">
        <p14:creationId xmlns:p14="http://schemas.microsoft.com/office/powerpoint/2010/main" val="752105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627201"/>
            <a:ext cx="3659188" cy="428607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6988" y="1592796"/>
            <a:ext cx="3660775" cy="431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91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1520789"/>
            <a:ext cx="5014317" cy="3348372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4" y="4983559"/>
            <a:ext cx="5014317" cy="415498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21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8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0" name="AutoShape 34"/>
          <p:cNvSpPr>
            <a:spLocks noChangeArrowheads="1"/>
          </p:cNvSpPr>
          <p:nvPr/>
        </p:nvSpPr>
        <p:spPr bwMode="auto">
          <a:xfrm>
            <a:off x="1296000" y="6165000"/>
            <a:ext cx="7232650" cy="404813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Title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of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Prese</a:t>
            </a:r>
            <a:r>
              <a:rPr lang="de-CH" sz="900" b="1" dirty="0" err="1" smtClean="0"/>
              <a:t>ntation</a:t>
            </a:r>
            <a:r>
              <a:rPr lang="de-CH" sz="900" dirty="0" smtClean="0"/>
              <a:t> </a:t>
            </a:r>
            <a:r>
              <a:rPr lang="de-CH" sz="900" dirty="0"/>
              <a:t>| </a:t>
            </a:r>
            <a:r>
              <a:rPr lang="de-CH" sz="900" dirty="0" err="1" smtClean="0"/>
              <a:t>Subtitle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err="1" smtClean="0"/>
              <a:t>Author</a:t>
            </a:r>
            <a:endParaRPr lang="de-CH" sz="900" b="1" dirty="0"/>
          </a:p>
        </p:txBody>
      </p:sp>
    </p:spTree>
    <p:extLst>
      <p:ext uri="{BB962C8B-B14F-4D97-AF65-F5344CB8AC3E}">
        <p14:creationId xmlns:p14="http://schemas.microsoft.com/office/powerpoint/2010/main" val="37659086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162720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2430040"/>
            <a:ext cx="3203992" cy="355524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162880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2420888"/>
            <a:ext cx="3203992" cy="355524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902917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88" y="1628800"/>
            <a:ext cx="3660775" cy="1980220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88" y="3789040"/>
            <a:ext cx="3660775" cy="2122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627201"/>
            <a:ext cx="3659188" cy="428607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22481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5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627201"/>
            <a:ext cx="3659188" cy="428607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6988" y="1592796"/>
            <a:ext cx="3660775" cy="431905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927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162720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2430040"/>
            <a:ext cx="3203992" cy="355524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1628800"/>
            <a:ext cx="32120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2420888"/>
            <a:ext cx="3203992" cy="3555244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326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88" y="1628800"/>
            <a:ext cx="3660775" cy="1980220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88" y="3789040"/>
            <a:ext cx="3660775" cy="2122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627201"/>
            <a:ext cx="3659188" cy="428607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041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7920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1845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2103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Folientitel</a:t>
            </a:r>
            <a:endParaRPr lang="de-CH" dirty="0"/>
          </a:p>
        </p:txBody>
      </p:sp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1: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1/ Detail: Arial 12pt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2: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2/ Detail: Arial 12pt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de-CH" dirty="0" smtClean="0"/>
              <a:t>Text 3: Arial 21pt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Text 3/ Detail: Arial 12pt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Bild/ Grafik</a:t>
            </a:r>
            <a:endParaRPr lang="de-CH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CH" dirty="0" smtClean="0"/>
              <a:t>Fläche: Rechteck, Farb-Füllung grau , ohne Rand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667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theme" Target="../theme/theme3.xml"/><Relationship Id="rId9" Type="http://schemas.openxmlformats.org/officeDocument/2006/relationships/image" Target="../media/image2.wmf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theme" Target="../theme/theme4.xml"/><Relationship Id="rId12" Type="http://schemas.openxmlformats.org/officeDocument/2006/relationships/image" Target="../media/image3.png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theme" Target="../theme/theme6.xml"/><Relationship Id="rId9" Type="http://schemas.openxmlformats.org/officeDocument/2006/relationships/image" Target="../media/image1.wmf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3" name="AutoShape 34"/>
          <p:cNvSpPr>
            <a:spLocks noChangeArrowheads="1"/>
          </p:cNvSpPr>
          <p:nvPr/>
        </p:nvSpPr>
        <p:spPr bwMode="auto">
          <a:xfrm>
            <a:off x="1296000" y="6165000"/>
            <a:ext cx="7232650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err="1" smtClean="0"/>
              <a:t>TechTalk</a:t>
            </a:r>
            <a:r>
              <a:rPr lang="de-CH" sz="900" b="1" baseline="0" dirty="0" smtClean="0"/>
              <a:t> MCH 6.11.2015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baseline="0" dirty="0" err="1" smtClean="0"/>
              <a:t>xavier.lapillonne</a:t>
            </a:r>
            <a:r>
              <a:rPr lang="en-GB" sz="900" baseline="0" dirty="0" smtClean="0"/>
              <a:t>@</a:t>
            </a:r>
            <a:r>
              <a:rPr lang="de-CH" sz="900" baseline="0" dirty="0" smtClean="0"/>
              <a:t>meteoswiss.ch</a:t>
            </a:r>
            <a:endParaRPr lang="de-CH" sz="900" b="1" dirty="0"/>
          </a:p>
        </p:txBody>
      </p:sp>
      <p:sp>
        <p:nvSpPr>
          <p:cNvPr id="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" name="Picture 44" descr="Wappe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2400" smtClean="0"/>
          </a:p>
        </p:txBody>
      </p:sp>
    </p:spTree>
    <p:extLst>
      <p:ext uri="{BB962C8B-B14F-4D97-AF65-F5344CB8AC3E}">
        <p14:creationId xmlns:p14="http://schemas.microsoft.com/office/powerpoint/2010/main" val="154401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4572000" y="38880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 dirty="0"/>
              <a:t>Federal Department of Home Affairs FDHA</a:t>
            </a:r>
            <a:br>
              <a:rPr lang="en-US" sz="800" dirty="0"/>
            </a:br>
            <a:r>
              <a:rPr lang="en-US" sz="800" b="1" dirty="0"/>
              <a:t>Federal Office of Meteorology and Climatology  </a:t>
            </a:r>
            <a:r>
              <a:rPr lang="en-US" sz="800" b="1" dirty="0" err="1"/>
              <a:t>MeteoSwiss</a:t>
            </a:r>
            <a:endParaRPr lang="en-US" sz="800" dirty="0"/>
          </a:p>
        </p:txBody>
      </p:sp>
      <p:pic>
        <p:nvPicPr>
          <p:cNvPr id="5" name="Picture 41" descr="Bund_e_100%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0" y="388800"/>
            <a:ext cx="1993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1296000" y="6165000"/>
            <a:ext cx="7232650" cy="404813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Title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of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Prese</a:t>
            </a:r>
            <a:r>
              <a:rPr lang="de-CH" sz="900" b="1" dirty="0" err="1" smtClean="0"/>
              <a:t>ntation</a:t>
            </a:r>
            <a:r>
              <a:rPr lang="de-CH" sz="900" dirty="0" smtClean="0"/>
              <a:t> </a:t>
            </a:r>
            <a:r>
              <a:rPr lang="de-CH" sz="900" dirty="0"/>
              <a:t>| </a:t>
            </a:r>
            <a:r>
              <a:rPr lang="de-CH" sz="900" dirty="0" err="1" smtClean="0"/>
              <a:t>Subtitle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err="1" smtClean="0"/>
              <a:t>Author</a:t>
            </a:r>
            <a:endParaRPr lang="de-CH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 1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74924"/>
          <a:stretch/>
        </p:blipFill>
        <p:spPr>
          <a:xfrm>
            <a:off x="53393" y="5767733"/>
            <a:ext cx="9037853" cy="1023496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 bwMode="auto">
          <a:xfrm flipH="1">
            <a:off x="8220074" y="6429375"/>
            <a:ext cx="479426" cy="82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 flipH="1">
            <a:off x="8274049" y="630932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659141" y="6327820"/>
            <a:ext cx="10750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de-CH" sz="1100" smtClean="0">
                <a:latin typeface="Roboto Light"/>
                <a:cs typeface="Roboto Light"/>
              </a:rPr>
              <a:pPr algn="r"/>
              <a:t>‹#›</a:t>
            </a:fld>
            <a:endParaRPr lang="de-DE" sz="1100" dirty="0">
              <a:latin typeface="Roboto Light"/>
              <a:cs typeface="Roboto Ligh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508104" y="6326600"/>
            <a:ext cx="2532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aseline="0" dirty="0" smtClean="0">
                <a:latin typeface="Roboto Light"/>
                <a:cs typeface="Roboto Light"/>
              </a:rPr>
              <a:t>xavier.lapillonne@meteoswiss.ch</a:t>
            </a:r>
            <a:endParaRPr lang="de-DE" sz="1100" dirty="0">
              <a:latin typeface="Roboto Light"/>
              <a:cs typeface="Roboto Light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1202892" y="6323124"/>
            <a:ext cx="1320488" cy="2788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1288372" y="6237312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20" name="Bild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314496" y="6339610"/>
            <a:ext cx="1041960" cy="17952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103660" y="6331763"/>
            <a:ext cx="21884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aseline="0" dirty="0" smtClean="0">
                <a:latin typeface="Roboto Light"/>
                <a:cs typeface="Roboto Light"/>
              </a:rPr>
              <a:t>COSMO General Meeting 2017 </a:t>
            </a:r>
            <a:endParaRPr lang="de-CH" sz="1100" dirty="0"/>
          </a:p>
        </p:txBody>
      </p:sp>
    </p:spTree>
    <p:extLst>
      <p:ext uri="{BB962C8B-B14F-4D97-AF65-F5344CB8AC3E}">
        <p14:creationId xmlns:p14="http://schemas.microsoft.com/office/powerpoint/2010/main" val="65115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1" r:id="rId5"/>
    <p:sldLayoutId id="2147484182" r:id="rId6"/>
    <p:sldLayoutId id="2147484203" r:id="rId7"/>
    <p:sldLayoutId id="2147484204" r:id="rId8"/>
    <p:sldLayoutId id="2147484205" r:id="rId9"/>
    <p:sldLayoutId id="2147484206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2400" smtClean="0"/>
          </a:p>
        </p:txBody>
      </p:sp>
      <p:sp>
        <p:nvSpPr>
          <p:cNvPr id="4" name="Rechteck 3"/>
          <p:cNvSpPr/>
          <p:nvPr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659141" y="6327820"/>
            <a:ext cx="10750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de-CH" sz="1100" smtClean="0">
                <a:latin typeface="Roboto Light"/>
                <a:cs typeface="Roboto Light"/>
              </a:rPr>
              <a:pPr algn="r"/>
              <a:t>‹#›</a:t>
            </a:fld>
            <a:endParaRPr lang="de-DE" sz="1100" dirty="0">
              <a:latin typeface="Roboto Light"/>
              <a:cs typeface="Roboto Ligh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305866" y="6326600"/>
            <a:ext cx="3734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100" dirty="0" smtClean="0">
                <a:latin typeface="Roboto Light"/>
                <a:cs typeface="Roboto Light"/>
              </a:rPr>
              <a:t>©</a:t>
            </a:r>
            <a:r>
              <a:rPr lang="de-DE" sz="1100" baseline="0" dirty="0" smtClean="0">
                <a:latin typeface="Roboto Light"/>
                <a:cs typeface="Roboto Light"/>
              </a:rPr>
              <a:t> </a:t>
            </a:r>
            <a:r>
              <a:rPr lang="de-CH" sz="1100" baseline="0" dirty="0" err="1" smtClean="0">
                <a:latin typeface="Roboto Light"/>
                <a:cs typeface="Roboto Light"/>
              </a:rPr>
              <a:t>place</a:t>
            </a:r>
            <a:r>
              <a:rPr lang="de-CH" sz="1100" baseline="0" dirty="0" smtClean="0">
                <a:latin typeface="Roboto Light"/>
                <a:cs typeface="Roboto Light"/>
              </a:rPr>
              <a:t>, </a:t>
            </a:r>
            <a:r>
              <a:rPr lang="de-CH" sz="1100" baseline="0" dirty="0" err="1" smtClean="0">
                <a:latin typeface="Roboto Light"/>
                <a:cs typeface="Roboto Light"/>
              </a:rPr>
              <a:t>date</a:t>
            </a:r>
            <a:r>
              <a:rPr lang="de-CH" sz="1100" baseline="0" dirty="0" smtClean="0">
                <a:latin typeface="Roboto Light"/>
                <a:cs typeface="Roboto Light"/>
              </a:rPr>
              <a:t> </a:t>
            </a:r>
            <a:r>
              <a:rPr lang="de-DE" sz="1100" baseline="0" dirty="0" smtClean="0">
                <a:latin typeface="Roboto Light"/>
                <a:cs typeface="Roboto Light"/>
              </a:rPr>
              <a:t>      </a:t>
            </a:r>
            <a:r>
              <a:rPr lang="de-CH" sz="1100" baseline="0" dirty="0" err="1" smtClean="0">
                <a:latin typeface="Roboto Light"/>
                <a:cs typeface="Roboto Light"/>
              </a:rPr>
              <a:t>author</a:t>
            </a:r>
            <a:endParaRPr lang="de-DE" sz="1100" dirty="0">
              <a:latin typeface="Roboto Light"/>
              <a:cs typeface="Roboto Light"/>
            </a:endParaRPr>
          </a:p>
        </p:txBody>
      </p:sp>
      <p:pic>
        <p:nvPicPr>
          <p:cNvPr id="13" name="Bild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314496" y="6339610"/>
            <a:ext cx="1041960" cy="1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1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3" name="AutoShape 34"/>
          <p:cNvSpPr>
            <a:spLocks noChangeArrowheads="1"/>
          </p:cNvSpPr>
          <p:nvPr/>
        </p:nvSpPr>
        <p:spPr bwMode="auto">
          <a:xfrm>
            <a:off x="1296000" y="6165000"/>
            <a:ext cx="7232650" cy="404813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Title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of</a:t>
            </a:r>
            <a:r>
              <a:rPr lang="de-CH" sz="900" b="1" baseline="0" dirty="0" smtClean="0"/>
              <a:t> </a:t>
            </a:r>
            <a:r>
              <a:rPr lang="de-CH" sz="900" b="1" baseline="0" dirty="0" err="1" smtClean="0"/>
              <a:t>Prese</a:t>
            </a:r>
            <a:r>
              <a:rPr lang="de-CH" sz="900" b="1" dirty="0" err="1" smtClean="0"/>
              <a:t>ntation</a:t>
            </a:r>
            <a:r>
              <a:rPr lang="de-CH" sz="900" dirty="0" smtClean="0"/>
              <a:t> </a:t>
            </a:r>
            <a:r>
              <a:rPr lang="de-CH" sz="900" dirty="0"/>
              <a:t>| </a:t>
            </a:r>
            <a:r>
              <a:rPr lang="de-CH" sz="900" dirty="0" err="1" smtClean="0"/>
              <a:t>Subtitle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err="1" smtClean="0"/>
              <a:t>Author</a:t>
            </a:r>
            <a:endParaRPr lang="de-CH" sz="900" b="1" dirty="0"/>
          </a:p>
        </p:txBody>
      </p:sp>
      <p:sp>
        <p:nvSpPr>
          <p:cNvPr id="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" name="Picture 44" descr="Wapp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8700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2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2400" smtClean="0"/>
          </a:p>
        </p:txBody>
      </p:sp>
    </p:spTree>
    <p:extLst>
      <p:ext uri="{BB962C8B-B14F-4D97-AF65-F5344CB8AC3E}">
        <p14:creationId xmlns:p14="http://schemas.microsoft.com/office/powerpoint/2010/main" val="14657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87624" y="2231671"/>
            <a:ext cx="7648725" cy="1637317"/>
          </a:xfrm>
        </p:spPr>
        <p:txBody>
          <a:bodyPr/>
          <a:lstStyle/>
          <a:p>
            <a:pPr algn="ctr"/>
            <a:r>
              <a:rPr lang="en-GB" altLang="de-DE" sz="3200" dirty="0" smtClean="0"/>
              <a:t>PT Evaluation of the </a:t>
            </a:r>
            <a:r>
              <a:rPr lang="en-GB" altLang="de-DE" sz="3200" dirty="0" err="1" smtClean="0"/>
              <a:t>Dycore</a:t>
            </a:r>
            <a:r>
              <a:rPr lang="en-GB" altLang="de-DE" sz="3200" dirty="0" smtClean="0"/>
              <a:t> Parallel Phase (EDP2)</a:t>
            </a:r>
            <a:endParaRPr lang="en-GB" altLang="de-DE" sz="3200" b="1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9998" y="3501008"/>
            <a:ext cx="7118426" cy="1545768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X. </a:t>
            </a:r>
            <a:r>
              <a:rPr lang="en-US" sz="2400" b="1" dirty="0" smtClean="0"/>
              <a:t>Lapillonne, </a:t>
            </a:r>
            <a:r>
              <a:rPr lang="en-US" sz="2400" b="1" dirty="0" smtClean="0"/>
              <a:t>M. </a:t>
            </a:r>
            <a:r>
              <a:rPr lang="en-US" sz="2400" b="1" dirty="0" err="1" smtClean="0"/>
              <a:t>Baldauf</a:t>
            </a:r>
            <a:r>
              <a:rPr lang="en-US" sz="2400" b="1" dirty="0" smtClean="0"/>
              <a:t>, </a:t>
            </a:r>
            <a:r>
              <a:rPr lang="en-US" sz="2400" b="1" dirty="0" smtClean="0"/>
              <a:t>P. </a:t>
            </a:r>
            <a:r>
              <a:rPr lang="en-US" sz="2400" b="1" dirty="0" err="1" smtClean="0"/>
              <a:t>Sp</a:t>
            </a:r>
            <a:r>
              <a:rPr lang="en-US" sz="2400" b="1" dirty="0" err="1"/>
              <a:t>ö</a:t>
            </a:r>
            <a:r>
              <a:rPr lang="en-US" sz="2400" b="1" dirty="0" err="1" smtClean="0"/>
              <a:t>rri</a:t>
            </a:r>
            <a:r>
              <a:rPr lang="en-US" sz="2400" b="1" dirty="0" smtClean="0"/>
              <a:t>, O. Fuhrer, </a:t>
            </a:r>
            <a:r>
              <a:rPr lang="en-US" sz="2400" b="1" dirty="0" smtClean="0"/>
              <a:t>C. </a:t>
            </a:r>
            <a:r>
              <a:rPr lang="en-US" sz="2400" b="1" dirty="0" err="1" smtClean="0"/>
              <a:t>Barbu</a:t>
            </a:r>
            <a:r>
              <a:rPr lang="en-US" sz="2400" b="1" dirty="0" smtClean="0"/>
              <a:t>, </a:t>
            </a:r>
            <a:r>
              <a:rPr lang="en-US" sz="2400" b="1" dirty="0" smtClean="0"/>
              <a:t>C. </a:t>
            </a:r>
            <a:r>
              <a:rPr lang="en-US" sz="2400" b="1" dirty="0" smtClean="0"/>
              <a:t>Osuna, </a:t>
            </a:r>
            <a:r>
              <a:rPr lang="en-US" sz="2400" b="1" dirty="0" smtClean="0"/>
              <a:t>U. </a:t>
            </a:r>
            <a:r>
              <a:rPr lang="en-US" sz="2400" b="1" dirty="0" err="1" smtClean="0"/>
              <a:t>Schättler</a:t>
            </a:r>
            <a:r>
              <a:rPr lang="en-US" sz="2400" b="1" dirty="0" smtClean="0"/>
              <a:t>, </a:t>
            </a:r>
            <a:r>
              <a:rPr lang="en-US" sz="2400" b="1" dirty="0" smtClean="0"/>
              <a:t>A. </a:t>
            </a:r>
            <a:r>
              <a:rPr lang="en-US" sz="2400" b="1" dirty="0" smtClean="0"/>
              <a:t>Walser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CH" sz="2800" dirty="0" smtClean="0"/>
              <a:t>Main </a:t>
            </a:r>
            <a:r>
              <a:rPr lang="de-CH" sz="2800" dirty="0" err="1" smtClean="0"/>
              <a:t>goal</a:t>
            </a:r>
            <a:endParaRPr lang="de-CH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73424"/>
            <a:ext cx="8496944" cy="5184576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wo implementations of the RK </a:t>
            </a:r>
            <a:r>
              <a:rPr lang="en-GB" dirty="0" smtClean="0"/>
              <a:t>dynamical </a:t>
            </a:r>
            <a:r>
              <a:rPr lang="en-GB" dirty="0" smtClean="0"/>
              <a:t>core </a:t>
            </a:r>
            <a:r>
              <a:rPr lang="en-GB" dirty="0" smtClean="0"/>
              <a:t>coexist in COSMO:</a:t>
            </a:r>
          </a:p>
          <a:p>
            <a:pPr lvl="1"/>
            <a:r>
              <a:rPr lang="en-GB" dirty="0" smtClean="0"/>
              <a:t>Fortran</a:t>
            </a:r>
            <a:endParaRPr lang="en-GB" dirty="0" smtClean="0"/>
          </a:p>
          <a:p>
            <a:pPr lvl="1"/>
            <a:r>
              <a:rPr lang="en-GB" dirty="0" smtClean="0"/>
              <a:t>C++ </a:t>
            </a:r>
            <a:r>
              <a:rPr lang="en-GB" dirty="0" smtClean="0"/>
              <a:t>based on STELLA library (</a:t>
            </a:r>
            <a:r>
              <a:rPr lang="en-GB" dirty="0" smtClean="0"/>
              <a:t>required to run on </a:t>
            </a:r>
            <a:r>
              <a:rPr lang="en-GB" dirty="0" smtClean="0"/>
              <a:t>GPU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C++ version will soon be in the </a:t>
            </a:r>
            <a:r>
              <a:rPr lang="en-GB" dirty="0" err="1" smtClean="0"/>
              <a:t>offical</a:t>
            </a:r>
            <a:r>
              <a:rPr lang="en-GB" dirty="0" smtClean="0"/>
              <a:t> version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Evaluate cost and give recommendation to STC regarding the parallel phase where the 2 </a:t>
            </a:r>
            <a:r>
              <a:rPr lang="en-GB" dirty="0" smtClean="0"/>
              <a:t>implementations coexist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4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evaluation</a:t>
            </a:r>
            <a:endParaRPr lang="de-C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22990"/>
              </p:ext>
            </p:extLst>
          </p:nvPr>
        </p:nvGraphicFramePr>
        <p:xfrm>
          <a:off x="971600" y="980728"/>
          <a:ext cx="7056784" cy="288032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987"/>
                <a:gridCol w="3963449"/>
                <a:gridCol w="1422753"/>
                <a:gridCol w="1007595"/>
              </a:tblGrid>
              <a:tr h="38875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#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Type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Cost/Change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Cost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4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Minor Changes</a:t>
                      </a:r>
                      <a:endParaRPr lang="de-CH" sz="110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Adapting configuration variables, defaults or changing a line in the computation.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0.005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0.1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4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Medium Changes</a:t>
                      </a:r>
                      <a:endParaRPr lang="de-CH" sz="110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Changes that require new stencils but fit into the existing context.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0.02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0.1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1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Major Changes</a:t>
                      </a:r>
                      <a:endParaRPr lang="de-CH" sz="110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E.g. port a new Fast Waves Solver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0.2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0.2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4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General maintenance</a:t>
                      </a:r>
                      <a:endParaRPr lang="de-CH" sz="110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Keeping up with recent compilers, investigation of performance issues.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0.1 FTE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0.1 FTE</a:t>
                      </a:r>
                      <a:endParaRPr lang="de-CH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3214" y="4221088"/>
            <a:ext cx="6750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The total time </a:t>
            </a:r>
            <a:r>
              <a:rPr lang="en-GB" sz="1600" dirty="0" smtClean="0"/>
              <a:t>maintenance: </a:t>
            </a:r>
            <a:r>
              <a:rPr lang="en-GB" sz="1600" dirty="0" smtClean="0"/>
              <a:t>0.5 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0.3 </a:t>
            </a:r>
            <a:r>
              <a:rPr lang="en-GB" sz="1600" dirty="0"/>
              <a:t>FTE for basic maintenance and small to medium </a:t>
            </a:r>
            <a:r>
              <a:rPr lang="en-GB" sz="1600" dirty="0" smtClean="0"/>
              <a:t>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0.2 </a:t>
            </a:r>
            <a:r>
              <a:rPr lang="en-GB" sz="1600" dirty="0"/>
              <a:t>FTE for integrating major </a:t>
            </a:r>
            <a:r>
              <a:rPr lang="en-GB" sz="1600" dirty="0" smtClean="0"/>
              <a:t>developments</a:t>
            </a:r>
          </a:p>
          <a:p>
            <a:r>
              <a:rPr lang="en-GB" sz="1600" dirty="0" smtClean="0"/>
              <a:t>Based on previous years, may vary now that the focus switch to ICON and the C++ code is distributed (more small changes, less large one)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44800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and evaluation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1800200"/>
          </a:xfrm>
        </p:spPr>
        <p:txBody>
          <a:bodyPr>
            <a:normAutofit/>
          </a:bodyPr>
          <a:lstStyle/>
          <a:p>
            <a:r>
              <a:rPr lang="en-GB" sz="1600" b="1" dirty="0"/>
              <a:t>Impact (on users/developers) </a:t>
            </a:r>
            <a:r>
              <a:rPr lang="en-GB" sz="1600" b="1" dirty="0" smtClean="0"/>
              <a:t>: </a:t>
            </a:r>
            <a:r>
              <a:rPr lang="en-GB" sz="1600" dirty="0"/>
              <a:t>need for additional communication between the main </a:t>
            </a:r>
            <a:r>
              <a:rPr lang="en-GB" sz="1600" dirty="0" err="1"/>
              <a:t>dycore</a:t>
            </a:r>
            <a:r>
              <a:rPr lang="en-GB" sz="1600" dirty="0"/>
              <a:t> developers </a:t>
            </a:r>
            <a:r>
              <a:rPr lang="en-GB" sz="1600" dirty="0" smtClean="0"/>
              <a:t>and </a:t>
            </a:r>
            <a:r>
              <a:rPr lang="en-GB" sz="1600" dirty="0"/>
              <a:t>the C++ </a:t>
            </a:r>
            <a:r>
              <a:rPr lang="en-GB" sz="1600" dirty="0" err="1"/>
              <a:t>dycore</a:t>
            </a:r>
            <a:r>
              <a:rPr lang="en-GB" sz="1600" dirty="0"/>
              <a:t> </a:t>
            </a:r>
            <a:r>
              <a:rPr lang="en-GB" sz="1600" dirty="0" smtClean="0"/>
              <a:t>maintainer</a:t>
            </a:r>
          </a:p>
          <a:p>
            <a:pPr marL="342900" lvl="1" indent="-342900">
              <a:buClrTx/>
            </a:pPr>
            <a:r>
              <a:rPr lang="en-GB" sz="1600" b="1" dirty="0"/>
              <a:t>Performance on latest architecture of the C++/STELLA as compared to the Fortran dynamics </a:t>
            </a:r>
            <a:endParaRPr lang="de-CH" sz="1600" dirty="0"/>
          </a:p>
          <a:p>
            <a:pPr marL="0" indent="0">
              <a:buNone/>
            </a:pPr>
            <a:r>
              <a:rPr lang="en-GB" sz="1600" dirty="0" smtClean="0"/>
              <a:t>	x3 faster on GPU as compare to the original code on CPU</a:t>
            </a:r>
            <a:endParaRPr lang="de-CH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14269"/>
              </p:ext>
            </p:extLst>
          </p:nvPr>
        </p:nvGraphicFramePr>
        <p:xfrm>
          <a:off x="611560" y="2492896"/>
          <a:ext cx="8064895" cy="145044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43254"/>
                <a:gridCol w="1578280"/>
                <a:gridCol w="1582486"/>
                <a:gridCol w="3060875"/>
              </a:tblGrid>
              <a:tr h="42690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9x Haswell Sockets</a:t>
                      </a:r>
                      <a:endParaRPr lang="de-CH" sz="110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96x Compute, 4x I/O Nodes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1x Haswell, 8x K80 Sockets</a:t>
                      </a:r>
                      <a:endParaRPr lang="de-CH" sz="110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8x Compute, 2x I/O Nodes</a:t>
                      </a: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199"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Setup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GCC 4.9</a:t>
                      </a:r>
                      <a:endParaRPr lang="de-CH" sz="1100">
                        <a:effectLst/>
                      </a:endParaRPr>
                    </a:p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F90 Dycore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GCC 4.9 </a:t>
                      </a:r>
                      <a:endParaRPr lang="de-CH" sz="1100">
                        <a:effectLst/>
                      </a:endParaRPr>
                    </a:p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C++ Dycore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GCC 4.9, CUDA 7.0</a:t>
                      </a:r>
                      <a:endParaRPr lang="de-CH" sz="1100">
                        <a:effectLst/>
                      </a:endParaRPr>
                    </a:p>
                    <a:p>
                      <a:pPr marL="457200" algn="ct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C++ Dycore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Double Precision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316 s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214 s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101 s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Single Precision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169 s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152 s</a:t>
                      </a:r>
                      <a:endParaRPr lang="de-CH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65 s</a:t>
                      </a:r>
                      <a:endParaRPr lang="de-CH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4440247"/>
            <a:ext cx="7776864" cy="8309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Char char="•"/>
            </a:pPr>
            <a:r>
              <a:rPr lang="en-GB" sz="1600" b="1" dirty="0">
                <a:latin typeface="+mn-lt"/>
              </a:rPr>
              <a:t>Consequences and experience of using the C++ dynamics for operational weather </a:t>
            </a:r>
            <a:r>
              <a:rPr lang="en-GB" sz="1600" b="1" dirty="0" smtClean="0">
                <a:latin typeface="+mn-lt"/>
              </a:rPr>
              <a:t>prediction : </a:t>
            </a:r>
            <a:r>
              <a:rPr lang="en-GB" sz="1600" dirty="0"/>
              <a:t>No adverse consequences in terms of maintenance, stability or complexity for operations </a:t>
            </a:r>
            <a:endParaRPr lang="de-CH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730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04856" cy="792088"/>
          </a:xfrm>
        </p:spPr>
        <p:txBody>
          <a:bodyPr>
            <a:noAutofit/>
          </a:bodyPr>
          <a:lstStyle/>
          <a:p>
            <a:pPr lvl="1"/>
            <a:r>
              <a:rPr lang="en-GB" sz="2800" dirty="0">
                <a:latin typeface="+mj-lt"/>
              </a:rPr>
              <a:t>Developer </a:t>
            </a:r>
            <a:r>
              <a:rPr lang="en-GB" sz="2800" dirty="0" smtClean="0">
                <a:latin typeface="+mj-lt"/>
              </a:rPr>
              <a:t>experience</a:t>
            </a:r>
            <a:r>
              <a:rPr lang="de-CH" sz="2800" dirty="0">
                <a:latin typeface="+mj-lt"/>
              </a:rPr>
              <a:t> </a:t>
            </a:r>
            <a:r>
              <a:rPr lang="de-CH" sz="2800" dirty="0" smtClean="0">
                <a:latin typeface="+mj-lt"/>
              </a:rPr>
              <a:t>(</a:t>
            </a:r>
            <a:r>
              <a:rPr lang="de-CH" sz="2800" dirty="0" err="1" smtClean="0">
                <a:latin typeface="+mj-lt"/>
              </a:rPr>
              <a:t>using</a:t>
            </a:r>
            <a:r>
              <a:rPr lang="de-CH" sz="2800" dirty="0" smtClean="0">
                <a:latin typeface="+mj-lt"/>
              </a:rPr>
              <a:t> STELLA)</a:t>
            </a:r>
            <a:endParaRPr lang="de-CH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2304256"/>
          </a:xfrm>
        </p:spPr>
        <p:txBody>
          <a:bodyPr>
            <a:normAutofit/>
          </a:bodyPr>
          <a:lstStyle/>
          <a:p>
            <a:pPr marL="342900" lvl="2" indent="-342900">
              <a:buClrTx/>
            </a:pPr>
            <a:r>
              <a:rPr lang="fr-CH" sz="1600" b="1" dirty="0"/>
              <a:t>C++ </a:t>
            </a:r>
            <a:r>
              <a:rPr lang="fr-CH" sz="1600" b="1" dirty="0" err="1"/>
              <a:t>Dycore</a:t>
            </a:r>
            <a:r>
              <a:rPr lang="fr-CH" sz="1600" b="1" dirty="0"/>
              <a:t> Source Code </a:t>
            </a:r>
            <a:r>
              <a:rPr lang="fr-CH" sz="1600" b="1" dirty="0" err="1"/>
              <a:t>Maintainer</a:t>
            </a:r>
            <a:r>
              <a:rPr lang="fr-CH" sz="1600" b="1" dirty="0"/>
              <a:t> (P. Spörri, MCH</a:t>
            </a:r>
            <a:r>
              <a:rPr lang="fr-CH" sz="1600" b="1" dirty="0" smtClean="0"/>
              <a:t>) : </a:t>
            </a:r>
            <a:r>
              <a:rPr lang="fr-CH" sz="1600" dirty="0" err="1"/>
              <a:t>nice</a:t>
            </a:r>
            <a:r>
              <a:rPr lang="fr-CH" sz="1600" dirty="0"/>
              <a:t> and </a:t>
            </a:r>
            <a:r>
              <a:rPr lang="fr-CH" sz="1600" dirty="0" smtClean="0"/>
              <a:t>efficient to </a:t>
            </a:r>
            <a:r>
              <a:rPr lang="fr-CH" sz="1600" dirty="0" err="1" smtClean="0"/>
              <a:t>write</a:t>
            </a:r>
            <a:r>
              <a:rPr lang="fr-CH" sz="1600" dirty="0" smtClean="0"/>
              <a:t> single source performance portable HPC code</a:t>
            </a:r>
            <a:endParaRPr lang="de-CH" sz="1600" dirty="0"/>
          </a:p>
          <a:p>
            <a:r>
              <a:rPr lang="en-GB" sz="1600" b="1" dirty="0"/>
              <a:t>C++ </a:t>
            </a:r>
            <a:r>
              <a:rPr lang="en-GB" sz="1600" b="1" dirty="0" err="1"/>
              <a:t>Dycore</a:t>
            </a:r>
            <a:r>
              <a:rPr lang="en-GB" sz="1600" b="1" dirty="0"/>
              <a:t> Users: Experiences at </a:t>
            </a:r>
            <a:r>
              <a:rPr lang="en-GB" sz="1600" b="1" dirty="0" smtClean="0"/>
              <a:t>DWD: </a:t>
            </a:r>
            <a:r>
              <a:rPr lang="en-GB" sz="1600" dirty="0" smtClean="0"/>
              <a:t>very different than </a:t>
            </a:r>
            <a:r>
              <a:rPr lang="en-GB" sz="1600" dirty="0"/>
              <a:t>higher programming language (like Fortran, C++, Python, </a:t>
            </a:r>
            <a:r>
              <a:rPr lang="en-GB" sz="1600" dirty="0" smtClean="0"/>
              <a:t>...), need permanent support for development. </a:t>
            </a:r>
            <a:br>
              <a:rPr lang="en-GB" sz="1600" dirty="0" smtClean="0"/>
            </a:br>
            <a:r>
              <a:rPr lang="en-GB" sz="1600" dirty="0" smtClean="0"/>
              <a:t>=&gt; Seen as a large obstacle for model development </a:t>
            </a:r>
          </a:p>
          <a:p>
            <a:r>
              <a:rPr lang="en-GB" sz="1600" b="1" dirty="0" smtClean="0"/>
              <a:t>Experience at IMGW (port of EULAG with </a:t>
            </a:r>
            <a:r>
              <a:rPr lang="en-GB" sz="1600" b="1" dirty="0" err="1" smtClean="0"/>
              <a:t>GridTools</a:t>
            </a:r>
            <a:r>
              <a:rPr lang="en-GB" sz="1600" b="1" dirty="0" smtClean="0"/>
              <a:t>): </a:t>
            </a:r>
            <a:r>
              <a:rPr lang="en-GB" sz="1600" dirty="0"/>
              <a:t>w</a:t>
            </a:r>
            <a:r>
              <a:rPr lang="en-GB" sz="1600" dirty="0" smtClean="0"/>
              <a:t>hile </a:t>
            </a:r>
            <a:r>
              <a:rPr lang="en-GB" sz="1600" dirty="0"/>
              <a:t>this is early stage, progress is good and currently there are no major obstacles to port the Fortran code to C++. </a:t>
            </a:r>
            <a:endParaRPr lang="en-GB" sz="1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27584" y="41397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Divergent opinions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6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800" dirty="0"/>
              <a:t>Impact on support and installation of the COSMO code </a:t>
            </a:r>
            <a:r>
              <a:rPr lang="fr-FR" sz="2800" dirty="0"/>
              <a:t/>
            </a:r>
            <a:br>
              <a:rPr lang="fr-FR" sz="2800" dirty="0"/>
            </a:b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1412776"/>
            <a:ext cx="8352928" cy="504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en-GB" sz="1600" dirty="0" smtClean="0"/>
              <a:t>NMA involved in support activity, and will provides </a:t>
            </a:r>
            <a:r>
              <a:rPr lang="en-GB" sz="1600" dirty="0"/>
              <a:t>the second level </a:t>
            </a:r>
            <a:r>
              <a:rPr lang="en-GB" sz="1600" dirty="0" smtClean="0"/>
              <a:t>support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287214" y="2276872"/>
            <a:ext cx="7461250" cy="989013"/>
          </a:xfrm>
          <a:prstGeom prst="rect">
            <a:avLst/>
          </a:prstGeom>
          <a:noFill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/>
            <a:r>
              <a:rPr lang="en-GB" sz="2800" kern="0" dirty="0" smtClean="0"/>
              <a:t>Impact </a:t>
            </a:r>
            <a:r>
              <a:rPr lang="en-GB" sz="2800" dirty="0"/>
              <a:t>of using a DSL for the dynamical core </a:t>
            </a:r>
            <a:endParaRPr lang="en-US" sz="28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625924"/>
            <a:ext cx="8352928" cy="10992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en-GB" sz="1600" dirty="0" smtClean="0"/>
              <a:t>Faster and easier to maintain code when targeting multiple architectures</a:t>
            </a:r>
          </a:p>
          <a:p>
            <a:pPr marL="342900" lvl="2" indent="-342900">
              <a:buClrTx/>
            </a:pPr>
            <a:r>
              <a:rPr lang="en-GB" sz="1600" dirty="0" smtClean="0"/>
              <a:t>Comparison with an </a:t>
            </a:r>
            <a:r>
              <a:rPr lang="en-GB" sz="1600" dirty="0" err="1" smtClean="0"/>
              <a:t>OpenACC</a:t>
            </a:r>
            <a:r>
              <a:rPr lang="en-GB" sz="1600" dirty="0" smtClean="0"/>
              <a:t> GPU implementation of some </a:t>
            </a:r>
            <a:r>
              <a:rPr lang="en-GB" sz="1600" dirty="0" err="1" smtClean="0"/>
              <a:t>dycore</a:t>
            </a:r>
            <a:r>
              <a:rPr lang="en-GB" sz="1600" dirty="0" smtClean="0"/>
              <a:t> component shows the STELLA implementation is 1.4x to 1.8x faster on</a:t>
            </a:r>
          </a:p>
        </p:txBody>
      </p:sp>
    </p:spTree>
    <p:extLst>
      <p:ext uri="{BB962C8B-B14F-4D97-AF65-F5344CB8AC3E}">
        <p14:creationId xmlns:p14="http://schemas.microsoft.com/office/powerpoint/2010/main" val="143158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Possible development workflow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1412776"/>
            <a:ext cx="8352928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fr-CH" sz="1600" kern="0" dirty="0" err="1" smtClean="0"/>
              <a:t>Working</a:t>
            </a:r>
            <a:r>
              <a:rPr lang="fr-CH" sz="1600" kern="0" dirty="0" smtClean="0"/>
              <a:t> in C++ </a:t>
            </a:r>
            <a:r>
              <a:rPr lang="fr-CH" sz="1600" kern="0" dirty="0" err="1" smtClean="0"/>
              <a:t>only</a:t>
            </a:r>
            <a:r>
              <a:rPr lang="fr-CH" sz="1600" kern="0" dirty="0" smtClean="0"/>
              <a:t> (no Fortran </a:t>
            </a:r>
            <a:r>
              <a:rPr lang="fr-CH" sz="1600" kern="0" dirty="0" err="1" smtClean="0"/>
              <a:t>dynamics</a:t>
            </a:r>
            <a:r>
              <a:rPr lang="fr-CH" sz="1600" kern="0" dirty="0" smtClean="0"/>
              <a:t>)</a:t>
            </a:r>
          </a:p>
          <a:p>
            <a:pPr marL="342900" lvl="2" indent="-342900">
              <a:buClrTx/>
            </a:pPr>
            <a:r>
              <a:rPr lang="en-GB" sz="1600" dirty="0" smtClean="0"/>
              <a:t>reference implementation </a:t>
            </a:r>
            <a:r>
              <a:rPr lang="en-GB" sz="1600" dirty="0"/>
              <a:t>directly </a:t>
            </a:r>
            <a:r>
              <a:rPr lang="en-GB" sz="1600" dirty="0" smtClean="0"/>
              <a:t>using </a:t>
            </a:r>
            <a:r>
              <a:rPr lang="en-GB" sz="1600" dirty="0" smtClean="0"/>
              <a:t>STELLA</a:t>
            </a:r>
          </a:p>
          <a:p>
            <a:pPr marL="0" lvl="2" indent="0">
              <a:buClrTx/>
              <a:buNone/>
            </a:pPr>
            <a:r>
              <a:rPr lang="en-GB" sz="1600" kern="0" dirty="0" smtClean="0"/>
              <a:t>or</a:t>
            </a:r>
            <a:endParaRPr lang="en-GB" sz="1600" kern="0" dirty="0" smtClean="0"/>
          </a:p>
          <a:p>
            <a:pPr marL="342900" lvl="2" indent="-342900">
              <a:buClrTx/>
            </a:pPr>
            <a:r>
              <a:rPr lang="en-GB" sz="1600" dirty="0"/>
              <a:t>p</a:t>
            </a:r>
            <a:r>
              <a:rPr lang="en-GB" sz="1600" dirty="0" smtClean="0"/>
              <a:t>lain </a:t>
            </a:r>
            <a:r>
              <a:rPr lang="en-GB" sz="1600" dirty="0"/>
              <a:t>C++ code (with explicit </a:t>
            </a:r>
            <a:r>
              <a:rPr lang="en-GB" sz="1600" dirty="0" smtClean="0"/>
              <a:t>loops) </a:t>
            </a:r>
            <a:r>
              <a:rPr lang="en-GB" sz="1600" dirty="0"/>
              <a:t>can be written directly inside the existing C++ </a:t>
            </a:r>
            <a:r>
              <a:rPr lang="en-GB" sz="1600" dirty="0" err="1" smtClean="0"/>
              <a:t>dycore</a:t>
            </a:r>
            <a:endParaRPr lang="en-GB" sz="1600" dirty="0" smtClean="0"/>
          </a:p>
          <a:p>
            <a:pPr marL="342900" lvl="2" indent="-342900">
              <a:buClrTx/>
            </a:pPr>
            <a:r>
              <a:rPr lang="en-GB" sz="1600" dirty="0" err="1"/>
              <a:t>d</a:t>
            </a:r>
            <a:r>
              <a:rPr lang="en-GB" sz="1600" dirty="0" err="1" smtClean="0"/>
              <a:t>ycore</a:t>
            </a:r>
            <a:r>
              <a:rPr lang="en-GB" sz="1600" dirty="0" smtClean="0"/>
              <a:t> </a:t>
            </a:r>
            <a:r>
              <a:rPr lang="en-GB" sz="1600" dirty="0"/>
              <a:t>maintainer </a:t>
            </a:r>
            <a:r>
              <a:rPr lang="en-GB" sz="1600" dirty="0" smtClean="0"/>
              <a:t>integrates and optimizes </a:t>
            </a:r>
            <a:r>
              <a:rPr lang="en-GB" sz="1600" dirty="0"/>
              <a:t>the reference </a:t>
            </a:r>
            <a:r>
              <a:rPr lang="en-GB" sz="1600" dirty="0" smtClean="0"/>
              <a:t>code in STELLA</a:t>
            </a:r>
            <a:endParaRPr lang="de-CH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9079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Consequence of discontinuing the Fortran dynamics</a:t>
            </a:r>
            <a:endParaRPr lang="en-US" sz="2800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412776"/>
            <a:ext cx="8352928" cy="13520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fr-CH" sz="1600" kern="0" dirty="0" smtClean="0"/>
              <a:t>Training and change of workflow of the main développer (</a:t>
            </a:r>
            <a:r>
              <a:rPr lang="fr-CH" sz="1600" kern="0" dirty="0" err="1" smtClean="0"/>
              <a:t>several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weeks</a:t>
            </a:r>
            <a:r>
              <a:rPr lang="fr-CH" sz="1600" kern="0" dirty="0" smtClean="0"/>
              <a:t> of </a:t>
            </a:r>
            <a:r>
              <a:rPr lang="fr-CH" sz="1600" kern="0" dirty="0" err="1" smtClean="0"/>
              <a:t>investment</a:t>
            </a:r>
            <a:r>
              <a:rPr lang="fr-CH" sz="1600" kern="0" dirty="0" smtClean="0"/>
              <a:t>)</a:t>
            </a:r>
          </a:p>
          <a:p>
            <a:pPr marL="342900" lvl="2" indent="-342900">
              <a:buClrTx/>
            </a:pPr>
            <a:r>
              <a:rPr lang="fr-CH" sz="1600" kern="0" dirty="0" err="1" smtClean="0"/>
              <a:t>Additional</a:t>
            </a:r>
            <a:r>
              <a:rPr lang="fr-CH" sz="1600" kern="0" dirty="0" smtClean="0"/>
              <a:t> training for </a:t>
            </a:r>
            <a:r>
              <a:rPr lang="fr-CH" sz="1600" kern="0" dirty="0" err="1" smtClean="0"/>
              <a:t>developer</a:t>
            </a:r>
            <a:r>
              <a:rPr lang="fr-CH" sz="1600" kern="0" dirty="0" smtClean="0"/>
              <a:t> at </a:t>
            </a:r>
            <a:r>
              <a:rPr lang="fr-CH" sz="1600" kern="0" dirty="0" err="1" smtClean="0"/>
              <a:t>other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universities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would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be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required</a:t>
            </a:r>
            <a:endParaRPr lang="fr-CH" sz="1600" kern="0" dirty="0" smtClean="0"/>
          </a:p>
          <a:p>
            <a:pPr marL="342900" lvl="2" indent="-342900">
              <a:buClrTx/>
            </a:pPr>
            <a:r>
              <a:rPr lang="fr-CH" sz="1600" kern="0" dirty="0" smtClean="0"/>
              <a:t>New training </a:t>
            </a:r>
            <a:r>
              <a:rPr lang="fr-CH" sz="1600" kern="0" dirty="0" err="1" smtClean="0"/>
              <a:t>also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needed</a:t>
            </a:r>
            <a:r>
              <a:rPr lang="fr-CH" sz="1600" kern="0" dirty="0" smtClean="0"/>
              <a:t> for the user </a:t>
            </a:r>
            <a:r>
              <a:rPr lang="fr-CH" sz="1600" kern="0" dirty="0" err="1" smtClean="0"/>
              <a:t>community</a:t>
            </a:r>
            <a:r>
              <a:rPr lang="fr-CH" sz="1600" kern="0" dirty="0" smtClean="0"/>
              <a:t> : compilation of the </a:t>
            </a:r>
            <a:r>
              <a:rPr lang="fr-CH" sz="1600" kern="0" dirty="0" err="1" smtClean="0"/>
              <a:t>c++</a:t>
            </a:r>
            <a:r>
              <a:rPr lang="fr-CH" sz="1600" kern="0" dirty="0" smtClean="0"/>
              <a:t> + Fortran code </a:t>
            </a:r>
            <a:r>
              <a:rPr lang="fr-CH" sz="1600" kern="0" dirty="0" err="1" smtClean="0"/>
              <a:t>requires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some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additional</a:t>
            </a:r>
            <a:r>
              <a:rPr lang="fr-CH" sz="1600" kern="0" dirty="0" smtClean="0"/>
              <a:t> </a:t>
            </a:r>
            <a:r>
              <a:rPr lang="fr-CH" sz="1600" kern="0" dirty="0" err="1" smtClean="0"/>
              <a:t>knowhow</a:t>
            </a:r>
            <a:r>
              <a:rPr lang="fr-CH" sz="1600" kern="0" dirty="0" smtClean="0"/>
              <a:t>.</a:t>
            </a:r>
          </a:p>
          <a:p>
            <a:pPr marL="342900" lvl="2" indent="-342900">
              <a:buClrTx/>
            </a:pPr>
            <a:endParaRPr lang="fr-CH" sz="1600" kern="0" dirty="0" smtClean="0"/>
          </a:p>
          <a:p>
            <a:pPr marL="342900" lvl="2" indent="-342900">
              <a:buClrTx/>
            </a:pPr>
            <a:endParaRPr lang="fr-CH" sz="1600" kern="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287214" y="2764782"/>
            <a:ext cx="7461250" cy="989013"/>
          </a:xfrm>
          <a:prstGeom prst="rect">
            <a:avLst/>
          </a:prstGeom>
          <a:noFill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Consequence of discontinuing the C++ dynamics</a:t>
            </a:r>
            <a:endParaRPr lang="en-US" sz="280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9976" y="4005064"/>
            <a:ext cx="8352928" cy="13520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fr-CH" sz="1600" kern="0" dirty="0" smtClean="0"/>
              <a:t>Issue for members and </a:t>
            </a:r>
            <a:r>
              <a:rPr lang="fr-CH" sz="1600" kern="0" dirty="0" smtClean="0"/>
              <a:t>universities </a:t>
            </a:r>
            <a:r>
              <a:rPr lang="fr-CH" sz="1600" kern="0" dirty="0" smtClean="0"/>
              <a:t>using the C++ dycore for production (MCH, ETH, EMPA)</a:t>
            </a:r>
          </a:p>
          <a:p>
            <a:pPr marL="342900" lvl="2" indent="-342900">
              <a:buClrTx/>
            </a:pPr>
            <a:r>
              <a:rPr lang="fr-CH" sz="1600" kern="0" dirty="0" smtClean="0"/>
              <a:t>Would loose the ability to run on GPU </a:t>
            </a:r>
            <a:r>
              <a:rPr lang="fr-CH" sz="1600" kern="0" dirty="0" smtClean="0"/>
              <a:t>architectures </a:t>
            </a:r>
            <a:r>
              <a:rPr lang="fr-CH" sz="1600" kern="0" dirty="0" smtClean="0"/>
              <a:t>which is a </a:t>
            </a:r>
            <a:r>
              <a:rPr lang="fr-CH" sz="1600" kern="0" dirty="0" smtClean="0"/>
              <a:t>strength </a:t>
            </a:r>
            <a:r>
              <a:rPr lang="fr-CH" sz="1600" kern="0" dirty="0" smtClean="0"/>
              <a:t>of the COSMO model</a:t>
            </a:r>
          </a:p>
          <a:p>
            <a:pPr marL="342900" lvl="2" indent="-342900">
              <a:buClrTx/>
            </a:pPr>
            <a:endParaRPr lang="fr-CH" sz="1600" kern="0" dirty="0" smtClean="0"/>
          </a:p>
          <a:p>
            <a:pPr marL="342900" lvl="2" indent="-342900">
              <a:buClrTx/>
            </a:pPr>
            <a:endParaRPr lang="fr-CH" sz="1600" kern="0" dirty="0"/>
          </a:p>
        </p:txBody>
      </p:sp>
    </p:spTree>
    <p:extLst>
      <p:ext uri="{BB962C8B-B14F-4D97-AF65-F5344CB8AC3E}">
        <p14:creationId xmlns:p14="http://schemas.microsoft.com/office/powerpoint/2010/main" val="116331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628800"/>
            <a:ext cx="8352928" cy="25922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ClrTx/>
            </a:pPr>
            <a:r>
              <a:rPr lang="en-GB" sz="1600" dirty="0"/>
              <a:t>E</a:t>
            </a:r>
            <a:r>
              <a:rPr lang="en-GB" sz="1600" dirty="0" smtClean="0"/>
              <a:t>xtend </a:t>
            </a:r>
            <a:r>
              <a:rPr lang="en-GB" sz="1600" dirty="0" smtClean="0"/>
              <a:t>the </a:t>
            </a:r>
            <a:r>
              <a:rPr lang="en-GB" sz="1600" dirty="0"/>
              <a:t>parallel phase of maintaining both the C+</a:t>
            </a:r>
            <a:r>
              <a:rPr lang="en-GB" sz="1600" dirty="0" smtClean="0"/>
              <a:t>+ and </a:t>
            </a:r>
            <a:r>
              <a:rPr lang="en-GB" sz="1600" dirty="0" smtClean="0"/>
              <a:t>Fortran </a:t>
            </a:r>
            <a:r>
              <a:rPr lang="en-GB" sz="1600" dirty="0" smtClean="0"/>
              <a:t>implementations</a:t>
            </a:r>
            <a:endParaRPr lang="en-GB" sz="1600" dirty="0" smtClean="0"/>
          </a:p>
          <a:p>
            <a:pPr marL="342900" lvl="2" indent="-342900">
              <a:buClrTx/>
            </a:pPr>
            <a:r>
              <a:rPr lang="en-GB" sz="1600" dirty="0" smtClean="0"/>
              <a:t>Evaluate </a:t>
            </a:r>
            <a:r>
              <a:rPr lang="en-GB" sz="1600" dirty="0"/>
              <a:t>again after a period of at least two </a:t>
            </a:r>
            <a:r>
              <a:rPr lang="en-GB" sz="1600" dirty="0" smtClean="0"/>
              <a:t>years</a:t>
            </a:r>
          </a:p>
          <a:p>
            <a:pPr marL="342900" lvl="2" indent="-342900">
              <a:buClrTx/>
            </a:pPr>
            <a:r>
              <a:rPr lang="en-GB" sz="1600" dirty="0" smtClean="0"/>
              <a:t>Cost of having 2 </a:t>
            </a:r>
            <a:r>
              <a:rPr lang="en-GB" sz="1600" dirty="0" smtClean="0"/>
              <a:t>dynamics: </a:t>
            </a:r>
            <a:r>
              <a:rPr lang="en-GB" sz="1600" dirty="0" smtClean="0"/>
              <a:t>0.5 FTE/Year</a:t>
            </a:r>
            <a:r>
              <a:rPr lang="fr-FR" sz="1600" dirty="0" smtClean="0"/>
              <a:t> 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=&gt; Extension </a:t>
            </a:r>
            <a:r>
              <a:rPr lang="fr-FR" sz="1600" dirty="0" err="1" smtClean="0"/>
              <a:t>accepted</a:t>
            </a:r>
            <a:r>
              <a:rPr lang="fr-FR" sz="1600" dirty="0" smtClean="0"/>
              <a:t> by STC</a:t>
            </a:r>
            <a:endParaRPr lang="fr-FR" sz="1600" kern="0" dirty="0"/>
          </a:p>
          <a:p>
            <a:pPr marL="342900" lvl="2" indent="-342900">
              <a:buClrTx/>
            </a:pPr>
            <a:endParaRPr lang="fr-CH" sz="1600" kern="0" dirty="0"/>
          </a:p>
        </p:txBody>
      </p:sp>
    </p:spTree>
    <p:extLst>
      <p:ext uri="{BB962C8B-B14F-4D97-AF65-F5344CB8AC3E}">
        <p14:creationId xmlns:p14="http://schemas.microsoft.com/office/powerpoint/2010/main" val="1965803932"/>
      </p:ext>
    </p:extLst>
  </p:cSld>
  <p:clrMapOvr>
    <a:masterClrMapping/>
  </p:clrMapOvr>
</p:sld>
</file>

<file path=ppt/theme/theme1.xml><?xml version="1.0" encoding="utf-8"?>
<a:theme xmlns:a="http://schemas.openxmlformats.org/drawingml/2006/main" name="CD MeteoSchweiz Variante 1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D_MeteoSwiss_Variante blank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D MeteoSchweiz Variante 2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riante 1_Kreuzraster komplett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7D6E5F"/>
      </a:lt2>
      <a:accent1>
        <a:srgbClr val="FF0000"/>
      </a:accent1>
      <a:accent2>
        <a:srgbClr val="7D6E5F"/>
      </a:accent2>
      <a:accent3>
        <a:srgbClr val="5A735F"/>
      </a:accent3>
      <a:accent4>
        <a:srgbClr val="000000"/>
      </a:accent4>
      <a:accent5>
        <a:srgbClr val="DAEDEF"/>
      </a:accent5>
      <a:accent6>
        <a:srgbClr val="FAB45F"/>
      </a:accent6>
      <a:hlink>
        <a:srgbClr val="000000"/>
      </a:hlink>
      <a:folHlink>
        <a:srgbClr val="0000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riante 2_Kreuzraster teilweise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7D6E5F"/>
      </a:lt2>
      <a:accent1>
        <a:srgbClr val="FF0000"/>
      </a:accent1>
      <a:accent2>
        <a:srgbClr val="7D6E5F"/>
      </a:accent2>
      <a:accent3>
        <a:srgbClr val="5A735F"/>
      </a:accent3>
      <a:accent4>
        <a:srgbClr val="000000"/>
      </a:accent4>
      <a:accent5>
        <a:srgbClr val="6996A5"/>
      </a:accent5>
      <a:accent6>
        <a:srgbClr val="FAB45F"/>
      </a:accent6>
      <a:hlink>
        <a:srgbClr val="000000"/>
      </a:hlink>
      <a:folHlink>
        <a:srgbClr val="0000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Variante 3_CD Bund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Variante 4_blank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CD_MeteoSwiss_Var1_en</Template>
  <TotalTime>75</TotalTime>
  <Words>661</Words>
  <Application>Microsoft Macintosh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CD MeteoSchweiz Variante 1</vt:lpstr>
      <vt:lpstr>CD_MeteoSwiss_Variante blank</vt:lpstr>
      <vt:lpstr>CD MeteoSchweiz Variante 2</vt:lpstr>
      <vt:lpstr>Variante 1_Kreuzraster komplett</vt:lpstr>
      <vt:lpstr>Variante 2_Kreuzraster teilweise</vt:lpstr>
      <vt:lpstr>Variante 3_CD Bund</vt:lpstr>
      <vt:lpstr>Variante 4_blank</vt:lpstr>
      <vt:lpstr>PT Evaluation of the Dycore Parallel Phase (EDP2)</vt:lpstr>
      <vt:lpstr>Main goal</vt:lpstr>
      <vt:lpstr>Cost evaluation</vt:lpstr>
      <vt:lpstr>Impact and evaluation</vt:lpstr>
      <vt:lpstr>Developer experience (using STELLA)</vt:lpstr>
      <vt:lpstr>Impact on support and installation of the COSMO code  </vt:lpstr>
      <vt:lpstr>Possible development workflow</vt:lpstr>
      <vt:lpstr>Consequence of discontinuing the Fortran dynamics</vt:lpstr>
      <vt:lpstr>Recommendation</vt:lpstr>
    </vt:vector>
  </TitlesOfParts>
  <Company>MeteoSwiss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Numerical Weather Prediction codes to heterogeneous architectures:   porting the COSMO model to GPUs</dc:title>
  <dc:creator>Xavier Lapillone</dc:creator>
  <cp:lastModifiedBy>Oliver Fuhrer</cp:lastModifiedBy>
  <cp:revision>595</cp:revision>
  <dcterms:created xsi:type="dcterms:W3CDTF">2015-06-12T08:34:59Z</dcterms:created>
  <dcterms:modified xsi:type="dcterms:W3CDTF">2017-09-11T21:10:47Z</dcterms:modified>
</cp:coreProperties>
</file>