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4" r:id="rId9"/>
    <p:sldId id="265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56" autoAdjust="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02/09/2013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02/09/2013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02/09/2013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02/09/2013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02/09/2013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02/09/2013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02/09/2013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02/09/2013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02/09/2013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02/09/2013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02/09/2013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02/09/2013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COTEKINO </a:t>
            </a:r>
            <a:r>
              <a:rPr lang="it-IT" dirty="0" err="1" smtClean="0"/>
              <a:t>Priority</a:t>
            </a:r>
            <a:r>
              <a:rPr lang="it-IT" dirty="0" smtClean="0"/>
              <a:t> Project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COSMO WG7</a:t>
            </a:r>
          </a:p>
          <a:p>
            <a:r>
              <a:rPr lang="it-IT" dirty="0" smtClean="0"/>
              <a:t>Chiara Marsigli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14390" y="71414"/>
            <a:ext cx="7543824" cy="928694"/>
          </a:xfrm>
        </p:spPr>
        <p:txBody>
          <a:bodyPr>
            <a:normAutofit/>
          </a:bodyPr>
          <a:lstStyle/>
          <a:p>
            <a:r>
              <a:rPr lang="it-IT" sz="4000" dirty="0" smtClean="0"/>
              <a:t>COTEKINO PP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28694"/>
            <a:ext cx="8229600" cy="5857892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/>
              <a:t>PP </a:t>
            </a:r>
            <a:r>
              <a:rPr lang="it-IT" dirty="0" err="1" smtClean="0"/>
              <a:t>duration</a:t>
            </a:r>
            <a:r>
              <a:rPr lang="it-IT" dirty="0" smtClean="0"/>
              <a:t>: </a:t>
            </a:r>
            <a:r>
              <a:rPr lang="it-IT" dirty="0" err="1" smtClean="0"/>
              <a:t>tentatively</a:t>
            </a:r>
            <a:r>
              <a:rPr lang="it-IT" dirty="0" smtClean="0"/>
              <a:t> 2 </a:t>
            </a:r>
            <a:r>
              <a:rPr lang="it-IT" dirty="0" err="1" smtClean="0"/>
              <a:t>years</a:t>
            </a:r>
            <a:r>
              <a:rPr lang="it-IT" dirty="0" smtClean="0"/>
              <a:t>, 2013-2015</a:t>
            </a:r>
          </a:p>
          <a:p>
            <a:r>
              <a:rPr lang="it-IT" dirty="0" err="1" smtClean="0"/>
              <a:t>Aim</a:t>
            </a:r>
            <a:r>
              <a:rPr lang="it-IT" dirty="0" smtClean="0"/>
              <a:t>: </a:t>
            </a:r>
            <a:r>
              <a:rPr lang="it-IT" dirty="0" err="1" smtClean="0"/>
              <a:t>develop</a:t>
            </a:r>
            <a:r>
              <a:rPr lang="it-IT" dirty="0" smtClean="0"/>
              <a:t> and test </a:t>
            </a:r>
            <a:r>
              <a:rPr lang="it-IT" dirty="0" err="1" smtClean="0"/>
              <a:t>perturbation</a:t>
            </a:r>
            <a:r>
              <a:rPr lang="it-IT" dirty="0" smtClean="0"/>
              <a:t> </a:t>
            </a:r>
            <a:r>
              <a:rPr lang="it-IT" dirty="0" err="1" smtClean="0"/>
              <a:t>methodologies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the </a:t>
            </a:r>
            <a:r>
              <a:rPr lang="it-IT" dirty="0" err="1" smtClean="0"/>
              <a:t>convection-permitting</a:t>
            </a:r>
            <a:r>
              <a:rPr lang="it-IT" dirty="0" smtClean="0"/>
              <a:t> </a:t>
            </a:r>
            <a:r>
              <a:rPr lang="it-IT" dirty="0" err="1" smtClean="0"/>
              <a:t>ensembles</a:t>
            </a:r>
            <a:endParaRPr lang="it-IT" dirty="0" smtClean="0"/>
          </a:p>
          <a:p>
            <a:r>
              <a:rPr lang="it-IT" dirty="0" smtClean="0"/>
              <a:t>CP </a:t>
            </a:r>
            <a:r>
              <a:rPr lang="it-IT" dirty="0" err="1" smtClean="0"/>
              <a:t>ens</a:t>
            </a:r>
            <a:r>
              <a:rPr lang="it-IT" dirty="0" smtClean="0"/>
              <a:t>:</a:t>
            </a:r>
          </a:p>
          <a:p>
            <a:pPr lvl="1"/>
            <a:r>
              <a:rPr lang="it-IT" dirty="0" smtClean="0"/>
              <a:t>DWD: </a:t>
            </a:r>
            <a:r>
              <a:rPr lang="it-IT" dirty="0" err="1" smtClean="0"/>
              <a:t>operational</a:t>
            </a:r>
            <a:endParaRPr lang="it-IT" dirty="0" smtClean="0"/>
          </a:p>
          <a:p>
            <a:pPr lvl="1"/>
            <a:r>
              <a:rPr lang="it-IT" dirty="0" err="1" smtClean="0"/>
              <a:t>MeteoSwiss</a:t>
            </a:r>
            <a:r>
              <a:rPr lang="it-IT" dirty="0" smtClean="0"/>
              <a:t> and Italy: under </a:t>
            </a:r>
            <a:r>
              <a:rPr lang="it-IT" dirty="0" err="1" smtClean="0"/>
              <a:t>development</a:t>
            </a:r>
            <a:endParaRPr lang="it-IT" dirty="0" smtClean="0"/>
          </a:p>
          <a:p>
            <a:pPr lvl="1"/>
            <a:r>
              <a:rPr lang="it-IT" dirty="0" smtClean="0"/>
              <a:t>Russia: </a:t>
            </a:r>
            <a:r>
              <a:rPr lang="it-IT" dirty="0" err="1" smtClean="0"/>
              <a:t>implemented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Sochi</a:t>
            </a:r>
            <a:r>
              <a:rPr lang="it-IT" dirty="0" smtClean="0"/>
              <a:t> </a:t>
            </a:r>
            <a:r>
              <a:rPr lang="it-IT" dirty="0" err="1" smtClean="0"/>
              <a:t>Olympics</a:t>
            </a:r>
            <a:endParaRPr lang="it-IT" dirty="0" smtClean="0"/>
          </a:p>
          <a:p>
            <a:pPr lvl="1"/>
            <a:r>
              <a:rPr lang="it-IT" dirty="0" err="1" smtClean="0"/>
              <a:t>Poland</a:t>
            </a:r>
            <a:r>
              <a:rPr lang="it-IT" dirty="0" smtClean="0"/>
              <a:t>: </a:t>
            </a:r>
            <a:r>
              <a:rPr lang="it-IT" dirty="0" err="1" smtClean="0"/>
              <a:t>planned</a:t>
            </a:r>
            <a:endParaRPr lang="it-IT" dirty="0" smtClean="0"/>
          </a:p>
          <a:p>
            <a:r>
              <a:rPr lang="it-IT" dirty="0" smtClean="0"/>
              <a:t>PP </a:t>
            </a:r>
            <a:r>
              <a:rPr lang="it-IT" dirty="0" err="1" smtClean="0"/>
              <a:t>tasks</a:t>
            </a:r>
            <a:r>
              <a:rPr lang="it-IT" dirty="0" smtClean="0"/>
              <a:t>:</a:t>
            </a:r>
          </a:p>
          <a:p>
            <a:pPr lvl="1"/>
            <a:r>
              <a:rPr lang="it-IT" dirty="0" smtClean="0"/>
              <a:t>IC </a:t>
            </a:r>
            <a:r>
              <a:rPr lang="it-IT" dirty="0" err="1" smtClean="0"/>
              <a:t>peturbations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KENDA (</a:t>
            </a:r>
            <a:r>
              <a:rPr lang="it-IT" dirty="0" err="1" smtClean="0"/>
              <a:t>only</a:t>
            </a:r>
            <a:r>
              <a:rPr lang="it-IT" dirty="0" smtClean="0"/>
              <a:t> </a:t>
            </a:r>
            <a:r>
              <a:rPr lang="it-IT" dirty="0" err="1" smtClean="0"/>
              <a:t>coordination</a:t>
            </a:r>
            <a:r>
              <a:rPr lang="it-IT" dirty="0" smtClean="0"/>
              <a:t>)</a:t>
            </a:r>
          </a:p>
          <a:p>
            <a:pPr lvl="1"/>
            <a:r>
              <a:rPr lang="it-IT" dirty="0" err="1" smtClean="0"/>
              <a:t>Model</a:t>
            </a:r>
            <a:r>
              <a:rPr lang="it-IT" dirty="0" smtClean="0"/>
              <a:t> </a:t>
            </a:r>
            <a:r>
              <a:rPr lang="it-IT" dirty="0" err="1" smtClean="0"/>
              <a:t>perturbations</a:t>
            </a:r>
            <a:r>
              <a:rPr lang="it-IT" dirty="0" smtClean="0"/>
              <a:t>:</a:t>
            </a:r>
          </a:p>
          <a:p>
            <a:pPr lvl="2"/>
            <a:r>
              <a:rPr lang="it-IT" dirty="0" smtClean="0"/>
              <a:t>SPPT</a:t>
            </a:r>
          </a:p>
          <a:p>
            <a:pPr lvl="2"/>
            <a:r>
              <a:rPr lang="it-IT" dirty="0" smtClean="0"/>
              <a:t>SKEB</a:t>
            </a:r>
          </a:p>
          <a:p>
            <a:pPr lvl="2"/>
            <a:r>
              <a:rPr lang="it-IT" dirty="0" err="1" smtClean="0"/>
              <a:t>Coordination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DWD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new</a:t>
            </a:r>
            <a:r>
              <a:rPr lang="it-IT" dirty="0" smtClean="0"/>
              <a:t> </a:t>
            </a:r>
            <a:r>
              <a:rPr lang="it-IT" dirty="0" err="1" smtClean="0"/>
              <a:t>physics</a:t>
            </a:r>
            <a:r>
              <a:rPr lang="it-IT" dirty="0" smtClean="0"/>
              <a:t> </a:t>
            </a:r>
            <a:r>
              <a:rPr lang="it-IT" dirty="0" err="1" smtClean="0"/>
              <a:t>perturbation</a:t>
            </a:r>
            <a:endParaRPr lang="it-IT" dirty="0" smtClean="0"/>
          </a:p>
          <a:p>
            <a:pPr lvl="1"/>
            <a:r>
              <a:rPr lang="it-IT" dirty="0" err="1" smtClean="0"/>
              <a:t>Soil</a:t>
            </a:r>
            <a:r>
              <a:rPr lang="it-IT" dirty="0" smtClean="0"/>
              <a:t>/</a:t>
            </a:r>
            <a:r>
              <a:rPr lang="it-IT" dirty="0" err="1" smtClean="0"/>
              <a:t>surface</a:t>
            </a:r>
            <a:r>
              <a:rPr lang="it-IT" dirty="0" smtClean="0"/>
              <a:t> </a:t>
            </a:r>
            <a:r>
              <a:rPr lang="it-IT" dirty="0" err="1" smtClean="0"/>
              <a:t>perturbations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en-GB" sz="3600" b="1" u="sng" dirty="0" smtClean="0"/>
              <a:t>Task 1. IC perturbations derived from KENDA</a:t>
            </a:r>
            <a:endParaRPr lang="it-IT" sz="3600" dirty="0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928670"/>
            <a:ext cx="8572560" cy="5429288"/>
          </a:xfrm>
        </p:spPr>
        <p:txBody>
          <a:bodyPr>
            <a:noAutofit/>
          </a:bodyPr>
          <a:lstStyle/>
          <a:p>
            <a:r>
              <a:rPr lang="en-GB" sz="2800" b="1" dirty="0" smtClean="0"/>
              <a:t>1.1</a:t>
            </a:r>
            <a:r>
              <a:rPr lang="en-GB" sz="2800" dirty="0" smtClean="0"/>
              <a:t> Communication about experiments and results. Exchange of dedicated tools. (0.55 FTEs)</a:t>
            </a:r>
            <a:endParaRPr lang="en-GB" sz="2800" b="1" dirty="0" smtClean="0"/>
          </a:p>
          <a:p>
            <a:pPr lvl="1"/>
            <a:r>
              <a:rPr lang="it-IT" sz="2000" dirty="0" smtClean="0"/>
              <a:t>Chiara Marsigli (ARPA-SIMC), </a:t>
            </a:r>
            <a:r>
              <a:rPr lang="en-US" sz="2000" dirty="0" smtClean="0"/>
              <a:t>André </a:t>
            </a:r>
            <a:r>
              <a:rPr lang="en-US" sz="2000" dirty="0" err="1" smtClean="0"/>
              <a:t>Walser</a:t>
            </a:r>
            <a:r>
              <a:rPr lang="en-US" sz="2000" dirty="0" smtClean="0"/>
              <a:t> (MCH)</a:t>
            </a:r>
            <a:r>
              <a:rPr lang="it-IT" sz="2000" dirty="0" smtClean="0"/>
              <a:t>, </a:t>
            </a:r>
            <a:r>
              <a:rPr lang="en-GB" sz="2000" dirty="0" smtClean="0"/>
              <a:t>Richard Keane </a:t>
            </a:r>
            <a:r>
              <a:rPr lang="en-US" sz="2000" dirty="0" smtClean="0"/>
              <a:t>(DWD)</a:t>
            </a:r>
            <a:r>
              <a:rPr lang="en-GB" sz="2400" dirty="0" smtClean="0"/>
              <a:t> - </a:t>
            </a:r>
            <a:r>
              <a:rPr lang="en-US" sz="2400" dirty="0" smtClean="0"/>
              <a:t>01.09.2013</a:t>
            </a:r>
            <a:r>
              <a:rPr lang="it-IT" sz="2400" dirty="0" smtClean="0"/>
              <a:t> - </a:t>
            </a:r>
            <a:r>
              <a:rPr lang="en-US" sz="2400" dirty="0" smtClean="0"/>
              <a:t>31.08.2015</a:t>
            </a:r>
            <a:endParaRPr lang="en-GB" sz="2400" dirty="0" smtClean="0"/>
          </a:p>
          <a:p>
            <a:pPr lvl="1"/>
            <a:r>
              <a:rPr lang="en-GB" sz="2400" b="1" dirty="0" smtClean="0"/>
              <a:t>Deliverable </a:t>
            </a:r>
            <a:r>
              <a:rPr lang="en-GB" sz="2400" dirty="0" smtClean="0"/>
              <a:t>: meetings between scientists working on this issue, in person at the GM and CUS and at least twice per year by web-conference (minutes).</a:t>
            </a:r>
            <a:endParaRPr lang="it-IT" sz="2400" dirty="0" smtClean="0"/>
          </a:p>
          <a:p>
            <a:r>
              <a:rPr lang="en-GB" sz="2800" b="1" dirty="0" smtClean="0"/>
              <a:t>1.2</a:t>
            </a:r>
            <a:r>
              <a:rPr lang="en-GB" sz="2800" dirty="0" smtClean="0"/>
              <a:t> Coordination with the KENDA PP (0.2 FTEs)</a:t>
            </a:r>
            <a:endParaRPr lang="en-GB" sz="2800" b="1" dirty="0" smtClean="0"/>
          </a:p>
          <a:p>
            <a:pPr lvl="1"/>
            <a:r>
              <a:rPr lang="en-US" sz="2400" dirty="0" smtClean="0"/>
              <a:t>Chiara Marsigli (ARPA-SIMC)</a:t>
            </a:r>
            <a:r>
              <a:rPr lang="it-IT" sz="2400" dirty="0" smtClean="0"/>
              <a:t>, </a:t>
            </a:r>
            <a:r>
              <a:rPr lang="en-US" sz="2400" dirty="0" smtClean="0"/>
              <a:t>Daniel </a:t>
            </a:r>
            <a:r>
              <a:rPr lang="en-US" sz="2400" dirty="0" err="1" smtClean="0"/>
              <a:t>Leuenberger</a:t>
            </a:r>
            <a:r>
              <a:rPr lang="en-US" sz="2400" dirty="0" smtClean="0"/>
              <a:t> (MCH) </a:t>
            </a:r>
            <a:r>
              <a:rPr lang="en-GB" sz="2400" dirty="0" smtClean="0"/>
              <a:t>- </a:t>
            </a:r>
            <a:r>
              <a:rPr lang="en-US" sz="2400" dirty="0" smtClean="0"/>
              <a:t>01.09.2013</a:t>
            </a:r>
            <a:r>
              <a:rPr lang="it-IT" sz="2400" dirty="0" smtClean="0"/>
              <a:t> - </a:t>
            </a:r>
            <a:r>
              <a:rPr lang="en-US" sz="2400" dirty="0" smtClean="0"/>
              <a:t>31.08.2015</a:t>
            </a:r>
            <a:endParaRPr lang="it-IT" sz="2400" dirty="0" smtClean="0"/>
          </a:p>
          <a:p>
            <a:pPr lvl="1"/>
            <a:r>
              <a:rPr lang="en-GB" sz="2400" b="1" dirty="0" smtClean="0"/>
              <a:t>Deliverable: </a:t>
            </a:r>
            <a:r>
              <a:rPr lang="en-GB" sz="2400" dirty="0" smtClean="0"/>
              <a:t>Participation to the KENDA meetings and email exchange. Documentation of techniques to derive IC perturbations from KENDA, and related tools.</a:t>
            </a:r>
            <a:endParaRPr lang="it-IT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785818"/>
          </a:xfrm>
        </p:spPr>
        <p:txBody>
          <a:bodyPr>
            <a:normAutofit/>
          </a:bodyPr>
          <a:lstStyle/>
          <a:p>
            <a:r>
              <a:rPr lang="en-GB" sz="3600" b="1" u="sng" dirty="0" smtClean="0"/>
              <a:t>Task 2. Model perturbations.</a:t>
            </a:r>
            <a:endParaRPr lang="it-IT" sz="3600" dirty="0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928670"/>
            <a:ext cx="8501122" cy="5715040"/>
          </a:xfrm>
        </p:spPr>
        <p:txBody>
          <a:bodyPr>
            <a:normAutofit fontScale="92500" lnSpcReduction="10000"/>
          </a:bodyPr>
          <a:lstStyle/>
          <a:p>
            <a:r>
              <a:rPr lang="en-GB" sz="2800" b="1" dirty="0" smtClean="0"/>
              <a:t>2.1</a:t>
            </a:r>
            <a:r>
              <a:rPr lang="en-GB" sz="2800" dirty="0" smtClean="0"/>
              <a:t> Test SPPT at 2.2/2.8 km (1.3 FTEs)</a:t>
            </a:r>
            <a:endParaRPr lang="it-IT" sz="2800" b="1" dirty="0" smtClean="0"/>
          </a:p>
          <a:p>
            <a:pPr lvl="1"/>
            <a:r>
              <a:rPr lang="en-GB" sz="2400" b="1" dirty="0" smtClean="0"/>
              <a:t>2.1.1</a:t>
            </a:r>
            <a:r>
              <a:rPr lang="en-GB" sz="2400" dirty="0" smtClean="0"/>
              <a:t> ARPA-SIMC/CNMCA: Analyse the impact w. r. t. perturbed parameters and deterministic verification of perturbed members.</a:t>
            </a:r>
            <a:endParaRPr lang="it-IT" sz="2400" dirty="0" smtClean="0"/>
          </a:p>
          <a:p>
            <a:pPr lvl="1"/>
            <a:r>
              <a:rPr lang="en-GB" sz="2400" b="1" dirty="0" smtClean="0"/>
              <a:t>2.1.2</a:t>
            </a:r>
            <a:r>
              <a:rPr lang="en-GB" sz="2400" dirty="0" smtClean="0"/>
              <a:t> MCH: Analyse the impact with respect to a non perturbed ensemble and further develop the scheme.</a:t>
            </a:r>
            <a:endParaRPr lang="it-IT" sz="2400" dirty="0" smtClean="0"/>
          </a:p>
          <a:p>
            <a:pPr lvl="1"/>
            <a:r>
              <a:rPr lang="en-GB" sz="2400" b="1" dirty="0" smtClean="0"/>
              <a:t>2.1.3</a:t>
            </a:r>
            <a:r>
              <a:rPr lang="en-GB" sz="2400" dirty="0" smtClean="0"/>
              <a:t> RHM: O</a:t>
            </a:r>
            <a:r>
              <a:rPr lang="en-US" sz="2400" dirty="0" err="1" smtClean="0"/>
              <a:t>verview</a:t>
            </a:r>
            <a:r>
              <a:rPr lang="en-US" sz="2400" dirty="0" smtClean="0"/>
              <a:t> the available methods for model perturbations. Test of SPPT in the Sochi 2.2 ensemble to assess the effect </a:t>
            </a:r>
            <a:r>
              <a:rPr lang="en-US" sz="2400" dirty="0" err="1" smtClean="0"/>
              <a:t>w.r.t</a:t>
            </a:r>
            <a:r>
              <a:rPr lang="en-US" sz="2400" dirty="0" smtClean="0"/>
              <a:t> the current method. </a:t>
            </a:r>
          </a:p>
          <a:p>
            <a:pPr lvl="1"/>
            <a:r>
              <a:rPr lang="it-IT" sz="2200" dirty="0" smtClean="0"/>
              <a:t>Chiara Marsigli (ARPA-SIMC), </a:t>
            </a:r>
            <a:r>
              <a:rPr lang="en-US" sz="2200" dirty="0" err="1" smtClean="0"/>
              <a:t>Lucio</a:t>
            </a:r>
            <a:r>
              <a:rPr lang="en-US" sz="2200" dirty="0" smtClean="0"/>
              <a:t> </a:t>
            </a:r>
            <a:r>
              <a:rPr lang="en-US" sz="2200" dirty="0" err="1" smtClean="0"/>
              <a:t>Torrisi</a:t>
            </a:r>
            <a:r>
              <a:rPr lang="en-US" sz="2200" dirty="0" smtClean="0"/>
              <a:t> (CNMCA)</a:t>
            </a:r>
            <a:r>
              <a:rPr lang="it-IT" sz="2200" dirty="0" smtClean="0"/>
              <a:t>, </a:t>
            </a:r>
            <a:r>
              <a:rPr lang="en-US" sz="2200" dirty="0" smtClean="0"/>
              <a:t>Marco </a:t>
            </a:r>
            <a:r>
              <a:rPr lang="en-US" sz="2200" dirty="0" err="1" smtClean="0"/>
              <a:t>Arpagaus</a:t>
            </a:r>
            <a:r>
              <a:rPr lang="en-US" sz="2200" dirty="0" smtClean="0"/>
              <a:t> (MCH)</a:t>
            </a:r>
            <a:r>
              <a:rPr lang="it-IT" sz="2200" dirty="0" smtClean="0"/>
              <a:t> and </a:t>
            </a:r>
            <a:r>
              <a:rPr lang="en-US" sz="2200" dirty="0" err="1" smtClean="0"/>
              <a:t>Daliah</a:t>
            </a:r>
            <a:r>
              <a:rPr lang="en-US" sz="2200" dirty="0" smtClean="0"/>
              <a:t> Maurer (MCH)</a:t>
            </a:r>
            <a:r>
              <a:rPr lang="it-IT" sz="2200" dirty="0" smtClean="0"/>
              <a:t>, </a:t>
            </a:r>
            <a:r>
              <a:rPr lang="en-US" sz="2200" dirty="0" smtClean="0"/>
              <a:t>Elena </a:t>
            </a:r>
            <a:r>
              <a:rPr lang="en-US" sz="2200" dirty="0" err="1" smtClean="0"/>
              <a:t>Astakhova</a:t>
            </a:r>
            <a:r>
              <a:rPr lang="en-US" sz="2200" dirty="0" smtClean="0"/>
              <a:t> and Dmitry </a:t>
            </a:r>
            <a:r>
              <a:rPr lang="en-US" sz="2200" dirty="0" err="1" smtClean="0"/>
              <a:t>Alferov</a:t>
            </a:r>
            <a:r>
              <a:rPr lang="en-US" sz="2200" dirty="0" smtClean="0"/>
              <a:t> (RHM)</a:t>
            </a:r>
            <a:r>
              <a:rPr lang="en-GB" sz="2400" dirty="0" smtClean="0"/>
              <a:t> - 01.09.2013 - 31.03.2015</a:t>
            </a:r>
            <a:endParaRPr lang="it-IT" sz="2400" dirty="0" smtClean="0"/>
          </a:p>
          <a:p>
            <a:pPr lvl="1"/>
            <a:r>
              <a:rPr lang="en-GB" sz="2400" b="1" dirty="0" smtClean="0"/>
              <a:t>Deliverable:</a:t>
            </a:r>
            <a:r>
              <a:rPr lang="en-GB" sz="2400" dirty="0" smtClean="0"/>
              <a:t> Definition of an optimal set-up of an advanced SPPT scheme for perturbing the COSMO model at 2.2/2.8km.</a:t>
            </a:r>
            <a:endParaRPr lang="it-IT" sz="2400" dirty="0" smtClean="0"/>
          </a:p>
          <a:p>
            <a:r>
              <a:rPr lang="en-US" sz="2800" b="1" dirty="0" smtClean="0"/>
              <a:t>2.2 </a:t>
            </a:r>
            <a:r>
              <a:rPr lang="en-US" sz="2800" dirty="0" smtClean="0"/>
              <a:t>Test SKEB at 2.2 km (0.3 FTEs)</a:t>
            </a:r>
          </a:p>
          <a:p>
            <a:pPr lvl="1"/>
            <a:r>
              <a:rPr lang="en-US" sz="2400" dirty="0" smtClean="0"/>
              <a:t>Marco </a:t>
            </a:r>
            <a:r>
              <a:rPr lang="en-US" sz="2400" dirty="0" err="1" smtClean="0"/>
              <a:t>Arpagaus</a:t>
            </a:r>
            <a:r>
              <a:rPr lang="en-US" sz="2400" dirty="0" smtClean="0"/>
              <a:t> (MCH)</a:t>
            </a:r>
          </a:p>
          <a:p>
            <a:pPr lvl="1"/>
            <a:r>
              <a:rPr lang="en-US" sz="2400" b="1" dirty="0" smtClean="0"/>
              <a:t>Deliverable: </a:t>
            </a:r>
            <a:r>
              <a:rPr lang="en-GB" sz="2400" dirty="0" smtClean="0"/>
              <a:t>Assessment of the performance. (report)</a:t>
            </a:r>
            <a:endParaRPr lang="en-US" sz="2400" dirty="0" smtClean="0"/>
          </a:p>
          <a:p>
            <a:pPr lvl="1">
              <a:buNone/>
            </a:pPr>
            <a:endParaRPr lang="it-IT" sz="2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785818"/>
          </a:xfrm>
        </p:spPr>
        <p:txBody>
          <a:bodyPr>
            <a:normAutofit/>
          </a:bodyPr>
          <a:lstStyle/>
          <a:p>
            <a:r>
              <a:rPr lang="en-GB" sz="3600" b="1" u="sng" dirty="0" smtClean="0"/>
              <a:t>Task 2. Model perturbations.</a:t>
            </a:r>
            <a:endParaRPr lang="it-IT" sz="3600" dirty="0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1214422"/>
            <a:ext cx="8572560" cy="2786082"/>
          </a:xfrm>
        </p:spPr>
        <p:txBody>
          <a:bodyPr>
            <a:normAutofit/>
          </a:bodyPr>
          <a:lstStyle/>
          <a:p>
            <a:r>
              <a:rPr lang="en-GB" sz="2800" b="1" dirty="0" smtClean="0"/>
              <a:t>2.3</a:t>
            </a:r>
            <a:r>
              <a:rPr lang="en-GB" sz="2800" dirty="0" smtClean="0"/>
              <a:t> Information about the development of a new model perturbation strategy at DWD (0.25 FTEs)</a:t>
            </a:r>
          </a:p>
          <a:p>
            <a:pPr lvl="1"/>
            <a:r>
              <a:rPr lang="en-GB" sz="2000" dirty="0" smtClean="0"/>
              <a:t>Ekaterina </a:t>
            </a:r>
            <a:r>
              <a:rPr lang="en-GB" sz="2000" dirty="0" err="1" smtClean="0"/>
              <a:t>Machulskaya</a:t>
            </a:r>
            <a:r>
              <a:rPr lang="en-GB" sz="2000" dirty="0" smtClean="0"/>
              <a:t> and</a:t>
            </a:r>
            <a:r>
              <a:rPr lang="it-IT" sz="2000" dirty="0" smtClean="0"/>
              <a:t> </a:t>
            </a:r>
            <a:r>
              <a:rPr lang="en-GB" sz="2000" dirty="0" smtClean="0"/>
              <a:t>Richard Keane (DWD)</a:t>
            </a:r>
            <a:r>
              <a:rPr lang="it-IT" sz="2400" dirty="0" smtClean="0"/>
              <a:t>, </a:t>
            </a:r>
            <a:r>
              <a:rPr lang="en-GB" sz="2400" dirty="0" smtClean="0"/>
              <a:t>01.09.2013</a:t>
            </a:r>
            <a:r>
              <a:rPr lang="it-IT" sz="2400" dirty="0" smtClean="0"/>
              <a:t> - </a:t>
            </a:r>
            <a:r>
              <a:rPr lang="en-GB" sz="2400" dirty="0" smtClean="0"/>
              <a:t>31.08.2015</a:t>
            </a:r>
            <a:endParaRPr lang="it-IT" sz="2400" dirty="0" smtClean="0"/>
          </a:p>
          <a:p>
            <a:pPr lvl="1"/>
            <a:r>
              <a:rPr lang="en-GB" sz="2400" b="1" dirty="0" smtClean="0"/>
              <a:t>Deliverable:</a:t>
            </a:r>
            <a:r>
              <a:rPr lang="en-GB" sz="2400" dirty="0" smtClean="0"/>
              <a:t>  Good communication to COSMO and timely information, 2 meetings per year at DWD (one during CUS?)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785818"/>
          </a:xfrm>
        </p:spPr>
        <p:txBody>
          <a:bodyPr>
            <a:normAutofit/>
          </a:bodyPr>
          <a:lstStyle/>
          <a:p>
            <a:r>
              <a:rPr lang="en-GB" sz="3600" b="1" u="sng" dirty="0" smtClean="0"/>
              <a:t>Task 3. Soil/surface perturbations.</a:t>
            </a:r>
            <a:endParaRPr lang="it-IT" sz="3600" dirty="0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857256"/>
            <a:ext cx="8572560" cy="5643578"/>
          </a:xfrm>
        </p:spPr>
        <p:txBody>
          <a:bodyPr>
            <a:normAutofit fontScale="92500" lnSpcReduction="10000"/>
          </a:bodyPr>
          <a:lstStyle/>
          <a:p>
            <a:r>
              <a:rPr lang="en-GB" sz="2800" b="1" dirty="0" smtClean="0"/>
              <a:t>3.1</a:t>
            </a:r>
            <a:r>
              <a:rPr lang="en-GB" sz="2800" dirty="0" smtClean="0"/>
              <a:t> Study of COSMO model sensitivity to lower boundary initial conditions (0.7 FTEs)</a:t>
            </a:r>
            <a:endParaRPr lang="en-GB" sz="2800" b="1" dirty="0" smtClean="0"/>
          </a:p>
          <a:p>
            <a:pPr lvl="1"/>
            <a:r>
              <a:rPr lang="it-IT" sz="2200" dirty="0" smtClean="0"/>
              <a:t>Nicola </a:t>
            </a:r>
            <a:r>
              <a:rPr lang="it-IT" sz="2200" dirty="0" err="1" smtClean="0"/>
              <a:t>Loglisci</a:t>
            </a:r>
            <a:r>
              <a:rPr lang="it-IT" sz="2200" dirty="0" smtClean="0"/>
              <a:t> and Riccardo </a:t>
            </a:r>
            <a:r>
              <a:rPr lang="it-IT" sz="2200" dirty="0" err="1" smtClean="0"/>
              <a:t>Bonanno</a:t>
            </a:r>
            <a:r>
              <a:rPr lang="it-IT" sz="2200" dirty="0" smtClean="0"/>
              <a:t> (ARPA Piemonte), </a:t>
            </a:r>
            <a:r>
              <a:rPr lang="it-IT" sz="2200" dirty="0" err="1" smtClean="0"/>
              <a:t>Andrzej</a:t>
            </a:r>
            <a:r>
              <a:rPr lang="it-IT" sz="2200" dirty="0" smtClean="0"/>
              <a:t> </a:t>
            </a:r>
            <a:r>
              <a:rPr lang="it-IT" sz="2200" dirty="0" err="1" smtClean="0"/>
              <a:t>Mazur</a:t>
            </a:r>
            <a:r>
              <a:rPr lang="it-IT" sz="2200" dirty="0" smtClean="0"/>
              <a:t> and </a:t>
            </a:r>
            <a:r>
              <a:rPr lang="it-IT" sz="2200" dirty="0" err="1" smtClean="0"/>
              <a:t>Grzegorz</a:t>
            </a:r>
            <a:r>
              <a:rPr lang="it-IT" sz="2200" dirty="0" smtClean="0"/>
              <a:t> </a:t>
            </a:r>
            <a:r>
              <a:rPr lang="it-IT" sz="2200" dirty="0" err="1" smtClean="0"/>
              <a:t>Duniec</a:t>
            </a:r>
            <a:r>
              <a:rPr lang="it-IT" sz="2200" dirty="0" smtClean="0"/>
              <a:t> (IMGW)  </a:t>
            </a:r>
            <a:r>
              <a:rPr lang="en-GB" sz="2600" dirty="0" smtClean="0"/>
              <a:t>01.09.2013 - 31.01.2014</a:t>
            </a:r>
            <a:endParaRPr lang="it-IT" sz="2600" dirty="0" smtClean="0"/>
          </a:p>
          <a:p>
            <a:pPr lvl="1"/>
            <a:r>
              <a:rPr lang="en-GB" sz="2400" b="1" dirty="0" smtClean="0"/>
              <a:t>Deliverable:</a:t>
            </a:r>
            <a:r>
              <a:rPr lang="en-GB" sz="2400" dirty="0" smtClean="0"/>
              <a:t> Sensitivity tests on the behaviour of different COSMO suites to different lower boundary initial conditions.  (report)</a:t>
            </a:r>
          </a:p>
          <a:p>
            <a:endParaRPr lang="it-IT" sz="2800" dirty="0" smtClean="0"/>
          </a:p>
          <a:p>
            <a:r>
              <a:rPr lang="en-GB" sz="2800" b="1" dirty="0" smtClean="0"/>
              <a:t>3.2</a:t>
            </a:r>
            <a:r>
              <a:rPr lang="en-GB" sz="2800" dirty="0" smtClean="0"/>
              <a:t> Scientific analysis of the possible strategies to be followed: literature review, assessment of more suitable methods (0.3 FTEs)</a:t>
            </a:r>
            <a:endParaRPr lang="en-GB" sz="2800" b="1" dirty="0" smtClean="0"/>
          </a:p>
          <a:p>
            <a:pPr lvl="1"/>
            <a:r>
              <a:rPr lang="it-IT" sz="2200" dirty="0" smtClean="0"/>
              <a:t>Nicola </a:t>
            </a:r>
            <a:r>
              <a:rPr lang="it-IT" sz="2200" dirty="0" err="1" smtClean="0"/>
              <a:t>Loglisci</a:t>
            </a:r>
            <a:r>
              <a:rPr lang="it-IT" sz="2200" dirty="0" smtClean="0"/>
              <a:t> and Riccardo </a:t>
            </a:r>
            <a:r>
              <a:rPr lang="it-IT" sz="2200" dirty="0" err="1" smtClean="0"/>
              <a:t>Bonanno</a:t>
            </a:r>
            <a:r>
              <a:rPr lang="it-IT" sz="2200" dirty="0" smtClean="0"/>
              <a:t> (ARPA Piemonte), </a:t>
            </a:r>
            <a:r>
              <a:rPr lang="it-IT" sz="2200" dirty="0" err="1" smtClean="0"/>
              <a:t>Andrzej</a:t>
            </a:r>
            <a:r>
              <a:rPr lang="it-IT" sz="2200" dirty="0" smtClean="0"/>
              <a:t> </a:t>
            </a:r>
            <a:r>
              <a:rPr lang="it-IT" sz="2200" dirty="0" err="1" smtClean="0"/>
              <a:t>Mazur</a:t>
            </a:r>
            <a:r>
              <a:rPr lang="it-IT" sz="2200" dirty="0" smtClean="0"/>
              <a:t> and </a:t>
            </a:r>
            <a:r>
              <a:rPr lang="it-IT" sz="2200" dirty="0" err="1" smtClean="0"/>
              <a:t>Grzegorz</a:t>
            </a:r>
            <a:r>
              <a:rPr lang="it-IT" sz="2200" dirty="0" smtClean="0"/>
              <a:t> </a:t>
            </a:r>
            <a:r>
              <a:rPr lang="it-IT" sz="2200" dirty="0" err="1" smtClean="0"/>
              <a:t>Duniec</a:t>
            </a:r>
            <a:r>
              <a:rPr lang="it-IT" sz="2200" dirty="0" smtClean="0"/>
              <a:t> (IMGW), </a:t>
            </a:r>
            <a:r>
              <a:rPr lang="en-US" sz="2200" dirty="0" smtClean="0"/>
              <a:t>Inna </a:t>
            </a:r>
            <a:r>
              <a:rPr lang="en-US" sz="2200" dirty="0" err="1" smtClean="0"/>
              <a:t>Rozinkina</a:t>
            </a:r>
            <a:r>
              <a:rPr lang="en-US" sz="2200" dirty="0" smtClean="0"/>
              <a:t> and </a:t>
            </a:r>
            <a:r>
              <a:rPr lang="en-US" sz="2200" dirty="0" err="1" smtClean="0"/>
              <a:t>Gdaly</a:t>
            </a:r>
            <a:r>
              <a:rPr lang="en-US" sz="2200" dirty="0" smtClean="0"/>
              <a:t> </a:t>
            </a:r>
            <a:r>
              <a:rPr lang="en-US" sz="2200" dirty="0" err="1" smtClean="0"/>
              <a:t>Rivin</a:t>
            </a:r>
            <a:r>
              <a:rPr lang="en-US" sz="2200" dirty="0" smtClean="0"/>
              <a:t> (RHM)</a:t>
            </a:r>
            <a:r>
              <a:rPr lang="it-IT" sz="2600" dirty="0" smtClean="0"/>
              <a:t>, </a:t>
            </a:r>
            <a:r>
              <a:rPr lang="en-GB" sz="2600" dirty="0" smtClean="0"/>
              <a:t>01.09.2013 - 31.03.2014</a:t>
            </a:r>
            <a:endParaRPr lang="it-IT" sz="2600" dirty="0" smtClean="0"/>
          </a:p>
          <a:p>
            <a:pPr lvl="1"/>
            <a:r>
              <a:rPr lang="en-GB" sz="2400" b="1" dirty="0" smtClean="0"/>
              <a:t>Deliverable:</a:t>
            </a:r>
            <a:r>
              <a:rPr lang="en-GB" sz="2400" dirty="0" smtClean="0"/>
              <a:t> Definition of one or more techniques for lower boundary perturbations to be developed for COSMO.  (report)</a:t>
            </a:r>
            <a:endParaRPr lang="it-IT" sz="2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785818"/>
          </a:xfrm>
        </p:spPr>
        <p:txBody>
          <a:bodyPr>
            <a:normAutofit/>
          </a:bodyPr>
          <a:lstStyle/>
          <a:p>
            <a:r>
              <a:rPr lang="en-GB" sz="3600" b="1" u="sng" dirty="0" smtClean="0"/>
              <a:t>Task 3. Soil/surface perturbations.</a:t>
            </a:r>
            <a:endParaRPr lang="it-IT" sz="3600" dirty="0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282" y="857256"/>
            <a:ext cx="8786874" cy="5715016"/>
          </a:xfrm>
        </p:spPr>
        <p:txBody>
          <a:bodyPr>
            <a:normAutofit/>
          </a:bodyPr>
          <a:lstStyle/>
          <a:p>
            <a:r>
              <a:rPr lang="en-GB" sz="2800" b="1" dirty="0" smtClean="0"/>
              <a:t>3.3</a:t>
            </a:r>
            <a:r>
              <a:rPr lang="en-GB" sz="2800" dirty="0" smtClean="0"/>
              <a:t> Develop techniques for lower boundary perturbation (1.4 FTEs)</a:t>
            </a:r>
            <a:endParaRPr lang="it-IT" sz="2800" dirty="0" smtClean="0"/>
          </a:p>
          <a:p>
            <a:pPr lvl="1"/>
            <a:r>
              <a:rPr lang="en-GB" sz="2400" b="1" dirty="0" smtClean="0"/>
              <a:t>3.2.1</a:t>
            </a:r>
            <a:r>
              <a:rPr lang="en-GB" sz="2400" dirty="0" smtClean="0"/>
              <a:t> test of perturbation of soil model parameters (RHM)</a:t>
            </a:r>
            <a:endParaRPr lang="it-IT" sz="2400" dirty="0" smtClean="0"/>
          </a:p>
          <a:p>
            <a:pPr lvl="1"/>
            <a:r>
              <a:rPr lang="en-GB" sz="2400" b="1" dirty="0" smtClean="0"/>
              <a:t>3.2.2</a:t>
            </a:r>
            <a:r>
              <a:rPr lang="en-GB" sz="2400" dirty="0" smtClean="0"/>
              <a:t> selection and preparation of algorithms</a:t>
            </a:r>
            <a:endParaRPr lang="it-IT" sz="2400" dirty="0" smtClean="0"/>
          </a:p>
          <a:p>
            <a:pPr lvl="1"/>
            <a:r>
              <a:rPr lang="en-GB" sz="2400" b="1" dirty="0" smtClean="0"/>
              <a:t>3.2.3</a:t>
            </a:r>
            <a:r>
              <a:rPr lang="en-GB" sz="2400" dirty="0" smtClean="0"/>
              <a:t> setting a test-bed, implementation and testing</a:t>
            </a:r>
            <a:endParaRPr lang="it-IT" sz="2400" dirty="0" smtClean="0"/>
          </a:p>
          <a:p>
            <a:pPr lvl="1"/>
            <a:r>
              <a:rPr lang="en-GB" sz="2400" b="1" dirty="0" smtClean="0"/>
              <a:t>3.2.4</a:t>
            </a:r>
            <a:r>
              <a:rPr lang="en-GB" sz="2400" dirty="0" smtClean="0"/>
              <a:t> analyse the impact with respect to a non perturbed ensemble</a:t>
            </a:r>
          </a:p>
          <a:p>
            <a:pPr lvl="1">
              <a:buNone/>
            </a:pPr>
            <a:endParaRPr lang="en-GB" sz="2400" dirty="0" smtClean="0"/>
          </a:p>
          <a:p>
            <a:pPr lvl="1"/>
            <a:r>
              <a:rPr lang="it-IT" sz="2000" dirty="0" smtClean="0"/>
              <a:t>Nicola </a:t>
            </a:r>
            <a:r>
              <a:rPr lang="it-IT" sz="2000" dirty="0" err="1" smtClean="0"/>
              <a:t>Loglisci</a:t>
            </a:r>
            <a:r>
              <a:rPr lang="it-IT" sz="2000" dirty="0" smtClean="0"/>
              <a:t> and Riccardo </a:t>
            </a:r>
            <a:r>
              <a:rPr lang="it-IT" sz="2000" dirty="0" err="1" smtClean="0"/>
              <a:t>Bonanno</a:t>
            </a:r>
            <a:r>
              <a:rPr lang="it-IT" sz="2000" dirty="0" smtClean="0"/>
              <a:t> (ARPA Piemonte), </a:t>
            </a:r>
            <a:r>
              <a:rPr lang="en-US" sz="2000" dirty="0" err="1" smtClean="0"/>
              <a:t>Andrzej</a:t>
            </a:r>
            <a:r>
              <a:rPr lang="en-US" sz="2000" dirty="0" smtClean="0"/>
              <a:t> Mazur, </a:t>
            </a:r>
            <a:r>
              <a:rPr lang="en-GB" sz="2000" dirty="0" err="1" smtClean="0"/>
              <a:t>Witold</a:t>
            </a:r>
            <a:r>
              <a:rPr lang="en-GB" sz="2000" dirty="0" smtClean="0"/>
              <a:t> </a:t>
            </a:r>
            <a:r>
              <a:rPr lang="en-GB" sz="2000" dirty="0" err="1" smtClean="0"/>
              <a:t>Interewicz</a:t>
            </a:r>
            <a:r>
              <a:rPr lang="it-IT" sz="2000" dirty="0" smtClean="0"/>
              <a:t> and </a:t>
            </a:r>
            <a:r>
              <a:rPr lang="it-IT" sz="2000" dirty="0" err="1" smtClean="0"/>
              <a:t>Grzegorz</a:t>
            </a:r>
            <a:r>
              <a:rPr lang="it-IT" sz="2000" dirty="0" smtClean="0"/>
              <a:t> </a:t>
            </a:r>
            <a:r>
              <a:rPr lang="it-IT" sz="2000" dirty="0" err="1" smtClean="0"/>
              <a:t>Duniec</a:t>
            </a:r>
            <a:r>
              <a:rPr lang="it-IT" sz="2000" dirty="0" smtClean="0"/>
              <a:t> (IMGW), </a:t>
            </a:r>
            <a:r>
              <a:rPr lang="en-US" sz="2000" dirty="0" smtClean="0"/>
              <a:t>Inna </a:t>
            </a:r>
            <a:r>
              <a:rPr lang="en-US" sz="2000" dirty="0" err="1" smtClean="0"/>
              <a:t>Rozinkina</a:t>
            </a:r>
            <a:r>
              <a:rPr lang="en-US" sz="2000" dirty="0" smtClean="0"/>
              <a:t> </a:t>
            </a:r>
            <a:r>
              <a:rPr lang="it-IT" sz="2000" dirty="0" smtClean="0"/>
              <a:t>and </a:t>
            </a:r>
            <a:r>
              <a:rPr lang="en-US" sz="2000" dirty="0" err="1" smtClean="0"/>
              <a:t>Gdaly</a:t>
            </a:r>
            <a:r>
              <a:rPr lang="en-US" sz="2000" dirty="0" smtClean="0"/>
              <a:t> </a:t>
            </a:r>
            <a:r>
              <a:rPr lang="en-US" sz="2000" dirty="0" err="1" smtClean="0"/>
              <a:t>Rivin</a:t>
            </a:r>
            <a:r>
              <a:rPr lang="en-US" sz="2000" dirty="0" smtClean="0"/>
              <a:t> (RHM)</a:t>
            </a:r>
            <a:r>
              <a:rPr lang="it-IT" sz="2000" dirty="0" smtClean="0"/>
              <a:t>, </a:t>
            </a:r>
            <a:r>
              <a:rPr lang="en-GB" sz="2400" dirty="0" smtClean="0"/>
              <a:t>28.03.2014</a:t>
            </a:r>
            <a:r>
              <a:rPr lang="it-IT" sz="2400" dirty="0" smtClean="0"/>
              <a:t> - </a:t>
            </a:r>
            <a:r>
              <a:rPr lang="en-GB" sz="2400" dirty="0" smtClean="0"/>
              <a:t>31.08.2015</a:t>
            </a:r>
            <a:endParaRPr lang="it-IT" sz="2400" dirty="0" smtClean="0"/>
          </a:p>
          <a:p>
            <a:pPr lvl="1"/>
            <a:r>
              <a:rPr lang="en-GB" sz="2400" b="1" dirty="0" smtClean="0"/>
              <a:t>Deliverable:</a:t>
            </a:r>
            <a:r>
              <a:rPr lang="en-GB" sz="2400" dirty="0" smtClean="0"/>
              <a:t> The algorithm for lower boundary perturbation is implemented in one or more ensemble systems for testing.</a:t>
            </a:r>
            <a:endParaRPr lang="it-IT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14390" y="71414"/>
            <a:ext cx="7543824" cy="928694"/>
          </a:xfrm>
        </p:spPr>
        <p:txBody>
          <a:bodyPr/>
          <a:lstStyle/>
          <a:p>
            <a:r>
              <a:rPr lang="it-IT" dirty="0" err="1" smtClean="0"/>
              <a:t>FTEs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86412"/>
          </a:xfrm>
        </p:spPr>
        <p:txBody>
          <a:bodyPr>
            <a:normAutofit/>
          </a:bodyPr>
          <a:lstStyle/>
          <a:p>
            <a:r>
              <a:rPr lang="it-IT" sz="2800" dirty="0" err="1" smtClean="0"/>
              <a:t>FTEs</a:t>
            </a:r>
            <a:r>
              <a:rPr lang="it-IT" sz="2800" dirty="0" smtClean="0"/>
              <a:t> are </a:t>
            </a:r>
            <a:r>
              <a:rPr lang="it-IT" sz="2800" dirty="0" err="1" smtClean="0"/>
              <a:t>computed</a:t>
            </a:r>
            <a:r>
              <a:rPr lang="it-IT" sz="2800" dirty="0" smtClean="0"/>
              <a:t> </a:t>
            </a:r>
            <a:r>
              <a:rPr lang="it-IT" sz="2800" dirty="0" err="1" smtClean="0"/>
              <a:t>as</a:t>
            </a:r>
            <a:r>
              <a:rPr lang="it-IT" sz="2800" dirty="0" smtClean="0"/>
              <a:t> </a:t>
            </a:r>
            <a:r>
              <a:rPr lang="it-IT" sz="2800" dirty="0" err="1" smtClean="0"/>
              <a:t>time</a:t>
            </a:r>
            <a:r>
              <a:rPr lang="it-IT" sz="2800" dirty="0" smtClean="0"/>
              <a:t> </a:t>
            </a:r>
            <a:r>
              <a:rPr lang="it-IT" sz="2800" dirty="0" err="1" smtClean="0"/>
              <a:t>completely</a:t>
            </a:r>
            <a:r>
              <a:rPr lang="it-IT" sz="2800" dirty="0" smtClean="0"/>
              <a:t> </a:t>
            </a:r>
            <a:r>
              <a:rPr lang="it-IT" sz="2800" dirty="0" err="1" smtClean="0"/>
              <a:t>devoted</a:t>
            </a:r>
            <a:r>
              <a:rPr lang="it-IT" sz="2800" dirty="0" smtClean="0"/>
              <a:t> </a:t>
            </a:r>
            <a:r>
              <a:rPr lang="it-IT" sz="2800" dirty="0" err="1" smtClean="0"/>
              <a:t>to</a:t>
            </a:r>
            <a:r>
              <a:rPr lang="it-IT" sz="2800" dirty="0" smtClean="0"/>
              <a:t> the project. </a:t>
            </a:r>
          </a:p>
          <a:p>
            <a:pPr lvl="1"/>
            <a:r>
              <a:rPr lang="it-IT" sz="2400" dirty="0" smtClean="0"/>
              <a:t>0.25 </a:t>
            </a:r>
            <a:r>
              <a:rPr lang="it-IT" sz="2400" dirty="0" err="1" smtClean="0"/>
              <a:t>FTEs</a:t>
            </a:r>
            <a:r>
              <a:rPr lang="it-IT" sz="2400" dirty="0" smtClean="0"/>
              <a:t> </a:t>
            </a:r>
            <a:r>
              <a:rPr lang="it-IT" sz="2400" dirty="0" err="1" smtClean="0"/>
              <a:t>means</a:t>
            </a:r>
            <a:r>
              <a:rPr lang="it-IT" sz="2400" dirty="0" smtClean="0"/>
              <a:t> </a:t>
            </a:r>
            <a:r>
              <a:rPr lang="it-IT" sz="2400" dirty="0" err="1" smtClean="0"/>
              <a:t>that</a:t>
            </a:r>
            <a:r>
              <a:rPr lang="it-IT" sz="2400" dirty="0" smtClean="0"/>
              <a:t> </a:t>
            </a:r>
            <a:r>
              <a:rPr lang="it-IT" sz="2400" dirty="0" err="1" smtClean="0"/>
              <a:t>for</a:t>
            </a:r>
            <a:r>
              <a:rPr lang="it-IT" sz="2400" dirty="0" smtClean="0"/>
              <a:t> 3 </a:t>
            </a:r>
            <a:r>
              <a:rPr lang="it-IT" sz="2400" dirty="0" err="1" smtClean="0"/>
              <a:t>months</a:t>
            </a:r>
            <a:r>
              <a:rPr lang="it-IT" sz="2400" dirty="0" smtClean="0"/>
              <a:t> the </a:t>
            </a:r>
            <a:r>
              <a:rPr lang="it-IT" sz="2400" dirty="0" err="1" smtClean="0"/>
              <a:t>person</a:t>
            </a:r>
            <a:r>
              <a:rPr lang="it-IT" sz="2400" dirty="0" smtClean="0"/>
              <a:t> </a:t>
            </a:r>
            <a:r>
              <a:rPr lang="it-IT" sz="2400" dirty="0" err="1" smtClean="0"/>
              <a:t>has</a:t>
            </a:r>
            <a:r>
              <a:rPr lang="it-IT" sz="2400" dirty="0" smtClean="0"/>
              <a:t> </a:t>
            </a:r>
            <a:r>
              <a:rPr lang="it-IT" sz="2400" dirty="0" err="1" smtClean="0"/>
              <a:t>worked</a:t>
            </a:r>
            <a:r>
              <a:rPr lang="it-IT" sz="2400" dirty="0" smtClean="0"/>
              <a:t> </a:t>
            </a:r>
            <a:r>
              <a:rPr lang="it-IT" sz="2400" dirty="0" err="1" smtClean="0"/>
              <a:t>only</a:t>
            </a:r>
            <a:r>
              <a:rPr lang="it-IT" sz="2400" dirty="0" smtClean="0"/>
              <a:t> </a:t>
            </a:r>
            <a:r>
              <a:rPr lang="it-IT" sz="2400" dirty="0" err="1" smtClean="0"/>
              <a:t>for</a:t>
            </a:r>
            <a:r>
              <a:rPr lang="it-IT" sz="2400" dirty="0" smtClean="0"/>
              <a:t> the Project (no </a:t>
            </a:r>
            <a:r>
              <a:rPr lang="it-IT" sz="2400" dirty="0" err="1" smtClean="0"/>
              <a:t>holidays</a:t>
            </a:r>
            <a:r>
              <a:rPr lang="it-IT" sz="2400" dirty="0" smtClean="0"/>
              <a:t>, no </a:t>
            </a:r>
            <a:r>
              <a:rPr lang="it-IT" sz="2400" dirty="0" err="1" smtClean="0"/>
              <a:t>meetings</a:t>
            </a:r>
            <a:r>
              <a:rPr lang="it-IT" sz="2400" dirty="0" smtClean="0"/>
              <a:t>, …)</a:t>
            </a:r>
          </a:p>
          <a:p>
            <a:r>
              <a:rPr lang="it-IT" sz="2800" dirty="0" smtClean="0"/>
              <a:t>The COSMO </a:t>
            </a:r>
            <a:r>
              <a:rPr lang="it-IT" sz="2800" dirty="0" err="1" smtClean="0"/>
              <a:t>year</a:t>
            </a:r>
            <a:r>
              <a:rPr lang="it-IT" sz="2800" dirty="0" smtClean="0"/>
              <a:t> </a:t>
            </a:r>
            <a:r>
              <a:rPr lang="it-IT" sz="2800" dirty="0" err="1" smtClean="0"/>
              <a:t>is</a:t>
            </a:r>
            <a:r>
              <a:rPr lang="it-IT" sz="2800" dirty="0" smtClean="0"/>
              <a:t> </a:t>
            </a:r>
            <a:r>
              <a:rPr lang="it-IT" sz="2800" dirty="0" err="1" smtClean="0"/>
              <a:t>from</a:t>
            </a:r>
            <a:r>
              <a:rPr lang="it-IT" sz="2800" dirty="0" smtClean="0"/>
              <a:t> </a:t>
            </a:r>
            <a:r>
              <a:rPr lang="it-IT" sz="2800" dirty="0" err="1" smtClean="0"/>
              <a:t>September</a:t>
            </a:r>
            <a:r>
              <a:rPr lang="it-IT" sz="2800" dirty="0" smtClean="0"/>
              <a:t> </a:t>
            </a:r>
            <a:r>
              <a:rPr lang="it-IT" sz="2800" dirty="0" err="1" smtClean="0"/>
              <a:t>to</a:t>
            </a:r>
            <a:r>
              <a:rPr lang="it-IT" sz="2800" dirty="0" smtClean="0"/>
              <a:t> August</a:t>
            </a:r>
          </a:p>
          <a:p>
            <a:r>
              <a:rPr lang="it-IT" sz="2800" dirty="0" err="1" smtClean="0"/>
              <a:t>Reporting</a:t>
            </a:r>
            <a:r>
              <a:rPr lang="it-IT" sz="2800" dirty="0" smtClean="0"/>
              <a:t> (</a:t>
            </a:r>
            <a:r>
              <a:rPr lang="it-IT" sz="2800" dirty="0" err="1" smtClean="0"/>
              <a:t>both</a:t>
            </a:r>
            <a:r>
              <a:rPr lang="it-IT" sz="2800" dirty="0" smtClean="0"/>
              <a:t> status </a:t>
            </a:r>
            <a:r>
              <a:rPr lang="it-IT" sz="2800" dirty="0" err="1" smtClean="0"/>
              <a:t>of</a:t>
            </a:r>
            <a:r>
              <a:rPr lang="it-IT" sz="2800" dirty="0" smtClean="0"/>
              <a:t> the Project and </a:t>
            </a:r>
            <a:r>
              <a:rPr lang="it-IT" sz="2800" dirty="0" err="1" smtClean="0"/>
              <a:t>FTEs</a:t>
            </a:r>
            <a:r>
              <a:rPr lang="it-IT" sz="2800" dirty="0" smtClean="0"/>
              <a:t>) </a:t>
            </a:r>
            <a:r>
              <a:rPr lang="it-IT" sz="2800" dirty="0" err="1" smtClean="0"/>
              <a:t>is</a:t>
            </a:r>
            <a:r>
              <a:rPr lang="it-IT" sz="2800" dirty="0" smtClean="0"/>
              <a:t> 3-monthly (SON, DJF, MAM, JJA)</a:t>
            </a:r>
          </a:p>
          <a:p>
            <a:pPr lvl="1"/>
            <a:r>
              <a:rPr lang="it-IT" sz="2400" dirty="0" err="1" smtClean="0"/>
              <a:t>For</a:t>
            </a:r>
            <a:r>
              <a:rPr lang="it-IT" sz="2400" dirty="0" smtClean="0"/>
              <a:t> SON and MAM </a:t>
            </a:r>
            <a:r>
              <a:rPr lang="it-IT" sz="2400" dirty="0" err="1" smtClean="0"/>
              <a:t>reporting</a:t>
            </a:r>
            <a:r>
              <a:rPr lang="it-IT" sz="2400" dirty="0" smtClean="0"/>
              <a:t> </a:t>
            </a:r>
            <a:r>
              <a:rPr lang="it-IT" sz="2400" dirty="0" err="1" smtClean="0"/>
              <a:t>is</a:t>
            </a:r>
            <a:r>
              <a:rPr lang="it-IT" sz="2400" dirty="0" smtClean="0"/>
              <a:t> light (</a:t>
            </a:r>
            <a:r>
              <a:rPr lang="it-IT" sz="2400" dirty="0" err="1" smtClean="0"/>
              <a:t>FTEs</a:t>
            </a:r>
            <a:r>
              <a:rPr lang="it-IT" sz="2400" dirty="0" smtClean="0"/>
              <a:t> + 1 statement </a:t>
            </a:r>
            <a:r>
              <a:rPr lang="it-IT" sz="2400" dirty="0" err="1" smtClean="0"/>
              <a:t>about</a:t>
            </a:r>
            <a:r>
              <a:rPr lang="it-IT" sz="2400" dirty="0" smtClean="0"/>
              <a:t> the status </a:t>
            </a:r>
            <a:r>
              <a:rPr lang="it-IT" sz="2400" dirty="0" err="1" smtClean="0"/>
              <a:t>of</a:t>
            </a:r>
            <a:r>
              <a:rPr lang="it-IT" sz="2400" dirty="0" smtClean="0"/>
              <a:t> the project, </a:t>
            </a:r>
            <a:r>
              <a:rPr lang="it-IT" sz="2400" dirty="0" err="1" smtClean="0"/>
              <a:t>problems</a:t>
            </a:r>
            <a:r>
              <a:rPr lang="it-IT" sz="2400" dirty="0" smtClean="0"/>
              <a:t> </a:t>
            </a:r>
            <a:r>
              <a:rPr lang="it-IT" sz="2400" dirty="0" err="1" smtClean="0"/>
              <a:t>encountered</a:t>
            </a:r>
            <a:r>
              <a:rPr lang="it-IT" sz="2400" dirty="0" smtClean="0"/>
              <a:t>, </a:t>
            </a:r>
            <a:r>
              <a:rPr lang="it-IT" sz="2400" dirty="0" err="1" smtClean="0"/>
              <a:t>need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SMC/STC, …)</a:t>
            </a:r>
          </a:p>
          <a:p>
            <a:pPr lvl="1"/>
            <a:r>
              <a:rPr lang="it-IT" sz="2400" dirty="0" err="1" smtClean="0"/>
              <a:t>For</a:t>
            </a:r>
            <a:r>
              <a:rPr lang="it-IT" sz="2400" dirty="0" smtClean="0"/>
              <a:t> DJF and JJA </a:t>
            </a:r>
            <a:r>
              <a:rPr lang="it-IT" sz="2400" dirty="0" err="1" smtClean="0"/>
              <a:t>reporting</a:t>
            </a:r>
            <a:r>
              <a:rPr lang="it-IT" sz="2400" dirty="0" smtClean="0"/>
              <a:t> </a:t>
            </a:r>
            <a:r>
              <a:rPr lang="it-IT" sz="2400" dirty="0" err="1" smtClean="0"/>
              <a:t>is</a:t>
            </a:r>
            <a:r>
              <a:rPr lang="it-IT" sz="2400" dirty="0" smtClean="0"/>
              <a:t> </a:t>
            </a:r>
            <a:r>
              <a:rPr lang="it-IT" sz="2400" dirty="0" err="1" smtClean="0"/>
              <a:t>heavy</a:t>
            </a:r>
            <a:r>
              <a:rPr lang="it-IT" sz="2400" dirty="0" smtClean="0"/>
              <a:t> (</a:t>
            </a:r>
            <a:r>
              <a:rPr lang="it-IT" sz="2400" dirty="0" err="1" smtClean="0"/>
              <a:t>FTEs</a:t>
            </a:r>
            <a:r>
              <a:rPr lang="it-IT" sz="2400" dirty="0" smtClean="0"/>
              <a:t> + (short) </a:t>
            </a:r>
            <a:r>
              <a:rPr lang="it-IT" sz="2400" dirty="0" err="1" smtClean="0"/>
              <a:t>written</a:t>
            </a:r>
            <a:r>
              <a:rPr lang="it-IT" sz="2400" dirty="0" smtClean="0"/>
              <a:t> report </a:t>
            </a:r>
            <a:r>
              <a:rPr lang="it-IT" sz="2400" dirty="0" err="1" smtClean="0"/>
              <a:t>about</a:t>
            </a:r>
            <a:r>
              <a:rPr lang="it-IT" sz="2400" dirty="0" smtClean="0"/>
              <a:t> the </a:t>
            </a:r>
            <a:r>
              <a:rPr lang="it-IT" sz="2400" dirty="0" err="1" smtClean="0"/>
              <a:t>results</a:t>
            </a:r>
            <a:r>
              <a:rPr lang="it-IT" sz="2400" dirty="0" smtClean="0"/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14390" y="71414"/>
            <a:ext cx="7543824" cy="928694"/>
          </a:xfrm>
        </p:spPr>
        <p:txBody>
          <a:bodyPr/>
          <a:lstStyle/>
          <a:p>
            <a:r>
              <a:rPr lang="it-IT" dirty="0" err="1" smtClean="0"/>
              <a:t>Coordination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158" y="1071546"/>
            <a:ext cx="8401080" cy="5500726"/>
          </a:xfrm>
        </p:spPr>
        <p:txBody>
          <a:bodyPr>
            <a:normAutofit/>
          </a:bodyPr>
          <a:lstStyle/>
          <a:p>
            <a:r>
              <a:rPr lang="it-IT" sz="2800" dirty="0" smtClean="0"/>
              <a:t>Report </a:t>
            </a:r>
            <a:r>
              <a:rPr lang="it-IT" sz="2800" dirty="0" err="1" smtClean="0"/>
              <a:t>to</a:t>
            </a:r>
            <a:r>
              <a:rPr lang="it-IT" sz="2800" dirty="0" smtClean="0"/>
              <a:t> PP </a:t>
            </a:r>
            <a:r>
              <a:rPr lang="it-IT" sz="2800" dirty="0" err="1" smtClean="0"/>
              <a:t>coordinator</a:t>
            </a:r>
            <a:endParaRPr lang="it-IT" sz="2400" dirty="0" smtClean="0"/>
          </a:p>
          <a:p>
            <a:r>
              <a:rPr lang="it-IT" sz="2800" dirty="0" err="1" smtClean="0"/>
              <a:t>Meetings</a:t>
            </a:r>
            <a:r>
              <a:rPr lang="it-IT" sz="2800" dirty="0" smtClean="0"/>
              <a:t>: </a:t>
            </a:r>
          </a:p>
          <a:p>
            <a:pPr lvl="1"/>
            <a:r>
              <a:rPr lang="it-IT" sz="2400" dirty="0" err="1" smtClean="0"/>
              <a:t>web-conferences</a:t>
            </a:r>
            <a:r>
              <a:rPr lang="it-IT" sz="2400" dirty="0" smtClean="0"/>
              <a:t> are </a:t>
            </a:r>
            <a:r>
              <a:rPr lang="it-IT" sz="2400" dirty="0" err="1" smtClean="0"/>
              <a:t>asked</a:t>
            </a:r>
            <a:r>
              <a:rPr lang="it-IT" sz="2400" dirty="0" smtClean="0"/>
              <a:t> </a:t>
            </a:r>
            <a:r>
              <a:rPr lang="it-IT" sz="2400" dirty="0" err="1" smtClean="0"/>
              <a:t>by</a:t>
            </a:r>
            <a:r>
              <a:rPr lang="it-IT" sz="2400" dirty="0" smtClean="0"/>
              <a:t> STC, </a:t>
            </a:r>
            <a:r>
              <a:rPr lang="it-IT" sz="2400" dirty="0" err="1" smtClean="0"/>
              <a:t>possibly</a:t>
            </a:r>
            <a:r>
              <a:rPr lang="it-IT" sz="2400" dirty="0" smtClean="0"/>
              <a:t> </a:t>
            </a:r>
            <a:r>
              <a:rPr lang="it-IT" sz="2400" dirty="0" err="1" smtClean="0"/>
              <a:t>monthly</a:t>
            </a:r>
            <a:r>
              <a:rPr lang="it-IT" sz="2400" dirty="0" smtClean="0"/>
              <a:t>, at </a:t>
            </a:r>
            <a:r>
              <a:rPr lang="it-IT" sz="2400" dirty="0" err="1" smtClean="0"/>
              <a:t>least</a:t>
            </a:r>
            <a:r>
              <a:rPr lang="it-IT" sz="2400" dirty="0" smtClean="0"/>
              <a:t> 3-monthly</a:t>
            </a:r>
          </a:p>
          <a:p>
            <a:pPr lvl="1"/>
            <a:r>
              <a:rPr lang="it-IT" sz="2400" dirty="0" smtClean="0"/>
              <a:t>GM, CUS, </a:t>
            </a:r>
            <a:r>
              <a:rPr lang="it-IT" sz="2400" dirty="0" err="1" smtClean="0"/>
              <a:t>other</a:t>
            </a:r>
            <a:r>
              <a:rPr lang="it-IT" sz="2400" dirty="0" smtClean="0"/>
              <a:t> </a:t>
            </a:r>
            <a:r>
              <a:rPr lang="it-IT" sz="2400" dirty="0" err="1" smtClean="0"/>
              <a:t>meetings</a:t>
            </a:r>
            <a:r>
              <a:rPr lang="it-IT" sz="2400" dirty="0" smtClean="0"/>
              <a:t> </a:t>
            </a:r>
            <a:r>
              <a:rPr lang="it-IT" sz="2400" dirty="0" err="1" smtClean="0"/>
              <a:t>possible</a:t>
            </a:r>
            <a:r>
              <a:rPr lang="it-IT" sz="2400" dirty="0" smtClean="0"/>
              <a:t> (</a:t>
            </a:r>
            <a:r>
              <a:rPr lang="it-IT" sz="2400" dirty="0" err="1" smtClean="0"/>
              <a:t>better</a:t>
            </a:r>
            <a:r>
              <a:rPr lang="it-IT" sz="2400" dirty="0" smtClean="0"/>
              <a:t> on a </a:t>
            </a:r>
            <a:r>
              <a:rPr lang="it-IT" sz="2400" dirty="0" err="1" smtClean="0"/>
              <a:t>specific</a:t>
            </a:r>
            <a:r>
              <a:rPr lang="it-IT" sz="2400" dirty="0" smtClean="0"/>
              <a:t> Task), </a:t>
            </a:r>
            <a:r>
              <a:rPr lang="it-IT" sz="2400" dirty="0" err="1" smtClean="0"/>
              <a:t>depending</a:t>
            </a:r>
            <a:r>
              <a:rPr lang="it-IT" sz="2400" dirty="0" smtClean="0"/>
              <a:t> on the </a:t>
            </a:r>
            <a:r>
              <a:rPr lang="it-IT" sz="2400" dirty="0" err="1" smtClean="0"/>
              <a:t>need</a:t>
            </a:r>
            <a:r>
              <a:rPr lang="it-IT" sz="2400" dirty="0" smtClean="0"/>
              <a:t> (COSMO </a:t>
            </a:r>
            <a:r>
              <a:rPr lang="it-IT" sz="2400" dirty="0" err="1" smtClean="0"/>
              <a:t>licence</a:t>
            </a:r>
            <a:r>
              <a:rPr lang="it-IT" sz="2400" dirty="0" smtClean="0"/>
              <a:t> </a:t>
            </a:r>
            <a:r>
              <a:rPr lang="it-IT" sz="2400" dirty="0" err="1" smtClean="0"/>
              <a:t>money</a:t>
            </a:r>
            <a:r>
              <a:rPr lang="it-IT" sz="2400" dirty="0" smtClean="0"/>
              <a:t>)</a:t>
            </a:r>
          </a:p>
          <a:p>
            <a:r>
              <a:rPr lang="it-IT" sz="2800" dirty="0" err="1" smtClean="0"/>
              <a:t>It</a:t>
            </a:r>
            <a:r>
              <a:rPr lang="it-IT" sz="2800" dirty="0" smtClean="0"/>
              <a:t> </a:t>
            </a:r>
            <a:r>
              <a:rPr lang="it-IT" sz="2800" dirty="0" err="1" smtClean="0"/>
              <a:t>is</a:t>
            </a:r>
            <a:r>
              <a:rPr lang="it-IT" sz="2800" dirty="0" smtClean="0"/>
              <a:t> </a:t>
            </a:r>
            <a:r>
              <a:rPr lang="it-IT" sz="2800" dirty="0" err="1" smtClean="0"/>
              <a:t>possible</a:t>
            </a:r>
            <a:r>
              <a:rPr lang="it-IT" sz="2800" dirty="0" smtClean="0"/>
              <a:t> </a:t>
            </a:r>
            <a:r>
              <a:rPr lang="it-IT" sz="2800" dirty="0" err="1" smtClean="0"/>
              <a:t>to</a:t>
            </a:r>
            <a:r>
              <a:rPr lang="it-IT" sz="2800" dirty="0" smtClean="0"/>
              <a:t> </a:t>
            </a:r>
            <a:r>
              <a:rPr lang="it-IT" sz="2800" dirty="0" err="1" smtClean="0"/>
              <a:t>use</a:t>
            </a:r>
            <a:r>
              <a:rPr lang="it-IT" sz="2800" dirty="0" smtClean="0"/>
              <a:t> COSMO </a:t>
            </a:r>
            <a:r>
              <a:rPr lang="it-IT" sz="2800" dirty="0" err="1" smtClean="0"/>
              <a:t>licence</a:t>
            </a:r>
            <a:r>
              <a:rPr lang="it-IT" sz="2800" dirty="0" smtClean="0"/>
              <a:t> </a:t>
            </a:r>
            <a:r>
              <a:rPr lang="it-IT" sz="2800" dirty="0" err="1" smtClean="0"/>
              <a:t>money</a:t>
            </a:r>
            <a:r>
              <a:rPr lang="it-IT" sz="2800" dirty="0" smtClean="0"/>
              <a:t> </a:t>
            </a:r>
            <a:r>
              <a:rPr lang="it-IT" sz="2800" dirty="0" err="1" smtClean="0"/>
              <a:t>to</a:t>
            </a:r>
            <a:r>
              <a:rPr lang="it-IT" sz="2800" dirty="0" smtClean="0"/>
              <a:t> </a:t>
            </a:r>
            <a:r>
              <a:rPr lang="it-IT" sz="2800" dirty="0" err="1" smtClean="0"/>
              <a:t>invite</a:t>
            </a:r>
            <a:r>
              <a:rPr lang="it-IT" sz="2800" dirty="0" smtClean="0"/>
              <a:t> </a:t>
            </a:r>
            <a:r>
              <a:rPr lang="it-IT" sz="2800" dirty="0" err="1" smtClean="0"/>
              <a:t>scientists</a:t>
            </a:r>
            <a:r>
              <a:rPr lang="it-IT" sz="2800" dirty="0" smtClean="0"/>
              <a:t> or </a:t>
            </a:r>
            <a:r>
              <a:rPr lang="it-IT" sz="2800" dirty="0" err="1" smtClean="0"/>
              <a:t>to</a:t>
            </a:r>
            <a:r>
              <a:rPr lang="it-IT" sz="2800" dirty="0" smtClean="0"/>
              <a:t> </a:t>
            </a:r>
            <a:r>
              <a:rPr lang="it-IT" sz="2800" dirty="0" err="1" smtClean="0"/>
              <a:t>visit</a:t>
            </a:r>
            <a:r>
              <a:rPr lang="it-IT" sz="2800" dirty="0" smtClean="0"/>
              <a:t> a </a:t>
            </a:r>
            <a:r>
              <a:rPr lang="it-IT" sz="2800" dirty="0" err="1" smtClean="0"/>
              <a:t>scientist</a:t>
            </a:r>
            <a:r>
              <a:rPr lang="it-IT" sz="2800" dirty="0" smtClean="0"/>
              <a:t> </a:t>
            </a:r>
            <a:r>
              <a:rPr lang="it-IT" sz="2800" dirty="0" err="1" smtClean="0"/>
              <a:t>within</a:t>
            </a:r>
            <a:r>
              <a:rPr lang="it-IT" sz="2800" dirty="0" smtClean="0"/>
              <a:t> the Project </a:t>
            </a:r>
            <a:r>
              <a:rPr lang="it-IT" sz="2800" dirty="0" smtClean="0"/>
              <a:t>scope</a:t>
            </a:r>
          </a:p>
          <a:p>
            <a:r>
              <a:rPr lang="it-IT" sz="2800" dirty="0" err="1" smtClean="0"/>
              <a:t>Next</a:t>
            </a:r>
            <a:r>
              <a:rPr lang="it-IT" sz="2800" dirty="0" smtClean="0"/>
              <a:t> meeting (</a:t>
            </a:r>
            <a:r>
              <a:rPr lang="it-IT" sz="2800" dirty="0" err="1" smtClean="0"/>
              <a:t>virtual</a:t>
            </a:r>
            <a:r>
              <a:rPr lang="it-IT" sz="2800" smtClean="0"/>
              <a:t>)</a:t>
            </a:r>
            <a:endParaRPr lang="it-IT" sz="28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833</Words>
  <PresentationFormat>Presentazione su schermo (4:3)</PresentationFormat>
  <Paragraphs>70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COTEKINO Priority Project</vt:lpstr>
      <vt:lpstr>COTEKINO PP</vt:lpstr>
      <vt:lpstr>Task 1. IC perturbations derived from KENDA</vt:lpstr>
      <vt:lpstr>Task 2. Model perturbations.</vt:lpstr>
      <vt:lpstr>Task 2. Model perturbations.</vt:lpstr>
      <vt:lpstr>Task 3. Soil/surface perturbations.</vt:lpstr>
      <vt:lpstr>Task 3. Soil/surface perturbations.</vt:lpstr>
      <vt:lpstr>FTEs</vt:lpstr>
      <vt:lpstr>Coordination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COTEKINO PP</dc:title>
  <dc:creator>Chiara Marsigli</dc:creator>
  <cp:lastModifiedBy>Chiara Marsigli</cp:lastModifiedBy>
  <cp:revision>33</cp:revision>
  <dcterms:created xsi:type="dcterms:W3CDTF">2013-07-03T15:31:38Z</dcterms:created>
  <dcterms:modified xsi:type="dcterms:W3CDTF">2013-09-02T10:35:54Z</dcterms:modified>
</cp:coreProperties>
</file>