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9" r:id="rId4"/>
    <p:sldId id="262" r:id="rId5"/>
    <p:sldId id="292" r:id="rId6"/>
    <p:sldId id="293" r:id="rId7"/>
    <p:sldId id="294" r:id="rId8"/>
    <p:sldId id="295" r:id="rId9"/>
    <p:sldId id="296" r:id="rId10"/>
    <p:sldId id="297" r:id="rId11"/>
    <p:sldId id="283" r:id="rId12"/>
    <p:sldId id="284" r:id="rId13"/>
    <p:sldId id="288" r:id="rId14"/>
    <p:sldId id="289" r:id="rId15"/>
    <p:sldId id="290" r:id="rId16"/>
    <p:sldId id="291" r:id="rId17"/>
    <p:sldId id="266" r:id="rId18"/>
    <p:sldId id="265" r:id="rId19"/>
    <p:sldId id="281" r:id="rId20"/>
    <p:sldId id="282" r:id="rId21"/>
    <p:sldId id="268" r:id="rId22"/>
    <p:sldId id="267" r:id="rId23"/>
    <p:sldId id="264" r:id="rId24"/>
    <p:sldId id="263" r:id="rId25"/>
    <p:sldId id="277" r:id="rId26"/>
    <p:sldId id="269" r:id="rId27"/>
    <p:sldId id="278" r:id="rId28"/>
    <p:sldId id="275" r:id="rId29"/>
    <p:sldId id="276" r:id="rId30"/>
    <p:sldId id="273" r:id="rId31"/>
    <p:sldId id="274" r:id="rId32"/>
    <p:sldId id="279" r:id="rId33"/>
    <p:sldId id="257" r:id="rId34"/>
    <p:sldId id="261" r:id="rId35"/>
    <p:sldId id="280" r:id="rId36"/>
    <p:sldId id="258" r:id="rId3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73" d="100"/>
          <a:sy n="73" d="100"/>
        </p:scale>
        <p:origin x="-193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01/09/2013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01/09/2013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01/09/2013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01/09/2013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01/09/2013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01/09/2013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01/09/2013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01/09/2013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01/09/2013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01/09/2013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01/09/2013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/>
              <a:pPr/>
              <a:t>01/09/2013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61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6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14348" y="1614476"/>
            <a:ext cx="7715304" cy="1743086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Candara" pitchFamily="34" charset="0"/>
              </a:rPr>
              <a:t>First experiments with KENDA for providing ICs to COSMO-It-</a:t>
            </a:r>
            <a:r>
              <a:rPr lang="it-IT" sz="3600" dirty="0" smtClean="0">
                <a:latin typeface="Candara" pitchFamily="34" charset="0"/>
              </a:rPr>
              <a:t>EPS</a:t>
            </a:r>
            <a:endParaRPr lang="it-IT" sz="3600" dirty="0">
              <a:latin typeface="Candara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571876"/>
            <a:ext cx="6400800" cy="1824038"/>
          </a:xfrm>
        </p:spPr>
        <p:txBody>
          <a:bodyPr>
            <a:normAutofit lnSpcReduction="10000"/>
          </a:bodyPr>
          <a:lstStyle/>
          <a:p>
            <a:r>
              <a:rPr lang="it-IT" sz="2000" dirty="0" smtClean="0">
                <a:solidFill>
                  <a:schemeClr val="tx1"/>
                </a:solidFill>
                <a:latin typeface="Candara" pitchFamily="34" charset="0"/>
              </a:rPr>
              <a:t>Chiara Marsigli</a:t>
            </a:r>
          </a:p>
          <a:p>
            <a:r>
              <a:rPr lang="it-IT" sz="2000" dirty="0" smtClean="0">
                <a:solidFill>
                  <a:schemeClr val="tx1"/>
                </a:solidFill>
                <a:latin typeface="Candara" pitchFamily="34" charset="0"/>
              </a:rPr>
              <a:t>Tiziana </a:t>
            </a:r>
            <a:r>
              <a:rPr lang="it-IT" sz="2000" dirty="0" err="1" smtClean="0">
                <a:solidFill>
                  <a:schemeClr val="tx1"/>
                </a:solidFill>
                <a:latin typeface="Candara" pitchFamily="34" charset="0"/>
              </a:rPr>
              <a:t>Paccagnella</a:t>
            </a:r>
            <a:endParaRPr lang="it-IT" sz="2000" dirty="0" smtClean="0">
              <a:solidFill>
                <a:schemeClr val="tx1"/>
              </a:solidFill>
              <a:latin typeface="Candara" pitchFamily="34" charset="0"/>
            </a:endParaRPr>
          </a:p>
          <a:p>
            <a:r>
              <a:rPr lang="it-IT" sz="2000" dirty="0" smtClean="0">
                <a:solidFill>
                  <a:schemeClr val="tx1"/>
                </a:solidFill>
                <a:latin typeface="Candara" pitchFamily="34" charset="0"/>
              </a:rPr>
              <a:t>Andrea </a:t>
            </a:r>
            <a:r>
              <a:rPr lang="it-IT" sz="2000" dirty="0" smtClean="0">
                <a:solidFill>
                  <a:schemeClr val="tx1"/>
                </a:solidFill>
                <a:latin typeface="Candara" pitchFamily="34" charset="0"/>
              </a:rPr>
              <a:t>Montani</a:t>
            </a:r>
          </a:p>
          <a:p>
            <a:endParaRPr lang="it-IT" sz="2000" dirty="0" smtClean="0">
              <a:solidFill>
                <a:schemeClr val="tx1"/>
              </a:solidFill>
              <a:latin typeface="Candara" pitchFamily="34" charset="0"/>
            </a:endParaRPr>
          </a:p>
          <a:p>
            <a:r>
              <a:rPr lang="it-IT" sz="2000" dirty="0" smtClean="0">
                <a:solidFill>
                  <a:schemeClr val="tx1"/>
                </a:solidFill>
                <a:latin typeface="Candara" pitchFamily="34" charset="0"/>
              </a:rPr>
              <a:t>ARPA Emilia-Romagna, SIMC</a:t>
            </a:r>
          </a:p>
        </p:txBody>
      </p:sp>
      <p:pic>
        <p:nvPicPr>
          <p:cNvPr id="1026" name="Picture 2" descr="C:\Users\cmarsigli\Documents\cosmo\GM2013\arpaER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5929330"/>
            <a:ext cx="1865313" cy="782637"/>
          </a:xfrm>
          <a:prstGeom prst="rect">
            <a:avLst/>
          </a:prstGeom>
          <a:noFill/>
        </p:spPr>
      </p:pic>
      <p:pic>
        <p:nvPicPr>
          <p:cNvPr id="1027" name="Picture 3" descr="C:\Users\cmarsigli\Documents\cosmo\GM2013\logo2nd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6075068"/>
            <a:ext cx="2842260" cy="640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>
                <a:solidFill>
                  <a:prstClr val="black"/>
                </a:solidFill>
              </a:rPr>
              <a:t>2012102512 - T </a:t>
            </a:r>
            <a:r>
              <a:rPr lang="it-IT" sz="3200" dirty="0" err="1" smtClean="0">
                <a:solidFill>
                  <a:prstClr val="black"/>
                </a:solidFill>
              </a:rPr>
              <a:t>level</a:t>
            </a:r>
            <a:r>
              <a:rPr lang="it-IT" sz="3200" dirty="0" smtClean="0">
                <a:solidFill>
                  <a:prstClr val="black"/>
                </a:solidFill>
              </a:rPr>
              <a:t> 1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857356" y="1600130"/>
            <a:ext cx="100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/>
              <a:t>kenda</a:t>
            </a:r>
            <a:endParaRPr lang="it-IT" sz="20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500826" y="1600130"/>
            <a:ext cx="928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int2lm</a:t>
            </a:r>
            <a:endParaRPr lang="it-IT" sz="2000" dirty="0"/>
          </a:p>
        </p:txBody>
      </p:sp>
      <p:pic>
        <p:nvPicPr>
          <p:cNvPr id="1028" name="Picture 4" descr="C:\Users\cmarsigli\Documents\cosmo\KENDA\2012102512\spettri\2dspectra_int2lm_t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906" y="2000270"/>
            <a:ext cx="4286250" cy="4286250"/>
          </a:xfrm>
          <a:prstGeom prst="rect">
            <a:avLst/>
          </a:prstGeom>
          <a:noFill/>
        </p:spPr>
      </p:pic>
      <p:pic>
        <p:nvPicPr>
          <p:cNvPr id="2051" name="Picture 3" descr="C:\Users\cmarsigli\Documents\cosmo\KENDA\2012102512\spettri\2dspectra_kenda_t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4" y="2000270"/>
            <a:ext cx="4286250" cy="428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cmarsigli\Documents\cosmo\KENDA\2012102512\int2lm\int2lm_t50_mean_25ott.png.1.png"/>
          <p:cNvPicPr>
            <a:picLocks noChangeAspect="1" noChangeArrowheads="1"/>
          </p:cNvPicPr>
          <p:nvPr/>
        </p:nvPicPr>
        <p:blipFill>
          <a:blip r:embed="rId2"/>
          <a:srcRect l="2865" t="19966" r="12107" b="1770"/>
          <a:stretch>
            <a:fillRect/>
          </a:stretch>
        </p:blipFill>
        <p:spPr bwMode="auto">
          <a:xfrm>
            <a:off x="4572000" y="1046973"/>
            <a:ext cx="4535394" cy="2953531"/>
          </a:xfrm>
          <a:prstGeom prst="rect">
            <a:avLst/>
          </a:prstGeom>
          <a:noFill/>
        </p:spPr>
      </p:pic>
      <p:pic>
        <p:nvPicPr>
          <p:cNvPr id="3" name="Picture 2" descr="C:\Users\cmarsigli\Documents\cosmo\KENDA\2012102512\kenda\kenda_t50_mean_25ott.png.1.png"/>
          <p:cNvPicPr>
            <a:picLocks noChangeAspect="1" noChangeArrowheads="1"/>
          </p:cNvPicPr>
          <p:nvPr/>
        </p:nvPicPr>
        <p:blipFill>
          <a:blip r:embed="rId3"/>
          <a:srcRect l="2786" t="19657" r="12014" b="2079"/>
          <a:stretch>
            <a:fillRect/>
          </a:stretch>
        </p:blipFill>
        <p:spPr bwMode="auto">
          <a:xfrm>
            <a:off x="-32" y="1046973"/>
            <a:ext cx="4544568" cy="2953531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642942"/>
          </a:xfrm>
        </p:spPr>
        <p:txBody>
          <a:bodyPr>
            <a:normAutofit/>
          </a:bodyPr>
          <a:lstStyle/>
          <a:p>
            <a:r>
              <a:rPr lang="it-IT" sz="3200" dirty="0" smtClean="0"/>
              <a:t>2012102512 – </a:t>
            </a:r>
            <a:r>
              <a:rPr lang="it-IT" sz="3200" dirty="0" err="1" smtClean="0"/>
              <a:t>analysis</a:t>
            </a:r>
            <a:r>
              <a:rPr lang="it-IT" sz="3200" dirty="0" smtClean="0"/>
              <a:t> T </a:t>
            </a:r>
            <a:r>
              <a:rPr lang="it-IT" sz="3200" dirty="0" err="1" smtClean="0"/>
              <a:t>level</a:t>
            </a:r>
            <a:r>
              <a:rPr lang="it-IT" sz="3200" dirty="0" smtClean="0"/>
              <a:t> 50</a:t>
            </a:r>
            <a:endParaRPr lang="it-IT" sz="32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857356" y="742874"/>
            <a:ext cx="100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/>
              <a:t>kenda</a:t>
            </a:r>
            <a:endParaRPr lang="it-IT" sz="20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500826" y="742874"/>
            <a:ext cx="928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int2lm</a:t>
            </a:r>
            <a:endParaRPr lang="it-IT" sz="2000" dirty="0"/>
          </a:p>
        </p:txBody>
      </p:sp>
      <p:pic>
        <p:nvPicPr>
          <p:cNvPr id="1027" name="Picture 3" descr="C:\Users\cmarsigli\Documents\cosmo\KENDA\2012102512\kenda\kenda_t50_spread.png.1.png"/>
          <p:cNvPicPr>
            <a:picLocks noChangeAspect="1" noChangeArrowheads="1"/>
          </p:cNvPicPr>
          <p:nvPr/>
        </p:nvPicPr>
        <p:blipFill>
          <a:blip r:embed="rId4"/>
          <a:srcRect l="2695" t="21640" r="12250" b="2277"/>
          <a:stretch>
            <a:fillRect/>
          </a:stretch>
        </p:blipFill>
        <p:spPr bwMode="auto">
          <a:xfrm>
            <a:off x="0" y="3986800"/>
            <a:ext cx="4536834" cy="2871224"/>
          </a:xfrm>
          <a:prstGeom prst="rect">
            <a:avLst/>
          </a:prstGeom>
          <a:noFill/>
        </p:spPr>
      </p:pic>
      <p:pic>
        <p:nvPicPr>
          <p:cNvPr id="1029" name="Picture 5" descr="C:\Users\cmarsigli\Documents\cosmo\KENDA\2012102512\int2lm\int2lm_t50_spread.png.1.png"/>
          <p:cNvPicPr>
            <a:picLocks noChangeAspect="1" noChangeArrowheads="1"/>
          </p:cNvPicPr>
          <p:nvPr/>
        </p:nvPicPr>
        <p:blipFill>
          <a:blip r:embed="rId5"/>
          <a:srcRect l="2849" t="21652" r="12636" b="2023"/>
          <a:stretch>
            <a:fillRect/>
          </a:stretch>
        </p:blipFill>
        <p:spPr bwMode="auto">
          <a:xfrm>
            <a:off x="4572000" y="3977643"/>
            <a:ext cx="4508030" cy="2880357"/>
          </a:xfrm>
          <a:prstGeom prst="rect">
            <a:avLst/>
          </a:prstGeom>
          <a:noFill/>
        </p:spPr>
      </p:pic>
      <p:sp>
        <p:nvSpPr>
          <p:cNvPr id="11" name="CasellaDiTesto 10"/>
          <p:cNvSpPr txBox="1"/>
          <p:nvPr/>
        </p:nvSpPr>
        <p:spPr>
          <a:xfrm>
            <a:off x="0" y="1142984"/>
            <a:ext cx="100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/>
              <a:t>mean</a:t>
            </a:r>
            <a:endParaRPr lang="it-IT" sz="20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-32" y="4000504"/>
            <a:ext cx="100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spread</a:t>
            </a:r>
            <a:endParaRPr lang="it-IT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642942"/>
          </a:xfrm>
        </p:spPr>
        <p:txBody>
          <a:bodyPr>
            <a:normAutofit/>
          </a:bodyPr>
          <a:lstStyle/>
          <a:p>
            <a:r>
              <a:rPr lang="it-IT" sz="3200" dirty="0" smtClean="0"/>
              <a:t>2012102512 – </a:t>
            </a:r>
            <a:r>
              <a:rPr lang="it-IT" sz="3200" dirty="0" err="1" smtClean="0"/>
              <a:t>analysis</a:t>
            </a:r>
            <a:r>
              <a:rPr lang="it-IT" sz="3200" dirty="0" smtClean="0"/>
              <a:t> spread</a:t>
            </a:r>
            <a:endParaRPr lang="it-IT" sz="32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0" y="171370"/>
            <a:ext cx="100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/>
              <a:t>kenda</a:t>
            </a:r>
            <a:endParaRPr lang="it-IT" sz="20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7572396" y="171370"/>
            <a:ext cx="1571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/>
              <a:t>downscaling</a:t>
            </a:r>
            <a:endParaRPr lang="it-IT" sz="2000" dirty="0"/>
          </a:p>
        </p:txBody>
      </p:sp>
      <p:pic>
        <p:nvPicPr>
          <p:cNvPr id="2050" name="Picture 2" descr="C:\Users\cmarsigli\Documents\cosmo\KENDA\2012102512\int2lm\int2lm_t40_spread.png.1.png"/>
          <p:cNvPicPr>
            <a:picLocks noChangeAspect="1" noChangeArrowheads="1"/>
          </p:cNvPicPr>
          <p:nvPr/>
        </p:nvPicPr>
        <p:blipFill>
          <a:blip r:embed="rId2"/>
          <a:srcRect l="2502" t="20803" r="11612" b="1418"/>
          <a:stretch>
            <a:fillRect/>
          </a:stretch>
        </p:blipFill>
        <p:spPr bwMode="auto">
          <a:xfrm>
            <a:off x="4562841" y="493772"/>
            <a:ext cx="4581159" cy="2935228"/>
          </a:xfrm>
          <a:prstGeom prst="rect">
            <a:avLst/>
          </a:prstGeom>
          <a:noFill/>
        </p:spPr>
      </p:pic>
      <p:pic>
        <p:nvPicPr>
          <p:cNvPr id="2051" name="Picture 3" descr="C:\Users\cmarsigli\Documents\cosmo\KENDA\2012102512\kenda\kenda_t40_spread.png.1.png"/>
          <p:cNvPicPr>
            <a:picLocks noChangeAspect="1" noChangeArrowheads="1"/>
          </p:cNvPicPr>
          <p:nvPr/>
        </p:nvPicPr>
        <p:blipFill>
          <a:blip r:embed="rId3"/>
          <a:srcRect l="2676" t="20680" r="12124" b="2026"/>
          <a:stretch>
            <a:fillRect/>
          </a:stretch>
        </p:blipFill>
        <p:spPr bwMode="auto">
          <a:xfrm>
            <a:off x="-32" y="500042"/>
            <a:ext cx="4544568" cy="2916925"/>
          </a:xfrm>
          <a:prstGeom prst="rect">
            <a:avLst/>
          </a:prstGeom>
          <a:noFill/>
        </p:spPr>
      </p:pic>
      <p:pic>
        <p:nvPicPr>
          <p:cNvPr id="8" name="Picture 2" descr="C:\Users\cmarsigli\Documents\cosmo\KENDA\2012102512\kenda\kenda_t30_spread.png.1.png"/>
          <p:cNvPicPr>
            <a:picLocks noChangeAspect="1" noChangeArrowheads="1"/>
          </p:cNvPicPr>
          <p:nvPr/>
        </p:nvPicPr>
        <p:blipFill>
          <a:blip r:embed="rId4"/>
          <a:srcRect l="2851" t="20669" r="12121" b="2037"/>
          <a:stretch>
            <a:fillRect/>
          </a:stretch>
        </p:blipFill>
        <p:spPr bwMode="auto">
          <a:xfrm>
            <a:off x="0" y="3941099"/>
            <a:ext cx="4535394" cy="2916925"/>
          </a:xfrm>
          <a:prstGeom prst="rect">
            <a:avLst/>
          </a:prstGeom>
          <a:noFill/>
        </p:spPr>
      </p:pic>
      <p:pic>
        <p:nvPicPr>
          <p:cNvPr id="9" name="Picture 3" descr="C:\Users\cmarsigli\Documents\cosmo\KENDA\2012102512\int2lm\int2lm_t30_spread.png.1.png"/>
          <p:cNvPicPr>
            <a:picLocks noChangeAspect="1" noChangeArrowheads="1"/>
          </p:cNvPicPr>
          <p:nvPr/>
        </p:nvPicPr>
        <p:blipFill>
          <a:blip r:embed="rId5"/>
          <a:srcRect l="2743" t="20702" r="11875" b="2246"/>
          <a:stretch>
            <a:fillRect/>
          </a:stretch>
        </p:blipFill>
        <p:spPr bwMode="auto">
          <a:xfrm>
            <a:off x="4572000" y="3920530"/>
            <a:ext cx="4554276" cy="2907792"/>
          </a:xfrm>
          <a:prstGeom prst="rect">
            <a:avLst/>
          </a:prstGeom>
          <a:noFill/>
        </p:spPr>
      </p:pic>
      <p:sp>
        <p:nvSpPr>
          <p:cNvPr id="10" name="CasellaDiTesto 9"/>
          <p:cNvSpPr txBox="1"/>
          <p:nvPr/>
        </p:nvSpPr>
        <p:spPr>
          <a:xfrm>
            <a:off x="4000496" y="3643314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 </a:t>
            </a:r>
            <a:r>
              <a:rPr lang="it-IT" dirty="0" err="1" smtClean="0"/>
              <a:t>level</a:t>
            </a:r>
            <a:r>
              <a:rPr lang="it-IT" dirty="0" smtClean="0"/>
              <a:t> 30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4000496" y="3286124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 </a:t>
            </a:r>
            <a:r>
              <a:rPr lang="it-IT" dirty="0" err="1" smtClean="0"/>
              <a:t>level</a:t>
            </a:r>
            <a:r>
              <a:rPr lang="it-IT" dirty="0" smtClean="0"/>
              <a:t> 40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642942"/>
          </a:xfrm>
        </p:spPr>
        <p:txBody>
          <a:bodyPr>
            <a:normAutofit/>
          </a:bodyPr>
          <a:lstStyle/>
          <a:p>
            <a:r>
              <a:rPr lang="it-IT" sz="3200" dirty="0" smtClean="0"/>
              <a:t>2012102512 – </a:t>
            </a:r>
            <a:r>
              <a:rPr lang="it-IT" sz="3200" dirty="0" err="1" smtClean="0"/>
              <a:t>analysis</a:t>
            </a:r>
            <a:r>
              <a:rPr lang="it-IT" sz="3200" dirty="0" smtClean="0"/>
              <a:t> spread</a:t>
            </a:r>
            <a:endParaRPr lang="it-IT" sz="32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0" y="171370"/>
            <a:ext cx="100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/>
              <a:t>kenda</a:t>
            </a:r>
            <a:endParaRPr lang="it-IT" sz="20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7572396" y="171370"/>
            <a:ext cx="1571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/>
              <a:t>downscaling</a:t>
            </a:r>
            <a:endParaRPr lang="it-IT" sz="20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4000496" y="3643314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 </a:t>
            </a:r>
            <a:r>
              <a:rPr lang="it-IT" dirty="0" err="1" smtClean="0"/>
              <a:t>level</a:t>
            </a:r>
            <a:r>
              <a:rPr lang="it-IT" dirty="0" smtClean="0"/>
              <a:t> 10</a:t>
            </a:r>
            <a:endParaRPr lang="it-IT" dirty="0"/>
          </a:p>
        </p:txBody>
      </p:sp>
      <p:pic>
        <p:nvPicPr>
          <p:cNvPr id="12" name="Picture 2" descr="C:\Users\cmarsigli\Documents\cosmo\KENDA\2012102512\int2lm\int2lm_t20_spread.png.1.png"/>
          <p:cNvPicPr>
            <a:picLocks noChangeAspect="1" noChangeArrowheads="1"/>
          </p:cNvPicPr>
          <p:nvPr/>
        </p:nvPicPr>
        <p:blipFill>
          <a:blip r:embed="rId2"/>
          <a:srcRect l="2684" t="20560" r="11874" b="2388"/>
          <a:stretch>
            <a:fillRect/>
          </a:stretch>
        </p:blipFill>
        <p:spPr bwMode="auto">
          <a:xfrm>
            <a:off x="4586556" y="521208"/>
            <a:ext cx="4557476" cy="2907792"/>
          </a:xfrm>
          <a:prstGeom prst="rect">
            <a:avLst/>
          </a:prstGeom>
          <a:noFill/>
        </p:spPr>
      </p:pic>
      <p:pic>
        <p:nvPicPr>
          <p:cNvPr id="13" name="Picture 3" descr="C:\Users\cmarsigli\Documents\cosmo\KENDA\2012102512\kenda\kenda_t20_spread.png.1.png"/>
          <p:cNvPicPr>
            <a:picLocks noChangeAspect="1" noChangeArrowheads="1"/>
          </p:cNvPicPr>
          <p:nvPr/>
        </p:nvPicPr>
        <p:blipFill>
          <a:blip r:embed="rId3"/>
          <a:srcRect l="3065" t="20848" r="12421" b="1903"/>
          <a:stretch>
            <a:fillRect/>
          </a:stretch>
        </p:blipFill>
        <p:spPr bwMode="auto">
          <a:xfrm>
            <a:off x="-32" y="513774"/>
            <a:ext cx="4507977" cy="2915226"/>
          </a:xfrm>
          <a:prstGeom prst="rect">
            <a:avLst/>
          </a:prstGeom>
          <a:noFill/>
        </p:spPr>
      </p:pic>
      <p:sp>
        <p:nvSpPr>
          <p:cNvPr id="11" name="CasellaDiTesto 10"/>
          <p:cNvSpPr txBox="1"/>
          <p:nvPr/>
        </p:nvSpPr>
        <p:spPr>
          <a:xfrm>
            <a:off x="4000496" y="3286124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 </a:t>
            </a:r>
            <a:r>
              <a:rPr lang="it-IT" dirty="0" err="1" smtClean="0"/>
              <a:t>level</a:t>
            </a:r>
            <a:r>
              <a:rPr lang="it-IT" dirty="0" smtClean="0"/>
              <a:t> 20</a:t>
            </a:r>
            <a:endParaRPr lang="it-IT" dirty="0"/>
          </a:p>
        </p:txBody>
      </p:sp>
      <p:pic>
        <p:nvPicPr>
          <p:cNvPr id="14" name="Picture 2" descr="C:\Users\cmarsigli\Documents\cosmo\KENDA\2012102512\kenda\kenda_t10_spread.png.1.png"/>
          <p:cNvPicPr>
            <a:picLocks noChangeAspect="1" noChangeArrowheads="1"/>
          </p:cNvPicPr>
          <p:nvPr/>
        </p:nvPicPr>
        <p:blipFill>
          <a:blip r:embed="rId4"/>
          <a:srcRect l="2754" t="20588" r="12046" b="2117"/>
          <a:stretch>
            <a:fillRect/>
          </a:stretch>
        </p:blipFill>
        <p:spPr bwMode="auto">
          <a:xfrm>
            <a:off x="-32" y="3941062"/>
            <a:ext cx="4544568" cy="2916962"/>
          </a:xfrm>
          <a:prstGeom prst="rect">
            <a:avLst/>
          </a:prstGeom>
          <a:noFill/>
        </p:spPr>
      </p:pic>
      <p:pic>
        <p:nvPicPr>
          <p:cNvPr id="15" name="Picture 3" descr="C:\Users\cmarsigli\Documents\cosmo\KENDA\2012102512\int2lm\int2lm_t10_spread.png.1.png"/>
          <p:cNvPicPr>
            <a:picLocks noChangeAspect="1" noChangeArrowheads="1"/>
          </p:cNvPicPr>
          <p:nvPr/>
        </p:nvPicPr>
        <p:blipFill>
          <a:blip r:embed="rId5"/>
          <a:srcRect l="2812" t="20803" r="12057" b="2145"/>
          <a:stretch>
            <a:fillRect/>
          </a:stretch>
        </p:blipFill>
        <p:spPr bwMode="auto">
          <a:xfrm>
            <a:off x="4603113" y="3929066"/>
            <a:ext cx="4540887" cy="2907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marsigli\Documents\cosmo\KENDA\2012101112\kenda\kenda_t50_mean.png.1.png"/>
          <p:cNvPicPr>
            <a:picLocks noChangeAspect="1" noChangeArrowheads="1"/>
          </p:cNvPicPr>
          <p:nvPr/>
        </p:nvPicPr>
        <p:blipFill>
          <a:blip r:embed="rId2"/>
          <a:srcRect l="2857" t="19975" r="12457" b="2488"/>
          <a:stretch>
            <a:fillRect/>
          </a:stretch>
        </p:blipFill>
        <p:spPr bwMode="auto">
          <a:xfrm>
            <a:off x="0" y="1074409"/>
            <a:ext cx="4517151" cy="2926095"/>
          </a:xfrm>
          <a:prstGeom prst="rect">
            <a:avLst/>
          </a:prstGeom>
          <a:noFill/>
        </p:spPr>
      </p:pic>
      <p:pic>
        <p:nvPicPr>
          <p:cNvPr id="6147" name="Picture 3" descr="C:\Users\cmarsigli\Documents\cosmo\KENDA\2012101112\kenda\kenda_t50_spread.png.1.png"/>
          <p:cNvPicPr>
            <a:picLocks noChangeAspect="1" noChangeArrowheads="1"/>
          </p:cNvPicPr>
          <p:nvPr/>
        </p:nvPicPr>
        <p:blipFill>
          <a:blip r:embed="rId3"/>
          <a:srcRect l="3036" t="21155" r="12279" b="2520"/>
          <a:stretch>
            <a:fillRect/>
          </a:stretch>
        </p:blipFill>
        <p:spPr bwMode="auto">
          <a:xfrm>
            <a:off x="0" y="3977667"/>
            <a:ext cx="4517098" cy="2880357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642942"/>
          </a:xfrm>
        </p:spPr>
        <p:txBody>
          <a:bodyPr>
            <a:normAutofit/>
          </a:bodyPr>
          <a:lstStyle/>
          <a:p>
            <a:r>
              <a:rPr lang="it-IT" sz="3200" dirty="0" smtClean="0"/>
              <a:t>2012101112 – </a:t>
            </a:r>
            <a:r>
              <a:rPr lang="it-IT" sz="3200" dirty="0" err="1" smtClean="0"/>
              <a:t>analysis</a:t>
            </a:r>
            <a:r>
              <a:rPr lang="it-IT" sz="3200" dirty="0" smtClean="0"/>
              <a:t> T </a:t>
            </a:r>
            <a:r>
              <a:rPr lang="it-IT" sz="3200" dirty="0" err="1" smtClean="0"/>
              <a:t>level</a:t>
            </a:r>
            <a:r>
              <a:rPr lang="it-IT" sz="3200" dirty="0" smtClean="0"/>
              <a:t> 50</a:t>
            </a:r>
            <a:endParaRPr lang="it-IT" sz="32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857356" y="742874"/>
            <a:ext cx="100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/>
              <a:t>kenda</a:t>
            </a:r>
            <a:endParaRPr lang="it-IT" sz="20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500826" y="742874"/>
            <a:ext cx="928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int2lm</a:t>
            </a:r>
            <a:endParaRPr lang="it-IT" sz="20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0" y="1142984"/>
            <a:ext cx="100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/>
              <a:t>mean</a:t>
            </a:r>
            <a:endParaRPr lang="it-IT" sz="20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-32" y="4000504"/>
            <a:ext cx="100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spread</a:t>
            </a:r>
            <a:endParaRPr lang="it-IT" sz="2000" dirty="0"/>
          </a:p>
        </p:txBody>
      </p:sp>
      <p:pic>
        <p:nvPicPr>
          <p:cNvPr id="6148" name="Picture 4" descr="C:\Users\cmarsigli\Documents\cosmo\KENDA\2012101112\int2lm\int2lm_t50_mean.png.1.png"/>
          <p:cNvPicPr>
            <a:picLocks noChangeAspect="1" noChangeArrowheads="1"/>
          </p:cNvPicPr>
          <p:nvPr/>
        </p:nvPicPr>
        <p:blipFill>
          <a:blip r:embed="rId4"/>
          <a:srcRect l="2689" t="20198" r="12111" b="2023"/>
          <a:stretch>
            <a:fillRect/>
          </a:stretch>
        </p:blipFill>
        <p:spPr bwMode="auto">
          <a:xfrm>
            <a:off x="4572000" y="1065276"/>
            <a:ext cx="4544568" cy="2935228"/>
          </a:xfrm>
          <a:prstGeom prst="rect">
            <a:avLst/>
          </a:prstGeom>
          <a:noFill/>
        </p:spPr>
      </p:pic>
      <p:pic>
        <p:nvPicPr>
          <p:cNvPr id="6149" name="Picture 5" descr="C:\Users\cmarsigli\Documents\cosmo\KENDA\2012101112\int2lm\int2lm_t50_spread.png.1.png"/>
          <p:cNvPicPr>
            <a:picLocks noChangeAspect="1" noChangeArrowheads="1"/>
          </p:cNvPicPr>
          <p:nvPr/>
        </p:nvPicPr>
        <p:blipFill>
          <a:blip r:embed="rId5"/>
          <a:srcRect l="2497" t="22117" r="20189" b="2077"/>
          <a:stretch>
            <a:fillRect/>
          </a:stretch>
        </p:blipFill>
        <p:spPr bwMode="auto">
          <a:xfrm>
            <a:off x="4572000" y="3997258"/>
            <a:ext cx="4123929" cy="2860766"/>
          </a:xfrm>
          <a:prstGeom prst="rect">
            <a:avLst/>
          </a:prstGeom>
          <a:noFill/>
        </p:spPr>
      </p:pic>
      <p:pic>
        <p:nvPicPr>
          <p:cNvPr id="15" name="Picture 3" descr="C:\Users\cmarsigli\Documents\cosmo\KENDA\2012101112\kenda\kenda_t50_spread.png.1.png"/>
          <p:cNvPicPr>
            <a:picLocks noChangeAspect="1" noChangeArrowheads="1"/>
          </p:cNvPicPr>
          <p:nvPr/>
        </p:nvPicPr>
        <p:blipFill>
          <a:blip r:embed="rId3"/>
          <a:srcRect l="79689" t="21155" r="12279" b="2520"/>
          <a:stretch>
            <a:fillRect/>
          </a:stretch>
        </p:blipFill>
        <p:spPr bwMode="auto">
          <a:xfrm>
            <a:off x="8660674" y="3977643"/>
            <a:ext cx="428424" cy="28803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714380"/>
          </a:xfrm>
        </p:spPr>
        <p:txBody>
          <a:bodyPr/>
          <a:lstStyle/>
          <a:p>
            <a:r>
              <a:rPr lang="it-IT" sz="3200" dirty="0" smtClean="0">
                <a:solidFill>
                  <a:prstClr val="black"/>
                </a:solidFill>
              </a:rPr>
              <a:t>2012101112 – </a:t>
            </a:r>
            <a:r>
              <a:rPr lang="it-IT" sz="3200" dirty="0" err="1" smtClean="0">
                <a:solidFill>
                  <a:prstClr val="black"/>
                </a:solidFill>
              </a:rPr>
              <a:t>analysis</a:t>
            </a:r>
            <a:r>
              <a:rPr lang="it-IT" sz="3200" dirty="0" smtClean="0">
                <a:solidFill>
                  <a:prstClr val="black"/>
                </a:solidFill>
              </a:rPr>
              <a:t> T </a:t>
            </a:r>
            <a:r>
              <a:rPr lang="it-IT" sz="3200" dirty="0" err="1" smtClean="0">
                <a:solidFill>
                  <a:prstClr val="black"/>
                </a:solidFill>
              </a:rPr>
              <a:t>level</a:t>
            </a:r>
            <a:r>
              <a:rPr lang="it-IT" sz="3200" dirty="0" smtClean="0">
                <a:solidFill>
                  <a:prstClr val="black"/>
                </a:solidFill>
              </a:rPr>
              <a:t> 40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857356" y="714356"/>
            <a:ext cx="100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/>
              <a:t>kenda</a:t>
            </a:r>
            <a:endParaRPr lang="it-IT" sz="20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500826" y="714356"/>
            <a:ext cx="928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int2lm</a:t>
            </a:r>
            <a:endParaRPr lang="it-IT" sz="2000" dirty="0"/>
          </a:p>
        </p:txBody>
      </p:sp>
      <p:pic>
        <p:nvPicPr>
          <p:cNvPr id="7170" name="Picture 2" descr="C:\Users\cmarsigli\Documents\cosmo\KENDA\2012101112\int2lm\int2lm_t40_mean.png.1.png"/>
          <p:cNvPicPr>
            <a:picLocks noChangeAspect="1" noChangeArrowheads="1"/>
          </p:cNvPicPr>
          <p:nvPr/>
        </p:nvPicPr>
        <p:blipFill>
          <a:blip r:embed="rId2"/>
          <a:srcRect l="2858" t="19706" r="12285" b="2031"/>
          <a:stretch>
            <a:fillRect/>
          </a:stretch>
        </p:blipFill>
        <p:spPr bwMode="auto">
          <a:xfrm>
            <a:off x="4572000" y="1071546"/>
            <a:ext cx="4526272" cy="2953493"/>
          </a:xfrm>
          <a:prstGeom prst="rect">
            <a:avLst/>
          </a:prstGeom>
          <a:noFill/>
        </p:spPr>
      </p:pic>
      <p:pic>
        <p:nvPicPr>
          <p:cNvPr id="7171" name="Picture 3" descr="C:\Users\cmarsigli\Documents\cosmo\KENDA\2012101112\int2lm\int2lm_t40_spread.png.1.png"/>
          <p:cNvPicPr>
            <a:picLocks noChangeAspect="1" noChangeArrowheads="1"/>
          </p:cNvPicPr>
          <p:nvPr/>
        </p:nvPicPr>
        <p:blipFill>
          <a:blip r:embed="rId3"/>
          <a:srcRect l="3029" t="22025" r="20342" b="2515"/>
          <a:stretch>
            <a:fillRect/>
          </a:stretch>
        </p:blipFill>
        <p:spPr bwMode="auto">
          <a:xfrm>
            <a:off x="4572000" y="4010297"/>
            <a:ext cx="4087391" cy="2847703"/>
          </a:xfrm>
          <a:prstGeom prst="rect">
            <a:avLst/>
          </a:prstGeom>
          <a:noFill/>
        </p:spPr>
      </p:pic>
      <p:pic>
        <p:nvPicPr>
          <p:cNvPr id="7172" name="Picture 4" descr="C:\Users\cmarsigli\Documents\cosmo\KENDA\2012101112\kenda\kenda_t40_mean.png.1.png"/>
          <p:cNvPicPr>
            <a:picLocks noChangeAspect="1" noChangeArrowheads="1"/>
          </p:cNvPicPr>
          <p:nvPr/>
        </p:nvPicPr>
        <p:blipFill>
          <a:blip r:embed="rId4"/>
          <a:srcRect l="3032" t="20210" r="12454" b="2495"/>
          <a:stretch>
            <a:fillRect/>
          </a:stretch>
        </p:blipFill>
        <p:spPr bwMode="auto">
          <a:xfrm>
            <a:off x="0" y="1083542"/>
            <a:ext cx="4507977" cy="2916962"/>
          </a:xfrm>
          <a:prstGeom prst="rect">
            <a:avLst/>
          </a:prstGeom>
          <a:noFill/>
        </p:spPr>
      </p:pic>
      <p:pic>
        <p:nvPicPr>
          <p:cNvPr id="7173" name="Picture 5" descr="C:\Users\cmarsigli\Documents\cosmo\KENDA\2012101112\kenda\kenda_t40_spread.png.1.png"/>
          <p:cNvPicPr>
            <a:picLocks noChangeAspect="1" noChangeArrowheads="1"/>
          </p:cNvPicPr>
          <p:nvPr/>
        </p:nvPicPr>
        <p:blipFill>
          <a:blip r:embed="rId5"/>
          <a:srcRect l="2786" t="21020" r="12700" b="2413"/>
          <a:stretch>
            <a:fillRect/>
          </a:stretch>
        </p:blipFill>
        <p:spPr bwMode="auto">
          <a:xfrm>
            <a:off x="-32" y="3968511"/>
            <a:ext cx="4507977" cy="2889489"/>
          </a:xfrm>
          <a:prstGeom prst="rect">
            <a:avLst/>
          </a:prstGeom>
          <a:noFill/>
        </p:spPr>
      </p:pic>
      <p:pic>
        <p:nvPicPr>
          <p:cNvPr id="11" name="Picture 3" descr="C:\Users\cmarsigli\Documents\cosmo\KENDA\2012101112\kenda\kenda_t50_spread.png.1.png"/>
          <p:cNvPicPr>
            <a:picLocks noChangeAspect="1" noChangeArrowheads="1"/>
          </p:cNvPicPr>
          <p:nvPr/>
        </p:nvPicPr>
        <p:blipFill>
          <a:blip r:embed="rId6"/>
          <a:srcRect l="79689" t="21155" r="12279" b="2520"/>
          <a:stretch>
            <a:fillRect/>
          </a:stretch>
        </p:blipFill>
        <p:spPr bwMode="auto">
          <a:xfrm>
            <a:off x="8660674" y="3977643"/>
            <a:ext cx="428424" cy="2880357"/>
          </a:xfrm>
          <a:prstGeom prst="rect">
            <a:avLst/>
          </a:prstGeom>
          <a:noFill/>
        </p:spPr>
      </p:pic>
      <p:sp>
        <p:nvSpPr>
          <p:cNvPr id="12" name="CasellaDiTesto 11"/>
          <p:cNvSpPr txBox="1"/>
          <p:nvPr/>
        </p:nvSpPr>
        <p:spPr>
          <a:xfrm>
            <a:off x="0" y="1142984"/>
            <a:ext cx="100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/>
              <a:t>mean</a:t>
            </a:r>
            <a:endParaRPr lang="it-IT" sz="20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-32" y="4000504"/>
            <a:ext cx="100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spread</a:t>
            </a:r>
            <a:endParaRPr lang="it-IT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714380"/>
          </a:xfrm>
        </p:spPr>
        <p:txBody>
          <a:bodyPr/>
          <a:lstStyle/>
          <a:p>
            <a:r>
              <a:rPr lang="it-IT" sz="3200" dirty="0" smtClean="0">
                <a:solidFill>
                  <a:prstClr val="black"/>
                </a:solidFill>
              </a:rPr>
              <a:t>2012101112 – </a:t>
            </a:r>
            <a:r>
              <a:rPr lang="it-IT" sz="3200" dirty="0" err="1" smtClean="0">
                <a:solidFill>
                  <a:prstClr val="black"/>
                </a:solidFill>
              </a:rPr>
              <a:t>analysis</a:t>
            </a:r>
            <a:r>
              <a:rPr lang="it-IT" sz="3200" dirty="0" smtClean="0">
                <a:solidFill>
                  <a:prstClr val="black"/>
                </a:solidFill>
              </a:rPr>
              <a:t> T </a:t>
            </a:r>
            <a:r>
              <a:rPr lang="it-IT" sz="3200" dirty="0" err="1" smtClean="0">
                <a:solidFill>
                  <a:prstClr val="black"/>
                </a:solidFill>
              </a:rPr>
              <a:t>level</a:t>
            </a:r>
            <a:r>
              <a:rPr lang="it-IT" sz="3200" dirty="0" smtClean="0">
                <a:solidFill>
                  <a:prstClr val="black"/>
                </a:solidFill>
              </a:rPr>
              <a:t> 30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857356" y="714356"/>
            <a:ext cx="100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/>
              <a:t>kenda</a:t>
            </a:r>
            <a:endParaRPr lang="it-IT" sz="20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500826" y="714356"/>
            <a:ext cx="928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int2lm</a:t>
            </a:r>
            <a:endParaRPr lang="it-IT" sz="2000" dirty="0"/>
          </a:p>
        </p:txBody>
      </p:sp>
      <p:pic>
        <p:nvPicPr>
          <p:cNvPr id="8194" name="Picture 2" descr="C:\Users\cmarsigli\Documents\cosmo\KENDA\2012101112\kenda\kenda_t30_mean.png.1.png"/>
          <p:cNvPicPr>
            <a:picLocks noChangeAspect="1" noChangeArrowheads="1"/>
          </p:cNvPicPr>
          <p:nvPr/>
        </p:nvPicPr>
        <p:blipFill>
          <a:blip r:embed="rId2"/>
          <a:srcRect l="3012" t="20204" r="12280" b="2237"/>
          <a:stretch>
            <a:fillRect/>
          </a:stretch>
        </p:blipFill>
        <p:spPr bwMode="auto">
          <a:xfrm>
            <a:off x="0" y="1071546"/>
            <a:ext cx="4518325" cy="2926925"/>
          </a:xfrm>
          <a:prstGeom prst="rect">
            <a:avLst/>
          </a:prstGeom>
          <a:noFill/>
        </p:spPr>
      </p:pic>
      <p:pic>
        <p:nvPicPr>
          <p:cNvPr id="8195" name="Picture 3" descr="C:\Users\cmarsigli\Documents\cosmo\KENDA\2012101112\kenda\kenda_t30_spread.png.1.png"/>
          <p:cNvPicPr>
            <a:picLocks noChangeAspect="1" noChangeArrowheads="1"/>
          </p:cNvPicPr>
          <p:nvPr/>
        </p:nvPicPr>
        <p:blipFill>
          <a:blip r:embed="rId3"/>
          <a:srcRect l="2681" t="21174" r="12119" b="2259"/>
          <a:stretch>
            <a:fillRect/>
          </a:stretch>
        </p:blipFill>
        <p:spPr bwMode="auto">
          <a:xfrm>
            <a:off x="-32" y="3968535"/>
            <a:ext cx="4544568" cy="2889489"/>
          </a:xfrm>
          <a:prstGeom prst="rect">
            <a:avLst/>
          </a:prstGeom>
          <a:noFill/>
        </p:spPr>
      </p:pic>
      <p:pic>
        <p:nvPicPr>
          <p:cNvPr id="8196" name="Picture 4" descr="C:\Users\cmarsigli\Documents\cosmo\KENDA\2012101112\int2lm\int2lm_t30_mean.png.1.png"/>
          <p:cNvPicPr>
            <a:picLocks noChangeAspect="1" noChangeArrowheads="1"/>
          </p:cNvPicPr>
          <p:nvPr/>
        </p:nvPicPr>
        <p:blipFill>
          <a:blip r:embed="rId4"/>
          <a:srcRect l="2865" t="20209" r="12449" b="2254"/>
          <a:stretch>
            <a:fillRect/>
          </a:stretch>
        </p:blipFill>
        <p:spPr bwMode="auto">
          <a:xfrm>
            <a:off x="4626849" y="1071546"/>
            <a:ext cx="4517151" cy="2926095"/>
          </a:xfrm>
          <a:prstGeom prst="rect">
            <a:avLst/>
          </a:prstGeom>
          <a:noFill/>
        </p:spPr>
      </p:pic>
      <p:pic>
        <p:nvPicPr>
          <p:cNvPr id="8197" name="Picture 5" descr="C:\Users\cmarsigli\Documents\cosmo\KENDA\2012101112\int2lm\int2lm_t30_spread.png.1.png"/>
          <p:cNvPicPr>
            <a:picLocks noChangeAspect="1" noChangeArrowheads="1"/>
          </p:cNvPicPr>
          <p:nvPr/>
        </p:nvPicPr>
        <p:blipFill>
          <a:blip r:embed="rId5"/>
          <a:srcRect l="2683" t="19242" r="20346" b="2495"/>
          <a:stretch>
            <a:fillRect/>
          </a:stretch>
        </p:blipFill>
        <p:spPr bwMode="auto">
          <a:xfrm>
            <a:off x="4609771" y="3904507"/>
            <a:ext cx="4105633" cy="2953493"/>
          </a:xfrm>
          <a:prstGeom prst="rect">
            <a:avLst/>
          </a:prstGeom>
          <a:noFill/>
        </p:spPr>
      </p:pic>
      <p:pic>
        <p:nvPicPr>
          <p:cNvPr id="11" name="Picture 3" descr="C:\Users\cmarsigli\Documents\cosmo\KENDA\2012101112\kenda\kenda_t50_spread.png.1.png"/>
          <p:cNvPicPr>
            <a:picLocks noChangeAspect="1" noChangeArrowheads="1"/>
          </p:cNvPicPr>
          <p:nvPr/>
        </p:nvPicPr>
        <p:blipFill>
          <a:blip r:embed="rId6"/>
          <a:srcRect l="79689" t="21155" r="12279" b="2520"/>
          <a:stretch>
            <a:fillRect/>
          </a:stretch>
        </p:blipFill>
        <p:spPr bwMode="auto">
          <a:xfrm>
            <a:off x="8660674" y="3977643"/>
            <a:ext cx="428424" cy="2880357"/>
          </a:xfrm>
          <a:prstGeom prst="rect">
            <a:avLst/>
          </a:prstGeom>
          <a:noFill/>
        </p:spPr>
      </p:pic>
      <p:sp>
        <p:nvSpPr>
          <p:cNvPr id="12" name="CasellaDiTesto 11"/>
          <p:cNvSpPr txBox="1"/>
          <p:nvPr/>
        </p:nvSpPr>
        <p:spPr>
          <a:xfrm>
            <a:off x="0" y="1142984"/>
            <a:ext cx="100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/>
              <a:t>mean</a:t>
            </a:r>
            <a:endParaRPr lang="it-IT" sz="20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-32" y="4000504"/>
            <a:ext cx="100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spread</a:t>
            </a:r>
            <a:endParaRPr lang="it-IT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marsigli\Documents\cosmo\KENDA\2012092512\int2lm\andam_ens_t2m_areaTO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00100" y="-24"/>
            <a:ext cx="7143800" cy="857256"/>
          </a:xfrm>
        </p:spPr>
        <p:txBody>
          <a:bodyPr>
            <a:normAutofit fontScale="90000"/>
          </a:bodyPr>
          <a:lstStyle/>
          <a:p>
            <a:r>
              <a:rPr lang="it-IT" sz="3600" dirty="0" smtClean="0"/>
              <a:t>2012092512 - T2m </a:t>
            </a:r>
            <a:r>
              <a:rPr lang="it-IT" sz="3600" dirty="0" err="1" smtClean="0"/>
              <a:t>areaTOT</a:t>
            </a:r>
            <a:r>
              <a:rPr lang="it-IT" sz="3600" dirty="0" smtClean="0"/>
              <a:t> - </a:t>
            </a:r>
            <a:r>
              <a:rPr lang="it-IT" sz="3600" dirty="0" err="1" smtClean="0"/>
              <a:t>downscaling</a:t>
            </a:r>
            <a:endParaRPr lang="it-IT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cmarsigli\Documents\cosmo\KENDA\2012092512\kenda\andam_ens_t2m_areaTO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1538" y="-24"/>
            <a:ext cx="7000924" cy="857256"/>
          </a:xfrm>
        </p:spPr>
        <p:txBody>
          <a:bodyPr>
            <a:normAutofit fontScale="90000"/>
          </a:bodyPr>
          <a:lstStyle/>
          <a:p>
            <a:r>
              <a:rPr lang="it-IT" sz="3600" dirty="0" smtClean="0"/>
              <a:t>2012092512 - T2m </a:t>
            </a:r>
            <a:r>
              <a:rPr lang="it-IT" sz="3600" dirty="0" err="1" smtClean="0"/>
              <a:t>areaTOT</a:t>
            </a:r>
            <a:r>
              <a:rPr lang="it-IT" sz="3600" dirty="0" smtClean="0"/>
              <a:t> - </a:t>
            </a:r>
            <a:r>
              <a:rPr lang="it-IT" sz="3600" dirty="0" err="1" smtClean="0"/>
              <a:t>kendaICs</a:t>
            </a:r>
            <a:endParaRPr lang="it-IT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marsigli\Documents\cosmo\KENDA\2012092612\int2lm\andam_ens_t2m_areaTO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28662" y="71414"/>
            <a:ext cx="7286676" cy="857256"/>
          </a:xfrm>
        </p:spPr>
        <p:txBody>
          <a:bodyPr>
            <a:normAutofit fontScale="90000"/>
          </a:bodyPr>
          <a:lstStyle/>
          <a:p>
            <a:r>
              <a:rPr lang="it-IT" sz="3600" dirty="0" smtClean="0"/>
              <a:t>2012092612 - T2m </a:t>
            </a:r>
            <a:r>
              <a:rPr lang="it-IT" sz="3600" dirty="0" err="1" smtClean="0"/>
              <a:t>areaTOT</a:t>
            </a:r>
            <a:r>
              <a:rPr lang="it-IT" sz="3600" dirty="0" smtClean="0"/>
              <a:t> - </a:t>
            </a:r>
            <a:r>
              <a:rPr lang="it-IT" sz="3600" dirty="0" err="1" smtClean="0"/>
              <a:t>downscaling</a:t>
            </a:r>
            <a:endParaRPr lang="it-IT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>
                <a:latin typeface="Candara" pitchFamily="34" charset="0"/>
              </a:rPr>
              <a:t>Set-up </a:t>
            </a:r>
            <a:r>
              <a:rPr lang="it-IT" sz="3200" dirty="0" err="1" smtClean="0">
                <a:latin typeface="Candara" pitchFamily="34" charset="0"/>
              </a:rPr>
              <a:t>for</a:t>
            </a:r>
            <a:r>
              <a:rPr lang="it-IT" sz="3200" dirty="0" smtClean="0">
                <a:latin typeface="Candara" pitchFamily="34" charset="0"/>
              </a:rPr>
              <a:t> the </a:t>
            </a:r>
            <a:r>
              <a:rPr lang="it-IT" sz="3200" dirty="0" err="1" smtClean="0">
                <a:latin typeface="Candara" pitchFamily="34" charset="0"/>
              </a:rPr>
              <a:t>experiments</a:t>
            </a:r>
            <a:endParaRPr lang="it-IT" sz="3200" dirty="0">
              <a:latin typeface="Candara" pitchFamily="34" charset="0"/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5072098"/>
          </a:xfrm>
        </p:spPr>
        <p:txBody>
          <a:bodyPr>
            <a:noAutofit/>
          </a:bodyPr>
          <a:lstStyle/>
          <a:p>
            <a:r>
              <a:rPr lang="it-IT" sz="2800" dirty="0" smtClean="0"/>
              <a:t>DA </a:t>
            </a:r>
            <a:r>
              <a:rPr lang="it-IT" sz="2800" dirty="0" err="1" smtClean="0"/>
              <a:t>cycle</a:t>
            </a:r>
            <a:r>
              <a:rPr lang="it-IT" sz="2800" dirty="0" smtClean="0"/>
              <a:t>: </a:t>
            </a:r>
          </a:p>
          <a:p>
            <a:pPr lvl="1"/>
            <a:r>
              <a:rPr lang="it-IT" sz="2400" dirty="0" smtClean="0"/>
              <a:t>3-hourly </a:t>
            </a:r>
            <a:r>
              <a:rPr lang="it-IT" sz="2400" dirty="0" err="1" smtClean="0"/>
              <a:t>cycles</a:t>
            </a:r>
            <a:r>
              <a:rPr lang="it-IT" sz="2400" dirty="0" smtClean="0"/>
              <a:t>, </a:t>
            </a:r>
            <a:r>
              <a:rPr lang="it-IT" sz="2400" dirty="0" smtClean="0"/>
              <a:t>36 </a:t>
            </a:r>
            <a:r>
              <a:rPr lang="it-IT" sz="2400" dirty="0" err="1" smtClean="0"/>
              <a:t>hours</a:t>
            </a:r>
            <a:endParaRPr lang="it-IT" sz="2400" dirty="0" smtClean="0"/>
          </a:p>
          <a:p>
            <a:pPr lvl="1"/>
            <a:r>
              <a:rPr lang="it-IT" sz="2400" dirty="0" smtClean="0"/>
              <a:t>10 </a:t>
            </a:r>
            <a:r>
              <a:rPr lang="it-IT" sz="2400" dirty="0" err="1" smtClean="0"/>
              <a:t>members</a:t>
            </a:r>
            <a:endParaRPr lang="it-IT" sz="2400" dirty="0" smtClean="0"/>
          </a:p>
          <a:p>
            <a:pPr lvl="1"/>
            <a:r>
              <a:rPr lang="it-IT" sz="2400" dirty="0" err="1" smtClean="0"/>
              <a:t>BCs</a:t>
            </a:r>
            <a:r>
              <a:rPr lang="it-IT" sz="2400" dirty="0" smtClean="0"/>
              <a:t> </a:t>
            </a:r>
            <a:r>
              <a:rPr lang="it-IT" sz="2400" dirty="0" err="1" smtClean="0"/>
              <a:t>from</a:t>
            </a:r>
            <a:r>
              <a:rPr lang="it-IT" sz="2400" dirty="0" smtClean="0"/>
              <a:t> COSMO-LEPS (</a:t>
            </a:r>
            <a:r>
              <a:rPr lang="it-IT" sz="2400" dirty="0" err="1" smtClean="0"/>
              <a:t>also</a:t>
            </a:r>
            <a:r>
              <a:rPr lang="it-IT" sz="2400" dirty="0" smtClean="0"/>
              <a:t> </a:t>
            </a:r>
            <a:r>
              <a:rPr lang="it-IT" sz="2400" dirty="0" err="1" smtClean="0"/>
              <a:t>ICs</a:t>
            </a:r>
            <a:r>
              <a:rPr lang="it-IT" sz="2400" dirty="0" smtClean="0"/>
              <a:t> </a:t>
            </a:r>
            <a:r>
              <a:rPr lang="it-IT" sz="2400" dirty="0" err="1" smtClean="0"/>
              <a:t>for</a:t>
            </a:r>
            <a:r>
              <a:rPr lang="it-IT" sz="2400" dirty="0" smtClean="0"/>
              <a:t> </a:t>
            </a:r>
            <a:r>
              <a:rPr lang="it-IT" sz="2400" dirty="0" err="1" smtClean="0"/>
              <a:t>cold</a:t>
            </a:r>
            <a:r>
              <a:rPr lang="it-IT" sz="2400" dirty="0" smtClean="0"/>
              <a:t> start</a:t>
            </a:r>
            <a:r>
              <a:rPr lang="it-IT" sz="2400" dirty="0" smtClean="0"/>
              <a:t>)</a:t>
            </a:r>
            <a:endParaRPr lang="it-IT" sz="2400" dirty="0" smtClean="0"/>
          </a:p>
          <a:p>
            <a:pPr lvl="1"/>
            <a:r>
              <a:rPr lang="it-IT" sz="2400" dirty="0" smtClean="0"/>
              <a:t>no </a:t>
            </a:r>
            <a:r>
              <a:rPr lang="it-IT" sz="2400" dirty="0" err="1" smtClean="0"/>
              <a:t>model</a:t>
            </a:r>
            <a:r>
              <a:rPr lang="it-IT" sz="2400" dirty="0" smtClean="0"/>
              <a:t> </a:t>
            </a:r>
            <a:r>
              <a:rPr lang="it-IT" sz="2400" dirty="0" err="1" smtClean="0"/>
              <a:t>perturbations</a:t>
            </a:r>
            <a:endParaRPr lang="it-IT" sz="2400" dirty="0" smtClean="0"/>
          </a:p>
          <a:p>
            <a:pPr lvl="1"/>
            <a:r>
              <a:rPr lang="it-IT" sz="2400" dirty="0" err="1" smtClean="0"/>
              <a:t>observations</a:t>
            </a:r>
            <a:r>
              <a:rPr lang="it-IT" sz="2400" dirty="0" smtClean="0"/>
              <a:t>: TEMP SYNOP ACARS </a:t>
            </a:r>
            <a:r>
              <a:rPr lang="it-IT" sz="2400" dirty="0" smtClean="0"/>
              <a:t>AMDAR</a:t>
            </a:r>
          </a:p>
          <a:p>
            <a:r>
              <a:rPr lang="it-IT" sz="2800" dirty="0" err="1" smtClean="0"/>
              <a:t>Forecast</a:t>
            </a:r>
            <a:r>
              <a:rPr lang="it-IT" sz="2800" dirty="0" smtClean="0"/>
              <a:t>:</a:t>
            </a:r>
          </a:p>
          <a:p>
            <a:pPr lvl="1"/>
            <a:r>
              <a:rPr lang="it-IT" sz="2400" dirty="0" smtClean="0"/>
              <a:t>10 </a:t>
            </a:r>
            <a:r>
              <a:rPr lang="it-IT" sz="2400" dirty="0" err="1" smtClean="0"/>
              <a:t>members</a:t>
            </a:r>
            <a:endParaRPr lang="it-IT" sz="2400" dirty="0" smtClean="0"/>
          </a:p>
          <a:p>
            <a:pPr lvl="1"/>
            <a:r>
              <a:rPr lang="it-IT" sz="2400" dirty="0" smtClean="0"/>
              <a:t>36h </a:t>
            </a:r>
            <a:r>
              <a:rPr lang="it-IT" sz="2400" dirty="0" err="1" smtClean="0"/>
              <a:t>forecast</a:t>
            </a:r>
            <a:r>
              <a:rPr lang="it-IT" sz="2400" dirty="0" smtClean="0"/>
              <a:t> </a:t>
            </a:r>
            <a:r>
              <a:rPr lang="it-IT" sz="2400" dirty="0" err="1" smtClean="0"/>
              <a:t>range</a:t>
            </a:r>
            <a:endParaRPr lang="it-IT" sz="2400" dirty="0" smtClean="0"/>
          </a:p>
          <a:p>
            <a:pPr lvl="1"/>
            <a:r>
              <a:rPr lang="it-IT" sz="2400" dirty="0" err="1" smtClean="0"/>
              <a:t>Parameter</a:t>
            </a:r>
            <a:r>
              <a:rPr lang="it-IT" sz="2400" dirty="0" smtClean="0"/>
              <a:t> </a:t>
            </a:r>
            <a:r>
              <a:rPr lang="it-IT" sz="2400" dirty="0" err="1" smtClean="0"/>
              <a:t>perturbations</a:t>
            </a:r>
            <a:endParaRPr lang="it-IT" sz="2400" dirty="0" smtClean="0"/>
          </a:p>
          <a:p>
            <a:pPr lvl="1"/>
            <a:r>
              <a:rPr lang="it-IT" sz="2400" dirty="0" err="1" smtClean="0"/>
              <a:t>BCs</a:t>
            </a:r>
            <a:r>
              <a:rPr lang="it-IT" sz="2400" dirty="0" smtClean="0"/>
              <a:t> </a:t>
            </a:r>
            <a:r>
              <a:rPr lang="it-IT" sz="2400" dirty="0" err="1" smtClean="0"/>
              <a:t>from</a:t>
            </a:r>
            <a:r>
              <a:rPr lang="it-IT" sz="2400" dirty="0" smtClean="0"/>
              <a:t> COSMO-LEPS</a:t>
            </a:r>
            <a:endParaRPr lang="it-IT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marsigli\Documents\cosmo\KENDA\2012092612\kenda\andam_ens_t2m_areaTO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2976" y="71414"/>
            <a:ext cx="6858048" cy="857256"/>
          </a:xfrm>
        </p:spPr>
        <p:txBody>
          <a:bodyPr>
            <a:normAutofit fontScale="90000"/>
          </a:bodyPr>
          <a:lstStyle/>
          <a:p>
            <a:r>
              <a:rPr lang="it-IT" sz="3600" dirty="0" smtClean="0"/>
              <a:t>2012092612 - T2m </a:t>
            </a:r>
            <a:r>
              <a:rPr lang="it-IT" sz="3600" dirty="0" err="1" smtClean="0"/>
              <a:t>areaTOT</a:t>
            </a:r>
            <a:r>
              <a:rPr lang="it-IT" sz="3600" dirty="0" smtClean="0"/>
              <a:t> - </a:t>
            </a:r>
            <a:r>
              <a:rPr lang="it-IT" sz="3600" dirty="0" err="1" smtClean="0"/>
              <a:t>kendaICs</a:t>
            </a:r>
            <a:endParaRPr lang="it-IT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marsigli\Documents\cosmo\KENDA\2012101112\int2lm\andam_ens_t2m_areaTO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24" y="24"/>
            <a:ext cx="6858000" cy="685800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28662" y="-24"/>
            <a:ext cx="7286676" cy="857256"/>
          </a:xfrm>
        </p:spPr>
        <p:txBody>
          <a:bodyPr>
            <a:normAutofit fontScale="90000"/>
          </a:bodyPr>
          <a:lstStyle/>
          <a:p>
            <a:r>
              <a:rPr lang="it-IT" sz="3600" dirty="0" smtClean="0"/>
              <a:t>2012101112 - T2m </a:t>
            </a:r>
            <a:r>
              <a:rPr lang="it-IT" sz="3600" dirty="0" err="1" smtClean="0"/>
              <a:t>areaTOT</a:t>
            </a:r>
            <a:r>
              <a:rPr lang="it-IT" sz="3600" dirty="0" smtClean="0"/>
              <a:t> - </a:t>
            </a:r>
            <a:r>
              <a:rPr lang="it-IT" sz="3600" dirty="0" err="1" smtClean="0"/>
              <a:t>downscaling</a:t>
            </a:r>
            <a:endParaRPr lang="it-IT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marsigli\Documents\cosmo\KENDA\2012101112\kenda\andam_ens_t2m_areaTO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0"/>
            <a:ext cx="6858000" cy="685800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2976" y="-24"/>
            <a:ext cx="6858048" cy="857256"/>
          </a:xfrm>
        </p:spPr>
        <p:txBody>
          <a:bodyPr>
            <a:normAutofit fontScale="90000"/>
          </a:bodyPr>
          <a:lstStyle/>
          <a:p>
            <a:r>
              <a:rPr lang="it-IT" sz="3600" dirty="0" smtClean="0"/>
              <a:t>2012101112 - T2m </a:t>
            </a:r>
            <a:r>
              <a:rPr lang="it-IT" sz="3600" dirty="0" err="1" smtClean="0"/>
              <a:t>areaTOT</a:t>
            </a:r>
            <a:r>
              <a:rPr lang="it-IT" sz="3600" dirty="0" smtClean="0"/>
              <a:t> - </a:t>
            </a:r>
            <a:r>
              <a:rPr lang="it-IT" sz="3600" dirty="0" err="1" smtClean="0"/>
              <a:t>kendaICs</a:t>
            </a:r>
            <a:endParaRPr lang="it-IT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marsigli\Documents\cosmo\KENDA\2012102512\int2lm\andam_ens_2012102512_CH2EPS_areaTO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4"/>
            <a:ext cx="6858000" cy="685800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28662" y="-24"/>
            <a:ext cx="7286676" cy="857256"/>
          </a:xfrm>
        </p:spPr>
        <p:txBody>
          <a:bodyPr>
            <a:normAutofit fontScale="90000"/>
          </a:bodyPr>
          <a:lstStyle/>
          <a:p>
            <a:r>
              <a:rPr lang="it-IT" sz="3600" dirty="0" smtClean="0"/>
              <a:t>2012102512 - T2m </a:t>
            </a:r>
            <a:r>
              <a:rPr lang="it-IT" sz="3600" dirty="0" err="1" smtClean="0"/>
              <a:t>areaTOT</a:t>
            </a:r>
            <a:r>
              <a:rPr lang="it-IT" sz="3600" dirty="0" smtClean="0"/>
              <a:t> - </a:t>
            </a:r>
            <a:r>
              <a:rPr lang="it-IT" sz="3600" dirty="0" err="1" smtClean="0"/>
              <a:t>downscaling</a:t>
            </a:r>
            <a:endParaRPr lang="it-IT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marsigli\Documents\cosmo\KENDA\2012102512\kenda\andam_ens_2012102512_kendaIC_areaTO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0"/>
            <a:ext cx="6858000" cy="685800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1538" y="-24"/>
            <a:ext cx="7000924" cy="857256"/>
          </a:xfrm>
        </p:spPr>
        <p:txBody>
          <a:bodyPr>
            <a:normAutofit fontScale="90000"/>
          </a:bodyPr>
          <a:lstStyle/>
          <a:p>
            <a:r>
              <a:rPr lang="it-IT" sz="3600" dirty="0" smtClean="0"/>
              <a:t>2012102512 - T2m </a:t>
            </a:r>
            <a:r>
              <a:rPr lang="it-IT" sz="3600" dirty="0" err="1" smtClean="0"/>
              <a:t>areaTOT</a:t>
            </a:r>
            <a:r>
              <a:rPr lang="it-IT" sz="3600" dirty="0" smtClean="0"/>
              <a:t> - </a:t>
            </a:r>
            <a:r>
              <a:rPr lang="it-IT" sz="3600" dirty="0" err="1" smtClean="0"/>
              <a:t>kendaICs</a:t>
            </a:r>
            <a:endParaRPr lang="it-IT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86104" y="3030546"/>
            <a:ext cx="2971792" cy="796908"/>
          </a:xfrm>
        </p:spPr>
        <p:txBody>
          <a:bodyPr>
            <a:normAutofit/>
          </a:bodyPr>
          <a:lstStyle/>
          <a:p>
            <a:r>
              <a:rPr lang="it-IT" sz="3200" dirty="0" err="1" smtClean="0">
                <a:latin typeface="Candara" pitchFamily="34" charset="0"/>
              </a:rPr>
              <a:t>One</a:t>
            </a:r>
            <a:r>
              <a:rPr lang="it-IT" sz="3200" dirty="0" smtClean="0">
                <a:latin typeface="Candara" pitchFamily="34" charset="0"/>
              </a:rPr>
              <a:t> “bad” case</a:t>
            </a:r>
            <a:endParaRPr lang="it-IT" sz="3200" dirty="0"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00958" y="0"/>
            <a:ext cx="1643042" cy="1285860"/>
          </a:xfrm>
        </p:spPr>
        <p:txBody>
          <a:bodyPr>
            <a:normAutofit/>
          </a:bodyPr>
          <a:lstStyle/>
          <a:p>
            <a:r>
              <a:rPr lang="it-IT" sz="2400" dirty="0" smtClean="0"/>
              <a:t>20121011 16-17 UTC</a:t>
            </a:r>
            <a:endParaRPr lang="it-IT" sz="2400" dirty="0"/>
          </a:p>
        </p:txBody>
      </p:sp>
      <p:pic>
        <p:nvPicPr>
          <p:cNvPr id="1030" name="Picture 6" descr="C:\Users\cmarsigli\Documents\cosmo\KENDA\2012101112\kenda\2012101112_fcKENDA_tp1h_colHY-4.png"/>
          <p:cNvPicPr>
            <a:picLocks noChangeAspect="1" noChangeArrowheads="1"/>
          </p:cNvPicPr>
          <p:nvPr/>
        </p:nvPicPr>
        <p:blipFill>
          <a:blip r:embed="rId2"/>
          <a:srcRect l="3022" t="70815" r="3141" b="3085"/>
          <a:stretch>
            <a:fillRect/>
          </a:stretch>
        </p:blipFill>
        <p:spPr bwMode="auto">
          <a:xfrm>
            <a:off x="0" y="5378824"/>
            <a:ext cx="7516906" cy="1479176"/>
          </a:xfrm>
          <a:prstGeom prst="rect">
            <a:avLst/>
          </a:prstGeom>
          <a:noFill/>
        </p:spPr>
      </p:pic>
      <p:pic>
        <p:nvPicPr>
          <p:cNvPr id="10" name="Picture 6" descr="C:\Users\cmarsigli\Documents\cosmo\KENDA\2012101112\kenda\2012101112_fcKENDA_tp1h_colHY-4.png"/>
          <p:cNvPicPr>
            <a:picLocks noChangeAspect="1" noChangeArrowheads="1"/>
          </p:cNvPicPr>
          <p:nvPr/>
        </p:nvPicPr>
        <p:blipFill>
          <a:blip r:embed="rId2"/>
          <a:srcRect l="3022" t="23599" r="3141" b="51132"/>
          <a:stretch>
            <a:fillRect/>
          </a:stretch>
        </p:blipFill>
        <p:spPr bwMode="auto">
          <a:xfrm>
            <a:off x="0" y="3925702"/>
            <a:ext cx="7516906" cy="1432124"/>
          </a:xfrm>
          <a:prstGeom prst="rect">
            <a:avLst/>
          </a:prstGeom>
          <a:noFill/>
        </p:spPr>
      </p:pic>
      <p:pic>
        <p:nvPicPr>
          <p:cNvPr id="1031" name="Picture 7" descr="C:\Users\cmarsigli\Documents\cosmo\KENDA\2012101112\int2lm\2012101112_int2lm_tp1h_colHY-4.png"/>
          <p:cNvPicPr>
            <a:picLocks noChangeAspect="1" noChangeArrowheads="1"/>
          </p:cNvPicPr>
          <p:nvPr/>
        </p:nvPicPr>
        <p:blipFill>
          <a:blip r:embed="rId3"/>
          <a:srcRect l="3189" t="23149" r="3308" b="50988"/>
          <a:stretch>
            <a:fillRect/>
          </a:stretch>
        </p:blipFill>
        <p:spPr bwMode="auto">
          <a:xfrm>
            <a:off x="0" y="0"/>
            <a:ext cx="7490012" cy="1465729"/>
          </a:xfrm>
          <a:prstGeom prst="rect">
            <a:avLst/>
          </a:prstGeom>
          <a:noFill/>
        </p:spPr>
      </p:pic>
      <p:pic>
        <p:nvPicPr>
          <p:cNvPr id="12" name="Picture 7" descr="C:\Users\cmarsigli\Documents\cosmo\KENDA\2012101112\int2lm\2012101112_int2lm_tp1h_colHY-4.png"/>
          <p:cNvPicPr>
            <a:picLocks noChangeAspect="1" noChangeArrowheads="1"/>
          </p:cNvPicPr>
          <p:nvPr/>
        </p:nvPicPr>
        <p:blipFill>
          <a:blip r:embed="rId3"/>
          <a:srcRect l="3189" t="70871" r="3308" b="3771"/>
          <a:stretch>
            <a:fillRect/>
          </a:stretch>
        </p:blipFill>
        <p:spPr bwMode="auto">
          <a:xfrm>
            <a:off x="0" y="1491793"/>
            <a:ext cx="7490012" cy="1437141"/>
          </a:xfrm>
          <a:prstGeom prst="rect">
            <a:avLst/>
          </a:prstGeom>
          <a:noFill/>
        </p:spPr>
      </p:pic>
      <p:pic>
        <p:nvPicPr>
          <p:cNvPr id="1032" name="Picture 8" descr="C:\Users\cmarsigli\Documents\cosmo\KENDA\2012101112\obs\20121011_OBS_Rain1htly_dom0_16-17.png"/>
          <p:cNvPicPr>
            <a:picLocks noChangeAspect="1" noChangeArrowheads="1"/>
          </p:cNvPicPr>
          <p:nvPr/>
        </p:nvPicPr>
        <p:blipFill>
          <a:blip r:embed="rId4"/>
          <a:srcRect l="64682" t="32628" r="4824" b="31596"/>
          <a:stretch>
            <a:fillRect/>
          </a:stretch>
        </p:blipFill>
        <p:spPr bwMode="auto">
          <a:xfrm>
            <a:off x="6850611" y="2428868"/>
            <a:ext cx="2221983" cy="20456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CasellaDiTesto 14"/>
          <p:cNvSpPr txBox="1"/>
          <p:nvPr/>
        </p:nvSpPr>
        <p:spPr>
          <a:xfrm>
            <a:off x="-32" y="2928934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downscaling</a:t>
            </a:r>
            <a:r>
              <a:rPr lang="it-IT" dirty="0" smtClean="0"/>
              <a:t> </a:t>
            </a:r>
            <a:r>
              <a:rPr lang="it-IT" dirty="0" err="1" smtClean="0"/>
              <a:t>ICs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-32" y="3571876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kenda</a:t>
            </a:r>
            <a:r>
              <a:rPr lang="it-IT" dirty="0" smtClean="0"/>
              <a:t> </a:t>
            </a:r>
            <a:r>
              <a:rPr lang="it-IT" dirty="0" err="1" smtClean="0"/>
              <a:t>ICs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28926" y="2959108"/>
            <a:ext cx="3271846" cy="969958"/>
          </a:xfrm>
        </p:spPr>
        <p:txBody>
          <a:bodyPr>
            <a:normAutofit/>
          </a:bodyPr>
          <a:lstStyle/>
          <a:p>
            <a:r>
              <a:rPr lang="it-IT" sz="3200" dirty="0" err="1" smtClean="0">
                <a:latin typeface="Candara" pitchFamily="34" charset="0"/>
              </a:rPr>
              <a:t>One</a:t>
            </a:r>
            <a:r>
              <a:rPr lang="it-IT" sz="3200" dirty="0" smtClean="0">
                <a:latin typeface="Candara" pitchFamily="34" charset="0"/>
              </a:rPr>
              <a:t> “</a:t>
            </a:r>
            <a:r>
              <a:rPr lang="it-IT" sz="3200" dirty="0" err="1" smtClean="0">
                <a:latin typeface="Candara" pitchFamily="34" charset="0"/>
              </a:rPr>
              <a:t>good</a:t>
            </a:r>
            <a:r>
              <a:rPr lang="it-IT" sz="3200" dirty="0" smtClean="0">
                <a:latin typeface="Candara" pitchFamily="34" charset="0"/>
              </a:rPr>
              <a:t>” case</a:t>
            </a:r>
            <a:endParaRPr lang="it-IT" sz="3200" dirty="0"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72164" y="4846670"/>
            <a:ext cx="2786050" cy="511156"/>
          </a:xfrm>
        </p:spPr>
        <p:txBody>
          <a:bodyPr>
            <a:normAutofit/>
          </a:bodyPr>
          <a:lstStyle/>
          <a:p>
            <a:r>
              <a:rPr lang="it-IT" sz="2400" dirty="0" smtClean="0"/>
              <a:t>20120926 12-24 UTC</a:t>
            </a:r>
            <a:endParaRPr lang="it-IT" sz="2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715008" y="214290"/>
            <a:ext cx="2143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 smtClean="0"/>
              <a:t>downscaling</a:t>
            </a:r>
            <a:r>
              <a:rPr lang="it-IT" sz="2400" dirty="0" smtClean="0"/>
              <a:t> </a:t>
            </a:r>
            <a:r>
              <a:rPr lang="it-IT" sz="2400" dirty="0" err="1" smtClean="0"/>
              <a:t>ICs</a:t>
            </a:r>
            <a:endParaRPr lang="it-IT" sz="2400" dirty="0" smtClean="0"/>
          </a:p>
          <a:p>
            <a:pPr algn="ctr"/>
            <a:r>
              <a:rPr lang="it-IT" sz="2400" dirty="0" err="1" smtClean="0"/>
              <a:t>fc</a:t>
            </a:r>
            <a:r>
              <a:rPr lang="it-IT" sz="2400" dirty="0" smtClean="0"/>
              <a:t> + 12 h</a:t>
            </a:r>
            <a:endParaRPr lang="it-IT" sz="2400" dirty="0"/>
          </a:p>
        </p:txBody>
      </p:sp>
      <p:pic>
        <p:nvPicPr>
          <p:cNvPr id="4" name="Picture 3" descr="C:\Users\cmarsigli\Documents\cosmo\KENDA\2012092612\int2lm\tp_12h_int2lm.1.png"/>
          <p:cNvPicPr>
            <a:picLocks noChangeAspect="1" noChangeArrowheads="1"/>
          </p:cNvPicPr>
          <p:nvPr/>
        </p:nvPicPr>
        <p:blipFill>
          <a:blip r:embed="rId2" cstate="print"/>
          <a:srcRect l="4765" t="22153" r="4529" b="2769"/>
          <a:stretch>
            <a:fillRect/>
          </a:stretch>
        </p:blipFill>
        <p:spPr bwMode="auto">
          <a:xfrm>
            <a:off x="1" y="1"/>
            <a:ext cx="2419129" cy="1416649"/>
          </a:xfrm>
          <a:prstGeom prst="rect">
            <a:avLst/>
          </a:prstGeom>
          <a:noFill/>
        </p:spPr>
      </p:pic>
      <p:pic>
        <p:nvPicPr>
          <p:cNvPr id="8" name="Picture 4" descr="C:\Users\cmarsigli\Documents\cosmo\KENDA\2012092612\int2lm\tp_12h_int2lm.2.png"/>
          <p:cNvPicPr>
            <a:picLocks noChangeAspect="1" noChangeArrowheads="1"/>
          </p:cNvPicPr>
          <p:nvPr/>
        </p:nvPicPr>
        <p:blipFill>
          <a:blip r:embed="rId3" cstate="print"/>
          <a:srcRect l="4688" t="22256" r="4664" b="3115"/>
          <a:stretch>
            <a:fillRect/>
          </a:stretch>
        </p:blipFill>
        <p:spPr bwMode="auto">
          <a:xfrm>
            <a:off x="0" y="1357298"/>
            <a:ext cx="2417582" cy="1408176"/>
          </a:xfrm>
          <a:prstGeom prst="rect">
            <a:avLst/>
          </a:prstGeom>
          <a:noFill/>
        </p:spPr>
      </p:pic>
      <p:pic>
        <p:nvPicPr>
          <p:cNvPr id="10" name="Picture 5" descr="C:\Users\cmarsigli\Documents\cosmo\KENDA\2012092612\int2lm\tp_12h_int2lm.3.png"/>
          <p:cNvPicPr>
            <a:picLocks noChangeAspect="1" noChangeArrowheads="1"/>
          </p:cNvPicPr>
          <p:nvPr/>
        </p:nvPicPr>
        <p:blipFill>
          <a:blip r:embed="rId4" cstate="print"/>
          <a:srcRect l="4731" t="22398" r="4926" b="2731"/>
          <a:stretch>
            <a:fillRect/>
          </a:stretch>
        </p:blipFill>
        <p:spPr bwMode="auto">
          <a:xfrm>
            <a:off x="0" y="2714620"/>
            <a:ext cx="2409448" cy="1412743"/>
          </a:xfrm>
          <a:prstGeom prst="rect">
            <a:avLst/>
          </a:prstGeom>
          <a:noFill/>
        </p:spPr>
      </p:pic>
      <p:pic>
        <p:nvPicPr>
          <p:cNvPr id="1030" name="Picture 6" descr="C:\Users\cmarsigli\Documents\cosmo\KENDA\2012092612\int2lm\tp_12h_int2lm.4.png"/>
          <p:cNvPicPr>
            <a:picLocks noChangeAspect="1" noChangeArrowheads="1"/>
          </p:cNvPicPr>
          <p:nvPr/>
        </p:nvPicPr>
        <p:blipFill>
          <a:blip r:embed="rId5" cstate="print"/>
          <a:srcRect l="5000" t="22014" r="4914" b="3115"/>
          <a:stretch>
            <a:fillRect/>
          </a:stretch>
        </p:blipFill>
        <p:spPr bwMode="auto">
          <a:xfrm>
            <a:off x="0" y="4071942"/>
            <a:ext cx="2402594" cy="1412743"/>
          </a:xfrm>
          <a:prstGeom prst="rect">
            <a:avLst/>
          </a:prstGeom>
          <a:noFill/>
        </p:spPr>
      </p:pic>
      <p:pic>
        <p:nvPicPr>
          <p:cNvPr id="1031" name="Picture 7" descr="C:\Users\cmarsigli\Documents\cosmo\KENDA\2012092612\int2lm\tp_12h_int2lm.5.png"/>
          <p:cNvPicPr>
            <a:picLocks noChangeAspect="1" noChangeArrowheads="1"/>
          </p:cNvPicPr>
          <p:nvPr/>
        </p:nvPicPr>
        <p:blipFill>
          <a:blip r:embed="rId6" cstate="print"/>
          <a:srcRect l="4565" t="22150" r="4578" b="2979"/>
          <a:stretch>
            <a:fillRect/>
          </a:stretch>
        </p:blipFill>
        <p:spPr bwMode="auto">
          <a:xfrm>
            <a:off x="5704" y="5445281"/>
            <a:ext cx="2423156" cy="1412743"/>
          </a:xfrm>
          <a:prstGeom prst="rect">
            <a:avLst/>
          </a:prstGeom>
          <a:noFill/>
        </p:spPr>
      </p:pic>
      <p:pic>
        <p:nvPicPr>
          <p:cNvPr id="1032" name="Picture 8" descr="C:\Users\cmarsigli\Documents\cosmo\KENDA\2012092612\int2lm\tp_12h_int2lm.6.png"/>
          <p:cNvPicPr>
            <a:picLocks noChangeAspect="1" noChangeArrowheads="1"/>
          </p:cNvPicPr>
          <p:nvPr/>
        </p:nvPicPr>
        <p:blipFill>
          <a:blip r:embed="rId7" cstate="print"/>
          <a:srcRect l="4562" t="22382" r="4752" b="2989"/>
          <a:stretch>
            <a:fillRect/>
          </a:stretch>
        </p:blipFill>
        <p:spPr bwMode="auto">
          <a:xfrm>
            <a:off x="2357422" y="0"/>
            <a:ext cx="2418596" cy="1408176"/>
          </a:xfrm>
          <a:prstGeom prst="rect">
            <a:avLst/>
          </a:prstGeom>
          <a:noFill/>
        </p:spPr>
      </p:pic>
      <p:pic>
        <p:nvPicPr>
          <p:cNvPr id="1033" name="Picture 9" descr="C:\Users\cmarsigli\Documents\cosmo\KENDA\2012092612\int2lm\tp_12h_int2lm.7.png"/>
          <p:cNvPicPr>
            <a:picLocks noChangeAspect="1" noChangeArrowheads="1"/>
          </p:cNvPicPr>
          <p:nvPr/>
        </p:nvPicPr>
        <p:blipFill>
          <a:blip r:embed="rId8" cstate="print"/>
          <a:srcRect l="4921" t="22142" r="4736" b="3229"/>
          <a:stretch>
            <a:fillRect/>
          </a:stretch>
        </p:blipFill>
        <p:spPr bwMode="auto">
          <a:xfrm>
            <a:off x="2357422" y="1377882"/>
            <a:ext cx="2409448" cy="1408176"/>
          </a:xfrm>
          <a:prstGeom prst="rect">
            <a:avLst/>
          </a:prstGeom>
          <a:noFill/>
        </p:spPr>
      </p:pic>
      <p:pic>
        <p:nvPicPr>
          <p:cNvPr id="1034" name="Picture 10" descr="C:\Users\cmarsigli\Documents\cosmo\KENDA\2012092612\int2lm\tp_12h_int2lm.8.png"/>
          <p:cNvPicPr>
            <a:picLocks noChangeAspect="1" noChangeArrowheads="1"/>
          </p:cNvPicPr>
          <p:nvPr/>
        </p:nvPicPr>
        <p:blipFill>
          <a:blip r:embed="rId9" cstate="print"/>
          <a:srcRect l="4565" t="22378" r="4921" b="2750"/>
          <a:stretch>
            <a:fillRect/>
          </a:stretch>
        </p:blipFill>
        <p:spPr bwMode="auto">
          <a:xfrm>
            <a:off x="2357422" y="2730618"/>
            <a:ext cx="2414008" cy="1412762"/>
          </a:xfrm>
          <a:prstGeom prst="rect">
            <a:avLst/>
          </a:prstGeom>
          <a:noFill/>
        </p:spPr>
      </p:pic>
      <p:pic>
        <p:nvPicPr>
          <p:cNvPr id="1035" name="Picture 11" descr="C:\Users\cmarsigli\Documents\cosmo\KENDA\2012092612\int2lm\tp_12h_int2lm.9.png"/>
          <p:cNvPicPr>
            <a:picLocks noChangeAspect="1" noChangeArrowheads="1"/>
          </p:cNvPicPr>
          <p:nvPr/>
        </p:nvPicPr>
        <p:blipFill>
          <a:blip r:embed="rId10" cstate="print"/>
          <a:srcRect l="4461" t="22102" r="4919" b="3005"/>
          <a:stretch>
            <a:fillRect/>
          </a:stretch>
        </p:blipFill>
        <p:spPr bwMode="auto">
          <a:xfrm>
            <a:off x="2357422" y="4071942"/>
            <a:ext cx="2416835" cy="1413158"/>
          </a:xfrm>
          <a:prstGeom prst="rect">
            <a:avLst/>
          </a:prstGeom>
          <a:noFill/>
        </p:spPr>
      </p:pic>
      <p:pic>
        <p:nvPicPr>
          <p:cNvPr id="1036" name="Picture 12" descr="C:\Users\cmarsigli\Documents\cosmo\KENDA\2012092612\int2lm\tp_12h_int2lm.10.png"/>
          <p:cNvPicPr>
            <a:picLocks noChangeAspect="1" noChangeArrowheads="1"/>
          </p:cNvPicPr>
          <p:nvPr/>
        </p:nvPicPr>
        <p:blipFill>
          <a:blip r:embed="rId11" cstate="print"/>
          <a:srcRect l="4564" t="22126" r="4751" b="3003"/>
          <a:stretch>
            <a:fillRect/>
          </a:stretch>
        </p:blipFill>
        <p:spPr bwMode="auto">
          <a:xfrm>
            <a:off x="2357422" y="5445257"/>
            <a:ext cx="2418569" cy="1412743"/>
          </a:xfrm>
          <a:prstGeom prst="rect">
            <a:avLst/>
          </a:prstGeom>
          <a:noFill/>
        </p:spPr>
      </p:pic>
      <p:pic>
        <p:nvPicPr>
          <p:cNvPr id="15" name="Picture 2" descr="C:\Users\cmarsigli\Documents\cosmo\KENDA\2012092612\paletteor3_full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786314" y="1785926"/>
            <a:ext cx="4190477" cy="380953"/>
          </a:xfrm>
          <a:prstGeom prst="rect">
            <a:avLst/>
          </a:prstGeom>
          <a:noFill/>
        </p:spPr>
      </p:pic>
      <p:pic>
        <p:nvPicPr>
          <p:cNvPr id="1026" name="Picture 2" descr="C:\Users\cmarsigli\Documents\cosmo\KENDA\2012092612\combinazione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787206" y="2143116"/>
            <a:ext cx="4356826" cy="2536508"/>
          </a:xfrm>
          <a:prstGeom prst="rect">
            <a:avLst/>
          </a:prstGeom>
          <a:noFill/>
        </p:spPr>
      </p:pic>
      <p:sp>
        <p:nvSpPr>
          <p:cNvPr id="16" name="CasellaDiTesto 15"/>
          <p:cNvSpPr txBox="1"/>
          <p:nvPr/>
        </p:nvSpPr>
        <p:spPr>
          <a:xfrm>
            <a:off x="7858148" y="4274114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b</a:t>
            </a:r>
            <a:r>
              <a:rPr lang="it-IT" dirty="0" err="1" smtClean="0"/>
              <a:t>y</a:t>
            </a:r>
            <a:r>
              <a:rPr lang="it-IT" dirty="0" smtClean="0"/>
              <a:t> V. Poli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72164" y="4846670"/>
            <a:ext cx="2786050" cy="511156"/>
          </a:xfrm>
        </p:spPr>
        <p:txBody>
          <a:bodyPr>
            <a:normAutofit/>
          </a:bodyPr>
          <a:lstStyle/>
          <a:p>
            <a:r>
              <a:rPr lang="it-IT" sz="2400" dirty="0" smtClean="0"/>
              <a:t>20120926 12-24 UTC</a:t>
            </a:r>
            <a:endParaRPr lang="it-IT" sz="2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715008" y="214290"/>
            <a:ext cx="2143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 smtClean="0"/>
              <a:t>kenda</a:t>
            </a:r>
            <a:r>
              <a:rPr lang="it-IT" sz="2400" dirty="0" smtClean="0"/>
              <a:t> </a:t>
            </a:r>
            <a:r>
              <a:rPr lang="it-IT" sz="2400" dirty="0" err="1" smtClean="0"/>
              <a:t>ICs</a:t>
            </a:r>
            <a:endParaRPr lang="it-IT" sz="2400" dirty="0" smtClean="0"/>
          </a:p>
          <a:p>
            <a:pPr algn="ctr"/>
            <a:r>
              <a:rPr lang="it-IT" sz="2400" dirty="0" err="1" smtClean="0"/>
              <a:t>fc</a:t>
            </a:r>
            <a:r>
              <a:rPr lang="it-IT" sz="2400" dirty="0" smtClean="0"/>
              <a:t> + 12 h</a:t>
            </a:r>
            <a:endParaRPr lang="it-IT" sz="2400" dirty="0"/>
          </a:p>
        </p:txBody>
      </p:sp>
      <p:pic>
        <p:nvPicPr>
          <p:cNvPr id="2050" name="Picture 2" descr="C:\Users\cmarsigli\Documents\cosmo\KENDA\2012092612\kenda\tp_12h_kenda.1.png"/>
          <p:cNvPicPr>
            <a:picLocks noChangeAspect="1" noChangeArrowheads="1"/>
          </p:cNvPicPr>
          <p:nvPr/>
        </p:nvPicPr>
        <p:blipFill>
          <a:blip r:embed="rId2" cstate="print"/>
          <a:srcRect l="4752" t="22292" r="4562" b="2837"/>
          <a:stretch>
            <a:fillRect/>
          </a:stretch>
        </p:blipFill>
        <p:spPr bwMode="auto">
          <a:xfrm>
            <a:off x="0" y="0"/>
            <a:ext cx="2418596" cy="1412743"/>
          </a:xfrm>
          <a:prstGeom prst="rect">
            <a:avLst/>
          </a:prstGeom>
          <a:noFill/>
        </p:spPr>
      </p:pic>
      <p:pic>
        <p:nvPicPr>
          <p:cNvPr id="2051" name="Picture 3" descr="C:\Users\cmarsigli\Documents\cosmo\KENDA\2012092612\kenda\tp_12h_kenda.2.png"/>
          <p:cNvPicPr>
            <a:picLocks noChangeAspect="1" noChangeArrowheads="1"/>
          </p:cNvPicPr>
          <p:nvPr/>
        </p:nvPicPr>
        <p:blipFill>
          <a:blip r:embed="rId3" cstate="print"/>
          <a:srcRect l="4737" t="22135" r="4577" b="2993"/>
          <a:stretch>
            <a:fillRect/>
          </a:stretch>
        </p:blipFill>
        <p:spPr bwMode="auto">
          <a:xfrm>
            <a:off x="0" y="1357298"/>
            <a:ext cx="2418596" cy="1412762"/>
          </a:xfrm>
          <a:prstGeom prst="rect">
            <a:avLst/>
          </a:prstGeom>
          <a:noFill/>
        </p:spPr>
      </p:pic>
      <p:pic>
        <p:nvPicPr>
          <p:cNvPr id="2052" name="Picture 4" descr="C:\Users\cmarsigli\Documents\cosmo\KENDA\2012092612\kenda\tp_12h_kenda.3.png"/>
          <p:cNvPicPr>
            <a:picLocks noChangeAspect="1" noChangeArrowheads="1"/>
          </p:cNvPicPr>
          <p:nvPr/>
        </p:nvPicPr>
        <p:blipFill>
          <a:blip r:embed="rId4" cstate="print"/>
          <a:srcRect l="4736" t="22140" r="4921" b="3473"/>
          <a:stretch>
            <a:fillRect/>
          </a:stretch>
        </p:blipFill>
        <p:spPr bwMode="auto">
          <a:xfrm>
            <a:off x="0" y="2727195"/>
            <a:ext cx="2409448" cy="1403610"/>
          </a:xfrm>
          <a:prstGeom prst="rect">
            <a:avLst/>
          </a:prstGeom>
          <a:noFill/>
        </p:spPr>
      </p:pic>
      <p:pic>
        <p:nvPicPr>
          <p:cNvPr id="2053" name="Picture 5" descr="C:\Users\cmarsigli\Documents\cosmo\KENDA\2012092612\kenda\tp_12h_kenda.4.png"/>
          <p:cNvPicPr>
            <a:picLocks noChangeAspect="1" noChangeArrowheads="1"/>
          </p:cNvPicPr>
          <p:nvPr/>
        </p:nvPicPr>
        <p:blipFill>
          <a:blip r:embed="rId5" cstate="print"/>
          <a:srcRect l="4971" t="21979" r="4857" b="3150"/>
          <a:stretch>
            <a:fillRect/>
          </a:stretch>
        </p:blipFill>
        <p:spPr bwMode="auto">
          <a:xfrm>
            <a:off x="0" y="4071942"/>
            <a:ext cx="2404887" cy="1412743"/>
          </a:xfrm>
          <a:prstGeom prst="rect">
            <a:avLst/>
          </a:prstGeom>
          <a:noFill/>
        </p:spPr>
      </p:pic>
      <p:pic>
        <p:nvPicPr>
          <p:cNvPr id="2054" name="Picture 6" descr="C:\Users\cmarsigli\Documents\cosmo\KENDA\2012092612\kenda\tp_12h_kenda.5.png"/>
          <p:cNvPicPr>
            <a:picLocks noChangeAspect="1" noChangeArrowheads="1"/>
          </p:cNvPicPr>
          <p:nvPr/>
        </p:nvPicPr>
        <p:blipFill>
          <a:blip r:embed="rId6" cstate="print"/>
          <a:srcRect l="4699" t="21903" r="5124" b="3019"/>
          <a:stretch>
            <a:fillRect/>
          </a:stretch>
        </p:blipFill>
        <p:spPr bwMode="auto">
          <a:xfrm>
            <a:off x="0" y="5441351"/>
            <a:ext cx="2405020" cy="1416649"/>
          </a:xfrm>
          <a:prstGeom prst="rect">
            <a:avLst/>
          </a:prstGeom>
          <a:noFill/>
        </p:spPr>
      </p:pic>
      <p:pic>
        <p:nvPicPr>
          <p:cNvPr id="2055" name="Picture 7" descr="C:\Users\cmarsigli\Documents\cosmo\KENDA\2012092612\kenda\tp_12h_kenda.6.png"/>
          <p:cNvPicPr>
            <a:picLocks noChangeAspect="1" noChangeArrowheads="1"/>
          </p:cNvPicPr>
          <p:nvPr/>
        </p:nvPicPr>
        <p:blipFill>
          <a:blip r:embed="rId7" cstate="print"/>
          <a:srcRect l="5009" t="22014" r="4819" b="3115"/>
          <a:stretch>
            <a:fillRect/>
          </a:stretch>
        </p:blipFill>
        <p:spPr bwMode="auto">
          <a:xfrm>
            <a:off x="2357422" y="0"/>
            <a:ext cx="2404887" cy="1412743"/>
          </a:xfrm>
          <a:prstGeom prst="rect">
            <a:avLst/>
          </a:prstGeom>
          <a:noFill/>
        </p:spPr>
      </p:pic>
      <p:pic>
        <p:nvPicPr>
          <p:cNvPr id="2056" name="Picture 8" descr="C:\Users\cmarsigli\Documents\cosmo\KENDA\2012092612\kenda\tp_12h_kenda.7.png"/>
          <p:cNvPicPr>
            <a:picLocks noChangeAspect="1" noChangeArrowheads="1"/>
          </p:cNvPicPr>
          <p:nvPr/>
        </p:nvPicPr>
        <p:blipFill>
          <a:blip r:embed="rId8" cstate="print"/>
          <a:srcRect l="4833" t="21929" r="4653" b="3200"/>
          <a:stretch>
            <a:fillRect/>
          </a:stretch>
        </p:blipFill>
        <p:spPr bwMode="auto">
          <a:xfrm>
            <a:off x="2357422" y="1357298"/>
            <a:ext cx="2414008" cy="1412743"/>
          </a:xfrm>
          <a:prstGeom prst="rect">
            <a:avLst/>
          </a:prstGeom>
          <a:noFill/>
        </p:spPr>
      </p:pic>
      <p:pic>
        <p:nvPicPr>
          <p:cNvPr id="2057" name="Picture 9" descr="C:\Users\cmarsigli\Documents\cosmo\KENDA\2012092612\kenda\tp_12h_kenda.8.png"/>
          <p:cNvPicPr>
            <a:picLocks noChangeAspect="1" noChangeArrowheads="1"/>
          </p:cNvPicPr>
          <p:nvPr/>
        </p:nvPicPr>
        <p:blipFill>
          <a:blip r:embed="rId9" cstate="print"/>
          <a:srcRect l="4562" t="22629" r="4752" b="2500"/>
          <a:stretch>
            <a:fillRect/>
          </a:stretch>
        </p:blipFill>
        <p:spPr bwMode="auto">
          <a:xfrm>
            <a:off x="2357422" y="2722628"/>
            <a:ext cx="2418596" cy="1412743"/>
          </a:xfrm>
          <a:prstGeom prst="rect">
            <a:avLst/>
          </a:prstGeom>
          <a:noFill/>
        </p:spPr>
      </p:pic>
      <p:pic>
        <p:nvPicPr>
          <p:cNvPr id="2058" name="Picture 10" descr="C:\Users\cmarsigli\Documents\cosmo\KENDA\2012092612\kenda\tp_12h_kenda.9.png"/>
          <p:cNvPicPr>
            <a:picLocks noChangeAspect="1" noChangeArrowheads="1"/>
          </p:cNvPicPr>
          <p:nvPr/>
        </p:nvPicPr>
        <p:blipFill>
          <a:blip r:embed="rId10" cstate="print"/>
          <a:srcRect l="4993" t="22580" r="4835" b="3033"/>
          <a:stretch>
            <a:fillRect/>
          </a:stretch>
        </p:blipFill>
        <p:spPr bwMode="auto">
          <a:xfrm>
            <a:off x="2357422" y="4071942"/>
            <a:ext cx="2404887" cy="1403610"/>
          </a:xfrm>
          <a:prstGeom prst="rect">
            <a:avLst/>
          </a:prstGeom>
          <a:noFill/>
        </p:spPr>
      </p:pic>
      <p:pic>
        <p:nvPicPr>
          <p:cNvPr id="2059" name="Picture 11" descr="C:\Users\cmarsigli\Documents\cosmo\KENDA\2012092612\kenda\tp_12h_kenda.10.png"/>
          <p:cNvPicPr>
            <a:picLocks noChangeAspect="1" noChangeArrowheads="1"/>
          </p:cNvPicPr>
          <p:nvPr/>
        </p:nvPicPr>
        <p:blipFill>
          <a:blip r:embed="rId11" cstate="print"/>
          <a:srcRect l="4545" t="21879" r="4925" b="3043"/>
          <a:stretch>
            <a:fillRect/>
          </a:stretch>
        </p:blipFill>
        <p:spPr bwMode="auto">
          <a:xfrm>
            <a:off x="2357422" y="5441351"/>
            <a:ext cx="2414435" cy="1416649"/>
          </a:xfrm>
          <a:prstGeom prst="rect">
            <a:avLst/>
          </a:prstGeom>
          <a:noFill/>
        </p:spPr>
      </p:pic>
      <p:pic>
        <p:nvPicPr>
          <p:cNvPr id="1026" name="Picture 2" descr="C:\Users\cmarsigli\Documents\cosmo\KENDA\2012092612\paletteor3_full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786314" y="1785926"/>
            <a:ext cx="4190477" cy="380953"/>
          </a:xfrm>
          <a:prstGeom prst="rect">
            <a:avLst/>
          </a:prstGeom>
          <a:noFill/>
        </p:spPr>
      </p:pic>
      <p:pic>
        <p:nvPicPr>
          <p:cNvPr id="16" name="Picture 2" descr="C:\Users\cmarsigli\Documents\cosmo\KENDA\2012092612\combinazione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787206" y="2143116"/>
            <a:ext cx="4356826" cy="2536508"/>
          </a:xfrm>
          <a:prstGeom prst="rect">
            <a:avLst/>
          </a:prstGeom>
          <a:noFill/>
        </p:spPr>
      </p:pic>
      <p:sp>
        <p:nvSpPr>
          <p:cNvPr id="17" name="CasellaDiTesto 16"/>
          <p:cNvSpPr txBox="1"/>
          <p:nvPr/>
        </p:nvSpPr>
        <p:spPr>
          <a:xfrm>
            <a:off x="7858148" y="4274114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b</a:t>
            </a:r>
            <a:r>
              <a:rPr lang="it-IT" dirty="0" err="1" smtClean="0"/>
              <a:t>y</a:t>
            </a:r>
            <a:r>
              <a:rPr lang="it-IT" dirty="0" smtClean="0"/>
              <a:t> V. Poli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14480" y="357166"/>
            <a:ext cx="5643602" cy="785818"/>
          </a:xfrm>
        </p:spPr>
        <p:txBody>
          <a:bodyPr>
            <a:normAutofit/>
          </a:bodyPr>
          <a:lstStyle/>
          <a:p>
            <a:r>
              <a:rPr lang="it-IT" sz="3200" dirty="0" smtClean="0">
                <a:latin typeface="Candara" pitchFamily="34" charset="0"/>
              </a:rPr>
              <a:t>Test </a:t>
            </a:r>
            <a:r>
              <a:rPr lang="it-IT" sz="3200" dirty="0" err="1" smtClean="0">
                <a:latin typeface="Candara" pitchFamily="34" charset="0"/>
              </a:rPr>
              <a:t>cases</a:t>
            </a:r>
            <a:r>
              <a:rPr lang="it-IT" sz="3200" dirty="0" smtClean="0">
                <a:latin typeface="Candara" pitchFamily="34" charset="0"/>
              </a:rPr>
              <a:t> (</a:t>
            </a:r>
            <a:r>
              <a:rPr lang="it-IT" sz="3200" dirty="0" err="1" smtClean="0">
                <a:latin typeface="Candara" pitchFamily="34" charset="0"/>
              </a:rPr>
              <a:t>Hymex</a:t>
            </a:r>
            <a:r>
              <a:rPr lang="it-IT" sz="3200" dirty="0" smtClean="0">
                <a:latin typeface="Candara" pitchFamily="34" charset="0"/>
              </a:rPr>
              <a:t> SOP)</a:t>
            </a:r>
            <a:endParaRPr lang="it-IT" sz="3200" dirty="0">
              <a:latin typeface="Candara" pitchFamily="34" charset="0"/>
            </a:endParaRPr>
          </a:p>
        </p:txBody>
      </p:sp>
      <p:graphicFrame>
        <p:nvGraphicFramePr>
          <p:cNvPr id="5" name="Tabella 4"/>
          <p:cNvGraphicFramePr>
            <a:graphicFrameLocks noGrp="1"/>
          </p:cNvGraphicFramePr>
          <p:nvPr/>
        </p:nvGraphicFramePr>
        <p:xfrm>
          <a:off x="571472" y="1928802"/>
          <a:ext cx="7936613" cy="3571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57387"/>
                <a:gridCol w="4608641"/>
                <a:gridCol w="1470585"/>
              </a:tblGrid>
              <a:tr h="370840">
                <a:tc>
                  <a:txBody>
                    <a:bodyPr/>
                    <a:lstStyle/>
                    <a:p>
                      <a:r>
                        <a:rPr lang="it-IT" b="1" dirty="0" smtClean="0"/>
                        <a:t>I.T. ensemble </a:t>
                      </a:r>
                      <a:r>
                        <a:rPr lang="it-IT" b="1" dirty="0" err="1" smtClean="0"/>
                        <a:t>run</a:t>
                      </a:r>
                      <a:endParaRPr lang="it-IT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 smtClean="0"/>
                        <a:t>Area </a:t>
                      </a:r>
                      <a:r>
                        <a:rPr lang="it-IT" b="1" dirty="0" err="1" smtClean="0"/>
                        <a:t>of</a:t>
                      </a:r>
                      <a:r>
                        <a:rPr lang="it-IT" b="1" dirty="0" smtClean="0"/>
                        <a:t> the </a:t>
                      </a:r>
                      <a:r>
                        <a:rPr lang="it-IT" b="1" dirty="0" err="1" smtClean="0"/>
                        <a:t>main</a:t>
                      </a:r>
                      <a:r>
                        <a:rPr lang="it-IT" b="1" dirty="0" smtClean="0"/>
                        <a:t> meteorological </a:t>
                      </a:r>
                      <a:r>
                        <a:rPr lang="it-IT" b="1" dirty="0" err="1" smtClean="0"/>
                        <a:t>phenomenon</a:t>
                      </a:r>
                      <a:endParaRPr lang="it-IT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 smtClean="0"/>
                        <a:t>KENDA </a:t>
                      </a:r>
                      <a:r>
                        <a:rPr lang="it-IT" b="1" dirty="0" err="1" smtClean="0"/>
                        <a:t>cycle</a:t>
                      </a:r>
                      <a:endParaRPr lang="it-IT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2012092512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Alps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2012092400</a:t>
                      </a:r>
                    </a:p>
                    <a:p>
                      <a:r>
                        <a:rPr lang="it-IT" dirty="0" smtClean="0"/>
                        <a:t>2012092512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2012092612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Liguria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baseline="0" dirty="0" err="1" smtClean="0"/>
                        <a:t>Tuscany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2012092500</a:t>
                      </a:r>
                    </a:p>
                    <a:p>
                      <a:r>
                        <a:rPr lang="it-IT" dirty="0" smtClean="0"/>
                        <a:t>2012092612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2012101100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Corse </a:t>
                      </a:r>
                      <a:r>
                        <a:rPr lang="it-IT" dirty="0" err="1" smtClean="0"/>
                        <a:t>Central</a:t>
                      </a:r>
                      <a:r>
                        <a:rPr lang="it-IT" dirty="0" smtClean="0"/>
                        <a:t> Italy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2012101000</a:t>
                      </a:r>
                    </a:p>
                    <a:p>
                      <a:r>
                        <a:rPr lang="it-IT" dirty="0" smtClean="0"/>
                        <a:t>2012101100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2012101112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Corse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baseline="0" dirty="0" err="1" smtClean="0"/>
                        <a:t>Central</a:t>
                      </a:r>
                      <a:r>
                        <a:rPr lang="it-IT" baseline="0" dirty="0" smtClean="0"/>
                        <a:t> Italy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2012101000</a:t>
                      </a:r>
                    </a:p>
                    <a:p>
                      <a:r>
                        <a:rPr lang="it-IT" dirty="0" smtClean="0"/>
                        <a:t>2012101112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2012102512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Northern</a:t>
                      </a:r>
                      <a:r>
                        <a:rPr lang="it-IT" dirty="0" smtClean="0"/>
                        <a:t> Italy (IOP16)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2012102400</a:t>
                      </a:r>
                    </a:p>
                    <a:p>
                      <a:r>
                        <a:rPr lang="it-IT" dirty="0" smtClean="0"/>
                        <a:t>2012102512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marsigli\Documents\cosmo\KENDA\2012092612\int2lm\andam_ens_tp1h_areaL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24" y="24"/>
            <a:ext cx="6858000" cy="685800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57290" y="71414"/>
            <a:ext cx="6400816" cy="857256"/>
          </a:xfrm>
        </p:spPr>
        <p:txBody>
          <a:bodyPr>
            <a:normAutofit/>
          </a:bodyPr>
          <a:lstStyle/>
          <a:p>
            <a:r>
              <a:rPr lang="it-IT" sz="3600" dirty="0" smtClean="0"/>
              <a:t>CH2EPS – tp1h – </a:t>
            </a:r>
            <a:r>
              <a:rPr lang="it-IT" sz="3600" dirty="0" err="1" smtClean="0"/>
              <a:t>areaLT</a:t>
            </a:r>
            <a:endParaRPr lang="it-IT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marsigli\Documents\cosmo\KENDA\2012092612\kenda\andam_ens_tp1h_areaL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57290" y="71414"/>
            <a:ext cx="6400816" cy="857256"/>
          </a:xfrm>
        </p:spPr>
        <p:txBody>
          <a:bodyPr>
            <a:normAutofit/>
          </a:bodyPr>
          <a:lstStyle/>
          <a:p>
            <a:r>
              <a:rPr lang="it-IT" sz="3600" dirty="0" err="1" smtClean="0"/>
              <a:t>kendaIC</a:t>
            </a:r>
            <a:r>
              <a:rPr lang="it-IT" sz="3600" dirty="0" smtClean="0"/>
              <a:t> – tp1h – </a:t>
            </a:r>
            <a:r>
              <a:rPr lang="it-IT" sz="3600" dirty="0" err="1" smtClean="0"/>
              <a:t>areaLT</a:t>
            </a:r>
            <a:endParaRPr lang="it-IT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rmAutofit/>
          </a:bodyPr>
          <a:lstStyle/>
          <a:p>
            <a:r>
              <a:rPr lang="it-IT" sz="3200" dirty="0" err="1" smtClean="0">
                <a:latin typeface="Candara" pitchFamily="34" charset="0"/>
              </a:rPr>
              <a:t>Concluding</a:t>
            </a:r>
            <a:r>
              <a:rPr lang="it-IT" sz="3200" dirty="0" smtClean="0">
                <a:latin typeface="Candara" pitchFamily="34" charset="0"/>
              </a:rPr>
              <a:t> </a:t>
            </a:r>
            <a:r>
              <a:rPr lang="it-IT" sz="3200" dirty="0" err="1" smtClean="0">
                <a:latin typeface="Candara" pitchFamily="34" charset="0"/>
              </a:rPr>
              <a:t>remarks</a:t>
            </a:r>
            <a:endParaRPr lang="it-IT" sz="3200" dirty="0">
              <a:latin typeface="Candara" pitchFamily="34" charset="0"/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500726"/>
          </a:xfrm>
        </p:spPr>
        <p:txBody>
          <a:bodyPr>
            <a:noAutofit/>
          </a:bodyPr>
          <a:lstStyle/>
          <a:p>
            <a:r>
              <a:rPr lang="it-IT" sz="2800" dirty="0" err="1" smtClean="0"/>
              <a:t>Analysis</a:t>
            </a:r>
            <a:r>
              <a:rPr lang="it-IT" sz="2800" dirty="0" smtClean="0"/>
              <a:t> </a:t>
            </a:r>
            <a:r>
              <a:rPr lang="it-IT" sz="2800" dirty="0" err="1" smtClean="0"/>
              <a:t>cycle</a:t>
            </a:r>
            <a:r>
              <a:rPr lang="it-IT" sz="2800" dirty="0" smtClean="0"/>
              <a:t>:</a:t>
            </a:r>
          </a:p>
          <a:p>
            <a:pPr lvl="1"/>
            <a:r>
              <a:rPr lang="it-IT" sz="2400" dirty="0" smtClean="0"/>
              <a:t>KENDA </a:t>
            </a:r>
            <a:r>
              <a:rPr lang="it-IT" sz="2400" dirty="0" err="1" smtClean="0"/>
              <a:t>is</a:t>
            </a:r>
            <a:r>
              <a:rPr lang="it-IT" sz="2400" dirty="0" smtClean="0"/>
              <a:t> </a:t>
            </a:r>
            <a:r>
              <a:rPr lang="it-IT" sz="2400" dirty="0" err="1" smtClean="0"/>
              <a:t>able</a:t>
            </a:r>
            <a:r>
              <a:rPr lang="it-IT" sz="2400" dirty="0" smtClean="0"/>
              <a:t> </a:t>
            </a:r>
            <a:r>
              <a:rPr lang="it-IT" sz="2400" dirty="0" err="1" smtClean="0"/>
              <a:t>to</a:t>
            </a:r>
            <a:r>
              <a:rPr lang="it-IT" sz="2400" dirty="0" smtClean="0"/>
              <a:t> introduce </a:t>
            </a:r>
            <a:r>
              <a:rPr lang="it-IT" sz="2400" dirty="0" err="1" smtClean="0"/>
              <a:t>small</a:t>
            </a:r>
            <a:r>
              <a:rPr lang="it-IT" sz="2400" dirty="0" smtClean="0"/>
              <a:t> scale </a:t>
            </a:r>
            <a:r>
              <a:rPr lang="it-IT" sz="2400" dirty="0" err="1" smtClean="0"/>
              <a:t>perturbations</a:t>
            </a:r>
            <a:r>
              <a:rPr lang="it-IT" sz="2400" dirty="0" smtClean="0"/>
              <a:t> </a:t>
            </a:r>
          </a:p>
          <a:p>
            <a:pPr lvl="1"/>
            <a:r>
              <a:rPr lang="it-IT" sz="2400" dirty="0" smtClean="0"/>
              <a:t>KENDA </a:t>
            </a:r>
            <a:r>
              <a:rPr lang="it-IT" sz="2400" dirty="0" err="1" smtClean="0"/>
              <a:t>analyses</a:t>
            </a:r>
            <a:r>
              <a:rPr lang="it-IT" sz="2400" dirty="0" smtClean="0"/>
              <a:t> </a:t>
            </a:r>
            <a:r>
              <a:rPr lang="it-IT" sz="2400" dirty="0" err="1" smtClean="0"/>
              <a:t>have</a:t>
            </a:r>
            <a:r>
              <a:rPr lang="it-IT" sz="2400" dirty="0" smtClean="0"/>
              <a:t> </a:t>
            </a:r>
            <a:r>
              <a:rPr lang="it-IT" sz="2400" dirty="0" err="1" smtClean="0"/>
              <a:t>less</a:t>
            </a:r>
            <a:r>
              <a:rPr lang="it-IT" sz="2400" dirty="0" smtClean="0"/>
              <a:t> spread </a:t>
            </a:r>
            <a:r>
              <a:rPr lang="it-IT" sz="2400" dirty="0" err="1" smtClean="0"/>
              <a:t>that</a:t>
            </a:r>
            <a:r>
              <a:rPr lang="it-IT" sz="2400" dirty="0" smtClean="0"/>
              <a:t> </a:t>
            </a:r>
            <a:r>
              <a:rPr lang="it-IT" sz="2400" dirty="0" err="1" smtClean="0"/>
              <a:t>downscaled</a:t>
            </a:r>
            <a:r>
              <a:rPr lang="it-IT" sz="2400" dirty="0" smtClean="0"/>
              <a:t> </a:t>
            </a:r>
            <a:r>
              <a:rPr lang="it-IT" sz="2400" dirty="0" err="1" smtClean="0"/>
              <a:t>analyses</a:t>
            </a:r>
            <a:r>
              <a:rPr lang="it-IT" sz="2400" dirty="0" smtClean="0"/>
              <a:t>, </a:t>
            </a:r>
            <a:r>
              <a:rPr lang="it-IT" sz="2400" dirty="0" err="1" smtClean="0"/>
              <a:t>especially</a:t>
            </a:r>
            <a:r>
              <a:rPr lang="it-IT" sz="2400" dirty="0" smtClean="0"/>
              <a:t> at low </a:t>
            </a:r>
            <a:r>
              <a:rPr lang="it-IT" sz="2400" dirty="0" err="1" smtClean="0"/>
              <a:t>levels</a:t>
            </a:r>
            <a:endParaRPr lang="it-IT" sz="2400" dirty="0" smtClean="0"/>
          </a:p>
          <a:p>
            <a:pPr lvl="1"/>
            <a:r>
              <a:rPr lang="it-IT" sz="2400" dirty="0" smtClean="0"/>
              <a:t>KENDA </a:t>
            </a:r>
            <a:r>
              <a:rPr lang="it-IT" sz="2400" dirty="0" err="1" smtClean="0"/>
              <a:t>analyses</a:t>
            </a:r>
            <a:r>
              <a:rPr lang="it-IT" sz="2400" dirty="0" smtClean="0"/>
              <a:t> </a:t>
            </a:r>
            <a:r>
              <a:rPr lang="it-IT" sz="2400" dirty="0" err="1" smtClean="0"/>
              <a:t>not</a:t>
            </a:r>
            <a:r>
              <a:rPr lang="it-IT" sz="2400" dirty="0" smtClean="0"/>
              <a:t> </a:t>
            </a:r>
            <a:r>
              <a:rPr lang="it-IT" sz="2400" dirty="0" err="1" smtClean="0"/>
              <a:t>always</a:t>
            </a:r>
            <a:r>
              <a:rPr lang="it-IT" sz="2400" dirty="0" smtClean="0"/>
              <a:t> </a:t>
            </a:r>
            <a:r>
              <a:rPr lang="it-IT" sz="2400" dirty="0" err="1" smtClean="0"/>
              <a:t>closer</a:t>
            </a:r>
            <a:r>
              <a:rPr lang="it-IT" sz="2400" dirty="0" smtClean="0"/>
              <a:t> </a:t>
            </a:r>
            <a:r>
              <a:rPr lang="it-IT" sz="2400" dirty="0" err="1" smtClean="0"/>
              <a:t>to</a:t>
            </a:r>
            <a:r>
              <a:rPr lang="it-IT" sz="2400" dirty="0" smtClean="0"/>
              <a:t> </a:t>
            </a:r>
            <a:r>
              <a:rPr lang="it-IT" sz="2400" dirty="0" err="1" smtClean="0"/>
              <a:t>observation</a:t>
            </a:r>
            <a:r>
              <a:rPr lang="it-IT" sz="2400" dirty="0" smtClean="0"/>
              <a:t> </a:t>
            </a:r>
            <a:r>
              <a:rPr lang="it-IT" sz="2400" dirty="0" err="1" smtClean="0"/>
              <a:t>than</a:t>
            </a:r>
            <a:r>
              <a:rPr lang="it-IT" sz="2400" dirty="0" smtClean="0"/>
              <a:t> </a:t>
            </a:r>
            <a:r>
              <a:rPr lang="it-IT" sz="2400" dirty="0" err="1" smtClean="0"/>
              <a:t>downscaled</a:t>
            </a:r>
            <a:r>
              <a:rPr lang="it-IT" sz="2400" dirty="0" smtClean="0"/>
              <a:t> </a:t>
            </a:r>
            <a:r>
              <a:rPr lang="it-IT" sz="2400" dirty="0" err="1" smtClean="0"/>
              <a:t>analyses</a:t>
            </a:r>
            <a:endParaRPr lang="it-IT" sz="2400" dirty="0" smtClean="0"/>
          </a:p>
          <a:p>
            <a:r>
              <a:rPr lang="it-IT" sz="2800" dirty="0" err="1" smtClean="0"/>
              <a:t>Forecast</a:t>
            </a:r>
            <a:r>
              <a:rPr lang="it-IT" sz="2800" dirty="0" smtClean="0"/>
              <a:t>:</a:t>
            </a:r>
          </a:p>
          <a:p>
            <a:pPr lvl="1"/>
            <a:r>
              <a:rPr lang="it-IT" sz="2400" dirty="0" err="1" smtClean="0"/>
              <a:t>Good</a:t>
            </a:r>
            <a:r>
              <a:rPr lang="it-IT" sz="2400" dirty="0" smtClean="0"/>
              <a:t> performance </a:t>
            </a:r>
            <a:r>
              <a:rPr lang="it-IT" sz="2400" dirty="0" err="1" smtClean="0"/>
              <a:t>for</a:t>
            </a:r>
            <a:r>
              <a:rPr lang="it-IT" sz="2400" dirty="0" smtClean="0"/>
              <a:t> </a:t>
            </a:r>
            <a:r>
              <a:rPr lang="it-IT" sz="2400" dirty="0" err="1" smtClean="0"/>
              <a:t>one</a:t>
            </a:r>
            <a:r>
              <a:rPr lang="it-IT" sz="2400" dirty="0" smtClean="0"/>
              <a:t> case</a:t>
            </a:r>
          </a:p>
          <a:p>
            <a:pPr lvl="1"/>
            <a:r>
              <a:rPr lang="it-IT" sz="2400" dirty="0" smtClean="0"/>
              <a:t>Bad performance </a:t>
            </a:r>
            <a:r>
              <a:rPr lang="it-IT" sz="2400" dirty="0" err="1" smtClean="0"/>
              <a:t>for</a:t>
            </a:r>
            <a:r>
              <a:rPr lang="it-IT" sz="2400" dirty="0" smtClean="0"/>
              <a:t> </a:t>
            </a:r>
            <a:r>
              <a:rPr lang="it-IT" sz="2400" dirty="0" err="1" smtClean="0"/>
              <a:t>one</a:t>
            </a:r>
            <a:r>
              <a:rPr lang="it-IT" sz="2400" dirty="0" smtClean="0"/>
              <a:t> case -&gt; </a:t>
            </a:r>
            <a:r>
              <a:rPr lang="it-IT" sz="2400" dirty="0" err="1" smtClean="0"/>
              <a:t>explore</a:t>
            </a:r>
            <a:r>
              <a:rPr lang="it-IT" sz="2400" dirty="0" smtClean="0"/>
              <a:t> the impact </a:t>
            </a:r>
            <a:r>
              <a:rPr lang="it-IT" sz="2400" dirty="0" err="1" smtClean="0"/>
              <a:t>of</a:t>
            </a:r>
            <a:r>
              <a:rPr lang="it-IT" sz="2400" dirty="0" smtClean="0"/>
              <a:t>:</a:t>
            </a:r>
          </a:p>
          <a:p>
            <a:pPr lvl="2"/>
            <a:r>
              <a:rPr lang="it-IT" sz="2000" dirty="0" err="1" smtClean="0"/>
              <a:t>Adding</a:t>
            </a:r>
            <a:r>
              <a:rPr lang="it-IT" sz="2000" dirty="0" smtClean="0"/>
              <a:t> </a:t>
            </a:r>
            <a:r>
              <a:rPr lang="it-IT" sz="2000" dirty="0" err="1" smtClean="0"/>
              <a:t>model</a:t>
            </a:r>
            <a:r>
              <a:rPr lang="it-IT" sz="2000" dirty="0" smtClean="0"/>
              <a:t> </a:t>
            </a:r>
            <a:r>
              <a:rPr lang="it-IT" sz="2000" dirty="0" err="1" smtClean="0"/>
              <a:t>perturbations</a:t>
            </a:r>
            <a:r>
              <a:rPr lang="it-IT" sz="2000" dirty="0" smtClean="0"/>
              <a:t> in the </a:t>
            </a:r>
            <a:r>
              <a:rPr lang="it-IT" sz="2000" dirty="0" err="1" smtClean="0"/>
              <a:t>analysis</a:t>
            </a:r>
            <a:r>
              <a:rPr lang="it-IT" sz="2000" dirty="0" smtClean="0"/>
              <a:t> </a:t>
            </a:r>
            <a:r>
              <a:rPr lang="it-IT" sz="2000" dirty="0" err="1" smtClean="0"/>
              <a:t>cycle</a:t>
            </a:r>
            <a:endParaRPr lang="it-IT" sz="2000" dirty="0" smtClean="0"/>
          </a:p>
          <a:p>
            <a:pPr lvl="2"/>
            <a:r>
              <a:rPr lang="it-IT" sz="2000" dirty="0" err="1" smtClean="0"/>
              <a:t>Run</a:t>
            </a:r>
            <a:r>
              <a:rPr lang="it-IT" sz="2000" dirty="0" smtClean="0"/>
              <a:t> more ensemble </a:t>
            </a:r>
            <a:r>
              <a:rPr lang="it-IT" sz="2000" dirty="0" err="1" smtClean="0"/>
              <a:t>members</a:t>
            </a:r>
            <a:r>
              <a:rPr lang="it-IT" sz="2000" dirty="0" smtClean="0"/>
              <a:t> in the DA </a:t>
            </a:r>
            <a:r>
              <a:rPr lang="it-IT" sz="2000" dirty="0" err="1" smtClean="0"/>
              <a:t>cycle</a:t>
            </a:r>
            <a:endParaRPr lang="it-IT" sz="2000" dirty="0" smtClean="0"/>
          </a:p>
          <a:p>
            <a:pPr lvl="2"/>
            <a:r>
              <a:rPr lang="it-IT" sz="2000" dirty="0" err="1" smtClean="0"/>
              <a:t>Tune</a:t>
            </a:r>
            <a:r>
              <a:rPr lang="it-IT" sz="2000" dirty="0" smtClean="0"/>
              <a:t> KENDA </a:t>
            </a:r>
            <a:r>
              <a:rPr lang="it-IT" sz="2000" dirty="0" err="1" smtClean="0"/>
              <a:t>parameters</a:t>
            </a:r>
            <a:endParaRPr lang="it-IT" sz="2000" dirty="0" smtClean="0"/>
          </a:p>
          <a:p>
            <a:pPr lvl="2"/>
            <a:r>
              <a:rPr lang="it-IT" sz="2000" dirty="0" err="1" smtClean="0"/>
              <a:t>Importance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assimilate </a:t>
            </a:r>
            <a:r>
              <a:rPr lang="it-IT" sz="2000" dirty="0" err="1" smtClean="0"/>
              <a:t>precipitation</a:t>
            </a:r>
            <a:r>
              <a:rPr lang="it-IT" sz="2000" dirty="0" smtClean="0"/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14612" y="142852"/>
            <a:ext cx="3643338" cy="785818"/>
          </a:xfrm>
        </p:spPr>
        <p:txBody>
          <a:bodyPr/>
          <a:lstStyle/>
          <a:p>
            <a:r>
              <a:rPr lang="it-IT" sz="3200" dirty="0" smtClean="0">
                <a:latin typeface="Candara" pitchFamily="34" charset="0"/>
              </a:rPr>
              <a:t>KENDA suite</a:t>
            </a:r>
            <a:endParaRPr lang="it-IT" sz="3200" dirty="0">
              <a:latin typeface="Candara" pitchFamily="34" charset="0"/>
            </a:endParaRPr>
          </a:p>
        </p:txBody>
      </p:sp>
      <p:pic>
        <p:nvPicPr>
          <p:cNvPr id="2050" name="Picture 2" descr="C:\Users\cmarsigli\Documents\cosmo\KENDA\kenda_suite.png"/>
          <p:cNvPicPr>
            <a:picLocks noChangeAspect="1" noChangeArrowheads="1"/>
          </p:cNvPicPr>
          <p:nvPr/>
        </p:nvPicPr>
        <p:blipFill>
          <a:blip r:embed="rId2"/>
          <a:srcRect l="38759" t="5804" r="5822" b="23065"/>
          <a:stretch>
            <a:fillRect/>
          </a:stretch>
        </p:blipFill>
        <p:spPr bwMode="auto">
          <a:xfrm>
            <a:off x="1958669" y="1000108"/>
            <a:ext cx="5256537" cy="53974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429684" cy="785818"/>
          </a:xfrm>
        </p:spPr>
        <p:txBody>
          <a:bodyPr>
            <a:normAutofit/>
          </a:bodyPr>
          <a:lstStyle/>
          <a:p>
            <a:r>
              <a:rPr lang="it-IT" sz="3200" dirty="0" err="1" smtClean="0">
                <a:latin typeface="Candara" pitchFamily="34" charset="0"/>
              </a:rPr>
              <a:t>Model</a:t>
            </a:r>
            <a:r>
              <a:rPr lang="it-IT" sz="3200" dirty="0" smtClean="0">
                <a:latin typeface="Candara" pitchFamily="34" charset="0"/>
              </a:rPr>
              <a:t> </a:t>
            </a:r>
            <a:r>
              <a:rPr lang="it-IT" sz="3200" dirty="0" err="1" smtClean="0">
                <a:latin typeface="Candara" pitchFamily="34" charset="0"/>
              </a:rPr>
              <a:t>perturbations</a:t>
            </a:r>
            <a:r>
              <a:rPr lang="it-IT" sz="3200" dirty="0" smtClean="0">
                <a:latin typeface="Candara" pitchFamily="34" charset="0"/>
              </a:rPr>
              <a:t> in the </a:t>
            </a:r>
            <a:r>
              <a:rPr lang="it-IT" sz="3200" dirty="0" err="1" smtClean="0">
                <a:latin typeface="Candara" pitchFamily="34" charset="0"/>
              </a:rPr>
              <a:t>forecast</a:t>
            </a:r>
            <a:r>
              <a:rPr lang="it-IT" sz="3200" dirty="0" smtClean="0">
                <a:latin typeface="Candara" pitchFamily="34" charset="0"/>
              </a:rPr>
              <a:t> ensemble</a:t>
            </a:r>
            <a:endParaRPr lang="it-IT" sz="3200" dirty="0">
              <a:latin typeface="Candara" pitchFamily="34" charset="0"/>
            </a:endParaRPr>
          </a:p>
        </p:txBody>
      </p:sp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928662" y="1397000"/>
          <a:ext cx="7233788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1718"/>
                <a:gridCol w="928694"/>
                <a:gridCol w="1236472"/>
                <a:gridCol w="1310005"/>
                <a:gridCol w="920560"/>
                <a:gridCol w="933133"/>
                <a:gridCol w="863206"/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Member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tur_len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rlam_heat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cloud_num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entr_sc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pat_len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crsmin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5.00e+08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0.0003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5.00e+07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0.0003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5.00e+08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0.0003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200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4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5.00e+08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0.002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5.00e+08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0.0003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6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5.00e+08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0.0003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7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5.00e+08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0.0003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1000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5.00e+07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0.002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9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5.00e+08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0.0003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5.00e+07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0.0003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150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429684" cy="785818"/>
          </a:xfrm>
        </p:spPr>
        <p:txBody>
          <a:bodyPr>
            <a:normAutofit/>
          </a:bodyPr>
          <a:lstStyle/>
          <a:p>
            <a:r>
              <a:rPr lang="it-IT" sz="3200" dirty="0" err="1" smtClean="0">
                <a:latin typeface="Candara" pitchFamily="34" charset="0"/>
              </a:rPr>
              <a:t>Heght</a:t>
            </a:r>
            <a:r>
              <a:rPr lang="it-IT" sz="3200" dirty="0" smtClean="0">
                <a:latin typeface="Candara" pitchFamily="34" charset="0"/>
              </a:rPr>
              <a:t> </a:t>
            </a:r>
            <a:r>
              <a:rPr lang="it-IT" sz="3200" dirty="0" err="1" smtClean="0">
                <a:latin typeface="Candara" pitchFamily="34" charset="0"/>
              </a:rPr>
              <a:t>of</a:t>
            </a:r>
            <a:r>
              <a:rPr lang="it-IT" sz="3200" dirty="0" smtClean="0">
                <a:latin typeface="Candara" pitchFamily="34" charset="0"/>
              </a:rPr>
              <a:t> the </a:t>
            </a:r>
            <a:r>
              <a:rPr lang="it-IT" sz="3200" dirty="0" err="1" smtClean="0">
                <a:latin typeface="Candara" pitchFamily="34" charset="0"/>
              </a:rPr>
              <a:t>levels</a:t>
            </a:r>
            <a:endParaRPr lang="it-IT" sz="3200" dirty="0">
              <a:latin typeface="Candara" pitchFamily="34" charset="0"/>
            </a:endParaRPr>
          </a:p>
        </p:txBody>
      </p:sp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2464579" y="2131060"/>
          <a:ext cx="4214842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0132"/>
                <a:gridCol w="1571636"/>
                <a:gridCol w="1643074"/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Level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Height</a:t>
                      </a:r>
                      <a:r>
                        <a:rPr lang="it-IT" dirty="0" smtClean="0"/>
                        <a:t> (m)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Pressure</a:t>
                      </a:r>
                      <a:r>
                        <a:rPr lang="it-IT" dirty="0" smtClean="0"/>
                        <a:t> (</a:t>
                      </a:r>
                      <a:r>
                        <a:rPr lang="it-IT" dirty="0" err="1" smtClean="0"/>
                        <a:t>hPa</a:t>
                      </a:r>
                      <a:r>
                        <a:rPr lang="it-IT" dirty="0" smtClean="0"/>
                        <a:t>)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50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1000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40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800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900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30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3000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670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20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7000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400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13500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21500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35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429684" cy="785818"/>
          </a:xfrm>
        </p:spPr>
        <p:txBody>
          <a:bodyPr>
            <a:normAutofit fontScale="90000"/>
          </a:bodyPr>
          <a:lstStyle/>
          <a:p>
            <a:r>
              <a:rPr lang="it-IT" sz="3200" dirty="0" err="1" smtClean="0">
                <a:latin typeface="Candara" pitchFamily="34" charset="0"/>
              </a:rPr>
              <a:t>Model</a:t>
            </a:r>
            <a:r>
              <a:rPr lang="it-IT" sz="3200" dirty="0" smtClean="0">
                <a:latin typeface="Candara" pitchFamily="34" charset="0"/>
              </a:rPr>
              <a:t> </a:t>
            </a:r>
            <a:r>
              <a:rPr lang="it-IT" sz="3200" dirty="0" err="1" smtClean="0">
                <a:latin typeface="Candara" pitchFamily="34" charset="0"/>
              </a:rPr>
              <a:t>perturbations</a:t>
            </a:r>
            <a:r>
              <a:rPr lang="it-IT" sz="3200" dirty="0" smtClean="0">
                <a:latin typeface="Candara" pitchFamily="34" charset="0"/>
              </a:rPr>
              <a:t> </a:t>
            </a:r>
            <a:r>
              <a:rPr lang="it-IT" sz="3200" dirty="0" err="1" smtClean="0">
                <a:latin typeface="Candara" pitchFamily="34" charset="0"/>
              </a:rPr>
              <a:t>experiment</a:t>
            </a:r>
            <a:r>
              <a:rPr lang="it-IT" sz="3200" dirty="0" smtClean="0">
                <a:latin typeface="Candara" pitchFamily="34" charset="0"/>
              </a:rPr>
              <a:t> in the KENDA suite</a:t>
            </a:r>
            <a:endParaRPr lang="it-IT" sz="3200" dirty="0">
              <a:latin typeface="Candara" pitchFamily="34" charset="0"/>
            </a:endParaRPr>
          </a:p>
        </p:txBody>
      </p:sp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928662" y="1397000"/>
          <a:ext cx="7233788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1718"/>
                <a:gridCol w="928694"/>
                <a:gridCol w="1236472"/>
                <a:gridCol w="1310005"/>
                <a:gridCol w="920560"/>
                <a:gridCol w="933133"/>
                <a:gridCol w="863206"/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Member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tur_len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rlam_heat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cloud_num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entr_sc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pat_len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crsmin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5.00e+08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0.0003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5.00e+07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0.0003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5.00e+08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0.0003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200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4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5.00e+08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0.002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5.00e+08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0.0003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6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5.00e+08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0.0003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7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5.00e+08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0.0003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1000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5.00e+07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0.002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9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5.00e+08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0.0003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5.00e+07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0.0003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150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it-IT" sz="3200" dirty="0" err="1" smtClean="0">
                <a:latin typeface="Candara" pitchFamily="34" charset="0"/>
              </a:rPr>
              <a:t>Issues</a:t>
            </a:r>
            <a:r>
              <a:rPr lang="it-IT" sz="3200" dirty="0" smtClean="0">
                <a:latin typeface="Candara" pitchFamily="34" charset="0"/>
              </a:rPr>
              <a:t> under </a:t>
            </a:r>
            <a:r>
              <a:rPr lang="it-IT" sz="3200" dirty="0" err="1" smtClean="0">
                <a:latin typeface="Candara" pitchFamily="34" charset="0"/>
              </a:rPr>
              <a:t>investigation</a:t>
            </a:r>
            <a:endParaRPr lang="it-IT" sz="3200" dirty="0">
              <a:latin typeface="Candara" pitchFamily="34" charset="0"/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457200" y="1785926"/>
            <a:ext cx="8229600" cy="4714908"/>
          </a:xfrm>
        </p:spPr>
        <p:txBody>
          <a:bodyPr>
            <a:noAutofit/>
          </a:bodyPr>
          <a:lstStyle/>
          <a:p>
            <a:r>
              <a:rPr lang="it-IT" sz="2800" dirty="0" err="1" smtClean="0"/>
              <a:t>Analysis</a:t>
            </a:r>
            <a:r>
              <a:rPr lang="it-IT" sz="2800" dirty="0" smtClean="0"/>
              <a:t> </a:t>
            </a:r>
            <a:r>
              <a:rPr lang="it-IT" sz="2800" dirty="0" err="1" smtClean="0"/>
              <a:t>cycle</a:t>
            </a:r>
            <a:r>
              <a:rPr lang="it-IT" sz="2800" dirty="0" smtClean="0"/>
              <a:t>:</a:t>
            </a:r>
          </a:p>
          <a:p>
            <a:pPr lvl="1"/>
            <a:r>
              <a:rPr lang="it-IT" sz="2400" dirty="0" err="1" smtClean="0"/>
              <a:t>Capability</a:t>
            </a:r>
            <a:r>
              <a:rPr lang="it-IT" sz="2400" dirty="0" smtClean="0"/>
              <a:t> </a:t>
            </a:r>
            <a:r>
              <a:rPr lang="it-IT" sz="2400" dirty="0" err="1" smtClean="0"/>
              <a:t>of</a:t>
            </a:r>
            <a:r>
              <a:rPr lang="it-IT" sz="2400" dirty="0" smtClean="0"/>
              <a:t> KENDA </a:t>
            </a:r>
            <a:r>
              <a:rPr lang="it-IT" sz="2400" dirty="0" err="1" smtClean="0"/>
              <a:t>to</a:t>
            </a:r>
            <a:r>
              <a:rPr lang="it-IT" sz="2400" dirty="0" smtClean="0"/>
              <a:t> </a:t>
            </a:r>
            <a:r>
              <a:rPr lang="it-IT" sz="2400" dirty="0" err="1" smtClean="0"/>
              <a:t>add</a:t>
            </a:r>
            <a:r>
              <a:rPr lang="it-IT" sz="2400" dirty="0" smtClean="0"/>
              <a:t> </a:t>
            </a:r>
            <a:r>
              <a:rPr lang="it-IT" sz="2400" dirty="0" err="1" smtClean="0"/>
              <a:t>perturbations</a:t>
            </a:r>
            <a:r>
              <a:rPr lang="it-IT" sz="2400" dirty="0" smtClean="0"/>
              <a:t> at the </a:t>
            </a:r>
            <a:r>
              <a:rPr lang="it-IT" sz="2400" dirty="0" err="1" smtClean="0"/>
              <a:t>small</a:t>
            </a:r>
            <a:r>
              <a:rPr lang="it-IT" sz="2400" dirty="0" smtClean="0"/>
              <a:t> scale (</a:t>
            </a:r>
            <a:r>
              <a:rPr lang="it-IT" sz="2400" dirty="0" err="1" smtClean="0"/>
              <a:t>spectra</a:t>
            </a:r>
            <a:r>
              <a:rPr lang="it-IT" sz="2400" dirty="0" smtClean="0"/>
              <a:t>)</a:t>
            </a:r>
          </a:p>
          <a:p>
            <a:pPr lvl="1"/>
            <a:r>
              <a:rPr lang="it-IT" sz="2400" dirty="0" err="1" smtClean="0"/>
              <a:t>Differences</a:t>
            </a:r>
            <a:r>
              <a:rPr lang="it-IT" sz="2400" dirty="0" smtClean="0"/>
              <a:t> </a:t>
            </a:r>
            <a:r>
              <a:rPr lang="it-IT" sz="2400" dirty="0" err="1" smtClean="0"/>
              <a:t>between</a:t>
            </a:r>
            <a:r>
              <a:rPr lang="it-IT" sz="2400" dirty="0" smtClean="0"/>
              <a:t> </a:t>
            </a:r>
            <a:r>
              <a:rPr lang="it-IT" sz="2400" dirty="0" err="1" smtClean="0"/>
              <a:t>KENDA-derived</a:t>
            </a:r>
            <a:r>
              <a:rPr lang="it-IT" sz="2400" dirty="0" smtClean="0"/>
              <a:t> </a:t>
            </a:r>
            <a:r>
              <a:rPr lang="it-IT" sz="2400" dirty="0" err="1" smtClean="0"/>
              <a:t>analyses</a:t>
            </a:r>
            <a:r>
              <a:rPr lang="it-IT" sz="2400" dirty="0" smtClean="0"/>
              <a:t> and </a:t>
            </a:r>
            <a:r>
              <a:rPr lang="it-IT" sz="2400" dirty="0" err="1" smtClean="0"/>
              <a:t>downscaled</a:t>
            </a:r>
            <a:r>
              <a:rPr lang="it-IT" sz="2400" dirty="0" smtClean="0"/>
              <a:t> </a:t>
            </a:r>
            <a:r>
              <a:rPr lang="it-IT" sz="2400" dirty="0" err="1" smtClean="0"/>
              <a:t>analyses</a:t>
            </a:r>
            <a:r>
              <a:rPr lang="it-IT" sz="2400" dirty="0" smtClean="0"/>
              <a:t> (</a:t>
            </a:r>
            <a:r>
              <a:rPr lang="it-IT" sz="2400" dirty="0" err="1" smtClean="0"/>
              <a:t>spectra</a:t>
            </a:r>
            <a:r>
              <a:rPr lang="it-IT" sz="2400" dirty="0" smtClean="0"/>
              <a:t>, spread, </a:t>
            </a:r>
            <a:r>
              <a:rPr lang="it-IT" sz="2400" dirty="0" err="1" smtClean="0"/>
              <a:t>maps</a:t>
            </a:r>
            <a:r>
              <a:rPr lang="it-IT" sz="2400" dirty="0" smtClean="0"/>
              <a:t>) </a:t>
            </a:r>
            <a:endParaRPr lang="it-IT" sz="2400" dirty="0" smtClean="0"/>
          </a:p>
          <a:p>
            <a:pPr lvl="1"/>
            <a:r>
              <a:rPr lang="it-IT" sz="2400" dirty="0" err="1" smtClean="0"/>
              <a:t>Quality</a:t>
            </a:r>
            <a:r>
              <a:rPr lang="it-IT" sz="2400" dirty="0" smtClean="0"/>
              <a:t> </a:t>
            </a:r>
            <a:r>
              <a:rPr lang="it-IT" sz="2400" dirty="0" err="1" smtClean="0"/>
              <a:t>of</a:t>
            </a:r>
            <a:r>
              <a:rPr lang="it-IT" sz="2400" dirty="0" smtClean="0"/>
              <a:t> the </a:t>
            </a:r>
            <a:r>
              <a:rPr lang="it-IT" sz="2400" dirty="0" err="1" smtClean="0"/>
              <a:t>analyses</a:t>
            </a:r>
            <a:r>
              <a:rPr lang="it-IT" sz="2400" dirty="0" smtClean="0"/>
              <a:t> </a:t>
            </a:r>
            <a:r>
              <a:rPr lang="it-IT" sz="2400" dirty="0" err="1" smtClean="0"/>
              <a:t>with</a:t>
            </a:r>
            <a:r>
              <a:rPr lang="it-IT" sz="2400" dirty="0" smtClean="0"/>
              <a:t> </a:t>
            </a:r>
            <a:r>
              <a:rPr lang="it-IT" sz="2400" dirty="0" err="1" smtClean="0"/>
              <a:t>respect</a:t>
            </a:r>
            <a:r>
              <a:rPr lang="it-IT" sz="2400" dirty="0" smtClean="0"/>
              <a:t> </a:t>
            </a:r>
            <a:r>
              <a:rPr lang="it-IT" sz="2400" dirty="0" err="1" smtClean="0"/>
              <a:t>to</a:t>
            </a:r>
            <a:r>
              <a:rPr lang="it-IT" sz="2400" dirty="0" smtClean="0"/>
              <a:t> </a:t>
            </a:r>
            <a:r>
              <a:rPr lang="it-IT" sz="2400" dirty="0" err="1" smtClean="0"/>
              <a:t>observations</a:t>
            </a:r>
            <a:r>
              <a:rPr lang="it-IT" sz="2400" dirty="0" smtClean="0"/>
              <a:t> (</a:t>
            </a:r>
            <a:r>
              <a:rPr lang="it-IT" sz="2400" dirty="0" smtClean="0"/>
              <a:t>area </a:t>
            </a:r>
            <a:r>
              <a:rPr lang="it-IT" sz="2400" dirty="0" err="1" smtClean="0"/>
              <a:t>average</a:t>
            </a:r>
            <a:r>
              <a:rPr lang="it-IT" sz="2400" dirty="0" smtClean="0"/>
              <a:t>)</a:t>
            </a:r>
            <a:endParaRPr lang="it-IT" sz="2400" dirty="0" smtClean="0"/>
          </a:p>
          <a:p>
            <a:r>
              <a:rPr lang="it-IT" sz="2800" dirty="0" err="1" smtClean="0"/>
              <a:t>Forecast</a:t>
            </a:r>
            <a:r>
              <a:rPr lang="it-IT" sz="2800" dirty="0" smtClean="0"/>
              <a:t>:</a:t>
            </a:r>
          </a:p>
          <a:p>
            <a:pPr lvl="1"/>
            <a:r>
              <a:rPr lang="it-IT" sz="2400" dirty="0" err="1" smtClean="0"/>
              <a:t>Quality</a:t>
            </a:r>
            <a:r>
              <a:rPr lang="it-IT" sz="2400" dirty="0" smtClean="0"/>
              <a:t> </a:t>
            </a:r>
            <a:r>
              <a:rPr lang="it-IT" sz="2400" dirty="0" err="1" smtClean="0"/>
              <a:t>of</a:t>
            </a:r>
            <a:r>
              <a:rPr lang="it-IT" sz="2400" dirty="0" smtClean="0"/>
              <a:t> the ensemble </a:t>
            </a:r>
            <a:r>
              <a:rPr lang="it-IT" sz="2400" dirty="0" err="1" smtClean="0"/>
              <a:t>forecast</a:t>
            </a:r>
            <a:r>
              <a:rPr lang="it-IT" sz="2400" dirty="0" smtClean="0"/>
              <a:t> </a:t>
            </a:r>
            <a:r>
              <a:rPr lang="it-IT" sz="2400" dirty="0" err="1" smtClean="0"/>
              <a:t>with</a:t>
            </a:r>
            <a:r>
              <a:rPr lang="it-IT" sz="2400" dirty="0" smtClean="0"/>
              <a:t> </a:t>
            </a:r>
            <a:r>
              <a:rPr lang="it-IT" sz="2400" dirty="0" err="1" smtClean="0"/>
              <a:t>respect</a:t>
            </a:r>
            <a:r>
              <a:rPr lang="it-IT" sz="2400" dirty="0" smtClean="0"/>
              <a:t> </a:t>
            </a:r>
            <a:r>
              <a:rPr lang="it-IT" sz="2400" dirty="0" err="1" smtClean="0"/>
              <a:t>to</a:t>
            </a:r>
            <a:r>
              <a:rPr lang="it-IT" sz="2400" dirty="0" smtClean="0"/>
              <a:t> </a:t>
            </a:r>
            <a:r>
              <a:rPr lang="it-IT" sz="2400" dirty="0" err="1" smtClean="0"/>
              <a:t>observations</a:t>
            </a:r>
            <a:r>
              <a:rPr lang="it-IT" sz="2400" dirty="0" smtClean="0"/>
              <a:t>, </a:t>
            </a:r>
            <a:r>
              <a:rPr lang="it-IT" sz="2400" dirty="0" err="1" smtClean="0"/>
              <a:t>compared</a:t>
            </a:r>
            <a:r>
              <a:rPr lang="it-IT" sz="2400" dirty="0" smtClean="0"/>
              <a:t> </a:t>
            </a:r>
            <a:r>
              <a:rPr lang="it-IT" sz="2400" dirty="0" err="1" smtClean="0"/>
              <a:t>with</a:t>
            </a:r>
            <a:r>
              <a:rPr lang="it-IT" sz="2400" dirty="0" smtClean="0"/>
              <a:t> </a:t>
            </a:r>
            <a:r>
              <a:rPr lang="it-IT" sz="2400" dirty="0" err="1" smtClean="0"/>
              <a:t>downscaling</a:t>
            </a:r>
            <a:r>
              <a:rPr lang="it-IT" sz="2400" dirty="0" smtClean="0"/>
              <a:t> ensemble (area </a:t>
            </a:r>
            <a:r>
              <a:rPr lang="it-IT" sz="2400" dirty="0" err="1" smtClean="0"/>
              <a:t>average</a:t>
            </a:r>
            <a:r>
              <a:rPr lang="it-IT" sz="2400" dirty="0" smtClean="0"/>
              <a:t>, </a:t>
            </a:r>
            <a:r>
              <a:rPr lang="it-IT" sz="2400" dirty="0" err="1" smtClean="0"/>
              <a:t>maps</a:t>
            </a:r>
            <a:r>
              <a:rPr lang="it-IT" sz="2400" dirty="0" smtClean="0"/>
              <a:t> </a:t>
            </a:r>
            <a:r>
              <a:rPr lang="it-IT" sz="2400" dirty="0" err="1" smtClean="0"/>
              <a:t>of</a:t>
            </a:r>
            <a:r>
              <a:rPr lang="it-IT" sz="2400" dirty="0" smtClean="0"/>
              <a:t> </a:t>
            </a:r>
            <a:r>
              <a:rPr lang="it-IT" sz="2400" dirty="0" err="1" smtClean="0"/>
              <a:t>precipitation</a:t>
            </a:r>
            <a:r>
              <a:rPr lang="it-IT" sz="2400" dirty="0" smtClean="0"/>
              <a:t>)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28596" y="1109947"/>
            <a:ext cx="8286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A </a:t>
            </a:r>
            <a:r>
              <a:rPr lang="it-IT" sz="2400" dirty="0" err="1" smtClean="0"/>
              <a:t>remark</a:t>
            </a:r>
            <a:r>
              <a:rPr lang="it-IT" sz="2400" dirty="0" smtClean="0"/>
              <a:t>: </a:t>
            </a:r>
            <a:r>
              <a:rPr lang="it-IT" sz="2400" dirty="0" err="1" smtClean="0"/>
              <a:t>p</a:t>
            </a:r>
            <a:r>
              <a:rPr lang="it-IT" sz="2400" dirty="0" err="1" smtClean="0"/>
              <a:t>reliminary</a:t>
            </a:r>
            <a:r>
              <a:rPr lang="it-IT" sz="2400" dirty="0" smtClean="0"/>
              <a:t> </a:t>
            </a:r>
            <a:r>
              <a:rPr lang="it-IT" sz="2400" dirty="0" err="1" smtClean="0"/>
              <a:t>tests</a:t>
            </a:r>
            <a:r>
              <a:rPr lang="it-IT" sz="2400" dirty="0" smtClean="0"/>
              <a:t> </a:t>
            </a:r>
            <a:r>
              <a:rPr lang="it-IT" sz="2400" dirty="0" err="1" smtClean="0"/>
              <a:t>with</a:t>
            </a:r>
            <a:r>
              <a:rPr lang="it-IT" sz="2400" dirty="0" smtClean="0"/>
              <a:t> a “</a:t>
            </a:r>
            <a:r>
              <a:rPr lang="it-IT" sz="2400" dirty="0" err="1" smtClean="0"/>
              <a:t>basic</a:t>
            </a:r>
            <a:r>
              <a:rPr lang="it-IT" sz="2400" dirty="0" smtClean="0"/>
              <a:t>” KENDA set-up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2012102512 - T </a:t>
            </a:r>
            <a:r>
              <a:rPr lang="it-IT" sz="3200" dirty="0" err="1" smtClean="0"/>
              <a:t>level</a:t>
            </a:r>
            <a:r>
              <a:rPr lang="it-IT" sz="3200" dirty="0" smtClean="0"/>
              <a:t> 50</a:t>
            </a:r>
            <a:endParaRPr lang="it-IT" sz="32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857356" y="1600130"/>
            <a:ext cx="100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/>
              <a:t>kenda</a:t>
            </a:r>
            <a:endParaRPr lang="it-IT" sz="20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500826" y="1600130"/>
            <a:ext cx="928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int2lm</a:t>
            </a:r>
            <a:endParaRPr lang="it-IT" sz="2000" dirty="0"/>
          </a:p>
        </p:txBody>
      </p:sp>
      <p:pic>
        <p:nvPicPr>
          <p:cNvPr id="8" name="Picture 2" descr="C:\Users\cmarsigli\Documents\cosmo\KENDA\2012102512\spettri\2dspectra_kenda_t5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000270"/>
            <a:ext cx="4286250" cy="4286250"/>
          </a:xfrm>
          <a:prstGeom prst="rect">
            <a:avLst/>
          </a:prstGeom>
          <a:noFill/>
        </p:spPr>
      </p:pic>
      <p:pic>
        <p:nvPicPr>
          <p:cNvPr id="6146" name="Picture 2" descr="C:\Users\cmarsigli\Documents\cosmo\KENDA\2012102512\spettri\2dspectra_int2lm_t5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000270"/>
            <a:ext cx="4286250" cy="428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>
                <a:solidFill>
                  <a:prstClr val="black"/>
                </a:solidFill>
              </a:rPr>
              <a:t>2012102512 - T </a:t>
            </a:r>
            <a:r>
              <a:rPr lang="it-IT" sz="3200" dirty="0" err="1" smtClean="0">
                <a:solidFill>
                  <a:prstClr val="black"/>
                </a:solidFill>
              </a:rPr>
              <a:t>level</a:t>
            </a:r>
            <a:r>
              <a:rPr lang="it-IT" sz="3200" dirty="0" smtClean="0">
                <a:solidFill>
                  <a:prstClr val="black"/>
                </a:solidFill>
              </a:rPr>
              <a:t> 40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857356" y="1600130"/>
            <a:ext cx="100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/>
              <a:t>kenda</a:t>
            </a:r>
            <a:endParaRPr lang="it-IT" sz="20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500826" y="1600130"/>
            <a:ext cx="928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int2lm</a:t>
            </a:r>
            <a:endParaRPr lang="it-IT" sz="2000" dirty="0"/>
          </a:p>
        </p:txBody>
      </p:sp>
      <p:pic>
        <p:nvPicPr>
          <p:cNvPr id="3" name="Picture 2" descr="C:\Users\cmarsigli\Documents\cosmo\KENDA\2012102512\spettri\2dspectra_kenda_t4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4" y="2000270"/>
            <a:ext cx="4286250" cy="4286250"/>
          </a:xfrm>
          <a:prstGeom prst="rect">
            <a:avLst/>
          </a:prstGeom>
          <a:noFill/>
        </p:spPr>
      </p:pic>
      <p:pic>
        <p:nvPicPr>
          <p:cNvPr id="4" name="Picture 3" descr="C:\Users\cmarsigli\Documents\cosmo\KENDA\2012102512\spettri\2dspectra_int2lm_t4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906" y="2000270"/>
            <a:ext cx="4286250" cy="428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>
                <a:solidFill>
                  <a:prstClr val="black"/>
                </a:solidFill>
              </a:rPr>
              <a:t>2012102512 - T </a:t>
            </a:r>
            <a:r>
              <a:rPr lang="it-IT" sz="3200" dirty="0" err="1" smtClean="0">
                <a:solidFill>
                  <a:prstClr val="black"/>
                </a:solidFill>
              </a:rPr>
              <a:t>level</a:t>
            </a:r>
            <a:r>
              <a:rPr lang="it-IT" sz="3200" dirty="0" smtClean="0">
                <a:solidFill>
                  <a:prstClr val="black"/>
                </a:solidFill>
              </a:rPr>
              <a:t> 30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857356" y="1600130"/>
            <a:ext cx="100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/>
              <a:t>kenda</a:t>
            </a:r>
            <a:endParaRPr lang="it-IT" sz="20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500826" y="1600130"/>
            <a:ext cx="928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int2lm</a:t>
            </a:r>
            <a:endParaRPr lang="it-IT" sz="2000" dirty="0"/>
          </a:p>
        </p:txBody>
      </p:sp>
      <p:pic>
        <p:nvPicPr>
          <p:cNvPr id="3" name="Picture 2" descr="C:\Users\cmarsigli\Documents\cosmo\KENDA\2012102512\spettri\2dspectra_kenda_t3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000270"/>
            <a:ext cx="4286250" cy="4286250"/>
          </a:xfrm>
          <a:prstGeom prst="rect">
            <a:avLst/>
          </a:prstGeom>
          <a:noFill/>
        </p:spPr>
      </p:pic>
      <p:pic>
        <p:nvPicPr>
          <p:cNvPr id="4" name="Picture 3" descr="C:\Users\cmarsigli\Documents\cosmo\KENDA\2012102512\spettri\2dspectra_int2lm_t3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906" y="2000270"/>
            <a:ext cx="4286250" cy="428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>
                <a:solidFill>
                  <a:prstClr val="black"/>
                </a:solidFill>
              </a:rPr>
              <a:t>2012102512 - T </a:t>
            </a:r>
            <a:r>
              <a:rPr lang="it-IT" sz="3200" dirty="0" err="1" smtClean="0">
                <a:solidFill>
                  <a:prstClr val="black"/>
                </a:solidFill>
              </a:rPr>
              <a:t>level</a:t>
            </a:r>
            <a:r>
              <a:rPr lang="it-IT" sz="3200" dirty="0" smtClean="0">
                <a:solidFill>
                  <a:prstClr val="black"/>
                </a:solidFill>
              </a:rPr>
              <a:t> 20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857356" y="1600130"/>
            <a:ext cx="100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/>
              <a:t>kenda</a:t>
            </a:r>
            <a:endParaRPr lang="it-IT" sz="20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500826" y="1600130"/>
            <a:ext cx="928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int2lm</a:t>
            </a:r>
            <a:endParaRPr lang="it-IT" sz="2000" dirty="0"/>
          </a:p>
        </p:txBody>
      </p:sp>
      <p:pic>
        <p:nvPicPr>
          <p:cNvPr id="3" name="Picture 2" descr="C:\Users\cmarsigli\Documents\cosmo\KENDA\2012102512\spettri\2dspectra_kenda_t2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4" y="2000270"/>
            <a:ext cx="4286250" cy="4286250"/>
          </a:xfrm>
          <a:prstGeom prst="rect">
            <a:avLst/>
          </a:prstGeom>
          <a:noFill/>
        </p:spPr>
      </p:pic>
      <p:pic>
        <p:nvPicPr>
          <p:cNvPr id="4" name="Picture 3" descr="C:\Users\cmarsigli\Documents\cosmo\KENDA\2012102512\spettri\2dspectra_int2lm_t2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906" y="2000270"/>
            <a:ext cx="4286250" cy="428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>
                <a:solidFill>
                  <a:prstClr val="black"/>
                </a:solidFill>
              </a:rPr>
              <a:t>2012102512 - T </a:t>
            </a:r>
            <a:r>
              <a:rPr lang="it-IT" sz="3200" dirty="0" err="1" smtClean="0">
                <a:solidFill>
                  <a:prstClr val="black"/>
                </a:solidFill>
              </a:rPr>
              <a:t>level</a:t>
            </a:r>
            <a:r>
              <a:rPr lang="it-IT" sz="3200" dirty="0" smtClean="0">
                <a:solidFill>
                  <a:prstClr val="black"/>
                </a:solidFill>
              </a:rPr>
              <a:t> 10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857356" y="1600130"/>
            <a:ext cx="100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/>
              <a:t>kenda</a:t>
            </a:r>
            <a:endParaRPr lang="it-IT" sz="20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500826" y="1600130"/>
            <a:ext cx="928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int2lm</a:t>
            </a:r>
            <a:endParaRPr lang="it-IT" sz="2000" dirty="0"/>
          </a:p>
        </p:txBody>
      </p:sp>
      <p:pic>
        <p:nvPicPr>
          <p:cNvPr id="4" name="Picture 3" descr="C:\Users\cmarsigli\Documents\cosmo\KENDA\2012102512\spettri\2dspectra_int2lm_t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906" y="2000270"/>
            <a:ext cx="4286250" cy="4286250"/>
          </a:xfrm>
          <a:prstGeom prst="rect">
            <a:avLst/>
          </a:prstGeom>
          <a:noFill/>
        </p:spPr>
      </p:pic>
      <p:pic>
        <p:nvPicPr>
          <p:cNvPr id="3074" name="Picture 2" descr="C:\Users\cmarsigli\Documents\cosmo\KENDA\2012102512\spettri\2dspectra_kenda_t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4" y="2000270"/>
            <a:ext cx="4286250" cy="428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677</Words>
  <PresentationFormat>Presentazione su schermo (4:3)</PresentationFormat>
  <Paragraphs>312</Paragraphs>
  <Slides>36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37" baseType="lpstr">
      <vt:lpstr>Tema di Office</vt:lpstr>
      <vt:lpstr>First experiments with KENDA for providing ICs to COSMO-It-EPS</vt:lpstr>
      <vt:lpstr>Set-up for the experiments</vt:lpstr>
      <vt:lpstr>Test cases (Hymex SOP)</vt:lpstr>
      <vt:lpstr>Issues under investigation</vt:lpstr>
      <vt:lpstr>2012102512 - T level 50</vt:lpstr>
      <vt:lpstr>2012102512 - T level 40</vt:lpstr>
      <vt:lpstr>2012102512 - T level 30</vt:lpstr>
      <vt:lpstr>2012102512 - T level 20</vt:lpstr>
      <vt:lpstr>2012102512 - T level 10</vt:lpstr>
      <vt:lpstr>2012102512 - T level 1</vt:lpstr>
      <vt:lpstr>2012102512 – analysis T level 50</vt:lpstr>
      <vt:lpstr>2012102512 – analysis spread</vt:lpstr>
      <vt:lpstr>2012102512 – analysis spread</vt:lpstr>
      <vt:lpstr>2012101112 – analysis T level 50</vt:lpstr>
      <vt:lpstr>2012101112 – analysis T level 40</vt:lpstr>
      <vt:lpstr>2012101112 – analysis T level 30</vt:lpstr>
      <vt:lpstr>2012092512 - T2m areaTOT - downscaling</vt:lpstr>
      <vt:lpstr>2012092512 - T2m areaTOT - kendaICs</vt:lpstr>
      <vt:lpstr>2012092612 - T2m areaTOT - downscaling</vt:lpstr>
      <vt:lpstr>2012092612 - T2m areaTOT - kendaICs</vt:lpstr>
      <vt:lpstr>2012101112 - T2m areaTOT - downscaling</vt:lpstr>
      <vt:lpstr>2012101112 - T2m areaTOT - kendaICs</vt:lpstr>
      <vt:lpstr>2012102512 - T2m areaTOT - downscaling</vt:lpstr>
      <vt:lpstr>2012102512 - T2m areaTOT - kendaICs</vt:lpstr>
      <vt:lpstr>One “bad” case</vt:lpstr>
      <vt:lpstr>20121011 16-17 UTC</vt:lpstr>
      <vt:lpstr>One “good” case</vt:lpstr>
      <vt:lpstr>20120926 12-24 UTC</vt:lpstr>
      <vt:lpstr>20120926 12-24 UTC</vt:lpstr>
      <vt:lpstr>CH2EPS – tp1h – areaLT</vt:lpstr>
      <vt:lpstr>kendaIC – tp1h – areaLT</vt:lpstr>
      <vt:lpstr>Concluding remarks</vt:lpstr>
      <vt:lpstr>KENDA suite</vt:lpstr>
      <vt:lpstr>Model perturbations in the forecast ensemble</vt:lpstr>
      <vt:lpstr>Heght of the levels</vt:lpstr>
      <vt:lpstr>Model perturbations experiment in the KENDA suite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experiments with KENDA for providing ICs to COSMO-It-EPS</dc:title>
  <dc:creator>Chiara Marsigli</dc:creator>
  <cp:lastModifiedBy>Chiara Marsigli</cp:lastModifiedBy>
  <cp:revision>67</cp:revision>
  <dcterms:created xsi:type="dcterms:W3CDTF">2013-08-28T10:10:26Z</dcterms:created>
  <dcterms:modified xsi:type="dcterms:W3CDTF">2013-09-01T20:46:51Z</dcterms:modified>
</cp:coreProperties>
</file>