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817" r:id="rId2"/>
    <p:sldMasterId id="2147483828" r:id="rId3"/>
  </p:sldMasterIdLst>
  <p:notesMasterIdLst>
    <p:notesMasterId r:id="rId45"/>
  </p:notesMasterIdLst>
  <p:handoutMasterIdLst>
    <p:handoutMasterId r:id="rId46"/>
  </p:handoutMasterIdLst>
  <p:sldIdLst>
    <p:sldId id="280" r:id="rId4"/>
    <p:sldId id="445" r:id="rId5"/>
    <p:sldId id="397" r:id="rId6"/>
    <p:sldId id="446" r:id="rId7"/>
    <p:sldId id="436" r:id="rId8"/>
    <p:sldId id="417" r:id="rId9"/>
    <p:sldId id="418" r:id="rId10"/>
    <p:sldId id="453" r:id="rId11"/>
    <p:sldId id="454" r:id="rId12"/>
    <p:sldId id="464" r:id="rId13"/>
    <p:sldId id="459" r:id="rId14"/>
    <p:sldId id="461" r:id="rId15"/>
    <p:sldId id="463" r:id="rId16"/>
    <p:sldId id="465" r:id="rId17"/>
    <p:sldId id="467" r:id="rId18"/>
    <p:sldId id="468" r:id="rId19"/>
    <p:sldId id="470" r:id="rId20"/>
    <p:sldId id="469" r:id="rId21"/>
    <p:sldId id="466" r:id="rId22"/>
    <p:sldId id="473" r:id="rId23"/>
    <p:sldId id="432" r:id="rId24"/>
    <p:sldId id="472" r:id="rId25"/>
    <p:sldId id="438" r:id="rId26"/>
    <p:sldId id="430" r:id="rId27"/>
    <p:sldId id="429" r:id="rId28"/>
    <p:sldId id="474" r:id="rId29"/>
    <p:sldId id="434" r:id="rId30"/>
    <p:sldId id="444" r:id="rId31"/>
    <p:sldId id="475" r:id="rId32"/>
    <p:sldId id="439" r:id="rId33"/>
    <p:sldId id="426" r:id="rId34"/>
    <p:sldId id="476" r:id="rId35"/>
    <p:sldId id="427" r:id="rId36"/>
    <p:sldId id="447" r:id="rId37"/>
    <p:sldId id="448" r:id="rId38"/>
    <p:sldId id="478" r:id="rId39"/>
    <p:sldId id="449" r:id="rId40"/>
    <p:sldId id="452" r:id="rId41"/>
    <p:sldId id="480" r:id="rId42"/>
    <p:sldId id="479" r:id="rId43"/>
    <p:sldId id="433" r:id="rId44"/>
  </p:sldIdLst>
  <p:sldSz cx="9144000" cy="6858000" type="screen4x3"/>
  <p:notesSz cx="6810375" cy="9942513"/>
  <p:embeddedFontLst>
    <p:embeddedFont>
      <p:font typeface="Times" pitchFamily="18" charset="0"/>
      <p:regular r:id="rId47"/>
      <p:bold r:id="rId48"/>
      <p:italic r:id="rId49"/>
      <p:boldItalic r:id="rId50"/>
    </p:embeddedFont>
    <p:embeddedFont>
      <p:font typeface="Cambria Math" pitchFamily="18" charset="0"/>
      <p:regular r:id="rId51"/>
    </p:embeddedFont>
  </p:embeddedFont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CC66"/>
    <a:srgbClr val="A50021"/>
    <a:srgbClr val="990033"/>
    <a:srgbClr val="FF33CC"/>
    <a:srgbClr val="FF0000"/>
    <a:srgbClr val="FFCC66"/>
    <a:srgbClr val="00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8945" autoAdjust="0"/>
  </p:normalViewPr>
  <p:slideViewPr>
    <p:cSldViewPr snapToGrid="0">
      <p:cViewPr varScale="1">
        <p:scale>
          <a:sx n="78" d="100"/>
          <a:sy n="78" d="100"/>
        </p:scale>
        <p:origin x="-1212" y="-84"/>
      </p:cViewPr>
      <p:guideLst>
        <p:guide orient="horz" pos="1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23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274" y="0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274" y="9445387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5C8E38A5-4FD5-4880-8ABA-215396409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3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274" y="0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582" y="4722694"/>
            <a:ext cx="4993214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274" y="9445387"/>
            <a:ext cx="2950102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B3B7EB75-67B5-4462-BBBD-76962EE8B5F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01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6310F-F0C1-4E70-8393-C6918583503D}" type="slidenum">
              <a:rPr lang="de-CH"/>
              <a:pPr/>
              <a:t>2</a:t>
            </a:fld>
            <a:endParaRPr lang="de-CH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98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28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68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68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7EB75-67B5-4462-BBBD-76962EE8B5FD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201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b="0" smtClean="0">
                <a:latin typeface="Arial" pitchFamily="34" charset="0"/>
              </a:rPr>
              <a:t>Federal Department of Home Affairs FDHA</a:t>
            </a:r>
            <a:br>
              <a:rPr lang="en-US" sz="800" b="0" smtClean="0">
                <a:latin typeface="Arial" pitchFamily="34" charset="0"/>
              </a:rPr>
            </a:br>
            <a:r>
              <a:rPr lang="en-US" sz="800" smtClean="0">
                <a:latin typeface="Arial" pitchFamily="34" charset="0"/>
              </a:rPr>
              <a:t>Federal Office of Meteorology and Climatology  MeteoSwiss</a:t>
            </a:r>
            <a:endParaRPr lang="en-US" sz="800" b="0" smtClean="0">
              <a:latin typeface="Arial" pitchFamily="34" charset="0"/>
            </a:endParaRPr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6999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02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83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330325"/>
            <a:ext cx="7472363" cy="4762500"/>
          </a:xfrm>
        </p:spPr>
        <p:txBody>
          <a:bodyPr/>
          <a:lstStyle/>
          <a:p>
            <a:pPr lvl="0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8135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GB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0">
                <a:solidFill>
                  <a:srgbClr val="000000"/>
                </a:solidFill>
                <a:latin typeface="Arial" charset="0"/>
              </a:rPr>
              <a:t>Eidgenössisches Departement des Innern EDI</a:t>
            </a:r>
            <a:br>
              <a:rPr lang="de-CH" sz="800" b="0">
                <a:solidFill>
                  <a:srgbClr val="000000"/>
                </a:solidFill>
                <a:latin typeface="Arial" charset="0"/>
              </a:rPr>
            </a:br>
            <a:r>
              <a:rPr lang="de-CH" sz="800">
                <a:solidFill>
                  <a:srgbClr val="000000"/>
                </a:solidFill>
                <a:latin typeface="Arial" charset="0"/>
              </a:rPr>
              <a:t>Bundesamt für Meteorologie und Klimatologie MeteoSchweiz</a:t>
            </a:r>
            <a:endParaRPr lang="de-CH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0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02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4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900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53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50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6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36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43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327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GB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0">
                <a:solidFill>
                  <a:srgbClr val="000000"/>
                </a:solidFill>
                <a:latin typeface="Arial" charset="0"/>
              </a:rPr>
              <a:t>Eidgenössisches Departement des Innern EDI</a:t>
            </a:r>
            <a:br>
              <a:rPr lang="de-CH" sz="800" b="0">
                <a:solidFill>
                  <a:srgbClr val="000000"/>
                </a:solidFill>
                <a:latin typeface="Arial" charset="0"/>
              </a:rPr>
            </a:br>
            <a:r>
              <a:rPr lang="de-CH" sz="800">
                <a:solidFill>
                  <a:srgbClr val="000000"/>
                </a:solidFill>
                <a:latin typeface="Arial" charset="0"/>
              </a:rPr>
              <a:t>Bundesamt für Meteorologie und Klimatologie MeteoSchweiz</a:t>
            </a:r>
            <a:endParaRPr lang="de-CH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06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5890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06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216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1709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967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8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517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4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07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762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239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414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367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7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26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b="0" smtClean="0">
              <a:latin typeface="Arial" pitchFamily="34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Um den Fliesstext übersichtlich zu halten, sollten Abschnitte</a:t>
            </a:r>
          </a:p>
          <a:p>
            <a:pPr lvl="0"/>
            <a:r>
              <a:rPr lang="en-US" smtClean="0"/>
              <a:t>gemacht werden. Diese werden zur besseren Lesbarkeit</a:t>
            </a:r>
          </a:p>
          <a:p>
            <a:pPr lvl="0"/>
            <a:r>
              <a:rPr lang="en-US" smtClean="0"/>
              <a:t>jeweils mit eine Blindzeile getrennt.</a:t>
            </a:r>
            <a:br>
              <a:rPr lang="en-US" smtClean="0"/>
            </a:br>
            <a:endParaRPr lang="en-US" smtClean="0"/>
          </a:p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29" name="Picture 45" descr="Wapp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pic>
        <p:nvPicPr>
          <p:cNvPr id="1068" name="Picture 44" descr="Wappen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060C7873-130C-43AE-B372-4EC7FEA5BDFA}" type="slidenum">
              <a:rPr lang="de-CH" sz="900" b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 b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143625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dirty="0" smtClean="0">
                <a:solidFill>
                  <a:srgbClr val="000000"/>
                </a:solidFill>
                <a:latin typeface="Arial" charset="0"/>
              </a:rPr>
              <a:t>COSMO-E: </a:t>
            </a:r>
            <a:r>
              <a:rPr lang="de-CH" sz="900" dirty="0" err="1" smtClean="0">
                <a:solidFill>
                  <a:srgbClr val="000000"/>
                </a:solidFill>
                <a:latin typeface="Arial" charset="0"/>
              </a:rPr>
              <a:t>stochastic</a:t>
            </a:r>
            <a:r>
              <a:rPr lang="de-CH" sz="9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900" dirty="0" err="1" smtClean="0">
                <a:solidFill>
                  <a:srgbClr val="000000"/>
                </a:solidFill>
                <a:latin typeface="Arial" charset="0"/>
              </a:rPr>
              <a:t>physics</a:t>
            </a:r>
            <a:r>
              <a:rPr lang="de-CH" sz="9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900" b="0" dirty="0" smtClean="0">
                <a:solidFill>
                  <a:srgbClr val="000000"/>
                </a:solidFill>
                <a:latin typeface="Arial" charset="0"/>
              </a:rPr>
              <a:t>| </a:t>
            </a:r>
            <a:r>
              <a:rPr lang="de-CH" sz="900" b="0" dirty="0" err="1" smtClean="0">
                <a:solidFill>
                  <a:srgbClr val="000000"/>
                </a:solidFill>
                <a:latin typeface="Arial" charset="0"/>
              </a:rPr>
              <a:t>objective</a:t>
            </a:r>
            <a:r>
              <a:rPr lang="de-CH" sz="9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900" b="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de-CH" sz="9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de-CH" sz="900" b="0" dirty="0">
                <a:solidFill>
                  <a:srgbClr val="000000"/>
                </a:solidFill>
                <a:latin typeface="Arial" charset="0"/>
              </a:rPr>
            </a:br>
            <a:r>
              <a:rPr lang="de-CH" sz="900" b="0" dirty="0" smtClean="0">
                <a:solidFill>
                  <a:srgbClr val="000000"/>
                </a:solidFill>
                <a:latin typeface="Arial" charset="0"/>
              </a:rPr>
              <a:t>Daliah Maurer, Marco Arpagaus, </a:t>
            </a:r>
            <a:r>
              <a:rPr lang="de-CH" sz="9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sz="900" b="0" dirty="0" smtClean="0">
                <a:solidFill>
                  <a:srgbClr val="000000"/>
                </a:solidFill>
                <a:latin typeface="Arial" charset="0"/>
              </a:rPr>
              <a:t> André Walser</a:t>
            </a:r>
            <a:endParaRPr lang="de-CH" sz="9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b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068" name="Picture 44" descr="Wappen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8888" y="2268538"/>
            <a:ext cx="66262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4200" dirty="0" smtClean="0">
                <a:latin typeface="Arial" charset="0"/>
              </a:rPr>
              <a:t>First COSMO-E experiments with SPPT</a:t>
            </a:r>
            <a:endParaRPr lang="en-GB" sz="4200" b="1" dirty="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5624895"/>
            <a:ext cx="66262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0" dirty="0" smtClean="0">
                <a:latin typeface="Arial" charset="0"/>
              </a:rPr>
              <a:t>COSMO General Meeting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200" b="0" dirty="0" smtClean="0">
                <a:latin typeface="Arial" charset="0"/>
              </a:rPr>
              <a:t>2 September 2013</a:t>
            </a:r>
            <a:r>
              <a:rPr lang="en-GB" sz="2200" b="0" dirty="0">
                <a:latin typeface="Arial" charset="0"/>
              </a:rPr>
              <a:t>, </a:t>
            </a:r>
            <a:r>
              <a:rPr lang="en-GB" sz="2200" b="0" dirty="0" smtClean="0">
                <a:latin typeface="Arial" charset="0"/>
              </a:rPr>
              <a:t>Sibiu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1793" y="4299309"/>
            <a:ext cx="6626225" cy="41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0" dirty="0" smtClean="0">
                <a:latin typeface="Arial" charset="0"/>
              </a:rPr>
              <a:t>André </a:t>
            </a:r>
            <a:r>
              <a:rPr lang="en-GB" sz="2200" b="0" dirty="0" err="1" smtClean="0">
                <a:latin typeface="Arial" charset="0"/>
              </a:rPr>
              <a:t>Walser</a:t>
            </a:r>
            <a:r>
              <a:rPr lang="en-GB" sz="2200" b="0" dirty="0" smtClean="0">
                <a:latin typeface="Arial" charset="0"/>
              </a:rPr>
              <a:t>, Daliah Maurer, Marco Arpagaus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Upper-air: </a:t>
            </a:r>
            <a:r>
              <a:rPr lang="en-GB" dirty="0" smtClean="0">
                <a:solidFill>
                  <a:srgbClr val="0000FF"/>
                </a:solidFill>
              </a:rPr>
              <a:t>temperature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+72h, all stations, 25.07-25.08.2012</a:t>
            </a:r>
            <a:endParaRPr lang="en-GB" dirty="0"/>
          </a:p>
        </p:txBody>
      </p:sp>
      <p:pic>
        <p:nvPicPr>
          <p:cNvPr id="1027" name="Picture 3" descr="C:\local-home\verif\UA\cosmo-e_sppt2\cosmo-e_sppt2_t_06_all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76" y="1106080"/>
            <a:ext cx="7057644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Upper-air: </a:t>
            </a:r>
            <a:r>
              <a:rPr lang="en-GB" dirty="0" smtClean="0">
                <a:solidFill>
                  <a:srgbClr val="0000FF"/>
                </a:solidFill>
              </a:rPr>
              <a:t>wind speed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+72h, all stations, 25.07-25.08.2012</a:t>
            </a:r>
            <a:endParaRPr lang="en-GB" dirty="0"/>
          </a:p>
        </p:txBody>
      </p:sp>
      <p:pic>
        <p:nvPicPr>
          <p:cNvPr id="5122" name="Picture 2" descr="C:\local-home\verif\UA\cosmo-e_sppt2\cosmo-e_sppt2_ws_06_all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76" y="1106080"/>
            <a:ext cx="7057644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Upper-air: </a:t>
            </a:r>
            <a:r>
              <a:rPr lang="en-GB" dirty="0" smtClean="0">
                <a:solidFill>
                  <a:srgbClr val="0000FF"/>
                </a:solidFill>
              </a:rPr>
              <a:t>wind direction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+72h, all stations, 25.07-25.08.2012</a:t>
            </a:r>
            <a:endParaRPr lang="en-GB" dirty="0"/>
          </a:p>
        </p:txBody>
      </p:sp>
      <p:pic>
        <p:nvPicPr>
          <p:cNvPr id="6146" name="Picture 2" descr="C:\local-home\verif\UA\cosmo-e_sppt2\cosmo-e_sppt2_wd_06_all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76" y="1106080"/>
            <a:ext cx="7057644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Upper-air verification: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l</a:t>
            </a:r>
            <a:r>
              <a:rPr lang="en-GB" dirty="0" smtClean="0"/>
              <a:t>argest differences found for wind speed and direction in summer: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/>
              <a:t>ex3 shows larger STDE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/>
              <a:t>minor negative impact for ex1</a:t>
            </a:r>
          </a:p>
          <a:p>
            <a:pPr lvl="1">
              <a:spcBef>
                <a:spcPts val="600"/>
              </a:spcBef>
            </a:pPr>
            <a:r>
              <a:rPr lang="en-GB" sz="2200" dirty="0" smtClean="0"/>
              <a:t>minor positive impact for ex4</a:t>
            </a:r>
          </a:p>
          <a:p>
            <a:pPr>
              <a:spcBef>
                <a:spcPts val="1200"/>
              </a:spcBef>
            </a:pPr>
            <a:r>
              <a:rPr lang="en-GB" dirty="0"/>
              <a:t>marginal differences between all experiments for T, Z, and RH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no drying observed</a:t>
            </a:r>
            <a:r>
              <a:rPr lang="en-GB" dirty="0" smtClean="0"/>
              <a:t>!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0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Surface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s</a:t>
            </a:r>
            <a:r>
              <a:rPr lang="en-GB" dirty="0" smtClean="0"/>
              <a:t>cores </a:t>
            </a:r>
            <a:r>
              <a:rPr lang="en-GB" dirty="0" err="1" smtClean="0"/>
              <a:t>vs</a:t>
            </a:r>
            <a:r>
              <a:rPr lang="en-GB" dirty="0" smtClean="0"/>
              <a:t> lead-time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~ 500 stations</a:t>
            </a:r>
          </a:p>
          <a:p>
            <a:pPr>
              <a:spcBef>
                <a:spcPts val="1200"/>
              </a:spcBef>
            </a:pPr>
            <a:r>
              <a:rPr lang="en-GB" dirty="0"/>
              <a:t>f</a:t>
            </a:r>
            <a:r>
              <a:rPr lang="en-GB" dirty="0" smtClean="0"/>
              <a:t>ollowing slides show </a:t>
            </a:r>
            <a:r>
              <a:rPr lang="en-GB" dirty="0" smtClean="0"/>
              <a:t>the largest </a:t>
            </a:r>
            <a:r>
              <a:rPr lang="en-GB" dirty="0" smtClean="0"/>
              <a:t>differences between </a:t>
            </a:r>
            <a:r>
              <a:rPr lang="en-GB" dirty="0" smtClean="0"/>
              <a:t>experiments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244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Surface: </a:t>
            </a:r>
            <a:r>
              <a:rPr lang="en-GB" dirty="0" smtClean="0">
                <a:solidFill>
                  <a:srgbClr val="0000FF"/>
                </a:solidFill>
              </a:rPr>
              <a:t>dew-point temperature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all stations, 25.07-25.08.2012</a:t>
            </a:r>
            <a:endParaRPr lang="en-GB" dirty="0"/>
          </a:p>
        </p:txBody>
      </p:sp>
      <p:pic>
        <p:nvPicPr>
          <p:cNvPr id="7170" name="Picture 2" descr="C:\local-home\verif\SYNOP\sppt_det2\cmp_ex0@alps_ex1@alps_ex2@alps_ex3@alps_ex4@alps_ex5@alps\total_scoresALL_TD_2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" r="50000" b="51610"/>
          <a:stretch/>
        </p:blipFill>
        <p:spPr bwMode="auto">
          <a:xfrm>
            <a:off x="887385" y="1988678"/>
            <a:ext cx="34290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local-home\verif\SYNOP\sppt_det2\cmp_ex0@alps_ex1@alps_ex2@alps_ex3@alps_ex4@alps_ex5@alps\total_scoresALL_TD_2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5" t="52220"/>
          <a:stretch/>
        </p:blipFill>
        <p:spPr bwMode="auto">
          <a:xfrm>
            <a:off x="4672090" y="1955951"/>
            <a:ext cx="3224289" cy="27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15182" y="16537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bias</a:t>
            </a:r>
            <a:endParaRPr lang="en-GB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28743" y="160830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standard deviation</a:t>
            </a:r>
            <a:endParaRPr lang="en-GB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4272" y="4937760"/>
            <a:ext cx="263347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0" dirty="0">
                <a:latin typeface="+mn-lt"/>
              </a:rPr>
              <a:t>d</a:t>
            </a:r>
            <a:r>
              <a:rPr lang="en-GB" sz="2000" b="0" dirty="0" smtClean="0">
                <a:latin typeface="+mn-lt"/>
              </a:rPr>
              <a:t>rying in ex3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Surface: </a:t>
            </a:r>
            <a:r>
              <a:rPr lang="en-GB" dirty="0" smtClean="0">
                <a:solidFill>
                  <a:srgbClr val="0000FF"/>
                </a:solidFill>
              </a:rPr>
              <a:t>wind speed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all stations, 25.07-25.08.2012</a:t>
            </a:r>
            <a:endParaRPr lang="en-GB" dirty="0"/>
          </a:p>
        </p:txBody>
      </p:sp>
      <p:pic>
        <p:nvPicPr>
          <p:cNvPr id="9218" name="Picture 2" descr="C:\local-home\verif\SYNOP\sppt_det2\cmp_ex0@alps_ex1@alps_ex2@alps_ex3@alps_ex4@alps_ex5@alps\total_scoresALL_FF_10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r="51217" b="50000"/>
          <a:stretch/>
        </p:blipFill>
        <p:spPr bwMode="auto">
          <a:xfrm>
            <a:off x="983243" y="1984439"/>
            <a:ext cx="3345555" cy="27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local-home\verif\SYNOP\sppt_det2\cmp_ex0@alps_ex1@alps_ex2@alps_ex3@alps_ex4@alps_ex5@alps\total_scoresALL_FF_10M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3" t="52485"/>
          <a:stretch/>
        </p:blipFill>
        <p:spPr bwMode="auto">
          <a:xfrm>
            <a:off x="4601167" y="1984439"/>
            <a:ext cx="3279976" cy="27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95598" y="16537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bias</a:t>
            </a:r>
            <a:endParaRPr lang="en-GB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82439" y="160830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standard deviation</a:t>
            </a:r>
            <a:endParaRPr lang="en-GB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424" y="4986528"/>
            <a:ext cx="544251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0" dirty="0">
                <a:latin typeface="+mn-lt"/>
              </a:rPr>
              <a:t>e</a:t>
            </a:r>
            <a:r>
              <a:rPr lang="en-GB" sz="2000" b="0" dirty="0" smtClean="0">
                <a:latin typeface="+mn-lt"/>
              </a:rPr>
              <a:t>x3 shows largest bias and standard deviation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9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Surface: </a:t>
            </a:r>
            <a:r>
              <a:rPr lang="en-GB" dirty="0" smtClean="0">
                <a:solidFill>
                  <a:srgbClr val="0000FF"/>
                </a:solidFill>
              </a:rPr>
              <a:t>precipitation</a:t>
            </a:r>
            <a:r>
              <a:rPr lang="en-GB" dirty="0" smtClean="0"/>
              <a:t>, 12h sum</a:t>
            </a:r>
            <a:br>
              <a:rPr lang="en-GB" dirty="0" smtClean="0"/>
            </a:br>
            <a:r>
              <a:rPr lang="en-GB" dirty="0" smtClean="0"/>
              <a:t>all stations, 25.07-25.08.2012</a:t>
            </a:r>
            <a:endParaRPr lang="en-GB" dirty="0"/>
          </a:p>
        </p:txBody>
      </p:sp>
      <p:pic>
        <p:nvPicPr>
          <p:cNvPr id="1026" name="Picture 2" descr="C:\local-home\verif\SYNOP\sppt_det2\cmp_ex0@alps_ex1@alps_ex2@alps_ex3@alps_ex4@alps_ex5@alps\total_scoresALL_TOT_PREC12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50000" b="51537"/>
          <a:stretch/>
        </p:blipFill>
        <p:spPr bwMode="auto">
          <a:xfrm>
            <a:off x="828462" y="1997759"/>
            <a:ext cx="3429000" cy="26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local-home\verif\SYNOP\sppt_det2\cmp_ex0@alps_ex1@alps_ex2@alps_ex3@alps_ex4@alps_ex5@alps\total_scoresALL_TOT_PREC120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r="50000" b="51754"/>
          <a:stretch/>
        </p:blipFill>
        <p:spPr bwMode="auto">
          <a:xfrm>
            <a:off x="4573614" y="1984120"/>
            <a:ext cx="3429000" cy="2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15182" y="16537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bias</a:t>
            </a:r>
            <a:endParaRPr lang="en-GB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82439" y="160830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frequency bias (10mm)</a:t>
            </a:r>
            <a:endParaRPr lang="en-GB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008" y="5024735"/>
            <a:ext cx="7415813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For summer precipitation ex3 belongs to the best experiments…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3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Surface: precipitation, 12h sum</a:t>
            </a:r>
            <a:br>
              <a:rPr lang="en-GB" smtClean="0"/>
            </a:br>
            <a:r>
              <a:rPr lang="en-GB" smtClean="0"/>
              <a:t>all stations, </a:t>
            </a:r>
            <a:r>
              <a:rPr lang="en-GB" smtClean="0">
                <a:solidFill>
                  <a:srgbClr val="0000FF"/>
                </a:solidFill>
              </a:rPr>
              <a:t>03.12-31.12.2012</a:t>
            </a:r>
            <a:endParaRPr lang="en-GB" dirty="0"/>
          </a:p>
        </p:txBody>
      </p:sp>
      <p:pic>
        <p:nvPicPr>
          <p:cNvPr id="2050" name="Picture 2" descr="C:\local-home\verif\SYNOP\sppt_det2b\cmp_ex0@alps_ex1@alps_ex2@alps_ex3@alps_ex4@alps_ex5@alps\total_scoresALL_TOT_PREC120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50000" b="51537"/>
          <a:stretch/>
        </p:blipFill>
        <p:spPr bwMode="auto">
          <a:xfrm>
            <a:off x="838401" y="1997763"/>
            <a:ext cx="3429000" cy="26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local-home\verif\SYNOP\sppt_det2b\cmp_ex0@alps_ex1@alps_ex2@alps_ex3@alps_ex4@alps_ex5@alps\total_scoresALL_TOT_PREC120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r="50000" b="50000"/>
          <a:stretch/>
        </p:blipFill>
        <p:spPr bwMode="auto">
          <a:xfrm>
            <a:off x="4586374" y="1988667"/>
            <a:ext cx="3429000" cy="27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15182" y="16537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bias</a:t>
            </a:r>
            <a:endParaRPr lang="en-GB" sz="18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82439" y="160830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smtClean="0">
                <a:latin typeface="+mn-lt"/>
              </a:rPr>
              <a:t>frequency bias (10mm)</a:t>
            </a:r>
            <a:endParaRPr lang="en-GB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08" y="5024735"/>
            <a:ext cx="592181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…but for winter precipitation ex3 it is the worst one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0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verification: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70691"/>
            <a:ext cx="7472363" cy="4762500"/>
          </a:xfrm>
        </p:spPr>
        <p:txBody>
          <a:bodyPr/>
          <a:lstStyle/>
          <a:p>
            <a:r>
              <a:rPr lang="en-GB" dirty="0" smtClean="0"/>
              <a:t>small differences between all experiments, except for ex3 which shows</a:t>
            </a:r>
          </a:p>
          <a:p>
            <a:pPr lvl="1"/>
            <a:r>
              <a:rPr lang="en-GB" sz="2200" dirty="0" smtClean="0"/>
              <a:t>larger STDE for some parameters</a:t>
            </a:r>
          </a:p>
          <a:p>
            <a:pPr lvl="1"/>
            <a:r>
              <a:rPr lang="en-GB" sz="2200" dirty="0" smtClean="0"/>
              <a:t>drying in summer (Td_2m)</a:t>
            </a:r>
          </a:p>
          <a:p>
            <a:pPr lvl="1"/>
            <a:r>
              <a:rPr lang="en-GB" sz="2200" dirty="0" smtClean="0"/>
              <a:t>higher precipitation amounts (worse in winter, better in summer)</a:t>
            </a:r>
          </a:p>
          <a:p>
            <a:pPr marL="457200" lvl="1" indent="0">
              <a:buNone/>
            </a:pPr>
            <a:endParaRPr lang="en-GB" dirty="0"/>
          </a:p>
          <a:p>
            <a:pPr marL="400050">
              <a:buFont typeface="Wingdings" pitchFamily="2" charset="2"/>
              <a:buChar char="à"/>
            </a:pPr>
            <a:r>
              <a:rPr lang="en-GB" dirty="0" smtClean="0">
                <a:sym typeface="Wingdings" pitchFamily="2" charset="2"/>
              </a:rPr>
              <a:t>No significant quality degradation seen with SPPT except for ex3 (largest random numbers together with large correlation-lengths)</a:t>
            </a:r>
          </a:p>
        </p:txBody>
      </p:sp>
    </p:spTree>
    <p:extLst>
      <p:ext uri="{BB962C8B-B14F-4D97-AF65-F5344CB8AC3E}">
        <p14:creationId xmlns:p14="http://schemas.microsoft.com/office/powerpoint/2010/main" val="40266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7504" y="6021288"/>
            <a:ext cx="8964996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0752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3693104"/>
              </p:ext>
            </p:extLst>
          </p:nvPr>
        </p:nvGraphicFramePr>
        <p:xfrm>
          <a:off x="575250" y="99377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50" y="99377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1475363" y="1857375"/>
            <a:ext cx="150812" cy="101600"/>
            <a:chOff x="3604" y="1050"/>
            <a:chExt cx="280" cy="241"/>
          </a:xfrm>
        </p:grpSpPr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dirty="0"/>
            </a:p>
          </p:txBody>
        </p:sp>
        <p:sp>
          <p:nvSpPr>
            <p:cNvPr id="107530" name="Line 10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dirty="0"/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dirty="0"/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 dirty="0"/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597600" y="1857375"/>
            <a:ext cx="2576513" cy="16637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80385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539440" y="2930402"/>
            <a:ext cx="34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</a:rPr>
              <a:t>COSMO-1</a:t>
            </a:r>
            <a:r>
              <a:rPr lang="en-GB" sz="1200" b="1" dirty="0" smtClean="0">
                <a:latin typeface="Arial" pitchFamily="34" charset="0"/>
              </a:rPr>
              <a:t>: 8x daily O(24 hour) forecasts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1.1km grid size (convection permitting)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818486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Boundary conditions: IFS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10km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daily</a:t>
            </a:r>
            <a:endParaRPr lang="en-GB" sz="1200" b="1" dirty="0">
              <a:latin typeface="Arial" pitchFamily="34" charset="0"/>
            </a:endParaRPr>
          </a:p>
        </p:txBody>
      </p:sp>
      <p:pic>
        <p:nvPicPr>
          <p:cNvPr id="107549" name="Picture 29" descr="oro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3039" r="21086" b="17647"/>
          <a:stretch>
            <a:fillRect/>
          </a:stretch>
        </p:blipFill>
        <p:spPr bwMode="auto">
          <a:xfrm>
            <a:off x="251400" y="3573020"/>
            <a:ext cx="394335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50" name="Line 30"/>
          <p:cNvSpPr>
            <a:spLocks noChangeShapeType="1"/>
          </p:cNvSpPr>
          <p:nvPr/>
        </p:nvSpPr>
        <p:spPr bwMode="auto">
          <a:xfrm flipH="1">
            <a:off x="251400" y="1876425"/>
            <a:ext cx="1228725" cy="16224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Project COSMO-</a:t>
            </a:r>
            <a:r>
              <a:rPr lang="en-GB" dirty="0" err="1" smtClean="0"/>
              <a:t>NExT</a:t>
            </a:r>
            <a:endParaRPr lang="en-GB" dirty="0"/>
          </a:p>
        </p:txBody>
      </p:sp>
      <p:pic>
        <p:nvPicPr>
          <p:cNvPr id="32" name="Picture 2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955766" y="3933070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811746" y="377507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94816"/>
              </p:ext>
            </p:extLst>
          </p:nvPr>
        </p:nvGraphicFramePr>
        <p:xfrm>
          <a:off x="5404422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Photo Editor Photo" r:id="rId8" imgW="4742857" imgH="4590476" progId="MSPhotoEd.3">
                  <p:embed/>
                </p:oleObj>
              </mc:Choice>
              <mc:Fallback>
                <p:oleObj name="Photo Editor Photo" r:id="rId8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422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67876"/>
              </p:ext>
            </p:extLst>
          </p:nvPr>
        </p:nvGraphicFramePr>
        <p:xfrm>
          <a:off x="5159947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Photo Editor Photo" r:id="rId9" imgW="4742857" imgH="4590476" progId="MSPhotoEd.3">
                  <p:embed/>
                </p:oleObj>
              </mc:Choice>
              <mc:Fallback>
                <p:oleObj name="Photo Editor Photo" r:id="rId9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47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53515"/>
              </p:ext>
            </p:extLst>
          </p:nvPr>
        </p:nvGraphicFramePr>
        <p:xfrm>
          <a:off x="4886897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Photo Editor Photo" r:id="rId10" imgW="4742857" imgH="4590476" progId="MSPhotoEd.3">
                  <p:embed/>
                </p:oleObj>
              </mc:Choice>
              <mc:Fallback>
                <p:oleObj name="Photo Editor Photo" r:id="rId10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897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894959" y="1854201"/>
            <a:ext cx="2663825" cy="166687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H="1">
            <a:off x="4669410" y="1868488"/>
            <a:ext cx="1127125" cy="1652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15497" y="3498850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926584" y="2926685"/>
            <a:ext cx="4038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smtClean="0">
                <a:solidFill>
                  <a:srgbClr val="ED181E"/>
                </a:solidFill>
                <a:latin typeface="Arial" pitchFamily="34" charset="0"/>
              </a:rPr>
              <a:t>COSMO-E</a:t>
            </a:r>
            <a:r>
              <a:rPr lang="en-GB" sz="1200" b="1" smtClean="0">
                <a:latin typeface="Arial" pitchFamily="34" charset="0"/>
              </a:rPr>
              <a:t>: 2x daily 5 day forecasts 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2.2km grid size (convection permitting) 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O(21) ensemble members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570660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smtClean="0">
                <a:latin typeface="Arial" pitchFamily="34" charset="0"/>
              </a:rPr>
              <a:t>Boundary conditions: VarEPS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20km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2x daily</a:t>
            </a:r>
            <a:endParaRPr lang="en-GB" sz="1200" b="1" dirty="0">
              <a:latin typeface="Arial" pitchFamily="34" charset="0"/>
            </a:endParaRPr>
          </a:p>
        </p:txBody>
      </p:sp>
      <p:pic>
        <p:nvPicPr>
          <p:cNvPr id="42" name="Picture 23" descr="oro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644010" y="361166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24"/>
          <p:cNvGrpSpPr>
            <a:grpSpLocks/>
          </p:cNvGrpSpPr>
          <p:nvPr/>
        </p:nvGrpSpPr>
        <p:grpSpPr bwMode="auto">
          <a:xfrm>
            <a:off x="5787010" y="1863725"/>
            <a:ext cx="150812" cy="101600"/>
            <a:chOff x="3604" y="1050"/>
            <a:chExt cx="280" cy="241"/>
          </a:xfrm>
        </p:grpSpPr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447764" y="2339588"/>
            <a:ext cx="421140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F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800" b="1" smtClean="0">
                <a:solidFill>
                  <a:srgbClr val="007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</a:t>
            </a:r>
            <a:r>
              <a:rPr lang="en-GB" sz="1800" b="1" smtClean="0">
                <a:solidFill>
                  <a:srgbClr val="007F00"/>
                </a:solidFill>
                <a:latin typeface="Arial" pitchFamily="34" charset="0"/>
                <a:cs typeface="Arial" pitchFamily="34" charset="0"/>
              </a:rPr>
              <a:t> LETKF</a:t>
            </a:r>
            <a:endParaRPr lang="en-GB" sz="1800" b="1" dirty="0">
              <a:solidFill>
                <a:srgbClr val="007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COSMO-E SPPT case studies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Experiments for 2 summer and 2 </a:t>
            </a:r>
            <a:r>
              <a:rPr lang="en-GB" dirty="0" err="1" smtClean="0"/>
              <a:t>autum</a:t>
            </a:r>
            <a:r>
              <a:rPr lang="en-GB" dirty="0" smtClean="0"/>
              <a:t> cases investigated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SPPT perturbations only (no IC and BC pert.)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COSMO-2 domain </a:t>
            </a:r>
            <a:r>
              <a:rPr lang="en-GB" dirty="0" smtClean="0"/>
              <a:t>(</a:t>
            </a:r>
            <a:r>
              <a:rPr lang="en-GB" dirty="0" smtClean="0"/>
              <a:t>instead of </a:t>
            </a:r>
            <a:r>
              <a:rPr lang="en-GB" dirty="0" smtClean="0"/>
              <a:t>new COSMO-E </a:t>
            </a:r>
            <a:r>
              <a:rPr lang="en-GB" dirty="0" smtClean="0"/>
              <a:t>domain)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ICs: COSMO-2 analysis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LBCs: IFS-ENS control</a:t>
            </a:r>
          </a:p>
          <a:p>
            <a:pPr marL="0" indent="0">
              <a:buNone/>
            </a:pPr>
            <a:endParaRPr lang="en-GB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01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tapering in lower troposphere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1303545"/>
          </a:xfrm>
        </p:spPr>
        <p:txBody>
          <a:bodyPr/>
          <a:lstStyle/>
          <a:p>
            <a:r>
              <a:rPr lang="en-GB" dirty="0" smtClean="0"/>
              <a:t>Main motivation to taper SPPT in PBL are stability issues</a:t>
            </a:r>
          </a:p>
          <a:p>
            <a:r>
              <a:rPr lang="en-GB" dirty="0" smtClean="0"/>
              <a:t>SPPT validation runs did not show any</a:t>
            </a:r>
          </a:p>
          <a:p>
            <a:r>
              <a:rPr lang="en-GB" dirty="0" smtClean="0"/>
              <a:t>Turn it off has significant </a:t>
            </a:r>
            <a:r>
              <a:rPr lang="en-GB" dirty="0"/>
              <a:t>i</a:t>
            </a:r>
            <a:r>
              <a:rPr lang="en-GB" dirty="0" smtClean="0"/>
              <a:t>mpact on spread in PBL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23913"/>
          <a:stretch/>
        </p:blipFill>
        <p:spPr>
          <a:xfrm>
            <a:off x="1190623" y="3240157"/>
            <a:ext cx="3473450" cy="2991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0812" y="3419061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-- off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-- on</a:t>
            </a:r>
            <a:endParaRPr lang="en-GB" sz="20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2613" y="3747989"/>
            <a:ext cx="247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smtClean="0">
                <a:solidFill>
                  <a:srgbClr val="0000FF"/>
                </a:solidFill>
                <a:latin typeface="+mn-lt"/>
              </a:rPr>
              <a:t>250m above ground</a:t>
            </a:r>
            <a:endParaRPr lang="en-GB" sz="16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0474" y="4565675"/>
            <a:ext cx="244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smtClean="0">
                <a:solidFill>
                  <a:srgbClr val="0000FF"/>
                </a:solidFill>
                <a:latin typeface="+mn-lt"/>
              </a:rPr>
              <a:t>700m above ground</a:t>
            </a:r>
            <a:endParaRPr lang="en-GB" sz="16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0474" y="5215031"/>
            <a:ext cx="167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smtClean="0">
                <a:solidFill>
                  <a:srgbClr val="0000FF"/>
                </a:solidFill>
                <a:latin typeface="+mn-lt"/>
              </a:rPr>
              <a:t>tropopause</a:t>
            </a:r>
            <a:endParaRPr lang="en-GB" sz="16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334" y="2728784"/>
            <a:ext cx="470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Temperature spread over Swiss domain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2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SPPT settings on spread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5623" b="25045"/>
          <a:stretch/>
        </p:blipFill>
        <p:spPr>
          <a:xfrm>
            <a:off x="532257" y="1459229"/>
            <a:ext cx="3869055" cy="367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3914" y="2796012"/>
            <a:ext cx="43559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1200"/>
              </a:spcBef>
            </a:pP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large </a:t>
            </a:r>
            <a:r>
              <a:rPr lang="en-GB" sz="1800" b="0" dirty="0" err="1" smtClean="0">
                <a:solidFill>
                  <a:srgbClr val="FF0000"/>
                </a:solidFill>
                <a:latin typeface="+mn-lt"/>
              </a:rPr>
              <a:t>stdv_rn</a:t>
            </a: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=0.5, </a:t>
            </a:r>
            <a:r>
              <a:rPr lang="en-GB" sz="1800" b="0" dirty="0" err="1" smtClean="0">
                <a:solidFill>
                  <a:srgbClr val="FF0000"/>
                </a:solidFill>
                <a:latin typeface="+mn-lt"/>
              </a:rPr>
              <a:t>range_rn</a:t>
            </a:r>
            <a:r>
              <a:rPr lang="en-GB" sz="1800" b="0" dirty="0" smtClean="0">
                <a:solidFill>
                  <a:srgbClr val="FF0000"/>
                </a:solidFill>
                <a:latin typeface="+mn-lt"/>
              </a:rPr>
              <a:t>=1 (ex3)</a:t>
            </a:r>
          </a:p>
          <a:p>
            <a:pPr marL="180975" indent="-180975">
              <a:spcBef>
                <a:spcPts val="1200"/>
              </a:spcBef>
            </a:pPr>
            <a:r>
              <a:rPr lang="en-GB" sz="1800" b="0" dirty="0" err="1" smtClean="0">
                <a:latin typeface="+mn-lt"/>
              </a:rPr>
              <a:t>stdv_rn</a:t>
            </a:r>
            <a:r>
              <a:rPr lang="en-GB" sz="1800" b="0" dirty="0" smtClean="0">
                <a:latin typeface="+mn-lt"/>
              </a:rPr>
              <a:t>=0.25, </a:t>
            </a:r>
            <a:r>
              <a:rPr lang="en-GB" sz="1800" b="0" dirty="0" err="1" smtClean="0">
                <a:latin typeface="+mn-lt"/>
              </a:rPr>
              <a:t>range_rn</a:t>
            </a:r>
            <a:r>
              <a:rPr lang="en-GB" sz="1800" b="0" dirty="0" smtClean="0">
                <a:latin typeface="+mn-lt"/>
              </a:rPr>
              <a:t>=0.75 (ex1)</a:t>
            </a:r>
          </a:p>
          <a:p>
            <a:pPr>
              <a:spcBef>
                <a:spcPts val="1200"/>
              </a:spcBef>
            </a:pP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stdv_rn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=0.25,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range_rn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=0.75,   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dlat_rn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dlon_rn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=0.5°, </a:t>
            </a:r>
            <a:r>
              <a:rPr lang="en-GB" sz="1800" b="0" dirty="0" err="1" smtClean="0">
                <a:solidFill>
                  <a:srgbClr val="00CC66"/>
                </a:solidFill>
                <a:latin typeface="+mn-lt"/>
              </a:rPr>
              <a:t>ninc_rn</a:t>
            </a:r>
            <a:r>
              <a:rPr lang="en-GB" sz="1800" b="0" dirty="0" smtClean="0">
                <a:solidFill>
                  <a:srgbClr val="00CC66"/>
                </a:solidFill>
                <a:latin typeface="+mn-lt"/>
              </a:rPr>
              <a:t>=90 (ex4)</a:t>
            </a:r>
            <a:endParaRPr lang="en-GB" sz="1800" b="0" dirty="0">
              <a:solidFill>
                <a:srgbClr val="00CC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604" y="1114649"/>
            <a:ext cx="551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Case 2012-08-01: T spread COSMO-E domain</a:t>
            </a:r>
            <a:endParaRPr lang="en-GB" sz="2000" b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449" y="5272576"/>
            <a:ext cx="8465439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pread largest at 850 </a:t>
            </a:r>
            <a:r>
              <a:rPr lang="en-US" sz="2000" b="0" dirty="0" err="1" smtClean="0">
                <a:latin typeface="+mn-lt"/>
              </a:rPr>
              <a:t>hPa</a:t>
            </a:r>
            <a:r>
              <a:rPr lang="en-US" sz="2000" b="0" dirty="0" smtClean="0">
                <a:latin typeface="+mn-lt"/>
              </a:rPr>
              <a:t>, lowest at 500 </a:t>
            </a:r>
            <a:r>
              <a:rPr lang="en-US" sz="2000" b="0" dirty="0" err="1" smtClean="0">
                <a:latin typeface="+mn-lt"/>
              </a:rPr>
              <a:t>hPa</a:t>
            </a:r>
            <a:endParaRPr lang="en-US" sz="2000" b="0" dirty="0" smtClean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spread </a:t>
            </a:r>
            <a:r>
              <a:rPr lang="en-US" sz="2000" b="0" dirty="0">
                <a:latin typeface="+mn-lt"/>
              </a:rPr>
              <a:t>saturation is </a:t>
            </a:r>
            <a:r>
              <a:rPr lang="en-US" sz="2000" b="0" dirty="0" smtClean="0">
                <a:latin typeface="+mn-lt"/>
              </a:rPr>
              <a:t>reached </a:t>
            </a:r>
            <a:r>
              <a:rPr lang="en-US" sz="2000" b="0" dirty="0">
                <a:latin typeface="+mn-lt"/>
              </a:rPr>
              <a:t>at all height </a:t>
            </a:r>
            <a:r>
              <a:rPr lang="en-US" sz="2000" b="0" dirty="0" smtClean="0">
                <a:latin typeface="+mn-lt"/>
              </a:rPr>
              <a:t>levels at about same lead-time</a:t>
            </a:r>
            <a:endParaRPr lang="en-US" sz="2000" b="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larger </a:t>
            </a:r>
            <a:r>
              <a:rPr lang="en-US" sz="2000" b="0" dirty="0">
                <a:latin typeface="+mn-lt"/>
              </a:rPr>
              <a:t>random numbers produce larger spread and faster spread growth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smaller correlation-lengths in </a:t>
            </a:r>
            <a:r>
              <a:rPr lang="en-US" sz="2000" b="0" dirty="0">
                <a:latin typeface="+mn-lt"/>
              </a:rPr>
              <a:t>space and time </a:t>
            </a:r>
            <a:r>
              <a:rPr lang="en-US" sz="2000" b="0" dirty="0" smtClean="0">
                <a:latin typeface="+mn-lt"/>
              </a:rPr>
              <a:t>lead </a:t>
            </a:r>
            <a:r>
              <a:rPr lang="en-US" sz="2000" b="0" dirty="0">
                <a:latin typeface="+mn-lt"/>
              </a:rPr>
              <a:t>to smaller spread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28672" y="2121408"/>
            <a:ext cx="12192" cy="2414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660900" y="1854708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0" dirty="0">
                <a:latin typeface="+mn-lt"/>
              </a:rPr>
              <a:t>@</a:t>
            </a:r>
            <a:r>
              <a:rPr lang="da-DK" sz="2000" b="0" dirty="0" smtClean="0">
                <a:latin typeface="+mn-lt"/>
              </a:rPr>
              <a:t> 500 </a:t>
            </a:r>
            <a:r>
              <a:rPr lang="da-DK" sz="2000" b="0" dirty="0">
                <a:latin typeface="+mn-lt"/>
              </a:rPr>
              <a:t>(</a:t>
            </a:r>
            <a:r>
              <a:rPr lang="da-DK" sz="2000" b="0" dirty="0" smtClean="0">
                <a:latin typeface="+mn-lt"/>
              </a:rPr>
              <a:t>solid lines), </a:t>
            </a:r>
            <a:r>
              <a:rPr lang="da-DK" sz="2000" b="0" dirty="0">
                <a:latin typeface="+mn-lt"/>
              </a:rPr>
              <a:t>700 (dashed), </a:t>
            </a:r>
            <a:endParaRPr lang="da-DK" sz="2000" b="0" dirty="0" smtClean="0">
              <a:latin typeface="+mn-lt"/>
            </a:endParaRPr>
          </a:p>
          <a:p>
            <a:r>
              <a:rPr lang="da-DK" sz="2000" b="0" dirty="0" smtClean="0">
                <a:latin typeface="+mn-lt"/>
              </a:rPr>
              <a:t>850 (dotted) hPa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0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SPPT settings on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" y="1254125"/>
            <a:ext cx="8308024" cy="47625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Case 2012-08-19: T spread ~250 m above ground +72h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917065"/>
            <a:ext cx="4271963" cy="312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47" y="1917065"/>
            <a:ext cx="4271963" cy="31289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9739" y="5162550"/>
            <a:ext cx="3332964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small sigma/range</a:t>
            </a:r>
          </a:p>
          <a:p>
            <a:r>
              <a:rPr lang="en-GB" sz="2000" b="0" smtClean="0">
                <a:latin typeface="+mn-lt"/>
              </a:rPr>
              <a:t>large space/time correlation</a:t>
            </a:r>
            <a:endParaRPr lang="en-GB" sz="2000" b="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76799" y="5162550"/>
            <a:ext cx="3361818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large sigma/range</a:t>
            </a:r>
          </a:p>
          <a:p>
            <a:r>
              <a:rPr lang="en-GB" sz="2000" b="0" smtClean="0">
                <a:latin typeface="+mn-lt"/>
              </a:rPr>
              <a:t>small space/time correlation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7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COSMO-E test 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620000" cy="4889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2 weeks period (2012-07-25 – 2012-08-07)</a:t>
            </a:r>
          </a:p>
          <a:p>
            <a:pPr>
              <a:spcBef>
                <a:spcPts val="1200"/>
              </a:spcBef>
            </a:pPr>
            <a:r>
              <a:rPr lang="en-GB" dirty="0"/>
              <a:t>00 UTC forecast </a:t>
            </a:r>
            <a:r>
              <a:rPr lang="en-GB" dirty="0" smtClean="0"/>
              <a:t>only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Experiments with 3 setups: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LBC + SPPT: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lqv_pertlim</a:t>
            </a:r>
            <a:r>
              <a:rPr lang="en-GB" sz="1800" dirty="0"/>
              <a:t>=.false. </a:t>
            </a:r>
            <a:r>
              <a:rPr lang="en-GB" sz="1800" dirty="0" smtClean="0"/>
              <a:t>(default=.true.)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dlat_rn</a:t>
            </a:r>
            <a:r>
              <a:rPr lang="en-GB" sz="1800" dirty="0" smtClean="0"/>
              <a:t>=</a:t>
            </a:r>
            <a:r>
              <a:rPr lang="en-GB" sz="1800" dirty="0" err="1" smtClean="0"/>
              <a:t>dlon_rn</a:t>
            </a:r>
            <a:r>
              <a:rPr lang="en-GB" sz="1800" dirty="0" smtClean="0"/>
              <a:t>=0.5 </a:t>
            </a:r>
            <a:r>
              <a:rPr lang="en-GB" sz="1800" dirty="0"/>
              <a:t>(</a:t>
            </a:r>
            <a:r>
              <a:rPr lang="en-GB" sz="1800" dirty="0" smtClean="0"/>
              <a:t>5.0)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ninc_rn</a:t>
            </a:r>
            <a:r>
              <a:rPr lang="en-GB" sz="1800" dirty="0" smtClean="0"/>
              <a:t>=180 </a:t>
            </a:r>
            <a:r>
              <a:rPr lang="en-GB" sz="1800" dirty="0"/>
              <a:t>(</a:t>
            </a:r>
            <a:r>
              <a:rPr lang="en-GB" sz="1800" dirty="0" smtClean="0"/>
              <a:t>1080)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stdv_rn</a:t>
            </a:r>
            <a:r>
              <a:rPr lang="en-GB" sz="1800" dirty="0" smtClean="0"/>
              <a:t>=0.5 </a:t>
            </a:r>
            <a:r>
              <a:rPr lang="en-GB" sz="1800" dirty="0"/>
              <a:t>(</a:t>
            </a:r>
            <a:r>
              <a:rPr lang="en-GB" sz="1800" dirty="0" smtClean="0"/>
              <a:t>0.5)</a:t>
            </a:r>
          </a:p>
          <a:p>
            <a:pPr lvl="2">
              <a:spcBef>
                <a:spcPts val="600"/>
              </a:spcBef>
            </a:pPr>
            <a:r>
              <a:rPr lang="en-GB" sz="1800" dirty="0" err="1" smtClean="0"/>
              <a:t>range_rn</a:t>
            </a:r>
            <a:r>
              <a:rPr lang="en-GB" sz="1800" dirty="0" smtClean="0"/>
              <a:t>=1.0 </a:t>
            </a:r>
            <a:r>
              <a:rPr lang="en-GB" sz="1800" dirty="0"/>
              <a:t>(</a:t>
            </a:r>
            <a:r>
              <a:rPr lang="en-GB" sz="1800" dirty="0" smtClean="0"/>
              <a:t>1.0)</a:t>
            </a:r>
          </a:p>
          <a:p>
            <a:pPr lvl="2">
              <a:spcBef>
                <a:spcPts val="600"/>
              </a:spcBef>
            </a:pPr>
            <a:r>
              <a:rPr lang="en-GB" sz="1800" dirty="0"/>
              <a:t>n</a:t>
            </a:r>
            <a:r>
              <a:rPr lang="en-GB" sz="1800" dirty="0" smtClean="0"/>
              <a:t>o tapering </a:t>
            </a:r>
            <a:r>
              <a:rPr lang="en-GB" sz="1800" dirty="0"/>
              <a:t>near surface (code change</a:t>
            </a:r>
            <a:r>
              <a:rPr lang="en-GB" sz="1800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en-GB" sz="1800" dirty="0" smtClean="0"/>
              <a:t>setup validated as well (not show before)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LBC + COSMO-DE-EPS parameter perturbation (PP)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LBC </a:t>
            </a:r>
            <a:r>
              <a:rPr lang="en-GB" dirty="0" smtClean="0"/>
              <a:t>only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108448" y="3389376"/>
            <a:ext cx="268224" cy="5730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248" y="349122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>
                <a:latin typeface="+mn-lt"/>
              </a:rPr>
              <a:t>s</a:t>
            </a:r>
            <a:r>
              <a:rPr lang="en-GB" sz="1800" b="0" dirty="0" smtClean="0">
                <a:latin typeface="+mn-lt"/>
              </a:rPr>
              <a:t>cale of convective systems</a:t>
            </a:r>
            <a:endParaRPr lang="en-GB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7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2119" r="3082" b="13715"/>
          <a:stretch/>
        </p:blipFill>
        <p:spPr>
          <a:xfrm rot="16200000">
            <a:off x="589772" y="1207030"/>
            <a:ext cx="4325108" cy="447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694612" cy="989013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omparison of ensemble dispersion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063749"/>
            <a:ext cx="3662363" cy="7556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Normalized Variance Difference </a:t>
            </a:r>
            <a:r>
              <a:rPr lang="en-GB" sz="1800" dirty="0" smtClean="0"/>
              <a:t>(NVD, Clark et al.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153025" y="2762250"/>
                <a:ext cx="3590925" cy="66909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NVD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LBC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SPPT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− 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LBC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LBC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SPPT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+ 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LB</m:t>
                          </m:r>
                          <m:r>
                            <m:rPr>
                              <m:nor/>
                            </m:rPr>
                            <a:rPr lang="de-CH" sz="18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GB" sz="1800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2762250"/>
                <a:ext cx="3590925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076825" y="3535948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mtClean="0">
                <a:latin typeface="+mn-lt"/>
              </a:rPr>
              <a:t>Range = [-1,+1]</a:t>
            </a:r>
            <a:endParaRPr lang="en-GB" sz="1600" b="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72159" y="1029953"/>
            <a:ext cx="5548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FF"/>
                </a:solidFill>
                <a:latin typeface="+mn-lt"/>
              </a:rPr>
              <a:t>LBC+SPPT vs. LBC</a:t>
            </a:r>
            <a:r>
              <a:rPr lang="en-GB" sz="2000" b="0" dirty="0" smtClean="0">
                <a:latin typeface="+mn-lt"/>
              </a:rPr>
              <a:t>, </a:t>
            </a:r>
            <a:r>
              <a:rPr lang="en-GB" sz="2000" b="0" dirty="0" smtClean="0">
                <a:solidFill>
                  <a:srgbClr val="FF0000"/>
                </a:solidFill>
                <a:latin typeface="+mn-lt"/>
              </a:rPr>
              <a:t>precipitation &gt; 1mm/12h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064" y="5704332"/>
            <a:ext cx="693496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show larger ensemble dispersion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but difference decreases with increasing lead-time 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8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Verification COSMO-E test 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620000" cy="4889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focus on lead-times beyond 24 hours due to lack of IC perturbations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unfortunately VERSUS not yet ready at MCH for EPS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first step: against COSMO-2 analysis (ad-hoc)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Rank histogram LBC+SPPT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4621" r="5059" b="14268"/>
          <a:stretch/>
        </p:blipFill>
        <p:spPr>
          <a:xfrm rot="16200000">
            <a:off x="871542" y="2300286"/>
            <a:ext cx="2390774" cy="2438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3890" r="4938" b="13332"/>
          <a:stretch/>
        </p:blipFill>
        <p:spPr>
          <a:xfrm rot="16200000">
            <a:off x="3517115" y="2283607"/>
            <a:ext cx="2414576" cy="249555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13889" r="5455" b="13750"/>
          <a:stretch/>
        </p:blipFill>
        <p:spPr>
          <a:xfrm rot="16200000">
            <a:off x="6286512" y="2340778"/>
            <a:ext cx="2385986" cy="24812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19530" y="181704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+mn-lt"/>
              </a:rPr>
              <a:t>+24h</a:t>
            </a:r>
            <a:endParaRPr lang="en-GB" sz="20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86555" y="186243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+mn-lt"/>
              </a:rPr>
              <a:t>+72h</a:t>
            </a:r>
            <a:endParaRPr lang="en-GB" sz="20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34505" y="1871957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+mn-lt"/>
              </a:rPr>
              <a:t>+120h</a:t>
            </a:r>
            <a:endParaRPr lang="en-GB" sz="2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04925" y="1257300"/>
            <a:ext cx="42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FF"/>
                </a:solidFill>
                <a:latin typeface="+mn-lt"/>
              </a:rPr>
              <a:t>temperature</a:t>
            </a:r>
            <a:r>
              <a:rPr lang="en-GB" sz="2000" b="0" dirty="0" smtClean="0">
                <a:latin typeface="+mn-lt"/>
              </a:rPr>
              <a:t> ~5500m above ground</a:t>
            </a:r>
            <a:endParaRPr lang="en-GB" sz="2000" b="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47775" y="5019675"/>
            <a:ext cx="566693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t</a:t>
            </a:r>
            <a:r>
              <a:rPr lang="en-GB" sz="2000" b="0" dirty="0" smtClean="0">
                <a:latin typeface="+mn-lt"/>
              </a:rPr>
              <a:t>oo small spread up to +72h</a:t>
            </a:r>
            <a:endParaRPr lang="en-GB" sz="2000" b="0" dirty="0">
              <a:latin typeface="+mn-l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but too large spread for end of forecast range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1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&amp; error temperature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t="16212" r="24624" b="7865"/>
          <a:stretch/>
        </p:blipFill>
        <p:spPr bwMode="auto">
          <a:xfrm>
            <a:off x="1285877" y="1924050"/>
            <a:ext cx="3587121" cy="36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34129" r="18797" b="58708"/>
          <a:stretch/>
        </p:blipFill>
        <p:spPr bwMode="auto">
          <a:xfrm>
            <a:off x="5457825" y="1085850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54635" r="18797" b="39639"/>
          <a:stretch/>
        </p:blipFill>
        <p:spPr bwMode="auto">
          <a:xfrm>
            <a:off x="1714500" y="1138236"/>
            <a:ext cx="514350" cy="3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00275" y="115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squared error </a:t>
            </a:r>
            <a:endParaRPr lang="en-GB" sz="1800" b="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34075" y="115725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ensemble variance  </a:t>
            </a:r>
            <a:endParaRPr lang="en-GB" sz="1800" b="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4327" y="1574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~5500m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75791" y="1557397"/>
            <a:ext cx="3573801" cy="3982494"/>
            <a:chOff x="5275791" y="1557397"/>
            <a:chExt cx="3573801" cy="3982494"/>
          </a:xfrm>
        </p:grpSpPr>
        <p:sp>
          <p:nvSpPr>
            <p:cNvPr id="12" name="Textfeld 11"/>
            <p:cNvSpPr txBox="1"/>
            <p:nvPr/>
          </p:nvSpPr>
          <p:spPr>
            <a:xfrm>
              <a:off x="6619602" y="1557397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latin typeface="+mn-lt"/>
                </a:rPr>
                <a:t>~700m</a:t>
              </a:r>
              <a:endParaRPr lang="en-GB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7" t="16317" r="23745" b="3560"/>
            <a:stretch/>
          </p:blipFill>
          <p:spPr bwMode="auto">
            <a:xfrm>
              <a:off x="5275791" y="1912465"/>
              <a:ext cx="3573801" cy="362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5668618" y="2028824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 smtClean="0">
                  <a:latin typeface="+mn-lt"/>
                </a:rPr>
                <a:t>LBC+SPPT</a:t>
              </a:r>
              <a:endParaRPr lang="en-GB" sz="2000" b="0" dirty="0" smtClean="0">
                <a:latin typeface="+mn-lt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1714500" y="2035938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  <a:endParaRPr lang="en-GB" sz="2000" b="0" dirty="0" smtClean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33088" y="1805046"/>
            <a:ext cx="719328" cy="12551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6831" y="5669280"/>
            <a:ext cx="267195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0" dirty="0">
                <a:latin typeface="+mn-lt"/>
              </a:rPr>
              <a:t>t</a:t>
            </a:r>
            <a:r>
              <a:rPr lang="en-GB" sz="2000" b="0" dirty="0" smtClean="0">
                <a:latin typeface="+mn-lt"/>
              </a:rPr>
              <a:t>oo small spread in boundary layer</a:t>
            </a:r>
            <a:endParaRPr lang="en-GB" sz="20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501" y="5686803"/>
            <a:ext cx="276075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too large spread for end of forecast </a:t>
            </a:r>
            <a:r>
              <a:rPr lang="en-US" sz="2000" b="0" dirty="0" smtClean="0">
                <a:latin typeface="+mn-lt"/>
              </a:rPr>
              <a:t>range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4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&amp; error temperature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34129" r="18797" b="58708"/>
          <a:stretch/>
        </p:blipFill>
        <p:spPr bwMode="auto">
          <a:xfrm>
            <a:off x="5457825" y="1085850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54635" r="18797" b="39639"/>
          <a:stretch/>
        </p:blipFill>
        <p:spPr bwMode="auto">
          <a:xfrm>
            <a:off x="1714500" y="1138236"/>
            <a:ext cx="514350" cy="3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00275" y="115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squared error </a:t>
            </a:r>
            <a:endParaRPr lang="en-GB" sz="1800" b="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34075" y="115725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ensemble variance  </a:t>
            </a:r>
            <a:endParaRPr lang="en-GB" sz="1800" b="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4327" y="1574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~5500m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19602" y="155739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~700m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15983" r="25219" b="7709"/>
          <a:stretch/>
        </p:blipFill>
        <p:spPr bwMode="auto">
          <a:xfrm>
            <a:off x="1314450" y="1921579"/>
            <a:ext cx="3485332" cy="35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1" t="15983" r="25219" b="7709"/>
          <a:stretch/>
        </p:blipFill>
        <p:spPr bwMode="auto">
          <a:xfrm>
            <a:off x="5279303" y="1909821"/>
            <a:ext cx="3478632" cy="35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14500" y="2038350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68618" y="2028824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348" y="5620512"/>
            <a:ext cx="5034263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LBC+PP and LBC slightly smaller spread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 show largest error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L</a:t>
            </a:r>
            <a:r>
              <a:rPr lang="en-GB" sz="2000" b="0" dirty="0" smtClean="0">
                <a:latin typeface="+mn-lt"/>
              </a:rPr>
              <a:t>BC+SPPT best, but differences small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9" y="1717606"/>
            <a:ext cx="21431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93000" cy="47625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 smtClean="0"/>
              <a:t>Ensemble forecasts with </a:t>
            </a:r>
            <a:r>
              <a:rPr lang="en-GB" dirty="0" smtClean="0">
                <a:solidFill>
                  <a:srgbClr val="0000FF"/>
                </a:solidFill>
              </a:rPr>
              <a:t>convection-permitting resolution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(2.2 km mesh-size)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21 members</a:t>
            </a:r>
          </a:p>
          <a:p>
            <a:pPr>
              <a:spcBef>
                <a:spcPts val="1800"/>
              </a:spcBef>
            </a:pPr>
            <a:r>
              <a:rPr lang="en-GB" dirty="0"/>
              <a:t>T</a:t>
            </a:r>
            <a:r>
              <a:rPr lang="en-GB" dirty="0" smtClean="0"/>
              <a:t>wice </a:t>
            </a:r>
            <a:r>
              <a:rPr lang="en-GB" dirty="0"/>
              <a:t>a day </a:t>
            </a:r>
            <a:r>
              <a:rPr lang="en-GB" dirty="0" smtClean="0">
                <a:solidFill>
                  <a:srgbClr val="0000FF"/>
                </a:solidFill>
              </a:rPr>
              <a:t>up to +120h </a:t>
            </a:r>
            <a:r>
              <a:rPr lang="en-GB" dirty="0" smtClean="0"/>
              <a:t>for Alpine </a:t>
            </a:r>
            <a:r>
              <a:rPr lang="en-GB" dirty="0" smtClean="0"/>
              <a:t>area</a:t>
            </a:r>
            <a:br>
              <a:rPr lang="en-GB" dirty="0" smtClean="0"/>
            </a:br>
            <a:r>
              <a:rPr lang="en-GB" dirty="0" smtClean="0"/>
              <a:t>(15% larger than COSMO-2 domain)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GB" dirty="0" smtClean="0"/>
              <a:t>Range of possible scenarios and “best estimate”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COSMO version 4.26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Single precision, </a:t>
            </a:r>
            <a:r>
              <a:rPr lang="en-GB" dirty="0" smtClean="0">
                <a:sym typeface="Wingdings" pitchFamily="2" charset="2"/>
              </a:rPr>
              <a:t>reduction of elapsed time to 60% with same forecast quality!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 talk in POMPA session Tue afternoon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9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&amp; error </a:t>
            </a:r>
            <a:r>
              <a:rPr lang="en-GB" dirty="0" smtClean="0">
                <a:solidFill>
                  <a:srgbClr val="0000FF"/>
                </a:solidFill>
              </a:rPr>
              <a:t>wind speed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15629" r="24903" b="8133"/>
          <a:stretch/>
        </p:blipFill>
        <p:spPr bwMode="auto">
          <a:xfrm>
            <a:off x="1352551" y="1924050"/>
            <a:ext cx="3473797" cy="35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t="15912" r="25579" b="7567"/>
          <a:stretch/>
        </p:blipFill>
        <p:spPr bwMode="auto">
          <a:xfrm>
            <a:off x="5257800" y="1920234"/>
            <a:ext cx="3433802" cy="36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34129" r="18797" b="58708"/>
          <a:stretch/>
        </p:blipFill>
        <p:spPr bwMode="auto">
          <a:xfrm>
            <a:off x="5457825" y="1085850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8" t="54635" r="18797" b="39639"/>
          <a:stretch/>
        </p:blipFill>
        <p:spPr bwMode="auto">
          <a:xfrm>
            <a:off x="1714500" y="1138236"/>
            <a:ext cx="514350" cy="3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200275" y="115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squared error </a:t>
            </a:r>
            <a:endParaRPr lang="en-GB" sz="1800" b="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34075" y="115725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mean ensemble variance  </a:t>
            </a:r>
            <a:endParaRPr lang="en-GB" sz="1800" b="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4327" y="1574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n-lt"/>
              </a:rPr>
              <a:t>~5500m</a:t>
            </a:r>
            <a:endParaRPr lang="en-GB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19602" y="155739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n-lt"/>
              </a:rPr>
              <a:t>~700m</a:t>
            </a:r>
            <a:endParaRPr lang="en-GB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14500" y="2038350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68618" y="2028824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LBC+SPPT</a:t>
            </a:r>
          </a:p>
          <a:p>
            <a:r>
              <a:rPr lang="en-GB" sz="2000" b="0" smtClean="0">
                <a:solidFill>
                  <a:srgbClr val="33CC33"/>
                </a:solidFill>
                <a:latin typeface="+mn-lt"/>
              </a:rPr>
              <a:t>LBC+PP</a:t>
            </a:r>
          </a:p>
          <a:p>
            <a:r>
              <a:rPr lang="en-GB" sz="2000" b="0" smtClean="0">
                <a:solidFill>
                  <a:srgbClr val="FF0000"/>
                </a:solidFill>
                <a:latin typeface="+mn-lt"/>
              </a:rPr>
              <a:t>LBC</a:t>
            </a:r>
            <a:endParaRPr lang="en-GB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1348" y="5742432"/>
            <a:ext cx="678153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Too small spread in PBL for wind speed as well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rather too large spread in upper troposphere</a:t>
            </a:r>
          </a:p>
        </p:txBody>
      </p:sp>
    </p:spTree>
    <p:extLst>
      <p:ext uri="{BB962C8B-B14F-4D97-AF65-F5344CB8AC3E}">
        <p14:creationId xmlns:p14="http://schemas.microsoft.com/office/powerpoint/2010/main" val="4235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diagram LBC-SPPT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6724" r="8116" b="29507"/>
          <a:stretch/>
        </p:blipFill>
        <p:spPr>
          <a:xfrm>
            <a:off x="5095875" y="2009774"/>
            <a:ext cx="3629025" cy="3556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3235" y="297051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+48h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6517" r="8370" b="30562"/>
          <a:stretch/>
        </p:blipFill>
        <p:spPr>
          <a:xfrm>
            <a:off x="1057275" y="1990725"/>
            <a:ext cx="3641598" cy="35384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76805" y="162654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+mn-lt"/>
              </a:rPr>
              <a:t>+48h</a:t>
            </a:r>
            <a:endParaRPr lang="en-GB" sz="20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72530" y="164559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+mn-lt"/>
              </a:rPr>
              <a:t>+96h</a:t>
            </a:r>
            <a:endParaRPr lang="en-GB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57399" y="5715000"/>
            <a:ext cx="595312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high reliability in particular for longer lead-times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good resolution even for longer lead-times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40984" y="1136302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latin typeface="+mn-lt"/>
              </a:rPr>
              <a:t>precipitation &gt; 5mm/12h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Verification COSMO-E test 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620000" cy="488950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focus on lead-times beyond 24 hours due to lack of IC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perturbations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unfortunately VERSUS not yet ready at MCH for EPS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irst step: against COSMO-2 analysis (ad-hoc)</a:t>
            </a:r>
          </a:p>
          <a:p>
            <a:r>
              <a:rPr lang="en-GB" dirty="0"/>
              <a:t>s</a:t>
            </a:r>
            <a:r>
              <a:rPr lang="en-GB" dirty="0" smtClean="0"/>
              <a:t>econd step: against SYNOP observations (</a:t>
            </a:r>
            <a:r>
              <a:rPr lang="en-GB" dirty="0" err="1" smtClean="0"/>
              <a:t>movero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6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Brier Skill Score (ref=climatology)</a:t>
            </a:r>
            <a:endParaRPr lang="en-GB" dirty="0"/>
          </a:p>
        </p:txBody>
      </p:sp>
      <p:pic>
        <p:nvPicPr>
          <p:cNvPr id="2051" name="Picture 3" descr="M:\zue-proj\zue\COSMO-NExT\tp3 (COSMO-E)\Praktikum Daliah\andre_praesentation\bss_movero_summe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39" y="1066945"/>
            <a:ext cx="61722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14425" y="5416059"/>
            <a:ext cx="793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+mn-lt"/>
              </a:rPr>
              <a:t>Reference: forecast based on station climatology 2001-2010 (300 stations)</a:t>
            </a:r>
            <a:endParaRPr lang="en-GB" sz="1800" b="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52674" y="17145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better</a:t>
            </a:r>
            <a:endParaRPr lang="en-GB" sz="1800" b="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5049" y="438147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smtClean="0">
                <a:solidFill>
                  <a:srgbClr val="000000"/>
                </a:solidFill>
                <a:latin typeface="Arial"/>
              </a:rPr>
              <a:t>worse than clim. forecast</a:t>
            </a:r>
            <a:endParaRPr lang="en-GB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1200149" y="5922317"/>
            <a:ext cx="773032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a</a:t>
            </a:r>
            <a:r>
              <a:rPr lang="en-GB" sz="2000" b="0" dirty="0" smtClean="0">
                <a:latin typeface="+mn-lt"/>
              </a:rPr>
              <a:t>ll experiments clearly better than </a:t>
            </a:r>
            <a:r>
              <a:rPr lang="en-GB" sz="2000" b="0" dirty="0" err="1" smtClean="0">
                <a:latin typeface="+mn-lt"/>
              </a:rPr>
              <a:t>clim</a:t>
            </a:r>
            <a:r>
              <a:rPr lang="en-GB" sz="2000" b="0" dirty="0" smtClean="0">
                <a:latin typeface="+mn-lt"/>
              </a:rPr>
              <a:t>. forecast for all lead-times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best until +72h, but differences very small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8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Brier Skill </a:t>
            </a:r>
            <a:r>
              <a:rPr lang="en-GB" dirty="0"/>
              <a:t>Score (</a:t>
            </a:r>
            <a:r>
              <a:rPr lang="en-GB" dirty="0" smtClean="0"/>
              <a:t>ref=climatology)</a:t>
            </a:r>
            <a:endParaRPr lang="en-GB" dirty="0"/>
          </a:p>
        </p:txBody>
      </p:sp>
      <p:pic>
        <p:nvPicPr>
          <p:cNvPr id="3074" name="Picture 2" descr="M:\zue-proj\zue\COSMO-NExT\tp3 (COSMO-E)\Praktikum Daliah\andre_praesentation\bss_movero_summer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077336"/>
            <a:ext cx="61722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52674" y="17145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latin typeface="+mn-lt"/>
              </a:rPr>
              <a:t>better</a:t>
            </a:r>
            <a:endParaRPr lang="en-GB" sz="1800" b="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05049" y="438147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smtClean="0">
                <a:solidFill>
                  <a:srgbClr val="000000"/>
                </a:solidFill>
                <a:latin typeface="Arial"/>
              </a:rPr>
              <a:t>worse than clim. forecast</a:t>
            </a:r>
            <a:endParaRPr lang="en-GB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1114425" y="5416059"/>
            <a:ext cx="793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smtClean="0">
                <a:latin typeface="+mn-lt"/>
              </a:rPr>
              <a:t>Reference: Forecast based on station climatology 2001-2010 (300 stations)</a:t>
            </a:r>
            <a:endParaRPr lang="en-GB" sz="1800" b="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09674" y="5922317"/>
            <a:ext cx="637738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daytime </a:t>
            </a:r>
            <a:r>
              <a:rPr lang="en-GB" sz="2000" b="0" dirty="0" err="1" smtClean="0">
                <a:latin typeface="+mn-lt"/>
              </a:rPr>
              <a:t>precip</a:t>
            </a:r>
            <a:r>
              <a:rPr lang="en-GB" sz="2000" b="0" dirty="0" smtClean="0">
                <a:latin typeface="+mn-lt"/>
              </a:rPr>
              <a:t>. only slightly better than </a:t>
            </a:r>
            <a:r>
              <a:rPr lang="en-GB" sz="2000" b="0" dirty="0" err="1" smtClean="0">
                <a:latin typeface="+mn-lt"/>
              </a:rPr>
              <a:t>clim</a:t>
            </a:r>
            <a:r>
              <a:rPr lang="en-GB" sz="2000" b="0" dirty="0" smtClean="0">
                <a:latin typeface="+mn-lt"/>
              </a:rPr>
              <a:t>. forecast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LBC+SPPT best experiment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Brier Score decomposition</a:t>
            </a:r>
            <a:endParaRPr lang="en-GB" dirty="0"/>
          </a:p>
        </p:txBody>
      </p:sp>
      <p:pic>
        <p:nvPicPr>
          <p:cNvPr id="4102" name="Picture 6" descr="M:\zue-proj\zue\COSMO-NExT\tp3 (COSMO-E)\Praktikum Daliah\andre_praesentation\bs_movero_summer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8" t="12720" r="-209" b="40743"/>
          <a:stretch/>
        </p:blipFill>
        <p:spPr bwMode="auto">
          <a:xfrm>
            <a:off x="6099675" y="1597894"/>
            <a:ext cx="2223656" cy="17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:\zue-proj\zue\COSMO-NExT\tp3 (COSMO-E)\Praktikum Daliah\andre_praesentation\bs_movero_summer_1_ohn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/>
          <a:stretch/>
        </p:blipFill>
        <p:spPr bwMode="auto">
          <a:xfrm>
            <a:off x="1341120" y="1072140"/>
            <a:ext cx="502461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85899" y="5246042"/>
            <a:ext cx="7388561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latin typeface="+mn-lt"/>
              </a:rPr>
              <a:t>All experiments very similar: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>
                <a:latin typeface="+mn-lt"/>
              </a:rPr>
              <a:t>v</a:t>
            </a:r>
            <a:r>
              <a:rPr lang="en-GB" sz="2000" b="0" dirty="0" smtClean="0">
                <a:latin typeface="+mn-lt"/>
              </a:rPr>
              <a:t>ery good reliability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000" b="0" dirty="0" smtClean="0">
                <a:latin typeface="+mn-lt"/>
              </a:rPr>
              <a:t>resolution only slightly decreasing with increasing lead-times</a:t>
            </a:r>
            <a:endParaRPr lang="en-GB" sz="2000" b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38850" y="4067175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smtClean="0">
                <a:latin typeface="+mn-lt"/>
              </a:rPr>
              <a:t>reliability (the lower the better) </a:t>
            </a:r>
            <a:endParaRPr lang="en-GB" sz="1600" b="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19800" y="3371850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smtClean="0">
                <a:latin typeface="+mn-lt"/>
              </a:rPr>
              <a:t>resolution (the higher the better) </a:t>
            </a:r>
            <a:endParaRPr lang="en-GB" sz="1600" b="0" dirty="0">
              <a:latin typeface="+mn-lt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5724526" y="3448051"/>
            <a:ext cx="373206" cy="930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724526" y="4255502"/>
            <a:ext cx="38273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6"/>
          <p:cNvSpPr txBox="1"/>
          <p:nvPr/>
        </p:nvSpPr>
        <p:spPr>
          <a:xfrm>
            <a:off x="288002" y="2139304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smtClean="0">
                <a:latin typeface="+mn-lt"/>
              </a:rPr>
              <a:t>BS (the lower the better) </a:t>
            </a:r>
            <a:endParaRPr lang="en-GB" sz="1600" b="0" dirty="0">
              <a:latin typeface="+mn-lt"/>
            </a:endParaRPr>
          </a:p>
        </p:txBody>
      </p:sp>
      <p:cxnSp>
        <p:nvCxnSpPr>
          <p:cNvPr id="12" name="Gerade Verbindung mit Pfeil 5"/>
          <p:cNvCxnSpPr/>
          <p:nvPr/>
        </p:nvCxnSpPr>
        <p:spPr bwMode="auto">
          <a:xfrm flipV="1">
            <a:off x="1999488" y="2072194"/>
            <a:ext cx="487680" cy="1036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5148947" y="4712565"/>
            <a:ext cx="2691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latin typeface="+mn-lt"/>
              </a:rPr>
              <a:t>b</a:t>
            </a:r>
            <a:r>
              <a:rPr lang="en-GB" sz="2000" b="0" dirty="0" smtClean="0">
                <a:latin typeface="+mn-lt"/>
              </a:rPr>
              <a:t>ased on 500 stations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3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COSMO-E experiments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292225"/>
            <a:ext cx="7472363" cy="4762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Surprisingly large reduction in spread with smaller correlation lengths for random numbers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SPPT produces only small additional spread for runs with LBC perturbations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3 setups LBC+SPPT, LBC+PP and LBC show similar results but impact of SPPT larger than of PP</a:t>
            </a:r>
          </a:p>
          <a:p>
            <a:pPr>
              <a:spcBef>
                <a:spcPts val="1200"/>
              </a:spcBef>
            </a:pPr>
            <a:r>
              <a:rPr lang="en-GB" dirty="0"/>
              <a:t>s</a:t>
            </a:r>
            <a:r>
              <a:rPr lang="en-GB" dirty="0" smtClean="0"/>
              <a:t>pread in PBL clearly too small in PBL…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…but rather too large in upper-air with LBC+SPPT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only slightly better scores with SPPT so far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experiments shows surprisingly high reliability for precipitation probabilities (enough statistics?)</a:t>
            </a:r>
          </a:p>
        </p:txBody>
      </p:sp>
    </p:spTree>
    <p:extLst>
      <p:ext uri="{BB962C8B-B14F-4D97-AF65-F5344CB8AC3E}">
        <p14:creationId xmlns:p14="http://schemas.microsoft.com/office/powerpoint/2010/main" val="2546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Representing uncertainty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8887" y="1963072"/>
            <a:ext cx="2116005" cy="1657350"/>
            <a:chOff x="1258887" y="1963072"/>
            <a:chExt cx="2116005" cy="1657350"/>
          </a:xfrm>
        </p:grpSpPr>
        <p:grpSp>
          <p:nvGrpSpPr>
            <p:cNvPr id="236578" name="Group 122"/>
            <p:cNvGrpSpPr>
              <a:grpSpLocks/>
            </p:cNvGrpSpPr>
            <p:nvPr/>
          </p:nvGrpSpPr>
          <p:grpSpPr bwMode="auto">
            <a:xfrm>
              <a:off x="1403350" y="2606009"/>
              <a:ext cx="1487488" cy="1014413"/>
              <a:chOff x="305" y="2251"/>
              <a:chExt cx="3300" cy="1814"/>
            </a:xfrm>
          </p:grpSpPr>
          <p:sp>
            <p:nvSpPr>
              <p:cNvPr id="236579" name="Oval 123"/>
              <p:cNvSpPr>
                <a:spLocks noChangeArrowheads="1"/>
              </p:cNvSpPr>
              <p:nvPr/>
            </p:nvSpPr>
            <p:spPr bwMode="auto">
              <a:xfrm rot="887704" flipH="1">
                <a:off x="305" y="3164"/>
                <a:ext cx="169" cy="229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+mn-lt"/>
                </a:endParaRPr>
              </a:p>
            </p:txBody>
          </p:sp>
          <p:sp>
            <p:nvSpPr>
              <p:cNvPr id="236580" name="Freeform 124"/>
              <p:cNvSpPr>
                <a:spLocks/>
              </p:cNvSpPr>
              <p:nvPr/>
            </p:nvSpPr>
            <p:spPr bwMode="auto">
              <a:xfrm>
                <a:off x="431" y="2795"/>
                <a:ext cx="2903" cy="816"/>
              </a:xfrm>
              <a:custGeom>
                <a:avLst/>
                <a:gdLst>
                  <a:gd name="T0" fmla="*/ 0 w 2903"/>
                  <a:gd name="T1" fmla="*/ 363 h 816"/>
                  <a:gd name="T2" fmla="*/ 181 w 2903"/>
                  <a:gd name="T3" fmla="*/ 227 h 816"/>
                  <a:gd name="T4" fmla="*/ 408 w 2903"/>
                  <a:gd name="T5" fmla="*/ 227 h 816"/>
                  <a:gd name="T6" fmla="*/ 680 w 2903"/>
                  <a:gd name="T7" fmla="*/ 363 h 816"/>
                  <a:gd name="T8" fmla="*/ 1043 w 2903"/>
                  <a:gd name="T9" fmla="*/ 680 h 816"/>
                  <a:gd name="T10" fmla="*/ 1678 w 2903"/>
                  <a:gd name="T11" fmla="*/ 771 h 816"/>
                  <a:gd name="T12" fmla="*/ 2358 w 2903"/>
                  <a:gd name="T13" fmla="*/ 408 h 816"/>
                  <a:gd name="T14" fmla="*/ 2903 w 2903"/>
                  <a:gd name="T15" fmla="*/ 0 h 8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03"/>
                  <a:gd name="T25" fmla="*/ 0 h 816"/>
                  <a:gd name="T26" fmla="*/ 2903 w 2903"/>
                  <a:gd name="T27" fmla="*/ 816 h 8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03" h="816">
                    <a:moveTo>
                      <a:pt x="0" y="363"/>
                    </a:moveTo>
                    <a:cubicBezTo>
                      <a:pt x="56" y="306"/>
                      <a:pt x="113" y="250"/>
                      <a:pt x="181" y="227"/>
                    </a:cubicBezTo>
                    <a:cubicBezTo>
                      <a:pt x="249" y="204"/>
                      <a:pt x="325" y="204"/>
                      <a:pt x="408" y="227"/>
                    </a:cubicBezTo>
                    <a:cubicBezTo>
                      <a:pt x="491" y="250"/>
                      <a:pt x="574" y="288"/>
                      <a:pt x="680" y="363"/>
                    </a:cubicBezTo>
                    <a:cubicBezTo>
                      <a:pt x="786" y="438"/>
                      <a:pt x="877" y="612"/>
                      <a:pt x="1043" y="680"/>
                    </a:cubicBezTo>
                    <a:cubicBezTo>
                      <a:pt x="1209" y="748"/>
                      <a:pt x="1459" y="816"/>
                      <a:pt x="1678" y="771"/>
                    </a:cubicBezTo>
                    <a:cubicBezTo>
                      <a:pt x="1897" y="726"/>
                      <a:pt x="2154" y="537"/>
                      <a:pt x="2358" y="408"/>
                    </a:cubicBezTo>
                    <a:cubicBezTo>
                      <a:pt x="2562" y="279"/>
                      <a:pt x="2732" y="139"/>
                      <a:pt x="2903" y="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81" name="Freeform 125"/>
              <p:cNvSpPr>
                <a:spLocks/>
              </p:cNvSpPr>
              <p:nvPr/>
            </p:nvSpPr>
            <p:spPr bwMode="auto">
              <a:xfrm>
                <a:off x="385" y="2432"/>
                <a:ext cx="2858" cy="1482"/>
              </a:xfrm>
              <a:custGeom>
                <a:avLst/>
                <a:gdLst>
                  <a:gd name="T0" fmla="*/ 0 w 2858"/>
                  <a:gd name="T1" fmla="*/ 817 h 1482"/>
                  <a:gd name="T2" fmla="*/ 227 w 2858"/>
                  <a:gd name="T3" fmla="*/ 635 h 1482"/>
                  <a:gd name="T4" fmla="*/ 454 w 2858"/>
                  <a:gd name="T5" fmla="*/ 635 h 1482"/>
                  <a:gd name="T6" fmla="*/ 681 w 2858"/>
                  <a:gd name="T7" fmla="*/ 771 h 1482"/>
                  <a:gd name="T8" fmla="*/ 907 w 2858"/>
                  <a:gd name="T9" fmla="*/ 1043 h 1482"/>
                  <a:gd name="T10" fmla="*/ 1225 w 2858"/>
                  <a:gd name="T11" fmla="*/ 1361 h 1482"/>
                  <a:gd name="T12" fmla="*/ 1679 w 2858"/>
                  <a:gd name="T13" fmla="*/ 1452 h 1482"/>
                  <a:gd name="T14" fmla="*/ 2177 w 2858"/>
                  <a:gd name="T15" fmla="*/ 1180 h 1482"/>
                  <a:gd name="T16" fmla="*/ 2858 w 2858"/>
                  <a:gd name="T17" fmla="*/ 0 h 14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58"/>
                  <a:gd name="T28" fmla="*/ 0 h 1482"/>
                  <a:gd name="T29" fmla="*/ 2858 w 2858"/>
                  <a:gd name="T30" fmla="*/ 1482 h 14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58" h="1482">
                    <a:moveTo>
                      <a:pt x="0" y="817"/>
                    </a:moveTo>
                    <a:cubicBezTo>
                      <a:pt x="75" y="741"/>
                      <a:pt x="151" y="665"/>
                      <a:pt x="227" y="635"/>
                    </a:cubicBezTo>
                    <a:cubicBezTo>
                      <a:pt x="303" y="605"/>
                      <a:pt x="378" y="612"/>
                      <a:pt x="454" y="635"/>
                    </a:cubicBezTo>
                    <a:cubicBezTo>
                      <a:pt x="530" y="658"/>
                      <a:pt x="606" y="703"/>
                      <a:pt x="681" y="771"/>
                    </a:cubicBezTo>
                    <a:cubicBezTo>
                      <a:pt x="756" y="839"/>
                      <a:pt x="816" y="945"/>
                      <a:pt x="907" y="1043"/>
                    </a:cubicBezTo>
                    <a:cubicBezTo>
                      <a:pt x="998" y="1141"/>
                      <a:pt x="1096" y="1293"/>
                      <a:pt x="1225" y="1361"/>
                    </a:cubicBezTo>
                    <a:cubicBezTo>
                      <a:pt x="1354" y="1429"/>
                      <a:pt x="1520" y="1482"/>
                      <a:pt x="1679" y="1452"/>
                    </a:cubicBezTo>
                    <a:cubicBezTo>
                      <a:pt x="1838" y="1422"/>
                      <a:pt x="1981" y="1422"/>
                      <a:pt x="2177" y="1180"/>
                    </a:cubicBezTo>
                    <a:cubicBezTo>
                      <a:pt x="2373" y="938"/>
                      <a:pt x="2615" y="469"/>
                      <a:pt x="2858" y="0"/>
                    </a:cubicBezTo>
                  </a:path>
                </a:pathLst>
              </a:custGeom>
              <a:noFill/>
              <a:ln w="28575" cap="flat" cmpd="sng">
                <a:solidFill>
                  <a:srgbClr val="66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82" name="Freeform 126"/>
              <p:cNvSpPr>
                <a:spLocks/>
              </p:cNvSpPr>
              <p:nvPr/>
            </p:nvSpPr>
            <p:spPr bwMode="auto">
              <a:xfrm>
                <a:off x="340" y="2848"/>
                <a:ext cx="3084" cy="990"/>
              </a:xfrm>
              <a:custGeom>
                <a:avLst/>
                <a:gdLst>
                  <a:gd name="T0" fmla="*/ 0 w 3084"/>
                  <a:gd name="T1" fmla="*/ 446 h 990"/>
                  <a:gd name="T2" fmla="*/ 227 w 3084"/>
                  <a:gd name="T3" fmla="*/ 174 h 990"/>
                  <a:gd name="T4" fmla="*/ 635 w 3084"/>
                  <a:gd name="T5" fmla="*/ 219 h 990"/>
                  <a:gd name="T6" fmla="*/ 1134 w 3084"/>
                  <a:gd name="T7" fmla="*/ 537 h 990"/>
                  <a:gd name="T8" fmla="*/ 1587 w 3084"/>
                  <a:gd name="T9" fmla="*/ 582 h 990"/>
                  <a:gd name="T10" fmla="*/ 2222 w 3084"/>
                  <a:gd name="T11" fmla="*/ 38 h 990"/>
                  <a:gd name="T12" fmla="*/ 2721 w 3084"/>
                  <a:gd name="T13" fmla="*/ 355 h 990"/>
                  <a:gd name="T14" fmla="*/ 3084 w 3084"/>
                  <a:gd name="T15" fmla="*/ 990 h 9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84"/>
                  <a:gd name="T25" fmla="*/ 0 h 990"/>
                  <a:gd name="T26" fmla="*/ 3084 w 3084"/>
                  <a:gd name="T27" fmla="*/ 990 h 9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84" h="990">
                    <a:moveTo>
                      <a:pt x="0" y="446"/>
                    </a:moveTo>
                    <a:cubicBezTo>
                      <a:pt x="60" y="329"/>
                      <a:pt x="121" y="212"/>
                      <a:pt x="227" y="174"/>
                    </a:cubicBezTo>
                    <a:cubicBezTo>
                      <a:pt x="333" y="136"/>
                      <a:pt x="484" y="159"/>
                      <a:pt x="635" y="219"/>
                    </a:cubicBezTo>
                    <a:cubicBezTo>
                      <a:pt x="786" y="279"/>
                      <a:pt x="975" y="477"/>
                      <a:pt x="1134" y="537"/>
                    </a:cubicBezTo>
                    <a:cubicBezTo>
                      <a:pt x="1293" y="597"/>
                      <a:pt x="1406" y="665"/>
                      <a:pt x="1587" y="582"/>
                    </a:cubicBezTo>
                    <a:cubicBezTo>
                      <a:pt x="1768" y="499"/>
                      <a:pt x="2033" y="76"/>
                      <a:pt x="2222" y="38"/>
                    </a:cubicBezTo>
                    <a:cubicBezTo>
                      <a:pt x="2411" y="0"/>
                      <a:pt x="2577" y="196"/>
                      <a:pt x="2721" y="355"/>
                    </a:cubicBezTo>
                    <a:cubicBezTo>
                      <a:pt x="2865" y="514"/>
                      <a:pt x="2974" y="752"/>
                      <a:pt x="3084" y="990"/>
                    </a:cubicBezTo>
                  </a:path>
                </a:pathLst>
              </a:custGeom>
              <a:noFill/>
              <a:ln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83" name="Freeform 127"/>
              <p:cNvSpPr>
                <a:spLocks/>
              </p:cNvSpPr>
              <p:nvPr/>
            </p:nvSpPr>
            <p:spPr bwMode="auto">
              <a:xfrm>
                <a:off x="385" y="3022"/>
                <a:ext cx="2994" cy="764"/>
              </a:xfrm>
              <a:custGeom>
                <a:avLst/>
                <a:gdLst>
                  <a:gd name="T0" fmla="*/ 0 w 2994"/>
                  <a:gd name="T1" fmla="*/ 317 h 764"/>
                  <a:gd name="T2" fmla="*/ 136 w 2994"/>
                  <a:gd name="T3" fmla="*/ 91 h 764"/>
                  <a:gd name="T4" fmla="*/ 363 w 2994"/>
                  <a:gd name="T5" fmla="*/ 0 h 764"/>
                  <a:gd name="T6" fmla="*/ 635 w 2994"/>
                  <a:gd name="T7" fmla="*/ 91 h 764"/>
                  <a:gd name="T8" fmla="*/ 953 w 2994"/>
                  <a:gd name="T9" fmla="*/ 453 h 764"/>
                  <a:gd name="T10" fmla="*/ 1452 w 2994"/>
                  <a:gd name="T11" fmla="*/ 726 h 764"/>
                  <a:gd name="T12" fmla="*/ 2177 w 2994"/>
                  <a:gd name="T13" fmla="*/ 680 h 764"/>
                  <a:gd name="T14" fmla="*/ 2994 w 2994"/>
                  <a:gd name="T15" fmla="*/ 544 h 7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4"/>
                  <a:gd name="T25" fmla="*/ 0 h 764"/>
                  <a:gd name="T26" fmla="*/ 2994 w 2994"/>
                  <a:gd name="T27" fmla="*/ 764 h 7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4" h="764">
                    <a:moveTo>
                      <a:pt x="0" y="317"/>
                    </a:moveTo>
                    <a:cubicBezTo>
                      <a:pt x="37" y="230"/>
                      <a:pt x="75" y="144"/>
                      <a:pt x="136" y="91"/>
                    </a:cubicBezTo>
                    <a:cubicBezTo>
                      <a:pt x="197" y="38"/>
                      <a:pt x="280" y="0"/>
                      <a:pt x="363" y="0"/>
                    </a:cubicBezTo>
                    <a:cubicBezTo>
                      <a:pt x="446" y="0"/>
                      <a:pt x="537" y="15"/>
                      <a:pt x="635" y="91"/>
                    </a:cubicBezTo>
                    <a:cubicBezTo>
                      <a:pt x="733" y="167"/>
                      <a:pt x="817" y="347"/>
                      <a:pt x="953" y="453"/>
                    </a:cubicBezTo>
                    <a:cubicBezTo>
                      <a:pt x="1089" y="559"/>
                      <a:pt x="1248" y="688"/>
                      <a:pt x="1452" y="726"/>
                    </a:cubicBezTo>
                    <a:cubicBezTo>
                      <a:pt x="1656" y="764"/>
                      <a:pt x="1920" y="710"/>
                      <a:pt x="2177" y="680"/>
                    </a:cubicBezTo>
                    <a:cubicBezTo>
                      <a:pt x="2434" y="650"/>
                      <a:pt x="2714" y="597"/>
                      <a:pt x="2994" y="544"/>
                    </a:cubicBezTo>
                  </a:path>
                </a:pathLst>
              </a:custGeom>
              <a:noFill/>
              <a:ln w="28575" cap="flat" cmpd="sng">
                <a:solidFill>
                  <a:srgbClr val="9966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84" name="Oval 128"/>
              <p:cNvSpPr>
                <a:spLocks noChangeArrowheads="1"/>
              </p:cNvSpPr>
              <p:nvPr/>
            </p:nvSpPr>
            <p:spPr bwMode="auto">
              <a:xfrm rot="-269135">
                <a:off x="3016" y="2251"/>
                <a:ext cx="589" cy="1814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+mn-lt"/>
                </a:endParaRPr>
              </a:p>
            </p:txBody>
          </p:sp>
        </p:grpSp>
        <p:sp>
          <p:nvSpPr>
            <p:cNvPr id="236585" name="Text Box 130"/>
            <p:cNvSpPr txBox="1">
              <a:spLocks noChangeArrowheads="1"/>
            </p:cNvSpPr>
            <p:nvPr/>
          </p:nvSpPr>
          <p:spPr bwMode="auto">
            <a:xfrm>
              <a:off x="1258887" y="1963072"/>
              <a:ext cx="21160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dirty="0" smtClean="0">
                  <a:latin typeface="+mn-lt"/>
                </a:rPr>
                <a:t>initial conditions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08399" y="1963072"/>
            <a:ext cx="2523067" cy="2182812"/>
            <a:chOff x="3708399" y="1488934"/>
            <a:chExt cx="2523067" cy="2182812"/>
          </a:xfrm>
        </p:grpSpPr>
        <p:grpSp>
          <p:nvGrpSpPr>
            <p:cNvPr id="236548" name="Group 89"/>
            <p:cNvGrpSpPr>
              <a:grpSpLocks/>
            </p:cNvGrpSpPr>
            <p:nvPr/>
          </p:nvGrpSpPr>
          <p:grpSpPr bwMode="auto">
            <a:xfrm>
              <a:off x="3967163" y="1974709"/>
              <a:ext cx="1828800" cy="1697037"/>
              <a:chOff x="3501" y="2192"/>
              <a:chExt cx="1239" cy="1028"/>
            </a:xfrm>
          </p:grpSpPr>
          <p:sp>
            <p:nvSpPr>
              <p:cNvPr id="236549" name="Line 92"/>
              <p:cNvSpPr>
                <a:spLocks noChangeShapeType="1"/>
              </p:cNvSpPr>
              <p:nvPr/>
            </p:nvSpPr>
            <p:spPr bwMode="auto">
              <a:xfrm>
                <a:off x="3501" y="259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50" name="Line 93"/>
              <p:cNvSpPr>
                <a:spLocks noChangeShapeType="1"/>
              </p:cNvSpPr>
              <p:nvPr/>
            </p:nvSpPr>
            <p:spPr bwMode="auto">
              <a:xfrm>
                <a:off x="3501" y="2771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51" name="Line 95"/>
              <p:cNvSpPr>
                <a:spLocks noChangeShapeType="1"/>
              </p:cNvSpPr>
              <p:nvPr/>
            </p:nvSpPr>
            <p:spPr bwMode="auto">
              <a:xfrm flipH="1">
                <a:off x="4467" y="259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52" name="Line 96"/>
              <p:cNvSpPr>
                <a:spLocks noChangeShapeType="1"/>
              </p:cNvSpPr>
              <p:nvPr/>
            </p:nvSpPr>
            <p:spPr bwMode="auto">
              <a:xfrm flipH="1">
                <a:off x="4467" y="2771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grpSp>
            <p:nvGrpSpPr>
              <p:cNvPr id="236553" name="Group 97"/>
              <p:cNvGrpSpPr>
                <a:grpSpLocks/>
              </p:cNvGrpSpPr>
              <p:nvPr/>
            </p:nvGrpSpPr>
            <p:grpSpPr bwMode="auto">
              <a:xfrm rot="-5400000">
                <a:off x="4072" y="3009"/>
                <a:ext cx="274" cy="147"/>
                <a:chOff x="3728" y="3051"/>
                <a:chExt cx="274" cy="147"/>
              </a:xfrm>
            </p:grpSpPr>
            <p:sp>
              <p:nvSpPr>
                <p:cNvPr id="236554" name="Line 98"/>
                <p:cNvSpPr>
                  <a:spLocks noChangeShapeType="1"/>
                </p:cNvSpPr>
                <p:nvPr/>
              </p:nvSpPr>
              <p:spPr bwMode="auto">
                <a:xfrm>
                  <a:off x="3728" y="3051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  <p:sp>
              <p:nvSpPr>
                <p:cNvPr id="236555" name="Line 99"/>
                <p:cNvSpPr>
                  <a:spLocks noChangeShapeType="1"/>
                </p:cNvSpPr>
                <p:nvPr/>
              </p:nvSpPr>
              <p:spPr bwMode="auto">
                <a:xfrm>
                  <a:off x="3729" y="3198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</p:grpSp>
          <p:grpSp>
            <p:nvGrpSpPr>
              <p:cNvPr id="236556" name="Group 100"/>
              <p:cNvGrpSpPr>
                <a:grpSpLocks/>
              </p:cNvGrpSpPr>
              <p:nvPr/>
            </p:nvGrpSpPr>
            <p:grpSpPr bwMode="auto">
              <a:xfrm rot="5400000">
                <a:off x="4059" y="2239"/>
                <a:ext cx="273" cy="180"/>
                <a:chOff x="3728" y="3339"/>
                <a:chExt cx="273" cy="180"/>
              </a:xfrm>
            </p:grpSpPr>
            <p:sp>
              <p:nvSpPr>
                <p:cNvPr id="236557" name="Line 101"/>
                <p:cNvSpPr>
                  <a:spLocks noChangeShapeType="1"/>
                </p:cNvSpPr>
                <p:nvPr/>
              </p:nvSpPr>
              <p:spPr bwMode="auto">
                <a:xfrm>
                  <a:off x="3728" y="3339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  <p:sp>
              <p:nvSpPr>
                <p:cNvPr id="236558" name="Line 102"/>
                <p:cNvSpPr>
                  <a:spLocks noChangeShapeType="1"/>
                </p:cNvSpPr>
                <p:nvPr/>
              </p:nvSpPr>
              <p:spPr bwMode="auto">
                <a:xfrm>
                  <a:off x="3728" y="3519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</p:grpSp>
        </p:grpSp>
        <p:pic>
          <p:nvPicPr>
            <p:cNvPr id="23658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5"/>
            <a:stretch>
              <a:fillRect/>
            </a:stretch>
          </p:blipFill>
          <p:spPr bwMode="auto">
            <a:xfrm>
              <a:off x="4464050" y="2496996"/>
              <a:ext cx="90011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587" name="Line 99"/>
            <p:cNvSpPr>
              <a:spLocks noChangeShapeType="1"/>
            </p:cNvSpPr>
            <p:nvPr/>
          </p:nvSpPr>
          <p:spPr bwMode="auto">
            <a:xfrm rot="-5400000">
              <a:off x="4418013" y="3443146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b="0">
                <a:latin typeface="+mn-lt"/>
              </a:endParaRPr>
            </a:p>
          </p:txBody>
        </p:sp>
        <p:sp>
          <p:nvSpPr>
            <p:cNvPr id="236588" name="Line 102"/>
            <p:cNvSpPr>
              <a:spLocks noChangeShapeType="1"/>
            </p:cNvSpPr>
            <p:nvPr/>
          </p:nvSpPr>
          <p:spPr bwMode="auto">
            <a:xfrm rot="5400000">
              <a:off x="4418013" y="2200134"/>
              <a:ext cx="450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b="0">
                <a:latin typeface="+mn-lt"/>
              </a:endParaRPr>
            </a:p>
          </p:txBody>
        </p:sp>
        <p:sp>
          <p:nvSpPr>
            <p:cNvPr id="236604" name="Text Box 130"/>
            <p:cNvSpPr txBox="1">
              <a:spLocks noChangeArrowheads="1"/>
            </p:cNvSpPr>
            <p:nvPr/>
          </p:nvSpPr>
          <p:spPr bwMode="auto">
            <a:xfrm>
              <a:off x="3708399" y="1488934"/>
              <a:ext cx="25230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dirty="0" smtClean="0">
                  <a:latin typeface="+mn-lt"/>
                </a:rPr>
                <a:t>boundary conditions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29400" y="1963072"/>
            <a:ext cx="2051481" cy="1754187"/>
            <a:chOff x="6629400" y="1488934"/>
            <a:chExt cx="2051481" cy="1754187"/>
          </a:xfrm>
        </p:grpSpPr>
        <p:grpSp>
          <p:nvGrpSpPr>
            <p:cNvPr id="236559" name="Group 103"/>
            <p:cNvGrpSpPr>
              <a:grpSpLocks/>
            </p:cNvGrpSpPr>
            <p:nvPr/>
          </p:nvGrpSpPr>
          <p:grpSpPr bwMode="auto">
            <a:xfrm>
              <a:off x="6629400" y="2073134"/>
              <a:ext cx="1885950" cy="1169987"/>
              <a:chOff x="2971" y="3430"/>
              <a:chExt cx="998" cy="590"/>
            </a:xfrm>
          </p:grpSpPr>
          <p:sp>
            <p:nvSpPr>
              <p:cNvPr id="236560" name="Freeform 104"/>
              <p:cNvSpPr>
                <a:spLocks/>
              </p:cNvSpPr>
              <p:nvPr/>
            </p:nvSpPr>
            <p:spPr bwMode="auto">
              <a:xfrm>
                <a:off x="3288" y="3430"/>
                <a:ext cx="530" cy="242"/>
              </a:xfrm>
              <a:custGeom>
                <a:avLst/>
                <a:gdLst>
                  <a:gd name="T0" fmla="*/ 90 w 1058"/>
                  <a:gd name="T1" fmla="*/ 46 h 433"/>
                  <a:gd name="T2" fmla="*/ 129 w 1058"/>
                  <a:gd name="T3" fmla="*/ 8 h 433"/>
                  <a:gd name="T4" fmla="*/ 149 w 1058"/>
                  <a:gd name="T5" fmla="*/ 0 h 433"/>
                  <a:gd name="T6" fmla="*/ 208 w 1058"/>
                  <a:gd name="T7" fmla="*/ 15 h 433"/>
                  <a:gd name="T8" fmla="*/ 282 w 1058"/>
                  <a:gd name="T9" fmla="*/ 4 h 433"/>
                  <a:gd name="T10" fmla="*/ 369 w 1058"/>
                  <a:gd name="T11" fmla="*/ 19 h 433"/>
                  <a:gd name="T12" fmla="*/ 438 w 1058"/>
                  <a:gd name="T13" fmla="*/ 39 h 433"/>
                  <a:gd name="T14" fmla="*/ 514 w 1058"/>
                  <a:gd name="T15" fmla="*/ 70 h 433"/>
                  <a:gd name="T16" fmla="*/ 528 w 1058"/>
                  <a:gd name="T17" fmla="*/ 105 h 433"/>
                  <a:gd name="T18" fmla="*/ 511 w 1058"/>
                  <a:gd name="T19" fmla="*/ 159 h 433"/>
                  <a:gd name="T20" fmla="*/ 473 w 1058"/>
                  <a:gd name="T21" fmla="*/ 186 h 433"/>
                  <a:gd name="T22" fmla="*/ 441 w 1058"/>
                  <a:gd name="T23" fmla="*/ 205 h 433"/>
                  <a:gd name="T24" fmla="*/ 334 w 1058"/>
                  <a:gd name="T25" fmla="*/ 240 h 433"/>
                  <a:gd name="T26" fmla="*/ 264 w 1058"/>
                  <a:gd name="T27" fmla="*/ 229 h 433"/>
                  <a:gd name="T28" fmla="*/ 233 w 1058"/>
                  <a:gd name="T29" fmla="*/ 213 h 433"/>
                  <a:gd name="T30" fmla="*/ 222 w 1058"/>
                  <a:gd name="T31" fmla="*/ 209 h 433"/>
                  <a:gd name="T32" fmla="*/ 142 w 1058"/>
                  <a:gd name="T33" fmla="*/ 236 h 433"/>
                  <a:gd name="T34" fmla="*/ 28 w 1058"/>
                  <a:gd name="T35" fmla="*/ 217 h 433"/>
                  <a:gd name="T36" fmla="*/ 0 w 1058"/>
                  <a:gd name="T37" fmla="*/ 159 h 433"/>
                  <a:gd name="T38" fmla="*/ 11 w 1058"/>
                  <a:gd name="T39" fmla="*/ 97 h 433"/>
                  <a:gd name="T40" fmla="*/ 90 w 1058"/>
                  <a:gd name="T41" fmla="*/ 58 h 433"/>
                  <a:gd name="T42" fmla="*/ 90 w 1058"/>
                  <a:gd name="T43" fmla="*/ 46 h 4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8"/>
                  <a:gd name="T67" fmla="*/ 0 h 433"/>
                  <a:gd name="T68" fmla="*/ 1058 w 1058"/>
                  <a:gd name="T69" fmla="*/ 433 h 4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8" h="433">
                    <a:moveTo>
                      <a:pt x="180" y="83"/>
                    </a:moveTo>
                    <a:cubicBezTo>
                      <a:pt x="209" y="54"/>
                      <a:pt x="220" y="38"/>
                      <a:pt x="257" y="14"/>
                    </a:cubicBezTo>
                    <a:cubicBezTo>
                      <a:pt x="269" y="6"/>
                      <a:pt x="298" y="0"/>
                      <a:pt x="298" y="0"/>
                    </a:cubicBezTo>
                    <a:cubicBezTo>
                      <a:pt x="356" y="5"/>
                      <a:pt x="374" y="1"/>
                      <a:pt x="416" y="27"/>
                    </a:cubicBezTo>
                    <a:cubicBezTo>
                      <a:pt x="465" y="19"/>
                      <a:pt x="513" y="13"/>
                      <a:pt x="562" y="7"/>
                    </a:cubicBezTo>
                    <a:cubicBezTo>
                      <a:pt x="625" y="12"/>
                      <a:pt x="677" y="14"/>
                      <a:pt x="736" y="34"/>
                    </a:cubicBezTo>
                    <a:cubicBezTo>
                      <a:pt x="804" y="80"/>
                      <a:pt x="760" y="61"/>
                      <a:pt x="874" y="69"/>
                    </a:cubicBezTo>
                    <a:cubicBezTo>
                      <a:pt x="928" y="78"/>
                      <a:pt x="981" y="94"/>
                      <a:pt x="1027" y="125"/>
                    </a:cubicBezTo>
                    <a:cubicBezTo>
                      <a:pt x="1035" y="147"/>
                      <a:pt x="1047" y="164"/>
                      <a:pt x="1055" y="187"/>
                    </a:cubicBezTo>
                    <a:cubicBezTo>
                      <a:pt x="1049" y="237"/>
                      <a:pt x="1058" y="258"/>
                      <a:pt x="1020" y="284"/>
                    </a:cubicBezTo>
                    <a:cubicBezTo>
                      <a:pt x="1001" y="313"/>
                      <a:pt x="974" y="317"/>
                      <a:pt x="944" y="333"/>
                    </a:cubicBezTo>
                    <a:cubicBezTo>
                      <a:pt x="876" y="371"/>
                      <a:pt x="927" y="354"/>
                      <a:pt x="881" y="367"/>
                    </a:cubicBezTo>
                    <a:cubicBezTo>
                      <a:pt x="823" y="406"/>
                      <a:pt x="735" y="421"/>
                      <a:pt x="666" y="430"/>
                    </a:cubicBezTo>
                    <a:cubicBezTo>
                      <a:pt x="554" y="422"/>
                      <a:pt x="600" y="433"/>
                      <a:pt x="527" y="409"/>
                    </a:cubicBezTo>
                    <a:cubicBezTo>
                      <a:pt x="505" y="402"/>
                      <a:pt x="486" y="388"/>
                      <a:pt x="465" y="381"/>
                    </a:cubicBezTo>
                    <a:cubicBezTo>
                      <a:pt x="458" y="379"/>
                      <a:pt x="444" y="374"/>
                      <a:pt x="444" y="374"/>
                    </a:cubicBezTo>
                    <a:cubicBezTo>
                      <a:pt x="391" y="392"/>
                      <a:pt x="339" y="412"/>
                      <a:pt x="284" y="423"/>
                    </a:cubicBezTo>
                    <a:cubicBezTo>
                      <a:pt x="65" y="414"/>
                      <a:pt x="171" y="427"/>
                      <a:pt x="55" y="388"/>
                    </a:cubicBezTo>
                    <a:cubicBezTo>
                      <a:pt x="16" y="361"/>
                      <a:pt x="14" y="327"/>
                      <a:pt x="0" y="284"/>
                    </a:cubicBezTo>
                    <a:cubicBezTo>
                      <a:pt x="0" y="283"/>
                      <a:pt x="5" y="184"/>
                      <a:pt x="21" y="173"/>
                    </a:cubicBezTo>
                    <a:cubicBezTo>
                      <a:pt x="73" y="137"/>
                      <a:pt x="118" y="120"/>
                      <a:pt x="180" y="104"/>
                    </a:cubicBezTo>
                    <a:cubicBezTo>
                      <a:pt x="188" y="81"/>
                      <a:pt x="194" y="83"/>
                      <a:pt x="180" y="83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61" name="AutoShape 105"/>
              <p:cNvSpPr>
                <a:spLocks noChangeArrowheads="1"/>
              </p:cNvSpPr>
              <p:nvPr/>
            </p:nvSpPr>
            <p:spPr bwMode="auto">
              <a:xfrm>
                <a:off x="3696" y="3553"/>
                <a:ext cx="160" cy="160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0 h 21600"/>
                  <a:gd name="T6" fmla="*/ 1 w 21600"/>
                  <a:gd name="T7" fmla="*/ 1 h 21600"/>
                  <a:gd name="T8" fmla="*/ 1 w 21600"/>
                  <a:gd name="T9" fmla="*/ 1 h 21600"/>
                  <a:gd name="T10" fmla="*/ 1 w 21600"/>
                  <a:gd name="T11" fmla="*/ 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05 w 21600"/>
                  <a:gd name="T19" fmla="*/ 3105 h 21600"/>
                  <a:gd name="T20" fmla="*/ 18495 w 21600"/>
                  <a:gd name="T21" fmla="*/ 18495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389" y="10783"/>
                    </a:moveTo>
                    <a:cubicBezTo>
                      <a:pt x="19381" y="6046"/>
                      <a:pt x="15537" y="2210"/>
                      <a:pt x="10800" y="2210"/>
                    </a:cubicBezTo>
                    <a:cubicBezTo>
                      <a:pt x="6055" y="2210"/>
                      <a:pt x="2210" y="6055"/>
                      <a:pt x="2210" y="10800"/>
                    </a:cubicBezTo>
                    <a:cubicBezTo>
                      <a:pt x="2210" y="15544"/>
                      <a:pt x="6055" y="19390"/>
                      <a:pt x="10800" y="19390"/>
                    </a:cubicBezTo>
                    <a:cubicBezTo>
                      <a:pt x="11242" y="19390"/>
                      <a:pt x="11684" y="19355"/>
                      <a:pt x="12122" y="19287"/>
                    </a:cubicBezTo>
                    <a:lnTo>
                      <a:pt x="12462" y="21471"/>
                    </a:lnTo>
                    <a:cubicBezTo>
                      <a:pt x="11912" y="21556"/>
                      <a:pt x="11356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56" y="-1"/>
                      <a:pt x="21588" y="4823"/>
                      <a:pt x="21599" y="10779"/>
                    </a:cubicBezTo>
                    <a:lnTo>
                      <a:pt x="24299" y="10774"/>
                    </a:lnTo>
                    <a:lnTo>
                      <a:pt x="20502" y="14586"/>
                    </a:lnTo>
                    <a:lnTo>
                      <a:pt x="16689" y="10789"/>
                    </a:lnTo>
                    <a:lnTo>
                      <a:pt x="19389" y="10783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" name="AutoShape 106"/>
              <p:cNvSpPr>
                <a:spLocks noChangeArrowheads="1"/>
              </p:cNvSpPr>
              <p:nvPr/>
            </p:nvSpPr>
            <p:spPr bwMode="auto">
              <a:xfrm>
                <a:off x="3243" y="3657"/>
                <a:ext cx="62" cy="58"/>
              </a:xfrm>
              <a:prstGeom prst="star5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CH" b="0">
                  <a:latin typeface="+mn-lt"/>
                </a:endParaRPr>
              </a:p>
            </p:txBody>
          </p:sp>
          <p:sp>
            <p:nvSpPr>
              <p:cNvPr id="24" name="AutoShape 107"/>
              <p:cNvSpPr>
                <a:spLocks noChangeArrowheads="1"/>
              </p:cNvSpPr>
              <p:nvPr/>
            </p:nvSpPr>
            <p:spPr bwMode="auto">
              <a:xfrm>
                <a:off x="3288" y="3748"/>
                <a:ext cx="62" cy="58"/>
              </a:xfrm>
              <a:prstGeom prst="star5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CH" b="0">
                  <a:latin typeface="+mn-lt"/>
                </a:endParaRPr>
              </a:p>
            </p:txBody>
          </p:sp>
          <p:sp>
            <p:nvSpPr>
              <p:cNvPr id="25" name="AutoShape 108"/>
              <p:cNvSpPr>
                <a:spLocks noChangeArrowheads="1"/>
              </p:cNvSpPr>
              <p:nvPr/>
            </p:nvSpPr>
            <p:spPr bwMode="auto">
              <a:xfrm>
                <a:off x="3243" y="3884"/>
                <a:ext cx="62" cy="58"/>
              </a:xfrm>
              <a:prstGeom prst="star5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CH" b="0">
                  <a:latin typeface="+mn-lt"/>
                </a:endParaRPr>
              </a:p>
            </p:txBody>
          </p:sp>
          <p:sp>
            <p:nvSpPr>
              <p:cNvPr id="26" name="AutoShape 109"/>
              <p:cNvSpPr>
                <a:spLocks noChangeArrowheads="1"/>
              </p:cNvSpPr>
              <p:nvPr/>
            </p:nvSpPr>
            <p:spPr bwMode="auto">
              <a:xfrm>
                <a:off x="3362" y="3690"/>
                <a:ext cx="62" cy="58"/>
              </a:xfrm>
              <a:prstGeom prst="star5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CH" b="0">
                  <a:latin typeface="+mn-lt"/>
                </a:endParaRPr>
              </a:p>
            </p:txBody>
          </p:sp>
          <p:sp>
            <p:nvSpPr>
              <p:cNvPr id="27" name="AutoShape 110"/>
              <p:cNvSpPr>
                <a:spLocks noChangeArrowheads="1"/>
              </p:cNvSpPr>
              <p:nvPr/>
            </p:nvSpPr>
            <p:spPr bwMode="auto">
              <a:xfrm>
                <a:off x="3198" y="3793"/>
                <a:ext cx="62" cy="58"/>
              </a:xfrm>
              <a:prstGeom prst="star5">
                <a:avLst/>
              </a:prstGeom>
              <a:solidFill>
                <a:srgbClr val="00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CH" b="0">
                  <a:latin typeface="+mn-lt"/>
                </a:endParaRPr>
              </a:p>
            </p:txBody>
          </p:sp>
          <p:grpSp>
            <p:nvGrpSpPr>
              <p:cNvPr id="236567" name="Group 111"/>
              <p:cNvGrpSpPr>
                <a:grpSpLocks/>
              </p:cNvGrpSpPr>
              <p:nvPr/>
            </p:nvGrpSpPr>
            <p:grpSpPr bwMode="auto">
              <a:xfrm>
                <a:off x="3334" y="3657"/>
                <a:ext cx="318" cy="317"/>
                <a:chOff x="3334" y="3657"/>
                <a:chExt cx="318" cy="408"/>
              </a:xfrm>
            </p:grpSpPr>
            <p:sp>
              <p:nvSpPr>
                <p:cNvPr id="2365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380" y="3657"/>
                  <a:ext cx="182" cy="408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  <p:sp>
              <p:nvSpPr>
                <p:cNvPr id="23656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3424" y="3657"/>
                  <a:ext cx="182" cy="408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  <p:sp>
              <p:nvSpPr>
                <p:cNvPr id="23657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470" y="3657"/>
                  <a:ext cx="182" cy="408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  <p:sp>
              <p:nvSpPr>
                <p:cNvPr id="23657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334" y="3657"/>
                  <a:ext cx="182" cy="408"/>
                </a:xfrm>
                <a:prstGeom prst="line">
                  <a:avLst/>
                </a:prstGeom>
                <a:noFill/>
                <a:ln w="28575">
                  <a:solidFill>
                    <a:srgbClr val="0066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b="0">
                    <a:latin typeface="+mn-lt"/>
                  </a:endParaRPr>
                </a:p>
              </p:txBody>
            </p:sp>
          </p:grpSp>
          <p:sp>
            <p:nvSpPr>
              <p:cNvPr id="236572" name="Line 116"/>
              <p:cNvSpPr>
                <a:spLocks noChangeShapeType="1"/>
              </p:cNvSpPr>
              <p:nvPr/>
            </p:nvSpPr>
            <p:spPr bwMode="auto">
              <a:xfrm>
                <a:off x="2971" y="402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73" name="Freeform 117"/>
              <p:cNvSpPr>
                <a:spLocks/>
              </p:cNvSpPr>
              <p:nvPr/>
            </p:nvSpPr>
            <p:spPr bwMode="auto">
              <a:xfrm>
                <a:off x="3696" y="3826"/>
                <a:ext cx="52" cy="194"/>
              </a:xfrm>
              <a:custGeom>
                <a:avLst/>
                <a:gdLst>
                  <a:gd name="T0" fmla="*/ 0 w 52"/>
                  <a:gd name="T1" fmla="*/ 194 h 194"/>
                  <a:gd name="T2" fmla="*/ 46 w 52"/>
                  <a:gd name="T3" fmla="*/ 148 h 194"/>
                  <a:gd name="T4" fmla="*/ 0 w 52"/>
                  <a:gd name="T5" fmla="*/ 103 h 194"/>
                  <a:gd name="T6" fmla="*/ 46 w 52"/>
                  <a:gd name="T7" fmla="*/ 58 h 194"/>
                  <a:gd name="T8" fmla="*/ 37 w 52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94"/>
                  <a:gd name="T17" fmla="*/ 52 w 52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94">
                    <a:moveTo>
                      <a:pt x="0" y="194"/>
                    </a:moveTo>
                    <a:cubicBezTo>
                      <a:pt x="23" y="178"/>
                      <a:pt x="46" y="163"/>
                      <a:pt x="46" y="148"/>
                    </a:cubicBezTo>
                    <a:cubicBezTo>
                      <a:pt x="46" y="133"/>
                      <a:pt x="0" y="118"/>
                      <a:pt x="0" y="103"/>
                    </a:cubicBezTo>
                    <a:cubicBezTo>
                      <a:pt x="0" y="88"/>
                      <a:pt x="40" y="75"/>
                      <a:pt x="46" y="58"/>
                    </a:cubicBezTo>
                    <a:cubicBezTo>
                      <a:pt x="52" y="41"/>
                      <a:pt x="39" y="12"/>
                      <a:pt x="37" y="0"/>
                    </a:cubicBezTo>
                  </a:path>
                </a:pathLst>
              </a:custGeom>
              <a:noFill/>
              <a:ln w="9525">
                <a:solidFill>
                  <a:srgbClr val="CC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74" name="Freeform 118"/>
              <p:cNvSpPr>
                <a:spLocks/>
              </p:cNvSpPr>
              <p:nvPr/>
            </p:nvSpPr>
            <p:spPr bwMode="auto">
              <a:xfrm>
                <a:off x="3787" y="3826"/>
                <a:ext cx="52" cy="194"/>
              </a:xfrm>
              <a:custGeom>
                <a:avLst/>
                <a:gdLst>
                  <a:gd name="T0" fmla="*/ 0 w 52"/>
                  <a:gd name="T1" fmla="*/ 194 h 194"/>
                  <a:gd name="T2" fmla="*/ 46 w 52"/>
                  <a:gd name="T3" fmla="*/ 148 h 194"/>
                  <a:gd name="T4" fmla="*/ 0 w 52"/>
                  <a:gd name="T5" fmla="*/ 103 h 194"/>
                  <a:gd name="T6" fmla="*/ 46 w 52"/>
                  <a:gd name="T7" fmla="*/ 58 h 194"/>
                  <a:gd name="T8" fmla="*/ 37 w 52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94"/>
                  <a:gd name="T17" fmla="*/ 52 w 52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94">
                    <a:moveTo>
                      <a:pt x="0" y="194"/>
                    </a:moveTo>
                    <a:cubicBezTo>
                      <a:pt x="23" y="178"/>
                      <a:pt x="46" y="163"/>
                      <a:pt x="46" y="148"/>
                    </a:cubicBezTo>
                    <a:cubicBezTo>
                      <a:pt x="46" y="133"/>
                      <a:pt x="0" y="118"/>
                      <a:pt x="0" y="103"/>
                    </a:cubicBezTo>
                    <a:cubicBezTo>
                      <a:pt x="0" y="88"/>
                      <a:pt x="40" y="75"/>
                      <a:pt x="46" y="58"/>
                    </a:cubicBezTo>
                    <a:cubicBezTo>
                      <a:pt x="52" y="41"/>
                      <a:pt x="39" y="12"/>
                      <a:pt x="37" y="0"/>
                    </a:cubicBezTo>
                  </a:path>
                </a:pathLst>
              </a:custGeom>
              <a:noFill/>
              <a:ln w="9525">
                <a:solidFill>
                  <a:srgbClr val="CC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  <p:sp>
            <p:nvSpPr>
              <p:cNvPr id="236575" name="Freeform 119"/>
              <p:cNvSpPr>
                <a:spLocks/>
              </p:cNvSpPr>
              <p:nvPr/>
            </p:nvSpPr>
            <p:spPr bwMode="auto">
              <a:xfrm>
                <a:off x="3878" y="3826"/>
                <a:ext cx="52" cy="194"/>
              </a:xfrm>
              <a:custGeom>
                <a:avLst/>
                <a:gdLst>
                  <a:gd name="T0" fmla="*/ 0 w 52"/>
                  <a:gd name="T1" fmla="*/ 194 h 194"/>
                  <a:gd name="T2" fmla="*/ 46 w 52"/>
                  <a:gd name="T3" fmla="*/ 148 h 194"/>
                  <a:gd name="T4" fmla="*/ 0 w 52"/>
                  <a:gd name="T5" fmla="*/ 103 h 194"/>
                  <a:gd name="T6" fmla="*/ 46 w 52"/>
                  <a:gd name="T7" fmla="*/ 58 h 194"/>
                  <a:gd name="T8" fmla="*/ 37 w 52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94"/>
                  <a:gd name="T17" fmla="*/ 52 w 52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94">
                    <a:moveTo>
                      <a:pt x="0" y="194"/>
                    </a:moveTo>
                    <a:cubicBezTo>
                      <a:pt x="23" y="178"/>
                      <a:pt x="46" y="163"/>
                      <a:pt x="46" y="148"/>
                    </a:cubicBezTo>
                    <a:cubicBezTo>
                      <a:pt x="46" y="133"/>
                      <a:pt x="0" y="118"/>
                      <a:pt x="0" y="103"/>
                    </a:cubicBezTo>
                    <a:cubicBezTo>
                      <a:pt x="0" y="88"/>
                      <a:pt x="40" y="75"/>
                      <a:pt x="46" y="58"/>
                    </a:cubicBezTo>
                    <a:cubicBezTo>
                      <a:pt x="52" y="41"/>
                      <a:pt x="39" y="12"/>
                      <a:pt x="37" y="0"/>
                    </a:cubicBezTo>
                  </a:path>
                </a:pathLst>
              </a:custGeom>
              <a:noFill/>
              <a:ln w="9525">
                <a:solidFill>
                  <a:srgbClr val="CC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b="0">
                  <a:latin typeface="+mn-lt"/>
                </a:endParaRPr>
              </a:p>
            </p:txBody>
          </p:sp>
        </p:grpSp>
        <p:sp>
          <p:nvSpPr>
            <p:cNvPr id="236605" name="Text Box 130"/>
            <p:cNvSpPr txBox="1">
              <a:spLocks noChangeArrowheads="1"/>
            </p:cNvSpPr>
            <p:nvPr/>
          </p:nvSpPr>
          <p:spPr bwMode="auto">
            <a:xfrm>
              <a:off x="6767512" y="1488934"/>
              <a:ext cx="19133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0" smtClean="0">
                  <a:latin typeface="+mn-lt"/>
                </a:rPr>
                <a:t>model physics</a:t>
              </a:r>
              <a:endParaRPr lang="en-GB" sz="2000" b="0">
                <a:latin typeface="+mn-lt"/>
              </a:endParaRPr>
            </a:p>
          </p:txBody>
        </p:sp>
      </p:grp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1206687" y="1201032"/>
            <a:ext cx="6553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100" b="1" dirty="0">
                <a:solidFill>
                  <a:schemeClr val="accent2"/>
                </a:solidFill>
                <a:latin typeface="+mn-lt"/>
              </a:rPr>
              <a:t>Implementation of </a:t>
            </a:r>
            <a:r>
              <a:rPr lang="en-GB" sz="2100" b="1" dirty="0" smtClean="0">
                <a:solidFill>
                  <a:schemeClr val="accent2"/>
                </a:solidFill>
                <a:latin typeface="+mn-lt"/>
              </a:rPr>
              <a:t>perturbations</a:t>
            </a:r>
            <a:endParaRPr lang="en-GB" sz="21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24943" y="1963072"/>
            <a:ext cx="2606523" cy="240209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064" y="3930607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FF0000"/>
                </a:solidFill>
                <a:latin typeface="+mn-lt"/>
              </a:rPr>
              <a:t>KENDA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1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BC-EPS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63650"/>
            <a:ext cx="7472363" cy="4762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ECMWF provide 2 BC-EPS data sets for 3 periods: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solidFill>
                  <a:srgbClr val="0000FF"/>
                </a:solidFill>
              </a:rPr>
              <a:t>current resolution T</a:t>
            </a:r>
            <a:r>
              <a:rPr lang="en-GB" baseline="-25000" dirty="0" smtClean="0">
                <a:solidFill>
                  <a:srgbClr val="0000FF"/>
                </a:solidFill>
              </a:rPr>
              <a:t>L</a:t>
            </a:r>
            <a:r>
              <a:rPr lang="en-GB" dirty="0" smtClean="0">
                <a:solidFill>
                  <a:srgbClr val="0000FF"/>
                </a:solidFill>
              </a:rPr>
              <a:t>639 (~32 km) </a:t>
            </a:r>
            <a:r>
              <a:rPr lang="en-GB" dirty="0" smtClean="0">
                <a:solidFill>
                  <a:srgbClr val="0000FF"/>
                </a:solidFill>
                <a:sym typeface="Wingdings" pitchFamily="2" charset="2"/>
              </a:rPr>
              <a:t> BCR</a:t>
            </a:r>
            <a:endParaRPr lang="en-GB" dirty="0" smtClean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dirty="0" smtClean="0">
                <a:solidFill>
                  <a:srgbClr val="FF0000"/>
                </a:solidFill>
              </a:rPr>
              <a:t>igh resolution T</a:t>
            </a:r>
            <a:r>
              <a:rPr lang="en-GB" baseline="-25000" dirty="0" smtClean="0">
                <a:solidFill>
                  <a:srgbClr val="FF0000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1279 (~16 km)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 BCH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 smtClean="0"/>
              <a:t>winter storm period 2011-12-26 – 2012-01-08 run with COSMO-E (without SPPT)</a:t>
            </a:r>
          </a:p>
          <a:p>
            <a:pPr>
              <a:spcBef>
                <a:spcPts val="1200"/>
              </a:spcBef>
            </a:pPr>
            <a:r>
              <a:rPr lang="en-GB" dirty="0"/>
              <a:t>f</a:t>
            </a:r>
            <a:r>
              <a:rPr lang="en-GB" dirty="0" smtClean="0"/>
              <a:t>irst results show slightly better scores with </a:t>
            </a:r>
            <a:r>
              <a:rPr lang="en-GB" dirty="0" smtClean="0">
                <a:solidFill>
                  <a:srgbClr val="FF0000"/>
                </a:solidFill>
              </a:rPr>
              <a:t>BCH</a:t>
            </a:r>
            <a:r>
              <a:rPr lang="en-GB" dirty="0" smtClean="0"/>
              <a:t> in surface verification (500 stations)</a:t>
            </a:r>
          </a:p>
        </p:txBody>
      </p:sp>
    </p:spTree>
    <p:extLst>
      <p:ext uri="{BB962C8B-B14F-4D97-AF65-F5344CB8AC3E}">
        <p14:creationId xmlns:p14="http://schemas.microsoft.com/office/powerpoint/2010/main" val="6066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Brier score 12h sum of precipitation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14096" r="3313" b="3435"/>
          <a:stretch/>
        </p:blipFill>
        <p:spPr bwMode="auto">
          <a:xfrm>
            <a:off x="1079766" y="1196501"/>
            <a:ext cx="3531159" cy="26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14596" r="4210" b="3602"/>
          <a:stretch/>
        </p:blipFill>
        <p:spPr bwMode="auto">
          <a:xfrm>
            <a:off x="5214025" y="1217921"/>
            <a:ext cx="3466944" cy="26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t="14763" r="3874" b="3601"/>
          <a:stretch/>
        </p:blipFill>
        <p:spPr bwMode="auto">
          <a:xfrm>
            <a:off x="1051090" y="3951881"/>
            <a:ext cx="3472283" cy="26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7" t="21040" r="4149" b="50012"/>
          <a:stretch/>
        </p:blipFill>
        <p:spPr bwMode="auto">
          <a:xfrm>
            <a:off x="4718384" y="3998072"/>
            <a:ext cx="1608318" cy="13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735991" y="5355620"/>
            <a:ext cx="4275974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BCH</a:t>
            </a:r>
            <a:r>
              <a:rPr lang="en-GB" sz="20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b="0" dirty="0" smtClean="0">
                <a:latin typeface="+mn-lt"/>
              </a:rPr>
              <a:t>shows better scores</a:t>
            </a: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mainly thanks to better resolution </a:t>
            </a:r>
          </a:p>
        </p:txBody>
      </p:sp>
    </p:spTree>
    <p:extLst>
      <p:ext uri="{BB962C8B-B14F-4D97-AF65-F5344CB8AC3E}">
        <p14:creationId xmlns:p14="http://schemas.microsoft.com/office/powerpoint/2010/main" val="26194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COSMO-NExT (and related)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Mon 09:10 (WG1/WG7): First </a:t>
            </a:r>
            <a:r>
              <a:rPr lang="en-GB" b="1" smtClean="0">
                <a:solidFill>
                  <a:srgbClr val="FF0000"/>
                </a:solidFill>
              </a:rPr>
              <a:t>COSMO-E</a:t>
            </a:r>
            <a:r>
              <a:rPr lang="en-GB" smtClean="0"/>
              <a:t> experiments with SPPT</a:t>
            </a:r>
          </a:p>
          <a:p>
            <a:r>
              <a:rPr lang="en-GB" smtClean="0"/>
              <a:t>Mon 10:20 (WG4): Status of </a:t>
            </a:r>
            <a:r>
              <a:rPr lang="en-GB" b="1" smtClean="0">
                <a:solidFill>
                  <a:srgbClr val="0000FF"/>
                </a:solidFill>
              </a:rPr>
              <a:t>COSMO-1</a:t>
            </a:r>
            <a:r>
              <a:rPr lang="en-GB" smtClean="0"/>
              <a:t> development at MeteoSwiss</a:t>
            </a:r>
          </a:p>
          <a:p>
            <a:r>
              <a:rPr lang="en-GB" smtClean="0"/>
              <a:t>Mon 11:00 (WG5): </a:t>
            </a:r>
            <a:r>
              <a:rPr lang="en-GB" b="1" smtClean="0">
                <a:solidFill>
                  <a:srgbClr val="0000FF"/>
                </a:solidFill>
              </a:rPr>
              <a:t>Verification</a:t>
            </a:r>
            <a:r>
              <a:rPr lang="en-GB" smtClean="0"/>
              <a:t> of the experimental version of </a:t>
            </a:r>
            <a:r>
              <a:rPr lang="en-GB" b="1" smtClean="0">
                <a:solidFill>
                  <a:srgbClr val="0000FF"/>
                </a:solidFill>
              </a:rPr>
              <a:t>COSMO-1</a:t>
            </a:r>
            <a:r>
              <a:rPr lang="en-GB" smtClean="0"/>
              <a:t>: Winter-Spring 2013</a:t>
            </a:r>
          </a:p>
          <a:p>
            <a:r>
              <a:rPr lang="en-GB" smtClean="0"/>
              <a:t>Mon 11:30 (WG3a): Turb-i-Sim: Evaluation and </a:t>
            </a:r>
            <a:r>
              <a:rPr lang="en-GB" b="1" smtClean="0"/>
              <a:t>improvement of </a:t>
            </a:r>
            <a:r>
              <a:rPr lang="en-GB" b="1" smtClean="0">
                <a:solidFill>
                  <a:srgbClr val="0000FF"/>
                </a:solidFill>
              </a:rPr>
              <a:t>COSMO turbulence </a:t>
            </a:r>
            <a:r>
              <a:rPr lang="en-GB" smtClean="0"/>
              <a:t>over Alpine topography</a:t>
            </a:r>
          </a:p>
          <a:p>
            <a:r>
              <a:rPr lang="en-GB" smtClean="0"/>
              <a:t>Mon 12:00 (WG1): First Experience with </a:t>
            </a:r>
            <a:r>
              <a:rPr lang="en-GB" b="1" smtClean="0">
                <a:solidFill>
                  <a:srgbClr val="007F00"/>
                </a:solidFill>
              </a:rPr>
              <a:t>KENDA</a:t>
            </a:r>
            <a:r>
              <a:rPr lang="en-GB" smtClean="0"/>
              <a:t> at MeteoSwiss</a:t>
            </a:r>
          </a:p>
          <a:p>
            <a:r>
              <a:rPr lang="en-GB" smtClean="0"/>
              <a:t>Tue 14:55: </a:t>
            </a:r>
            <a:r>
              <a:rPr lang="en-GB" b="1" smtClean="0">
                <a:solidFill>
                  <a:srgbClr val="0000FF"/>
                </a:solidFill>
              </a:rPr>
              <a:t>EXTPAR</a:t>
            </a:r>
            <a:r>
              <a:rPr lang="en-GB" smtClean="0"/>
              <a:t> developments towards version 2.0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Brier Score 10m wind gusts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7" t="21039" r="4149" b="46751"/>
          <a:stretch/>
        </p:blipFill>
        <p:spPr bwMode="auto">
          <a:xfrm>
            <a:off x="4718384" y="3745143"/>
            <a:ext cx="1608318" cy="150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35991" y="5092964"/>
            <a:ext cx="4275974" cy="10926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74625" lvl="0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"/>
              </a:rPr>
              <a:t>BCH</a:t>
            </a:r>
            <a:r>
              <a:rPr lang="en-GB" sz="2000" b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GB" sz="2000" b="0" dirty="0">
                <a:solidFill>
                  <a:srgbClr val="000000"/>
                </a:solidFill>
                <a:latin typeface="Arial"/>
              </a:rPr>
              <a:t>slightly </a:t>
            </a:r>
            <a:r>
              <a:rPr lang="en-GB" sz="2000" b="0" dirty="0" smtClean="0">
                <a:solidFill>
                  <a:srgbClr val="000000"/>
                </a:solidFill>
                <a:latin typeface="Arial"/>
              </a:rPr>
              <a:t>better</a:t>
            </a:r>
            <a:endParaRPr lang="en-GB" sz="2000" b="0" dirty="0" smtClean="0">
              <a:latin typeface="+mn-lt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strangely, brier score gets better with increasing lead-time…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14763" r="3538" b="4092"/>
          <a:stretch/>
        </p:blipFill>
        <p:spPr bwMode="auto">
          <a:xfrm>
            <a:off x="1130090" y="1225132"/>
            <a:ext cx="3504367" cy="260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5264" r="3651" b="3350"/>
          <a:stretch/>
        </p:blipFill>
        <p:spPr bwMode="auto">
          <a:xfrm>
            <a:off x="5202289" y="1259431"/>
            <a:ext cx="3499027" cy="26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5097" r="3987" b="4100"/>
          <a:stretch/>
        </p:blipFill>
        <p:spPr bwMode="auto">
          <a:xfrm>
            <a:off x="1130090" y="3938001"/>
            <a:ext cx="3450831" cy="25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71957"/>
            <a:ext cx="7472363" cy="4762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continue work with SPPT (internship of </a:t>
            </a:r>
            <a:r>
              <a:rPr lang="en-GB" dirty="0" err="1" smtClean="0"/>
              <a:t>Daliah</a:t>
            </a:r>
            <a:r>
              <a:rPr lang="en-GB" dirty="0" smtClean="0"/>
              <a:t> Maurer)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extend test suite (more statistics) 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</a:t>
            </a:r>
            <a:r>
              <a:rPr lang="en-GB" dirty="0" smtClean="0"/>
              <a:t>nalyse characteristics of SPPT term in model equations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</a:t>
            </a:r>
            <a:r>
              <a:rPr lang="en-GB" dirty="0" smtClean="0"/>
              <a:t>ry to generate more spread near-surface without increasing upper-air spread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including IC perturbation from KENDA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implementation of SKEB in COSMO with Judith </a:t>
            </a:r>
            <a:r>
              <a:rPr lang="en-GB" dirty="0" err="1" smtClean="0"/>
              <a:t>Berner</a:t>
            </a:r>
            <a:r>
              <a:rPr lang="en-GB" dirty="0" smtClean="0"/>
              <a:t> (COSMO activity proposal)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detailed analysis of BC-EPS experiments and perform runs for </a:t>
            </a:r>
            <a:r>
              <a:rPr lang="en-GB" smtClean="0"/>
              <a:t>other 2 periods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81685"/>
            <a:ext cx="7472363" cy="4924043"/>
          </a:xfrm>
        </p:spPr>
        <p:txBody>
          <a:bodyPr/>
          <a:lstStyle/>
          <a:p>
            <a:r>
              <a:rPr lang="en-GB" dirty="0" smtClean="0"/>
              <a:t>COSMO-E physics perturbations:</a:t>
            </a:r>
          </a:p>
          <a:p>
            <a:pPr lvl="1"/>
            <a:r>
              <a:rPr lang="en-GB" dirty="0" smtClean="0"/>
              <a:t>Validation of </a:t>
            </a:r>
            <a:r>
              <a:rPr lang="en-GB" dirty="0" smtClean="0"/>
              <a:t>stochastic perturbation of physics tendencies (</a:t>
            </a:r>
            <a:r>
              <a:rPr lang="en-GB" dirty="0" smtClean="0"/>
              <a:t>SPPT) </a:t>
            </a:r>
            <a:r>
              <a:rPr lang="en-GB" dirty="0" smtClean="0"/>
              <a:t>scheme</a:t>
            </a:r>
          </a:p>
          <a:p>
            <a:pPr lvl="1"/>
            <a:r>
              <a:rPr lang="en-GB" dirty="0" smtClean="0"/>
              <a:t>Impact of SPPT settings based on case studies</a:t>
            </a:r>
          </a:p>
          <a:p>
            <a:pPr lvl="1"/>
            <a:r>
              <a:rPr lang="en-GB" dirty="0" smtClean="0"/>
              <a:t>Results from a 2 weeks test suite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COSMO-E </a:t>
            </a:r>
            <a:r>
              <a:rPr lang="en-GB" dirty="0" smtClean="0"/>
              <a:t>LBCs</a:t>
            </a:r>
            <a:endParaRPr lang="en-GB" dirty="0" smtClean="0"/>
          </a:p>
          <a:p>
            <a:pPr lvl="1"/>
            <a:r>
              <a:rPr lang="en-GB" dirty="0" smtClean="0"/>
              <a:t>First results from BC-EPS experiments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Outlook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50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1664" r="4975" b="12237"/>
          <a:stretch/>
        </p:blipFill>
        <p:spPr bwMode="auto">
          <a:xfrm>
            <a:off x="65316" y="54431"/>
            <a:ext cx="9035143" cy="596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032171" y="2013857"/>
            <a:ext cx="1164772" cy="10014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329" y="6218275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latin typeface="+mn-lt"/>
              </a:rPr>
              <a:t>G. J. Shutts, ECMWF</a:t>
            </a:r>
            <a:endParaRPr lang="en-GB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8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29163" r="3523" b="5173"/>
          <a:stretch/>
        </p:blipFill>
        <p:spPr bwMode="auto">
          <a:xfrm>
            <a:off x="823480" y="1382486"/>
            <a:ext cx="8037491" cy="50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6988" y="237786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I</a:t>
            </a:r>
            <a:r>
              <a:rPr lang="en-GB" kern="0" dirty="0" smtClean="0"/>
              <a:t>mplementation into COSMO </a:t>
            </a:r>
          </a:p>
          <a:p>
            <a:r>
              <a:rPr lang="en-GB" kern="0" dirty="0" smtClean="0"/>
              <a:t>by L. </a:t>
            </a:r>
            <a:r>
              <a:rPr lang="en-GB" kern="0" dirty="0" err="1" smtClean="0"/>
              <a:t>Torrisi</a:t>
            </a:r>
            <a:r>
              <a:rPr lang="en-GB" kern="0" dirty="0" smtClean="0"/>
              <a:t> (CNMCA)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2480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of SPPT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522" y="1270691"/>
            <a:ext cx="7590183" cy="4762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SPPT must not degrade quality of members </a:t>
            </a:r>
            <a:r>
              <a:rPr lang="en-GB" sz="2000" dirty="0" smtClean="0">
                <a:sym typeface="Wingdings" pitchFamily="2" charset="2"/>
              </a:rPr>
              <a:t> show-stopper</a:t>
            </a:r>
            <a:endParaRPr lang="en-GB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</a:t>
            </a:r>
            <a:r>
              <a:rPr lang="en-GB" sz="2000" dirty="0" smtClean="0"/>
              <a:t>eterministic runs for different SPPT setups: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f</a:t>
            </a:r>
            <a:r>
              <a:rPr lang="en-GB" dirty="0" smtClean="0"/>
              <a:t>or all: </a:t>
            </a:r>
            <a:r>
              <a:rPr lang="en-GB" dirty="0" err="1"/>
              <a:t>lgauss_rn</a:t>
            </a:r>
            <a:r>
              <a:rPr lang="en-GB" dirty="0"/>
              <a:t> </a:t>
            </a:r>
            <a:r>
              <a:rPr lang="en-GB" dirty="0" smtClean="0"/>
              <a:t>= </a:t>
            </a:r>
            <a:r>
              <a:rPr lang="en-GB" dirty="0" err="1" smtClean="0"/>
              <a:t>lhorint_rn</a:t>
            </a:r>
            <a:r>
              <a:rPr lang="en-GB" dirty="0" smtClean="0"/>
              <a:t> = </a:t>
            </a:r>
            <a:r>
              <a:rPr lang="en-GB" dirty="0" err="1" smtClean="0"/>
              <a:t>ltimeint_rn</a:t>
            </a:r>
            <a:r>
              <a:rPr lang="en-GB" dirty="0" smtClean="0"/>
              <a:t> = </a:t>
            </a:r>
            <a:r>
              <a:rPr lang="en-GB" dirty="0"/>
              <a:t>.</a:t>
            </a:r>
            <a:r>
              <a:rPr lang="en-GB" dirty="0" smtClean="0"/>
              <a:t>true.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7030A0"/>
                </a:solidFill>
              </a:rPr>
              <a:t>ex0: no SPPT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FF0000"/>
                </a:solidFill>
              </a:rPr>
              <a:t>ex1: SPPT, recommended settings by </a:t>
            </a:r>
            <a:r>
              <a:rPr lang="en-GB" dirty="0" err="1" smtClean="0">
                <a:solidFill>
                  <a:srgbClr val="FF0000"/>
                </a:solidFill>
              </a:rPr>
              <a:t>Lucio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(sigma = 0.25 </a:t>
            </a:r>
            <a:r>
              <a:rPr lang="en-GB" dirty="0">
                <a:solidFill>
                  <a:srgbClr val="FF0000"/>
                </a:solidFill>
              </a:rPr>
              <a:t>&amp; random number within </a:t>
            </a:r>
            <a:r>
              <a:rPr lang="en-GB" dirty="0" smtClean="0">
                <a:solidFill>
                  <a:srgbClr val="FF0000"/>
                </a:solidFill>
              </a:rPr>
              <a:t>[-0.75, 0.75])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0000FF"/>
                </a:solidFill>
              </a:rPr>
              <a:t>ex2: </a:t>
            </a:r>
            <a:r>
              <a:rPr lang="en-GB" dirty="0" err="1" smtClean="0">
                <a:solidFill>
                  <a:srgbClr val="0000FF"/>
                </a:solidFill>
              </a:rPr>
              <a:t>lqv_pertlim</a:t>
            </a:r>
            <a:r>
              <a:rPr lang="en-GB" dirty="0" smtClean="0">
                <a:solidFill>
                  <a:srgbClr val="0000FF"/>
                </a:solidFill>
              </a:rPr>
              <a:t> = .true.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FF33CC"/>
                </a:solidFill>
              </a:rPr>
              <a:t>ex3: sigma = 0.5 &amp; random number within [-1.0, 1.0]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00B0F0"/>
                </a:solidFill>
              </a:rPr>
              <a:t>ex4: length-scale = 0.5 deg., time-scale = 30 min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(default: 5 deg., 6 </a:t>
            </a:r>
            <a:r>
              <a:rPr lang="en-GB" dirty="0" err="1" smtClean="0">
                <a:solidFill>
                  <a:srgbClr val="00B0F0"/>
                </a:solidFill>
              </a:rPr>
              <a:t>hrs</a:t>
            </a:r>
            <a:r>
              <a:rPr lang="en-GB" dirty="0" smtClean="0">
                <a:solidFill>
                  <a:srgbClr val="00B0F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A50021"/>
                </a:solidFill>
              </a:rPr>
              <a:t>ex5: no tapering in lower troposphere / PBL</a:t>
            </a:r>
            <a:br>
              <a:rPr lang="en-GB" dirty="0" smtClean="0">
                <a:solidFill>
                  <a:srgbClr val="A50021"/>
                </a:solidFill>
              </a:rPr>
            </a:br>
            <a:r>
              <a:rPr lang="en-GB" dirty="0" smtClean="0">
                <a:solidFill>
                  <a:srgbClr val="A50021"/>
                </a:solidFill>
              </a:rPr>
              <a:t>(default: tapering below approx. 850 </a:t>
            </a:r>
            <a:r>
              <a:rPr lang="en-GB" dirty="0" err="1" smtClean="0">
                <a:solidFill>
                  <a:srgbClr val="A50021"/>
                </a:solidFill>
              </a:rPr>
              <a:t>hPa</a:t>
            </a:r>
            <a:r>
              <a:rPr lang="en-GB" dirty="0" smtClean="0">
                <a:solidFill>
                  <a:srgbClr val="A50021"/>
                </a:solidFill>
              </a:rPr>
              <a:t>) </a:t>
            </a:r>
            <a:endParaRPr lang="en-GB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Upper-air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stations:</a:t>
            </a:r>
            <a:br>
              <a:rPr lang="en-GB" dirty="0" smtClean="0"/>
            </a:br>
            <a:r>
              <a:rPr lang="en-GB" dirty="0" err="1" smtClean="0"/>
              <a:t>Payerne</a:t>
            </a:r>
            <a:r>
              <a:rPr lang="en-GB" dirty="0" smtClean="0"/>
              <a:t>, Milano, </a:t>
            </a:r>
            <a:r>
              <a:rPr lang="en-GB" dirty="0" err="1" smtClean="0"/>
              <a:t>München</a:t>
            </a:r>
            <a:r>
              <a:rPr lang="en-GB" dirty="0" smtClean="0"/>
              <a:t>, Udine, Stuttgart, </a:t>
            </a:r>
            <a:r>
              <a:rPr lang="en-GB" dirty="0" err="1" smtClean="0"/>
              <a:t>Kümmersbruck</a:t>
            </a:r>
            <a:r>
              <a:rPr lang="en-GB" dirty="0" smtClean="0"/>
              <a:t>, Wien, </a:t>
            </a:r>
            <a:r>
              <a:rPr lang="en-GB" dirty="0" err="1" smtClean="0"/>
              <a:t>Praha</a:t>
            </a:r>
            <a:r>
              <a:rPr lang="en-GB" dirty="0" smtClean="0"/>
              <a:t>, Zagreb, Nimes, San </a:t>
            </a:r>
            <a:r>
              <a:rPr lang="en-GB" dirty="0" err="1" smtClean="0"/>
              <a:t>Pietro</a:t>
            </a:r>
            <a:endParaRPr lang="en-GB" dirty="0" smtClean="0"/>
          </a:p>
          <a:p>
            <a:r>
              <a:rPr lang="en-GB" dirty="0" smtClean="0"/>
              <a:t>temperature, rel. humidity, wind speed and direction, </a:t>
            </a:r>
            <a:r>
              <a:rPr lang="en-GB" dirty="0" err="1" smtClean="0"/>
              <a:t>geopotential</a:t>
            </a:r>
            <a:endParaRPr lang="en-GB" dirty="0" smtClean="0"/>
          </a:p>
          <a:p>
            <a:r>
              <a:rPr lang="en-GB" dirty="0" smtClean="0"/>
              <a:t>+72h lead time</a:t>
            </a:r>
            <a:endParaRPr lang="en-GB" dirty="0"/>
          </a:p>
        </p:txBody>
      </p:sp>
      <p:pic>
        <p:nvPicPr>
          <p:cNvPr id="22530" name="Picture 2" descr="C:\Users\mar\Desktop\soundings_m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t="35462" r="22109" b="34303"/>
          <a:stretch/>
        </p:blipFill>
        <p:spPr bwMode="auto">
          <a:xfrm>
            <a:off x="3512584" y="3822199"/>
            <a:ext cx="3128481" cy="19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1403</Words>
  <Application>Microsoft Office PowerPoint</Application>
  <PresentationFormat>On-screen Show (4:3)</PresentationFormat>
  <Paragraphs>261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Times</vt:lpstr>
      <vt:lpstr>Cambria Math</vt:lpstr>
      <vt:lpstr>Wingdings</vt:lpstr>
      <vt:lpstr>GSEDI</vt:lpstr>
      <vt:lpstr>1_GSEDI</vt:lpstr>
      <vt:lpstr>2_GSEDI</vt:lpstr>
      <vt:lpstr>Photo Editor Photo</vt:lpstr>
      <vt:lpstr>PowerPoint Presentation</vt:lpstr>
      <vt:lpstr>PowerPoint Presentation</vt:lpstr>
      <vt:lpstr>COSMO-E setup</vt:lpstr>
      <vt:lpstr>COSMO-NExT (and related) talks</vt:lpstr>
      <vt:lpstr>Outline</vt:lpstr>
      <vt:lpstr>PowerPoint Presentation</vt:lpstr>
      <vt:lpstr>PowerPoint Presentation</vt:lpstr>
      <vt:lpstr>Validation of SPPT</vt:lpstr>
      <vt:lpstr>Upper-air verification</vt:lpstr>
      <vt:lpstr>Upper-air: temperature +72h, all stations, 25.07-25.08.2012</vt:lpstr>
      <vt:lpstr>Upper-air: wind speed +72h, all stations, 25.07-25.08.2012</vt:lpstr>
      <vt:lpstr>Upper-air: wind direction +72h, all stations, 25.07-25.08.2012</vt:lpstr>
      <vt:lpstr>Upper-air verification: conclusions</vt:lpstr>
      <vt:lpstr>Surface verification</vt:lpstr>
      <vt:lpstr>Surface: dew-point temperature all stations, 25.07-25.08.2012</vt:lpstr>
      <vt:lpstr>Surface: wind speed all stations, 25.07-25.08.2012</vt:lpstr>
      <vt:lpstr>Surface: precipitation, 12h sum all stations, 25.07-25.08.2012</vt:lpstr>
      <vt:lpstr>Surface: precipitation, 12h sum all stations, 03.12-31.12.2012</vt:lpstr>
      <vt:lpstr>Surface verification: conclusions</vt:lpstr>
      <vt:lpstr>COSMO-E SPPT case studies</vt:lpstr>
      <vt:lpstr>No tapering in lower troposphere</vt:lpstr>
      <vt:lpstr>Impact of SPPT settings on spread</vt:lpstr>
      <vt:lpstr>Impact of SPPT settings on spread</vt:lpstr>
      <vt:lpstr>First COSMO-E test suite</vt:lpstr>
      <vt:lpstr>Comparison of ensemble dispersion</vt:lpstr>
      <vt:lpstr>Verification COSMO-E test suite</vt:lpstr>
      <vt:lpstr>Rank histogram LBC+SPPT</vt:lpstr>
      <vt:lpstr>Spread &amp; error temperature</vt:lpstr>
      <vt:lpstr>Spread &amp; error temperature </vt:lpstr>
      <vt:lpstr>Spread &amp; error wind speed</vt:lpstr>
      <vt:lpstr>Reliability diagram LBC-SPPT</vt:lpstr>
      <vt:lpstr>Verification COSMO-E test suite</vt:lpstr>
      <vt:lpstr>Brier Skill Score (ref=climatology)</vt:lpstr>
      <vt:lpstr>Brier Skill Score (ref=climatology)</vt:lpstr>
      <vt:lpstr>Brier Score decomposition</vt:lpstr>
      <vt:lpstr>Conclusions COSMO-E experiments</vt:lpstr>
      <vt:lpstr>Representing uncertainty</vt:lpstr>
      <vt:lpstr>BC-EPS experiments</vt:lpstr>
      <vt:lpstr> Brier score 12h sum of precipitation</vt:lpstr>
      <vt:lpstr>Brier Score 10m wind gusts</vt:lpstr>
      <vt:lpstr>Outlook</vt:lpstr>
    </vt:vector>
  </TitlesOfParts>
  <Company>IDZ-EDI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COSMO-NExT TP 3</dc:title>
  <dc:creator>Andre.Walser@meteoswiss.ch</dc:creator>
  <cp:lastModifiedBy>Walser Andre</cp:lastModifiedBy>
  <cp:revision>874</cp:revision>
  <cp:lastPrinted>2013-03-18T13:34:39Z</cp:lastPrinted>
  <dcterms:created xsi:type="dcterms:W3CDTF">2006-03-16T08:40:30Z</dcterms:created>
  <dcterms:modified xsi:type="dcterms:W3CDTF">2013-09-02T05:50:30Z</dcterms:modified>
</cp:coreProperties>
</file>