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0" r:id="rId1"/>
  </p:sldMasterIdLst>
  <p:notesMasterIdLst>
    <p:notesMasterId r:id="rId33"/>
  </p:notesMasterIdLst>
  <p:sldIdLst>
    <p:sldId id="333" r:id="rId2"/>
    <p:sldId id="376" r:id="rId3"/>
    <p:sldId id="360" r:id="rId4"/>
    <p:sldId id="362" r:id="rId5"/>
    <p:sldId id="363" r:id="rId6"/>
    <p:sldId id="339" r:id="rId7"/>
    <p:sldId id="364" r:id="rId8"/>
    <p:sldId id="365" r:id="rId9"/>
    <p:sldId id="359" r:id="rId10"/>
    <p:sldId id="340" r:id="rId11"/>
    <p:sldId id="345" r:id="rId12"/>
    <p:sldId id="341" r:id="rId13"/>
    <p:sldId id="351" r:id="rId14"/>
    <p:sldId id="353" r:id="rId15"/>
    <p:sldId id="354" r:id="rId16"/>
    <p:sldId id="352" r:id="rId17"/>
    <p:sldId id="355" r:id="rId18"/>
    <p:sldId id="343" r:id="rId19"/>
    <p:sldId id="377" r:id="rId20"/>
    <p:sldId id="342" r:id="rId21"/>
    <p:sldId id="369" r:id="rId22"/>
    <p:sldId id="337" r:id="rId23"/>
    <p:sldId id="346" r:id="rId24"/>
    <p:sldId id="370" r:id="rId25"/>
    <p:sldId id="371" r:id="rId26"/>
    <p:sldId id="356" r:id="rId27"/>
    <p:sldId id="372" r:id="rId28"/>
    <p:sldId id="373" r:id="rId29"/>
    <p:sldId id="374" r:id="rId30"/>
    <p:sldId id="375" r:id="rId31"/>
    <p:sldId id="347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89108"/>
    <a:srgbClr val="52E8FC"/>
    <a:srgbClr val="A41A0C"/>
    <a:srgbClr val="930F3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8908" autoAdjust="0"/>
  </p:normalViewPr>
  <p:slideViewPr>
    <p:cSldViewPr>
      <p:cViewPr>
        <p:scale>
          <a:sx n="66" d="100"/>
          <a:sy n="66" d="100"/>
        </p:scale>
        <p:origin x="-1206" y="-9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74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7F29E80-9D67-4821-91BE-3179C27EE8CD}" type="datetimeFigureOut">
              <a:rPr lang="ru-RU"/>
              <a:pPr>
                <a:defRPr/>
              </a:pPr>
              <a:t>31.08.2013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A82281B-BA6F-4098-A1C4-57B3A38BF6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u="none" dirty="0" smtClean="0">
                <a:solidFill>
                  <a:srgbClr val="002060"/>
                </a:solidFill>
                <a:effectLst/>
              </a:rPr>
              <a:t>Case study: </a:t>
            </a:r>
            <a:endParaRPr lang="ru-RU" b="0" u="none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u="none" dirty="0" smtClean="0">
                <a:solidFill>
                  <a:srgbClr val="002060"/>
                </a:solidFill>
                <a:effectLst/>
              </a:rPr>
              <a:t>Case study: </a:t>
            </a:r>
            <a:endParaRPr lang="ru-RU" b="0" u="none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u="none" dirty="0" smtClean="0">
                <a:solidFill>
                  <a:srgbClr val="002060"/>
                </a:solidFill>
                <a:effectLst/>
              </a:rPr>
              <a:t>Case study: </a:t>
            </a:r>
            <a:endParaRPr lang="ru-RU" b="0" u="none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2281B-BA6F-4098-A1C4-57B3A38BF6A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C73C9B-6867-4FAF-AB9A-35B3E88FA8BD}" type="datetime1">
              <a:rPr lang="ru-RU" smtClean="0"/>
              <a:t>31.08.2013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COSMO GM2013, September, 2-5, 2013, Sibiu, Romania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8D49-5813-4251-88FB-D9C151322A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398C8A-5CE6-4EA9-ADD7-E1B37B9FFD31}" type="datetime1">
              <a:rPr lang="ru-RU" smtClean="0"/>
              <a:t>31.08.2013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COSMO GM2013, September, 2-5, 2013, Sibiu, Romania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BE839B-869A-44A1-AB27-64F78AFAB7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E636EE-091E-453B-9046-DDD38D0657AE}" type="datetime1">
              <a:rPr lang="ru-RU" smtClean="0"/>
              <a:t>31.08.2013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COSMO GM2013, September, 2-5, 2013, Sibiu, Romania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A0D76C-9EE9-49C9-B05E-CFF39E2D28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47DE94-35A2-417E-882A-7C81D7FCF4AB}" type="datetime1">
              <a:rPr lang="ru-RU" smtClean="0"/>
              <a:t>31.08.2013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COSMO GM2013, September, 2-5, 2013, Sibiu, Romania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6B49E-7A6B-4294-994A-4B99E2379A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7E4B1A-84B4-4B1C-9859-D423B02831EA}" type="datetime1">
              <a:rPr lang="ru-RU" smtClean="0"/>
              <a:t>31.08.2013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COSMO GM2013, September, 2-5, 2013, Sibiu, Romania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8F891-F59E-4B51-AA66-3870B2B785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31512B-8CDD-4C6A-AA5D-28BBBDDF2765}" type="datetime1">
              <a:rPr lang="ru-RU" smtClean="0"/>
              <a:t>31.08.2013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COSMO GM2013, September, 2-5, 2013, Sibiu, Romania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BB355-1F5B-46DC-8C37-ED22340BBC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2A7250-42C9-4445-8ED0-FC2BABC227A7}" type="datetime1">
              <a:rPr lang="ru-RU" smtClean="0"/>
              <a:t>31.08.2013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COSMO GM2013, September, 2-5, 2013, Sibiu, Romania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1B97A1-D94C-4ADD-8F18-F16DD45BF3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374AF1-ABE5-40FA-BC0A-B2A1658EFA6D}" type="datetime1">
              <a:rPr lang="ru-RU" smtClean="0"/>
              <a:t>31.08.2013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COSMO GM2013, September, 2-5, 2013, Sibiu, Romania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2151DC-3C32-4734-BF2B-0272BE830D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F6C3E6-677F-4C5D-A822-E0C15A1F375C}" type="datetime1">
              <a:rPr lang="ru-RU" smtClean="0"/>
              <a:t>31.08.2013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COSMO GM2013, September, 2-5, 2013, Sibiu, Romania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E45D1-B394-402A-B4EF-6CFF14DA71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1EE781-62B0-4CF9-A811-82D36128931B}" type="datetime1">
              <a:rPr lang="ru-RU" smtClean="0"/>
              <a:t>31.08.2013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COSMO GM2013, September, 2-5, 2013, Sibiu, Romania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D2F55-0B41-4AA5-9639-1C23DF1692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C7EF03-4A50-49C1-B268-CDBEA22E1CD3}" type="datetime1">
              <a:rPr lang="ru-RU" smtClean="0"/>
              <a:t>31.08.2013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COSMO GM2013, September, 2-5, 2013, Sibiu, Romania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D7175-00C6-42D2-8D36-83001660C1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5AB451-CEEC-4148-8A36-17779F3B2470}" type="datetime1">
              <a:rPr lang="ru-RU" smtClean="0"/>
              <a:t>31.08.2013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COSMO GM2013, September, 2-5, 2013, Sibiu, Romania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6ACF17-FCED-4F16-B46B-F3D65DCC2C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320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17414" name="Picture 3" descr="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0"/>
            <a:ext cx="23399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13" descr="x-get-imag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67857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5" descr="sochi-2014-logo"/>
          <p:cNvPicPr>
            <a:picLocks noChangeAspect="1" noChangeArrowheads="1"/>
          </p:cNvPicPr>
          <p:nvPr/>
        </p:nvPicPr>
        <p:blipFill>
          <a:blip r:embed="rId5" cstate="print">
            <a:lum contrast="64000"/>
          </a:blip>
          <a:srcRect/>
          <a:stretch>
            <a:fillRect/>
          </a:stretch>
        </p:blipFill>
        <p:spPr bwMode="auto">
          <a:xfrm>
            <a:off x="71406" y="6251598"/>
            <a:ext cx="1230312" cy="534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428728" y="928670"/>
            <a:ext cx="66437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COSMO-Ru1:</a:t>
            </a:r>
          </a:p>
          <a:p>
            <a:pPr algn="r"/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3042" y="3143248"/>
            <a:ext cx="692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rgbClr val="002060"/>
                </a:solidFill>
              </a:rPr>
              <a:t>Marina </a:t>
            </a:r>
            <a:r>
              <a:rPr lang="en-US" b="1" i="1" dirty="0" err="1" smtClean="0">
                <a:solidFill>
                  <a:srgbClr val="002060"/>
                </a:solidFill>
              </a:rPr>
              <a:t>Shatunova</a:t>
            </a:r>
            <a:r>
              <a:rPr lang="en-US" b="1" i="1" dirty="0" smtClean="0">
                <a:solidFill>
                  <a:srgbClr val="002060"/>
                </a:solidFill>
              </a:rPr>
              <a:t>, </a:t>
            </a:r>
            <a:r>
              <a:rPr lang="en-US" b="1" i="1" dirty="0" err="1" smtClean="0">
                <a:solidFill>
                  <a:srgbClr val="002060"/>
                </a:solidFill>
              </a:rPr>
              <a:t>Gdaliy</a:t>
            </a:r>
            <a:r>
              <a:rPr lang="en-US" b="1" i="1" dirty="0" smtClean="0">
                <a:solidFill>
                  <a:srgbClr val="002060"/>
                </a:solidFill>
              </a:rPr>
              <a:t> Rivin, Denis </a:t>
            </a:r>
            <a:r>
              <a:rPr lang="en-US" b="1" i="1" dirty="0" err="1" smtClean="0">
                <a:solidFill>
                  <a:srgbClr val="002060"/>
                </a:solidFill>
              </a:rPr>
              <a:t>Blinov</a:t>
            </a:r>
            <a:endParaRPr lang="en-US" b="1" i="1" dirty="0" smtClean="0">
              <a:solidFill>
                <a:srgbClr val="002060"/>
              </a:solidFill>
            </a:endParaRPr>
          </a:p>
          <a:p>
            <a:pPr algn="r"/>
            <a:r>
              <a:rPr lang="en-US" b="1" i="1" dirty="0" smtClean="0">
                <a:solidFill>
                  <a:srgbClr val="002060"/>
                </a:solidFill>
              </a:rPr>
              <a:t>H</a:t>
            </a:r>
            <a:r>
              <a:rPr lang="en-US" b="1" dirty="0" smtClean="0">
                <a:solidFill>
                  <a:srgbClr val="002060"/>
                </a:solidFill>
              </a:rPr>
              <a:t>ydrometeorological Research Center of Russia</a:t>
            </a:r>
            <a:r>
              <a:rPr lang="en-US" b="1" i="1" dirty="0" smtClean="0">
                <a:solidFill>
                  <a:srgbClr val="002060"/>
                </a:solidFill>
              </a:rPr>
              <a:t> 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1604" y="6000768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Thanks our colleagues from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MeteoSwiss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Рисунок 9" descr="HMC_emblema_circle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24" y="-24"/>
            <a:ext cx="900000" cy="9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 results &amp; verification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T2m_RKHU-7_forecastVob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9375" y="3618024"/>
            <a:ext cx="4953219" cy="3240000"/>
          </a:xfrm>
          <a:prstGeom prst="rect">
            <a:avLst/>
          </a:prstGeom>
        </p:spPr>
      </p:pic>
      <p:pic>
        <p:nvPicPr>
          <p:cNvPr id="9" name="Рисунок 8" descr="T2m_Sledge-700_forecastVob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32"/>
            <a:ext cx="4953221" cy="32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3504" y="1214422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+mn-lt"/>
              </a:rPr>
              <a:t>T2m forecast for 24 hours from 07.01.2013, 12 UTC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4744" y="84509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  <a:latin typeface="+mn-lt"/>
              </a:rPr>
              <a:t>Sledge-700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15272" y="3643314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  <a:latin typeface="+mn-lt"/>
              </a:rPr>
              <a:t>RKHU-7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 results verification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1714488"/>
            <a:ext cx="25717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AMS RKHU-4 location</a:t>
            </a:r>
            <a:r>
              <a:rPr lang="en-US" b="1" dirty="0" smtClean="0">
                <a:solidFill>
                  <a:srgbClr val="002060"/>
                </a:solidFill>
              </a:rPr>
              <a:t> &amp;</a:t>
            </a:r>
          </a:p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nodes of COSMO models 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(Ru1, Ru2, Ru7)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for which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meteograms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are produced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&amp;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ASTER GDEM2 relief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ASTER_SFO_RKHU4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5348" y="857232"/>
            <a:ext cx="5518618" cy="5518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_T2m_20120113_RKHU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887432"/>
            <a:ext cx="8786842" cy="57562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 results verification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ASTER_relif_KrP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864803"/>
            <a:ext cx="4214842" cy="3993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 results verification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2850" y="1428736"/>
          <a:ext cx="8858305" cy="27855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43068"/>
                <a:gridCol w="557613"/>
                <a:gridCol w="739736"/>
                <a:gridCol w="739736"/>
                <a:gridCol w="739736"/>
                <a:gridCol w="739736"/>
                <a:gridCol w="739736"/>
                <a:gridCol w="739736"/>
                <a:gridCol w="739736"/>
                <a:gridCol w="739736"/>
                <a:gridCol w="739736"/>
              </a:tblGrid>
              <a:tr h="285752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Source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chemeClr val="bg1"/>
                          </a:solidFill>
                          <a:latin typeface="+mn-lt"/>
                        </a:rPr>
                        <a:t>H,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m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hours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307662"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00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03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06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09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12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15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18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21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24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52505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+mn-lt"/>
                        </a:rPr>
                        <a:t>Obs.data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564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COSMO-Ru1</a:t>
                      </a:r>
                      <a:r>
                        <a:rPr lang="en-US" sz="1600" b="1" dirty="0" smtClean="0">
                          <a:latin typeface="+mn-lt"/>
                        </a:rPr>
                        <a:t> </a:t>
                      </a:r>
                      <a:r>
                        <a:rPr lang="en-US" sz="1200" b="1" dirty="0" smtClean="0">
                          <a:latin typeface="+mn-lt"/>
                        </a:rPr>
                        <a:t>(100)</a:t>
                      </a:r>
                      <a:endParaRPr lang="ru-RU" sz="1200" b="1" dirty="0">
                        <a:latin typeface="+mn-lt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81</a:t>
                      </a:r>
                      <a:r>
                        <a:rPr lang="en-US" sz="1400" b="1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2</a:t>
                      </a:r>
                      <a:endParaRPr lang="ru-RU" sz="14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2.5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.0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1.2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1.8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COSMO-Ru1</a:t>
                      </a:r>
                      <a:r>
                        <a:rPr lang="en-US" sz="1600" b="1" dirty="0" smtClean="0">
                          <a:latin typeface="+mn-lt"/>
                        </a:rPr>
                        <a:t> </a:t>
                      </a:r>
                      <a:r>
                        <a:rPr lang="en-US" sz="1200" b="1" dirty="0" smtClean="0">
                          <a:latin typeface="+mn-lt"/>
                        </a:rPr>
                        <a:t>(200)</a:t>
                      </a:r>
                      <a:endParaRPr lang="ru-RU" sz="1200" b="1" dirty="0" smtClean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COSMO-Ru1</a:t>
                      </a:r>
                      <a:r>
                        <a:rPr lang="en-US" sz="1600" b="1" dirty="0" smtClean="0">
                          <a:latin typeface="+mn-lt"/>
                        </a:rPr>
                        <a:t> </a:t>
                      </a:r>
                      <a:r>
                        <a:rPr lang="en-US" sz="1200" b="1" dirty="0" smtClean="0">
                          <a:latin typeface="+mn-lt"/>
                        </a:rPr>
                        <a:t>(450)</a:t>
                      </a:r>
                      <a:endParaRPr lang="ru-RU" sz="1200" b="1" dirty="0" smtClean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COSMO-Ru2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73</a:t>
                      </a:r>
                      <a:r>
                        <a:rPr lang="en-US" sz="1400" b="1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ru-RU" sz="14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2.8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1.7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1.6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2.1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2.2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2.3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.0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.0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COSMO-Ru7</a:t>
                      </a:r>
                      <a:endParaRPr lang="ru-RU" sz="1600" b="1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1048</a:t>
                      </a:r>
                      <a:endParaRPr lang="ru-RU" sz="14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1.6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1.3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0.7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1.7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4.2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4282" y="1000108"/>
            <a:ext cx="892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Station: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Krasnaya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Poliana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    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Parameter: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Temperature at 2m  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Data: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13.01.2013, 00UTC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472" y="4786322"/>
            <a:ext cx="3929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ASTER GDEM2 data </a:t>
            </a:r>
            <a:b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for the location of the node Ru1: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549 m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(-263 m)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ASTER_relif_Abg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3429000"/>
            <a:ext cx="3645602" cy="3412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 results verification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98796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Station: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Aibga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	  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Parameter: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Temperature at 2m         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Data: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13.01.2013, 00 UTC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472" y="4786322"/>
            <a:ext cx="3929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ASTER GDEM2 data </a:t>
            </a:r>
            <a:b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for the location of the node Ru1: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2014 m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(+472 m)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42850" y="1428736"/>
          <a:ext cx="8858305" cy="27855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43068"/>
                <a:gridCol w="557613"/>
                <a:gridCol w="739736"/>
                <a:gridCol w="739736"/>
                <a:gridCol w="739736"/>
                <a:gridCol w="739736"/>
                <a:gridCol w="739736"/>
                <a:gridCol w="739736"/>
                <a:gridCol w="739736"/>
                <a:gridCol w="739736"/>
                <a:gridCol w="739736"/>
              </a:tblGrid>
              <a:tr h="285752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Source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chemeClr val="bg1"/>
                          </a:solidFill>
                          <a:latin typeface="+mn-lt"/>
                        </a:rPr>
                        <a:t>H,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m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hours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307662"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00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03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06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09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12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15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18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21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24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52505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+mn-lt"/>
                        </a:rPr>
                        <a:t>Obs.data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1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5.6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4.8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8.4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10.2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10.4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COSMO-Ru1</a:t>
                      </a:r>
                      <a:r>
                        <a:rPr lang="en-US" sz="1600" b="1" dirty="0" smtClean="0">
                          <a:latin typeface="+mn-lt"/>
                        </a:rPr>
                        <a:t> </a:t>
                      </a:r>
                      <a:r>
                        <a:rPr lang="en-US" sz="1200" b="1" dirty="0" smtClean="0">
                          <a:latin typeface="+mn-lt"/>
                        </a:rPr>
                        <a:t>(100)</a:t>
                      </a:r>
                      <a:endParaRPr lang="ru-RU" sz="1200" b="1" dirty="0">
                        <a:latin typeface="+mn-lt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1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1542.4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COSMO-Ru1</a:t>
                      </a:r>
                      <a:r>
                        <a:rPr lang="en-US" sz="1600" b="1" dirty="0" smtClean="0">
                          <a:latin typeface="+mn-lt"/>
                        </a:rPr>
                        <a:t> </a:t>
                      </a:r>
                      <a:r>
                        <a:rPr lang="en-US" sz="1200" b="1" dirty="0" smtClean="0">
                          <a:latin typeface="+mn-lt"/>
                        </a:rPr>
                        <a:t>(200)</a:t>
                      </a:r>
                      <a:endParaRPr lang="ru-RU" sz="1200" b="1" dirty="0" smtClean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400" b="1" i="1" u="none" strike="noStrike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COSMO-Ru1</a:t>
                      </a:r>
                      <a:r>
                        <a:rPr lang="en-US" sz="1600" b="1" dirty="0" smtClean="0">
                          <a:latin typeface="+mn-lt"/>
                        </a:rPr>
                        <a:t> </a:t>
                      </a:r>
                      <a:r>
                        <a:rPr lang="en-US" sz="1200" b="1" dirty="0" smtClean="0">
                          <a:latin typeface="+mn-lt"/>
                        </a:rPr>
                        <a:t>(450)</a:t>
                      </a:r>
                      <a:endParaRPr lang="ru-RU" sz="1200" b="1" dirty="0" smtClean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400" b="1" i="1" u="none" strike="noStrike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COSMO-Ru2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1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1868.2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3.3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6.9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9.4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COSMO-Ru7</a:t>
                      </a:r>
                      <a:endParaRPr lang="ru-RU" sz="1600" b="1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1179.1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4.8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ASTER_relif_MC10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50" y="3272468"/>
            <a:ext cx="3786182" cy="3585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 results verification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44" y="1005472"/>
            <a:ext cx="900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Station: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M.Karusel-1000      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Parameter: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Temperature at 2m     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Data: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13.01.2013, 00UTC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472" y="4786322"/>
            <a:ext cx="3929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ASTER GDEM2 data </a:t>
            </a:r>
            <a:b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for the location of the node Ru1: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984 m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(+296 m)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42850" y="1428736"/>
          <a:ext cx="8858305" cy="27855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43068"/>
                <a:gridCol w="557613"/>
                <a:gridCol w="739736"/>
                <a:gridCol w="739736"/>
                <a:gridCol w="739736"/>
                <a:gridCol w="739736"/>
                <a:gridCol w="739736"/>
                <a:gridCol w="739736"/>
                <a:gridCol w="739736"/>
                <a:gridCol w="739736"/>
                <a:gridCol w="739736"/>
              </a:tblGrid>
              <a:tr h="285752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Source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chemeClr val="bg1"/>
                          </a:solidFill>
                          <a:latin typeface="+mn-lt"/>
                        </a:rPr>
                        <a:t>H,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m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hours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307662"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00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03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06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09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12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15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18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21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24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52505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+mn-lt"/>
                        </a:rPr>
                        <a:t>Obs.data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978</a:t>
                      </a:r>
                      <a:endParaRPr lang="ru-RU" sz="14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n.d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COSMO-Ru1</a:t>
                      </a:r>
                      <a:r>
                        <a:rPr lang="en-US" sz="1600" b="1" dirty="0" smtClean="0">
                          <a:latin typeface="+mn-lt"/>
                        </a:rPr>
                        <a:t> </a:t>
                      </a:r>
                      <a:r>
                        <a:rPr lang="en-US" sz="1200" b="1" dirty="0" smtClean="0">
                          <a:latin typeface="+mn-lt"/>
                        </a:rPr>
                        <a:t>(100)</a:t>
                      </a:r>
                      <a:endParaRPr lang="ru-RU" sz="1200" b="1" dirty="0">
                        <a:latin typeface="+mn-lt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688.1</a:t>
                      </a:r>
                      <a:endParaRPr lang="ru-RU" sz="14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COSMO-Ru1</a:t>
                      </a:r>
                      <a:r>
                        <a:rPr lang="en-US" sz="1600" b="1" dirty="0" smtClean="0">
                          <a:latin typeface="+mn-lt"/>
                        </a:rPr>
                        <a:t> </a:t>
                      </a:r>
                      <a:r>
                        <a:rPr lang="en-US" sz="1200" b="1" dirty="0" smtClean="0">
                          <a:latin typeface="+mn-lt"/>
                        </a:rPr>
                        <a:t>(200)</a:t>
                      </a:r>
                      <a:endParaRPr lang="ru-RU" sz="1200" b="1" dirty="0" smtClean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COSMO-Ru1</a:t>
                      </a:r>
                      <a:r>
                        <a:rPr lang="en-US" sz="1600" b="1" dirty="0" smtClean="0">
                          <a:latin typeface="+mn-lt"/>
                        </a:rPr>
                        <a:t> </a:t>
                      </a:r>
                      <a:r>
                        <a:rPr lang="en-US" sz="1200" b="1" dirty="0" smtClean="0">
                          <a:latin typeface="+mn-lt"/>
                        </a:rPr>
                        <a:t>(450)</a:t>
                      </a:r>
                      <a:endParaRPr lang="ru-RU" sz="1200" b="1" dirty="0" smtClean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COSMO-Ru2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798.2</a:t>
                      </a:r>
                      <a:endParaRPr lang="ru-RU" sz="14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COSMO-Ru7</a:t>
                      </a:r>
                      <a:endParaRPr lang="ru-RU" sz="1600" b="1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1179.1</a:t>
                      </a:r>
                      <a:endParaRPr lang="ru-RU" sz="14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4.8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ASTER_relif_SA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4014" y="3146344"/>
            <a:ext cx="3910018" cy="3711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1472" y="4786322"/>
            <a:ext cx="3929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ASTER GDEM2 data </a:t>
            </a:r>
            <a:b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for the location of the node Ru1: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310 m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(+18.5 m)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 results verification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987966"/>
            <a:ext cx="885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Station: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Solokh-Aul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       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Parameter: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Temperature at 2m      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Data: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13.01.2013, 00UTC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42850" y="1428736"/>
          <a:ext cx="8858305" cy="27855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43068"/>
                <a:gridCol w="557613"/>
                <a:gridCol w="739736"/>
                <a:gridCol w="739736"/>
                <a:gridCol w="739736"/>
                <a:gridCol w="739736"/>
                <a:gridCol w="739736"/>
                <a:gridCol w="739736"/>
                <a:gridCol w="739736"/>
                <a:gridCol w="739736"/>
                <a:gridCol w="739736"/>
              </a:tblGrid>
              <a:tr h="285752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Source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chemeClr val="bg1"/>
                          </a:solidFill>
                          <a:latin typeface="+mn-lt"/>
                        </a:rPr>
                        <a:t>H,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m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hours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307662"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00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03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06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09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12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15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18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21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24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52505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+mn-lt"/>
                        </a:rPr>
                        <a:t>Obs.data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3.9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3.7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COSMO-Ru1</a:t>
                      </a:r>
                      <a:r>
                        <a:rPr lang="en-US" sz="1600" b="1" dirty="0" smtClean="0">
                          <a:latin typeface="+mn-lt"/>
                        </a:rPr>
                        <a:t> </a:t>
                      </a:r>
                      <a:r>
                        <a:rPr lang="en-US" sz="1200" b="1" dirty="0" smtClean="0">
                          <a:latin typeface="+mn-lt"/>
                        </a:rPr>
                        <a:t>(100)</a:t>
                      </a:r>
                      <a:endParaRPr lang="ru-RU" sz="1200" b="1" dirty="0">
                        <a:latin typeface="+mn-lt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8.5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6.3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7.2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6.8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COSMO-Ru1</a:t>
                      </a:r>
                      <a:r>
                        <a:rPr lang="en-US" sz="1600" b="1" dirty="0" smtClean="0">
                          <a:latin typeface="+mn-lt"/>
                        </a:rPr>
                        <a:t> </a:t>
                      </a:r>
                      <a:r>
                        <a:rPr lang="en-US" sz="1200" b="1" dirty="0" smtClean="0">
                          <a:latin typeface="+mn-lt"/>
                        </a:rPr>
                        <a:t>(200)</a:t>
                      </a:r>
                      <a:endParaRPr lang="ru-RU" sz="1200" b="1" dirty="0" smtClean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COSMO-Ru1</a:t>
                      </a:r>
                      <a:r>
                        <a:rPr lang="en-US" sz="1600" b="1" dirty="0" smtClean="0">
                          <a:latin typeface="+mn-lt"/>
                        </a:rPr>
                        <a:t> </a:t>
                      </a:r>
                      <a:r>
                        <a:rPr lang="en-US" sz="1200" b="1" dirty="0" smtClean="0">
                          <a:latin typeface="+mn-lt"/>
                        </a:rPr>
                        <a:t>(450)</a:t>
                      </a:r>
                      <a:endParaRPr lang="ru-RU" sz="1200" b="1" dirty="0" smtClean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8.5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6.6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6.9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6.7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6.0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4.7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COSMO-Ru2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1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346.4</a:t>
                      </a:r>
                      <a:endParaRPr lang="ru-RU" sz="1400" b="1" i="1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8.3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6.1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5.8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5.8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52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COSMO-Ru7</a:t>
                      </a:r>
                      <a:endParaRPr lang="ru-RU" sz="1600" b="1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1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583.6</a:t>
                      </a:r>
                      <a:endParaRPr lang="ru-RU" sz="1400" b="1" i="1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6.4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3.7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4.2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conclusion on T2m verification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285861"/>
            <a:ext cx="864399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 COSMO-Ru1 provides a realistic temperature and its diurnal variations</a:t>
            </a:r>
            <a:r>
              <a:rPr lang="en-US" dirty="0" smtClean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 the greatest </a:t>
            </a:r>
            <a:r>
              <a:rPr lang="en-US" dirty="0" smtClean="0">
                <a:solidFill>
                  <a:srgbClr val="002060"/>
                </a:solidFill>
              </a:rPr>
              <a:t>differences are in the initial moment;</a:t>
            </a:r>
            <a:endParaRPr lang="en-US" dirty="0" smtClean="0">
              <a:solidFill>
                <a:srgbClr val="002060"/>
              </a:solidFill>
            </a:endParaRP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 some discrepancies with the observed values ​​may be due to prescribed altitude of the </a:t>
            </a:r>
            <a:r>
              <a:rPr lang="en-US" dirty="0" smtClean="0">
                <a:solidFill>
                  <a:srgbClr val="002060"/>
                </a:solidFill>
              </a:rPr>
              <a:t>model grid </a:t>
            </a:r>
            <a:r>
              <a:rPr lang="en-US" dirty="0" smtClean="0">
                <a:solidFill>
                  <a:srgbClr val="002060"/>
                </a:solidFill>
              </a:rPr>
              <a:t>nodes;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 no any significant changes were </a:t>
            </a:r>
            <a:r>
              <a:rPr lang="en-US" dirty="0" smtClean="0">
                <a:solidFill>
                  <a:srgbClr val="002060"/>
                </a:solidFill>
              </a:rPr>
              <a:t>found </a:t>
            </a:r>
            <a:r>
              <a:rPr lang="en-US" dirty="0" smtClean="0">
                <a:solidFill>
                  <a:srgbClr val="002060"/>
                </a:solidFill>
              </a:rPr>
              <a:t>in the transition from one domain to another.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study: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precipitation on 13.01.2013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6" y="1857364"/>
          <a:ext cx="8429690" cy="316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28"/>
                <a:gridCol w="1000132"/>
                <a:gridCol w="1100146"/>
                <a:gridCol w="1100146"/>
                <a:gridCol w="1100146"/>
                <a:gridCol w="1100146"/>
                <a:gridCol w="1100146"/>
              </a:tblGrid>
              <a:tr h="263842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Station</a:t>
                      </a:r>
                      <a:endParaRPr lang="ru-RU" sz="1600" dirty="0"/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Observed data</a:t>
                      </a:r>
                      <a:endParaRPr lang="ru-RU" sz="160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COSMO-Ru1 </a:t>
                      </a:r>
                      <a:endParaRPr lang="ru-RU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mpd="sng"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COSMO-Ru2</a:t>
                      </a:r>
                      <a:endParaRPr lang="ru-RU" sz="1600" dirty="0"/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COSMO-Ru7</a:t>
                      </a:r>
                      <a:endParaRPr lang="ru-RU" sz="1600" dirty="0"/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85752"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(100x100)</a:t>
                      </a:r>
                      <a:endParaRPr lang="ru-RU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(200x200)</a:t>
                      </a:r>
                      <a:endParaRPr lang="ru-RU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(450x450)</a:t>
                      </a:r>
                      <a:endParaRPr lang="ru-RU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</a:tr>
              <a:tr h="41547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Krasnaya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Poliana</a:t>
                      </a:r>
                      <a:r>
                        <a:rPr lang="en-US" dirty="0" smtClean="0"/>
                        <a:t>*</a:t>
                      </a:r>
                      <a:endParaRPr lang="ru-RU" dirty="0"/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33.0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37.8</a:t>
                      </a:r>
                      <a:endParaRPr lang="ru-RU" b="1" dirty="0"/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37.8</a:t>
                      </a:r>
                      <a:endParaRPr lang="ru-RU" b="1" dirty="0"/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35.1</a:t>
                      </a:r>
                      <a:endParaRPr lang="ru-RU" b="1" dirty="0"/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21.8</a:t>
                      </a:r>
                      <a:endParaRPr lang="ru-RU" b="1" dirty="0"/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55.9</a:t>
                      </a:r>
                      <a:endParaRPr lang="ru-RU" dirty="0"/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547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Aibga</a:t>
                      </a:r>
                      <a:r>
                        <a:rPr lang="en-US" dirty="0" smtClean="0"/>
                        <a:t>*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3.0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39.2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43.1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37.8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24.4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46.7</a:t>
                      </a:r>
                      <a:endParaRPr lang="ru-RU" dirty="0"/>
                    </a:p>
                  </a:txBody>
                  <a:tcPr anchor="ctr"/>
                </a:tc>
              </a:tr>
              <a:tr h="415470">
                <a:tc>
                  <a:txBody>
                    <a:bodyPr/>
                    <a:lstStyle/>
                    <a:p>
                      <a:r>
                        <a:rPr lang="en-US" dirty="0" smtClean="0"/>
                        <a:t>Sochi-Agro*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21.0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17.4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19.0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30.3</a:t>
                      </a:r>
                      <a:endParaRPr lang="ru-RU" dirty="0"/>
                    </a:p>
                  </a:txBody>
                  <a:tcPr anchor="ctr"/>
                </a:tc>
              </a:tr>
              <a:tr h="415470">
                <a:tc>
                  <a:txBody>
                    <a:bodyPr/>
                    <a:lstStyle/>
                    <a:p>
                      <a:r>
                        <a:rPr lang="en-US" dirty="0" smtClean="0"/>
                        <a:t>M.Karusel-1500**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0.9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23.6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26.0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21.8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18.9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38.2</a:t>
                      </a:r>
                      <a:endParaRPr lang="ru-RU" dirty="0"/>
                    </a:p>
                  </a:txBody>
                  <a:tcPr anchor="ctr"/>
                </a:tc>
              </a:tr>
              <a:tr h="4154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M.Karusel-1000**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37.0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24.0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27.3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22.9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19.8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38.2</a:t>
                      </a:r>
                      <a:endParaRPr lang="ru-RU" dirty="0"/>
                    </a:p>
                  </a:txBody>
                  <a:tcPr anchor="ctr"/>
                </a:tc>
              </a:tr>
              <a:tr h="41547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Solokh-Aul</a:t>
                      </a:r>
                      <a:r>
                        <a:rPr lang="en-US" dirty="0" smtClean="0"/>
                        <a:t>**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42.0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41.8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44.7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52.0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34.7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50.2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8596" y="5786454"/>
            <a:ext cx="800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*  - precipitation sum for the period 03-15 UTC</a:t>
            </a:r>
          </a:p>
          <a:p>
            <a:r>
              <a:rPr lang="en-US" sz="1400" i="1" dirty="0" smtClean="0"/>
              <a:t>** - precipitation sum for the period 06-18 UTC</a:t>
            </a:r>
            <a:endParaRPr lang="ru-RU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71472" y="1071546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12 hours precipitation sum (mm)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study: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precipitation on 13.01.2013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6" y="1857364"/>
          <a:ext cx="8429690" cy="316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28"/>
                <a:gridCol w="1000132"/>
                <a:gridCol w="1100146"/>
                <a:gridCol w="1100146"/>
                <a:gridCol w="1100146"/>
                <a:gridCol w="1100146"/>
                <a:gridCol w="1100146"/>
              </a:tblGrid>
              <a:tr h="263842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Station</a:t>
                      </a:r>
                      <a:endParaRPr lang="ru-RU" sz="1600" dirty="0"/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Observed data</a:t>
                      </a:r>
                      <a:endParaRPr lang="ru-RU" sz="160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COSMO-Ru1 </a:t>
                      </a:r>
                      <a:endParaRPr lang="ru-RU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mpd="sng"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COSMO-Ru2</a:t>
                      </a:r>
                      <a:endParaRPr lang="ru-RU" sz="1600" dirty="0"/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COSMO-Ru7</a:t>
                      </a:r>
                      <a:endParaRPr lang="ru-RU" sz="1600" dirty="0"/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85752"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(100x100)</a:t>
                      </a:r>
                      <a:endParaRPr lang="ru-RU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(200x200)</a:t>
                      </a:r>
                      <a:endParaRPr lang="ru-RU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(450x450)</a:t>
                      </a:r>
                      <a:endParaRPr lang="ru-RU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</a:tr>
              <a:tr h="41547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Krasnaya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Poliana</a:t>
                      </a:r>
                      <a:r>
                        <a:rPr lang="en-US" dirty="0" smtClean="0"/>
                        <a:t>*</a:t>
                      </a:r>
                      <a:endParaRPr lang="ru-RU" dirty="0"/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33.0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37.8</a:t>
                      </a:r>
                      <a:endParaRPr lang="ru-RU" b="1" dirty="0"/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37.8</a:t>
                      </a:r>
                      <a:endParaRPr lang="ru-RU" b="1" dirty="0"/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35.1</a:t>
                      </a:r>
                      <a:endParaRPr lang="ru-RU" b="1" dirty="0"/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21.8</a:t>
                      </a:r>
                      <a:endParaRPr lang="ru-RU" b="1" dirty="0"/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55.9</a:t>
                      </a:r>
                      <a:endParaRPr lang="ru-RU" dirty="0"/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547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Aibga</a:t>
                      </a:r>
                      <a:r>
                        <a:rPr lang="en-US" dirty="0" smtClean="0"/>
                        <a:t>*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3.0 (?!)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39.2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43.1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37.8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24.4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46.7</a:t>
                      </a:r>
                      <a:endParaRPr lang="ru-RU" dirty="0"/>
                    </a:p>
                  </a:txBody>
                  <a:tcPr anchor="ctr"/>
                </a:tc>
              </a:tr>
              <a:tr h="415470">
                <a:tc>
                  <a:txBody>
                    <a:bodyPr/>
                    <a:lstStyle/>
                    <a:p>
                      <a:r>
                        <a:rPr lang="en-US" dirty="0" smtClean="0"/>
                        <a:t>Sochi-Agro*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21.0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17.4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19.0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30.3</a:t>
                      </a:r>
                      <a:endParaRPr lang="ru-RU" dirty="0"/>
                    </a:p>
                  </a:txBody>
                  <a:tcPr anchor="ctr"/>
                </a:tc>
              </a:tr>
              <a:tr h="415470">
                <a:tc>
                  <a:txBody>
                    <a:bodyPr/>
                    <a:lstStyle/>
                    <a:p>
                      <a:r>
                        <a:rPr lang="en-US" dirty="0" smtClean="0"/>
                        <a:t>M.Karusel-1500**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0.9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(?!)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23.6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26.0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21.8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18.9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38.2</a:t>
                      </a:r>
                      <a:endParaRPr lang="ru-RU" dirty="0"/>
                    </a:p>
                  </a:txBody>
                  <a:tcPr anchor="ctr"/>
                </a:tc>
              </a:tr>
              <a:tr h="4154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M.Karusel-1000**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37.0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24.0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27.3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22.9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19.8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38.2</a:t>
                      </a:r>
                      <a:endParaRPr lang="ru-RU" dirty="0"/>
                    </a:p>
                  </a:txBody>
                  <a:tcPr anchor="ctr"/>
                </a:tc>
              </a:tr>
              <a:tr h="41547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Solokh-Aul</a:t>
                      </a:r>
                      <a:r>
                        <a:rPr lang="en-US" dirty="0" smtClean="0"/>
                        <a:t>**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42.0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41.8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44.7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52.0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34.7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50.2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8596" y="5786454"/>
            <a:ext cx="800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*  - precipitation sum for the period 03-15 UTC</a:t>
            </a:r>
          </a:p>
          <a:p>
            <a:r>
              <a:rPr lang="en-US" sz="1400" i="1" dirty="0" smtClean="0"/>
              <a:t>** - precipitation sum for the period 06-18 UTC</a:t>
            </a:r>
            <a:endParaRPr lang="ru-RU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71472" y="1071546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12 hours precipitation sum (mm)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3786190"/>
            <a:ext cx="2928958" cy="7858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0166" y="334012"/>
            <a:ext cx="4643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COSMO-Ru1: current status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100" y="1214422"/>
            <a:ext cx="764386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spc="300" dirty="0" smtClean="0">
                <a:solidFill>
                  <a:srgbClr val="002060"/>
                </a:solidFill>
                <a:latin typeface="+mn-lt"/>
              </a:rPr>
              <a:t>CONTENT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+mn-lt"/>
              </a:rPr>
              <a:t>COSMO-Ru1 overview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</a:rPr>
              <a:t> First results and verification 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b="1" i="1" dirty="0" smtClean="0">
                <a:solidFill>
                  <a:srgbClr val="002060"/>
                </a:solidFill>
                <a:latin typeface="+mn-lt"/>
              </a:rPr>
              <a:t>T2m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002060"/>
                </a:solidFill>
                <a:latin typeface="+mn-lt"/>
              </a:rPr>
              <a:t> precipitation (case study of heavy precipitation event)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</a:rPr>
              <a:t>  Influence of the IC &amp; BC (first results)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b="1" i="1" dirty="0" smtClean="0">
                <a:solidFill>
                  <a:srgbClr val="002060"/>
                </a:solidFill>
                <a:latin typeface="+mn-lt"/>
              </a:rPr>
              <a:t>domains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002060"/>
                </a:solidFill>
                <a:latin typeface="+mn-lt"/>
              </a:rPr>
              <a:t> start of </a:t>
            </a:r>
            <a:r>
              <a:rPr lang="en-US" b="1" i="1" dirty="0" smtClean="0">
                <a:solidFill>
                  <a:srgbClr val="002060"/>
                </a:solidFill>
                <a:latin typeface="+mn-lt"/>
              </a:rPr>
              <a:t>the forecasts</a:t>
            </a:r>
            <a:endParaRPr lang="en-US" b="1" i="1" dirty="0" smtClean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+mn-lt"/>
              </a:rPr>
              <a:t>  Near future work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_Prec13012013_COSMO-Ru1(450)_Ru2_ObsDat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887656"/>
            <a:ext cx="8572528" cy="5610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study: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precipitation on 13.01.2013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_Prec13012013_COSMO-Ru1VObsDat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931377"/>
            <a:ext cx="8588940" cy="5621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study: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precipitation on 13.01.2013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20" y="1000108"/>
          <a:ext cx="2547934" cy="21336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76430"/>
                <a:gridCol w="571504"/>
              </a:tblGrid>
              <a:tr h="29028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r>
                        <a:rPr lang="en-US" sz="1400" baseline="0" dirty="0" smtClean="0"/>
                        <a:t> h precipitation sum (mm)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290286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</a:rPr>
                        <a:t>Obs.data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39.8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</a:tr>
              <a:tr h="290286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COSMO-Ru1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(100x100)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43.2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</a:tr>
              <a:tr h="2902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COSMO-Ru1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(200x200)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44.7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</a:tr>
              <a:tr h="2902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COSMO-Ru1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(450x450)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38.8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</a:tr>
              <a:tr h="2902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COSMO-Ru2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40.6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</a:tr>
              <a:tr h="2902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COSMO-Ru7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40.7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study: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precipitation on 13.01.2013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FM-BSC_12precip_PMSL_18hour_1301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1214422"/>
            <a:ext cx="5937510" cy="5429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596" y="928671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of the 12hour precipitation sum (mm). COSMO-Ru2. 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357167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study: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precipitation on 13.01.2013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44" y="1059404"/>
            <a:ext cx="900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of the 12 hour precipitation sum (mm) from 13.01.2013, 00 UTC. </a:t>
            </a:r>
            <a:endParaRPr lang="ru-RU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170234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COSMO-Ru2</a:t>
            </a:r>
            <a:endParaRPr lang="ru-RU" b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6852" y="1714488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COSMO-Ru1 (450 x 450)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 descr="legent_preci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5857892"/>
            <a:ext cx="3195970" cy="384037"/>
          </a:xfrm>
          <a:prstGeom prst="rect">
            <a:avLst/>
          </a:prstGeom>
        </p:spPr>
      </p:pic>
      <p:pic>
        <p:nvPicPr>
          <p:cNvPr id="15" name="Рисунок 14" descr="COSMO-Ru1_450_prec12h_20130113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071678"/>
            <a:ext cx="4512864" cy="3610291"/>
          </a:xfrm>
          <a:prstGeom prst="rect">
            <a:avLst/>
          </a:prstGeom>
        </p:spPr>
      </p:pic>
      <p:pic>
        <p:nvPicPr>
          <p:cNvPr id="18" name="Рисунок 17" descr="COSMO-Ru2_prec12h_20130113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071678"/>
            <a:ext cx="4512864" cy="3610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study: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precipitation on 13.01.2013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44" y="1059404"/>
            <a:ext cx="900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of the 12 hour precipitation sum (mm) from 13.01.2013, 00 UTC. </a:t>
            </a:r>
            <a:endParaRPr lang="ru-RU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 descr="legent_preci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5857892"/>
            <a:ext cx="3195970" cy="38403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716852" y="1714488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COSMO-Ru1 (450 x 450)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1714488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COSMO-Ru1 (200 x 200)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 descr="COSMO-Ru1_450_prec12h_20130113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071678"/>
            <a:ext cx="4512864" cy="3610291"/>
          </a:xfrm>
          <a:prstGeom prst="rect">
            <a:avLst/>
          </a:prstGeom>
        </p:spPr>
      </p:pic>
      <p:pic>
        <p:nvPicPr>
          <p:cNvPr id="21" name="Рисунок 20" descr="COSMO-Ru1_200_prec12h_20130113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" y="2071678"/>
            <a:ext cx="4512864" cy="3610291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2000232" y="3714752"/>
            <a:ext cx="1000132" cy="7143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572264" y="3714752"/>
            <a:ext cx="1000132" cy="7143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study: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precipitation on 13.01.2013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44" y="1059404"/>
            <a:ext cx="900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of the 12 hour precipitation sum (mm) from 13.01.2013, 00 UTC. </a:t>
            </a:r>
            <a:endParaRPr lang="ru-RU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 descr="legent_preci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5857892"/>
            <a:ext cx="3195970" cy="38403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716852" y="1714488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COSMO-Ru1 (450 x 450)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1714488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COSMO-Ru1 (100 x 100)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COSMO-Ru1_450_prec12h_20130113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071678"/>
            <a:ext cx="4512864" cy="3610291"/>
          </a:xfrm>
          <a:prstGeom prst="rect">
            <a:avLst/>
          </a:prstGeom>
        </p:spPr>
      </p:pic>
      <p:pic>
        <p:nvPicPr>
          <p:cNvPr id="12" name="Рисунок 11" descr="COSMO-Ru1_100_prec12h_20130113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" y="2071678"/>
            <a:ext cx="4512864" cy="3610291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2357422" y="3643314"/>
            <a:ext cx="785818" cy="5715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000760" y="3643314"/>
            <a:ext cx="785818" cy="5715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 on precipitation verification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285861"/>
            <a:ext cx="86439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 the spatial distribution of precipitation is reproduced in more detail;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 COSMO-Ru1 provides a more accurate precipitation amount compared with the COSMO-Ru2;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 there is rather good agreement in the temporal distribution of precipitation;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 some changes in precipitation sum were detected with an expansion of the simulated domain.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 with different IC&amp;BC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142984"/>
            <a:ext cx="45720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b="1" i="1" dirty="0" smtClean="0">
                <a:solidFill>
                  <a:srgbClr val="002060"/>
                </a:solidFill>
                <a:latin typeface="+mn-lt"/>
              </a:rPr>
              <a:t>How to improve T2m initial values?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b="1" i="1" dirty="0" smtClean="0">
                <a:solidFill>
                  <a:srgbClr val="002060"/>
                </a:solidFill>
                <a:latin typeface="+mn-lt"/>
              </a:rPr>
              <a:t>How to obtain forecast earlier? </a:t>
            </a:r>
            <a:endParaRPr lang="ru-RU" sz="20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9124" y="1285860"/>
            <a:ext cx="4143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+mn-lt"/>
              </a:rPr>
              <a:t>Insufficient data for assimilation during model run!</a:t>
            </a:r>
            <a:endParaRPr lang="ru-RU" sz="20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7290" y="2643182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To start from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the previous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COSMO-Ru2 forecast </a:t>
            </a:r>
            <a:endParaRPr lang="ru-RU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7290" y="3288100"/>
            <a:ext cx="6429420" cy="1569660"/>
          </a:xfrm>
          <a:prstGeom prst="rect">
            <a:avLst/>
          </a:prstGeom>
          <a:solidFill>
            <a:schemeClr val="accent1">
              <a:lumMod val="40000"/>
              <a:lumOff val="60000"/>
              <a:alpha val="9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IC &amp; BC from COSMO-Ru2:</a:t>
            </a:r>
          </a:p>
          <a:p>
            <a:pPr marL="25146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start from  00 h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;</a:t>
            </a:r>
          </a:p>
          <a:p>
            <a:pPr marL="25146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+mn-lt"/>
              </a:rPr>
              <a:t>start from -06 h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;</a:t>
            </a:r>
          </a:p>
          <a:p>
            <a:pPr marL="25146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start from -12 h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.</a:t>
            </a: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Test_T2m_2013011300_RKHU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038060"/>
            <a:ext cx="4667902" cy="3105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 with different IC&amp;BC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4876" y="857232"/>
            <a:ext cx="44291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+mn-lt"/>
              </a:rPr>
              <a:t>COSMO-Ru1 T2m forecast </a:t>
            </a:r>
            <a:br>
              <a:rPr lang="en-US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en-US" sz="2000" b="1" dirty="0" smtClean="0">
                <a:solidFill>
                  <a:srgbClr val="002060"/>
                </a:solidFill>
                <a:latin typeface="+mn-lt"/>
              </a:rPr>
              <a:t>with IC &amp; BC from COSMO-Ru2:</a:t>
            </a:r>
          </a:p>
          <a:p>
            <a:pPr marL="1438275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start from  00 h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;</a:t>
            </a:r>
          </a:p>
          <a:p>
            <a:pPr marL="1438275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7030A0"/>
                </a:solidFill>
                <a:latin typeface="+mn-lt"/>
              </a:rPr>
              <a:t>start from -06 h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;</a:t>
            </a:r>
          </a:p>
          <a:p>
            <a:pPr marL="1438275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start from -12 h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.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9" name="Рисунок 8" descr="Test_T2m_2013011300_KrPo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2" y="785794"/>
            <a:ext cx="4667902" cy="3105584"/>
          </a:xfrm>
          <a:prstGeom prst="rect">
            <a:avLst/>
          </a:prstGeom>
        </p:spPr>
      </p:pic>
      <p:pic>
        <p:nvPicPr>
          <p:cNvPr id="10" name="Рисунок 9" descr="Test_T2m_2013011300_MCarus10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" y="3411527"/>
            <a:ext cx="4643438" cy="30893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86116" y="785794"/>
            <a:ext cx="1357322" cy="28814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+mn-lt"/>
              </a:rPr>
              <a:t>Krasnaya</a:t>
            </a:r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 Polyana</a:t>
            </a:r>
            <a:endParaRPr lang="ru-RU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3240" y="3429000"/>
            <a:ext cx="1357322" cy="28814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M.Carusel-1000</a:t>
            </a:r>
            <a:endParaRPr lang="ru-RU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43834" y="3000372"/>
            <a:ext cx="1357322" cy="28814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RKHU-4</a:t>
            </a:r>
            <a:endParaRPr lang="ru-RU" sz="1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 with different IC&amp;BC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98796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+mn-lt"/>
              </a:rPr>
              <a:t>COSMO-Ru1 12h precipitation sum forecast with IC &amp; BC from COSMO-Ru2</a:t>
            </a:r>
          </a:p>
        </p:txBody>
      </p:sp>
      <p:pic>
        <p:nvPicPr>
          <p:cNvPr id="11" name="Рисунок 10" descr="Prec12h_2013011300_start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2000240"/>
            <a:ext cx="4536453" cy="3643338"/>
          </a:xfrm>
          <a:prstGeom prst="rect">
            <a:avLst/>
          </a:prstGeom>
        </p:spPr>
      </p:pic>
      <p:pic>
        <p:nvPicPr>
          <p:cNvPr id="13" name="Рисунок 12" descr="Prec12h_2013011300_start-6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000240"/>
            <a:ext cx="4511670" cy="36234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4282" y="1630908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 start from  00 h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0" y="163090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 start from -06 h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 descr="legent_preci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5857892"/>
            <a:ext cx="3195970" cy="38403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 rot="-1740000">
            <a:off x="2204368" y="3224211"/>
            <a:ext cx="357190" cy="1229211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 rot="-1740000">
            <a:off x="6725317" y="3224212"/>
            <a:ext cx="357190" cy="1229211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Maps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2714620"/>
            <a:ext cx="3815789" cy="36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COSMO-</a:t>
            </a:r>
            <a:r>
              <a:rPr lang="en-US" sz="24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</a:t>
            </a:r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model’s areas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06" y="1000108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COSMO-Ru7</a:t>
            </a:r>
            <a:endParaRPr lang="ru-RU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06" y="1428736"/>
            <a:ext cx="3143272" cy="128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Domain:      4900 km x 4340 km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Grid:     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    700 x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62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x </a:t>
            </a:r>
            <a:r>
              <a:rPr lang="en-GB" dirty="0" smtClean="0">
                <a:latin typeface="+mn-lt"/>
              </a:rPr>
              <a:t>40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Space step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7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km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Time step: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40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s</a:t>
            </a:r>
            <a:endParaRPr lang="en-GB" dirty="0" smtClean="0">
              <a:solidFill>
                <a:srgbClr val="000000"/>
              </a:solidFill>
              <a:latin typeface="+mn-lt"/>
            </a:endParaRP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Forecast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78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3240" y="1002627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COSMO-Ru2</a:t>
            </a:r>
            <a:endParaRPr lang="ru-RU" b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3240" y="1431255"/>
            <a:ext cx="3143272" cy="128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Domain:      900 km x 1000 km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Grid:     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    420 x 47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x 5</a:t>
            </a:r>
            <a:r>
              <a:rPr lang="en-GB" dirty="0" smtClean="0">
                <a:latin typeface="+mn-lt"/>
              </a:rPr>
              <a:t>0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Space step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: 2.2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km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Time step: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20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s</a:t>
            </a:r>
            <a:endParaRPr lang="en-GB" dirty="0" smtClean="0">
              <a:solidFill>
                <a:srgbClr val="000000"/>
              </a:solidFill>
              <a:latin typeface="+mn-lt"/>
            </a:endParaRP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Forecast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  </a:t>
            </a:r>
            <a:r>
              <a:rPr lang="en-US" dirty="0" smtClean="0">
                <a:latin typeface="+mn-lt"/>
              </a:rPr>
              <a:t>48</a:t>
            </a:r>
            <a:r>
              <a:rPr lang="en-GB" dirty="0" smtClean="0"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72198" y="1000108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COSMO-Ru1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72198" y="1428736"/>
            <a:ext cx="3143272" cy="128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Domain:      </a:t>
            </a:r>
            <a:r>
              <a:rPr lang="en-GB" b="1" dirty="0" smtClean="0">
                <a:solidFill>
                  <a:srgbClr val="FF0000"/>
                </a:solidFill>
                <a:latin typeface="+mn-lt"/>
              </a:rPr>
              <a:t>110 km x 110 km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Grid:     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    100 x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10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x </a:t>
            </a:r>
            <a:r>
              <a:rPr lang="en-GB" dirty="0" smtClean="0">
                <a:latin typeface="+mn-lt"/>
              </a:rPr>
              <a:t>50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Space step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1.1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km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Time step: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10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s</a:t>
            </a:r>
            <a:endParaRPr lang="en-GB" dirty="0" smtClean="0">
              <a:solidFill>
                <a:srgbClr val="000000"/>
              </a:solidFill>
              <a:latin typeface="+mn-lt"/>
            </a:endParaRP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Forecast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24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 with different IC&amp;BC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98796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+mn-lt"/>
              </a:rPr>
              <a:t>COSMO-Ru1 12h precipitation sum forecast with IC &amp; BC from COSMO-Ru2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82" y="1630908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 start from  00 h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0" y="163090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 start from -06 h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Prec12h_2013011300_start00_f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30" y="2000240"/>
            <a:ext cx="4511670" cy="3623435"/>
          </a:xfrm>
          <a:prstGeom prst="rect">
            <a:avLst/>
          </a:prstGeom>
        </p:spPr>
      </p:pic>
      <p:pic>
        <p:nvPicPr>
          <p:cNvPr id="10" name="Рисунок 9" descr="Prec12h_2013011300_start-6h_f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000240"/>
            <a:ext cx="4511670" cy="3623435"/>
          </a:xfrm>
          <a:prstGeom prst="rect">
            <a:avLst/>
          </a:prstGeom>
        </p:spPr>
      </p:pic>
      <p:pic>
        <p:nvPicPr>
          <p:cNvPr id="12" name="Рисунок 11" descr="legent_preci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5857892"/>
            <a:ext cx="3195970" cy="384037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714348" y="2500306"/>
            <a:ext cx="714380" cy="64294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286380" y="2500306"/>
            <a:ext cx="714380" cy="64294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 rot="19279997">
            <a:off x="6355552" y="4096787"/>
            <a:ext cx="714380" cy="115768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rot="19279997">
            <a:off x="1926398" y="4096787"/>
            <a:ext cx="714380" cy="115768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520000" y="3488296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.</a:t>
            </a:r>
            <a:r>
              <a:rPr lang="en-US" sz="1200" b="1" dirty="0" err="1" smtClean="0">
                <a:latin typeface="+mn-lt"/>
              </a:rPr>
              <a:t>Kr.Polyana</a:t>
            </a:r>
            <a:endParaRPr lang="ru-RU" sz="1200" b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8000" y="345600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.</a:t>
            </a:r>
            <a:r>
              <a:rPr lang="en-US" sz="1200" b="1" dirty="0" err="1" smtClean="0">
                <a:latin typeface="+mn-lt"/>
              </a:rPr>
              <a:t>Kr.Polyana</a:t>
            </a:r>
            <a:endParaRPr lang="ru-RU" sz="1200" b="1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0000" y="3708000"/>
            <a:ext cx="71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.</a:t>
            </a:r>
            <a:r>
              <a:rPr lang="en-US" sz="1200" b="1" dirty="0" smtClean="0">
                <a:latin typeface="+mn-lt"/>
              </a:rPr>
              <a:t> Sochi</a:t>
            </a:r>
            <a:endParaRPr lang="ru-RU" sz="1200" b="1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04000" y="3672000"/>
            <a:ext cx="71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.</a:t>
            </a:r>
            <a:r>
              <a:rPr lang="en-US" sz="1200" b="1" dirty="0" smtClean="0">
                <a:latin typeface="+mn-lt"/>
              </a:rPr>
              <a:t> Sochi</a:t>
            </a:r>
            <a:endParaRPr lang="ru-RU" sz="12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 and near future plan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1214422"/>
            <a:ext cx="8715436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COSMO-Ru1 is installed and works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The verification of the first results shows good agreement with observed data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It is possible to run COSMO-Ru1 with IC&amp;BC from the previous COSMO-Ru2 forecast, but additional evaluations should be made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beforehand</a:t>
            </a:r>
            <a:endParaRPr lang="en-US" sz="20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3357562"/>
            <a:ext cx="8715436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 Use </a:t>
            </a: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new orography and topography – </a:t>
            </a:r>
            <a:r>
              <a:rPr lang="en-US" sz="2000" i="1" dirty="0" smtClean="0">
                <a:solidFill>
                  <a:srgbClr val="FF0000"/>
                </a:solidFill>
                <a:latin typeface="+mn-lt"/>
              </a:rPr>
              <a:t>with hope on new EXTPAR!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 Verification by means of VERSUS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 Run with implicit convection  simulation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ru-RU" sz="2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14348" y="5286388"/>
            <a:ext cx="77867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i="1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  <a:cs typeface="Aparajita" pitchFamily="34" charset="0"/>
              </a:rPr>
              <a:t>Thank you for </a:t>
            </a:r>
            <a:r>
              <a:rPr lang="en-US" sz="4800" i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  <a:cs typeface="Aparajita" pitchFamily="34" charset="0"/>
              </a:rPr>
              <a:t>your attention</a:t>
            </a:r>
            <a:r>
              <a:rPr lang="en-US" sz="4800" i="1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  <a:cs typeface="Aparajita" pitchFamily="34" charset="0"/>
              </a:rPr>
              <a:t>!</a:t>
            </a:r>
            <a:endParaRPr lang="ru-RU" sz="4800" i="1" dirty="0">
              <a:solidFill>
                <a:schemeClr val="tx2">
                  <a:lumMod val="50000"/>
                </a:schemeClr>
              </a:solidFill>
              <a:latin typeface="Book Antiqua" pitchFamily="18" charset="0"/>
              <a:cs typeface="Aparajit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357167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COSMO-</a:t>
            </a:r>
            <a:r>
              <a:rPr lang="en-US" sz="24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</a:t>
            </a:r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model’s areas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06" y="1000108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COSMO-Ru7</a:t>
            </a:r>
            <a:endParaRPr lang="ru-RU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06" y="1428736"/>
            <a:ext cx="3143272" cy="128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Domain:      4900 km x 4340 km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Grid: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   700 x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62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0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x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40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Space step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: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7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km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Time step: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40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Forecast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: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78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3240" y="1002627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COSMO-Ru2</a:t>
            </a:r>
            <a:endParaRPr lang="ru-RU" b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3240" y="1431255"/>
            <a:ext cx="3143272" cy="128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Domain:      900 km x 1000 km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Grid: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   420 x 47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0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x 5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0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Space step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: 2.2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km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Time step: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20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Forecast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: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48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72198" y="1000108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COSMO-Ru1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72198" y="1428736"/>
            <a:ext cx="3143272" cy="128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Domain:      110 km x 110 km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Grid:     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    100 x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10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x </a:t>
            </a:r>
            <a:r>
              <a:rPr lang="en-GB" dirty="0" smtClean="0">
                <a:latin typeface="+mn-lt"/>
              </a:rPr>
              <a:t>50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Space step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1.1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km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Time step: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10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s</a:t>
            </a:r>
            <a:endParaRPr lang="en-GB" dirty="0" smtClean="0">
              <a:solidFill>
                <a:srgbClr val="000000"/>
              </a:solidFill>
              <a:latin typeface="+mn-lt"/>
            </a:endParaRP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Forecast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24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00728" y="2857496"/>
            <a:ext cx="3143272" cy="128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Domain:      </a:t>
            </a:r>
            <a:r>
              <a:rPr lang="en-GB" b="1" dirty="0" smtClean="0">
                <a:solidFill>
                  <a:srgbClr val="FF0000"/>
                </a:solidFill>
                <a:latin typeface="+mn-lt"/>
              </a:rPr>
              <a:t>220 km x 220 km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Grid:     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    200 x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20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x </a:t>
            </a:r>
            <a:r>
              <a:rPr lang="en-GB" dirty="0" smtClean="0">
                <a:latin typeface="+mn-lt"/>
              </a:rPr>
              <a:t>50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Space step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1.1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km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Time step: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10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s</a:t>
            </a:r>
            <a:endParaRPr lang="en-GB" dirty="0" smtClean="0">
              <a:solidFill>
                <a:srgbClr val="000000"/>
              </a:solidFill>
              <a:latin typeface="+mn-lt"/>
            </a:endParaRP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Forecast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24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h</a:t>
            </a:r>
          </a:p>
        </p:txBody>
      </p:sp>
      <p:pic>
        <p:nvPicPr>
          <p:cNvPr id="13" name="Рисунок 12" descr="Maps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3" y="2714620"/>
            <a:ext cx="3834286" cy="3645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COSMO-</a:t>
            </a:r>
            <a:r>
              <a:rPr lang="en-US" sz="24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</a:t>
            </a:r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model’s areas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06" y="1000108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COSMO-Ru7</a:t>
            </a:r>
            <a:endParaRPr lang="ru-RU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06" y="1428736"/>
            <a:ext cx="3143272" cy="128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Domain:      4900 km x 4340 km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Grid: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   700 x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62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0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x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40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Space step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: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7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km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Time step: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40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Forecast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: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78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3240" y="1002627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COSMO-Ru2</a:t>
            </a:r>
            <a:endParaRPr lang="ru-RU" b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3240" y="1431255"/>
            <a:ext cx="3143272" cy="128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Domain:      900 km x 1000 km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Grid: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   420 x 47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0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x 5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0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Space step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: 2.2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km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Time step: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20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Forecast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: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48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72198" y="1000108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COSMO-Ru1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72198" y="1428736"/>
            <a:ext cx="3143272" cy="128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Domain:      110 km x 110 km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Grid:     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    100 x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10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x </a:t>
            </a:r>
            <a:r>
              <a:rPr lang="en-GB" dirty="0" smtClean="0">
                <a:latin typeface="+mn-lt"/>
              </a:rPr>
              <a:t>50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Space step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1.1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km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Time step: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10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s</a:t>
            </a:r>
            <a:endParaRPr lang="en-GB" dirty="0" smtClean="0">
              <a:solidFill>
                <a:srgbClr val="000000"/>
              </a:solidFill>
              <a:latin typeface="+mn-lt"/>
            </a:endParaRP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Forecast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24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00728" y="2857496"/>
            <a:ext cx="3143272" cy="128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Domain</a:t>
            </a:r>
            <a:r>
              <a:rPr lang="en-GB" dirty="0" smtClean="0">
                <a:latin typeface="+mn-lt"/>
              </a:rPr>
              <a:t>:      220 km x 220 km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Grid:     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    200 x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20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x </a:t>
            </a:r>
            <a:r>
              <a:rPr lang="en-GB" dirty="0" smtClean="0">
                <a:latin typeface="+mn-lt"/>
              </a:rPr>
              <a:t>50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Space step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1.1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km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Time step: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10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s</a:t>
            </a:r>
            <a:endParaRPr lang="en-GB" dirty="0" smtClean="0">
              <a:solidFill>
                <a:srgbClr val="000000"/>
              </a:solidFill>
              <a:latin typeface="+mn-lt"/>
            </a:endParaRP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Forecast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24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0728" y="4360213"/>
            <a:ext cx="3143272" cy="128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Domain:      </a:t>
            </a:r>
            <a:r>
              <a:rPr lang="en-GB" b="1" dirty="0" smtClean="0">
                <a:solidFill>
                  <a:srgbClr val="FF0000"/>
                </a:solidFill>
                <a:latin typeface="+mn-lt"/>
              </a:rPr>
              <a:t>495 km x 495 km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Grid:     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    450 x 45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x </a:t>
            </a:r>
            <a:r>
              <a:rPr lang="en-GB" dirty="0" smtClean="0">
                <a:latin typeface="+mn-lt"/>
              </a:rPr>
              <a:t>50 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Space step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1.1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km</a:t>
            </a: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Time step: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10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s</a:t>
            </a:r>
            <a:endParaRPr lang="en-GB" dirty="0" smtClean="0">
              <a:solidFill>
                <a:srgbClr val="000000"/>
              </a:solidFill>
              <a:latin typeface="+mn-lt"/>
            </a:endParaRPr>
          </a:p>
          <a:p>
            <a:pPr eaLnBrk="0" hangingPunct="0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Forecast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: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24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h</a:t>
            </a:r>
          </a:p>
        </p:txBody>
      </p:sp>
      <p:pic>
        <p:nvPicPr>
          <p:cNvPr id="16" name="Рисунок 15" descr="Maps_4_ma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2357" y="2714620"/>
            <a:ext cx="4444023" cy="32240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85852" y="2714620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00B050"/>
                </a:solidFill>
                <a:latin typeface="+mn-lt"/>
              </a:rPr>
              <a:t>COSMO-Ru2</a:t>
            </a:r>
            <a:endParaRPr lang="ru-RU" sz="1600" b="1" u="sng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2844" y="4071942"/>
            <a:ext cx="2071702" cy="246221"/>
          </a:xfrm>
          <a:prstGeom prst="rect">
            <a:avLst/>
          </a:prstGeom>
          <a:solidFill>
            <a:srgbClr val="FF0000">
              <a:alpha val="79000"/>
            </a:srgbClr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  <a:latin typeface="+mn-lt"/>
              </a:rPr>
              <a:t>COSMO-Ru1 (200x200)</a:t>
            </a:r>
            <a:endParaRPr lang="ru-RU" sz="1600" b="1" u="sng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406" y="4786322"/>
            <a:ext cx="2071702" cy="246221"/>
          </a:xfrm>
          <a:prstGeom prst="rect">
            <a:avLst/>
          </a:prstGeom>
          <a:solidFill>
            <a:srgbClr val="F89108">
              <a:alpha val="79000"/>
            </a:srgbClr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  <a:latin typeface="+mn-lt"/>
              </a:rPr>
              <a:t>COSMO-Ru1 (450x450)</a:t>
            </a:r>
            <a:endParaRPr lang="ru-RU" sz="1600" b="1" u="sng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35" name="Прямая соединительная линия 34"/>
          <p:cNvCxnSpPr>
            <a:stCxn id="30" idx="3"/>
          </p:cNvCxnSpPr>
          <p:nvPr/>
        </p:nvCxnSpPr>
        <p:spPr>
          <a:xfrm>
            <a:off x="2214546" y="4195053"/>
            <a:ext cx="1214446" cy="91203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stCxn id="33" idx="3"/>
          </p:cNvCxnSpPr>
          <p:nvPr/>
        </p:nvCxnSpPr>
        <p:spPr>
          <a:xfrm>
            <a:off x="2143108" y="4909433"/>
            <a:ext cx="1143008" cy="19765"/>
          </a:xfrm>
          <a:prstGeom prst="line">
            <a:avLst/>
          </a:prstGeom>
          <a:ln w="15875">
            <a:solidFill>
              <a:srgbClr val="F891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43108" y="5863257"/>
            <a:ext cx="6572296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Cluster-based architecture Tornado, peak performance 35 TFLOPS</a:t>
            </a:r>
          </a:p>
          <a:p>
            <a:pPr algn="ctr"/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Cores: 288 (from 1536)</a:t>
            </a:r>
          </a:p>
          <a:p>
            <a:pPr algn="ctr"/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Runtime: 15.5 min (for 200x200) ,  54 min (for 450x450)</a:t>
            </a:r>
            <a:endParaRPr lang="ru-RU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 results &amp; verification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2928934"/>
            <a:ext cx="86439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For the verification the following sources of the observation data were used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:</a:t>
            </a: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Roshydromet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meteorological stations (maximum - 13, usually - 11)</a:t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 (</a:t>
            </a:r>
            <a:r>
              <a:rPr lang="en-US" sz="20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observations are made every 3 hours, 12-hours precipitation sum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);</a:t>
            </a:r>
          </a:p>
          <a:p>
            <a:pPr>
              <a:buFont typeface="Wingdings" pitchFamily="2" charset="2"/>
              <a:buChar char="Ø"/>
            </a:pPr>
            <a:endParaRPr lang="en-US" sz="200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AMS (maximum - 41 , usually - 12) </a:t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(</a:t>
            </a:r>
            <a:r>
              <a:rPr lang="en-US" sz="20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observations are made on average every ten minutes, but not all parameters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)</a:t>
            </a: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Verifications were made for several winter days when severe weather conditions took place.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1214422"/>
            <a:ext cx="864399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In order to assess the impact of the boundaries verifications were made </a:t>
            </a:r>
            <a:b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for 3 simulation domain of the COSMO-Ru1:</a:t>
            </a:r>
          </a:p>
          <a:p>
            <a:endParaRPr lang="en-US" sz="100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361950" indent="26670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450 x 450 </a:t>
            </a:r>
          </a:p>
          <a:p>
            <a:pPr marL="361950" indent="26670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200 x 200</a:t>
            </a:r>
          </a:p>
          <a:p>
            <a:pPr marL="361950" indent="26670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100 x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GMap_valey_top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871184"/>
            <a:ext cx="8143900" cy="58407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 results &amp; verification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Map_CNet_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5828789"/>
            <a:ext cx="1868490" cy="95779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00034" y="857233"/>
            <a:ext cx="5429288" cy="357189"/>
          </a:xfrm>
          <a:prstGeom prst="rect">
            <a:avLst/>
          </a:prstGeom>
          <a:solidFill>
            <a:srgbClr val="008000">
              <a:alpha val="82745"/>
            </a:srgbClr>
          </a:solidFill>
          <a:ln w="12700">
            <a:solidFill>
              <a:schemeClr val="bg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  <a:latin typeface="+mn-lt"/>
              </a:rPr>
              <a:t>Location of the observation points and model grid nodes</a:t>
            </a:r>
            <a:endParaRPr lang="ru-RU" b="1" u="sng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GMap_valey_angl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58" y="933712"/>
            <a:ext cx="8157908" cy="5697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 results &amp; verification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Map_CNet_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5828789"/>
            <a:ext cx="1868490" cy="95779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00034" y="857233"/>
            <a:ext cx="6572296" cy="349702"/>
          </a:xfrm>
          <a:prstGeom prst="rect">
            <a:avLst/>
          </a:prstGeom>
          <a:solidFill>
            <a:srgbClr val="008000">
              <a:alpha val="82745"/>
            </a:srgbClr>
          </a:solidFill>
          <a:ln w="12700">
            <a:solidFill>
              <a:schemeClr val="bg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  <a:latin typeface="+mn-lt"/>
              </a:rPr>
              <a:t>Location of the observation points and model grid nodes </a:t>
            </a:r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(angle view)</a:t>
            </a:r>
            <a:endParaRPr lang="ru-RU" b="1" u="sng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ASTER_relif_SFO&amp;net.tif"/>
          <p:cNvPicPr>
            <a:picLocks noChangeAspect="1"/>
          </p:cNvPicPr>
          <p:nvPr/>
        </p:nvPicPr>
        <p:blipFill>
          <a:blip r:embed="rId3" cstate="print"/>
          <a:srcRect l="2382" t="2021" r="1905" b="3369"/>
          <a:stretch>
            <a:fillRect/>
          </a:stretch>
        </p:blipFill>
        <p:spPr>
          <a:xfrm>
            <a:off x="432148" y="1071546"/>
            <a:ext cx="8140380" cy="56890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0166" y="357166"/>
            <a:ext cx="7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 results verification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3372" y="773652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COSMO-Ru1 grid and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ASTER GDEM2 relief </a:t>
            </a:r>
            <a:endParaRPr lang="ru-RU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060000" y="2268000"/>
            <a:ext cx="180000" cy="1800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2928926" y="1500174"/>
            <a:ext cx="1071570" cy="571504"/>
          </a:xfrm>
          <a:prstGeom prst="wedgeRectCallout">
            <a:avLst>
              <a:gd name="adj1" fmla="val -29633"/>
              <a:gd name="adj2" fmla="val 859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Grid  1310 m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ASTER 1164 m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sym typeface="Symbol"/>
              </a:rPr>
              <a:t> </a:t>
            </a:r>
            <a:r>
              <a:rPr lang="en-US" sz="1400" b="1" dirty="0" smtClean="0">
                <a:solidFill>
                  <a:schemeClr val="tx1"/>
                </a:solidFill>
              </a:rPr>
              <a:t>146 m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48000" y="4896000"/>
            <a:ext cx="180000" cy="1800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357290" y="3456000"/>
            <a:ext cx="180000" cy="1800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808000" y="3456000"/>
            <a:ext cx="180000" cy="1800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2786050" y="2714620"/>
            <a:ext cx="1071570" cy="571504"/>
          </a:xfrm>
          <a:prstGeom prst="wedgeRectCallout">
            <a:avLst>
              <a:gd name="adj1" fmla="val -29633"/>
              <a:gd name="adj2" fmla="val 859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Grid  1552 m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ASTER 1052 m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sym typeface="Symbol"/>
              </a:rPr>
              <a:t> 500</a:t>
            </a:r>
            <a:r>
              <a:rPr lang="en-US" sz="1400" b="1" dirty="0" smtClean="0">
                <a:solidFill>
                  <a:schemeClr val="tx1"/>
                </a:solidFill>
              </a:rPr>
              <a:t> m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4214810" y="4143380"/>
            <a:ext cx="1071570" cy="571504"/>
          </a:xfrm>
          <a:prstGeom prst="wedgeRectCallout">
            <a:avLst>
              <a:gd name="adj1" fmla="val -29633"/>
              <a:gd name="adj2" fmla="val 859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Grid  1840 m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ASTER 2293 m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sym typeface="Symbol"/>
              </a:rPr>
              <a:t> -453</a:t>
            </a:r>
            <a:r>
              <a:rPr lang="en-US" sz="1400" b="1" dirty="0" smtClean="0">
                <a:solidFill>
                  <a:schemeClr val="tx1"/>
                </a:solidFill>
              </a:rPr>
              <a:t> m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5643570" y="2714620"/>
            <a:ext cx="1071570" cy="571504"/>
          </a:xfrm>
          <a:prstGeom prst="wedgeRectCallout">
            <a:avLst>
              <a:gd name="adj1" fmla="val -29633"/>
              <a:gd name="adj2" fmla="val 859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Grid 1107 m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ASTER 1436 m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sym typeface="Symbol"/>
              </a:rPr>
              <a:t> -329</a:t>
            </a:r>
            <a:r>
              <a:rPr lang="en-US" sz="1400" b="1" dirty="0" smtClean="0">
                <a:solidFill>
                  <a:schemeClr val="tx1"/>
                </a:solidFill>
              </a:rPr>
              <a:t> m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928662" y="2714620"/>
            <a:ext cx="1071570" cy="571504"/>
          </a:xfrm>
          <a:prstGeom prst="wedgeRectCallout">
            <a:avLst>
              <a:gd name="adj1" fmla="val -6593"/>
              <a:gd name="adj2" fmla="val 859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Grid  1702 m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ASTER 1403 m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sym typeface="Symbol"/>
              </a:rPr>
              <a:t> 299</a:t>
            </a:r>
            <a:r>
              <a:rPr lang="en-US" sz="1400" b="1" dirty="0" smtClean="0">
                <a:solidFill>
                  <a:schemeClr val="tx1"/>
                </a:solidFill>
              </a:rPr>
              <a:t> m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688000" y="3492000"/>
            <a:ext cx="180000" cy="1800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 descr="ASTER_l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5955711"/>
            <a:ext cx="5429288" cy="902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7456</TotalTime>
  <Words>1957</Words>
  <Application>Microsoft Office PowerPoint</Application>
  <PresentationFormat>Экран (4:3)</PresentationFormat>
  <Paragraphs>668</Paragraphs>
  <Slides>31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2,2 км – ансамбль для региона Сочи: начало работы</dc:title>
  <dc:creator>dalferov</dc:creator>
  <cp:lastModifiedBy>marina</cp:lastModifiedBy>
  <cp:revision>519</cp:revision>
  <dcterms:created xsi:type="dcterms:W3CDTF">2012-12-11T11:58:16Z</dcterms:created>
  <dcterms:modified xsi:type="dcterms:W3CDTF">2013-08-31T14:57:00Z</dcterms:modified>
</cp:coreProperties>
</file>