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5" r:id="rId1"/>
    <p:sldMasterId id="2147483700" r:id="rId2"/>
  </p:sldMasterIdLst>
  <p:notesMasterIdLst>
    <p:notesMasterId r:id="rId52"/>
  </p:notesMasterIdLst>
  <p:handoutMasterIdLst>
    <p:handoutMasterId r:id="rId53"/>
  </p:handoutMasterIdLst>
  <p:sldIdLst>
    <p:sldId id="439" r:id="rId3"/>
    <p:sldId id="496" r:id="rId4"/>
    <p:sldId id="497" r:id="rId5"/>
    <p:sldId id="370" r:id="rId6"/>
    <p:sldId id="508" r:id="rId7"/>
    <p:sldId id="511" r:id="rId8"/>
    <p:sldId id="512" r:id="rId9"/>
    <p:sldId id="513" r:id="rId10"/>
    <p:sldId id="516" r:id="rId11"/>
    <p:sldId id="517" r:id="rId12"/>
    <p:sldId id="518" r:id="rId13"/>
    <p:sldId id="459" r:id="rId14"/>
    <p:sldId id="498" r:id="rId15"/>
    <p:sldId id="499" r:id="rId16"/>
    <p:sldId id="500" r:id="rId17"/>
    <p:sldId id="501" r:id="rId18"/>
    <p:sldId id="502" r:id="rId19"/>
    <p:sldId id="483" r:id="rId20"/>
    <p:sldId id="463" r:id="rId21"/>
    <p:sldId id="520" r:id="rId22"/>
    <p:sldId id="521" r:id="rId23"/>
    <p:sldId id="519" r:id="rId24"/>
    <p:sldId id="522" r:id="rId25"/>
    <p:sldId id="525" r:id="rId26"/>
    <p:sldId id="523" r:id="rId27"/>
    <p:sldId id="481" r:id="rId28"/>
    <p:sldId id="482" r:id="rId29"/>
    <p:sldId id="526" r:id="rId30"/>
    <p:sldId id="524" r:id="rId31"/>
    <p:sldId id="458" r:id="rId32"/>
    <p:sldId id="399" r:id="rId33"/>
    <p:sldId id="400" r:id="rId34"/>
    <p:sldId id="398" r:id="rId35"/>
    <p:sldId id="433" r:id="rId36"/>
    <p:sldId id="402" r:id="rId37"/>
    <p:sldId id="435" r:id="rId38"/>
    <p:sldId id="404" r:id="rId39"/>
    <p:sldId id="441" r:id="rId40"/>
    <p:sldId id="434" r:id="rId41"/>
    <p:sldId id="405" r:id="rId42"/>
    <p:sldId id="406" r:id="rId43"/>
    <p:sldId id="407" r:id="rId44"/>
    <p:sldId id="425" r:id="rId45"/>
    <p:sldId id="436" r:id="rId46"/>
    <p:sldId id="421" r:id="rId47"/>
    <p:sldId id="443" r:id="rId48"/>
    <p:sldId id="414" r:id="rId49"/>
    <p:sldId id="383" r:id="rId50"/>
    <p:sldId id="396" r:id="rId51"/>
  </p:sldIdLst>
  <p:sldSz cx="9144000" cy="6858000" type="screen4x3"/>
  <p:notesSz cx="6781800" cy="9918700"/>
  <p:custDataLst>
    <p:tags r:id="rId55"/>
  </p:custDataLst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A200"/>
    <a:srgbClr val="0000FF"/>
    <a:srgbClr val="663300"/>
    <a:srgbClr val="FF9900"/>
    <a:srgbClr val="B2B2B2"/>
    <a:srgbClr val="4D4D4D"/>
    <a:srgbClr val="00CC00"/>
    <a:srgbClr val="0725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75" autoAdjust="0"/>
    <p:restoredTop sz="96078" autoAdjust="0"/>
  </p:normalViewPr>
  <p:slideViewPr>
    <p:cSldViewPr snapToGrid="0">
      <p:cViewPr>
        <p:scale>
          <a:sx n="130" d="100"/>
          <a:sy n="130" d="100"/>
        </p:scale>
        <p:origin x="-8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2838" y="-102"/>
      </p:cViewPr>
      <p:guideLst>
        <p:guide orient="horz" pos="3124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interSettings" Target="printerSettings/printerSettings1.bin"/><Relationship Id="rId55" Type="http://schemas.openxmlformats.org/officeDocument/2006/relationships/tags" Target="tags/tag1.xml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400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3400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73A2C3FB-8B43-8A4F-8A34-780D72E5E1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904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1700"/>
            <a:ext cx="497205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3400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3400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E9B4F368-CE78-CB49-8F2F-49A1787D78EA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0793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C6310F-F0C1-4E70-8393-C6918583503D}" type="slidenum">
              <a:rPr lang="de-CH">
                <a:solidFill>
                  <a:prstClr val="black"/>
                </a:solidFill>
              </a:rPr>
              <a:pPr/>
              <a:t>2</a:t>
            </a:fld>
            <a:endParaRPr lang="de-CH">
              <a:solidFill>
                <a:prstClr val="black"/>
              </a:solidFill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/>
              <a:t>Um lokale Vorhersagen zu machen, verwendet man ein 3-stufiges Verfahren:</a:t>
            </a:r>
          </a:p>
          <a:p>
            <a:r>
              <a:rPr lang="de-CH"/>
              <a:t>Zuerst ein globales Modell, das das Verhalten der Atmosphäre auf dem ganzen Globus vorhersagt. Dazu wird die Kugel mit einem Gitternetz überzogen, dessen Maschenweite ca. 16km beträgt.</a:t>
            </a:r>
          </a:p>
          <a:p>
            <a:r>
              <a:rPr lang="de-CH"/>
              <a:t>Auf einem Ausschnitt über Europa wird die Prognose auf einem Gitter mit 6.6km Maschen verfeinert (COSMO-7).</a:t>
            </a:r>
          </a:p>
          <a:p>
            <a:r>
              <a:rPr lang="de-CH"/>
              <a:t>Über dem Alpenbogen wird ein Netz mit 2.2km Machenweite aufgespannt (COSMO-2). Damit erhält man viel mehr Details, wie z.B. die Alpentäler.</a:t>
            </a:r>
          </a:p>
          <a:p>
            <a:r>
              <a:rPr lang="de-CH"/>
              <a:t>Das jeweils eingebettete Modell braucht die Vorhersagen des übergeordneten an den Rändern (Ein- und Ausströmen der Luft).</a:t>
            </a:r>
          </a:p>
          <a:p>
            <a:r>
              <a:rPr lang="de-CH"/>
              <a:t>Faustregel: eine 24h Vorhersage muss in 30‘ erstellt werden können, damit sie nützlich ist. Je enger die Maschen, desto grösser der Rechenaufwand, deshalb die immer kleineren Gebiete.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b="0" dirty="0" smtClean="0">
                <a:latin typeface="Times" pitchFamily="-84" charset="0"/>
              </a:rPr>
              <a:t>By using a</a:t>
            </a:r>
            <a:r>
              <a:rPr lang="en-GB" b="0" baseline="0" dirty="0" smtClean="0">
                <a:latin typeface="Times" pitchFamily="-84" charset="0"/>
              </a:rPr>
              <a:t> strict formulation of the horizontal pressure gradients (after </a:t>
            </a:r>
            <a:r>
              <a:rPr lang="en-GB" b="0" baseline="0" dirty="0" err="1" smtClean="0">
                <a:latin typeface="Times" pitchFamily="-84" charset="0"/>
              </a:rPr>
              <a:t>Mahrer</a:t>
            </a:r>
            <a:r>
              <a:rPr lang="en-GB" b="0" baseline="0" dirty="0" smtClean="0">
                <a:latin typeface="Times" pitchFamily="-84" charset="0"/>
              </a:rPr>
              <a:t> 1984) a reduced noise pattern can be attained, although the vertical and horizontal movements start </a:t>
            </a:r>
            <a:r>
              <a:rPr lang="en-GB" b="1" baseline="0" dirty="0" smtClean="0">
                <a:latin typeface="Times" pitchFamily="-84" charset="0"/>
              </a:rPr>
              <a:t>before</a:t>
            </a:r>
            <a:r>
              <a:rPr lang="en-GB" b="0" baseline="0" dirty="0" smtClean="0">
                <a:latin typeface="Times" pitchFamily="-84" charset="0"/>
              </a:rPr>
              <a:t> </a:t>
            </a:r>
            <a:r>
              <a:rPr lang="en-GB" b="1" baseline="0" dirty="0" smtClean="0">
                <a:latin typeface="Times" pitchFamily="-84" charset="0"/>
              </a:rPr>
              <a:t>+2h</a:t>
            </a:r>
            <a:r>
              <a:rPr lang="en-GB" b="0" baseline="0" dirty="0" smtClean="0">
                <a:latin typeface="Times" pitchFamily="-84" charset="0"/>
              </a:rPr>
              <a:t>. The </a:t>
            </a:r>
            <a:r>
              <a:rPr lang="en-GB" b="0" baseline="0" dirty="0" err="1" smtClean="0">
                <a:latin typeface="Times" pitchFamily="-84" charset="0"/>
              </a:rPr>
              <a:t>Mahrer</a:t>
            </a:r>
            <a:r>
              <a:rPr lang="en-GB" b="0" baseline="0" dirty="0" smtClean="0">
                <a:latin typeface="Times" pitchFamily="-84" charset="0"/>
              </a:rPr>
              <a:t> formulation is the only way to compute the </a:t>
            </a:r>
            <a:r>
              <a:rPr lang="en-GB" b="1" baseline="0" dirty="0" smtClean="0">
                <a:latin typeface="Times" pitchFamily="-84" charset="0"/>
              </a:rPr>
              <a:t>2km</a:t>
            </a:r>
            <a:r>
              <a:rPr lang="en-GB" b="0" baseline="0" dirty="0" smtClean="0">
                <a:latin typeface="Times" pitchFamily="-84" charset="0"/>
              </a:rPr>
              <a:t> hill height on the right. But </a:t>
            </a:r>
            <a:r>
              <a:rPr lang="en-GB" b="1" baseline="0" dirty="0" smtClean="0">
                <a:latin typeface="Times" pitchFamily="-84" charset="0"/>
              </a:rPr>
              <a:t>at some times </a:t>
            </a:r>
            <a:r>
              <a:rPr lang="en-GB" b="0" baseline="0" dirty="0" smtClean="0">
                <a:latin typeface="Times" pitchFamily="-84" charset="0"/>
              </a:rPr>
              <a:t>the noise can reach </a:t>
            </a:r>
            <a:r>
              <a:rPr lang="en-GB" b="1" baseline="0" dirty="0" smtClean="0">
                <a:latin typeface="Times" pitchFamily="-84" charset="0"/>
              </a:rPr>
              <a:t>high</a:t>
            </a:r>
            <a:r>
              <a:rPr lang="en-GB" b="0" baseline="0" dirty="0" smtClean="0">
                <a:latin typeface="Times" pitchFamily="-84" charset="0"/>
              </a:rPr>
              <a:t> values !</a:t>
            </a:r>
            <a:endParaRPr lang="en-GB" b="0" dirty="0" smtClean="0">
              <a:latin typeface="Times" pitchFamily="-84" charset="0"/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 defTabSz="966788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 defTabSz="966788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 defTabSz="966788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 defTabSz="966788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fld id="{DB02751B-F7C6-4069-827D-B148E6953D92}" type="slidenum">
              <a:rPr lang="de-CH" sz="1300" b="0"/>
              <a:pPr/>
              <a:t>17</a:t>
            </a:fld>
            <a:endParaRPr lang="de-CH" sz="1300" b="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GB" dirty="0" err="1" smtClean="0">
                <a:latin typeface="Times" charset="0"/>
                <a:ea typeface="ＭＳ Ｐゴシック" charset="0"/>
                <a:cs typeface="ＭＳ Ｐゴシック" charset="0"/>
              </a:rPr>
              <a:t>Thun</a:t>
            </a:r>
            <a:endParaRPr lang="en-GB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GB" dirty="0" err="1" smtClean="0">
                <a:latin typeface="Times" charset="0"/>
                <a:ea typeface="ＭＳ Ｐゴシック" charset="0"/>
                <a:cs typeface="ＭＳ Ｐゴシック" charset="0"/>
              </a:rPr>
              <a:t>Thunersee</a:t>
            </a:r>
            <a:endParaRPr lang="en-GB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GB" dirty="0" smtClean="0">
                <a:latin typeface="Times" charset="0"/>
                <a:ea typeface="ＭＳ Ｐゴシック" charset="0"/>
                <a:cs typeface="ＭＳ Ｐゴシック" charset="0"/>
              </a:rPr>
              <a:t>Interlaken</a:t>
            </a:r>
          </a:p>
          <a:p>
            <a:r>
              <a:rPr lang="en-GB" dirty="0" err="1" smtClean="0">
                <a:latin typeface="Times" charset="0"/>
                <a:ea typeface="ＭＳ Ｐゴシック" charset="0"/>
                <a:cs typeface="ＭＳ Ｐゴシック" charset="0"/>
              </a:rPr>
              <a:t>Brienzersee</a:t>
            </a:r>
            <a:endParaRPr lang="en-GB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GB" dirty="0" err="1" smtClean="0">
                <a:latin typeface="Times" charset="0"/>
                <a:ea typeface="ＭＳ Ｐゴシック" charset="0"/>
                <a:cs typeface="ＭＳ Ｐゴシック" charset="0"/>
              </a:rPr>
              <a:t>Haslital</a:t>
            </a:r>
            <a:endParaRPr lang="en-GB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GB" dirty="0" err="1" smtClean="0">
                <a:latin typeface="Times" charset="0"/>
                <a:ea typeface="ＭＳ Ｐゴシック" charset="0"/>
                <a:cs typeface="ＭＳ Ｐゴシック" charset="0"/>
              </a:rPr>
              <a:t>Grimpselpass</a:t>
            </a:r>
            <a:endParaRPr lang="en-GB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GB" dirty="0" smtClean="0">
                <a:latin typeface="Times" charset="0"/>
                <a:ea typeface="ＭＳ Ｐゴシック" charset="0"/>
                <a:cs typeface="ＭＳ Ｐゴシック" charset="0"/>
              </a:rPr>
              <a:t>Wallis</a:t>
            </a:r>
          </a:p>
          <a:p>
            <a:r>
              <a:rPr lang="en-GB" dirty="0" err="1" smtClean="0">
                <a:latin typeface="Times" charset="0"/>
                <a:ea typeface="ＭＳ Ｐゴシック" charset="0"/>
                <a:cs typeface="ＭＳ Ｐゴシック" charset="0"/>
              </a:rPr>
              <a:t>Eiger</a:t>
            </a:r>
            <a:r>
              <a:rPr lang="en-GB" dirty="0" smtClean="0">
                <a:latin typeface="Times" charset="0"/>
                <a:ea typeface="ＭＳ Ｐゴシック" charset="0"/>
                <a:cs typeface="ＭＳ Ｐゴシック" charset="0"/>
              </a:rPr>
              <a:t>/</a:t>
            </a:r>
            <a:r>
              <a:rPr lang="en-GB" dirty="0" err="1" smtClean="0">
                <a:latin typeface="Times" charset="0"/>
                <a:ea typeface="ＭＳ Ｐゴシック" charset="0"/>
                <a:cs typeface="ＭＳ Ｐゴシック" charset="0"/>
              </a:rPr>
              <a:t>Mönch</a:t>
            </a:r>
            <a:r>
              <a:rPr lang="en-GB" dirty="0" smtClean="0">
                <a:latin typeface="Times" charset="0"/>
                <a:ea typeface="ＭＳ Ｐゴシック" charset="0"/>
                <a:cs typeface="ＭＳ Ｐゴシック" charset="0"/>
              </a:rPr>
              <a:t>/Jungfrau</a:t>
            </a:r>
          </a:p>
          <a:p>
            <a:endParaRPr lang="en-GB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dirty="0" smtClean="0">
                <a:latin typeface="Times" pitchFamily="-84" charset="0"/>
              </a:rPr>
              <a:t>The </a:t>
            </a:r>
            <a:r>
              <a:rPr lang="en-GB" b="1" dirty="0" smtClean="0">
                <a:latin typeface="Times" pitchFamily="-84" charset="0"/>
              </a:rPr>
              <a:t>inner</a:t>
            </a:r>
            <a:r>
              <a:rPr lang="en-GB" dirty="0" smtClean="0">
                <a:latin typeface="Times" pitchFamily="-84" charset="0"/>
              </a:rPr>
              <a:t> domain of </a:t>
            </a:r>
            <a:r>
              <a:rPr lang="en-GB" b="1" dirty="0" smtClean="0">
                <a:latin typeface="Times" pitchFamily="-84" charset="0"/>
              </a:rPr>
              <a:t>COSMO-1 (without the relaxation zone</a:t>
            </a:r>
            <a:r>
              <a:rPr lang="en-GB" dirty="0" smtClean="0">
                <a:latin typeface="Times" pitchFamily="-84" charset="0"/>
              </a:rPr>
              <a:t>: stippled line at 35 grid points from boundary) is </a:t>
            </a:r>
            <a:r>
              <a:rPr lang="en-GB" b="1" dirty="0" smtClean="0">
                <a:latin typeface="Times" pitchFamily="-84" charset="0"/>
              </a:rPr>
              <a:t>close</a:t>
            </a:r>
            <a:r>
              <a:rPr lang="en-GB" dirty="0" smtClean="0">
                <a:latin typeface="Times" pitchFamily="-84" charset="0"/>
              </a:rPr>
              <a:t> to the actual COSMO-2 domain </a:t>
            </a:r>
            <a:r>
              <a:rPr lang="en-GB" b="1" dirty="0" smtClean="0">
                <a:latin typeface="Times" pitchFamily="-84" charset="0"/>
              </a:rPr>
              <a:t>(520 x 350)</a:t>
            </a: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 defTabSz="966788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 defTabSz="966788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 defTabSz="966788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 defTabSz="966788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fld id="{DB02751B-F7C6-4069-827D-B148E6953D92}" type="slidenum">
              <a:rPr lang="de-CH" sz="1300" b="0"/>
              <a:pPr/>
              <a:t>37</a:t>
            </a:fld>
            <a:endParaRPr lang="de-CH" sz="1300" b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4538"/>
            <a:ext cx="4959350" cy="3719512"/>
          </a:xfrm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124" y="4711712"/>
            <a:ext cx="4971554" cy="4462430"/>
          </a:xfrm>
          <a:noFill/>
        </p:spPr>
        <p:txBody>
          <a:bodyPr/>
          <a:lstStyle/>
          <a:p>
            <a:endParaRPr lang="en-US" smtClean="0">
              <a:latin typeface="Times" pitchFamily="-8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b="1" dirty="0" smtClean="0">
              <a:latin typeface="Times" pitchFamily="-84" charset="0"/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 defTabSz="966788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 defTabSz="966788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 defTabSz="966788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 defTabSz="966788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fld id="{DB02751B-F7C6-4069-827D-B148E6953D92}" type="slidenum">
              <a:rPr lang="de-CH" sz="1300" b="0"/>
              <a:pPr/>
              <a:t>5</a:t>
            </a:fld>
            <a:endParaRPr lang="de-CH" sz="1300" b="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Not the same domain because in autumn</a:t>
            </a:r>
            <a:r>
              <a:rPr lang="en-GB" baseline="0" noProof="0" dirty="0" smtClean="0"/>
              <a:t> we had a cold bias over the SW area due to a completely wrong orography (holes !) near the coast line of South of France.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B4F368-CE78-CB49-8F2F-49A1787D78EA}" type="slidenum">
              <a:rPr lang="de-CH" smtClean="0"/>
              <a:pPr>
                <a:defRPr/>
              </a:pPr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43850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Observations</a:t>
            </a:r>
            <a:r>
              <a:rPr lang="de-CH" baseline="0" dirty="0" smtClean="0"/>
              <a:t> in BLACK. 12 UTC VERY </a:t>
            </a:r>
            <a:r>
              <a:rPr lang="de-CH" baseline="0" dirty="0" err="1" smtClean="0"/>
              <a:t>good</a:t>
            </a:r>
            <a:r>
              <a:rPr lang="de-CH" baseline="0" dirty="0" smtClean="0"/>
              <a:t> COSMO-1! Same </a:t>
            </a:r>
            <a:r>
              <a:rPr lang="de-CH" baseline="0" dirty="0" err="1" smtClean="0"/>
              <a:t>picture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for</a:t>
            </a:r>
            <a:r>
              <a:rPr lang="de-CH" baseline="0" dirty="0" smtClean="0"/>
              <a:t> Winter </a:t>
            </a:r>
            <a:r>
              <a:rPr lang="de-CH" baseline="0" dirty="0" err="1" smtClean="0"/>
              <a:t>over</a:t>
            </a:r>
            <a:r>
              <a:rPr lang="de-CH" baseline="0" dirty="0" smtClean="0"/>
              <a:t> CH </a:t>
            </a:r>
            <a:r>
              <a:rPr lang="de-CH" baseline="0" dirty="0" err="1" smtClean="0"/>
              <a:t>domain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B4F368-CE78-CB49-8F2F-49A1787D78EA}" type="slidenum">
              <a:rPr lang="de-CH" smtClean="0"/>
              <a:pPr>
                <a:defRPr/>
              </a:pPr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30901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b="1" dirty="0" smtClean="0">
                <a:latin typeface="Times" pitchFamily="-84" charset="0"/>
              </a:rPr>
              <a:t>Slice </a:t>
            </a:r>
            <a:r>
              <a:rPr lang="en-GB" b="0" dirty="0" smtClean="0">
                <a:latin typeface="Times" pitchFamily="-84" charset="0"/>
              </a:rPr>
              <a:t>model, mountain</a:t>
            </a:r>
            <a:r>
              <a:rPr lang="en-GB" b="0" baseline="0" dirty="0" smtClean="0">
                <a:latin typeface="Times" pitchFamily="-84" charset="0"/>
              </a:rPr>
              <a:t> described by a </a:t>
            </a:r>
            <a:r>
              <a:rPr lang="en-GB" b="1" baseline="0" dirty="0" smtClean="0">
                <a:latin typeface="Times" pitchFamily="-84" charset="0"/>
              </a:rPr>
              <a:t>large scale </a:t>
            </a:r>
            <a:r>
              <a:rPr lang="en-GB" b="0" baseline="0" dirty="0" smtClean="0">
                <a:latin typeface="Times" pitchFamily="-84" charset="0"/>
              </a:rPr>
              <a:t>component</a:t>
            </a:r>
            <a:r>
              <a:rPr lang="en-GB" b="1" baseline="0" dirty="0" smtClean="0">
                <a:latin typeface="Times" pitchFamily="-84" charset="0"/>
              </a:rPr>
              <a:t> </a:t>
            </a:r>
            <a:r>
              <a:rPr lang="en-GB" sz="1200" dirty="0" smtClean="0">
                <a:latin typeface="Courier New" pitchFamily="1" charset="0"/>
              </a:rPr>
              <a:t>a=25km and</a:t>
            </a:r>
            <a:r>
              <a:rPr lang="en-GB" sz="1200" baseline="0" dirty="0" smtClean="0">
                <a:latin typeface="Courier New" pitchFamily="1" charset="0"/>
              </a:rPr>
              <a:t> a </a:t>
            </a:r>
            <a:r>
              <a:rPr lang="en-GB" sz="1200" b="1" baseline="0" dirty="0" smtClean="0">
                <a:latin typeface="Courier New" pitchFamily="1" charset="0"/>
              </a:rPr>
              <a:t>small scale component </a:t>
            </a:r>
            <a:r>
              <a:rPr lang="en-GB" sz="1200" baseline="0" dirty="0" smtClean="0">
                <a:latin typeface="+mj-lt"/>
              </a:rPr>
              <a:t>lambda</a:t>
            </a:r>
            <a:r>
              <a:rPr lang="en-GB" sz="1200" dirty="0" smtClean="0">
                <a:latin typeface="Courier New" pitchFamily="1" charset="0"/>
              </a:rPr>
              <a:t>=8km with a maximum slope</a:t>
            </a:r>
            <a:r>
              <a:rPr lang="en-GB" sz="1200" baseline="0" dirty="0" smtClean="0">
                <a:latin typeface="Courier New" pitchFamily="1" charset="0"/>
              </a:rPr>
              <a:t> of 37 degrees if we choose the amplitude to be 2km. We use a dry version of the model with more or less the same settings as used operationally: 2 time level 3</a:t>
            </a:r>
            <a:r>
              <a:rPr lang="en-GB" sz="1200" baseline="30000" dirty="0" smtClean="0">
                <a:latin typeface="Courier New" pitchFamily="1" charset="0"/>
              </a:rPr>
              <a:t>rd</a:t>
            </a:r>
            <a:r>
              <a:rPr lang="en-GB" sz="1200" baseline="0" dirty="0" smtClean="0">
                <a:latin typeface="Courier New" pitchFamily="1" charset="0"/>
              </a:rPr>
              <a:t> order </a:t>
            </a:r>
            <a:r>
              <a:rPr lang="en-GB" sz="1200" baseline="0" dirty="0" err="1" smtClean="0">
                <a:latin typeface="Courier New" pitchFamily="1" charset="0"/>
              </a:rPr>
              <a:t>Runge-Kutta</a:t>
            </a:r>
            <a:r>
              <a:rPr lang="en-GB" sz="1200" baseline="0" dirty="0" smtClean="0">
                <a:latin typeface="Courier New" pitchFamily="1" charset="0"/>
              </a:rPr>
              <a:t> scheme with ... Terrain following coordinates with the extension of SLEVE from </a:t>
            </a:r>
            <a:r>
              <a:rPr lang="en-GB" sz="1200" baseline="0" dirty="0" err="1" smtClean="0">
                <a:latin typeface="Courier New" pitchFamily="1" charset="0"/>
              </a:rPr>
              <a:t>Leuenberger</a:t>
            </a:r>
            <a:r>
              <a:rPr lang="en-GB" sz="1200" baseline="0" dirty="0" smtClean="0">
                <a:latin typeface="Courier New" pitchFamily="1" charset="0"/>
              </a:rPr>
              <a:t> 2010 so the grid is ... BLACK BOX for the following diagrams.</a:t>
            </a:r>
            <a:endParaRPr lang="en-GB" sz="1200" dirty="0" smtClean="0">
              <a:latin typeface="Courier New" pitchFamily="1" charset="0"/>
            </a:endParaRPr>
          </a:p>
          <a:p>
            <a:endParaRPr lang="en-GB" b="1" dirty="0" smtClean="0">
              <a:latin typeface="Times" pitchFamily="-84" charset="0"/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 defTabSz="966788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 defTabSz="966788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 defTabSz="966788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 defTabSz="966788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fld id="{DB02751B-F7C6-4069-827D-B148E6953D92}" type="slidenum">
              <a:rPr lang="de-CH" sz="1300" b="0"/>
              <a:pPr/>
              <a:t>13</a:t>
            </a:fld>
            <a:endParaRPr lang="de-CH" sz="1300" b="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b="0" dirty="0" smtClean="0">
                <a:latin typeface="Times" pitchFamily="-84" charset="0"/>
              </a:rPr>
              <a:t>This is the reference run with NO MOUNTAIN ... small values</a:t>
            </a: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 defTabSz="966788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 defTabSz="966788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 defTabSz="966788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 defTabSz="966788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fld id="{DB02751B-F7C6-4069-827D-B148E6953D92}" type="slidenum">
              <a:rPr lang="de-CH" sz="1300" b="0"/>
              <a:pPr/>
              <a:t>14</a:t>
            </a:fld>
            <a:endParaRPr lang="de-CH" sz="1300" b="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b="0" dirty="0" smtClean="0">
                <a:latin typeface="Times" pitchFamily="-84" charset="0"/>
              </a:rPr>
              <a:t>This</a:t>
            </a:r>
            <a:r>
              <a:rPr lang="en-GB" b="0" baseline="0" dirty="0" smtClean="0">
                <a:latin typeface="Times" pitchFamily="-84" charset="0"/>
              </a:rPr>
              <a:t> is a higher zoom from </a:t>
            </a:r>
            <a:r>
              <a:rPr lang="en-GB" b="1" baseline="0" dirty="0" smtClean="0">
                <a:latin typeface="Times" pitchFamily="-84" charset="0"/>
              </a:rPr>
              <a:t>0 to 6km</a:t>
            </a:r>
            <a:r>
              <a:rPr lang="en-GB" b="0" baseline="0" dirty="0" smtClean="0">
                <a:latin typeface="Times" pitchFamily="-84" charset="0"/>
              </a:rPr>
              <a:t> for a 1km high mountain (21 degrees maximum slope) with 2 different BBC. </a:t>
            </a:r>
            <a:r>
              <a:rPr lang="en-GB" b="1" baseline="0" dirty="0" smtClean="0">
                <a:latin typeface="Times" pitchFamily="-84" charset="0"/>
              </a:rPr>
              <a:t>Left</a:t>
            </a:r>
            <a:r>
              <a:rPr lang="en-GB" b="0" baseline="0" dirty="0" smtClean="0">
                <a:latin typeface="Times" pitchFamily="-84" charset="0"/>
              </a:rPr>
              <a:t> for the latest formulation of COSMO and right the </a:t>
            </a:r>
            <a:r>
              <a:rPr lang="en-GB" b="1" baseline="0" dirty="0" smtClean="0">
                <a:latin typeface="Times" pitchFamily="-84" charset="0"/>
              </a:rPr>
              <a:t>old</a:t>
            </a:r>
            <a:r>
              <a:rPr lang="en-GB" b="0" baseline="0" dirty="0" smtClean="0">
                <a:latin typeface="Times" pitchFamily="-84" charset="0"/>
              </a:rPr>
              <a:t> formulation of </a:t>
            </a:r>
            <a:r>
              <a:rPr lang="en-GB" b="0" baseline="0" dirty="0" err="1" smtClean="0">
                <a:latin typeface="Times" pitchFamily="-84" charset="0"/>
              </a:rPr>
              <a:t>Almut</a:t>
            </a:r>
            <a:r>
              <a:rPr lang="en-GB" b="0" baseline="0" dirty="0" smtClean="0">
                <a:latin typeface="Times" pitchFamily="-84" charset="0"/>
              </a:rPr>
              <a:t> </a:t>
            </a:r>
            <a:r>
              <a:rPr lang="en-GB" b="0" baseline="0" dirty="0" err="1" smtClean="0">
                <a:latin typeface="Times" pitchFamily="-84" charset="0"/>
              </a:rPr>
              <a:t>Gassmann</a:t>
            </a:r>
            <a:r>
              <a:rPr lang="en-GB" b="0" baseline="0" dirty="0" smtClean="0">
                <a:latin typeface="Times" pitchFamily="-84" charset="0"/>
              </a:rPr>
              <a:t>. First </a:t>
            </a:r>
            <a:r>
              <a:rPr lang="en-GB" b="1" baseline="0" dirty="0" smtClean="0">
                <a:latin typeface="Times" pitchFamily="-84" charset="0"/>
              </a:rPr>
              <a:t>2h</a:t>
            </a:r>
            <a:r>
              <a:rPr lang="en-GB" b="0" baseline="0" dirty="0" smtClean="0">
                <a:latin typeface="Times" pitchFamily="-84" charset="0"/>
              </a:rPr>
              <a:t> basically nothing then a plateau up to +</a:t>
            </a:r>
            <a:r>
              <a:rPr lang="en-GB" b="1" baseline="0" dirty="0" smtClean="0">
                <a:latin typeface="Times" pitchFamily="-84" charset="0"/>
              </a:rPr>
              <a:t>6h</a:t>
            </a:r>
            <a:r>
              <a:rPr lang="en-GB" b="0" baseline="0" dirty="0" smtClean="0">
                <a:latin typeface="Times" pitchFamily="-84" charset="0"/>
              </a:rPr>
              <a:t> or </a:t>
            </a:r>
            <a:r>
              <a:rPr lang="en-GB" b="1" baseline="0" dirty="0" smtClean="0">
                <a:latin typeface="Times" pitchFamily="-84" charset="0"/>
              </a:rPr>
              <a:t>+8h </a:t>
            </a:r>
            <a:r>
              <a:rPr lang="en-GB" b="0" baseline="0" dirty="0" smtClean="0">
                <a:latin typeface="Times" pitchFamily="-84" charset="0"/>
              </a:rPr>
              <a:t>for the latest formulation of COSMO (left) then quite lot of activity for the last 2 to 4h. This leads to a lot of differences near the orography but the consistent formulation (left) shows a less noisy pattern after 10h.</a:t>
            </a:r>
            <a:endParaRPr lang="en-GB" b="0" dirty="0" smtClean="0">
              <a:latin typeface="Times" pitchFamily="-84" charset="0"/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 defTabSz="966788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 defTabSz="966788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 defTabSz="966788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 defTabSz="966788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fld id="{DB02751B-F7C6-4069-827D-B148E6953D92}" type="slidenum">
              <a:rPr lang="de-CH" sz="1300" b="0"/>
              <a:pPr/>
              <a:t>15</a:t>
            </a:fld>
            <a:endParaRPr lang="de-CH" sz="1300" b="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b="0" dirty="0" smtClean="0">
                <a:latin typeface="Times" pitchFamily="-84" charset="0"/>
              </a:rPr>
              <a:t>If we reduce the small scale terrain features (SVC2</a:t>
            </a:r>
            <a:r>
              <a:rPr lang="en-GB" b="0" baseline="0" dirty="0" smtClean="0">
                <a:latin typeface="Times" pitchFamily="-84" charset="0"/>
              </a:rPr>
              <a:t> </a:t>
            </a:r>
            <a:r>
              <a:rPr lang="en-GB" b="1" dirty="0" smtClean="0">
                <a:latin typeface="Times" pitchFamily="-84" charset="0"/>
              </a:rPr>
              <a:t>decay)</a:t>
            </a:r>
            <a:r>
              <a:rPr lang="en-GB" b="0" dirty="0" smtClean="0">
                <a:latin typeface="Times" pitchFamily="-84" charset="0"/>
              </a:rPr>
              <a:t> of the SLEVE coordinates</a:t>
            </a:r>
            <a:r>
              <a:rPr lang="en-GB" b="0" baseline="0" dirty="0" smtClean="0">
                <a:latin typeface="Times" pitchFamily="-84" charset="0"/>
              </a:rPr>
              <a:t> and increase the </a:t>
            </a:r>
            <a:r>
              <a:rPr lang="en-GB" b="1" baseline="0" dirty="0" smtClean="0">
                <a:latin typeface="Times" pitchFamily="-84" charset="0"/>
              </a:rPr>
              <a:t>Raleigh</a:t>
            </a:r>
            <a:r>
              <a:rPr lang="en-GB" b="0" baseline="0" dirty="0" smtClean="0">
                <a:latin typeface="Times" pitchFamily="-84" charset="0"/>
              </a:rPr>
              <a:t> (</a:t>
            </a:r>
            <a:r>
              <a:rPr lang="en-GB" b="0" baseline="0" dirty="0" err="1" smtClean="0">
                <a:latin typeface="Times" pitchFamily="-84" charset="0"/>
              </a:rPr>
              <a:t>nrdtau</a:t>
            </a:r>
            <a:r>
              <a:rPr lang="en-GB" b="0" baseline="0" dirty="0" smtClean="0">
                <a:latin typeface="Times" pitchFamily="-84" charset="0"/>
              </a:rPr>
              <a:t>) and the </a:t>
            </a:r>
            <a:r>
              <a:rPr lang="en-GB" b="1" baseline="0" dirty="0" smtClean="0">
                <a:latin typeface="Times" pitchFamily="-84" charset="0"/>
              </a:rPr>
              <a:t>divergence</a:t>
            </a:r>
            <a:r>
              <a:rPr lang="en-GB" b="0" baseline="0" dirty="0" smtClean="0">
                <a:latin typeface="Times" pitchFamily="-84" charset="0"/>
              </a:rPr>
              <a:t> </a:t>
            </a:r>
            <a:r>
              <a:rPr lang="en-GB" b="1" baseline="0" dirty="0" smtClean="0">
                <a:latin typeface="Times" pitchFamily="-84" charset="0"/>
              </a:rPr>
              <a:t>damping</a:t>
            </a:r>
            <a:r>
              <a:rPr lang="en-GB" b="0" dirty="0" smtClean="0">
                <a:latin typeface="Times" pitchFamily="-84" charset="0"/>
              </a:rPr>
              <a:t> (slope) (both</a:t>
            </a:r>
            <a:r>
              <a:rPr lang="en-GB" b="0" baseline="0" dirty="0" smtClean="0">
                <a:latin typeface="Times" pitchFamily="-84" charset="0"/>
              </a:rPr>
              <a:t> as </a:t>
            </a:r>
            <a:r>
              <a:rPr lang="en-GB" b="1" baseline="0" dirty="0" smtClean="0">
                <a:latin typeface="Times" pitchFamily="-84" charset="0"/>
              </a:rPr>
              <a:t>operational</a:t>
            </a:r>
            <a:r>
              <a:rPr lang="en-GB" b="0" baseline="0" dirty="0" smtClean="0">
                <a:latin typeface="Times" pitchFamily="-84" charset="0"/>
              </a:rPr>
              <a:t>)</a:t>
            </a:r>
            <a:r>
              <a:rPr lang="en-GB" b="0" dirty="0" smtClean="0">
                <a:latin typeface="Times" pitchFamily="-84" charset="0"/>
              </a:rPr>
              <a:t> we</a:t>
            </a:r>
            <a:r>
              <a:rPr lang="en-GB" b="0" baseline="0" dirty="0" smtClean="0">
                <a:latin typeface="Times" pitchFamily="-84" charset="0"/>
              </a:rPr>
              <a:t> can see that the usual treatment of all variables (left) can lead to very much noise that we can be controlled with a </a:t>
            </a:r>
            <a:r>
              <a:rPr lang="en-GB" b="0" baseline="0" dirty="0" err="1" smtClean="0">
                <a:latin typeface="Times" pitchFamily="-84" charset="0"/>
              </a:rPr>
              <a:t>radiative</a:t>
            </a:r>
            <a:r>
              <a:rPr lang="en-GB" b="0" baseline="0" dirty="0" smtClean="0">
                <a:latin typeface="Times" pitchFamily="-84" charset="0"/>
              </a:rPr>
              <a:t> formulation as proposed in a paper by </a:t>
            </a:r>
            <a:r>
              <a:rPr lang="en-GB" b="0" baseline="0" dirty="0" err="1" smtClean="0">
                <a:latin typeface="Times" pitchFamily="-84" charset="0"/>
              </a:rPr>
              <a:t>Klemp</a:t>
            </a:r>
            <a:r>
              <a:rPr lang="en-GB" b="0" baseline="0" dirty="0" smtClean="0">
                <a:latin typeface="Times" pitchFamily="-84" charset="0"/>
              </a:rPr>
              <a:t> in 2008. Positive pressure bias near the surface indicates that the formulation of the pressure gradients is important.</a:t>
            </a:r>
            <a:endParaRPr lang="en-GB" b="0" dirty="0" smtClean="0">
              <a:latin typeface="Times" pitchFamily="-84" charset="0"/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 defTabSz="966788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 defTabSz="966788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 defTabSz="966788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 defTabSz="966788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fld id="{DB02751B-F7C6-4069-827D-B148E6953D92}" type="slidenum">
              <a:rPr lang="de-CH" sz="1300" b="0"/>
              <a:pPr/>
              <a:t>16</a:t>
            </a:fld>
            <a:endParaRPr lang="de-CH" sz="1300" b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w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4572000" y="387350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  <a:defRPr/>
            </a:pPr>
            <a:r>
              <a:rPr lang="en-US" sz="800" b="0" smtClean="0">
                <a:latin typeface="Arial" pitchFamily="34" charset="0"/>
              </a:rPr>
              <a:t>Federal Department of Home Affairs FDHA</a:t>
            </a:r>
            <a:br>
              <a:rPr lang="en-US" sz="800" b="0" smtClean="0">
                <a:latin typeface="Arial" pitchFamily="34" charset="0"/>
              </a:rPr>
            </a:br>
            <a:r>
              <a:rPr lang="en-US" sz="800" smtClean="0">
                <a:latin typeface="Arial" pitchFamily="34" charset="0"/>
              </a:rPr>
              <a:t>Federal Office of Meteorology and Climatology  MeteoSwiss</a:t>
            </a:r>
            <a:endParaRPr lang="en-US" sz="800" b="0" smtClean="0">
              <a:latin typeface="Arial" pitchFamily="34" charset="0"/>
            </a:endParaRPr>
          </a:p>
        </p:txBody>
      </p:sp>
      <p:pic>
        <p:nvPicPr>
          <p:cNvPr id="5" name="Picture 41" descr="Bund_e_100%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387350"/>
            <a:ext cx="19939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6988" y="2320925"/>
            <a:ext cx="7429500" cy="2773363"/>
          </a:xfrm>
        </p:spPr>
        <p:txBody>
          <a:bodyPr/>
          <a:lstStyle>
            <a:lvl1pPr>
              <a:defRPr sz="5200"/>
            </a:lvl1pPr>
          </a:lstStyle>
          <a:p>
            <a:pPr lvl="0"/>
            <a:r>
              <a:rPr lang="en-US" noProof="0" smtClean="0"/>
              <a:t>Hier steht der Name der Präsentation geschrieben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5875" y="5299075"/>
            <a:ext cx="7429500" cy="1055688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US" noProof="0" smtClean="0"/>
              <a:t>Datum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2617240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4770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55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0863" y="323850"/>
            <a:ext cx="1866900" cy="5768975"/>
          </a:xfrm>
        </p:spPr>
        <p:txBody>
          <a:bodyPr vert="eaVert"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23850"/>
            <a:ext cx="5453063" cy="5768975"/>
          </a:xfrm>
        </p:spPr>
        <p:txBody>
          <a:bodyPr vert="eaVert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92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988" y="323850"/>
            <a:ext cx="7461250" cy="989013"/>
          </a:xfrm>
        </p:spPr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330325"/>
            <a:ext cx="3659188" cy="4762500"/>
          </a:xfrm>
        </p:spPr>
        <p:txBody>
          <a:bodyPr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6988" y="1330325"/>
            <a:ext cx="3660775" cy="2305050"/>
          </a:xfrm>
        </p:spPr>
        <p:txBody>
          <a:bodyPr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6988" y="3787775"/>
            <a:ext cx="3660775" cy="2305050"/>
          </a:xfrm>
        </p:spPr>
        <p:txBody>
          <a:bodyPr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27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988" y="323850"/>
            <a:ext cx="7461250" cy="989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330325"/>
            <a:ext cx="3659188" cy="4762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6988" y="1330325"/>
            <a:ext cx="3660775" cy="2305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6988" y="3787775"/>
            <a:ext cx="3660775" cy="2305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17322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6988" y="2320925"/>
            <a:ext cx="7429500" cy="2773363"/>
          </a:xfrm>
        </p:spPr>
        <p:txBody>
          <a:bodyPr/>
          <a:lstStyle>
            <a:lvl1pPr>
              <a:defRPr sz="4200"/>
            </a:lvl1pPr>
          </a:lstStyle>
          <a:p>
            <a:pPr lvl="0"/>
            <a:r>
              <a:rPr lang="en-GB" noProof="0" smtClean="0"/>
              <a:t>Hier steht der Name der Präsentation geschrieben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5875" y="5299075"/>
            <a:ext cx="7429500" cy="1055688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GB" noProof="0" smtClean="0"/>
              <a:t>Datum der Präsentation</a:t>
            </a:r>
          </a:p>
        </p:txBody>
      </p:sp>
      <p:sp>
        <p:nvSpPr>
          <p:cNvPr id="23584" name="Text Box 32"/>
          <p:cNvSpPr txBox="1">
            <a:spLocks noChangeArrowheads="1"/>
          </p:cNvSpPr>
          <p:nvPr/>
        </p:nvSpPr>
        <p:spPr bwMode="auto">
          <a:xfrm>
            <a:off x="4572000" y="387350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Eidgenössisches Departement des Innern EDI</a:t>
            </a:r>
            <a:br>
              <a:rPr lang="en-GB" sz="8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en-GB" sz="800" b="1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Bundesamt für Meteorologie und Klimatologie MeteoSchweiz</a:t>
            </a:r>
            <a:endParaRPr lang="en-GB" sz="8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23589" name="Picture 37" descr="Logo_CMYK_po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387350"/>
            <a:ext cx="19970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393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29633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330325"/>
            <a:ext cx="3659188" cy="4581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6988" y="1330325"/>
            <a:ext cx="3660775" cy="4581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49847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CH" smtClean="0"/>
              <a:t>Click to edit Master subtitle style</a:t>
            </a:r>
            <a:endParaRPr lang="en-US"/>
          </a:p>
        </p:txBody>
      </p:sp>
      <p:sp>
        <p:nvSpPr>
          <p:cNvPr id="4" name="Text Box 32"/>
          <p:cNvSpPr txBox="1">
            <a:spLocks noChangeArrowheads="1"/>
          </p:cNvSpPr>
          <p:nvPr userDrawn="1"/>
        </p:nvSpPr>
        <p:spPr bwMode="auto">
          <a:xfrm>
            <a:off x="4572000" y="387350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  <a:defRPr/>
            </a:pPr>
            <a:r>
              <a:rPr lang="en-US" sz="800" b="0" smtClean="0">
                <a:latin typeface="Arial" pitchFamily="34" charset="0"/>
              </a:rPr>
              <a:t>Federal Department of Home Affairs FDHA</a:t>
            </a:r>
            <a:br>
              <a:rPr lang="en-US" sz="800" b="0" smtClean="0">
                <a:latin typeface="Arial" pitchFamily="34" charset="0"/>
              </a:rPr>
            </a:br>
            <a:r>
              <a:rPr lang="en-US" sz="800" smtClean="0">
                <a:latin typeface="Arial" pitchFamily="34" charset="0"/>
              </a:rPr>
              <a:t>Federal Office of Meteorology and Climatology  MeteoSwiss</a:t>
            </a:r>
            <a:endParaRPr lang="en-US" sz="800" b="0" smtClean="0">
              <a:latin typeface="Arial" pitchFamily="34" charset="0"/>
            </a:endParaRPr>
          </a:p>
        </p:txBody>
      </p:sp>
      <p:pic>
        <p:nvPicPr>
          <p:cNvPr id="5" name="Picture 41" descr="Bund_e_100%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387350"/>
            <a:ext cx="19939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00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70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6253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330325"/>
            <a:ext cx="3659188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6988" y="1330325"/>
            <a:ext cx="3660775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34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38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46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06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0571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4" Type="http://schemas.openxmlformats.org/officeDocument/2006/relationships/theme" Target="../theme/theme2.xml"/><Relationship Id="rId5" Type="http://schemas.openxmlformats.org/officeDocument/2006/relationships/image" Target="../media/image3.wmf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533400" y="3048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mtClean="0"/>
          </a:p>
        </p:txBody>
      </p:sp>
      <p:sp>
        <p:nvSpPr>
          <p:cNvPr id="1027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1296988" y="323850"/>
            <a:ext cx="746125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Der Titel kann einzeilig sein</a:t>
            </a:r>
          </a:p>
        </p:txBody>
      </p:sp>
      <p:sp>
        <p:nvSpPr>
          <p:cNvPr id="1028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330325"/>
            <a:ext cx="7472363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Um den Fliesstext übersichtlich zu halten, sollten Abschnitte</a:t>
            </a:r>
          </a:p>
          <a:p>
            <a:pPr lvl="0"/>
            <a:r>
              <a:rPr lang="en-US"/>
              <a:t>gemacht werden. Diese werden zur besseren Lesbarkeit</a:t>
            </a:r>
          </a:p>
          <a:p>
            <a:pPr lvl="0"/>
            <a:r>
              <a:rPr lang="en-US"/>
              <a:t>jeweils mit eine Blindzeile getrennt.</a:t>
            </a:r>
            <a:br>
              <a:rPr lang="en-US"/>
            </a:br>
            <a:endParaRPr lang="en-US"/>
          </a:p>
          <a:p>
            <a:pPr lvl="0"/>
            <a:r>
              <a:rPr lang="en-US"/>
              <a:t>Klicken Sie, um die Formate des Vorlagentextes zu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pic>
        <p:nvPicPr>
          <p:cNvPr id="1029" name="Picture 45" descr="Wappen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87350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704" r:id="rId1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533400" y="3048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4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1296988" y="323850"/>
            <a:ext cx="7461250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Der Titel kann einzeilig sein</a:t>
            </a:r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330325"/>
            <a:ext cx="7472363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Um den </a:t>
            </a:r>
            <a:r>
              <a:rPr lang="en-GB" noProof="0" dirty="0" err="1" smtClean="0"/>
              <a:t>Fliesstext</a:t>
            </a:r>
            <a:r>
              <a:rPr lang="en-GB" noProof="0" dirty="0" smtClean="0"/>
              <a:t> </a:t>
            </a:r>
            <a:r>
              <a:rPr lang="en-GB" noProof="0" dirty="0" err="1" smtClean="0"/>
              <a:t>übersichtlich</a:t>
            </a:r>
            <a:r>
              <a:rPr lang="en-GB" noProof="0" dirty="0" smtClean="0"/>
              <a:t> </a:t>
            </a:r>
            <a:r>
              <a:rPr lang="en-GB" noProof="0" dirty="0" err="1" smtClean="0"/>
              <a:t>zu</a:t>
            </a:r>
            <a:r>
              <a:rPr lang="en-GB" noProof="0" dirty="0" smtClean="0"/>
              <a:t> </a:t>
            </a:r>
            <a:r>
              <a:rPr lang="en-GB" noProof="0" dirty="0" err="1" smtClean="0"/>
              <a:t>halten</a:t>
            </a:r>
            <a:r>
              <a:rPr lang="en-GB" noProof="0" dirty="0" smtClean="0"/>
              <a:t>, </a:t>
            </a:r>
            <a:r>
              <a:rPr lang="en-GB" noProof="0" dirty="0" err="1" smtClean="0"/>
              <a:t>sollten</a:t>
            </a:r>
            <a:r>
              <a:rPr lang="en-GB" noProof="0" dirty="0" smtClean="0"/>
              <a:t> </a:t>
            </a:r>
            <a:r>
              <a:rPr lang="en-GB" noProof="0" dirty="0" err="1" smtClean="0"/>
              <a:t>Abschnitte</a:t>
            </a:r>
            <a:endParaRPr lang="en-GB" noProof="0" dirty="0" smtClean="0"/>
          </a:p>
          <a:p>
            <a:pPr lvl="0"/>
            <a:r>
              <a:rPr lang="en-GB" noProof="0" dirty="0" err="1" smtClean="0"/>
              <a:t>gemacht</a:t>
            </a:r>
            <a:r>
              <a:rPr lang="en-GB" noProof="0" dirty="0" smtClean="0"/>
              <a:t> </a:t>
            </a:r>
            <a:r>
              <a:rPr lang="en-GB" noProof="0" dirty="0" err="1" smtClean="0"/>
              <a:t>werden</a:t>
            </a:r>
            <a:r>
              <a:rPr lang="en-GB" noProof="0" dirty="0" smtClean="0"/>
              <a:t>. </a:t>
            </a:r>
            <a:r>
              <a:rPr lang="en-GB" noProof="0" dirty="0" err="1" smtClean="0"/>
              <a:t>Diese</a:t>
            </a:r>
            <a:r>
              <a:rPr lang="en-GB" noProof="0" dirty="0" smtClean="0"/>
              <a:t> </a:t>
            </a:r>
            <a:r>
              <a:rPr lang="en-GB" noProof="0" dirty="0" err="1" smtClean="0"/>
              <a:t>werden</a:t>
            </a:r>
            <a:r>
              <a:rPr lang="en-GB" noProof="0" dirty="0" smtClean="0"/>
              <a:t> </a:t>
            </a:r>
            <a:r>
              <a:rPr lang="en-GB" noProof="0" dirty="0" err="1" smtClean="0"/>
              <a:t>zur</a:t>
            </a:r>
            <a:r>
              <a:rPr lang="en-GB" noProof="0" dirty="0" smtClean="0"/>
              <a:t> </a:t>
            </a:r>
            <a:r>
              <a:rPr lang="en-GB" noProof="0" dirty="0" err="1" smtClean="0"/>
              <a:t>besseren</a:t>
            </a:r>
            <a:r>
              <a:rPr lang="en-GB" noProof="0" dirty="0" smtClean="0"/>
              <a:t> </a:t>
            </a:r>
            <a:r>
              <a:rPr lang="en-GB" noProof="0" dirty="0" err="1" smtClean="0"/>
              <a:t>Lesbarkeit</a:t>
            </a:r>
            <a:endParaRPr lang="en-GB" noProof="0" dirty="0" smtClean="0"/>
          </a:p>
          <a:p>
            <a:pPr lvl="0"/>
            <a:r>
              <a:rPr lang="en-GB" noProof="0" dirty="0" err="1" smtClean="0"/>
              <a:t>jeweils</a:t>
            </a:r>
            <a:r>
              <a:rPr lang="en-GB" noProof="0" dirty="0" smtClean="0"/>
              <a:t> </a:t>
            </a:r>
            <a:r>
              <a:rPr lang="en-GB" noProof="0" dirty="0" err="1" smtClean="0"/>
              <a:t>mit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eine</a:t>
            </a:r>
            <a:r>
              <a:rPr lang="en-GB" noProof="0" dirty="0" smtClean="0"/>
              <a:t> </a:t>
            </a:r>
            <a:r>
              <a:rPr lang="en-GB" noProof="0" dirty="0" err="1" smtClean="0"/>
              <a:t>Blindzeile</a:t>
            </a:r>
            <a:r>
              <a:rPr lang="en-GB" noProof="0" dirty="0" smtClean="0"/>
              <a:t> </a:t>
            </a:r>
            <a:r>
              <a:rPr lang="en-GB" noProof="0" dirty="0" err="1" smtClean="0"/>
              <a:t>getrennt</a:t>
            </a:r>
            <a:r>
              <a:rPr lang="en-GB" noProof="0" dirty="0" smtClean="0"/>
              <a:t>.</a:t>
            </a:r>
            <a:br>
              <a:rPr lang="en-GB" noProof="0" dirty="0" smtClean="0"/>
            </a:br>
            <a:endParaRPr lang="en-GB" noProof="0" dirty="0" smtClean="0"/>
          </a:p>
          <a:p>
            <a:pPr lvl="0"/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Sie</a:t>
            </a:r>
            <a:r>
              <a:rPr lang="en-GB" noProof="0" dirty="0" smtClean="0"/>
              <a:t>, um die </a:t>
            </a:r>
            <a:r>
              <a:rPr lang="en-GB" noProof="0" dirty="0" err="1" smtClean="0"/>
              <a:t>Formate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Vorlagentextes</a:t>
            </a:r>
            <a:r>
              <a:rPr lang="en-GB" noProof="0" dirty="0" smtClean="0"/>
              <a:t> </a:t>
            </a:r>
            <a:r>
              <a:rPr lang="en-GB" noProof="0" dirty="0" err="1" smtClean="0"/>
              <a:t>zu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1057" name="Text Box 33"/>
          <p:cNvSpPr txBox="1">
            <a:spLocks noChangeArrowheads="1"/>
          </p:cNvSpPr>
          <p:nvPr/>
        </p:nvSpPr>
        <p:spPr bwMode="auto">
          <a:xfrm>
            <a:off x="6448425" y="6205538"/>
            <a:ext cx="2266950" cy="13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05000"/>
              </a:lnSpc>
              <a:spcBef>
                <a:spcPct val="50000"/>
              </a:spcBef>
            </a:pPr>
            <a:fld id="{D6D65E87-FC9D-4EF6-99CC-ACC32655E826}" type="slidenum">
              <a:rPr lang="en-GB" sz="9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>
                <a:lnSpc>
                  <a:spcPct val="105000"/>
                </a:lnSpc>
                <a:spcBef>
                  <a:spcPct val="50000"/>
                </a:spcBef>
              </a:pPr>
              <a:t>‹#›</a:t>
            </a:fld>
            <a:r>
              <a:rPr lang="en-GB" sz="9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</a:t>
            </a:r>
            <a:endParaRPr lang="en-GB" sz="9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068" name="Picture 44" descr="Wappen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87350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27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B2B2B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C0C0C0"/>
        </a:buClr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png"/><Relationship Id="rId3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oleObject" Target="../embeddings/oleObject2.bin"/><Relationship Id="rId9" Type="http://schemas.openxmlformats.org/officeDocument/2006/relationships/oleObject" Target="../embeddings/oleObject3.bin"/><Relationship Id="rId10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microsoft.com/office/2007/relationships/hdphoto" Target="../media/hdphoto1.wdp"/><Relationship Id="rId5" Type="http://schemas.openxmlformats.org/officeDocument/2006/relationships/image" Target="../media/image35.png"/><Relationship Id="rId6" Type="http://schemas.microsoft.com/office/2007/relationships/hdphoto" Target="../media/hdphoto2.wdp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3.png"/><Relationship Id="rId11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lsdepl.meteoswiss.ch/modelbrowser/views.jsp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1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gif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Relationship Id="rId3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58888" y="2268538"/>
            <a:ext cx="6626225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de-CH" sz="4200" b="1" dirty="0" smtClean="0"/>
              <a:t>COSMO-1</a:t>
            </a:r>
          </a:p>
          <a:p>
            <a:pPr algn="ctr"/>
            <a:r>
              <a:rPr lang="de-CH" sz="3200" b="1" dirty="0" smtClean="0"/>
              <a:t>Status </a:t>
            </a:r>
            <a:r>
              <a:rPr lang="de-CH" sz="3200" b="1" dirty="0" err="1" smtClean="0"/>
              <a:t>and</a:t>
            </a:r>
            <a:r>
              <a:rPr lang="de-CH" sz="3200" b="1" dirty="0" smtClean="0"/>
              <a:t> </a:t>
            </a:r>
            <a:r>
              <a:rPr lang="de-CH" sz="3200" b="1" dirty="0" err="1" smtClean="0"/>
              <a:t>recent</a:t>
            </a:r>
            <a:r>
              <a:rPr lang="de-CH" sz="3200" b="1" dirty="0" smtClean="0"/>
              <a:t> </a:t>
            </a:r>
            <a:r>
              <a:rPr lang="de-CH" sz="3200" b="1" dirty="0" err="1" smtClean="0"/>
              <a:t>developments</a:t>
            </a:r>
            <a:endParaRPr lang="de-CH" sz="3200" b="1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58888" y="5624895"/>
            <a:ext cx="6626225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1" hangingPunct="1">
              <a:spcBef>
                <a:spcPct val="20000"/>
              </a:spcBef>
            </a:pPr>
            <a:endParaRPr lang="de-CH" b="0" dirty="0" smtClean="0">
              <a:latin typeface="Arial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de-CH" b="0" dirty="0" smtClean="0">
                <a:latin typeface="Arial" charset="0"/>
              </a:rPr>
              <a:t>COSMO-GM 13, Sibiu</a:t>
            </a:r>
            <a:endParaRPr lang="de-CH" b="0" dirty="0">
              <a:latin typeface="Arial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51793" y="4299309"/>
            <a:ext cx="6626225" cy="41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1" hangingPunct="1">
              <a:spcBef>
                <a:spcPct val="20000"/>
              </a:spcBef>
            </a:pPr>
            <a:r>
              <a:rPr lang="de-CH" sz="2200" dirty="0" smtClean="0"/>
              <a:t>Oliver </a:t>
            </a:r>
            <a:r>
              <a:rPr lang="de-CH" sz="2200" dirty="0" err="1" smtClean="0"/>
              <a:t>Fuhrer</a:t>
            </a:r>
            <a:endParaRPr lang="de-CH" sz="2200" dirty="0" smtClean="0"/>
          </a:p>
          <a:p>
            <a:pPr algn="ctr" eaLnBrk="1" hangingPunct="1">
              <a:spcBef>
                <a:spcPct val="20000"/>
              </a:spcBef>
            </a:pPr>
            <a:r>
              <a:rPr lang="de-CH" sz="2200" dirty="0" err="1" smtClean="0"/>
              <a:t>With</a:t>
            </a:r>
            <a:r>
              <a:rPr lang="de-CH" sz="2200" dirty="0" smtClean="0"/>
              <a:t> </a:t>
            </a:r>
            <a:r>
              <a:rPr lang="de-CH" sz="2200" dirty="0" err="1" smtClean="0"/>
              <a:t>results</a:t>
            </a:r>
            <a:r>
              <a:rPr lang="de-CH" sz="2200" dirty="0" smtClean="0"/>
              <a:t> </a:t>
            </a:r>
            <a:r>
              <a:rPr lang="de-CH" sz="2200" dirty="0" err="1" smtClean="0"/>
              <a:t>from</a:t>
            </a:r>
            <a:r>
              <a:rPr lang="de-CH" sz="2200" dirty="0" smtClean="0"/>
              <a:t> </a:t>
            </a:r>
            <a:r>
              <a:rPr lang="de-CH" sz="2200" dirty="0" err="1" smtClean="0"/>
              <a:t>the</a:t>
            </a:r>
            <a:r>
              <a:rPr lang="de-CH" sz="2200" dirty="0" smtClean="0"/>
              <a:t> </a:t>
            </a:r>
            <a:r>
              <a:rPr lang="de-CH" sz="2200" dirty="0" err="1" smtClean="0"/>
              <a:t>whole</a:t>
            </a:r>
            <a:r>
              <a:rPr lang="de-CH" sz="2200" dirty="0" smtClean="0"/>
              <a:t> COSMO-</a:t>
            </a:r>
            <a:r>
              <a:rPr lang="de-CH" sz="2200" dirty="0" err="1" smtClean="0"/>
              <a:t>NExT</a:t>
            </a:r>
            <a:r>
              <a:rPr lang="de-CH" sz="2200" dirty="0" smtClean="0"/>
              <a:t> Team</a:t>
            </a:r>
            <a:endParaRPr lang="de-CH" sz="22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874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 descr="http://intranet.meteoswiss.ch/modelle/Documents/Verification/Upper-air/test-suites/COSMO1-2012s4/COSMO1-2012s4_rh_06_all_04.gif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3" t="1318" r="-1219" b="3724"/>
          <a:stretch/>
        </p:blipFill>
        <p:spPr bwMode="auto">
          <a:xfrm>
            <a:off x="971551" y="1273635"/>
            <a:ext cx="7150311" cy="532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 bwMode="auto">
          <a:xfrm>
            <a:off x="971550" y="323850"/>
            <a:ext cx="7921625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2800" kern="0" dirty="0"/>
              <a:t>Upper Air </a:t>
            </a:r>
            <a:r>
              <a:rPr lang="en-GB" sz="2800" kern="0" dirty="0" smtClean="0"/>
              <a:t>Relative Humidity </a:t>
            </a:r>
            <a:r>
              <a:rPr lang="en-GB" sz="2800" kern="0" dirty="0"/>
              <a:t>Verification</a:t>
            </a:r>
            <a:r>
              <a:rPr lang="en-GB" sz="2800" b="0" kern="0" dirty="0"/>
              <a:t/>
            </a:r>
            <a:br>
              <a:rPr lang="en-GB" sz="2800" b="0" kern="0" dirty="0"/>
            </a:br>
            <a:r>
              <a:rPr lang="en-GB" sz="2800" kern="0" dirty="0">
                <a:solidFill>
                  <a:srgbClr val="FF0000"/>
                </a:solidFill>
              </a:rPr>
              <a:t>COSMO-1</a:t>
            </a:r>
            <a:r>
              <a:rPr lang="en-GB" sz="2800" b="0" kern="0" dirty="0"/>
              <a:t> vs. </a:t>
            </a:r>
            <a:r>
              <a:rPr lang="en-GB" sz="2800" kern="0" dirty="0">
                <a:solidFill>
                  <a:srgbClr val="0070C0"/>
                </a:solidFill>
              </a:rPr>
              <a:t>COSMO-2</a:t>
            </a:r>
            <a:r>
              <a:rPr lang="en-GB" sz="2800" b="0" kern="0" dirty="0"/>
              <a:t>  </a:t>
            </a:r>
            <a:r>
              <a:rPr lang="en-GB" sz="2800" b="0" kern="0" dirty="0" smtClean="0"/>
              <a:t>   SON12</a:t>
            </a:r>
            <a:endParaRPr lang="en-GB" sz="2800" b="0" kern="0" dirty="0"/>
          </a:p>
        </p:txBody>
      </p:sp>
      <p:grpSp>
        <p:nvGrpSpPr>
          <p:cNvPr id="3" name="Gruppierung 2"/>
          <p:cNvGrpSpPr/>
          <p:nvPr/>
        </p:nvGrpSpPr>
        <p:grpSpPr>
          <a:xfrm>
            <a:off x="968815" y="690224"/>
            <a:ext cx="7164821" cy="5911417"/>
            <a:chOff x="968815" y="690224"/>
            <a:chExt cx="7164821" cy="5911417"/>
          </a:xfrm>
        </p:grpSpPr>
        <p:pic>
          <p:nvPicPr>
            <p:cNvPr id="2050" name="Picture 2" descr="M:\zue-data-zue\modelle\intranet\Documents\Verification\Upper-air\test-suites\COSMO1-2013s1\COSMO1-2013s1_rh_06_all_04.gif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88" t="1405" r="6023" b="3901"/>
            <a:stretch/>
          </p:blipFill>
          <p:spPr bwMode="auto">
            <a:xfrm>
              <a:off x="968815" y="1273641"/>
              <a:ext cx="6560028" cy="532800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" name="Rechteck 1"/>
            <p:cNvSpPr/>
            <p:nvPr/>
          </p:nvSpPr>
          <p:spPr>
            <a:xfrm>
              <a:off x="5348112" y="690224"/>
              <a:ext cx="2785524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r>
                <a:rPr lang="en-GB" sz="2800" kern="0" dirty="0" smtClean="0">
                  <a:solidFill>
                    <a:srgbClr val="000000"/>
                  </a:solidFill>
                </a:rPr>
                <a:t>	     DJF13</a:t>
              </a:r>
              <a:endParaRPr lang="de-CH" dirty="0"/>
            </a:p>
          </p:txBody>
        </p:sp>
      </p:grpSp>
    </p:spTree>
    <p:extLst>
      <p:ext uri="{BB962C8B-B14F-4D97-AF65-F5344CB8AC3E}">
        <p14:creationId xmlns:p14="http://schemas.microsoft.com/office/powerpoint/2010/main" val="3241175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el 1"/>
          <p:cNvSpPr>
            <a:spLocks noGrp="1"/>
          </p:cNvSpPr>
          <p:nvPr>
            <p:ph type="title" idx="4294967295"/>
          </p:nvPr>
        </p:nvSpPr>
        <p:spPr>
          <a:xfrm>
            <a:off x="1296988" y="323850"/>
            <a:ext cx="7461250" cy="657225"/>
          </a:xfrm>
        </p:spPr>
        <p:txBody>
          <a:bodyPr/>
          <a:lstStyle/>
          <a:p>
            <a:r>
              <a:rPr lang="en-GB" dirty="0" smtClean="0"/>
              <a:t>Summary Part II</a:t>
            </a:r>
          </a:p>
        </p:txBody>
      </p:sp>
      <p:sp>
        <p:nvSpPr>
          <p:cNvPr id="40963" name="Inhaltsplatzhalter 2"/>
          <p:cNvSpPr>
            <a:spLocks noGrp="1"/>
          </p:cNvSpPr>
          <p:nvPr>
            <p:ph sz="half" idx="4294967295"/>
          </p:nvPr>
        </p:nvSpPr>
        <p:spPr>
          <a:xfrm>
            <a:off x="1295399" y="1275895"/>
            <a:ext cx="7564516" cy="4762500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GB" sz="2000" dirty="0" smtClean="0"/>
              <a:t>Autumn and winter verifications of COSMO-1 show </a:t>
            </a:r>
            <a:r>
              <a:rPr lang="en-GB" sz="2000" b="1" dirty="0" smtClean="0">
                <a:solidFill>
                  <a:srgbClr val="FF0000"/>
                </a:solidFill>
              </a:rPr>
              <a:t>good results:</a:t>
            </a:r>
          </a:p>
          <a:p>
            <a:pPr>
              <a:spcBef>
                <a:spcPct val="50000"/>
              </a:spcBef>
            </a:pPr>
            <a:r>
              <a:rPr lang="en-GB" sz="2000" b="1" dirty="0" smtClean="0"/>
              <a:t>Better humidity </a:t>
            </a:r>
            <a:r>
              <a:rPr lang="en-GB" sz="2000" dirty="0" smtClean="0"/>
              <a:t>specially in the standard deviation (surface)</a:t>
            </a:r>
          </a:p>
          <a:p>
            <a:pPr>
              <a:spcBef>
                <a:spcPct val="50000"/>
              </a:spcBef>
            </a:pPr>
            <a:r>
              <a:rPr lang="en-GB" sz="2000" dirty="0" smtClean="0"/>
              <a:t>Slight</a:t>
            </a:r>
            <a:r>
              <a:rPr lang="en-GB" sz="2000" b="1" dirty="0" smtClean="0"/>
              <a:t> cold </a:t>
            </a:r>
            <a:r>
              <a:rPr lang="en-GB" sz="2000" dirty="0" smtClean="0"/>
              <a:t>bias (not for all stations)</a:t>
            </a:r>
          </a:p>
          <a:p>
            <a:pPr>
              <a:spcBef>
                <a:spcPct val="50000"/>
              </a:spcBef>
            </a:pPr>
            <a:r>
              <a:rPr lang="en-GB" sz="2000" dirty="0" smtClean="0"/>
              <a:t>Overestimation of</a:t>
            </a:r>
            <a:r>
              <a:rPr lang="en-GB" sz="2000" b="1" dirty="0" smtClean="0"/>
              <a:t> 10m winds </a:t>
            </a:r>
            <a:r>
              <a:rPr lang="en-GB" sz="2000" dirty="0" smtClean="0"/>
              <a:t>(except around 12 UTC)</a:t>
            </a:r>
          </a:p>
          <a:p>
            <a:pPr>
              <a:spcBef>
                <a:spcPct val="50000"/>
              </a:spcBef>
            </a:pPr>
            <a:r>
              <a:rPr lang="en-GB" sz="2000" b="1" dirty="0" smtClean="0"/>
              <a:t>Good</a:t>
            </a:r>
            <a:r>
              <a:rPr lang="en-GB" sz="2000" dirty="0" smtClean="0"/>
              <a:t> precipitation scores</a:t>
            </a:r>
          </a:p>
          <a:p>
            <a:pPr>
              <a:spcBef>
                <a:spcPct val="50000"/>
              </a:spcBef>
            </a:pPr>
            <a:r>
              <a:rPr lang="en-GB" sz="2000" b="1" dirty="0" smtClean="0"/>
              <a:t>Similar</a:t>
            </a:r>
            <a:r>
              <a:rPr lang="en-GB" sz="2000" dirty="0" smtClean="0"/>
              <a:t> upper air scores as COSMO-2</a:t>
            </a:r>
          </a:p>
        </p:txBody>
      </p:sp>
    </p:spTree>
    <p:extLst>
      <p:ext uri="{BB962C8B-B14F-4D97-AF65-F5344CB8AC3E}">
        <p14:creationId xmlns:p14="http://schemas.microsoft.com/office/powerpoint/2010/main" val="1870450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Regular experimental runs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COSMO-1 is producing regular (00 UTC, 12 UTC) experimental forecasts since August 2012</a:t>
            </a:r>
          </a:p>
          <a:p>
            <a:endParaRPr lang="en-US" dirty="0"/>
          </a:p>
          <a:p>
            <a:r>
              <a:rPr lang="en-US" dirty="0" smtClean="0"/>
              <a:t>17 missing forecasts until December 2012</a:t>
            </a:r>
            <a:br>
              <a:rPr lang="en-US" dirty="0" smtClean="0"/>
            </a:br>
            <a:r>
              <a:rPr lang="en-US" dirty="0" smtClean="0"/>
              <a:t>due to crashes and/or model aborts</a:t>
            </a:r>
          </a:p>
          <a:p>
            <a:endParaRPr lang="en-US" dirty="0"/>
          </a:p>
          <a:p>
            <a:r>
              <a:rPr lang="en-US" dirty="0" smtClean="0"/>
              <a:t>No crashed forecasts since then!</a:t>
            </a:r>
            <a:endParaRPr lang="en-US" dirty="0"/>
          </a:p>
        </p:txBody>
      </p:sp>
      <p:sp>
        <p:nvSpPr>
          <p:cNvPr id="5" name="Curved Left Arrow 4"/>
          <p:cNvSpPr/>
          <p:nvPr/>
        </p:nvSpPr>
        <p:spPr bwMode="auto">
          <a:xfrm>
            <a:off x="6160162" y="2860217"/>
            <a:ext cx="570016" cy="950061"/>
          </a:xfrm>
          <a:prstGeom prst="curved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90183" y="2910215"/>
            <a:ext cx="5293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5773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>
          <a:xfrm>
            <a:off x="1296988" y="323851"/>
            <a:ext cx="7461250" cy="787774"/>
          </a:xfrm>
        </p:spPr>
        <p:txBody>
          <a:bodyPr/>
          <a:lstStyle/>
          <a:p>
            <a:pPr lvl="1">
              <a:lnSpc>
                <a:spcPct val="130000"/>
              </a:lnSpc>
            </a:pPr>
            <a:r>
              <a:rPr lang="en-GB" sz="2800" dirty="0" smtClean="0"/>
              <a:t>Idealized test case I (atmosphere at rest)</a:t>
            </a:r>
            <a:endParaRPr lang="en-GB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546086" y="1276183"/>
            <a:ext cx="4116402" cy="4845957"/>
            <a:chOff x="546086" y="1276183"/>
            <a:chExt cx="4116402" cy="4845957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917575" y="1276183"/>
              <a:ext cx="3744913" cy="4845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342900" indent="-342900" eaLnBrk="1" hangingPunct="1">
                <a:lnSpc>
                  <a:spcPct val="90000"/>
                </a:lnSpc>
                <a:spcBef>
                  <a:spcPct val="40000"/>
                </a:spcBef>
                <a:buFontTx/>
                <a:buChar char="•"/>
              </a:pPr>
              <a:r>
                <a:rPr lang="en-GB" sz="2000" b="0" dirty="0"/>
                <a:t>2-dimensional</a:t>
              </a:r>
            </a:p>
            <a:p>
              <a:pPr marL="342900" indent="-342900" eaLnBrk="1" hangingPunct="1">
                <a:lnSpc>
                  <a:spcPct val="90000"/>
                </a:lnSpc>
                <a:spcBef>
                  <a:spcPct val="40000"/>
                </a:spcBef>
                <a:buFontTx/>
                <a:buChar char="•"/>
              </a:pPr>
              <a:r>
                <a:rPr lang="en-GB" sz="2000" b="0" dirty="0" err="1"/>
                <a:t>Schaer</a:t>
              </a:r>
              <a:r>
                <a:rPr lang="en-GB" sz="2000" b="0" dirty="0"/>
                <a:t> et al. MWR 2002 </a:t>
              </a:r>
              <a:r>
                <a:rPr lang="en-GB" sz="2000" b="0" dirty="0" smtClean="0"/>
                <a:t>topography</a:t>
              </a:r>
            </a:p>
            <a:p>
              <a:pPr marL="342900" indent="-342900" eaLnBrk="1" hangingPunct="1">
                <a:lnSpc>
                  <a:spcPct val="90000"/>
                </a:lnSpc>
                <a:spcBef>
                  <a:spcPct val="40000"/>
                </a:spcBef>
                <a:buFontTx/>
                <a:buChar char="•"/>
              </a:pPr>
              <a:endParaRPr lang="en-GB" sz="2000" dirty="0"/>
            </a:p>
            <a:p>
              <a:pPr marL="342900" indent="-342900" eaLnBrk="1" hangingPunct="1">
                <a:lnSpc>
                  <a:spcPct val="90000"/>
                </a:lnSpc>
                <a:spcBef>
                  <a:spcPct val="40000"/>
                </a:spcBef>
                <a:buFontTx/>
                <a:buChar char="•"/>
              </a:pPr>
              <a:endParaRPr lang="en-GB" sz="1000" b="0" dirty="0"/>
            </a:p>
            <a:p>
              <a:pPr marL="342900" indent="-342900" eaLnBrk="1" hangingPunct="1">
                <a:lnSpc>
                  <a:spcPct val="90000"/>
                </a:lnSpc>
                <a:spcBef>
                  <a:spcPct val="40000"/>
                </a:spcBef>
                <a:buFontTx/>
                <a:buChar char="•"/>
              </a:pPr>
              <a:r>
                <a:rPr lang="en-GB" sz="2000" b="0" dirty="0" smtClean="0"/>
                <a:t>80 level SLEVE2 </a:t>
              </a:r>
              <a:r>
                <a:rPr lang="en-GB" sz="2000" b="0" dirty="0" err="1" smtClean="0"/>
                <a:t>coord</a:t>
              </a:r>
              <a:r>
                <a:rPr lang="en-GB" sz="2000" b="0" dirty="0" smtClean="0"/>
                <a:t>.</a:t>
              </a:r>
              <a:endParaRPr lang="en-GB" sz="2000" b="0" dirty="0"/>
            </a:p>
            <a:p>
              <a:pPr marL="342900" indent="-342900" eaLnBrk="1" hangingPunct="1">
                <a:lnSpc>
                  <a:spcPct val="90000"/>
                </a:lnSpc>
                <a:spcBef>
                  <a:spcPct val="40000"/>
                </a:spcBef>
                <a:buFontTx/>
                <a:buChar char="•"/>
              </a:pPr>
              <a:r>
                <a:rPr lang="en-GB" sz="2000" b="0" dirty="0">
                  <a:cs typeface="Arial" pitchFamily="34" charset="0"/>
                </a:rPr>
                <a:t>∆</a:t>
              </a:r>
              <a:r>
                <a:rPr lang="en-GB" sz="2000" b="0" dirty="0" smtClean="0"/>
                <a:t>x=1.1km</a:t>
              </a:r>
              <a:r>
                <a:rPr lang="en-GB" sz="2000" b="0" dirty="0"/>
                <a:t>, </a:t>
              </a:r>
              <a:r>
                <a:rPr lang="en-GB" sz="2000" b="0" dirty="0" smtClean="0"/>
                <a:t>Lx=401km</a:t>
              </a:r>
              <a:endParaRPr lang="en-GB" sz="2000" b="0" dirty="0"/>
            </a:p>
            <a:p>
              <a:pPr marL="342900" indent="-342900" eaLnBrk="1" hangingPunct="1">
                <a:lnSpc>
                  <a:spcPct val="90000"/>
                </a:lnSpc>
                <a:spcBef>
                  <a:spcPct val="40000"/>
                </a:spcBef>
                <a:buFontTx/>
                <a:buChar char="•"/>
              </a:pPr>
              <a:r>
                <a:rPr lang="en-GB" sz="2000" b="0" dirty="0">
                  <a:cs typeface="Arial" pitchFamily="34" charset="0"/>
                </a:rPr>
                <a:t>∆</a:t>
              </a:r>
              <a:r>
                <a:rPr lang="en-GB" sz="2000" b="0" dirty="0" smtClean="0"/>
                <a:t>z=</a:t>
              </a:r>
              <a:r>
                <a:rPr lang="en-GB" sz="2000" dirty="0" smtClean="0"/>
                <a:t>2</a:t>
              </a:r>
              <a:r>
                <a:rPr lang="en-GB" sz="2000" b="0" dirty="0" smtClean="0"/>
                <a:t>0-812m</a:t>
              </a:r>
              <a:r>
                <a:rPr lang="en-GB" sz="2000" b="0" dirty="0"/>
                <a:t>, </a:t>
              </a:r>
              <a:r>
                <a:rPr lang="en-GB" sz="2000" b="0" dirty="0" err="1" smtClean="0"/>
                <a:t>Lz</a:t>
              </a:r>
              <a:r>
                <a:rPr lang="en-GB" sz="2000" b="0" dirty="0" smtClean="0"/>
                <a:t>=22km</a:t>
              </a:r>
              <a:endParaRPr lang="en-GB" sz="2000" b="0" dirty="0"/>
            </a:p>
            <a:p>
              <a:pPr marL="342900" indent="-342900" eaLnBrk="1" hangingPunct="1">
                <a:lnSpc>
                  <a:spcPct val="90000"/>
                </a:lnSpc>
                <a:spcBef>
                  <a:spcPct val="40000"/>
                </a:spcBef>
                <a:buFontTx/>
                <a:buChar char="•"/>
              </a:pPr>
              <a:r>
                <a:rPr lang="en-GB" sz="2000" b="0" dirty="0">
                  <a:cs typeface="Arial" pitchFamily="34" charset="0"/>
                </a:rPr>
                <a:t>∆</a:t>
              </a:r>
              <a:r>
                <a:rPr lang="en-GB" sz="2000" b="0" dirty="0" smtClean="0"/>
                <a:t>t=</a:t>
              </a:r>
              <a:r>
                <a:rPr lang="en-GB" sz="2000" dirty="0" smtClean="0"/>
                <a:t>10</a:t>
              </a:r>
              <a:r>
                <a:rPr lang="en-GB" sz="2000" b="0" dirty="0" smtClean="0"/>
                <a:t>s</a:t>
              </a:r>
              <a:endParaRPr lang="en-GB" sz="2000" b="0" dirty="0"/>
            </a:p>
            <a:p>
              <a:pPr marL="342900" indent="-342900" eaLnBrk="1" hangingPunct="1">
                <a:lnSpc>
                  <a:spcPct val="90000"/>
                </a:lnSpc>
                <a:spcBef>
                  <a:spcPct val="40000"/>
                </a:spcBef>
                <a:buFontTx/>
                <a:buChar char="•"/>
              </a:pPr>
              <a:r>
                <a:rPr lang="en-GB" sz="2000" b="0" dirty="0" smtClean="0"/>
                <a:t>No humidity; </a:t>
              </a:r>
              <a:r>
                <a:rPr lang="en-GB" sz="2000" dirty="0" err="1"/>
                <a:t>P</a:t>
              </a:r>
              <a:r>
                <a:rPr lang="en-GB" sz="2000" b="0" dirty="0" err="1" smtClean="0"/>
                <a:t>olytrope</a:t>
              </a:r>
              <a:r>
                <a:rPr lang="en-GB" sz="2000" b="0" dirty="0" smtClean="0"/>
                <a:t> temp. gradient=</a:t>
              </a:r>
              <a:r>
                <a:rPr lang="en-GB" sz="2000" dirty="0" smtClean="0"/>
                <a:t>0.0065K/m</a:t>
              </a:r>
              <a:endParaRPr lang="en-GB" sz="2000" b="0" dirty="0"/>
            </a:p>
            <a:p>
              <a:pPr marL="342900" indent="-342900" eaLnBrk="1" hangingPunct="1">
                <a:lnSpc>
                  <a:spcPct val="90000"/>
                </a:lnSpc>
                <a:spcBef>
                  <a:spcPct val="40000"/>
                </a:spcBef>
                <a:buFontTx/>
                <a:buChar char="•"/>
              </a:pPr>
              <a:r>
                <a:rPr lang="en-GB" sz="2000" b="0" dirty="0" err="1"/>
                <a:t>Tropopause</a:t>
              </a:r>
              <a:r>
                <a:rPr lang="en-GB" sz="2000" b="0" dirty="0"/>
                <a:t> at </a:t>
              </a:r>
              <a:r>
                <a:rPr lang="en-GB" sz="2000" b="0" dirty="0" smtClean="0"/>
                <a:t>12km</a:t>
              </a:r>
              <a:endParaRPr lang="en-GB" sz="2000" b="0" dirty="0"/>
            </a:p>
            <a:p>
              <a:pPr marL="342900" indent="-342900" eaLnBrk="1" hangingPunct="1">
                <a:lnSpc>
                  <a:spcPct val="90000"/>
                </a:lnSpc>
                <a:spcBef>
                  <a:spcPct val="40000"/>
                </a:spcBef>
                <a:buFontTx/>
                <a:buChar char="•"/>
              </a:pPr>
              <a:r>
                <a:rPr lang="en-GB" sz="2000" b="0" dirty="0" smtClean="0"/>
                <a:t>Rayleigh </a:t>
              </a:r>
              <a:r>
                <a:rPr lang="en-GB" sz="2000" b="0" dirty="0"/>
                <a:t>sponge (</a:t>
              </a:r>
              <a:r>
                <a:rPr lang="en-GB" sz="2000" b="0" dirty="0" smtClean="0"/>
                <a:t>&gt;11.5km</a:t>
              </a:r>
              <a:r>
                <a:rPr lang="en-GB" sz="2000" b="0" dirty="0"/>
                <a:t>)</a:t>
              </a:r>
            </a:p>
          </p:txBody>
        </p:sp>
        <p:pic>
          <p:nvPicPr>
            <p:cNvPr id="11" name="Picture 39" descr="latex-image-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086" y="2317648"/>
              <a:ext cx="3721100" cy="477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4538500" y="1272337"/>
            <a:ext cx="4605494" cy="3701142"/>
            <a:chOff x="4538500" y="1272337"/>
            <a:chExt cx="4605494" cy="370114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43" r="19015" b="29841"/>
            <a:stretch/>
          </p:blipFill>
          <p:spPr>
            <a:xfrm>
              <a:off x="4538500" y="1272337"/>
              <a:ext cx="4605494" cy="3701142"/>
            </a:xfrm>
            <a:prstGeom prst="rect">
              <a:avLst/>
            </a:prstGeom>
          </p:spPr>
        </p:pic>
        <p:sp>
          <p:nvSpPr>
            <p:cNvPr id="12" name="Rectangle 40"/>
            <p:cNvSpPr>
              <a:spLocks noChangeArrowheads="1"/>
            </p:cNvSpPr>
            <p:nvPr/>
          </p:nvSpPr>
          <p:spPr bwMode="auto">
            <a:xfrm>
              <a:off x="6814782" y="2798834"/>
              <a:ext cx="550800" cy="153471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299933" y="1235954"/>
            <a:ext cx="729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0 m s</a:t>
            </a:r>
            <a:r>
              <a:rPr lang="en-GB" sz="1400" baseline="30000" dirty="0" smtClean="0"/>
              <a:t>-1</a:t>
            </a:r>
            <a:endParaRPr lang="en-GB" sz="1400" baseline="30000" dirty="0"/>
          </a:p>
        </p:txBody>
      </p:sp>
      <p:sp>
        <p:nvSpPr>
          <p:cNvPr id="10" name="Rectangle 38"/>
          <p:cNvSpPr>
            <a:spLocks noChangeArrowheads="1"/>
          </p:cNvSpPr>
          <p:nvPr/>
        </p:nvSpPr>
        <p:spPr bwMode="auto">
          <a:xfrm>
            <a:off x="5289533" y="4981599"/>
            <a:ext cx="330827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Courier New" pitchFamily="1" charset="0"/>
              </a:rPr>
              <a:t>h</a:t>
            </a:r>
            <a:r>
              <a:rPr lang="en-GB" sz="1400" baseline="-25000" dirty="0" smtClean="0">
                <a:latin typeface="Courier New" pitchFamily="1" charset="0"/>
              </a:rPr>
              <a:t>0</a:t>
            </a:r>
            <a:r>
              <a:rPr lang="en-GB" sz="1400" dirty="0" smtClean="0">
                <a:latin typeface="Courier New" pitchFamily="1" charset="0"/>
              </a:rPr>
              <a:t>=1000m </a:t>
            </a:r>
            <a:r>
              <a:rPr lang="en-GB" sz="1400" dirty="0">
                <a:latin typeface="Courier New" pitchFamily="1" charset="0"/>
              </a:rPr>
              <a:t>(max. dh/</a:t>
            </a:r>
            <a:r>
              <a:rPr lang="en-GB" sz="1400" dirty="0" smtClean="0">
                <a:latin typeface="Courier New" pitchFamily="1" charset="0"/>
              </a:rPr>
              <a:t>dx=21</a:t>
            </a:r>
            <a:r>
              <a:rPr lang="en-GB" sz="1200" baseline="30000" dirty="0" smtClean="0">
                <a:latin typeface="Courier New" pitchFamily="1" charset="0"/>
              </a:rPr>
              <a:t>0</a:t>
            </a:r>
            <a:r>
              <a:rPr lang="en-GB" sz="1400" dirty="0">
                <a:latin typeface="Courier New" pitchFamily="1" charset="0"/>
              </a:rPr>
              <a:t>)</a:t>
            </a:r>
          </a:p>
          <a:p>
            <a:r>
              <a:rPr lang="en-GB" sz="1400" dirty="0" smtClean="0">
                <a:latin typeface="Courier New" pitchFamily="1" charset="0"/>
              </a:rPr>
              <a:t>h</a:t>
            </a:r>
            <a:r>
              <a:rPr lang="en-GB" sz="1400" baseline="-25000" dirty="0">
                <a:latin typeface="Courier New" pitchFamily="1" charset="0"/>
              </a:rPr>
              <a:t>0</a:t>
            </a:r>
            <a:r>
              <a:rPr lang="en-GB" sz="1400" dirty="0" smtClean="0">
                <a:latin typeface="Courier New" pitchFamily="1" charset="0"/>
              </a:rPr>
              <a:t>=2000m </a:t>
            </a:r>
            <a:r>
              <a:rPr lang="en-GB" sz="1400" dirty="0">
                <a:latin typeface="Courier New" pitchFamily="1" charset="0"/>
              </a:rPr>
              <a:t>(max. dh/</a:t>
            </a:r>
            <a:r>
              <a:rPr lang="en-GB" sz="1400" dirty="0" smtClean="0">
                <a:latin typeface="Courier New" pitchFamily="1" charset="0"/>
              </a:rPr>
              <a:t>dx=37</a:t>
            </a:r>
            <a:r>
              <a:rPr lang="en-GB" sz="1200" baseline="30000" dirty="0" smtClean="0">
                <a:latin typeface="Courier New" pitchFamily="1" charset="0"/>
              </a:rPr>
              <a:t>0</a:t>
            </a:r>
            <a:r>
              <a:rPr lang="en-GB" sz="1400" dirty="0">
                <a:latin typeface="Courier New" pitchFamily="1" charset="0"/>
              </a:rPr>
              <a:t>)</a:t>
            </a:r>
          </a:p>
          <a:p>
            <a:r>
              <a:rPr lang="en-GB" sz="1400" dirty="0" err="1" smtClean="0">
                <a:latin typeface="Courier New" pitchFamily="1" charset="0"/>
              </a:rPr>
              <a:t>irk_order</a:t>
            </a:r>
            <a:r>
              <a:rPr lang="en-GB" sz="1400" dirty="0" smtClean="0">
                <a:latin typeface="Courier New" pitchFamily="1" charset="0"/>
              </a:rPr>
              <a:t>=3</a:t>
            </a:r>
            <a:endParaRPr lang="en-GB" sz="1400" dirty="0">
              <a:latin typeface="Courier New" pitchFamily="1" charset="0"/>
            </a:endParaRPr>
          </a:p>
          <a:p>
            <a:r>
              <a:rPr lang="en-GB" sz="1400" dirty="0" err="1" smtClean="0">
                <a:latin typeface="Courier New" pitchFamily="1" charset="0"/>
              </a:rPr>
              <a:t>iadv_order</a:t>
            </a:r>
            <a:r>
              <a:rPr lang="en-GB" sz="1400" dirty="0" smtClean="0">
                <a:latin typeface="Courier New" pitchFamily="1" charset="0"/>
              </a:rPr>
              <a:t>=5</a:t>
            </a:r>
            <a:endParaRPr lang="en-GB" sz="1400" dirty="0">
              <a:latin typeface="Courier New" pitchFamily="1" charset="0"/>
            </a:endParaRPr>
          </a:p>
          <a:p>
            <a:r>
              <a:rPr lang="en-GB" sz="1400" dirty="0" err="1" smtClean="0">
                <a:latin typeface="Courier New" pitchFamily="1" charset="0"/>
              </a:rPr>
              <a:t>ieva_order</a:t>
            </a:r>
            <a:r>
              <a:rPr lang="en-GB" sz="1400" dirty="0" smtClean="0">
                <a:latin typeface="Courier New" pitchFamily="1" charset="0"/>
              </a:rPr>
              <a:t>=3</a:t>
            </a:r>
            <a:endParaRPr lang="en-GB" sz="1400" dirty="0">
              <a:latin typeface="Courier New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585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>
          <a:xfrm>
            <a:off x="1296988" y="323851"/>
            <a:ext cx="7461250" cy="787774"/>
          </a:xfrm>
        </p:spPr>
        <p:txBody>
          <a:bodyPr/>
          <a:lstStyle/>
          <a:p>
            <a:pPr lvl="1">
              <a:lnSpc>
                <a:spcPct val="130000"/>
              </a:lnSpc>
            </a:pPr>
            <a:r>
              <a:rPr lang="en-GB" sz="2800" dirty="0" smtClean="0"/>
              <a:t>Idealized test case I (atmosphere at rest)</a:t>
            </a:r>
            <a:endParaRPr lang="en-GB" sz="2800" dirty="0"/>
          </a:p>
        </p:txBody>
      </p:sp>
      <p:sp>
        <p:nvSpPr>
          <p:cNvPr id="10" name="Rectangle 38"/>
          <p:cNvSpPr>
            <a:spLocks noChangeArrowheads="1"/>
          </p:cNvSpPr>
          <p:nvPr/>
        </p:nvSpPr>
        <p:spPr bwMode="auto">
          <a:xfrm>
            <a:off x="608024" y="1298599"/>
            <a:ext cx="1627176" cy="353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1400" b="1" dirty="0" smtClean="0"/>
              <a:t>Vertical cross</a:t>
            </a:r>
            <a:r>
              <a:rPr lang="en-GB" sz="1400" b="1" dirty="0"/>
              <a:t>-section</a:t>
            </a:r>
          </a:p>
          <a:p>
            <a:r>
              <a:rPr lang="en-GB" sz="1400" dirty="0"/>
              <a:t>through </a:t>
            </a:r>
            <a:r>
              <a:rPr lang="en-GB" sz="1400" dirty="0" smtClean="0"/>
              <a:t>centre </a:t>
            </a:r>
            <a:r>
              <a:rPr lang="en-GB" sz="1400" dirty="0"/>
              <a:t>of domain</a:t>
            </a:r>
          </a:p>
          <a:p>
            <a:endParaRPr lang="en-GB" sz="1400" dirty="0">
              <a:latin typeface="Courier New" pitchFamily="1" charset="0"/>
            </a:endParaRPr>
          </a:p>
          <a:p>
            <a:endParaRPr lang="en-GB" sz="1400" dirty="0">
              <a:latin typeface="Courier New" pitchFamily="1" charset="0"/>
            </a:endParaRPr>
          </a:p>
          <a:p>
            <a:r>
              <a:rPr lang="en-GB" sz="1400" b="1" dirty="0" smtClean="0">
                <a:latin typeface="+mj-lt"/>
              </a:rPr>
              <a:t>No mountain</a:t>
            </a:r>
          </a:p>
          <a:p>
            <a:r>
              <a:rPr lang="en-GB" sz="1400" dirty="0">
                <a:latin typeface="Courier New" pitchFamily="1" charset="0"/>
              </a:rPr>
              <a:t>h</a:t>
            </a:r>
            <a:r>
              <a:rPr lang="en-GB" sz="1400" baseline="-25000" dirty="0" smtClean="0">
                <a:latin typeface="Courier New" pitchFamily="1" charset="0"/>
              </a:rPr>
              <a:t>0</a:t>
            </a:r>
            <a:r>
              <a:rPr lang="en-GB" sz="1400" dirty="0" smtClean="0">
                <a:latin typeface="Courier New" pitchFamily="1" charset="0"/>
              </a:rPr>
              <a:t>=0m</a:t>
            </a:r>
          </a:p>
          <a:p>
            <a:r>
              <a:rPr lang="en-GB" sz="1400" dirty="0" smtClean="0">
                <a:latin typeface="Symbol" pitchFamily="18" charset="2"/>
              </a:rPr>
              <a:t>l</a:t>
            </a:r>
            <a:r>
              <a:rPr lang="en-GB" sz="1400" dirty="0" smtClean="0">
                <a:latin typeface="Courier New" pitchFamily="1" charset="0"/>
              </a:rPr>
              <a:t>=8km</a:t>
            </a:r>
            <a:endParaRPr lang="en-GB" sz="1400" dirty="0">
              <a:latin typeface="Courier New" pitchFamily="1" charset="0"/>
            </a:endParaRPr>
          </a:p>
          <a:p>
            <a:r>
              <a:rPr lang="en-GB" sz="1400" dirty="0" smtClean="0">
                <a:latin typeface="Courier New" pitchFamily="1" charset="0"/>
              </a:rPr>
              <a:t>a=25km</a:t>
            </a:r>
            <a:endParaRPr lang="en-GB" sz="1400" dirty="0">
              <a:latin typeface="Courier New" pitchFamily="1" charset="0"/>
            </a:endParaRPr>
          </a:p>
          <a:p>
            <a:r>
              <a:rPr lang="en-GB" sz="1400" dirty="0" err="1" smtClean="0">
                <a:latin typeface="Courier New" pitchFamily="1" charset="0"/>
              </a:rPr>
              <a:t>ldyn_bbc</a:t>
            </a:r>
            <a:r>
              <a:rPr lang="en-GB" sz="1400" dirty="0" smtClean="0">
                <a:latin typeface="Courier New" pitchFamily="1" charset="0"/>
              </a:rPr>
              <a:t>=F</a:t>
            </a:r>
          </a:p>
          <a:p>
            <a:r>
              <a:rPr lang="en-GB" sz="1400" dirty="0" err="1">
                <a:latin typeface="Courier New" pitchFamily="1" charset="0"/>
              </a:rPr>
              <a:t>d</a:t>
            </a:r>
            <a:r>
              <a:rPr lang="en-GB" sz="1400" dirty="0" err="1" smtClean="0">
                <a:latin typeface="Courier New" pitchFamily="1" charset="0"/>
              </a:rPr>
              <a:t>ivdamp</a:t>
            </a:r>
            <a:r>
              <a:rPr lang="en-GB" sz="1400" dirty="0" smtClean="0">
                <a:latin typeface="Courier New" pitchFamily="1" charset="0"/>
              </a:rPr>
              <a:t>=20</a:t>
            </a:r>
          </a:p>
          <a:p>
            <a:endParaRPr lang="en-GB" sz="1400" dirty="0" smtClean="0">
              <a:latin typeface="Courier New" pitchFamily="1" charset="0"/>
            </a:endParaRPr>
          </a:p>
          <a:p>
            <a:endParaRPr lang="en-GB" sz="1400" dirty="0" smtClean="0">
              <a:latin typeface="Courier New" pitchFamily="1" charset="0"/>
            </a:endParaRPr>
          </a:p>
          <a:p>
            <a:endParaRPr lang="en-GB" sz="1400" dirty="0" smtClean="0">
              <a:latin typeface="Courier New" pitchFamily="1" charset="0"/>
            </a:endParaRPr>
          </a:p>
          <a:p>
            <a:r>
              <a:rPr lang="en-GB" sz="1400" b="1" dirty="0" smtClean="0">
                <a:latin typeface="+mj-lt"/>
              </a:rPr>
              <a:t>Time series</a:t>
            </a:r>
            <a:endParaRPr lang="en-GB" sz="1400" b="1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9" t="37901" r="11580"/>
          <a:stretch/>
        </p:blipFill>
        <p:spPr>
          <a:xfrm>
            <a:off x="2023534" y="1236132"/>
            <a:ext cx="6434666" cy="4258733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350873" y="2431794"/>
            <a:ext cx="1467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latin typeface="Symbol" charset="2"/>
                <a:cs typeface="Symbol" charset="2"/>
              </a:rPr>
              <a:t>D</a:t>
            </a:r>
            <a:r>
              <a:rPr lang="de-CH" dirty="0" smtClean="0"/>
              <a:t>u=</a:t>
            </a:r>
          </a:p>
          <a:p>
            <a:r>
              <a:rPr lang="de-CH" dirty="0" err="1" smtClean="0"/>
              <a:t>u</a:t>
            </a:r>
            <a:r>
              <a:rPr lang="de-CH" dirty="0" smtClean="0"/>
              <a:t>(10h)-</a:t>
            </a:r>
            <a:r>
              <a:rPr lang="de-CH" dirty="0" err="1" smtClean="0"/>
              <a:t>u</a:t>
            </a:r>
            <a:r>
              <a:rPr lang="de-CH" dirty="0" smtClean="0"/>
              <a:t>(0h)</a:t>
            </a:r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6394763" y="2449094"/>
            <a:ext cx="1557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>
                <a:latin typeface="Symbol" charset="2"/>
                <a:cs typeface="Symbol" charset="2"/>
              </a:rPr>
              <a:t>D</a:t>
            </a:r>
            <a:r>
              <a:rPr lang="de-CH" dirty="0" err="1"/>
              <a:t>w</a:t>
            </a:r>
            <a:r>
              <a:rPr lang="de-CH" dirty="0" smtClean="0"/>
              <a:t>=</a:t>
            </a:r>
            <a:endParaRPr lang="de-CH" dirty="0"/>
          </a:p>
          <a:p>
            <a:r>
              <a:rPr lang="de-CH" dirty="0" err="1" smtClean="0"/>
              <a:t>w</a:t>
            </a:r>
            <a:r>
              <a:rPr lang="de-CH" dirty="0" smtClean="0"/>
              <a:t>(10h)-</a:t>
            </a:r>
            <a:r>
              <a:rPr lang="de-CH" dirty="0" err="1"/>
              <a:t>w</a:t>
            </a:r>
            <a:r>
              <a:rPr lang="de-CH" dirty="0" smtClean="0"/>
              <a:t>(0h)</a:t>
            </a:r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2528160" y="1030548"/>
            <a:ext cx="51503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dirty="0" err="1" smtClean="0">
                <a:cs typeface="Symbol" charset="2"/>
              </a:rPr>
              <a:t>max</a:t>
            </a:r>
            <a:r>
              <a:rPr lang="de-CH" dirty="0">
                <a:cs typeface="Symbol" charset="2"/>
              </a:rPr>
              <a:t>(|</a:t>
            </a:r>
            <a:r>
              <a:rPr lang="de-CH" dirty="0">
                <a:latin typeface="Symbol" charset="2"/>
                <a:cs typeface="Symbol" charset="2"/>
              </a:rPr>
              <a:t>D</a:t>
            </a:r>
            <a:r>
              <a:rPr lang="de-CH" dirty="0"/>
              <a:t>u|</a:t>
            </a:r>
            <a:r>
              <a:rPr lang="de-CH" dirty="0" smtClean="0"/>
              <a:t>) m</a:t>
            </a:r>
            <a:r>
              <a:rPr lang="de-CH" dirty="0"/>
              <a:t>/</a:t>
            </a:r>
            <a:r>
              <a:rPr lang="de-CH" dirty="0" smtClean="0"/>
              <a:t>s</a:t>
            </a:r>
            <a:r>
              <a:rPr lang="de-CH" dirty="0"/>
              <a:t>	</a:t>
            </a:r>
            <a:r>
              <a:rPr lang="de-CH" dirty="0" smtClean="0"/>
              <a:t>	     </a:t>
            </a:r>
            <a:r>
              <a:rPr lang="de-CH" dirty="0" err="1" smtClean="0">
                <a:cs typeface="Symbol" charset="2"/>
              </a:rPr>
              <a:t>max</a:t>
            </a:r>
            <a:r>
              <a:rPr lang="de-CH" dirty="0">
                <a:cs typeface="Symbol" charset="2"/>
              </a:rPr>
              <a:t>(|</a:t>
            </a:r>
            <a:r>
              <a:rPr lang="de-CH" dirty="0" err="1" smtClean="0">
                <a:latin typeface="Symbol" charset="2"/>
                <a:cs typeface="Symbol" charset="2"/>
              </a:rPr>
              <a:t>D</a:t>
            </a:r>
            <a:r>
              <a:rPr lang="de-CH" dirty="0" err="1" smtClean="0"/>
              <a:t>w</a:t>
            </a:r>
            <a:r>
              <a:rPr lang="de-CH" dirty="0" smtClean="0"/>
              <a:t>|) m</a:t>
            </a:r>
            <a:r>
              <a:rPr lang="de-CH" dirty="0"/>
              <a:t>/</a:t>
            </a:r>
            <a:r>
              <a:rPr lang="de-CH" dirty="0" smtClean="0"/>
              <a:t>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34029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>
          <a:xfrm>
            <a:off x="1296988" y="323851"/>
            <a:ext cx="7461250" cy="787774"/>
          </a:xfrm>
        </p:spPr>
        <p:txBody>
          <a:bodyPr/>
          <a:lstStyle/>
          <a:p>
            <a:pPr lvl="1">
              <a:lnSpc>
                <a:spcPct val="130000"/>
              </a:lnSpc>
            </a:pPr>
            <a:r>
              <a:rPr lang="en-GB" sz="2800" dirty="0" smtClean="0"/>
              <a:t>Idealized test case I (atmosphere at rest)</a:t>
            </a:r>
            <a:endParaRPr lang="en-GB" sz="2800" dirty="0"/>
          </a:p>
        </p:txBody>
      </p:sp>
      <p:sp>
        <p:nvSpPr>
          <p:cNvPr id="10" name="Rectangle 38"/>
          <p:cNvSpPr>
            <a:spLocks noChangeArrowheads="1"/>
          </p:cNvSpPr>
          <p:nvPr/>
        </p:nvSpPr>
        <p:spPr bwMode="auto">
          <a:xfrm>
            <a:off x="652224" y="804548"/>
            <a:ext cx="80402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Courier New" pitchFamily="1" charset="0"/>
              </a:rPr>
              <a:t>	h</a:t>
            </a:r>
            <a:r>
              <a:rPr lang="en-GB" sz="1400" baseline="-25000" dirty="0" smtClean="0">
                <a:latin typeface="Courier New" pitchFamily="1" charset="0"/>
              </a:rPr>
              <a:t>0</a:t>
            </a:r>
            <a:r>
              <a:rPr lang="en-GB" sz="1400" dirty="0" smtClean="0">
                <a:latin typeface="Courier New" pitchFamily="1" charset="0"/>
              </a:rPr>
              <a:t>=1000m, </a:t>
            </a:r>
            <a:r>
              <a:rPr lang="en-GB" sz="1400" dirty="0" err="1" smtClean="0">
                <a:latin typeface="Courier New" pitchFamily="1" charset="0"/>
              </a:rPr>
              <a:t>divdamp_slope</a:t>
            </a:r>
            <a:r>
              <a:rPr lang="en-GB" sz="1400" dirty="0" smtClean="0">
                <a:latin typeface="Courier New" pitchFamily="1" charset="0"/>
              </a:rPr>
              <a:t>=20, </a:t>
            </a:r>
            <a:r>
              <a:rPr lang="en-GB" sz="1400" dirty="0" err="1" smtClean="0">
                <a:latin typeface="Courier New" pitchFamily="1" charset="0"/>
              </a:rPr>
              <a:t>nrdtau</a:t>
            </a:r>
            <a:r>
              <a:rPr lang="en-GB" sz="1400" dirty="0" smtClean="0">
                <a:latin typeface="Courier New" pitchFamily="1" charset="0"/>
              </a:rPr>
              <a:t>=16, svc2=3.5km</a:t>
            </a:r>
          </a:p>
          <a:p>
            <a:r>
              <a:rPr lang="en-GB" sz="1400" b="1" dirty="0" smtClean="0">
                <a:latin typeface="Courier New" pitchFamily="1" charset="0"/>
              </a:rPr>
              <a:t> </a:t>
            </a:r>
            <a:r>
              <a:rPr lang="en-GB" sz="1400" b="1" dirty="0">
                <a:latin typeface="Courier New" pitchFamily="1" charset="0"/>
              </a:rPr>
              <a:t>N</a:t>
            </a:r>
            <a:r>
              <a:rPr lang="en-GB" sz="1400" b="1" dirty="0" smtClean="0">
                <a:latin typeface="Courier New" pitchFamily="1" charset="0"/>
              </a:rPr>
              <a:t>ew </a:t>
            </a:r>
            <a:r>
              <a:rPr lang="en-GB" sz="1400" dirty="0" smtClean="0">
                <a:latin typeface="Courier New" pitchFamily="1" charset="0"/>
              </a:rPr>
              <a:t>Bottom </a:t>
            </a:r>
            <a:r>
              <a:rPr lang="en-GB" sz="1400" dirty="0">
                <a:latin typeface="Courier New" pitchFamily="1" charset="0"/>
              </a:rPr>
              <a:t>B</a:t>
            </a:r>
            <a:r>
              <a:rPr lang="en-GB" sz="1400" dirty="0" smtClean="0">
                <a:latin typeface="Courier New" pitchFamily="1" charset="0"/>
              </a:rPr>
              <a:t>ound. Cond.(</a:t>
            </a:r>
            <a:r>
              <a:rPr lang="en-GB" sz="1400" b="1" dirty="0" smtClean="0">
                <a:latin typeface="Courier New" pitchFamily="1" charset="0"/>
              </a:rPr>
              <a:t>114</a:t>
            </a:r>
            <a:r>
              <a:rPr lang="en-GB" sz="1400" dirty="0" smtClean="0">
                <a:latin typeface="Courier New" pitchFamily="1" charset="0"/>
              </a:rPr>
              <a:t>)	         </a:t>
            </a:r>
            <a:r>
              <a:rPr lang="en-GB" sz="1400" b="1" dirty="0">
                <a:latin typeface="Courier New" pitchFamily="1" charset="0"/>
              </a:rPr>
              <a:t>O</a:t>
            </a:r>
            <a:r>
              <a:rPr lang="en-GB" sz="1400" b="1" dirty="0" smtClean="0">
                <a:latin typeface="Courier New" pitchFamily="1" charset="0"/>
              </a:rPr>
              <a:t>ld</a:t>
            </a:r>
            <a:r>
              <a:rPr lang="en-GB" sz="1400" dirty="0" smtClean="0">
                <a:latin typeface="Courier New" pitchFamily="1" charset="0"/>
              </a:rPr>
              <a:t> BBC </a:t>
            </a:r>
            <a:r>
              <a:rPr lang="en-GB" sz="1400" b="1" dirty="0" smtClean="0">
                <a:latin typeface="Courier New" pitchFamily="1" charset="0"/>
              </a:rPr>
              <a:t>for w</a:t>
            </a:r>
            <a:endParaRPr lang="en-GB" sz="1400" b="1" dirty="0">
              <a:latin typeface="Courier New" pitchFamily="1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2" r="13249"/>
          <a:stretch/>
        </p:blipFill>
        <p:spPr>
          <a:xfrm>
            <a:off x="652224" y="1265014"/>
            <a:ext cx="4193610" cy="45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9" r="14241"/>
          <a:stretch/>
        </p:blipFill>
        <p:spPr>
          <a:xfrm>
            <a:off x="4845834" y="1265014"/>
            <a:ext cx="4133659" cy="4572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8191818" y="311108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>
                <a:latin typeface="Symbol" charset="2"/>
                <a:cs typeface="Symbol" charset="2"/>
              </a:rPr>
              <a:t>D</a:t>
            </a:r>
            <a:r>
              <a:rPr lang="de-CH" dirty="0" err="1" smtClean="0"/>
              <a:t>w</a:t>
            </a:r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3993458" y="312838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>
                <a:latin typeface="Symbol" charset="2"/>
                <a:cs typeface="Symbol" charset="2"/>
              </a:rPr>
              <a:t>D</a:t>
            </a:r>
            <a:r>
              <a:rPr lang="de-CH" dirty="0" err="1" smtClean="0"/>
              <a:t>w</a:t>
            </a:r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2011019" y="3132175"/>
            <a:ext cx="45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latin typeface="Symbol" charset="2"/>
                <a:cs typeface="Symbol" charset="2"/>
              </a:rPr>
              <a:t>D</a:t>
            </a:r>
            <a:r>
              <a:rPr lang="de-CH" dirty="0" smtClean="0"/>
              <a:t>u</a:t>
            </a:r>
            <a:endParaRPr lang="de-CH" dirty="0"/>
          </a:p>
        </p:txBody>
      </p:sp>
      <p:sp>
        <p:nvSpPr>
          <p:cNvPr id="9" name="Textfeld 8"/>
          <p:cNvSpPr txBox="1"/>
          <p:nvPr/>
        </p:nvSpPr>
        <p:spPr>
          <a:xfrm>
            <a:off x="2014791" y="1676889"/>
            <a:ext cx="45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>
                <a:latin typeface="Symbol" charset="2"/>
                <a:cs typeface="Symbol" charset="2"/>
              </a:rPr>
              <a:t>D</a:t>
            </a:r>
            <a:r>
              <a:rPr lang="de-CH" dirty="0" err="1"/>
              <a:t>p</a:t>
            </a:r>
            <a:endParaRPr lang="de-CH" dirty="0"/>
          </a:p>
        </p:txBody>
      </p:sp>
      <p:sp>
        <p:nvSpPr>
          <p:cNvPr id="11" name="Textfeld 10"/>
          <p:cNvSpPr txBox="1"/>
          <p:nvPr/>
        </p:nvSpPr>
        <p:spPr>
          <a:xfrm>
            <a:off x="4045308" y="166717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latin typeface="Symbol" charset="2"/>
                <a:cs typeface="Symbol" charset="2"/>
              </a:rPr>
              <a:t>D</a:t>
            </a:r>
            <a:r>
              <a:rPr lang="de-CH" dirty="0" smtClean="0"/>
              <a:t>T</a:t>
            </a:r>
            <a:endParaRPr lang="de-CH" dirty="0"/>
          </a:p>
        </p:txBody>
      </p:sp>
      <p:sp>
        <p:nvSpPr>
          <p:cNvPr id="12" name="Textfeld 11"/>
          <p:cNvSpPr txBox="1"/>
          <p:nvPr/>
        </p:nvSpPr>
        <p:spPr>
          <a:xfrm>
            <a:off x="6189887" y="3108946"/>
            <a:ext cx="45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latin typeface="Symbol" charset="2"/>
                <a:cs typeface="Symbol" charset="2"/>
              </a:rPr>
              <a:t>D</a:t>
            </a:r>
            <a:r>
              <a:rPr lang="de-CH" dirty="0" smtClean="0"/>
              <a:t>u</a:t>
            </a:r>
            <a:endParaRPr lang="de-CH" dirty="0"/>
          </a:p>
        </p:txBody>
      </p:sp>
      <p:sp>
        <p:nvSpPr>
          <p:cNvPr id="13" name="Textfeld 12"/>
          <p:cNvSpPr txBox="1"/>
          <p:nvPr/>
        </p:nvSpPr>
        <p:spPr>
          <a:xfrm>
            <a:off x="6193659" y="1653660"/>
            <a:ext cx="45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>
                <a:latin typeface="Symbol" charset="2"/>
                <a:cs typeface="Symbol" charset="2"/>
              </a:rPr>
              <a:t>D</a:t>
            </a:r>
            <a:r>
              <a:rPr lang="de-CH" dirty="0" err="1"/>
              <a:t>p</a:t>
            </a:r>
            <a:endParaRPr lang="de-CH" dirty="0"/>
          </a:p>
        </p:txBody>
      </p:sp>
      <p:sp>
        <p:nvSpPr>
          <p:cNvPr id="14" name="Textfeld 13"/>
          <p:cNvSpPr txBox="1"/>
          <p:nvPr/>
        </p:nvSpPr>
        <p:spPr>
          <a:xfrm>
            <a:off x="8224176" y="1643941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latin typeface="Symbol" charset="2"/>
                <a:cs typeface="Symbol" charset="2"/>
              </a:rPr>
              <a:t>D</a:t>
            </a:r>
            <a:r>
              <a:rPr lang="de-CH" dirty="0" smtClean="0"/>
              <a:t>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43791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>
          <a:xfrm>
            <a:off x="1296988" y="323851"/>
            <a:ext cx="7461250" cy="787774"/>
          </a:xfrm>
        </p:spPr>
        <p:txBody>
          <a:bodyPr/>
          <a:lstStyle/>
          <a:p>
            <a:pPr lvl="1">
              <a:lnSpc>
                <a:spcPct val="130000"/>
              </a:lnSpc>
            </a:pPr>
            <a:r>
              <a:rPr lang="en-GB" sz="2800" dirty="0" smtClean="0"/>
              <a:t>Idealized test case I (atmosphere at rest)</a:t>
            </a:r>
            <a:endParaRPr lang="en-GB" sz="2800" dirty="0"/>
          </a:p>
        </p:txBody>
      </p:sp>
      <p:sp>
        <p:nvSpPr>
          <p:cNvPr id="10" name="Rectangle 38"/>
          <p:cNvSpPr>
            <a:spLocks noChangeArrowheads="1"/>
          </p:cNvSpPr>
          <p:nvPr/>
        </p:nvSpPr>
        <p:spPr bwMode="auto">
          <a:xfrm>
            <a:off x="635001" y="804548"/>
            <a:ext cx="81658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Courier New" pitchFamily="1" charset="0"/>
              </a:rPr>
              <a:t>	h</a:t>
            </a:r>
            <a:r>
              <a:rPr lang="en-GB" sz="1400" baseline="-25000" dirty="0" smtClean="0">
                <a:latin typeface="Courier New" pitchFamily="1" charset="0"/>
              </a:rPr>
              <a:t>0</a:t>
            </a:r>
            <a:r>
              <a:rPr lang="en-GB" sz="1400" dirty="0" smtClean="0">
                <a:latin typeface="Courier New" pitchFamily="1" charset="0"/>
              </a:rPr>
              <a:t>=1000m, </a:t>
            </a:r>
            <a:r>
              <a:rPr lang="en-GB" sz="1400" dirty="0" err="1" smtClean="0">
                <a:latin typeface="Courier New" pitchFamily="1" charset="0"/>
              </a:rPr>
              <a:t>divdamp_slope</a:t>
            </a:r>
            <a:r>
              <a:rPr lang="en-GB" sz="1400" dirty="0" smtClean="0">
                <a:latin typeface="Courier New" pitchFamily="1" charset="0"/>
              </a:rPr>
              <a:t>=60</a:t>
            </a:r>
            <a:r>
              <a:rPr lang="en-GB" sz="1400" dirty="0">
                <a:latin typeface="Courier New" pitchFamily="1" charset="0"/>
              </a:rPr>
              <a:t>, </a:t>
            </a:r>
            <a:r>
              <a:rPr lang="en-GB" sz="1400" dirty="0" err="1" smtClean="0">
                <a:latin typeface="Courier New" pitchFamily="1" charset="0"/>
              </a:rPr>
              <a:t>nrdtau</a:t>
            </a:r>
            <a:r>
              <a:rPr lang="en-GB" sz="1400" dirty="0" smtClean="0">
                <a:latin typeface="Courier New" pitchFamily="1" charset="0"/>
              </a:rPr>
              <a:t>=3, svc2=3km</a:t>
            </a:r>
          </a:p>
          <a:p>
            <a:r>
              <a:rPr lang="en-GB" sz="1400" b="1" dirty="0" smtClean="0">
                <a:latin typeface="Courier New" pitchFamily="1" charset="0"/>
              </a:rPr>
              <a:t>Damping all var. @ </a:t>
            </a:r>
            <a:r>
              <a:rPr lang="en-GB" sz="1400" b="1" dirty="0">
                <a:latin typeface="Courier New" pitchFamily="1" charset="0"/>
              </a:rPr>
              <a:t>u</a:t>
            </a:r>
            <a:r>
              <a:rPr lang="en-GB" sz="1400" b="1" dirty="0" smtClean="0">
                <a:latin typeface="Courier New" pitchFamily="1" charset="0"/>
              </a:rPr>
              <a:t>pper boundary</a:t>
            </a:r>
            <a:r>
              <a:rPr lang="en-GB" sz="1400" dirty="0" smtClean="0">
                <a:latin typeface="Courier New" pitchFamily="1" charset="0"/>
              </a:rPr>
              <a:t>	      </a:t>
            </a:r>
            <a:r>
              <a:rPr lang="en-GB" sz="1400" b="1" dirty="0" smtClean="0">
                <a:latin typeface="Courier New" pitchFamily="1" charset="0"/>
              </a:rPr>
              <a:t>Only w</a:t>
            </a:r>
            <a:r>
              <a:rPr lang="en-GB" sz="1400" dirty="0" smtClean="0">
                <a:latin typeface="Courier New" pitchFamily="1" charset="0"/>
              </a:rPr>
              <a:t> (Klemp,2008; </a:t>
            </a:r>
            <a:r>
              <a:rPr lang="en-GB" sz="1400" dirty="0" err="1" smtClean="0">
                <a:latin typeface="Courier New" pitchFamily="1" charset="0"/>
              </a:rPr>
              <a:t>itype_spubc</a:t>
            </a:r>
            <a:r>
              <a:rPr lang="en-GB" sz="1400" dirty="0" smtClean="0">
                <a:latin typeface="Courier New" pitchFamily="1" charset="0"/>
              </a:rPr>
              <a:t>=3)</a:t>
            </a:r>
            <a:endParaRPr lang="en-GB" sz="1400" dirty="0">
              <a:latin typeface="Courier New" pitchFamily="1" charset="0"/>
            </a:endParaRPr>
          </a:p>
        </p:txBody>
      </p:sp>
      <p:pic>
        <p:nvPicPr>
          <p:cNvPr id="3" name="Bild 2" descr="pert_grib_spubc3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r="10777"/>
          <a:stretch/>
        </p:blipFill>
        <p:spPr>
          <a:xfrm>
            <a:off x="4801819" y="1343242"/>
            <a:ext cx="4190951" cy="4572000"/>
          </a:xfrm>
          <a:prstGeom prst="rect">
            <a:avLst/>
          </a:prstGeom>
        </p:spPr>
      </p:pic>
      <p:pic>
        <p:nvPicPr>
          <p:cNvPr id="6" name="Bild 5" descr="pert_grib_nrdt3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8" r="11497"/>
          <a:stretch/>
        </p:blipFill>
        <p:spPr>
          <a:xfrm>
            <a:off x="382212" y="1343860"/>
            <a:ext cx="4389406" cy="45720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7948602" y="319214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>
                <a:latin typeface="Symbol" charset="2"/>
                <a:cs typeface="Symbol" charset="2"/>
              </a:rPr>
              <a:t>D</a:t>
            </a:r>
            <a:r>
              <a:rPr lang="de-CH" dirty="0" err="1" smtClean="0"/>
              <a:t>w</a:t>
            </a:r>
            <a:endParaRPr lang="de-CH" dirty="0"/>
          </a:p>
        </p:txBody>
      </p:sp>
      <p:sp>
        <p:nvSpPr>
          <p:cNvPr id="11" name="Textfeld 10"/>
          <p:cNvSpPr txBox="1"/>
          <p:nvPr/>
        </p:nvSpPr>
        <p:spPr>
          <a:xfrm>
            <a:off x="3750242" y="320944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>
                <a:latin typeface="Symbol" charset="2"/>
                <a:cs typeface="Symbol" charset="2"/>
              </a:rPr>
              <a:t>D</a:t>
            </a:r>
            <a:r>
              <a:rPr lang="de-CH" dirty="0" err="1" smtClean="0"/>
              <a:t>w</a:t>
            </a:r>
            <a:endParaRPr lang="de-CH" dirty="0"/>
          </a:p>
        </p:txBody>
      </p:sp>
      <p:sp>
        <p:nvSpPr>
          <p:cNvPr id="12" name="Textfeld 11"/>
          <p:cNvSpPr txBox="1"/>
          <p:nvPr/>
        </p:nvSpPr>
        <p:spPr>
          <a:xfrm>
            <a:off x="1767803" y="3213235"/>
            <a:ext cx="45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latin typeface="Symbol" charset="2"/>
                <a:cs typeface="Symbol" charset="2"/>
              </a:rPr>
              <a:t>D</a:t>
            </a:r>
            <a:r>
              <a:rPr lang="de-CH" dirty="0" smtClean="0"/>
              <a:t>u</a:t>
            </a:r>
            <a:endParaRPr lang="de-CH" dirty="0"/>
          </a:p>
        </p:txBody>
      </p:sp>
      <p:sp>
        <p:nvSpPr>
          <p:cNvPr id="13" name="Textfeld 12"/>
          <p:cNvSpPr txBox="1"/>
          <p:nvPr/>
        </p:nvSpPr>
        <p:spPr>
          <a:xfrm>
            <a:off x="1771575" y="1757949"/>
            <a:ext cx="45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>
                <a:latin typeface="Symbol" charset="2"/>
                <a:cs typeface="Symbol" charset="2"/>
              </a:rPr>
              <a:t>D</a:t>
            </a:r>
            <a:r>
              <a:rPr lang="de-CH" dirty="0" err="1"/>
              <a:t>p</a:t>
            </a:r>
            <a:endParaRPr lang="de-CH" dirty="0"/>
          </a:p>
        </p:txBody>
      </p:sp>
      <p:sp>
        <p:nvSpPr>
          <p:cNvPr id="14" name="Textfeld 13"/>
          <p:cNvSpPr txBox="1"/>
          <p:nvPr/>
        </p:nvSpPr>
        <p:spPr>
          <a:xfrm>
            <a:off x="3802092" y="174823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latin typeface="Symbol" charset="2"/>
                <a:cs typeface="Symbol" charset="2"/>
              </a:rPr>
              <a:t>D</a:t>
            </a:r>
            <a:r>
              <a:rPr lang="de-CH" dirty="0" smtClean="0"/>
              <a:t>T</a:t>
            </a:r>
            <a:endParaRPr lang="de-CH" dirty="0"/>
          </a:p>
        </p:txBody>
      </p:sp>
      <p:sp>
        <p:nvSpPr>
          <p:cNvPr id="15" name="Textfeld 14"/>
          <p:cNvSpPr txBox="1"/>
          <p:nvPr/>
        </p:nvSpPr>
        <p:spPr>
          <a:xfrm>
            <a:off x="5946671" y="3190006"/>
            <a:ext cx="45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latin typeface="Symbol" charset="2"/>
                <a:cs typeface="Symbol" charset="2"/>
              </a:rPr>
              <a:t>D</a:t>
            </a:r>
            <a:r>
              <a:rPr lang="de-CH" dirty="0" smtClean="0"/>
              <a:t>u</a:t>
            </a:r>
            <a:endParaRPr lang="de-CH" dirty="0"/>
          </a:p>
        </p:txBody>
      </p:sp>
      <p:sp>
        <p:nvSpPr>
          <p:cNvPr id="16" name="Textfeld 15"/>
          <p:cNvSpPr txBox="1"/>
          <p:nvPr/>
        </p:nvSpPr>
        <p:spPr>
          <a:xfrm>
            <a:off x="5950443" y="1734720"/>
            <a:ext cx="45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>
                <a:latin typeface="Symbol" charset="2"/>
                <a:cs typeface="Symbol" charset="2"/>
              </a:rPr>
              <a:t>D</a:t>
            </a:r>
            <a:r>
              <a:rPr lang="de-CH" dirty="0" err="1"/>
              <a:t>p</a:t>
            </a:r>
            <a:endParaRPr lang="de-CH" dirty="0"/>
          </a:p>
        </p:txBody>
      </p:sp>
      <p:sp>
        <p:nvSpPr>
          <p:cNvPr id="17" name="Textfeld 16"/>
          <p:cNvSpPr txBox="1"/>
          <p:nvPr/>
        </p:nvSpPr>
        <p:spPr>
          <a:xfrm>
            <a:off x="7980960" y="1725001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latin typeface="Symbol" charset="2"/>
                <a:cs typeface="Symbol" charset="2"/>
              </a:rPr>
              <a:t>D</a:t>
            </a:r>
            <a:r>
              <a:rPr lang="de-CH" dirty="0" smtClean="0"/>
              <a:t>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48002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 16" descr="pert_grib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7" r="11218"/>
          <a:stretch/>
        </p:blipFill>
        <p:spPr>
          <a:xfrm>
            <a:off x="317486" y="1340441"/>
            <a:ext cx="4421410" cy="4572000"/>
          </a:xfrm>
          <a:prstGeom prst="rect">
            <a:avLst/>
          </a:prstGeom>
        </p:spPr>
      </p:pic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>
          <a:xfrm>
            <a:off x="1296988" y="323851"/>
            <a:ext cx="7461250" cy="787774"/>
          </a:xfrm>
        </p:spPr>
        <p:txBody>
          <a:bodyPr/>
          <a:lstStyle/>
          <a:p>
            <a:pPr lvl="1">
              <a:lnSpc>
                <a:spcPct val="130000"/>
              </a:lnSpc>
            </a:pPr>
            <a:r>
              <a:rPr lang="en-GB" sz="2800" dirty="0" smtClean="0"/>
              <a:t>Idealized test case I (atmosphere at rest)</a:t>
            </a:r>
            <a:endParaRPr lang="en-GB" sz="2800" dirty="0"/>
          </a:p>
        </p:txBody>
      </p:sp>
      <p:sp>
        <p:nvSpPr>
          <p:cNvPr id="10" name="Rectangle 38"/>
          <p:cNvSpPr>
            <a:spLocks noChangeArrowheads="1"/>
          </p:cNvSpPr>
          <p:nvPr/>
        </p:nvSpPr>
        <p:spPr bwMode="auto">
          <a:xfrm>
            <a:off x="1301731" y="804548"/>
            <a:ext cx="72496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1400" dirty="0">
                <a:latin typeface="Courier New" pitchFamily="1" charset="0"/>
              </a:rPr>
              <a:t> </a:t>
            </a:r>
            <a:r>
              <a:rPr lang="en-GB" sz="1400" dirty="0" smtClean="0">
                <a:latin typeface="Courier New" pitchFamily="1" charset="0"/>
              </a:rPr>
              <a:t>  </a:t>
            </a:r>
            <a:r>
              <a:rPr lang="en-GB" sz="1400" b="1" dirty="0" err="1" smtClean="0">
                <a:latin typeface="Courier New" pitchFamily="1" charset="0"/>
              </a:rPr>
              <a:t>Mahrer</a:t>
            </a:r>
            <a:r>
              <a:rPr lang="en-GB" sz="1400" b="1" dirty="0" smtClean="0">
                <a:latin typeface="Courier New" pitchFamily="1" charset="0"/>
              </a:rPr>
              <a:t> pressure gradients, </a:t>
            </a:r>
            <a:r>
              <a:rPr lang="en-GB" sz="1400" dirty="0" err="1" smtClean="0">
                <a:latin typeface="Courier New" pitchFamily="1" charset="0"/>
              </a:rPr>
              <a:t>divdamp_slope</a:t>
            </a:r>
            <a:r>
              <a:rPr lang="en-GB" sz="1400" dirty="0" smtClean="0">
                <a:latin typeface="Courier New" pitchFamily="1" charset="0"/>
              </a:rPr>
              <a:t>=20, svc2=3km</a:t>
            </a:r>
          </a:p>
          <a:p>
            <a:r>
              <a:rPr lang="en-GB" sz="1400" dirty="0" smtClean="0">
                <a:latin typeface="Courier New" pitchFamily="1" charset="0"/>
              </a:rPr>
              <a:t>     </a:t>
            </a:r>
            <a:r>
              <a:rPr lang="en-GB" sz="1400" b="1" dirty="0" smtClean="0">
                <a:latin typeface="Courier New" pitchFamily="1" charset="0"/>
              </a:rPr>
              <a:t>h</a:t>
            </a:r>
            <a:r>
              <a:rPr lang="en-GB" sz="1400" b="1" baseline="-25000" dirty="0" smtClean="0">
                <a:latin typeface="Courier New" pitchFamily="1" charset="0"/>
              </a:rPr>
              <a:t>0</a:t>
            </a:r>
            <a:r>
              <a:rPr lang="en-GB" sz="1400" b="1" dirty="0" smtClean="0">
                <a:latin typeface="Courier New" pitchFamily="1" charset="0"/>
              </a:rPr>
              <a:t>=1000m</a:t>
            </a:r>
            <a:r>
              <a:rPr lang="en-GB" sz="1400" dirty="0" smtClean="0">
                <a:latin typeface="Courier New" pitchFamily="1" charset="0"/>
              </a:rPr>
              <a:t>		</a:t>
            </a:r>
            <a:r>
              <a:rPr lang="en-GB" sz="1400" dirty="0">
                <a:latin typeface="Courier New" pitchFamily="1" charset="0"/>
              </a:rPr>
              <a:t>	</a:t>
            </a:r>
            <a:r>
              <a:rPr lang="en-GB" sz="1400" dirty="0" smtClean="0">
                <a:latin typeface="Courier New" pitchFamily="1" charset="0"/>
              </a:rPr>
              <a:t>	  </a:t>
            </a:r>
            <a:r>
              <a:rPr lang="en-GB" sz="1400" b="1" dirty="0" smtClean="0">
                <a:latin typeface="Courier New" pitchFamily="1" charset="0"/>
              </a:rPr>
              <a:t>h</a:t>
            </a:r>
            <a:r>
              <a:rPr lang="en-GB" sz="1400" b="1" baseline="-25000" dirty="0" smtClean="0">
                <a:latin typeface="Courier New" pitchFamily="1" charset="0"/>
              </a:rPr>
              <a:t>0</a:t>
            </a:r>
            <a:r>
              <a:rPr lang="en-GB" sz="1400" b="1" dirty="0" smtClean="0">
                <a:latin typeface="Courier New" pitchFamily="1" charset="0"/>
              </a:rPr>
              <a:t>=2000m</a:t>
            </a:r>
            <a:endParaRPr lang="en-GB" sz="1400" b="1" dirty="0">
              <a:latin typeface="Courier New" pitchFamily="1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669170" y="323646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>
                <a:latin typeface="Symbol" charset="2"/>
                <a:cs typeface="Symbol" charset="2"/>
              </a:rPr>
              <a:t>D</a:t>
            </a:r>
            <a:r>
              <a:rPr lang="de-CH" dirty="0" err="1" smtClean="0"/>
              <a:t>w</a:t>
            </a:r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1686731" y="3240255"/>
            <a:ext cx="45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latin typeface="Symbol" charset="2"/>
                <a:cs typeface="Symbol" charset="2"/>
              </a:rPr>
              <a:t>D</a:t>
            </a:r>
            <a:r>
              <a:rPr lang="de-CH" dirty="0" smtClean="0"/>
              <a:t>u</a:t>
            </a:r>
            <a:endParaRPr lang="de-CH" dirty="0"/>
          </a:p>
        </p:txBody>
      </p:sp>
      <p:sp>
        <p:nvSpPr>
          <p:cNvPr id="9" name="Textfeld 8"/>
          <p:cNvSpPr txBox="1"/>
          <p:nvPr/>
        </p:nvSpPr>
        <p:spPr>
          <a:xfrm>
            <a:off x="1690503" y="1784969"/>
            <a:ext cx="45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>
                <a:latin typeface="Symbol" charset="2"/>
                <a:cs typeface="Symbol" charset="2"/>
              </a:rPr>
              <a:t>D</a:t>
            </a:r>
            <a:r>
              <a:rPr lang="de-CH" dirty="0" err="1"/>
              <a:t>p</a:t>
            </a:r>
            <a:endParaRPr lang="de-CH" dirty="0"/>
          </a:p>
        </p:txBody>
      </p:sp>
      <p:sp>
        <p:nvSpPr>
          <p:cNvPr id="11" name="Textfeld 10"/>
          <p:cNvSpPr txBox="1"/>
          <p:nvPr/>
        </p:nvSpPr>
        <p:spPr>
          <a:xfrm>
            <a:off x="3721020" y="177525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latin typeface="Symbol" charset="2"/>
                <a:cs typeface="Symbol" charset="2"/>
              </a:rPr>
              <a:t>D</a:t>
            </a:r>
            <a:r>
              <a:rPr lang="de-CH" dirty="0" smtClean="0"/>
              <a:t>T</a:t>
            </a:r>
            <a:endParaRPr lang="de-CH" dirty="0"/>
          </a:p>
        </p:txBody>
      </p:sp>
      <p:grpSp>
        <p:nvGrpSpPr>
          <p:cNvPr id="16" name="Gruppierung 15"/>
          <p:cNvGrpSpPr/>
          <p:nvPr/>
        </p:nvGrpSpPr>
        <p:grpSpPr>
          <a:xfrm>
            <a:off x="4685238" y="1346197"/>
            <a:ext cx="4286250" cy="4572000"/>
            <a:chOff x="4685238" y="1346197"/>
            <a:chExt cx="4286250" cy="4572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57" r="12543"/>
            <a:stretch/>
          </p:blipFill>
          <p:spPr>
            <a:xfrm>
              <a:off x="4685238" y="1346197"/>
              <a:ext cx="4286250" cy="4572000"/>
            </a:xfrm>
            <a:prstGeom prst="rect">
              <a:avLst/>
            </a:prstGeom>
          </p:spPr>
        </p:pic>
        <p:grpSp>
          <p:nvGrpSpPr>
            <p:cNvPr id="3" name="Gruppierung 2"/>
            <p:cNvGrpSpPr/>
            <p:nvPr/>
          </p:nvGrpSpPr>
          <p:grpSpPr>
            <a:xfrm>
              <a:off x="6095303" y="1752021"/>
              <a:ext cx="2507198" cy="1836474"/>
              <a:chOff x="6095303" y="1752021"/>
              <a:chExt cx="2507198" cy="1836474"/>
            </a:xfrm>
          </p:grpSpPr>
          <p:sp>
            <p:nvSpPr>
              <p:cNvPr id="6" name="Textfeld 5"/>
              <p:cNvSpPr txBox="1"/>
              <p:nvPr/>
            </p:nvSpPr>
            <p:spPr>
              <a:xfrm>
                <a:off x="8097234" y="3219163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dirty="0" err="1" smtClean="0">
                    <a:latin typeface="Symbol" charset="2"/>
                    <a:cs typeface="Symbol" charset="2"/>
                  </a:rPr>
                  <a:t>D</a:t>
                </a:r>
                <a:r>
                  <a:rPr lang="de-CH" dirty="0" err="1" smtClean="0"/>
                  <a:t>w</a:t>
                </a:r>
                <a:endParaRPr lang="de-CH" dirty="0"/>
              </a:p>
            </p:txBody>
          </p:sp>
          <p:sp>
            <p:nvSpPr>
              <p:cNvPr id="12" name="Textfeld 11"/>
              <p:cNvSpPr txBox="1"/>
              <p:nvPr/>
            </p:nvSpPr>
            <p:spPr>
              <a:xfrm>
                <a:off x="6095303" y="3217026"/>
                <a:ext cx="4542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dirty="0" smtClean="0">
                    <a:latin typeface="Symbol" charset="2"/>
                    <a:cs typeface="Symbol" charset="2"/>
                  </a:rPr>
                  <a:t>D</a:t>
                </a:r>
                <a:r>
                  <a:rPr lang="de-CH" dirty="0" smtClean="0"/>
                  <a:t>u</a:t>
                </a:r>
                <a:endParaRPr lang="de-CH" dirty="0"/>
              </a:p>
            </p:txBody>
          </p:sp>
          <p:sp>
            <p:nvSpPr>
              <p:cNvPr id="13" name="Textfeld 12"/>
              <p:cNvSpPr txBox="1"/>
              <p:nvPr/>
            </p:nvSpPr>
            <p:spPr>
              <a:xfrm>
                <a:off x="6099075" y="1761740"/>
                <a:ext cx="4542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dirty="0" err="1" smtClean="0">
                    <a:latin typeface="Symbol" charset="2"/>
                    <a:cs typeface="Symbol" charset="2"/>
                  </a:rPr>
                  <a:t>D</a:t>
                </a:r>
                <a:r>
                  <a:rPr lang="de-CH" dirty="0" err="1"/>
                  <a:t>p</a:t>
                </a:r>
                <a:endParaRPr lang="de-CH" dirty="0"/>
              </a:p>
            </p:txBody>
          </p:sp>
          <p:sp>
            <p:nvSpPr>
              <p:cNvPr id="14" name="Textfeld 13"/>
              <p:cNvSpPr txBox="1"/>
              <p:nvPr/>
            </p:nvSpPr>
            <p:spPr>
              <a:xfrm>
                <a:off x="8129592" y="1752021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dirty="0" smtClean="0">
                    <a:latin typeface="Symbol" charset="2"/>
                    <a:cs typeface="Symbol" charset="2"/>
                  </a:rPr>
                  <a:t>D</a:t>
                </a:r>
                <a:r>
                  <a:rPr lang="de-CH" dirty="0" smtClean="0"/>
                  <a:t>T</a:t>
                </a:r>
                <a:endParaRPr lang="de-CH" dirty="0"/>
              </a:p>
            </p:txBody>
          </p:sp>
        </p:grpSp>
      </p:grpSp>
      <p:sp>
        <p:nvSpPr>
          <p:cNvPr id="2" name="Rechteck 1"/>
          <p:cNvSpPr/>
          <p:nvPr/>
        </p:nvSpPr>
        <p:spPr>
          <a:xfrm>
            <a:off x="1227666" y="5815170"/>
            <a:ext cx="67168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ourier New" pitchFamily="1" charset="0"/>
              </a:rPr>
              <a:t>(</a:t>
            </a:r>
            <a:r>
              <a:rPr lang="en-GB" dirty="0">
                <a:latin typeface="Courier New" pitchFamily="1" charset="0"/>
              </a:rPr>
              <a:t>max. dh/dx=21</a:t>
            </a:r>
            <a:r>
              <a:rPr lang="en-GB" sz="1600" baseline="30000" dirty="0">
                <a:latin typeface="Courier New" pitchFamily="1" charset="0"/>
              </a:rPr>
              <a:t>0</a:t>
            </a:r>
            <a:r>
              <a:rPr lang="en-GB" dirty="0" smtClean="0">
                <a:latin typeface="Courier New" pitchFamily="1" charset="0"/>
              </a:rPr>
              <a:t>)		     (max</a:t>
            </a:r>
            <a:r>
              <a:rPr lang="en-GB" dirty="0">
                <a:latin typeface="Courier New" pitchFamily="1" charset="0"/>
              </a:rPr>
              <a:t>. dh/dx=37</a:t>
            </a:r>
            <a:r>
              <a:rPr lang="en-GB" sz="1600" baseline="30000" dirty="0">
                <a:latin typeface="Courier New" pitchFamily="1" charset="0"/>
              </a:rPr>
              <a:t>0</a:t>
            </a:r>
            <a:r>
              <a:rPr lang="en-GB" dirty="0">
                <a:latin typeface="Courier New" pitchFamily="1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33736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 txBox="1">
            <a:spLocks noChangeArrowheads="1"/>
          </p:cNvSpPr>
          <p:nvPr/>
        </p:nvSpPr>
        <p:spPr bwMode="auto">
          <a:xfrm>
            <a:off x="1296988" y="323850"/>
            <a:ext cx="746125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r>
              <a:rPr lang="en-GB" sz="3200" dirty="0" smtClean="0">
                <a:latin typeface="Arial" charset="0"/>
              </a:rPr>
              <a:t>Stability of dynamical core @1km</a:t>
            </a:r>
            <a:endParaRPr lang="en-GB" sz="3200" dirty="0">
              <a:latin typeface="Arial" charset="0"/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1295400" y="1400102"/>
            <a:ext cx="6948488" cy="454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marL="0" indent="0">
              <a:spcBef>
                <a:spcPts val="60"/>
              </a:spcBef>
            </a:pPr>
            <a:r>
              <a:rPr lang="en-US" sz="2000" b="0" dirty="0" smtClean="0">
                <a:latin typeface="Arial" charset="0"/>
              </a:rPr>
              <a:t>Not a lot of experience with </a:t>
            </a:r>
            <a:r>
              <a:rPr lang="en-US" sz="2000" dirty="0" smtClean="0">
                <a:latin typeface="Arial" charset="0"/>
              </a:rPr>
              <a:t>new fast waves solver</a:t>
            </a:r>
            <a:r>
              <a:rPr lang="en-US" sz="2000" b="0" dirty="0" smtClean="0">
                <a:latin typeface="Arial" charset="0"/>
              </a:rPr>
              <a:t> and fundamental changes</a:t>
            </a:r>
          </a:p>
          <a:p>
            <a:pPr>
              <a:spcBef>
                <a:spcPts val="60"/>
              </a:spcBef>
              <a:buFontTx/>
              <a:buChar char="•"/>
            </a:pPr>
            <a:r>
              <a:rPr lang="en-US" sz="2000" b="0" dirty="0" smtClean="0">
                <a:latin typeface="Arial" charset="0"/>
              </a:rPr>
              <a:t>Consistent accuracy in </a:t>
            </a:r>
            <a:r>
              <a:rPr lang="en-GB" sz="2000" b="0" dirty="0" err="1" smtClean="0">
                <a:latin typeface="Arial" charset="0"/>
              </a:rPr>
              <a:t>numerics</a:t>
            </a:r>
            <a:r>
              <a:rPr lang="en-US" sz="2000" b="0" dirty="0" smtClean="0">
                <a:latin typeface="Arial" charset="0"/>
              </a:rPr>
              <a:t> (2</a:t>
            </a:r>
            <a:r>
              <a:rPr lang="en-US" sz="2000" b="0" baseline="30000" dirty="0" smtClean="0">
                <a:latin typeface="Arial" charset="0"/>
              </a:rPr>
              <a:t>nd</a:t>
            </a:r>
            <a:r>
              <a:rPr lang="en-US" sz="2000" b="0" dirty="0" smtClean="0">
                <a:latin typeface="Arial" charset="0"/>
              </a:rPr>
              <a:t>-order)</a:t>
            </a:r>
          </a:p>
          <a:p>
            <a:pPr>
              <a:spcBef>
                <a:spcPts val="60"/>
              </a:spcBef>
              <a:buFontTx/>
              <a:buChar char="•"/>
            </a:pPr>
            <a:r>
              <a:rPr lang="en-US" sz="2000" b="0" dirty="0" smtClean="0">
                <a:latin typeface="Arial" charset="0"/>
              </a:rPr>
              <a:t>Strong conservation form of divergence operator</a:t>
            </a:r>
          </a:p>
          <a:p>
            <a:pPr>
              <a:spcBef>
                <a:spcPts val="60"/>
              </a:spcBef>
              <a:buFontTx/>
              <a:buChar char="•"/>
            </a:pPr>
            <a:endParaRPr lang="en-US" sz="2000" b="0" dirty="0" smtClean="0">
              <a:latin typeface="Arial" charset="0"/>
            </a:endParaRPr>
          </a:p>
          <a:p>
            <a:pPr marL="0" indent="0">
              <a:spcBef>
                <a:spcPts val="60"/>
              </a:spcBef>
            </a:pPr>
            <a:r>
              <a:rPr lang="en-US" sz="2000" dirty="0" smtClean="0">
                <a:latin typeface="Arial" charset="0"/>
              </a:rPr>
              <a:t>Investigation of 10 crashing cases and idealized setups</a:t>
            </a:r>
            <a:endParaRPr lang="en-US" sz="2000" b="0" dirty="0" smtClean="0">
              <a:latin typeface="Arial" charset="0"/>
            </a:endParaRPr>
          </a:p>
          <a:p>
            <a:pPr>
              <a:spcBef>
                <a:spcPts val="60"/>
              </a:spcBef>
              <a:buFontTx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Increase of divergence damping</a:t>
            </a:r>
            <a:r>
              <a:rPr lang="en-US" sz="2000" b="0" dirty="0" smtClean="0">
                <a:latin typeface="Arial" charset="0"/>
              </a:rPr>
              <a:t> could significantly increase stability</a:t>
            </a:r>
          </a:p>
          <a:p>
            <a:pPr>
              <a:spcBef>
                <a:spcPts val="60"/>
              </a:spcBef>
              <a:buFontTx/>
              <a:buChar char="•"/>
            </a:pPr>
            <a:r>
              <a:rPr lang="en-US" sz="2000" b="0" dirty="0" smtClean="0">
                <a:latin typeface="Arial" charset="0"/>
              </a:rPr>
              <a:t>No artificial horizontal diffusion required!</a:t>
            </a:r>
          </a:p>
          <a:p>
            <a:pPr>
              <a:spcBef>
                <a:spcPts val="60"/>
              </a:spcBef>
              <a:buFontTx/>
              <a:buChar char="•"/>
            </a:pPr>
            <a:r>
              <a:rPr lang="en-US" sz="2000" b="0" dirty="0">
                <a:latin typeface="Arial" charset="0"/>
              </a:rPr>
              <a:t>The stability </a:t>
            </a:r>
            <a:r>
              <a:rPr lang="en-US" sz="2000" b="0" dirty="0" smtClean="0">
                <a:latin typeface="Arial" charset="0"/>
              </a:rPr>
              <a:t>is sensitive to several parameters (</a:t>
            </a:r>
            <a:r>
              <a:rPr lang="en-US" sz="2000" b="0" dirty="0">
                <a:latin typeface="Arial" charset="0"/>
              </a:rPr>
              <a:t>e.g. </a:t>
            </a:r>
            <a:r>
              <a:rPr lang="en-US" sz="2000" b="0" dirty="0" smtClean="0">
                <a:latin typeface="Arial" charset="0"/>
              </a:rPr>
              <a:t>upper/lower BC, divergence </a:t>
            </a:r>
            <a:r>
              <a:rPr lang="en-US" sz="2000" b="0" dirty="0">
                <a:latin typeface="Arial" charset="0"/>
              </a:rPr>
              <a:t>damping, etc.)</a:t>
            </a:r>
          </a:p>
          <a:p>
            <a:pPr>
              <a:spcBef>
                <a:spcPts val="60"/>
              </a:spcBef>
              <a:buFontTx/>
              <a:buChar char="•"/>
            </a:pPr>
            <a:r>
              <a:rPr lang="en-US" sz="2000" b="0" dirty="0" smtClean="0">
                <a:latin typeface="Arial" charset="0"/>
              </a:rPr>
              <a:t>Vertical level distribution can have an impact on the stability of the model</a:t>
            </a:r>
          </a:p>
          <a:p>
            <a:pPr>
              <a:spcBef>
                <a:spcPts val="60"/>
              </a:spcBef>
              <a:buFontTx/>
              <a:buChar char="•"/>
            </a:pPr>
            <a:r>
              <a:rPr lang="en-US" sz="2000" b="0" dirty="0" smtClean="0">
                <a:latin typeface="Arial" charset="0"/>
              </a:rPr>
              <a:t>A 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truly horizontal pressure gradients </a:t>
            </a:r>
            <a:r>
              <a:rPr lang="en-US" sz="2000" b="0" dirty="0">
                <a:latin typeface="Arial" charset="0"/>
              </a:rPr>
              <a:t>following </a:t>
            </a:r>
            <a:r>
              <a:rPr lang="en-US" sz="2000" b="0" dirty="0" err="1">
                <a:latin typeface="Arial" charset="0"/>
              </a:rPr>
              <a:t>Mahrer</a:t>
            </a:r>
            <a:r>
              <a:rPr lang="en-US" sz="2000" b="0" dirty="0">
                <a:latin typeface="Arial" charset="0"/>
              </a:rPr>
              <a:t> (1984) shows better results</a:t>
            </a:r>
          </a:p>
          <a:p>
            <a:pPr>
              <a:spcBef>
                <a:spcPts val="60"/>
              </a:spcBef>
              <a:buFontTx/>
              <a:buChar char="•"/>
            </a:pPr>
            <a:endParaRPr lang="en-US" sz="2000" b="0" dirty="0" smtClean="0">
              <a:latin typeface="Arial" charset="0"/>
            </a:endParaRPr>
          </a:p>
          <a:p>
            <a:pPr marL="0" lvl="1">
              <a:spcBef>
                <a:spcPts val="60"/>
              </a:spcBef>
              <a:buClr>
                <a:schemeClr val="bg2"/>
              </a:buClr>
            </a:pPr>
            <a:endParaRPr lang="en-US" sz="21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410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External parameters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resolution of external parameters is</a:t>
            </a:r>
            <a:br>
              <a:rPr lang="en-US" dirty="0" smtClean="0"/>
            </a:br>
            <a:r>
              <a:rPr lang="en-US" b="1" dirty="0" smtClean="0"/>
              <a:t>not</a:t>
            </a:r>
            <a:r>
              <a:rPr lang="en-US" dirty="0" smtClean="0"/>
              <a:t> </a:t>
            </a:r>
            <a:r>
              <a:rPr lang="en-US" b="1" dirty="0" smtClean="0"/>
              <a:t>sufficient</a:t>
            </a:r>
            <a:r>
              <a:rPr lang="en-US" dirty="0" smtClean="0"/>
              <a:t> for COSMO-1:</a:t>
            </a:r>
          </a:p>
          <a:p>
            <a:pPr lvl="1"/>
            <a:r>
              <a:rPr lang="en-US" dirty="0" smtClean="0"/>
              <a:t>Soil type database (FAO @10 km)</a:t>
            </a:r>
          </a:p>
          <a:p>
            <a:pPr lvl="1"/>
            <a:r>
              <a:rPr lang="en-US" dirty="0" smtClean="0"/>
              <a:t>Topography (GLOBE @900 m)</a:t>
            </a:r>
          </a:p>
          <a:p>
            <a:pPr lvl="1"/>
            <a:r>
              <a:rPr lang="en-US" dirty="0" smtClean="0"/>
              <a:t>No sub-grid scale roughness information!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endParaRPr lang="en-US" sz="1400" dirty="0"/>
          </a:p>
          <a:p>
            <a:r>
              <a:rPr lang="en-US" b="1" dirty="0" smtClean="0"/>
              <a:t>The model is not getting a fair chance to be better!</a:t>
            </a:r>
          </a:p>
          <a:p>
            <a:endParaRPr lang="en-US" sz="1400" dirty="0"/>
          </a:p>
          <a:p>
            <a:r>
              <a:rPr lang="en-US" dirty="0" smtClean="0"/>
              <a:t>Work on the software for the generation of external parameters (EXTPAR) has finished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Better topographic dataset </a:t>
            </a:r>
            <a:r>
              <a:rPr lang="en-US" dirty="0" smtClean="0"/>
              <a:t>(ASTER @30m)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Better soil dataset </a:t>
            </a:r>
            <a:r>
              <a:rPr lang="en-US" dirty="0" smtClean="0"/>
              <a:t>(HWSD @1km)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590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107504" y="6021288"/>
            <a:ext cx="8964996" cy="72008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CH" sz="2400" smtClean="0">
              <a:solidFill>
                <a:srgbClr val="000000"/>
              </a:solidFill>
              <a:latin typeface="Times" pitchFamily="18" charset="0"/>
              <a:ea typeface="+mn-ea"/>
              <a:cs typeface="+mn-cs"/>
            </a:endParaRPr>
          </a:p>
        </p:txBody>
      </p:sp>
      <p:graphicFrame>
        <p:nvGraphicFramePr>
          <p:cNvPr id="107527" name="Object 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35293411"/>
              </p:ext>
            </p:extLst>
          </p:nvPr>
        </p:nvGraphicFramePr>
        <p:xfrm>
          <a:off x="575250" y="993775"/>
          <a:ext cx="1655763" cy="160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Photo Editor Photo" r:id="rId4" imgW="4742857" imgH="4590476" progId="MSPhotoEd.3">
                  <p:embed/>
                </p:oleObj>
              </mc:Choice>
              <mc:Fallback>
                <p:oleObj name="Photo Editor Photo" r:id="rId4" imgW="4742857" imgH="459047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250" y="993775"/>
                        <a:ext cx="1655763" cy="160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7528" name="Group 8"/>
          <p:cNvGrpSpPr>
            <a:grpSpLocks/>
          </p:cNvGrpSpPr>
          <p:nvPr/>
        </p:nvGrpSpPr>
        <p:grpSpPr bwMode="auto">
          <a:xfrm>
            <a:off x="1475363" y="1857375"/>
            <a:ext cx="150812" cy="101600"/>
            <a:chOff x="3604" y="1050"/>
            <a:chExt cx="280" cy="241"/>
          </a:xfrm>
        </p:grpSpPr>
        <p:sp>
          <p:nvSpPr>
            <p:cNvPr id="107529" name="Line 9"/>
            <p:cNvSpPr>
              <a:spLocks noChangeShapeType="1"/>
            </p:cNvSpPr>
            <p:nvPr/>
          </p:nvSpPr>
          <p:spPr bwMode="auto">
            <a:xfrm>
              <a:off x="3604" y="1083"/>
              <a:ext cx="19" cy="208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CH" sz="2400">
                <a:solidFill>
                  <a:srgbClr val="000000"/>
                </a:solidFill>
                <a:latin typeface="Times" pitchFamily="18" charset="0"/>
                <a:ea typeface="+mn-ea"/>
                <a:cs typeface="+mn-cs"/>
              </a:endParaRPr>
            </a:p>
          </p:txBody>
        </p:sp>
        <p:sp>
          <p:nvSpPr>
            <p:cNvPr id="107530" name="Line 10"/>
            <p:cNvSpPr>
              <a:spLocks noChangeShapeType="1"/>
            </p:cNvSpPr>
            <p:nvPr/>
          </p:nvSpPr>
          <p:spPr bwMode="auto">
            <a:xfrm>
              <a:off x="3835" y="1050"/>
              <a:ext cx="49" cy="20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CH" sz="2400">
                <a:solidFill>
                  <a:srgbClr val="000000"/>
                </a:solidFill>
                <a:latin typeface="Times" pitchFamily="18" charset="0"/>
                <a:ea typeface="+mn-ea"/>
                <a:cs typeface="+mn-cs"/>
              </a:endParaRPr>
            </a:p>
          </p:txBody>
        </p:sp>
        <p:sp>
          <p:nvSpPr>
            <p:cNvPr id="107531" name="Line 11"/>
            <p:cNvSpPr>
              <a:spLocks noChangeShapeType="1"/>
            </p:cNvSpPr>
            <p:nvPr/>
          </p:nvSpPr>
          <p:spPr bwMode="auto">
            <a:xfrm flipV="1">
              <a:off x="3623" y="1252"/>
              <a:ext cx="257" cy="39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CH" sz="2400">
                <a:solidFill>
                  <a:srgbClr val="000000"/>
                </a:solidFill>
                <a:latin typeface="Times" pitchFamily="18" charset="0"/>
                <a:ea typeface="+mn-ea"/>
                <a:cs typeface="+mn-cs"/>
              </a:endParaRPr>
            </a:p>
          </p:txBody>
        </p:sp>
        <p:sp>
          <p:nvSpPr>
            <p:cNvPr id="107532" name="Line 12"/>
            <p:cNvSpPr>
              <a:spLocks noChangeShapeType="1"/>
            </p:cNvSpPr>
            <p:nvPr/>
          </p:nvSpPr>
          <p:spPr bwMode="auto">
            <a:xfrm flipV="1">
              <a:off x="3604" y="1052"/>
              <a:ext cx="228" cy="32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CH" sz="2400">
                <a:solidFill>
                  <a:srgbClr val="000000"/>
                </a:solidFill>
                <a:latin typeface="Times" pitchFamily="18" charset="0"/>
                <a:ea typeface="+mn-ea"/>
                <a:cs typeface="+mn-cs"/>
              </a:endParaRPr>
            </a:p>
          </p:txBody>
        </p:sp>
      </p:grpSp>
      <p:sp>
        <p:nvSpPr>
          <p:cNvPr id="107533" name="Line 13"/>
          <p:cNvSpPr>
            <a:spLocks noChangeShapeType="1"/>
          </p:cNvSpPr>
          <p:nvPr/>
        </p:nvSpPr>
        <p:spPr bwMode="auto">
          <a:xfrm>
            <a:off x="1597600" y="1857375"/>
            <a:ext cx="2576513" cy="16637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CH" sz="2400">
              <a:solidFill>
                <a:srgbClr val="000000"/>
              </a:solidFill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07534" name="Rectangle 14"/>
          <p:cNvSpPr>
            <a:spLocks noChangeArrowheads="1"/>
          </p:cNvSpPr>
          <p:nvPr/>
        </p:nvSpPr>
        <p:spPr bwMode="auto">
          <a:xfrm>
            <a:off x="803850" y="3559175"/>
            <a:ext cx="1419225" cy="142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07535" name="Text Box 15"/>
          <p:cNvSpPr txBox="1">
            <a:spLocks noChangeArrowheads="1"/>
          </p:cNvSpPr>
          <p:nvPr/>
        </p:nvSpPr>
        <p:spPr bwMode="auto">
          <a:xfrm>
            <a:off x="539440" y="2930402"/>
            <a:ext cx="34884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413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SzPct val="85000"/>
            </a:pPr>
            <a:r>
              <a:rPr lang="de-CH" sz="1200" b="1" dirty="0" smtClean="0">
                <a:solidFill>
                  <a:srgbClr val="0000FF"/>
                </a:solidFill>
                <a:latin typeface="Arial" pitchFamily="34" charset="0"/>
                <a:ea typeface="+mn-ea"/>
                <a:cs typeface="+mn-cs"/>
              </a:rPr>
              <a:t>COSMO-1</a:t>
            </a:r>
            <a:r>
              <a:rPr lang="de-CH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: 8x </a:t>
            </a:r>
            <a:r>
              <a:rPr lang="de-CH" sz="1200" b="1" dirty="0" err="1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daily</a:t>
            </a:r>
            <a:r>
              <a:rPr lang="de-CH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O(24 </a:t>
            </a:r>
            <a:r>
              <a:rPr lang="de-CH" sz="1200" b="1" dirty="0" err="1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hour</a:t>
            </a:r>
            <a:r>
              <a:rPr lang="de-CH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) </a:t>
            </a:r>
            <a:r>
              <a:rPr lang="de-CH" sz="1200" b="1" dirty="0" err="1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forecasts</a:t>
            </a:r>
            <a:r>
              <a:rPr lang="de-CH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/>
            </a:r>
            <a:br>
              <a:rPr lang="de-CH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de-CH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1.1km </a:t>
            </a:r>
            <a:r>
              <a:rPr lang="de-CH" sz="1200" b="1" dirty="0" err="1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grid</a:t>
            </a:r>
            <a:r>
              <a:rPr lang="de-CH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de-CH" sz="1200" b="1" dirty="0" err="1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size</a:t>
            </a:r>
            <a:r>
              <a:rPr lang="de-CH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(</a:t>
            </a:r>
            <a:r>
              <a:rPr lang="de-CH" sz="1200" b="1" dirty="0" err="1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convection</a:t>
            </a:r>
            <a:r>
              <a:rPr lang="de-CH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de-CH" sz="1200" b="1" dirty="0" err="1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permitting</a:t>
            </a:r>
            <a:r>
              <a:rPr lang="de-CH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)</a:t>
            </a:r>
            <a:endParaRPr lang="de-CH" sz="1200" b="1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7536" name="Text Box 16"/>
          <p:cNvSpPr txBox="1">
            <a:spLocks noChangeArrowheads="1"/>
          </p:cNvSpPr>
          <p:nvPr/>
        </p:nvSpPr>
        <p:spPr bwMode="auto">
          <a:xfrm>
            <a:off x="1818486" y="944724"/>
            <a:ext cx="23939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413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eaLnBrk="1" hangingPunct="1">
              <a:spcBef>
                <a:spcPct val="20000"/>
              </a:spcBef>
              <a:buSzPct val="85000"/>
            </a:pPr>
            <a:r>
              <a:rPr lang="de-CH" sz="1200" b="1" dirty="0" err="1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Boundary</a:t>
            </a:r>
            <a:r>
              <a:rPr lang="de-CH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de-CH" sz="1200" b="1" dirty="0" err="1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conditions</a:t>
            </a:r>
            <a:r>
              <a:rPr lang="de-CH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: IFS</a:t>
            </a:r>
            <a:br>
              <a:rPr lang="de-CH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de-CH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10km</a:t>
            </a:r>
            <a:br>
              <a:rPr lang="de-CH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de-CH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4x </a:t>
            </a:r>
            <a:r>
              <a:rPr lang="de-CH" sz="1200" b="1" dirty="0" err="1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daily</a:t>
            </a:r>
            <a:endParaRPr lang="de-CH" sz="1200" b="1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07549" name="Picture 29" descr="oro_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t="23039" r="21086" b="17647"/>
          <a:stretch>
            <a:fillRect/>
          </a:stretch>
        </p:blipFill>
        <p:spPr bwMode="auto">
          <a:xfrm>
            <a:off x="251400" y="3573020"/>
            <a:ext cx="3943350" cy="267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50" name="Line 30"/>
          <p:cNvSpPr>
            <a:spLocks noChangeShapeType="1"/>
          </p:cNvSpPr>
          <p:nvPr/>
        </p:nvSpPr>
        <p:spPr bwMode="auto">
          <a:xfrm flipH="1">
            <a:off x="251400" y="1876425"/>
            <a:ext cx="1228725" cy="162242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CH" sz="2400">
              <a:solidFill>
                <a:srgbClr val="000000"/>
              </a:solidFill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1296988" y="323850"/>
            <a:ext cx="7461250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dirty="0">
                <a:solidFill>
                  <a:srgbClr val="000000"/>
                </a:solidFill>
                <a:latin typeface="Arial"/>
              </a:rPr>
              <a:t>Project COSMO-NExT</a:t>
            </a:r>
            <a:endParaRPr lang="de-CH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" name="Picture 2" descr="oro_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3" t="23468" r="20998" b="17909"/>
          <a:stretch>
            <a:fillRect/>
          </a:stretch>
        </p:blipFill>
        <p:spPr bwMode="auto">
          <a:xfrm>
            <a:off x="4955766" y="3933070"/>
            <a:ext cx="3914775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 descr="oro_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3" t="23468" r="20998" b="17909"/>
          <a:stretch>
            <a:fillRect/>
          </a:stretch>
        </p:blipFill>
        <p:spPr bwMode="auto">
          <a:xfrm>
            <a:off x="4811746" y="3775075"/>
            <a:ext cx="3914775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895153"/>
              </p:ext>
            </p:extLst>
          </p:nvPr>
        </p:nvGraphicFramePr>
        <p:xfrm>
          <a:off x="5404422" y="1000125"/>
          <a:ext cx="1655763" cy="160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Photo Editor Photo" r:id="rId8" imgW="4742857" imgH="4590476" progId="MSPhotoEd.3">
                  <p:embed/>
                </p:oleObj>
              </mc:Choice>
              <mc:Fallback>
                <p:oleObj name="Photo Editor Photo" r:id="rId8" imgW="4742857" imgH="459047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4422" y="1000125"/>
                        <a:ext cx="1655763" cy="160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12321"/>
              </p:ext>
            </p:extLst>
          </p:nvPr>
        </p:nvGraphicFramePr>
        <p:xfrm>
          <a:off x="5159947" y="1000125"/>
          <a:ext cx="1655763" cy="160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Photo Editor Photo" r:id="rId9" imgW="4742857" imgH="4590476" progId="MSPhotoEd.3">
                  <p:embed/>
                </p:oleObj>
              </mc:Choice>
              <mc:Fallback>
                <p:oleObj name="Photo Editor Photo" r:id="rId9" imgW="4742857" imgH="459047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947" y="1000125"/>
                        <a:ext cx="1655763" cy="160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598000"/>
              </p:ext>
            </p:extLst>
          </p:nvPr>
        </p:nvGraphicFramePr>
        <p:xfrm>
          <a:off x="4886897" y="1000125"/>
          <a:ext cx="1655763" cy="160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Photo Editor Photo" r:id="rId10" imgW="4742857" imgH="4590476" progId="MSPhotoEd.3">
                  <p:embed/>
                </p:oleObj>
              </mc:Choice>
              <mc:Fallback>
                <p:oleObj name="Photo Editor Photo" r:id="rId10" imgW="4742857" imgH="459047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6897" y="1000125"/>
                        <a:ext cx="1655763" cy="160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Line 18"/>
          <p:cNvSpPr>
            <a:spLocks noChangeShapeType="1"/>
          </p:cNvSpPr>
          <p:nvPr/>
        </p:nvSpPr>
        <p:spPr bwMode="auto">
          <a:xfrm>
            <a:off x="5894959" y="1854201"/>
            <a:ext cx="2663825" cy="1666874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CH" sz="2400">
              <a:solidFill>
                <a:srgbClr val="000000"/>
              </a:solidFill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38" name="Line 19"/>
          <p:cNvSpPr>
            <a:spLocks noChangeShapeType="1"/>
          </p:cNvSpPr>
          <p:nvPr/>
        </p:nvSpPr>
        <p:spPr bwMode="auto">
          <a:xfrm flipH="1">
            <a:off x="4669410" y="1868488"/>
            <a:ext cx="1127125" cy="1652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CH" sz="2400">
              <a:solidFill>
                <a:srgbClr val="000000"/>
              </a:solidFill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39" name="Rectangle 20"/>
          <p:cNvSpPr>
            <a:spLocks noChangeArrowheads="1"/>
          </p:cNvSpPr>
          <p:nvPr/>
        </p:nvSpPr>
        <p:spPr bwMode="auto">
          <a:xfrm>
            <a:off x="5115497" y="3498850"/>
            <a:ext cx="1419225" cy="142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4926584" y="2926685"/>
            <a:ext cx="40382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413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SzPct val="85000"/>
            </a:pPr>
            <a:r>
              <a:rPr lang="de-CH" sz="1200" b="1" dirty="0" smtClean="0">
                <a:solidFill>
                  <a:srgbClr val="ED181E"/>
                </a:solidFill>
                <a:latin typeface="Arial" pitchFamily="34" charset="0"/>
                <a:ea typeface="+mn-ea"/>
                <a:cs typeface="+mn-cs"/>
              </a:rPr>
              <a:t>COSMO-E</a:t>
            </a:r>
            <a:r>
              <a:rPr lang="de-CH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: 2x </a:t>
            </a:r>
            <a:r>
              <a:rPr lang="de-CH" sz="1200" b="1" dirty="0" err="1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daily</a:t>
            </a:r>
            <a:r>
              <a:rPr lang="de-CH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5 </a:t>
            </a:r>
            <a:r>
              <a:rPr lang="de-CH" sz="1200" b="1" dirty="0" err="1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day</a:t>
            </a:r>
            <a:r>
              <a:rPr lang="de-CH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de-CH" sz="1200" b="1" dirty="0" err="1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forecasts</a:t>
            </a:r>
            <a:r>
              <a:rPr lang="de-CH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</a:t>
            </a:r>
            <a:br>
              <a:rPr lang="de-CH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de-CH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2.2km </a:t>
            </a:r>
            <a:r>
              <a:rPr lang="de-CH" sz="1200" b="1" dirty="0" err="1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grid</a:t>
            </a:r>
            <a:r>
              <a:rPr lang="de-CH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de-CH" sz="1200" b="1" dirty="0" err="1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size</a:t>
            </a:r>
            <a:r>
              <a:rPr lang="de-CH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(</a:t>
            </a:r>
            <a:r>
              <a:rPr lang="de-CH" sz="1200" b="1" dirty="0" err="1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convection</a:t>
            </a:r>
            <a:r>
              <a:rPr lang="de-CH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de-CH" sz="1200" b="1" dirty="0" err="1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permitting</a:t>
            </a:r>
            <a:r>
              <a:rPr lang="de-CH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) </a:t>
            </a:r>
            <a:r>
              <a:rPr lang="de-CH" sz="1200" b="1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/>
            </a:r>
            <a:br>
              <a:rPr lang="de-CH" sz="1200" b="1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de-CH" sz="1200" b="1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O(21) </a:t>
            </a:r>
            <a:r>
              <a:rPr lang="de-CH" sz="1200" b="1" dirty="0" err="1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ensemble</a:t>
            </a:r>
            <a:r>
              <a:rPr lang="de-CH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de-CH" sz="1200" b="1" dirty="0" err="1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members</a:t>
            </a:r>
            <a:endParaRPr lang="de-CH" sz="1200" b="1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1" name="Text Box 22"/>
          <p:cNvSpPr txBox="1">
            <a:spLocks noChangeArrowheads="1"/>
          </p:cNvSpPr>
          <p:nvPr/>
        </p:nvSpPr>
        <p:spPr bwMode="auto">
          <a:xfrm>
            <a:off x="6570660" y="944724"/>
            <a:ext cx="23939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413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eaLnBrk="1" hangingPunct="1">
              <a:spcBef>
                <a:spcPct val="20000"/>
              </a:spcBef>
              <a:buSzPct val="85000"/>
            </a:pPr>
            <a:r>
              <a:rPr lang="de-CH" sz="1200" b="1" dirty="0" err="1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Boundary</a:t>
            </a:r>
            <a:r>
              <a:rPr lang="de-CH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de-CH" sz="1200" b="1" dirty="0" err="1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conditions</a:t>
            </a:r>
            <a:r>
              <a:rPr lang="de-CH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: </a:t>
            </a:r>
            <a:r>
              <a:rPr lang="de-CH" sz="1200" b="1" dirty="0" err="1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VarEPS</a:t>
            </a:r>
            <a:r>
              <a:rPr lang="de-CH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/>
            </a:r>
            <a:br>
              <a:rPr lang="de-CH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de-CH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20km</a:t>
            </a:r>
            <a:br>
              <a:rPr lang="de-CH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de-CH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2x </a:t>
            </a:r>
            <a:r>
              <a:rPr lang="de-CH" sz="1200" b="1" dirty="0" err="1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daily</a:t>
            </a:r>
            <a:endParaRPr lang="de-CH" sz="1200" b="1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42" name="Picture 23" descr="oro_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3" t="23468" r="20998" b="17909"/>
          <a:stretch>
            <a:fillRect/>
          </a:stretch>
        </p:blipFill>
        <p:spPr bwMode="auto">
          <a:xfrm>
            <a:off x="4644010" y="3611665"/>
            <a:ext cx="3914775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Group 24"/>
          <p:cNvGrpSpPr>
            <a:grpSpLocks/>
          </p:cNvGrpSpPr>
          <p:nvPr/>
        </p:nvGrpSpPr>
        <p:grpSpPr bwMode="auto">
          <a:xfrm>
            <a:off x="5787010" y="1863725"/>
            <a:ext cx="150812" cy="101600"/>
            <a:chOff x="3604" y="1050"/>
            <a:chExt cx="280" cy="241"/>
          </a:xfrm>
        </p:grpSpPr>
        <p:sp>
          <p:nvSpPr>
            <p:cNvPr id="44" name="Line 25"/>
            <p:cNvSpPr>
              <a:spLocks noChangeShapeType="1"/>
            </p:cNvSpPr>
            <p:nvPr/>
          </p:nvSpPr>
          <p:spPr bwMode="auto">
            <a:xfrm>
              <a:off x="3604" y="1083"/>
              <a:ext cx="19" cy="208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CH" sz="2400">
                <a:solidFill>
                  <a:srgbClr val="000000"/>
                </a:solidFill>
                <a:latin typeface="Times" pitchFamily="18" charset="0"/>
                <a:ea typeface="+mn-ea"/>
                <a:cs typeface="+mn-cs"/>
              </a:endParaRPr>
            </a:p>
          </p:txBody>
        </p:sp>
        <p:sp>
          <p:nvSpPr>
            <p:cNvPr id="45" name="Line 26"/>
            <p:cNvSpPr>
              <a:spLocks noChangeShapeType="1"/>
            </p:cNvSpPr>
            <p:nvPr/>
          </p:nvSpPr>
          <p:spPr bwMode="auto">
            <a:xfrm>
              <a:off x="3835" y="1050"/>
              <a:ext cx="49" cy="20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CH" sz="2400">
                <a:solidFill>
                  <a:srgbClr val="000000"/>
                </a:solidFill>
                <a:latin typeface="Times" pitchFamily="18" charset="0"/>
                <a:ea typeface="+mn-ea"/>
                <a:cs typeface="+mn-cs"/>
              </a:endParaRPr>
            </a:p>
          </p:txBody>
        </p:sp>
        <p:sp>
          <p:nvSpPr>
            <p:cNvPr id="46" name="Line 27"/>
            <p:cNvSpPr>
              <a:spLocks noChangeShapeType="1"/>
            </p:cNvSpPr>
            <p:nvPr/>
          </p:nvSpPr>
          <p:spPr bwMode="auto">
            <a:xfrm flipV="1">
              <a:off x="3623" y="1252"/>
              <a:ext cx="257" cy="39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CH" sz="2400">
                <a:solidFill>
                  <a:srgbClr val="000000"/>
                </a:solidFill>
                <a:latin typeface="Times" pitchFamily="18" charset="0"/>
                <a:ea typeface="+mn-ea"/>
                <a:cs typeface="+mn-cs"/>
              </a:endParaRPr>
            </a:p>
          </p:txBody>
        </p:sp>
        <p:sp>
          <p:nvSpPr>
            <p:cNvPr id="47" name="Line 28"/>
            <p:cNvSpPr>
              <a:spLocks noChangeShapeType="1"/>
            </p:cNvSpPr>
            <p:nvPr/>
          </p:nvSpPr>
          <p:spPr bwMode="auto">
            <a:xfrm flipV="1">
              <a:off x="3604" y="1052"/>
              <a:ext cx="228" cy="32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CH" sz="2400">
                <a:solidFill>
                  <a:srgbClr val="000000"/>
                </a:solidFill>
                <a:latin typeface="Times" pitchFamily="18" charset="0"/>
                <a:ea typeface="+mn-ea"/>
                <a:cs typeface="+mn-cs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447764" y="2339588"/>
            <a:ext cx="4211409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7F0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de-CH" b="1" dirty="0" err="1" smtClean="0">
                <a:solidFill>
                  <a:srgbClr val="007F00"/>
                </a:solidFill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ensemble</a:t>
            </a:r>
            <a:r>
              <a:rPr lang="de-CH" b="1" dirty="0" smtClean="0">
                <a:solidFill>
                  <a:srgbClr val="007F00"/>
                </a:solidFill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 </a:t>
            </a:r>
            <a:r>
              <a:rPr lang="de-CH" b="1" dirty="0" err="1" smtClean="0">
                <a:solidFill>
                  <a:srgbClr val="007F00"/>
                </a:solidFill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data</a:t>
            </a:r>
            <a:r>
              <a:rPr lang="de-CH" b="1" dirty="0" smtClean="0">
                <a:solidFill>
                  <a:srgbClr val="007F00"/>
                </a:solidFill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 </a:t>
            </a:r>
            <a:r>
              <a:rPr lang="de-CH" b="1" dirty="0" err="1" smtClean="0">
                <a:solidFill>
                  <a:srgbClr val="007F00"/>
                </a:solidFill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assimilation</a:t>
            </a:r>
            <a:r>
              <a:rPr lang="de-CH" b="1" dirty="0" smtClean="0">
                <a:solidFill>
                  <a:srgbClr val="007F00"/>
                </a:solidFill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:</a:t>
            </a:r>
            <a:r>
              <a:rPr lang="de-CH" b="1" dirty="0" smtClean="0">
                <a:solidFill>
                  <a:srgbClr val="007F00"/>
                </a:solidFill>
                <a:latin typeface="Arial" pitchFamily="34" charset="0"/>
                <a:ea typeface="+mn-ea"/>
                <a:cs typeface="Arial" pitchFamily="34" charset="0"/>
              </a:rPr>
              <a:t> LETKF</a:t>
            </a:r>
            <a:endParaRPr lang="de-CH" b="1" dirty="0">
              <a:solidFill>
                <a:srgbClr val="007F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96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988" y="188640"/>
            <a:ext cx="7461250" cy="989013"/>
          </a:xfrm>
        </p:spPr>
        <p:txBody>
          <a:bodyPr/>
          <a:lstStyle/>
          <a:p>
            <a:r>
              <a:rPr lang="en-US" dirty="0" smtClean="0"/>
              <a:t>Topography:</a:t>
            </a:r>
            <a:br>
              <a:rPr lang="en-US" dirty="0" smtClean="0"/>
            </a:br>
            <a:r>
              <a:rPr lang="en-US" sz="2800" dirty="0" err="1" smtClean="0"/>
              <a:t>Geolocation</a:t>
            </a:r>
            <a:r>
              <a:rPr lang="en-US" sz="2800" dirty="0" smtClean="0"/>
              <a:t> of GLOBE</a:t>
            </a:r>
            <a:endParaRPr lang="de-CH" dirty="0"/>
          </a:p>
        </p:txBody>
      </p:sp>
      <p:pic>
        <p:nvPicPr>
          <p:cNvPr id="11" name="Content Placeholder 5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4" t="28656" r="12576" b="17054"/>
          <a:stretch/>
        </p:blipFill>
        <p:spPr bwMode="auto">
          <a:xfrm>
            <a:off x="3059832" y="1519607"/>
            <a:ext cx="5850167" cy="383359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" name="TextBox 2"/>
          <p:cNvSpPr txBox="1"/>
          <p:nvPr/>
        </p:nvSpPr>
        <p:spPr>
          <a:xfrm>
            <a:off x="1332000" y="1411200"/>
            <a:ext cx="1871848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Using </a:t>
            </a:r>
            <a:r>
              <a:rPr lang="en-US" sz="2000" b="1" dirty="0" smtClean="0"/>
              <a:t>GLOBE</a:t>
            </a:r>
            <a:r>
              <a:rPr lang="en-US" sz="2000" dirty="0" smtClean="0"/>
              <a:t> as raw </a:t>
            </a:r>
            <a:r>
              <a:rPr lang="en-US" sz="2000" dirty="0" err="1" smtClean="0"/>
              <a:t>topo-graphy</a:t>
            </a:r>
            <a:r>
              <a:rPr lang="en-US" sz="2000" dirty="0" smtClean="0"/>
              <a:t>, the Rhône runs over the mountain foot.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In reality it should go around </a:t>
            </a:r>
            <a:r>
              <a:rPr lang="en-US" sz="2000" dirty="0" err="1" smtClean="0"/>
              <a:t>Martigny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372200" y="1537047"/>
            <a:ext cx="1068128" cy="30777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1400" dirty="0" smtClean="0"/>
              <a:t>COSMO-1</a:t>
            </a:r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675480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988" y="188640"/>
            <a:ext cx="7461250" cy="989013"/>
          </a:xfrm>
        </p:spPr>
        <p:txBody>
          <a:bodyPr/>
          <a:lstStyle/>
          <a:p>
            <a:r>
              <a:rPr lang="en-US" dirty="0" smtClean="0"/>
              <a:t>Topography:</a:t>
            </a:r>
            <a:br>
              <a:rPr lang="en-US" dirty="0" smtClean="0"/>
            </a:br>
            <a:r>
              <a:rPr lang="en-US" sz="2800" dirty="0" err="1" smtClean="0"/>
              <a:t>Geolocation</a:t>
            </a:r>
            <a:r>
              <a:rPr lang="en-US" sz="2800" dirty="0" smtClean="0"/>
              <a:t> of ASTER</a:t>
            </a:r>
            <a:endParaRPr lang="de-CH" sz="2800" dirty="0"/>
          </a:p>
        </p:txBody>
      </p:sp>
      <p:pic>
        <p:nvPicPr>
          <p:cNvPr id="4" name="Content Placeholder 6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5" t="28643" r="12585" b="17078"/>
          <a:stretch/>
        </p:blipFill>
        <p:spPr bwMode="auto">
          <a:xfrm>
            <a:off x="3060264" y="1520514"/>
            <a:ext cx="5849940" cy="3833654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TextBox 5"/>
          <p:cNvSpPr txBox="1"/>
          <p:nvPr/>
        </p:nvSpPr>
        <p:spPr>
          <a:xfrm>
            <a:off x="1332000" y="1411200"/>
            <a:ext cx="1871848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Using </a:t>
            </a:r>
            <a:r>
              <a:rPr lang="en-US" sz="2000" b="1" dirty="0" smtClean="0"/>
              <a:t>ASTER</a:t>
            </a:r>
            <a:r>
              <a:rPr lang="en-US" sz="2000" dirty="0" smtClean="0"/>
              <a:t> as raw </a:t>
            </a:r>
            <a:r>
              <a:rPr lang="en-US" sz="2000" dirty="0" err="1" smtClean="0"/>
              <a:t>topo-graphy</a:t>
            </a:r>
            <a:r>
              <a:rPr lang="en-US" sz="2000" dirty="0" smtClean="0"/>
              <a:t>, the location of the Rhône is better.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This implies again a shift in the raw </a:t>
            </a:r>
            <a:r>
              <a:rPr lang="en-US" sz="2000" b="1" dirty="0" smtClean="0"/>
              <a:t>GLOBE </a:t>
            </a:r>
            <a:r>
              <a:rPr lang="en-US" sz="2000" dirty="0" smtClean="0"/>
              <a:t>data set.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372200" y="1537047"/>
            <a:ext cx="1068128" cy="30777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1400" dirty="0" smtClean="0"/>
              <a:t>COSMO-1</a:t>
            </a:r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55477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988" y="188640"/>
            <a:ext cx="7461250" cy="989013"/>
          </a:xfrm>
        </p:spPr>
        <p:txBody>
          <a:bodyPr/>
          <a:lstStyle/>
          <a:p>
            <a:r>
              <a:rPr lang="en-US" dirty="0" smtClean="0"/>
              <a:t>Soil type:</a:t>
            </a:r>
            <a:br>
              <a:rPr lang="en-US" dirty="0" smtClean="0"/>
            </a:br>
            <a:r>
              <a:rPr lang="en-US" sz="2800" dirty="0" smtClean="0"/>
              <a:t>Comparison FAO and HWSD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332000" y="1411200"/>
            <a:ext cx="3659188" cy="4464025"/>
          </a:xfrm>
        </p:spPr>
        <p:txBody>
          <a:bodyPr/>
          <a:lstStyle/>
          <a:p>
            <a:r>
              <a:rPr lang="en-US" sz="2000" dirty="0" smtClean="0"/>
              <a:t>Structure is much finer</a:t>
            </a:r>
          </a:p>
          <a:p>
            <a:r>
              <a:rPr lang="en-US" sz="2000" dirty="0" smtClean="0"/>
              <a:t>Regions with ice represent reality much better</a:t>
            </a:r>
            <a:br>
              <a:rPr lang="en-US" sz="2000" dirty="0" smtClean="0"/>
            </a:br>
            <a:r>
              <a:rPr lang="en-US" sz="2000" dirty="0" smtClean="0"/>
              <a:t>	quadrangular structure is reduced.</a:t>
            </a:r>
          </a:p>
          <a:p>
            <a:r>
              <a:rPr lang="en-US" sz="2000" dirty="0" smtClean="0"/>
              <a:t>Sand fraction is increased</a:t>
            </a:r>
          </a:p>
          <a:p>
            <a:r>
              <a:rPr lang="en-US" sz="2000" dirty="0" smtClean="0"/>
              <a:t>Peat is represented</a:t>
            </a:r>
            <a:br>
              <a:rPr lang="en-US" sz="2000" dirty="0" smtClean="0"/>
            </a:br>
            <a:r>
              <a:rPr lang="en-US" sz="2000" dirty="0" smtClean="0"/>
              <a:t>(Bernese </a:t>
            </a:r>
            <a:r>
              <a:rPr lang="en-US" sz="2000" dirty="0" err="1" smtClean="0"/>
              <a:t>Seeland</a:t>
            </a:r>
            <a:r>
              <a:rPr lang="en-US" sz="2000" dirty="0" smtClean="0"/>
              <a:t>)</a:t>
            </a:r>
          </a:p>
          <a:p>
            <a:endParaRPr lang="en-US" sz="2000" dirty="0"/>
          </a:p>
          <a:p>
            <a:endParaRPr lang="en-US" sz="2000" dirty="0" smtClean="0"/>
          </a:p>
        </p:txBody>
      </p:sp>
      <p:pic>
        <p:nvPicPr>
          <p:cNvPr id="17" name="Picture 2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9" t="15433" r="37500" b="48488"/>
          <a:stretch/>
        </p:blipFill>
        <p:spPr bwMode="auto">
          <a:xfrm>
            <a:off x="5106988" y="1411200"/>
            <a:ext cx="3660775" cy="2216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Grp="1" noChangeAspect="1" noChangeArrowheads="1"/>
          </p:cNvPicPr>
          <p:nvPr>
            <p:ph sz="quarter" idx="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9" t="52957" r="37501" b="11090"/>
          <a:stretch/>
        </p:blipFill>
        <p:spPr bwMode="auto">
          <a:xfrm>
            <a:off x="5106988" y="3833820"/>
            <a:ext cx="3660775" cy="221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 bwMode="auto">
          <a:xfrm>
            <a:off x="1691680" y="2492896"/>
            <a:ext cx="360040" cy="144016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406013" y="4396175"/>
            <a:ext cx="298631" cy="1559800"/>
            <a:chOff x="1697020" y="4446583"/>
            <a:chExt cx="159140" cy="911685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05" t="70963" r="38915" b="11090"/>
            <a:stretch/>
          </p:blipFill>
          <p:spPr bwMode="auto">
            <a:xfrm>
              <a:off x="1697020" y="4469321"/>
              <a:ext cx="134988" cy="8889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 bwMode="auto">
            <a:xfrm>
              <a:off x="1832007" y="4446583"/>
              <a:ext cx="24153" cy="91168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560629" y="4149080"/>
            <a:ext cx="3443419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  <a:tabLst>
                <a:tab pos="1433513" algn="l"/>
              </a:tabLst>
            </a:pPr>
            <a:endParaRPr lang="de-CH" sz="1400" b="1" dirty="0" smtClean="0"/>
          </a:p>
          <a:p>
            <a:pPr>
              <a:spcAft>
                <a:spcPts val="300"/>
              </a:spcAft>
              <a:tabLst>
                <a:tab pos="1433513" algn="l"/>
              </a:tabLst>
            </a:pPr>
            <a:r>
              <a:rPr lang="de-CH" sz="1400" dirty="0" err="1" smtClean="0"/>
              <a:t>loamy</a:t>
            </a:r>
            <a:r>
              <a:rPr lang="de-CH" sz="1400" dirty="0" smtClean="0"/>
              <a:t> </a:t>
            </a:r>
            <a:r>
              <a:rPr lang="de-CH" sz="1400" dirty="0" err="1" smtClean="0"/>
              <a:t>clay</a:t>
            </a:r>
            <a:r>
              <a:rPr lang="de-CH" sz="1400" dirty="0" smtClean="0"/>
              <a:t>	urban / </a:t>
            </a:r>
            <a:r>
              <a:rPr lang="de-CH" sz="1400" dirty="0" err="1" smtClean="0"/>
              <a:t>unknown</a:t>
            </a:r>
            <a:r>
              <a:rPr lang="de-CH" sz="1400" dirty="0" smtClean="0"/>
              <a:t> </a:t>
            </a:r>
            <a:r>
              <a:rPr lang="de-CH" sz="1400" b="1" baseline="30000" dirty="0" err="1" smtClean="0">
                <a:solidFill>
                  <a:srgbClr val="FF0000"/>
                </a:solidFill>
              </a:rPr>
              <a:t>new</a:t>
            </a:r>
            <a:endParaRPr lang="de-CH" sz="1400" b="1" baseline="30000" dirty="0" smtClean="0">
              <a:solidFill>
                <a:srgbClr val="FF0000"/>
              </a:solidFill>
            </a:endParaRPr>
          </a:p>
          <a:p>
            <a:pPr>
              <a:spcAft>
                <a:spcPts val="300"/>
              </a:spcAft>
              <a:tabLst>
                <a:tab pos="1433513" algn="l"/>
              </a:tabLst>
            </a:pPr>
            <a:r>
              <a:rPr lang="de-CH" sz="1400" dirty="0" err="1" smtClean="0"/>
              <a:t>loam</a:t>
            </a:r>
            <a:r>
              <a:rPr lang="de-CH" sz="1400" dirty="0" smtClean="0"/>
              <a:t>	</a:t>
            </a:r>
            <a:r>
              <a:rPr lang="de-CH" sz="1400" dirty="0" err="1" smtClean="0"/>
              <a:t>dunes</a:t>
            </a:r>
            <a:r>
              <a:rPr lang="de-CH" sz="1400" dirty="0" smtClean="0"/>
              <a:t> </a:t>
            </a:r>
            <a:r>
              <a:rPr lang="de-CH" sz="1400" b="1" baseline="30000" dirty="0" err="1" smtClean="0">
                <a:solidFill>
                  <a:srgbClr val="FF0000"/>
                </a:solidFill>
              </a:rPr>
              <a:t>new</a:t>
            </a:r>
            <a:endParaRPr lang="de-CH" sz="1400" dirty="0"/>
          </a:p>
          <a:p>
            <a:pPr>
              <a:spcAft>
                <a:spcPts val="300"/>
              </a:spcAft>
              <a:tabLst>
                <a:tab pos="1433513" algn="l"/>
              </a:tabLst>
            </a:pPr>
            <a:r>
              <a:rPr lang="de-CH" sz="1400" dirty="0" err="1" smtClean="0"/>
              <a:t>sandy</a:t>
            </a:r>
            <a:r>
              <a:rPr lang="de-CH" sz="1400" dirty="0" smtClean="0"/>
              <a:t> </a:t>
            </a:r>
            <a:r>
              <a:rPr lang="de-CH" sz="1400" dirty="0" err="1" smtClean="0"/>
              <a:t>loam</a:t>
            </a:r>
            <a:r>
              <a:rPr lang="de-CH" sz="1400" dirty="0" smtClean="0"/>
              <a:t>	</a:t>
            </a:r>
            <a:r>
              <a:rPr lang="de-CH" sz="1400" dirty="0" err="1" smtClean="0"/>
              <a:t>alkali</a:t>
            </a:r>
            <a:r>
              <a:rPr lang="de-CH" sz="1400" dirty="0" smtClean="0"/>
              <a:t> </a:t>
            </a:r>
            <a:r>
              <a:rPr lang="de-CH" sz="1400" dirty="0" err="1" smtClean="0"/>
              <a:t>flats</a:t>
            </a:r>
            <a:r>
              <a:rPr lang="de-CH" sz="1400" dirty="0" smtClean="0"/>
              <a:t> </a:t>
            </a:r>
            <a:r>
              <a:rPr lang="de-CH" sz="1400" b="1" baseline="30000" dirty="0" err="1" smtClean="0">
                <a:solidFill>
                  <a:srgbClr val="FF0000"/>
                </a:solidFill>
              </a:rPr>
              <a:t>new</a:t>
            </a:r>
            <a:endParaRPr lang="de-CH" sz="1400" dirty="0" smtClean="0"/>
          </a:p>
          <a:p>
            <a:pPr>
              <a:spcAft>
                <a:spcPts val="300"/>
              </a:spcAft>
              <a:tabLst>
                <a:tab pos="1433513" algn="l"/>
              </a:tabLst>
            </a:pPr>
            <a:r>
              <a:rPr lang="de-CH" sz="1400" dirty="0" err="1" smtClean="0"/>
              <a:t>sand</a:t>
            </a:r>
            <a:r>
              <a:rPr lang="de-CH" sz="1400" dirty="0" smtClean="0"/>
              <a:t>	</a:t>
            </a:r>
            <a:r>
              <a:rPr lang="de-CH" sz="1400" dirty="0" err="1" smtClean="0"/>
              <a:t>water</a:t>
            </a:r>
            <a:endParaRPr lang="de-CH" sz="1400" dirty="0"/>
          </a:p>
          <a:p>
            <a:pPr>
              <a:spcAft>
                <a:spcPts val="300"/>
              </a:spcAft>
              <a:tabLst>
                <a:tab pos="1433513" algn="l"/>
              </a:tabLst>
            </a:pPr>
            <a:r>
              <a:rPr lang="de-CH" sz="1400" dirty="0" smtClean="0"/>
              <a:t>rock	</a:t>
            </a:r>
            <a:r>
              <a:rPr lang="de-CH" sz="1400" dirty="0" err="1" smtClean="0"/>
              <a:t>peat</a:t>
            </a:r>
            <a:endParaRPr lang="de-CH" sz="1400" dirty="0" smtClean="0"/>
          </a:p>
          <a:p>
            <a:pPr>
              <a:spcAft>
                <a:spcPts val="300"/>
              </a:spcAft>
              <a:tabLst>
                <a:tab pos="1433513" algn="l"/>
              </a:tabLst>
            </a:pPr>
            <a:r>
              <a:rPr lang="de-CH" sz="1400" dirty="0" err="1" smtClean="0"/>
              <a:t>ice</a:t>
            </a:r>
            <a:r>
              <a:rPr lang="de-CH" sz="1400" dirty="0" smtClean="0"/>
              <a:t>	</a:t>
            </a:r>
            <a:r>
              <a:rPr lang="de-CH" sz="1400" dirty="0" err="1" smtClean="0"/>
              <a:t>clay</a:t>
            </a:r>
            <a:endParaRPr lang="de-CH" sz="14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51" t="52957" r="38953" b="28867"/>
          <a:stretch/>
        </p:blipFill>
        <p:spPr bwMode="auto">
          <a:xfrm>
            <a:off x="2824262" y="4425051"/>
            <a:ext cx="254203" cy="154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547664" y="4149080"/>
            <a:ext cx="2085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b="1" dirty="0" smtClean="0"/>
              <a:t>Legend:</a:t>
            </a:r>
            <a:endParaRPr lang="de-CH" sz="1400" b="1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1331640" y="4214393"/>
            <a:ext cx="3528392" cy="1806895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1454587"/>
            <a:ext cx="1080120" cy="24622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1000" b="1" dirty="0" smtClean="0"/>
              <a:t>FAO COSMO-2</a:t>
            </a:r>
            <a:endParaRPr lang="de-CH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020272" y="3861048"/>
            <a:ext cx="1296144" cy="24622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1000" b="1" dirty="0" smtClean="0"/>
              <a:t>‘HWSD’ COSMO-2</a:t>
            </a:r>
            <a:endParaRPr lang="de-CH" sz="1400" b="1" dirty="0"/>
          </a:p>
        </p:txBody>
      </p:sp>
    </p:spTree>
    <p:extLst>
      <p:ext uri="{BB962C8B-B14F-4D97-AF65-F5344CB8AC3E}">
        <p14:creationId xmlns:p14="http://schemas.microsoft.com/office/powerpoint/2010/main" val="3778337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2000" y="1411200"/>
            <a:ext cx="7472363" cy="4538080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en-US" dirty="0" smtClean="0"/>
              <a:t>New features in topography:</a:t>
            </a:r>
          </a:p>
          <a:p>
            <a:pPr lvl="1">
              <a:spcAft>
                <a:spcPts val="400"/>
              </a:spcAft>
            </a:pPr>
            <a:r>
              <a:rPr lang="en-US" dirty="0" smtClean="0"/>
              <a:t>ASTER, </a:t>
            </a:r>
            <a:r>
              <a:rPr lang="en-US" dirty="0" err="1" smtClean="0"/>
              <a:t>lradtopo</a:t>
            </a:r>
            <a:r>
              <a:rPr lang="en-US" dirty="0" smtClean="0"/>
              <a:t>, switch for SSO, scale separation</a:t>
            </a:r>
          </a:p>
          <a:p>
            <a:pPr>
              <a:spcAft>
                <a:spcPts val="400"/>
              </a:spcAft>
            </a:pPr>
            <a:r>
              <a:rPr lang="en-US" dirty="0" smtClean="0"/>
              <a:t>New features in land-use:</a:t>
            </a:r>
          </a:p>
          <a:p>
            <a:pPr lvl="1">
              <a:spcAft>
                <a:spcPts val="400"/>
              </a:spcAft>
            </a:pPr>
            <a:r>
              <a:rPr lang="en-US" dirty="0" err="1" smtClean="0"/>
              <a:t>Globcover</a:t>
            </a:r>
            <a:r>
              <a:rPr lang="en-US" dirty="0" smtClean="0"/>
              <a:t>, new consistency check for glaciers</a:t>
            </a:r>
          </a:p>
          <a:p>
            <a:pPr>
              <a:spcAft>
                <a:spcPts val="400"/>
              </a:spcAft>
            </a:pPr>
            <a:r>
              <a:rPr lang="en-US" dirty="0" smtClean="0"/>
              <a:t>New features in soil type:</a:t>
            </a:r>
          </a:p>
          <a:p>
            <a:pPr lvl="1">
              <a:spcAft>
                <a:spcPts val="400"/>
              </a:spcAft>
            </a:pPr>
            <a:r>
              <a:rPr lang="en-US" dirty="0" smtClean="0"/>
              <a:t>HWSD, differentiation of a top and sub-soil</a:t>
            </a:r>
          </a:p>
          <a:p>
            <a:pPr>
              <a:spcAft>
                <a:spcPts val="400"/>
              </a:spcAft>
            </a:pPr>
            <a:r>
              <a:rPr lang="en-US" dirty="0" smtClean="0"/>
              <a:t>New features in temperature climatology:</a:t>
            </a:r>
          </a:p>
          <a:p>
            <a:pPr lvl="1">
              <a:spcAft>
                <a:spcPts val="400"/>
              </a:spcAft>
            </a:pPr>
            <a:r>
              <a:rPr lang="en-US" dirty="0" smtClean="0"/>
              <a:t>Support of a height corrected temperature</a:t>
            </a:r>
          </a:p>
          <a:p>
            <a:pPr>
              <a:spcAft>
                <a:spcPts val="400"/>
              </a:spcAft>
            </a:pPr>
            <a:r>
              <a:rPr lang="en-US" dirty="0" smtClean="0"/>
              <a:t>Albedo is a completely new parameter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96988" y="188640"/>
            <a:ext cx="7461250" cy="989013"/>
          </a:xfrm>
        </p:spPr>
        <p:txBody>
          <a:bodyPr/>
          <a:lstStyle/>
          <a:p>
            <a:r>
              <a:rPr lang="en-US" dirty="0" smtClean="0"/>
              <a:t>General Remarks</a:t>
            </a:r>
            <a:br>
              <a:rPr lang="en-US" dirty="0" smtClean="0"/>
            </a:br>
            <a:r>
              <a:rPr lang="en-US" sz="2800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603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Improve (moist) turbulence</a:t>
            </a:r>
          </a:p>
        </p:txBody>
      </p:sp>
      <p:sp>
        <p:nvSpPr>
          <p:cNvPr id="552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b="1" dirty="0" smtClean="0">
                <a:cs typeface="+mn-cs"/>
              </a:rPr>
              <a:t>Overarching goal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Improve understanding and representation of turbulence (and SGS clouds) in kilometer-scale CRMs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dirty="0">
                <a:cs typeface="+mn-cs"/>
                <a:sym typeface="Wingdings"/>
              </a:rPr>
              <a:t> </a:t>
            </a:r>
            <a:r>
              <a:rPr lang="en-US" dirty="0" smtClean="0">
                <a:cs typeface="+mn-cs"/>
              </a:rPr>
              <a:t>Focus on diurnal cycle of moist convection over topography</a:t>
            </a:r>
            <a:endParaRPr lang="en-US" dirty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b="1" dirty="0">
                <a:cs typeface="+mn-cs"/>
                <a:sym typeface="Wingdings"/>
              </a:rPr>
              <a:t>Key processes</a:t>
            </a:r>
          </a:p>
          <a:p>
            <a:pPr eaLnBrk="1" hangingPunct="1">
              <a:buFont typeface="Wingdings" charset="0"/>
              <a:buChar char="à"/>
              <a:defRPr/>
            </a:pPr>
            <a:r>
              <a:rPr lang="en-US" dirty="0">
                <a:sym typeface="Wingdings"/>
              </a:rPr>
              <a:t>Representation of (</a:t>
            </a:r>
            <a:r>
              <a:rPr lang="en-US" dirty="0" err="1">
                <a:sym typeface="Wingdings"/>
              </a:rPr>
              <a:t>subgrid</a:t>
            </a:r>
            <a:r>
              <a:rPr lang="en-US" dirty="0">
                <a:sym typeface="Wingdings"/>
              </a:rPr>
              <a:t>) shallow convection</a:t>
            </a:r>
            <a:endParaRPr lang="en-US" dirty="0">
              <a:cs typeface="+mn-cs"/>
              <a:sym typeface="Wingdings"/>
            </a:endParaRPr>
          </a:p>
          <a:p>
            <a:pPr eaLnBrk="1" hangingPunct="1">
              <a:buFont typeface="Wingdings" charset="0"/>
              <a:buChar char="à"/>
              <a:defRPr/>
            </a:pPr>
            <a:r>
              <a:rPr lang="en-US" dirty="0">
                <a:cs typeface="+mn-cs"/>
                <a:sym typeface="Wingdings"/>
              </a:rPr>
              <a:t>Triggering of deep convection</a:t>
            </a:r>
          </a:p>
          <a:p>
            <a:pPr eaLnBrk="1" hangingPunct="1">
              <a:buFont typeface="Wingdings" charset="0"/>
              <a:buChar char="à"/>
              <a:defRPr/>
            </a:pPr>
            <a:r>
              <a:rPr lang="en-US" dirty="0">
                <a:cs typeface="+mn-cs"/>
                <a:sym typeface="Wingdings"/>
              </a:rPr>
              <a:t>Convective mass flux and mixing in resolved deep convective cells</a:t>
            </a:r>
          </a:p>
          <a:p>
            <a:pPr eaLnBrk="1" hangingPunct="1">
              <a:buFont typeface="Wingdings" charset="0"/>
              <a:buChar char="à"/>
              <a:defRPr/>
            </a:pPr>
            <a:r>
              <a:rPr lang="en-US" dirty="0">
                <a:cs typeface="+mn-cs"/>
                <a:sym typeface="Wingdings"/>
              </a:rPr>
              <a:t>Role of thermally-induced circulations</a:t>
            </a:r>
          </a:p>
          <a:p>
            <a:pPr eaLnBrk="1" hangingPunct="1">
              <a:buFont typeface="Wingdings" charset="0"/>
              <a:buChar char="à"/>
              <a:defRPr/>
            </a:pPr>
            <a:endParaRPr lang="en-US" dirty="0">
              <a:cs typeface="+mn-cs"/>
              <a:sym typeface="Wingdings"/>
            </a:endParaRPr>
          </a:p>
          <a:p>
            <a:pPr eaLnBrk="1" hangingPunct="1">
              <a:buFont typeface="Wingdings" charset="0"/>
              <a:buChar char="à"/>
              <a:defRPr/>
            </a:pPr>
            <a:r>
              <a:rPr lang="en-US" dirty="0">
                <a:solidFill>
                  <a:srgbClr val="FF0000"/>
                </a:solidFill>
                <a:cs typeface="+mn-cs"/>
                <a:sym typeface="Wingdings"/>
              </a:rPr>
              <a:t>Strongly linked to turbulence and SGS clouds!</a:t>
            </a:r>
          </a:p>
        </p:txBody>
      </p:sp>
    </p:spTree>
    <p:extLst>
      <p:ext uri="{BB962C8B-B14F-4D97-AF65-F5344CB8AC3E}">
        <p14:creationId xmlns:p14="http://schemas.microsoft.com/office/powerpoint/2010/main" val="4244503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_grid.pd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4"/>
          <a:stretch/>
        </p:blipFill>
        <p:spPr>
          <a:xfrm>
            <a:off x="863600" y="1149061"/>
            <a:ext cx="5486400" cy="5570187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 bwMode="auto">
          <a:xfrm>
            <a:off x="2865078" y="3189941"/>
            <a:ext cx="282507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Horizontal turbulent diffusion</a:t>
            </a:r>
            <a:endParaRPr lang="en-GB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4164511" y="3303376"/>
            <a:ext cx="105370" cy="10537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164511" y="3135685"/>
            <a:ext cx="105370" cy="10537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825687" y="3767757"/>
            <a:ext cx="105370" cy="10537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825687" y="3971009"/>
            <a:ext cx="105370" cy="10537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164511" y="2956093"/>
            <a:ext cx="105370" cy="10537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825687" y="4155528"/>
            <a:ext cx="105370" cy="10537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654788" y="2673387"/>
            <a:ext cx="105370" cy="10537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654788" y="2840691"/>
            <a:ext cx="105370" cy="10537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5654788" y="2501101"/>
            <a:ext cx="105370" cy="10537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5654788" y="3140685"/>
            <a:ext cx="105370" cy="10537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825687" y="3135685"/>
            <a:ext cx="105370" cy="10537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64066" y="1213092"/>
            <a:ext cx="2301719" cy="31762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Current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Not stable over Alps!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Strong extrapolation</a:t>
            </a:r>
          </a:p>
          <a:p>
            <a:pPr>
              <a:lnSpc>
                <a:spcPct val="140000"/>
              </a:lnSpc>
            </a:pPr>
            <a:endParaRPr lang="en-US" dirty="0"/>
          </a:p>
          <a:p>
            <a:pPr>
              <a:lnSpc>
                <a:spcPct val="140000"/>
              </a:lnSpc>
            </a:pPr>
            <a:r>
              <a:rPr lang="en-US" b="1" dirty="0" smtClean="0">
                <a:solidFill>
                  <a:srgbClr val="008000"/>
                </a:solidFill>
              </a:rPr>
              <a:t>New</a:t>
            </a:r>
          </a:p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000000"/>
                </a:solidFill>
              </a:rPr>
              <a:t>Stable over Alps!</a:t>
            </a:r>
          </a:p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000000"/>
                </a:solidFill>
              </a:rPr>
              <a:t>Local interpolation</a:t>
            </a:r>
          </a:p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000000"/>
                </a:solidFill>
              </a:rPr>
              <a:t>Boundary handling?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5908" y="4602189"/>
            <a:ext cx="6719777" cy="86444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lIns="180000" tIns="108000" rIns="180000" bIns="108000" rtlCol="0">
            <a:spAutoFit/>
          </a:bodyPr>
          <a:lstStyle/>
          <a:p>
            <a:pPr algn="ctr"/>
            <a:r>
              <a:rPr lang="en-GB" sz="2100" b="1" dirty="0" smtClean="0">
                <a:latin typeface="+mn-lt"/>
              </a:rPr>
              <a:t>Internship to implement this new formulation of the operator on-going</a:t>
            </a:r>
            <a:endParaRPr lang="en-GB" sz="21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6357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el 1"/>
          <p:cNvSpPr>
            <a:spLocks noGrp="1"/>
          </p:cNvSpPr>
          <p:nvPr>
            <p:ph type="title" idx="4294967295"/>
          </p:nvPr>
        </p:nvSpPr>
        <p:spPr>
          <a:xfrm>
            <a:off x="1296988" y="323850"/>
            <a:ext cx="7461250" cy="657225"/>
          </a:xfrm>
        </p:spPr>
        <p:txBody>
          <a:bodyPr/>
          <a:lstStyle/>
          <a:p>
            <a:r>
              <a:rPr lang="en-GB" dirty="0" smtClean="0"/>
              <a:t>Summary (so far) </a:t>
            </a:r>
          </a:p>
        </p:txBody>
      </p:sp>
      <p:sp>
        <p:nvSpPr>
          <p:cNvPr id="40963" name="Inhaltsplatzhalter 2"/>
          <p:cNvSpPr>
            <a:spLocks noGrp="1"/>
          </p:cNvSpPr>
          <p:nvPr>
            <p:ph sz="half" idx="4294967295"/>
          </p:nvPr>
        </p:nvSpPr>
        <p:spPr>
          <a:xfrm>
            <a:off x="1295399" y="1330325"/>
            <a:ext cx="7564516" cy="4762500"/>
          </a:xfrm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en-GB" sz="2000" dirty="0" smtClean="0"/>
              <a:t>We have a 1km setup which runs </a:t>
            </a:r>
            <a:r>
              <a:rPr lang="en-US" sz="2000" b="1" kern="12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stably!</a:t>
            </a:r>
          </a:p>
          <a:p>
            <a:pPr>
              <a:spcBef>
                <a:spcPct val="50000"/>
              </a:spcBef>
            </a:pPr>
            <a:endParaRPr lang="en-GB" sz="900" dirty="0" smtClean="0"/>
          </a:p>
          <a:p>
            <a:pPr>
              <a:spcBef>
                <a:spcPct val="50000"/>
              </a:spcBef>
            </a:pPr>
            <a:r>
              <a:rPr lang="en-GB" sz="2000" dirty="0" smtClean="0"/>
              <a:t>Fall and winter verification shows </a:t>
            </a:r>
            <a:r>
              <a:rPr lang="en-GB" sz="2000" b="1" dirty="0" smtClean="0">
                <a:solidFill>
                  <a:srgbClr val="FF0000"/>
                </a:solidFill>
              </a:rPr>
              <a:t>good results</a:t>
            </a:r>
          </a:p>
          <a:p>
            <a:pPr lvl="1">
              <a:spcBef>
                <a:spcPct val="50000"/>
              </a:spcBef>
            </a:pPr>
            <a:r>
              <a:rPr lang="en-GB" sz="2000" b="1" dirty="0" smtClean="0"/>
              <a:t>Better humidity </a:t>
            </a:r>
            <a:r>
              <a:rPr lang="en-GB" sz="2000" dirty="0" smtClean="0"/>
              <a:t>specially in the standard deviation</a:t>
            </a:r>
          </a:p>
          <a:p>
            <a:pPr lvl="1">
              <a:spcBef>
                <a:spcPct val="50000"/>
              </a:spcBef>
            </a:pPr>
            <a:r>
              <a:rPr lang="en-GB" sz="2000" b="1" dirty="0" smtClean="0"/>
              <a:t>Too strong 10m winds</a:t>
            </a:r>
          </a:p>
          <a:p>
            <a:pPr lvl="1">
              <a:spcBef>
                <a:spcPct val="50000"/>
              </a:spcBef>
            </a:pPr>
            <a:r>
              <a:rPr lang="en-GB" sz="2000" dirty="0" smtClean="0"/>
              <a:t>Good precipitation scores</a:t>
            </a:r>
          </a:p>
          <a:p>
            <a:pPr lvl="1">
              <a:spcBef>
                <a:spcPct val="50000"/>
              </a:spcBef>
            </a:pPr>
            <a:r>
              <a:rPr lang="en-GB" sz="2000" dirty="0" smtClean="0"/>
              <a:t>Similar upper air scores as COSMO-2</a:t>
            </a:r>
          </a:p>
          <a:p>
            <a:pPr>
              <a:spcBef>
                <a:spcPct val="50000"/>
              </a:spcBef>
            </a:pPr>
            <a:endParaRPr lang="en-GB" sz="500" dirty="0" smtClean="0"/>
          </a:p>
          <a:p>
            <a:pPr>
              <a:spcBef>
                <a:spcPct val="50000"/>
              </a:spcBef>
            </a:pPr>
            <a:r>
              <a:rPr lang="en-GB" sz="2000" b="1" dirty="0" smtClean="0"/>
              <a:t>Improvements available or </a:t>
            </a:r>
            <a:r>
              <a:rPr lang="en-GB" sz="2000" b="1" dirty="0" err="1" smtClean="0"/>
              <a:t>ongoing</a:t>
            </a:r>
            <a:endParaRPr lang="en-GB" sz="2000" b="1" dirty="0" smtClean="0"/>
          </a:p>
          <a:p>
            <a:pPr lvl="1">
              <a:spcBef>
                <a:spcPct val="50000"/>
              </a:spcBef>
            </a:pPr>
            <a:r>
              <a:rPr lang="en-GB" sz="2000" dirty="0" smtClean="0"/>
              <a:t>Configuration</a:t>
            </a:r>
          </a:p>
          <a:p>
            <a:pPr lvl="1">
              <a:spcBef>
                <a:spcPct val="50000"/>
              </a:spcBef>
            </a:pPr>
            <a:r>
              <a:rPr lang="en-GB" sz="2000" dirty="0" smtClean="0"/>
              <a:t>External parameters</a:t>
            </a:r>
          </a:p>
          <a:p>
            <a:pPr lvl="1">
              <a:spcBef>
                <a:spcPct val="50000"/>
              </a:spcBef>
            </a:pPr>
            <a:r>
              <a:rPr lang="en-GB" sz="2000" dirty="0" smtClean="0"/>
              <a:t>Turbulence</a:t>
            </a:r>
          </a:p>
        </p:txBody>
      </p:sp>
    </p:spTree>
    <p:extLst>
      <p:ext uri="{BB962C8B-B14F-4D97-AF65-F5344CB8AC3E}">
        <p14:creationId xmlns:p14="http://schemas.microsoft.com/office/powerpoint/2010/main" val="1141830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Monitor / validate / verify regular runs</a:t>
            </a:r>
          </a:p>
          <a:p>
            <a:endParaRPr lang="en-US" sz="900" dirty="0" smtClean="0"/>
          </a:p>
          <a:p>
            <a:r>
              <a:rPr lang="en-US" dirty="0" smtClean="0"/>
              <a:t>Turbulence (</a:t>
            </a:r>
            <a:r>
              <a:rPr lang="en-US" dirty="0" err="1" smtClean="0"/>
              <a:t>Jürg</a:t>
            </a:r>
            <a:r>
              <a:rPr lang="en-US" dirty="0" smtClean="0"/>
              <a:t> </a:t>
            </a:r>
            <a:r>
              <a:rPr lang="en-US" dirty="0" err="1" smtClean="0"/>
              <a:t>Schmidli</a:t>
            </a:r>
            <a:r>
              <a:rPr lang="en-US" dirty="0" smtClean="0"/>
              <a:t> + </a:t>
            </a:r>
            <a:r>
              <a:rPr lang="en-US" dirty="0" err="1" smtClean="0"/>
              <a:t>Steef</a:t>
            </a:r>
            <a:r>
              <a:rPr lang="en-US" dirty="0" smtClean="0"/>
              <a:t> </a:t>
            </a:r>
            <a:r>
              <a:rPr lang="en-US" dirty="0" err="1" smtClean="0"/>
              <a:t>Böing</a:t>
            </a:r>
            <a:r>
              <a:rPr lang="en-US" dirty="0" smtClean="0"/>
              <a:t>)</a:t>
            </a:r>
          </a:p>
          <a:p>
            <a:endParaRPr lang="en-US" sz="900" dirty="0" smtClean="0"/>
          </a:p>
          <a:p>
            <a:r>
              <a:rPr lang="en-US" dirty="0" smtClean="0"/>
              <a:t>External parameters</a:t>
            </a:r>
          </a:p>
          <a:p>
            <a:pPr lvl="1"/>
            <a:r>
              <a:rPr lang="en-US" dirty="0" smtClean="0"/>
              <a:t>Integrate new parameters into regular runs</a:t>
            </a:r>
          </a:p>
          <a:p>
            <a:endParaRPr lang="en-US" sz="900" dirty="0" smtClean="0"/>
          </a:p>
          <a:p>
            <a:r>
              <a:rPr lang="en-US" dirty="0" smtClean="0"/>
              <a:t>Case studies (</a:t>
            </a:r>
            <a:r>
              <a:rPr lang="en-US" dirty="0" err="1" smtClean="0">
                <a:solidFill>
                  <a:srgbClr val="FF0000"/>
                </a:solidFill>
              </a:rPr>
              <a:t>my</a:t>
            </a:r>
            <a:r>
              <a:rPr lang="en-US" dirty="0" err="1" smtClean="0"/>
              <a:t>COSMO-NExT</a:t>
            </a:r>
            <a:r>
              <a:rPr lang="en-US" dirty="0" smtClean="0"/>
              <a:t>)</a:t>
            </a:r>
          </a:p>
          <a:p>
            <a:endParaRPr lang="en-US" sz="900" dirty="0" smtClean="0"/>
          </a:p>
          <a:p>
            <a:r>
              <a:rPr lang="en-US" dirty="0" smtClean="0"/>
              <a:t>Model configuration</a:t>
            </a:r>
          </a:p>
          <a:p>
            <a:pPr lvl="1"/>
            <a:r>
              <a:rPr lang="en-US" dirty="0" smtClean="0"/>
              <a:t>COSMO v5.0</a:t>
            </a:r>
          </a:p>
          <a:p>
            <a:pPr lvl="1"/>
            <a:r>
              <a:rPr lang="en-US" dirty="0" smtClean="0"/>
              <a:t>Domain</a:t>
            </a:r>
          </a:p>
          <a:p>
            <a:pPr lvl="1"/>
            <a:r>
              <a:rPr lang="en-US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33706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Contributions to CORSO?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External parameters</a:t>
            </a:r>
          </a:p>
          <a:p>
            <a:r>
              <a:rPr lang="en-US" dirty="0" err="1" smtClean="0"/>
              <a:t>Namelists</a:t>
            </a:r>
            <a:r>
              <a:rPr lang="en-US" dirty="0"/>
              <a:t> </a:t>
            </a:r>
            <a:r>
              <a:rPr lang="en-US" dirty="0" smtClean="0"/>
              <a:t>and model setup</a:t>
            </a:r>
          </a:p>
          <a:p>
            <a:r>
              <a:rPr lang="en-US" dirty="0" smtClean="0"/>
              <a:t>Single precision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4717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09387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COSMO</a:t>
            </a:r>
            <a:r>
              <a:rPr lang="de-CH" dirty="0" smtClean="0"/>
              <a:t>-1 </a:t>
            </a:r>
            <a:r>
              <a:rPr lang="de-CH" dirty="0" err="1" smtClean="0"/>
              <a:t>related</a:t>
            </a:r>
            <a:r>
              <a:rPr lang="de-CH" dirty="0" smtClean="0"/>
              <a:t> </a:t>
            </a:r>
            <a:r>
              <a:rPr lang="de-CH" dirty="0" err="1" smtClean="0"/>
              <a:t>talks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 11:00 (WG5): </a:t>
            </a:r>
            <a:r>
              <a:rPr lang="en-US" b="1" dirty="0">
                <a:solidFill>
                  <a:srgbClr val="0000FF"/>
                </a:solidFill>
              </a:rPr>
              <a:t>Verification</a:t>
            </a:r>
            <a:r>
              <a:rPr lang="en-US" dirty="0"/>
              <a:t> of the experimental version of </a:t>
            </a:r>
            <a:r>
              <a:rPr lang="en-US" b="1" dirty="0" smtClean="0">
                <a:solidFill>
                  <a:srgbClr val="0000FF"/>
                </a:solidFill>
              </a:rPr>
              <a:t>COSMO-1</a:t>
            </a:r>
            <a:r>
              <a:rPr lang="en-US" dirty="0" smtClean="0"/>
              <a:t>: </a:t>
            </a:r>
            <a:r>
              <a:rPr lang="de-CH" dirty="0" smtClean="0"/>
              <a:t>Winter-Spring </a:t>
            </a:r>
            <a:r>
              <a:rPr lang="de-CH" dirty="0"/>
              <a:t>2013</a:t>
            </a:r>
            <a:endParaRPr lang="en-US" dirty="0" smtClean="0"/>
          </a:p>
          <a:p>
            <a:r>
              <a:rPr lang="de-CH" dirty="0" smtClean="0"/>
              <a:t>Mon 11:30 (WG3a): </a:t>
            </a:r>
            <a:r>
              <a:rPr lang="en-US" dirty="0" err="1"/>
              <a:t>Turb-i-Sim</a:t>
            </a:r>
            <a:r>
              <a:rPr lang="en-US" dirty="0"/>
              <a:t>: Evaluation and improvement of </a:t>
            </a:r>
            <a:r>
              <a:rPr lang="en-US" dirty="0" smtClean="0"/>
              <a:t>representation of </a:t>
            </a:r>
            <a:r>
              <a:rPr lang="en-US" b="1" dirty="0" smtClean="0">
                <a:solidFill>
                  <a:srgbClr val="0000FF"/>
                </a:solidFill>
              </a:rPr>
              <a:t>turbulence in COSMO-1 </a:t>
            </a:r>
            <a:r>
              <a:rPr lang="de-CH" dirty="0" err="1" smtClean="0"/>
              <a:t>over</a:t>
            </a:r>
            <a:r>
              <a:rPr lang="de-CH" dirty="0" smtClean="0"/>
              <a:t> </a:t>
            </a:r>
            <a:r>
              <a:rPr lang="de-CH" dirty="0"/>
              <a:t>Alpine </a:t>
            </a:r>
            <a:r>
              <a:rPr lang="de-CH" dirty="0" err="1"/>
              <a:t>topography</a:t>
            </a:r>
            <a:endParaRPr lang="de-CH" dirty="0" smtClean="0"/>
          </a:p>
          <a:p>
            <a:r>
              <a:rPr lang="de-CH" dirty="0" smtClean="0"/>
              <a:t>Tue 14:55 (</a:t>
            </a:r>
            <a:r>
              <a:rPr lang="de-CH" dirty="0" err="1" smtClean="0"/>
              <a:t>Plenary</a:t>
            </a:r>
            <a:r>
              <a:rPr lang="de-CH" dirty="0" smtClean="0"/>
              <a:t>): </a:t>
            </a:r>
            <a:r>
              <a:rPr lang="en-US" b="1" dirty="0">
                <a:solidFill>
                  <a:srgbClr val="0000FF"/>
                </a:solidFill>
              </a:rPr>
              <a:t>EXTPAR</a:t>
            </a:r>
            <a:r>
              <a:rPr lang="en-US" dirty="0"/>
              <a:t> developments towards version </a:t>
            </a:r>
            <a:r>
              <a:rPr lang="en-US" dirty="0" smtClean="0"/>
              <a:t>2.0</a:t>
            </a:r>
          </a:p>
          <a:p>
            <a:r>
              <a:rPr lang="en-US" dirty="0" smtClean="0"/>
              <a:t>Tue 17:40 (WG6): </a:t>
            </a:r>
            <a:r>
              <a:rPr lang="en-US" b="1" dirty="0" smtClean="0">
                <a:solidFill>
                  <a:srgbClr val="0000FF"/>
                </a:solidFill>
              </a:rPr>
              <a:t>Single precision </a:t>
            </a:r>
            <a:r>
              <a:rPr lang="en-US" dirty="0" smtClean="0"/>
              <a:t>version of </a:t>
            </a:r>
            <a:r>
              <a:rPr lang="en-US" b="1" dirty="0" smtClean="0">
                <a:solidFill>
                  <a:srgbClr val="0000FF"/>
                </a:solidFill>
              </a:rPr>
              <a:t>COSMO-1</a:t>
            </a:r>
            <a:endParaRPr lang="de-CH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07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The Abyss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941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Why a 1 km deterministic forecast?</a:t>
            </a:r>
            <a:endParaRPr lang="en-GB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Several </a:t>
            </a:r>
            <a:r>
              <a:rPr lang="en-GB" b="1" dirty="0" smtClean="0">
                <a:solidFill>
                  <a:srgbClr val="FF0000"/>
                </a:solidFill>
              </a:rPr>
              <a:t>key clients ask for higher resolution</a:t>
            </a:r>
            <a:r>
              <a:rPr lang="en-GB" dirty="0" smtClean="0"/>
              <a:t> (e.g. ENSI)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r>
              <a:rPr lang="en-GB" dirty="0" smtClean="0"/>
              <a:t>Better resolution of </a:t>
            </a:r>
            <a:r>
              <a:rPr lang="en-GB" b="1" dirty="0" smtClean="0">
                <a:solidFill>
                  <a:srgbClr val="FF0000"/>
                </a:solidFill>
              </a:rPr>
              <a:t>extreme convective showers or storms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Better representation of </a:t>
            </a:r>
            <a:r>
              <a:rPr lang="en-GB" b="1" dirty="0" smtClean="0">
                <a:solidFill>
                  <a:srgbClr val="FF0000"/>
                </a:solidFill>
              </a:rPr>
              <a:t>local phenomena and Alpine meteorology</a:t>
            </a:r>
          </a:p>
          <a:p>
            <a:pPr lvl="1"/>
            <a:endParaRPr lang="en-GB" dirty="0" smtClean="0"/>
          </a:p>
          <a:p>
            <a:r>
              <a:rPr lang="en-GB" b="1" dirty="0" smtClean="0">
                <a:solidFill>
                  <a:srgbClr val="FF0000"/>
                </a:solidFill>
              </a:rPr>
              <a:t>Continuous improvement of forecast quality</a:t>
            </a:r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9999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latin typeface="Arial" charset="0"/>
                <a:ea typeface="ＭＳ Ｐゴシック" charset="0"/>
                <a:cs typeface="ＭＳ Ｐゴシック" charset="0"/>
              </a:rPr>
              <a:t>Converging</a:t>
            </a:r>
            <a:r>
              <a:rPr lang="de-CH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CH" dirty="0" err="1" smtClean="0">
                <a:latin typeface="Arial" charset="0"/>
                <a:ea typeface="ＭＳ Ｐゴシック" charset="0"/>
                <a:cs typeface="ＭＳ Ｐゴシック" charset="0"/>
              </a:rPr>
              <a:t>Convection</a:t>
            </a:r>
            <a:endParaRPr lang="de-CH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16000" y="4838699"/>
            <a:ext cx="7472363" cy="1676401"/>
          </a:xfrm>
        </p:spPr>
        <p:txBody>
          <a:bodyPr/>
          <a:lstStyle/>
          <a:p>
            <a:pPr>
              <a:spcBef>
                <a:spcPts val="1104"/>
              </a:spcBef>
              <a:spcAft>
                <a:spcPts val="600"/>
              </a:spcAft>
            </a:pPr>
            <a:endParaRPr lang="de-CH" dirty="0" smtClean="0"/>
          </a:p>
          <a:p>
            <a:pPr>
              <a:spcBef>
                <a:spcPts val="1104"/>
              </a:spcBef>
              <a:spcAft>
                <a:spcPts val="600"/>
              </a:spcAft>
            </a:pPr>
            <a:r>
              <a:rPr lang="de-CH" dirty="0" err="1" smtClean="0"/>
              <a:t>Many</a:t>
            </a:r>
            <a:r>
              <a:rPr lang="de-CH" dirty="0" smtClean="0"/>
              <a:t> </a:t>
            </a:r>
            <a:r>
              <a:rPr lang="de-CH" b="1" dirty="0" err="1" smtClean="0">
                <a:solidFill>
                  <a:srgbClr val="FF0000"/>
                </a:solidFill>
              </a:rPr>
              <a:t>bulk</a:t>
            </a:r>
            <a:r>
              <a:rPr lang="de-CH" b="1" dirty="0" smtClean="0">
                <a:solidFill>
                  <a:srgbClr val="FF0000"/>
                </a:solidFill>
              </a:rPr>
              <a:t> </a:t>
            </a:r>
            <a:r>
              <a:rPr lang="de-CH" b="1" dirty="0" err="1" smtClean="0">
                <a:solidFill>
                  <a:srgbClr val="FF0000"/>
                </a:solidFill>
              </a:rPr>
              <a:t>properties</a:t>
            </a:r>
            <a:r>
              <a:rPr lang="de-CH" b="1" dirty="0" smtClean="0">
                <a:solidFill>
                  <a:srgbClr val="FF0000"/>
                </a:solidFill>
              </a:rPr>
              <a:t> </a:t>
            </a:r>
            <a:r>
              <a:rPr lang="de-CH" b="1" dirty="0" err="1" smtClean="0">
                <a:solidFill>
                  <a:srgbClr val="FF0000"/>
                </a:solidFill>
              </a:rPr>
              <a:t>converge</a:t>
            </a:r>
            <a:r>
              <a:rPr lang="de-CH" b="1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/>
              <a:t>at</a:t>
            </a:r>
            <a:r>
              <a:rPr lang="de-CH" dirty="0" smtClean="0"/>
              <a:t> O(1 km) </a:t>
            </a:r>
            <a:r>
              <a:rPr lang="de-CH" dirty="0" err="1" smtClean="0"/>
              <a:t>resolution</a:t>
            </a:r>
            <a:endParaRPr lang="de-CH" dirty="0" smtClean="0"/>
          </a:p>
          <a:p>
            <a:pPr>
              <a:spcBef>
                <a:spcPts val="1104"/>
              </a:spcBef>
              <a:spcAft>
                <a:spcPts val="600"/>
              </a:spcAft>
            </a:pPr>
            <a:r>
              <a:rPr lang="de-CH" dirty="0" err="1" smtClean="0"/>
              <a:t>Many</a:t>
            </a:r>
            <a:r>
              <a:rPr lang="de-CH" dirty="0" smtClean="0"/>
              <a:t> </a:t>
            </a:r>
            <a:r>
              <a:rPr lang="de-CH" dirty="0" err="1" smtClean="0"/>
              <a:t>bulk</a:t>
            </a:r>
            <a:r>
              <a:rPr lang="de-CH" dirty="0" smtClean="0"/>
              <a:t> </a:t>
            </a:r>
            <a:r>
              <a:rPr lang="de-CH" dirty="0" err="1" smtClean="0"/>
              <a:t>properties</a:t>
            </a:r>
            <a:r>
              <a:rPr lang="de-CH" dirty="0" smtClean="0"/>
              <a:t> </a:t>
            </a:r>
            <a:r>
              <a:rPr lang="de-CH" dirty="0" err="1" smtClean="0"/>
              <a:t>have</a:t>
            </a:r>
            <a:r>
              <a:rPr lang="de-CH" dirty="0" smtClean="0"/>
              <a:t> </a:t>
            </a:r>
            <a:r>
              <a:rPr lang="de-CH" b="1" dirty="0" err="1" smtClean="0">
                <a:solidFill>
                  <a:srgbClr val="FF0000"/>
                </a:solidFill>
              </a:rPr>
              <a:t>predictable</a:t>
            </a:r>
            <a:r>
              <a:rPr lang="de-CH" b="1" dirty="0" smtClean="0">
                <a:solidFill>
                  <a:srgbClr val="FF0000"/>
                </a:solidFill>
              </a:rPr>
              <a:t> </a:t>
            </a:r>
            <a:r>
              <a:rPr lang="de-CH" b="1" dirty="0" err="1" smtClean="0">
                <a:solidFill>
                  <a:srgbClr val="FF0000"/>
                </a:solidFill>
              </a:rPr>
              <a:t>biases</a:t>
            </a:r>
            <a:r>
              <a:rPr lang="de-CH" dirty="0"/>
              <a:t/>
            </a:r>
            <a:br>
              <a:rPr lang="de-CH" dirty="0"/>
            </a:br>
            <a:endParaRPr lang="de-CH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1587500"/>
            <a:ext cx="8978900" cy="31568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04080" y="6542901"/>
            <a:ext cx="1014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Bryan, 2007</a:t>
            </a:r>
            <a:endParaRPr lang="en-US" sz="1200" dirty="0"/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1803400" y="2107325"/>
            <a:ext cx="0" cy="22225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4737100" y="2107325"/>
            <a:ext cx="0" cy="22225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7607300" y="2107325"/>
            <a:ext cx="0" cy="22225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7915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Better Topography</a:t>
            </a:r>
            <a:endParaRPr lang="de-CH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Better near surface wind field (valley winds, </a:t>
            </a:r>
            <a:r>
              <a:rPr lang="en-US" dirty="0" err="1" smtClean="0"/>
              <a:t>Föhn</a:t>
            </a:r>
            <a:r>
              <a:rPr lang="en-US" dirty="0" smtClean="0"/>
              <a:t>, drag, …)</a:t>
            </a:r>
          </a:p>
          <a:p>
            <a:r>
              <a:rPr lang="en-US" dirty="0" smtClean="0"/>
              <a:t>Better representation of surface heterogeneity (triggering)</a:t>
            </a:r>
          </a:p>
          <a:p>
            <a:r>
              <a:rPr lang="en-US" dirty="0" smtClean="0"/>
              <a:t>“Closer match to </a:t>
            </a:r>
            <a:r>
              <a:rPr lang="en-US" dirty="0" err="1" smtClean="0"/>
              <a:t>obs</a:t>
            </a:r>
            <a:r>
              <a:rPr lang="en-US" dirty="0" smtClean="0"/>
              <a:t>”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1884" y="3066013"/>
            <a:ext cx="4572000" cy="3429000"/>
            <a:chOff x="300484" y="1701428"/>
            <a:chExt cx="4572000" cy="3429000"/>
          </a:xfrm>
        </p:grpSpPr>
        <p:grpSp>
          <p:nvGrpSpPr>
            <p:cNvPr id="5" name="Group 4"/>
            <p:cNvGrpSpPr/>
            <p:nvPr/>
          </p:nvGrpSpPr>
          <p:grpSpPr>
            <a:xfrm>
              <a:off x="300484" y="1701428"/>
              <a:ext cx="4572000" cy="3429000"/>
              <a:chOff x="-117626" y="499989"/>
              <a:chExt cx="4572000" cy="3429000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765299" y="3552638"/>
                <a:ext cx="10225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400"/>
                  </a:spcBef>
                  <a:spcAft>
                    <a:spcPts val="0"/>
                  </a:spcAft>
                </a:pPr>
                <a:r>
                  <a:rPr lang="en-GB" sz="1400" b="1" dirty="0" smtClean="0"/>
                  <a:t>COSMO-2</a:t>
                </a:r>
              </a:p>
            </p:txBody>
          </p:sp>
          <p:pic>
            <p:nvPicPr>
              <p:cNvPr id="7" name="Picture 3" descr="M:\zue-proj\zue\COSMO-NExT\tp2 (COSMO-1)\meetings\20120313_kickoff\topo_2.200km_filt1_mesh1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6375" r="99000"/>
                        </a14:imgEffect>
                        <a14:imgEffect>
                          <a14:brightnessContrast brigh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17626" y="499989"/>
                <a:ext cx="4572000" cy="3429000"/>
              </a:xfrm>
              <a:prstGeom prst="rect">
                <a:avLst/>
              </a:prstGeom>
              <a:noFill/>
              <a:effectLst>
                <a:outerShdw blurRad="165100" dist="152400" dir="6840000" algn="ctr" rotWithShape="0">
                  <a:schemeClr val="tx1">
                    <a:alpha val="59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8" name="Straight Arrow Connector 7"/>
            <p:cNvCxnSpPr/>
            <p:nvPr/>
          </p:nvCxnSpPr>
          <p:spPr bwMode="auto">
            <a:xfrm flipH="1" flipV="1">
              <a:off x="482600" y="2717800"/>
              <a:ext cx="622300" cy="1752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 rot="21313147">
              <a:off x="2133600" y="1943100"/>
              <a:ext cx="813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70 km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 flipH="1">
              <a:off x="711200" y="2171700"/>
              <a:ext cx="3403600" cy="292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 rot="4259135">
              <a:off x="165101" y="3327400"/>
              <a:ext cx="813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70 km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52663" y="3055300"/>
            <a:ext cx="4575386" cy="3450426"/>
            <a:chOff x="4489163" y="1661999"/>
            <a:chExt cx="4575386" cy="3450426"/>
          </a:xfrm>
        </p:grpSpPr>
        <p:grpSp>
          <p:nvGrpSpPr>
            <p:cNvPr id="12" name="Group 11"/>
            <p:cNvGrpSpPr/>
            <p:nvPr/>
          </p:nvGrpSpPr>
          <p:grpSpPr>
            <a:xfrm>
              <a:off x="4492549" y="1661999"/>
              <a:ext cx="4572000" cy="3450426"/>
              <a:chOff x="2193849" y="1649299"/>
              <a:chExt cx="4572000" cy="3450426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216291" y="4791948"/>
                <a:ext cx="10225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400"/>
                  </a:spcBef>
                  <a:spcAft>
                    <a:spcPts val="0"/>
                  </a:spcAft>
                </a:pPr>
                <a:r>
                  <a:rPr lang="en-GB" sz="1400" b="1" dirty="0" smtClean="0"/>
                  <a:t>COSMO-1</a:t>
                </a:r>
              </a:p>
            </p:txBody>
          </p:sp>
          <p:pic>
            <p:nvPicPr>
              <p:cNvPr id="14" name="Picture 4" descr="M:\zue-proj\zue\COSMO-NExT\tp2 (COSMO-1)\meetings\20120313_kickoff\topo_1.100km_filt1_mesh1.jpg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5000" r="99000"/>
                        </a14:imgEffect>
                        <a14:imgEffect>
                          <a14:brightnessContrast brigh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3849" y="1649299"/>
                <a:ext cx="4572000" cy="3429000"/>
              </a:xfrm>
              <a:prstGeom prst="rect">
                <a:avLst/>
              </a:prstGeom>
              <a:noFill/>
              <a:effectLst>
                <a:outerShdw blurRad="165100" dist="152400" dir="6840000" algn="ctr" rotWithShape="0">
                  <a:schemeClr val="tx1">
                    <a:alpha val="59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8" name="Straight Arrow Connector 17"/>
            <p:cNvCxnSpPr/>
            <p:nvPr/>
          </p:nvCxnSpPr>
          <p:spPr bwMode="auto">
            <a:xfrm flipH="1" flipV="1">
              <a:off x="4584700" y="2654300"/>
              <a:ext cx="622300" cy="1752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 rot="21313147">
              <a:off x="6235700" y="1879600"/>
              <a:ext cx="813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70 km</a:t>
              </a:r>
              <a:endParaRPr lang="en-US" dirty="0"/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4813300" y="2108200"/>
              <a:ext cx="3403600" cy="292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 rot="4259135">
              <a:off x="4267201" y="3263900"/>
              <a:ext cx="813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70 km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60087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latin typeface="Arial" charset="0"/>
                <a:ea typeface="ＭＳ Ｐゴシック" charset="0"/>
                <a:cs typeface="ＭＳ Ｐゴシック" charset="0"/>
              </a:rPr>
              <a:t>«</a:t>
            </a:r>
            <a:r>
              <a:rPr lang="de-CH" dirty="0" err="1" smtClean="0">
                <a:latin typeface="Arial" charset="0"/>
                <a:ea typeface="ＭＳ Ｐゴシック" charset="0"/>
                <a:cs typeface="ＭＳ Ｐゴシック" charset="0"/>
              </a:rPr>
              <a:t>Realistic</a:t>
            </a:r>
            <a:r>
              <a:rPr lang="de-CH" dirty="0" smtClean="0">
                <a:latin typeface="Arial" charset="0"/>
                <a:ea typeface="ＭＳ Ｐゴシック" charset="0"/>
                <a:cs typeface="ＭＳ Ｐゴシック" charset="0"/>
              </a:rPr>
              <a:t>» Output</a:t>
            </a:r>
            <a:endParaRPr lang="de-CH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 smtClean="0"/>
              <a:t>Satellite</a:t>
            </a:r>
            <a:r>
              <a:rPr lang="de-CH" dirty="0" smtClean="0"/>
              <a:t> vs. Model</a:t>
            </a:r>
          </a:p>
          <a:p>
            <a:r>
              <a:rPr lang="de-CH" dirty="0" smtClean="0"/>
              <a:t>Radar vs. Model</a:t>
            </a:r>
          </a:p>
          <a:p>
            <a:endParaRPr lang="de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23" y="2218625"/>
            <a:ext cx="19621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820" y="2194618"/>
            <a:ext cx="20955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025" y="2218431"/>
            <a:ext cx="195262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039" y="2232524"/>
            <a:ext cx="195262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11" y="4342812"/>
            <a:ext cx="19335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75" y="4328525"/>
            <a:ext cx="20193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043" y="4333481"/>
            <a:ext cx="19431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132" y="4314625"/>
            <a:ext cx="19431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84" y="6344122"/>
            <a:ext cx="59340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9780" y="4073532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/>
              <a:t>9 UTC</a:t>
            </a:r>
            <a:endParaRPr lang="de-CH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044658" y="4073532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/>
              <a:t>12 UTC</a:t>
            </a:r>
            <a:endParaRPr lang="de-CH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302425" y="4073532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/>
              <a:t>15 UTC</a:t>
            </a:r>
            <a:endParaRPr lang="de-CH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423439" y="4073532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/>
              <a:t>18 UTC</a:t>
            </a:r>
            <a:endParaRPr lang="de-CH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74033" y="6346872"/>
            <a:ext cx="1200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/>
              <a:t>10.8 </a:t>
            </a:r>
            <a:r>
              <a:rPr lang="el-GR" sz="1400" b="1" dirty="0" smtClean="0">
                <a:latin typeface="Arial"/>
                <a:cs typeface="Arial"/>
              </a:rPr>
              <a:t>μ</a:t>
            </a:r>
            <a:r>
              <a:rPr lang="en-GB" sz="1400" b="1" dirty="0" smtClean="0">
                <a:latin typeface="Arial"/>
                <a:cs typeface="Arial"/>
              </a:rPr>
              <a:t>m [K]</a:t>
            </a:r>
            <a:r>
              <a:rPr lang="en-GB" sz="1400" b="1" dirty="0" smtClean="0"/>
              <a:t> </a:t>
            </a:r>
            <a:endParaRPr lang="de-CH" sz="1400" b="1" dirty="0"/>
          </a:p>
        </p:txBody>
      </p:sp>
    </p:spTree>
    <p:extLst>
      <p:ext uri="{BB962C8B-B14F-4D97-AF65-F5344CB8AC3E}">
        <p14:creationId xmlns:p14="http://schemas.microsoft.com/office/powerpoint/2010/main" val="3505430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latin typeface="Arial" charset="0"/>
                <a:ea typeface="ＭＳ Ｐゴシック" charset="0"/>
                <a:cs typeface="ＭＳ Ｐゴシック" charset="0"/>
              </a:rPr>
              <a:t>Reduced</a:t>
            </a:r>
            <a:r>
              <a:rPr lang="de-CH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CH" dirty="0" err="1" smtClean="0">
                <a:latin typeface="Arial" charset="0"/>
                <a:ea typeface="ＭＳ Ｐゴシック" charset="0"/>
                <a:cs typeface="ＭＳ Ｐゴシック" charset="0"/>
              </a:rPr>
              <a:t>Uncertainty</a:t>
            </a:r>
            <a:endParaRPr lang="de-CH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08" y="1532533"/>
            <a:ext cx="8528538" cy="45314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64008" y="6501378"/>
            <a:ext cx="2370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(adapted from </a:t>
            </a:r>
            <a:r>
              <a:rPr lang="en-US" sz="1400" dirty="0" err="1" smtClean="0"/>
              <a:t>Klemp</a:t>
            </a:r>
            <a:r>
              <a:rPr lang="en-US" sz="1400" dirty="0"/>
              <a:t> </a:t>
            </a:r>
            <a:r>
              <a:rPr lang="en-US" sz="1400" dirty="0" smtClean="0"/>
              <a:t>2007) </a:t>
            </a:r>
            <a:endParaRPr lang="en-US" sz="1400" dirty="0"/>
          </a:p>
        </p:txBody>
      </p:sp>
      <p:grpSp>
        <p:nvGrpSpPr>
          <p:cNvPr id="8" name="Group 7"/>
          <p:cNvGrpSpPr/>
          <p:nvPr/>
        </p:nvGrpSpPr>
        <p:grpSpPr>
          <a:xfrm>
            <a:off x="5156200" y="1181100"/>
            <a:ext cx="1142260" cy="4889500"/>
            <a:chOff x="5156200" y="1181100"/>
            <a:chExt cx="1142260" cy="48895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5727700" y="1536700"/>
              <a:ext cx="0" cy="45339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5156200" y="1181100"/>
              <a:ext cx="11422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/>
                <a:t>COSMO-1</a:t>
              </a:r>
              <a:endParaRPr lang="en-US" sz="1600" b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392873" y="5561340"/>
            <a:ext cx="6719777" cy="86444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lIns="180000" tIns="108000" rIns="180000" bIns="108000" rtlCol="0">
            <a:spAutoFit/>
          </a:bodyPr>
          <a:lstStyle/>
          <a:p>
            <a:pPr algn="ctr"/>
            <a:r>
              <a:rPr lang="en-GB" sz="2100" b="1" dirty="0" smtClean="0">
                <a:latin typeface="+mn-lt"/>
              </a:rPr>
              <a:t>COSMO-1 can steer clear of a large part of the “grey zone” by jumping ahead to </a:t>
            </a:r>
            <a:r>
              <a:rPr lang="en-GB" sz="2100" b="1" dirty="0" smtClean="0">
                <a:latin typeface="Symbol" pitchFamily="18" charset="2"/>
              </a:rPr>
              <a:t>D</a:t>
            </a:r>
            <a:r>
              <a:rPr lang="en-GB" sz="2100" b="1" dirty="0" smtClean="0">
                <a:latin typeface="+mn-lt"/>
              </a:rPr>
              <a:t>=1 km</a:t>
            </a:r>
            <a:endParaRPr lang="en-GB" sz="21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4846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latin typeface="Arial" charset="0"/>
                <a:ea typeface="ＭＳ Ｐゴシック" charset="0"/>
                <a:cs typeface="ＭＳ Ｐゴシック" charset="0"/>
              </a:rPr>
              <a:t>Overview</a:t>
            </a:r>
            <a:r>
              <a:rPr lang="de-CH" dirty="0" smtClean="0">
                <a:latin typeface="Arial" charset="0"/>
                <a:ea typeface="ＭＳ Ｐゴシック" charset="0"/>
                <a:cs typeface="ＭＳ Ｐゴシック" charset="0"/>
              </a:rPr>
              <a:t>: Setup</a:t>
            </a:r>
            <a:endParaRPr lang="de-CH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Sizing according to current resources</a:t>
            </a:r>
          </a:p>
          <a:p>
            <a:pPr lvl="1"/>
            <a:r>
              <a:rPr lang="en-US" dirty="0" smtClean="0"/>
              <a:t>One forecast takes ~2h on 60% of machine</a:t>
            </a:r>
          </a:p>
          <a:p>
            <a:endParaRPr lang="en-US" dirty="0" smtClean="0"/>
          </a:p>
          <a:p>
            <a:r>
              <a:rPr lang="en-US" dirty="0" smtClean="0"/>
              <a:t>Forward looking model setup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Latest code </a:t>
            </a:r>
            <a:r>
              <a:rPr lang="en-US" dirty="0" smtClean="0"/>
              <a:t>version</a:t>
            </a:r>
          </a:p>
          <a:p>
            <a:pPr lvl="1"/>
            <a:r>
              <a:rPr lang="en-US" dirty="0" smtClean="0"/>
              <a:t>Aggressive use of </a:t>
            </a:r>
            <a:r>
              <a:rPr lang="en-US" b="1" dirty="0" smtClean="0">
                <a:solidFill>
                  <a:srgbClr val="FF0000"/>
                </a:solidFill>
              </a:rPr>
              <a:t>new model features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Switch off </a:t>
            </a:r>
            <a:r>
              <a:rPr lang="en-GB" dirty="0" smtClean="0"/>
              <a:t>unnecessary </a:t>
            </a:r>
            <a:r>
              <a:rPr lang="en-GB" dirty="0" err="1" smtClean="0"/>
              <a:t>parametrizations</a:t>
            </a:r>
            <a:endParaRPr lang="en-GB" dirty="0" smtClean="0"/>
          </a:p>
          <a:p>
            <a:pPr lvl="1"/>
            <a:endParaRPr lang="en-US" dirty="0"/>
          </a:p>
          <a:p>
            <a:r>
              <a:rPr lang="en-US" dirty="0" smtClean="0"/>
              <a:t>Tuned using 3 cases</a:t>
            </a:r>
          </a:p>
          <a:p>
            <a:pPr lvl="1"/>
            <a:r>
              <a:rPr lang="en-US" dirty="0" smtClean="0"/>
              <a:t>Storm </a:t>
            </a:r>
            <a:r>
              <a:rPr lang="en-US" dirty="0"/>
              <a:t>Carmen </a:t>
            </a:r>
            <a:r>
              <a:rPr lang="en-US" dirty="0" smtClean="0"/>
              <a:t>(12.11.2010)</a:t>
            </a:r>
          </a:p>
          <a:p>
            <a:pPr lvl="1"/>
            <a:r>
              <a:rPr lang="en-US" dirty="0" smtClean="0"/>
              <a:t>Strong convection (30.05.2010)</a:t>
            </a:r>
          </a:p>
          <a:p>
            <a:pPr lvl="1"/>
            <a:r>
              <a:rPr lang="en-US" dirty="0" smtClean="0"/>
              <a:t>Stratus (27.10.2009)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18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>
          <a:xfrm>
            <a:off x="1296988" y="323850"/>
            <a:ext cx="7461250" cy="657225"/>
          </a:xfrm>
        </p:spPr>
        <p:txBody>
          <a:bodyPr/>
          <a:lstStyle/>
          <a:p>
            <a:r>
              <a:rPr lang="en-US" dirty="0" smtClean="0"/>
              <a:t>COSMO-1 Domain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971550" y="969963"/>
            <a:ext cx="7256463" cy="4762500"/>
          </a:xfrm>
        </p:spPr>
        <p:txBody>
          <a:bodyPr/>
          <a:lstStyle/>
          <a:p>
            <a:r>
              <a:rPr lang="en-US" sz="2000" dirty="0" err="1" smtClean="0"/>
              <a:t>lon</a:t>
            </a:r>
            <a:r>
              <a:rPr lang="en-US" sz="2000" dirty="0" smtClean="0"/>
              <a:t> × </a:t>
            </a:r>
            <a:r>
              <a:rPr lang="en-US" sz="2000" dirty="0" err="1" smtClean="0"/>
              <a:t>lat</a:t>
            </a:r>
            <a:r>
              <a:rPr lang="en-US" sz="2000" dirty="0" smtClean="0"/>
              <a:t> × </a:t>
            </a:r>
            <a:r>
              <a:rPr lang="en-US" sz="2000" dirty="0" err="1" smtClean="0"/>
              <a:t>lev</a:t>
            </a:r>
            <a:r>
              <a:rPr lang="en-US" sz="2000" dirty="0" smtClean="0"/>
              <a:t> = 1062 × 774 × 80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314748" y="1547112"/>
            <a:ext cx="6057900" cy="4687888"/>
            <a:chOff x="1250950" y="1408890"/>
            <a:chExt cx="6057900" cy="4687888"/>
          </a:xfrm>
        </p:grpSpPr>
        <p:pic>
          <p:nvPicPr>
            <p:cNvPr id="8195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0950" y="1408890"/>
              <a:ext cx="6057900" cy="4687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8" name="Picture 12" descr="Untitled-1.gif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3088" y="3157538"/>
              <a:ext cx="1477962" cy="944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27454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Initial- &amp; Boundary Conditions</a:t>
            </a:r>
            <a:endParaRPr lang="de-CH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</a:t>
            </a:r>
          </a:p>
          <a:p>
            <a:pPr lvl="1"/>
            <a:r>
              <a:rPr lang="en-US" dirty="0" smtClean="0"/>
              <a:t>IC = 1 km assimilation cycle driven by COSMO-7</a:t>
            </a:r>
          </a:p>
          <a:p>
            <a:pPr lvl="1"/>
            <a:r>
              <a:rPr lang="en-US" dirty="0" smtClean="0"/>
              <a:t>BC = from COSMO-7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Long term</a:t>
            </a:r>
          </a:p>
          <a:p>
            <a:pPr lvl="1"/>
            <a:r>
              <a:rPr lang="en-US" dirty="0" smtClean="0"/>
              <a:t>IC = downscaled KENDA analysis</a:t>
            </a:r>
          </a:p>
          <a:p>
            <a:pPr lvl="1"/>
            <a:r>
              <a:rPr lang="en-US" dirty="0" smtClean="0"/>
              <a:t>BC = from IFS (~10 km)</a:t>
            </a:r>
          </a:p>
        </p:txBody>
      </p:sp>
    </p:spTree>
    <p:extLst>
      <p:ext uri="{BB962C8B-B14F-4D97-AF65-F5344CB8AC3E}">
        <p14:creationId xmlns:p14="http://schemas.microsoft.com/office/powerpoint/2010/main" val="3330965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Dynamical Core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b="1" dirty="0" smtClean="0">
                <a:solidFill>
                  <a:srgbClr val="FF0000"/>
                </a:solidFill>
              </a:rPr>
              <a:t>fast-waves solver</a:t>
            </a:r>
          </a:p>
          <a:p>
            <a:pPr lvl="1"/>
            <a:r>
              <a:rPr lang="en-US" dirty="0" smtClean="0"/>
              <a:t>solves (most) stability problems for steep terrain</a:t>
            </a:r>
          </a:p>
          <a:p>
            <a:pPr lvl="1"/>
            <a:r>
              <a:rPr lang="en-US" dirty="0" smtClean="0"/>
              <a:t>has better accuracy in the vertical</a:t>
            </a:r>
          </a:p>
          <a:p>
            <a:endParaRPr lang="en-US" dirty="0"/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46040" y="4089197"/>
            <a:ext cx="6514103" cy="86444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lIns="180000" tIns="108000" rIns="180000" bIns="108000" rtlCol="0">
            <a:spAutoFit/>
          </a:bodyPr>
          <a:lstStyle/>
          <a:p>
            <a:pPr algn="ctr"/>
            <a:r>
              <a:rPr lang="en-GB" sz="2100" b="1" dirty="0" smtClean="0">
                <a:latin typeface="+mn-lt"/>
              </a:rPr>
              <a:t>Solves (most) stability problems of current dynamical core over steep topography</a:t>
            </a:r>
            <a:endParaRPr lang="en-GB" sz="21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9698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Overview</a:t>
            </a:r>
            <a:endParaRPr lang="en-GB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GB" dirty="0" smtClean="0"/>
              <a:t>Status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endParaRPr lang="en-GB" sz="700" dirty="0" smtClean="0"/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GB" b="1" dirty="0" smtClean="0"/>
              <a:t>Verification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endParaRPr lang="en-GB" sz="800" dirty="0"/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GB" b="1" dirty="0" smtClean="0"/>
              <a:t>Constructions areas…</a:t>
            </a:r>
          </a:p>
          <a:p>
            <a:pPr marL="685800" lvl="1">
              <a:lnSpc>
                <a:spcPct val="130000"/>
              </a:lnSpc>
              <a:buFont typeface="Arial"/>
              <a:buChar char="•"/>
            </a:pPr>
            <a:r>
              <a:rPr lang="en-GB" dirty="0" smtClean="0"/>
              <a:t>Model stability</a:t>
            </a:r>
          </a:p>
          <a:p>
            <a:pPr marL="685800" lvl="1">
              <a:lnSpc>
                <a:spcPct val="130000"/>
              </a:lnSpc>
              <a:buFont typeface="Arial"/>
              <a:buChar char="•"/>
            </a:pPr>
            <a:r>
              <a:rPr lang="en-GB" dirty="0" smtClean="0"/>
              <a:t>External parameters</a:t>
            </a:r>
          </a:p>
          <a:p>
            <a:pPr marL="685800" lvl="1">
              <a:lnSpc>
                <a:spcPct val="130000"/>
              </a:lnSpc>
              <a:buFont typeface="Arial"/>
              <a:buChar char="•"/>
            </a:pPr>
            <a:r>
              <a:rPr lang="en-GB" dirty="0" smtClean="0"/>
              <a:t>(Moist) Turbulence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endParaRPr lang="en-GB" sz="800" dirty="0" smtClean="0"/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GB" dirty="0" smtClean="0"/>
              <a:t>Next steps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20130" y="2198078"/>
            <a:ext cx="2691552" cy="2973404"/>
            <a:chOff x="4963649" y="1757107"/>
            <a:chExt cx="3311802" cy="365860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061646">
              <a:off x="4963649" y="3949181"/>
              <a:ext cx="2043946" cy="146653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83883">
              <a:off x="6502157" y="3010219"/>
              <a:ext cx="1773294" cy="133883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943550">
              <a:off x="5605760" y="1757107"/>
              <a:ext cx="1840557" cy="13298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2127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Increased Vertical Resolution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802" y="1339702"/>
            <a:ext cx="6216723" cy="507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>
            <a:off x="1594884" y="5390707"/>
            <a:ext cx="56458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5720316" y="5503753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Higher resolution in PBL</a:t>
            </a:r>
            <a:endParaRPr lang="de-CH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860698" y="2572302"/>
            <a:ext cx="6514103" cy="86444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lIns="180000" tIns="108000" rIns="180000" bIns="108000" rtlCol="0">
            <a:spAutoFit/>
          </a:bodyPr>
          <a:lstStyle/>
          <a:p>
            <a:pPr algn="ctr"/>
            <a:r>
              <a:rPr lang="en-GB" sz="2100" b="1" dirty="0" smtClean="0">
                <a:latin typeface="+mn-lt"/>
              </a:rPr>
              <a:t>Foundation to improve PBL turbulence</a:t>
            </a:r>
            <a:br>
              <a:rPr lang="en-GB" sz="2100" b="1" dirty="0" smtClean="0">
                <a:latin typeface="+mn-lt"/>
              </a:rPr>
            </a:br>
            <a:r>
              <a:rPr lang="en-GB" sz="2100" b="1" dirty="0" smtClean="0">
                <a:latin typeface="+mn-lt"/>
              </a:rPr>
              <a:t>and flow (wind, fog, triggering, …)</a:t>
            </a:r>
            <a:endParaRPr lang="en-GB" sz="21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4982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4" b="1929"/>
          <a:stretch>
            <a:fillRect/>
          </a:stretch>
        </p:blipFill>
        <p:spPr bwMode="auto">
          <a:xfrm>
            <a:off x="1281112" y="1941513"/>
            <a:ext cx="5426075" cy="461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Coordinate Transformation</a:t>
            </a:r>
            <a:endParaRPr lang="de-CH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 smtClean="0">
                <a:ea typeface="MS PGothic" charset="0"/>
              </a:rPr>
              <a:t>Generalized SLEVE </a:t>
            </a:r>
            <a:r>
              <a:rPr lang="en-US" sz="2000" dirty="0">
                <a:ea typeface="MS PGothic" charset="0"/>
              </a:rPr>
              <a:t>(after </a:t>
            </a:r>
            <a:r>
              <a:rPr lang="en-US" sz="2000" dirty="0" err="1">
                <a:ea typeface="MS PGothic" charset="0"/>
              </a:rPr>
              <a:t>Leuenberger</a:t>
            </a:r>
            <a:r>
              <a:rPr lang="en-US" sz="2000" dirty="0">
                <a:ea typeface="MS PGothic" charset="0"/>
              </a:rPr>
              <a:t> et al. 2010</a:t>
            </a:r>
            <a:r>
              <a:rPr lang="en-US" sz="2000" dirty="0" smtClean="0">
                <a:ea typeface="MS PGothic" charset="0"/>
              </a:rPr>
              <a:t>)</a:t>
            </a:r>
            <a:endParaRPr lang="en-US" sz="1200" dirty="0" smtClean="0">
              <a:ea typeface="MS PGothic" charset="0"/>
            </a:endParaRPr>
          </a:p>
          <a:p>
            <a:pPr marL="0" indent="0">
              <a:buFontTx/>
              <a:buNone/>
              <a:defRPr/>
            </a:pPr>
            <a:r>
              <a:rPr lang="en-US" dirty="0" smtClean="0">
                <a:ea typeface="MS PGothic" charset="0"/>
              </a:rPr>
              <a:t> </a:t>
            </a:r>
            <a:endParaRPr lang="en-US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965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Orographic Filtering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Tune orographic filtering to advection operators</a:t>
            </a:r>
            <a:endParaRPr lang="en-US" dirty="0"/>
          </a:p>
        </p:txBody>
      </p:sp>
      <p:pic>
        <p:nvPicPr>
          <p:cNvPr id="47128" name="Picture 2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6" t="24645" r="10106" b="8513"/>
          <a:stretch/>
        </p:blipFill>
        <p:spPr bwMode="auto">
          <a:xfrm>
            <a:off x="1378336" y="2319439"/>
            <a:ext cx="6436076" cy="437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3" name="Text Box 19"/>
          <p:cNvSpPr txBox="1">
            <a:spLocks noChangeArrowheads="1"/>
          </p:cNvSpPr>
          <p:nvPr/>
        </p:nvSpPr>
        <p:spPr bwMode="auto">
          <a:xfrm>
            <a:off x="6345188" y="2517064"/>
            <a:ext cx="1133475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GB" sz="1600" dirty="0">
                <a:solidFill>
                  <a:srgbClr val="ED181E"/>
                </a:solidFill>
                <a:latin typeface="Arial" charset="0"/>
                <a:ea typeface="ＭＳ Ｐゴシック" charset="0"/>
                <a:cs typeface="ＭＳ Ｐゴシック" charset="0"/>
              </a:rPr>
              <a:t>COSMO-1</a:t>
            </a:r>
          </a:p>
          <a:p>
            <a:pPr algn="r">
              <a:defRPr/>
            </a:pPr>
            <a:r>
              <a:rPr lang="en-GB" sz="16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COSMO-2</a:t>
            </a:r>
          </a:p>
          <a:p>
            <a:pPr algn="r">
              <a:defRPr/>
            </a:pPr>
            <a:r>
              <a:rPr lang="en-GB" sz="1600" b="0" dirty="0">
                <a:latin typeface="Arial" charset="0"/>
                <a:ea typeface="ＭＳ Ｐゴシック" charset="0"/>
                <a:cs typeface="ＭＳ Ｐゴシック" charset="0"/>
              </a:rPr>
              <a:t>COSMO-7</a:t>
            </a:r>
          </a:p>
        </p:txBody>
      </p:sp>
      <p:sp>
        <p:nvSpPr>
          <p:cNvPr id="47126" name="Text Box 22"/>
          <p:cNvSpPr txBox="1">
            <a:spLocks noChangeArrowheads="1"/>
          </p:cNvSpPr>
          <p:nvPr/>
        </p:nvSpPr>
        <p:spPr bwMode="auto">
          <a:xfrm>
            <a:off x="2998764" y="5318269"/>
            <a:ext cx="15434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" dirty="0" smtClean="0">
                <a:latin typeface="Arial" charset="0"/>
                <a:ea typeface="ＭＳ Ｐゴシック" charset="0"/>
                <a:cs typeface="ＭＳ Ｐゴシック" charset="0"/>
              </a:rPr>
              <a:t>Rhône valley</a:t>
            </a:r>
            <a:endParaRPr lang="en-GB" sz="1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7032074" y="5177327"/>
            <a:ext cx="7477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latin typeface="Arial" charset="0"/>
                <a:ea typeface="ＭＳ Ｐゴシック" charset="0"/>
                <a:cs typeface="ＭＳ Ｐゴシック" charset="0"/>
              </a:rPr>
              <a:t>Rhine</a:t>
            </a: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2354287" y="1949348"/>
            <a:ext cx="129093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 smtClean="0">
                <a:latin typeface="Arial" charset="0"/>
                <a:ea typeface="ＭＳ Ｐゴシック" charset="0"/>
                <a:cs typeface="ＭＳ Ｐゴシック" charset="0"/>
              </a:rPr>
              <a:t>Monte Rosa</a:t>
            </a:r>
            <a:endParaRPr lang="en-GB" sz="1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3362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Regular COSMO-1 </a:t>
            </a:r>
            <a:r>
              <a:rPr lang="de-CH" dirty="0" err="1" smtClean="0"/>
              <a:t>runs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dirty="0" smtClean="0"/>
              <a:t>COSMO-1 forecasts since end of August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dirty="0" smtClean="0"/>
              <a:t>Two forecasts per day (00 UTC and 12 UTC) to +24h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dirty="0" smtClean="0"/>
              <a:t>Plots available in model browser</a:t>
            </a:r>
            <a:br>
              <a:rPr lang="en-GB" dirty="0" smtClean="0"/>
            </a:br>
            <a:r>
              <a:rPr lang="de-CH" dirty="0">
                <a:hlinkClick r:id="rId2"/>
              </a:rPr>
              <a:t>https://</a:t>
            </a:r>
            <a:r>
              <a:rPr lang="de-CH" dirty="0" smtClean="0">
                <a:hlinkClick r:id="rId2"/>
              </a:rPr>
              <a:t>wlsdepl.meteoswiss.ch/modelbrowser/views.jsp</a:t>
            </a:r>
            <a:endParaRPr lang="en-GB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b="1" dirty="0" smtClean="0">
                <a:solidFill>
                  <a:srgbClr val="FF0000"/>
                </a:solidFill>
              </a:rPr>
              <a:t>This is work in progress and experimental!</a:t>
            </a:r>
            <a:endParaRPr lang="de-CH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676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Model </a:t>
            </a:r>
            <a:r>
              <a:rPr lang="de-CH" dirty="0" err="1" smtClean="0"/>
              <a:t>browser</a:t>
            </a:r>
            <a:endParaRPr lang="de-C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905" y="1056678"/>
            <a:ext cx="6588088" cy="555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627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el 1"/>
          <p:cNvSpPr>
            <a:spLocks noGrp="1"/>
          </p:cNvSpPr>
          <p:nvPr>
            <p:ph type="title" idx="4294967295"/>
          </p:nvPr>
        </p:nvSpPr>
        <p:spPr>
          <a:xfrm>
            <a:off x="1296988" y="323850"/>
            <a:ext cx="7461250" cy="657225"/>
          </a:xfrm>
        </p:spPr>
        <p:txBody>
          <a:bodyPr/>
          <a:lstStyle/>
          <a:p>
            <a:r>
              <a:rPr lang="en-GB" dirty="0" smtClean="0"/>
              <a:t>Summary (First steps) </a:t>
            </a:r>
          </a:p>
        </p:txBody>
      </p:sp>
      <p:sp>
        <p:nvSpPr>
          <p:cNvPr id="40963" name="Inhaltsplatzhalter 2"/>
          <p:cNvSpPr>
            <a:spLocks noGrp="1"/>
          </p:cNvSpPr>
          <p:nvPr>
            <p:ph sz="half" idx="4294967295"/>
          </p:nvPr>
        </p:nvSpPr>
        <p:spPr>
          <a:xfrm>
            <a:off x="1295400" y="1330325"/>
            <a:ext cx="6516688" cy="47625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GB" sz="2000" dirty="0" smtClean="0"/>
              <a:t>We have a 1km setup which runs (mostly)</a:t>
            </a:r>
          </a:p>
          <a:p>
            <a:pPr>
              <a:spcBef>
                <a:spcPct val="50000"/>
              </a:spcBef>
            </a:pPr>
            <a:r>
              <a:rPr lang="en-GB" sz="2000" dirty="0" smtClean="0"/>
              <a:t>The quality of the forecasts looks good</a:t>
            </a:r>
          </a:p>
          <a:p>
            <a:pPr>
              <a:spcBef>
                <a:spcPct val="50000"/>
              </a:spcBef>
            </a:pPr>
            <a:r>
              <a:rPr lang="en-GB" sz="2000" dirty="0" smtClean="0"/>
              <a:t>Now we can start the work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445759" y="4127501"/>
            <a:ext cx="6491424" cy="926012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2100" b="1" dirty="0" smtClean="0">
                <a:latin typeface="Arial (Body)"/>
                <a:ea typeface="ＭＳ Ｐゴシック" charset="-128"/>
                <a:cs typeface="Arial (Body)"/>
              </a:rPr>
              <a:t>“Wir müssen gut sein, um besser zu werden”</a:t>
            </a:r>
          </a:p>
          <a:p>
            <a:pPr marL="0" marR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3825" algn="l"/>
              </a:tabLst>
            </a:pP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(Body)"/>
                <a:ea typeface="ＭＳ Ｐゴシック" charset="-128"/>
                <a:cs typeface="Arial (Body)"/>
              </a:rPr>
              <a:t>	ETH </a:t>
            </a:r>
            <a:r>
              <a:rPr kumimoji="0" lang="en-US" sz="105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(Body)"/>
                <a:ea typeface="ＭＳ Ｐゴシック" charset="-128"/>
                <a:cs typeface="Arial (Body)"/>
              </a:rPr>
              <a:t>Rektor</a:t>
            </a:r>
            <a:endParaRPr kumimoji="0" lang="en-US" sz="2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(Body)"/>
              <a:ea typeface="ＭＳ Ｐゴシック" charset="-128"/>
              <a:cs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2077880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How to get there (next steps)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026156"/>
              </p:ext>
            </p:extLst>
          </p:nvPr>
        </p:nvGraphicFramePr>
        <p:xfrm>
          <a:off x="1254644" y="1375734"/>
          <a:ext cx="7432156" cy="45161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412509"/>
                <a:gridCol w="956931"/>
                <a:gridCol w="925032"/>
                <a:gridCol w="113768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noProof="0" smtClean="0"/>
                        <a:t>Task</a:t>
                      </a:r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smtClean="0"/>
                        <a:t>Start</a:t>
                      </a:r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smtClean="0"/>
                        <a:t>End</a:t>
                      </a:r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smtClean="0"/>
                        <a:t>Status</a:t>
                      </a:r>
                      <a:endParaRPr lang="en-GB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smtClean="0"/>
                        <a:t>Define setup for COSMO-1</a:t>
                      </a:r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smtClean="0"/>
                        <a:t>May 12</a:t>
                      </a:r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smtClean="0"/>
                        <a:t>Jul 12</a:t>
                      </a:r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smtClean="0">
                          <a:solidFill>
                            <a:srgbClr val="00B050"/>
                          </a:solidFill>
                        </a:rPr>
                        <a:t>Done</a:t>
                      </a:r>
                      <a:endParaRPr lang="en-GB" noProof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smtClean="0"/>
                        <a:t>Define strategy for regular runs</a:t>
                      </a:r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smtClean="0"/>
                        <a:t>Jun 12</a:t>
                      </a:r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noProof="0" smtClean="0"/>
                        <a:t>Jul 12</a:t>
                      </a:r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smtClean="0">
                          <a:solidFill>
                            <a:srgbClr val="00B050"/>
                          </a:solidFill>
                        </a:rPr>
                        <a:t>Done</a:t>
                      </a:r>
                      <a:endParaRPr lang="en-GB" noProof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smtClean="0"/>
                        <a:t>Implement</a:t>
                      </a:r>
                      <a:r>
                        <a:rPr lang="en-GB" baseline="0" noProof="0" smtClean="0"/>
                        <a:t> regular runs</a:t>
                      </a:r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smtClean="0"/>
                        <a:t>Aug 12</a:t>
                      </a:r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smtClean="0"/>
                        <a:t>Aug 12</a:t>
                      </a:r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smtClean="0">
                          <a:solidFill>
                            <a:srgbClr val="00B050"/>
                          </a:solidFill>
                        </a:rPr>
                        <a:t>Done</a:t>
                      </a:r>
                      <a:endParaRPr lang="en-GB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smtClean="0"/>
                        <a:t>Monitor / validate / verify</a:t>
                      </a:r>
                      <a:r>
                        <a:rPr lang="en-GB" baseline="0" noProof="0" smtClean="0"/>
                        <a:t> regular runs</a:t>
                      </a:r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smtClean="0"/>
                        <a:t>Sep 12</a:t>
                      </a:r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noProof="0" smtClean="0"/>
                        <a:t>–</a:t>
                      </a:r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smtClean="0">
                          <a:solidFill>
                            <a:srgbClr val="00B050"/>
                          </a:solidFill>
                        </a:rPr>
                        <a:t>Started</a:t>
                      </a:r>
                      <a:endParaRPr lang="en-GB" noProof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smtClean="0"/>
                        <a:t>Improvements in turbulence (TKE advection, diffusion</a:t>
                      </a:r>
                      <a:r>
                        <a:rPr lang="en-GB" baseline="0" noProof="0" smtClean="0"/>
                        <a:t> operator)</a:t>
                      </a:r>
                      <a:endParaRPr lang="en-GB" noProof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smtClean="0"/>
                        <a:t>Jun 12</a:t>
                      </a:r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smtClean="0"/>
                        <a:t>Dec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smtClean="0">
                          <a:solidFill>
                            <a:srgbClr val="00B050"/>
                          </a:solidFill>
                        </a:rPr>
                        <a:t>Started</a:t>
                      </a:r>
                      <a:endParaRPr lang="en-GB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smtClean="0"/>
                        <a:t>Improve external parameters</a:t>
                      </a:r>
                      <a:r>
                        <a:rPr lang="en-GB" baseline="0" noProof="0" smtClean="0"/>
                        <a:t> (topo, z0, soiltype, …)</a:t>
                      </a:r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smtClean="0"/>
                        <a:t>Oct 12</a:t>
                      </a:r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smtClean="0"/>
                        <a:t>Jan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smtClean="0"/>
                        <a:t>Case studies (</a:t>
                      </a:r>
                      <a:r>
                        <a:rPr lang="en-GB" b="1" noProof="0" smtClean="0">
                          <a:cs typeface="Arial"/>
                        </a:rPr>
                        <a:t>→ </a:t>
                      </a:r>
                      <a:r>
                        <a:rPr lang="en-GB" noProof="0" smtClean="0">
                          <a:solidFill>
                            <a:srgbClr val="FF0000"/>
                          </a:solidFill>
                        </a:rPr>
                        <a:t>my</a:t>
                      </a:r>
                      <a:r>
                        <a:rPr lang="en-GB" noProof="0" smtClean="0"/>
                        <a:t>COSMO-NExT)</a:t>
                      </a:r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smtClean="0"/>
                        <a:t>Oct 12</a:t>
                      </a:r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noProof="0" smtClean="0"/>
                        <a:t>–</a:t>
                      </a:r>
                      <a:endParaRPr lang="en-GB" noProof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aseline="0" noProof="0" smtClean="0"/>
                        <a:t>C2SM PostDoc</a:t>
                      </a:r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noProof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smtClean="0"/>
                        <a:t>Review</a:t>
                      </a:r>
                      <a:r>
                        <a:rPr lang="en-GB" baseline="0" noProof="0" smtClean="0"/>
                        <a:t> configuration and i</a:t>
                      </a:r>
                      <a:r>
                        <a:rPr lang="en-GB" noProof="0" smtClean="0"/>
                        <a:t>ntegrate improvements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noProof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2661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External parameters</a:t>
            </a:r>
            <a:endParaRPr lang="de-CH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Current status</a:t>
            </a:r>
          </a:p>
          <a:p>
            <a:pPr lvl="1"/>
            <a:r>
              <a:rPr lang="en-US" smtClean="0"/>
              <a:t>GLOBE topo (~1 km)</a:t>
            </a:r>
          </a:p>
          <a:p>
            <a:pPr lvl="1"/>
            <a:r>
              <a:rPr lang="en-US" smtClean="0"/>
              <a:t>FAO soil (~10 km)</a:t>
            </a:r>
          </a:p>
          <a:p>
            <a:pPr lvl="1"/>
            <a:r>
              <a:rPr lang="en-US" smtClean="0"/>
              <a:t>GLC2000 land cover (~1 km)</a:t>
            </a:r>
          </a:p>
          <a:p>
            <a:pPr lvl="1"/>
            <a:endParaRPr lang="en-US" smtClean="0"/>
          </a:p>
          <a:p>
            <a:r>
              <a:rPr lang="en-US" smtClean="0"/>
              <a:t>Improvements?</a:t>
            </a:r>
          </a:p>
          <a:p>
            <a:pPr lvl="1"/>
            <a:r>
              <a:rPr lang="en-US" b="1" smtClean="0"/>
              <a:t>SRTM topo </a:t>
            </a:r>
            <a:r>
              <a:rPr lang="en-US" smtClean="0"/>
              <a:t>(~100 m)</a:t>
            </a:r>
          </a:p>
          <a:p>
            <a:pPr lvl="1"/>
            <a:r>
              <a:rPr lang="en-US" smtClean="0"/>
              <a:t>HWSD soil type (~1 km)</a:t>
            </a:r>
          </a:p>
          <a:p>
            <a:pPr lvl="1"/>
            <a:r>
              <a:rPr lang="en-US" b="1" smtClean="0"/>
              <a:t>CORINE land cover </a:t>
            </a:r>
            <a:r>
              <a:rPr lang="en-US" smtClean="0"/>
              <a:t>(~100 m)</a:t>
            </a:r>
          </a:p>
          <a:p>
            <a:pPr lvl="1"/>
            <a:endParaRPr lang="en-US" smtClean="0"/>
          </a:p>
          <a:p>
            <a:r>
              <a:rPr lang="en-US" smtClean="0"/>
              <a:t>Integration into EXTPAR?</a:t>
            </a:r>
          </a:p>
          <a:p>
            <a:r>
              <a:rPr lang="en-US" smtClean="0"/>
              <a:t>Tuning of TERRA?</a:t>
            </a:r>
          </a:p>
        </p:txBody>
      </p:sp>
    </p:spTree>
    <p:extLst>
      <p:ext uri="{BB962C8B-B14F-4D97-AF65-F5344CB8AC3E}">
        <p14:creationId xmlns:p14="http://schemas.microsoft.com/office/powerpoint/2010/main" val="346761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Model interpretation</a:t>
            </a:r>
            <a:endParaRPr lang="en-GB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“1 day convection = 10 day </a:t>
            </a:r>
            <a:r>
              <a:rPr lang="en-GB" dirty="0" err="1" smtClean="0"/>
              <a:t>synoptics</a:t>
            </a:r>
            <a:r>
              <a:rPr lang="en-GB" dirty="0" smtClean="0"/>
              <a:t>”</a:t>
            </a:r>
          </a:p>
          <a:p>
            <a:r>
              <a:rPr lang="en-GB" dirty="0" smtClean="0"/>
              <a:t>High-resolution + RUC = Information flood</a:t>
            </a:r>
          </a:p>
          <a:p>
            <a:endParaRPr lang="en-US" dirty="0" smtClean="0"/>
          </a:p>
          <a:p>
            <a:r>
              <a:rPr lang="de-CH" dirty="0" smtClean="0"/>
              <a:t>Die Herausforderung besteht darin, die wesentliche Information klar aufzubereiten.</a:t>
            </a:r>
          </a:p>
          <a:p>
            <a:r>
              <a:rPr lang="de-CH" dirty="0" smtClean="0"/>
              <a:t>Skalenangepasste Modellinterpretation notwendig</a:t>
            </a:r>
          </a:p>
          <a:p>
            <a:endParaRPr lang="de-CH" dirty="0" smtClean="0"/>
          </a:p>
          <a:p>
            <a:r>
              <a:rPr lang="en-GB" dirty="0" smtClean="0"/>
              <a:t>Derived quantities (SDI)</a:t>
            </a:r>
          </a:p>
          <a:p>
            <a:r>
              <a:rPr lang="en-GB" dirty="0" smtClean="0"/>
              <a:t>Bulk quantities (temporal and spatial neighbourhood)</a:t>
            </a:r>
          </a:p>
          <a:p>
            <a:r>
              <a:rPr lang="en-GB" dirty="0" smtClean="0"/>
              <a:t>Intuitive quantities (</a:t>
            </a:r>
            <a:r>
              <a:rPr lang="en-GB" dirty="0" err="1" smtClean="0"/>
              <a:t>dBZ</a:t>
            </a:r>
            <a:r>
              <a:rPr lang="en-GB" dirty="0" smtClean="0"/>
              <a:t>)</a:t>
            </a:r>
          </a:p>
          <a:p>
            <a:r>
              <a:rPr lang="en-GB" dirty="0" smtClean="0"/>
              <a:t>Probabilistic quantities (lagged ensemble, COSMO-E)</a:t>
            </a:r>
          </a:p>
          <a:p>
            <a:r>
              <a:rPr lang="en-GB" dirty="0" smtClean="0"/>
              <a:t>Situation dependent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086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Scientific challenges</a:t>
            </a:r>
            <a:endParaRPr lang="en-GB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physical </a:t>
            </a:r>
            <a:r>
              <a:rPr lang="en-GB" dirty="0" err="1" smtClean="0"/>
              <a:t>parametrizations</a:t>
            </a:r>
            <a:r>
              <a:rPr lang="en-GB" dirty="0" smtClean="0"/>
              <a:t> might requirement drastic changes and/or re-tuning</a:t>
            </a:r>
          </a:p>
          <a:p>
            <a:endParaRPr lang="en-GB" dirty="0" smtClean="0"/>
          </a:p>
          <a:p>
            <a:r>
              <a:rPr lang="en-GB" dirty="0" smtClean="0"/>
              <a:t>COSMO-1 is strongly dependent on the quality of its inputs (initial condition, boundary conditions, external parameters)</a:t>
            </a:r>
          </a:p>
          <a:p>
            <a:endParaRPr lang="en-GB" dirty="0" smtClean="0"/>
          </a:p>
          <a:p>
            <a:r>
              <a:rPr lang="en-GB" dirty="0" smtClean="0"/>
              <a:t>COSMO-1 will deliver products with a „realistic look &amp; feel“ of a single realization of the future weather (possibly not the one nature will choose)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367456" y="5264243"/>
            <a:ext cx="6836744" cy="8644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180000" tIns="108000" rIns="180000" bIns="108000" rtlCol="0">
            <a:spAutoFit/>
          </a:bodyPr>
          <a:lstStyle/>
          <a:p>
            <a:r>
              <a:rPr lang="en-GB" sz="2100" b="1" dirty="0" smtClean="0">
                <a:latin typeface="+mn-lt"/>
              </a:rPr>
              <a:t>It will be hard work to make COSMO-1 as good / better than the existing well tuned models!</a:t>
            </a:r>
            <a:endParaRPr lang="en-GB" sz="21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461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>
          <a:xfrm>
            <a:off x="1296988" y="323850"/>
            <a:ext cx="7461250" cy="657225"/>
          </a:xfrm>
        </p:spPr>
        <p:txBody>
          <a:bodyPr/>
          <a:lstStyle/>
          <a:p>
            <a:pPr marL="285750" indent="-285750">
              <a:lnSpc>
                <a:spcPct val="130000"/>
              </a:lnSpc>
            </a:pPr>
            <a:r>
              <a:rPr lang="en-GB" dirty="0" smtClean="0"/>
              <a:t>Verification</a:t>
            </a:r>
            <a:endParaRPr lang="en-GB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1295400" y="1330325"/>
            <a:ext cx="7472363" cy="4762500"/>
          </a:xfrm>
        </p:spPr>
        <p:txBody>
          <a:bodyPr/>
          <a:lstStyle/>
          <a:p>
            <a:r>
              <a:rPr lang="en-GB" b="1" dirty="0"/>
              <a:t>Continuous 1km-assimilation cycle </a:t>
            </a:r>
            <a:r>
              <a:rPr lang="en-GB" dirty="0"/>
              <a:t>since end of August 2012 (including latent heat </a:t>
            </a:r>
            <a:r>
              <a:rPr lang="en-GB" dirty="0" smtClean="0"/>
              <a:t>nudging and snow analysis)</a:t>
            </a:r>
            <a:br>
              <a:rPr lang="en-GB" dirty="0" smtClean="0"/>
            </a:br>
            <a:endParaRPr lang="en-GB" dirty="0"/>
          </a:p>
          <a:p>
            <a:r>
              <a:rPr lang="en-GB" b="1" dirty="0" smtClean="0"/>
              <a:t>Two</a:t>
            </a:r>
            <a:r>
              <a:rPr lang="en-GB" dirty="0" smtClean="0"/>
              <a:t> </a:t>
            </a:r>
            <a:r>
              <a:rPr lang="en-GB" dirty="0"/>
              <a:t>forecasts per day (00/12 UTC) to </a:t>
            </a:r>
            <a:r>
              <a:rPr lang="en-GB" b="1" dirty="0"/>
              <a:t>+</a:t>
            </a:r>
            <a:r>
              <a:rPr lang="en-GB" b="1" dirty="0" smtClean="0"/>
              <a:t>24h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  <a:p>
            <a:r>
              <a:rPr lang="en-GB" dirty="0" smtClean="0"/>
              <a:t>Driven </a:t>
            </a:r>
            <a:r>
              <a:rPr lang="en-GB" dirty="0"/>
              <a:t>by the operational </a:t>
            </a:r>
            <a:r>
              <a:rPr lang="en-GB" dirty="0" smtClean="0"/>
              <a:t>COSMO-7km forecasts</a:t>
            </a:r>
            <a:br>
              <a:rPr lang="en-GB" dirty="0" smtClean="0"/>
            </a:br>
            <a:endParaRPr lang="en-GB" dirty="0"/>
          </a:p>
          <a:p>
            <a:pPr marL="342900" lvl="1" indent="-342900">
              <a:buClrTx/>
            </a:pPr>
            <a:r>
              <a:rPr lang="en-GB" dirty="0" smtClean="0"/>
              <a:t>Run </a:t>
            </a:r>
            <a:r>
              <a:rPr lang="en-GB" dirty="0"/>
              <a:t>at CSCS in approx. </a:t>
            </a:r>
            <a:r>
              <a:rPr lang="en-GB" dirty="0" smtClean="0"/>
              <a:t>1</a:t>
            </a:r>
            <a:r>
              <a:rPr lang="en-GB" dirty="0" smtClean="0">
                <a:latin typeface="Arial" charset="0"/>
              </a:rPr>
              <a:t>h45’ </a:t>
            </a:r>
            <a:r>
              <a:rPr lang="en-GB" dirty="0">
                <a:latin typeface="Arial" charset="0"/>
              </a:rPr>
              <a:t>elapsed </a:t>
            </a:r>
            <a:r>
              <a:rPr lang="en-GB" dirty="0" smtClean="0">
                <a:latin typeface="Arial" charset="0"/>
              </a:rPr>
              <a:t>time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	with </a:t>
            </a:r>
            <a:r>
              <a:rPr lang="en-GB" dirty="0">
                <a:latin typeface="Arial" charset="0"/>
              </a:rPr>
              <a:t>2470 cores (60%) on CRAY </a:t>
            </a:r>
            <a:r>
              <a:rPr lang="en-GB" dirty="0" smtClean="0">
                <a:latin typeface="Arial" charset="0"/>
              </a:rPr>
              <a:t>XE6</a:t>
            </a:r>
            <a:br>
              <a:rPr lang="en-GB" dirty="0" smtClean="0">
                <a:latin typeface="Arial" charset="0"/>
              </a:rPr>
            </a:br>
            <a:endParaRPr lang="en-GB" dirty="0"/>
          </a:p>
          <a:p>
            <a:r>
              <a:rPr lang="en-GB" dirty="0" smtClean="0"/>
              <a:t>Visualization</a:t>
            </a:r>
            <a:r>
              <a:rPr lang="en-GB" dirty="0"/>
              <a:t>, monitoring and verification for evaluation purposes but not for production!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2387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/>
          </p:nvPr>
        </p:nvSpPr>
        <p:spPr>
          <a:xfrm>
            <a:off x="1296988" y="323850"/>
            <a:ext cx="7461250" cy="676709"/>
          </a:xfrm>
        </p:spPr>
        <p:txBody>
          <a:bodyPr/>
          <a:lstStyle/>
          <a:p>
            <a:r>
              <a:rPr lang="en-GB" dirty="0" smtClean="0"/>
              <a:t>Settings for dynamics and physics</a:t>
            </a:r>
            <a:endParaRPr lang="de-CH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5400" y="1086593"/>
            <a:ext cx="7472363" cy="4762500"/>
          </a:xfrm>
        </p:spPr>
        <p:txBody>
          <a:bodyPr/>
          <a:lstStyle/>
          <a:p>
            <a:r>
              <a:rPr lang="de-CH" sz="2000" b="1" dirty="0" smtClean="0">
                <a:solidFill>
                  <a:srgbClr val="000000"/>
                </a:solidFill>
                <a:latin typeface="Arial" charset="0"/>
              </a:rPr>
              <a:t>New </a:t>
            </a:r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fast 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waves solver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(consistent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000" baseline="30000" dirty="0">
                <a:solidFill>
                  <a:srgbClr val="000000"/>
                </a:solidFill>
                <a:latin typeface="Arial" charset="0"/>
              </a:rPr>
              <a:t>nd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order accuracy, strong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conservation form of divergence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operator, increased divergence damping)</a:t>
            </a:r>
          </a:p>
          <a:p>
            <a:r>
              <a:rPr lang="en-GB" sz="2000" dirty="0"/>
              <a:t>Horizontal non-linear </a:t>
            </a:r>
            <a:r>
              <a:rPr lang="en-GB" sz="2000" b="1" dirty="0" err="1"/>
              <a:t>Smagorinsky</a:t>
            </a:r>
            <a:r>
              <a:rPr lang="en-GB" sz="2000" dirty="0"/>
              <a:t> </a:t>
            </a:r>
            <a:r>
              <a:rPr lang="en-GB" sz="2000" dirty="0" smtClean="0"/>
              <a:t>diffusion</a:t>
            </a:r>
            <a:endParaRPr lang="en-GB" sz="2000" dirty="0" smtClean="0">
              <a:solidFill>
                <a:srgbClr val="000000"/>
              </a:solidFill>
            </a:endParaRPr>
          </a:p>
          <a:p>
            <a:r>
              <a:rPr lang="en-US" sz="2000" b="1" dirty="0">
                <a:latin typeface="Arial" charset="0"/>
              </a:rPr>
              <a:t>No</a:t>
            </a:r>
            <a:r>
              <a:rPr lang="en-US" sz="2000" dirty="0">
                <a:latin typeface="Arial" charset="0"/>
              </a:rPr>
              <a:t> artificial horizontal </a:t>
            </a:r>
            <a:r>
              <a:rPr lang="en-US" sz="2000" dirty="0" smtClean="0">
                <a:latin typeface="Arial" charset="0"/>
              </a:rPr>
              <a:t>diffusion</a:t>
            </a:r>
            <a:endParaRPr lang="en-GB" sz="2000" dirty="0"/>
          </a:p>
          <a:p>
            <a:r>
              <a:rPr lang="en-US" sz="2000" dirty="0" smtClean="0"/>
              <a:t>Rayleigh damping of </a:t>
            </a:r>
            <a:r>
              <a:rPr lang="en-US" sz="2000" b="1" dirty="0" smtClean="0"/>
              <a:t>all</a:t>
            </a:r>
            <a:r>
              <a:rPr lang="en-US" sz="2000" dirty="0" smtClean="0"/>
              <a:t> </a:t>
            </a:r>
            <a:r>
              <a:rPr lang="en-US" sz="2000" dirty="0"/>
              <a:t>variables </a:t>
            </a:r>
            <a:r>
              <a:rPr lang="en-US" sz="2000" dirty="0" smtClean="0"/>
              <a:t>at upper boundary</a:t>
            </a:r>
            <a:br>
              <a:rPr lang="en-US" sz="2000" dirty="0" smtClean="0"/>
            </a:br>
            <a:r>
              <a:rPr lang="en-US" sz="2000" dirty="0" smtClean="0"/>
              <a:t>(test running </a:t>
            </a:r>
            <a:r>
              <a:rPr lang="en-US" sz="2000" dirty="0"/>
              <a:t>with </a:t>
            </a:r>
            <a:r>
              <a:rPr lang="en-US" sz="2000" dirty="0" smtClean="0"/>
              <a:t>condition </a:t>
            </a:r>
            <a:r>
              <a:rPr lang="en-US" sz="2000" dirty="0"/>
              <a:t>on </a:t>
            </a:r>
            <a:r>
              <a:rPr lang="en-US" sz="2000" dirty="0" smtClean="0"/>
              <a:t>w </a:t>
            </a:r>
            <a:r>
              <a:rPr lang="en-US" sz="2000" b="1" dirty="0" smtClean="0"/>
              <a:t>only</a:t>
            </a:r>
            <a:r>
              <a:rPr lang="en-US" sz="2000" dirty="0" smtClean="0"/>
              <a:t> looks very similar)</a:t>
            </a:r>
          </a:p>
          <a:p>
            <a:endParaRPr lang="en-US" sz="1200" dirty="0" smtClean="0"/>
          </a:p>
          <a:p>
            <a:r>
              <a:rPr lang="en-GB" sz="2000" dirty="0" smtClean="0"/>
              <a:t>6 category microphysics including </a:t>
            </a:r>
            <a:r>
              <a:rPr lang="en-GB" sz="2000" b="1" dirty="0" err="1" smtClean="0"/>
              <a:t>graupel</a:t>
            </a:r>
            <a:r>
              <a:rPr lang="en-GB" sz="2000" dirty="0" smtClean="0"/>
              <a:t> (as COSMO-2)</a:t>
            </a:r>
          </a:p>
          <a:p>
            <a:r>
              <a:rPr lang="en-GB" sz="2000" b="1" dirty="0" smtClean="0"/>
              <a:t>Standard</a:t>
            </a:r>
            <a:r>
              <a:rPr lang="en-GB" sz="2000" dirty="0" smtClean="0"/>
              <a:t> turbulence and multilayer </a:t>
            </a:r>
            <a:r>
              <a:rPr lang="en-GB" sz="2000" dirty="0"/>
              <a:t>soil </a:t>
            </a:r>
            <a:r>
              <a:rPr lang="en-GB" sz="2000" dirty="0" smtClean="0"/>
              <a:t>module</a:t>
            </a:r>
          </a:p>
          <a:p>
            <a:r>
              <a:rPr lang="en-GB" sz="2000" b="1" dirty="0" smtClean="0"/>
              <a:t>Explicit</a:t>
            </a:r>
            <a:r>
              <a:rPr lang="en-GB" sz="2000" dirty="0" smtClean="0"/>
              <a:t> </a:t>
            </a:r>
            <a:r>
              <a:rPr lang="en-GB" sz="2000" dirty="0"/>
              <a:t>deep convection </a:t>
            </a:r>
            <a:r>
              <a:rPr lang="en-GB" sz="2000" dirty="0" smtClean="0"/>
              <a:t>but </a:t>
            </a:r>
            <a:r>
              <a:rPr lang="en-US" sz="2000" dirty="0" err="1" smtClean="0"/>
              <a:t>Tiedtke</a:t>
            </a:r>
            <a:r>
              <a:rPr lang="en-US" sz="2000" dirty="0" smtClean="0"/>
              <a:t> shallow convection (C-2)</a:t>
            </a:r>
            <a:endParaRPr lang="en-US" sz="2000" dirty="0"/>
          </a:p>
          <a:p>
            <a:r>
              <a:rPr lang="en-US" sz="2000" dirty="0" smtClean="0"/>
              <a:t>Ritter-</a:t>
            </a:r>
            <a:r>
              <a:rPr lang="en-US" sz="2000" dirty="0" err="1" smtClean="0"/>
              <a:t>Geleyn</a:t>
            </a:r>
            <a:r>
              <a:rPr lang="en-US" sz="2000" dirty="0" smtClean="0"/>
              <a:t> radiation every 6’</a:t>
            </a:r>
          </a:p>
          <a:p>
            <a:r>
              <a:rPr lang="en-US" sz="2000" dirty="0" smtClean="0"/>
              <a:t>Roughness length only from land </a:t>
            </a:r>
            <a:r>
              <a:rPr lang="en-US" sz="2000" dirty="0"/>
              <a:t>use (</a:t>
            </a:r>
            <a:r>
              <a:rPr lang="en-US" sz="2000" dirty="0">
                <a:latin typeface="+mj-lt"/>
              </a:rPr>
              <a:t>Z</a:t>
            </a:r>
            <a:r>
              <a:rPr lang="en-US" sz="2000" baseline="-25000" dirty="0">
                <a:latin typeface="+mj-lt"/>
              </a:rPr>
              <a:t>0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≤</a:t>
            </a:r>
            <a:r>
              <a:rPr lang="en-US" sz="2000" dirty="0" smtClean="0"/>
              <a:t> 1m)</a:t>
            </a:r>
          </a:p>
          <a:p>
            <a:r>
              <a:rPr lang="en-US" sz="2000" dirty="0" smtClean="0"/>
              <a:t>No sub grid scale orography</a:t>
            </a:r>
          </a:p>
        </p:txBody>
      </p:sp>
    </p:spTree>
    <p:extLst>
      <p:ext uri="{BB962C8B-B14F-4D97-AF65-F5344CB8AC3E}">
        <p14:creationId xmlns:p14="http://schemas.microsoft.com/office/powerpoint/2010/main" val="1526879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 idx="4294967295"/>
          </p:nvPr>
        </p:nvSpPr>
        <p:spPr>
          <a:xfrm>
            <a:off x="1187450" y="323850"/>
            <a:ext cx="7461250" cy="1233488"/>
          </a:xfrm>
        </p:spPr>
        <p:txBody>
          <a:bodyPr/>
          <a:lstStyle/>
          <a:p>
            <a:r>
              <a:rPr lang="en-GB" sz="2800" dirty="0" smtClean="0">
                <a:latin typeface="Arial" charset="0"/>
                <a:ea typeface="MS PGothic" charset="0"/>
              </a:rPr>
              <a:t>Dew Point Temp. at </a:t>
            </a:r>
            <a:r>
              <a:rPr lang="en-GB" sz="2800" dirty="0">
                <a:latin typeface="Arial" charset="0"/>
                <a:ea typeface="MS PGothic" charset="0"/>
              </a:rPr>
              <a:t>2m </a:t>
            </a:r>
            <a:r>
              <a:rPr lang="en-GB" sz="2800" b="0" dirty="0">
                <a:latin typeface="Arial" charset="0"/>
                <a:ea typeface="MS PGothic" charset="0"/>
              </a:rPr>
              <a:t>of </a:t>
            </a:r>
            <a:r>
              <a:rPr lang="en-GB" sz="2800" dirty="0">
                <a:solidFill>
                  <a:srgbClr val="29FF29"/>
                </a:solidFill>
                <a:latin typeface="Arial" charset="0"/>
                <a:ea typeface="MS PGothic" charset="0"/>
              </a:rPr>
              <a:t>COSMO-1</a:t>
            </a:r>
            <a:r>
              <a:rPr lang="en-GB" sz="2800" b="0" dirty="0">
                <a:solidFill>
                  <a:srgbClr val="29FF29"/>
                </a:solidFill>
                <a:latin typeface="Arial" charset="0"/>
                <a:ea typeface="MS PGothic" charset="0"/>
              </a:rPr>
              <a:t> </a:t>
            </a:r>
            <a:r>
              <a:rPr lang="en-GB" sz="2800" b="0" dirty="0">
                <a:latin typeface="Arial" charset="0"/>
                <a:ea typeface="MS PGothic" charset="0"/>
              </a:rPr>
              <a:t>for</a:t>
            </a:r>
            <a:br>
              <a:rPr lang="en-GB" sz="2800" b="0" dirty="0">
                <a:latin typeface="Arial" charset="0"/>
                <a:ea typeface="MS PGothic" charset="0"/>
              </a:rPr>
            </a:br>
            <a:r>
              <a:rPr lang="en-GB" sz="2800" b="0" dirty="0" smtClean="0">
                <a:latin typeface="Arial" charset="0"/>
                <a:ea typeface="MS PGothic" charset="0"/>
              </a:rPr>
              <a:t>SON 2012					DJF 2013</a:t>
            </a:r>
            <a:endParaRPr lang="en-GB" sz="2800" b="0" dirty="0">
              <a:latin typeface="Arial" charset="0"/>
              <a:ea typeface="MS PGothic" charset="0"/>
            </a:endParaRPr>
          </a:p>
        </p:txBody>
      </p:sp>
      <p:pic>
        <p:nvPicPr>
          <p:cNvPr id="15365" name="Picture 4" descr="http://intranet.meteoswiss.ch/modelle/Documents/Verification/SYNOP/Development/2012s4/cmp_COSMO-7@ch_COSMO-2@ch_COSMO-1@ch/daytime_scores13-24_TD_2M03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"/>
          <a:stretch>
            <a:fillRect/>
          </a:stretch>
        </p:blipFill>
        <p:spPr bwMode="auto">
          <a:xfrm>
            <a:off x="161057" y="1703981"/>
            <a:ext cx="4516438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941058" y="4941888"/>
            <a:ext cx="12618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rgbClr val="0000FF"/>
                </a:solidFill>
                <a:latin typeface="+mn-lt"/>
                <a:ea typeface="MS PGothic" pitchFamily="34" charset="-128"/>
                <a:cs typeface="+mn-cs"/>
              </a:rPr>
              <a:t>COSMO-7</a:t>
            </a:r>
          </a:p>
          <a:p>
            <a:pPr algn="ctr">
              <a:defRPr/>
            </a:pPr>
            <a:r>
              <a:rPr lang="en-GB" dirty="0">
                <a:solidFill>
                  <a:srgbClr val="FF0000"/>
                </a:solidFill>
                <a:latin typeface="+mn-lt"/>
                <a:ea typeface="MS PGothic" pitchFamily="34" charset="-128"/>
                <a:cs typeface="+mn-cs"/>
              </a:rPr>
              <a:t>COSMO-2</a:t>
            </a:r>
          </a:p>
          <a:p>
            <a:pPr algn="ctr">
              <a:defRPr/>
            </a:pPr>
            <a:r>
              <a:rPr lang="en-GB" dirty="0">
                <a:solidFill>
                  <a:srgbClr val="29FF29"/>
                </a:solidFill>
                <a:latin typeface="+mn-lt"/>
                <a:ea typeface="MS PGothic" pitchFamily="34" charset="-128"/>
                <a:cs typeface="+mn-cs"/>
              </a:rPr>
              <a:t>COSMO-1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0214" y="1270827"/>
            <a:ext cx="37592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dirty="0">
                <a:latin typeface="+mn-lt"/>
                <a:ea typeface="MS PGothic" pitchFamily="34" charset="-128"/>
              </a:rPr>
              <a:t>Standard </a:t>
            </a:r>
            <a:r>
              <a:rPr lang="en-GB" dirty="0" smtClean="0">
                <a:latin typeface="+mn-lt"/>
                <a:ea typeface="MS PGothic" pitchFamily="34" charset="-128"/>
              </a:rPr>
              <a:t>Deviation CH </a:t>
            </a:r>
            <a:r>
              <a:rPr lang="en-GB" dirty="0" smtClean="0">
                <a:latin typeface="+mn-lt"/>
                <a:ea typeface="MS PGothic" pitchFamily="34" charset="-128"/>
                <a:cs typeface="+mn-cs"/>
              </a:rPr>
              <a:t>+13-24h</a:t>
            </a:r>
            <a:endParaRPr lang="en-GB" dirty="0">
              <a:latin typeface="+mn-lt"/>
              <a:ea typeface="MS PGothic" pitchFamily="34" charset="-128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98146" y="1272301"/>
            <a:ext cx="3922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dirty="0">
                <a:latin typeface="+mn-lt"/>
                <a:ea typeface="MS PGothic" pitchFamily="34" charset="-128"/>
              </a:rPr>
              <a:t>Standard </a:t>
            </a:r>
            <a:r>
              <a:rPr lang="en-GB" dirty="0" smtClean="0">
                <a:latin typeface="+mn-lt"/>
                <a:ea typeface="MS PGothic" pitchFamily="34" charset="-128"/>
              </a:rPr>
              <a:t>Deviation Alps </a:t>
            </a:r>
            <a:r>
              <a:rPr lang="en-GB" dirty="0" smtClean="0">
                <a:latin typeface="+mn-lt"/>
                <a:ea typeface="MS PGothic" pitchFamily="34" charset="-128"/>
                <a:cs typeface="+mn-cs"/>
              </a:rPr>
              <a:t>+15-24h</a:t>
            </a:r>
            <a:endParaRPr lang="en-GB" dirty="0">
              <a:latin typeface="+mn-lt"/>
              <a:ea typeface="MS PGothic" pitchFamily="34" charset="-128"/>
              <a:cs typeface="+mn-cs"/>
            </a:endParaRPr>
          </a:p>
        </p:txBody>
      </p:sp>
      <p:pic>
        <p:nvPicPr>
          <p:cNvPr id="1026" name="Picture 2" descr="http://intranet.meteoswiss.ch/modelle/Documents/Verification/SYNOP/Development/2013s1/cmp_COSMO-7@alps-12_COSMO-2@alps-12_COSMO-1@alps-12/daytime_scores15-24_TD_2M03.gif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5"/>
          <a:stretch/>
        </p:blipFill>
        <p:spPr bwMode="auto">
          <a:xfrm>
            <a:off x="4571999" y="1697748"/>
            <a:ext cx="4563341" cy="316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7921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ntranet.meteoswiss.ch/modelle/Documents/Verification/SYNOP/Development/2013s1/cmp_COSMO-7@alps-12_COSMO-2@alps-12_COSMO-1@alps-12/daytime_scores15-24_FF_10M01.gif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1"/>
          <a:stretch/>
        </p:blipFill>
        <p:spPr bwMode="auto">
          <a:xfrm>
            <a:off x="4581080" y="1849417"/>
            <a:ext cx="4535613" cy="316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 bwMode="auto">
          <a:xfrm>
            <a:off x="1187450" y="323850"/>
            <a:ext cx="746125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CH" sz="2800" kern="0" dirty="0"/>
              <a:t>10m Wind </a:t>
            </a:r>
            <a:r>
              <a:rPr lang="de-CH" sz="2800" kern="0" dirty="0" smtClean="0"/>
              <a:t>Speed </a:t>
            </a:r>
            <a:r>
              <a:rPr lang="en-GB" sz="2800" b="0" kern="0" dirty="0" smtClean="0"/>
              <a:t>of </a:t>
            </a:r>
            <a:r>
              <a:rPr lang="en-GB" sz="2800" kern="0" dirty="0" smtClean="0">
                <a:solidFill>
                  <a:srgbClr val="29FF29"/>
                </a:solidFill>
              </a:rPr>
              <a:t>COSMO-1</a:t>
            </a:r>
            <a:r>
              <a:rPr lang="en-GB" sz="2800" b="0" kern="0" dirty="0" smtClean="0">
                <a:solidFill>
                  <a:srgbClr val="29FF29"/>
                </a:solidFill>
              </a:rPr>
              <a:t> </a:t>
            </a:r>
            <a:r>
              <a:rPr lang="en-GB" sz="2800" b="0" kern="0" dirty="0" smtClean="0"/>
              <a:t>for</a:t>
            </a:r>
            <a:br>
              <a:rPr lang="en-GB" sz="2800" b="0" kern="0" dirty="0" smtClean="0"/>
            </a:br>
            <a:r>
              <a:rPr lang="en-GB" sz="2800" b="0" dirty="0">
                <a:latin typeface="Arial" charset="0"/>
                <a:ea typeface="MS PGothic" charset="0"/>
              </a:rPr>
              <a:t>SON 2012				</a:t>
            </a:r>
            <a:r>
              <a:rPr lang="en-GB" sz="2800" b="0" dirty="0" smtClean="0">
                <a:latin typeface="Arial" charset="0"/>
                <a:ea typeface="MS PGothic" charset="0"/>
              </a:rPr>
              <a:t>   DJF </a:t>
            </a:r>
            <a:r>
              <a:rPr lang="en-GB" sz="2800" b="0" dirty="0">
                <a:latin typeface="Arial" charset="0"/>
                <a:ea typeface="MS PGothic" charset="0"/>
              </a:rPr>
              <a:t>2013</a:t>
            </a:r>
            <a:endParaRPr lang="en-GB" sz="2800" b="0" kern="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68313" y="5013325"/>
            <a:ext cx="8280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>
                <a:solidFill>
                  <a:srgbClr val="29FF29"/>
                </a:solidFill>
                <a:latin typeface="+mj-lt"/>
                <a:ea typeface="MS PGothic" pitchFamily="34" charset="-128"/>
                <a:cs typeface="+mn-cs"/>
              </a:rPr>
              <a:t>Higher wind speed due to lack of low level friction</a:t>
            </a:r>
          </a:p>
        </p:txBody>
      </p:sp>
      <p:pic>
        <p:nvPicPr>
          <p:cNvPr id="16390" name="Picture 2" descr="http://intranet.meteoswiss.ch/modelle/Documents/Verification/SYNOP/Development/2012s4/cmp_COSMO-7@ch_COSMO-2@ch_COSMO-1@ch/daytime_scores13-24_FF_10M01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"/>
          <a:stretch>
            <a:fillRect/>
          </a:stretch>
        </p:blipFill>
        <p:spPr bwMode="auto">
          <a:xfrm>
            <a:off x="22225" y="1858963"/>
            <a:ext cx="4521200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/>
          <p:nvPr/>
        </p:nvSpPr>
        <p:spPr>
          <a:xfrm>
            <a:off x="3977570" y="5413375"/>
            <a:ext cx="12618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rgbClr val="0000FF"/>
                </a:solidFill>
                <a:latin typeface="+mn-lt"/>
                <a:ea typeface="MS PGothic" pitchFamily="34" charset="-128"/>
                <a:cs typeface="+mn-cs"/>
              </a:rPr>
              <a:t>COSMO-7</a:t>
            </a:r>
          </a:p>
          <a:p>
            <a:pPr algn="ctr">
              <a:defRPr/>
            </a:pPr>
            <a:r>
              <a:rPr lang="en-GB" dirty="0">
                <a:solidFill>
                  <a:srgbClr val="FF0000"/>
                </a:solidFill>
                <a:latin typeface="+mn-lt"/>
                <a:ea typeface="MS PGothic" pitchFamily="34" charset="-128"/>
                <a:cs typeface="+mn-cs"/>
              </a:rPr>
              <a:t>COSMO-2</a:t>
            </a:r>
          </a:p>
          <a:p>
            <a:pPr algn="ctr">
              <a:defRPr/>
            </a:pPr>
            <a:r>
              <a:rPr lang="en-GB" dirty="0">
                <a:solidFill>
                  <a:srgbClr val="29FF29"/>
                </a:solidFill>
                <a:latin typeface="+mn-lt"/>
                <a:ea typeface="MS PGothic" pitchFamily="34" charset="-128"/>
                <a:cs typeface="+mn-cs"/>
              </a:rPr>
              <a:t>COSMO-1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0719" y="1270827"/>
            <a:ext cx="4158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dirty="0" smtClean="0">
                <a:latin typeface="+mn-lt"/>
                <a:ea typeface="MS PGothic" pitchFamily="34" charset="-128"/>
              </a:rPr>
              <a:t>Swiss domain </a:t>
            </a:r>
            <a:r>
              <a:rPr lang="en-GB" dirty="0" smtClean="0">
                <a:latin typeface="+mn-lt"/>
                <a:ea typeface="MS PGothic" pitchFamily="34" charset="-128"/>
                <a:cs typeface="+mn-cs"/>
              </a:rPr>
              <a:t>+13-24h</a:t>
            </a:r>
            <a:endParaRPr lang="en-GB" dirty="0">
              <a:latin typeface="+mn-lt"/>
              <a:ea typeface="MS PGothic" pitchFamily="34" charset="-128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7448" y="1272301"/>
            <a:ext cx="42702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dirty="0" smtClean="0">
                <a:latin typeface="+mn-lt"/>
                <a:ea typeface="MS PGothic" pitchFamily="34" charset="-128"/>
              </a:rPr>
              <a:t>Alps </a:t>
            </a:r>
            <a:r>
              <a:rPr lang="en-GB" dirty="0" smtClean="0">
                <a:latin typeface="+mn-lt"/>
                <a:ea typeface="MS PGothic" pitchFamily="34" charset="-128"/>
                <a:cs typeface="+mn-cs"/>
              </a:rPr>
              <a:t>+15-24h</a:t>
            </a:r>
            <a:endParaRPr lang="en-GB" dirty="0">
              <a:latin typeface="+mn-lt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5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 bwMode="auto">
          <a:xfrm>
            <a:off x="971550" y="323850"/>
            <a:ext cx="639445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2800" kern="0" dirty="0" smtClean="0"/>
              <a:t>Upper Air Temperature Verification</a:t>
            </a:r>
            <a:r>
              <a:rPr lang="en-GB" sz="2800" b="0" kern="0" dirty="0" smtClean="0"/>
              <a:t/>
            </a:r>
            <a:br>
              <a:rPr lang="en-GB" sz="2800" b="0" kern="0" dirty="0" smtClean="0"/>
            </a:br>
            <a:r>
              <a:rPr lang="en-GB" sz="2800" kern="0" dirty="0" smtClean="0">
                <a:solidFill>
                  <a:srgbClr val="FF0000"/>
                </a:solidFill>
              </a:rPr>
              <a:t>COSMO-1</a:t>
            </a:r>
            <a:r>
              <a:rPr lang="en-GB" sz="2800" b="0" kern="0" dirty="0" smtClean="0"/>
              <a:t> vs. </a:t>
            </a:r>
            <a:r>
              <a:rPr lang="en-GB" sz="2800" kern="0" dirty="0" smtClean="0">
                <a:solidFill>
                  <a:srgbClr val="0070C0"/>
                </a:solidFill>
              </a:rPr>
              <a:t>COSMO-2</a:t>
            </a:r>
            <a:r>
              <a:rPr lang="en-GB" sz="2800" b="0" kern="0" dirty="0" smtClean="0"/>
              <a:t>     SON12</a:t>
            </a:r>
          </a:p>
        </p:txBody>
      </p:sp>
      <p:pic>
        <p:nvPicPr>
          <p:cNvPr id="21507" name="Picture 2" descr="http://intranet.meteoswiss.ch/modelle/Documents/Verification/Upper-air/test-suites/COSMO1-2012s4/COSMO1-2012s4_t_06_all_04.gif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9" r="5941" b="3819"/>
          <a:stretch/>
        </p:blipFill>
        <p:spPr bwMode="auto">
          <a:xfrm>
            <a:off x="965427" y="1278844"/>
            <a:ext cx="5838144" cy="482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588125" y="1484313"/>
            <a:ext cx="2087563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latin typeface="+mj-lt"/>
                <a:ea typeface="MS PGothic" pitchFamily="34" charset="-128"/>
                <a:cs typeface="+mn-cs"/>
              </a:rPr>
              <a:t>+24h</a:t>
            </a:r>
          </a:p>
          <a:p>
            <a:pPr algn="ctr">
              <a:defRPr/>
            </a:pPr>
            <a:r>
              <a:rPr lang="en-GB" dirty="0">
                <a:latin typeface="+mj-lt"/>
                <a:ea typeface="MS PGothic" pitchFamily="34" charset="-128"/>
                <a:cs typeface="+mn-cs"/>
              </a:rPr>
              <a:t>all stations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24075" y="1844675"/>
            <a:ext cx="12954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latin typeface="+mj-lt"/>
                <a:ea typeface="MS PGothic" pitchFamily="34" charset="-128"/>
                <a:cs typeface="+mn-cs"/>
              </a:rPr>
              <a:t>BIAS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32363" y="1841500"/>
            <a:ext cx="12954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latin typeface="+mj-lt"/>
                <a:ea typeface="MS PGothic" pitchFamily="34" charset="-128"/>
                <a:cs typeface="+mn-cs"/>
              </a:rPr>
              <a:t>STD</a:t>
            </a:r>
          </a:p>
        </p:txBody>
      </p:sp>
      <p:grpSp>
        <p:nvGrpSpPr>
          <p:cNvPr id="3" name="Gruppierung 2"/>
          <p:cNvGrpSpPr/>
          <p:nvPr/>
        </p:nvGrpSpPr>
        <p:grpSpPr>
          <a:xfrm>
            <a:off x="968751" y="690223"/>
            <a:ext cx="7221330" cy="5394879"/>
            <a:chOff x="968751" y="690223"/>
            <a:chExt cx="7221330" cy="5394879"/>
          </a:xfrm>
        </p:grpSpPr>
        <p:pic>
          <p:nvPicPr>
            <p:cNvPr id="1026" name="Picture 2" descr="M:\zue-data-zue\modelle\intranet\Documents\Verification\Upper-air\test-suites\COSMO1-2013s1\COSMO1-2013s1_t_06_all_04.gif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06" r="5720" b="3675"/>
            <a:stretch/>
          </p:blipFill>
          <p:spPr bwMode="auto">
            <a:xfrm>
              <a:off x="968751" y="1281102"/>
              <a:ext cx="5834820" cy="480400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" name="Rechteck 1"/>
            <p:cNvSpPr/>
            <p:nvPr/>
          </p:nvSpPr>
          <p:spPr>
            <a:xfrm>
              <a:off x="5334000" y="690223"/>
              <a:ext cx="2856081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GB" sz="2800" kern="0" dirty="0" smtClean="0">
                  <a:solidFill>
                    <a:srgbClr val="000000"/>
                  </a:solidFill>
                </a:rPr>
                <a:t>	    DJF13</a:t>
              </a:r>
              <a:endParaRPr lang="en-GB" sz="2800" kern="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033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FUO@FEGZRJMFUVWXY5MJ" val="3148"/>
</p:tagLst>
</file>

<file path=ppt/theme/theme1.xml><?xml version="1.0" encoding="utf-8"?>
<a:theme xmlns:a="http://schemas.openxmlformats.org/drawingml/2006/main" name="MCH-Template_Var1_en">
  <a:themeElements>
    <a:clrScheme name="MCH-Template_Var1_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CH-Template_Var1_e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MCH-Template_Var1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H-Template_Var1_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H-Template_Var1_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H-Template_Var1_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H-Template_Var1_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H-Template_Var1_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H-Template_Var1_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H-Template_Var1_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H-Template_Var1_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H-Template_Var1_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H-Template_Var1_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H-Template_Var1_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SEDI">
  <a:themeElements>
    <a:clrScheme name="GSED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2487</Words>
  <Application>Microsoft Macintosh PowerPoint</Application>
  <PresentationFormat>On-screen Show (4:3)</PresentationFormat>
  <Paragraphs>455</Paragraphs>
  <Slides>49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MCH-Template_Var1_en</vt:lpstr>
      <vt:lpstr>GSEDI</vt:lpstr>
      <vt:lpstr>Photo Editor Photo</vt:lpstr>
      <vt:lpstr>PowerPoint Presentation</vt:lpstr>
      <vt:lpstr>PowerPoint Presentation</vt:lpstr>
      <vt:lpstr>COSMO-1 related talks</vt:lpstr>
      <vt:lpstr>Overview</vt:lpstr>
      <vt:lpstr>Verification</vt:lpstr>
      <vt:lpstr>Settings for dynamics and physics</vt:lpstr>
      <vt:lpstr>Dew Point Temp. at 2m of COSMO-1 for SON 2012     DJF 2013</vt:lpstr>
      <vt:lpstr>PowerPoint Presentation</vt:lpstr>
      <vt:lpstr>PowerPoint Presentation</vt:lpstr>
      <vt:lpstr>PowerPoint Presentation</vt:lpstr>
      <vt:lpstr>Summary Part II</vt:lpstr>
      <vt:lpstr>Regular experimental runs</vt:lpstr>
      <vt:lpstr>Idealized test case I (atmosphere at rest)</vt:lpstr>
      <vt:lpstr>Idealized test case I (atmosphere at rest)</vt:lpstr>
      <vt:lpstr>Idealized test case I (atmosphere at rest)</vt:lpstr>
      <vt:lpstr>Idealized test case I (atmosphere at rest)</vt:lpstr>
      <vt:lpstr>Idealized test case I (atmosphere at rest)</vt:lpstr>
      <vt:lpstr>PowerPoint Presentation</vt:lpstr>
      <vt:lpstr>External parameters</vt:lpstr>
      <vt:lpstr>Topography: Geolocation of GLOBE</vt:lpstr>
      <vt:lpstr>Topography: Geolocation of ASTER</vt:lpstr>
      <vt:lpstr>Soil type: Comparison FAO and HWSD</vt:lpstr>
      <vt:lpstr>General Remarks Summary</vt:lpstr>
      <vt:lpstr>Improve (moist) turbulence</vt:lpstr>
      <vt:lpstr>Horizontal turbulent diffusion</vt:lpstr>
      <vt:lpstr>Summary (so far) </vt:lpstr>
      <vt:lpstr>Next Steps</vt:lpstr>
      <vt:lpstr>Contributions to CORSO?</vt:lpstr>
      <vt:lpstr>Thank you!</vt:lpstr>
      <vt:lpstr>The Abyss</vt:lpstr>
      <vt:lpstr>Why a 1 km deterministic forecast?</vt:lpstr>
      <vt:lpstr>Converging Convection</vt:lpstr>
      <vt:lpstr>Better Topography</vt:lpstr>
      <vt:lpstr>«Realistic» Output</vt:lpstr>
      <vt:lpstr>Reduced Uncertainty</vt:lpstr>
      <vt:lpstr>Overview: Setup</vt:lpstr>
      <vt:lpstr>COSMO-1 Domain</vt:lpstr>
      <vt:lpstr>Initial- &amp; Boundary Conditions</vt:lpstr>
      <vt:lpstr>New Dynamical Core</vt:lpstr>
      <vt:lpstr>Increased Vertical Resolution</vt:lpstr>
      <vt:lpstr>New Coordinate Transformation</vt:lpstr>
      <vt:lpstr>Orographic Filtering</vt:lpstr>
      <vt:lpstr>Regular COSMO-1 runs</vt:lpstr>
      <vt:lpstr>Model browser</vt:lpstr>
      <vt:lpstr>Summary (First steps) </vt:lpstr>
      <vt:lpstr>How to get there (next steps)</vt:lpstr>
      <vt:lpstr>External parameters</vt:lpstr>
      <vt:lpstr>Model interpretation</vt:lpstr>
      <vt:lpstr>Scientific challenges</vt:lpstr>
    </vt:vector>
  </TitlesOfParts>
  <Company>MeteoSchweiz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COSMO-NExT TP 2</dc:title>
  <dc:creator>deMorsier Guy;Oliver.Fuhrer@meteoswiss.ch</dc:creator>
  <cp:lastModifiedBy>Oliver Fuhrer</cp:lastModifiedBy>
  <cp:revision>613</cp:revision>
  <cp:lastPrinted>2003-11-14T16:51:38Z</cp:lastPrinted>
  <dcterms:created xsi:type="dcterms:W3CDTF">2010-06-20T20:04:41Z</dcterms:created>
  <dcterms:modified xsi:type="dcterms:W3CDTF">2013-09-02T08:07:57Z</dcterms:modified>
</cp:coreProperties>
</file>