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2" r:id="rId2"/>
    <p:sldMasterId id="2147483840" r:id="rId3"/>
    <p:sldMasterId id="2147483854" r:id="rId4"/>
    <p:sldMasterId id="2147483866" r:id="rId5"/>
  </p:sldMasterIdLst>
  <p:notesMasterIdLst>
    <p:notesMasterId r:id="rId32"/>
  </p:notesMasterIdLst>
  <p:handoutMasterIdLst>
    <p:handoutMasterId r:id="rId33"/>
  </p:handoutMasterIdLst>
  <p:sldIdLst>
    <p:sldId id="640" r:id="rId6"/>
    <p:sldId id="641" r:id="rId7"/>
    <p:sldId id="642" r:id="rId8"/>
    <p:sldId id="658" r:id="rId9"/>
    <p:sldId id="661" r:id="rId10"/>
    <p:sldId id="643" r:id="rId11"/>
    <p:sldId id="644" r:id="rId12"/>
    <p:sldId id="662" r:id="rId13"/>
    <p:sldId id="666" r:id="rId14"/>
    <p:sldId id="663" r:id="rId15"/>
    <p:sldId id="645" r:id="rId16"/>
    <p:sldId id="646" r:id="rId17"/>
    <p:sldId id="647" r:id="rId18"/>
    <p:sldId id="648" r:id="rId19"/>
    <p:sldId id="649" r:id="rId20"/>
    <p:sldId id="650" r:id="rId21"/>
    <p:sldId id="660" r:id="rId22"/>
    <p:sldId id="665" r:id="rId23"/>
    <p:sldId id="652" r:id="rId24"/>
    <p:sldId id="653" r:id="rId25"/>
    <p:sldId id="654" r:id="rId26"/>
    <p:sldId id="655" r:id="rId27"/>
    <p:sldId id="656" r:id="rId28"/>
    <p:sldId id="657" r:id="rId29"/>
    <p:sldId id="578" r:id="rId30"/>
    <p:sldId id="639" r:id="rId31"/>
  </p:sldIdLst>
  <p:sldSz cx="9144000" cy="6858000" type="screen4x3"/>
  <p:notesSz cx="6662738" cy="9832975"/>
  <p:defaultTextStyle>
    <a:defPPr>
      <a:defRPr lang="de-DE"/>
    </a:defPPr>
    <a:lvl1pPr algn="ct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CFEB9"/>
    <a:srgbClr val="F76681"/>
    <a:srgbClr val="C1CEFF"/>
    <a:srgbClr val="3365FB"/>
    <a:srgbClr val="CCFFFF"/>
    <a:srgbClr val="99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98" autoAdjust="0"/>
    <p:restoredTop sz="94645" autoAdjust="0"/>
  </p:normalViewPr>
  <p:slideViewPr>
    <p:cSldViewPr snapToGrid="0">
      <p:cViewPr varScale="1">
        <p:scale>
          <a:sx n="94" d="100"/>
          <a:sy n="94" d="100"/>
        </p:scale>
        <p:origin x="-2112" y="-96"/>
      </p:cViewPr>
      <p:guideLst>
        <p:guide orient="horz" pos="1920"/>
        <p:guide pos="5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3" d="100"/>
          <a:sy n="73" d="100"/>
        </p:scale>
        <p:origin x="-2166" y="-96"/>
      </p:cViewPr>
      <p:guideLst>
        <p:guide orient="horz" pos="3096"/>
        <p:guide pos="209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31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9474" name="Rectangle 1026"/>
          <p:cNvSpPr>
            <a:spLocks noGrp="1" noChangeArrowheads="1"/>
          </p:cNvSpPr>
          <p:nvPr>
            <p:ph type="hdr" sz="quarter"/>
          </p:nvPr>
        </p:nvSpPr>
        <p:spPr bwMode="auto">
          <a:xfrm>
            <a:off x="0" y="0"/>
            <a:ext cx="28956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de-DE"/>
          </a:p>
        </p:txBody>
      </p:sp>
      <p:sp>
        <p:nvSpPr>
          <p:cNvPr id="489475" name="Rectangle 1027"/>
          <p:cNvSpPr>
            <a:spLocks noGrp="1" noChangeArrowheads="1"/>
          </p:cNvSpPr>
          <p:nvPr>
            <p:ph type="dt" idx="1"/>
          </p:nvPr>
        </p:nvSpPr>
        <p:spPr bwMode="auto">
          <a:xfrm>
            <a:off x="3810000" y="0"/>
            <a:ext cx="28194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489477" name="Rectangle 1029"/>
          <p:cNvSpPr>
            <a:spLocks noGrp="1" noChangeArrowheads="1"/>
          </p:cNvSpPr>
          <p:nvPr>
            <p:ph type="body" sz="quarter" idx="3"/>
          </p:nvPr>
        </p:nvSpPr>
        <p:spPr bwMode="auto">
          <a:xfrm>
            <a:off x="914400" y="4648200"/>
            <a:ext cx="4876800" cy="4418013"/>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Tree>
    <p:extLst>
      <p:ext uri="{BB962C8B-B14F-4D97-AF65-F5344CB8AC3E}">
        <p14:creationId xmlns:p14="http://schemas.microsoft.com/office/powerpoint/2010/main" val="2082457160"/>
      </p:ext>
    </p:extLst>
  </p:cSld>
  <p:clrMap bg1="lt1" tx1="dk1" bg2="lt2" tx2="dk2" accent1="accent1" accent2="accent2" accent3="accent3" accent4="accent4" accent5="accent5" accent6="accent6" hlink="hlink" folHlink="folHlink"/>
  <p:notesStyle>
    <a:lvl1pPr algn="l" defTabSz="1454150" rtl="0" eaLnBrk="0" fontAlgn="base" hangingPunct="0">
      <a:spcBef>
        <a:spcPct val="30000"/>
      </a:spcBef>
      <a:spcAft>
        <a:spcPct val="0"/>
      </a:spcAft>
      <a:defRPr sz="2100" kern="1200">
        <a:solidFill>
          <a:schemeClr val="tx1"/>
        </a:solidFill>
        <a:latin typeface="Arial" charset="0"/>
        <a:ea typeface="+mn-ea"/>
        <a:cs typeface="+mn-cs"/>
      </a:defRPr>
    </a:lvl1pPr>
    <a:lvl2pPr marL="642938" algn="l" defTabSz="1454150" rtl="0" eaLnBrk="0" fontAlgn="base" hangingPunct="0">
      <a:spcBef>
        <a:spcPct val="30000"/>
      </a:spcBef>
      <a:spcAft>
        <a:spcPct val="0"/>
      </a:spcAft>
      <a:defRPr sz="2100" kern="1200">
        <a:solidFill>
          <a:schemeClr val="tx1"/>
        </a:solidFill>
        <a:latin typeface="Arial" charset="0"/>
        <a:ea typeface="+mn-ea"/>
        <a:cs typeface="+mn-cs"/>
      </a:defRPr>
    </a:lvl2pPr>
    <a:lvl3pPr marL="1250950" algn="l" defTabSz="1454150" rtl="0" eaLnBrk="0" fontAlgn="base" hangingPunct="0">
      <a:spcBef>
        <a:spcPct val="30000"/>
      </a:spcBef>
      <a:spcAft>
        <a:spcPct val="0"/>
      </a:spcAft>
      <a:defRPr sz="2100" kern="1200">
        <a:solidFill>
          <a:schemeClr val="tx1"/>
        </a:solidFill>
        <a:latin typeface="Arial" charset="0"/>
        <a:ea typeface="+mn-ea"/>
        <a:cs typeface="+mn-cs"/>
      </a:defRPr>
    </a:lvl3pPr>
    <a:lvl4pPr marL="1893888" algn="l" defTabSz="1454150" rtl="0" eaLnBrk="0" fontAlgn="base" hangingPunct="0">
      <a:spcBef>
        <a:spcPct val="30000"/>
      </a:spcBef>
      <a:spcAft>
        <a:spcPct val="0"/>
      </a:spcAft>
      <a:defRPr sz="2100" kern="1200">
        <a:solidFill>
          <a:schemeClr val="tx1"/>
        </a:solidFill>
        <a:latin typeface="Arial" charset="0"/>
        <a:ea typeface="+mn-ea"/>
        <a:cs typeface="+mn-cs"/>
      </a:defRPr>
    </a:lvl4pPr>
    <a:lvl5pPr marL="2536825" algn="l" defTabSz="1454150" rtl="0" eaLnBrk="0" fontAlgn="base" hangingPunct="0">
      <a:spcBef>
        <a:spcPct val="30000"/>
      </a:spcBef>
      <a:spcAft>
        <a:spcPct val="0"/>
      </a:spcAft>
      <a:defRPr sz="2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874713" y="738188"/>
            <a:ext cx="4914900" cy="3686175"/>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a:xfrm>
            <a:off x="666750" y="4670425"/>
            <a:ext cx="5329238" cy="44243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smtClean="0"/>
              <a:t>Practically this means that if we were able to have an infinite number of the ensemble members, able to forecast the infinite number of statistical moments and able to propagate in time an infinite number of bins of the PDF, then we would obtain the same result. Since we are not able to do this, the results will differ. The question is, however, not only which method will produce the most accurate result, but mainly which method we are able to use practically. I give you one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smtClean="0"/>
              <a:t>Consider a transport equation for an arbitrary quantity f in the usual form (here u are the components of the flow velocity vector) and let us try to determine the error of this model for f due to the coarse-graining procedure. If we represent a quantity f as a sum of the ensemble average (…) and fluctuations from the mean, and inserting this representation as well as the similar representation for u into this equation, we obtain the transport equation for the resolved flow, where, due to nonlinearity of the original equation, this covariance appear, which is subject to some subgrid-scale parameterization schemes. We know the names of these schemes, these are turbulence and convection parameterization schemes. So we can say that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dirty="0" smtClean="0"/>
              <a:t>The message: if there is a process which can be described by means of an equation of a relatively simple form, then to describe the uncertainties that arise due to the discretization of this process there is no need in any ensemble, one can derive the set of the prognostic equations for a sufficient number of the statistical moments within a single run.</a:t>
            </a:r>
          </a:p>
          <a:p>
            <a:pPr eaLnBrk="1" hangingPunct="1"/>
            <a:r>
              <a:rPr lang="en-US" dirty="0" smtClean="0"/>
              <a:t>… the difference between the results obtained with the transport equation with this bias correction by means of the second moment and without this correction is exactly the same as the difference between the single deterministic run without this correction and the ensemble mean.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all the rest should be done by the equations themselves, they should think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874713" y="738188"/>
            <a:ext cx="4914900" cy="3686175"/>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a:xfrm>
            <a:off x="666750" y="4670425"/>
            <a:ext cx="5329238" cy="44243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874713" y="738188"/>
            <a:ext cx="4914900" cy="3686175"/>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a:xfrm>
            <a:off x="666750" y="4670425"/>
            <a:ext cx="5329238" cy="44243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xfrm>
            <a:off x="874713" y="738188"/>
            <a:ext cx="4914900" cy="3686175"/>
          </a:xfrm>
          <a:prstGeom prst="rect">
            <a:avLst/>
          </a:prstGeom>
          <a:solidFill>
            <a:srgbClr val="FFFFFF"/>
          </a:solidFill>
          <a:ln>
            <a:solidFill>
              <a:srgbClr val="000000"/>
            </a:solidFill>
            <a:miter lim="800000"/>
            <a:headEnd/>
            <a:tailEnd/>
          </a:ln>
        </p:spPr>
      </p:sp>
      <p:sp>
        <p:nvSpPr>
          <p:cNvPr id="173059" name="Rectangle 3"/>
          <p:cNvSpPr>
            <a:spLocks noGrp="1" noChangeArrowheads="1"/>
          </p:cNvSpPr>
          <p:nvPr>
            <p:ph type="body" idx="1"/>
          </p:nvPr>
        </p:nvSpPr>
        <p:spPr>
          <a:xfrm>
            <a:off x="666750" y="4670425"/>
            <a:ext cx="5329238" cy="44243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Finally, it is important</a:t>
            </a:r>
            <a:r>
              <a:rPr lang="en-US" baseline="0" dirty="0" smtClean="0"/>
              <a:t> to provide to those using the model the information how reliable is the forecast and what amount of uncertainty does it have.</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7FB83-64FC-4383-BF2D-C601FE34AC10}" type="slidenum">
              <a:rPr lang="en-US"/>
              <a:pPr>
                <a:defRPr/>
              </a:pPr>
              <a:t>‹Nr.›</a:t>
            </a:fld>
            <a:endParaRPr lang="en-US"/>
          </a:p>
        </p:txBody>
      </p:sp>
    </p:spTree>
    <p:extLst>
      <p:ext uri="{BB962C8B-B14F-4D97-AF65-F5344CB8AC3E}">
        <p14:creationId xmlns:p14="http://schemas.microsoft.com/office/powerpoint/2010/main" val="251835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CC28D-342D-4C53-90E0-0BCFA166DC47}" type="slidenum">
              <a:rPr lang="en-US"/>
              <a:pPr>
                <a:defRPr/>
              </a:pPr>
              <a:t>‹Nr.›</a:t>
            </a:fld>
            <a:endParaRPr lang="en-US"/>
          </a:p>
        </p:txBody>
      </p:sp>
    </p:spTree>
    <p:extLst>
      <p:ext uri="{BB962C8B-B14F-4D97-AF65-F5344CB8AC3E}">
        <p14:creationId xmlns:p14="http://schemas.microsoft.com/office/powerpoint/2010/main" val="417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FE5306-93E3-4501-8F08-39670410725C}" type="slidenum">
              <a:rPr lang="en-US"/>
              <a:pPr>
                <a:defRPr/>
              </a:pPr>
              <a:t>‹Nr.›</a:t>
            </a:fld>
            <a:endParaRPr lang="en-US"/>
          </a:p>
        </p:txBody>
      </p:sp>
    </p:spTree>
    <p:extLst>
      <p:ext uri="{BB962C8B-B14F-4D97-AF65-F5344CB8AC3E}">
        <p14:creationId xmlns:p14="http://schemas.microsoft.com/office/powerpoint/2010/main" val="3742826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2"/>
          <p:cNvSpPr txBox="1">
            <a:spLocks noChangeArrowheads="1"/>
          </p:cNvSpPr>
          <p:nvPr userDrawn="1"/>
        </p:nvSpPr>
        <p:spPr bwMode="auto">
          <a:xfrm>
            <a:off x="0" y="339725"/>
            <a:ext cx="6696075" cy="549275"/>
          </a:xfrm>
          <a:prstGeom prst="rect">
            <a:avLst/>
          </a:prstGeom>
          <a:noFill/>
          <a:ln w="9525">
            <a:noFill/>
            <a:miter lim="800000"/>
            <a:headEnd/>
            <a:tailEnd/>
          </a:ln>
          <a:effectLst/>
        </p:spPr>
        <p:txBody>
          <a:bodyPr>
            <a:spAutoFit/>
          </a:bodyPr>
          <a:lstStyle/>
          <a:p>
            <a:pPr eaLnBrk="1" hangingPunct="1">
              <a:defRPr/>
            </a:pPr>
            <a:r>
              <a:rPr lang="de-DE" sz="3000">
                <a:solidFill>
                  <a:schemeClr val="bg1"/>
                </a:solidFill>
                <a:latin typeface="Arial Black" pitchFamily="34" charset="0"/>
              </a:rPr>
              <a:t>Deutscher Wetterdienst</a:t>
            </a:r>
          </a:p>
        </p:txBody>
      </p:sp>
      <p:sp>
        <p:nvSpPr>
          <p:cNvPr id="3" name="Line 3"/>
          <p:cNvSpPr>
            <a:spLocks noChangeShapeType="1"/>
          </p:cNvSpPr>
          <p:nvPr userDrawn="1"/>
        </p:nvSpPr>
        <p:spPr bwMode="auto">
          <a:xfrm>
            <a:off x="0" y="1052513"/>
            <a:ext cx="9144000" cy="0"/>
          </a:xfrm>
          <a:prstGeom prst="line">
            <a:avLst/>
          </a:prstGeom>
          <a:noFill/>
          <a:ln w="22225">
            <a:solidFill>
              <a:schemeClr val="accent1"/>
            </a:solidFill>
            <a:round/>
            <a:headEnd/>
            <a:tailEnd/>
          </a:ln>
          <a:effectLst/>
        </p:spPr>
        <p:txBody>
          <a:bodyPr/>
          <a:lstStyle/>
          <a:p>
            <a:pPr>
              <a:defRPr/>
            </a:pPr>
            <a:endParaRPr lang="ru-RU" sz="1400">
              <a:latin typeface="Arial" charset="0"/>
            </a:endParaRPr>
          </a:p>
        </p:txBody>
      </p:sp>
      <p:pic>
        <p:nvPicPr>
          <p:cNvPr id="4" name="Picture 4" descr="DWD-BiWoCl-22-rgb_klei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84838" y="142875"/>
            <a:ext cx="29924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Grp="1" noChangeArrowheads="1"/>
          </p:cNvSpPr>
          <p:nvPr>
            <p:ph type="dt" sz="half" idx="10"/>
          </p:nvPr>
        </p:nvSpPr>
        <p:spPr bwMode="auto">
          <a:xfrm>
            <a:off x="468313" y="6581775"/>
            <a:ext cx="5110162" cy="207963"/>
          </a:xfrm>
          <a:prstGeom prst="rect">
            <a:avLst/>
          </a:prstGeom>
          <a:ln>
            <a:miter lim="800000"/>
            <a:headEnd/>
            <a:tailEnd/>
          </a:ln>
        </p:spPr>
        <p:txBody>
          <a:bodyPr vert="horz" wrap="square" lIns="0" tIns="45720" rIns="91440" bIns="45720" numCol="1" anchor="t" anchorCtr="0" compatLnSpc="1">
            <a:prstTxWarp prst="textNoShape">
              <a:avLst/>
            </a:prstTxWarp>
          </a:bodyPr>
          <a:lstStyle>
            <a:lvl1pPr algn="l" eaLnBrk="1" hangingPunct="1">
              <a:defRPr sz="1000" smtClean="0">
                <a:latin typeface="Arial" charset="0"/>
              </a:defRPr>
            </a:lvl1pPr>
          </a:lstStyle>
          <a:p>
            <a:pPr>
              <a:defRPr/>
            </a:pPr>
            <a:r>
              <a:rPr lang="de-DE"/>
              <a:t>COSMO General Meeting, 6-10 September 2010, Moscow, Russia</a:t>
            </a:r>
          </a:p>
        </p:txBody>
      </p:sp>
    </p:spTree>
    <p:extLst>
      <p:ext uri="{BB962C8B-B14F-4D97-AF65-F5344CB8AC3E}">
        <p14:creationId xmlns:p14="http://schemas.microsoft.com/office/powerpoint/2010/main" val="18664005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6063922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65276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41441168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22844423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32902520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0414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08005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A527A-F00B-4539-8380-4FE096F21D15}" type="slidenum">
              <a:rPr lang="en-US"/>
              <a:pPr>
                <a:defRPr/>
              </a:pPr>
              <a:t>‹Nr.›</a:t>
            </a:fld>
            <a:endParaRPr lang="en-US"/>
          </a:p>
        </p:txBody>
      </p:sp>
    </p:spTree>
    <p:extLst>
      <p:ext uri="{BB962C8B-B14F-4D97-AF65-F5344CB8AC3E}">
        <p14:creationId xmlns:p14="http://schemas.microsoft.com/office/powerpoint/2010/main" val="179313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3056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3114447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412875"/>
            <a:ext cx="2058987" cy="47132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46088" y="1412875"/>
            <a:ext cx="6029325" cy="47132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1373959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66935905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8769514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25301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876300"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27575"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4830049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9675696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5221121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5216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88CE0-FE61-424C-946B-794730B02B54}" type="slidenum">
              <a:rPr lang="en-US"/>
              <a:pPr>
                <a:defRPr/>
              </a:pPr>
              <a:t>‹Nr.›</a:t>
            </a:fld>
            <a:endParaRPr lang="en-US"/>
          </a:p>
        </p:txBody>
      </p:sp>
    </p:spTree>
    <p:extLst>
      <p:ext uri="{BB962C8B-B14F-4D97-AF65-F5344CB8AC3E}">
        <p14:creationId xmlns:p14="http://schemas.microsoft.com/office/powerpoint/2010/main" val="3013383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87650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391807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63591973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1344613"/>
            <a:ext cx="1887537" cy="477678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876300" y="1344613"/>
            <a:ext cx="5510213" cy="4776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39194915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6300" y="1344613"/>
            <a:ext cx="7550150" cy="477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1654164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4613"/>
            <a:ext cx="7532688" cy="347662"/>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876300" y="1692275"/>
            <a:ext cx="3698875" cy="442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727575" y="1692275"/>
            <a:ext cx="3698875"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727575" y="3983038"/>
            <a:ext cx="3698875"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7539176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9177892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121390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470079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876300"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27575"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4594035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176EC5-8468-4F7D-B7CA-7EE5AF1AD0E4}" type="slidenum">
              <a:rPr lang="en-US"/>
              <a:pPr>
                <a:defRPr/>
              </a:pPr>
              <a:t>‹Nr.›</a:t>
            </a:fld>
            <a:endParaRPr lang="en-US"/>
          </a:p>
        </p:txBody>
      </p:sp>
    </p:spTree>
    <p:extLst>
      <p:ext uri="{BB962C8B-B14F-4D97-AF65-F5344CB8AC3E}">
        <p14:creationId xmlns:p14="http://schemas.microsoft.com/office/powerpoint/2010/main" val="3545375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723121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423257857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96768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00737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679219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4879593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1344613"/>
            <a:ext cx="1887537" cy="477678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876300" y="1344613"/>
            <a:ext cx="5510213" cy="4776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57118356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775850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67886695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08088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1BFFDA-3C4A-450C-AB5F-741D82FEB0AD}" type="slidenum">
              <a:rPr lang="en-US"/>
              <a:pPr>
                <a:defRPr/>
              </a:pPr>
              <a:t>‹Nr.›</a:t>
            </a:fld>
            <a:endParaRPr lang="en-US"/>
          </a:p>
        </p:txBody>
      </p:sp>
    </p:spTree>
    <p:extLst>
      <p:ext uri="{BB962C8B-B14F-4D97-AF65-F5344CB8AC3E}">
        <p14:creationId xmlns:p14="http://schemas.microsoft.com/office/powerpoint/2010/main" val="962160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876300"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27575"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15441853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85129929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07582369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7496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890448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430516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8866853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1344613"/>
            <a:ext cx="1887537" cy="477678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876300" y="1344613"/>
            <a:ext cx="5510213" cy="4776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60282407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6300" y="1344613"/>
            <a:ext cx="7550150" cy="477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25918852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4613"/>
            <a:ext cx="7532688" cy="347662"/>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876300" y="1692275"/>
            <a:ext cx="3698875" cy="442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727575" y="1692275"/>
            <a:ext cx="3698875"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727575" y="3983038"/>
            <a:ext cx="3698875"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4200709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64B270-126C-4E39-BED6-BAAEBA3C70E3}" type="slidenum">
              <a:rPr lang="en-US"/>
              <a:pPr>
                <a:defRPr/>
              </a:pPr>
              <a:t>‹Nr.›</a:t>
            </a:fld>
            <a:endParaRPr lang="en-US"/>
          </a:p>
        </p:txBody>
      </p:sp>
    </p:spTree>
    <p:extLst>
      <p:ext uri="{BB962C8B-B14F-4D97-AF65-F5344CB8AC3E}">
        <p14:creationId xmlns:p14="http://schemas.microsoft.com/office/powerpoint/2010/main" val="152409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36015E-4D64-4504-B552-9E85E980F278}" type="slidenum">
              <a:rPr lang="en-US"/>
              <a:pPr>
                <a:defRPr/>
              </a:pPr>
              <a:t>‹Nr.›</a:t>
            </a:fld>
            <a:endParaRPr lang="en-US"/>
          </a:p>
        </p:txBody>
      </p:sp>
    </p:spTree>
    <p:extLst>
      <p:ext uri="{BB962C8B-B14F-4D97-AF65-F5344CB8AC3E}">
        <p14:creationId xmlns:p14="http://schemas.microsoft.com/office/powerpoint/2010/main" val="388077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453B94-637E-4E35-83C9-447F3105383B}" type="slidenum">
              <a:rPr lang="en-US"/>
              <a:pPr>
                <a:defRPr/>
              </a:pPr>
              <a:t>‹Nr.›</a:t>
            </a:fld>
            <a:endParaRPr lang="en-US"/>
          </a:p>
        </p:txBody>
      </p:sp>
    </p:spTree>
    <p:extLst>
      <p:ext uri="{BB962C8B-B14F-4D97-AF65-F5344CB8AC3E}">
        <p14:creationId xmlns:p14="http://schemas.microsoft.com/office/powerpoint/2010/main" val="144738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ED04A0-3B31-4026-AB33-61AA9123AB68}" type="slidenum">
              <a:rPr lang="en-US"/>
              <a:pPr>
                <a:defRPr/>
              </a:pPr>
              <a:t>‹Nr.›</a:t>
            </a:fld>
            <a:endParaRPr lang="en-US"/>
          </a:p>
        </p:txBody>
      </p:sp>
    </p:spTree>
    <p:extLst>
      <p:ext uri="{BB962C8B-B14F-4D97-AF65-F5344CB8AC3E}">
        <p14:creationId xmlns:p14="http://schemas.microsoft.com/office/powerpoint/2010/main" val="417811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file:///D:\WINNT\Profiles\Administrator\Desktop\Himmel%201,%20blaues%20Logo.tif"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file:///D:\WINNT\Profiles\Administrator\Desktop\Himmel%201,%20blaues%20Logo.tif" TargetMode="Externa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67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67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1DE5BAA-132F-4517-B1EB-FB5F9C630C08}"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ChangeArrowheads="1"/>
          </p:cNvSpPr>
          <p:nvPr userDrawn="1"/>
        </p:nvSpPr>
        <p:spPr bwMode="auto">
          <a:xfrm>
            <a:off x="8377238" y="6381750"/>
            <a:ext cx="309562" cy="360363"/>
          </a:xfrm>
          <a:prstGeom prst="rect">
            <a:avLst/>
          </a:prstGeom>
          <a:solidFill>
            <a:schemeClr val="bg1"/>
          </a:solidFill>
          <a:ln w="9525">
            <a:noFill/>
            <a:miter lim="800000"/>
            <a:headEnd/>
            <a:tailEnd/>
          </a:ln>
          <a:effectLst/>
        </p:spPr>
        <p:txBody>
          <a:bodyPr wrap="none" anchor="ctr"/>
          <a:lstStyle/>
          <a:p>
            <a:pPr>
              <a:defRPr/>
            </a:pPr>
            <a:endParaRPr lang="ru-RU" sz="1400">
              <a:latin typeface="Arial" charset="0"/>
            </a:endParaRPr>
          </a:p>
        </p:txBody>
      </p:sp>
      <p:sp>
        <p:nvSpPr>
          <p:cNvPr id="4099" name="Rectangle 3"/>
          <p:cNvSpPr>
            <a:spLocks noGrp="1" noChangeArrowheads="1"/>
          </p:cNvSpPr>
          <p:nvPr>
            <p:ph type="title"/>
          </p:nvPr>
        </p:nvSpPr>
        <p:spPr bwMode="auto">
          <a:xfrm>
            <a:off x="446088" y="1412875"/>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Titelmasterformat durch Klicken bearbeiten</a:t>
            </a:r>
          </a:p>
        </p:txBody>
      </p:sp>
      <p:sp>
        <p:nvSpPr>
          <p:cNvPr id="179204" name="Line 4"/>
          <p:cNvSpPr>
            <a:spLocks noChangeShapeType="1"/>
          </p:cNvSpPr>
          <p:nvPr userDrawn="1"/>
        </p:nvSpPr>
        <p:spPr bwMode="auto">
          <a:xfrm>
            <a:off x="0" y="1052513"/>
            <a:ext cx="9144000" cy="0"/>
          </a:xfrm>
          <a:prstGeom prst="line">
            <a:avLst/>
          </a:prstGeom>
          <a:noFill/>
          <a:ln w="22225">
            <a:solidFill>
              <a:schemeClr val="accent1"/>
            </a:solidFill>
            <a:round/>
            <a:headEnd/>
            <a:tailEnd/>
          </a:ln>
          <a:effectLst/>
        </p:spPr>
        <p:txBody>
          <a:bodyPr/>
          <a:lstStyle/>
          <a:p>
            <a:pPr>
              <a:defRPr/>
            </a:pPr>
            <a:endParaRPr lang="ru-RU" sz="1400">
              <a:latin typeface="Arial" charset="0"/>
            </a:endParaRPr>
          </a:p>
        </p:txBody>
      </p:sp>
      <p:sp>
        <p:nvSpPr>
          <p:cNvPr id="179205" name="Line 5"/>
          <p:cNvSpPr>
            <a:spLocks noChangeShapeType="1"/>
          </p:cNvSpPr>
          <p:nvPr userDrawn="1"/>
        </p:nvSpPr>
        <p:spPr bwMode="auto">
          <a:xfrm>
            <a:off x="0" y="6524625"/>
            <a:ext cx="9144000" cy="0"/>
          </a:xfrm>
          <a:prstGeom prst="line">
            <a:avLst/>
          </a:prstGeom>
          <a:noFill/>
          <a:ln w="22225">
            <a:solidFill>
              <a:schemeClr val="accent1"/>
            </a:solidFill>
            <a:round/>
            <a:headEnd/>
            <a:tailEnd/>
          </a:ln>
          <a:effectLst/>
        </p:spPr>
        <p:txBody>
          <a:bodyPr/>
          <a:lstStyle/>
          <a:p>
            <a:pPr>
              <a:defRPr/>
            </a:pPr>
            <a:endParaRPr lang="ru-RU" sz="1400">
              <a:latin typeface="Arial" charset="0"/>
            </a:endParaRPr>
          </a:p>
        </p:txBody>
      </p:sp>
      <p:pic>
        <p:nvPicPr>
          <p:cNvPr id="4102" name="Picture 6" descr="DWD-BiWoCl-22-rgb_klei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84838" y="142875"/>
            <a:ext cx="29924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Bundesadler_klei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26438" y="6459538"/>
            <a:ext cx="349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8" name="Rectangle 8"/>
          <p:cNvSpPr>
            <a:spLocks noChangeArrowheads="1"/>
          </p:cNvSpPr>
          <p:nvPr/>
        </p:nvSpPr>
        <p:spPr bwMode="auto">
          <a:xfrm>
            <a:off x="446088" y="6572250"/>
            <a:ext cx="4271962" cy="207963"/>
          </a:xfrm>
          <a:prstGeom prst="rect">
            <a:avLst/>
          </a:prstGeom>
          <a:noFill/>
          <a:ln w="9525">
            <a:noFill/>
            <a:miter lim="800000"/>
            <a:headEnd/>
            <a:tailEnd/>
          </a:ln>
          <a:effectLst/>
        </p:spPr>
        <p:txBody>
          <a:bodyPr lIns="0"/>
          <a:lstStyle/>
          <a:p>
            <a:pPr algn="l" eaLnBrk="1" hangingPunct="1"/>
            <a:r>
              <a:rPr lang="de-DE" sz="1000" dirty="0">
                <a:latin typeface="Arial" charset="0"/>
              </a:rPr>
              <a:t>COSMO General Meeting, </a:t>
            </a:r>
            <a:r>
              <a:rPr lang="de-DE" sz="1000" dirty="0" smtClean="0">
                <a:latin typeface="Arial" charset="0"/>
              </a:rPr>
              <a:t>Sibiu, Romania, 2-5 </a:t>
            </a:r>
            <a:r>
              <a:rPr lang="de-DE" sz="1000" dirty="0">
                <a:latin typeface="Arial" charset="0"/>
              </a:rPr>
              <a:t>September </a:t>
            </a:r>
            <a:r>
              <a:rPr lang="de-DE" sz="1000" dirty="0" smtClean="0">
                <a:latin typeface="Arial" charset="0"/>
              </a:rPr>
              <a:t>2013</a:t>
            </a:r>
            <a:endParaRPr lang="de-DE" sz="1000" dirty="0">
              <a:latin typeface="Arial" charset="0"/>
            </a:endParaRPr>
          </a:p>
        </p:txBody>
      </p:sp>
    </p:spTree>
  </p:cSld>
  <p:clrMap bg1="lt1" tx1="dk1" bg2="lt2" tx2="dk2" accent1="accent1" accent2="accent2" accent3="accent3" accent4="accent4" accent5="accent5" accent6="accent6" hlink="hlink" folHlink="folHlink"/>
  <p:sldLayoutIdLst>
    <p:sldLayoutId id="2147483839"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transition/>
  <p:timing>
    <p:tnLst>
      <p:par>
        <p:cTn id="1" dur="indefinite" restart="never" nodeType="tmRoot"/>
      </p:par>
    </p:tnLst>
  </p:timing>
  <p:txStyles>
    <p:titleStyle>
      <a:lvl1pPr algn="l" rtl="0" eaLnBrk="0" fontAlgn="base" hangingPunct="0">
        <a:spcBef>
          <a:spcPct val="0"/>
        </a:spcBef>
        <a:spcAft>
          <a:spcPct val="0"/>
        </a:spcAft>
        <a:defRPr sz="2600" b="1">
          <a:solidFill>
            <a:schemeClr val="accent1"/>
          </a:solidFill>
          <a:latin typeface="+mj-lt"/>
          <a:ea typeface="+mj-ea"/>
          <a:cs typeface="+mj-cs"/>
        </a:defRPr>
      </a:lvl1pPr>
      <a:lvl2pPr algn="l" rtl="0" eaLnBrk="0" fontAlgn="base" hangingPunct="0">
        <a:spcBef>
          <a:spcPct val="0"/>
        </a:spcBef>
        <a:spcAft>
          <a:spcPct val="0"/>
        </a:spcAft>
        <a:defRPr sz="2600" b="1">
          <a:solidFill>
            <a:schemeClr val="accent1"/>
          </a:solidFill>
          <a:latin typeface="Arial" charset="0"/>
        </a:defRPr>
      </a:lvl2pPr>
      <a:lvl3pPr algn="l" rtl="0" eaLnBrk="0" fontAlgn="base" hangingPunct="0">
        <a:spcBef>
          <a:spcPct val="0"/>
        </a:spcBef>
        <a:spcAft>
          <a:spcPct val="0"/>
        </a:spcAft>
        <a:defRPr sz="2600" b="1">
          <a:solidFill>
            <a:schemeClr val="accent1"/>
          </a:solidFill>
          <a:latin typeface="Arial" charset="0"/>
        </a:defRPr>
      </a:lvl3pPr>
      <a:lvl4pPr algn="l" rtl="0" eaLnBrk="0" fontAlgn="base" hangingPunct="0">
        <a:spcBef>
          <a:spcPct val="0"/>
        </a:spcBef>
        <a:spcAft>
          <a:spcPct val="0"/>
        </a:spcAft>
        <a:defRPr sz="2600" b="1">
          <a:solidFill>
            <a:schemeClr val="accent1"/>
          </a:solidFill>
          <a:latin typeface="Arial" charset="0"/>
        </a:defRPr>
      </a:lvl4pPr>
      <a:lvl5pPr algn="l" rtl="0" eaLnBrk="0" fontAlgn="base" hangingPunct="0">
        <a:spcBef>
          <a:spcPct val="0"/>
        </a:spcBef>
        <a:spcAft>
          <a:spcPct val="0"/>
        </a:spcAft>
        <a:defRPr sz="2600" b="1">
          <a:solidFill>
            <a:schemeClr val="accent1"/>
          </a:solidFill>
          <a:latin typeface="Arial" charset="0"/>
        </a:defRPr>
      </a:lvl5pPr>
      <a:lvl6pPr marL="457200" algn="l" rtl="0" fontAlgn="base">
        <a:spcBef>
          <a:spcPct val="0"/>
        </a:spcBef>
        <a:spcAft>
          <a:spcPct val="0"/>
        </a:spcAft>
        <a:defRPr sz="2600" b="1">
          <a:solidFill>
            <a:schemeClr val="accent1"/>
          </a:solidFill>
          <a:latin typeface="Arial" charset="0"/>
        </a:defRPr>
      </a:lvl6pPr>
      <a:lvl7pPr marL="914400" algn="l" rtl="0" fontAlgn="base">
        <a:spcBef>
          <a:spcPct val="0"/>
        </a:spcBef>
        <a:spcAft>
          <a:spcPct val="0"/>
        </a:spcAft>
        <a:defRPr sz="2600" b="1">
          <a:solidFill>
            <a:schemeClr val="accent1"/>
          </a:solidFill>
          <a:latin typeface="Arial" charset="0"/>
        </a:defRPr>
      </a:lvl7pPr>
      <a:lvl8pPr marL="1371600" algn="l" rtl="0" fontAlgn="base">
        <a:spcBef>
          <a:spcPct val="0"/>
        </a:spcBef>
        <a:spcAft>
          <a:spcPct val="0"/>
        </a:spcAft>
        <a:defRPr sz="2600" b="1">
          <a:solidFill>
            <a:schemeClr val="accent1"/>
          </a:solidFill>
          <a:latin typeface="Arial" charset="0"/>
        </a:defRPr>
      </a:lvl8pPr>
      <a:lvl9pPr marL="1828800" algn="l" rtl="0" fontAlgn="base">
        <a:spcBef>
          <a:spcPct val="0"/>
        </a:spcBef>
        <a:spcAft>
          <a:spcPct val="0"/>
        </a:spcAft>
        <a:defRPr sz="2600" b="1">
          <a:solidFill>
            <a:schemeClr val="accent1"/>
          </a:solidFill>
          <a:latin typeface="Arial" charset="0"/>
        </a:defRPr>
      </a:lvl9pPr>
    </p:titleStyle>
    <p:bodyStyle>
      <a:lvl1pPr marL="342900" indent="-3429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ea typeface="+mn-ea"/>
          <a:cs typeface="+mn-cs"/>
        </a:defRPr>
      </a:lvl1pPr>
      <a:lvl2pPr marL="742950" indent="-28575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2pPr>
      <a:lvl3pPr marL="1143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3pPr>
      <a:lvl4pPr marL="1600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4pPr>
      <a:lvl5pPr marL="20574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5pPr>
      <a:lvl6pPr marL="25146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D:\WINNT\Profiles\Administrator\Desktop\Himmel 1, blaues Logo.tif"/>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0" y="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876300" y="1344613"/>
            <a:ext cx="75326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smtClean="0"/>
              <a:t>Click to edit Master title style</a:t>
            </a:r>
          </a:p>
        </p:txBody>
      </p:sp>
      <p:sp>
        <p:nvSpPr>
          <p:cNvPr id="5124" name="Rectangle 4"/>
          <p:cNvSpPr>
            <a:spLocks noGrp="1" noChangeArrowheads="1"/>
          </p:cNvSpPr>
          <p:nvPr>
            <p:ph type="body" idx="1"/>
          </p:nvPr>
        </p:nvSpPr>
        <p:spPr bwMode="auto">
          <a:xfrm>
            <a:off x="876300" y="1692275"/>
            <a:ext cx="75501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5125" name="Text Box 5"/>
          <p:cNvSpPr txBox="1">
            <a:spLocks noChangeArrowheads="1"/>
          </p:cNvSpPr>
          <p:nvPr/>
        </p:nvSpPr>
        <p:spPr bwMode="auto">
          <a:xfrm>
            <a:off x="4146550" y="733425"/>
            <a:ext cx="114300" cy="244475"/>
          </a:xfrm>
          <a:prstGeom prst="rect">
            <a:avLst/>
          </a:prstGeom>
          <a:noFill/>
          <a:ln>
            <a:noFill/>
          </a:ln>
          <a:extLst/>
        </p:spPr>
        <p:txBody>
          <a:bodyPr wrap="none" lIns="0" tIns="0" rIns="0" bIns="0">
            <a:spAutoFit/>
          </a:bodyPr>
          <a:lstStyle>
            <a:lvl1pPr defTabSz="855663">
              <a:defRPr sz="2000">
                <a:solidFill>
                  <a:schemeClr val="tx1"/>
                </a:solidFill>
                <a:latin typeface="Times New Roman" pitchFamily="18" charset="0"/>
              </a:defRPr>
            </a:lvl1pPr>
            <a:lvl2pPr marL="742950" indent="-285750" defTabSz="855663">
              <a:defRPr sz="2000">
                <a:solidFill>
                  <a:schemeClr val="tx1"/>
                </a:solidFill>
                <a:latin typeface="Times New Roman" pitchFamily="18" charset="0"/>
              </a:defRPr>
            </a:lvl2pPr>
            <a:lvl3pPr marL="1143000" indent="-228600" defTabSz="855663">
              <a:defRPr sz="2000">
                <a:solidFill>
                  <a:schemeClr val="tx1"/>
                </a:solidFill>
                <a:latin typeface="Times New Roman" pitchFamily="18" charset="0"/>
              </a:defRPr>
            </a:lvl3pPr>
            <a:lvl4pPr marL="1600200" indent="-228600" defTabSz="855663">
              <a:defRPr sz="2000">
                <a:solidFill>
                  <a:schemeClr val="tx1"/>
                </a:solidFill>
                <a:latin typeface="Times New Roman" pitchFamily="18" charset="0"/>
              </a:defRPr>
            </a:lvl4pPr>
            <a:lvl5pPr marL="2057400" indent="-228600" defTabSz="855663">
              <a:defRPr sz="2000">
                <a:solidFill>
                  <a:schemeClr val="tx1"/>
                </a:solidFill>
                <a:latin typeface="Times New Roman" pitchFamily="18" charset="0"/>
              </a:defRPr>
            </a:lvl5pPr>
            <a:lvl6pPr marL="2514600" indent="-228600" algn="ctr" defTabSz="855663" eaLnBrk="0" fontAlgn="base" hangingPunct="0">
              <a:spcBef>
                <a:spcPct val="0"/>
              </a:spcBef>
              <a:spcAft>
                <a:spcPct val="0"/>
              </a:spcAft>
              <a:defRPr sz="2000">
                <a:solidFill>
                  <a:schemeClr val="tx1"/>
                </a:solidFill>
                <a:latin typeface="Times New Roman" pitchFamily="18" charset="0"/>
              </a:defRPr>
            </a:lvl6pPr>
            <a:lvl7pPr marL="2971800" indent="-228600" algn="ctr" defTabSz="855663" eaLnBrk="0" fontAlgn="base" hangingPunct="0">
              <a:spcBef>
                <a:spcPct val="0"/>
              </a:spcBef>
              <a:spcAft>
                <a:spcPct val="0"/>
              </a:spcAft>
              <a:defRPr sz="2000">
                <a:solidFill>
                  <a:schemeClr val="tx1"/>
                </a:solidFill>
                <a:latin typeface="Times New Roman" pitchFamily="18" charset="0"/>
              </a:defRPr>
            </a:lvl7pPr>
            <a:lvl8pPr marL="3429000" indent="-228600" algn="ctr" defTabSz="855663" eaLnBrk="0" fontAlgn="base" hangingPunct="0">
              <a:spcBef>
                <a:spcPct val="0"/>
              </a:spcBef>
              <a:spcAft>
                <a:spcPct val="0"/>
              </a:spcAft>
              <a:defRPr sz="2000">
                <a:solidFill>
                  <a:schemeClr val="tx1"/>
                </a:solidFill>
                <a:latin typeface="Times New Roman" pitchFamily="18" charset="0"/>
              </a:defRPr>
            </a:lvl8pPr>
            <a:lvl9pPr marL="3886200" indent="-228600" algn="ctr" defTabSz="855663" eaLnBrk="0" fontAlgn="base" hangingPunct="0">
              <a:spcBef>
                <a:spcPct val="0"/>
              </a:spcBef>
              <a:spcAft>
                <a:spcPct val="0"/>
              </a:spcAft>
              <a:defRPr sz="2000">
                <a:solidFill>
                  <a:schemeClr val="tx1"/>
                </a:solidFill>
                <a:latin typeface="Times New Roman" pitchFamily="18" charset="0"/>
              </a:defRPr>
            </a:lvl9pPr>
          </a:lstStyle>
          <a:p>
            <a:pPr>
              <a:defRPr/>
            </a:pPr>
            <a:r>
              <a:rPr lang="de-DE" sz="1600" b="1" smtClean="0">
                <a:solidFill>
                  <a:srgbClr val="000000"/>
                </a:solidFill>
                <a:latin typeface="Arial" charset="0"/>
              </a:rPr>
              <a:t>  </a:t>
            </a:r>
          </a:p>
        </p:txBody>
      </p:sp>
      <p:sp>
        <p:nvSpPr>
          <p:cNvPr id="5126" name="Line 6"/>
          <p:cNvSpPr>
            <a:spLocks noChangeShapeType="1"/>
          </p:cNvSpPr>
          <p:nvPr/>
        </p:nvSpPr>
        <p:spPr bwMode="auto">
          <a:xfrm>
            <a:off x="0" y="6858000"/>
            <a:ext cx="9144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Tree>
    <p:extLst>
      <p:ext uri="{BB962C8B-B14F-4D97-AF65-F5344CB8AC3E}">
        <p14:creationId xmlns:p14="http://schemas.microsoft.com/office/powerpoint/2010/main" val="255150164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ransition/>
  <p:timing>
    <p:tnLst>
      <p:par>
        <p:cTn id="1" dur="indefinite" restart="never" nodeType="tmRoot"/>
      </p:par>
    </p:tnLst>
  </p:timing>
  <p:txStyles>
    <p:titleStyle>
      <a:lvl1pPr algn="l" defTabSz="855663" rtl="0" eaLnBrk="0" fontAlgn="base" hangingPunct="0">
        <a:spcBef>
          <a:spcPct val="0"/>
        </a:spcBef>
        <a:spcAft>
          <a:spcPct val="0"/>
        </a:spcAft>
        <a:defRPr sz="4400" b="1">
          <a:solidFill>
            <a:srgbClr val="00468B"/>
          </a:solidFill>
          <a:latin typeface="+mj-lt"/>
          <a:ea typeface="+mj-ea"/>
          <a:cs typeface="+mj-cs"/>
        </a:defRPr>
      </a:lvl1pPr>
      <a:lvl2pPr algn="l" defTabSz="855663" rtl="0" eaLnBrk="0" fontAlgn="base" hangingPunct="0">
        <a:spcBef>
          <a:spcPct val="0"/>
        </a:spcBef>
        <a:spcAft>
          <a:spcPct val="0"/>
        </a:spcAft>
        <a:defRPr sz="4400" b="1">
          <a:solidFill>
            <a:srgbClr val="00468B"/>
          </a:solidFill>
          <a:latin typeface="Arial" charset="0"/>
        </a:defRPr>
      </a:lvl2pPr>
      <a:lvl3pPr algn="l" defTabSz="855663" rtl="0" eaLnBrk="0" fontAlgn="base" hangingPunct="0">
        <a:spcBef>
          <a:spcPct val="0"/>
        </a:spcBef>
        <a:spcAft>
          <a:spcPct val="0"/>
        </a:spcAft>
        <a:defRPr sz="4400" b="1">
          <a:solidFill>
            <a:srgbClr val="00468B"/>
          </a:solidFill>
          <a:latin typeface="Arial" charset="0"/>
        </a:defRPr>
      </a:lvl3pPr>
      <a:lvl4pPr algn="l" defTabSz="855663" rtl="0" eaLnBrk="0" fontAlgn="base" hangingPunct="0">
        <a:spcBef>
          <a:spcPct val="0"/>
        </a:spcBef>
        <a:spcAft>
          <a:spcPct val="0"/>
        </a:spcAft>
        <a:defRPr sz="4400" b="1">
          <a:solidFill>
            <a:srgbClr val="00468B"/>
          </a:solidFill>
          <a:latin typeface="Arial" charset="0"/>
        </a:defRPr>
      </a:lvl4pPr>
      <a:lvl5pPr algn="l" defTabSz="855663" rtl="0" eaLnBrk="0" fontAlgn="base" hangingPunct="0">
        <a:spcBef>
          <a:spcPct val="0"/>
        </a:spcBef>
        <a:spcAft>
          <a:spcPct val="0"/>
        </a:spcAft>
        <a:defRPr sz="4400" b="1">
          <a:solidFill>
            <a:srgbClr val="00468B"/>
          </a:solidFill>
          <a:latin typeface="Arial" charset="0"/>
        </a:defRPr>
      </a:lvl5pPr>
      <a:lvl6pPr marL="457200" algn="l" defTabSz="855663" rtl="0" fontAlgn="base">
        <a:spcBef>
          <a:spcPct val="0"/>
        </a:spcBef>
        <a:spcAft>
          <a:spcPct val="0"/>
        </a:spcAft>
        <a:defRPr b="1">
          <a:solidFill>
            <a:srgbClr val="00468B"/>
          </a:solidFill>
          <a:latin typeface="Arial" charset="0"/>
        </a:defRPr>
      </a:lvl6pPr>
      <a:lvl7pPr marL="914400" algn="l" defTabSz="855663" rtl="0" fontAlgn="base">
        <a:spcBef>
          <a:spcPct val="0"/>
        </a:spcBef>
        <a:spcAft>
          <a:spcPct val="0"/>
        </a:spcAft>
        <a:defRPr b="1">
          <a:solidFill>
            <a:srgbClr val="00468B"/>
          </a:solidFill>
          <a:latin typeface="Arial" charset="0"/>
        </a:defRPr>
      </a:lvl7pPr>
      <a:lvl8pPr marL="1371600" algn="l" defTabSz="855663" rtl="0" fontAlgn="base">
        <a:spcBef>
          <a:spcPct val="0"/>
        </a:spcBef>
        <a:spcAft>
          <a:spcPct val="0"/>
        </a:spcAft>
        <a:defRPr b="1">
          <a:solidFill>
            <a:srgbClr val="00468B"/>
          </a:solidFill>
          <a:latin typeface="Arial" charset="0"/>
        </a:defRPr>
      </a:lvl8pPr>
      <a:lvl9pPr marL="1828800" algn="l" defTabSz="855663" rtl="0" fontAlgn="base">
        <a:spcBef>
          <a:spcPct val="0"/>
        </a:spcBef>
        <a:spcAft>
          <a:spcPct val="0"/>
        </a:spcAft>
        <a:defRPr b="1">
          <a:solidFill>
            <a:srgbClr val="00468B"/>
          </a:solidFill>
          <a:latin typeface="Arial" charset="0"/>
        </a:defRPr>
      </a:lvl9pPr>
    </p:titleStyle>
    <p:bodyStyle>
      <a:lvl1pPr marL="322263" indent="-322263" algn="l" defTabSz="855663" rtl="0" eaLnBrk="0" fontAlgn="base" hangingPunct="0">
        <a:spcBef>
          <a:spcPct val="20000"/>
        </a:spcBef>
        <a:spcAft>
          <a:spcPct val="0"/>
        </a:spcAft>
        <a:buClr>
          <a:srgbClr val="00468B"/>
        </a:buClr>
        <a:buSzPct val="105000"/>
        <a:buChar char="•"/>
        <a:defRPr sz="3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sz="2800">
          <a:solidFill>
            <a:schemeClr val="tx1"/>
          </a:solidFill>
          <a:latin typeface="+mn-lt"/>
        </a:defRPr>
      </a:lvl2pPr>
      <a:lvl3pPr marL="1069975" indent="-214313" algn="l" defTabSz="855663" rtl="0" eaLnBrk="0" fontAlgn="base" hangingPunct="0">
        <a:spcBef>
          <a:spcPct val="20000"/>
        </a:spcBef>
        <a:spcAft>
          <a:spcPct val="0"/>
        </a:spcAft>
        <a:buSzPct val="100000"/>
        <a:buChar char="–"/>
        <a:defRPr sz="2400">
          <a:solidFill>
            <a:schemeClr val="tx1"/>
          </a:solidFill>
          <a:latin typeface="+mn-lt"/>
        </a:defRPr>
      </a:lvl3pPr>
      <a:lvl4pPr marL="1498600" indent="-215900" algn="l" defTabSz="855663" rtl="0" eaLnBrk="0" fontAlgn="base" hangingPunct="0">
        <a:spcBef>
          <a:spcPct val="20000"/>
        </a:spcBef>
        <a:spcAft>
          <a:spcPct val="0"/>
        </a:spcAft>
        <a:buSzPct val="100000"/>
        <a:buChar char="–"/>
        <a:defRPr sz="2000">
          <a:solidFill>
            <a:schemeClr val="tx1"/>
          </a:solidFill>
          <a:latin typeface="+mn-lt"/>
        </a:defRPr>
      </a:lvl4pPr>
      <a:lvl5pPr marL="1925638" indent="-212725" algn="l" defTabSz="855663" rtl="0" eaLnBrk="0" fontAlgn="base" hangingPunct="0">
        <a:spcBef>
          <a:spcPct val="20000"/>
        </a:spcBef>
        <a:spcAft>
          <a:spcPct val="0"/>
        </a:spcAft>
        <a:buSzPct val="100000"/>
        <a:buChar char="–"/>
        <a:defRPr sz="2000">
          <a:solidFill>
            <a:schemeClr val="tx1"/>
          </a:solidFill>
          <a:latin typeface="+mn-lt"/>
        </a:defRPr>
      </a:lvl5pPr>
      <a:lvl6pPr marL="2382838" indent="-212725" algn="l" defTabSz="855663" rtl="0" fontAlgn="base">
        <a:spcBef>
          <a:spcPct val="20000"/>
        </a:spcBef>
        <a:spcAft>
          <a:spcPct val="0"/>
        </a:spcAft>
        <a:buSzPct val="100000"/>
        <a:buChar char="–"/>
        <a:defRPr>
          <a:solidFill>
            <a:schemeClr val="tx1"/>
          </a:solidFill>
          <a:latin typeface="+mn-lt"/>
        </a:defRPr>
      </a:lvl6pPr>
      <a:lvl7pPr marL="2840038" indent="-212725" algn="l" defTabSz="855663" rtl="0" fontAlgn="base">
        <a:spcBef>
          <a:spcPct val="20000"/>
        </a:spcBef>
        <a:spcAft>
          <a:spcPct val="0"/>
        </a:spcAft>
        <a:buSzPct val="100000"/>
        <a:buChar char="–"/>
        <a:defRPr>
          <a:solidFill>
            <a:schemeClr val="tx1"/>
          </a:solidFill>
          <a:latin typeface="+mn-lt"/>
        </a:defRPr>
      </a:lvl7pPr>
      <a:lvl8pPr marL="3297238" indent="-212725" algn="l" defTabSz="855663" rtl="0" fontAlgn="base">
        <a:spcBef>
          <a:spcPct val="20000"/>
        </a:spcBef>
        <a:spcAft>
          <a:spcPct val="0"/>
        </a:spcAft>
        <a:buSzPct val="100000"/>
        <a:buChar char="–"/>
        <a:defRPr>
          <a:solidFill>
            <a:schemeClr val="tx1"/>
          </a:solidFill>
          <a:latin typeface="+mn-lt"/>
        </a:defRPr>
      </a:lvl8pPr>
      <a:lvl9pPr marL="3754438" indent="-212725" algn="l" defTabSz="855663" rtl="0" fontAlgn="base">
        <a:spcBef>
          <a:spcPct val="20000"/>
        </a:spcBef>
        <a:spcAft>
          <a:spcPct val="0"/>
        </a:spcAft>
        <a:buSzPct val="10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6300" y="1344613"/>
            <a:ext cx="75326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smtClean="0"/>
              <a:t>Click to edit Master title style</a:t>
            </a:r>
          </a:p>
        </p:txBody>
      </p:sp>
      <p:sp>
        <p:nvSpPr>
          <p:cNvPr id="6147" name="Rectangle 3"/>
          <p:cNvSpPr>
            <a:spLocks noGrp="1" noChangeArrowheads="1"/>
          </p:cNvSpPr>
          <p:nvPr>
            <p:ph type="body" idx="1"/>
          </p:nvPr>
        </p:nvSpPr>
        <p:spPr bwMode="auto">
          <a:xfrm>
            <a:off x="876300" y="1692275"/>
            <a:ext cx="75501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6148" name="Text Box 4"/>
          <p:cNvSpPr txBox="1">
            <a:spLocks noChangeArrowheads="1"/>
          </p:cNvSpPr>
          <p:nvPr/>
        </p:nvSpPr>
        <p:spPr bwMode="auto">
          <a:xfrm>
            <a:off x="4175125" y="733425"/>
            <a:ext cx="57150" cy="244475"/>
          </a:xfrm>
          <a:prstGeom prst="rect">
            <a:avLst/>
          </a:prstGeom>
          <a:noFill/>
          <a:ln>
            <a:noFill/>
          </a:ln>
          <a:extLst/>
        </p:spPr>
        <p:txBody>
          <a:bodyPr wrap="none" lIns="0" tIns="0" rIns="0" bIns="0">
            <a:spAutoFit/>
          </a:bodyPr>
          <a:lstStyle>
            <a:lvl1pPr defTabSz="855663">
              <a:defRPr sz="2000">
                <a:solidFill>
                  <a:schemeClr val="tx1"/>
                </a:solidFill>
                <a:latin typeface="Times New Roman" pitchFamily="18" charset="0"/>
              </a:defRPr>
            </a:lvl1pPr>
            <a:lvl2pPr marL="742950" indent="-285750" defTabSz="855663">
              <a:defRPr sz="2000">
                <a:solidFill>
                  <a:schemeClr val="tx1"/>
                </a:solidFill>
                <a:latin typeface="Times New Roman" pitchFamily="18" charset="0"/>
              </a:defRPr>
            </a:lvl2pPr>
            <a:lvl3pPr marL="1143000" indent="-228600" defTabSz="855663">
              <a:defRPr sz="2000">
                <a:solidFill>
                  <a:schemeClr val="tx1"/>
                </a:solidFill>
                <a:latin typeface="Times New Roman" pitchFamily="18" charset="0"/>
              </a:defRPr>
            </a:lvl3pPr>
            <a:lvl4pPr marL="1600200" indent="-228600" defTabSz="855663">
              <a:defRPr sz="2000">
                <a:solidFill>
                  <a:schemeClr val="tx1"/>
                </a:solidFill>
                <a:latin typeface="Times New Roman" pitchFamily="18" charset="0"/>
              </a:defRPr>
            </a:lvl4pPr>
            <a:lvl5pPr marL="2057400" indent="-228600" defTabSz="855663">
              <a:defRPr sz="2000">
                <a:solidFill>
                  <a:schemeClr val="tx1"/>
                </a:solidFill>
                <a:latin typeface="Times New Roman" pitchFamily="18" charset="0"/>
              </a:defRPr>
            </a:lvl5pPr>
            <a:lvl6pPr marL="2514600" indent="-228600" algn="ctr" defTabSz="855663" eaLnBrk="0" fontAlgn="base" hangingPunct="0">
              <a:spcBef>
                <a:spcPct val="0"/>
              </a:spcBef>
              <a:spcAft>
                <a:spcPct val="0"/>
              </a:spcAft>
              <a:defRPr sz="2000">
                <a:solidFill>
                  <a:schemeClr val="tx1"/>
                </a:solidFill>
                <a:latin typeface="Times New Roman" pitchFamily="18" charset="0"/>
              </a:defRPr>
            </a:lvl6pPr>
            <a:lvl7pPr marL="2971800" indent="-228600" algn="ctr" defTabSz="855663" eaLnBrk="0" fontAlgn="base" hangingPunct="0">
              <a:spcBef>
                <a:spcPct val="0"/>
              </a:spcBef>
              <a:spcAft>
                <a:spcPct val="0"/>
              </a:spcAft>
              <a:defRPr sz="2000">
                <a:solidFill>
                  <a:schemeClr val="tx1"/>
                </a:solidFill>
                <a:latin typeface="Times New Roman" pitchFamily="18" charset="0"/>
              </a:defRPr>
            </a:lvl7pPr>
            <a:lvl8pPr marL="3429000" indent="-228600" algn="ctr" defTabSz="855663" eaLnBrk="0" fontAlgn="base" hangingPunct="0">
              <a:spcBef>
                <a:spcPct val="0"/>
              </a:spcBef>
              <a:spcAft>
                <a:spcPct val="0"/>
              </a:spcAft>
              <a:defRPr sz="2000">
                <a:solidFill>
                  <a:schemeClr val="tx1"/>
                </a:solidFill>
                <a:latin typeface="Times New Roman" pitchFamily="18" charset="0"/>
              </a:defRPr>
            </a:lvl8pPr>
            <a:lvl9pPr marL="3886200" indent="-228600" algn="ctr" defTabSz="855663" eaLnBrk="0" fontAlgn="base" hangingPunct="0">
              <a:spcBef>
                <a:spcPct val="0"/>
              </a:spcBef>
              <a:spcAft>
                <a:spcPct val="0"/>
              </a:spcAft>
              <a:defRPr sz="2000">
                <a:solidFill>
                  <a:schemeClr val="tx1"/>
                </a:solidFill>
                <a:latin typeface="Times New Roman" pitchFamily="18" charset="0"/>
              </a:defRPr>
            </a:lvl9pPr>
          </a:lstStyle>
          <a:p>
            <a:pPr>
              <a:defRPr/>
            </a:pPr>
            <a:r>
              <a:rPr lang="de-DE" sz="1600" b="1" smtClean="0">
                <a:solidFill>
                  <a:srgbClr val="000000"/>
                </a:solidFill>
                <a:latin typeface="Arial" charset="0"/>
              </a:rPr>
              <a:t> </a:t>
            </a:r>
          </a:p>
        </p:txBody>
      </p:sp>
      <p:sp>
        <p:nvSpPr>
          <p:cNvPr id="6149" name="Line 5"/>
          <p:cNvSpPr>
            <a:spLocks noChangeShapeType="1"/>
          </p:cNvSpPr>
          <p:nvPr/>
        </p:nvSpPr>
        <p:spPr bwMode="auto">
          <a:xfrm>
            <a:off x="0" y="6858000"/>
            <a:ext cx="9144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Tree>
    <p:extLst>
      <p:ext uri="{BB962C8B-B14F-4D97-AF65-F5344CB8AC3E}">
        <p14:creationId xmlns:p14="http://schemas.microsoft.com/office/powerpoint/2010/main" val="71422629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timing>
    <p:tnLst>
      <p:par>
        <p:cTn id="1" dur="indefinite" restart="never" nodeType="tmRoot"/>
      </p:par>
    </p:tnLst>
  </p:timing>
  <p:txStyles>
    <p:titleStyle>
      <a:lvl1pPr algn="l" defTabSz="855663" rtl="0" eaLnBrk="0" fontAlgn="base" hangingPunct="0">
        <a:spcBef>
          <a:spcPct val="0"/>
        </a:spcBef>
        <a:spcAft>
          <a:spcPct val="0"/>
        </a:spcAft>
        <a:defRPr sz="4400" b="1">
          <a:solidFill>
            <a:srgbClr val="00468B"/>
          </a:solidFill>
          <a:latin typeface="+mj-lt"/>
          <a:ea typeface="+mj-ea"/>
          <a:cs typeface="+mj-cs"/>
        </a:defRPr>
      </a:lvl1pPr>
      <a:lvl2pPr algn="l" defTabSz="855663" rtl="0" eaLnBrk="0" fontAlgn="base" hangingPunct="0">
        <a:spcBef>
          <a:spcPct val="0"/>
        </a:spcBef>
        <a:spcAft>
          <a:spcPct val="0"/>
        </a:spcAft>
        <a:defRPr sz="4400" b="1">
          <a:solidFill>
            <a:srgbClr val="00468B"/>
          </a:solidFill>
          <a:latin typeface="Arial" charset="0"/>
          <a:cs typeface="Arial" charset="0"/>
        </a:defRPr>
      </a:lvl2pPr>
      <a:lvl3pPr algn="l" defTabSz="855663" rtl="0" eaLnBrk="0" fontAlgn="base" hangingPunct="0">
        <a:spcBef>
          <a:spcPct val="0"/>
        </a:spcBef>
        <a:spcAft>
          <a:spcPct val="0"/>
        </a:spcAft>
        <a:defRPr sz="4400" b="1">
          <a:solidFill>
            <a:srgbClr val="00468B"/>
          </a:solidFill>
          <a:latin typeface="Arial" charset="0"/>
          <a:cs typeface="Arial" charset="0"/>
        </a:defRPr>
      </a:lvl3pPr>
      <a:lvl4pPr algn="l" defTabSz="855663" rtl="0" eaLnBrk="0" fontAlgn="base" hangingPunct="0">
        <a:spcBef>
          <a:spcPct val="0"/>
        </a:spcBef>
        <a:spcAft>
          <a:spcPct val="0"/>
        </a:spcAft>
        <a:defRPr sz="4400" b="1">
          <a:solidFill>
            <a:srgbClr val="00468B"/>
          </a:solidFill>
          <a:latin typeface="Arial" charset="0"/>
          <a:cs typeface="Arial" charset="0"/>
        </a:defRPr>
      </a:lvl4pPr>
      <a:lvl5pPr algn="l" defTabSz="855663" rtl="0" eaLnBrk="0" fontAlgn="base" hangingPunct="0">
        <a:spcBef>
          <a:spcPct val="0"/>
        </a:spcBef>
        <a:spcAft>
          <a:spcPct val="0"/>
        </a:spcAft>
        <a:defRPr sz="4400" b="1">
          <a:solidFill>
            <a:srgbClr val="00468B"/>
          </a:solidFill>
          <a:latin typeface="Arial" charset="0"/>
          <a:cs typeface="Arial" charset="0"/>
        </a:defRPr>
      </a:lvl5pPr>
      <a:lvl6pPr marL="457200" algn="l" defTabSz="855663" rtl="0" fontAlgn="base">
        <a:spcBef>
          <a:spcPct val="0"/>
        </a:spcBef>
        <a:spcAft>
          <a:spcPct val="0"/>
        </a:spcAft>
        <a:defRPr sz="4400" b="1">
          <a:solidFill>
            <a:srgbClr val="00468B"/>
          </a:solidFill>
          <a:latin typeface="Arial" charset="0"/>
          <a:cs typeface="Arial" charset="0"/>
        </a:defRPr>
      </a:lvl6pPr>
      <a:lvl7pPr marL="914400" algn="l" defTabSz="855663" rtl="0" fontAlgn="base">
        <a:spcBef>
          <a:spcPct val="0"/>
        </a:spcBef>
        <a:spcAft>
          <a:spcPct val="0"/>
        </a:spcAft>
        <a:defRPr sz="4400" b="1">
          <a:solidFill>
            <a:srgbClr val="00468B"/>
          </a:solidFill>
          <a:latin typeface="Arial" charset="0"/>
          <a:cs typeface="Arial" charset="0"/>
        </a:defRPr>
      </a:lvl7pPr>
      <a:lvl8pPr marL="1371600" algn="l" defTabSz="855663" rtl="0" fontAlgn="base">
        <a:spcBef>
          <a:spcPct val="0"/>
        </a:spcBef>
        <a:spcAft>
          <a:spcPct val="0"/>
        </a:spcAft>
        <a:defRPr sz="4400" b="1">
          <a:solidFill>
            <a:srgbClr val="00468B"/>
          </a:solidFill>
          <a:latin typeface="Arial" charset="0"/>
          <a:cs typeface="Arial" charset="0"/>
        </a:defRPr>
      </a:lvl8pPr>
      <a:lvl9pPr marL="1828800" algn="l" defTabSz="855663" rtl="0" fontAlgn="base">
        <a:spcBef>
          <a:spcPct val="0"/>
        </a:spcBef>
        <a:spcAft>
          <a:spcPct val="0"/>
        </a:spcAft>
        <a:defRPr sz="4400" b="1">
          <a:solidFill>
            <a:srgbClr val="00468B"/>
          </a:solidFill>
          <a:latin typeface="Arial" charset="0"/>
          <a:cs typeface="Arial" charset="0"/>
        </a:defRPr>
      </a:lvl9pPr>
    </p:titleStyle>
    <p:bodyStyle>
      <a:lvl1pPr marL="322263" indent="-322263" algn="l" defTabSz="855663" rtl="0" eaLnBrk="0" fontAlgn="base" hangingPunct="0">
        <a:spcBef>
          <a:spcPct val="20000"/>
        </a:spcBef>
        <a:spcAft>
          <a:spcPct val="0"/>
        </a:spcAft>
        <a:buClr>
          <a:srgbClr val="00468B"/>
        </a:buClr>
        <a:buSzPct val="105000"/>
        <a:buChar char="•"/>
        <a:defRPr sz="3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sz="2800">
          <a:solidFill>
            <a:schemeClr val="tx1"/>
          </a:solidFill>
          <a:latin typeface="+mn-lt"/>
          <a:cs typeface="+mn-cs"/>
        </a:defRPr>
      </a:lvl2pPr>
      <a:lvl3pPr marL="1069975" indent="-214313" algn="l" defTabSz="855663" rtl="0" eaLnBrk="0" fontAlgn="base" hangingPunct="0">
        <a:spcBef>
          <a:spcPct val="20000"/>
        </a:spcBef>
        <a:spcAft>
          <a:spcPct val="0"/>
        </a:spcAft>
        <a:buSzPct val="100000"/>
        <a:buChar char="–"/>
        <a:defRPr sz="2400">
          <a:solidFill>
            <a:schemeClr val="tx1"/>
          </a:solidFill>
          <a:latin typeface="+mn-lt"/>
          <a:cs typeface="+mn-cs"/>
        </a:defRPr>
      </a:lvl3pPr>
      <a:lvl4pPr marL="1498600" indent="-215900" algn="l" defTabSz="855663" rtl="0" eaLnBrk="0" fontAlgn="base" hangingPunct="0">
        <a:spcBef>
          <a:spcPct val="20000"/>
        </a:spcBef>
        <a:spcAft>
          <a:spcPct val="0"/>
        </a:spcAft>
        <a:buSzPct val="100000"/>
        <a:buChar char="–"/>
        <a:defRPr sz="2000">
          <a:solidFill>
            <a:schemeClr val="tx1"/>
          </a:solidFill>
          <a:latin typeface="+mn-lt"/>
          <a:cs typeface="+mn-cs"/>
        </a:defRPr>
      </a:lvl4pPr>
      <a:lvl5pPr marL="1925638" indent="-212725" algn="l" defTabSz="855663" rtl="0" eaLnBrk="0" fontAlgn="base" hangingPunct="0">
        <a:spcBef>
          <a:spcPct val="20000"/>
        </a:spcBef>
        <a:spcAft>
          <a:spcPct val="0"/>
        </a:spcAft>
        <a:buSzPct val="100000"/>
        <a:buChar char="–"/>
        <a:defRPr sz="2000">
          <a:solidFill>
            <a:schemeClr val="tx1"/>
          </a:solidFill>
          <a:latin typeface="+mn-lt"/>
          <a:cs typeface="+mn-cs"/>
        </a:defRPr>
      </a:lvl5pPr>
      <a:lvl6pPr marL="2382838" indent="-212725" algn="l" defTabSz="855663" rtl="0" fontAlgn="base">
        <a:spcBef>
          <a:spcPct val="20000"/>
        </a:spcBef>
        <a:spcAft>
          <a:spcPct val="0"/>
        </a:spcAft>
        <a:buSzPct val="100000"/>
        <a:buChar char="–"/>
        <a:defRPr sz="2000">
          <a:solidFill>
            <a:schemeClr val="tx1"/>
          </a:solidFill>
          <a:latin typeface="+mn-lt"/>
          <a:cs typeface="+mn-cs"/>
        </a:defRPr>
      </a:lvl6pPr>
      <a:lvl7pPr marL="2840038" indent="-212725" algn="l" defTabSz="855663" rtl="0" fontAlgn="base">
        <a:spcBef>
          <a:spcPct val="20000"/>
        </a:spcBef>
        <a:spcAft>
          <a:spcPct val="0"/>
        </a:spcAft>
        <a:buSzPct val="100000"/>
        <a:buChar char="–"/>
        <a:defRPr sz="2000">
          <a:solidFill>
            <a:schemeClr val="tx1"/>
          </a:solidFill>
          <a:latin typeface="+mn-lt"/>
          <a:cs typeface="+mn-cs"/>
        </a:defRPr>
      </a:lvl7pPr>
      <a:lvl8pPr marL="3297238" indent="-212725" algn="l" defTabSz="855663" rtl="0" fontAlgn="base">
        <a:spcBef>
          <a:spcPct val="20000"/>
        </a:spcBef>
        <a:spcAft>
          <a:spcPct val="0"/>
        </a:spcAft>
        <a:buSzPct val="100000"/>
        <a:buChar char="–"/>
        <a:defRPr sz="2000">
          <a:solidFill>
            <a:schemeClr val="tx1"/>
          </a:solidFill>
          <a:latin typeface="+mn-lt"/>
          <a:cs typeface="+mn-cs"/>
        </a:defRPr>
      </a:lvl8pPr>
      <a:lvl9pPr marL="3754438" indent="-212725" algn="l" defTabSz="855663" rtl="0" fontAlgn="base">
        <a:spcBef>
          <a:spcPct val="20000"/>
        </a:spcBef>
        <a:spcAft>
          <a:spcPct val="0"/>
        </a:spcAft>
        <a:buSzPct val="10000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D:\WINNT\Profiles\Administrator\Desktop\Himmel 1, blaues Logo.tif"/>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0" y="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876300" y="1344613"/>
            <a:ext cx="75326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smtClean="0"/>
              <a:t>Click to edit Master title style</a:t>
            </a:r>
          </a:p>
        </p:txBody>
      </p:sp>
      <p:sp>
        <p:nvSpPr>
          <p:cNvPr id="8196" name="Rectangle 4"/>
          <p:cNvSpPr>
            <a:spLocks noGrp="1" noChangeArrowheads="1"/>
          </p:cNvSpPr>
          <p:nvPr>
            <p:ph type="body" idx="1"/>
          </p:nvPr>
        </p:nvSpPr>
        <p:spPr bwMode="auto">
          <a:xfrm>
            <a:off x="876300" y="1692275"/>
            <a:ext cx="75501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5125" name="Text Box 5"/>
          <p:cNvSpPr txBox="1">
            <a:spLocks noChangeArrowheads="1"/>
          </p:cNvSpPr>
          <p:nvPr/>
        </p:nvSpPr>
        <p:spPr bwMode="auto">
          <a:xfrm>
            <a:off x="4146550" y="733425"/>
            <a:ext cx="114300" cy="244475"/>
          </a:xfrm>
          <a:prstGeom prst="rect">
            <a:avLst/>
          </a:prstGeom>
          <a:noFill/>
          <a:ln>
            <a:noFill/>
          </a:ln>
          <a:extLst/>
        </p:spPr>
        <p:txBody>
          <a:bodyPr wrap="none" lIns="0" tIns="0" rIns="0" bIns="0">
            <a:spAutoFit/>
          </a:bodyPr>
          <a:lstStyle>
            <a:lvl1pPr defTabSz="855663">
              <a:defRPr sz="2000">
                <a:solidFill>
                  <a:schemeClr val="tx1"/>
                </a:solidFill>
                <a:latin typeface="Times New Roman" pitchFamily="18" charset="0"/>
              </a:defRPr>
            </a:lvl1pPr>
            <a:lvl2pPr marL="742950" indent="-285750" defTabSz="855663">
              <a:defRPr sz="2000">
                <a:solidFill>
                  <a:schemeClr val="tx1"/>
                </a:solidFill>
                <a:latin typeface="Times New Roman" pitchFamily="18" charset="0"/>
              </a:defRPr>
            </a:lvl2pPr>
            <a:lvl3pPr marL="1143000" indent="-228600" defTabSz="855663">
              <a:defRPr sz="2000">
                <a:solidFill>
                  <a:schemeClr val="tx1"/>
                </a:solidFill>
                <a:latin typeface="Times New Roman" pitchFamily="18" charset="0"/>
              </a:defRPr>
            </a:lvl3pPr>
            <a:lvl4pPr marL="1600200" indent="-228600" defTabSz="855663">
              <a:defRPr sz="2000">
                <a:solidFill>
                  <a:schemeClr val="tx1"/>
                </a:solidFill>
                <a:latin typeface="Times New Roman" pitchFamily="18" charset="0"/>
              </a:defRPr>
            </a:lvl4pPr>
            <a:lvl5pPr marL="2057400" indent="-228600" defTabSz="855663">
              <a:defRPr sz="2000">
                <a:solidFill>
                  <a:schemeClr val="tx1"/>
                </a:solidFill>
                <a:latin typeface="Times New Roman" pitchFamily="18" charset="0"/>
              </a:defRPr>
            </a:lvl5pPr>
            <a:lvl6pPr marL="2514600" indent="-228600" algn="ctr" defTabSz="855663" eaLnBrk="0" fontAlgn="base" hangingPunct="0">
              <a:spcBef>
                <a:spcPct val="0"/>
              </a:spcBef>
              <a:spcAft>
                <a:spcPct val="0"/>
              </a:spcAft>
              <a:defRPr sz="2000">
                <a:solidFill>
                  <a:schemeClr val="tx1"/>
                </a:solidFill>
                <a:latin typeface="Times New Roman" pitchFamily="18" charset="0"/>
              </a:defRPr>
            </a:lvl6pPr>
            <a:lvl7pPr marL="2971800" indent="-228600" algn="ctr" defTabSz="855663" eaLnBrk="0" fontAlgn="base" hangingPunct="0">
              <a:spcBef>
                <a:spcPct val="0"/>
              </a:spcBef>
              <a:spcAft>
                <a:spcPct val="0"/>
              </a:spcAft>
              <a:defRPr sz="2000">
                <a:solidFill>
                  <a:schemeClr val="tx1"/>
                </a:solidFill>
                <a:latin typeface="Times New Roman" pitchFamily="18" charset="0"/>
              </a:defRPr>
            </a:lvl7pPr>
            <a:lvl8pPr marL="3429000" indent="-228600" algn="ctr" defTabSz="855663" eaLnBrk="0" fontAlgn="base" hangingPunct="0">
              <a:spcBef>
                <a:spcPct val="0"/>
              </a:spcBef>
              <a:spcAft>
                <a:spcPct val="0"/>
              </a:spcAft>
              <a:defRPr sz="2000">
                <a:solidFill>
                  <a:schemeClr val="tx1"/>
                </a:solidFill>
                <a:latin typeface="Times New Roman" pitchFamily="18" charset="0"/>
              </a:defRPr>
            </a:lvl8pPr>
            <a:lvl9pPr marL="3886200" indent="-228600" algn="ctr" defTabSz="855663" eaLnBrk="0" fontAlgn="base" hangingPunct="0">
              <a:spcBef>
                <a:spcPct val="0"/>
              </a:spcBef>
              <a:spcAft>
                <a:spcPct val="0"/>
              </a:spcAft>
              <a:defRPr sz="2000">
                <a:solidFill>
                  <a:schemeClr val="tx1"/>
                </a:solidFill>
                <a:latin typeface="Times New Roman" pitchFamily="18" charset="0"/>
              </a:defRPr>
            </a:lvl9pPr>
          </a:lstStyle>
          <a:p>
            <a:pPr>
              <a:defRPr/>
            </a:pPr>
            <a:r>
              <a:rPr lang="de-DE" sz="1600" b="1" smtClean="0">
                <a:solidFill>
                  <a:srgbClr val="000000"/>
                </a:solidFill>
                <a:latin typeface="Arial" charset="0"/>
              </a:rPr>
              <a:t>  </a:t>
            </a:r>
          </a:p>
        </p:txBody>
      </p:sp>
      <p:sp>
        <p:nvSpPr>
          <p:cNvPr id="8198" name="Line 6"/>
          <p:cNvSpPr>
            <a:spLocks noChangeShapeType="1"/>
          </p:cNvSpPr>
          <p:nvPr/>
        </p:nvSpPr>
        <p:spPr bwMode="auto">
          <a:xfrm>
            <a:off x="0" y="6858000"/>
            <a:ext cx="9144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Tree>
    <p:extLst>
      <p:ext uri="{BB962C8B-B14F-4D97-AF65-F5344CB8AC3E}">
        <p14:creationId xmlns:p14="http://schemas.microsoft.com/office/powerpoint/2010/main" val="258951862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ransition/>
  <p:timing>
    <p:tnLst>
      <p:par>
        <p:cTn id="1" dur="indefinite" restart="never" nodeType="tmRoot"/>
      </p:par>
    </p:tnLst>
  </p:timing>
  <p:txStyles>
    <p:titleStyle>
      <a:lvl1pPr algn="l" defTabSz="855663" rtl="0" eaLnBrk="0" fontAlgn="base" hangingPunct="0">
        <a:spcBef>
          <a:spcPct val="0"/>
        </a:spcBef>
        <a:spcAft>
          <a:spcPct val="0"/>
        </a:spcAft>
        <a:defRPr sz="4400" b="1">
          <a:solidFill>
            <a:srgbClr val="00468B"/>
          </a:solidFill>
          <a:latin typeface="+mj-lt"/>
          <a:ea typeface="+mj-ea"/>
          <a:cs typeface="+mj-cs"/>
        </a:defRPr>
      </a:lvl1pPr>
      <a:lvl2pPr algn="l" defTabSz="855663" rtl="0" eaLnBrk="0" fontAlgn="base" hangingPunct="0">
        <a:spcBef>
          <a:spcPct val="0"/>
        </a:spcBef>
        <a:spcAft>
          <a:spcPct val="0"/>
        </a:spcAft>
        <a:defRPr sz="4400" b="1">
          <a:solidFill>
            <a:srgbClr val="00468B"/>
          </a:solidFill>
          <a:latin typeface="Arial" charset="0"/>
        </a:defRPr>
      </a:lvl2pPr>
      <a:lvl3pPr algn="l" defTabSz="855663" rtl="0" eaLnBrk="0" fontAlgn="base" hangingPunct="0">
        <a:spcBef>
          <a:spcPct val="0"/>
        </a:spcBef>
        <a:spcAft>
          <a:spcPct val="0"/>
        </a:spcAft>
        <a:defRPr sz="4400" b="1">
          <a:solidFill>
            <a:srgbClr val="00468B"/>
          </a:solidFill>
          <a:latin typeface="Arial" charset="0"/>
        </a:defRPr>
      </a:lvl3pPr>
      <a:lvl4pPr algn="l" defTabSz="855663" rtl="0" eaLnBrk="0" fontAlgn="base" hangingPunct="0">
        <a:spcBef>
          <a:spcPct val="0"/>
        </a:spcBef>
        <a:spcAft>
          <a:spcPct val="0"/>
        </a:spcAft>
        <a:defRPr sz="4400" b="1">
          <a:solidFill>
            <a:srgbClr val="00468B"/>
          </a:solidFill>
          <a:latin typeface="Arial" charset="0"/>
        </a:defRPr>
      </a:lvl4pPr>
      <a:lvl5pPr algn="l" defTabSz="855663" rtl="0" eaLnBrk="0" fontAlgn="base" hangingPunct="0">
        <a:spcBef>
          <a:spcPct val="0"/>
        </a:spcBef>
        <a:spcAft>
          <a:spcPct val="0"/>
        </a:spcAft>
        <a:defRPr sz="4400" b="1">
          <a:solidFill>
            <a:srgbClr val="00468B"/>
          </a:solidFill>
          <a:latin typeface="Arial" charset="0"/>
        </a:defRPr>
      </a:lvl5pPr>
      <a:lvl6pPr marL="457200" algn="l" defTabSz="855663" rtl="0" fontAlgn="base">
        <a:spcBef>
          <a:spcPct val="0"/>
        </a:spcBef>
        <a:spcAft>
          <a:spcPct val="0"/>
        </a:spcAft>
        <a:defRPr b="1">
          <a:solidFill>
            <a:srgbClr val="00468B"/>
          </a:solidFill>
          <a:latin typeface="Arial" charset="0"/>
        </a:defRPr>
      </a:lvl6pPr>
      <a:lvl7pPr marL="914400" algn="l" defTabSz="855663" rtl="0" fontAlgn="base">
        <a:spcBef>
          <a:spcPct val="0"/>
        </a:spcBef>
        <a:spcAft>
          <a:spcPct val="0"/>
        </a:spcAft>
        <a:defRPr b="1">
          <a:solidFill>
            <a:srgbClr val="00468B"/>
          </a:solidFill>
          <a:latin typeface="Arial" charset="0"/>
        </a:defRPr>
      </a:lvl7pPr>
      <a:lvl8pPr marL="1371600" algn="l" defTabSz="855663" rtl="0" fontAlgn="base">
        <a:spcBef>
          <a:spcPct val="0"/>
        </a:spcBef>
        <a:spcAft>
          <a:spcPct val="0"/>
        </a:spcAft>
        <a:defRPr b="1">
          <a:solidFill>
            <a:srgbClr val="00468B"/>
          </a:solidFill>
          <a:latin typeface="Arial" charset="0"/>
        </a:defRPr>
      </a:lvl8pPr>
      <a:lvl9pPr marL="1828800" algn="l" defTabSz="855663" rtl="0" fontAlgn="base">
        <a:spcBef>
          <a:spcPct val="0"/>
        </a:spcBef>
        <a:spcAft>
          <a:spcPct val="0"/>
        </a:spcAft>
        <a:defRPr b="1">
          <a:solidFill>
            <a:srgbClr val="00468B"/>
          </a:solidFill>
          <a:latin typeface="Arial" charset="0"/>
        </a:defRPr>
      </a:lvl9pPr>
    </p:titleStyle>
    <p:bodyStyle>
      <a:lvl1pPr marL="322263" indent="-322263" algn="l" defTabSz="855663" rtl="0" eaLnBrk="0" fontAlgn="base" hangingPunct="0">
        <a:spcBef>
          <a:spcPct val="20000"/>
        </a:spcBef>
        <a:spcAft>
          <a:spcPct val="0"/>
        </a:spcAft>
        <a:buClr>
          <a:srgbClr val="00468B"/>
        </a:buClr>
        <a:buSzPct val="105000"/>
        <a:buChar char="•"/>
        <a:defRPr sz="3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sz="2800">
          <a:solidFill>
            <a:schemeClr val="tx1"/>
          </a:solidFill>
          <a:latin typeface="+mn-lt"/>
        </a:defRPr>
      </a:lvl2pPr>
      <a:lvl3pPr marL="1069975" indent="-214313" algn="l" defTabSz="855663" rtl="0" eaLnBrk="0" fontAlgn="base" hangingPunct="0">
        <a:spcBef>
          <a:spcPct val="20000"/>
        </a:spcBef>
        <a:spcAft>
          <a:spcPct val="0"/>
        </a:spcAft>
        <a:buSzPct val="100000"/>
        <a:buChar char="–"/>
        <a:defRPr sz="2400">
          <a:solidFill>
            <a:schemeClr val="tx1"/>
          </a:solidFill>
          <a:latin typeface="+mn-lt"/>
        </a:defRPr>
      </a:lvl3pPr>
      <a:lvl4pPr marL="1498600" indent="-215900" algn="l" defTabSz="855663" rtl="0" eaLnBrk="0" fontAlgn="base" hangingPunct="0">
        <a:spcBef>
          <a:spcPct val="20000"/>
        </a:spcBef>
        <a:spcAft>
          <a:spcPct val="0"/>
        </a:spcAft>
        <a:buSzPct val="100000"/>
        <a:buChar char="–"/>
        <a:defRPr sz="2000">
          <a:solidFill>
            <a:schemeClr val="tx1"/>
          </a:solidFill>
          <a:latin typeface="+mn-lt"/>
        </a:defRPr>
      </a:lvl4pPr>
      <a:lvl5pPr marL="1925638" indent="-212725" algn="l" defTabSz="855663" rtl="0" eaLnBrk="0" fontAlgn="base" hangingPunct="0">
        <a:spcBef>
          <a:spcPct val="20000"/>
        </a:spcBef>
        <a:spcAft>
          <a:spcPct val="0"/>
        </a:spcAft>
        <a:buSzPct val="100000"/>
        <a:buChar char="–"/>
        <a:defRPr sz="2000">
          <a:solidFill>
            <a:schemeClr val="tx1"/>
          </a:solidFill>
          <a:latin typeface="+mn-lt"/>
        </a:defRPr>
      </a:lvl5pPr>
      <a:lvl6pPr marL="2382838" indent="-212725" algn="l" defTabSz="855663" rtl="0" fontAlgn="base">
        <a:spcBef>
          <a:spcPct val="20000"/>
        </a:spcBef>
        <a:spcAft>
          <a:spcPct val="0"/>
        </a:spcAft>
        <a:buSzPct val="100000"/>
        <a:buChar char="–"/>
        <a:defRPr>
          <a:solidFill>
            <a:schemeClr val="tx1"/>
          </a:solidFill>
          <a:latin typeface="+mn-lt"/>
        </a:defRPr>
      </a:lvl6pPr>
      <a:lvl7pPr marL="2840038" indent="-212725" algn="l" defTabSz="855663" rtl="0" fontAlgn="base">
        <a:spcBef>
          <a:spcPct val="20000"/>
        </a:spcBef>
        <a:spcAft>
          <a:spcPct val="0"/>
        </a:spcAft>
        <a:buSzPct val="100000"/>
        <a:buChar char="–"/>
        <a:defRPr>
          <a:solidFill>
            <a:schemeClr val="tx1"/>
          </a:solidFill>
          <a:latin typeface="+mn-lt"/>
        </a:defRPr>
      </a:lvl7pPr>
      <a:lvl8pPr marL="3297238" indent="-212725" algn="l" defTabSz="855663" rtl="0" fontAlgn="base">
        <a:spcBef>
          <a:spcPct val="20000"/>
        </a:spcBef>
        <a:spcAft>
          <a:spcPct val="0"/>
        </a:spcAft>
        <a:buSzPct val="100000"/>
        <a:buChar char="–"/>
        <a:defRPr>
          <a:solidFill>
            <a:schemeClr val="tx1"/>
          </a:solidFill>
          <a:latin typeface="+mn-lt"/>
        </a:defRPr>
      </a:lvl8pPr>
      <a:lvl9pPr marL="3754438" indent="-212725" algn="l" defTabSz="855663" rtl="0" fontAlgn="base">
        <a:spcBef>
          <a:spcPct val="20000"/>
        </a:spcBef>
        <a:spcAft>
          <a:spcPct val="0"/>
        </a:spcAft>
        <a:buSzPct val="10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12.wmf"/><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8.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0.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41.png"/><Relationship Id="rId3" Type="http://schemas.openxmlformats.org/officeDocument/2006/relationships/notesSlide" Target="../notesSlides/notesSlide23.xml"/><Relationship Id="rId7" Type="http://schemas.openxmlformats.org/officeDocument/2006/relationships/image" Target="../media/image34.wmf"/><Relationship Id="rId12" Type="http://schemas.openxmlformats.org/officeDocument/2006/relationships/image" Target="../media/image40.png"/><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5" descr="cosmo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266700"/>
            <a:ext cx="2111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0" y="1363663"/>
            <a:ext cx="9144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86" tIns="43093" rIns="86186" bIns="43093" anchor="ctr"/>
          <a:lstStyle/>
          <a:p>
            <a:pPr eaLnBrk="1" hangingPunct="1"/>
            <a:r>
              <a:rPr lang="en-GB" sz="3600" b="1" dirty="0" smtClean="0">
                <a:solidFill>
                  <a:schemeClr val="accent1"/>
                </a:solidFill>
                <a:latin typeface="Arial" charset="0"/>
              </a:rPr>
              <a:t>Possible applications </a:t>
            </a:r>
          </a:p>
          <a:p>
            <a:pPr eaLnBrk="1" hangingPunct="1"/>
            <a:r>
              <a:rPr lang="en-GB" sz="3600" b="1" dirty="0" smtClean="0">
                <a:solidFill>
                  <a:schemeClr val="accent1"/>
                </a:solidFill>
                <a:latin typeface="Arial" charset="0"/>
              </a:rPr>
              <a:t>of stochastic physics</a:t>
            </a:r>
            <a:endParaRPr lang="de-DE" sz="3600" b="1" dirty="0">
              <a:solidFill>
                <a:schemeClr val="accent1"/>
              </a:solidFill>
              <a:latin typeface="Arial" charset="0"/>
            </a:endParaRPr>
          </a:p>
        </p:txBody>
      </p:sp>
      <p:sp>
        <p:nvSpPr>
          <p:cNvPr id="9" name="Text Box 7"/>
          <p:cNvSpPr txBox="1">
            <a:spLocks noChangeArrowheads="1"/>
          </p:cNvSpPr>
          <p:nvPr/>
        </p:nvSpPr>
        <p:spPr bwMode="auto">
          <a:xfrm>
            <a:off x="0" y="3467735"/>
            <a:ext cx="9144000" cy="1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nSpc>
                <a:spcPct val="95000"/>
              </a:lnSpc>
              <a:spcBef>
                <a:spcPts val="600"/>
              </a:spcBef>
            </a:pPr>
            <a:r>
              <a:rPr lang="en-US" sz="2200" i="1" dirty="0">
                <a:latin typeface="Times New Roman" pitchFamily="18" charset="0"/>
              </a:rPr>
              <a:t>Ekaterina </a:t>
            </a:r>
            <a:r>
              <a:rPr lang="en-US" sz="2200" i="1" dirty="0" err="1">
                <a:latin typeface="Times New Roman" pitchFamily="18" charset="0"/>
              </a:rPr>
              <a:t>Machulskaya</a:t>
            </a:r>
            <a:r>
              <a:rPr lang="en-US" sz="2200" baseline="30000" dirty="0">
                <a:latin typeface="Times New Roman" pitchFamily="18" charset="0"/>
              </a:rPr>
              <a:t>  </a:t>
            </a:r>
            <a:endParaRPr lang="en-US" sz="2200" baseline="30000" dirty="0" smtClean="0">
              <a:latin typeface="Times New Roman" pitchFamily="18" charset="0"/>
            </a:endParaRPr>
          </a:p>
          <a:p>
            <a:pPr>
              <a:lnSpc>
                <a:spcPct val="95000"/>
              </a:lnSpc>
              <a:spcBef>
                <a:spcPts val="600"/>
              </a:spcBef>
            </a:pPr>
            <a:r>
              <a:rPr lang="en-US" sz="1900" dirty="0" smtClean="0">
                <a:latin typeface="Times New Roman" pitchFamily="18" charset="0"/>
              </a:rPr>
              <a:t>German </a:t>
            </a:r>
            <a:r>
              <a:rPr lang="en-US" sz="1900" dirty="0">
                <a:latin typeface="Times New Roman" pitchFamily="18" charset="0"/>
              </a:rPr>
              <a:t>Weather Service, Offenbach am Main, Germany</a:t>
            </a:r>
            <a:endParaRPr lang="en-US" sz="1900" i="1" dirty="0">
              <a:latin typeface="Times New Roman" pitchFamily="18" charset="0"/>
            </a:endParaRPr>
          </a:p>
          <a:p>
            <a:pPr>
              <a:lnSpc>
                <a:spcPct val="95000"/>
              </a:lnSpc>
              <a:spcBef>
                <a:spcPct val="40000"/>
              </a:spcBef>
            </a:pPr>
            <a:endParaRPr lang="en-US" sz="400" i="1" dirty="0">
              <a:latin typeface="Times New Roman" pitchFamily="18" charset="0"/>
            </a:endParaRPr>
          </a:p>
          <a:p>
            <a:pPr>
              <a:lnSpc>
                <a:spcPct val="95000"/>
              </a:lnSpc>
              <a:spcBef>
                <a:spcPct val="40000"/>
              </a:spcBef>
            </a:pPr>
            <a:r>
              <a:rPr lang="en-US" sz="1800" dirty="0">
                <a:latin typeface="Times New Roman" pitchFamily="18" charset="0"/>
              </a:rPr>
              <a:t>(</a:t>
            </a:r>
            <a:r>
              <a:rPr lang="en-US" sz="1800" dirty="0" smtClean="0">
                <a:latin typeface="Times New Roman" pitchFamily="18" charset="0"/>
              </a:rPr>
              <a:t>ekaterina.machulskaya@dwd.de)</a:t>
            </a:r>
            <a:endParaRPr lang="en-US" sz="1800" dirty="0">
              <a:latin typeface="Times New Roman" pitchFamily="18" charset="0"/>
            </a:endParaRPr>
          </a:p>
        </p:txBody>
      </p:sp>
      <p:sp>
        <p:nvSpPr>
          <p:cNvPr id="10" name="Text Box 8"/>
          <p:cNvSpPr txBox="1">
            <a:spLocks noChangeArrowheads="1"/>
          </p:cNvSpPr>
          <p:nvPr/>
        </p:nvSpPr>
        <p:spPr bwMode="auto">
          <a:xfrm>
            <a:off x="0" y="5615940"/>
            <a:ext cx="91440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spcBef>
                <a:spcPts val="600"/>
              </a:spcBef>
            </a:pPr>
            <a:r>
              <a:rPr lang="en-GB" sz="1800" dirty="0" smtClean="0">
                <a:solidFill>
                  <a:srgbClr val="000000"/>
                </a:solidFill>
                <a:latin typeface="Times New Roman" pitchFamily="18" charset="0"/>
              </a:rPr>
              <a:t>Working Group 3a</a:t>
            </a:r>
          </a:p>
          <a:p>
            <a:pPr>
              <a:spcBef>
                <a:spcPts val="600"/>
              </a:spcBef>
            </a:pPr>
            <a:r>
              <a:rPr lang="en-GB" sz="1800" dirty="0" smtClean="0">
                <a:solidFill>
                  <a:srgbClr val="000000"/>
                </a:solidFill>
                <a:latin typeface="Times New Roman" pitchFamily="18" charset="0"/>
              </a:rPr>
              <a:t>2 </a:t>
            </a:r>
            <a:r>
              <a:rPr lang="en-GB" sz="1800" dirty="0">
                <a:solidFill>
                  <a:srgbClr val="000000"/>
                </a:solidFill>
                <a:latin typeface="Times New Roman" pitchFamily="18" charset="0"/>
              </a:rPr>
              <a:t>September </a:t>
            </a:r>
            <a:r>
              <a:rPr lang="en-GB" sz="1800" dirty="0" smtClean="0">
                <a:solidFill>
                  <a:srgbClr val="000000"/>
                </a:solidFill>
                <a:latin typeface="Times New Roman" pitchFamily="18" charset="0"/>
              </a:rPr>
              <a:t>2013</a:t>
            </a:r>
            <a:endParaRPr lang="en-GB" sz="1800" dirty="0">
              <a:solidFill>
                <a:srgbClr val="000000"/>
              </a:solidFill>
              <a:latin typeface="Times New Roman" pitchFamily="18" charset="0"/>
            </a:endParaRPr>
          </a:p>
        </p:txBody>
      </p:sp>
    </p:spTree>
    <p:extLst>
      <p:ext uri="{BB962C8B-B14F-4D97-AF65-F5344CB8AC3E}">
        <p14:creationId xmlns:p14="http://schemas.microsoft.com/office/powerpoint/2010/main" val="309779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01062" name="Grafik 3010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240" y="1673933"/>
            <a:ext cx="602459" cy="589280"/>
          </a:xfrm>
          <a:prstGeom prst="rect">
            <a:avLst/>
          </a:prstGeom>
        </p:spPr>
      </p:pic>
      <p:sp>
        <p:nvSpPr>
          <p:cNvPr id="225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2532"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Formulation of the problem</a:t>
            </a:r>
            <a:endParaRPr lang="en-US" sz="3200" b="1" dirty="0">
              <a:solidFill>
                <a:srgbClr val="000000"/>
              </a:solidFill>
              <a:latin typeface="Garamond" pitchFamily="18" charset="0"/>
            </a:endParaRP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Gerade Verbindung mit Pfeil 2"/>
          <p:cNvCxnSpPr/>
          <p:nvPr/>
        </p:nvCxnSpPr>
        <p:spPr>
          <a:xfrm flipV="1">
            <a:off x="1465580" y="2672080"/>
            <a:ext cx="2750820" cy="101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396240" y="2580640"/>
            <a:ext cx="1424940" cy="11277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1689100" y="812800"/>
            <a:ext cx="0" cy="202184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2230120" y="2272982"/>
            <a:ext cx="0" cy="79533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2230120" y="891222"/>
            <a:ext cx="0" cy="79533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flipH="1">
            <a:off x="1188720" y="3068320"/>
            <a:ext cx="1041400" cy="0"/>
          </a:xfrm>
          <a:prstGeom prst="straightConnector1">
            <a:avLst/>
          </a:prstGeom>
          <a:ln w="1905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H="1">
            <a:off x="2230120" y="2683361"/>
            <a:ext cx="488950" cy="402748"/>
          </a:xfrm>
          <a:prstGeom prst="straightConnector1">
            <a:avLst/>
          </a:prstGeom>
          <a:ln w="1905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1923414" y="2967124"/>
            <a:ext cx="636905" cy="193912"/>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056" name="Freihandform 301055"/>
          <p:cNvSpPr/>
          <p:nvPr/>
        </p:nvSpPr>
        <p:spPr>
          <a:xfrm>
            <a:off x="2244090" y="1211887"/>
            <a:ext cx="2037739" cy="538480"/>
          </a:xfrm>
          <a:custGeom>
            <a:avLst/>
            <a:gdLst>
              <a:gd name="connsiteX0" fmla="*/ 0 w 1635760"/>
              <a:gd name="connsiteY0" fmla="*/ 1076960 h 1076960"/>
              <a:gd name="connsiteX1" fmla="*/ 335280 w 1635760"/>
              <a:gd name="connsiteY1" fmla="*/ 711200 h 1076960"/>
              <a:gd name="connsiteX2" fmla="*/ 1076960 w 1635760"/>
              <a:gd name="connsiteY2" fmla="*/ 548640 h 1076960"/>
              <a:gd name="connsiteX3" fmla="*/ 1381760 w 1635760"/>
              <a:gd name="connsiteY3" fmla="*/ 152400 h 1076960"/>
              <a:gd name="connsiteX4" fmla="*/ 1635760 w 1635760"/>
              <a:gd name="connsiteY4" fmla="*/ 0 h 107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60" h="1076960">
                <a:moveTo>
                  <a:pt x="0" y="1076960"/>
                </a:moveTo>
                <a:cubicBezTo>
                  <a:pt x="77893" y="938106"/>
                  <a:pt x="155787" y="799253"/>
                  <a:pt x="335280" y="711200"/>
                </a:cubicBezTo>
                <a:cubicBezTo>
                  <a:pt x="514773" y="623147"/>
                  <a:pt x="902547" y="641773"/>
                  <a:pt x="1076960" y="548640"/>
                </a:cubicBezTo>
                <a:cubicBezTo>
                  <a:pt x="1251373" y="455507"/>
                  <a:pt x="1288627" y="243840"/>
                  <a:pt x="1381760" y="152400"/>
                </a:cubicBezTo>
                <a:cubicBezTo>
                  <a:pt x="1474893" y="60960"/>
                  <a:pt x="1555326" y="30480"/>
                  <a:pt x="163576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Textfeld 6"/>
          <p:cNvSpPr txBox="1">
            <a:spLocks noChangeArrowheads="1"/>
          </p:cNvSpPr>
          <p:nvPr/>
        </p:nvSpPr>
        <p:spPr bwMode="auto">
          <a:xfrm>
            <a:off x="4187264" y="2399178"/>
            <a:ext cx="33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chemeClr val="accent5">
                    <a:lumMod val="50000"/>
                  </a:schemeClr>
                </a:solidFill>
              </a:rPr>
              <a:t>q</a:t>
            </a:r>
            <a:endParaRPr lang="en-GB" sz="2400" i="1" dirty="0">
              <a:solidFill>
                <a:schemeClr val="accent5">
                  <a:lumMod val="50000"/>
                </a:schemeClr>
              </a:solidFill>
            </a:endParaRPr>
          </a:p>
        </p:txBody>
      </p:sp>
      <p:sp>
        <p:nvSpPr>
          <p:cNvPr id="44" name="Textfeld 6"/>
          <p:cNvSpPr txBox="1">
            <a:spLocks noChangeArrowheads="1"/>
          </p:cNvSpPr>
          <p:nvPr/>
        </p:nvSpPr>
        <p:spPr bwMode="auto">
          <a:xfrm>
            <a:off x="458544" y="3518207"/>
            <a:ext cx="33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chemeClr val="accent5">
                    <a:lumMod val="50000"/>
                  </a:schemeClr>
                </a:solidFill>
              </a:rPr>
              <a:t>p</a:t>
            </a:r>
            <a:endParaRPr lang="en-GB" sz="2400" i="1" dirty="0">
              <a:solidFill>
                <a:schemeClr val="accent5">
                  <a:lumMod val="50000"/>
                </a:schemeClr>
              </a:solidFill>
            </a:endParaRPr>
          </a:p>
        </p:txBody>
      </p:sp>
      <p:sp>
        <p:nvSpPr>
          <p:cNvPr id="45" name="Textfeld 6"/>
          <p:cNvSpPr txBox="1">
            <a:spLocks noChangeArrowheads="1"/>
          </p:cNvSpPr>
          <p:nvPr/>
        </p:nvSpPr>
        <p:spPr bwMode="auto">
          <a:xfrm>
            <a:off x="1344982" y="579029"/>
            <a:ext cx="304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rgbClr val="000000"/>
                </a:solidFill>
              </a:rPr>
              <a:t>r</a:t>
            </a:r>
            <a:endParaRPr lang="en-GB" sz="2400" i="1" dirty="0">
              <a:solidFill>
                <a:srgbClr val="000000"/>
              </a:solidFill>
            </a:endParaRPr>
          </a:p>
        </p:txBody>
      </p:sp>
      <p:pic>
        <p:nvPicPr>
          <p:cNvPr id="301063" name="Grafik 3010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980" y="1610667"/>
            <a:ext cx="728980" cy="728980"/>
          </a:xfrm>
          <a:prstGeom prst="rect">
            <a:avLst/>
          </a:prstGeom>
        </p:spPr>
      </p:pic>
      <p:cxnSp>
        <p:nvCxnSpPr>
          <p:cNvPr id="56" name="Gerade Verbindung mit Pfeil 55"/>
          <p:cNvCxnSpPr>
            <a:stCxn id="301063" idx="0"/>
          </p:cNvCxnSpPr>
          <p:nvPr/>
        </p:nvCxnSpPr>
        <p:spPr>
          <a:xfrm flipH="1">
            <a:off x="2230120" y="1610667"/>
            <a:ext cx="6350" cy="715813"/>
          </a:xfrm>
          <a:prstGeom prst="straightConnector1">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01066" name="Freihandform 301065"/>
          <p:cNvSpPr/>
          <p:nvPr/>
        </p:nvSpPr>
        <p:spPr>
          <a:xfrm>
            <a:off x="2223770" y="1781794"/>
            <a:ext cx="2143760" cy="196226"/>
          </a:xfrm>
          <a:custGeom>
            <a:avLst/>
            <a:gdLst>
              <a:gd name="connsiteX0" fmla="*/ 0 w 2143760"/>
              <a:gd name="connsiteY0" fmla="*/ 196226 h 196226"/>
              <a:gd name="connsiteX1" fmla="*/ 375920 w 2143760"/>
              <a:gd name="connsiteY1" fmla="*/ 43826 h 196226"/>
              <a:gd name="connsiteX2" fmla="*/ 812800 w 2143760"/>
              <a:gd name="connsiteY2" fmla="*/ 74306 h 196226"/>
              <a:gd name="connsiteX3" fmla="*/ 1127760 w 2143760"/>
              <a:gd name="connsiteY3" fmla="*/ 145426 h 196226"/>
              <a:gd name="connsiteX4" fmla="*/ 1564640 w 2143760"/>
              <a:gd name="connsiteY4" fmla="*/ 135266 h 196226"/>
              <a:gd name="connsiteX5" fmla="*/ 1889760 w 2143760"/>
              <a:gd name="connsiteY5" fmla="*/ 13346 h 196226"/>
              <a:gd name="connsiteX6" fmla="*/ 2143760 w 2143760"/>
              <a:gd name="connsiteY6" fmla="*/ 3186 h 196226"/>
              <a:gd name="connsiteX7" fmla="*/ 2143760 w 2143760"/>
              <a:gd name="connsiteY7" fmla="*/ 3186 h 1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196226">
                <a:moveTo>
                  <a:pt x="0" y="196226"/>
                </a:moveTo>
                <a:cubicBezTo>
                  <a:pt x="120226" y="130186"/>
                  <a:pt x="240453" y="64146"/>
                  <a:pt x="375920" y="43826"/>
                </a:cubicBezTo>
                <a:cubicBezTo>
                  <a:pt x="511387" y="23506"/>
                  <a:pt x="687493" y="57373"/>
                  <a:pt x="812800" y="74306"/>
                </a:cubicBezTo>
                <a:cubicBezTo>
                  <a:pt x="938107" y="91239"/>
                  <a:pt x="1002453" y="135266"/>
                  <a:pt x="1127760" y="145426"/>
                </a:cubicBezTo>
                <a:cubicBezTo>
                  <a:pt x="1253067" y="155586"/>
                  <a:pt x="1437640" y="157279"/>
                  <a:pt x="1564640" y="135266"/>
                </a:cubicBezTo>
                <a:cubicBezTo>
                  <a:pt x="1691640" y="113253"/>
                  <a:pt x="1793240" y="35359"/>
                  <a:pt x="1889760" y="13346"/>
                </a:cubicBezTo>
                <a:cubicBezTo>
                  <a:pt x="1986280" y="-8667"/>
                  <a:pt x="2143760" y="3186"/>
                  <a:pt x="2143760" y="3186"/>
                </a:cubicBezTo>
                <a:lnTo>
                  <a:pt x="2143760" y="318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068" name="Freihandform 301067"/>
          <p:cNvSpPr/>
          <p:nvPr/>
        </p:nvSpPr>
        <p:spPr>
          <a:xfrm>
            <a:off x="2223770" y="2054716"/>
            <a:ext cx="2143760" cy="325411"/>
          </a:xfrm>
          <a:custGeom>
            <a:avLst/>
            <a:gdLst>
              <a:gd name="connsiteX0" fmla="*/ 0 w 2143760"/>
              <a:gd name="connsiteY0" fmla="*/ 132996 h 325411"/>
              <a:gd name="connsiteX1" fmla="*/ 345440 w 2143760"/>
              <a:gd name="connsiteY1" fmla="*/ 21236 h 325411"/>
              <a:gd name="connsiteX2" fmla="*/ 690880 w 2143760"/>
              <a:gd name="connsiteY2" fmla="*/ 11076 h 325411"/>
              <a:gd name="connsiteX3" fmla="*/ 1056640 w 2143760"/>
              <a:gd name="connsiteY3" fmla="*/ 143156 h 325411"/>
              <a:gd name="connsiteX4" fmla="*/ 1280160 w 2143760"/>
              <a:gd name="connsiteY4" fmla="*/ 234596 h 325411"/>
              <a:gd name="connsiteX5" fmla="*/ 1584960 w 2143760"/>
              <a:gd name="connsiteY5" fmla="*/ 315876 h 325411"/>
              <a:gd name="connsiteX6" fmla="*/ 1859280 w 2143760"/>
              <a:gd name="connsiteY6" fmla="*/ 315876 h 325411"/>
              <a:gd name="connsiteX7" fmla="*/ 2143760 w 2143760"/>
              <a:gd name="connsiteY7" fmla="*/ 244756 h 3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325411">
                <a:moveTo>
                  <a:pt x="0" y="132996"/>
                </a:moveTo>
                <a:cubicBezTo>
                  <a:pt x="115146" y="87276"/>
                  <a:pt x="230293" y="41556"/>
                  <a:pt x="345440" y="21236"/>
                </a:cubicBezTo>
                <a:cubicBezTo>
                  <a:pt x="460587" y="916"/>
                  <a:pt x="572347" y="-9244"/>
                  <a:pt x="690880" y="11076"/>
                </a:cubicBezTo>
                <a:cubicBezTo>
                  <a:pt x="809413" y="31396"/>
                  <a:pt x="958427" y="105903"/>
                  <a:pt x="1056640" y="143156"/>
                </a:cubicBezTo>
                <a:cubicBezTo>
                  <a:pt x="1154853" y="180409"/>
                  <a:pt x="1192107" y="205809"/>
                  <a:pt x="1280160" y="234596"/>
                </a:cubicBezTo>
                <a:cubicBezTo>
                  <a:pt x="1368213" y="263383"/>
                  <a:pt x="1488440" y="302329"/>
                  <a:pt x="1584960" y="315876"/>
                </a:cubicBezTo>
                <a:cubicBezTo>
                  <a:pt x="1681480" y="329423"/>
                  <a:pt x="1766147" y="327729"/>
                  <a:pt x="1859280" y="315876"/>
                </a:cubicBezTo>
                <a:cubicBezTo>
                  <a:pt x="1952413" y="304023"/>
                  <a:pt x="2048086" y="274389"/>
                  <a:pt x="2143760" y="244756"/>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ihandform 62"/>
          <p:cNvSpPr/>
          <p:nvPr/>
        </p:nvSpPr>
        <p:spPr>
          <a:xfrm>
            <a:off x="2231706" y="2974655"/>
            <a:ext cx="2143760" cy="98113"/>
          </a:xfrm>
          <a:custGeom>
            <a:avLst/>
            <a:gdLst>
              <a:gd name="connsiteX0" fmla="*/ 0 w 2143760"/>
              <a:gd name="connsiteY0" fmla="*/ 196226 h 196226"/>
              <a:gd name="connsiteX1" fmla="*/ 375920 w 2143760"/>
              <a:gd name="connsiteY1" fmla="*/ 43826 h 196226"/>
              <a:gd name="connsiteX2" fmla="*/ 812800 w 2143760"/>
              <a:gd name="connsiteY2" fmla="*/ 74306 h 196226"/>
              <a:gd name="connsiteX3" fmla="*/ 1127760 w 2143760"/>
              <a:gd name="connsiteY3" fmla="*/ 145426 h 196226"/>
              <a:gd name="connsiteX4" fmla="*/ 1564640 w 2143760"/>
              <a:gd name="connsiteY4" fmla="*/ 135266 h 196226"/>
              <a:gd name="connsiteX5" fmla="*/ 1889760 w 2143760"/>
              <a:gd name="connsiteY5" fmla="*/ 13346 h 196226"/>
              <a:gd name="connsiteX6" fmla="*/ 2143760 w 2143760"/>
              <a:gd name="connsiteY6" fmla="*/ 3186 h 196226"/>
              <a:gd name="connsiteX7" fmla="*/ 2143760 w 2143760"/>
              <a:gd name="connsiteY7" fmla="*/ 3186 h 1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196226">
                <a:moveTo>
                  <a:pt x="0" y="196226"/>
                </a:moveTo>
                <a:cubicBezTo>
                  <a:pt x="120226" y="130186"/>
                  <a:pt x="240453" y="64146"/>
                  <a:pt x="375920" y="43826"/>
                </a:cubicBezTo>
                <a:cubicBezTo>
                  <a:pt x="511387" y="23506"/>
                  <a:pt x="687493" y="57373"/>
                  <a:pt x="812800" y="74306"/>
                </a:cubicBezTo>
                <a:cubicBezTo>
                  <a:pt x="938107" y="91239"/>
                  <a:pt x="1002453" y="135266"/>
                  <a:pt x="1127760" y="145426"/>
                </a:cubicBezTo>
                <a:cubicBezTo>
                  <a:pt x="1253067" y="155586"/>
                  <a:pt x="1437640" y="157279"/>
                  <a:pt x="1564640" y="135266"/>
                </a:cubicBezTo>
                <a:cubicBezTo>
                  <a:pt x="1691640" y="113253"/>
                  <a:pt x="1793240" y="35359"/>
                  <a:pt x="1889760" y="13346"/>
                </a:cubicBezTo>
                <a:cubicBezTo>
                  <a:pt x="1986280" y="-8667"/>
                  <a:pt x="2143760" y="3186"/>
                  <a:pt x="2143760" y="3186"/>
                </a:cubicBezTo>
                <a:lnTo>
                  <a:pt x="2143760" y="3186"/>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ihandform 63"/>
          <p:cNvSpPr/>
          <p:nvPr/>
        </p:nvSpPr>
        <p:spPr>
          <a:xfrm>
            <a:off x="2252369" y="2998330"/>
            <a:ext cx="2143760" cy="162706"/>
          </a:xfrm>
          <a:custGeom>
            <a:avLst/>
            <a:gdLst>
              <a:gd name="connsiteX0" fmla="*/ 0 w 2143760"/>
              <a:gd name="connsiteY0" fmla="*/ 132996 h 325411"/>
              <a:gd name="connsiteX1" fmla="*/ 345440 w 2143760"/>
              <a:gd name="connsiteY1" fmla="*/ 21236 h 325411"/>
              <a:gd name="connsiteX2" fmla="*/ 690880 w 2143760"/>
              <a:gd name="connsiteY2" fmla="*/ 11076 h 325411"/>
              <a:gd name="connsiteX3" fmla="*/ 1056640 w 2143760"/>
              <a:gd name="connsiteY3" fmla="*/ 143156 h 325411"/>
              <a:gd name="connsiteX4" fmla="*/ 1280160 w 2143760"/>
              <a:gd name="connsiteY4" fmla="*/ 234596 h 325411"/>
              <a:gd name="connsiteX5" fmla="*/ 1584960 w 2143760"/>
              <a:gd name="connsiteY5" fmla="*/ 315876 h 325411"/>
              <a:gd name="connsiteX6" fmla="*/ 1859280 w 2143760"/>
              <a:gd name="connsiteY6" fmla="*/ 315876 h 325411"/>
              <a:gd name="connsiteX7" fmla="*/ 2143760 w 2143760"/>
              <a:gd name="connsiteY7" fmla="*/ 244756 h 3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325411">
                <a:moveTo>
                  <a:pt x="0" y="132996"/>
                </a:moveTo>
                <a:cubicBezTo>
                  <a:pt x="115146" y="87276"/>
                  <a:pt x="230293" y="41556"/>
                  <a:pt x="345440" y="21236"/>
                </a:cubicBezTo>
                <a:cubicBezTo>
                  <a:pt x="460587" y="916"/>
                  <a:pt x="572347" y="-9244"/>
                  <a:pt x="690880" y="11076"/>
                </a:cubicBezTo>
                <a:cubicBezTo>
                  <a:pt x="809413" y="31396"/>
                  <a:pt x="958427" y="105903"/>
                  <a:pt x="1056640" y="143156"/>
                </a:cubicBezTo>
                <a:cubicBezTo>
                  <a:pt x="1154853" y="180409"/>
                  <a:pt x="1192107" y="205809"/>
                  <a:pt x="1280160" y="234596"/>
                </a:cubicBezTo>
                <a:cubicBezTo>
                  <a:pt x="1368213" y="263383"/>
                  <a:pt x="1488440" y="302329"/>
                  <a:pt x="1584960" y="315876"/>
                </a:cubicBezTo>
                <a:cubicBezTo>
                  <a:pt x="1681480" y="329423"/>
                  <a:pt x="1766147" y="327729"/>
                  <a:pt x="1859280" y="315876"/>
                </a:cubicBezTo>
                <a:cubicBezTo>
                  <a:pt x="1952413" y="304023"/>
                  <a:pt x="2048086" y="274389"/>
                  <a:pt x="2143760" y="244756"/>
                </a:cubicBezTo>
              </a:path>
            </a:pathLst>
          </a:cu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ihandform 69"/>
          <p:cNvSpPr/>
          <p:nvPr/>
        </p:nvSpPr>
        <p:spPr>
          <a:xfrm>
            <a:off x="2246946" y="2870047"/>
            <a:ext cx="2037739" cy="207803"/>
          </a:xfrm>
          <a:custGeom>
            <a:avLst/>
            <a:gdLst>
              <a:gd name="connsiteX0" fmla="*/ 0 w 1635760"/>
              <a:gd name="connsiteY0" fmla="*/ 1076960 h 1076960"/>
              <a:gd name="connsiteX1" fmla="*/ 335280 w 1635760"/>
              <a:gd name="connsiteY1" fmla="*/ 711200 h 1076960"/>
              <a:gd name="connsiteX2" fmla="*/ 1076960 w 1635760"/>
              <a:gd name="connsiteY2" fmla="*/ 548640 h 1076960"/>
              <a:gd name="connsiteX3" fmla="*/ 1381760 w 1635760"/>
              <a:gd name="connsiteY3" fmla="*/ 152400 h 1076960"/>
              <a:gd name="connsiteX4" fmla="*/ 1635760 w 1635760"/>
              <a:gd name="connsiteY4" fmla="*/ 0 h 107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60" h="1076960">
                <a:moveTo>
                  <a:pt x="0" y="1076960"/>
                </a:moveTo>
                <a:cubicBezTo>
                  <a:pt x="77893" y="938106"/>
                  <a:pt x="155787" y="799253"/>
                  <a:pt x="335280" y="711200"/>
                </a:cubicBezTo>
                <a:cubicBezTo>
                  <a:pt x="514773" y="623147"/>
                  <a:pt x="902547" y="641773"/>
                  <a:pt x="1076960" y="548640"/>
                </a:cubicBezTo>
                <a:cubicBezTo>
                  <a:pt x="1251373" y="455507"/>
                  <a:pt x="1288627" y="243840"/>
                  <a:pt x="1381760" y="152400"/>
                </a:cubicBezTo>
                <a:cubicBezTo>
                  <a:pt x="1474893" y="60960"/>
                  <a:pt x="1555326" y="30480"/>
                  <a:pt x="1635760" y="0"/>
                </a:cubicBez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9" name="Textfeld 38"/>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a:t>
            </a:r>
            <a:r>
              <a:rPr lang="en-GB" sz="1400" dirty="0" smtClean="0">
                <a:solidFill>
                  <a:schemeClr val="accent5">
                    <a:lumMod val="75000"/>
                  </a:schemeClr>
                </a:solidFill>
              </a:rPr>
              <a:t>Problem formulation            </a:t>
            </a:r>
            <a:r>
              <a:rPr lang="en-GB" sz="1400" dirty="0" smtClean="0">
                <a:solidFill>
                  <a:schemeClr val="accent5">
                    <a:lumMod val="90000"/>
                  </a:schemeClr>
                </a:solidFill>
              </a:rPr>
              <a:t>Propagation in time            Error field construction            Outlook</a:t>
            </a:r>
          </a:p>
        </p:txBody>
      </p:sp>
      <p:sp>
        <p:nvSpPr>
          <p:cNvPr id="40" name="Textfeld 1"/>
          <p:cNvSpPr txBox="1">
            <a:spLocks noChangeArrowheads="1"/>
          </p:cNvSpPr>
          <p:nvPr/>
        </p:nvSpPr>
        <p:spPr bwMode="auto">
          <a:xfrm>
            <a:off x="156822" y="4062317"/>
            <a:ext cx="70161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0"/>
              </a:spcBef>
              <a:spcAft>
                <a:spcPts val="1800"/>
              </a:spcAft>
            </a:pPr>
            <a:r>
              <a:rPr lang="en-GB" sz="2200" dirty="0" smtClean="0"/>
              <a:t>Usually, the exact initial condition is not known.</a:t>
            </a:r>
          </a:p>
          <a:p>
            <a:pPr algn="l">
              <a:spcBef>
                <a:spcPts val="0"/>
              </a:spcBef>
              <a:spcAft>
                <a:spcPts val="1800"/>
              </a:spcAft>
            </a:pPr>
            <a:r>
              <a:rPr lang="en-GB" sz="2200" dirty="0" smtClean="0"/>
              <a:t>The lack of knowledge in the model variable’s plane (</a:t>
            </a:r>
            <a:r>
              <a:rPr lang="en-GB" sz="2200" i="1" dirty="0" err="1" smtClean="0"/>
              <a:t>p</a:t>
            </a:r>
            <a:r>
              <a:rPr lang="en-GB" sz="2200" dirty="0" err="1" smtClean="0"/>
              <a:t>,</a:t>
            </a:r>
            <a:r>
              <a:rPr lang="en-GB" sz="2200" i="1" dirty="0" err="1" smtClean="0"/>
              <a:t>q</a:t>
            </a:r>
            <a:r>
              <a:rPr lang="en-GB" sz="2200" dirty="0" smtClean="0"/>
              <a:t>) = the uncertainty in the model’s initial conditions.</a:t>
            </a:r>
          </a:p>
          <a:p>
            <a:pPr algn="l">
              <a:spcBef>
                <a:spcPts val="0"/>
              </a:spcBef>
              <a:spcAft>
                <a:spcPts val="0"/>
              </a:spcAft>
            </a:pPr>
            <a:r>
              <a:rPr lang="en-GB" sz="2200" dirty="0" smtClean="0"/>
              <a:t>The lack of knowledge in the unresolved mode </a:t>
            </a:r>
            <a:r>
              <a:rPr lang="en-GB" sz="2200" i="1" dirty="0" smtClean="0"/>
              <a:t>r</a:t>
            </a:r>
            <a:r>
              <a:rPr lang="en-GB" sz="2200" dirty="0" smtClean="0"/>
              <a:t> =</a:t>
            </a:r>
          </a:p>
          <a:p>
            <a:pPr algn="l">
              <a:spcBef>
                <a:spcPts val="0"/>
              </a:spcBef>
              <a:spcAft>
                <a:spcPts val="0"/>
              </a:spcAft>
            </a:pPr>
            <a:r>
              <a:rPr lang="en-GB" sz="2200" dirty="0" smtClean="0"/>
              <a:t>the uncertainty in the model’s physics.</a:t>
            </a:r>
            <a:endParaRPr lang="en-GB" sz="2200" dirty="0" smtClean="0"/>
          </a:p>
        </p:txBody>
      </p:sp>
      <mc:AlternateContent xmlns:mc="http://schemas.openxmlformats.org/markup-compatibility/2006">
        <mc:Choice xmlns:a14="http://schemas.microsoft.com/office/drawing/2010/main" Requires="a14">
          <p:sp>
            <p:nvSpPr>
              <p:cNvPr id="46" name="Textfeld 45"/>
              <p:cNvSpPr txBox="1"/>
              <p:nvPr/>
            </p:nvSpPr>
            <p:spPr>
              <a:xfrm>
                <a:off x="6168663" y="833735"/>
                <a:ext cx="15391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a:rPr>
                          </m:ctrlPr>
                        </m:dPr>
                        <m:e>
                          <m:r>
                            <a:rPr lang="de-DE" sz="2400" b="0" i="1" smtClean="0">
                              <a:latin typeface="Cambria Math"/>
                            </a:rPr>
                            <m:t>𝑝</m:t>
                          </m:r>
                          <m:r>
                            <a:rPr lang="de-DE" sz="2400" b="0" i="1" smtClean="0">
                              <a:latin typeface="Cambria Math"/>
                            </a:rPr>
                            <m:t>,</m:t>
                          </m:r>
                          <m:r>
                            <a:rPr lang="de-DE" sz="2400" b="0" i="1" smtClean="0">
                              <a:latin typeface="Cambria Math"/>
                            </a:rPr>
                            <m:t>𝑞</m:t>
                          </m:r>
                          <m:r>
                            <a:rPr lang="de-DE" sz="2400" b="1" i="1" smtClean="0">
                              <a:latin typeface="Cambria Math"/>
                            </a:rPr>
                            <m:t>,</m:t>
                          </m:r>
                          <m:r>
                            <a:rPr lang="de-DE" sz="2400" b="0" i="1" smtClean="0">
                              <a:latin typeface="Cambria Math"/>
                            </a:rPr>
                            <m:t>𝑟</m:t>
                          </m:r>
                        </m:e>
                      </m:d>
                      <m:r>
                        <a:rPr lang="de-DE" sz="2400" b="0" i="1" smtClean="0">
                          <a:latin typeface="Cambria Math"/>
                        </a:rPr>
                        <m:t>−</m:t>
                      </m:r>
                    </m:oMath>
                  </m:oMathPara>
                </a14:m>
                <a:endParaRPr lang="en-GB" sz="2400" dirty="0"/>
              </a:p>
            </p:txBody>
          </p:sp>
        </mc:Choice>
        <mc:Fallback>
          <p:sp>
            <p:nvSpPr>
              <p:cNvPr id="46" name="Textfeld 45"/>
              <p:cNvSpPr txBox="1">
                <a:spLocks noRot="1" noChangeAspect="1" noMove="1" noResize="1" noEditPoints="1" noAdjustHandles="1" noChangeArrowheads="1" noChangeShapeType="1" noTextEdit="1"/>
              </p:cNvSpPr>
              <p:nvPr/>
            </p:nvSpPr>
            <p:spPr>
              <a:xfrm>
                <a:off x="6168663" y="833735"/>
                <a:ext cx="1539139" cy="461665"/>
              </a:xfrm>
              <a:prstGeom prst="rect">
                <a:avLst/>
              </a:prstGeom>
              <a:blipFill rotWithShape="1">
                <a:blip r:embed="rId5"/>
                <a:stretch>
                  <a:fillRect b="-10526"/>
                </a:stretch>
              </a:blipFill>
            </p:spPr>
            <p:txBody>
              <a:bodyPr/>
              <a:lstStyle/>
              <a:p>
                <a:r>
                  <a:rPr lang="en-GB">
                    <a:noFill/>
                  </a:rPr>
                  <a:t> </a:t>
                </a:r>
              </a:p>
            </p:txBody>
          </p:sp>
        </mc:Fallback>
      </mc:AlternateContent>
      <p:sp>
        <p:nvSpPr>
          <p:cNvPr id="47" name="Textfeld 1"/>
          <p:cNvSpPr txBox="1">
            <a:spLocks noChangeArrowheads="1"/>
          </p:cNvSpPr>
          <p:nvPr/>
        </p:nvSpPr>
        <p:spPr bwMode="auto">
          <a:xfrm>
            <a:off x="5086305" y="1295400"/>
            <a:ext cx="3703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solidFill>
                  <a:srgbClr val="000000"/>
                </a:solidFill>
              </a:rPr>
              <a:t>full </a:t>
            </a:r>
            <a:r>
              <a:rPr lang="en-GB" sz="2400" dirty="0">
                <a:solidFill>
                  <a:srgbClr val="000000"/>
                </a:solidFill>
              </a:rPr>
              <a:t>set of modes (= </a:t>
            </a:r>
            <a:r>
              <a:rPr lang="en-GB" sz="2400" dirty="0"/>
              <a:t>nature</a:t>
            </a:r>
            <a:r>
              <a:rPr lang="en-GB" sz="2400" dirty="0">
                <a:solidFill>
                  <a:srgbClr val="000000"/>
                </a:solidFill>
              </a:rPr>
              <a:t>)</a:t>
            </a:r>
          </a:p>
        </p:txBody>
      </p:sp>
      <mc:AlternateContent xmlns:mc="http://schemas.openxmlformats.org/markup-compatibility/2006">
        <mc:Choice xmlns:a14="http://schemas.microsoft.com/office/drawing/2010/main" Requires="a14">
          <p:sp>
            <p:nvSpPr>
              <p:cNvPr id="48" name="Textfeld 47"/>
              <p:cNvSpPr txBox="1"/>
              <p:nvPr/>
            </p:nvSpPr>
            <p:spPr>
              <a:xfrm>
                <a:off x="6258560" y="1885442"/>
                <a:ext cx="12780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a:rPr>
                          </m:ctrlPr>
                        </m:dPr>
                        <m:e>
                          <m:r>
                            <a:rPr lang="de-DE" sz="2400" b="0" i="1" smtClean="0">
                              <a:solidFill>
                                <a:schemeClr val="tx1"/>
                              </a:solidFill>
                              <a:latin typeface="Cambria Math"/>
                            </a:rPr>
                            <m:t>𝑝</m:t>
                          </m:r>
                          <m:r>
                            <a:rPr lang="de-DE" sz="2400" b="0" i="1" smtClean="0">
                              <a:solidFill>
                                <a:schemeClr val="tx1"/>
                              </a:solidFill>
                              <a:latin typeface="Cambria Math"/>
                            </a:rPr>
                            <m:t>,</m:t>
                          </m:r>
                          <m:r>
                            <a:rPr lang="de-DE" sz="2400" b="0" i="1" smtClean="0">
                              <a:solidFill>
                                <a:schemeClr val="tx1"/>
                              </a:solidFill>
                              <a:latin typeface="Cambria Math"/>
                            </a:rPr>
                            <m:t>𝑞</m:t>
                          </m:r>
                        </m:e>
                      </m:d>
                      <m:r>
                        <a:rPr lang="de-DE" sz="2400" b="0" i="1" smtClean="0">
                          <a:latin typeface="Cambria Math"/>
                        </a:rPr>
                        <m:t>−</m:t>
                      </m:r>
                    </m:oMath>
                  </m:oMathPara>
                </a14:m>
                <a:endParaRPr lang="en-GB" sz="2400" dirty="0"/>
              </a:p>
            </p:txBody>
          </p:sp>
        </mc:Choice>
        <mc:Fallback>
          <p:sp>
            <p:nvSpPr>
              <p:cNvPr id="48" name="Textfeld 47"/>
              <p:cNvSpPr txBox="1">
                <a:spLocks noRot="1" noChangeAspect="1" noMove="1" noResize="1" noEditPoints="1" noAdjustHandles="1" noChangeArrowheads="1" noChangeShapeType="1" noTextEdit="1"/>
              </p:cNvSpPr>
              <p:nvPr/>
            </p:nvSpPr>
            <p:spPr>
              <a:xfrm>
                <a:off x="6258560" y="1885442"/>
                <a:ext cx="1278033" cy="461665"/>
              </a:xfrm>
              <a:prstGeom prst="rect">
                <a:avLst/>
              </a:prstGeom>
              <a:blipFill rotWithShape="1">
                <a:blip r:embed="rId6"/>
                <a:stretch>
                  <a:fillRect b="-10526"/>
                </a:stretch>
              </a:blipFill>
            </p:spPr>
            <p:txBody>
              <a:bodyPr/>
              <a:lstStyle/>
              <a:p>
                <a:r>
                  <a:rPr lang="en-GB">
                    <a:noFill/>
                  </a:rPr>
                  <a:t> </a:t>
                </a:r>
              </a:p>
            </p:txBody>
          </p:sp>
        </mc:Fallback>
      </mc:AlternateContent>
      <p:sp>
        <p:nvSpPr>
          <p:cNvPr id="53" name="Textfeld 1"/>
          <p:cNvSpPr txBox="1">
            <a:spLocks noChangeArrowheads="1"/>
          </p:cNvSpPr>
          <p:nvPr/>
        </p:nvSpPr>
        <p:spPr bwMode="auto">
          <a:xfrm>
            <a:off x="5269976" y="2347107"/>
            <a:ext cx="309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solidFill>
                  <a:schemeClr val="accent5">
                    <a:lumMod val="75000"/>
                  </a:schemeClr>
                </a:solidFill>
              </a:rPr>
              <a:t>model </a:t>
            </a:r>
            <a:r>
              <a:rPr lang="en-GB" sz="2400" dirty="0" smtClean="0">
                <a:solidFill>
                  <a:schemeClr val="accent5">
                    <a:lumMod val="75000"/>
                  </a:schemeClr>
                </a:solidFill>
              </a:rPr>
              <a:t>variables</a:t>
            </a:r>
          </a:p>
        </p:txBody>
      </p:sp>
      <p:sp>
        <p:nvSpPr>
          <p:cNvPr id="54" name="Textfeld 1"/>
          <p:cNvSpPr txBox="1">
            <a:spLocks noChangeArrowheads="1"/>
          </p:cNvSpPr>
          <p:nvPr/>
        </p:nvSpPr>
        <p:spPr bwMode="auto">
          <a:xfrm>
            <a:off x="4984705" y="3090646"/>
            <a:ext cx="4159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t>unaccounted </a:t>
            </a:r>
            <a:r>
              <a:rPr lang="en-GB" sz="2400" dirty="0" smtClean="0"/>
              <a:t>degree of freedom</a:t>
            </a:r>
          </a:p>
        </p:txBody>
      </p:sp>
      <mc:AlternateContent xmlns:mc="http://schemas.openxmlformats.org/markup-compatibility/2006">
        <mc:Choice xmlns:a14="http://schemas.microsoft.com/office/drawing/2010/main" Requires="a14">
          <p:sp>
            <p:nvSpPr>
              <p:cNvPr id="55" name="Textfeld 54"/>
              <p:cNvSpPr txBox="1"/>
              <p:nvPr/>
            </p:nvSpPr>
            <p:spPr>
              <a:xfrm>
                <a:off x="4502175" y="3090647"/>
                <a:ext cx="72121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a:rPr>
                        <m:t>𝑟</m:t>
                      </m:r>
                      <m:r>
                        <a:rPr lang="de-DE" sz="2400" b="0" i="1" smtClean="0">
                          <a:latin typeface="Cambria Math"/>
                        </a:rPr>
                        <m:t>−</m:t>
                      </m:r>
                    </m:oMath>
                  </m:oMathPara>
                </a14:m>
                <a:endParaRPr lang="en-GB" sz="2400" dirty="0"/>
              </a:p>
            </p:txBody>
          </p:sp>
        </mc:Choice>
        <mc:Fallback>
          <p:sp>
            <p:nvSpPr>
              <p:cNvPr id="55" name="Textfeld 54"/>
              <p:cNvSpPr txBox="1">
                <a:spLocks noRot="1" noChangeAspect="1" noMove="1" noResize="1" noEditPoints="1" noAdjustHandles="1" noChangeArrowheads="1" noChangeShapeType="1" noTextEdit="1"/>
              </p:cNvSpPr>
              <p:nvPr/>
            </p:nvSpPr>
            <p:spPr>
              <a:xfrm>
                <a:off x="4502175" y="3090647"/>
                <a:ext cx="721219" cy="461665"/>
              </a:xfrm>
              <a:prstGeom prst="rect">
                <a:avLst/>
              </a:prstGeom>
              <a:blipFill rotWithShape="1">
                <a:blip r:embed="rId7"/>
                <a:stretch>
                  <a:fillRect/>
                </a:stretch>
              </a:blipFill>
            </p:spPr>
            <p:txBody>
              <a:bodyPr/>
              <a:lstStyle/>
              <a:p>
                <a:r>
                  <a:rPr lang="en-GB">
                    <a:noFill/>
                  </a:rPr>
                  <a:t> </a:t>
                </a:r>
              </a:p>
            </p:txBody>
          </p:sp>
        </mc:Fallback>
      </mc:AlternateContent>
      <p:sp>
        <p:nvSpPr>
          <p:cNvPr id="58" name="Ellipse 57"/>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e 67"/>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Ellipse 70"/>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Ellipse 71"/>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e 72"/>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Ellipse 73"/>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Ellipse 74"/>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Ellipse 75"/>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Ellipse 76"/>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Ellipse 77"/>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e 78"/>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Ellipse 79"/>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Ellipse 80"/>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99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10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10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6" grpId="0" animBg="1"/>
      <p:bldP spid="301068" grpId="0" animBg="1"/>
      <p:bldP spid="64"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smtClean="0">
                <a:solidFill>
                  <a:srgbClr val="000000"/>
                </a:solidFill>
                <a:latin typeface="Garamond" pitchFamily="18" charset="0"/>
              </a:rPr>
              <a:t>Propagation in time</a:t>
            </a:r>
            <a:endParaRPr lang="en-US" sz="3200" b="1" dirty="0">
              <a:solidFill>
                <a:srgbClr val="000000"/>
              </a:solidFill>
              <a:latin typeface="Garamond" pitchFamily="18" charset="0"/>
            </a:endParaRPr>
          </a:p>
        </p:txBody>
      </p:sp>
      <p:sp>
        <p:nvSpPr>
          <p:cNvPr id="24579" name="Textfeld 6"/>
          <p:cNvSpPr txBox="1">
            <a:spLocks noChangeArrowheads="1"/>
          </p:cNvSpPr>
          <p:nvPr/>
        </p:nvSpPr>
        <p:spPr bwMode="auto">
          <a:xfrm>
            <a:off x="8321675" y="5039995"/>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a:solidFill>
                  <a:srgbClr val="000000"/>
                </a:solidFill>
              </a:rPr>
              <a:t>t</a:t>
            </a:r>
          </a:p>
        </p:txBody>
      </p:sp>
      <p:cxnSp>
        <p:nvCxnSpPr>
          <p:cNvPr id="10" name="Gerade Verbindung 9"/>
          <p:cNvCxnSpPr/>
          <p:nvPr/>
        </p:nvCxnSpPr>
        <p:spPr>
          <a:xfrm>
            <a:off x="3324225" y="2957195"/>
            <a:ext cx="0" cy="233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5610225" y="3034983"/>
            <a:ext cx="19050" cy="2271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82" name="Textfeld 18"/>
          <p:cNvSpPr txBox="1">
            <a:spLocks noChangeArrowheads="1"/>
          </p:cNvSpPr>
          <p:nvPr/>
        </p:nvSpPr>
        <p:spPr bwMode="auto">
          <a:xfrm>
            <a:off x="7197725" y="3309620"/>
            <a:ext cx="1598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a:solidFill>
                  <a:srgbClr val="000000"/>
                </a:solidFill>
              </a:rPr>
              <a:t>(ensemble of)</a:t>
            </a:r>
          </a:p>
          <a:p>
            <a:r>
              <a:rPr lang="en-GB">
                <a:solidFill>
                  <a:srgbClr val="000000"/>
                </a:solidFill>
              </a:rPr>
              <a:t>trajectories</a:t>
            </a:r>
          </a:p>
        </p:txBody>
      </p:sp>
      <p:cxnSp>
        <p:nvCxnSpPr>
          <p:cNvPr id="21" name="Gerade Verbindung mit Pfeil 20"/>
          <p:cNvCxnSpPr/>
          <p:nvPr/>
        </p:nvCxnSpPr>
        <p:spPr>
          <a:xfrm flipH="1" flipV="1">
            <a:off x="6780213" y="3539808"/>
            <a:ext cx="495300" cy="176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a:off x="6789738" y="3727133"/>
            <a:ext cx="485775" cy="658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6867525" y="3716020"/>
            <a:ext cx="407988" cy="1316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6" name="Textfeld 37"/>
          <p:cNvSpPr txBox="1">
            <a:spLocks noChangeArrowheads="1"/>
          </p:cNvSpPr>
          <p:nvPr/>
        </p:nvSpPr>
        <p:spPr bwMode="auto">
          <a:xfrm>
            <a:off x="1260475" y="3228658"/>
            <a:ext cx="89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a:solidFill>
                  <a:srgbClr val="000000"/>
                </a:solidFill>
              </a:rPr>
              <a:t>PDF(t)</a:t>
            </a:r>
          </a:p>
        </p:txBody>
      </p:sp>
      <p:pic>
        <p:nvPicPr>
          <p:cNvPr id="24588" name="Grafi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3692208"/>
            <a:ext cx="14462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Grafik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025" y="3058795"/>
            <a:ext cx="10826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3713" y="2409508"/>
            <a:ext cx="66992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hteck 27"/>
          <p:cNvSpPr/>
          <p:nvPr/>
        </p:nvSpPr>
        <p:spPr>
          <a:xfrm>
            <a:off x="1069975" y="5082858"/>
            <a:ext cx="1349375" cy="13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9" name="Rechteck 28"/>
          <p:cNvSpPr/>
          <p:nvPr/>
        </p:nvSpPr>
        <p:spPr>
          <a:xfrm>
            <a:off x="1022350" y="3765550"/>
            <a:ext cx="1349375" cy="13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cxnSp>
        <p:nvCxnSpPr>
          <p:cNvPr id="3" name="Gerade Verbindung 2"/>
          <p:cNvCxnSpPr/>
          <p:nvPr/>
        </p:nvCxnSpPr>
        <p:spPr>
          <a:xfrm>
            <a:off x="1069975" y="3288983"/>
            <a:ext cx="19050" cy="2003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3248025" y="5306695"/>
            <a:ext cx="1174750" cy="13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1" name="Rechteck 30"/>
          <p:cNvSpPr/>
          <p:nvPr/>
        </p:nvSpPr>
        <p:spPr>
          <a:xfrm>
            <a:off x="3240088" y="2957195"/>
            <a:ext cx="1176337"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2" name="Rechteck 31"/>
          <p:cNvSpPr/>
          <p:nvPr/>
        </p:nvSpPr>
        <p:spPr>
          <a:xfrm>
            <a:off x="5321300" y="5727383"/>
            <a:ext cx="1176338" cy="13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3" name="Rechteck 32"/>
          <p:cNvSpPr/>
          <p:nvPr/>
        </p:nvSpPr>
        <p:spPr>
          <a:xfrm>
            <a:off x="5321300" y="2565083"/>
            <a:ext cx="117633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4" name="Rechteck 33"/>
          <p:cNvSpPr/>
          <p:nvPr/>
        </p:nvSpPr>
        <p:spPr>
          <a:xfrm>
            <a:off x="2157413" y="3408045"/>
            <a:ext cx="254000" cy="174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5" name="Rechteck 34"/>
          <p:cNvSpPr/>
          <p:nvPr/>
        </p:nvSpPr>
        <p:spPr>
          <a:xfrm>
            <a:off x="4175125" y="3125470"/>
            <a:ext cx="241300" cy="214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6" name="Rechteck 35"/>
          <p:cNvSpPr/>
          <p:nvPr/>
        </p:nvSpPr>
        <p:spPr>
          <a:xfrm>
            <a:off x="6121400" y="2984183"/>
            <a:ext cx="246063" cy="272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7" name="Rechteck 36"/>
          <p:cNvSpPr/>
          <p:nvPr/>
        </p:nvSpPr>
        <p:spPr>
          <a:xfrm>
            <a:off x="5573713" y="5306695"/>
            <a:ext cx="165100" cy="4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6" name="Textfeld 5"/>
          <p:cNvSpPr txBox="1"/>
          <p:nvPr/>
        </p:nvSpPr>
        <p:spPr>
          <a:xfrm>
            <a:off x="206375" y="587058"/>
            <a:ext cx="8720138" cy="2370137"/>
          </a:xfrm>
          <a:prstGeom prst="rect">
            <a:avLst/>
          </a:prstGeom>
          <a:noFill/>
        </p:spPr>
        <p:txBody>
          <a:bodyPr>
            <a:spAutoFit/>
          </a:bodyPr>
          <a:lstStyle/>
          <a:p>
            <a:pPr algn="l">
              <a:spcBef>
                <a:spcPts val="0"/>
              </a:spcBef>
              <a:spcAft>
                <a:spcPts val="1200"/>
              </a:spcAft>
              <a:defRPr/>
            </a:pPr>
            <a:r>
              <a:rPr lang="en-GB" sz="2300" dirty="0">
                <a:solidFill>
                  <a:srgbClr val="000000"/>
                </a:solidFill>
              </a:rPr>
              <a:t>If a (small) part of the model is random, then the model state is a random variable evolving in time (= random process). This evolution may be represented as</a:t>
            </a:r>
          </a:p>
          <a:p>
            <a:pPr marL="342900" indent="-342900" algn="l">
              <a:spcBef>
                <a:spcPts val="0"/>
              </a:spcBef>
              <a:spcAft>
                <a:spcPts val="0"/>
              </a:spcAft>
              <a:buFont typeface="Arial" pitchFamily="34" charset="0"/>
              <a:buChar char="•"/>
              <a:defRPr/>
            </a:pPr>
            <a:r>
              <a:rPr lang="en-GB" sz="2300" dirty="0">
                <a:solidFill>
                  <a:srgbClr val="000000"/>
                </a:solidFill>
              </a:rPr>
              <a:t>evolution of the probability density function (PDF);</a:t>
            </a:r>
          </a:p>
          <a:p>
            <a:pPr marL="342900" indent="-342900" algn="l">
              <a:buFont typeface="Arial" pitchFamily="34" charset="0"/>
              <a:buChar char="•"/>
              <a:defRPr/>
            </a:pPr>
            <a:r>
              <a:rPr lang="en-GB" sz="2300" dirty="0">
                <a:solidFill>
                  <a:srgbClr val="000000"/>
                </a:solidFill>
              </a:rPr>
              <a:t>evolution of </a:t>
            </a:r>
            <a:r>
              <a:rPr lang="en-GB" sz="2300" u="sng" dirty="0">
                <a:solidFill>
                  <a:srgbClr val="000000"/>
                </a:solidFill>
              </a:rPr>
              <a:t>all</a:t>
            </a:r>
            <a:r>
              <a:rPr lang="en-GB" sz="2300" dirty="0">
                <a:solidFill>
                  <a:srgbClr val="000000"/>
                </a:solidFill>
              </a:rPr>
              <a:t> statistical moments of the PDF;</a:t>
            </a:r>
          </a:p>
          <a:p>
            <a:pPr marL="342900" indent="-342900" algn="l">
              <a:buFont typeface="Arial" pitchFamily="34" charset="0"/>
              <a:buChar char="•"/>
              <a:defRPr/>
            </a:pPr>
            <a:r>
              <a:rPr lang="en-GB" sz="2300" dirty="0">
                <a:solidFill>
                  <a:srgbClr val="000000"/>
                </a:solidFill>
              </a:rPr>
              <a:t>evolution of </a:t>
            </a:r>
            <a:r>
              <a:rPr lang="en-GB" sz="2300" u="sng" dirty="0">
                <a:solidFill>
                  <a:srgbClr val="000000"/>
                </a:solidFill>
              </a:rPr>
              <a:t>all</a:t>
            </a:r>
            <a:r>
              <a:rPr lang="en-GB" sz="2300" dirty="0">
                <a:solidFill>
                  <a:srgbClr val="000000"/>
                </a:solidFill>
              </a:rPr>
              <a:t> particular realizations of the random process.</a:t>
            </a:r>
          </a:p>
        </p:txBody>
      </p:sp>
      <p:sp>
        <p:nvSpPr>
          <p:cNvPr id="16" name="Freihandform 15"/>
          <p:cNvSpPr/>
          <p:nvPr/>
        </p:nvSpPr>
        <p:spPr>
          <a:xfrm>
            <a:off x="1079500" y="3589020"/>
            <a:ext cx="5526088" cy="760413"/>
          </a:xfrm>
          <a:custGeom>
            <a:avLst/>
            <a:gdLst>
              <a:gd name="connsiteX0" fmla="*/ 0 w 5525311"/>
              <a:gd name="connsiteY0" fmla="*/ 740422 h 759877"/>
              <a:gd name="connsiteX1" fmla="*/ 603115 w 5525311"/>
              <a:gd name="connsiteY1" fmla="*/ 740422 h 759877"/>
              <a:gd name="connsiteX2" fmla="*/ 651753 w 5525311"/>
              <a:gd name="connsiteY2" fmla="*/ 750149 h 759877"/>
              <a:gd name="connsiteX3" fmla="*/ 797668 w 5525311"/>
              <a:gd name="connsiteY3" fmla="*/ 759877 h 759877"/>
              <a:gd name="connsiteX4" fmla="*/ 1371600 w 5525311"/>
              <a:gd name="connsiteY4" fmla="*/ 750149 h 759877"/>
              <a:gd name="connsiteX5" fmla="*/ 1439694 w 5525311"/>
              <a:gd name="connsiteY5" fmla="*/ 740422 h 759877"/>
              <a:gd name="connsiteX6" fmla="*/ 1585609 w 5525311"/>
              <a:gd name="connsiteY6" fmla="*/ 730694 h 759877"/>
              <a:gd name="connsiteX7" fmla="*/ 1887166 w 5525311"/>
              <a:gd name="connsiteY7" fmla="*/ 720966 h 759877"/>
              <a:gd name="connsiteX8" fmla="*/ 1994170 w 5525311"/>
              <a:gd name="connsiteY8" fmla="*/ 711239 h 759877"/>
              <a:gd name="connsiteX9" fmla="*/ 2130358 w 5525311"/>
              <a:gd name="connsiteY9" fmla="*/ 672328 h 759877"/>
              <a:gd name="connsiteX10" fmla="*/ 2188724 w 5525311"/>
              <a:gd name="connsiteY10" fmla="*/ 652873 h 759877"/>
              <a:gd name="connsiteX11" fmla="*/ 2276273 w 5525311"/>
              <a:gd name="connsiteY11" fmla="*/ 623690 h 759877"/>
              <a:gd name="connsiteX12" fmla="*/ 2354094 w 5525311"/>
              <a:gd name="connsiteY12" fmla="*/ 604234 h 759877"/>
              <a:gd name="connsiteX13" fmla="*/ 2422187 w 5525311"/>
              <a:gd name="connsiteY13" fmla="*/ 584779 h 759877"/>
              <a:gd name="connsiteX14" fmla="*/ 2490281 w 5525311"/>
              <a:gd name="connsiteY14" fmla="*/ 575051 h 759877"/>
              <a:gd name="connsiteX15" fmla="*/ 2626468 w 5525311"/>
              <a:gd name="connsiteY15" fmla="*/ 555596 h 759877"/>
              <a:gd name="connsiteX16" fmla="*/ 2908570 w 5525311"/>
              <a:gd name="connsiteY16" fmla="*/ 536141 h 759877"/>
              <a:gd name="connsiteX17" fmla="*/ 2957209 w 5525311"/>
              <a:gd name="connsiteY17" fmla="*/ 526413 h 759877"/>
              <a:gd name="connsiteX18" fmla="*/ 2996119 w 5525311"/>
              <a:gd name="connsiteY18" fmla="*/ 516685 h 759877"/>
              <a:gd name="connsiteX19" fmla="*/ 3073941 w 5525311"/>
              <a:gd name="connsiteY19" fmla="*/ 506958 h 759877"/>
              <a:gd name="connsiteX20" fmla="*/ 3171217 w 5525311"/>
              <a:gd name="connsiteY20" fmla="*/ 487502 h 759877"/>
              <a:gd name="connsiteX21" fmla="*/ 3219856 w 5525311"/>
              <a:gd name="connsiteY21" fmla="*/ 477775 h 759877"/>
              <a:gd name="connsiteX22" fmla="*/ 3326860 w 5525311"/>
              <a:gd name="connsiteY22" fmla="*/ 448592 h 759877"/>
              <a:gd name="connsiteX23" fmla="*/ 3365770 w 5525311"/>
              <a:gd name="connsiteY23" fmla="*/ 438864 h 759877"/>
              <a:gd name="connsiteX24" fmla="*/ 3453319 w 5525311"/>
              <a:gd name="connsiteY24" fmla="*/ 419409 h 759877"/>
              <a:gd name="connsiteX25" fmla="*/ 3813243 w 5525311"/>
              <a:gd name="connsiteY25" fmla="*/ 390226 h 759877"/>
              <a:gd name="connsiteX26" fmla="*/ 3900792 w 5525311"/>
              <a:gd name="connsiteY26" fmla="*/ 361043 h 759877"/>
              <a:gd name="connsiteX27" fmla="*/ 3939702 w 5525311"/>
              <a:gd name="connsiteY27" fmla="*/ 351315 h 759877"/>
              <a:gd name="connsiteX28" fmla="*/ 3988341 w 5525311"/>
              <a:gd name="connsiteY28" fmla="*/ 331860 h 759877"/>
              <a:gd name="connsiteX29" fmla="*/ 4017524 w 5525311"/>
              <a:gd name="connsiteY29" fmla="*/ 322132 h 759877"/>
              <a:gd name="connsiteX30" fmla="*/ 4046707 w 5525311"/>
              <a:gd name="connsiteY30" fmla="*/ 302677 h 759877"/>
              <a:gd name="connsiteX31" fmla="*/ 4105073 w 5525311"/>
              <a:gd name="connsiteY31" fmla="*/ 283222 h 759877"/>
              <a:gd name="connsiteX32" fmla="*/ 4143983 w 5525311"/>
              <a:gd name="connsiteY32" fmla="*/ 263766 h 759877"/>
              <a:gd name="connsiteX33" fmla="*/ 4192621 w 5525311"/>
              <a:gd name="connsiteY33" fmla="*/ 254039 h 759877"/>
              <a:gd name="connsiteX34" fmla="*/ 4221804 w 5525311"/>
              <a:gd name="connsiteY34" fmla="*/ 244311 h 759877"/>
              <a:gd name="connsiteX35" fmla="*/ 4299626 w 5525311"/>
              <a:gd name="connsiteY35" fmla="*/ 234583 h 759877"/>
              <a:gd name="connsiteX36" fmla="*/ 4338536 w 5525311"/>
              <a:gd name="connsiteY36" fmla="*/ 224856 h 759877"/>
              <a:gd name="connsiteX37" fmla="*/ 4474724 w 5525311"/>
              <a:gd name="connsiteY37" fmla="*/ 215128 h 759877"/>
              <a:gd name="connsiteX38" fmla="*/ 4523362 w 5525311"/>
              <a:gd name="connsiteY38" fmla="*/ 205400 h 759877"/>
              <a:gd name="connsiteX39" fmla="*/ 4552545 w 5525311"/>
              <a:gd name="connsiteY39" fmla="*/ 195673 h 759877"/>
              <a:gd name="connsiteX40" fmla="*/ 4610911 w 5525311"/>
              <a:gd name="connsiteY40" fmla="*/ 185945 h 759877"/>
              <a:gd name="connsiteX41" fmla="*/ 4669277 w 5525311"/>
              <a:gd name="connsiteY41" fmla="*/ 166490 h 759877"/>
              <a:gd name="connsiteX42" fmla="*/ 4717915 w 5525311"/>
              <a:gd name="connsiteY42" fmla="*/ 156762 h 759877"/>
              <a:gd name="connsiteX43" fmla="*/ 4786009 w 5525311"/>
              <a:gd name="connsiteY43" fmla="*/ 137307 h 759877"/>
              <a:gd name="connsiteX44" fmla="*/ 4951379 w 5525311"/>
              <a:gd name="connsiteY44" fmla="*/ 127579 h 759877"/>
              <a:gd name="connsiteX45" fmla="*/ 5077839 w 5525311"/>
              <a:gd name="connsiteY45" fmla="*/ 117851 h 759877"/>
              <a:gd name="connsiteX46" fmla="*/ 5136204 w 5525311"/>
              <a:gd name="connsiteY46" fmla="*/ 98396 h 759877"/>
              <a:gd name="connsiteX47" fmla="*/ 5165387 w 5525311"/>
              <a:gd name="connsiteY47" fmla="*/ 88668 h 759877"/>
              <a:gd name="connsiteX48" fmla="*/ 5214026 w 5525311"/>
              <a:gd name="connsiteY48" fmla="*/ 59485 h 759877"/>
              <a:gd name="connsiteX49" fmla="*/ 5243209 w 5525311"/>
              <a:gd name="connsiteY49" fmla="*/ 40030 h 759877"/>
              <a:gd name="connsiteX50" fmla="*/ 5350213 w 5525311"/>
              <a:gd name="connsiteY50" fmla="*/ 10847 h 759877"/>
              <a:gd name="connsiteX51" fmla="*/ 5389124 w 5525311"/>
              <a:gd name="connsiteY51" fmla="*/ 1119 h 759877"/>
              <a:gd name="connsiteX52" fmla="*/ 5525311 w 5525311"/>
              <a:gd name="connsiteY52" fmla="*/ 1119 h 7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25311" h="759877">
                <a:moveTo>
                  <a:pt x="0" y="740422"/>
                </a:moveTo>
                <a:cubicBezTo>
                  <a:pt x="226668" y="695088"/>
                  <a:pt x="68279" y="723169"/>
                  <a:pt x="603115" y="740422"/>
                </a:cubicBezTo>
                <a:cubicBezTo>
                  <a:pt x="619640" y="740955"/>
                  <a:pt x="635301" y="748504"/>
                  <a:pt x="651753" y="750149"/>
                </a:cubicBezTo>
                <a:cubicBezTo>
                  <a:pt x="700257" y="754999"/>
                  <a:pt x="749030" y="756634"/>
                  <a:pt x="797668" y="759877"/>
                </a:cubicBezTo>
                <a:lnTo>
                  <a:pt x="1371600" y="750149"/>
                </a:lnTo>
                <a:cubicBezTo>
                  <a:pt x="1394518" y="749455"/>
                  <a:pt x="1416860" y="742498"/>
                  <a:pt x="1439694" y="740422"/>
                </a:cubicBezTo>
                <a:cubicBezTo>
                  <a:pt x="1488240" y="736009"/>
                  <a:pt x="1536909" y="732811"/>
                  <a:pt x="1585609" y="730694"/>
                </a:cubicBezTo>
                <a:cubicBezTo>
                  <a:pt x="1686085" y="726325"/>
                  <a:pt x="1786647" y="724209"/>
                  <a:pt x="1887166" y="720966"/>
                </a:cubicBezTo>
                <a:cubicBezTo>
                  <a:pt x="1922834" y="717724"/>
                  <a:pt x="1958793" y="716825"/>
                  <a:pt x="1994170" y="711239"/>
                </a:cubicBezTo>
                <a:cubicBezTo>
                  <a:pt x="2040579" y="703911"/>
                  <a:pt x="2085977" y="687122"/>
                  <a:pt x="2130358" y="672328"/>
                </a:cubicBezTo>
                <a:lnTo>
                  <a:pt x="2188724" y="652873"/>
                </a:lnTo>
                <a:cubicBezTo>
                  <a:pt x="2319366" y="620211"/>
                  <a:pt x="2117534" y="672533"/>
                  <a:pt x="2276273" y="623690"/>
                </a:cubicBezTo>
                <a:cubicBezTo>
                  <a:pt x="2301829" y="615826"/>
                  <a:pt x="2328727" y="612689"/>
                  <a:pt x="2354094" y="604234"/>
                </a:cubicBezTo>
                <a:cubicBezTo>
                  <a:pt x="2379093" y="595902"/>
                  <a:pt x="2395322" y="589664"/>
                  <a:pt x="2422187" y="584779"/>
                </a:cubicBezTo>
                <a:cubicBezTo>
                  <a:pt x="2444746" y="580677"/>
                  <a:pt x="2467583" y="578294"/>
                  <a:pt x="2490281" y="575051"/>
                </a:cubicBezTo>
                <a:cubicBezTo>
                  <a:pt x="2552424" y="554338"/>
                  <a:pt x="2512805" y="565068"/>
                  <a:pt x="2626468" y="555596"/>
                </a:cubicBezTo>
                <a:cubicBezTo>
                  <a:pt x="2749913" y="545309"/>
                  <a:pt x="2778164" y="544291"/>
                  <a:pt x="2908570" y="536141"/>
                </a:cubicBezTo>
                <a:cubicBezTo>
                  <a:pt x="2924783" y="532898"/>
                  <a:pt x="2941069" y="530000"/>
                  <a:pt x="2957209" y="526413"/>
                </a:cubicBezTo>
                <a:cubicBezTo>
                  <a:pt x="2970260" y="523513"/>
                  <a:pt x="2982932" y="518883"/>
                  <a:pt x="2996119" y="516685"/>
                </a:cubicBezTo>
                <a:cubicBezTo>
                  <a:pt x="3021906" y="512387"/>
                  <a:pt x="3048154" y="511256"/>
                  <a:pt x="3073941" y="506958"/>
                </a:cubicBezTo>
                <a:cubicBezTo>
                  <a:pt x="3106559" y="501522"/>
                  <a:pt x="3138792" y="493987"/>
                  <a:pt x="3171217" y="487502"/>
                </a:cubicBezTo>
                <a:cubicBezTo>
                  <a:pt x="3187430" y="484259"/>
                  <a:pt x="3204170" y="483004"/>
                  <a:pt x="3219856" y="477775"/>
                </a:cubicBezTo>
                <a:cubicBezTo>
                  <a:pt x="3274408" y="459591"/>
                  <a:pt x="3239086" y="470536"/>
                  <a:pt x="3326860" y="448592"/>
                </a:cubicBezTo>
                <a:cubicBezTo>
                  <a:pt x="3339830" y="445349"/>
                  <a:pt x="3353087" y="443091"/>
                  <a:pt x="3365770" y="438864"/>
                </a:cubicBezTo>
                <a:cubicBezTo>
                  <a:pt x="3403873" y="426164"/>
                  <a:pt x="3403674" y="424545"/>
                  <a:pt x="3453319" y="419409"/>
                </a:cubicBezTo>
                <a:cubicBezTo>
                  <a:pt x="3583783" y="405913"/>
                  <a:pt x="3686656" y="399268"/>
                  <a:pt x="3813243" y="390226"/>
                </a:cubicBezTo>
                <a:cubicBezTo>
                  <a:pt x="3953065" y="366922"/>
                  <a:pt x="3813751" y="398347"/>
                  <a:pt x="3900792" y="361043"/>
                </a:cubicBezTo>
                <a:cubicBezTo>
                  <a:pt x="3913080" y="355777"/>
                  <a:pt x="3927019" y="355543"/>
                  <a:pt x="3939702" y="351315"/>
                </a:cubicBezTo>
                <a:cubicBezTo>
                  <a:pt x="3956268" y="345793"/>
                  <a:pt x="3971991" y="337991"/>
                  <a:pt x="3988341" y="331860"/>
                </a:cubicBezTo>
                <a:cubicBezTo>
                  <a:pt x="3997942" y="328260"/>
                  <a:pt x="4008353" y="326718"/>
                  <a:pt x="4017524" y="322132"/>
                </a:cubicBezTo>
                <a:cubicBezTo>
                  <a:pt x="4027981" y="316904"/>
                  <a:pt x="4036023" y="307425"/>
                  <a:pt x="4046707" y="302677"/>
                </a:cubicBezTo>
                <a:cubicBezTo>
                  <a:pt x="4065447" y="294348"/>
                  <a:pt x="4086731" y="292394"/>
                  <a:pt x="4105073" y="283222"/>
                </a:cubicBezTo>
                <a:cubicBezTo>
                  <a:pt x="4118043" y="276737"/>
                  <a:pt x="4130226" y="268352"/>
                  <a:pt x="4143983" y="263766"/>
                </a:cubicBezTo>
                <a:cubicBezTo>
                  <a:pt x="4159668" y="258538"/>
                  <a:pt x="4176581" y="258049"/>
                  <a:pt x="4192621" y="254039"/>
                </a:cubicBezTo>
                <a:cubicBezTo>
                  <a:pt x="4202569" y="251552"/>
                  <a:pt x="4211716" y="246145"/>
                  <a:pt x="4221804" y="244311"/>
                </a:cubicBezTo>
                <a:cubicBezTo>
                  <a:pt x="4247525" y="239634"/>
                  <a:pt x="4273839" y="238881"/>
                  <a:pt x="4299626" y="234583"/>
                </a:cubicBezTo>
                <a:cubicBezTo>
                  <a:pt x="4312813" y="232385"/>
                  <a:pt x="4325249" y="226332"/>
                  <a:pt x="4338536" y="224856"/>
                </a:cubicBezTo>
                <a:cubicBezTo>
                  <a:pt x="4383769" y="219830"/>
                  <a:pt x="4429328" y="218371"/>
                  <a:pt x="4474724" y="215128"/>
                </a:cubicBezTo>
                <a:cubicBezTo>
                  <a:pt x="4490937" y="211885"/>
                  <a:pt x="4507322" y="209410"/>
                  <a:pt x="4523362" y="205400"/>
                </a:cubicBezTo>
                <a:cubicBezTo>
                  <a:pt x="4533310" y="202913"/>
                  <a:pt x="4542535" y="197897"/>
                  <a:pt x="4552545" y="195673"/>
                </a:cubicBezTo>
                <a:cubicBezTo>
                  <a:pt x="4571799" y="191394"/>
                  <a:pt x="4591776" y="190729"/>
                  <a:pt x="4610911" y="185945"/>
                </a:cubicBezTo>
                <a:cubicBezTo>
                  <a:pt x="4630806" y="180971"/>
                  <a:pt x="4649168" y="170512"/>
                  <a:pt x="4669277" y="166490"/>
                </a:cubicBezTo>
                <a:cubicBezTo>
                  <a:pt x="4685490" y="163247"/>
                  <a:pt x="4701875" y="160772"/>
                  <a:pt x="4717915" y="156762"/>
                </a:cubicBezTo>
                <a:cubicBezTo>
                  <a:pt x="4744858" y="150026"/>
                  <a:pt x="4756608" y="140107"/>
                  <a:pt x="4786009" y="137307"/>
                </a:cubicBezTo>
                <a:cubicBezTo>
                  <a:pt x="4840979" y="132072"/>
                  <a:pt x="4896283" y="131252"/>
                  <a:pt x="4951379" y="127579"/>
                </a:cubicBezTo>
                <a:cubicBezTo>
                  <a:pt x="4993563" y="124767"/>
                  <a:pt x="5035686" y="121094"/>
                  <a:pt x="5077839" y="117851"/>
                </a:cubicBezTo>
                <a:lnTo>
                  <a:pt x="5136204" y="98396"/>
                </a:lnTo>
                <a:lnTo>
                  <a:pt x="5165387" y="88668"/>
                </a:lnTo>
                <a:cubicBezTo>
                  <a:pt x="5203389" y="50668"/>
                  <a:pt x="5163514" y="84741"/>
                  <a:pt x="5214026" y="59485"/>
                </a:cubicBezTo>
                <a:cubicBezTo>
                  <a:pt x="5224483" y="54257"/>
                  <a:pt x="5232525" y="44778"/>
                  <a:pt x="5243209" y="40030"/>
                </a:cubicBezTo>
                <a:cubicBezTo>
                  <a:pt x="5288760" y="19785"/>
                  <a:pt x="5304443" y="21018"/>
                  <a:pt x="5350213" y="10847"/>
                </a:cubicBezTo>
                <a:cubicBezTo>
                  <a:pt x="5363264" y="7947"/>
                  <a:pt x="5375775" y="1861"/>
                  <a:pt x="5389124" y="1119"/>
                </a:cubicBezTo>
                <a:cubicBezTo>
                  <a:pt x="5434450" y="-1399"/>
                  <a:pt x="5479915" y="1119"/>
                  <a:pt x="5525311" y="11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7" name="Freihandform 16"/>
          <p:cNvSpPr/>
          <p:nvPr/>
        </p:nvSpPr>
        <p:spPr>
          <a:xfrm>
            <a:off x="1079500" y="4370070"/>
            <a:ext cx="5710238" cy="130175"/>
          </a:xfrm>
          <a:custGeom>
            <a:avLst/>
            <a:gdLst>
              <a:gd name="connsiteX0" fmla="*/ 0 w 5710136"/>
              <a:gd name="connsiteY0" fmla="*/ 108695 h 129307"/>
              <a:gd name="connsiteX1" fmla="*/ 340468 w 5710136"/>
              <a:gd name="connsiteY1" fmla="*/ 98967 h 129307"/>
              <a:gd name="connsiteX2" fmla="*/ 379379 w 5710136"/>
              <a:gd name="connsiteY2" fmla="*/ 89240 h 129307"/>
              <a:gd name="connsiteX3" fmla="*/ 428017 w 5710136"/>
              <a:gd name="connsiteY3" fmla="*/ 79512 h 129307"/>
              <a:gd name="connsiteX4" fmla="*/ 1322962 w 5710136"/>
              <a:gd name="connsiteY4" fmla="*/ 89240 h 129307"/>
              <a:gd name="connsiteX5" fmla="*/ 1391056 w 5710136"/>
              <a:gd name="connsiteY5" fmla="*/ 98967 h 129307"/>
              <a:gd name="connsiteX6" fmla="*/ 1935804 w 5710136"/>
              <a:gd name="connsiteY6" fmla="*/ 89240 h 129307"/>
              <a:gd name="connsiteX7" fmla="*/ 2081719 w 5710136"/>
              <a:gd name="connsiteY7" fmla="*/ 79512 h 129307"/>
              <a:gd name="connsiteX8" fmla="*/ 2431915 w 5710136"/>
              <a:gd name="connsiteY8" fmla="*/ 60057 h 129307"/>
              <a:gd name="connsiteX9" fmla="*/ 2616741 w 5710136"/>
              <a:gd name="connsiteY9" fmla="*/ 40601 h 129307"/>
              <a:gd name="connsiteX10" fmla="*/ 2665379 w 5710136"/>
              <a:gd name="connsiteY10" fmla="*/ 30874 h 129307"/>
              <a:gd name="connsiteX11" fmla="*/ 2762656 w 5710136"/>
              <a:gd name="connsiteY11" fmla="*/ 21146 h 129307"/>
              <a:gd name="connsiteX12" fmla="*/ 3258766 w 5710136"/>
              <a:gd name="connsiteY12" fmla="*/ 21146 h 129307"/>
              <a:gd name="connsiteX13" fmla="*/ 3647873 w 5710136"/>
              <a:gd name="connsiteY13" fmla="*/ 1691 h 129307"/>
              <a:gd name="connsiteX14" fmla="*/ 3959158 w 5710136"/>
              <a:gd name="connsiteY14" fmla="*/ 11418 h 129307"/>
              <a:gd name="connsiteX15" fmla="*/ 4027251 w 5710136"/>
              <a:gd name="connsiteY15" fmla="*/ 21146 h 129307"/>
              <a:gd name="connsiteX16" fmla="*/ 4143983 w 5710136"/>
              <a:gd name="connsiteY16" fmla="*/ 30874 h 129307"/>
              <a:gd name="connsiteX17" fmla="*/ 4319081 w 5710136"/>
              <a:gd name="connsiteY17" fmla="*/ 50329 h 129307"/>
              <a:gd name="connsiteX18" fmla="*/ 4367719 w 5710136"/>
              <a:gd name="connsiteY18" fmla="*/ 60057 h 129307"/>
              <a:gd name="connsiteX19" fmla="*/ 4426085 w 5710136"/>
              <a:gd name="connsiteY19" fmla="*/ 79512 h 129307"/>
              <a:gd name="connsiteX20" fmla="*/ 4542817 w 5710136"/>
              <a:gd name="connsiteY20" fmla="*/ 98967 h 129307"/>
              <a:gd name="connsiteX21" fmla="*/ 4581728 w 5710136"/>
              <a:gd name="connsiteY21" fmla="*/ 108695 h 129307"/>
              <a:gd name="connsiteX22" fmla="*/ 4980562 w 5710136"/>
              <a:gd name="connsiteY22" fmla="*/ 118423 h 129307"/>
              <a:gd name="connsiteX23" fmla="*/ 5710136 w 5710136"/>
              <a:gd name="connsiteY23" fmla="*/ 128150 h 12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10136" h="129307">
                <a:moveTo>
                  <a:pt x="0" y="108695"/>
                </a:moveTo>
                <a:cubicBezTo>
                  <a:pt x="113489" y="105452"/>
                  <a:pt x="227081" y="104782"/>
                  <a:pt x="340468" y="98967"/>
                </a:cubicBezTo>
                <a:cubicBezTo>
                  <a:pt x="353820" y="98282"/>
                  <a:pt x="366328" y="92140"/>
                  <a:pt x="379379" y="89240"/>
                </a:cubicBezTo>
                <a:cubicBezTo>
                  <a:pt x="395519" y="85653"/>
                  <a:pt x="411804" y="82755"/>
                  <a:pt x="428017" y="79512"/>
                </a:cubicBezTo>
                <a:lnTo>
                  <a:pt x="1322962" y="89240"/>
                </a:lnTo>
                <a:cubicBezTo>
                  <a:pt x="1345886" y="89703"/>
                  <a:pt x="1368128" y="98967"/>
                  <a:pt x="1391056" y="98967"/>
                </a:cubicBezTo>
                <a:cubicBezTo>
                  <a:pt x="1572668" y="98967"/>
                  <a:pt x="1754221" y="92482"/>
                  <a:pt x="1935804" y="89240"/>
                </a:cubicBezTo>
                <a:lnTo>
                  <a:pt x="2081719" y="79512"/>
                </a:lnTo>
                <a:cubicBezTo>
                  <a:pt x="2216351" y="71818"/>
                  <a:pt x="2301000" y="70127"/>
                  <a:pt x="2431915" y="60057"/>
                </a:cubicBezTo>
                <a:cubicBezTo>
                  <a:pt x="2450049" y="58662"/>
                  <a:pt x="2594441" y="43787"/>
                  <a:pt x="2616741" y="40601"/>
                </a:cubicBezTo>
                <a:cubicBezTo>
                  <a:pt x="2633109" y="38263"/>
                  <a:pt x="2648990" y="33059"/>
                  <a:pt x="2665379" y="30874"/>
                </a:cubicBezTo>
                <a:cubicBezTo>
                  <a:pt x="2697681" y="26567"/>
                  <a:pt x="2730230" y="24389"/>
                  <a:pt x="2762656" y="21146"/>
                </a:cubicBezTo>
                <a:cubicBezTo>
                  <a:pt x="2952961" y="-26433"/>
                  <a:pt x="2748152" y="21146"/>
                  <a:pt x="3258766" y="21146"/>
                </a:cubicBezTo>
                <a:cubicBezTo>
                  <a:pt x="3353880" y="21146"/>
                  <a:pt x="3541489" y="8340"/>
                  <a:pt x="3647873" y="1691"/>
                </a:cubicBezTo>
                <a:cubicBezTo>
                  <a:pt x="3751635" y="4933"/>
                  <a:pt x="3855482" y="6101"/>
                  <a:pt x="3959158" y="11418"/>
                </a:cubicBezTo>
                <a:cubicBezTo>
                  <a:pt x="3982056" y="12592"/>
                  <a:pt x="4004449" y="18746"/>
                  <a:pt x="4027251" y="21146"/>
                </a:cubicBezTo>
                <a:cubicBezTo>
                  <a:pt x="4066082" y="25234"/>
                  <a:pt x="4105098" y="27339"/>
                  <a:pt x="4143983" y="30874"/>
                </a:cubicBezTo>
                <a:cubicBezTo>
                  <a:pt x="4186546" y="34743"/>
                  <a:pt x="4273685" y="43345"/>
                  <a:pt x="4319081" y="50329"/>
                </a:cubicBezTo>
                <a:cubicBezTo>
                  <a:pt x="4335422" y="52843"/>
                  <a:pt x="4351768" y="55707"/>
                  <a:pt x="4367719" y="60057"/>
                </a:cubicBezTo>
                <a:cubicBezTo>
                  <a:pt x="4387504" y="65453"/>
                  <a:pt x="4405783" y="76612"/>
                  <a:pt x="4426085" y="79512"/>
                </a:cubicBezTo>
                <a:cubicBezTo>
                  <a:pt x="4482917" y="87631"/>
                  <a:pt x="4491619" y="87590"/>
                  <a:pt x="4542817" y="98967"/>
                </a:cubicBezTo>
                <a:cubicBezTo>
                  <a:pt x="4555868" y="101867"/>
                  <a:pt x="4568372" y="108101"/>
                  <a:pt x="4581728" y="108695"/>
                </a:cubicBezTo>
                <a:cubicBezTo>
                  <a:pt x="4714581" y="114600"/>
                  <a:pt x="4847637" y="114455"/>
                  <a:pt x="4980562" y="118423"/>
                </a:cubicBezTo>
                <a:cubicBezTo>
                  <a:pt x="5510977" y="134256"/>
                  <a:pt x="4925520" y="128150"/>
                  <a:pt x="5710136" y="128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8" name="Freihandform 17"/>
          <p:cNvSpPr/>
          <p:nvPr/>
        </p:nvSpPr>
        <p:spPr>
          <a:xfrm>
            <a:off x="1089025" y="4565333"/>
            <a:ext cx="5691188" cy="517525"/>
          </a:xfrm>
          <a:custGeom>
            <a:avLst/>
            <a:gdLst>
              <a:gd name="connsiteX0" fmla="*/ 0 w 5690681"/>
              <a:gd name="connsiteY0" fmla="*/ 29183 h 516421"/>
              <a:gd name="connsiteX1" fmla="*/ 418289 w 5690681"/>
              <a:gd name="connsiteY1" fmla="*/ 9728 h 516421"/>
              <a:gd name="connsiteX2" fmla="*/ 476655 w 5690681"/>
              <a:gd name="connsiteY2" fmla="*/ 0 h 516421"/>
              <a:gd name="connsiteX3" fmla="*/ 1575881 w 5690681"/>
              <a:gd name="connsiteY3" fmla="*/ 0 h 516421"/>
              <a:gd name="connsiteX4" fmla="*/ 2237362 w 5690681"/>
              <a:gd name="connsiteY4" fmla="*/ 19455 h 516421"/>
              <a:gd name="connsiteX5" fmla="*/ 2636196 w 5690681"/>
              <a:gd name="connsiteY5" fmla="*/ 29183 h 516421"/>
              <a:gd name="connsiteX6" fmla="*/ 2966936 w 5690681"/>
              <a:gd name="connsiteY6" fmla="*/ 38911 h 516421"/>
              <a:gd name="connsiteX7" fmla="*/ 3336587 w 5690681"/>
              <a:gd name="connsiteY7" fmla="*/ 48638 h 516421"/>
              <a:gd name="connsiteX8" fmla="*/ 3424136 w 5690681"/>
              <a:gd name="connsiteY8" fmla="*/ 58366 h 516421"/>
              <a:gd name="connsiteX9" fmla="*/ 3463047 w 5690681"/>
              <a:gd name="connsiteY9" fmla="*/ 68094 h 516421"/>
              <a:gd name="connsiteX10" fmla="*/ 3521413 w 5690681"/>
              <a:gd name="connsiteY10" fmla="*/ 77821 h 516421"/>
              <a:gd name="connsiteX11" fmla="*/ 3599234 w 5690681"/>
              <a:gd name="connsiteY11" fmla="*/ 107004 h 516421"/>
              <a:gd name="connsiteX12" fmla="*/ 3647872 w 5690681"/>
              <a:gd name="connsiteY12" fmla="*/ 116732 h 516421"/>
              <a:gd name="connsiteX13" fmla="*/ 3754876 w 5690681"/>
              <a:gd name="connsiteY13" fmla="*/ 145915 h 516421"/>
              <a:gd name="connsiteX14" fmla="*/ 3793787 w 5690681"/>
              <a:gd name="connsiteY14" fmla="*/ 155643 h 516421"/>
              <a:gd name="connsiteX15" fmla="*/ 3861881 w 5690681"/>
              <a:gd name="connsiteY15" fmla="*/ 175098 h 516421"/>
              <a:gd name="connsiteX16" fmla="*/ 4250987 w 5690681"/>
              <a:gd name="connsiteY16" fmla="*/ 194553 h 516421"/>
              <a:gd name="connsiteX17" fmla="*/ 4319081 w 5690681"/>
              <a:gd name="connsiteY17" fmla="*/ 204281 h 516421"/>
              <a:gd name="connsiteX18" fmla="*/ 4406630 w 5690681"/>
              <a:gd name="connsiteY18" fmla="*/ 243192 h 516421"/>
              <a:gd name="connsiteX19" fmla="*/ 4474723 w 5690681"/>
              <a:gd name="connsiteY19" fmla="*/ 272375 h 516421"/>
              <a:gd name="connsiteX20" fmla="*/ 4513634 w 5690681"/>
              <a:gd name="connsiteY20" fmla="*/ 311285 h 516421"/>
              <a:gd name="connsiteX21" fmla="*/ 4542817 w 5690681"/>
              <a:gd name="connsiteY21" fmla="*/ 321013 h 516421"/>
              <a:gd name="connsiteX22" fmla="*/ 4581728 w 5690681"/>
              <a:gd name="connsiteY22" fmla="*/ 340468 h 516421"/>
              <a:gd name="connsiteX23" fmla="*/ 4630366 w 5690681"/>
              <a:gd name="connsiteY23" fmla="*/ 369651 h 516421"/>
              <a:gd name="connsiteX24" fmla="*/ 4659549 w 5690681"/>
              <a:gd name="connsiteY24" fmla="*/ 389106 h 516421"/>
              <a:gd name="connsiteX25" fmla="*/ 4815191 w 5690681"/>
              <a:gd name="connsiteY25" fmla="*/ 447472 h 516421"/>
              <a:gd name="connsiteX26" fmla="*/ 4863830 w 5690681"/>
              <a:gd name="connsiteY26" fmla="*/ 457200 h 516421"/>
              <a:gd name="connsiteX27" fmla="*/ 5165387 w 5690681"/>
              <a:gd name="connsiteY27" fmla="*/ 466928 h 516421"/>
              <a:gd name="connsiteX28" fmla="*/ 5282119 w 5690681"/>
              <a:gd name="connsiteY28" fmla="*/ 486383 h 516421"/>
              <a:gd name="connsiteX29" fmla="*/ 5359940 w 5690681"/>
              <a:gd name="connsiteY29" fmla="*/ 496111 h 516421"/>
              <a:gd name="connsiteX30" fmla="*/ 5612859 w 5690681"/>
              <a:gd name="connsiteY30" fmla="*/ 505838 h 516421"/>
              <a:gd name="connsiteX31" fmla="*/ 5690681 w 5690681"/>
              <a:gd name="connsiteY31" fmla="*/ 515566 h 5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90681" h="516421">
                <a:moveTo>
                  <a:pt x="0" y="29183"/>
                </a:moveTo>
                <a:cubicBezTo>
                  <a:pt x="109432" y="25275"/>
                  <a:pt x="295294" y="21442"/>
                  <a:pt x="418289" y="9728"/>
                </a:cubicBezTo>
                <a:cubicBezTo>
                  <a:pt x="437924" y="7858"/>
                  <a:pt x="457200" y="3243"/>
                  <a:pt x="476655" y="0"/>
                </a:cubicBezTo>
                <a:cubicBezTo>
                  <a:pt x="1080674" y="24162"/>
                  <a:pt x="372485" y="0"/>
                  <a:pt x="1575881" y="0"/>
                </a:cubicBezTo>
                <a:cubicBezTo>
                  <a:pt x="2006554" y="0"/>
                  <a:pt x="1909600" y="9213"/>
                  <a:pt x="2237362" y="19455"/>
                </a:cubicBezTo>
                <a:lnTo>
                  <a:pt x="2636196" y="29183"/>
                </a:lnTo>
                <a:lnTo>
                  <a:pt x="2966936" y="38911"/>
                </a:lnTo>
                <a:lnTo>
                  <a:pt x="3336587" y="48638"/>
                </a:lnTo>
                <a:cubicBezTo>
                  <a:pt x="3365770" y="51881"/>
                  <a:pt x="3395115" y="53901"/>
                  <a:pt x="3424136" y="58366"/>
                </a:cubicBezTo>
                <a:cubicBezTo>
                  <a:pt x="3437350" y="60399"/>
                  <a:pt x="3449937" y="65472"/>
                  <a:pt x="3463047" y="68094"/>
                </a:cubicBezTo>
                <a:cubicBezTo>
                  <a:pt x="3482388" y="71962"/>
                  <a:pt x="3501958" y="74579"/>
                  <a:pt x="3521413" y="77821"/>
                </a:cubicBezTo>
                <a:cubicBezTo>
                  <a:pt x="3536305" y="83778"/>
                  <a:pt x="3578892" y="101919"/>
                  <a:pt x="3599234" y="107004"/>
                </a:cubicBezTo>
                <a:cubicBezTo>
                  <a:pt x="3615274" y="111014"/>
                  <a:pt x="3631921" y="112382"/>
                  <a:pt x="3647872" y="116732"/>
                </a:cubicBezTo>
                <a:cubicBezTo>
                  <a:pt x="3848310" y="171397"/>
                  <a:pt x="3584232" y="107993"/>
                  <a:pt x="3754876" y="145915"/>
                </a:cubicBezTo>
                <a:cubicBezTo>
                  <a:pt x="3767927" y="148815"/>
                  <a:pt x="3780889" y="152125"/>
                  <a:pt x="3793787" y="155643"/>
                </a:cubicBezTo>
                <a:cubicBezTo>
                  <a:pt x="3816561" y="161854"/>
                  <a:pt x="3838512" y="171760"/>
                  <a:pt x="3861881" y="175098"/>
                </a:cubicBezTo>
                <a:cubicBezTo>
                  <a:pt x="3931472" y="185040"/>
                  <a:pt x="4232051" y="193825"/>
                  <a:pt x="4250987" y="194553"/>
                </a:cubicBezTo>
                <a:cubicBezTo>
                  <a:pt x="4273685" y="197796"/>
                  <a:pt x="4296598" y="199784"/>
                  <a:pt x="4319081" y="204281"/>
                </a:cubicBezTo>
                <a:cubicBezTo>
                  <a:pt x="4348182" y="210101"/>
                  <a:pt x="4383040" y="232304"/>
                  <a:pt x="4406630" y="243192"/>
                </a:cubicBezTo>
                <a:cubicBezTo>
                  <a:pt x="4429051" y="253540"/>
                  <a:pt x="4452025" y="262647"/>
                  <a:pt x="4474723" y="272375"/>
                </a:cubicBezTo>
                <a:cubicBezTo>
                  <a:pt x="4487693" y="285345"/>
                  <a:pt x="4498708" y="300624"/>
                  <a:pt x="4513634" y="311285"/>
                </a:cubicBezTo>
                <a:cubicBezTo>
                  <a:pt x="4521978" y="317245"/>
                  <a:pt x="4533392" y="316974"/>
                  <a:pt x="4542817" y="321013"/>
                </a:cubicBezTo>
                <a:cubicBezTo>
                  <a:pt x="4556146" y="326725"/>
                  <a:pt x="4569052" y="333426"/>
                  <a:pt x="4581728" y="340468"/>
                </a:cubicBezTo>
                <a:cubicBezTo>
                  <a:pt x="4598256" y="349650"/>
                  <a:pt x="4614333" y="359630"/>
                  <a:pt x="4630366" y="369651"/>
                </a:cubicBezTo>
                <a:cubicBezTo>
                  <a:pt x="4640280" y="375847"/>
                  <a:pt x="4648934" y="384207"/>
                  <a:pt x="4659549" y="389106"/>
                </a:cubicBezTo>
                <a:cubicBezTo>
                  <a:pt x="4687948" y="402214"/>
                  <a:pt x="4775321" y="436598"/>
                  <a:pt x="4815191" y="447472"/>
                </a:cubicBezTo>
                <a:cubicBezTo>
                  <a:pt x="4831143" y="451822"/>
                  <a:pt x="4847321" y="456283"/>
                  <a:pt x="4863830" y="457200"/>
                </a:cubicBezTo>
                <a:cubicBezTo>
                  <a:pt x="4964246" y="462779"/>
                  <a:pt x="5064868" y="463685"/>
                  <a:pt x="5165387" y="466928"/>
                </a:cubicBezTo>
                <a:cubicBezTo>
                  <a:pt x="5227806" y="479411"/>
                  <a:pt x="5209726" y="476730"/>
                  <a:pt x="5282119" y="486383"/>
                </a:cubicBezTo>
                <a:cubicBezTo>
                  <a:pt x="5308032" y="489838"/>
                  <a:pt x="5333843" y="494576"/>
                  <a:pt x="5359940" y="496111"/>
                </a:cubicBezTo>
                <a:cubicBezTo>
                  <a:pt x="5444163" y="501065"/>
                  <a:pt x="5528553" y="502596"/>
                  <a:pt x="5612859" y="505838"/>
                </a:cubicBezTo>
                <a:cubicBezTo>
                  <a:pt x="5657423" y="520693"/>
                  <a:pt x="5631788" y="515566"/>
                  <a:pt x="5690681" y="5155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cxnSp>
        <p:nvCxnSpPr>
          <p:cNvPr id="5" name="Gerade Verbindung 4"/>
          <p:cNvCxnSpPr/>
          <p:nvPr/>
        </p:nvCxnSpPr>
        <p:spPr>
          <a:xfrm>
            <a:off x="690563" y="5282883"/>
            <a:ext cx="7578725" cy="11112"/>
          </a:xfrm>
          <a:prstGeom prst="line">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H="1">
            <a:off x="1260475" y="3630295"/>
            <a:ext cx="41910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1831975" y="3627120"/>
            <a:ext cx="1597025" cy="223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hteck 37"/>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feld 48"/>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a:t>
            </a:r>
            <a:r>
              <a:rPr lang="en-GB" sz="1400" dirty="0" smtClean="0">
                <a:solidFill>
                  <a:schemeClr val="accent5">
                    <a:lumMod val="75000"/>
                  </a:schemeClr>
                </a:solidFill>
              </a:rPr>
              <a:t>Propagation in time            </a:t>
            </a:r>
            <a:r>
              <a:rPr lang="en-GB" sz="1400" dirty="0" smtClean="0">
                <a:solidFill>
                  <a:schemeClr val="accent5">
                    <a:lumMod val="90000"/>
                  </a:schemeClr>
                </a:solidFill>
              </a:rPr>
              <a:t>Error field construction            Outlook</a:t>
            </a:r>
          </a:p>
        </p:txBody>
      </p:sp>
      <p:sp>
        <p:nvSpPr>
          <p:cNvPr id="50" name="Ellipse 49"/>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llipse 63"/>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e 67"/>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Ellipse 69"/>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87" name="Textfeld 22534"/>
          <p:cNvSpPr txBox="1">
            <a:spLocks noChangeArrowheads="1"/>
          </p:cNvSpPr>
          <p:nvPr/>
        </p:nvSpPr>
        <p:spPr bwMode="auto">
          <a:xfrm>
            <a:off x="236538" y="5605463"/>
            <a:ext cx="86661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300" dirty="0">
                <a:solidFill>
                  <a:srgbClr val="000000"/>
                </a:solidFill>
              </a:rPr>
              <a:t>Theoretically these ways are equivalent, but practically not necessarily. </a:t>
            </a:r>
          </a:p>
          <a:p>
            <a:r>
              <a:rPr lang="en-GB" sz="2300" dirty="0">
                <a:solidFill>
                  <a:srgbClr val="000000"/>
                </a:solidFill>
              </a:rPr>
              <a:t>Which one to choose?</a:t>
            </a:r>
          </a:p>
        </p:txBody>
      </p:sp>
    </p:spTree>
    <p:extLst>
      <p:ext uri="{BB962C8B-B14F-4D97-AF65-F5344CB8AC3E}">
        <p14:creationId xmlns:p14="http://schemas.microsoft.com/office/powerpoint/2010/main" val="2297135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feld 5"/>
          <p:cNvSpPr txBox="1">
            <a:spLocks noChangeArrowheads="1"/>
          </p:cNvSpPr>
          <p:nvPr/>
        </p:nvSpPr>
        <p:spPr bwMode="auto">
          <a:xfrm>
            <a:off x="77788" y="650558"/>
            <a:ext cx="9066212"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600"/>
              </a:spcBef>
              <a:spcAft>
                <a:spcPts val="600"/>
              </a:spcAft>
            </a:pPr>
            <a:r>
              <a:rPr lang="en-GB" sz="2300" dirty="0">
                <a:solidFill>
                  <a:srgbClr val="000000"/>
                </a:solidFill>
              </a:rPr>
              <a:t>Example: the error due to the discretization of the </a:t>
            </a:r>
            <a:r>
              <a:rPr lang="en-GB" sz="2300" u="sng" dirty="0">
                <a:solidFill>
                  <a:srgbClr val="000000"/>
                </a:solidFill>
              </a:rPr>
              <a:t>advection process</a:t>
            </a:r>
          </a:p>
          <a:p>
            <a:pPr algn="l">
              <a:spcBef>
                <a:spcPts val="600"/>
              </a:spcBef>
              <a:spcAft>
                <a:spcPts val="600"/>
              </a:spcAft>
            </a:pPr>
            <a:r>
              <a:rPr lang="en-GB" sz="2300" dirty="0">
                <a:solidFill>
                  <a:srgbClr val="000000"/>
                </a:solidFill>
              </a:rPr>
              <a:t>Consider a transport equation of a quantity </a:t>
            </a:r>
            <a:r>
              <a:rPr lang="en-GB" sz="2300" i="1" dirty="0">
                <a:solidFill>
                  <a:srgbClr val="000000"/>
                </a:solidFill>
              </a:rPr>
              <a:t>f</a:t>
            </a:r>
            <a:r>
              <a:rPr lang="en-GB" sz="2300" dirty="0">
                <a:solidFill>
                  <a:srgbClr val="000000"/>
                </a:solidFill>
              </a:rPr>
              <a:t>:</a:t>
            </a:r>
          </a:p>
          <a:p>
            <a:pPr algn="l">
              <a:spcBef>
                <a:spcPts val="600"/>
              </a:spcBef>
              <a:spcAft>
                <a:spcPts val="600"/>
              </a:spcAft>
            </a:pPr>
            <a:endParaRPr lang="en-GB" sz="2300" dirty="0">
              <a:solidFill>
                <a:srgbClr val="000000"/>
              </a:solidFill>
            </a:endParaRPr>
          </a:p>
          <a:p>
            <a:pPr algn="l">
              <a:spcBef>
                <a:spcPts val="600"/>
              </a:spcBef>
              <a:spcAft>
                <a:spcPts val="600"/>
              </a:spcAft>
            </a:pPr>
            <a:endParaRPr lang="en-GB" sz="2300" dirty="0">
              <a:solidFill>
                <a:srgbClr val="000000"/>
              </a:solidFill>
            </a:endParaRPr>
          </a:p>
          <a:p>
            <a:pPr algn="l"/>
            <a:r>
              <a:rPr lang="en-GB" sz="2300" dirty="0">
                <a:solidFill>
                  <a:srgbClr val="000000"/>
                </a:solidFill>
              </a:rPr>
              <a:t>Representing a quantity </a:t>
            </a:r>
            <a:r>
              <a:rPr lang="en-GB" sz="2300" i="1" dirty="0">
                <a:solidFill>
                  <a:srgbClr val="000000"/>
                </a:solidFill>
              </a:rPr>
              <a:t>f</a:t>
            </a:r>
            <a:r>
              <a:rPr lang="en-GB" sz="2300" dirty="0">
                <a:solidFill>
                  <a:srgbClr val="000000"/>
                </a:solidFill>
              </a:rPr>
              <a:t> as a sum of the ensemble average </a:t>
            </a:r>
          </a:p>
          <a:p>
            <a:pPr algn="l"/>
            <a:r>
              <a:rPr lang="en-GB" sz="2300" dirty="0">
                <a:solidFill>
                  <a:srgbClr val="000000"/>
                </a:solidFill>
              </a:rPr>
              <a:t>(≈ resolved flow) and fluctuations therefrom (≈ unresolved)                   , one arrives at an ensemble (≈ spatially) averaged equation</a:t>
            </a:r>
          </a:p>
          <a:p>
            <a:pPr algn="l"/>
            <a:endParaRPr lang="en-GB" sz="2300" dirty="0">
              <a:solidFill>
                <a:srgbClr val="000000"/>
              </a:solidFill>
            </a:endParaRPr>
          </a:p>
          <a:p>
            <a:pPr algn="l"/>
            <a:endParaRPr lang="en-GB" sz="2300" dirty="0">
              <a:solidFill>
                <a:srgbClr val="000000"/>
              </a:solidFill>
            </a:endParaRPr>
          </a:p>
          <a:p>
            <a:pPr algn="l"/>
            <a:endParaRPr lang="en-GB" sz="2300" dirty="0">
              <a:solidFill>
                <a:srgbClr val="000000"/>
              </a:solidFill>
            </a:endParaRPr>
          </a:p>
          <a:p>
            <a:pPr algn="l"/>
            <a:endParaRPr lang="en-GB" sz="2300" dirty="0">
              <a:solidFill>
                <a:srgbClr val="000000"/>
              </a:solidFill>
            </a:endParaRPr>
          </a:p>
          <a:p>
            <a:pPr algn="l"/>
            <a:r>
              <a:rPr lang="en-GB" sz="2300" dirty="0">
                <a:solidFill>
                  <a:srgbClr val="000000"/>
                </a:solidFill>
              </a:rPr>
              <a:t>with the second-order </a:t>
            </a:r>
            <a:r>
              <a:rPr lang="en-GB" sz="2300" dirty="0" err="1">
                <a:solidFill>
                  <a:srgbClr val="000000"/>
                </a:solidFill>
              </a:rPr>
              <a:t>subgrid</a:t>
            </a:r>
            <a:r>
              <a:rPr lang="en-GB" sz="2300" dirty="0">
                <a:solidFill>
                  <a:srgbClr val="000000"/>
                </a:solidFill>
              </a:rPr>
              <a:t>-scale contribution          subject to a parameterization scheme (= statistical model bias correction due to the interaction between resolved and unresolved flow).</a:t>
            </a:r>
          </a:p>
        </p:txBody>
      </p:sp>
      <p:graphicFrame>
        <p:nvGraphicFramePr>
          <p:cNvPr id="25604" name="Objekt 1"/>
          <p:cNvGraphicFramePr>
            <a:graphicFrameLocks noChangeAspect="1"/>
          </p:cNvGraphicFramePr>
          <p:nvPr>
            <p:extLst>
              <p:ext uri="{D42A27DB-BD31-4B8C-83A1-F6EECF244321}">
                <p14:modId xmlns:p14="http://schemas.microsoft.com/office/powerpoint/2010/main" val="1118147707"/>
              </p:ext>
            </p:extLst>
          </p:nvPr>
        </p:nvGraphicFramePr>
        <p:xfrm>
          <a:off x="2868613" y="1635443"/>
          <a:ext cx="3008312" cy="949325"/>
        </p:xfrm>
        <a:graphic>
          <a:graphicData uri="http://schemas.openxmlformats.org/presentationml/2006/ole">
            <mc:AlternateContent xmlns:mc="http://schemas.openxmlformats.org/markup-compatibility/2006">
              <mc:Choice xmlns:v="urn:schemas-microsoft-com:vml" Requires="v">
                <p:oleObj spid="_x0000_s296442" name="Formel" r:id="rId4" imgW="1384300" imgH="431800" progId="Equation.3">
                  <p:embed/>
                </p:oleObj>
              </mc:Choice>
              <mc:Fallback>
                <p:oleObj name="Formel" r:id="rId4" imgW="1384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613" y="1635443"/>
                        <a:ext cx="300831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kt 2"/>
          <p:cNvGraphicFramePr>
            <a:graphicFrameLocks noChangeAspect="1"/>
          </p:cNvGraphicFramePr>
          <p:nvPr>
            <p:extLst>
              <p:ext uri="{D42A27DB-BD31-4B8C-83A1-F6EECF244321}">
                <p14:modId xmlns:p14="http://schemas.microsoft.com/office/powerpoint/2010/main" val="1062481545"/>
              </p:ext>
            </p:extLst>
          </p:nvPr>
        </p:nvGraphicFramePr>
        <p:xfrm>
          <a:off x="2087563" y="3879215"/>
          <a:ext cx="4676775" cy="1008063"/>
        </p:xfrm>
        <a:graphic>
          <a:graphicData uri="http://schemas.openxmlformats.org/presentationml/2006/ole">
            <mc:AlternateContent xmlns:mc="http://schemas.openxmlformats.org/markup-compatibility/2006">
              <mc:Choice xmlns:v="urn:schemas-microsoft-com:vml" Requires="v">
                <p:oleObj spid="_x0000_s296443" name="Formel" r:id="rId6" imgW="2146300" imgH="457200" progId="Equation.3">
                  <p:embed/>
                </p:oleObj>
              </mc:Choice>
              <mc:Fallback>
                <p:oleObj name="Formel" r:id="rId6" imgW="21463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7563" y="3879215"/>
                        <a:ext cx="4676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6" name="Objekt 2"/>
          <p:cNvGraphicFramePr>
            <a:graphicFrameLocks noChangeAspect="1"/>
          </p:cNvGraphicFramePr>
          <p:nvPr>
            <p:extLst>
              <p:ext uri="{D42A27DB-BD31-4B8C-83A1-F6EECF244321}">
                <p14:modId xmlns:p14="http://schemas.microsoft.com/office/powerpoint/2010/main" val="3769442093"/>
              </p:ext>
            </p:extLst>
          </p:nvPr>
        </p:nvGraphicFramePr>
        <p:xfrm>
          <a:off x="7207250" y="2873693"/>
          <a:ext cx="1490663" cy="531812"/>
        </p:xfrm>
        <a:graphic>
          <a:graphicData uri="http://schemas.openxmlformats.org/presentationml/2006/ole">
            <mc:AlternateContent xmlns:mc="http://schemas.openxmlformats.org/markup-compatibility/2006">
              <mc:Choice xmlns:v="urn:schemas-microsoft-com:vml" Requires="v">
                <p:oleObj spid="_x0000_s296444" name="Formel" r:id="rId8" imgW="685800" imgH="241300" progId="Equation.3">
                  <p:embed/>
                </p:oleObj>
              </mc:Choice>
              <mc:Fallback>
                <p:oleObj name="Formel" r:id="rId8" imgW="6858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7250" y="2873693"/>
                        <a:ext cx="14906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kt 3"/>
          <p:cNvGraphicFramePr>
            <a:graphicFrameLocks noChangeAspect="1"/>
          </p:cNvGraphicFramePr>
          <p:nvPr>
            <p:extLst>
              <p:ext uri="{D42A27DB-BD31-4B8C-83A1-F6EECF244321}">
                <p14:modId xmlns:p14="http://schemas.microsoft.com/office/powerpoint/2010/main" val="2692667014"/>
              </p:ext>
            </p:extLst>
          </p:nvPr>
        </p:nvGraphicFramePr>
        <p:xfrm>
          <a:off x="5948363" y="4968875"/>
          <a:ext cx="635000" cy="558800"/>
        </p:xfrm>
        <a:graphic>
          <a:graphicData uri="http://schemas.openxmlformats.org/presentationml/2006/ole">
            <mc:AlternateContent xmlns:mc="http://schemas.openxmlformats.org/markup-compatibility/2006">
              <mc:Choice xmlns:v="urn:schemas-microsoft-com:vml" Requires="v">
                <p:oleObj spid="_x0000_s296445" name="Formel" r:id="rId10" imgW="291973" imgH="253890" progId="Equation.3">
                  <p:embed/>
                </p:oleObj>
              </mc:Choice>
              <mc:Fallback>
                <p:oleObj name="Formel" r:id="rId10" imgW="291973" imgH="25389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8363" y="4968875"/>
                        <a:ext cx="635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hteck 7"/>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smtClean="0">
                <a:solidFill>
                  <a:srgbClr val="000000"/>
                </a:solidFill>
                <a:latin typeface="Garamond" pitchFamily="18" charset="0"/>
              </a:rPr>
              <a:t>Propagation in time</a:t>
            </a:r>
            <a:endParaRPr lang="en-US" sz="3200" b="1" dirty="0">
              <a:solidFill>
                <a:srgbClr val="000000"/>
              </a:solidFill>
              <a:latin typeface="Garamond" pitchFamily="18" charset="0"/>
            </a:endParaRPr>
          </a:p>
        </p:txBody>
      </p:sp>
      <p:sp>
        <p:nvSpPr>
          <p:cNvPr id="18" name="Textfeld 17"/>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a:t>
            </a:r>
            <a:r>
              <a:rPr lang="en-GB" sz="1400" dirty="0" smtClean="0">
                <a:solidFill>
                  <a:schemeClr val="accent5">
                    <a:lumMod val="75000"/>
                  </a:schemeClr>
                </a:solidFill>
              </a:rPr>
              <a:t>Propagation in time            </a:t>
            </a:r>
            <a:r>
              <a:rPr lang="en-GB" sz="1400" dirty="0" smtClean="0">
                <a:solidFill>
                  <a:schemeClr val="accent5">
                    <a:lumMod val="90000"/>
                  </a:schemeClr>
                </a:solidFill>
              </a:rPr>
              <a:t>Error field construction            Outlook</a:t>
            </a:r>
          </a:p>
        </p:txBody>
      </p:sp>
      <p:sp>
        <p:nvSpPr>
          <p:cNvPr id="19" name="Ellipse 18"/>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6266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feld 5"/>
          <p:cNvSpPr txBox="1">
            <a:spLocks noChangeArrowheads="1"/>
          </p:cNvSpPr>
          <p:nvPr/>
        </p:nvSpPr>
        <p:spPr bwMode="auto">
          <a:xfrm>
            <a:off x="125413" y="742950"/>
            <a:ext cx="8847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Aft>
                <a:spcPts val="1200"/>
              </a:spcAft>
            </a:pPr>
            <a:r>
              <a:rPr lang="en-GB" sz="2400">
                <a:solidFill>
                  <a:srgbClr val="000000"/>
                </a:solidFill>
              </a:rPr>
              <a:t>From the governing equations for </a:t>
            </a:r>
            <a:r>
              <a:rPr lang="en-GB" sz="2400" i="1">
                <a:solidFill>
                  <a:srgbClr val="000000"/>
                </a:solidFill>
              </a:rPr>
              <a:t>f</a:t>
            </a:r>
            <a:r>
              <a:rPr lang="en-GB" sz="2400">
                <a:solidFill>
                  <a:srgbClr val="000000"/>
                </a:solidFill>
              </a:rPr>
              <a:t> and </a:t>
            </a:r>
            <a:r>
              <a:rPr lang="en-GB" sz="2400" i="1">
                <a:solidFill>
                  <a:srgbClr val="000000"/>
                </a:solidFill>
              </a:rPr>
              <a:t>u</a:t>
            </a:r>
            <a:r>
              <a:rPr lang="en-GB" sz="2400">
                <a:solidFill>
                  <a:srgbClr val="000000"/>
                </a:solidFill>
              </a:rPr>
              <a:t> the prognostic equations for all statistical moments can be derived, for example: </a:t>
            </a:r>
          </a:p>
        </p:txBody>
      </p:sp>
      <p:graphicFrame>
        <p:nvGraphicFramePr>
          <p:cNvPr id="26628" name="Objekt 1"/>
          <p:cNvGraphicFramePr>
            <a:graphicFrameLocks noChangeAspect="1"/>
          </p:cNvGraphicFramePr>
          <p:nvPr/>
        </p:nvGraphicFramePr>
        <p:xfrm>
          <a:off x="842963" y="1587500"/>
          <a:ext cx="7454900" cy="1036638"/>
        </p:xfrm>
        <a:graphic>
          <a:graphicData uri="http://schemas.openxmlformats.org/presentationml/2006/ole">
            <mc:AlternateContent xmlns:mc="http://schemas.openxmlformats.org/markup-compatibility/2006">
              <mc:Choice xmlns:v="urn:schemas-microsoft-com:vml" Requires="v">
                <p:oleObj spid="_x0000_s297089" name="Equation" r:id="rId4" imgW="3416300" imgH="469900" progId="Equation.3">
                  <p:embed/>
                </p:oleObj>
              </mc:Choice>
              <mc:Fallback>
                <p:oleObj name="Equation" r:id="rId4" imgW="34163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1587500"/>
                        <a:ext cx="74549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Gerade Verbindung 3"/>
          <p:cNvCxnSpPr/>
          <p:nvPr/>
        </p:nvCxnSpPr>
        <p:spPr>
          <a:xfrm>
            <a:off x="2139950" y="2625725"/>
            <a:ext cx="2693988" cy="0"/>
          </a:xfrm>
          <a:prstGeom prst="line">
            <a:avLst/>
          </a:prstGeom>
          <a:ln w="25400">
            <a:solidFill>
              <a:srgbClr val="0082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5026025" y="2625725"/>
            <a:ext cx="1511300" cy="0"/>
          </a:xfrm>
          <a:prstGeom prst="line">
            <a:avLst/>
          </a:prstGeom>
          <a:ln w="25400">
            <a:solidFill>
              <a:srgbClr val="3365FB"/>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6777038" y="2622550"/>
            <a:ext cx="1471612" cy="3175"/>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sp>
        <p:nvSpPr>
          <p:cNvPr id="26632" name="Textfeld 1"/>
          <p:cNvSpPr txBox="1">
            <a:spLocks noChangeArrowheads="1"/>
          </p:cNvSpPr>
          <p:nvPr/>
        </p:nvSpPr>
        <p:spPr bwMode="auto">
          <a:xfrm>
            <a:off x="3079750" y="2711450"/>
            <a:ext cx="88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a:solidFill>
                  <a:srgbClr val="000000"/>
                </a:solidFill>
              </a:rPr>
              <a:t>known</a:t>
            </a:r>
          </a:p>
        </p:txBody>
      </p:sp>
      <p:sp>
        <p:nvSpPr>
          <p:cNvPr id="26633" name="Textfeld 9"/>
          <p:cNvSpPr txBox="1">
            <a:spLocks noChangeArrowheads="1"/>
          </p:cNvSpPr>
          <p:nvPr/>
        </p:nvSpPr>
        <p:spPr bwMode="auto">
          <a:xfrm>
            <a:off x="5056188" y="2566988"/>
            <a:ext cx="1450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a:solidFill>
                  <a:srgbClr val="000000"/>
                </a:solidFill>
              </a:rPr>
              <a:t>requires </a:t>
            </a:r>
          </a:p>
          <a:p>
            <a:r>
              <a:rPr lang="en-GB">
                <a:solidFill>
                  <a:srgbClr val="000000"/>
                </a:solidFill>
              </a:rPr>
              <a:t>assumptions</a:t>
            </a:r>
          </a:p>
        </p:txBody>
      </p:sp>
      <p:sp>
        <p:nvSpPr>
          <p:cNvPr id="26634" name="Textfeld 10"/>
          <p:cNvSpPr txBox="1">
            <a:spLocks noChangeArrowheads="1"/>
          </p:cNvSpPr>
          <p:nvPr/>
        </p:nvSpPr>
        <p:spPr bwMode="auto">
          <a:xfrm>
            <a:off x="6651625" y="2566988"/>
            <a:ext cx="1881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dirty="0">
                <a:solidFill>
                  <a:srgbClr val="000000"/>
                </a:solidFill>
              </a:rPr>
              <a:t>neglected </a:t>
            </a:r>
          </a:p>
          <a:p>
            <a:r>
              <a:rPr lang="en-GB" dirty="0">
                <a:solidFill>
                  <a:srgbClr val="000000"/>
                </a:solidFill>
              </a:rPr>
              <a:t>for the most part</a:t>
            </a:r>
          </a:p>
        </p:txBody>
      </p:sp>
      <p:sp>
        <p:nvSpPr>
          <p:cNvPr id="26635" name="Rechteck 4"/>
          <p:cNvSpPr>
            <a:spLocks noChangeArrowheads="1"/>
          </p:cNvSpPr>
          <p:nvPr/>
        </p:nvSpPr>
        <p:spPr bwMode="auto">
          <a:xfrm>
            <a:off x="125413" y="3479800"/>
            <a:ext cx="86471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Aft>
                <a:spcPts val="1200"/>
              </a:spcAft>
            </a:pPr>
            <a:r>
              <a:rPr lang="en-GB" sz="2400" dirty="0">
                <a:solidFill>
                  <a:srgbClr val="000000"/>
                </a:solidFill>
              </a:rPr>
              <a:t>→ all NWP and climate models account already for a part of the model error stochastically: </a:t>
            </a:r>
          </a:p>
          <a:p>
            <a:pPr algn="l">
              <a:spcAft>
                <a:spcPts val="1200"/>
              </a:spcAft>
            </a:pPr>
            <a:r>
              <a:rPr lang="en-GB" sz="2400" dirty="0">
                <a:solidFill>
                  <a:srgbClr val="000000"/>
                </a:solidFill>
              </a:rPr>
              <a:t>the error is the </a:t>
            </a:r>
            <a:r>
              <a:rPr lang="en-GB" sz="2400" u="sng" dirty="0">
                <a:solidFill>
                  <a:srgbClr val="000000"/>
                </a:solidFill>
              </a:rPr>
              <a:t>discretization error of the advection </a:t>
            </a:r>
            <a:r>
              <a:rPr lang="en-GB" sz="2400" dirty="0">
                <a:solidFill>
                  <a:srgbClr val="000000"/>
                </a:solidFill>
              </a:rPr>
              <a:t>equations, and it is accounted for by means of the estimation of the </a:t>
            </a:r>
            <a:r>
              <a:rPr lang="en-GB" sz="2400" u="sng" dirty="0">
                <a:solidFill>
                  <a:srgbClr val="000000"/>
                </a:solidFill>
              </a:rPr>
              <a:t>statistical moments</a:t>
            </a:r>
            <a:r>
              <a:rPr lang="en-GB" sz="2400" dirty="0">
                <a:solidFill>
                  <a:srgbClr val="000000"/>
                </a:solidFill>
              </a:rPr>
              <a:t> of the PDF of momentum, air temperature and humidity. The parts of the model that do this work are called </a:t>
            </a:r>
            <a:r>
              <a:rPr lang="en-GB" sz="2400" u="sng" dirty="0">
                <a:solidFill>
                  <a:srgbClr val="000000"/>
                </a:solidFill>
              </a:rPr>
              <a:t>turbulence and convection parameterization schemes</a:t>
            </a:r>
            <a:r>
              <a:rPr lang="en-GB" sz="2400" dirty="0">
                <a:solidFill>
                  <a:srgbClr val="000000"/>
                </a:solidFill>
              </a:rPr>
              <a:t>.</a:t>
            </a:r>
          </a:p>
        </p:txBody>
      </p:sp>
      <p:sp>
        <p:nvSpPr>
          <p:cNvPr id="12" name="Rechteck 11"/>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smtClean="0">
                <a:solidFill>
                  <a:srgbClr val="000000"/>
                </a:solidFill>
                <a:latin typeface="Garamond" pitchFamily="18" charset="0"/>
              </a:rPr>
              <a:t>Propagation in time</a:t>
            </a:r>
            <a:endParaRPr lang="en-US" sz="3200" b="1" dirty="0">
              <a:solidFill>
                <a:srgbClr val="000000"/>
              </a:solidFill>
              <a:latin typeface="Garamond" pitchFamily="18" charset="0"/>
            </a:endParaRPr>
          </a:p>
        </p:txBody>
      </p:sp>
      <p:sp>
        <p:nvSpPr>
          <p:cNvPr id="22" name="Textfeld 21"/>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a:t>
            </a:r>
            <a:r>
              <a:rPr lang="en-GB" sz="1400" dirty="0" smtClean="0">
                <a:solidFill>
                  <a:schemeClr val="accent5">
                    <a:lumMod val="75000"/>
                  </a:schemeClr>
                </a:solidFill>
              </a:rPr>
              <a:t>Propagation in time            </a:t>
            </a:r>
            <a:r>
              <a:rPr lang="en-GB" sz="1400" dirty="0" smtClean="0">
                <a:solidFill>
                  <a:schemeClr val="accent5">
                    <a:lumMod val="90000"/>
                  </a:schemeClr>
                </a:solidFill>
              </a:rPr>
              <a:t>Error field construction            Outlook</a:t>
            </a:r>
          </a:p>
        </p:txBody>
      </p:sp>
      <p:sp>
        <p:nvSpPr>
          <p:cNvPr id="15" name="Ellipse 14"/>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4432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feld 5"/>
          <p:cNvSpPr txBox="1">
            <a:spLocks noChangeArrowheads="1"/>
          </p:cNvSpPr>
          <p:nvPr/>
        </p:nvSpPr>
        <p:spPr bwMode="auto">
          <a:xfrm>
            <a:off x="125413" y="593665"/>
            <a:ext cx="884713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Aft>
                <a:spcPts val="1200"/>
              </a:spcAft>
            </a:pPr>
            <a:r>
              <a:rPr lang="en-GB" sz="2400" dirty="0">
                <a:solidFill>
                  <a:srgbClr val="000000"/>
                </a:solidFill>
              </a:rPr>
              <a:t>If an equation is more complex (the right-hand side includes terms that are highly non-linear, have thresholds, etc.), then the prognostic equations for the moments cannot be easily obtained, if at all.</a:t>
            </a:r>
          </a:p>
          <a:p>
            <a:pPr algn="l">
              <a:spcAft>
                <a:spcPts val="1200"/>
              </a:spcAft>
            </a:pPr>
            <a:r>
              <a:rPr lang="en-GB" sz="2400" dirty="0">
                <a:solidFill>
                  <a:srgbClr val="000000"/>
                </a:solidFill>
              </a:rPr>
              <a:t>In this case it might be preferable to use other approaches, e.g. running an ensemble of realizations.</a:t>
            </a:r>
          </a:p>
          <a:p>
            <a:pPr algn="l">
              <a:spcAft>
                <a:spcPts val="1200"/>
              </a:spcAft>
            </a:pPr>
            <a:r>
              <a:rPr lang="en-GB" sz="2400" dirty="0">
                <a:solidFill>
                  <a:srgbClr val="000000"/>
                </a:solidFill>
              </a:rPr>
              <a:t>→ The methods can be combined!</a:t>
            </a:r>
          </a:p>
        </p:txBody>
      </p:sp>
      <p:sp>
        <p:nvSpPr>
          <p:cNvPr id="26628" name="Textfeld 5"/>
          <p:cNvSpPr txBox="1">
            <a:spLocks noChangeArrowheads="1"/>
          </p:cNvSpPr>
          <p:nvPr/>
        </p:nvSpPr>
        <p:spPr bwMode="auto">
          <a:xfrm>
            <a:off x="491172" y="5692774"/>
            <a:ext cx="6683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Aft>
                <a:spcPts val="1200"/>
              </a:spcAft>
            </a:pPr>
            <a:r>
              <a:rPr lang="en-GB" sz="2400" dirty="0" smtClean="0">
                <a:solidFill>
                  <a:srgbClr val="000000"/>
                </a:solidFill>
              </a:rPr>
              <a:t>,           </a:t>
            </a:r>
            <a:r>
              <a:rPr lang="en-GB" sz="2400" dirty="0">
                <a:solidFill>
                  <a:srgbClr val="000000"/>
                </a:solidFill>
              </a:rPr>
              <a:t>(TKE) – spread    </a:t>
            </a:r>
          </a:p>
        </p:txBody>
      </p:sp>
      <p:sp>
        <p:nvSpPr>
          <p:cNvPr id="26629" name="Textfeld 5"/>
          <p:cNvSpPr txBox="1">
            <a:spLocks noChangeArrowheads="1"/>
          </p:cNvSpPr>
          <p:nvPr/>
        </p:nvSpPr>
        <p:spPr bwMode="auto">
          <a:xfrm>
            <a:off x="81474" y="3527841"/>
            <a:ext cx="863580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GB" sz="2400" dirty="0" smtClean="0">
                <a:solidFill>
                  <a:srgbClr val="000000"/>
                </a:solidFill>
              </a:rPr>
              <a:t>If the propagation in time of the error due to advection discretization were done by means of an ensemble of realizations, then</a:t>
            </a:r>
          </a:p>
          <a:p>
            <a:pPr algn="l"/>
            <a:endParaRPr lang="en-GB" sz="800" dirty="0" smtClean="0">
              <a:solidFill>
                <a:srgbClr val="000000"/>
              </a:solidFill>
            </a:endParaRPr>
          </a:p>
          <a:p>
            <a:pPr algn="l"/>
            <a:r>
              <a:rPr lang="en-GB" sz="2400" dirty="0" smtClean="0">
                <a:solidFill>
                  <a:srgbClr val="000000"/>
                </a:solidFill>
              </a:rPr>
              <a:t>                      would be the difference between the deterministic run</a:t>
            </a:r>
          </a:p>
          <a:p>
            <a:pPr algn="l"/>
            <a:r>
              <a:rPr lang="en-GB" sz="2400" dirty="0">
                <a:solidFill>
                  <a:srgbClr val="000000"/>
                </a:solidFill>
              </a:rPr>
              <a:t> </a:t>
            </a:r>
            <a:r>
              <a:rPr lang="en-GB" sz="2400" dirty="0" smtClean="0">
                <a:solidFill>
                  <a:srgbClr val="000000"/>
                </a:solidFill>
              </a:rPr>
              <a:t>                     without error correction and the ensemble mean with statistical error correction (= </a:t>
            </a:r>
            <a:r>
              <a:rPr lang="en-GB" sz="2400" dirty="0">
                <a:solidFill>
                  <a:srgbClr val="000000"/>
                </a:solidFill>
              </a:rPr>
              <a:t>mean bias </a:t>
            </a:r>
            <a:r>
              <a:rPr lang="en-GB" sz="2400" dirty="0" smtClean="0">
                <a:solidFill>
                  <a:srgbClr val="000000"/>
                </a:solidFill>
              </a:rPr>
              <a:t>correction)</a:t>
            </a:r>
            <a:endParaRPr lang="en-GB" sz="2400" dirty="0">
              <a:solidFill>
                <a:srgbClr val="000000"/>
              </a:solidFill>
            </a:endParaRPr>
          </a:p>
        </p:txBody>
      </p:sp>
      <p:sp>
        <p:nvSpPr>
          <p:cNvPr id="10" name="Rechteck 9"/>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smtClean="0">
                <a:solidFill>
                  <a:srgbClr val="000000"/>
                </a:solidFill>
                <a:latin typeface="Garamond" pitchFamily="18" charset="0"/>
              </a:rPr>
              <a:t>Propagation in time</a:t>
            </a:r>
            <a:endParaRPr lang="en-US" sz="3200" b="1" dirty="0">
              <a:solidFill>
                <a:srgbClr val="000000"/>
              </a:solidFill>
              <a:latin typeface="Garamond" pitchFamily="18" charset="0"/>
            </a:endParaRPr>
          </a:p>
        </p:txBody>
      </p:sp>
      <mc:AlternateContent xmlns:mc="http://schemas.openxmlformats.org/markup-compatibility/2006" xmlns:a14="http://schemas.microsoft.com/office/drawing/2010/main">
        <mc:Choice Requires="a14">
          <p:sp>
            <p:nvSpPr>
              <p:cNvPr id="2" name="Textfeld 1"/>
              <p:cNvSpPr txBox="1"/>
              <p:nvPr/>
            </p:nvSpPr>
            <p:spPr>
              <a:xfrm>
                <a:off x="125412" y="4310447"/>
                <a:ext cx="1518301"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a:rPr>
                        <m:t>−</m:t>
                      </m:r>
                      <m:f>
                        <m:fPr>
                          <m:ctrlPr>
                            <a:rPr lang="de-DE" sz="2400" b="0" i="1" smtClean="0">
                              <a:latin typeface="Cambria Math"/>
                            </a:rPr>
                          </m:ctrlPr>
                        </m:fPr>
                        <m:num>
                          <m:r>
                            <a:rPr lang="de-DE" sz="2400" b="0" i="1" smtClean="0">
                              <a:latin typeface="Cambria Math"/>
                            </a:rPr>
                            <m:t>𝑑</m:t>
                          </m:r>
                        </m:num>
                        <m:den>
                          <m:r>
                            <a:rPr lang="de-DE" sz="2400" b="0" i="1" smtClean="0">
                              <a:latin typeface="Cambria Math"/>
                            </a:rPr>
                            <m:t>𝑑𝑧</m:t>
                          </m:r>
                        </m:den>
                      </m:f>
                      <m:acc>
                        <m:accPr>
                          <m:chr m:val="̅"/>
                          <m:ctrlPr>
                            <a:rPr lang="de-DE" sz="2400" b="0" i="1" smtClean="0">
                              <a:latin typeface="Cambria Math"/>
                            </a:rPr>
                          </m:ctrlPr>
                        </m:accPr>
                        <m:e>
                          <m:sSup>
                            <m:sSupPr>
                              <m:ctrlPr>
                                <a:rPr lang="de-DE" sz="2400" b="0" i="1" smtClean="0">
                                  <a:latin typeface="Cambria Math"/>
                                </a:rPr>
                              </m:ctrlPr>
                            </m:sSupPr>
                            <m:e>
                              <m:r>
                                <a:rPr lang="de-DE" sz="2400" b="0" i="1" smtClean="0">
                                  <a:latin typeface="Cambria Math"/>
                                </a:rPr>
                                <m:t>𝑤</m:t>
                              </m:r>
                            </m:e>
                            <m:sup>
                              <m:r>
                                <a:rPr lang="de-DE" sz="2400" b="0" i="1" smtClean="0">
                                  <a:latin typeface="Cambria Math"/>
                                </a:rPr>
                                <m:t>′</m:t>
                              </m:r>
                            </m:sup>
                          </m:sSup>
                          <m:r>
                            <a:rPr lang="de-DE" sz="2400" b="0" i="1" smtClean="0">
                              <a:latin typeface="Cambria Math"/>
                              <a:ea typeface="Cambria Math"/>
                            </a:rPr>
                            <m:t>𝜃</m:t>
                          </m:r>
                          <m:r>
                            <a:rPr lang="de-DE" sz="2400" b="0" i="1" smtClean="0">
                              <a:latin typeface="Cambria Math"/>
                              <a:ea typeface="Cambria Math"/>
                            </a:rPr>
                            <m:t>′</m:t>
                          </m:r>
                        </m:e>
                      </m:acc>
                    </m:oMath>
                  </m:oMathPara>
                </a14:m>
                <a:endParaRPr lang="en-GB"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5412" y="4310447"/>
                <a:ext cx="1518301" cy="79355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125412" y="5664219"/>
                <a:ext cx="657488" cy="490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sSup>
                            <m:sSupPr>
                              <m:ctrlPr>
                                <a:rPr lang="en-GB" sz="2400" i="1" smtClean="0">
                                  <a:latin typeface="Cambria Math"/>
                                </a:rPr>
                              </m:ctrlPr>
                            </m:sSupPr>
                            <m:e>
                              <m:r>
                                <a:rPr lang="en-GB" sz="2400" i="1" smtClean="0">
                                  <a:latin typeface="Cambria Math"/>
                                  <a:ea typeface="Cambria Math"/>
                                </a:rPr>
                                <m:t>𝜃</m:t>
                              </m:r>
                              <m:r>
                                <a:rPr lang="de-DE" sz="2400" b="0" i="1" smtClean="0">
                                  <a:latin typeface="Cambria Math"/>
                                  <a:ea typeface="Cambria Math"/>
                                </a:rPr>
                                <m:t>′</m:t>
                              </m:r>
                            </m:e>
                            <m:sup>
                              <m:r>
                                <a:rPr lang="de-DE" sz="2400" b="0" i="1" smtClean="0">
                                  <a:latin typeface="Cambria Math"/>
                                </a:rPr>
                                <m:t>2</m:t>
                              </m:r>
                            </m:sup>
                          </m:sSup>
                        </m:e>
                      </m:acc>
                    </m:oMath>
                  </m:oMathPara>
                </a14:m>
                <a:endParaRPr lang="en-GB" sz="2400" dirty="0"/>
              </a:p>
            </p:txBody>
          </p:sp>
        </mc:Choice>
        <mc:Fallback xmlns="">
          <p:sp>
            <p:nvSpPr>
              <p:cNvPr id="3" name="Textfeld 2"/>
              <p:cNvSpPr txBox="1">
                <a:spLocks noRot="1" noChangeAspect="1" noMove="1" noResize="1" noEditPoints="1" noAdjustHandles="1" noChangeArrowheads="1" noChangeShapeType="1" noTextEdit="1"/>
              </p:cNvSpPr>
              <p:nvPr/>
            </p:nvSpPr>
            <p:spPr>
              <a:xfrm>
                <a:off x="125412" y="5664219"/>
                <a:ext cx="657488" cy="49051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690880" y="5664218"/>
                <a:ext cx="972574" cy="490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sSub>
                            <m:sSubPr>
                              <m:ctrlPr>
                                <a:rPr lang="en-GB" sz="2400" i="1" smtClean="0">
                                  <a:latin typeface="Cambria Math"/>
                                </a:rPr>
                              </m:ctrlPr>
                            </m:sSubPr>
                            <m:e>
                              <m:r>
                                <a:rPr lang="de-DE" sz="2400" b="0" i="1" smtClean="0">
                                  <a:latin typeface="Cambria Math"/>
                                </a:rPr>
                                <m:t>𝑢</m:t>
                              </m:r>
                            </m:e>
                            <m:sub>
                              <m:r>
                                <a:rPr lang="de-DE" sz="2400" b="0" i="1" smtClean="0">
                                  <a:latin typeface="Cambria Math"/>
                                </a:rPr>
                                <m:t>𝑖</m:t>
                              </m:r>
                            </m:sub>
                          </m:sSub>
                          <m:r>
                            <a:rPr lang="de-DE" sz="2400" b="0" i="1" smtClean="0">
                              <a:latin typeface="Cambria Math"/>
                            </a:rPr>
                            <m:t>′</m:t>
                          </m:r>
                          <m:sSub>
                            <m:sSubPr>
                              <m:ctrlPr>
                                <a:rPr lang="de-DE" sz="2400" b="0" i="1" smtClean="0">
                                  <a:latin typeface="Cambria Math"/>
                                </a:rPr>
                              </m:ctrlPr>
                            </m:sSubPr>
                            <m:e>
                              <m:r>
                                <a:rPr lang="de-DE" sz="2400" b="0" i="1" smtClean="0">
                                  <a:latin typeface="Cambria Math"/>
                                </a:rPr>
                                <m:t>𝑢</m:t>
                              </m:r>
                            </m:e>
                            <m:sub>
                              <m:r>
                                <a:rPr lang="de-DE" sz="2400" b="0" i="1" smtClean="0">
                                  <a:latin typeface="Cambria Math"/>
                                </a:rPr>
                                <m:t>𝑖</m:t>
                              </m:r>
                            </m:sub>
                          </m:sSub>
                          <m:r>
                            <a:rPr lang="de-DE" sz="2400" b="0" i="1" smtClean="0">
                              <a:latin typeface="Cambria Math"/>
                            </a:rPr>
                            <m:t>′</m:t>
                          </m:r>
                        </m:e>
                      </m:acc>
                    </m:oMath>
                  </m:oMathPara>
                </a14:m>
                <a:endParaRPr lang="en-GB" sz="2400" dirty="0"/>
              </a:p>
            </p:txBody>
          </p:sp>
        </mc:Choice>
        <mc:Fallback xmlns="">
          <p:sp>
            <p:nvSpPr>
              <p:cNvPr id="7" name="Textfeld 6"/>
              <p:cNvSpPr txBox="1">
                <a:spLocks noRot="1" noChangeAspect="1" noMove="1" noResize="1" noEditPoints="1" noAdjustHandles="1" noChangeArrowheads="1" noChangeShapeType="1" noTextEdit="1"/>
              </p:cNvSpPr>
              <p:nvPr/>
            </p:nvSpPr>
            <p:spPr>
              <a:xfrm>
                <a:off x="690880" y="5664218"/>
                <a:ext cx="972574" cy="490519"/>
              </a:xfrm>
              <a:prstGeom prst="rect">
                <a:avLst/>
              </a:prstGeom>
              <a:blipFill rotWithShape="1">
                <a:blip r:embed="rId5"/>
                <a:stretch>
                  <a:fillRect/>
                </a:stretch>
              </a:blipFill>
            </p:spPr>
            <p:txBody>
              <a:bodyPr/>
              <a:lstStyle/>
              <a:p>
                <a:r>
                  <a:rPr lang="en-GB">
                    <a:noFill/>
                  </a:rPr>
                  <a:t> </a:t>
                </a:r>
              </a:p>
            </p:txBody>
          </p:sp>
        </mc:Fallback>
      </mc:AlternateContent>
      <p:sp>
        <p:nvSpPr>
          <p:cNvPr id="19" name="Textfeld 18"/>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a:t>
            </a:r>
            <a:r>
              <a:rPr lang="en-GB" sz="1400" dirty="0" smtClean="0">
                <a:solidFill>
                  <a:schemeClr val="accent5">
                    <a:lumMod val="75000"/>
                  </a:schemeClr>
                </a:solidFill>
              </a:rPr>
              <a:t>Propagation in time            </a:t>
            </a:r>
            <a:r>
              <a:rPr lang="en-GB" sz="1400" dirty="0" smtClean="0">
                <a:solidFill>
                  <a:schemeClr val="accent5">
                    <a:lumMod val="90000"/>
                  </a:schemeClr>
                </a:solidFill>
              </a:rPr>
              <a:t>Error field construction            Outlook</a:t>
            </a:r>
          </a:p>
        </p:txBody>
      </p:sp>
      <p:sp>
        <p:nvSpPr>
          <p:cNvPr id="11" name="Ellipse 10"/>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lipse 11"/>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lipse 12"/>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067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 name="Textfeld 1"/>
          <p:cNvSpPr txBox="1"/>
          <p:nvPr/>
        </p:nvSpPr>
        <p:spPr>
          <a:xfrm>
            <a:off x="206375" y="931863"/>
            <a:ext cx="8720138" cy="4756150"/>
          </a:xfrm>
          <a:prstGeom prst="rect">
            <a:avLst/>
          </a:prstGeom>
          <a:noFill/>
        </p:spPr>
        <p:txBody>
          <a:bodyPr>
            <a:spAutoFit/>
          </a:bodyPr>
          <a:lstStyle/>
          <a:p>
            <a:pPr algn="l">
              <a:spcBef>
                <a:spcPts val="600"/>
              </a:spcBef>
              <a:spcAft>
                <a:spcPts val="600"/>
              </a:spcAft>
              <a:defRPr/>
            </a:pPr>
            <a:r>
              <a:rPr lang="en-GB" sz="2400" dirty="0">
                <a:solidFill>
                  <a:srgbClr val="000000"/>
                </a:solidFill>
              </a:rPr>
              <a:t>Two ways are already tried in various studies:</a:t>
            </a:r>
          </a:p>
          <a:p>
            <a:pPr marL="342900" indent="-342900" algn="l">
              <a:spcBef>
                <a:spcPts val="600"/>
              </a:spcBef>
              <a:spcAft>
                <a:spcPts val="600"/>
              </a:spcAft>
              <a:buFont typeface="Arial" pitchFamily="34" charset="0"/>
              <a:buChar char="•"/>
              <a:defRPr/>
            </a:pPr>
            <a:r>
              <a:rPr lang="en-GB" sz="2400" dirty="0">
                <a:solidFill>
                  <a:srgbClr val="000000"/>
                </a:solidFill>
              </a:rPr>
              <a:t>to derive the statistical properties of the model error </a:t>
            </a:r>
            <a:r>
              <a:rPr lang="en-GB" sz="2400" b="1" dirty="0">
                <a:solidFill>
                  <a:srgbClr val="000000"/>
                </a:solidFill>
              </a:rPr>
              <a:t>from the available model data</a:t>
            </a:r>
            <a:r>
              <a:rPr lang="en-GB" sz="2400" dirty="0">
                <a:solidFill>
                  <a:srgbClr val="000000"/>
                </a:solidFill>
              </a:rPr>
              <a:t> (≈ “top-down”)</a:t>
            </a:r>
          </a:p>
          <a:p>
            <a:pPr marL="1079500" indent="-546100" algn="l">
              <a:defRPr/>
            </a:pPr>
            <a:r>
              <a:rPr lang="en-GB" sz="2400" u="sng" dirty="0">
                <a:solidFill>
                  <a:srgbClr val="000000"/>
                </a:solidFill>
              </a:rPr>
              <a:t>Statistical bias correction</a:t>
            </a:r>
            <a:r>
              <a:rPr lang="en-GB" sz="2400" dirty="0">
                <a:solidFill>
                  <a:srgbClr val="000000"/>
                </a:solidFill>
              </a:rPr>
              <a:t> (e.g. Faller, 1975; Johansson &amp; </a:t>
            </a:r>
            <a:r>
              <a:rPr lang="en-GB" sz="2400" dirty="0" err="1">
                <a:solidFill>
                  <a:srgbClr val="000000"/>
                </a:solidFill>
              </a:rPr>
              <a:t>Saha</a:t>
            </a:r>
            <a:r>
              <a:rPr lang="en-GB" sz="2400" dirty="0">
                <a:solidFill>
                  <a:srgbClr val="000000"/>
                </a:solidFill>
              </a:rPr>
              <a:t>,    1989; </a:t>
            </a:r>
            <a:r>
              <a:rPr lang="en-GB" sz="2400" dirty="0" err="1">
                <a:solidFill>
                  <a:srgbClr val="000000"/>
                </a:solidFill>
              </a:rPr>
              <a:t>Danforth</a:t>
            </a:r>
            <a:r>
              <a:rPr lang="en-GB" sz="2400" dirty="0">
                <a:solidFill>
                  <a:srgbClr val="000000"/>
                </a:solidFill>
              </a:rPr>
              <a:t> &amp; </a:t>
            </a:r>
            <a:r>
              <a:rPr lang="en-GB" sz="2400" dirty="0" err="1">
                <a:solidFill>
                  <a:srgbClr val="000000"/>
                </a:solidFill>
              </a:rPr>
              <a:t>Kalnay</a:t>
            </a:r>
            <a:r>
              <a:rPr lang="en-GB" sz="2400" dirty="0">
                <a:solidFill>
                  <a:srgbClr val="000000"/>
                </a:solidFill>
              </a:rPr>
              <a:t>, 2007; </a:t>
            </a:r>
            <a:r>
              <a:rPr lang="en-GB" sz="2400" dirty="0" err="1">
                <a:solidFill>
                  <a:srgbClr val="000000"/>
                </a:solidFill>
              </a:rPr>
              <a:t>DelSole</a:t>
            </a:r>
            <a:r>
              <a:rPr lang="en-GB" sz="2400" dirty="0">
                <a:solidFill>
                  <a:srgbClr val="000000"/>
                </a:solidFill>
              </a:rPr>
              <a:t> et al., 2008)</a:t>
            </a:r>
          </a:p>
          <a:p>
            <a:pPr marL="1079500" indent="-546100" algn="l">
              <a:defRPr/>
            </a:pPr>
            <a:r>
              <a:rPr lang="en-GB" sz="2400" u="sng" dirty="0">
                <a:solidFill>
                  <a:srgbClr val="000000"/>
                </a:solidFill>
              </a:rPr>
              <a:t>Linear stochastic models</a:t>
            </a:r>
            <a:r>
              <a:rPr lang="en-GB" sz="2400" dirty="0">
                <a:solidFill>
                  <a:srgbClr val="000000"/>
                </a:solidFill>
              </a:rPr>
              <a:t> (</a:t>
            </a:r>
            <a:r>
              <a:rPr lang="en-GB" sz="2400" dirty="0" err="1">
                <a:solidFill>
                  <a:srgbClr val="000000"/>
                </a:solidFill>
              </a:rPr>
              <a:t>Nicolis</a:t>
            </a:r>
            <a:r>
              <a:rPr lang="en-GB" sz="2400" dirty="0">
                <a:solidFill>
                  <a:srgbClr val="000000"/>
                </a:solidFill>
              </a:rPr>
              <a:t> et al., 1997; </a:t>
            </a:r>
            <a:r>
              <a:rPr lang="en-GB" sz="2400" dirty="0" err="1">
                <a:solidFill>
                  <a:srgbClr val="000000"/>
                </a:solidFill>
              </a:rPr>
              <a:t>Achatz</a:t>
            </a:r>
            <a:r>
              <a:rPr lang="en-GB" sz="2400" dirty="0">
                <a:solidFill>
                  <a:srgbClr val="000000"/>
                </a:solidFill>
              </a:rPr>
              <a:t> &amp; </a:t>
            </a:r>
            <a:r>
              <a:rPr lang="en-GB" sz="2400" dirty="0" err="1">
                <a:solidFill>
                  <a:srgbClr val="000000"/>
                </a:solidFill>
              </a:rPr>
              <a:t>Opsteegh</a:t>
            </a:r>
            <a:r>
              <a:rPr lang="en-GB" sz="2400" dirty="0">
                <a:solidFill>
                  <a:srgbClr val="000000"/>
                </a:solidFill>
              </a:rPr>
              <a:t>, 2003; </a:t>
            </a:r>
            <a:r>
              <a:rPr lang="en-GB" sz="2400" dirty="0" err="1">
                <a:solidFill>
                  <a:srgbClr val="000000"/>
                </a:solidFill>
              </a:rPr>
              <a:t>Berner</a:t>
            </a:r>
            <a:r>
              <a:rPr lang="en-GB" sz="2400" dirty="0">
                <a:solidFill>
                  <a:srgbClr val="000000"/>
                </a:solidFill>
              </a:rPr>
              <a:t>, 2005; </a:t>
            </a:r>
            <a:r>
              <a:rPr lang="en-GB" sz="2400" dirty="0" err="1">
                <a:solidFill>
                  <a:srgbClr val="000000"/>
                </a:solidFill>
              </a:rPr>
              <a:t>Sardeshmukh</a:t>
            </a:r>
            <a:r>
              <a:rPr lang="en-GB" sz="2400" dirty="0">
                <a:solidFill>
                  <a:srgbClr val="000000"/>
                </a:solidFill>
              </a:rPr>
              <a:t> &amp; </a:t>
            </a:r>
            <a:r>
              <a:rPr lang="en-GB" sz="2400" dirty="0" err="1">
                <a:solidFill>
                  <a:srgbClr val="000000"/>
                </a:solidFill>
              </a:rPr>
              <a:t>Sura</a:t>
            </a:r>
            <a:r>
              <a:rPr lang="en-GB" sz="2400" dirty="0">
                <a:solidFill>
                  <a:srgbClr val="000000"/>
                </a:solidFill>
              </a:rPr>
              <a:t>, 2009)</a:t>
            </a:r>
          </a:p>
          <a:p>
            <a:pPr algn="l">
              <a:defRPr/>
            </a:pPr>
            <a:endParaRPr lang="en-GB" sz="2400" dirty="0">
              <a:solidFill>
                <a:srgbClr val="000000"/>
              </a:solidFill>
            </a:endParaRPr>
          </a:p>
          <a:p>
            <a:pPr marL="342900" indent="-342900" algn="l">
              <a:buFont typeface="Arial" pitchFamily="34" charset="0"/>
              <a:buChar char="•"/>
              <a:defRPr/>
            </a:pPr>
            <a:r>
              <a:rPr lang="en-GB" sz="2400" dirty="0">
                <a:solidFill>
                  <a:srgbClr val="000000"/>
                </a:solidFill>
              </a:rPr>
              <a:t>to think about “</a:t>
            </a:r>
            <a:r>
              <a:rPr lang="en-GB" sz="2400" b="1" dirty="0">
                <a:solidFill>
                  <a:srgbClr val="000000"/>
                </a:solidFill>
              </a:rPr>
              <a:t>what can be uncertain</a:t>
            </a:r>
            <a:r>
              <a:rPr lang="en-GB" sz="2400" dirty="0">
                <a:solidFill>
                  <a:srgbClr val="000000"/>
                </a:solidFill>
              </a:rPr>
              <a:t> and be the main source of errors and thus </a:t>
            </a:r>
            <a:r>
              <a:rPr lang="en-GB" sz="2400" b="1" dirty="0">
                <a:solidFill>
                  <a:srgbClr val="000000"/>
                </a:solidFill>
              </a:rPr>
              <a:t>perturbed</a:t>
            </a:r>
            <a:r>
              <a:rPr lang="en-GB" sz="2400" dirty="0">
                <a:solidFill>
                  <a:srgbClr val="000000"/>
                </a:solidFill>
              </a:rPr>
              <a:t>” (≈ “bottom-up”)</a:t>
            </a:r>
          </a:p>
          <a:p>
            <a:pPr marL="1079500" indent="-546100" algn="l">
              <a:defRPr/>
            </a:pPr>
            <a:r>
              <a:rPr lang="en-GB" sz="2400" dirty="0">
                <a:solidFill>
                  <a:srgbClr val="000000"/>
                </a:solidFill>
              </a:rPr>
              <a:t>(Randall &amp; Huffman, 1980; </a:t>
            </a:r>
            <a:r>
              <a:rPr lang="en-GB" sz="2400" dirty="0" err="1">
                <a:solidFill>
                  <a:srgbClr val="000000"/>
                </a:solidFill>
              </a:rPr>
              <a:t>Majda</a:t>
            </a:r>
            <a:r>
              <a:rPr lang="en-GB" sz="2400" dirty="0">
                <a:solidFill>
                  <a:srgbClr val="000000"/>
                </a:solidFill>
              </a:rPr>
              <a:t> &amp; </a:t>
            </a:r>
            <a:r>
              <a:rPr lang="en-GB" sz="2400" dirty="0" err="1">
                <a:solidFill>
                  <a:srgbClr val="000000"/>
                </a:solidFill>
              </a:rPr>
              <a:t>Khouider</a:t>
            </a:r>
            <a:r>
              <a:rPr lang="en-GB" sz="2400" dirty="0">
                <a:solidFill>
                  <a:srgbClr val="000000"/>
                </a:solidFill>
              </a:rPr>
              <a:t> et al., 2002; Lin &amp; </a:t>
            </a:r>
            <a:r>
              <a:rPr lang="en-GB" sz="2400" dirty="0" err="1">
                <a:solidFill>
                  <a:srgbClr val="000000"/>
                </a:solidFill>
              </a:rPr>
              <a:t>Neelin</a:t>
            </a:r>
            <a:r>
              <a:rPr lang="en-GB" sz="2400" dirty="0">
                <a:solidFill>
                  <a:srgbClr val="000000"/>
                </a:solidFill>
              </a:rPr>
              <a:t> et al., 2002; Craig &amp; Cohen, 2006)</a:t>
            </a:r>
          </a:p>
        </p:txBody>
      </p:sp>
      <p:sp>
        <p:nvSpPr>
          <p:cNvPr id="28676"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5"/>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7" name="Ellipse 6"/>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7"/>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e 8"/>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e 9"/>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e 10"/>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lipse 11"/>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lipse 12"/>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lipse 14"/>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9418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7651" name="Textfeld 1"/>
          <p:cNvSpPr txBox="1">
            <a:spLocks noChangeArrowheads="1"/>
          </p:cNvSpPr>
          <p:nvPr/>
        </p:nvSpPr>
        <p:spPr bwMode="auto">
          <a:xfrm>
            <a:off x="48419" y="758508"/>
            <a:ext cx="4427887" cy="4493538"/>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u="sng" dirty="0" smtClean="0">
                <a:solidFill>
                  <a:srgbClr val="000000"/>
                </a:solidFill>
              </a:rPr>
              <a:t>From the model data</a:t>
            </a:r>
            <a:r>
              <a:rPr lang="en-GB" sz="2200" dirty="0" smtClean="0">
                <a:solidFill>
                  <a:srgbClr val="000000"/>
                </a:solidFill>
              </a:rPr>
              <a:t>:</a:t>
            </a:r>
          </a:p>
          <a:p>
            <a:pPr algn="l">
              <a:defRPr/>
            </a:pPr>
            <a:endParaRPr lang="en-GB" sz="2200" dirty="0" smtClean="0">
              <a:solidFill>
                <a:srgbClr val="000000"/>
              </a:solidFill>
            </a:endParaRPr>
          </a:p>
          <a:p>
            <a:pPr marL="342900" indent="-342900" algn="l" eaLnBrk="1" fontAlgn="auto" hangingPunct="1">
              <a:spcBef>
                <a:spcPts val="0"/>
              </a:spcBef>
              <a:spcAft>
                <a:spcPts val="0"/>
              </a:spcAft>
              <a:buClr>
                <a:srgbClr val="008200"/>
              </a:buClr>
              <a:buFont typeface="Wingdings" pitchFamily="2" charset="2"/>
              <a:buChar char="ü"/>
              <a:defRPr/>
            </a:pPr>
            <a:r>
              <a:rPr lang="en-GB" sz="2200" dirty="0" smtClean="0">
                <a:solidFill>
                  <a:srgbClr val="000000"/>
                </a:solidFill>
                <a:cs typeface="Times New Roman" pitchFamily="18" charset="0"/>
              </a:rPr>
              <a:t>Whole </a:t>
            </a:r>
            <a:r>
              <a:rPr lang="en-GB" sz="2200" dirty="0">
                <a:solidFill>
                  <a:srgbClr val="000000"/>
                </a:solidFill>
                <a:cs typeface="Times New Roman" pitchFamily="18" charset="0"/>
              </a:rPr>
              <a:t>error </a:t>
            </a:r>
            <a:r>
              <a:rPr lang="en-GB" sz="2200" dirty="0" smtClean="0">
                <a:solidFill>
                  <a:srgbClr val="000000"/>
                </a:solidFill>
                <a:cs typeface="Times New Roman" pitchFamily="18" charset="0"/>
              </a:rPr>
              <a:t>is accounted for by design (to </a:t>
            </a:r>
            <a:r>
              <a:rPr lang="en-GB" sz="2200" dirty="0">
                <a:solidFill>
                  <a:srgbClr val="000000"/>
                </a:solidFill>
                <a:cs typeface="Times New Roman" pitchFamily="18" charset="0"/>
              </a:rPr>
              <a:t>a known accuracy)</a:t>
            </a:r>
          </a:p>
          <a:p>
            <a:pPr algn="l">
              <a:defRPr/>
            </a:pPr>
            <a:endParaRPr lang="en-GB" sz="2200" dirty="0">
              <a:solidFill>
                <a:srgbClr val="000000"/>
              </a:solidFill>
            </a:endParaRPr>
          </a:p>
          <a:p>
            <a:pPr marL="342900" indent="-342900" algn="l">
              <a:buClr>
                <a:srgbClr val="FF0000"/>
              </a:buClr>
              <a:buFont typeface="Symbol" pitchFamily="18" charset="2"/>
              <a:buChar char="-"/>
              <a:defRPr/>
            </a:pPr>
            <a:r>
              <a:rPr lang="en-GB" sz="2200" u="sng" dirty="0" smtClean="0">
                <a:solidFill>
                  <a:srgbClr val="000000"/>
                </a:solidFill>
              </a:rPr>
              <a:t>Restricted applicability</a:t>
            </a:r>
            <a:r>
              <a:rPr lang="en-GB" sz="2200" dirty="0" smtClean="0">
                <a:solidFill>
                  <a:srgbClr val="000000"/>
                </a:solidFill>
              </a:rPr>
              <a:t>: parameters </a:t>
            </a:r>
            <a:r>
              <a:rPr lang="en-GB" sz="2200" dirty="0">
                <a:solidFill>
                  <a:srgbClr val="000000"/>
                </a:solidFill>
              </a:rPr>
              <a:t>of the random processes </a:t>
            </a:r>
            <a:r>
              <a:rPr lang="en-GB" sz="2200" dirty="0" smtClean="0">
                <a:solidFill>
                  <a:srgbClr val="000000"/>
                </a:solidFill>
              </a:rPr>
              <a:t>are </a:t>
            </a:r>
            <a:r>
              <a:rPr lang="en-GB" sz="2200" u="sng" dirty="0" smtClean="0">
                <a:solidFill>
                  <a:srgbClr val="000000"/>
                </a:solidFill>
              </a:rPr>
              <a:t>fitted</a:t>
            </a:r>
            <a:r>
              <a:rPr lang="en-GB" sz="2200" dirty="0" smtClean="0">
                <a:solidFill>
                  <a:srgbClr val="000000"/>
                </a:solidFill>
              </a:rPr>
              <a:t> to some certain conditions, model version, region etc. </a:t>
            </a:r>
          </a:p>
          <a:p>
            <a:pPr marL="361950" algn="l">
              <a:buClr>
                <a:srgbClr val="FF0000"/>
              </a:buClr>
              <a:defRPr/>
            </a:pPr>
            <a:r>
              <a:rPr lang="en-GB" sz="2200" dirty="0" smtClean="0">
                <a:solidFill>
                  <a:srgbClr val="000000"/>
                </a:solidFill>
              </a:rPr>
              <a:t>Artificial </a:t>
            </a:r>
            <a:r>
              <a:rPr lang="en-GB" sz="2200" dirty="0">
                <a:solidFill>
                  <a:srgbClr val="000000"/>
                </a:solidFill>
              </a:rPr>
              <a:t>dependencies can </a:t>
            </a:r>
            <a:r>
              <a:rPr lang="en-GB" sz="2200" dirty="0" smtClean="0">
                <a:solidFill>
                  <a:srgbClr val="000000"/>
                </a:solidFill>
              </a:rPr>
              <a:t>  appear</a:t>
            </a:r>
            <a:r>
              <a:rPr lang="en-GB" sz="2200" dirty="0">
                <a:solidFill>
                  <a:srgbClr val="000000"/>
                </a:solidFill>
              </a:rPr>
              <a:t>. </a:t>
            </a:r>
            <a:r>
              <a:rPr lang="en-GB" sz="2200" u="sng" dirty="0">
                <a:solidFill>
                  <a:srgbClr val="000000"/>
                </a:solidFill>
              </a:rPr>
              <a:t>Insufficient physical background</a:t>
            </a:r>
            <a:r>
              <a:rPr lang="en-GB" sz="2200" dirty="0" smtClean="0">
                <a:solidFill>
                  <a:srgbClr val="000000"/>
                </a:solidFill>
              </a:rPr>
              <a:t>.</a:t>
            </a: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15" name="Textfeld 1"/>
          <p:cNvSpPr txBox="1">
            <a:spLocks noChangeArrowheads="1"/>
          </p:cNvSpPr>
          <p:nvPr/>
        </p:nvSpPr>
        <p:spPr bwMode="auto">
          <a:xfrm>
            <a:off x="4661668" y="758508"/>
            <a:ext cx="4463487" cy="4493538"/>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dirty="0" smtClean="0">
                <a:solidFill>
                  <a:srgbClr val="000000"/>
                </a:solidFill>
              </a:rPr>
              <a:t>“</a:t>
            </a:r>
            <a:r>
              <a:rPr lang="en-GB" sz="2200" u="sng" dirty="0" smtClean="0">
                <a:solidFill>
                  <a:srgbClr val="000000"/>
                </a:solidFill>
              </a:rPr>
              <a:t>What should be perturbed</a:t>
            </a:r>
            <a:r>
              <a:rPr lang="en-GB" sz="2200" dirty="0" smtClean="0">
                <a:solidFill>
                  <a:srgbClr val="000000"/>
                </a:solidFill>
              </a:rPr>
              <a:t>”:</a:t>
            </a:r>
          </a:p>
          <a:p>
            <a:pPr algn="l">
              <a:defRPr/>
            </a:pPr>
            <a:endParaRPr lang="en-GB" sz="2200" dirty="0" smtClean="0">
              <a:solidFill>
                <a:srgbClr val="000000"/>
              </a:solidFill>
            </a:endParaRPr>
          </a:p>
          <a:p>
            <a:pPr marL="342900" indent="-342900" algn="l" eaLnBrk="1" fontAlgn="auto" hangingPunct="1">
              <a:spcBef>
                <a:spcPts val="0"/>
              </a:spcBef>
              <a:spcAft>
                <a:spcPts val="0"/>
              </a:spcAft>
              <a:buClr>
                <a:srgbClr val="008200"/>
              </a:buClr>
              <a:buFont typeface="Wingdings" pitchFamily="2" charset="2"/>
              <a:buChar char="ü"/>
              <a:defRPr/>
            </a:pPr>
            <a:r>
              <a:rPr lang="en-GB" sz="2200" dirty="0" smtClean="0">
                <a:solidFill>
                  <a:srgbClr val="000000"/>
                </a:solidFill>
                <a:cs typeface="Times New Roman" pitchFamily="18" charset="0"/>
              </a:rPr>
              <a:t>Physically based</a:t>
            </a:r>
          </a:p>
          <a:p>
            <a:pPr algn="l">
              <a:defRPr/>
            </a:pPr>
            <a:endParaRPr lang="en-GB" sz="2200" dirty="0">
              <a:solidFill>
                <a:srgbClr val="000000"/>
              </a:solidFill>
            </a:endParaRPr>
          </a:p>
          <a:p>
            <a:pPr marL="342900" indent="-342900" algn="l">
              <a:buClr>
                <a:srgbClr val="FF0000"/>
              </a:buClr>
              <a:buFont typeface="Symbol" pitchFamily="18" charset="2"/>
              <a:buChar char="-"/>
              <a:defRPr/>
            </a:pPr>
            <a:r>
              <a:rPr lang="en-GB" sz="2200" dirty="0" smtClean="0">
                <a:solidFill>
                  <a:srgbClr val="000000"/>
                </a:solidFill>
              </a:rPr>
              <a:t>There is no answer to the questions “</a:t>
            </a:r>
            <a:r>
              <a:rPr lang="en-GB" sz="2200" u="sng" dirty="0" smtClean="0">
                <a:solidFill>
                  <a:srgbClr val="000000"/>
                </a:solidFill>
              </a:rPr>
              <a:t>How it should be perturbed</a:t>
            </a:r>
            <a:r>
              <a:rPr lang="en-GB" sz="2200" dirty="0" smtClean="0">
                <a:solidFill>
                  <a:srgbClr val="000000"/>
                </a:solidFill>
              </a:rPr>
              <a:t>?”, “</a:t>
            </a:r>
            <a:r>
              <a:rPr lang="en-GB" sz="2200" u="sng" dirty="0" smtClean="0">
                <a:solidFill>
                  <a:srgbClr val="000000"/>
                </a:solidFill>
              </a:rPr>
              <a:t>How </a:t>
            </a:r>
            <a:r>
              <a:rPr lang="en-GB" sz="2200" u="sng" dirty="0">
                <a:solidFill>
                  <a:srgbClr val="000000"/>
                </a:solidFill>
              </a:rPr>
              <a:t>large</a:t>
            </a:r>
            <a:r>
              <a:rPr lang="en-GB" sz="2200" dirty="0">
                <a:solidFill>
                  <a:srgbClr val="000000"/>
                </a:solidFill>
              </a:rPr>
              <a:t> is an uncertainty of what is known to be uncertain?” </a:t>
            </a:r>
            <a:endParaRPr lang="en-GB" sz="2200" dirty="0" smtClean="0">
              <a:solidFill>
                <a:srgbClr val="000000"/>
              </a:solidFill>
            </a:endParaRPr>
          </a:p>
          <a:p>
            <a:pPr marL="361950" algn="l">
              <a:buClr>
                <a:srgbClr val="FF0000"/>
              </a:buClr>
              <a:defRPr/>
            </a:pPr>
            <a:r>
              <a:rPr lang="en-GB" sz="2200" dirty="0" smtClean="0">
                <a:solidFill>
                  <a:srgbClr val="000000"/>
                </a:solidFill>
              </a:rPr>
              <a:t>Final results may not well represent the sought model error field. Danger of </a:t>
            </a:r>
            <a:r>
              <a:rPr lang="en-GB" sz="2200" u="sng" dirty="0" smtClean="0">
                <a:solidFill>
                  <a:srgbClr val="000000"/>
                </a:solidFill>
              </a:rPr>
              <a:t>double-counting of the errors</a:t>
            </a:r>
            <a:r>
              <a:rPr lang="en-GB" sz="2200" dirty="0" smtClean="0">
                <a:solidFill>
                  <a:srgbClr val="000000"/>
                </a:solidFill>
              </a:rPr>
              <a:t>.</a:t>
            </a:r>
          </a:p>
        </p:txBody>
      </p:sp>
      <p:sp>
        <p:nvSpPr>
          <p:cNvPr id="2" name="Abgerundetes Rechteck 1"/>
          <p:cNvSpPr/>
          <p:nvPr/>
        </p:nvSpPr>
        <p:spPr>
          <a:xfrm>
            <a:off x="3014980" y="5628640"/>
            <a:ext cx="3114040" cy="568286"/>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200" dirty="0">
                <a:solidFill>
                  <a:srgbClr val="000000"/>
                </a:solidFill>
                <a:latin typeface="Times New Roman" pitchFamily="18" charset="0"/>
              </a:rPr>
              <a:t>A </a:t>
            </a:r>
            <a:r>
              <a:rPr lang="en-GB" sz="2200" dirty="0" smtClean="0">
                <a:solidFill>
                  <a:srgbClr val="000000"/>
                </a:solidFill>
                <a:latin typeface="Times New Roman" pitchFamily="18" charset="0"/>
              </a:rPr>
              <a:t>golden mean is needed</a:t>
            </a:r>
            <a:endParaRPr lang="en-GB" sz="2200" dirty="0">
              <a:solidFill>
                <a:srgbClr val="000000"/>
              </a:solidFill>
              <a:latin typeface="Times New Roman" pitchFamily="18" charset="0"/>
            </a:endParaRPr>
          </a:p>
        </p:txBody>
      </p:sp>
      <p:sp>
        <p:nvSpPr>
          <p:cNvPr id="16" name="Textfeld 15"/>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9" name="Ellipse 8"/>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e 9"/>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e 10"/>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lipse 11"/>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lipse 12"/>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34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 name="Abgerundetes Rechteck 30"/>
          <p:cNvSpPr/>
          <p:nvPr/>
        </p:nvSpPr>
        <p:spPr>
          <a:xfrm>
            <a:off x="4744720" y="1676400"/>
            <a:ext cx="4287520" cy="4629855"/>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200" dirty="0" smtClean="0">
                <a:solidFill>
                  <a:srgbClr val="000000"/>
                </a:solidFill>
                <a:latin typeface="Times New Roman" pitchFamily="18" charset="0"/>
              </a:rPr>
              <a:t>Approximate the parameters </a:t>
            </a:r>
          </a:p>
          <a:p>
            <a:pPr lvl="0"/>
            <a:r>
              <a:rPr lang="el-GR" sz="2200" i="1" dirty="0" smtClean="0">
                <a:solidFill>
                  <a:srgbClr val="000000"/>
                </a:solidFill>
                <a:latin typeface="Times New Roman" pitchFamily="18" charset="0"/>
              </a:rPr>
              <a:t>γ</a:t>
            </a:r>
            <a:r>
              <a:rPr lang="de-DE" sz="2200" dirty="0" smtClean="0">
                <a:solidFill>
                  <a:srgbClr val="000000"/>
                </a:solidFill>
                <a:latin typeface="Times New Roman" pitchFamily="18" charset="0"/>
              </a:rPr>
              <a:t> </a:t>
            </a:r>
            <a:r>
              <a:rPr lang="de-DE" sz="2200" dirty="0" err="1" smtClean="0">
                <a:solidFill>
                  <a:srgbClr val="000000"/>
                </a:solidFill>
                <a:latin typeface="Times New Roman" pitchFamily="18" charset="0"/>
              </a:rPr>
              <a:t>and</a:t>
            </a:r>
            <a:r>
              <a:rPr lang="de-DE" sz="2200" dirty="0" smtClean="0">
                <a:solidFill>
                  <a:srgbClr val="000000"/>
                </a:solidFill>
                <a:latin typeface="Times New Roman" pitchFamily="18" charset="0"/>
              </a:rPr>
              <a:t> </a:t>
            </a:r>
            <a:r>
              <a:rPr lang="el-GR" sz="2200" i="1" dirty="0" smtClean="0">
                <a:solidFill>
                  <a:srgbClr val="000000"/>
                </a:solidFill>
                <a:latin typeface="Times New Roman" pitchFamily="18" charset="0"/>
              </a:rPr>
              <a:t>σ</a:t>
            </a:r>
            <a:r>
              <a:rPr lang="de-DE" sz="2200" dirty="0" smtClean="0">
                <a:solidFill>
                  <a:srgbClr val="000000"/>
                </a:solidFill>
                <a:latin typeface="Times New Roman" pitchFamily="18" charset="0"/>
              </a:rPr>
              <a:t> </a:t>
            </a:r>
            <a:r>
              <a:rPr lang="de-DE" sz="2200" dirty="0" err="1" smtClean="0">
                <a:solidFill>
                  <a:srgbClr val="000000"/>
                </a:solidFill>
                <a:latin typeface="Times New Roman" pitchFamily="18" charset="0"/>
              </a:rPr>
              <a:t>by</a:t>
            </a:r>
            <a:r>
              <a:rPr lang="de-DE" sz="2200" dirty="0" smtClean="0">
                <a:solidFill>
                  <a:srgbClr val="000000"/>
                </a:solidFill>
                <a:latin typeface="Times New Roman" pitchFamily="18" charset="0"/>
              </a:rPr>
              <a:t> </a:t>
            </a:r>
            <a:r>
              <a:rPr lang="de-DE" sz="2200" dirty="0" err="1" smtClean="0">
                <a:solidFill>
                  <a:srgbClr val="000000"/>
                </a:solidFill>
                <a:latin typeface="Times New Roman" pitchFamily="18" charset="0"/>
              </a:rPr>
              <a:t>means</a:t>
            </a:r>
            <a:r>
              <a:rPr lang="de-DE" sz="2200" dirty="0" smtClean="0">
                <a:solidFill>
                  <a:srgbClr val="000000"/>
                </a:solidFill>
                <a:latin typeface="Times New Roman" pitchFamily="18" charset="0"/>
              </a:rPr>
              <a:t> </a:t>
            </a:r>
            <a:r>
              <a:rPr lang="de-DE" sz="2200" dirty="0" err="1" smtClean="0">
                <a:solidFill>
                  <a:srgbClr val="000000"/>
                </a:solidFill>
                <a:latin typeface="Times New Roman" pitchFamily="18" charset="0"/>
              </a:rPr>
              <a:t>of</a:t>
            </a:r>
            <a:r>
              <a:rPr lang="de-DE" sz="2200" dirty="0" smtClean="0">
                <a:solidFill>
                  <a:srgbClr val="000000"/>
                </a:solidFill>
                <a:latin typeface="Times New Roman" pitchFamily="18" charset="0"/>
              </a:rPr>
              <a:t> </a:t>
            </a:r>
            <a:r>
              <a:rPr lang="de-DE" sz="2200" dirty="0" err="1" smtClean="0">
                <a:solidFill>
                  <a:srgbClr val="000000"/>
                </a:solidFill>
                <a:latin typeface="Times New Roman" pitchFamily="18" charset="0"/>
              </a:rPr>
              <a:t>the</a:t>
            </a:r>
            <a:r>
              <a:rPr lang="de-DE" sz="2200" dirty="0" smtClean="0">
                <a:solidFill>
                  <a:srgbClr val="000000"/>
                </a:solidFill>
                <a:latin typeface="Times New Roman" pitchFamily="18" charset="0"/>
              </a:rPr>
              <a:t> </a:t>
            </a:r>
            <a:r>
              <a:rPr lang="de-DE" sz="2200" dirty="0" err="1" smtClean="0">
                <a:solidFill>
                  <a:srgbClr val="000000"/>
                </a:solidFill>
                <a:latin typeface="Times New Roman" pitchFamily="18" charset="0"/>
              </a:rPr>
              <a:t>data</a:t>
            </a:r>
            <a:endParaRPr lang="de-DE" sz="2200" dirty="0" smtClean="0">
              <a:solidFill>
                <a:srgbClr val="000000"/>
              </a:solidFill>
              <a:latin typeface="Times New Roman" pitchFamily="18" charset="0"/>
            </a:endParaRPr>
          </a:p>
          <a:p>
            <a:pPr lvl="0"/>
            <a:endParaRPr lang="de-DE" sz="2200" dirty="0" smtClean="0">
              <a:solidFill>
                <a:srgbClr val="000000"/>
              </a:solidFill>
              <a:latin typeface="Times New Roman" pitchFamily="18" charset="0"/>
            </a:endParaRPr>
          </a:p>
          <a:p>
            <a:pPr lvl="0"/>
            <a:endParaRPr lang="de-DE" sz="2200" dirty="0">
              <a:solidFill>
                <a:srgbClr val="000000"/>
              </a:solidFill>
              <a:latin typeface="Times New Roman" pitchFamily="18" charset="0"/>
            </a:endParaRPr>
          </a:p>
          <a:p>
            <a:pPr lvl="0"/>
            <a:endParaRPr lang="de-DE" sz="2200" dirty="0" smtClean="0">
              <a:solidFill>
                <a:srgbClr val="000000"/>
              </a:solidFill>
              <a:latin typeface="Times New Roman" pitchFamily="18" charset="0"/>
            </a:endParaRPr>
          </a:p>
          <a:p>
            <a:pPr lvl="0"/>
            <a:endParaRPr lang="de-DE" sz="2200" dirty="0">
              <a:solidFill>
                <a:srgbClr val="000000"/>
              </a:solidFill>
              <a:latin typeface="Times New Roman" pitchFamily="18" charset="0"/>
            </a:endParaRPr>
          </a:p>
          <a:p>
            <a:pPr lvl="0"/>
            <a:endParaRPr lang="de-DE" sz="2200" dirty="0" smtClean="0">
              <a:solidFill>
                <a:srgbClr val="000000"/>
              </a:solidFill>
              <a:latin typeface="Times New Roman" pitchFamily="18" charset="0"/>
            </a:endParaRPr>
          </a:p>
          <a:p>
            <a:pPr lvl="0"/>
            <a:endParaRPr lang="de-DE" sz="2200" dirty="0">
              <a:solidFill>
                <a:srgbClr val="000000"/>
              </a:solidFill>
              <a:latin typeface="Times New Roman" pitchFamily="18" charset="0"/>
            </a:endParaRPr>
          </a:p>
          <a:p>
            <a:pPr lvl="0"/>
            <a:endParaRPr lang="de-DE" sz="2200" dirty="0" smtClean="0">
              <a:solidFill>
                <a:srgbClr val="000000"/>
              </a:solidFill>
              <a:latin typeface="Times New Roman" pitchFamily="18" charset="0"/>
            </a:endParaRPr>
          </a:p>
          <a:p>
            <a:pPr lvl="0"/>
            <a:endParaRPr lang="de-DE" sz="2200" dirty="0">
              <a:solidFill>
                <a:srgbClr val="000000"/>
              </a:solidFill>
              <a:latin typeface="Times New Roman" pitchFamily="18" charset="0"/>
            </a:endParaRPr>
          </a:p>
          <a:p>
            <a:pPr lvl="0"/>
            <a:endParaRPr lang="de-DE" sz="2200" dirty="0" smtClean="0">
              <a:solidFill>
                <a:srgbClr val="000000"/>
              </a:solidFill>
              <a:latin typeface="Times New Roman" pitchFamily="18" charset="0"/>
            </a:endParaRPr>
          </a:p>
          <a:p>
            <a:pPr lvl="0"/>
            <a:r>
              <a:rPr lang="de-DE" dirty="0" err="1" smtClean="0">
                <a:solidFill>
                  <a:srgbClr val="000000"/>
                </a:solidFill>
                <a:latin typeface="Times New Roman" pitchFamily="18" charset="0"/>
              </a:rPr>
              <a:t>For</a:t>
            </a:r>
            <a:r>
              <a:rPr lang="de-DE" dirty="0" smtClean="0">
                <a:solidFill>
                  <a:srgbClr val="000000"/>
                </a:solidFill>
                <a:latin typeface="Times New Roman" pitchFamily="18" charset="0"/>
              </a:rPr>
              <a:t> </a:t>
            </a:r>
            <a:r>
              <a:rPr lang="de-DE" dirty="0" err="1" smtClean="0">
                <a:solidFill>
                  <a:srgbClr val="000000"/>
                </a:solidFill>
                <a:latin typeface="Times New Roman" pitchFamily="18" charset="0"/>
              </a:rPr>
              <a:t>the</a:t>
            </a:r>
            <a:r>
              <a:rPr lang="de-DE" dirty="0" smtClean="0">
                <a:solidFill>
                  <a:srgbClr val="000000"/>
                </a:solidFill>
                <a:latin typeface="Times New Roman" pitchFamily="18" charset="0"/>
              </a:rPr>
              <a:t> </a:t>
            </a:r>
            <a:r>
              <a:rPr lang="de-DE" dirty="0" err="1" smtClean="0">
                <a:solidFill>
                  <a:srgbClr val="000000"/>
                </a:solidFill>
                <a:latin typeface="Times New Roman" pitchFamily="18" charset="0"/>
              </a:rPr>
              <a:t>approximation</a:t>
            </a:r>
            <a:r>
              <a:rPr lang="de-DE" dirty="0" smtClean="0">
                <a:solidFill>
                  <a:srgbClr val="000000"/>
                </a:solidFill>
                <a:latin typeface="Times New Roman" pitchFamily="18" charset="0"/>
              </a:rPr>
              <a:t> </a:t>
            </a:r>
            <a:r>
              <a:rPr lang="de-DE" dirty="0" err="1" smtClean="0">
                <a:solidFill>
                  <a:srgbClr val="000000"/>
                </a:solidFill>
                <a:latin typeface="Times New Roman" pitchFamily="18" charset="0"/>
              </a:rPr>
              <a:t>technique</a:t>
            </a:r>
            <a:r>
              <a:rPr lang="de-DE" dirty="0" smtClean="0">
                <a:solidFill>
                  <a:srgbClr val="000000"/>
                </a:solidFill>
                <a:latin typeface="Times New Roman" pitchFamily="18" charset="0"/>
              </a:rPr>
              <a:t>, </a:t>
            </a:r>
            <a:r>
              <a:rPr lang="de-DE" dirty="0" err="1" smtClean="0">
                <a:solidFill>
                  <a:srgbClr val="000000"/>
                </a:solidFill>
                <a:latin typeface="Times New Roman" pitchFamily="18" charset="0"/>
              </a:rPr>
              <a:t>see</a:t>
            </a:r>
            <a:r>
              <a:rPr lang="de-DE" dirty="0" smtClean="0">
                <a:solidFill>
                  <a:srgbClr val="000000"/>
                </a:solidFill>
                <a:latin typeface="Times New Roman" pitchFamily="18" charset="0"/>
              </a:rPr>
              <a:t> </a:t>
            </a:r>
            <a:r>
              <a:rPr lang="de-DE" dirty="0" err="1" smtClean="0">
                <a:solidFill>
                  <a:srgbClr val="000000"/>
                </a:solidFill>
                <a:latin typeface="Times New Roman" pitchFamily="18" charset="0"/>
              </a:rPr>
              <a:t>Tsyrulnikov</a:t>
            </a:r>
            <a:r>
              <a:rPr lang="de-DE" dirty="0" smtClean="0">
                <a:solidFill>
                  <a:srgbClr val="000000"/>
                </a:solidFill>
                <a:latin typeface="Times New Roman" pitchFamily="18" charset="0"/>
              </a:rPr>
              <a:t>, 2005; Berner, 2005; Achatz et al., 1999 </a:t>
            </a:r>
          </a:p>
        </p:txBody>
      </p:sp>
      <p:sp>
        <p:nvSpPr>
          <p:cNvPr id="4" name="Rechteck 3"/>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6" name="Textfeld 1"/>
          <p:cNvSpPr txBox="1">
            <a:spLocks noChangeArrowheads="1"/>
          </p:cNvSpPr>
          <p:nvPr/>
        </p:nvSpPr>
        <p:spPr bwMode="auto">
          <a:xfrm>
            <a:off x="67866" y="707708"/>
            <a:ext cx="8720138" cy="1107996"/>
          </a:xfrm>
          <a:prstGeom prst="rect">
            <a:avLst/>
          </a:prstGeom>
          <a:noFill/>
          <a:ln>
            <a:noFill/>
          </a:ln>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u="sng" dirty="0" smtClean="0">
                <a:solidFill>
                  <a:srgbClr val="000000"/>
                </a:solidFill>
              </a:rPr>
              <a:t>Short perspective</a:t>
            </a:r>
          </a:p>
          <a:p>
            <a:pPr algn="l">
              <a:defRPr/>
            </a:pPr>
            <a:r>
              <a:rPr lang="en-GB" sz="2200" dirty="0" smtClean="0">
                <a:solidFill>
                  <a:srgbClr val="000000"/>
                </a:solidFill>
              </a:rPr>
              <a:t>use the approach 1 (construct the properties of the model error from the computed data)</a:t>
            </a:r>
          </a:p>
        </p:txBody>
      </p:sp>
      <p:sp>
        <p:nvSpPr>
          <p:cNvPr id="35"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30721" name="Abgerundetes Rechteck 30720"/>
          <p:cNvSpPr/>
          <p:nvPr/>
        </p:nvSpPr>
        <p:spPr>
          <a:xfrm>
            <a:off x="4892155" y="2517852"/>
            <a:ext cx="1996325" cy="1380568"/>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smtClean="0">
                <a:solidFill>
                  <a:srgbClr val="000000"/>
                </a:solidFill>
                <a:latin typeface="Times New Roman" pitchFamily="18" charset="0"/>
              </a:rPr>
              <a:t>Take </a:t>
            </a:r>
            <a:r>
              <a:rPr lang="en-GB" dirty="0">
                <a:solidFill>
                  <a:srgbClr val="000000"/>
                </a:solidFill>
                <a:latin typeface="Times New Roman" pitchFamily="18" charset="0"/>
              </a:rPr>
              <a:t>the forecast and analysis fields for each </a:t>
            </a:r>
            <a:r>
              <a:rPr lang="en-GB" dirty="0" smtClean="0">
                <a:solidFill>
                  <a:srgbClr val="000000"/>
                </a:solidFill>
                <a:latin typeface="Times New Roman" pitchFamily="18" charset="0"/>
              </a:rPr>
              <a:t>month</a:t>
            </a:r>
            <a:endParaRPr lang="en-GB" dirty="0">
              <a:solidFill>
                <a:srgbClr val="000000"/>
              </a:solidFill>
              <a:latin typeface="Times New Roman" pitchFamily="18" charset="0"/>
            </a:endParaRPr>
          </a:p>
        </p:txBody>
      </p:sp>
      <p:sp>
        <p:nvSpPr>
          <p:cNvPr id="42" name="Abgerundetes Rechteck 41"/>
          <p:cNvSpPr/>
          <p:nvPr/>
        </p:nvSpPr>
        <p:spPr>
          <a:xfrm>
            <a:off x="7030720" y="2533089"/>
            <a:ext cx="1828800" cy="1365331"/>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smtClean="0">
                <a:solidFill>
                  <a:srgbClr val="000000"/>
                </a:solidFill>
                <a:latin typeface="Times New Roman" pitchFamily="18" charset="0"/>
              </a:rPr>
              <a:t>Compute</a:t>
            </a:r>
          </a:p>
          <a:p>
            <a:pPr lvl="0"/>
            <a:r>
              <a:rPr lang="en-GB" dirty="0" smtClean="0">
                <a:solidFill>
                  <a:srgbClr val="000000"/>
                </a:solidFill>
                <a:latin typeface="Times New Roman" pitchFamily="18" charset="0"/>
              </a:rPr>
              <a:t>the difference “forecast–analysis”</a:t>
            </a:r>
            <a:endParaRPr lang="en-GB" dirty="0">
              <a:solidFill>
                <a:srgbClr val="000000"/>
              </a:solidFill>
              <a:latin typeface="Times New Roman" pitchFamily="18" charset="0"/>
            </a:endParaRPr>
          </a:p>
        </p:txBody>
      </p:sp>
      <p:sp>
        <p:nvSpPr>
          <p:cNvPr id="43" name="Abgerundetes Rechteck 42"/>
          <p:cNvSpPr/>
          <p:nvPr/>
        </p:nvSpPr>
        <p:spPr>
          <a:xfrm>
            <a:off x="4988560" y="4063999"/>
            <a:ext cx="3870960" cy="1158241"/>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smtClean="0">
                <a:solidFill>
                  <a:srgbClr val="000000"/>
                </a:solidFill>
                <a:latin typeface="Times New Roman" pitchFamily="18" charset="0"/>
              </a:rPr>
              <a:t>Decrease the dimensionality of the phase space – determine the leading patterns of the model error</a:t>
            </a:r>
            <a:endParaRPr lang="en-GB" dirty="0">
              <a:solidFill>
                <a:srgbClr val="000000"/>
              </a:solidFill>
              <a:latin typeface="Times New Roman" pitchFamily="18" charset="0"/>
            </a:endParaRPr>
          </a:p>
        </p:txBody>
      </p:sp>
      <p:sp>
        <p:nvSpPr>
          <p:cNvPr id="44" name="Abgerundetes Rechteck 43"/>
          <p:cNvSpPr/>
          <p:nvPr/>
        </p:nvSpPr>
        <p:spPr>
          <a:xfrm>
            <a:off x="154940" y="1988817"/>
            <a:ext cx="3797300" cy="3873503"/>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200" dirty="0" smtClean="0">
                <a:solidFill>
                  <a:srgbClr val="000000"/>
                </a:solidFill>
                <a:latin typeface="Times New Roman" pitchFamily="18" charset="0"/>
              </a:rPr>
              <a:t>Assume the form of how the model error enters the governing equations:</a:t>
            </a:r>
          </a:p>
          <a:p>
            <a:pPr lvl="0"/>
            <a:endParaRPr lang="en-GB" sz="2200" dirty="0">
              <a:solidFill>
                <a:srgbClr val="000000"/>
              </a:solidFill>
              <a:latin typeface="Times New Roman" pitchFamily="18" charset="0"/>
            </a:endParaRPr>
          </a:p>
          <a:p>
            <a:pPr lvl="0"/>
            <a:endParaRPr lang="en-GB" sz="2200" dirty="0" smtClean="0">
              <a:solidFill>
                <a:srgbClr val="000000"/>
              </a:solidFill>
              <a:latin typeface="Times New Roman" pitchFamily="18" charset="0"/>
            </a:endParaRPr>
          </a:p>
          <a:p>
            <a:pPr lvl="0"/>
            <a:r>
              <a:rPr lang="en-GB" sz="2200" dirty="0" smtClean="0">
                <a:solidFill>
                  <a:srgbClr val="000000"/>
                </a:solidFill>
                <a:latin typeface="Times New Roman" pitchFamily="18" charset="0"/>
              </a:rPr>
              <a:t> </a:t>
            </a:r>
          </a:p>
          <a:p>
            <a:pPr lvl="0"/>
            <a:r>
              <a:rPr lang="en-GB" sz="2200" dirty="0" smtClean="0">
                <a:solidFill>
                  <a:srgbClr val="000000"/>
                </a:solidFill>
                <a:latin typeface="Times New Roman" pitchFamily="18" charset="0"/>
              </a:rPr>
              <a:t>Assume the form of the model error equation:</a:t>
            </a:r>
          </a:p>
          <a:p>
            <a:pPr lvl="0"/>
            <a:endParaRPr lang="en-GB" sz="2200" dirty="0">
              <a:solidFill>
                <a:srgbClr val="000000"/>
              </a:solidFill>
              <a:latin typeface="Times New Roman" pitchFamily="18" charset="0"/>
            </a:endParaRPr>
          </a:p>
          <a:p>
            <a:pPr lvl="0"/>
            <a:endParaRPr lang="en-GB" sz="2200" dirty="0" smtClean="0">
              <a:solidFill>
                <a:srgbClr val="000000"/>
              </a:solidFill>
              <a:latin typeface="Times New Roman" pitchFamily="18" charset="0"/>
            </a:endParaRPr>
          </a:p>
          <a:p>
            <a:pPr lvl="0"/>
            <a:endParaRPr lang="en-GB" sz="2200" dirty="0">
              <a:solidFill>
                <a:srgbClr val="000000"/>
              </a:solidFill>
              <a:latin typeface="Times New Roman" pitchFamily="18" charset="0"/>
            </a:endParaRPr>
          </a:p>
        </p:txBody>
      </p:sp>
      <mc:AlternateContent xmlns:mc="http://schemas.openxmlformats.org/markup-compatibility/2006" xmlns:a14="http://schemas.microsoft.com/office/drawing/2010/main">
        <mc:Choice Requires="a14">
          <p:sp>
            <p:nvSpPr>
              <p:cNvPr id="2" name="Textfeld 1"/>
              <p:cNvSpPr txBox="1"/>
              <p:nvPr/>
            </p:nvSpPr>
            <p:spPr>
              <a:xfrm>
                <a:off x="511860" y="4821768"/>
                <a:ext cx="3166060" cy="8190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ea typeface="Cambria Math"/>
                            </a:rPr>
                            <m:t>𝜕</m:t>
                          </m:r>
                          <m:r>
                            <a:rPr lang="de-DE" b="0" i="1" smtClean="0">
                              <a:latin typeface="Cambria Math"/>
                              <a:ea typeface="Cambria Math"/>
                            </a:rPr>
                            <m:t>𝑋</m:t>
                          </m:r>
                        </m:num>
                        <m:den>
                          <m:r>
                            <a:rPr lang="en-GB" i="1" smtClean="0">
                              <a:latin typeface="Cambria Math"/>
                              <a:ea typeface="Cambria Math"/>
                            </a:rPr>
                            <m:t>𝜕</m:t>
                          </m:r>
                          <m:r>
                            <a:rPr lang="de-DE" b="0" i="1" smtClean="0">
                              <a:latin typeface="Cambria Math"/>
                              <a:ea typeface="Cambria Math"/>
                            </a:rPr>
                            <m:t>𝑡</m:t>
                          </m:r>
                        </m:den>
                      </m:f>
                      <m:r>
                        <a:rPr lang="de-DE" b="0" i="1" smtClean="0">
                          <a:latin typeface="Cambria Math"/>
                        </a:rPr>
                        <m:t>=−</m:t>
                      </m:r>
                      <m:r>
                        <a:rPr lang="de-DE" b="0" i="1" smtClean="0">
                          <a:latin typeface="Cambria Math"/>
                          <a:ea typeface="Cambria Math"/>
                        </a:rPr>
                        <m:t>𝛾</m:t>
                      </m:r>
                      <m:r>
                        <a:rPr lang="de-DE" b="0" i="1" smtClean="0">
                          <a:latin typeface="Cambria Math"/>
                          <a:ea typeface="Cambria Math"/>
                        </a:rPr>
                        <m:t>𝑋</m:t>
                      </m:r>
                      <m:r>
                        <a:rPr lang="de-DE" b="0" i="1" smtClean="0">
                          <a:latin typeface="Cambria Math"/>
                          <a:ea typeface="Cambria Math"/>
                        </a:rPr>
                        <m:t>+</m:t>
                      </m:r>
                      <m:r>
                        <a:rPr lang="de-DE" b="0" i="1" smtClean="0">
                          <a:latin typeface="Cambria Math"/>
                          <a:ea typeface="Cambria Math"/>
                        </a:rPr>
                        <m:t>𝜎𝜉</m:t>
                      </m:r>
                      <m:r>
                        <a:rPr lang="de-DE" b="0" i="1" smtClean="0">
                          <a:latin typeface="Cambria Math"/>
                          <a:ea typeface="Cambria Math"/>
                        </a:rPr>
                        <m:t>(</m:t>
                      </m:r>
                      <m:r>
                        <a:rPr lang="de-DE" b="0" i="1" smtClean="0">
                          <a:latin typeface="Cambria Math"/>
                          <a:ea typeface="Cambria Math"/>
                        </a:rPr>
                        <m:t>𝑡</m:t>
                      </m:r>
                      <m:r>
                        <a:rPr lang="de-DE" b="0" i="1" smtClean="0">
                          <a:latin typeface="Cambria Math"/>
                          <a:ea typeface="Cambria Math"/>
                        </a:rPr>
                        <m:t>)</m:t>
                      </m:r>
                      <m:sSub>
                        <m:sSubPr>
                          <m:ctrlPr>
                            <a:rPr lang="de-DE" b="0" i="1" smtClean="0">
                              <a:latin typeface="Cambria Math"/>
                              <a:ea typeface="Cambria Math"/>
                            </a:rPr>
                          </m:ctrlPr>
                        </m:sSubPr>
                        <m:e>
                          <m:d>
                            <m:dPr>
                              <m:begChr m:val="["/>
                              <m:endChr m:val="]"/>
                              <m:ctrlPr>
                                <a:rPr lang="de-DE" b="0" i="1" smtClean="0">
                                  <a:latin typeface="Cambria Math"/>
                                  <a:ea typeface="Cambria Math"/>
                                </a:rPr>
                              </m:ctrlPr>
                            </m:dPr>
                            <m:e>
                              <m:f>
                                <m:fPr>
                                  <m:ctrlPr>
                                    <a:rPr lang="de-DE" i="1">
                                      <a:latin typeface="Cambria Math"/>
                                      <a:ea typeface="Cambria Math"/>
                                    </a:rPr>
                                  </m:ctrlPr>
                                </m:fPr>
                                <m:num>
                                  <m:r>
                                    <a:rPr lang="de-DE" i="1" smtClean="0">
                                      <a:latin typeface="Cambria Math"/>
                                      <a:ea typeface="Cambria Math"/>
                                    </a:rPr>
                                    <m:t>𝜕</m:t>
                                  </m:r>
                                  <m:r>
                                    <a:rPr lang="de-DE" b="0" i="1" smtClean="0">
                                      <a:latin typeface="Cambria Math"/>
                                      <a:ea typeface="Cambria Math"/>
                                    </a:rPr>
                                    <m:t>𝑌</m:t>
                                  </m:r>
                                </m:num>
                                <m:den>
                                  <m:r>
                                    <a:rPr lang="de-DE" i="1" smtClean="0">
                                      <a:latin typeface="Cambria Math"/>
                                      <a:ea typeface="Cambria Math"/>
                                    </a:rPr>
                                    <m:t>𝜕</m:t>
                                  </m:r>
                                  <m:r>
                                    <a:rPr lang="de-DE" b="0" i="1" smtClean="0">
                                      <a:latin typeface="Cambria Math"/>
                                      <a:ea typeface="Cambria Math"/>
                                    </a:rPr>
                                    <m:t>𝑡</m:t>
                                  </m:r>
                                </m:den>
                              </m:f>
                            </m:e>
                          </m:d>
                        </m:e>
                        <m:sub>
                          <m:r>
                            <a:rPr lang="de-DE" b="0" i="1" smtClean="0">
                              <a:latin typeface="Cambria Math"/>
                              <a:ea typeface="Cambria Math"/>
                            </a:rPr>
                            <m:t>𝑑𝑖𝑎</m:t>
                          </m:r>
                        </m:sub>
                      </m:sSub>
                    </m:oMath>
                  </m:oMathPara>
                </a14:m>
                <a:endParaRPr lang="en-GB" dirty="0"/>
              </a:p>
            </p:txBody>
          </p:sp>
        </mc:Choice>
        <mc:Fallback xmlns="">
          <p:sp>
            <p:nvSpPr>
              <p:cNvPr id="2" name="Textfeld 1"/>
              <p:cNvSpPr txBox="1">
                <a:spLocks noRot="1" noChangeAspect="1" noMove="1" noResize="1" noEditPoints="1" noAdjustHandles="1" noChangeArrowheads="1" noChangeShapeType="1" noTextEdit="1"/>
              </p:cNvSpPr>
              <p:nvPr/>
            </p:nvSpPr>
            <p:spPr>
              <a:xfrm>
                <a:off x="511860" y="4821768"/>
                <a:ext cx="3166060" cy="81900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279400" y="3159909"/>
                <a:ext cx="3672840" cy="819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a:ea typeface="Cambria Math" pitchFamily="18" charset="0"/>
                            </a:rPr>
                          </m:ctrlPr>
                        </m:fPr>
                        <m:num>
                          <m:r>
                            <a:rPr lang="en-GB" i="1" smtClean="0">
                              <a:latin typeface="Cambria Math" pitchFamily="18" charset="0"/>
                              <a:ea typeface="Cambria Math" pitchFamily="18" charset="0"/>
                            </a:rPr>
                            <m:t>𝜕</m:t>
                          </m:r>
                          <m:r>
                            <a:rPr lang="de-DE" b="0" i="1" smtClean="0">
                              <a:latin typeface="Cambria Math" pitchFamily="18" charset="0"/>
                              <a:ea typeface="Cambria Math" pitchFamily="18" charset="0"/>
                            </a:rPr>
                            <m:t>𝑌</m:t>
                          </m:r>
                        </m:num>
                        <m:den>
                          <m:r>
                            <a:rPr lang="en-GB" i="1" smtClean="0">
                              <a:latin typeface="Cambria Math" pitchFamily="18" charset="0"/>
                              <a:ea typeface="Cambria Math" pitchFamily="18" charset="0"/>
                            </a:rPr>
                            <m:t>𝜕</m:t>
                          </m:r>
                          <m:r>
                            <a:rPr lang="de-DE" b="0" i="1" smtClean="0">
                              <a:latin typeface="Cambria Math" pitchFamily="18" charset="0"/>
                              <a:ea typeface="Cambria Math" pitchFamily="18" charset="0"/>
                            </a:rPr>
                            <m:t>𝑡</m:t>
                          </m:r>
                        </m:den>
                      </m:f>
                      <m:r>
                        <a:rPr lang="de-DE" b="0" i="1" smtClean="0">
                          <a:latin typeface="Cambria Math" pitchFamily="18" charset="0"/>
                          <a:ea typeface="Cambria Math" pitchFamily="18" charset="0"/>
                        </a:rPr>
                        <m:t>=</m:t>
                      </m:r>
                      <m:sSub>
                        <m:sSubPr>
                          <m:ctrlPr>
                            <a:rPr lang="de-DE" b="0" i="1" smtClean="0">
                              <a:latin typeface="Cambria Math"/>
                              <a:ea typeface="Cambria Math" pitchFamily="18" charset="0"/>
                            </a:rPr>
                          </m:ctrlPr>
                        </m:sSubPr>
                        <m:e>
                          <m:d>
                            <m:dPr>
                              <m:begChr m:val="["/>
                              <m:endChr m:val="]"/>
                              <m:ctrlPr>
                                <a:rPr lang="de-DE" b="0" i="1" smtClean="0">
                                  <a:latin typeface="Cambria Math"/>
                                  <a:ea typeface="Cambria Math" pitchFamily="18" charset="0"/>
                                </a:rPr>
                              </m:ctrlPr>
                            </m:dPr>
                            <m:e>
                              <m:f>
                                <m:fPr>
                                  <m:ctrlPr>
                                    <a:rPr lang="de-DE" i="1">
                                      <a:latin typeface="Cambria Math"/>
                                      <a:ea typeface="Cambria Math" pitchFamily="18" charset="0"/>
                                    </a:rPr>
                                  </m:ctrlPr>
                                </m:fPr>
                                <m:num>
                                  <m:r>
                                    <a:rPr lang="de-DE" i="1" smtClean="0">
                                      <a:latin typeface="Cambria Math" pitchFamily="18" charset="0"/>
                                      <a:ea typeface="Cambria Math" pitchFamily="18" charset="0"/>
                                    </a:rPr>
                                    <m:t>𝜕</m:t>
                                  </m:r>
                                  <m:r>
                                    <a:rPr lang="de-DE" b="0" i="1" smtClean="0">
                                      <a:latin typeface="Cambria Math" pitchFamily="18" charset="0"/>
                                      <a:ea typeface="Cambria Math" pitchFamily="18" charset="0"/>
                                    </a:rPr>
                                    <m:t>𝑌</m:t>
                                  </m:r>
                                </m:num>
                                <m:den>
                                  <m:r>
                                    <a:rPr lang="de-DE" i="1" smtClean="0">
                                      <a:latin typeface="Cambria Math" pitchFamily="18" charset="0"/>
                                      <a:ea typeface="Cambria Math" pitchFamily="18" charset="0"/>
                                    </a:rPr>
                                    <m:t>𝜕</m:t>
                                  </m:r>
                                  <m:r>
                                    <a:rPr lang="de-DE" b="0" i="1" smtClean="0">
                                      <a:latin typeface="Cambria Math" pitchFamily="18" charset="0"/>
                                      <a:ea typeface="Cambria Math" pitchFamily="18" charset="0"/>
                                    </a:rPr>
                                    <m:t>𝑡</m:t>
                                  </m:r>
                                </m:den>
                              </m:f>
                            </m:e>
                          </m:d>
                        </m:e>
                        <m:sub>
                          <m:r>
                            <a:rPr lang="de-DE" b="0" i="1" smtClean="0">
                              <a:latin typeface="Cambria Math" pitchFamily="18" charset="0"/>
                              <a:ea typeface="Cambria Math" pitchFamily="18" charset="0"/>
                            </a:rPr>
                            <m:t>𝑎𝑑𝑖𝑎</m:t>
                          </m:r>
                        </m:sub>
                      </m:sSub>
                      <m:r>
                        <a:rPr lang="de-DE" b="0" i="1" smtClean="0">
                          <a:latin typeface="Cambria Math" pitchFamily="18" charset="0"/>
                          <a:ea typeface="Cambria Math" pitchFamily="18" charset="0"/>
                        </a:rPr>
                        <m:t>+</m:t>
                      </m:r>
                      <m:sSub>
                        <m:sSubPr>
                          <m:ctrlPr>
                            <a:rPr lang="de-DE" i="1">
                              <a:latin typeface="Cambria Math"/>
                              <a:ea typeface="Cambria Math" pitchFamily="18" charset="0"/>
                            </a:rPr>
                          </m:ctrlPr>
                        </m:sSubPr>
                        <m:e>
                          <m:d>
                            <m:dPr>
                              <m:begChr m:val="["/>
                              <m:endChr m:val="]"/>
                              <m:ctrlPr>
                                <a:rPr lang="de-DE" i="1">
                                  <a:latin typeface="Cambria Math"/>
                                  <a:ea typeface="Cambria Math" pitchFamily="18" charset="0"/>
                                </a:rPr>
                              </m:ctrlPr>
                            </m:dPr>
                            <m:e>
                              <m:f>
                                <m:fPr>
                                  <m:ctrlPr>
                                    <a:rPr lang="de-DE" i="1">
                                      <a:latin typeface="Cambria Math"/>
                                      <a:ea typeface="Cambria Math" pitchFamily="18" charset="0"/>
                                    </a:rPr>
                                  </m:ctrlPr>
                                </m:fPr>
                                <m:num>
                                  <m:r>
                                    <a:rPr lang="de-DE" i="1">
                                      <a:latin typeface="Cambria Math" pitchFamily="18" charset="0"/>
                                      <a:ea typeface="Cambria Math" pitchFamily="18" charset="0"/>
                                    </a:rPr>
                                    <m:t>𝜕</m:t>
                                  </m:r>
                                  <m:r>
                                    <a:rPr lang="de-DE" i="1">
                                      <a:latin typeface="Cambria Math" pitchFamily="18" charset="0"/>
                                      <a:ea typeface="Cambria Math" pitchFamily="18" charset="0"/>
                                    </a:rPr>
                                    <m:t>𝑌</m:t>
                                  </m:r>
                                </m:num>
                                <m:den>
                                  <m:r>
                                    <a:rPr lang="de-DE" i="1">
                                      <a:latin typeface="Cambria Math" pitchFamily="18" charset="0"/>
                                      <a:ea typeface="Cambria Math" pitchFamily="18" charset="0"/>
                                    </a:rPr>
                                    <m:t>𝜕</m:t>
                                  </m:r>
                                  <m:r>
                                    <a:rPr lang="de-DE" i="1">
                                      <a:latin typeface="Cambria Math" pitchFamily="18" charset="0"/>
                                      <a:ea typeface="Cambria Math" pitchFamily="18" charset="0"/>
                                    </a:rPr>
                                    <m:t>𝑡</m:t>
                                  </m:r>
                                </m:den>
                              </m:f>
                            </m:e>
                          </m:d>
                        </m:e>
                        <m:sub>
                          <m:r>
                            <a:rPr lang="de-DE" i="1">
                              <a:latin typeface="Cambria Math" pitchFamily="18" charset="0"/>
                              <a:ea typeface="Cambria Math" pitchFamily="18" charset="0"/>
                            </a:rPr>
                            <m:t>𝑑𝑖𝑎</m:t>
                          </m:r>
                        </m:sub>
                      </m:sSub>
                      <m:r>
                        <a:rPr lang="de-DE" b="0" i="1" smtClean="0">
                          <a:latin typeface="Cambria Math"/>
                          <a:ea typeface="Cambria Math" pitchFamily="18" charset="0"/>
                        </a:rPr>
                        <m:t>+</m:t>
                      </m:r>
                      <m:r>
                        <a:rPr lang="de-DE" b="0" i="1" smtClean="0">
                          <a:latin typeface="Cambria Math"/>
                          <a:ea typeface="Cambria Math" pitchFamily="18" charset="0"/>
                        </a:rPr>
                        <m:t>𝑋</m:t>
                      </m:r>
                      <m:r>
                        <a:rPr lang="de-DE" b="0" i="1" smtClean="0">
                          <a:latin typeface="Cambria Math"/>
                          <a:ea typeface="Cambria Math" pitchFamily="18" charset="0"/>
                        </a:rPr>
                        <m:t>(</m:t>
                      </m:r>
                      <m:r>
                        <a:rPr lang="de-DE" b="0" i="1" smtClean="0">
                          <a:latin typeface="Cambria Math"/>
                          <a:ea typeface="Cambria Math" pitchFamily="18" charset="0"/>
                        </a:rPr>
                        <m:t>𝑡</m:t>
                      </m:r>
                      <m:r>
                        <a:rPr lang="de-DE" b="0" i="1" smtClean="0">
                          <a:latin typeface="Cambria Math"/>
                          <a:ea typeface="Cambria Math" pitchFamily="18" charset="0"/>
                        </a:rPr>
                        <m:t>)</m:t>
                      </m:r>
                    </m:oMath>
                  </m:oMathPara>
                </a14:m>
                <a:endParaRPr lang="en-GB" dirty="0">
                  <a:latin typeface="Cambria Math" pitchFamily="18" charset="0"/>
                  <a:ea typeface="Cambria Math" pitchFamily="18" charset="0"/>
                </a:endParaRPr>
              </a:p>
            </p:txBody>
          </p:sp>
        </mc:Choice>
        <mc:Fallback xmlns="">
          <p:sp>
            <p:nvSpPr>
              <p:cNvPr id="36" name="Textfeld 35"/>
              <p:cNvSpPr txBox="1">
                <a:spLocks noRot="1" noChangeAspect="1" noMove="1" noResize="1" noEditPoints="1" noAdjustHandles="1" noChangeArrowheads="1" noChangeShapeType="1" noTextEdit="1"/>
              </p:cNvSpPr>
              <p:nvPr/>
            </p:nvSpPr>
            <p:spPr>
              <a:xfrm>
                <a:off x="279400" y="3159909"/>
                <a:ext cx="3672840" cy="819007"/>
              </a:xfrm>
              <a:prstGeom prst="rect">
                <a:avLst/>
              </a:prstGeom>
              <a:blipFill rotWithShape="1">
                <a:blip r:embed="rId4"/>
                <a:stretch>
                  <a:fillRect/>
                </a:stretch>
              </a:blipFill>
            </p:spPr>
            <p:txBody>
              <a:bodyPr/>
              <a:lstStyle/>
              <a:p>
                <a:r>
                  <a:rPr lang="en-GB">
                    <a:noFill/>
                  </a:rPr>
                  <a:t> </a:t>
                </a:r>
              </a:p>
            </p:txBody>
          </p:sp>
        </mc:Fallback>
      </mc:AlternateContent>
      <p:cxnSp>
        <p:nvCxnSpPr>
          <p:cNvPr id="37" name="Gerade Verbindung mit Pfeil 36"/>
          <p:cNvCxnSpPr/>
          <p:nvPr/>
        </p:nvCxnSpPr>
        <p:spPr>
          <a:xfrm>
            <a:off x="4175875" y="3763008"/>
            <a:ext cx="477405" cy="0"/>
          </a:xfrm>
          <a:prstGeom prst="straightConnector1">
            <a:avLst/>
          </a:prstGeom>
          <a:ln w="381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39" name="Ellipse 38"/>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632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6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72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7651" name="Textfeld 1"/>
          <p:cNvSpPr txBox="1">
            <a:spLocks noChangeArrowheads="1"/>
          </p:cNvSpPr>
          <p:nvPr/>
        </p:nvSpPr>
        <p:spPr bwMode="auto">
          <a:xfrm>
            <a:off x="173593" y="717868"/>
            <a:ext cx="2640727" cy="430887"/>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dirty="0" smtClean="0">
                <a:solidFill>
                  <a:srgbClr val="000000"/>
                </a:solidFill>
              </a:rPr>
              <a:t>Additive white noise</a:t>
            </a: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2" name="Abgerundetes Rechteck 1"/>
          <p:cNvSpPr/>
          <p:nvPr/>
        </p:nvSpPr>
        <p:spPr>
          <a:xfrm>
            <a:off x="194742" y="5422797"/>
            <a:ext cx="8564880" cy="769441"/>
          </a:xfrm>
          <a:prstGeom prst="roundRect">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defRPr/>
            </a:pPr>
            <a:r>
              <a:rPr lang="en-GB" sz="2200" dirty="0">
                <a:solidFill>
                  <a:srgbClr val="000000"/>
                </a:solidFill>
                <a:latin typeface="Times New Roman" pitchFamily="18" charset="0"/>
              </a:rPr>
              <a:t>A feasible approach would be a method that allows to derive the statistical properties of the random process </a:t>
            </a:r>
            <a:r>
              <a:rPr lang="en-GB" sz="2200" u="sng" dirty="0">
                <a:solidFill>
                  <a:srgbClr val="000000"/>
                </a:solidFill>
                <a:latin typeface="Times New Roman" pitchFamily="18" charset="0"/>
              </a:rPr>
              <a:t>from the formulation of the model</a:t>
            </a:r>
            <a:r>
              <a:rPr lang="en-GB" sz="2200" dirty="0">
                <a:solidFill>
                  <a:srgbClr val="000000"/>
                </a:solidFill>
                <a:latin typeface="Times New Roman" pitchFamily="18" charset="0"/>
              </a:rPr>
              <a:t>.</a:t>
            </a:r>
          </a:p>
        </p:txBody>
      </p:sp>
      <p:sp>
        <p:nvSpPr>
          <p:cNvPr id="16" name="Textfeld 15"/>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mc:AlternateContent xmlns:mc="http://schemas.openxmlformats.org/markup-compatibility/2006" xmlns:a14="http://schemas.microsoft.com/office/drawing/2010/main">
        <mc:Choice Requires="a14">
          <p:sp>
            <p:nvSpPr>
              <p:cNvPr id="3" name="Textfeld 2"/>
              <p:cNvSpPr txBox="1"/>
              <p:nvPr/>
            </p:nvSpPr>
            <p:spPr>
              <a:xfrm>
                <a:off x="145861" y="1290320"/>
                <a:ext cx="4590872" cy="8190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GB" i="1" smtClean="0">
                              <a:latin typeface="Cambria Math"/>
                            </a:rPr>
                          </m:ctrlPr>
                        </m:mPr>
                        <m:mr>
                          <m:e>
                            <m:f>
                              <m:fPr>
                                <m:ctrlPr>
                                  <a:rPr lang="en-GB" i="1">
                                    <a:latin typeface="Cambria Math"/>
                                    <a:ea typeface="Cambria Math" pitchFamily="18" charset="0"/>
                                  </a:rPr>
                                </m:ctrlPr>
                              </m:fPr>
                              <m:num>
                                <m:r>
                                  <a:rPr lang="en-GB" i="1">
                                    <a:latin typeface="Cambria Math" pitchFamily="18" charset="0"/>
                                    <a:ea typeface="Cambria Math" pitchFamily="18" charset="0"/>
                                  </a:rPr>
                                  <m:t>𝜕</m:t>
                                </m:r>
                                <m:r>
                                  <a:rPr lang="de-DE" i="1">
                                    <a:latin typeface="Cambria Math" pitchFamily="18" charset="0"/>
                                    <a:ea typeface="Cambria Math" pitchFamily="18" charset="0"/>
                                  </a:rPr>
                                  <m:t>𝑌</m:t>
                                </m:r>
                              </m:num>
                              <m:den>
                                <m:r>
                                  <a:rPr lang="en-GB" i="1">
                                    <a:latin typeface="Cambria Math" pitchFamily="18" charset="0"/>
                                    <a:ea typeface="Cambria Math" pitchFamily="18" charset="0"/>
                                  </a:rPr>
                                  <m:t>𝜕</m:t>
                                </m:r>
                                <m:r>
                                  <a:rPr lang="de-DE" i="1">
                                    <a:latin typeface="Cambria Math" pitchFamily="18" charset="0"/>
                                    <a:ea typeface="Cambria Math" pitchFamily="18" charset="0"/>
                                  </a:rPr>
                                  <m:t>𝑡</m:t>
                                </m:r>
                              </m:den>
                            </m:f>
                            <m:r>
                              <a:rPr lang="de-DE" i="1">
                                <a:latin typeface="Cambria Math" pitchFamily="18" charset="0"/>
                                <a:ea typeface="Cambria Math" pitchFamily="18" charset="0"/>
                              </a:rPr>
                              <m:t>=</m:t>
                            </m:r>
                            <m:sSub>
                              <m:sSubPr>
                                <m:ctrlPr>
                                  <a:rPr lang="de-DE" i="1">
                                    <a:latin typeface="Cambria Math"/>
                                    <a:ea typeface="Cambria Math" pitchFamily="18" charset="0"/>
                                  </a:rPr>
                                </m:ctrlPr>
                              </m:sSubPr>
                              <m:e>
                                <m:d>
                                  <m:dPr>
                                    <m:begChr m:val="["/>
                                    <m:endChr m:val="]"/>
                                    <m:ctrlPr>
                                      <a:rPr lang="de-DE" i="1">
                                        <a:latin typeface="Cambria Math"/>
                                        <a:ea typeface="Cambria Math" pitchFamily="18" charset="0"/>
                                      </a:rPr>
                                    </m:ctrlPr>
                                  </m:dPr>
                                  <m:e>
                                    <m:f>
                                      <m:fPr>
                                        <m:ctrlPr>
                                          <a:rPr lang="de-DE" i="1">
                                            <a:latin typeface="Cambria Math"/>
                                            <a:ea typeface="Cambria Math" pitchFamily="18" charset="0"/>
                                          </a:rPr>
                                        </m:ctrlPr>
                                      </m:fPr>
                                      <m:num>
                                        <m:r>
                                          <a:rPr lang="de-DE" i="1">
                                            <a:latin typeface="Cambria Math" pitchFamily="18" charset="0"/>
                                            <a:ea typeface="Cambria Math" pitchFamily="18" charset="0"/>
                                          </a:rPr>
                                          <m:t>𝜕</m:t>
                                        </m:r>
                                        <m:r>
                                          <a:rPr lang="de-DE" i="1">
                                            <a:latin typeface="Cambria Math" pitchFamily="18" charset="0"/>
                                            <a:ea typeface="Cambria Math" pitchFamily="18" charset="0"/>
                                          </a:rPr>
                                          <m:t>𝑌</m:t>
                                        </m:r>
                                      </m:num>
                                      <m:den>
                                        <m:r>
                                          <a:rPr lang="de-DE" i="1">
                                            <a:latin typeface="Cambria Math" pitchFamily="18" charset="0"/>
                                            <a:ea typeface="Cambria Math" pitchFamily="18" charset="0"/>
                                          </a:rPr>
                                          <m:t>𝜕</m:t>
                                        </m:r>
                                        <m:r>
                                          <a:rPr lang="de-DE" i="1">
                                            <a:latin typeface="Cambria Math" pitchFamily="18" charset="0"/>
                                            <a:ea typeface="Cambria Math" pitchFamily="18" charset="0"/>
                                          </a:rPr>
                                          <m:t>𝑡</m:t>
                                        </m:r>
                                      </m:den>
                                    </m:f>
                                  </m:e>
                                </m:d>
                              </m:e>
                              <m:sub>
                                <m:r>
                                  <a:rPr lang="de-DE" i="1">
                                    <a:latin typeface="Cambria Math"/>
                                    <a:ea typeface="Cambria Math" pitchFamily="18" charset="0"/>
                                  </a:rPr>
                                  <m:t>𝑚𝑜𝑑𝑒𝑙</m:t>
                                </m:r>
                              </m:sub>
                            </m:sSub>
                            <m:r>
                              <a:rPr lang="de-DE" i="1">
                                <a:latin typeface="Cambria Math"/>
                                <a:ea typeface="Cambria Math" pitchFamily="18" charset="0"/>
                              </a:rPr>
                              <m:t>+</m:t>
                            </m:r>
                            <m:r>
                              <a:rPr lang="de-DE" i="1">
                                <a:latin typeface="Cambria Math"/>
                                <a:ea typeface="Cambria Math"/>
                              </a:rPr>
                              <m:t>𝜉</m:t>
                            </m:r>
                            <m:r>
                              <a:rPr lang="de-DE" i="1">
                                <a:latin typeface="Cambria Math"/>
                                <a:ea typeface="Cambria Math" pitchFamily="18" charset="0"/>
                              </a:rPr>
                              <m:t>(</m:t>
                            </m:r>
                            <m:r>
                              <a:rPr lang="de-DE" i="1">
                                <a:latin typeface="Cambria Math"/>
                                <a:ea typeface="Cambria Math" pitchFamily="18" charset="0"/>
                              </a:rPr>
                              <m:t>𝑡</m:t>
                            </m:r>
                            <m:r>
                              <a:rPr lang="de-DE" i="1">
                                <a:latin typeface="Cambria Math"/>
                                <a:ea typeface="Cambria Math" pitchFamily="18" charset="0"/>
                              </a:rPr>
                              <m:t>)</m:t>
                            </m:r>
                            <m:r>
                              <m:rPr>
                                <m:nor/>
                              </m:rPr>
                              <a:rPr lang="de-DE" b="0" i="0" smtClean="0">
                                <a:latin typeface="Cambria Math"/>
                                <a:ea typeface="Cambria Math" pitchFamily="18" charset="0"/>
                              </a:rPr>
                              <m:t>,</m:t>
                            </m:r>
                            <m:r>
                              <m:rPr>
                                <m:nor/>
                              </m:rPr>
                              <a:rPr lang="en-GB" dirty="0">
                                <a:latin typeface="Cambria Math" pitchFamily="18" charset="0"/>
                                <a:ea typeface="Cambria Math" pitchFamily="18" charset="0"/>
                              </a:rPr>
                              <m:t> </m:t>
                            </m:r>
                          </m:e>
                          <m:e>
                            <m:r>
                              <a:rPr lang="de-DE" i="1">
                                <a:latin typeface="Cambria Math"/>
                                <a:ea typeface="Cambria Math"/>
                              </a:rPr>
                              <m:t>𝜉</m:t>
                            </m:r>
                            <m:d>
                              <m:dPr>
                                <m:ctrlPr>
                                  <a:rPr lang="de-DE" i="1">
                                    <a:latin typeface="Cambria Math"/>
                                    <a:ea typeface="Cambria Math" pitchFamily="18" charset="0"/>
                                  </a:rPr>
                                </m:ctrlPr>
                              </m:dPr>
                              <m:e>
                                <m:r>
                                  <a:rPr lang="de-DE" i="1">
                                    <a:latin typeface="Cambria Math"/>
                                    <a:ea typeface="Cambria Math" pitchFamily="18" charset="0"/>
                                  </a:rPr>
                                  <m:t>𝑡</m:t>
                                </m:r>
                              </m:e>
                            </m:d>
                            <m:r>
                              <a:rPr lang="de-DE" i="1" smtClean="0">
                                <a:latin typeface="Cambria Math"/>
                                <a:ea typeface="Cambria Math"/>
                              </a:rPr>
                              <m:t>~</m:t>
                            </m:r>
                            <m:r>
                              <a:rPr lang="de-DE" b="0" i="1" smtClean="0">
                                <a:latin typeface="Cambria Math"/>
                                <a:ea typeface="Cambria Math"/>
                              </a:rPr>
                              <m:t>𝑁</m:t>
                            </m:r>
                            <m:d>
                              <m:dPr>
                                <m:ctrlPr>
                                  <a:rPr lang="de-DE" b="0" i="1" smtClean="0">
                                    <a:latin typeface="Cambria Math"/>
                                    <a:ea typeface="Cambria Math"/>
                                  </a:rPr>
                                </m:ctrlPr>
                              </m:dPr>
                              <m:e>
                                <m:r>
                                  <a:rPr lang="de-DE" b="0" i="1" smtClean="0">
                                    <a:latin typeface="Cambria Math"/>
                                    <a:ea typeface="Cambria Math"/>
                                  </a:rPr>
                                  <m:t>0,</m:t>
                                </m:r>
                                <m:r>
                                  <a:rPr lang="de-DE" b="0" i="1" smtClean="0">
                                    <a:latin typeface="Cambria Math"/>
                                    <a:ea typeface="Cambria Math"/>
                                  </a:rPr>
                                  <m:t>𝜎</m:t>
                                </m:r>
                              </m:e>
                            </m:d>
                            <m:r>
                              <a:rPr lang="de-DE" b="0" i="1" smtClean="0">
                                <a:latin typeface="Cambria Math"/>
                                <a:ea typeface="Cambria Math"/>
                              </a:rPr>
                              <m:t>,</m:t>
                            </m:r>
                          </m:e>
                        </m:mr>
                      </m:m>
                    </m:oMath>
                  </m:oMathPara>
                </a14:m>
                <a:endParaRPr lang="en-GB" dirty="0"/>
              </a:p>
            </p:txBody>
          </p:sp>
        </mc:Choice>
        <mc:Fallback xmlns="">
          <p:sp>
            <p:nvSpPr>
              <p:cNvPr id="3" name="Textfeld 2"/>
              <p:cNvSpPr txBox="1">
                <a:spLocks noRot="1" noChangeAspect="1" noMove="1" noResize="1" noEditPoints="1" noAdjustHandles="1" noChangeArrowheads="1" noChangeShapeType="1" noTextEdit="1"/>
              </p:cNvSpPr>
              <p:nvPr/>
            </p:nvSpPr>
            <p:spPr>
              <a:xfrm>
                <a:off x="145861" y="1290320"/>
                <a:ext cx="4590872" cy="819007"/>
              </a:xfrm>
              <a:prstGeom prst="rect">
                <a:avLst/>
              </a:prstGeom>
              <a:blipFill rotWithShape="1">
                <a:blip r:embed="rId3"/>
                <a:stretch>
                  <a:fillRect/>
                </a:stretch>
              </a:blipFill>
            </p:spPr>
            <p:txBody>
              <a:bodyPr/>
              <a:lstStyle/>
              <a:p>
                <a:r>
                  <a:rPr lang="en-GB">
                    <a:noFill/>
                  </a:rPr>
                  <a:t> </a:t>
                </a:r>
              </a:p>
            </p:txBody>
          </p:sp>
        </mc:Fallback>
      </mc:AlternateContent>
      <p:sp>
        <p:nvSpPr>
          <p:cNvPr id="12" name="Textfeld 1"/>
          <p:cNvSpPr txBox="1">
            <a:spLocks noChangeArrowheads="1"/>
          </p:cNvSpPr>
          <p:nvPr/>
        </p:nvSpPr>
        <p:spPr bwMode="auto">
          <a:xfrm>
            <a:off x="4755752" y="1484379"/>
            <a:ext cx="2010807" cy="430887"/>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dirty="0" smtClean="0">
                <a:solidFill>
                  <a:srgbClr val="000000"/>
                </a:solidFill>
              </a:rPr>
              <a:t>delta-correlated</a:t>
            </a:r>
          </a:p>
        </p:txBody>
      </p:sp>
      <p:cxnSp>
        <p:nvCxnSpPr>
          <p:cNvPr id="13" name="Gerade Verbindung 12"/>
          <p:cNvCxnSpPr/>
          <p:nvPr/>
        </p:nvCxnSpPr>
        <p:spPr>
          <a:xfrm flipV="1">
            <a:off x="173593" y="1290320"/>
            <a:ext cx="4317127" cy="830437"/>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145861" y="1290321"/>
            <a:ext cx="4317127" cy="830436"/>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sp>
        <p:nvSpPr>
          <p:cNvPr id="19" name="Textfeld 1"/>
          <p:cNvSpPr txBox="1">
            <a:spLocks noChangeArrowheads="1"/>
          </p:cNvSpPr>
          <p:nvPr/>
        </p:nvSpPr>
        <p:spPr bwMode="auto">
          <a:xfrm>
            <a:off x="173593" y="2266699"/>
            <a:ext cx="7253367" cy="430887"/>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dirty="0" smtClean="0">
                <a:solidFill>
                  <a:srgbClr val="FF0000"/>
                </a:solidFill>
              </a:rPr>
              <a:t>Errors in tendencies per se are not delta-correlated white noise</a:t>
            </a:r>
          </a:p>
        </p:txBody>
      </p:sp>
      <p:sp>
        <p:nvSpPr>
          <p:cNvPr id="20" name="Textfeld 1"/>
          <p:cNvSpPr txBox="1">
            <a:spLocks noChangeArrowheads="1"/>
          </p:cNvSpPr>
          <p:nvPr/>
        </p:nvSpPr>
        <p:spPr bwMode="auto">
          <a:xfrm>
            <a:off x="145861" y="2820988"/>
            <a:ext cx="8708579" cy="769441"/>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dirty="0" smtClean="0">
                <a:solidFill>
                  <a:srgbClr val="000000"/>
                </a:solidFill>
              </a:rPr>
              <a:t>The quantities should be found which might be indeed represented by some noise  </a:t>
            </a:r>
          </a:p>
        </p:txBody>
      </p:sp>
      <p:sp>
        <p:nvSpPr>
          <p:cNvPr id="22" name="Textfeld 1"/>
          <p:cNvSpPr txBox="1">
            <a:spLocks noChangeArrowheads="1"/>
          </p:cNvSpPr>
          <p:nvPr/>
        </p:nvSpPr>
        <p:spPr bwMode="auto">
          <a:xfrm>
            <a:off x="184147" y="4863438"/>
            <a:ext cx="8708579" cy="430887"/>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dirty="0" smtClean="0">
                <a:solidFill>
                  <a:srgbClr val="000000"/>
                </a:solidFill>
              </a:rPr>
              <a:t>Noise structure should not be arbitrary, but determined by the equations</a:t>
            </a:r>
          </a:p>
        </p:txBody>
      </p:sp>
      <mc:AlternateContent xmlns:mc="http://schemas.openxmlformats.org/markup-compatibility/2006">
        <mc:Choice xmlns:a14="http://schemas.microsoft.com/office/drawing/2010/main" Requires="a14">
          <p:sp>
            <p:nvSpPr>
              <p:cNvPr id="18" name="Rechteck 17"/>
              <p:cNvSpPr/>
              <p:nvPr/>
            </p:nvSpPr>
            <p:spPr>
              <a:xfrm>
                <a:off x="217710" y="3701847"/>
                <a:ext cx="3624838" cy="8222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a:ea typeface="Cambria Math" pitchFamily="18" charset="0"/>
                            </a:rPr>
                          </m:ctrlPr>
                        </m:fPr>
                        <m:num>
                          <m:r>
                            <a:rPr lang="en-GB" i="1">
                              <a:latin typeface="Cambria Math" pitchFamily="18" charset="0"/>
                              <a:ea typeface="Cambria Math" pitchFamily="18" charset="0"/>
                            </a:rPr>
                            <m:t>𝜕</m:t>
                          </m:r>
                          <m:r>
                            <a:rPr lang="de-DE" i="1">
                              <a:latin typeface="Cambria Math" pitchFamily="18" charset="0"/>
                              <a:ea typeface="Cambria Math" pitchFamily="18" charset="0"/>
                            </a:rPr>
                            <m:t>𝑌</m:t>
                          </m:r>
                        </m:num>
                        <m:den>
                          <m:r>
                            <a:rPr lang="en-GB" i="1">
                              <a:latin typeface="Cambria Math" pitchFamily="18" charset="0"/>
                              <a:ea typeface="Cambria Math" pitchFamily="18" charset="0"/>
                            </a:rPr>
                            <m:t>𝜕</m:t>
                          </m:r>
                          <m:r>
                            <a:rPr lang="de-DE" i="1">
                              <a:latin typeface="Cambria Math" pitchFamily="18" charset="0"/>
                              <a:ea typeface="Cambria Math" pitchFamily="18" charset="0"/>
                            </a:rPr>
                            <m:t>𝑡</m:t>
                          </m:r>
                        </m:den>
                      </m:f>
                      <m:r>
                        <a:rPr lang="de-DE" i="1">
                          <a:latin typeface="Cambria Math" pitchFamily="18" charset="0"/>
                          <a:ea typeface="Cambria Math" pitchFamily="18" charset="0"/>
                        </a:rPr>
                        <m:t>=</m:t>
                      </m:r>
                      <m:r>
                        <a:rPr lang="de-DE" i="1">
                          <a:latin typeface="Cambria Math"/>
                          <a:ea typeface="Cambria Math" pitchFamily="18" charset="0"/>
                        </a:rPr>
                        <m:t>𝐹</m:t>
                      </m:r>
                      <m:d>
                        <m:dPr>
                          <m:ctrlPr>
                            <a:rPr lang="de-DE" i="1">
                              <a:latin typeface="Cambria Math"/>
                              <a:ea typeface="Cambria Math" pitchFamily="18" charset="0"/>
                            </a:rPr>
                          </m:ctrlPr>
                        </m:dPr>
                        <m:e>
                          <m:sSub>
                            <m:sSubPr>
                              <m:ctrlPr>
                                <a:rPr lang="de-DE" i="1">
                                  <a:latin typeface="Cambria Math"/>
                                  <a:ea typeface="Cambria Math" pitchFamily="18" charset="0"/>
                                </a:rPr>
                              </m:ctrlPr>
                            </m:sSubPr>
                            <m:e>
                              <m:d>
                                <m:dPr>
                                  <m:begChr m:val="["/>
                                  <m:endChr m:val="]"/>
                                  <m:ctrlPr>
                                    <a:rPr lang="de-DE" i="1">
                                      <a:latin typeface="Cambria Math"/>
                                      <a:ea typeface="Cambria Math" pitchFamily="18" charset="0"/>
                                    </a:rPr>
                                  </m:ctrlPr>
                                </m:dPr>
                                <m:e>
                                  <m:f>
                                    <m:fPr>
                                      <m:ctrlPr>
                                        <a:rPr lang="de-DE" i="1">
                                          <a:latin typeface="Cambria Math"/>
                                          <a:ea typeface="Cambria Math" pitchFamily="18" charset="0"/>
                                        </a:rPr>
                                      </m:ctrlPr>
                                    </m:fPr>
                                    <m:num>
                                      <m:r>
                                        <a:rPr lang="de-DE" i="1">
                                          <a:latin typeface="Cambria Math" pitchFamily="18" charset="0"/>
                                          <a:ea typeface="Cambria Math" pitchFamily="18" charset="0"/>
                                        </a:rPr>
                                        <m:t>𝜕</m:t>
                                      </m:r>
                                      <m:r>
                                        <a:rPr lang="de-DE" i="1">
                                          <a:latin typeface="Cambria Math" pitchFamily="18" charset="0"/>
                                          <a:ea typeface="Cambria Math" pitchFamily="18" charset="0"/>
                                        </a:rPr>
                                        <m:t>𝑌</m:t>
                                      </m:r>
                                    </m:num>
                                    <m:den>
                                      <m:r>
                                        <a:rPr lang="de-DE" i="1">
                                          <a:latin typeface="Cambria Math" pitchFamily="18" charset="0"/>
                                          <a:ea typeface="Cambria Math" pitchFamily="18" charset="0"/>
                                        </a:rPr>
                                        <m:t>𝜕</m:t>
                                      </m:r>
                                      <m:r>
                                        <a:rPr lang="de-DE" i="1">
                                          <a:latin typeface="Cambria Math" pitchFamily="18" charset="0"/>
                                          <a:ea typeface="Cambria Math" pitchFamily="18" charset="0"/>
                                        </a:rPr>
                                        <m:t>𝑡</m:t>
                                      </m:r>
                                    </m:den>
                                  </m:f>
                                </m:e>
                              </m:d>
                            </m:e>
                            <m:sub>
                              <m:r>
                                <a:rPr lang="de-DE" i="1">
                                  <a:latin typeface="Cambria Math"/>
                                  <a:ea typeface="Cambria Math" pitchFamily="18" charset="0"/>
                                </a:rPr>
                                <m:t>𝑚𝑜𝑑𝑒𝑙</m:t>
                              </m:r>
                            </m:sub>
                          </m:sSub>
                          <m:r>
                            <a:rPr lang="de-DE" i="1">
                              <a:latin typeface="Cambria Math"/>
                              <a:ea typeface="Cambria Math" pitchFamily="18" charset="0"/>
                            </a:rPr>
                            <m:t>,</m:t>
                          </m:r>
                          <m:r>
                            <a:rPr lang="de-DE" i="1">
                              <a:latin typeface="Cambria Math"/>
                              <a:ea typeface="Cambria Math" pitchFamily="18" charset="0"/>
                            </a:rPr>
                            <m:t>𝑌</m:t>
                          </m:r>
                          <m:r>
                            <a:rPr lang="de-DE" i="1">
                              <a:latin typeface="Cambria Math"/>
                              <a:ea typeface="Cambria Math" pitchFamily="18" charset="0"/>
                            </a:rPr>
                            <m:t>,</m:t>
                          </m:r>
                          <m:r>
                            <a:rPr lang="de-DE" i="1">
                              <a:latin typeface="Cambria Math"/>
                              <a:ea typeface="Cambria Math" pitchFamily="18" charset="0"/>
                            </a:rPr>
                            <m:t>𝑡</m:t>
                          </m:r>
                          <m:r>
                            <a:rPr lang="de-DE" i="1">
                              <a:latin typeface="Cambria Math"/>
                              <a:ea typeface="Cambria Math" pitchFamily="18" charset="0"/>
                            </a:rPr>
                            <m:t>,</m:t>
                          </m:r>
                          <m:r>
                            <a:rPr lang="de-DE" i="1">
                              <a:latin typeface="Cambria Math"/>
                              <a:ea typeface="Cambria Math"/>
                            </a:rPr>
                            <m:t>𝜉</m:t>
                          </m:r>
                          <m:r>
                            <a:rPr lang="de-DE" i="1">
                              <a:latin typeface="Cambria Math"/>
                              <a:ea typeface="Cambria Math" pitchFamily="18" charset="0"/>
                            </a:rPr>
                            <m:t>(</m:t>
                          </m:r>
                          <m:r>
                            <a:rPr lang="de-DE" i="1">
                              <a:latin typeface="Cambria Math"/>
                              <a:ea typeface="Cambria Math" pitchFamily="18" charset="0"/>
                            </a:rPr>
                            <m:t>𝑡</m:t>
                          </m:r>
                          <m:r>
                            <a:rPr lang="de-DE" i="1">
                              <a:latin typeface="Cambria Math"/>
                              <a:ea typeface="Cambria Math" pitchFamily="18" charset="0"/>
                            </a:rPr>
                            <m:t>)</m:t>
                          </m:r>
                        </m:e>
                      </m:d>
                      <m:r>
                        <m:rPr>
                          <m:nor/>
                        </m:rPr>
                        <a:rPr lang="de-DE">
                          <a:latin typeface="Cambria Math"/>
                          <a:ea typeface="Cambria Math" pitchFamily="18" charset="0"/>
                        </a:rPr>
                        <m:t>,</m:t>
                      </m:r>
                    </m:oMath>
                  </m:oMathPara>
                </a14:m>
                <a:endParaRPr lang="en-GB" dirty="0"/>
              </a:p>
            </p:txBody>
          </p:sp>
        </mc:Choice>
        <mc:Fallback>
          <p:sp>
            <p:nvSpPr>
              <p:cNvPr id="18" name="Rechteck 17"/>
              <p:cNvSpPr>
                <a:spLocks noRot="1" noChangeAspect="1" noMove="1" noResize="1" noEditPoints="1" noAdjustHandles="1" noChangeArrowheads="1" noChangeShapeType="1" noTextEdit="1"/>
              </p:cNvSpPr>
              <p:nvPr/>
            </p:nvSpPr>
            <p:spPr>
              <a:xfrm>
                <a:off x="217710" y="3701847"/>
                <a:ext cx="3624838" cy="822276"/>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feld 23"/>
              <p:cNvSpPr txBox="1"/>
              <p:nvPr/>
            </p:nvSpPr>
            <p:spPr>
              <a:xfrm>
                <a:off x="4285518" y="3772967"/>
                <a:ext cx="2415918" cy="789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GB" i="1" smtClean="0">
                              <a:latin typeface="Cambria Math"/>
                            </a:rPr>
                          </m:ctrlPr>
                        </m:mPr>
                        <m:mr>
                          <m:e>
                            <m:d>
                              <m:dPr>
                                <m:begChr m:val=""/>
                                <m:endChr m:val="}"/>
                                <m:ctrlPr>
                                  <a:rPr lang="en-GB" i="1" smtClean="0">
                                    <a:latin typeface="Cambria Math"/>
                                  </a:rPr>
                                </m:ctrlPr>
                              </m:dPr>
                              <m:e>
                                <m:m>
                                  <m:mPr>
                                    <m:mcs>
                                      <m:mc>
                                        <m:mcPr>
                                          <m:count m:val="1"/>
                                          <m:mcJc m:val="center"/>
                                        </m:mcPr>
                                      </m:mc>
                                    </m:mcs>
                                    <m:ctrlPr>
                                      <a:rPr lang="en-GB" i="1" smtClean="0">
                                        <a:latin typeface="Cambria Math"/>
                                      </a:rPr>
                                    </m:ctrlPr>
                                  </m:mPr>
                                  <m:mr>
                                    <m:e>
                                      <m:r>
                                        <a:rPr lang="de-DE" i="1">
                                          <a:latin typeface="Cambria Math"/>
                                          <a:ea typeface="Cambria Math"/>
                                        </a:rPr>
                                        <m:t>𝜉</m:t>
                                      </m:r>
                                      <m:d>
                                        <m:dPr>
                                          <m:ctrlPr>
                                            <a:rPr lang="de-DE" i="1">
                                              <a:latin typeface="Cambria Math"/>
                                              <a:ea typeface="Cambria Math" pitchFamily="18" charset="0"/>
                                            </a:rPr>
                                          </m:ctrlPr>
                                        </m:dPr>
                                        <m:e>
                                          <m:r>
                                            <a:rPr lang="de-DE" i="1">
                                              <a:latin typeface="Cambria Math"/>
                                              <a:ea typeface="Cambria Math" pitchFamily="18" charset="0"/>
                                            </a:rPr>
                                            <m:t>𝑡</m:t>
                                          </m:r>
                                        </m:e>
                                      </m:d>
                                      <m:r>
                                        <a:rPr lang="de-DE" i="1">
                                          <a:latin typeface="Cambria Math"/>
                                          <a:ea typeface="Cambria Math"/>
                                        </a:rPr>
                                        <m:t>~</m:t>
                                      </m:r>
                                      <m:r>
                                        <a:rPr lang="de-DE" i="1">
                                          <a:latin typeface="Cambria Math"/>
                                          <a:ea typeface="Cambria Math"/>
                                        </a:rPr>
                                        <m:t>𝑁</m:t>
                                      </m:r>
                                      <m:d>
                                        <m:dPr>
                                          <m:ctrlPr>
                                            <a:rPr lang="de-DE" i="1">
                                              <a:latin typeface="Cambria Math"/>
                                              <a:ea typeface="Cambria Math"/>
                                            </a:rPr>
                                          </m:ctrlPr>
                                        </m:dPr>
                                        <m:e>
                                          <m:r>
                                            <a:rPr lang="de-DE" i="1">
                                              <a:latin typeface="Cambria Math"/>
                                              <a:ea typeface="Cambria Math"/>
                                            </a:rPr>
                                            <m:t>0,</m:t>
                                          </m:r>
                                          <m:r>
                                            <a:rPr lang="de-DE" b="0" i="1" smtClean="0">
                                              <a:latin typeface="Cambria Math"/>
                                              <a:ea typeface="Cambria Math"/>
                                            </a:rPr>
                                            <m:t>1</m:t>
                                          </m:r>
                                        </m:e>
                                      </m:d>
                                      <m:r>
                                        <a:rPr lang="de-DE" b="0" i="1" smtClean="0">
                                          <a:latin typeface="Cambria Math"/>
                                          <a:ea typeface="Cambria Math"/>
                                        </a:rPr>
                                        <m:t> </m:t>
                                      </m:r>
                                    </m:e>
                                  </m:mr>
                                  <m:mr>
                                    <m:e>
                                      <m:r>
                                        <m:rPr>
                                          <m:sty m:val="p"/>
                                        </m:rPr>
                                        <a:rPr lang="de-DE">
                                          <a:latin typeface="Cambria Math"/>
                                          <a:ea typeface="Cambria Math"/>
                                        </a:rPr>
                                        <m:t>or</m:t>
                                      </m:r>
                                      <m:r>
                                        <a:rPr lang="de-DE" b="0" i="1" smtClean="0">
                                          <a:latin typeface="Cambria Math"/>
                                          <a:ea typeface="Cambria Math"/>
                                        </a:rPr>
                                        <m:t> </m:t>
                                      </m:r>
                                      <m:r>
                                        <a:rPr lang="de-DE" i="1">
                                          <a:latin typeface="Cambria Math"/>
                                          <a:ea typeface="Cambria Math"/>
                                        </a:rPr>
                                        <m:t>𝜉</m:t>
                                      </m:r>
                                      <m:d>
                                        <m:dPr>
                                          <m:ctrlPr>
                                            <a:rPr lang="de-DE" i="1">
                                              <a:latin typeface="Cambria Math"/>
                                              <a:ea typeface="Cambria Math" pitchFamily="18" charset="0"/>
                                            </a:rPr>
                                          </m:ctrlPr>
                                        </m:dPr>
                                        <m:e>
                                          <m:r>
                                            <a:rPr lang="de-DE" i="1">
                                              <a:latin typeface="Cambria Math"/>
                                              <a:ea typeface="Cambria Math" pitchFamily="18" charset="0"/>
                                            </a:rPr>
                                            <m:t>𝑡</m:t>
                                          </m:r>
                                        </m:e>
                                      </m:d>
                                      <m:r>
                                        <a:rPr lang="de-DE" i="1">
                                          <a:latin typeface="Cambria Math"/>
                                          <a:ea typeface="Cambria Math"/>
                                        </a:rPr>
                                        <m:t>~</m:t>
                                      </m:r>
                                      <m:r>
                                        <m:rPr>
                                          <m:sty m:val="p"/>
                                        </m:rPr>
                                        <a:rPr lang="de-DE" b="0" i="0" smtClean="0">
                                          <a:latin typeface="Cambria Math"/>
                                          <a:ea typeface="Cambria Math"/>
                                        </a:rPr>
                                        <m:t>Poisson</m:t>
                                      </m:r>
                                      <m:r>
                                        <a:rPr lang="de-DE" b="0" i="0" smtClean="0">
                                          <a:latin typeface="Cambria Math"/>
                                          <a:ea typeface="Cambria Math"/>
                                        </a:rPr>
                                        <m:t>     </m:t>
                                      </m:r>
                                    </m:e>
                                  </m:mr>
                                </m:m>
                              </m:e>
                            </m:d>
                          </m:e>
                        </m:mr>
                        <m:mr>
                          <m:e>
                            <m:r>
                              <a:rPr lang="de-DE" b="0" i="0" smtClean="0">
                                <a:latin typeface="Cambria Math"/>
                              </a:rPr>
                              <m:t>             </m:t>
                            </m:r>
                          </m:e>
                        </m:mr>
                      </m:m>
                    </m:oMath>
                  </m:oMathPara>
                </a14:m>
                <a:endParaRPr lang="en-GB" dirty="0"/>
              </a:p>
            </p:txBody>
          </p:sp>
        </mc:Choice>
        <mc:Fallback>
          <p:sp>
            <p:nvSpPr>
              <p:cNvPr id="24" name="Textfeld 23"/>
              <p:cNvSpPr txBox="1">
                <a:spLocks noRot="1" noChangeAspect="1" noMove="1" noResize="1" noEditPoints="1" noAdjustHandles="1" noChangeArrowheads="1" noChangeShapeType="1" noTextEdit="1"/>
              </p:cNvSpPr>
              <p:nvPr/>
            </p:nvSpPr>
            <p:spPr>
              <a:xfrm>
                <a:off x="4285518" y="3772967"/>
                <a:ext cx="2415918" cy="789703"/>
              </a:xfrm>
              <a:prstGeom prst="rect">
                <a:avLst/>
              </a:prstGeom>
              <a:blipFill rotWithShape="1">
                <a:blip r:embed="rId5"/>
                <a:stretch>
                  <a:fillRect/>
                </a:stretch>
              </a:blipFill>
            </p:spPr>
            <p:txBody>
              <a:bodyPr/>
              <a:lstStyle/>
              <a:p>
                <a:r>
                  <a:rPr lang="en-GB">
                    <a:noFill/>
                  </a:rPr>
                  <a:t> </a:t>
                </a:r>
              </a:p>
            </p:txBody>
          </p:sp>
        </mc:Fallback>
      </mc:AlternateContent>
      <p:sp>
        <p:nvSpPr>
          <p:cNvPr id="27" name="Textfeld 1"/>
          <p:cNvSpPr txBox="1">
            <a:spLocks noChangeArrowheads="1"/>
          </p:cNvSpPr>
          <p:nvPr/>
        </p:nvSpPr>
        <p:spPr bwMode="auto">
          <a:xfrm>
            <a:off x="6553201" y="3734362"/>
            <a:ext cx="2550160" cy="769441"/>
          </a:xfrm>
          <a:prstGeom prst="rect">
            <a:avLst/>
          </a:prstGeom>
          <a:noFill/>
          <a:ln>
            <a:noFill/>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defRPr/>
            </a:pPr>
            <a:r>
              <a:rPr lang="en-GB" sz="2200" dirty="0" smtClean="0">
                <a:solidFill>
                  <a:srgbClr val="000000"/>
                </a:solidFill>
              </a:rPr>
              <a:t>independent increments (Markov</a:t>
            </a:r>
            <a:r>
              <a:rPr lang="en-GB" sz="2200" dirty="0" smtClean="0">
                <a:solidFill>
                  <a:srgbClr val="000000"/>
                </a:solidFill>
              </a:rPr>
              <a:t>)</a:t>
            </a:r>
            <a:endParaRPr lang="en-GB" sz="2200" dirty="0" smtClean="0">
              <a:solidFill>
                <a:srgbClr val="000000"/>
              </a:solidFill>
            </a:endParaRPr>
          </a:p>
        </p:txBody>
      </p:sp>
      <p:sp>
        <p:nvSpPr>
          <p:cNvPr id="21" name="Ellipse 20"/>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972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0" grpId="0"/>
      <p:bldP spid="22" grpId="0"/>
      <p:bldP spid="18" grpId="0"/>
      <p:bldP spid="24"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31747" name="Textfeld 1"/>
          <p:cNvSpPr txBox="1">
            <a:spLocks noChangeArrowheads="1"/>
          </p:cNvSpPr>
          <p:nvPr/>
        </p:nvSpPr>
        <p:spPr bwMode="auto">
          <a:xfrm>
            <a:off x="211138" y="1498918"/>
            <a:ext cx="8728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600"/>
              </a:spcBef>
              <a:spcAft>
                <a:spcPts val="600"/>
              </a:spcAft>
            </a:pPr>
            <a:r>
              <a:rPr lang="en-GB" sz="2300" dirty="0">
                <a:solidFill>
                  <a:srgbClr val="000000"/>
                </a:solidFill>
              </a:rPr>
              <a:t>(e.g. </a:t>
            </a:r>
            <a:r>
              <a:rPr lang="en-GB" sz="2300" b="1" i="1" dirty="0">
                <a:solidFill>
                  <a:srgbClr val="000000"/>
                </a:solidFill>
              </a:rPr>
              <a:t>z</a:t>
            </a:r>
            <a:r>
              <a:rPr lang="en-GB" sz="2300" dirty="0">
                <a:solidFill>
                  <a:srgbClr val="000000"/>
                </a:solidFill>
              </a:rPr>
              <a:t> can be the set of Fourier components of a </a:t>
            </a:r>
            <a:r>
              <a:rPr lang="en-GB" sz="2300" dirty="0" smtClean="0">
                <a:solidFill>
                  <a:srgbClr val="000000"/>
                </a:solidFill>
              </a:rPr>
              <a:t>solution of the </a:t>
            </a:r>
            <a:r>
              <a:rPr lang="en-GB" sz="2300" dirty="0">
                <a:solidFill>
                  <a:srgbClr val="000000"/>
                </a:solidFill>
              </a:rPr>
              <a:t>equation prior to the discretization procedure)</a:t>
            </a:r>
          </a:p>
        </p:txBody>
      </p:sp>
      <p:sp>
        <p:nvSpPr>
          <p:cNvPr id="27653" name="Textfeld 1"/>
          <p:cNvSpPr txBox="1">
            <a:spLocks noChangeArrowheads="1"/>
          </p:cNvSpPr>
          <p:nvPr/>
        </p:nvSpPr>
        <p:spPr bwMode="auto">
          <a:xfrm>
            <a:off x="4365625" y="3429318"/>
            <a:ext cx="4573588"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GB" sz="2300">
                <a:solidFill>
                  <a:srgbClr val="000000"/>
                </a:solidFill>
              </a:rPr>
              <a:t>For each value of </a:t>
            </a:r>
            <a:r>
              <a:rPr lang="en-GB" sz="2300" b="1" i="1">
                <a:solidFill>
                  <a:srgbClr val="000000"/>
                </a:solidFill>
              </a:rPr>
              <a:t>x</a:t>
            </a:r>
            <a:r>
              <a:rPr lang="en-GB" sz="2300">
                <a:solidFill>
                  <a:srgbClr val="000000"/>
                </a:solidFill>
              </a:rPr>
              <a:t> there is an ensemble of values of the unresolved degrees of freedom </a:t>
            </a:r>
            <a:r>
              <a:rPr lang="en-GB" sz="2300" b="1" i="1">
                <a:solidFill>
                  <a:srgbClr val="000000"/>
                </a:solidFill>
              </a:rPr>
              <a:t>y</a:t>
            </a:r>
          </a:p>
        </p:txBody>
      </p:sp>
      <p:sp>
        <p:nvSpPr>
          <p:cNvPr id="27654" name="Textfeld 1"/>
          <p:cNvSpPr txBox="1">
            <a:spLocks noChangeArrowheads="1"/>
          </p:cNvSpPr>
          <p:nvPr/>
        </p:nvSpPr>
        <p:spPr bwMode="auto">
          <a:xfrm>
            <a:off x="211138" y="5220653"/>
            <a:ext cx="52228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GB" sz="2300">
                <a:solidFill>
                  <a:srgbClr val="000000"/>
                </a:solidFill>
              </a:rPr>
              <a:t>→ in the equation for </a:t>
            </a:r>
            <a:r>
              <a:rPr lang="en-GB" sz="2300" b="1" i="1">
                <a:solidFill>
                  <a:srgbClr val="000000"/>
                </a:solidFill>
              </a:rPr>
              <a:t>x</a:t>
            </a:r>
            <a:r>
              <a:rPr lang="en-GB" sz="2300">
                <a:solidFill>
                  <a:srgbClr val="000000"/>
                </a:solidFill>
              </a:rPr>
              <a:t> modes </a:t>
            </a:r>
          </a:p>
          <a:p>
            <a:pPr algn="l"/>
            <a:r>
              <a:rPr lang="en-GB" sz="2300">
                <a:solidFill>
                  <a:srgbClr val="000000"/>
                </a:solidFill>
              </a:rPr>
              <a:t>the term </a:t>
            </a:r>
            <a:r>
              <a:rPr lang="en-GB" sz="2300" i="1">
                <a:solidFill>
                  <a:srgbClr val="000000"/>
                </a:solidFill>
              </a:rPr>
              <a:t>g</a:t>
            </a:r>
            <a:r>
              <a:rPr lang="en-GB" sz="2300" baseline="-25000">
                <a:solidFill>
                  <a:srgbClr val="000000"/>
                </a:solidFill>
              </a:rPr>
              <a:t> </a:t>
            </a:r>
            <a:r>
              <a:rPr lang="en-GB" sz="2300">
                <a:solidFill>
                  <a:srgbClr val="000000"/>
                </a:solidFill>
              </a:rPr>
              <a:t>(</a:t>
            </a:r>
            <a:r>
              <a:rPr lang="en-GB" sz="2300" b="1" i="1">
                <a:solidFill>
                  <a:srgbClr val="000000"/>
                </a:solidFill>
              </a:rPr>
              <a:t>x</a:t>
            </a:r>
            <a:r>
              <a:rPr lang="en-GB" sz="2300" i="1">
                <a:solidFill>
                  <a:srgbClr val="000000"/>
                </a:solidFill>
              </a:rPr>
              <a:t>,</a:t>
            </a:r>
            <a:r>
              <a:rPr lang="en-GB" sz="2300" b="1" i="1">
                <a:solidFill>
                  <a:srgbClr val="000000"/>
                </a:solidFill>
              </a:rPr>
              <a:t>y</a:t>
            </a:r>
            <a:r>
              <a:rPr lang="en-GB" sz="2300" i="1">
                <a:solidFill>
                  <a:srgbClr val="000000"/>
                </a:solidFill>
              </a:rPr>
              <a:t>,t</a:t>
            </a:r>
            <a:r>
              <a:rPr lang="en-GB" sz="2300">
                <a:solidFill>
                  <a:srgbClr val="000000"/>
                </a:solidFill>
              </a:rPr>
              <a:t>) may be represented </a:t>
            </a:r>
          </a:p>
          <a:p>
            <a:pPr algn="l"/>
            <a:r>
              <a:rPr lang="en-GB" sz="2300">
                <a:solidFill>
                  <a:srgbClr val="000000"/>
                </a:solidFill>
              </a:rPr>
              <a:t>by an </a:t>
            </a:r>
            <a:r>
              <a:rPr lang="en-GB" sz="2300" u="sng">
                <a:solidFill>
                  <a:srgbClr val="000000"/>
                </a:solidFill>
              </a:rPr>
              <a:t>appropriate</a:t>
            </a:r>
            <a:r>
              <a:rPr lang="en-GB" sz="2300">
                <a:solidFill>
                  <a:srgbClr val="000000"/>
                </a:solidFill>
              </a:rPr>
              <a:t> random process </a:t>
            </a:r>
            <a:r>
              <a:rPr lang="el-GR" sz="2300">
                <a:solidFill>
                  <a:srgbClr val="000000"/>
                </a:solidFill>
              </a:rPr>
              <a:t>ξ</a:t>
            </a:r>
            <a:r>
              <a:rPr lang="en-GB" sz="2300">
                <a:solidFill>
                  <a:srgbClr val="000000"/>
                </a:solidFill>
              </a:rPr>
              <a:t>:</a:t>
            </a:r>
          </a:p>
        </p:txBody>
      </p:sp>
      <p:sp>
        <p:nvSpPr>
          <p:cNvPr id="31751" name="Textfeld 1"/>
          <p:cNvSpPr txBox="1">
            <a:spLocks noChangeArrowheads="1"/>
          </p:cNvSpPr>
          <p:nvPr/>
        </p:nvSpPr>
        <p:spPr bwMode="auto">
          <a:xfrm>
            <a:off x="2332038" y="825500"/>
            <a:ext cx="4067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GB" sz="2300" b="1" i="1" dirty="0">
                <a:solidFill>
                  <a:srgbClr val="008200"/>
                </a:solidFill>
              </a:rPr>
              <a:t>z</a:t>
            </a:r>
            <a:r>
              <a:rPr lang="en-GB" sz="2300" dirty="0">
                <a:solidFill>
                  <a:srgbClr val="000000"/>
                </a:solidFill>
              </a:rPr>
              <a:t> – full set of modes (= </a:t>
            </a:r>
            <a:r>
              <a:rPr lang="en-GB" sz="2300" b="1" dirty="0">
                <a:solidFill>
                  <a:srgbClr val="008200"/>
                </a:solidFill>
              </a:rPr>
              <a:t>nature</a:t>
            </a:r>
            <a:r>
              <a:rPr lang="en-GB" sz="2300" dirty="0">
                <a:solidFill>
                  <a:srgbClr val="000000"/>
                </a:solidFill>
              </a:rPr>
              <a:t>)</a:t>
            </a:r>
          </a:p>
        </p:txBody>
      </p:sp>
      <p:sp>
        <p:nvSpPr>
          <p:cNvPr id="5" name="Rechteck 4"/>
          <p:cNvSpPr/>
          <p:nvPr/>
        </p:nvSpPr>
        <p:spPr>
          <a:xfrm>
            <a:off x="163513" y="3273743"/>
            <a:ext cx="3632200" cy="1847850"/>
          </a:xfrm>
          <a:prstGeom prst="rect">
            <a:avLst/>
          </a:prstGeom>
          <a:noFill/>
          <a:ln>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pic>
        <p:nvPicPr>
          <p:cNvPr id="3175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631825"/>
            <a:ext cx="18732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 name="Rectangle 13"/>
          <p:cNvSpPr>
            <a:spLocks noChangeArrowheads="1"/>
          </p:cNvSpPr>
          <p:nvPr/>
        </p:nvSpPr>
        <p:spPr bwMode="auto">
          <a:xfrm>
            <a:off x="239713" y="2364105"/>
            <a:ext cx="868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spcAft>
                <a:spcPts val="600"/>
              </a:spcAft>
            </a:pPr>
            <a:r>
              <a:rPr lang="en-GB" sz="2300" dirty="0">
                <a:solidFill>
                  <a:srgbClr val="000000"/>
                </a:solidFill>
              </a:rPr>
              <a:t>Let us regard </a:t>
            </a:r>
            <a:r>
              <a:rPr lang="en-GB" sz="2300" b="1" i="1" dirty="0">
                <a:solidFill>
                  <a:srgbClr val="000000"/>
                </a:solidFill>
              </a:rPr>
              <a:t>x</a:t>
            </a:r>
            <a:r>
              <a:rPr lang="en-GB" sz="2300" dirty="0">
                <a:solidFill>
                  <a:srgbClr val="000000"/>
                </a:solidFill>
              </a:rPr>
              <a:t> as a set of resolved components (= </a:t>
            </a:r>
            <a:r>
              <a:rPr lang="en-GB" sz="2300" b="1" dirty="0">
                <a:solidFill>
                  <a:srgbClr val="618FFD"/>
                </a:solidFill>
              </a:rPr>
              <a:t>model variables</a:t>
            </a:r>
            <a:r>
              <a:rPr lang="en-GB" sz="2300" dirty="0">
                <a:solidFill>
                  <a:srgbClr val="000000"/>
                </a:solidFill>
              </a:rPr>
              <a:t>) and </a:t>
            </a:r>
            <a:r>
              <a:rPr lang="en-GB" sz="2300" b="1" i="1" dirty="0">
                <a:solidFill>
                  <a:srgbClr val="000000"/>
                </a:solidFill>
              </a:rPr>
              <a:t>y</a:t>
            </a:r>
            <a:r>
              <a:rPr lang="en-GB" sz="2300" dirty="0">
                <a:solidFill>
                  <a:srgbClr val="000000"/>
                </a:solidFill>
              </a:rPr>
              <a:t> as a set of unresolved components.</a:t>
            </a:r>
          </a:p>
        </p:txBody>
      </p:sp>
      <mc:AlternateContent xmlns:mc="http://schemas.openxmlformats.org/markup-compatibility/2006" xmlns:a14="http://schemas.microsoft.com/office/drawing/2010/main">
        <mc:Choice Requires="a14">
          <p:sp>
            <p:nvSpPr>
              <p:cNvPr id="17" name="Textfeld 16"/>
              <p:cNvSpPr txBox="1"/>
              <p:nvPr/>
            </p:nvSpPr>
            <p:spPr>
              <a:xfrm>
                <a:off x="308184" y="3373637"/>
                <a:ext cx="3384773" cy="793551"/>
              </a:xfrm>
              <a:prstGeom prst="rect">
                <a:avLst/>
              </a:prstGeom>
              <a:noFill/>
              <a:ln w="25400" cap="rnd">
                <a:solidFill>
                  <a:schemeClr val="accent1"/>
                </a:solidFill>
                <a:prstDash val="lgDashDot"/>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de-DE" sz="2400" b="0" i="1" smtClean="0">
                              <a:latin typeface="Cambria Math"/>
                            </a:rPr>
                            <m:t>𝑑</m:t>
                          </m:r>
                          <m:r>
                            <a:rPr lang="de-DE" sz="2400" b="1" i="1" smtClean="0">
                              <a:latin typeface="Cambria Math"/>
                            </a:rPr>
                            <m:t>𝒙</m:t>
                          </m:r>
                        </m:num>
                        <m:den>
                          <m:r>
                            <a:rPr lang="de-DE" sz="2400" b="0" i="1" smtClean="0">
                              <a:latin typeface="Cambria Math"/>
                            </a:rPr>
                            <m:t>𝑑𝑡</m:t>
                          </m:r>
                        </m:den>
                      </m:f>
                      <m:r>
                        <a:rPr lang="de-DE" sz="2400" b="0" i="1" smtClean="0">
                          <a:latin typeface="Cambria Math"/>
                        </a:rPr>
                        <m:t>=</m:t>
                      </m:r>
                      <m:r>
                        <a:rPr lang="de-DE" sz="2400" b="0" i="1" smtClean="0">
                          <a:latin typeface="Cambria Math"/>
                        </a:rPr>
                        <m:t>𝑓</m:t>
                      </m:r>
                      <m:d>
                        <m:dPr>
                          <m:ctrlPr>
                            <a:rPr lang="de-DE" sz="2400" b="0" i="1" smtClean="0">
                              <a:latin typeface="Cambria Math"/>
                            </a:rPr>
                          </m:ctrlPr>
                        </m:dPr>
                        <m:e>
                          <m:r>
                            <a:rPr lang="de-DE" sz="2400" b="1" i="1" smtClean="0">
                              <a:latin typeface="Cambria Math"/>
                            </a:rPr>
                            <m:t>𝒙</m:t>
                          </m:r>
                          <m:r>
                            <a:rPr lang="de-DE" sz="2400" b="0" i="1" smtClean="0">
                              <a:latin typeface="Cambria Math"/>
                            </a:rPr>
                            <m:t>,</m:t>
                          </m:r>
                          <m:r>
                            <a:rPr lang="de-DE" sz="2400" b="0" i="1" smtClean="0">
                              <a:latin typeface="Cambria Math"/>
                            </a:rPr>
                            <m:t>𝑡</m:t>
                          </m:r>
                        </m:e>
                      </m:d>
                      <m:r>
                        <a:rPr lang="de-DE" sz="2400" b="0" i="1" smtClean="0">
                          <a:latin typeface="Cambria Math"/>
                        </a:rPr>
                        <m:t>+</m:t>
                      </m:r>
                      <m:r>
                        <a:rPr lang="de-DE" sz="2400" b="0" i="1" smtClean="0">
                          <a:latin typeface="Cambria Math"/>
                        </a:rPr>
                        <m:t>𝑔</m:t>
                      </m:r>
                      <m:r>
                        <a:rPr lang="de-DE" sz="2400" b="0" i="1" smtClean="0">
                          <a:latin typeface="Cambria Math"/>
                        </a:rPr>
                        <m:t>(</m:t>
                      </m:r>
                      <m:r>
                        <a:rPr lang="de-DE" sz="2400" b="1" i="1" smtClean="0">
                          <a:latin typeface="Cambria Math"/>
                        </a:rPr>
                        <m:t>𝒙</m:t>
                      </m:r>
                      <m:r>
                        <a:rPr lang="de-DE" sz="2400" b="0" i="1" smtClean="0">
                          <a:latin typeface="Cambria Math"/>
                        </a:rPr>
                        <m:t>,</m:t>
                      </m:r>
                      <m:r>
                        <a:rPr lang="de-DE" sz="2400" b="1" i="1" smtClean="0">
                          <a:latin typeface="Cambria Math"/>
                        </a:rPr>
                        <m:t>𝒚</m:t>
                      </m:r>
                      <m:r>
                        <a:rPr lang="de-DE" sz="2400" b="0" i="1" smtClean="0">
                          <a:latin typeface="Cambria Math"/>
                        </a:rPr>
                        <m:t>,</m:t>
                      </m:r>
                      <m:r>
                        <a:rPr lang="de-DE" sz="2400" b="0" i="1" smtClean="0">
                          <a:latin typeface="Cambria Math"/>
                        </a:rPr>
                        <m:t>𝑡</m:t>
                      </m:r>
                      <m:r>
                        <a:rPr lang="de-DE" sz="2400" b="0" i="1" smtClean="0">
                          <a:latin typeface="Cambria Math"/>
                        </a:rPr>
                        <m:t>)</m:t>
                      </m:r>
                    </m:oMath>
                  </m:oMathPara>
                </a14:m>
                <a:endParaRPr lang="en-GB" sz="24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308184" y="3373637"/>
                <a:ext cx="3384773" cy="793551"/>
              </a:xfrm>
              <a:prstGeom prst="rect">
                <a:avLst/>
              </a:prstGeom>
              <a:blipFill rotWithShape="1">
                <a:blip r:embed="rId4"/>
                <a:stretch>
                  <a:fillRect/>
                </a:stretch>
              </a:blipFill>
              <a:ln w="25400" cap="rnd">
                <a:solidFill>
                  <a:schemeClr val="accent1"/>
                </a:solidFill>
                <a:prstDash val="lgDashDot"/>
              </a:ln>
            </p:spPr>
            <p:txBody>
              <a:bodyPr/>
              <a:lstStyle/>
              <a:p>
                <a:r>
                  <a:rPr lang="en-GB">
                    <a:noFill/>
                  </a:rPr>
                  <a:t> </a:t>
                </a:r>
              </a:p>
            </p:txBody>
          </p:sp>
        </mc:Fallback>
      </mc:AlternateContent>
      <p:sp>
        <p:nvSpPr>
          <p:cNvPr id="18" name="Rechteck 17"/>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feld 5"/>
              <p:cNvSpPr txBox="1"/>
              <p:nvPr/>
            </p:nvSpPr>
            <p:spPr>
              <a:xfrm>
                <a:off x="6709227" y="809773"/>
                <a:ext cx="15349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400" b="1" i="1" smtClean="0">
                          <a:latin typeface="Cambria Math"/>
                        </a:rPr>
                        <m:t>𝒛</m:t>
                      </m:r>
                      <m:r>
                        <a:rPr lang="de-DE" sz="2400" b="0" i="1" smtClean="0">
                          <a:latin typeface="Cambria Math"/>
                        </a:rPr>
                        <m:t>=</m:t>
                      </m:r>
                      <m:d>
                        <m:dPr>
                          <m:begChr m:val="{"/>
                          <m:endChr m:val="}"/>
                          <m:ctrlPr>
                            <a:rPr lang="de-DE" sz="2400" b="0" i="1" smtClean="0">
                              <a:latin typeface="Cambria Math"/>
                            </a:rPr>
                          </m:ctrlPr>
                        </m:dPr>
                        <m:e>
                          <m:r>
                            <a:rPr lang="de-DE" sz="2400" b="1" i="1" smtClean="0">
                              <a:latin typeface="Cambria Math"/>
                            </a:rPr>
                            <m:t>𝒙</m:t>
                          </m:r>
                          <m:r>
                            <a:rPr lang="de-DE" sz="2400" b="0" i="1" smtClean="0">
                              <a:latin typeface="Cambria Math"/>
                            </a:rPr>
                            <m:t>,</m:t>
                          </m:r>
                          <m:r>
                            <a:rPr lang="de-DE" sz="2400" b="1" i="1" smtClean="0">
                              <a:latin typeface="Cambria Math"/>
                            </a:rPr>
                            <m:t>𝒚</m:t>
                          </m:r>
                        </m:e>
                      </m:d>
                    </m:oMath>
                  </m:oMathPara>
                </a14:m>
                <a:endParaRPr lang="en-GB"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6709227" y="809773"/>
                <a:ext cx="1534972" cy="461665"/>
              </a:xfrm>
              <a:prstGeom prst="rect">
                <a:avLst/>
              </a:prstGeom>
              <a:blipFill rotWithShape="1">
                <a:blip r:embed="rId5"/>
                <a:stretch>
                  <a:fillRect b="-118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308184" y="4217988"/>
                <a:ext cx="2156296"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de-DE" sz="2400" b="0" i="1" smtClean="0">
                              <a:latin typeface="Cambria Math"/>
                            </a:rPr>
                            <m:t>𝑑</m:t>
                          </m:r>
                          <m:r>
                            <a:rPr lang="de-DE" sz="2400" b="1" i="1" smtClean="0">
                              <a:latin typeface="Cambria Math"/>
                            </a:rPr>
                            <m:t>𝒚</m:t>
                          </m:r>
                        </m:num>
                        <m:den>
                          <m:r>
                            <a:rPr lang="de-DE" sz="2400" b="0" i="1" smtClean="0">
                              <a:latin typeface="Cambria Math"/>
                            </a:rPr>
                            <m:t>𝑑𝑡</m:t>
                          </m:r>
                        </m:den>
                      </m:f>
                      <m:r>
                        <a:rPr lang="de-DE" sz="2400" b="0" i="1" smtClean="0">
                          <a:latin typeface="Cambria Math"/>
                        </a:rPr>
                        <m:t>=</m:t>
                      </m:r>
                      <m:r>
                        <a:rPr lang="de-DE" sz="2400" b="0" i="1" smtClean="0">
                          <a:latin typeface="Cambria Math"/>
                        </a:rPr>
                        <m:t>h</m:t>
                      </m:r>
                      <m:r>
                        <a:rPr lang="de-DE" sz="2400" b="0" i="1" smtClean="0">
                          <a:latin typeface="Cambria Math"/>
                        </a:rPr>
                        <m:t>(</m:t>
                      </m:r>
                      <m:r>
                        <a:rPr lang="de-DE" sz="2400" b="1" i="1" smtClean="0">
                          <a:latin typeface="Cambria Math"/>
                        </a:rPr>
                        <m:t>𝒙</m:t>
                      </m:r>
                      <m:r>
                        <a:rPr lang="de-DE" sz="2400" b="0" i="1" smtClean="0">
                          <a:latin typeface="Cambria Math"/>
                        </a:rPr>
                        <m:t>,</m:t>
                      </m:r>
                      <m:r>
                        <a:rPr lang="de-DE" sz="2400" b="1" i="1" smtClean="0">
                          <a:latin typeface="Cambria Math"/>
                        </a:rPr>
                        <m:t>𝒚</m:t>
                      </m:r>
                      <m:r>
                        <a:rPr lang="de-DE" sz="2400" b="0" i="1" smtClean="0">
                          <a:latin typeface="Cambria Math"/>
                        </a:rPr>
                        <m:t>,</m:t>
                      </m:r>
                      <m:r>
                        <a:rPr lang="de-DE" sz="2400" b="0" i="1" smtClean="0">
                          <a:latin typeface="Cambria Math"/>
                        </a:rPr>
                        <m:t>𝑡</m:t>
                      </m:r>
                      <m:r>
                        <a:rPr lang="de-DE" sz="2400" b="0" i="1" smtClean="0">
                          <a:latin typeface="Cambria Math"/>
                        </a:rPr>
                        <m:t>)</m:t>
                      </m:r>
                    </m:oMath>
                  </m:oMathPara>
                </a14:m>
                <a:endParaRPr lang="en-GB" sz="2400" dirty="0"/>
              </a:p>
            </p:txBody>
          </p:sp>
        </mc:Choice>
        <mc:Fallback xmlns="">
          <p:sp>
            <p:nvSpPr>
              <p:cNvPr id="7" name="Textfeld 6"/>
              <p:cNvSpPr txBox="1">
                <a:spLocks noRot="1" noChangeAspect="1" noMove="1" noResize="1" noEditPoints="1" noAdjustHandles="1" noChangeArrowheads="1" noChangeShapeType="1" noTextEdit="1"/>
              </p:cNvSpPr>
              <p:nvPr/>
            </p:nvSpPr>
            <p:spPr>
              <a:xfrm>
                <a:off x="308184" y="4217988"/>
                <a:ext cx="2156296" cy="79355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5434012" y="5329813"/>
                <a:ext cx="3062505" cy="793551"/>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de-DE" sz="2400" b="0" i="1" smtClean="0">
                              <a:latin typeface="Cambria Math"/>
                            </a:rPr>
                            <m:t>𝑑</m:t>
                          </m:r>
                          <m:r>
                            <a:rPr lang="de-DE" sz="2400" b="1" i="1" smtClean="0">
                              <a:latin typeface="Cambria Math"/>
                            </a:rPr>
                            <m:t>𝒙</m:t>
                          </m:r>
                        </m:num>
                        <m:den>
                          <m:r>
                            <a:rPr lang="de-DE" sz="2400" b="0" i="1" smtClean="0">
                              <a:latin typeface="Cambria Math"/>
                            </a:rPr>
                            <m:t>𝑑𝑡</m:t>
                          </m:r>
                        </m:den>
                      </m:f>
                      <m:r>
                        <a:rPr lang="de-DE" sz="2400" b="0" i="1" smtClean="0">
                          <a:latin typeface="Cambria Math"/>
                        </a:rPr>
                        <m:t>=</m:t>
                      </m:r>
                      <m:r>
                        <a:rPr lang="de-DE" sz="2400" b="0" i="1" smtClean="0">
                          <a:latin typeface="Cambria Math"/>
                        </a:rPr>
                        <m:t>𝑓</m:t>
                      </m:r>
                      <m:d>
                        <m:dPr>
                          <m:ctrlPr>
                            <a:rPr lang="de-DE" sz="2400" b="0" i="1" smtClean="0">
                              <a:latin typeface="Cambria Math"/>
                            </a:rPr>
                          </m:ctrlPr>
                        </m:dPr>
                        <m:e>
                          <m:r>
                            <a:rPr lang="de-DE" sz="2400" b="1" i="1" smtClean="0">
                              <a:latin typeface="Cambria Math"/>
                            </a:rPr>
                            <m:t>𝒙</m:t>
                          </m:r>
                          <m:r>
                            <a:rPr lang="de-DE" sz="2400" b="0" i="1" smtClean="0">
                              <a:latin typeface="Cambria Math"/>
                            </a:rPr>
                            <m:t>,</m:t>
                          </m:r>
                          <m:r>
                            <a:rPr lang="de-DE" sz="2400" b="0" i="1" smtClean="0">
                              <a:latin typeface="Cambria Math"/>
                            </a:rPr>
                            <m:t>𝑡</m:t>
                          </m:r>
                        </m:e>
                      </m:d>
                      <m:r>
                        <a:rPr lang="de-DE" sz="2400" b="0" i="1" smtClean="0">
                          <a:latin typeface="Cambria Math"/>
                        </a:rPr>
                        <m:t>+</m:t>
                      </m:r>
                      <m:r>
                        <a:rPr lang="de-DE" sz="2400" b="0" i="1" smtClean="0">
                          <a:latin typeface="Cambria Math"/>
                          <a:ea typeface="Cambria Math"/>
                        </a:rPr>
                        <m:t>𝜉</m:t>
                      </m:r>
                      <m:r>
                        <a:rPr lang="de-DE" sz="2400" b="0" i="1" smtClean="0">
                          <a:latin typeface="Cambria Math"/>
                          <a:ea typeface="Cambria Math"/>
                        </a:rPr>
                        <m:t>(</m:t>
                      </m:r>
                      <m:r>
                        <a:rPr lang="de-DE" sz="2400" b="1" i="1" smtClean="0">
                          <a:latin typeface="Cambria Math"/>
                          <a:ea typeface="Cambria Math"/>
                        </a:rPr>
                        <m:t>𝒙</m:t>
                      </m:r>
                      <m:r>
                        <a:rPr lang="de-DE" sz="2400" b="0" i="1" smtClean="0">
                          <a:latin typeface="Cambria Math"/>
                          <a:ea typeface="Cambria Math"/>
                        </a:rPr>
                        <m:t>,</m:t>
                      </m:r>
                      <m:r>
                        <a:rPr lang="de-DE" sz="2400" b="0" i="1" smtClean="0">
                          <a:latin typeface="Cambria Math"/>
                          <a:ea typeface="Cambria Math"/>
                        </a:rPr>
                        <m:t>𝑡</m:t>
                      </m:r>
                      <m:r>
                        <a:rPr lang="de-DE" sz="2400" b="0" i="1" smtClean="0">
                          <a:latin typeface="Cambria Math"/>
                          <a:ea typeface="Cambria Math"/>
                        </a:rPr>
                        <m:t>)</m:t>
                      </m:r>
                    </m:oMath>
                  </m:oMathPara>
                </a14:m>
                <a:endParaRPr lang="en-GB" sz="2400" dirty="0"/>
              </a:p>
            </p:txBody>
          </p:sp>
        </mc:Choice>
        <mc:Fallback xmlns="">
          <p:sp>
            <p:nvSpPr>
              <p:cNvPr id="8" name="Textfeld 7"/>
              <p:cNvSpPr txBox="1">
                <a:spLocks noRot="1" noChangeAspect="1" noMove="1" noResize="1" noEditPoints="1" noAdjustHandles="1" noChangeArrowheads="1" noChangeShapeType="1" noTextEdit="1"/>
              </p:cNvSpPr>
              <p:nvPr/>
            </p:nvSpPr>
            <p:spPr>
              <a:xfrm>
                <a:off x="5434012" y="5329813"/>
                <a:ext cx="3062505" cy="793551"/>
              </a:xfrm>
              <a:prstGeom prst="rect">
                <a:avLst/>
              </a:prstGeom>
              <a:blipFill rotWithShape="1">
                <a:blip r:embed="rId7"/>
                <a:stretch>
                  <a:fillRect/>
                </a:stretch>
              </a:blipFill>
              <a:ln w="25400">
                <a:solidFill>
                  <a:schemeClr val="accent1"/>
                </a:solidFill>
              </a:ln>
            </p:spPr>
            <p:txBody>
              <a:bodyPr/>
              <a:lstStyle/>
              <a:p>
                <a:r>
                  <a:rPr lang="en-GB">
                    <a:noFill/>
                  </a:rPr>
                  <a:t> </a:t>
                </a:r>
              </a:p>
            </p:txBody>
          </p:sp>
        </mc:Fallback>
      </mc:AlternateContent>
      <p:sp>
        <p:nvSpPr>
          <p:cNvPr id="29"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24" name="Textfeld 23"/>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30" name="Ellipse 29"/>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632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p:cNvSpPr/>
          <p:nvPr/>
        </p:nvSpPr>
        <p:spPr>
          <a:xfrm>
            <a:off x="646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987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5" grpId="0" animBg="1"/>
      <p:bldP spid="14" grpId="0"/>
      <p:bldP spid="17" grpId="0" animBg="1"/>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hlinkClick r:id="rId3" action="ppaction://hlinksldjump"/>
          </p:cNvPr>
          <p:cNvSpPr>
            <a:spLocks noChangeArrowheads="1"/>
          </p:cNvSpPr>
          <p:nvPr/>
        </p:nvSpPr>
        <p:spPr bwMode="auto">
          <a:xfrm>
            <a:off x="395288" y="3687763"/>
            <a:ext cx="41767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z="1800">
              <a:latin typeface="Arial" charset="0"/>
            </a:endParaRPr>
          </a:p>
        </p:txBody>
      </p:sp>
      <p:sp>
        <p:nvSpPr>
          <p:cNvPr id="112643" name="Rectangle 4">
            <a:hlinkClick r:id="rId4" action="ppaction://hlinksldjump"/>
          </p:cNvPr>
          <p:cNvSpPr>
            <a:spLocks noChangeArrowheads="1"/>
          </p:cNvSpPr>
          <p:nvPr/>
        </p:nvSpPr>
        <p:spPr bwMode="auto">
          <a:xfrm>
            <a:off x="533400" y="5181600"/>
            <a:ext cx="41767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z="1800">
              <a:latin typeface="Arial" charset="0"/>
            </a:endParaRPr>
          </a:p>
        </p:txBody>
      </p:sp>
      <p:pic>
        <p:nvPicPr>
          <p:cNvPr id="112644" name="Picture 5" descr="cosmolog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66700"/>
            <a:ext cx="2111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bwMode="auto">
          <a:xfrm>
            <a:off x="0" y="1038225"/>
            <a:ext cx="9144000" cy="623888"/>
          </a:xfrm>
          <a:prstGeom prst="rect">
            <a:avLst/>
          </a:prstGeo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6186" tIns="43093" rIns="86186" bIns="43093" numCol="1" anchor="ctr" anchorCtr="0" compatLnSpc="1">
            <a:prstTxWarp prst="textNoShape">
              <a:avLst/>
            </a:prstTxWarp>
          </a:bodyPr>
          <a:lstStyle>
            <a:lvl1pPr algn="l" rtl="0" fontAlgn="base">
              <a:spcBef>
                <a:spcPct val="0"/>
              </a:spcBef>
              <a:spcAft>
                <a:spcPct val="0"/>
              </a:spcAft>
              <a:defRPr sz="2600" b="1">
                <a:solidFill>
                  <a:schemeClr val="accent1"/>
                </a:solidFill>
                <a:latin typeface="+mj-lt"/>
                <a:ea typeface="+mj-ea"/>
                <a:cs typeface="+mj-cs"/>
              </a:defRPr>
            </a:lvl1pPr>
            <a:lvl2pPr algn="l" rtl="0" fontAlgn="base">
              <a:spcBef>
                <a:spcPct val="0"/>
              </a:spcBef>
              <a:spcAft>
                <a:spcPct val="0"/>
              </a:spcAft>
              <a:defRPr sz="2600" b="1">
                <a:solidFill>
                  <a:schemeClr val="accent1"/>
                </a:solidFill>
                <a:latin typeface="Arial" charset="0"/>
              </a:defRPr>
            </a:lvl2pPr>
            <a:lvl3pPr algn="l" rtl="0" fontAlgn="base">
              <a:spcBef>
                <a:spcPct val="0"/>
              </a:spcBef>
              <a:spcAft>
                <a:spcPct val="0"/>
              </a:spcAft>
              <a:defRPr sz="2600" b="1">
                <a:solidFill>
                  <a:schemeClr val="accent1"/>
                </a:solidFill>
                <a:latin typeface="Arial" charset="0"/>
              </a:defRPr>
            </a:lvl3pPr>
            <a:lvl4pPr algn="l" rtl="0" fontAlgn="base">
              <a:spcBef>
                <a:spcPct val="0"/>
              </a:spcBef>
              <a:spcAft>
                <a:spcPct val="0"/>
              </a:spcAft>
              <a:defRPr sz="2600" b="1">
                <a:solidFill>
                  <a:schemeClr val="accent1"/>
                </a:solidFill>
                <a:latin typeface="Arial" charset="0"/>
              </a:defRPr>
            </a:lvl4pPr>
            <a:lvl5pPr algn="l" rtl="0" fontAlgn="base">
              <a:spcBef>
                <a:spcPct val="0"/>
              </a:spcBef>
              <a:spcAft>
                <a:spcPct val="0"/>
              </a:spcAft>
              <a:defRPr sz="2600" b="1">
                <a:solidFill>
                  <a:schemeClr val="accent1"/>
                </a:solidFill>
                <a:latin typeface="Arial" charset="0"/>
              </a:defRPr>
            </a:lvl5pPr>
            <a:lvl6pPr marL="457200" algn="l" rtl="0" fontAlgn="base">
              <a:spcBef>
                <a:spcPct val="0"/>
              </a:spcBef>
              <a:spcAft>
                <a:spcPct val="0"/>
              </a:spcAft>
              <a:defRPr sz="2600" b="1">
                <a:solidFill>
                  <a:schemeClr val="accent1"/>
                </a:solidFill>
                <a:latin typeface="Arial" charset="0"/>
              </a:defRPr>
            </a:lvl6pPr>
            <a:lvl7pPr marL="914400" algn="l" rtl="0" fontAlgn="base">
              <a:spcBef>
                <a:spcPct val="0"/>
              </a:spcBef>
              <a:spcAft>
                <a:spcPct val="0"/>
              </a:spcAft>
              <a:defRPr sz="2600" b="1">
                <a:solidFill>
                  <a:schemeClr val="accent1"/>
                </a:solidFill>
                <a:latin typeface="Arial" charset="0"/>
              </a:defRPr>
            </a:lvl7pPr>
            <a:lvl8pPr marL="1371600" algn="l" rtl="0" fontAlgn="base">
              <a:spcBef>
                <a:spcPct val="0"/>
              </a:spcBef>
              <a:spcAft>
                <a:spcPct val="0"/>
              </a:spcAft>
              <a:defRPr sz="2600" b="1">
                <a:solidFill>
                  <a:schemeClr val="accent1"/>
                </a:solidFill>
                <a:latin typeface="Arial" charset="0"/>
              </a:defRPr>
            </a:lvl8pPr>
            <a:lvl9pPr marL="1828800" algn="l" rtl="0" fontAlgn="base">
              <a:spcBef>
                <a:spcPct val="0"/>
              </a:spcBef>
              <a:spcAft>
                <a:spcPct val="0"/>
              </a:spcAft>
              <a:defRPr sz="2600" b="1">
                <a:solidFill>
                  <a:schemeClr val="accent1"/>
                </a:solidFill>
                <a:latin typeface="Arial" charset="0"/>
              </a:defRPr>
            </a:lvl9pPr>
          </a:lstStyle>
          <a:p>
            <a:pPr algn="ctr" eaLnBrk="1" hangingPunct="1"/>
            <a:r>
              <a:rPr lang="en-US" sz="3600" kern="0" smtClean="0"/>
              <a:t>Outline</a:t>
            </a:r>
            <a:endParaRPr lang="en-US" sz="3600" kern="0"/>
          </a:p>
        </p:txBody>
      </p:sp>
      <p:sp>
        <p:nvSpPr>
          <p:cNvPr id="8" name="Rectangle 6"/>
          <p:cNvSpPr txBox="1">
            <a:spLocks noChangeArrowheads="1"/>
          </p:cNvSpPr>
          <p:nvPr/>
        </p:nvSpPr>
        <p:spPr bwMode="auto">
          <a:xfrm>
            <a:off x="325438" y="1858328"/>
            <a:ext cx="8469312" cy="4288472"/>
          </a:xfrm>
          <a:prstGeom prst="rect">
            <a:avLst/>
          </a:prstGeom>
          <a:noFill/>
          <a:extLst/>
        </p:spPr>
        <p:txBody>
          <a:bodyPr lIns="86186" tIns="43093" rIns="86186" bIns="43093" anchor="ctr"/>
          <a:lstStyle>
            <a:lvl1pPr marL="342900" indent="-342900" algn="l" rtl="0" eaLnBrk="0" fontAlgn="base" hangingPunct="0">
              <a:spcBef>
                <a:spcPct val="40000"/>
              </a:spcBef>
              <a:spcAft>
                <a:spcPct val="0"/>
              </a:spcAft>
              <a:buClr>
                <a:schemeClr val="accent1"/>
              </a:buClr>
              <a:buFont typeface="Wingdings" pitchFamily="2" charset="2"/>
              <a:buChar char="è"/>
              <a:defRPr sz="3200">
                <a:solidFill>
                  <a:schemeClr val="tx1"/>
                </a:solidFill>
                <a:latin typeface="+mn-lt"/>
                <a:ea typeface="+mn-ea"/>
                <a:cs typeface="+mn-cs"/>
              </a:defRPr>
            </a:lvl1pPr>
            <a:lvl2pPr marL="742950" indent="-285750" algn="l" rtl="0" eaLnBrk="0" fontAlgn="base" hangingPunct="0">
              <a:spcBef>
                <a:spcPct val="40000"/>
              </a:spcBef>
              <a:spcAft>
                <a:spcPct val="0"/>
              </a:spcAft>
              <a:buClr>
                <a:schemeClr val="accent1"/>
              </a:buClr>
              <a:buFont typeface="Wingdings" pitchFamily="2" charset="2"/>
              <a:buChar char="è"/>
              <a:defRPr sz="2800">
                <a:solidFill>
                  <a:schemeClr val="tx1"/>
                </a:solidFill>
                <a:latin typeface="+mn-lt"/>
              </a:defRPr>
            </a:lvl2pPr>
            <a:lvl3pPr marL="1143000" indent="-228600" algn="l" rtl="0" eaLnBrk="0" fontAlgn="base" hangingPunct="0">
              <a:spcBef>
                <a:spcPct val="40000"/>
              </a:spcBef>
              <a:spcAft>
                <a:spcPct val="0"/>
              </a:spcAft>
              <a:buClr>
                <a:schemeClr val="accent1"/>
              </a:buClr>
              <a:buFont typeface="Wingdings" pitchFamily="2" charset="2"/>
              <a:buChar char="è"/>
              <a:defRPr sz="2400">
                <a:solidFill>
                  <a:schemeClr val="tx1"/>
                </a:solidFill>
                <a:latin typeface="+mn-lt"/>
              </a:defRPr>
            </a:lvl3pPr>
            <a:lvl4pPr marL="1600200" indent="-228600" algn="l" rtl="0" eaLnBrk="0" fontAlgn="base" hangingPunct="0">
              <a:spcBef>
                <a:spcPct val="40000"/>
              </a:spcBef>
              <a:spcAft>
                <a:spcPct val="0"/>
              </a:spcAft>
              <a:buClr>
                <a:schemeClr val="accent1"/>
              </a:buClr>
              <a:buFont typeface="Wingdings" pitchFamily="2" charset="2"/>
              <a:buChar char="è"/>
              <a:defRPr sz="2000">
                <a:solidFill>
                  <a:schemeClr val="tx1"/>
                </a:solidFill>
                <a:latin typeface="+mn-lt"/>
              </a:defRPr>
            </a:lvl4pPr>
            <a:lvl5pPr marL="2057400" indent="-228600" algn="l" rtl="0" eaLnBrk="0" fontAlgn="base" hangingPunct="0">
              <a:spcBef>
                <a:spcPct val="40000"/>
              </a:spcBef>
              <a:spcAft>
                <a:spcPct val="0"/>
              </a:spcAft>
              <a:buClr>
                <a:schemeClr val="accent1"/>
              </a:buClr>
              <a:buFont typeface="Wingdings" pitchFamily="2" charset="2"/>
              <a:buChar char="è"/>
              <a:defRPr sz="2000">
                <a:solidFill>
                  <a:schemeClr val="tx1"/>
                </a:solidFill>
                <a:latin typeface="+mn-lt"/>
              </a:defRPr>
            </a:lvl5pPr>
            <a:lvl6pPr marL="25146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6pPr>
            <a:lvl7pPr marL="29718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7pPr>
            <a:lvl8pPr marL="34290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8pPr>
            <a:lvl9pPr marL="38862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9pPr>
          </a:lstStyle>
          <a:p>
            <a:pPr marL="542925" indent="-542925" eaLnBrk="1" hangingPunct="1">
              <a:lnSpc>
                <a:spcPct val="90000"/>
              </a:lnSpc>
              <a:spcBef>
                <a:spcPts val="600"/>
              </a:spcBef>
              <a:spcAft>
                <a:spcPts val="1200"/>
              </a:spcAft>
              <a:defRPr/>
            </a:pPr>
            <a:r>
              <a:rPr lang="en-GB" sz="2800" kern="0" dirty="0" smtClean="0">
                <a:latin typeface="Times New Roman" pitchFamily="18" charset="0"/>
              </a:rPr>
              <a:t>Motivation: what do we want to achieve?</a:t>
            </a:r>
          </a:p>
          <a:p>
            <a:pPr marL="542925" indent="-542925" eaLnBrk="1" hangingPunct="1">
              <a:lnSpc>
                <a:spcPct val="90000"/>
              </a:lnSpc>
              <a:spcBef>
                <a:spcPts val="600"/>
              </a:spcBef>
              <a:spcAft>
                <a:spcPts val="1200"/>
              </a:spcAft>
              <a:defRPr/>
            </a:pPr>
            <a:r>
              <a:rPr lang="en-GB" sz="2800" kern="0" dirty="0" smtClean="0">
                <a:latin typeface="Times New Roman" pitchFamily="18" charset="0"/>
              </a:rPr>
              <a:t>Formulation of the problem</a:t>
            </a:r>
            <a:endParaRPr lang="en-GB" sz="2400" kern="0" dirty="0" smtClean="0">
              <a:latin typeface="Times New Roman" pitchFamily="18" charset="0"/>
            </a:endParaRPr>
          </a:p>
          <a:p>
            <a:pPr marL="542925" indent="-542925" eaLnBrk="1" hangingPunct="1">
              <a:lnSpc>
                <a:spcPct val="90000"/>
              </a:lnSpc>
              <a:spcBef>
                <a:spcPts val="600"/>
              </a:spcBef>
              <a:spcAft>
                <a:spcPts val="1200"/>
              </a:spcAft>
              <a:defRPr/>
            </a:pPr>
            <a:r>
              <a:rPr lang="en-GB" sz="2800" kern="0" dirty="0" smtClean="0">
                <a:latin typeface="Times New Roman" pitchFamily="18" charset="0"/>
              </a:rPr>
              <a:t>How random variable may be propagated in time</a:t>
            </a:r>
          </a:p>
          <a:p>
            <a:pPr marL="542925" indent="-542925" eaLnBrk="1" hangingPunct="1">
              <a:lnSpc>
                <a:spcPct val="90000"/>
              </a:lnSpc>
              <a:spcBef>
                <a:spcPts val="600"/>
              </a:spcBef>
              <a:spcAft>
                <a:spcPts val="600"/>
              </a:spcAft>
              <a:defRPr/>
            </a:pPr>
            <a:r>
              <a:rPr lang="en-GB" sz="2800" kern="0" dirty="0" smtClean="0">
                <a:latin typeface="Times New Roman" pitchFamily="18" charset="0"/>
              </a:rPr>
              <a:t>Methods to construct random model error field</a:t>
            </a:r>
          </a:p>
          <a:p>
            <a:pPr marL="942975" lvl="1" indent="-542925" eaLnBrk="1" hangingPunct="1">
              <a:lnSpc>
                <a:spcPct val="90000"/>
              </a:lnSpc>
              <a:spcBef>
                <a:spcPts val="600"/>
              </a:spcBef>
              <a:spcAft>
                <a:spcPts val="600"/>
              </a:spcAft>
              <a:defRPr/>
            </a:pPr>
            <a:r>
              <a:rPr lang="en-GB" sz="2400" kern="0" dirty="0" smtClean="0">
                <a:latin typeface="Times New Roman" pitchFamily="18" charset="0"/>
              </a:rPr>
              <a:t>“top-down”</a:t>
            </a:r>
          </a:p>
          <a:p>
            <a:pPr marL="942975" lvl="1" indent="-542925" eaLnBrk="1" hangingPunct="1">
              <a:lnSpc>
                <a:spcPct val="90000"/>
              </a:lnSpc>
              <a:spcBef>
                <a:spcPts val="600"/>
              </a:spcBef>
              <a:spcAft>
                <a:spcPts val="600"/>
              </a:spcAft>
              <a:defRPr/>
            </a:pPr>
            <a:r>
              <a:rPr lang="en-GB" sz="2400" kern="0" dirty="0" smtClean="0">
                <a:latin typeface="Times New Roman" pitchFamily="18" charset="0"/>
              </a:rPr>
              <a:t>“bottom-up”</a:t>
            </a:r>
          </a:p>
          <a:p>
            <a:pPr marL="942975" lvl="1" indent="-542925" eaLnBrk="1" hangingPunct="1">
              <a:lnSpc>
                <a:spcPct val="90000"/>
              </a:lnSpc>
              <a:spcBef>
                <a:spcPts val="600"/>
              </a:spcBef>
              <a:spcAft>
                <a:spcPts val="600"/>
              </a:spcAft>
              <a:defRPr/>
            </a:pPr>
            <a:r>
              <a:rPr lang="en-GB" sz="2400" kern="0" dirty="0" smtClean="0">
                <a:latin typeface="Times New Roman" pitchFamily="18" charset="0"/>
              </a:rPr>
              <a:t>“golden mean”</a:t>
            </a:r>
          </a:p>
          <a:p>
            <a:pPr marL="542925" indent="-542925" eaLnBrk="1" hangingPunct="1">
              <a:lnSpc>
                <a:spcPct val="90000"/>
              </a:lnSpc>
              <a:spcBef>
                <a:spcPts val="600"/>
              </a:spcBef>
              <a:spcAft>
                <a:spcPts val="1200"/>
              </a:spcAft>
              <a:defRPr/>
            </a:pPr>
            <a:r>
              <a:rPr lang="en-GB" sz="2800" kern="0" dirty="0" smtClean="0">
                <a:latin typeface="Times New Roman" pitchFamily="18" charset="0"/>
              </a:rPr>
              <a:t>Outlook</a:t>
            </a:r>
          </a:p>
        </p:txBody>
      </p:sp>
    </p:spTree>
    <p:extLst>
      <p:ext uri="{BB962C8B-B14F-4D97-AF65-F5344CB8AC3E}">
        <p14:creationId xmlns:p14="http://schemas.microsoft.com/office/powerpoint/2010/main" val="226398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32772" name="Rechteck 5"/>
          <p:cNvSpPr>
            <a:spLocks noChangeArrowheads="1"/>
          </p:cNvSpPr>
          <p:nvPr/>
        </p:nvSpPr>
        <p:spPr bwMode="auto">
          <a:xfrm>
            <a:off x="247234" y="5944364"/>
            <a:ext cx="814941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300" dirty="0">
                <a:solidFill>
                  <a:srgbClr val="000000"/>
                </a:solidFill>
              </a:rPr>
              <a:t>See </a:t>
            </a:r>
            <a:r>
              <a:rPr lang="en-GB" sz="2300" dirty="0" err="1">
                <a:solidFill>
                  <a:srgbClr val="000000"/>
                </a:solidFill>
              </a:rPr>
              <a:t>Kraichnan</a:t>
            </a:r>
            <a:r>
              <a:rPr lang="en-GB" sz="2300" dirty="0">
                <a:solidFill>
                  <a:srgbClr val="000000"/>
                </a:solidFill>
              </a:rPr>
              <a:t>, 1988; </a:t>
            </a:r>
            <a:r>
              <a:rPr lang="en-GB" sz="2300" dirty="0" err="1">
                <a:solidFill>
                  <a:srgbClr val="000000"/>
                </a:solidFill>
              </a:rPr>
              <a:t>Lindenberg</a:t>
            </a:r>
            <a:r>
              <a:rPr lang="en-GB" sz="2300" dirty="0">
                <a:solidFill>
                  <a:srgbClr val="000000"/>
                </a:solidFill>
              </a:rPr>
              <a:t> &amp; West, </a:t>
            </a:r>
            <a:r>
              <a:rPr lang="en-GB" sz="2300" dirty="0" smtClean="0">
                <a:solidFill>
                  <a:srgbClr val="000000"/>
                </a:solidFill>
              </a:rPr>
              <a:t>1984; </a:t>
            </a:r>
            <a:r>
              <a:rPr lang="en-GB" sz="2300" dirty="0" err="1" smtClean="0">
                <a:solidFill>
                  <a:srgbClr val="000000"/>
                </a:solidFill>
              </a:rPr>
              <a:t>Majda</a:t>
            </a:r>
            <a:r>
              <a:rPr lang="en-GB" sz="2300" dirty="0">
                <a:solidFill>
                  <a:srgbClr val="000000"/>
                </a:solidFill>
              </a:rPr>
              <a:t> </a:t>
            </a:r>
            <a:r>
              <a:rPr lang="en-GB" sz="2300" dirty="0" smtClean="0">
                <a:solidFill>
                  <a:srgbClr val="000000"/>
                </a:solidFill>
              </a:rPr>
              <a:t>et al., 2001</a:t>
            </a:r>
            <a:endParaRPr lang="en-GB" sz="2300" dirty="0">
              <a:solidFill>
                <a:srgbClr val="000000"/>
              </a:solidFill>
            </a:endParaRPr>
          </a:p>
        </p:txBody>
      </p:sp>
      <p:sp>
        <p:nvSpPr>
          <p:cNvPr id="28679" name="Rechteck 9"/>
          <p:cNvSpPr>
            <a:spLocks noChangeArrowheads="1"/>
          </p:cNvSpPr>
          <p:nvPr/>
        </p:nvSpPr>
        <p:spPr bwMode="auto">
          <a:xfrm>
            <a:off x="247650" y="1711960"/>
            <a:ext cx="8596313" cy="3893374"/>
          </a:xfrm>
          <a:prstGeom prst="rect">
            <a:avLst/>
          </a:prstGeom>
          <a:noFill/>
          <a:ln>
            <a:noFill/>
          </a:ln>
          <a:extLst/>
        </p:spPr>
        <p:txBody>
          <a:bodyPr>
            <a:spAutoFit/>
          </a:bodyPr>
          <a:lstStyle/>
          <a:p>
            <a:pPr algn="l">
              <a:spcBef>
                <a:spcPts val="600"/>
              </a:spcBef>
              <a:spcAft>
                <a:spcPts val="600"/>
              </a:spcAft>
              <a:defRPr/>
            </a:pPr>
            <a:r>
              <a:rPr lang="en-GB" sz="2300" dirty="0">
                <a:solidFill>
                  <a:srgbClr val="000000"/>
                </a:solidFill>
              </a:rPr>
              <a:t>“Appropriate” means:</a:t>
            </a:r>
          </a:p>
          <a:p>
            <a:pPr algn="l">
              <a:spcBef>
                <a:spcPts val="600"/>
              </a:spcBef>
              <a:spcAft>
                <a:spcPts val="600"/>
              </a:spcAft>
              <a:defRPr/>
            </a:pPr>
            <a:r>
              <a:rPr lang="en-GB" sz="2300" dirty="0">
                <a:solidFill>
                  <a:srgbClr val="000000"/>
                </a:solidFill>
              </a:rPr>
              <a:t>the properties of </a:t>
            </a:r>
            <a:r>
              <a:rPr lang="el-GR" sz="2300" dirty="0">
                <a:solidFill>
                  <a:srgbClr val="000000"/>
                </a:solidFill>
              </a:rPr>
              <a:t>ξ</a:t>
            </a:r>
            <a:r>
              <a:rPr lang="de-DE" sz="2300" dirty="0">
                <a:solidFill>
                  <a:srgbClr val="000000"/>
                </a:solidFill>
              </a:rPr>
              <a:t> </a:t>
            </a:r>
            <a:r>
              <a:rPr lang="de-DE" sz="2300" dirty="0" err="1">
                <a:solidFill>
                  <a:srgbClr val="000000"/>
                </a:solidFill>
              </a:rPr>
              <a:t>should</a:t>
            </a:r>
            <a:r>
              <a:rPr lang="de-DE" sz="2300" dirty="0">
                <a:solidFill>
                  <a:srgbClr val="000000"/>
                </a:solidFill>
              </a:rPr>
              <a:t> not </a:t>
            </a:r>
            <a:r>
              <a:rPr lang="de-DE" sz="2300" dirty="0" err="1">
                <a:solidFill>
                  <a:srgbClr val="000000"/>
                </a:solidFill>
              </a:rPr>
              <a:t>be</a:t>
            </a:r>
            <a:r>
              <a:rPr lang="de-DE" sz="2300" dirty="0">
                <a:solidFill>
                  <a:srgbClr val="000000"/>
                </a:solidFill>
              </a:rPr>
              <a:t> </a:t>
            </a:r>
            <a:r>
              <a:rPr lang="de-DE" sz="2300" dirty="0" err="1">
                <a:solidFill>
                  <a:srgbClr val="000000"/>
                </a:solidFill>
              </a:rPr>
              <a:t>arbitrary</a:t>
            </a:r>
            <a:r>
              <a:rPr lang="de-DE" sz="2300" dirty="0">
                <a:solidFill>
                  <a:srgbClr val="000000"/>
                </a:solidFill>
              </a:rPr>
              <a:t>, but </a:t>
            </a:r>
            <a:r>
              <a:rPr lang="de-DE" sz="2300" dirty="0" err="1">
                <a:solidFill>
                  <a:srgbClr val="000000"/>
                </a:solidFill>
              </a:rPr>
              <a:t>consistent</a:t>
            </a:r>
            <a:r>
              <a:rPr lang="de-DE" sz="2300" dirty="0">
                <a:solidFill>
                  <a:srgbClr val="000000"/>
                </a:solidFill>
              </a:rPr>
              <a:t> </a:t>
            </a:r>
            <a:r>
              <a:rPr lang="de-DE" sz="2300" dirty="0" err="1">
                <a:solidFill>
                  <a:srgbClr val="000000"/>
                </a:solidFill>
              </a:rPr>
              <a:t>with</a:t>
            </a:r>
            <a:r>
              <a:rPr lang="de-DE" sz="2300" dirty="0">
                <a:solidFill>
                  <a:srgbClr val="000000"/>
                </a:solidFill>
              </a:rPr>
              <a:t> </a:t>
            </a:r>
            <a:r>
              <a:rPr lang="de-DE" sz="2300" dirty="0" err="1">
                <a:solidFill>
                  <a:srgbClr val="000000"/>
                </a:solidFill>
              </a:rPr>
              <a:t>the</a:t>
            </a:r>
            <a:r>
              <a:rPr lang="de-DE" sz="2300" dirty="0">
                <a:solidFill>
                  <a:srgbClr val="000000"/>
                </a:solidFill>
              </a:rPr>
              <a:t> </a:t>
            </a:r>
            <a:r>
              <a:rPr lang="de-DE" sz="2300" dirty="0" err="1">
                <a:solidFill>
                  <a:srgbClr val="000000"/>
                </a:solidFill>
              </a:rPr>
              <a:t>properties</a:t>
            </a:r>
            <a:r>
              <a:rPr lang="de-DE" sz="2300" dirty="0">
                <a:solidFill>
                  <a:srgbClr val="000000"/>
                </a:solidFill>
              </a:rPr>
              <a:t> </a:t>
            </a:r>
            <a:r>
              <a:rPr lang="de-DE" sz="2300" dirty="0" err="1">
                <a:solidFill>
                  <a:srgbClr val="000000"/>
                </a:solidFill>
              </a:rPr>
              <a:t>of</a:t>
            </a:r>
            <a:r>
              <a:rPr lang="de-DE" sz="2300" dirty="0">
                <a:solidFill>
                  <a:srgbClr val="000000"/>
                </a:solidFill>
              </a:rPr>
              <a:t> </a:t>
            </a:r>
            <a:r>
              <a:rPr lang="de-DE" sz="2300" i="1" dirty="0">
                <a:solidFill>
                  <a:srgbClr val="000000"/>
                </a:solidFill>
              </a:rPr>
              <a:t>g </a:t>
            </a:r>
            <a:r>
              <a:rPr lang="de-DE" sz="2300" dirty="0" err="1">
                <a:solidFill>
                  <a:srgbClr val="000000"/>
                </a:solidFill>
              </a:rPr>
              <a:t>and</a:t>
            </a:r>
            <a:r>
              <a:rPr lang="de-DE" sz="2300" i="1" dirty="0">
                <a:solidFill>
                  <a:srgbClr val="000000"/>
                </a:solidFill>
              </a:rPr>
              <a:t> h</a:t>
            </a:r>
            <a:r>
              <a:rPr lang="de-DE" sz="2300" dirty="0" smtClean="0">
                <a:solidFill>
                  <a:srgbClr val="000000"/>
                </a:solidFill>
              </a:rPr>
              <a:t>:</a:t>
            </a:r>
            <a:endParaRPr lang="de-DE" sz="2300" i="1" dirty="0" smtClean="0">
              <a:solidFill>
                <a:srgbClr val="000000"/>
              </a:solidFill>
            </a:endParaRPr>
          </a:p>
          <a:p>
            <a:pPr marL="342900" indent="-342900" algn="l">
              <a:spcBef>
                <a:spcPts val="600"/>
              </a:spcBef>
              <a:spcAft>
                <a:spcPts val="600"/>
              </a:spcAft>
              <a:buFont typeface="Arial" pitchFamily="34" charset="0"/>
              <a:buChar char="•"/>
              <a:defRPr/>
            </a:pPr>
            <a:r>
              <a:rPr lang="de-DE" sz="2300" dirty="0" err="1" smtClean="0">
                <a:solidFill>
                  <a:srgbClr val="000000"/>
                </a:solidFill>
              </a:rPr>
              <a:t>the</a:t>
            </a:r>
            <a:r>
              <a:rPr lang="de-DE" sz="2300" dirty="0" smtClean="0">
                <a:solidFill>
                  <a:srgbClr val="000000"/>
                </a:solidFill>
              </a:rPr>
              <a:t> </a:t>
            </a:r>
            <a:r>
              <a:rPr lang="de-DE" sz="2300" dirty="0" err="1" smtClean="0">
                <a:solidFill>
                  <a:srgbClr val="000000"/>
                </a:solidFill>
              </a:rPr>
              <a:t>statistics</a:t>
            </a:r>
            <a:r>
              <a:rPr lang="de-DE" sz="2300" dirty="0" smtClean="0">
                <a:solidFill>
                  <a:srgbClr val="000000"/>
                </a:solidFill>
              </a:rPr>
              <a:t> </a:t>
            </a:r>
            <a:r>
              <a:rPr lang="de-DE" sz="2300" dirty="0" err="1" smtClean="0">
                <a:solidFill>
                  <a:srgbClr val="000000"/>
                </a:solidFill>
              </a:rPr>
              <a:t>of</a:t>
            </a:r>
            <a:r>
              <a:rPr lang="de-DE" sz="2300" dirty="0" smtClean="0">
                <a:solidFill>
                  <a:srgbClr val="000000"/>
                </a:solidFill>
              </a:rPr>
              <a:t> </a:t>
            </a:r>
            <a:r>
              <a:rPr lang="el-GR" sz="2300" dirty="0" smtClean="0">
                <a:solidFill>
                  <a:srgbClr val="000000"/>
                </a:solidFill>
              </a:rPr>
              <a:t>ξ</a:t>
            </a:r>
            <a:r>
              <a:rPr lang="de-DE" sz="2300" dirty="0" smtClean="0">
                <a:solidFill>
                  <a:srgbClr val="000000"/>
                </a:solidFill>
              </a:rPr>
              <a:t> </a:t>
            </a:r>
            <a:r>
              <a:rPr lang="de-DE" sz="2300" dirty="0" err="1" smtClean="0">
                <a:solidFill>
                  <a:srgbClr val="000000"/>
                </a:solidFill>
              </a:rPr>
              <a:t>should</a:t>
            </a:r>
            <a:r>
              <a:rPr lang="de-DE" sz="2300" dirty="0" smtClean="0">
                <a:solidFill>
                  <a:srgbClr val="000000"/>
                </a:solidFill>
              </a:rPr>
              <a:t> </a:t>
            </a:r>
            <a:r>
              <a:rPr lang="de-DE" sz="2300" dirty="0" err="1" smtClean="0">
                <a:solidFill>
                  <a:srgbClr val="000000"/>
                </a:solidFill>
              </a:rPr>
              <a:t>be</a:t>
            </a:r>
            <a:r>
              <a:rPr lang="de-DE" sz="2300" dirty="0" smtClean="0">
                <a:solidFill>
                  <a:srgbClr val="000000"/>
                </a:solidFill>
              </a:rPr>
              <a:t> </a:t>
            </a:r>
            <a:r>
              <a:rPr lang="de-DE" sz="2300" dirty="0" err="1" smtClean="0">
                <a:solidFill>
                  <a:srgbClr val="000000"/>
                </a:solidFill>
              </a:rPr>
              <a:t>the</a:t>
            </a:r>
            <a:r>
              <a:rPr lang="de-DE" sz="2300" dirty="0" smtClean="0">
                <a:solidFill>
                  <a:srgbClr val="000000"/>
                </a:solidFill>
              </a:rPr>
              <a:t> same </a:t>
            </a:r>
            <a:r>
              <a:rPr lang="de-DE" sz="2300" dirty="0" err="1" smtClean="0">
                <a:solidFill>
                  <a:srgbClr val="000000"/>
                </a:solidFill>
              </a:rPr>
              <a:t>as</a:t>
            </a:r>
            <a:r>
              <a:rPr lang="de-DE" sz="2300" dirty="0" smtClean="0">
                <a:solidFill>
                  <a:srgbClr val="000000"/>
                </a:solidFill>
              </a:rPr>
              <a:t> </a:t>
            </a:r>
            <a:r>
              <a:rPr lang="de-DE" sz="2300" dirty="0" err="1" smtClean="0">
                <a:solidFill>
                  <a:srgbClr val="000000"/>
                </a:solidFill>
              </a:rPr>
              <a:t>of</a:t>
            </a:r>
            <a:r>
              <a:rPr lang="de-DE" sz="2300" dirty="0" smtClean="0">
                <a:solidFill>
                  <a:srgbClr val="000000"/>
                </a:solidFill>
              </a:rPr>
              <a:t> </a:t>
            </a:r>
            <a:r>
              <a:rPr lang="de-DE" sz="2300" i="1" dirty="0" smtClean="0">
                <a:solidFill>
                  <a:srgbClr val="000000"/>
                </a:solidFill>
              </a:rPr>
              <a:t>g</a:t>
            </a:r>
            <a:endParaRPr lang="de-DE" sz="2300" i="1" dirty="0">
              <a:solidFill>
                <a:srgbClr val="000000"/>
              </a:solidFill>
            </a:endParaRPr>
          </a:p>
          <a:p>
            <a:pPr marL="342900" indent="-342900" algn="l">
              <a:spcBef>
                <a:spcPts val="600"/>
              </a:spcBef>
              <a:spcAft>
                <a:spcPts val="600"/>
              </a:spcAft>
              <a:buFont typeface="Arial" pitchFamily="34" charset="0"/>
              <a:buChar char="•"/>
              <a:defRPr/>
            </a:pPr>
            <a:r>
              <a:rPr lang="de-DE" sz="2300" b="1" i="1" dirty="0">
                <a:solidFill>
                  <a:srgbClr val="000000"/>
                </a:solidFill>
              </a:rPr>
              <a:t>x</a:t>
            </a:r>
            <a:r>
              <a:rPr lang="de-DE" sz="2300" i="1" dirty="0">
                <a:solidFill>
                  <a:srgbClr val="000000"/>
                </a:solidFill>
              </a:rPr>
              <a:t> </a:t>
            </a:r>
            <a:r>
              <a:rPr lang="de-DE" sz="2300" dirty="0" err="1">
                <a:solidFill>
                  <a:srgbClr val="000000"/>
                </a:solidFill>
              </a:rPr>
              <a:t>is</a:t>
            </a:r>
            <a:r>
              <a:rPr lang="de-DE" sz="2300" dirty="0">
                <a:solidFill>
                  <a:srgbClr val="000000"/>
                </a:solidFill>
              </a:rPr>
              <a:t> </a:t>
            </a:r>
            <a:r>
              <a:rPr lang="de-DE" sz="2300" dirty="0" err="1">
                <a:solidFill>
                  <a:srgbClr val="000000"/>
                </a:solidFill>
              </a:rPr>
              <a:t>now</a:t>
            </a:r>
            <a:r>
              <a:rPr lang="de-DE" sz="2300" dirty="0">
                <a:solidFill>
                  <a:srgbClr val="000000"/>
                </a:solidFill>
              </a:rPr>
              <a:t> a </a:t>
            </a:r>
            <a:r>
              <a:rPr lang="de-DE" sz="2300" dirty="0" err="1">
                <a:solidFill>
                  <a:srgbClr val="000000"/>
                </a:solidFill>
              </a:rPr>
              <a:t>random</a:t>
            </a:r>
            <a:r>
              <a:rPr lang="de-DE" sz="2300" dirty="0">
                <a:solidFill>
                  <a:srgbClr val="000000"/>
                </a:solidFill>
              </a:rPr>
              <a:t> variable → </a:t>
            </a:r>
            <a:r>
              <a:rPr lang="de-DE" sz="2300" dirty="0" err="1">
                <a:solidFill>
                  <a:srgbClr val="000000"/>
                </a:solidFill>
              </a:rPr>
              <a:t>the</a:t>
            </a:r>
            <a:r>
              <a:rPr lang="de-DE" sz="2300" dirty="0">
                <a:solidFill>
                  <a:srgbClr val="000000"/>
                </a:solidFill>
              </a:rPr>
              <a:t> </a:t>
            </a:r>
            <a:r>
              <a:rPr lang="de-DE" sz="2300" dirty="0" err="1">
                <a:solidFill>
                  <a:srgbClr val="000000"/>
                </a:solidFill>
              </a:rPr>
              <a:t>moments</a:t>
            </a:r>
            <a:r>
              <a:rPr lang="de-DE" sz="2300" dirty="0">
                <a:solidFill>
                  <a:srgbClr val="000000"/>
                </a:solidFill>
              </a:rPr>
              <a:t> </a:t>
            </a:r>
            <a:r>
              <a:rPr lang="de-DE" sz="2300" dirty="0" err="1">
                <a:solidFill>
                  <a:srgbClr val="000000"/>
                </a:solidFill>
              </a:rPr>
              <a:t>of</a:t>
            </a:r>
            <a:r>
              <a:rPr lang="de-DE" sz="2300" dirty="0">
                <a:solidFill>
                  <a:srgbClr val="000000"/>
                </a:solidFill>
              </a:rPr>
              <a:t> </a:t>
            </a:r>
            <a:r>
              <a:rPr lang="de-DE" sz="2300" b="1" i="1" dirty="0">
                <a:solidFill>
                  <a:srgbClr val="000000"/>
                </a:solidFill>
              </a:rPr>
              <a:t>x</a:t>
            </a:r>
            <a:r>
              <a:rPr lang="de-DE" sz="2300" dirty="0">
                <a:solidFill>
                  <a:srgbClr val="000000"/>
                </a:solidFill>
              </a:rPr>
              <a:t> </a:t>
            </a:r>
            <a:r>
              <a:rPr lang="de-DE" sz="2300" dirty="0" err="1">
                <a:solidFill>
                  <a:srgbClr val="000000"/>
                </a:solidFill>
              </a:rPr>
              <a:t>should</a:t>
            </a:r>
            <a:r>
              <a:rPr lang="de-DE" sz="2300" dirty="0">
                <a:solidFill>
                  <a:srgbClr val="000000"/>
                </a:solidFill>
              </a:rPr>
              <a:t> </a:t>
            </a:r>
            <a:r>
              <a:rPr lang="de-DE" sz="2300" dirty="0" err="1">
                <a:solidFill>
                  <a:srgbClr val="000000"/>
                </a:solidFill>
              </a:rPr>
              <a:t>be</a:t>
            </a:r>
            <a:r>
              <a:rPr lang="de-DE" sz="2300" dirty="0">
                <a:solidFill>
                  <a:srgbClr val="000000"/>
                </a:solidFill>
              </a:rPr>
              <a:t> </a:t>
            </a:r>
            <a:r>
              <a:rPr lang="de-DE" sz="2300" dirty="0" err="1">
                <a:solidFill>
                  <a:srgbClr val="000000"/>
                </a:solidFill>
              </a:rPr>
              <a:t>constrained</a:t>
            </a:r>
            <a:r>
              <a:rPr lang="de-DE" sz="2300" dirty="0">
                <a:solidFill>
                  <a:srgbClr val="000000"/>
                </a:solidFill>
              </a:rPr>
              <a:t> in </a:t>
            </a:r>
            <a:r>
              <a:rPr lang="de-DE" sz="2300" dirty="0" err="1">
                <a:solidFill>
                  <a:srgbClr val="000000"/>
                </a:solidFill>
              </a:rPr>
              <a:t>order</a:t>
            </a:r>
            <a:r>
              <a:rPr lang="de-DE" sz="2300" dirty="0">
                <a:solidFill>
                  <a:srgbClr val="000000"/>
                </a:solidFill>
              </a:rPr>
              <a:t> </a:t>
            </a:r>
            <a:r>
              <a:rPr lang="de-DE" sz="2300" dirty="0" err="1">
                <a:solidFill>
                  <a:srgbClr val="000000"/>
                </a:solidFill>
              </a:rPr>
              <a:t>to</a:t>
            </a:r>
            <a:r>
              <a:rPr lang="de-DE" sz="2300" dirty="0">
                <a:solidFill>
                  <a:srgbClr val="000000"/>
                </a:solidFill>
              </a:rPr>
              <a:t> </a:t>
            </a:r>
            <a:r>
              <a:rPr lang="de-DE" sz="2300" dirty="0" err="1">
                <a:solidFill>
                  <a:srgbClr val="000000"/>
                </a:solidFill>
              </a:rPr>
              <a:t>yield</a:t>
            </a:r>
            <a:r>
              <a:rPr lang="de-DE" sz="2300" dirty="0">
                <a:solidFill>
                  <a:srgbClr val="000000"/>
                </a:solidFill>
              </a:rPr>
              <a:t> a non-negative PDF </a:t>
            </a:r>
            <a:r>
              <a:rPr lang="de-DE" sz="2300" dirty="0" err="1">
                <a:solidFill>
                  <a:srgbClr val="000000"/>
                </a:solidFill>
              </a:rPr>
              <a:t>of</a:t>
            </a:r>
            <a:r>
              <a:rPr lang="de-DE" sz="2300" dirty="0">
                <a:solidFill>
                  <a:srgbClr val="000000"/>
                </a:solidFill>
              </a:rPr>
              <a:t> </a:t>
            </a:r>
            <a:r>
              <a:rPr lang="de-DE" sz="2300" b="1" i="1" dirty="0">
                <a:solidFill>
                  <a:srgbClr val="000000"/>
                </a:solidFill>
              </a:rPr>
              <a:t>x</a:t>
            </a:r>
            <a:r>
              <a:rPr lang="de-DE" sz="2300" dirty="0">
                <a:solidFill>
                  <a:srgbClr val="000000"/>
                </a:solidFill>
              </a:rPr>
              <a:t> (</a:t>
            </a:r>
            <a:r>
              <a:rPr lang="de-DE" sz="2300" dirty="0" err="1">
                <a:solidFill>
                  <a:srgbClr val="000000"/>
                </a:solidFill>
              </a:rPr>
              <a:t>realizability</a:t>
            </a:r>
            <a:r>
              <a:rPr lang="de-DE" sz="2300" dirty="0">
                <a:solidFill>
                  <a:srgbClr val="000000"/>
                </a:solidFill>
              </a:rPr>
              <a:t>) → </a:t>
            </a:r>
            <a:r>
              <a:rPr lang="en-GB" sz="2300" dirty="0">
                <a:solidFill>
                  <a:srgbClr val="000000"/>
                </a:solidFill>
              </a:rPr>
              <a:t>these constraints can be translated to the constraints of the moments of </a:t>
            </a:r>
            <a:r>
              <a:rPr lang="el-GR" sz="2300" dirty="0">
                <a:solidFill>
                  <a:srgbClr val="000000"/>
                </a:solidFill>
              </a:rPr>
              <a:t>ξ</a:t>
            </a:r>
            <a:r>
              <a:rPr lang="de-DE" sz="2300" dirty="0">
                <a:solidFill>
                  <a:srgbClr val="000000"/>
                </a:solidFill>
              </a:rPr>
              <a:t> to ensure realizability </a:t>
            </a:r>
            <a:r>
              <a:rPr lang="de-DE" sz="2300" dirty="0" err="1">
                <a:solidFill>
                  <a:srgbClr val="000000"/>
                </a:solidFill>
              </a:rPr>
              <a:t>of</a:t>
            </a:r>
            <a:r>
              <a:rPr lang="de-DE" sz="2300" dirty="0">
                <a:solidFill>
                  <a:srgbClr val="000000"/>
                </a:solidFill>
              </a:rPr>
              <a:t> </a:t>
            </a:r>
            <a:r>
              <a:rPr lang="de-DE" sz="2300" b="1" i="1" dirty="0" smtClean="0">
                <a:solidFill>
                  <a:srgbClr val="000000"/>
                </a:solidFill>
              </a:rPr>
              <a:t>x</a:t>
            </a:r>
            <a:endParaRPr lang="en-US" sz="2300" b="1" i="1" dirty="0">
              <a:solidFill>
                <a:srgbClr val="000000"/>
              </a:solidFill>
            </a:endParaRPr>
          </a:p>
          <a:p>
            <a:pPr marL="342900" indent="-342900" algn="l">
              <a:spcBef>
                <a:spcPts val="600"/>
              </a:spcBef>
              <a:spcAft>
                <a:spcPts val="600"/>
              </a:spcAft>
              <a:buFont typeface="Arial" pitchFamily="34" charset="0"/>
              <a:buChar char="•"/>
              <a:defRPr/>
            </a:pPr>
            <a:r>
              <a:rPr lang="en-GB" sz="2300" dirty="0" smtClean="0">
                <a:solidFill>
                  <a:srgbClr val="000000"/>
                </a:solidFill>
              </a:rPr>
              <a:t>the </a:t>
            </a:r>
            <a:r>
              <a:rPr lang="en-GB" sz="2300" dirty="0">
                <a:solidFill>
                  <a:srgbClr val="000000"/>
                </a:solidFill>
              </a:rPr>
              <a:t>structure of </a:t>
            </a:r>
            <a:r>
              <a:rPr lang="en-GB" sz="2300" i="1" dirty="0">
                <a:solidFill>
                  <a:srgbClr val="000000"/>
                </a:solidFill>
              </a:rPr>
              <a:t>g</a:t>
            </a:r>
            <a:r>
              <a:rPr lang="en-GB" sz="2300" dirty="0">
                <a:solidFill>
                  <a:srgbClr val="000000"/>
                </a:solidFill>
              </a:rPr>
              <a:t> and </a:t>
            </a:r>
            <a:r>
              <a:rPr lang="en-GB" sz="2300" i="1" dirty="0">
                <a:solidFill>
                  <a:srgbClr val="000000"/>
                </a:solidFill>
              </a:rPr>
              <a:t>h</a:t>
            </a:r>
            <a:r>
              <a:rPr lang="en-GB" sz="2300" dirty="0">
                <a:solidFill>
                  <a:srgbClr val="000000"/>
                </a:solidFill>
              </a:rPr>
              <a:t> should be used as the hint for the form of </a:t>
            </a:r>
            <a:r>
              <a:rPr lang="el-GR" sz="2300" dirty="0">
                <a:solidFill>
                  <a:srgbClr val="000000"/>
                </a:solidFill>
              </a:rPr>
              <a:t>ξ</a:t>
            </a:r>
            <a:endParaRPr lang="de-DE" sz="2300" dirty="0">
              <a:solidFill>
                <a:srgbClr val="000000"/>
              </a:solidFill>
            </a:endParaRPr>
          </a:p>
        </p:txBody>
      </p:sp>
      <p:cxnSp>
        <p:nvCxnSpPr>
          <p:cNvPr id="6" name="Gerade Verbindung mit Pfeil 5"/>
          <p:cNvCxnSpPr/>
          <p:nvPr/>
        </p:nvCxnSpPr>
        <p:spPr>
          <a:xfrm>
            <a:off x="3970338" y="1204278"/>
            <a:ext cx="1082675"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feld 1"/>
              <p:cNvSpPr txBox="1"/>
              <p:nvPr/>
            </p:nvSpPr>
            <p:spPr>
              <a:xfrm>
                <a:off x="247650" y="808064"/>
                <a:ext cx="3384773" cy="793551"/>
              </a:xfrm>
              <a:prstGeom prst="rect">
                <a:avLst/>
              </a:prstGeom>
              <a:noFill/>
              <a:ln w="25400" cap="rnd">
                <a:solidFill>
                  <a:schemeClr val="accent1"/>
                </a:solidFill>
                <a:prstDash val="lgDashDot"/>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de-DE" sz="2400" b="0" i="1" smtClean="0">
                              <a:latin typeface="Cambria Math"/>
                            </a:rPr>
                            <m:t>𝑑</m:t>
                          </m:r>
                          <m:r>
                            <a:rPr lang="de-DE" sz="2400" b="1" i="1" smtClean="0">
                              <a:latin typeface="Cambria Math"/>
                            </a:rPr>
                            <m:t>𝒙</m:t>
                          </m:r>
                        </m:num>
                        <m:den>
                          <m:r>
                            <a:rPr lang="de-DE" sz="2400" b="0" i="1" smtClean="0">
                              <a:latin typeface="Cambria Math"/>
                            </a:rPr>
                            <m:t>𝑑𝑡</m:t>
                          </m:r>
                        </m:den>
                      </m:f>
                      <m:r>
                        <a:rPr lang="de-DE" sz="2400" b="0" i="1" smtClean="0">
                          <a:latin typeface="Cambria Math"/>
                        </a:rPr>
                        <m:t>=</m:t>
                      </m:r>
                      <m:r>
                        <a:rPr lang="de-DE" sz="2400" b="0" i="1" smtClean="0">
                          <a:latin typeface="Cambria Math"/>
                        </a:rPr>
                        <m:t>𝑓</m:t>
                      </m:r>
                      <m:d>
                        <m:dPr>
                          <m:ctrlPr>
                            <a:rPr lang="de-DE" sz="2400" b="0" i="1" smtClean="0">
                              <a:latin typeface="Cambria Math"/>
                            </a:rPr>
                          </m:ctrlPr>
                        </m:dPr>
                        <m:e>
                          <m:r>
                            <a:rPr lang="de-DE" sz="2400" b="1" i="1" smtClean="0">
                              <a:latin typeface="Cambria Math"/>
                            </a:rPr>
                            <m:t>𝒙</m:t>
                          </m:r>
                          <m:r>
                            <a:rPr lang="de-DE" sz="2400" b="0" i="1" smtClean="0">
                              <a:latin typeface="Cambria Math"/>
                            </a:rPr>
                            <m:t>,</m:t>
                          </m:r>
                          <m:r>
                            <a:rPr lang="de-DE" sz="2400" b="0" i="1" smtClean="0">
                              <a:latin typeface="Cambria Math"/>
                            </a:rPr>
                            <m:t>𝑡</m:t>
                          </m:r>
                        </m:e>
                      </m:d>
                      <m:r>
                        <a:rPr lang="de-DE" sz="2400" b="0" i="1" smtClean="0">
                          <a:latin typeface="Cambria Math"/>
                        </a:rPr>
                        <m:t>+</m:t>
                      </m:r>
                      <m:r>
                        <a:rPr lang="de-DE" sz="2400" b="0" i="1" smtClean="0">
                          <a:latin typeface="Cambria Math"/>
                        </a:rPr>
                        <m:t>𝑔</m:t>
                      </m:r>
                      <m:r>
                        <a:rPr lang="de-DE" sz="2400" b="0" i="1" smtClean="0">
                          <a:latin typeface="Cambria Math"/>
                        </a:rPr>
                        <m:t>(</m:t>
                      </m:r>
                      <m:r>
                        <a:rPr lang="de-DE" sz="2400" b="1" i="1" smtClean="0">
                          <a:latin typeface="Cambria Math"/>
                        </a:rPr>
                        <m:t>𝒙</m:t>
                      </m:r>
                      <m:r>
                        <a:rPr lang="de-DE" sz="2400" b="0" i="1" smtClean="0">
                          <a:latin typeface="Cambria Math"/>
                        </a:rPr>
                        <m:t>,</m:t>
                      </m:r>
                      <m:r>
                        <a:rPr lang="de-DE" sz="2400" b="1" i="1" smtClean="0">
                          <a:latin typeface="Cambria Math"/>
                        </a:rPr>
                        <m:t>𝒚</m:t>
                      </m:r>
                      <m:r>
                        <a:rPr lang="de-DE" sz="2400" b="0" i="1" smtClean="0">
                          <a:latin typeface="Cambria Math"/>
                        </a:rPr>
                        <m:t>,</m:t>
                      </m:r>
                      <m:r>
                        <a:rPr lang="de-DE" sz="2400" b="0" i="1" smtClean="0">
                          <a:latin typeface="Cambria Math"/>
                        </a:rPr>
                        <m:t>𝑡</m:t>
                      </m:r>
                      <m:r>
                        <a:rPr lang="de-DE" sz="2400" b="0" i="1" smtClean="0">
                          <a:latin typeface="Cambria Math"/>
                        </a:rPr>
                        <m:t>)</m:t>
                      </m:r>
                    </m:oMath>
                  </m:oMathPara>
                </a14:m>
                <a:endParaRPr lang="en-GB"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247650" y="808064"/>
                <a:ext cx="3384773" cy="793551"/>
              </a:xfrm>
              <a:prstGeom prst="rect">
                <a:avLst/>
              </a:prstGeom>
              <a:blipFill rotWithShape="1">
                <a:blip r:embed="rId3"/>
                <a:stretch>
                  <a:fillRect/>
                </a:stretch>
              </a:blipFill>
              <a:ln w="25400" cap="rnd">
                <a:solidFill>
                  <a:schemeClr val="accent1"/>
                </a:solidFill>
                <a:prstDash val="lgDashDot"/>
              </a:ln>
            </p:spPr>
            <p:txBody>
              <a:bodyPr/>
              <a:lstStyle/>
              <a:p>
                <a:r>
                  <a:rPr lang="en-GB">
                    <a:noFill/>
                  </a:rPr>
                  <a:t> </a:t>
                </a:r>
              </a:p>
            </p:txBody>
          </p:sp>
        </mc:Fallback>
      </mc:AlternateContent>
      <p:sp>
        <p:nvSpPr>
          <p:cNvPr id="10" name="Rechteck 9"/>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feld 14"/>
              <p:cNvSpPr txBox="1"/>
              <p:nvPr/>
            </p:nvSpPr>
            <p:spPr>
              <a:xfrm>
                <a:off x="5484812" y="808064"/>
                <a:ext cx="3062505" cy="793551"/>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de-DE" sz="2400" b="0" i="1" smtClean="0">
                              <a:latin typeface="Cambria Math"/>
                            </a:rPr>
                            <m:t>𝑑</m:t>
                          </m:r>
                          <m:r>
                            <a:rPr lang="de-DE" sz="2400" b="1" i="1" smtClean="0">
                              <a:latin typeface="Cambria Math"/>
                            </a:rPr>
                            <m:t>𝒙</m:t>
                          </m:r>
                        </m:num>
                        <m:den>
                          <m:r>
                            <a:rPr lang="de-DE" sz="2400" b="0" i="1" smtClean="0">
                              <a:latin typeface="Cambria Math"/>
                            </a:rPr>
                            <m:t>𝑑𝑡</m:t>
                          </m:r>
                        </m:den>
                      </m:f>
                      <m:r>
                        <a:rPr lang="de-DE" sz="2400" b="0" i="1" smtClean="0">
                          <a:latin typeface="Cambria Math"/>
                        </a:rPr>
                        <m:t>=</m:t>
                      </m:r>
                      <m:r>
                        <a:rPr lang="de-DE" sz="2400" b="0" i="1" smtClean="0">
                          <a:latin typeface="Cambria Math"/>
                        </a:rPr>
                        <m:t>𝑓</m:t>
                      </m:r>
                      <m:d>
                        <m:dPr>
                          <m:ctrlPr>
                            <a:rPr lang="de-DE" sz="2400" b="0" i="1" smtClean="0">
                              <a:latin typeface="Cambria Math"/>
                            </a:rPr>
                          </m:ctrlPr>
                        </m:dPr>
                        <m:e>
                          <m:r>
                            <a:rPr lang="de-DE" sz="2400" b="1" i="1" smtClean="0">
                              <a:latin typeface="Cambria Math"/>
                            </a:rPr>
                            <m:t>𝒙</m:t>
                          </m:r>
                          <m:r>
                            <a:rPr lang="de-DE" sz="2400" b="0" i="1" smtClean="0">
                              <a:latin typeface="Cambria Math"/>
                            </a:rPr>
                            <m:t>,</m:t>
                          </m:r>
                          <m:r>
                            <a:rPr lang="de-DE" sz="2400" b="0" i="1" smtClean="0">
                              <a:latin typeface="Cambria Math"/>
                            </a:rPr>
                            <m:t>𝑡</m:t>
                          </m:r>
                        </m:e>
                      </m:d>
                      <m:r>
                        <a:rPr lang="de-DE" sz="2400" b="0" i="1" smtClean="0">
                          <a:latin typeface="Cambria Math"/>
                        </a:rPr>
                        <m:t>+</m:t>
                      </m:r>
                      <m:r>
                        <a:rPr lang="de-DE" sz="2400" b="0" i="1" smtClean="0">
                          <a:latin typeface="Cambria Math"/>
                          <a:ea typeface="Cambria Math"/>
                        </a:rPr>
                        <m:t>𝜉</m:t>
                      </m:r>
                      <m:r>
                        <a:rPr lang="de-DE" sz="2400" b="0" i="1" smtClean="0">
                          <a:latin typeface="Cambria Math"/>
                          <a:ea typeface="Cambria Math"/>
                        </a:rPr>
                        <m:t>(</m:t>
                      </m:r>
                      <m:r>
                        <a:rPr lang="de-DE" sz="2400" b="1" i="1" smtClean="0">
                          <a:latin typeface="Cambria Math"/>
                          <a:ea typeface="Cambria Math"/>
                        </a:rPr>
                        <m:t>𝒙</m:t>
                      </m:r>
                      <m:r>
                        <a:rPr lang="de-DE" sz="2400" b="0" i="1" smtClean="0">
                          <a:latin typeface="Cambria Math"/>
                          <a:ea typeface="Cambria Math"/>
                        </a:rPr>
                        <m:t>,</m:t>
                      </m:r>
                      <m:r>
                        <a:rPr lang="de-DE" sz="2400" b="0" i="1" smtClean="0">
                          <a:latin typeface="Cambria Math"/>
                          <a:ea typeface="Cambria Math"/>
                        </a:rPr>
                        <m:t>𝑡</m:t>
                      </m:r>
                      <m:r>
                        <a:rPr lang="de-DE" sz="2400" b="0" i="1" smtClean="0">
                          <a:latin typeface="Cambria Math"/>
                          <a:ea typeface="Cambria Math"/>
                        </a:rPr>
                        <m:t>)</m:t>
                      </m:r>
                    </m:oMath>
                  </m:oMathPara>
                </a14:m>
                <a:endParaRPr lang="en-GB" sz="24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5484812" y="808064"/>
                <a:ext cx="3062505" cy="793551"/>
              </a:xfrm>
              <a:prstGeom prst="rect">
                <a:avLst/>
              </a:prstGeom>
              <a:blipFill rotWithShape="1">
                <a:blip r:embed="rId4"/>
                <a:stretch>
                  <a:fillRect/>
                </a:stretch>
              </a:blipFill>
              <a:ln w="25400">
                <a:solidFill>
                  <a:schemeClr val="accent1"/>
                </a:solidFill>
              </a:ln>
            </p:spPr>
            <p:txBody>
              <a:bodyPr/>
              <a:lstStyle/>
              <a:p>
                <a:r>
                  <a:rPr lang="en-GB">
                    <a:noFill/>
                  </a:rPr>
                  <a:t> </a:t>
                </a:r>
              </a:p>
            </p:txBody>
          </p:sp>
        </mc:Fallback>
      </mc:AlternateContent>
      <p:sp>
        <p:nvSpPr>
          <p:cNvPr id="21"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22" name="Textfeld 21"/>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23" name="Ellipse 22"/>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632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646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6593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8159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33796" name="Rechteck 2"/>
          <p:cNvSpPr>
            <a:spLocks noChangeArrowheads="1"/>
          </p:cNvSpPr>
          <p:nvPr/>
        </p:nvSpPr>
        <p:spPr bwMode="auto">
          <a:xfrm>
            <a:off x="201613" y="664845"/>
            <a:ext cx="524637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GB" sz="2300" dirty="0">
                <a:solidFill>
                  <a:srgbClr val="000000"/>
                </a:solidFill>
              </a:rPr>
              <a:t>Linear system (</a:t>
            </a:r>
            <a:r>
              <a:rPr lang="en-GB" sz="2300" dirty="0" err="1">
                <a:solidFill>
                  <a:srgbClr val="000000"/>
                </a:solidFill>
              </a:rPr>
              <a:t>Lindenberg</a:t>
            </a:r>
            <a:r>
              <a:rPr lang="en-GB" sz="2300" dirty="0">
                <a:solidFill>
                  <a:srgbClr val="000000"/>
                </a:solidFill>
              </a:rPr>
              <a:t> &amp; West, 1984):</a:t>
            </a:r>
          </a:p>
        </p:txBody>
      </p:sp>
      <p:sp>
        <p:nvSpPr>
          <p:cNvPr id="33797" name="Rechteck 6"/>
          <p:cNvSpPr>
            <a:spLocks noChangeArrowheads="1"/>
          </p:cNvSpPr>
          <p:nvPr/>
        </p:nvSpPr>
        <p:spPr bwMode="auto">
          <a:xfrm>
            <a:off x="2790825" y="1301433"/>
            <a:ext cx="619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spcAft>
                <a:spcPts val="600"/>
              </a:spcAft>
            </a:pPr>
            <a:r>
              <a:rPr lang="en-GB" sz="2300" dirty="0">
                <a:solidFill>
                  <a:srgbClr val="000000"/>
                </a:solidFill>
              </a:rPr>
              <a:t>Let us regard </a:t>
            </a:r>
            <a:r>
              <a:rPr lang="en-GB" sz="2300" b="1" i="1" dirty="0">
                <a:solidFill>
                  <a:srgbClr val="000000"/>
                </a:solidFill>
              </a:rPr>
              <a:t>x</a:t>
            </a:r>
            <a:r>
              <a:rPr lang="en-GB" sz="2300" dirty="0">
                <a:solidFill>
                  <a:srgbClr val="000000"/>
                </a:solidFill>
              </a:rPr>
              <a:t> as observable, </a:t>
            </a:r>
            <a:r>
              <a:rPr lang="en-GB" sz="2300" b="1" i="1" dirty="0">
                <a:solidFill>
                  <a:srgbClr val="000000"/>
                </a:solidFill>
              </a:rPr>
              <a:t>y</a:t>
            </a:r>
            <a:r>
              <a:rPr lang="en-GB" sz="2300" dirty="0">
                <a:solidFill>
                  <a:srgbClr val="000000"/>
                </a:solidFill>
              </a:rPr>
              <a:t> as unobservable.</a:t>
            </a:r>
          </a:p>
        </p:txBody>
      </p:sp>
      <p:sp>
        <p:nvSpPr>
          <p:cNvPr id="13" name="Rechteck 12"/>
          <p:cNvSpPr>
            <a:spLocks noChangeArrowheads="1"/>
          </p:cNvSpPr>
          <p:nvPr/>
        </p:nvSpPr>
        <p:spPr bwMode="auto">
          <a:xfrm>
            <a:off x="201613" y="3061018"/>
            <a:ext cx="205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ts val="600"/>
              </a:spcBef>
              <a:spcAft>
                <a:spcPts val="600"/>
              </a:spcAft>
            </a:pPr>
            <a:r>
              <a:rPr lang="en-GB" sz="2300" dirty="0">
                <a:solidFill>
                  <a:srgbClr val="000000"/>
                </a:solidFill>
              </a:rPr>
              <a:t>Integrating (2):</a:t>
            </a:r>
          </a:p>
        </p:txBody>
      </p:sp>
      <p:sp>
        <p:nvSpPr>
          <p:cNvPr id="15" name="Rechteck 14"/>
          <p:cNvSpPr>
            <a:spLocks noChangeArrowheads="1"/>
          </p:cNvSpPr>
          <p:nvPr/>
        </p:nvSpPr>
        <p:spPr bwMode="auto">
          <a:xfrm>
            <a:off x="201613" y="3906520"/>
            <a:ext cx="352051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ts val="600"/>
              </a:spcBef>
              <a:spcAft>
                <a:spcPts val="600"/>
              </a:spcAft>
            </a:pPr>
            <a:r>
              <a:rPr lang="en-GB" sz="2300" dirty="0" err="1">
                <a:solidFill>
                  <a:srgbClr val="000000"/>
                </a:solidFill>
              </a:rPr>
              <a:t>Memoryless</a:t>
            </a:r>
            <a:r>
              <a:rPr lang="en-GB" sz="2300" dirty="0">
                <a:solidFill>
                  <a:srgbClr val="000000"/>
                </a:solidFill>
              </a:rPr>
              <a:t> approximation</a:t>
            </a:r>
            <a:r>
              <a:rPr lang="en-GB" sz="2300" dirty="0" smtClean="0">
                <a:solidFill>
                  <a:srgbClr val="000000"/>
                </a:solidFill>
              </a:rPr>
              <a:t>:</a:t>
            </a:r>
            <a:endParaRPr lang="en-GB" sz="2300" dirty="0">
              <a:solidFill>
                <a:srgbClr val="000000"/>
              </a:solidFill>
            </a:endParaRPr>
          </a:p>
        </p:txBody>
      </p:sp>
      <p:sp>
        <p:nvSpPr>
          <p:cNvPr id="17" name="Rechteck 16"/>
          <p:cNvSpPr>
            <a:spLocks noChangeArrowheads="1"/>
          </p:cNvSpPr>
          <p:nvPr/>
        </p:nvSpPr>
        <p:spPr bwMode="auto">
          <a:xfrm>
            <a:off x="201612" y="4744164"/>
            <a:ext cx="3211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ts val="0"/>
              </a:spcBef>
              <a:spcAft>
                <a:spcPts val="0"/>
              </a:spcAft>
            </a:pPr>
            <a:r>
              <a:rPr lang="en-GB" sz="2300" dirty="0" smtClean="0">
                <a:solidFill>
                  <a:srgbClr val="000000"/>
                </a:solidFill>
              </a:rPr>
              <a:t>Finally, inserting into (1):</a:t>
            </a:r>
            <a:endParaRPr lang="en-GB" sz="2300" dirty="0">
              <a:solidFill>
                <a:srgbClr val="000000"/>
              </a:solidFill>
            </a:endParaRPr>
          </a:p>
        </p:txBody>
      </p:sp>
      <p:cxnSp>
        <p:nvCxnSpPr>
          <p:cNvPr id="23" name="Gerade Verbindung 22"/>
          <p:cNvCxnSpPr/>
          <p:nvPr/>
        </p:nvCxnSpPr>
        <p:spPr>
          <a:xfrm flipV="1">
            <a:off x="5042834" y="5159941"/>
            <a:ext cx="941070" cy="415499"/>
          </a:xfrm>
          <a:prstGeom prst="line">
            <a:avLst/>
          </a:prstGeom>
          <a:ln w="25400" cmpd="sng">
            <a:solidFill>
              <a:srgbClr val="053AE5"/>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32" name="Rechteck 31"/>
          <p:cNvSpPr>
            <a:spLocks noChangeArrowheads="1"/>
          </p:cNvSpPr>
          <p:nvPr/>
        </p:nvSpPr>
        <p:spPr bwMode="auto">
          <a:xfrm>
            <a:off x="4548088" y="5594172"/>
            <a:ext cx="1136850" cy="707886"/>
          </a:xfrm>
          <a:prstGeom prst="rect">
            <a:avLst/>
          </a:prstGeom>
          <a:noFill/>
          <a:ln w="19050">
            <a:solidFill>
              <a:srgbClr val="053AE5"/>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GB" dirty="0" smtClean="0">
                <a:solidFill>
                  <a:srgbClr val="000000"/>
                </a:solidFill>
              </a:rPr>
              <a:t>corrected</a:t>
            </a:r>
          </a:p>
          <a:p>
            <a:r>
              <a:rPr lang="en-GB" dirty="0" smtClean="0">
                <a:solidFill>
                  <a:srgbClr val="000000"/>
                </a:solidFill>
              </a:rPr>
              <a:t>damping</a:t>
            </a:r>
          </a:p>
        </p:txBody>
      </p:sp>
      <p:sp>
        <p:nvSpPr>
          <p:cNvPr id="33" name="Rechteck 32"/>
          <p:cNvSpPr>
            <a:spLocks noChangeArrowheads="1"/>
          </p:cNvSpPr>
          <p:nvPr/>
        </p:nvSpPr>
        <p:spPr bwMode="auto">
          <a:xfrm>
            <a:off x="5850255" y="5594033"/>
            <a:ext cx="1519238" cy="708025"/>
          </a:xfrm>
          <a:prstGeom prst="rect">
            <a:avLst/>
          </a:prstGeom>
          <a:noFill/>
          <a:ln w="1905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GB" dirty="0">
                <a:solidFill>
                  <a:srgbClr val="000000"/>
                </a:solidFill>
              </a:rPr>
              <a:t>deterministic</a:t>
            </a:r>
          </a:p>
          <a:p>
            <a:r>
              <a:rPr lang="en-GB" dirty="0" smtClean="0">
                <a:solidFill>
                  <a:srgbClr val="000000"/>
                </a:solidFill>
              </a:rPr>
              <a:t>drift</a:t>
            </a:r>
            <a:endParaRPr lang="en-GB" dirty="0">
              <a:solidFill>
                <a:srgbClr val="000000"/>
              </a:solidFill>
            </a:endParaRPr>
          </a:p>
        </p:txBody>
      </p:sp>
      <p:sp>
        <p:nvSpPr>
          <p:cNvPr id="34" name="Rechteck 33"/>
          <p:cNvSpPr>
            <a:spLocks noChangeArrowheads="1"/>
          </p:cNvSpPr>
          <p:nvPr/>
        </p:nvSpPr>
        <p:spPr bwMode="auto">
          <a:xfrm>
            <a:off x="7495858" y="5748090"/>
            <a:ext cx="1612900" cy="400050"/>
          </a:xfrm>
          <a:prstGeom prst="rect">
            <a:avLst/>
          </a:prstGeom>
          <a:noFill/>
          <a:ln w="19050">
            <a:solidFill>
              <a:srgbClr val="0082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l"/>
            <a:r>
              <a:rPr lang="en-GB">
                <a:solidFill>
                  <a:srgbClr val="000000"/>
                </a:solidFill>
              </a:rPr>
              <a:t>additive noise</a:t>
            </a:r>
          </a:p>
        </p:txBody>
      </p:sp>
      <p:sp>
        <p:nvSpPr>
          <p:cNvPr id="35" name="Rechteck 34"/>
          <p:cNvSpPr>
            <a:spLocks noChangeArrowheads="1"/>
          </p:cNvSpPr>
          <p:nvPr/>
        </p:nvSpPr>
        <p:spPr bwMode="auto">
          <a:xfrm>
            <a:off x="132922" y="5270639"/>
            <a:ext cx="441516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ts val="0"/>
              </a:spcBef>
              <a:spcAft>
                <a:spcPts val="0"/>
              </a:spcAft>
            </a:pPr>
            <a:r>
              <a:rPr lang="de-DE" sz="2300" i="1" dirty="0" smtClean="0">
                <a:solidFill>
                  <a:srgbClr val="000000"/>
                </a:solidFill>
              </a:rPr>
              <a:t>A</a:t>
            </a:r>
            <a:r>
              <a:rPr lang="de-DE" sz="2300" dirty="0" smtClean="0">
                <a:solidFill>
                  <a:srgbClr val="000000"/>
                </a:solidFill>
              </a:rPr>
              <a:t>, </a:t>
            </a:r>
            <a:r>
              <a:rPr lang="de-DE" sz="2300" i="1" dirty="0" smtClean="0">
                <a:solidFill>
                  <a:srgbClr val="000000"/>
                </a:solidFill>
              </a:rPr>
              <a:t>B</a:t>
            </a:r>
            <a:r>
              <a:rPr lang="de-DE" sz="2300" dirty="0" smtClean="0">
                <a:solidFill>
                  <a:srgbClr val="000000"/>
                </a:solidFill>
              </a:rPr>
              <a:t>, </a:t>
            </a:r>
            <a:r>
              <a:rPr lang="de-DE" sz="2300" dirty="0" err="1" smtClean="0">
                <a:solidFill>
                  <a:srgbClr val="000000"/>
                </a:solidFill>
              </a:rPr>
              <a:t>and</a:t>
            </a:r>
            <a:r>
              <a:rPr lang="de-DE" sz="2300" dirty="0" smtClean="0">
                <a:solidFill>
                  <a:srgbClr val="000000"/>
                </a:solidFill>
              </a:rPr>
              <a:t> </a:t>
            </a:r>
            <a:r>
              <a:rPr lang="de-DE" sz="2300" i="1" dirty="0" smtClean="0">
                <a:solidFill>
                  <a:srgbClr val="000000"/>
                </a:solidFill>
              </a:rPr>
              <a:t>C</a:t>
            </a:r>
            <a:r>
              <a:rPr lang="de-DE" sz="2300" dirty="0" smtClean="0">
                <a:solidFill>
                  <a:srgbClr val="000000"/>
                </a:solidFill>
              </a:rPr>
              <a:t> </a:t>
            </a:r>
            <a:r>
              <a:rPr lang="de-DE" sz="2300" dirty="0" err="1" smtClean="0">
                <a:solidFill>
                  <a:srgbClr val="000000"/>
                </a:solidFill>
              </a:rPr>
              <a:t>are</a:t>
            </a:r>
            <a:r>
              <a:rPr lang="de-DE" sz="2300" dirty="0" smtClean="0">
                <a:solidFill>
                  <a:srgbClr val="000000"/>
                </a:solidFill>
              </a:rPr>
              <a:t> </a:t>
            </a:r>
            <a:r>
              <a:rPr lang="de-DE" sz="2300" dirty="0" err="1" smtClean="0">
                <a:solidFill>
                  <a:srgbClr val="000000"/>
                </a:solidFill>
              </a:rPr>
              <a:t>known</a:t>
            </a:r>
            <a:r>
              <a:rPr lang="de-DE" sz="2300" dirty="0" smtClean="0">
                <a:solidFill>
                  <a:srgbClr val="000000"/>
                </a:solidFill>
              </a:rPr>
              <a:t> </a:t>
            </a:r>
            <a:r>
              <a:rPr lang="de-DE" sz="2300" dirty="0" err="1" smtClean="0">
                <a:solidFill>
                  <a:srgbClr val="000000"/>
                </a:solidFill>
              </a:rPr>
              <a:t>functions</a:t>
            </a:r>
            <a:r>
              <a:rPr lang="de-DE" sz="2300" dirty="0" smtClean="0">
                <a:solidFill>
                  <a:srgbClr val="000000"/>
                </a:solidFill>
              </a:rPr>
              <a:t> </a:t>
            </a:r>
          </a:p>
          <a:p>
            <a:pPr algn="l">
              <a:spcBef>
                <a:spcPts val="0"/>
              </a:spcBef>
              <a:spcAft>
                <a:spcPts val="0"/>
              </a:spcAft>
            </a:pPr>
            <a:r>
              <a:rPr lang="de-DE" sz="2300" dirty="0" err="1" smtClean="0">
                <a:solidFill>
                  <a:srgbClr val="000000"/>
                </a:solidFill>
              </a:rPr>
              <a:t>of</a:t>
            </a:r>
            <a:r>
              <a:rPr lang="de-DE" sz="2300" dirty="0" smtClean="0">
                <a:solidFill>
                  <a:srgbClr val="000000"/>
                </a:solidFill>
              </a:rPr>
              <a:t> </a:t>
            </a:r>
            <a:r>
              <a:rPr lang="de-DE" sz="2300" dirty="0" err="1" smtClean="0">
                <a:solidFill>
                  <a:srgbClr val="000000"/>
                </a:solidFill>
              </a:rPr>
              <a:t>the</a:t>
            </a:r>
            <a:r>
              <a:rPr lang="de-DE" sz="2300" dirty="0" smtClean="0">
                <a:solidFill>
                  <a:srgbClr val="000000"/>
                </a:solidFill>
              </a:rPr>
              <a:t> </a:t>
            </a:r>
            <a:r>
              <a:rPr lang="de-DE" sz="2300" dirty="0" err="1" smtClean="0">
                <a:solidFill>
                  <a:srgbClr val="000000"/>
                </a:solidFill>
              </a:rPr>
              <a:t>resolved</a:t>
            </a:r>
            <a:r>
              <a:rPr lang="de-DE" sz="2300" dirty="0" smtClean="0">
                <a:solidFill>
                  <a:srgbClr val="000000"/>
                </a:solidFill>
              </a:rPr>
              <a:t> </a:t>
            </a:r>
            <a:r>
              <a:rPr lang="de-DE" sz="2300" dirty="0" err="1" smtClean="0">
                <a:solidFill>
                  <a:srgbClr val="000000"/>
                </a:solidFill>
              </a:rPr>
              <a:t>interaction</a:t>
            </a:r>
            <a:r>
              <a:rPr lang="de-DE" sz="2300" dirty="0" smtClean="0">
                <a:solidFill>
                  <a:srgbClr val="000000"/>
                </a:solidFill>
              </a:rPr>
              <a:t> </a:t>
            </a:r>
            <a:r>
              <a:rPr lang="de-DE" sz="2300" i="1" dirty="0" smtClean="0">
                <a:solidFill>
                  <a:srgbClr val="000000"/>
                </a:solidFill>
              </a:rPr>
              <a:t>a</a:t>
            </a:r>
            <a:r>
              <a:rPr lang="de-DE" sz="2300" dirty="0" smtClean="0">
                <a:solidFill>
                  <a:srgbClr val="000000"/>
                </a:solidFill>
              </a:rPr>
              <a:t> </a:t>
            </a:r>
            <a:r>
              <a:rPr lang="de-DE" sz="2300" dirty="0" err="1" smtClean="0">
                <a:solidFill>
                  <a:srgbClr val="000000"/>
                </a:solidFill>
              </a:rPr>
              <a:t>and</a:t>
            </a:r>
            <a:r>
              <a:rPr lang="de-DE" sz="2300" dirty="0" smtClean="0">
                <a:solidFill>
                  <a:srgbClr val="000000"/>
                </a:solidFill>
              </a:rPr>
              <a:t> </a:t>
            </a:r>
            <a:r>
              <a:rPr lang="de-DE" sz="2300" dirty="0" err="1" smtClean="0">
                <a:solidFill>
                  <a:srgbClr val="000000"/>
                </a:solidFill>
              </a:rPr>
              <a:t>unresolved</a:t>
            </a:r>
            <a:r>
              <a:rPr lang="de-DE" sz="2300" dirty="0" smtClean="0">
                <a:solidFill>
                  <a:srgbClr val="000000"/>
                </a:solidFill>
              </a:rPr>
              <a:t> </a:t>
            </a:r>
            <a:r>
              <a:rPr lang="de-DE" sz="2300" dirty="0" err="1" smtClean="0">
                <a:solidFill>
                  <a:srgbClr val="000000"/>
                </a:solidFill>
              </a:rPr>
              <a:t>interactions</a:t>
            </a:r>
            <a:r>
              <a:rPr lang="de-DE" sz="2300" dirty="0" smtClean="0">
                <a:solidFill>
                  <a:srgbClr val="000000"/>
                </a:solidFill>
              </a:rPr>
              <a:t> </a:t>
            </a:r>
            <a:r>
              <a:rPr lang="de-DE" sz="2300" i="1" dirty="0" smtClean="0">
                <a:solidFill>
                  <a:srgbClr val="000000"/>
                </a:solidFill>
              </a:rPr>
              <a:t>b</a:t>
            </a:r>
            <a:r>
              <a:rPr lang="de-DE" sz="2300" dirty="0" smtClean="0">
                <a:solidFill>
                  <a:srgbClr val="000000"/>
                </a:solidFill>
              </a:rPr>
              <a:t>, </a:t>
            </a:r>
            <a:r>
              <a:rPr lang="de-DE" sz="2300" i="1" dirty="0" smtClean="0">
                <a:solidFill>
                  <a:srgbClr val="000000"/>
                </a:solidFill>
              </a:rPr>
              <a:t>c</a:t>
            </a:r>
            <a:r>
              <a:rPr lang="de-DE" sz="2300" dirty="0" smtClean="0">
                <a:solidFill>
                  <a:srgbClr val="000000"/>
                </a:solidFill>
              </a:rPr>
              <a:t>, </a:t>
            </a:r>
            <a:r>
              <a:rPr lang="de-DE" sz="2300" dirty="0" err="1" smtClean="0">
                <a:solidFill>
                  <a:srgbClr val="000000"/>
                </a:solidFill>
              </a:rPr>
              <a:t>and</a:t>
            </a:r>
            <a:r>
              <a:rPr lang="de-DE" sz="2300" dirty="0" smtClean="0">
                <a:solidFill>
                  <a:srgbClr val="000000"/>
                </a:solidFill>
              </a:rPr>
              <a:t> </a:t>
            </a:r>
            <a:r>
              <a:rPr lang="de-DE" sz="2300" i="1" dirty="0" smtClean="0">
                <a:solidFill>
                  <a:srgbClr val="000000"/>
                </a:solidFill>
              </a:rPr>
              <a:t>d</a:t>
            </a:r>
            <a:endParaRPr lang="en-GB" sz="2300" i="1" dirty="0">
              <a:solidFill>
                <a:srgbClr val="000000"/>
              </a:solidFill>
            </a:endParaRPr>
          </a:p>
        </p:txBody>
      </p:sp>
      <p:sp>
        <p:nvSpPr>
          <p:cNvPr id="21" name="Rechteck 20"/>
          <p:cNvSpPr>
            <a:spLocks noChangeArrowheads="1"/>
          </p:cNvSpPr>
          <p:nvPr/>
        </p:nvSpPr>
        <p:spPr bwMode="auto">
          <a:xfrm>
            <a:off x="201612" y="2113455"/>
            <a:ext cx="6909264" cy="800219"/>
          </a:xfrm>
          <a:prstGeom prst="rect">
            <a:avLst/>
          </a:prstGeom>
          <a:solidFill>
            <a:schemeClr val="bg1"/>
          </a:solidFill>
          <a:ln>
            <a:noFill/>
          </a:ln>
        </p:spPr>
        <p:txBody>
          <a:bodyPr wrap="none">
            <a:spAutoFit/>
          </a:bodyPr>
          <a:lstStyle/>
          <a:p>
            <a:pPr algn="l">
              <a:spcBef>
                <a:spcPts val="0"/>
              </a:spcBef>
              <a:spcAft>
                <a:spcPts val="0"/>
              </a:spcAft>
            </a:pPr>
            <a:r>
              <a:rPr lang="en-GB" sz="2300" dirty="0" smtClean="0">
                <a:solidFill>
                  <a:srgbClr val="000000"/>
                </a:solidFill>
              </a:rPr>
              <a:t>The idea: to integrate (2) and to insert the result into (1), </a:t>
            </a:r>
          </a:p>
          <a:p>
            <a:pPr algn="l">
              <a:spcBef>
                <a:spcPts val="0"/>
              </a:spcBef>
              <a:spcAft>
                <a:spcPts val="0"/>
              </a:spcAft>
            </a:pPr>
            <a:r>
              <a:rPr lang="en-GB" sz="2300" dirty="0" smtClean="0">
                <a:solidFill>
                  <a:srgbClr val="000000"/>
                </a:solidFill>
              </a:rPr>
              <a:t>thus eliminating the unresolved mode</a:t>
            </a:r>
            <a:endParaRPr lang="en-GB" sz="2300" dirty="0">
              <a:solidFill>
                <a:srgbClr val="000000"/>
              </a:solidFill>
            </a:endParaRPr>
          </a:p>
        </p:txBody>
      </p:sp>
      <mc:AlternateContent xmlns:mc="http://schemas.openxmlformats.org/markup-compatibility/2006" xmlns:a14="http://schemas.microsoft.com/office/drawing/2010/main">
        <mc:Choice Requires="a14">
          <p:sp>
            <p:nvSpPr>
              <p:cNvPr id="2" name="Textfeld 1"/>
              <p:cNvSpPr txBox="1"/>
              <p:nvPr/>
            </p:nvSpPr>
            <p:spPr>
              <a:xfrm>
                <a:off x="5042834" y="4707920"/>
                <a:ext cx="287726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de-DE" sz="2400" b="0" i="1" smtClean="0">
                              <a:latin typeface="Cambria Math"/>
                            </a:rPr>
                            <m:t>𝑥</m:t>
                          </m:r>
                        </m:e>
                      </m:acc>
                      <m:r>
                        <a:rPr lang="de-DE" sz="2400" b="0" i="1" smtClean="0">
                          <a:latin typeface="Cambria Math"/>
                        </a:rPr>
                        <m:t>=−</m:t>
                      </m:r>
                      <m:r>
                        <a:rPr lang="de-DE" sz="2400" b="0" i="1" smtClean="0">
                          <a:latin typeface="Cambria Math"/>
                        </a:rPr>
                        <m:t>𝐴𝑥</m:t>
                      </m:r>
                      <m:r>
                        <a:rPr lang="de-DE" sz="2400" b="0" i="1" smtClean="0">
                          <a:latin typeface="Cambria Math"/>
                        </a:rPr>
                        <m:t>+</m:t>
                      </m:r>
                      <m:r>
                        <a:rPr lang="de-DE" sz="2400" b="0" i="1" smtClean="0">
                          <a:latin typeface="Cambria Math"/>
                        </a:rPr>
                        <m:t>𝐵</m:t>
                      </m:r>
                      <m:r>
                        <a:rPr lang="de-DE" sz="2400" b="0" i="1" smtClean="0">
                          <a:latin typeface="Cambria Math"/>
                        </a:rPr>
                        <m:t>+</m:t>
                      </m:r>
                      <m:r>
                        <a:rPr lang="de-DE" sz="2400" b="0" i="1" smtClean="0">
                          <a:latin typeface="Cambria Math"/>
                        </a:rPr>
                        <m:t>𝐶</m:t>
                      </m:r>
                      <m:sSub>
                        <m:sSubPr>
                          <m:ctrlPr>
                            <a:rPr lang="de-DE" sz="2400" b="0" i="1" smtClean="0">
                              <a:latin typeface="Cambria Math"/>
                            </a:rPr>
                          </m:ctrlPr>
                        </m:sSubPr>
                        <m:e>
                          <m:r>
                            <a:rPr lang="de-DE" sz="2400" b="0" i="1" smtClean="0">
                              <a:latin typeface="Cambria Math"/>
                            </a:rPr>
                            <m:t>𝑦</m:t>
                          </m:r>
                        </m:e>
                        <m:sub>
                          <m:r>
                            <a:rPr lang="de-DE" sz="2400" b="0" i="1" smtClean="0">
                              <a:latin typeface="Cambria Math"/>
                            </a:rPr>
                            <m:t>0</m:t>
                          </m:r>
                        </m:sub>
                      </m:sSub>
                    </m:oMath>
                  </m:oMathPara>
                </a14:m>
                <a:endParaRPr lang="en-GB"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5042834" y="4707920"/>
                <a:ext cx="2877263" cy="461665"/>
              </a:xfrm>
              <a:prstGeom prst="rect">
                <a:avLst/>
              </a:prstGeom>
              <a:blipFill rotWithShape="1">
                <a:blip r:embed="rId3"/>
                <a:stretch>
                  <a:fillRect b="-10526"/>
                </a:stretch>
              </a:blipFill>
            </p:spPr>
            <p:txBody>
              <a:bodyPr/>
              <a:lstStyle/>
              <a:p>
                <a:r>
                  <a:rPr lang="en-GB">
                    <a:noFill/>
                  </a:rPr>
                  <a:t> </a:t>
                </a:r>
              </a:p>
            </p:txBody>
          </p:sp>
        </mc:Fallback>
      </mc:AlternateContent>
      <p:cxnSp>
        <p:nvCxnSpPr>
          <p:cNvPr id="24" name="Gerade Verbindung 23"/>
          <p:cNvCxnSpPr/>
          <p:nvPr/>
        </p:nvCxnSpPr>
        <p:spPr>
          <a:xfrm flipV="1">
            <a:off x="6609874" y="5159941"/>
            <a:ext cx="136366" cy="444118"/>
          </a:xfrm>
          <a:prstGeom prst="line">
            <a:avLst/>
          </a:prstGeom>
          <a:ln w="25400" cmpd="sng">
            <a:solidFill>
              <a:srgbClr val="FFC0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flipV="1">
            <a:off x="7560806" y="5190440"/>
            <a:ext cx="844232" cy="557650"/>
          </a:xfrm>
          <a:prstGeom prst="line">
            <a:avLst/>
          </a:prstGeom>
          <a:ln w="25400" cmpd="sng">
            <a:solidFill>
              <a:srgbClr val="008000"/>
            </a:solidFill>
            <a:prstDash val="solid"/>
            <a:tailEnd type="stealth" w="lg" len="lg"/>
          </a:ln>
        </p:spPr>
        <p:style>
          <a:lnRef idx="1">
            <a:schemeClr val="accent1"/>
          </a:lnRef>
          <a:fillRef idx="0">
            <a:schemeClr val="accent1"/>
          </a:fillRef>
          <a:effectRef idx="0">
            <a:schemeClr val="accent1"/>
          </a:effectRef>
          <a:fontRef idx="minor">
            <a:schemeClr val="tx1"/>
          </a:fontRef>
        </p:style>
      </p:cxnSp>
      <p:pic>
        <p:nvPicPr>
          <p:cNvPr id="297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799" y="2691131"/>
            <a:ext cx="6296976" cy="109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9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265" y="3605249"/>
            <a:ext cx="2922110" cy="10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hteck 35"/>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feld 15"/>
              <p:cNvSpPr txBox="1"/>
              <p:nvPr/>
            </p:nvSpPr>
            <p:spPr>
              <a:xfrm>
                <a:off x="310826" y="1116201"/>
                <a:ext cx="21176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de-DE" sz="2400" b="0" i="1" smtClean="0">
                              <a:latin typeface="Cambria Math"/>
                            </a:rPr>
                            <m:t>𝑥</m:t>
                          </m:r>
                        </m:e>
                      </m:acc>
                      <m:r>
                        <a:rPr lang="de-DE" sz="2400" b="0" i="1" smtClean="0">
                          <a:latin typeface="Cambria Math"/>
                        </a:rPr>
                        <m:t>=−</m:t>
                      </m:r>
                      <m:r>
                        <a:rPr lang="de-DE" sz="2400" b="0" i="1" smtClean="0">
                          <a:latin typeface="Cambria Math"/>
                        </a:rPr>
                        <m:t>𝑎𝑥</m:t>
                      </m:r>
                      <m:r>
                        <a:rPr lang="de-DE" sz="2400" b="0" i="1" smtClean="0">
                          <a:latin typeface="Cambria Math"/>
                        </a:rPr>
                        <m:t>+</m:t>
                      </m:r>
                      <m:r>
                        <a:rPr lang="de-DE" sz="2400" b="0" i="1" smtClean="0">
                          <a:latin typeface="Cambria Math"/>
                        </a:rPr>
                        <m:t>𝑏𝑦</m:t>
                      </m:r>
                    </m:oMath>
                  </m:oMathPara>
                </a14:m>
                <a:endParaRPr lang="en-GB" sz="2400" dirty="0"/>
              </a:p>
            </p:txBody>
          </p:sp>
        </mc:Choice>
        <mc:Fallback xmlns="">
          <p:sp>
            <p:nvSpPr>
              <p:cNvPr id="16" name="Textfeld 15"/>
              <p:cNvSpPr txBox="1">
                <a:spLocks noRot="1" noChangeAspect="1" noMove="1" noResize="1" noEditPoints="1" noAdjustHandles="1" noChangeArrowheads="1" noChangeShapeType="1" noTextEdit="1"/>
              </p:cNvSpPr>
              <p:nvPr/>
            </p:nvSpPr>
            <p:spPr>
              <a:xfrm>
                <a:off x="310826" y="1116201"/>
                <a:ext cx="2117696" cy="461665"/>
              </a:xfrm>
              <a:prstGeom prst="rect">
                <a:avLst/>
              </a:prstGeom>
              <a:blipFill rotWithShape="1">
                <a:blip r:embed="rId6"/>
                <a:stretch>
                  <a:fillRect b="-1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10826" y="1577866"/>
                <a:ext cx="18732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de-DE" sz="2400" b="0" i="1" smtClean="0">
                              <a:latin typeface="Cambria Math"/>
                            </a:rPr>
                            <m:t>𝑦</m:t>
                          </m:r>
                        </m:e>
                      </m:acc>
                      <m:r>
                        <a:rPr lang="de-DE" sz="2400" b="0" i="1" smtClean="0">
                          <a:latin typeface="Cambria Math"/>
                        </a:rPr>
                        <m:t>=</m:t>
                      </m:r>
                      <m:r>
                        <a:rPr lang="de-DE" sz="2400" b="0" i="1" smtClean="0">
                          <a:latin typeface="Cambria Math"/>
                        </a:rPr>
                        <m:t>𝑑𝑥</m:t>
                      </m:r>
                      <m:r>
                        <a:rPr lang="de-DE" sz="2400" b="0" i="1" smtClean="0">
                          <a:latin typeface="Cambria Math"/>
                        </a:rPr>
                        <m:t>−</m:t>
                      </m:r>
                      <m:r>
                        <a:rPr lang="de-DE" sz="2400" b="0" i="1" smtClean="0">
                          <a:latin typeface="Cambria Math"/>
                        </a:rPr>
                        <m:t>𝑐𝑦</m:t>
                      </m:r>
                    </m:oMath>
                  </m:oMathPara>
                </a14:m>
                <a:endParaRPr lang="en-GB" sz="2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310826" y="1577866"/>
                <a:ext cx="1873205" cy="461665"/>
              </a:xfrm>
              <a:prstGeom prst="rect">
                <a:avLst/>
              </a:prstGeom>
              <a:blipFill rotWithShape="1">
                <a:blip r:embed="rId7"/>
                <a:stretch>
                  <a:fillRect l="-326" b="-10526"/>
                </a:stretch>
              </a:blipFill>
            </p:spPr>
            <p:txBody>
              <a:bodyPr/>
              <a:lstStyle/>
              <a:p>
                <a:r>
                  <a:rPr lang="en-GB">
                    <a:noFill/>
                  </a:rPr>
                  <a:t> </a:t>
                </a:r>
              </a:p>
            </p:txBody>
          </p:sp>
        </mc:Fallback>
      </mc:AlternateContent>
      <p:sp>
        <p:nvSpPr>
          <p:cNvPr id="47"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31" name="Textfeld 30"/>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37" name="Ellipse 36"/>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632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646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67259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6593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llipse 63"/>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75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9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32" grpId="0" animBg="1"/>
      <p:bldP spid="33" grpId="0" animBg="1"/>
      <p:bldP spid="34" grpId="0" animBg="1"/>
      <p:bldP spid="35" grpId="0"/>
      <p:bldP spid="21"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34820" name="Rechteck 2"/>
          <p:cNvSpPr>
            <a:spLocks noChangeArrowheads="1"/>
          </p:cNvSpPr>
          <p:nvPr/>
        </p:nvSpPr>
        <p:spPr bwMode="auto">
          <a:xfrm>
            <a:off x="201613" y="815975"/>
            <a:ext cx="4446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GB" sz="2400">
                <a:solidFill>
                  <a:srgbClr val="000000"/>
                </a:solidFill>
              </a:rPr>
              <a:t>Nonlinear system “predator-prey”:</a:t>
            </a:r>
          </a:p>
        </p:txBody>
      </p:sp>
      <p:sp>
        <p:nvSpPr>
          <p:cNvPr id="4" name="Textfeld 3"/>
          <p:cNvSpPr txBox="1">
            <a:spLocks noRot="1" noChangeAspect="1" noMove="1" noResize="1" noEditPoints="1" noAdjustHandles="1" noChangeArrowheads="1" noChangeShapeType="1" noTextEdit="1"/>
          </p:cNvSpPr>
          <p:nvPr/>
        </p:nvSpPr>
        <p:spPr>
          <a:xfrm>
            <a:off x="1072311" y="1439692"/>
            <a:ext cx="2419918" cy="461665"/>
          </a:xfrm>
          <a:prstGeom prst="rect">
            <a:avLst/>
          </a:prstGeom>
          <a:blipFill rotWithShape="1">
            <a:blip r:embed="rId3" cstate="print"/>
            <a:stretch>
              <a:fillRect b="-18421"/>
            </a:stretch>
          </a:blipFill>
        </p:spPr>
        <p:txBody>
          <a:bodyPr/>
          <a:lstStyle/>
          <a:p>
            <a:pPr>
              <a:defRPr/>
            </a:pPr>
            <a:r>
              <a:rPr lang="en-GB">
                <a:noFill/>
              </a:rPr>
              <a:t> </a:t>
            </a:r>
          </a:p>
        </p:txBody>
      </p:sp>
      <p:sp>
        <p:nvSpPr>
          <p:cNvPr id="5" name="Textfeld 4"/>
          <p:cNvSpPr txBox="1">
            <a:spLocks noRot="1" noChangeAspect="1" noMove="1" noResize="1" noEditPoints="1" noAdjustHandles="1" noChangeArrowheads="1" noChangeShapeType="1" noTextEdit="1"/>
          </p:cNvSpPr>
          <p:nvPr/>
        </p:nvSpPr>
        <p:spPr>
          <a:xfrm>
            <a:off x="1138998" y="2071991"/>
            <a:ext cx="2091983" cy="461665"/>
          </a:xfrm>
          <a:prstGeom prst="rect">
            <a:avLst/>
          </a:prstGeom>
          <a:blipFill rotWithShape="1">
            <a:blip r:embed="rId4" cstate="print"/>
            <a:stretch>
              <a:fillRect l="-292" b="-18421"/>
            </a:stretch>
          </a:blipFill>
        </p:spPr>
        <p:txBody>
          <a:bodyPr/>
          <a:lstStyle/>
          <a:p>
            <a:pPr>
              <a:defRPr/>
            </a:pPr>
            <a:r>
              <a:rPr lang="en-GB">
                <a:noFill/>
              </a:rPr>
              <a:t> </a:t>
            </a:r>
          </a:p>
        </p:txBody>
      </p:sp>
      <p:sp>
        <p:nvSpPr>
          <p:cNvPr id="34823" name="Rechteck 8"/>
          <p:cNvSpPr>
            <a:spLocks noChangeArrowheads="1"/>
          </p:cNvSpPr>
          <p:nvPr/>
        </p:nvSpPr>
        <p:spPr bwMode="auto">
          <a:xfrm>
            <a:off x="4975225" y="1439863"/>
            <a:ext cx="312261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Aft>
                <a:spcPts val="1800"/>
              </a:spcAft>
            </a:pPr>
            <a:r>
              <a:rPr lang="en-GB" sz="2400" i="1">
                <a:solidFill>
                  <a:srgbClr val="000000"/>
                </a:solidFill>
              </a:rPr>
              <a:t>x</a:t>
            </a:r>
            <a:r>
              <a:rPr lang="en-GB" sz="2400">
                <a:solidFill>
                  <a:srgbClr val="000000"/>
                </a:solidFill>
              </a:rPr>
              <a:t> – number of predators</a:t>
            </a:r>
          </a:p>
          <a:p>
            <a:pPr algn="l">
              <a:spcAft>
                <a:spcPts val="1800"/>
              </a:spcAft>
            </a:pPr>
            <a:r>
              <a:rPr lang="en-GB" sz="2400" i="1">
                <a:solidFill>
                  <a:srgbClr val="000000"/>
                </a:solidFill>
              </a:rPr>
              <a:t>y</a:t>
            </a:r>
            <a:r>
              <a:rPr lang="en-GB" sz="2400">
                <a:solidFill>
                  <a:srgbClr val="000000"/>
                </a:solidFill>
              </a:rPr>
              <a:t> – number of preys</a:t>
            </a:r>
          </a:p>
        </p:txBody>
      </p:sp>
      <p:pic>
        <p:nvPicPr>
          <p:cNvPr id="34824"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 y="2698433"/>
            <a:ext cx="80137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19" name="Textfeld 18"/>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20" name="Ellipse 19"/>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632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646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67259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6593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68580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26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357630"/>
            <a:ext cx="5467350" cy="252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bgerundetes Rechteck 1"/>
          <p:cNvSpPr/>
          <p:nvPr/>
        </p:nvSpPr>
        <p:spPr>
          <a:xfrm>
            <a:off x="4572000" y="1726839"/>
            <a:ext cx="3976687" cy="455613"/>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rgbClr val="000000"/>
                </a:solidFill>
                <a:latin typeface="Times New Roman" pitchFamily="18" charset="0"/>
              </a:rPr>
              <a:t>This is what we do neglecting         </a:t>
            </a:r>
            <a:r>
              <a:rPr lang="en-US" dirty="0" smtClean="0">
                <a:solidFill>
                  <a:srgbClr val="000000"/>
                </a:solidFill>
                <a:latin typeface="Times New Roman" pitchFamily="18" charset="0"/>
              </a:rPr>
              <a:t>!</a:t>
            </a:r>
            <a:endParaRPr lang="de-DE" dirty="0">
              <a:solidFill>
                <a:srgbClr val="000000"/>
              </a:solidFill>
              <a:latin typeface="Times New Roman" pitchFamily="18" charset="0"/>
            </a:endParaRPr>
          </a:p>
        </p:txBody>
      </p:sp>
      <p:sp>
        <p:nvSpPr>
          <p:cNvPr id="358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35844" name="Rechteck 2"/>
          <p:cNvSpPr>
            <a:spLocks noChangeArrowheads="1"/>
          </p:cNvSpPr>
          <p:nvPr/>
        </p:nvSpPr>
        <p:spPr bwMode="auto">
          <a:xfrm>
            <a:off x="201613" y="667068"/>
            <a:ext cx="8555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ts val="600"/>
              </a:spcBef>
              <a:spcAft>
                <a:spcPts val="600"/>
              </a:spcAft>
            </a:pPr>
            <a:r>
              <a:rPr lang="en-GB" sz="2400">
                <a:solidFill>
                  <a:srgbClr val="000000"/>
                </a:solidFill>
              </a:rPr>
              <a:t>Let us regard </a:t>
            </a:r>
            <a:r>
              <a:rPr lang="en-GB" sz="2400" b="1" i="1">
                <a:solidFill>
                  <a:srgbClr val="000000"/>
                </a:solidFill>
              </a:rPr>
              <a:t>x</a:t>
            </a:r>
            <a:r>
              <a:rPr lang="en-GB" sz="2400">
                <a:solidFill>
                  <a:srgbClr val="000000"/>
                </a:solidFill>
              </a:rPr>
              <a:t> (predators) as observable, </a:t>
            </a:r>
            <a:r>
              <a:rPr lang="en-GB" sz="2400" b="1" i="1">
                <a:solidFill>
                  <a:srgbClr val="000000"/>
                </a:solidFill>
              </a:rPr>
              <a:t>y</a:t>
            </a:r>
            <a:r>
              <a:rPr lang="en-GB" sz="2400">
                <a:solidFill>
                  <a:srgbClr val="000000"/>
                </a:solidFill>
              </a:rPr>
              <a:t> (preys) as unobservable.</a:t>
            </a:r>
          </a:p>
        </p:txBody>
      </p:sp>
      <p:cxnSp>
        <p:nvCxnSpPr>
          <p:cNvPr id="8" name="Gerade Verbindung 7"/>
          <p:cNvCxnSpPr/>
          <p:nvPr/>
        </p:nvCxnSpPr>
        <p:spPr>
          <a:xfrm flipV="1">
            <a:off x="2333625" y="1430655"/>
            <a:ext cx="596900" cy="368300"/>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flipV="1">
            <a:off x="2333625" y="1462405"/>
            <a:ext cx="596900" cy="373063"/>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839788" y="2059305"/>
            <a:ext cx="1951037" cy="282575"/>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839788" y="2079943"/>
            <a:ext cx="1951037" cy="261937"/>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pic>
        <p:nvPicPr>
          <p:cNvPr id="24" name="Grafik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9188" y="4063048"/>
            <a:ext cx="5484812"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eck 22"/>
          <p:cNvSpPr>
            <a:spLocks noChangeArrowheads="1"/>
          </p:cNvSpPr>
          <p:nvPr/>
        </p:nvSpPr>
        <p:spPr bwMode="auto">
          <a:xfrm>
            <a:off x="201613" y="2576830"/>
            <a:ext cx="3805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GB" sz="2400">
                <a:solidFill>
                  <a:srgbClr val="000000"/>
                </a:solidFill>
              </a:rPr>
              <a:t>Neglecting </a:t>
            </a:r>
          </a:p>
          <a:p>
            <a:pPr algn="l"/>
            <a:r>
              <a:rPr lang="en-GB" sz="2400">
                <a:solidFill>
                  <a:srgbClr val="000000"/>
                </a:solidFill>
              </a:rPr>
              <a:t>the unobservable component </a:t>
            </a:r>
          </a:p>
        </p:txBody>
      </p:sp>
      <p:sp>
        <p:nvSpPr>
          <p:cNvPr id="27" name="Rechteck 26"/>
          <p:cNvSpPr>
            <a:spLocks noChangeArrowheads="1"/>
          </p:cNvSpPr>
          <p:nvPr/>
        </p:nvSpPr>
        <p:spPr bwMode="auto">
          <a:xfrm>
            <a:off x="201613" y="3936365"/>
            <a:ext cx="38052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GB" sz="2400" dirty="0">
                <a:solidFill>
                  <a:srgbClr val="000000"/>
                </a:solidFill>
              </a:rPr>
              <a:t>Representing </a:t>
            </a:r>
          </a:p>
          <a:p>
            <a:pPr algn="l"/>
            <a:r>
              <a:rPr lang="en-GB" sz="2400" dirty="0">
                <a:solidFill>
                  <a:srgbClr val="000000"/>
                </a:solidFill>
              </a:rPr>
              <a:t>the unobservable component </a:t>
            </a:r>
          </a:p>
          <a:p>
            <a:pPr algn="l"/>
            <a:r>
              <a:rPr lang="en-GB" sz="2400" dirty="0">
                <a:solidFill>
                  <a:srgbClr val="000000"/>
                </a:solidFill>
              </a:rPr>
              <a:t>as white </a:t>
            </a:r>
            <a:r>
              <a:rPr lang="en-GB" sz="2400" dirty="0" smtClean="0">
                <a:solidFill>
                  <a:srgbClr val="000000"/>
                </a:solidFill>
              </a:rPr>
              <a:t>noise with drift</a:t>
            </a:r>
            <a:endParaRPr lang="en-GB" sz="2400" dirty="0">
              <a:solidFill>
                <a:srgbClr val="000000"/>
              </a:solidFill>
            </a:endParaRPr>
          </a:p>
        </p:txBody>
      </p:sp>
      <p:sp>
        <p:nvSpPr>
          <p:cNvPr id="25" name="Abgerundetes Rechteck 24"/>
          <p:cNvSpPr/>
          <p:nvPr/>
        </p:nvSpPr>
        <p:spPr>
          <a:xfrm>
            <a:off x="4585176" y="3900417"/>
            <a:ext cx="3976687" cy="707232"/>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rgbClr val="000000"/>
                </a:solidFill>
                <a:latin typeface="Times New Roman" pitchFamily="18" charset="0"/>
              </a:rPr>
              <a:t>This is what we do replacing       by 0.5 K in the </a:t>
            </a:r>
            <a:r>
              <a:rPr lang="en-US" dirty="0" err="1">
                <a:solidFill>
                  <a:srgbClr val="000000"/>
                </a:solidFill>
                <a:latin typeface="Times New Roman" pitchFamily="18" charset="0"/>
              </a:rPr>
              <a:t>Tiedtke</a:t>
            </a:r>
            <a:r>
              <a:rPr lang="en-US" dirty="0">
                <a:solidFill>
                  <a:srgbClr val="000000"/>
                </a:solidFill>
                <a:latin typeface="Times New Roman" pitchFamily="18" charset="0"/>
              </a:rPr>
              <a:t> scheme!</a:t>
            </a:r>
            <a:endParaRPr lang="de-DE" dirty="0">
              <a:solidFill>
                <a:srgbClr val="000000"/>
              </a:solidFill>
              <a:latin typeface="Times New Roman" pitchFamily="18" charset="0"/>
            </a:endParaRPr>
          </a:p>
        </p:txBody>
      </p:sp>
      <p:graphicFrame>
        <p:nvGraphicFramePr>
          <p:cNvPr id="31761" name="Object 17"/>
          <p:cNvGraphicFramePr>
            <a:graphicFrameLocks noChangeAspect="1"/>
          </p:cNvGraphicFramePr>
          <p:nvPr>
            <p:extLst>
              <p:ext uri="{D42A27DB-BD31-4B8C-83A1-F6EECF244321}">
                <p14:modId xmlns:p14="http://schemas.microsoft.com/office/powerpoint/2010/main" val="432732906"/>
              </p:ext>
            </p:extLst>
          </p:nvPr>
        </p:nvGraphicFramePr>
        <p:xfrm>
          <a:off x="7780338" y="1700530"/>
          <a:ext cx="609600" cy="511175"/>
        </p:xfrm>
        <a:graphic>
          <a:graphicData uri="http://schemas.openxmlformats.org/presentationml/2006/ole">
            <mc:AlternateContent xmlns:mc="http://schemas.openxmlformats.org/markup-compatibility/2006">
              <mc:Choice xmlns:v="urn:schemas-microsoft-com:vml" Requires="v">
                <p:oleObj spid="_x0000_s299266" name="Equation" r:id="rId6" imgW="317087" imgH="266353" progId="Equation.3">
                  <p:embed/>
                </p:oleObj>
              </mc:Choice>
              <mc:Fallback>
                <p:oleObj name="Equation" r:id="rId6" imgW="317087" imgH="26635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0338" y="1700530"/>
                        <a:ext cx="6096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62" name="Object 18"/>
          <p:cNvGraphicFramePr>
            <a:graphicFrameLocks noChangeAspect="1"/>
          </p:cNvGraphicFramePr>
          <p:nvPr>
            <p:extLst>
              <p:ext uri="{D42A27DB-BD31-4B8C-83A1-F6EECF244321}">
                <p14:modId xmlns:p14="http://schemas.microsoft.com/office/powerpoint/2010/main" val="1315588840"/>
              </p:ext>
            </p:extLst>
          </p:nvPr>
        </p:nvGraphicFramePr>
        <p:xfrm>
          <a:off x="7741920" y="3854132"/>
          <a:ext cx="415925" cy="415925"/>
        </p:xfrm>
        <a:graphic>
          <a:graphicData uri="http://schemas.openxmlformats.org/presentationml/2006/ole">
            <mc:AlternateContent xmlns:mc="http://schemas.openxmlformats.org/markup-compatibility/2006">
              <mc:Choice xmlns:v="urn:schemas-microsoft-com:vml" Requires="v">
                <p:oleObj spid="_x0000_s299267" name="Equation" r:id="rId8" imgW="228600" imgH="228600" progId="Equation.3">
                  <p:embed/>
                </p:oleObj>
              </mc:Choice>
              <mc:Fallback>
                <p:oleObj name="Equation" r:id="rId8" imgW="228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1920" y="3854132"/>
                        <a:ext cx="4159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Abgerundetes Rechteck 25"/>
          <p:cNvSpPr/>
          <p:nvPr/>
        </p:nvSpPr>
        <p:spPr>
          <a:xfrm>
            <a:off x="4783453" y="5525790"/>
            <a:ext cx="3539493" cy="513695"/>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000000"/>
                </a:solidFill>
                <a:latin typeface="Times New Roman" pitchFamily="18" charset="0"/>
              </a:rPr>
              <a:t>Noise structure is lost!</a:t>
            </a:r>
            <a:endParaRPr lang="de-DE" sz="2800" dirty="0">
              <a:solidFill>
                <a:srgbClr val="000000"/>
              </a:solidFill>
              <a:latin typeface="Times New Roman" pitchFamily="18" charset="0"/>
            </a:endParaRPr>
          </a:p>
        </p:txBody>
      </p:sp>
      <p:sp>
        <p:nvSpPr>
          <p:cNvPr id="30" name="Rechteck 29"/>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extfeld 2"/>
              <p:cNvSpPr txBox="1"/>
              <p:nvPr/>
            </p:nvSpPr>
            <p:spPr>
              <a:xfrm>
                <a:off x="775090" y="1383972"/>
                <a:ext cx="22699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de-DE" sz="2400" b="0" i="1" smtClean="0">
                              <a:latin typeface="Cambria Math"/>
                            </a:rPr>
                            <m:t>𝑥</m:t>
                          </m:r>
                        </m:e>
                      </m:acc>
                      <m:r>
                        <a:rPr lang="de-DE" sz="2400" b="0" i="1" smtClean="0">
                          <a:latin typeface="Cambria Math"/>
                        </a:rPr>
                        <m:t>=−</m:t>
                      </m:r>
                      <m:r>
                        <a:rPr lang="de-DE" sz="2400" b="0" i="1" smtClean="0">
                          <a:latin typeface="Cambria Math"/>
                          <a:ea typeface="Cambria Math"/>
                        </a:rPr>
                        <m:t>𝛾</m:t>
                      </m:r>
                      <m:r>
                        <a:rPr lang="de-DE" sz="2400" b="0" i="1" smtClean="0">
                          <a:latin typeface="Cambria Math"/>
                          <a:ea typeface="Cambria Math"/>
                        </a:rPr>
                        <m:t>𝑥</m:t>
                      </m:r>
                      <m:r>
                        <a:rPr lang="de-DE" sz="2400" b="0" i="1" smtClean="0">
                          <a:latin typeface="Cambria Math"/>
                          <a:ea typeface="Cambria Math"/>
                        </a:rPr>
                        <m:t>+</m:t>
                      </m:r>
                      <m:r>
                        <a:rPr lang="de-DE" sz="2400" b="0" i="1" smtClean="0">
                          <a:latin typeface="Cambria Math"/>
                          <a:ea typeface="Cambria Math"/>
                        </a:rPr>
                        <m:t>𝛿</m:t>
                      </m:r>
                      <m:r>
                        <a:rPr lang="de-DE" sz="2400" b="0" i="1" smtClean="0">
                          <a:latin typeface="Cambria Math"/>
                          <a:ea typeface="Cambria Math"/>
                        </a:rPr>
                        <m:t>𝑥𝑦</m:t>
                      </m:r>
                    </m:oMath>
                  </m:oMathPara>
                </a14:m>
                <a:endParaRPr lang="en-GB" sz="2400" dirty="0"/>
              </a:p>
            </p:txBody>
          </p:sp>
        </mc:Choice>
        <mc:Fallback xmlns="">
          <p:sp>
            <p:nvSpPr>
              <p:cNvPr id="3" name="Textfeld 2"/>
              <p:cNvSpPr txBox="1">
                <a:spLocks noRot="1" noChangeAspect="1" noMove="1" noResize="1" noEditPoints="1" noAdjustHandles="1" noChangeArrowheads="1" noChangeShapeType="1" noTextEdit="1"/>
              </p:cNvSpPr>
              <p:nvPr/>
            </p:nvSpPr>
            <p:spPr>
              <a:xfrm>
                <a:off x="775090" y="1383972"/>
                <a:ext cx="2269980" cy="461665"/>
              </a:xfrm>
              <a:prstGeom prst="rect">
                <a:avLst/>
              </a:prstGeom>
              <a:blipFill rotWithShape="1">
                <a:blip r:embed="rId10"/>
                <a:stretch>
                  <a:fillRect b="-1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775090" y="1954645"/>
                <a:ext cx="20919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de-DE" sz="2400" b="0" i="1" smtClean="0">
                              <a:latin typeface="Cambria Math"/>
                            </a:rPr>
                            <m:t>𝑦</m:t>
                          </m:r>
                        </m:e>
                      </m:acc>
                      <m:r>
                        <a:rPr lang="de-DE" sz="2400" b="0" i="1" smtClean="0">
                          <a:latin typeface="Cambria Math"/>
                        </a:rPr>
                        <m:t>=</m:t>
                      </m:r>
                      <m:r>
                        <a:rPr lang="de-DE" sz="2400" b="0" i="1" smtClean="0">
                          <a:latin typeface="Cambria Math"/>
                          <a:ea typeface="Cambria Math"/>
                        </a:rPr>
                        <m:t>𝛼</m:t>
                      </m:r>
                      <m:r>
                        <a:rPr lang="de-DE" sz="2400" b="0" i="1" smtClean="0">
                          <a:latin typeface="Cambria Math"/>
                          <a:ea typeface="Cambria Math"/>
                        </a:rPr>
                        <m:t>𝑦</m:t>
                      </m:r>
                      <m:r>
                        <a:rPr lang="de-DE" sz="2400" b="0" i="1" smtClean="0">
                          <a:latin typeface="Cambria Math"/>
                          <a:ea typeface="Cambria Math"/>
                        </a:rPr>
                        <m:t>−</m:t>
                      </m:r>
                      <m:r>
                        <a:rPr lang="de-DE" sz="2400" b="0" i="1" smtClean="0">
                          <a:latin typeface="Cambria Math"/>
                          <a:ea typeface="Cambria Math"/>
                        </a:rPr>
                        <m:t>𝛽</m:t>
                      </m:r>
                      <m:r>
                        <a:rPr lang="de-DE" sz="2400" b="0" i="1" smtClean="0">
                          <a:latin typeface="Cambria Math"/>
                          <a:ea typeface="Cambria Math"/>
                        </a:rPr>
                        <m:t>𝑥𝑦</m:t>
                      </m:r>
                    </m:oMath>
                  </m:oMathPara>
                </a14:m>
                <a:endParaRPr lang="en-GB" sz="2400" dirty="0"/>
              </a:p>
            </p:txBody>
          </p:sp>
        </mc:Choice>
        <mc:Fallback xmlns="">
          <p:sp>
            <p:nvSpPr>
              <p:cNvPr id="4" name="Textfeld 3"/>
              <p:cNvSpPr txBox="1">
                <a:spLocks noRot="1" noChangeAspect="1" noMove="1" noResize="1" noEditPoints="1" noAdjustHandles="1" noChangeArrowheads="1" noChangeShapeType="1" noTextEdit="1"/>
              </p:cNvSpPr>
              <p:nvPr/>
            </p:nvSpPr>
            <p:spPr>
              <a:xfrm>
                <a:off x="775090" y="1954645"/>
                <a:ext cx="2091983" cy="461665"/>
              </a:xfrm>
              <a:prstGeom prst="rect">
                <a:avLst/>
              </a:prstGeom>
              <a:blipFill rotWithShape="1">
                <a:blip r:embed="rId11"/>
                <a:stretch>
                  <a:fillRect l="-292"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749409" y="5177334"/>
                <a:ext cx="232134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de-DE" sz="2400" b="0" i="1" smtClean="0">
                              <a:latin typeface="Cambria Math"/>
                            </a:rPr>
                            <m:t>𝑥</m:t>
                          </m:r>
                        </m:e>
                      </m:acc>
                      <m:r>
                        <a:rPr lang="de-DE" sz="2400" b="0" i="1" smtClean="0">
                          <a:latin typeface="Cambria Math"/>
                        </a:rPr>
                        <m:t>=−</m:t>
                      </m:r>
                      <m:r>
                        <a:rPr lang="de-DE" sz="2400" b="0" i="1" smtClean="0">
                          <a:latin typeface="Cambria Math"/>
                          <a:ea typeface="Cambria Math"/>
                        </a:rPr>
                        <m:t>𝛾</m:t>
                      </m:r>
                      <m:r>
                        <a:rPr lang="de-DE" sz="2400" b="0" i="1" smtClean="0">
                          <a:latin typeface="Cambria Math"/>
                          <a:ea typeface="Cambria Math"/>
                        </a:rPr>
                        <m:t>𝑥</m:t>
                      </m:r>
                      <m:r>
                        <a:rPr lang="de-DE" sz="2400" b="0" i="1" smtClean="0">
                          <a:latin typeface="Cambria Math"/>
                          <a:ea typeface="Cambria Math"/>
                        </a:rPr>
                        <m:t>+</m:t>
                      </m:r>
                      <m:r>
                        <a:rPr lang="de-DE" sz="2400" b="0" i="1" smtClean="0">
                          <a:latin typeface="Cambria Math"/>
                          <a:ea typeface="Cambria Math"/>
                        </a:rPr>
                        <m:t>𝜂</m:t>
                      </m:r>
                      <m:r>
                        <a:rPr lang="de-DE" sz="2400" b="0" i="1" smtClean="0">
                          <a:latin typeface="Cambria Math"/>
                          <a:ea typeface="Cambria Math"/>
                        </a:rPr>
                        <m:t>(</m:t>
                      </m:r>
                      <m:r>
                        <a:rPr lang="de-DE" sz="2400" b="0" i="1" smtClean="0">
                          <a:latin typeface="Cambria Math"/>
                          <a:ea typeface="Cambria Math"/>
                        </a:rPr>
                        <m:t>𝑡</m:t>
                      </m:r>
                      <m:r>
                        <a:rPr lang="de-DE" sz="2400" b="0" i="1" smtClean="0">
                          <a:latin typeface="Cambria Math"/>
                          <a:ea typeface="Cambria Math"/>
                        </a:rPr>
                        <m:t>)</m:t>
                      </m:r>
                    </m:oMath>
                  </m:oMathPara>
                </a14:m>
                <a:endParaRPr lang="en-GB" sz="2400" dirty="0"/>
              </a:p>
            </p:txBody>
          </p:sp>
        </mc:Choice>
        <mc:Fallback xmlns="">
          <p:sp>
            <p:nvSpPr>
              <p:cNvPr id="5" name="Textfeld 4"/>
              <p:cNvSpPr txBox="1">
                <a:spLocks noRot="1" noChangeAspect="1" noMove="1" noResize="1" noEditPoints="1" noAdjustHandles="1" noChangeArrowheads="1" noChangeShapeType="1" noTextEdit="1"/>
              </p:cNvSpPr>
              <p:nvPr/>
            </p:nvSpPr>
            <p:spPr>
              <a:xfrm>
                <a:off x="749409" y="5177334"/>
                <a:ext cx="2321341" cy="461665"/>
              </a:xfrm>
              <a:prstGeom prst="rect">
                <a:avLst/>
              </a:prstGeom>
              <a:blipFill rotWithShape="1">
                <a:blip r:embed="rId12"/>
                <a:stretch>
                  <a:fillRect b="-1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96103" y="5772477"/>
                <a:ext cx="2827954"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a:ea typeface="Cambria Math"/>
                        </a:rPr>
                        <m:t>𝜂</m:t>
                      </m:r>
                      <m:d>
                        <m:dPr>
                          <m:ctrlPr>
                            <a:rPr lang="de-DE" sz="2400" b="0" i="1" smtClean="0">
                              <a:latin typeface="Cambria Math"/>
                              <a:ea typeface="Cambria Math"/>
                            </a:rPr>
                          </m:ctrlPr>
                        </m:dPr>
                        <m:e>
                          <m:r>
                            <a:rPr lang="de-DE" sz="2400" b="0" i="1" smtClean="0">
                              <a:latin typeface="Cambria Math"/>
                              <a:ea typeface="Cambria Math"/>
                            </a:rPr>
                            <m:t>𝑡</m:t>
                          </m:r>
                        </m:e>
                      </m:d>
                      <m:r>
                        <a:rPr lang="de-DE" sz="2400" i="1">
                          <a:latin typeface="Cambria Math"/>
                          <a:ea typeface="Cambria Math"/>
                        </a:rPr>
                        <m:t>~</m:t>
                      </m:r>
                      <m:r>
                        <a:rPr lang="de-DE" sz="2400" b="0" i="1" smtClean="0">
                          <a:latin typeface="Cambria Math"/>
                          <a:ea typeface="Cambria Math"/>
                        </a:rPr>
                        <m:t>𝑁</m:t>
                      </m:r>
                      <m:r>
                        <a:rPr lang="de-DE" sz="2400" b="0" i="1" smtClean="0">
                          <a:latin typeface="Cambria Math"/>
                          <a:ea typeface="Cambria Math"/>
                        </a:rPr>
                        <m:t>(</m:t>
                      </m:r>
                      <m:sSub>
                        <m:sSubPr>
                          <m:ctrlPr>
                            <a:rPr lang="de-DE" sz="2400" b="0" i="1" smtClean="0">
                              <a:latin typeface="Cambria Math"/>
                              <a:ea typeface="Cambria Math"/>
                            </a:rPr>
                          </m:ctrlPr>
                        </m:sSubPr>
                        <m:e>
                          <m:r>
                            <a:rPr lang="de-DE" sz="2400" b="0" i="1" smtClean="0">
                              <a:latin typeface="Cambria Math"/>
                              <a:ea typeface="Cambria Math"/>
                            </a:rPr>
                            <m:t>𝑎</m:t>
                          </m:r>
                        </m:e>
                        <m:sub>
                          <m:r>
                            <a:rPr lang="de-DE" sz="2400" b="0" i="1" smtClean="0">
                              <a:latin typeface="Cambria Math"/>
                              <a:ea typeface="Cambria Math"/>
                            </a:rPr>
                            <m:t>𝛿</m:t>
                          </m:r>
                          <m:r>
                            <a:rPr lang="de-DE" sz="2400" b="0" i="1" smtClean="0">
                              <a:latin typeface="Cambria Math"/>
                              <a:ea typeface="Cambria Math"/>
                            </a:rPr>
                            <m:t>𝑥𝑦</m:t>
                          </m:r>
                        </m:sub>
                      </m:sSub>
                      <m:r>
                        <a:rPr lang="de-DE" sz="2400" b="0" i="1" smtClean="0">
                          <a:latin typeface="Cambria Math"/>
                          <a:ea typeface="Cambria Math"/>
                        </a:rPr>
                        <m:t>,</m:t>
                      </m:r>
                      <m:sSub>
                        <m:sSubPr>
                          <m:ctrlPr>
                            <a:rPr lang="de-DE" sz="2400" b="0" i="1" smtClean="0">
                              <a:latin typeface="Cambria Math"/>
                              <a:ea typeface="Cambria Math"/>
                            </a:rPr>
                          </m:ctrlPr>
                        </m:sSubPr>
                        <m:e>
                          <m:r>
                            <a:rPr lang="de-DE" sz="2400" b="0" i="1" smtClean="0">
                              <a:latin typeface="Cambria Math"/>
                              <a:ea typeface="Cambria Math"/>
                            </a:rPr>
                            <m:t>𝜎</m:t>
                          </m:r>
                        </m:e>
                        <m:sub>
                          <m:r>
                            <a:rPr lang="de-DE" sz="2400" b="0" i="1" smtClean="0">
                              <a:latin typeface="Cambria Math"/>
                              <a:ea typeface="Cambria Math"/>
                            </a:rPr>
                            <m:t>𝛿</m:t>
                          </m:r>
                          <m:r>
                            <a:rPr lang="de-DE" sz="2400" b="0" i="1" smtClean="0">
                              <a:latin typeface="Cambria Math"/>
                              <a:ea typeface="Cambria Math"/>
                            </a:rPr>
                            <m:t>𝑥𝑦</m:t>
                          </m:r>
                        </m:sub>
                      </m:sSub>
                      <m:r>
                        <a:rPr lang="de-DE" sz="2400" b="0" i="1" smtClean="0">
                          <a:latin typeface="Cambria Math"/>
                          <a:ea typeface="Cambria Math"/>
                        </a:rPr>
                        <m:t>)</m:t>
                      </m:r>
                    </m:oMath>
                  </m:oMathPara>
                </a14:m>
                <a:endParaRPr lang="en-GB" sz="2400" dirty="0"/>
              </a:p>
            </p:txBody>
          </p:sp>
        </mc:Choice>
        <mc:Fallback xmlns="">
          <p:sp>
            <p:nvSpPr>
              <p:cNvPr id="7" name="Textfeld 6"/>
              <p:cNvSpPr txBox="1">
                <a:spLocks noRot="1" noChangeAspect="1" noMove="1" noResize="1" noEditPoints="1" noAdjustHandles="1" noChangeArrowheads="1" noChangeShapeType="1" noTextEdit="1"/>
              </p:cNvSpPr>
              <p:nvPr/>
            </p:nvSpPr>
            <p:spPr>
              <a:xfrm>
                <a:off x="496103" y="5772477"/>
                <a:ext cx="2827954" cy="490840"/>
              </a:xfrm>
              <a:prstGeom prst="rect">
                <a:avLst/>
              </a:prstGeom>
              <a:blipFill rotWithShape="1">
                <a:blip r:embed="rId13"/>
                <a:stretch>
                  <a:fillRect b="-12500"/>
                </a:stretch>
              </a:blipFill>
            </p:spPr>
            <p:txBody>
              <a:bodyPr/>
              <a:lstStyle/>
              <a:p>
                <a:r>
                  <a:rPr lang="en-GB">
                    <a:noFill/>
                  </a:rPr>
                  <a:t> </a:t>
                </a:r>
              </a:p>
            </p:txBody>
          </p:sp>
        </mc:Fallback>
      </mc:AlternateContent>
      <p:sp>
        <p:nvSpPr>
          <p:cNvPr id="39"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40" name="Textfeld 39"/>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31" name="Ellipse 30"/>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632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646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67259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6593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69900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68580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8953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7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7" grpId="0"/>
      <p:bldP spid="25" grpId="0" animBg="1"/>
      <p:bldP spid="26" grpId="0" animBg="1"/>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3797"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2130" y="4179253"/>
            <a:ext cx="49911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33796" name="Rechteck 2"/>
          <p:cNvSpPr>
            <a:spLocks noChangeArrowheads="1"/>
          </p:cNvSpPr>
          <p:nvPr/>
        </p:nvSpPr>
        <p:spPr bwMode="auto">
          <a:xfrm>
            <a:off x="0" y="2916873"/>
            <a:ext cx="9156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GB" sz="2400" dirty="0">
                <a:solidFill>
                  <a:srgbClr val="000000"/>
                </a:solidFill>
              </a:rPr>
              <a:t>Taking </a:t>
            </a:r>
            <a:r>
              <a:rPr lang="en-GB" sz="2400" i="1" dirty="0">
                <a:solidFill>
                  <a:srgbClr val="000000"/>
                </a:solidFill>
              </a:rPr>
              <a:t>y</a:t>
            </a:r>
            <a:r>
              <a:rPr lang="en-GB" sz="2400" i="1" baseline="-25000" dirty="0">
                <a:solidFill>
                  <a:srgbClr val="000000"/>
                </a:solidFill>
              </a:rPr>
              <a:t>0</a:t>
            </a:r>
            <a:r>
              <a:rPr lang="en-GB" sz="2400" dirty="0">
                <a:solidFill>
                  <a:srgbClr val="000000"/>
                </a:solidFill>
              </a:rPr>
              <a:t> as normally distributed random variable, </a:t>
            </a:r>
            <a:r>
              <a:rPr lang="en-GB" sz="2400" i="1" dirty="0">
                <a:solidFill>
                  <a:srgbClr val="000000"/>
                </a:solidFill>
              </a:rPr>
              <a:t>y</a:t>
            </a:r>
            <a:r>
              <a:rPr lang="en-GB" sz="2400" baseline="-25000" dirty="0">
                <a:solidFill>
                  <a:srgbClr val="000000"/>
                </a:solidFill>
              </a:rPr>
              <a:t>0</a:t>
            </a:r>
            <a:r>
              <a:rPr lang="en-GB" sz="2400" i="1" dirty="0">
                <a:solidFill>
                  <a:srgbClr val="000000"/>
                </a:solidFill>
              </a:rPr>
              <a:t> ~ N</a:t>
            </a:r>
            <a:r>
              <a:rPr lang="en-GB" sz="2400" dirty="0">
                <a:solidFill>
                  <a:srgbClr val="000000"/>
                </a:solidFill>
              </a:rPr>
              <a:t>(</a:t>
            </a:r>
            <a:r>
              <a:rPr lang="en-GB" sz="2400" i="1" dirty="0">
                <a:solidFill>
                  <a:srgbClr val="000000"/>
                </a:solidFill>
              </a:rPr>
              <a:t>a</a:t>
            </a:r>
            <a:r>
              <a:rPr lang="en-GB" sz="2400" baseline="-25000" dirty="0">
                <a:solidFill>
                  <a:srgbClr val="000000"/>
                </a:solidFill>
              </a:rPr>
              <a:t>y</a:t>
            </a:r>
            <a:r>
              <a:rPr lang="en-GB" sz="2400" i="1" dirty="0">
                <a:solidFill>
                  <a:srgbClr val="000000"/>
                </a:solidFill>
              </a:rPr>
              <a:t>, </a:t>
            </a:r>
            <a:r>
              <a:rPr lang="el-GR" sz="2400" i="1" dirty="0">
                <a:solidFill>
                  <a:srgbClr val="000000"/>
                </a:solidFill>
              </a:rPr>
              <a:t>σ</a:t>
            </a:r>
            <a:r>
              <a:rPr lang="de-DE" sz="2400" baseline="30000" dirty="0">
                <a:solidFill>
                  <a:srgbClr val="000000"/>
                </a:solidFill>
              </a:rPr>
              <a:t>2</a:t>
            </a:r>
            <a:r>
              <a:rPr lang="de-DE" sz="2400" baseline="-25000" dirty="0">
                <a:solidFill>
                  <a:srgbClr val="000000"/>
                </a:solidFill>
              </a:rPr>
              <a:t>y</a:t>
            </a:r>
            <a:r>
              <a:rPr lang="de-DE" sz="2400" dirty="0">
                <a:solidFill>
                  <a:srgbClr val="000000"/>
                </a:solidFill>
              </a:rPr>
              <a:t>),</a:t>
            </a:r>
            <a:endParaRPr lang="en-GB" sz="2400" dirty="0">
              <a:solidFill>
                <a:srgbClr val="000000"/>
              </a:solidFill>
            </a:endParaRPr>
          </a:p>
          <a:p>
            <a:pPr algn="l"/>
            <a:r>
              <a:rPr lang="en-GB" sz="2400" dirty="0">
                <a:solidFill>
                  <a:srgbClr val="000000"/>
                </a:solidFill>
              </a:rPr>
              <a:t>(with parameters estimated from the behaviour of the whole true system):</a:t>
            </a:r>
          </a:p>
        </p:txBody>
      </p:sp>
      <p:pic>
        <p:nvPicPr>
          <p:cNvPr id="33798"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175" y="4182428"/>
            <a:ext cx="4986338"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hteck 17"/>
          <p:cNvSpPr>
            <a:spLocks noChangeArrowheads="1"/>
          </p:cNvSpPr>
          <p:nvPr/>
        </p:nvSpPr>
        <p:spPr bwMode="auto">
          <a:xfrm>
            <a:off x="822325" y="3802063"/>
            <a:ext cx="3138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GB" sz="2200">
                <a:solidFill>
                  <a:srgbClr val="000000"/>
                </a:solidFill>
              </a:rPr>
              <a:t>Examples of sample paths</a:t>
            </a:r>
          </a:p>
        </p:txBody>
      </p:sp>
      <p:sp>
        <p:nvSpPr>
          <p:cNvPr id="33800" name="Rechteck 18"/>
          <p:cNvSpPr>
            <a:spLocks noChangeArrowheads="1"/>
          </p:cNvSpPr>
          <p:nvPr/>
        </p:nvSpPr>
        <p:spPr bwMode="auto">
          <a:xfrm>
            <a:off x="5435600" y="3771583"/>
            <a:ext cx="25733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GB" sz="2200">
                <a:solidFill>
                  <a:srgbClr val="000000"/>
                </a:solidFill>
              </a:rPr>
              <a:t>Ensemble mean for </a:t>
            </a:r>
            <a:r>
              <a:rPr lang="en-GB" sz="2200" i="1">
                <a:solidFill>
                  <a:srgbClr val="000000"/>
                </a:solidFill>
              </a:rPr>
              <a:t>x</a:t>
            </a:r>
          </a:p>
        </p:txBody>
      </p:sp>
      <p:sp>
        <p:nvSpPr>
          <p:cNvPr id="36873" name="Rechteck 8"/>
          <p:cNvSpPr>
            <a:spLocks noChangeArrowheads="1"/>
          </p:cNvSpPr>
          <p:nvPr/>
        </p:nvSpPr>
        <p:spPr bwMode="auto">
          <a:xfrm>
            <a:off x="201613" y="672465"/>
            <a:ext cx="6229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ts val="600"/>
              </a:spcBef>
              <a:spcAft>
                <a:spcPts val="600"/>
              </a:spcAft>
            </a:pPr>
            <a:r>
              <a:rPr lang="en-GB" sz="2400">
                <a:solidFill>
                  <a:srgbClr val="000000"/>
                </a:solidFill>
              </a:rPr>
              <a:t>Integrating (2) and inserting the result into (1) →</a:t>
            </a:r>
          </a:p>
        </p:txBody>
      </p:sp>
      <p:sp>
        <p:nvSpPr>
          <p:cNvPr id="36875" name="Rechteck 14"/>
          <p:cNvSpPr>
            <a:spLocks noChangeArrowheads="1"/>
          </p:cNvSpPr>
          <p:nvPr/>
        </p:nvSpPr>
        <p:spPr bwMode="auto">
          <a:xfrm>
            <a:off x="403225" y="2239269"/>
            <a:ext cx="6518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ts val="600"/>
              </a:spcBef>
              <a:spcAft>
                <a:spcPts val="600"/>
              </a:spcAft>
            </a:pPr>
            <a:r>
              <a:rPr lang="en-GB" sz="2400" dirty="0">
                <a:solidFill>
                  <a:srgbClr val="000000"/>
                </a:solidFill>
              </a:rPr>
              <a:t>→ the noise </a:t>
            </a:r>
            <a:r>
              <a:rPr lang="de-DE" sz="2400" dirty="0" err="1">
                <a:solidFill>
                  <a:srgbClr val="000000"/>
                </a:solidFill>
              </a:rPr>
              <a:t>should</a:t>
            </a:r>
            <a:r>
              <a:rPr lang="de-DE" sz="2400" dirty="0">
                <a:solidFill>
                  <a:srgbClr val="000000"/>
                </a:solidFill>
              </a:rPr>
              <a:t> </a:t>
            </a:r>
            <a:r>
              <a:rPr lang="de-DE" sz="2400" dirty="0" err="1">
                <a:solidFill>
                  <a:srgbClr val="000000"/>
                </a:solidFill>
              </a:rPr>
              <a:t>be</a:t>
            </a:r>
            <a:r>
              <a:rPr lang="de-DE" sz="2400" dirty="0">
                <a:solidFill>
                  <a:srgbClr val="000000"/>
                </a:solidFill>
              </a:rPr>
              <a:t> </a:t>
            </a:r>
            <a:r>
              <a:rPr lang="de-DE" sz="2400" dirty="0" err="1">
                <a:solidFill>
                  <a:srgbClr val="000000"/>
                </a:solidFill>
              </a:rPr>
              <a:t>multiplicative</a:t>
            </a:r>
            <a:r>
              <a:rPr lang="de-DE" sz="2400" dirty="0">
                <a:solidFill>
                  <a:srgbClr val="000000"/>
                </a:solidFill>
              </a:rPr>
              <a:t>, </a:t>
            </a:r>
            <a:r>
              <a:rPr lang="de-DE" sz="2400" dirty="0" err="1">
                <a:solidFill>
                  <a:srgbClr val="000000"/>
                </a:solidFill>
              </a:rPr>
              <a:t>with</a:t>
            </a:r>
            <a:r>
              <a:rPr lang="de-DE" sz="2400" dirty="0">
                <a:solidFill>
                  <a:srgbClr val="000000"/>
                </a:solidFill>
              </a:rPr>
              <a:t> </a:t>
            </a:r>
            <a:r>
              <a:rPr lang="de-DE" sz="2400" dirty="0" err="1">
                <a:solidFill>
                  <a:srgbClr val="000000"/>
                </a:solidFill>
              </a:rPr>
              <a:t>memory</a:t>
            </a:r>
            <a:endParaRPr lang="en-GB" sz="2400" dirty="0">
              <a:solidFill>
                <a:srgbClr val="000000"/>
              </a:solidFill>
            </a:endParaRPr>
          </a:p>
        </p:txBody>
      </p:sp>
      <p:sp>
        <p:nvSpPr>
          <p:cNvPr id="12" name="Rechteck 11"/>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feld 1"/>
              <p:cNvSpPr txBox="1"/>
              <p:nvPr/>
            </p:nvSpPr>
            <p:spPr>
              <a:xfrm>
                <a:off x="612139" y="1229117"/>
                <a:ext cx="7536037" cy="9292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de-DE" sz="2400" b="0" i="1" smtClean="0">
                              <a:latin typeface="Cambria Math"/>
                            </a:rPr>
                            <m:t>𝑥</m:t>
                          </m:r>
                        </m:e>
                      </m:acc>
                      <m:r>
                        <a:rPr lang="de-DE" sz="2400" b="0" i="1" smtClean="0">
                          <a:latin typeface="Cambria Math"/>
                        </a:rPr>
                        <m:t>=−</m:t>
                      </m:r>
                      <m:r>
                        <a:rPr lang="de-DE" sz="2400" b="0" i="1" smtClean="0">
                          <a:latin typeface="Cambria Math"/>
                          <a:ea typeface="Cambria Math"/>
                        </a:rPr>
                        <m:t>𝛾</m:t>
                      </m:r>
                      <m:r>
                        <a:rPr lang="de-DE" sz="2400" b="0" i="1" smtClean="0">
                          <a:latin typeface="Cambria Math"/>
                          <a:ea typeface="Cambria Math"/>
                        </a:rPr>
                        <m:t>𝑥</m:t>
                      </m:r>
                      <m:r>
                        <a:rPr lang="de-DE" sz="2400" b="0" i="1" smtClean="0">
                          <a:latin typeface="Cambria Math"/>
                          <a:ea typeface="Cambria Math"/>
                        </a:rPr>
                        <m:t>+</m:t>
                      </m:r>
                      <m:r>
                        <a:rPr lang="de-DE" sz="2400" b="0" i="1" smtClean="0">
                          <a:latin typeface="Cambria Math"/>
                          <a:ea typeface="Cambria Math"/>
                        </a:rPr>
                        <m:t>𝑥</m:t>
                      </m:r>
                      <m:r>
                        <a:rPr lang="de-DE" sz="2400" b="0" i="1" smtClean="0">
                          <a:latin typeface="Cambria Math"/>
                          <a:ea typeface="Cambria Math"/>
                        </a:rPr>
                        <m:t>𝛿</m:t>
                      </m:r>
                      <m:sSub>
                        <m:sSubPr>
                          <m:ctrlPr>
                            <a:rPr lang="de-DE" sz="2400" b="0" i="1" smtClean="0">
                              <a:latin typeface="Cambria Math"/>
                              <a:ea typeface="Cambria Math"/>
                            </a:rPr>
                          </m:ctrlPr>
                        </m:sSubPr>
                        <m:e>
                          <m:r>
                            <a:rPr lang="de-DE" sz="2400" b="0" i="1" smtClean="0">
                              <a:latin typeface="Cambria Math"/>
                              <a:ea typeface="Cambria Math"/>
                            </a:rPr>
                            <m:t>𝑦</m:t>
                          </m:r>
                        </m:e>
                        <m:sub>
                          <m:r>
                            <a:rPr lang="de-DE" sz="2400" b="0" i="1" smtClean="0">
                              <a:latin typeface="Cambria Math"/>
                              <a:ea typeface="Cambria Math"/>
                            </a:rPr>
                            <m:t>0</m:t>
                          </m:r>
                        </m:sub>
                      </m:sSub>
                      <m:r>
                        <a:rPr lang="de-DE" sz="2400" b="0" i="1" smtClean="0">
                          <a:latin typeface="Cambria Math"/>
                          <a:ea typeface="Cambria Math"/>
                        </a:rPr>
                        <m:t>𝑒𝑥𝑝</m:t>
                      </m:r>
                      <m:d>
                        <m:dPr>
                          <m:ctrlPr>
                            <a:rPr lang="de-DE" sz="2400" b="0" i="1" smtClean="0">
                              <a:latin typeface="Cambria Math"/>
                              <a:ea typeface="Cambria Math"/>
                            </a:rPr>
                          </m:ctrlPr>
                        </m:dPr>
                        <m:e>
                          <m:r>
                            <a:rPr lang="de-DE" sz="2400" b="0" i="1" smtClean="0">
                              <a:latin typeface="Cambria Math"/>
                              <a:ea typeface="Cambria Math"/>
                            </a:rPr>
                            <m:t>𝛼</m:t>
                          </m:r>
                          <m:r>
                            <a:rPr lang="de-DE" sz="2400" b="0" i="1" smtClean="0">
                              <a:latin typeface="Cambria Math"/>
                              <a:ea typeface="Cambria Math"/>
                            </a:rPr>
                            <m:t>𝑡</m:t>
                          </m:r>
                          <m:r>
                            <a:rPr lang="de-DE" sz="2400" b="0" i="1" smtClean="0">
                              <a:latin typeface="Cambria Math"/>
                              <a:ea typeface="Cambria Math"/>
                            </a:rPr>
                            <m:t>−</m:t>
                          </m:r>
                          <m:r>
                            <a:rPr lang="de-DE" sz="2400" b="0" i="1" smtClean="0">
                              <a:latin typeface="Cambria Math"/>
                              <a:ea typeface="Cambria Math"/>
                            </a:rPr>
                            <m:t>𝛽</m:t>
                          </m:r>
                          <m:nary>
                            <m:naryPr>
                              <m:ctrlPr>
                                <a:rPr lang="de-DE" sz="2400" b="0" i="1" smtClean="0">
                                  <a:latin typeface="Cambria Math"/>
                                  <a:ea typeface="Cambria Math"/>
                                </a:rPr>
                              </m:ctrlPr>
                            </m:naryPr>
                            <m:sub>
                              <m:r>
                                <m:rPr>
                                  <m:brk m:alnAt="23"/>
                                </m:rPr>
                                <a:rPr lang="de-DE" sz="2400" b="0" i="1" smtClean="0">
                                  <a:latin typeface="Cambria Math"/>
                                  <a:ea typeface="Cambria Math"/>
                                </a:rPr>
                                <m:t>0</m:t>
                              </m:r>
                            </m:sub>
                            <m:sup>
                              <m:r>
                                <a:rPr lang="de-DE" sz="2400" b="0" i="1" smtClean="0">
                                  <a:latin typeface="Cambria Math"/>
                                  <a:ea typeface="Cambria Math"/>
                                </a:rPr>
                                <m:t>𝑡</m:t>
                              </m:r>
                            </m:sup>
                            <m:e>
                              <m:r>
                                <a:rPr lang="de-DE" sz="2400" b="0" i="1" smtClean="0">
                                  <a:latin typeface="Cambria Math"/>
                                  <a:ea typeface="Cambria Math"/>
                                </a:rPr>
                                <m:t>𝑥</m:t>
                              </m:r>
                              <m:d>
                                <m:dPr>
                                  <m:ctrlPr>
                                    <a:rPr lang="de-DE" sz="2400" b="0" i="1" smtClean="0">
                                      <a:latin typeface="Cambria Math"/>
                                      <a:ea typeface="Cambria Math"/>
                                    </a:rPr>
                                  </m:ctrlPr>
                                </m:dPr>
                                <m:e>
                                  <m:r>
                                    <a:rPr lang="de-DE" sz="2400" b="0" i="1" smtClean="0">
                                      <a:latin typeface="Cambria Math"/>
                                      <a:ea typeface="Cambria Math"/>
                                    </a:rPr>
                                    <m:t>𝜏</m:t>
                                  </m:r>
                                </m:e>
                              </m:d>
                              <m:r>
                                <a:rPr lang="de-DE" sz="2400" b="0" i="1" smtClean="0">
                                  <a:latin typeface="Cambria Math"/>
                                  <a:ea typeface="Cambria Math"/>
                                </a:rPr>
                                <m:t>𝑑</m:t>
                              </m:r>
                              <m:r>
                                <a:rPr lang="de-DE" sz="2400" b="0" i="1" smtClean="0">
                                  <a:latin typeface="Cambria Math"/>
                                  <a:ea typeface="Cambria Math"/>
                                </a:rPr>
                                <m:t>𝜏</m:t>
                              </m:r>
                            </m:e>
                          </m:nary>
                        </m:e>
                      </m:d>
                      <m:r>
                        <a:rPr lang="de-DE" sz="2400" b="0" i="1" smtClean="0">
                          <a:latin typeface="Cambria Math"/>
                          <a:ea typeface="Cambria Math"/>
                        </a:rPr>
                        <m:t>=−</m:t>
                      </m:r>
                      <m:r>
                        <a:rPr lang="de-DE" sz="2400" b="0" i="1" smtClean="0">
                          <a:latin typeface="Cambria Math"/>
                          <a:ea typeface="Cambria Math"/>
                        </a:rPr>
                        <m:t>𝛾</m:t>
                      </m:r>
                      <m:r>
                        <a:rPr lang="de-DE" sz="2400" b="0" i="1" smtClean="0">
                          <a:latin typeface="Cambria Math"/>
                          <a:ea typeface="Cambria Math"/>
                        </a:rPr>
                        <m:t>𝑥</m:t>
                      </m:r>
                      <m:r>
                        <a:rPr lang="de-DE" sz="2400" b="0" i="1" smtClean="0">
                          <a:latin typeface="Cambria Math"/>
                          <a:ea typeface="Cambria Math"/>
                        </a:rPr>
                        <m:t>+</m:t>
                      </m:r>
                      <m:r>
                        <a:rPr lang="de-DE" sz="2400" b="0" i="1" smtClean="0">
                          <a:latin typeface="Cambria Math"/>
                          <a:ea typeface="Cambria Math"/>
                        </a:rPr>
                        <m:t>𝜉</m:t>
                      </m:r>
                      <m:d>
                        <m:dPr>
                          <m:ctrlPr>
                            <a:rPr lang="de-DE" sz="2400" b="0" i="1" smtClean="0">
                              <a:latin typeface="Cambria Math"/>
                              <a:ea typeface="Cambria Math"/>
                            </a:rPr>
                          </m:ctrlPr>
                        </m:dPr>
                        <m:e>
                          <m:r>
                            <a:rPr lang="de-DE" sz="2400" b="0" i="1" smtClean="0">
                              <a:latin typeface="Cambria Math"/>
                              <a:ea typeface="Cambria Math"/>
                            </a:rPr>
                            <m:t>𝑡</m:t>
                          </m:r>
                        </m:e>
                      </m:d>
                      <m:r>
                        <a:rPr lang="de-DE" sz="2400" b="0" i="1" smtClean="0">
                          <a:latin typeface="Cambria Math"/>
                          <a:ea typeface="Cambria Math"/>
                        </a:rPr>
                        <m:t>𝑥</m:t>
                      </m:r>
                    </m:oMath>
                  </m:oMathPara>
                </a14:m>
                <a:endParaRPr lang="en-GB"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612139" y="1229117"/>
                <a:ext cx="7536037" cy="929293"/>
              </a:xfrm>
              <a:prstGeom prst="rect">
                <a:avLst/>
              </a:prstGeom>
              <a:blipFill rotWithShape="1">
                <a:blip r:embed="rId5"/>
                <a:stretch>
                  <a:fillRect/>
                </a:stretch>
              </a:blipFill>
            </p:spPr>
            <p:txBody>
              <a:bodyPr/>
              <a:lstStyle/>
              <a:p>
                <a:r>
                  <a:rPr lang="en-GB">
                    <a:noFill/>
                  </a:rPr>
                  <a:t> </a:t>
                </a:r>
              </a:p>
            </p:txBody>
          </p:sp>
        </mc:Fallback>
      </mc:AlternateContent>
      <p:sp>
        <p:nvSpPr>
          <p:cNvPr id="22"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How to </a:t>
            </a:r>
            <a:r>
              <a:rPr lang="en-GB" sz="3200" b="1" dirty="0" smtClean="0">
                <a:solidFill>
                  <a:srgbClr val="000000"/>
                </a:solidFill>
                <a:latin typeface="Garamond" pitchFamily="18" charset="0"/>
              </a:rPr>
              <a:t>construct the model error</a:t>
            </a:r>
            <a:endParaRPr lang="en-US" sz="3200" b="1" dirty="0">
              <a:solidFill>
                <a:srgbClr val="000000"/>
              </a:solidFill>
              <a:latin typeface="Garamond" pitchFamily="18" charset="0"/>
            </a:endParaRPr>
          </a:p>
        </p:txBody>
      </p:sp>
      <p:sp>
        <p:nvSpPr>
          <p:cNvPr id="23" name="Textfeld 22"/>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Problem formulation            Propagation in time            </a:t>
            </a:r>
            <a:r>
              <a:rPr lang="en-GB" sz="1400" dirty="0" smtClean="0">
                <a:solidFill>
                  <a:schemeClr val="accent5">
                    <a:lumMod val="75000"/>
                  </a:schemeClr>
                </a:solidFill>
              </a:rPr>
              <a:t>Error field construction            </a:t>
            </a:r>
            <a:r>
              <a:rPr lang="en-GB" sz="1400" dirty="0" smtClean="0">
                <a:solidFill>
                  <a:schemeClr val="accent5">
                    <a:lumMod val="90000"/>
                  </a:schemeClr>
                </a:solidFill>
              </a:rPr>
              <a:t>Outlook</a:t>
            </a:r>
          </a:p>
        </p:txBody>
      </p:sp>
      <p:sp>
        <p:nvSpPr>
          <p:cNvPr id="24" name="Ellipse 23"/>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4328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44602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45923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47244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59334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60655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619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632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646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672592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6593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69900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68580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p:cNvSpPr/>
          <p:nvPr/>
        </p:nvSpPr>
        <p:spPr>
          <a:xfrm>
            <a:off x="71221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187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9" grpId="0"/>
      <p:bldP spid="338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hlinkClick r:id="rId3" action="ppaction://hlinksldjump"/>
          </p:cNvPr>
          <p:cNvSpPr>
            <a:spLocks noChangeArrowheads="1"/>
          </p:cNvSpPr>
          <p:nvPr/>
        </p:nvSpPr>
        <p:spPr bwMode="auto">
          <a:xfrm>
            <a:off x="395288" y="3687763"/>
            <a:ext cx="41767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z="1800">
              <a:latin typeface="Arial" charset="0"/>
            </a:endParaRPr>
          </a:p>
        </p:txBody>
      </p:sp>
      <p:sp>
        <p:nvSpPr>
          <p:cNvPr id="112643" name="Rectangle 4">
            <a:hlinkClick r:id="rId4" action="ppaction://hlinksldjump"/>
          </p:cNvPr>
          <p:cNvSpPr>
            <a:spLocks noChangeArrowheads="1"/>
          </p:cNvSpPr>
          <p:nvPr/>
        </p:nvSpPr>
        <p:spPr bwMode="auto">
          <a:xfrm>
            <a:off x="533400" y="5181600"/>
            <a:ext cx="41767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z="1800">
              <a:latin typeface="Arial" charset="0"/>
            </a:endParaRPr>
          </a:p>
        </p:txBody>
      </p:sp>
      <p:pic>
        <p:nvPicPr>
          <p:cNvPr id="112644" name="Picture 5" descr="cosmolog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66700"/>
            <a:ext cx="2111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Rectangle 7"/>
          <p:cNvSpPr>
            <a:spLocks noGrp="1" noChangeArrowheads="1"/>
          </p:cNvSpPr>
          <p:nvPr>
            <p:ph type="title" idx="4294967295"/>
          </p:nvPr>
        </p:nvSpPr>
        <p:spPr>
          <a:xfrm>
            <a:off x="0" y="1038225"/>
            <a:ext cx="9144000" cy="576263"/>
          </a:xfrm>
          <a:noFill/>
          <a:ln>
            <a:solidFill>
              <a:schemeClr val="accent2"/>
            </a:solidFill>
            <a:miter lim="800000"/>
            <a:headEnd/>
            <a:tailEnd/>
          </a:ln>
        </p:spPr>
        <p:txBody>
          <a:bodyPr lIns="86186" tIns="43093" rIns="86186" bIns="43093" anchor="ctr"/>
          <a:lstStyle/>
          <a:p>
            <a:pPr algn="ctr" eaLnBrk="1" hangingPunct="1"/>
            <a:r>
              <a:rPr lang="en-US" sz="3600" dirty="0" smtClean="0"/>
              <a:t>Outlook</a:t>
            </a:r>
          </a:p>
        </p:txBody>
      </p:sp>
      <p:sp>
        <p:nvSpPr>
          <p:cNvPr id="6" name="Rectangle 6"/>
          <p:cNvSpPr txBox="1">
            <a:spLocks noChangeArrowheads="1"/>
          </p:cNvSpPr>
          <p:nvPr/>
        </p:nvSpPr>
        <p:spPr bwMode="auto">
          <a:xfrm>
            <a:off x="325438" y="1858328"/>
            <a:ext cx="8469312" cy="4288472"/>
          </a:xfrm>
          <a:prstGeom prst="rect">
            <a:avLst/>
          </a:prstGeom>
          <a:noFill/>
          <a:extLst/>
        </p:spPr>
        <p:txBody>
          <a:bodyPr lIns="86186" tIns="43093" rIns="86186" bIns="43093" anchor="ctr"/>
          <a:lstStyle>
            <a:lvl1pPr marL="342900" indent="-342900" algn="l" rtl="0" eaLnBrk="0" fontAlgn="base" hangingPunct="0">
              <a:spcBef>
                <a:spcPct val="40000"/>
              </a:spcBef>
              <a:spcAft>
                <a:spcPct val="0"/>
              </a:spcAft>
              <a:buClr>
                <a:schemeClr val="accent1"/>
              </a:buClr>
              <a:buFont typeface="Wingdings" pitchFamily="2" charset="2"/>
              <a:buChar char="è"/>
              <a:defRPr sz="3200">
                <a:solidFill>
                  <a:schemeClr val="tx1"/>
                </a:solidFill>
                <a:latin typeface="+mn-lt"/>
                <a:ea typeface="+mn-ea"/>
                <a:cs typeface="+mn-cs"/>
              </a:defRPr>
            </a:lvl1pPr>
            <a:lvl2pPr marL="742950" indent="-285750" algn="l" rtl="0" eaLnBrk="0" fontAlgn="base" hangingPunct="0">
              <a:spcBef>
                <a:spcPct val="40000"/>
              </a:spcBef>
              <a:spcAft>
                <a:spcPct val="0"/>
              </a:spcAft>
              <a:buClr>
                <a:schemeClr val="accent1"/>
              </a:buClr>
              <a:buFont typeface="Wingdings" pitchFamily="2" charset="2"/>
              <a:buChar char="è"/>
              <a:defRPr sz="2800">
                <a:solidFill>
                  <a:schemeClr val="tx1"/>
                </a:solidFill>
                <a:latin typeface="+mn-lt"/>
              </a:defRPr>
            </a:lvl2pPr>
            <a:lvl3pPr marL="1143000" indent="-228600" algn="l" rtl="0" eaLnBrk="0" fontAlgn="base" hangingPunct="0">
              <a:spcBef>
                <a:spcPct val="40000"/>
              </a:spcBef>
              <a:spcAft>
                <a:spcPct val="0"/>
              </a:spcAft>
              <a:buClr>
                <a:schemeClr val="accent1"/>
              </a:buClr>
              <a:buFont typeface="Wingdings" pitchFamily="2" charset="2"/>
              <a:buChar char="è"/>
              <a:defRPr sz="2400">
                <a:solidFill>
                  <a:schemeClr val="tx1"/>
                </a:solidFill>
                <a:latin typeface="+mn-lt"/>
              </a:defRPr>
            </a:lvl3pPr>
            <a:lvl4pPr marL="1600200" indent="-228600" algn="l" rtl="0" eaLnBrk="0" fontAlgn="base" hangingPunct="0">
              <a:spcBef>
                <a:spcPct val="40000"/>
              </a:spcBef>
              <a:spcAft>
                <a:spcPct val="0"/>
              </a:spcAft>
              <a:buClr>
                <a:schemeClr val="accent1"/>
              </a:buClr>
              <a:buFont typeface="Wingdings" pitchFamily="2" charset="2"/>
              <a:buChar char="è"/>
              <a:defRPr sz="2000">
                <a:solidFill>
                  <a:schemeClr val="tx1"/>
                </a:solidFill>
                <a:latin typeface="+mn-lt"/>
              </a:defRPr>
            </a:lvl4pPr>
            <a:lvl5pPr marL="2057400" indent="-228600" algn="l" rtl="0" eaLnBrk="0" fontAlgn="base" hangingPunct="0">
              <a:spcBef>
                <a:spcPct val="40000"/>
              </a:spcBef>
              <a:spcAft>
                <a:spcPct val="0"/>
              </a:spcAft>
              <a:buClr>
                <a:schemeClr val="accent1"/>
              </a:buClr>
              <a:buFont typeface="Wingdings" pitchFamily="2" charset="2"/>
              <a:buChar char="è"/>
              <a:defRPr sz="2000">
                <a:solidFill>
                  <a:schemeClr val="tx1"/>
                </a:solidFill>
                <a:latin typeface="+mn-lt"/>
              </a:defRPr>
            </a:lvl5pPr>
            <a:lvl6pPr marL="25146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6pPr>
            <a:lvl7pPr marL="29718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7pPr>
            <a:lvl8pPr marL="34290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8pPr>
            <a:lvl9pPr marL="3886200" indent="-228600" algn="l" rtl="0" fontAlgn="base">
              <a:spcBef>
                <a:spcPct val="40000"/>
              </a:spcBef>
              <a:spcAft>
                <a:spcPct val="0"/>
              </a:spcAft>
              <a:buClr>
                <a:schemeClr val="accent1"/>
              </a:buClr>
              <a:buFont typeface="Wingdings" pitchFamily="2" charset="2"/>
              <a:buChar char="è"/>
              <a:defRPr sz="2000">
                <a:solidFill>
                  <a:schemeClr val="tx1"/>
                </a:solidFill>
                <a:latin typeface="+mn-lt"/>
              </a:defRPr>
            </a:lvl9pPr>
          </a:lstStyle>
          <a:p>
            <a:pPr marL="542925" indent="-542925" eaLnBrk="1" hangingPunct="1">
              <a:lnSpc>
                <a:spcPct val="90000"/>
              </a:lnSpc>
              <a:spcBef>
                <a:spcPts val="600"/>
              </a:spcBef>
              <a:spcAft>
                <a:spcPts val="1200"/>
              </a:spcAft>
              <a:defRPr/>
            </a:pPr>
            <a:r>
              <a:rPr lang="en-GB" sz="2800" kern="0" dirty="0" smtClean="0">
                <a:latin typeface="Times New Roman" pitchFamily="18" charset="0"/>
              </a:rPr>
              <a:t>Implementation and testing of the approach 1</a:t>
            </a:r>
            <a:endParaRPr lang="en-GB" sz="2800" kern="0" dirty="0" smtClean="0">
              <a:latin typeface="Times New Roman" pitchFamily="18" charset="0"/>
            </a:endParaRPr>
          </a:p>
          <a:p>
            <a:pPr marL="542925" indent="-542925" eaLnBrk="1" hangingPunct="1">
              <a:lnSpc>
                <a:spcPct val="90000"/>
              </a:lnSpc>
              <a:spcBef>
                <a:spcPts val="600"/>
              </a:spcBef>
              <a:spcAft>
                <a:spcPts val="1200"/>
              </a:spcAft>
              <a:defRPr/>
            </a:pPr>
            <a:r>
              <a:rPr lang="en-GB" sz="2800" kern="0" dirty="0" smtClean="0">
                <a:latin typeface="Times New Roman" pitchFamily="18" charset="0"/>
              </a:rPr>
              <a:t>Is it possibl</a:t>
            </a:r>
            <a:r>
              <a:rPr lang="en-GB" sz="2800" kern="0" dirty="0" smtClean="0">
                <a:latin typeface="Times New Roman" pitchFamily="18" charset="0"/>
              </a:rPr>
              <a:t>e to d</a:t>
            </a:r>
            <a:r>
              <a:rPr lang="en-GB" sz="2800" kern="0" dirty="0" smtClean="0">
                <a:latin typeface="Times New Roman" pitchFamily="18" charset="0"/>
              </a:rPr>
              <a:t>etermine the errors from different physical parameterizations separately? (Discretization errors at least.)</a:t>
            </a:r>
            <a:endParaRPr lang="en-GB" sz="2800" kern="0" dirty="0" smtClean="0">
              <a:latin typeface="Times New Roman" pitchFamily="18" charset="0"/>
            </a:endParaRPr>
          </a:p>
          <a:p>
            <a:pPr marL="542925" indent="-542925" eaLnBrk="1" hangingPunct="1">
              <a:lnSpc>
                <a:spcPct val="90000"/>
              </a:lnSpc>
              <a:spcBef>
                <a:spcPts val="600"/>
              </a:spcBef>
              <a:spcAft>
                <a:spcPts val="600"/>
              </a:spcAft>
              <a:defRPr/>
            </a:pPr>
            <a:r>
              <a:rPr lang="en-GB" sz="2800" kern="0" dirty="0" smtClean="0">
                <a:latin typeface="Times New Roman" pitchFamily="18" charset="0"/>
              </a:rPr>
              <a:t>If yes, implementation and testing of the approach 1 for each parameterization separately</a:t>
            </a:r>
          </a:p>
          <a:p>
            <a:pPr marL="542925" indent="-542925" eaLnBrk="1" hangingPunct="1">
              <a:lnSpc>
                <a:spcPct val="90000"/>
              </a:lnSpc>
              <a:spcBef>
                <a:spcPts val="600"/>
              </a:spcBef>
              <a:spcAft>
                <a:spcPts val="600"/>
              </a:spcAft>
              <a:defRPr/>
            </a:pPr>
            <a:r>
              <a:rPr lang="en-GB" sz="2800" kern="0" dirty="0" smtClean="0">
                <a:latin typeface="Times New Roman" pitchFamily="18" charset="0"/>
              </a:rPr>
              <a:t>Development of a more consistent approach</a:t>
            </a:r>
            <a:endParaRPr lang="en-GB" sz="2400" kern="0" dirty="0" smtClean="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a:hlinkClick r:id="rId3" action="ppaction://hlinksldjump"/>
          </p:cNvPr>
          <p:cNvSpPr>
            <a:spLocks noChangeArrowheads="1"/>
          </p:cNvSpPr>
          <p:nvPr/>
        </p:nvSpPr>
        <p:spPr bwMode="auto">
          <a:xfrm>
            <a:off x="395288" y="3687763"/>
            <a:ext cx="41767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z="1800">
              <a:latin typeface="Arial" charset="0"/>
            </a:endParaRPr>
          </a:p>
        </p:txBody>
      </p:sp>
      <p:pic>
        <p:nvPicPr>
          <p:cNvPr id="172036" name="Picture 5" descr="cosmo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8" y="196850"/>
            <a:ext cx="26828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0" y="267811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3200" b="1">
                <a:latin typeface="Book Antiqua" pitchFamily="18" charset="0"/>
              </a:rPr>
              <a:t>Thank you for your attention!</a:t>
            </a:r>
          </a:p>
        </p:txBody>
      </p:sp>
      <p:sp>
        <p:nvSpPr>
          <p:cNvPr id="8" name="Text Box 8"/>
          <p:cNvSpPr txBox="1">
            <a:spLocks noChangeArrowheads="1"/>
          </p:cNvSpPr>
          <p:nvPr/>
        </p:nvSpPr>
        <p:spPr bwMode="auto">
          <a:xfrm>
            <a:off x="0" y="52292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sz="1800" dirty="0">
                <a:latin typeface="Times New Roman" pitchFamily="18" charset="0"/>
              </a:rPr>
              <a:t>Thanks to </a:t>
            </a:r>
            <a:r>
              <a:rPr lang="en-GB" sz="1800" dirty="0" err="1" smtClean="0">
                <a:latin typeface="Times New Roman" pitchFamily="18" charset="0"/>
              </a:rPr>
              <a:t>Dmitrii</a:t>
            </a:r>
            <a:r>
              <a:rPr lang="en-GB" sz="1800" dirty="0" smtClean="0">
                <a:latin typeface="Times New Roman" pitchFamily="18" charset="0"/>
              </a:rPr>
              <a:t> </a:t>
            </a:r>
            <a:r>
              <a:rPr lang="en-GB" sz="1800" dirty="0" err="1" smtClean="0">
                <a:latin typeface="Times New Roman" pitchFamily="18" charset="0"/>
              </a:rPr>
              <a:t>Mironov</a:t>
            </a:r>
            <a:r>
              <a:rPr lang="en-GB" sz="1800" dirty="0" smtClean="0">
                <a:latin typeface="Times New Roman" pitchFamily="18" charset="0"/>
              </a:rPr>
              <a:t> and </a:t>
            </a:r>
            <a:r>
              <a:rPr lang="en-GB" sz="1800" dirty="0" err="1" smtClean="0">
                <a:latin typeface="Times New Roman" pitchFamily="18" charset="0"/>
              </a:rPr>
              <a:t>Bodo</a:t>
            </a:r>
            <a:r>
              <a:rPr lang="en-GB" sz="1800" dirty="0" smtClean="0">
                <a:latin typeface="Times New Roman" pitchFamily="18" charset="0"/>
              </a:rPr>
              <a:t> Ritter for fruitful discussions!</a:t>
            </a:r>
            <a:r>
              <a:rPr lang="en-GB" sz="1500" dirty="0" smtClean="0">
                <a:latin typeface="Times New Roman" pitchFamily="18" charset="0"/>
              </a:rPr>
              <a:t>   </a:t>
            </a:r>
            <a:endParaRPr lang="en-GB" sz="1500" dirty="0">
              <a:latin typeface="Times New Roman" pitchFamily="18" charset="0"/>
            </a:endParaRPr>
          </a:p>
        </p:txBody>
      </p:sp>
    </p:spTree>
    <p:extLst>
      <p:ext uri="{BB962C8B-B14F-4D97-AF65-F5344CB8AC3E}">
        <p14:creationId xmlns:p14="http://schemas.microsoft.com/office/powerpoint/2010/main" val="4247161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smtClean="0">
                <a:solidFill>
                  <a:srgbClr val="000000"/>
                </a:solidFill>
                <a:latin typeface="Garamond" pitchFamily="18" charset="0"/>
              </a:rPr>
              <a:t>Motivation 1: quality of forecasts</a:t>
            </a:r>
            <a:endParaRPr lang="en-US" sz="3200" b="1" dirty="0">
              <a:solidFill>
                <a:srgbClr val="000000"/>
              </a:solidFill>
              <a:latin typeface="Garamond" pitchFamily="18" charset="0"/>
            </a:endParaRPr>
          </a:p>
        </p:txBody>
      </p:sp>
      <p:sp>
        <p:nvSpPr>
          <p:cNvPr id="215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1508" name="Textfeld 1"/>
          <p:cNvSpPr txBox="1">
            <a:spLocks noChangeArrowheads="1"/>
          </p:cNvSpPr>
          <p:nvPr/>
        </p:nvSpPr>
        <p:spPr bwMode="auto">
          <a:xfrm>
            <a:off x="107950" y="914400"/>
            <a:ext cx="89281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Aft>
                <a:spcPts val="600"/>
              </a:spcAft>
              <a:buFont typeface="Arial" charset="0"/>
              <a:buChar char="•"/>
            </a:pPr>
            <a:r>
              <a:rPr lang="en-GB" sz="2400" dirty="0">
                <a:solidFill>
                  <a:srgbClr val="000000"/>
                </a:solidFill>
              </a:rPr>
              <a:t>The model results are </a:t>
            </a:r>
            <a:r>
              <a:rPr lang="en-GB" sz="2400" u="sng" dirty="0">
                <a:solidFill>
                  <a:srgbClr val="000000"/>
                </a:solidFill>
              </a:rPr>
              <a:t>imperfect</a:t>
            </a:r>
            <a:r>
              <a:rPr lang="en-GB" sz="2400" dirty="0">
                <a:solidFill>
                  <a:srgbClr val="000000"/>
                </a:solidFill>
              </a:rPr>
              <a:t>.</a:t>
            </a:r>
          </a:p>
          <a:p>
            <a:pPr algn="l">
              <a:spcAft>
                <a:spcPts val="600"/>
              </a:spcAft>
              <a:buFont typeface="Arial" charset="0"/>
              <a:buChar char="•"/>
            </a:pPr>
            <a:r>
              <a:rPr lang="en-GB" sz="2400" dirty="0">
                <a:solidFill>
                  <a:srgbClr val="000000"/>
                </a:solidFill>
              </a:rPr>
              <a:t>In the prognostic models, a part of errors stems from </a:t>
            </a:r>
            <a:r>
              <a:rPr lang="en-GB" sz="2400" u="sng" dirty="0">
                <a:solidFill>
                  <a:srgbClr val="000000"/>
                </a:solidFill>
              </a:rPr>
              <a:t>uncertain initial conditions</a:t>
            </a:r>
            <a:r>
              <a:rPr lang="en-GB" sz="2400" dirty="0">
                <a:solidFill>
                  <a:srgbClr val="000000"/>
                </a:solidFill>
              </a:rPr>
              <a:t>.</a:t>
            </a:r>
          </a:p>
          <a:p>
            <a:pPr algn="l">
              <a:spcAft>
                <a:spcPts val="600"/>
              </a:spcAft>
              <a:buFont typeface="Arial" charset="0"/>
              <a:buChar char="•"/>
            </a:pPr>
            <a:r>
              <a:rPr lang="en-GB" sz="2400" dirty="0">
                <a:solidFill>
                  <a:srgbClr val="000000"/>
                </a:solidFill>
              </a:rPr>
              <a:t>But a part of errors appears due to </a:t>
            </a:r>
            <a:r>
              <a:rPr lang="en-GB" sz="2400" u="sng" dirty="0">
                <a:solidFill>
                  <a:srgbClr val="000000"/>
                </a:solidFill>
              </a:rPr>
              <a:t>the imperfection of a model</a:t>
            </a:r>
            <a:r>
              <a:rPr lang="en-GB" sz="2400" dirty="0">
                <a:solidFill>
                  <a:srgbClr val="000000"/>
                </a:solidFill>
              </a:rPr>
              <a:t> itself.</a:t>
            </a:r>
          </a:p>
          <a:p>
            <a:pPr algn="l">
              <a:spcAft>
                <a:spcPts val="600"/>
              </a:spcAft>
              <a:buFont typeface="Arial" charset="0"/>
              <a:buChar char="•"/>
            </a:pPr>
            <a:r>
              <a:rPr lang="en-GB" sz="2400" dirty="0">
                <a:solidFill>
                  <a:srgbClr val="000000"/>
                </a:solidFill>
              </a:rPr>
              <a:t>Model errors are </a:t>
            </a:r>
            <a:r>
              <a:rPr lang="en-GB" sz="2400" u="sng" dirty="0">
                <a:solidFill>
                  <a:srgbClr val="000000"/>
                </a:solidFill>
              </a:rPr>
              <a:t>not negligible</a:t>
            </a:r>
            <a:r>
              <a:rPr lang="en-GB" sz="2400" dirty="0">
                <a:solidFill>
                  <a:srgbClr val="000000"/>
                </a:solidFill>
              </a:rPr>
              <a:t> as compared to the errors due to initial conditions.</a:t>
            </a:r>
          </a:p>
          <a:p>
            <a:pPr algn="l">
              <a:spcAft>
                <a:spcPts val="600"/>
              </a:spcAft>
              <a:buFont typeface="Arial" charset="0"/>
              <a:buChar char="•"/>
            </a:pPr>
            <a:r>
              <a:rPr lang="en-GB" sz="2400" dirty="0">
                <a:solidFill>
                  <a:srgbClr val="000000"/>
                </a:solidFill>
              </a:rPr>
              <a:t>We are not content with the presence of model errors.</a:t>
            </a:r>
          </a:p>
          <a:p>
            <a:pPr algn="l">
              <a:spcAft>
                <a:spcPts val="600"/>
              </a:spcAft>
              <a:buFont typeface="Arial" charset="0"/>
              <a:buChar char="•"/>
            </a:pPr>
            <a:r>
              <a:rPr lang="en-GB" sz="2400" dirty="0">
                <a:solidFill>
                  <a:srgbClr val="000000"/>
                </a:solidFill>
              </a:rPr>
              <a:t>The ways to improve the situation: either </a:t>
            </a:r>
            <a:r>
              <a:rPr lang="en-GB" sz="2400" u="sng" dirty="0">
                <a:solidFill>
                  <a:srgbClr val="000000"/>
                </a:solidFill>
              </a:rPr>
              <a:t>to improve the deterministic model</a:t>
            </a:r>
            <a:r>
              <a:rPr lang="en-GB" sz="2400" dirty="0">
                <a:solidFill>
                  <a:srgbClr val="000000"/>
                </a:solidFill>
              </a:rPr>
              <a:t> or to account for errors </a:t>
            </a:r>
            <a:r>
              <a:rPr lang="en-GB" sz="2400" u="sng" dirty="0">
                <a:solidFill>
                  <a:srgbClr val="000000"/>
                </a:solidFill>
              </a:rPr>
              <a:t>in a statistical way</a:t>
            </a:r>
            <a:r>
              <a:rPr lang="en-GB" sz="2400" dirty="0">
                <a:solidFill>
                  <a:srgbClr val="000000"/>
                </a:solidFill>
              </a:rPr>
              <a:t>.</a:t>
            </a:r>
          </a:p>
          <a:p>
            <a:pPr algn="l">
              <a:spcAft>
                <a:spcPts val="600"/>
              </a:spcAft>
              <a:buFont typeface="Arial" charset="0"/>
              <a:buChar char="•"/>
            </a:pPr>
            <a:r>
              <a:rPr lang="en-GB" sz="2400" dirty="0">
                <a:solidFill>
                  <a:srgbClr val="000000"/>
                </a:solidFill>
              </a:rPr>
              <a:t>Some errors </a:t>
            </a:r>
            <a:r>
              <a:rPr lang="en-GB" sz="2400" u="sng" dirty="0">
                <a:solidFill>
                  <a:srgbClr val="000000"/>
                </a:solidFill>
              </a:rPr>
              <a:t>cannot be fully eliminated deterministically</a:t>
            </a:r>
            <a:r>
              <a:rPr lang="en-GB" sz="2400" dirty="0">
                <a:solidFill>
                  <a:srgbClr val="000000"/>
                </a:solidFill>
              </a:rPr>
              <a:t> (i.e. from those parameterizations that would require almost infinite resolution, e.g. microphysics, soil, etc.)</a:t>
            </a: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75000"/>
                  </a:schemeClr>
                </a:solidFill>
              </a:rPr>
              <a:t>Motivation</a:t>
            </a:r>
            <a:r>
              <a:rPr lang="en-GB" sz="1400" dirty="0" smtClean="0">
                <a:solidFill>
                  <a:schemeClr val="accent5">
                    <a:lumMod val="90000"/>
                  </a:schemeClr>
                </a:solidFill>
              </a:rPr>
              <a:t>            Problem formulation            Propagation in time            Error field construction            Outlook</a:t>
            </a:r>
          </a:p>
        </p:txBody>
      </p:sp>
      <p:sp>
        <p:nvSpPr>
          <p:cNvPr id="15" name="Ellipse 14"/>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p:cNvSpPr/>
          <p:nvPr/>
        </p:nvSpPr>
        <p:spPr>
          <a:xfrm>
            <a:off x="8763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p:cNvSpPr/>
          <p:nvPr/>
        </p:nvSpPr>
        <p:spPr>
          <a:xfrm>
            <a:off x="1005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238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251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265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554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smtClean="0">
                <a:solidFill>
                  <a:srgbClr val="000000"/>
                </a:solidFill>
                <a:latin typeface="Garamond" pitchFamily="18" charset="0"/>
              </a:rPr>
              <a:t>Motivation 2: estimation of the background error</a:t>
            </a:r>
            <a:endParaRPr lang="en-US" sz="3200" b="1" dirty="0">
              <a:solidFill>
                <a:srgbClr val="000000"/>
              </a:solidFill>
              <a:latin typeface="Garamond" pitchFamily="18" charset="0"/>
            </a:endParaRPr>
          </a:p>
        </p:txBody>
      </p:sp>
      <p:sp>
        <p:nvSpPr>
          <p:cNvPr id="215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1508" name="Textfeld 1"/>
          <p:cNvSpPr txBox="1">
            <a:spLocks noChangeArrowheads="1"/>
          </p:cNvSpPr>
          <p:nvPr/>
        </p:nvSpPr>
        <p:spPr bwMode="auto">
          <a:xfrm>
            <a:off x="107950" y="914400"/>
            <a:ext cx="90360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Aft>
                <a:spcPts val="0"/>
              </a:spcAft>
              <a:buFont typeface="Arial" charset="0"/>
              <a:buChar char="•"/>
            </a:pPr>
            <a:r>
              <a:rPr lang="en-GB" sz="2300" dirty="0" smtClean="0">
                <a:solidFill>
                  <a:srgbClr val="000000"/>
                </a:solidFill>
              </a:rPr>
              <a:t>Most of the </a:t>
            </a:r>
            <a:r>
              <a:rPr lang="en-GB" sz="2300" u="sng" dirty="0" smtClean="0">
                <a:solidFill>
                  <a:srgbClr val="000000"/>
                </a:solidFill>
              </a:rPr>
              <a:t>data </a:t>
            </a:r>
            <a:r>
              <a:rPr lang="en-GB" sz="2300" u="sng" dirty="0" smtClean="0">
                <a:solidFill>
                  <a:srgbClr val="000000"/>
                </a:solidFill>
              </a:rPr>
              <a:t>assimilation</a:t>
            </a:r>
            <a:r>
              <a:rPr lang="en-GB" sz="2300" dirty="0" smtClean="0">
                <a:solidFill>
                  <a:srgbClr val="000000"/>
                </a:solidFill>
              </a:rPr>
              <a:t> systems </a:t>
            </a:r>
          </a:p>
          <a:p>
            <a:pPr marL="361950" indent="0" algn="l">
              <a:spcAft>
                <a:spcPts val="0"/>
              </a:spcAft>
            </a:pPr>
            <a:r>
              <a:rPr lang="en-GB" sz="2300" dirty="0" smtClean="0">
                <a:solidFill>
                  <a:srgbClr val="000000"/>
                </a:solidFill>
              </a:rPr>
              <a:t>represent an </a:t>
            </a:r>
            <a:r>
              <a:rPr lang="en-GB" sz="2300" u="sng" dirty="0" smtClean="0">
                <a:solidFill>
                  <a:srgbClr val="000000"/>
                </a:solidFill>
              </a:rPr>
              <a:t>interpolation between </a:t>
            </a:r>
          </a:p>
          <a:p>
            <a:pPr marL="361950" indent="0" algn="l">
              <a:spcAft>
                <a:spcPts val="0"/>
              </a:spcAft>
            </a:pPr>
            <a:r>
              <a:rPr lang="en-GB" sz="2300" u="sng" dirty="0" smtClean="0">
                <a:solidFill>
                  <a:srgbClr val="000000"/>
                </a:solidFill>
              </a:rPr>
              <a:t>the observations and the first guess</a:t>
            </a:r>
            <a:r>
              <a:rPr lang="en-GB" sz="2300" dirty="0" smtClean="0">
                <a:solidFill>
                  <a:srgbClr val="000000"/>
                </a:solidFill>
              </a:rPr>
              <a:t> </a:t>
            </a:r>
          </a:p>
          <a:p>
            <a:pPr marL="361950" indent="0" algn="l">
              <a:spcAft>
                <a:spcPts val="0"/>
              </a:spcAft>
            </a:pPr>
            <a:r>
              <a:rPr lang="en-GB" sz="2300" dirty="0" smtClean="0">
                <a:solidFill>
                  <a:srgbClr val="000000"/>
                </a:solidFill>
              </a:rPr>
              <a:t>to provide a new initial condition. </a:t>
            </a:r>
          </a:p>
          <a:p>
            <a:pPr marL="361950" indent="0" algn="l">
              <a:spcAft>
                <a:spcPts val="0"/>
              </a:spcAft>
            </a:pPr>
            <a:endParaRPr lang="en-GB" sz="2300" dirty="0" smtClean="0">
              <a:solidFill>
                <a:srgbClr val="000000"/>
              </a:solidFill>
            </a:endParaRPr>
          </a:p>
          <a:p>
            <a:pPr algn="l">
              <a:spcAft>
                <a:spcPts val="0"/>
              </a:spcAft>
              <a:buFont typeface="Arial" charset="0"/>
              <a:buChar char="•"/>
            </a:pPr>
            <a:r>
              <a:rPr lang="en-GB" sz="2300" dirty="0" smtClean="0">
                <a:solidFill>
                  <a:srgbClr val="000000"/>
                </a:solidFill>
              </a:rPr>
              <a:t>In KF, the </a:t>
            </a:r>
            <a:r>
              <a:rPr lang="en-GB" sz="2300" dirty="0" smtClean="0">
                <a:solidFill>
                  <a:srgbClr val="000000"/>
                </a:solidFill>
              </a:rPr>
              <a:t>weights for the </a:t>
            </a:r>
            <a:endParaRPr lang="en-GB" sz="2300" dirty="0" smtClean="0">
              <a:solidFill>
                <a:srgbClr val="000000"/>
              </a:solidFill>
            </a:endParaRPr>
          </a:p>
          <a:p>
            <a:pPr marL="361950" indent="0" algn="l">
              <a:spcAft>
                <a:spcPts val="0"/>
              </a:spcAft>
            </a:pPr>
            <a:r>
              <a:rPr lang="en-GB" sz="2300" dirty="0" smtClean="0">
                <a:solidFill>
                  <a:srgbClr val="000000"/>
                </a:solidFill>
              </a:rPr>
              <a:t>interpolation are </a:t>
            </a:r>
            <a:r>
              <a:rPr lang="en-GB" sz="2300" dirty="0" smtClean="0">
                <a:solidFill>
                  <a:srgbClr val="000000"/>
                </a:solidFill>
              </a:rPr>
              <a:t>reversely </a:t>
            </a:r>
            <a:endParaRPr lang="en-GB" sz="2300" dirty="0" smtClean="0">
              <a:solidFill>
                <a:srgbClr val="000000"/>
              </a:solidFill>
            </a:endParaRPr>
          </a:p>
          <a:p>
            <a:pPr marL="361950" indent="0" algn="l">
              <a:spcAft>
                <a:spcPts val="0"/>
              </a:spcAft>
            </a:pPr>
            <a:r>
              <a:rPr lang="en-GB" sz="2300" dirty="0" smtClean="0">
                <a:solidFill>
                  <a:srgbClr val="000000"/>
                </a:solidFill>
              </a:rPr>
              <a:t>proportional </a:t>
            </a:r>
            <a:r>
              <a:rPr lang="en-GB" sz="2300" dirty="0" smtClean="0">
                <a:solidFill>
                  <a:srgbClr val="000000"/>
                </a:solidFill>
              </a:rPr>
              <a:t>to the </a:t>
            </a:r>
            <a:r>
              <a:rPr lang="en-GB" sz="2300" u="sng" dirty="0" smtClean="0">
                <a:solidFill>
                  <a:srgbClr val="000000"/>
                </a:solidFill>
              </a:rPr>
              <a:t>corresponding </a:t>
            </a:r>
          </a:p>
          <a:p>
            <a:pPr marL="361950" indent="0" algn="l">
              <a:spcAft>
                <a:spcPts val="0"/>
              </a:spcAft>
            </a:pPr>
            <a:r>
              <a:rPr lang="en-GB" sz="2300" u="sng" dirty="0" smtClean="0">
                <a:solidFill>
                  <a:srgbClr val="000000"/>
                </a:solidFill>
              </a:rPr>
              <a:t>uncertainties</a:t>
            </a:r>
            <a:r>
              <a:rPr lang="en-GB" sz="2300" dirty="0" smtClean="0">
                <a:solidFill>
                  <a:srgbClr val="000000"/>
                </a:solidFill>
              </a:rPr>
              <a:t>, </a:t>
            </a:r>
            <a:r>
              <a:rPr lang="en-GB" sz="2300" dirty="0" smtClean="0">
                <a:solidFill>
                  <a:srgbClr val="000000"/>
                </a:solidFill>
              </a:rPr>
              <a:t>or </a:t>
            </a:r>
            <a:r>
              <a:rPr lang="en-GB" sz="2300" dirty="0" smtClean="0">
                <a:solidFill>
                  <a:srgbClr val="000000"/>
                </a:solidFill>
              </a:rPr>
              <a:t>possible errors</a:t>
            </a:r>
          </a:p>
          <a:p>
            <a:pPr marL="361950" indent="0" algn="l">
              <a:spcAft>
                <a:spcPts val="0"/>
              </a:spcAft>
              <a:tabLst>
                <a:tab pos="0" algn="l"/>
              </a:tabLst>
            </a:pPr>
            <a:endParaRPr lang="en-GB" sz="2300" dirty="0" smtClean="0">
              <a:solidFill>
                <a:srgbClr val="000000"/>
              </a:solidFill>
            </a:endParaRPr>
          </a:p>
          <a:p>
            <a:pPr algn="l">
              <a:spcAft>
                <a:spcPts val="600"/>
              </a:spcAft>
              <a:buFont typeface="Arial" charset="0"/>
              <a:buChar char="•"/>
            </a:pPr>
            <a:r>
              <a:rPr lang="en-GB" sz="2300" dirty="0" smtClean="0">
                <a:solidFill>
                  <a:srgbClr val="000000"/>
                </a:solidFill>
              </a:rPr>
              <a:t>An </a:t>
            </a:r>
            <a:r>
              <a:rPr lang="en-GB" sz="2300" u="sng" dirty="0" smtClean="0">
                <a:solidFill>
                  <a:srgbClr val="000000"/>
                </a:solidFill>
              </a:rPr>
              <a:t>estimation of the model error is needed</a:t>
            </a:r>
            <a:r>
              <a:rPr lang="en-GB" sz="2300" dirty="0" smtClean="0">
                <a:solidFill>
                  <a:srgbClr val="000000"/>
                </a:solidFill>
              </a:rPr>
              <a:t> in order to give an appropriate weight to the first guess. If the model error is underestimated, this weight will be too large and less regard will be paid to the observations than should be.</a:t>
            </a: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Gerade Verbindung mit Pfeil 13"/>
          <p:cNvCxnSpPr/>
          <p:nvPr/>
        </p:nvCxnSpPr>
        <p:spPr>
          <a:xfrm flipV="1">
            <a:off x="5113020" y="914400"/>
            <a:ext cx="0" cy="29464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4930140" y="3657600"/>
            <a:ext cx="4030980" cy="101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a:off x="6395720" y="2346960"/>
            <a:ext cx="193040" cy="745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ihandform 15"/>
          <p:cNvSpPr/>
          <p:nvPr/>
        </p:nvSpPr>
        <p:spPr>
          <a:xfrm>
            <a:off x="5201920" y="2682240"/>
            <a:ext cx="1290320" cy="629920"/>
          </a:xfrm>
          <a:custGeom>
            <a:avLst/>
            <a:gdLst>
              <a:gd name="connsiteX0" fmla="*/ 0 w 1290320"/>
              <a:gd name="connsiteY0" fmla="*/ 629920 h 629920"/>
              <a:gd name="connsiteX1" fmla="*/ 314960 w 1290320"/>
              <a:gd name="connsiteY1" fmla="*/ 203200 h 629920"/>
              <a:gd name="connsiteX2" fmla="*/ 853440 w 1290320"/>
              <a:gd name="connsiteY2" fmla="*/ 142240 h 629920"/>
              <a:gd name="connsiteX3" fmla="*/ 1290320 w 1290320"/>
              <a:gd name="connsiteY3" fmla="*/ 0 h 629920"/>
            </a:gdLst>
            <a:ahLst/>
            <a:cxnLst>
              <a:cxn ang="0">
                <a:pos x="connsiteX0" y="connsiteY0"/>
              </a:cxn>
              <a:cxn ang="0">
                <a:pos x="connsiteX1" y="connsiteY1"/>
              </a:cxn>
              <a:cxn ang="0">
                <a:pos x="connsiteX2" y="connsiteY2"/>
              </a:cxn>
              <a:cxn ang="0">
                <a:pos x="connsiteX3" y="connsiteY3"/>
              </a:cxn>
            </a:cxnLst>
            <a:rect l="l" t="t" r="r" b="b"/>
            <a:pathLst>
              <a:path w="1290320" h="629920">
                <a:moveTo>
                  <a:pt x="0" y="629920"/>
                </a:moveTo>
                <a:cubicBezTo>
                  <a:pt x="86360" y="457200"/>
                  <a:pt x="172720" y="284480"/>
                  <a:pt x="314960" y="203200"/>
                </a:cubicBezTo>
                <a:cubicBezTo>
                  <a:pt x="457200" y="121920"/>
                  <a:pt x="690880" y="176107"/>
                  <a:pt x="853440" y="142240"/>
                </a:cubicBezTo>
                <a:cubicBezTo>
                  <a:pt x="1016000" y="108373"/>
                  <a:pt x="1153160" y="54186"/>
                  <a:pt x="12903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6395720" y="1026160"/>
            <a:ext cx="193040" cy="37288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Gerade Verbindung mit Pfeil 20"/>
          <p:cNvCxnSpPr/>
          <p:nvPr/>
        </p:nvCxnSpPr>
        <p:spPr>
          <a:xfrm flipV="1">
            <a:off x="6504940" y="1696720"/>
            <a:ext cx="0" cy="99568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227460" y="659675"/>
            <a:ext cx="554960" cy="400110"/>
          </a:xfrm>
          <a:prstGeom prst="rect">
            <a:avLst/>
          </a:prstGeom>
          <a:noFill/>
        </p:spPr>
        <p:txBody>
          <a:bodyPr wrap="none" rtlCol="0">
            <a:spAutoFit/>
          </a:bodyPr>
          <a:lstStyle/>
          <a:p>
            <a:r>
              <a:rPr lang="en-GB" b="1" dirty="0" err="1" smtClean="0">
                <a:solidFill>
                  <a:srgbClr val="FFC000"/>
                </a:solidFill>
              </a:rPr>
              <a:t>obs</a:t>
            </a:r>
            <a:endParaRPr lang="en-GB" b="1" dirty="0">
              <a:solidFill>
                <a:srgbClr val="FFC000"/>
              </a:solidFill>
            </a:endParaRPr>
          </a:p>
        </p:txBody>
      </p:sp>
      <p:sp>
        <p:nvSpPr>
          <p:cNvPr id="25" name="Ellipse 24"/>
          <p:cNvSpPr/>
          <p:nvPr/>
        </p:nvSpPr>
        <p:spPr>
          <a:xfrm>
            <a:off x="6451600" y="1625600"/>
            <a:ext cx="96520" cy="932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Gerade Verbindung mit Pfeil 25"/>
          <p:cNvCxnSpPr/>
          <p:nvPr/>
        </p:nvCxnSpPr>
        <p:spPr>
          <a:xfrm>
            <a:off x="6504940" y="1212602"/>
            <a:ext cx="0" cy="41299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Freihandform 22"/>
          <p:cNvSpPr/>
          <p:nvPr/>
        </p:nvSpPr>
        <p:spPr>
          <a:xfrm>
            <a:off x="6553200" y="1451546"/>
            <a:ext cx="1198880" cy="204534"/>
          </a:xfrm>
          <a:custGeom>
            <a:avLst/>
            <a:gdLst>
              <a:gd name="connsiteX0" fmla="*/ 0 w 1198880"/>
              <a:gd name="connsiteY0" fmla="*/ 204534 h 204534"/>
              <a:gd name="connsiteX1" fmla="*/ 345440 w 1198880"/>
              <a:gd name="connsiteY1" fmla="*/ 1334 h 204534"/>
              <a:gd name="connsiteX2" fmla="*/ 802640 w 1198880"/>
              <a:gd name="connsiteY2" fmla="*/ 113094 h 204534"/>
              <a:gd name="connsiteX3" fmla="*/ 1198880 w 1198880"/>
              <a:gd name="connsiteY3" fmla="*/ 41974 h 204534"/>
            </a:gdLst>
            <a:ahLst/>
            <a:cxnLst>
              <a:cxn ang="0">
                <a:pos x="connsiteX0" y="connsiteY0"/>
              </a:cxn>
              <a:cxn ang="0">
                <a:pos x="connsiteX1" y="connsiteY1"/>
              </a:cxn>
              <a:cxn ang="0">
                <a:pos x="connsiteX2" y="connsiteY2"/>
              </a:cxn>
              <a:cxn ang="0">
                <a:pos x="connsiteX3" y="connsiteY3"/>
              </a:cxn>
            </a:cxnLst>
            <a:rect l="l" t="t" r="r" b="b"/>
            <a:pathLst>
              <a:path w="1198880" h="204534">
                <a:moveTo>
                  <a:pt x="0" y="204534"/>
                </a:moveTo>
                <a:cubicBezTo>
                  <a:pt x="105833" y="110554"/>
                  <a:pt x="211667" y="16574"/>
                  <a:pt x="345440" y="1334"/>
                </a:cubicBezTo>
                <a:cubicBezTo>
                  <a:pt x="479213" y="-13906"/>
                  <a:pt x="660400" y="106321"/>
                  <a:pt x="802640" y="113094"/>
                </a:cubicBezTo>
                <a:cubicBezTo>
                  <a:pt x="944880" y="119867"/>
                  <a:pt x="1071880" y="80920"/>
                  <a:pt x="1198880" y="419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7655560" y="1232921"/>
            <a:ext cx="193040" cy="506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7655560" y="2387600"/>
            <a:ext cx="193040" cy="92456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7711440" y="1838960"/>
            <a:ext cx="96520" cy="932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Gerade Verbindung mit Pfeil 32"/>
          <p:cNvCxnSpPr/>
          <p:nvPr/>
        </p:nvCxnSpPr>
        <p:spPr>
          <a:xfrm>
            <a:off x="7759700" y="1502162"/>
            <a:ext cx="0" cy="33679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V="1">
            <a:off x="7759700" y="1932181"/>
            <a:ext cx="0" cy="99568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7711440" y="2854960"/>
            <a:ext cx="96520" cy="932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6451600" y="1188720"/>
            <a:ext cx="96520" cy="932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6451600" y="2631440"/>
            <a:ext cx="96520" cy="932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7711440" y="1452880"/>
            <a:ext cx="96520" cy="9322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ihandform 26"/>
          <p:cNvSpPr/>
          <p:nvPr/>
        </p:nvSpPr>
        <p:spPr>
          <a:xfrm>
            <a:off x="7782560" y="1056640"/>
            <a:ext cx="944880" cy="436880"/>
          </a:xfrm>
          <a:custGeom>
            <a:avLst/>
            <a:gdLst>
              <a:gd name="connsiteX0" fmla="*/ 0 w 944880"/>
              <a:gd name="connsiteY0" fmla="*/ 436880 h 436880"/>
              <a:gd name="connsiteX1" fmla="*/ 447040 w 944880"/>
              <a:gd name="connsiteY1" fmla="*/ 375920 h 436880"/>
              <a:gd name="connsiteX2" fmla="*/ 802640 w 944880"/>
              <a:gd name="connsiteY2" fmla="*/ 162560 h 436880"/>
              <a:gd name="connsiteX3" fmla="*/ 944880 w 944880"/>
              <a:gd name="connsiteY3" fmla="*/ 0 h 436880"/>
            </a:gdLst>
            <a:ahLst/>
            <a:cxnLst>
              <a:cxn ang="0">
                <a:pos x="connsiteX0" y="connsiteY0"/>
              </a:cxn>
              <a:cxn ang="0">
                <a:pos x="connsiteX1" y="connsiteY1"/>
              </a:cxn>
              <a:cxn ang="0">
                <a:pos x="connsiteX2" y="connsiteY2"/>
              </a:cxn>
              <a:cxn ang="0">
                <a:pos x="connsiteX3" y="connsiteY3"/>
              </a:cxn>
            </a:cxnLst>
            <a:rect l="l" t="t" r="r" b="b"/>
            <a:pathLst>
              <a:path w="944880" h="436880">
                <a:moveTo>
                  <a:pt x="0" y="436880"/>
                </a:moveTo>
                <a:cubicBezTo>
                  <a:pt x="156633" y="429260"/>
                  <a:pt x="313267" y="421640"/>
                  <a:pt x="447040" y="375920"/>
                </a:cubicBezTo>
                <a:cubicBezTo>
                  <a:pt x="580813" y="330200"/>
                  <a:pt x="719667" y="225213"/>
                  <a:pt x="802640" y="162560"/>
                </a:cubicBezTo>
                <a:cubicBezTo>
                  <a:pt x="885613" y="99907"/>
                  <a:pt x="915246" y="49953"/>
                  <a:pt x="9448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feld 40"/>
          <p:cNvSpPr txBox="1"/>
          <p:nvPr/>
        </p:nvSpPr>
        <p:spPr>
          <a:xfrm>
            <a:off x="7807960" y="2980750"/>
            <a:ext cx="554960" cy="400110"/>
          </a:xfrm>
          <a:prstGeom prst="rect">
            <a:avLst/>
          </a:prstGeom>
          <a:noFill/>
        </p:spPr>
        <p:txBody>
          <a:bodyPr wrap="none" rtlCol="0">
            <a:spAutoFit/>
          </a:bodyPr>
          <a:lstStyle/>
          <a:p>
            <a:r>
              <a:rPr lang="en-GB" b="1" dirty="0" err="1" smtClean="0">
                <a:solidFill>
                  <a:srgbClr val="FFC000"/>
                </a:solidFill>
              </a:rPr>
              <a:t>obs</a:t>
            </a:r>
            <a:endParaRPr lang="en-GB" b="1" dirty="0">
              <a:solidFill>
                <a:srgbClr val="FFC000"/>
              </a:solidFill>
            </a:endParaRPr>
          </a:p>
        </p:txBody>
      </p:sp>
      <p:sp>
        <p:nvSpPr>
          <p:cNvPr id="42" name="Textfeld 41"/>
          <p:cNvSpPr txBox="1"/>
          <p:nvPr/>
        </p:nvSpPr>
        <p:spPr>
          <a:xfrm rot="-660000">
            <a:off x="5374341" y="2825370"/>
            <a:ext cx="853119" cy="400110"/>
          </a:xfrm>
          <a:prstGeom prst="rect">
            <a:avLst/>
          </a:prstGeom>
          <a:noFill/>
        </p:spPr>
        <p:txBody>
          <a:bodyPr wrap="none" rtlCol="0">
            <a:spAutoFit/>
          </a:bodyPr>
          <a:lstStyle/>
          <a:p>
            <a:r>
              <a:rPr lang="en-GB" b="1" dirty="0" smtClean="0">
                <a:solidFill>
                  <a:schemeClr val="accent1"/>
                </a:solidFill>
              </a:rPr>
              <a:t>model</a:t>
            </a:r>
            <a:endParaRPr lang="en-GB" b="1" dirty="0">
              <a:solidFill>
                <a:schemeClr val="accent1"/>
              </a:solidFill>
            </a:endParaRPr>
          </a:p>
        </p:txBody>
      </p:sp>
      <p:sp>
        <p:nvSpPr>
          <p:cNvPr id="43" name="Textfeld 42"/>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75000"/>
                  </a:schemeClr>
                </a:solidFill>
              </a:rPr>
              <a:t>Motivation</a:t>
            </a:r>
            <a:r>
              <a:rPr lang="en-GB" sz="1400" dirty="0" smtClean="0">
                <a:solidFill>
                  <a:schemeClr val="accent5">
                    <a:lumMod val="90000"/>
                  </a:schemeClr>
                </a:solidFill>
              </a:rPr>
              <a:t>            Problem formulation            Propagation in time            Error field construction            Outlook</a:t>
            </a:r>
          </a:p>
        </p:txBody>
      </p:sp>
      <p:sp>
        <p:nvSpPr>
          <p:cNvPr id="40" name="Ellipse 39"/>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p:cNvSpPr/>
          <p:nvPr/>
        </p:nvSpPr>
        <p:spPr>
          <a:xfrm>
            <a:off x="1005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p:cNvSpPr/>
          <p:nvPr/>
        </p:nvSpPr>
        <p:spPr>
          <a:xfrm>
            <a:off x="238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p:cNvSpPr/>
          <p:nvPr/>
        </p:nvSpPr>
        <p:spPr>
          <a:xfrm>
            <a:off x="251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265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424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smtClean="0">
                <a:solidFill>
                  <a:srgbClr val="000000"/>
                </a:solidFill>
                <a:latin typeface="Garamond" pitchFamily="18" charset="0"/>
              </a:rPr>
              <a:t>Motivation 3: estimation of the model uncertainty</a:t>
            </a:r>
            <a:endParaRPr lang="en-US" sz="3200" b="1" dirty="0">
              <a:solidFill>
                <a:srgbClr val="000000"/>
              </a:solidFill>
              <a:latin typeface="Garamond" pitchFamily="18" charset="0"/>
            </a:endParaRPr>
          </a:p>
        </p:txBody>
      </p:sp>
      <p:sp>
        <p:nvSpPr>
          <p:cNvPr id="215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1508" name="Textfeld 1"/>
          <p:cNvSpPr txBox="1">
            <a:spLocks noChangeArrowheads="1"/>
          </p:cNvSpPr>
          <p:nvPr/>
        </p:nvSpPr>
        <p:spPr bwMode="auto">
          <a:xfrm>
            <a:off x="223520" y="914400"/>
            <a:ext cx="86258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Aft>
                <a:spcPts val="600"/>
              </a:spcAft>
              <a:buFont typeface="Arial" charset="0"/>
              <a:buChar char="•"/>
            </a:pPr>
            <a:r>
              <a:rPr lang="en-GB" sz="2300" dirty="0" smtClean="0">
                <a:solidFill>
                  <a:srgbClr val="000000"/>
                </a:solidFill>
              </a:rPr>
              <a:t>For users, it is important to obtain an idea how reliable is the forecast and what amount of uncertainty contains the forecast</a:t>
            </a: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feld 15"/>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75000"/>
                  </a:schemeClr>
                </a:solidFill>
              </a:rPr>
              <a:t>Motivation</a:t>
            </a:r>
            <a:r>
              <a:rPr lang="en-GB" sz="1400" dirty="0" smtClean="0">
                <a:solidFill>
                  <a:schemeClr val="accent5">
                    <a:lumMod val="90000"/>
                  </a:schemeClr>
                </a:solidFill>
              </a:rPr>
              <a:t>            Problem formulation            Propagation in time            Error field construction            Outlook</a:t>
            </a:r>
          </a:p>
        </p:txBody>
      </p:sp>
      <p:sp>
        <p:nvSpPr>
          <p:cNvPr id="14" name="Ellipse 13"/>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lipse 14"/>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238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251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265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hteck 2"/>
          <p:cNvSpPr/>
          <p:nvPr/>
        </p:nvSpPr>
        <p:spPr>
          <a:xfrm>
            <a:off x="589280" y="2861226"/>
            <a:ext cx="7965440" cy="2523768"/>
          </a:xfrm>
          <a:prstGeom prst="rect">
            <a:avLst/>
          </a:prstGeom>
        </p:spPr>
        <p:txBody>
          <a:bodyPr wrap="square">
            <a:spAutoFit/>
          </a:bodyPr>
          <a:lstStyle/>
          <a:p>
            <a:pPr lvl="0" algn="l">
              <a:spcBef>
                <a:spcPts val="600"/>
              </a:spcBef>
              <a:spcAft>
                <a:spcPts val="600"/>
              </a:spcAft>
            </a:pPr>
            <a:r>
              <a:rPr lang="en-GB" sz="2300" dirty="0">
                <a:solidFill>
                  <a:srgbClr val="000000"/>
                </a:solidFill>
              </a:rPr>
              <a:t>In principle, the model error estimation (goal 2) is not related to the quality of the forecast (goal 1). </a:t>
            </a:r>
          </a:p>
          <a:p>
            <a:pPr lvl="0" algn="l">
              <a:spcBef>
                <a:spcPts val="600"/>
              </a:spcBef>
              <a:spcAft>
                <a:spcPts val="600"/>
              </a:spcAft>
            </a:pPr>
            <a:r>
              <a:rPr lang="en-GB" sz="2300" dirty="0">
                <a:solidFill>
                  <a:srgbClr val="000000"/>
                </a:solidFill>
              </a:rPr>
              <a:t>The model can be left as is, even not so good, just the correct estimation of the error is needed.</a:t>
            </a:r>
          </a:p>
          <a:p>
            <a:pPr lvl="0" algn="l">
              <a:spcBef>
                <a:spcPts val="600"/>
              </a:spcBef>
              <a:spcAft>
                <a:spcPts val="600"/>
              </a:spcAft>
            </a:pPr>
            <a:r>
              <a:rPr lang="en-GB" sz="2300" dirty="0">
                <a:solidFill>
                  <a:srgbClr val="000000"/>
                </a:solidFill>
              </a:rPr>
              <a:t>However, it seems to be that the closer the model to the truth, the more correct the error estimation</a:t>
            </a:r>
            <a:endParaRPr lang="en-GB" sz="2300" dirty="0">
              <a:solidFill>
                <a:srgbClr val="000000"/>
              </a:solidFill>
            </a:endParaRPr>
          </a:p>
        </p:txBody>
      </p:sp>
    </p:spTree>
    <p:extLst>
      <p:ext uri="{BB962C8B-B14F-4D97-AF65-F5344CB8AC3E}">
        <p14:creationId xmlns:p14="http://schemas.microsoft.com/office/powerpoint/2010/main" val="263107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2531" name="Textfeld 1"/>
          <p:cNvSpPr txBox="1">
            <a:spLocks noChangeArrowheads="1"/>
          </p:cNvSpPr>
          <p:nvPr/>
        </p:nvSpPr>
        <p:spPr bwMode="auto">
          <a:xfrm>
            <a:off x="369888" y="881063"/>
            <a:ext cx="8357552"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GB" sz="2200" dirty="0">
                <a:solidFill>
                  <a:srgbClr val="000000"/>
                </a:solidFill>
              </a:rPr>
              <a:t>The </a:t>
            </a:r>
            <a:r>
              <a:rPr lang="en-GB" sz="2200" dirty="0" smtClean="0">
                <a:solidFill>
                  <a:srgbClr val="000000"/>
                </a:solidFill>
              </a:rPr>
              <a:t>task corresponding to the motivation 1: </a:t>
            </a:r>
            <a:endParaRPr lang="en-GB" sz="2200" dirty="0">
              <a:solidFill>
                <a:srgbClr val="000000"/>
              </a:solidFill>
            </a:endParaRPr>
          </a:p>
          <a:p>
            <a:pPr algn="l"/>
            <a:r>
              <a:rPr lang="en-GB" sz="2200" dirty="0">
                <a:solidFill>
                  <a:srgbClr val="000000"/>
                </a:solidFill>
              </a:rPr>
              <a:t>to bring back into the model what is absent as compared to the nature or was lost </a:t>
            </a:r>
            <a:r>
              <a:rPr lang="en-GB" sz="2200" dirty="0" smtClean="0">
                <a:solidFill>
                  <a:srgbClr val="000000"/>
                </a:solidFill>
              </a:rPr>
              <a:t>during the coarse-graining.</a:t>
            </a:r>
            <a:endParaRPr lang="en-GB" sz="2200" dirty="0">
              <a:solidFill>
                <a:srgbClr val="000000"/>
              </a:solidFill>
            </a:endParaRPr>
          </a:p>
          <a:p>
            <a:pPr algn="l"/>
            <a:endParaRPr lang="en-GB" sz="2200" dirty="0">
              <a:solidFill>
                <a:srgbClr val="000000"/>
              </a:solidFill>
            </a:endParaRPr>
          </a:p>
          <a:p>
            <a:pPr algn="l"/>
            <a:r>
              <a:rPr lang="en-US" sz="2200" dirty="0">
                <a:solidFill>
                  <a:srgbClr val="000000"/>
                </a:solidFill>
              </a:rPr>
              <a:t>It is not always possible to correct these model deficiencies in a </a:t>
            </a:r>
            <a:r>
              <a:rPr lang="en-US" sz="2200" u="sng" dirty="0">
                <a:solidFill>
                  <a:srgbClr val="000000"/>
                </a:solidFill>
              </a:rPr>
              <a:t>deterministic</a:t>
            </a:r>
            <a:r>
              <a:rPr lang="en-US" sz="2200" dirty="0">
                <a:solidFill>
                  <a:srgbClr val="000000"/>
                </a:solidFill>
              </a:rPr>
              <a:t> way, but one </a:t>
            </a:r>
            <a:r>
              <a:rPr lang="en-GB" sz="2200" dirty="0">
                <a:solidFill>
                  <a:srgbClr val="000000"/>
                </a:solidFill>
              </a:rPr>
              <a:t>can try to do it in the </a:t>
            </a:r>
            <a:r>
              <a:rPr lang="en-GB" sz="2200" u="sng" dirty="0">
                <a:solidFill>
                  <a:srgbClr val="000000"/>
                </a:solidFill>
              </a:rPr>
              <a:t>statistical</a:t>
            </a:r>
            <a:r>
              <a:rPr lang="en-GB" sz="2200" dirty="0">
                <a:solidFill>
                  <a:srgbClr val="000000"/>
                </a:solidFill>
              </a:rPr>
              <a:t> sense: </a:t>
            </a:r>
          </a:p>
          <a:p>
            <a:pPr algn="l"/>
            <a:endParaRPr lang="en-GB" sz="2200" dirty="0">
              <a:solidFill>
                <a:srgbClr val="000000"/>
              </a:solidFill>
            </a:endParaRPr>
          </a:p>
          <a:p>
            <a:pPr>
              <a:spcBef>
                <a:spcPts val="600"/>
              </a:spcBef>
              <a:spcAft>
                <a:spcPts val="600"/>
              </a:spcAft>
            </a:pPr>
            <a:r>
              <a:rPr lang="en-GB" sz="2200" dirty="0">
                <a:solidFill>
                  <a:srgbClr val="000000"/>
                </a:solidFill>
              </a:rPr>
              <a:t>treat the model error as a random field and </a:t>
            </a:r>
          </a:p>
          <a:p>
            <a:pPr>
              <a:spcBef>
                <a:spcPts val="0"/>
              </a:spcBef>
              <a:spcAft>
                <a:spcPts val="0"/>
              </a:spcAft>
            </a:pPr>
            <a:r>
              <a:rPr lang="en-GB" sz="2200" dirty="0">
                <a:solidFill>
                  <a:srgbClr val="000000"/>
                </a:solidFill>
              </a:rPr>
              <a:t>generate a random process, the statistical properties of which </a:t>
            </a:r>
            <a:endParaRPr lang="en-GB" sz="2200" dirty="0" smtClean="0">
              <a:solidFill>
                <a:srgbClr val="000000"/>
              </a:solidFill>
            </a:endParaRPr>
          </a:p>
          <a:p>
            <a:pPr>
              <a:spcBef>
                <a:spcPts val="0"/>
              </a:spcBef>
              <a:spcAft>
                <a:spcPts val="0"/>
              </a:spcAft>
            </a:pPr>
            <a:r>
              <a:rPr lang="en-GB" sz="2200" dirty="0" smtClean="0">
                <a:solidFill>
                  <a:srgbClr val="000000"/>
                </a:solidFill>
              </a:rPr>
              <a:t>(</a:t>
            </a:r>
            <a:r>
              <a:rPr lang="en-GB" sz="2200" dirty="0">
                <a:solidFill>
                  <a:srgbClr val="000000"/>
                </a:solidFill>
              </a:rPr>
              <a:t>e.g. mean, higher-order moments, spatiotemporal autocorrelations, etc.) are equivalent to the statistical properties of the random spatiotemporal field called “model error</a:t>
            </a:r>
            <a:r>
              <a:rPr lang="en-GB" sz="2200" dirty="0" smtClean="0">
                <a:solidFill>
                  <a:srgbClr val="000000"/>
                </a:solidFill>
              </a:rPr>
              <a:t>”</a:t>
            </a:r>
          </a:p>
          <a:p>
            <a:pPr>
              <a:spcBef>
                <a:spcPts val="0"/>
              </a:spcBef>
              <a:spcAft>
                <a:spcPts val="0"/>
              </a:spcAft>
            </a:pPr>
            <a:endParaRPr lang="en-GB" sz="2200" dirty="0" smtClean="0">
              <a:solidFill>
                <a:srgbClr val="000000"/>
              </a:solidFill>
            </a:endParaRPr>
          </a:p>
          <a:p>
            <a:pPr algn="l">
              <a:spcBef>
                <a:spcPts val="600"/>
              </a:spcBef>
              <a:spcAft>
                <a:spcPts val="600"/>
              </a:spcAft>
            </a:pPr>
            <a:r>
              <a:rPr lang="en-GB" sz="2200" dirty="0" smtClean="0">
                <a:solidFill>
                  <a:srgbClr val="000000"/>
                </a:solidFill>
              </a:rPr>
              <a:t>The variance can also be estimated.</a:t>
            </a:r>
            <a:endParaRPr lang="en-GB" sz="2200" dirty="0">
              <a:solidFill>
                <a:srgbClr val="000000"/>
              </a:solidFill>
            </a:endParaRPr>
          </a:p>
        </p:txBody>
      </p:sp>
      <p:sp>
        <p:nvSpPr>
          <p:cNvPr id="22532"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Formulation of the problem</a:t>
            </a:r>
            <a:endParaRPr lang="en-US" sz="3200" b="1" dirty="0">
              <a:solidFill>
                <a:srgbClr val="000000"/>
              </a:solidFill>
              <a:latin typeface="Garamond" pitchFamily="18" charset="0"/>
            </a:endParaRP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a:t>
            </a:r>
            <a:r>
              <a:rPr lang="en-GB" sz="1400" dirty="0" smtClean="0">
                <a:solidFill>
                  <a:schemeClr val="accent5">
                    <a:lumMod val="75000"/>
                  </a:schemeClr>
                </a:solidFill>
              </a:rPr>
              <a:t>Problem formulation            </a:t>
            </a:r>
            <a:r>
              <a:rPr lang="en-GB" sz="1400" dirty="0" smtClean="0">
                <a:solidFill>
                  <a:schemeClr val="accent5">
                    <a:lumMod val="90000"/>
                  </a:schemeClr>
                </a:solidFill>
              </a:rPr>
              <a:t>Propagation in time            Error field construction            Outlook</a:t>
            </a:r>
          </a:p>
        </p:txBody>
      </p:sp>
      <p:sp>
        <p:nvSpPr>
          <p:cNvPr id="15" name="Ellipse 14"/>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251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p:cNvSpPr/>
          <p:nvPr/>
        </p:nvSpPr>
        <p:spPr>
          <a:xfrm>
            <a:off x="265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990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3555" name="Textfeld 1"/>
          <p:cNvSpPr txBox="1">
            <a:spLocks noChangeArrowheads="1"/>
          </p:cNvSpPr>
          <p:nvPr/>
        </p:nvSpPr>
        <p:spPr bwMode="auto">
          <a:xfrm>
            <a:off x="206375" y="618490"/>
            <a:ext cx="87201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600"/>
              </a:spcBef>
              <a:spcAft>
                <a:spcPts val="600"/>
              </a:spcAft>
            </a:pPr>
            <a:r>
              <a:rPr lang="en-GB" sz="2200" dirty="0">
                <a:solidFill>
                  <a:srgbClr val="000000"/>
                </a:solidFill>
              </a:rPr>
              <a:t>Example of the solution (see </a:t>
            </a:r>
            <a:r>
              <a:rPr lang="en-GB" sz="2200" dirty="0" err="1">
                <a:solidFill>
                  <a:srgbClr val="000000"/>
                </a:solidFill>
              </a:rPr>
              <a:t>Hasselmann</a:t>
            </a:r>
            <a:r>
              <a:rPr lang="en-GB" sz="2200" dirty="0">
                <a:solidFill>
                  <a:srgbClr val="000000"/>
                </a:solidFill>
              </a:rPr>
              <a:t>, 1988</a:t>
            </a:r>
            <a:r>
              <a:rPr lang="en-GB" sz="2200" dirty="0" smtClean="0">
                <a:solidFill>
                  <a:srgbClr val="000000"/>
                </a:solidFill>
              </a:rPr>
              <a:t>)</a:t>
            </a:r>
            <a:endParaRPr lang="en-GB" sz="2200" dirty="0">
              <a:solidFill>
                <a:srgbClr val="000000"/>
              </a:solidFill>
            </a:endParaRPr>
          </a:p>
          <a:p>
            <a:pPr algn="l">
              <a:spcBef>
                <a:spcPts val="600"/>
              </a:spcBef>
              <a:spcAft>
                <a:spcPts val="600"/>
              </a:spcAft>
            </a:pPr>
            <a:r>
              <a:rPr lang="en-GB" sz="2200" dirty="0">
                <a:solidFill>
                  <a:srgbClr val="000000"/>
                </a:solidFill>
              </a:rPr>
              <a:t>if there exist a </a:t>
            </a:r>
            <a:r>
              <a:rPr lang="en-GB" sz="2200" u="sng" dirty="0">
                <a:solidFill>
                  <a:srgbClr val="000000"/>
                </a:solidFill>
              </a:rPr>
              <a:t>clear time and space scale separation</a:t>
            </a:r>
            <a:r>
              <a:rPr lang="en-GB" sz="2200" dirty="0">
                <a:solidFill>
                  <a:srgbClr val="000000"/>
                </a:solidFill>
              </a:rPr>
              <a:t> between resolved and unresolved processes (</a:t>
            </a:r>
            <a:r>
              <a:rPr lang="de-DE" sz="2200" dirty="0">
                <a:solidFill>
                  <a:srgbClr val="000000"/>
                </a:solidFill>
              </a:rPr>
              <a:t>∆x</a:t>
            </a:r>
            <a:r>
              <a:rPr lang="de-DE" sz="2200" baseline="-25000" dirty="0">
                <a:solidFill>
                  <a:srgbClr val="000000"/>
                </a:solidFill>
              </a:rPr>
              <a:t>1</a:t>
            </a:r>
            <a:r>
              <a:rPr lang="de-DE" sz="2200" dirty="0">
                <a:solidFill>
                  <a:srgbClr val="000000"/>
                </a:solidFill>
              </a:rPr>
              <a:t> </a:t>
            </a:r>
            <a:r>
              <a:rPr lang="en-GB" sz="2200" dirty="0">
                <a:solidFill>
                  <a:srgbClr val="000000"/>
                </a:solidFill>
              </a:rPr>
              <a:t>&gt;&gt;</a:t>
            </a:r>
            <a:r>
              <a:rPr lang="de-DE" sz="2200" dirty="0">
                <a:solidFill>
                  <a:srgbClr val="000000"/>
                </a:solidFill>
              </a:rPr>
              <a:t> ∆x</a:t>
            </a:r>
            <a:r>
              <a:rPr lang="de-DE" sz="2200" baseline="-25000" dirty="0">
                <a:solidFill>
                  <a:srgbClr val="000000"/>
                </a:solidFill>
              </a:rPr>
              <a:t>2</a:t>
            </a:r>
            <a:r>
              <a:rPr lang="en-GB" sz="2200" dirty="0">
                <a:solidFill>
                  <a:srgbClr val="000000"/>
                </a:solidFill>
              </a:rPr>
              <a:t>) (= spectral gap!)</a:t>
            </a:r>
          </a:p>
        </p:txBody>
      </p:sp>
      <p:sp>
        <p:nvSpPr>
          <p:cNvPr id="23556"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Formulation of the problem</a:t>
            </a:r>
            <a:endParaRPr lang="en-US" sz="3200" b="1" dirty="0">
              <a:solidFill>
                <a:srgbClr val="000000"/>
              </a:solidFill>
              <a:latin typeface="Garamond" pitchFamily="18" charset="0"/>
            </a:endParaRPr>
          </a:p>
        </p:txBody>
      </p:sp>
      <p:cxnSp>
        <p:nvCxnSpPr>
          <p:cNvPr id="3" name="Gerade Verbindung 2"/>
          <p:cNvCxnSpPr/>
          <p:nvPr/>
        </p:nvCxnSpPr>
        <p:spPr>
          <a:xfrm>
            <a:off x="2435225" y="1864360"/>
            <a:ext cx="19050" cy="2170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6415088" y="1870710"/>
            <a:ext cx="20637" cy="2171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335463" y="1864360"/>
            <a:ext cx="19050" cy="2171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2205038" y="2018348"/>
            <a:ext cx="4527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2235200" y="3874135"/>
            <a:ext cx="45275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onne 4"/>
          <p:cNvSpPr/>
          <p:nvPr/>
        </p:nvSpPr>
        <p:spPr>
          <a:xfrm>
            <a:off x="2554288" y="2118360"/>
            <a:ext cx="301625" cy="312738"/>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4" name="Sonne 13"/>
          <p:cNvSpPr/>
          <p:nvPr/>
        </p:nvSpPr>
        <p:spPr>
          <a:xfrm>
            <a:off x="3297238" y="2118360"/>
            <a:ext cx="301625" cy="312738"/>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5" name="Sonne 14"/>
          <p:cNvSpPr/>
          <p:nvPr/>
        </p:nvSpPr>
        <p:spPr>
          <a:xfrm>
            <a:off x="4014788" y="2108835"/>
            <a:ext cx="301625" cy="312738"/>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6" name="Wolke 5"/>
          <p:cNvSpPr/>
          <p:nvPr/>
        </p:nvSpPr>
        <p:spPr>
          <a:xfrm>
            <a:off x="2932113" y="2158048"/>
            <a:ext cx="274637" cy="2333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7" name="Wolke 16"/>
          <p:cNvSpPr/>
          <p:nvPr/>
        </p:nvSpPr>
        <p:spPr>
          <a:xfrm>
            <a:off x="3668713" y="2158048"/>
            <a:ext cx="273050" cy="2333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8" name="Wolke 17"/>
          <p:cNvSpPr/>
          <p:nvPr/>
        </p:nvSpPr>
        <p:spPr>
          <a:xfrm>
            <a:off x="2568575" y="2572385"/>
            <a:ext cx="273050" cy="2333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9" name="Wolke 18"/>
          <p:cNvSpPr/>
          <p:nvPr/>
        </p:nvSpPr>
        <p:spPr>
          <a:xfrm>
            <a:off x="3313113" y="2553335"/>
            <a:ext cx="274637" cy="2333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0" name="Wolke 19"/>
          <p:cNvSpPr/>
          <p:nvPr/>
        </p:nvSpPr>
        <p:spPr>
          <a:xfrm>
            <a:off x="4027488" y="2572385"/>
            <a:ext cx="274637" cy="2333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1" name="Sonne 20"/>
          <p:cNvSpPr/>
          <p:nvPr/>
        </p:nvSpPr>
        <p:spPr>
          <a:xfrm>
            <a:off x="2938463" y="2515235"/>
            <a:ext cx="301625" cy="311150"/>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2" name="Sonne 21"/>
          <p:cNvSpPr/>
          <p:nvPr/>
        </p:nvSpPr>
        <p:spPr>
          <a:xfrm>
            <a:off x="3683000" y="2515235"/>
            <a:ext cx="301625" cy="311150"/>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3" name="Sonne 22"/>
          <p:cNvSpPr/>
          <p:nvPr/>
        </p:nvSpPr>
        <p:spPr>
          <a:xfrm>
            <a:off x="2555875" y="2956560"/>
            <a:ext cx="301625" cy="312738"/>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4" name="Sonne 23"/>
          <p:cNvSpPr/>
          <p:nvPr/>
        </p:nvSpPr>
        <p:spPr>
          <a:xfrm>
            <a:off x="3295650" y="2956560"/>
            <a:ext cx="301625" cy="311150"/>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5" name="Sonne 24"/>
          <p:cNvSpPr/>
          <p:nvPr/>
        </p:nvSpPr>
        <p:spPr>
          <a:xfrm>
            <a:off x="4016375" y="2956560"/>
            <a:ext cx="300038" cy="312738"/>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6" name="Sonne 25"/>
          <p:cNvSpPr/>
          <p:nvPr/>
        </p:nvSpPr>
        <p:spPr>
          <a:xfrm>
            <a:off x="2938463" y="3421698"/>
            <a:ext cx="301625" cy="311150"/>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7" name="Sonne 26"/>
          <p:cNvSpPr/>
          <p:nvPr/>
        </p:nvSpPr>
        <p:spPr>
          <a:xfrm>
            <a:off x="3654425" y="3421698"/>
            <a:ext cx="301625" cy="311150"/>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8" name="Wolke 27"/>
          <p:cNvSpPr/>
          <p:nvPr/>
        </p:nvSpPr>
        <p:spPr>
          <a:xfrm>
            <a:off x="2952750" y="2988310"/>
            <a:ext cx="273050" cy="2349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9" name="Wolke 28"/>
          <p:cNvSpPr/>
          <p:nvPr/>
        </p:nvSpPr>
        <p:spPr>
          <a:xfrm>
            <a:off x="3697288" y="2989898"/>
            <a:ext cx="273050" cy="2333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0" name="Wolke 29"/>
          <p:cNvSpPr/>
          <p:nvPr/>
        </p:nvSpPr>
        <p:spPr>
          <a:xfrm>
            <a:off x="2568575" y="3461385"/>
            <a:ext cx="273050" cy="2333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1" name="Wolke 30"/>
          <p:cNvSpPr/>
          <p:nvPr/>
        </p:nvSpPr>
        <p:spPr>
          <a:xfrm>
            <a:off x="3309938" y="3461385"/>
            <a:ext cx="274637" cy="2333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2" name="Wolke 31"/>
          <p:cNvSpPr/>
          <p:nvPr/>
        </p:nvSpPr>
        <p:spPr>
          <a:xfrm>
            <a:off x="4027488" y="3459798"/>
            <a:ext cx="274637" cy="2349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3582" name="Rechteck 12"/>
          <p:cNvSpPr>
            <a:spLocks noChangeArrowheads="1"/>
          </p:cNvSpPr>
          <p:nvPr/>
        </p:nvSpPr>
        <p:spPr bwMode="auto">
          <a:xfrm>
            <a:off x="206375" y="3943033"/>
            <a:ext cx="89693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spcAft>
                <a:spcPts val="600"/>
              </a:spcAft>
            </a:pPr>
            <a:r>
              <a:rPr lang="en-GB" sz="2200" dirty="0">
                <a:solidFill>
                  <a:srgbClr val="000000"/>
                </a:solidFill>
              </a:rPr>
              <a:t>the cumulative effect of the random errors within each grid box may be represented by means of the </a:t>
            </a:r>
            <a:r>
              <a:rPr lang="en-GB" sz="2200" u="sng" dirty="0">
                <a:solidFill>
                  <a:srgbClr val="000000"/>
                </a:solidFill>
              </a:rPr>
              <a:t>Central Limit Theorem</a:t>
            </a:r>
            <a:r>
              <a:rPr lang="en-GB" sz="2200" dirty="0">
                <a:solidFill>
                  <a:srgbClr val="000000"/>
                </a:solidFill>
              </a:rPr>
              <a:t>:</a:t>
            </a:r>
          </a:p>
          <a:p>
            <a:pPr algn="l">
              <a:spcBef>
                <a:spcPts val="600"/>
              </a:spcBef>
              <a:spcAft>
                <a:spcPts val="600"/>
              </a:spcAft>
            </a:pPr>
            <a:r>
              <a:rPr lang="en-GB" sz="2200" dirty="0">
                <a:solidFill>
                  <a:srgbClr val="000000"/>
                </a:solidFill>
              </a:rPr>
              <a:t>sum of many </a:t>
            </a:r>
            <a:r>
              <a:rPr lang="en-GB" sz="2200" u="sng" dirty="0">
                <a:solidFill>
                  <a:srgbClr val="000000"/>
                </a:solidFill>
              </a:rPr>
              <a:t>independent</a:t>
            </a:r>
            <a:r>
              <a:rPr lang="en-GB" sz="2200" dirty="0">
                <a:solidFill>
                  <a:srgbClr val="000000"/>
                </a:solidFill>
              </a:rPr>
              <a:t> identically distributed random variables is Gaussian → the perturbations are the samples of the </a:t>
            </a:r>
            <a:r>
              <a:rPr lang="en-GB" sz="2200" u="sng" dirty="0">
                <a:solidFill>
                  <a:srgbClr val="000000"/>
                </a:solidFill>
              </a:rPr>
              <a:t>white noise process</a:t>
            </a:r>
          </a:p>
        </p:txBody>
      </p:sp>
      <p:sp>
        <p:nvSpPr>
          <p:cNvPr id="23583" name="Textfeld 1"/>
          <p:cNvSpPr txBox="1">
            <a:spLocks noChangeArrowheads="1"/>
          </p:cNvSpPr>
          <p:nvPr/>
        </p:nvSpPr>
        <p:spPr bwMode="auto">
          <a:xfrm>
            <a:off x="2711450" y="2701608"/>
            <a:ext cx="1338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ts val="600"/>
              </a:spcBef>
              <a:spcAft>
                <a:spcPts val="600"/>
              </a:spcAft>
            </a:pPr>
            <a:r>
              <a:rPr lang="en-GB" sz="2200">
                <a:solidFill>
                  <a:srgbClr val="000000"/>
                </a:solidFill>
              </a:rPr>
              <a:t>grid box</a:t>
            </a:r>
          </a:p>
        </p:txBody>
      </p:sp>
      <p:sp>
        <p:nvSpPr>
          <p:cNvPr id="23584" name="Textfeld 1"/>
          <p:cNvSpPr txBox="1">
            <a:spLocks noChangeArrowheads="1"/>
          </p:cNvSpPr>
          <p:nvPr/>
        </p:nvSpPr>
        <p:spPr bwMode="auto">
          <a:xfrm>
            <a:off x="4714875" y="2717483"/>
            <a:ext cx="1338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ts val="600"/>
              </a:spcBef>
              <a:spcAft>
                <a:spcPts val="600"/>
              </a:spcAft>
            </a:pPr>
            <a:r>
              <a:rPr lang="en-GB" sz="2200">
                <a:solidFill>
                  <a:srgbClr val="000000"/>
                </a:solidFill>
              </a:rPr>
              <a:t>grid box</a:t>
            </a:r>
          </a:p>
        </p:txBody>
      </p:sp>
      <p:sp>
        <p:nvSpPr>
          <p:cNvPr id="23585" name="Textfeld 1"/>
          <p:cNvSpPr txBox="1">
            <a:spLocks noChangeArrowheads="1"/>
          </p:cNvSpPr>
          <p:nvPr/>
        </p:nvSpPr>
        <p:spPr bwMode="auto">
          <a:xfrm>
            <a:off x="6600825" y="2717483"/>
            <a:ext cx="1336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ts val="600"/>
              </a:spcBef>
              <a:spcAft>
                <a:spcPts val="600"/>
              </a:spcAft>
            </a:pPr>
            <a:r>
              <a:rPr lang="en-GB" sz="2200">
                <a:solidFill>
                  <a:srgbClr val="000000"/>
                </a:solidFill>
              </a:rPr>
              <a:t>grid box</a:t>
            </a:r>
          </a:p>
        </p:txBody>
      </p:sp>
      <p:sp>
        <p:nvSpPr>
          <p:cNvPr id="34" name="Left Brace 33"/>
          <p:cNvSpPr/>
          <p:nvPr/>
        </p:nvSpPr>
        <p:spPr>
          <a:xfrm>
            <a:off x="1524000" y="2013585"/>
            <a:ext cx="261938" cy="18716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de-DE">
              <a:solidFill>
                <a:srgbClr val="000000"/>
              </a:solidFill>
            </a:endParaRPr>
          </a:p>
        </p:txBody>
      </p:sp>
      <p:sp>
        <p:nvSpPr>
          <p:cNvPr id="23587" name="TextBox 34"/>
          <p:cNvSpPr txBox="1">
            <a:spLocks noChangeArrowheads="1"/>
          </p:cNvSpPr>
          <p:nvPr/>
        </p:nvSpPr>
        <p:spPr bwMode="auto">
          <a:xfrm>
            <a:off x="1019175" y="275336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de-DE">
                <a:solidFill>
                  <a:srgbClr val="000000"/>
                </a:solidFill>
              </a:rPr>
              <a:t>∆x</a:t>
            </a:r>
            <a:r>
              <a:rPr lang="de-DE" baseline="-25000">
                <a:solidFill>
                  <a:srgbClr val="000000"/>
                </a:solidFill>
              </a:rPr>
              <a:t>1</a:t>
            </a:r>
          </a:p>
        </p:txBody>
      </p:sp>
      <p:sp>
        <p:nvSpPr>
          <p:cNvPr id="36" name="TextBox 35"/>
          <p:cNvSpPr txBox="1">
            <a:spLocks noChangeArrowheads="1"/>
          </p:cNvSpPr>
          <p:nvPr/>
        </p:nvSpPr>
        <p:spPr bwMode="auto">
          <a:xfrm>
            <a:off x="1665288" y="1977073"/>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de-DE">
                <a:solidFill>
                  <a:srgbClr val="000000"/>
                </a:solidFill>
              </a:rPr>
              <a:t>∆x</a:t>
            </a:r>
            <a:r>
              <a:rPr lang="de-DE" baseline="-25000">
                <a:solidFill>
                  <a:srgbClr val="000000"/>
                </a:solidFill>
              </a:rPr>
              <a:t>2</a:t>
            </a:r>
          </a:p>
        </p:txBody>
      </p:sp>
      <p:sp>
        <p:nvSpPr>
          <p:cNvPr id="37" name="Left Brace 36"/>
          <p:cNvSpPr/>
          <p:nvPr/>
        </p:nvSpPr>
        <p:spPr>
          <a:xfrm>
            <a:off x="2162175" y="2019935"/>
            <a:ext cx="225425" cy="3857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de-DE">
              <a:solidFill>
                <a:srgbClr val="000000"/>
              </a:solidFill>
            </a:endParaRPr>
          </a:p>
        </p:txBody>
      </p:sp>
      <p:sp>
        <p:nvSpPr>
          <p:cNvPr id="39" name="Rectangle 38"/>
          <p:cNvSpPr>
            <a:spLocks noChangeArrowheads="1"/>
          </p:cNvSpPr>
          <p:nvPr/>
        </p:nvSpPr>
        <p:spPr bwMode="auto">
          <a:xfrm>
            <a:off x="225425" y="5598021"/>
            <a:ext cx="8628063" cy="76944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spcBef>
                <a:spcPts val="0"/>
              </a:spcBef>
              <a:spcAft>
                <a:spcPts val="0"/>
              </a:spcAft>
            </a:pPr>
            <a:r>
              <a:rPr lang="en-GB" sz="2200" b="1" dirty="0">
                <a:solidFill>
                  <a:srgbClr val="000000"/>
                </a:solidFill>
              </a:rPr>
              <a:t>Good for climate studies, </a:t>
            </a:r>
            <a:endParaRPr lang="en-GB" sz="2200" b="1" dirty="0" smtClean="0">
              <a:solidFill>
                <a:srgbClr val="000000"/>
              </a:solidFill>
            </a:endParaRPr>
          </a:p>
          <a:p>
            <a:pPr algn="l">
              <a:spcBef>
                <a:spcPts val="0"/>
              </a:spcBef>
              <a:spcAft>
                <a:spcPts val="0"/>
              </a:spcAft>
            </a:pPr>
            <a:r>
              <a:rPr lang="en-GB" sz="2200" b="1" dirty="0" smtClean="0">
                <a:solidFill>
                  <a:srgbClr val="000000"/>
                </a:solidFill>
              </a:rPr>
              <a:t>but </a:t>
            </a:r>
            <a:r>
              <a:rPr lang="en-GB" sz="2200" b="1" dirty="0">
                <a:solidFill>
                  <a:srgbClr val="000000"/>
                </a:solidFill>
              </a:rPr>
              <a:t>no spectral gap and independence for the variables in NWP</a:t>
            </a:r>
          </a:p>
        </p:txBody>
      </p:sp>
      <p:sp>
        <p:nvSpPr>
          <p:cNvPr id="40" name="Rechteck 39"/>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feld 48"/>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a:t>
            </a:r>
            <a:r>
              <a:rPr lang="en-GB" sz="1400" dirty="0" smtClean="0">
                <a:solidFill>
                  <a:schemeClr val="accent5">
                    <a:lumMod val="75000"/>
                  </a:schemeClr>
                </a:solidFill>
              </a:rPr>
              <a:t>Problem formulation            </a:t>
            </a:r>
            <a:r>
              <a:rPr lang="en-GB" sz="1400" dirty="0" smtClean="0">
                <a:solidFill>
                  <a:schemeClr val="accent5">
                    <a:lumMod val="90000"/>
                  </a:schemeClr>
                </a:solidFill>
              </a:rPr>
              <a:t>Propagation in time            Error field construction            Outlook</a:t>
            </a:r>
          </a:p>
        </p:txBody>
      </p:sp>
      <p:sp>
        <p:nvSpPr>
          <p:cNvPr id="50" name="Ellipse 49"/>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265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llipse 63"/>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e 67"/>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Ellipse 69"/>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001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21" grpId="0" animBg="1"/>
      <p:bldP spid="22" grpId="0" animBg="1"/>
      <p:bldP spid="23" grpId="0" animBg="1"/>
      <p:bldP spid="24" grpId="0" animBg="1"/>
      <p:bldP spid="25" grpId="0" animBg="1"/>
      <p:bldP spid="26" grpId="0" animBg="1"/>
      <p:bldP spid="27" grpId="0" animBg="1"/>
      <p:bldP spid="36" grpId="0"/>
      <p:bldP spid="3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01062" name="Grafik 3010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240" y="1673933"/>
            <a:ext cx="602459" cy="589280"/>
          </a:xfrm>
          <a:prstGeom prst="rect">
            <a:avLst/>
          </a:prstGeom>
        </p:spPr>
      </p:pic>
      <p:sp>
        <p:nvSpPr>
          <p:cNvPr id="225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2532"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Formulation of the problem</a:t>
            </a:r>
            <a:endParaRPr lang="en-US" sz="3200" b="1" dirty="0">
              <a:solidFill>
                <a:srgbClr val="000000"/>
              </a:solidFill>
              <a:latin typeface="Garamond" pitchFamily="18" charset="0"/>
            </a:endParaRP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Gerade Verbindung mit Pfeil 2"/>
          <p:cNvCxnSpPr/>
          <p:nvPr/>
        </p:nvCxnSpPr>
        <p:spPr>
          <a:xfrm flipV="1">
            <a:off x="1465580" y="2672080"/>
            <a:ext cx="2750820" cy="101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396240" y="2580640"/>
            <a:ext cx="1424940" cy="11277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1689100" y="812800"/>
            <a:ext cx="0" cy="202184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2230120" y="2272982"/>
            <a:ext cx="0" cy="79533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2230120" y="891222"/>
            <a:ext cx="0" cy="79533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flipH="1">
            <a:off x="1188720" y="3068320"/>
            <a:ext cx="1041400" cy="0"/>
          </a:xfrm>
          <a:prstGeom prst="straightConnector1">
            <a:avLst/>
          </a:prstGeom>
          <a:ln w="1905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H="1">
            <a:off x="2230120" y="2683361"/>
            <a:ext cx="488950" cy="402748"/>
          </a:xfrm>
          <a:prstGeom prst="straightConnector1">
            <a:avLst/>
          </a:prstGeom>
          <a:ln w="1905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1923414" y="2967124"/>
            <a:ext cx="636905" cy="193912"/>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056" name="Freihandform 301055"/>
          <p:cNvSpPr/>
          <p:nvPr/>
        </p:nvSpPr>
        <p:spPr>
          <a:xfrm>
            <a:off x="2307260" y="1295400"/>
            <a:ext cx="2037739" cy="538480"/>
          </a:xfrm>
          <a:custGeom>
            <a:avLst/>
            <a:gdLst>
              <a:gd name="connsiteX0" fmla="*/ 0 w 1635760"/>
              <a:gd name="connsiteY0" fmla="*/ 1076960 h 1076960"/>
              <a:gd name="connsiteX1" fmla="*/ 335280 w 1635760"/>
              <a:gd name="connsiteY1" fmla="*/ 711200 h 1076960"/>
              <a:gd name="connsiteX2" fmla="*/ 1076960 w 1635760"/>
              <a:gd name="connsiteY2" fmla="*/ 548640 h 1076960"/>
              <a:gd name="connsiteX3" fmla="*/ 1381760 w 1635760"/>
              <a:gd name="connsiteY3" fmla="*/ 152400 h 1076960"/>
              <a:gd name="connsiteX4" fmla="*/ 1635760 w 1635760"/>
              <a:gd name="connsiteY4" fmla="*/ 0 h 107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60" h="1076960">
                <a:moveTo>
                  <a:pt x="0" y="1076960"/>
                </a:moveTo>
                <a:cubicBezTo>
                  <a:pt x="77893" y="938106"/>
                  <a:pt x="155787" y="799253"/>
                  <a:pt x="335280" y="711200"/>
                </a:cubicBezTo>
                <a:cubicBezTo>
                  <a:pt x="514773" y="623147"/>
                  <a:pt x="902547" y="641773"/>
                  <a:pt x="1076960" y="548640"/>
                </a:cubicBezTo>
                <a:cubicBezTo>
                  <a:pt x="1251373" y="455507"/>
                  <a:pt x="1288627" y="243840"/>
                  <a:pt x="1381760" y="152400"/>
                </a:cubicBezTo>
                <a:cubicBezTo>
                  <a:pt x="1474893" y="60960"/>
                  <a:pt x="1555326" y="30480"/>
                  <a:pt x="163576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Textfeld 6"/>
          <p:cNvSpPr txBox="1">
            <a:spLocks noChangeArrowheads="1"/>
          </p:cNvSpPr>
          <p:nvPr/>
        </p:nvSpPr>
        <p:spPr bwMode="auto">
          <a:xfrm>
            <a:off x="4187264" y="2399178"/>
            <a:ext cx="33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chemeClr val="accent5">
                    <a:lumMod val="50000"/>
                  </a:schemeClr>
                </a:solidFill>
              </a:rPr>
              <a:t>q</a:t>
            </a:r>
            <a:endParaRPr lang="en-GB" sz="2400" i="1" dirty="0">
              <a:solidFill>
                <a:schemeClr val="accent5">
                  <a:lumMod val="50000"/>
                </a:schemeClr>
              </a:solidFill>
            </a:endParaRPr>
          </a:p>
        </p:txBody>
      </p:sp>
      <p:sp>
        <p:nvSpPr>
          <p:cNvPr id="44" name="Textfeld 6"/>
          <p:cNvSpPr txBox="1">
            <a:spLocks noChangeArrowheads="1"/>
          </p:cNvSpPr>
          <p:nvPr/>
        </p:nvSpPr>
        <p:spPr bwMode="auto">
          <a:xfrm>
            <a:off x="458544" y="3518207"/>
            <a:ext cx="33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chemeClr val="accent5">
                    <a:lumMod val="50000"/>
                  </a:schemeClr>
                </a:solidFill>
              </a:rPr>
              <a:t>p</a:t>
            </a:r>
            <a:endParaRPr lang="en-GB" sz="2400" i="1" dirty="0">
              <a:solidFill>
                <a:schemeClr val="accent5">
                  <a:lumMod val="50000"/>
                </a:schemeClr>
              </a:solidFill>
            </a:endParaRPr>
          </a:p>
        </p:txBody>
      </p:sp>
      <p:sp>
        <p:nvSpPr>
          <p:cNvPr id="45" name="Textfeld 6"/>
          <p:cNvSpPr txBox="1">
            <a:spLocks noChangeArrowheads="1"/>
          </p:cNvSpPr>
          <p:nvPr/>
        </p:nvSpPr>
        <p:spPr bwMode="auto">
          <a:xfrm>
            <a:off x="1344982" y="579029"/>
            <a:ext cx="304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rgbClr val="000000"/>
                </a:solidFill>
              </a:rPr>
              <a:t>r</a:t>
            </a:r>
            <a:endParaRPr lang="en-GB" sz="2400" i="1" dirty="0">
              <a:solidFill>
                <a:srgbClr val="000000"/>
              </a:solidFill>
            </a:endParaRPr>
          </a:p>
        </p:txBody>
      </p:sp>
      <p:sp>
        <p:nvSpPr>
          <p:cNvPr id="46" name="Textfeld 1"/>
          <p:cNvSpPr txBox="1">
            <a:spLocks noChangeArrowheads="1"/>
          </p:cNvSpPr>
          <p:nvPr/>
        </p:nvSpPr>
        <p:spPr bwMode="auto">
          <a:xfrm>
            <a:off x="5086305" y="1295400"/>
            <a:ext cx="3703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solidFill>
                  <a:srgbClr val="000000"/>
                </a:solidFill>
              </a:rPr>
              <a:t>full </a:t>
            </a:r>
            <a:r>
              <a:rPr lang="en-GB" sz="2400" dirty="0">
                <a:solidFill>
                  <a:srgbClr val="000000"/>
                </a:solidFill>
              </a:rPr>
              <a:t>set of modes (= </a:t>
            </a:r>
            <a:r>
              <a:rPr lang="en-GB" sz="2400" dirty="0"/>
              <a:t>nature</a:t>
            </a:r>
            <a:r>
              <a:rPr lang="en-GB" sz="2400" dirty="0">
                <a:solidFill>
                  <a:srgbClr val="000000"/>
                </a:solidFill>
              </a:rPr>
              <a:t>)</a:t>
            </a:r>
          </a:p>
        </p:txBody>
      </p:sp>
      <mc:AlternateContent xmlns:mc="http://schemas.openxmlformats.org/markup-compatibility/2006">
        <mc:Choice xmlns:a14="http://schemas.microsoft.com/office/drawing/2010/main" Requires="a14">
          <p:sp>
            <p:nvSpPr>
              <p:cNvPr id="47" name="Textfeld 46"/>
              <p:cNvSpPr txBox="1"/>
              <p:nvPr/>
            </p:nvSpPr>
            <p:spPr>
              <a:xfrm>
                <a:off x="6168663" y="833735"/>
                <a:ext cx="15391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a:rPr>
                          </m:ctrlPr>
                        </m:dPr>
                        <m:e>
                          <m:r>
                            <a:rPr lang="de-DE" sz="2400" b="0" i="1" smtClean="0">
                              <a:latin typeface="Cambria Math"/>
                            </a:rPr>
                            <m:t>𝑝</m:t>
                          </m:r>
                          <m:r>
                            <a:rPr lang="de-DE" sz="2400" b="0" i="1" smtClean="0">
                              <a:latin typeface="Cambria Math"/>
                            </a:rPr>
                            <m:t>,</m:t>
                          </m:r>
                          <m:r>
                            <a:rPr lang="de-DE" sz="2400" b="0" i="1" smtClean="0">
                              <a:latin typeface="Cambria Math"/>
                            </a:rPr>
                            <m:t>𝑞</m:t>
                          </m:r>
                          <m:r>
                            <a:rPr lang="de-DE" sz="2400" b="1" i="1" smtClean="0">
                              <a:latin typeface="Cambria Math"/>
                            </a:rPr>
                            <m:t>,</m:t>
                          </m:r>
                          <m:r>
                            <a:rPr lang="de-DE" sz="2400" b="0" i="1" smtClean="0">
                              <a:latin typeface="Cambria Math"/>
                            </a:rPr>
                            <m:t>𝑟</m:t>
                          </m:r>
                        </m:e>
                      </m:d>
                      <m:r>
                        <a:rPr lang="de-DE" sz="2400" b="0" i="1" smtClean="0">
                          <a:latin typeface="Cambria Math"/>
                        </a:rPr>
                        <m:t>−</m:t>
                      </m:r>
                    </m:oMath>
                  </m:oMathPara>
                </a14:m>
                <a:endParaRPr lang="en-GB" sz="2400" dirty="0"/>
              </a:p>
            </p:txBody>
          </p:sp>
        </mc:Choice>
        <mc:Fallback>
          <p:sp>
            <p:nvSpPr>
              <p:cNvPr id="47" name="Textfeld 46"/>
              <p:cNvSpPr txBox="1">
                <a:spLocks noRot="1" noChangeAspect="1" noMove="1" noResize="1" noEditPoints="1" noAdjustHandles="1" noChangeArrowheads="1" noChangeShapeType="1" noTextEdit="1"/>
              </p:cNvSpPr>
              <p:nvPr/>
            </p:nvSpPr>
            <p:spPr>
              <a:xfrm>
                <a:off x="6168663" y="833735"/>
                <a:ext cx="1539139" cy="461665"/>
              </a:xfrm>
              <a:prstGeom prst="rect">
                <a:avLst/>
              </a:prstGeom>
              <a:blipFill rotWithShape="1">
                <a:blip r:embed="rId4"/>
                <a:stretch>
                  <a:fillRect b="-10526"/>
                </a:stretch>
              </a:blipFill>
            </p:spPr>
            <p:txBody>
              <a:bodyPr/>
              <a:lstStyle/>
              <a:p>
                <a:r>
                  <a:rPr lang="en-GB">
                    <a:noFill/>
                  </a:rPr>
                  <a:t> </a:t>
                </a:r>
              </a:p>
            </p:txBody>
          </p:sp>
        </mc:Fallback>
      </mc:AlternateContent>
      <p:sp>
        <p:nvSpPr>
          <p:cNvPr id="48" name="Textfeld 1"/>
          <p:cNvSpPr txBox="1">
            <a:spLocks noChangeArrowheads="1"/>
          </p:cNvSpPr>
          <p:nvPr/>
        </p:nvSpPr>
        <p:spPr bwMode="auto">
          <a:xfrm>
            <a:off x="5269976" y="2347107"/>
            <a:ext cx="309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solidFill>
                  <a:schemeClr val="accent5">
                    <a:lumMod val="75000"/>
                  </a:schemeClr>
                </a:solidFill>
              </a:rPr>
              <a:t>model </a:t>
            </a:r>
            <a:r>
              <a:rPr lang="en-GB" sz="2400" dirty="0" smtClean="0">
                <a:solidFill>
                  <a:schemeClr val="accent5">
                    <a:lumMod val="75000"/>
                  </a:schemeClr>
                </a:solidFill>
              </a:rPr>
              <a:t>variables</a:t>
            </a:r>
          </a:p>
        </p:txBody>
      </p:sp>
      <p:pic>
        <p:nvPicPr>
          <p:cNvPr id="301063" name="Grafik 3010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1980" y="1610667"/>
            <a:ext cx="728980" cy="728980"/>
          </a:xfrm>
          <a:prstGeom prst="rect">
            <a:avLst/>
          </a:prstGeom>
        </p:spPr>
      </p:pic>
      <p:cxnSp>
        <p:nvCxnSpPr>
          <p:cNvPr id="56" name="Gerade Verbindung mit Pfeil 55"/>
          <p:cNvCxnSpPr>
            <a:stCxn id="301063" idx="0"/>
          </p:cNvCxnSpPr>
          <p:nvPr/>
        </p:nvCxnSpPr>
        <p:spPr>
          <a:xfrm flipH="1">
            <a:off x="2230120" y="1610667"/>
            <a:ext cx="6350" cy="715813"/>
          </a:xfrm>
          <a:prstGeom prst="straightConnector1">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01066" name="Freihandform 301065"/>
          <p:cNvSpPr/>
          <p:nvPr/>
        </p:nvSpPr>
        <p:spPr>
          <a:xfrm>
            <a:off x="2223770" y="1781794"/>
            <a:ext cx="2143760" cy="196226"/>
          </a:xfrm>
          <a:custGeom>
            <a:avLst/>
            <a:gdLst>
              <a:gd name="connsiteX0" fmla="*/ 0 w 2143760"/>
              <a:gd name="connsiteY0" fmla="*/ 196226 h 196226"/>
              <a:gd name="connsiteX1" fmla="*/ 375920 w 2143760"/>
              <a:gd name="connsiteY1" fmla="*/ 43826 h 196226"/>
              <a:gd name="connsiteX2" fmla="*/ 812800 w 2143760"/>
              <a:gd name="connsiteY2" fmla="*/ 74306 h 196226"/>
              <a:gd name="connsiteX3" fmla="*/ 1127760 w 2143760"/>
              <a:gd name="connsiteY3" fmla="*/ 145426 h 196226"/>
              <a:gd name="connsiteX4" fmla="*/ 1564640 w 2143760"/>
              <a:gd name="connsiteY4" fmla="*/ 135266 h 196226"/>
              <a:gd name="connsiteX5" fmla="*/ 1889760 w 2143760"/>
              <a:gd name="connsiteY5" fmla="*/ 13346 h 196226"/>
              <a:gd name="connsiteX6" fmla="*/ 2143760 w 2143760"/>
              <a:gd name="connsiteY6" fmla="*/ 3186 h 196226"/>
              <a:gd name="connsiteX7" fmla="*/ 2143760 w 2143760"/>
              <a:gd name="connsiteY7" fmla="*/ 3186 h 1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196226">
                <a:moveTo>
                  <a:pt x="0" y="196226"/>
                </a:moveTo>
                <a:cubicBezTo>
                  <a:pt x="120226" y="130186"/>
                  <a:pt x="240453" y="64146"/>
                  <a:pt x="375920" y="43826"/>
                </a:cubicBezTo>
                <a:cubicBezTo>
                  <a:pt x="511387" y="23506"/>
                  <a:pt x="687493" y="57373"/>
                  <a:pt x="812800" y="74306"/>
                </a:cubicBezTo>
                <a:cubicBezTo>
                  <a:pt x="938107" y="91239"/>
                  <a:pt x="1002453" y="135266"/>
                  <a:pt x="1127760" y="145426"/>
                </a:cubicBezTo>
                <a:cubicBezTo>
                  <a:pt x="1253067" y="155586"/>
                  <a:pt x="1437640" y="157279"/>
                  <a:pt x="1564640" y="135266"/>
                </a:cubicBezTo>
                <a:cubicBezTo>
                  <a:pt x="1691640" y="113253"/>
                  <a:pt x="1793240" y="35359"/>
                  <a:pt x="1889760" y="13346"/>
                </a:cubicBezTo>
                <a:cubicBezTo>
                  <a:pt x="1986280" y="-8667"/>
                  <a:pt x="2143760" y="3186"/>
                  <a:pt x="2143760" y="3186"/>
                </a:cubicBezTo>
                <a:lnTo>
                  <a:pt x="2143760" y="318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068" name="Freihandform 301067"/>
          <p:cNvSpPr/>
          <p:nvPr/>
        </p:nvSpPr>
        <p:spPr>
          <a:xfrm>
            <a:off x="2286000" y="1970124"/>
            <a:ext cx="2143760" cy="325411"/>
          </a:xfrm>
          <a:custGeom>
            <a:avLst/>
            <a:gdLst>
              <a:gd name="connsiteX0" fmla="*/ 0 w 2143760"/>
              <a:gd name="connsiteY0" fmla="*/ 132996 h 325411"/>
              <a:gd name="connsiteX1" fmla="*/ 345440 w 2143760"/>
              <a:gd name="connsiteY1" fmla="*/ 21236 h 325411"/>
              <a:gd name="connsiteX2" fmla="*/ 690880 w 2143760"/>
              <a:gd name="connsiteY2" fmla="*/ 11076 h 325411"/>
              <a:gd name="connsiteX3" fmla="*/ 1056640 w 2143760"/>
              <a:gd name="connsiteY3" fmla="*/ 143156 h 325411"/>
              <a:gd name="connsiteX4" fmla="*/ 1280160 w 2143760"/>
              <a:gd name="connsiteY4" fmla="*/ 234596 h 325411"/>
              <a:gd name="connsiteX5" fmla="*/ 1584960 w 2143760"/>
              <a:gd name="connsiteY5" fmla="*/ 315876 h 325411"/>
              <a:gd name="connsiteX6" fmla="*/ 1859280 w 2143760"/>
              <a:gd name="connsiteY6" fmla="*/ 315876 h 325411"/>
              <a:gd name="connsiteX7" fmla="*/ 2143760 w 2143760"/>
              <a:gd name="connsiteY7" fmla="*/ 244756 h 3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325411">
                <a:moveTo>
                  <a:pt x="0" y="132996"/>
                </a:moveTo>
                <a:cubicBezTo>
                  <a:pt x="115146" y="87276"/>
                  <a:pt x="230293" y="41556"/>
                  <a:pt x="345440" y="21236"/>
                </a:cubicBezTo>
                <a:cubicBezTo>
                  <a:pt x="460587" y="916"/>
                  <a:pt x="572347" y="-9244"/>
                  <a:pt x="690880" y="11076"/>
                </a:cubicBezTo>
                <a:cubicBezTo>
                  <a:pt x="809413" y="31396"/>
                  <a:pt x="958427" y="105903"/>
                  <a:pt x="1056640" y="143156"/>
                </a:cubicBezTo>
                <a:cubicBezTo>
                  <a:pt x="1154853" y="180409"/>
                  <a:pt x="1192107" y="205809"/>
                  <a:pt x="1280160" y="234596"/>
                </a:cubicBezTo>
                <a:cubicBezTo>
                  <a:pt x="1368213" y="263383"/>
                  <a:pt x="1488440" y="302329"/>
                  <a:pt x="1584960" y="315876"/>
                </a:cubicBezTo>
                <a:cubicBezTo>
                  <a:pt x="1681480" y="329423"/>
                  <a:pt x="1766147" y="327729"/>
                  <a:pt x="1859280" y="315876"/>
                </a:cubicBezTo>
                <a:cubicBezTo>
                  <a:pt x="1952413" y="304023"/>
                  <a:pt x="2048086" y="274389"/>
                  <a:pt x="2143760" y="244756"/>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ihandform 61"/>
          <p:cNvSpPr/>
          <p:nvPr/>
        </p:nvSpPr>
        <p:spPr>
          <a:xfrm>
            <a:off x="2339010" y="2814319"/>
            <a:ext cx="2037739" cy="207803"/>
          </a:xfrm>
          <a:custGeom>
            <a:avLst/>
            <a:gdLst>
              <a:gd name="connsiteX0" fmla="*/ 0 w 1635760"/>
              <a:gd name="connsiteY0" fmla="*/ 1076960 h 1076960"/>
              <a:gd name="connsiteX1" fmla="*/ 335280 w 1635760"/>
              <a:gd name="connsiteY1" fmla="*/ 711200 h 1076960"/>
              <a:gd name="connsiteX2" fmla="*/ 1076960 w 1635760"/>
              <a:gd name="connsiteY2" fmla="*/ 548640 h 1076960"/>
              <a:gd name="connsiteX3" fmla="*/ 1381760 w 1635760"/>
              <a:gd name="connsiteY3" fmla="*/ 152400 h 1076960"/>
              <a:gd name="connsiteX4" fmla="*/ 1635760 w 1635760"/>
              <a:gd name="connsiteY4" fmla="*/ 0 h 107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60" h="1076960">
                <a:moveTo>
                  <a:pt x="0" y="1076960"/>
                </a:moveTo>
                <a:cubicBezTo>
                  <a:pt x="77893" y="938106"/>
                  <a:pt x="155787" y="799253"/>
                  <a:pt x="335280" y="711200"/>
                </a:cubicBezTo>
                <a:cubicBezTo>
                  <a:pt x="514773" y="623147"/>
                  <a:pt x="902547" y="641773"/>
                  <a:pt x="1076960" y="548640"/>
                </a:cubicBezTo>
                <a:cubicBezTo>
                  <a:pt x="1251373" y="455507"/>
                  <a:pt x="1288627" y="243840"/>
                  <a:pt x="1381760" y="152400"/>
                </a:cubicBezTo>
                <a:cubicBezTo>
                  <a:pt x="1474893" y="60960"/>
                  <a:pt x="1555326" y="30480"/>
                  <a:pt x="1635760" y="0"/>
                </a:cubicBez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3" name="Freihandform 62"/>
          <p:cNvSpPr/>
          <p:nvPr/>
        </p:nvSpPr>
        <p:spPr>
          <a:xfrm>
            <a:off x="2231706" y="2974655"/>
            <a:ext cx="2143760" cy="98113"/>
          </a:xfrm>
          <a:custGeom>
            <a:avLst/>
            <a:gdLst>
              <a:gd name="connsiteX0" fmla="*/ 0 w 2143760"/>
              <a:gd name="connsiteY0" fmla="*/ 196226 h 196226"/>
              <a:gd name="connsiteX1" fmla="*/ 375920 w 2143760"/>
              <a:gd name="connsiteY1" fmla="*/ 43826 h 196226"/>
              <a:gd name="connsiteX2" fmla="*/ 812800 w 2143760"/>
              <a:gd name="connsiteY2" fmla="*/ 74306 h 196226"/>
              <a:gd name="connsiteX3" fmla="*/ 1127760 w 2143760"/>
              <a:gd name="connsiteY3" fmla="*/ 145426 h 196226"/>
              <a:gd name="connsiteX4" fmla="*/ 1564640 w 2143760"/>
              <a:gd name="connsiteY4" fmla="*/ 135266 h 196226"/>
              <a:gd name="connsiteX5" fmla="*/ 1889760 w 2143760"/>
              <a:gd name="connsiteY5" fmla="*/ 13346 h 196226"/>
              <a:gd name="connsiteX6" fmla="*/ 2143760 w 2143760"/>
              <a:gd name="connsiteY6" fmla="*/ 3186 h 196226"/>
              <a:gd name="connsiteX7" fmla="*/ 2143760 w 2143760"/>
              <a:gd name="connsiteY7" fmla="*/ 3186 h 1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196226">
                <a:moveTo>
                  <a:pt x="0" y="196226"/>
                </a:moveTo>
                <a:cubicBezTo>
                  <a:pt x="120226" y="130186"/>
                  <a:pt x="240453" y="64146"/>
                  <a:pt x="375920" y="43826"/>
                </a:cubicBezTo>
                <a:cubicBezTo>
                  <a:pt x="511387" y="23506"/>
                  <a:pt x="687493" y="57373"/>
                  <a:pt x="812800" y="74306"/>
                </a:cubicBezTo>
                <a:cubicBezTo>
                  <a:pt x="938107" y="91239"/>
                  <a:pt x="1002453" y="135266"/>
                  <a:pt x="1127760" y="145426"/>
                </a:cubicBezTo>
                <a:cubicBezTo>
                  <a:pt x="1253067" y="155586"/>
                  <a:pt x="1437640" y="157279"/>
                  <a:pt x="1564640" y="135266"/>
                </a:cubicBezTo>
                <a:cubicBezTo>
                  <a:pt x="1691640" y="113253"/>
                  <a:pt x="1793240" y="35359"/>
                  <a:pt x="1889760" y="13346"/>
                </a:cubicBezTo>
                <a:cubicBezTo>
                  <a:pt x="1986280" y="-8667"/>
                  <a:pt x="2143760" y="3186"/>
                  <a:pt x="2143760" y="3186"/>
                </a:cubicBezTo>
                <a:lnTo>
                  <a:pt x="2143760" y="3186"/>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ihandform 63"/>
          <p:cNvSpPr/>
          <p:nvPr/>
        </p:nvSpPr>
        <p:spPr>
          <a:xfrm>
            <a:off x="2244090" y="3049131"/>
            <a:ext cx="2143760" cy="162706"/>
          </a:xfrm>
          <a:custGeom>
            <a:avLst/>
            <a:gdLst>
              <a:gd name="connsiteX0" fmla="*/ 0 w 2143760"/>
              <a:gd name="connsiteY0" fmla="*/ 132996 h 325411"/>
              <a:gd name="connsiteX1" fmla="*/ 345440 w 2143760"/>
              <a:gd name="connsiteY1" fmla="*/ 21236 h 325411"/>
              <a:gd name="connsiteX2" fmla="*/ 690880 w 2143760"/>
              <a:gd name="connsiteY2" fmla="*/ 11076 h 325411"/>
              <a:gd name="connsiteX3" fmla="*/ 1056640 w 2143760"/>
              <a:gd name="connsiteY3" fmla="*/ 143156 h 325411"/>
              <a:gd name="connsiteX4" fmla="*/ 1280160 w 2143760"/>
              <a:gd name="connsiteY4" fmla="*/ 234596 h 325411"/>
              <a:gd name="connsiteX5" fmla="*/ 1584960 w 2143760"/>
              <a:gd name="connsiteY5" fmla="*/ 315876 h 325411"/>
              <a:gd name="connsiteX6" fmla="*/ 1859280 w 2143760"/>
              <a:gd name="connsiteY6" fmla="*/ 315876 h 325411"/>
              <a:gd name="connsiteX7" fmla="*/ 2143760 w 2143760"/>
              <a:gd name="connsiteY7" fmla="*/ 244756 h 3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325411">
                <a:moveTo>
                  <a:pt x="0" y="132996"/>
                </a:moveTo>
                <a:cubicBezTo>
                  <a:pt x="115146" y="87276"/>
                  <a:pt x="230293" y="41556"/>
                  <a:pt x="345440" y="21236"/>
                </a:cubicBezTo>
                <a:cubicBezTo>
                  <a:pt x="460587" y="916"/>
                  <a:pt x="572347" y="-9244"/>
                  <a:pt x="690880" y="11076"/>
                </a:cubicBezTo>
                <a:cubicBezTo>
                  <a:pt x="809413" y="31396"/>
                  <a:pt x="958427" y="105903"/>
                  <a:pt x="1056640" y="143156"/>
                </a:cubicBezTo>
                <a:cubicBezTo>
                  <a:pt x="1154853" y="180409"/>
                  <a:pt x="1192107" y="205809"/>
                  <a:pt x="1280160" y="234596"/>
                </a:cubicBezTo>
                <a:cubicBezTo>
                  <a:pt x="1368213" y="263383"/>
                  <a:pt x="1488440" y="302329"/>
                  <a:pt x="1584960" y="315876"/>
                </a:cubicBezTo>
                <a:cubicBezTo>
                  <a:pt x="1681480" y="329423"/>
                  <a:pt x="1766147" y="327729"/>
                  <a:pt x="1859280" y="315876"/>
                </a:cubicBezTo>
                <a:cubicBezTo>
                  <a:pt x="1952413" y="304023"/>
                  <a:pt x="2048086" y="274389"/>
                  <a:pt x="2143760" y="244756"/>
                </a:cubicBezTo>
              </a:path>
            </a:pathLst>
          </a:cu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1" name="Textfeld 70"/>
              <p:cNvSpPr txBox="1"/>
              <p:nvPr/>
            </p:nvSpPr>
            <p:spPr>
              <a:xfrm>
                <a:off x="6258560" y="1885442"/>
                <a:ext cx="12780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a:rPr>
                          </m:ctrlPr>
                        </m:dPr>
                        <m:e>
                          <m:r>
                            <a:rPr lang="de-DE" sz="2400" b="0" i="1" smtClean="0">
                              <a:solidFill>
                                <a:schemeClr val="tx1"/>
                              </a:solidFill>
                              <a:latin typeface="Cambria Math"/>
                            </a:rPr>
                            <m:t>𝑝</m:t>
                          </m:r>
                          <m:r>
                            <a:rPr lang="de-DE" sz="2400" b="0" i="1" smtClean="0">
                              <a:solidFill>
                                <a:schemeClr val="tx1"/>
                              </a:solidFill>
                              <a:latin typeface="Cambria Math"/>
                            </a:rPr>
                            <m:t>,</m:t>
                          </m:r>
                          <m:r>
                            <a:rPr lang="de-DE" sz="2400" b="0" i="1" smtClean="0">
                              <a:solidFill>
                                <a:schemeClr val="tx1"/>
                              </a:solidFill>
                              <a:latin typeface="Cambria Math"/>
                            </a:rPr>
                            <m:t>𝑞</m:t>
                          </m:r>
                        </m:e>
                      </m:d>
                      <m:r>
                        <a:rPr lang="de-DE" sz="2400" b="0" i="1" smtClean="0">
                          <a:latin typeface="Cambria Math"/>
                        </a:rPr>
                        <m:t>−</m:t>
                      </m:r>
                    </m:oMath>
                  </m:oMathPara>
                </a14:m>
                <a:endParaRPr lang="en-GB" sz="2400" dirty="0"/>
              </a:p>
            </p:txBody>
          </p:sp>
        </mc:Choice>
        <mc:Fallback>
          <p:sp>
            <p:nvSpPr>
              <p:cNvPr id="71" name="Textfeld 70"/>
              <p:cNvSpPr txBox="1">
                <a:spLocks noRot="1" noChangeAspect="1" noMove="1" noResize="1" noEditPoints="1" noAdjustHandles="1" noChangeArrowheads="1" noChangeShapeType="1" noTextEdit="1"/>
              </p:cNvSpPr>
              <p:nvPr/>
            </p:nvSpPr>
            <p:spPr>
              <a:xfrm>
                <a:off x="6258560" y="1885442"/>
                <a:ext cx="1278033" cy="461665"/>
              </a:xfrm>
              <a:prstGeom prst="rect">
                <a:avLst/>
              </a:prstGeom>
              <a:blipFill rotWithShape="1">
                <a:blip r:embed="rId6"/>
                <a:stretch>
                  <a:fillRect b="-105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2" name="Textfeld 71"/>
              <p:cNvSpPr txBox="1"/>
              <p:nvPr/>
            </p:nvSpPr>
            <p:spPr>
              <a:xfrm>
                <a:off x="4502175" y="3090647"/>
                <a:ext cx="72121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a:rPr>
                        <m:t>𝑟</m:t>
                      </m:r>
                      <m:r>
                        <a:rPr lang="de-DE" sz="2400" b="0" i="1" smtClean="0">
                          <a:latin typeface="Cambria Math"/>
                        </a:rPr>
                        <m:t>−</m:t>
                      </m:r>
                    </m:oMath>
                  </m:oMathPara>
                </a14:m>
                <a:endParaRPr lang="en-GB" sz="2400" dirty="0"/>
              </a:p>
            </p:txBody>
          </p:sp>
        </mc:Choice>
        <mc:Fallback>
          <p:sp>
            <p:nvSpPr>
              <p:cNvPr id="72" name="Textfeld 71"/>
              <p:cNvSpPr txBox="1">
                <a:spLocks noRot="1" noChangeAspect="1" noMove="1" noResize="1" noEditPoints="1" noAdjustHandles="1" noChangeArrowheads="1" noChangeShapeType="1" noTextEdit="1"/>
              </p:cNvSpPr>
              <p:nvPr/>
            </p:nvSpPr>
            <p:spPr>
              <a:xfrm>
                <a:off x="4502175" y="3090647"/>
                <a:ext cx="721219" cy="461665"/>
              </a:xfrm>
              <a:prstGeom prst="rect">
                <a:avLst/>
              </a:prstGeom>
              <a:blipFill rotWithShape="1">
                <a:blip r:embed="rId7"/>
                <a:stretch>
                  <a:fillRect/>
                </a:stretch>
              </a:blipFill>
            </p:spPr>
            <p:txBody>
              <a:bodyPr/>
              <a:lstStyle/>
              <a:p>
                <a:r>
                  <a:rPr lang="en-GB">
                    <a:noFill/>
                  </a:rPr>
                  <a:t> </a:t>
                </a:r>
              </a:p>
            </p:txBody>
          </p:sp>
        </mc:Fallback>
      </mc:AlternateContent>
      <p:sp>
        <p:nvSpPr>
          <p:cNvPr id="75" name="Textfeld 1"/>
          <p:cNvSpPr txBox="1">
            <a:spLocks noChangeArrowheads="1"/>
          </p:cNvSpPr>
          <p:nvPr/>
        </p:nvSpPr>
        <p:spPr bwMode="auto">
          <a:xfrm>
            <a:off x="4984705" y="3090646"/>
            <a:ext cx="4159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t>unaccounted </a:t>
            </a:r>
            <a:r>
              <a:rPr lang="en-GB" sz="2400" dirty="0" smtClean="0"/>
              <a:t>degree of freedom</a:t>
            </a:r>
          </a:p>
        </p:txBody>
      </p:sp>
      <p:sp>
        <p:nvSpPr>
          <p:cNvPr id="49" name="Textfeld 48"/>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a:t>
            </a:r>
            <a:r>
              <a:rPr lang="en-GB" sz="1400" dirty="0" smtClean="0">
                <a:solidFill>
                  <a:schemeClr val="accent5">
                    <a:lumMod val="75000"/>
                  </a:schemeClr>
                </a:solidFill>
              </a:rPr>
              <a:t>Problem formulation            </a:t>
            </a:r>
            <a:r>
              <a:rPr lang="en-GB" sz="1400" dirty="0" smtClean="0">
                <a:solidFill>
                  <a:schemeClr val="accent5">
                    <a:lumMod val="90000"/>
                  </a:schemeClr>
                </a:solidFill>
              </a:rPr>
              <a:t>Propagation in time            Error field construction            Outlook</a:t>
            </a:r>
          </a:p>
        </p:txBody>
      </p:sp>
      <p:sp>
        <p:nvSpPr>
          <p:cNvPr id="50" name="Textfeld 1"/>
          <p:cNvSpPr txBox="1">
            <a:spLocks noChangeArrowheads="1"/>
          </p:cNvSpPr>
          <p:nvPr/>
        </p:nvSpPr>
        <p:spPr bwMode="auto">
          <a:xfrm>
            <a:off x="156822" y="4062317"/>
            <a:ext cx="70161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0"/>
              </a:spcBef>
              <a:spcAft>
                <a:spcPts val="1800"/>
              </a:spcAft>
            </a:pPr>
            <a:r>
              <a:rPr lang="en-GB" sz="2200" dirty="0" smtClean="0"/>
              <a:t>Usually, the exact initial condition is not known.</a:t>
            </a:r>
          </a:p>
        </p:txBody>
      </p:sp>
      <p:sp>
        <p:nvSpPr>
          <p:cNvPr id="51" name="Ellipse 50"/>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e 72"/>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Ellipse 73"/>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Ellipse 75"/>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Ellipse 76"/>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Ellipse 77"/>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e 78"/>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Ellipse 79"/>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Ellipse 80"/>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Ellipse 81"/>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6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1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0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10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10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1056" grpId="0" animBg="1"/>
      <p:bldP spid="301068" grpId="0" animBg="1"/>
      <p:bldP spid="62" grpId="0" animBg="1"/>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01062" name="Grafik 3010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240" y="1673933"/>
            <a:ext cx="602459" cy="589280"/>
          </a:xfrm>
          <a:prstGeom prst="rect">
            <a:avLst/>
          </a:prstGeom>
        </p:spPr>
      </p:pic>
      <p:sp>
        <p:nvSpPr>
          <p:cNvPr id="225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solidFill>
                <a:srgbClr val="000000"/>
              </a:solidFill>
            </a:endParaRPr>
          </a:p>
        </p:txBody>
      </p:sp>
      <p:sp>
        <p:nvSpPr>
          <p:cNvPr id="22532" name="Text Box 4"/>
          <p:cNvSpPr txBox="1">
            <a:spLocks noChangeArrowheads="1"/>
          </p:cNvSpPr>
          <p:nvPr/>
        </p:nvSpPr>
        <p:spPr bwMode="auto">
          <a:xfrm>
            <a:off x="0" y="0"/>
            <a:ext cx="9144000" cy="584775"/>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10000"/>
              </a:spcBef>
              <a:spcAft>
                <a:spcPct val="10000"/>
              </a:spcAft>
            </a:pPr>
            <a:r>
              <a:rPr lang="en-GB" sz="3200" b="1" dirty="0">
                <a:solidFill>
                  <a:srgbClr val="000000"/>
                </a:solidFill>
                <a:latin typeface="Garamond" pitchFamily="18" charset="0"/>
              </a:rPr>
              <a:t>Formulation of the problem</a:t>
            </a:r>
            <a:endParaRPr lang="en-US" sz="3200" b="1" dirty="0">
              <a:solidFill>
                <a:srgbClr val="000000"/>
              </a:solidFill>
              <a:latin typeface="Garamond" pitchFamily="18" charset="0"/>
            </a:endParaRPr>
          </a:p>
        </p:txBody>
      </p:sp>
      <p:sp>
        <p:nvSpPr>
          <p:cNvPr id="5" name="Rechteck 4"/>
          <p:cNvSpPr/>
          <p:nvPr/>
        </p:nvSpPr>
        <p:spPr>
          <a:xfrm>
            <a:off x="4604" y="6408281"/>
            <a:ext cx="9144000" cy="452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Gerade Verbindung mit Pfeil 2"/>
          <p:cNvCxnSpPr/>
          <p:nvPr/>
        </p:nvCxnSpPr>
        <p:spPr>
          <a:xfrm flipV="1">
            <a:off x="1465580" y="2672080"/>
            <a:ext cx="2750820" cy="101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396240" y="2580640"/>
            <a:ext cx="1424940" cy="11277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1689100" y="812800"/>
            <a:ext cx="0" cy="202184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2230120" y="2272982"/>
            <a:ext cx="0" cy="79533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2230120" y="891222"/>
            <a:ext cx="0" cy="79533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flipH="1">
            <a:off x="1188720" y="3068320"/>
            <a:ext cx="1041400" cy="0"/>
          </a:xfrm>
          <a:prstGeom prst="straightConnector1">
            <a:avLst/>
          </a:prstGeom>
          <a:ln w="1905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H="1">
            <a:off x="2230120" y="2683361"/>
            <a:ext cx="488950" cy="402748"/>
          </a:xfrm>
          <a:prstGeom prst="straightConnector1">
            <a:avLst/>
          </a:prstGeom>
          <a:ln w="1905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1923414" y="2967124"/>
            <a:ext cx="636905" cy="193912"/>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feld 6"/>
          <p:cNvSpPr txBox="1">
            <a:spLocks noChangeArrowheads="1"/>
          </p:cNvSpPr>
          <p:nvPr/>
        </p:nvSpPr>
        <p:spPr bwMode="auto">
          <a:xfrm>
            <a:off x="4187264" y="2399178"/>
            <a:ext cx="33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chemeClr val="accent5">
                    <a:lumMod val="50000"/>
                  </a:schemeClr>
                </a:solidFill>
              </a:rPr>
              <a:t>q</a:t>
            </a:r>
            <a:endParaRPr lang="en-GB" sz="2400" i="1" dirty="0">
              <a:solidFill>
                <a:schemeClr val="accent5">
                  <a:lumMod val="50000"/>
                </a:schemeClr>
              </a:solidFill>
            </a:endParaRPr>
          </a:p>
        </p:txBody>
      </p:sp>
      <p:sp>
        <p:nvSpPr>
          <p:cNvPr id="44" name="Textfeld 6"/>
          <p:cNvSpPr txBox="1">
            <a:spLocks noChangeArrowheads="1"/>
          </p:cNvSpPr>
          <p:nvPr/>
        </p:nvSpPr>
        <p:spPr bwMode="auto">
          <a:xfrm>
            <a:off x="458544" y="3518207"/>
            <a:ext cx="33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chemeClr val="accent5">
                    <a:lumMod val="50000"/>
                  </a:schemeClr>
                </a:solidFill>
              </a:rPr>
              <a:t>p</a:t>
            </a:r>
            <a:endParaRPr lang="en-GB" sz="2400" i="1" dirty="0">
              <a:solidFill>
                <a:schemeClr val="accent5">
                  <a:lumMod val="50000"/>
                </a:schemeClr>
              </a:solidFill>
            </a:endParaRPr>
          </a:p>
        </p:txBody>
      </p:sp>
      <p:sp>
        <p:nvSpPr>
          <p:cNvPr id="45" name="Textfeld 6"/>
          <p:cNvSpPr txBox="1">
            <a:spLocks noChangeArrowheads="1"/>
          </p:cNvSpPr>
          <p:nvPr/>
        </p:nvSpPr>
        <p:spPr bwMode="auto">
          <a:xfrm>
            <a:off x="1344982" y="579029"/>
            <a:ext cx="304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i="1" dirty="0" smtClean="0">
                <a:solidFill>
                  <a:srgbClr val="000000"/>
                </a:solidFill>
              </a:rPr>
              <a:t>r</a:t>
            </a:r>
            <a:endParaRPr lang="en-GB" sz="2400" i="1" dirty="0">
              <a:solidFill>
                <a:srgbClr val="000000"/>
              </a:solidFill>
            </a:endParaRPr>
          </a:p>
        </p:txBody>
      </p:sp>
      <p:sp>
        <p:nvSpPr>
          <p:cNvPr id="46" name="Textfeld 1"/>
          <p:cNvSpPr txBox="1">
            <a:spLocks noChangeArrowheads="1"/>
          </p:cNvSpPr>
          <p:nvPr/>
        </p:nvSpPr>
        <p:spPr bwMode="auto">
          <a:xfrm>
            <a:off x="5086305" y="1295400"/>
            <a:ext cx="3703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solidFill>
                  <a:srgbClr val="000000"/>
                </a:solidFill>
              </a:rPr>
              <a:t>full </a:t>
            </a:r>
            <a:r>
              <a:rPr lang="en-GB" sz="2400" dirty="0">
                <a:solidFill>
                  <a:srgbClr val="000000"/>
                </a:solidFill>
              </a:rPr>
              <a:t>set of modes (= </a:t>
            </a:r>
            <a:r>
              <a:rPr lang="en-GB" sz="2400" dirty="0"/>
              <a:t>nature</a:t>
            </a:r>
            <a:r>
              <a:rPr lang="en-GB" sz="2400" dirty="0">
                <a:solidFill>
                  <a:srgbClr val="000000"/>
                </a:solidFill>
              </a:rPr>
              <a:t>)</a:t>
            </a:r>
          </a:p>
        </p:txBody>
      </p:sp>
      <mc:AlternateContent xmlns:mc="http://schemas.openxmlformats.org/markup-compatibility/2006">
        <mc:Choice xmlns:a14="http://schemas.microsoft.com/office/drawing/2010/main" Requires="a14">
          <p:sp>
            <p:nvSpPr>
              <p:cNvPr id="47" name="Textfeld 46"/>
              <p:cNvSpPr txBox="1"/>
              <p:nvPr/>
            </p:nvSpPr>
            <p:spPr>
              <a:xfrm>
                <a:off x="6168663" y="833735"/>
                <a:ext cx="15391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a:rPr>
                          </m:ctrlPr>
                        </m:dPr>
                        <m:e>
                          <m:r>
                            <a:rPr lang="de-DE" sz="2400" b="0" i="1" smtClean="0">
                              <a:latin typeface="Cambria Math"/>
                            </a:rPr>
                            <m:t>𝑝</m:t>
                          </m:r>
                          <m:r>
                            <a:rPr lang="de-DE" sz="2400" b="0" i="1" smtClean="0">
                              <a:latin typeface="Cambria Math"/>
                            </a:rPr>
                            <m:t>,</m:t>
                          </m:r>
                          <m:r>
                            <a:rPr lang="de-DE" sz="2400" b="0" i="1" smtClean="0">
                              <a:latin typeface="Cambria Math"/>
                            </a:rPr>
                            <m:t>𝑞</m:t>
                          </m:r>
                          <m:r>
                            <a:rPr lang="de-DE" sz="2400" b="1" i="1" smtClean="0">
                              <a:latin typeface="Cambria Math"/>
                            </a:rPr>
                            <m:t>,</m:t>
                          </m:r>
                          <m:r>
                            <a:rPr lang="de-DE" sz="2400" b="0" i="1" smtClean="0">
                              <a:latin typeface="Cambria Math"/>
                            </a:rPr>
                            <m:t>𝑟</m:t>
                          </m:r>
                        </m:e>
                      </m:d>
                      <m:r>
                        <a:rPr lang="de-DE" sz="2400" b="0" i="1" smtClean="0">
                          <a:latin typeface="Cambria Math"/>
                        </a:rPr>
                        <m:t>−</m:t>
                      </m:r>
                    </m:oMath>
                  </m:oMathPara>
                </a14:m>
                <a:endParaRPr lang="en-GB" sz="2400" dirty="0"/>
              </a:p>
            </p:txBody>
          </p:sp>
        </mc:Choice>
        <mc:Fallback>
          <p:sp>
            <p:nvSpPr>
              <p:cNvPr id="47" name="Textfeld 46"/>
              <p:cNvSpPr txBox="1">
                <a:spLocks noRot="1" noChangeAspect="1" noMove="1" noResize="1" noEditPoints="1" noAdjustHandles="1" noChangeArrowheads="1" noChangeShapeType="1" noTextEdit="1"/>
              </p:cNvSpPr>
              <p:nvPr/>
            </p:nvSpPr>
            <p:spPr>
              <a:xfrm>
                <a:off x="6168663" y="833735"/>
                <a:ext cx="1539139" cy="461665"/>
              </a:xfrm>
              <a:prstGeom prst="rect">
                <a:avLst/>
              </a:prstGeom>
              <a:blipFill rotWithShape="1">
                <a:blip r:embed="rId4"/>
                <a:stretch>
                  <a:fillRect b="-10526"/>
                </a:stretch>
              </a:blipFill>
            </p:spPr>
            <p:txBody>
              <a:bodyPr/>
              <a:lstStyle/>
              <a:p>
                <a:r>
                  <a:rPr lang="en-GB">
                    <a:noFill/>
                  </a:rPr>
                  <a:t> </a:t>
                </a:r>
              </a:p>
            </p:txBody>
          </p:sp>
        </mc:Fallback>
      </mc:AlternateContent>
      <p:sp>
        <p:nvSpPr>
          <p:cNvPr id="48" name="Textfeld 1"/>
          <p:cNvSpPr txBox="1">
            <a:spLocks noChangeArrowheads="1"/>
          </p:cNvSpPr>
          <p:nvPr/>
        </p:nvSpPr>
        <p:spPr bwMode="auto">
          <a:xfrm>
            <a:off x="5269976" y="2347107"/>
            <a:ext cx="3092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solidFill>
                  <a:schemeClr val="accent5">
                    <a:lumMod val="75000"/>
                  </a:schemeClr>
                </a:solidFill>
              </a:rPr>
              <a:t>model </a:t>
            </a:r>
            <a:r>
              <a:rPr lang="en-GB" sz="2400" dirty="0" smtClean="0">
                <a:solidFill>
                  <a:schemeClr val="accent5">
                    <a:lumMod val="75000"/>
                  </a:schemeClr>
                </a:solidFill>
              </a:rPr>
              <a:t>variables</a:t>
            </a:r>
          </a:p>
        </p:txBody>
      </p:sp>
      <p:pic>
        <p:nvPicPr>
          <p:cNvPr id="301063" name="Grafik 3010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1980" y="1610667"/>
            <a:ext cx="728980" cy="728980"/>
          </a:xfrm>
          <a:prstGeom prst="rect">
            <a:avLst/>
          </a:prstGeom>
        </p:spPr>
      </p:pic>
      <p:cxnSp>
        <p:nvCxnSpPr>
          <p:cNvPr id="56" name="Gerade Verbindung mit Pfeil 55"/>
          <p:cNvCxnSpPr>
            <a:stCxn id="301063" idx="0"/>
          </p:cNvCxnSpPr>
          <p:nvPr/>
        </p:nvCxnSpPr>
        <p:spPr>
          <a:xfrm flipH="1">
            <a:off x="2230120" y="1610667"/>
            <a:ext cx="6350" cy="715813"/>
          </a:xfrm>
          <a:prstGeom prst="straightConnector1">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01066" name="Freihandform 301065"/>
          <p:cNvSpPr/>
          <p:nvPr/>
        </p:nvSpPr>
        <p:spPr>
          <a:xfrm>
            <a:off x="2223770" y="1781794"/>
            <a:ext cx="2143760" cy="196226"/>
          </a:xfrm>
          <a:custGeom>
            <a:avLst/>
            <a:gdLst>
              <a:gd name="connsiteX0" fmla="*/ 0 w 2143760"/>
              <a:gd name="connsiteY0" fmla="*/ 196226 h 196226"/>
              <a:gd name="connsiteX1" fmla="*/ 375920 w 2143760"/>
              <a:gd name="connsiteY1" fmla="*/ 43826 h 196226"/>
              <a:gd name="connsiteX2" fmla="*/ 812800 w 2143760"/>
              <a:gd name="connsiteY2" fmla="*/ 74306 h 196226"/>
              <a:gd name="connsiteX3" fmla="*/ 1127760 w 2143760"/>
              <a:gd name="connsiteY3" fmla="*/ 145426 h 196226"/>
              <a:gd name="connsiteX4" fmla="*/ 1564640 w 2143760"/>
              <a:gd name="connsiteY4" fmla="*/ 135266 h 196226"/>
              <a:gd name="connsiteX5" fmla="*/ 1889760 w 2143760"/>
              <a:gd name="connsiteY5" fmla="*/ 13346 h 196226"/>
              <a:gd name="connsiteX6" fmla="*/ 2143760 w 2143760"/>
              <a:gd name="connsiteY6" fmla="*/ 3186 h 196226"/>
              <a:gd name="connsiteX7" fmla="*/ 2143760 w 2143760"/>
              <a:gd name="connsiteY7" fmla="*/ 3186 h 1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196226">
                <a:moveTo>
                  <a:pt x="0" y="196226"/>
                </a:moveTo>
                <a:cubicBezTo>
                  <a:pt x="120226" y="130186"/>
                  <a:pt x="240453" y="64146"/>
                  <a:pt x="375920" y="43826"/>
                </a:cubicBezTo>
                <a:cubicBezTo>
                  <a:pt x="511387" y="23506"/>
                  <a:pt x="687493" y="57373"/>
                  <a:pt x="812800" y="74306"/>
                </a:cubicBezTo>
                <a:cubicBezTo>
                  <a:pt x="938107" y="91239"/>
                  <a:pt x="1002453" y="135266"/>
                  <a:pt x="1127760" y="145426"/>
                </a:cubicBezTo>
                <a:cubicBezTo>
                  <a:pt x="1253067" y="155586"/>
                  <a:pt x="1437640" y="157279"/>
                  <a:pt x="1564640" y="135266"/>
                </a:cubicBezTo>
                <a:cubicBezTo>
                  <a:pt x="1691640" y="113253"/>
                  <a:pt x="1793240" y="35359"/>
                  <a:pt x="1889760" y="13346"/>
                </a:cubicBezTo>
                <a:cubicBezTo>
                  <a:pt x="1986280" y="-8667"/>
                  <a:pt x="2143760" y="3186"/>
                  <a:pt x="2143760" y="3186"/>
                </a:cubicBezTo>
                <a:lnTo>
                  <a:pt x="2143760" y="318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ihandform 62"/>
          <p:cNvSpPr/>
          <p:nvPr/>
        </p:nvSpPr>
        <p:spPr>
          <a:xfrm>
            <a:off x="2231706" y="2974655"/>
            <a:ext cx="2143760" cy="98113"/>
          </a:xfrm>
          <a:custGeom>
            <a:avLst/>
            <a:gdLst>
              <a:gd name="connsiteX0" fmla="*/ 0 w 2143760"/>
              <a:gd name="connsiteY0" fmla="*/ 196226 h 196226"/>
              <a:gd name="connsiteX1" fmla="*/ 375920 w 2143760"/>
              <a:gd name="connsiteY1" fmla="*/ 43826 h 196226"/>
              <a:gd name="connsiteX2" fmla="*/ 812800 w 2143760"/>
              <a:gd name="connsiteY2" fmla="*/ 74306 h 196226"/>
              <a:gd name="connsiteX3" fmla="*/ 1127760 w 2143760"/>
              <a:gd name="connsiteY3" fmla="*/ 145426 h 196226"/>
              <a:gd name="connsiteX4" fmla="*/ 1564640 w 2143760"/>
              <a:gd name="connsiteY4" fmla="*/ 135266 h 196226"/>
              <a:gd name="connsiteX5" fmla="*/ 1889760 w 2143760"/>
              <a:gd name="connsiteY5" fmla="*/ 13346 h 196226"/>
              <a:gd name="connsiteX6" fmla="*/ 2143760 w 2143760"/>
              <a:gd name="connsiteY6" fmla="*/ 3186 h 196226"/>
              <a:gd name="connsiteX7" fmla="*/ 2143760 w 2143760"/>
              <a:gd name="connsiteY7" fmla="*/ 3186 h 1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196226">
                <a:moveTo>
                  <a:pt x="0" y="196226"/>
                </a:moveTo>
                <a:cubicBezTo>
                  <a:pt x="120226" y="130186"/>
                  <a:pt x="240453" y="64146"/>
                  <a:pt x="375920" y="43826"/>
                </a:cubicBezTo>
                <a:cubicBezTo>
                  <a:pt x="511387" y="23506"/>
                  <a:pt x="687493" y="57373"/>
                  <a:pt x="812800" y="74306"/>
                </a:cubicBezTo>
                <a:cubicBezTo>
                  <a:pt x="938107" y="91239"/>
                  <a:pt x="1002453" y="135266"/>
                  <a:pt x="1127760" y="145426"/>
                </a:cubicBezTo>
                <a:cubicBezTo>
                  <a:pt x="1253067" y="155586"/>
                  <a:pt x="1437640" y="157279"/>
                  <a:pt x="1564640" y="135266"/>
                </a:cubicBezTo>
                <a:cubicBezTo>
                  <a:pt x="1691640" y="113253"/>
                  <a:pt x="1793240" y="35359"/>
                  <a:pt x="1889760" y="13346"/>
                </a:cubicBezTo>
                <a:cubicBezTo>
                  <a:pt x="1986280" y="-8667"/>
                  <a:pt x="2143760" y="3186"/>
                  <a:pt x="2143760" y="3186"/>
                </a:cubicBezTo>
                <a:lnTo>
                  <a:pt x="2143760" y="3186"/>
                </a:ln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ihandform 66"/>
          <p:cNvSpPr/>
          <p:nvPr/>
        </p:nvSpPr>
        <p:spPr>
          <a:xfrm>
            <a:off x="2286000" y="1372215"/>
            <a:ext cx="2037739" cy="538480"/>
          </a:xfrm>
          <a:custGeom>
            <a:avLst/>
            <a:gdLst>
              <a:gd name="connsiteX0" fmla="*/ 0 w 1635760"/>
              <a:gd name="connsiteY0" fmla="*/ 1076960 h 1076960"/>
              <a:gd name="connsiteX1" fmla="*/ 335280 w 1635760"/>
              <a:gd name="connsiteY1" fmla="*/ 711200 h 1076960"/>
              <a:gd name="connsiteX2" fmla="*/ 1076960 w 1635760"/>
              <a:gd name="connsiteY2" fmla="*/ 548640 h 1076960"/>
              <a:gd name="connsiteX3" fmla="*/ 1381760 w 1635760"/>
              <a:gd name="connsiteY3" fmla="*/ 152400 h 1076960"/>
              <a:gd name="connsiteX4" fmla="*/ 1635760 w 1635760"/>
              <a:gd name="connsiteY4" fmla="*/ 0 h 107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60" h="1076960">
                <a:moveTo>
                  <a:pt x="0" y="1076960"/>
                </a:moveTo>
                <a:cubicBezTo>
                  <a:pt x="77893" y="938106"/>
                  <a:pt x="155787" y="799253"/>
                  <a:pt x="335280" y="711200"/>
                </a:cubicBezTo>
                <a:cubicBezTo>
                  <a:pt x="514773" y="623147"/>
                  <a:pt x="902547" y="641773"/>
                  <a:pt x="1076960" y="548640"/>
                </a:cubicBezTo>
                <a:cubicBezTo>
                  <a:pt x="1251373" y="455507"/>
                  <a:pt x="1288627" y="243840"/>
                  <a:pt x="1381760" y="152400"/>
                </a:cubicBezTo>
                <a:cubicBezTo>
                  <a:pt x="1474893" y="60960"/>
                  <a:pt x="1555326" y="30480"/>
                  <a:pt x="163576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8" name="Freihandform 67"/>
          <p:cNvSpPr/>
          <p:nvPr/>
        </p:nvSpPr>
        <p:spPr>
          <a:xfrm>
            <a:off x="2162809" y="1910169"/>
            <a:ext cx="2143760" cy="325411"/>
          </a:xfrm>
          <a:custGeom>
            <a:avLst/>
            <a:gdLst>
              <a:gd name="connsiteX0" fmla="*/ 0 w 2143760"/>
              <a:gd name="connsiteY0" fmla="*/ 132996 h 325411"/>
              <a:gd name="connsiteX1" fmla="*/ 345440 w 2143760"/>
              <a:gd name="connsiteY1" fmla="*/ 21236 h 325411"/>
              <a:gd name="connsiteX2" fmla="*/ 690880 w 2143760"/>
              <a:gd name="connsiteY2" fmla="*/ 11076 h 325411"/>
              <a:gd name="connsiteX3" fmla="*/ 1056640 w 2143760"/>
              <a:gd name="connsiteY3" fmla="*/ 143156 h 325411"/>
              <a:gd name="connsiteX4" fmla="*/ 1280160 w 2143760"/>
              <a:gd name="connsiteY4" fmla="*/ 234596 h 325411"/>
              <a:gd name="connsiteX5" fmla="*/ 1584960 w 2143760"/>
              <a:gd name="connsiteY5" fmla="*/ 315876 h 325411"/>
              <a:gd name="connsiteX6" fmla="*/ 1859280 w 2143760"/>
              <a:gd name="connsiteY6" fmla="*/ 315876 h 325411"/>
              <a:gd name="connsiteX7" fmla="*/ 2143760 w 2143760"/>
              <a:gd name="connsiteY7" fmla="*/ 244756 h 3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325411">
                <a:moveTo>
                  <a:pt x="0" y="132996"/>
                </a:moveTo>
                <a:cubicBezTo>
                  <a:pt x="115146" y="87276"/>
                  <a:pt x="230293" y="41556"/>
                  <a:pt x="345440" y="21236"/>
                </a:cubicBezTo>
                <a:cubicBezTo>
                  <a:pt x="460587" y="916"/>
                  <a:pt x="572347" y="-9244"/>
                  <a:pt x="690880" y="11076"/>
                </a:cubicBezTo>
                <a:cubicBezTo>
                  <a:pt x="809413" y="31396"/>
                  <a:pt x="958427" y="105903"/>
                  <a:pt x="1056640" y="143156"/>
                </a:cubicBezTo>
                <a:cubicBezTo>
                  <a:pt x="1154853" y="180409"/>
                  <a:pt x="1192107" y="205809"/>
                  <a:pt x="1280160" y="234596"/>
                </a:cubicBezTo>
                <a:cubicBezTo>
                  <a:pt x="1368213" y="263383"/>
                  <a:pt x="1488440" y="302329"/>
                  <a:pt x="1584960" y="315876"/>
                </a:cubicBezTo>
                <a:cubicBezTo>
                  <a:pt x="1681480" y="329423"/>
                  <a:pt x="1766147" y="327729"/>
                  <a:pt x="1859280" y="315876"/>
                </a:cubicBezTo>
                <a:cubicBezTo>
                  <a:pt x="1952413" y="304023"/>
                  <a:pt x="2048086" y="274389"/>
                  <a:pt x="2143760" y="244756"/>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ihandform 68"/>
          <p:cNvSpPr/>
          <p:nvPr/>
        </p:nvSpPr>
        <p:spPr>
          <a:xfrm>
            <a:off x="2113280" y="3068320"/>
            <a:ext cx="2143760" cy="162706"/>
          </a:xfrm>
          <a:custGeom>
            <a:avLst/>
            <a:gdLst>
              <a:gd name="connsiteX0" fmla="*/ 0 w 2143760"/>
              <a:gd name="connsiteY0" fmla="*/ 132996 h 325411"/>
              <a:gd name="connsiteX1" fmla="*/ 345440 w 2143760"/>
              <a:gd name="connsiteY1" fmla="*/ 21236 h 325411"/>
              <a:gd name="connsiteX2" fmla="*/ 690880 w 2143760"/>
              <a:gd name="connsiteY2" fmla="*/ 11076 h 325411"/>
              <a:gd name="connsiteX3" fmla="*/ 1056640 w 2143760"/>
              <a:gd name="connsiteY3" fmla="*/ 143156 h 325411"/>
              <a:gd name="connsiteX4" fmla="*/ 1280160 w 2143760"/>
              <a:gd name="connsiteY4" fmla="*/ 234596 h 325411"/>
              <a:gd name="connsiteX5" fmla="*/ 1584960 w 2143760"/>
              <a:gd name="connsiteY5" fmla="*/ 315876 h 325411"/>
              <a:gd name="connsiteX6" fmla="*/ 1859280 w 2143760"/>
              <a:gd name="connsiteY6" fmla="*/ 315876 h 325411"/>
              <a:gd name="connsiteX7" fmla="*/ 2143760 w 2143760"/>
              <a:gd name="connsiteY7" fmla="*/ 244756 h 3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760" h="325411">
                <a:moveTo>
                  <a:pt x="0" y="132996"/>
                </a:moveTo>
                <a:cubicBezTo>
                  <a:pt x="115146" y="87276"/>
                  <a:pt x="230293" y="41556"/>
                  <a:pt x="345440" y="21236"/>
                </a:cubicBezTo>
                <a:cubicBezTo>
                  <a:pt x="460587" y="916"/>
                  <a:pt x="572347" y="-9244"/>
                  <a:pt x="690880" y="11076"/>
                </a:cubicBezTo>
                <a:cubicBezTo>
                  <a:pt x="809413" y="31396"/>
                  <a:pt x="958427" y="105903"/>
                  <a:pt x="1056640" y="143156"/>
                </a:cubicBezTo>
                <a:cubicBezTo>
                  <a:pt x="1154853" y="180409"/>
                  <a:pt x="1192107" y="205809"/>
                  <a:pt x="1280160" y="234596"/>
                </a:cubicBezTo>
                <a:cubicBezTo>
                  <a:pt x="1368213" y="263383"/>
                  <a:pt x="1488440" y="302329"/>
                  <a:pt x="1584960" y="315876"/>
                </a:cubicBezTo>
                <a:cubicBezTo>
                  <a:pt x="1681480" y="329423"/>
                  <a:pt x="1766147" y="327729"/>
                  <a:pt x="1859280" y="315876"/>
                </a:cubicBezTo>
                <a:cubicBezTo>
                  <a:pt x="1952413" y="304023"/>
                  <a:pt x="2048086" y="274389"/>
                  <a:pt x="2143760" y="244756"/>
                </a:cubicBezTo>
              </a:path>
            </a:pathLst>
          </a:cu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ihandform 69"/>
          <p:cNvSpPr/>
          <p:nvPr/>
        </p:nvSpPr>
        <p:spPr>
          <a:xfrm>
            <a:off x="2358390" y="2797331"/>
            <a:ext cx="2037739" cy="207803"/>
          </a:xfrm>
          <a:custGeom>
            <a:avLst/>
            <a:gdLst>
              <a:gd name="connsiteX0" fmla="*/ 0 w 1635760"/>
              <a:gd name="connsiteY0" fmla="*/ 1076960 h 1076960"/>
              <a:gd name="connsiteX1" fmla="*/ 335280 w 1635760"/>
              <a:gd name="connsiteY1" fmla="*/ 711200 h 1076960"/>
              <a:gd name="connsiteX2" fmla="*/ 1076960 w 1635760"/>
              <a:gd name="connsiteY2" fmla="*/ 548640 h 1076960"/>
              <a:gd name="connsiteX3" fmla="*/ 1381760 w 1635760"/>
              <a:gd name="connsiteY3" fmla="*/ 152400 h 1076960"/>
              <a:gd name="connsiteX4" fmla="*/ 1635760 w 1635760"/>
              <a:gd name="connsiteY4" fmla="*/ 0 h 107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60" h="1076960">
                <a:moveTo>
                  <a:pt x="0" y="1076960"/>
                </a:moveTo>
                <a:cubicBezTo>
                  <a:pt x="77893" y="938106"/>
                  <a:pt x="155787" y="799253"/>
                  <a:pt x="335280" y="711200"/>
                </a:cubicBezTo>
                <a:cubicBezTo>
                  <a:pt x="514773" y="623147"/>
                  <a:pt x="902547" y="641773"/>
                  <a:pt x="1076960" y="548640"/>
                </a:cubicBezTo>
                <a:cubicBezTo>
                  <a:pt x="1251373" y="455507"/>
                  <a:pt x="1288627" y="243840"/>
                  <a:pt x="1381760" y="152400"/>
                </a:cubicBezTo>
                <a:cubicBezTo>
                  <a:pt x="1474893" y="60960"/>
                  <a:pt x="1555326" y="30480"/>
                  <a:pt x="1635760" y="0"/>
                </a:cubicBez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mc:AlternateContent xmlns:mc="http://schemas.openxmlformats.org/markup-compatibility/2006">
        <mc:Choice xmlns:a14="http://schemas.microsoft.com/office/drawing/2010/main" Requires="a14">
          <p:sp>
            <p:nvSpPr>
              <p:cNvPr id="71" name="Textfeld 70"/>
              <p:cNvSpPr txBox="1"/>
              <p:nvPr/>
            </p:nvSpPr>
            <p:spPr>
              <a:xfrm>
                <a:off x="6258560" y="1885442"/>
                <a:ext cx="12780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a:rPr>
                          </m:ctrlPr>
                        </m:dPr>
                        <m:e>
                          <m:r>
                            <a:rPr lang="de-DE" sz="2400" b="0" i="1" smtClean="0">
                              <a:solidFill>
                                <a:schemeClr val="tx1"/>
                              </a:solidFill>
                              <a:latin typeface="Cambria Math"/>
                            </a:rPr>
                            <m:t>𝑝</m:t>
                          </m:r>
                          <m:r>
                            <a:rPr lang="de-DE" sz="2400" b="0" i="1" smtClean="0">
                              <a:solidFill>
                                <a:schemeClr val="tx1"/>
                              </a:solidFill>
                              <a:latin typeface="Cambria Math"/>
                            </a:rPr>
                            <m:t>,</m:t>
                          </m:r>
                          <m:r>
                            <a:rPr lang="de-DE" sz="2400" b="0" i="1" smtClean="0">
                              <a:solidFill>
                                <a:schemeClr val="tx1"/>
                              </a:solidFill>
                              <a:latin typeface="Cambria Math"/>
                            </a:rPr>
                            <m:t>𝑞</m:t>
                          </m:r>
                        </m:e>
                      </m:d>
                      <m:r>
                        <a:rPr lang="de-DE" sz="2400" b="0" i="1" smtClean="0">
                          <a:latin typeface="Cambria Math"/>
                        </a:rPr>
                        <m:t>−</m:t>
                      </m:r>
                    </m:oMath>
                  </m:oMathPara>
                </a14:m>
                <a:endParaRPr lang="en-GB" sz="2400" dirty="0"/>
              </a:p>
            </p:txBody>
          </p:sp>
        </mc:Choice>
        <mc:Fallback>
          <p:sp>
            <p:nvSpPr>
              <p:cNvPr id="71" name="Textfeld 70"/>
              <p:cNvSpPr txBox="1">
                <a:spLocks noRot="1" noChangeAspect="1" noMove="1" noResize="1" noEditPoints="1" noAdjustHandles="1" noChangeArrowheads="1" noChangeShapeType="1" noTextEdit="1"/>
              </p:cNvSpPr>
              <p:nvPr/>
            </p:nvSpPr>
            <p:spPr>
              <a:xfrm>
                <a:off x="6258560" y="1885442"/>
                <a:ext cx="1278033" cy="461665"/>
              </a:xfrm>
              <a:prstGeom prst="rect">
                <a:avLst/>
              </a:prstGeom>
              <a:blipFill rotWithShape="1">
                <a:blip r:embed="rId6"/>
                <a:stretch>
                  <a:fillRect b="-105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2" name="Textfeld 71"/>
              <p:cNvSpPr txBox="1"/>
              <p:nvPr/>
            </p:nvSpPr>
            <p:spPr>
              <a:xfrm>
                <a:off x="4502175" y="3090647"/>
                <a:ext cx="72121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a:rPr>
                        <m:t>𝑟</m:t>
                      </m:r>
                      <m:r>
                        <a:rPr lang="de-DE" sz="2400" b="0" i="1" smtClean="0">
                          <a:latin typeface="Cambria Math"/>
                        </a:rPr>
                        <m:t>−</m:t>
                      </m:r>
                    </m:oMath>
                  </m:oMathPara>
                </a14:m>
                <a:endParaRPr lang="en-GB" sz="2400" dirty="0"/>
              </a:p>
            </p:txBody>
          </p:sp>
        </mc:Choice>
        <mc:Fallback>
          <p:sp>
            <p:nvSpPr>
              <p:cNvPr id="72" name="Textfeld 71"/>
              <p:cNvSpPr txBox="1">
                <a:spLocks noRot="1" noChangeAspect="1" noMove="1" noResize="1" noEditPoints="1" noAdjustHandles="1" noChangeArrowheads="1" noChangeShapeType="1" noTextEdit="1"/>
              </p:cNvSpPr>
              <p:nvPr/>
            </p:nvSpPr>
            <p:spPr>
              <a:xfrm>
                <a:off x="4502175" y="3090647"/>
                <a:ext cx="721219" cy="461665"/>
              </a:xfrm>
              <a:prstGeom prst="rect">
                <a:avLst/>
              </a:prstGeom>
              <a:blipFill rotWithShape="1">
                <a:blip r:embed="rId7"/>
                <a:stretch>
                  <a:fillRect/>
                </a:stretch>
              </a:blipFill>
            </p:spPr>
            <p:txBody>
              <a:bodyPr/>
              <a:lstStyle/>
              <a:p>
                <a:r>
                  <a:rPr lang="en-GB">
                    <a:noFill/>
                  </a:rPr>
                  <a:t> </a:t>
                </a:r>
              </a:p>
            </p:txBody>
          </p:sp>
        </mc:Fallback>
      </mc:AlternateContent>
      <p:sp>
        <p:nvSpPr>
          <p:cNvPr id="75" name="Textfeld 1"/>
          <p:cNvSpPr txBox="1">
            <a:spLocks noChangeArrowheads="1"/>
          </p:cNvSpPr>
          <p:nvPr/>
        </p:nvSpPr>
        <p:spPr bwMode="auto">
          <a:xfrm>
            <a:off x="4984705" y="3090646"/>
            <a:ext cx="4159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GB" sz="2400" dirty="0" smtClean="0"/>
              <a:t>unaccounted </a:t>
            </a:r>
            <a:r>
              <a:rPr lang="en-GB" sz="2400" dirty="0" smtClean="0"/>
              <a:t>degree of freedom</a:t>
            </a:r>
          </a:p>
        </p:txBody>
      </p:sp>
      <p:sp>
        <p:nvSpPr>
          <p:cNvPr id="49" name="Textfeld 48"/>
          <p:cNvSpPr txBox="1"/>
          <p:nvPr/>
        </p:nvSpPr>
        <p:spPr>
          <a:xfrm>
            <a:off x="0" y="6398121"/>
            <a:ext cx="9144000" cy="307777"/>
          </a:xfrm>
          <a:prstGeom prst="rect">
            <a:avLst/>
          </a:prstGeom>
          <a:noFill/>
        </p:spPr>
        <p:txBody>
          <a:bodyPr wrap="square" rtlCol="0">
            <a:spAutoFit/>
          </a:bodyPr>
          <a:lstStyle/>
          <a:p>
            <a:r>
              <a:rPr lang="en-GB" sz="1400" dirty="0" smtClean="0">
                <a:solidFill>
                  <a:schemeClr val="accent5">
                    <a:lumMod val="90000"/>
                  </a:schemeClr>
                </a:solidFill>
              </a:rPr>
              <a:t>Motivation            </a:t>
            </a:r>
            <a:r>
              <a:rPr lang="en-GB" sz="1400" dirty="0" smtClean="0">
                <a:solidFill>
                  <a:schemeClr val="accent5">
                    <a:lumMod val="75000"/>
                  </a:schemeClr>
                </a:solidFill>
              </a:rPr>
              <a:t>Problem formulation            </a:t>
            </a:r>
            <a:r>
              <a:rPr lang="en-GB" sz="1400" dirty="0" smtClean="0">
                <a:solidFill>
                  <a:schemeClr val="accent5">
                    <a:lumMod val="90000"/>
                  </a:schemeClr>
                </a:solidFill>
              </a:rPr>
              <a:t>Propagation in time            Error field construction            Outlook</a:t>
            </a:r>
          </a:p>
        </p:txBody>
      </p:sp>
      <p:sp>
        <p:nvSpPr>
          <p:cNvPr id="50" name="Textfeld 1"/>
          <p:cNvSpPr txBox="1">
            <a:spLocks noChangeArrowheads="1"/>
          </p:cNvSpPr>
          <p:nvPr/>
        </p:nvSpPr>
        <p:spPr bwMode="auto">
          <a:xfrm>
            <a:off x="156822" y="4062317"/>
            <a:ext cx="70161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0"/>
              </a:spcBef>
              <a:spcAft>
                <a:spcPts val="1800"/>
              </a:spcAft>
            </a:pPr>
            <a:r>
              <a:rPr lang="en-GB" sz="2200" dirty="0" smtClean="0"/>
              <a:t>Usually, the exact initial condition is not known.</a:t>
            </a:r>
          </a:p>
          <a:p>
            <a:pPr algn="l">
              <a:spcBef>
                <a:spcPts val="0"/>
              </a:spcBef>
              <a:spcAft>
                <a:spcPts val="1800"/>
              </a:spcAft>
            </a:pPr>
            <a:r>
              <a:rPr lang="en-GB" sz="2200" dirty="0" smtClean="0"/>
              <a:t>The lack of knowledge in the model variable’s plane (</a:t>
            </a:r>
            <a:r>
              <a:rPr lang="en-GB" sz="2200" i="1" dirty="0" err="1" smtClean="0"/>
              <a:t>p</a:t>
            </a:r>
            <a:r>
              <a:rPr lang="en-GB" sz="2200" dirty="0" err="1" smtClean="0"/>
              <a:t>,</a:t>
            </a:r>
            <a:r>
              <a:rPr lang="en-GB" sz="2200" i="1" dirty="0" err="1" smtClean="0"/>
              <a:t>q</a:t>
            </a:r>
            <a:r>
              <a:rPr lang="en-GB" sz="2200" dirty="0" smtClean="0"/>
              <a:t>) = the uncertainty in the model’s initial conditions.</a:t>
            </a:r>
          </a:p>
        </p:txBody>
      </p:sp>
      <p:sp>
        <p:nvSpPr>
          <p:cNvPr id="51" name="Ellipse 50"/>
          <p:cNvSpPr/>
          <p:nvPr/>
        </p:nvSpPr>
        <p:spPr>
          <a:xfrm>
            <a:off x="741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8763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100584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238760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251968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2651760" y="6667798"/>
            <a:ext cx="76200" cy="762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4328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44602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45923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47244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59334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p:cNvSpPr/>
          <p:nvPr/>
        </p:nvSpPr>
        <p:spPr>
          <a:xfrm>
            <a:off x="60655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e 72"/>
          <p:cNvSpPr/>
          <p:nvPr/>
        </p:nvSpPr>
        <p:spPr>
          <a:xfrm>
            <a:off x="61976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Ellipse 73"/>
          <p:cNvSpPr/>
          <p:nvPr/>
        </p:nvSpPr>
        <p:spPr>
          <a:xfrm>
            <a:off x="63296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Ellipse 75"/>
          <p:cNvSpPr/>
          <p:nvPr/>
        </p:nvSpPr>
        <p:spPr>
          <a:xfrm>
            <a:off x="64617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Ellipse 76"/>
          <p:cNvSpPr/>
          <p:nvPr/>
        </p:nvSpPr>
        <p:spPr>
          <a:xfrm>
            <a:off x="67259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Ellipse 77"/>
          <p:cNvSpPr/>
          <p:nvPr/>
        </p:nvSpPr>
        <p:spPr>
          <a:xfrm>
            <a:off x="659384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e 78"/>
          <p:cNvSpPr/>
          <p:nvPr/>
        </p:nvSpPr>
        <p:spPr>
          <a:xfrm>
            <a:off x="685800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Ellipse 79"/>
          <p:cNvSpPr/>
          <p:nvPr/>
        </p:nvSpPr>
        <p:spPr>
          <a:xfrm>
            <a:off x="699008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Ellipse 80"/>
          <p:cNvSpPr/>
          <p:nvPr/>
        </p:nvSpPr>
        <p:spPr>
          <a:xfrm>
            <a:off x="712216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Ellipse 81"/>
          <p:cNvSpPr/>
          <p:nvPr/>
        </p:nvSpPr>
        <p:spPr>
          <a:xfrm>
            <a:off x="8300720" y="6667798"/>
            <a:ext cx="76200" cy="76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64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1017A8"/>
        </a:accent1>
        <a:accent2>
          <a:srgbClr val="333399"/>
        </a:accent2>
        <a:accent3>
          <a:srgbClr val="FFFFFF"/>
        </a:accent3>
        <a:accent4>
          <a:srgbClr val="000000"/>
        </a:accent4>
        <a:accent5>
          <a:srgbClr val="AAAB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1017A8"/>
        </a:accent1>
        <a:accent2>
          <a:srgbClr val="575DC2"/>
        </a:accent2>
        <a:accent3>
          <a:srgbClr val="FFFFFF"/>
        </a:accent3>
        <a:accent4>
          <a:srgbClr val="000000"/>
        </a:accent4>
        <a:accent5>
          <a:srgbClr val="AAABD1"/>
        </a:accent5>
        <a:accent6>
          <a:srgbClr val="4E53B0"/>
        </a:accent6>
        <a:hlink>
          <a:srgbClr val="9FA3DC"/>
        </a:hlink>
        <a:folHlink>
          <a:srgbClr val="DBDDF2"/>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P2003-Muster-03020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AP2003-Muster-0302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P2003-Muster-030207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P2003-Muster-0302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P2003-Muster-030207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P2003-Muster-030207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P2003-Muster-030207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P2003-Muster-030207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P2003-Muster-030207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AP2003-Muster-03020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9_AP2003-Muster-0302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AP2003-Muster-030207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AP2003-Muster-0302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9_AP2003-Muster-030207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AP2003-Muster-030207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AP2003-Muster-030207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AP2003-Muster-030207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9_AP2003-Muster-030207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P2003-Muster-03020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AP2003-Muster-0302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P2003-Muster-030207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P2003-Muster-0302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P2003-Muster-030207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P2003-Muster-030207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P2003-Muster-030207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P2003-Muster-030207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P2003-Muster-030207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27</Pages>
  <Words>3096</Words>
  <Application>Microsoft Office PowerPoint</Application>
  <PresentationFormat>Bildschirmpräsentation (4:3)</PresentationFormat>
  <Paragraphs>311</Paragraphs>
  <Slides>26</Slides>
  <Notes>26</Notes>
  <HiddenSlides>0</HiddenSlides>
  <MMClips>0</MMClips>
  <ScaleCrop>false</ScaleCrop>
  <HeadingPairs>
    <vt:vector size="6" baseType="variant">
      <vt:variant>
        <vt:lpstr>Design</vt:lpstr>
      </vt:variant>
      <vt:variant>
        <vt:i4>5</vt:i4>
      </vt:variant>
      <vt:variant>
        <vt:lpstr>Eingebettete OLE-Server</vt:lpstr>
      </vt:variant>
      <vt:variant>
        <vt:i4>2</vt:i4>
      </vt:variant>
      <vt:variant>
        <vt:lpstr>Folientitel</vt:lpstr>
      </vt:variant>
      <vt:variant>
        <vt:i4>26</vt:i4>
      </vt:variant>
    </vt:vector>
  </HeadingPairs>
  <TitlesOfParts>
    <vt:vector size="33" baseType="lpstr">
      <vt:lpstr>Custom Design</vt:lpstr>
      <vt:lpstr>Standarddesign</vt:lpstr>
      <vt:lpstr>1_AP2003-Muster-030207</vt:lpstr>
      <vt:lpstr>9_AP2003-Muster-030207</vt:lpstr>
      <vt:lpstr>2_AP2003-Muster-030207</vt:lpstr>
      <vt:lpstr>Formel</vt:lpstr>
      <vt:lpstr>Equation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Outlook</vt:lpstr>
      <vt:lpstr>PowerPoint-Präsentation</vt:lpstr>
    </vt:vector>
  </TitlesOfParts>
  <Manager>Dr. Volker Kurz</Manager>
  <Company>Deutscher Wetterdienst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Aktionsprogramm 2003</dc:title>
  <dc:subject>Muster für Vortragsfolien</dc:subject>
  <dc:creator>Dr. Volker Kurz</dc:creator>
  <dc:description>07.02.2003 Erste Version</dc:description>
  <cp:lastModifiedBy>Machulskaya Ekaterina</cp:lastModifiedBy>
  <cp:revision>3608</cp:revision>
  <cp:lastPrinted>2003-02-07T08:07:48Z</cp:lastPrinted>
  <dcterms:created xsi:type="dcterms:W3CDTF">1998-06-25T05:30:28Z</dcterms:created>
  <dcterms:modified xsi:type="dcterms:W3CDTF">2013-08-30T12:29:58Z</dcterms:modified>
</cp:coreProperties>
</file>