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56" r:id="rId2"/>
    <p:sldId id="265" r:id="rId3"/>
    <p:sldId id="267" r:id="rId4"/>
    <p:sldId id="263" r:id="rId5"/>
    <p:sldId id="264" r:id="rId6"/>
    <p:sldId id="268" r:id="rId7"/>
    <p:sldId id="271" r:id="rId8"/>
    <p:sldId id="273" r:id="rId9"/>
    <p:sldId id="277" r:id="rId10"/>
    <p:sldId id="281" r:id="rId11"/>
    <p:sldId id="283" r:id="rId12"/>
    <p:sldId id="284" r:id="rId13"/>
    <p:sldId id="285" r:id="rId14"/>
    <p:sldId id="287" r:id="rId15"/>
    <p:sldId id="266" r:id="rId16"/>
    <p:sldId id="286" r:id="rId17"/>
    <p:sldId id="269" r:id="rId18"/>
    <p:sldId id="272" r:id="rId19"/>
    <p:sldId id="282" r:id="rId20"/>
    <p:sldId id="280" r:id="rId21"/>
    <p:sldId id="279" r:id="rId22"/>
    <p:sldId id="278" r:id="rId23"/>
    <p:sldId id="276" r:id="rId24"/>
    <p:sldId id="275" r:id="rId25"/>
    <p:sldId id="274" r:id="rId26"/>
    <p:sldId id="257" r:id="rId27"/>
    <p:sldId id="260" r:id="rId28"/>
    <p:sldId id="258" r:id="rId29"/>
    <p:sldId id="259" r:id="rId30"/>
    <p:sldId id="261" r:id="rId31"/>
    <p:sldId id="262" r:id="rId32"/>
  </p:sldIdLst>
  <p:sldSz cx="9144000" cy="6858000" type="screen4x3"/>
  <p:notesSz cx="6794500" cy="9906000"/>
  <p:custDataLst>
    <p:tags r:id="rId35"/>
  </p:custDataLst>
  <p:defaultTextStyle>
    <a:defPPr>
      <a:defRPr lang="de-CH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6600"/>
    <a:srgbClr val="FF9900"/>
    <a:srgbClr val="FFCC00"/>
    <a:srgbClr val="CCFFFF"/>
    <a:srgbClr val="ED181E"/>
    <a:srgbClr val="FF33CC"/>
    <a:srgbClr val="FF66CC"/>
    <a:srgbClr val="00FFFF"/>
    <a:srgbClr val="0058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66" autoAdjust="0"/>
    <p:restoredTop sz="86125" autoAdjust="0"/>
  </p:normalViewPr>
  <p:slideViewPr>
    <p:cSldViewPr>
      <p:cViewPr>
        <p:scale>
          <a:sx n="90" d="100"/>
          <a:sy n="90" d="100"/>
        </p:scale>
        <p:origin x="-492" y="-72"/>
      </p:cViewPr>
      <p:guideLst>
        <p:guide orient="horz" pos="4247"/>
        <p:guide orient="horz" pos="2387"/>
        <p:guide orient="horz" pos="2750"/>
        <p:guide pos="113"/>
        <p:guide pos="2154"/>
        <p:guide pos="292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49" d="100"/>
          <a:sy n="49" d="100"/>
        </p:scale>
        <p:origin x="-1956" y="-102"/>
      </p:cViewPr>
      <p:guideLst>
        <p:guide orient="horz" pos="3120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gs" Target="tags/tag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556" cy="496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94" tIns="45647" rIns="91294" bIns="45647" numCol="1" anchor="t" anchorCtr="0" compatLnSpc="1">
            <a:prstTxWarp prst="textNoShape">
              <a:avLst/>
            </a:prstTxWarp>
          </a:bodyPr>
          <a:lstStyle>
            <a:lvl1pPr defTabSz="912813">
              <a:defRPr sz="1200"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8944" y="0"/>
            <a:ext cx="2945556" cy="496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94" tIns="45647" rIns="91294" bIns="45647" numCol="1" anchor="t" anchorCtr="0" compatLnSpc="1">
            <a:prstTxWarp prst="textNoShape">
              <a:avLst/>
            </a:prstTxWarp>
          </a:bodyPr>
          <a:lstStyle>
            <a:lvl1pPr algn="r" defTabSz="912813">
              <a:defRPr sz="1200"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09750"/>
            <a:ext cx="2945556" cy="49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94" tIns="45647" rIns="91294" bIns="45647" numCol="1" anchor="b" anchorCtr="0" compatLnSpc="1">
            <a:prstTxWarp prst="textNoShape">
              <a:avLst/>
            </a:prstTxWarp>
          </a:bodyPr>
          <a:lstStyle>
            <a:lvl1pPr defTabSz="912813">
              <a:defRPr sz="1200"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8944" y="9409750"/>
            <a:ext cx="2945556" cy="49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94" tIns="45647" rIns="91294" bIns="45647" numCol="1" anchor="b" anchorCtr="0" compatLnSpc="1">
            <a:prstTxWarp prst="textNoShape">
              <a:avLst/>
            </a:prstTxWarp>
          </a:bodyPr>
          <a:lstStyle>
            <a:lvl1pPr algn="r" defTabSz="912813">
              <a:defRPr sz="1200" smtClean="0"/>
            </a:lvl1pPr>
          </a:lstStyle>
          <a:p>
            <a:pPr>
              <a:defRPr/>
            </a:pPr>
            <a:fld id="{D2B8000F-23D0-464B-9E8D-6AE3BB55234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00619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556" cy="496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94" tIns="45647" rIns="91294" bIns="45647" numCol="1" anchor="t" anchorCtr="0" compatLnSpc="1">
            <a:prstTxWarp prst="textNoShape">
              <a:avLst/>
            </a:prstTxWarp>
          </a:bodyPr>
          <a:lstStyle>
            <a:lvl1pPr defTabSz="912813">
              <a:defRPr sz="1200" smtClean="0"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944" y="0"/>
            <a:ext cx="2945556" cy="496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94" tIns="45647" rIns="91294" bIns="45647" numCol="1" anchor="t" anchorCtr="0" compatLnSpc="1">
            <a:prstTxWarp prst="textNoShape">
              <a:avLst/>
            </a:prstTxWarp>
          </a:bodyPr>
          <a:lstStyle>
            <a:lvl1pPr algn="r" defTabSz="912813">
              <a:defRPr sz="1200" smtClean="0"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1363"/>
            <a:ext cx="4953000" cy="3714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570" y="4705667"/>
            <a:ext cx="4981361" cy="4458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94" tIns="45647" rIns="91294" bIns="4564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noProof="0" smtClean="0"/>
              <a:t>Mastertextformat bearbeiten</a:t>
            </a:r>
          </a:p>
          <a:p>
            <a:pPr lvl="1"/>
            <a:r>
              <a:rPr lang="de-CH" noProof="0" smtClean="0"/>
              <a:t>Zweite Ebene</a:t>
            </a:r>
          </a:p>
          <a:p>
            <a:pPr lvl="2"/>
            <a:r>
              <a:rPr lang="de-CH" noProof="0" smtClean="0"/>
              <a:t>Dritte Ebene</a:t>
            </a:r>
          </a:p>
          <a:p>
            <a:pPr lvl="3"/>
            <a:r>
              <a:rPr lang="de-CH" noProof="0" smtClean="0"/>
              <a:t>Vierte Ebene</a:t>
            </a:r>
          </a:p>
          <a:p>
            <a:pPr lvl="4"/>
            <a:r>
              <a:rPr lang="de-CH" noProof="0" smtClean="0"/>
              <a:t>Fünfte Ebene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09750"/>
            <a:ext cx="2945556" cy="49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94" tIns="45647" rIns="91294" bIns="45647" numCol="1" anchor="b" anchorCtr="0" compatLnSpc="1">
            <a:prstTxWarp prst="textNoShape">
              <a:avLst/>
            </a:prstTxWarp>
          </a:bodyPr>
          <a:lstStyle>
            <a:lvl1pPr defTabSz="912813">
              <a:defRPr sz="1200" smtClean="0"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944" y="9409750"/>
            <a:ext cx="2945556" cy="49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94" tIns="45647" rIns="91294" bIns="45647" numCol="1" anchor="b" anchorCtr="0" compatLnSpc="1">
            <a:prstTxWarp prst="textNoShape">
              <a:avLst/>
            </a:prstTxWarp>
          </a:bodyPr>
          <a:lstStyle>
            <a:lvl1pPr algn="r" defTabSz="912813">
              <a:defRPr sz="1200" smtClean="0"/>
            </a:lvl1pPr>
          </a:lstStyle>
          <a:p>
            <a:pPr>
              <a:defRPr/>
            </a:pPr>
            <a:fld id="{2EC38E47-E38C-49C7-AA4B-089726AC91D2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067300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2813"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1AD7F785-FEAA-4FE0-A8B7-80285355AB75}" type="slidenum">
              <a:rPr lang="de-CH" sz="1200"/>
              <a:pPr/>
              <a:t>1</a:t>
            </a:fld>
            <a:endParaRPr lang="de-CH" sz="120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C6310F-F0C1-4E70-8393-C6918583503D}" type="slidenum">
              <a:rPr lang="de-CH"/>
              <a:pPr/>
              <a:t>2</a:t>
            </a:fld>
            <a:endParaRPr lang="de-CH"/>
          </a:p>
        </p:txBody>
      </p:sp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B7EB75-67B5-4462-BBBD-76962EE8B5FD}" type="slidenum">
              <a:rPr lang="de-CH" smtClean="0"/>
              <a:pPr>
                <a:defRPr/>
              </a:pPr>
              <a:t>15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358856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C38E47-E38C-49C7-AA4B-089726AC91D2}" type="slidenum">
              <a:rPr lang="de-CH" smtClean="0"/>
              <a:pPr>
                <a:defRPr/>
              </a:pPr>
              <a:t>17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327030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C38E47-E38C-49C7-AA4B-089726AC91D2}" type="slidenum">
              <a:rPr lang="de-CH" smtClean="0"/>
              <a:pPr>
                <a:defRPr/>
              </a:pPr>
              <a:t>18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327030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2"/>
          <p:cNvSpPr txBox="1">
            <a:spLocks noChangeArrowheads="1"/>
          </p:cNvSpPr>
          <p:nvPr/>
        </p:nvSpPr>
        <p:spPr bwMode="auto">
          <a:xfrm>
            <a:off x="3059113" y="387350"/>
            <a:ext cx="3581400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lnSpc>
                <a:spcPct val="105000"/>
              </a:lnSpc>
              <a:spcBef>
                <a:spcPct val="50000"/>
              </a:spcBef>
            </a:pPr>
            <a:r>
              <a:rPr lang="de-CH" sz="800">
                <a:latin typeface="Arial" charset="0"/>
              </a:rPr>
              <a:t>Eidgenössisches Departement des Innern EDI</a:t>
            </a:r>
            <a:br>
              <a:rPr lang="de-CH" sz="800">
                <a:latin typeface="Arial" charset="0"/>
              </a:rPr>
            </a:br>
            <a:r>
              <a:rPr lang="de-CH" sz="800" b="1">
                <a:latin typeface="Arial" charset="0"/>
              </a:rPr>
              <a:t>Bundesamt für Meteorologie und Klimatologie MeteoSchweiz</a:t>
            </a:r>
            <a:endParaRPr lang="de-CH" sz="800">
              <a:latin typeface="Arial" charset="0"/>
            </a:endParaRPr>
          </a:p>
        </p:txBody>
      </p:sp>
      <p:pic>
        <p:nvPicPr>
          <p:cNvPr id="5" name="Picture 37" descr="Logo_CMYK_pos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988" y="387350"/>
            <a:ext cx="1997075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96988" y="2320925"/>
            <a:ext cx="7429500" cy="2773363"/>
          </a:xfrm>
        </p:spPr>
        <p:txBody>
          <a:bodyPr/>
          <a:lstStyle>
            <a:lvl1pPr>
              <a:defRPr sz="5200"/>
            </a:lvl1pPr>
          </a:lstStyle>
          <a:p>
            <a:pPr lvl="0"/>
            <a:r>
              <a:rPr lang="en-GB" noProof="0" smtClean="0"/>
              <a:t>Hier steht der Name der Präsentation geschrieben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85875" y="5299075"/>
            <a:ext cx="7429500" cy="1055688"/>
          </a:xfrm>
        </p:spPr>
        <p:txBody>
          <a:bodyPr/>
          <a:lstStyle>
            <a:lvl1pPr marL="0" indent="0">
              <a:buFontTx/>
              <a:buNone/>
              <a:defRPr sz="3200"/>
            </a:lvl1pPr>
          </a:lstStyle>
          <a:p>
            <a:pPr lvl="0"/>
            <a:r>
              <a:rPr lang="en-GB" noProof="0" smtClean="0"/>
              <a:t>Datum der Präsentation</a:t>
            </a:r>
          </a:p>
        </p:txBody>
      </p:sp>
    </p:spTree>
    <p:extLst>
      <p:ext uri="{BB962C8B-B14F-4D97-AF65-F5344CB8AC3E}">
        <p14:creationId xmlns:p14="http://schemas.microsoft.com/office/powerpoint/2010/main" val="3896201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42585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00863" y="323850"/>
            <a:ext cx="1866900" cy="5588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323850"/>
            <a:ext cx="5453063" cy="5588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990195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41815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14969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5400" y="1330325"/>
            <a:ext cx="3659188" cy="4581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6988" y="1330325"/>
            <a:ext cx="3660775" cy="4581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97459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78067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85729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5008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203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C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91446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Box 25"/>
          <p:cNvSpPr txBox="1">
            <a:spLocks noChangeArrowheads="1"/>
          </p:cNvSpPr>
          <p:nvPr/>
        </p:nvSpPr>
        <p:spPr bwMode="auto">
          <a:xfrm>
            <a:off x="533400" y="304800"/>
            <a:ext cx="510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en-CA">
              <a:latin typeface="Arial" charset="0"/>
            </a:endParaRPr>
          </a:p>
        </p:txBody>
      </p:sp>
      <p:sp>
        <p:nvSpPr>
          <p:cNvPr id="1027" name="Rectangle 27"/>
          <p:cNvSpPr>
            <a:spLocks noGrp="1" noChangeArrowheads="1"/>
          </p:cNvSpPr>
          <p:nvPr>
            <p:ph type="title"/>
          </p:nvPr>
        </p:nvSpPr>
        <p:spPr bwMode="auto">
          <a:xfrm>
            <a:off x="1296988" y="323850"/>
            <a:ext cx="7461250" cy="989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Der Titel kann einzeilig sein</a:t>
            </a:r>
          </a:p>
        </p:txBody>
      </p:sp>
      <p:sp>
        <p:nvSpPr>
          <p:cNvPr id="1028" name="Rectangle 2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95400" y="1330325"/>
            <a:ext cx="7472363" cy="458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Um den Fliesstext übersichtlich zu halten, sollten Abschnitte</a:t>
            </a:r>
          </a:p>
          <a:p>
            <a:pPr lvl="0"/>
            <a:r>
              <a:rPr lang="en-GB" smtClean="0"/>
              <a:t>gemacht werden. Diese werden zur besseren Lesbarkeit</a:t>
            </a:r>
          </a:p>
          <a:p>
            <a:pPr lvl="0"/>
            <a:r>
              <a:rPr lang="en-GB" smtClean="0"/>
              <a:t>jeweils mit eine Blindzeile getrennt.</a:t>
            </a:r>
            <a:br>
              <a:rPr lang="en-GB" smtClean="0"/>
            </a:br>
            <a:endParaRPr lang="en-GB" smtClean="0"/>
          </a:p>
          <a:p>
            <a:pPr lvl="0"/>
            <a:r>
              <a:rPr lang="en-GB" smtClean="0"/>
              <a:t>Klicken Sie, um die Formate des Vorlagentextes zu bearbeiten</a:t>
            </a:r>
          </a:p>
          <a:p>
            <a:pPr lvl="1"/>
            <a:r>
              <a:rPr lang="en-GB" smtClean="0"/>
              <a:t>Zweite Ebene</a:t>
            </a:r>
          </a:p>
          <a:p>
            <a:pPr lvl="2"/>
            <a:r>
              <a:rPr lang="en-GB" smtClean="0"/>
              <a:t>Dritte Ebene</a:t>
            </a:r>
          </a:p>
          <a:p>
            <a:pPr lvl="3"/>
            <a:r>
              <a:rPr lang="en-GB" smtClean="0"/>
              <a:t>Vierte Ebene</a:t>
            </a:r>
          </a:p>
          <a:p>
            <a:pPr lvl="4"/>
            <a:r>
              <a:rPr lang="en-GB" smtClean="0"/>
              <a:t>Fünfte Ebene</a:t>
            </a:r>
          </a:p>
        </p:txBody>
      </p:sp>
      <p:pic>
        <p:nvPicPr>
          <p:cNvPr id="1029" name="Picture 44" descr="Wappen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387350"/>
            <a:ext cx="2921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 sz="21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B2B2B2"/>
        </a:buClr>
        <a:buChar char="•"/>
        <a:defRPr sz="21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C0C0C0"/>
        </a:buClr>
        <a:buChar char="•"/>
        <a:defRPr sz="21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5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oleObject" Target="../embeddings/oleObject3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00113" y="2320925"/>
            <a:ext cx="7992367" cy="1684139"/>
          </a:xfrm>
        </p:spPr>
        <p:txBody>
          <a:bodyPr/>
          <a:lstStyle/>
          <a:p>
            <a:pPr eaLnBrk="1" hangingPunct="1"/>
            <a:r>
              <a:rPr lang="de-CH" sz="3200" dirty="0" smtClean="0"/>
              <a:t>First Experience </a:t>
            </a:r>
            <a:r>
              <a:rPr lang="de-CH" sz="3200" dirty="0" err="1" smtClean="0"/>
              <a:t>with</a:t>
            </a:r>
            <a:r>
              <a:rPr lang="de-CH" sz="3200" dirty="0" smtClean="0"/>
              <a:t> KENDA </a:t>
            </a:r>
            <a:r>
              <a:rPr lang="de-CH" sz="3200" dirty="0" err="1" smtClean="0"/>
              <a:t>at</a:t>
            </a:r>
            <a:r>
              <a:rPr lang="de-CH" sz="3200" dirty="0" smtClean="0"/>
              <a:t> </a:t>
            </a:r>
            <a:r>
              <a:rPr lang="de-CH" sz="3200" dirty="0" err="1" smtClean="0"/>
              <a:t>MeteoSwiss</a:t>
            </a:r>
            <a:endParaRPr lang="de-CH" sz="3200" dirty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00113" y="4509121"/>
            <a:ext cx="7815262" cy="1845642"/>
          </a:xfrm>
        </p:spPr>
        <p:txBody>
          <a:bodyPr/>
          <a:lstStyle/>
          <a:p>
            <a:pPr eaLnBrk="1" hangingPunct="1"/>
            <a:r>
              <a:rPr lang="de-CH" sz="2000" dirty="0" smtClean="0"/>
              <a:t>Daniel Leuenberger, </a:t>
            </a:r>
            <a:r>
              <a:rPr lang="de-CH" sz="2000" dirty="0" err="1" smtClean="0"/>
              <a:t>MeteoSwiss</a:t>
            </a:r>
            <a:endParaRPr lang="de-CH" sz="2000" dirty="0" smtClean="0"/>
          </a:p>
          <a:p>
            <a:pPr eaLnBrk="1" hangingPunct="1"/>
            <a:endParaRPr lang="de-CH" sz="2000" dirty="0"/>
          </a:p>
          <a:p>
            <a:pPr lvl="0"/>
            <a:r>
              <a:rPr lang="de-CH" sz="1600" dirty="0">
                <a:solidFill>
                  <a:srgbClr val="000000"/>
                </a:solidFill>
              </a:rPr>
              <a:t>a </a:t>
            </a:r>
            <a:r>
              <a:rPr lang="de-CH" sz="1600" dirty="0" err="1">
                <a:solidFill>
                  <a:srgbClr val="000000"/>
                </a:solidFill>
              </a:rPr>
              <a:t>big</a:t>
            </a:r>
            <a:r>
              <a:rPr lang="de-CH" sz="1600" dirty="0">
                <a:solidFill>
                  <a:srgbClr val="000000"/>
                </a:solidFill>
              </a:rPr>
              <a:t> </a:t>
            </a:r>
            <a:r>
              <a:rPr lang="de-CH" sz="1600" smtClean="0">
                <a:solidFill>
                  <a:srgbClr val="000000"/>
                </a:solidFill>
              </a:rPr>
              <a:t>thanks </a:t>
            </a:r>
            <a:r>
              <a:rPr lang="de-CH" sz="1600" dirty="0" err="1">
                <a:solidFill>
                  <a:srgbClr val="000000"/>
                </a:solidFill>
              </a:rPr>
              <a:t>to</a:t>
            </a:r>
            <a:r>
              <a:rPr lang="de-CH" sz="1600" dirty="0">
                <a:solidFill>
                  <a:srgbClr val="000000"/>
                </a:solidFill>
              </a:rPr>
              <a:t> </a:t>
            </a:r>
            <a:r>
              <a:rPr lang="de-CH" sz="1600" dirty="0" smtClean="0">
                <a:solidFill>
                  <a:srgbClr val="000000"/>
                </a:solidFill>
              </a:rPr>
              <a:t>Hendrik </a:t>
            </a:r>
            <a:r>
              <a:rPr lang="de-CH" sz="1600" dirty="0">
                <a:solidFill>
                  <a:srgbClr val="000000"/>
                </a:solidFill>
              </a:rPr>
              <a:t>Reich, Andreas </a:t>
            </a:r>
            <a:r>
              <a:rPr lang="de-CH" sz="1600" dirty="0" err="1">
                <a:solidFill>
                  <a:srgbClr val="000000"/>
                </a:solidFill>
              </a:rPr>
              <a:t>Rhodin</a:t>
            </a:r>
            <a:r>
              <a:rPr lang="de-CH" sz="1600" dirty="0">
                <a:solidFill>
                  <a:srgbClr val="000000"/>
                </a:solidFill>
              </a:rPr>
              <a:t> </a:t>
            </a:r>
            <a:r>
              <a:rPr lang="de-CH" sz="1600" dirty="0" err="1">
                <a:solidFill>
                  <a:srgbClr val="000000"/>
                </a:solidFill>
              </a:rPr>
              <a:t>and</a:t>
            </a:r>
            <a:r>
              <a:rPr lang="de-CH" sz="1600" dirty="0">
                <a:solidFill>
                  <a:srgbClr val="000000"/>
                </a:solidFill>
              </a:rPr>
              <a:t> Harald Anlauf (</a:t>
            </a:r>
            <a:r>
              <a:rPr lang="de-CH" sz="1600" dirty="0" smtClean="0">
                <a:solidFill>
                  <a:srgbClr val="000000"/>
                </a:solidFill>
              </a:rPr>
              <a:t>DWD)</a:t>
            </a:r>
            <a:endParaRPr lang="de-CH" sz="1600" dirty="0"/>
          </a:p>
          <a:p>
            <a:pPr eaLnBrk="1" hangingPunct="1"/>
            <a:endParaRPr lang="de-CH" sz="2000" dirty="0" smtClean="0"/>
          </a:p>
          <a:p>
            <a:pPr eaLnBrk="1" hangingPunct="1"/>
            <a:endParaRPr lang="de-CH" sz="2000" dirty="0" smtClean="0"/>
          </a:p>
          <a:p>
            <a:pPr eaLnBrk="1" hangingPunct="1"/>
            <a:endParaRPr lang="de-CH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 smtClean="0"/>
              <a:t>Spread</a:t>
            </a:r>
            <a:r>
              <a:rPr lang="de-CH" dirty="0" smtClean="0"/>
              <a:t> «</a:t>
            </a:r>
            <a:r>
              <a:rPr lang="de-CH" dirty="0" err="1" smtClean="0"/>
              <a:t>reduction</a:t>
            </a:r>
            <a:r>
              <a:rPr lang="de-CH" dirty="0" smtClean="0"/>
              <a:t>» after LETKF</a:t>
            </a:r>
            <a:endParaRPr lang="de-C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9632" y="1124744"/>
            <a:ext cx="7632848" cy="5040560"/>
          </a:xfrm>
        </p:spPr>
        <p:txBody>
          <a:bodyPr/>
          <a:lstStyle/>
          <a:p>
            <a:r>
              <a:rPr lang="de-CH" dirty="0" smtClean="0"/>
              <a:t>Large </a:t>
            </a:r>
            <a:r>
              <a:rPr lang="de-CH" dirty="0" err="1" smtClean="0"/>
              <a:t>reduction</a:t>
            </a:r>
            <a:r>
              <a:rPr lang="de-CH" dirty="0" smtClean="0"/>
              <a:t> in </a:t>
            </a:r>
            <a:r>
              <a:rPr lang="de-CH" dirty="0" err="1" smtClean="0"/>
              <a:t>surface</a:t>
            </a:r>
            <a:r>
              <a:rPr lang="de-CH" dirty="0" smtClean="0"/>
              <a:t> </a:t>
            </a:r>
            <a:r>
              <a:rPr lang="de-CH" dirty="0" err="1" smtClean="0"/>
              <a:t>pressure</a:t>
            </a:r>
            <a:r>
              <a:rPr lang="de-CH" dirty="0" smtClean="0"/>
              <a:t> </a:t>
            </a:r>
            <a:r>
              <a:rPr lang="de-CH" dirty="0" err="1" smtClean="0"/>
              <a:t>spread</a:t>
            </a:r>
            <a:r>
              <a:rPr lang="de-CH" dirty="0" smtClean="0"/>
              <a:t>, </a:t>
            </a:r>
            <a:r>
              <a:rPr lang="de-CH" dirty="0" err="1" smtClean="0"/>
              <a:t>boundary</a:t>
            </a:r>
            <a:r>
              <a:rPr lang="de-CH" dirty="0" smtClean="0"/>
              <a:t> </a:t>
            </a:r>
            <a:r>
              <a:rPr lang="de-CH" dirty="0" err="1" smtClean="0"/>
              <a:t>effects</a:t>
            </a:r>
            <a:r>
              <a:rPr lang="de-CH" dirty="0" smtClean="0"/>
              <a:t>…</a:t>
            </a:r>
          </a:p>
          <a:p>
            <a:r>
              <a:rPr lang="de-CH" dirty="0" err="1" smtClean="0"/>
              <a:t>Only</a:t>
            </a:r>
            <a:r>
              <a:rPr lang="de-CH" dirty="0" smtClean="0"/>
              <a:t> </a:t>
            </a:r>
            <a:r>
              <a:rPr lang="de-CH" dirty="0" err="1" smtClean="0"/>
              <a:t>small</a:t>
            </a:r>
            <a:r>
              <a:rPr lang="de-CH" dirty="0" smtClean="0"/>
              <a:t> </a:t>
            </a:r>
            <a:r>
              <a:rPr lang="de-CH" dirty="0" err="1" smtClean="0"/>
              <a:t>reduction</a:t>
            </a:r>
            <a:r>
              <a:rPr lang="de-CH" dirty="0" smtClean="0"/>
              <a:t> in </a:t>
            </a:r>
            <a:r>
              <a:rPr lang="de-CH" dirty="0" err="1" smtClean="0"/>
              <a:t>temperature</a:t>
            </a:r>
            <a:r>
              <a:rPr lang="de-CH" dirty="0" smtClean="0"/>
              <a:t> </a:t>
            </a:r>
            <a:r>
              <a:rPr lang="de-CH" dirty="0" err="1" smtClean="0"/>
              <a:t>spread</a:t>
            </a:r>
            <a:r>
              <a:rPr lang="de-CH" dirty="0" smtClean="0"/>
              <a:t> </a:t>
            </a:r>
            <a:r>
              <a:rPr lang="de-CH" dirty="0" err="1" smtClean="0"/>
              <a:t>at</a:t>
            </a:r>
            <a:r>
              <a:rPr lang="de-CH" dirty="0" smtClean="0"/>
              <a:t> 900m</a:t>
            </a:r>
            <a:endParaRPr lang="de-CH" dirty="0"/>
          </a:p>
        </p:txBody>
      </p:sp>
      <p:pic>
        <p:nvPicPr>
          <p:cNvPr id="6146" name="Picture 2" descr="C:\Users\led\AppData\Local\Temp\scp42590\c2_al_anaspreadPS_000_201207272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714" y="2308764"/>
            <a:ext cx="3369776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led\AppData\Local\Temp\scp42260\c2_al_fgspreadPS_000_201207272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170" y="2314469"/>
            <a:ext cx="3369776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led\AppData\Local\Temp\scp02920\c2_al_anaspreadT_49_000_201207280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114" y="4653376"/>
            <a:ext cx="3369776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led\AppData\Local\Temp\scp03812\c2_al_fgspreadT_49_000_201207280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653376"/>
            <a:ext cx="3369776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5536" y="3212976"/>
            <a:ext cx="4555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000" dirty="0" err="1">
                <a:latin typeface="+mj-lt"/>
              </a:rPr>
              <a:t>p</a:t>
            </a:r>
            <a:r>
              <a:rPr lang="de-CH" sz="2000" dirty="0" err="1" smtClean="0">
                <a:latin typeface="+mj-lt"/>
              </a:rPr>
              <a:t>s</a:t>
            </a:r>
            <a:endParaRPr lang="de-CH" sz="2000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36512" y="5517232"/>
            <a:ext cx="12426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000" dirty="0" smtClean="0">
                <a:latin typeface="+mj-lt"/>
              </a:rPr>
              <a:t>T@900m</a:t>
            </a:r>
            <a:endParaRPr lang="de-CH" sz="2000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43776" y="4859112"/>
            <a:ext cx="216024" cy="1692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CH" sz="500" b="1" dirty="0" smtClean="0">
                <a:latin typeface="+mj-lt"/>
              </a:rPr>
              <a:t>K</a:t>
            </a:r>
            <a:endParaRPr lang="de-CH" sz="1800" b="1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80064" y="4858171"/>
            <a:ext cx="216024" cy="1692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CH" sz="500" b="1" dirty="0" smtClean="0">
                <a:latin typeface="+mj-lt"/>
              </a:rPr>
              <a:t>K</a:t>
            </a:r>
            <a:endParaRPr lang="de-CH" sz="18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12739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First </a:t>
            </a:r>
            <a:r>
              <a:rPr lang="de-CH" dirty="0" err="1" smtClean="0"/>
              <a:t>impression</a:t>
            </a:r>
            <a:endParaRPr lang="de-C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 smtClean="0"/>
              <a:t>LETKF </a:t>
            </a:r>
            <a:r>
              <a:rPr lang="de-CH" dirty="0" err="1" smtClean="0"/>
              <a:t>technically</a:t>
            </a:r>
            <a:r>
              <a:rPr lang="de-CH" dirty="0" smtClean="0"/>
              <a:t> </a:t>
            </a:r>
            <a:r>
              <a:rPr lang="de-CH" dirty="0" err="1" smtClean="0"/>
              <a:t>works</a:t>
            </a:r>
            <a:endParaRPr lang="de-CH" dirty="0" smtClean="0"/>
          </a:p>
          <a:p>
            <a:r>
              <a:rPr lang="de-CH" dirty="0" err="1" smtClean="0"/>
              <a:t>Comparison</a:t>
            </a:r>
            <a:r>
              <a:rPr lang="de-CH" dirty="0" smtClean="0"/>
              <a:t> </a:t>
            </a:r>
            <a:r>
              <a:rPr lang="de-CH" dirty="0" err="1" smtClean="0"/>
              <a:t>with</a:t>
            </a:r>
            <a:r>
              <a:rPr lang="de-CH" dirty="0" smtClean="0"/>
              <a:t> </a:t>
            </a:r>
            <a:r>
              <a:rPr lang="de-CH" dirty="0" err="1" smtClean="0"/>
              <a:t>surface</a:t>
            </a:r>
            <a:r>
              <a:rPr lang="de-CH" dirty="0" smtClean="0"/>
              <a:t> </a:t>
            </a:r>
            <a:r>
              <a:rPr lang="de-CH" dirty="0" err="1" smtClean="0"/>
              <a:t>observations</a:t>
            </a:r>
            <a:r>
              <a:rPr lang="de-CH" dirty="0" smtClean="0"/>
              <a:t> </a:t>
            </a:r>
            <a:r>
              <a:rPr lang="de-CH" dirty="0" err="1" smtClean="0"/>
              <a:t>suggest</a:t>
            </a:r>
            <a:endParaRPr lang="de-CH" dirty="0" smtClean="0"/>
          </a:p>
          <a:p>
            <a:pPr lvl="1"/>
            <a:r>
              <a:rPr lang="de-CH" dirty="0" smtClean="0"/>
              <a:t>Generally: LETKF </a:t>
            </a:r>
            <a:r>
              <a:rPr lang="de-CH" dirty="0" err="1" smtClean="0"/>
              <a:t>better</a:t>
            </a:r>
            <a:r>
              <a:rPr lang="de-CH" dirty="0" smtClean="0"/>
              <a:t> </a:t>
            </a:r>
            <a:r>
              <a:rPr lang="de-CH" dirty="0" err="1" smtClean="0"/>
              <a:t>than</a:t>
            </a:r>
            <a:r>
              <a:rPr lang="de-CH" dirty="0" smtClean="0"/>
              <a:t> NO_OBS, but </a:t>
            </a:r>
            <a:r>
              <a:rPr lang="de-CH" dirty="0" err="1" smtClean="0"/>
              <a:t>worse</a:t>
            </a:r>
            <a:r>
              <a:rPr lang="de-CH" dirty="0" smtClean="0"/>
              <a:t> </a:t>
            </a:r>
            <a:r>
              <a:rPr lang="de-CH" dirty="0" err="1" smtClean="0"/>
              <a:t>than</a:t>
            </a:r>
            <a:r>
              <a:rPr lang="de-CH" dirty="0" smtClean="0"/>
              <a:t> </a:t>
            </a:r>
            <a:r>
              <a:rPr lang="de-CH" dirty="0" err="1" smtClean="0"/>
              <a:t>nudging</a:t>
            </a:r>
            <a:endParaRPr lang="de-CH" dirty="0" smtClean="0"/>
          </a:p>
          <a:p>
            <a:pPr lvl="1"/>
            <a:r>
              <a:rPr lang="de-CH" dirty="0" smtClean="0"/>
              <a:t>Assimilation </a:t>
            </a:r>
            <a:r>
              <a:rPr lang="de-CH" dirty="0" err="1" smtClean="0"/>
              <a:t>of</a:t>
            </a:r>
            <a:r>
              <a:rPr lang="de-CH" dirty="0" smtClean="0"/>
              <a:t> </a:t>
            </a:r>
            <a:r>
              <a:rPr lang="de-CH" dirty="0" err="1" smtClean="0"/>
              <a:t>surface</a:t>
            </a:r>
            <a:r>
              <a:rPr lang="de-CH" dirty="0" smtClean="0"/>
              <a:t> </a:t>
            </a:r>
            <a:r>
              <a:rPr lang="de-CH" dirty="0" err="1" smtClean="0"/>
              <a:t>pressure</a:t>
            </a:r>
            <a:r>
              <a:rPr lang="de-CH" dirty="0" smtClean="0"/>
              <a:t> </a:t>
            </a:r>
            <a:r>
              <a:rPr lang="de-CH" dirty="0" err="1" smtClean="0"/>
              <a:t>appears</a:t>
            </a:r>
            <a:r>
              <a:rPr lang="de-CH" dirty="0" smtClean="0"/>
              <a:t> </a:t>
            </a:r>
            <a:r>
              <a:rPr lang="de-CH" dirty="0" err="1" smtClean="0"/>
              <a:t>to</a:t>
            </a:r>
            <a:r>
              <a:rPr lang="de-CH" dirty="0" smtClean="0"/>
              <a:t> </a:t>
            </a:r>
            <a:r>
              <a:rPr lang="de-CH" dirty="0" err="1" smtClean="0"/>
              <a:t>work</a:t>
            </a:r>
            <a:r>
              <a:rPr lang="de-CH" dirty="0" smtClean="0"/>
              <a:t> </a:t>
            </a:r>
            <a:r>
              <a:rPr lang="de-CH" dirty="0" err="1" smtClean="0"/>
              <a:t>particularly</a:t>
            </a:r>
            <a:r>
              <a:rPr lang="de-CH" dirty="0" smtClean="0"/>
              <a:t> </a:t>
            </a:r>
            <a:r>
              <a:rPr lang="de-CH" dirty="0" err="1" smtClean="0"/>
              <a:t>well</a:t>
            </a:r>
            <a:r>
              <a:rPr lang="de-CH" dirty="0" smtClean="0"/>
              <a:t> </a:t>
            </a:r>
          </a:p>
          <a:p>
            <a:pPr lvl="1"/>
            <a:r>
              <a:rPr lang="de-CH" dirty="0" err="1" smtClean="0"/>
              <a:t>Differences</a:t>
            </a:r>
            <a:r>
              <a:rPr lang="de-CH" dirty="0" smtClean="0"/>
              <a:t> </a:t>
            </a:r>
            <a:r>
              <a:rPr lang="de-CH" dirty="0" err="1" smtClean="0"/>
              <a:t>between</a:t>
            </a:r>
            <a:r>
              <a:rPr lang="de-CH" dirty="0" smtClean="0"/>
              <a:t> LETKF </a:t>
            </a:r>
            <a:r>
              <a:rPr lang="de-CH" dirty="0" err="1" smtClean="0"/>
              <a:t>and</a:t>
            </a:r>
            <a:r>
              <a:rPr lang="de-CH" dirty="0" smtClean="0"/>
              <a:t> </a:t>
            </a:r>
            <a:r>
              <a:rPr lang="de-CH" dirty="0" err="1" smtClean="0"/>
              <a:t>nudging</a:t>
            </a:r>
            <a:r>
              <a:rPr lang="de-CH" dirty="0" smtClean="0"/>
              <a:t> </a:t>
            </a:r>
            <a:r>
              <a:rPr lang="de-CH" dirty="0" err="1" smtClean="0"/>
              <a:t>largest</a:t>
            </a:r>
            <a:r>
              <a:rPr lang="de-CH" dirty="0" smtClean="0"/>
              <a:t> </a:t>
            </a:r>
            <a:r>
              <a:rPr lang="de-CH" dirty="0" err="1" smtClean="0"/>
              <a:t>at</a:t>
            </a:r>
            <a:r>
              <a:rPr lang="de-CH" dirty="0" smtClean="0"/>
              <a:t> </a:t>
            </a:r>
            <a:r>
              <a:rPr lang="de-CH" dirty="0" err="1" smtClean="0"/>
              <a:t>noon</a:t>
            </a:r>
            <a:r>
              <a:rPr lang="de-CH" dirty="0" smtClean="0"/>
              <a:t> </a:t>
            </a:r>
            <a:r>
              <a:rPr lang="de-CH" dirty="0" err="1" smtClean="0"/>
              <a:t>and</a:t>
            </a:r>
            <a:r>
              <a:rPr lang="de-CH" dirty="0" smtClean="0"/>
              <a:t> in </a:t>
            </a:r>
            <a:r>
              <a:rPr lang="de-CH" dirty="0" err="1" smtClean="0"/>
              <a:t>the</a:t>
            </a:r>
            <a:r>
              <a:rPr lang="de-CH" dirty="0" smtClean="0"/>
              <a:t> Po </a:t>
            </a:r>
            <a:r>
              <a:rPr lang="de-CH" dirty="0" err="1" smtClean="0"/>
              <a:t>valley</a:t>
            </a:r>
            <a:endParaRPr lang="de-CH" dirty="0" smtClean="0"/>
          </a:p>
          <a:p>
            <a:pPr lvl="1"/>
            <a:r>
              <a:rPr lang="de-CH" dirty="0" smtClean="0"/>
              <a:t>Large RMSE in Td_2m (not </a:t>
            </a:r>
            <a:r>
              <a:rPr lang="de-CH" dirty="0" err="1" smtClean="0"/>
              <a:t>assimilated</a:t>
            </a:r>
            <a:r>
              <a:rPr lang="de-CH" dirty="0" smtClean="0"/>
              <a:t> in </a:t>
            </a:r>
            <a:r>
              <a:rPr lang="de-CH" dirty="0" err="1" smtClean="0"/>
              <a:t>any</a:t>
            </a:r>
            <a:r>
              <a:rPr lang="de-CH" dirty="0" smtClean="0"/>
              <a:t> </a:t>
            </a:r>
            <a:r>
              <a:rPr lang="de-CH" dirty="0" err="1" smtClean="0"/>
              <a:t>of</a:t>
            </a:r>
            <a:r>
              <a:rPr lang="de-CH" dirty="0" smtClean="0"/>
              <a:t> </a:t>
            </a:r>
            <a:r>
              <a:rPr lang="de-CH" dirty="0" err="1" smtClean="0"/>
              <a:t>the</a:t>
            </a:r>
            <a:r>
              <a:rPr lang="de-CH" dirty="0" smtClean="0"/>
              <a:t> </a:t>
            </a:r>
            <a:r>
              <a:rPr lang="de-CH" dirty="0" err="1" smtClean="0"/>
              <a:t>experiments</a:t>
            </a:r>
            <a:r>
              <a:rPr lang="de-CH" dirty="0" smtClean="0"/>
              <a:t>)</a:t>
            </a:r>
            <a:endParaRPr lang="de-CH" dirty="0"/>
          </a:p>
          <a:p>
            <a:r>
              <a:rPr lang="de-CH" dirty="0"/>
              <a:t>LETKF_DET </a:t>
            </a:r>
            <a:r>
              <a:rPr lang="de-CH" dirty="0" err="1"/>
              <a:t>analysis</a:t>
            </a:r>
            <a:r>
              <a:rPr lang="de-CH" dirty="0"/>
              <a:t> </a:t>
            </a:r>
            <a:r>
              <a:rPr lang="de-CH" dirty="0" err="1" smtClean="0"/>
              <a:t>generally</a:t>
            </a:r>
            <a:r>
              <a:rPr lang="de-CH" dirty="0" smtClean="0"/>
              <a:t> </a:t>
            </a:r>
            <a:r>
              <a:rPr lang="de-CH" dirty="0" err="1" smtClean="0"/>
              <a:t>very</a:t>
            </a:r>
            <a:r>
              <a:rPr lang="de-CH" dirty="0" smtClean="0"/>
              <a:t> </a:t>
            </a:r>
            <a:r>
              <a:rPr lang="de-CH" dirty="0" err="1"/>
              <a:t>close</a:t>
            </a:r>
            <a:r>
              <a:rPr lang="de-CH" dirty="0"/>
              <a:t> </a:t>
            </a:r>
            <a:r>
              <a:rPr lang="de-CH" dirty="0" err="1"/>
              <a:t>to</a:t>
            </a:r>
            <a:r>
              <a:rPr lang="de-CH" dirty="0"/>
              <a:t> LETKF </a:t>
            </a:r>
            <a:r>
              <a:rPr lang="de-CH" dirty="0" err="1"/>
              <a:t>ensemble</a:t>
            </a:r>
            <a:r>
              <a:rPr lang="de-CH" dirty="0"/>
              <a:t> </a:t>
            </a:r>
            <a:r>
              <a:rPr lang="de-CH" dirty="0" err="1"/>
              <a:t>mean</a:t>
            </a:r>
            <a:r>
              <a:rPr lang="de-CH" dirty="0"/>
              <a:t> </a:t>
            </a:r>
          </a:p>
          <a:p>
            <a:r>
              <a:rPr lang="de-CH" dirty="0" smtClean="0"/>
              <a:t>SPPT </a:t>
            </a:r>
            <a:r>
              <a:rPr lang="de-CH" dirty="0" err="1" smtClean="0"/>
              <a:t>has</a:t>
            </a:r>
            <a:r>
              <a:rPr lang="de-CH" dirty="0" smtClean="0"/>
              <a:t> </a:t>
            </a:r>
            <a:r>
              <a:rPr lang="de-CH" dirty="0" err="1" smtClean="0"/>
              <a:t>only</a:t>
            </a:r>
            <a:r>
              <a:rPr lang="de-CH" dirty="0" smtClean="0"/>
              <a:t> </a:t>
            </a:r>
            <a:r>
              <a:rPr lang="de-CH" dirty="0" err="1" smtClean="0"/>
              <a:t>small</a:t>
            </a:r>
            <a:r>
              <a:rPr lang="de-CH" dirty="0" smtClean="0"/>
              <a:t> but positive </a:t>
            </a:r>
            <a:r>
              <a:rPr lang="de-CH" dirty="0" err="1" smtClean="0"/>
              <a:t>impact</a:t>
            </a:r>
            <a:endParaRPr lang="de-CH" dirty="0" smtClean="0"/>
          </a:p>
          <a:p>
            <a:endParaRPr lang="de-CH" dirty="0" smtClean="0"/>
          </a:p>
          <a:p>
            <a:pPr lvl="1"/>
            <a:endParaRPr lang="de-CH" dirty="0" smtClean="0"/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444489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Next </a:t>
            </a:r>
            <a:r>
              <a:rPr lang="de-CH" dirty="0" err="1" smtClean="0"/>
              <a:t>steps</a:t>
            </a:r>
            <a:endParaRPr lang="de-C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 smtClean="0"/>
              <a:t>Look </a:t>
            </a:r>
            <a:r>
              <a:rPr lang="de-CH" dirty="0" err="1" smtClean="0"/>
              <a:t>at</a:t>
            </a:r>
            <a:r>
              <a:rPr lang="de-CH" dirty="0" smtClean="0"/>
              <a:t> </a:t>
            </a:r>
            <a:r>
              <a:rPr lang="de-CH" dirty="0" err="1" smtClean="0"/>
              <a:t>covariance</a:t>
            </a:r>
            <a:r>
              <a:rPr lang="de-CH" dirty="0" smtClean="0"/>
              <a:t> </a:t>
            </a:r>
            <a:r>
              <a:rPr lang="de-CH" dirty="0" err="1" smtClean="0"/>
              <a:t>inflation</a:t>
            </a:r>
            <a:r>
              <a:rPr lang="de-CH" dirty="0" smtClean="0"/>
              <a:t> (</a:t>
            </a:r>
            <a:r>
              <a:rPr lang="de-CH" dirty="0" err="1" smtClean="0"/>
              <a:t>seems</a:t>
            </a:r>
            <a:r>
              <a:rPr lang="de-CH" dirty="0" smtClean="0"/>
              <a:t> </a:t>
            </a:r>
            <a:r>
              <a:rPr lang="de-CH" dirty="0" err="1" smtClean="0"/>
              <a:t>to</a:t>
            </a:r>
            <a:r>
              <a:rPr lang="de-CH" dirty="0" smtClean="0"/>
              <a:t> </a:t>
            </a:r>
            <a:r>
              <a:rPr lang="de-CH" dirty="0" err="1" smtClean="0"/>
              <a:t>be</a:t>
            </a:r>
            <a:r>
              <a:rPr lang="de-CH" dirty="0" smtClean="0"/>
              <a:t> a </a:t>
            </a:r>
            <a:r>
              <a:rPr lang="de-CH" dirty="0" err="1" smtClean="0"/>
              <a:t>technical</a:t>
            </a:r>
            <a:r>
              <a:rPr lang="de-CH" dirty="0" smtClean="0"/>
              <a:t> </a:t>
            </a:r>
            <a:r>
              <a:rPr lang="de-CH" dirty="0" err="1" smtClean="0"/>
              <a:t>problem</a:t>
            </a:r>
            <a:r>
              <a:rPr lang="de-CH" dirty="0" smtClean="0"/>
              <a:t>)</a:t>
            </a:r>
          </a:p>
          <a:p>
            <a:endParaRPr lang="de-CH" dirty="0" smtClean="0"/>
          </a:p>
          <a:p>
            <a:r>
              <a:rPr lang="de-CH" dirty="0" err="1" smtClean="0"/>
              <a:t>Revise</a:t>
            </a:r>
            <a:r>
              <a:rPr lang="de-CH" dirty="0" smtClean="0"/>
              <a:t> LBC </a:t>
            </a:r>
            <a:r>
              <a:rPr lang="de-CH" dirty="0" err="1" smtClean="0"/>
              <a:t>strategy</a:t>
            </a:r>
            <a:r>
              <a:rPr lang="de-CH" dirty="0" smtClean="0"/>
              <a:t> (IFS </a:t>
            </a:r>
            <a:r>
              <a:rPr lang="de-CH" dirty="0" err="1" smtClean="0"/>
              <a:t>det</a:t>
            </a:r>
            <a:r>
              <a:rPr lang="de-CH" dirty="0" smtClean="0"/>
              <a:t> + IFS EPS </a:t>
            </a:r>
            <a:r>
              <a:rPr lang="de-CH" dirty="0" err="1" smtClean="0"/>
              <a:t>perturbations</a:t>
            </a:r>
            <a:r>
              <a:rPr lang="de-CH" dirty="0" smtClean="0"/>
              <a:t>)</a:t>
            </a:r>
          </a:p>
          <a:p>
            <a:endParaRPr lang="de-CH" dirty="0" smtClean="0"/>
          </a:p>
          <a:p>
            <a:r>
              <a:rPr lang="de-CH" dirty="0" smtClean="0"/>
              <a:t>Look </a:t>
            </a:r>
            <a:r>
              <a:rPr lang="de-CH" dirty="0" err="1" smtClean="0"/>
              <a:t>at</a:t>
            </a:r>
            <a:r>
              <a:rPr lang="de-CH" dirty="0" smtClean="0"/>
              <a:t> </a:t>
            </a:r>
            <a:r>
              <a:rPr lang="de-CH" dirty="0" err="1" smtClean="0"/>
              <a:t>diagnostics</a:t>
            </a:r>
            <a:r>
              <a:rPr lang="de-CH" dirty="0" smtClean="0"/>
              <a:t> </a:t>
            </a:r>
            <a:r>
              <a:rPr lang="de-CH" dirty="0" err="1" smtClean="0"/>
              <a:t>and</a:t>
            </a:r>
            <a:r>
              <a:rPr lang="de-CH" dirty="0" smtClean="0"/>
              <a:t> </a:t>
            </a:r>
            <a:r>
              <a:rPr lang="de-CH" dirty="0" err="1" smtClean="0"/>
              <a:t>innovation</a:t>
            </a:r>
            <a:r>
              <a:rPr lang="de-CH" dirty="0" smtClean="0"/>
              <a:t> </a:t>
            </a:r>
            <a:r>
              <a:rPr lang="de-CH" dirty="0" err="1" smtClean="0"/>
              <a:t>statistics</a:t>
            </a:r>
            <a:r>
              <a:rPr lang="de-CH" dirty="0" smtClean="0"/>
              <a:t> (</a:t>
            </a:r>
            <a:r>
              <a:rPr lang="de-CH" dirty="0" err="1" smtClean="0"/>
              <a:t>NEFFprove</a:t>
            </a:r>
            <a:r>
              <a:rPr lang="de-CH" dirty="0" smtClean="0"/>
              <a:t>!)</a:t>
            </a:r>
          </a:p>
          <a:p>
            <a:endParaRPr lang="de-CH" dirty="0" smtClean="0"/>
          </a:p>
          <a:p>
            <a:r>
              <a:rPr lang="de-CH" dirty="0" err="1" smtClean="0"/>
              <a:t>Continue</a:t>
            </a:r>
            <a:r>
              <a:rPr lang="de-CH" dirty="0" smtClean="0"/>
              <a:t> </a:t>
            </a:r>
            <a:r>
              <a:rPr lang="de-CH" dirty="0" err="1" smtClean="0"/>
              <a:t>with</a:t>
            </a:r>
            <a:r>
              <a:rPr lang="de-CH" dirty="0" smtClean="0"/>
              <a:t> </a:t>
            </a:r>
            <a:r>
              <a:rPr lang="de-CH" dirty="0" err="1" smtClean="0"/>
              <a:t>idealized</a:t>
            </a:r>
            <a:r>
              <a:rPr lang="de-CH" dirty="0" smtClean="0"/>
              <a:t> </a:t>
            </a:r>
            <a:r>
              <a:rPr lang="de-CH" dirty="0" err="1" smtClean="0"/>
              <a:t>tests</a:t>
            </a:r>
            <a:r>
              <a:rPr lang="de-CH" dirty="0" smtClean="0"/>
              <a:t> </a:t>
            </a:r>
            <a:r>
              <a:rPr lang="de-CH" dirty="0" err="1" smtClean="0"/>
              <a:t>and</a:t>
            </a:r>
            <a:r>
              <a:rPr lang="de-CH" dirty="0" smtClean="0"/>
              <a:t> </a:t>
            </a:r>
            <a:r>
              <a:rPr lang="de-CH" dirty="0" err="1" smtClean="0"/>
              <a:t>develop</a:t>
            </a:r>
            <a:r>
              <a:rPr lang="de-CH" dirty="0" smtClean="0"/>
              <a:t> </a:t>
            </a:r>
            <a:r>
              <a:rPr lang="de-CH" dirty="0" err="1" smtClean="0"/>
              <a:t>tool</a:t>
            </a:r>
            <a:r>
              <a:rPr lang="de-CH" dirty="0" smtClean="0"/>
              <a:t> </a:t>
            </a:r>
            <a:r>
              <a:rPr lang="de-CH" dirty="0" err="1" smtClean="0"/>
              <a:t>for</a:t>
            </a:r>
            <a:r>
              <a:rPr lang="de-CH" dirty="0" smtClean="0"/>
              <a:t> </a:t>
            </a:r>
            <a:r>
              <a:rPr lang="de-CH" dirty="0" err="1" smtClean="0"/>
              <a:t>synthetic</a:t>
            </a:r>
            <a:r>
              <a:rPr lang="de-CH" dirty="0" smtClean="0"/>
              <a:t> </a:t>
            </a:r>
            <a:r>
              <a:rPr lang="de-CH" dirty="0" err="1" smtClean="0"/>
              <a:t>observations</a:t>
            </a:r>
            <a:endParaRPr lang="de-CH" dirty="0" smtClean="0"/>
          </a:p>
          <a:p>
            <a:endParaRPr lang="de-CH" dirty="0" smtClean="0"/>
          </a:p>
          <a:p>
            <a:r>
              <a:rPr lang="de-CH" dirty="0" smtClean="0"/>
              <a:t>Start </a:t>
            </a:r>
            <a:r>
              <a:rPr lang="de-CH" dirty="0" err="1" smtClean="0"/>
              <a:t>with</a:t>
            </a:r>
            <a:r>
              <a:rPr lang="de-CH" dirty="0" smtClean="0"/>
              <a:t> </a:t>
            </a:r>
            <a:r>
              <a:rPr lang="de-CH" dirty="0" err="1" smtClean="0"/>
              <a:t>deterministic</a:t>
            </a:r>
            <a:r>
              <a:rPr lang="de-CH" dirty="0" smtClean="0"/>
              <a:t> </a:t>
            </a:r>
            <a:r>
              <a:rPr lang="de-CH" dirty="0" err="1" smtClean="0"/>
              <a:t>analysis</a:t>
            </a:r>
            <a:r>
              <a:rPr lang="de-CH" dirty="0" smtClean="0"/>
              <a:t> </a:t>
            </a:r>
            <a:r>
              <a:rPr lang="de-CH" dirty="0" err="1" smtClean="0"/>
              <a:t>for</a:t>
            </a:r>
            <a:r>
              <a:rPr lang="de-CH" dirty="0" smtClean="0"/>
              <a:t> COSMO-1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692491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6988" y="3160067"/>
            <a:ext cx="7461250" cy="989013"/>
          </a:xfrm>
        </p:spPr>
        <p:txBody>
          <a:bodyPr/>
          <a:lstStyle/>
          <a:p>
            <a:r>
              <a:rPr lang="de-CH" dirty="0" err="1" smtClean="0"/>
              <a:t>Thank</a:t>
            </a:r>
            <a:r>
              <a:rPr lang="de-CH" dirty="0" smtClean="0"/>
              <a:t> </a:t>
            </a:r>
            <a:r>
              <a:rPr lang="de-CH" dirty="0" err="1" smtClean="0"/>
              <a:t>you</a:t>
            </a:r>
            <a:r>
              <a:rPr lang="de-CH" dirty="0" smtClean="0"/>
              <a:t> </a:t>
            </a:r>
            <a:r>
              <a:rPr lang="de-CH" dirty="0" err="1" smtClean="0"/>
              <a:t>for</a:t>
            </a:r>
            <a:r>
              <a:rPr lang="de-CH" dirty="0" smtClean="0"/>
              <a:t> </a:t>
            </a:r>
            <a:r>
              <a:rPr lang="de-CH" dirty="0" err="1" smtClean="0"/>
              <a:t>your</a:t>
            </a:r>
            <a:r>
              <a:rPr lang="de-CH" dirty="0" smtClean="0"/>
              <a:t> </a:t>
            </a:r>
            <a:r>
              <a:rPr lang="de-CH" dirty="0" err="1" smtClean="0"/>
              <a:t>attention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99792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Adaptive Inflation</a:t>
            </a:r>
            <a:endParaRPr lang="de-C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3775616"/>
              </p:ext>
            </p:extLst>
          </p:nvPr>
        </p:nvGraphicFramePr>
        <p:xfrm>
          <a:off x="1259632" y="1052735"/>
          <a:ext cx="4824536" cy="62440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Acrobat Document" r:id="rId3" imgW="5829233" imgH="7543800" progId="AcroExch.Document.7">
                  <p:embed/>
                </p:oleObj>
              </mc:Choice>
              <mc:Fallback>
                <p:oleObj name="Acrobat Document" r:id="rId3" imgW="5829233" imgH="7543800" progId="AcroExch.Document.7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9632" y="1052735"/>
                        <a:ext cx="4824536" cy="624409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5298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KENDA Road Map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1255593"/>
            <a:ext cx="5896969" cy="4837232"/>
          </a:xfrm>
        </p:spPr>
        <p:txBody>
          <a:bodyPr/>
          <a:lstStyle/>
          <a:p>
            <a:pPr>
              <a:spcBef>
                <a:spcPts val="1800"/>
              </a:spcBef>
            </a:pPr>
            <a:r>
              <a:rPr lang="en-GB" dirty="0" smtClean="0"/>
              <a:t>Set up of LETKF with COSMO-E settings at CSCS</a:t>
            </a:r>
            <a:endParaRPr lang="en-GB" dirty="0"/>
          </a:p>
          <a:p>
            <a:pPr>
              <a:spcBef>
                <a:spcPts val="1800"/>
              </a:spcBef>
            </a:pPr>
            <a:r>
              <a:rPr lang="en-GB" dirty="0" smtClean="0"/>
              <a:t>Start with idealized experiments (OSSE)</a:t>
            </a:r>
          </a:p>
          <a:p>
            <a:pPr lvl="1">
              <a:spcBef>
                <a:spcPts val="1800"/>
              </a:spcBef>
            </a:pPr>
            <a:r>
              <a:rPr lang="en-GB" dirty="0" smtClean="0"/>
              <a:t>Stable atmosphere at rest</a:t>
            </a:r>
          </a:p>
          <a:p>
            <a:pPr lvl="1">
              <a:spcBef>
                <a:spcPts val="1800"/>
              </a:spcBef>
            </a:pPr>
            <a:r>
              <a:rPr lang="en-GB" dirty="0" smtClean="0"/>
              <a:t>Mountain-plain flow (Alpine Pumping)</a:t>
            </a:r>
          </a:p>
          <a:p>
            <a:pPr>
              <a:spcBef>
                <a:spcPts val="1800"/>
              </a:spcBef>
            </a:pPr>
            <a:r>
              <a:rPr lang="en-GB" dirty="0" smtClean="0"/>
              <a:t>Real case experiments with COSMO-E</a:t>
            </a:r>
            <a:endParaRPr lang="en-GB" dirty="0"/>
          </a:p>
          <a:p>
            <a:pPr>
              <a:spcBef>
                <a:spcPts val="1800"/>
              </a:spcBef>
            </a:pPr>
            <a:r>
              <a:rPr lang="en-GB" dirty="0" smtClean="0"/>
              <a:t>Deterministic analysis for COSMO-1</a:t>
            </a:r>
          </a:p>
          <a:p>
            <a:pPr>
              <a:spcBef>
                <a:spcPts val="1800"/>
              </a:spcBef>
            </a:pPr>
            <a:r>
              <a:rPr lang="en-GB" dirty="0" smtClean="0"/>
              <a:t>Regular assimilation cycle</a:t>
            </a:r>
          </a:p>
          <a:p>
            <a:pPr>
              <a:spcBef>
                <a:spcPts val="1800"/>
              </a:spcBef>
            </a:pPr>
            <a:r>
              <a:rPr lang="en-GB" dirty="0" smtClean="0"/>
              <a:t>KENDA operational		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GB" dirty="0"/>
              <a:t>Developments in close collaboration with </a:t>
            </a:r>
            <a:r>
              <a:rPr lang="en-GB" dirty="0" smtClean="0"/>
              <a:t>COSMO</a:t>
            </a:r>
          </a:p>
        </p:txBody>
      </p:sp>
      <p:sp>
        <p:nvSpPr>
          <p:cNvPr id="4" name="Down Arrow 3"/>
          <p:cNvSpPr/>
          <p:nvPr/>
        </p:nvSpPr>
        <p:spPr bwMode="auto">
          <a:xfrm>
            <a:off x="7055894" y="1212729"/>
            <a:ext cx="1815152" cy="4952575"/>
          </a:xfrm>
          <a:prstGeom prst="downArrow">
            <a:avLst>
              <a:gd name="adj1" fmla="val 74247"/>
              <a:gd name="adj2" fmla="val 32297"/>
            </a:avLst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Finished</a:t>
            </a:r>
            <a:endParaRPr lang="en-GB" sz="2100" b="0" dirty="0" smtClean="0">
              <a:latin typeface="+mn-lt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100" dirty="0">
                <a:latin typeface="+mn-lt"/>
              </a:rPr>
              <a:t/>
            </a:r>
            <a:br>
              <a:rPr lang="en-GB" sz="2100" dirty="0">
                <a:latin typeface="+mn-lt"/>
              </a:rPr>
            </a:br>
            <a:r>
              <a:rPr lang="en-GB" sz="2100" dirty="0" smtClean="0">
                <a:latin typeface="+mn-lt"/>
              </a:rPr>
              <a:t>Nov</a:t>
            </a:r>
            <a:r>
              <a:rPr kumimoji="0" lang="en-GB" sz="21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 2012</a:t>
            </a:r>
            <a:endParaRPr lang="en-GB" sz="2100" b="0" baseline="0" dirty="0" smtClean="0">
              <a:latin typeface="+mn-lt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sz="2100" b="0" dirty="0" smtClean="0">
              <a:latin typeface="+mn-lt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3600" b="0" dirty="0" smtClean="0">
                <a:latin typeface="+mn-lt"/>
              </a:rPr>
              <a:t/>
            </a:r>
            <a:br>
              <a:rPr lang="en-GB" sz="3600" b="0" dirty="0" smtClean="0">
                <a:latin typeface="+mn-lt"/>
              </a:rPr>
            </a:br>
            <a:r>
              <a:rPr lang="en-GB" sz="2100" b="0" dirty="0" smtClean="0">
                <a:latin typeface="+mn-lt"/>
              </a:rPr>
              <a:t>Q2 2013</a:t>
            </a:r>
            <a:endParaRPr kumimoji="0" lang="en-GB" sz="2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Q4 2013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CH" sz="2100" dirty="0" smtClean="0">
                <a:latin typeface="+mj-lt"/>
              </a:rPr>
              <a:t>2014</a:t>
            </a:r>
            <a:endParaRPr lang="en-GB" dirty="0"/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sz="1100" dirty="0"/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100" dirty="0" smtClean="0">
                <a:latin typeface="+mj-lt"/>
              </a:rPr>
              <a:t>2015</a:t>
            </a:r>
            <a:endParaRPr kumimoji="0" lang="de-CH" sz="2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4561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Noise </a:t>
            </a:r>
            <a:r>
              <a:rPr lang="de-CH" dirty="0" err="1" smtClean="0"/>
              <a:t>of</a:t>
            </a:r>
            <a:r>
              <a:rPr lang="de-CH" dirty="0" smtClean="0"/>
              <a:t> COSMO </a:t>
            </a:r>
            <a:r>
              <a:rPr lang="de-CH" dirty="0" err="1" smtClean="0"/>
              <a:t>forecast</a:t>
            </a:r>
            <a:r>
              <a:rPr lang="de-CH" dirty="0" smtClean="0"/>
              <a:t> </a:t>
            </a:r>
            <a:r>
              <a:rPr lang="de-CH" dirty="0" err="1" smtClean="0"/>
              <a:t>steps</a:t>
            </a:r>
            <a:endParaRPr lang="de-C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/>
          </a:p>
        </p:txBody>
      </p:sp>
      <p:pic>
        <p:nvPicPr>
          <p:cNvPr id="4" name="Picture 2" descr="C:\Users\led\AppData\Local\Temp\scp15168\LETKF_DET.ps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20"/>
          <a:stretch/>
        </p:blipFill>
        <p:spPr bwMode="auto">
          <a:xfrm>
            <a:off x="4860032" y="3930267"/>
            <a:ext cx="4176464" cy="2523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led\AppData\Local\Temp\scp15168\LETKF_MEM.ps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77"/>
          <a:stretch/>
        </p:blipFill>
        <p:spPr bwMode="auto">
          <a:xfrm>
            <a:off x="4860032" y="1369933"/>
            <a:ext cx="4176464" cy="2524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led\AppData\Local\Temp\scp15168\NOBS.ps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154"/>
          <a:stretch/>
        </p:blipFill>
        <p:spPr bwMode="auto">
          <a:xfrm>
            <a:off x="179512" y="1348751"/>
            <a:ext cx="4176464" cy="2512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led\AppData\Local\Temp\scp15168\NUDGING.ps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2164"/>
          <a:stretch/>
        </p:blipFill>
        <p:spPr bwMode="auto">
          <a:xfrm>
            <a:off x="179512" y="3933056"/>
            <a:ext cx="4176464" cy="2511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252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17631" y="3881408"/>
            <a:ext cx="4528808" cy="2843748"/>
            <a:chOff x="2195736" y="1988840"/>
            <a:chExt cx="6446837" cy="4048125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5736" y="1988840"/>
              <a:ext cx="6446837" cy="4048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5981888" y="5477162"/>
              <a:ext cx="1736984" cy="43812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CH" sz="1400" b="1" dirty="0" smtClean="0">
                  <a:latin typeface="+mj-lt"/>
                </a:rPr>
                <a:t>LETKF_DET</a:t>
              </a:r>
              <a:endParaRPr lang="de-CH" sz="1400" b="1" dirty="0">
                <a:latin typeface="+mj-lt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579696" y="1052736"/>
            <a:ext cx="4528808" cy="2883895"/>
            <a:chOff x="3707904" y="2924944"/>
            <a:chExt cx="6446837" cy="4105275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7904" y="2924944"/>
              <a:ext cx="6446837" cy="4105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7870514" y="6412431"/>
              <a:ext cx="1342216" cy="43812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CH" sz="1400" b="1" dirty="0" smtClean="0">
                  <a:latin typeface="+mj-lt"/>
                </a:rPr>
                <a:t>NO_OBS</a:t>
              </a:r>
              <a:endParaRPr lang="de-CH" sz="1400" b="1" dirty="0">
                <a:latin typeface="+mj-lt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 smtClean="0"/>
              <a:t>Spatial</a:t>
            </a:r>
            <a:r>
              <a:rPr lang="de-CH" dirty="0" smtClean="0"/>
              <a:t> </a:t>
            </a:r>
            <a:r>
              <a:rPr lang="de-CH" dirty="0" err="1" smtClean="0"/>
              <a:t>distribution</a:t>
            </a:r>
            <a:r>
              <a:rPr lang="de-CH" dirty="0" smtClean="0"/>
              <a:t> </a:t>
            </a:r>
            <a:r>
              <a:rPr lang="de-CH" dirty="0" err="1" smtClean="0"/>
              <a:t>of</a:t>
            </a:r>
            <a:r>
              <a:rPr lang="de-CH" dirty="0" smtClean="0"/>
              <a:t> RMSE</a:t>
            </a:r>
            <a:endParaRPr lang="de-CH" dirty="0"/>
          </a:p>
        </p:txBody>
      </p:sp>
      <p:grpSp>
        <p:nvGrpSpPr>
          <p:cNvPr id="8" name="Group 7"/>
          <p:cNvGrpSpPr/>
          <p:nvPr/>
        </p:nvGrpSpPr>
        <p:grpSpPr>
          <a:xfrm>
            <a:off x="4596423" y="3901481"/>
            <a:ext cx="4495353" cy="2823675"/>
            <a:chOff x="219868" y="1196752"/>
            <a:chExt cx="6399213" cy="4019550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868" y="1196752"/>
              <a:ext cx="6399213" cy="4019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4244690" y="4613897"/>
              <a:ext cx="1470002" cy="43812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CH" sz="1400" b="1" dirty="0" smtClean="0">
                  <a:latin typeface="+mj-lt"/>
                </a:rPr>
                <a:t>NUDGING</a:t>
              </a:r>
              <a:endParaRPr lang="de-CH" sz="1200" b="1" dirty="0">
                <a:latin typeface="+mj-lt"/>
              </a:endParaRPr>
            </a:p>
          </p:txBody>
        </p:sp>
      </p:grp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227880" y="1281816"/>
            <a:ext cx="4272111" cy="2507547"/>
          </a:xfrm>
        </p:spPr>
        <p:txBody>
          <a:bodyPr/>
          <a:lstStyle/>
          <a:p>
            <a:r>
              <a:rPr lang="de-CH" dirty="0" err="1" smtClean="0"/>
              <a:t>Largest</a:t>
            </a:r>
            <a:r>
              <a:rPr lang="de-CH" dirty="0" smtClean="0"/>
              <a:t> </a:t>
            </a:r>
            <a:r>
              <a:rPr lang="de-CH" dirty="0" err="1" smtClean="0"/>
              <a:t>differences</a:t>
            </a:r>
            <a:r>
              <a:rPr lang="de-CH" dirty="0" smtClean="0"/>
              <a:t> in </a:t>
            </a:r>
            <a:r>
              <a:rPr lang="de-CH" dirty="0" err="1" smtClean="0"/>
              <a:t>the</a:t>
            </a:r>
            <a:r>
              <a:rPr lang="de-CH" dirty="0" smtClean="0"/>
              <a:t> Po Valley</a:t>
            </a:r>
          </a:p>
          <a:p>
            <a:r>
              <a:rPr lang="de-CH" dirty="0" smtClean="0"/>
              <a:t>NUDGING </a:t>
            </a:r>
            <a:r>
              <a:rPr lang="de-CH" dirty="0" err="1" smtClean="0"/>
              <a:t>closest</a:t>
            </a:r>
            <a:r>
              <a:rPr lang="de-CH" dirty="0" smtClean="0"/>
              <a:t> </a:t>
            </a:r>
            <a:r>
              <a:rPr lang="de-CH" dirty="0" err="1" smtClean="0"/>
              <a:t>to</a:t>
            </a:r>
            <a:r>
              <a:rPr lang="de-CH" dirty="0" smtClean="0"/>
              <a:t> OBS</a:t>
            </a:r>
          </a:p>
          <a:p>
            <a:r>
              <a:rPr lang="de-CH" dirty="0" smtClean="0"/>
              <a:t>LETKF_DET </a:t>
            </a:r>
            <a:r>
              <a:rPr lang="de-CH" dirty="0" err="1" smtClean="0"/>
              <a:t>similar</a:t>
            </a:r>
            <a:r>
              <a:rPr lang="de-CH" dirty="0" smtClean="0"/>
              <a:t> </a:t>
            </a:r>
            <a:r>
              <a:rPr lang="de-CH" dirty="0" err="1" smtClean="0"/>
              <a:t>to</a:t>
            </a:r>
            <a:r>
              <a:rPr lang="de-CH" dirty="0" smtClean="0"/>
              <a:t> NO_OBS</a:t>
            </a:r>
            <a:endParaRPr lang="de-CH" dirty="0"/>
          </a:p>
          <a:p>
            <a:endParaRPr lang="de-CH" dirty="0"/>
          </a:p>
        </p:txBody>
      </p:sp>
      <p:sp>
        <p:nvSpPr>
          <p:cNvPr id="9" name="Oval 8"/>
          <p:cNvSpPr/>
          <p:nvPr/>
        </p:nvSpPr>
        <p:spPr bwMode="auto">
          <a:xfrm>
            <a:off x="5940152" y="2568284"/>
            <a:ext cx="1008112" cy="1004732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5897620" y="5384356"/>
            <a:ext cx="1008112" cy="1004732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1454390" y="5438527"/>
            <a:ext cx="1008112" cy="1004732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300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603" y="1052736"/>
            <a:ext cx="4536000" cy="2849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264" y="3918425"/>
            <a:ext cx="4535736" cy="28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 smtClean="0"/>
              <a:t>Spatial</a:t>
            </a:r>
            <a:r>
              <a:rPr lang="de-CH" dirty="0" smtClean="0"/>
              <a:t> </a:t>
            </a:r>
            <a:r>
              <a:rPr lang="de-CH" dirty="0" err="1" smtClean="0"/>
              <a:t>distribution</a:t>
            </a:r>
            <a:r>
              <a:rPr lang="de-CH" dirty="0" smtClean="0"/>
              <a:t> </a:t>
            </a:r>
            <a:r>
              <a:rPr lang="de-CH" dirty="0" err="1" smtClean="0"/>
              <a:t>of</a:t>
            </a:r>
            <a:r>
              <a:rPr lang="de-CH" dirty="0" smtClean="0"/>
              <a:t> RMSE</a:t>
            </a:r>
            <a:endParaRPr lang="de-CH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227880" y="1281816"/>
            <a:ext cx="4272111" cy="2507547"/>
          </a:xfrm>
        </p:spPr>
        <p:txBody>
          <a:bodyPr/>
          <a:lstStyle/>
          <a:p>
            <a:r>
              <a:rPr lang="de-CH" dirty="0" err="1" smtClean="0"/>
              <a:t>Differences</a:t>
            </a:r>
            <a:r>
              <a:rPr lang="de-CH" dirty="0" smtClean="0"/>
              <a:t> </a:t>
            </a:r>
            <a:r>
              <a:rPr lang="de-CH" dirty="0" err="1" smtClean="0"/>
              <a:t>everywhere</a:t>
            </a:r>
            <a:r>
              <a:rPr lang="de-CH" dirty="0" smtClean="0"/>
              <a:t>, but </a:t>
            </a:r>
            <a:r>
              <a:rPr lang="de-CH" dirty="0" err="1" smtClean="0"/>
              <a:t>particularly</a:t>
            </a:r>
            <a:r>
              <a:rPr lang="de-CH" dirty="0" smtClean="0"/>
              <a:t> </a:t>
            </a:r>
            <a:r>
              <a:rPr lang="de-CH" dirty="0" err="1" smtClean="0"/>
              <a:t>over</a:t>
            </a:r>
            <a:r>
              <a:rPr lang="de-CH" dirty="0" smtClean="0"/>
              <a:t> Po Valley</a:t>
            </a:r>
          </a:p>
          <a:p>
            <a:r>
              <a:rPr lang="de-CH" dirty="0" smtClean="0"/>
              <a:t>NO_OBS </a:t>
            </a:r>
            <a:r>
              <a:rPr lang="de-CH" dirty="0" err="1" smtClean="0"/>
              <a:t>closest</a:t>
            </a:r>
            <a:r>
              <a:rPr lang="de-CH" dirty="0" smtClean="0"/>
              <a:t> </a:t>
            </a:r>
            <a:r>
              <a:rPr lang="de-CH" dirty="0" err="1" smtClean="0"/>
              <a:t>to</a:t>
            </a:r>
            <a:r>
              <a:rPr lang="de-CH" dirty="0" smtClean="0"/>
              <a:t> </a:t>
            </a:r>
            <a:r>
              <a:rPr lang="de-CH" dirty="0" err="1" smtClean="0"/>
              <a:t>obs</a:t>
            </a:r>
            <a:r>
              <a:rPr lang="de-CH" dirty="0" smtClean="0"/>
              <a:t>!</a:t>
            </a:r>
            <a:endParaRPr lang="de-CH" dirty="0"/>
          </a:p>
          <a:p>
            <a:endParaRPr lang="de-CH" dirty="0"/>
          </a:p>
        </p:txBody>
      </p:sp>
      <p:sp>
        <p:nvSpPr>
          <p:cNvPr id="17" name="Oval 16"/>
          <p:cNvSpPr/>
          <p:nvPr/>
        </p:nvSpPr>
        <p:spPr bwMode="auto">
          <a:xfrm>
            <a:off x="1454390" y="5438527"/>
            <a:ext cx="1008112" cy="1004732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452320" y="6330835"/>
            <a:ext cx="103265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CH" sz="1400" b="1" dirty="0" smtClean="0">
                <a:latin typeface="+mj-lt"/>
              </a:rPr>
              <a:t>NUDGING</a:t>
            </a:r>
            <a:endParaRPr lang="de-CH" sz="1400" b="1" dirty="0">
              <a:latin typeface="+mj-lt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8" y="3912960"/>
            <a:ext cx="4536000" cy="2852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782433" y="6339979"/>
            <a:ext cx="122020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CH" sz="1400" b="1" dirty="0" smtClean="0">
                <a:latin typeface="+mj-lt"/>
              </a:rPr>
              <a:t>LETKF_DET</a:t>
            </a:r>
            <a:endParaRPr lang="de-CH" sz="1400" b="1" dirty="0"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534961" y="3502529"/>
            <a:ext cx="94288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CH" sz="1400" b="1" dirty="0" smtClean="0">
                <a:latin typeface="+mj-lt"/>
              </a:rPr>
              <a:t>NO_OBS</a:t>
            </a:r>
            <a:endParaRPr lang="de-CH" sz="1400" b="1" dirty="0">
              <a:latin typeface="+mj-lt"/>
            </a:endParaRPr>
          </a:p>
        </p:txBody>
      </p:sp>
      <p:sp>
        <p:nvSpPr>
          <p:cNvPr id="16" name="Oval 15"/>
          <p:cNvSpPr/>
          <p:nvPr/>
        </p:nvSpPr>
        <p:spPr bwMode="auto">
          <a:xfrm rot="20405050">
            <a:off x="656950" y="5414508"/>
            <a:ext cx="2276203" cy="1004732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 rot="20405050">
            <a:off x="5132008" y="5419107"/>
            <a:ext cx="2276203" cy="1004732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23" name="Oval 22"/>
          <p:cNvSpPr/>
          <p:nvPr/>
        </p:nvSpPr>
        <p:spPr bwMode="auto">
          <a:xfrm rot="20405050">
            <a:off x="5160274" y="2583768"/>
            <a:ext cx="2276203" cy="1004732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739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Analysis </a:t>
            </a:r>
            <a:r>
              <a:rPr lang="de-CH" dirty="0" err="1" smtClean="0"/>
              <a:t>increments</a:t>
            </a:r>
            <a:endParaRPr lang="de-C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 err="1" smtClean="0"/>
              <a:t>Sometimes</a:t>
            </a:r>
            <a:r>
              <a:rPr lang="de-CH" dirty="0"/>
              <a:t> </a:t>
            </a:r>
            <a:r>
              <a:rPr lang="de-CH" dirty="0" err="1" smtClean="0"/>
              <a:t>good</a:t>
            </a:r>
            <a:r>
              <a:rPr lang="de-CH" dirty="0" smtClean="0"/>
              <a:t> </a:t>
            </a:r>
            <a:r>
              <a:rPr lang="de-CH" dirty="0" err="1" smtClean="0"/>
              <a:t>correlation</a:t>
            </a:r>
            <a:r>
              <a:rPr lang="de-CH" dirty="0" smtClean="0"/>
              <a:t> </a:t>
            </a:r>
            <a:r>
              <a:rPr lang="de-CH" dirty="0" err="1" smtClean="0"/>
              <a:t>between</a:t>
            </a:r>
            <a:r>
              <a:rPr lang="de-CH" dirty="0" smtClean="0"/>
              <a:t> </a:t>
            </a:r>
            <a:r>
              <a:rPr lang="de-CH" dirty="0" err="1" smtClean="0"/>
              <a:t>analysis</a:t>
            </a:r>
            <a:r>
              <a:rPr lang="de-CH" dirty="0" smtClean="0"/>
              <a:t> </a:t>
            </a:r>
            <a:r>
              <a:rPr lang="de-CH" dirty="0" err="1" smtClean="0"/>
              <a:t>increments</a:t>
            </a:r>
            <a:r>
              <a:rPr lang="de-CH" dirty="0" smtClean="0"/>
              <a:t> </a:t>
            </a:r>
            <a:r>
              <a:rPr lang="de-CH" dirty="0" err="1" smtClean="0"/>
              <a:t>and</a:t>
            </a:r>
            <a:r>
              <a:rPr lang="de-CH" dirty="0" smtClean="0"/>
              <a:t> </a:t>
            </a:r>
            <a:r>
              <a:rPr lang="de-CH" dirty="0" err="1" smtClean="0"/>
              <a:t>first</a:t>
            </a:r>
            <a:r>
              <a:rPr lang="de-CH" dirty="0" smtClean="0"/>
              <a:t> </a:t>
            </a:r>
            <a:r>
              <a:rPr lang="de-CH" dirty="0" err="1" smtClean="0"/>
              <a:t>guess</a:t>
            </a:r>
            <a:r>
              <a:rPr lang="de-CH" dirty="0" smtClean="0"/>
              <a:t> </a:t>
            </a:r>
            <a:r>
              <a:rPr lang="de-CH" dirty="0" err="1" smtClean="0"/>
              <a:t>spread</a:t>
            </a:r>
            <a:r>
              <a:rPr lang="de-CH" dirty="0" smtClean="0"/>
              <a:t>, </a:t>
            </a:r>
            <a:r>
              <a:rPr lang="de-CH" dirty="0" err="1" smtClean="0"/>
              <a:t>sometimes</a:t>
            </a:r>
            <a:r>
              <a:rPr lang="de-CH" dirty="0" smtClean="0"/>
              <a:t> not…</a:t>
            </a:r>
            <a:endParaRPr lang="de-CH" dirty="0"/>
          </a:p>
        </p:txBody>
      </p:sp>
      <p:pic>
        <p:nvPicPr>
          <p:cNvPr id="7170" name="Picture 2" descr="C:\Users\led\AppData\Local\Temp\scp35290\c2_al_anaincT+fgspreadT_59_000_20120730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9" y="2204864"/>
            <a:ext cx="4439785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led\AppData\Local\Temp\scp45428\c2_al_anaincT+fgspreadT_29_000_201207270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101" y="2223914"/>
            <a:ext cx="4439786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6391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107504" y="6021288"/>
            <a:ext cx="8964996" cy="72008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graphicFrame>
        <p:nvGraphicFramePr>
          <p:cNvPr id="107527" name="Object 7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013284202"/>
              </p:ext>
            </p:extLst>
          </p:nvPr>
        </p:nvGraphicFramePr>
        <p:xfrm>
          <a:off x="575250" y="993775"/>
          <a:ext cx="1655763" cy="1601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8" name="Photo Editor Photo" r:id="rId4" imgW="4742857" imgH="4590476" progId="MSPhotoEd.3">
                  <p:embed/>
                </p:oleObj>
              </mc:Choice>
              <mc:Fallback>
                <p:oleObj name="Photo Editor Photo" r:id="rId4" imgW="4742857" imgH="4590476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5250" y="993775"/>
                        <a:ext cx="1655763" cy="1601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7528" name="Group 8"/>
          <p:cNvGrpSpPr>
            <a:grpSpLocks/>
          </p:cNvGrpSpPr>
          <p:nvPr/>
        </p:nvGrpSpPr>
        <p:grpSpPr bwMode="auto">
          <a:xfrm>
            <a:off x="1475363" y="1857375"/>
            <a:ext cx="150812" cy="101600"/>
            <a:chOff x="3604" y="1050"/>
            <a:chExt cx="280" cy="241"/>
          </a:xfrm>
        </p:grpSpPr>
        <p:sp>
          <p:nvSpPr>
            <p:cNvPr id="107529" name="Line 9"/>
            <p:cNvSpPr>
              <a:spLocks noChangeShapeType="1"/>
            </p:cNvSpPr>
            <p:nvPr/>
          </p:nvSpPr>
          <p:spPr bwMode="auto">
            <a:xfrm>
              <a:off x="3604" y="1083"/>
              <a:ext cx="19" cy="208"/>
            </a:xfrm>
            <a:prstGeom prst="line">
              <a:avLst/>
            </a:prstGeom>
            <a:noFill/>
            <a:ln w="1905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de-CH"/>
            </a:p>
          </p:txBody>
        </p:sp>
        <p:sp>
          <p:nvSpPr>
            <p:cNvPr id="107530" name="Line 10"/>
            <p:cNvSpPr>
              <a:spLocks noChangeShapeType="1"/>
            </p:cNvSpPr>
            <p:nvPr/>
          </p:nvSpPr>
          <p:spPr bwMode="auto">
            <a:xfrm>
              <a:off x="3835" y="1050"/>
              <a:ext cx="49" cy="200"/>
            </a:xfrm>
            <a:prstGeom prst="line">
              <a:avLst/>
            </a:prstGeom>
            <a:noFill/>
            <a:ln w="1905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de-CH"/>
            </a:p>
          </p:txBody>
        </p:sp>
        <p:sp>
          <p:nvSpPr>
            <p:cNvPr id="107531" name="Line 11"/>
            <p:cNvSpPr>
              <a:spLocks noChangeShapeType="1"/>
            </p:cNvSpPr>
            <p:nvPr/>
          </p:nvSpPr>
          <p:spPr bwMode="auto">
            <a:xfrm flipV="1">
              <a:off x="3623" y="1252"/>
              <a:ext cx="257" cy="39"/>
            </a:xfrm>
            <a:prstGeom prst="line">
              <a:avLst/>
            </a:prstGeom>
            <a:noFill/>
            <a:ln w="1905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de-CH"/>
            </a:p>
          </p:txBody>
        </p:sp>
        <p:sp>
          <p:nvSpPr>
            <p:cNvPr id="107532" name="Line 12"/>
            <p:cNvSpPr>
              <a:spLocks noChangeShapeType="1"/>
            </p:cNvSpPr>
            <p:nvPr/>
          </p:nvSpPr>
          <p:spPr bwMode="auto">
            <a:xfrm flipV="1">
              <a:off x="3604" y="1052"/>
              <a:ext cx="228" cy="32"/>
            </a:xfrm>
            <a:prstGeom prst="line">
              <a:avLst/>
            </a:prstGeom>
            <a:noFill/>
            <a:ln w="1905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de-CH"/>
            </a:p>
          </p:txBody>
        </p:sp>
      </p:grpSp>
      <p:sp>
        <p:nvSpPr>
          <p:cNvPr id="107533" name="Line 13"/>
          <p:cNvSpPr>
            <a:spLocks noChangeShapeType="1"/>
          </p:cNvSpPr>
          <p:nvPr/>
        </p:nvSpPr>
        <p:spPr bwMode="auto">
          <a:xfrm>
            <a:off x="1597600" y="1857375"/>
            <a:ext cx="2576513" cy="16637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CH"/>
          </a:p>
        </p:txBody>
      </p:sp>
      <p:sp>
        <p:nvSpPr>
          <p:cNvPr id="107534" name="Rectangle 14"/>
          <p:cNvSpPr>
            <a:spLocks noChangeArrowheads="1"/>
          </p:cNvSpPr>
          <p:nvPr/>
        </p:nvSpPr>
        <p:spPr bwMode="auto">
          <a:xfrm>
            <a:off x="803850" y="3559175"/>
            <a:ext cx="1419225" cy="142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107535" name="Text Box 15"/>
          <p:cNvSpPr txBox="1">
            <a:spLocks noChangeArrowheads="1"/>
          </p:cNvSpPr>
          <p:nvPr/>
        </p:nvSpPr>
        <p:spPr bwMode="auto">
          <a:xfrm>
            <a:off x="539440" y="2930402"/>
            <a:ext cx="348843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541338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</a:pPr>
            <a:r>
              <a:rPr lang="de-CH" sz="1200" b="1" dirty="0" smtClean="0">
                <a:solidFill>
                  <a:srgbClr val="0000FF"/>
                </a:solidFill>
                <a:latin typeface="Arial" pitchFamily="34" charset="0"/>
              </a:rPr>
              <a:t>COSMO-1</a:t>
            </a:r>
            <a:r>
              <a:rPr lang="de-CH" sz="1200" b="1" dirty="0" smtClean="0">
                <a:latin typeface="Arial" pitchFamily="34" charset="0"/>
              </a:rPr>
              <a:t>: 8x </a:t>
            </a:r>
            <a:r>
              <a:rPr lang="de-CH" sz="1200" b="1" dirty="0" err="1" smtClean="0">
                <a:latin typeface="Arial" pitchFamily="34" charset="0"/>
              </a:rPr>
              <a:t>daily</a:t>
            </a:r>
            <a:r>
              <a:rPr lang="de-CH" sz="1200" b="1" dirty="0" smtClean="0">
                <a:latin typeface="Arial" pitchFamily="34" charset="0"/>
              </a:rPr>
              <a:t> O(24 </a:t>
            </a:r>
            <a:r>
              <a:rPr lang="de-CH" sz="1200" b="1" dirty="0" err="1" smtClean="0">
                <a:latin typeface="Arial" pitchFamily="34" charset="0"/>
              </a:rPr>
              <a:t>hour</a:t>
            </a:r>
            <a:r>
              <a:rPr lang="de-CH" sz="1200" b="1" dirty="0" smtClean="0">
                <a:latin typeface="Arial" pitchFamily="34" charset="0"/>
              </a:rPr>
              <a:t>) </a:t>
            </a:r>
            <a:r>
              <a:rPr lang="de-CH" sz="1200" b="1" dirty="0" err="1" smtClean="0">
                <a:latin typeface="Arial" pitchFamily="34" charset="0"/>
              </a:rPr>
              <a:t>forecasts</a:t>
            </a:r>
            <a:r>
              <a:rPr lang="de-CH" sz="1200" b="1" dirty="0" smtClean="0">
                <a:latin typeface="Arial" pitchFamily="34" charset="0"/>
              </a:rPr>
              <a:t/>
            </a:r>
            <a:br>
              <a:rPr lang="de-CH" sz="1200" b="1" dirty="0" smtClean="0">
                <a:latin typeface="Arial" pitchFamily="34" charset="0"/>
              </a:rPr>
            </a:br>
            <a:r>
              <a:rPr lang="de-CH" sz="1200" b="1" dirty="0" smtClean="0">
                <a:latin typeface="Arial" pitchFamily="34" charset="0"/>
              </a:rPr>
              <a:t>1.1km </a:t>
            </a:r>
            <a:r>
              <a:rPr lang="de-CH" sz="1200" b="1" dirty="0" err="1" smtClean="0">
                <a:latin typeface="Arial" pitchFamily="34" charset="0"/>
              </a:rPr>
              <a:t>grid</a:t>
            </a:r>
            <a:r>
              <a:rPr lang="de-CH" sz="1200" b="1" dirty="0" smtClean="0">
                <a:latin typeface="Arial" pitchFamily="34" charset="0"/>
              </a:rPr>
              <a:t> </a:t>
            </a:r>
            <a:r>
              <a:rPr lang="de-CH" sz="1200" b="1" dirty="0" err="1" smtClean="0">
                <a:latin typeface="Arial" pitchFamily="34" charset="0"/>
              </a:rPr>
              <a:t>size</a:t>
            </a:r>
            <a:r>
              <a:rPr lang="de-CH" sz="1200" b="1" dirty="0" smtClean="0">
                <a:latin typeface="Arial" pitchFamily="34" charset="0"/>
              </a:rPr>
              <a:t> (</a:t>
            </a:r>
            <a:r>
              <a:rPr lang="de-CH" sz="1200" b="1" dirty="0" err="1" smtClean="0">
                <a:latin typeface="Arial" pitchFamily="34" charset="0"/>
              </a:rPr>
              <a:t>convection</a:t>
            </a:r>
            <a:r>
              <a:rPr lang="de-CH" sz="1200" b="1" dirty="0" smtClean="0">
                <a:latin typeface="Arial" pitchFamily="34" charset="0"/>
              </a:rPr>
              <a:t> </a:t>
            </a:r>
            <a:r>
              <a:rPr lang="de-CH" sz="1200" b="1" dirty="0" err="1" smtClean="0">
                <a:latin typeface="Arial" pitchFamily="34" charset="0"/>
              </a:rPr>
              <a:t>permitting</a:t>
            </a:r>
            <a:r>
              <a:rPr lang="de-CH" sz="1200" b="1" dirty="0" smtClean="0">
                <a:latin typeface="Arial" pitchFamily="34" charset="0"/>
              </a:rPr>
              <a:t>)</a:t>
            </a:r>
            <a:endParaRPr lang="de-CH" sz="1200" b="1" dirty="0">
              <a:latin typeface="Arial" pitchFamily="34" charset="0"/>
            </a:endParaRPr>
          </a:p>
        </p:txBody>
      </p:sp>
      <p:sp>
        <p:nvSpPr>
          <p:cNvPr id="107536" name="Text Box 16"/>
          <p:cNvSpPr txBox="1">
            <a:spLocks noChangeArrowheads="1"/>
          </p:cNvSpPr>
          <p:nvPr/>
        </p:nvSpPr>
        <p:spPr bwMode="auto">
          <a:xfrm>
            <a:off x="1818486" y="944724"/>
            <a:ext cx="239395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541338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r" eaLnBrk="1" hangingPunct="1">
              <a:spcBef>
                <a:spcPct val="20000"/>
              </a:spcBef>
              <a:buSzPct val="85000"/>
            </a:pPr>
            <a:r>
              <a:rPr lang="de-CH" sz="1200" b="1" dirty="0" err="1" smtClean="0">
                <a:latin typeface="Arial" pitchFamily="34" charset="0"/>
              </a:rPr>
              <a:t>Boundary</a:t>
            </a:r>
            <a:r>
              <a:rPr lang="de-CH" sz="1200" b="1" dirty="0" smtClean="0">
                <a:latin typeface="Arial" pitchFamily="34" charset="0"/>
              </a:rPr>
              <a:t> </a:t>
            </a:r>
            <a:r>
              <a:rPr lang="de-CH" sz="1200" b="1" dirty="0" err="1" smtClean="0">
                <a:latin typeface="Arial" pitchFamily="34" charset="0"/>
              </a:rPr>
              <a:t>conditions</a:t>
            </a:r>
            <a:r>
              <a:rPr lang="de-CH" sz="1200" b="1" dirty="0" smtClean="0">
                <a:latin typeface="Arial" pitchFamily="34" charset="0"/>
              </a:rPr>
              <a:t>: IFS</a:t>
            </a:r>
            <a:br>
              <a:rPr lang="de-CH" sz="1200" b="1" dirty="0" smtClean="0">
                <a:latin typeface="Arial" pitchFamily="34" charset="0"/>
              </a:rPr>
            </a:br>
            <a:r>
              <a:rPr lang="de-CH" sz="1200" b="1" dirty="0" smtClean="0">
                <a:latin typeface="Arial" pitchFamily="34" charset="0"/>
              </a:rPr>
              <a:t>10km</a:t>
            </a:r>
            <a:br>
              <a:rPr lang="de-CH" sz="1200" b="1" dirty="0" smtClean="0">
                <a:latin typeface="Arial" pitchFamily="34" charset="0"/>
              </a:rPr>
            </a:br>
            <a:r>
              <a:rPr lang="de-CH" sz="1200" b="1" dirty="0" smtClean="0">
                <a:latin typeface="Arial" pitchFamily="34" charset="0"/>
              </a:rPr>
              <a:t>4x </a:t>
            </a:r>
            <a:r>
              <a:rPr lang="de-CH" sz="1200" b="1" dirty="0" err="1" smtClean="0">
                <a:latin typeface="Arial" pitchFamily="34" charset="0"/>
              </a:rPr>
              <a:t>daily</a:t>
            </a:r>
            <a:endParaRPr lang="de-CH" sz="1200" b="1" dirty="0">
              <a:latin typeface="Arial" pitchFamily="34" charset="0"/>
            </a:endParaRPr>
          </a:p>
        </p:txBody>
      </p:sp>
      <p:pic>
        <p:nvPicPr>
          <p:cNvPr id="107549" name="Picture 29" descr="oro_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3" t="23039" r="21086" b="17647"/>
          <a:stretch>
            <a:fillRect/>
          </a:stretch>
        </p:blipFill>
        <p:spPr bwMode="auto">
          <a:xfrm>
            <a:off x="251400" y="3573020"/>
            <a:ext cx="3943350" cy="267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550" name="Line 30"/>
          <p:cNvSpPr>
            <a:spLocks noChangeShapeType="1"/>
          </p:cNvSpPr>
          <p:nvPr/>
        </p:nvSpPr>
        <p:spPr bwMode="auto">
          <a:xfrm flipH="1">
            <a:off x="251400" y="1876425"/>
            <a:ext cx="1228725" cy="162242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CH"/>
          </a:p>
        </p:txBody>
      </p:sp>
      <p:sp>
        <p:nvSpPr>
          <p:cNvPr id="31" name="Title 1"/>
          <p:cNvSpPr txBox="1">
            <a:spLocks/>
          </p:cNvSpPr>
          <p:nvPr/>
        </p:nvSpPr>
        <p:spPr bwMode="auto">
          <a:xfrm>
            <a:off x="1296988" y="323850"/>
            <a:ext cx="7461250" cy="989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GB" dirty="0"/>
              <a:t>Project COSMO-NExT</a:t>
            </a:r>
            <a:endParaRPr lang="de-CH" dirty="0"/>
          </a:p>
        </p:txBody>
      </p:sp>
      <p:pic>
        <p:nvPicPr>
          <p:cNvPr id="32" name="Picture 2" descr="oro_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3" t="23468" r="20998" b="17909"/>
          <a:stretch>
            <a:fillRect/>
          </a:stretch>
        </p:blipFill>
        <p:spPr bwMode="auto">
          <a:xfrm>
            <a:off x="4955766" y="3933070"/>
            <a:ext cx="3914775" cy="262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" descr="oro_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3" t="23468" r="20998" b="17909"/>
          <a:stretch>
            <a:fillRect/>
          </a:stretch>
        </p:blipFill>
        <p:spPr bwMode="auto">
          <a:xfrm>
            <a:off x="4811746" y="3775075"/>
            <a:ext cx="3914775" cy="262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8036252"/>
              </p:ext>
            </p:extLst>
          </p:nvPr>
        </p:nvGraphicFramePr>
        <p:xfrm>
          <a:off x="5404422" y="1000125"/>
          <a:ext cx="1655763" cy="1601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9" name="Photo Editor Photo" r:id="rId8" imgW="4742857" imgH="4590476" progId="MSPhotoEd.3">
                  <p:embed/>
                </p:oleObj>
              </mc:Choice>
              <mc:Fallback>
                <p:oleObj name="Photo Editor Photo" r:id="rId8" imgW="4742857" imgH="4590476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04422" y="1000125"/>
                        <a:ext cx="1655763" cy="1601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3548119"/>
              </p:ext>
            </p:extLst>
          </p:nvPr>
        </p:nvGraphicFramePr>
        <p:xfrm>
          <a:off x="5159947" y="1000125"/>
          <a:ext cx="1655763" cy="1601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0" name="Photo Editor Photo" r:id="rId9" imgW="4742857" imgH="4590476" progId="MSPhotoEd.3">
                  <p:embed/>
                </p:oleObj>
              </mc:Choice>
              <mc:Fallback>
                <p:oleObj name="Photo Editor Photo" r:id="rId9" imgW="4742857" imgH="4590476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59947" y="1000125"/>
                        <a:ext cx="1655763" cy="1601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2389651"/>
              </p:ext>
            </p:extLst>
          </p:nvPr>
        </p:nvGraphicFramePr>
        <p:xfrm>
          <a:off x="4886897" y="1000125"/>
          <a:ext cx="1655763" cy="1601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1" name="Photo Editor Photo" r:id="rId10" imgW="4742857" imgH="4590476" progId="MSPhotoEd.3">
                  <p:embed/>
                </p:oleObj>
              </mc:Choice>
              <mc:Fallback>
                <p:oleObj name="Photo Editor Photo" r:id="rId10" imgW="4742857" imgH="4590476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86897" y="1000125"/>
                        <a:ext cx="1655763" cy="1601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Line 18"/>
          <p:cNvSpPr>
            <a:spLocks noChangeShapeType="1"/>
          </p:cNvSpPr>
          <p:nvPr/>
        </p:nvSpPr>
        <p:spPr bwMode="auto">
          <a:xfrm>
            <a:off x="5894959" y="1854201"/>
            <a:ext cx="2663825" cy="1666874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CH"/>
          </a:p>
        </p:txBody>
      </p:sp>
      <p:sp>
        <p:nvSpPr>
          <p:cNvPr id="38" name="Line 19"/>
          <p:cNvSpPr>
            <a:spLocks noChangeShapeType="1"/>
          </p:cNvSpPr>
          <p:nvPr/>
        </p:nvSpPr>
        <p:spPr bwMode="auto">
          <a:xfrm flipH="1">
            <a:off x="4669410" y="1868488"/>
            <a:ext cx="1127125" cy="1652587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CH"/>
          </a:p>
        </p:txBody>
      </p:sp>
      <p:sp>
        <p:nvSpPr>
          <p:cNvPr id="39" name="Rectangle 20"/>
          <p:cNvSpPr>
            <a:spLocks noChangeArrowheads="1"/>
          </p:cNvSpPr>
          <p:nvPr/>
        </p:nvSpPr>
        <p:spPr bwMode="auto">
          <a:xfrm>
            <a:off x="5115497" y="3498850"/>
            <a:ext cx="1419225" cy="142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40" name="Text Box 21"/>
          <p:cNvSpPr txBox="1">
            <a:spLocks noChangeArrowheads="1"/>
          </p:cNvSpPr>
          <p:nvPr/>
        </p:nvSpPr>
        <p:spPr bwMode="auto">
          <a:xfrm>
            <a:off x="4926584" y="2926685"/>
            <a:ext cx="40382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541338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</a:pPr>
            <a:r>
              <a:rPr lang="de-CH" sz="1200" b="1" dirty="0" smtClean="0">
                <a:solidFill>
                  <a:srgbClr val="ED181E"/>
                </a:solidFill>
                <a:latin typeface="Arial" pitchFamily="34" charset="0"/>
              </a:rPr>
              <a:t>COSMO-E</a:t>
            </a:r>
            <a:r>
              <a:rPr lang="de-CH" sz="1200" b="1" dirty="0" smtClean="0">
                <a:latin typeface="Arial" pitchFamily="34" charset="0"/>
              </a:rPr>
              <a:t>: 2x </a:t>
            </a:r>
            <a:r>
              <a:rPr lang="de-CH" sz="1200" b="1" dirty="0" err="1" smtClean="0">
                <a:latin typeface="Arial" pitchFamily="34" charset="0"/>
              </a:rPr>
              <a:t>daily</a:t>
            </a:r>
            <a:r>
              <a:rPr lang="de-CH" sz="1200" b="1" dirty="0" smtClean="0">
                <a:latin typeface="Arial" pitchFamily="34" charset="0"/>
              </a:rPr>
              <a:t> 5 </a:t>
            </a:r>
            <a:r>
              <a:rPr lang="de-CH" sz="1200" b="1" dirty="0" err="1" smtClean="0">
                <a:latin typeface="Arial" pitchFamily="34" charset="0"/>
              </a:rPr>
              <a:t>day</a:t>
            </a:r>
            <a:r>
              <a:rPr lang="de-CH" sz="1200" b="1" dirty="0" smtClean="0">
                <a:latin typeface="Arial" pitchFamily="34" charset="0"/>
              </a:rPr>
              <a:t> </a:t>
            </a:r>
            <a:r>
              <a:rPr lang="de-CH" sz="1200" b="1" dirty="0" err="1" smtClean="0">
                <a:latin typeface="Arial" pitchFamily="34" charset="0"/>
              </a:rPr>
              <a:t>forecasts</a:t>
            </a:r>
            <a:r>
              <a:rPr lang="de-CH" sz="1200" b="1" dirty="0" smtClean="0">
                <a:latin typeface="Arial" pitchFamily="34" charset="0"/>
              </a:rPr>
              <a:t> </a:t>
            </a:r>
            <a:br>
              <a:rPr lang="de-CH" sz="1200" b="1" dirty="0" smtClean="0">
                <a:latin typeface="Arial" pitchFamily="34" charset="0"/>
              </a:rPr>
            </a:br>
            <a:r>
              <a:rPr lang="de-CH" sz="1200" b="1" dirty="0" smtClean="0">
                <a:latin typeface="Arial" pitchFamily="34" charset="0"/>
              </a:rPr>
              <a:t>2.2km </a:t>
            </a:r>
            <a:r>
              <a:rPr lang="de-CH" sz="1200" b="1" dirty="0" err="1" smtClean="0">
                <a:latin typeface="Arial" pitchFamily="34" charset="0"/>
              </a:rPr>
              <a:t>grid</a:t>
            </a:r>
            <a:r>
              <a:rPr lang="de-CH" sz="1200" b="1" dirty="0" smtClean="0">
                <a:latin typeface="Arial" pitchFamily="34" charset="0"/>
              </a:rPr>
              <a:t> </a:t>
            </a:r>
            <a:r>
              <a:rPr lang="de-CH" sz="1200" b="1" dirty="0" err="1" smtClean="0">
                <a:latin typeface="Arial" pitchFamily="34" charset="0"/>
              </a:rPr>
              <a:t>size</a:t>
            </a:r>
            <a:r>
              <a:rPr lang="de-CH" sz="1200" b="1" dirty="0" smtClean="0">
                <a:latin typeface="Arial" pitchFamily="34" charset="0"/>
              </a:rPr>
              <a:t> (</a:t>
            </a:r>
            <a:r>
              <a:rPr lang="de-CH" sz="1200" b="1" dirty="0" err="1" smtClean="0">
                <a:latin typeface="Arial" pitchFamily="34" charset="0"/>
              </a:rPr>
              <a:t>convection</a:t>
            </a:r>
            <a:r>
              <a:rPr lang="de-CH" sz="1200" b="1" dirty="0" smtClean="0">
                <a:latin typeface="Arial" pitchFamily="34" charset="0"/>
              </a:rPr>
              <a:t> </a:t>
            </a:r>
            <a:r>
              <a:rPr lang="de-CH" sz="1200" b="1" dirty="0" err="1" smtClean="0">
                <a:latin typeface="Arial" pitchFamily="34" charset="0"/>
              </a:rPr>
              <a:t>permitting</a:t>
            </a:r>
            <a:r>
              <a:rPr lang="de-CH" sz="1200" b="1" dirty="0" smtClean="0">
                <a:latin typeface="Arial" pitchFamily="34" charset="0"/>
              </a:rPr>
              <a:t>) </a:t>
            </a:r>
            <a:r>
              <a:rPr lang="de-CH" sz="1200" b="1" smtClean="0">
                <a:latin typeface="Arial" pitchFamily="34" charset="0"/>
              </a:rPr>
              <a:t/>
            </a:r>
            <a:br>
              <a:rPr lang="de-CH" sz="1200" b="1" smtClean="0">
                <a:latin typeface="Arial" pitchFamily="34" charset="0"/>
              </a:rPr>
            </a:br>
            <a:r>
              <a:rPr lang="de-CH" sz="1200" b="1" smtClean="0">
                <a:latin typeface="Arial" pitchFamily="34" charset="0"/>
              </a:rPr>
              <a:t>O(21) </a:t>
            </a:r>
            <a:r>
              <a:rPr lang="de-CH" sz="1200" b="1" dirty="0" err="1" smtClean="0">
                <a:latin typeface="Arial" pitchFamily="34" charset="0"/>
              </a:rPr>
              <a:t>ensemble</a:t>
            </a:r>
            <a:r>
              <a:rPr lang="de-CH" sz="1200" b="1" dirty="0" smtClean="0">
                <a:latin typeface="Arial" pitchFamily="34" charset="0"/>
              </a:rPr>
              <a:t> </a:t>
            </a:r>
            <a:r>
              <a:rPr lang="de-CH" sz="1200" b="1" dirty="0" err="1" smtClean="0">
                <a:latin typeface="Arial" pitchFamily="34" charset="0"/>
              </a:rPr>
              <a:t>members</a:t>
            </a:r>
            <a:endParaRPr lang="de-CH" sz="1200" b="1" dirty="0">
              <a:latin typeface="Arial" pitchFamily="34" charset="0"/>
            </a:endParaRPr>
          </a:p>
        </p:txBody>
      </p:sp>
      <p:sp>
        <p:nvSpPr>
          <p:cNvPr id="41" name="Text Box 22"/>
          <p:cNvSpPr txBox="1">
            <a:spLocks noChangeArrowheads="1"/>
          </p:cNvSpPr>
          <p:nvPr/>
        </p:nvSpPr>
        <p:spPr bwMode="auto">
          <a:xfrm>
            <a:off x="6570660" y="944724"/>
            <a:ext cx="239395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541338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r" eaLnBrk="1" hangingPunct="1">
              <a:spcBef>
                <a:spcPct val="20000"/>
              </a:spcBef>
              <a:buSzPct val="85000"/>
            </a:pPr>
            <a:r>
              <a:rPr lang="de-CH" sz="1200" b="1" dirty="0" err="1" smtClean="0">
                <a:latin typeface="Arial" pitchFamily="34" charset="0"/>
              </a:rPr>
              <a:t>Boundary</a:t>
            </a:r>
            <a:r>
              <a:rPr lang="de-CH" sz="1200" b="1" dirty="0" smtClean="0">
                <a:latin typeface="Arial" pitchFamily="34" charset="0"/>
              </a:rPr>
              <a:t> </a:t>
            </a:r>
            <a:r>
              <a:rPr lang="de-CH" sz="1200" b="1" dirty="0" err="1" smtClean="0">
                <a:latin typeface="Arial" pitchFamily="34" charset="0"/>
              </a:rPr>
              <a:t>conditions</a:t>
            </a:r>
            <a:r>
              <a:rPr lang="de-CH" sz="1200" b="1" dirty="0" smtClean="0">
                <a:latin typeface="Arial" pitchFamily="34" charset="0"/>
              </a:rPr>
              <a:t>: </a:t>
            </a:r>
            <a:r>
              <a:rPr lang="de-CH" sz="1200" b="1" dirty="0" err="1" smtClean="0">
                <a:latin typeface="Arial" pitchFamily="34" charset="0"/>
              </a:rPr>
              <a:t>VarEPS</a:t>
            </a:r>
            <a:r>
              <a:rPr lang="de-CH" sz="1200" b="1" dirty="0" smtClean="0">
                <a:latin typeface="Arial" pitchFamily="34" charset="0"/>
              </a:rPr>
              <a:t/>
            </a:r>
            <a:br>
              <a:rPr lang="de-CH" sz="1200" b="1" dirty="0" smtClean="0">
                <a:latin typeface="Arial" pitchFamily="34" charset="0"/>
              </a:rPr>
            </a:br>
            <a:r>
              <a:rPr lang="de-CH" sz="1200" b="1" dirty="0" smtClean="0">
                <a:latin typeface="Arial" pitchFamily="34" charset="0"/>
              </a:rPr>
              <a:t>20km</a:t>
            </a:r>
            <a:br>
              <a:rPr lang="de-CH" sz="1200" b="1" dirty="0" smtClean="0">
                <a:latin typeface="Arial" pitchFamily="34" charset="0"/>
              </a:rPr>
            </a:br>
            <a:r>
              <a:rPr lang="de-CH" sz="1200" b="1" dirty="0" smtClean="0">
                <a:latin typeface="Arial" pitchFamily="34" charset="0"/>
              </a:rPr>
              <a:t>2x </a:t>
            </a:r>
            <a:r>
              <a:rPr lang="de-CH" sz="1200" b="1" dirty="0" err="1" smtClean="0">
                <a:latin typeface="Arial" pitchFamily="34" charset="0"/>
              </a:rPr>
              <a:t>daily</a:t>
            </a:r>
            <a:endParaRPr lang="de-CH" sz="1200" b="1" dirty="0">
              <a:latin typeface="Arial" pitchFamily="34" charset="0"/>
            </a:endParaRPr>
          </a:p>
        </p:txBody>
      </p:sp>
      <p:pic>
        <p:nvPicPr>
          <p:cNvPr id="42" name="Picture 23" descr="oro_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3" t="23468" r="20998" b="17909"/>
          <a:stretch>
            <a:fillRect/>
          </a:stretch>
        </p:blipFill>
        <p:spPr bwMode="auto">
          <a:xfrm>
            <a:off x="4644010" y="3611665"/>
            <a:ext cx="3914775" cy="262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3" name="Group 24"/>
          <p:cNvGrpSpPr>
            <a:grpSpLocks/>
          </p:cNvGrpSpPr>
          <p:nvPr/>
        </p:nvGrpSpPr>
        <p:grpSpPr bwMode="auto">
          <a:xfrm>
            <a:off x="5787010" y="1863725"/>
            <a:ext cx="150812" cy="101600"/>
            <a:chOff x="3604" y="1050"/>
            <a:chExt cx="280" cy="241"/>
          </a:xfrm>
        </p:grpSpPr>
        <p:sp>
          <p:nvSpPr>
            <p:cNvPr id="44" name="Line 25"/>
            <p:cNvSpPr>
              <a:spLocks noChangeShapeType="1"/>
            </p:cNvSpPr>
            <p:nvPr/>
          </p:nvSpPr>
          <p:spPr bwMode="auto">
            <a:xfrm>
              <a:off x="3604" y="1083"/>
              <a:ext cx="19" cy="208"/>
            </a:xfrm>
            <a:prstGeom prst="line">
              <a:avLst/>
            </a:prstGeom>
            <a:noFill/>
            <a:ln w="1905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de-CH"/>
            </a:p>
          </p:txBody>
        </p:sp>
        <p:sp>
          <p:nvSpPr>
            <p:cNvPr id="45" name="Line 26"/>
            <p:cNvSpPr>
              <a:spLocks noChangeShapeType="1"/>
            </p:cNvSpPr>
            <p:nvPr/>
          </p:nvSpPr>
          <p:spPr bwMode="auto">
            <a:xfrm>
              <a:off x="3835" y="1050"/>
              <a:ext cx="49" cy="200"/>
            </a:xfrm>
            <a:prstGeom prst="line">
              <a:avLst/>
            </a:prstGeom>
            <a:noFill/>
            <a:ln w="1905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de-CH"/>
            </a:p>
          </p:txBody>
        </p:sp>
        <p:sp>
          <p:nvSpPr>
            <p:cNvPr id="46" name="Line 27"/>
            <p:cNvSpPr>
              <a:spLocks noChangeShapeType="1"/>
            </p:cNvSpPr>
            <p:nvPr/>
          </p:nvSpPr>
          <p:spPr bwMode="auto">
            <a:xfrm flipV="1">
              <a:off x="3623" y="1252"/>
              <a:ext cx="257" cy="39"/>
            </a:xfrm>
            <a:prstGeom prst="line">
              <a:avLst/>
            </a:prstGeom>
            <a:noFill/>
            <a:ln w="1905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de-CH"/>
            </a:p>
          </p:txBody>
        </p:sp>
        <p:sp>
          <p:nvSpPr>
            <p:cNvPr id="47" name="Line 28"/>
            <p:cNvSpPr>
              <a:spLocks noChangeShapeType="1"/>
            </p:cNvSpPr>
            <p:nvPr/>
          </p:nvSpPr>
          <p:spPr bwMode="auto">
            <a:xfrm flipV="1">
              <a:off x="3604" y="1052"/>
              <a:ext cx="228" cy="32"/>
            </a:xfrm>
            <a:prstGeom prst="line">
              <a:avLst/>
            </a:prstGeom>
            <a:noFill/>
            <a:ln w="1905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de-CH"/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2447764" y="2339588"/>
            <a:ext cx="4211409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007F00"/>
            </a:solidFill>
          </a:ln>
        </p:spPr>
        <p:txBody>
          <a:bodyPr wrap="none" rtlCol="0">
            <a:spAutoFit/>
          </a:bodyPr>
          <a:lstStyle/>
          <a:p>
            <a:pPr algn="r"/>
            <a:r>
              <a:rPr lang="de-CH" sz="1800" b="1" dirty="0" err="1" smtClean="0">
                <a:solidFill>
                  <a:srgbClr val="007F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ensemble</a:t>
            </a:r>
            <a:r>
              <a:rPr lang="de-CH" sz="1800" b="1" dirty="0" smtClean="0">
                <a:solidFill>
                  <a:srgbClr val="007F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de-CH" sz="1800" b="1" dirty="0" err="1" smtClean="0">
                <a:solidFill>
                  <a:srgbClr val="007F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data</a:t>
            </a:r>
            <a:r>
              <a:rPr lang="de-CH" sz="1800" b="1" dirty="0" smtClean="0">
                <a:solidFill>
                  <a:srgbClr val="007F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de-CH" sz="1800" b="1" dirty="0" err="1" smtClean="0">
                <a:solidFill>
                  <a:srgbClr val="007F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assimilation</a:t>
            </a:r>
            <a:r>
              <a:rPr lang="de-CH" sz="1800" b="1" dirty="0" smtClean="0">
                <a:solidFill>
                  <a:srgbClr val="007F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:</a:t>
            </a:r>
            <a:r>
              <a:rPr lang="de-CH" sz="1800" b="1" dirty="0" smtClean="0">
                <a:solidFill>
                  <a:srgbClr val="007F00"/>
                </a:solidFill>
                <a:latin typeface="Arial" pitchFamily="34" charset="0"/>
                <a:cs typeface="Arial" pitchFamily="34" charset="0"/>
              </a:rPr>
              <a:t> LETKF</a:t>
            </a:r>
            <a:endParaRPr lang="de-CH" sz="1800" b="1" dirty="0">
              <a:solidFill>
                <a:srgbClr val="007F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8963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 smtClean="0"/>
              <a:t>Qv</a:t>
            </a:r>
            <a:r>
              <a:rPr lang="de-CH" dirty="0" smtClean="0"/>
              <a:t> </a:t>
            </a:r>
            <a:r>
              <a:rPr lang="de-CH" dirty="0" err="1"/>
              <a:t>domain</a:t>
            </a:r>
            <a:r>
              <a:rPr lang="de-CH" dirty="0"/>
              <a:t> </a:t>
            </a:r>
            <a:r>
              <a:rPr lang="de-CH" dirty="0" err="1"/>
              <a:t>average</a:t>
            </a:r>
            <a:endParaRPr lang="de-C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4" name="Picture 3" descr="C:\Users\led\AppData\Local\Temp\scp35797\mean_QV_COSMO-2-LETKF_DET-LETKF_MEAN-LETKF_SPPT_DET-LETKF_SPPT_MEAN-NUDGING-NO_OBS_high.pdf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095" y="1427376"/>
            <a:ext cx="4096388" cy="530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led\AppData\Local\Temp\scp35797\mean_QV_COSMO-2-LETKF_DET-LETKF_MEAN-LETKF_SPPT_DET-LETKF_SPPT_MEAN-NUDGING-NO_OBS_low.pdf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27376"/>
            <a:ext cx="4096388" cy="530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703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T</a:t>
            </a:r>
            <a:r>
              <a:rPr lang="de-CH" dirty="0" smtClean="0"/>
              <a:t> </a:t>
            </a:r>
            <a:r>
              <a:rPr lang="de-CH" dirty="0" err="1"/>
              <a:t>domain</a:t>
            </a:r>
            <a:r>
              <a:rPr lang="de-CH" dirty="0"/>
              <a:t> </a:t>
            </a:r>
            <a:r>
              <a:rPr lang="de-CH" dirty="0" err="1"/>
              <a:t>average</a:t>
            </a:r>
            <a:endParaRPr lang="de-C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4" name="Picture 5" descr="C:\Users\led\AppData\Local\Temp\scp35797\mean_T_COSMO-2-LETKF_DET-LETKF_MEAN-LETKF_SPPT_DET-LETKF_SPPT_MEAN-NUDGING-NO_OBS_high.pdf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315" y="1430272"/>
            <a:ext cx="4096388" cy="530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led\AppData\Local\Temp\scp35797\mean_T_COSMO-2-LETKF_DET-LETKF_MEAN-LETKF_SPPT_DET-LETKF_SPPT_MEAN-NUDGING-NO_OBS_low.pdf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32" y="1430272"/>
            <a:ext cx="4096388" cy="530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391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U </a:t>
            </a:r>
            <a:r>
              <a:rPr lang="de-CH" dirty="0" err="1"/>
              <a:t>domain</a:t>
            </a:r>
            <a:r>
              <a:rPr lang="de-CH" dirty="0"/>
              <a:t> </a:t>
            </a:r>
            <a:r>
              <a:rPr lang="de-CH" dirty="0" err="1"/>
              <a:t>average</a:t>
            </a:r>
            <a:endParaRPr lang="de-C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4" name="Picture 7" descr="C:\Users\led\AppData\Local\Temp\scp35797\mean_U_COSMO-2-LETKF_DET-LETKF_MEAN-LETKF_SPPT_DET-LETKF_SPPT_MEAN-NUDGING-NO_OBS_high.pdf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429527"/>
            <a:ext cx="4096388" cy="530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C:\Users\led\AppData\Local\Temp\scp35797\mean_U_COSMO-2-LETKF_DET-LETKF_MEAN-LETKF_SPPT_DET-LETKF_SPPT_MEAN-NUDGING-NO_OBS_low.pdf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23" y="1425832"/>
            <a:ext cx="4096388" cy="530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4349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 smtClean="0"/>
              <a:t>Qv</a:t>
            </a:r>
            <a:r>
              <a:rPr lang="de-CH" dirty="0" smtClean="0"/>
              <a:t> </a:t>
            </a:r>
            <a:r>
              <a:rPr lang="de-CH" dirty="0" err="1"/>
              <a:t>spread</a:t>
            </a:r>
            <a:r>
              <a:rPr lang="de-CH" dirty="0"/>
              <a:t> </a:t>
            </a:r>
            <a:r>
              <a:rPr lang="de-CH" dirty="0" err="1"/>
              <a:t>domain</a:t>
            </a:r>
            <a:r>
              <a:rPr lang="de-CH" dirty="0"/>
              <a:t> </a:t>
            </a:r>
            <a:r>
              <a:rPr lang="de-CH" dirty="0" err="1"/>
              <a:t>average</a:t>
            </a:r>
            <a:endParaRPr lang="de-C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4" name="Picture 10" descr="C:\Users\led\AppData\Local\Temp\scp35797\spread_QV_COSMO-2-LETKF_ANA-LETKF_FG-LETKF_SPPT_ANA-LETKF_SPPT_FG_high.pdf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250" y="1434042"/>
            <a:ext cx="4096388" cy="530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1" descr="C:\Users\led\AppData\Local\Temp\scp35797\spread_QV_COSMO-2-LETKF_ANA-LETKF_FG-LETKF_SPPT_ANA-LETKF_SPPT_FG_low.pdf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430272"/>
            <a:ext cx="4096388" cy="530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1808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T </a:t>
            </a:r>
            <a:r>
              <a:rPr lang="de-CH" dirty="0" err="1"/>
              <a:t>spread</a:t>
            </a:r>
            <a:r>
              <a:rPr lang="de-CH" dirty="0"/>
              <a:t> </a:t>
            </a:r>
            <a:r>
              <a:rPr lang="de-CH" dirty="0" err="1"/>
              <a:t>domain</a:t>
            </a:r>
            <a:r>
              <a:rPr lang="de-CH" dirty="0"/>
              <a:t> </a:t>
            </a:r>
            <a:r>
              <a:rPr lang="de-CH" dirty="0" err="1"/>
              <a:t>average</a:t>
            </a:r>
            <a:endParaRPr lang="de-C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4" name="Picture 12" descr="C:\Users\led\AppData\Local\Temp\scp35797\spread_T_COSMO-2-LETKF_ANA-LETKF_FG-LETKF_SPPT_ANA-LETKF_SPPT_FG_high.pdf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443" y="1426423"/>
            <a:ext cx="4096388" cy="530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3" descr="C:\Users\led\AppData\Local\Temp\scp35797\spread_T_COSMO-2-LETKF_ANA-LETKF_FG-LETKF_SPPT_ANA-LETKF_SPPT_FG_low.pdf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51" y="1426423"/>
            <a:ext cx="4096388" cy="530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7372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U </a:t>
            </a:r>
            <a:r>
              <a:rPr lang="de-CH" dirty="0" err="1"/>
              <a:t>spread</a:t>
            </a:r>
            <a:r>
              <a:rPr lang="de-CH" dirty="0"/>
              <a:t> </a:t>
            </a:r>
            <a:r>
              <a:rPr lang="de-CH" dirty="0" err="1"/>
              <a:t>domain</a:t>
            </a:r>
            <a:r>
              <a:rPr lang="de-CH" dirty="0"/>
              <a:t> </a:t>
            </a:r>
            <a:r>
              <a:rPr lang="de-CH" dirty="0" err="1"/>
              <a:t>average</a:t>
            </a:r>
            <a:endParaRPr lang="de-C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4" name="Picture 14" descr="C:\Users\led\AppData\Local\Temp\scp35797\spread_U_COSMO-2-LETKF_ANA-LETKF_FG-LETKF_SPPT_ANA-LETKF_SPPT_FG_high.pdf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443" y="1429527"/>
            <a:ext cx="4096388" cy="530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5" descr="C:\Users\led\AppData\Local\Temp\scp35797\spread_U_COSMO-2-LETKF_ANA-LETKF_FG-LETKF_SPPT_ANA-LETKF_SPPT_FG_low.pdf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13" y="1429527"/>
            <a:ext cx="4096388" cy="530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893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Case </a:t>
            </a:r>
            <a:r>
              <a:rPr lang="de-CH" dirty="0" err="1" smtClean="0"/>
              <a:t>description</a:t>
            </a:r>
            <a:endParaRPr lang="de-C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3352" y="908720"/>
            <a:ext cx="3996680" cy="4581525"/>
          </a:xfrm>
        </p:spPr>
        <p:txBody>
          <a:bodyPr/>
          <a:lstStyle/>
          <a:p>
            <a:r>
              <a:rPr lang="de-CH" dirty="0" err="1" smtClean="0"/>
              <a:t>Period</a:t>
            </a:r>
            <a:r>
              <a:rPr lang="de-CH" dirty="0" smtClean="0"/>
              <a:t>: 25.7.2012 – 31.7.2012</a:t>
            </a:r>
          </a:p>
          <a:p>
            <a:endParaRPr lang="de-CH" dirty="0" smtClean="0"/>
          </a:p>
          <a:p>
            <a:r>
              <a:rPr lang="de-CH" dirty="0" smtClean="0"/>
              <a:t>Flat </a:t>
            </a:r>
            <a:r>
              <a:rPr lang="de-CH" dirty="0" err="1" smtClean="0"/>
              <a:t>pressure</a:t>
            </a:r>
            <a:r>
              <a:rPr lang="de-CH" dirty="0" smtClean="0"/>
              <a:t> </a:t>
            </a:r>
            <a:r>
              <a:rPr lang="de-CH" dirty="0" err="1" smtClean="0"/>
              <a:t>situation</a:t>
            </a:r>
            <a:r>
              <a:rPr lang="de-CH" dirty="0" smtClean="0"/>
              <a:t> </a:t>
            </a:r>
            <a:r>
              <a:rPr lang="de-CH" dirty="0" err="1" smtClean="0"/>
              <a:t>over</a:t>
            </a:r>
            <a:r>
              <a:rPr lang="de-CH" dirty="0" smtClean="0"/>
              <a:t> Central Europe, </a:t>
            </a:r>
            <a:r>
              <a:rPr lang="de-CH" dirty="0" err="1" smtClean="0"/>
              <a:t>low</a:t>
            </a:r>
            <a:r>
              <a:rPr lang="de-CH" dirty="0" smtClean="0"/>
              <a:t> </a:t>
            </a:r>
            <a:r>
              <a:rPr lang="de-CH" dirty="0" err="1" smtClean="0"/>
              <a:t>pressure</a:t>
            </a:r>
            <a:r>
              <a:rPr lang="de-CH" dirty="0" smtClean="0"/>
              <a:t> </a:t>
            </a:r>
            <a:r>
              <a:rPr lang="de-CH" dirty="0" err="1" smtClean="0"/>
              <a:t>system</a:t>
            </a:r>
            <a:r>
              <a:rPr lang="de-CH" dirty="0" smtClean="0"/>
              <a:t> </a:t>
            </a:r>
            <a:r>
              <a:rPr lang="de-CH" dirty="0" err="1" smtClean="0"/>
              <a:t>over</a:t>
            </a:r>
            <a:r>
              <a:rPr lang="de-CH" dirty="0" smtClean="0"/>
              <a:t> </a:t>
            </a:r>
            <a:r>
              <a:rPr lang="de-CH" dirty="0" err="1" smtClean="0"/>
              <a:t>Iceland</a:t>
            </a:r>
            <a:r>
              <a:rPr lang="de-CH" dirty="0" smtClean="0"/>
              <a:t>, </a:t>
            </a:r>
            <a:r>
              <a:rPr lang="de-CH" dirty="0" err="1" smtClean="0"/>
              <a:t>moving</a:t>
            </a:r>
            <a:r>
              <a:rPr lang="de-CH" dirty="0" smtClean="0"/>
              <a:t> </a:t>
            </a:r>
            <a:r>
              <a:rPr lang="de-CH" dirty="0" err="1" smtClean="0"/>
              <a:t>towards</a:t>
            </a:r>
            <a:r>
              <a:rPr lang="de-CH" dirty="0" smtClean="0"/>
              <a:t> British </a:t>
            </a:r>
            <a:r>
              <a:rPr lang="de-CH" dirty="0" err="1" smtClean="0"/>
              <a:t>Isles</a:t>
            </a:r>
            <a:endParaRPr lang="de-CH" dirty="0" smtClean="0"/>
          </a:p>
          <a:p>
            <a:endParaRPr lang="de-CH" dirty="0" smtClean="0"/>
          </a:p>
          <a:p>
            <a:r>
              <a:rPr lang="de-CH" dirty="0" smtClean="0"/>
              <a:t>Situation </a:t>
            </a:r>
            <a:r>
              <a:rPr lang="de-CH" dirty="0" err="1" smtClean="0"/>
              <a:t>over</a:t>
            </a:r>
            <a:r>
              <a:rPr lang="de-CH" dirty="0" smtClean="0"/>
              <a:t> Alpine Area:</a:t>
            </a:r>
          </a:p>
          <a:p>
            <a:pPr lvl="1"/>
            <a:r>
              <a:rPr lang="de-CH" dirty="0" smtClean="0"/>
              <a:t>25.-27.7.: Fair </a:t>
            </a:r>
            <a:r>
              <a:rPr lang="de-CH" dirty="0" err="1" smtClean="0"/>
              <a:t>weather</a:t>
            </a:r>
            <a:r>
              <a:rPr lang="de-CH" dirty="0" smtClean="0"/>
              <a:t> </a:t>
            </a:r>
            <a:r>
              <a:rPr lang="de-CH" dirty="0" err="1" smtClean="0"/>
              <a:t>with</a:t>
            </a:r>
            <a:r>
              <a:rPr lang="de-CH" dirty="0" smtClean="0"/>
              <a:t> high </a:t>
            </a:r>
            <a:r>
              <a:rPr lang="de-CH" dirty="0" err="1" smtClean="0"/>
              <a:t>temperatures</a:t>
            </a:r>
            <a:r>
              <a:rPr lang="de-CH" dirty="0" smtClean="0"/>
              <a:t>, </a:t>
            </a:r>
            <a:r>
              <a:rPr lang="de-CH" dirty="0" err="1" smtClean="0"/>
              <a:t>and</a:t>
            </a:r>
            <a:r>
              <a:rPr lang="de-CH" dirty="0" smtClean="0"/>
              <a:t> </a:t>
            </a:r>
            <a:r>
              <a:rPr lang="de-CH" dirty="0" err="1" smtClean="0"/>
              <a:t>some</a:t>
            </a:r>
            <a:r>
              <a:rPr lang="de-CH" dirty="0" smtClean="0"/>
              <a:t> </a:t>
            </a:r>
            <a:r>
              <a:rPr lang="de-CH" dirty="0" err="1" smtClean="0"/>
              <a:t>localized</a:t>
            </a:r>
            <a:r>
              <a:rPr lang="de-CH" dirty="0" smtClean="0"/>
              <a:t> </a:t>
            </a:r>
            <a:r>
              <a:rPr lang="de-CH" dirty="0" err="1" smtClean="0"/>
              <a:t>convection</a:t>
            </a:r>
            <a:endParaRPr lang="de-CH" dirty="0" smtClean="0"/>
          </a:p>
          <a:p>
            <a:pPr lvl="1"/>
            <a:r>
              <a:rPr lang="de-CH" dirty="0" err="1" smtClean="0"/>
              <a:t>Cold</a:t>
            </a:r>
            <a:r>
              <a:rPr lang="de-CH" dirty="0" smtClean="0"/>
              <a:t> front </a:t>
            </a:r>
            <a:r>
              <a:rPr lang="de-CH" dirty="0" err="1" smtClean="0"/>
              <a:t>passage</a:t>
            </a:r>
            <a:r>
              <a:rPr lang="de-CH" dirty="0" smtClean="0"/>
              <a:t> on </a:t>
            </a:r>
            <a:r>
              <a:rPr lang="de-CH" dirty="0" err="1" smtClean="0"/>
              <a:t>late</a:t>
            </a:r>
            <a:r>
              <a:rPr lang="de-CH" dirty="0" smtClean="0"/>
              <a:t> 27.7. </a:t>
            </a:r>
            <a:r>
              <a:rPr lang="de-CH" dirty="0" err="1" smtClean="0"/>
              <a:t>with</a:t>
            </a:r>
            <a:r>
              <a:rPr lang="de-CH" dirty="0" smtClean="0"/>
              <a:t> </a:t>
            </a:r>
            <a:r>
              <a:rPr lang="de-CH" dirty="0" err="1" smtClean="0"/>
              <a:t>stratiform</a:t>
            </a:r>
            <a:r>
              <a:rPr lang="de-CH" dirty="0" smtClean="0"/>
              <a:t> </a:t>
            </a:r>
            <a:r>
              <a:rPr lang="de-CH" dirty="0" err="1" smtClean="0"/>
              <a:t>precipitation</a:t>
            </a:r>
            <a:r>
              <a:rPr lang="de-CH" dirty="0" smtClean="0"/>
              <a:t> </a:t>
            </a:r>
            <a:r>
              <a:rPr lang="de-CH" dirty="0" err="1" smtClean="0"/>
              <a:t>until</a:t>
            </a:r>
            <a:r>
              <a:rPr lang="de-CH" dirty="0" smtClean="0"/>
              <a:t> 29.7.</a:t>
            </a:r>
          </a:p>
          <a:p>
            <a:pPr lvl="1"/>
            <a:r>
              <a:rPr lang="de-CH" dirty="0" smtClean="0"/>
              <a:t>30.7. </a:t>
            </a:r>
            <a:r>
              <a:rPr lang="de-CH" dirty="0" err="1" smtClean="0"/>
              <a:t>and</a:t>
            </a:r>
            <a:r>
              <a:rPr lang="de-CH" dirty="0" smtClean="0"/>
              <a:t> 31.7.: fair </a:t>
            </a:r>
            <a:r>
              <a:rPr lang="de-CH" dirty="0" err="1" smtClean="0"/>
              <a:t>weather</a:t>
            </a:r>
            <a:r>
              <a:rPr lang="de-CH" dirty="0" smtClean="0"/>
              <a:t> </a:t>
            </a:r>
            <a:r>
              <a:rPr lang="de-CH" dirty="0" err="1" smtClean="0"/>
              <a:t>with</a:t>
            </a:r>
            <a:r>
              <a:rPr lang="de-CH" dirty="0" smtClean="0"/>
              <a:t> </a:t>
            </a:r>
            <a:r>
              <a:rPr lang="de-CH" dirty="0" err="1" smtClean="0"/>
              <a:t>very</a:t>
            </a:r>
            <a:r>
              <a:rPr lang="de-CH" dirty="0" smtClean="0"/>
              <a:t> </a:t>
            </a:r>
            <a:r>
              <a:rPr lang="de-CH" dirty="0" err="1" smtClean="0"/>
              <a:t>little</a:t>
            </a:r>
            <a:r>
              <a:rPr lang="de-CH" dirty="0" smtClean="0"/>
              <a:t> </a:t>
            </a:r>
            <a:r>
              <a:rPr lang="de-CH" dirty="0" err="1" smtClean="0"/>
              <a:t>precip</a:t>
            </a:r>
            <a:endParaRPr lang="de-CH" dirty="0" smtClean="0"/>
          </a:p>
          <a:p>
            <a:endParaRPr lang="de-CH" dirty="0" smtClean="0"/>
          </a:p>
          <a:p>
            <a:endParaRPr lang="de-CH" dirty="0"/>
          </a:p>
        </p:txBody>
      </p:sp>
      <p:grpSp>
        <p:nvGrpSpPr>
          <p:cNvPr id="7" name="Group 6"/>
          <p:cNvGrpSpPr/>
          <p:nvPr/>
        </p:nvGrpSpPr>
        <p:grpSpPr>
          <a:xfrm>
            <a:off x="5436096" y="0"/>
            <a:ext cx="3672408" cy="6885384"/>
            <a:chOff x="5436096" y="0"/>
            <a:chExt cx="3672408" cy="6885384"/>
          </a:xfrm>
        </p:grpSpPr>
        <p:pic>
          <p:nvPicPr>
            <p:cNvPr id="1026" name="Picture 2" descr="C:\Users\led\Desktop\kenda_period\verlauf_bodenstationen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0"/>
              <a:ext cx="3672408" cy="68853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/>
            <p:cNvSpPr/>
            <p:nvPr/>
          </p:nvSpPr>
          <p:spPr bwMode="auto">
            <a:xfrm>
              <a:off x="6732240" y="0"/>
              <a:ext cx="936104" cy="6885384"/>
            </a:xfrm>
            <a:prstGeom prst="rect">
              <a:avLst/>
            </a:prstGeom>
            <a:solidFill>
              <a:schemeClr val="accent1">
                <a:alpha val="43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sp>
        <p:nvSpPr>
          <p:cNvPr id="8" name="Rectangle 7"/>
          <p:cNvSpPr/>
          <p:nvPr/>
        </p:nvSpPr>
        <p:spPr bwMode="auto">
          <a:xfrm>
            <a:off x="1547664" y="4799575"/>
            <a:ext cx="3240360" cy="1008112"/>
          </a:xfrm>
          <a:prstGeom prst="rect">
            <a:avLst/>
          </a:prstGeom>
          <a:solidFill>
            <a:schemeClr val="accent1">
              <a:alpha val="43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2788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4" name="Picture 6" descr="C:\Users\led\Desktop\kenda_period\20120726.pdf-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431" y="611480"/>
            <a:ext cx="4324312" cy="61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led\Desktop\kenda_period\20120725.pdf-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35" y="611480"/>
            <a:ext cx="4324312" cy="61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0880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/>
          </a:p>
        </p:txBody>
      </p:sp>
      <p:pic>
        <p:nvPicPr>
          <p:cNvPr id="14" name="Picture 7" descr="C:\Users\led\Desktop\kenda_period\20120727.pdf-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80" y="614901"/>
            <a:ext cx="4324312" cy="61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C:\Users\led\Desktop\kenda_period\20120728.pdf-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386" y="610055"/>
            <a:ext cx="4324312" cy="61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580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5" name="Picture 9" descr="C:\Users\led\Desktop\kenda_period\20120729.pdf-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61" y="612400"/>
            <a:ext cx="4324312" cy="61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led\Desktop\kenda_period\20120730.pdf-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795" y="610735"/>
            <a:ext cx="4324311" cy="61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6604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First real </a:t>
            </a:r>
            <a:r>
              <a:rPr lang="de-CH" dirty="0" err="1" smtClean="0"/>
              <a:t>case</a:t>
            </a:r>
            <a:r>
              <a:rPr lang="de-CH" dirty="0" smtClean="0"/>
              <a:t> </a:t>
            </a:r>
            <a:r>
              <a:rPr lang="de-CH" dirty="0" err="1" smtClean="0"/>
              <a:t>study</a:t>
            </a:r>
            <a:endParaRPr lang="de-C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516" y="1330325"/>
            <a:ext cx="7056908" cy="4581525"/>
          </a:xfrm>
        </p:spPr>
        <p:txBody>
          <a:bodyPr/>
          <a:lstStyle/>
          <a:p>
            <a:r>
              <a:rPr lang="de-CH" dirty="0" smtClean="0"/>
              <a:t>LETKF </a:t>
            </a:r>
            <a:r>
              <a:rPr lang="de-CH" dirty="0" err="1" smtClean="0"/>
              <a:t>integrated</a:t>
            </a:r>
            <a:r>
              <a:rPr lang="de-CH" dirty="0" smtClean="0"/>
              <a:t> in </a:t>
            </a:r>
            <a:r>
              <a:rPr lang="de-CH" dirty="0" err="1" smtClean="0"/>
              <a:t>MeteoSwiss</a:t>
            </a:r>
            <a:r>
              <a:rPr lang="de-CH" dirty="0" smtClean="0"/>
              <a:t> NWP </a:t>
            </a:r>
            <a:r>
              <a:rPr lang="de-CH" dirty="0" err="1" smtClean="0"/>
              <a:t>suite</a:t>
            </a:r>
            <a:endParaRPr lang="de-CH" dirty="0" smtClean="0"/>
          </a:p>
          <a:p>
            <a:endParaRPr lang="de-CH" dirty="0" smtClean="0"/>
          </a:p>
          <a:p>
            <a:r>
              <a:rPr lang="de-CH" dirty="0" err="1" smtClean="0"/>
              <a:t>Assess</a:t>
            </a:r>
            <a:r>
              <a:rPr lang="de-CH" dirty="0" smtClean="0"/>
              <a:t> </a:t>
            </a:r>
            <a:r>
              <a:rPr lang="de-CH" dirty="0" err="1" smtClean="0"/>
              <a:t>the</a:t>
            </a:r>
            <a:r>
              <a:rPr lang="de-CH" dirty="0" smtClean="0"/>
              <a:t> </a:t>
            </a:r>
            <a:r>
              <a:rPr lang="de-CH" dirty="0" err="1" smtClean="0"/>
              <a:t>quality</a:t>
            </a:r>
            <a:r>
              <a:rPr lang="de-CH" dirty="0" smtClean="0"/>
              <a:t> </a:t>
            </a:r>
            <a:r>
              <a:rPr lang="de-CH" dirty="0" err="1" smtClean="0"/>
              <a:t>of</a:t>
            </a:r>
            <a:r>
              <a:rPr lang="de-CH" dirty="0" smtClean="0"/>
              <a:t> </a:t>
            </a:r>
            <a:r>
              <a:rPr lang="de-CH" dirty="0" err="1" smtClean="0"/>
              <a:t>the</a:t>
            </a:r>
            <a:r>
              <a:rPr lang="de-CH" dirty="0" smtClean="0"/>
              <a:t> </a:t>
            </a:r>
            <a:r>
              <a:rPr lang="de-CH" dirty="0" err="1" smtClean="0">
                <a:solidFill>
                  <a:srgbClr val="FF0000"/>
                </a:solidFill>
              </a:rPr>
              <a:t>deterministic</a:t>
            </a:r>
            <a:r>
              <a:rPr lang="de-CH" dirty="0" smtClean="0">
                <a:solidFill>
                  <a:srgbClr val="FF0000"/>
                </a:solidFill>
              </a:rPr>
              <a:t> </a:t>
            </a:r>
            <a:r>
              <a:rPr lang="de-CH" dirty="0" err="1" smtClean="0">
                <a:solidFill>
                  <a:srgbClr val="FF0000"/>
                </a:solidFill>
              </a:rPr>
              <a:t>analysis</a:t>
            </a:r>
            <a:r>
              <a:rPr lang="de-CH" dirty="0" smtClean="0">
                <a:solidFill>
                  <a:srgbClr val="FF0000"/>
                </a:solidFill>
              </a:rPr>
              <a:t> </a:t>
            </a:r>
            <a:r>
              <a:rPr lang="de-CH" dirty="0" err="1" smtClean="0"/>
              <a:t>and</a:t>
            </a:r>
            <a:r>
              <a:rPr lang="de-CH" dirty="0" smtClean="0"/>
              <a:t> </a:t>
            </a:r>
            <a:r>
              <a:rPr lang="de-CH" dirty="0" err="1" smtClean="0"/>
              <a:t>compare</a:t>
            </a:r>
            <a:r>
              <a:rPr lang="de-CH" dirty="0" smtClean="0"/>
              <a:t> </a:t>
            </a:r>
            <a:r>
              <a:rPr lang="de-CH" dirty="0" err="1" smtClean="0"/>
              <a:t>with</a:t>
            </a:r>
            <a:r>
              <a:rPr lang="de-CH" dirty="0" smtClean="0"/>
              <a:t> a </a:t>
            </a:r>
            <a:r>
              <a:rPr lang="de-CH" dirty="0" err="1" smtClean="0"/>
              <a:t>nudging</a:t>
            </a:r>
            <a:r>
              <a:rPr lang="de-CH" dirty="0" smtClean="0"/>
              <a:t> </a:t>
            </a:r>
            <a:r>
              <a:rPr lang="de-CH" dirty="0" err="1" smtClean="0"/>
              <a:t>experiment</a:t>
            </a:r>
            <a:r>
              <a:rPr lang="de-CH" dirty="0" smtClean="0"/>
              <a:t> </a:t>
            </a:r>
            <a:r>
              <a:rPr lang="de-CH" dirty="0" err="1" smtClean="0"/>
              <a:t>and</a:t>
            </a:r>
            <a:r>
              <a:rPr lang="de-CH" dirty="0" smtClean="0"/>
              <a:t> a </a:t>
            </a:r>
            <a:r>
              <a:rPr lang="de-CH" dirty="0" err="1" smtClean="0"/>
              <a:t>free</a:t>
            </a:r>
            <a:r>
              <a:rPr lang="de-CH" dirty="0" smtClean="0"/>
              <a:t> </a:t>
            </a:r>
            <a:r>
              <a:rPr lang="de-CH" dirty="0" err="1" smtClean="0"/>
              <a:t>forecast</a:t>
            </a:r>
            <a:r>
              <a:rPr lang="de-CH" dirty="0" smtClean="0"/>
              <a:t> (</a:t>
            </a:r>
            <a:r>
              <a:rPr lang="de-CH" dirty="0" err="1" smtClean="0"/>
              <a:t>work</a:t>
            </a:r>
            <a:r>
              <a:rPr lang="de-CH" dirty="0" smtClean="0"/>
              <a:t> in </a:t>
            </a:r>
            <a:r>
              <a:rPr lang="de-CH" dirty="0" err="1" smtClean="0"/>
              <a:t>progress</a:t>
            </a:r>
            <a:r>
              <a:rPr lang="de-CH" dirty="0" smtClean="0"/>
              <a:t>)</a:t>
            </a:r>
          </a:p>
          <a:p>
            <a:endParaRPr lang="de-CH" dirty="0" smtClean="0"/>
          </a:p>
          <a:p>
            <a:r>
              <a:rPr lang="de-CH" dirty="0" smtClean="0"/>
              <a:t>Summer 2012 </a:t>
            </a:r>
            <a:r>
              <a:rPr lang="de-CH" dirty="0" err="1" smtClean="0"/>
              <a:t>period</a:t>
            </a:r>
            <a:r>
              <a:rPr lang="de-CH" dirty="0" smtClean="0"/>
              <a:t> 25.7.-31.7.2012 (7 </a:t>
            </a:r>
            <a:r>
              <a:rPr lang="de-CH" dirty="0" err="1" smtClean="0"/>
              <a:t>days</a:t>
            </a:r>
            <a:r>
              <a:rPr lang="de-CH" dirty="0" smtClean="0"/>
              <a:t>) </a:t>
            </a:r>
            <a:r>
              <a:rPr lang="de-CH" dirty="0" err="1" smtClean="0"/>
              <a:t>with</a:t>
            </a:r>
            <a:r>
              <a:rPr lang="de-CH" dirty="0"/>
              <a:t> </a:t>
            </a:r>
            <a:r>
              <a:rPr lang="de-CH" dirty="0" smtClean="0"/>
              <a:t>moderate </a:t>
            </a:r>
            <a:r>
              <a:rPr lang="de-CH" dirty="0" err="1" smtClean="0"/>
              <a:t>convective</a:t>
            </a:r>
            <a:r>
              <a:rPr lang="de-CH" dirty="0" smtClean="0"/>
              <a:t> </a:t>
            </a:r>
            <a:r>
              <a:rPr lang="de-CH" dirty="0" err="1" smtClean="0"/>
              <a:t>activity</a:t>
            </a:r>
            <a:r>
              <a:rPr lang="de-CH" dirty="0" smtClean="0"/>
              <a:t> </a:t>
            </a:r>
            <a:r>
              <a:rPr lang="de-CH" dirty="0" err="1" smtClean="0"/>
              <a:t>and</a:t>
            </a:r>
            <a:r>
              <a:rPr lang="de-CH" dirty="0" smtClean="0"/>
              <a:t> a </a:t>
            </a:r>
            <a:r>
              <a:rPr lang="de-CH" dirty="0" err="1" smtClean="0"/>
              <a:t>cold</a:t>
            </a:r>
            <a:r>
              <a:rPr lang="de-CH" dirty="0" smtClean="0"/>
              <a:t> front </a:t>
            </a:r>
            <a:r>
              <a:rPr lang="de-CH" dirty="0" err="1" smtClean="0"/>
              <a:t>passage</a:t>
            </a:r>
            <a:endParaRPr lang="de-CH" dirty="0" smtClean="0"/>
          </a:p>
          <a:p>
            <a:endParaRPr lang="de-CH" dirty="0"/>
          </a:p>
          <a:p>
            <a:endParaRPr lang="de-CH" dirty="0" smtClean="0"/>
          </a:p>
          <a:p>
            <a:endParaRPr lang="de-CH" dirty="0" smtClean="0"/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642370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6" name="Picture 11" descr="C:\Users\led\Desktop\kenda_period\20120731.pdf-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12478"/>
            <a:ext cx="4324312" cy="61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led\Desktop\kenda_period\20120801.pdf-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610735"/>
            <a:ext cx="4324312" cy="61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9968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Radar </a:t>
            </a:r>
            <a:r>
              <a:rPr lang="de-CH" dirty="0" err="1" smtClean="0"/>
              <a:t>precipitation</a:t>
            </a:r>
            <a:endParaRPr lang="de-C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/>
          </a:p>
        </p:txBody>
      </p:sp>
      <p:pic>
        <p:nvPicPr>
          <p:cNvPr id="5122" name="Picture 2" descr="C:\Users\led\Desktop\kenda_period\rad_20120725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99"/>
          <a:stretch/>
        </p:blipFill>
        <p:spPr bwMode="auto">
          <a:xfrm>
            <a:off x="6516216" y="44624"/>
            <a:ext cx="2502504" cy="2144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led\Desktop\kenda_period\rad_20120726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36"/>
          <a:stretch/>
        </p:blipFill>
        <p:spPr bwMode="auto">
          <a:xfrm>
            <a:off x="607245" y="2283292"/>
            <a:ext cx="2491166" cy="2139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led\Desktop\kenda_period\rad_20120727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56"/>
          <a:stretch/>
        </p:blipFill>
        <p:spPr bwMode="auto">
          <a:xfrm>
            <a:off x="3537316" y="2305613"/>
            <a:ext cx="2498594" cy="2116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led\Desktop\kenda_period\rad_20120728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97"/>
          <a:stretch/>
        </p:blipFill>
        <p:spPr bwMode="auto">
          <a:xfrm>
            <a:off x="6508836" y="2303323"/>
            <a:ext cx="2502504" cy="213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led\Desktop\kenda_period\rad_20120729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60"/>
          <a:stretch/>
        </p:blipFill>
        <p:spPr bwMode="auto">
          <a:xfrm>
            <a:off x="608091" y="4609321"/>
            <a:ext cx="2498594" cy="2132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Users\led\Desktop\kenda_period\rad_20120730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60"/>
          <a:stretch/>
        </p:blipFill>
        <p:spPr bwMode="auto">
          <a:xfrm>
            <a:off x="3533120" y="4609321"/>
            <a:ext cx="2506045" cy="2132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C:\Users\led\Desktop\kenda_period\rad_20120731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60"/>
          <a:stretch/>
        </p:blipFill>
        <p:spPr bwMode="auto">
          <a:xfrm>
            <a:off x="6512747" y="4609322"/>
            <a:ext cx="2498594" cy="2132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7658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Experimental </a:t>
            </a:r>
            <a:r>
              <a:rPr lang="de-CH" dirty="0" err="1" smtClean="0"/>
              <a:t>setup</a:t>
            </a:r>
            <a:r>
              <a:rPr lang="de-CH" dirty="0" smtClean="0"/>
              <a:t> I</a:t>
            </a:r>
            <a:endParaRPr lang="de-C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330325"/>
            <a:ext cx="7848600" cy="5123011"/>
          </a:xfrm>
        </p:spPr>
        <p:txBody>
          <a:bodyPr/>
          <a:lstStyle/>
          <a:p>
            <a:r>
              <a:rPr lang="de-CH" dirty="0" smtClean="0"/>
              <a:t>Operational COSMO-2 </a:t>
            </a:r>
            <a:r>
              <a:rPr lang="de-CH" dirty="0" err="1" smtClean="0"/>
              <a:t>setup</a:t>
            </a:r>
            <a:endParaRPr lang="de-CH" dirty="0" smtClean="0"/>
          </a:p>
          <a:p>
            <a:pPr marL="342900" lvl="1" indent="-342900">
              <a:buClrTx/>
            </a:pPr>
            <a:r>
              <a:rPr lang="de-CH" dirty="0"/>
              <a:t>1h update </a:t>
            </a:r>
            <a:r>
              <a:rPr lang="de-CH" dirty="0" err="1"/>
              <a:t>cycles</a:t>
            </a:r>
            <a:endParaRPr lang="de-CH" dirty="0"/>
          </a:p>
          <a:p>
            <a:r>
              <a:rPr lang="de-CH" b="1" dirty="0" smtClean="0">
                <a:solidFill>
                  <a:srgbClr val="FF0000"/>
                </a:solidFill>
              </a:rPr>
              <a:t>LETKF</a:t>
            </a:r>
          </a:p>
          <a:p>
            <a:pPr lvl="1"/>
            <a:r>
              <a:rPr lang="de-CH" dirty="0" smtClean="0"/>
              <a:t>40 </a:t>
            </a:r>
            <a:r>
              <a:rPr lang="de-CH" dirty="0" err="1" smtClean="0"/>
              <a:t>members</a:t>
            </a:r>
            <a:r>
              <a:rPr lang="de-CH" dirty="0" smtClean="0"/>
              <a:t> + </a:t>
            </a:r>
            <a:r>
              <a:rPr lang="de-CH" dirty="0" err="1" smtClean="0"/>
              <a:t>deterministic</a:t>
            </a:r>
            <a:r>
              <a:rPr lang="de-CH" dirty="0" smtClean="0"/>
              <a:t> </a:t>
            </a:r>
            <a:r>
              <a:rPr lang="de-CH" dirty="0" err="1" smtClean="0"/>
              <a:t>analysis</a:t>
            </a:r>
            <a:r>
              <a:rPr lang="de-CH" dirty="0" smtClean="0"/>
              <a:t> (</a:t>
            </a:r>
            <a:r>
              <a:rPr lang="de-CH" b="1" dirty="0" smtClean="0">
                <a:solidFill>
                  <a:srgbClr val="FF0000"/>
                </a:solidFill>
              </a:rPr>
              <a:t>LETKF_DET</a:t>
            </a:r>
            <a:r>
              <a:rPr lang="de-CH" dirty="0" smtClean="0"/>
              <a:t>)</a:t>
            </a:r>
          </a:p>
          <a:p>
            <a:pPr lvl="1"/>
            <a:r>
              <a:rPr lang="de-CH" dirty="0" smtClean="0"/>
              <a:t>DWD </a:t>
            </a:r>
            <a:r>
              <a:rPr lang="de-CH" dirty="0" err="1" smtClean="0"/>
              <a:t>namelist</a:t>
            </a:r>
            <a:r>
              <a:rPr lang="de-CH" dirty="0" smtClean="0"/>
              <a:t> </a:t>
            </a:r>
            <a:r>
              <a:rPr lang="de-CH" dirty="0" err="1" smtClean="0"/>
              <a:t>adapted</a:t>
            </a:r>
            <a:r>
              <a:rPr lang="de-CH" dirty="0" smtClean="0"/>
              <a:t> </a:t>
            </a:r>
            <a:r>
              <a:rPr lang="de-CH" dirty="0" err="1" smtClean="0"/>
              <a:t>to</a:t>
            </a:r>
            <a:r>
              <a:rPr lang="de-CH" dirty="0" smtClean="0"/>
              <a:t> COSMO-2</a:t>
            </a:r>
          </a:p>
          <a:p>
            <a:pPr lvl="1"/>
            <a:r>
              <a:rPr lang="de-CH" dirty="0" smtClean="0"/>
              <a:t>Constant </a:t>
            </a:r>
            <a:r>
              <a:rPr lang="de-CH" dirty="0" err="1" smtClean="0"/>
              <a:t>covariance</a:t>
            </a:r>
            <a:r>
              <a:rPr lang="de-CH" dirty="0" smtClean="0"/>
              <a:t> </a:t>
            </a:r>
            <a:r>
              <a:rPr lang="de-CH" dirty="0" err="1" smtClean="0"/>
              <a:t>inflation</a:t>
            </a:r>
            <a:r>
              <a:rPr lang="de-CH" dirty="0" smtClean="0"/>
              <a:t> (</a:t>
            </a:r>
            <a:r>
              <a:rPr lang="de-CH" dirty="0" err="1" smtClean="0"/>
              <a:t>error</a:t>
            </a:r>
            <a:r>
              <a:rPr lang="de-CH" dirty="0" smtClean="0"/>
              <a:t> in </a:t>
            </a:r>
            <a:r>
              <a:rPr lang="de-CH" dirty="0" err="1" smtClean="0"/>
              <a:t>our</a:t>
            </a:r>
            <a:r>
              <a:rPr lang="de-CH" dirty="0" smtClean="0"/>
              <a:t> </a:t>
            </a:r>
            <a:r>
              <a:rPr lang="de-CH" dirty="0" err="1" smtClean="0"/>
              <a:t>setup</a:t>
            </a:r>
            <a:r>
              <a:rPr lang="de-CH" dirty="0" smtClean="0"/>
              <a:t>)</a:t>
            </a:r>
          </a:p>
          <a:p>
            <a:r>
              <a:rPr lang="de-CH" b="1" dirty="0" smtClean="0">
                <a:solidFill>
                  <a:srgbClr val="FF0000"/>
                </a:solidFill>
              </a:rPr>
              <a:t>LETKF_SPPT</a:t>
            </a:r>
            <a:endParaRPr lang="de-CH" b="1" dirty="0" smtClean="0"/>
          </a:p>
          <a:p>
            <a:pPr lvl="1"/>
            <a:r>
              <a:rPr lang="de-CH" dirty="0" smtClean="0"/>
              <a:t>Same </a:t>
            </a:r>
            <a:r>
              <a:rPr lang="de-CH" dirty="0" err="1" smtClean="0"/>
              <a:t>as</a:t>
            </a:r>
            <a:r>
              <a:rPr lang="de-CH" dirty="0" smtClean="0"/>
              <a:t> </a:t>
            </a:r>
            <a:r>
              <a:rPr lang="de-CH" b="1" dirty="0" smtClean="0">
                <a:solidFill>
                  <a:srgbClr val="FF0000"/>
                </a:solidFill>
              </a:rPr>
              <a:t>LETKF</a:t>
            </a:r>
            <a:r>
              <a:rPr lang="de-CH" dirty="0" smtClean="0"/>
              <a:t>, but </a:t>
            </a:r>
            <a:r>
              <a:rPr lang="de-CH" dirty="0" err="1" smtClean="0"/>
              <a:t>with</a:t>
            </a:r>
            <a:r>
              <a:rPr lang="de-CH" dirty="0" smtClean="0"/>
              <a:t> </a:t>
            </a:r>
            <a:r>
              <a:rPr lang="de-CH" dirty="0" err="1" smtClean="0"/>
              <a:t>use</a:t>
            </a:r>
            <a:r>
              <a:rPr lang="de-CH" dirty="0" smtClean="0"/>
              <a:t> </a:t>
            </a:r>
            <a:r>
              <a:rPr lang="de-CH" dirty="0" err="1" smtClean="0"/>
              <a:t>of</a:t>
            </a:r>
            <a:r>
              <a:rPr lang="de-CH" dirty="0" smtClean="0"/>
              <a:t> SPPT </a:t>
            </a:r>
            <a:r>
              <a:rPr lang="de-CH" dirty="0" err="1" smtClean="0"/>
              <a:t>during</a:t>
            </a:r>
            <a:r>
              <a:rPr lang="de-CH" dirty="0" smtClean="0"/>
              <a:t> </a:t>
            </a:r>
            <a:r>
              <a:rPr lang="de-CH" dirty="0" err="1" smtClean="0"/>
              <a:t>forecast</a:t>
            </a:r>
            <a:r>
              <a:rPr lang="de-CH" dirty="0" smtClean="0"/>
              <a:t> </a:t>
            </a:r>
            <a:r>
              <a:rPr lang="de-CH" dirty="0" err="1" smtClean="0"/>
              <a:t>step</a:t>
            </a:r>
            <a:endParaRPr lang="de-CH" dirty="0"/>
          </a:p>
          <a:p>
            <a:r>
              <a:rPr lang="de-CH" b="1" dirty="0" smtClean="0">
                <a:solidFill>
                  <a:srgbClr val="FF0000"/>
                </a:solidFill>
              </a:rPr>
              <a:t>NUDGING</a:t>
            </a:r>
          </a:p>
          <a:p>
            <a:pPr lvl="1"/>
            <a:r>
              <a:rPr lang="de-CH" dirty="0" smtClean="0"/>
              <a:t>As operational COSMO-2 </a:t>
            </a:r>
            <a:r>
              <a:rPr lang="de-CH" dirty="0" err="1" smtClean="0"/>
              <a:t>analysis</a:t>
            </a:r>
            <a:r>
              <a:rPr lang="de-CH" dirty="0" smtClean="0"/>
              <a:t> but </a:t>
            </a:r>
            <a:r>
              <a:rPr lang="de-CH" dirty="0" err="1" smtClean="0"/>
              <a:t>without</a:t>
            </a:r>
            <a:r>
              <a:rPr lang="de-CH" dirty="0" smtClean="0"/>
              <a:t> LHN </a:t>
            </a:r>
            <a:r>
              <a:rPr lang="de-CH" dirty="0" err="1" smtClean="0"/>
              <a:t>and</a:t>
            </a:r>
            <a:r>
              <a:rPr lang="de-CH" dirty="0" smtClean="0"/>
              <a:t> </a:t>
            </a:r>
            <a:r>
              <a:rPr lang="de-CH" dirty="0" err="1" smtClean="0"/>
              <a:t>without</a:t>
            </a:r>
            <a:r>
              <a:rPr lang="de-CH" dirty="0" smtClean="0"/>
              <a:t> </a:t>
            </a:r>
            <a:r>
              <a:rPr lang="de-CH" dirty="0" err="1" smtClean="0"/>
              <a:t>assimilation</a:t>
            </a:r>
            <a:r>
              <a:rPr lang="de-CH" dirty="0" smtClean="0"/>
              <a:t> </a:t>
            </a:r>
            <a:r>
              <a:rPr lang="de-CH" dirty="0" err="1" smtClean="0"/>
              <a:t>of</a:t>
            </a:r>
            <a:r>
              <a:rPr lang="de-CH" dirty="0" smtClean="0"/>
              <a:t> TD_2M</a:t>
            </a:r>
          </a:p>
          <a:p>
            <a:r>
              <a:rPr lang="de-CH" b="1" dirty="0" smtClean="0">
                <a:solidFill>
                  <a:srgbClr val="FF0000"/>
                </a:solidFill>
              </a:rPr>
              <a:t>NO_OBS</a:t>
            </a:r>
          </a:p>
          <a:p>
            <a:pPr lvl="1"/>
            <a:r>
              <a:rPr lang="de-CH" dirty="0" smtClean="0"/>
              <a:t>Same </a:t>
            </a:r>
            <a:r>
              <a:rPr lang="de-CH" dirty="0" err="1" smtClean="0"/>
              <a:t>as</a:t>
            </a:r>
            <a:r>
              <a:rPr lang="de-CH" dirty="0" smtClean="0"/>
              <a:t> NUDGING, but </a:t>
            </a:r>
            <a:r>
              <a:rPr lang="de-CH" dirty="0" err="1" smtClean="0"/>
              <a:t>no</a:t>
            </a:r>
            <a:r>
              <a:rPr lang="de-CH" dirty="0" smtClean="0"/>
              <a:t> </a:t>
            </a:r>
            <a:r>
              <a:rPr lang="de-CH" dirty="0" err="1"/>
              <a:t>assimilation</a:t>
            </a:r>
            <a:r>
              <a:rPr lang="de-CH" dirty="0"/>
              <a:t> </a:t>
            </a:r>
            <a:r>
              <a:rPr lang="de-CH" dirty="0" err="1"/>
              <a:t>of</a:t>
            </a:r>
            <a:r>
              <a:rPr lang="de-CH" dirty="0"/>
              <a:t> </a:t>
            </a:r>
            <a:r>
              <a:rPr lang="de-CH" dirty="0" err="1" smtClean="0"/>
              <a:t>observations</a:t>
            </a:r>
            <a:endParaRPr lang="de-CH" dirty="0" smtClean="0"/>
          </a:p>
        </p:txBody>
      </p:sp>
    </p:spTree>
    <p:extLst>
      <p:ext uri="{BB962C8B-B14F-4D97-AF65-F5344CB8AC3E}">
        <p14:creationId xmlns:p14="http://schemas.microsoft.com/office/powerpoint/2010/main" val="3577359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Experimental </a:t>
            </a:r>
            <a:r>
              <a:rPr lang="de-CH" dirty="0" err="1" smtClean="0"/>
              <a:t>setup</a:t>
            </a:r>
            <a:r>
              <a:rPr lang="de-CH" dirty="0" smtClean="0"/>
              <a:t> II</a:t>
            </a:r>
            <a:endParaRPr lang="de-C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 err="1"/>
              <a:t>Identical</a:t>
            </a:r>
            <a:r>
              <a:rPr lang="de-CH" dirty="0"/>
              <a:t> </a:t>
            </a:r>
            <a:r>
              <a:rPr lang="de-CH" dirty="0" err="1"/>
              <a:t>set</a:t>
            </a:r>
            <a:r>
              <a:rPr lang="de-CH" dirty="0"/>
              <a:t> </a:t>
            </a:r>
            <a:r>
              <a:rPr lang="de-CH" dirty="0" err="1"/>
              <a:t>of</a:t>
            </a:r>
            <a:r>
              <a:rPr lang="de-CH" dirty="0"/>
              <a:t> </a:t>
            </a:r>
            <a:r>
              <a:rPr lang="de-CH" dirty="0" err="1"/>
              <a:t>observations</a:t>
            </a:r>
            <a:r>
              <a:rPr lang="de-CH" dirty="0"/>
              <a:t> </a:t>
            </a:r>
            <a:r>
              <a:rPr lang="de-CH" dirty="0" smtClean="0"/>
              <a:t>(</a:t>
            </a:r>
            <a:r>
              <a:rPr lang="de-CH" dirty="0" err="1" smtClean="0"/>
              <a:t>cdfin</a:t>
            </a:r>
            <a:r>
              <a:rPr lang="de-CH" dirty="0" smtClean="0"/>
              <a:t> </a:t>
            </a:r>
            <a:r>
              <a:rPr lang="de-CH" dirty="0" err="1" smtClean="0"/>
              <a:t>files</a:t>
            </a:r>
            <a:r>
              <a:rPr lang="de-CH" dirty="0" smtClean="0"/>
              <a:t>) </a:t>
            </a:r>
            <a:r>
              <a:rPr lang="de-CH" dirty="0" err="1" smtClean="0"/>
              <a:t>for</a:t>
            </a:r>
            <a:r>
              <a:rPr lang="de-CH" dirty="0" smtClean="0"/>
              <a:t> </a:t>
            </a:r>
            <a:r>
              <a:rPr lang="de-CH" dirty="0"/>
              <a:t>all </a:t>
            </a:r>
            <a:r>
              <a:rPr lang="de-CH" dirty="0" err="1" smtClean="0"/>
              <a:t>experiments</a:t>
            </a:r>
            <a:r>
              <a:rPr lang="de-CH" dirty="0"/>
              <a:t/>
            </a:r>
            <a:br>
              <a:rPr lang="de-CH" dirty="0"/>
            </a:br>
            <a:r>
              <a:rPr lang="de-CH" dirty="0" smtClean="0"/>
              <a:t>TEMP, AMDAR, SYNOP,WINDPROF</a:t>
            </a:r>
          </a:p>
          <a:p>
            <a:pPr lvl="1"/>
            <a:endParaRPr lang="de-CH" dirty="0"/>
          </a:p>
          <a:p>
            <a:r>
              <a:rPr lang="de-CH" dirty="0"/>
              <a:t>LBC </a:t>
            </a:r>
            <a:r>
              <a:rPr lang="de-CH" dirty="0" err="1"/>
              <a:t>from</a:t>
            </a:r>
            <a:r>
              <a:rPr lang="de-CH" dirty="0"/>
              <a:t> operational ECMWF EPS (</a:t>
            </a:r>
            <a:r>
              <a:rPr lang="de-CH" dirty="0" err="1"/>
              <a:t>first</a:t>
            </a:r>
            <a:r>
              <a:rPr lang="de-CH" dirty="0"/>
              <a:t> 40 </a:t>
            </a:r>
            <a:r>
              <a:rPr lang="de-CH" dirty="0" err="1"/>
              <a:t>members</a:t>
            </a:r>
            <a:r>
              <a:rPr lang="de-CH" dirty="0" smtClean="0"/>
              <a:t>) </a:t>
            </a:r>
            <a:r>
              <a:rPr lang="de-CH" dirty="0" err="1" smtClean="0"/>
              <a:t>for</a:t>
            </a:r>
            <a:r>
              <a:rPr lang="de-CH" dirty="0" smtClean="0"/>
              <a:t> </a:t>
            </a:r>
            <a:r>
              <a:rPr lang="de-CH" dirty="0">
                <a:solidFill>
                  <a:srgbClr val="FF0000"/>
                </a:solidFill>
              </a:rPr>
              <a:t>LETKF</a:t>
            </a:r>
            <a:r>
              <a:rPr lang="de-CH" dirty="0"/>
              <a:t> </a:t>
            </a:r>
            <a:r>
              <a:rPr lang="de-CH" dirty="0" err="1" smtClean="0"/>
              <a:t>and</a:t>
            </a:r>
            <a:r>
              <a:rPr lang="de-CH" dirty="0" smtClean="0"/>
              <a:t> </a:t>
            </a:r>
            <a:r>
              <a:rPr lang="de-CH" dirty="0"/>
              <a:t>ECMWF </a:t>
            </a:r>
            <a:r>
              <a:rPr lang="de-CH" dirty="0" err="1"/>
              <a:t>deterministic</a:t>
            </a:r>
            <a:r>
              <a:rPr lang="de-CH" dirty="0"/>
              <a:t> </a:t>
            </a:r>
            <a:r>
              <a:rPr lang="de-CH" dirty="0" err="1"/>
              <a:t>forecast</a:t>
            </a:r>
            <a:r>
              <a:rPr lang="de-CH" dirty="0"/>
              <a:t> </a:t>
            </a:r>
            <a:r>
              <a:rPr lang="de-CH" dirty="0" err="1"/>
              <a:t>for</a:t>
            </a:r>
            <a:r>
              <a:rPr lang="de-CH" dirty="0"/>
              <a:t> </a:t>
            </a:r>
            <a:r>
              <a:rPr lang="de-CH" dirty="0">
                <a:solidFill>
                  <a:srgbClr val="FF0000"/>
                </a:solidFill>
              </a:rPr>
              <a:t>LETKF_DET</a:t>
            </a:r>
            <a:r>
              <a:rPr lang="de-CH" dirty="0"/>
              <a:t>, </a:t>
            </a:r>
            <a:r>
              <a:rPr lang="de-CH" dirty="0">
                <a:solidFill>
                  <a:srgbClr val="FF0000"/>
                </a:solidFill>
              </a:rPr>
              <a:t>NUDGING</a:t>
            </a:r>
            <a:r>
              <a:rPr lang="de-CH" dirty="0"/>
              <a:t> </a:t>
            </a:r>
            <a:r>
              <a:rPr lang="de-CH" dirty="0" err="1"/>
              <a:t>and</a:t>
            </a:r>
            <a:r>
              <a:rPr lang="de-CH" dirty="0"/>
              <a:t> </a:t>
            </a:r>
            <a:r>
              <a:rPr lang="de-CH" dirty="0" smtClean="0">
                <a:solidFill>
                  <a:srgbClr val="FF0000"/>
                </a:solidFill>
              </a:rPr>
              <a:t>NO_OBS</a:t>
            </a:r>
          </a:p>
          <a:p>
            <a:endParaRPr lang="de-CH" dirty="0"/>
          </a:p>
          <a:p>
            <a:r>
              <a:rPr lang="de-CH" dirty="0" err="1" smtClean="0"/>
              <a:t>Idential</a:t>
            </a:r>
            <a:r>
              <a:rPr lang="de-CH" dirty="0" smtClean="0"/>
              <a:t> IC </a:t>
            </a:r>
            <a:r>
              <a:rPr lang="de-CH" dirty="0" err="1" smtClean="0"/>
              <a:t>at</a:t>
            </a:r>
            <a:r>
              <a:rPr lang="de-CH" dirty="0" smtClean="0"/>
              <a:t> </a:t>
            </a:r>
            <a:r>
              <a:rPr lang="de-CH" dirty="0" err="1" smtClean="0"/>
              <a:t>start</a:t>
            </a:r>
            <a:r>
              <a:rPr lang="de-CH" dirty="0" smtClean="0"/>
              <a:t> </a:t>
            </a:r>
            <a:r>
              <a:rPr lang="de-CH" dirty="0" err="1" smtClean="0"/>
              <a:t>of</a:t>
            </a:r>
            <a:r>
              <a:rPr lang="de-CH" dirty="0" smtClean="0"/>
              <a:t> </a:t>
            </a:r>
            <a:r>
              <a:rPr lang="de-CH" dirty="0" err="1" smtClean="0"/>
              <a:t>period</a:t>
            </a:r>
            <a:r>
              <a:rPr lang="de-CH" dirty="0" smtClean="0"/>
              <a:t> </a:t>
            </a:r>
            <a:r>
              <a:rPr lang="de-CH" dirty="0" err="1" smtClean="0"/>
              <a:t>for</a:t>
            </a:r>
            <a:r>
              <a:rPr lang="de-CH" dirty="0"/>
              <a:t> </a:t>
            </a:r>
            <a:r>
              <a:rPr lang="de-CH" dirty="0" smtClean="0">
                <a:solidFill>
                  <a:srgbClr val="FF0000"/>
                </a:solidFill>
              </a:rPr>
              <a:t>LETKF_DET</a:t>
            </a:r>
            <a:r>
              <a:rPr lang="de-CH" dirty="0" smtClean="0"/>
              <a:t>, </a:t>
            </a:r>
            <a:r>
              <a:rPr lang="de-CH" dirty="0" smtClean="0">
                <a:solidFill>
                  <a:srgbClr val="FF0000"/>
                </a:solidFill>
              </a:rPr>
              <a:t>NUDGING</a:t>
            </a:r>
            <a:r>
              <a:rPr lang="de-CH" dirty="0" smtClean="0"/>
              <a:t> </a:t>
            </a:r>
            <a:r>
              <a:rPr lang="de-CH" dirty="0" err="1" smtClean="0"/>
              <a:t>and</a:t>
            </a:r>
            <a:r>
              <a:rPr lang="de-CH" dirty="0" smtClean="0"/>
              <a:t> </a:t>
            </a:r>
            <a:r>
              <a:rPr lang="de-CH" dirty="0" smtClean="0">
                <a:solidFill>
                  <a:srgbClr val="FF0000"/>
                </a:solidFill>
              </a:rPr>
              <a:t>NO_OBS</a:t>
            </a:r>
            <a:r>
              <a:rPr lang="de-CH" dirty="0" smtClean="0"/>
              <a:t> </a:t>
            </a:r>
            <a:r>
              <a:rPr lang="de-CH" dirty="0" err="1" smtClean="0"/>
              <a:t>from</a:t>
            </a:r>
            <a:r>
              <a:rPr lang="de-CH" dirty="0" smtClean="0"/>
              <a:t> COSMO-2 </a:t>
            </a:r>
            <a:r>
              <a:rPr lang="de-CH" dirty="0" err="1" smtClean="0"/>
              <a:t>opr</a:t>
            </a:r>
            <a:r>
              <a:rPr lang="de-CH" dirty="0" smtClean="0"/>
              <a:t> </a:t>
            </a:r>
            <a:r>
              <a:rPr lang="de-CH" dirty="0" err="1" smtClean="0"/>
              <a:t>analysis</a:t>
            </a:r>
            <a:r>
              <a:rPr lang="de-CH" dirty="0" smtClean="0"/>
              <a:t> </a:t>
            </a:r>
            <a:r>
              <a:rPr lang="de-CH" dirty="0" err="1" smtClean="0"/>
              <a:t>of</a:t>
            </a:r>
            <a:r>
              <a:rPr lang="de-CH" dirty="0" smtClean="0"/>
              <a:t> 25.7.2012 00UTC</a:t>
            </a:r>
          </a:p>
          <a:p>
            <a:endParaRPr lang="de-CH" dirty="0"/>
          </a:p>
          <a:p>
            <a:r>
              <a:rPr lang="de-CH" dirty="0" smtClean="0"/>
              <a:t>Initial </a:t>
            </a:r>
            <a:r>
              <a:rPr lang="de-CH" dirty="0" err="1" smtClean="0"/>
              <a:t>ensemble</a:t>
            </a:r>
            <a:r>
              <a:rPr lang="de-CH" dirty="0" smtClean="0"/>
              <a:t> </a:t>
            </a:r>
            <a:r>
              <a:rPr lang="de-CH" dirty="0" err="1" smtClean="0"/>
              <a:t>for</a:t>
            </a:r>
            <a:r>
              <a:rPr lang="de-CH" dirty="0" smtClean="0"/>
              <a:t> LETKF </a:t>
            </a:r>
            <a:r>
              <a:rPr lang="de-CH" dirty="0" err="1" smtClean="0"/>
              <a:t>at</a:t>
            </a:r>
            <a:r>
              <a:rPr lang="de-CH" dirty="0" smtClean="0"/>
              <a:t> </a:t>
            </a:r>
            <a:r>
              <a:rPr lang="de-CH" dirty="0" err="1" smtClean="0"/>
              <a:t>start</a:t>
            </a:r>
            <a:r>
              <a:rPr lang="de-CH" dirty="0" smtClean="0"/>
              <a:t> </a:t>
            </a:r>
            <a:r>
              <a:rPr lang="de-CH" dirty="0" err="1" smtClean="0"/>
              <a:t>of</a:t>
            </a:r>
            <a:r>
              <a:rPr lang="de-CH" dirty="0" smtClean="0"/>
              <a:t> </a:t>
            </a:r>
            <a:r>
              <a:rPr lang="de-CH" dirty="0" err="1" smtClean="0"/>
              <a:t>period</a:t>
            </a:r>
            <a:r>
              <a:rPr lang="de-CH" dirty="0" smtClean="0"/>
              <a:t> </a:t>
            </a:r>
            <a:r>
              <a:rPr lang="de-CH" dirty="0" err="1" smtClean="0"/>
              <a:t>downscaled</a:t>
            </a:r>
            <a:r>
              <a:rPr lang="de-CH" dirty="0" smtClean="0"/>
              <a:t> </a:t>
            </a:r>
            <a:r>
              <a:rPr lang="de-CH" dirty="0" err="1" smtClean="0"/>
              <a:t>from</a:t>
            </a:r>
            <a:r>
              <a:rPr lang="de-CH" dirty="0" smtClean="0"/>
              <a:t> ECMWF EPS. </a:t>
            </a:r>
            <a:r>
              <a:rPr lang="de-CH" dirty="0" err="1" smtClean="0"/>
              <a:t>Soil</a:t>
            </a:r>
            <a:r>
              <a:rPr lang="de-CH" dirty="0" smtClean="0"/>
              <a:t> </a:t>
            </a:r>
            <a:r>
              <a:rPr lang="de-CH" dirty="0" err="1" smtClean="0"/>
              <a:t>fields</a:t>
            </a:r>
            <a:r>
              <a:rPr lang="de-CH" dirty="0" smtClean="0"/>
              <a:t> </a:t>
            </a:r>
            <a:r>
              <a:rPr lang="de-CH" dirty="0" err="1" smtClean="0"/>
              <a:t>from</a:t>
            </a:r>
            <a:r>
              <a:rPr lang="de-CH" dirty="0" smtClean="0"/>
              <a:t> COSMO-2 </a:t>
            </a:r>
            <a:r>
              <a:rPr lang="de-CH" dirty="0" err="1" smtClean="0"/>
              <a:t>opr</a:t>
            </a:r>
            <a:r>
              <a:rPr lang="de-CH" dirty="0" smtClean="0"/>
              <a:t> </a:t>
            </a:r>
            <a:r>
              <a:rPr lang="de-CH" dirty="0" err="1" smtClean="0"/>
              <a:t>analysis</a:t>
            </a:r>
            <a:r>
              <a:rPr lang="de-CH" dirty="0" smtClean="0"/>
              <a:t> </a:t>
            </a:r>
            <a:r>
              <a:rPr lang="de-CH" dirty="0" err="1" smtClean="0"/>
              <a:t>for</a:t>
            </a:r>
            <a:r>
              <a:rPr lang="de-CH" dirty="0" smtClean="0"/>
              <a:t> all </a:t>
            </a:r>
            <a:r>
              <a:rPr lang="de-CH" dirty="0" err="1" smtClean="0"/>
              <a:t>members</a:t>
            </a:r>
            <a:endParaRPr lang="de-CH" dirty="0"/>
          </a:p>
          <a:p>
            <a:endParaRPr lang="de-CH" dirty="0" smtClean="0"/>
          </a:p>
          <a:p>
            <a:r>
              <a:rPr lang="de-CH" dirty="0" smtClean="0"/>
              <a:t>COSMO </a:t>
            </a:r>
            <a:r>
              <a:rPr lang="de-CH" dirty="0"/>
              <a:t>4.26 </a:t>
            </a:r>
            <a:r>
              <a:rPr lang="de-CH" dirty="0" err="1"/>
              <a:t>and</a:t>
            </a:r>
            <a:r>
              <a:rPr lang="de-CH" dirty="0"/>
              <a:t> LETKF 1.26 </a:t>
            </a:r>
            <a:r>
              <a:rPr lang="de-CH" dirty="0" err="1"/>
              <a:t>from</a:t>
            </a:r>
            <a:r>
              <a:rPr lang="de-CH" dirty="0"/>
              <a:t> 27.6.2013</a:t>
            </a:r>
          </a:p>
          <a:p>
            <a:endParaRPr lang="de-CH" dirty="0"/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925009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9" name="Group 2048"/>
          <p:cNvGrpSpPr/>
          <p:nvPr/>
        </p:nvGrpSpPr>
        <p:grpSpPr>
          <a:xfrm>
            <a:off x="630610" y="2492896"/>
            <a:ext cx="4050000" cy="1832202"/>
            <a:chOff x="630610" y="2492896"/>
            <a:chExt cx="4050000" cy="1832202"/>
          </a:xfrm>
        </p:grpSpPr>
        <p:pic>
          <p:nvPicPr>
            <p:cNvPr id="2054" name="Picture 6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5848"/>
            <a:stretch/>
          </p:blipFill>
          <p:spPr bwMode="auto">
            <a:xfrm>
              <a:off x="630610" y="2492896"/>
              <a:ext cx="4050000" cy="1832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8" name="Freeform 2047"/>
            <p:cNvSpPr/>
            <p:nvPr/>
          </p:nvSpPr>
          <p:spPr bwMode="auto">
            <a:xfrm>
              <a:off x="3290480" y="2658219"/>
              <a:ext cx="530284" cy="499690"/>
            </a:xfrm>
            <a:custGeom>
              <a:avLst/>
              <a:gdLst>
                <a:gd name="connsiteX0" fmla="*/ 0 w 530284"/>
                <a:gd name="connsiteY0" fmla="*/ 0 h 499690"/>
                <a:gd name="connsiteX1" fmla="*/ 530284 w 530284"/>
                <a:gd name="connsiteY1" fmla="*/ 37391 h 499690"/>
                <a:gd name="connsiteX2" fmla="*/ 530284 w 530284"/>
                <a:gd name="connsiteY2" fmla="*/ 499690 h 499690"/>
                <a:gd name="connsiteX3" fmla="*/ 407911 w 530284"/>
                <a:gd name="connsiteY3" fmla="*/ 455500 h 499690"/>
                <a:gd name="connsiteX4" fmla="*/ 288937 w 530284"/>
                <a:gd name="connsiteY4" fmla="*/ 353522 h 499690"/>
                <a:gd name="connsiteX5" fmla="*/ 101978 w 530284"/>
                <a:gd name="connsiteY5" fmla="*/ 197156 h 499690"/>
                <a:gd name="connsiteX6" fmla="*/ 0 w 530284"/>
                <a:gd name="connsiteY6" fmla="*/ 0 h 499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0284" h="499690">
                  <a:moveTo>
                    <a:pt x="0" y="0"/>
                  </a:moveTo>
                  <a:lnTo>
                    <a:pt x="530284" y="37391"/>
                  </a:lnTo>
                  <a:lnTo>
                    <a:pt x="530284" y="499690"/>
                  </a:lnTo>
                  <a:lnTo>
                    <a:pt x="407911" y="455500"/>
                  </a:lnTo>
                  <a:lnTo>
                    <a:pt x="288937" y="353522"/>
                  </a:lnTo>
                  <a:lnTo>
                    <a:pt x="101978" y="1971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44" name="Freeform 43"/>
            <p:cNvSpPr/>
            <p:nvPr/>
          </p:nvSpPr>
          <p:spPr bwMode="auto">
            <a:xfrm>
              <a:off x="3368489" y="3027602"/>
              <a:ext cx="478754" cy="533140"/>
            </a:xfrm>
            <a:custGeom>
              <a:avLst/>
              <a:gdLst>
                <a:gd name="connsiteX0" fmla="*/ 0 w 530284"/>
                <a:gd name="connsiteY0" fmla="*/ 0 h 499690"/>
                <a:gd name="connsiteX1" fmla="*/ 530284 w 530284"/>
                <a:gd name="connsiteY1" fmla="*/ 37391 h 499690"/>
                <a:gd name="connsiteX2" fmla="*/ 530284 w 530284"/>
                <a:gd name="connsiteY2" fmla="*/ 499690 h 499690"/>
                <a:gd name="connsiteX3" fmla="*/ 407911 w 530284"/>
                <a:gd name="connsiteY3" fmla="*/ 455500 h 499690"/>
                <a:gd name="connsiteX4" fmla="*/ 288937 w 530284"/>
                <a:gd name="connsiteY4" fmla="*/ 353522 h 499690"/>
                <a:gd name="connsiteX5" fmla="*/ 101978 w 530284"/>
                <a:gd name="connsiteY5" fmla="*/ 197156 h 499690"/>
                <a:gd name="connsiteX6" fmla="*/ 0 w 530284"/>
                <a:gd name="connsiteY6" fmla="*/ 0 h 499690"/>
                <a:gd name="connsiteX0" fmla="*/ 397712 w 428306"/>
                <a:gd name="connsiteY0" fmla="*/ 0 h 764832"/>
                <a:gd name="connsiteX1" fmla="*/ 428306 w 428306"/>
                <a:gd name="connsiteY1" fmla="*/ 302533 h 764832"/>
                <a:gd name="connsiteX2" fmla="*/ 428306 w 428306"/>
                <a:gd name="connsiteY2" fmla="*/ 764832 h 764832"/>
                <a:gd name="connsiteX3" fmla="*/ 305933 w 428306"/>
                <a:gd name="connsiteY3" fmla="*/ 720642 h 764832"/>
                <a:gd name="connsiteX4" fmla="*/ 186959 w 428306"/>
                <a:gd name="connsiteY4" fmla="*/ 618664 h 764832"/>
                <a:gd name="connsiteX5" fmla="*/ 0 w 428306"/>
                <a:gd name="connsiteY5" fmla="*/ 462298 h 764832"/>
                <a:gd name="connsiteX6" fmla="*/ 397712 w 428306"/>
                <a:gd name="connsiteY6" fmla="*/ 0 h 764832"/>
                <a:gd name="connsiteX0" fmla="*/ 397712 w 557478"/>
                <a:gd name="connsiteY0" fmla="*/ 0 h 764832"/>
                <a:gd name="connsiteX1" fmla="*/ 557478 w 557478"/>
                <a:gd name="connsiteY1" fmla="*/ 118973 h 764832"/>
                <a:gd name="connsiteX2" fmla="*/ 428306 w 557478"/>
                <a:gd name="connsiteY2" fmla="*/ 764832 h 764832"/>
                <a:gd name="connsiteX3" fmla="*/ 305933 w 557478"/>
                <a:gd name="connsiteY3" fmla="*/ 720642 h 764832"/>
                <a:gd name="connsiteX4" fmla="*/ 186959 w 557478"/>
                <a:gd name="connsiteY4" fmla="*/ 618664 h 764832"/>
                <a:gd name="connsiteX5" fmla="*/ 0 w 557478"/>
                <a:gd name="connsiteY5" fmla="*/ 462298 h 764832"/>
                <a:gd name="connsiteX6" fmla="*/ 397712 w 557478"/>
                <a:gd name="connsiteY6" fmla="*/ 0 h 764832"/>
                <a:gd name="connsiteX0" fmla="*/ 397712 w 583856"/>
                <a:gd name="connsiteY0" fmla="*/ 0 h 764832"/>
                <a:gd name="connsiteX1" fmla="*/ 557478 w 583856"/>
                <a:gd name="connsiteY1" fmla="*/ 118973 h 764832"/>
                <a:gd name="connsiteX2" fmla="*/ 428306 w 583856"/>
                <a:gd name="connsiteY2" fmla="*/ 764832 h 764832"/>
                <a:gd name="connsiteX3" fmla="*/ 305933 w 583856"/>
                <a:gd name="connsiteY3" fmla="*/ 720642 h 764832"/>
                <a:gd name="connsiteX4" fmla="*/ 186959 w 583856"/>
                <a:gd name="connsiteY4" fmla="*/ 618664 h 764832"/>
                <a:gd name="connsiteX5" fmla="*/ 0 w 583856"/>
                <a:gd name="connsiteY5" fmla="*/ 462298 h 764832"/>
                <a:gd name="connsiteX6" fmla="*/ 397712 w 583856"/>
                <a:gd name="connsiteY6" fmla="*/ 0 h 764832"/>
                <a:gd name="connsiteX0" fmla="*/ 397712 w 788543"/>
                <a:gd name="connsiteY0" fmla="*/ 0 h 720642"/>
                <a:gd name="connsiteX1" fmla="*/ 557478 w 788543"/>
                <a:gd name="connsiteY1" fmla="*/ 118973 h 720642"/>
                <a:gd name="connsiteX2" fmla="*/ 781828 w 788543"/>
                <a:gd name="connsiteY2" fmla="*/ 475895 h 720642"/>
                <a:gd name="connsiteX3" fmla="*/ 305933 w 788543"/>
                <a:gd name="connsiteY3" fmla="*/ 720642 h 720642"/>
                <a:gd name="connsiteX4" fmla="*/ 186959 w 788543"/>
                <a:gd name="connsiteY4" fmla="*/ 618664 h 720642"/>
                <a:gd name="connsiteX5" fmla="*/ 0 w 788543"/>
                <a:gd name="connsiteY5" fmla="*/ 462298 h 720642"/>
                <a:gd name="connsiteX6" fmla="*/ 397712 w 788543"/>
                <a:gd name="connsiteY6" fmla="*/ 0 h 720642"/>
                <a:gd name="connsiteX0" fmla="*/ 397712 w 791454"/>
                <a:gd name="connsiteY0" fmla="*/ 0 h 720642"/>
                <a:gd name="connsiteX1" fmla="*/ 557478 w 791454"/>
                <a:gd name="connsiteY1" fmla="*/ 118973 h 720642"/>
                <a:gd name="connsiteX2" fmla="*/ 781828 w 791454"/>
                <a:gd name="connsiteY2" fmla="*/ 475895 h 720642"/>
                <a:gd name="connsiteX3" fmla="*/ 305933 w 791454"/>
                <a:gd name="connsiteY3" fmla="*/ 720642 h 720642"/>
                <a:gd name="connsiteX4" fmla="*/ 186959 w 791454"/>
                <a:gd name="connsiteY4" fmla="*/ 618664 h 720642"/>
                <a:gd name="connsiteX5" fmla="*/ 0 w 791454"/>
                <a:gd name="connsiteY5" fmla="*/ 462298 h 720642"/>
                <a:gd name="connsiteX6" fmla="*/ 397712 w 791454"/>
                <a:gd name="connsiteY6" fmla="*/ 0 h 720642"/>
                <a:gd name="connsiteX0" fmla="*/ 397712 w 808103"/>
                <a:gd name="connsiteY0" fmla="*/ 0 h 720642"/>
                <a:gd name="connsiteX1" fmla="*/ 557478 w 808103"/>
                <a:gd name="connsiteY1" fmla="*/ 118973 h 720642"/>
                <a:gd name="connsiteX2" fmla="*/ 798824 w 808103"/>
                <a:gd name="connsiteY2" fmla="*/ 486093 h 720642"/>
                <a:gd name="connsiteX3" fmla="*/ 305933 w 808103"/>
                <a:gd name="connsiteY3" fmla="*/ 720642 h 720642"/>
                <a:gd name="connsiteX4" fmla="*/ 186959 w 808103"/>
                <a:gd name="connsiteY4" fmla="*/ 618664 h 720642"/>
                <a:gd name="connsiteX5" fmla="*/ 0 w 808103"/>
                <a:gd name="connsiteY5" fmla="*/ 462298 h 720642"/>
                <a:gd name="connsiteX6" fmla="*/ 397712 w 808103"/>
                <a:gd name="connsiteY6" fmla="*/ 0 h 720642"/>
                <a:gd name="connsiteX0" fmla="*/ 397712 w 844812"/>
                <a:gd name="connsiteY0" fmla="*/ 0 h 720642"/>
                <a:gd name="connsiteX1" fmla="*/ 557478 w 844812"/>
                <a:gd name="connsiteY1" fmla="*/ 118973 h 720642"/>
                <a:gd name="connsiteX2" fmla="*/ 836216 w 844812"/>
                <a:gd name="connsiteY2" fmla="*/ 482694 h 720642"/>
                <a:gd name="connsiteX3" fmla="*/ 305933 w 844812"/>
                <a:gd name="connsiteY3" fmla="*/ 720642 h 720642"/>
                <a:gd name="connsiteX4" fmla="*/ 186959 w 844812"/>
                <a:gd name="connsiteY4" fmla="*/ 618664 h 720642"/>
                <a:gd name="connsiteX5" fmla="*/ 0 w 844812"/>
                <a:gd name="connsiteY5" fmla="*/ 462298 h 720642"/>
                <a:gd name="connsiteX6" fmla="*/ 397712 w 844812"/>
                <a:gd name="connsiteY6" fmla="*/ 0 h 720642"/>
                <a:gd name="connsiteX0" fmla="*/ 397712 w 844812"/>
                <a:gd name="connsiteY0" fmla="*/ 0 h 720642"/>
                <a:gd name="connsiteX1" fmla="*/ 557478 w 844812"/>
                <a:gd name="connsiteY1" fmla="*/ 118973 h 720642"/>
                <a:gd name="connsiteX2" fmla="*/ 836216 w 844812"/>
                <a:gd name="connsiteY2" fmla="*/ 482694 h 720642"/>
                <a:gd name="connsiteX3" fmla="*/ 305933 w 844812"/>
                <a:gd name="connsiteY3" fmla="*/ 720642 h 720642"/>
                <a:gd name="connsiteX4" fmla="*/ 186959 w 844812"/>
                <a:gd name="connsiteY4" fmla="*/ 618664 h 720642"/>
                <a:gd name="connsiteX5" fmla="*/ 0 w 844812"/>
                <a:gd name="connsiteY5" fmla="*/ 462298 h 720642"/>
                <a:gd name="connsiteX6" fmla="*/ 397712 w 844812"/>
                <a:gd name="connsiteY6" fmla="*/ 0 h 720642"/>
                <a:gd name="connsiteX0" fmla="*/ 397712 w 844812"/>
                <a:gd name="connsiteY0" fmla="*/ 0 h 720642"/>
                <a:gd name="connsiteX1" fmla="*/ 557478 w 844812"/>
                <a:gd name="connsiteY1" fmla="*/ 118973 h 720642"/>
                <a:gd name="connsiteX2" fmla="*/ 836216 w 844812"/>
                <a:gd name="connsiteY2" fmla="*/ 482694 h 720642"/>
                <a:gd name="connsiteX3" fmla="*/ 305933 w 844812"/>
                <a:gd name="connsiteY3" fmla="*/ 720642 h 720642"/>
                <a:gd name="connsiteX4" fmla="*/ 186959 w 844812"/>
                <a:gd name="connsiteY4" fmla="*/ 618664 h 720642"/>
                <a:gd name="connsiteX5" fmla="*/ 0 w 844812"/>
                <a:gd name="connsiteY5" fmla="*/ 462298 h 720642"/>
                <a:gd name="connsiteX6" fmla="*/ 397712 w 844812"/>
                <a:gd name="connsiteY6" fmla="*/ 0 h 720642"/>
                <a:gd name="connsiteX0" fmla="*/ 210753 w 657853"/>
                <a:gd name="connsiteY0" fmla="*/ 0 h 720642"/>
                <a:gd name="connsiteX1" fmla="*/ 370519 w 657853"/>
                <a:gd name="connsiteY1" fmla="*/ 118973 h 720642"/>
                <a:gd name="connsiteX2" fmla="*/ 649257 w 657853"/>
                <a:gd name="connsiteY2" fmla="*/ 482694 h 720642"/>
                <a:gd name="connsiteX3" fmla="*/ 118974 w 657853"/>
                <a:gd name="connsiteY3" fmla="*/ 720642 h 720642"/>
                <a:gd name="connsiteX4" fmla="*/ 0 w 657853"/>
                <a:gd name="connsiteY4" fmla="*/ 618664 h 720642"/>
                <a:gd name="connsiteX5" fmla="*/ 190358 w 657853"/>
                <a:gd name="connsiteY5" fmla="*/ 336526 h 720642"/>
                <a:gd name="connsiteX6" fmla="*/ 210753 w 657853"/>
                <a:gd name="connsiteY6" fmla="*/ 0 h 720642"/>
                <a:gd name="connsiteX0" fmla="*/ 91779 w 538879"/>
                <a:gd name="connsiteY0" fmla="*/ 0 h 720642"/>
                <a:gd name="connsiteX1" fmla="*/ 251545 w 538879"/>
                <a:gd name="connsiteY1" fmla="*/ 118973 h 720642"/>
                <a:gd name="connsiteX2" fmla="*/ 530283 w 538879"/>
                <a:gd name="connsiteY2" fmla="*/ 482694 h 720642"/>
                <a:gd name="connsiteX3" fmla="*/ 0 w 538879"/>
                <a:gd name="connsiteY3" fmla="*/ 720642 h 720642"/>
                <a:gd name="connsiteX4" fmla="*/ 265142 w 538879"/>
                <a:gd name="connsiteY4" fmla="*/ 404511 h 720642"/>
                <a:gd name="connsiteX5" fmla="*/ 71384 w 538879"/>
                <a:gd name="connsiteY5" fmla="*/ 336526 h 720642"/>
                <a:gd name="connsiteX6" fmla="*/ 91779 w 538879"/>
                <a:gd name="connsiteY6" fmla="*/ 0 h 720642"/>
                <a:gd name="connsiteX0" fmla="*/ 91779 w 538879"/>
                <a:gd name="connsiteY0" fmla="*/ 0 h 720642"/>
                <a:gd name="connsiteX1" fmla="*/ 251545 w 538879"/>
                <a:gd name="connsiteY1" fmla="*/ 118973 h 720642"/>
                <a:gd name="connsiteX2" fmla="*/ 530283 w 538879"/>
                <a:gd name="connsiteY2" fmla="*/ 482694 h 720642"/>
                <a:gd name="connsiteX3" fmla="*/ 0 w 538879"/>
                <a:gd name="connsiteY3" fmla="*/ 720642 h 720642"/>
                <a:gd name="connsiteX4" fmla="*/ 108777 w 538879"/>
                <a:gd name="connsiteY4" fmla="*/ 404511 h 720642"/>
                <a:gd name="connsiteX5" fmla="*/ 71384 w 538879"/>
                <a:gd name="connsiteY5" fmla="*/ 336526 h 720642"/>
                <a:gd name="connsiteX6" fmla="*/ 91779 w 538879"/>
                <a:gd name="connsiteY6" fmla="*/ 0 h 720642"/>
                <a:gd name="connsiteX0" fmla="*/ 20395 w 478754"/>
                <a:gd name="connsiteY0" fmla="*/ 0 h 533140"/>
                <a:gd name="connsiteX1" fmla="*/ 180161 w 478754"/>
                <a:gd name="connsiteY1" fmla="*/ 118973 h 533140"/>
                <a:gd name="connsiteX2" fmla="*/ 458899 w 478754"/>
                <a:gd name="connsiteY2" fmla="*/ 482694 h 533140"/>
                <a:gd name="connsiteX3" fmla="*/ 220952 w 478754"/>
                <a:gd name="connsiteY3" fmla="*/ 516687 h 533140"/>
                <a:gd name="connsiteX4" fmla="*/ 37393 w 478754"/>
                <a:gd name="connsiteY4" fmla="*/ 404511 h 533140"/>
                <a:gd name="connsiteX5" fmla="*/ 0 w 478754"/>
                <a:gd name="connsiteY5" fmla="*/ 336526 h 533140"/>
                <a:gd name="connsiteX6" fmla="*/ 20395 w 478754"/>
                <a:gd name="connsiteY6" fmla="*/ 0 h 533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8754" h="533140">
                  <a:moveTo>
                    <a:pt x="20395" y="0"/>
                  </a:moveTo>
                  <a:lnTo>
                    <a:pt x="180161" y="118973"/>
                  </a:lnTo>
                  <a:cubicBezTo>
                    <a:pt x="273074" y="188091"/>
                    <a:pt x="457766" y="328595"/>
                    <a:pt x="458899" y="482694"/>
                  </a:cubicBezTo>
                  <a:cubicBezTo>
                    <a:pt x="534816" y="615265"/>
                    <a:pt x="379584" y="435105"/>
                    <a:pt x="220952" y="516687"/>
                  </a:cubicBezTo>
                  <a:lnTo>
                    <a:pt x="37393" y="404511"/>
                  </a:lnTo>
                  <a:lnTo>
                    <a:pt x="0" y="336526"/>
                  </a:lnTo>
                  <a:lnTo>
                    <a:pt x="20395" y="0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2059" name="Group 2058"/>
          <p:cNvGrpSpPr/>
          <p:nvPr/>
        </p:nvGrpSpPr>
        <p:grpSpPr>
          <a:xfrm>
            <a:off x="4873865" y="4365625"/>
            <a:ext cx="4004782" cy="2024413"/>
            <a:chOff x="4873865" y="4365625"/>
            <a:chExt cx="4004782" cy="2024413"/>
          </a:xfrm>
        </p:grpSpPr>
        <p:grpSp>
          <p:nvGrpSpPr>
            <p:cNvPr id="10" name="Group 9"/>
            <p:cNvGrpSpPr/>
            <p:nvPr/>
          </p:nvGrpSpPr>
          <p:grpSpPr>
            <a:xfrm>
              <a:off x="4873865" y="4538155"/>
              <a:ext cx="4004782" cy="1851883"/>
              <a:chOff x="4873865" y="4538155"/>
              <a:chExt cx="4004782" cy="1851883"/>
            </a:xfrm>
          </p:grpSpPr>
          <p:pic>
            <p:nvPicPr>
              <p:cNvPr id="2055" name="Picture 7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151" b="58239"/>
              <a:stretch/>
            </p:blipFill>
            <p:spPr bwMode="auto">
              <a:xfrm>
                <a:off x="4879082" y="4538155"/>
                <a:ext cx="3999565" cy="15551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Picture 7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3002"/>
              <a:stretch/>
            </p:blipFill>
            <p:spPr bwMode="auto">
              <a:xfrm>
                <a:off x="4873865" y="6108154"/>
                <a:ext cx="3999565" cy="2818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058" name="Freeform 2057"/>
            <p:cNvSpPr/>
            <p:nvPr/>
          </p:nvSpPr>
          <p:spPr bwMode="auto">
            <a:xfrm>
              <a:off x="7575866" y="4754052"/>
              <a:ext cx="508920" cy="430306"/>
            </a:xfrm>
            <a:custGeom>
              <a:avLst/>
              <a:gdLst>
                <a:gd name="connsiteX0" fmla="*/ 28963 w 508920"/>
                <a:gd name="connsiteY0" fmla="*/ 115852 h 430306"/>
                <a:gd name="connsiteX1" fmla="*/ 198603 w 508920"/>
                <a:gd name="connsiteY1" fmla="*/ 24826 h 430306"/>
                <a:gd name="connsiteX2" fmla="*/ 339280 w 508920"/>
                <a:gd name="connsiteY2" fmla="*/ 0 h 430306"/>
                <a:gd name="connsiteX3" fmla="*/ 504782 w 508920"/>
                <a:gd name="connsiteY3" fmla="*/ 37238 h 430306"/>
                <a:gd name="connsiteX4" fmla="*/ 508920 w 508920"/>
                <a:gd name="connsiteY4" fmla="*/ 318592 h 430306"/>
                <a:gd name="connsiteX5" fmla="*/ 467544 w 508920"/>
                <a:gd name="connsiteY5" fmla="*/ 417894 h 430306"/>
                <a:gd name="connsiteX6" fmla="*/ 310317 w 508920"/>
                <a:gd name="connsiteY6" fmla="*/ 343418 h 430306"/>
                <a:gd name="connsiteX7" fmla="*/ 244116 w 508920"/>
                <a:gd name="connsiteY7" fmla="*/ 331005 h 430306"/>
                <a:gd name="connsiteX8" fmla="*/ 99301 w 508920"/>
                <a:gd name="connsiteY8" fmla="*/ 430306 h 430306"/>
                <a:gd name="connsiteX9" fmla="*/ 0 w 508920"/>
                <a:gd name="connsiteY9" fmla="*/ 302042 h 430306"/>
                <a:gd name="connsiteX10" fmla="*/ 28963 w 508920"/>
                <a:gd name="connsiteY10" fmla="*/ 115852 h 430306"/>
                <a:gd name="connsiteX0" fmla="*/ 66201 w 508920"/>
                <a:gd name="connsiteY0" fmla="*/ 62064 h 430306"/>
                <a:gd name="connsiteX1" fmla="*/ 198603 w 508920"/>
                <a:gd name="connsiteY1" fmla="*/ 24826 h 430306"/>
                <a:gd name="connsiteX2" fmla="*/ 339280 w 508920"/>
                <a:gd name="connsiteY2" fmla="*/ 0 h 430306"/>
                <a:gd name="connsiteX3" fmla="*/ 504782 w 508920"/>
                <a:gd name="connsiteY3" fmla="*/ 37238 h 430306"/>
                <a:gd name="connsiteX4" fmla="*/ 508920 w 508920"/>
                <a:gd name="connsiteY4" fmla="*/ 318592 h 430306"/>
                <a:gd name="connsiteX5" fmla="*/ 467544 w 508920"/>
                <a:gd name="connsiteY5" fmla="*/ 417894 h 430306"/>
                <a:gd name="connsiteX6" fmla="*/ 310317 w 508920"/>
                <a:gd name="connsiteY6" fmla="*/ 343418 h 430306"/>
                <a:gd name="connsiteX7" fmla="*/ 244116 w 508920"/>
                <a:gd name="connsiteY7" fmla="*/ 331005 h 430306"/>
                <a:gd name="connsiteX8" fmla="*/ 99301 w 508920"/>
                <a:gd name="connsiteY8" fmla="*/ 430306 h 430306"/>
                <a:gd name="connsiteX9" fmla="*/ 0 w 508920"/>
                <a:gd name="connsiteY9" fmla="*/ 302042 h 430306"/>
                <a:gd name="connsiteX10" fmla="*/ 66201 w 508920"/>
                <a:gd name="connsiteY10" fmla="*/ 62064 h 430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08920" h="430306">
                  <a:moveTo>
                    <a:pt x="66201" y="62064"/>
                  </a:moveTo>
                  <a:lnTo>
                    <a:pt x="198603" y="24826"/>
                  </a:lnTo>
                  <a:lnTo>
                    <a:pt x="339280" y="0"/>
                  </a:lnTo>
                  <a:lnTo>
                    <a:pt x="504782" y="37238"/>
                  </a:lnTo>
                  <a:cubicBezTo>
                    <a:pt x="506161" y="131023"/>
                    <a:pt x="507541" y="224807"/>
                    <a:pt x="508920" y="318592"/>
                  </a:cubicBezTo>
                  <a:lnTo>
                    <a:pt x="467544" y="417894"/>
                  </a:lnTo>
                  <a:lnTo>
                    <a:pt x="310317" y="343418"/>
                  </a:lnTo>
                  <a:lnTo>
                    <a:pt x="244116" y="331005"/>
                  </a:lnTo>
                  <a:lnTo>
                    <a:pt x="99301" y="430306"/>
                  </a:lnTo>
                  <a:lnTo>
                    <a:pt x="0" y="302042"/>
                  </a:lnTo>
                  <a:lnTo>
                    <a:pt x="66201" y="62064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47" name="Freeform 46"/>
            <p:cNvSpPr/>
            <p:nvPr/>
          </p:nvSpPr>
          <p:spPr bwMode="auto">
            <a:xfrm>
              <a:off x="7419487" y="4365625"/>
              <a:ext cx="670285" cy="430306"/>
            </a:xfrm>
            <a:custGeom>
              <a:avLst/>
              <a:gdLst>
                <a:gd name="connsiteX0" fmla="*/ 28963 w 508920"/>
                <a:gd name="connsiteY0" fmla="*/ 115852 h 430306"/>
                <a:gd name="connsiteX1" fmla="*/ 198603 w 508920"/>
                <a:gd name="connsiteY1" fmla="*/ 24826 h 430306"/>
                <a:gd name="connsiteX2" fmla="*/ 339280 w 508920"/>
                <a:gd name="connsiteY2" fmla="*/ 0 h 430306"/>
                <a:gd name="connsiteX3" fmla="*/ 504782 w 508920"/>
                <a:gd name="connsiteY3" fmla="*/ 37238 h 430306"/>
                <a:gd name="connsiteX4" fmla="*/ 508920 w 508920"/>
                <a:gd name="connsiteY4" fmla="*/ 318592 h 430306"/>
                <a:gd name="connsiteX5" fmla="*/ 467544 w 508920"/>
                <a:gd name="connsiteY5" fmla="*/ 417894 h 430306"/>
                <a:gd name="connsiteX6" fmla="*/ 310317 w 508920"/>
                <a:gd name="connsiteY6" fmla="*/ 343418 h 430306"/>
                <a:gd name="connsiteX7" fmla="*/ 244116 w 508920"/>
                <a:gd name="connsiteY7" fmla="*/ 331005 h 430306"/>
                <a:gd name="connsiteX8" fmla="*/ 99301 w 508920"/>
                <a:gd name="connsiteY8" fmla="*/ 430306 h 430306"/>
                <a:gd name="connsiteX9" fmla="*/ 0 w 508920"/>
                <a:gd name="connsiteY9" fmla="*/ 302042 h 430306"/>
                <a:gd name="connsiteX10" fmla="*/ 28963 w 508920"/>
                <a:gd name="connsiteY10" fmla="*/ 115852 h 430306"/>
                <a:gd name="connsiteX0" fmla="*/ 66201 w 508920"/>
                <a:gd name="connsiteY0" fmla="*/ 62064 h 430306"/>
                <a:gd name="connsiteX1" fmla="*/ 198603 w 508920"/>
                <a:gd name="connsiteY1" fmla="*/ 24826 h 430306"/>
                <a:gd name="connsiteX2" fmla="*/ 339280 w 508920"/>
                <a:gd name="connsiteY2" fmla="*/ 0 h 430306"/>
                <a:gd name="connsiteX3" fmla="*/ 504782 w 508920"/>
                <a:gd name="connsiteY3" fmla="*/ 37238 h 430306"/>
                <a:gd name="connsiteX4" fmla="*/ 508920 w 508920"/>
                <a:gd name="connsiteY4" fmla="*/ 318592 h 430306"/>
                <a:gd name="connsiteX5" fmla="*/ 467544 w 508920"/>
                <a:gd name="connsiteY5" fmla="*/ 417894 h 430306"/>
                <a:gd name="connsiteX6" fmla="*/ 310317 w 508920"/>
                <a:gd name="connsiteY6" fmla="*/ 343418 h 430306"/>
                <a:gd name="connsiteX7" fmla="*/ 244116 w 508920"/>
                <a:gd name="connsiteY7" fmla="*/ 331005 h 430306"/>
                <a:gd name="connsiteX8" fmla="*/ 99301 w 508920"/>
                <a:gd name="connsiteY8" fmla="*/ 430306 h 430306"/>
                <a:gd name="connsiteX9" fmla="*/ 0 w 508920"/>
                <a:gd name="connsiteY9" fmla="*/ 302042 h 430306"/>
                <a:gd name="connsiteX10" fmla="*/ 66201 w 508920"/>
                <a:gd name="connsiteY10" fmla="*/ 62064 h 430306"/>
                <a:gd name="connsiteX0" fmla="*/ 66201 w 670285"/>
                <a:gd name="connsiteY0" fmla="*/ 62064 h 430306"/>
                <a:gd name="connsiteX1" fmla="*/ 198603 w 670285"/>
                <a:gd name="connsiteY1" fmla="*/ 24826 h 430306"/>
                <a:gd name="connsiteX2" fmla="*/ 339280 w 670285"/>
                <a:gd name="connsiteY2" fmla="*/ 0 h 430306"/>
                <a:gd name="connsiteX3" fmla="*/ 504782 w 670285"/>
                <a:gd name="connsiteY3" fmla="*/ 37238 h 430306"/>
                <a:gd name="connsiteX4" fmla="*/ 670285 w 670285"/>
                <a:gd name="connsiteY4" fmla="*/ 165502 h 430306"/>
                <a:gd name="connsiteX5" fmla="*/ 467544 w 670285"/>
                <a:gd name="connsiteY5" fmla="*/ 417894 h 430306"/>
                <a:gd name="connsiteX6" fmla="*/ 310317 w 670285"/>
                <a:gd name="connsiteY6" fmla="*/ 343418 h 430306"/>
                <a:gd name="connsiteX7" fmla="*/ 244116 w 670285"/>
                <a:gd name="connsiteY7" fmla="*/ 331005 h 430306"/>
                <a:gd name="connsiteX8" fmla="*/ 99301 w 670285"/>
                <a:gd name="connsiteY8" fmla="*/ 430306 h 430306"/>
                <a:gd name="connsiteX9" fmla="*/ 0 w 670285"/>
                <a:gd name="connsiteY9" fmla="*/ 302042 h 430306"/>
                <a:gd name="connsiteX10" fmla="*/ 66201 w 670285"/>
                <a:gd name="connsiteY10" fmla="*/ 62064 h 430306"/>
                <a:gd name="connsiteX0" fmla="*/ 66201 w 670285"/>
                <a:gd name="connsiteY0" fmla="*/ 62064 h 430306"/>
                <a:gd name="connsiteX1" fmla="*/ 198603 w 670285"/>
                <a:gd name="connsiteY1" fmla="*/ 24826 h 430306"/>
                <a:gd name="connsiteX2" fmla="*/ 339280 w 670285"/>
                <a:gd name="connsiteY2" fmla="*/ 0 h 430306"/>
                <a:gd name="connsiteX3" fmla="*/ 504782 w 670285"/>
                <a:gd name="connsiteY3" fmla="*/ 37238 h 430306"/>
                <a:gd name="connsiteX4" fmla="*/ 670285 w 670285"/>
                <a:gd name="connsiteY4" fmla="*/ 165502 h 430306"/>
                <a:gd name="connsiteX5" fmla="*/ 455131 w 670285"/>
                <a:gd name="connsiteY5" fmla="*/ 285493 h 430306"/>
                <a:gd name="connsiteX6" fmla="*/ 310317 w 670285"/>
                <a:gd name="connsiteY6" fmla="*/ 343418 h 430306"/>
                <a:gd name="connsiteX7" fmla="*/ 244116 w 670285"/>
                <a:gd name="connsiteY7" fmla="*/ 331005 h 430306"/>
                <a:gd name="connsiteX8" fmla="*/ 99301 w 670285"/>
                <a:gd name="connsiteY8" fmla="*/ 430306 h 430306"/>
                <a:gd name="connsiteX9" fmla="*/ 0 w 670285"/>
                <a:gd name="connsiteY9" fmla="*/ 302042 h 430306"/>
                <a:gd name="connsiteX10" fmla="*/ 66201 w 670285"/>
                <a:gd name="connsiteY10" fmla="*/ 62064 h 430306"/>
                <a:gd name="connsiteX0" fmla="*/ 66201 w 670285"/>
                <a:gd name="connsiteY0" fmla="*/ 62064 h 430306"/>
                <a:gd name="connsiteX1" fmla="*/ 198603 w 670285"/>
                <a:gd name="connsiteY1" fmla="*/ 24826 h 430306"/>
                <a:gd name="connsiteX2" fmla="*/ 339280 w 670285"/>
                <a:gd name="connsiteY2" fmla="*/ 0 h 430306"/>
                <a:gd name="connsiteX3" fmla="*/ 504782 w 670285"/>
                <a:gd name="connsiteY3" fmla="*/ 37238 h 430306"/>
                <a:gd name="connsiteX4" fmla="*/ 670285 w 670285"/>
                <a:gd name="connsiteY4" fmla="*/ 165502 h 430306"/>
                <a:gd name="connsiteX5" fmla="*/ 455131 w 670285"/>
                <a:gd name="connsiteY5" fmla="*/ 285493 h 430306"/>
                <a:gd name="connsiteX6" fmla="*/ 310317 w 670285"/>
                <a:gd name="connsiteY6" fmla="*/ 343418 h 430306"/>
                <a:gd name="connsiteX7" fmla="*/ 260666 w 670285"/>
                <a:gd name="connsiteY7" fmla="*/ 401343 h 430306"/>
                <a:gd name="connsiteX8" fmla="*/ 99301 w 670285"/>
                <a:gd name="connsiteY8" fmla="*/ 430306 h 430306"/>
                <a:gd name="connsiteX9" fmla="*/ 0 w 670285"/>
                <a:gd name="connsiteY9" fmla="*/ 302042 h 430306"/>
                <a:gd name="connsiteX10" fmla="*/ 66201 w 670285"/>
                <a:gd name="connsiteY10" fmla="*/ 62064 h 430306"/>
                <a:gd name="connsiteX0" fmla="*/ 66201 w 670285"/>
                <a:gd name="connsiteY0" fmla="*/ 62064 h 430306"/>
                <a:gd name="connsiteX1" fmla="*/ 198603 w 670285"/>
                <a:gd name="connsiteY1" fmla="*/ 24826 h 430306"/>
                <a:gd name="connsiteX2" fmla="*/ 339280 w 670285"/>
                <a:gd name="connsiteY2" fmla="*/ 0 h 430306"/>
                <a:gd name="connsiteX3" fmla="*/ 504782 w 670285"/>
                <a:gd name="connsiteY3" fmla="*/ 37238 h 430306"/>
                <a:gd name="connsiteX4" fmla="*/ 670285 w 670285"/>
                <a:gd name="connsiteY4" fmla="*/ 165502 h 430306"/>
                <a:gd name="connsiteX5" fmla="*/ 455131 w 670285"/>
                <a:gd name="connsiteY5" fmla="*/ 285493 h 430306"/>
                <a:gd name="connsiteX6" fmla="*/ 380655 w 670285"/>
                <a:gd name="connsiteY6" fmla="*/ 343418 h 430306"/>
                <a:gd name="connsiteX7" fmla="*/ 260666 w 670285"/>
                <a:gd name="connsiteY7" fmla="*/ 401343 h 430306"/>
                <a:gd name="connsiteX8" fmla="*/ 99301 w 670285"/>
                <a:gd name="connsiteY8" fmla="*/ 430306 h 430306"/>
                <a:gd name="connsiteX9" fmla="*/ 0 w 670285"/>
                <a:gd name="connsiteY9" fmla="*/ 302042 h 430306"/>
                <a:gd name="connsiteX10" fmla="*/ 66201 w 670285"/>
                <a:gd name="connsiteY10" fmla="*/ 62064 h 430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70285" h="430306">
                  <a:moveTo>
                    <a:pt x="66201" y="62064"/>
                  </a:moveTo>
                  <a:lnTo>
                    <a:pt x="198603" y="24826"/>
                  </a:lnTo>
                  <a:lnTo>
                    <a:pt x="339280" y="0"/>
                  </a:lnTo>
                  <a:lnTo>
                    <a:pt x="504782" y="37238"/>
                  </a:lnTo>
                  <a:cubicBezTo>
                    <a:pt x="506161" y="131023"/>
                    <a:pt x="668906" y="71717"/>
                    <a:pt x="670285" y="165502"/>
                  </a:cubicBezTo>
                  <a:lnTo>
                    <a:pt x="455131" y="285493"/>
                  </a:lnTo>
                  <a:lnTo>
                    <a:pt x="380655" y="343418"/>
                  </a:lnTo>
                  <a:lnTo>
                    <a:pt x="260666" y="401343"/>
                  </a:lnTo>
                  <a:lnTo>
                    <a:pt x="99301" y="430306"/>
                  </a:lnTo>
                  <a:lnTo>
                    <a:pt x="0" y="302042"/>
                  </a:lnTo>
                  <a:lnTo>
                    <a:pt x="66201" y="62064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48" name="Freeform 47"/>
            <p:cNvSpPr/>
            <p:nvPr/>
          </p:nvSpPr>
          <p:spPr bwMode="auto">
            <a:xfrm>
              <a:off x="7620365" y="5146084"/>
              <a:ext cx="442721" cy="211018"/>
            </a:xfrm>
            <a:custGeom>
              <a:avLst/>
              <a:gdLst>
                <a:gd name="connsiteX0" fmla="*/ 28963 w 508920"/>
                <a:gd name="connsiteY0" fmla="*/ 115852 h 430306"/>
                <a:gd name="connsiteX1" fmla="*/ 198603 w 508920"/>
                <a:gd name="connsiteY1" fmla="*/ 24826 h 430306"/>
                <a:gd name="connsiteX2" fmla="*/ 339280 w 508920"/>
                <a:gd name="connsiteY2" fmla="*/ 0 h 430306"/>
                <a:gd name="connsiteX3" fmla="*/ 504782 w 508920"/>
                <a:gd name="connsiteY3" fmla="*/ 37238 h 430306"/>
                <a:gd name="connsiteX4" fmla="*/ 508920 w 508920"/>
                <a:gd name="connsiteY4" fmla="*/ 318592 h 430306"/>
                <a:gd name="connsiteX5" fmla="*/ 467544 w 508920"/>
                <a:gd name="connsiteY5" fmla="*/ 417894 h 430306"/>
                <a:gd name="connsiteX6" fmla="*/ 310317 w 508920"/>
                <a:gd name="connsiteY6" fmla="*/ 343418 h 430306"/>
                <a:gd name="connsiteX7" fmla="*/ 244116 w 508920"/>
                <a:gd name="connsiteY7" fmla="*/ 331005 h 430306"/>
                <a:gd name="connsiteX8" fmla="*/ 99301 w 508920"/>
                <a:gd name="connsiteY8" fmla="*/ 430306 h 430306"/>
                <a:gd name="connsiteX9" fmla="*/ 0 w 508920"/>
                <a:gd name="connsiteY9" fmla="*/ 302042 h 430306"/>
                <a:gd name="connsiteX10" fmla="*/ 28963 w 508920"/>
                <a:gd name="connsiteY10" fmla="*/ 115852 h 430306"/>
                <a:gd name="connsiteX0" fmla="*/ 66201 w 508920"/>
                <a:gd name="connsiteY0" fmla="*/ 62064 h 430306"/>
                <a:gd name="connsiteX1" fmla="*/ 198603 w 508920"/>
                <a:gd name="connsiteY1" fmla="*/ 24826 h 430306"/>
                <a:gd name="connsiteX2" fmla="*/ 339280 w 508920"/>
                <a:gd name="connsiteY2" fmla="*/ 0 h 430306"/>
                <a:gd name="connsiteX3" fmla="*/ 504782 w 508920"/>
                <a:gd name="connsiteY3" fmla="*/ 37238 h 430306"/>
                <a:gd name="connsiteX4" fmla="*/ 508920 w 508920"/>
                <a:gd name="connsiteY4" fmla="*/ 318592 h 430306"/>
                <a:gd name="connsiteX5" fmla="*/ 467544 w 508920"/>
                <a:gd name="connsiteY5" fmla="*/ 417894 h 430306"/>
                <a:gd name="connsiteX6" fmla="*/ 310317 w 508920"/>
                <a:gd name="connsiteY6" fmla="*/ 343418 h 430306"/>
                <a:gd name="connsiteX7" fmla="*/ 244116 w 508920"/>
                <a:gd name="connsiteY7" fmla="*/ 331005 h 430306"/>
                <a:gd name="connsiteX8" fmla="*/ 99301 w 508920"/>
                <a:gd name="connsiteY8" fmla="*/ 430306 h 430306"/>
                <a:gd name="connsiteX9" fmla="*/ 0 w 508920"/>
                <a:gd name="connsiteY9" fmla="*/ 302042 h 430306"/>
                <a:gd name="connsiteX10" fmla="*/ 66201 w 508920"/>
                <a:gd name="connsiteY10" fmla="*/ 62064 h 430306"/>
                <a:gd name="connsiteX0" fmla="*/ 66201 w 670285"/>
                <a:gd name="connsiteY0" fmla="*/ 62064 h 430306"/>
                <a:gd name="connsiteX1" fmla="*/ 198603 w 670285"/>
                <a:gd name="connsiteY1" fmla="*/ 24826 h 430306"/>
                <a:gd name="connsiteX2" fmla="*/ 339280 w 670285"/>
                <a:gd name="connsiteY2" fmla="*/ 0 h 430306"/>
                <a:gd name="connsiteX3" fmla="*/ 504782 w 670285"/>
                <a:gd name="connsiteY3" fmla="*/ 37238 h 430306"/>
                <a:gd name="connsiteX4" fmla="*/ 670285 w 670285"/>
                <a:gd name="connsiteY4" fmla="*/ 165502 h 430306"/>
                <a:gd name="connsiteX5" fmla="*/ 467544 w 670285"/>
                <a:gd name="connsiteY5" fmla="*/ 417894 h 430306"/>
                <a:gd name="connsiteX6" fmla="*/ 310317 w 670285"/>
                <a:gd name="connsiteY6" fmla="*/ 343418 h 430306"/>
                <a:gd name="connsiteX7" fmla="*/ 244116 w 670285"/>
                <a:gd name="connsiteY7" fmla="*/ 331005 h 430306"/>
                <a:gd name="connsiteX8" fmla="*/ 99301 w 670285"/>
                <a:gd name="connsiteY8" fmla="*/ 430306 h 430306"/>
                <a:gd name="connsiteX9" fmla="*/ 0 w 670285"/>
                <a:gd name="connsiteY9" fmla="*/ 302042 h 430306"/>
                <a:gd name="connsiteX10" fmla="*/ 66201 w 670285"/>
                <a:gd name="connsiteY10" fmla="*/ 62064 h 430306"/>
                <a:gd name="connsiteX0" fmla="*/ 66201 w 670285"/>
                <a:gd name="connsiteY0" fmla="*/ 62064 h 430306"/>
                <a:gd name="connsiteX1" fmla="*/ 198603 w 670285"/>
                <a:gd name="connsiteY1" fmla="*/ 24826 h 430306"/>
                <a:gd name="connsiteX2" fmla="*/ 339280 w 670285"/>
                <a:gd name="connsiteY2" fmla="*/ 0 h 430306"/>
                <a:gd name="connsiteX3" fmla="*/ 504782 w 670285"/>
                <a:gd name="connsiteY3" fmla="*/ 37238 h 430306"/>
                <a:gd name="connsiteX4" fmla="*/ 670285 w 670285"/>
                <a:gd name="connsiteY4" fmla="*/ 165502 h 430306"/>
                <a:gd name="connsiteX5" fmla="*/ 455131 w 670285"/>
                <a:gd name="connsiteY5" fmla="*/ 285493 h 430306"/>
                <a:gd name="connsiteX6" fmla="*/ 310317 w 670285"/>
                <a:gd name="connsiteY6" fmla="*/ 343418 h 430306"/>
                <a:gd name="connsiteX7" fmla="*/ 244116 w 670285"/>
                <a:gd name="connsiteY7" fmla="*/ 331005 h 430306"/>
                <a:gd name="connsiteX8" fmla="*/ 99301 w 670285"/>
                <a:gd name="connsiteY8" fmla="*/ 430306 h 430306"/>
                <a:gd name="connsiteX9" fmla="*/ 0 w 670285"/>
                <a:gd name="connsiteY9" fmla="*/ 302042 h 430306"/>
                <a:gd name="connsiteX10" fmla="*/ 66201 w 670285"/>
                <a:gd name="connsiteY10" fmla="*/ 62064 h 430306"/>
                <a:gd name="connsiteX0" fmla="*/ 66201 w 670285"/>
                <a:gd name="connsiteY0" fmla="*/ 62064 h 430306"/>
                <a:gd name="connsiteX1" fmla="*/ 198603 w 670285"/>
                <a:gd name="connsiteY1" fmla="*/ 24826 h 430306"/>
                <a:gd name="connsiteX2" fmla="*/ 339280 w 670285"/>
                <a:gd name="connsiteY2" fmla="*/ 0 h 430306"/>
                <a:gd name="connsiteX3" fmla="*/ 504782 w 670285"/>
                <a:gd name="connsiteY3" fmla="*/ 37238 h 430306"/>
                <a:gd name="connsiteX4" fmla="*/ 670285 w 670285"/>
                <a:gd name="connsiteY4" fmla="*/ 165502 h 430306"/>
                <a:gd name="connsiteX5" fmla="*/ 455131 w 670285"/>
                <a:gd name="connsiteY5" fmla="*/ 285493 h 430306"/>
                <a:gd name="connsiteX6" fmla="*/ 310317 w 670285"/>
                <a:gd name="connsiteY6" fmla="*/ 343418 h 430306"/>
                <a:gd name="connsiteX7" fmla="*/ 260666 w 670285"/>
                <a:gd name="connsiteY7" fmla="*/ 401343 h 430306"/>
                <a:gd name="connsiteX8" fmla="*/ 99301 w 670285"/>
                <a:gd name="connsiteY8" fmla="*/ 430306 h 430306"/>
                <a:gd name="connsiteX9" fmla="*/ 0 w 670285"/>
                <a:gd name="connsiteY9" fmla="*/ 302042 h 430306"/>
                <a:gd name="connsiteX10" fmla="*/ 66201 w 670285"/>
                <a:gd name="connsiteY10" fmla="*/ 62064 h 430306"/>
                <a:gd name="connsiteX0" fmla="*/ 66201 w 670285"/>
                <a:gd name="connsiteY0" fmla="*/ 62064 h 430306"/>
                <a:gd name="connsiteX1" fmla="*/ 198603 w 670285"/>
                <a:gd name="connsiteY1" fmla="*/ 24826 h 430306"/>
                <a:gd name="connsiteX2" fmla="*/ 339280 w 670285"/>
                <a:gd name="connsiteY2" fmla="*/ 0 h 430306"/>
                <a:gd name="connsiteX3" fmla="*/ 504782 w 670285"/>
                <a:gd name="connsiteY3" fmla="*/ 37238 h 430306"/>
                <a:gd name="connsiteX4" fmla="*/ 670285 w 670285"/>
                <a:gd name="connsiteY4" fmla="*/ 165502 h 430306"/>
                <a:gd name="connsiteX5" fmla="*/ 455131 w 670285"/>
                <a:gd name="connsiteY5" fmla="*/ 285493 h 430306"/>
                <a:gd name="connsiteX6" fmla="*/ 380655 w 670285"/>
                <a:gd name="connsiteY6" fmla="*/ 343418 h 430306"/>
                <a:gd name="connsiteX7" fmla="*/ 260666 w 670285"/>
                <a:gd name="connsiteY7" fmla="*/ 401343 h 430306"/>
                <a:gd name="connsiteX8" fmla="*/ 99301 w 670285"/>
                <a:gd name="connsiteY8" fmla="*/ 430306 h 430306"/>
                <a:gd name="connsiteX9" fmla="*/ 0 w 670285"/>
                <a:gd name="connsiteY9" fmla="*/ 302042 h 430306"/>
                <a:gd name="connsiteX10" fmla="*/ 66201 w 670285"/>
                <a:gd name="connsiteY10" fmla="*/ 62064 h 430306"/>
                <a:gd name="connsiteX0" fmla="*/ 161364 w 670285"/>
                <a:gd name="connsiteY0" fmla="*/ 107577 h 430306"/>
                <a:gd name="connsiteX1" fmla="*/ 198603 w 670285"/>
                <a:gd name="connsiteY1" fmla="*/ 24826 h 430306"/>
                <a:gd name="connsiteX2" fmla="*/ 339280 w 670285"/>
                <a:gd name="connsiteY2" fmla="*/ 0 h 430306"/>
                <a:gd name="connsiteX3" fmla="*/ 504782 w 670285"/>
                <a:gd name="connsiteY3" fmla="*/ 37238 h 430306"/>
                <a:gd name="connsiteX4" fmla="*/ 670285 w 670285"/>
                <a:gd name="connsiteY4" fmla="*/ 165502 h 430306"/>
                <a:gd name="connsiteX5" fmla="*/ 455131 w 670285"/>
                <a:gd name="connsiteY5" fmla="*/ 285493 h 430306"/>
                <a:gd name="connsiteX6" fmla="*/ 380655 w 670285"/>
                <a:gd name="connsiteY6" fmla="*/ 343418 h 430306"/>
                <a:gd name="connsiteX7" fmla="*/ 260666 w 670285"/>
                <a:gd name="connsiteY7" fmla="*/ 401343 h 430306"/>
                <a:gd name="connsiteX8" fmla="*/ 99301 w 670285"/>
                <a:gd name="connsiteY8" fmla="*/ 430306 h 430306"/>
                <a:gd name="connsiteX9" fmla="*/ 0 w 670285"/>
                <a:gd name="connsiteY9" fmla="*/ 302042 h 430306"/>
                <a:gd name="connsiteX10" fmla="*/ 161364 w 670285"/>
                <a:gd name="connsiteY10" fmla="*/ 107577 h 430306"/>
                <a:gd name="connsiteX0" fmla="*/ 161364 w 670285"/>
                <a:gd name="connsiteY0" fmla="*/ 107577 h 430306"/>
                <a:gd name="connsiteX1" fmla="*/ 198603 w 670285"/>
                <a:gd name="connsiteY1" fmla="*/ 24826 h 430306"/>
                <a:gd name="connsiteX2" fmla="*/ 339280 w 670285"/>
                <a:gd name="connsiteY2" fmla="*/ 0 h 430306"/>
                <a:gd name="connsiteX3" fmla="*/ 504782 w 670285"/>
                <a:gd name="connsiteY3" fmla="*/ 37238 h 430306"/>
                <a:gd name="connsiteX4" fmla="*/ 670285 w 670285"/>
                <a:gd name="connsiteY4" fmla="*/ 165502 h 430306"/>
                <a:gd name="connsiteX5" fmla="*/ 455131 w 670285"/>
                <a:gd name="connsiteY5" fmla="*/ 285493 h 430306"/>
                <a:gd name="connsiteX6" fmla="*/ 380655 w 670285"/>
                <a:gd name="connsiteY6" fmla="*/ 343418 h 430306"/>
                <a:gd name="connsiteX7" fmla="*/ 260666 w 670285"/>
                <a:gd name="connsiteY7" fmla="*/ 401343 h 430306"/>
                <a:gd name="connsiteX8" fmla="*/ 99301 w 670285"/>
                <a:gd name="connsiteY8" fmla="*/ 430306 h 430306"/>
                <a:gd name="connsiteX9" fmla="*/ 0 w 670285"/>
                <a:gd name="connsiteY9" fmla="*/ 302042 h 430306"/>
                <a:gd name="connsiteX10" fmla="*/ 161364 w 670285"/>
                <a:gd name="connsiteY10" fmla="*/ 107577 h 430306"/>
                <a:gd name="connsiteX0" fmla="*/ 111714 w 670285"/>
                <a:gd name="connsiteY0" fmla="*/ 144815 h 430306"/>
                <a:gd name="connsiteX1" fmla="*/ 198603 w 670285"/>
                <a:gd name="connsiteY1" fmla="*/ 24826 h 430306"/>
                <a:gd name="connsiteX2" fmla="*/ 339280 w 670285"/>
                <a:gd name="connsiteY2" fmla="*/ 0 h 430306"/>
                <a:gd name="connsiteX3" fmla="*/ 504782 w 670285"/>
                <a:gd name="connsiteY3" fmla="*/ 37238 h 430306"/>
                <a:gd name="connsiteX4" fmla="*/ 670285 w 670285"/>
                <a:gd name="connsiteY4" fmla="*/ 165502 h 430306"/>
                <a:gd name="connsiteX5" fmla="*/ 455131 w 670285"/>
                <a:gd name="connsiteY5" fmla="*/ 285493 h 430306"/>
                <a:gd name="connsiteX6" fmla="*/ 380655 w 670285"/>
                <a:gd name="connsiteY6" fmla="*/ 343418 h 430306"/>
                <a:gd name="connsiteX7" fmla="*/ 260666 w 670285"/>
                <a:gd name="connsiteY7" fmla="*/ 401343 h 430306"/>
                <a:gd name="connsiteX8" fmla="*/ 99301 w 670285"/>
                <a:gd name="connsiteY8" fmla="*/ 430306 h 430306"/>
                <a:gd name="connsiteX9" fmla="*/ 0 w 670285"/>
                <a:gd name="connsiteY9" fmla="*/ 302042 h 430306"/>
                <a:gd name="connsiteX10" fmla="*/ 111714 w 670285"/>
                <a:gd name="connsiteY10" fmla="*/ 144815 h 430306"/>
                <a:gd name="connsiteX0" fmla="*/ 41376 w 599947"/>
                <a:gd name="connsiteY0" fmla="*/ 144815 h 430306"/>
                <a:gd name="connsiteX1" fmla="*/ 128265 w 599947"/>
                <a:gd name="connsiteY1" fmla="*/ 24826 h 430306"/>
                <a:gd name="connsiteX2" fmla="*/ 268942 w 599947"/>
                <a:gd name="connsiteY2" fmla="*/ 0 h 430306"/>
                <a:gd name="connsiteX3" fmla="*/ 434444 w 599947"/>
                <a:gd name="connsiteY3" fmla="*/ 37238 h 430306"/>
                <a:gd name="connsiteX4" fmla="*/ 599947 w 599947"/>
                <a:gd name="connsiteY4" fmla="*/ 165502 h 430306"/>
                <a:gd name="connsiteX5" fmla="*/ 384793 w 599947"/>
                <a:gd name="connsiteY5" fmla="*/ 285493 h 430306"/>
                <a:gd name="connsiteX6" fmla="*/ 310317 w 599947"/>
                <a:gd name="connsiteY6" fmla="*/ 343418 h 430306"/>
                <a:gd name="connsiteX7" fmla="*/ 190328 w 599947"/>
                <a:gd name="connsiteY7" fmla="*/ 401343 h 430306"/>
                <a:gd name="connsiteX8" fmla="*/ 28963 w 599947"/>
                <a:gd name="connsiteY8" fmla="*/ 430306 h 430306"/>
                <a:gd name="connsiteX9" fmla="*/ 0 w 599947"/>
                <a:gd name="connsiteY9" fmla="*/ 194465 h 430306"/>
                <a:gd name="connsiteX10" fmla="*/ 41376 w 599947"/>
                <a:gd name="connsiteY10" fmla="*/ 144815 h 430306"/>
                <a:gd name="connsiteX0" fmla="*/ 41376 w 599947"/>
                <a:gd name="connsiteY0" fmla="*/ 144815 h 401343"/>
                <a:gd name="connsiteX1" fmla="*/ 128265 w 599947"/>
                <a:gd name="connsiteY1" fmla="*/ 24826 h 401343"/>
                <a:gd name="connsiteX2" fmla="*/ 268942 w 599947"/>
                <a:gd name="connsiteY2" fmla="*/ 0 h 401343"/>
                <a:gd name="connsiteX3" fmla="*/ 434444 w 599947"/>
                <a:gd name="connsiteY3" fmla="*/ 37238 h 401343"/>
                <a:gd name="connsiteX4" fmla="*/ 599947 w 599947"/>
                <a:gd name="connsiteY4" fmla="*/ 165502 h 401343"/>
                <a:gd name="connsiteX5" fmla="*/ 384793 w 599947"/>
                <a:gd name="connsiteY5" fmla="*/ 285493 h 401343"/>
                <a:gd name="connsiteX6" fmla="*/ 310317 w 599947"/>
                <a:gd name="connsiteY6" fmla="*/ 343418 h 401343"/>
                <a:gd name="connsiteX7" fmla="*/ 190328 w 599947"/>
                <a:gd name="connsiteY7" fmla="*/ 401343 h 401343"/>
                <a:gd name="connsiteX8" fmla="*/ 132401 w 599947"/>
                <a:gd name="connsiteY8" fmla="*/ 124127 h 401343"/>
                <a:gd name="connsiteX9" fmla="*/ 0 w 599947"/>
                <a:gd name="connsiteY9" fmla="*/ 194465 h 401343"/>
                <a:gd name="connsiteX10" fmla="*/ 41376 w 599947"/>
                <a:gd name="connsiteY10" fmla="*/ 144815 h 401343"/>
                <a:gd name="connsiteX0" fmla="*/ 41376 w 599947"/>
                <a:gd name="connsiteY0" fmla="*/ 144815 h 401343"/>
                <a:gd name="connsiteX1" fmla="*/ 128265 w 599947"/>
                <a:gd name="connsiteY1" fmla="*/ 24826 h 401343"/>
                <a:gd name="connsiteX2" fmla="*/ 268942 w 599947"/>
                <a:gd name="connsiteY2" fmla="*/ 0 h 401343"/>
                <a:gd name="connsiteX3" fmla="*/ 434444 w 599947"/>
                <a:gd name="connsiteY3" fmla="*/ 37238 h 401343"/>
                <a:gd name="connsiteX4" fmla="*/ 599947 w 599947"/>
                <a:gd name="connsiteY4" fmla="*/ 165502 h 401343"/>
                <a:gd name="connsiteX5" fmla="*/ 384793 w 599947"/>
                <a:gd name="connsiteY5" fmla="*/ 285493 h 401343"/>
                <a:gd name="connsiteX6" fmla="*/ 310317 w 599947"/>
                <a:gd name="connsiteY6" fmla="*/ 343418 h 401343"/>
                <a:gd name="connsiteX7" fmla="*/ 190328 w 599947"/>
                <a:gd name="connsiteY7" fmla="*/ 401343 h 401343"/>
                <a:gd name="connsiteX8" fmla="*/ 66201 w 599947"/>
                <a:gd name="connsiteY8" fmla="*/ 206878 h 401343"/>
                <a:gd name="connsiteX9" fmla="*/ 0 w 599947"/>
                <a:gd name="connsiteY9" fmla="*/ 194465 h 401343"/>
                <a:gd name="connsiteX10" fmla="*/ 41376 w 599947"/>
                <a:gd name="connsiteY10" fmla="*/ 144815 h 401343"/>
                <a:gd name="connsiteX0" fmla="*/ 41376 w 599947"/>
                <a:gd name="connsiteY0" fmla="*/ 144815 h 343418"/>
                <a:gd name="connsiteX1" fmla="*/ 128265 w 599947"/>
                <a:gd name="connsiteY1" fmla="*/ 24826 h 343418"/>
                <a:gd name="connsiteX2" fmla="*/ 268942 w 599947"/>
                <a:gd name="connsiteY2" fmla="*/ 0 h 343418"/>
                <a:gd name="connsiteX3" fmla="*/ 434444 w 599947"/>
                <a:gd name="connsiteY3" fmla="*/ 37238 h 343418"/>
                <a:gd name="connsiteX4" fmla="*/ 599947 w 599947"/>
                <a:gd name="connsiteY4" fmla="*/ 165502 h 343418"/>
                <a:gd name="connsiteX5" fmla="*/ 384793 w 599947"/>
                <a:gd name="connsiteY5" fmla="*/ 285493 h 343418"/>
                <a:gd name="connsiteX6" fmla="*/ 310317 w 599947"/>
                <a:gd name="connsiteY6" fmla="*/ 343418 h 343418"/>
                <a:gd name="connsiteX7" fmla="*/ 211016 w 599947"/>
                <a:gd name="connsiteY7" fmla="*/ 144814 h 343418"/>
                <a:gd name="connsiteX8" fmla="*/ 66201 w 599947"/>
                <a:gd name="connsiteY8" fmla="*/ 206878 h 343418"/>
                <a:gd name="connsiteX9" fmla="*/ 0 w 599947"/>
                <a:gd name="connsiteY9" fmla="*/ 194465 h 343418"/>
                <a:gd name="connsiteX10" fmla="*/ 41376 w 599947"/>
                <a:gd name="connsiteY10" fmla="*/ 144815 h 343418"/>
                <a:gd name="connsiteX0" fmla="*/ 41376 w 599947"/>
                <a:gd name="connsiteY0" fmla="*/ 144815 h 285493"/>
                <a:gd name="connsiteX1" fmla="*/ 128265 w 599947"/>
                <a:gd name="connsiteY1" fmla="*/ 24826 h 285493"/>
                <a:gd name="connsiteX2" fmla="*/ 268942 w 599947"/>
                <a:gd name="connsiteY2" fmla="*/ 0 h 285493"/>
                <a:gd name="connsiteX3" fmla="*/ 434444 w 599947"/>
                <a:gd name="connsiteY3" fmla="*/ 37238 h 285493"/>
                <a:gd name="connsiteX4" fmla="*/ 599947 w 599947"/>
                <a:gd name="connsiteY4" fmla="*/ 165502 h 285493"/>
                <a:gd name="connsiteX5" fmla="*/ 384793 w 599947"/>
                <a:gd name="connsiteY5" fmla="*/ 285493 h 285493"/>
                <a:gd name="connsiteX6" fmla="*/ 372381 w 599947"/>
                <a:gd name="connsiteY6" fmla="*/ 153091 h 285493"/>
                <a:gd name="connsiteX7" fmla="*/ 211016 w 599947"/>
                <a:gd name="connsiteY7" fmla="*/ 144814 h 285493"/>
                <a:gd name="connsiteX8" fmla="*/ 66201 w 599947"/>
                <a:gd name="connsiteY8" fmla="*/ 206878 h 285493"/>
                <a:gd name="connsiteX9" fmla="*/ 0 w 599947"/>
                <a:gd name="connsiteY9" fmla="*/ 194465 h 285493"/>
                <a:gd name="connsiteX10" fmla="*/ 41376 w 599947"/>
                <a:gd name="connsiteY10" fmla="*/ 144815 h 285493"/>
                <a:gd name="connsiteX0" fmla="*/ 41376 w 599947"/>
                <a:gd name="connsiteY0" fmla="*/ 144815 h 285493"/>
                <a:gd name="connsiteX1" fmla="*/ 128265 w 599947"/>
                <a:gd name="connsiteY1" fmla="*/ 24826 h 285493"/>
                <a:gd name="connsiteX2" fmla="*/ 268942 w 599947"/>
                <a:gd name="connsiteY2" fmla="*/ 0 h 285493"/>
                <a:gd name="connsiteX3" fmla="*/ 434444 w 599947"/>
                <a:gd name="connsiteY3" fmla="*/ 37238 h 285493"/>
                <a:gd name="connsiteX4" fmla="*/ 599947 w 599947"/>
                <a:gd name="connsiteY4" fmla="*/ 165502 h 285493"/>
                <a:gd name="connsiteX5" fmla="*/ 384793 w 599947"/>
                <a:gd name="connsiteY5" fmla="*/ 285493 h 285493"/>
                <a:gd name="connsiteX6" fmla="*/ 285492 w 599947"/>
                <a:gd name="connsiteY6" fmla="*/ 161367 h 285493"/>
                <a:gd name="connsiteX7" fmla="*/ 211016 w 599947"/>
                <a:gd name="connsiteY7" fmla="*/ 144814 h 285493"/>
                <a:gd name="connsiteX8" fmla="*/ 66201 w 599947"/>
                <a:gd name="connsiteY8" fmla="*/ 206878 h 285493"/>
                <a:gd name="connsiteX9" fmla="*/ 0 w 599947"/>
                <a:gd name="connsiteY9" fmla="*/ 194465 h 285493"/>
                <a:gd name="connsiteX10" fmla="*/ 41376 w 599947"/>
                <a:gd name="connsiteY10" fmla="*/ 144815 h 285493"/>
                <a:gd name="connsiteX0" fmla="*/ 41376 w 599947"/>
                <a:gd name="connsiteY0" fmla="*/ 144815 h 206880"/>
                <a:gd name="connsiteX1" fmla="*/ 128265 w 599947"/>
                <a:gd name="connsiteY1" fmla="*/ 24826 h 206880"/>
                <a:gd name="connsiteX2" fmla="*/ 268942 w 599947"/>
                <a:gd name="connsiteY2" fmla="*/ 0 h 206880"/>
                <a:gd name="connsiteX3" fmla="*/ 434444 w 599947"/>
                <a:gd name="connsiteY3" fmla="*/ 37238 h 206880"/>
                <a:gd name="connsiteX4" fmla="*/ 599947 w 599947"/>
                <a:gd name="connsiteY4" fmla="*/ 165502 h 206880"/>
                <a:gd name="connsiteX5" fmla="*/ 430307 w 599947"/>
                <a:gd name="connsiteY5" fmla="*/ 206880 h 206880"/>
                <a:gd name="connsiteX6" fmla="*/ 285492 w 599947"/>
                <a:gd name="connsiteY6" fmla="*/ 161367 h 206880"/>
                <a:gd name="connsiteX7" fmla="*/ 211016 w 599947"/>
                <a:gd name="connsiteY7" fmla="*/ 144814 h 206880"/>
                <a:gd name="connsiteX8" fmla="*/ 66201 w 599947"/>
                <a:gd name="connsiteY8" fmla="*/ 206878 h 206880"/>
                <a:gd name="connsiteX9" fmla="*/ 0 w 599947"/>
                <a:gd name="connsiteY9" fmla="*/ 194465 h 206880"/>
                <a:gd name="connsiteX10" fmla="*/ 41376 w 599947"/>
                <a:gd name="connsiteY10" fmla="*/ 144815 h 206880"/>
                <a:gd name="connsiteX0" fmla="*/ 41376 w 599947"/>
                <a:gd name="connsiteY0" fmla="*/ 144815 h 256531"/>
                <a:gd name="connsiteX1" fmla="*/ 128265 w 599947"/>
                <a:gd name="connsiteY1" fmla="*/ 24826 h 256531"/>
                <a:gd name="connsiteX2" fmla="*/ 268942 w 599947"/>
                <a:gd name="connsiteY2" fmla="*/ 0 h 256531"/>
                <a:gd name="connsiteX3" fmla="*/ 434444 w 599947"/>
                <a:gd name="connsiteY3" fmla="*/ 37238 h 256531"/>
                <a:gd name="connsiteX4" fmla="*/ 599947 w 599947"/>
                <a:gd name="connsiteY4" fmla="*/ 165502 h 256531"/>
                <a:gd name="connsiteX5" fmla="*/ 430307 w 599947"/>
                <a:gd name="connsiteY5" fmla="*/ 256531 h 256531"/>
                <a:gd name="connsiteX6" fmla="*/ 285492 w 599947"/>
                <a:gd name="connsiteY6" fmla="*/ 161367 h 256531"/>
                <a:gd name="connsiteX7" fmla="*/ 211016 w 599947"/>
                <a:gd name="connsiteY7" fmla="*/ 144814 h 256531"/>
                <a:gd name="connsiteX8" fmla="*/ 66201 w 599947"/>
                <a:gd name="connsiteY8" fmla="*/ 206878 h 256531"/>
                <a:gd name="connsiteX9" fmla="*/ 0 w 599947"/>
                <a:gd name="connsiteY9" fmla="*/ 194465 h 256531"/>
                <a:gd name="connsiteX10" fmla="*/ 41376 w 599947"/>
                <a:gd name="connsiteY10" fmla="*/ 144815 h 256531"/>
                <a:gd name="connsiteX0" fmla="*/ 41376 w 599947"/>
                <a:gd name="connsiteY0" fmla="*/ 144815 h 256531"/>
                <a:gd name="connsiteX1" fmla="*/ 128265 w 599947"/>
                <a:gd name="connsiteY1" fmla="*/ 24826 h 256531"/>
                <a:gd name="connsiteX2" fmla="*/ 268942 w 599947"/>
                <a:gd name="connsiteY2" fmla="*/ 0 h 256531"/>
                <a:gd name="connsiteX3" fmla="*/ 434444 w 599947"/>
                <a:gd name="connsiteY3" fmla="*/ 37238 h 256531"/>
                <a:gd name="connsiteX4" fmla="*/ 599947 w 599947"/>
                <a:gd name="connsiteY4" fmla="*/ 165502 h 256531"/>
                <a:gd name="connsiteX5" fmla="*/ 430307 w 599947"/>
                <a:gd name="connsiteY5" fmla="*/ 256531 h 256531"/>
                <a:gd name="connsiteX6" fmla="*/ 285492 w 599947"/>
                <a:gd name="connsiteY6" fmla="*/ 161367 h 256531"/>
                <a:gd name="connsiteX7" fmla="*/ 211016 w 599947"/>
                <a:gd name="connsiteY7" fmla="*/ 144814 h 256531"/>
                <a:gd name="connsiteX8" fmla="*/ 148952 w 599947"/>
                <a:gd name="connsiteY8" fmla="*/ 194465 h 256531"/>
                <a:gd name="connsiteX9" fmla="*/ 0 w 599947"/>
                <a:gd name="connsiteY9" fmla="*/ 194465 h 256531"/>
                <a:gd name="connsiteX10" fmla="*/ 41376 w 599947"/>
                <a:gd name="connsiteY10" fmla="*/ 144815 h 256531"/>
                <a:gd name="connsiteX0" fmla="*/ 41376 w 599947"/>
                <a:gd name="connsiteY0" fmla="*/ 144815 h 256531"/>
                <a:gd name="connsiteX1" fmla="*/ 132403 w 599947"/>
                <a:gd name="connsiteY1" fmla="*/ 45513 h 256531"/>
                <a:gd name="connsiteX2" fmla="*/ 268942 w 599947"/>
                <a:gd name="connsiteY2" fmla="*/ 0 h 256531"/>
                <a:gd name="connsiteX3" fmla="*/ 434444 w 599947"/>
                <a:gd name="connsiteY3" fmla="*/ 37238 h 256531"/>
                <a:gd name="connsiteX4" fmla="*/ 599947 w 599947"/>
                <a:gd name="connsiteY4" fmla="*/ 165502 h 256531"/>
                <a:gd name="connsiteX5" fmla="*/ 430307 w 599947"/>
                <a:gd name="connsiteY5" fmla="*/ 256531 h 256531"/>
                <a:gd name="connsiteX6" fmla="*/ 285492 w 599947"/>
                <a:gd name="connsiteY6" fmla="*/ 161367 h 256531"/>
                <a:gd name="connsiteX7" fmla="*/ 211016 w 599947"/>
                <a:gd name="connsiteY7" fmla="*/ 144814 h 256531"/>
                <a:gd name="connsiteX8" fmla="*/ 148952 w 599947"/>
                <a:gd name="connsiteY8" fmla="*/ 194465 h 256531"/>
                <a:gd name="connsiteX9" fmla="*/ 0 w 599947"/>
                <a:gd name="connsiteY9" fmla="*/ 194465 h 256531"/>
                <a:gd name="connsiteX10" fmla="*/ 41376 w 599947"/>
                <a:gd name="connsiteY10" fmla="*/ 144815 h 256531"/>
                <a:gd name="connsiteX0" fmla="*/ 41376 w 599947"/>
                <a:gd name="connsiteY0" fmla="*/ 107577 h 219293"/>
                <a:gd name="connsiteX1" fmla="*/ 132403 w 599947"/>
                <a:gd name="connsiteY1" fmla="*/ 8275 h 219293"/>
                <a:gd name="connsiteX2" fmla="*/ 252392 w 599947"/>
                <a:gd name="connsiteY2" fmla="*/ 16550 h 219293"/>
                <a:gd name="connsiteX3" fmla="*/ 434444 w 599947"/>
                <a:gd name="connsiteY3" fmla="*/ 0 h 219293"/>
                <a:gd name="connsiteX4" fmla="*/ 599947 w 599947"/>
                <a:gd name="connsiteY4" fmla="*/ 128264 h 219293"/>
                <a:gd name="connsiteX5" fmla="*/ 430307 w 599947"/>
                <a:gd name="connsiteY5" fmla="*/ 219293 h 219293"/>
                <a:gd name="connsiteX6" fmla="*/ 285492 w 599947"/>
                <a:gd name="connsiteY6" fmla="*/ 124129 h 219293"/>
                <a:gd name="connsiteX7" fmla="*/ 211016 w 599947"/>
                <a:gd name="connsiteY7" fmla="*/ 107576 h 219293"/>
                <a:gd name="connsiteX8" fmla="*/ 148952 w 599947"/>
                <a:gd name="connsiteY8" fmla="*/ 157227 h 219293"/>
                <a:gd name="connsiteX9" fmla="*/ 0 w 599947"/>
                <a:gd name="connsiteY9" fmla="*/ 157227 h 219293"/>
                <a:gd name="connsiteX10" fmla="*/ 41376 w 599947"/>
                <a:gd name="connsiteY10" fmla="*/ 107577 h 219293"/>
                <a:gd name="connsiteX0" fmla="*/ 41376 w 599947"/>
                <a:gd name="connsiteY0" fmla="*/ 99302 h 211018"/>
                <a:gd name="connsiteX1" fmla="*/ 132403 w 599947"/>
                <a:gd name="connsiteY1" fmla="*/ 0 h 211018"/>
                <a:gd name="connsiteX2" fmla="*/ 252392 w 599947"/>
                <a:gd name="connsiteY2" fmla="*/ 8275 h 211018"/>
                <a:gd name="connsiteX3" fmla="*/ 347555 w 599947"/>
                <a:gd name="connsiteY3" fmla="*/ 41376 h 211018"/>
                <a:gd name="connsiteX4" fmla="*/ 599947 w 599947"/>
                <a:gd name="connsiteY4" fmla="*/ 119989 h 211018"/>
                <a:gd name="connsiteX5" fmla="*/ 430307 w 599947"/>
                <a:gd name="connsiteY5" fmla="*/ 211018 h 211018"/>
                <a:gd name="connsiteX6" fmla="*/ 285492 w 599947"/>
                <a:gd name="connsiteY6" fmla="*/ 115854 h 211018"/>
                <a:gd name="connsiteX7" fmla="*/ 211016 w 599947"/>
                <a:gd name="connsiteY7" fmla="*/ 99301 h 211018"/>
                <a:gd name="connsiteX8" fmla="*/ 148952 w 599947"/>
                <a:gd name="connsiteY8" fmla="*/ 148952 h 211018"/>
                <a:gd name="connsiteX9" fmla="*/ 0 w 599947"/>
                <a:gd name="connsiteY9" fmla="*/ 148952 h 211018"/>
                <a:gd name="connsiteX10" fmla="*/ 41376 w 599947"/>
                <a:gd name="connsiteY10" fmla="*/ 99302 h 211018"/>
                <a:gd name="connsiteX0" fmla="*/ 41376 w 430307"/>
                <a:gd name="connsiteY0" fmla="*/ 99302 h 211018"/>
                <a:gd name="connsiteX1" fmla="*/ 132403 w 430307"/>
                <a:gd name="connsiteY1" fmla="*/ 0 h 211018"/>
                <a:gd name="connsiteX2" fmla="*/ 252392 w 430307"/>
                <a:gd name="connsiteY2" fmla="*/ 8275 h 211018"/>
                <a:gd name="connsiteX3" fmla="*/ 347555 w 430307"/>
                <a:gd name="connsiteY3" fmla="*/ 41376 h 211018"/>
                <a:gd name="connsiteX4" fmla="*/ 393070 w 430307"/>
                <a:gd name="connsiteY4" fmla="*/ 95164 h 211018"/>
                <a:gd name="connsiteX5" fmla="*/ 430307 w 430307"/>
                <a:gd name="connsiteY5" fmla="*/ 211018 h 211018"/>
                <a:gd name="connsiteX6" fmla="*/ 285492 w 430307"/>
                <a:gd name="connsiteY6" fmla="*/ 115854 h 211018"/>
                <a:gd name="connsiteX7" fmla="*/ 211016 w 430307"/>
                <a:gd name="connsiteY7" fmla="*/ 99301 h 211018"/>
                <a:gd name="connsiteX8" fmla="*/ 148952 w 430307"/>
                <a:gd name="connsiteY8" fmla="*/ 148952 h 211018"/>
                <a:gd name="connsiteX9" fmla="*/ 0 w 430307"/>
                <a:gd name="connsiteY9" fmla="*/ 148952 h 211018"/>
                <a:gd name="connsiteX10" fmla="*/ 41376 w 430307"/>
                <a:gd name="connsiteY10" fmla="*/ 99302 h 211018"/>
                <a:gd name="connsiteX0" fmla="*/ 45514 w 430307"/>
                <a:gd name="connsiteY0" fmla="*/ 82752 h 211018"/>
                <a:gd name="connsiteX1" fmla="*/ 132403 w 430307"/>
                <a:gd name="connsiteY1" fmla="*/ 0 h 211018"/>
                <a:gd name="connsiteX2" fmla="*/ 252392 w 430307"/>
                <a:gd name="connsiteY2" fmla="*/ 8275 h 211018"/>
                <a:gd name="connsiteX3" fmla="*/ 347555 w 430307"/>
                <a:gd name="connsiteY3" fmla="*/ 41376 h 211018"/>
                <a:gd name="connsiteX4" fmla="*/ 393070 w 430307"/>
                <a:gd name="connsiteY4" fmla="*/ 95164 h 211018"/>
                <a:gd name="connsiteX5" fmla="*/ 430307 w 430307"/>
                <a:gd name="connsiteY5" fmla="*/ 211018 h 211018"/>
                <a:gd name="connsiteX6" fmla="*/ 285492 w 430307"/>
                <a:gd name="connsiteY6" fmla="*/ 115854 h 211018"/>
                <a:gd name="connsiteX7" fmla="*/ 211016 w 430307"/>
                <a:gd name="connsiteY7" fmla="*/ 99301 h 211018"/>
                <a:gd name="connsiteX8" fmla="*/ 148952 w 430307"/>
                <a:gd name="connsiteY8" fmla="*/ 148952 h 211018"/>
                <a:gd name="connsiteX9" fmla="*/ 0 w 430307"/>
                <a:gd name="connsiteY9" fmla="*/ 148952 h 211018"/>
                <a:gd name="connsiteX10" fmla="*/ 45514 w 430307"/>
                <a:gd name="connsiteY10" fmla="*/ 82752 h 211018"/>
                <a:gd name="connsiteX0" fmla="*/ 45514 w 442721"/>
                <a:gd name="connsiteY0" fmla="*/ 82752 h 211018"/>
                <a:gd name="connsiteX1" fmla="*/ 132403 w 442721"/>
                <a:gd name="connsiteY1" fmla="*/ 0 h 211018"/>
                <a:gd name="connsiteX2" fmla="*/ 252392 w 442721"/>
                <a:gd name="connsiteY2" fmla="*/ 8275 h 211018"/>
                <a:gd name="connsiteX3" fmla="*/ 347555 w 442721"/>
                <a:gd name="connsiteY3" fmla="*/ 41376 h 211018"/>
                <a:gd name="connsiteX4" fmla="*/ 442721 w 442721"/>
                <a:gd name="connsiteY4" fmla="*/ 124127 h 211018"/>
                <a:gd name="connsiteX5" fmla="*/ 430307 w 442721"/>
                <a:gd name="connsiteY5" fmla="*/ 211018 h 211018"/>
                <a:gd name="connsiteX6" fmla="*/ 285492 w 442721"/>
                <a:gd name="connsiteY6" fmla="*/ 115854 h 211018"/>
                <a:gd name="connsiteX7" fmla="*/ 211016 w 442721"/>
                <a:gd name="connsiteY7" fmla="*/ 99301 h 211018"/>
                <a:gd name="connsiteX8" fmla="*/ 148952 w 442721"/>
                <a:gd name="connsiteY8" fmla="*/ 148952 h 211018"/>
                <a:gd name="connsiteX9" fmla="*/ 0 w 442721"/>
                <a:gd name="connsiteY9" fmla="*/ 148952 h 211018"/>
                <a:gd name="connsiteX10" fmla="*/ 45514 w 442721"/>
                <a:gd name="connsiteY10" fmla="*/ 82752 h 211018"/>
                <a:gd name="connsiteX0" fmla="*/ 45514 w 442721"/>
                <a:gd name="connsiteY0" fmla="*/ 82752 h 211018"/>
                <a:gd name="connsiteX1" fmla="*/ 132403 w 442721"/>
                <a:gd name="connsiteY1" fmla="*/ 0 h 211018"/>
                <a:gd name="connsiteX2" fmla="*/ 252392 w 442721"/>
                <a:gd name="connsiteY2" fmla="*/ 8275 h 211018"/>
                <a:gd name="connsiteX3" fmla="*/ 347555 w 442721"/>
                <a:gd name="connsiteY3" fmla="*/ 41376 h 211018"/>
                <a:gd name="connsiteX4" fmla="*/ 442721 w 442721"/>
                <a:gd name="connsiteY4" fmla="*/ 124127 h 211018"/>
                <a:gd name="connsiteX5" fmla="*/ 430307 w 442721"/>
                <a:gd name="connsiteY5" fmla="*/ 211018 h 211018"/>
                <a:gd name="connsiteX6" fmla="*/ 285492 w 442721"/>
                <a:gd name="connsiteY6" fmla="*/ 115854 h 211018"/>
                <a:gd name="connsiteX7" fmla="*/ 235841 w 442721"/>
                <a:gd name="connsiteY7" fmla="*/ 107576 h 211018"/>
                <a:gd name="connsiteX8" fmla="*/ 148952 w 442721"/>
                <a:gd name="connsiteY8" fmla="*/ 148952 h 211018"/>
                <a:gd name="connsiteX9" fmla="*/ 0 w 442721"/>
                <a:gd name="connsiteY9" fmla="*/ 148952 h 211018"/>
                <a:gd name="connsiteX10" fmla="*/ 45514 w 442721"/>
                <a:gd name="connsiteY10" fmla="*/ 82752 h 211018"/>
                <a:gd name="connsiteX0" fmla="*/ 45514 w 442721"/>
                <a:gd name="connsiteY0" fmla="*/ 82752 h 211018"/>
                <a:gd name="connsiteX1" fmla="*/ 132403 w 442721"/>
                <a:gd name="connsiteY1" fmla="*/ 0 h 211018"/>
                <a:gd name="connsiteX2" fmla="*/ 252392 w 442721"/>
                <a:gd name="connsiteY2" fmla="*/ 8275 h 211018"/>
                <a:gd name="connsiteX3" fmla="*/ 347555 w 442721"/>
                <a:gd name="connsiteY3" fmla="*/ 41376 h 211018"/>
                <a:gd name="connsiteX4" fmla="*/ 442721 w 442721"/>
                <a:gd name="connsiteY4" fmla="*/ 124127 h 211018"/>
                <a:gd name="connsiteX5" fmla="*/ 430307 w 442721"/>
                <a:gd name="connsiteY5" fmla="*/ 211018 h 211018"/>
                <a:gd name="connsiteX6" fmla="*/ 281354 w 442721"/>
                <a:gd name="connsiteY6" fmla="*/ 136542 h 211018"/>
                <a:gd name="connsiteX7" fmla="*/ 235841 w 442721"/>
                <a:gd name="connsiteY7" fmla="*/ 107576 h 211018"/>
                <a:gd name="connsiteX8" fmla="*/ 148952 w 442721"/>
                <a:gd name="connsiteY8" fmla="*/ 148952 h 211018"/>
                <a:gd name="connsiteX9" fmla="*/ 0 w 442721"/>
                <a:gd name="connsiteY9" fmla="*/ 148952 h 211018"/>
                <a:gd name="connsiteX10" fmla="*/ 45514 w 442721"/>
                <a:gd name="connsiteY10" fmla="*/ 82752 h 211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2721" h="211018">
                  <a:moveTo>
                    <a:pt x="45514" y="82752"/>
                  </a:moveTo>
                  <a:lnTo>
                    <a:pt x="132403" y="0"/>
                  </a:lnTo>
                  <a:lnTo>
                    <a:pt x="252392" y="8275"/>
                  </a:lnTo>
                  <a:lnTo>
                    <a:pt x="347555" y="41376"/>
                  </a:lnTo>
                  <a:cubicBezTo>
                    <a:pt x="348934" y="135161"/>
                    <a:pt x="441342" y="30342"/>
                    <a:pt x="442721" y="124127"/>
                  </a:cubicBezTo>
                  <a:lnTo>
                    <a:pt x="430307" y="211018"/>
                  </a:lnTo>
                  <a:lnTo>
                    <a:pt x="281354" y="136542"/>
                  </a:lnTo>
                  <a:lnTo>
                    <a:pt x="235841" y="107576"/>
                  </a:lnTo>
                  <a:lnTo>
                    <a:pt x="148952" y="148952"/>
                  </a:lnTo>
                  <a:lnTo>
                    <a:pt x="0" y="148952"/>
                  </a:lnTo>
                  <a:cubicBezTo>
                    <a:pt x="53788" y="84130"/>
                    <a:pt x="-37237" y="147574"/>
                    <a:pt x="45514" y="82752"/>
                  </a:cubicBez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 smtClean="0"/>
              <a:t>Comparison</a:t>
            </a:r>
            <a:r>
              <a:rPr lang="de-CH" dirty="0" smtClean="0"/>
              <a:t> </a:t>
            </a:r>
            <a:r>
              <a:rPr lang="de-CH" dirty="0" err="1" smtClean="0"/>
              <a:t>with</a:t>
            </a:r>
            <a:r>
              <a:rPr lang="de-CH" dirty="0" smtClean="0"/>
              <a:t> </a:t>
            </a:r>
            <a:r>
              <a:rPr lang="de-CH" dirty="0" err="1" smtClean="0"/>
              <a:t>surface</a:t>
            </a:r>
            <a:r>
              <a:rPr lang="de-CH" dirty="0" smtClean="0"/>
              <a:t> </a:t>
            </a:r>
            <a:r>
              <a:rPr lang="de-CH" dirty="0" err="1" smtClean="0"/>
              <a:t>obs</a:t>
            </a:r>
            <a:endParaRPr lang="de-CH" dirty="0"/>
          </a:p>
        </p:txBody>
      </p:sp>
      <p:sp>
        <p:nvSpPr>
          <p:cNvPr id="5" name="TextBox 4"/>
          <p:cNvSpPr txBox="1"/>
          <p:nvPr/>
        </p:nvSpPr>
        <p:spPr>
          <a:xfrm>
            <a:off x="827584" y="5013176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CH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83"/>
          <a:stretch/>
        </p:blipFill>
        <p:spPr bwMode="auto">
          <a:xfrm>
            <a:off x="479782" y="4318936"/>
            <a:ext cx="4163656" cy="2062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563888" y="4005064"/>
            <a:ext cx="8402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000" dirty="0" smtClean="0">
                <a:latin typeface="+mj-lt"/>
              </a:rPr>
              <a:t>T_2M</a:t>
            </a:r>
            <a:endParaRPr lang="de-CH" sz="2000" dirty="0"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932224" y="5693186"/>
            <a:ext cx="4844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000" dirty="0" err="1" smtClean="0">
                <a:latin typeface="+mj-lt"/>
              </a:rPr>
              <a:t>Ps</a:t>
            </a:r>
            <a:endParaRPr lang="de-CH" sz="2000" dirty="0"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539429" y="4021033"/>
            <a:ext cx="11400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000" dirty="0" smtClean="0">
                <a:latin typeface="+mj-lt"/>
              </a:rPr>
              <a:t>FF_10M</a:t>
            </a:r>
            <a:endParaRPr lang="de-CH" sz="2000" dirty="0">
              <a:latin typeface="+mj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596336" y="5708044"/>
            <a:ext cx="10262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000" dirty="0" smtClean="0">
                <a:latin typeface="+mj-lt"/>
              </a:rPr>
              <a:t>TD_2M</a:t>
            </a:r>
            <a:endParaRPr lang="de-CH" sz="2000" dirty="0"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827584" y="1945407"/>
            <a:ext cx="3653358" cy="57606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4953705" y="2564904"/>
            <a:ext cx="3919725" cy="1563570"/>
            <a:chOff x="4953705" y="2564904"/>
            <a:chExt cx="3919725" cy="1563570"/>
          </a:xfrm>
        </p:grpSpPr>
        <p:pic>
          <p:nvPicPr>
            <p:cNvPr id="2056" name="Picture 8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861" b="34210"/>
            <a:stretch/>
          </p:blipFill>
          <p:spPr bwMode="auto">
            <a:xfrm>
              <a:off x="4953705" y="2564904"/>
              <a:ext cx="3919725" cy="15635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5" name="Straight Connector 14"/>
            <p:cNvCxnSpPr/>
            <p:nvPr/>
          </p:nvCxnSpPr>
          <p:spPr bwMode="auto">
            <a:xfrm>
              <a:off x="5042148" y="2564904"/>
              <a:ext cx="37345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18" name="Straight Connector 17"/>
          <p:cNvCxnSpPr/>
          <p:nvPr/>
        </p:nvCxnSpPr>
        <p:spPr bwMode="auto">
          <a:xfrm>
            <a:off x="5042148" y="4128474"/>
            <a:ext cx="0" cy="52466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Straight Connector 29"/>
          <p:cNvCxnSpPr/>
          <p:nvPr/>
        </p:nvCxnSpPr>
        <p:spPr bwMode="auto">
          <a:xfrm>
            <a:off x="8776692" y="4062767"/>
            <a:ext cx="0" cy="52466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TextBox 18"/>
          <p:cNvSpPr txBox="1"/>
          <p:nvPr/>
        </p:nvSpPr>
        <p:spPr>
          <a:xfrm>
            <a:off x="709105" y="1340768"/>
            <a:ext cx="53030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 err="1" smtClean="0">
                <a:latin typeface="+mj-lt"/>
              </a:rPr>
              <a:t>Mean</a:t>
            </a:r>
            <a:r>
              <a:rPr lang="de-CH" dirty="0" smtClean="0">
                <a:latin typeface="+mj-lt"/>
              </a:rPr>
              <a:t> </a:t>
            </a:r>
            <a:r>
              <a:rPr lang="de-CH" dirty="0" err="1" smtClean="0">
                <a:latin typeface="+mj-lt"/>
              </a:rPr>
              <a:t>daily</a:t>
            </a:r>
            <a:r>
              <a:rPr lang="de-CH" dirty="0" smtClean="0">
                <a:latin typeface="+mj-lt"/>
              </a:rPr>
              <a:t> </a:t>
            </a:r>
            <a:r>
              <a:rPr lang="de-CH" dirty="0" err="1" smtClean="0">
                <a:latin typeface="+mj-lt"/>
              </a:rPr>
              <a:t>cycle</a:t>
            </a:r>
            <a:r>
              <a:rPr lang="de-CH" dirty="0" smtClean="0">
                <a:latin typeface="+mj-lt"/>
              </a:rPr>
              <a:t> </a:t>
            </a:r>
            <a:r>
              <a:rPr lang="de-CH" dirty="0" err="1" smtClean="0">
                <a:latin typeface="+mj-lt"/>
              </a:rPr>
              <a:t>over</a:t>
            </a:r>
            <a:r>
              <a:rPr lang="de-CH" dirty="0" smtClean="0">
                <a:latin typeface="+mj-lt"/>
              </a:rPr>
              <a:t> </a:t>
            </a:r>
            <a:r>
              <a:rPr lang="de-CH" dirty="0" err="1" smtClean="0">
                <a:latin typeface="+mj-lt"/>
              </a:rPr>
              <a:t>ca</a:t>
            </a:r>
            <a:r>
              <a:rPr lang="de-CH" dirty="0" smtClean="0">
                <a:latin typeface="+mj-lt"/>
              </a:rPr>
              <a:t> 450 </a:t>
            </a:r>
            <a:r>
              <a:rPr lang="de-CH" dirty="0" err="1" smtClean="0">
                <a:latin typeface="+mj-lt"/>
              </a:rPr>
              <a:t>stations</a:t>
            </a:r>
            <a:endParaRPr lang="de-CH" dirty="0" smtClean="0">
              <a:latin typeface="+mj-lt"/>
            </a:endParaRPr>
          </a:p>
          <a:p>
            <a:r>
              <a:rPr lang="de-CH" dirty="0" err="1" smtClean="0">
                <a:latin typeface="+mj-lt"/>
              </a:rPr>
              <a:t>and</a:t>
            </a:r>
            <a:r>
              <a:rPr lang="de-CH" dirty="0" smtClean="0">
                <a:latin typeface="+mj-lt"/>
              </a:rPr>
              <a:t> 7 </a:t>
            </a:r>
            <a:r>
              <a:rPr lang="de-CH" dirty="0" err="1" smtClean="0">
                <a:latin typeface="+mj-lt"/>
              </a:rPr>
              <a:t>days</a:t>
            </a:r>
            <a:endParaRPr lang="de-CH" dirty="0">
              <a:latin typeface="+mj-lt"/>
            </a:endParaRPr>
          </a:p>
        </p:txBody>
      </p:sp>
      <p:grpSp>
        <p:nvGrpSpPr>
          <p:cNvPr id="2060" name="Group 2059"/>
          <p:cNvGrpSpPr/>
          <p:nvPr/>
        </p:nvGrpSpPr>
        <p:grpSpPr>
          <a:xfrm>
            <a:off x="6732240" y="1412776"/>
            <a:ext cx="2019253" cy="1059692"/>
            <a:chOff x="6732240" y="1412776"/>
            <a:chExt cx="2019253" cy="1059692"/>
          </a:xfrm>
        </p:grpSpPr>
        <p:sp>
          <p:nvSpPr>
            <p:cNvPr id="39" name="Rectangle 38"/>
            <p:cNvSpPr/>
            <p:nvPr/>
          </p:nvSpPr>
          <p:spPr bwMode="auto">
            <a:xfrm>
              <a:off x="6732240" y="1412776"/>
              <a:ext cx="2019253" cy="105969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pic>
          <p:nvPicPr>
            <p:cNvPr id="2057" name="Picture 9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325" t="81569"/>
            <a:stretch/>
          </p:blipFill>
          <p:spPr bwMode="auto">
            <a:xfrm>
              <a:off x="6883255" y="2039371"/>
              <a:ext cx="1848048" cy="219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32" name="Picture 9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966" r="21363" b="82879"/>
            <a:stretch/>
          </p:blipFill>
          <p:spPr bwMode="auto">
            <a:xfrm>
              <a:off x="7368916" y="2239549"/>
              <a:ext cx="339291" cy="2037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cxnSp>
          <p:nvCxnSpPr>
            <p:cNvPr id="24" name="Straight Connector 23"/>
            <p:cNvCxnSpPr/>
            <p:nvPr/>
          </p:nvCxnSpPr>
          <p:spPr bwMode="auto">
            <a:xfrm>
              <a:off x="6883255" y="2341438"/>
              <a:ext cx="463831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7" name="Rectangle 36"/>
            <p:cNvSpPr/>
            <p:nvPr/>
          </p:nvSpPr>
          <p:spPr bwMode="auto">
            <a:xfrm>
              <a:off x="7315807" y="2409823"/>
              <a:ext cx="103680" cy="6264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pic>
          <p:nvPicPr>
            <p:cNvPr id="50" name="Picture 9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325" b="65501"/>
            <a:stretch/>
          </p:blipFill>
          <p:spPr bwMode="auto">
            <a:xfrm>
              <a:off x="6880221" y="1421431"/>
              <a:ext cx="1848048" cy="4106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51" name="Picture 9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325" t="50000" b="35329"/>
            <a:stretch/>
          </p:blipFill>
          <p:spPr bwMode="auto">
            <a:xfrm>
              <a:off x="6880221" y="1853213"/>
              <a:ext cx="1848048" cy="1746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cxnSp>
        <p:nvCxnSpPr>
          <p:cNvPr id="4" name="Straight Connector 3"/>
          <p:cNvCxnSpPr/>
          <p:nvPr/>
        </p:nvCxnSpPr>
        <p:spPr bwMode="auto">
          <a:xfrm>
            <a:off x="785052" y="4365625"/>
            <a:ext cx="37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" name="Straight Connector 37"/>
          <p:cNvCxnSpPr/>
          <p:nvPr/>
        </p:nvCxnSpPr>
        <p:spPr bwMode="auto">
          <a:xfrm>
            <a:off x="5033940" y="4365104"/>
            <a:ext cx="37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042788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879" y="4693443"/>
            <a:ext cx="4680000" cy="1842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16" y="2687654"/>
            <a:ext cx="4680000" cy="1876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547" y="2695150"/>
            <a:ext cx="4680000" cy="1883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547" y="4676369"/>
            <a:ext cx="4680000" cy="1866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 smtClean="0"/>
              <a:t>Comparison</a:t>
            </a:r>
            <a:r>
              <a:rPr lang="de-CH" dirty="0" smtClean="0"/>
              <a:t> </a:t>
            </a:r>
            <a:r>
              <a:rPr lang="de-CH" dirty="0" err="1" smtClean="0"/>
              <a:t>with</a:t>
            </a:r>
            <a:r>
              <a:rPr lang="de-CH" dirty="0" smtClean="0"/>
              <a:t> </a:t>
            </a:r>
            <a:r>
              <a:rPr lang="de-CH" dirty="0" err="1" smtClean="0"/>
              <a:t>surface</a:t>
            </a:r>
            <a:r>
              <a:rPr lang="de-CH" dirty="0" smtClean="0"/>
              <a:t> </a:t>
            </a:r>
            <a:r>
              <a:rPr lang="de-CH" dirty="0" err="1" smtClean="0"/>
              <a:t>obs</a:t>
            </a:r>
            <a:endParaRPr lang="de-CH" dirty="0"/>
          </a:p>
        </p:txBody>
      </p:sp>
      <p:sp>
        <p:nvSpPr>
          <p:cNvPr id="5" name="TextBox 4"/>
          <p:cNvSpPr txBox="1"/>
          <p:nvPr/>
        </p:nvSpPr>
        <p:spPr>
          <a:xfrm>
            <a:off x="827584" y="5013176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CH" dirty="0"/>
          </a:p>
        </p:txBody>
      </p:sp>
      <p:sp>
        <p:nvSpPr>
          <p:cNvPr id="11" name="TextBox 10"/>
          <p:cNvSpPr txBox="1"/>
          <p:nvPr/>
        </p:nvSpPr>
        <p:spPr>
          <a:xfrm>
            <a:off x="3721072" y="3983798"/>
            <a:ext cx="8402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000" dirty="0" smtClean="0">
                <a:latin typeface="+mj-lt"/>
              </a:rPr>
              <a:t>T_2M</a:t>
            </a:r>
            <a:endParaRPr lang="de-CH" sz="2000" dirty="0"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995936" y="5981218"/>
            <a:ext cx="4844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000" dirty="0" err="1" smtClean="0">
                <a:latin typeface="+mj-lt"/>
              </a:rPr>
              <a:t>Ps</a:t>
            </a:r>
            <a:endParaRPr lang="de-CH" sz="2000" dirty="0"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956376" y="4005064"/>
            <a:ext cx="11400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000" dirty="0" smtClean="0">
                <a:latin typeface="+mj-lt"/>
              </a:rPr>
              <a:t>FF_10M</a:t>
            </a:r>
            <a:endParaRPr lang="de-CH" sz="2000" dirty="0">
              <a:latin typeface="+mj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039017" y="5973008"/>
            <a:ext cx="10262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000" dirty="0" smtClean="0">
                <a:latin typeface="+mj-lt"/>
              </a:rPr>
              <a:t>TD_2M</a:t>
            </a:r>
            <a:endParaRPr lang="de-CH" sz="2000" dirty="0"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827584" y="1945407"/>
            <a:ext cx="3653358" cy="57606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9512" y="1320702"/>
            <a:ext cx="51134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 smtClean="0">
                <a:latin typeface="+mj-lt"/>
              </a:rPr>
              <a:t>Temporal </a:t>
            </a:r>
            <a:r>
              <a:rPr lang="de-CH" dirty="0" err="1" smtClean="0">
                <a:latin typeface="+mj-lt"/>
              </a:rPr>
              <a:t>evolution</a:t>
            </a:r>
            <a:r>
              <a:rPr lang="de-CH" dirty="0" smtClean="0">
                <a:latin typeface="+mj-lt"/>
              </a:rPr>
              <a:t> </a:t>
            </a:r>
            <a:r>
              <a:rPr lang="de-CH" dirty="0" err="1" smtClean="0">
                <a:latin typeface="+mj-lt"/>
              </a:rPr>
              <a:t>of</a:t>
            </a:r>
            <a:r>
              <a:rPr lang="de-CH" dirty="0" smtClean="0">
                <a:latin typeface="+mj-lt"/>
              </a:rPr>
              <a:t> RMSE, </a:t>
            </a:r>
            <a:r>
              <a:rPr lang="de-CH" dirty="0" err="1" smtClean="0">
                <a:latin typeface="+mj-lt"/>
              </a:rPr>
              <a:t>mean</a:t>
            </a:r>
            <a:r>
              <a:rPr lang="de-CH" dirty="0" smtClean="0">
                <a:latin typeface="+mj-lt"/>
              </a:rPr>
              <a:t> </a:t>
            </a:r>
            <a:br>
              <a:rPr lang="de-CH" dirty="0" smtClean="0">
                <a:latin typeface="+mj-lt"/>
              </a:rPr>
            </a:br>
            <a:r>
              <a:rPr lang="de-CH" dirty="0" err="1" smtClean="0">
                <a:latin typeface="+mj-lt"/>
              </a:rPr>
              <a:t>over</a:t>
            </a:r>
            <a:r>
              <a:rPr lang="de-CH" dirty="0" smtClean="0">
                <a:latin typeface="+mj-lt"/>
              </a:rPr>
              <a:t> </a:t>
            </a:r>
            <a:r>
              <a:rPr lang="de-CH" dirty="0" err="1" smtClean="0">
                <a:latin typeface="+mj-lt"/>
              </a:rPr>
              <a:t>ca</a:t>
            </a:r>
            <a:r>
              <a:rPr lang="de-CH" dirty="0" smtClean="0">
                <a:latin typeface="+mj-lt"/>
              </a:rPr>
              <a:t> 450 </a:t>
            </a:r>
            <a:r>
              <a:rPr lang="de-CH" dirty="0" err="1" smtClean="0">
                <a:latin typeface="+mj-lt"/>
              </a:rPr>
              <a:t>stations</a:t>
            </a:r>
            <a:endParaRPr lang="de-CH" dirty="0">
              <a:latin typeface="+mj-lt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732240" y="1412776"/>
            <a:ext cx="2019253" cy="845970"/>
            <a:chOff x="6732240" y="1412776"/>
            <a:chExt cx="2019253" cy="845970"/>
          </a:xfrm>
        </p:grpSpPr>
        <p:sp>
          <p:nvSpPr>
            <p:cNvPr id="39" name="Rectangle 38"/>
            <p:cNvSpPr/>
            <p:nvPr/>
          </p:nvSpPr>
          <p:spPr bwMode="auto">
            <a:xfrm>
              <a:off x="6732240" y="1412776"/>
              <a:ext cx="2019253" cy="84597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pic>
          <p:nvPicPr>
            <p:cNvPr id="2057" name="Picture 9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325" t="81569"/>
            <a:stretch/>
          </p:blipFill>
          <p:spPr bwMode="auto">
            <a:xfrm>
              <a:off x="6883255" y="2039371"/>
              <a:ext cx="1848048" cy="219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50" name="Picture 9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325" b="65501"/>
            <a:stretch/>
          </p:blipFill>
          <p:spPr bwMode="auto">
            <a:xfrm>
              <a:off x="6880221" y="1421431"/>
              <a:ext cx="1848048" cy="4106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51" name="Picture 9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325" t="50000" b="35329"/>
            <a:stretch/>
          </p:blipFill>
          <p:spPr bwMode="auto">
            <a:xfrm>
              <a:off x="6880221" y="1853213"/>
              <a:ext cx="1848048" cy="1746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6" name="Rectangle 5"/>
          <p:cNvSpPr/>
          <p:nvPr/>
        </p:nvSpPr>
        <p:spPr bwMode="auto">
          <a:xfrm>
            <a:off x="3197498" y="2770386"/>
            <a:ext cx="720080" cy="36004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45" name="Rectangle 44"/>
          <p:cNvSpPr/>
          <p:nvPr/>
        </p:nvSpPr>
        <p:spPr bwMode="auto">
          <a:xfrm>
            <a:off x="7596336" y="2783086"/>
            <a:ext cx="720080" cy="36004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46" name="Rectangle 45"/>
          <p:cNvSpPr/>
          <p:nvPr/>
        </p:nvSpPr>
        <p:spPr bwMode="auto">
          <a:xfrm>
            <a:off x="3059435" y="4771752"/>
            <a:ext cx="720080" cy="36004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49" name="Rectangle 48"/>
          <p:cNvSpPr/>
          <p:nvPr/>
        </p:nvSpPr>
        <p:spPr bwMode="auto">
          <a:xfrm>
            <a:off x="7692331" y="4750358"/>
            <a:ext cx="783580" cy="360040"/>
          </a:xfrm>
          <a:custGeom>
            <a:avLst/>
            <a:gdLst>
              <a:gd name="connsiteX0" fmla="*/ 0 w 720080"/>
              <a:gd name="connsiteY0" fmla="*/ 0 h 360040"/>
              <a:gd name="connsiteX1" fmla="*/ 720080 w 720080"/>
              <a:gd name="connsiteY1" fmla="*/ 0 h 360040"/>
              <a:gd name="connsiteX2" fmla="*/ 720080 w 720080"/>
              <a:gd name="connsiteY2" fmla="*/ 360040 h 360040"/>
              <a:gd name="connsiteX3" fmla="*/ 0 w 720080"/>
              <a:gd name="connsiteY3" fmla="*/ 360040 h 360040"/>
              <a:gd name="connsiteX4" fmla="*/ 0 w 720080"/>
              <a:gd name="connsiteY4" fmla="*/ 0 h 360040"/>
              <a:gd name="connsiteX0" fmla="*/ 0 w 720080"/>
              <a:gd name="connsiteY0" fmla="*/ 0 h 360040"/>
              <a:gd name="connsiteX1" fmla="*/ 720080 w 720080"/>
              <a:gd name="connsiteY1" fmla="*/ 0 h 360040"/>
              <a:gd name="connsiteX2" fmla="*/ 720080 w 720080"/>
              <a:gd name="connsiteY2" fmla="*/ 360040 h 360040"/>
              <a:gd name="connsiteX3" fmla="*/ 63500 w 720080"/>
              <a:gd name="connsiteY3" fmla="*/ 334640 h 360040"/>
              <a:gd name="connsiteX4" fmla="*/ 0 w 720080"/>
              <a:gd name="connsiteY4" fmla="*/ 0 h 360040"/>
              <a:gd name="connsiteX0" fmla="*/ 0 w 783580"/>
              <a:gd name="connsiteY0" fmla="*/ 0 h 360040"/>
              <a:gd name="connsiteX1" fmla="*/ 783580 w 783580"/>
              <a:gd name="connsiteY1" fmla="*/ 0 h 360040"/>
              <a:gd name="connsiteX2" fmla="*/ 783580 w 783580"/>
              <a:gd name="connsiteY2" fmla="*/ 360040 h 360040"/>
              <a:gd name="connsiteX3" fmla="*/ 127000 w 783580"/>
              <a:gd name="connsiteY3" fmla="*/ 334640 h 360040"/>
              <a:gd name="connsiteX4" fmla="*/ 0 w 783580"/>
              <a:gd name="connsiteY4" fmla="*/ 0 h 360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3580" h="360040">
                <a:moveTo>
                  <a:pt x="0" y="0"/>
                </a:moveTo>
                <a:lnTo>
                  <a:pt x="783580" y="0"/>
                </a:lnTo>
                <a:lnTo>
                  <a:pt x="783580" y="360040"/>
                </a:lnTo>
                <a:lnTo>
                  <a:pt x="127000" y="33464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3133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Analysis time </a:t>
            </a:r>
            <a:r>
              <a:rPr lang="de-CH" dirty="0" err="1" smtClean="0"/>
              <a:t>evolution</a:t>
            </a:r>
            <a:endParaRPr lang="de-C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1330325"/>
            <a:ext cx="4644752" cy="4581525"/>
          </a:xfrm>
        </p:spPr>
        <p:txBody>
          <a:bodyPr/>
          <a:lstStyle/>
          <a:p>
            <a:r>
              <a:rPr lang="de-CH" dirty="0" smtClean="0"/>
              <a:t>Domain </a:t>
            </a:r>
            <a:r>
              <a:rPr lang="de-CH" dirty="0" err="1" smtClean="0"/>
              <a:t>average</a:t>
            </a:r>
            <a:r>
              <a:rPr lang="de-CH" dirty="0" smtClean="0"/>
              <a:t>, </a:t>
            </a:r>
            <a:r>
              <a:rPr lang="de-CH" dirty="0" err="1" smtClean="0"/>
              <a:t>lower</a:t>
            </a:r>
            <a:r>
              <a:rPr lang="de-CH" dirty="0" smtClean="0"/>
              <a:t> 3000m</a:t>
            </a:r>
          </a:p>
          <a:p>
            <a:r>
              <a:rPr lang="de-CH" dirty="0" smtClean="0"/>
              <a:t>Generally </a:t>
            </a:r>
            <a:r>
              <a:rPr lang="de-CH" dirty="0" err="1" smtClean="0"/>
              <a:t>similar</a:t>
            </a:r>
            <a:r>
              <a:rPr lang="de-CH" dirty="0" smtClean="0"/>
              <a:t> </a:t>
            </a:r>
            <a:r>
              <a:rPr lang="de-CH" dirty="0" err="1" smtClean="0"/>
              <a:t>evolution</a:t>
            </a:r>
            <a:r>
              <a:rPr lang="de-CH" dirty="0" smtClean="0"/>
              <a:t> </a:t>
            </a:r>
            <a:r>
              <a:rPr lang="de-CH" dirty="0" err="1" smtClean="0"/>
              <a:t>of</a:t>
            </a:r>
            <a:r>
              <a:rPr lang="de-CH" dirty="0" smtClean="0"/>
              <a:t> all </a:t>
            </a:r>
            <a:r>
              <a:rPr lang="de-CH" dirty="0" err="1" smtClean="0"/>
              <a:t>experiments</a:t>
            </a:r>
            <a:r>
              <a:rPr lang="de-CH" dirty="0" smtClean="0"/>
              <a:t> (</a:t>
            </a:r>
            <a:r>
              <a:rPr lang="de-CH" dirty="0" err="1" smtClean="0"/>
              <a:t>we</a:t>
            </a:r>
            <a:r>
              <a:rPr lang="de-CH" dirty="0" smtClean="0"/>
              <a:t> </a:t>
            </a:r>
            <a:r>
              <a:rPr lang="de-CH" dirty="0" err="1" smtClean="0"/>
              <a:t>are</a:t>
            </a:r>
            <a:r>
              <a:rPr lang="de-CH" dirty="0" smtClean="0"/>
              <a:t> in a LAM!)</a:t>
            </a:r>
          </a:p>
          <a:p>
            <a:r>
              <a:rPr lang="de-CH" dirty="0" smtClean="0"/>
              <a:t>LETKF </a:t>
            </a:r>
            <a:r>
              <a:rPr lang="de-CH" dirty="0" err="1" smtClean="0"/>
              <a:t>ensemble</a:t>
            </a:r>
            <a:r>
              <a:rPr lang="de-CH" dirty="0" smtClean="0"/>
              <a:t> </a:t>
            </a:r>
            <a:r>
              <a:rPr lang="de-CH" dirty="0" err="1" smtClean="0"/>
              <a:t>mean</a:t>
            </a:r>
            <a:r>
              <a:rPr lang="de-CH" dirty="0" smtClean="0"/>
              <a:t> </a:t>
            </a:r>
            <a:r>
              <a:rPr lang="de-CH" dirty="0" err="1" smtClean="0"/>
              <a:t>generally</a:t>
            </a:r>
            <a:r>
              <a:rPr lang="de-CH" dirty="0" smtClean="0"/>
              <a:t> </a:t>
            </a:r>
            <a:r>
              <a:rPr lang="de-CH" dirty="0" err="1" smtClean="0"/>
              <a:t>very</a:t>
            </a:r>
            <a:r>
              <a:rPr lang="de-CH" dirty="0" smtClean="0"/>
              <a:t> </a:t>
            </a:r>
            <a:r>
              <a:rPr lang="de-CH" dirty="0" err="1" smtClean="0"/>
              <a:t>similar</a:t>
            </a:r>
            <a:r>
              <a:rPr lang="de-CH" dirty="0" smtClean="0"/>
              <a:t> </a:t>
            </a:r>
            <a:r>
              <a:rPr lang="de-CH" dirty="0" err="1" smtClean="0"/>
              <a:t>to</a:t>
            </a:r>
            <a:r>
              <a:rPr lang="de-CH" dirty="0" smtClean="0"/>
              <a:t> LETKF </a:t>
            </a:r>
            <a:r>
              <a:rPr lang="de-CH" dirty="0" err="1" smtClean="0"/>
              <a:t>det</a:t>
            </a:r>
            <a:r>
              <a:rPr lang="de-CH" dirty="0" smtClean="0"/>
              <a:t> (</a:t>
            </a:r>
            <a:r>
              <a:rPr lang="de-CH" dirty="0" err="1" smtClean="0"/>
              <a:t>this</a:t>
            </a:r>
            <a:r>
              <a:rPr lang="de-CH" dirty="0" smtClean="0"/>
              <a:t> </a:t>
            </a:r>
            <a:r>
              <a:rPr lang="de-CH" dirty="0" err="1" smtClean="0"/>
              <a:t>is</a:t>
            </a:r>
            <a:r>
              <a:rPr lang="de-CH" dirty="0" smtClean="0"/>
              <a:t> </a:t>
            </a:r>
            <a:r>
              <a:rPr lang="de-CH" dirty="0" err="1" smtClean="0"/>
              <a:t>good</a:t>
            </a:r>
            <a:r>
              <a:rPr lang="de-CH" dirty="0" smtClean="0"/>
              <a:t> </a:t>
            </a:r>
            <a:r>
              <a:rPr lang="de-CH" dirty="0" err="1" smtClean="0"/>
              <a:t>news</a:t>
            </a:r>
            <a:r>
              <a:rPr lang="de-CH" dirty="0" smtClean="0"/>
              <a:t>!)</a:t>
            </a:r>
          </a:p>
          <a:p>
            <a:r>
              <a:rPr lang="de-CH" dirty="0" err="1" smtClean="0"/>
              <a:t>Influence</a:t>
            </a:r>
            <a:r>
              <a:rPr lang="de-CH" dirty="0" smtClean="0"/>
              <a:t> </a:t>
            </a:r>
            <a:r>
              <a:rPr lang="de-CH" dirty="0" err="1" smtClean="0"/>
              <a:t>of</a:t>
            </a:r>
            <a:r>
              <a:rPr lang="de-CH" dirty="0" smtClean="0"/>
              <a:t> SPPT not </a:t>
            </a:r>
            <a:r>
              <a:rPr lang="de-CH" dirty="0" err="1" smtClean="0"/>
              <a:t>really</a:t>
            </a:r>
            <a:r>
              <a:rPr lang="de-CH" dirty="0" smtClean="0"/>
              <a:t> large</a:t>
            </a:r>
          </a:p>
          <a:p>
            <a:endParaRPr lang="de-CH" dirty="0"/>
          </a:p>
          <a:p>
            <a:r>
              <a:rPr lang="de-CH" dirty="0" smtClean="0"/>
              <a:t>EXCEPT…</a:t>
            </a:r>
          </a:p>
          <a:p>
            <a:r>
              <a:rPr lang="de-CH" dirty="0" smtClean="0"/>
              <a:t>All </a:t>
            </a:r>
            <a:r>
              <a:rPr lang="de-CH" dirty="0" err="1" smtClean="0"/>
              <a:t>above</a:t>
            </a:r>
            <a:r>
              <a:rPr lang="de-CH" dirty="0" smtClean="0"/>
              <a:t> </a:t>
            </a:r>
            <a:r>
              <a:rPr lang="de-CH" dirty="0" err="1" smtClean="0"/>
              <a:t>is</a:t>
            </a:r>
            <a:r>
              <a:rPr lang="de-CH" dirty="0" smtClean="0"/>
              <a:t> not </a:t>
            </a:r>
            <a:r>
              <a:rPr lang="de-CH" dirty="0" err="1" smtClean="0"/>
              <a:t>really</a:t>
            </a:r>
            <a:r>
              <a:rPr lang="de-CH" dirty="0" smtClean="0"/>
              <a:t> </a:t>
            </a:r>
            <a:r>
              <a:rPr lang="de-CH" dirty="0" err="1" smtClean="0"/>
              <a:t>true</a:t>
            </a:r>
            <a:r>
              <a:rPr lang="de-CH" dirty="0" smtClean="0"/>
              <a:t> </a:t>
            </a:r>
            <a:r>
              <a:rPr lang="de-CH" dirty="0" err="1" smtClean="0"/>
              <a:t>for</a:t>
            </a:r>
            <a:r>
              <a:rPr lang="de-CH" dirty="0" smtClean="0"/>
              <a:t> </a:t>
            </a:r>
            <a:r>
              <a:rPr lang="de-CH" dirty="0" err="1" smtClean="0"/>
              <a:t>humidity</a:t>
            </a:r>
            <a:r>
              <a:rPr lang="de-CH" dirty="0" smtClean="0"/>
              <a:t>!</a:t>
            </a:r>
          </a:p>
          <a:p>
            <a:endParaRPr lang="de-CH" dirty="0" smtClean="0"/>
          </a:p>
          <a:p>
            <a:endParaRPr lang="de-CH" dirty="0"/>
          </a:p>
        </p:txBody>
      </p:sp>
      <p:pic>
        <p:nvPicPr>
          <p:cNvPr id="5122" name="Picture 2" descr="C:\Users\led\AppData\Local\Temp\scp35797\mean_PS_COSMO-2-LETKF_DET-LETKF_MEAN-LETKF_SPPT_DET-LETKF_SPPT_MEAN-NUDGING-NO_OBS.pdf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3" b="31191"/>
          <a:stretch/>
        </p:blipFill>
        <p:spPr bwMode="auto">
          <a:xfrm>
            <a:off x="6071682" y="103529"/>
            <a:ext cx="3047659" cy="231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C:\Users\led\AppData\Local\Temp\scp35797\mean_QV_COSMO-2-LETKF_DET-LETKF_MEAN-LETKF_SPPT_DET-LETKF_SPPT_MEAN-NUDGING-NO_OBS_low.pdf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10" b="24607"/>
          <a:stretch/>
        </p:blipFill>
        <p:spPr bwMode="auto">
          <a:xfrm>
            <a:off x="6121847" y="4356563"/>
            <a:ext cx="2988349" cy="2505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led\AppData\Local\Temp\scp35797\mean_T_COSMO-2-LETKF_DET-LETKF_MEAN-LETKF_SPPT_DET-LETKF_SPPT_MEAN-NUDGING-NO_OBS_low.pdf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31" b="30990"/>
          <a:stretch/>
        </p:blipFill>
        <p:spPr bwMode="auto">
          <a:xfrm>
            <a:off x="6071606" y="2124646"/>
            <a:ext cx="3047660" cy="230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C:\Users\led\AppData\Local\Temp\scp35797\mean_QV_COSMO-2-LETKF_DET-LETKF_MEAN-LETKF_SPPT_DET-LETKF_SPPT_MEAN-NUDGING-NO_OBS_low.pdf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55" t="75440" r="10308" b="6355"/>
          <a:stretch/>
        </p:blipFill>
        <p:spPr bwMode="auto">
          <a:xfrm>
            <a:off x="2241701" y="5373216"/>
            <a:ext cx="3895152" cy="1368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776962" y="1628800"/>
            <a:ext cx="51007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CH" dirty="0" err="1" smtClean="0">
                <a:latin typeface="+mj-lt"/>
              </a:rPr>
              <a:t>ps</a:t>
            </a:r>
            <a:endParaRPr lang="de-CH" dirty="0"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804248" y="3789040"/>
            <a:ext cx="37221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CH" dirty="0" smtClean="0">
                <a:latin typeface="+mj-lt"/>
              </a:rPr>
              <a:t>T</a:t>
            </a:r>
            <a:endParaRPr lang="de-CH" dirty="0">
              <a:latin typeface="+mj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735319" y="6057664"/>
            <a:ext cx="51007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CH" dirty="0" err="1" smtClean="0">
                <a:latin typeface="+mj-lt"/>
              </a:rPr>
              <a:t>qv</a:t>
            </a:r>
            <a:endParaRPr lang="de-CH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0518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 smtClean="0"/>
              <a:t>Spread</a:t>
            </a:r>
            <a:r>
              <a:rPr lang="de-CH" dirty="0" smtClean="0"/>
              <a:t> «</a:t>
            </a:r>
            <a:r>
              <a:rPr lang="de-CH" dirty="0" err="1" smtClean="0"/>
              <a:t>reduction</a:t>
            </a:r>
            <a:r>
              <a:rPr lang="de-CH" dirty="0" smtClean="0"/>
              <a:t>» after LETKF</a:t>
            </a:r>
            <a:endParaRPr lang="de-C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4" name="Picture 9" descr="C:\Users\led\AppData\Local\Temp\scp35797\spread_PS_COSMO-2-LETKF_ANA-LETKF_FG-LETKF_SPPT_ANA-LETKF_SPPT_FG.pdf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012"/>
          <a:stretch/>
        </p:blipFill>
        <p:spPr bwMode="auto">
          <a:xfrm>
            <a:off x="-108520" y="1429527"/>
            <a:ext cx="3170917" cy="402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3" descr="C:\Users\led\AppData\Local\Temp\scp35797\spread_T_COSMO-2-LETKF_ANA-LETKF_FG-LETKF_SPPT_ANA-LETKF_SPPT_FG_low.pdf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434042"/>
            <a:ext cx="3170917" cy="530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1" descr="C:\Users\led\AppData\Local\Temp\scp35797\spread_QV_COSMO-2-LETKF_ANA-LETKF_FG-LETKF_SPPT_ANA-LETKF_SPPT_FG_low.pdf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06"/>
          <a:stretch/>
        </p:blipFill>
        <p:spPr bwMode="auto">
          <a:xfrm>
            <a:off x="6009595" y="1439797"/>
            <a:ext cx="3170917" cy="4018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8234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RSTFUO@FEGZRJMFUVWXY5MJ" val="3148"/>
</p:tagLst>
</file>

<file path=ppt/theme/theme1.xml><?xml version="1.0" encoding="utf-8"?>
<a:theme xmlns:a="http://schemas.openxmlformats.org/drawingml/2006/main" name="GSEDI">
  <a:themeElements>
    <a:clrScheme name="GSEDI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GSED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GSED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EDI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EDI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EDI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EDI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EDI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Settings\All Users\IDZEDI\OFFICE_SETTINGS\TEMPLATES\SHARED\GSEDI.pot</Template>
  <TotalTime>0</TotalTime>
  <Words>640</Words>
  <Application>Microsoft Office PowerPoint</Application>
  <PresentationFormat>On-screen Show (4:3)</PresentationFormat>
  <Paragraphs>152</Paragraphs>
  <Slides>31</Slides>
  <Notes>5</Notes>
  <HiddenSlides>17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4" baseType="lpstr">
      <vt:lpstr>GSEDI</vt:lpstr>
      <vt:lpstr>Photo Editor Photo</vt:lpstr>
      <vt:lpstr>Adobe Acrobat Document</vt:lpstr>
      <vt:lpstr>First Experience with KENDA at MeteoSwiss</vt:lpstr>
      <vt:lpstr>PowerPoint Presentation</vt:lpstr>
      <vt:lpstr>First real case study</vt:lpstr>
      <vt:lpstr>Experimental setup I</vt:lpstr>
      <vt:lpstr>Experimental setup II</vt:lpstr>
      <vt:lpstr>Comparison with surface obs</vt:lpstr>
      <vt:lpstr>Comparison with surface obs</vt:lpstr>
      <vt:lpstr>Analysis time evolution</vt:lpstr>
      <vt:lpstr>Spread «reduction» after LETKF</vt:lpstr>
      <vt:lpstr>Spread «reduction» after LETKF</vt:lpstr>
      <vt:lpstr>First impression</vt:lpstr>
      <vt:lpstr>Next steps</vt:lpstr>
      <vt:lpstr>Thank you for your attention</vt:lpstr>
      <vt:lpstr>Adaptive Inflation</vt:lpstr>
      <vt:lpstr>KENDA Road Map</vt:lpstr>
      <vt:lpstr>Noise of COSMO forecast steps</vt:lpstr>
      <vt:lpstr>Spatial distribution of RMSE</vt:lpstr>
      <vt:lpstr>Spatial distribution of RMSE</vt:lpstr>
      <vt:lpstr>Analysis increments</vt:lpstr>
      <vt:lpstr>Qv domain average</vt:lpstr>
      <vt:lpstr>T domain average</vt:lpstr>
      <vt:lpstr>U domain average</vt:lpstr>
      <vt:lpstr>Qv spread domain average</vt:lpstr>
      <vt:lpstr>T spread domain average</vt:lpstr>
      <vt:lpstr>U spread domain average</vt:lpstr>
      <vt:lpstr>Case description</vt:lpstr>
      <vt:lpstr>PowerPoint Presentation</vt:lpstr>
      <vt:lpstr>PowerPoint Presentation</vt:lpstr>
      <vt:lpstr>PowerPoint Presentation</vt:lpstr>
      <vt:lpstr>PowerPoint Presentation</vt:lpstr>
      <vt:lpstr>Radar precipitation</vt:lpstr>
    </vt:vector>
  </TitlesOfParts>
  <Company>MeteoSwiss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 first kenda experiment</dc:title>
  <dc:creator>Daniel Leuenberger</dc:creator>
  <cp:lastModifiedBy>Leuenberger Daniel</cp:lastModifiedBy>
  <cp:revision>397</cp:revision>
  <cp:lastPrinted>2013-08-28T09:37:47Z</cp:lastPrinted>
  <dcterms:created xsi:type="dcterms:W3CDTF">2006-03-16T08:40:30Z</dcterms:created>
  <dcterms:modified xsi:type="dcterms:W3CDTF">2013-09-02T05:44:01Z</dcterms:modified>
</cp:coreProperties>
</file>