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386" r:id="rId2"/>
    <p:sldId id="389" r:id="rId3"/>
    <p:sldId id="397" r:id="rId4"/>
    <p:sldId id="387" r:id="rId5"/>
    <p:sldId id="408" r:id="rId6"/>
    <p:sldId id="407" r:id="rId7"/>
    <p:sldId id="402" r:id="rId8"/>
    <p:sldId id="472" r:id="rId9"/>
    <p:sldId id="445" r:id="rId10"/>
    <p:sldId id="431" r:id="rId11"/>
    <p:sldId id="426" r:id="rId12"/>
    <p:sldId id="433" r:id="rId13"/>
    <p:sldId id="434" r:id="rId14"/>
    <p:sldId id="446" r:id="rId15"/>
    <p:sldId id="448" r:id="rId16"/>
    <p:sldId id="449" r:id="rId17"/>
    <p:sldId id="450" r:id="rId18"/>
    <p:sldId id="441" r:id="rId19"/>
    <p:sldId id="478" r:id="rId20"/>
    <p:sldId id="473" r:id="rId21"/>
    <p:sldId id="451" r:id="rId22"/>
    <p:sldId id="422" r:id="rId23"/>
    <p:sldId id="459" r:id="rId24"/>
    <p:sldId id="469" r:id="rId25"/>
    <p:sldId id="421" r:id="rId26"/>
    <p:sldId id="474" r:id="rId27"/>
    <p:sldId id="465" r:id="rId28"/>
    <p:sldId id="475" r:id="rId29"/>
    <p:sldId id="467" r:id="rId30"/>
    <p:sldId id="479" r:id="rId31"/>
    <p:sldId id="476" r:id="rId32"/>
    <p:sldId id="477" r:id="rId33"/>
    <p:sldId id="398" r:id="rId34"/>
    <p:sldId id="379" r:id="rId35"/>
    <p:sldId id="417" r:id="rId36"/>
    <p:sldId id="418" r:id="rId37"/>
    <p:sldId id="419" r:id="rId38"/>
    <p:sldId id="420" r:id="rId39"/>
    <p:sldId id="471" r:id="rId40"/>
    <p:sldId id="423" r:id="rId41"/>
  </p:sldIdLst>
  <p:sldSz cx="9144000" cy="6858000" type="screen4x3"/>
  <p:notesSz cx="6669088" cy="9753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C6204"/>
    <a:srgbClr val="FF99FF"/>
    <a:srgbClr val="CC0099"/>
    <a:srgbClr val="66CCFF"/>
    <a:srgbClr val="996633"/>
    <a:srgbClr val="D2E1F5"/>
    <a:srgbClr val="96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85584" autoAdjust="0"/>
  </p:normalViewPr>
  <p:slideViewPr>
    <p:cSldViewPr showGuides="1">
      <p:cViewPr varScale="1">
        <p:scale>
          <a:sx n="63" d="100"/>
          <a:sy n="63" d="100"/>
        </p:scale>
        <p:origin x="-1428" y="-108"/>
      </p:cViewPr>
      <p:guideLst>
        <p:guide orient="horz" pos="119"/>
        <p:guide orient="horz" pos="4292"/>
        <p:guide orient="horz" pos="981"/>
        <p:guide orient="horz" pos="3974"/>
        <p:guide orient="horz" pos="1298"/>
        <p:guide orient="horz" pos="572"/>
        <p:guide orient="horz" pos="799"/>
        <p:guide pos="2880"/>
        <p:guide pos="1655"/>
        <p:guide pos="5103"/>
        <p:guide pos="158"/>
        <p:guide pos="56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232" y="-78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924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892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266238"/>
            <a:ext cx="2892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FE9B08-1647-4270-8CAB-9E42F707A3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53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65175"/>
            <a:ext cx="4787900" cy="359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62488"/>
            <a:ext cx="4887912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892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48775"/>
            <a:ext cx="2892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4" tIns="45083" rIns="90164" bIns="45083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45FB4D-96F3-4DB6-884D-DD93DD9F80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68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89A2F3-3D75-4A26-B6F1-4C3C9D8165DA}" type="slidenum">
              <a:rPr lang="de-DE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35</a:t>
            </a:fld>
            <a:endParaRPr lang="de-DE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38188"/>
            <a:ext cx="4819650" cy="3616325"/>
          </a:xfrm>
          <a:solidFill>
            <a:srgbClr val="FFFFFF"/>
          </a:solidFill>
          <a:ln/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2650" y="4649788"/>
            <a:ext cx="4927600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BC9194-2FCF-43D1-BCD4-10E67AE7A3DB}" type="slidenum">
              <a:rPr lang="de-DE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36</a:t>
            </a:fld>
            <a:endParaRPr lang="de-DE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38188"/>
            <a:ext cx="4819650" cy="3616325"/>
          </a:xfrm>
          <a:solidFill>
            <a:srgbClr val="FFFFFF"/>
          </a:solidFill>
          <a:ln/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2650" y="4649788"/>
            <a:ext cx="4927600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D04463-5769-41AA-8C50-54E6273A5EBE}" type="slidenum">
              <a:rPr lang="de-DE" smtClean="0">
                <a:solidFill>
                  <a:srgbClr val="FFFFFF"/>
                </a:solidFill>
                <a:latin typeface="Times New Roman" pitchFamily="18" charset="0"/>
              </a:rPr>
              <a:pPr eaLnBrk="1" hangingPunct="1"/>
              <a:t>37</a:t>
            </a:fld>
            <a:endParaRPr lang="de-DE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7238"/>
            <a:ext cx="5157787" cy="3868737"/>
          </a:xfrm>
          <a:solidFill>
            <a:srgbClr val="FFFFFF"/>
          </a:solidFill>
          <a:ln/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6463" y="4878388"/>
            <a:ext cx="5065712" cy="4630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E8A5DE-41D2-4183-8757-EA043677B3DD}" type="slidenum">
              <a:rPr lang="de-DE" smtClean="0">
                <a:latin typeface="Times New Roman" pitchFamily="18" charset="0"/>
              </a:rPr>
              <a:pPr eaLnBrk="1" hangingPunct="1"/>
              <a:t>10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01A47F-79AA-404D-863F-BFA31FB9D283}" type="slidenum">
              <a:rPr lang="de-DE" smtClean="0">
                <a:latin typeface="Times New Roman" pitchFamily="18" charset="0"/>
              </a:rPr>
              <a:pPr eaLnBrk="1" hangingPunct="1"/>
              <a:t>12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C76E19-F825-4CA3-B1B9-F887018B7F56}" type="slidenum">
              <a:rPr lang="de-DE" smtClean="0">
                <a:latin typeface="Times New Roman" pitchFamily="18" charset="0"/>
              </a:rPr>
              <a:pPr eaLnBrk="1" hangingPunct="1"/>
              <a:t>13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1363"/>
            <a:ext cx="4876800" cy="365760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80899" name="Notizenplatzhalter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endParaRPr 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5FB4D-96F3-4DB6-884D-DD93DD9F808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3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Euro-CORDEX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CCLM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European RCMs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0.11</a:t>
            </a:r>
            <a:r>
              <a:rPr lang="de-DE" baseline="30000" dirty="0" smtClean="0"/>
              <a:t>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. Bias </a:t>
            </a:r>
            <a:r>
              <a:rPr lang="de-DE" baseline="0" dirty="0" err="1" smtClean="0"/>
              <a:t>against</a:t>
            </a:r>
            <a:r>
              <a:rPr lang="de-DE" baseline="0" dirty="0" smtClean="0"/>
              <a:t> E-OBS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winter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summer</a:t>
            </a:r>
            <a:r>
              <a:rPr lang="de-DE" baseline="0" dirty="0" smtClean="0"/>
              <a:t> (absolute E-OBS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upper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panels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D5BC-ADBB-43B4-B07D-774D7DF1DEBF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5FB4D-96F3-4DB6-884D-DD93DD9F808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3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776663" y="9266238"/>
            <a:ext cx="28908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5" tIns="44701" rIns="89405" bIns="44701" anchor="b"/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612D68-D30B-49B3-9F1C-7A809DF1660A}" type="slidenum">
              <a:rPr lang="de-DE" sz="1100"/>
              <a:pPr algn="r" eaLnBrk="1" hangingPunct="1"/>
              <a:t>34</a:t>
            </a:fld>
            <a:endParaRPr lang="de-DE" sz="11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3588"/>
            <a:ext cx="4787900" cy="359092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62488"/>
            <a:ext cx="4891088" cy="4446587"/>
          </a:xfrm>
          <a:noFill/>
        </p:spPr>
        <p:txBody>
          <a:bodyPr wrap="none" lIns="89404" tIns="44701" rIns="89404" bIns="44701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8451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PBPV – 03/2013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1AC1C-5C18-4675-8B69-CB657121E1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9641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0425" cy="473075"/>
          </a:xfrm>
          <a:prstGeom prst="rect">
            <a:avLst/>
          </a:prstGeom>
        </p:spPr>
        <p:txBody>
          <a:bodyPr lIns="82945" tIns="41473" rIns="82945" bIns="41473"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7375" y="6248400"/>
            <a:ext cx="2897188" cy="473075"/>
          </a:xfrm>
          <a:prstGeom prst="rect">
            <a:avLst/>
          </a:prstGeom>
        </p:spPr>
        <p:txBody>
          <a:bodyPr lIns="82945" tIns="41473" rIns="82945" bIns="41473"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6375" y="6248400"/>
            <a:ext cx="2128838" cy="473075"/>
          </a:xfrm>
          <a:prstGeom prst="rect">
            <a:avLst/>
          </a:prstGeom>
        </p:spPr>
        <p:txBody>
          <a:bodyPr lIns="82945" tIns="41473" rIns="82945" bIns="41473"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370CA1-A900-4735-9030-EE60E61A301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860726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58B70-B048-41D6-8CE8-10F69527D81A}" type="datetimeFigureOut">
              <a:rPr lang="de-DE" smtClean="0"/>
              <a:t>04.09.2013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56AE6-513C-4BE6-AFE6-56071C2B68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Textfeld 2"/>
          <p:cNvSpPr txBox="1">
            <a:spLocks noChangeArrowheads="1"/>
          </p:cNvSpPr>
          <p:nvPr userDrawn="1"/>
        </p:nvSpPr>
        <p:spPr bwMode="auto">
          <a:xfrm>
            <a:off x="1042988" y="6405563"/>
            <a:ext cx="7705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6563" algn="l"/>
                <a:tab pos="6278563" algn="ctr"/>
                <a:tab pos="74469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300" dirty="0"/>
              <a:t>Barbara Früh	COSMO General Meeting 2013, Sibiu	September 04, 2013</a:t>
            </a:r>
            <a:r>
              <a:rPr lang="de-DE" sz="1100" dirty="0"/>
              <a:t>	</a:t>
            </a:r>
            <a:fld id="{5BDB2A0C-54F0-4F5D-99DA-69337CDCEBAC}" type="slidenum">
              <a:rPr lang="de-DE" sz="1000"/>
              <a:pPr/>
              <a:t>‹Nr.›</a:t>
            </a:fld>
            <a:endParaRPr lang="de-DE" sz="1000" dirty="0"/>
          </a:p>
        </p:txBody>
      </p:sp>
      <p:pic>
        <p:nvPicPr>
          <p:cNvPr id="1033" name="Picture 12" descr="COSMO-CLM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0"/>
            <a:ext cx="3998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4" r:id="rId2"/>
    <p:sldLayoutId id="2147483867" r:id="rId3"/>
    <p:sldLayoutId id="2147483887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Medium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Franklin Gothic Medium" pitchFamily="34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Franklin Gothic Medium" pitchFamily="34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Franklin Gothic Medium" pitchFamily="34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lang="de-DE">
          <a:solidFill>
            <a:schemeClr val="tx1"/>
          </a:solidFill>
          <a:latin typeface="Franklin Gothic Medium" pitchFamily="34" charset="0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Clm.coordination@dwd.de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nms.gr/hnms/english/index_html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msu.ru/en/" TargetMode="External"/><Relationship Id="rId7" Type="http://schemas.openxmlformats.org/officeDocument/2006/relationships/hyperlink" Target="http://www.ims.gov.il/IMSEng/All_tahazit/" TargetMode="External"/><Relationship Id="rId12" Type="http://schemas.openxmlformats.org/officeDocument/2006/relationships/hyperlink" Target="http://www.tu-braunschweig.d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hyperlink" Target="http://www.tuc.gr/3324.html" TargetMode="External"/><Relationship Id="rId10" Type="http://schemas.openxmlformats.org/officeDocument/2006/relationships/hyperlink" Target="http://english.tau.ac.il/" TargetMode="External"/><Relationship Id="rId4" Type="http://schemas.openxmlformats.org/officeDocument/2006/relationships/hyperlink" Target="http://www.turkwater.org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cyi.ac.c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m.coordination@dwd.d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5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2765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5949950"/>
            <a:ext cx="32591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650" y="2276475"/>
            <a:ext cx="7488238" cy="378618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>
            <a:solidFill>
              <a:schemeClr val="tx1"/>
            </a:solidFill>
          </a:ln>
          <a:effectLst>
            <a:outerShdw blurRad="101600" dist="254000" dir="36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The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current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status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and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 </a:t>
            </a:r>
            <a:b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</a:b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developments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of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 COSMO-CLM</a:t>
            </a:r>
          </a:p>
          <a:p>
            <a:pPr algn="ctr" eaLnBrk="0" hangingPunct="0">
              <a:defRPr/>
            </a:pPr>
            <a:r>
              <a:rPr lang="de-DE" sz="2400" dirty="0">
                <a:latin typeface="Franklin Gothic Medium" pitchFamily="34" charset="0"/>
                <a:cs typeface="+mn-cs"/>
              </a:rPr>
              <a:t>Barbara Früh</a:t>
            </a:r>
          </a:p>
          <a:p>
            <a:pPr algn="ctr" eaLnBrk="0" hangingPunct="0">
              <a:defRPr/>
            </a:pPr>
            <a:r>
              <a:rPr lang="de-DE" sz="2400" dirty="0">
                <a:latin typeface="Franklin Gothic Medium" pitchFamily="34" charset="0"/>
                <a:cs typeface="+mn-cs"/>
              </a:rPr>
              <a:t>Deutscher Wetterdienst</a:t>
            </a:r>
          </a:p>
          <a:p>
            <a:pPr algn="ctr" eaLnBrk="0" hangingPunct="0">
              <a:defRPr/>
            </a:pPr>
            <a:endParaRPr lang="de-DE" sz="1600" dirty="0">
              <a:latin typeface="Franklin Gothic Medium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COSMO General Meeting</a:t>
            </a:r>
          </a:p>
          <a:p>
            <a:pPr algn="ctr" eaLnBrk="0" hangingPunct="0"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September 02– 05, 2013</a:t>
            </a:r>
          </a:p>
          <a:p>
            <a:pPr algn="ctr" eaLnBrk="0" hangingPunct="0"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Sibiu</a:t>
            </a:r>
          </a:p>
          <a:p>
            <a:pPr algn="ctr" eaLnBrk="0" hangingPunct="0">
              <a:defRPr/>
            </a:pPr>
            <a:endParaRPr lang="de-DE" sz="1600" dirty="0">
              <a:latin typeface="Franklin Gothic Medium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/>
          <p:cNvSpPr>
            <a:spLocks noGrp="1"/>
          </p:cNvSpPr>
          <p:nvPr>
            <p:ph type="title"/>
          </p:nvPr>
        </p:nvSpPr>
        <p:spPr>
          <a:xfrm>
            <a:off x="395288" y="1106160"/>
            <a:ext cx="8353425" cy="738664"/>
          </a:xfrm>
        </p:spPr>
        <p:txBody>
          <a:bodyPr>
            <a:spAutoFit/>
          </a:bodyPr>
          <a:lstStyle/>
          <a:p>
            <a:r>
              <a:rPr lang="de-DE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Towards</a:t>
            </a:r>
            <a:r>
              <a:rPr lang="de-DE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a Regional Earth System Model:</a:t>
            </a:r>
            <a:br>
              <a:rPr lang="de-DE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</a:br>
            <a:r>
              <a:rPr lang="de-DE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Unified 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OASIS-MCT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coupler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6872" name="Gruppieren 23"/>
          <p:cNvGrpSpPr>
            <a:grpSpLocks/>
          </p:cNvGrpSpPr>
          <p:nvPr/>
        </p:nvGrpSpPr>
        <p:grpSpPr bwMode="auto">
          <a:xfrm>
            <a:off x="3517900" y="2276475"/>
            <a:ext cx="1917700" cy="1789113"/>
            <a:chOff x="3878056" y="2906973"/>
            <a:chExt cx="1918081" cy="1788553"/>
          </a:xfrm>
        </p:grpSpPr>
        <p:pic>
          <p:nvPicPr>
            <p:cNvPr id="36888" name="Picture 2" descr="http://www.euro-cordex.net/typo3temp/pics/3fb133b28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2" t="21037" r="20998" b="22569"/>
            <a:stretch>
              <a:fillRect/>
            </a:stretch>
          </p:blipFill>
          <p:spPr bwMode="auto">
            <a:xfrm>
              <a:off x="3923929" y="2906973"/>
              <a:ext cx="1872208" cy="17885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3878056" y="3167242"/>
              <a:ext cx="1918081" cy="1199774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algn="ctr" eaLnBrk="0" hangingPunct="0">
                <a:defRPr/>
              </a:pPr>
              <a:r>
                <a:rPr lang="de-DE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regional</a:t>
              </a:r>
            </a:p>
            <a:p>
              <a:pPr algn="ctr" eaLnBrk="0" hangingPunct="0">
                <a:defRPr/>
              </a:pPr>
              <a:r>
                <a:rPr lang="de-DE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model</a:t>
              </a:r>
              <a:endPara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de-DE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OASIS-MCT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5757539" y="1396182"/>
            <a:ext cx="2631034" cy="1528762"/>
            <a:chOff x="5757539" y="1396182"/>
            <a:chExt cx="2631034" cy="1528762"/>
          </a:xfrm>
        </p:grpSpPr>
        <p:grpSp>
          <p:nvGrpSpPr>
            <p:cNvPr id="36871" name="Gruppieren 16"/>
            <p:cNvGrpSpPr>
              <a:grpSpLocks/>
            </p:cNvGrpSpPr>
            <p:nvPr/>
          </p:nvGrpSpPr>
          <p:grpSpPr bwMode="auto">
            <a:xfrm>
              <a:off x="6804248" y="1396182"/>
              <a:ext cx="1584325" cy="1528762"/>
              <a:chOff x="1115616" y="1684380"/>
              <a:chExt cx="1583780" cy="1528596"/>
            </a:xfrm>
          </p:grpSpPr>
          <p:pic>
            <p:nvPicPr>
              <p:cNvPr id="36890" name="Picture 5" descr="Global_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684380"/>
                <a:ext cx="1583780" cy="1528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1115616" y="1974860"/>
                <a:ext cx="1583780" cy="831760"/>
              </a:xfrm>
              <a:prstGeom prst="rect">
                <a:avLst/>
              </a:prstGeom>
              <a:noFill/>
            </p:spPr>
            <p:txBody>
              <a:bodyPr anchor="ctr" anchorCtr="1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global </a:t>
                </a:r>
              </a:p>
              <a:p>
                <a:pPr eaLnBrk="0" hangingPunct="0">
                  <a:defRPr/>
                </a:pPr>
                <a:r>
                  <a:rPr lang="de-DE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model</a:t>
                </a:r>
                <a:endPara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endParaRPr>
              </a:p>
            </p:txBody>
          </p:sp>
        </p:grpSp>
        <p:sp>
          <p:nvSpPr>
            <p:cNvPr id="27" name="Pfeil nach links und rechts 26"/>
            <p:cNvSpPr/>
            <p:nvPr/>
          </p:nvSpPr>
          <p:spPr bwMode="auto">
            <a:xfrm rot="20757955">
              <a:off x="5757539" y="2419465"/>
              <a:ext cx="739838" cy="246432"/>
            </a:xfrm>
            <a:prstGeom prst="leftRightArrow">
              <a:avLst>
                <a:gd name="adj1" fmla="val 50000"/>
                <a:gd name="adj2" fmla="val 5971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07651" y="3644900"/>
            <a:ext cx="3217274" cy="1260475"/>
            <a:chOff x="5707651" y="3644900"/>
            <a:chExt cx="3217274" cy="1260475"/>
          </a:xfrm>
        </p:grpSpPr>
        <p:grpSp>
          <p:nvGrpSpPr>
            <p:cNvPr id="36870" name="Gruppieren 22"/>
            <p:cNvGrpSpPr>
              <a:grpSpLocks noChangeAspect="1"/>
            </p:cNvGrpSpPr>
            <p:nvPr/>
          </p:nvGrpSpPr>
          <p:grpSpPr bwMode="auto">
            <a:xfrm>
              <a:off x="6686550" y="3644900"/>
              <a:ext cx="2238375" cy="1260475"/>
              <a:chOff x="5436105" y="1854034"/>
              <a:chExt cx="1918425" cy="1080000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105" y="1854034"/>
                <a:ext cx="1918425" cy="10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5436105" y="2162800"/>
                <a:ext cx="1918425" cy="462469"/>
              </a:xfrm>
              <a:prstGeom prst="rect">
                <a:avLst/>
              </a:prstGeom>
              <a:noFill/>
            </p:spPr>
            <p:txBody>
              <a:bodyPr anchor="ctr" anchorCtr="1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vegetation</a:t>
                </a:r>
                <a:endPara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endParaRPr>
              </a:p>
            </p:txBody>
          </p:sp>
        </p:grpSp>
        <p:sp>
          <p:nvSpPr>
            <p:cNvPr id="30" name="Pfeil nach links und rechts 29"/>
            <p:cNvSpPr/>
            <p:nvPr/>
          </p:nvSpPr>
          <p:spPr bwMode="auto">
            <a:xfrm rot="833448">
              <a:off x="5707651" y="3787617"/>
              <a:ext cx="739838" cy="246432"/>
            </a:xfrm>
            <a:prstGeom prst="leftRightArrow">
              <a:avLst>
                <a:gd name="adj1" fmla="val 50000"/>
                <a:gd name="adj2" fmla="val 5971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884738" y="4148687"/>
            <a:ext cx="2239962" cy="2125113"/>
            <a:chOff x="4884738" y="4148687"/>
            <a:chExt cx="2239962" cy="2125113"/>
          </a:xfrm>
        </p:grpSpPr>
        <p:grpSp>
          <p:nvGrpSpPr>
            <p:cNvPr id="36868" name="Gruppieren 25"/>
            <p:cNvGrpSpPr>
              <a:grpSpLocks noChangeAspect="1"/>
            </p:cNvGrpSpPr>
            <p:nvPr/>
          </p:nvGrpSpPr>
          <p:grpSpPr bwMode="auto">
            <a:xfrm>
              <a:off x="4884738" y="5013325"/>
              <a:ext cx="2239962" cy="1260475"/>
              <a:chOff x="3101924" y="4401108"/>
              <a:chExt cx="1918943" cy="1080000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1924" y="4401108"/>
                <a:ext cx="1918943" cy="10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3101924" y="4694912"/>
                <a:ext cx="1917583" cy="462469"/>
              </a:xfrm>
              <a:prstGeom prst="rect">
                <a:avLst/>
              </a:prstGeom>
              <a:noFill/>
            </p:spPr>
            <p:txBody>
              <a:bodyPr anchor="ctr" anchorCtr="1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land</a:t>
                </a:r>
                <a:endPara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endParaRPr>
              </a:p>
            </p:txBody>
          </p:sp>
        </p:grpSp>
        <p:sp>
          <p:nvSpPr>
            <p:cNvPr id="31" name="Pfeil nach links und rechts 30"/>
            <p:cNvSpPr/>
            <p:nvPr/>
          </p:nvSpPr>
          <p:spPr bwMode="auto">
            <a:xfrm rot="13978387">
              <a:off x="5387309" y="4395390"/>
              <a:ext cx="739838" cy="246432"/>
            </a:xfrm>
            <a:prstGeom prst="leftRightArrow">
              <a:avLst>
                <a:gd name="adj1" fmla="val 50000"/>
                <a:gd name="adj2" fmla="val 5971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293938" y="4193421"/>
            <a:ext cx="2238375" cy="2080379"/>
            <a:chOff x="2293938" y="4193421"/>
            <a:chExt cx="2238375" cy="2080379"/>
          </a:xfrm>
        </p:grpSpPr>
        <p:grpSp>
          <p:nvGrpSpPr>
            <p:cNvPr id="36869" name="Gruppieren 24"/>
            <p:cNvGrpSpPr>
              <a:grpSpLocks noChangeAspect="1"/>
            </p:cNvGrpSpPr>
            <p:nvPr/>
          </p:nvGrpSpPr>
          <p:grpSpPr bwMode="auto">
            <a:xfrm>
              <a:off x="2293938" y="5013325"/>
              <a:ext cx="2238375" cy="1260475"/>
              <a:chOff x="5436096" y="3998309"/>
              <a:chExt cx="1918434" cy="1080000"/>
            </a:xfrm>
          </p:grpSpPr>
          <p:pic>
            <p:nvPicPr>
              <p:cNvPr id="3075" name="Picture 3" descr="C:\Users\bfrueh\Documents\Veroeff\Vortraege\2011\2011 01 20 Kolloquium Hannover\Wolken-Ozean-Bilder\Fotolia_4987148_S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36096" y="3998309"/>
                <a:ext cx="1918434" cy="10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5436096" y="4307075"/>
                <a:ext cx="1918434" cy="462469"/>
              </a:xfrm>
              <a:prstGeom prst="rect">
                <a:avLst/>
              </a:prstGeom>
              <a:noFill/>
            </p:spPr>
            <p:txBody>
              <a:bodyPr anchor="ctr" anchorCtr="1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sea-ice</a:t>
                </a:r>
                <a:endPara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endParaRPr>
              </a:p>
            </p:txBody>
          </p:sp>
        </p:grpSp>
        <p:sp>
          <p:nvSpPr>
            <p:cNvPr id="32" name="Pfeil nach links und rechts 31"/>
            <p:cNvSpPr/>
            <p:nvPr/>
          </p:nvSpPr>
          <p:spPr bwMode="auto">
            <a:xfrm rot="18163050">
              <a:off x="3394417" y="4440124"/>
              <a:ext cx="739838" cy="246432"/>
            </a:xfrm>
            <a:prstGeom prst="leftRightArrow">
              <a:avLst>
                <a:gd name="adj1" fmla="val 50000"/>
                <a:gd name="adj2" fmla="val 5971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0825" y="3608388"/>
            <a:ext cx="3134256" cy="1260475"/>
            <a:chOff x="250825" y="3608388"/>
            <a:chExt cx="3134256" cy="1260475"/>
          </a:xfrm>
        </p:grpSpPr>
        <p:grpSp>
          <p:nvGrpSpPr>
            <p:cNvPr id="36867" name="Gruppieren 15"/>
            <p:cNvGrpSpPr>
              <a:grpSpLocks noChangeAspect="1"/>
            </p:cNvGrpSpPr>
            <p:nvPr/>
          </p:nvGrpSpPr>
          <p:grpSpPr bwMode="auto">
            <a:xfrm>
              <a:off x="250825" y="3608388"/>
              <a:ext cx="2238375" cy="1260475"/>
              <a:chOff x="-8056" y="3645024"/>
              <a:chExt cx="1918080" cy="1080000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056" y="3645024"/>
                <a:ext cx="1918080" cy="10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-8056" y="3953789"/>
                <a:ext cx="1918080" cy="462469"/>
              </a:xfrm>
              <a:prstGeom prst="rect">
                <a:avLst/>
              </a:prstGeom>
              <a:noFill/>
            </p:spPr>
            <p:txBody>
              <a:bodyPr anchor="ctr" anchorCtr="1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 pitchFamily="34" charset="0"/>
                    <a:cs typeface="+mn-cs"/>
                  </a:rPr>
                  <a:t>ocean</a:t>
                </a:r>
                <a:endPara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endParaRPr>
              </a:p>
            </p:txBody>
          </p:sp>
        </p:grpSp>
        <p:sp>
          <p:nvSpPr>
            <p:cNvPr id="33" name="Pfeil nach links und rechts 32"/>
            <p:cNvSpPr/>
            <p:nvPr/>
          </p:nvSpPr>
          <p:spPr bwMode="auto">
            <a:xfrm rot="20103354">
              <a:off x="2645243" y="3789538"/>
              <a:ext cx="739838" cy="246432"/>
            </a:xfrm>
            <a:prstGeom prst="leftRightArrow">
              <a:avLst>
                <a:gd name="adj1" fmla="val 50000"/>
                <a:gd name="adj2" fmla="val 59717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244475" y="903288"/>
            <a:ext cx="8648700" cy="1587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242888" y="6351588"/>
            <a:ext cx="8615362" cy="1587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00" name="Rectangle 11"/>
          <p:cNvSpPr>
            <a:spLocks/>
          </p:cNvSpPr>
          <p:nvPr/>
        </p:nvSpPr>
        <p:spPr bwMode="auto">
          <a:xfrm>
            <a:off x="585788" y="2052638"/>
            <a:ext cx="8216900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latin typeface="Franklin Gothic Medium" pitchFamily="34" charset="0"/>
              </a:rPr>
              <a:t>Correct last bits of the unified interface, create a new version</a:t>
            </a:r>
          </a:p>
          <a:p>
            <a:pPr marL="273050" indent="-273050" eaLnBrk="0" hangingPunct="0">
              <a:spcBef>
                <a:spcPts val="838"/>
              </a:spcBef>
            </a:pPr>
            <a:endParaRPr lang="en-US" sz="800" dirty="0">
              <a:latin typeface="Franklin Gothic Medium" pitchFamily="34" charset="0"/>
            </a:endParaRPr>
          </a:p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latin typeface="Franklin Gothic Medium" pitchFamily="34" charset="0"/>
              </a:rPr>
              <a:t>take the next steps to include the unified interface in the next COSMO release:</a:t>
            </a:r>
          </a:p>
          <a:p>
            <a:pPr marL="800100" lvl="1" indent="-34290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Symbol" pitchFamily="18" charset="2"/>
              <a:buChar char="-"/>
            </a:pPr>
            <a:r>
              <a:rPr lang="en-US" sz="2000" dirty="0">
                <a:latin typeface="Franklin Gothic Medium" pitchFamily="34" charset="0"/>
              </a:rPr>
              <a:t>send the new version to source code administrator </a:t>
            </a:r>
          </a:p>
          <a:p>
            <a:pPr marL="800100" lvl="1" indent="-34290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Symbol" pitchFamily="18" charset="2"/>
              <a:buChar char="-"/>
            </a:pPr>
            <a:r>
              <a:rPr lang="en-US" sz="2000" dirty="0" smtClean="0">
                <a:latin typeface="Franklin Gothic Medium" pitchFamily="34" charset="0"/>
              </a:rPr>
              <a:t>prepare </a:t>
            </a:r>
            <a:r>
              <a:rPr lang="en-US" sz="2000" dirty="0">
                <a:latin typeface="Franklin Gothic Medium" pitchFamily="34" charset="0"/>
              </a:rPr>
              <a:t>user </a:t>
            </a:r>
            <a:r>
              <a:rPr lang="en-US" sz="2000" dirty="0" smtClean="0">
                <a:latin typeface="Franklin Gothic Medium" pitchFamily="34" charset="0"/>
              </a:rPr>
              <a:t>guide &amp; scientific </a:t>
            </a:r>
            <a:r>
              <a:rPr lang="en-US" sz="2000" dirty="0">
                <a:latin typeface="Franklin Gothic Medium" pitchFamily="34" charset="0"/>
              </a:rPr>
              <a:t>documentation</a:t>
            </a:r>
          </a:p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endParaRPr lang="en-US" sz="800" dirty="0">
              <a:latin typeface="Franklin Gothic Medium" pitchFamily="34" charset="0"/>
            </a:endParaRPr>
          </a:p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latin typeface="Franklin Gothic Medium" pitchFamily="34" charset="0"/>
              </a:rPr>
              <a:t>run all coupled systems on one computer -&gt; beginning 2014 at DKRZ</a:t>
            </a:r>
          </a:p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latin typeface="Franklin Gothic Medium" pitchFamily="34" charset="0"/>
              </a:rPr>
              <a:t>run a multiple coupled system</a:t>
            </a:r>
          </a:p>
          <a:p>
            <a:pPr marL="273050" indent="-273050" eaLnBrk="0" hangingPunct="0">
              <a:spcBef>
                <a:spcPts val="838"/>
              </a:spcBef>
              <a:buClr>
                <a:srgbClr val="2D4B9B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latin typeface="Franklin Gothic Medium" pitchFamily="34" charset="0"/>
              </a:rPr>
              <a:t>write technical paper on the coupled systems</a:t>
            </a: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ranklin Gothic Medium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OASIS-MCT </a:t>
            </a:r>
            <a:r>
              <a:rPr lang="de-DE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plans</a:t>
            </a:r>
            <a:r>
              <a:rPr lang="de-DE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for</a:t>
            </a:r>
            <a:r>
              <a:rPr lang="de-DE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the</a:t>
            </a:r>
            <a:r>
              <a:rPr lang="de-DE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future</a:t>
            </a:r>
            <a:endParaRPr lang="de-DE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Scientific background of the coupling activities</a:t>
            </a:r>
            <a:endParaRPr lang="en-US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grpSp>
        <p:nvGrpSpPr>
          <p:cNvPr id="38915" name="Gruppieren 25"/>
          <p:cNvGrpSpPr>
            <a:grpSpLocks/>
          </p:cNvGrpSpPr>
          <p:nvPr/>
        </p:nvGrpSpPr>
        <p:grpSpPr bwMode="auto">
          <a:xfrm>
            <a:off x="271463" y="5013325"/>
            <a:ext cx="1919287" cy="1079500"/>
            <a:chOff x="3101924" y="4401108"/>
            <a:chExt cx="1918943" cy="108000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1924" y="4401108"/>
              <a:ext cx="1918943" cy="108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feld 17"/>
            <p:cNvSpPr txBox="1"/>
            <p:nvPr/>
          </p:nvSpPr>
          <p:spPr>
            <a:xfrm>
              <a:off x="3101924" y="4694932"/>
              <a:ext cx="1917356" cy="462176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de-DE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land</a:t>
              </a:r>
              <a:endPara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</p:txBody>
        </p:sp>
      </p:grpSp>
      <p:grpSp>
        <p:nvGrpSpPr>
          <p:cNvPr id="38916" name="Gruppieren 22"/>
          <p:cNvGrpSpPr>
            <a:grpSpLocks/>
          </p:cNvGrpSpPr>
          <p:nvPr/>
        </p:nvGrpSpPr>
        <p:grpSpPr bwMode="auto">
          <a:xfrm>
            <a:off x="250825" y="3644900"/>
            <a:ext cx="1917700" cy="1079500"/>
            <a:chOff x="5436105" y="1854034"/>
            <a:chExt cx="1918425" cy="108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6105" y="1854034"/>
              <a:ext cx="1918425" cy="108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feld 19"/>
            <p:cNvSpPr txBox="1"/>
            <p:nvPr/>
          </p:nvSpPr>
          <p:spPr>
            <a:xfrm>
              <a:off x="5436105" y="2163740"/>
              <a:ext cx="1918425" cy="460588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de-DE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vegetation</a:t>
              </a:r>
              <a:endPara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</p:txBody>
        </p:sp>
      </p:grpSp>
      <p:grpSp>
        <p:nvGrpSpPr>
          <p:cNvPr id="38917" name="Gruppieren 16"/>
          <p:cNvGrpSpPr>
            <a:grpSpLocks/>
          </p:cNvGrpSpPr>
          <p:nvPr/>
        </p:nvGrpSpPr>
        <p:grpSpPr bwMode="auto">
          <a:xfrm>
            <a:off x="439738" y="1900238"/>
            <a:ext cx="1582737" cy="1528762"/>
            <a:chOff x="1115616" y="1684380"/>
            <a:chExt cx="1583780" cy="1528596"/>
          </a:xfrm>
        </p:grpSpPr>
        <p:pic>
          <p:nvPicPr>
            <p:cNvPr id="38960" name="Picture 5" descr="Globa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684380"/>
              <a:ext cx="1583780" cy="152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1115616" y="1974860"/>
              <a:ext cx="1583780" cy="831760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de-DE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global </a:t>
              </a:r>
            </a:p>
            <a:p>
              <a:pPr eaLnBrk="0" hangingPunct="0">
                <a:defRPr/>
              </a:pPr>
              <a:r>
                <a:rPr lang="de-DE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model</a:t>
              </a:r>
              <a:endPara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</p:txBody>
        </p:sp>
      </p:grp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71885"/>
              </p:ext>
            </p:extLst>
          </p:nvPr>
        </p:nvGraphicFramePr>
        <p:xfrm>
          <a:off x="2684463" y="1844675"/>
          <a:ext cx="6096000" cy="42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862"/>
                <a:gridCol w="1944216"/>
                <a:gridCol w="1728192"/>
                <a:gridCol w="1040730"/>
              </a:tblGrid>
              <a:tr h="914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dirty="0" err="1" smtClean="0"/>
                        <a:t>model</a:t>
                      </a:r>
                      <a:endParaRPr lang="de-DE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dirty="0" err="1" smtClean="0"/>
                        <a:t>climate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system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component</a:t>
                      </a:r>
                      <a:endParaRPr lang="de-DE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dirty="0" err="1" smtClean="0"/>
                        <a:t>institution</a:t>
                      </a:r>
                      <a:endParaRPr lang="de-DE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dirty="0" err="1" smtClean="0"/>
                        <a:t>status</a:t>
                      </a:r>
                      <a:endParaRPr lang="de-DE" sz="1800" dirty="0"/>
                    </a:p>
                  </a:txBody>
                  <a:tcPr marT="45722" marB="45722"/>
                </a:tc>
              </a:tr>
              <a:tr h="58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ECHAM6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2-way nesting GCM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BTU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20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testing</a:t>
                      </a:r>
                    </a:p>
                  </a:txBody>
                  <a:tcPr marL="50800" marR="50800" marT="50802" marB="50802" anchor="ctr" horzOverflow="overflow"/>
                </a:tc>
              </a:tr>
              <a:tr h="57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6204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horzOverflow="overflow"/>
                </a:tc>
              </a:tr>
              <a:tr h="781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Veg3D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vegetation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KIT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20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testing</a:t>
                      </a:r>
                    </a:p>
                  </a:txBody>
                  <a:tcPr marL="50800" marR="50800" marT="50802" marB="50802" anchor="ctr" horzOverflow="overflow"/>
                </a:tc>
              </a:tr>
              <a:tr h="51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2" marB="50802" anchor="ctr" horzOverflow="overflow"/>
                </a:tc>
              </a:tr>
              <a:tr h="64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ommunity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and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odel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land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ETH</a:t>
                      </a:r>
                    </a:p>
                  </a:txBody>
                  <a:tcPr marL="50800" marR="50800" marT="50802" marB="508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20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testing</a:t>
                      </a:r>
                    </a:p>
                  </a:txBody>
                  <a:tcPr marL="50800" marR="50800" marT="50802" marB="50802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Coupling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with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regional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ocean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and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sea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ice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models</a:t>
            </a:r>
            <a:endParaRPr lang="de-DE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grpSp>
        <p:nvGrpSpPr>
          <p:cNvPr id="39939" name="Gruppieren 15"/>
          <p:cNvGrpSpPr>
            <a:grpSpLocks/>
          </p:cNvGrpSpPr>
          <p:nvPr/>
        </p:nvGrpSpPr>
        <p:grpSpPr bwMode="auto">
          <a:xfrm>
            <a:off x="242888" y="2132856"/>
            <a:ext cx="2303462" cy="1511300"/>
            <a:chOff x="-8056" y="3645024"/>
            <a:chExt cx="1918080" cy="1080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056" y="3645024"/>
              <a:ext cx="1918080" cy="108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feld 13"/>
            <p:cNvSpPr txBox="1"/>
            <p:nvPr/>
          </p:nvSpPr>
          <p:spPr>
            <a:xfrm>
              <a:off x="-8056" y="3954730"/>
              <a:ext cx="1918080" cy="460588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de-DE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ocean</a:t>
              </a:r>
              <a:endPara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</p:txBody>
        </p:sp>
      </p:grpSp>
      <p:grpSp>
        <p:nvGrpSpPr>
          <p:cNvPr id="39940" name="Gruppieren 24"/>
          <p:cNvGrpSpPr>
            <a:grpSpLocks/>
          </p:cNvGrpSpPr>
          <p:nvPr/>
        </p:nvGrpSpPr>
        <p:grpSpPr bwMode="auto">
          <a:xfrm>
            <a:off x="250825" y="3644156"/>
            <a:ext cx="2305050" cy="1512888"/>
            <a:chOff x="5436096" y="3998314"/>
            <a:chExt cx="1918434" cy="1080001"/>
          </a:xfrm>
        </p:grpSpPr>
        <p:pic>
          <p:nvPicPr>
            <p:cNvPr id="3075" name="Picture 3" descr="C:\Users\bfrueh\Documents\Veroeff\Vortraege\2011\2011 01 20 Kolloquium Hannover\Wolken-Ozean-Bilder\Fotolia_4987148_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6096" y="3998314"/>
              <a:ext cx="1918434" cy="108000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5436096" y="4307695"/>
              <a:ext cx="1918434" cy="461238"/>
            </a:xfrm>
            <a:prstGeom prst="rect">
              <a:avLst/>
            </a:prstGeom>
            <a:noFill/>
          </p:spPr>
          <p:txBody>
            <a:bodyPr anchor="ctr" anchorCtr="1">
              <a:spAutoFit/>
            </a:bodyPr>
            <a:lstStyle/>
            <a:p>
              <a:pPr eaLnBrk="0" hangingPunct="0">
                <a:defRPr/>
              </a:pPr>
              <a:r>
                <a:rPr lang="de-DE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  <a:cs typeface="+mn-cs"/>
                </a:rPr>
                <a:t>sea-ice</a:t>
              </a:r>
              <a:endPara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endParaRPr>
            </a:p>
          </p:txBody>
        </p:sp>
      </p:grp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684463" y="1989138"/>
          <a:ext cx="6280150" cy="336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636"/>
                <a:gridCol w="2225498"/>
                <a:gridCol w="1706214"/>
                <a:gridCol w="923802"/>
              </a:tblGrid>
              <a:tr h="472306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de-DE" sz="1800" dirty="0" err="1" smtClean="0"/>
                        <a:t>model</a:t>
                      </a:r>
                      <a:endParaRPr lang="de-DE" sz="1800" dirty="0"/>
                    </a:p>
                  </a:txBody>
                  <a:tcPr marL="91451" marR="91451" marT="45707" marB="457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de-DE" sz="1800" dirty="0" smtClean="0"/>
                        <a:t>Domain</a:t>
                      </a:r>
                      <a:endParaRPr lang="de-DE" sz="1800" dirty="0"/>
                    </a:p>
                  </a:txBody>
                  <a:tcPr marL="91451" marR="91451" marT="45707" marB="457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de-DE" sz="1800" dirty="0" err="1" smtClean="0"/>
                        <a:t>institution</a:t>
                      </a:r>
                      <a:endParaRPr lang="de-DE" sz="1800" dirty="0"/>
                    </a:p>
                  </a:txBody>
                  <a:tcPr marL="91451" marR="91451" marT="45707" marB="457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de-DE" sz="1800" dirty="0" err="1" smtClean="0"/>
                        <a:t>status</a:t>
                      </a:r>
                      <a:endParaRPr lang="de-DE" sz="1800" dirty="0"/>
                    </a:p>
                  </a:txBody>
                  <a:tcPr marL="91451" marR="91451" marT="45707" marB="45707" anchor="ctr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ROMS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Southern sea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ETH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20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testing</a:t>
                      </a:r>
                    </a:p>
                  </a:txBody>
                  <a:tcPr marL="50806" marR="50806" marT="50786" marB="50786" anchor="ctr" horzOverflow="overflow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TRIM+CICE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North &amp; Baltic Seas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HZG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6204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testing</a:t>
                      </a:r>
                    </a:p>
                  </a:txBody>
                  <a:tcPr marL="50806" marR="50806" marT="50786" marB="50786" anchor="ctr" horzOverflow="overflow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Nemo_Baltix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North &amp; Baltic Seas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GUF/BIK_F/DWD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running</a:t>
                      </a:r>
                    </a:p>
                  </a:txBody>
                  <a:tcPr marL="50806" marR="50806" marT="50786" marB="50786" anchor="ctr" horzOverflow="overflow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Nemo+MFS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Mediterranean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CMCC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running</a:t>
                      </a:r>
                    </a:p>
                  </a:txBody>
                  <a:tcPr marL="50806" marR="50806" marT="50786" marB="50786" anchor="ctr" horzOverflow="overflow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Nemo_Med12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Mediterranean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GUF/BIK_F/DWD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running</a:t>
                      </a:r>
                    </a:p>
                  </a:txBody>
                  <a:tcPr marL="50806" marR="50806" marT="50786" marB="50786" anchor="ctr" horzOverflow="overflow"/>
                </a:tc>
              </a:tr>
              <a:tr h="48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Fesom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Polar areas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Trier</a:t>
                      </a:r>
                    </a:p>
                  </a:txBody>
                  <a:tcPr marL="50806" marR="50806" marT="50786" marB="50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4B9B"/>
                        </a:buClr>
                        <a:buSzPct val="100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planned</a:t>
                      </a:r>
                    </a:p>
                  </a:txBody>
                  <a:tcPr marL="50806" marR="50806" marT="50786" marB="50786" anchor="ctr" horzOverflow="overflow"/>
                </a:tc>
              </a:tr>
            </a:tbl>
          </a:graphicData>
        </a:graphic>
      </p:graphicFrame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700338" y="2852738"/>
            <a:ext cx="6335712" cy="10080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700338" y="3859957"/>
            <a:ext cx="6335712" cy="108034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228600" y="1844675"/>
            <a:ext cx="4470400" cy="1376363"/>
            <a:chOff x="144" y="825"/>
            <a:chExt cx="2816" cy="867"/>
          </a:xfrm>
        </p:grpSpPr>
        <p:sp>
          <p:nvSpPr>
            <p:cNvPr id="21560" name="Text Box 4"/>
            <p:cNvSpPr txBox="1">
              <a:spLocks noChangeArrowheads="1"/>
            </p:cNvSpPr>
            <p:nvPr/>
          </p:nvSpPr>
          <p:spPr bwMode="auto">
            <a:xfrm>
              <a:off x="144" y="825"/>
              <a:ext cx="2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00100" lvl="1" indent="-342900"/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Impact of the climate to the city</a:t>
              </a:r>
              <a:endParaRPr lang="en-US" sz="20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1561" name="Picture 5" descr="BD14514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912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2" name="Text Box 6"/>
            <p:cNvSpPr txBox="1">
              <a:spLocks noChangeArrowheads="1"/>
            </p:cNvSpPr>
            <p:nvPr/>
          </p:nvSpPr>
          <p:spPr bwMode="auto">
            <a:xfrm>
              <a:off x="144" y="1149"/>
              <a:ext cx="271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00100" lvl="1" indent="-342900">
                <a:lnSpc>
                  <a:spcPct val="125000"/>
                </a:lnSpc>
                <a:buFontTx/>
                <a:buChar char="-"/>
              </a:pP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urban heat island</a:t>
              </a:r>
            </a:p>
            <a:p>
              <a:pPr marL="800100" lvl="1" indent="-342900">
                <a:lnSpc>
                  <a:spcPct val="125000"/>
                </a:lnSpc>
                <a:buFontTx/>
                <a:buChar char="-"/>
              </a:pP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reduced ventilation of the city</a:t>
              </a:r>
            </a:p>
          </p:txBody>
        </p:sp>
      </p:grp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228600" y="3633788"/>
            <a:ext cx="6249988" cy="1698625"/>
            <a:chOff x="144" y="2064"/>
            <a:chExt cx="3937" cy="1070"/>
          </a:xfrm>
        </p:grpSpPr>
        <p:sp>
          <p:nvSpPr>
            <p:cNvPr id="21556" name="Text Box 8"/>
            <p:cNvSpPr txBox="1">
              <a:spLocks noChangeArrowheads="1"/>
            </p:cNvSpPr>
            <p:nvPr/>
          </p:nvSpPr>
          <p:spPr bwMode="auto">
            <a:xfrm>
              <a:off x="144" y="2349"/>
              <a:ext cx="3937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00100" lvl="1" indent="-342900">
                <a:lnSpc>
                  <a:spcPct val="125000"/>
                </a:lnSpc>
                <a:buFontTx/>
                <a:buChar char="-"/>
              </a:pP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city as obstacle induces changes of circulation</a:t>
              </a:r>
            </a:p>
            <a:p>
              <a:pPr marL="800100" lvl="1" indent="-342900">
                <a:lnSpc>
                  <a:spcPct val="125000"/>
                </a:lnSpc>
                <a:buFontTx/>
                <a:buChar char="-"/>
              </a:pP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city as source of increased convection</a:t>
              </a:r>
            </a:p>
            <a:p>
              <a:pPr marL="800100" lvl="1" indent="-342900">
                <a:lnSpc>
                  <a:spcPct val="125000"/>
                </a:lnSpc>
                <a:buFontTx/>
                <a:buChar char="-"/>
              </a:pP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change of precipitation pattern</a:t>
              </a:r>
            </a:p>
          </p:txBody>
        </p:sp>
        <p:pic>
          <p:nvPicPr>
            <p:cNvPr id="21557" name="Picture 9" descr="BD14514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136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8" name="Text Box 10"/>
            <p:cNvSpPr txBox="1">
              <a:spLocks noChangeArrowheads="1"/>
            </p:cNvSpPr>
            <p:nvPr/>
          </p:nvSpPr>
          <p:spPr bwMode="auto">
            <a:xfrm>
              <a:off x="144" y="2064"/>
              <a:ext cx="2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00100" lvl="1" indent="-342900"/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Impact of the city to the climate</a:t>
              </a:r>
            </a:p>
          </p:txBody>
        </p:sp>
        <p:sp>
          <p:nvSpPr>
            <p:cNvPr id="21559" name="Line 11"/>
            <p:cNvSpPr>
              <a:spLocks noChangeShapeType="1"/>
            </p:cNvSpPr>
            <p:nvPr/>
          </p:nvSpPr>
          <p:spPr bwMode="auto">
            <a:xfrm flipH="1">
              <a:off x="3312" y="2928"/>
              <a:ext cx="48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507" name="Group 12"/>
          <p:cNvGrpSpPr>
            <a:grpSpLocks/>
          </p:cNvGrpSpPr>
          <p:nvPr/>
        </p:nvGrpSpPr>
        <p:grpSpPr bwMode="auto">
          <a:xfrm>
            <a:off x="228600" y="5589582"/>
            <a:ext cx="5848351" cy="400049"/>
            <a:chOff x="144" y="3552"/>
            <a:chExt cx="3684" cy="252"/>
          </a:xfrm>
        </p:grpSpPr>
        <p:sp>
          <p:nvSpPr>
            <p:cNvPr id="21554" name="Text Box 13"/>
            <p:cNvSpPr txBox="1">
              <a:spLocks noChangeArrowheads="1"/>
            </p:cNvSpPr>
            <p:nvPr/>
          </p:nvSpPr>
          <p:spPr bwMode="auto">
            <a:xfrm>
              <a:off x="144" y="3552"/>
              <a:ext cx="36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65188" lvl="1" indent="-342900"/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Impact of climate change to the future city</a:t>
              </a:r>
            </a:p>
          </p:txBody>
        </p:sp>
        <p:pic>
          <p:nvPicPr>
            <p:cNvPr id="21555" name="Picture 14" descr="BD14514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624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8" name="Group 15"/>
          <p:cNvGrpSpPr>
            <a:grpSpLocks/>
          </p:cNvGrpSpPr>
          <p:nvPr/>
        </p:nvGrpSpPr>
        <p:grpSpPr bwMode="auto">
          <a:xfrm>
            <a:off x="2514600" y="5972175"/>
            <a:ext cx="5791200" cy="457200"/>
            <a:chOff x="1584" y="3984"/>
            <a:chExt cx="3648" cy="288"/>
          </a:xfrm>
        </p:grpSpPr>
        <p:sp>
          <p:nvSpPr>
            <p:cNvPr id="21549" name="Line 16"/>
            <p:cNvSpPr>
              <a:spLocks noChangeShapeType="1"/>
            </p:cNvSpPr>
            <p:nvPr/>
          </p:nvSpPr>
          <p:spPr bwMode="auto">
            <a:xfrm>
              <a:off x="1584" y="4032"/>
              <a:ext cx="3648" cy="0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0" name="Line 17"/>
            <p:cNvSpPr>
              <a:spLocks noChangeShapeType="1"/>
            </p:cNvSpPr>
            <p:nvPr/>
          </p:nvSpPr>
          <p:spPr bwMode="auto">
            <a:xfrm>
              <a:off x="5040" y="3984"/>
              <a:ext cx="0" cy="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1" name="Text Box 18"/>
            <p:cNvSpPr txBox="1">
              <a:spLocks noChangeArrowheads="1"/>
            </p:cNvSpPr>
            <p:nvPr/>
          </p:nvSpPr>
          <p:spPr bwMode="auto">
            <a:xfrm>
              <a:off x="3536" y="4047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Arial" charset="0"/>
                </a:rPr>
                <a:t>2010</a:t>
              </a:r>
              <a:endParaRPr lang="en-US" sz="1800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21552" name="Text Box 19"/>
            <p:cNvSpPr txBox="1">
              <a:spLocks noChangeArrowheads="1"/>
            </p:cNvSpPr>
            <p:nvPr/>
          </p:nvSpPr>
          <p:spPr bwMode="auto">
            <a:xfrm>
              <a:off x="4942" y="406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Arial" charset="0"/>
                </a:rPr>
                <a:t>?</a:t>
              </a:r>
              <a:endParaRPr lang="en-US" sz="1800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21553" name="Line 20"/>
            <p:cNvSpPr>
              <a:spLocks noChangeShapeType="1"/>
            </p:cNvSpPr>
            <p:nvPr/>
          </p:nvSpPr>
          <p:spPr bwMode="auto">
            <a:xfrm>
              <a:off x="3744" y="3984"/>
              <a:ext cx="0" cy="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509" name="Group 21"/>
          <p:cNvGrpSpPr>
            <a:grpSpLocks/>
          </p:cNvGrpSpPr>
          <p:nvPr/>
        </p:nvGrpSpPr>
        <p:grpSpPr bwMode="auto">
          <a:xfrm>
            <a:off x="4633592" y="3717479"/>
            <a:ext cx="4510407" cy="1871761"/>
            <a:chOff x="2544" y="2208"/>
            <a:chExt cx="3120" cy="1104"/>
          </a:xfrm>
        </p:grpSpPr>
        <p:pic>
          <p:nvPicPr>
            <p:cNvPr id="21524" name="Picture 22" descr="MCj0433856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3" descr="MCj0433856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24" descr="MCj0433856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" y="30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5" descr="MCj0433856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30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26" descr="MCj0433856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297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Oval 27"/>
            <p:cNvSpPr>
              <a:spLocks noChangeAspect="1" noChangeArrowheads="1"/>
            </p:cNvSpPr>
            <p:nvPr/>
          </p:nvSpPr>
          <p:spPr bwMode="auto">
            <a:xfrm rot="1368986">
              <a:off x="4656" y="2544"/>
              <a:ext cx="806" cy="42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sp>
          <p:nvSpPr>
            <p:cNvPr id="21530" name="Oval 28"/>
            <p:cNvSpPr>
              <a:spLocks noChangeAspect="1" noChangeArrowheads="1"/>
            </p:cNvSpPr>
            <p:nvPr/>
          </p:nvSpPr>
          <p:spPr bwMode="auto">
            <a:xfrm rot="-1148429">
              <a:off x="3552" y="2544"/>
              <a:ext cx="806" cy="42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sp>
          <p:nvSpPr>
            <p:cNvPr id="21531" name="Freeform 29"/>
            <p:cNvSpPr>
              <a:spLocks/>
            </p:cNvSpPr>
            <p:nvPr/>
          </p:nvSpPr>
          <p:spPr bwMode="auto">
            <a:xfrm>
              <a:off x="2544" y="2688"/>
              <a:ext cx="1632" cy="576"/>
            </a:xfrm>
            <a:custGeom>
              <a:avLst/>
              <a:gdLst>
                <a:gd name="T0" fmla="*/ 1632 w 1632"/>
                <a:gd name="T1" fmla="*/ 0 h 576"/>
                <a:gd name="T2" fmla="*/ 1248 w 1632"/>
                <a:gd name="T3" fmla="*/ 384 h 576"/>
                <a:gd name="T4" fmla="*/ 768 w 1632"/>
                <a:gd name="T5" fmla="*/ 528 h 576"/>
                <a:gd name="T6" fmla="*/ 0 w 1632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576"/>
                <a:gd name="T14" fmla="*/ 1632 w 1632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576">
                  <a:moveTo>
                    <a:pt x="1632" y="0"/>
                  </a:moveTo>
                  <a:cubicBezTo>
                    <a:pt x="1512" y="148"/>
                    <a:pt x="1392" y="296"/>
                    <a:pt x="1248" y="384"/>
                  </a:cubicBezTo>
                  <a:cubicBezTo>
                    <a:pt x="1104" y="472"/>
                    <a:pt x="976" y="496"/>
                    <a:pt x="768" y="528"/>
                  </a:cubicBezTo>
                  <a:cubicBezTo>
                    <a:pt x="560" y="560"/>
                    <a:pt x="280" y="568"/>
                    <a:pt x="0" y="576"/>
                  </a:cubicBezTo>
                </a:path>
              </a:pathLst>
            </a:custGeom>
            <a:noFill/>
            <a:ln w="38100">
              <a:solidFill>
                <a:srgbClr val="A7E8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Freeform 30"/>
            <p:cNvSpPr>
              <a:spLocks/>
            </p:cNvSpPr>
            <p:nvPr/>
          </p:nvSpPr>
          <p:spPr bwMode="auto">
            <a:xfrm flipH="1">
              <a:off x="4944" y="2928"/>
              <a:ext cx="720" cy="288"/>
            </a:xfrm>
            <a:custGeom>
              <a:avLst/>
              <a:gdLst>
                <a:gd name="T0" fmla="*/ 140 w 1632"/>
                <a:gd name="T1" fmla="*/ 0 h 576"/>
                <a:gd name="T2" fmla="*/ 107 w 1632"/>
                <a:gd name="T3" fmla="*/ 48 h 576"/>
                <a:gd name="T4" fmla="*/ 66 w 1632"/>
                <a:gd name="T5" fmla="*/ 66 h 576"/>
                <a:gd name="T6" fmla="*/ 0 w 1632"/>
                <a:gd name="T7" fmla="*/ 72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576"/>
                <a:gd name="T14" fmla="*/ 1632 w 1632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576">
                  <a:moveTo>
                    <a:pt x="1632" y="0"/>
                  </a:moveTo>
                  <a:cubicBezTo>
                    <a:pt x="1512" y="148"/>
                    <a:pt x="1392" y="296"/>
                    <a:pt x="1248" y="384"/>
                  </a:cubicBezTo>
                  <a:cubicBezTo>
                    <a:pt x="1104" y="472"/>
                    <a:pt x="976" y="496"/>
                    <a:pt x="768" y="528"/>
                  </a:cubicBezTo>
                  <a:cubicBezTo>
                    <a:pt x="560" y="560"/>
                    <a:pt x="280" y="568"/>
                    <a:pt x="0" y="576"/>
                  </a:cubicBezTo>
                </a:path>
              </a:pathLst>
            </a:custGeom>
            <a:noFill/>
            <a:ln w="38100">
              <a:solidFill>
                <a:srgbClr val="A7E8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31"/>
            <p:cNvSpPr>
              <a:spLocks/>
            </p:cNvSpPr>
            <p:nvPr/>
          </p:nvSpPr>
          <p:spPr bwMode="auto">
            <a:xfrm rot="326420" flipH="1">
              <a:off x="4896" y="2736"/>
              <a:ext cx="768" cy="336"/>
            </a:xfrm>
            <a:custGeom>
              <a:avLst/>
              <a:gdLst>
                <a:gd name="T0" fmla="*/ 170 w 1632"/>
                <a:gd name="T1" fmla="*/ 0 h 576"/>
                <a:gd name="T2" fmla="*/ 130 w 1632"/>
                <a:gd name="T3" fmla="*/ 76 h 576"/>
                <a:gd name="T4" fmla="*/ 80 w 1632"/>
                <a:gd name="T5" fmla="*/ 105 h 576"/>
                <a:gd name="T6" fmla="*/ 0 w 1632"/>
                <a:gd name="T7" fmla="*/ 114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576"/>
                <a:gd name="T14" fmla="*/ 1632 w 1632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576">
                  <a:moveTo>
                    <a:pt x="1632" y="0"/>
                  </a:moveTo>
                  <a:cubicBezTo>
                    <a:pt x="1512" y="148"/>
                    <a:pt x="1392" y="296"/>
                    <a:pt x="1248" y="384"/>
                  </a:cubicBezTo>
                  <a:cubicBezTo>
                    <a:pt x="1104" y="472"/>
                    <a:pt x="976" y="496"/>
                    <a:pt x="768" y="528"/>
                  </a:cubicBezTo>
                  <a:cubicBezTo>
                    <a:pt x="560" y="560"/>
                    <a:pt x="280" y="568"/>
                    <a:pt x="0" y="576"/>
                  </a:cubicBezTo>
                </a:path>
              </a:pathLst>
            </a:custGeom>
            <a:noFill/>
            <a:ln w="38100">
              <a:solidFill>
                <a:srgbClr val="A7E8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Freeform 32"/>
            <p:cNvSpPr>
              <a:spLocks/>
            </p:cNvSpPr>
            <p:nvPr/>
          </p:nvSpPr>
          <p:spPr bwMode="auto">
            <a:xfrm>
              <a:off x="3216" y="2880"/>
              <a:ext cx="960" cy="384"/>
            </a:xfrm>
            <a:custGeom>
              <a:avLst/>
              <a:gdLst>
                <a:gd name="T0" fmla="*/ 332 w 1632"/>
                <a:gd name="T1" fmla="*/ 0 h 576"/>
                <a:gd name="T2" fmla="*/ 254 w 1632"/>
                <a:gd name="T3" fmla="*/ 114 h 576"/>
                <a:gd name="T4" fmla="*/ 156 w 1632"/>
                <a:gd name="T5" fmla="*/ 157 h 576"/>
                <a:gd name="T6" fmla="*/ 0 w 1632"/>
                <a:gd name="T7" fmla="*/ 171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576"/>
                <a:gd name="T14" fmla="*/ 1632 w 1632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576">
                  <a:moveTo>
                    <a:pt x="1632" y="0"/>
                  </a:moveTo>
                  <a:cubicBezTo>
                    <a:pt x="1512" y="148"/>
                    <a:pt x="1392" y="296"/>
                    <a:pt x="1248" y="384"/>
                  </a:cubicBezTo>
                  <a:cubicBezTo>
                    <a:pt x="1104" y="472"/>
                    <a:pt x="976" y="496"/>
                    <a:pt x="768" y="528"/>
                  </a:cubicBezTo>
                  <a:cubicBezTo>
                    <a:pt x="560" y="560"/>
                    <a:pt x="280" y="568"/>
                    <a:pt x="0" y="576"/>
                  </a:cubicBezTo>
                </a:path>
              </a:pathLst>
            </a:custGeom>
            <a:noFill/>
            <a:ln w="38100">
              <a:solidFill>
                <a:srgbClr val="A7E8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5" name="Line 33"/>
            <p:cNvSpPr>
              <a:spLocks noChangeShapeType="1"/>
            </p:cNvSpPr>
            <p:nvPr/>
          </p:nvSpPr>
          <p:spPr bwMode="auto">
            <a:xfrm flipV="1">
              <a:off x="4176" y="2592"/>
              <a:ext cx="48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6" name="Line 34"/>
            <p:cNvSpPr>
              <a:spLocks noChangeShapeType="1"/>
            </p:cNvSpPr>
            <p:nvPr/>
          </p:nvSpPr>
          <p:spPr bwMode="auto">
            <a:xfrm flipV="1">
              <a:off x="4176" y="2784"/>
              <a:ext cx="48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7" name="Line 35"/>
            <p:cNvSpPr>
              <a:spLocks noChangeShapeType="1"/>
            </p:cNvSpPr>
            <p:nvPr/>
          </p:nvSpPr>
          <p:spPr bwMode="auto">
            <a:xfrm flipH="1" flipV="1">
              <a:off x="4896" y="2832"/>
              <a:ext cx="48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8" name="Line 36"/>
            <p:cNvSpPr>
              <a:spLocks noChangeShapeType="1"/>
            </p:cNvSpPr>
            <p:nvPr/>
          </p:nvSpPr>
          <p:spPr bwMode="auto">
            <a:xfrm flipH="1" flipV="1">
              <a:off x="4896" y="2640"/>
              <a:ext cx="48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Text Box 37"/>
            <p:cNvSpPr txBox="1">
              <a:spLocks noChangeArrowheads="1"/>
            </p:cNvSpPr>
            <p:nvPr/>
          </p:nvSpPr>
          <p:spPr bwMode="auto">
            <a:xfrm rot="-383156">
              <a:off x="2832" y="3078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3399FF"/>
                  </a:solidFill>
                  <a:latin typeface="Arial" charset="0"/>
                </a:rPr>
                <a:t>cool air</a:t>
              </a:r>
            </a:p>
          </p:txBody>
        </p:sp>
        <p:sp>
          <p:nvSpPr>
            <p:cNvPr id="21540" name="Text Box 38"/>
            <p:cNvSpPr txBox="1">
              <a:spLocks noChangeArrowheads="1"/>
            </p:cNvSpPr>
            <p:nvPr/>
          </p:nvSpPr>
          <p:spPr bwMode="auto">
            <a:xfrm rot="964210">
              <a:off x="5090" y="2884"/>
              <a:ext cx="4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3399FF"/>
                  </a:solidFill>
                  <a:latin typeface="Arial" charset="0"/>
                </a:rPr>
                <a:t>cool air</a:t>
              </a:r>
            </a:p>
          </p:txBody>
        </p:sp>
        <p:sp>
          <p:nvSpPr>
            <p:cNvPr id="21541" name="Text Box 39"/>
            <p:cNvSpPr txBox="1">
              <a:spLocks noChangeArrowheads="1"/>
            </p:cNvSpPr>
            <p:nvPr/>
          </p:nvSpPr>
          <p:spPr bwMode="auto">
            <a:xfrm rot="3502657">
              <a:off x="4893" y="2643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9933"/>
                  </a:solidFill>
                  <a:latin typeface="Arial" charset="0"/>
                </a:rPr>
                <a:t>warm</a:t>
              </a:r>
            </a:p>
          </p:txBody>
        </p:sp>
        <p:sp>
          <p:nvSpPr>
            <p:cNvPr id="21542" name="Text Box 40"/>
            <p:cNvSpPr txBox="1">
              <a:spLocks noChangeArrowheads="1"/>
            </p:cNvSpPr>
            <p:nvPr/>
          </p:nvSpPr>
          <p:spPr bwMode="auto">
            <a:xfrm rot="-2658160">
              <a:off x="3741" y="2739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9933"/>
                  </a:solidFill>
                  <a:latin typeface="Arial" charset="0"/>
                </a:rPr>
                <a:t>warm</a:t>
              </a:r>
            </a:p>
          </p:txBody>
        </p:sp>
        <p:sp>
          <p:nvSpPr>
            <p:cNvPr id="21543" name="Freeform 41"/>
            <p:cNvSpPr>
              <a:spLocks/>
            </p:cNvSpPr>
            <p:nvPr/>
          </p:nvSpPr>
          <p:spPr bwMode="auto">
            <a:xfrm rot="-779677">
              <a:off x="3287" y="2605"/>
              <a:ext cx="656" cy="371"/>
            </a:xfrm>
            <a:custGeom>
              <a:avLst/>
              <a:gdLst>
                <a:gd name="T0" fmla="*/ 356 w 656"/>
                <a:gd name="T1" fmla="*/ 371 h 371"/>
                <a:gd name="T2" fmla="*/ 574 w 656"/>
                <a:gd name="T3" fmla="*/ 254 h 371"/>
                <a:gd name="T4" fmla="*/ 634 w 656"/>
                <a:gd name="T5" fmla="*/ 75 h 371"/>
                <a:gd name="T6" fmla="*/ 441 w 656"/>
                <a:gd name="T7" fmla="*/ 14 h 371"/>
                <a:gd name="T8" fmla="*/ 169 w 656"/>
                <a:gd name="T9" fmla="*/ 158 h 371"/>
                <a:gd name="T10" fmla="*/ 0 w 656"/>
                <a:gd name="T11" fmla="*/ 326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6"/>
                <a:gd name="T19" fmla="*/ 0 h 371"/>
                <a:gd name="T20" fmla="*/ 656 w 656"/>
                <a:gd name="T21" fmla="*/ 371 h 3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6" h="371">
                  <a:moveTo>
                    <a:pt x="356" y="371"/>
                  </a:moveTo>
                  <a:cubicBezTo>
                    <a:pt x="392" y="352"/>
                    <a:pt x="528" y="303"/>
                    <a:pt x="574" y="254"/>
                  </a:cubicBezTo>
                  <a:cubicBezTo>
                    <a:pt x="620" y="205"/>
                    <a:pt x="656" y="115"/>
                    <a:pt x="634" y="75"/>
                  </a:cubicBezTo>
                  <a:cubicBezTo>
                    <a:pt x="612" y="35"/>
                    <a:pt x="518" y="0"/>
                    <a:pt x="441" y="14"/>
                  </a:cubicBezTo>
                  <a:cubicBezTo>
                    <a:pt x="364" y="28"/>
                    <a:pt x="243" y="106"/>
                    <a:pt x="169" y="158"/>
                  </a:cubicBezTo>
                  <a:cubicBezTo>
                    <a:pt x="95" y="210"/>
                    <a:pt x="35" y="291"/>
                    <a:pt x="0" y="326"/>
                  </a:cubicBezTo>
                </a:path>
              </a:pathLst>
            </a:custGeom>
            <a:noFill/>
            <a:ln w="31750">
              <a:solidFill>
                <a:srgbClr val="A7E8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4" name="Line 42"/>
            <p:cNvSpPr>
              <a:spLocks noChangeShapeType="1"/>
            </p:cNvSpPr>
            <p:nvPr/>
          </p:nvSpPr>
          <p:spPr bwMode="auto">
            <a:xfrm flipV="1">
              <a:off x="3888" y="2592"/>
              <a:ext cx="0" cy="96"/>
            </a:xfrm>
            <a:prstGeom prst="line">
              <a:avLst/>
            </a:prstGeom>
            <a:noFill/>
            <a:ln w="38100">
              <a:solidFill>
                <a:srgbClr val="A7E8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1545" name="Picture 43" descr="MCj04418090000[1]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2208"/>
              <a:ext cx="5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6" name="Picture 44" descr="MCj04418090000[1]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2" y="2362"/>
              <a:ext cx="5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7" name="Text Box 45"/>
            <p:cNvSpPr txBox="1">
              <a:spLocks noChangeArrowheads="1"/>
            </p:cNvSpPr>
            <p:nvPr/>
          </p:nvSpPr>
          <p:spPr bwMode="auto">
            <a:xfrm rot="668607">
              <a:off x="3648" y="2400"/>
              <a:ext cx="3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9933"/>
                  </a:solidFill>
                  <a:latin typeface="Arial" charset="0"/>
                </a:rPr>
                <a:t>warm</a:t>
              </a:r>
            </a:p>
          </p:txBody>
        </p:sp>
        <p:sp>
          <p:nvSpPr>
            <p:cNvPr id="21548" name="Text Box 46"/>
            <p:cNvSpPr txBox="1">
              <a:spLocks noChangeArrowheads="1"/>
            </p:cNvSpPr>
            <p:nvPr/>
          </p:nvSpPr>
          <p:spPr bwMode="auto">
            <a:xfrm rot="-2855119">
              <a:off x="3325" y="2601"/>
              <a:ext cx="32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>
                <a:solidFill>
                  <a:srgbClr val="66CCFF"/>
                </a:solidFill>
                <a:latin typeface="Arial" charset="0"/>
              </a:endParaRPr>
            </a:p>
            <a:p>
              <a:r>
                <a:rPr lang="en-US" sz="1400">
                  <a:solidFill>
                    <a:srgbClr val="3399FF"/>
                  </a:solidFill>
                  <a:latin typeface="Arial" charset="0"/>
                </a:rPr>
                <a:t>cool</a:t>
              </a:r>
            </a:p>
          </p:txBody>
        </p:sp>
      </p:grpSp>
      <p:grpSp>
        <p:nvGrpSpPr>
          <p:cNvPr id="21510" name="Group 47"/>
          <p:cNvGrpSpPr>
            <a:grpSpLocks/>
          </p:cNvGrpSpPr>
          <p:nvPr/>
        </p:nvGrpSpPr>
        <p:grpSpPr bwMode="auto">
          <a:xfrm>
            <a:off x="5029200" y="1392238"/>
            <a:ext cx="4114800" cy="1965325"/>
            <a:chOff x="3168" y="559"/>
            <a:chExt cx="2592" cy="1238"/>
          </a:xfrm>
        </p:grpSpPr>
        <p:sp>
          <p:nvSpPr>
            <p:cNvPr id="21512" name="AutoShape 48"/>
            <p:cNvSpPr>
              <a:spLocks noChangeAspect="1" noChangeArrowheads="1"/>
            </p:cNvSpPr>
            <p:nvPr/>
          </p:nvSpPr>
          <p:spPr bwMode="auto">
            <a:xfrm>
              <a:off x="4755" y="981"/>
              <a:ext cx="381" cy="528"/>
            </a:xfrm>
            <a:prstGeom prst="downArrow">
              <a:avLst>
                <a:gd name="adj1" fmla="val 52630"/>
                <a:gd name="adj2" fmla="val 33074"/>
              </a:avLst>
            </a:prstGeom>
            <a:gradFill rotWithShape="1">
              <a:gsLst>
                <a:gs pos="0">
                  <a:srgbClr val="2F5E76">
                    <a:alpha val="0"/>
                  </a:srgbClr>
                </a:gs>
                <a:gs pos="100000">
                  <a:srgbClr val="66CCFF">
                    <a:alpha val="89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pic>
          <p:nvPicPr>
            <p:cNvPr id="21513" name="Picture 49" descr="MCj04418090000[1]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" y="559"/>
              <a:ext cx="5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AutoShape 50"/>
            <p:cNvSpPr>
              <a:spLocks noChangeAspect="1" noChangeArrowheads="1"/>
            </p:cNvSpPr>
            <p:nvPr/>
          </p:nvSpPr>
          <p:spPr bwMode="auto">
            <a:xfrm>
              <a:off x="4800" y="1605"/>
              <a:ext cx="288" cy="192"/>
            </a:xfrm>
            <a:prstGeom prst="downArrow">
              <a:avLst>
                <a:gd name="adj1" fmla="val 52500"/>
                <a:gd name="adj2" fmla="val 48264"/>
              </a:avLst>
            </a:prstGeom>
            <a:gradFill rotWithShape="1">
              <a:gsLst>
                <a:gs pos="0">
                  <a:srgbClr val="2F5E76">
                    <a:alpha val="50000"/>
                  </a:srgbClr>
                </a:gs>
                <a:gs pos="100000">
                  <a:srgbClr val="66CCFF">
                    <a:alpha val="89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sp>
          <p:nvSpPr>
            <p:cNvPr id="21515" name="AutoShape 51"/>
            <p:cNvSpPr>
              <a:spLocks noChangeArrowheads="1"/>
            </p:cNvSpPr>
            <p:nvPr/>
          </p:nvSpPr>
          <p:spPr bwMode="auto">
            <a:xfrm rot="10800000">
              <a:off x="3168" y="1365"/>
              <a:ext cx="2592" cy="240"/>
            </a:xfrm>
            <a:custGeom>
              <a:avLst/>
              <a:gdLst>
                <a:gd name="T0" fmla="*/ 35 w 21600"/>
                <a:gd name="T1" fmla="*/ 0 h 21600"/>
                <a:gd name="T2" fmla="*/ 19 w 21600"/>
                <a:gd name="T3" fmla="*/ 0 h 21600"/>
                <a:gd name="T4" fmla="*/ 2 w 21600"/>
                <a:gd name="T5" fmla="*/ 0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5 w 21600"/>
                <a:gd name="T13" fmla="*/ 3150 h 21600"/>
                <a:gd name="T14" fmla="*/ 1842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50" y="21600"/>
                  </a:lnTo>
                  <a:lnTo>
                    <a:pt x="188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pic>
          <p:nvPicPr>
            <p:cNvPr id="21516" name="Picture 52" descr="MCj0433856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9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AutoShape 53"/>
            <p:cNvSpPr>
              <a:spLocks noChangeAspect="1" noChangeArrowheads="1"/>
            </p:cNvSpPr>
            <p:nvPr/>
          </p:nvSpPr>
          <p:spPr bwMode="auto">
            <a:xfrm rot="-1264557">
              <a:off x="3480" y="1077"/>
              <a:ext cx="312" cy="432"/>
            </a:xfrm>
            <a:prstGeom prst="downArrow">
              <a:avLst>
                <a:gd name="adj1" fmla="val 57019"/>
                <a:gd name="adj2" fmla="val 43327"/>
              </a:avLst>
            </a:prstGeom>
            <a:gradFill rotWithShape="1">
              <a:gsLst>
                <a:gs pos="0">
                  <a:srgbClr val="765E00">
                    <a:alpha val="0"/>
                  </a:srgbClr>
                </a:gs>
                <a:gs pos="100000">
                  <a:srgbClr val="FFCC00">
                    <a:alpha val="89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pic>
          <p:nvPicPr>
            <p:cNvPr id="21518" name="Picture 54" descr="MCj04404050000[1]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693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55" descr="MCj0433856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1077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AutoShape 56"/>
            <p:cNvSpPr>
              <a:spLocks noChangeAspect="1" noChangeArrowheads="1"/>
            </p:cNvSpPr>
            <p:nvPr/>
          </p:nvSpPr>
          <p:spPr bwMode="auto">
            <a:xfrm rot="10800000">
              <a:off x="4608" y="1173"/>
              <a:ext cx="192" cy="384"/>
            </a:xfrm>
            <a:prstGeom prst="downArrow">
              <a:avLst>
                <a:gd name="adj1" fmla="val 50000"/>
                <a:gd name="adj2" fmla="val 36463"/>
              </a:avLst>
            </a:prstGeom>
            <a:gradFill rotWithShape="1">
              <a:gsLst>
                <a:gs pos="0">
                  <a:srgbClr val="2F5E76">
                    <a:alpha val="0"/>
                  </a:srgbClr>
                </a:gs>
                <a:gs pos="100000">
                  <a:srgbClr val="66CCFF">
                    <a:alpha val="89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sp>
          <p:nvSpPr>
            <p:cNvPr id="21521" name="AutoShape 57"/>
            <p:cNvSpPr>
              <a:spLocks noChangeAspect="1" noChangeArrowheads="1"/>
            </p:cNvSpPr>
            <p:nvPr/>
          </p:nvSpPr>
          <p:spPr bwMode="auto">
            <a:xfrm rot="10800000">
              <a:off x="3792" y="1173"/>
              <a:ext cx="192" cy="384"/>
            </a:xfrm>
            <a:prstGeom prst="downArrow">
              <a:avLst>
                <a:gd name="adj1" fmla="val 50000"/>
                <a:gd name="adj2" fmla="val 36463"/>
              </a:avLst>
            </a:prstGeom>
            <a:gradFill rotWithShape="1">
              <a:gsLst>
                <a:gs pos="0">
                  <a:srgbClr val="765E2F">
                    <a:alpha val="0"/>
                  </a:srgbClr>
                </a:gs>
                <a:gs pos="100000">
                  <a:srgbClr val="FFCC66">
                    <a:alpha val="89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/>
            </a:p>
          </p:txBody>
        </p:sp>
        <p:sp>
          <p:nvSpPr>
            <p:cNvPr id="21522" name="Text Box 58"/>
            <p:cNvSpPr txBox="1">
              <a:spLocks noChangeArrowheads="1"/>
            </p:cNvSpPr>
            <p:nvPr/>
          </p:nvSpPr>
          <p:spPr bwMode="auto">
            <a:xfrm>
              <a:off x="4447" y="1605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3399FF"/>
                  </a:solidFill>
                  <a:latin typeface="Arial" charset="0"/>
                </a:rPr>
                <a:t>runoff</a:t>
              </a:r>
            </a:p>
          </p:txBody>
        </p:sp>
        <p:sp>
          <p:nvSpPr>
            <p:cNvPr id="21523" name="Text Box 59"/>
            <p:cNvSpPr txBox="1">
              <a:spLocks noChangeArrowheads="1"/>
            </p:cNvSpPr>
            <p:nvPr/>
          </p:nvSpPr>
          <p:spPr bwMode="auto">
            <a:xfrm>
              <a:off x="3264" y="1605"/>
              <a:ext cx="10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9933"/>
                  </a:solidFill>
                  <a:latin typeface="Arial" charset="0"/>
                </a:rPr>
                <a:t>heat accumulation</a:t>
              </a:r>
            </a:p>
          </p:txBody>
        </p:sp>
      </p:grpSp>
      <p:sp>
        <p:nvSpPr>
          <p:cNvPr id="8095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87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Simulating urban climate using COSMO-CLM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67803" y="6114782"/>
            <a:ext cx="2027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Slide: K. Trusilova, 2011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17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Urban Model </a:t>
            </a:r>
            <a:r>
              <a:rPr lang="en-US" sz="24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Intercomparison</a:t>
            </a: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Project </a:t>
            </a:r>
            <a:endParaRPr lang="en-US" sz="24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4272" y="1588118"/>
            <a:ext cx="6679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latin typeface="Franklin Gothic Medium" pitchFamily="34" charset="0"/>
                <a:ea typeface="DejaVu Sans" pitchFamily="2"/>
                <a:cs typeface="Lohit Hindi" pitchFamily="2"/>
              </a:rPr>
              <a:t>Hendrik Wouters, Kristina Trusilova, Sebastian Schubert, Matthias Demuzere</a:t>
            </a:r>
            <a:r>
              <a:rPr lang="nl-BE" dirty="0" smtClean="0">
                <a:latin typeface="Franklin Gothic Medium" pitchFamily="34" charset="0"/>
                <a:ea typeface="DejaVu Sans" pitchFamily="2"/>
                <a:cs typeface="Lohit Hindi" pitchFamily="2"/>
              </a:rPr>
              <a:t>, Susanne </a:t>
            </a:r>
            <a:r>
              <a:rPr lang="nl-BE" dirty="0">
                <a:latin typeface="Franklin Gothic Medium" pitchFamily="34" charset="0"/>
                <a:ea typeface="DejaVu Sans" pitchFamily="2"/>
                <a:cs typeface="Lohit Hindi" pitchFamily="2"/>
              </a:rPr>
              <a:t>Grossman-Clarke, Barbara Früh</a:t>
            </a:r>
          </a:p>
        </p:txBody>
      </p:sp>
      <p:sp>
        <p:nvSpPr>
          <p:cNvPr id="71" name="Textplatzhalter 2"/>
          <p:cNvSpPr txBox="1">
            <a:spLocks/>
          </p:cNvSpPr>
          <p:nvPr/>
        </p:nvSpPr>
        <p:spPr bwMode="auto">
          <a:xfrm>
            <a:off x="395288" y="2682106"/>
            <a:ext cx="8353425" cy="341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74638" indent="-274638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000" kern="0" dirty="0" smtClean="0">
                <a:ea typeface="DejaVu Sans" pitchFamily="34" charset="0"/>
                <a:cs typeface="Lohit Hindi"/>
              </a:rPr>
              <a:t>Comparison of urban models of different complexity in offline mode exist (Grimmond et al, 2012)</a:t>
            </a:r>
          </a:p>
          <a:p>
            <a:pPr marL="274638" indent="-274638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  <a:cs typeface="Lohit Hindi"/>
              </a:rPr>
              <a:t>NEW:</a:t>
            </a:r>
            <a:r>
              <a:rPr lang="nl-BE" sz="2000" kern="0" dirty="0" smtClean="0">
                <a:ea typeface="DejaVu Sans" pitchFamily="34" charset="0"/>
                <a:cs typeface="Lohit Hindi"/>
              </a:rPr>
              <a:t> similar exercise in coupled model</a:t>
            </a:r>
          </a:p>
          <a:p>
            <a:pPr marL="863600" lvl="1" indent="-323850">
              <a:spcBef>
                <a:spcPct val="0"/>
              </a:spcBef>
              <a:spcAft>
                <a:spcPts val="1138"/>
              </a:spcAft>
              <a:buSzPct val="75000"/>
              <a:buFont typeface="StarSymbol"/>
              <a:buChar char="–"/>
            </a:pPr>
            <a:r>
              <a:rPr lang="nl-BE" sz="2000" kern="0" dirty="0" smtClean="0">
                <a:ea typeface="DejaVu Sans" pitchFamily="34" charset="0"/>
                <a:cs typeface="Lohit Hindi"/>
              </a:rPr>
              <a:t>impact of urban parameterization complexity on the representation of the urban climate (e.g. magnitude, vertical/horizontal extent of urban heat island)</a:t>
            </a:r>
          </a:p>
          <a:p>
            <a:pPr marL="863600" lvl="1" indent="-323850">
              <a:spcBef>
                <a:spcPct val="0"/>
              </a:spcBef>
              <a:spcAft>
                <a:spcPts val="1138"/>
              </a:spcAft>
              <a:buSzPct val="75000"/>
              <a:buFont typeface="StarSymbol"/>
              <a:buChar char="–"/>
            </a:pPr>
            <a:r>
              <a:rPr lang="nl-BE" sz="2000" kern="0" dirty="0" smtClean="0">
                <a:ea typeface="DejaVu Sans" pitchFamily="34" charset="0"/>
                <a:cs typeface="Lohit Hindi"/>
              </a:rPr>
              <a:t>strength and weeknesses of the different parameterizations</a:t>
            </a:r>
          </a:p>
          <a:p>
            <a:pPr marL="863600" lvl="1" indent="-323850">
              <a:spcBef>
                <a:spcPct val="0"/>
              </a:spcBef>
              <a:spcAft>
                <a:spcPts val="1138"/>
              </a:spcAft>
              <a:buSzPct val="75000"/>
              <a:buFont typeface="StarSymbol"/>
              <a:buChar char="–"/>
            </a:pPr>
            <a:r>
              <a:rPr lang="nl-BE" sz="2000" kern="0" dirty="0" smtClean="0">
                <a:ea typeface="DejaVu Sans" pitchFamily="34" charset="0"/>
                <a:cs typeface="Lohit Hindi"/>
              </a:rPr>
              <a:t>recommendations on which urban parametrization is best suited for which purpose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139952" y="44624"/>
            <a:ext cx="4340157" cy="765929"/>
            <a:chOff x="4120275" y="44624"/>
            <a:chExt cx="4340157" cy="765929"/>
          </a:xfrm>
        </p:grpSpPr>
        <p:sp>
          <p:nvSpPr>
            <p:cNvPr id="3" name="Rechteck 2"/>
            <p:cNvSpPr/>
            <p:nvPr/>
          </p:nvSpPr>
          <p:spPr bwMode="auto">
            <a:xfrm>
              <a:off x="6375107" y="74571"/>
              <a:ext cx="2085325" cy="690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4120275" y="44624"/>
              <a:ext cx="1171805" cy="720834"/>
              <a:chOff x="2743200" y="2120900"/>
              <a:chExt cx="3722688" cy="2713038"/>
            </a:xfrm>
          </p:grpSpPr>
          <p:pic>
            <p:nvPicPr>
              <p:cNvPr id="73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69"/>
              <a:stretch>
                <a:fillRect/>
              </a:stretch>
            </p:blipFill>
            <p:spPr bwMode="auto">
              <a:xfrm>
                <a:off x="2963863" y="3148013"/>
                <a:ext cx="3411537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Grafik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3136900"/>
                <a:ext cx="1697038" cy="169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Grafik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202"/>
              <a:stretch>
                <a:fillRect/>
              </a:stretch>
            </p:blipFill>
            <p:spPr bwMode="auto">
              <a:xfrm>
                <a:off x="2963863" y="2233613"/>
                <a:ext cx="3322637" cy="91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feld 75"/>
              <p:cNvSpPr txBox="1"/>
              <p:nvPr/>
            </p:nvSpPr>
            <p:spPr>
              <a:xfrm>
                <a:off x="2743200" y="2120900"/>
                <a:ext cx="2122488" cy="10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URB</a:t>
                </a:r>
              </a:p>
            </p:txBody>
          </p:sp>
          <p:pic>
            <p:nvPicPr>
              <p:cNvPr id="77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31" r="23514"/>
              <a:stretch>
                <a:fillRect/>
              </a:stretch>
            </p:blipFill>
            <p:spPr bwMode="auto">
              <a:xfrm>
                <a:off x="4670425" y="2232025"/>
                <a:ext cx="1712913" cy="91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Textfeld 77"/>
              <p:cNvSpPr txBox="1"/>
              <p:nvPr/>
            </p:nvSpPr>
            <p:spPr>
              <a:xfrm>
                <a:off x="4506913" y="2120900"/>
                <a:ext cx="1958975" cy="104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MIP</a:t>
                </a:r>
              </a:p>
            </p:txBody>
          </p:sp>
        </p:grp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156176" y="495580"/>
              <a:ext cx="1008112" cy="314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7416920" y="263039"/>
              <a:ext cx="939010" cy="31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5436097" y="74149"/>
              <a:ext cx="936103" cy="4125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feld 17"/>
          <p:cNvSpPr txBox="1"/>
          <p:nvPr/>
        </p:nvSpPr>
        <p:spPr>
          <a:xfrm>
            <a:off x="167803" y="6114782"/>
            <a:ext cx="366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Slide: H. Wouters, 2013 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with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minor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changes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9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69055"/>
              </p:ext>
            </p:extLst>
          </p:nvPr>
        </p:nvGraphicFramePr>
        <p:xfrm>
          <a:off x="254271" y="1093872"/>
          <a:ext cx="8776233" cy="514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401"/>
                <a:gridCol w="2736304"/>
                <a:gridCol w="2016224"/>
                <a:gridCol w="2658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Franklin Gothic Medium" pitchFamily="34" charset="0"/>
                        </a:rPr>
                        <a:t>Name</a:t>
                      </a:r>
                      <a:endParaRPr lang="en-US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Franklin Gothic Medium" pitchFamily="34" charset="0"/>
                        </a:rPr>
                        <a:t>TERRA-URB</a:t>
                      </a:r>
                      <a:endParaRPr lang="en-US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Franklin Gothic Medium" pitchFamily="34" charset="0"/>
                        </a:rPr>
                        <a:t>TERRA-ML/ TEB</a:t>
                      </a:r>
                      <a:endParaRPr lang="en-US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Franklin Gothic Medium" pitchFamily="34" charset="0"/>
                        </a:rPr>
                        <a:t>TERRA-ML/ BEP</a:t>
                      </a:r>
                      <a:endParaRPr lang="en-US" noProof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Complexity</a:t>
                      </a:r>
                      <a:endParaRPr lang="en-US" sz="1600" b="1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low</a:t>
                      </a:r>
                      <a:endParaRPr lang="en-US" sz="1600" b="1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smtClean="0">
                          <a:latin typeface="Franklin Gothic Medium" pitchFamily="34" charset="0"/>
                        </a:rPr>
                        <a:t>medium</a:t>
                      </a:r>
                      <a:endParaRPr lang="en-US" sz="1600" b="1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high</a:t>
                      </a:r>
                      <a:endParaRPr lang="en-US" sz="1600" b="1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Responsibility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H. Wouters, KU Leuven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K.</a:t>
                      </a:r>
                      <a:r>
                        <a:rPr lang="en-US" sz="1600" baseline="0" noProof="0" smtClean="0">
                          <a:latin typeface="Franklin Gothic Medium" pitchFamily="34" charset="0"/>
                        </a:rPr>
                        <a:t> Trusilova, DWD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S. Schubert, PIK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Features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Direct representation in TERRA-ML,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</a:t>
                      </a:r>
                      <a:r>
                        <a:rPr lang="en-US" sz="1600" b="1" baseline="0" noProof="0" dirty="0" smtClean="0">
                          <a:latin typeface="Franklin Gothic Medium" pitchFamily="34" charset="0"/>
                        </a:rPr>
                        <a:t>new surface-layer transfer coefficients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, thermal capacity, anthropogenic heat, impervious surface interception distribution, tile approach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Street canyon model</a:t>
                      </a:r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, inner building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temperature, snow model, water skin layer, roofs/ walls/ roads, tiled urban fraction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Multi</a:t>
                      </a:r>
                      <a:r>
                        <a:rPr lang="en-US" sz="1600" b="1" baseline="0" noProof="0" dirty="0" smtClean="0">
                          <a:latin typeface="Franklin Gothic Medium" pitchFamily="34" charset="0"/>
                        </a:rPr>
                        <a:t> layer s</a:t>
                      </a: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treet</a:t>
                      </a:r>
                      <a:r>
                        <a:rPr lang="en-US" sz="1600" b="1" noProof="0" dirty="0" smtClean="0">
                          <a:latin typeface="Franklin Gothic Medium" pitchFamily="34" charset="0"/>
                        </a:rPr>
                        <a:t> canyon model</a:t>
                      </a:r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, advanced double canyon radiation scheme, shadows, radiation trapping, roof/ wall/ ground fluxes coupled with PBL scheme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Input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Urban fraction, anthropogenic heat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Urban fraction, (anthropogenic heat)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Full 3D </a:t>
                      </a:r>
                      <a:r>
                        <a:rPr lang="en-US" sz="1600" noProof="0" dirty="0" err="1" smtClean="0">
                          <a:latin typeface="Franklin Gothic Medium" pitchFamily="34" charset="0"/>
                        </a:rPr>
                        <a:t>cityGML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83052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References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Wouters et al (2013), Flanner (2010),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</a:t>
                      </a:r>
                      <a:r>
                        <a:rPr lang="en-US" sz="1600" baseline="0" noProof="0" dirty="0" err="1" smtClean="0">
                          <a:latin typeface="Franklin Gothic Medium" pitchFamily="34" charset="0"/>
                        </a:rPr>
                        <a:t>Demuzere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et al (2008), De </a:t>
                      </a:r>
                      <a:r>
                        <a:rPr lang="en-US" sz="1600" baseline="0" noProof="0" dirty="0" err="1" smtClean="0">
                          <a:latin typeface="Franklin Gothic Medium" pitchFamily="34" charset="0"/>
                        </a:rPr>
                        <a:t>Ridder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(2012)</a:t>
                      </a:r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 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Trusilova et al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(2013), Masson (2001)</a:t>
                      </a:r>
                      <a:endParaRPr lang="en-US" sz="1600" noProof="0" dirty="0" smtClean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Schubert et al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(2012), </a:t>
                      </a:r>
                      <a:r>
                        <a:rPr lang="en-US" sz="1600" baseline="0" noProof="0" dirty="0" err="1" smtClean="0">
                          <a:latin typeface="Franklin Gothic Medium" pitchFamily="34" charset="0"/>
                        </a:rPr>
                        <a:t>Martilli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et al (2002), </a:t>
                      </a:r>
                      <a:r>
                        <a:rPr lang="en-US" sz="1600" baseline="0" noProof="0" dirty="0" err="1" smtClean="0">
                          <a:latin typeface="Franklin Gothic Medium" pitchFamily="34" charset="0"/>
                        </a:rPr>
                        <a:t>Gröger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et al (2008)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latin typeface="Franklin Gothic Medium" pitchFamily="34" charset="0"/>
                        </a:rPr>
                        <a:t>Aims</a:t>
                      </a:r>
                      <a:endParaRPr lang="en-US" sz="1600" noProof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Urban climate &amp; its impact on air</a:t>
                      </a:r>
                      <a:r>
                        <a:rPr lang="en-US" sz="1600" baseline="0" noProof="0" dirty="0" smtClean="0">
                          <a:latin typeface="Franklin Gothic Medium" pitchFamily="34" charset="0"/>
                        </a:rPr>
                        <a:t> quality simulations, Flanders Belgium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Urban climate of Europe and Germany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Franklin Gothic Medium" pitchFamily="34" charset="0"/>
                        </a:rPr>
                        <a:t>Urban climate of Basel and Berlin</a:t>
                      </a:r>
                      <a:endParaRPr lang="en-US" sz="1600" noProof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67803" y="6114782"/>
            <a:ext cx="366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Slide: H. Wouters, 2013 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with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minor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changes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120275" y="44624"/>
            <a:ext cx="4340157" cy="765929"/>
            <a:chOff x="4120275" y="44624"/>
            <a:chExt cx="4340157" cy="765929"/>
          </a:xfrm>
        </p:grpSpPr>
        <p:sp>
          <p:nvSpPr>
            <p:cNvPr id="19" name="Rechteck 18"/>
            <p:cNvSpPr/>
            <p:nvPr/>
          </p:nvSpPr>
          <p:spPr bwMode="auto">
            <a:xfrm>
              <a:off x="6375107" y="74571"/>
              <a:ext cx="2085325" cy="690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4120275" y="44624"/>
              <a:ext cx="1171805" cy="720834"/>
              <a:chOff x="2743200" y="2120900"/>
              <a:chExt cx="3722688" cy="2713038"/>
            </a:xfrm>
          </p:grpSpPr>
          <p:pic>
            <p:nvPicPr>
              <p:cNvPr id="24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69"/>
              <a:stretch>
                <a:fillRect/>
              </a:stretch>
            </p:blipFill>
            <p:spPr bwMode="auto">
              <a:xfrm>
                <a:off x="2963863" y="3148013"/>
                <a:ext cx="3411537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Grafik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3136900"/>
                <a:ext cx="1697038" cy="169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Grafik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202"/>
              <a:stretch>
                <a:fillRect/>
              </a:stretch>
            </p:blipFill>
            <p:spPr bwMode="auto">
              <a:xfrm>
                <a:off x="2963863" y="2233613"/>
                <a:ext cx="3322637" cy="91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feld 26"/>
              <p:cNvSpPr txBox="1"/>
              <p:nvPr/>
            </p:nvSpPr>
            <p:spPr>
              <a:xfrm>
                <a:off x="2743200" y="2120900"/>
                <a:ext cx="2122488" cy="10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URB</a:t>
                </a:r>
              </a:p>
            </p:txBody>
          </p:sp>
          <p:pic>
            <p:nvPicPr>
              <p:cNvPr id="28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31" r="23514"/>
              <a:stretch>
                <a:fillRect/>
              </a:stretch>
            </p:blipFill>
            <p:spPr bwMode="auto">
              <a:xfrm>
                <a:off x="4670425" y="2232025"/>
                <a:ext cx="1712913" cy="91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feld 28"/>
              <p:cNvSpPr txBox="1"/>
              <p:nvPr/>
            </p:nvSpPr>
            <p:spPr>
              <a:xfrm>
                <a:off x="4506913" y="2120900"/>
                <a:ext cx="1958975" cy="104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MIP</a:t>
                </a:r>
              </a:p>
            </p:txBody>
          </p:sp>
        </p:grp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156176" y="495580"/>
              <a:ext cx="1008112" cy="314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7416920" y="263039"/>
              <a:ext cx="939010" cy="31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5436097" y="74149"/>
              <a:ext cx="936103" cy="412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4966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Agreements for URBMIP</a:t>
            </a:r>
            <a:endParaRPr lang="en-US" sz="24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" name="Textplatzhalter 2"/>
          <p:cNvSpPr txBox="1">
            <a:spLocks/>
          </p:cNvSpPr>
          <p:nvPr/>
        </p:nvSpPr>
        <p:spPr bwMode="auto">
          <a:xfrm>
            <a:off x="395288" y="1916832"/>
            <a:ext cx="8353425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400" dirty="0" smtClean="0">
                <a:ea typeface="DejaVu Sans" pitchFamily="34" charset="0"/>
                <a:cs typeface="Lohit Hindi"/>
              </a:rPr>
              <a:t>Definition of </a:t>
            </a:r>
            <a:r>
              <a:rPr lang="nl-BE" sz="2400" dirty="0">
                <a:ea typeface="DejaVu Sans" pitchFamily="34" charset="0"/>
                <a:cs typeface="Lohit Hindi"/>
              </a:rPr>
              <a:t>model </a:t>
            </a:r>
            <a:r>
              <a:rPr lang="nl-BE" sz="2400" dirty="0" smtClean="0">
                <a:ea typeface="DejaVu Sans" pitchFamily="34" charset="0"/>
                <a:cs typeface="Lohit Hindi"/>
              </a:rPr>
              <a:t>configuration and </a:t>
            </a:r>
            <a:r>
              <a:rPr lang="nl-BE" sz="2400" dirty="0">
                <a:ea typeface="DejaVu Sans" pitchFamily="34" charset="0"/>
                <a:cs typeface="Lohit Hindi"/>
              </a:rPr>
              <a:t>boundary conditions</a:t>
            </a:r>
          </a:p>
          <a:p>
            <a:pPr marL="863600" lvl="1" indent="-323850">
              <a:spcBef>
                <a:spcPct val="0"/>
              </a:spcBef>
              <a:spcAft>
                <a:spcPts val="0"/>
              </a:spcAft>
              <a:buSzPct val="75000"/>
              <a:buFont typeface="StarSymbol"/>
              <a:buChar char="–"/>
            </a:pPr>
            <a:r>
              <a:rPr lang="nl-BE" sz="2000" dirty="0" smtClean="0">
                <a:ea typeface="DejaVu Sans" pitchFamily="34" charset="0"/>
                <a:cs typeface="Lohit Hindi"/>
              </a:rPr>
              <a:t>CCLM4.8CLM19 @ 1km resolution, </a:t>
            </a:r>
            <a:r>
              <a:rPr lang="nl-BE" sz="2000" dirty="0">
                <a:ea typeface="DejaVu Sans" pitchFamily="34" charset="0"/>
                <a:cs typeface="Lohit Hindi"/>
              </a:rPr>
              <a:t>50 vertical layers</a:t>
            </a:r>
            <a:endParaRPr lang="nl-BE" sz="2000" dirty="0" smtClean="0">
              <a:ea typeface="DejaVu Sans" pitchFamily="34" charset="0"/>
              <a:cs typeface="Lohit Hindi"/>
            </a:endParaRPr>
          </a:p>
          <a:p>
            <a:pPr marL="863600" lvl="1" indent="-323850">
              <a:spcBef>
                <a:spcPct val="0"/>
              </a:spcBef>
              <a:spcAft>
                <a:spcPts val="0"/>
              </a:spcAft>
              <a:buSzPct val="75000"/>
              <a:buFont typeface="StarSymbol"/>
              <a:buChar char="–"/>
            </a:pPr>
            <a:r>
              <a:rPr lang="nl-BE" sz="2000" dirty="0" smtClean="0">
                <a:ea typeface="DejaVu Sans" pitchFamily="34" charset="0"/>
                <a:cs typeface="Lohit Hindi"/>
              </a:rPr>
              <a:t>2002</a:t>
            </a:r>
          </a:p>
          <a:p>
            <a:pPr marL="863600" lvl="1" indent="-323850">
              <a:spcBef>
                <a:spcPct val="0"/>
              </a:spcBef>
              <a:spcAft>
                <a:spcPts val="0"/>
              </a:spcAft>
              <a:buSzPct val="75000"/>
              <a:buFont typeface="StarSymbol"/>
              <a:buChar char="–"/>
            </a:pPr>
            <a:r>
              <a:rPr lang="nl-BE" sz="2000" dirty="0" smtClean="0">
                <a:ea typeface="DejaVu Sans" pitchFamily="34" charset="0"/>
                <a:cs typeface="Lohit Hindi"/>
              </a:rPr>
              <a:t>cascade-nested </a:t>
            </a:r>
            <a:r>
              <a:rPr lang="nl-BE" sz="2000" dirty="0">
                <a:ea typeface="DejaVu Sans" pitchFamily="34" charset="0"/>
                <a:cs typeface="Lohit Hindi"/>
              </a:rPr>
              <a:t>in </a:t>
            </a:r>
            <a:r>
              <a:rPr lang="nl-BE" sz="2000" dirty="0" smtClean="0">
                <a:ea typeface="DejaVu Sans" pitchFamily="34" charset="0"/>
                <a:cs typeface="Lohit Hindi"/>
              </a:rPr>
              <a:t>ERA-INTERIM  </a:t>
            </a:r>
            <a:endParaRPr lang="nl-BE" sz="2000" dirty="0">
              <a:ea typeface="DejaVu Sans" pitchFamily="34" charset="0"/>
              <a:cs typeface="Lohit Hindi"/>
            </a:endParaRPr>
          </a:p>
          <a:p>
            <a:pPr marL="431800" indent="-323850">
              <a:spcBef>
                <a:spcPts val="1200"/>
              </a:spcBef>
              <a:spcAft>
                <a:spcPts val="1200"/>
              </a:spcAft>
              <a:buSzPct val="45000"/>
              <a:buFont typeface="StarSymbol"/>
              <a:buChar char="●"/>
            </a:pPr>
            <a:r>
              <a:rPr lang="nl-BE" sz="2400" dirty="0">
                <a:ea typeface="DejaVu Sans" pitchFamily="34" charset="0"/>
                <a:cs typeface="Lohit Hindi"/>
              </a:rPr>
              <a:t>Decision on model domain:</a:t>
            </a:r>
          </a:p>
          <a:p>
            <a:pPr marL="863600" lvl="1" indent="-323850">
              <a:spcBef>
                <a:spcPct val="0"/>
              </a:spcBef>
              <a:spcAft>
                <a:spcPts val="1138"/>
              </a:spcAft>
              <a:buSzPct val="75000"/>
              <a:buFont typeface="StarSymbol"/>
              <a:buChar char="–"/>
            </a:pPr>
            <a:r>
              <a:rPr lang="nl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  <a:cs typeface="Lohit Hindi"/>
              </a:rPr>
              <a:t>Berlin</a:t>
            </a:r>
            <a:r>
              <a:rPr lang="nl-BE" sz="2000" dirty="0">
                <a:ea typeface="DejaVu Sans" pitchFamily="34" charset="0"/>
                <a:cs typeface="Lohit Hindi"/>
              </a:rPr>
              <a:t>: </a:t>
            </a:r>
            <a:r>
              <a:rPr lang="nl-BE" sz="2000" i="1" dirty="0" smtClean="0">
                <a:ea typeface="DejaVu Sans" pitchFamily="34" charset="0"/>
                <a:cs typeface="Lohit Hindi"/>
              </a:rPr>
              <a:t>focus </a:t>
            </a:r>
            <a:r>
              <a:rPr lang="nl-BE" sz="2000" i="1" dirty="0">
                <a:ea typeface="DejaVu Sans" pitchFamily="34" charset="0"/>
                <a:cs typeface="Lohit Hindi"/>
              </a:rPr>
              <a:t>on urban model </a:t>
            </a:r>
            <a:r>
              <a:rPr lang="nl-BE" sz="2000" i="1" dirty="0" smtClean="0">
                <a:ea typeface="DejaVu Sans" pitchFamily="34" charset="0"/>
                <a:cs typeface="Lohit Hindi"/>
              </a:rPr>
              <a:t>application &amp; </a:t>
            </a:r>
            <a:r>
              <a:rPr lang="nl-BE" sz="2000" i="1" dirty="0">
                <a:ea typeface="DejaVu Sans" pitchFamily="34" charset="0"/>
                <a:cs typeface="Lohit Hindi"/>
              </a:rPr>
              <a:t>vertical extent of the </a:t>
            </a:r>
            <a:r>
              <a:rPr lang="nl-BE" sz="2000" i="1" dirty="0" smtClean="0">
                <a:ea typeface="DejaVu Sans" pitchFamily="34" charset="0"/>
                <a:cs typeface="Lohit Hindi"/>
              </a:rPr>
              <a:t>UHI</a:t>
            </a:r>
          </a:p>
          <a:p>
            <a:pPr marL="863600" lvl="1" indent="-323850">
              <a:spcBef>
                <a:spcPct val="0"/>
              </a:spcBef>
              <a:spcAft>
                <a:spcPts val="1138"/>
              </a:spcAft>
              <a:buSzPct val="75000"/>
              <a:buFont typeface="StarSymbol"/>
              <a:buChar char="–"/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34" charset="0"/>
                <a:cs typeface="Lohit Hindi"/>
              </a:rPr>
              <a:t>Basel</a:t>
            </a:r>
            <a:r>
              <a:rPr lang="nl-BE" sz="2000" dirty="0">
                <a:ea typeface="DejaVu Sans" pitchFamily="34" charset="0"/>
                <a:cs typeface="Lohit Hindi"/>
              </a:rPr>
              <a:t>: </a:t>
            </a:r>
            <a:r>
              <a:rPr lang="nl-BE" sz="2000" i="1" dirty="0" smtClean="0">
                <a:ea typeface="DejaVu Sans" pitchFamily="34" charset="0"/>
                <a:cs typeface="Lohit Hindi"/>
              </a:rPr>
              <a:t>flux measurements</a:t>
            </a:r>
            <a:endParaRPr lang="nl-BE" sz="2000" i="1" dirty="0">
              <a:ea typeface="DejaVu Sans" pitchFamily="34" charset="0"/>
              <a:cs typeface="Lohit Hindi"/>
            </a:endParaRPr>
          </a:p>
          <a:p>
            <a:pPr marL="431800" indent="-323850">
              <a:spcBef>
                <a:spcPts val="1200"/>
              </a:spcBef>
              <a:spcAft>
                <a:spcPts val="1200"/>
              </a:spcAft>
              <a:buSzPct val="45000"/>
              <a:buFont typeface="StarSymbol"/>
              <a:buChar char="●"/>
            </a:pPr>
            <a:r>
              <a:rPr lang="nl-BE" sz="2400" dirty="0">
                <a:ea typeface="DejaVu Sans" pitchFamily="34" charset="0"/>
                <a:cs typeface="Lohit Hindi"/>
              </a:rPr>
              <a:t>Shared data storage at DKRZ</a:t>
            </a:r>
          </a:p>
        </p:txBody>
      </p:sp>
      <p:pic>
        <p:nvPicPr>
          <p:cNvPr id="12" name="Picture 2" descr="Lok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14542"/>
            <a:ext cx="3384053" cy="23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120275" y="44624"/>
            <a:ext cx="4340157" cy="765929"/>
            <a:chOff x="4120275" y="44624"/>
            <a:chExt cx="4340157" cy="765929"/>
          </a:xfrm>
        </p:grpSpPr>
        <p:sp>
          <p:nvSpPr>
            <p:cNvPr id="14" name="Rechteck 13"/>
            <p:cNvSpPr/>
            <p:nvPr/>
          </p:nvSpPr>
          <p:spPr bwMode="auto">
            <a:xfrm>
              <a:off x="6375107" y="74571"/>
              <a:ext cx="2085325" cy="690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4120275" y="44624"/>
              <a:ext cx="1171805" cy="720834"/>
              <a:chOff x="2743200" y="2120900"/>
              <a:chExt cx="3722688" cy="2713038"/>
            </a:xfrm>
          </p:grpSpPr>
          <p:pic>
            <p:nvPicPr>
              <p:cNvPr id="19" name="Grafik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69"/>
              <a:stretch>
                <a:fillRect/>
              </a:stretch>
            </p:blipFill>
            <p:spPr bwMode="auto">
              <a:xfrm>
                <a:off x="2963863" y="3148013"/>
                <a:ext cx="3411537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Grafik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3136900"/>
                <a:ext cx="1697038" cy="169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Grafik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202"/>
              <a:stretch>
                <a:fillRect/>
              </a:stretch>
            </p:blipFill>
            <p:spPr bwMode="auto">
              <a:xfrm>
                <a:off x="2963863" y="2233613"/>
                <a:ext cx="3322637" cy="91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2743200" y="2120900"/>
                <a:ext cx="2122488" cy="10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URB</a:t>
                </a:r>
              </a:p>
            </p:txBody>
          </p:sp>
          <p:pic>
            <p:nvPicPr>
              <p:cNvPr id="23" name="Grafik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31" r="23514"/>
              <a:stretch>
                <a:fillRect/>
              </a:stretch>
            </p:blipFill>
            <p:spPr bwMode="auto">
              <a:xfrm>
                <a:off x="4670425" y="2232025"/>
                <a:ext cx="1712913" cy="91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4506913" y="2120900"/>
                <a:ext cx="1958975" cy="104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MIP</a:t>
                </a:r>
              </a:p>
            </p:txBody>
          </p: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6156176" y="495580"/>
              <a:ext cx="1008112" cy="314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7416920" y="263039"/>
              <a:ext cx="939010" cy="31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5436097" y="74149"/>
              <a:ext cx="936103" cy="4125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feld 24"/>
          <p:cNvSpPr txBox="1"/>
          <p:nvPr/>
        </p:nvSpPr>
        <p:spPr>
          <a:xfrm>
            <a:off x="167803" y="6114782"/>
            <a:ext cx="366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Slide: H. Wouters, 2013 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with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minor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changes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45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Status</a:t>
            </a:r>
            <a:endParaRPr lang="en-US" sz="24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7107" name="Textplatzhalter 2"/>
          <p:cNvSpPr>
            <a:spLocks noGrp="1"/>
          </p:cNvSpPr>
          <p:nvPr>
            <p:ph type="body" idx="4294967295"/>
          </p:nvPr>
        </p:nvSpPr>
        <p:spPr>
          <a:xfrm>
            <a:off x="457200" y="1963093"/>
            <a:ext cx="3178696" cy="1897955"/>
          </a:xfrm>
        </p:spPr>
        <p:txBody>
          <a:bodyPr wrap="square"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000" dirty="0" smtClean="0">
                <a:ea typeface="DejaVu Sans" pitchFamily="34" charset="0"/>
                <a:cs typeface="Lohit Hindi"/>
              </a:rPr>
              <a:t>Boundary conditions for Basel and Berlin finished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000" dirty="0" smtClean="0">
                <a:ea typeface="DejaVu Sans" pitchFamily="34" charset="0"/>
                <a:cs typeface="Lohit Hindi"/>
              </a:rPr>
              <a:t>Berlin runs finished → analysis starts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nl-BE" sz="2000" dirty="0" smtClean="0">
                <a:ea typeface="DejaVu Sans" pitchFamily="34" charset="0"/>
                <a:cs typeface="Lohit Hindi"/>
              </a:rPr>
              <a:t>Basel runs started</a:t>
            </a:r>
          </a:p>
        </p:txBody>
      </p:sp>
      <p:pic>
        <p:nvPicPr>
          <p:cNvPr id="4710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9074" r="13130" b="5229"/>
          <a:stretch>
            <a:fillRect/>
          </a:stretch>
        </p:blipFill>
        <p:spPr bwMode="auto">
          <a:xfrm>
            <a:off x="13903325" y="6956425"/>
            <a:ext cx="87677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9074" r="13130" b="5229"/>
          <a:stretch>
            <a:fillRect/>
          </a:stretch>
        </p:blipFill>
        <p:spPr bwMode="auto">
          <a:xfrm>
            <a:off x="13903325" y="6956425"/>
            <a:ext cx="87677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9074" r="13130" b="5229"/>
          <a:stretch>
            <a:fillRect/>
          </a:stretch>
        </p:blipFill>
        <p:spPr bwMode="auto">
          <a:xfrm>
            <a:off x="13903325" y="6956425"/>
            <a:ext cx="87677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9074" r="13130" b="5229"/>
          <a:stretch>
            <a:fillRect/>
          </a:stretch>
        </p:blipFill>
        <p:spPr bwMode="auto">
          <a:xfrm>
            <a:off x="13903325" y="6956425"/>
            <a:ext cx="87677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6061" t="9075" r="13130" b="5229"/>
          <a:stretch>
            <a:fillRect/>
          </a:stretch>
        </p:blipFill>
        <p:spPr>
          <a:xfrm>
            <a:off x="3708496" y="1628775"/>
            <a:ext cx="5328000" cy="404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2"/>
          <p:cNvSpPr txBox="1">
            <a:spLocks/>
          </p:cNvSpPr>
          <p:nvPr/>
        </p:nvSpPr>
        <p:spPr bwMode="auto">
          <a:xfrm>
            <a:off x="3797096" y="5676614"/>
            <a:ext cx="496855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07950" indent="0">
              <a:spcBef>
                <a:spcPct val="0"/>
              </a:spcBef>
              <a:spcAft>
                <a:spcPts val="1413"/>
              </a:spcAft>
              <a:buSzPct val="45000"/>
              <a:buNone/>
            </a:pPr>
            <a:r>
              <a:rPr lang="nl-BE" sz="2000" kern="0" dirty="0" smtClean="0">
                <a:ea typeface="DejaVu Sans" pitchFamily="34" charset="0"/>
                <a:cs typeface="Lohit Hindi"/>
              </a:rPr>
              <a:t>Berlin @ 2002/06/26 00:00 UTC (CCLM+TERRA-URB)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120275" y="44624"/>
            <a:ext cx="4340157" cy="765929"/>
            <a:chOff x="4120275" y="44624"/>
            <a:chExt cx="4340157" cy="765929"/>
          </a:xfrm>
        </p:grpSpPr>
        <p:sp>
          <p:nvSpPr>
            <p:cNvPr id="11" name="Rechteck 10"/>
            <p:cNvSpPr/>
            <p:nvPr/>
          </p:nvSpPr>
          <p:spPr bwMode="auto">
            <a:xfrm>
              <a:off x="6375107" y="74571"/>
              <a:ext cx="2085325" cy="6908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4120275" y="44624"/>
              <a:ext cx="1171805" cy="720834"/>
              <a:chOff x="2743200" y="2120900"/>
              <a:chExt cx="3722688" cy="2713038"/>
            </a:xfrm>
          </p:grpSpPr>
          <p:pic>
            <p:nvPicPr>
              <p:cNvPr id="18" name="Grafik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69"/>
              <a:stretch>
                <a:fillRect/>
              </a:stretch>
            </p:blipFill>
            <p:spPr bwMode="auto">
              <a:xfrm>
                <a:off x="2963863" y="3148013"/>
                <a:ext cx="3411537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Grafik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3136900"/>
                <a:ext cx="1697038" cy="169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Grafik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202"/>
              <a:stretch>
                <a:fillRect/>
              </a:stretch>
            </p:blipFill>
            <p:spPr bwMode="auto">
              <a:xfrm>
                <a:off x="2963863" y="2233613"/>
                <a:ext cx="3322637" cy="91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2743200" y="2120900"/>
                <a:ext cx="2122488" cy="10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0000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URB</a:t>
                </a:r>
              </a:p>
            </p:txBody>
          </p:sp>
          <p:pic>
            <p:nvPicPr>
              <p:cNvPr id="22" name="Grafik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31" r="23514"/>
              <a:stretch>
                <a:fillRect/>
              </a:stretch>
            </p:blipFill>
            <p:spPr bwMode="auto">
              <a:xfrm>
                <a:off x="4670425" y="2232025"/>
                <a:ext cx="1712913" cy="91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4506913" y="2120900"/>
                <a:ext cx="1958975" cy="104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81639" tIns="40820" rIns="81639" bIns="40820" compatLnSpc="0"/>
              <a:lstStyle/>
              <a:p>
                <a:pPr algn="ctr" eaLnBrk="0" hangingPunct="0">
                  <a:spcBef>
                    <a:spcPts val="3968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Droid Sans" pitchFamily="34"/>
                    <a:ea typeface="Times New Roman" pitchFamily="18"/>
                    <a:cs typeface="Times New Roman" pitchFamily="18"/>
                  </a:rPr>
                  <a:t>MIP</a:t>
                </a:r>
              </a:p>
            </p:txBody>
          </p:sp>
        </p:grp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6156176" y="495580"/>
              <a:ext cx="1008112" cy="314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416920" y="263039"/>
              <a:ext cx="939010" cy="31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5436097" y="74149"/>
              <a:ext cx="936103" cy="4125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feld 23"/>
          <p:cNvSpPr txBox="1"/>
          <p:nvPr/>
        </p:nvSpPr>
        <p:spPr>
          <a:xfrm>
            <a:off x="167803" y="6114782"/>
            <a:ext cx="366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Slide: H. Wouters, 2013 (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with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minor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changes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Further model development in the CLM-Community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649" y="1844675"/>
            <a:ext cx="734536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Higher Order Schemes for the COSMO </a:t>
            </a:r>
            <a:r>
              <a:rPr lang="en-US" dirty="0" smtClean="0">
                <a:latin typeface="Franklin Gothic Medium" pitchFamily="34" charset="0"/>
              </a:rPr>
              <a:t>model</a:t>
            </a:r>
            <a:r>
              <a:rPr lang="en-US" i="1" dirty="0" smtClean="0">
                <a:latin typeface="Franklin Gothic Medium" pitchFamily="34" charset="0"/>
              </a:rPr>
              <a:t> (BTU Cottbus)</a:t>
            </a:r>
          </a:p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Comparison </a:t>
            </a:r>
            <a:r>
              <a:rPr lang="en-US" dirty="0">
                <a:latin typeface="Franklin Gothic Medium" pitchFamily="34" charset="0"/>
              </a:rPr>
              <a:t>COSMO-CLM coupled to TERRA_ML / CLM3.5 for Europe (</a:t>
            </a:r>
            <a:r>
              <a:rPr lang="en-US" dirty="0" err="1">
                <a:latin typeface="Franklin Gothic Medium" pitchFamily="34" charset="0"/>
              </a:rPr>
              <a:t>Davin</a:t>
            </a:r>
            <a:r>
              <a:rPr lang="en-US" dirty="0">
                <a:latin typeface="Franklin Gothic Medium" pitchFamily="34" charset="0"/>
              </a:rPr>
              <a:t> et al., </a:t>
            </a:r>
            <a:r>
              <a:rPr lang="en-US" dirty="0" err="1">
                <a:latin typeface="Franklin Gothic Medium" pitchFamily="34" charset="0"/>
              </a:rPr>
              <a:t>Clim</a:t>
            </a:r>
            <a:r>
              <a:rPr lang="en-US" dirty="0">
                <a:latin typeface="Franklin Gothic Medium" pitchFamily="34" charset="0"/>
              </a:rPr>
              <a:t>. </a:t>
            </a:r>
            <a:r>
              <a:rPr lang="en-US" dirty="0" err="1">
                <a:latin typeface="Franklin Gothic Medium" pitchFamily="34" charset="0"/>
              </a:rPr>
              <a:t>Dyn</a:t>
            </a:r>
            <a:r>
              <a:rPr lang="en-US" dirty="0">
                <a:latin typeface="Franklin Gothic Medium" pitchFamily="34" charset="0"/>
              </a:rPr>
              <a:t>., 2011; </a:t>
            </a:r>
            <a:r>
              <a:rPr lang="en-US" dirty="0" err="1">
                <a:latin typeface="Franklin Gothic Medium" pitchFamily="34" charset="0"/>
              </a:rPr>
              <a:t>Davin</a:t>
            </a:r>
            <a:r>
              <a:rPr lang="en-US" dirty="0">
                <a:latin typeface="Franklin Gothic Medium" pitchFamily="34" charset="0"/>
              </a:rPr>
              <a:t> and </a:t>
            </a:r>
            <a:r>
              <a:rPr lang="en-US" dirty="0" err="1">
                <a:latin typeface="Franklin Gothic Medium" pitchFamily="34" charset="0"/>
              </a:rPr>
              <a:t>Seneviratne</a:t>
            </a:r>
            <a:r>
              <a:rPr lang="en-US" dirty="0">
                <a:latin typeface="Franklin Gothic Medium" pitchFamily="34" charset="0"/>
              </a:rPr>
              <a:t>, </a:t>
            </a:r>
            <a:r>
              <a:rPr lang="en-US" dirty="0" err="1">
                <a:latin typeface="Franklin Gothic Medium" pitchFamily="34" charset="0"/>
              </a:rPr>
              <a:t>Biogeosciences</a:t>
            </a:r>
            <a:r>
              <a:rPr lang="en-US" dirty="0">
                <a:latin typeface="Franklin Gothic Medium" pitchFamily="34" charset="0"/>
              </a:rPr>
              <a:t>, 2012; Lorenz et al., JGR, 2012) </a:t>
            </a:r>
            <a:r>
              <a:rPr lang="en-US" i="1" dirty="0">
                <a:latin typeface="Franklin Gothic Medium" pitchFamily="34" charset="0"/>
              </a:rPr>
              <a:t>(ETH Zurich)</a:t>
            </a:r>
          </a:p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Similar </a:t>
            </a:r>
            <a:r>
              <a:rPr lang="en-US" dirty="0">
                <a:latin typeface="Franklin Gothic Medium" pitchFamily="34" charset="0"/>
              </a:rPr>
              <a:t>comparison for Africa, South America, Australasia are under </a:t>
            </a:r>
            <a:r>
              <a:rPr lang="en-US" dirty="0" smtClean="0">
                <a:latin typeface="Franklin Gothic Medium" pitchFamily="34" charset="0"/>
              </a:rPr>
              <a:t>way </a:t>
            </a:r>
            <a:r>
              <a:rPr lang="en-US" i="1" dirty="0" smtClean="0">
                <a:latin typeface="Franklin Gothic Medium" pitchFamily="34" charset="0"/>
              </a:rPr>
              <a:t>(ETH Zurich)</a:t>
            </a:r>
          </a:p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Ground </a:t>
            </a:r>
            <a:r>
              <a:rPr lang="en-US" dirty="0">
                <a:latin typeface="Franklin Gothic Medium" pitchFamily="34" charset="0"/>
              </a:rPr>
              <a:t>heat flux in the COSMO land surface scheme </a:t>
            </a:r>
            <a:r>
              <a:rPr lang="en-US" dirty="0" smtClean="0">
                <a:latin typeface="Franklin Gothic Medium" pitchFamily="34" charset="0"/>
              </a:rPr>
              <a:t>TERRA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i="1" dirty="0">
                <a:latin typeface="Franklin Gothic Medium" pitchFamily="34" charset="0"/>
              </a:rPr>
              <a:t>(GU Frankfurt)</a:t>
            </a:r>
            <a:endParaRPr lang="en-US" i="1" dirty="0" smtClean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Revised Lower Boundary Condition for Soil </a:t>
            </a:r>
            <a:r>
              <a:rPr lang="en-US" dirty="0" smtClean="0">
                <a:latin typeface="Franklin Gothic Medium" pitchFamily="34" charset="0"/>
              </a:rPr>
              <a:t>Temperature 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i="1" dirty="0">
                <a:latin typeface="Franklin Gothic Medium" pitchFamily="34" charset="0"/>
              </a:rPr>
              <a:t>(GU Frankfurt)</a:t>
            </a:r>
            <a:endParaRPr lang="en-US" i="1" dirty="0" smtClean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12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Land Surface Data </a:t>
            </a:r>
            <a:r>
              <a:rPr lang="en-US" dirty="0" smtClean="0">
                <a:latin typeface="Franklin Gothic Medium" pitchFamily="34" charset="0"/>
              </a:rPr>
              <a:t>Assimilation </a:t>
            </a:r>
            <a:r>
              <a:rPr lang="en-US" i="1" dirty="0" smtClean="0">
                <a:latin typeface="Franklin Gothic Medium" pitchFamily="34" charset="0"/>
              </a:rPr>
              <a:t>(GU Frankfurt)</a:t>
            </a:r>
            <a:endParaRPr lang="en-US" i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09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1"/>
          <p:cNvSpPr>
            <a:spLocks noGrp="1"/>
          </p:cNvSpPr>
          <p:nvPr>
            <p:ph idx="1"/>
          </p:nvPr>
        </p:nvSpPr>
        <p:spPr>
          <a:xfrm>
            <a:off x="1116013" y="1839913"/>
            <a:ext cx="7632700" cy="4318000"/>
          </a:xfrm>
        </p:spPr>
        <p:txBody>
          <a:bodyPr/>
          <a:lstStyle/>
          <a:p>
            <a:r>
              <a:rPr lang="en-US" sz="2400" dirty="0" smtClean="0"/>
              <a:t>CLM Community development</a:t>
            </a:r>
          </a:p>
          <a:p>
            <a:r>
              <a:rPr lang="en-US" sz="2400" dirty="0" smtClean="0"/>
              <a:t>COSMO-CLM model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Towards a regional earth system model: unified OASIS-MCT coupler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Urban model </a:t>
            </a:r>
            <a:r>
              <a:rPr lang="en-US" sz="2000" dirty="0" err="1" smtClean="0"/>
              <a:t>intercomparison</a:t>
            </a:r>
            <a:r>
              <a:rPr lang="en-US" sz="2000" dirty="0" smtClean="0"/>
              <a:t> project</a:t>
            </a:r>
          </a:p>
          <a:p>
            <a:pPr marL="352425" lvl="1" indent="-352425"/>
            <a:r>
              <a:rPr lang="en-US" sz="2400" dirty="0" smtClean="0">
                <a:ea typeface="+mn-ea"/>
                <a:cs typeface="+mn-cs"/>
              </a:rPr>
              <a:t>COSMO-CLM model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CORDEX contribution</a:t>
            </a:r>
          </a:p>
          <a:p>
            <a:endParaRPr lang="en-US" dirty="0" smtClean="0"/>
          </a:p>
        </p:txBody>
      </p:sp>
      <p:sp>
        <p:nvSpPr>
          <p:cNvPr id="2867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Outline</a:t>
            </a:r>
            <a:endParaRPr lang="en-US" kern="120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xfrm>
            <a:off x="395288" y="1301279"/>
            <a:ext cx="8353425" cy="61555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120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COSMO-CLM model application</a:t>
            </a:r>
            <a:endParaRPr lang="en-US" sz="4000" kern="120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32856"/>
            <a:ext cx="9199001" cy="29523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36512" y="5013176"/>
            <a:ext cx="584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CLM-Community Assembly 2013, Zurich; Photo by Omar Bellprat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9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20" y="3152024"/>
            <a:ext cx="4920536" cy="3013280"/>
          </a:xfrm>
          <a:prstGeom prst="rect">
            <a:avLst/>
          </a:prstGeom>
        </p:spPr>
      </p:pic>
      <p:sp>
        <p:nvSpPr>
          <p:cNvPr id="8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pic>
        <p:nvPicPr>
          <p:cNvPr id="8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7800" y="1700808"/>
            <a:ext cx="3285360" cy="1290871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CLM-Community contribution to CORDEX</a:t>
            </a:r>
            <a:endParaRPr lang="en-US" sz="24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5400536" y="3282370"/>
            <a:ext cx="3347928" cy="2306870"/>
          </a:xfrm>
          <a:prstGeom prst="rect">
            <a:avLst/>
          </a:prstGeom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Medium" pitchFamily="34" charset="0"/>
                <a:ea typeface="MS PGothic"/>
              </a:rPr>
              <a:t>Europe</a:t>
            </a:r>
            <a:endParaRPr sz="2400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Franklin Gothic Medium" pitchFamily="34" charset="0"/>
                <a:ea typeface="MS PGothic"/>
              </a:rPr>
              <a:t>Africa</a:t>
            </a:r>
            <a:endParaRPr sz="2400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Franklin Gothic Medium" pitchFamily="34" charset="0"/>
                <a:ea typeface="MS PGothic"/>
              </a:rPr>
              <a:t>South-America</a:t>
            </a:r>
            <a:endParaRPr sz="2400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Franklin Gothic Medium" pitchFamily="34" charset="0"/>
                <a:ea typeface="MS PGothic"/>
              </a:rPr>
              <a:t>Australasia</a:t>
            </a:r>
            <a:endParaRPr sz="2400" dirty="0">
              <a:latin typeface="Franklin Gothic Medium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94018" y="1660738"/>
            <a:ext cx="624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latin typeface="Franklin Gothic Medium" pitchFamily="34" charset="0"/>
              </a:rPr>
              <a:t>Co</a:t>
            </a:r>
            <a:r>
              <a:rPr lang="de-DE" sz="2000" dirty="0" err="1" smtClean="0">
                <a:latin typeface="Franklin Gothic Medium" pitchFamily="34" charset="0"/>
              </a:rPr>
              <a:t>ordinated</a:t>
            </a:r>
            <a:r>
              <a:rPr lang="de-DE" sz="2000" dirty="0" smtClean="0">
                <a:latin typeface="Franklin Gothic Medium" pitchFamily="34" charset="0"/>
              </a:rPr>
              <a:t> </a:t>
            </a:r>
            <a:r>
              <a:rPr lang="de-DE" sz="2000" b="1" dirty="0" smtClean="0">
                <a:latin typeface="Franklin Gothic Medium" pitchFamily="34" charset="0"/>
              </a:rPr>
              <a:t>R</a:t>
            </a:r>
            <a:r>
              <a:rPr lang="de-DE" sz="2000" dirty="0" smtClean="0">
                <a:latin typeface="Franklin Gothic Medium" pitchFamily="34" charset="0"/>
              </a:rPr>
              <a:t>egional </a:t>
            </a:r>
            <a:r>
              <a:rPr lang="de-DE" sz="2000" dirty="0" err="1" smtClean="0">
                <a:latin typeface="Franklin Gothic Medium" pitchFamily="34" charset="0"/>
              </a:rPr>
              <a:t>Climate</a:t>
            </a:r>
            <a:r>
              <a:rPr lang="de-DE" sz="2000" dirty="0" smtClean="0">
                <a:latin typeface="Franklin Gothic Medium" pitchFamily="34" charset="0"/>
              </a:rPr>
              <a:t> </a:t>
            </a:r>
            <a:r>
              <a:rPr lang="de-DE" sz="2000" b="1" dirty="0" err="1" smtClean="0">
                <a:latin typeface="Franklin Gothic Medium" pitchFamily="34" charset="0"/>
              </a:rPr>
              <a:t>D</a:t>
            </a:r>
            <a:r>
              <a:rPr lang="de-DE" sz="2000" dirty="0" err="1" smtClean="0">
                <a:latin typeface="Franklin Gothic Medium" pitchFamily="34" charset="0"/>
              </a:rPr>
              <a:t>ownscaling</a:t>
            </a:r>
            <a:r>
              <a:rPr lang="de-DE" sz="2000" dirty="0" smtClean="0">
                <a:latin typeface="Franklin Gothic Medium" pitchFamily="34" charset="0"/>
              </a:rPr>
              <a:t> </a:t>
            </a:r>
            <a:r>
              <a:rPr lang="de-DE" sz="2000" b="1" dirty="0">
                <a:latin typeface="Franklin Gothic Medium" pitchFamily="34" charset="0"/>
              </a:rPr>
              <a:t>E</a:t>
            </a:r>
            <a:r>
              <a:rPr lang="de-DE" sz="2000" b="1" dirty="0" smtClean="0">
                <a:latin typeface="Franklin Gothic Medium" pitchFamily="34" charset="0"/>
              </a:rPr>
              <a:t>x</a:t>
            </a:r>
            <a:r>
              <a:rPr lang="de-DE" sz="2000" dirty="0" smtClean="0">
                <a:latin typeface="Franklin Gothic Medium" pitchFamily="34" charset="0"/>
              </a:rPr>
              <a:t>periment</a:t>
            </a:r>
            <a:endParaRPr lang="de-DE" sz="2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47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EURO-CORDEX</a:t>
            </a:r>
          </a:p>
        </p:txBody>
      </p:sp>
      <p:sp>
        <p:nvSpPr>
          <p:cNvPr id="7" name="Rechteck 6"/>
          <p:cNvSpPr/>
          <p:nvPr/>
        </p:nvSpPr>
        <p:spPr>
          <a:xfrm>
            <a:off x="252413" y="1773238"/>
            <a:ext cx="504031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2425" indent="-352425" eaLnBrk="0" hangingPunct="0">
              <a:spcBef>
                <a:spcPct val="40000"/>
              </a:spcBef>
              <a:buClr>
                <a:srgbClr val="2D4B9B"/>
              </a:buClr>
              <a:buFont typeface="Wingdings" pitchFamily="2" charset="2"/>
              <a:buChar char="n"/>
              <a:defRPr/>
            </a:pPr>
            <a:r>
              <a:rPr lang="de-DE" sz="2400" dirty="0" err="1">
                <a:latin typeface="Franklin Gothic Medium" pitchFamily="34" charset="0"/>
                <a:cs typeface="+mn-cs"/>
              </a:rPr>
              <a:t>Downscaling</a:t>
            </a:r>
            <a:r>
              <a:rPr lang="de-DE" sz="2400" dirty="0">
                <a:latin typeface="Franklin Gothic Medium" pitchFamily="34" charset="0"/>
                <a:cs typeface="+mn-cs"/>
              </a:rPr>
              <a:t> </a:t>
            </a:r>
          </a:p>
          <a:p>
            <a:pPr marL="441325" lvl="1" indent="-166688">
              <a:buFont typeface="Arial" pitchFamily="34" charset="0"/>
              <a:buChar char="•"/>
              <a:defRPr/>
            </a:pPr>
            <a:r>
              <a:rPr lang="en-US" b="1" dirty="0" smtClean="0"/>
              <a:t>9 </a:t>
            </a:r>
            <a:r>
              <a:rPr lang="en-US" b="1" dirty="0"/>
              <a:t>RCMs </a:t>
            </a:r>
            <a:r>
              <a:rPr lang="en-US" dirty="0"/>
              <a:t>(CCLM48, WRF331, WRF321, REMO, HIRHAM, RACMO2, ARPEGE, RCA4, PROMES)</a:t>
            </a:r>
          </a:p>
          <a:p>
            <a:pPr marL="441325" lvl="1" indent="-166688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b="1" dirty="0"/>
              <a:t>6 GCMs </a:t>
            </a:r>
            <a:r>
              <a:rPr lang="en-US" dirty="0"/>
              <a:t>(MPI-ESM-LR, HadGEM2-ES, CNRM-CM5, EC-EARTH, MIROC5, IPSL-CM5A-MR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?)</a:t>
            </a:r>
          </a:p>
          <a:p>
            <a:pPr marL="441325" lvl="1" indent="-166688">
              <a:buFont typeface="Arial" pitchFamily="34" charset="0"/>
              <a:buChar char="•"/>
              <a:defRPr/>
            </a:pPr>
            <a:r>
              <a:rPr lang="de-DE" b="1" dirty="0" smtClean="0"/>
              <a:t>RCP2.6, RCP4.5, </a:t>
            </a:r>
            <a:r>
              <a:rPr lang="de-DE" b="1" dirty="0"/>
              <a:t>and RCP8.5 </a:t>
            </a:r>
            <a:r>
              <a:rPr lang="de-DE" dirty="0"/>
              <a:t>(</a:t>
            </a:r>
            <a:r>
              <a:rPr lang="de-DE" dirty="0" err="1"/>
              <a:t>representative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 smtClean="0"/>
              <a:t>)</a:t>
            </a:r>
            <a:endParaRPr lang="de-DE" dirty="0">
              <a:latin typeface="Franklin Gothic Medium" pitchFamily="34" charset="0"/>
              <a:cs typeface="+mn-cs"/>
            </a:endParaRPr>
          </a:p>
        </p:txBody>
      </p:sp>
      <p:pic>
        <p:nvPicPr>
          <p:cNvPr id="56324" name="Picture 4" descr="CORDEX Europe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4"/>
          <a:stretch/>
        </p:blipFill>
        <p:spPr bwMode="auto">
          <a:xfrm>
            <a:off x="5220072" y="1051034"/>
            <a:ext cx="3789362" cy="36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COR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51520" y="4771018"/>
            <a:ext cx="86409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eaLnBrk="0" hangingPunct="0">
              <a:spcBef>
                <a:spcPct val="40000"/>
              </a:spcBef>
              <a:buClr>
                <a:srgbClr val="2D4B9B"/>
              </a:buClr>
              <a:buFont typeface="Wingdings" pitchFamily="2" charset="2"/>
              <a:buChar char="n"/>
              <a:defRPr/>
            </a:pPr>
            <a:r>
              <a:rPr lang="de-DE" sz="2400" dirty="0" smtClean="0">
                <a:latin typeface="Franklin Gothic Medium" pitchFamily="34" charset="0"/>
                <a:cs typeface="+mn-cs"/>
              </a:rPr>
              <a:t>Evaluation </a:t>
            </a:r>
            <a:r>
              <a:rPr lang="de-DE" sz="2400" dirty="0">
                <a:latin typeface="Franklin Gothic Medium" pitchFamily="34" charset="0"/>
                <a:cs typeface="+mn-cs"/>
              </a:rPr>
              <a:t>(ERA-Interim </a:t>
            </a:r>
            <a:r>
              <a:rPr lang="de-DE" sz="2400" dirty="0" err="1">
                <a:latin typeface="Franklin Gothic Medium" pitchFamily="34" charset="0"/>
                <a:cs typeface="+mn-cs"/>
              </a:rPr>
              <a:t>driven</a:t>
            </a:r>
            <a:r>
              <a:rPr lang="de-DE" sz="2400" dirty="0">
                <a:latin typeface="Franklin Gothic Medium" pitchFamily="34" charset="0"/>
                <a:cs typeface="+mn-cs"/>
              </a:rPr>
              <a:t> </a:t>
            </a:r>
            <a:r>
              <a:rPr lang="de-DE" sz="2400" dirty="0" err="1">
                <a:latin typeface="Franklin Gothic Medium" pitchFamily="34" charset="0"/>
                <a:cs typeface="+mn-cs"/>
              </a:rPr>
              <a:t>simulations</a:t>
            </a:r>
            <a:r>
              <a:rPr lang="de-DE" sz="2400" dirty="0">
                <a:latin typeface="Franklin Gothic Medium" pitchFamily="34" charset="0"/>
                <a:cs typeface="+mn-cs"/>
              </a:rPr>
              <a:t>)</a:t>
            </a:r>
            <a:endParaRPr lang="de-DE" dirty="0">
              <a:latin typeface="Franklin Gothic Medium" pitchFamily="34" charset="0"/>
              <a:cs typeface="+mn-cs"/>
            </a:endParaRPr>
          </a:p>
          <a:p>
            <a:pPr marL="692150" lvl="1" indent="-260350" eaLnBrk="0" hangingPunct="0">
              <a:spcBef>
                <a:spcPts val="0"/>
              </a:spcBef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de-DE" kern="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1 </a:t>
            </a:r>
            <a:r>
              <a:rPr lang="de-DE" kern="0" dirty="0" err="1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paper</a:t>
            </a:r>
            <a:r>
              <a:rPr lang="de-DE" kern="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 in </a:t>
            </a:r>
            <a:r>
              <a:rPr lang="de-DE" kern="0" dirty="0" err="1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preparation</a:t>
            </a:r>
            <a:endParaRPr lang="de-DE" dirty="0">
              <a:latin typeface="Franklin Gothic Medium" pitchFamily="34" charset="0"/>
              <a:cs typeface="+mn-cs"/>
            </a:endParaRPr>
          </a:p>
          <a:p>
            <a:pPr marL="352425" indent="-352425" eaLnBrk="0" hangingPunct="0">
              <a:spcBef>
                <a:spcPct val="40000"/>
              </a:spcBef>
              <a:buClr>
                <a:srgbClr val="2D4B9B"/>
              </a:buClr>
              <a:buFont typeface="Wingdings" pitchFamily="2" charset="2"/>
              <a:buChar char="n"/>
              <a:defRPr/>
            </a:pPr>
            <a:r>
              <a:rPr lang="de-DE" sz="2400" dirty="0" err="1">
                <a:latin typeface="Franklin Gothic Medium" pitchFamily="34" charset="0"/>
                <a:cs typeface="+mn-cs"/>
              </a:rPr>
              <a:t>Climate</a:t>
            </a:r>
            <a:r>
              <a:rPr lang="de-DE" sz="2400" dirty="0">
                <a:latin typeface="Franklin Gothic Medium" pitchFamily="34" charset="0"/>
                <a:cs typeface="+mn-cs"/>
              </a:rPr>
              <a:t> Change </a:t>
            </a:r>
            <a:r>
              <a:rPr lang="de-DE" sz="2400" dirty="0" err="1">
                <a:latin typeface="Franklin Gothic Medium" pitchFamily="34" charset="0"/>
                <a:cs typeface="+mn-cs"/>
              </a:rPr>
              <a:t>signal</a:t>
            </a:r>
            <a:endParaRPr lang="de-DE" dirty="0">
              <a:latin typeface="Franklin Gothic Medium" pitchFamily="34" charset="0"/>
              <a:cs typeface="+mn-cs"/>
            </a:endParaRPr>
          </a:p>
          <a:p>
            <a:pPr marL="692150" lvl="1" indent="-260350" eaLnBrk="0" hangingPunct="0">
              <a:spcBef>
                <a:spcPts val="0"/>
              </a:spcBef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de-DE" kern="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2 </a:t>
            </a:r>
            <a:r>
              <a:rPr lang="de-DE" kern="0" dirty="0" err="1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papers</a:t>
            </a:r>
            <a:r>
              <a:rPr lang="de-DE" kern="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 in press</a:t>
            </a:r>
            <a:endParaRPr lang="de-DE" dirty="0">
              <a:latin typeface="Franklin Gothic Medium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2"/>
          <p:cNvGraphicFramePr/>
          <p:nvPr>
            <p:extLst>
              <p:ext uri="{D42A27DB-BD31-4B8C-83A1-F6EECF244321}">
                <p14:modId xmlns:p14="http://schemas.microsoft.com/office/powerpoint/2010/main" val="265486929"/>
              </p:ext>
            </p:extLst>
          </p:nvPr>
        </p:nvGraphicFramePr>
        <p:xfrm>
          <a:off x="520920" y="1941120"/>
          <a:ext cx="8443568" cy="3477600"/>
        </p:xfrm>
        <a:graphic>
          <a:graphicData uri="http://schemas.openxmlformats.org/drawingml/2006/table">
            <a:tbl>
              <a:tblPr/>
              <a:tblGrid>
                <a:gridCol w="1890840"/>
                <a:gridCol w="1656184"/>
                <a:gridCol w="1656184"/>
                <a:gridCol w="1656184"/>
                <a:gridCol w="1584176"/>
              </a:tblGrid>
              <a:tr h="46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GCM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Historical</a:t>
                      </a:r>
                      <a:endParaRPr dirty="0">
                        <a:latin typeface="Franklin Gothic Medium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1950 -2005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RCP 4.5</a:t>
                      </a:r>
                      <a:endParaRPr dirty="0">
                        <a:latin typeface="Franklin Gothic Medium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2006-2100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RCP 8.5</a:t>
                      </a:r>
                      <a:endParaRPr dirty="0">
                        <a:latin typeface="Franklin Gothic Medium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2006-2100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RCP 2.6</a:t>
                      </a:r>
                      <a:endParaRPr dirty="0">
                        <a:latin typeface="Franklin Gothic Medium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dirty="0">
                          <a:solidFill>
                            <a:srgbClr val="FFFFCC"/>
                          </a:solidFill>
                          <a:latin typeface="Franklin Gothic Medium" pitchFamily="34" charset="0"/>
                        </a:rPr>
                        <a:t>2006-2100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MPI-ESM-LR  r1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- finished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latin typeface="Franklin Gothic Medium" pitchFamily="34" charset="0"/>
                        </a:rPr>
                        <a:t> -planned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5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HadGEM2-ES  r1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ETH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ETH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ETH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2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CNRM-CM5  r1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8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EC-EARTH  r12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BTU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  <a:latin typeface="Franklin Gothic Medium" pitchFamily="34" charset="0"/>
                        </a:rPr>
                        <a:t> - finished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6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MIROC5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UCD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  <a:latin typeface="Franklin Gothic Medium" pitchFamily="34" charset="0"/>
                        </a:rPr>
                        <a:t>- running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UCD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latin typeface="Franklin Gothic Medium" pitchFamily="34" charset="0"/>
                        </a:rPr>
                        <a:t> - planned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DWD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latin typeface="Franklin Gothic Medium" pitchFamily="34" charset="0"/>
                        </a:rPr>
                        <a:t> -planned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46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CCSM4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DWD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latin typeface="Franklin Gothic Medium" pitchFamily="34" charset="0"/>
                        </a:rPr>
                        <a:t>-planned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Medium" pitchFamily="34" charset="0"/>
                          <a:ea typeface="+mn-ea"/>
                          <a:cs typeface="+mn-cs"/>
                        </a:rPr>
                        <a:t>DWD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  <a:latin typeface="Franklin Gothic Medium" pitchFamily="34" charset="0"/>
                        </a:rPr>
                        <a:t> -planned</a:t>
                      </a:r>
                      <a:endParaRPr lang="en-GB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----</a:t>
                      </a:r>
                      <a:endParaRPr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196975"/>
            <a:ext cx="87136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EURO-CORDEX: CLM-Community runs @ 0.11° resolution</a:t>
            </a:r>
          </a:p>
        </p:txBody>
      </p:sp>
      <p:pic>
        <p:nvPicPr>
          <p:cNvPr id="4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TOT_PREC-BIAS_EU-CORDEX_Ensemble.wm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/>
          <a:stretch/>
        </p:blipFill>
        <p:spPr>
          <a:xfrm>
            <a:off x="2627313" y="1678389"/>
            <a:ext cx="6148982" cy="463033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5400000">
            <a:off x="8619618" y="2585046"/>
            <a:ext cx="6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Franklin Gothic Medium" pitchFamily="34" charset="0"/>
              </a:rPr>
              <a:t>DJF</a:t>
            </a:r>
            <a:endParaRPr lang="de-DE" sz="2400" b="1" dirty="0">
              <a:latin typeface="Franklin Gothic Medium" pitchFamily="34" charset="0"/>
            </a:endParaRPr>
          </a:p>
        </p:txBody>
      </p:sp>
      <p:pic>
        <p:nvPicPr>
          <p:cNvPr id="12" name="Grafik 11" descr="BTULogoKompaktversionenglischJPG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50" y="5301208"/>
            <a:ext cx="824743" cy="557509"/>
          </a:xfrm>
          <a:prstGeom prst="rect">
            <a:avLst/>
          </a:prstGeom>
        </p:spPr>
      </p:pic>
      <p:pic>
        <p:nvPicPr>
          <p:cNvPr id="13" name="Grafik 12" descr="eth_logo_kurz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721" y="5999394"/>
            <a:ext cx="1252426" cy="206960"/>
          </a:xfrm>
          <a:prstGeom prst="rect">
            <a:avLst/>
          </a:prstGeom>
        </p:spPr>
      </p:pic>
      <p:pic>
        <p:nvPicPr>
          <p:cNvPr id="14" name="Picture 2" descr="CORD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50825" y="1196975"/>
            <a:ext cx="87136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Relative seasonal precipitation bias </a:t>
            </a: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1989-2008 (9 RCMs)</a:t>
            </a:r>
            <a:endParaRPr lang="en-US" sz="24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Grafik 15" descr="TOT_PREC-BIAS_EU-CORDEX_Ensemble.wm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138" r="97051" b="-1"/>
          <a:stretch/>
        </p:blipFill>
        <p:spPr>
          <a:xfrm>
            <a:off x="1821419" y="1767283"/>
            <a:ext cx="705803" cy="4349584"/>
          </a:xfrm>
          <a:prstGeom prst="rect">
            <a:avLst/>
          </a:prstGeom>
        </p:spPr>
      </p:pic>
      <p:pic>
        <p:nvPicPr>
          <p:cNvPr id="17" name="Grafik 16" descr="TOT_PREC-BIAS_EU-CORDEX_Ensemble.wm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75" r="97051" b="24862"/>
          <a:stretch/>
        </p:blipFill>
        <p:spPr>
          <a:xfrm>
            <a:off x="1115616" y="1815721"/>
            <a:ext cx="705803" cy="434958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 rot="5400000">
            <a:off x="8648053" y="4891409"/>
            <a:ext cx="59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Franklin Gothic Medium" pitchFamily="34" charset="0"/>
              </a:rPr>
              <a:t>JJA</a:t>
            </a:r>
            <a:endParaRPr lang="de-DE" sz="2400" b="1" dirty="0">
              <a:latin typeface="Franklin Gothic Medium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627312" y="1715474"/>
            <a:ext cx="6481763" cy="228959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627312" y="3990513"/>
            <a:ext cx="6481763" cy="228959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4540" y="4019004"/>
            <a:ext cx="69570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 smtClean="0">
                <a:solidFill>
                  <a:srgbClr val="009900"/>
                </a:solidFill>
                <a:latin typeface="Franklin Gothic Medium" pitchFamily="34" charset="0"/>
              </a:rPr>
              <a:t>E-OBS</a:t>
            </a:r>
          </a:p>
          <a:p>
            <a:r>
              <a:rPr lang="de-DE" sz="2000" b="1" dirty="0" smtClean="0">
                <a:solidFill>
                  <a:srgbClr val="C00000"/>
                </a:solidFill>
                <a:latin typeface="Franklin Gothic Medium" pitchFamily="34" charset="0"/>
              </a:rPr>
              <a:t>CCLM</a:t>
            </a:r>
            <a:r>
              <a:rPr lang="de-DE" sz="2000" b="1" dirty="0" smtClean="0">
                <a:latin typeface="Franklin Gothic Medium" pitchFamily="34" charset="0"/>
              </a:rPr>
              <a:t> </a:t>
            </a:r>
            <a:endParaRPr lang="de-DE" sz="2000" b="1" dirty="0">
              <a:latin typeface="Franklin Gothic Medium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627312" y="1700808"/>
            <a:ext cx="1224608" cy="1115070"/>
          </a:xfrm>
          <a:prstGeom prst="rect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628984" y="4005064"/>
            <a:ext cx="1224608" cy="1152128"/>
          </a:xfrm>
          <a:prstGeom prst="rect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639709" y="2860269"/>
            <a:ext cx="1224608" cy="112375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627312" y="5157192"/>
            <a:ext cx="1224608" cy="110040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CORDEX-Africa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00101"/>
            <a:ext cx="4752975" cy="2973122"/>
          </a:xfrm>
        </p:spPr>
        <p:txBody>
          <a:bodyPr>
            <a:spAutoFit/>
          </a:bodyPr>
          <a:lstStyle/>
          <a:p>
            <a:pPr>
              <a:buClr>
                <a:srgbClr val="2D4B9B"/>
              </a:buClr>
              <a:defRPr/>
            </a:pPr>
            <a:r>
              <a:rPr sz="2400" kern="1200" dirty="0" err="1"/>
              <a:t>Downscaling</a:t>
            </a:r>
            <a:r>
              <a:rPr sz="2400" kern="12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b="1" dirty="0" smtClean="0"/>
              <a:t>4 </a:t>
            </a:r>
            <a:r>
              <a:rPr b="1" dirty="0"/>
              <a:t>CMPI5 GCMs</a:t>
            </a:r>
            <a:r>
              <a:rPr dirty="0"/>
              <a:t> (MPI_ESM_LR, HadGEM2-ES, CNRM-CM5, and EC-Earth</a:t>
            </a:r>
            <a:r>
              <a:rPr dirty="0" smtClean="0"/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b="1" dirty="0" smtClean="0"/>
              <a:t>RCP4.5 </a:t>
            </a:r>
            <a:r>
              <a:rPr b="1" dirty="0"/>
              <a:t>and RCP8.5 </a:t>
            </a:r>
            <a:r>
              <a:rPr dirty="0" smtClean="0"/>
              <a:t>(</a:t>
            </a:r>
            <a:r>
              <a:rPr dirty="0" err="1" smtClean="0"/>
              <a:t>representative</a:t>
            </a:r>
            <a:r>
              <a:rPr dirty="0" smtClean="0"/>
              <a:t> </a:t>
            </a:r>
            <a:r>
              <a:rPr dirty="0" err="1"/>
              <a:t>concentration</a:t>
            </a:r>
            <a:r>
              <a:rPr dirty="0"/>
              <a:t> </a:t>
            </a:r>
            <a:r>
              <a:rPr dirty="0" err="1" smtClean="0"/>
              <a:t>pathways</a:t>
            </a:r>
            <a:r>
              <a:rPr dirty="0" smtClean="0"/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e-DE" dirty="0" smtClean="0"/>
              <a:t>JRC, KIT, PIK</a:t>
            </a:r>
            <a:endParaRPr dirty="0" smtClean="0"/>
          </a:p>
          <a:p>
            <a:pPr>
              <a:buClr>
                <a:srgbClr val="2D4B9B"/>
              </a:buClr>
              <a:defRPr/>
            </a:pPr>
            <a:r>
              <a:rPr lang="de-DE" sz="2400" kern="1200" dirty="0"/>
              <a:t>Evaluation</a:t>
            </a:r>
            <a:br>
              <a:rPr lang="de-DE" sz="2400" kern="1200" dirty="0"/>
            </a:br>
            <a:r>
              <a:rPr lang="de-DE" sz="2400" kern="1200" dirty="0" smtClean="0"/>
              <a:t>(ERA-Interim </a:t>
            </a:r>
            <a:r>
              <a:rPr lang="de-DE" sz="2400" kern="1200" dirty="0" err="1" smtClean="0"/>
              <a:t>driven</a:t>
            </a:r>
            <a:r>
              <a:rPr lang="de-DE" sz="2400" kern="1200" dirty="0" smtClean="0"/>
              <a:t> </a:t>
            </a:r>
            <a:r>
              <a:rPr lang="de-DE" sz="2400" kern="1200" dirty="0" err="1" smtClean="0"/>
              <a:t>simulations</a:t>
            </a:r>
            <a:r>
              <a:rPr lang="de-DE" sz="2400" kern="1200" dirty="0" smtClean="0"/>
              <a:t>)</a:t>
            </a:r>
          </a:p>
        </p:txBody>
      </p:sp>
      <p:pic>
        <p:nvPicPr>
          <p:cNvPr id="54276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http://wcrp-cordex.ipsl.jussieu.fr/images/cordex_images/domains/cordex_afric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196752"/>
            <a:ext cx="37164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95536" y="5085184"/>
            <a:ext cx="8280152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r>
              <a:rPr lang="en-US" kern="0" dirty="0">
                <a:cs typeface="+mn-cs"/>
              </a:rPr>
              <a:t>2 papers in press, 2 papers published, 1 paper accepted</a:t>
            </a:r>
          </a:p>
          <a:p>
            <a:pPr>
              <a:buClr>
                <a:srgbClr val="2D4B9B"/>
              </a:buClr>
              <a:defRPr/>
            </a:pPr>
            <a:r>
              <a:rPr lang="de-DE" sz="2400" dirty="0" err="1" smtClean="0"/>
              <a:t>Climate</a:t>
            </a:r>
            <a:r>
              <a:rPr lang="de-DE" sz="2400" dirty="0" smtClean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 smtClean="0"/>
              <a:t>signal</a:t>
            </a:r>
            <a:r>
              <a:rPr lang="de-DE" sz="2400" dirty="0" smtClean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smtClean="0"/>
              <a:t>COSMO-CLM </a:t>
            </a:r>
            <a:r>
              <a:rPr lang="de-DE" sz="2400" dirty="0"/>
              <a:t>in </a:t>
            </a:r>
            <a:r>
              <a:rPr lang="de-DE" sz="2400" dirty="0" err="1"/>
              <a:t>focus</a:t>
            </a:r>
            <a:endParaRPr lang="de-DE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de-DE" kern="0" dirty="0" smtClean="0">
                <a:ea typeface="+mn-ea"/>
                <a:cs typeface="+mn-cs"/>
              </a:rPr>
              <a:t>2 </a:t>
            </a:r>
            <a:r>
              <a:rPr lang="de-DE" kern="0" dirty="0" err="1" smtClean="0">
                <a:ea typeface="+mn-ea"/>
                <a:cs typeface="+mn-cs"/>
              </a:rPr>
              <a:t>papers</a:t>
            </a:r>
            <a:r>
              <a:rPr lang="de-DE" kern="0" dirty="0" smtClean="0">
                <a:ea typeface="+mn-ea"/>
                <a:cs typeface="+mn-cs"/>
              </a:rPr>
              <a:t> in </a:t>
            </a:r>
            <a:r>
              <a:rPr lang="de-DE" kern="0" dirty="0" err="1" smtClean="0">
                <a:ea typeface="+mn-ea"/>
                <a:cs typeface="+mn-cs"/>
              </a:rPr>
              <a:t>preparation</a:t>
            </a:r>
            <a:endParaRPr lang="de-DE" kern="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CORDEX-Australasia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00101"/>
            <a:ext cx="4752975" cy="2262158"/>
          </a:xfrm>
        </p:spPr>
        <p:txBody>
          <a:bodyPr>
            <a:spAutoFit/>
          </a:bodyPr>
          <a:lstStyle/>
          <a:p>
            <a:pPr>
              <a:buClr>
                <a:srgbClr val="2D4B9B"/>
              </a:buClr>
              <a:defRPr/>
            </a:pPr>
            <a:r>
              <a:rPr sz="2400" kern="1200" dirty="0" err="1"/>
              <a:t>Downscaling</a:t>
            </a:r>
            <a:r>
              <a:rPr sz="2400" kern="1200" dirty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b="1" dirty="0" smtClean="0"/>
              <a:t>33 </a:t>
            </a:r>
            <a:r>
              <a:rPr lang="en-US" b="1" dirty="0"/>
              <a:t>simulations </a:t>
            </a:r>
            <a:r>
              <a:rPr lang="en-US" b="1" dirty="0" smtClean="0"/>
              <a:t>: </a:t>
            </a:r>
            <a:r>
              <a:rPr lang="en-US" dirty="0"/>
              <a:t>3 months (07-09 2001, winter, rainy season)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b="1" dirty="0"/>
              <a:t>26 simulations </a:t>
            </a:r>
            <a:r>
              <a:rPr lang="en-US" b="1" dirty="0" smtClean="0"/>
              <a:t>: </a:t>
            </a:r>
            <a:r>
              <a:rPr lang="en-US" dirty="0"/>
              <a:t>3 years (04/2000 - 04/2002)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b="1" dirty="0"/>
              <a:t>2(+2) simulations </a:t>
            </a:r>
            <a:r>
              <a:rPr lang="en-US" b="1" dirty="0" smtClean="0"/>
              <a:t>:  </a:t>
            </a:r>
            <a:r>
              <a:rPr lang="en-US" dirty="0"/>
              <a:t>31,5 years (07/1979-12/2010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4276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ORDEX Australasia doma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4475" y="1258013"/>
            <a:ext cx="3568005" cy="24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395089" y="5120142"/>
            <a:ext cx="813735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2D4B9B"/>
              </a:buClr>
              <a:defRPr/>
            </a:pPr>
            <a:r>
              <a:rPr lang="de-DE" sz="2400" kern="1200" dirty="0" smtClean="0"/>
              <a:t>Evaluation</a:t>
            </a:r>
            <a:r>
              <a:rPr lang="de-DE" sz="2400" dirty="0"/>
              <a:t> 25 </a:t>
            </a:r>
            <a:r>
              <a:rPr lang="de-DE" sz="2400" dirty="0" err="1"/>
              <a:t>years</a:t>
            </a:r>
            <a:r>
              <a:rPr lang="de-DE" sz="2400" dirty="0"/>
              <a:t>: 01/1980 - 21/2004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e-DE" kern="0" dirty="0" smtClean="0"/>
              <a:t>CRU-TS3.20 (T2M), GPCC 6 (</a:t>
            </a:r>
            <a:r>
              <a:rPr lang="de-DE" kern="0" dirty="0" err="1"/>
              <a:t>p</a:t>
            </a:r>
            <a:r>
              <a:rPr lang="de-DE" kern="0" dirty="0" err="1" smtClean="0"/>
              <a:t>recip</a:t>
            </a:r>
            <a:r>
              <a:rPr lang="de-DE" kern="0" dirty="0" smtClean="0"/>
              <a:t>)</a:t>
            </a:r>
            <a:endParaRPr lang="de-DE" kern="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95536" y="4149080"/>
            <a:ext cx="828015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n"/>
              <a:defRPr lang="de-DE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spcBef>
                <a:spcPts val="0"/>
              </a:spcBef>
              <a:buSzPct val="125000"/>
              <a:buFont typeface="Verdana"/>
              <a:buChar char="-"/>
            </a:pPr>
            <a:r>
              <a:rPr lang="de-DE" kern="0" dirty="0" smtClean="0"/>
              <a:t>cosmo_4.8_clm17 (CCLM-T) (TERRA, analog </a:t>
            </a:r>
            <a:r>
              <a:rPr lang="de-DE" kern="0" dirty="0" err="1" smtClean="0"/>
              <a:t>Africa</a:t>
            </a:r>
            <a:r>
              <a:rPr lang="de-DE" kern="0" dirty="0" smtClean="0"/>
              <a:t> </a:t>
            </a:r>
            <a:r>
              <a:rPr lang="de-DE" kern="0" dirty="0" err="1" smtClean="0"/>
              <a:t>setup</a:t>
            </a:r>
            <a:r>
              <a:rPr lang="de-DE" kern="0" dirty="0" smtClean="0"/>
              <a:t>)</a:t>
            </a:r>
          </a:p>
          <a:p>
            <a:pPr lvl="2">
              <a:spcBef>
                <a:spcPts val="0"/>
              </a:spcBef>
              <a:buSzPct val="125000"/>
              <a:buFont typeface="Verdana"/>
              <a:buChar char="-"/>
            </a:pPr>
            <a:r>
              <a:rPr lang="de-DE" kern="0" dirty="0" smtClean="0"/>
              <a:t>cosmo4.8_clm17-clm3.5 (CCLM-C) </a:t>
            </a:r>
            <a:r>
              <a:rPr lang="de-DE" kern="0" dirty="0" smtClean="0"/>
              <a:t>(</a:t>
            </a:r>
            <a:r>
              <a:rPr lang="de-DE" kern="0" dirty="0" err="1" smtClean="0"/>
              <a:t>spectral</a:t>
            </a:r>
            <a:r>
              <a:rPr lang="de-DE" kern="0" dirty="0" smtClean="0"/>
              <a:t> </a:t>
            </a:r>
            <a:r>
              <a:rPr lang="de-DE" kern="0" dirty="0" err="1" smtClean="0"/>
              <a:t>nudging</a:t>
            </a:r>
            <a:r>
              <a:rPr lang="de-DE" kern="0" dirty="0" smtClean="0"/>
              <a:t>, </a:t>
            </a:r>
            <a:r>
              <a:rPr lang="de-DE" kern="0" dirty="0" smtClean="0"/>
              <a:t>IFS </a:t>
            </a:r>
            <a:r>
              <a:rPr lang="de-DE" kern="0" dirty="0" err="1" smtClean="0"/>
              <a:t>convection</a:t>
            </a:r>
            <a:r>
              <a:rPr lang="de-DE" kern="0" dirty="0" smtClean="0"/>
              <a:t>)</a:t>
            </a:r>
          </a:p>
          <a:p>
            <a:pPr lvl="1"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de-DE" dirty="0"/>
              <a:t>HZG</a:t>
            </a:r>
          </a:p>
        </p:txBody>
      </p:sp>
    </p:spTree>
    <p:extLst>
      <p:ext uri="{BB962C8B-B14F-4D97-AF65-F5344CB8AC3E}">
        <p14:creationId xmlns:p14="http://schemas.microsoft.com/office/powerpoint/2010/main" val="138432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CORDEX-Australasia</a:t>
            </a:r>
          </a:p>
        </p:txBody>
      </p:sp>
      <p:pic>
        <p:nvPicPr>
          <p:cNvPr id="5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5490703" y="1558448"/>
            <a:ext cx="3586783" cy="3980467"/>
            <a:chOff x="5293985" y="1850811"/>
            <a:chExt cx="3781815" cy="4102071"/>
          </a:xfrm>
        </p:grpSpPr>
        <p:pic>
          <p:nvPicPr>
            <p:cNvPr id="113" name="Picture 1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63087" y="2060848"/>
              <a:ext cx="3473409" cy="3892034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 rot="16200000">
              <a:off x="4020086" y="4025109"/>
              <a:ext cx="2937211" cy="3894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Franklin Gothic Medium" pitchFamily="34" charset="0"/>
                </a:rPr>
                <a:t>Total precipitation [kg m-2]</a:t>
              </a:r>
              <a:endParaRPr lang="en-US">
                <a:latin typeface="Franklin Gothic Medium" pitchFamily="34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767873" y="1850811"/>
              <a:ext cx="3307927" cy="3806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Franklin Gothic Medium" pitchFamily="34" charset="0"/>
                </a:rPr>
                <a:t>Annual cycle at GPCC stations</a:t>
              </a:r>
              <a:endParaRPr lang="en-US">
                <a:latin typeface="Franklin Gothic Medium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030443" y="1558449"/>
            <a:ext cx="3458058" cy="3980007"/>
            <a:chOff x="1629236" y="1851286"/>
            <a:chExt cx="3646091" cy="4101596"/>
          </a:xfrm>
        </p:grpSpPr>
        <p:pic>
          <p:nvPicPr>
            <p:cNvPr id="112" name="Picture 1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66377" y="2064450"/>
              <a:ext cx="3348439" cy="388843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 rot="16200000">
              <a:off x="6737" y="3858774"/>
              <a:ext cx="3634411" cy="3894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Franklin Gothic Medium" pitchFamily="34" charset="0"/>
                </a:rPr>
                <a:t>2m air temperature difference [K]</a:t>
              </a:r>
              <a:endParaRPr lang="en-US">
                <a:latin typeface="Franklin Gothic Medium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107211" y="1851286"/>
              <a:ext cx="3168116" cy="3806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Franklin Gothic Medium" pitchFamily="34" charset="0"/>
                </a:rPr>
                <a:t>Annual cycle at CRU stations</a:t>
              </a:r>
              <a:endParaRPr lang="en-US">
                <a:latin typeface="Franklin Gothic Medium" pitchFamily="34" charset="0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734938" y="5590981"/>
            <a:ext cx="837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08038" algn="l"/>
              </a:tabLst>
            </a:pPr>
            <a:r>
              <a:rPr lang="en-US" dirty="0" smtClean="0">
                <a:latin typeface="Franklin Gothic Medium" pitchFamily="34" charset="0"/>
              </a:rPr>
              <a:t>CFSR	</a:t>
            </a:r>
            <a:r>
              <a:rPr lang="en-US" dirty="0">
                <a:latin typeface="Franklin Gothic Medium" pitchFamily="34" charset="0"/>
              </a:rPr>
              <a:t> "Climate Forecast System </a:t>
            </a:r>
            <a:r>
              <a:rPr lang="en-US" dirty="0" err="1">
                <a:latin typeface="Franklin Gothic Medium" pitchFamily="34" charset="0"/>
              </a:rPr>
              <a:t>Reanalyses</a:t>
            </a:r>
            <a:r>
              <a:rPr lang="en-US" dirty="0">
                <a:latin typeface="Franklin Gothic Medium" pitchFamily="34" charset="0"/>
              </a:rPr>
              <a:t>" </a:t>
            </a:r>
            <a:r>
              <a:rPr lang="en-US" dirty="0" smtClean="0">
                <a:latin typeface="Franklin Gothic Medium" pitchFamily="34" charset="0"/>
              </a:rPr>
              <a:t>NCEP reanalysis (1979 onwards)</a:t>
            </a:r>
          </a:p>
          <a:p>
            <a:pPr>
              <a:tabLst>
                <a:tab pos="808038" algn="l"/>
              </a:tabLst>
            </a:pPr>
            <a:r>
              <a:rPr lang="en-US" dirty="0" smtClean="0">
                <a:latin typeface="Franklin Gothic Medium" pitchFamily="34" charset="0"/>
              </a:rPr>
              <a:t>RA	range of </a:t>
            </a:r>
            <a:r>
              <a:rPr lang="en-US" dirty="0" err="1" smtClean="0">
                <a:latin typeface="Franklin Gothic Medium" pitchFamily="34" charset="0"/>
              </a:rPr>
              <a:t>reanalyses</a:t>
            </a:r>
            <a:r>
              <a:rPr lang="en-US" dirty="0" smtClean="0">
                <a:latin typeface="Franklin Gothic Medium" pitchFamily="34" charset="0"/>
              </a:rPr>
              <a:t> ERAINT and CFSR differences to CRU T_2M 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94370" y="2137826"/>
            <a:ext cx="1641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12 stations in Australia</a:t>
            </a:r>
          </a:p>
          <a:p>
            <a:endParaRPr lang="en-US" sz="2000" dirty="0" smtClean="0">
              <a:latin typeface="Franklin Gothic Medium" pitchFamily="34" charset="0"/>
            </a:endParaRPr>
          </a:p>
          <a:p>
            <a:r>
              <a:rPr lang="en-US" sz="2000" dirty="0" smtClean="0">
                <a:latin typeface="Franklin Gothic Medium" pitchFamily="34" charset="0"/>
              </a:rPr>
              <a:t>Annual cycle of monthly means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75169" y="1916832"/>
            <a:ext cx="93968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Franklin Gothic Medium" pitchFamily="34" charset="0"/>
              </a:rPr>
              <a:t>CCLM-T</a:t>
            </a:r>
          </a:p>
          <a:p>
            <a:r>
              <a:rPr lang="de-DE" dirty="0" smtClean="0">
                <a:solidFill>
                  <a:srgbClr val="FF0000"/>
                </a:solidFill>
                <a:latin typeface="Franklin Gothic Medium" pitchFamily="34" charset="0"/>
              </a:rPr>
              <a:t>CCLM-C</a:t>
            </a:r>
            <a:endParaRPr lang="de-DE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32240" y="1912764"/>
            <a:ext cx="1733167" cy="173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dirty="0" smtClean="0">
                <a:latin typeface="Franklin Gothic Medium" pitchFamily="34" charset="0"/>
              </a:rPr>
              <a:t>GPCC (solid)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latin typeface="Franklin Gothic Medium" pitchFamily="34" charset="0"/>
              </a:rPr>
              <a:t>TRMM (</a:t>
            </a:r>
            <a:r>
              <a:rPr lang="de-DE" dirty="0" err="1" smtClean="0">
                <a:latin typeface="Franklin Gothic Medium" pitchFamily="34" charset="0"/>
              </a:rPr>
              <a:t>dashed</a:t>
            </a:r>
            <a:r>
              <a:rPr lang="de-DE" dirty="0" smtClean="0">
                <a:latin typeface="Franklin Gothic Medium" pitchFamily="34" charset="0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TRMM+error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TRMM-error</a:t>
            </a:r>
          </a:p>
          <a:p>
            <a:pPr>
              <a:lnSpc>
                <a:spcPts val="1600"/>
              </a:lnSpc>
            </a:pPr>
            <a:r>
              <a:rPr lang="de-DE" dirty="0" err="1" smtClean="0">
                <a:solidFill>
                  <a:srgbClr val="009900"/>
                </a:solidFill>
                <a:latin typeface="Franklin Gothic Medium" pitchFamily="34" charset="0"/>
              </a:rPr>
              <a:t>ERAint</a:t>
            </a:r>
            <a:r>
              <a:rPr lang="de-DE" dirty="0" smtClean="0">
                <a:solidFill>
                  <a:srgbClr val="009900"/>
                </a:solidFill>
                <a:latin typeface="Franklin Gothic Medium" pitchFamily="34" charset="0"/>
              </a:rPr>
              <a:t> (solid)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009900"/>
                </a:solidFill>
                <a:latin typeface="Franklin Gothic Medium" pitchFamily="34" charset="0"/>
              </a:rPr>
              <a:t>CFSR (</a:t>
            </a:r>
            <a:r>
              <a:rPr lang="de-DE" dirty="0" err="1" smtClean="0">
                <a:solidFill>
                  <a:srgbClr val="009900"/>
                </a:solidFill>
                <a:latin typeface="Franklin Gothic Medium" pitchFamily="34" charset="0"/>
              </a:rPr>
              <a:t>ashed</a:t>
            </a:r>
            <a:r>
              <a:rPr lang="de-DE" dirty="0" smtClean="0">
                <a:solidFill>
                  <a:srgbClr val="009900"/>
                </a:solidFill>
                <a:latin typeface="Franklin Gothic Medium" pitchFamily="34" charset="0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00B0F0"/>
                </a:solidFill>
                <a:latin typeface="Franklin Gothic Medium" pitchFamily="34" charset="0"/>
              </a:rPr>
              <a:t>CCLM-T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FF0000"/>
                </a:solidFill>
                <a:latin typeface="Franklin Gothic Medium" pitchFamily="34" charset="0"/>
              </a:rPr>
              <a:t>CCLM-C</a:t>
            </a:r>
            <a:endParaRPr lang="de-DE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8388424" y="1912764"/>
            <a:ext cx="647626" cy="1084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768223" y="3934797"/>
            <a:ext cx="4732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Franklin Gothic Medium" pitchFamily="34" charset="0"/>
              </a:rPr>
              <a:t>RA</a:t>
            </a:r>
            <a:endParaRPr lang="de-DE" dirty="0">
              <a:latin typeface="Franklin Gothic Medium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3241429" y="3695362"/>
            <a:ext cx="178443" cy="3814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7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CORDEX-South America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00101"/>
            <a:ext cx="4752975" cy="2970044"/>
          </a:xfrm>
        </p:spPr>
        <p:txBody>
          <a:bodyPr>
            <a:spAutoFit/>
          </a:bodyPr>
          <a:lstStyle/>
          <a:p>
            <a:pPr>
              <a:buClr>
                <a:srgbClr val="2D4B9B"/>
              </a:buClr>
              <a:defRPr/>
            </a:pPr>
            <a:r>
              <a:rPr sz="2400" kern="1200" dirty="0" err="1"/>
              <a:t>Downscaling</a:t>
            </a:r>
            <a:r>
              <a:rPr sz="2400" kern="1200" dirty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dirty="0"/>
              <a:t>COSMO4.8-CLM19 coupled to Community Land Model (CLM3.5)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dirty="0"/>
              <a:t>South America CORDEX domain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 50 </a:t>
            </a:r>
            <a:r>
              <a:rPr lang="en-US" dirty="0"/>
              <a:t>km </a:t>
            </a:r>
            <a:r>
              <a:rPr lang="en-US" dirty="0" smtClean="0"/>
              <a:t>grid width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dirty="0" err="1" smtClean="0"/>
              <a:t>ERAinterim</a:t>
            </a:r>
            <a:r>
              <a:rPr lang="en-US" dirty="0" smtClean="0"/>
              <a:t>-driven</a:t>
            </a:r>
            <a:r>
              <a:rPr lang="de-DE" dirty="0" smtClean="0"/>
              <a:t> </a:t>
            </a:r>
            <a:r>
              <a:rPr lang="de-DE" dirty="0"/>
              <a:t>(1989-2008)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dirty="0"/>
              <a:t>Similar configuration as for </a:t>
            </a:r>
            <a:r>
              <a:rPr lang="en-US" dirty="0" smtClean="0"/>
              <a:t>CORDEX-Africa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dirty="0" smtClean="0"/>
              <a:t>ETHZ</a:t>
            </a:r>
            <a:endParaRPr lang="en-US" dirty="0"/>
          </a:p>
        </p:txBody>
      </p:sp>
      <p:pic>
        <p:nvPicPr>
          <p:cNvPr id="54276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ORDEX South Amer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1650056"/>
            <a:ext cx="3115267" cy="32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05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120" y="2060575"/>
            <a:ext cx="6603840" cy="3384649"/>
          </a:xfrm>
          <a:prstGeom prst="rect">
            <a:avLst/>
          </a:prstGeom>
        </p:spPr>
      </p:pic>
      <p:sp>
        <p:nvSpPr>
          <p:cNvPr id="119" name="TextShape 2"/>
          <p:cNvSpPr txBox="1"/>
          <p:nvPr/>
        </p:nvSpPr>
        <p:spPr>
          <a:xfrm>
            <a:off x="380880" y="5385240"/>
            <a:ext cx="8382240" cy="1133640"/>
          </a:xfrm>
          <a:prstGeom prst="rect">
            <a:avLst/>
          </a:prstGeom>
        </p:spPr>
        <p:txBody>
          <a:bodyPr lIns="0" tIns="36000" rIns="0" bIns="36000"/>
          <a:lstStyle/>
          <a:p>
            <a:pPr marL="234950" indent="-26035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GB" dirty="0">
                <a:latin typeface="Franklin Gothic Medium" pitchFamily="34" charset="0"/>
              </a:rPr>
              <a:t>Similar biases when using TERRA (simulations S. Lange, PIK</a:t>
            </a:r>
            <a:r>
              <a:rPr lang="en-GB" dirty="0" smtClean="0">
                <a:latin typeface="Franklin Gothic Medium" pitchFamily="34" charset="0"/>
              </a:rPr>
              <a:t>)</a:t>
            </a:r>
            <a:endParaRPr lang="de-DE" dirty="0" smtClean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GB" dirty="0">
                <a:latin typeface="Franklin Gothic Medium" pitchFamily="34" charset="0"/>
              </a:rPr>
              <a:t>Precipitation underestimation: typical bias found in other RCMs (</a:t>
            </a:r>
            <a:r>
              <a:rPr lang="en-GB" dirty="0" err="1">
                <a:latin typeface="Franklin Gothic Medium" pitchFamily="34" charset="0"/>
              </a:rPr>
              <a:t>Solman</a:t>
            </a:r>
            <a:r>
              <a:rPr lang="en-GB" dirty="0">
                <a:latin typeface="Franklin Gothic Medium" pitchFamily="34" charset="0"/>
              </a:rPr>
              <a:t> et al., </a:t>
            </a:r>
            <a:r>
              <a:rPr lang="en-GB" dirty="0" err="1">
                <a:latin typeface="Franklin Gothic Medium" pitchFamily="34" charset="0"/>
              </a:rPr>
              <a:t>Clim</a:t>
            </a:r>
            <a:r>
              <a:rPr lang="en-GB" dirty="0">
                <a:latin typeface="Franklin Gothic Medium" pitchFamily="34" charset="0"/>
              </a:rPr>
              <a:t>. </a:t>
            </a:r>
            <a:r>
              <a:rPr lang="en-GB" dirty="0" err="1">
                <a:latin typeface="Franklin Gothic Medium" pitchFamily="34" charset="0"/>
              </a:rPr>
              <a:t>Dyn</a:t>
            </a:r>
            <a:r>
              <a:rPr lang="en-GB" dirty="0">
                <a:latin typeface="Franklin Gothic Medium" pitchFamily="34" charset="0"/>
              </a:rPr>
              <a:t>., 2013</a:t>
            </a:r>
            <a:r>
              <a:rPr lang="en-GB" dirty="0" smtClean="0">
                <a:latin typeface="Franklin Gothic Medium" pitchFamily="34" charset="0"/>
              </a:rPr>
              <a:t>)</a:t>
            </a:r>
            <a:endParaRPr lang="de-DE" dirty="0">
              <a:latin typeface="Franklin Gothic Medium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CORDEX-South America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16489" y="169151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Franklin Gothic Medium" pitchFamily="34" charset="0"/>
              </a:rPr>
              <a:t>2m </a:t>
            </a:r>
            <a:r>
              <a:rPr lang="de-DE" dirty="0" err="1" smtClean="0">
                <a:latin typeface="Franklin Gothic Medium" pitchFamily="34" charset="0"/>
              </a:rPr>
              <a:t>air</a:t>
            </a:r>
            <a:r>
              <a:rPr lang="de-DE" dirty="0" smtClean="0">
                <a:latin typeface="Franklin Gothic Medium" pitchFamily="34" charset="0"/>
              </a:rPr>
              <a:t> </a:t>
            </a:r>
            <a:r>
              <a:rPr lang="de-DE" dirty="0" err="1" smtClean="0">
                <a:latin typeface="Franklin Gothic Medium" pitchFamily="34" charset="0"/>
              </a:rPr>
              <a:t>temperature</a:t>
            </a:r>
            <a:r>
              <a:rPr lang="de-DE" dirty="0" smtClean="0">
                <a:latin typeface="Franklin Gothic Medium" pitchFamily="34" charset="0"/>
              </a:rPr>
              <a:t> </a:t>
            </a:r>
            <a:r>
              <a:rPr lang="de-DE" dirty="0" err="1" smtClean="0">
                <a:latin typeface="Franklin Gothic Medium" pitchFamily="34" charset="0"/>
              </a:rPr>
              <a:t>bias</a:t>
            </a:r>
            <a:r>
              <a:rPr lang="de-DE" dirty="0" smtClean="0">
                <a:latin typeface="Franklin Gothic Medium" pitchFamily="34" charset="0"/>
              </a:rPr>
              <a:t> [K]</a:t>
            </a:r>
            <a:endParaRPr lang="de-DE" dirty="0">
              <a:latin typeface="Franklin Gothic Medium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28857" y="170080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Franklin Gothic Medium" pitchFamily="34" charset="0"/>
              </a:rPr>
              <a:t>precipitation</a:t>
            </a:r>
            <a:r>
              <a:rPr lang="de-DE" dirty="0" smtClean="0">
                <a:latin typeface="Franklin Gothic Medium" pitchFamily="34" charset="0"/>
              </a:rPr>
              <a:t> </a:t>
            </a:r>
            <a:r>
              <a:rPr lang="de-DE" dirty="0" err="1" smtClean="0">
                <a:latin typeface="Franklin Gothic Medium" pitchFamily="34" charset="0"/>
              </a:rPr>
              <a:t>bias</a:t>
            </a:r>
            <a:r>
              <a:rPr lang="de-DE" dirty="0" smtClean="0">
                <a:latin typeface="Franklin Gothic Medium" pitchFamily="34" charset="0"/>
              </a:rPr>
              <a:t> [mm]</a:t>
            </a:r>
            <a:endParaRPr lang="de-DE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xfrm>
            <a:off x="395288" y="1301279"/>
            <a:ext cx="8353425" cy="61555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 sz="4000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CLM-Community </a:t>
            </a:r>
            <a:r>
              <a:rPr lang="de-DE" sz="4000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development</a:t>
            </a:r>
            <a:endParaRPr lang="de-DE" sz="4000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32856"/>
            <a:ext cx="9199001" cy="29523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36512" y="5013176"/>
            <a:ext cx="584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CLM-Community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Assembly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2013,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Zurich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;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Photo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Omar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Bellprat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Further model application in the CLM-Community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649" y="1844675"/>
            <a:ext cx="7345363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Ensemble prediction system for decadal forecast (</a:t>
            </a:r>
            <a:r>
              <a:rPr lang="en-US" dirty="0" err="1" smtClean="0">
                <a:latin typeface="Franklin Gothic Medium" pitchFamily="34" charset="0"/>
              </a:rPr>
              <a:t>MiKlip</a:t>
            </a:r>
            <a:r>
              <a:rPr lang="en-US" dirty="0" smtClean="0">
                <a:latin typeface="Franklin Gothic Medium" pitchFamily="34" charset="0"/>
              </a:rPr>
              <a:t>, KIT, DWD, …)</a:t>
            </a: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Regional </a:t>
            </a:r>
            <a:r>
              <a:rPr lang="en-US" dirty="0">
                <a:latin typeface="Franklin Gothic Medium" pitchFamily="34" charset="0"/>
              </a:rPr>
              <a:t>aerosol, cloud, chemistry interactions in decadal climate </a:t>
            </a:r>
            <a:r>
              <a:rPr lang="en-US" dirty="0" smtClean="0">
                <a:latin typeface="Franklin Gothic Medium" pitchFamily="34" charset="0"/>
              </a:rPr>
              <a:t>simulations with (KIT)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Quantifying the effect of soot aerosol on the 2003 </a:t>
            </a:r>
            <a:r>
              <a:rPr lang="en-US" dirty="0" err="1" smtClean="0">
                <a:latin typeface="Franklin Gothic Medium" pitchFamily="34" charset="0"/>
              </a:rPr>
              <a:t>heatwave</a:t>
            </a:r>
            <a:r>
              <a:rPr lang="en-US" dirty="0" smtClean="0">
                <a:latin typeface="Franklin Gothic Medium" pitchFamily="34" charset="0"/>
              </a:rPr>
              <a:t> (KIT)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Simulation </a:t>
            </a:r>
            <a:r>
              <a:rPr lang="en-US" dirty="0">
                <a:latin typeface="Franklin Gothic Medium" pitchFamily="34" charset="0"/>
              </a:rPr>
              <a:t>of springtime arctic mixed-­phase </a:t>
            </a:r>
            <a:r>
              <a:rPr lang="en-US" dirty="0" smtClean="0">
                <a:latin typeface="Franklin Gothic Medium" pitchFamily="34" charset="0"/>
              </a:rPr>
              <a:t>clouds (ETHZ)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Susceptibilities of cloud </a:t>
            </a:r>
            <a:r>
              <a:rPr lang="en-US" dirty="0" smtClean="0">
                <a:latin typeface="Franklin Gothic Medium" pitchFamily="34" charset="0"/>
              </a:rPr>
              <a:t>properties </a:t>
            </a:r>
            <a:r>
              <a:rPr lang="en-US" dirty="0">
                <a:latin typeface="Franklin Gothic Medium" pitchFamily="34" charset="0"/>
              </a:rPr>
              <a:t>(ETHZ)</a:t>
            </a: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err="1">
                <a:latin typeface="Franklin Gothic Medium" pitchFamily="34" charset="0"/>
              </a:rPr>
              <a:t>Shiptracks</a:t>
            </a:r>
            <a:r>
              <a:rPr lang="en-US" dirty="0">
                <a:latin typeface="Franklin Gothic Medium" pitchFamily="34" charset="0"/>
              </a:rPr>
              <a:t> in the Bay of </a:t>
            </a:r>
            <a:r>
              <a:rPr lang="en-US" dirty="0" smtClean="0">
                <a:latin typeface="Franklin Gothic Medium" pitchFamily="34" charset="0"/>
              </a:rPr>
              <a:t>Biscay</a:t>
            </a:r>
            <a:r>
              <a:rPr lang="en-US" dirty="0">
                <a:latin typeface="Franklin Gothic Medium" pitchFamily="34" charset="0"/>
              </a:rPr>
              <a:t> (ETHZ</a:t>
            </a:r>
            <a:r>
              <a:rPr lang="en-US" dirty="0" smtClean="0">
                <a:latin typeface="Franklin Gothic Medium" pitchFamily="34" charset="0"/>
              </a:rPr>
              <a:t>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>
                <a:latin typeface="Franklin Gothic Medium" pitchFamily="34" charset="0"/>
              </a:rPr>
              <a:t>Saharan dust outbreak of March </a:t>
            </a:r>
            <a:r>
              <a:rPr lang="en-US" dirty="0" smtClean="0">
                <a:latin typeface="Franklin Gothic Medium" pitchFamily="34" charset="0"/>
              </a:rPr>
              <a:t>2004</a:t>
            </a:r>
            <a:r>
              <a:rPr lang="en-US" dirty="0">
                <a:latin typeface="Franklin Gothic Medium" pitchFamily="34" charset="0"/>
              </a:rPr>
              <a:t> (</a:t>
            </a:r>
            <a:r>
              <a:rPr lang="en-US" dirty="0" err="1">
                <a:latin typeface="Franklin Gothic Medium" pitchFamily="34" charset="0"/>
              </a:rPr>
              <a:t>Uni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smtClean="0">
                <a:latin typeface="Franklin Gothic Medium" pitchFamily="34" charset="0"/>
              </a:rPr>
              <a:t>Mainz)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Air-quality </a:t>
            </a:r>
            <a:r>
              <a:rPr lang="en-US" dirty="0">
                <a:latin typeface="Franklin Gothic Medium" pitchFamily="34" charset="0"/>
              </a:rPr>
              <a:t>at 1km horizontal resolution over Flanders during </a:t>
            </a:r>
            <a:r>
              <a:rPr lang="en-US" dirty="0" smtClean="0">
                <a:latin typeface="Franklin Gothic Medium" pitchFamily="34" charset="0"/>
              </a:rPr>
              <a:t>2009 </a:t>
            </a:r>
            <a:r>
              <a:rPr lang="en-US" dirty="0">
                <a:latin typeface="Franklin Gothic Medium" pitchFamily="34" charset="0"/>
              </a:rPr>
              <a:t>(</a:t>
            </a:r>
            <a:r>
              <a:rPr lang="en-US" dirty="0" smtClean="0">
                <a:latin typeface="Franklin Gothic Medium" pitchFamily="34" charset="0"/>
              </a:rPr>
              <a:t>VITO)</a:t>
            </a:r>
            <a:endParaRPr lang="en-US" dirty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Impact </a:t>
            </a:r>
            <a:r>
              <a:rPr lang="en-US" dirty="0">
                <a:latin typeface="Franklin Gothic Medium" pitchFamily="34" charset="0"/>
              </a:rPr>
              <a:t>of microphysics complexity on surface precipitation </a:t>
            </a:r>
            <a:r>
              <a:rPr lang="en-US" dirty="0" smtClean="0">
                <a:latin typeface="Franklin Gothic Medium" pitchFamily="34" charset="0"/>
              </a:rPr>
              <a:t>characteristics (UCL)</a:t>
            </a:r>
          </a:p>
          <a:p>
            <a:pPr marL="234950" indent="-260350" eaLnBrk="0" hangingPunct="0">
              <a:spcBef>
                <a:spcPts val="3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Franklin Gothic Medium" pitchFamily="34" charset="0"/>
              </a:rPr>
              <a:t>Convection permitting climate simulations down to 1 km grid width (Wegener Center, </a:t>
            </a:r>
            <a:r>
              <a:rPr lang="en-US" dirty="0" err="1" smtClean="0">
                <a:latin typeface="Franklin Gothic Medium" pitchFamily="34" charset="0"/>
              </a:rPr>
              <a:t>Uni</a:t>
            </a:r>
            <a:r>
              <a:rPr lang="en-US" dirty="0" smtClean="0">
                <a:latin typeface="Franklin Gothic Medium" pitchFamily="34" charset="0"/>
              </a:rPr>
              <a:t> </a:t>
            </a:r>
            <a:r>
              <a:rPr lang="en-US" dirty="0" err="1" smtClean="0">
                <a:latin typeface="Franklin Gothic Medium" pitchFamily="34" charset="0"/>
              </a:rPr>
              <a:t>Göttingen</a:t>
            </a:r>
            <a:r>
              <a:rPr lang="en-US" dirty="0" smtClean="0">
                <a:latin typeface="Franklin Gothic Medium" pitchFamily="34" charset="0"/>
              </a:rPr>
              <a:t>, …)</a:t>
            </a:r>
            <a:endParaRPr lang="en-US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1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xfrm>
            <a:off x="395288" y="1301279"/>
            <a:ext cx="8353425" cy="61555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 sz="4000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Summary</a:t>
            </a:r>
            <a:endParaRPr lang="de-DE" sz="4000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32856"/>
            <a:ext cx="9199001" cy="29523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36512" y="5013176"/>
            <a:ext cx="584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CLM-Community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Assembly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2013,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Zurich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;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Photo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Omar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Bellprat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5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Summary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649" y="1844675"/>
            <a:ext cx="734536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indent="-26035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Franklin Gothic Medium" pitchFamily="34" charset="0"/>
              </a:rPr>
              <a:t>Model development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Unified OASIS-MCT coupler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Urban parameterization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Other  land surface research with TERRA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Dynamical core</a:t>
            </a:r>
          </a:p>
          <a:p>
            <a:pPr marL="234950" indent="-26035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 smtClean="0">
              <a:latin typeface="Franklin Gothic Medium" pitchFamily="34" charset="0"/>
            </a:endParaRPr>
          </a:p>
          <a:p>
            <a:pPr marL="234950" indent="-26035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Franklin Gothic Medium" pitchFamily="34" charset="0"/>
              </a:rPr>
              <a:t>Model application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CORDEX contribution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err="1" smtClean="0">
                <a:latin typeface="Franklin Gothic Medium" pitchFamily="34" charset="0"/>
              </a:rPr>
              <a:t>MiKlip</a:t>
            </a:r>
            <a:endParaRPr lang="en-US" sz="2000" dirty="0" smtClean="0">
              <a:latin typeface="Franklin Gothic Medium" pitchFamily="34" charset="0"/>
            </a:endParaRP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ART</a:t>
            </a:r>
          </a:p>
          <a:p>
            <a:pPr marL="774700" lvl="1" indent="-342900" eaLnBrk="0" hangingPunct="0">
              <a:spcBef>
                <a:spcPts val="600"/>
              </a:spcBef>
              <a:buClr>
                <a:schemeClr val="tx2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Franklin Gothic Medium" pitchFamily="34" charset="0"/>
              </a:rPr>
              <a:t>Convection permitting climate simulations</a:t>
            </a:r>
          </a:p>
        </p:txBody>
      </p:sp>
    </p:spTree>
    <p:extLst>
      <p:ext uri="{BB962C8B-B14F-4D97-AF65-F5344CB8AC3E}">
        <p14:creationId xmlns:p14="http://schemas.microsoft.com/office/powerpoint/2010/main" val="2329780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COSMO-CLM Newsletter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650" y="1844675"/>
            <a:ext cx="4032250" cy="233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Franklin Gothic Medium" pitchFamily="34" charset="0"/>
                <a:cs typeface="+mn-cs"/>
              </a:rPr>
              <a:t>To improve the communication within the growing community:</a:t>
            </a:r>
          </a:p>
          <a:p>
            <a:pPr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CLM-Community Newsletter</a:t>
            </a:r>
          </a:p>
          <a:p>
            <a:pPr eaLnBrk="0" hangingPunct="0">
              <a:defRPr/>
            </a:pPr>
            <a:endParaRPr lang="en-US" dirty="0"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latin typeface="Franklin Gothic Medium" pitchFamily="34" charset="0"/>
                <a:cs typeface="+mn-cs"/>
              </a:rPr>
              <a:t>If you are interested in receiving, please, send an email to:</a:t>
            </a:r>
          </a:p>
          <a:p>
            <a:pPr eaLnBrk="0" hangingPunct="0">
              <a:defRPr/>
            </a:pPr>
            <a:r>
              <a:rPr lang="en-US" dirty="0">
                <a:latin typeface="Franklin Gothic Medium" pitchFamily="34" charset="0"/>
                <a:cs typeface="+mn-cs"/>
                <a:hlinkClick r:id="rId2"/>
              </a:rPr>
              <a:t>clm.coordination@dwd.de</a:t>
            </a:r>
            <a:endParaRPr lang="en-US" dirty="0"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41">
            <a:off x="4691063" y="1257300"/>
            <a:ext cx="4265612" cy="603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umsplatzhalter 3"/>
          <p:cNvSpPr txBox="1">
            <a:spLocks noGrp="1"/>
          </p:cNvSpPr>
          <p:nvPr/>
        </p:nvSpPr>
        <p:spPr bwMode="auto">
          <a:xfrm>
            <a:off x="468313" y="6524625"/>
            <a:ext cx="2519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>
                <a:latin typeface="Franklin Gothic Medium" pitchFamily="34" charset="0"/>
              </a:rPr>
              <a:t>Barbara Früh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14350" y="3068638"/>
            <a:ext cx="8234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600" b="1" i="1">
                <a:solidFill>
                  <a:srgbClr val="000000"/>
                </a:solidFill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Thank you very much for your attention!!!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0" y="1173163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SzPct val="100000"/>
            </a:pPr>
            <a:r>
              <a:rPr lang="de-DE" sz="2200" b="1" dirty="0">
                <a:solidFill>
                  <a:srgbClr val="2D4B9B"/>
                </a:solidFill>
              </a:rPr>
              <a:t>The </a:t>
            </a:r>
            <a:r>
              <a:rPr lang="de-DE" sz="2200" b="1" dirty="0" err="1">
                <a:solidFill>
                  <a:srgbClr val="2D4B9B"/>
                </a:solidFill>
              </a:rPr>
              <a:t>ground</a:t>
            </a:r>
            <a:r>
              <a:rPr lang="de-DE" sz="2200" b="1" dirty="0">
                <a:solidFill>
                  <a:srgbClr val="2D4B9B"/>
                </a:solidFill>
              </a:rPr>
              <a:t> </a:t>
            </a:r>
            <a:r>
              <a:rPr lang="de-DE" sz="2200" b="1" dirty="0" err="1">
                <a:solidFill>
                  <a:srgbClr val="2D4B9B"/>
                </a:solidFill>
              </a:rPr>
              <a:t>heat</a:t>
            </a:r>
            <a:r>
              <a:rPr lang="de-DE" sz="2200" b="1" dirty="0">
                <a:solidFill>
                  <a:srgbClr val="2D4B9B"/>
                </a:solidFill>
              </a:rPr>
              <a:t> </a:t>
            </a:r>
            <a:r>
              <a:rPr lang="de-DE" sz="2200" b="1" dirty="0" err="1">
                <a:solidFill>
                  <a:srgbClr val="2D4B9B"/>
                </a:solidFill>
              </a:rPr>
              <a:t>flux</a:t>
            </a:r>
            <a:r>
              <a:rPr lang="de-DE" sz="2200" b="1" dirty="0">
                <a:solidFill>
                  <a:srgbClr val="2D4B9B"/>
                </a:solidFill>
              </a:rPr>
              <a:t> in </a:t>
            </a:r>
            <a:r>
              <a:rPr lang="de-DE" sz="2200" b="1" dirty="0" err="1">
                <a:solidFill>
                  <a:srgbClr val="2D4B9B"/>
                </a:solidFill>
              </a:rPr>
              <a:t>the</a:t>
            </a:r>
            <a:r>
              <a:rPr lang="de-DE" sz="2200" b="1" dirty="0">
                <a:solidFill>
                  <a:srgbClr val="2D4B9B"/>
                </a:solidFill>
              </a:rPr>
              <a:t> COSMO </a:t>
            </a:r>
            <a:r>
              <a:rPr lang="de-DE" sz="2200" b="1" dirty="0" err="1">
                <a:solidFill>
                  <a:srgbClr val="2D4B9B"/>
                </a:solidFill>
              </a:rPr>
              <a:t>land</a:t>
            </a:r>
            <a:r>
              <a:rPr lang="de-DE" sz="2200" b="1" dirty="0">
                <a:solidFill>
                  <a:srgbClr val="2D4B9B"/>
                </a:solidFill>
              </a:rPr>
              <a:t> </a:t>
            </a:r>
            <a:r>
              <a:rPr lang="de-DE" sz="2200" b="1" dirty="0" err="1">
                <a:solidFill>
                  <a:srgbClr val="2D4B9B"/>
                </a:solidFill>
              </a:rPr>
              <a:t>surface</a:t>
            </a:r>
            <a:r>
              <a:rPr lang="de-DE" sz="2200" b="1" dirty="0">
                <a:solidFill>
                  <a:srgbClr val="2D4B9B"/>
                </a:solidFill>
              </a:rPr>
              <a:t> </a:t>
            </a:r>
            <a:r>
              <a:rPr lang="de-DE" sz="2200" b="1" dirty="0" err="1">
                <a:solidFill>
                  <a:srgbClr val="2D4B9B"/>
                </a:solidFill>
              </a:rPr>
              <a:t>scheme</a:t>
            </a:r>
            <a:r>
              <a:rPr lang="de-DE" sz="2200" b="1" dirty="0">
                <a:solidFill>
                  <a:srgbClr val="2D4B9B"/>
                </a:solidFill>
              </a:rPr>
              <a:t> TERRA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314325" y="1560513"/>
            <a:ext cx="8534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20000"/>
              </a:lnSpc>
              <a:spcBef>
                <a:spcPts val="600"/>
              </a:spcBef>
              <a:buSzPct val="100000"/>
            </a:pPr>
            <a:endParaRPr lang="de-DE" sz="24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de-DE" sz="1400">
                <a:solidFill>
                  <a:srgbClr val="2D4B9B"/>
                </a:solidFill>
              </a:rPr>
              <a:t>Jan-Peter Schulz, Gerd Vogel, Claudia Heret and Bodo Ahrens</a:t>
            </a:r>
          </a:p>
        </p:txBody>
      </p:sp>
      <p:grpSp>
        <p:nvGrpSpPr>
          <p:cNvPr id="66564" name="Group 3"/>
          <p:cNvGrpSpPr>
            <a:grpSpLocks/>
          </p:cNvGrpSpPr>
          <p:nvPr/>
        </p:nvGrpSpPr>
        <p:grpSpPr bwMode="auto">
          <a:xfrm>
            <a:off x="0" y="125413"/>
            <a:ext cx="9139238" cy="922337"/>
            <a:chOff x="0" y="79"/>
            <a:chExt cx="5757" cy="581"/>
          </a:xfrm>
        </p:grpSpPr>
        <p:sp>
          <p:nvSpPr>
            <p:cNvPr id="66576" name="Line 4"/>
            <p:cNvSpPr>
              <a:spLocks noChangeShapeType="1"/>
            </p:cNvSpPr>
            <p:nvPr/>
          </p:nvSpPr>
          <p:spPr bwMode="auto">
            <a:xfrm>
              <a:off x="0" y="661"/>
              <a:ext cx="5757" cy="0"/>
            </a:xfrm>
            <a:prstGeom prst="line">
              <a:avLst/>
            </a:prstGeom>
            <a:noFill/>
            <a:ln w="22320" cap="sq">
              <a:solidFill>
                <a:srgbClr val="2D4B9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665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95"/>
            <a:stretch>
              <a:fillRect/>
            </a:stretch>
          </p:blipFill>
          <p:spPr bwMode="auto">
            <a:xfrm>
              <a:off x="5200" y="90"/>
              <a:ext cx="416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779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32"/>
              <a:ext cx="1256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79"/>
              <a:ext cx="920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565" name="Group 8"/>
          <p:cNvGrpSpPr>
            <a:grpSpLocks/>
          </p:cNvGrpSpPr>
          <p:nvPr/>
        </p:nvGrpSpPr>
        <p:grpSpPr bwMode="auto">
          <a:xfrm>
            <a:off x="363538" y="2282825"/>
            <a:ext cx="8516937" cy="2478088"/>
            <a:chOff x="229" y="1438"/>
            <a:chExt cx="5365" cy="1561"/>
          </a:xfrm>
        </p:grpSpPr>
        <p:grpSp>
          <p:nvGrpSpPr>
            <p:cNvPr id="66567" name="Group 9"/>
            <p:cNvGrpSpPr>
              <a:grpSpLocks/>
            </p:cNvGrpSpPr>
            <p:nvPr/>
          </p:nvGrpSpPr>
          <p:grpSpPr bwMode="auto">
            <a:xfrm>
              <a:off x="229" y="1438"/>
              <a:ext cx="1686" cy="1561"/>
              <a:chOff x="229" y="1438"/>
              <a:chExt cx="1686" cy="1561"/>
            </a:xfrm>
          </p:grpSpPr>
          <p:pic>
            <p:nvPicPr>
              <p:cNvPr id="66574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t="13298" r="5257" b="16666"/>
              <a:stretch>
                <a:fillRect/>
              </a:stretch>
            </p:blipFill>
            <p:spPr bwMode="auto">
              <a:xfrm>
                <a:off x="229" y="1549"/>
                <a:ext cx="1686" cy="1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13416" t="13298" r="5257" b="16666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575" name="Rectangle 11"/>
              <p:cNvSpPr>
                <a:spLocks noChangeArrowheads="1"/>
              </p:cNvSpPr>
              <p:nvPr/>
            </p:nvSpPr>
            <p:spPr bwMode="auto">
              <a:xfrm>
                <a:off x="231" y="1438"/>
                <a:ext cx="1351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algn="ctr" defTabSz="449263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de-DE" sz="1400">
                    <a:solidFill>
                      <a:srgbClr val="000000"/>
                    </a:solidFill>
                  </a:rPr>
                  <a:t>Observation</a:t>
                </a:r>
              </a:p>
            </p:txBody>
          </p:sp>
        </p:grpSp>
        <p:grpSp>
          <p:nvGrpSpPr>
            <p:cNvPr id="66568" name="Group 12"/>
            <p:cNvGrpSpPr>
              <a:grpSpLocks/>
            </p:cNvGrpSpPr>
            <p:nvPr/>
          </p:nvGrpSpPr>
          <p:grpSpPr bwMode="auto">
            <a:xfrm>
              <a:off x="2085" y="1438"/>
              <a:ext cx="1685" cy="1561"/>
              <a:chOff x="2085" y="1438"/>
              <a:chExt cx="1685" cy="1561"/>
            </a:xfrm>
          </p:grpSpPr>
          <p:sp>
            <p:nvSpPr>
              <p:cNvPr id="66572" name="Rectangle 13"/>
              <p:cNvSpPr>
                <a:spLocks noChangeArrowheads="1"/>
              </p:cNvSpPr>
              <p:nvPr/>
            </p:nvSpPr>
            <p:spPr bwMode="auto">
              <a:xfrm>
                <a:off x="2088" y="1438"/>
                <a:ext cx="1578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defTabSz="449263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de-DE" sz="1400">
                    <a:solidFill>
                      <a:srgbClr val="000000"/>
                    </a:solidFill>
                  </a:rPr>
                  <a:t>COSMO-CLM (</a:t>
                </a:r>
                <a:r>
                  <a:rPr lang="de-DE" sz="1400">
                    <a:solidFill>
                      <a:srgbClr val="2D4B9B"/>
                    </a:solidFill>
                  </a:rPr>
                  <a:t>REF</a:t>
                </a:r>
                <a:r>
                  <a:rPr lang="de-DE" sz="1400">
                    <a:solidFill>
                      <a:srgbClr val="000000"/>
                    </a:solidFill>
                  </a:rPr>
                  <a:t>) - Obs</a:t>
                </a:r>
              </a:p>
            </p:txBody>
          </p:sp>
          <p:pic>
            <p:nvPicPr>
              <p:cNvPr id="66573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31" t="13309" r="5251" b="16666"/>
              <a:stretch>
                <a:fillRect/>
              </a:stretch>
            </p:blipFill>
            <p:spPr bwMode="auto">
              <a:xfrm>
                <a:off x="2085" y="1550"/>
                <a:ext cx="1685" cy="1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13431" t="13309" r="5251" b="16666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569" name="Group 15"/>
            <p:cNvGrpSpPr>
              <a:grpSpLocks/>
            </p:cNvGrpSpPr>
            <p:nvPr/>
          </p:nvGrpSpPr>
          <p:grpSpPr bwMode="auto">
            <a:xfrm>
              <a:off x="3909" y="1438"/>
              <a:ext cx="1685" cy="1561"/>
              <a:chOff x="3909" y="1438"/>
              <a:chExt cx="1685" cy="1561"/>
            </a:xfrm>
          </p:grpSpPr>
          <p:sp>
            <p:nvSpPr>
              <p:cNvPr id="66570" name="Rectangle 16"/>
              <p:cNvSpPr>
                <a:spLocks noChangeArrowheads="1"/>
              </p:cNvSpPr>
              <p:nvPr/>
            </p:nvSpPr>
            <p:spPr bwMode="auto">
              <a:xfrm>
                <a:off x="3912" y="1438"/>
                <a:ext cx="1578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/>
              <a:p>
                <a:pPr defTabSz="449263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de-DE" sz="1400">
                    <a:solidFill>
                      <a:srgbClr val="000000"/>
                    </a:solidFill>
                  </a:rPr>
                  <a:t>COSMO-CLM (</a:t>
                </a:r>
                <a:r>
                  <a:rPr lang="de-DE" sz="1400">
                    <a:solidFill>
                      <a:srgbClr val="2D4B9B"/>
                    </a:solidFill>
                  </a:rPr>
                  <a:t>EXP</a:t>
                </a:r>
                <a:r>
                  <a:rPr lang="de-DE" sz="1400">
                    <a:solidFill>
                      <a:srgbClr val="000000"/>
                    </a:solidFill>
                  </a:rPr>
                  <a:t>) - Obs</a:t>
                </a:r>
              </a:p>
            </p:txBody>
          </p:sp>
          <p:pic>
            <p:nvPicPr>
              <p:cNvPr id="66571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31" t="13309" r="5251" b="16666"/>
              <a:stretch>
                <a:fillRect/>
              </a:stretch>
            </p:blipFill>
            <p:spPr bwMode="auto">
              <a:xfrm>
                <a:off x="3909" y="1550"/>
                <a:ext cx="1685" cy="1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13431" t="13309" r="5251" b="16666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60350" y="4908550"/>
            <a:ext cx="8607425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buSzPct val="100000"/>
            </a:pPr>
            <a:r>
              <a:rPr lang="en-US" sz="1200">
                <a:solidFill>
                  <a:srgbClr val="2D4B9B"/>
                </a:solidFill>
              </a:rPr>
              <a:t>COSMO-CLM: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sz="1200">
                <a:solidFill>
                  <a:srgbClr val="000000"/>
                </a:solidFill>
              </a:rPr>
              <a:t>CORDEX Africa domain, horizontal resolution: 0.44</a:t>
            </a:r>
            <a:r>
              <a:rPr lang="en-US" sz="1200" baseline="30000">
                <a:solidFill>
                  <a:srgbClr val="000000"/>
                </a:solidFill>
              </a:rPr>
              <a:t>o</a:t>
            </a:r>
            <a:r>
              <a:rPr lang="en-US" sz="1200">
                <a:solidFill>
                  <a:srgbClr val="000000"/>
                </a:solidFill>
              </a:rPr>
              <a:t>, ERA-Interim forcing, simulation period: 2008 – 2010</a:t>
            </a:r>
          </a:p>
          <a:p>
            <a:pPr>
              <a:lnSpc>
                <a:spcPct val="110000"/>
              </a:lnSpc>
              <a:buSzPct val="100000"/>
            </a:pPr>
            <a:endParaRPr lang="en-US" sz="120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1200">
                <a:solidFill>
                  <a:srgbClr val="000000"/>
                </a:solidFill>
              </a:rPr>
              <a:t>Observed average diurnal 2-m temperature range </a:t>
            </a:r>
            <a:r>
              <a:rPr lang="de-DE" sz="1200">
                <a:solidFill>
                  <a:srgbClr val="000000"/>
                </a:solidFill>
              </a:rPr>
              <a:t>[</a:t>
            </a:r>
            <a:r>
              <a:rPr lang="de-DE" sz="1200" baseline="30000">
                <a:solidFill>
                  <a:srgbClr val="000000"/>
                </a:solidFill>
              </a:rPr>
              <a:t>o</a:t>
            </a:r>
            <a:r>
              <a:rPr lang="de-DE" sz="1200">
                <a:solidFill>
                  <a:srgbClr val="000000"/>
                </a:solidFill>
              </a:rPr>
              <a:t>C]</a:t>
            </a:r>
            <a:r>
              <a:rPr lang="en-US" sz="1200">
                <a:solidFill>
                  <a:srgbClr val="000000"/>
                </a:solidFill>
              </a:rPr>
              <a:t> (ADTR): High in arid regions, low in tropics</a:t>
            </a:r>
          </a:p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1200">
                <a:solidFill>
                  <a:srgbClr val="000000"/>
                </a:solidFill>
              </a:rPr>
              <a:t>ADTR in COSMO-CLM </a:t>
            </a:r>
            <a:r>
              <a:rPr lang="en-US" sz="1200">
                <a:solidFill>
                  <a:srgbClr val="2D4B9B"/>
                </a:solidFill>
              </a:rPr>
              <a:t>reference</a:t>
            </a:r>
            <a:r>
              <a:rPr lang="en-US" sz="1200">
                <a:solidFill>
                  <a:srgbClr val="000000"/>
                </a:solidFill>
              </a:rPr>
              <a:t>: </a:t>
            </a:r>
            <a:r>
              <a:rPr lang="en-US" sz="1200">
                <a:solidFill>
                  <a:srgbClr val="800000"/>
                </a:solidFill>
              </a:rPr>
              <a:t>Underestimated</a:t>
            </a:r>
            <a:r>
              <a:rPr lang="en-US" sz="1200">
                <a:solidFill>
                  <a:srgbClr val="000000"/>
                </a:solidFill>
              </a:rPr>
              <a:t> in arid or semi-arid regions by up to 4°C</a:t>
            </a:r>
          </a:p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1200">
                <a:solidFill>
                  <a:srgbClr val="000000"/>
                </a:solidFill>
              </a:rPr>
              <a:t>ADTR in COSMO-CLM </a:t>
            </a:r>
            <a:r>
              <a:rPr lang="en-US" sz="1200">
                <a:solidFill>
                  <a:srgbClr val="2D4B9B"/>
                </a:solidFill>
              </a:rPr>
              <a:t>experiment with soil thermal conductivity dependent on soil moisture</a:t>
            </a:r>
            <a:r>
              <a:rPr lang="en-US" sz="1200">
                <a:solidFill>
                  <a:srgbClr val="000000"/>
                </a:solidFill>
              </a:rPr>
              <a:t>: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800000"/>
                </a:solidFill>
              </a:rPr>
              <a:t>Improvements</a:t>
            </a:r>
            <a:r>
              <a:rPr lang="en-US" sz="1200">
                <a:solidFill>
                  <a:srgbClr val="000000"/>
                </a:solidFill>
              </a:rPr>
              <a:t> in large parts of Sahara and Sahel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3458" r="5557" b="16666"/>
          <a:stretch>
            <a:fillRect/>
          </a:stretch>
        </p:blipFill>
        <p:spPr bwMode="auto">
          <a:xfrm>
            <a:off x="820738" y="2540000"/>
            <a:ext cx="345598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458" t="13458" r="5557" b="166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0" y="1173163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SzPct val="100000"/>
            </a:pPr>
            <a:r>
              <a:rPr lang="de-DE" sz="2200" b="1">
                <a:solidFill>
                  <a:srgbClr val="2D4B9B"/>
                </a:solidFill>
              </a:rPr>
              <a:t>The ground heat flux in the COSMO land surface scheme TERRA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14325" y="1560513"/>
            <a:ext cx="8534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20000"/>
              </a:lnSpc>
              <a:spcBef>
                <a:spcPts val="600"/>
              </a:spcBef>
              <a:buSzPct val="100000"/>
            </a:pPr>
            <a:endParaRPr lang="de-DE" sz="24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de-DE" sz="1400">
                <a:solidFill>
                  <a:srgbClr val="2D4B9B"/>
                </a:solidFill>
              </a:rPr>
              <a:t>Jan-Peter Schulz, Gerd Vogel, Claudia Heret and Bodo Ahrens</a:t>
            </a:r>
          </a:p>
        </p:txBody>
      </p:sp>
      <p:grpSp>
        <p:nvGrpSpPr>
          <p:cNvPr id="67589" name="Group 4"/>
          <p:cNvGrpSpPr>
            <a:grpSpLocks/>
          </p:cNvGrpSpPr>
          <p:nvPr/>
        </p:nvGrpSpPr>
        <p:grpSpPr bwMode="auto">
          <a:xfrm>
            <a:off x="0" y="125413"/>
            <a:ext cx="9139238" cy="922337"/>
            <a:chOff x="0" y="79"/>
            <a:chExt cx="5757" cy="581"/>
          </a:xfrm>
        </p:grpSpPr>
        <p:sp>
          <p:nvSpPr>
            <p:cNvPr id="67594" name="Line 5"/>
            <p:cNvSpPr>
              <a:spLocks noChangeShapeType="1"/>
            </p:cNvSpPr>
            <p:nvPr/>
          </p:nvSpPr>
          <p:spPr bwMode="auto">
            <a:xfrm>
              <a:off x="0" y="661"/>
              <a:ext cx="5757" cy="0"/>
            </a:xfrm>
            <a:prstGeom prst="line">
              <a:avLst/>
            </a:prstGeom>
            <a:noFill/>
            <a:ln w="22320" cap="sq">
              <a:solidFill>
                <a:srgbClr val="2D4B9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6759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95"/>
            <a:stretch>
              <a:fillRect/>
            </a:stretch>
          </p:blipFill>
          <p:spPr bwMode="auto">
            <a:xfrm>
              <a:off x="5200" y="90"/>
              <a:ext cx="416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7779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32"/>
              <a:ext cx="1256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59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79"/>
              <a:ext cx="920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985838" y="2282825"/>
            <a:ext cx="2509837" cy="130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>
                <a:solidFill>
                  <a:srgbClr val="000000"/>
                </a:solidFill>
              </a:rPr>
              <a:t>TMAX_2M: EXP - REF</a:t>
            </a:r>
          </a:p>
        </p:txBody>
      </p:sp>
      <p:sp>
        <p:nvSpPr>
          <p:cNvPr id="67591" name="Rectangle 10"/>
          <p:cNvSpPr>
            <a:spLocks noChangeArrowheads="1"/>
          </p:cNvSpPr>
          <p:nvPr/>
        </p:nvSpPr>
        <p:spPr bwMode="auto">
          <a:xfrm>
            <a:off x="5151438" y="2282825"/>
            <a:ext cx="2509837" cy="130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>
                <a:solidFill>
                  <a:srgbClr val="000000"/>
                </a:solidFill>
              </a:rPr>
              <a:t>TMIN_2M: EXP - REF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0350" y="5781675"/>
            <a:ext cx="8607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0988" indent="-280988" defTabSz="449263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1200">
                <a:solidFill>
                  <a:srgbClr val="000000"/>
                </a:solidFill>
              </a:rPr>
              <a:t>COSMO-CLM </a:t>
            </a:r>
            <a:r>
              <a:rPr lang="en-US" sz="1200">
                <a:solidFill>
                  <a:srgbClr val="2D4B9B"/>
                </a:solidFill>
              </a:rPr>
              <a:t>EXP</a:t>
            </a:r>
            <a:r>
              <a:rPr lang="en-US" sz="1200">
                <a:solidFill>
                  <a:srgbClr val="000000"/>
                </a:solidFill>
              </a:rPr>
              <a:t>: Nighttime cooling more pronounced than daytime warming</a:t>
            </a:r>
          </a:p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1200">
                <a:solidFill>
                  <a:srgbClr val="000000"/>
                </a:solidFill>
              </a:rPr>
              <a:t>Improves mean 2-m temperature which has a warm bias in COSMO-CLM in arid regions</a:t>
            </a:r>
          </a:p>
        </p:txBody>
      </p:sp>
      <p:pic>
        <p:nvPicPr>
          <p:cNvPr id="6759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13458" r="5423" b="16676"/>
          <a:stretch>
            <a:fillRect/>
          </a:stretch>
        </p:blipFill>
        <p:spPr bwMode="auto">
          <a:xfrm>
            <a:off x="4986338" y="2538413"/>
            <a:ext cx="34575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582" t="13458" r="5423" b="166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430213" y="150813"/>
            <a:ext cx="7345362" cy="8286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Land </a:t>
            </a:r>
            <a:r>
              <a:rPr lang="de-DE" dirty="0" err="1" smtClean="0"/>
              <a:t>Surface</a:t>
            </a:r>
            <a:r>
              <a:rPr lang="de-DE" dirty="0" smtClean="0"/>
              <a:t> Research </a:t>
            </a:r>
            <a:r>
              <a:rPr lang="de-DE" dirty="0" err="1" smtClean="0"/>
              <a:t>with</a:t>
            </a:r>
            <a:r>
              <a:rPr lang="de-DE" dirty="0" smtClean="0"/>
              <a:t> TERRA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idx="1"/>
          </p:nvPr>
        </p:nvSpPr>
        <p:spPr>
          <a:xfrm>
            <a:off x="430213" y="1304925"/>
            <a:ext cx="8280400" cy="3978275"/>
          </a:xfrm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dirty="0" err="1" smtClean="0">
                <a:solidFill>
                  <a:srgbClr val="0000FF"/>
                </a:solidFill>
              </a:rPr>
              <a:t>Revised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Lower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Boundary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Condition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for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</a:rPr>
              <a:t>Soil</a:t>
            </a:r>
            <a:r>
              <a:rPr lang="de-DE" i="1" dirty="0" smtClean="0">
                <a:solidFill>
                  <a:srgbClr val="0000FF"/>
                </a:solidFill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</a:rPr>
              <a:t>Temperature</a:t>
            </a:r>
            <a:endParaRPr lang="de-DE" i="1" dirty="0" smtClean="0">
              <a:solidFill>
                <a:srgbClr val="0000FF"/>
              </a:solidFill>
            </a:endParaRPr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/>
              <a:t>„</a:t>
            </a:r>
            <a:r>
              <a:rPr lang="de-DE" sz="1400" dirty="0" err="1" smtClean="0">
                <a:solidFill>
                  <a:srgbClr val="008000"/>
                </a:solidFill>
              </a:rPr>
              <a:t>No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</a:rPr>
              <a:t>heat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</a:rPr>
              <a:t>flux</a:t>
            </a:r>
            <a:r>
              <a:rPr lang="de-DE" sz="1400" dirty="0" smtClean="0"/>
              <a:t>“ </a:t>
            </a:r>
            <a:r>
              <a:rPr lang="de-DE" sz="1400" dirty="0" err="1" smtClean="0"/>
              <a:t>instead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fixed</a:t>
            </a:r>
            <a:r>
              <a:rPr lang="de-DE" sz="1400" dirty="0" smtClean="0"/>
              <a:t> EXTPAR </a:t>
            </a:r>
            <a:r>
              <a:rPr lang="de-DE" sz="1400" dirty="0" err="1" smtClean="0"/>
              <a:t>temperature</a:t>
            </a:r>
            <a:r>
              <a:rPr lang="de-DE" sz="1400" dirty="0" smtClean="0"/>
              <a:t> in </a:t>
            </a:r>
            <a:r>
              <a:rPr lang="de-DE" sz="1400" dirty="0" err="1" smtClean="0"/>
              <a:t>deep</a:t>
            </a:r>
            <a:r>
              <a:rPr lang="de-DE" sz="1400" dirty="0" smtClean="0"/>
              <a:t> </a:t>
            </a:r>
            <a:r>
              <a:rPr lang="de-DE" sz="1400" dirty="0" err="1" smtClean="0"/>
              <a:t>soil</a:t>
            </a:r>
            <a:endParaRPr lang="de-DE" sz="1400" dirty="0" smtClean="0"/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err="1" smtClean="0"/>
              <a:t>Avoids</a:t>
            </a:r>
            <a:r>
              <a:rPr lang="de-DE" sz="1400" dirty="0" smtClean="0"/>
              <a:t> </a:t>
            </a:r>
            <a:r>
              <a:rPr lang="de-DE" sz="1400" dirty="0" err="1" smtClean="0"/>
              <a:t>artificial</a:t>
            </a:r>
            <a:r>
              <a:rPr lang="de-DE" sz="1400" dirty="0" smtClean="0"/>
              <a:t> </a:t>
            </a:r>
            <a:r>
              <a:rPr lang="de-DE" sz="1400" dirty="0" err="1" smtClean="0"/>
              <a:t>energy</a:t>
            </a:r>
            <a:r>
              <a:rPr lang="de-DE" sz="1400" dirty="0" smtClean="0"/>
              <a:t> </a:t>
            </a:r>
            <a:r>
              <a:rPr lang="de-DE" sz="1400" dirty="0" err="1" smtClean="0"/>
              <a:t>sources</a:t>
            </a:r>
            <a:r>
              <a:rPr lang="de-DE" sz="1400" dirty="0" smtClean="0"/>
              <a:t> &amp; </a:t>
            </a:r>
            <a:r>
              <a:rPr lang="de-DE" sz="1400" dirty="0" err="1" smtClean="0"/>
              <a:t>sinks</a:t>
            </a:r>
            <a:endParaRPr lang="de-DE" sz="1400" dirty="0" smtClean="0"/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/>
              <a:t>CLM </a:t>
            </a:r>
            <a:r>
              <a:rPr lang="de-DE" sz="1400" dirty="0" err="1" smtClean="0"/>
              <a:t>simulation</a:t>
            </a:r>
            <a:r>
              <a:rPr lang="de-DE" sz="1400" dirty="0" smtClean="0"/>
              <a:t> </a:t>
            </a:r>
            <a:r>
              <a:rPr lang="de-DE" sz="1400" dirty="0" err="1" smtClean="0"/>
              <a:t>shows</a:t>
            </a:r>
            <a:r>
              <a:rPr lang="de-DE" sz="1400" dirty="0" smtClean="0"/>
              <a:t> </a:t>
            </a:r>
            <a:r>
              <a:rPr lang="de-DE" sz="1400" dirty="0" err="1" smtClean="0"/>
              <a:t>sensitivity</a:t>
            </a:r>
            <a:r>
              <a:rPr lang="de-DE" sz="1400" dirty="0" smtClean="0"/>
              <a:t> </a:t>
            </a:r>
            <a:r>
              <a:rPr lang="de-DE" sz="1400" dirty="0" err="1" smtClean="0"/>
              <a:t>even</a:t>
            </a:r>
            <a:r>
              <a:rPr lang="de-DE" sz="1400" dirty="0" smtClean="0"/>
              <a:t> on medium-range</a:t>
            </a:r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/>
              <a:t>Evaluation </a:t>
            </a:r>
            <a:r>
              <a:rPr lang="de-DE" sz="1400" dirty="0" err="1" smtClean="0"/>
              <a:t>ongoing</a:t>
            </a:r>
            <a:r>
              <a:rPr lang="de-DE" sz="1400" dirty="0" smtClean="0"/>
              <a:t>...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de-DE" dirty="0" smtClean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de-DE" dirty="0" smtClean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de-DE" sz="800" dirty="0" smtClean="0">
              <a:solidFill>
                <a:srgbClr val="0000FF"/>
              </a:solidFill>
            </a:endParaRP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dirty="0" smtClean="0">
                <a:solidFill>
                  <a:srgbClr val="0000FF"/>
                </a:solidFill>
              </a:rPr>
              <a:t>Land </a:t>
            </a:r>
            <a:r>
              <a:rPr lang="de-DE" dirty="0" err="1" smtClean="0">
                <a:solidFill>
                  <a:srgbClr val="0000FF"/>
                </a:solidFill>
              </a:rPr>
              <a:t>Surface</a:t>
            </a:r>
            <a:r>
              <a:rPr lang="de-DE" dirty="0" smtClean="0">
                <a:solidFill>
                  <a:srgbClr val="0000FF"/>
                </a:solidFill>
              </a:rPr>
              <a:t> Data Assimilation</a:t>
            </a:r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>
                <a:solidFill>
                  <a:srgbClr val="008000"/>
                </a:solidFill>
              </a:rPr>
              <a:t>State &amp; </a:t>
            </a:r>
            <a:r>
              <a:rPr lang="de-DE" sz="1400" dirty="0" err="1" smtClean="0">
                <a:solidFill>
                  <a:srgbClr val="008000"/>
                </a:solidFill>
              </a:rPr>
              <a:t>parameter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</a:rPr>
              <a:t>estimation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</a:rPr>
              <a:t>with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</a:rPr>
              <a:t>EnKF</a:t>
            </a:r>
            <a:endParaRPr lang="de-DE" sz="1400" dirty="0" smtClean="0">
              <a:solidFill>
                <a:srgbClr val="008000"/>
              </a:solidFill>
            </a:endParaRPr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/>
              <a:t>Assimilation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soil-related</a:t>
            </a:r>
            <a:r>
              <a:rPr lang="de-DE" sz="1400" dirty="0" smtClean="0"/>
              <a:t> </a:t>
            </a:r>
            <a:r>
              <a:rPr lang="de-DE" sz="1400" dirty="0" err="1" smtClean="0"/>
              <a:t>observations</a:t>
            </a:r>
            <a:endParaRPr lang="de-DE" sz="1400" dirty="0" smtClean="0"/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err="1" smtClean="0"/>
              <a:t>Aims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</a:t>
            </a:r>
            <a:r>
              <a:rPr lang="de-DE" sz="1400" dirty="0" err="1" smtClean="0"/>
              <a:t>improved</a:t>
            </a:r>
            <a:r>
              <a:rPr lang="de-DE" sz="1400" dirty="0" smtClean="0"/>
              <a:t> </a:t>
            </a:r>
            <a:r>
              <a:rPr lang="de-DE" sz="1400" dirty="0" err="1" smtClean="0"/>
              <a:t>initializiation</a:t>
            </a:r>
            <a:r>
              <a:rPr lang="de-DE" sz="1400" dirty="0" smtClean="0"/>
              <a:t>/</a:t>
            </a:r>
            <a:r>
              <a:rPr lang="de-DE" sz="1400" dirty="0" err="1" smtClean="0"/>
              <a:t>parameterization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soil</a:t>
            </a:r>
            <a:r>
              <a:rPr lang="de-DE" sz="1400" dirty="0" smtClean="0"/>
              <a:t> </a:t>
            </a:r>
            <a:r>
              <a:rPr lang="de-DE" sz="1400" dirty="0" err="1" smtClean="0"/>
              <a:t>state</a:t>
            </a:r>
            <a:endParaRPr lang="de-DE" sz="1400" dirty="0" smtClean="0"/>
          </a:p>
          <a:p>
            <a:pPr marL="442913" lvl="1" indent="-266700">
              <a:buClr>
                <a:srgbClr val="00498D"/>
              </a:buCl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sz="1400" dirty="0" smtClean="0"/>
              <a:t>Potential </a:t>
            </a:r>
            <a:r>
              <a:rPr lang="de-DE" sz="1400" dirty="0" err="1" smtClean="0"/>
              <a:t>relevance</a:t>
            </a:r>
            <a:r>
              <a:rPr lang="de-DE" sz="1400" dirty="0" smtClean="0"/>
              <a:t> also </a:t>
            </a:r>
            <a:r>
              <a:rPr lang="de-DE" sz="1400" dirty="0" err="1" smtClean="0"/>
              <a:t>for</a:t>
            </a:r>
            <a:r>
              <a:rPr lang="de-DE" sz="1400" dirty="0" smtClean="0"/>
              <a:t> medium-range </a:t>
            </a:r>
            <a:r>
              <a:rPr lang="de-DE" sz="1400" dirty="0" err="1" smtClean="0"/>
              <a:t>climate</a:t>
            </a:r>
            <a:endParaRPr lang="de-DE" sz="1400" dirty="0" smtClean="0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422275" y="612775"/>
            <a:ext cx="2636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</a:pPr>
            <a:r>
              <a:rPr lang="de-DE" sz="1600" b="1" i="1">
                <a:solidFill>
                  <a:srgbClr val="00498D"/>
                </a:solidFill>
                <a:latin typeface="(Headings)"/>
                <a:ea typeface="ＭＳ Ｐゴシック" pitchFamily="34" charset="-128"/>
                <a:cs typeface="Arial Unicode MS" pitchFamily="34" charset="-128"/>
              </a:rPr>
              <a:t>J. Tödter, B. Ahrens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816350"/>
            <a:ext cx="2808288" cy="2544763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4" name="AutoShape 5"/>
          <p:cNvSpPr>
            <a:spLocks noChangeArrowheads="1"/>
          </p:cNvSpPr>
          <p:nvPr/>
        </p:nvSpPr>
        <p:spPr bwMode="auto">
          <a:xfrm>
            <a:off x="6518275" y="3905250"/>
            <a:ext cx="1330325" cy="301625"/>
          </a:xfrm>
          <a:prstGeom prst="roundRect">
            <a:avLst>
              <a:gd name="adj" fmla="val 523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Soil temp. in 5m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2736850" y="5173663"/>
            <a:ext cx="3240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Twin experiment with 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truth</a:t>
            </a:r>
            <a:r>
              <a:rPr 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:</a:t>
            </a:r>
          </a:p>
          <a:p>
            <a:pPr>
              <a:buSzPct val="100000"/>
            </a:pPr>
            <a:r>
              <a:rPr lang="de-DE" sz="1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EnKF analysis</a:t>
            </a:r>
            <a:r>
              <a:rPr 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 superior </a:t>
            </a:r>
          </a:p>
          <a:p>
            <a:pPr>
              <a:buSzPct val="100000"/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versus </a:t>
            </a:r>
            <a:r>
              <a:rPr lang="de-DE" sz="1400" b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spin-up run</a:t>
            </a:r>
          </a:p>
        </p:txBody>
      </p:sp>
      <p:sp>
        <p:nvSpPr>
          <p:cNvPr id="68616" name="AutoShape 7"/>
          <p:cNvSpPr>
            <a:spLocks noChangeArrowheads="1"/>
          </p:cNvSpPr>
          <p:nvPr/>
        </p:nvSpPr>
        <p:spPr bwMode="auto">
          <a:xfrm>
            <a:off x="4967288" y="5256213"/>
            <a:ext cx="900112" cy="612775"/>
          </a:xfrm>
          <a:prstGeom prst="rightArrow">
            <a:avLst>
              <a:gd name="adj1" fmla="val 50000"/>
              <a:gd name="adj2" fmla="val 36723"/>
            </a:avLst>
          </a:prstGeom>
          <a:solidFill>
            <a:srgbClr val="E6E6F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6718300" y="6189663"/>
            <a:ext cx="1603375" cy="160337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 Unicode MS" pitchFamily="34" charset="-128"/>
              </a:rPr>
              <a:t>Days</a:t>
            </a:r>
          </a:p>
        </p:txBody>
      </p:sp>
      <p:pic>
        <p:nvPicPr>
          <p:cNvPr id="686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67400"/>
            <a:ext cx="270033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77913"/>
            <a:ext cx="2519363" cy="2378075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4800"/>
            <a:ext cx="367188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1" name="AutoShape 12"/>
          <p:cNvSpPr>
            <a:spLocks noChangeArrowheads="1"/>
          </p:cNvSpPr>
          <p:nvPr/>
        </p:nvSpPr>
        <p:spPr bwMode="auto">
          <a:xfrm>
            <a:off x="5003800" y="2411413"/>
            <a:ext cx="900113" cy="612775"/>
          </a:xfrm>
          <a:prstGeom prst="rightArrow">
            <a:avLst>
              <a:gd name="adj1" fmla="val 50000"/>
              <a:gd name="adj2" fmla="val 36723"/>
            </a:avLst>
          </a:prstGeom>
          <a:solidFill>
            <a:srgbClr val="E6E6F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CORDEX-Africa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4385816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sz="2000" b="1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Evaluation Papers </a:t>
            </a:r>
            <a:r>
              <a:rPr sz="2000" b="1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for</a:t>
            </a:r>
            <a:r>
              <a:rPr sz="2000" b="1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CORDEX </a:t>
            </a:r>
            <a:r>
              <a:rPr sz="2000" b="1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Africa</a:t>
            </a:r>
            <a:r>
              <a:rPr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(</a:t>
            </a:r>
            <a:r>
              <a:rPr sz="2000" b="1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status</a:t>
            </a:r>
            <a:r>
              <a:rPr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September 2013)</a:t>
            </a:r>
            <a:endParaRPr sz="2000" b="1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sz="1600" dirty="0" err="1" smtClean="0"/>
              <a:t>Kalognomou</a:t>
            </a:r>
            <a:r>
              <a:rPr sz="1600" dirty="0" smtClean="0"/>
              <a:t> E.A., C. Lennard, M. </a:t>
            </a:r>
            <a:r>
              <a:rPr sz="1600" dirty="0" err="1" smtClean="0"/>
              <a:t>Shongwe</a:t>
            </a:r>
            <a:r>
              <a:rPr sz="1600" dirty="0" smtClean="0"/>
              <a:t>, I. Pinto, A. Favre, M. Kent, B. </a:t>
            </a:r>
            <a:r>
              <a:rPr sz="1600" dirty="0" err="1" smtClean="0"/>
              <a:t>Hewitson</a:t>
            </a:r>
            <a:r>
              <a:rPr sz="1600" dirty="0" smtClean="0"/>
              <a:t>, A. </a:t>
            </a:r>
            <a:r>
              <a:rPr sz="1600" dirty="0" err="1" smtClean="0"/>
              <a:t>Dosio</a:t>
            </a:r>
            <a:r>
              <a:rPr sz="1600" dirty="0" smtClean="0"/>
              <a:t>, G, </a:t>
            </a:r>
            <a:r>
              <a:rPr sz="1600" dirty="0" err="1" smtClean="0"/>
              <a:t>Nikulin</a:t>
            </a:r>
            <a:r>
              <a:rPr sz="1600" dirty="0" smtClean="0"/>
              <a:t>. H.-J. </a:t>
            </a:r>
            <a:r>
              <a:rPr sz="1600" dirty="0" err="1" smtClean="0"/>
              <a:t>Panitz</a:t>
            </a:r>
            <a:r>
              <a:rPr sz="1600" dirty="0" smtClean="0"/>
              <a:t>, M. Büchner, 2013: A </a:t>
            </a:r>
            <a:r>
              <a:rPr sz="1600" dirty="0" err="1" smtClean="0"/>
              <a:t>diagnostic</a:t>
            </a:r>
            <a:r>
              <a:rPr sz="1600" dirty="0" smtClean="0"/>
              <a:t> </a:t>
            </a:r>
            <a:r>
              <a:rPr sz="1600" dirty="0" err="1" smtClean="0"/>
              <a:t>evaluation</a:t>
            </a:r>
            <a:r>
              <a:rPr sz="1600" dirty="0" smtClean="0"/>
              <a:t> </a:t>
            </a:r>
            <a:r>
              <a:rPr sz="1600" dirty="0" err="1" smtClean="0"/>
              <a:t>of</a:t>
            </a:r>
            <a:r>
              <a:rPr sz="1600" dirty="0" smtClean="0"/>
              <a:t> </a:t>
            </a:r>
            <a:r>
              <a:rPr sz="1600" dirty="0" err="1" smtClean="0"/>
              <a:t>precipitation</a:t>
            </a:r>
            <a:r>
              <a:rPr sz="1600" dirty="0" smtClean="0"/>
              <a:t> in CORDEX </a:t>
            </a:r>
            <a:r>
              <a:rPr sz="1600" dirty="0" err="1" smtClean="0"/>
              <a:t>models</a:t>
            </a:r>
            <a:r>
              <a:rPr sz="1600" dirty="0" smtClean="0"/>
              <a:t> </a:t>
            </a:r>
            <a:r>
              <a:rPr sz="1600" dirty="0" err="1" smtClean="0"/>
              <a:t>over</a:t>
            </a:r>
            <a:r>
              <a:rPr sz="1600" dirty="0" smtClean="0"/>
              <a:t> Southern </a:t>
            </a:r>
            <a:r>
              <a:rPr sz="1600" dirty="0" err="1" smtClean="0"/>
              <a:t>Africa</a:t>
            </a:r>
            <a:r>
              <a:rPr sz="1600" dirty="0" smtClean="0"/>
              <a:t>, J. </a:t>
            </a:r>
            <a:r>
              <a:rPr sz="1600" dirty="0" err="1" smtClean="0"/>
              <a:t>Clim</a:t>
            </a:r>
            <a:r>
              <a:rPr sz="1600" dirty="0" smtClean="0"/>
              <a:t>., in press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sz="1600" dirty="0" err="1" smtClean="0"/>
              <a:t>Endris</a:t>
            </a:r>
            <a:r>
              <a:rPr sz="1600" dirty="0" smtClean="0"/>
              <a:t> H.S., P. </a:t>
            </a:r>
            <a:r>
              <a:rPr sz="1600" dirty="0" err="1" smtClean="0"/>
              <a:t>Omondi</a:t>
            </a:r>
            <a:r>
              <a:rPr sz="1600" dirty="0" smtClean="0"/>
              <a:t>, S. Jain, C. Lennard, B. </a:t>
            </a:r>
            <a:r>
              <a:rPr sz="1600" dirty="0" err="1" smtClean="0"/>
              <a:t>Hewitson</a:t>
            </a:r>
            <a:r>
              <a:rPr sz="1600" dirty="0" smtClean="0"/>
              <a:t>, L. </a:t>
            </a:r>
            <a:r>
              <a:rPr sz="1600" dirty="0" err="1" smtClean="0"/>
              <a:t>Chang'a</a:t>
            </a:r>
            <a:r>
              <a:rPr sz="1600" dirty="0" smtClean="0"/>
              <a:t>, J. </a:t>
            </a:r>
            <a:r>
              <a:rPr sz="1600" dirty="0" err="1" smtClean="0"/>
              <a:t>Awange</a:t>
            </a:r>
            <a:r>
              <a:rPr sz="1600" dirty="0" smtClean="0"/>
              <a:t>, A. </a:t>
            </a:r>
            <a:r>
              <a:rPr sz="1600" dirty="0" err="1" smtClean="0"/>
              <a:t>Dosio</a:t>
            </a:r>
            <a:r>
              <a:rPr sz="1600" dirty="0" smtClean="0"/>
              <a:t>, P. </a:t>
            </a:r>
            <a:r>
              <a:rPr sz="1600" dirty="0" err="1" smtClean="0"/>
              <a:t>Ketiem</a:t>
            </a:r>
            <a:r>
              <a:rPr sz="1600" dirty="0" smtClean="0"/>
              <a:t>, G. </a:t>
            </a:r>
            <a:r>
              <a:rPr sz="1600" dirty="0" err="1" smtClean="0"/>
              <a:t>Nikulin</a:t>
            </a:r>
            <a:r>
              <a:rPr sz="1600" dirty="0" smtClean="0"/>
              <a:t>, H.-J. </a:t>
            </a:r>
            <a:r>
              <a:rPr sz="1600" dirty="0" err="1" smtClean="0"/>
              <a:t>Panitz</a:t>
            </a:r>
            <a:r>
              <a:rPr sz="1600" dirty="0" smtClean="0"/>
              <a:t>, M. Büchner; F. </a:t>
            </a:r>
            <a:r>
              <a:rPr sz="1600" dirty="0" err="1" smtClean="0"/>
              <a:t>Stordal</a:t>
            </a:r>
            <a:r>
              <a:rPr sz="1600" dirty="0" smtClean="0"/>
              <a:t>, L. </a:t>
            </a:r>
            <a:r>
              <a:rPr sz="1600" dirty="0" err="1" smtClean="0"/>
              <a:t>Tazalika</a:t>
            </a:r>
            <a:r>
              <a:rPr sz="1600" dirty="0" smtClean="0"/>
              <a:t>, 2013: Assessment </a:t>
            </a:r>
            <a:r>
              <a:rPr sz="1600" dirty="0" err="1" smtClean="0"/>
              <a:t>of</a:t>
            </a:r>
            <a:r>
              <a:rPr sz="1600" dirty="0" smtClean="0"/>
              <a:t> </a:t>
            </a:r>
            <a:r>
              <a:rPr sz="1600" dirty="0" err="1" smtClean="0"/>
              <a:t>the</a:t>
            </a:r>
            <a:r>
              <a:rPr sz="1600" dirty="0" smtClean="0"/>
              <a:t> </a:t>
            </a:r>
            <a:r>
              <a:rPr sz="1600" dirty="0" err="1" smtClean="0"/>
              <a:t>performance</a:t>
            </a:r>
            <a:r>
              <a:rPr sz="1600" dirty="0" smtClean="0"/>
              <a:t> </a:t>
            </a:r>
            <a:r>
              <a:rPr sz="1600" dirty="0" err="1" smtClean="0"/>
              <a:t>of</a:t>
            </a:r>
            <a:r>
              <a:rPr sz="1600" dirty="0" smtClean="0"/>
              <a:t> CORDEX Regional </a:t>
            </a:r>
            <a:r>
              <a:rPr sz="1600" dirty="0" err="1" smtClean="0"/>
              <a:t>Climate</a:t>
            </a:r>
            <a:r>
              <a:rPr sz="1600" dirty="0" smtClean="0"/>
              <a:t> Models in </a:t>
            </a:r>
            <a:r>
              <a:rPr sz="1600" dirty="0" err="1" smtClean="0"/>
              <a:t>Simulating</a:t>
            </a:r>
            <a:r>
              <a:rPr sz="1600" dirty="0" smtClean="0"/>
              <a:t> Eastern </a:t>
            </a:r>
            <a:r>
              <a:rPr sz="1600" dirty="0" err="1" smtClean="0"/>
              <a:t>Africa</a:t>
            </a:r>
            <a:r>
              <a:rPr sz="1600" dirty="0" smtClean="0"/>
              <a:t> </a:t>
            </a:r>
            <a:r>
              <a:rPr sz="1600" dirty="0" err="1" smtClean="0"/>
              <a:t>Rainfall</a:t>
            </a:r>
            <a:r>
              <a:rPr sz="1600" dirty="0" smtClean="0"/>
              <a:t>, </a:t>
            </a:r>
            <a:r>
              <a:rPr lang="de-DE" sz="1600" dirty="0" err="1" smtClean="0"/>
              <a:t>J.Clim</a:t>
            </a:r>
            <a:r>
              <a:rPr lang="de-DE" sz="1600" dirty="0" smtClean="0"/>
              <a:t>.</a:t>
            </a:r>
            <a:r>
              <a:rPr sz="1600" dirty="0" smtClean="0"/>
              <a:t>, in press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sz="1600" dirty="0" err="1" smtClean="0"/>
              <a:t>Panitz</a:t>
            </a:r>
            <a:r>
              <a:rPr sz="1600" dirty="0" smtClean="0"/>
              <a:t> H.-J., A. </a:t>
            </a:r>
            <a:r>
              <a:rPr sz="1600" dirty="0" err="1" smtClean="0"/>
              <a:t>Dosio</a:t>
            </a:r>
            <a:r>
              <a:rPr sz="1600" dirty="0" smtClean="0"/>
              <a:t>, M. </a:t>
            </a:r>
            <a:r>
              <a:rPr sz="1600" dirty="0" err="1" smtClean="0"/>
              <a:t>Buechner</a:t>
            </a:r>
            <a:r>
              <a:rPr sz="1600" dirty="0" smtClean="0"/>
              <a:t>, D. </a:t>
            </a:r>
            <a:r>
              <a:rPr sz="1600" dirty="0" err="1" smtClean="0"/>
              <a:t>Luethi</a:t>
            </a:r>
            <a:r>
              <a:rPr sz="1600" dirty="0" smtClean="0"/>
              <a:t>, K. Keuler, 2013</a:t>
            </a:r>
            <a:r>
              <a:rPr sz="1600" dirty="0"/>
              <a:t>:</a:t>
            </a:r>
            <a:r>
              <a:rPr sz="1600" dirty="0" smtClean="0"/>
              <a:t> COSMO-CLM (CCLM) </a:t>
            </a:r>
            <a:r>
              <a:rPr sz="1600" dirty="0" err="1" smtClean="0"/>
              <a:t>climate</a:t>
            </a:r>
            <a:r>
              <a:rPr sz="1600" dirty="0" smtClean="0"/>
              <a:t> </a:t>
            </a:r>
            <a:r>
              <a:rPr sz="1600" dirty="0" err="1" smtClean="0"/>
              <a:t>simulations</a:t>
            </a:r>
            <a:r>
              <a:rPr sz="1600" dirty="0" smtClean="0"/>
              <a:t> </a:t>
            </a:r>
            <a:r>
              <a:rPr sz="1600" dirty="0" err="1" smtClean="0"/>
              <a:t>over</a:t>
            </a:r>
            <a:r>
              <a:rPr sz="1600" dirty="0" smtClean="0"/>
              <a:t> CORDEX </a:t>
            </a:r>
            <a:r>
              <a:rPr sz="1600" dirty="0" err="1" smtClean="0"/>
              <a:t>Africa</a:t>
            </a:r>
            <a:r>
              <a:rPr sz="1600" dirty="0" smtClean="0"/>
              <a:t> </a:t>
            </a:r>
            <a:r>
              <a:rPr sz="1600" dirty="0" err="1" smtClean="0"/>
              <a:t>domain</a:t>
            </a:r>
            <a:r>
              <a:rPr sz="1600" dirty="0" smtClean="0"/>
              <a:t>: Analysis </a:t>
            </a:r>
            <a:r>
              <a:rPr sz="1600" dirty="0" err="1" smtClean="0"/>
              <a:t>of</a:t>
            </a:r>
            <a:r>
              <a:rPr sz="1600" dirty="0" smtClean="0"/>
              <a:t> </a:t>
            </a:r>
            <a:r>
              <a:rPr sz="1600" dirty="0" err="1" smtClean="0"/>
              <a:t>the</a:t>
            </a:r>
            <a:r>
              <a:rPr sz="1600" dirty="0" smtClean="0"/>
              <a:t> ERA-Interim </a:t>
            </a:r>
            <a:r>
              <a:rPr sz="1600" dirty="0" err="1" smtClean="0"/>
              <a:t>driven</a:t>
            </a:r>
            <a:r>
              <a:rPr sz="1600" dirty="0" smtClean="0"/>
              <a:t> </a:t>
            </a:r>
            <a:r>
              <a:rPr sz="1600" dirty="0" err="1" smtClean="0"/>
              <a:t>simulations</a:t>
            </a:r>
            <a:r>
              <a:rPr sz="1600" dirty="0" smtClean="0"/>
              <a:t> </a:t>
            </a:r>
            <a:r>
              <a:rPr sz="1600" dirty="0" err="1" smtClean="0"/>
              <a:t>at</a:t>
            </a:r>
            <a:r>
              <a:rPr sz="1600" dirty="0" smtClean="0"/>
              <a:t> 0.44 and 0.22 </a:t>
            </a:r>
            <a:r>
              <a:rPr sz="1600" dirty="0" err="1" smtClean="0"/>
              <a:t>deg</a:t>
            </a:r>
            <a:r>
              <a:rPr sz="1600" dirty="0" smtClean="0"/>
              <a:t>. </a:t>
            </a:r>
            <a:r>
              <a:rPr sz="1600" dirty="0" err="1" smtClean="0"/>
              <a:t>resolution</a:t>
            </a:r>
            <a:r>
              <a:rPr sz="1600" dirty="0" smtClean="0"/>
              <a:t>, </a:t>
            </a:r>
            <a:r>
              <a:rPr lang="de-DE" sz="1600" dirty="0" err="1" smtClean="0"/>
              <a:t>Clim</a:t>
            </a:r>
            <a:r>
              <a:rPr lang="de-DE" sz="1600" dirty="0" smtClean="0"/>
              <a:t> Dyn</a:t>
            </a:r>
            <a:r>
              <a:rPr sz="1600" dirty="0" smtClean="0"/>
              <a:t>, DOI: 10.1007/s00382-013-1834-5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sz="1600" dirty="0" err="1" smtClean="0"/>
              <a:t>Nikulin</a:t>
            </a:r>
            <a:r>
              <a:rPr sz="1600" dirty="0" smtClean="0"/>
              <a:t> G., and </a:t>
            </a:r>
            <a:r>
              <a:rPr sz="1600" dirty="0" err="1" smtClean="0"/>
              <a:t>Coauthors</a:t>
            </a:r>
            <a:r>
              <a:rPr sz="1600" dirty="0" smtClean="0"/>
              <a:t>, 2012: </a:t>
            </a:r>
            <a:r>
              <a:rPr sz="1600" dirty="0" err="1" smtClean="0"/>
              <a:t>Precipitation</a:t>
            </a:r>
            <a:r>
              <a:rPr sz="1600" dirty="0" smtClean="0"/>
              <a:t> </a:t>
            </a:r>
            <a:r>
              <a:rPr sz="1600" dirty="0" err="1" smtClean="0"/>
              <a:t>Climatology</a:t>
            </a:r>
            <a:r>
              <a:rPr sz="1600" dirty="0" smtClean="0"/>
              <a:t> in an Ensemble </a:t>
            </a:r>
            <a:r>
              <a:rPr sz="1600" dirty="0" err="1" smtClean="0"/>
              <a:t>of</a:t>
            </a:r>
            <a:r>
              <a:rPr sz="1600" dirty="0" smtClean="0"/>
              <a:t> CORDEX-</a:t>
            </a:r>
            <a:r>
              <a:rPr sz="1600" dirty="0" err="1" smtClean="0"/>
              <a:t>Africa</a:t>
            </a:r>
            <a:r>
              <a:rPr sz="1600" dirty="0" smtClean="0"/>
              <a:t> Regional </a:t>
            </a:r>
            <a:r>
              <a:rPr sz="1600" dirty="0" err="1" smtClean="0"/>
              <a:t>Climate</a:t>
            </a:r>
            <a:r>
              <a:rPr sz="1600" dirty="0" smtClean="0"/>
              <a:t> </a:t>
            </a:r>
            <a:r>
              <a:rPr sz="1600" dirty="0" err="1" smtClean="0"/>
              <a:t>Simulations</a:t>
            </a:r>
            <a:r>
              <a:rPr sz="1600" dirty="0" smtClean="0"/>
              <a:t>. </a:t>
            </a:r>
            <a:r>
              <a:rPr lang="de-DE" sz="1600" dirty="0" smtClean="0"/>
              <a:t>J. </a:t>
            </a:r>
            <a:r>
              <a:rPr lang="de-DE" sz="1600" dirty="0" err="1" smtClean="0"/>
              <a:t>Clim</a:t>
            </a:r>
            <a:r>
              <a:rPr sz="1600" dirty="0" smtClean="0"/>
              <a:t>, 25, 6057–6078.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sz="1600" dirty="0" smtClean="0"/>
              <a:t>Krähenmann S., S. </a:t>
            </a:r>
            <a:r>
              <a:rPr sz="1600" dirty="0" err="1" smtClean="0"/>
              <a:t>Kothe</a:t>
            </a:r>
            <a:r>
              <a:rPr sz="1600" dirty="0" smtClean="0"/>
              <a:t>, H.-J. </a:t>
            </a:r>
            <a:r>
              <a:rPr sz="1600" dirty="0" err="1" smtClean="0"/>
              <a:t>Panitz</a:t>
            </a:r>
            <a:r>
              <a:rPr sz="1600" dirty="0" smtClean="0"/>
              <a:t>, B. Ahrens: Evaluation </a:t>
            </a:r>
            <a:r>
              <a:rPr sz="1600" dirty="0" err="1" smtClean="0"/>
              <a:t>of</a:t>
            </a:r>
            <a:r>
              <a:rPr sz="1600" dirty="0" smtClean="0"/>
              <a:t> Daily Maximum and Minimum 2-m </a:t>
            </a:r>
            <a:r>
              <a:rPr sz="1600" dirty="0" err="1" smtClean="0"/>
              <a:t>Temperatures</a:t>
            </a:r>
            <a:r>
              <a:rPr sz="1600" dirty="0" smtClean="0"/>
              <a:t> </a:t>
            </a:r>
            <a:r>
              <a:rPr sz="1600" dirty="0" err="1" smtClean="0"/>
              <a:t>as</a:t>
            </a:r>
            <a:r>
              <a:rPr sz="1600" dirty="0" smtClean="0"/>
              <a:t> </a:t>
            </a:r>
            <a:r>
              <a:rPr sz="1600" dirty="0" err="1" smtClean="0"/>
              <a:t>Simulated</a:t>
            </a:r>
            <a:r>
              <a:rPr sz="1600" dirty="0" smtClean="0"/>
              <a:t> </a:t>
            </a:r>
            <a:r>
              <a:rPr sz="1600" dirty="0" err="1" smtClean="0"/>
              <a:t>with</a:t>
            </a:r>
            <a:r>
              <a:rPr sz="1600" dirty="0" smtClean="0"/>
              <a:t> </a:t>
            </a:r>
            <a:r>
              <a:rPr sz="1600" dirty="0" err="1" smtClean="0"/>
              <a:t>the</a:t>
            </a:r>
            <a:r>
              <a:rPr sz="1600" dirty="0" smtClean="0"/>
              <a:t> Regional </a:t>
            </a:r>
            <a:r>
              <a:rPr sz="1600" dirty="0" err="1" smtClean="0"/>
              <a:t>Climate</a:t>
            </a:r>
            <a:r>
              <a:rPr sz="1600" dirty="0" smtClean="0"/>
              <a:t> Model COSMO-CLM </a:t>
            </a:r>
            <a:r>
              <a:rPr sz="1600" dirty="0" err="1" smtClean="0"/>
              <a:t>over</a:t>
            </a:r>
            <a:r>
              <a:rPr sz="1600" dirty="0" smtClean="0"/>
              <a:t> </a:t>
            </a:r>
            <a:r>
              <a:rPr sz="1600" dirty="0" err="1" smtClean="0"/>
              <a:t>Africa</a:t>
            </a:r>
            <a:r>
              <a:rPr sz="1600" dirty="0" smtClean="0"/>
              <a:t>. </a:t>
            </a:r>
            <a:r>
              <a:rPr lang="de-DE" sz="1600" dirty="0" err="1" smtClean="0"/>
              <a:t>Met.Z</a:t>
            </a:r>
            <a:r>
              <a:rPr lang="de-DE" sz="1600" dirty="0" smtClean="0"/>
              <a:t>.</a:t>
            </a:r>
            <a:r>
              <a:rPr sz="1600" dirty="0" smtClean="0"/>
              <a:t> </a:t>
            </a:r>
            <a:r>
              <a:rPr sz="1600" dirty="0" err="1" smtClean="0"/>
              <a:t>Accepted</a:t>
            </a:r>
            <a:endParaRPr sz="1600" dirty="0" smtClean="0"/>
          </a:p>
        </p:txBody>
      </p:sp>
      <p:pic>
        <p:nvPicPr>
          <p:cNvPr id="55302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CORDEX-Africa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2246769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Analysis of the </a:t>
            </a:r>
            <a:r>
              <a:rPr lang="en-US"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climate </a:t>
            </a:r>
            <a:r>
              <a:rPr lang="en-US" sz="2000" b="1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change </a:t>
            </a:r>
            <a:r>
              <a:rPr lang="en-US"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signal </a:t>
            </a:r>
            <a:r>
              <a:rPr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(</a:t>
            </a:r>
            <a:r>
              <a:rPr sz="2000" b="1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status</a:t>
            </a:r>
            <a:r>
              <a:rPr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September 2013)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sz="2000" b="1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COSMO-CLM</a:t>
            </a:r>
            <a:endParaRPr sz="2000" b="1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err="1"/>
              <a:t>A.Dosio</a:t>
            </a:r>
            <a:r>
              <a:rPr lang="de-DE" sz="1600" dirty="0"/>
              <a:t>, H.-</a:t>
            </a:r>
            <a:r>
              <a:rPr lang="de-DE" sz="1600" dirty="0" err="1"/>
              <a:t>J.Panitz</a:t>
            </a:r>
            <a:r>
              <a:rPr lang="de-DE" sz="1600" dirty="0"/>
              <a:t>, </a:t>
            </a:r>
            <a:r>
              <a:rPr lang="de-DE" sz="1600" dirty="0" err="1"/>
              <a:t>M.Schubert-Frisius</a:t>
            </a:r>
            <a:r>
              <a:rPr lang="de-DE" sz="1600" dirty="0"/>
              <a:t>, </a:t>
            </a:r>
            <a:r>
              <a:rPr lang="de-DE" sz="1600" dirty="0" err="1"/>
              <a:t>D.Luethi</a:t>
            </a:r>
            <a:r>
              <a:rPr lang="de-DE" sz="1600" dirty="0"/>
              <a:t>: </a:t>
            </a:r>
            <a:r>
              <a:rPr lang="de-DE" sz="1600" dirty="0" err="1"/>
              <a:t>Dynamical</a:t>
            </a:r>
            <a:r>
              <a:rPr lang="de-DE" sz="1600" dirty="0"/>
              <a:t> </a:t>
            </a:r>
            <a:r>
              <a:rPr lang="de-DE" sz="1600" dirty="0" err="1"/>
              <a:t>downscaling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CMPI5 CGMs </a:t>
            </a:r>
            <a:r>
              <a:rPr lang="de-DE" sz="1600" dirty="0" err="1"/>
              <a:t>over</a:t>
            </a:r>
            <a:r>
              <a:rPr lang="de-DE" sz="1600" dirty="0"/>
              <a:t> CORDEX-</a:t>
            </a:r>
            <a:r>
              <a:rPr lang="de-DE" sz="1600" dirty="0" err="1"/>
              <a:t>Africa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COSMO-CLM. Part I: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added</a:t>
            </a:r>
            <a:r>
              <a:rPr lang="de-DE" sz="1600" dirty="0"/>
              <a:t> </a:t>
            </a:r>
            <a:r>
              <a:rPr lang="de-DE" sz="1600" dirty="0" err="1"/>
              <a:t>value</a:t>
            </a:r>
            <a:r>
              <a:rPr lang="de-DE" sz="1600" dirty="0"/>
              <a:t> </a:t>
            </a:r>
            <a:r>
              <a:rPr lang="de-DE" sz="1600" dirty="0" err="1"/>
              <a:t>over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present</a:t>
            </a:r>
            <a:r>
              <a:rPr lang="de-DE" sz="1600" dirty="0"/>
              <a:t> </a:t>
            </a:r>
            <a:r>
              <a:rPr lang="de-DE" sz="1600" dirty="0" err="1"/>
              <a:t>climate</a:t>
            </a:r>
            <a:r>
              <a:rPr lang="de-DE" sz="1600" dirty="0"/>
              <a:t>, </a:t>
            </a:r>
            <a:r>
              <a:rPr lang="de-DE" sz="1600" dirty="0" err="1"/>
              <a:t>Clim</a:t>
            </a:r>
            <a:r>
              <a:rPr lang="de-DE" sz="1600" dirty="0"/>
              <a:t>. Dyn., in </a:t>
            </a:r>
            <a:r>
              <a:rPr lang="de-DE" sz="1600" dirty="0" err="1" smtClean="0"/>
              <a:t>preparation</a:t>
            </a:r>
            <a:endParaRPr lang="de-DE" sz="16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/>
              <a:t>H-J </a:t>
            </a:r>
            <a:r>
              <a:rPr lang="de-DE" sz="1600" dirty="0" err="1"/>
              <a:t>Panitz</a:t>
            </a:r>
            <a:r>
              <a:rPr lang="de-DE" sz="1600" dirty="0"/>
              <a:t>, </a:t>
            </a:r>
            <a:r>
              <a:rPr lang="de-DE" sz="1600" dirty="0" err="1"/>
              <a:t>A.Dosio</a:t>
            </a:r>
            <a:r>
              <a:rPr lang="de-DE" sz="1600" dirty="0"/>
              <a:t>, M. Schubert-</a:t>
            </a:r>
            <a:r>
              <a:rPr lang="de-DE" sz="1600" dirty="0" err="1"/>
              <a:t>Frisius</a:t>
            </a:r>
            <a:r>
              <a:rPr lang="de-DE" sz="1600" dirty="0"/>
              <a:t>, </a:t>
            </a:r>
            <a:r>
              <a:rPr lang="de-DE" sz="1600" dirty="0" err="1"/>
              <a:t>D.Luethi</a:t>
            </a:r>
            <a:r>
              <a:rPr lang="de-DE" sz="1600" dirty="0"/>
              <a:t>: </a:t>
            </a:r>
            <a:r>
              <a:rPr lang="de-DE" sz="1600" dirty="0" err="1"/>
              <a:t>Dynamical</a:t>
            </a:r>
            <a:r>
              <a:rPr lang="de-DE" sz="1600" dirty="0"/>
              <a:t> </a:t>
            </a:r>
            <a:r>
              <a:rPr lang="de-DE" sz="1600" dirty="0" err="1"/>
              <a:t>downscaling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CMPI5 CGMs </a:t>
            </a:r>
            <a:r>
              <a:rPr lang="de-DE" sz="1600" dirty="0" err="1"/>
              <a:t>over</a:t>
            </a:r>
            <a:r>
              <a:rPr lang="de-DE" sz="1600" dirty="0"/>
              <a:t> CORDEX-</a:t>
            </a:r>
            <a:r>
              <a:rPr lang="de-DE" sz="1600" dirty="0" err="1"/>
              <a:t>Africa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COSMO-CLM. Part II: </a:t>
            </a:r>
            <a:r>
              <a:rPr lang="de-DE" sz="1600" dirty="0" err="1"/>
              <a:t>analysis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climate</a:t>
            </a:r>
            <a:r>
              <a:rPr lang="de-DE" sz="1600" dirty="0"/>
              <a:t> </a:t>
            </a:r>
            <a:r>
              <a:rPr lang="de-DE" sz="1600" dirty="0" err="1"/>
              <a:t>change</a:t>
            </a:r>
            <a:r>
              <a:rPr lang="de-DE" sz="1600" dirty="0"/>
              <a:t> </a:t>
            </a:r>
            <a:r>
              <a:rPr lang="de-DE" sz="1600" dirty="0" err="1"/>
              <a:t>signal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near</a:t>
            </a:r>
            <a:r>
              <a:rPr lang="de-DE" sz="1600" dirty="0"/>
              <a:t> </a:t>
            </a:r>
            <a:r>
              <a:rPr lang="de-DE" sz="1600" dirty="0" err="1"/>
              <a:t>future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end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21st </a:t>
            </a:r>
            <a:r>
              <a:rPr lang="de-DE" sz="1600" dirty="0" err="1"/>
              <a:t>century</a:t>
            </a:r>
            <a:r>
              <a:rPr lang="de-DE" sz="1600" dirty="0"/>
              <a:t>, </a:t>
            </a:r>
            <a:r>
              <a:rPr lang="de-DE" sz="1600" dirty="0" err="1"/>
              <a:t>Clim</a:t>
            </a:r>
            <a:r>
              <a:rPr lang="de-DE" sz="1600" dirty="0"/>
              <a:t>. Dyn., in </a:t>
            </a:r>
            <a:r>
              <a:rPr lang="de-DE" sz="1600" dirty="0" err="1"/>
              <a:t>preparation</a:t>
            </a:r>
            <a:endParaRPr sz="1600" dirty="0" smtClean="0"/>
          </a:p>
        </p:txBody>
      </p:sp>
      <p:sp>
        <p:nvSpPr>
          <p:cNvPr id="55300" name="Fußzeilenplatzhalt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mtClean="0"/>
              <a:t>PBPV – 03/2013</a:t>
            </a:r>
          </a:p>
        </p:txBody>
      </p:sp>
      <p:sp>
        <p:nvSpPr>
          <p:cNvPr id="55301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864142-EC4B-43AE-83F1-30F890D0CB9F}" type="slidenum">
              <a:rPr lang="de-DE" smtClean="0"/>
              <a:pPr/>
              <a:t>39</a:t>
            </a:fld>
            <a:endParaRPr lang="de-DE" smtClean="0"/>
          </a:p>
        </p:txBody>
      </p:sp>
      <p:pic>
        <p:nvPicPr>
          <p:cNvPr id="55302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18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Diagramm 7"/>
          <p:cNvGraphicFramePr>
            <a:graphicFrameLocks/>
          </p:cNvGraphicFramePr>
          <p:nvPr/>
        </p:nvGraphicFramePr>
        <p:xfrm>
          <a:off x="417513" y="1649413"/>
          <a:ext cx="80930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r:id="rId3" imgW="8096190" imgH="4273666" progId="Excel.Chart.8">
                  <p:embed/>
                </p:oleObj>
              </mc:Choice>
              <mc:Fallback>
                <p:oleObj r:id="rId3" imgW="8096190" imgH="4273666" progId="Excel.Chart.8">
                  <p:embed/>
                  <p:pic>
                    <p:nvPicPr>
                      <p:cNvPr id="0" name="Diagramm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649413"/>
                        <a:ext cx="8093075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CLM-Community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development</a:t>
            </a:r>
            <a:endParaRPr lang="de-DE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32772" name="Textfeld 1"/>
          <p:cNvSpPr txBox="1">
            <a:spLocks noChangeArrowheads="1"/>
          </p:cNvSpPr>
          <p:nvPr/>
        </p:nvSpPr>
        <p:spPr bwMode="auto">
          <a:xfrm>
            <a:off x="7731125" y="21336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53</a:t>
            </a:r>
          </a:p>
        </p:txBody>
      </p:sp>
      <p:sp>
        <p:nvSpPr>
          <p:cNvPr id="32773" name="Textfeld 4"/>
          <p:cNvSpPr txBox="1">
            <a:spLocks noChangeArrowheads="1"/>
          </p:cNvSpPr>
          <p:nvPr/>
        </p:nvSpPr>
        <p:spPr bwMode="auto">
          <a:xfrm>
            <a:off x="8101013" y="197961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223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196975"/>
            <a:ext cx="8424863" cy="3911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marL="450850" indent="-450850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EURO-CORDEX</a:t>
            </a:r>
          </a:p>
        </p:txBody>
      </p:sp>
      <p:sp>
        <p:nvSpPr>
          <p:cNvPr id="57347" name="Inhaltsplatzhalter 2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318000"/>
          </a:xfrm>
        </p:spPr>
        <p:txBody>
          <a:bodyPr/>
          <a:lstStyle/>
          <a:p>
            <a:r>
              <a:rPr dirty="0" smtClean="0"/>
              <a:t>Jacob D, Petersen J, Eggert B, Alias A, Christensen OB, </a:t>
            </a:r>
            <a:r>
              <a:rPr dirty="0" err="1" smtClean="0"/>
              <a:t>Bouwer</a:t>
            </a:r>
            <a:r>
              <a:rPr dirty="0" smtClean="0"/>
              <a:t> LM, Braun A, Colette A, </a:t>
            </a:r>
            <a:r>
              <a:rPr dirty="0" err="1" smtClean="0"/>
              <a:t>Déqué</a:t>
            </a:r>
            <a:r>
              <a:rPr dirty="0" smtClean="0"/>
              <a:t> M, Georgievski G, </a:t>
            </a:r>
            <a:r>
              <a:rPr dirty="0" err="1" smtClean="0"/>
              <a:t>Georgopoulou</a:t>
            </a:r>
            <a:r>
              <a:rPr dirty="0" smtClean="0"/>
              <a:t> E, </a:t>
            </a:r>
            <a:r>
              <a:rPr dirty="0" err="1" smtClean="0"/>
              <a:t>Gobiet</a:t>
            </a:r>
            <a:r>
              <a:rPr dirty="0" smtClean="0"/>
              <a:t> A, </a:t>
            </a:r>
            <a:r>
              <a:rPr dirty="0" err="1" smtClean="0"/>
              <a:t>Nikulin</a:t>
            </a:r>
            <a:r>
              <a:rPr dirty="0" smtClean="0"/>
              <a:t> G, </a:t>
            </a:r>
            <a:r>
              <a:rPr dirty="0" err="1" smtClean="0"/>
              <a:t>Haensler</a:t>
            </a:r>
            <a:r>
              <a:rPr dirty="0" smtClean="0"/>
              <a:t> A, </a:t>
            </a:r>
            <a:r>
              <a:rPr dirty="0" err="1" smtClean="0"/>
              <a:t>Hempelmann</a:t>
            </a:r>
            <a:r>
              <a:rPr dirty="0" smtClean="0"/>
              <a:t> N, Jones C, Keuler K, </a:t>
            </a:r>
            <a:r>
              <a:rPr dirty="0" err="1" smtClean="0"/>
              <a:t>Kovats</a:t>
            </a:r>
            <a:r>
              <a:rPr dirty="0" smtClean="0"/>
              <a:t> S, Kröner N, </a:t>
            </a:r>
            <a:r>
              <a:rPr dirty="0" err="1" smtClean="0"/>
              <a:t>Kotlarski</a:t>
            </a:r>
            <a:r>
              <a:rPr dirty="0" smtClean="0"/>
              <a:t> S, Kriegsmann A, Martin E, van </a:t>
            </a:r>
            <a:r>
              <a:rPr dirty="0" err="1" smtClean="0"/>
              <a:t>Meijgaard</a:t>
            </a:r>
            <a:r>
              <a:rPr dirty="0" smtClean="0"/>
              <a:t> E, Moseley C, Pfeifer S, </a:t>
            </a:r>
            <a:r>
              <a:rPr dirty="0" err="1" smtClean="0"/>
              <a:t>Preuschmann</a:t>
            </a:r>
            <a:r>
              <a:rPr dirty="0" smtClean="0"/>
              <a:t> S, Radtke K, </a:t>
            </a:r>
            <a:r>
              <a:rPr dirty="0" err="1" smtClean="0"/>
              <a:t>Rechid</a:t>
            </a:r>
            <a:r>
              <a:rPr dirty="0" smtClean="0"/>
              <a:t> D, </a:t>
            </a:r>
            <a:r>
              <a:rPr dirty="0" err="1" smtClean="0"/>
              <a:t>Rounsevell</a:t>
            </a:r>
            <a:r>
              <a:rPr dirty="0" smtClean="0"/>
              <a:t> M, Samuelsson P, </a:t>
            </a:r>
            <a:r>
              <a:rPr dirty="0" err="1" smtClean="0"/>
              <a:t>Somot</a:t>
            </a:r>
            <a:r>
              <a:rPr dirty="0" smtClean="0"/>
              <a:t> S, </a:t>
            </a:r>
            <a:r>
              <a:rPr dirty="0" err="1" smtClean="0"/>
              <a:t>Soussana</a:t>
            </a:r>
            <a:r>
              <a:rPr dirty="0" smtClean="0"/>
              <a:t> J-F, Teichmann C, </a:t>
            </a:r>
            <a:r>
              <a:rPr dirty="0" err="1" smtClean="0"/>
              <a:t>Valentini</a:t>
            </a:r>
            <a:r>
              <a:rPr dirty="0" smtClean="0"/>
              <a:t> R, </a:t>
            </a:r>
            <a:r>
              <a:rPr dirty="0" err="1" smtClean="0"/>
              <a:t>Vautard</a:t>
            </a:r>
            <a:r>
              <a:rPr dirty="0" smtClean="0"/>
              <a:t> R, Weber B: EURO-CORDEX: New high-resolution </a:t>
            </a:r>
            <a:r>
              <a:rPr dirty="0" err="1" smtClean="0"/>
              <a:t>climate</a:t>
            </a:r>
            <a:r>
              <a:rPr dirty="0" smtClean="0"/>
              <a:t> </a:t>
            </a:r>
            <a:r>
              <a:rPr dirty="0" err="1" smtClean="0"/>
              <a:t>change</a:t>
            </a:r>
            <a:r>
              <a:rPr dirty="0" smtClean="0"/>
              <a:t> </a:t>
            </a:r>
            <a:r>
              <a:rPr dirty="0" err="1" smtClean="0"/>
              <a:t>projections</a:t>
            </a:r>
            <a:r>
              <a:rPr dirty="0" smtClean="0"/>
              <a:t> </a:t>
            </a:r>
            <a:r>
              <a:rPr dirty="0" err="1" smtClean="0"/>
              <a:t>for</a:t>
            </a:r>
            <a:r>
              <a:rPr dirty="0" smtClean="0"/>
              <a:t> European </a:t>
            </a:r>
            <a:r>
              <a:rPr dirty="0" err="1" smtClean="0"/>
              <a:t>impact</a:t>
            </a:r>
            <a:r>
              <a:rPr dirty="0" smtClean="0"/>
              <a:t> </a:t>
            </a:r>
            <a:r>
              <a:rPr dirty="0" err="1" smtClean="0"/>
              <a:t>research</a:t>
            </a:r>
            <a:r>
              <a:rPr dirty="0" smtClean="0"/>
              <a:t>. </a:t>
            </a:r>
            <a:r>
              <a:rPr i="1" dirty="0" smtClean="0"/>
              <a:t>Regional Environmental Change</a:t>
            </a:r>
            <a:r>
              <a:rPr dirty="0" smtClean="0"/>
              <a:t>, in press.</a:t>
            </a:r>
          </a:p>
          <a:p>
            <a:r>
              <a:rPr dirty="0" err="1" smtClean="0"/>
              <a:t>Vautard</a:t>
            </a:r>
            <a:r>
              <a:rPr dirty="0" smtClean="0"/>
              <a:t> R, </a:t>
            </a:r>
            <a:r>
              <a:rPr dirty="0" err="1" smtClean="0"/>
              <a:t>Gobiet</a:t>
            </a:r>
            <a:r>
              <a:rPr dirty="0" smtClean="0"/>
              <a:t> A, Jacob D, </a:t>
            </a:r>
            <a:r>
              <a:rPr dirty="0" err="1" smtClean="0"/>
              <a:t>Belda</a:t>
            </a:r>
            <a:r>
              <a:rPr dirty="0" smtClean="0"/>
              <a:t> M, Colette A, </a:t>
            </a:r>
            <a:r>
              <a:rPr dirty="0" err="1" smtClean="0"/>
              <a:t>Déqué</a:t>
            </a:r>
            <a:r>
              <a:rPr dirty="0" smtClean="0"/>
              <a:t> M, Fernández J, García-Díez M, </a:t>
            </a:r>
            <a:r>
              <a:rPr dirty="0" err="1" smtClean="0"/>
              <a:t>Goergen</a:t>
            </a:r>
            <a:r>
              <a:rPr dirty="0" smtClean="0"/>
              <a:t> K, Güttler I, </a:t>
            </a:r>
            <a:r>
              <a:rPr dirty="0" err="1" smtClean="0"/>
              <a:t>Halenka</a:t>
            </a:r>
            <a:r>
              <a:rPr dirty="0" smtClean="0"/>
              <a:t> T, </a:t>
            </a:r>
            <a:r>
              <a:rPr dirty="0" err="1" smtClean="0"/>
              <a:t>Karakostas</a:t>
            </a:r>
            <a:r>
              <a:rPr dirty="0" smtClean="0"/>
              <a:t> T, </a:t>
            </a:r>
            <a:r>
              <a:rPr dirty="0" err="1" smtClean="0"/>
              <a:t>Katragkou</a:t>
            </a:r>
            <a:r>
              <a:rPr dirty="0" smtClean="0"/>
              <a:t> E, Keuler K, </a:t>
            </a:r>
            <a:r>
              <a:rPr dirty="0" err="1" smtClean="0"/>
              <a:t>Kotlarski</a:t>
            </a:r>
            <a:r>
              <a:rPr dirty="0" smtClean="0"/>
              <a:t> S, Mayer S, </a:t>
            </a:r>
            <a:r>
              <a:rPr dirty="0" err="1" smtClean="0"/>
              <a:t>Nikulin</a:t>
            </a:r>
            <a:r>
              <a:rPr dirty="0" smtClean="0"/>
              <a:t> G, </a:t>
            </a:r>
            <a:r>
              <a:rPr dirty="0" err="1" smtClean="0"/>
              <a:t>Patarcic</a:t>
            </a:r>
            <a:r>
              <a:rPr dirty="0" smtClean="0"/>
              <a:t> M, </a:t>
            </a:r>
            <a:r>
              <a:rPr dirty="0" err="1" smtClean="0"/>
              <a:t>Scinocca</a:t>
            </a:r>
            <a:r>
              <a:rPr dirty="0" smtClean="0"/>
              <a:t> J, </a:t>
            </a:r>
            <a:r>
              <a:rPr dirty="0" err="1" smtClean="0"/>
              <a:t>Sobolowski</a:t>
            </a:r>
            <a:r>
              <a:rPr dirty="0" smtClean="0"/>
              <a:t> S, </a:t>
            </a:r>
            <a:r>
              <a:rPr dirty="0" err="1" smtClean="0"/>
              <a:t>Suklitsch</a:t>
            </a:r>
            <a:r>
              <a:rPr dirty="0" smtClean="0"/>
              <a:t> M, Teichmann C, van </a:t>
            </a:r>
            <a:r>
              <a:rPr dirty="0" err="1" smtClean="0"/>
              <a:t>Meijgaard</a:t>
            </a:r>
            <a:r>
              <a:rPr dirty="0" smtClean="0"/>
              <a:t> E, </a:t>
            </a:r>
            <a:r>
              <a:rPr dirty="0" err="1" smtClean="0"/>
              <a:t>Warrach-Sagi</a:t>
            </a:r>
            <a:r>
              <a:rPr dirty="0" smtClean="0"/>
              <a:t> K, </a:t>
            </a:r>
            <a:r>
              <a:rPr dirty="0" err="1" smtClean="0"/>
              <a:t>Wulfmeyer</a:t>
            </a:r>
            <a:r>
              <a:rPr dirty="0" smtClean="0"/>
              <a:t> V, </a:t>
            </a:r>
            <a:r>
              <a:rPr dirty="0" err="1" smtClean="0"/>
              <a:t>Yiou</a:t>
            </a:r>
            <a:r>
              <a:rPr dirty="0" smtClean="0"/>
              <a:t> P (2013) The Simulation </a:t>
            </a:r>
            <a:r>
              <a:rPr dirty="0" err="1" smtClean="0"/>
              <a:t>of</a:t>
            </a:r>
            <a:r>
              <a:rPr dirty="0" smtClean="0"/>
              <a:t> European </a:t>
            </a:r>
            <a:r>
              <a:rPr dirty="0" err="1" smtClean="0"/>
              <a:t>heat</a:t>
            </a:r>
            <a:r>
              <a:rPr dirty="0" smtClean="0"/>
              <a:t> </a:t>
            </a:r>
            <a:r>
              <a:rPr dirty="0" err="1" smtClean="0"/>
              <a:t>waves</a:t>
            </a:r>
            <a:r>
              <a:rPr dirty="0" smtClean="0"/>
              <a:t> </a:t>
            </a:r>
            <a:r>
              <a:rPr dirty="0" err="1" smtClean="0"/>
              <a:t>from</a:t>
            </a:r>
            <a:r>
              <a:rPr dirty="0" smtClean="0"/>
              <a:t> an </a:t>
            </a:r>
            <a:r>
              <a:rPr dirty="0" err="1" smtClean="0"/>
              <a:t>ensemble</a:t>
            </a:r>
            <a:r>
              <a:rPr dirty="0" smtClean="0"/>
              <a:t> </a:t>
            </a:r>
            <a:r>
              <a:rPr dirty="0" err="1" smtClean="0"/>
              <a:t>of</a:t>
            </a:r>
            <a:r>
              <a:rPr dirty="0" smtClean="0"/>
              <a:t> regional </a:t>
            </a:r>
            <a:r>
              <a:rPr dirty="0" err="1" smtClean="0"/>
              <a:t>climate</a:t>
            </a:r>
            <a:r>
              <a:rPr dirty="0" smtClean="0"/>
              <a:t> </a:t>
            </a:r>
            <a:r>
              <a:rPr dirty="0" err="1" smtClean="0"/>
              <a:t>models</a:t>
            </a:r>
            <a:r>
              <a:rPr dirty="0" smtClean="0"/>
              <a:t> </a:t>
            </a:r>
            <a:r>
              <a:rPr dirty="0" err="1" smtClean="0"/>
              <a:t>within</a:t>
            </a:r>
            <a:r>
              <a:rPr dirty="0" smtClean="0"/>
              <a:t> </a:t>
            </a:r>
            <a:r>
              <a:rPr dirty="0" err="1" smtClean="0"/>
              <a:t>the</a:t>
            </a:r>
            <a:r>
              <a:rPr dirty="0" smtClean="0"/>
              <a:t> EURO-CORDEX </a:t>
            </a:r>
            <a:r>
              <a:rPr dirty="0" err="1" smtClean="0"/>
              <a:t>project</a:t>
            </a:r>
            <a:r>
              <a:rPr dirty="0" smtClean="0"/>
              <a:t>. </a:t>
            </a:r>
            <a:r>
              <a:rPr i="1" dirty="0" err="1" smtClean="0"/>
              <a:t>Climate</a:t>
            </a:r>
            <a:r>
              <a:rPr i="1" dirty="0" smtClean="0"/>
              <a:t> Dynamics</a:t>
            </a:r>
            <a:r>
              <a:rPr dirty="0" smtClean="0"/>
              <a:t>, in press.</a:t>
            </a:r>
          </a:p>
          <a:p>
            <a:r>
              <a:rPr dirty="0" err="1" smtClean="0"/>
              <a:t>Kotlarski</a:t>
            </a:r>
            <a:r>
              <a:rPr dirty="0" smtClean="0"/>
              <a:t>, Keuler: </a:t>
            </a:r>
            <a:r>
              <a:rPr dirty="0" err="1" smtClean="0"/>
              <a:t>evaluation</a:t>
            </a:r>
            <a:r>
              <a:rPr dirty="0" smtClean="0"/>
              <a:t> </a:t>
            </a:r>
            <a:r>
              <a:rPr dirty="0" err="1" smtClean="0"/>
              <a:t>of</a:t>
            </a:r>
            <a:r>
              <a:rPr dirty="0" smtClean="0"/>
              <a:t> </a:t>
            </a:r>
            <a:r>
              <a:rPr dirty="0" err="1" smtClean="0"/>
              <a:t>the</a:t>
            </a:r>
            <a:r>
              <a:rPr dirty="0" smtClean="0"/>
              <a:t> ERA-Interim </a:t>
            </a:r>
            <a:r>
              <a:rPr dirty="0" err="1" smtClean="0"/>
              <a:t>driven</a:t>
            </a:r>
            <a:r>
              <a:rPr dirty="0" smtClean="0"/>
              <a:t> EURO-CORDEX </a:t>
            </a:r>
            <a:r>
              <a:rPr dirty="0" err="1" smtClean="0"/>
              <a:t>ensemble</a:t>
            </a:r>
            <a:r>
              <a:rPr dirty="0" smtClean="0"/>
              <a:t>. In </a:t>
            </a:r>
            <a:r>
              <a:rPr dirty="0" err="1" smtClean="0"/>
              <a:t>preparation</a:t>
            </a:r>
            <a:endParaRPr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sz="1600" dirty="0" smtClean="0"/>
              <a:t/>
            </a:r>
            <a:br>
              <a:rPr sz="1600" dirty="0" smtClean="0"/>
            </a:br>
            <a:endParaRPr sz="1600" dirty="0" smtClean="0"/>
          </a:p>
        </p:txBody>
      </p:sp>
      <p:pic>
        <p:nvPicPr>
          <p:cNvPr id="57348" name="Picture 2" descr="COR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891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8 </a:t>
            </a:r>
            <a:r>
              <a:rPr lang="de-DE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new</a:t>
            </a:r>
            <a:r>
              <a:rPr lang="de-DE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institutions</a:t>
            </a:r>
            <a:r>
              <a:rPr lang="de-DE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in 2013</a:t>
            </a:r>
            <a:endParaRPr lang="de-DE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grpSp>
        <p:nvGrpSpPr>
          <p:cNvPr id="33795" name="Gruppieren 6"/>
          <p:cNvGrpSpPr>
            <a:grpSpLocks/>
          </p:cNvGrpSpPr>
          <p:nvPr/>
        </p:nvGrpSpPr>
        <p:grpSpPr bwMode="auto">
          <a:xfrm>
            <a:off x="539750" y="2276475"/>
            <a:ext cx="8027988" cy="530225"/>
            <a:chOff x="395536" y="2791777"/>
            <a:chExt cx="8028333" cy="529463"/>
          </a:xfrm>
        </p:grpSpPr>
        <p:pic>
          <p:nvPicPr>
            <p:cNvPr id="33813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791777"/>
              <a:ext cx="1800175" cy="52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Inhaltsplatzhalter 1"/>
            <p:cNvSpPr txBox="1">
              <a:spLocks/>
            </p:cNvSpPr>
            <p:nvPr/>
          </p:nvSpPr>
          <p:spPr bwMode="auto">
            <a:xfrm>
              <a:off x="2339752" y="2939028"/>
              <a:ext cx="608411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4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b="1">
                  <a:latin typeface="Franklin Gothic Medium" pitchFamily="34" charset="0"/>
                </a:rPr>
                <a:t>Lomonosov Moscow State University </a:t>
              </a:r>
              <a:r>
                <a:rPr lang="en-GB">
                  <a:latin typeface="Franklin Gothic Medium" pitchFamily="34" charset="0"/>
                </a:rPr>
                <a:t>(</a:t>
              </a:r>
              <a:r>
                <a:rPr lang="en-GB" u="sng">
                  <a:latin typeface="Franklin Gothic Medium" pitchFamily="34" charset="0"/>
                  <a:hlinkClick r:id="rId3"/>
                </a:rPr>
                <a:t>http://www.msu.ru/en/</a:t>
              </a:r>
              <a:r>
                <a:rPr lang="en-GB">
                  <a:latin typeface="Franklin Gothic Medium" pitchFamily="34" charset="0"/>
                </a:rPr>
                <a:t>)</a:t>
              </a:r>
              <a:endParaRPr lang="de-DE">
                <a:latin typeface="Franklin Gothic Medium" pitchFamily="34" charset="0"/>
              </a:endParaRPr>
            </a:p>
          </p:txBody>
        </p:sp>
      </p:grpSp>
      <p:grpSp>
        <p:nvGrpSpPr>
          <p:cNvPr id="33796" name="Gruppieren 16"/>
          <p:cNvGrpSpPr>
            <a:grpSpLocks/>
          </p:cNvGrpSpPr>
          <p:nvPr/>
        </p:nvGrpSpPr>
        <p:grpSpPr bwMode="auto">
          <a:xfrm>
            <a:off x="250825" y="3008313"/>
            <a:ext cx="8682038" cy="396875"/>
            <a:chOff x="250826" y="3583788"/>
            <a:chExt cx="8682516" cy="395890"/>
          </a:xfrm>
        </p:grpSpPr>
        <p:sp>
          <p:nvSpPr>
            <p:cNvPr id="8" name="Inhaltsplatzhalter 1"/>
            <p:cNvSpPr txBox="1">
              <a:spLocks/>
            </p:cNvSpPr>
            <p:nvPr/>
          </p:nvSpPr>
          <p:spPr bwMode="auto">
            <a:xfrm>
              <a:off x="3348210" y="3666133"/>
              <a:ext cx="5585132" cy="277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52425" indent="-352425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  <a:ea typeface="+mn-ea"/>
                  <a:cs typeface="+mn-cs"/>
                </a:defRPr>
              </a:lvl1pPr>
              <a:lvl2pPr marL="692150" indent="-26035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en-US" b="1" kern="0" dirty="0" smtClean="0"/>
                <a:t>Turkish Water Foundation (</a:t>
              </a:r>
              <a:r>
                <a:rPr lang="en-US" kern="0" dirty="0" smtClean="0">
                  <a:hlinkClick r:id="rId4"/>
                </a:rPr>
                <a:t>http://www.turkwater.org/</a:t>
              </a:r>
              <a:r>
                <a:rPr lang="en-US" kern="0" dirty="0" smtClean="0"/>
                <a:t>)</a:t>
              </a:r>
            </a:p>
          </p:txBody>
        </p:sp>
        <p:pic>
          <p:nvPicPr>
            <p:cNvPr id="33812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6" y="3583788"/>
              <a:ext cx="3008770" cy="3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7" name="Gruppieren 17"/>
          <p:cNvGrpSpPr>
            <a:grpSpLocks/>
          </p:cNvGrpSpPr>
          <p:nvPr/>
        </p:nvGrpSpPr>
        <p:grpSpPr bwMode="auto">
          <a:xfrm>
            <a:off x="1931988" y="3570288"/>
            <a:ext cx="5280025" cy="698500"/>
            <a:chOff x="1449762" y="4481353"/>
            <a:chExt cx="5280084" cy="699491"/>
          </a:xfrm>
        </p:grpSpPr>
        <p:pic>
          <p:nvPicPr>
            <p:cNvPr id="33809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762" y="4481353"/>
              <a:ext cx="599564" cy="69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Inhaltsplatzhalter 1"/>
            <p:cNvSpPr txBox="1">
              <a:spLocks/>
            </p:cNvSpPr>
            <p:nvPr/>
          </p:nvSpPr>
          <p:spPr bwMode="auto">
            <a:xfrm>
              <a:off x="2121334" y="4481354"/>
              <a:ext cx="4608512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4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b="1">
                  <a:latin typeface="Franklin Gothic Medium" pitchFamily="34" charset="0"/>
                </a:rPr>
                <a:t>Israel Meteorological Service </a:t>
              </a:r>
            </a:p>
            <a:p>
              <a:pPr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u="sng">
                  <a:latin typeface="Franklin Gothic Medium" pitchFamily="34" charset="0"/>
                  <a:hlinkClick r:id="rId7"/>
                </a:rPr>
                <a:t>(http://www.ims.gov.il/IMSEng/All_tahazit/</a:t>
              </a:r>
              <a:r>
                <a:rPr lang="en-GB">
                  <a:latin typeface="Franklin Gothic Medium" pitchFamily="34" charset="0"/>
                </a:rPr>
                <a:t>)</a:t>
              </a:r>
              <a:endParaRPr lang="de-DE">
                <a:latin typeface="Franklin Gothic Medium" pitchFamily="34" charset="0"/>
              </a:endParaRPr>
            </a:p>
          </p:txBody>
        </p:sp>
      </p:grpSp>
      <p:grpSp>
        <p:nvGrpSpPr>
          <p:cNvPr id="33798" name="Gruppieren 18"/>
          <p:cNvGrpSpPr>
            <a:grpSpLocks/>
          </p:cNvGrpSpPr>
          <p:nvPr/>
        </p:nvGrpSpPr>
        <p:grpSpPr bwMode="auto">
          <a:xfrm>
            <a:off x="354013" y="4470400"/>
            <a:ext cx="5835650" cy="815975"/>
            <a:chOff x="229346" y="5364199"/>
            <a:chExt cx="5836234" cy="814895"/>
          </a:xfrm>
        </p:grpSpPr>
        <p:sp>
          <p:nvSpPr>
            <p:cNvPr id="14" name="Inhaltsplatzhalter 1"/>
            <p:cNvSpPr txBox="1">
              <a:spLocks/>
            </p:cNvSpPr>
            <p:nvPr/>
          </p:nvSpPr>
          <p:spPr bwMode="auto">
            <a:xfrm>
              <a:off x="1066042" y="5517983"/>
              <a:ext cx="4999538" cy="554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52425" indent="-352425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  <a:ea typeface="+mn-ea"/>
                  <a:cs typeface="+mn-cs"/>
                </a:defRPr>
              </a:lvl1pPr>
              <a:lvl2pPr marL="692150" indent="-26035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2pPr>
              <a:lvl3pPr marL="1143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3pPr>
              <a:lvl4pPr marL="1600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4pPr>
              <a:lvl5pPr marL="20574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n"/>
                <a:defRPr lang="de-DE">
                  <a:solidFill>
                    <a:schemeClr val="tx1"/>
                  </a:solidFill>
                  <a:latin typeface="Franklin Gothic Medium" pitchFamily="34" charset="0"/>
                </a:defRPr>
              </a:lvl5pPr>
              <a:lvl6pPr marL="25146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kern="0" dirty="0" smtClean="0"/>
                <a:t>Hellenic National Meteorological Service </a:t>
              </a:r>
              <a:r>
                <a:rPr lang="en-US" kern="0" dirty="0" smtClean="0"/>
                <a:t>(</a:t>
              </a:r>
              <a:r>
                <a:rPr lang="en-US" u="sng" kern="0" dirty="0" smtClean="0">
                  <a:hlinkClick r:id="rId8"/>
                </a:rPr>
                <a:t>http://www.hnms.gr/hnms/english/index_html</a:t>
              </a:r>
              <a:r>
                <a:rPr lang="en-US" kern="0" dirty="0" smtClean="0"/>
                <a:t>)</a:t>
              </a:r>
            </a:p>
          </p:txBody>
        </p:sp>
        <p:pic>
          <p:nvPicPr>
            <p:cNvPr id="33808" name="Grafik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46" y="5364199"/>
              <a:ext cx="814895" cy="81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Inhaltsplatzhalter 1"/>
          <p:cNvSpPr txBox="1">
            <a:spLocks/>
          </p:cNvSpPr>
          <p:nvPr/>
        </p:nvSpPr>
        <p:spPr bwMode="auto">
          <a:xfrm>
            <a:off x="4449763" y="4230688"/>
            <a:ext cx="4433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GB" b="1">
                <a:latin typeface="Franklin Gothic Medium" pitchFamily="34" charset="0"/>
              </a:rPr>
              <a:t>Tel Aviv University </a:t>
            </a:r>
            <a:r>
              <a:rPr lang="en-GB">
                <a:latin typeface="Franklin Gothic Medium" pitchFamily="34" charset="0"/>
              </a:rPr>
              <a:t>(</a:t>
            </a:r>
            <a:r>
              <a:rPr lang="en-GB" u="sng">
                <a:latin typeface="Franklin Gothic Medium" pitchFamily="34" charset="0"/>
                <a:hlinkClick r:id="rId10"/>
              </a:rPr>
              <a:t>http://english.tau.ac.il/</a:t>
            </a:r>
            <a:r>
              <a:rPr lang="en-GB">
                <a:latin typeface="Franklin Gothic Medium" pitchFamily="34" charset="0"/>
              </a:rPr>
              <a:t>)</a:t>
            </a:r>
            <a:endParaRPr lang="de-DE">
              <a:latin typeface="Franklin Gothic Medium" pitchFamily="34" charset="0"/>
            </a:endParaRPr>
          </a:p>
        </p:txBody>
      </p:sp>
      <p:grpSp>
        <p:nvGrpSpPr>
          <p:cNvPr id="33800" name="Gruppieren 22"/>
          <p:cNvGrpSpPr>
            <a:grpSpLocks/>
          </p:cNvGrpSpPr>
          <p:nvPr/>
        </p:nvGrpSpPr>
        <p:grpSpPr bwMode="auto">
          <a:xfrm>
            <a:off x="2627313" y="1773238"/>
            <a:ext cx="6553200" cy="481012"/>
            <a:chOff x="467544" y="1772816"/>
            <a:chExt cx="6552753" cy="481249"/>
          </a:xfrm>
        </p:grpSpPr>
        <p:pic>
          <p:nvPicPr>
            <p:cNvPr id="33805" name="Grafik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816"/>
              <a:ext cx="1287667" cy="48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Inhaltsplatzhalter 1"/>
            <p:cNvSpPr txBox="1">
              <a:spLocks/>
            </p:cNvSpPr>
            <p:nvPr/>
          </p:nvSpPr>
          <p:spPr bwMode="auto">
            <a:xfrm>
              <a:off x="1835696" y="1844824"/>
              <a:ext cx="518460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4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GB" b="1">
                  <a:latin typeface="Franklin Gothic Medium" pitchFamily="34" charset="0"/>
                </a:rPr>
                <a:t>TU Braunschweig </a:t>
              </a:r>
              <a:r>
                <a:rPr lang="en-GB" sz="2000">
                  <a:latin typeface="Franklin Gothic Medium" pitchFamily="34" charset="0"/>
                </a:rPr>
                <a:t>(</a:t>
              </a:r>
              <a:r>
                <a:rPr lang="en-GB" u="sng">
                  <a:latin typeface="Franklin Gothic Medium" pitchFamily="34" charset="0"/>
                  <a:hlinkClick r:id="rId12"/>
                </a:rPr>
                <a:t>http://www.tu-braunschweig.de</a:t>
              </a:r>
              <a:r>
                <a:rPr lang="en-GB" sz="2000">
                  <a:latin typeface="Franklin Gothic Medium" pitchFamily="34" charset="0"/>
                </a:rPr>
                <a:t>)</a:t>
              </a:r>
              <a:endParaRPr lang="de-DE" sz="2000">
                <a:latin typeface="Franklin Gothic Medium" pitchFamily="34" charset="0"/>
              </a:endParaRPr>
            </a:p>
          </p:txBody>
        </p:sp>
      </p:grpSp>
      <p:grpSp>
        <p:nvGrpSpPr>
          <p:cNvPr id="33801" name="Gruppieren 5"/>
          <p:cNvGrpSpPr>
            <a:grpSpLocks/>
          </p:cNvGrpSpPr>
          <p:nvPr/>
        </p:nvGrpSpPr>
        <p:grpSpPr bwMode="auto">
          <a:xfrm>
            <a:off x="2268538" y="5765800"/>
            <a:ext cx="6388100" cy="542925"/>
            <a:chOff x="2361270" y="5748809"/>
            <a:chExt cx="6388619" cy="544247"/>
          </a:xfrm>
        </p:grpSpPr>
        <p:pic>
          <p:nvPicPr>
            <p:cNvPr id="33803" name="e992fc2f-5431-4cd3-9d64-0d6f3e1a8056" descr="image00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667" y="5748809"/>
              <a:ext cx="2033222" cy="54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2361270" y="5868162"/>
              <a:ext cx="4326288" cy="369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e-DE" b="1" kern="0" dirty="0">
                  <a:latin typeface="Franklin Gothic Medium" pitchFamily="34" charset="0"/>
                  <a:cs typeface="+mn-cs"/>
                </a:rPr>
                <a:t>The </a:t>
              </a:r>
              <a:r>
                <a:rPr lang="de-DE" b="1" kern="0" dirty="0" err="1">
                  <a:latin typeface="Franklin Gothic Medium" pitchFamily="34" charset="0"/>
                  <a:cs typeface="+mn-cs"/>
                </a:rPr>
                <a:t>Cyprus</a:t>
              </a:r>
              <a:r>
                <a:rPr lang="de-DE" b="1" kern="0" dirty="0">
                  <a:latin typeface="Franklin Gothic Medium" pitchFamily="34" charset="0"/>
                  <a:cs typeface="+mn-cs"/>
                </a:rPr>
                <a:t> Institute (</a:t>
              </a:r>
              <a:r>
                <a:rPr lang="de-DE" kern="0" dirty="0">
                  <a:latin typeface="Franklin Gothic Medium" pitchFamily="34" charset="0"/>
                  <a:cs typeface="+mn-cs"/>
                  <a:hlinkClick r:id="rId14"/>
                </a:rPr>
                <a:t>http://www.cyi.ac.cy</a:t>
              </a:r>
              <a:r>
                <a:rPr lang="de-DE" kern="0" dirty="0">
                  <a:latin typeface="Franklin Gothic Medium" pitchFamily="34" charset="0"/>
                  <a:cs typeface="+mn-cs"/>
                </a:rPr>
                <a:t>)</a:t>
              </a:r>
            </a:p>
          </p:txBody>
        </p:sp>
      </p:grpSp>
      <p:sp>
        <p:nvSpPr>
          <p:cNvPr id="33802" name="Inhaltsplatzhalter 1"/>
          <p:cNvSpPr txBox="1">
            <a:spLocks/>
          </p:cNvSpPr>
          <p:nvPr/>
        </p:nvSpPr>
        <p:spPr bwMode="auto">
          <a:xfrm>
            <a:off x="2268538" y="5384800"/>
            <a:ext cx="6480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GB" b="1">
                <a:latin typeface="Franklin Gothic Medium" pitchFamily="34" charset="0"/>
              </a:rPr>
              <a:t>Technical University of Crete </a:t>
            </a:r>
            <a:r>
              <a:rPr lang="en-GB">
                <a:latin typeface="Franklin Gothic Medium" pitchFamily="34" charset="0"/>
              </a:rPr>
              <a:t>(</a:t>
            </a:r>
            <a:r>
              <a:rPr lang="de-DE">
                <a:latin typeface="Franklin Gothic Medium" pitchFamily="34" charset="0"/>
                <a:hlinkClick r:id="rId15"/>
              </a:rPr>
              <a:t>http://www.tuc.gr/3324.html</a:t>
            </a:r>
            <a:r>
              <a:rPr lang="en-GB" u="sng">
                <a:latin typeface="Franklin Gothic Medium" pitchFamily="34" charset="0"/>
                <a:hlinkClick r:id="rId10"/>
              </a:rPr>
              <a:t>/</a:t>
            </a:r>
            <a:r>
              <a:rPr lang="en-GB">
                <a:latin typeface="Franklin Gothic Medium" pitchFamily="34" charset="0"/>
              </a:rPr>
              <a:t>)</a:t>
            </a:r>
            <a:endParaRPr lang="de-DE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2" name="Rechteck 7441"/>
          <p:cNvSpPr/>
          <p:nvPr/>
        </p:nvSpPr>
        <p:spPr bwMode="auto">
          <a:xfrm>
            <a:off x="0" y="889000"/>
            <a:ext cx="9144000" cy="5492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4819" name="Rechteck 1357"/>
          <p:cNvSpPr>
            <a:spLocks noChangeArrowheads="1"/>
          </p:cNvSpPr>
          <p:nvPr/>
        </p:nvSpPr>
        <p:spPr bwMode="auto">
          <a:xfrm>
            <a:off x="0" y="3344863"/>
            <a:ext cx="5191125" cy="3036887"/>
          </a:xfrm>
          <a:prstGeom prst="rect">
            <a:avLst/>
          </a:prstGeom>
          <a:solidFill>
            <a:srgbClr val="AAD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4820" name="Grafik 15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04813"/>
            <a:ext cx="11557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8" name="Rechteck 1547"/>
          <p:cNvSpPr/>
          <p:nvPr/>
        </p:nvSpPr>
        <p:spPr bwMode="auto">
          <a:xfrm>
            <a:off x="5191125" y="3344863"/>
            <a:ext cx="3951288" cy="30321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34822" name="Gruppieren 1356"/>
          <p:cNvGrpSpPr>
            <a:grpSpLocks/>
          </p:cNvGrpSpPr>
          <p:nvPr/>
        </p:nvGrpSpPr>
        <p:grpSpPr bwMode="auto">
          <a:xfrm>
            <a:off x="0" y="1412875"/>
            <a:ext cx="5238750" cy="1931988"/>
            <a:chOff x="0" y="1412776"/>
            <a:chExt cx="5239023" cy="1931318"/>
          </a:xfrm>
        </p:grpSpPr>
        <p:sp>
          <p:nvSpPr>
            <p:cNvPr id="7446" name="Rechteck 7445"/>
            <p:cNvSpPr/>
            <p:nvPr/>
          </p:nvSpPr>
          <p:spPr bwMode="auto">
            <a:xfrm>
              <a:off x="0" y="1412776"/>
              <a:ext cx="5191396" cy="19313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4920" name="Ovale Legende 2"/>
            <p:cNvSpPr>
              <a:spLocks noChangeArrowheads="1"/>
            </p:cNvSpPr>
            <p:nvPr/>
          </p:nvSpPr>
          <p:spPr bwMode="auto">
            <a:xfrm>
              <a:off x="974187" y="1466572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23</a:t>
              </a:r>
            </a:p>
          </p:txBody>
        </p:sp>
        <p:sp>
          <p:nvSpPr>
            <p:cNvPr id="7443" name="Textfeld 7442"/>
            <p:cNvSpPr txBox="1"/>
            <p:nvPr/>
          </p:nvSpPr>
          <p:spPr>
            <a:xfrm>
              <a:off x="323867" y="1606384"/>
              <a:ext cx="1150998" cy="1539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Germany</a:t>
              </a:r>
            </a:p>
          </p:txBody>
        </p:sp>
        <p:sp>
          <p:nvSpPr>
            <p:cNvPr id="1376" name="Textfeld 1375"/>
            <p:cNvSpPr txBox="1"/>
            <p:nvPr/>
          </p:nvSpPr>
          <p:spPr>
            <a:xfrm>
              <a:off x="360382" y="1828557"/>
              <a:ext cx="2617923" cy="14774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Helmholtz-Zentrum Geesthacht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Brandenburg University of Technology Cottbus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Potsdam Institute for Climate Impact Research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Free University of Berlin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University of Bonn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Karlsruhe Institute of Technology 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Georg-August-University Göttingen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German Climate Computing Center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Goethe University Frankfurt / BiKF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University of Cologne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latin typeface="Arial" charset="0"/>
                  <a:cs typeface="+mn-cs"/>
                </a:rPr>
                <a:t>Max-Planck-Institute for Chemistry</a:t>
              </a:r>
              <a:endParaRPr lang="en-US" sz="80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latin typeface="Arial" charset="0"/>
                  <a:cs typeface="+mn-cs"/>
                </a:rPr>
                <a:t>University of Trier</a:t>
              </a:r>
              <a:endParaRPr lang="en-US" sz="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66" name="Textfeld 1365"/>
            <p:cNvSpPr txBox="1"/>
            <p:nvPr/>
          </p:nvSpPr>
          <p:spPr>
            <a:xfrm>
              <a:off x="2700479" y="1830144"/>
              <a:ext cx="2538544" cy="14774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Johannes Gutenberg University Mainz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 err="1">
                  <a:latin typeface="Arial" charset="0"/>
                  <a:cs typeface="+mn-cs"/>
                </a:rPr>
                <a:t>Deutscher</a:t>
              </a:r>
              <a:r>
                <a:rPr lang="en-US" sz="800" dirty="0">
                  <a:latin typeface="Arial" charset="0"/>
                  <a:cs typeface="+mn-cs"/>
                </a:rPr>
                <a:t> </a:t>
              </a:r>
              <a:r>
                <a:rPr lang="en-US" sz="800" dirty="0" err="1">
                  <a:latin typeface="Arial" charset="0"/>
                  <a:cs typeface="+mn-cs"/>
                </a:rPr>
                <a:t>Wetterdienst</a:t>
              </a:r>
              <a:endParaRPr lang="en-US" sz="800" dirty="0">
                <a:latin typeface="Arial" charset="0"/>
                <a:cs typeface="+mn-cs"/>
              </a:endParaRP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Hessian State Office for Environment and Geology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Leibniz Institute for Tropospheric Research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 err="1">
                  <a:latin typeface="Arial" charset="0"/>
                  <a:cs typeface="+mn-cs"/>
                </a:rPr>
                <a:t>Technische</a:t>
              </a:r>
              <a:r>
                <a:rPr lang="en-US" sz="800" dirty="0">
                  <a:latin typeface="Arial" charset="0"/>
                  <a:cs typeface="+mn-cs"/>
                </a:rPr>
                <a:t> </a:t>
              </a:r>
              <a:r>
                <a:rPr lang="en-US" sz="800" dirty="0" err="1">
                  <a:latin typeface="Arial" charset="0"/>
                  <a:cs typeface="+mn-cs"/>
                </a:rPr>
                <a:t>Universität</a:t>
              </a:r>
              <a:r>
                <a:rPr lang="en-US" sz="800" dirty="0">
                  <a:latin typeface="Arial" charset="0"/>
                  <a:cs typeface="+mn-cs"/>
                </a:rPr>
                <a:t> Dresden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Helmholtz Centre for Environmental Research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Leibniz Centre for Agricultural Landscape Research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Leibniz University Hannover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Carl von Ossietzky University Oldenburg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German Aerospace Center</a:t>
              </a:r>
            </a:p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 dirty="0">
                  <a:latin typeface="Arial" charset="0"/>
                  <a:cs typeface="+mn-cs"/>
                </a:rPr>
                <a:t>Technical University </a:t>
              </a:r>
              <a:r>
                <a:rPr lang="en-US" sz="800" dirty="0" err="1">
                  <a:latin typeface="Arial" charset="0"/>
                  <a:cs typeface="+mn-cs"/>
                </a:rPr>
                <a:t>Braunschweig</a:t>
              </a:r>
              <a:endParaRPr lang="en-US" sz="800" dirty="0">
                <a:latin typeface="Arial" charset="0"/>
                <a:cs typeface="+mn-cs"/>
              </a:endParaRPr>
            </a:p>
            <a:p>
              <a:pPr eaLnBrk="0" hangingPunct="0">
                <a:defRPr/>
              </a:pPr>
              <a:endParaRPr lang="en-US" sz="8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</p:grpSp>
      <p:cxnSp>
        <p:nvCxnSpPr>
          <p:cNvPr id="34823" name="Gerade Verbindung 19"/>
          <p:cNvCxnSpPr>
            <a:cxnSpLocks noChangeShapeType="1"/>
          </p:cNvCxnSpPr>
          <p:nvPr/>
        </p:nvCxnSpPr>
        <p:spPr bwMode="auto">
          <a:xfrm flipH="1">
            <a:off x="1806575" y="3498850"/>
            <a:ext cx="0" cy="282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4" name="Gerade Verbindung 1477"/>
          <p:cNvCxnSpPr>
            <a:cxnSpLocks noChangeShapeType="1"/>
          </p:cNvCxnSpPr>
          <p:nvPr/>
        </p:nvCxnSpPr>
        <p:spPr bwMode="auto">
          <a:xfrm>
            <a:off x="6732588" y="3305175"/>
            <a:ext cx="0" cy="3076575"/>
          </a:xfrm>
          <a:prstGeom prst="line">
            <a:avLst/>
          </a:prstGeom>
          <a:noFill/>
          <a:ln w="158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5" name="Gerade Verbindung 1478"/>
          <p:cNvCxnSpPr>
            <a:cxnSpLocks noChangeShapeType="1"/>
          </p:cNvCxnSpPr>
          <p:nvPr/>
        </p:nvCxnSpPr>
        <p:spPr bwMode="auto">
          <a:xfrm>
            <a:off x="7999413" y="3344863"/>
            <a:ext cx="0" cy="3032125"/>
          </a:xfrm>
          <a:prstGeom prst="line">
            <a:avLst/>
          </a:prstGeom>
          <a:noFill/>
          <a:ln w="158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1" name="Textfeld 1550"/>
          <p:cNvSpPr txBox="1"/>
          <p:nvPr/>
        </p:nvSpPr>
        <p:spPr>
          <a:xfrm rot="16200000">
            <a:off x="-446088" y="5324475"/>
            <a:ext cx="1246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+mn-cs"/>
              </a:rPr>
              <a:t>EUROPE</a:t>
            </a:r>
          </a:p>
        </p:txBody>
      </p:sp>
      <p:sp>
        <p:nvSpPr>
          <p:cNvPr id="34827" name="Textfeld 1548"/>
          <p:cNvSpPr txBox="1">
            <a:spLocks noChangeArrowheads="1"/>
          </p:cNvSpPr>
          <p:nvPr/>
        </p:nvSpPr>
        <p:spPr bwMode="auto">
          <a:xfrm rot="-5400000">
            <a:off x="4775201" y="5349875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WORLD</a:t>
            </a:r>
          </a:p>
        </p:txBody>
      </p:sp>
      <p:sp>
        <p:nvSpPr>
          <p:cNvPr id="34828" name="Gleichschenkliges Dreieck 1564"/>
          <p:cNvSpPr>
            <a:spLocks noChangeArrowheads="1"/>
          </p:cNvSpPr>
          <p:nvPr/>
        </p:nvSpPr>
        <p:spPr bwMode="auto">
          <a:xfrm>
            <a:off x="42863" y="6100763"/>
            <a:ext cx="249237" cy="2159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829" name="Gleichschenkliges Dreieck 1565"/>
          <p:cNvSpPr>
            <a:spLocks noChangeArrowheads="1"/>
          </p:cNvSpPr>
          <p:nvPr/>
        </p:nvSpPr>
        <p:spPr bwMode="auto">
          <a:xfrm>
            <a:off x="5202238" y="6107113"/>
            <a:ext cx="250825" cy="2159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8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942975"/>
            <a:ext cx="8353425" cy="431800"/>
          </a:xfrm>
        </p:spPr>
        <p:txBody>
          <a:bodyPr/>
          <a:lstStyle/>
          <a:p>
            <a:r>
              <a:rPr lang="en-US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CLM Community</a:t>
            </a: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4472809" y="887987"/>
            <a:ext cx="4635695" cy="3169340"/>
            <a:chOff x="0" y="191"/>
            <a:chExt cx="5760" cy="3938"/>
          </a:xfrm>
          <a:solidFill>
            <a:schemeClr val="accent1"/>
          </a:solidFill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191"/>
              <a:ext cx="5760" cy="3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" name="Group 209"/>
            <p:cNvGrpSpPr>
              <a:grpSpLocks/>
            </p:cNvGrpSpPr>
            <p:nvPr/>
          </p:nvGrpSpPr>
          <p:grpSpPr bwMode="auto">
            <a:xfrm>
              <a:off x="11" y="493"/>
              <a:ext cx="5747" cy="2839"/>
              <a:chOff x="11" y="493"/>
              <a:chExt cx="5747" cy="2839"/>
            </a:xfrm>
            <a:grpFill/>
          </p:grpSpPr>
          <p:sp>
            <p:nvSpPr>
              <p:cNvPr id="7242" name="Freeform 9"/>
              <p:cNvSpPr>
                <a:spLocks/>
              </p:cNvSpPr>
              <p:nvPr/>
            </p:nvSpPr>
            <p:spPr bwMode="auto">
              <a:xfrm>
                <a:off x="5633" y="3049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3 w 7"/>
                  <a:gd name="T3" fmla="*/ 5 h 5"/>
                  <a:gd name="T4" fmla="*/ 2 w 7"/>
                  <a:gd name="T5" fmla="*/ 1 h 5"/>
                  <a:gd name="T6" fmla="*/ 0 w 7"/>
                  <a:gd name="T7" fmla="*/ 0 h 5"/>
                  <a:gd name="T8" fmla="*/ 7 w 7"/>
                  <a:gd name="T9" fmla="*/ 0 h 5"/>
                  <a:gd name="T10" fmla="*/ 7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3" name="Freeform 10"/>
              <p:cNvSpPr>
                <a:spLocks/>
              </p:cNvSpPr>
              <p:nvPr/>
            </p:nvSpPr>
            <p:spPr bwMode="auto">
              <a:xfrm>
                <a:off x="5633" y="3049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3 w 7"/>
                  <a:gd name="T3" fmla="*/ 5 h 5"/>
                  <a:gd name="T4" fmla="*/ 2 w 7"/>
                  <a:gd name="T5" fmla="*/ 1 h 5"/>
                  <a:gd name="T6" fmla="*/ 0 w 7"/>
                  <a:gd name="T7" fmla="*/ 0 h 5"/>
                  <a:gd name="T8" fmla="*/ 7 w 7"/>
                  <a:gd name="T9" fmla="*/ 0 h 5"/>
                  <a:gd name="T10" fmla="*/ 7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4" name="Freeform 11"/>
              <p:cNvSpPr>
                <a:spLocks/>
              </p:cNvSpPr>
              <p:nvPr/>
            </p:nvSpPr>
            <p:spPr bwMode="auto">
              <a:xfrm>
                <a:off x="5464" y="2856"/>
                <a:ext cx="92" cy="143"/>
              </a:xfrm>
              <a:custGeom>
                <a:avLst/>
                <a:gdLst>
                  <a:gd name="T0" fmla="*/ 3 w 92"/>
                  <a:gd name="T1" fmla="*/ 0 h 143"/>
                  <a:gd name="T2" fmla="*/ 7 w 92"/>
                  <a:gd name="T3" fmla="*/ 9 h 143"/>
                  <a:gd name="T4" fmla="*/ 10 w 92"/>
                  <a:gd name="T5" fmla="*/ 7 h 143"/>
                  <a:gd name="T6" fmla="*/ 25 w 92"/>
                  <a:gd name="T7" fmla="*/ 16 h 143"/>
                  <a:gd name="T8" fmla="*/ 29 w 92"/>
                  <a:gd name="T9" fmla="*/ 27 h 143"/>
                  <a:gd name="T10" fmla="*/ 25 w 92"/>
                  <a:gd name="T11" fmla="*/ 27 h 143"/>
                  <a:gd name="T12" fmla="*/ 34 w 92"/>
                  <a:gd name="T13" fmla="*/ 40 h 143"/>
                  <a:gd name="T14" fmla="*/ 32 w 92"/>
                  <a:gd name="T15" fmla="*/ 47 h 143"/>
                  <a:gd name="T16" fmla="*/ 40 w 92"/>
                  <a:gd name="T17" fmla="*/ 49 h 143"/>
                  <a:gd name="T18" fmla="*/ 43 w 92"/>
                  <a:gd name="T19" fmla="*/ 54 h 143"/>
                  <a:gd name="T20" fmla="*/ 43 w 92"/>
                  <a:gd name="T21" fmla="*/ 40 h 143"/>
                  <a:gd name="T22" fmla="*/ 49 w 92"/>
                  <a:gd name="T23" fmla="*/ 43 h 143"/>
                  <a:gd name="T24" fmla="*/ 52 w 92"/>
                  <a:gd name="T25" fmla="*/ 62 h 143"/>
                  <a:gd name="T26" fmla="*/ 69 w 92"/>
                  <a:gd name="T27" fmla="*/ 69 h 143"/>
                  <a:gd name="T28" fmla="*/ 85 w 92"/>
                  <a:gd name="T29" fmla="*/ 60 h 143"/>
                  <a:gd name="T30" fmla="*/ 92 w 92"/>
                  <a:gd name="T31" fmla="*/ 63 h 143"/>
                  <a:gd name="T32" fmla="*/ 89 w 92"/>
                  <a:gd name="T33" fmla="*/ 82 h 143"/>
                  <a:gd name="T34" fmla="*/ 83 w 92"/>
                  <a:gd name="T35" fmla="*/ 83 h 143"/>
                  <a:gd name="T36" fmla="*/ 83 w 92"/>
                  <a:gd name="T37" fmla="*/ 93 h 143"/>
                  <a:gd name="T38" fmla="*/ 70 w 92"/>
                  <a:gd name="T39" fmla="*/ 93 h 143"/>
                  <a:gd name="T40" fmla="*/ 65 w 92"/>
                  <a:gd name="T41" fmla="*/ 100 h 143"/>
                  <a:gd name="T42" fmla="*/ 69 w 92"/>
                  <a:gd name="T43" fmla="*/ 107 h 143"/>
                  <a:gd name="T44" fmla="*/ 63 w 92"/>
                  <a:gd name="T45" fmla="*/ 120 h 143"/>
                  <a:gd name="T46" fmla="*/ 43 w 92"/>
                  <a:gd name="T47" fmla="*/ 143 h 143"/>
                  <a:gd name="T48" fmla="*/ 32 w 92"/>
                  <a:gd name="T49" fmla="*/ 136 h 143"/>
                  <a:gd name="T50" fmla="*/ 40 w 92"/>
                  <a:gd name="T51" fmla="*/ 125 h 143"/>
                  <a:gd name="T52" fmla="*/ 40 w 92"/>
                  <a:gd name="T53" fmla="*/ 114 h 143"/>
                  <a:gd name="T54" fmla="*/ 16 w 92"/>
                  <a:gd name="T55" fmla="*/ 98 h 143"/>
                  <a:gd name="T56" fmla="*/ 20 w 92"/>
                  <a:gd name="T57" fmla="*/ 93 h 143"/>
                  <a:gd name="T58" fmla="*/ 29 w 92"/>
                  <a:gd name="T59" fmla="*/ 87 h 143"/>
                  <a:gd name="T60" fmla="*/ 32 w 92"/>
                  <a:gd name="T61" fmla="*/ 73 h 143"/>
                  <a:gd name="T62" fmla="*/ 34 w 92"/>
                  <a:gd name="T63" fmla="*/ 71 h 143"/>
                  <a:gd name="T64" fmla="*/ 34 w 92"/>
                  <a:gd name="T65" fmla="*/ 56 h 143"/>
                  <a:gd name="T66" fmla="*/ 30 w 92"/>
                  <a:gd name="T67" fmla="*/ 52 h 143"/>
                  <a:gd name="T68" fmla="*/ 32 w 92"/>
                  <a:gd name="T69" fmla="*/ 49 h 143"/>
                  <a:gd name="T70" fmla="*/ 27 w 92"/>
                  <a:gd name="T71" fmla="*/ 49 h 143"/>
                  <a:gd name="T72" fmla="*/ 25 w 92"/>
                  <a:gd name="T73" fmla="*/ 43 h 143"/>
                  <a:gd name="T74" fmla="*/ 25 w 92"/>
                  <a:gd name="T75" fmla="*/ 32 h 143"/>
                  <a:gd name="T76" fmla="*/ 20 w 92"/>
                  <a:gd name="T77" fmla="*/ 32 h 143"/>
                  <a:gd name="T78" fmla="*/ 21 w 92"/>
                  <a:gd name="T79" fmla="*/ 36 h 143"/>
                  <a:gd name="T80" fmla="*/ 12 w 92"/>
                  <a:gd name="T81" fmla="*/ 23 h 143"/>
                  <a:gd name="T82" fmla="*/ 10 w 92"/>
                  <a:gd name="T83" fmla="*/ 20 h 143"/>
                  <a:gd name="T84" fmla="*/ 12 w 92"/>
                  <a:gd name="T85" fmla="*/ 16 h 143"/>
                  <a:gd name="T86" fmla="*/ 10 w 92"/>
                  <a:gd name="T87" fmla="*/ 20 h 143"/>
                  <a:gd name="T88" fmla="*/ 7 w 92"/>
                  <a:gd name="T89" fmla="*/ 16 h 143"/>
                  <a:gd name="T90" fmla="*/ 0 w 92"/>
                  <a:gd name="T91" fmla="*/ 0 h 143"/>
                  <a:gd name="T92" fmla="*/ 3 w 92"/>
                  <a:gd name="T93" fmla="*/ 0 h 143"/>
                  <a:gd name="T94" fmla="*/ 3 w 92"/>
                  <a:gd name="T9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" h="143">
                    <a:moveTo>
                      <a:pt x="3" y="0"/>
                    </a:moveTo>
                    <a:lnTo>
                      <a:pt x="7" y="9"/>
                    </a:lnTo>
                    <a:lnTo>
                      <a:pt x="10" y="7"/>
                    </a:lnTo>
                    <a:lnTo>
                      <a:pt x="25" y="16"/>
                    </a:lnTo>
                    <a:lnTo>
                      <a:pt x="29" y="27"/>
                    </a:lnTo>
                    <a:lnTo>
                      <a:pt x="25" y="27"/>
                    </a:lnTo>
                    <a:lnTo>
                      <a:pt x="34" y="40"/>
                    </a:lnTo>
                    <a:lnTo>
                      <a:pt x="32" y="47"/>
                    </a:lnTo>
                    <a:lnTo>
                      <a:pt x="40" y="49"/>
                    </a:lnTo>
                    <a:lnTo>
                      <a:pt x="43" y="54"/>
                    </a:lnTo>
                    <a:lnTo>
                      <a:pt x="43" y="40"/>
                    </a:lnTo>
                    <a:lnTo>
                      <a:pt x="49" y="43"/>
                    </a:lnTo>
                    <a:lnTo>
                      <a:pt x="52" y="62"/>
                    </a:lnTo>
                    <a:lnTo>
                      <a:pt x="69" y="69"/>
                    </a:lnTo>
                    <a:lnTo>
                      <a:pt x="85" y="60"/>
                    </a:lnTo>
                    <a:lnTo>
                      <a:pt x="92" y="63"/>
                    </a:lnTo>
                    <a:lnTo>
                      <a:pt x="89" y="82"/>
                    </a:lnTo>
                    <a:lnTo>
                      <a:pt x="83" y="83"/>
                    </a:lnTo>
                    <a:lnTo>
                      <a:pt x="83" y="93"/>
                    </a:lnTo>
                    <a:lnTo>
                      <a:pt x="70" y="93"/>
                    </a:lnTo>
                    <a:lnTo>
                      <a:pt x="65" y="100"/>
                    </a:lnTo>
                    <a:lnTo>
                      <a:pt x="69" y="107"/>
                    </a:lnTo>
                    <a:lnTo>
                      <a:pt x="63" y="120"/>
                    </a:lnTo>
                    <a:lnTo>
                      <a:pt x="43" y="143"/>
                    </a:lnTo>
                    <a:lnTo>
                      <a:pt x="32" y="136"/>
                    </a:lnTo>
                    <a:lnTo>
                      <a:pt x="40" y="125"/>
                    </a:lnTo>
                    <a:lnTo>
                      <a:pt x="40" y="114"/>
                    </a:lnTo>
                    <a:lnTo>
                      <a:pt x="16" y="98"/>
                    </a:lnTo>
                    <a:lnTo>
                      <a:pt x="20" y="93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1"/>
                    </a:lnTo>
                    <a:lnTo>
                      <a:pt x="34" y="56"/>
                    </a:lnTo>
                    <a:lnTo>
                      <a:pt x="30" y="52"/>
                    </a:lnTo>
                    <a:lnTo>
                      <a:pt x="32" y="49"/>
                    </a:lnTo>
                    <a:lnTo>
                      <a:pt x="27" y="49"/>
                    </a:lnTo>
                    <a:lnTo>
                      <a:pt x="25" y="43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12" y="23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7" y="1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5" name="Freeform 12"/>
              <p:cNvSpPr>
                <a:spLocks/>
              </p:cNvSpPr>
              <p:nvPr/>
            </p:nvSpPr>
            <p:spPr bwMode="auto">
              <a:xfrm>
                <a:off x="5464" y="2856"/>
                <a:ext cx="92" cy="143"/>
              </a:xfrm>
              <a:custGeom>
                <a:avLst/>
                <a:gdLst>
                  <a:gd name="T0" fmla="*/ 3 w 92"/>
                  <a:gd name="T1" fmla="*/ 0 h 143"/>
                  <a:gd name="T2" fmla="*/ 7 w 92"/>
                  <a:gd name="T3" fmla="*/ 9 h 143"/>
                  <a:gd name="T4" fmla="*/ 10 w 92"/>
                  <a:gd name="T5" fmla="*/ 7 h 143"/>
                  <a:gd name="T6" fmla="*/ 25 w 92"/>
                  <a:gd name="T7" fmla="*/ 16 h 143"/>
                  <a:gd name="T8" fmla="*/ 29 w 92"/>
                  <a:gd name="T9" fmla="*/ 27 h 143"/>
                  <a:gd name="T10" fmla="*/ 25 w 92"/>
                  <a:gd name="T11" fmla="*/ 27 h 143"/>
                  <a:gd name="T12" fmla="*/ 34 w 92"/>
                  <a:gd name="T13" fmla="*/ 40 h 143"/>
                  <a:gd name="T14" fmla="*/ 32 w 92"/>
                  <a:gd name="T15" fmla="*/ 47 h 143"/>
                  <a:gd name="T16" fmla="*/ 40 w 92"/>
                  <a:gd name="T17" fmla="*/ 49 h 143"/>
                  <a:gd name="T18" fmla="*/ 43 w 92"/>
                  <a:gd name="T19" fmla="*/ 54 h 143"/>
                  <a:gd name="T20" fmla="*/ 43 w 92"/>
                  <a:gd name="T21" fmla="*/ 40 h 143"/>
                  <a:gd name="T22" fmla="*/ 49 w 92"/>
                  <a:gd name="T23" fmla="*/ 43 h 143"/>
                  <a:gd name="T24" fmla="*/ 52 w 92"/>
                  <a:gd name="T25" fmla="*/ 62 h 143"/>
                  <a:gd name="T26" fmla="*/ 69 w 92"/>
                  <a:gd name="T27" fmla="*/ 69 h 143"/>
                  <a:gd name="T28" fmla="*/ 85 w 92"/>
                  <a:gd name="T29" fmla="*/ 60 h 143"/>
                  <a:gd name="T30" fmla="*/ 92 w 92"/>
                  <a:gd name="T31" fmla="*/ 63 h 143"/>
                  <a:gd name="T32" fmla="*/ 89 w 92"/>
                  <a:gd name="T33" fmla="*/ 82 h 143"/>
                  <a:gd name="T34" fmla="*/ 83 w 92"/>
                  <a:gd name="T35" fmla="*/ 83 h 143"/>
                  <a:gd name="T36" fmla="*/ 83 w 92"/>
                  <a:gd name="T37" fmla="*/ 93 h 143"/>
                  <a:gd name="T38" fmla="*/ 70 w 92"/>
                  <a:gd name="T39" fmla="*/ 93 h 143"/>
                  <a:gd name="T40" fmla="*/ 65 w 92"/>
                  <a:gd name="T41" fmla="*/ 100 h 143"/>
                  <a:gd name="T42" fmla="*/ 69 w 92"/>
                  <a:gd name="T43" fmla="*/ 107 h 143"/>
                  <a:gd name="T44" fmla="*/ 63 w 92"/>
                  <a:gd name="T45" fmla="*/ 120 h 143"/>
                  <a:gd name="T46" fmla="*/ 43 w 92"/>
                  <a:gd name="T47" fmla="*/ 143 h 143"/>
                  <a:gd name="T48" fmla="*/ 32 w 92"/>
                  <a:gd name="T49" fmla="*/ 136 h 143"/>
                  <a:gd name="T50" fmla="*/ 40 w 92"/>
                  <a:gd name="T51" fmla="*/ 125 h 143"/>
                  <a:gd name="T52" fmla="*/ 40 w 92"/>
                  <a:gd name="T53" fmla="*/ 114 h 143"/>
                  <a:gd name="T54" fmla="*/ 16 w 92"/>
                  <a:gd name="T55" fmla="*/ 98 h 143"/>
                  <a:gd name="T56" fmla="*/ 20 w 92"/>
                  <a:gd name="T57" fmla="*/ 93 h 143"/>
                  <a:gd name="T58" fmla="*/ 29 w 92"/>
                  <a:gd name="T59" fmla="*/ 87 h 143"/>
                  <a:gd name="T60" fmla="*/ 32 w 92"/>
                  <a:gd name="T61" fmla="*/ 73 h 143"/>
                  <a:gd name="T62" fmla="*/ 34 w 92"/>
                  <a:gd name="T63" fmla="*/ 71 h 143"/>
                  <a:gd name="T64" fmla="*/ 34 w 92"/>
                  <a:gd name="T65" fmla="*/ 56 h 143"/>
                  <a:gd name="T66" fmla="*/ 30 w 92"/>
                  <a:gd name="T67" fmla="*/ 52 h 143"/>
                  <a:gd name="T68" fmla="*/ 32 w 92"/>
                  <a:gd name="T69" fmla="*/ 49 h 143"/>
                  <a:gd name="T70" fmla="*/ 27 w 92"/>
                  <a:gd name="T71" fmla="*/ 49 h 143"/>
                  <a:gd name="T72" fmla="*/ 25 w 92"/>
                  <a:gd name="T73" fmla="*/ 43 h 143"/>
                  <a:gd name="T74" fmla="*/ 25 w 92"/>
                  <a:gd name="T75" fmla="*/ 32 h 143"/>
                  <a:gd name="T76" fmla="*/ 20 w 92"/>
                  <a:gd name="T77" fmla="*/ 32 h 143"/>
                  <a:gd name="T78" fmla="*/ 21 w 92"/>
                  <a:gd name="T79" fmla="*/ 36 h 143"/>
                  <a:gd name="T80" fmla="*/ 12 w 92"/>
                  <a:gd name="T81" fmla="*/ 23 h 143"/>
                  <a:gd name="T82" fmla="*/ 10 w 92"/>
                  <a:gd name="T83" fmla="*/ 20 h 143"/>
                  <a:gd name="T84" fmla="*/ 12 w 92"/>
                  <a:gd name="T85" fmla="*/ 16 h 143"/>
                  <a:gd name="T86" fmla="*/ 10 w 92"/>
                  <a:gd name="T87" fmla="*/ 20 h 143"/>
                  <a:gd name="T88" fmla="*/ 7 w 92"/>
                  <a:gd name="T89" fmla="*/ 16 h 143"/>
                  <a:gd name="T90" fmla="*/ 0 w 92"/>
                  <a:gd name="T91" fmla="*/ 0 h 143"/>
                  <a:gd name="T92" fmla="*/ 3 w 92"/>
                  <a:gd name="T93" fmla="*/ 0 h 143"/>
                  <a:gd name="T94" fmla="*/ 3 w 92"/>
                  <a:gd name="T9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" h="143">
                    <a:moveTo>
                      <a:pt x="3" y="0"/>
                    </a:moveTo>
                    <a:lnTo>
                      <a:pt x="7" y="9"/>
                    </a:lnTo>
                    <a:lnTo>
                      <a:pt x="10" y="7"/>
                    </a:lnTo>
                    <a:lnTo>
                      <a:pt x="25" y="16"/>
                    </a:lnTo>
                    <a:lnTo>
                      <a:pt x="29" y="27"/>
                    </a:lnTo>
                    <a:lnTo>
                      <a:pt x="25" y="27"/>
                    </a:lnTo>
                    <a:lnTo>
                      <a:pt x="34" y="40"/>
                    </a:lnTo>
                    <a:lnTo>
                      <a:pt x="32" y="47"/>
                    </a:lnTo>
                    <a:lnTo>
                      <a:pt x="40" y="49"/>
                    </a:lnTo>
                    <a:lnTo>
                      <a:pt x="43" y="54"/>
                    </a:lnTo>
                    <a:lnTo>
                      <a:pt x="43" y="40"/>
                    </a:lnTo>
                    <a:lnTo>
                      <a:pt x="49" y="43"/>
                    </a:lnTo>
                    <a:lnTo>
                      <a:pt x="52" y="62"/>
                    </a:lnTo>
                    <a:lnTo>
                      <a:pt x="69" y="69"/>
                    </a:lnTo>
                    <a:lnTo>
                      <a:pt x="85" y="60"/>
                    </a:lnTo>
                    <a:lnTo>
                      <a:pt x="92" y="63"/>
                    </a:lnTo>
                    <a:lnTo>
                      <a:pt x="89" y="82"/>
                    </a:lnTo>
                    <a:lnTo>
                      <a:pt x="83" y="83"/>
                    </a:lnTo>
                    <a:lnTo>
                      <a:pt x="83" y="93"/>
                    </a:lnTo>
                    <a:lnTo>
                      <a:pt x="70" y="93"/>
                    </a:lnTo>
                    <a:lnTo>
                      <a:pt x="65" y="100"/>
                    </a:lnTo>
                    <a:lnTo>
                      <a:pt x="69" y="107"/>
                    </a:lnTo>
                    <a:lnTo>
                      <a:pt x="63" y="120"/>
                    </a:lnTo>
                    <a:lnTo>
                      <a:pt x="43" y="143"/>
                    </a:lnTo>
                    <a:lnTo>
                      <a:pt x="32" y="136"/>
                    </a:lnTo>
                    <a:lnTo>
                      <a:pt x="40" y="125"/>
                    </a:lnTo>
                    <a:lnTo>
                      <a:pt x="40" y="114"/>
                    </a:lnTo>
                    <a:lnTo>
                      <a:pt x="16" y="98"/>
                    </a:lnTo>
                    <a:lnTo>
                      <a:pt x="20" y="93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1"/>
                    </a:lnTo>
                    <a:lnTo>
                      <a:pt x="34" y="56"/>
                    </a:lnTo>
                    <a:lnTo>
                      <a:pt x="30" y="52"/>
                    </a:lnTo>
                    <a:lnTo>
                      <a:pt x="32" y="49"/>
                    </a:lnTo>
                    <a:lnTo>
                      <a:pt x="27" y="49"/>
                    </a:lnTo>
                    <a:lnTo>
                      <a:pt x="25" y="43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12" y="23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7" y="1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6" name="Freeform 13"/>
              <p:cNvSpPr>
                <a:spLocks/>
              </p:cNvSpPr>
              <p:nvPr/>
            </p:nvSpPr>
            <p:spPr bwMode="auto">
              <a:xfrm>
                <a:off x="5365" y="2978"/>
                <a:ext cx="122" cy="136"/>
              </a:xfrm>
              <a:custGeom>
                <a:avLst/>
                <a:gdLst>
                  <a:gd name="T0" fmla="*/ 89 w 122"/>
                  <a:gd name="T1" fmla="*/ 11 h 136"/>
                  <a:gd name="T2" fmla="*/ 97 w 122"/>
                  <a:gd name="T3" fmla="*/ 0 h 136"/>
                  <a:gd name="T4" fmla="*/ 106 w 122"/>
                  <a:gd name="T5" fmla="*/ 16 h 136"/>
                  <a:gd name="T6" fmla="*/ 117 w 122"/>
                  <a:gd name="T7" fmla="*/ 9 h 136"/>
                  <a:gd name="T8" fmla="*/ 117 w 122"/>
                  <a:gd name="T9" fmla="*/ 9 h 136"/>
                  <a:gd name="T10" fmla="*/ 117 w 122"/>
                  <a:gd name="T11" fmla="*/ 16 h 136"/>
                  <a:gd name="T12" fmla="*/ 119 w 122"/>
                  <a:gd name="T13" fmla="*/ 11 h 136"/>
                  <a:gd name="T14" fmla="*/ 122 w 122"/>
                  <a:gd name="T15" fmla="*/ 12 h 136"/>
                  <a:gd name="T16" fmla="*/ 120 w 122"/>
                  <a:gd name="T17" fmla="*/ 14 h 136"/>
                  <a:gd name="T18" fmla="*/ 122 w 122"/>
                  <a:gd name="T19" fmla="*/ 27 h 136"/>
                  <a:gd name="T20" fmla="*/ 109 w 122"/>
                  <a:gd name="T21" fmla="*/ 49 h 136"/>
                  <a:gd name="T22" fmla="*/ 100 w 122"/>
                  <a:gd name="T23" fmla="*/ 56 h 136"/>
                  <a:gd name="T24" fmla="*/ 99 w 122"/>
                  <a:gd name="T25" fmla="*/ 67 h 136"/>
                  <a:gd name="T26" fmla="*/ 104 w 122"/>
                  <a:gd name="T27" fmla="*/ 72 h 136"/>
                  <a:gd name="T28" fmla="*/ 95 w 122"/>
                  <a:gd name="T29" fmla="*/ 69 h 136"/>
                  <a:gd name="T30" fmla="*/ 82 w 122"/>
                  <a:gd name="T31" fmla="*/ 76 h 136"/>
                  <a:gd name="T32" fmla="*/ 79 w 122"/>
                  <a:gd name="T33" fmla="*/ 76 h 136"/>
                  <a:gd name="T34" fmla="*/ 66 w 122"/>
                  <a:gd name="T35" fmla="*/ 120 h 136"/>
                  <a:gd name="T36" fmla="*/ 49 w 122"/>
                  <a:gd name="T37" fmla="*/ 132 h 136"/>
                  <a:gd name="T38" fmla="*/ 40 w 122"/>
                  <a:gd name="T39" fmla="*/ 136 h 136"/>
                  <a:gd name="T40" fmla="*/ 20 w 122"/>
                  <a:gd name="T41" fmla="*/ 129 h 136"/>
                  <a:gd name="T42" fmla="*/ 19 w 122"/>
                  <a:gd name="T43" fmla="*/ 123 h 136"/>
                  <a:gd name="T44" fmla="*/ 4 w 122"/>
                  <a:gd name="T45" fmla="*/ 123 h 136"/>
                  <a:gd name="T46" fmla="*/ 6 w 122"/>
                  <a:gd name="T47" fmla="*/ 118 h 136"/>
                  <a:gd name="T48" fmla="*/ 2 w 122"/>
                  <a:gd name="T49" fmla="*/ 121 h 136"/>
                  <a:gd name="T50" fmla="*/ 4 w 122"/>
                  <a:gd name="T51" fmla="*/ 118 h 136"/>
                  <a:gd name="T52" fmla="*/ 0 w 122"/>
                  <a:gd name="T53" fmla="*/ 118 h 136"/>
                  <a:gd name="T54" fmla="*/ 6 w 122"/>
                  <a:gd name="T55" fmla="*/ 112 h 136"/>
                  <a:gd name="T56" fmla="*/ 8 w 122"/>
                  <a:gd name="T57" fmla="*/ 109 h 136"/>
                  <a:gd name="T58" fmla="*/ 4 w 122"/>
                  <a:gd name="T59" fmla="*/ 107 h 136"/>
                  <a:gd name="T60" fmla="*/ 6 w 122"/>
                  <a:gd name="T61" fmla="*/ 103 h 136"/>
                  <a:gd name="T62" fmla="*/ 11 w 122"/>
                  <a:gd name="T63" fmla="*/ 103 h 136"/>
                  <a:gd name="T64" fmla="*/ 8 w 122"/>
                  <a:gd name="T65" fmla="*/ 101 h 136"/>
                  <a:gd name="T66" fmla="*/ 9 w 122"/>
                  <a:gd name="T67" fmla="*/ 96 h 136"/>
                  <a:gd name="T68" fmla="*/ 13 w 122"/>
                  <a:gd name="T69" fmla="*/ 94 h 136"/>
                  <a:gd name="T70" fmla="*/ 15 w 122"/>
                  <a:gd name="T71" fmla="*/ 98 h 136"/>
                  <a:gd name="T72" fmla="*/ 15 w 122"/>
                  <a:gd name="T73" fmla="*/ 92 h 136"/>
                  <a:gd name="T74" fmla="*/ 26 w 122"/>
                  <a:gd name="T75" fmla="*/ 76 h 136"/>
                  <a:gd name="T76" fmla="*/ 40 w 122"/>
                  <a:gd name="T77" fmla="*/ 72 h 136"/>
                  <a:gd name="T78" fmla="*/ 69 w 122"/>
                  <a:gd name="T79" fmla="*/ 49 h 136"/>
                  <a:gd name="T80" fmla="*/ 79 w 122"/>
                  <a:gd name="T81" fmla="*/ 27 h 136"/>
                  <a:gd name="T82" fmla="*/ 86 w 122"/>
                  <a:gd name="T83" fmla="*/ 21 h 136"/>
                  <a:gd name="T84" fmla="*/ 89 w 122"/>
                  <a:gd name="T85" fmla="*/ 11 h 136"/>
                  <a:gd name="T86" fmla="*/ 89 w 122"/>
                  <a:gd name="T8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6">
                    <a:moveTo>
                      <a:pt x="89" y="11"/>
                    </a:moveTo>
                    <a:lnTo>
                      <a:pt x="97" y="0"/>
                    </a:lnTo>
                    <a:lnTo>
                      <a:pt x="106" y="16"/>
                    </a:lnTo>
                    <a:lnTo>
                      <a:pt x="117" y="9"/>
                    </a:lnTo>
                    <a:lnTo>
                      <a:pt x="117" y="9"/>
                    </a:lnTo>
                    <a:lnTo>
                      <a:pt x="117" y="16"/>
                    </a:lnTo>
                    <a:lnTo>
                      <a:pt x="119" y="11"/>
                    </a:lnTo>
                    <a:lnTo>
                      <a:pt x="122" y="12"/>
                    </a:lnTo>
                    <a:lnTo>
                      <a:pt x="120" y="14"/>
                    </a:lnTo>
                    <a:lnTo>
                      <a:pt x="122" y="27"/>
                    </a:lnTo>
                    <a:lnTo>
                      <a:pt x="109" y="49"/>
                    </a:lnTo>
                    <a:lnTo>
                      <a:pt x="100" y="56"/>
                    </a:lnTo>
                    <a:lnTo>
                      <a:pt x="99" y="67"/>
                    </a:lnTo>
                    <a:lnTo>
                      <a:pt x="104" y="72"/>
                    </a:lnTo>
                    <a:lnTo>
                      <a:pt x="95" y="69"/>
                    </a:lnTo>
                    <a:lnTo>
                      <a:pt x="82" y="76"/>
                    </a:lnTo>
                    <a:lnTo>
                      <a:pt x="79" y="76"/>
                    </a:lnTo>
                    <a:lnTo>
                      <a:pt x="66" y="120"/>
                    </a:lnTo>
                    <a:lnTo>
                      <a:pt x="49" y="132"/>
                    </a:lnTo>
                    <a:lnTo>
                      <a:pt x="40" y="136"/>
                    </a:lnTo>
                    <a:lnTo>
                      <a:pt x="20" y="129"/>
                    </a:lnTo>
                    <a:lnTo>
                      <a:pt x="19" y="123"/>
                    </a:lnTo>
                    <a:lnTo>
                      <a:pt x="4" y="123"/>
                    </a:lnTo>
                    <a:lnTo>
                      <a:pt x="6" y="118"/>
                    </a:lnTo>
                    <a:lnTo>
                      <a:pt x="2" y="121"/>
                    </a:lnTo>
                    <a:lnTo>
                      <a:pt x="4" y="118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8" y="109"/>
                    </a:lnTo>
                    <a:lnTo>
                      <a:pt x="4" y="107"/>
                    </a:lnTo>
                    <a:lnTo>
                      <a:pt x="6" y="103"/>
                    </a:lnTo>
                    <a:lnTo>
                      <a:pt x="11" y="103"/>
                    </a:lnTo>
                    <a:lnTo>
                      <a:pt x="8" y="101"/>
                    </a:lnTo>
                    <a:lnTo>
                      <a:pt x="9" y="96"/>
                    </a:lnTo>
                    <a:lnTo>
                      <a:pt x="13" y="94"/>
                    </a:lnTo>
                    <a:lnTo>
                      <a:pt x="15" y="98"/>
                    </a:lnTo>
                    <a:lnTo>
                      <a:pt x="15" y="92"/>
                    </a:lnTo>
                    <a:lnTo>
                      <a:pt x="26" y="76"/>
                    </a:lnTo>
                    <a:lnTo>
                      <a:pt x="40" y="72"/>
                    </a:lnTo>
                    <a:lnTo>
                      <a:pt x="69" y="49"/>
                    </a:lnTo>
                    <a:lnTo>
                      <a:pt x="79" y="27"/>
                    </a:lnTo>
                    <a:lnTo>
                      <a:pt x="86" y="21"/>
                    </a:lnTo>
                    <a:lnTo>
                      <a:pt x="89" y="11"/>
                    </a:lnTo>
                    <a:lnTo>
                      <a:pt x="89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7" name="Freeform 14"/>
              <p:cNvSpPr>
                <a:spLocks/>
              </p:cNvSpPr>
              <p:nvPr/>
            </p:nvSpPr>
            <p:spPr bwMode="auto">
              <a:xfrm>
                <a:off x="5365" y="2978"/>
                <a:ext cx="122" cy="136"/>
              </a:xfrm>
              <a:custGeom>
                <a:avLst/>
                <a:gdLst>
                  <a:gd name="T0" fmla="*/ 89 w 122"/>
                  <a:gd name="T1" fmla="*/ 11 h 136"/>
                  <a:gd name="T2" fmla="*/ 97 w 122"/>
                  <a:gd name="T3" fmla="*/ 0 h 136"/>
                  <a:gd name="T4" fmla="*/ 106 w 122"/>
                  <a:gd name="T5" fmla="*/ 16 h 136"/>
                  <a:gd name="T6" fmla="*/ 117 w 122"/>
                  <a:gd name="T7" fmla="*/ 9 h 136"/>
                  <a:gd name="T8" fmla="*/ 117 w 122"/>
                  <a:gd name="T9" fmla="*/ 9 h 136"/>
                  <a:gd name="T10" fmla="*/ 117 w 122"/>
                  <a:gd name="T11" fmla="*/ 16 h 136"/>
                  <a:gd name="T12" fmla="*/ 119 w 122"/>
                  <a:gd name="T13" fmla="*/ 11 h 136"/>
                  <a:gd name="T14" fmla="*/ 122 w 122"/>
                  <a:gd name="T15" fmla="*/ 12 h 136"/>
                  <a:gd name="T16" fmla="*/ 120 w 122"/>
                  <a:gd name="T17" fmla="*/ 14 h 136"/>
                  <a:gd name="T18" fmla="*/ 122 w 122"/>
                  <a:gd name="T19" fmla="*/ 27 h 136"/>
                  <a:gd name="T20" fmla="*/ 109 w 122"/>
                  <a:gd name="T21" fmla="*/ 49 h 136"/>
                  <a:gd name="T22" fmla="*/ 100 w 122"/>
                  <a:gd name="T23" fmla="*/ 56 h 136"/>
                  <a:gd name="T24" fmla="*/ 99 w 122"/>
                  <a:gd name="T25" fmla="*/ 67 h 136"/>
                  <a:gd name="T26" fmla="*/ 104 w 122"/>
                  <a:gd name="T27" fmla="*/ 72 h 136"/>
                  <a:gd name="T28" fmla="*/ 95 w 122"/>
                  <a:gd name="T29" fmla="*/ 69 h 136"/>
                  <a:gd name="T30" fmla="*/ 82 w 122"/>
                  <a:gd name="T31" fmla="*/ 76 h 136"/>
                  <a:gd name="T32" fmla="*/ 79 w 122"/>
                  <a:gd name="T33" fmla="*/ 76 h 136"/>
                  <a:gd name="T34" fmla="*/ 66 w 122"/>
                  <a:gd name="T35" fmla="*/ 120 h 136"/>
                  <a:gd name="T36" fmla="*/ 49 w 122"/>
                  <a:gd name="T37" fmla="*/ 132 h 136"/>
                  <a:gd name="T38" fmla="*/ 40 w 122"/>
                  <a:gd name="T39" fmla="*/ 136 h 136"/>
                  <a:gd name="T40" fmla="*/ 20 w 122"/>
                  <a:gd name="T41" fmla="*/ 129 h 136"/>
                  <a:gd name="T42" fmla="*/ 19 w 122"/>
                  <a:gd name="T43" fmla="*/ 123 h 136"/>
                  <a:gd name="T44" fmla="*/ 4 w 122"/>
                  <a:gd name="T45" fmla="*/ 123 h 136"/>
                  <a:gd name="T46" fmla="*/ 6 w 122"/>
                  <a:gd name="T47" fmla="*/ 118 h 136"/>
                  <a:gd name="T48" fmla="*/ 2 w 122"/>
                  <a:gd name="T49" fmla="*/ 121 h 136"/>
                  <a:gd name="T50" fmla="*/ 4 w 122"/>
                  <a:gd name="T51" fmla="*/ 118 h 136"/>
                  <a:gd name="T52" fmla="*/ 0 w 122"/>
                  <a:gd name="T53" fmla="*/ 118 h 136"/>
                  <a:gd name="T54" fmla="*/ 6 w 122"/>
                  <a:gd name="T55" fmla="*/ 112 h 136"/>
                  <a:gd name="T56" fmla="*/ 8 w 122"/>
                  <a:gd name="T57" fmla="*/ 109 h 136"/>
                  <a:gd name="T58" fmla="*/ 4 w 122"/>
                  <a:gd name="T59" fmla="*/ 107 h 136"/>
                  <a:gd name="T60" fmla="*/ 6 w 122"/>
                  <a:gd name="T61" fmla="*/ 103 h 136"/>
                  <a:gd name="T62" fmla="*/ 11 w 122"/>
                  <a:gd name="T63" fmla="*/ 103 h 136"/>
                  <a:gd name="T64" fmla="*/ 8 w 122"/>
                  <a:gd name="T65" fmla="*/ 101 h 136"/>
                  <a:gd name="T66" fmla="*/ 9 w 122"/>
                  <a:gd name="T67" fmla="*/ 96 h 136"/>
                  <a:gd name="T68" fmla="*/ 13 w 122"/>
                  <a:gd name="T69" fmla="*/ 94 h 136"/>
                  <a:gd name="T70" fmla="*/ 15 w 122"/>
                  <a:gd name="T71" fmla="*/ 98 h 136"/>
                  <a:gd name="T72" fmla="*/ 15 w 122"/>
                  <a:gd name="T73" fmla="*/ 92 h 136"/>
                  <a:gd name="T74" fmla="*/ 26 w 122"/>
                  <a:gd name="T75" fmla="*/ 76 h 136"/>
                  <a:gd name="T76" fmla="*/ 40 w 122"/>
                  <a:gd name="T77" fmla="*/ 72 h 136"/>
                  <a:gd name="T78" fmla="*/ 69 w 122"/>
                  <a:gd name="T79" fmla="*/ 49 h 136"/>
                  <a:gd name="T80" fmla="*/ 79 w 122"/>
                  <a:gd name="T81" fmla="*/ 27 h 136"/>
                  <a:gd name="T82" fmla="*/ 86 w 122"/>
                  <a:gd name="T83" fmla="*/ 21 h 136"/>
                  <a:gd name="T84" fmla="*/ 89 w 122"/>
                  <a:gd name="T85" fmla="*/ 11 h 136"/>
                  <a:gd name="T86" fmla="*/ 89 w 122"/>
                  <a:gd name="T8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6">
                    <a:moveTo>
                      <a:pt x="89" y="11"/>
                    </a:moveTo>
                    <a:lnTo>
                      <a:pt x="97" y="0"/>
                    </a:lnTo>
                    <a:lnTo>
                      <a:pt x="106" y="16"/>
                    </a:lnTo>
                    <a:lnTo>
                      <a:pt x="117" y="9"/>
                    </a:lnTo>
                    <a:lnTo>
                      <a:pt x="117" y="9"/>
                    </a:lnTo>
                    <a:lnTo>
                      <a:pt x="117" y="16"/>
                    </a:lnTo>
                    <a:lnTo>
                      <a:pt x="119" y="11"/>
                    </a:lnTo>
                    <a:lnTo>
                      <a:pt x="122" y="12"/>
                    </a:lnTo>
                    <a:lnTo>
                      <a:pt x="120" y="14"/>
                    </a:lnTo>
                    <a:lnTo>
                      <a:pt x="122" y="27"/>
                    </a:lnTo>
                    <a:lnTo>
                      <a:pt x="109" y="49"/>
                    </a:lnTo>
                    <a:lnTo>
                      <a:pt x="100" y="56"/>
                    </a:lnTo>
                    <a:lnTo>
                      <a:pt x="99" y="67"/>
                    </a:lnTo>
                    <a:lnTo>
                      <a:pt x="104" y="72"/>
                    </a:lnTo>
                    <a:lnTo>
                      <a:pt x="95" y="69"/>
                    </a:lnTo>
                    <a:lnTo>
                      <a:pt x="82" y="76"/>
                    </a:lnTo>
                    <a:lnTo>
                      <a:pt x="79" y="76"/>
                    </a:lnTo>
                    <a:lnTo>
                      <a:pt x="66" y="120"/>
                    </a:lnTo>
                    <a:lnTo>
                      <a:pt x="49" y="132"/>
                    </a:lnTo>
                    <a:lnTo>
                      <a:pt x="40" y="136"/>
                    </a:lnTo>
                    <a:lnTo>
                      <a:pt x="20" y="129"/>
                    </a:lnTo>
                    <a:lnTo>
                      <a:pt x="19" y="123"/>
                    </a:lnTo>
                    <a:lnTo>
                      <a:pt x="4" y="123"/>
                    </a:lnTo>
                    <a:lnTo>
                      <a:pt x="6" y="118"/>
                    </a:lnTo>
                    <a:lnTo>
                      <a:pt x="2" y="121"/>
                    </a:lnTo>
                    <a:lnTo>
                      <a:pt x="4" y="118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8" y="109"/>
                    </a:lnTo>
                    <a:lnTo>
                      <a:pt x="4" y="107"/>
                    </a:lnTo>
                    <a:lnTo>
                      <a:pt x="6" y="103"/>
                    </a:lnTo>
                    <a:lnTo>
                      <a:pt x="11" y="103"/>
                    </a:lnTo>
                    <a:lnTo>
                      <a:pt x="8" y="101"/>
                    </a:lnTo>
                    <a:lnTo>
                      <a:pt x="9" y="96"/>
                    </a:lnTo>
                    <a:lnTo>
                      <a:pt x="13" y="94"/>
                    </a:lnTo>
                    <a:lnTo>
                      <a:pt x="15" y="98"/>
                    </a:lnTo>
                    <a:lnTo>
                      <a:pt x="15" y="92"/>
                    </a:lnTo>
                    <a:lnTo>
                      <a:pt x="26" y="76"/>
                    </a:lnTo>
                    <a:lnTo>
                      <a:pt x="40" y="72"/>
                    </a:lnTo>
                    <a:lnTo>
                      <a:pt x="69" y="49"/>
                    </a:lnTo>
                    <a:lnTo>
                      <a:pt x="79" y="27"/>
                    </a:lnTo>
                    <a:lnTo>
                      <a:pt x="86" y="21"/>
                    </a:lnTo>
                    <a:lnTo>
                      <a:pt x="89" y="11"/>
                    </a:lnTo>
                    <a:lnTo>
                      <a:pt x="89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8" name="Freeform 15"/>
              <p:cNvSpPr>
                <a:spLocks/>
              </p:cNvSpPr>
              <p:nvPr/>
            </p:nvSpPr>
            <p:spPr bwMode="auto">
              <a:xfrm>
                <a:off x="5382" y="3114"/>
                <a:ext cx="9" cy="13"/>
              </a:xfrm>
              <a:custGeom>
                <a:avLst/>
                <a:gdLst>
                  <a:gd name="T0" fmla="*/ 5 w 9"/>
                  <a:gd name="T1" fmla="*/ 0 h 13"/>
                  <a:gd name="T2" fmla="*/ 9 w 9"/>
                  <a:gd name="T3" fmla="*/ 9 h 13"/>
                  <a:gd name="T4" fmla="*/ 0 w 9"/>
                  <a:gd name="T5" fmla="*/ 13 h 13"/>
                  <a:gd name="T6" fmla="*/ 3 w 9"/>
                  <a:gd name="T7" fmla="*/ 0 h 13"/>
                  <a:gd name="T8" fmla="*/ 5 w 9"/>
                  <a:gd name="T9" fmla="*/ 0 h 13"/>
                  <a:gd name="T10" fmla="*/ 5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lnTo>
                      <a:pt x="9" y="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9" name="Freeform 16"/>
              <p:cNvSpPr>
                <a:spLocks/>
              </p:cNvSpPr>
              <p:nvPr/>
            </p:nvSpPr>
            <p:spPr bwMode="auto">
              <a:xfrm>
                <a:off x="5382" y="3114"/>
                <a:ext cx="9" cy="13"/>
              </a:xfrm>
              <a:custGeom>
                <a:avLst/>
                <a:gdLst>
                  <a:gd name="T0" fmla="*/ 5 w 9"/>
                  <a:gd name="T1" fmla="*/ 0 h 13"/>
                  <a:gd name="T2" fmla="*/ 9 w 9"/>
                  <a:gd name="T3" fmla="*/ 9 h 13"/>
                  <a:gd name="T4" fmla="*/ 0 w 9"/>
                  <a:gd name="T5" fmla="*/ 13 h 13"/>
                  <a:gd name="T6" fmla="*/ 3 w 9"/>
                  <a:gd name="T7" fmla="*/ 0 h 13"/>
                  <a:gd name="T8" fmla="*/ 5 w 9"/>
                  <a:gd name="T9" fmla="*/ 0 h 13"/>
                  <a:gd name="T10" fmla="*/ 5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lnTo>
                      <a:pt x="9" y="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0" name="Freeform 17"/>
              <p:cNvSpPr>
                <a:spLocks/>
              </p:cNvSpPr>
              <p:nvPr/>
            </p:nvSpPr>
            <p:spPr bwMode="auto">
              <a:xfrm>
                <a:off x="5356" y="3209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5 h 7"/>
                  <a:gd name="T4" fmla="*/ 0 w 6"/>
                  <a:gd name="T5" fmla="*/ 7 h 7"/>
                  <a:gd name="T6" fmla="*/ 4 w 6"/>
                  <a:gd name="T7" fmla="*/ 0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5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1" name="Freeform 18"/>
              <p:cNvSpPr>
                <a:spLocks/>
              </p:cNvSpPr>
              <p:nvPr/>
            </p:nvSpPr>
            <p:spPr bwMode="auto">
              <a:xfrm>
                <a:off x="5356" y="3209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5 h 7"/>
                  <a:gd name="T4" fmla="*/ 0 w 6"/>
                  <a:gd name="T5" fmla="*/ 7 h 7"/>
                  <a:gd name="T6" fmla="*/ 4 w 6"/>
                  <a:gd name="T7" fmla="*/ 0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5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2" name="Freeform 19"/>
              <p:cNvSpPr>
                <a:spLocks/>
              </p:cNvSpPr>
              <p:nvPr/>
            </p:nvSpPr>
            <p:spPr bwMode="auto">
              <a:xfrm>
                <a:off x="3976" y="2114"/>
                <a:ext cx="34" cy="61"/>
              </a:xfrm>
              <a:custGeom>
                <a:avLst/>
                <a:gdLst>
                  <a:gd name="T0" fmla="*/ 5 w 34"/>
                  <a:gd name="T1" fmla="*/ 0 h 61"/>
                  <a:gd name="T2" fmla="*/ 3 w 34"/>
                  <a:gd name="T3" fmla="*/ 1 h 61"/>
                  <a:gd name="T4" fmla="*/ 9 w 34"/>
                  <a:gd name="T5" fmla="*/ 5 h 61"/>
                  <a:gd name="T6" fmla="*/ 5 w 34"/>
                  <a:gd name="T7" fmla="*/ 7 h 61"/>
                  <a:gd name="T8" fmla="*/ 2 w 34"/>
                  <a:gd name="T9" fmla="*/ 27 h 61"/>
                  <a:gd name="T10" fmla="*/ 0 w 34"/>
                  <a:gd name="T11" fmla="*/ 27 h 61"/>
                  <a:gd name="T12" fmla="*/ 2 w 34"/>
                  <a:gd name="T13" fmla="*/ 49 h 61"/>
                  <a:gd name="T14" fmla="*/ 7 w 34"/>
                  <a:gd name="T15" fmla="*/ 60 h 61"/>
                  <a:gd name="T16" fmla="*/ 18 w 34"/>
                  <a:gd name="T17" fmla="*/ 61 h 61"/>
                  <a:gd name="T18" fmla="*/ 33 w 34"/>
                  <a:gd name="T19" fmla="*/ 51 h 61"/>
                  <a:gd name="T20" fmla="*/ 34 w 34"/>
                  <a:gd name="T21" fmla="*/ 36 h 61"/>
                  <a:gd name="T22" fmla="*/ 18 w 34"/>
                  <a:gd name="T23" fmla="*/ 11 h 61"/>
                  <a:gd name="T24" fmla="*/ 11 w 34"/>
                  <a:gd name="T25" fmla="*/ 1 h 61"/>
                  <a:gd name="T26" fmla="*/ 5 w 34"/>
                  <a:gd name="T27" fmla="*/ 0 h 61"/>
                  <a:gd name="T28" fmla="*/ 5 w 34"/>
                  <a:gd name="T2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1">
                    <a:moveTo>
                      <a:pt x="5" y="0"/>
                    </a:moveTo>
                    <a:lnTo>
                      <a:pt x="3" y="1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49"/>
                    </a:lnTo>
                    <a:lnTo>
                      <a:pt x="7" y="60"/>
                    </a:lnTo>
                    <a:lnTo>
                      <a:pt x="18" y="61"/>
                    </a:lnTo>
                    <a:lnTo>
                      <a:pt x="33" y="51"/>
                    </a:lnTo>
                    <a:lnTo>
                      <a:pt x="34" y="36"/>
                    </a:lnTo>
                    <a:lnTo>
                      <a:pt x="18" y="11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3" name="Freeform 20"/>
              <p:cNvSpPr>
                <a:spLocks/>
              </p:cNvSpPr>
              <p:nvPr/>
            </p:nvSpPr>
            <p:spPr bwMode="auto">
              <a:xfrm>
                <a:off x="3976" y="2114"/>
                <a:ext cx="34" cy="61"/>
              </a:xfrm>
              <a:custGeom>
                <a:avLst/>
                <a:gdLst>
                  <a:gd name="T0" fmla="*/ 5 w 34"/>
                  <a:gd name="T1" fmla="*/ 0 h 61"/>
                  <a:gd name="T2" fmla="*/ 3 w 34"/>
                  <a:gd name="T3" fmla="*/ 1 h 61"/>
                  <a:gd name="T4" fmla="*/ 9 w 34"/>
                  <a:gd name="T5" fmla="*/ 5 h 61"/>
                  <a:gd name="T6" fmla="*/ 5 w 34"/>
                  <a:gd name="T7" fmla="*/ 7 h 61"/>
                  <a:gd name="T8" fmla="*/ 2 w 34"/>
                  <a:gd name="T9" fmla="*/ 27 h 61"/>
                  <a:gd name="T10" fmla="*/ 0 w 34"/>
                  <a:gd name="T11" fmla="*/ 27 h 61"/>
                  <a:gd name="T12" fmla="*/ 2 w 34"/>
                  <a:gd name="T13" fmla="*/ 49 h 61"/>
                  <a:gd name="T14" fmla="*/ 7 w 34"/>
                  <a:gd name="T15" fmla="*/ 60 h 61"/>
                  <a:gd name="T16" fmla="*/ 18 w 34"/>
                  <a:gd name="T17" fmla="*/ 61 h 61"/>
                  <a:gd name="T18" fmla="*/ 33 w 34"/>
                  <a:gd name="T19" fmla="*/ 51 h 61"/>
                  <a:gd name="T20" fmla="*/ 34 w 34"/>
                  <a:gd name="T21" fmla="*/ 36 h 61"/>
                  <a:gd name="T22" fmla="*/ 18 w 34"/>
                  <a:gd name="T23" fmla="*/ 11 h 61"/>
                  <a:gd name="T24" fmla="*/ 11 w 34"/>
                  <a:gd name="T25" fmla="*/ 1 h 61"/>
                  <a:gd name="T26" fmla="*/ 5 w 34"/>
                  <a:gd name="T27" fmla="*/ 0 h 61"/>
                  <a:gd name="T28" fmla="*/ 5 w 34"/>
                  <a:gd name="T2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1">
                    <a:moveTo>
                      <a:pt x="5" y="0"/>
                    </a:moveTo>
                    <a:lnTo>
                      <a:pt x="3" y="1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49"/>
                    </a:lnTo>
                    <a:lnTo>
                      <a:pt x="7" y="60"/>
                    </a:lnTo>
                    <a:lnTo>
                      <a:pt x="18" y="61"/>
                    </a:lnTo>
                    <a:lnTo>
                      <a:pt x="33" y="51"/>
                    </a:lnTo>
                    <a:lnTo>
                      <a:pt x="34" y="36"/>
                    </a:lnTo>
                    <a:lnTo>
                      <a:pt x="18" y="11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4" name="Freeform 21"/>
              <p:cNvSpPr>
                <a:spLocks/>
              </p:cNvSpPr>
              <p:nvPr/>
            </p:nvSpPr>
            <p:spPr bwMode="auto">
              <a:xfrm>
                <a:off x="206" y="1946"/>
                <a:ext cx="20" cy="20"/>
              </a:xfrm>
              <a:custGeom>
                <a:avLst/>
                <a:gdLst>
                  <a:gd name="T0" fmla="*/ 1 w 20"/>
                  <a:gd name="T1" fmla="*/ 0 h 20"/>
                  <a:gd name="T2" fmla="*/ 12 w 20"/>
                  <a:gd name="T3" fmla="*/ 2 h 20"/>
                  <a:gd name="T4" fmla="*/ 20 w 20"/>
                  <a:gd name="T5" fmla="*/ 9 h 20"/>
                  <a:gd name="T6" fmla="*/ 18 w 20"/>
                  <a:gd name="T7" fmla="*/ 15 h 20"/>
                  <a:gd name="T8" fmla="*/ 12 w 20"/>
                  <a:gd name="T9" fmla="*/ 15 h 20"/>
                  <a:gd name="T10" fmla="*/ 5 w 20"/>
                  <a:gd name="T11" fmla="*/ 20 h 20"/>
                  <a:gd name="T12" fmla="*/ 3 w 20"/>
                  <a:gd name="T13" fmla="*/ 20 h 20"/>
                  <a:gd name="T14" fmla="*/ 0 w 20"/>
                  <a:gd name="T15" fmla="*/ 9 h 20"/>
                  <a:gd name="T16" fmla="*/ 1 w 20"/>
                  <a:gd name="T17" fmla="*/ 0 h 20"/>
                  <a:gd name="T18" fmla="*/ 1 w 20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" y="0"/>
                    </a:moveTo>
                    <a:lnTo>
                      <a:pt x="12" y="2"/>
                    </a:lnTo>
                    <a:lnTo>
                      <a:pt x="20" y="9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5" name="Freeform 22"/>
              <p:cNvSpPr>
                <a:spLocks/>
              </p:cNvSpPr>
              <p:nvPr/>
            </p:nvSpPr>
            <p:spPr bwMode="auto">
              <a:xfrm>
                <a:off x="206" y="1946"/>
                <a:ext cx="20" cy="20"/>
              </a:xfrm>
              <a:custGeom>
                <a:avLst/>
                <a:gdLst>
                  <a:gd name="T0" fmla="*/ 1 w 20"/>
                  <a:gd name="T1" fmla="*/ 0 h 20"/>
                  <a:gd name="T2" fmla="*/ 12 w 20"/>
                  <a:gd name="T3" fmla="*/ 2 h 20"/>
                  <a:gd name="T4" fmla="*/ 20 w 20"/>
                  <a:gd name="T5" fmla="*/ 9 h 20"/>
                  <a:gd name="T6" fmla="*/ 18 w 20"/>
                  <a:gd name="T7" fmla="*/ 15 h 20"/>
                  <a:gd name="T8" fmla="*/ 12 w 20"/>
                  <a:gd name="T9" fmla="*/ 15 h 20"/>
                  <a:gd name="T10" fmla="*/ 5 w 20"/>
                  <a:gd name="T11" fmla="*/ 20 h 20"/>
                  <a:gd name="T12" fmla="*/ 3 w 20"/>
                  <a:gd name="T13" fmla="*/ 20 h 20"/>
                  <a:gd name="T14" fmla="*/ 0 w 20"/>
                  <a:gd name="T15" fmla="*/ 9 h 20"/>
                  <a:gd name="T16" fmla="*/ 1 w 20"/>
                  <a:gd name="T17" fmla="*/ 0 h 20"/>
                  <a:gd name="T18" fmla="*/ 1 w 20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" y="0"/>
                    </a:moveTo>
                    <a:lnTo>
                      <a:pt x="12" y="2"/>
                    </a:lnTo>
                    <a:lnTo>
                      <a:pt x="20" y="9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6" name="Freeform 23"/>
              <p:cNvSpPr>
                <a:spLocks/>
              </p:cNvSpPr>
              <p:nvPr/>
            </p:nvSpPr>
            <p:spPr bwMode="auto">
              <a:xfrm>
                <a:off x="195" y="1932"/>
                <a:ext cx="11" cy="7"/>
              </a:xfrm>
              <a:custGeom>
                <a:avLst/>
                <a:gdLst>
                  <a:gd name="T0" fmla="*/ 5 w 11"/>
                  <a:gd name="T1" fmla="*/ 0 h 7"/>
                  <a:gd name="T2" fmla="*/ 11 w 11"/>
                  <a:gd name="T3" fmla="*/ 5 h 7"/>
                  <a:gd name="T4" fmla="*/ 5 w 11"/>
                  <a:gd name="T5" fmla="*/ 7 h 7"/>
                  <a:gd name="T6" fmla="*/ 0 w 11"/>
                  <a:gd name="T7" fmla="*/ 0 h 7"/>
                  <a:gd name="T8" fmla="*/ 5 w 11"/>
                  <a:gd name="T9" fmla="*/ 0 h 7"/>
                  <a:gd name="T10" fmla="*/ 5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11" y="5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7" name="Freeform 24"/>
              <p:cNvSpPr>
                <a:spLocks/>
              </p:cNvSpPr>
              <p:nvPr/>
            </p:nvSpPr>
            <p:spPr bwMode="auto">
              <a:xfrm>
                <a:off x="195" y="1932"/>
                <a:ext cx="11" cy="7"/>
              </a:xfrm>
              <a:custGeom>
                <a:avLst/>
                <a:gdLst>
                  <a:gd name="T0" fmla="*/ 5 w 11"/>
                  <a:gd name="T1" fmla="*/ 0 h 7"/>
                  <a:gd name="T2" fmla="*/ 11 w 11"/>
                  <a:gd name="T3" fmla="*/ 5 h 7"/>
                  <a:gd name="T4" fmla="*/ 5 w 11"/>
                  <a:gd name="T5" fmla="*/ 7 h 7"/>
                  <a:gd name="T6" fmla="*/ 0 w 11"/>
                  <a:gd name="T7" fmla="*/ 0 h 7"/>
                  <a:gd name="T8" fmla="*/ 5 w 11"/>
                  <a:gd name="T9" fmla="*/ 0 h 7"/>
                  <a:gd name="T10" fmla="*/ 5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11" y="5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8" name="Freeform 25"/>
              <p:cNvSpPr>
                <a:spLocks/>
              </p:cNvSpPr>
              <p:nvPr/>
            </p:nvSpPr>
            <p:spPr bwMode="auto">
              <a:xfrm>
                <a:off x="186" y="1926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4 h 4"/>
                  <a:gd name="T4" fmla="*/ 0 w 9"/>
                  <a:gd name="T5" fmla="*/ 4 h 4"/>
                  <a:gd name="T6" fmla="*/ 0 w 9"/>
                  <a:gd name="T7" fmla="*/ 0 h 4"/>
                  <a:gd name="T8" fmla="*/ 0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59" name="Freeform 26"/>
              <p:cNvSpPr>
                <a:spLocks/>
              </p:cNvSpPr>
              <p:nvPr/>
            </p:nvSpPr>
            <p:spPr bwMode="auto">
              <a:xfrm>
                <a:off x="186" y="1926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4 h 4"/>
                  <a:gd name="T4" fmla="*/ 0 w 9"/>
                  <a:gd name="T5" fmla="*/ 4 h 4"/>
                  <a:gd name="T6" fmla="*/ 0 w 9"/>
                  <a:gd name="T7" fmla="*/ 0 h 4"/>
                  <a:gd name="T8" fmla="*/ 0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0" name="Freeform 27"/>
              <p:cNvSpPr>
                <a:spLocks/>
              </p:cNvSpPr>
              <p:nvPr/>
            </p:nvSpPr>
            <p:spPr bwMode="auto">
              <a:xfrm>
                <a:off x="173" y="1921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0 h 5"/>
                  <a:gd name="T4" fmla="*/ 5 w 5"/>
                  <a:gd name="T5" fmla="*/ 3 h 5"/>
                  <a:gd name="T6" fmla="*/ 0 w 5"/>
                  <a:gd name="T7" fmla="*/ 5 h 5"/>
                  <a:gd name="T8" fmla="*/ 0 w 5"/>
                  <a:gd name="T9" fmla="*/ 2 h 5"/>
                  <a:gd name="T10" fmla="*/ 0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1" name="Freeform 28"/>
              <p:cNvSpPr>
                <a:spLocks/>
              </p:cNvSpPr>
              <p:nvPr/>
            </p:nvSpPr>
            <p:spPr bwMode="auto">
              <a:xfrm>
                <a:off x="173" y="1921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0 h 5"/>
                  <a:gd name="T4" fmla="*/ 5 w 5"/>
                  <a:gd name="T5" fmla="*/ 3 h 5"/>
                  <a:gd name="T6" fmla="*/ 0 w 5"/>
                  <a:gd name="T7" fmla="*/ 5 h 5"/>
                  <a:gd name="T8" fmla="*/ 0 w 5"/>
                  <a:gd name="T9" fmla="*/ 2 h 5"/>
                  <a:gd name="T10" fmla="*/ 0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2" name="Freeform 29"/>
              <p:cNvSpPr>
                <a:spLocks/>
              </p:cNvSpPr>
              <p:nvPr/>
            </p:nvSpPr>
            <p:spPr bwMode="auto">
              <a:xfrm>
                <a:off x="146" y="1910"/>
                <a:ext cx="7" cy="7"/>
              </a:xfrm>
              <a:custGeom>
                <a:avLst/>
                <a:gdLst>
                  <a:gd name="T0" fmla="*/ 1 w 7"/>
                  <a:gd name="T1" fmla="*/ 0 h 7"/>
                  <a:gd name="T2" fmla="*/ 7 w 7"/>
                  <a:gd name="T3" fmla="*/ 2 h 7"/>
                  <a:gd name="T4" fmla="*/ 3 w 7"/>
                  <a:gd name="T5" fmla="*/ 7 h 7"/>
                  <a:gd name="T6" fmla="*/ 0 w 7"/>
                  <a:gd name="T7" fmla="*/ 4 h 7"/>
                  <a:gd name="T8" fmla="*/ 1 w 7"/>
                  <a:gd name="T9" fmla="*/ 0 h 7"/>
                  <a:gd name="T10" fmla="*/ 1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3" name="Freeform 30"/>
              <p:cNvSpPr>
                <a:spLocks/>
              </p:cNvSpPr>
              <p:nvPr/>
            </p:nvSpPr>
            <p:spPr bwMode="auto">
              <a:xfrm>
                <a:off x="146" y="1910"/>
                <a:ext cx="7" cy="7"/>
              </a:xfrm>
              <a:custGeom>
                <a:avLst/>
                <a:gdLst>
                  <a:gd name="T0" fmla="*/ 1 w 7"/>
                  <a:gd name="T1" fmla="*/ 0 h 7"/>
                  <a:gd name="T2" fmla="*/ 7 w 7"/>
                  <a:gd name="T3" fmla="*/ 2 h 7"/>
                  <a:gd name="T4" fmla="*/ 3 w 7"/>
                  <a:gd name="T5" fmla="*/ 7 h 7"/>
                  <a:gd name="T6" fmla="*/ 0 w 7"/>
                  <a:gd name="T7" fmla="*/ 4 h 7"/>
                  <a:gd name="T8" fmla="*/ 1 w 7"/>
                  <a:gd name="T9" fmla="*/ 0 h 7"/>
                  <a:gd name="T10" fmla="*/ 1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4" name="Freeform 31"/>
              <p:cNvSpPr>
                <a:spLocks/>
              </p:cNvSpPr>
              <p:nvPr/>
            </p:nvSpPr>
            <p:spPr bwMode="auto">
              <a:xfrm>
                <a:off x="5434" y="212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6 h 7"/>
                  <a:gd name="T4" fmla="*/ 4 w 6"/>
                  <a:gd name="T5" fmla="*/ 7 h 7"/>
                  <a:gd name="T6" fmla="*/ 0 w 6"/>
                  <a:gd name="T7" fmla="*/ 0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5" name="Freeform 32"/>
              <p:cNvSpPr>
                <a:spLocks/>
              </p:cNvSpPr>
              <p:nvPr/>
            </p:nvSpPr>
            <p:spPr bwMode="auto">
              <a:xfrm>
                <a:off x="5434" y="212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6 h 7"/>
                  <a:gd name="T4" fmla="*/ 4 w 6"/>
                  <a:gd name="T5" fmla="*/ 7 h 7"/>
                  <a:gd name="T6" fmla="*/ 0 w 6"/>
                  <a:gd name="T7" fmla="*/ 0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6" name="Freeform 33"/>
              <p:cNvSpPr>
                <a:spLocks/>
              </p:cNvSpPr>
              <p:nvPr/>
            </p:nvSpPr>
            <p:spPr bwMode="auto">
              <a:xfrm>
                <a:off x="5369" y="208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0 h 4"/>
                  <a:gd name="T4" fmla="*/ 0 w 5"/>
                  <a:gd name="T5" fmla="*/ 4 h 4"/>
                  <a:gd name="T6" fmla="*/ 0 w 5"/>
                  <a:gd name="T7" fmla="*/ 2 h 4"/>
                  <a:gd name="T8" fmla="*/ 2 w 5"/>
                  <a:gd name="T9" fmla="*/ 0 h 4"/>
                  <a:gd name="T10" fmla="*/ 2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7" name="Freeform 34"/>
              <p:cNvSpPr>
                <a:spLocks/>
              </p:cNvSpPr>
              <p:nvPr/>
            </p:nvSpPr>
            <p:spPr bwMode="auto">
              <a:xfrm>
                <a:off x="5369" y="208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0 h 4"/>
                  <a:gd name="T4" fmla="*/ 0 w 5"/>
                  <a:gd name="T5" fmla="*/ 4 h 4"/>
                  <a:gd name="T6" fmla="*/ 0 w 5"/>
                  <a:gd name="T7" fmla="*/ 2 h 4"/>
                  <a:gd name="T8" fmla="*/ 2 w 5"/>
                  <a:gd name="T9" fmla="*/ 0 h 4"/>
                  <a:gd name="T10" fmla="*/ 2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8" name="Freeform 35"/>
              <p:cNvSpPr>
                <a:spLocks/>
              </p:cNvSpPr>
              <p:nvPr/>
            </p:nvSpPr>
            <p:spPr bwMode="auto">
              <a:xfrm>
                <a:off x="5373" y="2123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7 w 11"/>
                  <a:gd name="T3" fmla="*/ 0 h 9"/>
                  <a:gd name="T4" fmla="*/ 11 w 11"/>
                  <a:gd name="T5" fmla="*/ 9 h 9"/>
                  <a:gd name="T6" fmla="*/ 5 w 11"/>
                  <a:gd name="T7" fmla="*/ 3 h 9"/>
                  <a:gd name="T8" fmla="*/ 0 w 11"/>
                  <a:gd name="T9" fmla="*/ 0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7" y="0"/>
                    </a:lnTo>
                    <a:lnTo>
                      <a:pt x="11" y="9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69" name="Freeform 36"/>
              <p:cNvSpPr>
                <a:spLocks/>
              </p:cNvSpPr>
              <p:nvPr/>
            </p:nvSpPr>
            <p:spPr bwMode="auto">
              <a:xfrm>
                <a:off x="5373" y="2123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7 w 11"/>
                  <a:gd name="T3" fmla="*/ 0 h 9"/>
                  <a:gd name="T4" fmla="*/ 11 w 11"/>
                  <a:gd name="T5" fmla="*/ 9 h 9"/>
                  <a:gd name="T6" fmla="*/ 5 w 11"/>
                  <a:gd name="T7" fmla="*/ 3 h 9"/>
                  <a:gd name="T8" fmla="*/ 0 w 11"/>
                  <a:gd name="T9" fmla="*/ 0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7" y="0"/>
                    </a:lnTo>
                    <a:lnTo>
                      <a:pt x="11" y="9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0" name="Freeform 37"/>
              <p:cNvSpPr>
                <a:spLocks/>
              </p:cNvSpPr>
              <p:nvPr/>
            </p:nvSpPr>
            <p:spPr bwMode="auto">
              <a:xfrm>
                <a:off x="1624" y="1970"/>
                <a:ext cx="26" cy="9"/>
              </a:xfrm>
              <a:custGeom>
                <a:avLst/>
                <a:gdLst>
                  <a:gd name="T0" fmla="*/ 24 w 26"/>
                  <a:gd name="T1" fmla="*/ 2 h 9"/>
                  <a:gd name="T2" fmla="*/ 26 w 26"/>
                  <a:gd name="T3" fmla="*/ 5 h 9"/>
                  <a:gd name="T4" fmla="*/ 17 w 26"/>
                  <a:gd name="T5" fmla="*/ 9 h 9"/>
                  <a:gd name="T6" fmla="*/ 4 w 26"/>
                  <a:gd name="T7" fmla="*/ 9 h 9"/>
                  <a:gd name="T8" fmla="*/ 0 w 26"/>
                  <a:gd name="T9" fmla="*/ 5 h 9"/>
                  <a:gd name="T10" fmla="*/ 4 w 26"/>
                  <a:gd name="T11" fmla="*/ 0 h 9"/>
                  <a:gd name="T12" fmla="*/ 24 w 26"/>
                  <a:gd name="T13" fmla="*/ 2 h 9"/>
                  <a:gd name="T14" fmla="*/ 24 w 26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4" y="2"/>
                    </a:moveTo>
                    <a:lnTo>
                      <a:pt x="26" y="5"/>
                    </a:lnTo>
                    <a:lnTo>
                      <a:pt x="17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1" name="Freeform 38"/>
              <p:cNvSpPr>
                <a:spLocks/>
              </p:cNvSpPr>
              <p:nvPr/>
            </p:nvSpPr>
            <p:spPr bwMode="auto">
              <a:xfrm>
                <a:off x="1624" y="1970"/>
                <a:ext cx="26" cy="9"/>
              </a:xfrm>
              <a:custGeom>
                <a:avLst/>
                <a:gdLst>
                  <a:gd name="T0" fmla="*/ 24 w 26"/>
                  <a:gd name="T1" fmla="*/ 2 h 9"/>
                  <a:gd name="T2" fmla="*/ 26 w 26"/>
                  <a:gd name="T3" fmla="*/ 5 h 9"/>
                  <a:gd name="T4" fmla="*/ 17 w 26"/>
                  <a:gd name="T5" fmla="*/ 9 h 9"/>
                  <a:gd name="T6" fmla="*/ 4 w 26"/>
                  <a:gd name="T7" fmla="*/ 9 h 9"/>
                  <a:gd name="T8" fmla="*/ 0 w 26"/>
                  <a:gd name="T9" fmla="*/ 5 h 9"/>
                  <a:gd name="T10" fmla="*/ 4 w 26"/>
                  <a:gd name="T11" fmla="*/ 0 h 9"/>
                  <a:gd name="T12" fmla="*/ 24 w 26"/>
                  <a:gd name="T13" fmla="*/ 2 h 9"/>
                  <a:gd name="T14" fmla="*/ 24 w 26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4" y="2"/>
                    </a:moveTo>
                    <a:lnTo>
                      <a:pt x="26" y="5"/>
                    </a:lnTo>
                    <a:lnTo>
                      <a:pt x="17" y="9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2" name="Freeform 39"/>
              <p:cNvSpPr>
                <a:spLocks/>
              </p:cNvSpPr>
              <p:nvPr/>
            </p:nvSpPr>
            <p:spPr bwMode="auto">
              <a:xfrm>
                <a:off x="60" y="964"/>
                <a:ext cx="11" cy="13"/>
              </a:xfrm>
              <a:custGeom>
                <a:avLst/>
                <a:gdLst>
                  <a:gd name="T0" fmla="*/ 7 w 11"/>
                  <a:gd name="T1" fmla="*/ 0 h 13"/>
                  <a:gd name="T2" fmla="*/ 11 w 11"/>
                  <a:gd name="T3" fmla="*/ 2 h 13"/>
                  <a:gd name="T4" fmla="*/ 11 w 11"/>
                  <a:gd name="T5" fmla="*/ 11 h 13"/>
                  <a:gd name="T6" fmla="*/ 2 w 11"/>
                  <a:gd name="T7" fmla="*/ 13 h 13"/>
                  <a:gd name="T8" fmla="*/ 0 w 11"/>
                  <a:gd name="T9" fmla="*/ 7 h 13"/>
                  <a:gd name="T10" fmla="*/ 7 w 11"/>
                  <a:gd name="T11" fmla="*/ 0 h 13"/>
                  <a:gd name="T12" fmla="*/ 7 w 11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7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3" name="Freeform 40"/>
              <p:cNvSpPr>
                <a:spLocks/>
              </p:cNvSpPr>
              <p:nvPr/>
            </p:nvSpPr>
            <p:spPr bwMode="auto">
              <a:xfrm>
                <a:off x="60" y="964"/>
                <a:ext cx="11" cy="13"/>
              </a:xfrm>
              <a:custGeom>
                <a:avLst/>
                <a:gdLst>
                  <a:gd name="T0" fmla="*/ 7 w 11"/>
                  <a:gd name="T1" fmla="*/ 0 h 13"/>
                  <a:gd name="T2" fmla="*/ 11 w 11"/>
                  <a:gd name="T3" fmla="*/ 2 h 13"/>
                  <a:gd name="T4" fmla="*/ 11 w 11"/>
                  <a:gd name="T5" fmla="*/ 11 h 13"/>
                  <a:gd name="T6" fmla="*/ 2 w 11"/>
                  <a:gd name="T7" fmla="*/ 13 h 13"/>
                  <a:gd name="T8" fmla="*/ 0 w 11"/>
                  <a:gd name="T9" fmla="*/ 7 h 13"/>
                  <a:gd name="T10" fmla="*/ 7 w 11"/>
                  <a:gd name="T11" fmla="*/ 0 h 13"/>
                  <a:gd name="T12" fmla="*/ 7 w 11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7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4" name="Freeform 41"/>
              <p:cNvSpPr>
                <a:spLocks/>
              </p:cNvSpPr>
              <p:nvPr/>
            </p:nvSpPr>
            <p:spPr bwMode="auto">
              <a:xfrm>
                <a:off x="707" y="1362"/>
                <a:ext cx="923" cy="495"/>
              </a:xfrm>
              <a:custGeom>
                <a:avLst/>
                <a:gdLst>
                  <a:gd name="T0" fmla="*/ 606 w 923"/>
                  <a:gd name="T1" fmla="*/ 73 h 495"/>
                  <a:gd name="T2" fmla="*/ 588 w 923"/>
                  <a:gd name="T3" fmla="*/ 48 h 495"/>
                  <a:gd name="T4" fmla="*/ 533 w 923"/>
                  <a:gd name="T5" fmla="*/ 53 h 495"/>
                  <a:gd name="T6" fmla="*/ 481 w 923"/>
                  <a:gd name="T7" fmla="*/ 19 h 495"/>
                  <a:gd name="T8" fmla="*/ 33 w 923"/>
                  <a:gd name="T9" fmla="*/ 24 h 495"/>
                  <a:gd name="T10" fmla="*/ 31 w 923"/>
                  <a:gd name="T11" fmla="*/ 37 h 495"/>
                  <a:gd name="T12" fmla="*/ 11 w 923"/>
                  <a:gd name="T13" fmla="*/ 59 h 495"/>
                  <a:gd name="T14" fmla="*/ 11 w 923"/>
                  <a:gd name="T15" fmla="*/ 73 h 495"/>
                  <a:gd name="T16" fmla="*/ 8 w 923"/>
                  <a:gd name="T17" fmla="*/ 173 h 495"/>
                  <a:gd name="T18" fmla="*/ 30 w 923"/>
                  <a:gd name="T19" fmla="*/ 253 h 495"/>
                  <a:gd name="T20" fmla="*/ 42 w 923"/>
                  <a:gd name="T21" fmla="*/ 264 h 495"/>
                  <a:gd name="T22" fmla="*/ 46 w 923"/>
                  <a:gd name="T23" fmla="*/ 288 h 495"/>
                  <a:gd name="T24" fmla="*/ 108 w 923"/>
                  <a:gd name="T25" fmla="*/ 341 h 495"/>
                  <a:gd name="T26" fmla="*/ 262 w 923"/>
                  <a:gd name="T27" fmla="*/ 382 h 495"/>
                  <a:gd name="T28" fmla="*/ 322 w 923"/>
                  <a:gd name="T29" fmla="*/ 415 h 495"/>
                  <a:gd name="T30" fmla="*/ 388 w 923"/>
                  <a:gd name="T31" fmla="*/ 437 h 495"/>
                  <a:gd name="T32" fmla="*/ 437 w 923"/>
                  <a:gd name="T33" fmla="*/ 461 h 495"/>
                  <a:gd name="T34" fmla="*/ 452 w 923"/>
                  <a:gd name="T35" fmla="*/ 431 h 495"/>
                  <a:gd name="T36" fmla="*/ 477 w 923"/>
                  <a:gd name="T37" fmla="*/ 419 h 495"/>
                  <a:gd name="T38" fmla="*/ 550 w 923"/>
                  <a:gd name="T39" fmla="*/ 422 h 495"/>
                  <a:gd name="T40" fmla="*/ 564 w 923"/>
                  <a:gd name="T41" fmla="*/ 406 h 495"/>
                  <a:gd name="T42" fmla="*/ 586 w 923"/>
                  <a:gd name="T43" fmla="*/ 402 h 495"/>
                  <a:gd name="T44" fmla="*/ 650 w 923"/>
                  <a:gd name="T45" fmla="*/ 406 h 495"/>
                  <a:gd name="T46" fmla="*/ 677 w 923"/>
                  <a:gd name="T47" fmla="*/ 464 h 495"/>
                  <a:gd name="T48" fmla="*/ 708 w 923"/>
                  <a:gd name="T49" fmla="*/ 492 h 495"/>
                  <a:gd name="T50" fmla="*/ 704 w 923"/>
                  <a:gd name="T51" fmla="*/ 366 h 495"/>
                  <a:gd name="T52" fmla="*/ 750 w 923"/>
                  <a:gd name="T53" fmla="*/ 331 h 495"/>
                  <a:gd name="T54" fmla="*/ 772 w 923"/>
                  <a:gd name="T55" fmla="*/ 308 h 495"/>
                  <a:gd name="T56" fmla="*/ 781 w 923"/>
                  <a:gd name="T57" fmla="*/ 295 h 495"/>
                  <a:gd name="T58" fmla="*/ 772 w 923"/>
                  <a:gd name="T59" fmla="*/ 293 h 495"/>
                  <a:gd name="T60" fmla="*/ 775 w 923"/>
                  <a:gd name="T61" fmla="*/ 273 h 495"/>
                  <a:gd name="T62" fmla="*/ 773 w 923"/>
                  <a:gd name="T63" fmla="*/ 251 h 495"/>
                  <a:gd name="T64" fmla="*/ 777 w 923"/>
                  <a:gd name="T65" fmla="*/ 237 h 495"/>
                  <a:gd name="T66" fmla="*/ 795 w 923"/>
                  <a:gd name="T67" fmla="*/ 242 h 495"/>
                  <a:gd name="T68" fmla="*/ 812 w 923"/>
                  <a:gd name="T69" fmla="*/ 210 h 495"/>
                  <a:gd name="T70" fmla="*/ 855 w 923"/>
                  <a:gd name="T71" fmla="*/ 177 h 495"/>
                  <a:gd name="T72" fmla="*/ 870 w 923"/>
                  <a:gd name="T73" fmla="*/ 177 h 495"/>
                  <a:gd name="T74" fmla="*/ 903 w 923"/>
                  <a:gd name="T75" fmla="*/ 122 h 495"/>
                  <a:gd name="T76" fmla="*/ 915 w 923"/>
                  <a:gd name="T77" fmla="*/ 99 h 495"/>
                  <a:gd name="T78" fmla="*/ 894 w 923"/>
                  <a:gd name="T79" fmla="*/ 55 h 495"/>
                  <a:gd name="T80" fmla="*/ 850 w 923"/>
                  <a:gd name="T81" fmla="*/ 106 h 495"/>
                  <a:gd name="T82" fmla="*/ 773 w 923"/>
                  <a:gd name="T83" fmla="*/ 130 h 495"/>
                  <a:gd name="T84" fmla="*/ 732 w 923"/>
                  <a:gd name="T85" fmla="*/ 153 h 495"/>
                  <a:gd name="T86" fmla="*/ 664 w 923"/>
                  <a:gd name="T87" fmla="*/ 171 h 495"/>
                  <a:gd name="T88" fmla="*/ 668 w 923"/>
                  <a:gd name="T89" fmla="*/ 126 h 495"/>
                  <a:gd name="T90" fmla="*/ 659 w 923"/>
                  <a:gd name="T91" fmla="*/ 99 h 495"/>
                  <a:gd name="T92" fmla="*/ 626 w 923"/>
                  <a:gd name="T93" fmla="*/ 106 h 495"/>
                  <a:gd name="T94" fmla="*/ 613 w 923"/>
                  <a:gd name="T95" fmla="*/ 148 h 495"/>
                  <a:gd name="T96" fmla="*/ 588 w 923"/>
                  <a:gd name="T97" fmla="*/ 164 h 495"/>
                  <a:gd name="T98" fmla="*/ 595 w 923"/>
                  <a:gd name="T99" fmla="*/ 110 h 495"/>
                  <a:gd name="T100" fmla="*/ 608 w 923"/>
                  <a:gd name="T101" fmla="*/ 90 h 495"/>
                  <a:gd name="T102" fmla="*/ 644 w 923"/>
                  <a:gd name="T103" fmla="*/ 7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23" h="495">
                    <a:moveTo>
                      <a:pt x="643" y="71"/>
                    </a:moveTo>
                    <a:lnTo>
                      <a:pt x="633" y="70"/>
                    </a:lnTo>
                    <a:lnTo>
                      <a:pt x="632" y="66"/>
                    </a:lnTo>
                    <a:lnTo>
                      <a:pt x="615" y="66"/>
                    </a:lnTo>
                    <a:lnTo>
                      <a:pt x="606" y="73"/>
                    </a:lnTo>
                    <a:lnTo>
                      <a:pt x="597" y="71"/>
                    </a:lnTo>
                    <a:lnTo>
                      <a:pt x="586" y="62"/>
                    </a:lnTo>
                    <a:lnTo>
                      <a:pt x="579" y="66"/>
                    </a:lnTo>
                    <a:lnTo>
                      <a:pt x="579" y="60"/>
                    </a:lnTo>
                    <a:lnTo>
                      <a:pt x="588" y="48"/>
                    </a:lnTo>
                    <a:lnTo>
                      <a:pt x="550" y="68"/>
                    </a:lnTo>
                    <a:lnTo>
                      <a:pt x="541" y="70"/>
                    </a:lnTo>
                    <a:lnTo>
                      <a:pt x="539" y="60"/>
                    </a:lnTo>
                    <a:lnTo>
                      <a:pt x="521" y="68"/>
                    </a:lnTo>
                    <a:lnTo>
                      <a:pt x="533" y="53"/>
                    </a:lnTo>
                    <a:lnTo>
                      <a:pt x="557" y="37"/>
                    </a:lnTo>
                    <a:lnTo>
                      <a:pt x="541" y="31"/>
                    </a:lnTo>
                    <a:lnTo>
                      <a:pt x="532" y="33"/>
                    </a:lnTo>
                    <a:lnTo>
                      <a:pt x="510" y="20"/>
                    </a:lnTo>
                    <a:lnTo>
                      <a:pt x="481" y="19"/>
                    </a:lnTo>
                    <a:lnTo>
                      <a:pt x="473" y="0"/>
                    </a:lnTo>
                    <a:lnTo>
                      <a:pt x="472" y="13"/>
                    </a:lnTo>
                    <a:lnTo>
                      <a:pt x="30" y="11"/>
                    </a:lnTo>
                    <a:lnTo>
                      <a:pt x="37" y="19"/>
                    </a:lnTo>
                    <a:lnTo>
                      <a:pt x="33" y="24"/>
                    </a:lnTo>
                    <a:lnTo>
                      <a:pt x="37" y="26"/>
                    </a:lnTo>
                    <a:lnTo>
                      <a:pt x="39" y="37"/>
                    </a:lnTo>
                    <a:lnTo>
                      <a:pt x="30" y="50"/>
                    </a:lnTo>
                    <a:lnTo>
                      <a:pt x="26" y="46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10" y="59"/>
                    </a:lnTo>
                    <a:lnTo>
                      <a:pt x="11" y="59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3" y="70"/>
                    </a:lnTo>
                    <a:lnTo>
                      <a:pt x="10" y="66"/>
                    </a:lnTo>
                    <a:lnTo>
                      <a:pt x="11" y="73"/>
                    </a:lnTo>
                    <a:lnTo>
                      <a:pt x="22" y="77"/>
                    </a:lnTo>
                    <a:lnTo>
                      <a:pt x="13" y="80"/>
                    </a:lnTo>
                    <a:lnTo>
                      <a:pt x="8" y="140"/>
                    </a:lnTo>
                    <a:lnTo>
                      <a:pt x="4" y="151"/>
                    </a:lnTo>
                    <a:lnTo>
                      <a:pt x="8" y="173"/>
                    </a:lnTo>
                    <a:lnTo>
                      <a:pt x="11" y="184"/>
                    </a:lnTo>
                    <a:lnTo>
                      <a:pt x="6" y="206"/>
                    </a:lnTo>
                    <a:lnTo>
                      <a:pt x="15" y="219"/>
                    </a:lnTo>
                    <a:lnTo>
                      <a:pt x="17" y="237"/>
                    </a:lnTo>
                    <a:lnTo>
                      <a:pt x="30" y="253"/>
                    </a:lnTo>
                    <a:lnTo>
                      <a:pt x="33" y="255"/>
                    </a:lnTo>
                    <a:lnTo>
                      <a:pt x="35" y="251"/>
                    </a:lnTo>
                    <a:lnTo>
                      <a:pt x="44" y="251"/>
                    </a:lnTo>
                    <a:lnTo>
                      <a:pt x="37" y="255"/>
                    </a:lnTo>
                    <a:lnTo>
                      <a:pt x="42" y="264"/>
                    </a:lnTo>
                    <a:lnTo>
                      <a:pt x="37" y="259"/>
                    </a:lnTo>
                    <a:lnTo>
                      <a:pt x="35" y="261"/>
                    </a:lnTo>
                    <a:lnTo>
                      <a:pt x="39" y="271"/>
                    </a:lnTo>
                    <a:lnTo>
                      <a:pt x="46" y="277"/>
                    </a:lnTo>
                    <a:lnTo>
                      <a:pt x="46" y="288"/>
                    </a:lnTo>
                    <a:lnTo>
                      <a:pt x="66" y="311"/>
                    </a:lnTo>
                    <a:lnTo>
                      <a:pt x="68" y="322"/>
                    </a:lnTo>
                    <a:lnTo>
                      <a:pt x="99" y="331"/>
                    </a:lnTo>
                    <a:lnTo>
                      <a:pt x="102" y="337"/>
                    </a:lnTo>
                    <a:lnTo>
                      <a:pt x="108" y="341"/>
                    </a:lnTo>
                    <a:lnTo>
                      <a:pt x="119" y="350"/>
                    </a:lnTo>
                    <a:lnTo>
                      <a:pt x="121" y="361"/>
                    </a:lnTo>
                    <a:lnTo>
                      <a:pt x="157" y="359"/>
                    </a:lnTo>
                    <a:lnTo>
                      <a:pt x="217" y="384"/>
                    </a:lnTo>
                    <a:lnTo>
                      <a:pt x="262" y="382"/>
                    </a:lnTo>
                    <a:lnTo>
                      <a:pt x="262" y="375"/>
                    </a:lnTo>
                    <a:lnTo>
                      <a:pt x="291" y="375"/>
                    </a:lnTo>
                    <a:lnTo>
                      <a:pt x="315" y="397"/>
                    </a:lnTo>
                    <a:lnTo>
                      <a:pt x="317" y="406"/>
                    </a:lnTo>
                    <a:lnTo>
                      <a:pt x="322" y="415"/>
                    </a:lnTo>
                    <a:lnTo>
                      <a:pt x="341" y="428"/>
                    </a:lnTo>
                    <a:lnTo>
                      <a:pt x="350" y="413"/>
                    </a:lnTo>
                    <a:lnTo>
                      <a:pt x="370" y="411"/>
                    </a:lnTo>
                    <a:lnTo>
                      <a:pt x="382" y="424"/>
                    </a:lnTo>
                    <a:lnTo>
                      <a:pt x="388" y="437"/>
                    </a:lnTo>
                    <a:lnTo>
                      <a:pt x="399" y="451"/>
                    </a:lnTo>
                    <a:lnTo>
                      <a:pt x="410" y="473"/>
                    </a:lnTo>
                    <a:lnTo>
                      <a:pt x="442" y="482"/>
                    </a:lnTo>
                    <a:lnTo>
                      <a:pt x="435" y="468"/>
                    </a:lnTo>
                    <a:lnTo>
                      <a:pt x="437" y="461"/>
                    </a:lnTo>
                    <a:lnTo>
                      <a:pt x="435" y="459"/>
                    </a:lnTo>
                    <a:lnTo>
                      <a:pt x="439" y="457"/>
                    </a:lnTo>
                    <a:lnTo>
                      <a:pt x="437" y="448"/>
                    </a:lnTo>
                    <a:lnTo>
                      <a:pt x="452" y="437"/>
                    </a:lnTo>
                    <a:lnTo>
                      <a:pt x="452" y="431"/>
                    </a:lnTo>
                    <a:lnTo>
                      <a:pt x="464" y="431"/>
                    </a:lnTo>
                    <a:lnTo>
                      <a:pt x="472" y="428"/>
                    </a:lnTo>
                    <a:lnTo>
                      <a:pt x="475" y="413"/>
                    </a:lnTo>
                    <a:lnTo>
                      <a:pt x="481" y="415"/>
                    </a:lnTo>
                    <a:lnTo>
                      <a:pt x="477" y="419"/>
                    </a:lnTo>
                    <a:lnTo>
                      <a:pt x="492" y="413"/>
                    </a:lnTo>
                    <a:lnTo>
                      <a:pt x="517" y="415"/>
                    </a:lnTo>
                    <a:lnTo>
                      <a:pt x="522" y="413"/>
                    </a:lnTo>
                    <a:lnTo>
                      <a:pt x="541" y="422"/>
                    </a:lnTo>
                    <a:lnTo>
                      <a:pt x="550" y="422"/>
                    </a:lnTo>
                    <a:lnTo>
                      <a:pt x="553" y="419"/>
                    </a:lnTo>
                    <a:lnTo>
                      <a:pt x="564" y="426"/>
                    </a:lnTo>
                    <a:lnTo>
                      <a:pt x="566" y="424"/>
                    </a:lnTo>
                    <a:lnTo>
                      <a:pt x="559" y="415"/>
                    </a:lnTo>
                    <a:lnTo>
                      <a:pt x="564" y="406"/>
                    </a:lnTo>
                    <a:lnTo>
                      <a:pt x="548" y="406"/>
                    </a:lnTo>
                    <a:lnTo>
                      <a:pt x="548" y="402"/>
                    </a:lnTo>
                    <a:lnTo>
                      <a:pt x="581" y="401"/>
                    </a:lnTo>
                    <a:lnTo>
                      <a:pt x="586" y="390"/>
                    </a:lnTo>
                    <a:lnTo>
                      <a:pt x="586" y="402"/>
                    </a:lnTo>
                    <a:lnTo>
                      <a:pt x="601" y="397"/>
                    </a:lnTo>
                    <a:lnTo>
                      <a:pt x="601" y="399"/>
                    </a:lnTo>
                    <a:lnTo>
                      <a:pt x="612" y="399"/>
                    </a:lnTo>
                    <a:lnTo>
                      <a:pt x="630" y="413"/>
                    </a:lnTo>
                    <a:lnTo>
                      <a:pt x="650" y="406"/>
                    </a:lnTo>
                    <a:lnTo>
                      <a:pt x="668" y="422"/>
                    </a:lnTo>
                    <a:lnTo>
                      <a:pt x="670" y="448"/>
                    </a:lnTo>
                    <a:lnTo>
                      <a:pt x="673" y="446"/>
                    </a:lnTo>
                    <a:lnTo>
                      <a:pt x="672" y="455"/>
                    </a:lnTo>
                    <a:lnTo>
                      <a:pt x="677" y="464"/>
                    </a:lnTo>
                    <a:lnTo>
                      <a:pt x="681" y="464"/>
                    </a:lnTo>
                    <a:lnTo>
                      <a:pt x="686" y="481"/>
                    </a:lnTo>
                    <a:lnTo>
                      <a:pt x="692" y="484"/>
                    </a:lnTo>
                    <a:lnTo>
                      <a:pt x="695" y="495"/>
                    </a:lnTo>
                    <a:lnTo>
                      <a:pt x="708" y="492"/>
                    </a:lnTo>
                    <a:lnTo>
                      <a:pt x="712" y="479"/>
                    </a:lnTo>
                    <a:lnTo>
                      <a:pt x="712" y="464"/>
                    </a:lnTo>
                    <a:lnTo>
                      <a:pt x="688" y="397"/>
                    </a:lnTo>
                    <a:lnTo>
                      <a:pt x="699" y="368"/>
                    </a:lnTo>
                    <a:lnTo>
                      <a:pt x="704" y="366"/>
                    </a:lnTo>
                    <a:lnTo>
                      <a:pt x="703" y="361"/>
                    </a:lnTo>
                    <a:lnTo>
                      <a:pt x="713" y="361"/>
                    </a:lnTo>
                    <a:lnTo>
                      <a:pt x="726" y="350"/>
                    </a:lnTo>
                    <a:lnTo>
                      <a:pt x="732" y="339"/>
                    </a:lnTo>
                    <a:lnTo>
                      <a:pt x="750" y="331"/>
                    </a:lnTo>
                    <a:lnTo>
                      <a:pt x="755" y="324"/>
                    </a:lnTo>
                    <a:lnTo>
                      <a:pt x="772" y="317"/>
                    </a:lnTo>
                    <a:lnTo>
                      <a:pt x="772" y="313"/>
                    </a:lnTo>
                    <a:lnTo>
                      <a:pt x="768" y="313"/>
                    </a:lnTo>
                    <a:lnTo>
                      <a:pt x="772" y="308"/>
                    </a:lnTo>
                    <a:lnTo>
                      <a:pt x="766" y="306"/>
                    </a:lnTo>
                    <a:lnTo>
                      <a:pt x="772" y="304"/>
                    </a:lnTo>
                    <a:lnTo>
                      <a:pt x="777" y="308"/>
                    </a:lnTo>
                    <a:lnTo>
                      <a:pt x="783" y="301"/>
                    </a:lnTo>
                    <a:lnTo>
                      <a:pt x="781" y="295"/>
                    </a:lnTo>
                    <a:lnTo>
                      <a:pt x="779" y="301"/>
                    </a:lnTo>
                    <a:lnTo>
                      <a:pt x="777" y="295"/>
                    </a:lnTo>
                    <a:lnTo>
                      <a:pt x="768" y="295"/>
                    </a:lnTo>
                    <a:lnTo>
                      <a:pt x="768" y="288"/>
                    </a:lnTo>
                    <a:lnTo>
                      <a:pt x="772" y="293"/>
                    </a:lnTo>
                    <a:lnTo>
                      <a:pt x="777" y="291"/>
                    </a:lnTo>
                    <a:lnTo>
                      <a:pt x="783" y="291"/>
                    </a:lnTo>
                    <a:lnTo>
                      <a:pt x="779" y="277"/>
                    </a:lnTo>
                    <a:lnTo>
                      <a:pt x="772" y="275"/>
                    </a:lnTo>
                    <a:lnTo>
                      <a:pt x="775" y="273"/>
                    </a:lnTo>
                    <a:lnTo>
                      <a:pt x="772" y="262"/>
                    </a:lnTo>
                    <a:lnTo>
                      <a:pt x="773" y="259"/>
                    </a:lnTo>
                    <a:lnTo>
                      <a:pt x="759" y="246"/>
                    </a:lnTo>
                    <a:lnTo>
                      <a:pt x="759" y="242"/>
                    </a:lnTo>
                    <a:lnTo>
                      <a:pt x="773" y="251"/>
                    </a:lnTo>
                    <a:lnTo>
                      <a:pt x="770" y="244"/>
                    </a:lnTo>
                    <a:lnTo>
                      <a:pt x="770" y="230"/>
                    </a:lnTo>
                    <a:lnTo>
                      <a:pt x="781" y="222"/>
                    </a:lnTo>
                    <a:lnTo>
                      <a:pt x="773" y="235"/>
                    </a:lnTo>
                    <a:lnTo>
                      <a:pt x="777" y="237"/>
                    </a:lnTo>
                    <a:lnTo>
                      <a:pt x="775" y="246"/>
                    </a:lnTo>
                    <a:lnTo>
                      <a:pt x="784" y="255"/>
                    </a:lnTo>
                    <a:lnTo>
                      <a:pt x="779" y="264"/>
                    </a:lnTo>
                    <a:lnTo>
                      <a:pt x="781" y="271"/>
                    </a:lnTo>
                    <a:lnTo>
                      <a:pt x="795" y="242"/>
                    </a:lnTo>
                    <a:lnTo>
                      <a:pt x="786" y="220"/>
                    </a:lnTo>
                    <a:lnTo>
                      <a:pt x="797" y="230"/>
                    </a:lnTo>
                    <a:lnTo>
                      <a:pt x="797" y="235"/>
                    </a:lnTo>
                    <a:lnTo>
                      <a:pt x="808" y="220"/>
                    </a:lnTo>
                    <a:lnTo>
                      <a:pt x="812" y="210"/>
                    </a:lnTo>
                    <a:lnTo>
                      <a:pt x="808" y="202"/>
                    </a:lnTo>
                    <a:lnTo>
                      <a:pt x="808" y="199"/>
                    </a:lnTo>
                    <a:lnTo>
                      <a:pt x="826" y="186"/>
                    </a:lnTo>
                    <a:lnTo>
                      <a:pt x="850" y="184"/>
                    </a:lnTo>
                    <a:lnTo>
                      <a:pt x="855" y="177"/>
                    </a:lnTo>
                    <a:lnTo>
                      <a:pt x="857" y="180"/>
                    </a:lnTo>
                    <a:lnTo>
                      <a:pt x="877" y="177"/>
                    </a:lnTo>
                    <a:lnTo>
                      <a:pt x="875" y="171"/>
                    </a:lnTo>
                    <a:lnTo>
                      <a:pt x="873" y="177"/>
                    </a:lnTo>
                    <a:lnTo>
                      <a:pt x="870" y="177"/>
                    </a:lnTo>
                    <a:lnTo>
                      <a:pt x="859" y="164"/>
                    </a:lnTo>
                    <a:lnTo>
                      <a:pt x="872" y="135"/>
                    </a:lnTo>
                    <a:lnTo>
                      <a:pt x="888" y="126"/>
                    </a:lnTo>
                    <a:lnTo>
                      <a:pt x="894" y="115"/>
                    </a:lnTo>
                    <a:lnTo>
                      <a:pt x="903" y="122"/>
                    </a:lnTo>
                    <a:lnTo>
                      <a:pt x="921" y="111"/>
                    </a:lnTo>
                    <a:lnTo>
                      <a:pt x="923" y="110"/>
                    </a:lnTo>
                    <a:lnTo>
                      <a:pt x="921" y="108"/>
                    </a:lnTo>
                    <a:lnTo>
                      <a:pt x="923" y="100"/>
                    </a:lnTo>
                    <a:lnTo>
                      <a:pt x="915" y="99"/>
                    </a:lnTo>
                    <a:lnTo>
                      <a:pt x="914" y="91"/>
                    </a:lnTo>
                    <a:lnTo>
                      <a:pt x="910" y="90"/>
                    </a:lnTo>
                    <a:lnTo>
                      <a:pt x="910" y="59"/>
                    </a:lnTo>
                    <a:lnTo>
                      <a:pt x="903" y="51"/>
                    </a:lnTo>
                    <a:lnTo>
                      <a:pt x="894" y="55"/>
                    </a:lnTo>
                    <a:lnTo>
                      <a:pt x="884" y="50"/>
                    </a:lnTo>
                    <a:lnTo>
                      <a:pt x="873" y="64"/>
                    </a:lnTo>
                    <a:lnTo>
                      <a:pt x="864" y="97"/>
                    </a:lnTo>
                    <a:lnTo>
                      <a:pt x="852" y="99"/>
                    </a:lnTo>
                    <a:lnTo>
                      <a:pt x="850" y="106"/>
                    </a:lnTo>
                    <a:lnTo>
                      <a:pt x="795" y="106"/>
                    </a:lnTo>
                    <a:lnTo>
                      <a:pt x="783" y="115"/>
                    </a:lnTo>
                    <a:lnTo>
                      <a:pt x="773" y="126"/>
                    </a:lnTo>
                    <a:lnTo>
                      <a:pt x="777" y="126"/>
                    </a:lnTo>
                    <a:lnTo>
                      <a:pt x="773" y="130"/>
                    </a:lnTo>
                    <a:lnTo>
                      <a:pt x="775" y="137"/>
                    </a:lnTo>
                    <a:lnTo>
                      <a:pt x="763" y="142"/>
                    </a:lnTo>
                    <a:lnTo>
                      <a:pt x="744" y="140"/>
                    </a:lnTo>
                    <a:lnTo>
                      <a:pt x="730" y="144"/>
                    </a:lnTo>
                    <a:lnTo>
                      <a:pt x="732" y="153"/>
                    </a:lnTo>
                    <a:lnTo>
                      <a:pt x="715" y="166"/>
                    </a:lnTo>
                    <a:lnTo>
                      <a:pt x="684" y="180"/>
                    </a:lnTo>
                    <a:lnTo>
                      <a:pt x="666" y="180"/>
                    </a:lnTo>
                    <a:lnTo>
                      <a:pt x="659" y="177"/>
                    </a:lnTo>
                    <a:lnTo>
                      <a:pt x="664" y="171"/>
                    </a:lnTo>
                    <a:lnTo>
                      <a:pt x="668" y="162"/>
                    </a:lnTo>
                    <a:lnTo>
                      <a:pt x="670" y="157"/>
                    </a:lnTo>
                    <a:lnTo>
                      <a:pt x="672" y="157"/>
                    </a:lnTo>
                    <a:lnTo>
                      <a:pt x="675" y="148"/>
                    </a:lnTo>
                    <a:lnTo>
                      <a:pt x="668" y="126"/>
                    </a:lnTo>
                    <a:lnTo>
                      <a:pt x="661" y="128"/>
                    </a:lnTo>
                    <a:lnTo>
                      <a:pt x="655" y="135"/>
                    </a:lnTo>
                    <a:lnTo>
                      <a:pt x="652" y="133"/>
                    </a:lnTo>
                    <a:lnTo>
                      <a:pt x="661" y="119"/>
                    </a:lnTo>
                    <a:lnTo>
                      <a:pt x="659" y="99"/>
                    </a:lnTo>
                    <a:lnTo>
                      <a:pt x="643" y="90"/>
                    </a:lnTo>
                    <a:lnTo>
                      <a:pt x="633" y="90"/>
                    </a:lnTo>
                    <a:lnTo>
                      <a:pt x="633" y="97"/>
                    </a:lnTo>
                    <a:lnTo>
                      <a:pt x="626" y="99"/>
                    </a:lnTo>
                    <a:lnTo>
                      <a:pt x="626" y="106"/>
                    </a:lnTo>
                    <a:lnTo>
                      <a:pt x="624" y="110"/>
                    </a:lnTo>
                    <a:lnTo>
                      <a:pt x="623" y="102"/>
                    </a:lnTo>
                    <a:lnTo>
                      <a:pt x="613" y="111"/>
                    </a:lnTo>
                    <a:lnTo>
                      <a:pt x="610" y="135"/>
                    </a:lnTo>
                    <a:lnTo>
                      <a:pt x="613" y="148"/>
                    </a:lnTo>
                    <a:lnTo>
                      <a:pt x="613" y="157"/>
                    </a:lnTo>
                    <a:lnTo>
                      <a:pt x="606" y="171"/>
                    </a:lnTo>
                    <a:lnTo>
                      <a:pt x="599" y="179"/>
                    </a:lnTo>
                    <a:lnTo>
                      <a:pt x="593" y="175"/>
                    </a:lnTo>
                    <a:lnTo>
                      <a:pt x="588" y="164"/>
                    </a:lnTo>
                    <a:lnTo>
                      <a:pt x="588" y="144"/>
                    </a:lnTo>
                    <a:lnTo>
                      <a:pt x="593" y="115"/>
                    </a:lnTo>
                    <a:lnTo>
                      <a:pt x="601" y="102"/>
                    </a:lnTo>
                    <a:lnTo>
                      <a:pt x="599" y="99"/>
                    </a:lnTo>
                    <a:lnTo>
                      <a:pt x="595" y="110"/>
                    </a:lnTo>
                    <a:lnTo>
                      <a:pt x="586" y="115"/>
                    </a:lnTo>
                    <a:lnTo>
                      <a:pt x="588" y="110"/>
                    </a:lnTo>
                    <a:lnTo>
                      <a:pt x="599" y="91"/>
                    </a:lnTo>
                    <a:lnTo>
                      <a:pt x="608" y="86"/>
                    </a:lnTo>
                    <a:lnTo>
                      <a:pt x="608" y="90"/>
                    </a:lnTo>
                    <a:lnTo>
                      <a:pt x="630" y="80"/>
                    </a:lnTo>
                    <a:lnTo>
                      <a:pt x="637" y="86"/>
                    </a:lnTo>
                    <a:lnTo>
                      <a:pt x="639" y="82"/>
                    </a:lnTo>
                    <a:lnTo>
                      <a:pt x="650" y="82"/>
                    </a:lnTo>
                    <a:lnTo>
                      <a:pt x="644" y="71"/>
                    </a:lnTo>
                    <a:lnTo>
                      <a:pt x="643" y="71"/>
                    </a:lnTo>
                    <a:lnTo>
                      <a:pt x="643" y="7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5" name="Freeform 42"/>
              <p:cNvSpPr>
                <a:spLocks/>
              </p:cNvSpPr>
              <p:nvPr/>
            </p:nvSpPr>
            <p:spPr bwMode="auto">
              <a:xfrm>
                <a:off x="707" y="1362"/>
                <a:ext cx="923" cy="495"/>
              </a:xfrm>
              <a:custGeom>
                <a:avLst/>
                <a:gdLst>
                  <a:gd name="T0" fmla="*/ 606 w 923"/>
                  <a:gd name="T1" fmla="*/ 73 h 495"/>
                  <a:gd name="T2" fmla="*/ 588 w 923"/>
                  <a:gd name="T3" fmla="*/ 48 h 495"/>
                  <a:gd name="T4" fmla="*/ 533 w 923"/>
                  <a:gd name="T5" fmla="*/ 53 h 495"/>
                  <a:gd name="T6" fmla="*/ 481 w 923"/>
                  <a:gd name="T7" fmla="*/ 19 h 495"/>
                  <a:gd name="T8" fmla="*/ 33 w 923"/>
                  <a:gd name="T9" fmla="*/ 24 h 495"/>
                  <a:gd name="T10" fmla="*/ 31 w 923"/>
                  <a:gd name="T11" fmla="*/ 37 h 495"/>
                  <a:gd name="T12" fmla="*/ 11 w 923"/>
                  <a:gd name="T13" fmla="*/ 59 h 495"/>
                  <a:gd name="T14" fmla="*/ 11 w 923"/>
                  <a:gd name="T15" fmla="*/ 73 h 495"/>
                  <a:gd name="T16" fmla="*/ 8 w 923"/>
                  <a:gd name="T17" fmla="*/ 173 h 495"/>
                  <a:gd name="T18" fmla="*/ 30 w 923"/>
                  <a:gd name="T19" fmla="*/ 253 h 495"/>
                  <a:gd name="T20" fmla="*/ 42 w 923"/>
                  <a:gd name="T21" fmla="*/ 264 h 495"/>
                  <a:gd name="T22" fmla="*/ 46 w 923"/>
                  <a:gd name="T23" fmla="*/ 288 h 495"/>
                  <a:gd name="T24" fmla="*/ 108 w 923"/>
                  <a:gd name="T25" fmla="*/ 341 h 495"/>
                  <a:gd name="T26" fmla="*/ 262 w 923"/>
                  <a:gd name="T27" fmla="*/ 382 h 495"/>
                  <a:gd name="T28" fmla="*/ 322 w 923"/>
                  <a:gd name="T29" fmla="*/ 415 h 495"/>
                  <a:gd name="T30" fmla="*/ 388 w 923"/>
                  <a:gd name="T31" fmla="*/ 437 h 495"/>
                  <a:gd name="T32" fmla="*/ 437 w 923"/>
                  <a:gd name="T33" fmla="*/ 461 h 495"/>
                  <a:gd name="T34" fmla="*/ 452 w 923"/>
                  <a:gd name="T35" fmla="*/ 431 h 495"/>
                  <a:gd name="T36" fmla="*/ 477 w 923"/>
                  <a:gd name="T37" fmla="*/ 419 h 495"/>
                  <a:gd name="T38" fmla="*/ 550 w 923"/>
                  <a:gd name="T39" fmla="*/ 422 h 495"/>
                  <a:gd name="T40" fmla="*/ 564 w 923"/>
                  <a:gd name="T41" fmla="*/ 406 h 495"/>
                  <a:gd name="T42" fmla="*/ 586 w 923"/>
                  <a:gd name="T43" fmla="*/ 402 h 495"/>
                  <a:gd name="T44" fmla="*/ 650 w 923"/>
                  <a:gd name="T45" fmla="*/ 406 h 495"/>
                  <a:gd name="T46" fmla="*/ 677 w 923"/>
                  <a:gd name="T47" fmla="*/ 464 h 495"/>
                  <a:gd name="T48" fmla="*/ 708 w 923"/>
                  <a:gd name="T49" fmla="*/ 492 h 495"/>
                  <a:gd name="T50" fmla="*/ 704 w 923"/>
                  <a:gd name="T51" fmla="*/ 366 h 495"/>
                  <a:gd name="T52" fmla="*/ 750 w 923"/>
                  <a:gd name="T53" fmla="*/ 331 h 495"/>
                  <a:gd name="T54" fmla="*/ 772 w 923"/>
                  <a:gd name="T55" fmla="*/ 308 h 495"/>
                  <a:gd name="T56" fmla="*/ 781 w 923"/>
                  <a:gd name="T57" fmla="*/ 295 h 495"/>
                  <a:gd name="T58" fmla="*/ 772 w 923"/>
                  <a:gd name="T59" fmla="*/ 293 h 495"/>
                  <a:gd name="T60" fmla="*/ 775 w 923"/>
                  <a:gd name="T61" fmla="*/ 273 h 495"/>
                  <a:gd name="T62" fmla="*/ 773 w 923"/>
                  <a:gd name="T63" fmla="*/ 251 h 495"/>
                  <a:gd name="T64" fmla="*/ 777 w 923"/>
                  <a:gd name="T65" fmla="*/ 237 h 495"/>
                  <a:gd name="T66" fmla="*/ 795 w 923"/>
                  <a:gd name="T67" fmla="*/ 242 h 495"/>
                  <a:gd name="T68" fmla="*/ 812 w 923"/>
                  <a:gd name="T69" fmla="*/ 210 h 495"/>
                  <a:gd name="T70" fmla="*/ 855 w 923"/>
                  <a:gd name="T71" fmla="*/ 177 h 495"/>
                  <a:gd name="T72" fmla="*/ 870 w 923"/>
                  <a:gd name="T73" fmla="*/ 177 h 495"/>
                  <a:gd name="T74" fmla="*/ 903 w 923"/>
                  <a:gd name="T75" fmla="*/ 122 h 495"/>
                  <a:gd name="T76" fmla="*/ 915 w 923"/>
                  <a:gd name="T77" fmla="*/ 99 h 495"/>
                  <a:gd name="T78" fmla="*/ 894 w 923"/>
                  <a:gd name="T79" fmla="*/ 55 h 495"/>
                  <a:gd name="T80" fmla="*/ 850 w 923"/>
                  <a:gd name="T81" fmla="*/ 106 h 495"/>
                  <a:gd name="T82" fmla="*/ 773 w 923"/>
                  <a:gd name="T83" fmla="*/ 130 h 495"/>
                  <a:gd name="T84" fmla="*/ 732 w 923"/>
                  <a:gd name="T85" fmla="*/ 153 h 495"/>
                  <a:gd name="T86" fmla="*/ 664 w 923"/>
                  <a:gd name="T87" fmla="*/ 171 h 495"/>
                  <a:gd name="T88" fmla="*/ 668 w 923"/>
                  <a:gd name="T89" fmla="*/ 126 h 495"/>
                  <a:gd name="T90" fmla="*/ 659 w 923"/>
                  <a:gd name="T91" fmla="*/ 99 h 495"/>
                  <a:gd name="T92" fmla="*/ 626 w 923"/>
                  <a:gd name="T93" fmla="*/ 106 h 495"/>
                  <a:gd name="T94" fmla="*/ 613 w 923"/>
                  <a:gd name="T95" fmla="*/ 148 h 495"/>
                  <a:gd name="T96" fmla="*/ 588 w 923"/>
                  <a:gd name="T97" fmla="*/ 164 h 495"/>
                  <a:gd name="T98" fmla="*/ 595 w 923"/>
                  <a:gd name="T99" fmla="*/ 110 h 495"/>
                  <a:gd name="T100" fmla="*/ 608 w 923"/>
                  <a:gd name="T101" fmla="*/ 90 h 495"/>
                  <a:gd name="T102" fmla="*/ 644 w 923"/>
                  <a:gd name="T103" fmla="*/ 7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23" h="495">
                    <a:moveTo>
                      <a:pt x="643" y="71"/>
                    </a:moveTo>
                    <a:lnTo>
                      <a:pt x="633" y="70"/>
                    </a:lnTo>
                    <a:lnTo>
                      <a:pt x="632" y="66"/>
                    </a:lnTo>
                    <a:lnTo>
                      <a:pt x="615" y="66"/>
                    </a:lnTo>
                    <a:lnTo>
                      <a:pt x="606" y="73"/>
                    </a:lnTo>
                    <a:lnTo>
                      <a:pt x="597" y="71"/>
                    </a:lnTo>
                    <a:lnTo>
                      <a:pt x="586" y="62"/>
                    </a:lnTo>
                    <a:lnTo>
                      <a:pt x="579" y="66"/>
                    </a:lnTo>
                    <a:lnTo>
                      <a:pt x="579" y="60"/>
                    </a:lnTo>
                    <a:lnTo>
                      <a:pt x="588" y="48"/>
                    </a:lnTo>
                    <a:lnTo>
                      <a:pt x="550" y="68"/>
                    </a:lnTo>
                    <a:lnTo>
                      <a:pt x="541" y="70"/>
                    </a:lnTo>
                    <a:lnTo>
                      <a:pt x="539" y="60"/>
                    </a:lnTo>
                    <a:lnTo>
                      <a:pt x="521" y="68"/>
                    </a:lnTo>
                    <a:lnTo>
                      <a:pt x="533" y="53"/>
                    </a:lnTo>
                    <a:lnTo>
                      <a:pt x="557" y="37"/>
                    </a:lnTo>
                    <a:lnTo>
                      <a:pt x="541" y="31"/>
                    </a:lnTo>
                    <a:lnTo>
                      <a:pt x="532" y="33"/>
                    </a:lnTo>
                    <a:lnTo>
                      <a:pt x="510" y="20"/>
                    </a:lnTo>
                    <a:lnTo>
                      <a:pt x="481" y="19"/>
                    </a:lnTo>
                    <a:lnTo>
                      <a:pt x="473" y="0"/>
                    </a:lnTo>
                    <a:lnTo>
                      <a:pt x="472" y="13"/>
                    </a:lnTo>
                    <a:lnTo>
                      <a:pt x="30" y="11"/>
                    </a:lnTo>
                    <a:lnTo>
                      <a:pt x="37" y="19"/>
                    </a:lnTo>
                    <a:lnTo>
                      <a:pt x="33" y="24"/>
                    </a:lnTo>
                    <a:lnTo>
                      <a:pt x="37" y="26"/>
                    </a:lnTo>
                    <a:lnTo>
                      <a:pt x="39" y="37"/>
                    </a:lnTo>
                    <a:lnTo>
                      <a:pt x="30" y="50"/>
                    </a:lnTo>
                    <a:lnTo>
                      <a:pt x="26" y="46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10" y="59"/>
                    </a:lnTo>
                    <a:lnTo>
                      <a:pt x="11" y="59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13" y="70"/>
                    </a:lnTo>
                    <a:lnTo>
                      <a:pt x="10" y="66"/>
                    </a:lnTo>
                    <a:lnTo>
                      <a:pt x="11" y="73"/>
                    </a:lnTo>
                    <a:lnTo>
                      <a:pt x="22" y="77"/>
                    </a:lnTo>
                    <a:lnTo>
                      <a:pt x="13" y="80"/>
                    </a:lnTo>
                    <a:lnTo>
                      <a:pt x="8" y="140"/>
                    </a:lnTo>
                    <a:lnTo>
                      <a:pt x="4" y="151"/>
                    </a:lnTo>
                    <a:lnTo>
                      <a:pt x="8" y="173"/>
                    </a:lnTo>
                    <a:lnTo>
                      <a:pt x="11" y="184"/>
                    </a:lnTo>
                    <a:lnTo>
                      <a:pt x="6" y="206"/>
                    </a:lnTo>
                    <a:lnTo>
                      <a:pt x="15" y="219"/>
                    </a:lnTo>
                    <a:lnTo>
                      <a:pt x="17" y="237"/>
                    </a:lnTo>
                    <a:lnTo>
                      <a:pt x="30" y="253"/>
                    </a:lnTo>
                    <a:lnTo>
                      <a:pt x="33" y="255"/>
                    </a:lnTo>
                    <a:lnTo>
                      <a:pt x="35" y="251"/>
                    </a:lnTo>
                    <a:lnTo>
                      <a:pt x="44" y="251"/>
                    </a:lnTo>
                    <a:lnTo>
                      <a:pt x="37" y="255"/>
                    </a:lnTo>
                    <a:lnTo>
                      <a:pt x="42" y="264"/>
                    </a:lnTo>
                    <a:lnTo>
                      <a:pt x="37" y="259"/>
                    </a:lnTo>
                    <a:lnTo>
                      <a:pt x="35" y="261"/>
                    </a:lnTo>
                    <a:lnTo>
                      <a:pt x="39" y="271"/>
                    </a:lnTo>
                    <a:lnTo>
                      <a:pt x="46" y="277"/>
                    </a:lnTo>
                    <a:lnTo>
                      <a:pt x="46" y="288"/>
                    </a:lnTo>
                    <a:lnTo>
                      <a:pt x="66" y="311"/>
                    </a:lnTo>
                    <a:lnTo>
                      <a:pt x="68" y="322"/>
                    </a:lnTo>
                    <a:lnTo>
                      <a:pt x="99" y="331"/>
                    </a:lnTo>
                    <a:lnTo>
                      <a:pt x="102" y="337"/>
                    </a:lnTo>
                    <a:lnTo>
                      <a:pt x="108" y="341"/>
                    </a:lnTo>
                    <a:lnTo>
                      <a:pt x="119" y="350"/>
                    </a:lnTo>
                    <a:lnTo>
                      <a:pt x="121" y="361"/>
                    </a:lnTo>
                    <a:lnTo>
                      <a:pt x="157" y="359"/>
                    </a:lnTo>
                    <a:lnTo>
                      <a:pt x="217" y="384"/>
                    </a:lnTo>
                    <a:lnTo>
                      <a:pt x="262" y="382"/>
                    </a:lnTo>
                    <a:lnTo>
                      <a:pt x="262" y="375"/>
                    </a:lnTo>
                    <a:lnTo>
                      <a:pt x="291" y="375"/>
                    </a:lnTo>
                    <a:lnTo>
                      <a:pt x="315" y="397"/>
                    </a:lnTo>
                    <a:lnTo>
                      <a:pt x="317" y="406"/>
                    </a:lnTo>
                    <a:lnTo>
                      <a:pt x="322" y="415"/>
                    </a:lnTo>
                    <a:lnTo>
                      <a:pt x="341" y="428"/>
                    </a:lnTo>
                    <a:lnTo>
                      <a:pt x="350" y="413"/>
                    </a:lnTo>
                    <a:lnTo>
                      <a:pt x="370" y="411"/>
                    </a:lnTo>
                    <a:lnTo>
                      <a:pt x="382" y="424"/>
                    </a:lnTo>
                    <a:lnTo>
                      <a:pt x="388" y="437"/>
                    </a:lnTo>
                    <a:lnTo>
                      <a:pt x="399" y="451"/>
                    </a:lnTo>
                    <a:lnTo>
                      <a:pt x="410" y="473"/>
                    </a:lnTo>
                    <a:lnTo>
                      <a:pt x="442" y="482"/>
                    </a:lnTo>
                    <a:lnTo>
                      <a:pt x="435" y="468"/>
                    </a:lnTo>
                    <a:lnTo>
                      <a:pt x="437" y="461"/>
                    </a:lnTo>
                    <a:lnTo>
                      <a:pt x="435" y="459"/>
                    </a:lnTo>
                    <a:lnTo>
                      <a:pt x="439" y="457"/>
                    </a:lnTo>
                    <a:lnTo>
                      <a:pt x="437" y="448"/>
                    </a:lnTo>
                    <a:lnTo>
                      <a:pt x="452" y="437"/>
                    </a:lnTo>
                    <a:lnTo>
                      <a:pt x="452" y="431"/>
                    </a:lnTo>
                    <a:lnTo>
                      <a:pt x="464" y="431"/>
                    </a:lnTo>
                    <a:lnTo>
                      <a:pt x="472" y="428"/>
                    </a:lnTo>
                    <a:lnTo>
                      <a:pt x="475" y="413"/>
                    </a:lnTo>
                    <a:lnTo>
                      <a:pt x="481" y="415"/>
                    </a:lnTo>
                    <a:lnTo>
                      <a:pt x="477" y="419"/>
                    </a:lnTo>
                    <a:lnTo>
                      <a:pt x="492" y="413"/>
                    </a:lnTo>
                    <a:lnTo>
                      <a:pt x="517" y="415"/>
                    </a:lnTo>
                    <a:lnTo>
                      <a:pt x="522" y="413"/>
                    </a:lnTo>
                    <a:lnTo>
                      <a:pt x="541" y="422"/>
                    </a:lnTo>
                    <a:lnTo>
                      <a:pt x="550" y="422"/>
                    </a:lnTo>
                    <a:lnTo>
                      <a:pt x="553" y="419"/>
                    </a:lnTo>
                    <a:lnTo>
                      <a:pt x="564" y="426"/>
                    </a:lnTo>
                    <a:lnTo>
                      <a:pt x="566" y="424"/>
                    </a:lnTo>
                    <a:lnTo>
                      <a:pt x="559" y="415"/>
                    </a:lnTo>
                    <a:lnTo>
                      <a:pt x="564" y="406"/>
                    </a:lnTo>
                    <a:lnTo>
                      <a:pt x="548" y="406"/>
                    </a:lnTo>
                    <a:lnTo>
                      <a:pt x="548" y="402"/>
                    </a:lnTo>
                    <a:lnTo>
                      <a:pt x="581" y="401"/>
                    </a:lnTo>
                    <a:lnTo>
                      <a:pt x="586" y="390"/>
                    </a:lnTo>
                    <a:lnTo>
                      <a:pt x="586" y="402"/>
                    </a:lnTo>
                    <a:lnTo>
                      <a:pt x="601" y="397"/>
                    </a:lnTo>
                    <a:lnTo>
                      <a:pt x="601" y="399"/>
                    </a:lnTo>
                    <a:lnTo>
                      <a:pt x="612" y="399"/>
                    </a:lnTo>
                    <a:lnTo>
                      <a:pt x="630" y="413"/>
                    </a:lnTo>
                    <a:lnTo>
                      <a:pt x="650" y="406"/>
                    </a:lnTo>
                    <a:lnTo>
                      <a:pt x="668" y="422"/>
                    </a:lnTo>
                    <a:lnTo>
                      <a:pt x="670" y="448"/>
                    </a:lnTo>
                    <a:lnTo>
                      <a:pt x="673" y="446"/>
                    </a:lnTo>
                    <a:lnTo>
                      <a:pt x="672" y="455"/>
                    </a:lnTo>
                    <a:lnTo>
                      <a:pt x="677" y="464"/>
                    </a:lnTo>
                    <a:lnTo>
                      <a:pt x="681" y="464"/>
                    </a:lnTo>
                    <a:lnTo>
                      <a:pt x="686" y="481"/>
                    </a:lnTo>
                    <a:lnTo>
                      <a:pt x="692" y="484"/>
                    </a:lnTo>
                    <a:lnTo>
                      <a:pt x="695" y="495"/>
                    </a:lnTo>
                    <a:lnTo>
                      <a:pt x="708" y="492"/>
                    </a:lnTo>
                    <a:lnTo>
                      <a:pt x="712" y="479"/>
                    </a:lnTo>
                    <a:lnTo>
                      <a:pt x="712" y="464"/>
                    </a:lnTo>
                    <a:lnTo>
                      <a:pt x="688" y="397"/>
                    </a:lnTo>
                    <a:lnTo>
                      <a:pt x="699" y="368"/>
                    </a:lnTo>
                    <a:lnTo>
                      <a:pt x="704" y="366"/>
                    </a:lnTo>
                    <a:lnTo>
                      <a:pt x="703" y="361"/>
                    </a:lnTo>
                    <a:lnTo>
                      <a:pt x="713" y="361"/>
                    </a:lnTo>
                    <a:lnTo>
                      <a:pt x="726" y="350"/>
                    </a:lnTo>
                    <a:lnTo>
                      <a:pt x="732" y="339"/>
                    </a:lnTo>
                    <a:lnTo>
                      <a:pt x="750" y="331"/>
                    </a:lnTo>
                    <a:lnTo>
                      <a:pt x="755" y="324"/>
                    </a:lnTo>
                    <a:lnTo>
                      <a:pt x="772" y="317"/>
                    </a:lnTo>
                    <a:lnTo>
                      <a:pt x="772" y="313"/>
                    </a:lnTo>
                    <a:lnTo>
                      <a:pt x="768" y="313"/>
                    </a:lnTo>
                    <a:lnTo>
                      <a:pt x="772" y="308"/>
                    </a:lnTo>
                    <a:lnTo>
                      <a:pt x="766" y="306"/>
                    </a:lnTo>
                    <a:lnTo>
                      <a:pt x="772" y="304"/>
                    </a:lnTo>
                    <a:lnTo>
                      <a:pt x="777" y="308"/>
                    </a:lnTo>
                    <a:lnTo>
                      <a:pt x="783" y="301"/>
                    </a:lnTo>
                    <a:lnTo>
                      <a:pt x="781" y="295"/>
                    </a:lnTo>
                    <a:lnTo>
                      <a:pt x="779" y="301"/>
                    </a:lnTo>
                    <a:lnTo>
                      <a:pt x="777" y="295"/>
                    </a:lnTo>
                    <a:lnTo>
                      <a:pt x="768" y="295"/>
                    </a:lnTo>
                    <a:lnTo>
                      <a:pt x="768" y="288"/>
                    </a:lnTo>
                    <a:lnTo>
                      <a:pt x="772" y="293"/>
                    </a:lnTo>
                    <a:lnTo>
                      <a:pt x="777" y="291"/>
                    </a:lnTo>
                    <a:lnTo>
                      <a:pt x="783" y="291"/>
                    </a:lnTo>
                    <a:lnTo>
                      <a:pt x="779" y="277"/>
                    </a:lnTo>
                    <a:lnTo>
                      <a:pt x="772" y="275"/>
                    </a:lnTo>
                    <a:lnTo>
                      <a:pt x="775" y="273"/>
                    </a:lnTo>
                    <a:lnTo>
                      <a:pt x="772" y="262"/>
                    </a:lnTo>
                    <a:lnTo>
                      <a:pt x="773" y="259"/>
                    </a:lnTo>
                    <a:lnTo>
                      <a:pt x="759" y="246"/>
                    </a:lnTo>
                    <a:lnTo>
                      <a:pt x="759" y="242"/>
                    </a:lnTo>
                    <a:lnTo>
                      <a:pt x="773" y="251"/>
                    </a:lnTo>
                    <a:lnTo>
                      <a:pt x="770" y="244"/>
                    </a:lnTo>
                    <a:lnTo>
                      <a:pt x="770" y="230"/>
                    </a:lnTo>
                    <a:lnTo>
                      <a:pt x="781" y="222"/>
                    </a:lnTo>
                    <a:lnTo>
                      <a:pt x="773" y="235"/>
                    </a:lnTo>
                    <a:lnTo>
                      <a:pt x="777" y="237"/>
                    </a:lnTo>
                    <a:lnTo>
                      <a:pt x="775" y="246"/>
                    </a:lnTo>
                    <a:lnTo>
                      <a:pt x="784" y="255"/>
                    </a:lnTo>
                    <a:lnTo>
                      <a:pt x="779" y="264"/>
                    </a:lnTo>
                    <a:lnTo>
                      <a:pt x="781" y="271"/>
                    </a:lnTo>
                    <a:lnTo>
                      <a:pt x="795" y="242"/>
                    </a:lnTo>
                    <a:lnTo>
                      <a:pt x="786" y="220"/>
                    </a:lnTo>
                    <a:lnTo>
                      <a:pt x="797" y="230"/>
                    </a:lnTo>
                    <a:lnTo>
                      <a:pt x="797" y="235"/>
                    </a:lnTo>
                    <a:lnTo>
                      <a:pt x="808" y="220"/>
                    </a:lnTo>
                    <a:lnTo>
                      <a:pt x="812" y="210"/>
                    </a:lnTo>
                    <a:lnTo>
                      <a:pt x="808" y="202"/>
                    </a:lnTo>
                    <a:lnTo>
                      <a:pt x="808" y="199"/>
                    </a:lnTo>
                    <a:lnTo>
                      <a:pt x="826" y="186"/>
                    </a:lnTo>
                    <a:lnTo>
                      <a:pt x="850" y="184"/>
                    </a:lnTo>
                    <a:lnTo>
                      <a:pt x="855" y="177"/>
                    </a:lnTo>
                    <a:lnTo>
                      <a:pt x="857" y="180"/>
                    </a:lnTo>
                    <a:lnTo>
                      <a:pt x="877" y="177"/>
                    </a:lnTo>
                    <a:lnTo>
                      <a:pt x="875" y="171"/>
                    </a:lnTo>
                    <a:lnTo>
                      <a:pt x="873" y="177"/>
                    </a:lnTo>
                    <a:lnTo>
                      <a:pt x="870" y="177"/>
                    </a:lnTo>
                    <a:lnTo>
                      <a:pt x="859" y="164"/>
                    </a:lnTo>
                    <a:lnTo>
                      <a:pt x="872" y="135"/>
                    </a:lnTo>
                    <a:lnTo>
                      <a:pt x="888" y="126"/>
                    </a:lnTo>
                    <a:lnTo>
                      <a:pt x="894" y="115"/>
                    </a:lnTo>
                    <a:lnTo>
                      <a:pt x="903" y="122"/>
                    </a:lnTo>
                    <a:lnTo>
                      <a:pt x="921" y="111"/>
                    </a:lnTo>
                    <a:lnTo>
                      <a:pt x="923" y="110"/>
                    </a:lnTo>
                    <a:lnTo>
                      <a:pt x="921" y="108"/>
                    </a:lnTo>
                    <a:lnTo>
                      <a:pt x="923" y="100"/>
                    </a:lnTo>
                    <a:lnTo>
                      <a:pt x="915" y="99"/>
                    </a:lnTo>
                    <a:lnTo>
                      <a:pt x="914" y="91"/>
                    </a:lnTo>
                    <a:lnTo>
                      <a:pt x="910" y="90"/>
                    </a:lnTo>
                    <a:lnTo>
                      <a:pt x="910" y="59"/>
                    </a:lnTo>
                    <a:lnTo>
                      <a:pt x="903" y="51"/>
                    </a:lnTo>
                    <a:lnTo>
                      <a:pt x="894" y="55"/>
                    </a:lnTo>
                    <a:lnTo>
                      <a:pt x="884" y="50"/>
                    </a:lnTo>
                    <a:lnTo>
                      <a:pt x="873" y="64"/>
                    </a:lnTo>
                    <a:lnTo>
                      <a:pt x="864" y="97"/>
                    </a:lnTo>
                    <a:lnTo>
                      <a:pt x="852" y="99"/>
                    </a:lnTo>
                    <a:lnTo>
                      <a:pt x="850" y="106"/>
                    </a:lnTo>
                    <a:lnTo>
                      <a:pt x="795" y="106"/>
                    </a:lnTo>
                    <a:lnTo>
                      <a:pt x="783" y="115"/>
                    </a:lnTo>
                    <a:lnTo>
                      <a:pt x="773" y="126"/>
                    </a:lnTo>
                    <a:lnTo>
                      <a:pt x="777" y="126"/>
                    </a:lnTo>
                    <a:lnTo>
                      <a:pt x="773" y="130"/>
                    </a:lnTo>
                    <a:lnTo>
                      <a:pt x="775" y="137"/>
                    </a:lnTo>
                    <a:lnTo>
                      <a:pt x="763" y="142"/>
                    </a:lnTo>
                    <a:lnTo>
                      <a:pt x="744" y="140"/>
                    </a:lnTo>
                    <a:lnTo>
                      <a:pt x="730" y="144"/>
                    </a:lnTo>
                    <a:lnTo>
                      <a:pt x="732" y="153"/>
                    </a:lnTo>
                    <a:lnTo>
                      <a:pt x="715" y="166"/>
                    </a:lnTo>
                    <a:lnTo>
                      <a:pt x="684" y="180"/>
                    </a:lnTo>
                    <a:lnTo>
                      <a:pt x="666" y="180"/>
                    </a:lnTo>
                    <a:lnTo>
                      <a:pt x="659" y="177"/>
                    </a:lnTo>
                    <a:lnTo>
                      <a:pt x="664" y="171"/>
                    </a:lnTo>
                    <a:lnTo>
                      <a:pt x="668" y="162"/>
                    </a:lnTo>
                    <a:lnTo>
                      <a:pt x="670" y="157"/>
                    </a:lnTo>
                    <a:lnTo>
                      <a:pt x="672" y="157"/>
                    </a:lnTo>
                    <a:lnTo>
                      <a:pt x="675" y="148"/>
                    </a:lnTo>
                    <a:lnTo>
                      <a:pt x="668" y="126"/>
                    </a:lnTo>
                    <a:lnTo>
                      <a:pt x="661" y="128"/>
                    </a:lnTo>
                    <a:lnTo>
                      <a:pt x="655" y="135"/>
                    </a:lnTo>
                    <a:lnTo>
                      <a:pt x="652" y="133"/>
                    </a:lnTo>
                    <a:lnTo>
                      <a:pt x="661" y="119"/>
                    </a:lnTo>
                    <a:lnTo>
                      <a:pt x="659" y="99"/>
                    </a:lnTo>
                    <a:lnTo>
                      <a:pt x="643" y="90"/>
                    </a:lnTo>
                    <a:lnTo>
                      <a:pt x="633" y="90"/>
                    </a:lnTo>
                    <a:lnTo>
                      <a:pt x="633" y="97"/>
                    </a:lnTo>
                    <a:lnTo>
                      <a:pt x="626" y="99"/>
                    </a:lnTo>
                    <a:lnTo>
                      <a:pt x="626" y="106"/>
                    </a:lnTo>
                    <a:lnTo>
                      <a:pt x="624" y="110"/>
                    </a:lnTo>
                    <a:lnTo>
                      <a:pt x="623" y="102"/>
                    </a:lnTo>
                    <a:lnTo>
                      <a:pt x="613" y="111"/>
                    </a:lnTo>
                    <a:lnTo>
                      <a:pt x="610" y="135"/>
                    </a:lnTo>
                    <a:lnTo>
                      <a:pt x="613" y="148"/>
                    </a:lnTo>
                    <a:lnTo>
                      <a:pt x="613" y="157"/>
                    </a:lnTo>
                    <a:lnTo>
                      <a:pt x="606" y="171"/>
                    </a:lnTo>
                    <a:lnTo>
                      <a:pt x="599" y="179"/>
                    </a:lnTo>
                    <a:lnTo>
                      <a:pt x="593" y="175"/>
                    </a:lnTo>
                    <a:lnTo>
                      <a:pt x="588" y="164"/>
                    </a:lnTo>
                    <a:lnTo>
                      <a:pt x="588" y="144"/>
                    </a:lnTo>
                    <a:lnTo>
                      <a:pt x="593" y="115"/>
                    </a:lnTo>
                    <a:lnTo>
                      <a:pt x="601" y="102"/>
                    </a:lnTo>
                    <a:lnTo>
                      <a:pt x="599" y="99"/>
                    </a:lnTo>
                    <a:lnTo>
                      <a:pt x="595" y="110"/>
                    </a:lnTo>
                    <a:lnTo>
                      <a:pt x="586" y="115"/>
                    </a:lnTo>
                    <a:lnTo>
                      <a:pt x="588" y="110"/>
                    </a:lnTo>
                    <a:lnTo>
                      <a:pt x="599" y="91"/>
                    </a:lnTo>
                    <a:lnTo>
                      <a:pt x="608" y="86"/>
                    </a:lnTo>
                    <a:lnTo>
                      <a:pt x="608" y="90"/>
                    </a:lnTo>
                    <a:lnTo>
                      <a:pt x="630" y="80"/>
                    </a:lnTo>
                    <a:lnTo>
                      <a:pt x="637" y="86"/>
                    </a:lnTo>
                    <a:lnTo>
                      <a:pt x="639" y="82"/>
                    </a:lnTo>
                    <a:lnTo>
                      <a:pt x="650" y="82"/>
                    </a:lnTo>
                    <a:lnTo>
                      <a:pt x="644" y="71"/>
                    </a:lnTo>
                    <a:lnTo>
                      <a:pt x="643" y="71"/>
                    </a:lnTo>
                    <a:lnTo>
                      <a:pt x="643" y="71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6" name="Freeform 43"/>
              <p:cNvSpPr>
                <a:spLocks/>
              </p:cNvSpPr>
              <p:nvPr/>
            </p:nvSpPr>
            <p:spPr bwMode="auto">
              <a:xfrm>
                <a:off x="11" y="620"/>
                <a:ext cx="609" cy="604"/>
              </a:xfrm>
              <a:custGeom>
                <a:avLst/>
                <a:gdLst>
                  <a:gd name="T0" fmla="*/ 87 w 609"/>
                  <a:gd name="T1" fmla="*/ 590 h 604"/>
                  <a:gd name="T2" fmla="*/ 131 w 609"/>
                  <a:gd name="T3" fmla="*/ 573 h 604"/>
                  <a:gd name="T4" fmla="*/ 162 w 609"/>
                  <a:gd name="T5" fmla="*/ 555 h 604"/>
                  <a:gd name="T6" fmla="*/ 184 w 609"/>
                  <a:gd name="T7" fmla="*/ 530 h 604"/>
                  <a:gd name="T8" fmla="*/ 222 w 609"/>
                  <a:gd name="T9" fmla="*/ 500 h 604"/>
                  <a:gd name="T10" fmla="*/ 245 w 609"/>
                  <a:gd name="T11" fmla="*/ 448 h 604"/>
                  <a:gd name="T12" fmla="*/ 285 w 609"/>
                  <a:gd name="T13" fmla="*/ 388 h 604"/>
                  <a:gd name="T14" fmla="*/ 282 w 609"/>
                  <a:gd name="T15" fmla="*/ 417 h 604"/>
                  <a:gd name="T16" fmla="*/ 267 w 609"/>
                  <a:gd name="T17" fmla="*/ 466 h 604"/>
                  <a:gd name="T18" fmla="*/ 282 w 609"/>
                  <a:gd name="T19" fmla="*/ 468 h 604"/>
                  <a:gd name="T20" fmla="*/ 313 w 609"/>
                  <a:gd name="T21" fmla="*/ 448 h 604"/>
                  <a:gd name="T22" fmla="*/ 322 w 609"/>
                  <a:gd name="T23" fmla="*/ 419 h 604"/>
                  <a:gd name="T24" fmla="*/ 349 w 609"/>
                  <a:gd name="T25" fmla="*/ 420 h 604"/>
                  <a:gd name="T26" fmla="*/ 364 w 609"/>
                  <a:gd name="T27" fmla="*/ 439 h 604"/>
                  <a:gd name="T28" fmla="*/ 449 w 609"/>
                  <a:gd name="T29" fmla="*/ 455 h 604"/>
                  <a:gd name="T30" fmla="*/ 455 w 609"/>
                  <a:gd name="T31" fmla="*/ 460 h 604"/>
                  <a:gd name="T32" fmla="*/ 478 w 609"/>
                  <a:gd name="T33" fmla="*/ 470 h 604"/>
                  <a:gd name="T34" fmla="*/ 511 w 609"/>
                  <a:gd name="T35" fmla="*/ 495 h 604"/>
                  <a:gd name="T36" fmla="*/ 515 w 609"/>
                  <a:gd name="T37" fmla="*/ 499 h 604"/>
                  <a:gd name="T38" fmla="*/ 522 w 609"/>
                  <a:gd name="T39" fmla="*/ 468 h 604"/>
                  <a:gd name="T40" fmla="*/ 547 w 609"/>
                  <a:gd name="T41" fmla="*/ 511 h 604"/>
                  <a:gd name="T42" fmla="*/ 555 w 609"/>
                  <a:gd name="T43" fmla="*/ 522 h 604"/>
                  <a:gd name="T44" fmla="*/ 562 w 609"/>
                  <a:gd name="T45" fmla="*/ 539 h 604"/>
                  <a:gd name="T46" fmla="*/ 573 w 609"/>
                  <a:gd name="T47" fmla="*/ 577 h 604"/>
                  <a:gd name="T48" fmla="*/ 600 w 609"/>
                  <a:gd name="T49" fmla="*/ 593 h 604"/>
                  <a:gd name="T50" fmla="*/ 549 w 609"/>
                  <a:gd name="T51" fmla="*/ 491 h 604"/>
                  <a:gd name="T52" fmla="*/ 486 w 609"/>
                  <a:gd name="T53" fmla="*/ 473 h 604"/>
                  <a:gd name="T54" fmla="*/ 429 w 609"/>
                  <a:gd name="T55" fmla="*/ 82 h 604"/>
                  <a:gd name="T56" fmla="*/ 260 w 609"/>
                  <a:gd name="T57" fmla="*/ 37 h 604"/>
                  <a:gd name="T58" fmla="*/ 209 w 609"/>
                  <a:gd name="T59" fmla="*/ 11 h 604"/>
                  <a:gd name="T60" fmla="*/ 184 w 609"/>
                  <a:gd name="T61" fmla="*/ 0 h 604"/>
                  <a:gd name="T62" fmla="*/ 133 w 609"/>
                  <a:gd name="T63" fmla="*/ 29 h 604"/>
                  <a:gd name="T64" fmla="*/ 129 w 609"/>
                  <a:gd name="T65" fmla="*/ 40 h 604"/>
                  <a:gd name="T66" fmla="*/ 102 w 609"/>
                  <a:gd name="T67" fmla="*/ 71 h 604"/>
                  <a:gd name="T68" fmla="*/ 82 w 609"/>
                  <a:gd name="T69" fmla="*/ 82 h 604"/>
                  <a:gd name="T70" fmla="*/ 20 w 609"/>
                  <a:gd name="T71" fmla="*/ 139 h 604"/>
                  <a:gd name="T72" fmla="*/ 91 w 609"/>
                  <a:gd name="T73" fmla="*/ 199 h 604"/>
                  <a:gd name="T74" fmla="*/ 138 w 609"/>
                  <a:gd name="T75" fmla="*/ 215 h 604"/>
                  <a:gd name="T76" fmla="*/ 114 w 609"/>
                  <a:gd name="T77" fmla="*/ 226 h 604"/>
                  <a:gd name="T78" fmla="*/ 69 w 609"/>
                  <a:gd name="T79" fmla="*/ 224 h 604"/>
                  <a:gd name="T80" fmla="*/ 29 w 609"/>
                  <a:gd name="T81" fmla="*/ 229 h 604"/>
                  <a:gd name="T82" fmla="*/ 53 w 609"/>
                  <a:gd name="T83" fmla="*/ 297 h 604"/>
                  <a:gd name="T84" fmla="*/ 87 w 609"/>
                  <a:gd name="T85" fmla="*/ 302 h 604"/>
                  <a:gd name="T86" fmla="*/ 113 w 609"/>
                  <a:gd name="T87" fmla="*/ 328 h 604"/>
                  <a:gd name="T88" fmla="*/ 56 w 609"/>
                  <a:gd name="T89" fmla="*/ 357 h 604"/>
                  <a:gd name="T90" fmla="*/ 45 w 609"/>
                  <a:gd name="T91" fmla="*/ 395 h 604"/>
                  <a:gd name="T92" fmla="*/ 56 w 609"/>
                  <a:gd name="T93" fmla="*/ 415 h 604"/>
                  <a:gd name="T94" fmla="*/ 69 w 609"/>
                  <a:gd name="T95" fmla="*/ 450 h 604"/>
                  <a:gd name="T96" fmla="*/ 93 w 609"/>
                  <a:gd name="T97" fmla="*/ 430 h 604"/>
                  <a:gd name="T98" fmla="*/ 102 w 609"/>
                  <a:gd name="T99" fmla="*/ 479 h 604"/>
                  <a:gd name="T100" fmla="*/ 135 w 609"/>
                  <a:gd name="T101" fmla="*/ 482 h 604"/>
                  <a:gd name="T102" fmla="*/ 160 w 609"/>
                  <a:gd name="T103" fmla="*/ 491 h 604"/>
                  <a:gd name="T104" fmla="*/ 153 w 609"/>
                  <a:gd name="T105" fmla="*/ 537 h 604"/>
                  <a:gd name="T106" fmla="*/ 76 w 609"/>
                  <a:gd name="T107" fmla="*/ 59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9" h="604">
                    <a:moveTo>
                      <a:pt x="76" y="591"/>
                    </a:moveTo>
                    <a:lnTo>
                      <a:pt x="73" y="593"/>
                    </a:lnTo>
                    <a:lnTo>
                      <a:pt x="76" y="601"/>
                    </a:lnTo>
                    <a:lnTo>
                      <a:pt x="78" y="593"/>
                    </a:lnTo>
                    <a:lnTo>
                      <a:pt x="87" y="595"/>
                    </a:lnTo>
                    <a:lnTo>
                      <a:pt x="87" y="590"/>
                    </a:lnTo>
                    <a:lnTo>
                      <a:pt x="89" y="595"/>
                    </a:lnTo>
                    <a:lnTo>
                      <a:pt x="96" y="593"/>
                    </a:lnTo>
                    <a:lnTo>
                      <a:pt x="104" y="579"/>
                    </a:lnTo>
                    <a:lnTo>
                      <a:pt x="105" y="579"/>
                    </a:lnTo>
                    <a:lnTo>
                      <a:pt x="105" y="586"/>
                    </a:lnTo>
                    <a:lnTo>
                      <a:pt x="131" y="573"/>
                    </a:lnTo>
                    <a:lnTo>
                      <a:pt x="135" y="581"/>
                    </a:lnTo>
                    <a:lnTo>
                      <a:pt x="138" y="571"/>
                    </a:lnTo>
                    <a:lnTo>
                      <a:pt x="151" y="568"/>
                    </a:lnTo>
                    <a:lnTo>
                      <a:pt x="142" y="555"/>
                    </a:lnTo>
                    <a:lnTo>
                      <a:pt x="149" y="561"/>
                    </a:lnTo>
                    <a:lnTo>
                      <a:pt x="162" y="555"/>
                    </a:lnTo>
                    <a:lnTo>
                      <a:pt x="160" y="553"/>
                    </a:lnTo>
                    <a:lnTo>
                      <a:pt x="169" y="551"/>
                    </a:lnTo>
                    <a:lnTo>
                      <a:pt x="169" y="544"/>
                    </a:lnTo>
                    <a:lnTo>
                      <a:pt x="185" y="537"/>
                    </a:lnTo>
                    <a:lnTo>
                      <a:pt x="185" y="531"/>
                    </a:lnTo>
                    <a:lnTo>
                      <a:pt x="184" y="530"/>
                    </a:lnTo>
                    <a:lnTo>
                      <a:pt x="196" y="522"/>
                    </a:lnTo>
                    <a:lnTo>
                      <a:pt x="198" y="517"/>
                    </a:lnTo>
                    <a:lnTo>
                      <a:pt x="202" y="519"/>
                    </a:lnTo>
                    <a:lnTo>
                      <a:pt x="207" y="510"/>
                    </a:lnTo>
                    <a:lnTo>
                      <a:pt x="222" y="504"/>
                    </a:lnTo>
                    <a:lnTo>
                      <a:pt x="222" y="500"/>
                    </a:lnTo>
                    <a:lnTo>
                      <a:pt x="224" y="495"/>
                    </a:lnTo>
                    <a:lnTo>
                      <a:pt x="235" y="484"/>
                    </a:lnTo>
                    <a:lnTo>
                      <a:pt x="229" y="479"/>
                    </a:lnTo>
                    <a:lnTo>
                      <a:pt x="222" y="477"/>
                    </a:lnTo>
                    <a:lnTo>
                      <a:pt x="224" y="468"/>
                    </a:lnTo>
                    <a:lnTo>
                      <a:pt x="245" y="448"/>
                    </a:lnTo>
                    <a:lnTo>
                      <a:pt x="238" y="439"/>
                    </a:lnTo>
                    <a:lnTo>
                      <a:pt x="247" y="440"/>
                    </a:lnTo>
                    <a:lnTo>
                      <a:pt x="260" y="419"/>
                    </a:lnTo>
                    <a:lnTo>
                      <a:pt x="278" y="406"/>
                    </a:lnTo>
                    <a:lnTo>
                      <a:pt x="285" y="373"/>
                    </a:lnTo>
                    <a:lnTo>
                      <a:pt x="285" y="388"/>
                    </a:lnTo>
                    <a:lnTo>
                      <a:pt x="280" y="406"/>
                    </a:lnTo>
                    <a:lnTo>
                      <a:pt x="287" y="408"/>
                    </a:lnTo>
                    <a:lnTo>
                      <a:pt x="300" y="399"/>
                    </a:lnTo>
                    <a:lnTo>
                      <a:pt x="289" y="413"/>
                    </a:lnTo>
                    <a:lnTo>
                      <a:pt x="304" y="419"/>
                    </a:lnTo>
                    <a:lnTo>
                      <a:pt x="282" y="417"/>
                    </a:lnTo>
                    <a:lnTo>
                      <a:pt x="267" y="424"/>
                    </a:lnTo>
                    <a:lnTo>
                      <a:pt x="267" y="439"/>
                    </a:lnTo>
                    <a:lnTo>
                      <a:pt x="260" y="457"/>
                    </a:lnTo>
                    <a:lnTo>
                      <a:pt x="264" y="460"/>
                    </a:lnTo>
                    <a:lnTo>
                      <a:pt x="273" y="455"/>
                    </a:lnTo>
                    <a:lnTo>
                      <a:pt x="267" y="466"/>
                    </a:lnTo>
                    <a:lnTo>
                      <a:pt x="260" y="466"/>
                    </a:lnTo>
                    <a:lnTo>
                      <a:pt x="258" y="471"/>
                    </a:lnTo>
                    <a:lnTo>
                      <a:pt x="262" y="475"/>
                    </a:lnTo>
                    <a:lnTo>
                      <a:pt x="273" y="471"/>
                    </a:lnTo>
                    <a:lnTo>
                      <a:pt x="284" y="462"/>
                    </a:lnTo>
                    <a:lnTo>
                      <a:pt x="282" y="468"/>
                    </a:lnTo>
                    <a:lnTo>
                      <a:pt x="287" y="459"/>
                    </a:lnTo>
                    <a:lnTo>
                      <a:pt x="291" y="459"/>
                    </a:lnTo>
                    <a:lnTo>
                      <a:pt x="295" y="450"/>
                    </a:lnTo>
                    <a:lnTo>
                      <a:pt x="295" y="457"/>
                    </a:lnTo>
                    <a:lnTo>
                      <a:pt x="296" y="446"/>
                    </a:lnTo>
                    <a:lnTo>
                      <a:pt x="313" y="448"/>
                    </a:lnTo>
                    <a:lnTo>
                      <a:pt x="320" y="431"/>
                    </a:lnTo>
                    <a:lnTo>
                      <a:pt x="311" y="433"/>
                    </a:lnTo>
                    <a:lnTo>
                      <a:pt x="316" y="424"/>
                    </a:lnTo>
                    <a:lnTo>
                      <a:pt x="311" y="422"/>
                    </a:lnTo>
                    <a:lnTo>
                      <a:pt x="324" y="408"/>
                    </a:lnTo>
                    <a:lnTo>
                      <a:pt x="322" y="419"/>
                    </a:lnTo>
                    <a:lnTo>
                      <a:pt x="325" y="417"/>
                    </a:lnTo>
                    <a:lnTo>
                      <a:pt x="325" y="410"/>
                    </a:lnTo>
                    <a:lnTo>
                      <a:pt x="329" y="417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9" y="420"/>
                    </a:lnTo>
                    <a:lnTo>
                      <a:pt x="342" y="424"/>
                    </a:lnTo>
                    <a:lnTo>
                      <a:pt x="351" y="422"/>
                    </a:lnTo>
                    <a:lnTo>
                      <a:pt x="347" y="426"/>
                    </a:lnTo>
                    <a:lnTo>
                      <a:pt x="356" y="426"/>
                    </a:lnTo>
                    <a:lnTo>
                      <a:pt x="356" y="431"/>
                    </a:lnTo>
                    <a:lnTo>
                      <a:pt x="364" y="439"/>
                    </a:lnTo>
                    <a:lnTo>
                      <a:pt x="369" y="433"/>
                    </a:lnTo>
                    <a:lnTo>
                      <a:pt x="384" y="448"/>
                    </a:lnTo>
                    <a:lnTo>
                      <a:pt x="426" y="448"/>
                    </a:lnTo>
                    <a:lnTo>
                      <a:pt x="427" y="451"/>
                    </a:lnTo>
                    <a:lnTo>
                      <a:pt x="438" y="457"/>
                    </a:lnTo>
                    <a:lnTo>
                      <a:pt x="449" y="455"/>
                    </a:lnTo>
                    <a:lnTo>
                      <a:pt x="455" y="446"/>
                    </a:lnTo>
                    <a:lnTo>
                      <a:pt x="464" y="453"/>
                    </a:lnTo>
                    <a:lnTo>
                      <a:pt x="462" y="455"/>
                    </a:lnTo>
                    <a:lnTo>
                      <a:pt x="462" y="462"/>
                    </a:lnTo>
                    <a:lnTo>
                      <a:pt x="458" y="450"/>
                    </a:lnTo>
                    <a:lnTo>
                      <a:pt x="455" y="460"/>
                    </a:lnTo>
                    <a:lnTo>
                      <a:pt x="451" y="462"/>
                    </a:lnTo>
                    <a:lnTo>
                      <a:pt x="471" y="475"/>
                    </a:lnTo>
                    <a:lnTo>
                      <a:pt x="484" y="462"/>
                    </a:lnTo>
                    <a:lnTo>
                      <a:pt x="480" y="460"/>
                    </a:lnTo>
                    <a:lnTo>
                      <a:pt x="484" y="462"/>
                    </a:lnTo>
                    <a:lnTo>
                      <a:pt x="478" y="470"/>
                    </a:lnTo>
                    <a:lnTo>
                      <a:pt x="478" y="479"/>
                    </a:lnTo>
                    <a:lnTo>
                      <a:pt x="489" y="490"/>
                    </a:lnTo>
                    <a:lnTo>
                      <a:pt x="487" y="493"/>
                    </a:lnTo>
                    <a:lnTo>
                      <a:pt x="502" y="502"/>
                    </a:lnTo>
                    <a:lnTo>
                      <a:pt x="511" y="499"/>
                    </a:lnTo>
                    <a:lnTo>
                      <a:pt x="511" y="495"/>
                    </a:lnTo>
                    <a:lnTo>
                      <a:pt x="496" y="482"/>
                    </a:lnTo>
                    <a:lnTo>
                      <a:pt x="498" y="479"/>
                    </a:lnTo>
                    <a:lnTo>
                      <a:pt x="509" y="486"/>
                    </a:lnTo>
                    <a:lnTo>
                      <a:pt x="511" y="482"/>
                    </a:lnTo>
                    <a:lnTo>
                      <a:pt x="515" y="493"/>
                    </a:lnTo>
                    <a:lnTo>
                      <a:pt x="515" y="499"/>
                    </a:lnTo>
                    <a:lnTo>
                      <a:pt x="522" y="495"/>
                    </a:lnTo>
                    <a:lnTo>
                      <a:pt x="522" y="502"/>
                    </a:lnTo>
                    <a:lnTo>
                      <a:pt x="526" y="502"/>
                    </a:lnTo>
                    <a:lnTo>
                      <a:pt x="527" y="497"/>
                    </a:lnTo>
                    <a:lnTo>
                      <a:pt x="522" y="475"/>
                    </a:lnTo>
                    <a:lnTo>
                      <a:pt x="522" y="468"/>
                    </a:lnTo>
                    <a:lnTo>
                      <a:pt x="533" y="499"/>
                    </a:lnTo>
                    <a:lnTo>
                      <a:pt x="544" y="502"/>
                    </a:lnTo>
                    <a:lnTo>
                      <a:pt x="547" y="510"/>
                    </a:lnTo>
                    <a:lnTo>
                      <a:pt x="553" y="506"/>
                    </a:lnTo>
                    <a:lnTo>
                      <a:pt x="551" y="508"/>
                    </a:lnTo>
                    <a:lnTo>
                      <a:pt x="547" y="511"/>
                    </a:lnTo>
                    <a:lnTo>
                      <a:pt x="551" y="515"/>
                    </a:lnTo>
                    <a:lnTo>
                      <a:pt x="553" y="515"/>
                    </a:lnTo>
                    <a:lnTo>
                      <a:pt x="562" y="524"/>
                    </a:lnTo>
                    <a:lnTo>
                      <a:pt x="553" y="519"/>
                    </a:lnTo>
                    <a:lnTo>
                      <a:pt x="553" y="522"/>
                    </a:lnTo>
                    <a:lnTo>
                      <a:pt x="555" y="522"/>
                    </a:lnTo>
                    <a:lnTo>
                      <a:pt x="555" y="530"/>
                    </a:lnTo>
                    <a:lnTo>
                      <a:pt x="560" y="530"/>
                    </a:lnTo>
                    <a:lnTo>
                      <a:pt x="555" y="535"/>
                    </a:lnTo>
                    <a:lnTo>
                      <a:pt x="564" y="537"/>
                    </a:lnTo>
                    <a:lnTo>
                      <a:pt x="567" y="542"/>
                    </a:lnTo>
                    <a:lnTo>
                      <a:pt x="562" y="539"/>
                    </a:lnTo>
                    <a:lnTo>
                      <a:pt x="564" y="544"/>
                    </a:lnTo>
                    <a:lnTo>
                      <a:pt x="573" y="550"/>
                    </a:lnTo>
                    <a:lnTo>
                      <a:pt x="575" y="557"/>
                    </a:lnTo>
                    <a:lnTo>
                      <a:pt x="584" y="562"/>
                    </a:lnTo>
                    <a:lnTo>
                      <a:pt x="578" y="564"/>
                    </a:lnTo>
                    <a:lnTo>
                      <a:pt x="573" y="577"/>
                    </a:lnTo>
                    <a:lnTo>
                      <a:pt x="575" y="581"/>
                    </a:lnTo>
                    <a:lnTo>
                      <a:pt x="582" y="571"/>
                    </a:lnTo>
                    <a:lnTo>
                      <a:pt x="591" y="566"/>
                    </a:lnTo>
                    <a:lnTo>
                      <a:pt x="596" y="588"/>
                    </a:lnTo>
                    <a:lnTo>
                      <a:pt x="600" y="588"/>
                    </a:lnTo>
                    <a:lnTo>
                      <a:pt x="600" y="593"/>
                    </a:lnTo>
                    <a:lnTo>
                      <a:pt x="595" y="597"/>
                    </a:lnTo>
                    <a:lnTo>
                      <a:pt x="596" y="604"/>
                    </a:lnTo>
                    <a:lnTo>
                      <a:pt x="607" y="597"/>
                    </a:lnTo>
                    <a:lnTo>
                      <a:pt x="609" y="568"/>
                    </a:lnTo>
                    <a:lnTo>
                      <a:pt x="578" y="551"/>
                    </a:lnTo>
                    <a:lnTo>
                      <a:pt x="549" y="491"/>
                    </a:lnTo>
                    <a:lnTo>
                      <a:pt x="538" y="484"/>
                    </a:lnTo>
                    <a:lnTo>
                      <a:pt x="522" y="455"/>
                    </a:lnTo>
                    <a:lnTo>
                      <a:pt x="509" y="462"/>
                    </a:lnTo>
                    <a:lnTo>
                      <a:pt x="502" y="475"/>
                    </a:lnTo>
                    <a:lnTo>
                      <a:pt x="489" y="482"/>
                    </a:lnTo>
                    <a:lnTo>
                      <a:pt x="486" y="473"/>
                    </a:lnTo>
                    <a:lnTo>
                      <a:pt x="462" y="448"/>
                    </a:lnTo>
                    <a:lnTo>
                      <a:pt x="462" y="439"/>
                    </a:lnTo>
                    <a:lnTo>
                      <a:pt x="449" y="442"/>
                    </a:lnTo>
                    <a:lnTo>
                      <a:pt x="433" y="439"/>
                    </a:lnTo>
                    <a:lnTo>
                      <a:pt x="433" y="78"/>
                    </a:lnTo>
                    <a:lnTo>
                      <a:pt x="429" y="82"/>
                    </a:lnTo>
                    <a:lnTo>
                      <a:pt x="398" y="60"/>
                    </a:lnTo>
                    <a:lnTo>
                      <a:pt x="365" y="66"/>
                    </a:lnTo>
                    <a:lnTo>
                      <a:pt x="300" y="42"/>
                    </a:lnTo>
                    <a:lnTo>
                      <a:pt x="262" y="44"/>
                    </a:lnTo>
                    <a:lnTo>
                      <a:pt x="265" y="40"/>
                    </a:lnTo>
                    <a:lnTo>
                      <a:pt x="260" y="37"/>
                    </a:lnTo>
                    <a:lnTo>
                      <a:pt x="255" y="35"/>
                    </a:lnTo>
                    <a:lnTo>
                      <a:pt x="256" y="26"/>
                    </a:lnTo>
                    <a:lnTo>
                      <a:pt x="244" y="28"/>
                    </a:lnTo>
                    <a:lnTo>
                      <a:pt x="238" y="20"/>
                    </a:lnTo>
                    <a:lnTo>
                      <a:pt x="222" y="28"/>
                    </a:lnTo>
                    <a:lnTo>
                      <a:pt x="209" y="11"/>
                    </a:lnTo>
                    <a:lnTo>
                      <a:pt x="204" y="17"/>
                    </a:lnTo>
                    <a:lnTo>
                      <a:pt x="205" y="31"/>
                    </a:lnTo>
                    <a:lnTo>
                      <a:pt x="204" y="29"/>
                    </a:lnTo>
                    <a:lnTo>
                      <a:pt x="189" y="26"/>
                    </a:lnTo>
                    <a:lnTo>
                      <a:pt x="202" y="11"/>
                    </a:lnTo>
                    <a:lnTo>
                      <a:pt x="184" y="0"/>
                    </a:lnTo>
                    <a:lnTo>
                      <a:pt x="162" y="26"/>
                    </a:lnTo>
                    <a:lnTo>
                      <a:pt x="144" y="28"/>
                    </a:lnTo>
                    <a:lnTo>
                      <a:pt x="142" y="33"/>
                    </a:lnTo>
                    <a:lnTo>
                      <a:pt x="138" y="29"/>
                    </a:lnTo>
                    <a:lnTo>
                      <a:pt x="145" y="22"/>
                    </a:lnTo>
                    <a:lnTo>
                      <a:pt x="133" y="29"/>
                    </a:lnTo>
                    <a:lnTo>
                      <a:pt x="129" y="35"/>
                    </a:lnTo>
                    <a:lnTo>
                      <a:pt x="138" y="40"/>
                    </a:lnTo>
                    <a:lnTo>
                      <a:pt x="133" y="42"/>
                    </a:lnTo>
                    <a:lnTo>
                      <a:pt x="131" y="53"/>
                    </a:lnTo>
                    <a:lnTo>
                      <a:pt x="125" y="49"/>
                    </a:lnTo>
                    <a:lnTo>
                      <a:pt x="129" y="40"/>
                    </a:lnTo>
                    <a:lnTo>
                      <a:pt x="125" y="37"/>
                    </a:lnTo>
                    <a:lnTo>
                      <a:pt x="98" y="58"/>
                    </a:lnTo>
                    <a:lnTo>
                      <a:pt x="102" y="53"/>
                    </a:lnTo>
                    <a:lnTo>
                      <a:pt x="98" y="51"/>
                    </a:lnTo>
                    <a:lnTo>
                      <a:pt x="94" y="62"/>
                    </a:lnTo>
                    <a:lnTo>
                      <a:pt x="102" y="71"/>
                    </a:lnTo>
                    <a:lnTo>
                      <a:pt x="91" y="64"/>
                    </a:lnTo>
                    <a:lnTo>
                      <a:pt x="84" y="75"/>
                    </a:lnTo>
                    <a:lnTo>
                      <a:pt x="93" y="77"/>
                    </a:lnTo>
                    <a:lnTo>
                      <a:pt x="82" y="78"/>
                    </a:lnTo>
                    <a:lnTo>
                      <a:pt x="89" y="86"/>
                    </a:lnTo>
                    <a:lnTo>
                      <a:pt x="82" y="82"/>
                    </a:lnTo>
                    <a:lnTo>
                      <a:pt x="80" y="93"/>
                    </a:lnTo>
                    <a:lnTo>
                      <a:pt x="65" y="111"/>
                    </a:lnTo>
                    <a:lnTo>
                      <a:pt x="29" y="117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20" y="139"/>
                    </a:lnTo>
                    <a:lnTo>
                      <a:pt x="60" y="168"/>
                    </a:lnTo>
                    <a:lnTo>
                      <a:pt x="67" y="175"/>
                    </a:lnTo>
                    <a:lnTo>
                      <a:pt x="71" y="191"/>
                    </a:lnTo>
                    <a:lnTo>
                      <a:pt x="85" y="199"/>
                    </a:lnTo>
                    <a:lnTo>
                      <a:pt x="93" y="189"/>
                    </a:lnTo>
                    <a:lnTo>
                      <a:pt x="91" y="199"/>
                    </a:lnTo>
                    <a:lnTo>
                      <a:pt x="104" y="195"/>
                    </a:lnTo>
                    <a:lnTo>
                      <a:pt x="105" y="199"/>
                    </a:lnTo>
                    <a:lnTo>
                      <a:pt x="100" y="206"/>
                    </a:lnTo>
                    <a:lnTo>
                      <a:pt x="109" y="215"/>
                    </a:lnTo>
                    <a:lnTo>
                      <a:pt x="109" y="208"/>
                    </a:lnTo>
                    <a:lnTo>
                      <a:pt x="138" y="215"/>
                    </a:lnTo>
                    <a:lnTo>
                      <a:pt x="118" y="222"/>
                    </a:lnTo>
                    <a:lnTo>
                      <a:pt x="102" y="219"/>
                    </a:lnTo>
                    <a:lnTo>
                      <a:pt x="96" y="209"/>
                    </a:lnTo>
                    <a:lnTo>
                      <a:pt x="100" y="219"/>
                    </a:lnTo>
                    <a:lnTo>
                      <a:pt x="98" y="224"/>
                    </a:lnTo>
                    <a:lnTo>
                      <a:pt x="114" y="226"/>
                    </a:lnTo>
                    <a:lnTo>
                      <a:pt x="113" y="231"/>
                    </a:lnTo>
                    <a:lnTo>
                      <a:pt x="105" y="224"/>
                    </a:lnTo>
                    <a:lnTo>
                      <a:pt x="102" y="239"/>
                    </a:lnTo>
                    <a:lnTo>
                      <a:pt x="71" y="235"/>
                    </a:lnTo>
                    <a:lnTo>
                      <a:pt x="64" y="228"/>
                    </a:lnTo>
                    <a:lnTo>
                      <a:pt x="69" y="224"/>
                    </a:lnTo>
                    <a:lnTo>
                      <a:pt x="69" y="215"/>
                    </a:lnTo>
                    <a:lnTo>
                      <a:pt x="65" y="213"/>
                    </a:lnTo>
                    <a:lnTo>
                      <a:pt x="56" y="213"/>
                    </a:lnTo>
                    <a:lnTo>
                      <a:pt x="36" y="226"/>
                    </a:lnTo>
                    <a:lnTo>
                      <a:pt x="42" y="231"/>
                    </a:lnTo>
                    <a:lnTo>
                      <a:pt x="29" y="229"/>
                    </a:lnTo>
                    <a:lnTo>
                      <a:pt x="0" y="248"/>
                    </a:lnTo>
                    <a:lnTo>
                      <a:pt x="13" y="260"/>
                    </a:lnTo>
                    <a:lnTo>
                      <a:pt x="31" y="264"/>
                    </a:lnTo>
                    <a:lnTo>
                      <a:pt x="20" y="268"/>
                    </a:lnTo>
                    <a:lnTo>
                      <a:pt x="33" y="291"/>
                    </a:lnTo>
                    <a:lnTo>
                      <a:pt x="53" y="297"/>
                    </a:lnTo>
                    <a:lnTo>
                      <a:pt x="73" y="291"/>
                    </a:lnTo>
                    <a:lnTo>
                      <a:pt x="80" y="297"/>
                    </a:lnTo>
                    <a:lnTo>
                      <a:pt x="82" y="293"/>
                    </a:lnTo>
                    <a:lnTo>
                      <a:pt x="76" y="289"/>
                    </a:lnTo>
                    <a:lnTo>
                      <a:pt x="80" y="289"/>
                    </a:lnTo>
                    <a:lnTo>
                      <a:pt x="87" y="302"/>
                    </a:lnTo>
                    <a:lnTo>
                      <a:pt x="102" y="282"/>
                    </a:lnTo>
                    <a:lnTo>
                      <a:pt x="118" y="284"/>
                    </a:lnTo>
                    <a:lnTo>
                      <a:pt x="114" y="293"/>
                    </a:lnTo>
                    <a:lnTo>
                      <a:pt x="107" y="293"/>
                    </a:lnTo>
                    <a:lnTo>
                      <a:pt x="116" y="315"/>
                    </a:lnTo>
                    <a:lnTo>
                      <a:pt x="113" y="328"/>
                    </a:lnTo>
                    <a:lnTo>
                      <a:pt x="94" y="329"/>
                    </a:lnTo>
                    <a:lnTo>
                      <a:pt x="82" y="346"/>
                    </a:lnTo>
                    <a:lnTo>
                      <a:pt x="71" y="348"/>
                    </a:lnTo>
                    <a:lnTo>
                      <a:pt x="64" y="351"/>
                    </a:lnTo>
                    <a:lnTo>
                      <a:pt x="64" y="357"/>
                    </a:lnTo>
                    <a:lnTo>
                      <a:pt x="56" y="357"/>
                    </a:lnTo>
                    <a:lnTo>
                      <a:pt x="42" y="370"/>
                    </a:lnTo>
                    <a:lnTo>
                      <a:pt x="36" y="386"/>
                    </a:lnTo>
                    <a:lnTo>
                      <a:pt x="31" y="390"/>
                    </a:lnTo>
                    <a:lnTo>
                      <a:pt x="34" y="393"/>
                    </a:lnTo>
                    <a:lnTo>
                      <a:pt x="29" y="400"/>
                    </a:lnTo>
                    <a:lnTo>
                      <a:pt x="45" y="395"/>
                    </a:lnTo>
                    <a:lnTo>
                      <a:pt x="34" y="402"/>
                    </a:lnTo>
                    <a:lnTo>
                      <a:pt x="44" y="402"/>
                    </a:lnTo>
                    <a:lnTo>
                      <a:pt x="42" y="408"/>
                    </a:lnTo>
                    <a:lnTo>
                      <a:pt x="45" y="417"/>
                    </a:lnTo>
                    <a:lnTo>
                      <a:pt x="51" y="413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56" y="420"/>
                    </a:lnTo>
                    <a:lnTo>
                      <a:pt x="69" y="420"/>
                    </a:lnTo>
                    <a:lnTo>
                      <a:pt x="56" y="440"/>
                    </a:lnTo>
                    <a:lnTo>
                      <a:pt x="60" y="448"/>
                    </a:lnTo>
                    <a:lnTo>
                      <a:pt x="69" y="450"/>
                    </a:lnTo>
                    <a:lnTo>
                      <a:pt x="62" y="451"/>
                    </a:lnTo>
                    <a:lnTo>
                      <a:pt x="67" y="457"/>
                    </a:lnTo>
                    <a:lnTo>
                      <a:pt x="80" y="459"/>
                    </a:lnTo>
                    <a:lnTo>
                      <a:pt x="91" y="442"/>
                    </a:lnTo>
                    <a:lnTo>
                      <a:pt x="87" y="437"/>
                    </a:lnTo>
                    <a:lnTo>
                      <a:pt x="93" y="430"/>
                    </a:lnTo>
                    <a:lnTo>
                      <a:pt x="105" y="420"/>
                    </a:lnTo>
                    <a:lnTo>
                      <a:pt x="91" y="439"/>
                    </a:lnTo>
                    <a:lnTo>
                      <a:pt x="102" y="462"/>
                    </a:lnTo>
                    <a:lnTo>
                      <a:pt x="96" y="473"/>
                    </a:lnTo>
                    <a:lnTo>
                      <a:pt x="104" y="477"/>
                    </a:lnTo>
                    <a:lnTo>
                      <a:pt x="102" y="479"/>
                    </a:lnTo>
                    <a:lnTo>
                      <a:pt x="104" y="486"/>
                    </a:lnTo>
                    <a:lnTo>
                      <a:pt x="94" y="491"/>
                    </a:lnTo>
                    <a:lnTo>
                      <a:pt x="116" y="482"/>
                    </a:lnTo>
                    <a:lnTo>
                      <a:pt x="124" y="470"/>
                    </a:lnTo>
                    <a:lnTo>
                      <a:pt x="124" y="482"/>
                    </a:lnTo>
                    <a:lnTo>
                      <a:pt x="135" y="482"/>
                    </a:lnTo>
                    <a:lnTo>
                      <a:pt x="145" y="499"/>
                    </a:lnTo>
                    <a:lnTo>
                      <a:pt x="149" y="495"/>
                    </a:lnTo>
                    <a:lnTo>
                      <a:pt x="147" y="488"/>
                    </a:lnTo>
                    <a:lnTo>
                      <a:pt x="153" y="479"/>
                    </a:lnTo>
                    <a:lnTo>
                      <a:pt x="153" y="484"/>
                    </a:lnTo>
                    <a:lnTo>
                      <a:pt x="160" y="491"/>
                    </a:lnTo>
                    <a:lnTo>
                      <a:pt x="182" y="477"/>
                    </a:lnTo>
                    <a:lnTo>
                      <a:pt x="171" y="493"/>
                    </a:lnTo>
                    <a:lnTo>
                      <a:pt x="169" y="500"/>
                    </a:lnTo>
                    <a:lnTo>
                      <a:pt x="173" y="500"/>
                    </a:lnTo>
                    <a:lnTo>
                      <a:pt x="162" y="530"/>
                    </a:lnTo>
                    <a:lnTo>
                      <a:pt x="153" y="537"/>
                    </a:lnTo>
                    <a:lnTo>
                      <a:pt x="149" y="544"/>
                    </a:lnTo>
                    <a:lnTo>
                      <a:pt x="125" y="557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09" y="568"/>
                    </a:lnTo>
                    <a:lnTo>
                      <a:pt x="76" y="591"/>
                    </a:lnTo>
                    <a:lnTo>
                      <a:pt x="76" y="59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7" name="Freeform 44"/>
              <p:cNvSpPr>
                <a:spLocks/>
              </p:cNvSpPr>
              <p:nvPr/>
            </p:nvSpPr>
            <p:spPr bwMode="auto">
              <a:xfrm>
                <a:off x="11" y="620"/>
                <a:ext cx="609" cy="604"/>
              </a:xfrm>
              <a:custGeom>
                <a:avLst/>
                <a:gdLst>
                  <a:gd name="T0" fmla="*/ 87 w 609"/>
                  <a:gd name="T1" fmla="*/ 590 h 604"/>
                  <a:gd name="T2" fmla="*/ 131 w 609"/>
                  <a:gd name="T3" fmla="*/ 573 h 604"/>
                  <a:gd name="T4" fmla="*/ 162 w 609"/>
                  <a:gd name="T5" fmla="*/ 555 h 604"/>
                  <a:gd name="T6" fmla="*/ 184 w 609"/>
                  <a:gd name="T7" fmla="*/ 530 h 604"/>
                  <a:gd name="T8" fmla="*/ 222 w 609"/>
                  <a:gd name="T9" fmla="*/ 500 h 604"/>
                  <a:gd name="T10" fmla="*/ 245 w 609"/>
                  <a:gd name="T11" fmla="*/ 448 h 604"/>
                  <a:gd name="T12" fmla="*/ 285 w 609"/>
                  <a:gd name="T13" fmla="*/ 388 h 604"/>
                  <a:gd name="T14" fmla="*/ 282 w 609"/>
                  <a:gd name="T15" fmla="*/ 417 h 604"/>
                  <a:gd name="T16" fmla="*/ 267 w 609"/>
                  <a:gd name="T17" fmla="*/ 466 h 604"/>
                  <a:gd name="T18" fmla="*/ 282 w 609"/>
                  <a:gd name="T19" fmla="*/ 468 h 604"/>
                  <a:gd name="T20" fmla="*/ 313 w 609"/>
                  <a:gd name="T21" fmla="*/ 448 h 604"/>
                  <a:gd name="T22" fmla="*/ 322 w 609"/>
                  <a:gd name="T23" fmla="*/ 419 h 604"/>
                  <a:gd name="T24" fmla="*/ 349 w 609"/>
                  <a:gd name="T25" fmla="*/ 420 h 604"/>
                  <a:gd name="T26" fmla="*/ 364 w 609"/>
                  <a:gd name="T27" fmla="*/ 439 h 604"/>
                  <a:gd name="T28" fmla="*/ 449 w 609"/>
                  <a:gd name="T29" fmla="*/ 455 h 604"/>
                  <a:gd name="T30" fmla="*/ 455 w 609"/>
                  <a:gd name="T31" fmla="*/ 460 h 604"/>
                  <a:gd name="T32" fmla="*/ 478 w 609"/>
                  <a:gd name="T33" fmla="*/ 470 h 604"/>
                  <a:gd name="T34" fmla="*/ 511 w 609"/>
                  <a:gd name="T35" fmla="*/ 495 h 604"/>
                  <a:gd name="T36" fmla="*/ 515 w 609"/>
                  <a:gd name="T37" fmla="*/ 499 h 604"/>
                  <a:gd name="T38" fmla="*/ 522 w 609"/>
                  <a:gd name="T39" fmla="*/ 468 h 604"/>
                  <a:gd name="T40" fmla="*/ 547 w 609"/>
                  <a:gd name="T41" fmla="*/ 511 h 604"/>
                  <a:gd name="T42" fmla="*/ 555 w 609"/>
                  <a:gd name="T43" fmla="*/ 522 h 604"/>
                  <a:gd name="T44" fmla="*/ 562 w 609"/>
                  <a:gd name="T45" fmla="*/ 539 h 604"/>
                  <a:gd name="T46" fmla="*/ 573 w 609"/>
                  <a:gd name="T47" fmla="*/ 577 h 604"/>
                  <a:gd name="T48" fmla="*/ 600 w 609"/>
                  <a:gd name="T49" fmla="*/ 593 h 604"/>
                  <a:gd name="T50" fmla="*/ 549 w 609"/>
                  <a:gd name="T51" fmla="*/ 491 h 604"/>
                  <a:gd name="T52" fmla="*/ 486 w 609"/>
                  <a:gd name="T53" fmla="*/ 473 h 604"/>
                  <a:gd name="T54" fmla="*/ 429 w 609"/>
                  <a:gd name="T55" fmla="*/ 82 h 604"/>
                  <a:gd name="T56" fmla="*/ 260 w 609"/>
                  <a:gd name="T57" fmla="*/ 37 h 604"/>
                  <a:gd name="T58" fmla="*/ 209 w 609"/>
                  <a:gd name="T59" fmla="*/ 11 h 604"/>
                  <a:gd name="T60" fmla="*/ 184 w 609"/>
                  <a:gd name="T61" fmla="*/ 0 h 604"/>
                  <a:gd name="T62" fmla="*/ 133 w 609"/>
                  <a:gd name="T63" fmla="*/ 29 h 604"/>
                  <a:gd name="T64" fmla="*/ 129 w 609"/>
                  <a:gd name="T65" fmla="*/ 40 h 604"/>
                  <a:gd name="T66" fmla="*/ 102 w 609"/>
                  <a:gd name="T67" fmla="*/ 71 h 604"/>
                  <a:gd name="T68" fmla="*/ 82 w 609"/>
                  <a:gd name="T69" fmla="*/ 82 h 604"/>
                  <a:gd name="T70" fmla="*/ 20 w 609"/>
                  <a:gd name="T71" fmla="*/ 139 h 604"/>
                  <a:gd name="T72" fmla="*/ 91 w 609"/>
                  <a:gd name="T73" fmla="*/ 199 h 604"/>
                  <a:gd name="T74" fmla="*/ 138 w 609"/>
                  <a:gd name="T75" fmla="*/ 215 h 604"/>
                  <a:gd name="T76" fmla="*/ 114 w 609"/>
                  <a:gd name="T77" fmla="*/ 226 h 604"/>
                  <a:gd name="T78" fmla="*/ 69 w 609"/>
                  <a:gd name="T79" fmla="*/ 224 h 604"/>
                  <a:gd name="T80" fmla="*/ 29 w 609"/>
                  <a:gd name="T81" fmla="*/ 229 h 604"/>
                  <a:gd name="T82" fmla="*/ 53 w 609"/>
                  <a:gd name="T83" fmla="*/ 297 h 604"/>
                  <a:gd name="T84" fmla="*/ 87 w 609"/>
                  <a:gd name="T85" fmla="*/ 302 h 604"/>
                  <a:gd name="T86" fmla="*/ 113 w 609"/>
                  <a:gd name="T87" fmla="*/ 328 h 604"/>
                  <a:gd name="T88" fmla="*/ 56 w 609"/>
                  <a:gd name="T89" fmla="*/ 357 h 604"/>
                  <a:gd name="T90" fmla="*/ 45 w 609"/>
                  <a:gd name="T91" fmla="*/ 395 h 604"/>
                  <a:gd name="T92" fmla="*/ 56 w 609"/>
                  <a:gd name="T93" fmla="*/ 415 h 604"/>
                  <a:gd name="T94" fmla="*/ 69 w 609"/>
                  <a:gd name="T95" fmla="*/ 450 h 604"/>
                  <a:gd name="T96" fmla="*/ 93 w 609"/>
                  <a:gd name="T97" fmla="*/ 430 h 604"/>
                  <a:gd name="T98" fmla="*/ 102 w 609"/>
                  <a:gd name="T99" fmla="*/ 479 h 604"/>
                  <a:gd name="T100" fmla="*/ 135 w 609"/>
                  <a:gd name="T101" fmla="*/ 482 h 604"/>
                  <a:gd name="T102" fmla="*/ 160 w 609"/>
                  <a:gd name="T103" fmla="*/ 491 h 604"/>
                  <a:gd name="T104" fmla="*/ 153 w 609"/>
                  <a:gd name="T105" fmla="*/ 537 h 604"/>
                  <a:gd name="T106" fmla="*/ 76 w 609"/>
                  <a:gd name="T107" fmla="*/ 591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9" h="604">
                    <a:moveTo>
                      <a:pt x="76" y="591"/>
                    </a:moveTo>
                    <a:lnTo>
                      <a:pt x="73" y="593"/>
                    </a:lnTo>
                    <a:lnTo>
                      <a:pt x="76" y="601"/>
                    </a:lnTo>
                    <a:lnTo>
                      <a:pt x="78" y="593"/>
                    </a:lnTo>
                    <a:lnTo>
                      <a:pt x="87" y="595"/>
                    </a:lnTo>
                    <a:lnTo>
                      <a:pt x="87" y="590"/>
                    </a:lnTo>
                    <a:lnTo>
                      <a:pt x="89" y="595"/>
                    </a:lnTo>
                    <a:lnTo>
                      <a:pt x="96" y="593"/>
                    </a:lnTo>
                    <a:lnTo>
                      <a:pt x="104" y="579"/>
                    </a:lnTo>
                    <a:lnTo>
                      <a:pt x="105" y="579"/>
                    </a:lnTo>
                    <a:lnTo>
                      <a:pt x="105" y="586"/>
                    </a:lnTo>
                    <a:lnTo>
                      <a:pt x="131" y="573"/>
                    </a:lnTo>
                    <a:lnTo>
                      <a:pt x="135" y="581"/>
                    </a:lnTo>
                    <a:lnTo>
                      <a:pt x="138" y="571"/>
                    </a:lnTo>
                    <a:lnTo>
                      <a:pt x="151" y="568"/>
                    </a:lnTo>
                    <a:lnTo>
                      <a:pt x="142" y="555"/>
                    </a:lnTo>
                    <a:lnTo>
                      <a:pt x="149" y="561"/>
                    </a:lnTo>
                    <a:lnTo>
                      <a:pt x="162" y="555"/>
                    </a:lnTo>
                    <a:lnTo>
                      <a:pt x="160" y="553"/>
                    </a:lnTo>
                    <a:lnTo>
                      <a:pt x="169" y="551"/>
                    </a:lnTo>
                    <a:lnTo>
                      <a:pt x="169" y="544"/>
                    </a:lnTo>
                    <a:lnTo>
                      <a:pt x="185" y="537"/>
                    </a:lnTo>
                    <a:lnTo>
                      <a:pt x="185" y="531"/>
                    </a:lnTo>
                    <a:lnTo>
                      <a:pt x="184" y="530"/>
                    </a:lnTo>
                    <a:lnTo>
                      <a:pt x="196" y="522"/>
                    </a:lnTo>
                    <a:lnTo>
                      <a:pt x="198" y="517"/>
                    </a:lnTo>
                    <a:lnTo>
                      <a:pt x="202" y="519"/>
                    </a:lnTo>
                    <a:lnTo>
                      <a:pt x="207" y="510"/>
                    </a:lnTo>
                    <a:lnTo>
                      <a:pt x="222" y="504"/>
                    </a:lnTo>
                    <a:lnTo>
                      <a:pt x="222" y="500"/>
                    </a:lnTo>
                    <a:lnTo>
                      <a:pt x="224" y="495"/>
                    </a:lnTo>
                    <a:lnTo>
                      <a:pt x="235" y="484"/>
                    </a:lnTo>
                    <a:lnTo>
                      <a:pt x="229" y="479"/>
                    </a:lnTo>
                    <a:lnTo>
                      <a:pt x="222" y="477"/>
                    </a:lnTo>
                    <a:lnTo>
                      <a:pt x="224" y="468"/>
                    </a:lnTo>
                    <a:lnTo>
                      <a:pt x="245" y="448"/>
                    </a:lnTo>
                    <a:lnTo>
                      <a:pt x="238" y="439"/>
                    </a:lnTo>
                    <a:lnTo>
                      <a:pt x="247" y="440"/>
                    </a:lnTo>
                    <a:lnTo>
                      <a:pt x="260" y="419"/>
                    </a:lnTo>
                    <a:lnTo>
                      <a:pt x="278" y="406"/>
                    </a:lnTo>
                    <a:lnTo>
                      <a:pt x="285" y="373"/>
                    </a:lnTo>
                    <a:lnTo>
                      <a:pt x="285" y="388"/>
                    </a:lnTo>
                    <a:lnTo>
                      <a:pt x="280" y="406"/>
                    </a:lnTo>
                    <a:lnTo>
                      <a:pt x="287" y="408"/>
                    </a:lnTo>
                    <a:lnTo>
                      <a:pt x="300" y="399"/>
                    </a:lnTo>
                    <a:lnTo>
                      <a:pt x="289" y="413"/>
                    </a:lnTo>
                    <a:lnTo>
                      <a:pt x="304" y="419"/>
                    </a:lnTo>
                    <a:lnTo>
                      <a:pt x="282" y="417"/>
                    </a:lnTo>
                    <a:lnTo>
                      <a:pt x="267" y="424"/>
                    </a:lnTo>
                    <a:lnTo>
                      <a:pt x="267" y="439"/>
                    </a:lnTo>
                    <a:lnTo>
                      <a:pt x="260" y="457"/>
                    </a:lnTo>
                    <a:lnTo>
                      <a:pt x="264" y="460"/>
                    </a:lnTo>
                    <a:lnTo>
                      <a:pt x="273" y="455"/>
                    </a:lnTo>
                    <a:lnTo>
                      <a:pt x="267" y="466"/>
                    </a:lnTo>
                    <a:lnTo>
                      <a:pt x="260" y="466"/>
                    </a:lnTo>
                    <a:lnTo>
                      <a:pt x="258" y="471"/>
                    </a:lnTo>
                    <a:lnTo>
                      <a:pt x="262" y="475"/>
                    </a:lnTo>
                    <a:lnTo>
                      <a:pt x="273" y="471"/>
                    </a:lnTo>
                    <a:lnTo>
                      <a:pt x="284" y="462"/>
                    </a:lnTo>
                    <a:lnTo>
                      <a:pt x="282" y="468"/>
                    </a:lnTo>
                    <a:lnTo>
                      <a:pt x="287" y="459"/>
                    </a:lnTo>
                    <a:lnTo>
                      <a:pt x="291" y="459"/>
                    </a:lnTo>
                    <a:lnTo>
                      <a:pt x="295" y="450"/>
                    </a:lnTo>
                    <a:lnTo>
                      <a:pt x="295" y="457"/>
                    </a:lnTo>
                    <a:lnTo>
                      <a:pt x="296" y="446"/>
                    </a:lnTo>
                    <a:lnTo>
                      <a:pt x="313" y="448"/>
                    </a:lnTo>
                    <a:lnTo>
                      <a:pt x="320" y="431"/>
                    </a:lnTo>
                    <a:lnTo>
                      <a:pt x="311" y="433"/>
                    </a:lnTo>
                    <a:lnTo>
                      <a:pt x="316" y="424"/>
                    </a:lnTo>
                    <a:lnTo>
                      <a:pt x="311" y="422"/>
                    </a:lnTo>
                    <a:lnTo>
                      <a:pt x="324" y="408"/>
                    </a:lnTo>
                    <a:lnTo>
                      <a:pt x="322" y="419"/>
                    </a:lnTo>
                    <a:lnTo>
                      <a:pt x="325" y="417"/>
                    </a:lnTo>
                    <a:lnTo>
                      <a:pt x="325" y="410"/>
                    </a:lnTo>
                    <a:lnTo>
                      <a:pt x="329" y="417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9" y="420"/>
                    </a:lnTo>
                    <a:lnTo>
                      <a:pt x="342" y="424"/>
                    </a:lnTo>
                    <a:lnTo>
                      <a:pt x="351" y="422"/>
                    </a:lnTo>
                    <a:lnTo>
                      <a:pt x="347" y="426"/>
                    </a:lnTo>
                    <a:lnTo>
                      <a:pt x="356" y="426"/>
                    </a:lnTo>
                    <a:lnTo>
                      <a:pt x="356" y="431"/>
                    </a:lnTo>
                    <a:lnTo>
                      <a:pt x="364" y="439"/>
                    </a:lnTo>
                    <a:lnTo>
                      <a:pt x="369" y="433"/>
                    </a:lnTo>
                    <a:lnTo>
                      <a:pt x="384" y="448"/>
                    </a:lnTo>
                    <a:lnTo>
                      <a:pt x="426" y="448"/>
                    </a:lnTo>
                    <a:lnTo>
                      <a:pt x="427" y="451"/>
                    </a:lnTo>
                    <a:lnTo>
                      <a:pt x="438" y="457"/>
                    </a:lnTo>
                    <a:lnTo>
                      <a:pt x="449" y="455"/>
                    </a:lnTo>
                    <a:lnTo>
                      <a:pt x="455" y="446"/>
                    </a:lnTo>
                    <a:lnTo>
                      <a:pt x="464" y="453"/>
                    </a:lnTo>
                    <a:lnTo>
                      <a:pt x="462" y="455"/>
                    </a:lnTo>
                    <a:lnTo>
                      <a:pt x="462" y="462"/>
                    </a:lnTo>
                    <a:lnTo>
                      <a:pt x="458" y="450"/>
                    </a:lnTo>
                    <a:lnTo>
                      <a:pt x="455" y="460"/>
                    </a:lnTo>
                    <a:lnTo>
                      <a:pt x="451" y="462"/>
                    </a:lnTo>
                    <a:lnTo>
                      <a:pt x="471" y="475"/>
                    </a:lnTo>
                    <a:lnTo>
                      <a:pt x="484" y="462"/>
                    </a:lnTo>
                    <a:lnTo>
                      <a:pt x="480" y="460"/>
                    </a:lnTo>
                    <a:lnTo>
                      <a:pt x="484" y="462"/>
                    </a:lnTo>
                    <a:lnTo>
                      <a:pt x="478" y="470"/>
                    </a:lnTo>
                    <a:lnTo>
                      <a:pt x="478" y="479"/>
                    </a:lnTo>
                    <a:lnTo>
                      <a:pt x="489" y="490"/>
                    </a:lnTo>
                    <a:lnTo>
                      <a:pt x="487" y="493"/>
                    </a:lnTo>
                    <a:lnTo>
                      <a:pt x="502" y="502"/>
                    </a:lnTo>
                    <a:lnTo>
                      <a:pt x="511" y="499"/>
                    </a:lnTo>
                    <a:lnTo>
                      <a:pt x="511" y="495"/>
                    </a:lnTo>
                    <a:lnTo>
                      <a:pt x="496" y="482"/>
                    </a:lnTo>
                    <a:lnTo>
                      <a:pt x="498" y="479"/>
                    </a:lnTo>
                    <a:lnTo>
                      <a:pt x="509" y="486"/>
                    </a:lnTo>
                    <a:lnTo>
                      <a:pt x="511" y="482"/>
                    </a:lnTo>
                    <a:lnTo>
                      <a:pt x="515" y="493"/>
                    </a:lnTo>
                    <a:lnTo>
                      <a:pt x="515" y="499"/>
                    </a:lnTo>
                    <a:lnTo>
                      <a:pt x="522" y="495"/>
                    </a:lnTo>
                    <a:lnTo>
                      <a:pt x="522" y="502"/>
                    </a:lnTo>
                    <a:lnTo>
                      <a:pt x="526" y="502"/>
                    </a:lnTo>
                    <a:lnTo>
                      <a:pt x="527" y="497"/>
                    </a:lnTo>
                    <a:lnTo>
                      <a:pt x="522" y="475"/>
                    </a:lnTo>
                    <a:lnTo>
                      <a:pt x="522" y="468"/>
                    </a:lnTo>
                    <a:lnTo>
                      <a:pt x="533" y="499"/>
                    </a:lnTo>
                    <a:lnTo>
                      <a:pt x="544" y="502"/>
                    </a:lnTo>
                    <a:lnTo>
                      <a:pt x="547" y="510"/>
                    </a:lnTo>
                    <a:lnTo>
                      <a:pt x="553" y="506"/>
                    </a:lnTo>
                    <a:lnTo>
                      <a:pt x="551" y="508"/>
                    </a:lnTo>
                    <a:lnTo>
                      <a:pt x="547" y="511"/>
                    </a:lnTo>
                    <a:lnTo>
                      <a:pt x="551" y="515"/>
                    </a:lnTo>
                    <a:lnTo>
                      <a:pt x="553" y="515"/>
                    </a:lnTo>
                    <a:lnTo>
                      <a:pt x="562" y="524"/>
                    </a:lnTo>
                    <a:lnTo>
                      <a:pt x="553" y="519"/>
                    </a:lnTo>
                    <a:lnTo>
                      <a:pt x="553" y="522"/>
                    </a:lnTo>
                    <a:lnTo>
                      <a:pt x="555" y="522"/>
                    </a:lnTo>
                    <a:lnTo>
                      <a:pt x="555" y="530"/>
                    </a:lnTo>
                    <a:lnTo>
                      <a:pt x="560" y="530"/>
                    </a:lnTo>
                    <a:lnTo>
                      <a:pt x="555" y="535"/>
                    </a:lnTo>
                    <a:lnTo>
                      <a:pt x="564" y="537"/>
                    </a:lnTo>
                    <a:lnTo>
                      <a:pt x="567" y="542"/>
                    </a:lnTo>
                    <a:lnTo>
                      <a:pt x="562" y="539"/>
                    </a:lnTo>
                    <a:lnTo>
                      <a:pt x="564" y="544"/>
                    </a:lnTo>
                    <a:lnTo>
                      <a:pt x="573" y="550"/>
                    </a:lnTo>
                    <a:lnTo>
                      <a:pt x="575" y="557"/>
                    </a:lnTo>
                    <a:lnTo>
                      <a:pt x="584" y="562"/>
                    </a:lnTo>
                    <a:lnTo>
                      <a:pt x="578" y="564"/>
                    </a:lnTo>
                    <a:lnTo>
                      <a:pt x="573" y="577"/>
                    </a:lnTo>
                    <a:lnTo>
                      <a:pt x="575" y="581"/>
                    </a:lnTo>
                    <a:lnTo>
                      <a:pt x="582" y="571"/>
                    </a:lnTo>
                    <a:lnTo>
                      <a:pt x="591" y="566"/>
                    </a:lnTo>
                    <a:lnTo>
                      <a:pt x="596" y="588"/>
                    </a:lnTo>
                    <a:lnTo>
                      <a:pt x="600" y="588"/>
                    </a:lnTo>
                    <a:lnTo>
                      <a:pt x="600" y="593"/>
                    </a:lnTo>
                    <a:lnTo>
                      <a:pt x="595" y="597"/>
                    </a:lnTo>
                    <a:lnTo>
                      <a:pt x="596" y="604"/>
                    </a:lnTo>
                    <a:lnTo>
                      <a:pt x="607" y="597"/>
                    </a:lnTo>
                    <a:lnTo>
                      <a:pt x="609" y="568"/>
                    </a:lnTo>
                    <a:lnTo>
                      <a:pt x="578" y="551"/>
                    </a:lnTo>
                    <a:lnTo>
                      <a:pt x="549" y="491"/>
                    </a:lnTo>
                    <a:lnTo>
                      <a:pt x="538" y="484"/>
                    </a:lnTo>
                    <a:lnTo>
                      <a:pt x="522" y="455"/>
                    </a:lnTo>
                    <a:lnTo>
                      <a:pt x="509" y="462"/>
                    </a:lnTo>
                    <a:lnTo>
                      <a:pt x="502" y="475"/>
                    </a:lnTo>
                    <a:lnTo>
                      <a:pt x="489" y="482"/>
                    </a:lnTo>
                    <a:lnTo>
                      <a:pt x="486" y="473"/>
                    </a:lnTo>
                    <a:lnTo>
                      <a:pt x="462" y="448"/>
                    </a:lnTo>
                    <a:lnTo>
                      <a:pt x="462" y="439"/>
                    </a:lnTo>
                    <a:lnTo>
                      <a:pt x="449" y="442"/>
                    </a:lnTo>
                    <a:lnTo>
                      <a:pt x="433" y="439"/>
                    </a:lnTo>
                    <a:lnTo>
                      <a:pt x="433" y="78"/>
                    </a:lnTo>
                    <a:lnTo>
                      <a:pt x="429" y="82"/>
                    </a:lnTo>
                    <a:lnTo>
                      <a:pt x="398" y="60"/>
                    </a:lnTo>
                    <a:lnTo>
                      <a:pt x="365" y="66"/>
                    </a:lnTo>
                    <a:lnTo>
                      <a:pt x="300" y="42"/>
                    </a:lnTo>
                    <a:lnTo>
                      <a:pt x="262" y="44"/>
                    </a:lnTo>
                    <a:lnTo>
                      <a:pt x="265" y="40"/>
                    </a:lnTo>
                    <a:lnTo>
                      <a:pt x="260" y="37"/>
                    </a:lnTo>
                    <a:lnTo>
                      <a:pt x="255" y="35"/>
                    </a:lnTo>
                    <a:lnTo>
                      <a:pt x="256" y="26"/>
                    </a:lnTo>
                    <a:lnTo>
                      <a:pt x="244" y="28"/>
                    </a:lnTo>
                    <a:lnTo>
                      <a:pt x="238" y="20"/>
                    </a:lnTo>
                    <a:lnTo>
                      <a:pt x="222" y="28"/>
                    </a:lnTo>
                    <a:lnTo>
                      <a:pt x="209" y="11"/>
                    </a:lnTo>
                    <a:lnTo>
                      <a:pt x="204" y="17"/>
                    </a:lnTo>
                    <a:lnTo>
                      <a:pt x="205" y="31"/>
                    </a:lnTo>
                    <a:lnTo>
                      <a:pt x="204" y="29"/>
                    </a:lnTo>
                    <a:lnTo>
                      <a:pt x="189" y="26"/>
                    </a:lnTo>
                    <a:lnTo>
                      <a:pt x="202" y="11"/>
                    </a:lnTo>
                    <a:lnTo>
                      <a:pt x="184" y="0"/>
                    </a:lnTo>
                    <a:lnTo>
                      <a:pt x="162" y="26"/>
                    </a:lnTo>
                    <a:lnTo>
                      <a:pt x="144" y="28"/>
                    </a:lnTo>
                    <a:lnTo>
                      <a:pt x="142" y="33"/>
                    </a:lnTo>
                    <a:lnTo>
                      <a:pt x="138" y="29"/>
                    </a:lnTo>
                    <a:lnTo>
                      <a:pt x="145" y="22"/>
                    </a:lnTo>
                    <a:lnTo>
                      <a:pt x="133" y="29"/>
                    </a:lnTo>
                    <a:lnTo>
                      <a:pt x="129" y="35"/>
                    </a:lnTo>
                    <a:lnTo>
                      <a:pt x="138" y="40"/>
                    </a:lnTo>
                    <a:lnTo>
                      <a:pt x="133" y="42"/>
                    </a:lnTo>
                    <a:lnTo>
                      <a:pt x="131" y="53"/>
                    </a:lnTo>
                    <a:lnTo>
                      <a:pt x="125" y="49"/>
                    </a:lnTo>
                    <a:lnTo>
                      <a:pt x="129" y="40"/>
                    </a:lnTo>
                    <a:lnTo>
                      <a:pt x="125" y="37"/>
                    </a:lnTo>
                    <a:lnTo>
                      <a:pt x="98" y="58"/>
                    </a:lnTo>
                    <a:lnTo>
                      <a:pt x="102" y="53"/>
                    </a:lnTo>
                    <a:lnTo>
                      <a:pt x="98" y="51"/>
                    </a:lnTo>
                    <a:lnTo>
                      <a:pt x="94" y="62"/>
                    </a:lnTo>
                    <a:lnTo>
                      <a:pt x="102" y="71"/>
                    </a:lnTo>
                    <a:lnTo>
                      <a:pt x="91" y="64"/>
                    </a:lnTo>
                    <a:lnTo>
                      <a:pt x="84" y="75"/>
                    </a:lnTo>
                    <a:lnTo>
                      <a:pt x="93" y="77"/>
                    </a:lnTo>
                    <a:lnTo>
                      <a:pt x="82" y="78"/>
                    </a:lnTo>
                    <a:lnTo>
                      <a:pt x="89" y="86"/>
                    </a:lnTo>
                    <a:lnTo>
                      <a:pt x="82" y="82"/>
                    </a:lnTo>
                    <a:lnTo>
                      <a:pt x="80" y="93"/>
                    </a:lnTo>
                    <a:lnTo>
                      <a:pt x="65" y="111"/>
                    </a:lnTo>
                    <a:lnTo>
                      <a:pt x="29" y="117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20" y="139"/>
                    </a:lnTo>
                    <a:lnTo>
                      <a:pt x="60" y="168"/>
                    </a:lnTo>
                    <a:lnTo>
                      <a:pt x="67" y="175"/>
                    </a:lnTo>
                    <a:lnTo>
                      <a:pt x="71" y="191"/>
                    </a:lnTo>
                    <a:lnTo>
                      <a:pt x="85" y="199"/>
                    </a:lnTo>
                    <a:lnTo>
                      <a:pt x="93" y="189"/>
                    </a:lnTo>
                    <a:lnTo>
                      <a:pt x="91" y="199"/>
                    </a:lnTo>
                    <a:lnTo>
                      <a:pt x="104" y="195"/>
                    </a:lnTo>
                    <a:lnTo>
                      <a:pt x="105" y="199"/>
                    </a:lnTo>
                    <a:lnTo>
                      <a:pt x="100" y="206"/>
                    </a:lnTo>
                    <a:lnTo>
                      <a:pt x="109" y="215"/>
                    </a:lnTo>
                    <a:lnTo>
                      <a:pt x="109" y="208"/>
                    </a:lnTo>
                    <a:lnTo>
                      <a:pt x="138" y="215"/>
                    </a:lnTo>
                    <a:lnTo>
                      <a:pt x="118" y="222"/>
                    </a:lnTo>
                    <a:lnTo>
                      <a:pt x="102" y="219"/>
                    </a:lnTo>
                    <a:lnTo>
                      <a:pt x="96" y="209"/>
                    </a:lnTo>
                    <a:lnTo>
                      <a:pt x="100" y="219"/>
                    </a:lnTo>
                    <a:lnTo>
                      <a:pt x="98" y="224"/>
                    </a:lnTo>
                    <a:lnTo>
                      <a:pt x="114" y="226"/>
                    </a:lnTo>
                    <a:lnTo>
                      <a:pt x="113" y="231"/>
                    </a:lnTo>
                    <a:lnTo>
                      <a:pt x="105" y="224"/>
                    </a:lnTo>
                    <a:lnTo>
                      <a:pt x="102" y="239"/>
                    </a:lnTo>
                    <a:lnTo>
                      <a:pt x="71" y="235"/>
                    </a:lnTo>
                    <a:lnTo>
                      <a:pt x="64" y="228"/>
                    </a:lnTo>
                    <a:lnTo>
                      <a:pt x="69" y="224"/>
                    </a:lnTo>
                    <a:lnTo>
                      <a:pt x="69" y="215"/>
                    </a:lnTo>
                    <a:lnTo>
                      <a:pt x="65" y="213"/>
                    </a:lnTo>
                    <a:lnTo>
                      <a:pt x="56" y="213"/>
                    </a:lnTo>
                    <a:lnTo>
                      <a:pt x="36" y="226"/>
                    </a:lnTo>
                    <a:lnTo>
                      <a:pt x="42" y="231"/>
                    </a:lnTo>
                    <a:lnTo>
                      <a:pt x="29" y="229"/>
                    </a:lnTo>
                    <a:lnTo>
                      <a:pt x="0" y="248"/>
                    </a:lnTo>
                    <a:lnTo>
                      <a:pt x="13" y="260"/>
                    </a:lnTo>
                    <a:lnTo>
                      <a:pt x="31" y="264"/>
                    </a:lnTo>
                    <a:lnTo>
                      <a:pt x="20" y="268"/>
                    </a:lnTo>
                    <a:lnTo>
                      <a:pt x="33" y="291"/>
                    </a:lnTo>
                    <a:lnTo>
                      <a:pt x="53" y="297"/>
                    </a:lnTo>
                    <a:lnTo>
                      <a:pt x="73" y="291"/>
                    </a:lnTo>
                    <a:lnTo>
                      <a:pt x="80" y="297"/>
                    </a:lnTo>
                    <a:lnTo>
                      <a:pt x="82" y="293"/>
                    </a:lnTo>
                    <a:lnTo>
                      <a:pt x="76" y="289"/>
                    </a:lnTo>
                    <a:lnTo>
                      <a:pt x="80" y="289"/>
                    </a:lnTo>
                    <a:lnTo>
                      <a:pt x="87" y="302"/>
                    </a:lnTo>
                    <a:lnTo>
                      <a:pt x="102" y="282"/>
                    </a:lnTo>
                    <a:lnTo>
                      <a:pt x="118" y="284"/>
                    </a:lnTo>
                    <a:lnTo>
                      <a:pt x="114" y="293"/>
                    </a:lnTo>
                    <a:lnTo>
                      <a:pt x="107" y="293"/>
                    </a:lnTo>
                    <a:lnTo>
                      <a:pt x="116" y="315"/>
                    </a:lnTo>
                    <a:lnTo>
                      <a:pt x="113" y="328"/>
                    </a:lnTo>
                    <a:lnTo>
                      <a:pt x="94" y="329"/>
                    </a:lnTo>
                    <a:lnTo>
                      <a:pt x="82" y="346"/>
                    </a:lnTo>
                    <a:lnTo>
                      <a:pt x="71" y="348"/>
                    </a:lnTo>
                    <a:lnTo>
                      <a:pt x="64" y="351"/>
                    </a:lnTo>
                    <a:lnTo>
                      <a:pt x="64" y="357"/>
                    </a:lnTo>
                    <a:lnTo>
                      <a:pt x="56" y="357"/>
                    </a:lnTo>
                    <a:lnTo>
                      <a:pt x="42" y="370"/>
                    </a:lnTo>
                    <a:lnTo>
                      <a:pt x="36" y="386"/>
                    </a:lnTo>
                    <a:lnTo>
                      <a:pt x="31" y="390"/>
                    </a:lnTo>
                    <a:lnTo>
                      <a:pt x="34" y="393"/>
                    </a:lnTo>
                    <a:lnTo>
                      <a:pt x="29" y="400"/>
                    </a:lnTo>
                    <a:lnTo>
                      <a:pt x="45" y="395"/>
                    </a:lnTo>
                    <a:lnTo>
                      <a:pt x="34" y="402"/>
                    </a:lnTo>
                    <a:lnTo>
                      <a:pt x="44" y="402"/>
                    </a:lnTo>
                    <a:lnTo>
                      <a:pt x="42" y="408"/>
                    </a:lnTo>
                    <a:lnTo>
                      <a:pt x="45" y="417"/>
                    </a:lnTo>
                    <a:lnTo>
                      <a:pt x="51" y="413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56" y="420"/>
                    </a:lnTo>
                    <a:lnTo>
                      <a:pt x="69" y="420"/>
                    </a:lnTo>
                    <a:lnTo>
                      <a:pt x="56" y="440"/>
                    </a:lnTo>
                    <a:lnTo>
                      <a:pt x="60" y="448"/>
                    </a:lnTo>
                    <a:lnTo>
                      <a:pt x="69" y="450"/>
                    </a:lnTo>
                    <a:lnTo>
                      <a:pt x="62" y="451"/>
                    </a:lnTo>
                    <a:lnTo>
                      <a:pt x="67" y="457"/>
                    </a:lnTo>
                    <a:lnTo>
                      <a:pt x="80" y="459"/>
                    </a:lnTo>
                    <a:lnTo>
                      <a:pt x="91" y="442"/>
                    </a:lnTo>
                    <a:lnTo>
                      <a:pt x="87" y="437"/>
                    </a:lnTo>
                    <a:lnTo>
                      <a:pt x="93" y="430"/>
                    </a:lnTo>
                    <a:lnTo>
                      <a:pt x="105" y="420"/>
                    </a:lnTo>
                    <a:lnTo>
                      <a:pt x="91" y="439"/>
                    </a:lnTo>
                    <a:lnTo>
                      <a:pt x="102" y="462"/>
                    </a:lnTo>
                    <a:lnTo>
                      <a:pt x="96" y="473"/>
                    </a:lnTo>
                    <a:lnTo>
                      <a:pt x="104" y="477"/>
                    </a:lnTo>
                    <a:lnTo>
                      <a:pt x="102" y="479"/>
                    </a:lnTo>
                    <a:lnTo>
                      <a:pt x="104" y="486"/>
                    </a:lnTo>
                    <a:lnTo>
                      <a:pt x="94" y="491"/>
                    </a:lnTo>
                    <a:lnTo>
                      <a:pt x="116" y="482"/>
                    </a:lnTo>
                    <a:lnTo>
                      <a:pt x="124" y="470"/>
                    </a:lnTo>
                    <a:lnTo>
                      <a:pt x="124" y="482"/>
                    </a:lnTo>
                    <a:lnTo>
                      <a:pt x="135" y="482"/>
                    </a:lnTo>
                    <a:lnTo>
                      <a:pt x="145" y="499"/>
                    </a:lnTo>
                    <a:lnTo>
                      <a:pt x="149" y="495"/>
                    </a:lnTo>
                    <a:lnTo>
                      <a:pt x="147" y="488"/>
                    </a:lnTo>
                    <a:lnTo>
                      <a:pt x="153" y="479"/>
                    </a:lnTo>
                    <a:lnTo>
                      <a:pt x="153" y="484"/>
                    </a:lnTo>
                    <a:lnTo>
                      <a:pt x="160" y="491"/>
                    </a:lnTo>
                    <a:lnTo>
                      <a:pt x="182" y="477"/>
                    </a:lnTo>
                    <a:lnTo>
                      <a:pt x="171" y="493"/>
                    </a:lnTo>
                    <a:lnTo>
                      <a:pt x="169" y="500"/>
                    </a:lnTo>
                    <a:lnTo>
                      <a:pt x="173" y="500"/>
                    </a:lnTo>
                    <a:lnTo>
                      <a:pt x="162" y="530"/>
                    </a:lnTo>
                    <a:lnTo>
                      <a:pt x="153" y="537"/>
                    </a:lnTo>
                    <a:lnTo>
                      <a:pt x="149" y="544"/>
                    </a:lnTo>
                    <a:lnTo>
                      <a:pt x="125" y="557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09" y="568"/>
                    </a:lnTo>
                    <a:lnTo>
                      <a:pt x="76" y="591"/>
                    </a:lnTo>
                    <a:lnTo>
                      <a:pt x="76" y="591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8" name="Freeform 45"/>
              <p:cNvSpPr>
                <a:spLocks/>
              </p:cNvSpPr>
              <p:nvPr/>
            </p:nvSpPr>
            <p:spPr bwMode="auto">
              <a:xfrm>
                <a:off x="1519" y="1550"/>
                <a:ext cx="29" cy="14"/>
              </a:xfrm>
              <a:custGeom>
                <a:avLst/>
                <a:gdLst>
                  <a:gd name="T0" fmla="*/ 29 w 29"/>
                  <a:gd name="T1" fmla="*/ 0 h 14"/>
                  <a:gd name="T2" fmla="*/ 23 w 29"/>
                  <a:gd name="T3" fmla="*/ 7 h 14"/>
                  <a:gd name="T4" fmla="*/ 0 w 29"/>
                  <a:gd name="T5" fmla="*/ 14 h 14"/>
                  <a:gd name="T6" fmla="*/ 5 w 29"/>
                  <a:gd name="T7" fmla="*/ 7 h 14"/>
                  <a:gd name="T8" fmla="*/ 29 w 29"/>
                  <a:gd name="T9" fmla="*/ 0 h 14"/>
                  <a:gd name="T10" fmla="*/ 29 w 2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29" y="0"/>
                    </a:moveTo>
                    <a:lnTo>
                      <a:pt x="23" y="7"/>
                    </a:lnTo>
                    <a:lnTo>
                      <a:pt x="0" y="14"/>
                    </a:lnTo>
                    <a:lnTo>
                      <a:pt x="5" y="7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79" name="Freeform 46"/>
              <p:cNvSpPr>
                <a:spLocks/>
              </p:cNvSpPr>
              <p:nvPr/>
            </p:nvSpPr>
            <p:spPr bwMode="auto">
              <a:xfrm>
                <a:off x="1519" y="1550"/>
                <a:ext cx="29" cy="14"/>
              </a:xfrm>
              <a:custGeom>
                <a:avLst/>
                <a:gdLst>
                  <a:gd name="T0" fmla="*/ 29 w 29"/>
                  <a:gd name="T1" fmla="*/ 0 h 14"/>
                  <a:gd name="T2" fmla="*/ 23 w 29"/>
                  <a:gd name="T3" fmla="*/ 7 h 14"/>
                  <a:gd name="T4" fmla="*/ 0 w 29"/>
                  <a:gd name="T5" fmla="*/ 14 h 14"/>
                  <a:gd name="T6" fmla="*/ 5 w 29"/>
                  <a:gd name="T7" fmla="*/ 7 h 14"/>
                  <a:gd name="T8" fmla="*/ 29 w 29"/>
                  <a:gd name="T9" fmla="*/ 0 h 14"/>
                  <a:gd name="T10" fmla="*/ 29 w 2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29" y="0"/>
                    </a:moveTo>
                    <a:lnTo>
                      <a:pt x="23" y="7"/>
                    </a:lnTo>
                    <a:lnTo>
                      <a:pt x="0" y="14"/>
                    </a:lnTo>
                    <a:lnTo>
                      <a:pt x="5" y="7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0" name="Freeform 47"/>
              <p:cNvSpPr>
                <a:spLocks/>
              </p:cNvSpPr>
              <p:nvPr/>
            </p:nvSpPr>
            <p:spPr bwMode="auto">
              <a:xfrm>
                <a:off x="249" y="1117"/>
                <a:ext cx="18" cy="11"/>
              </a:xfrm>
              <a:custGeom>
                <a:avLst/>
                <a:gdLst>
                  <a:gd name="T0" fmla="*/ 7 w 18"/>
                  <a:gd name="T1" fmla="*/ 5 h 11"/>
                  <a:gd name="T2" fmla="*/ 6 w 18"/>
                  <a:gd name="T3" fmla="*/ 3 h 11"/>
                  <a:gd name="T4" fmla="*/ 7 w 18"/>
                  <a:gd name="T5" fmla="*/ 0 h 11"/>
                  <a:gd name="T6" fmla="*/ 13 w 18"/>
                  <a:gd name="T7" fmla="*/ 0 h 11"/>
                  <a:gd name="T8" fmla="*/ 13 w 18"/>
                  <a:gd name="T9" fmla="*/ 3 h 11"/>
                  <a:gd name="T10" fmla="*/ 17 w 18"/>
                  <a:gd name="T11" fmla="*/ 2 h 11"/>
                  <a:gd name="T12" fmla="*/ 18 w 18"/>
                  <a:gd name="T13" fmla="*/ 7 h 11"/>
                  <a:gd name="T14" fmla="*/ 6 w 18"/>
                  <a:gd name="T15" fmla="*/ 11 h 11"/>
                  <a:gd name="T16" fmla="*/ 0 w 18"/>
                  <a:gd name="T17" fmla="*/ 7 h 11"/>
                  <a:gd name="T18" fmla="*/ 7 w 18"/>
                  <a:gd name="T19" fmla="*/ 5 h 11"/>
                  <a:gd name="T20" fmla="*/ 7 w 18"/>
                  <a:gd name="T2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1">
                    <a:moveTo>
                      <a:pt x="7" y="5"/>
                    </a:moveTo>
                    <a:lnTo>
                      <a:pt x="6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7" y="2"/>
                    </a:lnTo>
                    <a:lnTo>
                      <a:pt x="18" y="7"/>
                    </a:lnTo>
                    <a:lnTo>
                      <a:pt x="6" y="11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1" name="Freeform 48"/>
              <p:cNvSpPr>
                <a:spLocks/>
              </p:cNvSpPr>
              <p:nvPr/>
            </p:nvSpPr>
            <p:spPr bwMode="auto">
              <a:xfrm>
                <a:off x="249" y="1117"/>
                <a:ext cx="18" cy="11"/>
              </a:xfrm>
              <a:custGeom>
                <a:avLst/>
                <a:gdLst>
                  <a:gd name="T0" fmla="*/ 7 w 18"/>
                  <a:gd name="T1" fmla="*/ 5 h 11"/>
                  <a:gd name="T2" fmla="*/ 6 w 18"/>
                  <a:gd name="T3" fmla="*/ 3 h 11"/>
                  <a:gd name="T4" fmla="*/ 7 w 18"/>
                  <a:gd name="T5" fmla="*/ 0 h 11"/>
                  <a:gd name="T6" fmla="*/ 13 w 18"/>
                  <a:gd name="T7" fmla="*/ 0 h 11"/>
                  <a:gd name="T8" fmla="*/ 13 w 18"/>
                  <a:gd name="T9" fmla="*/ 3 h 11"/>
                  <a:gd name="T10" fmla="*/ 17 w 18"/>
                  <a:gd name="T11" fmla="*/ 2 h 11"/>
                  <a:gd name="T12" fmla="*/ 18 w 18"/>
                  <a:gd name="T13" fmla="*/ 7 h 11"/>
                  <a:gd name="T14" fmla="*/ 6 w 18"/>
                  <a:gd name="T15" fmla="*/ 11 h 11"/>
                  <a:gd name="T16" fmla="*/ 0 w 18"/>
                  <a:gd name="T17" fmla="*/ 7 h 11"/>
                  <a:gd name="T18" fmla="*/ 7 w 18"/>
                  <a:gd name="T19" fmla="*/ 5 h 11"/>
                  <a:gd name="T20" fmla="*/ 7 w 18"/>
                  <a:gd name="T2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1">
                    <a:moveTo>
                      <a:pt x="7" y="5"/>
                    </a:moveTo>
                    <a:lnTo>
                      <a:pt x="6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7" y="2"/>
                    </a:lnTo>
                    <a:lnTo>
                      <a:pt x="18" y="7"/>
                    </a:lnTo>
                    <a:lnTo>
                      <a:pt x="6" y="11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2" name="Freeform 49"/>
              <p:cNvSpPr>
                <a:spLocks/>
              </p:cNvSpPr>
              <p:nvPr/>
            </p:nvSpPr>
            <p:spPr bwMode="auto">
              <a:xfrm>
                <a:off x="224" y="1131"/>
                <a:ext cx="42" cy="35"/>
              </a:xfrm>
              <a:custGeom>
                <a:avLst/>
                <a:gdLst>
                  <a:gd name="T0" fmla="*/ 0 w 42"/>
                  <a:gd name="T1" fmla="*/ 19 h 35"/>
                  <a:gd name="T2" fmla="*/ 11 w 42"/>
                  <a:gd name="T3" fmla="*/ 9 h 35"/>
                  <a:gd name="T4" fmla="*/ 16 w 42"/>
                  <a:gd name="T5" fmla="*/ 17 h 35"/>
                  <a:gd name="T6" fmla="*/ 16 w 42"/>
                  <a:gd name="T7" fmla="*/ 11 h 35"/>
                  <a:gd name="T8" fmla="*/ 14 w 42"/>
                  <a:gd name="T9" fmla="*/ 4 h 35"/>
                  <a:gd name="T10" fmla="*/ 20 w 42"/>
                  <a:gd name="T11" fmla="*/ 9 h 35"/>
                  <a:gd name="T12" fmla="*/ 25 w 42"/>
                  <a:gd name="T13" fmla="*/ 4 h 35"/>
                  <a:gd name="T14" fmla="*/ 25 w 42"/>
                  <a:gd name="T15" fmla="*/ 0 h 35"/>
                  <a:gd name="T16" fmla="*/ 31 w 42"/>
                  <a:gd name="T17" fmla="*/ 6 h 35"/>
                  <a:gd name="T18" fmla="*/ 36 w 42"/>
                  <a:gd name="T19" fmla="*/ 2 h 35"/>
                  <a:gd name="T20" fmla="*/ 36 w 42"/>
                  <a:gd name="T21" fmla="*/ 11 h 35"/>
                  <a:gd name="T22" fmla="*/ 42 w 42"/>
                  <a:gd name="T23" fmla="*/ 11 h 35"/>
                  <a:gd name="T24" fmla="*/ 38 w 42"/>
                  <a:gd name="T25" fmla="*/ 15 h 35"/>
                  <a:gd name="T26" fmla="*/ 29 w 42"/>
                  <a:gd name="T27" fmla="*/ 13 h 35"/>
                  <a:gd name="T28" fmla="*/ 34 w 42"/>
                  <a:gd name="T29" fmla="*/ 20 h 35"/>
                  <a:gd name="T30" fmla="*/ 25 w 42"/>
                  <a:gd name="T31" fmla="*/ 19 h 35"/>
                  <a:gd name="T32" fmla="*/ 14 w 42"/>
                  <a:gd name="T33" fmla="*/ 35 h 35"/>
                  <a:gd name="T34" fmla="*/ 14 w 42"/>
                  <a:gd name="T35" fmla="*/ 29 h 35"/>
                  <a:gd name="T36" fmla="*/ 11 w 42"/>
                  <a:gd name="T37" fmla="*/ 26 h 35"/>
                  <a:gd name="T38" fmla="*/ 7 w 42"/>
                  <a:gd name="T39" fmla="*/ 24 h 35"/>
                  <a:gd name="T40" fmla="*/ 9 w 42"/>
                  <a:gd name="T41" fmla="*/ 26 h 35"/>
                  <a:gd name="T42" fmla="*/ 9 w 42"/>
                  <a:gd name="T43" fmla="*/ 33 h 35"/>
                  <a:gd name="T44" fmla="*/ 0 w 42"/>
                  <a:gd name="T45" fmla="*/ 19 h 35"/>
                  <a:gd name="T46" fmla="*/ 0 w 42"/>
                  <a:gd name="T4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5">
                    <a:moveTo>
                      <a:pt x="0" y="19"/>
                    </a:moveTo>
                    <a:lnTo>
                      <a:pt x="11" y="9"/>
                    </a:lnTo>
                    <a:lnTo>
                      <a:pt x="16" y="17"/>
                    </a:lnTo>
                    <a:lnTo>
                      <a:pt x="16" y="11"/>
                    </a:lnTo>
                    <a:lnTo>
                      <a:pt x="14" y="4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29" y="13"/>
                    </a:lnTo>
                    <a:lnTo>
                      <a:pt x="34" y="20"/>
                    </a:lnTo>
                    <a:lnTo>
                      <a:pt x="25" y="19"/>
                    </a:lnTo>
                    <a:lnTo>
                      <a:pt x="14" y="35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3" name="Freeform 50"/>
              <p:cNvSpPr>
                <a:spLocks/>
              </p:cNvSpPr>
              <p:nvPr/>
            </p:nvSpPr>
            <p:spPr bwMode="auto">
              <a:xfrm>
                <a:off x="224" y="1131"/>
                <a:ext cx="42" cy="35"/>
              </a:xfrm>
              <a:custGeom>
                <a:avLst/>
                <a:gdLst>
                  <a:gd name="T0" fmla="*/ 0 w 42"/>
                  <a:gd name="T1" fmla="*/ 19 h 35"/>
                  <a:gd name="T2" fmla="*/ 11 w 42"/>
                  <a:gd name="T3" fmla="*/ 9 h 35"/>
                  <a:gd name="T4" fmla="*/ 16 w 42"/>
                  <a:gd name="T5" fmla="*/ 17 h 35"/>
                  <a:gd name="T6" fmla="*/ 16 w 42"/>
                  <a:gd name="T7" fmla="*/ 11 h 35"/>
                  <a:gd name="T8" fmla="*/ 14 w 42"/>
                  <a:gd name="T9" fmla="*/ 4 h 35"/>
                  <a:gd name="T10" fmla="*/ 20 w 42"/>
                  <a:gd name="T11" fmla="*/ 9 h 35"/>
                  <a:gd name="T12" fmla="*/ 25 w 42"/>
                  <a:gd name="T13" fmla="*/ 4 h 35"/>
                  <a:gd name="T14" fmla="*/ 25 w 42"/>
                  <a:gd name="T15" fmla="*/ 0 h 35"/>
                  <a:gd name="T16" fmla="*/ 31 w 42"/>
                  <a:gd name="T17" fmla="*/ 6 h 35"/>
                  <a:gd name="T18" fmla="*/ 36 w 42"/>
                  <a:gd name="T19" fmla="*/ 2 h 35"/>
                  <a:gd name="T20" fmla="*/ 36 w 42"/>
                  <a:gd name="T21" fmla="*/ 11 h 35"/>
                  <a:gd name="T22" fmla="*/ 42 w 42"/>
                  <a:gd name="T23" fmla="*/ 11 h 35"/>
                  <a:gd name="T24" fmla="*/ 38 w 42"/>
                  <a:gd name="T25" fmla="*/ 15 h 35"/>
                  <a:gd name="T26" fmla="*/ 29 w 42"/>
                  <a:gd name="T27" fmla="*/ 13 h 35"/>
                  <a:gd name="T28" fmla="*/ 34 w 42"/>
                  <a:gd name="T29" fmla="*/ 20 h 35"/>
                  <a:gd name="T30" fmla="*/ 25 w 42"/>
                  <a:gd name="T31" fmla="*/ 19 h 35"/>
                  <a:gd name="T32" fmla="*/ 14 w 42"/>
                  <a:gd name="T33" fmla="*/ 35 h 35"/>
                  <a:gd name="T34" fmla="*/ 14 w 42"/>
                  <a:gd name="T35" fmla="*/ 29 h 35"/>
                  <a:gd name="T36" fmla="*/ 11 w 42"/>
                  <a:gd name="T37" fmla="*/ 26 h 35"/>
                  <a:gd name="T38" fmla="*/ 7 w 42"/>
                  <a:gd name="T39" fmla="*/ 24 h 35"/>
                  <a:gd name="T40" fmla="*/ 9 w 42"/>
                  <a:gd name="T41" fmla="*/ 26 h 35"/>
                  <a:gd name="T42" fmla="*/ 9 w 42"/>
                  <a:gd name="T43" fmla="*/ 33 h 35"/>
                  <a:gd name="T44" fmla="*/ 0 w 42"/>
                  <a:gd name="T45" fmla="*/ 19 h 35"/>
                  <a:gd name="T46" fmla="*/ 0 w 42"/>
                  <a:gd name="T4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5">
                    <a:moveTo>
                      <a:pt x="0" y="19"/>
                    </a:moveTo>
                    <a:lnTo>
                      <a:pt x="11" y="9"/>
                    </a:lnTo>
                    <a:lnTo>
                      <a:pt x="16" y="17"/>
                    </a:lnTo>
                    <a:lnTo>
                      <a:pt x="16" y="11"/>
                    </a:lnTo>
                    <a:lnTo>
                      <a:pt x="14" y="4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29" y="13"/>
                    </a:lnTo>
                    <a:lnTo>
                      <a:pt x="34" y="20"/>
                    </a:lnTo>
                    <a:lnTo>
                      <a:pt x="25" y="19"/>
                    </a:lnTo>
                    <a:lnTo>
                      <a:pt x="14" y="35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4" name="Freeform 51"/>
              <p:cNvSpPr>
                <a:spLocks/>
              </p:cNvSpPr>
              <p:nvPr/>
            </p:nvSpPr>
            <p:spPr bwMode="auto">
              <a:xfrm>
                <a:off x="226" y="117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  <a:gd name="T6" fmla="*/ 0 w 1"/>
                  <a:gd name="T7" fmla="*/ 0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5" name="Freeform 52"/>
              <p:cNvSpPr>
                <a:spLocks/>
              </p:cNvSpPr>
              <p:nvPr/>
            </p:nvSpPr>
            <p:spPr bwMode="auto">
              <a:xfrm>
                <a:off x="226" y="117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  <a:gd name="T6" fmla="*/ 0 w 1"/>
                  <a:gd name="T7" fmla="*/ 0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6" name="Freeform 53"/>
              <p:cNvSpPr>
                <a:spLocks/>
              </p:cNvSpPr>
              <p:nvPr/>
            </p:nvSpPr>
            <p:spPr bwMode="auto">
              <a:xfrm>
                <a:off x="164" y="1181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2 w 2"/>
                  <a:gd name="T3" fmla="*/ 1 h 9"/>
                  <a:gd name="T4" fmla="*/ 2 w 2"/>
                  <a:gd name="T5" fmla="*/ 9 h 9"/>
                  <a:gd name="T6" fmla="*/ 0 w 2"/>
                  <a:gd name="T7" fmla="*/ 0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1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7" name="Freeform 54"/>
              <p:cNvSpPr>
                <a:spLocks/>
              </p:cNvSpPr>
              <p:nvPr/>
            </p:nvSpPr>
            <p:spPr bwMode="auto">
              <a:xfrm>
                <a:off x="164" y="1181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2 w 2"/>
                  <a:gd name="T3" fmla="*/ 1 h 9"/>
                  <a:gd name="T4" fmla="*/ 2 w 2"/>
                  <a:gd name="T5" fmla="*/ 9 h 9"/>
                  <a:gd name="T6" fmla="*/ 0 w 2"/>
                  <a:gd name="T7" fmla="*/ 0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1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8" name="Freeform 55"/>
              <p:cNvSpPr>
                <a:spLocks/>
              </p:cNvSpPr>
              <p:nvPr/>
            </p:nvSpPr>
            <p:spPr bwMode="auto">
              <a:xfrm>
                <a:off x="127" y="1206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4 w 4"/>
                  <a:gd name="T3" fmla="*/ 5 h 5"/>
                  <a:gd name="T4" fmla="*/ 0 w 4"/>
                  <a:gd name="T5" fmla="*/ 5 h 5"/>
                  <a:gd name="T6" fmla="*/ 0 w 4"/>
                  <a:gd name="T7" fmla="*/ 0 h 5"/>
                  <a:gd name="T8" fmla="*/ 2 w 4"/>
                  <a:gd name="T9" fmla="*/ 2 h 5"/>
                  <a:gd name="T10" fmla="*/ 2 w 4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89" name="Freeform 56"/>
              <p:cNvSpPr>
                <a:spLocks/>
              </p:cNvSpPr>
              <p:nvPr/>
            </p:nvSpPr>
            <p:spPr bwMode="auto">
              <a:xfrm>
                <a:off x="127" y="1206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4 w 4"/>
                  <a:gd name="T3" fmla="*/ 5 h 5"/>
                  <a:gd name="T4" fmla="*/ 0 w 4"/>
                  <a:gd name="T5" fmla="*/ 5 h 5"/>
                  <a:gd name="T6" fmla="*/ 0 w 4"/>
                  <a:gd name="T7" fmla="*/ 0 h 5"/>
                  <a:gd name="T8" fmla="*/ 2 w 4"/>
                  <a:gd name="T9" fmla="*/ 2 h 5"/>
                  <a:gd name="T10" fmla="*/ 2 w 4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0" name="Freeform 57"/>
              <p:cNvSpPr>
                <a:spLocks/>
              </p:cNvSpPr>
              <p:nvPr/>
            </p:nvSpPr>
            <p:spPr bwMode="auto">
              <a:xfrm>
                <a:off x="60" y="1215"/>
                <a:ext cx="29" cy="18"/>
              </a:xfrm>
              <a:custGeom>
                <a:avLst/>
                <a:gdLst>
                  <a:gd name="T0" fmla="*/ 0 w 29"/>
                  <a:gd name="T1" fmla="*/ 13 h 18"/>
                  <a:gd name="T2" fmla="*/ 7 w 29"/>
                  <a:gd name="T3" fmla="*/ 4 h 18"/>
                  <a:gd name="T4" fmla="*/ 20 w 29"/>
                  <a:gd name="T5" fmla="*/ 0 h 18"/>
                  <a:gd name="T6" fmla="*/ 29 w 29"/>
                  <a:gd name="T7" fmla="*/ 9 h 18"/>
                  <a:gd name="T8" fmla="*/ 13 w 29"/>
                  <a:gd name="T9" fmla="*/ 11 h 18"/>
                  <a:gd name="T10" fmla="*/ 7 w 29"/>
                  <a:gd name="T11" fmla="*/ 18 h 18"/>
                  <a:gd name="T12" fmla="*/ 0 w 29"/>
                  <a:gd name="T13" fmla="*/ 13 h 18"/>
                  <a:gd name="T14" fmla="*/ 0 w 29"/>
                  <a:gd name="T1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8">
                    <a:moveTo>
                      <a:pt x="0" y="13"/>
                    </a:moveTo>
                    <a:lnTo>
                      <a:pt x="7" y="4"/>
                    </a:lnTo>
                    <a:lnTo>
                      <a:pt x="20" y="0"/>
                    </a:lnTo>
                    <a:lnTo>
                      <a:pt x="29" y="9"/>
                    </a:lnTo>
                    <a:lnTo>
                      <a:pt x="13" y="11"/>
                    </a:lnTo>
                    <a:lnTo>
                      <a:pt x="7" y="1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1" name="Freeform 58"/>
              <p:cNvSpPr>
                <a:spLocks/>
              </p:cNvSpPr>
              <p:nvPr/>
            </p:nvSpPr>
            <p:spPr bwMode="auto">
              <a:xfrm>
                <a:off x="60" y="1215"/>
                <a:ext cx="29" cy="18"/>
              </a:xfrm>
              <a:custGeom>
                <a:avLst/>
                <a:gdLst>
                  <a:gd name="T0" fmla="*/ 0 w 29"/>
                  <a:gd name="T1" fmla="*/ 13 h 18"/>
                  <a:gd name="T2" fmla="*/ 7 w 29"/>
                  <a:gd name="T3" fmla="*/ 4 h 18"/>
                  <a:gd name="T4" fmla="*/ 20 w 29"/>
                  <a:gd name="T5" fmla="*/ 0 h 18"/>
                  <a:gd name="T6" fmla="*/ 29 w 29"/>
                  <a:gd name="T7" fmla="*/ 9 h 18"/>
                  <a:gd name="T8" fmla="*/ 13 w 29"/>
                  <a:gd name="T9" fmla="*/ 11 h 18"/>
                  <a:gd name="T10" fmla="*/ 7 w 29"/>
                  <a:gd name="T11" fmla="*/ 18 h 18"/>
                  <a:gd name="T12" fmla="*/ 0 w 29"/>
                  <a:gd name="T13" fmla="*/ 13 h 18"/>
                  <a:gd name="T14" fmla="*/ 0 w 29"/>
                  <a:gd name="T1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8">
                    <a:moveTo>
                      <a:pt x="0" y="13"/>
                    </a:moveTo>
                    <a:lnTo>
                      <a:pt x="7" y="4"/>
                    </a:lnTo>
                    <a:lnTo>
                      <a:pt x="20" y="0"/>
                    </a:lnTo>
                    <a:lnTo>
                      <a:pt x="29" y="9"/>
                    </a:lnTo>
                    <a:lnTo>
                      <a:pt x="13" y="11"/>
                    </a:lnTo>
                    <a:lnTo>
                      <a:pt x="7" y="1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2" name="Freeform 59"/>
              <p:cNvSpPr>
                <a:spLocks/>
              </p:cNvSpPr>
              <p:nvPr/>
            </p:nvSpPr>
            <p:spPr bwMode="auto">
              <a:xfrm>
                <a:off x="42" y="123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4 h 5"/>
                  <a:gd name="T4" fmla="*/ 0 w 5"/>
                  <a:gd name="T5" fmla="*/ 5 h 5"/>
                  <a:gd name="T6" fmla="*/ 2 w 5"/>
                  <a:gd name="T7" fmla="*/ 0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5" y="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3" name="Freeform 60"/>
              <p:cNvSpPr>
                <a:spLocks/>
              </p:cNvSpPr>
              <p:nvPr/>
            </p:nvSpPr>
            <p:spPr bwMode="auto">
              <a:xfrm>
                <a:off x="42" y="123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4 h 5"/>
                  <a:gd name="T4" fmla="*/ 0 w 5"/>
                  <a:gd name="T5" fmla="*/ 5 h 5"/>
                  <a:gd name="T6" fmla="*/ 2 w 5"/>
                  <a:gd name="T7" fmla="*/ 0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5" y="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4" name="Freeform 61"/>
              <p:cNvSpPr>
                <a:spLocks/>
              </p:cNvSpPr>
              <p:nvPr/>
            </p:nvSpPr>
            <p:spPr bwMode="auto">
              <a:xfrm>
                <a:off x="15" y="1246"/>
                <a:ext cx="23" cy="16"/>
              </a:xfrm>
              <a:custGeom>
                <a:avLst/>
                <a:gdLst>
                  <a:gd name="T0" fmla="*/ 0 w 23"/>
                  <a:gd name="T1" fmla="*/ 16 h 16"/>
                  <a:gd name="T2" fmla="*/ 14 w 23"/>
                  <a:gd name="T3" fmla="*/ 5 h 16"/>
                  <a:gd name="T4" fmla="*/ 9 w 23"/>
                  <a:gd name="T5" fmla="*/ 2 h 16"/>
                  <a:gd name="T6" fmla="*/ 23 w 23"/>
                  <a:gd name="T7" fmla="*/ 0 h 16"/>
                  <a:gd name="T8" fmla="*/ 20 w 23"/>
                  <a:gd name="T9" fmla="*/ 7 h 16"/>
                  <a:gd name="T10" fmla="*/ 21 w 23"/>
                  <a:gd name="T11" fmla="*/ 7 h 16"/>
                  <a:gd name="T12" fmla="*/ 14 w 23"/>
                  <a:gd name="T13" fmla="*/ 13 h 16"/>
                  <a:gd name="T14" fmla="*/ 0 w 23"/>
                  <a:gd name="T15" fmla="*/ 16 h 16"/>
                  <a:gd name="T16" fmla="*/ 0 w 23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lnTo>
                      <a:pt x="14" y="5"/>
                    </a:lnTo>
                    <a:lnTo>
                      <a:pt x="9" y="2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5" name="Freeform 62"/>
              <p:cNvSpPr>
                <a:spLocks/>
              </p:cNvSpPr>
              <p:nvPr/>
            </p:nvSpPr>
            <p:spPr bwMode="auto">
              <a:xfrm>
                <a:off x="15" y="1246"/>
                <a:ext cx="23" cy="16"/>
              </a:xfrm>
              <a:custGeom>
                <a:avLst/>
                <a:gdLst>
                  <a:gd name="T0" fmla="*/ 0 w 23"/>
                  <a:gd name="T1" fmla="*/ 16 h 16"/>
                  <a:gd name="T2" fmla="*/ 14 w 23"/>
                  <a:gd name="T3" fmla="*/ 5 h 16"/>
                  <a:gd name="T4" fmla="*/ 9 w 23"/>
                  <a:gd name="T5" fmla="*/ 2 h 16"/>
                  <a:gd name="T6" fmla="*/ 23 w 23"/>
                  <a:gd name="T7" fmla="*/ 0 h 16"/>
                  <a:gd name="T8" fmla="*/ 20 w 23"/>
                  <a:gd name="T9" fmla="*/ 7 h 16"/>
                  <a:gd name="T10" fmla="*/ 21 w 23"/>
                  <a:gd name="T11" fmla="*/ 7 h 16"/>
                  <a:gd name="T12" fmla="*/ 14 w 23"/>
                  <a:gd name="T13" fmla="*/ 13 h 16"/>
                  <a:gd name="T14" fmla="*/ 0 w 23"/>
                  <a:gd name="T15" fmla="*/ 16 h 16"/>
                  <a:gd name="T16" fmla="*/ 0 w 23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lnTo>
                      <a:pt x="14" y="5"/>
                    </a:lnTo>
                    <a:lnTo>
                      <a:pt x="9" y="2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6" name="Freeform 63"/>
              <p:cNvSpPr>
                <a:spLocks/>
              </p:cNvSpPr>
              <p:nvPr/>
            </p:nvSpPr>
            <p:spPr bwMode="auto">
              <a:xfrm>
                <a:off x="5698" y="128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7" name="Freeform 64"/>
              <p:cNvSpPr>
                <a:spLocks/>
              </p:cNvSpPr>
              <p:nvPr/>
            </p:nvSpPr>
            <p:spPr bwMode="auto">
              <a:xfrm>
                <a:off x="5698" y="128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8" name="Freeform 65"/>
              <p:cNvSpPr>
                <a:spLocks/>
              </p:cNvSpPr>
              <p:nvPr/>
            </p:nvSpPr>
            <p:spPr bwMode="auto">
              <a:xfrm>
                <a:off x="5664" y="1288"/>
                <a:ext cx="11" cy="7"/>
              </a:xfrm>
              <a:custGeom>
                <a:avLst/>
                <a:gdLst>
                  <a:gd name="T0" fmla="*/ 7 w 11"/>
                  <a:gd name="T1" fmla="*/ 0 h 7"/>
                  <a:gd name="T2" fmla="*/ 11 w 11"/>
                  <a:gd name="T3" fmla="*/ 3 h 7"/>
                  <a:gd name="T4" fmla="*/ 0 w 11"/>
                  <a:gd name="T5" fmla="*/ 7 h 7"/>
                  <a:gd name="T6" fmla="*/ 7 w 11"/>
                  <a:gd name="T7" fmla="*/ 0 h 7"/>
                  <a:gd name="T8" fmla="*/ 7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lnTo>
                      <a:pt x="11" y="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99" name="Freeform 66"/>
              <p:cNvSpPr>
                <a:spLocks/>
              </p:cNvSpPr>
              <p:nvPr/>
            </p:nvSpPr>
            <p:spPr bwMode="auto">
              <a:xfrm>
                <a:off x="5664" y="1288"/>
                <a:ext cx="11" cy="7"/>
              </a:xfrm>
              <a:custGeom>
                <a:avLst/>
                <a:gdLst>
                  <a:gd name="T0" fmla="*/ 7 w 11"/>
                  <a:gd name="T1" fmla="*/ 0 h 7"/>
                  <a:gd name="T2" fmla="*/ 11 w 11"/>
                  <a:gd name="T3" fmla="*/ 3 h 7"/>
                  <a:gd name="T4" fmla="*/ 0 w 11"/>
                  <a:gd name="T5" fmla="*/ 7 h 7"/>
                  <a:gd name="T6" fmla="*/ 7 w 11"/>
                  <a:gd name="T7" fmla="*/ 0 h 7"/>
                  <a:gd name="T8" fmla="*/ 7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lnTo>
                      <a:pt x="11" y="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0" name="Freeform 67"/>
              <p:cNvSpPr>
                <a:spLocks/>
              </p:cNvSpPr>
              <p:nvPr/>
            </p:nvSpPr>
            <p:spPr bwMode="auto">
              <a:xfrm>
                <a:off x="5629" y="1299"/>
                <a:ext cx="7" cy="9"/>
              </a:xfrm>
              <a:custGeom>
                <a:avLst/>
                <a:gdLst>
                  <a:gd name="T0" fmla="*/ 0 w 7"/>
                  <a:gd name="T1" fmla="*/ 5 h 9"/>
                  <a:gd name="T2" fmla="*/ 4 w 7"/>
                  <a:gd name="T3" fmla="*/ 0 h 9"/>
                  <a:gd name="T4" fmla="*/ 7 w 7"/>
                  <a:gd name="T5" fmla="*/ 5 h 9"/>
                  <a:gd name="T6" fmla="*/ 2 w 7"/>
                  <a:gd name="T7" fmla="*/ 9 h 9"/>
                  <a:gd name="T8" fmla="*/ 0 w 7"/>
                  <a:gd name="T9" fmla="*/ 5 h 9"/>
                  <a:gd name="T10" fmla="*/ 0 w 7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4" y="0"/>
                    </a:lnTo>
                    <a:lnTo>
                      <a:pt x="7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1" name="Freeform 68"/>
              <p:cNvSpPr>
                <a:spLocks/>
              </p:cNvSpPr>
              <p:nvPr/>
            </p:nvSpPr>
            <p:spPr bwMode="auto">
              <a:xfrm>
                <a:off x="5629" y="1299"/>
                <a:ext cx="7" cy="9"/>
              </a:xfrm>
              <a:custGeom>
                <a:avLst/>
                <a:gdLst>
                  <a:gd name="T0" fmla="*/ 0 w 7"/>
                  <a:gd name="T1" fmla="*/ 5 h 9"/>
                  <a:gd name="T2" fmla="*/ 4 w 7"/>
                  <a:gd name="T3" fmla="*/ 0 h 9"/>
                  <a:gd name="T4" fmla="*/ 7 w 7"/>
                  <a:gd name="T5" fmla="*/ 5 h 9"/>
                  <a:gd name="T6" fmla="*/ 2 w 7"/>
                  <a:gd name="T7" fmla="*/ 9 h 9"/>
                  <a:gd name="T8" fmla="*/ 0 w 7"/>
                  <a:gd name="T9" fmla="*/ 5 h 9"/>
                  <a:gd name="T10" fmla="*/ 0 w 7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4" y="0"/>
                    </a:lnTo>
                    <a:lnTo>
                      <a:pt x="7" y="5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2" name="Freeform 69"/>
              <p:cNvSpPr>
                <a:spLocks/>
              </p:cNvSpPr>
              <p:nvPr/>
            </p:nvSpPr>
            <p:spPr bwMode="auto">
              <a:xfrm>
                <a:off x="5616" y="130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8 w 9"/>
                  <a:gd name="T5" fmla="*/ 3 h 5"/>
                  <a:gd name="T6" fmla="*/ 0 w 9"/>
                  <a:gd name="T7" fmla="*/ 5 h 5"/>
                  <a:gd name="T8" fmla="*/ 0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3" name="Freeform 70"/>
              <p:cNvSpPr>
                <a:spLocks/>
              </p:cNvSpPr>
              <p:nvPr/>
            </p:nvSpPr>
            <p:spPr bwMode="auto">
              <a:xfrm>
                <a:off x="5616" y="130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8 w 9"/>
                  <a:gd name="T5" fmla="*/ 3 h 5"/>
                  <a:gd name="T6" fmla="*/ 0 w 9"/>
                  <a:gd name="T7" fmla="*/ 5 h 5"/>
                  <a:gd name="T8" fmla="*/ 0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4" name="Freeform 71"/>
              <p:cNvSpPr>
                <a:spLocks/>
              </p:cNvSpPr>
              <p:nvPr/>
            </p:nvSpPr>
            <p:spPr bwMode="auto">
              <a:xfrm>
                <a:off x="5605" y="1301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11 w 11"/>
                  <a:gd name="T3" fmla="*/ 0 h 7"/>
                  <a:gd name="T4" fmla="*/ 8 w 11"/>
                  <a:gd name="T5" fmla="*/ 7 h 7"/>
                  <a:gd name="T6" fmla="*/ 0 w 11"/>
                  <a:gd name="T7" fmla="*/ 0 h 7"/>
                  <a:gd name="T8" fmla="*/ 0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11" y="0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5" name="Freeform 72"/>
              <p:cNvSpPr>
                <a:spLocks/>
              </p:cNvSpPr>
              <p:nvPr/>
            </p:nvSpPr>
            <p:spPr bwMode="auto">
              <a:xfrm>
                <a:off x="5605" y="1301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11 w 11"/>
                  <a:gd name="T3" fmla="*/ 0 h 7"/>
                  <a:gd name="T4" fmla="*/ 8 w 11"/>
                  <a:gd name="T5" fmla="*/ 7 h 7"/>
                  <a:gd name="T6" fmla="*/ 0 w 11"/>
                  <a:gd name="T7" fmla="*/ 0 h 7"/>
                  <a:gd name="T8" fmla="*/ 0 w 1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11" y="0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6" name="Freeform 73"/>
              <p:cNvSpPr>
                <a:spLocks/>
              </p:cNvSpPr>
              <p:nvPr/>
            </p:nvSpPr>
            <p:spPr bwMode="auto">
              <a:xfrm>
                <a:off x="5573" y="1297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7" name="Freeform 74"/>
              <p:cNvSpPr>
                <a:spLocks/>
              </p:cNvSpPr>
              <p:nvPr/>
            </p:nvSpPr>
            <p:spPr bwMode="auto">
              <a:xfrm>
                <a:off x="5573" y="1297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4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8" name="Freeform 75"/>
              <p:cNvSpPr>
                <a:spLocks/>
              </p:cNvSpPr>
              <p:nvPr/>
            </p:nvSpPr>
            <p:spPr bwMode="auto">
              <a:xfrm>
                <a:off x="5534" y="1293"/>
                <a:ext cx="8" cy="9"/>
              </a:xfrm>
              <a:custGeom>
                <a:avLst/>
                <a:gdLst>
                  <a:gd name="T0" fmla="*/ 6 w 8"/>
                  <a:gd name="T1" fmla="*/ 0 h 9"/>
                  <a:gd name="T2" fmla="*/ 8 w 8"/>
                  <a:gd name="T3" fmla="*/ 6 h 9"/>
                  <a:gd name="T4" fmla="*/ 0 w 8"/>
                  <a:gd name="T5" fmla="*/ 9 h 9"/>
                  <a:gd name="T6" fmla="*/ 6 w 8"/>
                  <a:gd name="T7" fmla="*/ 0 h 9"/>
                  <a:gd name="T8" fmla="*/ 6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lnTo>
                      <a:pt x="8" y="6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09" name="Freeform 76"/>
              <p:cNvSpPr>
                <a:spLocks/>
              </p:cNvSpPr>
              <p:nvPr/>
            </p:nvSpPr>
            <p:spPr bwMode="auto">
              <a:xfrm>
                <a:off x="5534" y="1293"/>
                <a:ext cx="8" cy="9"/>
              </a:xfrm>
              <a:custGeom>
                <a:avLst/>
                <a:gdLst>
                  <a:gd name="T0" fmla="*/ 6 w 8"/>
                  <a:gd name="T1" fmla="*/ 0 h 9"/>
                  <a:gd name="T2" fmla="*/ 8 w 8"/>
                  <a:gd name="T3" fmla="*/ 6 h 9"/>
                  <a:gd name="T4" fmla="*/ 0 w 8"/>
                  <a:gd name="T5" fmla="*/ 9 h 9"/>
                  <a:gd name="T6" fmla="*/ 6 w 8"/>
                  <a:gd name="T7" fmla="*/ 0 h 9"/>
                  <a:gd name="T8" fmla="*/ 6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lnTo>
                      <a:pt x="8" y="6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0" name="Freeform 77"/>
              <p:cNvSpPr>
                <a:spLocks/>
              </p:cNvSpPr>
              <p:nvPr/>
            </p:nvSpPr>
            <p:spPr bwMode="auto">
              <a:xfrm>
                <a:off x="5458" y="1273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2 h 6"/>
                  <a:gd name="T4" fmla="*/ 7 w 13"/>
                  <a:gd name="T5" fmla="*/ 6 h 6"/>
                  <a:gd name="T6" fmla="*/ 0 w 13"/>
                  <a:gd name="T7" fmla="*/ 0 h 6"/>
                  <a:gd name="T8" fmla="*/ 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13" y="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1" name="Freeform 78"/>
              <p:cNvSpPr>
                <a:spLocks/>
              </p:cNvSpPr>
              <p:nvPr/>
            </p:nvSpPr>
            <p:spPr bwMode="auto">
              <a:xfrm>
                <a:off x="5458" y="1273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2 h 6"/>
                  <a:gd name="T4" fmla="*/ 7 w 13"/>
                  <a:gd name="T5" fmla="*/ 6 h 6"/>
                  <a:gd name="T6" fmla="*/ 0 w 13"/>
                  <a:gd name="T7" fmla="*/ 0 h 6"/>
                  <a:gd name="T8" fmla="*/ 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13" y="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2" name="Freeform 79"/>
              <p:cNvSpPr>
                <a:spLocks/>
              </p:cNvSpPr>
              <p:nvPr/>
            </p:nvSpPr>
            <p:spPr bwMode="auto">
              <a:xfrm>
                <a:off x="1149" y="1803"/>
                <a:ext cx="10" cy="9"/>
              </a:xfrm>
              <a:custGeom>
                <a:avLst/>
                <a:gdLst>
                  <a:gd name="T0" fmla="*/ 2 w 10"/>
                  <a:gd name="T1" fmla="*/ 5 h 9"/>
                  <a:gd name="T2" fmla="*/ 10 w 10"/>
                  <a:gd name="T3" fmla="*/ 0 h 9"/>
                  <a:gd name="T4" fmla="*/ 0 w 10"/>
                  <a:gd name="T5" fmla="*/ 9 h 9"/>
                  <a:gd name="T6" fmla="*/ 2 w 10"/>
                  <a:gd name="T7" fmla="*/ 5 h 9"/>
                  <a:gd name="T8" fmla="*/ 2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2" y="5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3" name="Freeform 80"/>
              <p:cNvSpPr>
                <a:spLocks/>
              </p:cNvSpPr>
              <p:nvPr/>
            </p:nvSpPr>
            <p:spPr bwMode="auto">
              <a:xfrm>
                <a:off x="1149" y="1803"/>
                <a:ext cx="10" cy="9"/>
              </a:xfrm>
              <a:custGeom>
                <a:avLst/>
                <a:gdLst>
                  <a:gd name="T0" fmla="*/ 2 w 10"/>
                  <a:gd name="T1" fmla="*/ 5 h 9"/>
                  <a:gd name="T2" fmla="*/ 10 w 10"/>
                  <a:gd name="T3" fmla="*/ 0 h 9"/>
                  <a:gd name="T4" fmla="*/ 0 w 10"/>
                  <a:gd name="T5" fmla="*/ 9 h 9"/>
                  <a:gd name="T6" fmla="*/ 2 w 10"/>
                  <a:gd name="T7" fmla="*/ 5 h 9"/>
                  <a:gd name="T8" fmla="*/ 2 w 1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2" y="5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4" name="Freeform 81"/>
              <p:cNvSpPr>
                <a:spLocks/>
              </p:cNvSpPr>
              <p:nvPr/>
            </p:nvSpPr>
            <p:spPr bwMode="auto">
              <a:xfrm>
                <a:off x="786" y="1693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5" name="Freeform 82"/>
              <p:cNvSpPr>
                <a:spLocks/>
              </p:cNvSpPr>
              <p:nvPr/>
            </p:nvSpPr>
            <p:spPr bwMode="auto">
              <a:xfrm>
                <a:off x="786" y="1693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6" name="Freeform 83"/>
              <p:cNvSpPr>
                <a:spLocks/>
              </p:cNvSpPr>
              <p:nvPr/>
            </p:nvSpPr>
            <p:spPr bwMode="auto">
              <a:xfrm>
                <a:off x="333" y="1055"/>
                <a:ext cx="14" cy="20"/>
              </a:xfrm>
              <a:custGeom>
                <a:avLst/>
                <a:gdLst>
                  <a:gd name="T0" fmla="*/ 3 w 14"/>
                  <a:gd name="T1" fmla="*/ 13 h 20"/>
                  <a:gd name="T2" fmla="*/ 13 w 14"/>
                  <a:gd name="T3" fmla="*/ 0 h 20"/>
                  <a:gd name="T4" fmla="*/ 14 w 14"/>
                  <a:gd name="T5" fmla="*/ 4 h 20"/>
                  <a:gd name="T6" fmla="*/ 5 w 14"/>
                  <a:gd name="T7" fmla="*/ 16 h 20"/>
                  <a:gd name="T8" fmla="*/ 0 w 14"/>
                  <a:gd name="T9" fmla="*/ 20 h 20"/>
                  <a:gd name="T10" fmla="*/ 3 w 14"/>
                  <a:gd name="T11" fmla="*/ 13 h 20"/>
                  <a:gd name="T12" fmla="*/ 3 w 14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3" y="13"/>
                    </a:moveTo>
                    <a:lnTo>
                      <a:pt x="13" y="0"/>
                    </a:lnTo>
                    <a:lnTo>
                      <a:pt x="14" y="4"/>
                    </a:lnTo>
                    <a:lnTo>
                      <a:pt x="5" y="16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7" name="Freeform 84"/>
              <p:cNvSpPr>
                <a:spLocks/>
              </p:cNvSpPr>
              <p:nvPr/>
            </p:nvSpPr>
            <p:spPr bwMode="auto">
              <a:xfrm>
                <a:off x="333" y="1055"/>
                <a:ext cx="14" cy="20"/>
              </a:xfrm>
              <a:custGeom>
                <a:avLst/>
                <a:gdLst>
                  <a:gd name="T0" fmla="*/ 3 w 14"/>
                  <a:gd name="T1" fmla="*/ 13 h 20"/>
                  <a:gd name="T2" fmla="*/ 13 w 14"/>
                  <a:gd name="T3" fmla="*/ 0 h 20"/>
                  <a:gd name="T4" fmla="*/ 14 w 14"/>
                  <a:gd name="T5" fmla="*/ 4 h 20"/>
                  <a:gd name="T6" fmla="*/ 5 w 14"/>
                  <a:gd name="T7" fmla="*/ 16 h 20"/>
                  <a:gd name="T8" fmla="*/ 0 w 14"/>
                  <a:gd name="T9" fmla="*/ 20 h 20"/>
                  <a:gd name="T10" fmla="*/ 3 w 14"/>
                  <a:gd name="T11" fmla="*/ 13 h 20"/>
                  <a:gd name="T12" fmla="*/ 3 w 14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3" y="13"/>
                    </a:moveTo>
                    <a:lnTo>
                      <a:pt x="13" y="0"/>
                    </a:lnTo>
                    <a:lnTo>
                      <a:pt x="14" y="4"/>
                    </a:lnTo>
                    <a:lnTo>
                      <a:pt x="5" y="16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8" name="Freeform 85"/>
              <p:cNvSpPr>
                <a:spLocks/>
              </p:cNvSpPr>
              <p:nvPr/>
            </p:nvSpPr>
            <p:spPr bwMode="auto">
              <a:xfrm>
                <a:off x="569" y="1210"/>
                <a:ext cx="8" cy="14"/>
              </a:xfrm>
              <a:custGeom>
                <a:avLst/>
                <a:gdLst>
                  <a:gd name="T0" fmla="*/ 4 w 8"/>
                  <a:gd name="T1" fmla="*/ 7 h 14"/>
                  <a:gd name="T2" fmla="*/ 8 w 8"/>
                  <a:gd name="T3" fmla="*/ 14 h 14"/>
                  <a:gd name="T4" fmla="*/ 2 w 8"/>
                  <a:gd name="T5" fmla="*/ 7 h 14"/>
                  <a:gd name="T6" fmla="*/ 0 w 8"/>
                  <a:gd name="T7" fmla="*/ 0 h 14"/>
                  <a:gd name="T8" fmla="*/ 4 w 8"/>
                  <a:gd name="T9" fmla="*/ 7 h 14"/>
                  <a:gd name="T10" fmla="*/ 4 w 8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4" y="7"/>
                    </a:moveTo>
                    <a:lnTo>
                      <a:pt x="8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19" name="Freeform 86"/>
              <p:cNvSpPr>
                <a:spLocks/>
              </p:cNvSpPr>
              <p:nvPr/>
            </p:nvSpPr>
            <p:spPr bwMode="auto">
              <a:xfrm>
                <a:off x="569" y="1210"/>
                <a:ext cx="8" cy="14"/>
              </a:xfrm>
              <a:custGeom>
                <a:avLst/>
                <a:gdLst>
                  <a:gd name="T0" fmla="*/ 4 w 8"/>
                  <a:gd name="T1" fmla="*/ 7 h 14"/>
                  <a:gd name="T2" fmla="*/ 8 w 8"/>
                  <a:gd name="T3" fmla="*/ 14 h 14"/>
                  <a:gd name="T4" fmla="*/ 2 w 8"/>
                  <a:gd name="T5" fmla="*/ 7 h 14"/>
                  <a:gd name="T6" fmla="*/ 0 w 8"/>
                  <a:gd name="T7" fmla="*/ 0 h 14"/>
                  <a:gd name="T8" fmla="*/ 4 w 8"/>
                  <a:gd name="T9" fmla="*/ 7 h 14"/>
                  <a:gd name="T10" fmla="*/ 4 w 8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4" y="7"/>
                    </a:moveTo>
                    <a:lnTo>
                      <a:pt x="8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0" name="Freeform 87"/>
              <p:cNvSpPr>
                <a:spLocks/>
              </p:cNvSpPr>
              <p:nvPr/>
            </p:nvSpPr>
            <p:spPr bwMode="auto">
              <a:xfrm>
                <a:off x="593" y="1191"/>
                <a:ext cx="13" cy="20"/>
              </a:xfrm>
              <a:custGeom>
                <a:avLst/>
                <a:gdLst>
                  <a:gd name="T0" fmla="*/ 5 w 13"/>
                  <a:gd name="T1" fmla="*/ 19 h 20"/>
                  <a:gd name="T2" fmla="*/ 13 w 13"/>
                  <a:gd name="T3" fmla="*/ 20 h 20"/>
                  <a:gd name="T4" fmla="*/ 9 w 13"/>
                  <a:gd name="T5" fmla="*/ 0 h 20"/>
                  <a:gd name="T6" fmla="*/ 2 w 13"/>
                  <a:gd name="T7" fmla="*/ 2 h 20"/>
                  <a:gd name="T8" fmla="*/ 0 w 13"/>
                  <a:gd name="T9" fmla="*/ 13 h 20"/>
                  <a:gd name="T10" fmla="*/ 2 w 13"/>
                  <a:gd name="T11" fmla="*/ 17 h 20"/>
                  <a:gd name="T12" fmla="*/ 5 w 13"/>
                  <a:gd name="T13" fmla="*/ 10 h 20"/>
                  <a:gd name="T14" fmla="*/ 5 w 13"/>
                  <a:gd name="T15" fmla="*/ 19 h 20"/>
                  <a:gd name="T16" fmla="*/ 5 w 13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0">
                    <a:moveTo>
                      <a:pt x="5" y="19"/>
                    </a:moveTo>
                    <a:lnTo>
                      <a:pt x="13" y="2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5" y="19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1" name="Freeform 88"/>
              <p:cNvSpPr>
                <a:spLocks/>
              </p:cNvSpPr>
              <p:nvPr/>
            </p:nvSpPr>
            <p:spPr bwMode="auto">
              <a:xfrm>
                <a:off x="593" y="1191"/>
                <a:ext cx="13" cy="20"/>
              </a:xfrm>
              <a:custGeom>
                <a:avLst/>
                <a:gdLst>
                  <a:gd name="T0" fmla="*/ 5 w 13"/>
                  <a:gd name="T1" fmla="*/ 19 h 20"/>
                  <a:gd name="T2" fmla="*/ 13 w 13"/>
                  <a:gd name="T3" fmla="*/ 20 h 20"/>
                  <a:gd name="T4" fmla="*/ 9 w 13"/>
                  <a:gd name="T5" fmla="*/ 0 h 20"/>
                  <a:gd name="T6" fmla="*/ 2 w 13"/>
                  <a:gd name="T7" fmla="*/ 2 h 20"/>
                  <a:gd name="T8" fmla="*/ 0 w 13"/>
                  <a:gd name="T9" fmla="*/ 13 h 20"/>
                  <a:gd name="T10" fmla="*/ 2 w 13"/>
                  <a:gd name="T11" fmla="*/ 17 h 20"/>
                  <a:gd name="T12" fmla="*/ 5 w 13"/>
                  <a:gd name="T13" fmla="*/ 10 h 20"/>
                  <a:gd name="T14" fmla="*/ 5 w 13"/>
                  <a:gd name="T15" fmla="*/ 19 h 20"/>
                  <a:gd name="T16" fmla="*/ 5 w 13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0">
                    <a:moveTo>
                      <a:pt x="5" y="19"/>
                    </a:moveTo>
                    <a:lnTo>
                      <a:pt x="13" y="2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5" y="19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2" name="Freeform 89"/>
              <p:cNvSpPr>
                <a:spLocks/>
              </p:cNvSpPr>
              <p:nvPr/>
            </p:nvSpPr>
            <p:spPr bwMode="auto">
              <a:xfrm>
                <a:off x="562" y="1179"/>
                <a:ext cx="27" cy="45"/>
              </a:xfrm>
              <a:custGeom>
                <a:avLst/>
                <a:gdLst>
                  <a:gd name="T0" fmla="*/ 15 w 27"/>
                  <a:gd name="T1" fmla="*/ 9 h 45"/>
                  <a:gd name="T2" fmla="*/ 24 w 27"/>
                  <a:gd name="T3" fmla="*/ 25 h 45"/>
                  <a:gd name="T4" fmla="*/ 18 w 27"/>
                  <a:gd name="T5" fmla="*/ 22 h 45"/>
                  <a:gd name="T6" fmla="*/ 20 w 27"/>
                  <a:gd name="T7" fmla="*/ 27 h 45"/>
                  <a:gd name="T8" fmla="*/ 27 w 27"/>
                  <a:gd name="T9" fmla="*/ 32 h 45"/>
                  <a:gd name="T10" fmla="*/ 24 w 27"/>
                  <a:gd name="T11" fmla="*/ 40 h 45"/>
                  <a:gd name="T12" fmla="*/ 27 w 27"/>
                  <a:gd name="T13" fmla="*/ 38 h 45"/>
                  <a:gd name="T14" fmla="*/ 27 w 27"/>
                  <a:gd name="T15" fmla="*/ 45 h 45"/>
                  <a:gd name="T16" fmla="*/ 22 w 27"/>
                  <a:gd name="T17" fmla="*/ 45 h 45"/>
                  <a:gd name="T18" fmla="*/ 16 w 27"/>
                  <a:gd name="T19" fmla="*/ 32 h 45"/>
                  <a:gd name="T20" fmla="*/ 7 w 27"/>
                  <a:gd name="T21" fmla="*/ 29 h 45"/>
                  <a:gd name="T22" fmla="*/ 11 w 27"/>
                  <a:gd name="T23" fmla="*/ 27 h 45"/>
                  <a:gd name="T24" fmla="*/ 11 w 27"/>
                  <a:gd name="T25" fmla="*/ 22 h 45"/>
                  <a:gd name="T26" fmla="*/ 4 w 27"/>
                  <a:gd name="T27" fmla="*/ 20 h 45"/>
                  <a:gd name="T28" fmla="*/ 5 w 27"/>
                  <a:gd name="T29" fmla="*/ 5 h 45"/>
                  <a:gd name="T30" fmla="*/ 0 w 27"/>
                  <a:gd name="T31" fmla="*/ 12 h 45"/>
                  <a:gd name="T32" fmla="*/ 2 w 27"/>
                  <a:gd name="T33" fmla="*/ 3 h 45"/>
                  <a:gd name="T34" fmla="*/ 2 w 27"/>
                  <a:gd name="T35" fmla="*/ 0 h 45"/>
                  <a:gd name="T36" fmla="*/ 7 w 27"/>
                  <a:gd name="T37" fmla="*/ 2 h 45"/>
                  <a:gd name="T38" fmla="*/ 9 w 27"/>
                  <a:gd name="T39" fmla="*/ 9 h 45"/>
                  <a:gd name="T40" fmla="*/ 15 w 27"/>
                  <a:gd name="T41" fmla="*/ 9 h 45"/>
                  <a:gd name="T42" fmla="*/ 15 w 27"/>
                  <a:gd name="T43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45">
                    <a:moveTo>
                      <a:pt x="15" y="9"/>
                    </a:moveTo>
                    <a:lnTo>
                      <a:pt x="24" y="25"/>
                    </a:lnTo>
                    <a:lnTo>
                      <a:pt x="18" y="22"/>
                    </a:lnTo>
                    <a:lnTo>
                      <a:pt x="20" y="27"/>
                    </a:lnTo>
                    <a:lnTo>
                      <a:pt x="27" y="32"/>
                    </a:lnTo>
                    <a:lnTo>
                      <a:pt x="24" y="40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2" y="45"/>
                    </a:lnTo>
                    <a:lnTo>
                      <a:pt x="16" y="32"/>
                    </a:lnTo>
                    <a:lnTo>
                      <a:pt x="7" y="29"/>
                    </a:lnTo>
                    <a:lnTo>
                      <a:pt x="11" y="27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5" y="5"/>
                    </a:lnTo>
                    <a:lnTo>
                      <a:pt x="0" y="12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3" name="Freeform 90"/>
              <p:cNvSpPr>
                <a:spLocks/>
              </p:cNvSpPr>
              <p:nvPr/>
            </p:nvSpPr>
            <p:spPr bwMode="auto">
              <a:xfrm>
                <a:off x="562" y="1179"/>
                <a:ext cx="27" cy="45"/>
              </a:xfrm>
              <a:custGeom>
                <a:avLst/>
                <a:gdLst>
                  <a:gd name="T0" fmla="*/ 15 w 27"/>
                  <a:gd name="T1" fmla="*/ 9 h 45"/>
                  <a:gd name="T2" fmla="*/ 24 w 27"/>
                  <a:gd name="T3" fmla="*/ 25 h 45"/>
                  <a:gd name="T4" fmla="*/ 18 w 27"/>
                  <a:gd name="T5" fmla="*/ 22 h 45"/>
                  <a:gd name="T6" fmla="*/ 20 w 27"/>
                  <a:gd name="T7" fmla="*/ 27 h 45"/>
                  <a:gd name="T8" fmla="*/ 27 w 27"/>
                  <a:gd name="T9" fmla="*/ 32 h 45"/>
                  <a:gd name="T10" fmla="*/ 24 w 27"/>
                  <a:gd name="T11" fmla="*/ 40 h 45"/>
                  <a:gd name="T12" fmla="*/ 27 w 27"/>
                  <a:gd name="T13" fmla="*/ 38 h 45"/>
                  <a:gd name="T14" fmla="*/ 27 w 27"/>
                  <a:gd name="T15" fmla="*/ 45 h 45"/>
                  <a:gd name="T16" fmla="*/ 22 w 27"/>
                  <a:gd name="T17" fmla="*/ 45 h 45"/>
                  <a:gd name="T18" fmla="*/ 16 w 27"/>
                  <a:gd name="T19" fmla="*/ 32 h 45"/>
                  <a:gd name="T20" fmla="*/ 7 w 27"/>
                  <a:gd name="T21" fmla="*/ 29 h 45"/>
                  <a:gd name="T22" fmla="*/ 11 w 27"/>
                  <a:gd name="T23" fmla="*/ 27 h 45"/>
                  <a:gd name="T24" fmla="*/ 11 w 27"/>
                  <a:gd name="T25" fmla="*/ 22 h 45"/>
                  <a:gd name="T26" fmla="*/ 4 w 27"/>
                  <a:gd name="T27" fmla="*/ 20 h 45"/>
                  <a:gd name="T28" fmla="*/ 5 w 27"/>
                  <a:gd name="T29" fmla="*/ 5 h 45"/>
                  <a:gd name="T30" fmla="*/ 0 w 27"/>
                  <a:gd name="T31" fmla="*/ 12 h 45"/>
                  <a:gd name="T32" fmla="*/ 2 w 27"/>
                  <a:gd name="T33" fmla="*/ 3 h 45"/>
                  <a:gd name="T34" fmla="*/ 2 w 27"/>
                  <a:gd name="T35" fmla="*/ 0 h 45"/>
                  <a:gd name="T36" fmla="*/ 7 w 27"/>
                  <a:gd name="T37" fmla="*/ 2 h 45"/>
                  <a:gd name="T38" fmla="*/ 9 w 27"/>
                  <a:gd name="T39" fmla="*/ 9 h 45"/>
                  <a:gd name="T40" fmla="*/ 15 w 27"/>
                  <a:gd name="T41" fmla="*/ 9 h 45"/>
                  <a:gd name="T42" fmla="*/ 15 w 27"/>
                  <a:gd name="T43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45">
                    <a:moveTo>
                      <a:pt x="15" y="9"/>
                    </a:moveTo>
                    <a:lnTo>
                      <a:pt x="24" y="25"/>
                    </a:lnTo>
                    <a:lnTo>
                      <a:pt x="18" y="22"/>
                    </a:lnTo>
                    <a:lnTo>
                      <a:pt x="20" y="27"/>
                    </a:lnTo>
                    <a:lnTo>
                      <a:pt x="27" y="32"/>
                    </a:lnTo>
                    <a:lnTo>
                      <a:pt x="24" y="40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2" y="45"/>
                    </a:lnTo>
                    <a:lnTo>
                      <a:pt x="16" y="32"/>
                    </a:lnTo>
                    <a:lnTo>
                      <a:pt x="7" y="29"/>
                    </a:lnTo>
                    <a:lnTo>
                      <a:pt x="11" y="27"/>
                    </a:lnTo>
                    <a:lnTo>
                      <a:pt x="11" y="22"/>
                    </a:lnTo>
                    <a:lnTo>
                      <a:pt x="4" y="20"/>
                    </a:lnTo>
                    <a:lnTo>
                      <a:pt x="5" y="5"/>
                    </a:lnTo>
                    <a:lnTo>
                      <a:pt x="0" y="12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4" name="Freeform 91"/>
              <p:cNvSpPr>
                <a:spLocks/>
              </p:cNvSpPr>
              <p:nvPr/>
            </p:nvSpPr>
            <p:spPr bwMode="auto">
              <a:xfrm>
                <a:off x="518" y="1120"/>
                <a:ext cx="22" cy="28"/>
              </a:xfrm>
              <a:custGeom>
                <a:avLst/>
                <a:gdLst>
                  <a:gd name="T0" fmla="*/ 20 w 22"/>
                  <a:gd name="T1" fmla="*/ 8 h 28"/>
                  <a:gd name="T2" fmla="*/ 22 w 22"/>
                  <a:gd name="T3" fmla="*/ 11 h 28"/>
                  <a:gd name="T4" fmla="*/ 19 w 22"/>
                  <a:gd name="T5" fmla="*/ 11 h 28"/>
                  <a:gd name="T6" fmla="*/ 22 w 22"/>
                  <a:gd name="T7" fmla="*/ 15 h 28"/>
                  <a:gd name="T8" fmla="*/ 11 w 22"/>
                  <a:gd name="T9" fmla="*/ 15 h 28"/>
                  <a:gd name="T10" fmla="*/ 22 w 22"/>
                  <a:gd name="T11" fmla="*/ 19 h 28"/>
                  <a:gd name="T12" fmla="*/ 22 w 22"/>
                  <a:gd name="T13" fmla="*/ 26 h 28"/>
                  <a:gd name="T14" fmla="*/ 11 w 22"/>
                  <a:gd name="T15" fmla="*/ 17 h 28"/>
                  <a:gd name="T16" fmla="*/ 11 w 22"/>
                  <a:gd name="T17" fmla="*/ 24 h 28"/>
                  <a:gd name="T18" fmla="*/ 9 w 22"/>
                  <a:gd name="T19" fmla="*/ 28 h 28"/>
                  <a:gd name="T20" fmla="*/ 2 w 22"/>
                  <a:gd name="T21" fmla="*/ 15 h 28"/>
                  <a:gd name="T22" fmla="*/ 4 w 22"/>
                  <a:gd name="T23" fmla="*/ 11 h 28"/>
                  <a:gd name="T24" fmla="*/ 0 w 22"/>
                  <a:gd name="T25" fmla="*/ 6 h 28"/>
                  <a:gd name="T26" fmla="*/ 8 w 22"/>
                  <a:gd name="T27" fmla="*/ 0 h 28"/>
                  <a:gd name="T28" fmla="*/ 20 w 22"/>
                  <a:gd name="T29" fmla="*/ 8 h 28"/>
                  <a:gd name="T30" fmla="*/ 20 w 22"/>
                  <a:gd name="T3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20" y="8"/>
                    </a:moveTo>
                    <a:lnTo>
                      <a:pt x="22" y="11"/>
                    </a:lnTo>
                    <a:lnTo>
                      <a:pt x="19" y="11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22" y="19"/>
                    </a:lnTo>
                    <a:lnTo>
                      <a:pt x="22" y="26"/>
                    </a:lnTo>
                    <a:lnTo>
                      <a:pt x="11" y="17"/>
                    </a:lnTo>
                    <a:lnTo>
                      <a:pt x="11" y="24"/>
                    </a:lnTo>
                    <a:lnTo>
                      <a:pt x="9" y="28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5" name="Freeform 92"/>
              <p:cNvSpPr>
                <a:spLocks/>
              </p:cNvSpPr>
              <p:nvPr/>
            </p:nvSpPr>
            <p:spPr bwMode="auto">
              <a:xfrm>
                <a:off x="518" y="1120"/>
                <a:ext cx="22" cy="28"/>
              </a:xfrm>
              <a:custGeom>
                <a:avLst/>
                <a:gdLst>
                  <a:gd name="T0" fmla="*/ 20 w 22"/>
                  <a:gd name="T1" fmla="*/ 8 h 28"/>
                  <a:gd name="T2" fmla="*/ 22 w 22"/>
                  <a:gd name="T3" fmla="*/ 11 h 28"/>
                  <a:gd name="T4" fmla="*/ 19 w 22"/>
                  <a:gd name="T5" fmla="*/ 11 h 28"/>
                  <a:gd name="T6" fmla="*/ 22 w 22"/>
                  <a:gd name="T7" fmla="*/ 15 h 28"/>
                  <a:gd name="T8" fmla="*/ 11 w 22"/>
                  <a:gd name="T9" fmla="*/ 15 h 28"/>
                  <a:gd name="T10" fmla="*/ 22 w 22"/>
                  <a:gd name="T11" fmla="*/ 19 h 28"/>
                  <a:gd name="T12" fmla="*/ 22 w 22"/>
                  <a:gd name="T13" fmla="*/ 26 h 28"/>
                  <a:gd name="T14" fmla="*/ 11 w 22"/>
                  <a:gd name="T15" fmla="*/ 17 h 28"/>
                  <a:gd name="T16" fmla="*/ 11 w 22"/>
                  <a:gd name="T17" fmla="*/ 24 h 28"/>
                  <a:gd name="T18" fmla="*/ 9 w 22"/>
                  <a:gd name="T19" fmla="*/ 28 h 28"/>
                  <a:gd name="T20" fmla="*/ 2 w 22"/>
                  <a:gd name="T21" fmla="*/ 15 h 28"/>
                  <a:gd name="T22" fmla="*/ 4 w 22"/>
                  <a:gd name="T23" fmla="*/ 11 h 28"/>
                  <a:gd name="T24" fmla="*/ 0 w 22"/>
                  <a:gd name="T25" fmla="*/ 6 h 28"/>
                  <a:gd name="T26" fmla="*/ 8 w 22"/>
                  <a:gd name="T27" fmla="*/ 0 h 28"/>
                  <a:gd name="T28" fmla="*/ 20 w 22"/>
                  <a:gd name="T29" fmla="*/ 8 h 28"/>
                  <a:gd name="T30" fmla="*/ 20 w 22"/>
                  <a:gd name="T3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20" y="8"/>
                    </a:moveTo>
                    <a:lnTo>
                      <a:pt x="22" y="11"/>
                    </a:lnTo>
                    <a:lnTo>
                      <a:pt x="19" y="11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22" y="19"/>
                    </a:lnTo>
                    <a:lnTo>
                      <a:pt x="22" y="26"/>
                    </a:lnTo>
                    <a:lnTo>
                      <a:pt x="11" y="17"/>
                    </a:lnTo>
                    <a:lnTo>
                      <a:pt x="11" y="24"/>
                    </a:lnTo>
                    <a:lnTo>
                      <a:pt x="9" y="28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6" name="Freeform 93"/>
              <p:cNvSpPr>
                <a:spLocks/>
              </p:cNvSpPr>
              <p:nvPr/>
            </p:nvSpPr>
            <p:spPr bwMode="auto">
              <a:xfrm>
                <a:off x="584" y="1177"/>
                <a:ext cx="3" cy="7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7 h 7"/>
                  <a:gd name="T4" fmla="*/ 0 w 3"/>
                  <a:gd name="T5" fmla="*/ 0 h 7"/>
                  <a:gd name="T6" fmla="*/ 3 w 3"/>
                  <a:gd name="T7" fmla="*/ 4 h 7"/>
                  <a:gd name="T8" fmla="*/ 3 w 3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7" name="Freeform 94"/>
              <p:cNvSpPr>
                <a:spLocks/>
              </p:cNvSpPr>
              <p:nvPr/>
            </p:nvSpPr>
            <p:spPr bwMode="auto">
              <a:xfrm>
                <a:off x="584" y="1177"/>
                <a:ext cx="3" cy="7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7 h 7"/>
                  <a:gd name="T4" fmla="*/ 0 w 3"/>
                  <a:gd name="T5" fmla="*/ 0 h 7"/>
                  <a:gd name="T6" fmla="*/ 3 w 3"/>
                  <a:gd name="T7" fmla="*/ 4 h 7"/>
                  <a:gd name="T8" fmla="*/ 3 w 3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8" name="Freeform 95"/>
              <p:cNvSpPr>
                <a:spLocks/>
              </p:cNvSpPr>
              <p:nvPr/>
            </p:nvSpPr>
            <p:spPr bwMode="auto">
              <a:xfrm>
                <a:off x="573" y="1177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4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29" name="Freeform 96"/>
              <p:cNvSpPr>
                <a:spLocks/>
              </p:cNvSpPr>
              <p:nvPr/>
            </p:nvSpPr>
            <p:spPr bwMode="auto">
              <a:xfrm>
                <a:off x="573" y="1177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4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0" name="Freeform 97"/>
              <p:cNvSpPr>
                <a:spLocks/>
              </p:cNvSpPr>
              <p:nvPr/>
            </p:nvSpPr>
            <p:spPr bwMode="auto">
              <a:xfrm>
                <a:off x="575" y="1166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0 w 3"/>
                  <a:gd name="T5" fmla="*/ 5 h 7"/>
                  <a:gd name="T6" fmla="*/ 0 w 3"/>
                  <a:gd name="T7" fmla="*/ 0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1" name="Freeform 98"/>
              <p:cNvSpPr>
                <a:spLocks/>
              </p:cNvSpPr>
              <p:nvPr/>
            </p:nvSpPr>
            <p:spPr bwMode="auto">
              <a:xfrm>
                <a:off x="575" y="1166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0 w 3"/>
                  <a:gd name="T5" fmla="*/ 5 h 7"/>
                  <a:gd name="T6" fmla="*/ 0 w 3"/>
                  <a:gd name="T7" fmla="*/ 0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2" name="Freeform 99"/>
              <p:cNvSpPr>
                <a:spLocks/>
              </p:cNvSpPr>
              <p:nvPr/>
            </p:nvSpPr>
            <p:spPr bwMode="auto">
              <a:xfrm>
                <a:off x="558" y="1157"/>
                <a:ext cx="15" cy="18"/>
              </a:xfrm>
              <a:custGeom>
                <a:avLst/>
                <a:gdLst>
                  <a:gd name="T0" fmla="*/ 2 w 15"/>
                  <a:gd name="T1" fmla="*/ 5 h 18"/>
                  <a:gd name="T2" fmla="*/ 0 w 15"/>
                  <a:gd name="T3" fmla="*/ 0 h 18"/>
                  <a:gd name="T4" fmla="*/ 13 w 15"/>
                  <a:gd name="T5" fmla="*/ 3 h 18"/>
                  <a:gd name="T6" fmla="*/ 15 w 15"/>
                  <a:gd name="T7" fmla="*/ 13 h 18"/>
                  <a:gd name="T8" fmla="*/ 9 w 15"/>
                  <a:gd name="T9" fmla="*/ 7 h 18"/>
                  <a:gd name="T10" fmla="*/ 13 w 15"/>
                  <a:gd name="T11" fmla="*/ 18 h 18"/>
                  <a:gd name="T12" fmla="*/ 6 w 15"/>
                  <a:gd name="T13" fmla="*/ 18 h 18"/>
                  <a:gd name="T14" fmla="*/ 2 w 15"/>
                  <a:gd name="T15" fmla="*/ 5 h 18"/>
                  <a:gd name="T16" fmla="*/ 2 w 15"/>
                  <a:gd name="T1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2" y="5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15" y="13"/>
                    </a:lnTo>
                    <a:lnTo>
                      <a:pt x="9" y="7"/>
                    </a:lnTo>
                    <a:lnTo>
                      <a:pt x="13" y="18"/>
                    </a:lnTo>
                    <a:lnTo>
                      <a:pt x="6" y="18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3" name="Freeform 100"/>
              <p:cNvSpPr>
                <a:spLocks/>
              </p:cNvSpPr>
              <p:nvPr/>
            </p:nvSpPr>
            <p:spPr bwMode="auto">
              <a:xfrm>
                <a:off x="558" y="1157"/>
                <a:ext cx="15" cy="18"/>
              </a:xfrm>
              <a:custGeom>
                <a:avLst/>
                <a:gdLst>
                  <a:gd name="T0" fmla="*/ 2 w 15"/>
                  <a:gd name="T1" fmla="*/ 5 h 18"/>
                  <a:gd name="T2" fmla="*/ 0 w 15"/>
                  <a:gd name="T3" fmla="*/ 0 h 18"/>
                  <a:gd name="T4" fmla="*/ 13 w 15"/>
                  <a:gd name="T5" fmla="*/ 3 h 18"/>
                  <a:gd name="T6" fmla="*/ 15 w 15"/>
                  <a:gd name="T7" fmla="*/ 13 h 18"/>
                  <a:gd name="T8" fmla="*/ 9 w 15"/>
                  <a:gd name="T9" fmla="*/ 7 h 18"/>
                  <a:gd name="T10" fmla="*/ 13 w 15"/>
                  <a:gd name="T11" fmla="*/ 18 h 18"/>
                  <a:gd name="T12" fmla="*/ 6 w 15"/>
                  <a:gd name="T13" fmla="*/ 18 h 18"/>
                  <a:gd name="T14" fmla="*/ 2 w 15"/>
                  <a:gd name="T15" fmla="*/ 5 h 18"/>
                  <a:gd name="T16" fmla="*/ 2 w 15"/>
                  <a:gd name="T1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2" y="5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15" y="13"/>
                    </a:lnTo>
                    <a:lnTo>
                      <a:pt x="9" y="7"/>
                    </a:lnTo>
                    <a:lnTo>
                      <a:pt x="13" y="18"/>
                    </a:lnTo>
                    <a:lnTo>
                      <a:pt x="6" y="18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4" name="Freeform 101"/>
              <p:cNvSpPr>
                <a:spLocks/>
              </p:cNvSpPr>
              <p:nvPr/>
            </p:nvSpPr>
            <p:spPr bwMode="auto">
              <a:xfrm>
                <a:off x="549" y="1164"/>
                <a:ext cx="11" cy="22"/>
              </a:xfrm>
              <a:custGeom>
                <a:avLst/>
                <a:gdLst>
                  <a:gd name="T0" fmla="*/ 6 w 11"/>
                  <a:gd name="T1" fmla="*/ 7 h 22"/>
                  <a:gd name="T2" fmla="*/ 0 w 11"/>
                  <a:gd name="T3" fmla="*/ 0 h 22"/>
                  <a:gd name="T4" fmla="*/ 9 w 11"/>
                  <a:gd name="T5" fmla="*/ 2 h 22"/>
                  <a:gd name="T6" fmla="*/ 11 w 11"/>
                  <a:gd name="T7" fmla="*/ 7 h 22"/>
                  <a:gd name="T8" fmla="*/ 8 w 11"/>
                  <a:gd name="T9" fmla="*/ 7 h 22"/>
                  <a:gd name="T10" fmla="*/ 8 w 11"/>
                  <a:gd name="T11" fmla="*/ 22 h 22"/>
                  <a:gd name="T12" fmla="*/ 4 w 11"/>
                  <a:gd name="T13" fmla="*/ 17 h 22"/>
                  <a:gd name="T14" fmla="*/ 4 w 11"/>
                  <a:gd name="T15" fmla="*/ 11 h 22"/>
                  <a:gd name="T16" fmla="*/ 8 w 11"/>
                  <a:gd name="T17" fmla="*/ 9 h 22"/>
                  <a:gd name="T18" fmla="*/ 6 w 11"/>
                  <a:gd name="T19" fmla="*/ 7 h 22"/>
                  <a:gd name="T20" fmla="*/ 6 w 11"/>
                  <a:gd name="T2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2">
                    <a:moveTo>
                      <a:pt x="6" y="7"/>
                    </a:moveTo>
                    <a:lnTo>
                      <a:pt x="0" y="0"/>
                    </a:lnTo>
                    <a:lnTo>
                      <a:pt x="9" y="2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22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5" name="Freeform 102"/>
              <p:cNvSpPr>
                <a:spLocks/>
              </p:cNvSpPr>
              <p:nvPr/>
            </p:nvSpPr>
            <p:spPr bwMode="auto">
              <a:xfrm>
                <a:off x="549" y="1164"/>
                <a:ext cx="11" cy="22"/>
              </a:xfrm>
              <a:custGeom>
                <a:avLst/>
                <a:gdLst>
                  <a:gd name="T0" fmla="*/ 6 w 11"/>
                  <a:gd name="T1" fmla="*/ 7 h 22"/>
                  <a:gd name="T2" fmla="*/ 0 w 11"/>
                  <a:gd name="T3" fmla="*/ 0 h 22"/>
                  <a:gd name="T4" fmla="*/ 9 w 11"/>
                  <a:gd name="T5" fmla="*/ 2 h 22"/>
                  <a:gd name="T6" fmla="*/ 11 w 11"/>
                  <a:gd name="T7" fmla="*/ 7 h 22"/>
                  <a:gd name="T8" fmla="*/ 8 w 11"/>
                  <a:gd name="T9" fmla="*/ 7 h 22"/>
                  <a:gd name="T10" fmla="*/ 8 w 11"/>
                  <a:gd name="T11" fmla="*/ 22 h 22"/>
                  <a:gd name="T12" fmla="*/ 4 w 11"/>
                  <a:gd name="T13" fmla="*/ 17 h 22"/>
                  <a:gd name="T14" fmla="*/ 4 w 11"/>
                  <a:gd name="T15" fmla="*/ 11 h 22"/>
                  <a:gd name="T16" fmla="*/ 8 w 11"/>
                  <a:gd name="T17" fmla="*/ 9 h 22"/>
                  <a:gd name="T18" fmla="*/ 6 w 11"/>
                  <a:gd name="T19" fmla="*/ 7 h 22"/>
                  <a:gd name="T20" fmla="*/ 6 w 11"/>
                  <a:gd name="T2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2">
                    <a:moveTo>
                      <a:pt x="6" y="7"/>
                    </a:moveTo>
                    <a:lnTo>
                      <a:pt x="0" y="0"/>
                    </a:lnTo>
                    <a:lnTo>
                      <a:pt x="9" y="2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22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6" name="Freeform 103"/>
              <p:cNvSpPr>
                <a:spLocks/>
              </p:cNvSpPr>
              <p:nvPr/>
            </p:nvSpPr>
            <p:spPr bwMode="auto">
              <a:xfrm>
                <a:off x="544" y="1126"/>
                <a:ext cx="14" cy="33"/>
              </a:xfrm>
              <a:custGeom>
                <a:avLst/>
                <a:gdLst>
                  <a:gd name="T0" fmla="*/ 3 w 14"/>
                  <a:gd name="T1" fmla="*/ 16 h 33"/>
                  <a:gd name="T2" fmla="*/ 7 w 14"/>
                  <a:gd name="T3" fmla="*/ 16 h 33"/>
                  <a:gd name="T4" fmla="*/ 5 w 14"/>
                  <a:gd name="T5" fmla="*/ 18 h 33"/>
                  <a:gd name="T6" fmla="*/ 7 w 14"/>
                  <a:gd name="T7" fmla="*/ 22 h 33"/>
                  <a:gd name="T8" fmla="*/ 5 w 14"/>
                  <a:gd name="T9" fmla="*/ 24 h 33"/>
                  <a:gd name="T10" fmla="*/ 5 w 14"/>
                  <a:gd name="T11" fmla="*/ 33 h 33"/>
                  <a:gd name="T12" fmla="*/ 11 w 14"/>
                  <a:gd name="T13" fmla="*/ 27 h 33"/>
                  <a:gd name="T14" fmla="*/ 11 w 14"/>
                  <a:gd name="T15" fmla="*/ 22 h 33"/>
                  <a:gd name="T16" fmla="*/ 14 w 14"/>
                  <a:gd name="T17" fmla="*/ 24 h 33"/>
                  <a:gd name="T18" fmla="*/ 7 w 14"/>
                  <a:gd name="T19" fmla="*/ 2 h 33"/>
                  <a:gd name="T20" fmla="*/ 5 w 14"/>
                  <a:gd name="T21" fmla="*/ 0 h 33"/>
                  <a:gd name="T22" fmla="*/ 0 w 14"/>
                  <a:gd name="T23" fmla="*/ 2 h 33"/>
                  <a:gd name="T24" fmla="*/ 3 w 14"/>
                  <a:gd name="T25" fmla="*/ 16 h 33"/>
                  <a:gd name="T26" fmla="*/ 3 w 14"/>
                  <a:gd name="T2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3">
                    <a:moveTo>
                      <a:pt x="3" y="16"/>
                    </a:moveTo>
                    <a:lnTo>
                      <a:pt x="7" y="16"/>
                    </a:lnTo>
                    <a:lnTo>
                      <a:pt x="5" y="18"/>
                    </a:lnTo>
                    <a:lnTo>
                      <a:pt x="7" y="22"/>
                    </a:lnTo>
                    <a:lnTo>
                      <a:pt x="5" y="24"/>
                    </a:lnTo>
                    <a:lnTo>
                      <a:pt x="5" y="33"/>
                    </a:lnTo>
                    <a:lnTo>
                      <a:pt x="11" y="27"/>
                    </a:lnTo>
                    <a:lnTo>
                      <a:pt x="11" y="22"/>
                    </a:lnTo>
                    <a:lnTo>
                      <a:pt x="14" y="2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3" y="16"/>
                    </a:lnTo>
                    <a:lnTo>
                      <a:pt x="3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7" name="Freeform 104"/>
              <p:cNvSpPr>
                <a:spLocks/>
              </p:cNvSpPr>
              <p:nvPr/>
            </p:nvSpPr>
            <p:spPr bwMode="auto">
              <a:xfrm>
                <a:off x="544" y="1126"/>
                <a:ext cx="14" cy="33"/>
              </a:xfrm>
              <a:custGeom>
                <a:avLst/>
                <a:gdLst>
                  <a:gd name="T0" fmla="*/ 3 w 14"/>
                  <a:gd name="T1" fmla="*/ 16 h 33"/>
                  <a:gd name="T2" fmla="*/ 7 w 14"/>
                  <a:gd name="T3" fmla="*/ 16 h 33"/>
                  <a:gd name="T4" fmla="*/ 5 w 14"/>
                  <a:gd name="T5" fmla="*/ 18 h 33"/>
                  <a:gd name="T6" fmla="*/ 7 w 14"/>
                  <a:gd name="T7" fmla="*/ 22 h 33"/>
                  <a:gd name="T8" fmla="*/ 5 w 14"/>
                  <a:gd name="T9" fmla="*/ 24 h 33"/>
                  <a:gd name="T10" fmla="*/ 5 w 14"/>
                  <a:gd name="T11" fmla="*/ 33 h 33"/>
                  <a:gd name="T12" fmla="*/ 11 w 14"/>
                  <a:gd name="T13" fmla="*/ 27 h 33"/>
                  <a:gd name="T14" fmla="*/ 11 w 14"/>
                  <a:gd name="T15" fmla="*/ 22 h 33"/>
                  <a:gd name="T16" fmla="*/ 14 w 14"/>
                  <a:gd name="T17" fmla="*/ 24 h 33"/>
                  <a:gd name="T18" fmla="*/ 7 w 14"/>
                  <a:gd name="T19" fmla="*/ 2 h 33"/>
                  <a:gd name="T20" fmla="*/ 5 w 14"/>
                  <a:gd name="T21" fmla="*/ 0 h 33"/>
                  <a:gd name="T22" fmla="*/ 0 w 14"/>
                  <a:gd name="T23" fmla="*/ 2 h 33"/>
                  <a:gd name="T24" fmla="*/ 3 w 14"/>
                  <a:gd name="T25" fmla="*/ 16 h 33"/>
                  <a:gd name="T26" fmla="*/ 3 w 14"/>
                  <a:gd name="T2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3">
                    <a:moveTo>
                      <a:pt x="3" y="16"/>
                    </a:moveTo>
                    <a:lnTo>
                      <a:pt x="7" y="16"/>
                    </a:lnTo>
                    <a:lnTo>
                      <a:pt x="5" y="18"/>
                    </a:lnTo>
                    <a:lnTo>
                      <a:pt x="7" y="22"/>
                    </a:lnTo>
                    <a:lnTo>
                      <a:pt x="5" y="24"/>
                    </a:lnTo>
                    <a:lnTo>
                      <a:pt x="5" y="33"/>
                    </a:lnTo>
                    <a:lnTo>
                      <a:pt x="11" y="27"/>
                    </a:lnTo>
                    <a:lnTo>
                      <a:pt x="11" y="22"/>
                    </a:lnTo>
                    <a:lnTo>
                      <a:pt x="14" y="2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3" y="16"/>
                    </a:lnTo>
                    <a:lnTo>
                      <a:pt x="3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8" name="Freeform 105"/>
              <p:cNvSpPr>
                <a:spLocks/>
              </p:cNvSpPr>
              <p:nvPr/>
            </p:nvSpPr>
            <p:spPr bwMode="auto">
              <a:xfrm>
                <a:off x="531" y="1144"/>
                <a:ext cx="15" cy="38"/>
              </a:xfrm>
              <a:custGeom>
                <a:avLst/>
                <a:gdLst>
                  <a:gd name="T0" fmla="*/ 11 w 15"/>
                  <a:gd name="T1" fmla="*/ 7 h 38"/>
                  <a:gd name="T2" fmla="*/ 15 w 15"/>
                  <a:gd name="T3" fmla="*/ 27 h 38"/>
                  <a:gd name="T4" fmla="*/ 15 w 15"/>
                  <a:gd name="T5" fmla="*/ 38 h 38"/>
                  <a:gd name="T6" fmla="*/ 9 w 15"/>
                  <a:gd name="T7" fmla="*/ 29 h 38"/>
                  <a:gd name="T8" fmla="*/ 11 w 15"/>
                  <a:gd name="T9" fmla="*/ 20 h 38"/>
                  <a:gd name="T10" fmla="*/ 9 w 15"/>
                  <a:gd name="T11" fmla="*/ 24 h 38"/>
                  <a:gd name="T12" fmla="*/ 4 w 15"/>
                  <a:gd name="T13" fmla="*/ 20 h 38"/>
                  <a:gd name="T14" fmla="*/ 6 w 15"/>
                  <a:gd name="T15" fmla="*/ 13 h 38"/>
                  <a:gd name="T16" fmla="*/ 0 w 15"/>
                  <a:gd name="T17" fmla="*/ 6 h 38"/>
                  <a:gd name="T18" fmla="*/ 2 w 15"/>
                  <a:gd name="T19" fmla="*/ 0 h 38"/>
                  <a:gd name="T20" fmla="*/ 11 w 15"/>
                  <a:gd name="T21" fmla="*/ 7 h 38"/>
                  <a:gd name="T22" fmla="*/ 11 w 15"/>
                  <a:gd name="T2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8">
                    <a:moveTo>
                      <a:pt x="11" y="7"/>
                    </a:moveTo>
                    <a:lnTo>
                      <a:pt x="15" y="27"/>
                    </a:lnTo>
                    <a:lnTo>
                      <a:pt x="15" y="38"/>
                    </a:lnTo>
                    <a:lnTo>
                      <a:pt x="9" y="29"/>
                    </a:lnTo>
                    <a:lnTo>
                      <a:pt x="11" y="20"/>
                    </a:lnTo>
                    <a:lnTo>
                      <a:pt x="9" y="24"/>
                    </a:lnTo>
                    <a:lnTo>
                      <a:pt x="4" y="20"/>
                    </a:lnTo>
                    <a:lnTo>
                      <a:pt x="6" y="13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39" name="Freeform 106"/>
              <p:cNvSpPr>
                <a:spLocks/>
              </p:cNvSpPr>
              <p:nvPr/>
            </p:nvSpPr>
            <p:spPr bwMode="auto">
              <a:xfrm>
                <a:off x="531" y="1144"/>
                <a:ext cx="15" cy="38"/>
              </a:xfrm>
              <a:custGeom>
                <a:avLst/>
                <a:gdLst>
                  <a:gd name="T0" fmla="*/ 11 w 15"/>
                  <a:gd name="T1" fmla="*/ 7 h 38"/>
                  <a:gd name="T2" fmla="*/ 15 w 15"/>
                  <a:gd name="T3" fmla="*/ 27 h 38"/>
                  <a:gd name="T4" fmla="*/ 15 w 15"/>
                  <a:gd name="T5" fmla="*/ 38 h 38"/>
                  <a:gd name="T6" fmla="*/ 9 w 15"/>
                  <a:gd name="T7" fmla="*/ 29 h 38"/>
                  <a:gd name="T8" fmla="*/ 11 w 15"/>
                  <a:gd name="T9" fmla="*/ 20 h 38"/>
                  <a:gd name="T10" fmla="*/ 9 w 15"/>
                  <a:gd name="T11" fmla="*/ 24 h 38"/>
                  <a:gd name="T12" fmla="*/ 4 w 15"/>
                  <a:gd name="T13" fmla="*/ 20 h 38"/>
                  <a:gd name="T14" fmla="*/ 6 w 15"/>
                  <a:gd name="T15" fmla="*/ 13 h 38"/>
                  <a:gd name="T16" fmla="*/ 0 w 15"/>
                  <a:gd name="T17" fmla="*/ 6 h 38"/>
                  <a:gd name="T18" fmla="*/ 2 w 15"/>
                  <a:gd name="T19" fmla="*/ 0 h 38"/>
                  <a:gd name="T20" fmla="*/ 11 w 15"/>
                  <a:gd name="T21" fmla="*/ 7 h 38"/>
                  <a:gd name="T22" fmla="*/ 11 w 15"/>
                  <a:gd name="T2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8">
                    <a:moveTo>
                      <a:pt x="11" y="7"/>
                    </a:moveTo>
                    <a:lnTo>
                      <a:pt x="15" y="27"/>
                    </a:lnTo>
                    <a:lnTo>
                      <a:pt x="15" y="38"/>
                    </a:lnTo>
                    <a:lnTo>
                      <a:pt x="9" y="29"/>
                    </a:lnTo>
                    <a:lnTo>
                      <a:pt x="11" y="20"/>
                    </a:lnTo>
                    <a:lnTo>
                      <a:pt x="9" y="24"/>
                    </a:lnTo>
                    <a:lnTo>
                      <a:pt x="4" y="20"/>
                    </a:lnTo>
                    <a:lnTo>
                      <a:pt x="6" y="13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0" name="Freeform 107"/>
              <p:cNvSpPr>
                <a:spLocks/>
              </p:cNvSpPr>
              <p:nvPr/>
            </p:nvSpPr>
            <p:spPr bwMode="auto">
              <a:xfrm>
                <a:off x="353" y="1053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2 w 9"/>
                  <a:gd name="T3" fmla="*/ 0 h 2"/>
                  <a:gd name="T4" fmla="*/ 9 w 9"/>
                  <a:gd name="T5" fmla="*/ 2 h 2"/>
                  <a:gd name="T6" fmla="*/ 0 w 9"/>
                  <a:gd name="T7" fmla="*/ 2 h 2"/>
                  <a:gd name="T8" fmla="*/ 0 w 9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2" y="0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1" name="Freeform 108"/>
              <p:cNvSpPr>
                <a:spLocks/>
              </p:cNvSpPr>
              <p:nvPr/>
            </p:nvSpPr>
            <p:spPr bwMode="auto">
              <a:xfrm>
                <a:off x="353" y="1053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2 w 9"/>
                  <a:gd name="T3" fmla="*/ 0 h 2"/>
                  <a:gd name="T4" fmla="*/ 9 w 9"/>
                  <a:gd name="T5" fmla="*/ 2 h 2"/>
                  <a:gd name="T6" fmla="*/ 0 w 9"/>
                  <a:gd name="T7" fmla="*/ 2 h 2"/>
                  <a:gd name="T8" fmla="*/ 0 w 9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2" y="0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2" name="Freeform 109"/>
              <p:cNvSpPr>
                <a:spLocks/>
              </p:cNvSpPr>
              <p:nvPr/>
            </p:nvSpPr>
            <p:spPr bwMode="auto">
              <a:xfrm>
                <a:off x="102" y="8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2 w 7"/>
                  <a:gd name="T5" fmla="*/ 7 h 7"/>
                  <a:gd name="T6" fmla="*/ 0 w 7"/>
                  <a:gd name="T7" fmla="*/ 0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3" name="Freeform 110"/>
              <p:cNvSpPr>
                <a:spLocks/>
              </p:cNvSpPr>
              <p:nvPr/>
            </p:nvSpPr>
            <p:spPr bwMode="auto">
              <a:xfrm>
                <a:off x="102" y="8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2 w 7"/>
                  <a:gd name="T5" fmla="*/ 7 h 7"/>
                  <a:gd name="T6" fmla="*/ 0 w 7"/>
                  <a:gd name="T7" fmla="*/ 0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4" name="Freeform 111"/>
              <p:cNvSpPr>
                <a:spLocks/>
              </p:cNvSpPr>
              <p:nvPr/>
            </p:nvSpPr>
            <p:spPr bwMode="auto">
              <a:xfrm>
                <a:off x="20" y="1055"/>
                <a:ext cx="31" cy="20"/>
              </a:xfrm>
              <a:custGeom>
                <a:avLst/>
                <a:gdLst>
                  <a:gd name="T0" fmla="*/ 0 w 31"/>
                  <a:gd name="T1" fmla="*/ 5 h 20"/>
                  <a:gd name="T2" fmla="*/ 20 w 31"/>
                  <a:gd name="T3" fmla="*/ 0 h 20"/>
                  <a:gd name="T4" fmla="*/ 31 w 31"/>
                  <a:gd name="T5" fmla="*/ 4 h 20"/>
                  <a:gd name="T6" fmla="*/ 31 w 31"/>
                  <a:gd name="T7" fmla="*/ 13 h 20"/>
                  <a:gd name="T8" fmla="*/ 22 w 31"/>
                  <a:gd name="T9" fmla="*/ 20 h 20"/>
                  <a:gd name="T10" fmla="*/ 5 w 31"/>
                  <a:gd name="T11" fmla="*/ 13 h 20"/>
                  <a:gd name="T12" fmla="*/ 0 w 31"/>
                  <a:gd name="T13" fmla="*/ 5 h 20"/>
                  <a:gd name="T14" fmla="*/ 0 w 31"/>
                  <a:gd name="T1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0">
                    <a:moveTo>
                      <a:pt x="0" y="5"/>
                    </a:moveTo>
                    <a:lnTo>
                      <a:pt x="20" y="0"/>
                    </a:lnTo>
                    <a:lnTo>
                      <a:pt x="31" y="4"/>
                    </a:lnTo>
                    <a:lnTo>
                      <a:pt x="31" y="13"/>
                    </a:lnTo>
                    <a:lnTo>
                      <a:pt x="22" y="20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5" name="Freeform 112"/>
              <p:cNvSpPr>
                <a:spLocks/>
              </p:cNvSpPr>
              <p:nvPr/>
            </p:nvSpPr>
            <p:spPr bwMode="auto">
              <a:xfrm>
                <a:off x="20" y="1055"/>
                <a:ext cx="31" cy="20"/>
              </a:xfrm>
              <a:custGeom>
                <a:avLst/>
                <a:gdLst>
                  <a:gd name="T0" fmla="*/ 0 w 31"/>
                  <a:gd name="T1" fmla="*/ 5 h 20"/>
                  <a:gd name="T2" fmla="*/ 20 w 31"/>
                  <a:gd name="T3" fmla="*/ 0 h 20"/>
                  <a:gd name="T4" fmla="*/ 31 w 31"/>
                  <a:gd name="T5" fmla="*/ 4 h 20"/>
                  <a:gd name="T6" fmla="*/ 31 w 31"/>
                  <a:gd name="T7" fmla="*/ 13 h 20"/>
                  <a:gd name="T8" fmla="*/ 22 w 31"/>
                  <a:gd name="T9" fmla="*/ 20 h 20"/>
                  <a:gd name="T10" fmla="*/ 5 w 31"/>
                  <a:gd name="T11" fmla="*/ 13 h 20"/>
                  <a:gd name="T12" fmla="*/ 0 w 31"/>
                  <a:gd name="T13" fmla="*/ 5 h 20"/>
                  <a:gd name="T14" fmla="*/ 0 w 31"/>
                  <a:gd name="T1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0">
                    <a:moveTo>
                      <a:pt x="0" y="5"/>
                    </a:moveTo>
                    <a:lnTo>
                      <a:pt x="20" y="0"/>
                    </a:lnTo>
                    <a:lnTo>
                      <a:pt x="31" y="4"/>
                    </a:lnTo>
                    <a:lnTo>
                      <a:pt x="31" y="13"/>
                    </a:lnTo>
                    <a:lnTo>
                      <a:pt x="22" y="20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6" name="Freeform 113"/>
              <p:cNvSpPr>
                <a:spLocks/>
              </p:cNvSpPr>
              <p:nvPr/>
            </p:nvSpPr>
            <p:spPr bwMode="auto">
              <a:xfrm>
                <a:off x="55" y="1040"/>
                <a:ext cx="18" cy="15"/>
              </a:xfrm>
              <a:custGeom>
                <a:avLst/>
                <a:gdLst>
                  <a:gd name="T0" fmla="*/ 0 w 18"/>
                  <a:gd name="T1" fmla="*/ 6 h 15"/>
                  <a:gd name="T2" fmla="*/ 5 w 18"/>
                  <a:gd name="T3" fmla="*/ 0 h 15"/>
                  <a:gd name="T4" fmla="*/ 18 w 18"/>
                  <a:gd name="T5" fmla="*/ 10 h 15"/>
                  <a:gd name="T6" fmla="*/ 10 w 18"/>
                  <a:gd name="T7" fmla="*/ 15 h 15"/>
                  <a:gd name="T8" fmla="*/ 0 w 18"/>
                  <a:gd name="T9" fmla="*/ 6 h 15"/>
                  <a:gd name="T10" fmla="*/ 0 w 18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lnTo>
                      <a:pt x="5" y="0"/>
                    </a:lnTo>
                    <a:lnTo>
                      <a:pt x="18" y="10"/>
                    </a:lnTo>
                    <a:lnTo>
                      <a:pt x="10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7" name="Freeform 114"/>
              <p:cNvSpPr>
                <a:spLocks/>
              </p:cNvSpPr>
              <p:nvPr/>
            </p:nvSpPr>
            <p:spPr bwMode="auto">
              <a:xfrm>
                <a:off x="55" y="1040"/>
                <a:ext cx="18" cy="15"/>
              </a:xfrm>
              <a:custGeom>
                <a:avLst/>
                <a:gdLst>
                  <a:gd name="T0" fmla="*/ 0 w 18"/>
                  <a:gd name="T1" fmla="*/ 6 h 15"/>
                  <a:gd name="T2" fmla="*/ 5 w 18"/>
                  <a:gd name="T3" fmla="*/ 0 h 15"/>
                  <a:gd name="T4" fmla="*/ 18 w 18"/>
                  <a:gd name="T5" fmla="*/ 10 h 15"/>
                  <a:gd name="T6" fmla="*/ 10 w 18"/>
                  <a:gd name="T7" fmla="*/ 15 h 15"/>
                  <a:gd name="T8" fmla="*/ 0 w 18"/>
                  <a:gd name="T9" fmla="*/ 6 h 15"/>
                  <a:gd name="T10" fmla="*/ 0 w 18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lnTo>
                      <a:pt x="5" y="0"/>
                    </a:lnTo>
                    <a:lnTo>
                      <a:pt x="18" y="10"/>
                    </a:lnTo>
                    <a:lnTo>
                      <a:pt x="10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8" name="Freeform 115"/>
              <p:cNvSpPr>
                <a:spLocks/>
              </p:cNvSpPr>
              <p:nvPr/>
            </p:nvSpPr>
            <p:spPr bwMode="auto">
              <a:xfrm>
                <a:off x="5709" y="940"/>
                <a:ext cx="49" cy="26"/>
              </a:xfrm>
              <a:custGeom>
                <a:avLst/>
                <a:gdLst>
                  <a:gd name="T0" fmla="*/ 49 w 49"/>
                  <a:gd name="T1" fmla="*/ 19 h 26"/>
                  <a:gd name="T2" fmla="*/ 35 w 49"/>
                  <a:gd name="T3" fmla="*/ 26 h 26"/>
                  <a:gd name="T4" fmla="*/ 0 w 49"/>
                  <a:gd name="T5" fmla="*/ 9 h 26"/>
                  <a:gd name="T6" fmla="*/ 2 w 49"/>
                  <a:gd name="T7" fmla="*/ 0 h 26"/>
                  <a:gd name="T8" fmla="*/ 16 w 49"/>
                  <a:gd name="T9" fmla="*/ 8 h 26"/>
                  <a:gd name="T10" fmla="*/ 27 w 49"/>
                  <a:gd name="T11" fmla="*/ 4 h 26"/>
                  <a:gd name="T12" fmla="*/ 38 w 49"/>
                  <a:gd name="T13" fmla="*/ 15 h 26"/>
                  <a:gd name="T14" fmla="*/ 49 w 49"/>
                  <a:gd name="T15" fmla="*/ 17 h 26"/>
                  <a:gd name="T16" fmla="*/ 49 w 49"/>
                  <a:gd name="T17" fmla="*/ 19 h 26"/>
                  <a:gd name="T18" fmla="*/ 49 w 4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49" y="19"/>
                    </a:moveTo>
                    <a:lnTo>
                      <a:pt x="35" y="26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8" y="15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49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49" name="Freeform 116"/>
              <p:cNvSpPr>
                <a:spLocks/>
              </p:cNvSpPr>
              <p:nvPr/>
            </p:nvSpPr>
            <p:spPr bwMode="auto">
              <a:xfrm>
                <a:off x="5709" y="940"/>
                <a:ext cx="49" cy="26"/>
              </a:xfrm>
              <a:custGeom>
                <a:avLst/>
                <a:gdLst>
                  <a:gd name="T0" fmla="*/ 49 w 49"/>
                  <a:gd name="T1" fmla="*/ 19 h 26"/>
                  <a:gd name="T2" fmla="*/ 35 w 49"/>
                  <a:gd name="T3" fmla="*/ 26 h 26"/>
                  <a:gd name="T4" fmla="*/ 0 w 49"/>
                  <a:gd name="T5" fmla="*/ 9 h 26"/>
                  <a:gd name="T6" fmla="*/ 2 w 49"/>
                  <a:gd name="T7" fmla="*/ 0 h 26"/>
                  <a:gd name="T8" fmla="*/ 16 w 49"/>
                  <a:gd name="T9" fmla="*/ 8 h 26"/>
                  <a:gd name="T10" fmla="*/ 27 w 49"/>
                  <a:gd name="T11" fmla="*/ 4 h 26"/>
                  <a:gd name="T12" fmla="*/ 38 w 49"/>
                  <a:gd name="T13" fmla="*/ 15 h 26"/>
                  <a:gd name="T14" fmla="*/ 49 w 49"/>
                  <a:gd name="T15" fmla="*/ 17 h 26"/>
                  <a:gd name="T16" fmla="*/ 49 w 49"/>
                  <a:gd name="T17" fmla="*/ 19 h 26"/>
                  <a:gd name="T18" fmla="*/ 49 w 49"/>
                  <a:gd name="T1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6">
                    <a:moveTo>
                      <a:pt x="49" y="19"/>
                    </a:moveTo>
                    <a:lnTo>
                      <a:pt x="35" y="26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8" y="15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49" y="1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0" name="Freeform 117"/>
              <p:cNvSpPr>
                <a:spLocks/>
              </p:cNvSpPr>
              <p:nvPr/>
            </p:nvSpPr>
            <p:spPr bwMode="auto">
              <a:xfrm>
                <a:off x="5751" y="1266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7 w 7"/>
                  <a:gd name="T3" fmla="*/ 7 h 11"/>
                  <a:gd name="T4" fmla="*/ 7 w 7"/>
                  <a:gd name="T5" fmla="*/ 0 h 11"/>
                  <a:gd name="T6" fmla="*/ 0 w 7"/>
                  <a:gd name="T7" fmla="*/ 11 h 11"/>
                  <a:gd name="T8" fmla="*/ 0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1" name="Freeform 118"/>
              <p:cNvSpPr>
                <a:spLocks/>
              </p:cNvSpPr>
              <p:nvPr/>
            </p:nvSpPr>
            <p:spPr bwMode="auto">
              <a:xfrm>
                <a:off x="5751" y="1266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7 w 7"/>
                  <a:gd name="T3" fmla="*/ 7 h 11"/>
                  <a:gd name="T4" fmla="*/ 7 w 7"/>
                  <a:gd name="T5" fmla="*/ 0 h 11"/>
                  <a:gd name="T6" fmla="*/ 0 w 7"/>
                  <a:gd name="T7" fmla="*/ 11 h 11"/>
                  <a:gd name="T8" fmla="*/ 0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2" name="Freeform 119"/>
              <p:cNvSpPr>
                <a:spLocks/>
              </p:cNvSpPr>
              <p:nvPr/>
            </p:nvSpPr>
            <p:spPr bwMode="auto">
              <a:xfrm>
                <a:off x="1273" y="1972"/>
                <a:ext cx="18" cy="42"/>
              </a:xfrm>
              <a:custGeom>
                <a:avLst/>
                <a:gdLst>
                  <a:gd name="T0" fmla="*/ 6 w 18"/>
                  <a:gd name="T1" fmla="*/ 42 h 42"/>
                  <a:gd name="T2" fmla="*/ 15 w 18"/>
                  <a:gd name="T3" fmla="*/ 25 h 42"/>
                  <a:gd name="T4" fmla="*/ 18 w 18"/>
                  <a:gd name="T5" fmla="*/ 3 h 42"/>
                  <a:gd name="T6" fmla="*/ 13 w 18"/>
                  <a:gd name="T7" fmla="*/ 0 h 42"/>
                  <a:gd name="T8" fmla="*/ 11 w 18"/>
                  <a:gd name="T9" fmla="*/ 0 h 42"/>
                  <a:gd name="T10" fmla="*/ 6 w 18"/>
                  <a:gd name="T11" fmla="*/ 9 h 42"/>
                  <a:gd name="T12" fmla="*/ 0 w 18"/>
                  <a:gd name="T13" fmla="*/ 11 h 42"/>
                  <a:gd name="T14" fmla="*/ 0 w 18"/>
                  <a:gd name="T15" fmla="*/ 42 h 42"/>
                  <a:gd name="T16" fmla="*/ 6 w 18"/>
                  <a:gd name="T17" fmla="*/ 42 h 42"/>
                  <a:gd name="T18" fmla="*/ 6 w 18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42">
                    <a:moveTo>
                      <a:pt x="6" y="42"/>
                    </a:moveTo>
                    <a:lnTo>
                      <a:pt x="15" y="25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6" y="9"/>
                    </a:lnTo>
                    <a:lnTo>
                      <a:pt x="0" y="11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3" name="Freeform 120"/>
              <p:cNvSpPr>
                <a:spLocks/>
              </p:cNvSpPr>
              <p:nvPr/>
            </p:nvSpPr>
            <p:spPr bwMode="auto">
              <a:xfrm>
                <a:off x="1273" y="1972"/>
                <a:ext cx="18" cy="42"/>
              </a:xfrm>
              <a:custGeom>
                <a:avLst/>
                <a:gdLst>
                  <a:gd name="T0" fmla="*/ 6 w 18"/>
                  <a:gd name="T1" fmla="*/ 42 h 42"/>
                  <a:gd name="T2" fmla="*/ 15 w 18"/>
                  <a:gd name="T3" fmla="*/ 25 h 42"/>
                  <a:gd name="T4" fmla="*/ 18 w 18"/>
                  <a:gd name="T5" fmla="*/ 3 h 42"/>
                  <a:gd name="T6" fmla="*/ 13 w 18"/>
                  <a:gd name="T7" fmla="*/ 0 h 42"/>
                  <a:gd name="T8" fmla="*/ 11 w 18"/>
                  <a:gd name="T9" fmla="*/ 0 h 42"/>
                  <a:gd name="T10" fmla="*/ 6 w 18"/>
                  <a:gd name="T11" fmla="*/ 9 h 42"/>
                  <a:gd name="T12" fmla="*/ 0 w 18"/>
                  <a:gd name="T13" fmla="*/ 11 h 42"/>
                  <a:gd name="T14" fmla="*/ 0 w 18"/>
                  <a:gd name="T15" fmla="*/ 42 h 42"/>
                  <a:gd name="T16" fmla="*/ 6 w 18"/>
                  <a:gd name="T17" fmla="*/ 42 h 42"/>
                  <a:gd name="T18" fmla="*/ 6 w 18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42">
                    <a:moveTo>
                      <a:pt x="6" y="42"/>
                    </a:moveTo>
                    <a:lnTo>
                      <a:pt x="15" y="25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6" y="9"/>
                    </a:lnTo>
                    <a:lnTo>
                      <a:pt x="0" y="11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4" name="Freeform 121"/>
              <p:cNvSpPr>
                <a:spLocks/>
              </p:cNvSpPr>
              <p:nvPr/>
            </p:nvSpPr>
            <p:spPr bwMode="auto">
              <a:xfrm>
                <a:off x="1257" y="493"/>
                <a:ext cx="462" cy="515"/>
              </a:xfrm>
              <a:custGeom>
                <a:avLst/>
                <a:gdLst>
                  <a:gd name="T0" fmla="*/ 356 w 462"/>
                  <a:gd name="T1" fmla="*/ 458 h 515"/>
                  <a:gd name="T2" fmla="*/ 409 w 462"/>
                  <a:gd name="T3" fmla="*/ 489 h 515"/>
                  <a:gd name="T4" fmla="*/ 405 w 462"/>
                  <a:gd name="T5" fmla="*/ 458 h 515"/>
                  <a:gd name="T6" fmla="*/ 405 w 462"/>
                  <a:gd name="T7" fmla="*/ 418 h 515"/>
                  <a:gd name="T8" fmla="*/ 387 w 462"/>
                  <a:gd name="T9" fmla="*/ 406 h 515"/>
                  <a:gd name="T10" fmla="*/ 367 w 462"/>
                  <a:gd name="T11" fmla="*/ 378 h 515"/>
                  <a:gd name="T12" fmla="*/ 360 w 462"/>
                  <a:gd name="T13" fmla="*/ 346 h 515"/>
                  <a:gd name="T14" fmla="*/ 389 w 462"/>
                  <a:gd name="T15" fmla="*/ 360 h 515"/>
                  <a:gd name="T16" fmla="*/ 409 w 462"/>
                  <a:gd name="T17" fmla="*/ 384 h 515"/>
                  <a:gd name="T18" fmla="*/ 433 w 462"/>
                  <a:gd name="T19" fmla="*/ 391 h 515"/>
                  <a:gd name="T20" fmla="*/ 444 w 462"/>
                  <a:gd name="T21" fmla="*/ 362 h 515"/>
                  <a:gd name="T22" fmla="*/ 456 w 462"/>
                  <a:gd name="T23" fmla="*/ 349 h 515"/>
                  <a:gd name="T24" fmla="*/ 418 w 462"/>
                  <a:gd name="T25" fmla="*/ 316 h 515"/>
                  <a:gd name="T26" fmla="*/ 389 w 462"/>
                  <a:gd name="T27" fmla="*/ 287 h 515"/>
                  <a:gd name="T28" fmla="*/ 376 w 462"/>
                  <a:gd name="T29" fmla="*/ 266 h 515"/>
                  <a:gd name="T30" fmla="*/ 347 w 462"/>
                  <a:gd name="T31" fmla="*/ 229 h 515"/>
                  <a:gd name="T32" fmla="*/ 369 w 462"/>
                  <a:gd name="T33" fmla="*/ 196 h 515"/>
                  <a:gd name="T34" fmla="*/ 329 w 462"/>
                  <a:gd name="T35" fmla="*/ 185 h 515"/>
                  <a:gd name="T36" fmla="*/ 325 w 462"/>
                  <a:gd name="T37" fmla="*/ 153 h 515"/>
                  <a:gd name="T38" fmla="*/ 305 w 462"/>
                  <a:gd name="T39" fmla="*/ 138 h 515"/>
                  <a:gd name="T40" fmla="*/ 271 w 462"/>
                  <a:gd name="T41" fmla="*/ 118 h 515"/>
                  <a:gd name="T42" fmla="*/ 267 w 462"/>
                  <a:gd name="T43" fmla="*/ 105 h 515"/>
                  <a:gd name="T44" fmla="*/ 243 w 462"/>
                  <a:gd name="T45" fmla="*/ 78 h 515"/>
                  <a:gd name="T46" fmla="*/ 178 w 462"/>
                  <a:gd name="T47" fmla="*/ 82 h 515"/>
                  <a:gd name="T48" fmla="*/ 147 w 462"/>
                  <a:gd name="T49" fmla="*/ 93 h 515"/>
                  <a:gd name="T50" fmla="*/ 153 w 462"/>
                  <a:gd name="T51" fmla="*/ 38 h 515"/>
                  <a:gd name="T52" fmla="*/ 100 w 462"/>
                  <a:gd name="T53" fmla="*/ 16 h 515"/>
                  <a:gd name="T54" fmla="*/ 82 w 462"/>
                  <a:gd name="T55" fmla="*/ 24 h 515"/>
                  <a:gd name="T56" fmla="*/ 98 w 462"/>
                  <a:gd name="T57" fmla="*/ 55 h 515"/>
                  <a:gd name="T58" fmla="*/ 76 w 462"/>
                  <a:gd name="T59" fmla="*/ 111 h 515"/>
                  <a:gd name="T60" fmla="*/ 56 w 462"/>
                  <a:gd name="T61" fmla="*/ 144 h 515"/>
                  <a:gd name="T62" fmla="*/ 56 w 462"/>
                  <a:gd name="T63" fmla="*/ 62 h 515"/>
                  <a:gd name="T64" fmla="*/ 12 w 462"/>
                  <a:gd name="T65" fmla="*/ 53 h 515"/>
                  <a:gd name="T66" fmla="*/ 9 w 462"/>
                  <a:gd name="T67" fmla="*/ 85 h 515"/>
                  <a:gd name="T68" fmla="*/ 12 w 462"/>
                  <a:gd name="T69" fmla="*/ 142 h 515"/>
                  <a:gd name="T70" fmla="*/ 58 w 462"/>
                  <a:gd name="T71" fmla="*/ 171 h 515"/>
                  <a:gd name="T72" fmla="*/ 138 w 462"/>
                  <a:gd name="T73" fmla="*/ 195 h 515"/>
                  <a:gd name="T74" fmla="*/ 163 w 462"/>
                  <a:gd name="T75" fmla="*/ 195 h 515"/>
                  <a:gd name="T76" fmla="*/ 171 w 462"/>
                  <a:gd name="T77" fmla="*/ 176 h 515"/>
                  <a:gd name="T78" fmla="*/ 213 w 462"/>
                  <a:gd name="T79" fmla="*/ 200 h 515"/>
                  <a:gd name="T80" fmla="*/ 227 w 462"/>
                  <a:gd name="T81" fmla="*/ 238 h 515"/>
                  <a:gd name="T82" fmla="*/ 245 w 462"/>
                  <a:gd name="T83" fmla="*/ 246 h 515"/>
                  <a:gd name="T84" fmla="*/ 276 w 462"/>
                  <a:gd name="T85" fmla="*/ 276 h 515"/>
                  <a:gd name="T86" fmla="*/ 267 w 462"/>
                  <a:gd name="T87" fmla="*/ 378 h 515"/>
                  <a:gd name="T88" fmla="*/ 209 w 462"/>
                  <a:gd name="T89" fmla="*/ 389 h 515"/>
                  <a:gd name="T90" fmla="*/ 200 w 462"/>
                  <a:gd name="T91" fmla="*/ 424 h 515"/>
                  <a:gd name="T92" fmla="*/ 249 w 462"/>
                  <a:gd name="T93" fmla="*/ 424 h 515"/>
                  <a:gd name="T94" fmla="*/ 267 w 462"/>
                  <a:gd name="T95" fmla="*/ 416 h 515"/>
                  <a:gd name="T96" fmla="*/ 303 w 462"/>
                  <a:gd name="T97" fmla="*/ 475 h 515"/>
                  <a:gd name="T98" fmla="*/ 340 w 462"/>
                  <a:gd name="T99" fmla="*/ 495 h 515"/>
                  <a:gd name="T100" fmla="*/ 382 w 462"/>
                  <a:gd name="T101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2" h="515">
                    <a:moveTo>
                      <a:pt x="362" y="475"/>
                    </a:moveTo>
                    <a:lnTo>
                      <a:pt x="345" y="455"/>
                    </a:lnTo>
                    <a:lnTo>
                      <a:pt x="342" y="449"/>
                    </a:lnTo>
                    <a:lnTo>
                      <a:pt x="345" y="447"/>
                    </a:lnTo>
                    <a:lnTo>
                      <a:pt x="356" y="458"/>
                    </a:lnTo>
                    <a:lnTo>
                      <a:pt x="362" y="455"/>
                    </a:lnTo>
                    <a:lnTo>
                      <a:pt x="376" y="473"/>
                    </a:lnTo>
                    <a:lnTo>
                      <a:pt x="396" y="477"/>
                    </a:lnTo>
                    <a:lnTo>
                      <a:pt x="407" y="491"/>
                    </a:lnTo>
                    <a:lnTo>
                      <a:pt x="409" y="489"/>
                    </a:lnTo>
                    <a:lnTo>
                      <a:pt x="405" y="478"/>
                    </a:lnTo>
                    <a:lnTo>
                      <a:pt x="413" y="480"/>
                    </a:lnTo>
                    <a:lnTo>
                      <a:pt x="411" y="473"/>
                    </a:lnTo>
                    <a:lnTo>
                      <a:pt x="405" y="466"/>
                    </a:lnTo>
                    <a:lnTo>
                      <a:pt x="405" y="458"/>
                    </a:lnTo>
                    <a:lnTo>
                      <a:pt x="413" y="464"/>
                    </a:lnTo>
                    <a:lnTo>
                      <a:pt x="413" y="449"/>
                    </a:lnTo>
                    <a:lnTo>
                      <a:pt x="411" y="438"/>
                    </a:lnTo>
                    <a:lnTo>
                      <a:pt x="400" y="435"/>
                    </a:lnTo>
                    <a:lnTo>
                      <a:pt x="405" y="418"/>
                    </a:lnTo>
                    <a:lnTo>
                      <a:pt x="398" y="413"/>
                    </a:lnTo>
                    <a:lnTo>
                      <a:pt x="394" y="416"/>
                    </a:lnTo>
                    <a:lnTo>
                      <a:pt x="393" y="407"/>
                    </a:lnTo>
                    <a:lnTo>
                      <a:pt x="384" y="409"/>
                    </a:lnTo>
                    <a:lnTo>
                      <a:pt x="387" y="406"/>
                    </a:lnTo>
                    <a:lnTo>
                      <a:pt x="378" y="406"/>
                    </a:lnTo>
                    <a:lnTo>
                      <a:pt x="376" y="409"/>
                    </a:lnTo>
                    <a:lnTo>
                      <a:pt x="373" y="395"/>
                    </a:lnTo>
                    <a:lnTo>
                      <a:pt x="367" y="395"/>
                    </a:lnTo>
                    <a:lnTo>
                      <a:pt x="367" y="378"/>
                    </a:lnTo>
                    <a:lnTo>
                      <a:pt x="356" y="378"/>
                    </a:lnTo>
                    <a:lnTo>
                      <a:pt x="358" y="367"/>
                    </a:lnTo>
                    <a:lnTo>
                      <a:pt x="371" y="366"/>
                    </a:lnTo>
                    <a:lnTo>
                      <a:pt x="354" y="349"/>
                    </a:lnTo>
                    <a:lnTo>
                      <a:pt x="360" y="346"/>
                    </a:lnTo>
                    <a:lnTo>
                      <a:pt x="369" y="351"/>
                    </a:lnTo>
                    <a:lnTo>
                      <a:pt x="365" y="342"/>
                    </a:lnTo>
                    <a:lnTo>
                      <a:pt x="374" y="342"/>
                    </a:lnTo>
                    <a:lnTo>
                      <a:pt x="373" y="351"/>
                    </a:lnTo>
                    <a:lnTo>
                      <a:pt x="389" y="360"/>
                    </a:lnTo>
                    <a:lnTo>
                      <a:pt x="391" y="366"/>
                    </a:lnTo>
                    <a:lnTo>
                      <a:pt x="398" y="364"/>
                    </a:lnTo>
                    <a:lnTo>
                      <a:pt x="398" y="376"/>
                    </a:lnTo>
                    <a:lnTo>
                      <a:pt x="405" y="386"/>
                    </a:lnTo>
                    <a:lnTo>
                      <a:pt x="409" y="384"/>
                    </a:lnTo>
                    <a:lnTo>
                      <a:pt x="409" y="391"/>
                    </a:lnTo>
                    <a:lnTo>
                      <a:pt x="413" y="395"/>
                    </a:lnTo>
                    <a:lnTo>
                      <a:pt x="416" y="395"/>
                    </a:lnTo>
                    <a:lnTo>
                      <a:pt x="427" y="406"/>
                    </a:lnTo>
                    <a:lnTo>
                      <a:pt x="433" y="391"/>
                    </a:lnTo>
                    <a:lnTo>
                      <a:pt x="429" y="373"/>
                    </a:lnTo>
                    <a:lnTo>
                      <a:pt x="442" y="380"/>
                    </a:lnTo>
                    <a:lnTo>
                      <a:pt x="445" y="366"/>
                    </a:lnTo>
                    <a:lnTo>
                      <a:pt x="451" y="364"/>
                    </a:lnTo>
                    <a:lnTo>
                      <a:pt x="444" y="362"/>
                    </a:lnTo>
                    <a:lnTo>
                      <a:pt x="447" y="353"/>
                    </a:lnTo>
                    <a:lnTo>
                      <a:pt x="444" y="351"/>
                    </a:lnTo>
                    <a:lnTo>
                      <a:pt x="458" y="355"/>
                    </a:lnTo>
                    <a:lnTo>
                      <a:pt x="460" y="351"/>
                    </a:lnTo>
                    <a:lnTo>
                      <a:pt x="456" y="349"/>
                    </a:lnTo>
                    <a:lnTo>
                      <a:pt x="462" y="340"/>
                    </a:lnTo>
                    <a:lnTo>
                      <a:pt x="449" y="326"/>
                    </a:lnTo>
                    <a:lnTo>
                      <a:pt x="431" y="329"/>
                    </a:lnTo>
                    <a:lnTo>
                      <a:pt x="436" y="313"/>
                    </a:lnTo>
                    <a:lnTo>
                      <a:pt x="418" y="316"/>
                    </a:lnTo>
                    <a:lnTo>
                      <a:pt x="422" y="307"/>
                    </a:lnTo>
                    <a:lnTo>
                      <a:pt x="413" y="291"/>
                    </a:lnTo>
                    <a:lnTo>
                      <a:pt x="404" y="289"/>
                    </a:lnTo>
                    <a:lnTo>
                      <a:pt x="405" y="280"/>
                    </a:lnTo>
                    <a:lnTo>
                      <a:pt x="389" y="287"/>
                    </a:lnTo>
                    <a:lnTo>
                      <a:pt x="384" y="282"/>
                    </a:lnTo>
                    <a:lnTo>
                      <a:pt x="387" y="276"/>
                    </a:lnTo>
                    <a:lnTo>
                      <a:pt x="385" y="273"/>
                    </a:lnTo>
                    <a:lnTo>
                      <a:pt x="374" y="273"/>
                    </a:lnTo>
                    <a:lnTo>
                      <a:pt x="376" y="266"/>
                    </a:lnTo>
                    <a:lnTo>
                      <a:pt x="351" y="256"/>
                    </a:lnTo>
                    <a:lnTo>
                      <a:pt x="360" y="253"/>
                    </a:lnTo>
                    <a:lnTo>
                      <a:pt x="354" y="244"/>
                    </a:lnTo>
                    <a:lnTo>
                      <a:pt x="360" y="238"/>
                    </a:lnTo>
                    <a:lnTo>
                      <a:pt x="347" y="229"/>
                    </a:lnTo>
                    <a:lnTo>
                      <a:pt x="380" y="227"/>
                    </a:lnTo>
                    <a:lnTo>
                      <a:pt x="344" y="213"/>
                    </a:lnTo>
                    <a:lnTo>
                      <a:pt x="367" y="205"/>
                    </a:lnTo>
                    <a:lnTo>
                      <a:pt x="371" y="200"/>
                    </a:lnTo>
                    <a:lnTo>
                      <a:pt x="369" y="196"/>
                    </a:lnTo>
                    <a:lnTo>
                      <a:pt x="354" y="180"/>
                    </a:lnTo>
                    <a:lnTo>
                      <a:pt x="353" y="187"/>
                    </a:lnTo>
                    <a:lnTo>
                      <a:pt x="340" y="195"/>
                    </a:lnTo>
                    <a:lnTo>
                      <a:pt x="345" y="184"/>
                    </a:lnTo>
                    <a:lnTo>
                      <a:pt x="329" y="185"/>
                    </a:lnTo>
                    <a:lnTo>
                      <a:pt x="347" y="176"/>
                    </a:lnTo>
                    <a:lnTo>
                      <a:pt x="349" y="165"/>
                    </a:lnTo>
                    <a:lnTo>
                      <a:pt x="331" y="156"/>
                    </a:lnTo>
                    <a:lnTo>
                      <a:pt x="318" y="169"/>
                    </a:lnTo>
                    <a:lnTo>
                      <a:pt x="325" y="153"/>
                    </a:lnTo>
                    <a:lnTo>
                      <a:pt x="311" y="162"/>
                    </a:lnTo>
                    <a:lnTo>
                      <a:pt x="314" y="149"/>
                    </a:lnTo>
                    <a:lnTo>
                      <a:pt x="314" y="144"/>
                    </a:lnTo>
                    <a:lnTo>
                      <a:pt x="291" y="144"/>
                    </a:lnTo>
                    <a:lnTo>
                      <a:pt x="305" y="138"/>
                    </a:lnTo>
                    <a:lnTo>
                      <a:pt x="307" y="135"/>
                    </a:lnTo>
                    <a:lnTo>
                      <a:pt x="302" y="122"/>
                    </a:lnTo>
                    <a:lnTo>
                      <a:pt x="283" y="109"/>
                    </a:lnTo>
                    <a:lnTo>
                      <a:pt x="278" y="118"/>
                    </a:lnTo>
                    <a:lnTo>
                      <a:pt x="271" y="118"/>
                    </a:lnTo>
                    <a:lnTo>
                      <a:pt x="271" y="131"/>
                    </a:lnTo>
                    <a:lnTo>
                      <a:pt x="265" y="124"/>
                    </a:lnTo>
                    <a:lnTo>
                      <a:pt x="265" y="118"/>
                    </a:lnTo>
                    <a:lnTo>
                      <a:pt x="258" y="124"/>
                    </a:lnTo>
                    <a:lnTo>
                      <a:pt x="267" y="105"/>
                    </a:lnTo>
                    <a:lnTo>
                      <a:pt x="243" y="111"/>
                    </a:lnTo>
                    <a:lnTo>
                      <a:pt x="254" y="102"/>
                    </a:lnTo>
                    <a:lnTo>
                      <a:pt x="254" y="93"/>
                    </a:lnTo>
                    <a:lnTo>
                      <a:pt x="240" y="89"/>
                    </a:lnTo>
                    <a:lnTo>
                      <a:pt x="243" y="78"/>
                    </a:lnTo>
                    <a:lnTo>
                      <a:pt x="233" y="65"/>
                    </a:lnTo>
                    <a:lnTo>
                      <a:pt x="202" y="56"/>
                    </a:lnTo>
                    <a:lnTo>
                      <a:pt x="185" y="65"/>
                    </a:lnTo>
                    <a:lnTo>
                      <a:pt x="189" y="76"/>
                    </a:lnTo>
                    <a:lnTo>
                      <a:pt x="178" y="82"/>
                    </a:lnTo>
                    <a:lnTo>
                      <a:pt x="165" y="78"/>
                    </a:lnTo>
                    <a:lnTo>
                      <a:pt x="165" y="67"/>
                    </a:lnTo>
                    <a:lnTo>
                      <a:pt x="162" y="84"/>
                    </a:lnTo>
                    <a:lnTo>
                      <a:pt x="149" y="100"/>
                    </a:lnTo>
                    <a:lnTo>
                      <a:pt x="147" y="93"/>
                    </a:lnTo>
                    <a:lnTo>
                      <a:pt x="153" y="89"/>
                    </a:lnTo>
                    <a:lnTo>
                      <a:pt x="149" y="85"/>
                    </a:lnTo>
                    <a:lnTo>
                      <a:pt x="156" y="56"/>
                    </a:lnTo>
                    <a:lnTo>
                      <a:pt x="149" y="47"/>
                    </a:lnTo>
                    <a:lnTo>
                      <a:pt x="153" y="38"/>
                    </a:lnTo>
                    <a:lnTo>
                      <a:pt x="140" y="29"/>
                    </a:lnTo>
                    <a:lnTo>
                      <a:pt x="143" y="24"/>
                    </a:lnTo>
                    <a:lnTo>
                      <a:pt x="138" y="2"/>
                    </a:lnTo>
                    <a:lnTo>
                      <a:pt x="105" y="9"/>
                    </a:lnTo>
                    <a:lnTo>
                      <a:pt x="100" y="16"/>
                    </a:lnTo>
                    <a:lnTo>
                      <a:pt x="103" y="18"/>
                    </a:lnTo>
                    <a:lnTo>
                      <a:pt x="103" y="25"/>
                    </a:lnTo>
                    <a:lnTo>
                      <a:pt x="91" y="18"/>
                    </a:lnTo>
                    <a:lnTo>
                      <a:pt x="93" y="29"/>
                    </a:lnTo>
                    <a:lnTo>
                      <a:pt x="82" y="24"/>
                    </a:lnTo>
                    <a:lnTo>
                      <a:pt x="82" y="29"/>
                    </a:lnTo>
                    <a:lnTo>
                      <a:pt x="83" y="33"/>
                    </a:lnTo>
                    <a:lnTo>
                      <a:pt x="102" y="40"/>
                    </a:lnTo>
                    <a:lnTo>
                      <a:pt x="74" y="38"/>
                    </a:lnTo>
                    <a:lnTo>
                      <a:pt x="98" y="55"/>
                    </a:lnTo>
                    <a:lnTo>
                      <a:pt x="71" y="47"/>
                    </a:lnTo>
                    <a:lnTo>
                      <a:pt x="74" y="73"/>
                    </a:lnTo>
                    <a:lnTo>
                      <a:pt x="85" y="75"/>
                    </a:lnTo>
                    <a:lnTo>
                      <a:pt x="67" y="95"/>
                    </a:lnTo>
                    <a:lnTo>
                      <a:pt x="76" y="111"/>
                    </a:lnTo>
                    <a:lnTo>
                      <a:pt x="87" y="113"/>
                    </a:lnTo>
                    <a:lnTo>
                      <a:pt x="85" y="142"/>
                    </a:lnTo>
                    <a:lnTo>
                      <a:pt x="83" y="147"/>
                    </a:lnTo>
                    <a:lnTo>
                      <a:pt x="82" y="138"/>
                    </a:lnTo>
                    <a:lnTo>
                      <a:pt x="56" y="144"/>
                    </a:lnTo>
                    <a:lnTo>
                      <a:pt x="83" y="131"/>
                    </a:lnTo>
                    <a:lnTo>
                      <a:pt x="62" y="100"/>
                    </a:lnTo>
                    <a:lnTo>
                      <a:pt x="58" y="93"/>
                    </a:lnTo>
                    <a:lnTo>
                      <a:pt x="62" y="75"/>
                    </a:lnTo>
                    <a:lnTo>
                      <a:pt x="56" y="62"/>
                    </a:lnTo>
                    <a:lnTo>
                      <a:pt x="63" y="33"/>
                    </a:lnTo>
                    <a:lnTo>
                      <a:pt x="83" y="0"/>
                    </a:lnTo>
                    <a:lnTo>
                      <a:pt x="43" y="2"/>
                    </a:lnTo>
                    <a:lnTo>
                      <a:pt x="16" y="35"/>
                    </a:lnTo>
                    <a:lnTo>
                      <a:pt x="12" y="53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3" y="75"/>
                    </a:lnTo>
                    <a:lnTo>
                      <a:pt x="5" y="85"/>
                    </a:lnTo>
                    <a:lnTo>
                      <a:pt x="9" y="85"/>
                    </a:lnTo>
                    <a:lnTo>
                      <a:pt x="0" y="95"/>
                    </a:lnTo>
                    <a:lnTo>
                      <a:pt x="5" y="107"/>
                    </a:lnTo>
                    <a:lnTo>
                      <a:pt x="2" y="124"/>
                    </a:lnTo>
                    <a:lnTo>
                      <a:pt x="49" y="145"/>
                    </a:lnTo>
                    <a:lnTo>
                      <a:pt x="12" y="142"/>
                    </a:lnTo>
                    <a:lnTo>
                      <a:pt x="14" y="145"/>
                    </a:lnTo>
                    <a:lnTo>
                      <a:pt x="12" y="151"/>
                    </a:lnTo>
                    <a:lnTo>
                      <a:pt x="32" y="178"/>
                    </a:lnTo>
                    <a:lnTo>
                      <a:pt x="49" y="180"/>
                    </a:lnTo>
                    <a:lnTo>
                      <a:pt x="58" y="171"/>
                    </a:lnTo>
                    <a:lnTo>
                      <a:pt x="58" y="180"/>
                    </a:lnTo>
                    <a:lnTo>
                      <a:pt x="67" y="191"/>
                    </a:lnTo>
                    <a:lnTo>
                      <a:pt x="113" y="193"/>
                    </a:lnTo>
                    <a:lnTo>
                      <a:pt x="133" y="202"/>
                    </a:lnTo>
                    <a:lnTo>
                      <a:pt x="138" y="195"/>
                    </a:lnTo>
                    <a:lnTo>
                      <a:pt x="145" y="204"/>
                    </a:lnTo>
                    <a:lnTo>
                      <a:pt x="149" y="204"/>
                    </a:lnTo>
                    <a:lnTo>
                      <a:pt x="147" y="200"/>
                    </a:lnTo>
                    <a:lnTo>
                      <a:pt x="136" y="187"/>
                    </a:lnTo>
                    <a:lnTo>
                      <a:pt x="163" y="195"/>
                    </a:lnTo>
                    <a:lnTo>
                      <a:pt x="167" y="200"/>
                    </a:lnTo>
                    <a:lnTo>
                      <a:pt x="182" y="198"/>
                    </a:lnTo>
                    <a:lnTo>
                      <a:pt x="183" y="195"/>
                    </a:lnTo>
                    <a:lnTo>
                      <a:pt x="178" y="178"/>
                    </a:lnTo>
                    <a:lnTo>
                      <a:pt x="171" y="176"/>
                    </a:lnTo>
                    <a:lnTo>
                      <a:pt x="182" y="175"/>
                    </a:lnTo>
                    <a:lnTo>
                      <a:pt x="193" y="184"/>
                    </a:lnTo>
                    <a:lnTo>
                      <a:pt x="202" y="184"/>
                    </a:lnTo>
                    <a:lnTo>
                      <a:pt x="202" y="200"/>
                    </a:lnTo>
                    <a:lnTo>
                      <a:pt x="213" y="200"/>
                    </a:lnTo>
                    <a:lnTo>
                      <a:pt x="214" y="207"/>
                    </a:lnTo>
                    <a:lnTo>
                      <a:pt x="209" y="211"/>
                    </a:lnTo>
                    <a:lnTo>
                      <a:pt x="231" y="227"/>
                    </a:lnTo>
                    <a:lnTo>
                      <a:pt x="233" y="233"/>
                    </a:lnTo>
                    <a:lnTo>
                      <a:pt x="227" y="238"/>
                    </a:lnTo>
                    <a:lnTo>
                      <a:pt x="216" y="236"/>
                    </a:lnTo>
                    <a:lnTo>
                      <a:pt x="218" y="253"/>
                    </a:lnTo>
                    <a:lnTo>
                      <a:pt x="234" y="242"/>
                    </a:lnTo>
                    <a:lnTo>
                      <a:pt x="245" y="240"/>
                    </a:lnTo>
                    <a:lnTo>
                      <a:pt x="245" y="246"/>
                    </a:lnTo>
                    <a:lnTo>
                      <a:pt x="254" y="260"/>
                    </a:lnTo>
                    <a:lnTo>
                      <a:pt x="254" y="251"/>
                    </a:lnTo>
                    <a:lnTo>
                      <a:pt x="262" y="253"/>
                    </a:lnTo>
                    <a:lnTo>
                      <a:pt x="262" y="267"/>
                    </a:lnTo>
                    <a:lnTo>
                      <a:pt x="276" y="276"/>
                    </a:lnTo>
                    <a:lnTo>
                      <a:pt x="287" y="313"/>
                    </a:lnTo>
                    <a:lnTo>
                      <a:pt x="276" y="326"/>
                    </a:lnTo>
                    <a:lnTo>
                      <a:pt x="276" y="335"/>
                    </a:lnTo>
                    <a:lnTo>
                      <a:pt x="253" y="356"/>
                    </a:lnTo>
                    <a:lnTo>
                      <a:pt x="267" y="378"/>
                    </a:lnTo>
                    <a:lnTo>
                      <a:pt x="267" y="386"/>
                    </a:lnTo>
                    <a:lnTo>
                      <a:pt x="256" y="382"/>
                    </a:lnTo>
                    <a:lnTo>
                      <a:pt x="238" y="393"/>
                    </a:lnTo>
                    <a:lnTo>
                      <a:pt x="205" y="386"/>
                    </a:lnTo>
                    <a:lnTo>
                      <a:pt x="209" y="389"/>
                    </a:lnTo>
                    <a:lnTo>
                      <a:pt x="205" y="389"/>
                    </a:lnTo>
                    <a:lnTo>
                      <a:pt x="205" y="395"/>
                    </a:lnTo>
                    <a:lnTo>
                      <a:pt x="196" y="402"/>
                    </a:lnTo>
                    <a:lnTo>
                      <a:pt x="194" y="415"/>
                    </a:lnTo>
                    <a:lnTo>
                      <a:pt x="200" y="424"/>
                    </a:lnTo>
                    <a:lnTo>
                      <a:pt x="216" y="431"/>
                    </a:lnTo>
                    <a:lnTo>
                      <a:pt x="231" y="424"/>
                    </a:lnTo>
                    <a:lnTo>
                      <a:pt x="229" y="418"/>
                    </a:lnTo>
                    <a:lnTo>
                      <a:pt x="233" y="416"/>
                    </a:lnTo>
                    <a:lnTo>
                      <a:pt x="249" y="424"/>
                    </a:lnTo>
                    <a:lnTo>
                      <a:pt x="251" y="422"/>
                    </a:lnTo>
                    <a:lnTo>
                      <a:pt x="245" y="409"/>
                    </a:lnTo>
                    <a:lnTo>
                      <a:pt x="249" y="407"/>
                    </a:lnTo>
                    <a:lnTo>
                      <a:pt x="251" y="415"/>
                    </a:lnTo>
                    <a:lnTo>
                      <a:pt x="267" y="416"/>
                    </a:lnTo>
                    <a:lnTo>
                      <a:pt x="276" y="440"/>
                    </a:lnTo>
                    <a:lnTo>
                      <a:pt x="303" y="455"/>
                    </a:lnTo>
                    <a:lnTo>
                      <a:pt x="294" y="460"/>
                    </a:lnTo>
                    <a:lnTo>
                      <a:pt x="291" y="455"/>
                    </a:lnTo>
                    <a:lnTo>
                      <a:pt x="303" y="475"/>
                    </a:lnTo>
                    <a:lnTo>
                      <a:pt x="320" y="484"/>
                    </a:lnTo>
                    <a:lnTo>
                      <a:pt x="325" y="478"/>
                    </a:lnTo>
                    <a:lnTo>
                      <a:pt x="327" y="484"/>
                    </a:lnTo>
                    <a:lnTo>
                      <a:pt x="334" y="482"/>
                    </a:lnTo>
                    <a:lnTo>
                      <a:pt x="340" y="495"/>
                    </a:lnTo>
                    <a:lnTo>
                      <a:pt x="344" y="493"/>
                    </a:lnTo>
                    <a:lnTo>
                      <a:pt x="347" y="500"/>
                    </a:lnTo>
                    <a:lnTo>
                      <a:pt x="367" y="507"/>
                    </a:lnTo>
                    <a:lnTo>
                      <a:pt x="374" y="506"/>
                    </a:lnTo>
                    <a:lnTo>
                      <a:pt x="382" y="515"/>
                    </a:lnTo>
                    <a:lnTo>
                      <a:pt x="389" y="513"/>
                    </a:lnTo>
                    <a:lnTo>
                      <a:pt x="387" y="498"/>
                    </a:lnTo>
                    <a:lnTo>
                      <a:pt x="362" y="475"/>
                    </a:lnTo>
                    <a:lnTo>
                      <a:pt x="362" y="4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5" name="Freeform 122"/>
              <p:cNvSpPr>
                <a:spLocks/>
              </p:cNvSpPr>
              <p:nvPr/>
            </p:nvSpPr>
            <p:spPr bwMode="auto">
              <a:xfrm>
                <a:off x="1257" y="493"/>
                <a:ext cx="462" cy="515"/>
              </a:xfrm>
              <a:custGeom>
                <a:avLst/>
                <a:gdLst>
                  <a:gd name="T0" fmla="*/ 356 w 462"/>
                  <a:gd name="T1" fmla="*/ 458 h 515"/>
                  <a:gd name="T2" fmla="*/ 409 w 462"/>
                  <a:gd name="T3" fmla="*/ 489 h 515"/>
                  <a:gd name="T4" fmla="*/ 405 w 462"/>
                  <a:gd name="T5" fmla="*/ 458 h 515"/>
                  <a:gd name="T6" fmla="*/ 405 w 462"/>
                  <a:gd name="T7" fmla="*/ 418 h 515"/>
                  <a:gd name="T8" fmla="*/ 387 w 462"/>
                  <a:gd name="T9" fmla="*/ 406 h 515"/>
                  <a:gd name="T10" fmla="*/ 367 w 462"/>
                  <a:gd name="T11" fmla="*/ 378 h 515"/>
                  <a:gd name="T12" fmla="*/ 360 w 462"/>
                  <a:gd name="T13" fmla="*/ 346 h 515"/>
                  <a:gd name="T14" fmla="*/ 389 w 462"/>
                  <a:gd name="T15" fmla="*/ 360 h 515"/>
                  <a:gd name="T16" fmla="*/ 409 w 462"/>
                  <a:gd name="T17" fmla="*/ 384 h 515"/>
                  <a:gd name="T18" fmla="*/ 433 w 462"/>
                  <a:gd name="T19" fmla="*/ 391 h 515"/>
                  <a:gd name="T20" fmla="*/ 444 w 462"/>
                  <a:gd name="T21" fmla="*/ 362 h 515"/>
                  <a:gd name="T22" fmla="*/ 456 w 462"/>
                  <a:gd name="T23" fmla="*/ 349 h 515"/>
                  <a:gd name="T24" fmla="*/ 418 w 462"/>
                  <a:gd name="T25" fmla="*/ 316 h 515"/>
                  <a:gd name="T26" fmla="*/ 389 w 462"/>
                  <a:gd name="T27" fmla="*/ 287 h 515"/>
                  <a:gd name="T28" fmla="*/ 376 w 462"/>
                  <a:gd name="T29" fmla="*/ 266 h 515"/>
                  <a:gd name="T30" fmla="*/ 347 w 462"/>
                  <a:gd name="T31" fmla="*/ 229 h 515"/>
                  <a:gd name="T32" fmla="*/ 369 w 462"/>
                  <a:gd name="T33" fmla="*/ 196 h 515"/>
                  <a:gd name="T34" fmla="*/ 329 w 462"/>
                  <a:gd name="T35" fmla="*/ 185 h 515"/>
                  <a:gd name="T36" fmla="*/ 325 w 462"/>
                  <a:gd name="T37" fmla="*/ 153 h 515"/>
                  <a:gd name="T38" fmla="*/ 305 w 462"/>
                  <a:gd name="T39" fmla="*/ 138 h 515"/>
                  <a:gd name="T40" fmla="*/ 271 w 462"/>
                  <a:gd name="T41" fmla="*/ 118 h 515"/>
                  <a:gd name="T42" fmla="*/ 267 w 462"/>
                  <a:gd name="T43" fmla="*/ 105 h 515"/>
                  <a:gd name="T44" fmla="*/ 243 w 462"/>
                  <a:gd name="T45" fmla="*/ 78 h 515"/>
                  <a:gd name="T46" fmla="*/ 178 w 462"/>
                  <a:gd name="T47" fmla="*/ 82 h 515"/>
                  <a:gd name="T48" fmla="*/ 147 w 462"/>
                  <a:gd name="T49" fmla="*/ 93 h 515"/>
                  <a:gd name="T50" fmla="*/ 153 w 462"/>
                  <a:gd name="T51" fmla="*/ 38 h 515"/>
                  <a:gd name="T52" fmla="*/ 100 w 462"/>
                  <a:gd name="T53" fmla="*/ 16 h 515"/>
                  <a:gd name="T54" fmla="*/ 82 w 462"/>
                  <a:gd name="T55" fmla="*/ 24 h 515"/>
                  <a:gd name="T56" fmla="*/ 98 w 462"/>
                  <a:gd name="T57" fmla="*/ 55 h 515"/>
                  <a:gd name="T58" fmla="*/ 76 w 462"/>
                  <a:gd name="T59" fmla="*/ 111 h 515"/>
                  <a:gd name="T60" fmla="*/ 56 w 462"/>
                  <a:gd name="T61" fmla="*/ 144 h 515"/>
                  <a:gd name="T62" fmla="*/ 56 w 462"/>
                  <a:gd name="T63" fmla="*/ 62 h 515"/>
                  <a:gd name="T64" fmla="*/ 12 w 462"/>
                  <a:gd name="T65" fmla="*/ 53 h 515"/>
                  <a:gd name="T66" fmla="*/ 9 w 462"/>
                  <a:gd name="T67" fmla="*/ 85 h 515"/>
                  <a:gd name="T68" fmla="*/ 12 w 462"/>
                  <a:gd name="T69" fmla="*/ 142 h 515"/>
                  <a:gd name="T70" fmla="*/ 58 w 462"/>
                  <a:gd name="T71" fmla="*/ 171 h 515"/>
                  <a:gd name="T72" fmla="*/ 138 w 462"/>
                  <a:gd name="T73" fmla="*/ 195 h 515"/>
                  <a:gd name="T74" fmla="*/ 163 w 462"/>
                  <a:gd name="T75" fmla="*/ 195 h 515"/>
                  <a:gd name="T76" fmla="*/ 171 w 462"/>
                  <a:gd name="T77" fmla="*/ 176 h 515"/>
                  <a:gd name="T78" fmla="*/ 213 w 462"/>
                  <a:gd name="T79" fmla="*/ 200 h 515"/>
                  <a:gd name="T80" fmla="*/ 227 w 462"/>
                  <a:gd name="T81" fmla="*/ 238 h 515"/>
                  <a:gd name="T82" fmla="*/ 245 w 462"/>
                  <a:gd name="T83" fmla="*/ 246 h 515"/>
                  <a:gd name="T84" fmla="*/ 276 w 462"/>
                  <a:gd name="T85" fmla="*/ 276 h 515"/>
                  <a:gd name="T86" fmla="*/ 267 w 462"/>
                  <a:gd name="T87" fmla="*/ 378 h 515"/>
                  <a:gd name="T88" fmla="*/ 209 w 462"/>
                  <a:gd name="T89" fmla="*/ 389 h 515"/>
                  <a:gd name="T90" fmla="*/ 200 w 462"/>
                  <a:gd name="T91" fmla="*/ 424 h 515"/>
                  <a:gd name="T92" fmla="*/ 249 w 462"/>
                  <a:gd name="T93" fmla="*/ 424 h 515"/>
                  <a:gd name="T94" fmla="*/ 267 w 462"/>
                  <a:gd name="T95" fmla="*/ 416 h 515"/>
                  <a:gd name="T96" fmla="*/ 303 w 462"/>
                  <a:gd name="T97" fmla="*/ 475 h 515"/>
                  <a:gd name="T98" fmla="*/ 340 w 462"/>
                  <a:gd name="T99" fmla="*/ 495 h 515"/>
                  <a:gd name="T100" fmla="*/ 382 w 462"/>
                  <a:gd name="T101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2" h="515">
                    <a:moveTo>
                      <a:pt x="362" y="475"/>
                    </a:moveTo>
                    <a:lnTo>
                      <a:pt x="345" y="455"/>
                    </a:lnTo>
                    <a:lnTo>
                      <a:pt x="342" y="449"/>
                    </a:lnTo>
                    <a:lnTo>
                      <a:pt x="345" y="447"/>
                    </a:lnTo>
                    <a:lnTo>
                      <a:pt x="356" y="458"/>
                    </a:lnTo>
                    <a:lnTo>
                      <a:pt x="362" y="455"/>
                    </a:lnTo>
                    <a:lnTo>
                      <a:pt x="376" y="473"/>
                    </a:lnTo>
                    <a:lnTo>
                      <a:pt x="396" y="477"/>
                    </a:lnTo>
                    <a:lnTo>
                      <a:pt x="407" y="491"/>
                    </a:lnTo>
                    <a:lnTo>
                      <a:pt x="409" y="489"/>
                    </a:lnTo>
                    <a:lnTo>
                      <a:pt x="405" y="478"/>
                    </a:lnTo>
                    <a:lnTo>
                      <a:pt x="413" y="480"/>
                    </a:lnTo>
                    <a:lnTo>
                      <a:pt x="411" y="473"/>
                    </a:lnTo>
                    <a:lnTo>
                      <a:pt x="405" y="466"/>
                    </a:lnTo>
                    <a:lnTo>
                      <a:pt x="405" y="458"/>
                    </a:lnTo>
                    <a:lnTo>
                      <a:pt x="413" y="464"/>
                    </a:lnTo>
                    <a:lnTo>
                      <a:pt x="413" y="449"/>
                    </a:lnTo>
                    <a:lnTo>
                      <a:pt x="411" y="438"/>
                    </a:lnTo>
                    <a:lnTo>
                      <a:pt x="400" y="435"/>
                    </a:lnTo>
                    <a:lnTo>
                      <a:pt x="405" y="418"/>
                    </a:lnTo>
                    <a:lnTo>
                      <a:pt x="398" y="413"/>
                    </a:lnTo>
                    <a:lnTo>
                      <a:pt x="394" y="416"/>
                    </a:lnTo>
                    <a:lnTo>
                      <a:pt x="393" y="407"/>
                    </a:lnTo>
                    <a:lnTo>
                      <a:pt x="384" y="409"/>
                    </a:lnTo>
                    <a:lnTo>
                      <a:pt x="387" y="406"/>
                    </a:lnTo>
                    <a:lnTo>
                      <a:pt x="378" y="406"/>
                    </a:lnTo>
                    <a:lnTo>
                      <a:pt x="376" y="409"/>
                    </a:lnTo>
                    <a:lnTo>
                      <a:pt x="373" y="395"/>
                    </a:lnTo>
                    <a:lnTo>
                      <a:pt x="367" y="395"/>
                    </a:lnTo>
                    <a:lnTo>
                      <a:pt x="367" y="378"/>
                    </a:lnTo>
                    <a:lnTo>
                      <a:pt x="356" y="378"/>
                    </a:lnTo>
                    <a:lnTo>
                      <a:pt x="358" y="367"/>
                    </a:lnTo>
                    <a:lnTo>
                      <a:pt x="371" y="366"/>
                    </a:lnTo>
                    <a:lnTo>
                      <a:pt x="354" y="349"/>
                    </a:lnTo>
                    <a:lnTo>
                      <a:pt x="360" y="346"/>
                    </a:lnTo>
                    <a:lnTo>
                      <a:pt x="369" y="351"/>
                    </a:lnTo>
                    <a:lnTo>
                      <a:pt x="365" y="342"/>
                    </a:lnTo>
                    <a:lnTo>
                      <a:pt x="374" y="342"/>
                    </a:lnTo>
                    <a:lnTo>
                      <a:pt x="373" y="351"/>
                    </a:lnTo>
                    <a:lnTo>
                      <a:pt x="389" y="360"/>
                    </a:lnTo>
                    <a:lnTo>
                      <a:pt x="391" y="366"/>
                    </a:lnTo>
                    <a:lnTo>
                      <a:pt x="398" y="364"/>
                    </a:lnTo>
                    <a:lnTo>
                      <a:pt x="398" y="376"/>
                    </a:lnTo>
                    <a:lnTo>
                      <a:pt x="405" y="386"/>
                    </a:lnTo>
                    <a:lnTo>
                      <a:pt x="409" y="384"/>
                    </a:lnTo>
                    <a:lnTo>
                      <a:pt x="409" y="391"/>
                    </a:lnTo>
                    <a:lnTo>
                      <a:pt x="413" y="395"/>
                    </a:lnTo>
                    <a:lnTo>
                      <a:pt x="416" y="395"/>
                    </a:lnTo>
                    <a:lnTo>
                      <a:pt x="427" y="406"/>
                    </a:lnTo>
                    <a:lnTo>
                      <a:pt x="433" y="391"/>
                    </a:lnTo>
                    <a:lnTo>
                      <a:pt x="429" y="373"/>
                    </a:lnTo>
                    <a:lnTo>
                      <a:pt x="442" y="380"/>
                    </a:lnTo>
                    <a:lnTo>
                      <a:pt x="445" y="366"/>
                    </a:lnTo>
                    <a:lnTo>
                      <a:pt x="451" y="364"/>
                    </a:lnTo>
                    <a:lnTo>
                      <a:pt x="444" y="362"/>
                    </a:lnTo>
                    <a:lnTo>
                      <a:pt x="447" y="353"/>
                    </a:lnTo>
                    <a:lnTo>
                      <a:pt x="444" y="351"/>
                    </a:lnTo>
                    <a:lnTo>
                      <a:pt x="458" y="355"/>
                    </a:lnTo>
                    <a:lnTo>
                      <a:pt x="460" y="351"/>
                    </a:lnTo>
                    <a:lnTo>
                      <a:pt x="456" y="349"/>
                    </a:lnTo>
                    <a:lnTo>
                      <a:pt x="462" y="340"/>
                    </a:lnTo>
                    <a:lnTo>
                      <a:pt x="449" y="326"/>
                    </a:lnTo>
                    <a:lnTo>
                      <a:pt x="431" y="329"/>
                    </a:lnTo>
                    <a:lnTo>
                      <a:pt x="436" y="313"/>
                    </a:lnTo>
                    <a:lnTo>
                      <a:pt x="418" y="316"/>
                    </a:lnTo>
                    <a:lnTo>
                      <a:pt x="422" y="307"/>
                    </a:lnTo>
                    <a:lnTo>
                      <a:pt x="413" y="291"/>
                    </a:lnTo>
                    <a:lnTo>
                      <a:pt x="404" y="289"/>
                    </a:lnTo>
                    <a:lnTo>
                      <a:pt x="405" y="280"/>
                    </a:lnTo>
                    <a:lnTo>
                      <a:pt x="389" y="287"/>
                    </a:lnTo>
                    <a:lnTo>
                      <a:pt x="384" y="282"/>
                    </a:lnTo>
                    <a:lnTo>
                      <a:pt x="387" y="276"/>
                    </a:lnTo>
                    <a:lnTo>
                      <a:pt x="385" y="273"/>
                    </a:lnTo>
                    <a:lnTo>
                      <a:pt x="374" y="273"/>
                    </a:lnTo>
                    <a:lnTo>
                      <a:pt x="376" y="266"/>
                    </a:lnTo>
                    <a:lnTo>
                      <a:pt x="351" y="256"/>
                    </a:lnTo>
                    <a:lnTo>
                      <a:pt x="360" y="253"/>
                    </a:lnTo>
                    <a:lnTo>
                      <a:pt x="354" y="244"/>
                    </a:lnTo>
                    <a:lnTo>
                      <a:pt x="360" y="238"/>
                    </a:lnTo>
                    <a:lnTo>
                      <a:pt x="347" y="229"/>
                    </a:lnTo>
                    <a:lnTo>
                      <a:pt x="380" y="227"/>
                    </a:lnTo>
                    <a:lnTo>
                      <a:pt x="344" y="213"/>
                    </a:lnTo>
                    <a:lnTo>
                      <a:pt x="367" y="205"/>
                    </a:lnTo>
                    <a:lnTo>
                      <a:pt x="371" y="200"/>
                    </a:lnTo>
                    <a:lnTo>
                      <a:pt x="369" y="196"/>
                    </a:lnTo>
                    <a:lnTo>
                      <a:pt x="354" y="180"/>
                    </a:lnTo>
                    <a:lnTo>
                      <a:pt x="353" y="187"/>
                    </a:lnTo>
                    <a:lnTo>
                      <a:pt x="340" y="195"/>
                    </a:lnTo>
                    <a:lnTo>
                      <a:pt x="345" y="184"/>
                    </a:lnTo>
                    <a:lnTo>
                      <a:pt x="329" y="185"/>
                    </a:lnTo>
                    <a:lnTo>
                      <a:pt x="347" y="176"/>
                    </a:lnTo>
                    <a:lnTo>
                      <a:pt x="349" y="165"/>
                    </a:lnTo>
                    <a:lnTo>
                      <a:pt x="331" y="156"/>
                    </a:lnTo>
                    <a:lnTo>
                      <a:pt x="318" y="169"/>
                    </a:lnTo>
                    <a:lnTo>
                      <a:pt x="325" y="153"/>
                    </a:lnTo>
                    <a:lnTo>
                      <a:pt x="311" y="162"/>
                    </a:lnTo>
                    <a:lnTo>
                      <a:pt x="314" y="149"/>
                    </a:lnTo>
                    <a:lnTo>
                      <a:pt x="314" y="144"/>
                    </a:lnTo>
                    <a:lnTo>
                      <a:pt x="291" y="144"/>
                    </a:lnTo>
                    <a:lnTo>
                      <a:pt x="305" y="138"/>
                    </a:lnTo>
                    <a:lnTo>
                      <a:pt x="307" y="135"/>
                    </a:lnTo>
                    <a:lnTo>
                      <a:pt x="302" y="122"/>
                    </a:lnTo>
                    <a:lnTo>
                      <a:pt x="283" y="109"/>
                    </a:lnTo>
                    <a:lnTo>
                      <a:pt x="278" y="118"/>
                    </a:lnTo>
                    <a:lnTo>
                      <a:pt x="271" y="118"/>
                    </a:lnTo>
                    <a:lnTo>
                      <a:pt x="271" y="131"/>
                    </a:lnTo>
                    <a:lnTo>
                      <a:pt x="265" y="124"/>
                    </a:lnTo>
                    <a:lnTo>
                      <a:pt x="265" y="118"/>
                    </a:lnTo>
                    <a:lnTo>
                      <a:pt x="258" y="124"/>
                    </a:lnTo>
                    <a:lnTo>
                      <a:pt x="267" y="105"/>
                    </a:lnTo>
                    <a:lnTo>
                      <a:pt x="243" y="111"/>
                    </a:lnTo>
                    <a:lnTo>
                      <a:pt x="254" y="102"/>
                    </a:lnTo>
                    <a:lnTo>
                      <a:pt x="254" y="93"/>
                    </a:lnTo>
                    <a:lnTo>
                      <a:pt x="240" y="89"/>
                    </a:lnTo>
                    <a:lnTo>
                      <a:pt x="243" y="78"/>
                    </a:lnTo>
                    <a:lnTo>
                      <a:pt x="233" y="65"/>
                    </a:lnTo>
                    <a:lnTo>
                      <a:pt x="202" y="56"/>
                    </a:lnTo>
                    <a:lnTo>
                      <a:pt x="185" y="65"/>
                    </a:lnTo>
                    <a:lnTo>
                      <a:pt x="189" y="76"/>
                    </a:lnTo>
                    <a:lnTo>
                      <a:pt x="178" y="82"/>
                    </a:lnTo>
                    <a:lnTo>
                      <a:pt x="165" y="78"/>
                    </a:lnTo>
                    <a:lnTo>
                      <a:pt x="165" y="67"/>
                    </a:lnTo>
                    <a:lnTo>
                      <a:pt x="162" y="84"/>
                    </a:lnTo>
                    <a:lnTo>
                      <a:pt x="149" y="100"/>
                    </a:lnTo>
                    <a:lnTo>
                      <a:pt x="147" y="93"/>
                    </a:lnTo>
                    <a:lnTo>
                      <a:pt x="153" y="89"/>
                    </a:lnTo>
                    <a:lnTo>
                      <a:pt x="149" y="85"/>
                    </a:lnTo>
                    <a:lnTo>
                      <a:pt x="156" y="56"/>
                    </a:lnTo>
                    <a:lnTo>
                      <a:pt x="149" y="47"/>
                    </a:lnTo>
                    <a:lnTo>
                      <a:pt x="153" y="38"/>
                    </a:lnTo>
                    <a:lnTo>
                      <a:pt x="140" y="29"/>
                    </a:lnTo>
                    <a:lnTo>
                      <a:pt x="143" y="24"/>
                    </a:lnTo>
                    <a:lnTo>
                      <a:pt x="138" y="2"/>
                    </a:lnTo>
                    <a:lnTo>
                      <a:pt x="105" y="9"/>
                    </a:lnTo>
                    <a:lnTo>
                      <a:pt x="100" y="16"/>
                    </a:lnTo>
                    <a:lnTo>
                      <a:pt x="103" y="18"/>
                    </a:lnTo>
                    <a:lnTo>
                      <a:pt x="103" y="25"/>
                    </a:lnTo>
                    <a:lnTo>
                      <a:pt x="91" y="18"/>
                    </a:lnTo>
                    <a:lnTo>
                      <a:pt x="93" y="29"/>
                    </a:lnTo>
                    <a:lnTo>
                      <a:pt x="82" y="24"/>
                    </a:lnTo>
                    <a:lnTo>
                      <a:pt x="82" y="29"/>
                    </a:lnTo>
                    <a:lnTo>
                      <a:pt x="83" y="33"/>
                    </a:lnTo>
                    <a:lnTo>
                      <a:pt x="102" y="40"/>
                    </a:lnTo>
                    <a:lnTo>
                      <a:pt x="74" y="38"/>
                    </a:lnTo>
                    <a:lnTo>
                      <a:pt x="98" y="55"/>
                    </a:lnTo>
                    <a:lnTo>
                      <a:pt x="71" y="47"/>
                    </a:lnTo>
                    <a:lnTo>
                      <a:pt x="74" y="73"/>
                    </a:lnTo>
                    <a:lnTo>
                      <a:pt x="85" y="75"/>
                    </a:lnTo>
                    <a:lnTo>
                      <a:pt x="67" y="95"/>
                    </a:lnTo>
                    <a:lnTo>
                      <a:pt x="76" y="111"/>
                    </a:lnTo>
                    <a:lnTo>
                      <a:pt x="87" y="113"/>
                    </a:lnTo>
                    <a:lnTo>
                      <a:pt x="85" y="142"/>
                    </a:lnTo>
                    <a:lnTo>
                      <a:pt x="83" y="147"/>
                    </a:lnTo>
                    <a:lnTo>
                      <a:pt x="82" y="138"/>
                    </a:lnTo>
                    <a:lnTo>
                      <a:pt x="56" y="144"/>
                    </a:lnTo>
                    <a:lnTo>
                      <a:pt x="83" y="131"/>
                    </a:lnTo>
                    <a:lnTo>
                      <a:pt x="62" y="100"/>
                    </a:lnTo>
                    <a:lnTo>
                      <a:pt x="58" y="93"/>
                    </a:lnTo>
                    <a:lnTo>
                      <a:pt x="62" y="75"/>
                    </a:lnTo>
                    <a:lnTo>
                      <a:pt x="56" y="62"/>
                    </a:lnTo>
                    <a:lnTo>
                      <a:pt x="63" y="33"/>
                    </a:lnTo>
                    <a:lnTo>
                      <a:pt x="83" y="0"/>
                    </a:lnTo>
                    <a:lnTo>
                      <a:pt x="43" y="2"/>
                    </a:lnTo>
                    <a:lnTo>
                      <a:pt x="16" y="35"/>
                    </a:lnTo>
                    <a:lnTo>
                      <a:pt x="12" y="53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3" y="75"/>
                    </a:lnTo>
                    <a:lnTo>
                      <a:pt x="5" y="85"/>
                    </a:lnTo>
                    <a:lnTo>
                      <a:pt x="9" y="85"/>
                    </a:lnTo>
                    <a:lnTo>
                      <a:pt x="0" y="95"/>
                    </a:lnTo>
                    <a:lnTo>
                      <a:pt x="5" y="107"/>
                    </a:lnTo>
                    <a:lnTo>
                      <a:pt x="2" y="124"/>
                    </a:lnTo>
                    <a:lnTo>
                      <a:pt x="49" y="145"/>
                    </a:lnTo>
                    <a:lnTo>
                      <a:pt x="12" y="142"/>
                    </a:lnTo>
                    <a:lnTo>
                      <a:pt x="14" y="145"/>
                    </a:lnTo>
                    <a:lnTo>
                      <a:pt x="12" y="151"/>
                    </a:lnTo>
                    <a:lnTo>
                      <a:pt x="32" y="178"/>
                    </a:lnTo>
                    <a:lnTo>
                      <a:pt x="49" y="180"/>
                    </a:lnTo>
                    <a:lnTo>
                      <a:pt x="58" y="171"/>
                    </a:lnTo>
                    <a:lnTo>
                      <a:pt x="58" y="180"/>
                    </a:lnTo>
                    <a:lnTo>
                      <a:pt x="67" y="191"/>
                    </a:lnTo>
                    <a:lnTo>
                      <a:pt x="113" y="193"/>
                    </a:lnTo>
                    <a:lnTo>
                      <a:pt x="133" y="202"/>
                    </a:lnTo>
                    <a:lnTo>
                      <a:pt x="138" y="195"/>
                    </a:lnTo>
                    <a:lnTo>
                      <a:pt x="145" y="204"/>
                    </a:lnTo>
                    <a:lnTo>
                      <a:pt x="149" y="204"/>
                    </a:lnTo>
                    <a:lnTo>
                      <a:pt x="147" y="200"/>
                    </a:lnTo>
                    <a:lnTo>
                      <a:pt x="136" y="187"/>
                    </a:lnTo>
                    <a:lnTo>
                      <a:pt x="163" y="195"/>
                    </a:lnTo>
                    <a:lnTo>
                      <a:pt x="167" y="200"/>
                    </a:lnTo>
                    <a:lnTo>
                      <a:pt x="182" y="198"/>
                    </a:lnTo>
                    <a:lnTo>
                      <a:pt x="183" y="195"/>
                    </a:lnTo>
                    <a:lnTo>
                      <a:pt x="178" y="178"/>
                    </a:lnTo>
                    <a:lnTo>
                      <a:pt x="171" y="176"/>
                    </a:lnTo>
                    <a:lnTo>
                      <a:pt x="182" y="175"/>
                    </a:lnTo>
                    <a:lnTo>
                      <a:pt x="193" y="184"/>
                    </a:lnTo>
                    <a:lnTo>
                      <a:pt x="202" y="184"/>
                    </a:lnTo>
                    <a:lnTo>
                      <a:pt x="202" y="200"/>
                    </a:lnTo>
                    <a:lnTo>
                      <a:pt x="213" y="200"/>
                    </a:lnTo>
                    <a:lnTo>
                      <a:pt x="214" y="207"/>
                    </a:lnTo>
                    <a:lnTo>
                      <a:pt x="209" y="211"/>
                    </a:lnTo>
                    <a:lnTo>
                      <a:pt x="231" y="227"/>
                    </a:lnTo>
                    <a:lnTo>
                      <a:pt x="233" y="233"/>
                    </a:lnTo>
                    <a:lnTo>
                      <a:pt x="227" y="238"/>
                    </a:lnTo>
                    <a:lnTo>
                      <a:pt x="216" y="236"/>
                    </a:lnTo>
                    <a:lnTo>
                      <a:pt x="218" y="253"/>
                    </a:lnTo>
                    <a:lnTo>
                      <a:pt x="234" y="242"/>
                    </a:lnTo>
                    <a:lnTo>
                      <a:pt x="245" y="240"/>
                    </a:lnTo>
                    <a:lnTo>
                      <a:pt x="245" y="246"/>
                    </a:lnTo>
                    <a:lnTo>
                      <a:pt x="254" y="260"/>
                    </a:lnTo>
                    <a:lnTo>
                      <a:pt x="254" y="251"/>
                    </a:lnTo>
                    <a:lnTo>
                      <a:pt x="262" y="253"/>
                    </a:lnTo>
                    <a:lnTo>
                      <a:pt x="262" y="267"/>
                    </a:lnTo>
                    <a:lnTo>
                      <a:pt x="276" y="276"/>
                    </a:lnTo>
                    <a:lnTo>
                      <a:pt x="287" y="313"/>
                    </a:lnTo>
                    <a:lnTo>
                      <a:pt x="276" y="326"/>
                    </a:lnTo>
                    <a:lnTo>
                      <a:pt x="276" y="335"/>
                    </a:lnTo>
                    <a:lnTo>
                      <a:pt x="253" y="356"/>
                    </a:lnTo>
                    <a:lnTo>
                      <a:pt x="267" y="378"/>
                    </a:lnTo>
                    <a:lnTo>
                      <a:pt x="267" y="386"/>
                    </a:lnTo>
                    <a:lnTo>
                      <a:pt x="256" y="382"/>
                    </a:lnTo>
                    <a:lnTo>
                      <a:pt x="238" y="393"/>
                    </a:lnTo>
                    <a:lnTo>
                      <a:pt x="205" y="386"/>
                    </a:lnTo>
                    <a:lnTo>
                      <a:pt x="209" y="389"/>
                    </a:lnTo>
                    <a:lnTo>
                      <a:pt x="205" y="389"/>
                    </a:lnTo>
                    <a:lnTo>
                      <a:pt x="205" y="395"/>
                    </a:lnTo>
                    <a:lnTo>
                      <a:pt x="196" y="402"/>
                    </a:lnTo>
                    <a:lnTo>
                      <a:pt x="194" y="415"/>
                    </a:lnTo>
                    <a:lnTo>
                      <a:pt x="200" y="424"/>
                    </a:lnTo>
                    <a:lnTo>
                      <a:pt x="216" y="431"/>
                    </a:lnTo>
                    <a:lnTo>
                      <a:pt x="231" y="424"/>
                    </a:lnTo>
                    <a:lnTo>
                      <a:pt x="229" y="418"/>
                    </a:lnTo>
                    <a:lnTo>
                      <a:pt x="233" y="416"/>
                    </a:lnTo>
                    <a:lnTo>
                      <a:pt x="249" y="424"/>
                    </a:lnTo>
                    <a:lnTo>
                      <a:pt x="251" y="422"/>
                    </a:lnTo>
                    <a:lnTo>
                      <a:pt x="245" y="409"/>
                    </a:lnTo>
                    <a:lnTo>
                      <a:pt x="249" y="407"/>
                    </a:lnTo>
                    <a:lnTo>
                      <a:pt x="251" y="415"/>
                    </a:lnTo>
                    <a:lnTo>
                      <a:pt x="267" y="416"/>
                    </a:lnTo>
                    <a:lnTo>
                      <a:pt x="276" y="440"/>
                    </a:lnTo>
                    <a:lnTo>
                      <a:pt x="303" y="455"/>
                    </a:lnTo>
                    <a:lnTo>
                      <a:pt x="294" y="460"/>
                    </a:lnTo>
                    <a:lnTo>
                      <a:pt x="291" y="455"/>
                    </a:lnTo>
                    <a:lnTo>
                      <a:pt x="303" y="475"/>
                    </a:lnTo>
                    <a:lnTo>
                      <a:pt x="320" y="484"/>
                    </a:lnTo>
                    <a:lnTo>
                      <a:pt x="325" y="478"/>
                    </a:lnTo>
                    <a:lnTo>
                      <a:pt x="327" y="484"/>
                    </a:lnTo>
                    <a:lnTo>
                      <a:pt x="334" y="482"/>
                    </a:lnTo>
                    <a:lnTo>
                      <a:pt x="340" y="495"/>
                    </a:lnTo>
                    <a:lnTo>
                      <a:pt x="344" y="493"/>
                    </a:lnTo>
                    <a:lnTo>
                      <a:pt x="347" y="500"/>
                    </a:lnTo>
                    <a:lnTo>
                      <a:pt x="367" y="507"/>
                    </a:lnTo>
                    <a:lnTo>
                      <a:pt x="374" y="506"/>
                    </a:lnTo>
                    <a:lnTo>
                      <a:pt x="382" y="515"/>
                    </a:lnTo>
                    <a:lnTo>
                      <a:pt x="389" y="513"/>
                    </a:lnTo>
                    <a:lnTo>
                      <a:pt x="387" y="498"/>
                    </a:lnTo>
                    <a:lnTo>
                      <a:pt x="362" y="475"/>
                    </a:lnTo>
                    <a:lnTo>
                      <a:pt x="362" y="4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6" name="Freeform 123"/>
              <p:cNvSpPr>
                <a:spLocks/>
              </p:cNvSpPr>
              <p:nvPr/>
            </p:nvSpPr>
            <p:spPr bwMode="auto">
              <a:xfrm>
                <a:off x="1753" y="1310"/>
                <a:ext cx="106" cy="120"/>
              </a:xfrm>
              <a:custGeom>
                <a:avLst/>
                <a:gdLst>
                  <a:gd name="T0" fmla="*/ 42 w 106"/>
                  <a:gd name="T1" fmla="*/ 5 h 120"/>
                  <a:gd name="T2" fmla="*/ 33 w 106"/>
                  <a:gd name="T3" fmla="*/ 23 h 120"/>
                  <a:gd name="T4" fmla="*/ 31 w 106"/>
                  <a:gd name="T5" fmla="*/ 34 h 120"/>
                  <a:gd name="T6" fmla="*/ 22 w 106"/>
                  <a:gd name="T7" fmla="*/ 51 h 120"/>
                  <a:gd name="T8" fmla="*/ 20 w 106"/>
                  <a:gd name="T9" fmla="*/ 61 h 120"/>
                  <a:gd name="T10" fmla="*/ 11 w 106"/>
                  <a:gd name="T11" fmla="*/ 72 h 120"/>
                  <a:gd name="T12" fmla="*/ 13 w 106"/>
                  <a:gd name="T13" fmla="*/ 78 h 120"/>
                  <a:gd name="T14" fmla="*/ 0 w 106"/>
                  <a:gd name="T15" fmla="*/ 94 h 120"/>
                  <a:gd name="T16" fmla="*/ 40 w 106"/>
                  <a:gd name="T17" fmla="*/ 98 h 120"/>
                  <a:gd name="T18" fmla="*/ 55 w 106"/>
                  <a:gd name="T19" fmla="*/ 96 h 120"/>
                  <a:gd name="T20" fmla="*/ 60 w 106"/>
                  <a:gd name="T21" fmla="*/ 100 h 120"/>
                  <a:gd name="T22" fmla="*/ 71 w 106"/>
                  <a:gd name="T23" fmla="*/ 96 h 120"/>
                  <a:gd name="T24" fmla="*/ 58 w 106"/>
                  <a:gd name="T25" fmla="*/ 114 h 120"/>
                  <a:gd name="T26" fmla="*/ 82 w 106"/>
                  <a:gd name="T27" fmla="*/ 89 h 120"/>
                  <a:gd name="T28" fmla="*/ 86 w 106"/>
                  <a:gd name="T29" fmla="*/ 103 h 120"/>
                  <a:gd name="T30" fmla="*/ 91 w 106"/>
                  <a:gd name="T31" fmla="*/ 107 h 120"/>
                  <a:gd name="T32" fmla="*/ 98 w 106"/>
                  <a:gd name="T33" fmla="*/ 118 h 120"/>
                  <a:gd name="T34" fmla="*/ 104 w 106"/>
                  <a:gd name="T35" fmla="*/ 94 h 120"/>
                  <a:gd name="T36" fmla="*/ 102 w 106"/>
                  <a:gd name="T37" fmla="*/ 83 h 120"/>
                  <a:gd name="T38" fmla="*/ 88 w 106"/>
                  <a:gd name="T39" fmla="*/ 92 h 120"/>
                  <a:gd name="T40" fmla="*/ 86 w 106"/>
                  <a:gd name="T41" fmla="*/ 83 h 120"/>
                  <a:gd name="T42" fmla="*/ 98 w 106"/>
                  <a:gd name="T43" fmla="*/ 72 h 120"/>
                  <a:gd name="T44" fmla="*/ 91 w 106"/>
                  <a:gd name="T45" fmla="*/ 54 h 120"/>
                  <a:gd name="T46" fmla="*/ 62 w 106"/>
                  <a:gd name="T47" fmla="*/ 56 h 120"/>
                  <a:gd name="T48" fmla="*/ 55 w 106"/>
                  <a:gd name="T49" fmla="*/ 51 h 120"/>
                  <a:gd name="T50" fmla="*/ 60 w 106"/>
                  <a:gd name="T51" fmla="*/ 41 h 120"/>
                  <a:gd name="T52" fmla="*/ 51 w 106"/>
                  <a:gd name="T53" fmla="*/ 36 h 120"/>
                  <a:gd name="T54" fmla="*/ 40 w 106"/>
                  <a:gd name="T55" fmla="*/ 36 h 120"/>
                  <a:gd name="T56" fmla="*/ 49 w 106"/>
                  <a:gd name="T57" fmla="*/ 16 h 120"/>
                  <a:gd name="T58" fmla="*/ 55 w 106"/>
                  <a:gd name="T59" fmla="*/ 11 h 120"/>
                  <a:gd name="T60" fmla="*/ 58 w 106"/>
                  <a:gd name="T61" fmla="*/ 0 h 120"/>
                  <a:gd name="T62" fmla="*/ 49 w 106"/>
                  <a:gd name="T6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6" h="120">
                    <a:moveTo>
                      <a:pt x="49" y="0"/>
                    </a:moveTo>
                    <a:lnTo>
                      <a:pt x="42" y="5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29" y="32"/>
                    </a:lnTo>
                    <a:lnTo>
                      <a:pt x="31" y="34"/>
                    </a:lnTo>
                    <a:lnTo>
                      <a:pt x="26" y="36"/>
                    </a:lnTo>
                    <a:lnTo>
                      <a:pt x="22" y="51"/>
                    </a:lnTo>
                    <a:lnTo>
                      <a:pt x="18" y="52"/>
                    </a:lnTo>
                    <a:lnTo>
                      <a:pt x="20" y="61"/>
                    </a:lnTo>
                    <a:lnTo>
                      <a:pt x="15" y="61"/>
                    </a:lnTo>
                    <a:lnTo>
                      <a:pt x="11" y="72"/>
                    </a:lnTo>
                    <a:lnTo>
                      <a:pt x="2" y="74"/>
                    </a:lnTo>
                    <a:lnTo>
                      <a:pt x="13" y="78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6" y="98"/>
                    </a:lnTo>
                    <a:lnTo>
                      <a:pt x="40" y="98"/>
                    </a:lnTo>
                    <a:lnTo>
                      <a:pt x="57" y="91"/>
                    </a:lnTo>
                    <a:lnTo>
                      <a:pt x="55" y="96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64" y="94"/>
                    </a:lnTo>
                    <a:lnTo>
                      <a:pt x="71" y="96"/>
                    </a:lnTo>
                    <a:lnTo>
                      <a:pt x="55" y="111"/>
                    </a:lnTo>
                    <a:lnTo>
                      <a:pt x="58" y="114"/>
                    </a:lnTo>
                    <a:lnTo>
                      <a:pt x="77" y="102"/>
                    </a:lnTo>
                    <a:lnTo>
                      <a:pt x="82" y="89"/>
                    </a:lnTo>
                    <a:lnTo>
                      <a:pt x="84" y="89"/>
                    </a:lnTo>
                    <a:lnTo>
                      <a:pt x="86" y="103"/>
                    </a:lnTo>
                    <a:lnTo>
                      <a:pt x="82" y="114"/>
                    </a:lnTo>
                    <a:lnTo>
                      <a:pt x="91" y="107"/>
                    </a:lnTo>
                    <a:lnTo>
                      <a:pt x="93" y="120"/>
                    </a:lnTo>
                    <a:lnTo>
                      <a:pt x="98" y="118"/>
                    </a:lnTo>
                    <a:lnTo>
                      <a:pt x="106" y="102"/>
                    </a:lnTo>
                    <a:lnTo>
                      <a:pt x="104" y="94"/>
                    </a:lnTo>
                    <a:lnTo>
                      <a:pt x="98" y="100"/>
                    </a:lnTo>
                    <a:lnTo>
                      <a:pt x="102" y="83"/>
                    </a:lnTo>
                    <a:lnTo>
                      <a:pt x="91" y="96"/>
                    </a:lnTo>
                    <a:lnTo>
                      <a:pt x="88" y="92"/>
                    </a:lnTo>
                    <a:lnTo>
                      <a:pt x="89" y="87"/>
                    </a:lnTo>
                    <a:lnTo>
                      <a:pt x="86" y="83"/>
                    </a:lnTo>
                    <a:lnTo>
                      <a:pt x="97" y="76"/>
                    </a:lnTo>
                    <a:lnTo>
                      <a:pt x="98" y="72"/>
                    </a:lnTo>
                    <a:lnTo>
                      <a:pt x="84" y="76"/>
                    </a:lnTo>
                    <a:lnTo>
                      <a:pt x="91" y="54"/>
                    </a:lnTo>
                    <a:lnTo>
                      <a:pt x="77" y="51"/>
                    </a:lnTo>
                    <a:lnTo>
                      <a:pt x="62" y="56"/>
                    </a:lnTo>
                    <a:lnTo>
                      <a:pt x="66" y="49"/>
                    </a:lnTo>
                    <a:lnTo>
                      <a:pt x="55" y="51"/>
                    </a:lnTo>
                    <a:lnTo>
                      <a:pt x="51" y="45"/>
                    </a:lnTo>
                    <a:lnTo>
                      <a:pt x="60" y="41"/>
                    </a:lnTo>
                    <a:lnTo>
                      <a:pt x="51" y="40"/>
                    </a:lnTo>
                    <a:lnTo>
                      <a:pt x="51" y="36"/>
                    </a:lnTo>
                    <a:lnTo>
                      <a:pt x="40" y="49"/>
                    </a:lnTo>
                    <a:lnTo>
                      <a:pt x="40" y="36"/>
                    </a:lnTo>
                    <a:lnTo>
                      <a:pt x="49" y="23"/>
                    </a:lnTo>
                    <a:lnTo>
                      <a:pt x="49" y="16"/>
                    </a:lnTo>
                    <a:lnTo>
                      <a:pt x="55" y="16"/>
                    </a:lnTo>
                    <a:lnTo>
                      <a:pt x="55" y="11"/>
                    </a:lnTo>
                    <a:lnTo>
                      <a:pt x="53" y="5"/>
                    </a:lnTo>
                    <a:lnTo>
                      <a:pt x="5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7" name="Freeform 124"/>
              <p:cNvSpPr>
                <a:spLocks/>
              </p:cNvSpPr>
              <p:nvPr/>
            </p:nvSpPr>
            <p:spPr bwMode="auto">
              <a:xfrm>
                <a:off x="1753" y="1310"/>
                <a:ext cx="106" cy="120"/>
              </a:xfrm>
              <a:custGeom>
                <a:avLst/>
                <a:gdLst>
                  <a:gd name="T0" fmla="*/ 42 w 106"/>
                  <a:gd name="T1" fmla="*/ 5 h 120"/>
                  <a:gd name="T2" fmla="*/ 33 w 106"/>
                  <a:gd name="T3" fmla="*/ 23 h 120"/>
                  <a:gd name="T4" fmla="*/ 31 w 106"/>
                  <a:gd name="T5" fmla="*/ 34 h 120"/>
                  <a:gd name="T6" fmla="*/ 22 w 106"/>
                  <a:gd name="T7" fmla="*/ 51 h 120"/>
                  <a:gd name="T8" fmla="*/ 20 w 106"/>
                  <a:gd name="T9" fmla="*/ 61 h 120"/>
                  <a:gd name="T10" fmla="*/ 11 w 106"/>
                  <a:gd name="T11" fmla="*/ 72 h 120"/>
                  <a:gd name="T12" fmla="*/ 13 w 106"/>
                  <a:gd name="T13" fmla="*/ 78 h 120"/>
                  <a:gd name="T14" fmla="*/ 0 w 106"/>
                  <a:gd name="T15" fmla="*/ 94 h 120"/>
                  <a:gd name="T16" fmla="*/ 40 w 106"/>
                  <a:gd name="T17" fmla="*/ 98 h 120"/>
                  <a:gd name="T18" fmla="*/ 55 w 106"/>
                  <a:gd name="T19" fmla="*/ 96 h 120"/>
                  <a:gd name="T20" fmla="*/ 60 w 106"/>
                  <a:gd name="T21" fmla="*/ 100 h 120"/>
                  <a:gd name="T22" fmla="*/ 71 w 106"/>
                  <a:gd name="T23" fmla="*/ 96 h 120"/>
                  <a:gd name="T24" fmla="*/ 58 w 106"/>
                  <a:gd name="T25" fmla="*/ 114 h 120"/>
                  <a:gd name="T26" fmla="*/ 82 w 106"/>
                  <a:gd name="T27" fmla="*/ 89 h 120"/>
                  <a:gd name="T28" fmla="*/ 86 w 106"/>
                  <a:gd name="T29" fmla="*/ 103 h 120"/>
                  <a:gd name="T30" fmla="*/ 91 w 106"/>
                  <a:gd name="T31" fmla="*/ 107 h 120"/>
                  <a:gd name="T32" fmla="*/ 98 w 106"/>
                  <a:gd name="T33" fmla="*/ 118 h 120"/>
                  <a:gd name="T34" fmla="*/ 104 w 106"/>
                  <a:gd name="T35" fmla="*/ 94 h 120"/>
                  <a:gd name="T36" fmla="*/ 102 w 106"/>
                  <a:gd name="T37" fmla="*/ 83 h 120"/>
                  <a:gd name="T38" fmla="*/ 88 w 106"/>
                  <a:gd name="T39" fmla="*/ 92 h 120"/>
                  <a:gd name="T40" fmla="*/ 86 w 106"/>
                  <a:gd name="T41" fmla="*/ 83 h 120"/>
                  <a:gd name="T42" fmla="*/ 98 w 106"/>
                  <a:gd name="T43" fmla="*/ 72 h 120"/>
                  <a:gd name="T44" fmla="*/ 91 w 106"/>
                  <a:gd name="T45" fmla="*/ 54 h 120"/>
                  <a:gd name="T46" fmla="*/ 62 w 106"/>
                  <a:gd name="T47" fmla="*/ 56 h 120"/>
                  <a:gd name="T48" fmla="*/ 55 w 106"/>
                  <a:gd name="T49" fmla="*/ 51 h 120"/>
                  <a:gd name="T50" fmla="*/ 60 w 106"/>
                  <a:gd name="T51" fmla="*/ 41 h 120"/>
                  <a:gd name="T52" fmla="*/ 51 w 106"/>
                  <a:gd name="T53" fmla="*/ 36 h 120"/>
                  <a:gd name="T54" fmla="*/ 40 w 106"/>
                  <a:gd name="T55" fmla="*/ 36 h 120"/>
                  <a:gd name="T56" fmla="*/ 49 w 106"/>
                  <a:gd name="T57" fmla="*/ 16 h 120"/>
                  <a:gd name="T58" fmla="*/ 55 w 106"/>
                  <a:gd name="T59" fmla="*/ 11 h 120"/>
                  <a:gd name="T60" fmla="*/ 58 w 106"/>
                  <a:gd name="T61" fmla="*/ 0 h 120"/>
                  <a:gd name="T62" fmla="*/ 49 w 106"/>
                  <a:gd name="T6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6" h="120">
                    <a:moveTo>
                      <a:pt x="49" y="0"/>
                    </a:moveTo>
                    <a:lnTo>
                      <a:pt x="42" y="5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29" y="32"/>
                    </a:lnTo>
                    <a:lnTo>
                      <a:pt x="31" y="34"/>
                    </a:lnTo>
                    <a:lnTo>
                      <a:pt x="26" y="36"/>
                    </a:lnTo>
                    <a:lnTo>
                      <a:pt x="22" y="51"/>
                    </a:lnTo>
                    <a:lnTo>
                      <a:pt x="18" y="52"/>
                    </a:lnTo>
                    <a:lnTo>
                      <a:pt x="20" y="61"/>
                    </a:lnTo>
                    <a:lnTo>
                      <a:pt x="15" y="61"/>
                    </a:lnTo>
                    <a:lnTo>
                      <a:pt x="11" y="72"/>
                    </a:lnTo>
                    <a:lnTo>
                      <a:pt x="2" y="74"/>
                    </a:lnTo>
                    <a:lnTo>
                      <a:pt x="13" y="78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6" y="98"/>
                    </a:lnTo>
                    <a:lnTo>
                      <a:pt x="40" y="98"/>
                    </a:lnTo>
                    <a:lnTo>
                      <a:pt x="57" y="91"/>
                    </a:lnTo>
                    <a:lnTo>
                      <a:pt x="55" y="96"/>
                    </a:lnTo>
                    <a:lnTo>
                      <a:pt x="51" y="100"/>
                    </a:lnTo>
                    <a:lnTo>
                      <a:pt x="60" y="100"/>
                    </a:lnTo>
                    <a:lnTo>
                      <a:pt x="64" y="94"/>
                    </a:lnTo>
                    <a:lnTo>
                      <a:pt x="71" y="96"/>
                    </a:lnTo>
                    <a:lnTo>
                      <a:pt x="55" y="111"/>
                    </a:lnTo>
                    <a:lnTo>
                      <a:pt x="58" y="114"/>
                    </a:lnTo>
                    <a:lnTo>
                      <a:pt x="77" y="102"/>
                    </a:lnTo>
                    <a:lnTo>
                      <a:pt x="82" y="89"/>
                    </a:lnTo>
                    <a:lnTo>
                      <a:pt x="84" y="89"/>
                    </a:lnTo>
                    <a:lnTo>
                      <a:pt x="86" y="103"/>
                    </a:lnTo>
                    <a:lnTo>
                      <a:pt x="82" y="114"/>
                    </a:lnTo>
                    <a:lnTo>
                      <a:pt x="91" y="107"/>
                    </a:lnTo>
                    <a:lnTo>
                      <a:pt x="93" y="120"/>
                    </a:lnTo>
                    <a:lnTo>
                      <a:pt x="98" y="118"/>
                    </a:lnTo>
                    <a:lnTo>
                      <a:pt x="106" y="102"/>
                    </a:lnTo>
                    <a:lnTo>
                      <a:pt x="104" y="94"/>
                    </a:lnTo>
                    <a:lnTo>
                      <a:pt x="98" y="100"/>
                    </a:lnTo>
                    <a:lnTo>
                      <a:pt x="102" y="83"/>
                    </a:lnTo>
                    <a:lnTo>
                      <a:pt x="91" y="96"/>
                    </a:lnTo>
                    <a:lnTo>
                      <a:pt x="88" y="92"/>
                    </a:lnTo>
                    <a:lnTo>
                      <a:pt x="89" y="87"/>
                    </a:lnTo>
                    <a:lnTo>
                      <a:pt x="86" y="83"/>
                    </a:lnTo>
                    <a:lnTo>
                      <a:pt x="97" y="76"/>
                    </a:lnTo>
                    <a:lnTo>
                      <a:pt x="98" y="72"/>
                    </a:lnTo>
                    <a:lnTo>
                      <a:pt x="84" y="76"/>
                    </a:lnTo>
                    <a:lnTo>
                      <a:pt x="91" y="54"/>
                    </a:lnTo>
                    <a:lnTo>
                      <a:pt x="77" y="51"/>
                    </a:lnTo>
                    <a:lnTo>
                      <a:pt x="62" y="56"/>
                    </a:lnTo>
                    <a:lnTo>
                      <a:pt x="66" y="49"/>
                    </a:lnTo>
                    <a:lnTo>
                      <a:pt x="55" y="51"/>
                    </a:lnTo>
                    <a:lnTo>
                      <a:pt x="51" y="45"/>
                    </a:lnTo>
                    <a:lnTo>
                      <a:pt x="60" y="41"/>
                    </a:lnTo>
                    <a:lnTo>
                      <a:pt x="51" y="40"/>
                    </a:lnTo>
                    <a:lnTo>
                      <a:pt x="51" y="36"/>
                    </a:lnTo>
                    <a:lnTo>
                      <a:pt x="40" y="49"/>
                    </a:lnTo>
                    <a:lnTo>
                      <a:pt x="40" y="36"/>
                    </a:lnTo>
                    <a:lnTo>
                      <a:pt x="49" y="23"/>
                    </a:lnTo>
                    <a:lnTo>
                      <a:pt x="49" y="16"/>
                    </a:lnTo>
                    <a:lnTo>
                      <a:pt x="55" y="16"/>
                    </a:lnTo>
                    <a:lnTo>
                      <a:pt x="55" y="11"/>
                    </a:lnTo>
                    <a:lnTo>
                      <a:pt x="53" y="5"/>
                    </a:lnTo>
                    <a:lnTo>
                      <a:pt x="5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8" name="Freeform 125"/>
              <p:cNvSpPr>
                <a:spLocks/>
              </p:cNvSpPr>
              <p:nvPr/>
            </p:nvSpPr>
            <p:spPr bwMode="auto">
              <a:xfrm>
                <a:off x="1328" y="2094"/>
                <a:ext cx="51" cy="43"/>
              </a:xfrm>
              <a:custGeom>
                <a:avLst/>
                <a:gdLst>
                  <a:gd name="T0" fmla="*/ 51 w 51"/>
                  <a:gd name="T1" fmla="*/ 23 h 43"/>
                  <a:gd name="T2" fmla="*/ 40 w 51"/>
                  <a:gd name="T3" fmla="*/ 14 h 43"/>
                  <a:gd name="T4" fmla="*/ 34 w 51"/>
                  <a:gd name="T5" fmla="*/ 1 h 43"/>
                  <a:gd name="T6" fmla="*/ 27 w 51"/>
                  <a:gd name="T7" fmla="*/ 5 h 43"/>
                  <a:gd name="T8" fmla="*/ 20 w 51"/>
                  <a:gd name="T9" fmla="*/ 1 h 43"/>
                  <a:gd name="T10" fmla="*/ 2 w 51"/>
                  <a:gd name="T11" fmla="*/ 0 h 43"/>
                  <a:gd name="T12" fmla="*/ 0 w 51"/>
                  <a:gd name="T13" fmla="*/ 11 h 43"/>
                  <a:gd name="T14" fmla="*/ 3 w 51"/>
                  <a:gd name="T15" fmla="*/ 18 h 43"/>
                  <a:gd name="T16" fmla="*/ 12 w 51"/>
                  <a:gd name="T17" fmla="*/ 23 h 43"/>
                  <a:gd name="T18" fmla="*/ 12 w 51"/>
                  <a:gd name="T19" fmla="*/ 18 h 43"/>
                  <a:gd name="T20" fmla="*/ 11 w 51"/>
                  <a:gd name="T21" fmla="*/ 16 h 43"/>
                  <a:gd name="T22" fmla="*/ 14 w 51"/>
                  <a:gd name="T23" fmla="*/ 16 h 43"/>
                  <a:gd name="T24" fmla="*/ 22 w 51"/>
                  <a:gd name="T25" fmla="*/ 25 h 43"/>
                  <a:gd name="T26" fmla="*/ 32 w 51"/>
                  <a:gd name="T27" fmla="*/ 31 h 43"/>
                  <a:gd name="T28" fmla="*/ 34 w 51"/>
                  <a:gd name="T29" fmla="*/ 40 h 43"/>
                  <a:gd name="T30" fmla="*/ 40 w 51"/>
                  <a:gd name="T31" fmla="*/ 41 h 43"/>
                  <a:gd name="T32" fmla="*/ 40 w 51"/>
                  <a:gd name="T33" fmla="*/ 38 h 43"/>
                  <a:gd name="T34" fmla="*/ 45 w 51"/>
                  <a:gd name="T35" fmla="*/ 43 h 43"/>
                  <a:gd name="T36" fmla="*/ 49 w 51"/>
                  <a:gd name="T37" fmla="*/ 32 h 43"/>
                  <a:gd name="T38" fmla="*/ 47 w 51"/>
                  <a:gd name="T39" fmla="*/ 31 h 43"/>
                  <a:gd name="T40" fmla="*/ 47 w 51"/>
                  <a:gd name="T41" fmla="*/ 27 h 43"/>
                  <a:gd name="T42" fmla="*/ 51 w 51"/>
                  <a:gd name="T43" fmla="*/ 23 h 43"/>
                  <a:gd name="T44" fmla="*/ 51 w 51"/>
                  <a:gd name="T45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3">
                    <a:moveTo>
                      <a:pt x="51" y="23"/>
                    </a:moveTo>
                    <a:lnTo>
                      <a:pt x="40" y="14"/>
                    </a:lnTo>
                    <a:lnTo>
                      <a:pt x="34" y="1"/>
                    </a:lnTo>
                    <a:lnTo>
                      <a:pt x="27" y="5"/>
                    </a:lnTo>
                    <a:lnTo>
                      <a:pt x="20" y="1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12" y="23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22" y="25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5" y="43"/>
                    </a:lnTo>
                    <a:lnTo>
                      <a:pt x="49" y="32"/>
                    </a:lnTo>
                    <a:lnTo>
                      <a:pt x="47" y="31"/>
                    </a:lnTo>
                    <a:lnTo>
                      <a:pt x="47" y="27"/>
                    </a:lnTo>
                    <a:lnTo>
                      <a:pt x="51" y="23"/>
                    </a:lnTo>
                    <a:lnTo>
                      <a:pt x="51" y="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59" name="Freeform 126"/>
              <p:cNvSpPr>
                <a:spLocks/>
              </p:cNvSpPr>
              <p:nvPr/>
            </p:nvSpPr>
            <p:spPr bwMode="auto">
              <a:xfrm>
                <a:off x="1328" y="2094"/>
                <a:ext cx="51" cy="43"/>
              </a:xfrm>
              <a:custGeom>
                <a:avLst/>
                <a:gdLst>
                  <a:gd name="T0" fmla="*/ 51 w 51"/>
                  <a:gd name="T1" fmla="*/ 23 h 43"/>
                  <a:gd name="T2" fmla="*/ 40 w 51"/>
                  <a:gd name="T3" fmla="*/ 14 h 43"/>
                  <a:gd name="T4" fmla="*/ 34 w 51"/>
                  <a:gd name="T5" fmla="*/ 1 h 43"/>
                  <a:gd name="T6" fmla="*/ 27 w 51"/>
                  <a:gd name="T7" fmla="*/ 5 h 43"/>
                  <a:gd name="T8" fmla="*/ 20 w 51"/>
                  <a:gd name="T9" fmla="*/ 1 h 43"/>
                  <a:gd name="T10" fmla="*/ 2 w 51"/>
                  <a:gd name="T11" fmla="*/ 0 h 43"/>
                  <a:gd name="T12" fmla="*/ 0 w 51"/>
                  <a:gd name="T13" fmla="*/ 11 h 43"/>
                  <a:gd name="T14" fmla="*/ 3 w 51"/>
                  <a:gd name="T15" fmla="*/ 18 h 43"/>
                  <a:gd name="T16" fmla="*/ 12 w 51"/>
                  <a:gd name="T17" fmla="*/ 23 h 43"/>
                  <a:gd name="T18" fmla="*/ 12 w 51"/>
                  <a:gd name="T19" fmla="*/ 18 h 43"/>
                  <a:gd name="T20" fmla="*/ 11 w 51"/>
                  <a:gd name="T21" fmla="*/ 16 h 43"/>
                  <a:gd name="T22" fmla="*/ 14 w 51"/>
                  <a:gd name="T23" fmla="*/ 16 h 43"/>
                  <a:gd name="T24" fmla="*/ 22 w 51"/>
                  <a:gd name="T25" fmla="*/ 25 h 43"/>
                  <a:gd name="T26" fmla="*/ 32 w 51"/>
                  <a:gd name="T27" fmla="*/ 31 h 43"/>
                  <a:gd name="T28" fmla="*/ 34 w 51"/>
                  <a:gd name="T29" fmla="*/ 40 h 43"/>
                  <a:gd name="T30" fmla="*/ 40 w 51"/>
                  <a:gd name="T31" fmla="*/ 41 h 43"/>
                  <a:gd name="T32" fmla="*/ 40 w 51"/>
                  <a:gd name="T33" fmla="*/ 38 h 43"/>
                  <a:gd name="T34" fmla="*/ 45 w 51"/>
                  <a:gd name="T35" fmla="*/ 43 h 43"/>
                  <a:gd name="T36" fmla="*/ 49 w 51"/>
                  <a:gd name="T37" fmla="*/ 32 h 43"/>
                  <a:gd name="T38" fmla="*/ 47 w 51"/>
                  <a:gd name="T39" fmla="*/ 31 h 43"/>
                  <a:gd name="T40" fmla="*/ 47 w 51"/>
                  <a:gd name="T41" fmla="*/ 27 h 43"/>
                  <a:gd name="T42" fmla="*/ 51 w 51"/>
                  <a:gd name="T43" fmla="*/ 23 h 43"/>
                  <a:gd name="T44" fmla="*/ 51 w 51"/>
                  <a:gd name="T45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3">
                    <a:moveTo>
                      <a:pt x="51" y="23"/>
                    </a:moveTo>
                    <a:lnTo>
                      <a:pt x="40" y="14"/>
                    </a:lnTo>
                    <a:lnTo>
                      <a:pt x="34" y="1"/>
                    </a:lnTo>
                    <a:lnTo>
                      <a:pt x="27" y="5"/>
                    </a:lnTo>
                    <a:lnTo>
                      <a:pt x="20" y="1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12" y="23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22" y="25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5" y="43"/>
                    </a:lnTo>
                    <a:lnTo>
                      <a:pt x="49" y="32"/>
                    </a:lnTo>
                    <a:lnTo>
                      <a:pt x="47" y="31"/>
                    </a:lnTo>
                    <a:lnTo>
                      <a:pt x="47" y="27"/>
                    </a:lnTo>
                    <a:lnTo>
                      <a:pt x="51" y="23"/>
                    </a:lnTo>
                    <a:lnTo>
                      <a:pt x="51" y="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0" name="Freeform 127"/>
              <p:cNvSpPr>
                <a:spLocks/>
              </p:cNvSpPr>
              <p:nvPr/>
            </p:nvSpPr>
            <p:spPr bwMode="auto">
              <a:xfrm>
                <a:off x="1344" y="1892"/>
                <a:ext cx="169" cy="56"/>
              </a:xfrm>
              <a:custGeom>
                <a:avLst/>
                <a:gdLst>
                  <a:gd name="T0" fmla="*/ 122 w 169"/>
                  <a:gd name="T1" fmla="*/ 25 h 56"/>
                  <a:gd name="T2" fmla="*/ 129 w 169"/>
                  <a:gd name="T3" fmla="*/ 31 h 56"/>
                  <a:gd name="T4" fmla="*/ 146 w 169"/>
                  <a:gd name="T5" fmla="*/ 34 h 56"/>
                  <a:gd name="T6" fmla="*/ 146 w 169"/>
                  <a:gd name="T7" fmla="*/ 42 h 56"/>
                  <a:gd name="T8" fmla="*/ 158 w 169"/>
                  <a:gd name="T9" fmla="*/ 42 h 56"/>
                  <a:gd name="T10" fmla="*/ 169 w 169"/>
                  <a:gd name="T11" fmla="*/ 51 h 56"/>
                  <a:gd name="T12" fmla="*/ 151 w 169"/>
                  <a:gd name="T13" fmla="*/ 56 h 56"/>
                  <a:gd name="T14" fmla="*/ 115 w 169"/>
                  <a:gd name="T15" fmla="*/ 56 h 56"/>
                  <a:gd name="T16" fmla="*/ 113 w 169"/>
                  <a:gd name="T17" fmla="*/ 56 h 56"/>
                  <a:gd name="T18" fmla="*/ 124 w 169"/>
                  <a:gd name="T19" fmla="*/ 45 h 56"/>
                  <a:gd name="T20" fmla="*/ 107 w 169"/>
                  <a:gd name="T21" fmla="*/ 42 h 56"/>
                  <a:gd name="T22" fmla="*/ 98 w 169"/>
                  <a:gd name="T23" fmla="*/ 29 h 56"/>
                  <a:gd name="T24" fmla="*/ 78 w 169"/>
                  <a:gd name="T25" fmla="*/ 25 h 56"/>
                  <a:gd name="T26" fmla="*/ 67 w 169"/>
                  <a:gd name="T27" fmla="*/ 18 h 56"/>
                  <a:gd name="T28" fmla="*/ 46 w 169"/>
                  <a:gd name="T29" fmla="*/ 18 h 56"/>
                  <a:gd name="T30" fmla="*/ 42 w 169"/>
                  <a:gd name="T31" fmla="*/ 14 h 56"/>
                  <a:gd name="T32" fmla="*/ 49 w 169"/>
                  <a:gd name="T33" fmla="*/ 11 h 56"/>
                  <a:gd name="T34" fmla="*/ 46 w 169"/>
                  <a:gd name="T35" fmla="*/ 9 h 56"/>
                  <a:gd name="T36" fmla="*/ 33 w 169"/>
                  <a:gd name="T37" fmla="*/ 9 h 56"/>
                  <a:gd name="T38" fmla="*/ 26 w 169"/>
                  <a:gd name="T39" fmla="*/ 14 h 56"/>
                  <a:gd name="T40" fmla="*/ 16 w 169"/>
                  <a:gd name="T41" fmla="*/ 18 h 56"/>
                  <a:gd name="T42" fmla="*/ 6 w 169"/>
                  <a:gd name="T43" fmla="*/ 23 h 56"/>
                  <a:gd name="T44" fmla="*/ 0 w 169"/>
                  <a:gd name="T45" fmla="*/ 22 h 56"/>
                  <a:gd name="T46" fmla="*/ 6 w 169"/>
                  <a:gd name="T47" fmla="*/ 20 h 56"/>
                  <a:gd name="T48" fmla="*/ 7 w 169"/>
                  <a:gd name="T49" fmla="*/ 11 h 56"/>
                  <a:gd name="T50" fmla="*/ 16 w 169"/>
                  <a:gd name="T51" fmla="*/ 5 h 56"/>
                  <a:gd name="T52" fmla="*/ 36 w 169"/>
                  <a:gd name="T53" fmla="*/ 0 h 56"/>
                  <a:gd name="T54" fmla="*/ 49 w 169"/>
                  <a:gd name="T55" fmla="*/ 0 h 56"/>
                  <a:gd name="T56" fmla="*/ 75 w 169"/>
                  <a:gd name="T57" fmla="*/ 3 h 56"/>
                  <a:gd name="T58" fmla="*/ 86 w 169"/>
                  <a:gd name="T59" fmla="*/ 12 h 56"/>
                  <a:gd name="T60" fmla="*/ 98 w 169"/>
                  <a:gd name="T61" fmla="*/ 14 h 56"/>
                  <a:gd name="T62" fmla="*/ 107 w 169"/>
                  <a:gd name="T63" fmla="*/ 22 h 56"/>
                  <a:gd name="T64" fmla="*/ 122 w 169"/>
                  <a:gd name="T65" fmla="*/ 25 h 56"/>
                  <a:gd name="T66" fmla="*/ 122 w 169"/>
                  <a:gd name="T67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56">
                    <a:moveTo>
                      <a:pt x="122" y="25"/>
                    </a:moveTo>
                    <a:lnTo>
                      <a:pt x="129" y="31"/>
                    </a:lnTo>
                    <a:lnTo>
                      <a:pt x="146" y="34"/>
                    </a:lnTo>
                    <a:lnTo>
                      <a:pt x="146" y="42"/>
                    </a:lnTo>
                    <a:lnTo>
                      <a:pt x="158" y="42"/>
                    </a:lnTo>
                    <a:lnTo>
                      <a:pt x="169" y="51"/>
                    </a:lnTo>
                    <a:lnTo>
                      <a:pt x="151" y="56"/>
                    </a:lnTo>
                    <a:lnTo>
                      <a:pt x="115" y="56"/>
                    </a:lnTo>
                    <a:lnTo>
                      <a:pt x="113" y="56"/>
                    </a:lnTo>
                    <a:lnTo>
                      <a:pt x="124" y="45"/>
                    </a:lnTo>
                    <a:lnTo>
                      <a:pt x="107" y="42"/>
                    </a:lnTo>
                    <a:lnTo>
                      <a:pt x="98" y="29"/>
                    </a:lnTo>
                    <a:lnTo>
                      <a:pt x="78" y="25"/>
                    </a:lnTo>
                    <a:lnTo>
                      <a:pt x="67" y="18"/>
                    </a:lnTo>
                    <a:lnTo>
                      <a:pt x="46" y="18"/>
                    </a:lnTo>
                    <a:lnTo>
                      <a:pt x="42" y="14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33" y="9"/>
                    </a:lnTo>
                    <a:lnTo>
                      <a:pt x="26" y="14"/>
                    </a:lnTo>
                    <a:lnTo>
                      <a:pt x="16" y="18"/>
                    </a:lnTo>
                    <a:lnTo>
                      <a:pt x="6" y="23"/>
                    </a:lnTo>
                    <a:lnTo>
                      <a:pt x="0" y="22"/>
                    </a:lnTo>
                    <a:lnTo>
                      <a:pt x="6" y="20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75" y="3"/>
                    </a:lnTo>
                    <a:lnTo>
                      <a:pt x="86" y="12"/>
                    </a:lnTo>
                    <a:lnTo>
                      <a:pt x="98" y="14"/>
                    </a:lnTo>
                    <a:lnTo>
                      <a:pt x="107" y="22"/>
                    </a:lnTo>
                    <a:lnTo>
                      <a:pt x="122" y="25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1" name="Freeform 128"/>
              <p:cNvSpPr>
                <a:spLocks/>
              </p:cNvSpPr>
              <p:nvPr/>
            </p:nvSpPr>
            <p:spPr bwMode="auto">
              <a:xfrm>
                <a:off x="1344" y="1892"/>
                <a:ext cx="169" cy="56"/>
              </a:xfrm>
              <a:custGeom>
                <a:avLst/>
                <a:gdLst>
                  <a:gd name="T0" fmla="*/ 122 w 169"/>
                  <a:gd name="T1" fmla="*/ 25 h 56"/>
                  <a:gd name="T2" fmla="*/ 129 w 169"/>
                  <a:gd name="T3" fmla="*/ 31 h 56"/>
                  <a:gd name="T4" fmla="*/ 146 w 169"/>
                  <a:gd name="T5" fmla="*/ 34 h 56"/>
                  <a:gd name="T6" fmla="*/ 146 w 169"/>
                  <a:gd name="T7" fmla="*/ 42 h 56"/>
                  <a:gd name="T8" fmla="*/ 158 w 169"/>
                  <a:gd name="T9" fmla="*/ 42 h 56"/>
                  <a:gd name="T10" fmla="*/ 169 w 169"/>
                  <a:gd name="T11" fmla="*/ 51 h 56"/>
                  <a:gd name="T12" fmla="*/ 151 w 169"/>
                  <a:gd name="T13" fmla="*/ 56 h 56"/>
                  <a:gd name="T14" fmla="*/ 115 w 169"/>
                  <a:gd name="T15" fmla="*/ 56 h 56"/>
                  <a:gd name="T16" fmla="*/ 113 w 169"/>
                  <a:gd name="T17" fmla="*/ 56 h 56"/>
                  <a:gd name="T18" fmla="*/ 124 w 169"/>
                  <a:gd name="T19" fmla="*/ 45 h 56"/>
                  <a:gd name="T20" fmla="*/ 107 w 169"/>
                  <a:gd name="T21" fmla="*/ 42 h 56"/>
                  <a:gd name="T22" fmla="*/ 98 w 169"/>
                  <a:gd name="T23" fmla="*/ 29 h 56"/>
                  <a:gd name="T24" fmla="*/ 78 w 169"/>
                  <a:gd name="T25" fmla="*/ 25 h 56"/>
                  <a:gd name="T26" fmla="*/ 67 w 169"/>
                  <a:gd name="T27" fmla="*/ 18 h 56"/>
                  <a:gd name="T28" fmla="*/ 46 w 169"/>
                  <a:gd name="T29" fmla="*/ 18 h 56"/>
                  <a:gd name="T30" fmla="*/ 42 w 169"/>
                  <a:gd name="T31" fmla="*/ 14 h 56"/>
                  <a:gd name="T32" fmla="*/ 49 w 169"/>
                  <a:gd name="T33" fmla="*/ 11 h 56"/>
                  <a:gd name="T34" fmla="*/ 46 w 169"/>
                  <a:gd name="T35" fmla="*/ 9 h 56"/>
                  <a:gd name="T36" fmla="*/ 33 w 169"/>
                  <a:gd name="T37" fmla="*/ 9 h 56"/>
                  <a:gd name="T38" fmla="*/ 26 w 169"/>
                  <a:gd name="T39" fmla="*/ 14 h 56"/>
                  <a:gd name="T40" fmla="*/ 16 w 169"/>
                  <a:gd name="T41" fmla="*/ 18 h 56"/>
                  <a:gd name="T42" fmla="*/ 6 w 169"/>
                  <a:gd name="T43" fmla="*/ 23 h 56"/>
                  <a:gd name="T44" fmla="*/ 0 w 169"/>
                  <a:gd name="T45" fmla="*/ 22 h 56"/>
                  <a:gd name="T46" fmla="*/ 6 w 169"/>
                  <a:gd name="T47" fmla="*/ 20 h 56"/>
                  <a:gd name="T48" fmla="*/ 7 w 169"/>
                  <a:gd name="T49" fmla="*/ 11 h 56"/>
                  <a:gd name="T50" fmla="*/ 16 w 169"/>
                  <a:gd name="T51" fmla="*/ 5 h 56"/>
                  <a:gd name="T52" fmla="*/ 36 w 169"/>
                  <a:gd name="T53" fmla="*/ 0 h 56"/>
                  <a:gd name="T54" fmla="*/ 49 w 169"/>
                  <a:gd name="T55" fmla="*/ 0 h 56"/>
                  <a:gd name="T56" fmla="*/ 75 w 169"/>
                  <a:gd name="T57" fmla="*/ 3 h 56"/>
                  <a:gd name="T58" fmla="*/ 86 w 169"/>
                  <a:gd name="T59" fmla="*/ 12 h 56"/>
                  <a:gd name="T60" fmla="*/ 98 w 169"/>
                  <a:gd name="T61" fmla="*/ 14 h 56"/>
                  <a:gd name="T62" fmla="*/ 107 w 169"/>
                  <a:gd name="T63" fmla="*/ 22 h 56"/>
                  <a:gd name="T64" fmla="*/ 122 w 169"/>
                  <a:gd name="T65" fmla="*/ 25 h 56"/>
                  <a:gd name="T66" fmla="*/ 122 w 169"/>
                  <a:gd name="T67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56">
                    <a:moveTo>
                      <a:pt x="122" y="25"/>
                    </a:moveTo>
                    <a:lnTo>
                      <a:pt x="129" y="31"/>
                    </a:lnTo>
                    <a:lnTo>
                      <a:pt x="146" y="34"/>
                    </a:lnTo>
                    <a:lnTo>
                      <a:pt x="146" y="42"/>
                    </a:lnTo>
                    <a:lnTo>
                      <a:pt x="158" y="42"/>
                    </a:lnTo>
                    <a:lnTo>
                      <a:pt x="169" y="51"/>
                    </a:lnTo>
                    <a:lnTo>
                      <a:pt x="151" y="56"/>
                    </a:lnTo>
                    <a:lnTo>
                      <a:pt x="115" y="56"/>
                    </a:lnTo>
                    <a:lnTo>
                      <a:pt x="113" y="56"/>
                    </a:lnTo>
                    <a:lnTo>
                      <a:pt x="124" y="45"/>
                    </a:lnTo>
                    <a:lnTo>
                      <a:pt x="107" y="42"/>
                    </a:lnTo>
                    <a:lnTo>
                      <a:pt x="98" y="29"/>
                    </a:lnTo>
                    <a:lnTo>
                      <a:pt x="78" y="25"/>
                    </a:lnTo>
                    <a:lnTo>
                      <a:pt x="67" y="18"/>
                    </a:lnTo>
                    <a:lnTo>
                      <a:pt x="46" y="18"/>
                    </a:lnTo>
                    <a:lnTo>
                      <a:pt x="42" y="14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33" y="9"/>
                    </a:lnTo>
                    <a:lnTo>
                      <a:pt x="26" y="14"/>
                    </a:lnTo>
                    <a:lnTo>
                      <a:pt x="16" y="18"/>
                    </a:lnTo>
                    <a:lnTo>
                      <a:pt x="6" y="23"/>
                    </a:lnTo>
                    <a:lnTo>
                      <a:pt x="0" y="22"/>
                    </a:lnTo>
                    <a:lnTo>
                      <a:pt x="6" y="20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75" y="3"/>
                    </a:lnTo>
                    <a:lnTo>
                      <a:pt x="86" y="12"/>
                    </a:lnTo>
                    <a:lnTo>
                      <a:pt x="98" y="14"/>
                    </a:lnTo>
                    <a:lnTo>
                      <a:pt x="107" y="22"/>
                    </a:lnTo>
                    <a:lnTo>
                      <a:pt x="122" y="25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2" name="Freeform 129"/>
              <p:cNvSpPr>
                <a:spLocks/>
              </p:cNvSpPr>
              <p:nvPr/>
            </p:nvSpPr>
            <p:spPr bwMode="auto">
              <a:xfrm>
                <a:off x="1442" y="1903"/>
                <a:ext cx="17" cy="11"/>
              </a:xfrm>
              <a:custGeom>
                <a:avLst/>
                <a:gdLst>
                  <a:gd name="T0" fmla="*/ 9 w 17"/>
                  <a:gd name="T1" fmla="*/ 3 h 11"/>
                  <a:gd name="T2" fmla="*/ 17 w 17"/>
                  <a:gd name="T3" fmla="*/ 7 h 11"/>
                  <a:gd name="T4" fmla="*/ 17 w 17"/>
                  <a:gd name="T5" fmla="*/ 11 h 11"/>
                  <a:gd name="T6" fmla="*/ 13 w 17"/>
                  <a:gd name="T7" fmla="*/ 11 h 11"/>
                  <a:gd name="T8" fmla="*/ 0 w 17"/>
                  <a:gd name="T9" fmla="*/ 0 h 11"/>
                  <a:gd name="T10" fmla="*/ 9 w 17"/>
                  <a:gd name="T11" fmla="*/ 3 h 11"/>
                  <a:gd name="T12" fmla="*/ 9 w 17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9" y="3"/>
                    </a:moveTo>
                    <a:lnTo>
                      <a:pt x="17" y="7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3" name="Freeform 130"/>
              <p:cNvSpPr>
                <a:spLocks/>
              </p:cNvSpPr>
              <p:nvPr/>
            </p:nvSpPr>
            <p:spPr bwMode="auto">
              <a:xfrm>
                <a:off x="1442" y="1903"/>
                <a:ext cx="17" cy="11"/>
              </a:xfrm>
              <a:custGeom>
                <a:avLst/>
                <a:gdLst>
                  <a:gd name="T0" fmla="*/ 9 w 17"/>
                  <a:gd name="T1" fmla="*/ 3 h 11"/>
                  <a:gd name="T2" fmla="*/ 17 w 17"/>
                  <a:gd name="T3" fmla="*/ 7 h 11"/>
                  <a:gd name="T4" fmla="*/ 17 w 17"/>
                  <a:gd name="T5" fmla="*/ 11 h 11"/>
                  <a:gd name="T6" fmla="*/ 13 w 17"/>
                  <a:gd name="T7" fmla="*/ 11 h 11"/>
                  <a:gd name="T8" fmla="*/ 0 w 17"/>
                  <a:gd name="T9" fmla="*/ 0 h 11"/>
                  <a:gd name="T10" fmla="*/ 9 w 17"/>
                  <a:gd name="T11" fmla="*/ 3 h 11"/>
                  <a:gd name="T12" fmla="*/ 9 w 17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9" y="3"/>
                    </a:moveTo>
                    <a:lnTo>
                      <a:pt x="17" y="7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4" name="Freeform 131"/>
              <p:cNvSpPr>
                <a:spLocks/>
              </p:cNvSpPr>
              <p:nvPr/>
            </p:nvSpPr>
            <p:spPr bwMode="auto">
              <a:xfrm>
                <a:off x="1370" y="1914"/>
                <a:ext cx="7" cy="7"/>
              </a:xfrm>
              <a:custGeom>
                <a:avLst/>
                <a:gdLst>
                  <a:gd name="T0" fmla="*/ 5 w 7"/>
                  <a:gd name="T1" fmla="*/ 0 h 7"/>
                  <a:gd name="T2" fmla="*/ 7 w 7"/>
                  <a:gd name="T3" fmla="*/ 7 h 7"/>
                  <a:gd name="T4" fmla="*/ 0 w 7"/>
                  <a:gd name="T5" fmla="*/ 7 h 7"/>
                  <a:gd name="T6" fmla="*/ 3 w 7"/>
                  <a:gd name="T7" fmla="*/ 0 h 7"/>
                  <a:gd name="T8" fmla="*/ 5 w 7"/>
                  <a:gd name="T9" fmla="*/ 0 h 7"/>
                  <a:gd name="T10" fmla="*/ 5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5" name="Freeform 132"/>
              <p:cNvSpPr>
                <a:spLocks/>
              </p:cNvSpPr>
              <p:nvPr/>
            </p:nvSpPr>
            <p:spPr bwMode="auto">
              <a:xfrm>
                <a:off x="1370" y="1914"/>
                <a:ext cx="7" cy="7"/>
              </a:xfrm>
              <a:custGeom>
                <a:avLst/>
                <a:gdLst>
                  <a:gd name="T0" fmla="*/ 5 w 7"/>
                  <a:gd name="T1" fmla="*/ 0 h 7"/>
                  <a:gd name="T2" fmla="*/ 7 w 7"/>
                  <a:gd name="T3" fmla="*/ 7 h 7"/>
                  <a:gd name="T4" fmla="*/ 0 w 7"/>
                  <a:gd name="T5" fmla="*/ 7 h 7"/>
                  <a:gd name="T6" fmla="*/ 3 w 7"/>
                  <a:gd name="T7" fmla="*/ 0 h 7"/>
                  <a:gd name="T8" fmla="*/ 5 w 7"/>
                  <a:gd name="T9" fmla="*/ 0 h 7"/>
                  <a:gd name="T10" fmla="*/ 5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6" name="Freeform 133"/>
              <p:cNvSpPr>
                <a:spLocks/>
              </p:cNvSpPr>
              <p:nvPr/>
            </p:nvSpPr>
            <p:spPr bwMode="auto">
              <a:xfrm>
                <a:off x="1551" y="1948"/>
                <a:ext cx="57" cy="36"/>
              </a:xfrm>
              <a:custGeom>
                <a:avLst/>
                <a:gdLst>
                  <a:gd name="T0" fmla="*/ 0 w 57"/>
                  <a:gd name="T1" fmla="*/ 0 h 36"/>
                  <a:gd name="T2" fmla="*/ 4 w 57"/>
                  <a:gd name="T3" fmla="*/ 11 h 36"/>
                  <a:gd name="T4" fmla="*/ 0 w 57"/>
                  <a:gd name="T5" fmla="*/ 22 h 36"/>
                  <a:gd name="T6" fmla="*/ 2 w 57"/>
                  <a:gd name="T7" fmla="*/ 31 h 36"/>
                  <a:gd name="T8" fmla="*/ 6 w 57"/>
                  <a:gd name="T9" fmla="*/ 36 h 36"/>
                  <a:gd name="T10" fmla="*/ 17 w 57"/>
                  <a:gd name="T11" fmla="*/ 24 h 36"/>
                  <a:gd name="T12" fmla="*/ 20 w 57"/>
                  <a:gd name="T13" fmla="*/ 29 h 36"/>
                  <a:gd name="T14" fmla="*/ 37 w 57"/>
                  <a:gd name="T15" fmla="*/ 24 h 36"/>
                  <a:gd name="T16" fmla="*/ 53 w 57"/>
                  <a:gd name="T17" fmla="*/ 27 h 36"/>
                  <a:gd name="T18" fmla="*/ 57 w 57"/>
                  <a:gd name="T19" fmla="*/ 22 h 36"/>
                  <a:gd name="T20" fmla="*/ 50 w 57"/>
                  <a:gd name="T21" fmla="*/ 15 h 36"/>
                  <a:gd name="T22" fmla="*/ 37 w 57"/>
                  <a:gd name="T23" fmla="*/ 13 h 36"/>
                  <a:gd name="T24" fmla="*/ 42 w 57"/>
                  <a:gd name="T25" fmla="*/ 9 h 36"/>
                  <a:gd name="T26" fmla="*/ 33 w 57"/>
                  <a:gd name="T27" fmla="*/ 7 h 36"/>
                  <a:gd name="T28" fmla="*/ 29 w 57"/>
                  <a:gd name="T29" fmla="*/ 4 h 36"/>
                  <a:gd name="T30" fmla="*/ 19 w 57"/>
                  <a:gd name="T31" fmla="*/ 0 h 36"/>
                  <a:gd name="T32" fmla="*/ 0 w 57"/>
                  <a:gd name="T33" fmla="*/ 0 h 36"/>
                  <a:gd name="T34" fmla="*/ 0 w 57"/>
                  <a:gd name="T3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36">
                    <a:moveTo>
                      <a:pt x="0" y="0"/>
                    </a:moveTo>
                    <a:lnTo>
                      <a:pt x="4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6" y="36"/>
                    </a:lnTo>
                    <a:lnTo>
                      <a:pt x="17" y="24"/>
                    </a:lnTo>
                    <a:lnTo>
                      <a:pt x="20" y="29"/>
                    </a:lnTo>
                    <a:lnTo>
                      <a:pt x="37" y="24"/>
                    </a:lnTo>
                    <a:lnTo>
                      <a:pt x="53" y="27"/>
                    </a:lnTo>
                    <a:lnTo>
                      <a:pt x="57" y="22"/>
                    </a:lnTo>
                    <a:lnTo>
                      <a:pt x="50" y="15"/>
                    </a:lnTo>
                    <a:lnTo>
                      <a:pt x="37" y="13"/>
                    </a:lnTo>
                    <a:lnTo>
                      <a:pt x="42" y="9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7" name="Freeform 134"/>
              <p:cNvSpPr>
                <a:spLocks/>
              </p:cNvSpPr>
              <p:nvPr/>
            </p:nvSpPr>
            <p:spPr bwMode="auto">
              <a:xfrm>
                <a:off x="1551" y="1948"/>
                <a:ext cx="57" cy="36"/>
              </a:xfrm>
              <a:custGeom>
                <a:avLst/>
                <a:gdLst>
                  <a:gd name="T0" fmla="*/ 0 w 57"/>
                  <a:gd name="T1" fmla="*/ 0 h 36"/>
                  <a:gd name="T2" fmla="*/ 4 w 57"/>
                  <a:gd name="T3" fmla="*/ 11 h 36"/>
                  <a:gd name="T4" fmla="*/ 0 w 57"/>
                  <a:gd name="T5" fmla="*/ 22 h 36"/>
                  <a:gd name="T6" fmla="*/ 2 w 57"/>
                  <a:gd name="T7" fmla="*/ 31 h 36"/>
                  <a:gd name="T8" fmla="*/ 6 w 57"/>
                  <a:gd name="T9" fmla="*/ 36 h 36"/>
                  <a:gd name="T10" fmla="*/ 17 w 57"/>
                  <a:gd name="T11" fmla="*/ 24 h 36"/>
                  <a:gd name="T12" fmla="*/ 20 w 57"/>
                  <a:gd name="T13" fmla="*/ 29 h 36"/>
                  <a:gd name="T14" fmla="*/ 37 w 57"/>
                  <a:gd name="T15" fmla="*/ 24 h 36"/>
                  <a:gd name="T16" fmla="*/ 53 w 57"/>
                  <a:gd name="T17" fmla="*/ 27 h 36"/>
                  <a:gd name="T18" fmla="*/ 57 w 57"/>
                  <a:gd name="T19" fmla="*/ 22 h 36"/>
                  <a:gd name="T20" fmla="*/ 50 w 57"/>
                  <a:gd name="T21" fmla="*/ 15 h 36"/>
                  <a:gd name="T22" fmla="*/ 37 w 57"/>
                  <a:gd name="T23" fmla="*/ 13 h 36"/>
                  <a:gd name="T24" fmla="*/ 42 w 57"/>
                  <a:gd name="T25" fmla="*/ 9 h 36"/>
                  <a:gd name="T26" fmla="*/ 33 w 57"/>
                  <a:gd name="T27" fmla="*/ 7 h 36"/>
                  <a:gd name="T28" fmla="*/ 29 w 57"/>
                  <a:gd name="T29" fmla="*/ 4 h 36"/>
                  <a:gd name="T30" fmla="*/ 19 w 57"/>
                  <a:gd name="T31" fmla="*/ 0 h 36"/>
                  <a:gd name="T32" fmla="*/ 0 w 57"/>
                  <a:gd name="T33" fmla="*/ 0 h 36"/>
                  <a:gd name="T34" fmla="*/ 0 w 57"/>
                  <a:gd name="T3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36">
                    <a:moveTo>
                      <a:pt x="0" y="0"/>
                    </a:moveTo>
                    <a:lnTo>
                      <a:pt x="4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6" y="36"/>
                    </a:lnTo>
                    <a:lnTo>
                      <a:pt x="17" y="24"/>
                    </a:lnTo>
                    <a:lnTo>
                      <a:pt x="20" y="29"/>
                    </a:lnTo>
                    <a:lnTo>
                      <a:pt x="37" y="24"/>
                    </a:lnTo>
                    <a:lnTo>
                      <a:pt x="53" y="27"/>
                    </a:lnTo>
                    <a:lnTo>
                      <a:pt x="57" y="22"/>
                    </a:lnTo>
                    <a:lnTo>
                      <a:pt x="50" y="15"/>
                    </a:lnTo>
                    <a:lnTo>
                      <a:pt x="37" y="13"/>
                    </a:lnTo>
                    <a:lnTo>
                      <a:pt x="42" y="9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8" name="Freeform 135"/>
              <p:cNvSpPr>
                <a:spLocks/>
              </p:cNvSpPr>
              <p:nvPr/>
            </p:nvSpPr>
            <p:spPr bwMode="auto">
              <a:xfrm>
                <a:off x="1260" y="2039"/>
                <a:ext cx="37" cy="20"/>
              </a:xfrm>
              <a:custGeom>
                <a:avLst/>
                <a:gdLst>
                  <a:gd name="T0" fmla="*/ 0 w 37"/>
                  <a:gd name="T1" fmla="*/ 11 h 20"/>
                  <a:gd name="T2" fmla="*/ 22 w 37"/>
                  <a:gd name="T3" fmla="*/ 20 h 20"/>
                  <a:gd name="T4" fmla="*/ 29 w 37"/>
                  <a:gd name="T5" fmla="*/ 20 h 20"/>
                  <a:gd name="T6" fmla="*/ 37 w 37"/>
                  <a:gd name="T7" fmla="*/ 16 h 20"/>
                  <a:gd name="T8" fmla="*/ 35 w 37"/>
                  <a:gd name="T9" fmla="*/ 9 h 20"/>
                  <a:gd name="T10" fmla="*/ 26 w 37"/>
                  <a:gd name="T11" fmla="*/ 9 h 20"/>
                  <a:gd name="T12" fmla="*/ 11 w 37"/>
                  <a:gd name="T13" fmla="*/ 0 h 20"/>
                  <a:gd name="T14" fmla="*/ 0 w 37"/>
                  <a:gd name="T15" fmla="*/ 11 h 20"/>
                  <a:gd name="T16" fmla="*/ 0 w 37"/>
                  <a:gd name="T1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0">
                    <a:moveTo>
                      <a:pt x="0" y="11"/>
                    </a:moveTo>
                    <a:lnTo>
                      <a:pt x="22" y="20"/>
                    </a:lnTo>
                    <a:lnTo>
                      <a:pt x="29" y="20"/>
                    </a:lnTo>
                    <a:lnTo>
                      <a:pt x="37" y="16"/>
                    </a:lnTo>
                    <a:lnTo>
                      <a:pt x="35" y="9"/>
                    </a:lnTo>
                    <a:lnTo>
                      <a:pt x="26" y="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69" name="Freeform 136"/>
              <p:cNvSpPr>
                <a:spLocks/>
              </p:cNvSpPr>
              <p:nvPr/>
            </p:nvSpPr>
            <p:spPr bwMode="auto">
              <a:xfrm>
                <a:off x="1260" y="2039"/>
                <a:ext cx="37" cy="20"/>
              </a:xfrm>
              <a:custGeom>
                <a:avLst/>
                <a:gdLst>
                  <a:gd name="T0" fmla="*/ 0 w 37"/>
                  <a:gd name="T1" fmla="*/ 11 h 20"/>
                  <a:gd name="T2" fmla="*/ 22 w 37"/>
                  <a:gd name="T3" fmla="*/ 20 h 20"/>
                  <a:gd name="T4" fmla="*/ 29 w 37"/>
                  <a:gd name="T5" fmla="*/ 20 h 20"/>
                  <a:gd name="T6" fmla="*/ 37 w 37"/>
                  <a:gd name="T7" fmla="*/ 16 h 20"/>
                  <a:gd name="T8" fmla="*/ 35 w 37"/>
                  <a:gd name="T9" fmla="*/ 9 h 20"/>
                  <a:gd name="T10" fmla="*/ 26 w 37"/>
                  <a:gd name="T11" fmla="*/ 9 h 20"/>
                  <a:gd name="T12" fmla="*/ 11 w 37"/>
                  <a:gd name="T13" fmla="*/ 0 h 20"/>
                  <a:gd name="T14" fmla="*/ 0 w 37"/>
                  <a:gd name="T15" fmla="*/ 11 h 20"/>
                  <a:gd name="T16" fmla="*/ 0 w 37"/>
                  <a:gd name="T1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0">
                    <a:moveTo>
                      <a:pt x="0" y="11"/>
                    </a:moveTo>
                    <a:lnTo>
                      <a:pt x="22" y="20"/>
                    </a:lnTo>
                    <a:lnTo>
                      <a:pt x="29" y="20"/>
                    </a:lnTo>
                    <a:lnTo>
                      <a:pt x="37" y="16"/>
                    </a:lnTo>
                    <a:lnTo>
                      <a:pt x="35" y="9"/>
                    </a:lnTo>
                    <a:lnTo>
                      <a:pt x="26" y="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0" name="Freeform 137"/>
              <p:cNvSpPr>
                <a:spLocks/>
              </p:cNvSpPr>
              <p:nvPr/>
            </p:nvSpPr>
            <p:spPr bwMode="auto">
              <a:xfrm>
                <a:off x="1226" y="1983"/>
                <a:ext cx="62" cy="67"/>
              </a:xfrm>
              <a:custGeom>
                <a:avLst/>
                <a:gdLst>
                  <a:gd name="T0" fmla="*/ 62 w 62"/>
                  <a:gd name="T1" fmla="*/ 32 h 67"/>
                  <a:gd name="T2" fmla="*/ 53 w 62"/>
                  <a:gd name="T3" fmla="*/ 31 h 67"/>
                  <a:gd name="T4" fmla="*/ 47 w 62"/>
                  <a:gd name="T5" fmla="*/ 31 h 67"/>
                  <a:gd name="T6" fmla="*/ 47 w 62"/>
                  <a:gd name="T7" fmla="*/ 0 h 67"/>
                  <a:gd name="T8" fmla="*/ 22 w 62"/>
                  <a:gd name="T9" fmla="*/ 0 h 67"/>
                  <a:gd name="T10" fmla="*/ 20 w 62"/>
                  <a:gd name="T11" fmla="*/ 7 h 67"/>
                  <a:gd name="T12" fmla="*/ 11 w 62"/>
                  <a:gd name="T13" fmla="*/ 5 h 67"/>
                  <a:gd name="T14" fmla="*/ 22 w 62"/>
                  <a:gd name="T15" fmla="*/ 18 h 67"/>
                  <a:gd name="T16" fmla="*/ 27 w 62"/>
                  <a:gd name="T17" fmla="*/ 27 h 67"/>
                  <a:gd name="T18" fmla="*/ 13 w 62"/>
                  <a:gd name="T19" fmla="*/ 29 h 67"/>
                  <a:gd name="T20" fmla="*/ 2 w 62"/>
                  <a:gd name="T21" fmla="*/ 45 h 67"/>
                  <a:gd name="T22" fmla="*/ 0 w 62"/>
                  <a:gd name="T23" fmla="*/ 52 h 67"/>
                  <a:gd name="T24" fmla="*/ 14 w 62"/>
                  <a:gd name="T25" fmla="*/ 63 h 67"/>
                  <a:gd name="T26" fmla="*/ 34 w 62"/>
                  <a:gd name="T27" fmla="*/ 67 h 67"/>
                  <a:gd name="T28" fmla="*/ 45 w 62"/>
                  <a:gd name="T29" fmla="*/ 56 h 67"/>
                  <a:gd name="T30" fmla="*/ 47 w 62"/>
                  <a:gd name="T31" fmla="*/ 52 h 67"/>
                  <a:gd name="T32" fmla="*/ 47 w 62"/>
                  <a:gd name="T33" fmla="*/ 47 h 67"/>
                  <a:gd name="T34" fmla="*/ 60 w 62"/>
                  <a:gd name="T35" fmla="*/ 38 h 67"/>
                  <a:gd name="T36" fmla="*/ 62 w 62"/>
                  <a:gd name="T37" fmla="*/ 32 h 67"/>
                  <a:gd name="T38" fmla="*/ 62 w 62"/>
                  <a:gd name="T39" fmla="*/ 3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67">
                    <a:moveTo>
                      <a:pt x="62" y="32"/>
                    </a:moveTo>
                    <a:lnTo>
                      <a:pt x="53" y="31"/>
                    </a:lnTo>
                    <a:lnTo>
                      <a:pt x="47" y="31"/>
                    </a:lnTo>
                    <a:lnTo>
                      <a:pt x="47" y="0"/>
                    </a:lnTo>
                    <a:lnTo>
                      <a:pt x="22" y="0"/>
                    </a:lnTo>
                    <a:lnTo>
                      <a:pt x="20" y="7"/>
                    </a:lnTo>
                    <a:lnTo>
                      <a:pt x="11" y="5"/>
                    </a:lnTo>
                    <a:lnTo>
                      <a:pt x="22" y="18"/>
                    </a:lnTo>
                    <a:lnTo>
                      <a:pt x="27" y="27"/>
                    </a:lnTo>
                    <a:lnTo>
                      <a:pt x="13" y="29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34" y="67"/>
                    </a:lnTo>
                    <a:lnTo>
                      <a:pt x="45" y="56"/>
                    </a:lnTo>
                    <a:lnTo>
                      <a:pt x="47" y="52"/>
                    </a:lnTo>
                    <a:lnTo>
                      <a:pt x="47" y="47"/>
                    </a:lnTo>
                    <a:lnTo>
                      <a:pt x="60" y="38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1" name="Freeform 138"/>
              <p:cNvSpPr>
                <a:spLocks/>
              </p:cNvSpPr>
              <p:nvPr/>
            </p:nvSpPr>
            <p:spPr bwMode="auto">
              <a:xfrm>
                <a:off x="1226" y="1983"/>
                <a:ext cx="62" cy="67"/>
              </a:xfrm>
              <a:custGeom>
                <a:avLst/>
                <a:gdLst>
                  <a:gd name="T0" fmla="*/ 62 w 62"/>
                  <a:gd name="T1" fmla="*/ 32 h 67"/>
                  <a:gd name="T2" fmla="*/ 53 w 62"/>
                  <a:gd name="T3" fmla="*/ 31 h 67"/>
                  <a:gd name="T4" fmla="*/ 47 w 62"/>
                  <a:gd name="T5" fmla="*/ 31 h 67"/>
                  <a:gd name="T6" fmla="*/ 47 w 62"/>
                  <a:gd name="T7" fmla="*/ 0 h 67"/>
                  <a:gd name="T8" fmla="*/ 22 w 62"/>
                  <a:gd name="T9" fmla="*/ 0 h 67"/>
                  <a:gd name="T10" fmla="*/ 20 w 62"/>
                  <a:gd name="T11" fmla="*/ 7 h 67"/>
                  <a:gd name="T12" fmla="*/ 11 w 62"/>
                  <a:gd name="T13" fmla="*/ 5 h 67"/>
                  <a:gd name="T14" fmla="*/ 22 w 62"/>
                  <a:gd name="T15" fmla="*/ 18 h 67"/>
                  <a:gd name="T16" fmla="*/ 27 w 62"/>
                  <a:gd name="T17" fmla="*/ 27 h 67"/>
                  <a:gd name="T18" fmla="*/ 13 w 62"/>
                  <a:gd name="T19" fmla="*/ 29 h 67"/>
                  <a:gd name="T20" fmla="*/ 2 w 62"/>
                  <a:gd name="T21" fmla="*/ 45 h 67"/>
                  <a:gd name="T22" fmla="*/ 0 w 62"/>
                  <a:gd name="T23" fmla="*/ 52 h 67"/>
                  <a:gd name="T24" fmla="*/ 14 w 62"/>
                  <a:gd name="T25" fmla="*/ 63 h 67"/>
                  <a:gd name="T26" fmla="*/ 34 w 62"/>
                  <a:gd name="T27" fmla="*/ 67 h 67"/>
                  <a:gd name="T28" fmla="*/ 45 w 62"/>
                  <a:gd name="T29" fmla="*/ 56 h 67"/>
                  <a:gd name="T30" fmla="*/ 47 w 62"/>
                  <a:gd name="T31" fmla="*/ 52 h 67"/>
                  <a:gd name="T32" fmla="*/ 47 w 62"/>
                  <a:gd name="T33" fmla="*/ 47 h 67"/>
                  <a:gd name="T34" fmla="*/ 60 w 62"/>
                  <a:gd name="T35" fmla="*/ 38 h 67"/>
                  <a:gd name="T36" fmla="*/ 62 w 62"/>
                  <a:gd name="T37" fmla="*/ 32 h 67"/>
                  <a:gd name="T38" fmla="*/ 62 w 62"/>
                  <a:gd name="T39" fmla="*/ 3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67">
                    <a:moveTo>
                      <a:pt x="62" y="32"/>
                    </a:moveTo>
                    <a:lnTo>
                      <a:pt x="53" y="31"/>
                    </a:lnTo>
                    <a:lnTo>
                      <a:pt x="47" y="31"/>
                    </a:lnTo>
                    <a:lnTo>
                      <a:pt x="47" y="0"/>
                    </a:lnTo>
                    <a:lnTo>
                      <a:pt x="22" y="0"/>
                    </a:lnTo>
                    <a:lnTo>
                      <a:pt x="20" y="7"/>
                    </a:lnTo>
                    <a:lnTo>
                      <a:pt x="11" y="5"/>
                    </a:lnTo>
                    <a:lnTo>
                      <a:pt x="22" y="18"/>
                    </a:lnTo>
                    <a:lnTo>
                      <a:pt x="27" y="27"/>
                    </a:lnTo>
                    <a:lnTo>
                      <a:pt x="13" y="29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34" y="67"/>
                    </a:lnTo>
                    <a:lnTo>
                      <a:pt x="45" y="56"/>
                    </a:lnTo>
                    <a:lnTo>
                      <a:pt x="47" y="52"/>
                    </a:lnTo>
                    <a:lnTo>
                      <a:pt x="47" y="47"/>
                    </a:lnTo>
                    <a:lnTo>
                      <a:pt x="60" y="38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2" name="Freeform 139"/>
              <p:cNvSpPr>
                <a:spLocks/>
              </p:cNvSpPr>
              <p:nvPr/>
            </p:nvSpPr>
            <p:spPr bwMode="auto">
              <a:xfrm>
                <a:off x="1528" y="1963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5 h 5"/>
                  <a:gd name="T4" fmla="*/ 2 w 7"/>
                  <a:gd name="T5" fmla="*/ 3 h 5"/>
                  <a:gd name="T6" fmla="*/ 0 w 7"/>
                  <a:gd name="T7" fmla="*/ 0 h 5"/>
                  <a:gd name="T8" fmla="*/ 5 w 7"/>
                  <a:gd name="T9" fmla="*/ 0 h 5"/>
                  <a:gd name="T10" fmla="*/ 5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3" name="Freeform 140"/>
              <p:cNvSpPr>
                <a:spLocks/>
              </p:cNvSpPr>
              <p:nvPr/>
            </p:nvSpPr>
            <p:spPr bwMode="auto">
              <a:xfrm>
                <a:off x="1528" y="1963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5 h 5"/>
                  <a:gd name="T4" fmla="*/ 2 w 7"/>
                  <a:gd name="T5" fmla="*/ 3 h 5"/>
                  <a:gd name="T6" fmla="*/ 0 w 7"/>
                  <a:gd name="T7" fmla="*/ 0 h 5"/>
                  <a:gd name="T8" fmla="*/ 5 w 7"/>
                  <a:gd name="T9" fmla="*/ 0 h 5"/>
                  <a:gd name="T10" fmla="*/ 5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4" name="Freeform 141"/>
              <p:cNvSpPr>
                <a:spLocks/>
              </p:cNvSpPr>
              <p:nvPr/>
            </p:nvSpPr>
            <p:spPr bwMode="auto">
              <a:xfrm>
                <a:off x="1535" y="194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5" name="Freeform 142"/>
              <p:cNvSpPr>
                <a:spLocks/>
              </p:cNvSpPr>
              <p:nvPr/>
            </p:nvSpPr>
            <p:spPr bwMode="auto">
              <a:xfrm>
                <a:off x="1535" y="194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0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6" name="Freeform 143"/>
              <p:cNvSpPr>
                <a:spLocks/>
              </p:cNvSpPr>
              <p:nvPr/>
            </p:nvSpPr>
            <p:spPr bwMode="auto">
              <a:xfrm>
                <a:off x="1511" y="1946"/>
                <a:ext cx="44" cy="33"/>
              </a:xfrm>
              <a:custGeom>
                <a:avLst/>
                <a:gdLst>
                  <a:gd name="T0" fmla="*/ 40 w 44"/>
                  <a:gd name="T1" fmla="*/ 2 h 33"/>
                  <a:gd name="T2" fmla="*/ 44 w 44"/>
                  <a:gd name="T3" fmla="*/ 13 h 33"/>
                  <a:gd name="T4" fmla="*/ 40 w 44"/>
                  <a:gd name="T5" fmla="*/ 24 h 33"/>
                  <a:gd name="T6" fmla="*/ 42 w 44"/>
                  <a:gd name="T7" fmla="*/ 33 h 33"/>
                  <a:gd name="T8" fmla="*/ 35 w 44"/>
                  <a:gd name="T9" fmla="*/ 29 h 33"/>
                  <a:gd name="T10" fmla="*/ 26 w 44"/>
                  <a:gd name="T11" fmla="*/ 31 h 33"/>
                  <a:gd name="T12" fmla="*/ 13 w 44"/>
                  <a:gd name="T13" fmla="*/ 29 h 33"/>
                  <a:gd name="T14" fmla="*/ 8 w 44"/>
                  <a:gd name="T15" fmla="*/ 33 h 33"/>
                  <a:gd name="T16" fmla="*/ 0 w 44"/>
                  <a:gd name="T17" fmla="*/ 26 h 33"/>
                  <a:gd name="T18" fmla="*/ 0 w 44"/>
                  <a:gd name="T19" fmla="*/ 24 h 33"/>
                  <a:gd name="T20" fmla="*/ 31 w 44"/>
                  <a:gd name="T21" fmla="*/ 24 h 33"/>
                  <a:gd name="T22" fmla="*/ 31 w 44"/>
                  <a:gd name="T23" fmla="*/ 22 h 33"/>
                  <a:gd name="T24" fmla="*/ 26 w 44"/>
                  <a:gd name="T25" fmla="*/ 17 h 33"/>
                  <a:gd name="T26" fmla="*/ 24 w 44"/>
                  <a:gd name="T27" fmla="*/ 8 h 33"/>
                  <a:gd name="T28" fmla="*/ 15 w 44"/>
                  <a:gd name="T29" fmla="*/ 4 h 33"/>
                  <a:gd name="T30" fmla="*/ 22 w 44"/>
                  <a:gd name="T31" fmla="*/ 0 h 33"/>
                  <a:gd name="T32" fmla="*/ 33 w 44"/>
                  <a:gd name="T33" fmla="*/ 4 h 33"/>
                  <a:gd name="T34" fmla="*/ 40 w 44"/>
                  <a:gd name="T35" fmla="*/ 2 h 33"/>
                  <a:gd name="T36" fmla="*/ 40 w 44"/>
                  <a:gd name="T3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3">
                    <a:moveTo>
                      <a:pt x="40" y="2"/>
                    </a:moveTo>
                    <a:lnTo>
                      <a:pt x="44" y="13"/>
                    </a:lnTo>
                    <a:lnTo>
                      <a:pt x="40" y="24"/>
                    </a:lnTo>
                    <a:lnTo>
                      <a:pt x="42" y="33"/>
                    </a:lnTo>
                    <a:lnTo>
                      <a:pt x="35" y="29"/>
                    </a:lnTo>
                    <a:lnTo>
                      <a:pt x="26" y="31"/>
                    </a:lnTo>
                    <a:lnTo>
                      <a:pt x="13" y="29"/>
                    </a:lnTo>
                    <a:lnTo>
                      <a:pt x="8" y="33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26" y="17"/>
                    </a:lnTo>
                    <a:lnTo>
                      <a:pt x="24" y="8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33" y="4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7" name="Freeform 144"/>
              <p:cNvSpPr>
                <a:spLocks/>
              </p:cNvSpPr>
              <p:nvPr/>
            </p:nvSpPr>
            <p:spPr bwMode="auto">
              <a:xfrm>
                <a:off x="1511" y="1946"/>
                <a:ext cx="44" cy="33"/>
              </a:xfrm>
              <a:custGeom>
                <a:avLst/>
                <a:gdLst>
                  <a:gd name="T0" fmla="*/ 40 w 44"/>
                  <a:gd name="T1" fmla="*/ 2 h 33"/>
                  <a:gd name="T2" fmla="*/ 44 w 44"/>
                  <a:gd name="T3" fmla="*/ 13 h 33"/>
                  <a:gd name="T4" fmla="*/ 40 w 44"/>
                  <a:gd name="T5" fmla="*/ 24 h 33"/>
                  <a:gd name="T6" fmla="*/ 42 w 44"/>
                  <a:gd name="T7" fmla="*/ 33 h 33"/>
                  <a:gd name="T8" fmla="*/ 35 w 44"/>
                  <a:gd name="T9" fmla="*/ 29 h 33"/>
                  <a:gd name="T10" fmla="*/ 26 w 44"/>
                  <a:gd name="T11" fmla="*/ 31 h 33"/>
                  <a:gd name="T12" fmla="*/ 13 w 44"/>
                  <a:gd name="T13" fmla="*/ 29 h 33"/>
                  <a:gd name="T14" fmla="*/ 8 w 44"/>
                  <a:gd name="T15" fmla="*/ 33 h 33"/>
                  <a:gd name="T16" fmla="*/ 0 w 44"/>
                  <a:gd name="T17" fmla="*/ 26 h 33"/>
                  <a:gd name="T18" fmla="*/ 0 w 44"/>
                  <a:gd name="T19" fmla="*/ 24 h 33"/>
                  <a:gd name="T20" fmla="*/ 31 w 44"/>
                  <a:gd name="T21" fmla="*/ 24 h 33"/>
                  <a:gd name="T22" fmla="*/ 31 w 44"/>
                  <a:gd name="T23" fmla="*/ 22 h 33"/>
                  <a:gd name="T24" fmla="*/ 26 w 44"/>
                  <a:gd name="T25" fmla="*/ 17 h 33"/>
                  <a:gd name="T26" fmla="*/ 24 w 44"/>
                  <a:gd name="T27" fmla="*/ 8 h 33"/>
                  <a:gd name="T28" fmla="*/ 15 w 44"/>
                  <a:gd name="T29" fmla="*/ 4 h 33"/>
                  <a:gd name="T30" fmla="*/ 22 w 44"/>
                  <a:gd name="T31" fmla="*/ 0 h 33"/>
                  <a:gd name="T32" fmla="*/ 33 w 44"/>
                  <a:gd name="T33" fmla="*/ 4 h 33"/>
                  <a:gd name="T34" fmla="*/ 40 w 44"/>
                  <a:gd name="T35" fmla="*/ 2 h 33"/>
                  <a:gd name="T36" fmla="*/ 40 w 44"/>
                  <a:gd name="T3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3">
                    <a:moveTo>
                      <a:pt x="40" y="2"/>
                    </a:moveTo>
                    <a:lnTo>
                      <a:pt x="44" y="13"/>
                    </a:lnTo>
                    <a:lnTo>
                      <a:pt x="40" y="24"/>
                    </a:lnTo>
                    <a:lnTo>
                      <a:pt x="42" y="33"/>
                    </a:lnTo>
                    <a:lnTo>
                      <a:pt x="35" y="29"/>
                    </a:lnTo>
                    <a:lnTo>
                      <a:pt x="26" y="31"/>
                    </a:lnTo>
                    <a:lnTo>
                      <a:pt x="13" y="29"/>
                    </a:lnTo>
                    <a:lnTo>
                      <a:pt x="8" y="33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26" y="17"/>
                    </a:lnTo>
                    <a:lnTo>
                      <a:pt x="24" y="8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33" y="4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8" name="Freeform 145"/>
              <p:cNvSpPr>
                <a:spLocks/>
              </p:cNvSpPr>
              <p:nvPr/>
            </p:nvSpPr>
            <p:spPr bwMode="auto">
              <a:xfrm>
                <a:off x="1271" y="2014"/>
                <a:ext cx="97" cy="49"/>
              </a:xfrm>
              <a:custGeom>
                <a:avLst/>
                <a:gdLst>
                  <a:gd name="T0" fmla="*/ 97 w 97"/>
                  <a:gd name="T1" fmla="*/ 16 h 49"/>
                  <a:gd name="T2" fmla="*/ 84 w 97"/>
                  <a:gd name="T3" fmla="*/ 5 h 49"/>
                  <a:gd name="T4" fmla="*/ 69 w 97"/>
                  <a:gd name="T5" fmla="*/ 0 h 49"/>
                  <a:gd name="T6" fmla="*/ 17 w 97"/>
                  <a:gd name="T7" fmla="*/ 1 h 49"/>
                  <a:gd name="T8" fmla="*/ 15 w 97"/>
                  <a:gd name="T9" fmla="*/ 7 h 49"/>
                  <a:gd name="T10" fmla="*/ 2 w 97"/>
                  <a:gd name="T11" fmla="*/ 16 h 49"/>
                  <a:gd name="T12" fmla="*/ 2 w 97"/>
                  <a:gd name="T13" fmla="*/ 21 h 49"/>
                  <a:gd name="T14" fmla="*/ 0 w 97"/>
                  <a:gd name="T15" fmla="*/ 25 h 49"/>
                  <a:gd name="T16" fmla="*/ 15 w 97"/>
                  <a:gd name="T17" fmla="*/ 34 h 49"/>
                  <a:gd name="T18" fmla="*/ 24 w 97"/>
                  <a:gd name="T19" fmla="*/ 34 h 49"/>
                  <a:gd name="T20" fmla="*/ 26 w 97"/>
                  <a:gd name="T21" fmla="*/ 41 h 49"/>
                  <a:gd name="T22" fmla="*/ 29 w 97"/>
                  <a:gd name="T23" fmla="*/ 41 h 49"/>
                  <a:gd name="T24" fmla="*/ 33 w 97"/>
                  <a:gd name="T25" fmla="*/ 49 h 49"/>
                  <a:gd name="T26" fmla="*/ 37 w 97"/>
                  <a:gd name="T27" fmla="*/ 47 h 49"/>
                  <a:gd name="T28" fmla="*/ 42 w 97"/>
                  <a:gd name="T29" fmla="*/ 43 h 49"/>
                  <a:gd name="T30" fmla="*/ 42 w 97"/>
                  <a:gd name="T31" fmla="*/ 36 h 49"/>
                  <a:gd name="T32" fmla="*/ 49 w 97"/>
                  <a:gd name="T33" fmla="*/ 36 h 49"/>
                  <a:gd name="T34" fmla="*/ 51 w 97"/>
                  <a:gd name="T35" fmla="*/ 30 h 49"/>
                  <a:gd name="T36" fmla="*/ 59 w 97"/>
                  <a:gd name="T37" fmla="*/ 32 h 49"/>
                  <a:gd name="T38" fmla="*/ 68 w 97"/>
                  <a:gd name="T39" fmla="*/ 27 h 49"/>
                  <a:gd name="T40" fmla="*/ 73 w 97"/>
                  <a:gd name="T41" fmla="*/ 18 h 49"/>
                  <a:gd name="T42" fmla="*/ 82 w 97"/>
                  <a:gd name="T43" fmla="*/ 21 h 49"/>
                  <a:gd name="T44" fmla="*/ 97 w 97"/>
                  <a:gd name="T45" fmla="*/ 16 h 49"/>
                  <a:gd name="T46" fmla="*/ 97 w 97"/>
                  <a:gd name="T47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49">
                    <a:moveTo>
                      <a:pt x="97" y="16"/>
                    </a:moveTo>
                    <a:lnTo>
                      <a:pt x="84" y="5"/>
                    </a:lnTo>
                    <a:lnTo>
                      <a:pt x="69" y="0"/>
                    </a:lnTo>
                    <a:lnTo>
                      <a:pt x="17" y="1"/>
                    </a:lnTo>
                    <a:lnTo>
                      <a:pt x="15" y="7"/>
                    </a:lnTo>
                    <a:lnTo>
                      <a:pt x="2" y="16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15" y="34"/>
                    </a:lnTo>
                    <a:lnTo>
                      <a:pt x="24" y="34"/>
                    </a:lnTo>
                    <a:lnTo>
                      <a:pt x="26" y="41"/>
                    </a:lnTo>
                    <a:lnTo>
                      <a:pt x="29" y="41"/>
                    </a:lnTo>
                    <a:lnTo>
                      <a:pt x="33" y="49"/>
                    </a:lnTo>
                    <a:lnTo>
                      <a:pt x="37" y="47"/>
                    </a:lnTo>
                    <a:lnTo>
                      <a:pt x="42" y="43"/>
                    </a:lnTo>
                    <a:lnTo>
                      <a:pt x="42" y="36"/>
                    </a:lnTo>
                    <a:lnTo>
                      <a:pt x="49" y="36"/>
                    </a:lnTo>
                    <a:lnTo>
                      <a:pt x="51" y="30"/>
                    </a:lnTo>
                    <a:lnTo>
                      <a:pt x="59" y="32"/>
                    </a:lnTo>
                    <a:lnTo>
                      <a:pt x="68" y="27"/>
                    </a:lnTo>
                    <a:lnTo>
                      <a:pt x="73" y="18"/>
                    </a:lnTo>
                    <a:lnTo>
                      <a:pt x="82" y="21"/>
                    </a:lnTo>
                    <a:lnTo>
                      <a:pt x="97" y="16"/>
                    </a:lnTo>
                    <a:lnTo>
                      <a:pt x="97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79" name="Freeform 146"/>
              <p:cNvSpPr>
                <a:spLocks/>
              </p:cNvSpPr>
              <p:nvPr/>
            </p:nvSpPr>
            <p:spPr bwMode="auto">
              <a:xfrm>
                <a:off x="1271" y="2014"/>
                <a:ext cx="97" cy="49"/>
              </a:xfrm>
              <a:custGeom>
                <a:avLst/>
                <a:gdLst>
                  <a:gd name="T0" fmla="*/ 97 w 97"/>
                  <a:gd name="T1" fmla="*/ 16 h 49"/>
                  <a:gd name="T2" fmla="*/ 84 w 97"/>
                  <a:gd name="T3" fmla="*/ 5 h 49"/>
                  <a:gd name="T4" fmla="*/ 69 w 97"/>
                  <a:gd name="T5" fmla="*/ 0 h 49"/>
                  <a:gd name="T6" fmla="*/ 17 w 97"/>
                  <a:gd name="T7" fmla="*/ 1 h 49"/>
                  <a:gd name="T8" fmla="*/ 15 w 97"/>
                  <a:gd name="T9" fmla="*/ 7 h 49"/>
                  <a:gd name="T10" fmla="*/ 2 w 97"/>
                  <a:gd name="T11" fmla="*/ 16 h 49"/>
                  <a:gd name="T12" fmla="*/ 2 w 97"/>
                  <a:gd name="T13" fmla="*/ 21 h 49"/>
                  <a:gd name="T14" fmla="*/ 0 w 97"/>
                  <a:gd name="T15" fmla="*/ 25 h 49"/>
                  <a:gd name="T16" fmla="*/ 15 w 97"/>
                  <a:gd name="T17" fmla="*/ 34 h 49"/>
                  <a:gd name="T18" fmla="*/ 24 w 97"/>
                  <a:gd name="T19" fmla="*/ 34 h 49"/>
                  <a:gd name="T20" fmla="*/ 26 w 97"/>
                  <a:gd name="T21" fmla="*/ 41 h 49"/>
                  <a:gd name="T22" fmla="*/ 29 w 97"/>
                  <a:gd name="T23" fmla="*/ 41 h 49"/>
                  <a:gd name="T24" fmla="*/ 33 w 97"/>
                  <a:gd name="T25" fmla="*/ 49 h 49"/>
                  <a:gd name="T26" fmla="*/ 37 w 97"/>
                  <a:gd name="T27" fmla="*/ 47 h 49"/>
                  <a:gd name="T28" fmla="*/ 42 w 97"/>
                  <a:gd name="T29" fmla="*/ 43 h 49"/>
                  <a:gd name="T30" fmla="*/ 42 w 97"/>
                  <a:gd name="T31" fmla="*/ 36 h 49"/>
                  <a:gd name="T32" fmla="*/ 49 w 97"/>
                  <a:gd name="T33" fmla="*/ 36 h 49"/>
                  <a:gd name="T34" fmla="*/ 51 w 97"/>
                  <a:gd name="T35" fmla="*/ 30 h 49"/>
                  <a:gd name="T36" fmla="*/ 59 w 97"/>
                  <a:gd name="T37" fmla="*/ 32 h 49"/>
                  <a:gd name="T38" fmla="*/ 68 w 97"/>
                  <a:gd name="T39" fmla="*/ 27 h 49"/>
                  <a:gd name="T40" fmla="*/ 73 w 97"/>
                  <a:gd name="T41" fmla="*/ 18 h 49"/>
                  <a:gd name="T42" fmla="*/ 82 w 97"/>
                  <a:gd name="T43" fmla="*/ 21 h 49"/>
                  <a:gd name="T44" fmla="*/ 97 w 97"/>
                  <a:gd name="T45" fmla="*/ 16 h 49"/>
                  <a:gd name="T46" fmla="*/ 97 w 97"/>
                  <a:gd name="T47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49">
                    <a:moveTo>
                      <a:pt x="97" y="16"/>
                    </a:moveTo>
                    <a:lnTo>
                      <a:pt x="84" y="5"/>
                    </a:lnTo>
                    <a:lnTo>
                      <a:pt x="69" y="0"/>
                    </a:lnTo>
                    <a:lnTo>
                      <a:pt x="17" y="1"/>
                    </a:lnTo>
                    <a:lnTo>
                      <a:pt x="15" y="7"/>
                    </a:lnTo>
                    <a:lnTo>
                      <a:pt x="2" y="16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15" y="34"/>
                    </a:lnTo>
                    <a:lnTo>
                      <a:pt x="24" y="34"/>
                    </a:lnTo>
                    <a:lnTo>
                      <a:pt x="26" y="41"/>
                    </a:lnTo>
                    <a:lnTo>
                      <a:pt x="29" y="41"/>
                    </a:lnTo>
                    <a:lnTo>
                      <a:pt x="33" y="49"/>
                    </a:lnTo>
                    <a:lnTo>
                      <a:pt x="37" y="47"/>
                    </a:lnTo>
                    <a:lnTo>
                      <a:pt x="42" y="43"/>
                    </a:lnTo>
                    <a:lnTo>
                      <a:pt x="42" y="36"/>
                    </a:lnTo>
                    <a:lnTo>
                      <a:pt x="49" y="36"/>
                    </a:lnTo>
                    <a:lnTo>
                      <a:pt x="51" y="30"/>
                    </a:lnTo>
                    <a:lnTo>
                      <a:pt x="59" y="32"/>
                    </a:lnTo>
                    <a:lnTo>
                      <a:pt x="68" y="27"/>
                    </a:lnTo>
                    <a:lnTo>
                      <a:pt x="73" y="18"/>
                    </a:lnTo>
                    <a:lnTo>
                      <a:pt x="82" y="21"/>
                    </a:lnTo>
                    <a:lnTo>
                      <a:pt x="97" y="16"/>
                    </a:lnTo>
                    <a:lnTo>
                      <a:pt x="97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0" name="Freeform 147"/>
              <p:cNvSpPr>
                <a:spLocks/>
              </p:cNvSpPr>
              <p:nvPr/>
            </p:nvSpPr>
            <p:spPr bwMode="auto">
              <a:xfrm>
                <a:off x="1448" y="1970"/>
                <a:ext cx="32" cy="13"/>
              </a:xfrm>
              <a:custGeom>
                <a:avLst/>
                <a:gdLst>
                  <a:gd name="T0" fmla="*/ 18 w 32"/>
                  <a:gd name="T1" fmla="*/ 2 h 13"/>
                  <a:gd name="T2" fmla="*/ 31 w 32"/>
                  <a:gd name="T3" fmla="*/ 5 h 13"/>
                  <a:gd name="T4" fmla="*/ 32 w 32"/>
                  <a:gd name="T5" fmla="*/ 11 h 13"/>
                  <a:gd name="T6" fmla="*/ 25 w 32"/>
                  <a:gd name="T7" fmla="*/ 9 h 13"/>
                  <a:gd name="T8" fmla="*/ 18 w 32"/>
                  <a:gd name="T9" fmla="*/ 13 h 13"/>
                  <a:gd name="T10" fmla="*/ 11 w 32"/>
                  <a:gd name="T11" fmla="*/ 13 h 13"/>
                  <a:gd name="T12" fmla="*/ 0 w 32"/>
                  <a:gd name="T13" fmla="*/ 4 h 13"/>
                  <a:gd name="T14" fmla="*/ 7 w 32"/>
                  <a:gd name="T15" fmla="*/ 0 h 13"/>
                  <a:gd name="T16" fmla="*/ 18 w 32"/>
                  <a:gd name="T17" fmla="*/ 2 h 13"/>
                  <a:gd name="T18" fmla="*/ 18 w 32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3">
                    <a:moveTo>
                      <a:pt x="18" y="2"/>
                    </a:moveTo>
                    <a:lnTo>
                      <a:pt x="31" y="5"/>
                    </a:lnTo>
                    <a:lnTo>
                      <a:pt x="32" y="11"/>
                    </a:lnTo>
                    <a:lnTo>
                      <a:pt x="25" y="9"/>
                    </a:lnTo>
                    <a:lnTo>
                      <a:pt x="18" y="13"/>
                    </a:lnTo>
                    <a:lnTo>
                      <a:pt x="11" y="1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1" name="Freeform 148"/>
              <p:cNvSpPr>
                <a:spLocks/>
              </p:cNvSpPr>
              <p:nvPr/>
            </p:nvSpPr>
            <p:spPr bwMode="auto">
              <a:xfrm>
                <a:off x="1448" y="1970"/>
                <a:ext cx="32" cy="13"/>
              </a:xfrm>
              <a:custGeom>
                <a:avLst/>
                <a:gdLst>
                  <a:gd name="T0" fmla="*/ 18 w 32"/>
                  <a:gd name="T1" fmla="*/ 2 h 13"/>
                  <a:gd name="T2" fmla="*/ 31 w 32"/>
                  <a:gd name="T3" fmla="*/ 5 h 13"/>
                  <a:gd name="T4" fmla="*/ 32 w 32"/>
                  <a:gd name="T5" fmla="*/ 11 h 13"/>
                  <a:gd name="T6" fmla="*/ 25 w 32"/>
                  <a:gd name="T7" fmla="*/ 9 h 13"/>
                  <a:gd name="T8" fmla="*/ 18 w 32"/>
                  <a:gd name="T9" fmla="*/ 13 h 13"/>
                  <a:gd name="T10" fmla="*/ 11 w 32"/>
                  <a:gd name="T11" fmla="*/ 13 h 13"/>
                  <a:gd name="T12" fmla="*/ 0 w 32"/>
                  <a:gd name="T13" fmla="*/ 4 h 13"/>
                  <a:gd name="T14" fmla="*/ 7 w 32"/>
                  <a:gd name="T15" fmla="*/ 0 h 13"/>
                  <a:gd name="T16" fmla="*/ 18 w 32"/>
                  <a:gd name="T17" fmla="*/ 2 h 13"/>
                  <a:gd name="T18" fmla="*/ 18 w 32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3">
                    <a:moveTo>
                      <a:pt x="18" y="2"/>
                    </a:moveTo>
                    <a:lnTo>
                      <a:pt x="31" y="5"/>
                    </a:lnTo>
                    <a:lnTo>
                      <a:pt x="32" y="11"/>
                    </a:lnTo>
                    <a:lnTo>
                      <a:pt x="25" y="9"/>
                    </a:lnTo>
                    <a:lnTo>
                      <a:pt x="18" y="13"/>
                    </a:lnTo>
                    <a:lnTo>
                      <a:pt x="11" y="1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2" name="Freeform 149"/>
              <p:cNvSpPr>
                <a:spLocks/>
              </p:cNvSpPr>
              <p:nvPr/>
            </p:nvSpPr>
            <p:spPr bwMode="auto">
              <a:xfrm>
                <a:off x="828" y="1721"/>
                <a:ext cx="483" cy="314"/>
              </a:xfrm>
              <a:custGeom>
                <a:avLst/>
                <a:gdLst>
                  <a:gd name="T0" fmla="*/ 278 w 483"/>
                  <a:gd name="T1" fmla="*/ 92 h 314"/>
                  <a:gd name="T2" fmla="*/ 249 w 483"/>
                  <a:gd name="T3" fmla="*/ 52 h 314"/>
                  <a:gd name="T4" fmla="*/ 201 w 483"/>
                  <a:gd name="T5" fmla="*/ 56 h 314"/>
                  <a:gd name="T6" fmla="*/ 170 w 483"/>
                  <a:gd name="T7" fmla="*/ 16 h 314"/>
                  <a:gd name="T8" fmla="*/ 96 w 483"/>
                  <a:gd name="T9" fmla="*/ 25 h 314"/>
                  <a:gd name="T10" fmla="*/ 9 w 483"/>
                  <a:gd name="T11" fmla="*/ 16 h 314"/>
                  <a:gd name="T12" fmla="*/ 23 w 483"/>
                  <a:gd name="T13" fmla="*/ 54 h 314"/>
                  <a:gd name="T14" fmla="*/ 49 w 483"/>
                  <a:gd name="T15" fmla="*/ 91 h 314"/>
                  <a:gd name="T16" fmla="*/ 58 w 483"/>
                  <a:gd name="T17" fmla="*/ 107 h 314"/>
                  <a:gd name="T18" fmla="*/ 67 w 483"/>
                  <a:gd name="T19" fmla="*/ 111 h 314"/>
                  <a:gd name="T20" fmla="*/ 80 w 483"/>
                  <a:gd name="T21" fmla="*/ 143 h 314"/>
                  <a:gd name="T22" fmla="*/ 116 w 483"/>
                  <a:gd name="T23" fmla="*/ 176 h 314"/>
                  <a:gd name="T24" fmla="*/ 112 w 483"/>
                  <a:gd name="T25" fmla="*/ 153 h 314"/>
                  <a:gd name="T26" fmla="*/ 90 w 483"/>
                  <a:gd name="T27" fmla="*/ 111 h 314"/>
                  <a:gd name="T28" fmla="*/ 85 w 483"/>
                  <a:gd name="T29" fmla="*/ 111 h 314"/>
                  <a:gd name="T30" fmla="*/ 56 w 483"/>
                  <a:gd name="T31" fmla="*/ 63 h 314"/>
                  <a:gd name="T32" fmla="*/ 36 w 483"/>
                  <a:gd name="T33" fmla="*/ 12 h 314"/>
                  <a:gd name="T34" fmla="*/ 63 w 483"/>
                  <a:gd name="T35" fmla="*/ 29 h 314"/>
                  <a:gd name="T36" fmla="*/ 96 w 483"/>
                  <a:gd name="T37" fmla="*/ 87 h 314"/>
                  <a:gd name="T38" fmla="*/ 129 w 483"/>
                  <a:gd name="T39" fmla="*/ 114 h 314"/>
                  <a:gd name="T40" fmla="*/ 132 w 483"/>
                  <a:gd name="T41" fmla="*/ 127 h 314"/>
                  <a:gd name="T42" fmla="*/ 149 w 483"/>
                  <a:gd name="T43" fmla="*/ 140 h 314"/>
                  <a:gd name="T44" fmla="*/ 172 w 483"/>
                  <a:gd name="T45" fmla="*/ 173 h 314"/>
                  <a:gd name="T46" fmla="*/ 189 w 483"/>
                  <a:gd name="T47" fmla="*/ 213 h 314"/>
                  <a:gd name="T48" fmla="*/ 189 w 483"/>
                  <a:gd name="T49" fmla="*/ 229 h 314"/>
                  <a:gd name="T50" fmla="*/ 221 w 483"/>
                  <a:gd name="T51" fmla="*/ 254 h 314"/>
                  <a:gd name="T52" fmla="*/ 294 w 483"/>
                  <a:gd name="T53" fmla="*/ 283 h 314"/>
                  <a:gd name="T54" fmla="*/ 352 w 483"/>
                  <a:gd name="T55" fmla="*/ 289 h 314"/>
                  <a:gd name="T56" fmla="*/ 398 w 483"/>
                  <a:gd name="T57" fmla="*/ 314 h 314"/>
                  <a:gd name="T58" fmla="*/ 425 w 483"/>
                  <a:gd name="T59" fmla="*/ 289 h 314"/>
                  <a:gd name="T60" fmla="*/ 418 w 483"/>
                  <a:gd name="T61" fmla="*/ 269 h 314"/>
                  <a:gd name="T62" fmla="*/ 451 w 483"/>
                  <a:gd name="T63" fmla="*/ 260 h 314"/>
                  <a:gd name="T64" fmla="*/ 461 w 483"/>
                  <a:gd name="T65" fmla="*/ 245 h 314"/>
                  <a:gd name="T66" fmla="*/ 467 w 483"/>
                  <a:gd name="T67" fmla="*/ 256 h 314"/>
                  <a:gd name="T68" fmla="*/ 472 w 483"/>
                  <a:gd name="T69" fmla="*/ 233 h 314"/>
                  <a:gd name="T70" fmla="*/ 480 w 483"/>
                  <a:gd name="T71" fmla="*/ 200 h 314"/>
                  <a:gd name="T72" fmla="*/ 469 w 483"/>
                  <a:gd name="T73" fmla="*/ 196 h 314"/>
                  <a:gd name="T74" fmla="*/ 420 w 483"/>
                  <a:gd name="T75" fmla="*/ 236 h 314"/>
                  <a:gd name="T76" fmla="*/ 407 w 483"/>
                  <a:gd name="T77" fmla="*/ 249 h 314"/>
                  <a:gd name="T78" fmla="*/ 352 w 483"/>
                  <a:gd name="T79" fmla="*/ 249 h 314"/>
                  <a:gd name="T80" fmla="*/ 331 w 483"/>
                  <a:gd name="T81" fmla="*/ 225 h 314"/>
                  <a:gd name="T82" fmla="*/ 311 w 483"/>
                  <a:gd name="T83" fmla="*/ 189 h 314"/>
                  <a:gd name="T84" fmla="*/ 312 w 483"/>
                  <a:gd name="T85" fmla="*/ 133 h 314"/>
                  <a:gd name="T86" fmla="*/ 321 w 483"/>
                  <a:gd name="T87" fmla="*/ 12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3" h="314">
                    <a:moveTo>
                      <a:pt x="321" y="123"/>
                    </a:moveTo>
                    <a:lnTo>
                      <a:pt x="289" y="114"/>
                    </a:lnTo>
                    <a:lnTo>
                      <a:pt x="278" y="92"/>
                    </a:lnTo>
                    <a:lnTo>
                      <a:pt x="267" y="78"/>
                    </a:lnTo>
                    <a:lnTo>
                      <a:pt x="261" y="65"/>
                    </a:lnTo>
                    <a:lnTo>
                      <a:pt x="249" y="52"/>
                    </a:lnTo>
                    <a:lnTo>
                      <a:pt x="229" y="54"/>
                    </a:lnTo>
                    <a:lnTo>
                      <a:pt x="220" y="69"/>
                    </a:lnTo>
                    <a:lnTo>
                      <a:pt x="201" y="56"/>
                    </a:lnTo>
                    <a:lnTo>
                      <a:pt x="196" y="47"/>
                    </a:lnTo>
                    <a:lnTo>
                      <a:pt x="194" y="38"/>
                    </a:lnTo>
                    <a:lnTo>
                      <a:pt x="170" y="16"/>
                    </a:lnTo>
                    <a:lnTo>
                      <a:pt x="141" y="16"/>
                    </a:lnTo>
                    <a:lnTo>
                      <a:pt x="141" y="23"/>
                    </a:lnTo>
                    <a:lnTo>
                      <a:pt x="96" y="25"/>
                    </a:lnTo>
                    <a:lnTo>
                      <a:pt x="36" y="0"/>
                    </a:lnTo>
                    <a:lnTo>
                      <a:pt x="0" y="2"/>
                    </a:lnTo>
                    <a:lnTo>
                      <a:pt x="9" y="16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3" y="54"/>
                    </a:lnTo>
                    <a:lnTo>
                      <a:pt x="36" y="60"/>
                    </a:lnTo>
                    <a:lnTo>
                      <a:pt x="50" y="78"/>
                    </a:lnTo>
                    <a:lnTo>
                      <a:pt x="49" y="91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58" y="107"/>
                    </a:lnTo>
                    <a:lnTo>
                      <a:pt x="61" y="109"/>
                    </a:lnTo>
                    <a:lnTo>
                      <a:pt x="65" y="105"/>
                    </a:lnTo>
                    <a:lnTo>
                      <a:pt x="67" y="111"/>
                    </a:lnTo>
                    <a:lnTo>
                      <a:pt x="78" y="118"/>
                    </a:lnTo>
                    <a:lnTo>
                      <a:pt x="81" y="127"/>
                    </a:lnTo>
                    <a:lnTo>
                      <a:pt x="80" y="143"/>
                    </a:lnTo>
                    <a:lnTo>
                      <a:pt x="85" y="143"/>
                    </a:lnTo>
                    <a:lnTo>
                      <a:pt x="107" y="163"/>
                    </a:lnTo>
                    <a:lnTo>
                      <a:pt x="116" y="176"/>
                    </a:lnTo>
                    <a:lnTo>
                      <a:pt x="123" y="173"/>
                    </a:lnTo>
                    <a:lnTo>
                      <a:pt x="123" y="165"/>
                    </a:lnTo>
                    <a:lnTo>
                      <a:pt x="112" y="153"/>
                    </a:lnTo>
                    <a:lnTo>
                      <a:pt x="109" y="154"/>
                    </a:lnTo>
                    <a:lnTo>
                      <a:pt x="105" y="153"/>
                    </a:lnTo>
                    <a:lnTo>
                      <a:pt x="90" y="111"/>
                    </a:lnTo>
                    <a:lnTo>
                      <a:pt x="87" y="107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63" y="71"/>
                    </a:lnTo>
                    <a:lnTo>
                      <a:pt x="60" y="71"/>
                    </a:lnTo>
                    <a:lnTo>
                      <a:pt x="56" y="63"/>
                    </a:lnTo>
                    <a:lnTo>
                      <a:pt x="45" y="54"/>
                    </a:lnTo>
                    <a:lnTo>
                      <a:pt x="43" y="47"/>
                    </a:lnTo>
                    <a:lnTo>
                      <a:pt x="36" y="12"/>
                    </a:lnTo>
                    <a:lnTo>
                      <a:pt x="47" y="22"/>
                    </a:lnTo>
                    <a:lnTo>
                      <a:pt x="54" y="22"/>
                    </a:lnTo>
                    <a:lnTo>
                      <a:pt x="63" y="29"/>
                    </a:lnTo>
                    <a:lnTo>
                      <a:pt x="70" y="51"/>
                    </a:lnTo>
                    <a:lnTo>
                      <a:pt x="85" y="74"/>
                    </a:lnTo>
                    <a:lnTo>
                      <a:pt x="96" y="87"/>
                    </a:lnTo>
                    <a:lnTo>
                      <a:pt x="105" y="89"/>
                    </a:lnTo>
                    <a:lnTo>
                      <a:pt x="107" y="98"/>
                    </a:lnTo>
                    <a:lnTo>
                      <a:pt x="129" y="114"/>
                    </a:lnTo>
                    <a:lnTo>
                      <a:pt x="125" y="123"/>
                    </a:lnTo>
                    <a:lnTo>
                      <a:pt x="127" y="129"/>
                    </a:lnTo>
                    <a:lnTo>
                      <a:pt x="132" y="127"/>
                    </a:lnTo>
                    <a:lnTo>
                      <a:pt x="132" y="133"/>
                    </a:lnTo>
                    <a:lnTo>
                      <a:pt x="141" y="136"/>
                    </a:lnTo>
                    <a:lnTo>
                      <a:pt x="149" y="140"/>
                    </a:lnTo>
                    <a:lnTo>
                      <a:pt x="149" y="147"/>
                    </a:lnTo>
                    <a:lnTo>
                      <a:pt x="165" y="160"/>
                    </a:lnTo>
                    <a:lnTo>
                      <a:pt x="172" y="173"/>
                    </a:lnTo>
                    <a:lnTo>
                      <a:pt x="185" y="182"/>
                    </a:lnTo>
                    <a:lnTo>
                      <a:pt x="192" y="203"/>
                    </a:lnTo>
                    <a:lnTo>
                      <a:pt x="189" y="213"/>
                    </a:lnTo>
                    <a:lnTo>
                      <a:pt x="192" y="216"/>
                    </a:lnTo>
                    <a:lnTo>
                      <a:pt x="185" y="220"/>
                    </a:lnTo>
                    <a:lnTo>
                      <a:pt x="189" y="229"/>
                    </a:lnTo>
                    <a:lnTo>
                      <a:pt x="198" y="236"/>
                    </a:lnTo>
                    <a:lnTo>
                      <a:pt x="212" y="245"/>
                    </a:lnTo>
                    <a:lnTo>
                      <a:pt x="221" y="254"/>
                    </a:lnTo>
                    <a:lnTo>
                      <a:pt x="245" y="260"/>
                    </a:lnTo>
                    <a:lnTo>
                      <a:pt x="260" y="273"/>
                    </a:lnTo>
                    <a:lnTo>
                      <a:pt x="294" y="283"/>
                    </a:lnTo>
                    <a:lnTo>
                      <a:pt x="311" y="293"/>
                    </a:lnTo>
                    <a:lnTo>
                      <a:pt x="334" y="298"/>
                    </a:lnTo>
                    <a:lnTo>
                      <a:pt x="352" y="289"/>
                    </a:lnTo>
                    <a:lnTo>
                      <a:pt x="360" y="289"/>
                    </a:lnTo>
                    <a:lnTo>
                      <a:pt x="378" y="294"/>
                    </a:lnTo>
                    <a:lnTo>
                      <a:pt x="398" y="314"/>
                    </a:lnTo>
                    <a:lnTo>
                      <a:pt x="400" y="307"/>
                    </a:lnTo>
                    <a:lnTo>
                      <a:pt x="411" y="291"/>
                    </a:lnTo>
                    <a:lnTo>
                      <a:pt x="425" y="289"/>
                    </a:lnTo>
                    <a:lnTo>
                      <a:pt x="420" y="280"/>
                    </a:lnTo>
                    <a:lnTo>
                      <a:pt x="409" y="267"/>
                    </a:lnTo>
                    <a:lnTo>
                      <a:pt x="418" y="269"/>
                    </a:lnTo>
                    <a:lnTo>
                      <a:pt x="420" y="262"/>
                    </a:lnTo>
                    <a:lnTo>
                      <a:pt x="445" y="262"/>
                    </a:lnTo>
                    <a:lnTo>
                      <a:pt x="451" y="260"/>
                    </a:lnTo>
                    <a:lnTo>
                      <a:pt x="456" y="251"/>
                    </a:lnTo>
                    <a:lnTo>
                      <a:pt x="458" y="251"/>
                    </a:lnTo>
                    <a:lnTo>
                      <a:pt x="461" y="245"/>
                    </a:lnTo>
                    <a:lnTo>
                      <a:pt x="465" y="245"/>
                    </a:lnTo>
                    <a:lnTo>
                      <a:pt x="463" y="249"/>
                    </a:lnTo>
                    <a:lnTo>
                      <a:pt x="467" y="256"/>
                    </a:lnTo>
                    <a:lnTo>
                      <a:pt x="472" y="236"/>
                    </a:lnTo>
                    <a:lnTo>
                      <a:pt x="471" y="234"/>
                    </a:lnTo>
                    <a:lnTo>
                      <a:pt x="472" y="233"/>
                    </a:lnTo>
                    <a:lnTo>
                      <a:pt x="471" y="231"/>
                    </a:lnTo>
                    <a:lnTo>
                      <a:pt x="483" y="203"/>
                    </a:lnTo>
                    <a:lnTo>
                      <a:pt x="480" y="200"/>
                    </a:lnTo>
                    <a:lnTo>
                      <a:pt x="472" y="198"/>
                    </a:lnTo>
                    <a:lnTo>
                      <a:pt x="469" y="202"/>
                    </a:lnTo>
                    <a:lnTo>
                      <a:pt x="469" y="196"/>
                    </a:lnTo>
                    <a:lnTo>
                      <a:pt x="463" y="196"/>
                    </a:lnTo>
                    <a:lnTo>
                      <a:pt x="427" y="205"/>
                    </a:lnTo>
                    <a:lnTo>
                      <a:pt x="420" y="236"/>
                    </a:lnTo>
                    <a:lnTo>
                      <a:pt x="412" y="242"/>
                    </a:lnTo>
                    <a:lnTo>
                      <a:pt x="412" y="247"/>
                    </a:lnTo>
                    <a:lnTo>
                      <a:pt x="407" y="249"/>
                    </a:lnTo>
                    <a:lnTo>
                      <a:pt x="394" y="245"/>
                    </a:lnTo>
                    <a:lnTo>
                      <a:pt x="361" y="254"/>
                    </a:lnTo>
                    <a:lnTo>
                      <a:pt x="352" y="249"/>
                    </a:lnTo>
                    <a:lnTo>
                      <a:pt x="343" y="245"/>
                    </a:lnTo>
                    <a:lnTo>
                      <a:pt x="336" y="238"/>
                    </a:lnTo>
                    <a:lnTo>
                      <a:pt x="331" y="225"/>
                    </a:lnTo>
                    <a:lnTo>
                      <a:pt x="318" y="209"/>
                    </a:lnTo>
                    <a:lnTo>
                      <a:pt x="318" y="200"/>
                    </a:lnTo>
                    <a:lnTo>
                      <a:pt x="311" y="189"/>
                    </a:lnTo>
                    <a:lnTo>
                      <a:pt x="311" y="167"/>
                    </a:lnTo>
                    <a:lnTo>
                      <a:pt x="307" y="143"/>
                    </a:lnTo>
                    <a:lnTo>
                      <a:pt x="312" y="133"/>
                    </a:lnTo>
                    <a:lnTo>
                      <a:pt x="321" y="129"/>
                    </a:lnTo>
                    <a:lnTo>
                      <a:pt x="321" y="123"/>
                    </a:lnTo>
                    <a:lnTo>
                      <a:pt x="321" y="1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3" name="Freeform 150"/>
              <p:cNvSpPr>
                <a:spLocks/>
              </p:cNvSpPr>
              <p:nvPr/>
            </p:nvSpPr>
            <p:spPr bwMode="auto">
              <a:xfrm>
                <a:off x="828" y="1721"/>
                <a:ext cx="483" cy="314"/>
              </a:xfrm>
              <a:custGeom>
                <a:avLst/>
                <a:gdLst>
                  <a:gd name="T0" fmla="*/ 278 w 483"/>
                  <a:gd name="T1" fmla="*/ 92 h 314"/>
                  <a:gd name="T2" fmla="*/ 249 w 483"/>
                  <a:gd name="T3" fmla="*/ 52 h 314"/>
                  <a:gd name="T4" fmla="*/ 201 w 483"/>
                  <a:gd name="T5" fmla="*/ 56 h 314"/>
                  <a:gd name="T6" fmla="*/ 170 w 483"/>
                  <a:gd name="T7" fmla="*/ 16 h 314"/>
                  <a:gd name="T8" fmla="*/ 96 w 483"/>
                  <a:gd name="T9" fmla="*/ 25 h 314"/>
                  <a:gd name="T10" fmla="*/ 9 w 483"/>
                  <a:gd name="T11" fmla="*/ 16 h 314"/>
                  <a:gd name="T12" fmla="*/ 23 w 483"/>
                  <a:gd name="T13" fmla="*/ 54 h 314"/>
                  <a:gd name="T14" fmla="*/ 49 w 483"/>
                  <a:gd name="T15" fmla="*/ 91 h 314"/>
                  <a:gd name="T16" fmla="*/ 58 w 483"/>
                  <a:gd name="T17" fmla="*/ 107 h 314"/>
                  <a:gd name="T18" fmla="*/ 67 w 483"/>
                  <a:gd name="T19" fmla="*/ 111 h 314"/>
                  <a:gd name="T20" fmla="*/ 80 w 483"/>
                  <a:gd name="T21" fmla="*/ 143 h 314"/>
                  <a:gd name="T22" fmla="*/ 116 w 483"/>
                  <a:gd name="T23" fmla="*/ 176 h 314"/>
                  <a:gd name="T24" fmla="*/ 112 w 483"/>
                  <a:gd name="T25" fmla="*/ 153 h 314"/>
                  <a:gd name="T26" fmla="*/ 90 w 483"/>
                  <a:gd name="T27" fmla="*/ 111 h 314"/>
                  <a:gd name="T28" fmla="*/ 85 w 483"/>
                  <a:gd name="T29" fmla="*/ 111 h 314"/>
                  <a:gd name="T30" fmla="*/ 56 w 483"/>
                  <a:gd name="T31" fmla="*/ 63 h 314"/>
                  <a:gd name="T32" fmla="*/ 36 w 483"/>
                  <a:gd name="T33" fmla="*/ 12 h 314"/>
                  <a:gd name="T34" fmla="*/ 63 w 483"/>
                  <a:gd name="T35" fmla="*/ 29 h 314"/>
                  <a:gd name="T36" fmla="*/ 96 w 483"/>
                  <a:gd name="T37" fmla="*/ 87 h 314"/>
                  <a:gd name="T38" fmla="*/ 129 w 483"/>
                  <a:gd name="T39" fmla="*/ 114 h 314"/>
                  <a:gd name="T40" fmla="*/ 132 w 483"/>
                  <a:gd name="T41" fmla="*/ 127 h 314"/>
                  <a:gd name="T42" fmla="*/ 149 w 483"/>
                  <a:gd name="T43" fmla="*/ 140 h 314"/>
                  <a:gd name="T44" fmla="*/ 172 w 483"/>
                  <a:gd name="T45" fmla="*/ 173 h 314"/>
                  <a:gd name="T46" fmla="*/ 189 w 483"/>
                  <a:gd name="T47" fmla="*/ 213 h 314"/>
                  <a:gd name="T48" fmla="*/ 189 w 483"/>
                  <a:gd name="T49" fmla="*/ 229 h 314"/>
                  <a:gd name="T50" fmla="*/ 221 w 483"/>
                  <a:gd name="T51" fmla="*/ 254 h 314"/>
                  <a:gd name="T52" fmla="*/ 294 w 483"/>
                  <a:gd name="T53" fmla="*/ 283 h 314"/>
                  <a:gd name="T54" fmla="*/ 352 w 483"/>
                  <a:gd name="T55" fmla="*/ 289 h 314"/>
                  <a:gd name="T56" fmla="*/ 398 w 483"/>
                  <a:gd name="T57" fmla="*/ 314 h 314"/>
                  <a:gd name="T58" fmla="*/ 425 w 483"/>
                  <a:gd name="T59" fmla="*/ 289 h 314"/>
                  <a:gd name="T60" fmla="*/ 418 w 483"/>
                  <a:gd name="T61" fmla="*/ 269 h 314"/>
                  <a:gd name="T62" fmla="*/ 451 w 483"/>
                  <a:gd name="T63" fmla="*/ 260 h 314"/>
                  <a:gd name="T64" fmla="*/ 461 w 483"/>
                  <a:gd name="T65" fmla="*/ 245 h 314"/>
                  <a:gd name="T66" fmla="*/ 467 w 483"/>
                  <a:gd name="T67" fmla="*/ 256 h 314"/>
                  <a:gd name="T68" fmla="*/ 472 w 483"/>
                  <a:gd name="T69" fmla="*/ 233 h 314"/>
                  <a:gd name="T70" fmla="*/ 480 w 483"/>
                  <a:gd name="T71" fmla="*/ 200 h 314"/>
                  <a:gd name="T72" fmla="*/ 469 w 483"/>
                  <a:gd name="T73" fmla="*/ 196 h 314"/>
                  <a:gd name="T74" fmla="*/ 420 w 483"/>
                  <a:gd name="T75" fmla="*/ 236 h 314"/>
                  <a:gd name="T76" fmla="*/ 407 w 483"/>
                  <a:gd name="T77" fmla="*/ 249 h 314"/>
                  <a:gd name="T78" fmla="*/ 352 w 483"/>
                  <a:gd name="T79" fmla="*/ 249 h 314"/>
                  <a:gd name="T80" fmla="*/ 331 w 483"/>
                  <a:gd name="T81" fmla="*/ 225 h 314"/>
                  <a:gd name="T82" fmla="*/ 311 w 483"/>
                  <a:gd name="T83" fmla="*/ 189 h 314"/>
                  <a:gd name="T84" fmla="*/ 312 w 483"/>
                  <a:gd name="T85" fmla="*/ 133 h 314"/>
                  <a:gd name="T86" fmla="*/ 321 w 483"/>
                  <a:gd name="T87" fmla="*/ 12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3" h="314">
                    <a:moveTo>
                      <a:pt x="321" y="123"/>
                    </a:moveTo>
                    <a:lnTo>
                      <a:pt x="289" y="114"/>
                    </a:lnTo>
                    <a:lnTo>
                      <a:pt x="278" y="92"/>
                    </a:lnTo>
                    <a:lnTo>
                      <a:pt x="267" y="78"/>
                    </a:lnTo>
                    <a:lnTo>
                      <a:pt x="261" y="65"/>
                    </a:lnTo>
                    <a:lnTo>
                      <a:pt x="249" y="52"/>
                    </a:lnTo>
                    <a:lnTo>
                      <a:pt x="229" y="54"/>
                    </a:lnTo>
                    <a:lnTo>
                      <a:pt x="220" y="69"/>
                    </a:lnTo>
                    <a:lnTo>
                      <a:pt x="201" y="56"/>
                    </a:lnTo>
                    <a:lnTo>
                      <a:pt x="196" y="47"/>
                    </a:lnTo>
                    <a:lnTo>
                      <a:pt x="194" y="38"/>
                    </a:lnTo>
                    <a:lnTo>
                      <a:pt x="170" y="16"/>
                    </a:lnTo>
                    <a:lnTo>
                      <a:pt x="141" y="16"/>
                    </a:lnTo>
                    <a:lnTo>
                      <a:pt x="141" y="23"/>
                    </a:lnTo>
                    <a:lnTo>
                      <a:pt x="96" y="25"/>
                    </a:lnTo>
                    <a:lnTo>
                      <a:pt x="36" y="0"/>
                    </a:lnTo>
                    <a:lnTo>
                      <a:pt x="0" y="2"/>
                    </a:lnTo>
                    <a:lnTo>
                      <a:pt x="9" y="16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3" y="54"/>
                    </a:lnTo>
                    <a:lnTo>
                      <a:pt x="36" y="60"/>
                    </a:lnTo>
                    <a:lnTo>
                      <a:pt x="50" y="78"/>
                    </a:lnTo>
                    <a:lnTo>
                      <a:pt x="49" y="91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58" y="107"/>
                    </a:lnTo>
                    <a:lnTo>
                      <a:pt x="61" y="109"/>
                    </a:lnTo>
                    <a:lnTo>
                      <a:pt x="65" y="105"/>
                    </a:lnTo>
                    <a:lnTo>
                      <a:pt x="67" y="111"/>
                    </a:lnTo>
                    <a:lnTo>
                      <a:pt x="78" y="118"/>
                    </a:lnTo>
                    <a:lnTo>
                      <a:pt x="81" y="127"/>
                    </a:lnTo>
                    <a:lnTo>
                      <a:pt x="80" y="143"/>
                    </a:lnTo>
                    <a:lnTo>
                      <a:pt x="85" y="143"/>
                    </a:lnTo>
                    <a:lnTo>
                      <a:pt x="107" y="163"/>
                    </a:lnTo>
                    <a:lnTo>
                      <a:pt x="116" y="176"/>
                    </a:lnTo>
                    <a:lnTo>
                      <a:pt x="123" y="173"/>
                    </a:lnTo>
                    <a:lnTo>
                      <a:pt x="123" y="165"/>
                    </a:lnTo>
                    <a:lnTo>
                      <a:pt x="112" y="153"/>
                    </a:lnTo>
                    <a:lnTo>
                      <a:pt x="109" y="154"/>
                    </a:lnTo>
                    <a:lnTo>
                      <a:pt x="105" y="153"/>
                    </a:lnTo>
                    <a:lnTo>
                      <a:pt x="90" y="111"/>
                    </a:lnTo>
                    <a:lnTo>
                      <a:pt x="87" y="107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63" y="71"/>
                    </a:lnTo>
                    <a:lnTo>
                      <a:pt x="60" y="71"/>
                    </a:lnTo>
                    <a:lnTo>
                      <a:pt x="56" y="63"/>
                    </a:lnTo>
                    <a:lnTo>
                      <a:pt x="45" y="54"/>
                    </a:lnTo>
                    <a:lnTo>
                      <a:pt x="43" y="47"/>
                    </a:lnTo>
                    <a:lnTo>
                      <a:pt x="36" y="12"/>
                    </a:lnTo>
                    <a:lnTo>
                      <a:pt x="47" y="22"/>
                    </a:lnTo>
                    <a:lnTo>
                      <a:pt x="54" y="22"/>
                    </a:lnTo>
                    <a:lnTo>
                      <a:pt x="63" y="29"/>
                    </a:lnTo>
                    <a:lnTo>
                      <a:pt x="70" y="51"/>
                    </a:lnTo>
                    <a:lnTo>
                      <a:pt x="85" y="74"/>
                    </a:lnTo>
                    <a:lnTo>
                      <a:pt x="96" y="87"/>
                    </a:lnTo>
                    <a:lnTo>
                      <a:pt x="105" y="89"/>
                    </a:lnTo>
                    <a:lnTo>
                      <a:pt x="107" y="98"/>
                    </a:lnTo>
                    <a:lnTo>
                      <a:pt x="129" y="114"/>
                    </a:lnTo>
                    <a:lnTo>
                      <a:pt x="125" y="123"/>
                    </a:lnTo>
                    <a:lnTo>
                      <a:pt x="127" y="129"/>
                    </a:lnTo>
                    <a:lnTo>
                      <a:pt x="132" y="127"/>
                    </a:lnTo>
                    <a:lnTo>
                      <a:pt x="132" y="133"/>
                    </a:lnTo>
                    <a:lnTo>
                      <a:pt x="141" y="136"/>
                    </a:lnTo>
                    <a:lnTo>
                      <a:pt x="149" y="140"/>
                    </a:lnTo>
                    <a:lnTo>
                      <a:pt x="149" y="147"/>
                    </a:lnTo>
                    <a:lnTo>
                      <a:pt x="165" y="160"/>
                    </a:lnTo>
                    <a:lnTo>
                      <a:pt x="172" y="173"/>
                    </a:lnTo>
                    <a:lnTo>
                      <a:pt x="185" y="182"/>
                    </a:lnTo>
                    <a:lnTo>
                      <a:pt x="192" y="203"/>
                    </a:lnTo>
                    <a:lnTo>
                      <a:pt x="189" y="213"/>
                    </a:lnTo>
                    <a:lnTo>
                      <a:pt x="192" y="216"/>
                    </a:lnTo>
                    <a:lnTo>
                      <a:pt x="185" y="220"/>
                    </a:lnTo>
                    <a:lnTo>
                      <a:pt x="189" y="229"/>
                    </a:lnTo>
                    <a:lnTo>
                      <a:pt x="198" y="236"/>
                    </a:lnTo>
                    <a:lnTo>
                      <a:pt x="212" y="245"/>
                    </a:lnTo>
                    <a:lnTo>
                      <a:pt x="221" y="254"/>
                    </a:lnTo>
                    <a:lnTo>
                      <a:pt x="245" y="260"/>
                    </a:lnTo>
                    <a:lnTo>
                      <a:pt x="260" y="273"/>
                    </a:lnTo>
                    <a:lnTo>
                      <a:pt x="294" y="283"/>
                    </a:lnTo>
                    <a:lnTo>
                      <a:pt x="311" y="293"/>
                    </a:lnTo>
                    <a:lnTo>
                      <a:pt x="334" y="298"/>
                    </a:lnTo>
                    <a:lnTo>
                      <a:pt x="352" y="289"/>
                    </a:lnTo>
                    <a:lnTo>
                      <a:pt x="360" y="289"/>
                    </a:lnTo>
                    <a:lnTo>
                      <a:pt x="378" y="294"/>
                    </a:lnTo>
                    <a:lnTo>
                      <a:pt x="398" y="314"/>
                    </a:lnTo>
                    <a:lnTo>
                      <a:pt x="400" y="307"/>
                    </a:lnTo>
                    <a:lnTo>
                      <a:pt x="411" y="291"/>
                    </a:lnTo>
                    <a:lnTo>
                      <a:pt x="425" y="289"/>
                    </a:lnTo>
                    <a:lnTo>
                      <a:pt x="420" y="280"/>
                    </a:lnTo>
                    <a:lnTo>
                      <a:pt x="409" y="267"/>
                    </a:lnTo>
                    <a:lnTo>
                      <a:pt x="418" y="269"/>
                    </a:lnTo>
                    <a:lnTo>
                      <a:pt x="420" y="262"/>
                    </a:lnTo>
                    <a:lnTo>
                      <a:pt x="445" y="262"/>
                    </a:lnTo>
                    <a:lnTo>
                      <a:pt x="451" y="260"/>
                    </a:lnTo>
                    <a:lnTo>
                      <a:pt x="456" y="251"/>
                    </a:lnTo>
                    <a:lnTo>
                      <a:pt x="458" y="251"/>
                    </a:lnTo>
                    <a:lnTo>
                      <a:pt x="461" y="245"/>
                    </a:lnTo>
                    <a:lnTo>
                      <a:pt x="465" y="245"/>
                    </a:lnTo>
                    <a:lnTo>
                      <a:pt x="463" y="249"/>
                    </a:lnTo>
                    <a:lnTo>
                      <a:pt x="467" y="256"/>
                    </a:lnTo>
                    <a:lnTo>
                      <a:pt x="472" y="236"/>
                    </a:lnTo>
                    <a:lnTo>
                      <a:pt x="471" y="234"/>
                    </a:lnTo>
                    <a:lnTo>
                      <a:pt x="472" y="233"/>
                    </a:lnTo>
                    <a:lnTo>
                      <a:pt x="471" y="231"/>
                    </a:lnTo>
                    <a:lnTo>
                      <a:pt x="483" y="203"/>
                    </a:lnTo>
                    <a:lnTo>
                      <a:pt x="480" y="200"/>
                    </a:lnTo>
                    <a:lnTo>
                      <a:pt x="472" y="198"/>
                    </a:lnTo>
                    <a:lnTo>
                      <a:pt x="469" y="202"/>
                    </a:lnTo>
                    <a:lnTo>
                      <a:pt x="469" y="196"/>
                    </a:lnTo>
                    <a:lnTo>
                      <a:pt x="463" y="196"/>
                    </a:lnTo>
                    <a:lnTo>
                      <a:pt x="427" y="205"/>
                    </a:lnTo>
                    <a:lnTo>
                      <a:pt x="420" y="236"/>
                    </a:lnTo>
                    <a:lnTo>
                      <a:pt x="412" y="242"/>
                    </a:lnTo>
                    <a:lnTo>
                      <a:pt x="412" y="247"/>
                    </a:lnTo>
                    <a:lnTo>
                      <a:pt x="407" y="249"/>
                    </a:lnTo>
                    <a:lnTo>
                      <a:pt x="394" y="245"/>
                    </a:lnTo>
                    <a:lnTo>
                      <a:pt x="361" y="254"/>
                    </a:lnTo>
                    <a:lnTo>
                      <a:pt x="352" y="249"/>
                    </a:lnTo>
                    <a:lnTo>
                      <a:pt x="343" y="245"/>
                    </a:lnTo>
                    <a:lnTo>
                      <a:pt x="336" y="238"/>
                    </a:lnTo>
                    <a:lnTo>
                      <a:pt x="331" y="225"/>
                    </a:lnTo>
                    <a:lnTo>
                      <a:pt x="318" y="209"/>
                    </a:lnTo>
                    <a:lnTo>
                      <a:pt x="318" y="200"/>
                    </a:lnTo>
                    <a:lnTo>
                      <a:pt x="311" y="189"/>
                    </a:lnTo>
                    <a:lnTo>
                      <a:pt x="311" y="167"/>
                    </a:lnTo>
                    <a:lnTo>
                      <a:pt x="307" y="143"/>
                    </a:lnTo>
                    <a:lnTo>
                      <a:pt x="312" y="133"/>
                    </a:lnTo>
                    <a:lnTo>
                      <a:pt x="321" y="129"/>
                    </a:lnTo>
                    <a:lnTo>
                      <a:pt x="321" y="123"/>
                    </a:lnTo>
                    <a:lnTo>
                      <a:pt x="321" y="123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4" name="Freeform 151"/>
              <p:cNvSpPr>
                <a:spLocks/>
              </p:cNvSpPr>
              <p:nvPr/>
            </p:nvSpPr>
            <p:spPr bwMode="auto">
              <a:xfrm>
                <a:off x="858" y="180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0 w 2"/>
                  <a:gd name="T3" fmla="*/ 3 h 5"/>
                  <a:gd name="T4" fmla="*/ 2 w 2"/>
                  <a:gd name="T5" fmla="*/ 0 h 5"/>
                  <a:gd name="T6" fmla="*/ 2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5" name="Freeform 152"/>
              <p:cNvSpPr>
                <a:spLocks/>
              </p:cNvSpPr>
              <p:nvPr/>
            </p:nvSpPr>
            <p:spPr bwMode="auto">
              <a:xfrm>
                <a:off x="858" y="180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0 w 2"/>
                  <a:gd name="T3" fmla="*/ 3 h 5"/>
                  <a:gd name="T4" fmla="*/ 2 w 2"/>
                  <a:gd name="T5" fmla="*/ 0 h 5"/>
                  <a:gd name="T6" fmla="*/ 2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6" name="Freeform 153"/>
              <p:cNvSpPr>
                <a:spLocks/>
              </p:cNvSpPr>
              <p:nvPr/>
            </p:nvSpPr>
            <p:spPr bwMode="auto">
              <a:xfrm>
                <a:off x="809" y="1788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7" name="Freeform 154"/>
              <p:cNvSpPr>
                <a:spLocks/>
              </p:cNvSpPr>
              <p:nvPr/>
            </p:nvSpPr>
            <p:spPr bwMode="auto">
              <a:xfrm>
                <a:off x="809" y="1788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8" name="Freeform 155"/>
              <p:cNvSpPr>
                <a:spLocks/>
              </p:cNvSpPr>
              <p:nvPr/>
            </p:nvSpPr>
            <p:spPr bwMode="auto">
              <a:xfrm>
                <a:off x="902" y="1786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4 w 6"/>
                  <a:gd name="T3" fmla="*/ 0 h 7"/>
                  <a:gd name="T4" fmla="*/ 6 w 6"/>
                  <a:gd name="T5" fmla="*/ 7 h 7"/>
                  <a:gd name="T6" fmla="*/ 0 w 6"/>
                  <a:gd name="T7" fmla="*/ 6 h 7"/>
                  <a:gd name="T8" fmla="*/ 0 w 6"/>
                  <a:gd name="T9" fmla="*/ 4 h 7"/>
                  <a:gd name="T10" fmla="*/ 0 w 6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lnTo>
                      <a:pt x="4" y="0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89" name="Freeform 156"/>
              <p:cNvSpPr>
                <a:spLocks/>
              </p:cNvSpPr>
              <p:nvPr/>
            </p:nvSpPr>
            <p:spPr bwMode="auto">
              <a:xfrm>
                <a:off x="902" y="1786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4 w 6"/>
                  <a:gd name="T3" fmla="*/ 0 h 7"/>
                  <a:gd name="T4" fmla="*/ 6 w 6"/>
                  <a:gd name="T5" fmla="*/ 7 h 7"/>
                  <a:gd name="T6" fmla="*/ 0 w 6"/>
                  <a:gd name="T7" fmla="*/ 6 h 7"/>
                  <a:gd name="T8" fmla="*/ 0 w 6"/>
                  <a:gd name="T9" fmla="*/ 4 h 7"/>
                  <a:gd name="T10" fmla="*/ 0 w 6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lnTo>
                      <a:pt x="4" y="0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0" name="Freeform 157"/>
              <p:cNvSpPr>
                <a:spLocks/>
              </p:cNvSpPr>
              <p:nvPr/>
            </p:nvSpPr>
            <p:spPr bwMode="auto">
              <a:xfrm>
                <a:off x="1300" y="2030"/>
                <a:ext cx="68" cy="69"/>
              </a:xfrm>
              <a:custGeom>
                <a:avLst/>
                <a:gdLst>
                  <a:gd name="T0" fmla="*/ 62 w 68"/>
                  <a:gd name="T1" fmla="*/ 65 h 69"/>
                  <a:gd name="T2" fmla="*/ 60 w 68"/>
                  <a:gd name="T3" fmla="*/ 58 h 69"/>
                  <a:gd name="T4" fmla="*/ 68 w 68"/>
                  <a:gd name="T5" fmla="*/ 0 h 69"/>
                  <a:gd name="T6" fmla="*/ 53 w 68"/>
                  <a:gd name="T7" fmla="*/ 5 h 69"/>
                  <a:gd name="T8" fmla="*/ 44 w 68"/>
                  <a:gd name="T9" fmla="*/ 2 h 69"/>
                  <a:gd name="T10" fmla="*/ 39 w 68"/>
                  <a:gd name="T11" fmla="*/ 11 h 69"/>
                  <a:gd name="T12" fmla="*/ 30 w 68"/>
                  <a:gd name="T13" fmla="*/ 16 h 69"/>
                  <a:gd name="T14" fmla="*/ 22 w 68"/>
                  <a:gd name="T15" fmla="*/ 14 h 69"/>
                  <a:gd name="T16" fmla="*/ 20 w 68"/>
                  <a:gd name="T17" fmla="*/ 20 h 69"/>
                  <a:gd name="T18" fmla="*/ 13 w 68"/>
                  <a:gd name="T19" fmla="*/ 20 h 69"/>
                  <a:gd name="T20" fmla="*/ 13 w 68"/>
                  <a:gd name="T21" fmla="*/ 27 h 69"/>
                  <a:gd name="T22" fmla="*/ 8 w 68"/>
                  <a:gd name="T23" fmla="*/ 31 h 69"/>
                  <a:gd name="T24" fmla="*/ 4 w 68"/>
                  <a:gd name="T25" fmla="*/ 33 h 69"/>
                  <a:gd name="T26" fmla="*/ 0 w 68"/>
                  <a:gd name="T27" fmla="*/ 33 h 69"/>
                  <a:gd name="T28" fmla="*/ 0 w 68"/>
                  <a:gd name="T29" fmla="*/ 35 h 69"/>
                  <a:gd name="T30" fmla="*/ 30 w 68"/>
                  <a:gd name="T31" fmla="*/ 64 h 69"/>
                  <a:gd name="T32" fmla="*/ 48 w 68"/>
                  <a:gd name="T33" fmla="*/ 65 h 69"/>
                  <a:gd name="T34" fmla="*/ 55 w 68"/>
                  <a:gd name="T35" fmla="*/ 69 h 69"/>
                  <a:gd name="T36" fmla="*/ 62 w 68"/>
                  <a:gd name="T37" fmla="*/ 65 h 69"/>
                  <a:gd name="T38" fmla="*/ 62 w 68"/>
                  <a:gd name="T39" fmla="*/ 6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69">
                    <a:moveTo>
                      <a:pt x="62" y="65"/>
                    </a:moveTo>
                    <a:lnTo>
                      <a:pt x="60" y="58"/>
                    </a:lnTo>
                    <a:lnTo>
                      <a:pt x="68" y="0"/>
                    </a:lnTo>
                    <a:lnTo>
                      <a:pt x="53" y="5"/>
                    </a:lnTo>
                    <a:lnTo>
                      <a:pt x="44" y="2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3" y="20"/>
                    </a:lnTo>
                    <a:lnTo>
                      <a:pt x="13" y="27"/>
                    </a:lnTo>
                    <a:lnTo>
                      <a:pt x="8" y="31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30" y="64"/>
                    </a:lnTo>
                    <a:lnTo>
                      <a:pt x="48" y="65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2" y="6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1" name="Freeform 158"/>
              <p:cNvSpPr>
                <a:spLocks/>
              </p:cNvSpPr>
              <p:nvPr/>
            </p:nvSpPr>
            <p:spPr bwMode="auto">
              <a:xfrm>
                <a:off x="1300" y="2030"/>
                <a:ext cx="68" cy="69"/>
              </a:xfrm>
              <a:custGeom>
                <a:avLst/>
                <a:gdLst>
                  <a:gd name="T0" fmla="*/ 62 w 68"/>
                  <a:gd name="T1" fmla="*/ 65 h 69"/>
                  <a:gd name="T2" fmla="*/ 60 w 68"/>
                  <a:gd name="T3" fmla="*/ 58 h 69"/>
                  <a:gd name="T4" fmla="*/ 68 w 68"/>
                  <a:gd name="T5" fmla="*/ 0 h 69"/>
                  <a:gd name="T6" fmla="*/ 53 w 68"/>
                  <a:gd name="T7" fmla="*/ 5 h 69"/>
                  <a:gd name="T8" fmla="*/ 44 w 68"/>
                  <a:gd name="T9" fmla="*/ 2 h 69"/>
                  <a:gd name="T10" fmla="*/ 39 w 68"/>
                  <a:gd name="T11" fmla="*/ 11 h 69"/>
                  <a:gd name="T12" fmla="*/ 30 w 68"/>
                  <a:gd name="T13" fmla="*/ 16 h 69"/>
                  <a:gd name="T14" fmla="*/ 22 w 68"/>
                  <a:gd name="T15" fmla="*/ 14 h 69"/>
                  <a:gd name="T16" fmla="*/ 20 w 68"/>
                  <a:gd name="T17" fmla="*/ 20 h 69"/>
                  <a:gd name="T18" fmla="*/ 13 w 68"/>
                  <a:gd name="T19" fmla="*/ 20 h 69"/>
                  <a:gd name="T20" fmla="*/ 13 w 68"/>
                  <a:gd name="T21" fmla="*/ 27 h 69"/>
                  <a:gd name="T22" fmla="*/ 8 w 68"/>
                  <a:gd name="T23" fmla="*/ 31 h 69"/>
                  <a:gd name="T24" fmla="*/ 4 w 68"/>
                  <a:gd name="T25" fmla="*/ 33 h 69"/>
                  <a:gd name="T26" fmla="*/ 0 w 68"/>
                  <a:gd name="T27" fmla="*/ 33 h 69"/>
                  <a:gd name="T28" fmla="*/ 0 w 68"/>
                  <a:gd name="T29" fmla="*/ 35 h 69"/>
                  <a:gd name="T30" fmla="*/ 30 w 68"/>
                  <a:gd name="T31" fmla="*/ 64 h 69"/>
                  <a:gd name="T32" fmla="*/ 48 w 68"/>
                  <a:gd name="T33" fmla="*/ 65 h 69"/>
                  <a:gd name="T34" fmla="*/ 55 w 68"/>
                  <a:gd name="T35" fmla="*/ 69 h 69"/>
                  <a:gd name="T36" fmla="*/ 62 w 68"/>
                  <a:gd name="T37" fmla="*/ 65 h 69"/>
                  <a:gd name="T38" fmla="*/ 62 w 68"/>
                  <a:gd name="T39" fmla="*/ 6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69">
                    <a:moveTo>
                      <a:pt x="62" y="65"/>
                    </a:moveTo>
                    <a:lnTo>
                      <a:pt x="60" y="58"/>
                    </a:lnTo>
                    <a:lnTo>
                      <a:pt x="68" y="0"/>
                    </a:lnTo>
                    <a:lnTo>
                      <a:pt x="53" y="5"/>
                    </a:lnTo>
                    <a:lnTo>
                      <a:pt x="44" y="2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3" y="20"/>
                    </a:lnTo>
                    <a:lnTo>
                      <a:pt x="13" y="27"/>
                    </a:lnTo>
                    <a:lnTo>
                      <a:pt x="8" y="31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30" y="64"/>
                    </a:lnTo>
                    <a:lnTo>
                      <a:pt x="48" y="65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2" y="6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2" name="Freeform 159"/>
              <p:cNvSpPr>
                <a:spLocks/>
              </p:cNvSpPr>
              <p:nvPr/>
            </p:nvSpPr>
            <p:spPr bwMode="auto">
              <a:xfrm>
                <a:off x="1391" y="2148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4 h 6"/>
                  <a:gd name="T4" fmla="*/ 2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3" name="Freeform 160"/>
              <p:cNvSpPr>
                <a:spLocks/>
              </p:cNvSpPr>
              <p:nvPr/>
            </p:nvSpPr>
            <p:spPr bwMode="auto">
              <a:xfrm>
                <a:off x="1391" y="2148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4 h 6"/>
                  <a:gd name="T4" fmla="*/ 2 w 2"/>
                  <a:gd name="T5" fmla="*/ 6 h 6"/>
                  <a:gd name="T6" fmla="*/ 2 w 2"/>
                  <a:gd name="T7" fmla="*/ 0 h 6"/>
                  <a:gd name="T8" fmla="*/ 2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4" name="Freeform 161"/>
              <p:cNvSpPr>
                <a:spLocks/>
              </p:cNvSpPr>
              <p:nvPr/>
            </p:nvSpPr>
            <p:spPr bwMode="auto">
              <a:xfrm>
                <a:off x="1373" y="2117"/>
                <a:ext cx="93" cy="40"/>
              </a:xfrm>
              <a:custGeom>
                <a:avLst/>
                <a:gdLst>
                  <a:gd name="T0" fmla="*/ 89 w 93"/>
                  <a:gd name="T1" fmla="*/ 17 h 40"/>
                  <a:gd name="T2" fmla="*/ 89 w 93"/>
                  <a:gd name="T3" fmla="*/ 18 h 40"/>
                  <a:gd name="T4" fmla="*/ 93 w 93"/>
                  <a:gd name="T5" fmla="*/ 26 h 40"/>
                  <a:gd name="T6" fmla="*/ 87 w 93"/>
                  <a:gd name="T7" fmla="*/ 33 h 40"/>
                  <a:gd name="T8" fmla="*/ 86 w 93"/>
                  <a:gd name="T9" fmla="*/ 31 h 40"/>
                  <a:gd name="T10" fmla="*/ 82 w 93"/>
                  <a:gd name="T11" fmla="*/ 37 h 40"/>
                  <a:gd name="T12" fmla="*/ 75 w 93"/>
                  <a:gd name="T13" fmla="*/ 28 h 40"/>
                  <a:gd name="T14" fmla="*/ 78 w 93"/>
                  <a:gd name="T15" fmla="*/ 20 h 40"/>
                  <a:gd name="T16" fmla="*/ 73 w 93"/>
                  <a:gd name="T17" fmla="*/ 18 h 40"/>
                  <a:gd name="T18" fmla="*/ 60 w 93"/>
                  <a:gd name="T19" fmla="*/ 11 h 40"/>
                  <a:gd name="T20" fmla="*/ 40 w 93"/>
                  <a:gd name="T21" fmla="*/ 24 h 40"/>
                  <a:gd name="T22" fmla="*/ 40 w 93"/>
                  <a:gd name="T23" fmla="*/ 28 h 40"/>
                  <a:gd name="T24" fmla="*/ 46 w 93"/>
                  <a:gd name="T25" fmla="*/ 35 h 40"/>
                  <a:gd name="T26" fmla="*/ 38 w 93"/>
                  <a:gd name="T27" fmla="*/ 40 h 40"/>
                  <a:gd name="T28" fmla="*/ 33 w 93"/>
                  <a:gd name="T29" fmla="*/ 40 h 40"/>
                  <a:gd name="T30" fmla="*/ 33 w 93"/>
                  <a:gd name="T31" fmla="*/ 31 h 40"/>
                  <a:gd name="T32" fmla="*/ 27 w 93"/>
                  <a:gd name="T33" fmla="*/ 33 h 40"/>
                  <a:gd name="T34" fmla="*/ 20 w 93"/>
                  <a:gd name="T35" fmla="*/ 24 h 40"/>
                  <a:gd name="T36" fmla="*/ 4 w 93"/>
                  <a:gd name="T37" fmla="*/ 20 h 40"/>
                  <a:gd name="T38" fmla="*/ 2 w 93"/>
                  <a:gd name="T39" fmla="*/ 24 h 40"/>
                  <a:gd name="T40" fmla="*/ 0 w 93"/>
                  <a:gd name="T41" fmla="*/ 20 h 40"/>
                  <a:gd name="T42" fmla="*/ 4 w 93"/>
                  <a:gd name="T43" fmla="*/ 9 h 40"/>
                  <a:gd name="T44" fmla="*/ 2 w 93"/>
                  <a:gd name="T45" fmla="*/ 8 h 40"/>
                  <a:gd name="T46" fmla="*/ 2 w 93"/>
                  <a:gd name="T47" fmla="*/ 4 h 40"/>
                  <a:gd name="T48" fmla="*/ 6 w 93"/>
                  <a:gd name="T49" fmla="*/ 0 h 40"/>
                  <a:gd name="T50" fmla="*/ 11 w 93"/>
                  <a:gd name="T51" fmla="*/ 4 h 40"/>
                  <a:gd name="T52" fmla="*/ 13 w 93"/>
                  <a:gd name="T53" fmla="*/ 11 h 40"/>
                  <a:gd name="T54" fmla="*/ 29 w 93"/>
                  <a:gd name="T55" fmla="*/ 13 h 40"/>
                  <a:gd name="T56" fmla="*/ 46 w 93"/>
                  <a:gd name="T57" fmla="*/ 6 h 40"/>
                  <a:gd name="T58" fmla="*/ 49 w 93"/>
                  <a:gd name="T59" fmla="*/ 9 h 40"/>
                  <a:gd name="T60" fmla="*/ 53 w 93"/>
                  <a:gd name="T61" fmla="*/ 0 h 40"/>
                  <a:gd name="T62" fmla="*/ 60 w 93"/>
                  <a:gd name="T63" fmla="*/ 0 h 40"/>
                  <a:gd name="T64" fmla="*/ 78 w 93"/>
                  <a:gd name="T65" fmla="*/ 4 h 40"/>
                  <a:gd name="T66" fmla="*/ 89 w 93"/>
                  <a:gd name="T67" fmla="*/ 17 h 40"/>
                  <a:gd name="T68" fmla="*/ 89 w 93"/>
                  <a:gd name="T6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" h="40">
                    <a:moveTo>
                      <a:pt x="89" y="17"/>
                    </a:moveTo>
                    <a:lnTo>
                      <a:pt x="89" y="18"/>
                    </a:lnTo>
                    <a:lnTo>
                      <a:pt x="93" y="26"/>
                    </a:lnTo>
                    <a:lnTo>
                      <a:pt x="87" y="33"/>
                    </a:lnTo>
                    <a:lnTo>
                      <a:pt x="86" y="31"/>
                    </a:lnTo>
                    <a:lnTo>
                      <a:pt x="82" y="37"/>
                    </a:lnTo>
                    <a:lnTo>
                      <a:pt x="75" y="28"/>
                    </a:lnTo>
                    <a:lnTo>
                      <a:pt x="78" y="20"/>
                    </a:lnTo>
                    <a:lnTo>
                      <a:pt x="73" y="18"/>
                    </a:lnTo>
                    <a:lnTo>
                      <a:pt x="60" y="11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46" y="35"/>
                    </a:lnTo>
                    <a:lnTo>
                      <a:pt x="38" y="40"/>
                    </a:lnTo>
                    <a:lnTo>
                      <a:pt x="33" y="40"/>
                    </a:lnTo>
                    <a:lnTo>
                      <a:pt x="33" y="31"/>
                    </a:lnTo>
                    <a:lnTo>
                      <a:pt x="27" y="33"/>
                    </a:lnTo>
                    <a:lnTo>
                      <a:pt x="20" y="24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3" y="11"/>
                    </a:lnTo>
                    <a:lnTo>
                      <a:pt x="29" y="13"/>
                    </a:lnTo>
                    <a:lnTo>
                      <a:pt x="46" y="6"/>
                    </a:lnTo>
                    <a:lnTo>
                      <a:pt x="49" y="9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8" y="4"/>
                    </a:lnTo>
                    <a:lnTo>
                      <a:pt x="89" y="17"/>
                    </a:lnTo>
                    <a:lnTo>
                      <a:pt x="89" y="1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5" name="Freeform 162"/>
              <p:cNvSpPr>
                <a:spLocks/>
              </p:cNvSpPr>
              <p:nvPr/>
            </p:nvSpPr>
            <p:spPr bwMode="auto">
              <a:xfrm>
                <a:off x="1373" y="2117"/>
                <a:ext cx="93" cy="40"/>
              </a:xfrm>
              <a:custGeom>
                <a:avLst/>
                <a:gdLst>
                  <a:gd name="T0" fmla="*/ 89 w 93"/>
                  <a:gd name="T1" fmla="*/ 17 h 40"/>
                  <a:gd name="T2" fmla="*/ 89 w 93"/>
                  <a:gd name="T3" fmla="*/ 18 h 40"/>
                  <a:gd name="T4" fmla="*/ 93 w 93"/>
                  <a:gd name="T5" fmla="*/ 26 h 40"/>
                  <a:gd name="T6" fmla="*/ 87 w 93"/>
                  <a:gd name="T7" fmla="*/ 33 h 40"/>
                  <a:gd name="T8" fmla="*/ 86 w 93"/>
                  <a:gd name="T9" fmla="*/ 31 h 40"/>
                  <a:gd name="T10" fmla="*/ 82 w 93"/>
                  <a:gd name="T11" fmla="*/ 37 h 40"/>
                  <a:gd name="T12" fmla="*/ 75 w 93"/>
                  <a:gd name="T13" fmla="*/ 28 h 40"/>
                  <a:gd name="T14" fmla="*/ 78 w 93"/>
                  <a:gd name="T15" fmla="*/ 20 h 40"/>
                  <a:gd name="T16" fmla="*/ 73 w 93"/>
                  <a:gd name="T17" fmla="*/ 18 h 40"/>
                  <a:gd name="T18" fmla="*/ 60 w 93"/>
                  <a:gd name="T19" fmla="*/ 11 h 40"/>
                  <a:gd name="T20" fmla="*/ 40 w 93"/>
                  <a:gd name="T21" fmla="*/ 24 h 40"/>
                  <a:gd name="T22" fmla="*/ 40 w 93"/>
                  <a:gd name="T23" fmla="*/ 28 h 40"/>
                  <a:gd name="T24" fmla="*/ 46 w 93"/>
                  <a:gd name="T25" fmla="*/ 35 h 40"/>
                  <a:gd name="T26" fmla="*/ 38 w 93"/>
                  <a:gd name="T27" fmla="*/ 40 h 40"/>
                  <a:gd name="T28" fmla="*/ 33 w 93"/>
                  <a:gd name="T29" fmla="*/ 40 h 40"/>
                  <a:gd name="T30" fmla="*/ 33 w 93"/>
                  <a:gd name="T31" fmla="*/ 31 h 40"/>
                  <a:gd name="T32" fmla="*/ 27 w 93"/>
                  <a:gd name="T33" fmla="*/ 33 h 40"/>
                  <a:gd name="T34" fmla="*/ 20 w 93"/>
                  <a:gd name="T35" fmla="*/ 24 h 40"/>
                  <a:gd name="T36" fmla="*/ 4 w 93"/>
                  <a:gd name="T37" fmla="*/ 20 h 40"/>
                  <a:gd name="T38" fmla="*/ 2 w 93"/>
                  <a:gd name="T39" fmla="*/ 24 h 40"/>
                  <a:gd name="T40" fmla="*/ 0 w 93"/>
                  <a:gd name="T41" fmla="*/ 20 h 40"/>
                  <a:gd name="T42" fmla="*/ 4 w 93"/>
                  <a:gd name="T43" fmla="*/ 9 h 40"/>
                  <a:gd name="T44" fmla="*/ 2 w 93"/>
                  <a:gd name="T45" fmla="*/ 8 h 40"/>
                  <a:gd name="T46" fmla="*/ 2 w 93"/>
                  <a:gd name="T47" fmla="*/ 4 h 40"/>
                  <a:gd name="T48" fmla="*/ 6 w 93"/>
                  <a:gd name="T49" fmla="*/ 0 h 40"/>
                  <a:gd name="T50" fmla="*/ 11 w 93"/>
                  <a:gd name="T51" fmla="*/ 4 h 40"/>
                  <a:gd name="T52" fmla="*/ 13 w 93"/>
                  <a:gd name="T53" fmla="*/ 11 h 40"/>
                  <a:gd name="T54" fmla="*/ 29 w 93"/>
                  <a:gd name="T55" fmla="*/ 13 h 40"/>
                  <a:gd name="T56" fmla="*/ 46 w 93"/>
                  <a:gd name="T57" fmla="*/ 6 h 40"/>
                  <a:gd name="T58" fmla="*/ 49 w 93"/>
                  <a:gd name="T59" fmla="*/ 9 h 40"/>
                  <a:gd name="T60" fmla="*/ 53 w 93"/>
                  <a:gd name="T61" fmla="*/ 0 h 40"/>
                  <a:gd name="T62" fmla="*/ 60 w 93"/>
                  <a:gd name="T63" fmla="*/ 0 h 40"/>
                  <a:gd name="T64" fmla="*/ 78 w 93"/>
                  <a:gd name="T65" fmla="*/ 4 h 40"/>
                  <a:gd name="T66" fmla="*/ 89 w 93"/>
                  <a:gd name="T67" fmla="*/ 17 h 40"/>
                  <a:gd name="T68" fmla="*/ 89 w 93"/>
                  <a:gd name="T6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" h="40">
                    <a:moveTo>
                      <a:pt x="89" y="17"/>
                    </a:moveTo>
                    <a:lnTo>
                      <a:pt x="89" y="18"/>
                    </a:lnTo>
                    <a:lnTo>
                      <a:pt x="93" y="26"/>
                    </a:lnTo>
                    <a:lnTo>
                      <a:pt x="87" y="33"/>
                    </a:lnTo>
                    <a:lnTo>
                      <a:pt x="86" y="31"/>
                    </a:lnTo>
                    <a:lnTo>
                      <a:pt x="82" y="37"/>
                    </a:lnTo>
                    <a:lnTo>
                      <a:pt x="75" y="28"/>
                    </a:lnTo>
                    <a:lnTo>
                      <a:pt x="78" y="20"/>
                    </a:lnTo>
                    <a:lnTo>
                      <a:pt x="73" y="18"/>
                    </a:lnTo>
                    <a:lnTo>
                      <a:pt x="60" y="11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46" y="35"/>
                    </a:lnTo>
                    <a:lnTo>
                      <a:pt x="38" y="40"/>
                    </a:lnTo>
                    <a:lnTo>
                      <a:pt x="33" y="40"/>
                    </a:lnTo>
                    <a:lnTo>
                      <a:pt x="33" y="31"/>
                    </a:lnTo>
                    <a:lnTo>
                      <a:pt x="27" y="33"/>
                    </a:lnTo>
                    <a:lnTo>
                      <a:pt x="20" y="24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3" y="11"/>
                    </a:lnTo>
                    <a:lnTo>
                      <a:pt x="29" y="13"/>
                    </a:lnTo>
                    <a:lnTo>
                      <a:pt x="46" y="6"/>
                    </a:lnTo>
                    <a:lnTo>
                      <a:pt x="49" y="9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8" y="4"/>
                    </a:lnTo>
                    <a:lnTo>
                      <a:pt x="89" y="17"/>
                    </a:lnTo>
                    <a:lnTo>
                      <a:pt x="89" y="1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6" name="Freeform 163"/>
              <p:cNvSpPr>
                <a:spLocks/>
              </p:cNvSpPr>
              <p:nvPr/>
            </p:nvSpPr>
            <p:spPr bwMode="auto">
              <a:xfrm>
                <a:off x="1437" y="1828"/>
                <a:ext cx="18" cy="4"/>
              </a:xfrm>
              <a:custGeom>
                <a:avLst/>
                <a:gdLst>
                  <a:gd name="T0" fmla="*/ 14 w 18"/>
                  <a:gd name="T1" fmla="*/ 0 h 4"/>
                  <a:gd name="T2" fmla="*/ 18 w 18"/>
                  <a:gd name="T3" fmla="*/ 4 h 4"/>
                  <a:gd name="T4" fmla="*/ 0 w 18"/>
                  <a:gd name="T5" fmla="*/ 2 h 4"/>
                  <a:gd name="T6" fmla="*/ 14 w 18"/>
                  <a:gd name="T7" fmla="*/ 0 h 4"/>
                  <a:gd name="T8" fmla="*/ 14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4" y="0"/>
                    </a:moveTo>
                    <a:lnTo>
                      <a:pt x="18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7" name="Freeform 164"/>
              <p:cNvSpPr>
                <a:spLocks/>
              </p:cNvSpPr>
              <p:nvPr/>
            </p:nvSpPr>
            <p:spPr bwMode="auto">
              <a:xfrm>
                <a:off x="1437" y="1828"/>
                <a:ext cx="18" cy="4"/>
              </a:xfrm>
              <a:custGeom>
                <a:avLst/>
                <a:gdLst>
                  <a:gd name="T0" fmla="*/ 14 w 18"/>
                  <a:gd name="T1" fmla="*/ 0 h 4"/>
                  <a:gd name="T2" fmla="*/ 18 w 18"/>
                  <a:gd name="T3" fmla="*/ 4 h 4"/>
                  <a:gd name="T4" fmla="*/ 0 w 18"/>
                  <a:gd name="T5" fmla="*/ 2 h 4"/>
                  <a:gd name="T6" fmla="*/ 14 w 18"/>
                  <a:gd name="T7" fmla="*/ 0 h 4"/>
                  <a:gd name="T8" fmla="*/ 14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4" y="0"/>
                    </a:moveTo>
                    <a:lnTo>
                      <a:pt x="18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8" name="Freeform 165"/>
              <p:cNvSpPr>
                <a:spLocks/>
              </p:cNvSpPr>
              <p:nvPr/>
            </p:nvSpPr>
            <p:spPr bwMode="auto">
              <a:xfrm>
                <a:off x="1522" y="1923"/>
                <a:ext cx="11" cy="7"/>
              </a:xfrm>
              <a:custGeom>
                <a:avLst/>
                <a:gdLst>
                  <a:gd name="T0" fmla="*/ 11 w 11"/>
                  <a:gd name="T1" fmla="*/ 0 h 7"/>
                  <a:gd name="T2" fmla="*/ 9 w 11"/>
                  <a:gd name="T3" fmla="*/ 3 h 7"/>
                  <a:gd name="T4" fmla="*/ 0 w 11"/>
                  <a:gd name="T5" fmla="*/ 7 h 7"/>
                  <a:gd name="T6" fmla="*/ 0 w 11"/>
                  <a:gd name="T7" fmla="*/ 3 h 7"/>
                  <a:gd name="T8" fmla="*/ 11 w 11"/>
                  <a:gd name="T9" fmla="*/ 0 h 7"/>
                  <a:gd name="T10" fmla="*/ 1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9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399" name="Freeform 166"/>
              <p:cNvSpPr>
                <a:spLocks/>
              </p:cNvSpPr>
              <p:nvPr/>
            </p:nvSpPr>
            <p:spPr bwMode="auto">
              <a:xfrm>
                <a:off x="1522" y="1923"/>
                <a:ext cx="11" cy="7"/>
              </a:xfrm>
              <a:custGeom>
                <a:avLst/>
                <a:gdLst>
                  <a:gd name="T0" fmla="*/ 11 w 11"/>
                  <a:gd name="T1" fmla="*/ 0 h 7"/>
                  <a:gd name="T2" fmla="*/ 9 w 11"/>
                  <a:gd name="T3" fmla="*/ 3 h 7"/>
                  <a:gd name="T4" fmla="*/ 0 w 11"/>
                  <a:gd name="T5" fmla="*/ 7 h 7"/>
                  <a:gd name="T6" fmla="*/ 0 w 11"/>
                  <a:gd name="T7" fmla="*/ 3 h 7"/>
                  <a:gd name="T8" fmla="*/ 11 w 11"/>
                  <a:gd name="T9" fmla="*/ 0 h 7"/>
                  <a:gd name="T10" fmla="*/ 1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9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0" name="Freeform 167"/>
              <p:cNvSpPr>
                <a:spLocks/>
              </p:cNvSpPr>
              <p:nvPr/>
            </p:nvSpPr>
            <p:spPr bwMode="auto">
              <a:xfrm>
                <a:off x="1488" y="1864"/>
                <a:ext cx="9" cy="10"/>
              </a:xfrm>
              <a:custGeom>
                <a:avLst/>
                <a:gdLst>
                  <a:gd name="T0" fmla="*/ 7 w 9"/>
                  <a:gd name="T1" fmla="*/ 8 h 10"/>
                  <a:gd name="T2" fmla="*/ 9 w 9"/>
                  <a:gd name="T3" fmla="*/ 10 h 10"/>
                  <a:gd name="T4" fmla="*/ 5 w 9"/>
                  <a:gd name="T5" fmla="*/ 10 h 10"/>
                  <a:gd name="T6" fmla="*/ 0 w 9"/>
                  <a:gd name="T7" fmla="*/ 0 h 10"/>
                  <a:gd name="T8" fmla="*/ 7 w 9"/>
                  <a:gd name="T9" fmla="*/ 8 h 10"/>
                  <a:gd name="T10" fmla="*/ 7 w 9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lnTo>
                      <a:pt x="9" y="10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1" name="Freeform 168"/>
              <p:cNvSpPr>
                <a:spLocks/>
              </p:cNvSpPr>
              <p:nvPr/>
            </p:nvSpPr>
            <p:spPr bwMode="auto">
              <a:xfrm>
                <a:off x="1488" y="1864"/>
                <a:ext cx="9" cy="10"/>
              </a:xfrm>
              <a:custGeom>
                <a:avLst/>
                <a:gdLst>
                  <a:gd name="T0" fmla="*/ 7 w 9"/>
                  <a:gd name="T1" fmla="*/ 8 h 10"/>
                  <a:gd name="T2" fmla="*/ 9 w 9"/>
                  <a:gd name="T3" fmla="*/ 10 h 10"/>
                  <a:gd name="T4" fmla="*/ 5 w 9"/>
                  <a:gd name="T5" fmla="*/ 10 h 10"/>
                  <a:gd name="T6" fmla="*/ 0 w 9"/>
                  <a:gd name="T7" fmla="*/ 0 h 10"/>
                  <a:gd name="T8" fmla="*/ 7 w 9"/>
                  <a:gd name="T9" fmla="*/ 8 h 10"/>
                  <a:gd name="T10" fmla="*/ 7 w 9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lnTo>
                      <a:pt x="9" y="10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2" name="Freeform 169"/>
              <p:cNvSpPr>
                <a:spLocks/>
              </p:cNvSpPr>
              <p:nvPr/>
            </p:nvSpPr>
            <p:spPr bwMode="auto">
              <a:xfrm>
                <a:off x="1479" y="1857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7 h 7"/>
                  <a:gd name="T4" fmla="*/ 0 w 3"/>
                  <a:gd name="T5" fmla="*/ 4 h 7"/>
                  <a:gd name="T6" fmla="*/ 1 w 3"/>
                  <a:gd name="T7" fmla="*/ 0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3" name="Freeform 170"/>
              <p:cNvSpPr>
                <a:spLocks/>
              </p:cNvSpPr>
              <p:nvPr/>
            </p:nvSpPr>
            <p:spPr bwMode="auto">
              <a:xfrm>
                <a:off x="1479" y="1857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7 h 7"/>
                  <a:gd name="T4" fmla="*/ 0 w 3"/>
                  <a:gd name="T5" fmla="*/ 4 h 7"/>
                  <a:gd name="T6" fmla="*/ 1 w 3"/>
                  <a:gd name="T7" fmla="*/ 0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4" name="Freeform 171"/>
              <p:cNvSpPr>
                <a:spLocks/>
              </p:cNvSpPr>
              <p:nvPr/>
            </p:nvSpPr>
            <p:spPr bwMode="auto">
              <a:xfrm>
                <a:off x="1455" y="1874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4 w 4"/>
                  <a:gd name="T3" fmla="*/ 0 h 7"/>
                  <a:gd name="T4" fmla="*/ 4 w 4"/>
                  <a:gd name="T5" fmla="*/ 7 h 7"/>
                  <a:gd name="T6" fmla="*/ 0 w 4"/>
                  <a:gd name="T7" fmla="*/ 3 h 7"/>
                  <a:gd name="T8" fmla="*/ 0 w 4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5" name="Freeform 172"/>
              <p:cNvSpPr>
                <a:spLocks/>
              </p:cNvSpPr>
              <p:nvPr/>
            </p:nvSpPr>
            <p:spPr bwMode="auto">
              <a:xfrm>
                <a:off x="1455" y="1874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4 w 4"/>
                  <a:gd name="T3" fmla="*/ 0 h 7"/>
                  <a:gd name="T4" fmla="*/ 4 w 4"/>
                  <a:gd name="T5" fmla="*/ 7 h 7"/>
                  <a:gd name="T6" fmla="*/ 0 w 4"/>
                  <a:gd name="T7" fmla="*/ 3 h 7"/>
                  <a:gd name="T8" fmla="*/ 0 w 4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6" name="Freeform 173"/>
              <p:cNvSpPr>
                <a:spLocks/>
              </p:cNvSpPr>
              <p:nvPr/>
            </p:nvSpPr>
            <p:spPr bwMode="auto">
              <a:xfrm>
                <a:off x="1446" y="1857"/>
                <a:ext cx="9" cy="13"/>
              </a:xfrm>
              <a:custGeom>
                <a:avLst/>
                <a:gdLst>
                  <a:gd name="T0" fmla="*/ 5 w 9"/>
                  <a:gd name="T1" fmla="*/ 0 h 13"/>
                  <a:gd name="T2" fmla="*/ 9 w 9"/>
                  <a:gd name="T3" fmla="*/ 7 h 13"/>
                  <a:gd name="T4" fmla="*/ 7 w 9"/>
                  <a:gd name="T5" fmla="*/ 13 h 13"/>
                  <a:gd name="T6" fmla="*/ 0 w 9"/>
                  <a:gd name="T7" fmla="*/ 7 h 13"/>
                  <a:gd name="T8" fmla="*/ 4 w 9"/>
                  <a:gd name="T9" fmla="*/ 0 h 13"/>
                  <a:gd name="T10" fmla="*/ 5 w 9"/>
                  <a:gd name="T11" fmla="*/ 0 h 13"/>
                  <a:gd name="T12" fmla="*/ 5 w 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lnTo>
                      <a:pt x="9" y="7"/>
                    </a:lnTo>
                    <a:lnTo>
                      <a:pt x="7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7" name="Freeform 174"/>
              <p:cNvSpPr>
                <a:spLocks/>
              </p:cNvSpPr>
              <p:nvPr/>
            </p:nvSpPr>
            <p:spPr bwMode="auto">
              <a:xfrm>
                <a:off x="1446" y="1857"/>
                <a:ext cx="9" cy="13"/>
              </a:xfrm>
              <a:custGeom>
                <a:avLst/>
                <a:gdLst>
                  <a:gd name="T0" fmla="*/ 5 w 9"/>
                  <a:gd name="T1" fmla="*/ 0 h 13"/>
                  <a:gd name="T2" fmla="*/ 9 w 9"/>
                  <a:gd name="T3" fmla="*/ 7 h 13"/>
                  <a:gd name="T4" fmla="*/ 7 w 9"/>
                  <a:gd name="T5" fmla="*/ 13 h 13"/>
                  <a:gd name="T6" fmla="*/ 0 w 9"/>
                  <a:gd name="T7" fmla="*/ 7 h 13"/>
                  <a:gd name="T8" fmla="*/ 4 w 9"/>
                  <a:gd name="T9" fmla="*/ 0 h 13"/>
                  <a:gd name="T10" fmla="*/ 5 w 9"/>
                  <a:gd name="T11" fmla="*/ 0 h 13"/>
                  <a:gd name="T12" fmla="*/ 5 w 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lnTo>
                      <a:pt x="9" y="7"/>
                    </a:lnTo>
                    <a:lnTo>
                      <a:pt x="7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8" name="Freeform 175"/>
              <p:cNvSpPr>
                <a:spLocks/>
              </p:cNvSpPr>
              <p:nvPr/>
            </p:nvSpPr>
            <p:spPr bwMode="auto">
              <a:xfrm>
                <a:off x="1464" y="1832"/>
                <a:ext cx="2" cy="12"/>
              </a:xfrm>
              <a:custGeom>
                <a:avLst/>
                <a:gdLst>
                  <a:gd name="T0" fmla="*/ 2 w 2"/>
                  <a:gd name="T1" fmla="*/ 3 h 12"/>
                  <a:gd name="T2" fmla="*/ 2 w 2"/>
                  <a:gd name="T3" fmla="*/ 12 h 12"/>
                  <a:gd name="T4" fmla="*/ 0 w 2"/>
                  <a:gd name="T5" fmla="*/ 5 h 12"/>
                  <a:gd name="T6" fmla="*/ 2 w 2"/>
                  <a:gd name="T7" fmla="*/ 0 h 12"/>
                  <a:gd name="T8" fmla="*/ 2 w 2"/>
                  <a:gd name="T9" fmla="*/ 3 h 12"/>
                  <a:gd name="T10" fmla="*/ 2 w 2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2">
                    <a:moveTo>
                      <a:pt x="2" y="3"/>
                    </a:move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09" name="Freeform 176"/>
              <p:cNvSpPr>
                <a:spLocks/>
              </p:cNvSpPr>
              <p:nvPr/>
            </p:nvSpPr>
            <p:spPr bwMode="auto">
              <a:xfrm>
                <a:off x="1464" y="1832"/>
                <a:ext cx="2" cy="12"/>
              </a:xfrm>
              <a:custGeom>
                <a:avLst/>
                <a:gdLst>
                  <a:gd name="T0" fmla="*/ 2 w 2"/>
                  <a:gd name="T1" fmla="*/ 3 h 12"/>
                  <a:gd name="T2" fmla="*/ 2 w 2"/>
                  <a:gd name="T3" fmla="*/ 12 h 12"/>
                  <a:gd name="T4" fmla="*/ 0 w 2"/>
                  <a:gd name="T5" fmla="*/ 5 h 12"/>
                  <a:gd name="T6" fmla="*/ 2 w 2"/>
                  <a:gd name="T7" fmla="*/ 0 h 12"/>
                  <a:gd name="T8" fmla="*/ 2 w 2"/>
                  <a:gd name="T9" fmla="*/ 3 h 12"/>
                  <a:gd name="T10" fmla="*/ 2 w 2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2">
                    <a:moveTo>
                      <a:pt x="2" y="3"/>
                    </a:move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0" name="Freeform 177"/>
              <p:cNvSpPr>
                <a:spLocks/>
              </p:cNvSpPr>
              <p:nvPr/>
            </p:nvSpPr>
            <p:spPr bwMode="auto">
              <a:xfrm>
                <a:off x="1511" y="1897"/>
                <a:ext cx="8" cy="9"/>
              </a:xfrm>
              <a:custGeom>
                <a:avLst/>
                <a:gdLst>
                  <a:gd name="T0" fmla="*/ 4 w 8"/>
                  <a:gd name="T1" fmla="*/ 6 h 9"/>
                  <a:gd name="T2" fmla="*/ 4 w 8"/>
                  <a:gd name="T3" fmla="*/ 9 h 9"/>
                  <a:gd name="T4" fmla="*/ 8 w 8"/>
                  <a:gd name="T5" fmla="*/ 2 h 9"/>
                  <a:gd name="T6" fmla="*/ 0 w 8"/>
                  <a:gd name="T7" fmla="*/ 0 h 9"/>
                  <a:gd name="T8" fmla="*/ 4 w 8"/>
                  <a:gd name="T9" fmla="*/ 6 h 9"/>
                  <a:gd name="T10" fmla="*/ 4 w 8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6"/>
                    </a:moveTo>
                    <a:lnTo>
                      <a:pt x="4" y="9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1" name="Freeform 178"/>
              <p:cNvSpPr>
                <a:spLocks/>
              </p:cNvSpPr>
              <p:nvPr/>
            </p:nvSpPr>
            <p:spPr bwMode="auto">
              <a:xfrm>
                <a:off x="1511" y="1897"/>
                <a:ext cx="8" cy="9"/>
              </a:xfrm>
              <a:custGeom>
                <a:avLst/>
                <a:gdLst>
                  <a:gd name="T0" fmla="*/ 4 w 8"/>
                  <a:gd name="T1" fmla="*/ 6 h 9"/>
                  <a:gd name="T2" fmla="*/ 4 w 8"/>
                  <a:gd name="T3" fmla="*/ 9 h 9"/>
                  <a:gd name="T4" fmla="*/ 8 w 8"/>
                  <a:gd name="T5" fmla="*/ 2 h 9"/>
                  <a:gd name="T6" fmla="*/ 0 w 8"/>
                  <a:gd name="T7" fmla="*/ 0 h 9"/>
                  <a:gd name="T8" fmla="*/ 4 w 8"/>
                  <a:gd name="T9" fmla="*/ 6 h 9"/>
                  <a:gd name="T10" fmla="*/ 4 w 8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6"/>
                    </a:moveTo>
                    <a:lnTo>
                      <a:pt x="4" y="9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2" name="Freeform 179"/>
              <p:cNvSpPr>
                <a:spLocks/>
              </p:cNvSpPr>
              <p:nvPr/>
            </p:nvSpPr>
            <p:spPr bwMode="auto">
              <a:xfrm>
                <a:off x="1528" y="2627"/>
                <a:ext cx="314" cy="625"/>
              </a:xfrm>
              <a:custGeom>
                <a:avLst/>
                <a:gdLst>
                  <a:gd name="T0" fmla="*/ 314 w 314"/>
                  <a:gd name="T1" fmla="*/ 78 h 625"/>
                  <a:gd name="T2" fmla="*/ 251 w 314"/>
                  <a:gd name="T3" fmla="*/ 149 h 625"/>
                  <a:gd name="T4" fmla="*/ 238 w 314"/>
                  <a:gd name="T5" fmla="*/ 220 h 625"/>
                  <a:gd name="T6" fmla="*/ 254 w 314"/>
                  <a:gd name="T7" fmla="*/ 256 h 625"/>
                  <a:gd name="T8" fmla="*/ 263 w 314"/>
                  <a:gd name="T9" fmla="*/ 280 h 625"/>
                  <a:gd name="T10" fmla="*/ 243 w 314"/>
                  <a:gd name="T11" fmla="*/ 307 h 625"/>
                  <a:gd name="T12" fmla="*/ 176 w 314"/>
                  <a:gd name="T13" fmla="*/ 314 h 625"/>
                  <a:gd name="T14" fmla="*/ 174 w 314"/>
                  <a:gd name="T15" fmla="*/ 342 h 625"/>
                  <a:gd name="T16" fmla="*/ 163 w 314"/>
                  <a:gd name="T17" fmla="*/ 365 h 625"/>
                  <a:gd name="T18" fmla="*/ 131 w 314"/>
                  <a:gd name="T19" fmla="*/ 358 h 625"/>
                  <a:gd name="T20" fmla="*/ 149 w 314"/>
                  <a:gd name="T21" fmla="*/ 391 h 625"/>
                  <a:gd name="T22" fmla="*/ 154 w 314"/>
                  <a:gd name="T23" fmla="*/ 387 h 625"/>
                  <a:gd name="T24" fmla="*/ 145 w 314"/>
                  <a:gd name="T25" fmla="*/ 400 h 625"/>
                  <a:gd name="T26" fmla="*/ 145 w 314"/>
                  <a:gd name="T27" fmla="*/ 405 h 625"/>
                  <a:gd name="T28" fmla="*/ 131 w 314"/>
                  <a:gd name="T29" fmla="*/ 434 h 625"/>
                  <a:gd name="T30" fmla="*/ 114 w 314"/>
                  <a:gd name="T31" fmla="*/ 449 h 625"/>
                  <a:gd name="T32" fmla="*/ 93 w 314"/>
                  <a:gd name="T33" fmla="*/ 476 h 625"/>
                  <a:gd name="T34" fmla="*/ 120 w 314"/>
                  <a:gd name="T35" fmla="*/ 496 h 625"/>
                  <a:gd name="T36" fmla="*/ 93 w 314"/>
                  <a:gd name="T37" fmla="*/ 543 h 625"/>
                  <a:gd name="T38" fmla="*/ 74 w 314"/>
                  <a:gd name="T39" fmla="*/ 562 h 625"/>
                  <a:gd name="T40" fmla="*/ 63 w 314"/>
                  <a:gd name="T41" fmla="*/ 593 h 625"/>
                  <a:gd name="T42" fmla="*/ 63 w 314"/>
                  <a:gd name="T43" fmla="*/ 607 h 625"/>
                  <a:gd name="T44" fmla="*/ 58 w 314"/>
                  <a:gd name="T45" fmla="*/ 618 h 625"/>
                  <a:gd name="T46" fmla="*/ 16 w 314"/>
                  <a:gd name="T47" fmla="*/ 583 h 625"/>
                  <a:gd name="T48" fmla="*/ 2 w 314"/>
                  <a:gd name="T49" fmla="*/ 556 h 625"/>
                  <a:gd name="T50" fmla="*/ 14 w 314"/>
                  <a:gd name="T51" fmla="*/ 511 h 625"/>
                  <a:gd name="T52" fmla="*/ 31 w 314"/>
                  <a:gd name="T53" fmla="*/ 451 h 625"/>
                  <a:gd name="T54" fmla="*/ 31 w 314"/>
                  <a:gd name="T55" fmla="*/ 436 h 625"/>
                  <a:gd name="T56" fmla="*/ 20 w 314"/>
                  <a:gd name="T57" fmla="*/ 394 h 625"/>
                  <a:gd name="T58" fmla="*/ 25 w 314"/>
                  <a:gd name="T59" fmla="*/ 342 h 625"/>
                  <a:gd name="T60" fmla="*/ 34 w 314"/>
                  <a:gd name="T61" fmla="*/ 294 h 625"/>
                  <a:gd name="T62" fmla="*/ 43 w 314"/>
                  <a:gd name="T63" fmla="*/ 245 h 625"/>
                  <a:gd name="T64" fmla="*/ 43 w 314"/>
                  <a:gd name="T65" fmla="*/ 176 h 625"/>
                  <a:gd name="T66" fmla="*/ 54 w 314"/>
                  <a:gd name="T67" fmla="*/ 132 h 625"/>
                  <a:gd name="T68" fmla="*/ 71 w 314"/>
                  <a:gd name="T69" fmla="*/ 94 h 625"/>
                  <a:gd name="T70" fmla="*/ 78 w 314"/>
                  <a:gd name="T71" fmla="*/ 47 h 625"/>
                  <a:gd name="T72" fmla="*/ 98 w 314"/>
                  <a:gd name="T73" fmla="*/ 18 h 625"/>
                  <a:gd name="T74" fmla="*/ 138 w 314"/>
                  <a:gd name="T75" fmla="*/ 7 h 625"/>
                  <a:gd name="T76" fmla="*/ 163 w 314"/>
                  <a:gd name="T77" fmla="*/ 5 h 625"/>
                  <a:gd name="T78" fmla="*/ 200 w 314"/>
                  <a:gd name="T79" fmla="*/ 36 h 625"/>
                  <a:gd name="T80" fmla="*/ 249 w 314"/>
                  <a:gd name="T81" fmla="*/ 67 h 625"/>
                  <a:gd name="T82" fmla="*/ 254 w 314"/>
                  <a:gd name="T83" fmla="*/ 94 h 625"/>
                  <a:gd name="T84" fmla="*/ 298 w 314"/>
                  <a:gd name="T85" fmla="*/ 81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625">
                    <a:moveTo>
                      <a:pt x="300" y="65"/>
                    </a:moveTo>
                    <a:lnTo>
                      <a:pt x="311" y="67"/>
                    </a:lnTo>
                    <a:lnTo>
                      <a:pt x="314" y="78"/>
                    </a:lnTo>
                    <a:lnTo>
                      <a:pt x="313" y="92"/>
                    </a:lnTo>
                    <a:lnTo>
                      <a:pt x="298" y="100"/>
                    </a:lnTo>
                    <a:lnTo>
                      <a:pt x="251" y="149"/>
                    </a:lnTo>
                    <a:lnTo>
                      <a:pt x="247" y="154"/>
                    </a:lnTo>
                    <a:lnTo>
                      <a:pt x="243" y="200"/>
                    </a:lnTo>
                    <a:lnTo>
                      <a:pt x="238" y="220"/>
                    </a:lnTo>
                    <a:lnTo>
                      <a:pt x="240" y="231"/>
                    </a:lnTo>
                    <a:lnTo>
                      <a:pt x="258" y="245"/>
                    </a:lnTo>
                    <a:lnTo>
                      <a:pt x="254" y="256"/>
                    </a:lnTo>
                    <a:lnTo>
                      <a:pt x="260" y="263"/>
                    </a:lnTo>
                    <a:lnTo>
                      <a:pt x="265" y="265"/>
                    </a:lnTo>
                    <a:lnTo>
                      <a:pt x="263" y="280"/>
                    </a:lnTo>
                    <a:lnTo>
                      <a:pt x="254" y="294"/>
                    </a:lnTo>
                    <a:lnTo>
                      <a:pt x="251" y="302"/>
                    </a:lnTo>
                    <a:lnTo>
                      <a:pt x="243" y="307"/>
                    </a:lnTo>
                    <a:lnTo>
                      <a:pt x="196" y="318"/>
                    </a:lnTo>
                    <a:lnTo>
                      <a:pt x="180" y="318"/>
                    </a:lnTo>
                    <a:lnTo>
                      <a:pt x="176" y="314"/>
                    </a:lnTo>
                    <a:lnTo>
                      <a:pt x="176" y="323"/>
                    </a:lnTo>
                    <a:lnTo>
                      <a:pt x="180" y="329"/>
                    </a:lnTo>
                    <a:lnTo>
                      <a:pt x="174" y="342"/>
                    </a:lnTo>
                    <a:lnTo>
                      <a:pt x="176" y="354"/>
                    </a:lnTo>
                    <a:lnTo>
                      <a:pt x="173" y="360"/>
                    </a:lnTo>
                    <a:lnTo>
                      <a:pt x="163" y="365"/>
                    </a:lnTo>
                    <a:lnTo>
                      <a:pt x="153" y="365"/>
                    </a:lnTo>
                    <a:lnTo>
                      <a:pt x="134" y="354"/>
                    </a:lnTo>
                    <a:lnTo>
                      <a:pt x="131" y="358"/>
                    </a:lnTo>
                    <a:lnTo>
                      <a:pt x="134" y="383"/>
                    </a:lnTo>
                    <a:lnTo>
                      <a:pt x="142" y="391"/>
                    </a:lnTo>
                    <a:lnTo>
                      <a:pt x="149" y="391"/>
                    </a:lnTo>
                    <a:lnTo>
                      <a:pt x="145" y="387"/>
                    </a:lnTo>
                    <a:lnTo>
                      <a:pt x="153" y="383"/>
                    </a:lnTo>
                    <a:lnTo>
                      <a:pt x="154" y="387"/>
                    </a:lnTo>
                    <a:lnTo>
                      <a:pt x="156" y="394"/>
                    </a:lnTo>
                    <a:lnTo>
                      <a:pt x="154" y="400"/>
                    </a:lnTo>
                    <a:lnTo>
                      <a:pt x="145" y="400"/>
                    </a:lnTo>
                    <a:lnTo>
                      <a:pt x="142" y="394"/>
                    </a:lnTo>
                    <a:lnTo>
                      <a:pt x="134" y="398"/>
                    </a:lnTo>
                    <a:lnTo>
                      <a:pt x="145" y="405"/>
                    </a:lnTo>
                    <a:lnTo>
                      <a:pt x="134" y="411"/>
                    </a:lnTo>
                    <a:lnTo>
                      <a:pt x="131" y="416"/>
                    </a:lnTo>
                    <a:lnTo>
                      <a:pt x="131" y="434"/>
                    </a:lnTo>
                    <a:lnTo>
                      <a:pt x="123" y="442"/>
                    </a:lnTo>
                    <a:lnTo>
                      <a:pt x="125" y="449"/>
                    </a:lnTo>
                    <a:lnTo>
                      <a:pt x="114" y="449"/>
                    </a:lnTo>
                    <a:lnTo>
                      <a:pt x="103" y="454"/>
                    </a:lnTo>
                    <a:lnTo>
                      <a:pt x="93" y="471"/>
                    </a:lnTo>
                    <a:lnTo>
                      <a:pt x="93" y="476"/>
                    </a:lnTo>
                    <a:lnTo>
                      <a:pt x="96" y="485"/>
                    </a:lnTo>
                    <a:lnTo>
                      <a:pt x="105" y="494"/>
                    </a:lnTo>
                    <a:lnTo>
                      <a:pt x="120" y="496"/>
                    </a:lnTo>
                    <a:lnTo>
                      <a:pt x="122" y="507"/>
                    </a:lnTo>
                    <a:lnTo>
                      <a:pt x="118" y="522"/>
                    </a:lnTo>
                    <a:lnTo>
                      <a:pt x="93" y="543"/>
                    </a:lnTo>
                    <a:lnTo>
                      <a:pt x="89" y="565"/>
                    </a:lnTo>
                    <a:lnTo>
                      <a:pt x="80" y="569"/>
                    </a:lnTo>
                    <a:lnTo>
                      <a:pt x="74" y="562"/>
                    </a:lnTo>
                    <a:lnTo>
                      <a:pt x="78" y="571"/>
                    </a:lnTo>
                    <a:lnTo>
                      <a:pt x="69" y="578"/>
                    </a:lnTo>
                    <a:lnTo>
                      <a:pt x="63" y="593"/>
                    </a:lnTo>
                    <a:lnTo>
                      <a:pt x="67" y="593"/>
                    </a:lnTo>
                    <a:lnTo>
                      <a:pt x="69" y="605"/>
                    </a:lnTo>
                    <a:lnTo>
                      <a:pt x="63" y="607"/>
                    </a:lnTo>
                    <a:lnTo>
                      <a:pt x="69" y="609"/>
                    </a:lnTo>
                    <a:lnTo>
                      <a:pt x="80" y="625"/>
                    </a:lnTo>
                    <a:lnTo>
                      <a:pt x="58" y="618"/>
                    </a:lnTo>
                    <a:lnTo>
                      <a:pt x="20" y="616"/>
                    </a:lnTo>
                    <a:lnTo>
                      <a:pt x="16" y="611"/>
                    </a:lnTo>
                    <a:lnTo>
                      <a:pt x="16" y="583"/>
                    </a:lnTo>
                    <a:lnTo>
                      <a:pt x="0" y="587"/>
                    </a:lnTo>
                    <a:lnTo>
                      <a:pt x="0" y="571"/>
                    </a:lnTo>
                    <a:lnTo>
                      <a:pt x="2" y="556"/>
                    </a:lnTo>
                    <a:lnTo>
                      <a:pt x="12" y="538"/>
                    </a:lnTo>
                    <a:lnTo>
                      <a:pt x="16" y="527"/>
                    </a:lnTo>
                    <a:lnTo>
                      <a:pt x="14" y="511"/>
                    </a:lnTo>
                    <a:lnTo>
                      <a:pt x="27" y="487"/>
                    </a:lnTo>
                    <a:lnTo>
                      <a:pt x="27" y="460"/>
                    </a:lnTo>
                    <a:lnTo>
                      <a:pt x="31" y="451"/>
                    </a:lnTo>
                    <a:lnTo>
                      <a:pt x="22" y="443"/>
                    </a:lnTo>
                    <a:lnTo>
                      <a:pt x="32" y="440"/>
                    </a:lnTo>
                    <a:lnTo>
                      <a:pt x="31" y="436"/>
                    </a:lnTo>
                    <a:lnTo>
                      <a:pt x="23" y="434"/>
                    </a:lnTo>
                    <a:lnTo>
                      <a:pt x="23" y="423"/>
                    </a:lnTo>
                    <a:lnTo>
                      <a:pt x="20" y="394"/>
                    </a:lnTo>
                    <a:lnTo>
                      <a:pt x="27" y="380"/>
                    </a:lnTo>
                    <a:lnTo>
                      <a:pt x="22" y="367"/>
                    </a:lnTo>
                    <a:lnTo>
                      <a:pt x="25" y="342"/>
                    </a:lnTo>
                    <a:lnTo>
                      <a:pt x="31" y="320"/>
                    </a:lnTo>
                    <a:lnTo>
                      <a:pt x="36" y="311"/>
                    </a:lnTo>
                    <a:lnTo>
                      <a:pt x="34" y="294"/>
                    </a:lnTo>
                    <a:lnTo>
                      <a:pt x="36" y="272"/>
                    </a:lnTo>
                    <a:lnTo>
                      <a:pt x="45" y="261"/>
                    </a:lnTo>
                    <a:lnTo>
                      <a:pt x="43" y="245"/>
                    </a:lnTo>
                    <a:lnTo>
                      <a:pt x="56" y="223"/>
                    </a:lnTo>
                    <a:lnTo>
                      <a:pt x="52" y="209"/>
                    </a:lnTo>
                    <a:lnTo>
                      <a:pt x="43" y="176"/>
                    </a:lnTo>
                    <a:lnTo>
                      <a:pt x="45" y="169"/>
                    </a:lnTo>
                    <a:lnTo>
                      <a:pt x="52" y="151"/>
                    </a:lnTo>
                    <a:lnTo>
                      <a:pt x="54" y="132"/>
                    </a:lnTo>
                    <a:lnTo>
                      <a:pt x="60" y="111"/>
                    </a:lnTo>
                    <a:lnTo>
                      <a:pt x="67" y="103"/>
                    </a:lnTo>
                    <a:lnTo>
                      <a:pt x="71" y="94"/>
                    </a:lnTo>
                    <a:lnTo>
                      <a:pt x="80" y="89"/>
                    </a:lnTo>
                    <a:lnTo>
                      <a:pt x="76" y="65"/>
                    </a:lnTo>
                    <a:lnTo>
                      <a:pt x="78" y="47"/>
                    </a:lnTo>
                    <a:lnTo>
                      <a:pt x="96" y="38"/>
                    </a:lnTo>
                    <a:lnTo>
                      <a:pt x="100" y="25"/>
                    </a:lnTo>
                    <a:lnTo>
                      <a:pt x="98" y="18"/>
                    </a:lnTo>
                    <a:lnTo>
                      <a:pt x="114" y="0"/>
                    </a:lnTo>
                    <a:lnTo>
                      <a:pt x="120" y="5"/>
                    </a:lnTo>
                    <a:lnTo>
                      <a:pt x="138" y="7"/>
                    </a:lnTo>
                    <a:lnTo>
                      <a:pt x="143" y="14"/>
                    </a:lnTo>
                    <a:lnTo>
                      <a:pt x="149" y="3"/>
                    </a:lnTo>
                    <a:lnTo>
                      <a:pt x="163" y="5"/>
                    </a:lnTo>
                    <a:lnTo>
                      <a:pt x="171" y="9"/>
                    </a:lnTo>
                    <a:lnTo>
                      <a:pt x="174" y="9"/>
                    </a:lnTo>
                    <a:lnTo>
                      <a:pt x="200" y="36"/>
                    </a:lnTo>
                    <a:lnTo>
                      <a:pt x="218" y="41"/>
                    </a:lnTo>
                    <a:lnTo>
                      <a:pt x="247" y="61"/>
                    </a:lnTo>
                    <a:lnTo>
                      <a:pt x="249" y="67"/>
                    </a:lnTo>
                    <a:lnTo>
                      <a:pt x="240" y="85"/>
                    </a:lnTo>
                    <a:lnTo>
                      <a:pt x="240" y="92"/>
                    </a:lnTo>
                    <a:lnTo>
                      <a:pt x="254" y="94"/>
                    </a:lnTo>
                    <a:lnTo>
                      <a:pt x="263" y="100"/>
                    </a:lnTo>
                    <a:lnTo>
                      <a:pt x="283" y="96"/>
                    </a:lnTo>
                    <a:lnTo>
                      <a:pt x="298" y="81"/>
                    </a:lnTo>
                    <a:lnTo>
                      <a:pt x="300" y="65"/>
                    </a:lnTo>
                    <a:lnTo>
                      <a:pt x="300" y="6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3" name="Freeform 180"/>
              <p:cNvSpPr>
                <a:spLocks/>
              </p:cNvSpPr>
              <p:nvPr/>
            </p:nvSpPr>
            <p:spPr bwMode="auto">
              <a:xfrm>
                <a:off x="1528" y="2627"/>
                <a:ext cx="314" cy="625"/>
              </a:xfrm>
              <a:custGeom>
                <a:avLst/>
                <a:gdLst>
                  <a:gd name="T0" fmla="*/ 314 w 314"/>
                  <a:gd name="T1" fmla="*/ 78 h 625"/>
                  <a:gd name="T2" fmla="*/ 251 w 314"/>
                  <a:gd name="T3" fmla="*/ 149 h 625"/>
                  <a:gd name="T4" fmla="*/ 238 w 314"/>
                  <a:gd name="T5" fmla="*/ 220 h 625"/>
                  <a:gd name="T6" fmla="*/ 254 w 314"/>
                  <a:gd name="T7" fmla="*/ 256 h 625"/>
                  <a:gd name="T8" fmla="*/ 263 w 314"/>
                  <a:gd name="T9" fmla="*/ 280 h 625"/>
                  <a:gd name="T10" fmla="*/ 243 w 314"/>
                  <a:gd name="T11" fmla="*/ 307 h 625"/>
                  <a:gd name="T12" fmla="*/ 176 w 314"/>
                  <a:gd name="T13" fmla="*/ 314 h 625"/>
                  <a:gd name="T14" fmla="*/ 174 w 314"/>
                  <a:gd name="T15" fmla="*/ 342 h 625"/>
                  <a:gd name="T16" fmla="*/ 163 w 314"/>
                  <a:gd name="T17" fmla="*/ 365 h 625"/>
                  <a:gd name="T18" fmla="*/ 131 w 314"/>
                  <a:gd name="T19" fmla="*/ 358 h 625"/>
                  <a:gd name="T20" fmla="*/ 149 w 314"/>
                  <a:gd name="T21" fmla="*/ 391 h 625"/>
                  <a:gd name="T22" fmla="*/ 154 w 314"/>
                  <a:gd name="T23" fmla="*/ 387 h 625"/>
                  <a:gd name="T24" fmla="*/ 145 w 314"/>
                  <a:gd name="T25" fmla="*/ 400 h 625"/>
                  <a:gd name="T26" fmla="*/ 145 w 314"/>
                  <a:gd name="T27" fmla="*/ 405 h 625"/>
                  <a:gd name="T28" fmla="*/ 131 w 314"/>
                  <a:gd name="T29" fmla="*/ 434 h 625"/>
                  <a:gd name="T30" fmla="*/ 114 w 314"/>
                  <a:gd name="T31" fmla="*/ 449 h 625"/>
                  <a:gd name="T32" fmla="*/ 93 w 314"/>
                  <a:gd name="T33" fmla="*/ 476 h 625"/>
                  <a:gd name="T34" fmla="*/ 120 w 314"/>
                  <a:gd name="T35" fmla="*/ 496 h 625"/>
                  <a:gd name="T36" fmla="*/ 93 w 314"/>
                  <a:gd name="T37" fmla="*/ 543 h 625"/>
                  <a:gd name="T38" fmla="*/ 74 w 314"/>
                  <a:gd name="T39" fmla="*/ 562 h 625"/>
                  <a:gd name="T40" fmla="*/ 63 w 314"/>
                  <a:gd name="T41" fmla="*/ 593 h 625"/>
                  <a:gd name="T42" fmla="*/ 63 w 314"/>
                  <a:gd name="T43" fmla="*/ 607 h 625"/>
                  <a:gd name="T44" fmla="*/ 58 w 314"/>
                  <a:gd name="T45" fmla="*/ 618 h 625"/>
                  <a:gd name="T46" fmla="*/ 16 w 314"/>
                  <a:gd name="T47" fmla="*/ 583 h 625"/>
                  <a:gd name="T48" fmla="*/ 2 w 314"/>
                  <a:gd name="T49" fmla="*/ 556 h 625"/>
                  <a:gd name="T50" fmla="*/ 14 w 314"/>
                  <a:gd name="T51" fmla="*/ 511 h 625"/>
                  <a:gd name="T52" fmla="*/ 31 w 314"/>
                  <a:gd name="T53" fmla="*/ 451 h 625"/>
                  <a:gd name="T54" fmla="*/ 31 w 314"/>
                  <a:gd name="T55" fmla="*/ 436 h 625"/>
                  <a:gd name="T56" fmla="*/ 20 w 314"/>
                  <a:gd name="T57" fmla="*/ 394 h 625"/>
                  <a:gd name="T58" fmla="*/ 25 w 314"/>
                  <a:gd name="T59" fmla="*/ 342 h 625"/>
                  <a:gd name="T60" fmla="*/ 34 w 314"/>
                  <a:gd name="T61" fmla="*/ 294 h 625"/>
                  <a:gd name="T62" fmla="*/ 43 w 314"/>
                  <a:gd name="T63" fmla="*/ 245 h 625"/>
                  <a:gd name="T64" fmla="*/ 43 w 314"/>
                  <a:gd name="T65" fmla="*/ 176 h 625"/>
                  <a:gd name="T66" fmla="*/ 54 w 314"/>
                  <a:gd name="T67" fmla="*/ 132 h 625"/>
                  <a:gd name="T68" fmla="*/ 71 w 314"/>
                  <a:gd name="T69" fmla="*/ 94 h 625"/>
                  <a:gd name="T70" fmla="*/ 78 w 314"/>
                  <a:gd name="T71" fmla="*/ 47 h 625"/>
                  <a:gd name="T72" fmla="*/ 98 w 314"/>
                  <a:gd name="T73" fmla="*/ 18 h 625"/>
                  <a:gd name="T74" fmla="*/ 138 w 314"/>
                  <a:gd name="T75" fmla="*/ 7 h 625"/>
                  <a:gd name="T76" fmla="*/ 163 w 314"/>
                  <a:gd name="T77" fmla="*/ 5 h 625"/>
                  <a:gd name="T78" fmla="*/ 200 w 314"/>
                  <a:gd name="T79" fmla="*/ 36 h 625"/>
                  <a:gd name="T80" fmla="*/ 249 w 314"/>
                  <a:gd name="T81" fmla="*/ 67 h 625"/>
                  <a:gd name="T82" fmla="*/ 254 w 314"/>
                  <a:gd name="T83" fmla="*/ 94 h 625"/>
                  <a:gd name="T84" fmla="*/ 298 w 314"/>
                  <a:gd name="T85" fmla="*/ 81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625">
                    <a:moveTo>
                      <a:pt x="300" y="65"/>
                    </a:moveTo>
                    <a:lnTo>
                      <a:pt x="311" y="67"/>
                    </a:lnTo>
                    <a:lnTo>
                      <a:pt x="314" y="78"/>
                    </a:lnTo>
                    <a:lnTo>
                      <a:pt x="313" y="92"/>
                    </a:lnTo>
                    <a:lnTo>
                      <a:pt x="298" y="100"/>
                    </a:lnTo>
                    <a:lnTo>
                      <a:pt x="251" y="149"/>
                    </a:lnTo>
                    <a:lnTo>
                      <a:pt x="247" y="154"/>
                    </a:lnTo>
                    <a:lnTo>
                      <a:pt x="243" y="200"/>
                    </a:lnTo>
                    <a:lnTo>
                      <a:pt x="238" y="220"/>
                    </a:lnTo>
                    <a:lnTo>
                      <a:pt x="240" y="231"/>
                    </a:lnTo>
                    <a:lnTo>
                      <a:pt x="258" y="245"/>
                    </a:lnTo>
                    <a:lnTo>
                      <a:pt x="254" y="256"/>
                    </a:lnTo>
                    <a:lnTo>
                      <a:pt x="260" y="263"/>
                    </a:lnTo>
                    <a:lnTo>
                      <a:pt x="265" y="265"/>
                    </a:lnTo>
                    <a:lnTo>
                      <a:pt x="263" y="280"/>
                    </a:lnTo>
                    <a:lnTo>
                      <a:pt x="254" y="294"/>
                    </a:lnTo>
                    <a:lnTo>
                      <a:pt x="251" y="302"/>
                    </a:lnTo>
                    <a:lnTo>
                      <a:pt x="243" y="307"/>
                    </a:lnTo>
                    <a:lnTo>
                      <a:pt x="196" y="318"/>
                    </a:lnTo>
                    <a:lnTo>
                      <a:pt x="180" y="318"/>
                    </a:lnTo>
                    <a:lnTo>
                      <a:pt x="176" y="314"/>
                    </a:lnTo>
                    <a:lnTo>
                      <a:pt x="176" y="323"/>
                    </a:lnTo>
                    <a:lnTo>
                      <a:pt x="180" y="329"/>
                    </a:lnTo>
                    <a:lnTo>
                      <a:pt x="174" y="342"/>
                    </a:lnTo>
                    <a:lnTo>
                      <a:pt x="176" y="354"/>
                    </a:lnTo>
                    <a:lnTo>
                      <a:pt x="173" y="360"/>
                    </a:lnTo>
                    <a:lnTo>
                      <a:pt x="163" y="365"/>
                    </a:lnTo>
                    <a:lnTo>
                      <a:pt x="153" y="365"/>
                    </a:lnTo>
                    <a:lnTo>
                      <a:pt x="134" y="354"/>
                    </a:lnTo>
                    <a:lnTo>
                      <a:pt x="131" y="358"/>
                    </a:lnTo>
                    <a:lnTo>
                      <a:pt x="134" y="383"/>
                    </a:lnTo>
                    <a:lnTo>
                      <a:pt x="142" y="391"/>
                    </a:lnTo>
                    <a:lnTo>
                      <a:pt x="149" y="391"/>
                    </a:lnTo>
                    <a:lnTo>
                      <a:pt x="145" y="387"/>
                    </a:lnTo>
                    <a:lnTo>
                      <a:pt x="153" y="383"/>
                    </a:lnTo>
                    <a:lnTo>
                      <a:pt x="154" y="387"/>
                    </a:lnTo>
                    <a:lnTo>
                      <a:pt x="156" y="394"/>
                    </a:lnTo>
                    <a:lnTo>
                      <a:pt x="154" y="400"/>
                    </a:lnTo>
                    <a:lnTo>
                      <a:pt x="145" y="400"/>
                    </a:lnTo>
                    <a:lnTo>
                      <a:pt x="142" y="394"/>
                    </a:lnTo>
                    <a:lnTo>
                      <a:pt x="134" y="398"/>
                    </a:lnTo>
                    <a:lnTo>
                      <a:pt x="145" y="405"/>
                    </a:lnTo>
                    <a:lnTo>
                      <a:pt x="134" y="411"/>
                    </a:lnTo>
                    <a:lnTo>
                      <a:pt x="131" y="416"/>
                    </a:lnTo>
                    <a:lnTo>
                      <a:pt x="131" y="434"/>
                    </a:lnTo>
                    <a:lnTo>
                      <a:pt x="123" y="442"/>
                    </a:lnTo>
                    <a:lnTo>
                      <a:pt x="125" y="449"/>
                    </a:lnTo>
                    <a:lnTo>
                      <a:pt x="114" y="449"/>
                    </a:lnTo>
                    <a:lnTo>
                      <a:pt x="103" y="454"/>
                    </a:lnTo>
                    <a:lnTo>
                      <a:pt x="93" y="471"/>
                    </a:lnTo>
                    <a:lnTo>
                      <a:pt x="93" y="476"/>
                    </a:lnTo>
                    <a:lnTo>
                      <a:pt x="96" y="485"/>
                    </a:lnTo>
                    <a:lnTo>
                      <a:pt x="105" y="494"/>
                    </a:lnTo>
                    <a:lnTo>
                      <a:pt x="120" y="496"/>
                    </a:lnTo>
                    <a:lnTo>
                      <a:pt x="122" y="507"/>
                    </a:lnTo>
                    <a:lnTo>
                      <a:pt x="118" y="522"/>
                    </a:lnTo>
                    <a:lnTo>
                      <a:pt x="93" y="543"/>
                    </a:lnTo>
                    <a:lnTo>
                      <a:pt x="89" y="565"/>
                    </a:lnTo>
                    <a:lnTo>
                      <a:pt x="80" y="569"/>
                    </a:lnTo>
                    <a:lnTo>
                      <a:pt x="74" y="562"/>
                    </a:lnTo>
                    <a:lnTo>
                      <a:pt x="78" y="571"/>
                    </a:lnTo>
                    <a:lnTo>
                      <a:pt x="69" y="578"/>
                    </a:lnTo>
                    <a:lnTo>
                      <a:pt x="63" y="593"/>
                    </a:lnTo>
                    <a:lnTo>
                      <a:pt x="67" y="593"/>
                    </a:lnTo>
                    <a:lnTo>
                      <a:pt x="69" y="605"/>
                    </a:lnTo>
                    <a:lnTo>
                      <a:pt x="63" y="607"/>
                    </a:lnTo>
                    <a:lnTo>
                      <a:pt x="69" y="609"/>
                    </a:lnTo>
                    <a:lnTo>
                      <a:pt x="80" y="625"/>
                    </a:lnTo>
                    <a:lnTo>
                      <a:pt x="58" y="618"/>
                    </a:lnTo>
                    <a:lnTo>
                      <a:pt x="20" y="616"/>
                    </a:lnTo>
                    <a:lnTo>
                      <a:pt x="16" y="611"/>
                    </a:lnTo>
                    <a:lnTo>
                      <a:pt x="16" y="583"/>
                    </a:lnTo>
                    <a:lnTo>
                      <a:pt x="0" y="587"/>
                    </a:lnTo>
                    <a:lnTo>
                      <a:pt x="0" y="571"/>
                    </a:lnTo>
                    <a:lnTo>
                      <a:pt x="2" y="556"/>
                    </a:lnTo>
                    <a:lnTo>
                      <a:pt x="12" y="538"/>
                    </a:lnTo>
                    <a:lnTo>
                      <a:pt x="16" y="527"/>
                    </a:lnTo>
                    <a:lnTo>
                      <a:pt x="14" y="511"/>
                    </a:lnTo>
                    <a:lnTo>
                      <a:pt x="27" y="487"/>
                    </a:lnTo>
                    <a:lnTo>
                      <a:pt x="27" y="460"/>
                    </a:lnTo>
                    <a:lnTo>
                      <a:pt x="31" y="451"/>
                    </a:lnTo>
                    <a:lnTo>
                      <a:pt x="22" y="443"/>
                    </a:lnTo>
                    <a:lnTo>
                      <a:pt x="32" y="440"/>
                    </a:lnTo>
                    <a:lnTo>
                      <a:pt x="31" y="436"/>
                    </a:lnTo>
                    <a:lnTo>
                      <a:pt x="23" y="434"/>
                    </a:lnTo>
                    <a:lnTo>
                      <a:pt x="23" y="423"/>
                    </a:lnTo>
                    <a:lnTo>
                      <a:pt x="20" y="394"/>
                    </a:lnTo>
                    <a:lnTo>
                      <a:pt x="27" y="380"/>
                    </a:lnTo>
                    <a:lnTo>
                      <a:pt x="22" y="367"/>
                    </a:lnTo>
                    <a:lnTo>
                      <a:pt x="25" y="342"/>
                    </a:lnTo>
                    <a:lnTo>
                      <a:pt x="31" y="320"/>
                    </a:lnTo>
                    <a:lnTo>
                      <a:pt x="36" y="311"/>
                    </a:lnTo>
                    <a:lnTo>
                      <a:pt x="34" y="294"/>
                    </a:lnTo>
                    <a:lnTo>
                      <a:pt x="36" y="272"/>
                    </a:lnTo>
                    <a:lnTo>
                      <a:pt x="45" y="261"/>
                    </a:lnTo>
                    <a:lnTo>
                      <a:pt x="43" y="245"/>
                    </a:lnTo>
                    <a:lnTo>
                      <a:pt x="56" y="223"/>
                    </a:lnTo>
                    <a:lnTo>
                      <a:pt x="52" y="209"/>
                    </a:lnTo>
                    <a:lnTo>
                      <a:pt x="43" y="176"/>
                    </a:lnTo>
                    <a:lnTo>
                      <a:pt x="45" y="169"/>
                    </a:lnTo>
                    <a:lnTo>
                      <a:pt x="52" y="151"/>
                    </a:lnTo>
                    <a:lnTo>
                      <a:pt x="54" y="132"/>
                    </a:lnTo>
                    <a:lnTo>
                      <a:pt x="60" y="111"/>
                    </a:lnTo>
                    <a:lnTo>
                      <a:pt x="67" y="103"/>
                    </a:lnTo>
                    <a:lnTo>
                      <a:pt x="71" y="94"/>
                    </a:lnTo>
                    <a:lnTo>
                      <a:pt x="80" y="89"/>
                    </a:lnTo>
                    <a:lnTo>
                      <a:pt x="76" y="65"/>
                    </a:lnTo>
                    <a:lnTo>
                      <a:pt x="78" y="47"/>
                    </a:lnTo>
                    <a:lnTo>
                      <a:pt x="96" y="38"/>
                    </a:lnTo>
                    <a:lnTo>
                      <a:pt x="100" y="25"/>
                    </a:lnTo>
                    <a:lnTo>
                      <a:pt x="98" y="18"/>
                    </a:lnTo>
                    <a:lnTo>
                      <a:pt x="114" y="0"/>
                    </a:lnTo>
                    <a:lnTo>
                      <a:pt x="120" y="5"/>
                    </a:lnTo>
                    <a:lnTo>
                      <a:pt x="138" y="7"/>
                    </a:lnTo>
                    <a:lnTo>
                      <a:pt x="143" y="14"/>
                    </a:lnTo>
                    <a:lnTo>
                      <a:pt x="149" y="3"/>
                    </a:lnTo>
                    <a:lnTo>
                      <a:pt x="163" y="5"/>
                    </a:lnTo>
                    <a:lnTo>
                      <a:pt x="171" y="9"/>
                    </a:lnTo>
                    <a:lnTo>
                      <a:pt x="174" y="9"/>
                    </a:lnTo>
                    <a:lnTo>
                      <a:pt x="200" y="36"/>
                    </a:lnTo>
                    <a:lnTo>
                      <a:pt x="218" y="41"/>
                    </a:lnTo>
                    <a:lnTo>
                      <a:pt x="247" y="61"/>
                    </a:lnTo>
                    <a:lnTo>
                      <a:pt x="249" y="67"/>
                    </a:lnTo>
                    <a:lnTo>
                      <a:pt x="240" y="85"/>
                    </a:lnTo>
                    <a:lnTo>
                      <a:pt x="240" y="92"/>
                    </a:lnTo>
                    <a:lnTo>
                      <a:pt x="254" y="94"/>
                    </a:lnTo>
                    <a:lnTo>
                      <a:pt x="263" y="100"/>
                    </a:lnTo>
                    <a:lnTo>
                      <a:pt x="283" y="96"/>
                    </a:lnTo>
                    <a:lnTo>
                      <a:pt x="298" y="81"/>
                    </a:lnTo>
                    <a:lnTo>
                      <a:pt x="300" y="65"/>
                    </a:lnTo>
                    <a:lnTo>
                      <a:pt x="300" y="6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4" name="Freeform 181"/>
              <p:cNvSpPr>
                <a:spLocks/>
              </p:cNvSpPr>
              <p:nvPr/>
            </p:nvSpPr>
            <p:spPr bwMode="auto">
              <a:xfrm>
                <a:off x="1668" y="3318"/>
                <a:ext cx="14" cy="3"/>
              </a:xfrm>
              <a:custGeom>
                <a:avLst/>
                <a:gdLst>
                  <a:gd name="T0" fmla="*/ 2 w 14"/>
                  <a:gd name="T1" fmla="*/ 0 h 3"/>
                  <a:gd name="T2" fmla="*/ 14 w 14"/>
                  <a:gd name="T3" fmla="*/ 0 h 3"/>
                  <a:gd name="T4" fmla="*/ 2 w 14"/>
                  <a:gd name="T5" fmla="*/ 3 h 3"/>
                  <a:gd name="T6" fmla="*/ 0 w 14"/>
                  <a:gd name="T7" fmla="*/ 3 h 3"/>
                  <a:gd name="T8" fmla="*/ 2 w 14"/>
                  <a:gd name="T9" fmla="*/ 0 h 3"/>
                  <a:gd name="T10" fmla="*/ 2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2" y="0"/>
                    </a:moveTo>
                    <a:lnTo>
                      <a:pt x="1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5" name="Freeform 182"/>
              <p:cNvSpPr>
                <a:spLocks/>
              </p:cNvSpPr>
              <p:nvPr/>
            </p:nvSpPr>
            <p:spPr bwMode="auto">
              <a:xfrm>
                <a:off x="1668" y="3318"/>
                <a:ext cx="14" cy="3"/>
              </a:xfrm>
              <a:custGeom>
                <a:avLst/>
                <a:gdLst>
                  <a:gd name="T0" fmla="*/ 2 w 14"/>
                  <a:gd name="T1" fmla="*/ 0 h 3"/>
                  <a:gd name="T2" fmla="*/ 14 w 14"/>
                  <a:gd name="T3" fmla="*/ 0 h 3"/>
                  <a:gd name="T4" fmla="*/ 2 w 14"/>
                  <a:gd name="T5" fmla="*/ 3 h 3"/>
                  <a:gd name="T6" fmla="*/ 0 w 14"/>
                  <a:gd name="T7" fmla="*/ 3 h 3"/>
                  <a:gd name="T8" fmla="*/ 2 w 14"/>
                  <a:gd name="T9" fmla="*/ 0 h 3"/>
                  <a:gd name="T10" fmla="*/ 2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2" y="0"/>
                    </a:moveTo>
                    <a:lnTo>
                      <a:pt x="1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6" name="Freeform 183"/>
              <p:cNvSpPr>
                <a:spLocks/>
              </p:cNvSpPr>
              <p:nvPr/>
            </p:nvSpPr>
            <p:spPr bwMode="auto">
              <a:xfrm>
                <a:off x="1602" y="3261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60 h 64"/>
                  <a:gd name="T4" fmla="*/ 11 w 59"/>
                  <a:gd name="T5" fmla="*/ 57 h 64"/>
                  <a:gd name="T6" fmla="*/ 39 w 59"/>
                  <a:gd name="T7" fmla="*/ 64 h 64"/>
                  <a:gd name="T8" fmla="*/ 51 w 59"/>
                  <a:gd name="T9" fmla="*/ 62 h 64"/>
                  <a:gd name="T10" fmla="*/ 59 w 59"/>
                  <a:gd name="T11" fmla="*/ 55 h 64"/>
                  <a:gd name="T12" fmla="*/ 42 w 59"/>
                  <a:gd name="T13" fmla="*/ 51 h 64"/>
                  <a:gd name="T14" fmla="*/ 13 w 59"/>
                  <a:gd name="T15" fmla="*/ 28 h 64"/>
                  <a:gd name="T16" fmla="*/ 4 w 59"/>
                  <a:gd name="T17" fmla="*/ 13 h 64"/>
                  <a:gd name="T18" fmla="*/ 9 w 59"/>
                  <a:gd name="T19" fmla="*/ 11 h 64"/>
                  <a:gd name="T20" fmla="*/ 0 w 59"/>
                  <a:gd name="T21" fmla="*/ 0 h 64"/>
                  <a:gd name="T22" fmla="*/ 0 w 59"/>
                  <a:gd name="T2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60"/>
                    </a:lnTo>
                    <a:lnTo>
                      <a:pt x="11" y="57"/>
                    </a:lnTo>
                    <a:lnTo>
                      <a:pt x="39" y="64"/>
                    </a:lnTo>
                    <a:lnTo>
                      <a:pt x="51" y="62"/>
                    </a:lnTo>
                    <a:lnTo>
                      <a:pt x="59" y="55"/>
                    </a:lnTo>
                    <a:lnTo>
                      <a:pt x="42" y="51"/>
                    </a:lnTo>
                    <a:lnTo>
                      <a:pt x="13" y="28"/>
                    </a:lnTo>
                    <a:lnTo>
                      <a:pt x="4" y="13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7" name="Freeform 184"/>
              <p:cNvSpPr>
                <a:spLocks/>
              </p:cNvSpPr>
              <p:nvPr/>
            </p:nvSpPr>
            <p:spPr bwMode="auto">
              <a:xfrm>
                <a:off x="1602" y="3261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60 h 64"/>
                  <a:gd name="T4" fmla="*/ 11 w 59"/>
                  <a:gd name="T5" fmla="*/ 57 h 64"/>
                  <a:gd name="T6" fmla="*/ 39 w 59"/>
                  <a:gd name="T7" fmla="*/ 64 h 64"/>
                  <a:gd name="T8" fmla="*/ 51 w 59"/>
                  <a:gd name="T9" fmla="*/ 62 h 64"/>
                  <a:gd name="T10" fmla="*/ 59 w 59"/>
                  <a:gd name="T11" fmla="*/ 55 h 64"/>
                  <a:gd name="T12" fmla="*/ 42 w 59"/>
                  <a:gd name="T13" fmla="*/ 51 h 64"/>
                  <a:gd name="T14" fmla="*/ 13 w 59"/>
                  <a:gd name="T15" fmla="*/ 28 h 64"/>
                  <a:gd name="T16" fmla="*/ 4 w 59"/>
                  <a:gd name="T17" fmla="*/ 13 h 64"/>
                  <a:gd name="T18" fmla="*/ 9 w 59"/>
                  <a:gd name="T19" fmla="*/ 11 h 64"/>
                  <a:gd name="T20" fmla="*/ 0 w 59"/>
                  <a:gd name="T21" fmla="*/ 0 h 64"/>
                  <a:gd name="T22" fmla="*/ 0 w 59"/>
                  <a:gd name="T2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60"/>
                    </a:lnTo>
                    <a:lnTo>
                      <a:pt x="11" y="57"/>
                    </a:lnTo>
                    <a:lnTo>
                      <a:pt x="39" y="64"/>
                    </a:lnTo>
                    <a:lnTo>
                      <a:pt x="51" y="62"/>
                    </a:lnTo>
                    <a:lnTo>
                      <a:pt x="59" y="55"/>
                    </a:lnTo>
                    <a:lnTo>
                      <a:pt x="42" y="51"/>
                    </a:lnTo>
                    <a:lnTo>
                      <a:pt x="13" y="28"/>
                    </a:lnTo>
                    <a:lnTo>
                      <a:pt x="4" y="13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8" name="Freeform 185"/>
              <p:cNvSpPr>
                <a:spLocks/>
              </p:cNvSpPr>
              <p:nvPr/>
            </p:nvSpPr>
            <p:spPr bwMode="auto">
              <a:xfrm>
                <a:off x="1586" y="2425"/>
                <a:ext cx="193" cy="220"/>
              </a:xfrm>
              <a:custGeom>
                <a:avLst/>
                <a:gdLst>
                  <a:gd name="T0" fmla="*/ 2 w 193"/>
                  <a:gd name="T1" fmla="*/ 131 h 220"/>
                  <a:gd name="T2" fmla="*/ 9 w 193"/>
                  <a:gd name="T3" fmla="*/ 138 h 220"/>
                  <a:gd name="T4" fmla="*/ 11 w 193"/>
                  <a:gd name="T5" fmla="*/ 152 h 220"/>
                  <a:gd name="T6" fmla="*/ 18 w 193"/>
                  <a:gd name="T7" fmla="*/ 158 h 220"/>
                  <a:gd name="T8" fmla="*/ 18 w 193"/>
                  <a:gd name="T9" fmla="*/ 167 h 220"/>
                  <a:gd name="T10" fmla="*/ 15 w 193"/>
                  <a:gd name="T11" fmla="*/ 169 h 220"/>
                  <a:gd name="T12" fmla="*/ 15 w 193"/>
                  <a:gd name="T13" fmla="*/ 174 h 220"/>
                  <a:gd name="T14" fmla="*/ 22 w 193"/>
                  <a:gd name="T15" fmla="*/ 187 h 220"/>
                  <a:gd name="T16" fmla="*/ 27 w 193"/>
                  <a:gd name="T17" fmla="*/ 218 h 220"/>
                  <a:gd name="T18" fmla="*/ 40 w 193"/>
                  <a:gd name="T19" fmla="*/ 220 h 220"/>
                  <a:gd name="T20" fmla="*/ 56 w 193"/>
                  <a:gd name="T21" fmla="*/ 202 h 220"/>
                  <a:gd name="T22" fmla="*/ 62 w 193"/>
                  <a:gd name="T23" fmla="*/ 207 h 220"/>
                  <a:gd name="T24" fmla="*/ 80 w 193"/>
                  <a:gd name="T25" fmla="*/ 209 h 220"/>
                  <a:gd name="T26" fmla="*/ 85 w 193"/>
                  <a:gd name="T27" fmla="*/ 216 h 220"/>
                  <a:gd name="T28" fmla="*/ 91 w 193"/>
                  <a:gd name="T29" fmla="*/ 205 h 220"/>
                  <a:gd name="T30" fmla="*/ 105 w 193"/>
                  <a:gd name="T31" fmla="*/ 207 h 220"/>
                  <a:gd name="T32" fmla="*/ 113 w 193"/>
                  <a:gd name="T33" fmla="*/ 211 h 220"/>
                  <a:gd name="T34" fmla="*/ 116 w 193"/>
                  <a:gd name="T35" fmla="*/ 194 h 220"/>
                  <a:gd name="T36" fmla="*/ 116 w 193"/>
                  <a:gd name="T37" fmla="*/ 183 h 220"/>
                  <a:gd name="T38" fmla="*/ 125 w 193"/>
                  <a:gd name="T39" fmla="*/ 167 h 220"/>
                  <a:gd name="T40" fmla="*/ 156 w 193"/>
                  <a:gd name="T41" fmla="*/ 158 h 220"/>
                  <a:gd name="T42" fmla="*/ 169 w 193"/>
                  <a:gd name="T43" fmla="*/ 158 h 220"/>
                  <a:gd name="T44" fmla="*/ 176 w 193"/>
                  <a:gd name="T45" fmla="*/ 162 h 220"/>
                  <a:gd name="T46" fmla="*/ 185 w 193"/>
                  <a:gd name="T47" fmla="*/ 172 h 220"/>
                  <a:gd name="T48" fmla="*/ 189 w 193"/>
                  <a:gd name="T49" fmla="*/ 171 h 220"/>
                  <a:gd name="T50" fmla="*/ 193 w 193"/>
                  <a:gd name="T51" fmla="*/ 140 h 220"/>
                  <a:gd name="T52" fmla="*/ 187 w 193"/>
                  <a:gd name="T53" fmla="*/ 127 h 220"/>
                  <a:gd name="T54" fmla="*/ 182 w 193"/>
                  <a:gd name="T55" fmla="*/ 123 h 220"/>
                  <a:gd name="T56" fmla="*/ 182 w 193"/>
                  <a:gd name="T57" fmla="*/ 109 h 220"/>
                  <a:gd name="T58" fmla="*/ 153 w 193"/>
                  <a:gd name="T59" fmla="*/ 109 h 220"/>
                  <a:gd name="T60" fmla="*/ 147 w 193"/>
                  <a:gd name="T61" fmla="*/ 92 h 220"/>
                  <a:gd name="T62" fmla="*/ 151 w 193"/>
                  <a:gd name="T63" fmla="*/ 82 h 220"/>
                  <a:gd name="T64" fmla="*/ 144 w 193"/>
                  <a:gd name="T65" fmla="*/ 65 h 220"/>
                  <a:gd name="T66" fmla="*/ 136 w 193"/>
                  <a:gd name="T67" fmla="*/ 61 h 220"/>
                  <a:gd name="T68" fmla="*/ 127 w 193"/>
                  <a:gd name="T69" fmla="*/ 61 h 220"/>
                  <a:gd name="T70" fmla="*/ 120 w 193"/>
                  <a:gd name="T71" fmla="*/ 56 h 220"/>
                  <a:gd name="T72" fmla="*/ 105 w 193"/>
                  <a:gd name="T73" fmla="*/ 52 h 220"/>
                  <a:gd name="T74" fmla="*/ 102 w 193"/>
                  <a:gd name="T75" fmla="*/ 47 h 220"/>
                  <a:gd name="T76" fmla="*/ 84 w 193"/>
                  <a:gd name="T77" fmla="*/ 43 h 220"/>
                  <a:gd name="T78" fmla="*/ 73 w 193"/>
                  <a:gd name="T79" fmla="*/ 36 h 220"/>
                  <a:gd name="T80" fmla="*/ 69 w 193"/>
                  <a:gd name="T81" fmla="*/ 27 h 220"/>
                  <a:gd name="T82" fmla="*/ 71 w 193"/>
                  <a:gd name="T83" fmla="*/ 9 h 220"/>
                  <a:gd name="T84" fmla="*/ 67 w 193"/>
                  <a:gd name="T85" fmla="*/ 0 h 220"/>
                  <a:gd name="T86" fmla="*/ 47 w 193"/>
                  <a:gd name="T87" fmla="*/ 3 h 220"/>
                  <a:gd name="T88" fmla="*/ 35 w 193"/>
                  <a:gd name="T89" fmla="*/ 16 h 220"/>
                  <a:gd name="T90" fmla="*/ 22 w 193"/>
                  <a:gd name="T91" fmla="*/ 23 h 220"/>
                  <a:gd name="T92" fmla="*/ 0 w 193"/>
                  <a:gd name="T93" fmla="*/ 20 h 220"/>
                  <a:gd name="T94" fmla="*/ 15 w 193"/>
                  <a:gd name="T95" fmla="*/ 45 h 220"/>
                  <a:gd name="T96" fmla="*/ 11 w 193"/>
                  <a:gd name="T97" fmla="*/ 52 h 220"/>
                  <a:gd name="T98" fmla="*/ 11 w 193"/>
                  <a:gd name="T99" fmla="*/ 78 h 220"/>
                  <a:gd name="T100" fmla="*/ 5 w 193"/>
                  <a:gd name="T101" fmla="*/ 82 h 220"/>
                  <a:gd name="T102" fmla="*/ 9 w 193"/>
                  <a:gd name="T103" fmla="*/ 91 h 220"/>
                  <a:gd name="T104" fmla="*/ 5 w 193"/>
                  <a:gd name="T105" fmla="*/ 96 h 220"/>
                  <a:gd name="T106" fmla="*/ 5 w 193"/>
                  <a:gd name="T107" fmla="*/ 102 h 220"/>
                  <a:gd name="T108" fmla="*/ 11 w 193"/>
                  <a:gd name="T109" fmla="*/ 112 h 220"/>
                  <a:gd name="T110" fmla="*/ 0 w 193"/>
                  <a:gd name="T111" fmla="*/ 125 h 220"/>
                  <a:gd name="T112" fmla="*/ 2 w 193"/>
                  <a:gd name="T113" fmla="*/ 131 h 220"/>
                  <a:gd name="T114" fmla="*/ 2 w 193"/>
                  <a:gd name="T115" fmla="*/ 13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220">
                    <a:moveTo>
                      <a:pt x="2" y="131"/>
                    </a:moveTo>
                    <a:lnTo>
                      <a:pt x="9" y="138"/>
                    </a:lnTo>
                    <a:lnTo>
                      <a:pt x="11" y="152"/>
                    </a:lnTo>
                    <a:lnTo>
                      <a:pt x="18" y="158"/>
                    </a:lnTo>
                    <a:lnTo>
                      <a:pt x="18" y="167"/>
                    </a:lnTo>
                    <a:lnTo>
                      <a:pt x="15" y="169"/>
                    </a:lnTo>
                    <a:lnTo>
                      <a:pt x="15" y="174"/>
                    </a:lnTo>
                    <a:lnTo>
                      <a:pt x="22" y="187"/>
                    </a:lnTo>
                    <a:lnTo>
                      <a:pt x="27" y="218"/>
                    </a:lnTo>
                    <a:lnTo>
                      <a:pt x="40" y="220"/>
                    </a:lnTo>
                    <a:lnTo>
                      <a:pt x="56" y="202"/>
                    </a:lnTo>
                    <a:lnTo>
                      <a:pt x="62" y="207"/>
                    </a:lnTo>
                    <a:lnTo>
                      <a:pt x="80" y="209"/>
                    </a:lnTo>
                    <a:lnTo>
                      <a:pt x="85" y="216"/>
                    </a:lnTo>
                    <a:lnTo>
                      <a:pt x="91" y="205"/>
                    </a:lnTo>
                    <a:lnTo>
                      <a:pt x="105" y="207"/>
                    </a:lnTo>
                    <a:lnTo>
                      <a:pt x="113" y="211"/>
                    </a:lnTo>
                    <a:lnTo>
                      <a:pt x="116" y="194"/>
                    </a:lnTo>
                    <a:lnTo>
                      <a:pt x="116" y="183"/>
                    </a:lnTo>
                    <a:lnTo>
                      <a:pt x="125" y="167"/>
                    </a:lnTo>
                    <a:lnTo>
                      <a:pt x="156" y="158"/>
                    </a:lnTo>
                    <a:lnTo>
                      <a:pt x="169" y="158"/>
                    </a:lnTo>
                    <a:lnTo>
                      <a:pt x="176" y="162"/>
                    </a:lnTo>
                    <a:lnTo>
                      <a:pt x="185" y="172"/>
                    </a:lnTo>
                    <a:lnTo>
                      <a:pt x="189" y="171"/>
                    </a:lnTo>
                    <a:lnTo>
                      <a:pt x="193" y="140"/>
                    </a:lnTo>
                    <a:lnTo>
                      <a:pt x="187" y="127"/>
                    </a:lnTo>
                    <a:lnTo>
                      <a:pt x="182" y="123"/>
                    </a:lnTo>
                    <a:lnTo>
                      <a:pt x="182" y="109"/>
                    </a:lnTo>
                    <a:lnTo>
                      <a:pt x="153" y="109"/>
                    </a:lnTo>
                    <a:lnTo>
                      <a:pt x="147" y="92"/>
                    </a:lnTo>
                    <a:lnTo>
                      <a:pt x="151" y="82"/>
                    </a:lnTo>
                    <a:lnTo>
                      <a:pt x="144" y="65"/>
                    </a:lnTo>
                    <a:lnTo>
                      <a:pt x="136" y="61"/>
                    </a:lnTo>
                    <a:lnTo>
                      <a:pt x="127" y="61"/>
                    </a:lnTo>
                    <a:lnTo>
                      <a:pt x="120" y="56"/>
                    </a:lnTo>
                    <a:lnTo>
                      <a:pt x="105" y="52"/>
                    </a:lnTo>
                    <a:lnTo>
                      <a:pt x="102" y="47"/>
                    </a:lnTo>
                    <a:lnTo>
                      <a:pt x="84" y="43"/>
                    </a:lnTo>
                    <a:lnTo>
                      <a:pt x="73" y="36"/>
                    </a:lnTo>
                    <a:lnTo>
                      <a:pt x="69" y="27"/>
                    </a:lnTo>
                    <a:lnTo>
                      <a:pt x="71" y="9"/>
                    </a:lnTo>
                    <a:lnTo>
                      <a:pt x="67" y="0"/>
                    </a:lnTo>
                    <a:lnTo>
                      <a:pt x="47" y="3"/>
                    </a:lnTo>
                    <a:lnTo>
                      <a:pt x="35" y="16"/>
                    </a:lnTo>
                    <a:lnTo>
                      <a:pt x="22" y="23"/>
                    </a:lnTo>
                    <a:lnTo>
                      <a:pt x="0" y="20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11" y="78"/>
                    </a:lnTo>
                    <a:lnTo>
                      <a:pt x="5" y="82"/>
                    </a:lnTo>
                    <a:lnTo>
                      <a:pt x="9" y="91"/>
                    </a:lnTo>
                    <a:lnTo>
                      <a:pt x="5" y="96"/>
                    </a:lnTo>
                    <a:lnTo>
                      <a:pt x="5" y="102"/>
                    </a:lnTo>
                    <a:lnTo>
                      <a:pt x="11" y="112"/>
                    </a:lnTo>
                    <a:lnTo>
                      <a:pt x="0" y="125"/>
                    </a:lnTo>
                    <a:lnTo>
                      <a:pt x="2" y="131"/>
                    </a:lnTo>
                    <a:lnTo>
                      <a:pt x="2" y="1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19" name="Freeform 186"/>
              <p:cNvSpPr>
                <a:spLocks/>
              </p:cNvSpPr>
              <p:nvPr/>
            </p:nvSpPr>
            <p:spPr bwMode="auto">
              <a:xfrm>
                <a:off x="1586" y="2425"/>
                <a:ext cx="193" cy="220"/>
              </a:xfrm>
              <a:custGeom>
                <a:avLst/>
                <a:gdLst>
                  <a:gd name="T0" fmla="*/ 2 w 193"/>
                  <a:gd name="T1" fmla="*/ 131 h 220"/>
                  <a:gd name="T2" fmla="*/ 9 w 193"/>
                  <a:gd name="T3" fmla="*/ 138 h 220"/>
                  <a:gd name="T4" fmla="*/ 11 w 193"/>
                  <a:gd name="T5" fmla="*/ 152 h 220"/>
                  <a:gd name="T6" fmla="*/ 18 w 193"/>
                  <a:gd name="T7" fmla="*/ 158 h 220"/>
                  <a:gd name="T8" fmla="*/ 18 w 193"/>
                  <a:gd name="T9" fmla="*/ 167 h 220"/>
                  <a:gd name="T10" fmla="*/ 15 w 193"/>
                  <a:gd name="T11" fmla="*/ 169 h 220"/>
                  <a:gd name="T12" fmla="*/ 15 w 193"/>
                  <a:gd name="T13" fmla="*/ 174 h 220"/>
                  <a:gd name="T14" fmla="*/ 22 w 193"/>
                  <a:gd name="T15" fmla="*/ 187 h 220"/>
                  <a:gd name="T16" fmla="*/ 27 w 193"/>
                  <a:gd name="T17" fmla="*/ 218 h 220"/>
                  <a:gd name="T18" fmla="*/ 40 w 193"/>
                  <a:gd name="T19" fmla="*/ 220 h 220"/>
                  <a:gd name="T20" fmla="*/ 56 w 193"/>
                  <a:gd name="T21" fmla="*/ 202 h 220"/>
                  <a:gd name="T22" fmla="*/ 62 w 193"/>
                  <a:gd name="T23" fmla="*/ 207 h 220"/>
                  <a:gd name="T24" fmla="*/ 80 w 193"/>
                  <a:gd name="T25" fmla="*/ 209 h 220"/>
                  <a:gd name="T26" fmla="*/ 85 w 193"/>
                  <a:gd name="T27" fmla="*/ 216 h 220"/>
                  <a:gd name="T28" fmla="*/ 91 w 193"/>
                  <a:gd name="T29" fmla="*/ 205 h 220"/>
                  <a:gd name="T30" fmla="*/ 105 w 193"/>
                  <a:gd name="T31" fmla="*/ 207 h 220"/>
                  <a:gd name="T32" fmla="*/ 113 w 193"/>
                  <a:gd name="T33" fmla="*/ 211 h 220"/>
                  <a:gd name="T34" fmla="*/ 116 w 193"/>
                  <a:gd name="T35" fmla="*/ 194 h 220"/>
                  <a:gd name="T36" fmla="*/ 116 w 193"/>
                  <a:gd name="T37" fmla="*/ 183 h 220"/>
                  <a:gd name="T38" fmla="*/ 125 w 193"/>
                  <a:gd name="T39" fmla="*/ 167 h 220"/>
                  <a:gd name="T40" fmla="*/ 156 w 193"/>
                  <a:gd name="T41" fmla="*/ 158 h 220"/>
                  <a:gd name="T42" fmla="*/ 169 w 193"/>
                  <a:gd name="T43" fmla="*/ 158 h 220"/>
                  <a:gd name="T44" fmla="*/ 176 w 193"/>
                  <a:gd name="T45" fmla="*/ 162 h 220"/>
                  <a:gd name="T46" fmla="*/ 185 w 193"/>
                  <a:gd name="T47" fmla="*/ 172 h 220"/>
                  <a:gd name="T48" fmla="*/ 189 w 193"/>
                  <a:gd name="T49" fmla="*/ 171 h 220"/>
                  <a:gd name="T50" fmla="*/ 193 w 193"/>
                  <a:gd name="T51" fmla="*/ 140 h 220"/>
                  <a:gd name="T52" fmla="*/ 187 w 193"/>
                  <a:gd name="T53" fmla="*/ 127 h 220"/>
                  <a:gd name="T54" fmla="*/ 182 w 193"/>
                  <a:gd name="T55" fmla="*/ 123 h 220"/>
                  <a:gd name="T56" fmla="*/ 182 w 193"/>
                  <a:gd name="T57" fmla="*/ 109 h 220"/>
                  <a:gd name="T58" fmla="*/ 153 w 193"/>
                  <a:gd name="T59" fmla="*/ 109 h 220"/>
                  <a:gd name="T60" fmla="*/ 147 w 193"/>
                  <a:gd name="T61" fmla="*/ 92 h 220"/>
                  <a:gd name="T62" fmla="*/ 151 w 193"/>
                  <a:gd name="T63" fmla="*/ 82 h 220"/>
                  <a:gd name="T64" fmla="*/ 144 w 193"/>
                  <a:gd name="T65" fmla="*/ 65 h 220"/>
                  <a:gd name="T66" fmla="*/ 136 w 193"/>
                  <a:gd name="T67" fmla="*/ 61 h 220"/>
                  <a:gd name="T68" fmla="*/ 127 w 193"/>
                  <a:gd name="T69" fmla="*/ 61 h 220"/>
                  <a:gd name="T70" fmla="*/ 120 w 193"/>
                  <a:gd name="T71" fmla="*/ 56 h 220"/>
                  <a:gd name="T72" fmla="*/ 105 w 193"/>
                  <a:gd name="T73" fmla="*/ 52 h 220"/>
                  <a:gd name="T74" fmla="*/ 102 w 193"/>
                  <a:gd name="T75" fmla="*/ 47 h 220"/>
                  <a:gd name="T76" fmla="*/ 84 w 193"/>
                  <a:gd name="T77" fmla="*/ 43 h 220"/>
                  <a:gd name="T78" fmla="*/ 73 w 193"/>
                  <a:gd name="T79" fmla="*/ 36 h 220"/>
                  <a:gd name="T80" fmla="*/ 69 w 193"/>
                  <a:gd name="T81" fmla="*/ 27 h 220"/>
                  <a:gd name="T82" fmla="*/ 71 w 193"/>
                  <a:gd name="T83" fmla="*/ 9 h 220"/>
                  <a:gd name="T84" fmla="*/ 67 w 193"/>
                  <a:gd name="T85" fmla="*/ 0 h 220"/>
                  <a:gd name="T86" fmla="*/ 47 w 193"/>
                  <a:gd name="T87" fmla="*/ 3 h 220"/>
                  <a:gd name="T88" fmla="*/ 35 w 193"/>
                  <a:gd name="T89" fmla="*/ 16 h 220"/>
                  <a:gd name="T90" fmla="*/ 22 w 193"/>
                  <a:gd name="T91" fmla="*/ 23 h 220"/>
                  <a:gd name="T92" fmla="*/ 0 w 193"/>
                  <a:gd name="T93" fmla="*/ 20 h 220"/>
                  <a:gd name="T94" fmla="*/ 15 w 193"/>
                  <a:gd name="T95" fmla="*/ 45 h 220"/>
                  <a:gd name="T96" fmla="*/ 11 w 193"/>
                  <a:gd name="T97" fmla="*/ 52 h 220"/>
                  <a:gd name="T98" fmla="*/ 11 w 193"/>
                  <a:gd name="T99" fmla="*/ 78 h 220"/>
                  <a:gd name="T100" fmla="*/ 5 w 193"/>
                  <a:gd name="T101" fmla="*/ 82 h 220"/>
                  <a:gd name="T102" fmla="*/ 9 w 193"/>
                  <a:gd name="T103" fmla="*/ 91 h 220"/>
                  <a:gd name="T104" fmla="*/ 5 w 193"/>
                  <a:gd name="T105" fmla="*/ 96 h 220"/>
                  <a:gd name="T106" fmla="*/ 5 w 193"/>
                  <a:gd name="T107" fmla="*/ 102 h 220"/>
                  <a:gd name="T108" fmla="*/ 11 w 193"/>
                  <a:gd name="T109" fmla="*/ 112 h 220"/>
                  <a:gd name="T110" fmla="*/ 0 w 193"/>
                  <a:gd name="T111" fmla="*/ 125 h 220"/>
                  <a:gd name="T112" fmla="*/ 2 w 193"/>
                  <a:gd name="T113" fmla="*/ 131 h 220"/>
                  <a:gd name="T114" fmla="*/ 2 w 193"/>
                  <a:gd name="T115" fmla="*/ 13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220">
                    <a:moveTo>
                      <a:pt x="2" y="131"/>
                    </a:moveTo>
                    <a:lnTo>
                      <a:pt x="9" y="138"/>
                    </a:lnTo>
                    <a:lnTo>
                      <a:pt x="11" y="152"/>
                    </a:lnTo>
                    <a:lnTo>
                      <a:pt x="18" y="158"/>
                    </a:lnTo>
                    <a:lnTo>
                      <a:pt x="18" y="167"/>
                    </a:lnTo>
                    <a:lnTo>
                      <a:pt x="15" y="169"/>
                    </a:lnTo>
                    <a:lnTo>
                      <a:pt x="15" y="174"/>
                    </a:lnTo>
                    <a:lnTo>
                      <a:pt x="22" y="187"/>
                    </a:lnTo>
                    <a:lnTo>
                      <a:pt x="27" y="218"/>
                    </a:lnTo>
                    <a:lnTo>
                      <a:pt x="40" y="220"/>
                    </a:lnTo>
                    <a:lnTo>
                      <a:pt x="56" y="202"/>
                    </a:lnTo>
                    <a:lnTo>
                      <a:pt x="62" y="207"/>
                    </a:lnTo>
                    <a:lnTo>
                      <a:pt x="80" y="209"/>
                    </a:lnTo>
                    <a:lnTo>
                      <a:pt x="85" y="216"/>
                    </a:lnTo>
                    <a:lnTo>
                      <a:pt x="91" y="205"/>
                    </a:lnTo>
                    <a:lnTo>
                      <a:pt x="105" y="207"/>
                    </a:lnTo>
                    <a:lnTo>
                      <a:pt x="113" y="211"/>
                    </a:lnTo>
                    <a:lnTo>
                      <a:pt x="116" y="194"/>
                    </a:lnTo>
                    <a:lnTo>
                      <a:pt x="116" y="183"/>
                    </a:lnTo>
                    <a:lnTo>
                      <a:pt x="125" y="167"/>
                    </a:lnTo>
                    <a:lnTo>
                      <a:pt x="156" y="158"/>
                    </a:lnTo>
                    <a:lnTo>
                      <a:pt x="169" y="158"/>
                    </a:lnTo>
                    <a:lnTo>
                      <a:pt x="176" y="162"/>
                    </a:lnTo>
                    <a:lnTo>
                      <a:pt x="185" y="172"/>
                    </a:lnTo>
                    <a:lnTo>
                      <a:pt x="189" y="171"/>
                    </a:lnTo>
                    <a:lnTo>
                      <a:pt x="193" y="140"/>
                    </a:lnTo>
                    <a:lnTo>
                      <a:pt x="187" y="127"/>
                    </a:lnTo>
                    <a:lnTo>
                      <a:pt x="182" y="123"/>
                    </a:lnTo>
                    <a:lnTo>
                      <a:pt x="182" y="109"/>
                    </a:lnTo>
                    <a:lnTo>
                      <a:pt x="153" y="109"/>
                    </a:lnTo>
                    <a:lnTo>
                      <a:pt x="147" y="92"/>
                    </a:lnTo>
                    <a:lnTo>
                      <a:pt x="151" y="82"/>
                    </a:lnTo>
                    <a:lnTo>
                      <a:pt x="144" y="65"/>
                    </a:lnTo>
                    <a:lnTo>
                      <a:pt x="136" y="61"/>
                    </a:lnTo>
                    <a:lnTo>
                      <a:pt x="127" y="61"/>
                    </a:lnTo>
                    <a:lnTo>
                      <a:pt x="120" y="56"/>
                    </a:lnTo>
                    <a:lnTo>
                      <a:pt x="105" y="52"/>
                    </a:lnTo>
                    <a:lnTo>
                      <a:pt x="102" y="47"/>
                    </a:lnTo>
                    <a:lnTo>
                      <a:pt x="84" y="43"/>
                    </a:lnTo>
                    <a:lnTo>
                      <a:pt x="73" y="36"/>
                    </a:lnTo>
                    <a:lnTo>
                      <a:pt x="69" y="27"/>
                    </a:lnTo>
                    <a:lnTo>
                      <a:pt x="71" y="9"/>
                    </a:lnTo>
                    <a:lnTo>
                      <a:pt x="67" y="0"/>
                    </a:lnTo>
                    <a:lnTo>
                      <a:pt x="47" y="3"/>
                    </a:lnTo>
                    <a:lnTo>
                      <a:pt x="35" y="16"/>
                    </a:lnTo>
                    <a:lnTo>
                      <a:pt x="22" y="23"/>
                    </a:lnTo>
                    <a:lnTo>
                      <a:pt x="0" y="20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11" y="78"/>
                    </a:lnTo>
                    <a:lnTo>
                      <a:pt x="5" y="82"/>
                    </a:lnTo>
                    <a:lnTo>
                      <a:pt x="9" y="91"/>
                    </a:lnTo>
                    <a:lnTo>
                      <a:pt x="5" y="96"/>
                    </a:lnTo>
                    <a:lnTo>
                      <a:pt x="5" y="102"/>
                    </a:lnTo>
                    <a:lnTo>
                      <a:pt x="11" y="112"/>
                    </a:lnTo>
                    <a:lnTo>
                      <a:pt x="0" y="125"/>
                    </a:lnTo>
                    <a:lnTo>
                      <a:pt x="2" y="131"/>
                    </a:lnTo>
                    <a:lnTo>
                      <a:pt x="2" y="1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0" name="Freeform 187"/>
              <p:cNvSpPr>
                <a:spLocks/>
              </p:cNvSpPr>
              <p:nvPr/>
            </p:nvSpPr>
            <p:spPr bwMode="auto">
              <a:xfrm>
                <a:off x="1893" y="2274"/>
                <a:ext cx="35" cy="25"/>
              </a:xfrm>
              <a:custGeom>
                <a:avLst/>
                <a:gdLst>
                  <a:gd name="T0" fmla="*/ 35 w 35"/>
                  <a:gd name="T1" fmla="*/ 2 h 25"/>
                  <a:gd name="T2" fmla="*/ 33 w 35"/>
                  <a:gd name="T3" fmla="*/ 11 h 25"/>
                  <a:gd name="T4" fmla="*/ 24 w 35"/>
                  <a:gd name="T5" fmla="*/ 22 h 25"/>
                  <a:gd name="T6" fmla="*/ 11 w 35"/>
                  <a:gd name="T7" fmla="*/ 25 h 25"/>
                  <a:gd name="T8" fmla="*/ 0 w 35"/>
                  <a:gd name="T9" fmla="*/ 22 h 25"/>
                  <a:gd name="T10" fmla="*/ 0 w 35"/>
                  <a:gd name="T11" fmla="*/ 5 h 25"/>
                  <a:gd name="T12" fmla="*/ 4 w 35"/>
                  <a:gd name="T13" fmla="*/ 2 h 25"/>
                  <a:gd name="T14" fmla="*/ 28 w 35"/>
                  <a:gd name="T15" fmla="*/ 0 h 25"/>
                  <a:gd name="T16" fmla="*/ 35 w 35"/>
                  <a:gd name="T17" fmla="*/ 2 h 25"/>
                  <a:gd name="T18" fmla="*/ 35 w 35"/>
                  <a:gd name="T1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5">
                    <a:moveTo>
                      <a:pt x="35" y="2"/>
                    </a:moveTo>
                    <a:lnTo>
                      <a:pt x="33" y="11"/>
                    </a:lnTo>
                    <a:lnTo>
                      <a:pt x="24" y="22"/>
                    </a:lnTo>
                    <a:lnTo>
                      <a:pt x="11" y="25"/>
                    </a:lnTo>
                    <a:lnTo>
                      <a:pt x="0" y="22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1" name="Freeform 188"/>
              <p:cNvSpPr>
                <a:spLocks/>
              </p:cNvSpPr>
              <p:nvPr/>
            </p:nvSpPr>
            <p:spPr bwMode="auto">
              <a:xfrm>
                <a:off x="1893" y="2274"/>
                <a:ext cx="35" cy="25"/>
              </a:xfrm>
              <a:custGeom>
                <a:avLst/>
                <a:gdLst>
                  <a:gd name="T0" fmla="*/ 35 w 35"/>
                  <a:gd name="T1" fmla="*/ 2 h 25"/>
                  <a:gd name="T2" fmla="*/ 33 w 35"/>
                  <a:gd name="T3" fmla="*/ 11 h 25"/>
                  <a:gd name="T4" fmla="*/ 24 w 35"/>
                  <a:gd name="T5" fmla="*/ 22 h 25"/>
                  <a:gd name="T6" fmla="*/ 11 w 35"/>
                  <a:gd name="T7" fmla="*/ 25 h 25"/>
                  <a:gd name="T8" fmla="*/ 0 w 35"/>
                  <a:gd name="T9" fmla="*/ 22 h 25"/>
                  <a:gd name="T10" fmla="*/ 0 w 35"/>
                  <a:gd name="T11" fmla="*/ 5 h 25"/>
                  <a:gd name="T12" fmla="*/ 4 w 35"/>
                  <a:gd name="T13" fmla="*/ 2 h 25"/>
                  <a:gd name="T14" fmla="*/ 28 w 35"/>
                  <a:gd name="T15" fmla="*/ 0 h 25"/>
                  <a:gd name="T16" fmla="*/ 35 w 35"/>
                  <a:gd name="T17" fmla="*/ 2 h 25"/>
                  <a:gd name="T18" fmla="*/ 35 w 35"/>
                  <a:gd name="T1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5">
                    <a:moveTo>
                      <a:pt x="35" y="2"/>
                    </a:moveTo>
                    <a:lnTo>
                      <a:pt x="33" y="11"/>
                    </a:lnTo>
                    <a:lnTo>
                      <a:pt x="24" y="22"/>
                    </a:lnTo>
                    <a:lnTo>
                      <a:pt x="11" y="25"/>
                    </a:lnTo>
                    <a:lnTo>
                      <a:pt x="0" y="22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2" name="Freeform 189"/>
              <p:cNvSpPr>
                <a:spLocks/>
              </p:cNvSpPr>
              <p:nvPr/>
            </p:nvSpPr>
            <p:spPr bwMode="auto">
              <a:xfrm>
                <a:off x="1520" y="2188"/>
                <a:ext cx="622" cy="655"/>
              </a:xfrm>
              <a:custGeom>
                <a:avLst/>
                <a:gdLst>
                  <a:gd name="T0" fmla="*/ 322 w 622"/>
                  <a:gd name="T1" fmla="*/ 517 h 655"/>
                  <a:gd name="T2" fmla="*/ 259 w 622"/>
                  <a:gd name="T3" fmla="*/ 588 h 655"/>
                  <a:gd name="T4" fmla="*/ 284 w 622"/>
                  <a:gd name="T5" fmla="*/ 602 h 655"/>
                  <a:gd name="T6" fmla="*/ 321 w 622"/>
                  <a:gd name="T7" fmla="*/ 620 h 655"/>
                  <a:gd name="T8" fmla="*/ 324 w 622"/>
                  <a:gd name="T9" fmla="*/ 642 h 655"/>
                  <a:gd name="T10" fmla="*/ 344 w 622"/>
                  <a:gd name="T11" fmla="*/ 626 h 655"/>
                  <a:gd name="T12" fmla="*/ 384 w 622"/>
                  <a:gd name="T13" fmla="*/ 573 h 655"/>
                  <a:gd name="T14" fmla="*/ 406 w 622"/>
                  <a:gd name="T15" fmla="*/ 533 h 655"/>
                  <a:gd name="T16" fmla="*/ 408 w 622"/>
                  <a:gd name="T17" fmla="*/ 502 h 655"/>
                  <a:gd name="T18" fmla="*/ 470 w 622"/>
                  <a:gd name="T19" fmla="*/ 459 h 655"/>
                  <a:gd name="T20" fmla="*/ 522 w 622"/>
                  <a:gd name="T21" fmla="*/ 440 h 655"/>
                  <a:gd name="T22" fmla="*/ 548 w 622"/>
                  <a:gd name="T23" fmla="*/ 377 h 655"/>
                  <a:gd name="T24" fmla="*/ 555 w 622"/>
                  <a:gd name="T25" fmla="*/ 315 h 655"/>
                  <a:gd name="T26" fmla="*/ 584 w 622"/>
                  <a:gd name="T27" fmla="*/ 264 h 655"/>
                  <a:gd name="T28" fmla="*/ 622 w 622"/>
                  <a:gd name="T29" fmla="*/ 197 h 655"/>
                  <a:gd name="T30" fmla="*/ 588 w 622"/>
                  <a:gd name="T31" fmla="*/ 164 h 655"/>
                  <a:gd name="T32" fmla="*/ 512 w 622"/>
                  <a:gd name="T33" fmla="*/ 129 h 655"/>
                  <a:gd name="T34" fmla="*/ 473 w 622"/>
                  <a:gd name="T35" fmla="*/ 120 h 655"/>
                  <a:gd name="T36" fmla="*/ 464 w 622"/>
                  <a:gd name="T37" fmla="*/ 108 h 655"/>
                  <a:gd name="T38" fmla="*/ 428 w 622"/>
                  <a:gd name="T39" fmla="*/ 95 h 655"/>
                  <a:gd name="T40" fmla="*/ 399 w 622"/>
                  <a:gd name="T41" fmla="*/ 111 h 655"/>
                  <a:gd name="T42" fmla="*/ 361 w 622"/>
                  <a:gd name="T43" fmla="*/ 113 h 655"/>
                  <a:gd name="T44" fmla="*/ 372 w 622"/>
                  <a:gd name="T45" fmla="*/ 111 h 655"/>
                  <a:gd name="T46" fmla="*/ 372 w 622"/>
                  <a:gd name="T47" fmla="*/ 97 h 655"/>
                  <a:gd name="T48" fmla="*/ 381 w 622"/>
                  <a:gd name="T49" fmla="*/ 67 h 655"/>
                  <a:gd name="T50" fmla="*/ 364 w 622"/>
                  <a:gd name="T51" fmla="*/ 20 h 655"/>
                  <a:gd name="T52" fmla="*/ 342 w 622"/>
                  <a:gd name="T53" fmla="*/ 42 h 655"/>
                  <a:gd name="T54" fmla="*/ 311 w 622"/>
                  <a:gd name="T55" fmla="*/ 46 h 655"/>
                  <a:gd name="T56" fmla="*/ 288 w 622"/>
                  <a:gd name="T57" fmla="*/ 53 h 655"/>
                  <a:gd name="T58" fmla="*/ 244 w 622"/>
                  <a:gd name="T59" fmla="*/ 62 h 655"/>
                  <a:gd name="T60" fmla="*/ 228 w 622"/>
                  <a:gd name="T61" fmla="*/ 47 h 655"/>
                  <a:gd name="T62" fmla="*/ 230 w 622"/>
                  <a:gd name="T63" fmla="*/ 22 h 655"/>
                  <a:gd name="T64" fmla="*/ 221 w 622"/>
                  <a:gd name="T65" fmla="*/ 0 h 655"/>
                  <a:gd name="T66" fmla="*/ 173 w 622"/>
                  <a:gd name="T67" fmla="*/ 22 h 655"/>
                  <a:gd name="T68" fmla="*/ 153 w 622"/>
                  <a:gd name="T69" fmla="*/ 26 h 655"/>
                  <a:gd name="T70" fmla="*/ 168 w 622"/>
                  <a:gd name="T71" fmla="*/ 46 h 655"/>
                  <a:gd name="T72" fmla="*/ 153 w 622"/>
                  <a:gd name="T73" fmla="*/ 60 h 655"/>
                  <a:gd name="T74" fmla="*/ 111 w 622"/>
                  <a:gd name="T75" fmla="*/ 62 h 655"/>
                  <a:gd name="T76" fmla="*/ 93 w 622"/>
                  <a:gd name="T77" fmla="*/ 55 h 655"/>
                  <a:gd name="T78" fmla="*/ 64 w 622"/>
                  <a:gd name="T79" fmla="*/ 55 h 655"/>
                  <a:gd name="T80" fmla="*/ 75 w 622"/>
                  <a:gd name="T81" fmla="*/ 75 h 655"/>
                  <a:gd name="T82" fmla="*/ 68 w 622"/>
                  <a:gd name="T83" fmla="*/ 91 h 655"/>
                  <a:gd name="T84" fmla="*/ 35 w 622"/>
                  <a:gd name="T85" fmla="*/ 157 h 655"/>
                  <a:gd name="T86" fmla="*/ 11 w 622"/>
                  <a:gd name="T87" fmla="*/ 188 h 655"/>
                  <a:gd name="T88" fmla="*/ 4 w 622"/>
                  <a:gd name="T89" fmla="*/ 215 h 655"/>
                  <a:gd name="T90" fmla="*/ 22 w 622"/>
                  <a:gd name="T91" fmla="*/ 233 h 655"/>
                  <a:gd name="T92" fmla="*/ 53 w 622"/>
                  <a:gd name="T93" fmla="*/ 231 h 655"/>
                  <a:gd name="T94" fmla="*/ 66 w 622"/>
                  <a:gd name="T95" fmla="*/ 257 h 655"/>
                  <a:gd name="T96" fmla="*/ 113 w 622"/>
                  <a:gd name="T97" fmla="*/ 240 h 655"/>
                  <a:gd name="T98" fmla="*/ 135 w 622"/>
                  <a:gd name="T99" fmla="*/ 264 h 655"/>
                  <a:gd name="T100" fmla="*/ 168 w 622"/>
                  <a:gd name="T101" fmla="*/ 284 h 655"/>
                  <a:gd name="T102" fmla="*/ 193 w 622"/>
                  <a:gd name="T103" fmla="*/ 298 h 655"/>
                  <a:gd name="T104" fmla="*/ 217 w 622"/>
                  <a:gd name="T105" fmla="*/ 319 h 655"/>
                  <a:gd name="T106" fmla="*/ 248 w 622"/>
                  <a:gd name="T107" fmla="*/ 346 h 655"/>
                  <a:gd name="T108" fmla="*/ 259 w 622"/>
                  <a:gd name="T109" fmla="*/ 377 h 655"/>
                  <a:gd name="T110" fmla="*/ 255 w 622"/>
                  <a:gd name="T111" fmla="*/ 442 h 655"/>
                  <a:gd name="T112" fmla="*/ 288 w 622"/>
                  <a:gd name="T113" fmla="*/ 448 h 655"/>
                  <a:gd name="T114" fmla="*/ 311 w 622"/>
                  <a:gd name="T115" fmla="*/ 484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2" h="655">
                    <a:moveTo>
                      <a:pt x="308" y="504"/>
                    </a:moveTo>
                    <a:lnTo>
                      <a:pt x="319" y="506"/>
                    </a:lnTo>
                    <a:lnTo>
                      <a:pt x="322" y="517"/>
                    </a:lnTo>
                    <a:lnTo>
                      <a:pt x="321" y="531"/>
                    </a:lnTo>
                    <a:lnTo>
                      <a:pt x="306" y="539"/>
                    </a:lnTo>
                    <a:lnTo>
                      <a:pt x="259" y="588"/>
                    </a:lnTo>
                    <a:lnTo>
                      <a:pt x="271" y="586"/>
                    </a:lnTo>
                    <a:lnTo>
                      <a:pt x="282" y="595"/>
                    </a:lnTo>
                    <a:lnTo>
                      <a:pt x="284" y="602"/>
                    </a:lnTo>
                    <a:lnTo>
                      <a:pt x="291" y="599"/>
                    </a:lnTo>
                    <a:lnTo>
                      <a:pt x="299" y="608"/>
                    </a:lnTo>
                    <a:lnTo>
                      <a:pt x="321" y="620"/>
                    </a:lnTo>
                    <a:lnTo>
                      <a:pt x="322" y="628"/>
                    </a:lnTo>
                    <a:lnTo>
                      <a:pt x="331" y="635"/>
                    </a:lnTo>
                    <a:lnTo>
                      <a:pt x="324" y="642"/>
                    </a:lnTo>
                    <a:lnTo>
                      <a:pt x="326" y="655"/>
                    </a:lnTo>
                    <a:lnTo>
                      <a:pt x="341" y="639"/>
                    </a:lnTo>
                    <a:lnTo>
                      <a:pt x="344" y="626"/>
                    </a:lnTo>
                    <a:lnTo>
                      <a:pt x="364" y="611"/>
                    </a:lnTo>
                    <a:lnTo>
                      <a:pt x="375" y="593"/>
                    </a:lnTo>
                    <a:lnTo>
                      <a:pt x="384" y="573"/>
                    </a:lnTo>
                    <a:lnTo>
                      <a:pt x="402" y="553"/>
                    </a:lnTo>
                    <a:lnTo>
                      <a:pt x="404" y="535"/>
                    </a:lnTo>
                    <a:lnTo>
                      <a:pt x="406" y="533"/>
                    </a:lnTo>
                    <a:lnTo>
                      <a:pt x="404" y="528"/>
                    </a:lnTo>
                    <a:lnTo>
                      <a:pt x="402" y="513"/>
                    </a:lnTo>
                    <a:lnTo>
                      <a:pt x="408" y="502"/>
                    </a:lnTo>
                    <a:lnTo>
                      <a:pt x="435" y="477"/>
                    </a:lnTo>
                    <a:lnTo>
                      <a:pt x="466" y="464"/>
                    </a:lnTo>
                    <a:lnTo>
                      <a:pt x="470" y="459"/>
                    </a:lnTo>
                    <a:lnTo>
                      <a:pt x="506" y="457"/>
                    </a:lnTo>
                    <a:lnTo>
                      <a:pt x="510" y="451"/>
                    </a:lnTo>
                    <a:lnTo>
                      <a:pt x="522" y="440"/>
                    </a:lnTo>
                    <a:lnTo>
                      <a:pt x="526" y="429"/>
                    </a:lnTo>
                    <a:lnTo>
                      <a:pt x="544" y="399"/>
                    </a:lnTo>
                    <a:lnTo>
                      <a:pt x="548" y="377"/>
                    </a:lnTo>
                    <a:lnTo>
                      <a:pt x="553" y="368"/>
                    </a:lnTo>
                    <a:lnTo>
                      <a:pt x="557" y="339"/>
                    </a:lnTo>
                    <a:lnTo>
                      <a:pt x="555" y="315"/>
                    </a:lnTo>
                    <a:lnTo>
                      <a:pt x="559" y="295"/>
                    </a:lnTo>
                    <a:lnTo>
                      <a:pt x="570" y="288"/>
                    </a:lnTo>
                    <a:lnTo>
                      <a:pt x="584" y="264"/>
                    </a:lnTo>
                    <a:lnTo>
                      <a:pt x="601" y="249"/>
                    </a:lnTo>
                    <a:lnTo>
                      <a:pt x="617" y="228"/>
                    </a:lnTo>
                    <a:lnTo>
                      <a:pt x="622" y="197"/>
                    </a:lnTo>
                    <a:lnTo>
                      <a:pt x="619" y="175"/>
                    </a:lnTo>
                    <a:lnTo>
                      <a:pt x="613" y="166"/>
                    </a:lnTo>
                    <a:lnTo>
                      <a:pt x="588" y="164"/>
                    </a:lnTo>
                    <a:lnTo>
                      <a:pt x="550" y="133"/>
                    </a:lnTo>
                    <a:lnTo>
                      <a:pt x="542" y="129"/>
                    </a:lnTo>
                    <a:lnTo>
                      <a:pt x="512" y="129"/>
                    </a:lnTo>
                    <a:lnTo>
                      <a:pt x="486" y="120"/>
                    </a:lnTo>
                    <a:lnTo>
                      <a:pt x="472" y="128"/>
                    </a:lnTo>
                    <a:lnTo>
                      <a:pt x="473" y="120"/>
                    </a:lnTo>
                    <a:lnTo>
                      <a:pt x="466" y="118"/>
                    </a:lnTo>
                    <a:lnTo>
                      <a:pt x="470" y="113"/>
                    </a:lnTo>
                    <a:lnTo>
                      <a:pt x="464" y="108"/>
                    </a:lnTo>
                    <a:lnTo>
                      <a:pt x="457" y="111"/>
                    </a:lnTo>
                    <a:lnTo>
                      <a:pt x="455" y="104"/>
                    </a:lnTo>
                    <a:lnTo>
                      <a:pt x="428" y="95"/>
                    </a:lnTo>
                    <a:lnTo>
                      <a:pt x="413" y="95"/>
                    </a:lnTo>
                    <a:lnTo>
                      <a:pt x="408" y="108"/>
                    </a:lnTo>
                    <a:lnTo>
                      <a:pt x="399" y="111"/>
                    </a:lnTo>
                    <a:lnTo>
                      <a:pt x="393" y="122"/>
                    </a:lnTo>
                    <a:lnTo>
                      <a:pt x="392" y="113"/>
                    </a:lnTo>
                    <a:lnTo>
                      <a:pt x="361" y="113"/>
                    </a:lnTo>
                    <a:lnTo>
                      <a:pt x="359" y="117"/>
                    </a:lnTo>
                    <a:lnTo>
                      <a:pt x="361" y="111"/>
                    </a:lnTo>
                    <a:lnTo>
                      <a:pt x="372" y="111"/>
                    </a:lnTo>
                    <a:lnTo>
                      <a:pt x="372" y="104"/>
                    </a:lnTo>
                    <a:lnTo>
                      <a:pt x="368" y="100"/>
                    </a:lnTo>
                    <a:lnTo>
                      <a:pt x="372" y="97"/>
                    </a:lnTo>
                    <a:lnTo>
                      <a:pt x="361" y="102"/>
                    </a:lnTo>
                    <a:lnTo>
                      <a:pt x="361" y="91"/>
                    </a:lnTo>
                    <a:lnTo>
                      <a:pt x="381" y="67"/>
                    </a:lnTo>
                    <a:lnTo>
                      <a:pt x="384" y="58"/>
                    </a:lnTo>
                    <a:lnTo>
                      <a:pt x="375" y="55"/>
                    </a:lnTo>
                    <a:lnTo>
                      <a:pt x="364" y="20"/>
                    </a:lnTo>
                    <a:lnTo>
                      <a:pt x="361" y="17"/>
                    </a:lnTo>
                    <a:lnTo>
                      <a:pt x="357" y="18"/>
                    </a:lnTo>
                    <a:lnTo>
                      <a:pt x="342" y="42"/>
                    </a:lnTo>
                    <a:lnTo>
                      <a:pt x="333" y="49"/>
                    </a:lnTo>
                    <a:lnTo>
                      <a:pt x="319" y="51"/>
                    </a:lnTo>
                    <a:lnTo>
                      <a:pt x="311" y="46"/>
                    </a:lnTo>
                    <a:lnTo>
                      <a:pt x="302" y="44"/>
                    </a:lnTo>
                    <a:lnTo>
                      <a:pt x="290" y="46"/>
                    </a:lnTo>
                    <a:lnTo>
                      <a:pt x="288" y="53"/>
                    </a:lnTo>
                    <a:lnTo>
                      <a:pt x="279" y="53"/>
                    </a:lnTo>
                    <a:lnTo>
                      <a:pt x="268" y="51"/>
                    </a:lnTo>
                    <a:lnTo>
                      <a:pt x="244" y="62"/>
                    </a:lnTo>
                    <a:lnTo>
                      <a:pt x="233" y="60"/>
                    </a:lnTo>
                    <a:lnTo>
                      <a:pt x="228" y="55"/>
                    </a:lnTo>
                    <a:lnTo>
                      <a:pt x="228" y="47"/>
                    </a:lnTo>
                    <a:lnTo>
                      <a:pt x="224" y="44"/>
                    </a:lnTo>
                    <a:lnTo>
                      <a:pt x="226" y="26"/>
                    </a:lnTo>
                    <a:lnTo>
                      <a:pt x="230" y="22"/>
                    </a:lnTo>
                    <a:lnTo>
                      <a:pt x="228" y="13"/>
                    </a:lnTo>
                    <a:lnTo>
                      <a:pt x="222" y="11"/>
                    </a:lnTo>
                    <a:lnTo>
                      <a:pt x="221" y="0"/>
                    </a:lnTo>
                    <a:lnTo>
                      <a:pt x="211" y="0"/>
                    </a:lnTo>
                    <a:lnTo>
                      <a:pt x="206" y="9"/>
                    </a:lnTo>
                    <a:lnTo>
                      <a:pt x="173" y="22"/>
                    </a:lnTo>
                    <a:lnTo>
                      <a:pt x="146" y="15"/>
                    </a:lnTo>
                    <a:lnTo>
                      <a:pt x="146" y="20"/>
                    </a:lnTo>
                    <a:lnTo>
                      <a:pt x="153" y="26"/>
                    </a:lnTo>
                    <a:lnTo>
                      <a:pt x="153" y="35"/>
                    </a:lnTo>
                    <a:lnTo>
                      <a:pt x="155" y="46"/>
                    </a:lnTo>
                    <a:lnTo>
                      <a:pt x="168" y="46"/>
                    </a:lnTo>
                    <a:lnTo>
                      <a:pt x="168" y="49"/>
                    </a:lnTo>
                    <a:lnTo>
                      <a:pt x="157" y="53"/>
                    </a:lnTo>
                    <a:lnTo>
                      <a:pt x="153" y="60"/>
                    </a:lnTo>
                    <a:lnTo>
                      <a:pt x="131" y="71"/>
                    </a:lnTo>
                    <a:lnTo>
                      <a:pt x="119" y="71"/>
                    </a:lnTo>
                    <a:lnTo>
                      <a:pt x="111" y="62"/>
                    </a:lnTo>
                    <a:lnTo>
                      <a:pt x="108" y="66"/>
                    </a:lnTo>
                    <a:lnTo>
                      <a:pt x="102" y="51"/>
                    </a:lnTo>
                    <a:lnTo>
                      <a:pt x="93" y="55"/>
                    </a:lnTo>
                    <a:lnTo>
                      <a:pt x="90" y="51"/>
                    </a:lnTo>
                    <a:lnTo>
                      <a:pt x="88" y="55"/>
                    </a:lnTo>
                    <a:lnTo>
                      <a:pt x="64" y="55"/>
                    </a:lnTo>
                    <a:lnTo>
                      <a:pt x="64" y="66"/>
                    </a:lnTo>
                    <a:lnTo>
                      <a:pt x="71" y="67"/>
                    </a:lnTo>
                    <a:lnTo>
                      <a:pt x="75" y="75"/>
                    </a:lnTo>
                    <a:lnTo>
                      <a:pt x="60" y="75"/>
                    </a:lnTo>
                    <a:lnTo>
                      <a:pt x="60" y="86"/>
                    </a:lnTo>
                    <a:lnTo>
                      <a:pt x="68" y="91"/>
                    </a:lnTo>
                    <a:lnTo>
                      <a:pt x="71" y="104"/>
                    </a:lnTo>
                    <a:lnTo>
                      <a:pt x="60" y="149"/>
                    </a:lnTo>
                    <a:lnTo>
                      <a:pt x="35" y="157"/>
                    </a:lnTo>
                    <a:lnTo>
                      <a:pt x="22" y="164"/>
                    </a:lnTo>
                    <a:lnTo>
                      <a:pt x="13" y="177"/>
                    </a:lnTo>
                    <a:lnTo>
                      <a:pt x="11" y="188"/>
                    </a:lnTo>
                    <a:lnTo>
                      <a:pt x="6" y="191"/>
                    </a:lnTo>
                    <a:lnTo>
                      <a:pt x="0" y="204"/>
                    </a:lnTo>
                    <a:lnTo>
                      <a:pt x="4" y="215"/>
                    </a:lnTo>
                    <a:lnTo>
                      <a:pt x="15" y="226"/>
                    </a:lnTo>
                    <a:lnTo>
                      <a:pt x="13" y="233"/>
                    </a:lnTo>
                    <a:lnTo>
                      <a:pt x="22" y="233"/>
                    </a:lnTo>
                    <a:lnTo>
                      <a:pt x="28" y="240"/>
                    </a:lnTo>
                    <a:lnTo>
                      <a:pt x="35" y="242"/>
                    </a:lnTo>
                    <a:lnTo>
                      <a:pt x="53" y="231"/>
                    </a:lnTo>
                    <a:lnTo>
                      <a:pt x="53" y="257"/>
                    </a:lnTo>
                    <a:lnTo>
                      <a:pt x="55" y="260"/>
                    </a:lnTo>
                    <a:lnTo>
                      <a:pt x="66" y="257"/>
                    </a:lnTo>
                    <a:lnTo>
                      <a:pt x="88" y="260"/>
                    </a:lnTo>
                    <a:lnTo>
                      <a:pt x="101" y="253"/>
                    </a:lnTo>
                    <a:lnTo>
                      <a:pt x="113" y="240"/>
                    </a:lnTo>
                    <a:lnTo>
                      <a:pt x="133" y="237"/>
                    </a:lnTo>
                    <a:lnTo>
                      <a:pt x="137" y="246"/>
                    </a:lnTo>
                    <a:lnTo>
                      <a:pt x="135" y="264"/>
                    </a:lnTo>
                    <a:lnTo>
                      <a:pt x="139" y="273"/>
                    </a:lnTo>
                    <a:lnTo>
                      <a:pt x="150" y="280"/>
                    </a:lnTo>
                    <a:lnTo>
                      <a:pt x="168" y="284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3" y="298"/>
                    </a:lnTo>
                    <a:lnTo>
                      <a:pt x="202" y="298"/>
                    </a:lnTo>
                    <a:lnTo>
                      <a:pt x="210" y="302"/>
                    </a:lnTo>
                    <a:lnTo>
                      <a:pt x="217" y="319"/>
                    </a:lnTo>
                    <a:lnTo>
                      <a:pt x="213" y="329"/>
                    </a:lnTo>
                    <a:lnTo>
                      <a:pt x="219" y="346"/>
                    </a:lnTo>
                    <a:lnTo>
                      <a:pt x="248" y="346"/>
                    </a:lnTo>
                    <a:lnTo>
                      <a:pt x="248" y="360"/>
                    </a:lnTo>
                    <a:lnTo>
                      <a:pt x="253" y="364"/>
                    </a:lnTo>
                    <a:lnTo>
                      <a:pt x="259" y="377"/>
                    </a:lnTo>
                    <a:lnTo>
                      <a:pt x="255" y="408"/>
                    </a:lnTo>
                    <a:lnTo>
                      <a:pt x="251" y="409"/>
                    </a:lnTo>
                    <a:lnTo>
                      <a:pt x="255" y="442"/>
                    </a:lnTo>
                    <a:lnTo>
                      <a:pt x="268" y="446"/>
                    </a:lnTo>
                    <a:lnTo>
                      <a:pt x="279" y="444"/>
                    </a:lnTo>
                    <a:lnTo>
                      <a:pt x="288" y="448"/>
                    </a:lnTo>
                    <a:lnTo>
                      <a:pt x="293" y="473"/>
                    </a:lnTo>
                    <a:lnTo>
                      <a:pt x="311" y="475"/>
                    </a:lnTo>
                    <a:lnTo>
                      <a:pt x="311" y="484"/>
                    </a:lnTo>
                    <a:lnTo>
                      <a:pt x="308" y="504"/>
                    </a:lnTo>
                    <a:lnTo>
                      <a:pt x="308" y="50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3" name="Freeform 190"/>
              <p:cNvSpPr>
                <a:spLocks/>
              </p:cNvSpPr>
              <p:nvPr/>
            </p:nvSpPr>
            <p:spPr bwMode="auto">
              <a:xfrm>
                <a:off x="1520" y="2188"/>
                <a:ext cx="622" cy="655"/>
              </a:xfrm>
              <a:custGeom>
                <a:avLst/>
                <a:gdLst>
                  <a:gd name="T0" fmla="*/ 322 w 622"/>
                  <a:gd name="T1" fmla="*/ 517 h 655"/>
                  <a:gd name="T2" fmla="*/ 259 w 622"/>
                  <a:gd name="T3" fmla="*/ 588 h 655"/>
                  <a:gd name="T4" fmla="*/ 284 w 622"/>
                  <a:gd name="T5" fmla="*/ 602 h 655"/>
                  <a:gd name="T6" fmla="*/ 321 w 622"/>
                  <a:gd name="T7" fmla="*/ 620 h 655"/>
                  <a:gd name="T8" fmla="*/ 324 w 622"/>
                  <a:gd name="T9" fmla="*/ 642 h 655"/>
                  <a:gd name="T10" fmla="*/ 344 w 622"/>
                  <a:gd name="T11" fmla="*/ 626 h 655"/>
                  <a:gd name="T12" fmla="*/ 384 w 622"/>
                  <a:gd name="T13" fmla="*/ 573 h 655"/>
                  <a:gd name="T14" fmla="*/ 406 w 622"/>
                  <a:gd name="T15" fmla="*/ 533 h 655"/>
                  <a:gd name="T16" fmla="*/ 408 w 622"/>
                  <a:gd name="T17" fmla="*/ 502 h 655"/>
                  <a:gd name="T18" fmla="*/ 470 w 622"/>
                  <a:gd name="T19" fmla="*/ 459 h 655"/>
                  <a:gd name="T20" fmla="*/ 522 w 622"/>
                  <a:gd name="T21" fmla="*/ 440 h 655"/>
                  <a:gd name="T22" fmla="*/ 548 w 622"/>
                  <a:gd name="T23" fmla="*/ 377 h 655"/>
                  <a:gd name="T24" fmla="*/ 555 w 622"/>
                  <a:gd name="T25" fmla="*/ 315 h 655"/>
                  <a:gd name="T26" fmla="*/ 584 w 622"/>
                  <a:gd name="T27" fmla="*/ 264 h 655"/>
                  <a:gd name="T28" fmla="*/ 622 w 622"/>
                  <a:gd name="T29" fmla="*/ 197 h 655"/>
                  <a:gd name="T30" fmla="*/ 588 w 622"/>
                  <a:gd name="T31" fmla="*/ 164 h 655"/>
                  <a:gd name="T32" fmla="*/ 512 w 622"/>
                  <a:gd name="T33" fmla="*/ 129 h 655"/>
                  <a:gd name="T34" fmla="*/ 473 w 622"/>
                  <a:gd name="T35" fmla="*/ 120 h 655"/>
                  <a:gd name="T36" fmla="*/ 464 w 622"/>
                  <a:gd name="T37" fmla="*/ 108 h 655"/>
                  <a:gd name="T38" fmla="*/ 428 w 622"/>
                  <a:gd name="T39" fmla="*/ 95 h 655"/>
                  <a:gd name="T40" fmla="*/ 399 w 622"/>
                  <a:gd name="T41" fmla="*/ 111 h 655"/>
                  <a:gd name="T42" fmla="*/ 361 w 622"/>
                  <a:gd name="T43" fmla="*/ 113 h 655"/>
                  <a:gd name="T44" fmla="*/ 372 w 622"/>
                  <a:gd name="T45" fmla="*/ 111 h 655"/>
                  <a:gd name="T46" fmla="*/ 372 w 622"/>
                  <a:gd name="T47" fmla="*/ 97 h 655"/>
                  <a:gd name="T48" fmla="*/ 381 w 622"/>
                  <a:gd name="T49" fmla="*/ 67 h 655"/>
                  <a:gd name="T50" fmla="*/ 364 w 622"/>
                  <a:gd name="T51" fmla="*/ 20 h 655"/>
                  <a:gd name="T52" fmla="*/ 342 w 622"/>
                  <a:gd name="T53" fmla="*/ 42 h 655"/>
                  <a:gd name="T54" fmla="*/ 311 w 622"/>
                  <a:gd name="T55" fmla="*/ 46 h 655"/>
                  <a:gd name="T56" fmla="*/ 288 w 622"/>
                  <a:gd name="T57" fmla="*/ 53 h 655"/>
                  <a:gd name="T58" fmla="*/ 244 w 622"/>
                  <a:gd name="T59" fmla="*/ 62 h 655"/>
                  <a:gd name="T60" fmla="*/ 228 w 622"/>
                  <a:gd name="T61" fmla="*/ 47 h 655"/>
                  <a:gd name="T62" fmla="*/ 230 w 622"/>
                  <a:gd name="T63" fmla="*/ 22 h 655"/>
                  <a:gd name="T64" fmla="*/ 221 w 622"/>
                  <a:gd name="T65" fmla="*/ 0 h 655"/>
                  <a:gd name="T66" fmla="*/ 173 w 622"/>
                  <a:gd name="T67" fmla="*/ 22 h 655"/>
                  <a:gd name="T68" fmla="*/ 153 w 622"/>
                  <a:gd name="T69" fmla="*/ 26 h 655"/>
                  <a:gd name="T70" fmla="*/ 168 w 622"/>
                  <a:gd name="T71" fmla="*/ 46 h 655"/>
                  <a:gd name="T72" fmla="*/ 153 w 622"/>
                  <a:gd name="T73" fmla="*/ 60 h 655"/>
                  <a:gd name="T74" fmla="*/ 111 w 622"/>
                  <a:gd name="T75" fmla="*/ 62 h 655"/>
                  <a:gd name="T76" fmla="*/ 93 w 622"/>
                  <a:gd name="T77" fmla="*/ 55 h 655"/>
                  <a:gd name="T78" fmla="*/ 64 w 622"/>
                  <a:gd name="T79" fmla="*/ 55 h 655"/>
                  <a:gd name="T80" fmla="*/ 75 w 622"/>
                  <a:gd name="T81" fmla="*/ 75 h 655"/>
                  <a:gd name="T82" fmla="*/ 68 w 622"/>
                  <a:gd name="T83" fmla="*/ 91 h 655"/>
                  <a:gd name="T84" fmla="*/ 35 w 622"/>
                  <a:gd name="T85" fmla="*/ 157 h 655"/>
                  <a:gd name="T86" fmla="*/ 11 w 622"/>
                  <a:gd name="T87" fmla="*/ 188 h 655"/>
                  <a:gd name="T88" fmla="*/ 4 w 622"/>
                  <a:gd name="T89" fmla="*/ 215 h 655"/>
                  <a:gd name="T90" fmla="*/ 22 w 622"/>
                  <a:gd name="T91" fmla="*/ 233 h 655"/>
                  <a:gd name="T92" fmla="*/ 53 w 622"/>
                  <a:gd name="T93" fmla="*/ 231 h 655"/>
                  <a:gd name="T94" fmla="*/ 66 w 622"/>
                  <a:gd name="T95" fmla="*/ 257 h 655"/>
                  <a:gd name="T96" fmla="*/ 113 w 622"/>
                  <a:gd name="T97" fmla="*/ 240 h 655"/>
                  <a:gd name="T98" fmla="*/ 135 w 622"/>
                  <a:gd name="T99" fmla="*/ 264 h 655"/>
                  <a:gd name="T100" fmla="*/ 168 w 622"/>
                  <a:gd name="T101" fmla="*/ 284 h 655"/>
                  <a:gd name="T102" fmla="*/ 193 w 622"/>
                  <a:gd name="T103" fmla="*/ 298 h 655"/>
                  <a:gd name="T104" fmla="*/ 217 w 622"/>
                  <a:gd name="T105" fmla="*/ 319 h 655"/>
                  <a:gd name="T106" fmla="*/ 248 w 622"/>
                  <a:gd name="T107" fmla="*/ 346 h 655"/>
                  <a:gd name="T108" fmla="*/ 259 w 622"/>
                  <a:gd name="T109" fmla="*/ 377 h 655"/>
                  <a:gd name="T110" fmla="*/ 255 w 622"/>
                  <a:gd name="T111" fmla="*/ 442 h 655"/>
                  <a:gd name="T112" fmla="*/ 288 w 622"/>
                  <a:gd name="T113" fmla="*/ 448 h 655"/>
                  <a:gd name="T114" fmla="*/ 311 w 622"/>
                  <a:gd name="T115" fmla="*/ 484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2" h="655">
                    <a:moveTo>
                      <a:pt x="308" y="504"/>
                    </a:moveTo>
                    <a:lnTo>
                      <a:pt x="319" y="506"/>
                    </a:lnTo>
                    <a:lnTo>
                      <a:pt x="322" y="517"/>
                    </a:lnTo>
                    <a:lnTo>
                      <a:pt x="321" y="531"/>
                    </a:lnTo>
                    <a:lnTo>
                      <a:pt x="306" y="539"/>
                    </a:lnTo>
                    <a:lnTo>
                      <a:pt x="259" y="588"/>
                    </a:lnTo>
                    <a:lnTo>
                      <a:pt x="271" y="586"/>
                    </a:lnTo>
                    <a:lnTo>
                      <a:pt x="282" y="595"/>
                    </a:lnTo>
                    <a:lnTo>
                      <a:pt x="284" y="602"/>
                    </a:lnTo>
                    <a:lnTo>
                      <a:pt x="291" y="599"/>
                    </a:lnTo>
                    <a:lnTo>
                      <a:pt x="299" y="608"/>
                    </a:lnTo>
                    <a:lnTo>
                      <a:pt x="321" y="620"/>
                    </a:lnTo>
                    <a:lnTo>
                      <a:pt x="322" y="628"/>
                    </a:lnTo>
                    <a:lnTo>
                      <a:pt x="331" y="635"/>
                    </a:lnTo>
                    <a:lnTo>
                      <a:pt x="324" y="642"/>
                    </a:lnTo>
                    <a:lnTo>
                      <a:pt x="326" y="655"/>
                    </a:lnTo>
                    <a:lnTo>
                      <a:pt x="341" y="639"/>
                    </a:lnTo>
                    <a:lnTo>
                      <a:pt x="344" y="626"/>
                    </a:lnTo>
                    <a:lnTo>
                      <a:pt x="364" y="611"/>
                    </a:lnTo>
                    <a:lnTo>
                      <a:pt x="375" y="593"/>
                    </a:lnTo>
                    <a:lnTo>
                      <a:pt x="384" y="573"/>
                    </a:lnTo>
                    <a:lnTo>
                      <a:pt x="402" y="553"/>
                    </a:lnTo>
                    <a:lnTo>
                      <a:pt x="404" y="535"/>
                    </a:lnTo>
                    <a:lnTo>
                      <a:pt x="406" y="533"/>
                    </a:lnTo>
                    <a:lnTo>
                      <a:pt x="404" y="528"/>
                    </a:lnTo>
                    <a:lnTo>
                      <a:pt x="402" y="513"/>
                    </a:lnTo>
                    <a:lnTo>
                      <a:pt x="408" y="502"/>
                    </a:lnTo>
                    <a:lnTo>
                      <a:pt x="435" y="477"/>
                    </a:lnTo>
                    <a:lnTo>
                      <a:pt x="466" y="464"/>
                    </a:lnTo>
                    <a:lnTo>
                      <a:pt x="470" y="459"/>
                    </a:lnTo>
                    <a:lnTo>
                      <a:pt x="506" y="457"/>
                    </a:lnTo>
                    <a:lnTo>
                      <a:pt x="510" y="451"/>
                    </a:lnTo>
                    <a:lnTo>
                      <a:pt x="522" y="440"/>
                    </a:lnTo>
                    <a:lnTo>
                      <a:pt x="526" y="429"/>
                    </a:lnTo>
                    <a:lnTo>
                      <a:pt x="544" y="399"/>
                    </a:lnTo>
                    <a:lnTo>
                      <a:pt x="548" y="377"/>
                    </a:lnTo>
                    <a:lnTo>
                      <a:pt x="553" y="368"/>
                    </a:lnTo>
                    <a:lnTo>
                      <a:pt x="557" y="339"/>
                    </a:lnTo>
                    <a:lnTo>
                      <a:pt x="555" y="315"/>
                    </a:lnTo>
                    <a:lnTo>
                      <a:pt x="559" y="295"/>
                    </a:lnTo>
                    <a:lnTo>
                      <a:pt x="570" y="288"/>
                    </a:lnTo>
                    <a:lnTo>
                      <a:pt x="584" y="264"/>
                    </a:lnTo>
                    <a:lnTo>
                      <a:pt x="601" y="249"/>
                    </a:lnTo>
                    <a:lnTo>
                      <a:pt x="617" y="228"/>
                    </a:lnTo>
                    <a:lnTo>
                      <a:pt x="622" y="197"/>
                    </a:lnTo>
                    <a:lnTo>
                      <a:pt x="619" y="175"/>
                    </a:lnTo>
                    <a:lnTo>
                      <a:pt x="613" y="166"/>
                    </a:lnTo>
                    <a:lnTo>
                      <a:pt x="588" y="164"/>
                    </a:lnTo>
                    <a:lnTo>
                      <a:pt x="550" y="133"/>
                    </a:lnTo>
                    <a:lnTo>
                      <a:pt x="542" y="129"/>
                    </a:lnTo>
                    <a:lnTo>
                      <a:pt x="512" y="129"/>
                    </a:lnTo>
                    <a:lnTo>
                      <a:pt x="486" y="120"/>
                    </a:lnTo>
                    <a:lnTo>
                      <a:pt x="472" y="128"/>
                    </a:lnTo>
                    <a:lnTo>
                      <a:pt x="473" y="120"/>
                    </a:lnTo>
                    <a:lnTo>
                      <a:pt x="466" y="118"/>
                    </a:lnTo>
                    <a:lnTo>
                      <a:pt x="470" y="113"/>
                    </a:lnTo>
                    <a:lnTo>
                      <a:pt x="464" y="108"/>
                    </a:lnTo>
                    <a:lnTo>
                      <a:pt x="457" y="111"/>
                    </a:lnTo>
                    <a:lnTo>
                      <a:pt x="455" y="104"/>
                    </a:lnTo>
                    <a:lnTo>
                      <a:pt x="428" y="95"/>
                    </a:lnTo>
                    <a:lnTo>
                      <a:pt x="413" y="95"/>
                    </a:lnTo>
                    <a:lnTo>
                      <a:pt x="408" y="108"/>
                    </a:lnTo>
                    <a:lnTo>
                      <a:pt x="399" y="111"/>
                    </a:lnTo>
                    <a:lnTo>
                      <a:pt x="393" y="122"/>
                    </a:lnTo>
                    <a:lnTo>
                      <a:pt x="392" y="113"/>
                    </a:lnTo>
                    <a:lnTo>
                      <a:pt x="361" y="113"/>
                    </a:lnTo>
                    <a:lnTo>
                      <a:pt x="359" y="117"/>
                    </a:lnTo>
                    <a:lnTo>
                      <a:pt x="361" y="111"/>
                    </a:lnTo>
                    <a:lnTo>
                      <a:pt x="372" y="111"/>
                    </a:lnTo>
                    <a:lnTo>
                      <a:pt x="372" y="104"/>
                    </a:lnTo>
                    <a:lnTo>
                      <a:pt x="368" y="100"/>
                    </a:lnTo>
                    <a:lnTo>
                      <a:pt x="372" y="97"/>
                    </a:lnTo>
                    <a:lnTo>
                      <a:pt x="361" y="102"/>
                    </a:lnTo>
                    <a:lnTo>
                      <a:pt x="361" y="91"/>
                    </a:lnTo>
                    <a:lnTo>
                      <a:pt x="381" y="67"/>
                    </a:lnTo>
                    <a:lnTo>
                      <a:pt x="384" y="58"/>
                    </a:lnTo>
                    <a:lnTo>
                      <a:pt x="375" y="55"/>
                    </a:lnTo>
                    <a:lnTo>
                      <a:pt x="364" y="20"/>
                    </a:lnTo>
                    <a:lnTo>
                      <a:pt x="361" y="17"/>
                    </a:lnTo>
                    <a:lnTo>
                      <a:pt x="357" y="18"/>
                    </a:lnTo>
                    <a:lnTo>
                      <a:pt x="342" y="42"/>
                    </a:lnTo>
                    <a:lnTo>
                      <a:pt x="333" y="49"/>
                    </a:lnTo>
                    <a:lnTo>
                      <a:pt x="319" y="51"/>
                    </a:lnTo>
                    <a:lnTo>
                      <a:pt x="311" y="46"/>
                    </a:lnTo>
                    <a:lnTo>
                      <a:pt x="302" y="44"/>
                    </a:lnTo>
                    <a:lnTo>
                      <a:pt x="290" y="46"/>
                    </a:lnTo>
                    <a:lnTo>
                      <a:pt x="288" y="53"/>
                    </a:lnTo>
                    <a:lnTo>
                      <a:pt x="279" y="53"/>
                    </a:lnTo>
                    <a:lnTo>
                      <a:pt x="268" y="51"/>
                    </a:lnTo>
                    <a:lnTo>
                      <a:pt x="244" y="62"/>
                    </a:lnTo>
                    <a:lnTo>
                      <a:pt x="233" y="60"/>
                    </a:lnTo>
                    <a:lnTo>
                      <a:pt x="228" y="55"/>
                    </a:lnTo>
                    <a:lnTo>
                      <a:pt x="228" y="47"/>
                    </a:lnTo>
                    <a:lnTo>
                      <a:pt x="224" y="44"/>
                    </a:lnTo>
                    <a:lnTo>
                      <a:pt x="226" y="26"/>
                    </a:lnTo>
                    <a:lnTo>
                      <a:pt x="230" y="22"/>
                    </a:lnTo>
                    <a:lnTo>
                      <a:pt x="228" y="13"/>
                    </a:lnTo>
                    <a:lnTo>
                      <a:pt x="222" y="11"/>
                    </a:lnTo>
                    <a:lnTo>
                      <a:pt x="221" y="0"/>
                    </a:lnTo>
                    <a:lnTo>
                      <a:pt x="211" y="0"/>
                    </a:lnTo>
                    <a:lnTo>
                      <a:pt x="206" y="9"/>
                    </a:lnTo>
                    <a:lnTo>
                      <a:pt x="173" y="22"/>
                    </a:lnTo>
                    <a:lnTo>
                      <a:pt x="146" y="15"/>
                    </a:lnTo>
                    <a:lnTo>
                      <a:pt x="146" y="20"/>
                    </a:lnTo>
                    <a:lnTo>
                      <a:pt x="153" y="26"/>
                    </a:lnTo>
                    <a:lnTo>
                      <a:pt x="153" y="35"/>
                    </a:lnTo>
                    <a:lnTo>
                      <a:pt x="155" y="46"/>
                    </a:lnTo>
                    <a:lnTo>
                      <a:pt x="168" y="46"/>
                    </a:lnTo>
                    <a:lnTo>
                      <a:pt x="168" y="49"/>
                    </a:lnTo>
                    <a:lnTo>
                      <a:pt x="157" y="53"/>
                    </a:lnTo>
                    <a:lnTo>
                      <a:pt x="153" y="60"/>
                    </a:lnTo>
                    <a:lnTo>
                      <a:pt x="131" y="71"/>
                    </a:lnTo>
                    <a:lnTo>
                      <a:pt x="119" y="71"/>
                    </a:lnTo>
                    <a:lnTo>
                      <a:pt x="111" y="62"/>
                    </a:lnTo>
                    <a:lnTo>
                      <a:pt x="108" y="66"/>
                    </a:lnTo>
                    <a:lnTo>
                      <a:pt x="102" y="51"/>
                    </a:lnTo>
                    <a:lnTo>
                      <a:pt x="93" y="55"/>
                    </a:lnTo>
                    <a:lnTo>
                      <a:pt x="90" y="51"/>
                    </a:lnTo>
                    <a:lnTo>
                      <a:pt x="88" y="55"/>
                    </a:lnTo>
                    <a:lnTo>
                      <a:pt x="64" y="55"/>
                    </a:lnTo>
                    <a:lnTo>
                      <a:pt x="64" y="66"/>
                    </a:lnTo>
                    <a:lnTo>
                      <a:pt x="71" y="67"/>
                    </a:lnTo>
                    <a:lnTo>
                      <a:pt x="75" y="75"/>
                    </a:lnTo>
                    <a:lnTo>
                      <a:pt x="60" y="75"/>
                    </a:lnTo>
                    <a:lnTo>
                      <a:pt x="60" y="86"/>
                    </a:lnTo>
                    <a:lnTo>
                      <a:pt x="68" y="91"/>
                    </a:lnTo>
                    <a:lnTo>
                      <a:pt x="71" y="104"/>
                    </a:lnTo>
                    <a:lnTo>
                      <a:pt x="60" y="149"/>
                    </a:lnTo>
                    <a:lnTo>
                      <a:pt x="35" y="157"/>
                    </a:lnTo>
                    <a:lnTo>
                      <a:pt x="22" y="164"/>
                    </a:lnTo>
                    <a:lnTo>
                      <a:pt x="13" y="177"/>
                    </a:lnTo>
                    <a:lnTo>
                      <a:pt x="11" y="188"/>
                    </a:lnTo>
                    <a:lnTo>
                      <a:pt x="6" y="191"/>
                    </a:lnTo>
                    <a:lnTo>
                      <a:pt x="0" y="204"/>
                    </a:lnTo>
                    <a:lnTo>
                      <a:pt x="4" y="215"/>
                    </a:lnTo>
                    <a:lnTo>
                      <a:pt x="15" y="226"/>
                    </a:lnTo>
                    <a:lnTo>
                      <a:pt x="13" y="233"/>
                    </a:lnTo>
                    <a:lnTo>
                      <a:pt x="22" y="233"/>
                    </a:lnTo>
                    <a:lnTo>
                      <a:pt x="28" y="240"/>
                    </a:lnTo>
                    <a:lnTo>
                      <a:pt x="35" y="242"/>
                    </a:lnTo>
                    <a:lnTo>
                      <a:pt x="53" y="231"/>
                    </a:lnTo>
                    <a:lnTo>
                      <a:pt x="53" y="257"/>
                    </a:lnTo>
                    <a:lnTo>
                      <a:pt x="55" y="260"/>
                    </a:lnTo>
                    <a:lnTo>
                      <a:pt x="66" y="257"/>
                    </a:lnTo>
                    <a:lnTo>
                      <a:pt x="88" y="260"/>
                    </a:lnTo>
                    <a:lnTo>
                      <a:pt x="101" y="253"/>
                    </a:lnTo>
                    <a:lnTo>
                      <a:pt x="113" y="240"/>
                    </a:lnTo>
                    <a:lnTo>
                      <a:pt x="133" y="237"/>
                    </a:lnTo>
                    <a:lnTo>
                      <a:pt x="137" y="246"/>
                    </a:lnTo>
                    <a:lnTo>
                      <a:pt x="135" y="264"/>
                    </a:lnTo>
                    <a:lnTo>
                      <a:pt x="139" y="273"/>
                    </a:lnTo>
                    <a:lnTo>
                      <a:pt x="150" y="280"/>
                    </a:lnTo>
                    <a:lnTo>
                      <a:pt x="168" y="284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3" y="298"/>
                    </a:lnTo>
                    <a:lnTo>
                      <a:pt x="202" y="298"/>
                    </a:lnTo>
                    <a:lnTo>
                      <a:pt x="210" y="302"/>
                    </a:lnTo>
                    <a:lnTo>
                      <a:pt x="217" y="319"/>
                    </a:lnTo>
                    <a:lnTo>
                      <a:pt x="213" y="329"/>
                    </a:lnTo>
                    <a:lnTo>
                      <a:pt x="219" y="346"/>
                    </a:lnTo>
                    <a:lnTo>
                      <a:pt x="248" y="346"/>
                    </a:lnTo>
                    <a:lnTo>
                      <a:pt x="248" y="360"/>
                    </a:lnTo>
                    <a:lnTo>
                      <a:pt x="253" y="364"/>
                    </a:lnTo>
                    <a:lnTo>
                      <a:pt x="259" y="377"/>
                    </a:lnTo>
                    <a:lnTo>
                      <a:pt x="255" y="408"/>
                    </a:lnTo>
                    <a:lnTo>
                      <a:pt x="251" y="409"/>
                    </a:lnTo>
                    <a:lnTo>
                      <a:pt x="255" y="442"/>
                    </a:lnTo>
                    <a:lnTo>
                      <a:pt x="268" y="446"/>
                    </a:lnTo>
                    <a:lnTo>
                      <a:pt x="279" y="444"/>
                    </a:lnTo>
                    <a:lnTo>
                      <a:pt x="288" y="448"/>
                    </a:lnTo>
                    <a:lnTo>
                      <a:pt x="293" y="473"/>
                    </a:lnTo>
                    <a:lnTo>
                      <a:pt x="311" y="475"/>
                    </a:lnTo>
                    <a:lnTo>
                      <a:pt x="311" y="484"/>
                    </a:lnTo>
                    <a:lnTo>
                      <a:pt x="308" y="504"/>
                    </a:lnTo>
                    <a:lnTo>
                      <a:pt x="308" y="50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4" name="Freeform 191"/>
              <p:cNvSpPr>
                <a:spLocks/>
              </p:cNvSpPr>
              <p:nvPr/>
            </p:nvSpPr>
            <p:spPr bwMode="auto">
              <a:xfrm>
                <a:off x="1884" y="2272"/>
                <a:ext cx="9" cy="11"/>
              </a:xfrm>
              <a:custGeom>
                <a:avLst/>
                <a:gdLst>
                  <a:gd name="T0" fmla="*/ 9 w 9"/>
                  <a:gd name="T1" fmla="*/ 4 h 11"/>
                  <a:gd name="T2" fmla="*/ 2 w 9"/>
                  <a:gd name="T3" fmla="*/ 11 h 11"/>
                  <a:gd name="T4" fmla="*/ 0 w 9"/>
                  <a:gd name="T5" fmla="*/ 7 h 11"/>
                  <a:gd name="T6" fmla="*/ 4 w 9"/>
                  <a:gd name="T7" fmla="*/ 2 h 11"/>
                  <a:gd name="T8" fmla="*/ 9 w 9"/>
                  <a:gd name="T9" fmla="*/ 0 h 11"/>
                  <a:gd name="T10" fmla="*/ 6 w 9"/>
                  <a:gd name="T11" fmla="*/ 4 h 11"/>
                  <a:gd name="T12" fmla="*/ 9 w 9"/>
                  <a:gd name="T13" fmla="*/ 4 h 11"/>
                  <a:gd name="T14" fmla="*/ 9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5" name="Freeform 192"/>
              <p:cNvSpPr>
                <a:spLocks/>
              </p:cNvSpPr>
              <p:nvPr/>
            </p:nvSpPr>
            <p:spPr bwMode="auto">
              <a:xfrm>
                <a:off x="1884" y="2272"/>
                <a:ext cx="9" cy="11"/>
              </a:xfrm>
              <a:custGeom>
                <a:avLst/>
                <a:gdLst>
                  <a:gd name="T0" fmla="*/ 9 w 9"/>
                  <a:gd name="T1" fmla="*/ 4 h 11"/>
                  <a:gd name="T2" fmla="*/ 2 w 9"/>
                  <a:gd name="T3" fmla="*/ 11 h 11"/>
                  <a:gd name="T4" fmla="*/ 0 w 9"/>
                  <a:gd name="T5" fmla="*/ 7 h 11"/>
                  <a:gd name="T6" fmla="*/ 4 w 9"/>
                  <a:gd name="T7" fmla="*/ 2 h 11"/>
                  <a:gd name="T8" fmla="*/ 9 w 9"/>
                  <a:gd name="T9" fmla="*/ 0 h 11"/>
                  <a:gd name="T10" fmla="*/ 6 w 9"/>
                  <a:gd name="T11" fmla="*/ 4 h 11"/>
                  <a:gd name="T12" fmla="*/ 9 w 9"/>
                  <a:gd name="T13" fmla="*/ 4 h 11"/>
                  <a:gd name="T14" fmla="*/ 9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6" name="Freeform 193"/>
              <p:cNvSpPr>
                <a:spLocks/>
              </p:cNvSpPr>
              <p:nvPr/>
            </p:nvSpPr>
            <p:spPr bwMode="auto">
              <a:xfrm>
                <a:off x="1908" y="2270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4 h 4"/>
                  <a:gd name="T4" fmla="*/ 2 w 4"/>
                  <a:gd name="T5" fmla="*/ 0 h 4"/>
                  <a:gd name="T6" fmla="*/ 4 w 4"/>
                  <a:gd name="T7" fmla="*/ 2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7" name="Freeform 194"/>
              <p:cNvSpPr>
                <a:spLocks/>
              </p:cNvSpPr>
              <p:nvPr/>
            </p:nvSpPr>
            <p:spPr bwMode="auto">
              <a:xfrm>
                <a:off x="1908" y="2270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4 h 4"/>
                  <a:gd name="T4" fmla="*/ 2 w 4"/>
                  <a:gd name="T5" fmla="*/ 0 h 4"/>
                  <a:gd name="T6" fmla="*/ 4 w 4"/>
                  <a:gd name="T7" fmla="*/ 2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8" name="Freeform 195"/>
              <p:cNvSpPr>
                <a:spLocks/>
              </p:cNvSpPr>
              <p:nvPr/>
            </p:nvSpPr>
            <p:spPr bwMode="auto">
              <a:xfrm>
                <a:off x="1895" y="2263"/>
                <a:ext cx="9" cy="7"/>
              </a:xfrm>
              <a:custGeom>
                <a:avLst/>
                <a:gdLst>
                  <a:gd name="T0" fmla="*/ 4 w 9"/>
                  <a:gd name="T1" fmla="*/ 0 h 7"/>
                  <a:gd name="T2" fmla="*/ 0 w 9"/>
                  <a:gd name="T3" fmla="*/ 3 h 7"/>
                  <a:gd name="T4" fmla="*/ 2 w 9"/>
                  <a:gd name="T5" fmla="*/ 7 h 7"/>
                  <a:gd name="T6" fmla="*/ 9 w 9"/>
                  <a:gd name="T7" fmla="*/ 7 h 7"/>
                  <a:gd name="T8" fmla="*/ 4 w 9"/>
                  <a:gd name="T9" fmla="*/ 0 h 7"/>
                  <a:gd name="T10" fmla="*/ 4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29" name="Freeform 196"/>
              <p:cNvSpPr>
                <a:spLocks/>
              </p:cNvSpPr>
              <p:nvPr/>
            </p:nvSpPr>
            <p:spPr bwMode="auto">
              <a:xfrm>
                <a:off x="1895" y="2263"/>
                <a:ext cx="9" cy="7"/>
              </a:xfrm>
              <a:custGeom>
                <a:avLst/>
                <a:gdLst>
                  <a:gd name="T0" fmla="*/ 4 w 9"/>
                  <a:gd name="T1" fmla="*/ 0 h 7"/>
                  <a:gd name="T2" fmla="*/ 0 w 9"/>
                  <a:gd name="T3" fmla="*/ 3 h 7"/>
                  <a:gd name="T4" fmla="*/ 2 w 9"/>
                  <a:gd name="T5" fmla="*/ 7 h 7"/>
                  <a:gd name="T6" fmla="*/ 9 w 9"/>
                  <a:gd name="T7" fmla="*/ 7 h 7"/>
                  <a:gd name="T8" fmla="*/ 4 w 9"/>
                  <a:gd name="T9" fmla="*/ 0 h 7"/>
                  <a:gd name="T10" fmla="*/ 4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0" name="Freeform 197"/>
              <p:cNvSpPr>
                <a:spLocks/>
              </p:cNvSpPr>
              <p:nvPr/>
            </p:nvSpPr>
            <p:spPr bwMode="auto">
              <a:xfrm>
                <a:off x="1491" y="2556"/>
                <a:ext cx="137" cy="734"/>
              </a:xfrm>
              <a:custGeom>
                <a:avLst/>
                <a:gdLst>
                  <a:gd name="T0" fmla="*/ 88 w 137"/>
                  <a:gd name="T1" fmla="*/ 67 h 734"/>
                  <a:gd name="T2" fmla="*/ 82 w 137"/>
                  <a:gd name="T3" fmla="*/ 131 h 734"/>
                  <a:gd name="T4" fmla="*/ 66 w 137"/>
                  <a:gd name="T5" fmla="*/ 196 h 734"/>
                  <a:gd name="T6" fmla="*/ 62 w 137"/>
                  <a:gd name="T7" fmla="*/ 227 h 734"/>
                  <a:gd name="T8" fmla="*/ 42 w 137"/>
                  <a:gd name="T9" fmla="*/ 343 h 734"/>
                  <a:gd name="T10" fmla="*/ 33 w 137"/>
                  <a:gd name="T11" fmla="*/ 356 h 734"/>
                  <a:gd name="T12" fmla="*/ 31 w 137"/>
                  <a:gd name="T13" fmla="*/ 409 h 734"/>
                  <a:gd name="T14" fmla="*/ 42 w 137"/>
                  <a:gd name="T15" fmla="*/ 443 h 734"/>
                  <a:gd name="T16" fmla="*/ 51 w 137"/>
                  <a:gd name="T17" fmla="*/ 453 h 734"/>
                  <a:gd name="T18" fmla="*/ 48 w 137"/>
                  <a:gd name="T19" fmla="*/ 462 h 734"/>
                  <a:gd name="T20" fmla="*/ 48 w 137"/>
                  <a:gd name="T21" fmla="*/ 474 h 734"/>
                  <a:gd name="T22" fmla="*/ 39 w 137"/>
                  <a:gd name="T23" fmla="*/ 500 h 734"/>
                  <a:gd name="T24" fmla="*/ 37 w 137"/>
                  <a:gd name="T25" fmla="*/ 520 h 734"/>
                  <a:gd name="T26" fmla="*/ 35 w 137"/>
                  <a:gd name="T27" fmla="*/ 531 h 734"/>
                  <a:gd name="T28" fmla="*/ 35 w 137"/>
                  <a:gd name="T29" fmla="*/ 534 h 734"/>
                  <a:gd name="T30" fmla="*/ 33 w 137"/>
                  <a:gd name="T31" fmla="*/ 547 h 734"/>
                  <a:gd name="T32" fmla="*/ 29 w 137"/>
                  <a:gd name="T33" fmla="*/ 554 h 734"/>
                  <a:gd name="T34" fmla="*/ 24 w 137"/>
                  <a:gd name="T35" fmla="*/ 551 h 734"/>
                  <a:gd name="T36" fmla="*/ 11 w 137"/>
                  <a:gd name="T37" fmla="*/ 540 h 734"/>
                  <a:gd name="T38" fmla="*/ 0 w 137"/>
                  <a:gd name="T39" fmla="*/ 560 h 734"/>
                  <a:gd name="T40" fmla="*/ 8 w 137"/>
                  <a:gd name="T41" fmla="*/ 556 h 734"/>
                  <a:gd name="T42" fmla="*/ 28 w 137"/>
                  <a:gd name="T43" fmla="*/ 565 h 734"/>
                  <a:gd name="T44" fmla="*/ 20 w 137"/>
                  <a:gd name="T45" fmla="*/ 574 h 734"/>
                  <a:gd name="T46" fmla="*/ 29 w 137"/>
                  <a:gd name="T47" fmla="*/ 582 h 734"/>
                  <a:gd name="T48" fmla="*/ 24 w 137"/>
                  <a:gd name="T49" fmla="*/ 594 h 734"/>
                  <a:gd name="T50" fmla="*/ 28 w 137"/>
                  <a:gd name="T51" fmla="*/ 598 h 734"/>
                  <a:gd name="T52" fmla="*/ 22 w 137"/>
                  <a:gd name="T53" fmla="*/ 624 h 734"/>
                  <a:gd name="T54" fmla="*/ 29 w 137"/>
                  <a:gd name="T55" fmla="*/ 627 h 734"/>
                  <a:gd name="T56" fmla="*/ 28 w 137"/>
                  <a:gd name="T57" fmla="*/ 649 h 734"/>
                  <a:gd name="T58" fmla="*/ 31 w 137"/>
                  <a:gd name="T59" fmla="*/ 654 h 734"/>
                  <a:gd name="T60" fmla="*/ 26 w 137"/>
                  <a:gd name="T61" fmla="*/ 665 h 734"/>
                  <a:gd name="T62" fmla="*/ 37 w 137"/>
                  <a:gd name="T63" fmla="*/ 689 h 734"/>
                  <a:gd name="T64" fmla="*/ 42 w 137"/>
                  <a:gd name="T65" fmla="*/ 685 h 734"/>
                  <a:gd name="T66" fmla="*/ 42 w 137"/>
                  <a:gd name="T67" fmla="*/ 676 h 734"/>
                  <a:gd name="T68" fmla="*/ 51 w 137"/>
                  <a:gd name="T69" fmla="*/ 694 h 734"/>
                  <a:gd name="T70" fmla="*/ 73 w 137"/>
                  <a:gd name="T71" fmla="*/ 711 h 734"/>
                  <a:gd name="T72" fmla="*/ 57 w 137"/>
                  <a:gd name="T73" fmla="*/ 722 h 734"/>
                  <a:gd name="T74" fmla="*/ 64 w 137"/>
                  <a:gd name="T75" fmla="*/ 734 h 734"/>
                  <a:gd name="T76" fmla="*/ 102 w 137"/>
                  <a:gd name="T77" fmla="*/ 693 h 734"/>
                  <a:gd name="T78" fmla="*/ 57 w 137"/>
                  <a:gd name="T79" fmla="*/ 687 h 734"/>
                  <a:gd name="T80" fmla="*/ 37 w 137"/>
                  <a:gd name="T81" fmla="*/ 658 h 734"/>
                  <a:gd name="T82" fmla="*/ 49 w 137"/>
                  <a:gd name="T83" fmla="*/ 609 h 734"/>
                  <a:gd name="T84" fmla="*/ 64 w 137"/>
                  <a:gd name="T85" fmla="*/ 558 h 734"/>
                  <a:gd name="T86" fmla="*/ 59 w 137"/>
                  <a:gd name="T87" fmla="*/ 514 h 734"/>
                  <a:gd name="T88" fmla="*/ 60 w 137"/>
                  <a:gd name="T89" fmla="*/ 505 h 734"/>
                  <a:gd name="T90" fmla="*/ 64 w 137"/>
                  <a:gd name="T91" fmla="*/ 451 h 734"/>
                  <a:gd name="T92" fmla="*/ 68 w 137"/>
                  <a:gd name="T93" fmla="*/ 391 h 734"/>
                  <a:gd name="T94" fmla="*/ 73 w 137"/>
                  <a:gd name="T95" fmla="*/ 343 h 734"/>
                  <a:gd name="T96" fmla="*/ 93 w 137"/>
                  <a:gd name="T97" fmla="*/ 294 h 734"/>
                  <a:gd name="T98" fmla="*/ 82 w 137"/>
                  <a:gd name="T99" fmla="*/ 240 h 734"/>
                  <a:gd name="T100" fmla="*/ 97 w 137"/>
                  <a:gd name="T101" fmla="*/ 182 h 734"/>
                  <a:gd name="T102" fmla="*/ 117 w 137"/>
                  <a:gd name="T103" fmla="*/ 160 h 734"/>
                  <a:gd name="T104" fmla="*/ 133 w 137"/>
                  <a:gd name="T105" fmla="*/ 109 h 734"/>
                  <a:gd name="T106" fmla="*/ 122 w 137"/>
                  <a:gd name="T107" fmla="*/ 87 h 734"/>
                  <a:gd name="T108" fmla="*/ 110 w 137"/>
                  <a:gd name="T109" fmla="*/ 38 h 734"/>
                  <a:gd name="T110" fmla="*/ 106 w 137"/>
                  <a:gd name="T111" fmla="*/ 21 h 734"/>
                  <a:gd name="T112" fmla="*/ 93 w 137"/>
                  <a:gd name="T113" fmla="*/ 7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7" h="734">
                    <a:moveTo>
                      <a:pt x="80" y="9"/>
                    </a:moveTo>
                    <a:lnTo>
                      <a:pt x="86" y="40"/>
                    </a:lnTo>
                    <a:lnTo>
                      <a:pt x="88" y="67"/>
                    </a:lnTo>
                    <a:lnTo>
                      <a:pt x="86" y="89"/>
                    </a:lnTo>
                    <a:lnTo>
                      <a:pt x="80" y="96"/>
                    </a:lnTo>
                    <a:lnTo>
                      <a:pt x="82" y="131"/>
                    </a:lnTo>
                    <a:lnTo>
                      <a:pt x="79" y="140"/>
                    </a:lnTo>
                    <a:lnTo>
                      <a:pt x="79" y="158"/>
                    </a:lnTo>
                    <a:lnTo>
                      <a:pt x="66" y="196"/>
                    </a:lnTo>
                    <a:lnTo>
                      <a:pt x="68" y="214"/>
                    </a:lnTo>
                    <a:lnTo>
                      <a:pt x="64" y="222"/>
                    </a:lnTo>
                    <a:lnTo>
                      <a:pt x="62" y="227"/>
                    </a:lnTo>
                    <a:lnTo>
                      <a:pt x="66" y="262"/>
                    </a:lnTo>
                    <a:lnTo>
                      <a:pt x="64" y="287"/>
                    </a:lnTo>
                    <a:lnTo>
                      <a:pt x="42" y="343"/>
                    </a:lnTo>
                    <a:lnTo>
                      <a:pt x="39" y="343"/>
                    </a:lnTo>
                    <a:lnTo>
                      <a:pt x="40" y="352"/>
                    </a:lnTo>
                    <a:lnTo>
                      <a:pt x="33" y="356"/>
                    </a:lnTo>
                    <a:lnTo>
                      <a:pt x="33" y="382"/>
                    </a:lnTo>
                    <a:lnTo>
                      <a:pt x="37" y="400"/>
                    </a:lnTo>
                    <a:lnTo>
                      <a:pt x="31" y="409"/>
                    </a:lnTo>
                    <a:lnTo>
                      <a:pt x="28" y="440"/>
                    </a:lnTo>
                    <a:lnTo>
                      <a:pt x="35" y="449"/>
                    </a:lnTo>
                    <a:lnTo>
                      <a:pt x="42" y="443"/>
                    </a:lnTo>
                    <a:lnTo>
                      <a:pt x="53" y="445"/>
                    </a:lnTo>
                    <a:lnTo>
                      <a:pt x="46" y="453"/>
                    </a:lnTo>
                    <a:lnTo>
                      <a:pt x="51" y="453"/>
                    </a:lnTo>
                    <a:lnTo>
                      <a:pt x="51" y="463"/>
                    </a:lnTo>
                    <a:lnTo>
                      <a:pt x="49" y="460"/>
                    </a:lnTo>
                    <a:lnTo>
                      <a:pt x="48" y="462"/>
                    </a:lnTo>
                    <a:lnTo>
                      <a:pt x="49" y="465"/>
                    </a:lnTo>
                    <a:lnTo>
                      <a:pt x="46" y="469"/>
                    </a:lnTo>
                    <a:lnTo>
                      <a:pt x="48" y="474"/>
                    </a:lnTo>
                    <a:lnTo>
                      <a:pt x="42" y="485"/>
                    </a:lnTo>
                    <a:lnTo>
                      <a:pt x="44" y="493"/>
                    </a:lnTo>
                    <a:lnTo>
                      <a:pt x="39" y="500"/>
                    </a:lnTo>
                    <a:lnTo>
                      <a:pt x="48" y="505"/>
                    </a:lnTo>
                    <a:lnTo>
                      <a:pt x="48" y="514"/>
                    </a:lnTo>
                    <a:lnTo>
                      <a:pt x="37" y="520"/>
                    </a:lnTo>
                    <a:lnTo>
                      <a:pt x="37" y="525"/>
                    </a:lnTo>
                    <a:lnTo>
                      <a:pt x="40" y="527"/>
                    </a:lnTo>
                    <a:lnTo>
                      <a:pt x="35" y="531"/>
                    </a:lnTo>
                    <a:lnTo>
                      <a:pt x="33" y="534"/>
                    </a:lnTo>
                    <a:lnTo>
                      <a:pt x="40" y="531"/>
                    </a:lnTo>
                    <a:lnTo>
                      <a:pt x="35" y="534"/>
                    </a:lnTo>
                    <a:lnTo>
                      <a:pt x="39" y="536"/>
                    </a:lnTo>
                    <a:lnTo>
                      <a:pt x="33" y="540"/>
                    </a:lnTo>
                    <a:lnTo>
                      <a:pt x="33" y="547"/>
                    </a:lnTo>
                    <a:lnTo>
                      <a:pt x="37" y="542"/>
                    </a:lnTo>
                    <a:lnTo>
                      <a:pt x="35" y="547"/>
                    </a:lnTo>
                    <a:lnTo>
                      <a:pt x="29" y="554"/>
                    </a:lnTo>
                    <a:lnTo>
                      <a:pt x="29" y="547"/>
                    </a:lnTo>
                    <a:lnTo>
                      <a:pt x="28" y="551"/>
                    </a:lnTo>
                    <a:lnTo>
                      <a:pt x="24" y="551"/>
                    </a:lnTo>
                    <a:lnTo>
                      <a:pt x="26" y="545"/>
                    </a:lnTo>
                    <a:lnTo>
                      <a:pt x="22" y="540"/>
                    </a:lnTo>
                    <a:lnTo>
                      <a:pt x="11" y="540"/>
                    </a:lnTo>
                    <a:lnTo>
                      <a:pt x="15" y="547"/>
                    </a:lnTo>
                    <a:lnTo>
                      <a:pt x="2" y="554"/>
                    </a:lnTo>
                    <a:lnTo>
                      <a:pt x="0" y="560"/>
                    </a:lnTo>
                    <a:lnTo>
                      <a:pt x="6" y="563"/>
                    </a:lnTo>
                    <a:lnTo>
                      <a:pt x="4" y="558"/>
                    </a:lnTo>
                    <a:lnTo>
                      <a:pt x="8" y="556"/>
                    </a:lnTo>
                    <a:lnTo>
                      <a:pt x="15" y="560"/>
                    </a:lnTo>
                    <a:lnTo>
                      <a:pt x="22" y="560"/>
                    </a:lnTo>
                    <a:lnTo>
                      <a:pt x="28" y="565"/>
                    </a:lnTo>
                    <a:lnTo>
                      <a:pt x="24" y="567"/>
                    </a:lnTo>
                    <a:lnTo>
                      <a:pt x="28" y="571"/>
                    </a:lnTo>
                    <a:lnTo>
                      <a:pt x="20" y="574"/>
                    </a:lnTo>
                    <a:lnTo>
                      <a:pt x="28" y="578"/>
                    </a:lnTo>
                    <a:lnTo>
                      <a:pt x="26" y="583"/>
                    </a:lnTo>
                    <a:lnTo>
                      <a:pt x="29" y="582"/>
                    </a:lnTo>
                    <a:lnTo>
                      <a:pt x="37" y="593"/>
                    </a:lnTo>
                    <a:lnTo>
                      <a:pt x="24" y="589"/>
                    </a:lnTo>
                    <a:lnTo>
                      <a:pt x="24" y="594"/>
                    </a:lnTo>
                    <a:lnTo>
                      <a:pt x="19" y="587"/>
                    </a:lnTo>
                    <a:lnTo>
                      <a:pt x="20" y="598"/>
                    </a:lnTo>
                    <a:lnTo>
                      <a:pt x="28" y="598"/>
                    </a:lnTo>
                    <a:lnTo>
                      <a:pt x="31" y="602"/>
                    </a:lnTo>
                    <a:lnTo>
                      <a:pt x="22" y="600"/>
                    </a:lnTo>
                    <a:lnTo>
                      <a:pt x="22" y="624"/>
                    </a:lnTo>
                    <a:lnTo>
                      <a:pt x="29" y="616"/>
                    </a:lnTo>
                    <a:lnTo>
                      <a:pt x="28" y="624"/>
                    </a:lnTo>
                    <a:lnTo>
                      <a:pt x="29" y="627"/>
                    </a:lnTo>
                    <a:lnTo>
                      <a:pt x="22" y="631"/>
                    </a:lnTo>
                    <a:lnTo>
                      <a:pt x="17" y="640"/>
                    </a:lnTo>
                    <a:lnTo>
                      <a:pt x="28" y="649"/>
                    </a:lnTo>
                    <a:lnTo>
                      <a:pt x="24" y="653"/>
                    </a:lnTo>
                    <a:lnTo>
                      <a:pt x="26" y="654"/>
                    </a:lnTo>
                    <a:lnTo>
                      <a:pt x="31" y="654"/>
                    </a:lnTo>
                    <a:lnTo>
                      <a:pt x="31" y="658"/>
                    </a:lnTo>
                    <a:lnTo>
                      <a:pt x="26" y="660"/>
                    </a:lnTo>
                    <a:lnTo>
                      <a:pt x="26" y="665"/>
                    </a:lnTo>
                    <a:lnTo>
                      <a:pt x="33" y="673"/>
                    </a:lnTo>
                    <a:lnTo>
                      <a:pt x="35" y="689"/>
                    </a:lnTo>
                    <a:lnTo>
                      <a:pt x="37" y="689"/>
                    </a:lnTo>
                    <a:lnTo>
                      <a:pt x="35" y="678"/>
                    </a:lnTo>
                    <a:lnTo>
                      <a:pt x="40" y="689"/>
                    </a:lnTo>
                    <a:lnTo>
                      <a:pt x="42" y="685"/>
                    </a:lnTo>
                    <a:lnTo>
                      <a:pt x="40" y="680"/>
                    </a:lnTo>
                    <a:lnTo>
                      <a:pt x="48" y="682"/>
                    </a:lnTo>
                    <a:lnTo>
                      <a:pt x="42" y="676"/>
                    </a:lnTo>
                    <a:lnTo>
                      <a:pt x="51" y="682"/>
                    </a:lnTo>
                    <a:lnTo>
                      <a:pt x="48" y="687"/>
                    </a:lnTo>
                    <a:lnTo>
                      <a:pt x="51" y="694"/>
                    </a:lnTo>
                    <a:lnTo>
                      <a:pt x="48" y="704"/>
                    </a:lnTo>
                    <a:lnTo>
                      <a:pt x="66" y="704"/>
                    </a:lnTo>
                    <a:lnTo>
                      <a:pt x="73" y="711"/>
                    </a:lnTo>
                    <a:lnTo>
                      <a:pt x="69" y="718"/>
                    </a:lnTo>
                    <a:lnTo>
                      <a:pt x="57" y="725"/>
                    </a:lnTo>
                    <a:lnTo>
                      <a:pt x="57" y="722"/>
                    </a:lnTo>
                    <a:lnTo>
                      <a:pt x="53" y="724"/>
                    </a:lnTo>
                    <a:lnTo>
                      <a:pt x="55" y="729"/>
                    </a:lnTo>
                    <a:lnTo>
                      <a:pt x="64" y="734"/>
                    </a:lnTo>
                    <a:lnTo>
                      <a:pt x="73" y="734"/>
                    </a:lnTo>
                    <a:lnTo>
                      <a:pt x="77" y="707"/>
                    </a:lnTo>
                    <a:lnTo>
                      <a:pt x="102" y="693"/>
                    </a:lnTo>
                    <a:lnTo>
                      <a:pt x="117" y="696"/>
                    </a:lnTo>
                    <a:lnTo>
                      <a:pt x="95" y="689"/>
                    </a:lnTo>
                    <a:lnTo>
                      <a:pt x="57" y="687"/>
                    </a:lnTo>
                    <a:lnTo>
                      <a:pt x="53" y="682"/>
                    </a:lnTo>
                    <a:lnTo>
                      <a:pt x="53" y="654"/>
                    </a:lnTo>
                    <a:lnTo>
                      <a:pt x="37" y="658"/>
                    </a:lnTo>
                    <a:lnTo>
                      <a:pt x="37" y="642"/>
                    </a:lnTo>
                    <a:lnTo>
                      <a:pt x="39" y="627"/>
                    </a:lnTo>
                    <a:lnTo>
                      <a:pt x="49" y="609"/>
                    </a:lnTo>
                    <a:lnTo>
                      <a:pt x="53" y="598"/>
                    </a:lnTo>
                    <a:lnTo>
                      <a:pt x="51" y="582"/>
                    </a:lnTo>
                    <a:lnTo>
                      <a:pt x="64" y="558"/>
                    </a:lnTo>
                    <a:lnTo>
                      <a:pt x="64" y="531"/>
                    </a:lnTo>
                    <a:lnTo>
                      <a:pt x="68" y="522"/>
                    </a:lnTo>
                    <a:lnTo>
                      <a:pt x="59" y="514"/>
                    </a:lnTo>
                    <a:lnTo>
                      <a:pt x="69" y="511"/>
                    </a:lnTo>
                    <a:lnTo>
                      <a:pt x="68" y="507"/>
                    </a:lnTo>
                    <a:lnTo>
                      <a:pt x="60" y="505"/>
                    </a:lnTo>
                    <a:lnTo>
                      <a:pt x="60" y="494"/>
                    </a:lnTo>
                    <a:lnTo>
                      <a:pt x="57" y="465"/>
                    </a:lnTo>
                    <a:lnTo>
                      <a:pt x="64" y="451"/>
                    </a:lnTo>
                    <a:lnTo>
                      <a:pt x="59" y="438"/>
                    </a:lnTo>
                    <a:lnTo>
                      <a:pt x="62" y="413"/>
                    </a:lnTo>
                    <a:lnTo>
                      <a:pt x="68" y="391"/>
                    </a:lnTo>
                    <a:lnTo>
                      <a:pt x="73" y="382"/>
                    </a:lnTo>
                    <a:lnTo>
                      <a:pt x="71" y="365"/>
                    </a:lnTo>
                    <a:lnTo>
                      <a:pt x="73" y="343"/>
                    </a:lnTo>
                    <a:lnTo>
                      <a:pt x="82" y="332"/>
                    </a:lnTo>
                    <a:lnTo>
                      <a:pt x="80" y="316"/>
                    </a:lnTo>
                    <a:lnTo>
                      <a:pt x="93" y="294"/>
                    </a:lnTo>
                    <a:lnTo>
                      <a:pt x="89" y="280"/>
                    </a:lnTo>
                    <a:lnTo>
                      <a:pt x="80" y="247"/>
                    </a:lnTo>
                    <a:lnTo>
                      <a:pt x="82" y="240"/>
                    </a:lnTo>
                    <a:lnTo>
                      <a:pt x="89" y="222"/>
                    </a:lnTo>
                    <a:lnTo>
                      <a:pt x="91" y="203"/>
                    </a:lnTo>
                    <a:lnTo>
                      <a:pt x="97" y="182"/>
                    </a:lnTo>
                    <a:lnTo>
                      <a:pt x="104" y="174"/>
                    </a:lnTo>
                    <a:lnTo>
                      <a:pt x="108" y="165"/>
                    </a:lnTo>
                    <a:lnTo>
                      <a:pt x="117" y="160"/>
                    </a:lnTo>
                    <a:lnTo>
                      <a:pt x="113" y="136"/>
                    </a:lnTo>
                    <a:lnTo>
                      <a:pt x="115" y="118"/>
                    </a:lnTo>
                    <a:lnTo>
                      <a:pt x="133" y="109"/>
                    </a:lnTo>
                    <a:lnTo>
                      <a:pt x="137" y="96"/>
                    </a:lnTo>
                    <a:lnTo>
                      <a:pt x="135" y="89"/>
                    </a:lnTo>
                    <a:lnTo>
                      <a:pt x="122" y="87"/>
                    </a:lnTo>
                    <a:lnTo>
                      <a:pt x="117" y="56"/>
                    </a:lnTo>
                    <a:lnTo>
                      <a:pt x="110" y="43"/>
                    </a:lnTo>
                    <a:lnTo>
                      <a:pt x="110" y="38"/>
                    </a:lnTo>
                    <a:lnTo>
                      <a:pt x="113" y="36"/>
                    </a:lnTo>
                    <a:lnTo>
                      <a:pt x="113" y="27"/>
                    </a:lnTo>
                    <a:lnTo>
                      <a:pt x="106" y="21"/>
                    </a:lnTo>
                    <a:lnTo>
                      <a:pt x="104" y="7"/>
                    </a:lnTo>
                    <a:lnTo>
                      <a:pt x="97" y="0"/>
                    </a:lnTo>
                    <a:lnTo>
                      <a:pt x="93" y="7"/>
                    </a:lnTo>
                    <a:lnTo>
                      <a:pt x="80" y="9"/>
                    </a:lnTo>
                    <a:lnTo>
                      <a:pt x="80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1" name="Freeform 198"/>
              <p:cNvSpPr>
                <a:spLocks/>
              </p:cNvSpPr>
              <p:nvPr/>
            </p:nvSpPr>
            <p:spPr bwMode="auto">
              <a:xfrm>
                <a:off x="1491" y="2556"/>
                <a:ext cx="137" cy="734"/>
              </a:xfrm>
              <a:custGeom>
                <a:avLst/>
                <a:gdLst>
                  <a:gd name="T0" fmla="*/ 88 w 137"/>
                  <a:gd name="T1" fmla="*/ 67 h 734"/>
                  <a:gd name="T2" fmla="*/ 82 w 137"/>
                  <a:gd name="T3" fmla="*/ 131 h 734"/>
                  <a:gd name="T4" fmla="*/ 66 w 137"/>
                  <a:gd name="T5" fmla="*/ 196 h 734"/>
                  <a:gd name="T6" fmla="*/ 62 w 137"/>
                  <a:gd name="T7" fmla="*/ 227 h 734"/>
                  <a:gd name="T8" fmla="*/ 42 w 137"/>
                  <a:gd name="T9" fmla="*/ 343 h 734"/>
                  <a:gd name="T10" fmla="*/ 33 w 137"/>
                  <a:gd name="T11" fmla="*/ 356 h 734"/>
                  <a:gd name="T12" fmla="*/ 31 w 137"/>
                  <a:gd name="T13" fmla="*/ 409 h 734"/>
                  <a:gd name="T14" fmla="*/ 42 w 137"/>
                  <a:gd name="T15" fmla="*/ 443 h 734"/>
                  <a:gd name="T16" fmla="*/ 51 w 137"/>
                  <a:gd name="T17" fmla="*/ 453 h 734"/>
                  <a:gd name="T18" fmla="*/ 48 w 137"/>
                  <a:gd name="T19" fmla="*/ 462 h 734"/>
                  <a:gd name="T20" fmla="*/ 48 w 137"/>
                  <a:gd name="T21" fmla="*/ 474 h 734"/>
                  <a:gd name="T22" fmla="*/ 39 w 137"/>
                  <a:gd name="T23" fmla="*/ 500 h 734"/>
                  <a:gd name="T24" fmla="*/ 37 w 137"/>
                  <a:gd name="T25" fmla="*/ 520 h 734"/>
                  <a:gd name="T26" fmla="*/ 35 w 137"/>
                  <a:gd name="T27" fmla="*/ 531 h 734"/>
                  <a:gd name="T28" fmla="*/ 35 w 137"/>
                  <a:gd name="T29" fmla="*/ 534 h 734"/>
                  <a:gd name="T30" fmla="*/ 33 w 137"/>
                  <a:gd name="T31" fmla="*/ 547 h 734"/>
                  <a:gd name="T32" fmla="*/ 29 w 137"/>
                  <a:gd name="T33" fmla="*/ 554 h 734"/>
                  <a:gd name="T34" fmla="*/ 24 w 137"/>
                  <a:gd name="T35" fmla="*/ 551 h 734"/>
                  <a:gd name="T36" fmla="*/ 11 w 137"/>
                  <a:gd name="T37" fmla="*/ 540 h 734"/>
                  <a:gd name="T38" fmla="*/ 0 w 137"/>
                  <a:gd name="T39" fmla="*/ 560 h 734"/>
                  <a:gd name="T40" fmla="*/ 8 w 137"/>
                  <a:gd name="T41" fmla="*/ 556 h 734"/>
                  <a:gd name="T42" fmla="*/ 28 w 137"/>
                  <a:gd name="T43" fmla="*/ 565 h 734"/>
                  <a:gd name="T44" fmla="*/ 20 w 137"/>
                  <a:gd name="T45" fmla="*/ 574 h 734"/>
                  <a:gd name="T46" fmla="*/ 29 w 137"/>
                  <a:gd name="T47" fmla="*/ 582 h 734"/>
                  <a:gd name="T48" fmla="*/ 24 w 137"/>
                  <a:gd name="T49" fmla="*/ 594 h 734"/>
                  <a:gd name="T50" fmla="*/ 28 w 137"/>
                  <a:gd name="T51" fmla="*/ 598 h 734"/>
                  <a:gd name="T52" fmla="*/ 22 w 137"/>
                  <a:gd name="T53" fmla="*/ 624 h 734"/>
                  <a:gd name="T54" fmla="*/ 29 w 137"/>
                  <a:gd name="T55" fmla="*/ 627 h 734"/>
                  <a:gd name="T56" fmla="*/ 28 w 137"/>
                  <a:gd name="T57" fmla="*/ 649 h 734"/>
                  <a:gd name="T58" fmla="*/ 31 w 137"/>
                  <a:gd name="T59" fmla="*/ 654 h 734"/>
                  <a:gd name="T60" fmla="*/ 26 w 137"/>
                  <a:gd name="T61" fmla="*/ 665 h 734"/>
                  <a:gd name="T62" fmla="*/ 37 w 137"/>
                  <a:gd name="T63" fmla="*/ 689 h 734"/>
                  <a:gd name="T64" fmla="*/ 42 w 137"/>
                  <a:gd name="T65" fmla="*/ 685 h 734"/>
                  <a:gd name="T66" fmla="*/ 42 w 137"/>
                  <a:gd name="T67" fmla="*/ 676 h 734"/>
                  <a:gd name="T68" fmla="*/ 51 w 137"/>
                  <a:gd name="T69" fmla="*/ 694 h 734"/>
                  <a:gd name="T70" fmla="*/ 73 w 137"/>
                  <a:gd name="T71" fmla="*/ 711 h 734"/>
                  <a:gd name="T72" fmla="*/ 57 w 137"/>
                  <a:gd name="T73" fmla="*/ 722 h 734"/>
                  <a:gd name="T74" fmla="*/ 64 w 137"/>
                  <a:gd name="T75" fmla="*/ 734 h 734"/>
                  <a:gd name="T76" fmla="*/ 102 w 137"/>
                  <a:gd name="T77" fmla="*/ 693 h 734"/>
                  <a:gd name="T78" fmla="*/ 57 w 137"/>
                  <a:gd name="T79" fmla="*/ 687 h 734"/>
                  <a:gd name="T80" fmla="*/ 37 w 137"/>
                  <a:gd name="T81" fmla="*/ 658 h 734"/>
                  <a:gd name="T82" fmla="*/ 49 w 137"/>
                  <a:gd name="T83" fmla="*/ 609 h 734"/>
                  <a:gd name="T84" fmla="*/ 64 w 137"/>
                  <a:gd name="T85" fmla="*/ 558 h 734"/>
                  <a:gd name="T86" fmla="*/ 59 w 137"/>
                  <a:gd name="T87" fmla="*/ 514 h 734"/>
                  <a:gd name="T88" fmla="*/ 60 w 137"/>
                  <a:gd name="T89" fmla="*/ 505 h 734"/>
                  <a:gd name="T90" fmla="*/ 64 w 137"/>
                  <a:gd name="T91" fmla="*/ 451 h 734"/>
                  <a:gd name="T92" fmla="*/ 68 w 137"/>
                  <a:gd name="T93" fmla="*/ 391 h 734"/>
                  <a:gd name="T94" fmla="*/ 73 w 137"/>
                  <a:gd name="T95" fmla="*/ 343 h 734"/>
                  <a:gd name="T96" fmla="*/ 93 w 137"/>
                  <a:gd name="T97" fmla="*/ 294 h 734"/>
                  <a:gd name="T98" fmla="*/ 82 w 137"/>
                  <a:gd name="T99" fmla="*/ 240 h 734"/>
                  <a:gd name="T100" fmla="*/ 97 w 137"/>
                  <a:gd name="T101" fmla="*/ 182 h 734"/>
                  <a:gd name="T102" fmla="*/ 117 w 137"/>
                  <a:gd name="T103" fmla="*/ 160 h 734"/>
                  <a:gd name="T104" fmla="*/ 133 w 137"/>
                  <a:gd name="T105" fmla="*/ 109 h 734"/>
                  <a:gd name="T106" fmla="*/ 122 w 137"/>
                  <a:gd name="T107" fmla="*/ 87 h 734"/>
                  <a:gd name="T108" fmla="*/ 110 w 137"/>
                  <a:gd name="T109" fmla="*/ 38 h 734"/>
                  <a:gd name="T110" fmla="*/ 106 w 137"/>
                  <a:gd name="T111" fmla="*/ 21 h 734"/>
                  <a:gd name="T112" fmla="*/ 93 w 137"/>
                  <a:gd name="T113" fmla="*/ 7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7" h="734">
                    <a:moveTo>
                      <a:pt x="80" y="9"/>
                    </a:moveTo>
                    <a:lnTo>
                      <a:pt x="86" y="40"/>
                    </a:lnTo>
                    <a:lnTo>
                      <a:pt x="88" y="67"/>
                    </a:lnTo>
                    <a:lnTo>
                      <a:pt x="86" y="89"/>
                    </a:lnTo>
                    <a:lnTo>
                      <a:pt x="80" y="96"/>
                    </a:lnTo>
                    <a:lnTo>
                      <a:pt x="82" y="131"/>
                    </a:lnTo>
                    <a:lnTo>
                      <a:pt x="79" y="140"/>
                    </a:lnTo>
                    <a:lnTo>
                      <a:pt x="79" y="158"/>
                    </a:lnTo>
                    <a:lnTo>
                      <a:pt x="66" y="196"/>
                    </a:lnTo>
                    <a:lnTo>
                      <a:pt x="68" y="214"/>
                    </a:lnTo>
                    <a:lnTo>
                      <a:pt x="64" y="222"/>
                    </a:lnTo>
                    <a:lnTo>
                      <a:pt x="62" y="227"/>
                    </a:lnTo>
                    <a:lnTo>
                      <a:pt x="66" y="262"/>
                    </a:lnTo>
                    <a:lnTo>
                      <a:pt x="64" y="287"/>
                    </a:lnTo>
                    <a:lnTo>
                      <a:pt x="42" y="343"/>
                    </a:lnTo>
                    <a:lnTo>
                      <a:pt x="39" y="343"/>
                    </a:lnTo>
                    <a:lnTo>
                      <a:pt x="40" y="352"/>
                    </a:lnTo>
                    <a:lnTo>
                      <a:pt x="33" y="356"/>
                    </a:lnTo>
                    <a:lnTo>
                      <a:pt x="33" y="382"/>
                    </a:lnTo>
                    <a:lnTo>
                      <a:pt x="37" y="400"/>
                    </a:lnTo>
                    <a:lnTo>
                      <a:pt x="31" y="409"/>
                    </a:lnTo>
                    <a:lnTo>
                      <a:pt x="28" y="440"/>
                    </a:lnTo>
                    <a:lnTo>
                      <a:pt x="35" y="449"/>
                    </a:lnTo>
                    <a:lnTo>
                      <a:pt x="42" y="443"/>
                    </a:lnTo>
                    <a:lnTo>
                      <a:pt x="53" y="445"/>
                    </a:lnTo>
                    <a:lnTo>
                      <a:pt x="46" y="453"/>
                    </a:lnTo>
                    <a:lnTo>
                      <a:pt x="51" y="453"/>
                    </a:lnTo>
                    <a:lnTo>
                      <a:pt x="51" y="463"/>
                    </a:lnTo>
                    <a:lnTo>
                      <a:pt x="49" y="460"/>
                    </a:lnTo>
                    <a:lnTo>
                      <a:pt x="48" y="462"/>
                    </a:lnTo>
                    <a:lnTo>
                      <a:pt x="49" y="465"/>
                    </a:lnTo>
                    <a:lnTo>
                      <a:pt x="46" y="469"/>
                    </a:lnTo>
                    <a:lnTo>
                      <a:pt x="48" y="474"/>
                    </a:lnTo>
                    <a:lnTo>
                      <a:pt x="42" y="485"/>
                    </a:lnTo>
                    <a:lnTo>
                      <a:pt x="44" y="493"/>
                    </a:lnTo>
                    <a:lnTo>
                      <a:pt x="39" y="500"/>
                    </a:lnTo>
                    <a:lnTo>
                      <a:pt x="48" y="505"/>
                    </a:lnTo>
                    <a:lnTo>
                      <a:pt x="48" y="514"/>
                    </a:lnTo>
                    <a:lnTo>
                      <a:pt x="37" y="520"/>
                    </a:lnTo>
                    <a:lnTo>
                      <a:pt x="37" y="525"/>
                    </a:lnTo>
                    <a:lnTo>
                      <a:pt x="40" y="527"/>
                    </a:lnTo>
                    <a:lnTo>
                      <a:pt x="35" y="531"/>
                    </a:lnTo>
                    <a:lnTo>
                      <a:pt x="33" y="534"/>
                    </a:lnTo>
                    <a:lnTo>
                      <a:pt x="40" y="531"/>
                    </a:lnTo>
                    <a:lnTo>
                      <a:pt x="35" y="534"/>
                    </a:lnTo>
                    <a:lnTo>
                      <a:pt x="39" y="536"/>
                    </a:lnTo>
                    <a:lnTo>
                      <a:pt x="33" y="540"/>
                    </a:lnTo>
                    <a:lnTo>
                      <a:pt x="33" y="547"/>
                    </a:lnTo>
                    <a:lnTo>
                      <a:pt x="37" y="542"/>
                    </a:lnTo>
                    <a:lnTo>
                      <a:pt x="35" y="547"/>
                    </a:lnTo>
                    <a:lnTo>
                      <a:pt x="29" y="554"/>
                    </a:lnTo>
                    <a:lnTo>
                      <a:pt x="29" y="547"/>
                    </a:lnTo>
                    <a:lnTo>
                      <a:pt x="28" y="551"/>
                    </a:lnTo>
                    <a:lnTo>
                      <a:pt x="24" y="551"/>
                    </a:lnTo>
                    <a:lnTo>
                      <a:pt x="26" y="545"/>
                    </a:lnTo>
                    <a:lnTo>
                      <a:pt x="22" y="540"/>
                    </a:lnTo>
                    <a:lnTo>
                      <a:pt x="11" y="540"/>
                    </a:lnTo>
                    <a:lnTo>
                      <a:pt x="15" y="547"/>
                    </a:lnTo>
                    <a:lnTo>
                      <a:pt x="2" y="554"/>
                    </a:lnTo>
                    <a:lnTo>
                      <a:pt x="0" y="560"/>
                    </a:lnTo>
                    <a:lnTo>
                      <a:pt x="6" y="563"/>
                    </a:lnTo>
                    <a:lnTo>
                      <a:pt x="4" y="558"/>
                    </a:lnTo>
                    <a:lnTo>
                      <a:pt x="8" y="556"/>
                    </a:lnTo>
                    <a:lnTo>
                      <a:pt x="15" y="560"/>
                    </a:lnTo>
                    <a:lnTo>
                      <a:pt x="22" y="560"/>
                    </a:lnTo>
                    <a:lnTo>
                      <a:pt x="28" y="565"/>
                    </a:lnTo>
                    <a:lnTo>
                      <a:pt x="24" y="567"/>
                    </a:lnTo>
                    <a:lnTo>
                      <a:pt x="28" y="571"/>
                    </a:lnTo>
                    <a:lnTo>
                      <a:pt x="20" y="574"/>
                    </a:lnTo>
                    <a:lnTo>
                      <a:pt x="28" y="578"/>
                    </a:lnTo>
                    <a:lnTo>
                      <a:pt x="26" y="583"/>
                    </a:lnTo>
                    <a:lnTo>
                      <a:pt x="29" y="582"/>
                    </a:lnTo>
                    <a:lnTo>
                      <a:pt x="37" y="593"/>
                    </a:lnTo>
                    <a:lnTo>
                      <a:pt x="24" y="589"/>
                    </a:lnTo>
                    <a:lnTo>
                      <a:pt x="24" y="594"/>
                    </a:lnTo>
                    <a:lnTo>
                      <a:pt x="19" y="587"/>
                    </a:lnTo>
                    <a:lnTo>
                      <a:pt x="20" y="598"/>
                    </a:lnTo>
                    <a:lnTo>
                      <a:pt x="28" y="598"/>
                    </a:lnTo>
                    <a:lnTo>
                      <a:pt x="31" y="602"/>
                    </a:lnTo>
                    <a:lnTo>
                      <a:pt x="22" y="600"/>
                    </a:lnTo>
                    <a:lnTo>
                      <a:pt x="22" y="624"/>
                    </a:lnTo>
                    <a:lnTo>
                      <a:pt x="29" y="616"/>
                    </a:lnTo>
                    <a:lnTo>
                      <a:pt x="28" y="624"/>
                    </a:lnTo>
                    <a:lnTo>
                      <a:pt x="29" y="627"/>
                    </a:lnTo>
                    <a:lnTo>
                      <a:pt x="22" y="631"/>
                    </a:lnTo>
                    <a:lnTo>
                      <a:pt x="17" y="640"/>
                    </a:lnTo>
                    <a:lnTo>
                      <a:pt x="28" y="649"/>
                    </a:lnTo>
                    <a:lnTo>
                      <a:pt x="24" y="653"/>
                    </a:lnTo>
                    <a:lnTo>
                      <a:pt x="26" y="654"/>
                    </a:lnTo>
                    <a:lnTo>
                      <a:pt x="31" y="654"/>
                    </a:lnTo>
                    <a:lnTo>
                      <a:pt x="31" y="658"/>
                    </a:lnTo>
                    <a:lnTo>
                      <a:pt x="26" y="660"/>
                    </a:lnTo>
                    <a:lnTo>
                      <a:pt x="26" y="665"/>
                    </a:lnTo>
                    <a:lnTo>
                      <a:pt x="33" y="673"/>
                    </a:lnTo>
                    <a:lnTo>
                      <a:pt x="35" y="689"/>
                    </a:lnTo>
                    <a:lnTo>
                      <a:pt x="37" y="689"/>
                    </a:lnTo>
                    <a:lnTo>
                      <a:pt x="35" y="678"/>
                    </a:lnTo>
                    <a:lnTo>
                      <a:pt x="40" y="689"/>
                    </a:lnTo>
                    <a:lnTo>
                      <a:pt x="42" y="685"/>
                    </a:lnTo>
                    <a:lnTo>
                      <a:pt x="40" y="680"/>
                    </a:lnTo>
                    <a:lnTo>
                      <a:pt x="48" y="682"/>
                    </a:lnTo>
                    <a:lnTo>
                      <a:pt x="42" y="676"/>
                    </a:lnTo>
                    <a:lnTo>
                      <a:pt x="51" y="682"/>
                    </a:lnTo>
                    <a:lnTo>
                      <a:pt x="48" y="687"/>
                    </a:lnTo>
                    <a:lnTo>
                      <a:pt x="51" y="694"/>
                    </a:lnTo>
                    <a:lnTo>
                      <a:pt x="48" y="704"/>
                    </a:lnTo>
                    <a:lnTo>
                      <a:pt x="66" y="704"/>
                    </a:lnTo>
                    <a:lnTo>
                      <a:pt x="73" y="711"/>
                    </a:lnTo>
                    <a:lnTo>
                      <a:pt x="69" y="718"/>
                    </a:lnTo>
                    <a:lnTo>
                      <a:pt x="57" y="725"/>
                    </a:lnTo>
                    <a:lnTo>
                      <a:pt x="57" y="722"/>
                    </a:lnTo>
                    <a:lnTo>
                      <a:pt x="53" y="724"/>
                    </a:lnTo>
                    <a:lnTo>
                      <a:pt x="55" y="729"/>
                    </a:lnTo>
                    <a:lnTo>
                      <a:pt x="64" y="734"/>
                    </a:lnTo>
                    <a:lnTo>
                      <a:pt x="73" y="734"/>
                    </a:lnTo>
                    <a:lnTo>
                      <a:pt x="77" y="707"/>
                    </a:lnTo>
                    <a:lnTo>
                      <a:pt x="102" y="693"/>
                    </a:lnTo>
                    <a:lnTo>
                      <a:pt x="117" y="696"/>
                    </a:lnTo>
                    <a:lnTo>
                      <a:pt x="95" y="689"/>
                    </a:lnTo>
                    <a:lnTo>
                      <a:pt x="57" y="687"/>
                    </a:lnTo>
                    <a:lnTo>
                      <a:pt x="53" y="682"/>
                    </a:lnTo>
                    <a:lnTo>
                      <a:pt x="53" y="654"/>
                    </a:lnTo>
                    <a:lnTo>
                      <a:pt x="37" y="658"/>
                    </a:lnTo>
                    <a:lnTo>
                      <a:pt x="37" y="642"/>
                    </a:lnTo>
                    <a:lnTo>
                      <a:pt x="39" y="627"/>
                    </a:lnTo>
                    <a:lnTo>
                      <a:pt x="49" y="609"/>
                    </a:lnTo>
                    <a:lnTo>
                      <a:pt x="53" y="598"/>
                    </a:lnTo>
                    <a:lnTo>
                      <a:pt x="51" y="582"/>
                    </a:lnTo>
                    <a:lnTo>
                      <a:pt x="64" y="558"/>
                    </a:lnTo>
                    <a:lnTo>
                      <a:pt x="64" y="531"/>
                    </a:lnTo>
                    <a:lnTo>
                      <a:pt x="68" y="522"/>
                    </a:lnTo>
                    <a:lnTo>
                      <a:pt x="59" y="514"/>
                    </a:lnTo>
                    <a:lnTo>
                      <a:pt x="69" y="511"/>
                    </a:lnTo>
                    <a:lnTo>
                      <a:pt x="68" y="507"/>
                    </a:lnTo>
                    <a:lnTo>
                      <a:pt x="60" y="505"/>
                    </a:lnTo>
                    <a:lnTo>
                      <a:pt x="60" y="494"/>
                    </a:lnTo>
                    <a:lnTo>
                      <a:pt x="57" y="465"/>
                    </a:lnTo>
                    <a:lnTo>
                      <a:pt x="64" y="451"/>
                    </a:lnTo>
                    <a:lnTo>
                      <a:pt x="59" y="438"/>
                    </a:lnTo>
                    <a:lnTo>
                      <a:pt x="62" y="413"/>
                    </a:lnTo>
                    <a:lnTo>
                      <a:pt x="68" y="391"/>
                    </a:lnTo>
                    <a:lnTo>
                      <a:pt x="73" y="382"/>
                    </a:lnTo>
                    <a:lnTo>
                      <a:pt x="71" y="365"/>
                    </a:lnTo>
                    <a:lnTo>
                      <a:pt x="73" y="343"/>
                    </a:lnTo>
                    <a:lnTo>
                      <a:pt x="82" y="332"/>
                    </a:lnTo>
                    <a:lnTo>
                      <a:pt x="80" y="316"/>
                    </a:lnTo>
                    <a:lnTo>
                      <a:pt x="93" y="294"/>
                    </a:lnTo>
                    <a:lnTo>
                      <a:pt x="89" y="280"/>
                    </a:lnTo>
                    <a:lnTo>
                      <a:pt x="80" y="247"/>
                    </a:lnTo>
                    <a:lnTo>
                      <a:pt x="82" y="240"/>
                    </a:lnTo>
                    <a:lnTo>
                      <a:pt x="89" y="222"/>
                    </a:lnTo>
                    <a:lnTo>
                      <a:pt x="91" y="203"/>
                    </a:lnTo>
                    <a:lnTo>
                      <a:pt x="97" y="182"/>
                    </a:lnTo>
                    <a:lnTo>
                      <a:pt x="104" y="174"/>
                    </a:lnTo>
                    <a:lnTo>
                      <a:pt x="108" y="165"/>
                    </a:lnTo>
                    <a:lnTo>
                      <a:pt x="117" y="160"/>
                    </a:lnTo>
                    <a:lnTo>
                      <a:pt x="113" y="136"/>
                    </a:lnTo>
                    <a:lnTo>
                      <a:pt x="115" y="118"/>
                    </a:lnTo>
                    <a:lnTo>
                      <a:pt x="133" y="109"/>
                    </a:lnTo>
                    <a:lnTo>
                      <a:pt x="137" y="96"/>
                    </a:lnTo>
                    <a:lnTo>
                      <a:pt x="135" y="89"/>
                    </a:lnTo>
                    <a:lnTo>
                      <a:pt x="122" y="87"/>
                    </a:lnTo>
                    <a:lnTo>
                      <a:pt x="117" y="56"/>
                    </a:lnTo>
                    <a:lnTo>
                      <a:pt x="110" y="43"/>
                    </a:lnTo>
                    <a:lnTo>
                      <a:pt x="110" y="38"/>
                    </a:lnTo>
                    <a:lnTo>
                      <a:pt x="113" y="36"/>
                    </a:lnTo>
                    <a:lnTo>
                      <a:pt x="113" y="27"/>
                    </a:lnTo>
                    <a:lnTo>
                      <a:pt x="106" y="21"/>
                    </a:lnTo>
                    <a:lnTo>
                      <a:pt x="104" y="7"/>
                    </a:lnTo>
                    <a:lnTo>
                      <a:pt x="97" y="0"/>
                    </a:lnTo>
                    <a:lnTo>
                      <a:pt x="93" y="7"/>
                    </a:lnTo>
                    <a:lnTo>
                      <a:pt x="80" y="9"/>
                    </a:lnTo>
                    <a:lnTo>
                      <a:pt x="80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2" name="Freeform 199"/>
              <p:cNvSpPr>
                <a:spLocks/>
              </p:cNvSpPr>
              <p:nvPr/>
            </p:nvSpPr>
            <p:spPr bwMode="auto">
              <a:xfrm>
                <a:off x="1559" y="3256"/>
                <a:ext cx="45" cy="67"/>
              </a:xfrm>
              <a:custGeom>
                <a:avLst/>
                <a:gdLst>
                  <a:gd name="T0" fmla="*/ 43 w 45"/>
                  <a:gd name="T1" fmla="*/ 5 h 67"/>
                  <a:gd name="T2" fmla="*/ 34 w 45"/>
                  <a:gd name="T3" fmla="*/ 4 h 67"/>
                  <a:gd name="T4" fmla="*/ 32 w 45"/>
                  <a:gd name="T5" fmla="*/ 0 h 67"/>
                  <a:gd name="T6" fmla="*/ 27 w 45"/>
                  <a:gd name="T7" fmla="*/ 7 h 67"/>
                  <a:gd name="T8" fmla="*/ 16 w 45"/>
                  <a:gd name="T9" fmla="*/ 7 h 67"/>
                  <a:gd name="T10" fmla="*/ 20 w 45"/>
                  <a:gd name="T11" fmla="*/ 13 h 67"/>
                  <a:gd name="T12" fmla="*/ 16 w 45"/>
                  <a:gd name="T13" fmla="*/ 14 h 67"/>
                  <a:gd name="T14" fmla="*/ 16 w 45"/>
                  <a:gd name="T15" fmla="*/ 24 h 67"/>
                  <a:gd name="T16" fmla="*/ 34 w 45"/>
                  <a:gd name="T17" fmla="*/ 25 h 67"/>
                  <a:gd name="T18" fmla="*/ 20 w 45"/>
                  <a:gd name="T19" fmla="*/ 34 h 67"/>
                  <a:gd name="T20" fmla="*/ 21 w 45"/>
                  <a:gd name="T21" fmla="*/ 45 h 67"/>
                  <a:gd name="T22" fmla="*/ 32 w 45"/>
                  <a:gd name="T23" fmla="*/ 51 h 67"/>
                  <a:gd name="T24" fmla="*/ 20 w 45"/>
                  <a:gd name="T25" fmla="*/ 47 h 67"/>
                  <a:gd name="T26" fmla="*/ 20 w 45"/>
                  <a:gd name="T27" fmla="*/ 49 h 67"/>
                  <a:gd name="T28" fmla="*/ 21 w 45"/>
                  <a:gd name="T29" fmla="*/ 51 h 67"/>
                  <a:gd name="T30" fmla="*/ 20 w 45"/>
                  <a:gd name="T31" fmla="*/ 53 h 67"/>
                  <a:gd name="T32" fmla="*/ 7 w 45"/>
                  <a:gd name="T33" fmla="*/ 44 h 67"/>
                  <a:gd name="T34" fmla="*/ 12 w 45"/>
                  <a:gd name="T35" fmla="*/ 51 h 67"/>
                  <a:gd name="T36" fmla="*/ 0 w 45"/>
                  <a:gd name="T37" fmla="*/ 54 h 67"/>
                  <a:gd name="T38" fmla="*/ 1 w 45"/>
                  <a:gd name="T39" fmla="*/ 60 h 67"/>
                  <a:gd name="T40" fmla="*/ 9 w 45"/>
                  <a:gd name="T41" fmla="*/ 60 h 67"/>
                  <a:gd name="T42" fmla="*/ 9 w 45"/>
                  <a:gd name="T43" fmla="*/ 64 h 67"/>
                  <a:gd name="T44" fmla="*/ 38 w 45"/>
                  <a:gd name="T45" fmla="*/ 67 h 67"/>
                  <a:gd name="T46" fmla="*/ 45 w 45"/>
                  <a:gd name="T47" fmla="*/ 65 h 67"/>
                  <a:gd name="T48" fmla="*/ 43 w 45"/>
                  <a:gd name="T49" fmla="*/ 5 h 67"/>
                  <a:gd name="T50" fmla="*/ 43 w 45"/>
                  <a:gd name="T51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67">
                    <a:moveTo>
                      <a:pt x="43" y="5"/>
                    </a:moveTo>
                    <a:lnTo>
                      <a:pt x="34" y="4"/>
                    </a:lnTo>
                    <a:lnTo>
                      <a:pt x="32" y="0"/>
                    </a:lnTo>
                    <a:lnTo>
                      <a:pt x="27" y="7"/>
                    </a:lnTo>
                    <a:lnTo>
                      <a:pt x="16" y="7"/>
                    </a:lnTo>
                    <a:lnTo>
                      <a:pt x="20" y="13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34" y="25"/>
                    </a:lnTo>
                    <a:lnTo>
                      <a:pt x="20" y="34"/>
                    </a:lnTo>
                    <a:lnTo>
                      <a:pt x="21" y="45"/>
                    </a:lnTo>
                    <a:lnTo>
                      <a:pt x="32" y="51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1" y="51"/>
                    </a:lnTo>
                    <a:lnTo>
                      <a:pt x="20" y="53"/>
                    </a:lnTo>
                    <a:lnTo>
                      <a:pt x="7" y="44"/>
                    </a:lnTo>
                    <a:lnTo>
                      <a:pt x="12" y="51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38" y="67"/>
                    </a:lnTo>
                    <a:lnTo>
                      <a:pt x="45" y="65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3" name="Freeform 200"/>
              <p:cNvSpPr>
                <a:spLocks/>
              </p:cNvSpPr>
              <p:nvPr/>
            </p:nvSpPr>
            <p:spPr bwMode="auto">
              <a:xfrm>
                <a:off x="1559" y="3256"/>
                <a:ext cx="45" cy="67"/>
              </a:xfrm>
              <a:custGeom>
                <a:avLst/>
                <a:gdLst>
                  <a:gd name="T0" fmla="*/ 43 w 45"/>
                  <a:gd name="T1" fmla="*/ 5 h 67"/>
                  <a:gd name="T2" fmla="*/ 34 w 45"/>
                  <a:gd name="T3" fmla="*/ 4 h 67"/>
                  <a:gd name="T4" fmla="*/ 32 w 45"/>
                  <a:gd name="T5" fmla="*/ 0 h 67"/>
                  <a:gd name="T6" fmla="*/ 27 w 45"/>
                  <a:gd name="T7" fmla="*/ 7 h 67"/>
                  <a:gd name="T8" fmla="*/ 16 w 45"/>
                  <a:gd name="T9" fmla="*/ 7 h 67"/>
                  <a:gd name="T10" fmla="*/ 20 w 45"/>
                  <a:gd name="T11" fmla="*/ 13 h 67"/>
                  <a:gd name="T12" fmla="*/ 16 w 45"/>
                  <a:gd name="T13" fmla="*/ 14 h 67"/>
                  <a:gd name="T14" fmla="*/ 16 w 45"/>
                  <a:gd name="T15" fmla="*/ 24 h 67"/>
                  <a:gd name="T16" fmla="*/ 34 w 45"/>
                  <a:gd name="T17" fmla="*/ 25 h 67"/>
                  <a:gd name="T18" fmla="*/ 20 w 45"/>
                  <a:gd name="T19" fmla="*/ 34 h 67"/>
                  <a:gd name="T20" fmla="*/ 21 w 45"/>
                  <a:gd name="T21" fmla="*/ 45 h 67"/>
                  <a:gd name="T22" fmla="*/ 32 w 45"/>
                  <a:gd name="T23" fmla="*/ 51 h 67"/>
                  <a:gd name="T24" fmla="*/ 20 w 45"/>
                  <a:gd name="T25" fmla="*/ 47 h 67"/>
                  <a:gd name="T26" fmla="*/ 20 w 45"/>
                  <a:gd name="T27" fmla="*/ 49 h 67"/>
                  <a:gd name="T28" fmla="*/ 21 w 45"/>
                  <a:gd name="T29" fmla="*/ 51 h 67"/>
                  <a:gd name="T30" fmla="*/ 20 w 45"/>
                  <a:gd name="T31" fmla="*/ 53 h 67"/>
                  <a:gd name="T32" fmla="*/ 7 w 45"/>
                  <a:gd name="T33" fmla="*/ 44 h 67"/>
                  <a:gd name="T34" fmla="*/ 12 w 45"/>
                  <a:gd name="T35" fmla="*/ 51 h 67"/>
                  <a:gd name="T36" fmla="*/ 0 w 45"/>
                  <a:gd name="T37" fmla="*/ 54 h 67"/>
                  <a:gd name="T38" fmla="*/ 1 w 45"/>
                  <a:gd name="T39" fmla="*/ 60 h 67"/>
                  <a:gd name="T40" fmla="*/ 9 w 45"/>
                  <a:gd name="T41" fmla="*/ 60 h 67"/>
                  <a:gd name="T42" fmla="*/ 9 w 45"/>
                  <a:gd name="T43" fmla="*/ 64 h 67"/>
                  <a:gd name="T44" fmla="*/ 38 w 45"/>
                  <a:gd name="T45" fmla="*/ 67 h 67"/>
                  <a:gd name="T46" fmla="*/ 45 w 45"/>
                  <a:gd name="T47" fmla="*/ 65 h 67"/>
                  <a:gd name="T48" fmla="*/ 43 w 45"/>
                  <a:gd name="T49" fmla="*/ 5 h 67"/>
                  <a:gd name="T50" fmla="*/ 43 w 45"/>
                  <a:gd name="T51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67">
                    <a:moveTo>
                      <a:pt x="43" y="5"/>
                    </a:moveTo>
                    <a:lnTo>
                      <a:pt x="34" y="4"/>
                    </a:lnTo>
                    <a:lnTo>
                      <a:pt x="32" y="0"/>
                    </a:lnTo>
                    <a:lnTo>
                      <a:pt x="27" y="7"/>
                    </a:lnTo>
                    <a:lnTo>
                      <a:pt x="16" y="7"/>
                    </a:lnTo>
                    <a:lnTo>
                      <a:pt x="20" y="13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34" y="25"/>
                    </a:lnTo>
                    <a:lnTo>
                      <a:pt x="20" y="34"/>
                    </a:lnTo>
                    <a:lnTo>
                      <a:pt x="21" y="45"/>
                    </a:lnTo>
                    <a:lnTo>
                      <a:pt x="32" y="51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1" y="51"/>
                    </a:lnTo>
                    <a:lnTo>
                      <a:pt x="20" y="53"/>
                    </a:lnTo>
                    <a:lnTo>
                      <a:pt x="7" y="44"/>
                    </a:lnTo>
                    <a:lnTo>
                      <a:pt x="12" y="51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9" y="60"/>
                    </a:lnTo>
                    <a:lnTo>
                      <a:pt x="9" y="64"/>
                    </a:lnTo>
                    <a:lnTo>
                      <a:pt x="38" y="67"/>
                    </a:lnTo>
                    <a:lnTo>
                      <a:pt x="45" y="65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4" name="Freeform 201"/>
              <p:cNvSpPr>
                <a:spLocks/>
              </p:cNvSpPr>
              <p:nvPr/>
            </p:nvSpPr>
            <p:spPr bwMode="auto">
              <a:xfrm>
                <a:off x="1571" y="332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4 w 4"/>
                  <a:gd name="T7" fmla="*/ 5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5" name="Freeform 202"/>
              <p:cNvSpPr>
                <a:spLocks/>
              </p:cNvSpPr>
              <p:nvPr/>
            </p:nvSpPr>
            <p:spPr bwMode="auto">
              <a:xfrm>
                <a:off x="1571" y="332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4 w 4"/>
                  <a:gd name="T7" fmla="*/ 5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6" name="Freeform 203"/>
              <p:cNvSpPr>
                <a:spLocks/>
              </p:cNvSpPr>
              <p:nvPr/>
            </p:nvSpPr>
            <p:spPr bwMode="auto">
              <a:xfrm>
                <a:off x="1568" y="3285"/>
                <a:ext cx="7" cy="16"/>
              </a:xfrm>
              <a:custGeom>
                <a:avLst/>
                <a:gdLst>
                  <a:gd name="T0" fmla="*/ 3 w 7"/>
                  <a:gd name="T1" fmla="*/ 0 h 16"/>
                  <a:gd name="T2" fmla="*/ 7 w 7"/>
                  <a:gd name="T3" fmla="*/ 13 h 16"/>
                  <a:gd name="T4" fmla="*/ 3 w 7"/>
                  <a:gd name="T5" fmla="*/ 15 h 16"/>
                  <a:gd name="T6" fmla="*/ 7 w 7"/>
                  <a:gd name="T7" fmla="*/ 16 h 16"/>
                  <a:gd name="T8" fmla="*/ 0 w 7"/>
                  <a:gd name="T9" fmla="*/ 13 h 16"/>
                  <a:gd name="T10" fmla="*/ 3 w 7"/>
                  <a:gd name="T11" fmla="*/ 0 h 16"/>
                  <a:gd name="T12" fmla="*/ 3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3" y="0"/>
                    </a:moveTo>
                    <a:lnTo>
                      <a:pt x="7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7" name="Freeform 204"/>
              <p:cNvSpPr>
                <a:spLocks/>
              </p:cNvSpPr>
              <p:nvPr/>
            </p:nvSpPr>
            <p:spPr bwMode="auto">
              <a:xfrm>
                <a:off x="1568" y="3285"/>
                <a:ext cx="7" cy="16"/>
              </a:xfrm>
              <a:custGeom>
                <a:avLst/>
                <a:gdLst>
                  <a:gd name="T0" fmla="*/ 3 w 7"/>
                  <a:gd name="T1" fmla="*/ 0 h 16"/>
                  <a:gd name="T2" fmla="*/ 7 w 7"/>
                  <a:gd name="T3" fmla="*/ 13 h 16"/>
                  <a:gd name="T4" fmla="*/ 3 w 7"/>
                  <a:gd name="T5" fmla="*/ 15 h 16"/>
                  <a:gd name="T6" fmla="*/ 7 w 7"/>
                  <a:gd name="T7" fmla="*/ 16 h 16"/>
                  <a:gd name="T8" fmla="*/ 0 w 7"/>
                  <a:gd name="T9" fmla="*/ 13 h 16"/>
                  <a:gd name="T10" fmla="*/ 3 w 7"/>
                  <a:gd name="T11" fmla="*/ 0 h 16"/>
                  <a:gd name="T12" fmla="*/ 3 w 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3" y="0"/>
                    </a:moveTo>
                    <a:lnTo>
                      <a:pt x="7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8" name="Freeform 205"/>
              <p:cNvSpPr>
                <a:spLocks/>
              </p:cNvSpPr>
              <p:nvPr/>
            </p:nvSpPr>
            <p:spPr bwMode="auto">
              <a:xfrm>
                <a:off x="1548" y="3294"/>
                <a:ext cx="16" cy="11"/>
              </a:xfrm>
              <a:custGeom>
                <a:avLst/>
                <a:gdLst>
                  <a:gd name="T0" fmla="*/ 3 w 16"/>
                  <a:gd name="T1" fmla="*/ 0 h 11"/>
                  <a:gd name="T2" fmla="*/ 16 w 16"/>
                  <a:gd name="T3" fmla="*/ 11 h 11"/>
                  <a:gd name="T4" fmla="*/ 0 w 16"/>
                  <a:gd name="T5" fmla="*/ 7 h 11"/>
                  <a:gd name="T6" fmla="*/ 0 w 16"/>
                  <a:gd name="T7" fmla="*/ 0 h 11"/>
                  <a:gd name="T8" fmla="*/ 3 w 16"/>
                  <a:gd name="T9" fmla="*/ 0 h 11"/>
                  <a:gd name="T10" fmla="*/ 3 w 1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3" y="0"/>
                    </a:moveTo>
                    <a:lnTo>
                      <a:pt x="16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39" name="Freeform 206"/>
              <p:cNvSpPr>
                <a:spLocks/>
              </p:cNvSpPr>
              <p:nvPr/>
            </p:nvSpPr>
            <p:spPr bwMode="auto">
              <a:xfrm>
                <a:off x="1548" y="3294"/>
                <a:ext cx="16" cy="11"/>
              </a:xfrm>
              <a:custGeom>
                <a:avLst/>
                <a:gdLst>
                  <a:gd name="T0" fmla="*/ 3 w 16"/>
                  <a:gd name="T1" fmla="*/ 0 h 11"/>
                  <a:gd name="T2" fmla="*/ 16 w 16"/>
                  <a:gd name="T3" fmla="*/ 11 h 11"/>
                  <a:gd name="T4" fmla="*/ 0 w 16"/>
                  <a:gd name="T5" fmla="*/ 7 h 11"/>
                  <a:gd name="T6" fmla="*/ 0 w 16"/>
                  <a:gd name="T7" fmla="*/ 0 h 11"/>
                  <a:gd name="T8" fmla="*/ 3 w 16"/>
                  <a:gd name="T9" fmla="*/ 0 h 11"/>
                  <a:gd name="T10" fmla="*/ 3 w 1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3" y="0"/>
                    </a:moveTo>
                    <a:lnTo>
                      <a:pt x="16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40" name="Freeform 207"/>
              <p:cNvSpPr>
                <a:spLocks/>
              </p:cNvSpPr>
              <p:nvPr/>
            </p:nvSpPr>
            <p:spPr bwMode="auto">
              <a:xfrm>
                <a:off x="1524" y="3280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1 w 22"/>
                  <a:gd name="T3" fmla="*/ 1 h 21"/>
                  <a:gd name="T4" fmla="*/ 22 w 22"/>
                  <a:gd name="T5" fmla="*/ 12 h 21"/>
                  <a:gd name="T6" fmla="*/ 18 w 22"/>
                  <a:gd name="T7" fmla="*/ 20 h 21"/>
                  <a:gd name="T8" fmla="*/ 11 w 22"/>
                  <a:gd name="T9" fmla="*/ 21 h 21"/>
                  <a:gd name="T10" fmla="*/ 4 w 22"/>
                  <a:gd name="T11" fmla="*/ 16 h 21"/>
                  <a:gd name="T12" fmla="*/ 0 w 22"/>
                  <a:gd name="T13" fmla="*/ 0 h 21"/>
                  <a:gd name="T14" fmla="*/ 0 w 2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0" y="0"/>
                    </a:moveTo>
                    <a:lnTo>
                      <a:pt x="11" y="1"/>
                    </a:lnTo>
                    <a:lnTo>
                      <a:pt x="22" y="12"/>
                    </a:lnTo>
                    <a:lnTo>
                      <a:pt x="18" y="20"/>
                    </a:lnTo>
                    <a:lnTo>
                      <a:pt x="11" y="21"/>
                    </a:lnTo>
                    <a:lnTo>
                      <a:pt x="4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441" name="Freeform 208"/>
              <p:cNvSpPr>
                <a:spLocks/>
              </p:cNvSpPr>
              <p:nvPr/>
            </p:nvSpPr>
            <p:spPr bwMode="auto">
              <a:xfrm>
                <a:off x="1524" y="3280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1 w 22"/>
                  <a:gd name="T3" fmla="*/ 1 h 21"/>
                  <a:gd name="T4" fmla="*/ 22 w 22"/>
                  <a:gd name="T5" fmla="*/ 12 h 21"/>
                  <a:gd name="T6" fmla="*/ 18 w 22"/>
                  <a:gd name="T7" fmla="*/ 20 h 21"/>
                  <a:gd name="T8" fmla="*/ 11 w 22"/>
                  <a:gd name="T9" fmla="*/ 21 h 21"/>
                  <a:gd name="T10" fmla="*/ 4 w 22"/>
                  <a:gd name="T11" fmla="*/ 16 h 21"/>
                  <a:gd name="T12" fmla="*/ 0 w 22"/>
                  <a:gd name="T13" fmla="*/ 0 h 21"/>
                  <a:gd name="T14" fmla="*/ 0 w 2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0" y="0"/>
                    </a:moveTo>
                    <a:lnTo>
                      <a:pt x="11" y="1"/>
                    </a:lnTo>
                    <a:lnTo>
                      <a:pt x="22" y="12"/>
                    </a:lnTo>
                    <a:lnTo>
                      <a:pt x="18" y="20"/>
                    </a:lnTo>
                    <a:lnTo>
                      <a:pt x="11" y="21"/>
                    </a:lnTo>
                    <a:lnTo>
                      <a:pt x="4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7" name="Group 410"/>
            <p:cNvGrpSpPr>
              <a:grpSpLocks/>
            </p:cNvGrpSpPr>
            <p:nvPr/>
          </p:nvGrpSpPr>
          <p:grpSpPr bwMode="auto">
            <a:xfrm>
              <a:off x="526" y="193"/>
              <a:ext cx="1884" cy="3150"/>
              <a:chOff x="526" y="193"/>
              <a:chExt cx="1884" cy="3150"/>
            </a:xfrm>
            <a:grpFill/>
          </p:grpSpPr>
          <p:sp>
            <p:nvSpPr>
              <p:cNvPr id="7042" name="Freeform 210"/>
              <p:cNvSpPr>
                <a:spLocks/>
              </p:cNvSpPr>
              <p:nvPr/>
            </p:nvSpPr>
            <p:spPr bwMode="auto">
              <a:xfrm>
                <a:off x="1506" y="3263"/>
                <a:ext cx="25" cy="17"/>
              </a:xfrm>
              <a:custGeom>
                <a:avLst/>
                <a:gdLst>
                  <a:gd name="T0" fmla="*/ 0 w 25"/>
                  <a:gd name="T1" fmla="*/ 0 h 17"/>
                  <a:gd name="T2" fmla="*/ 25 w 25"/>
                  <a:gd name="T3" fmla="*/ 17 h 17"/>
                  <a:gd name="T4" fmla="*/ 4 w 25"/>
                  <a:gd name="T5" fmla="*/ 7 h 17"/>
                  <a:gd name="T6" fmla="*/ 0 w 25"/>
                  <a:gd name="T7" fmla="*/ 0 h 17"/>
                  <a:gd name="T8" fmla="*/ 0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25" y="1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3" name="Freeform 211"/>
              <p:cNvSpPr>
                <a:spLocks/>
              </p:cNvSpPr>
              <p:nvPr/>
            </p:nvSpPr>
            <p:spPr bwMode="auto">
              <a:xfrm>
                <a:off x="1506" y="3263"/>
                <a:ext cx="25" cy="17"/>
              </a:xfrm>
              <a:custGeom>
                <a:avLst/>
                <a:gdLst>
                  <a:gd name="T0" fmla="*/ 0 w 25"/>
                  <a:gd name="T1" fmla="*/ 0 h 17"/>
                  <a:gd name="T2" fmla="*/ 25 w 25"/>
                  <a:gd name="T3" fmla="*/ 17 h 17"/>
                  <a:gd name="T4" fmla="*/ 4 w 25"/>
                  <a:gd name="T5" fmla="*/ 7 h 17"/>
                  <a:gd name="T6" fmla="*/ 0 w 25"/>
                  <a:gd name="T7" fmla="*/ 0 h 17"/>
                  <a:gd name="T8" fmla="*/ 0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25" y="1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4" name="Freeform 212"/>
              <p:cNvSpPr>
                <a:spLocks/>
              </p:cNvSpPr>
              <p:nvPr/>
            </p:nvSpPr>
            <p:spPr bwMode="auto">
              <a:xfrm>
                <a:off x="1519" y="3256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0 w 3"/>
                  <a:gd name="T5" fmla="*/ 0 h 5"/>
                  <a:gd name="T6" fmla="*/ 3 w 3"/>
                  <a:gd name="T7" fmla="*/ 0 h 5"/>
                  <a:gd name="T8" fmla="*/ 3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5" name="Freeform 213"/>
              <p:cNvSpPr>
                <a:spLocks/>
              </p:cNvSpPr>
              <p:nvPr/>
            </p:nvSpPr>
            <p:spPr bwMode="auto">
              <a:xfrm>
                <a:off x="1519" y="3256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0 w 3"/>
                  <a:gd name="T5" fmla="*/ 0 h 5"/>
                  <a:gd name="T6" fmla="*/ 3 w 3"/>
                  <a:gd name="T7" fmla="*/ 0 h 5"/>
                  <a:gd name="T8" fmla="*/ 3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6" name="Freeform 214"/>
              <p:cNvSpPr>
                <a:spLocks/>
              </p:cNvSpPr>
              <p:nvPr/>
            </p:nvSpPr>
            <p:spPr bwMode="auto">
              <a:xfrm>
                <a:off x="1524" y="3245"/>
                <a:ext cx="35" cy="38"/>
              </a:xfrm>
              <a:custGeom>
                <a:avLst/>
                <a:gdLst>
                  <a:gd name="T0" fmla="*/ 0 w 35"/>
                  <a:gd name="T1" fmla="*/ 4 h 38"/>
                  <a:gd name="T2" fmla="*/ 7 w 35"/>
                  <a:gd name="T3" fmla="*/ 4 h 38"/>
                  <a:gd name="T4" fmla="*/ 9 w 35"/>
                  <a:gd name="T5" fmla="*/ 7 h 38"/>
                  <a:gd name="T6" fmla="*/ 13 w 35"/>
                  <a:gd name="T7" fmla="*/ 0 h 38"/>
                  <a:gd name="T8" fmla="*/ 16 w 35"/>
                  <a:gd name="T9" fmla="*/ 7 h 38"/>
                  <a:gd name="T10" fmla="*/ 11 w 35"/>
                  <a:gd name="T11" fmla="*/ 16 h 38"/>
                  <a:gd name="T12" fmla="*/ 18 w 35"/>
                  <a:gd name="T13" fmla="*/ 24 h 38"/>
                  <a:gd name="T14" fmla="*/ 26 w 35"/>
                  <a:gd name="T15" fmla="*/ 16 h 38"/>
                  <a:gd name="T16" fmla="*/ 33 w 35"/>
                  <a:gd name="T17" fmla="*/ 18 h 38"/>
                  <a:gd name="T18" fmla="*/ 35 w 35"/>
                  <a:gd name="T19" fmla="*/ 22 h 38"/>
                  <a:gd name="T20" fmla="*/ 18 w 35"/>
                  <a:gd name="T21" fmla="*/ 31 h 38"/>
                  <a:gd name="T22" fmla="*/ 18 w 35"/>
                  <a:gd name="T23" fmla="*/ 38 h 38"/>
                  <a:gd name="T24" fmla="*/ 16 w 35"/>
                  <a:gd name="T25" fmla="*/ 36 h 38"/>
                  <a:gd name="T26" fmla="*/ 7 w 35"/>
                  <a:gd name="T27" fmla="*/ 29 h 38"/>
                  <a:gd name="T28" fmla="*/ 15 w 35"/>
                  <a:gd name="T29" fmla="*/ 29 h 38"/>
                  <a:gd name="T30" fmla="*/ 11 w 35"/>
                  <a:gd name="T31" fmla="*/ 24 h 38"/>
                  <a:gd name="T32" fmla="*/ 4 w 35"/>
                  <a:gd name="T33" fmla="*/ 25 h 38"/>
                  <a:gd name="T34" fmla="*/ 0 w 35"/>
                  <a:gd name="T35" fmla="*/ 18 h 38"/>
                  <a:gd name="T36" fmla="*/ 0 w 35"/>
                  <a:gd name="T37" fmla="*/ 4 h 38"/>
                  <a:gd name="T38" fmla="*/ 0 w 35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8">
                    <a:moveTo>
                      <a:pt x="0" y="4"/>
                    </a:moveTo>
                    <a:lnTo>
                      <a:pt x="7" y="4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6" y="7"/>
                    </a:lnTo>
                    <a:lnTo>
                      <a:pt x="11" y="16"/>
                    </a:lnTo>
                    <a:lnTo>
                      <a:pt x="18" y="24"/>
                    </a:lnTo>
                    <a:lnTo>
                      <a:pt x="26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18" y="31"/>
                    </a:lnTo>
                    <a:lnTo>
                      <a:pt x="18" y="38"/>
                    </a:lnTo>
                    <a:lnTo>
                      <a:pt x="16" y="36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11" y="24"/>
                    </a:lnTo>
                    <a:lnTo>
                      <a:pt x="4" y="25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7" name="Freeform 215"/>
              <p:cNvSpPr>
                <a:spLocks/>
              </p:cNvSpPr>
              <p:nvPr/>
            </p:nvSpPr>
            <p:spPr bwMode="auto">
              <a:xfrm>
                <a:off x="1524" y="3245"/>
                <a:ext cx="35" cy="38"/>
              </a:xfrm>
              <a:custGeom>
                <a:avLst/>
                <a:gdLst>
                  <a:gd name="T0" fmla="*/ 0 w 35"/>
                  <a:gd name="T1" fmla="*/ 4 h 38"/>
                  <a:gd name="T2" fmla="*/ 7 w 35"/>
                  <a:gd name="T3" fmla="*/ 4 h 38"/>
                  <a:gd name="T4" fmla="*/ 9 w 35"/>
                  <a:gd name="T5" fmla="*/ 7 h 38"/>
                  <a:gd name="T6" fmla="*/ 13 w 35"/>
                  <a:gd name="T7" fmla="*/ 0 h 38"/>
                  <a:gd name="T8" fmla="*/ 16 w 35"/>
                  <a:gd name="T9" fmla="*/ 7 h 38"/>
                  <a:gd name="T10" fmla="*/ 11 w 35"/>
                  <a:gd name="T11" fmla="*/ 16 h 38"/>
                  <a:gd name="T12" fmla="*/ 18 w 35"/>
                  <a:gd name="T13" fmla="*/ 24 h 38"/>
                  <a:gd name="T14" fmla="*/ 26 w 35"/>
                  <a:gd name="T15" fmla="*/ 16 h 38"/>
                  <a:gd name="T16" fmla="*/ 33 w 35"/>
                  <a:gd name="T17" fmla="*/ 18 h 38"/>
                  <a:gd name="T18" fmla="*/ 35 w 35"/>
                  <a:gd name="T19" fmla="*/ 22 h 38"/>
                  <a:gd name="T20" fmla="*/ 18 w 35"/>
                  <a:gd name="T21" fmla="*/ 31 h 38"/>
                  <a:gd name="T22" fmla="*/ 18 w 35"/>
                  <a:gd name="T23" fmla="*/ 38 h 38"/>
                  <a:gd name="T24" fmla="*/ 16 w 35"/>
                  <a:gd name="T25" fmla="*/ 36 h 38"/>
                  <a:gd name="T26" fmla="*/ 7 w 35"/>
                  <a:gd name="T27" fmla="*/ 29 h 38"/>
                  <a:gd name="T28" fmla="*/ 15 w 35"/>
                  <a:gd name="T29" fmla="*/ 29 h 38"/>
                  <a:gd name="T30" fmla="*/ 11 w 35"/>
                  <a:gd name="T31" fmla="*/ 24 h 38"/>
                  <a:gd name="T32" fmla="*/ 4 w 35"/>
                  <a:gd name="T33" fmla="*/ 25 h 38"/>
                  <a:gd name="T34" fmla="*/ 0 w 35"/>
                  <a:gd name="T35" fmla="*/ 18 h 38"/>
                  <a:gd name="T36" fmla="*/ 0 w 35"/>
                  <a:gd name="T37" fmla="*/ 4 h 38"/>
                  <a:gd name="T38" fmla="*/ 0 w 35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38">
                    <a:moveTo>
                      <a:pt x="0" y="4"/>
                    </a:moveTo>
                    <a:lnTo>
                      <a:pt x="7" y="4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6" y="7"/>
                    </a:lnTo>
                    <a:lnTo>
                      <a:pt x="11" y="16"/>
                    </a:lnTo>
                    <a:lnTo>
                      <a:pt x="18" y="24"/>
                    </a:lnTo>
                    <a:lnTo>
                      <a:pt x="26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18" y="31"/>
                    </a:lnTo>
                    <a:lnTo>
                      <a:pt x="18" y="38"/>
                    </a:lnTo>
                    <a:lnTo>
                      <a:pt x="16" y="36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11" y="24"/>
                    </a:lnTo>
                    <a:lnTo>
                      <a:pt x="4" y="25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8" name="Freeform 216"/>
              <p:cNvSpPr>
                <a:spLocks/>
              </p:cNvSpPr>
              <p:nvPr/>
            </p:nvSpPr>
            <p:spPr bwMode="auto">
              <a:xfrm>
                <a:off x="1519" y="3229"/>
                <a:ext cx="3" cy="7"/>
              </a:xfrm>
              <a:custGeom>
                <a:avLst/>
                <a:gdLst>
                  <a:gd name="T0" fmla="*/ 3 w 3"/>
                  <a:gd name="T1" fmla="*/ 3 h 7"/>
                  <a:gd name="T2" fmla="*/ 3 w 3"/>
                  <a:gd name="T3" fmla="*/ 7 h 7"/>
                  <a:gd name="T4" fmla="*/ 0 w 3"/>
                  <a:gd name="T5" fmla="*/ 0 h 7"/>
                  <a:gd name="T6" fmla="*/ 3 w 3"/>
                  <a:gd name="T7" fmla="*/ 3 h 7"/>
                  <a:gd name="T8" fmla="*/ 3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3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9" name="Freeform 217"/>
              <p:cNvSpPr>
                <a:spLocks/>
              </p:cNvSpPr>
              <p:nvPr/>
            </p:nvSpPr>
            <p:spPr bwMode="auto">
              <a:xfrm>
                <a:off x="1519" y="3229"/>
                <a:ext cx="3" cy="7"/>
              </a:xfrm>
              <a:custGeom>
                <a:avLst/>
                <a:gdLst>
                  <a:gd name="T0" fmla="*/ 3 w 3"/>
                  <a:gd name="T1" fmla="*/ 3 h 7"/>
                  <a:gd name="T2" fmla="*/ 3 w 3"/>
                  <a:gd name="T3" fmla="*/ 7 h 7"/>
                  <a:gd name="T4" fmla="*/ 0 w 3"/>
                  <a:gd name="T5" fmla="*/ 0 h 7"/>
                  <a:gd name="T6" fmla="*/ 3 w 3"/>
                  <a:gd name="T7" fmla="*/ 3 h 7"/>
                  <a:gd name="T8" fmla="*/ 3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3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0" name="Freeform 218"/>
              <p:cNvSpPr>
                <a:spLocks/>
              </p:cNvSpPr>
              <p:nvPr/>
            </p:nvSpPr>
            <p:spPr bwMode="auto">
              <a:xfrm>
                <a:off x="1515" y="3234"/>
                <a:ext cx="4" cy="7"/>
              </a:xfrm>
              <a:custGeom>
                <a:avLst/>
                <a:gdLst>
                  <a:gd name="T0" fmla="*/ 2 w 4"/>
                  <a:gd name="T1" fmla="*/ 2 h 7"/>
                  <a:gd name="T2" fmla="*/ 4 w 4"/>
                  <a:gd name="T3" fmla="*/ 7 h 7"/>
                  <a:gd name="T4" fmla="*/ 0 w 4"/>
                  <a:gd name="T5" fmla="*/ 4 h 7"/>
                  <a:gd name="T6" fmla="*/ 0 w 4"/>
                  <a:gd name="T7" fmla="*/ 0 h 7"/>
                  <a:gd name="T8" fmla="*/ 2 w 4"/>
                  <a:gd name="T9" fmla="*/ 2 h 7"/>
                  <a:gd name="T10" fmla="*/ 2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1" name="Freeform 219"/>
              <p:cNvSpPr>
                <a:spLocks/>
              </p:cNvSpPr>
              <p:nvPr/>
            </p:nvSpPr>
            <p:spPr bwMode="auto">
              <a:xfrm>
                <a:off x="1515" y="3234"/>
                <a:ext cx="4" cy="7"/>
              </a:xfrm>
              <a:custGeom>
                <a:avLst/>
                <a:gdLst>
                  <a:gd name="T0" fmla="*/ 2 w 4"/>
                  <a:gd name="T1" fmla="*/ 2 h 7"/>
                  <a:gd name="T2" fmla="*/ 4 w 4"/>
                  <a:gd name="T3" fmla="*/ 7 h 7"/>
                  <a:gd name="T4" fmla="*/ 0 w 4"/>
                  <a:gd name="T5" fmla="*/ 4 h 7"/>
                  <a:gd name="T6" fmla="*/ 0 w 4"/>
                  <a:gd name="T7" fmla="*/ 0 h 7"/>
                  <a:gd name="T8" fmla="*/ 2 w 4"/>
                  <a:gd name="T9" fmla="*/ 2 h 7"/>
                  <a:gd name="T10" fmla="*/ 2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2" name="Freeform 220"/>
              <p:cNvSpPr>
                <a:spLocks/>
              </p:cNvSpPr>
              <p:nvPr/>
            </p:nvSpPr>
            <p:spPr bwMode="auto">
              <a:xfrm>
                <a:off x="1504" y="3221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4 w 4"/>
                  <a:gd name="T5" fmla="*/ 8 h 8"/>
                  <a:gd name="T6" fmla="*/ 0 w 4"/>
                  <a:gd name="T7" fmla="*/ 8 h 8"/>
                  <a:gd name="T8" fmla="*/ 0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4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3" name="Freeform 221"/>
              <p:cNvSpPr>
                <a:spLocks/>
              </p:cNvSpPr>
              <p:nvPr/>
            </p:nvSpPr>
            <p:spPr bwMode="auto">
              <a:xfrm>
                <a:off x="1504" y="3221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4 w 4"/>
                  <a:gd name="T5" fmla="*/ 8 h 8"/>
                  <a:gd name="T6" fmla="*/ 0 w 4"/>
                  <a:gd name="T7" fmla="*/ 8 h 8"/>
                  <a:gd name="T8" fmla="*/ 0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4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4" name="Freeform 222"/>
              <p:cNvSpPr>
                <a:spLocks/>
              </p:cNvSpPr>
              <p:nvPr/>
            </p:nvSpPr>
            <p:spPr bwMode="auto">
              <a:xfrm>
                <a:off x="1504" y="3209"/>
                <a:ext cx="7" cy="12"/>
              </a:xfrm>
              <a:custGeom>
                <a:avLst/>
                <a:gdLst>
                  <a:gd name="T0" fmla="*/ 7 w 7"/>
                  <a:gd name="T1" fmla="*/ 9 h 12"/>
                  <a:gd name="T2" fmla="*/ 6 w 7"/>
                  <a:gd name="T3" fmla="*/ 12 h 12"/>
                  <a:gd name="T4" fmla="*/ 4 w 7"/>
                  <a:gd name="T5" fmla="*/ 12 h 12"/>
                  <a:gd name="T6" fmla="*/ 0 w 7"/>
                  <a:gd name="T7" fmla="*/ 0 h 12"/>
                  <a:gd name="T8" fmla="*/ 7 w 7"/>
                  <a:gd name="T9" fmla="*/ 9 h 12"/>
                  <a:gd name="T10" fmla="*/ 7 w 7"/>
                  <a:gd name="T1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7" y="9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5" name="Freeform 223"/>
              <p:cNvSpPr>
                <a:spLocks/>
              </p:cNvSpPr>
              <p:nvPr/>
            </p:nvSpPr>
            <p:spPr bwMode="auto">
              <a:xfrm>
                <a:off x="1504" y="3209"/>
                <a:ext cx="7" cy="12"/>
              </a:xfrm>
              <a:custGeom>
                <a:avLst/>
                <a:gdLst>
                  <a:gd name="T0" fmla="*/ 7 w 7"/>
                  <a:gd name="T1" fmla="*/ 9 h 12"/>
                  <a:gd name="T2" fmla="*/ 6 w 7"/>
                  <a:gd name="T3" fmla="*/ 12 h 12"/>
                  <a:gd name="T4" fmla="*/ 4 w 7"/>
                  <a:gd name="T5" fmla="*/ 12 h 12"/>
                  <a:gd name="T6" fmla="*/ 0 w 7"/>
                  <a:gd name="T7" fmla="*/ 0 h 12"/>
                  <a:gd name="T8" fmla="*/ 7 w 7"/>
                  <a:gd name="T9" fmla="*/ 9 h 12"/>
                  <a:gd name="T10" fmla="*/ 7 w 7"/>
                  <a:gd name="T1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7" y="9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6" name="Freeform 224"/>
              <p:cNvSpPr>
                <a:spLocks/>
              </p:cNvSpPr>
              <p:nvPr/>
            </p:nvSpPr>
            <p:spPr bwMode="auto">
              <a:xfrm>
                <a:off x="1506" y="3203"/>
                <a:ext cx="9" cy="9"/>
              </a:xfrm>
              <a:custGeom>
                <a:avLst/>
                <a:gdLst>
                  <a:gd name="T0" fmla="*/ 5 w 9"/>
                  <a:gd name="T1" fmla="*/ 7 h 9"/>
                  <a:gd name="T2" fmla="*/ 0 w 9"/>
                  <a:gd name="T3" fmla="*/ 0 h 9"/>
                  <a:gd name="T4" fmla="*/ 7 w 9"/>
                  <a:gd name="T5" fmla="*/ 6 h 9"/>
                  <a:gd name="T6" fmla="*/ 9 w 9"/>
                  <a:gd name="T7" fmla="*/ 9 h 9"/>
                  <a:gd name="T8" fmla="*/ 5 w 9"/>
                  <a:gd name="T9" fmla="*/ 7 h 9"/>
                  <a:gd name="T10" fmla="*/ 5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7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7" name="Freeform 225"/>
              <p:cNvSpPr>
                <a:spLocks/>
              </p:cNvSpPr>
              <p:nvPr/>
            </p:nvSpPr>
            <p:spPr bwMode="auto">
              <a:xfrm>
                <a:off x="1506" y="3203"/>
                <a:ext cx="9" cy="9"/>
              </a:xfrm>
              <a:custGeom>
                <a:avLst/>
                <a:gdLst>
                  <a:gd name="T0" fmla="*/ 5 w 9"/>
                  <a:gd name="T1" fmla="*/ 7 h 9"/>
                  <a:gd name="T2" fmla="*/ 0 w 9"/>
                  <a:gd name="T3" fmla="*/ 0 h 9"/>
                  <a:gd name="T4" fmla="*/ 7 w 9"/>
                  <a:gd name="T5" fmla="*/ 6 h 9"/>
                  <a:gd name="T6" fmla="*/ 9 w 9"/>
                  <a:gd name="T7" fmla="*/ 9 h 9"/>
                  <a:gd name="T8" fmla="*/ 5 w 9"/>
                  <a:gd name="T9" fmla="*/ 7 h 9"/>
                  <a:gd name="T10" fmla="*/ 5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7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8" name="Freeform 226"/>
              <p:cNvSpPr>
                <a:spLocks/>
              </p:cNvSpPr>
              <p:nvPr/>
            </p:nvSpPr>
            <p:spPr bwMode="auto">
              <a:xfrm>
                <a:off x="1495" y="3200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7 w 9"/>
                  <a:gd name="T5" fmla="*/ 5 h 5"/>
                  <a:gd name="T6" fmla="*/ 0 w 9"/>
                  <a:gd name="T7" fmla="*/ 0 h 5"/>
                  <a:gd name="T8" fmla="*/ 0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59" name="Freeform 227"/>
              <p:cNvSpPr>
                <a:spLocks/>
              </p:cNvSpPr>
              <p:nvPr/>
            </p:nvSpPr>
            <p:spPr bwMode="auto">
              <a:xfrm>
                <a:off x="1495" y="3200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7 w 9"/>
                  <a:gd name="T5" fmla="*/ 5 h 5"/>
                  <a:gd name="T6" fmla="*/ 0 w 9"/>
                  <a:gd name="T7" fmla="*/ 0 h 5"/>
                  <a:gd name="T8" fmla="*/ 0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0" name="Freeform 228"/>
              <p:cNvSpPr>
                <a:spLocks/>
              </p:cNvSpPr>
              <p:nvPr/>
            </p:nvSpPr>
            <p:spPr bwMode="auto">
              <a:xfrm>
                <a:off x="1493" y="3183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2 w 6"/>
                  <a:gd name="T3" fmla="*/ 0 h 6"/>
                  <a:gd name="T4" fmla="*/ 6 w 6"/>
                  <a:gd name="T5" fmla="*/ 6 h 6"/>
                  <a:gd name="T6" fmla="*/ 0 w 6"/>
                  <a:gd name="T7" fmla="*/ 4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2" y="0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1" name="Freeform 229"/>
              <p:cNvSpPr>
                <a:spLocks/>
              </p:cNvSpPr>
              <p:nvPr/>
            </p:nvSpPr>
            <p:spPr bwMode="auto">
              <a:xfrm>
                <a:off x="1493" y="3183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2 w 6"/>
                  <a:gd name="T3" fmla="*/ 0 h 6"/>
                  <a:gd name="T4" fmla="*/ 6 w 6"/>
                  <a:gd name="T5" fmla="*/ 6 h 6"/>
                  <a:gd name="T6" fmla="*/ 0 w 6"/>
                  <a:gd name="T7" fmla="*/ 4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2" y="0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2" name="Freeform 230"/>
              <p:cNvSpPr>
                <a:spLocks/>
              </p:cNvSpPr>
              <p:nvPr/>
            </p:nvSpPr>
            <p:spPr bwMode="auto">
              <a:xfrm>
                <a:off x="1497" y="3160"/>
                <a:ext cx="13" cy="34"/>
              </a:xfrm>
              <a:custGeom>
                <a:avLst/>
                <a:gdLst>
                  <a:gd name="T0" fmla="*/ 5 w 13"/>
                  <a:gd name="T1" fmla="*/ 7 h 34"/>
                  <a:gd name="T2" fmla="*/ 7 w 13"/>
                  <a:gd name="T3" fmla="*/ 0 h 34"/>
                  <a:gd name="T4" fmla="*/ 13 w 13"/>
                  <a:gd name="T5" fmla="*/ 7 h 34"/>
                  <a:gd name="T6" fmla="*/ 11 w 13"/>
                  <a:gd name="T7" fmla="*/ 34 h 34"/>
                  <a:gd name="T8" fmla="*/ 7 w 13"/>
                  <a:gd name="T9" fmla="*/ 30 h 34"/>
                  <a:gd name="T10" fmla="*/ 7 w 13"/>
                  <a:gd name="T11" fmla="*/ 21 h 34"/>
                  <a:gd name="T12" fmla="*/ 0 w 13"/>
                  <a:gd name="T13" fmla="*/ 16 h 34"/>
                  <a:gd name="T14" fmla="*/ 5 w 13"/>
                  <a:gd name="T15" fmla="*/ 16 h 34"/>
                  <a:gd name="T16" fmla="*/ 2 w 13"/>
                  <a:gd name="T17" fmla="*/ 12 h 34"/>
                  <a:gd name="T18" fmla="*/ 5 w 13"/>
                  <a:gd name="T19" fmla="*/ 7 h 34"/>
                  <a:gd name="T20" fmla="*/ 5 w 1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4">
                    <a:moveTo>
                      <a:pt x="5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7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3" name="Freeform 231"/>
              <p:cNvSpPr>
                <a:spLocks/>
              </p:cNvSpPr>
              <p:nvPr/>
            </p:nvSpPr>
            <p:spPr bwMode="auto">
              <a:xfrm>
                <a:off x="1497" y="3160"/>
                <a:ext cx="13" cy="34"/>
              </a:xfrm>
              <a:custGeom>
                <a:avLst/>
                <a:gdLst>
                  <a:gd name="T0" fmla="*/ 5 w 13"/>
                  <a:gd name="T1" fmla="*/ 7 h 34"/>
                  <a:gd name="T2" fmla="*/ 7 w 13"/>
                  <a:gd name="T3" fmla="*/ 0 h 34"/>
                  <a:gd name="T4" fmla="*/ 13 w 13"/>
                  <a:gd name="T5" fmla="*/ 7 h 34"/>
                  <a:gd name="T6" fmla="*/ 11 w 13"/>
                  <a:gd name="T7" fmla="*/ 34 h 34"/>
                  <a:gd name="T8" fmla="*/ 7 w 13"/>
                  <a:gd name="T9" fmla="*/ 30 h 34"/>
                  <a:gd name="T10" fmla="*/ 7 w 13"/>
                  <a:gd name="T11" fmla="*/ 21 h 34"/>
                  <a:gd name="T12" fmla="*/ 0 w 13"/>
                  <a:gd name="T13" fmla="*/ 16 h 34"/>
                  <a:gd name="T14" fmla="*/ 5 w 13"/>
                  <a:gd name="T15" fmla="*/ 16 h 34"/>
                  <a:gd name="T16" fmla="*/ 2 w 13"/>
                  <a:gd name="T17" fmla="*/ 12 h 34"/>
                  <a:gd name="T18" fmla="*/ 5 w 13"/>
                  <a:gd name="T19" fmla="*/ 7 h 34"/>
                  <a:gd name="T20" fmla="*/ 5 w 1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4">
                    <a:moveTo>
                      <a:pt x="5" y="7"/>
                    </a:moveTo>
                    <a:lnTo>
                      <a:pt x="7" y="0"/>
                    </a:lnTo>
                    <a:lnTo>
                      <a:pt x="13" y="7"/>
                    </a:lnTo>
                    <a:lnTo>
                      <a:pt x="11" y="34"/>
                    </a:lnTo>
                    <a:lnTo>
                      <a:pt x="7" y="30"/>
                    </a:lnTo>
                    <a:lnTo>
                      <a:pt x="7" y="2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4" name="Freeform 232"/>
              <p:cNvSpPr>
                <a:spLocks/>
              </p:cNvSpPr>
              <p:nvPr/>
            </p:nvSpPr>
            <p:spPr bwMode="auto">
              <a:xfrm>
                <a:off x="1495" y="3156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0 h 7"/>
                  <a:gd name="T4" fmla="*/ 2 w 2"/>
                  <a:gd name="T5" fmla="*/ 4 h 7"/>
                  <a:gd name="T6" fmla="*/ 0 w 2"/>
                  <a:gd name="T7" fmla="*/ 7 h 7"/>
                  <a:gd name="T8" fmla="*/ 0 w 2"/>
                  <a:gd name="T9" fmla="*/ 2 h 7"/>
                  <a:gd name="T10" fmla="*/ 0 w 2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5" name="Freeform 233"/>
              <p:cNvSpPr>
                <a:spLocks/>
              </p:cNvSpPr>
              <p:nvPr/>
            </p:nvSpPr>
            <p:spPr bwMode="auto">
              <a:xfrm>
                <a:off x="1495" y="3156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0 h 7"/>
                  <a:gd name="T4" fmla="*/ 2 w 2"/>
                  <a:gd name="T5" fmla="*/ 4 h 7"/>
                  <a:gd name="T6" fmla="*/ 0 w 2"/>
                  <a:gd name="T7" fmla="*/ 7 h 7"/>
                  <a:gd name="T8" fmla="*/ 0 w 2"/>
                  <a:gd name="T9" fmla="*/ 2 h 7"/>
                  <a:gd name="T10" fmla="*/ 0 w 2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6" name="Freeform 234"/>
              <p:cNvSpPr>
                <a:spLocks/>
              </p:cNvSpPr>
              <p:nvPr/>
            </p:nvSpPr>
            <p:spPr bwMode="auto">
              <a:xfrm>
                <a:off x="1495" y="3145"/>
                <a:ext cx="5" cy="13"/>
              </a:xfrm>
              <a:custGeom>
                <a:avLst/>
                <a:gdLst>
                  <a:gd name="T0" fmla="*/ 0 w 5"/>
                  <a:gd name="T1" fmla="*/ 4 h 13"/>
                  <a:gd name="T2" fmla="*/ 2 w 5"/>
                  <a:gd name="T3" fmla="*/ 0 h 13"/>
                  <a:gd name="T4" fmla="*/ 5 w 5"/>
                  <a:gd name="T5" fmla="*/ 13 h 13"/>
                  <a:gd name="T6" fmla="*/ 0 w 5"/>
                  <a:gd name="T7" fmla="*/ 4 h 13"/>
                  <a:gd name="T8" fmla="*/ 0 w 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0" y="4"/>
                    </a:moveTo>
                    <a:lnTo>
                      <a:pt x="2" y="0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7" name="Freeform 235"/>
              <p:cNvSpPr>
                <a:spLocks/>
              </p:cNvSpPr>
              <p:nvPr/>
            </p:nvSpPr>
            <p:spPr bwMode="auto">
              <a:xfrm>
                <a:off x="1495" y="3145"/>
                <a:ext cx="5" cy="13"/>
              </a:xfrm>
              <a:custGeom>
                <a:avLst/>
                <a:gdLst>
                  <a:gd name="T0" fmla="*/ 0 w 5"/>
                  <a:gd name="T1" fmla="*/ 4 h 13"/>
                  <a:gd name="T2" fmla="*/ 2 w 5"/>
                  <a:gd name="T3" fmla="*/ 0 h 13"/>
                  <a:gd name="T4" fmla="*/ 5 w 5"/>
                  <a:gd name="T5" fmla="*/ 13 h 13"/>
                  <a:gd name="T6" fmla="*/ 0 w 5"/>
                  <a:gd name="T7" fmla="*/ 4 h 13"/>
                  <a:gd name="T8" fmla="*/ 0 w 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0" y="4"/>
                    </a:moveTo>
                    <a:lnTo>
                      <a:pt x="2" y="0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8" name="Freeform 236"/>
              <p:cNvSpPr>
                <a:spLocks/>
              </p:cNvSpPr>
              <p:nvPr/>
            </p:nvSpPr>
            <p:spPr bwMode="auto">
              <a:xfrm>
                <a:off x="1508" y="313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2 h 5"/>
                  <a:gd name="T4" fmla="*/ 2 w 3"/>
                  <a:gd name="T5" fmla="*/ 0 h 5"/>
                  <a:gd name="T6" fmla="*/ 3 w 3"/>
                  <a:gd name="T7" fmla="*/ 5 h 5"/>
                  <a:gd name="T8" fmla="*/ 3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69" name="Freeform 237"/>
              <p:cNvSpPr>
                <a:spLocks/>
              </p:cNvSpPr>
              <p:nvPr/>
            </p:nvSpPr>
            <p:spPr bwMode="auto">
              <a:xfrm>
                <a:off x="1508" y="313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2 h 5"/>
                  <a:gd name="T4" fmla="*/ 2 w 3"/>
                  <a:gd name="T5" fmla="*/ 0 h 5"/>
                  <a:gd name="T6" fmla="*/ 3 w 3"/>
                  <a:gd name="T7" fmla="*/ 5 h 5"/>
                  <a:gd name="T8" fmla="*/ 3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0" name="Freeform 238"/>
              <p:cNvSpPr>
                <a:spLocks/>
              </p:cNvSpPr>
              <p:nvPr/>
            </p:nvSpPr>
            <p:spPr bwMode="auto">
              <a:xfrm>
                <a:off x="1515" y="3076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0 h 5"/>
                  <a:gd name="T4" fmla="*/ 7 w 7"/>
                  <a:gd name="T5" fmla="*/ 5 h 5"/>
                  <a:gd name="T6" fmla="*/ 0 w 7"/>
                  <a:gd name="T7" fmla="*/ 2 h 5"/>
                  <a:gd name="T8" fmla="*/ 0 w 7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1" name="Freeform 239"/>
              <p:cNvSpPr>
                <a:spLocks/>
              </p:cNvSpPr>
              <p:nvPr/>
            </p:nvSpPr>
            <p:spPr bwMode="auto">
              <a:xfrm>
                <a:off x="1515" y="3076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0 h 5"/>
                  <a:gd name="T4" fmla="*/ 7 w 7"/>
                  <a:gd name="T5" fmla="*/ 5 h 5"/>
                  <a:gd name="T6" fmla="*/ 0 w 7"/>
                  <a:gd name="T7" fmla="*/ 2 h 5"/>
                  <a:gd name="T8" fmla="*/ 0 w 7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2" name="Freeform 240"/>
              <p:cNvSpPr>
                <a:spLocks/>
              </p:cNvSpPr>
              <p:nvPr/>
            </p:nvSpPr>
            <p:spPr bwMode="auto">
              <a:xfrm>
                <a:off x="1524" y="3061"/>
                <a:ext cx="11" cy="11"/>
              </a:xfrm>
              <a:custGeom>
                <a:avLst/>
                <a:gdLst>
                  <a:gd name="T0" fmla="*/ 7 w 11"/>
                  <a:gd name="T1" fmla="*/ 0 h 11"/>
                  <a:gd name="T2" fmla="*/ 11 w 11"/>
                  <a:gd name="T3" fmla="*/ 4 h 11"/>
                  <a:gd name="T4" fmla="*/ 11 w 11"/>
                  <a:gd name="T5" fmla="*/ 9 h 11"/>
                  <a:gd name="T6" fmla="*/ 4 w 11"/>
                  <a:gd name="T7" fmla="*/ 11 h 11"/>
                  <a:gd name="T8" fmla="*/ 0 w 11"/>
                  <a:gd name="T9" fmla="*/ 4 h 11"/>
                  <a:gd name="T10" fmla="*/ 7 w 11"/>
                  <a:gd name="T11" fmla="*/ 0 h 11"/>
                  <a:gd name="T12" fmla="*/ 7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7" y="0"/>
                    </a:moveTo>
                    <a:lnTo>
                      <a:pt x="11" y="4"/>
                    </a:lnTo>
                    <a:lnTo>
                      <a:pt x="11" y="9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3" name="Freeform 241"/>
              <p:cNvSpPr>
                <a:spLocks/>
              </p:cNvSpPr>
              <p:nvPr/>
            </p:nvSpPr>
            <p:spPr bwMode="auto">
              <a:xfrm>
                <a:off x="1524" y="3061"/>
                <a:ext cx="11" cy="11"/>
              </a:xfrm>
              <a:custGeom>
                <a:avLst/>
                <a:gdLst>
                  <a:gd name="T0" fmla="*/ 7 w 11"/>
                  <a:gd name="T1" fmla="*/ 0 h 11"/>
                  <a:gd name="T2" fmla="*/ 11 w 11"/>
                  <a:gd name="T3" fmla="*/ 4 h 11"/>
                  <a:gd name="T4" fmla="*/ 11 w 11"/>
                  <a:gd name="T5" fmla="*/ 9 h 11"/>
                  <a:gd name="T6" fmla="*/ 4 w 11"/>
                  <a:gd name="T7" fmla="*/ 11 h 11"/>
                  <a:gd name="T8" fmla="*/ 0 w 11"/>
                  <a:gd name="T9" fmla="*/ 4 h 11"/>
                  <a:gd name="T10" fmla="*/ 7 w 11"/>
                  <a:gd name="T11" fmla="*/ 0 h 11"/>
                  <a:gd name="T12" fmla="*/ 7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7" y="0"/>
                    </a:moveTo>
                    <a:lnTo>
                      <a:pt x="11" y="4"/>
                    </a:lnTo>
                    <a:lnTo>
                      <a:pt x="11" y="9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4" name="Freeform 242"/>
              <p:cNvSpPr>
                <a:spLocks/>
              </p:cNvSpPr>
              <p:nvPr/>
            </p:nvSpPr>
            <p:spPr bwMode="auto">
              <a:xfrm>
                <a:off x="1511" y="3003"/>
                <a:ext cx="15" cy="36"/>
              </a:xfrm>
              <a:custGeom>
                <a:avLst/>
                <a:gdLst>
                  <a:gd name="T0" fmla="*/ 8 w 15"/>
                  <a:gd name="T1" fmla="*/ 0 h 36"/>
                  <a:gd name="T2" fmla="*/ 13 w 15"/>
                  <a:gd name="T3" fmla="*/ 4 h 36"/>
                  <a:gd name="T4" fmla="*/ 15 w 15"/>
                  <a:gd name="T5" fmla="*/ 15 h 36"/>
                  <a:gd name="T6" fmla="*/ 11 w 15"/>
                  <a:gd name="T7" fmla="*/ 20 h 36"/>
                  <a:gd name="T8" fmla="*/ 13 w 15"/>
                  <a:gd name="T9" fmla="*/ 24 h 36"/>
                  <a:gd name="T10" fmla="*/ 11 w 15"/>
                  <a:gd name="T11" fmla="*/ 24 h 36"/>
                  <a:gd name="T12" fmla="*/ 13 w 15"/>
                  <a:gd name="T13" fmla="*/ 31 h 36"/>
                  <a:gd name="T14" fmla="*/ 11 w 15"/>
                  <a:gd name="T15" fmla="*/ 31 h 36"/>
                  <a:gd name="T16" fmla="*/ 9 w 15"/>
                  <a:gd name="T17" fmla="*/ 36 h 36"/>
                  <a:gd name="T18" fmla="*/ 0 w 15"/>
                  <a:gd name="T19" fmla="*/ 35 h 36"/>
                  <a:gd name="T20" fmla="*/ 0 w 15"/>
                  <a:gd name="T21" fmla="*/ 31 h 36"/>
                  <a:gd name="T22" fmla="*/ 4 w 15"/>
                  <a:gd name="T23" fmla="*/ 6 h 36"/>
                  <a:gd name="T24" fmla="*/ 8 w 15"/>
                  <a:gd name="T25" fmla="*/ 0 h 36"/>
                  <a:gd name="T26" fmla="*/ 8 w 15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6">
                    <a:moveTo>
                      <a:pt x="8" y="0"/>
                    </a:moveTo>
                    <a:lnTo>
                      <a:pt x="13" y="4"/>
                    </a:lnTo>
                    <a:lnTo>
                      <a:pt x="15" y="15"/>
                    </a:lnTo>
                    <a:lnTo>
                      <a:pt x="11" y="20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5" name="Freeform 243"/>
              <p:cNvSpPr>
                <a:spLocks/>
              </p:cNvSpPr>
              <p:nvPr/>
            </p:nvSpPr>
            <p:spPr bwMode="auto">
              <a:xfrm>
                <a:off x="1511" y="3003"/>
                <a:ext cx="15" cy="36"/>
              </a:xfrm>
              <a:custGeom>
                <a:avLst/>
                <a:gdLst>
                  <a:gd name="T0" fmla="*/ 8 w 15"/>
                  <a:gd name="T1" fmla="*/ 0 h 36"/>
                  <a:gd name="T2" fmla="*/ 13 w 15"/>
                  <a:gd name="T3" fmla="*/ 4 h 36"/>
                  <a:gd name="T4" fmla="*/ 15 w 15"/>
                  <a:gd name="T5" fmla="*/ 15 h 36"/>
                  <a:gd name="T6" fmla="*/ 11 w 15"/>
                  <a:gd name="T7" fmla="*/ 20 h 36"/>
                  <a:gd name="T8" fmla="*/ 13 w 15"/>
                  <a:gd name="T9" fmla="*/ 24 h 36"/>
                  <a:gd name="T10" fmla="*/ 11 w 15"/>
                  <a:gd name="T11" fmla="*/ 24 h 36"/>
                  <a:gd name="T12" fmla="*/ 13 w 15"/>
                  <a:gd name="T13" fmla="*/ 31 h 36"/>
                  <a:gd name="T14" fmla="*/ 11 w 15"/>
                  <a:gd name="T15" fmla="*/ 31 h 36"/>
                  <a:gd name="T16" fmla="*/ 9 w 15"/>
                  <a:gd name="T17" fmla="*/ 36 h 36"/>
                  <a:gd name="T18" fmla="*/ 0 w 15"/>
                  <a:gd name="T19" fmla="*/ 35 h 36"/>
                  <a:gd name="T20" fmla="*/ 0 w 15"/>
                  <a:gd name="T21" fmla="*/ 31 h 36"/>
                  <a:gd name="T22" fmla="*/ 4 w 15"/>
                  <a:gd name="T23" fmla="*/ 6 h 36"/>
                  <a:gd name="T24" fmla="*/ 8 w 15"/>
                  <a:gd name="T25" fmla="*/ 0 h 36"/>
                  <a:gd name="T26" fmla="*/ 8 w 15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6">
                    <a:moveTo>
                      <a:pt x="8" y="0"/>
                    </a:moveTo>
                    <a:lnTo>
                      <a:pt x="13" y="4"/>
                    </a:lnTo>
                    <a:lnTo>
                      <a:pt x="15" y="15"/>
                    </a:lnTo>
                    <a:lnTo>
                      <a:pt x="11" y="20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6" name="Freeform 244"/>
              <p:cNvSpPr>
                <a:spLocks/>
              </p:cNvSpPr>
              <p:nvPr/>
            </p:nvSpPr>
            <p:spPr bwMode="auto">
              <a:xfrm>
                <a:off x="1580" y="3323"/>
                <a:ext cx="13" cy="4"/>
              </a:xfrm>
              <a:custGeom>
                <a:avLst/>
                <a:gdLst>
                  <a:gd name="T0" fmla="*/ 2 w 13"/>
                  <a:gd name="T1" fmla="*/ 4 h 4"/>
                  <a:gd name="T2" fmla="*/ 0 w 13"/>
                  <a:gd name="T3" fmla="*/ 0 h 4"/>
                  <a:gd name="T4" fmla="*/ 13 w 13"/>
                  <a:gd name="T5" fmla="*/ 2 h 4"/>
                  <a:gd name="T6" fmla="*/ 2 w 13"/>
                  <a:gd name="T7" fmla="*/ 4 h 4"/>
                  <a:gd name="T8" fmla="*/ 2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7" name="Freeform 245"/>
              <p:cNvSpPr>
                <a:spLocks/>
              </p:cNvSpPr>
              <p:nvPr/>
            </p:nvSpPr>
            <p:spPr bwMode="auto">
              <a:xfrm>
                <a:off x="1580" y="3323"/>
                <a:ext cx="13" cy="4"/>
              </a:xfrm>
              <a:custGeom>
                <a:avLst/>
                <a:gdLst>
                  <a:gd name="T0" fmla="*/ 2 w 13"/>
                  <a:gd name="T1" fmla="*/ 4 h 4"/>
                  <a:gd name="T2" fmla="*/ 0 w 13"/>
                  <a:gd name="T3" fmla="*/ 0 h 4"/>
                  <a:gd name="T4" fmla="*/ 13 w 13"/>
                  <a:gd name="T5" fmla="*/ 2 h 4"/>
                  <a:gd name="T6" fmla="*/ 2 w 13"/>
                  <a:gd name="T7" fmla="*/ 4 h 4"/>
                  <a:gd name="T8" fmla="*/ 2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8" name="Freeform 246"/>
              <p:cNvSpPr>
                <a:spLocks/>
              </p:cNvSpPr>
              <p:nvPr/>
            </p:nvSpPr>
            <p:spPr bwMode="auto">
              <a:xfrm>
                <a:off x="1582" y="3323"/>
                <a:ext cx="33" cy="20"/>
              </a:xfrm>
              <a:custGeom>
                <a:avLst/>
                <a:gdLst>
                  <a:gd name="T0" fmla="*/ 0 w 33"/>
                  <a:gd name="T1" fmla="*/ 6 h 20"/>
                  <a:gd name="T2" fmla="*/ 26 w 33"/>
                  <a:gd name="T3" fmla="*/ 0 h 20"/>
                  <a:gd name="T4" fmla="*/ 28 w 33"/>
                  <a:gd name="T5" fmla="*/ 4 h 20"/>
                  <a:gd name="T6" fmla="*/ 17 w 33"/>
                  <a:gd name="T7" fmla="*/ 4 h 20"/>
                  <a:gd name="T8" fmla="*/ 29 w 33"/>
                  <a:gd name="T9" fmla="*/ 7 h 20"/>
                  <a:gd name="T10" fmla="*/ 24 w 33"/>
                  <a:gd name="T11" fmla="*/ 11 h 20"/>
                  <a:gd name="T12" fmla="*/ 29 w 33"/>
                  <a:gd name="T13" fmla="*/ 13 h 20"/>
                  <a:gd name="T14" fmla="*/ 33 w 33"/>
                  <a:gd name="T15" fmla="*/ 20 h 20"/>
                  <a:gd name="T16" fmla="*/ 15 w 33"/>
                  <a:gd name="T17" fmla="*/ 9 h 20"/>
                  <a:gd name="T18" fmla="*/ 11 w 33"/>
                  <a:gd name="T19" fmla="*/ 9 h 20"/>
                  <a:gd name="T20" fmla="*/ 15 w 33"/>
                  <a:gd name="T21" fmla="*/ 17 h 20"/>
                  <a:gd name="T22" fmla="*/ 9 w 33"/>
                  <a:gd name="T23" fmla="*/ 17 h 20"/>
                  <a:gd name="T24" fmla="*/ 6 w 33"/>
                  <a:gd name="T25" fmla="*/ 11 h 20"/>
                  <a:gd name="T26" fmla="*/ 9 w 33"/>
                  <a:gd name="T27" fmla="*/ 7 h 20"/>
                  <a:gd name="T28" fmla="*/ 0 w 33"/>
                  <a:gd name="T29" fmla="*/ 6 h 20"/>
                  <a:gd name="T30" fmla="*/ 0 w 33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20">
                    <a:moveTo>
                      <a:pt x="0" y="6"/>
                    </a:moveTo>
                    <a:lnTo>
                      <a:pt x="26" y="0"/>
                    </a:lnTo>
                    <a:lnTo>
                      <a:pt x="28" y="4"/>
                    </a:lnTo>
                    <a:lnTo>
                      <a:pt x="1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9" y="13"/>
                    </a:lnTo>
                    <a:lnTo>
                      <a:pt x="33" y="20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79" name="Freeform 247"/>
              <p:cNvSpPr>
                <a:spLocks/>
              </p:cNvSpPr>
              <p:nvPr/>
            </p:nvSpPr>
            <p:spPr bwMode="auto">
              <a:xfrm>
                <a:off x="1582" y="3323"/>
                <a:ext cx="33" cy="20"/>
              </a:xfrm>
              <a:custGeom>
                <a:avLst/>
                <a:gdLst>
                  <a:gd name="T0" fmla="*/ 0 w 33"/>
                  <a:gd name="T1" fmla="*/ 6 h 20"/>
                  <a:gd name="T2" fmla="*/ 26 w 33"/>
                  <a:gd name="T3" fmla="*/ 0 h 20"/>
                  <a:gd name="T4" fmla="*/ 28 w 33"/>
                  <a:gd name="T5" fmla="*/ 4 h 20"/>
                  <a:gd name="T6" fmla="*/ 17 w 33"/>
                  <a:gd name="T7" fmla="*/ 4 h 20"/>
                  <a:gd name="T8" fmla="*/ 29 w 33"/>
                  <a:gd name="T9" fmla="*/ 7 h 20"/>
                  <a:gd name="T10" fmla="*/ 24 w 33"/>
                  <a:gd name="T11" fmla="*/ 11 h 20"/>
                  <a:gd name="T12" fmla="*/ 29 w 33"/>
                  <a:gd name="T13" fmla="*/ 13 h 20"/>
                  <a:gd name="T14" fmla="*/ 33 w 33"/>
                  <a:gd name="T15" fmla="*/ 20 h 20"/>
                  <a:gd name="T16" fmla="*/ 15 w 33"/>
                  <a:gd name="T17" fmla="*/ 9 h 20"/>
                  <a:gd name="T18" fmla="*/ 11 w 33"/>
                  <a:gd name="T19" fmla="*/ 9 h 20"/>
                  <a:gd name="T20" fmla="*/ 15 w 33"/>
                  <a:gd name="T21" fmla="*/ 17 h 20"/>
                  <a:gd name="T22" fmla="*/ 9 w 33"/>
                  <a:gd name="T23" fmla="*/ 17 h 20"/>
                  <a:gd name="T24" fmla="*/ 6 w 33"/>
                  <a:gd name="T25" fmla="*/ 11 h 20"/>
                  <a:gd name="T26" fmla="*/ 9 w 33"/>
                  <a:gd name="T27" fmla="*/ 7 h 20"/>
                  <a:gd name="T28" fmla="*/ 0 w 33"/>
                  <a:gd name="T29" fmla="*/ 6 h 20"/>
                  <a:gd name="T30" fmla="*/ 0 w 33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20">
                    <a:moveTo>
                      <a:pt x="0" y="6"/>
                    </a:moveTo>
                    <a:lnTo>
                      <a:pt x="26" y="0"/>
                    </a:lnTo>
                    <a:lnTo>
                      <a:pt x="28" y="4"/>
                    </a:lnTo>
                    <a:lnTo>
                      <a:pt x="1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9" y="13"/>
                    </a:lnTo>
                    <a:lnTo>
                      <a:pt x="33" y="20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0" name="Freeform 248"/>
              <p:cNvSpPr>
                <a:spLocks/>
              </p:cNvSpPr>
              <p:nvPr/>
            </p:nvSpPr>
            <p:spPr bwMode="auto">
              <a:xfrm>
                <a:off x="1611" y="3323"/>
                <a:ext cx="19" cy="9"/>
              </a:xfrm>
              <a:custGeom>
                <a:avLst/>
                <a:gdLst>
                  <a:gd name="T0" fmla="*/ 0 w 19"/>
                  <a:gd name="T1" fmla="*/ 2 h 9"/>
                  <a:gd name="T2" fmla="*/ 17 w 19"/>
                  <a:gd name="T3" fmla="*/ 0 h 9"/>
                  <a:gd name="T4" fmla="*/ 19 w 19"/>
                  <a:gd name="T5" fmla="*/ 7 h 9"/>
                  <a:gd name="T6" fmla="*/ 8 w 19"/>
                  <a:gd name="T7" fmla="*/ 9 h 9"/>
                  <a:gd name="T8" fmla="*/ 2 w 19"/>
                  <a:gd name="T9" fmla="*/ 7 h 9"/>
                  <a:gd name="T10" fmla="*/ 0 w 19"/>
                  <a:gd name="T11" fmla="*/ 2 h 9"/>
                  <a:gd name="T12" fmla="*/ 0 w 1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0" y="2"/>
                    </a:moveTo>
                    <a:lnTo>
                      <a:pt x="17" y="0"/>
                    </a:lnTo>
                    <a:lnTo>
                      <a:pt x="19" y="7"/>
                    </a:lnTo>
                    <a:lnTo>
                      <a:pt x="8" y="9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1" name="Freeform 249"/>
              <p:cNvSpPr>
                <a:spLocks/>
              </p:cNvSpPr>
              <p:nvPr/>
            </p:nvSpPr>
            <p:spPr bwMode="auto">
              <a:xfrm>
                <a:off x="1611" y="3323"/>
                <a:ext cx="19" cy="9"/>
              </a:xfrm>
              <a:custGeom>
                <a:avLst/>
                <a:gdLst>
                  <a:gd name="T0" fmla="*/ 0 w 19"/>
                  <a:gd name="T1" fmla="*/ 2 h 9"/>
                  <a:gd name="T2" fmla="*/ 17 w 19"/>
                  <a:gd name="T3" fmla="*/ 0 h 9"/>
                  <a:gd name="T4" fmla="*/ 19 w 19"/>
                  <a:gd name="T5" fmla="*/ 7 h 9"/>
                  <a:gd name="T6" fmla="*/ 8 w 19"/>
                  <a:gd name="T7" fmla="*/ 9 h 9"/>
                  <a:gd name="T8" fmla="*/ 2 w 19"/>
                  <a:gd name="T9" fmla="*/ 7 h 9"/>
                  <a:gd name="T10" fmla="*/ 0 w 19"/>
                  <a:gd name="T11" fmla="*/ 2 h 9"/>
                  <a:gd name="T12" fmla="*/ 0 w 19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0" y="2"/>
                    </a:moveTo>
                    <a:lnTo>
                      <a:pt x="17" y="0"/>
                    </a:lnTo>
                    <a:lnTo>
                      <a:pt x="19" y="7"/>
                    </a:lnTo>
                    <a:lnTo>
                      <a:pt x="8" y="9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2" name="Freeform 250"/>
              <p:cNvSpPr>
                <a:spLocks/>
              </p:cNvSpPr>
              <p:nvPr/>
            </p:nvSpPr>
            <p:spPr bwMode="auto">
              <a:xfrm>
                <a:off x="1235" y="227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4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3" name="Freeform 251"/>
              <p:cNvSpPr>
                <a:spLocks/>
              </p:cNvSpPr>
              <p:nvPr/>
            </p:nvSpPr>
            <p:spPr bwMode="auto">
              <a:xfrm>
                <a:off x="1235" y="227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4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4" name="Freeform 252"/>
              <p:cNvSpPr>
                <a:spLocks/>
              </p:cNvSpPr>
              <p:nvPr/>
            </p:nvSpPr>
            <p:spPr bwMode="auto">
              <a:xfrm>
                <a:off x="1408" y="2250"/>
                <a:ext cx="91" cy="102"/>
              </a:xfrm>
              <a:custGeom>
                <a:avLst/>
                <a:gdLst>
                  <a:gd name="T0" fmla="*/ 89 w 91"/>
                  <a:gd name="T1" fmla="*/ 24 h 102"/>
                  <a:gd name="T2" fmla="*/ 76 w 91"/>
                  <a:gd name="T3" fmla="*/ 16 h 102"/>
                  <a:gd name="T4" fmla="*/ 72 w 91"/>
                  <a:gd name="T5" fmla="*/ 18 h 102"/>
                  <a:gd name="T6" fmla="*/ 58 w 91"/>
                  <a:gd name="T7" fmla="*/ 18 h 102"/>
                  <a:gd name="T8" fmla="*/ 51 w 91"/>
                  <a:gd name="T9" fmla="*/ 9 h 102"/>
                  <a:gd name="T10" fmla="*/ 31 w 91"/>
                  <a:gd name="T11" fmla="*/ 0 h 102"/>
                  <a:gd name="T12" fmla="*/ 12 w 91"/>
                  <a:gd name="T13" fmla="*/ 9 h 102"/>
                  <a:gd name="T14" fmla="*/ 12 w 91"/>
                  <a:gd name="T15" fmla="*/ 20 h 102"/>
                  <a:gd name="T16" fmla="*/ 7 w 91"/>
                  <a:gd name="T17" fmla="*/ 33 h 102"/>
                  <a:gd name="T18" fmla="*/ 0 w 91"/>
                  <a:gd name="T19" fmla="*/ 38 h 102"/>
                  <a:gd name="T20" fmla="*/ 0 w 91"/>
                  <a:gd name="T21" fmla="*/ 58 h 102"/>
                  <a:gd name="T22" fmla="*/ 9 w 91"/>
                  <a:gd name="T23" fmla="*/ 64 h 102"/>
                  <a:gd name="T24" fmla="*/ 14 w 91"/>
                  <a:gd name="T25" fmla="*/ 56 h 102"/>
                  <a:gd name="T26" fmla="*/ 16 w 91"/>
                  <a:gd name="T27" fmla="*/ 62 h 102"/>
                  <a:gd name="T28" fmla="*/ 14 w 91"/>
                  <a:gd name="T29" fmla="*/ 71 h 102"/>
                  <a:gd name="T30" fmla="*/ 7 w 91"/>
                  <a:gd name="T31" fmla="*/ 76 h 102"/>
                  <a:gd name="T32" fmla="*/ 9 w 91"/>
                  <a:gd name="T33" fmla="*/ 82 h 102"/>
                  <a:gd name="T34" fmla="*/ 3 w 91"/>
                  <a:gd name="T35" fmla="*/ 87 h 102"/>
                  <a:gd name="T36" fmla="*/ 5 w 91"/>
                  <a:gd name="T37" fmla="*/ 95 h 102"/>
                  <a:gd name="T38" fmla="*/ 12 w 91"/>
                  <a:gd name="T39" fmla="*/ 93 h 102"/>
                  <a:gd name="T40" fmla="*/ 20 w 91"/>
                  <a:gd name="T41" fmla="*/ 95 h 102"/>
                  <a:gd name="T42" fmla="*/ 22 w 91"/>
                  <a:gd name="T43" fmla="*/ 102 h 102"/>
                  <a:gd name="T44" fmla="*/ 29 w 91"/>
                  <a:gd name="T45" fmla="*/ 100 h 102"/>
                  <a:gd name="T46" fmla="*/ 34 w 91"/>
                  <a:gd name="T47" fmla="*/ 96 h 102"/>
                  <a:gd name="T48" fmla="*/ 34 w 91"/>
                  <a:gd name="T49" fmla="*/ 84 h 102"/>
                  <a:gd name="T50" fmla="*/ 38 w 91"/>
                  <a:gd name="T51" fmla="*/ 78 h 102"/>
                  <a:gd name="T52" fmla="*/ 43 w 91"/>
                  <a:gd name="T53" fmla="*/ 78 h 102"/>
                  <a:gd name="T54" fmla="*/ 43 w 91"/>
                  <a:gd name="T55" fmla="*/ 73 h 102"/>
                  <a:gd name="T56" fmla="*/ 67 w 91"/>
                  <a:gd name="T57" fmla="*/ 62 h 102"/>
                  <a:gd name="T58" fmla="*/ 82 w 91"/>
                  <a:gd name="T59" fmla="*/ 49 h 102"/>
                  <a:gd name="T60" fmla="*/ 89 w 91"/>
                  <a:gd name="T61" fmla="*/ 36 h 102"/>
                  <a:gd name="T62" fmla="*/ 91 w 91"/>
                  <a:gd name="T63" fmla="*/ 36 h 102"/>
                  <a:gd name="T64" fmla="*/ 83 w 91"/>
                  <a:gd name="T65" fmla="*/ 26 h 102"/>
                  <a:gd name="T66" fmla="*/ 89 w 91"/>
                  <a:gd name="T67" fmla="*/ 24 h 102"/>
                  <a:gd name="T68" fmla="*/ 89 w 91"/>
                  <a:gd name="T69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02">
                    <a:moveTo>
                      <a:pt x="89" y="24"/>
                    </a:moveTo>
                    <a:lnTo>
                      <a:pt x="76" y="16"/>
                    </a:lnTo>
                    <a:lnTo>
                      <a:pt x="72" y="18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31" y="0"/>
                    </a:lnTo>
                    <a:lnTo>
                      <a:pt x="12" y="9"/>
                    </a:lnTo>
                    <a:lnTo>
                      <a:pt x="12" y="20"/>
                    </a:lnTo>
                    <a:lnTo>
                      <a:pt x="7" y="33"/>
                    </a:lnTo>
                    <a:lnTo>
                      <a:pt x="0" y="38"/>
                    </a:lnTo>
                    <a:lnTo>
                      <a:pt x="0" y="58"/>
                    </a:lnTo>
                    <a:lnTo>
                      <a:pt x="9" y="64"/>
                    </a:lnTo>
                    <a:lnTo>
                      <a:pt x="14" y="56"/>
                    </a:lnTo>
                    <a:lnTo>
                      <a:pt x="16" y="62"/>
                    </a:lnTo>
                    <a:lnTo>
                      <a:pt x="14" y="71"/>
                    </a:lnTo>
                    <a:lnTo>
                      <a:pt x="7" y="76"/>
                    </a:lnTo>
                    <a:lnTo>
                      <a:pt x="9" y="82"/>
                    </a:lnTo>
                    <a:lnTo>
                      <a:pt x="3" y="87"/>
                    </a:lnTo>
                    <a:lnTo>
                      <a:pt x="5" y="95"/>
                    </a:lnTo>
                    <a:lnTo>
                      <a:pt x="12" y="93"/>
                    </a:lnTo>
                    <a:lnTo>
                      <a:pt x="20" y="95"/>
                    </a:lnTo>
                    <a:lnTo>
                      <a:pt x="22" y="102"/>
                    </a:lnTo>
                    <a:lnTo>
                      <a:pt x="29" y="100"/>
                    </a:lnTo>
                    <a:lnTo>
                      <a:pt x="34" y="96"/>
                    </a:lnTo>
                    <a:lnTo>
                      <a:pt x="34" y="84"/>
                    </a:lnTo>
                    <a:lnTo>
                      <a:pt x="38" y="78"/>
                    </a:lnTo>
                    <a:lnTo>
                      <a:pt x="43" y="78"/>
                    </a:lnTo>
                    <a:lnTo>
                      <a:pt x="43" y="73"/>
                    </a:lnTo>
                    <a:lnTo>
                      <a:pt x="67" y="62"/>
                    </a:lnTo>
                    <a:lnTo>
                      <a:pt x="82" y="49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83" y="26"/>
                    </a:lnTo>
                    <a:lnTo>
                      <a:pt x="89" y="24"/>
                    </a:lnTo>
                    <a:lnTo>
                      <a:pt x="89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5" name="Freeform 253"/>
              <p:cNvSpPr>
                <a:spLocks/>
              </p:cNvSpPr>
              <p:nvPr/>
            </p:nvSpPr>
            <p:spPr bwMode="auto">
              <a:xfrm>
                <a:off x="1408" y="2250"/>
                <a:ext cx="91" cy="102"/>
              </a:xfrm>
              <a:custGeom>
                <a:avLst/>
                <a:gdLst>
                  <a:gd name="T0" fmla="*/ 89 w 91"/>
                  <a:gd name="T1" fmla="*/ 24 h 102"/>
                  <a:gd name="T2" fmla="*/ 76 w 91"/>
                  <a:gd name="T3" fmla="*/ 16 h 102"/>
                  <a:gd name="T4" fmla="*/ 72 w 91"/>
                  <a:gd name="T5" fmla="*/ 18 h 102"/>
                  <a:gd name="T6" fmla="*/ 58 w 91"/>
                  <a:gd name="T7" fmla="*/ 18 h 102"/>
                  <a:gd name="T8" fmla="*/ 51 w 91"/>
                  <a:gd name="T9" fmla="*/ 9 h 102"/>
                  <a:gd name="T10" fmla="*/ 31 w 91"/>
                  <a:gd name="T11" fmla="*/ 0 h 102"/>
                  <a:gd name="T12" fmla="*/ 12 w 91"/>
                  <a:gd name="T13" fmla="*/ 9 h 102"/>
                  <a:gd name="T14" fmla="*/ 12 w 91"/>
                  <a:gd name="T15" fmla="*/ 20 h 102"/>
                  <a:gd name="T16" fmla="*/ 7 w 91"/>
                  <a:gd name="T17" fmla="*/ 33 h 102"/>
                  <a:gd name="T18" fmla="*/ 0 w 91"/>
                  <a:gd name="T19" fmla="*/ 38 h 102"/>
                  <a:gd name="T20" fmla="*/ 0 w 91"/>
                  <a:gd name="T21" fmla="*/ 58 h 102"/>
                  <a:gd name="T22" fmla="*/ 9 w 91"/>
                  <a:gd name="T23" fmla="*/ 64 h 102"/>
                  <a:gd name="T24" fmla="*/ 14 w 91"/>
                  <a:gd name="T25" fmla="*/ 56 h 102"/>
                  <a:gd name="T26" fmla="*/ 16 w 91"/>
                  <a:gd name="T27" fmla="*/ 62 h 102"/>
                  <a:gd name="T28" fmla="*/ 14 w 91"/>
                  <a:gd name="T29" fmla="*/ 71 h 102"/>
                  <a:gd name="T30" fmla="*/ 7 w 91"/>
                  <a:gd name="T31" fmla="*/ 76 h 102"/>
                  <a:gd name="T32" fmla="*/ 9 w 91"/>
                  <a:gd name="T33" fmla="*/ 82 h 102"/>
                  <a:gd name="T34" fmla="*/ 3 w 91"/>
                  <a:gd name="T35" fmla="*/ 87 h 102"/>
                  <a:gd name="T36" fmla="*/ 5 w 91"/>
                  <a:gd name="T37" fmla="*/ 95 h 102"/>
                  <a:gd name="T38" fmla="*/ 12 w 91"/>
                  <a:gd name="T39" fmla="*/ 93 h 102"/>
                  <a:gd name="T40" fmla="*/ 20 w 91"/>
                  <a:gd name="T41" fmla="*/ 95 h 102"/>
                  <a:gd name="T42" fmla="*/ 22 w 91"/>
                  <a:gd name="T43" fmla="*/ 102 h 102"/>
                  <a:gd name="T44" fmla="*/ 29 w 91"/>
                  <a:gd name="T45" fmla="*/ 100 h 102"/>
                  <a:gd name="T46" fmla="*/ 34 w 91"/>
                  <a:gd name="T47" fmla="*/ 96 h 102"/>
                  <a:gd name="T48" fmla="*/ 34 w 91"/>
                  <a:gd name="T49" fmla="*/ 84 h 102"/>
                  <a:gd name="T50" fmla="*/ 38 w 91"/>
                  <a:gd name="T51" fmla="*/ 78 h 102"/>
                  <a:gd name="T52" fmla="*/ 43 w 91"/>
                  <a:gd name="T53" fmla="*/ 78 h 102"/>
                  <a:gd name="T54" fmla="*/ 43 w 91"/>
                  <a:gd name="T55" fmla="*/ 73 h 102"/>
                  <a:gd name="T56" fmla="*/ 67 w 91"/>
                  <a:gd name="T57" fmla="*/ 62 h 102"/>
                  <a:gd name="T58" fmla="*/ 82 w 91"/>
                  <a:gd name="T59" fmla="*/ 49 h 102"/>
                  <a:gd name="T60" fmla="*/ 89 w 91"/>
                  <a:gd name="T61" fmla="*/ 36 h 102"/>
                  <a:gd name="T62" fmla="*/ 91 w 91"/>
                  <a:gd name="T63" fmla="*/ 36 h 102"/>
                  <a:gd name="T64" fmla="*/ 83 w 91"/>
                  <a:gd name="T65" fmla="*/ 26 h 102"/>
                  <a:gd name="T66" fmla="*/ 89 w 91"/>
                  <a:gd name="T67" fmla="*/ 24 h 102"/>
                  <a:gd name="T68" fmla="*/ 89 w 91"/>
                  <a:gd name="T69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102">
                    <a:moveTo>
                      <a:pt x="89" y="24"/>
                    </a:moveTo>
                    <a:lnTo>
                      <a:pt x="76" y="16"/>
                    </a:lnTo>
                    <a:lnTo>
                      <a:pt x="72" y="18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31" y="0"/>
                    </a:lnTo>
                    <a:lnTo>
                      <a:pt x="12" y="9"/>
                    </a:lnTo>
                    <a:lnTo>
                      <a:pt x="12" y="20"/>
                    </a:lnTo>
                    <a:lnTo>
                      <a:pt x="7" y="33"/>
                    </a:lnTo>
                    <a:lnTo>
                      <a:pt x="0" y="38"/>
                    </a:lnTo>
                    <a:lnTo>
                      <a:pt x="0" y="58"/>
                    </a:lnTo>
                    <a:lnTo>
                      <a:pt x="9" y="64"/>
                    </a:lnTo>
                    <a:lnTo>
                      <a:pt x="14" y="56"/>
                    </a:lnTo>
                    <a:lnTo>
                      <a:pt x="16" y="62"/>
                    </a:lnTo>
                    <a:lnTo>
                      <a:pt x="14" y="71"/>
                    </a:lnTo>
                    <a:lnTo>
                      <a:pt x="7" y="76"/>
                    </a:lnTo>
                    <a:lnTo>
                      <a:pt x="9" y="82"/>
                    </a:lnTo>
                    <a:lnTo>
                      <a:pt x="3" y="87"/>
                    </a:lnTo>
                    <a:lnTo>
                      <a:pt x="5" y="95"/>
                    </a:lnTo>
                    <a:lnTo>
                      <a:pt x="12" y="93"/>
                    </a:lnTo>
                    <a:lnTo>
                      <a:pt x="20" y="95"/>
                    </a:lnTo>
                    <a:lnTo>
                      <a:pt x="22" y="102"/>
                    </a:lnTo>
                    <a:lnTo>
                      <a:pt x="29" y="100"/>
                    </a:lnTo>
                    <a:lnTo>
                      <a:pt x="34" y="96"/>
                    </a:lnTo>
                    <a:lnTo>
                      <a:pt x="34" y="84"/>
                    </a:lnTo>
                    <a:lnTo>
                      <a:pt x="38" y="78"/>
                    </a:lnTo>
                    <a:lnTo>
                      <a:pt x="43" y="78"/>
                    </a:lnTo>
                    <a:lnTo>
                      <a:pt x="43" y="73"/>
                    </a:lnTo>
                    <a:lnTo>
                      <a:pt x="67" y="62"/>
                    </a:lnTo>
                    <a:lnTo>
                      <a:pt x="82" y="49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83" y="26"/>
                    </a:lnTo>
                    <a:lnTo>
                      <a:pt x="89" y="24"/>
                    </a:lnTo>
                    <a:lnTo>
                      <a:pt x="89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6" name="Freeform 254"/>
              <p:cNvSpPr>
                <a:spLocks/>
              </p:cNvSpPr>
              <p:nvPr/>
            </p:nvSpPr>
            <p:spPr bwMode="auto">
              <a:xfrm>
                <a:off x="1255" y="227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7" name="Freeform 255"/>
              <p:cNvSpPr>
                <a:spLocks/>
              </p:cNvSpPr>
              <p:nvPr/>
            </p:nvSpPr>
            <p:spPr bwMode="auto">
              <a:xfrm>
                <a:off x="1255" y="227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8" name="Freeform 256"/>
              <p:cNvSpPr>
                <a:spLocks/>
              </p:cNvSpPr>
              <p:nvPr/>
            </p:nvSpPr>
            <p:spPr bwMode="auto">
              <a:xfrm>
                <a:off x="1248" y="2274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3 h 5"/>
                  <a:gd name="T4" fmla="*/ 3 w 3"/>
                  <a:gd name="T5" fmla="*/ 5 h 5"/>
                  <a:gd name="T6" fmla="*/ 1 w 3"/>
                  <a:gd name="T7" fmla="*/ 0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89" name="Freeform 257"/>
              <p:cNvSpPr>
                <a:spLocks/>
              </p:cNvSpPr>
              <p:nvPr/>
            </p:nvSpPr>
            <p:spPr bwMode="auto">
              <a:xfrm>
                <a:off x="1248" y="2274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3 h 5"/>
                  <a:gd name="T4" fmla="*/ 3 w 3"/>
                  <a:gd name="T5" fmla="*/ 5 h 5"/>
                  <a:gd name="T6" fmla="*/ 1 w 3"/>
                  <a:gd name="T7" fmla="*/ 0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0" name="Freeform 258"/>
              <p:cNvSpPr>
                <a:spLocks/>
              </p:cNvSpPr>
              <p:nvPr/>
            </p:nvSpPr>
            <p:spPr bwMode="auto">
              <a:xfrm>
                <a:off x="1237" y="2270"/>
                <a:ext cx="11" cy="20"/>
              </a:xfrm>
              <a:custGeom>
                <a:avLst/>
                <a:gdLst>
                  <a:gd name="T0" fmla="*/ 3 w 11"/>
                  <a:gd name="T1" fmla="*/ 0 h 20"/>
                  <a:gd name="T2" fmla="*/ 11 w 11"/>
                  <a:gd name="T3" fmla="*/ 15 h 20"/>
                  <a:gd name="T4" fmla="*/ 3 w 11"/>
                  <a:gd name="T5" fmla="*/ 20 h 20"/>
                  <a:gd name="T6" fmla="*/ 2 w 11"/>
                  <a:gd name="T7" fmla="*/ 15 h 20"/>
                  <a:gd name="T8" fmla="*/ 3 w 11"/>
                  <a:gd name="T9" fmla="*/ 9 h 20"/>
                  <a:gd name="T10" fmla="*/ 0 w 11"/>
                  <a:gd name="T11" fmla="*/ 2 h 20"/>
                  <a:gd name="T12" fmla="*/ 3 w 11"/>
                  <a:gd name="T13" fmla="*/ 0 h 20"/>
                  <a:gd name="T14" fmla="*/ 3 w 11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lnTo>
                      <a:pt x="11" y="15"/>
                    </a:lnTo>
                    <a:lnTo>
                      <a:pt x="3" y="20"/>
                    </a:lnTo>
                    <a:lnTo>
                      <a:pt x="2" y="15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1" name="Freeform 259"/>
              <p:cNvSpPr>
                <a:spLocks/>
              </p:cNvSpPr>
              <p:nvPr/>
            </p:nvSpPr>
            <p:spPr bwMode="auto">
              <a:xfrm>
                <a:off x="1237" y="2270"/>
                <a:ext cx="11" cy="20"/>
              </a:xfrm>
              <a:custGeom>
                <a:avLst/>
                <a:gdLst>
                  <a:gd name="T0" fmla="*/ 3 w 11"/>
                  <a:gd name="T1" fmla="*/ 0 h 20"/>
                  <a:gd name="T2" fmla="*/ 11 w 11"/>
                  <a:gd name="T3" fmla="*/ 15 h 20"/>
                  <a:gd name="T4" fmla="*/ 3 w 11"/>
                  <a:gd name="T5" fmla="*/ 20 h 20"/>
                  <a:gd name="T6" fmla="*/ 2 w 11"/>
                  <a:gd name="T7" fmla="*/ 15 h 20"/>
                  <a:gd name="T8" fmla="*/ 3 w 11"/>
                  <a:gd name="T9" fmla="*/ 9 h 20"/>
                  <a:gd name="T10" fmla="*/ 0 w 11"/>
                  <a:gd name="T11" fmla="*/ 2 h 20"/>
                  <a:gd name="T12" fmla="*/ 3 w 11"/>
                  <a:gd name="T13" fmla="*/ 0 h 20"/>
                  <a:gd name="T14" fmla="*/ 3 w 11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lnTo>
                      <a:pt x="11" y="15"/>
                    </a:lnTo>
                    <a:lnTo>
                      <a:pt x="3" y="20"/>
                    </a:lnTo>
                    <a:lnTo>
                      <a:pt x="2" y="15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2" name="Freeform 260"/>
              <p:cNvSpPr>
                <a:spLocks/>
              </p:cNvSpPr>
              <p:nvPr/>
            </p:nvSpPr>
            <p:spPr bwMode="auto">
              <a:xfrm>
                <a:off x="1831" y="2181"/>
                <a:ext cx="46" cy="58"/>
              </a:xfrm>
              <a:custGeom>
                <a:avLst/>
                <a:gdLst>
                  <a:gd name="T0" fmla="*/ 0 w 46"/>
                  <a:gd name="T1" fmla="*/ 53 h 58"/>
                  <a:gd name="T2" fmla="*/ 4 w 46"/>
                  <a:gd name="T3" fmla="*/ 49 h 58"/>
                  <a:gd name="T4" fmla="*/ 8 w 46"/>
                  <a:gd name="T5" fmla="*/ 33 h 58"/>
                  <a:gd name="T6" fmla="*/ 2 w 46"/>
                  <a:gd name="T7" fmla="*/ 22 h 58"/>
                  <a:gd name="T8" fmla="*/ 0 w 46"/>
                  <a:gd name="T9" fmla="*/ 11 h 58"/>
                  <a:gd name="T10" fmla="*/ 8 w 46"/>
                  <a:gd name="T11" fmla="*/ 4 h 58"/>
                  <a:gd name="T12" fmla="*/ 10 w 46"/>
                  <a:gd name="T13" fmla="*/ 0 h 58"/>
                  <a:gd name="T14" fmla="*/ 30 w 46"/>
                  <a:gd name="T15" fmla="*/ 9 h 58"/>
                  <a:gd name="T16" fmla="*/ 42 w 46"/>
                  <a:gd name="T17" fmla="*/ 20 h 58"/>
                  <a:gd name="T18" fmla="*/ 46 w 46"/>
                  <a:gd name="T19" fmla="*/ 25 h 58"/>
                  <a:gd name="T20" fmla="*/ 31 w 46"/>
                  <a:gd name="T21" fmla="*/ 49 h 58"/>
                  <a:gd name="T22" fmla="*/ 22 w 46"/>
                  <a:gd name="T23" fmla="*/ 56 h 58"/>
                  <a:gd name="T24" fmla="*/ 8 w 46"/>
                  <a:gd name="T25" fmla="*/ 58 h 58"/>
                  <a:gd name="T26" fmla="*/ 0 w 46"/>
                  <a:gd name="T27" fmla="*/ 53 h 58"/>
                  <a:gd name="T28" fmla="*/ 0 w 46"/>
                  <a:gd name="T29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8">
                    <a:moveTo>
                      <a:pt x="0" y="53"/>
                    </a:moveTo>
                    <a:lnTo>
                      <a:pt x="4" y="49"/>
                    </a:lnTo>
                    <a:lnTo>
                      <a:pt x="8" y="33"/>
                    </a:lnTo>
                    <a:lnTo>
                      <a:pt x="2" y="22"/>
                    </a:lnTo>
                    <a:lnTo>
                      <a:pt x="0" y="11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30" y="9"/>
                    </a:lnTo>
                    <a:lnTo>
                      <a:pt x="42" y="20"/>
                    </a:lnTo>
                    <a:lnTo>
                      <a:pt x="46" y="25"/>
                    </a:lnTo>
                    <a:lnTo>
                      <a:pt x="31" y="49"/>
                    </a:lnTo>
                    <a:lnTo>
                      <a:pt x="22" y="56"/>
                    </a:lnTo>
                    <a:lnTo>
                      <a:pt x="8" y="58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3" name="Freeform 261"/>
              <p:cNvSpPr>
                <a:spLocks/>
              </p:cNvSpPr>
              <p:nvPr/>
            </p:nvSpPr>
            <p:spPr bwMode="auto">
              <a:xfrm>
                <a:off x="1831" y="2181"/>
                <a:ext cx="46" cy="58"/>
              </a:xfrm>
              <a:custGeom>
                <a:avLst/>
                <a:gdLst>
                  <a:gd name="T0" fmla="*/ 0 w 46"/>
                  <a:gd name="T1" fmla="*/ 53 h 58"/>
                  <a:gd name="T2" fmla="*/ 4 w 46"/>
                  <a:gd name="T3" fmla="*/ 49 h 58"/>
                  <a:gd name="T4" fmla="*/ 8 w 46"/>
                  <a:gd name="T5" fmla="*/ 33 h 58"/>
                  <a:gd name="T6" fmla="*/ 2 w 46"/>
                  <a:gd name="T7" fmla="*/ 22 h 58"/>
                  <a:gd name="T8" fmla="*/ 0 w 46"/>
                  <a:gd name="T9" fmla="*/ 11 h 58"/>
                  <a:gd name="T10" fmla="*/ 8 w 46"/>
                  <a:gd name="T11" fmla="*/ 4 h 58"/>
                  <a:gd name="T12" fmla="*/ 10 w 46"/>
                  <a:gd name="T13" fmla="*/ 0 h 58"/>
                  <a:gd name="T14" fmla="*/ 30 w 46"/>
                  <a:gd name="T15" fmla="*/ 9 h 58"/>
                  <a:gd name="T16" fmla="*/ 42 w 46"/>
                  <a:gd name="T17" fmla="*/ 20 h 58"/>
                  <a:gd name="T18" fmla="*/ 46 w 46"/>
                  <a:gd name="T19" fmla="*/ 25 h 58"/>
                  <a:gd name="T20" fmla="*/ 31 w 46"/>
                  <a:gd name="T21" fmla="*/ 49 h 58"/>
                  <a:gd name="T22" fmla="*/ 22 w 46"/>
                  <a:gd name="T23" fmla="*/ 56 h 58"/>
                  <a:gd name="T24" fmla="*/ 8 w 46"/>
                  <a:gd name="T25" fmla="*/ 58 h 58"/>
                  <a:gd name="T26" fmla="*/ 0 w 46"/>
                  <a:gd name="T27" fmla="*/ 53 h 58"/>
                  <a:gd name="T28" fmla="*/ 0 w 46"/>
                  <a:gd name="T29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58">
                    <a:moveTo>
                      <a:pt x="0" y="53"/>
                    </a:moveTo>
                    <a:lnTo>
                      <a:pt x="4" y="49"/>
                    </a:lnTo>
                    <a:lnTo>
                      <a:pt x="8" y="33"/>
                    </a:lnTo>
                    <a:lnTo>
                      <a:pt x="2" y="22"/>
                    </a:lnTo>
                    <a:lnTo>
                      <a:pt x="0" y="11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30" y="9"/>
                    </a:lnTo>
                    <a:lnTo>
                      <a:pt x="42" y="20"/>
                    </a:lnTo>
                    <a:lnTo>
                      <a:pt x="46" y="25"/>
                    </a:lnTo>
                    <a:lnTo>
                      <a:pt x="31" y="49"/>
                    </a:lnTo>
                    <a:lnTo>
                      <a:pt x="22" y="56"/>
                    </a:lnTo>
                    <a:lnTo>
                      <a:pt x="8" y="58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4" name="Freeform 262"/>
              <p:cNvSpPr>
                <a:spLocks/>
              </p:cNvSpPr>
              <p:nvPr/>
            </p:nvSpPr>
            <p:spPr bwMode="auto">
              <a:xfrm>
                <a:off x="1722" y="2139"/>
                <a:ext cx="77" cy="111"/>
              </a:xfrm>
              <a:custGeom>
                <a:avLst/>
                <a:gdLst>
                  <a:gd name="T0" fmla="*/ 9 w 77"/>
                  <a:gd name="T1" fmla="*/ 49 h 111"/>
                  <a:gd name="T2" fmla="*/ 0 w 77"/>
                  <a:gd name="T3" fmla="*/ 35 h 111"/>
                  <a:gd name="T4" fmla="*/ 2 w 77"/>
                  <a:gd name="T5" fmla="*/ 26 h 111"/>
                  <a:gd name="T6" fmla="*/ 13 w 77"/>
                  <a:gd name="T7" fmla="*/ 18 h 111"/>
                  <a:gd name="T8" fmla="*/ 8 w 77"/>
                  <a:gd name="T9" fmla="*/ 18 h 111"/>
                  <a:gd name="T10" fmla="*/ 8 w 77"/>
                  <a:gd name="T11" fmla="*/ 11 h 111"/>
                  <a:gd name="T12" fmla="*/ 22 w 77"/>
                  <a:gd name="T13" fmla="*/ 4 h 111"/>
                  <a:gd name="T14" fmla="*/ 22 w 77"/>
                  <a:gd name="T15" fmla="*/ 0 h 111"/>
                  <a:gd name="T16" fmla="*/ 28 w 77"/>
                  <a:gd name="T17" fmla="*/ 0 h 111"/>
                  <a:gd name="T18" fmla="*/ 40 w 77"/>
                  <a:gd name="T19" fmla="*/ 11 h 111"/>
                  <a:gd name="T20" fmla="*/ 44 w 77"/>
                  <a:gd name="T21" fmla="*/ 24 h 111"/>
                  <a:gd name="T22" fmla="*/ 57 w 77"/>
                  <a:gd name="T23" fmla="*/ 27 h 111"/>
                  <a:gd name="T24" fmla="*/ 68 w 77"/>
                  <a:gd name="T25" fmla="*/ 40 h 111"/>
                  <a:gd name="T26" fmla="*/ 60 w 77"/>
                  <a:gd name="T27" fmla="*/ 53 h 111"/>
                  <a:gd name="T28" fmla="*/ 53 w 77"/>
                  <a:gd name="T29" fmla="*/ 55 h 111"/>
                  <a:gd name="T30" fmla="*/ 49 w 77"/>
                  <a:gd name="T31" fmla="*/ 67 h 111"/>
                  <a:gd name="T32" fmla="*/ 59 w 77"/>
                  <a:gd name="T33" fmla="*/ 78 h 111"/>
                  <a:gd name="T34" fmla="*/ 64 w 77"/>
                  <a:gd name="T35" fmla="*/ 80 h 111"/>
                  <a:gd name="T36" fmla="*/ 69 w 77"/>
                  <a:gd name="T37" fmla="*/ 95 h 111"/>
                  <a:gd name="T38" fmla="*/ 77 w 77"/>
                  <a:gd name="T39" fmla="*/ 102 h 111"/>
                  <a:gd name="T40" fmla="*/ 66 w 77"/>
                  <a:gd name="T41" fmla="*/ 100 h 111"/>
                  <a:gd name="T42" fmla="*/ 42 w 77"/>
                  <a:gd name="T43" fmla="*/ 111 h 111"/>
                  <a:gd name="T44" fmla="*/ 31 w 77"/>
                  <a:gd name="T45" fmla="*/ 109 h 111"/>
                  <a:gd name="T46" fmla="*/ 26 w 77"/>
                  <a:gd name="T47" fmla="*/ 104 h 111"/>
                  <a:gd name="T48" fmla="*/ 26 w 77"/>
                  <a:gd name="T49" fmla="*/ 96 h 111"/>
                  <a:gd name="T50" fmla="*/ 22 w 77"/>
                  <a:gd name="T51" fmla="*/ 93 h 111"/>
                  <a:gd name="T52" fmla="*/ 24 w 77"/>
                  <a:gd name="T53" fmla="*/ 75 h 111"/>
                  <a:gd name="T54" fmla="*/ 28 w 77"/>
                  <a:gd name="T55" fmla="*/ 71 h 111"/>
                  <a:gd name="T56" fmla="*/ 26 w 77"/>
                  <a:gd name="T57" fmla="*/ 62 h 111"/>
                  <a:gd name="T58" fmla="*/ 20 w 77"/>
                  <a:gd name="T59" fmla="*/ 60 h 111"/>
                  <a:gd name="T60" fmla="*/ 19 w 77"/>
                  <a:gd name="T61" fmla="*/ 49 h 111"/>
                  <a:gd name="T62" fmla="*/ 9 w 77"/>
                  <a:gd name="T63" fmla="*/ 49 h 111"/>
                  <a:gd name="T64" fmla="*/ 9 w 77"/>
                  <a:gd name="T65" fmla="*/ 4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11">
                    <a:moveTo>
                      <a:pt x="9" y="49"/>
                    </a:moveTo>
                    <a:lnTo>
                      <a:pt x="0" y="35"/>
                    </a:lnTo>
                    <a:lnTo>
                      <a:pt x="2" y="2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8" y="11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40" y="11"/>
                    </a:lnTo>
                    <a:lnTo>
                      <a:pt x="44" y="24"/>
                    </a:lnTo>
                    <a:lnTo>
                      <a:pt x="57" y="27"/>
                    </a:lnTo>
                    <a:lnTo>
                      <a:pt x="68" y="40"/>
                    </a:lnTo>
                    <a:lnTo>
                      <a:pt x="60" y="53"/>
                    </a:lnTo>
                    <a:lnTo>
                      <a:pt x="53" y="55"/>
                    </a:lnTo>
                    <a:lnTo>
                      <a:pt x="49" y="67"/>
                    </a:lnTo>
                    <a:lnTo>
                      <a:pt x="59" y="78"/>
                    </a:lnTo>
                    <a:lnTo>
                      <a:pt x="64" y="80"/>
                    </a:lnTo>
                    <a:lnTo>
                      <a:pt x="69" y="95"/>
                    </a:lnTo>
                    <a:lnTo>
                      <a:pt x="77" y="102"/>
                    </a:lnTo>
                    <a:lnTo>
                      <a:pt x="66" y="100"/>
                    </a:lnTo>
                    <a:lnTo>
                      <a:pt x="42" y="111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6" y="96"/>
                    </a:lnTo>
                    <a:lnTo>
                      <a:pt x="22" y="93"/>
                    </a:lnTo>
                    <a:lnTo>
                      <a:pt x="24" y="75"/>
                    </a:lnTo>
                    <a:lnTo>
                      <a:pt x="28" y="71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4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5" name="Freeform 263"/>
              <p:cNvSpPr>
                <a:spLocks/>
              </p:cNvSpPr>
              <p:nvPr/>
            </p:nvSpPr>
            <p:spPr bwMode="auto">
              <a:xfrm>
                <a:off x="1722" y="2139"/>
                <a:ext cx="77" cy="111"/>
              </a:xfrm>
              <a:custGeom>
                <a:avLst/>
                <a:gdLst>
                  <a:gd name="T0" fmla="*/ 9 w 77"/>
                  <a:gd name="T1" fmla="*/ 49 h 111"/>
                  <a:gd name="T2" fmla="*/ 0 w 77"/>
                  <a:gd name="T3" fmla="*/ 35 h 111"/>
                  <a:gd name="T4" fmla="*/ 2 w 77"/>
                  <a:gd name="T5" fmla="*/ 26 h 111"/>
                  <a:gd name="T6" fmla="*/ 13 w 77"/>
                  <a:gd name="T7" fmla="*/ 18 h 111"/>
                  <a:gd name="T8" fmla="*/ 8 w 77"/>
                  <a:gd name="T9" fmla="*/ 18 h 111"/>
                  <a:gd name="T10" fmla="*/ 8 w 77"/>
                  <a:gd name="T11" fmla="*/ 11 h 111"/>
                  <a:gd name="T12" fmla="*/ 22 w 77"/>
                  <a:gd name="T13" fmla="*/ 4 h 111"/>
                  <a:gd name="T14" fmla="*/ 22 w 77"/>
                  <a:gd name="T15" fmla="*/ 0 h 111"/>
                  <a:gd name="T16" fmla="*/ 28 w 77"/>
                  <a:gd name="T17" fmla="*/ 0 h 111"/>
                  <a:gd name="T18" fmla="*/ 40 w 77"/>
                  <a:gd name="T19" fmla="*/ 11 h 111"/>
                  <a:gd name="T20" fmla="*/ 44 w 77"/>
                  <a:gd name="T21" fmla="*/ 24 h 111"/>
                  <a:gd name="T22" fmla="*/ 57 w 77"/>
                  <a:gd name="T23" fmla="*/ 27 h 111"/>
                  <a:gd name="T24" fmla="*/ 68 w 77"/>
                  <a:gd name="T25" fmla="*/ 40 h 111"/>
                  <a:gd name="T26" fmla="*/ 60 w 77"/>
                  <a:gd name="T27" fmla="*/ 53 h 111"/>
                  <a:gd name="T28" fmla="*/ 53 w 77"/>
                  <a:gd name="T29" fmla="*/ 55 h 111"/>
                  <a:gd name="T30" fmla="*/ 49 w 77"/>
                  <a:gd name="T31" fmla="*/ 67 h 111"/>
                  <a:gd name="T32" fmla="*/ 59 w 77"/>
                  <a:gd name="T33" fmla="*/ 78 h 111"/>
                  <a:gd name="T34" fmla="*/ 64 w 77"/>
                  <a:gd name="T35" fmla="*/ 80 h 111"/>
                  <a:gd name="T36" fmla="*/ 69 w 77"/>
                  <a:gd name="T37" fmla="*/ 95 h 111"/>
                  <a:gd name="T38" fmla="*/ 77 w 77"/>
                  <a:gd name="T39" fmla="*/ 102 h 111"/>
                  <a:gd name="T40" fmla="*/ 66 w 77"/>
                  <a:gd name="T41" fmla="*/ 100 h 111"/>
                  <a:gd name="T42" fmla="*/ 42 w 77"/>
                  <a:gd name="T43" fmla="*/ 111 h 111"/>
                  <a:gd name="T44" fmla="*/ 31 w 77"/>
                  <a:gd name="T45" fmla="*/ 109 h 111"/>
                  <a:gd name="T46" fmla="*/ 26 w 77"/>
                  <a:gd name="T47" fmla="*/ 104 h 111"/>
                  <a:gd name="T48" fmla="*/ 26 w 77"/>
                  <a:gd name="T49" fmla="*/ 96 h 111"/>
                  <a:gd name="T50" fmla="*/ 22 w 77"/>
                  <a:gd name="T51" fmla="*/ 93 h 111"/>
                  <a:gd name="T52" fmla="*/ 24 w 77"/>
                  <a:gd name="T53" fmla="*/ 75 h 111"/>
                  <a:gd name="T54" fmla="*/ 28 w 77"/>
                  <a:gd name="T55" fmla="*/ 71 h 111"/>
                  <a:gd name="T56" fmla="*/ 26 w 77"/>
                  <a:gd name="T57" fmla="*/ 62 h 111"/>
                  <a:gd name="T58" fmla="*/ 20 w 77"/>
                  <a:gd name="T59" fmla="*/ 60 h 111"/>
                  <a:gd name="T60" fmla="*/ 19 w 77"/>
                  <a:gd name="T61" fmla="*/ 49 h 111"/>
                  <a:gd name="T62" fmla="*/ 9 w 77"/>
                  <a:gd name="T63" fmla="*/ 49 h 111"/>
                  <a:gd name="T64" fmla="*/ 9 w 77"/>
                  <a:gd name="T65" fmla="*/ 4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11">
                    <a:moveTo>
                      <a:pt x="9" y="49"/>
                    </a:moveTo>
                    <a:lnTo>
                      <a:pt x="0" y="35"/>
                    </a:lnTo>
                    <a:lnTo>
                      <a:pt x="2" y="2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8" y="11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40" y="11"/>
                    </a:lnTo>
                    <a:lnTo>
                      <a:pt x="44" y="24"/>
                    </a:lnTo>
                    <a:lnTo>
                      <a:pt x="57" y="27"/>
                    </a:lnTo>
                    <a:lnTo>
                      <a:pt x="68" y="40"/>
                    </a:lnTo>
                    <a:lnTo>
                      <a:pt x="60" y="53"/>
                    </a:lnTo>
                    <a:lnTo>
                      <a:pt x="53" y="55"/>
                    </a:lnTo>
                    <a:lnTo>
                      <a:pt x="49" y="67"/>
                    </a:lnTo>
                    <a:lnTo>
                      <a:pt x="59" y="78"/>
                    </a:lnTo>
                    <a:lnTo>
                      <a:pt x="64" y="80"/>
                    </a:lnTo>
                    <a:lnTo>
                      <a:pt x="69" y="95"/>
                    </a:lnTo>
                    <a:lnTo>
                      <a:pt x="77" y="102"/>
                    </a:lnTo>
                    <a:lnTo>
                      <a:pt x="66" y="100"/>
                    </a:lnTo>
                    <a:lnTo>
                      <a:pt x="42" y="111"/>
                    </a:lnTo>
                    <a:lnTo>
                      <a:pt x="31" y="109"/>
                    </a:lnTo>
                    <a:lnTo>
                      <a:pt x="26" y="104"/>
                    </a:lnTo>
                    <a:lnTo>
                      <a:pt x="26" y="96"/>
                    </a:lnTo>
                    <a:lnTo>
                      <a:pt x="22" y="93"/>
                    </a:lnTo>
                    <a:lnTo>
                      <a:pt x="24" y="75"/>
                    </a:lnTo>
                    <a:lnTo>
                      <a:pt x="28" y="71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4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6" name="Freeform 264"/>
              <p:cNvSpPr>
                <a:spLocks/>
              </p:cNvSpPr>
              <p:nvPr/>
            </p:nvSpPr>
            <p:spPr bwMode="auto">
              <a:xfrm>
                <a:off x="1699" y="2583"/>
                <a:ext cx="132" cy="144"/>
              </a:xfrm>
              <a:custGeom>
                <a:avLst/>
                <a:gdLst>
                  <a:gd name="T0" fmla="*/ 72 w 132"/>
                  <a:gd name="T1" fmla="*/ 14 h 144"/>
                  <a:gd name="T2" fmla="*/ 63 w 132"/>
                  <a:gd name="T3" fmla="*/ 4 h 144"/>
                  <a:gd name="T4" fmla="*/ 56 w 132"/>
                  <a:gd name="T5" fmla="*/ 0 h 144"/>
                  <a:gd name="T6" fmla="*/ 43 w 132"/>
                  <a:gd name="T7" fmla="*/ 0 h 144"/>
                  <a:gd name="T8" fmla="*/ 12 w 132"/>
                  <a:gd name="T9" fmla="*/ 9 h 144"/>
                  <a:gd name="T10" fmla="*/ 3 w 132"/>
                  <a:gd name="T11" fmla="*/ 25 h 144"/>
                  <a:gd name="T12" fmla="*/ 3 w 132"/>
                  <a:gd name="T13" fmla="*/ 36 h 144"/>
                  <a:gd name="T14" fmla="*/ 0 w 132"/>
                  <a:gd name="T15" fmla="*/ 53 h 144"/>
                  <a:gd name="T16" fmla="*/ 3 w 132"/>
                  <a:gd name="T17" fmla="*/ 53 h 144"/>
                  <a:gd name="T18" fmla="*/ 29 w 132"/>
                  <a:gd name="T19" fmla="*/ 80 h 144"/>
                  <a:gd name="T20" fmla="*/ 47 w 132"/>
                  <a:gd name="T21" fmla="*/ 85 h 144"/>
                  <a:gd name="T22" fmla="*/ 76 w 132"/>
                  <a:gd name="T23" fmla="*/ 105 h 144"/>
                  <a:gd name="T24" fmla="*/ 78 w 132"/>
                  <a:gd name="T25" fmla="*/ 111 h 144"/>
                  <a:gd name="T26" fmla="*/ 69 w 132"/>
                  <a:gd name="T27" fmla="*/ 129 h 144"/>
                  <a:gd name="T28" fmla="*/ 69 w 132"/>
                  <a:gd name="T29" fmla="*/ 136 h 144"/>
                  <a:gd name="T30" fmla="*/ 83 w 132"/>
                  <a:gd name="T31" fmla="*/ 138 h 144"/>
                  <a:gd name="T32" fmla="*/ 92 w 132"/>
                  <a:gd name="T33" fmla="*/ 144 h 144"/>
                  <a:gd name="T34" fmla="*/ 112 w 132"/>
                  <a:gd name="T35" fmla="*/ 140 h 144"/>
                  <a:gd name="T36" fmla="*/ 127 w 132"/>
                  <a:gd name="T37" fmla="*/ 125 h 144"/>
                  <a:gd name="T38" fmla="*/ 129 w 132"/>
                  <a:gd name="T39" fmla="*/ 109 h 144"/>
                  <a:gd name="T40" fmla="*/ 132 w 132"/>
                  <a:gd name="T41" fmla="*/ 89 h 144"/>
                  <a:gd name="T42" fmla="*/ 132 w 132"/>
                  <a:gd name="T43" fmla="*/ 80 h 144"/>
                  <a:gd name="T44" fmla="*/ 114 w 132"/>
                  <a:gd name="T45" fmla="*/ 78 h 144"/>
                  <a:gd name="T46" fmla="*/ 109 w 132"/>
                  <a:gd name="T47" fmla="*/ 53 h 144"/>
                  <a:gd name="T48" fmla="*/ 100 w 132"/>
                  <a:gd name="T49" fmla="*/ 49 h 144"/>
                  <a:gd name="T50" fmla="*/ 89 w 132"/>
                  <a:gd name="T51" fmla="*/ 51 h 144"/>
                  <a:gd name="T52" fmla="*/ 76 w 132"/>
                  <a:gd name="T53" fmla="*/ 47 h 144"/>
                  <a:gd name="T54" fmla="*/ 72 w 132"/>
                  <a:gd name="T55" fmla="*/ 14 h 144"/>
                  <a:gd name="T56" fmla="*/ 72 w 132"/>
                  <a:gd name="T57" fmla="*/ 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2" h="144">
                    <a:moveTo>
                      <a:pt x="72" y="14"/>
                    </a:moveTo>
                    <a:lnTo>
                      <a:pt x="63" y="4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12" y="9"/>
                    </a:lnTo>
                    <a:lnTo>
                      <a:pt x="3" y="25"/>
                    </a:lnTo>
                    <a:lnTo>
                      <a:pt x="3" y="36"/>
                    </a:lnTo>
                    <a:lnTo>
                      <a:pt x="0" y="53"/>
                    </a:lnTo>
                    <a:lnTo>
                      <a:pt x="3" y="53"/>
                    </a:lnTo>
                    <a:lnTo>
                      <a:pt x="29" y="80"/>
                    </a:lnTo>
                    <a:lnTo>
                      <a:pt x="47" y="85"/>
                    </a:lnTo>
                    <a:lnTo>
                      <a:pt x="76" y="105"/>
                    </a:lnTo>
                    <a:lnTo>
                      <a:pt x="78" y="111"/>
                    </a:lnTo>
                    <a:lnTo>
                      <a:pt x="69" y="129"/>
                    </a:lnTo>
                    <a:lnTo>
                      <a:pt x="69" y="136"/>
                    </a:lnTo>
                    <a:lnTo>
                      <a:pt x="83" y="138"/>
                    </a:lnTo>
                    <a:lnTo>
                      <a:pt x="92" y="144"/>
                    </a:lnTo>
                    <a:lnTo>
                      <a:pt x="112" y="140"/>
                    </a:lnTo>
                    <a:lnTo>
                      <a:pt x="127" y="125"/>
                    </a:lnTo>
                    <a:lnTo>
                      <a:pt x="129" y="109"/>
                    </a:lnTo>
                    <a:lnTo>
                      <a:pt x="132" y="89"/>
                    </a:lnTo>
                    <a:lnTo>
                      <a:pt x="132" y="80"/>
                    </a:lnTo>
                    <a:lnTo>
                      <a:pt x="114" y="78"/>
                    </a:lnTo>
                    <a:lnTo>
                      <a:pt x="109" y="53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6" y="47"/>
                    </a:lnTo>
                    <a:lnTo>
                      <a:pt x="72" y="14"/>
                    </a:lnTo>
                    <a:lnTo>
                      <a:pt x="72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7" name="Freeform 265"/>
              <p:cNvSpPr>
                <a:spLocks/>
              </p:cNvSpPr>
              <p:nvPr/>
            </p:nvSpPr>
            <p:spPr bwMode="auto">
              <a:xfrm>
                <a:off x="1699" y="2583"/>
                <a:ext cx="132" cy="144"/>
              </a:xfrm>
              <a:custGeom>
                <a:avLst/>
                <a:gdLst>
                  <a:gd name="T0" fmla="*/ 72 w 132"/>
                  <a:gd name="T1" fmla="*/ 14 h 144"/>
                  <a:gd name="T2" fmla="*/ 63 w 132"/>
                  <a:gd name="T3" fmla="*/ 4 h 144"/>
                  <a:gd name="T4" fmla="*/ 56 w 132"/>
                  <a:gd name="T5" fmla="*/ 0 h 144"/>
                  <a:gd name="T6" fmla="*/ 43 w 132"/>
                  <a:gd name="T7" fmla="*/ 0 h 144"/>
                  <a:gd name="T8" fmla="*/ 12 w 132"/>
                  <a:gd name="T9" fmla="*/ 9 h 144"/>
                  <a:gd name="T10" fmla="*/ 3 w 132"/>
                  <a:gd name="T11" fmla="*/ 25 h 144"/>
                  <a:gd name="T12" fmla="*/ 3 w 132"/>
                  <a:gd name="T13" fmla="*/ 36 h 144"/>
                  <a:gd name="T14" fmla="*/ 0 w 132"/>
                  <a:gd name="T15" fmla="*/ 53 h 144"/>
                  <a:gd name="T16" fmla="*/ 3 w 132"/>
                  <a:gd name="T17" fmla="*/ 53 h 144"/>
                  <a:gd name="T18" fmla="*/ 29 w 132"/>
                  <a:gd name="T19" fmla="*/ 80 h 144"/>
                  <a:gd name="T20" fmla="*/ 47 w 132"/>
                  <a:gd name="T21" fmla="*/ 85 h 144"/>
                  <a:gd name="T22" fmla="*/ 76 w 132"/>
                  <a:gd name="T23" fmla="*/ 105 h 144"/>
                  <a:gd name="T24" fmla="*/ 78 w 132"/>
                  <a:gd name="T25" fmla="*/ 111 h 144"/>
                  <a:gd name="T26" fmla="*/ 69 w 132"/>
                  <a:gd name="T27" fmla="*/ 129 h 144"/>
                  <a:gd name="T28" fmla="*/ 69 w 132"/>
                  <a:gd name="T29" fmla="*/ 136 h 144"/>
                  <a:gd name="T30" fmla="*/ 83 w 132"/>
                  <a:gd name="T31" fmla="*/ 138 h 144"/>
                  <a:gd name="T32" fmla="*/ 92 w 132"/>
                  <a:gd name="T33" fmla="*/ 144 h 144"/>
                  <a:gd name="T34" fmla="*/ 112 w 132"/>
                  <a:gd name="T35" fmla="*/ 140 h 144"/>
                  <a:gd name="T36" fmla="*/ 127 w 132"/>
                  <a:gd name="T37" fmla="*/ 125 h 144"/>
                  <a:gd name="T38" fmla="*/ 129 w 132"/>
                  <a:gd name="T39" fmla="*/ 109 h 144"/>
                  <a:gd name="T40" fmla="*/ 132 w 132"/>
                  <a:gd name="T41" fmla="*/ 89 h 144"/>
                  <a:gd name="T42" fmla="*/ 132 w 132"/>
                  <a:gd name="T43" fmla="*/ 80 h 144"/>
                  <a:gd name="T44" fmla="*/ 114 w 132"/>
                  <a:gd name="T45" fmla="*/ 78 h 144"/>
                  <a:gd name="T46" fmla="*/ 109 w 132"/>
                  <a:gd name="T47" fmla="*/ 53 h 144"/>
                  <a:gd name="T48" fmla="*/ 100 w 132"/>
                  <a:gd name="T49" fmla="*/ 49 h 144"/>
                  <a:gd name="T50" fmla="*/ 89 w 132"/>
                  <a:gd name="T51" fmla="*/ 51 h 144"/>
                  <a:gd name="T52" fmla="*/ 76 w 132"/>
                  <a:gd name="T53" fmla="*/ 47 h 144"/>
                  <a:gd name="T54" fmla="*/ 72 w 132"/>
                  <a:gd name="T55" fmla="*/ 14 h 144"/>
                  <a:gd name="T56" fmla="*/ 72 w 132"/>
                  <a:gd name="T57" fmla="*/ 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2" h="144">
                    <a:moveTo>
                      <a:pt x="72" y="14"/>
                    </a:moveTo>
                    <a:lnTo>
                      <a:pt x="63" y="4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12" y="9"/>
                    </a:lnTo>
                    <a:lnTo>
                      <a:pt x="3" y="25"/>
                    </a:lnTo>
                    <a:lnTo>
                      <a:pt x="3" y="36"/>
                    </a:lnTo>
                    <a:lnTo>
                      <a:pt x="0" y="53"/>
                    </a:lnTo>
                    <a:lnTo>
                      <a:pt x="3" y="53"/>
                    </a:lnTo>
                    <a:lnTo>
                      <a:pt x="29" y="80"/>
                    </a:lnTo>
                    <a:lnTo>
                      <a:pt x="47" y="85"/>
                    </a:lnTo>
                    <a:lnTo>
                      <a:pt x="76" y="105"/>
                    </a:lnTo>
                    <a:lnTo>
                      <a:pt x="78" y="111"/>
                    </a:lnTo>
                    <a:lnTo>
                      <a:pt x="69" y="129"/>
                    </a:lnTo>
                    <a:lnTo>
                      <a:pt x="69" y="136"/>
                    </a:lnTo>
                    <a:lnTo>
                      <a:pt x="83" y="138"/>
                    </a:lnTo>
                    <a:lnTo>
                      <a:pt x="92" y="144"/>
                    </a:lnTo>
                    <a:lnTo>
                      <a:pt x="112" y="140"/>
                    </a:lnTo>
                    <a:lnTo>
                      <a:pt x="127" y="125"/>
                    </a:lnTo>
                    <a:lnTo>
                      <a:pt x="129" y="109"/>
                    </a:lnTo>
                    <a:lnTo>
                      <a:pt x="132" y="89"/>
                    </a:lnTo>
                    <a:lnTo>
                      <a:pt x="132" y="80"/>
                    </a:lnTo>
                    <a:lnTo>
                      <a:pt x="114" y="78"/>
                    </a:lnTo>
                    <a:lnTo>
                      <a:pt x="109" y="53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6" y="47"/>
                    </a:lnTo>
                    <a:lnTo>
                      <a:pt x="72" y="14"/>
                    </a:lnTo>
                    <a:lnTo>
                      <a:pt x="72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8" name="Freeform 266"/>
              <p:cNvSpPr>
                <a:spLocks/>
              </p:cNvSpPr>
              <p:nvPr/>
            </p:nvSpPr>
            <p:spPr bwMode="auto">
              <a:xfrm>
                <a:off x="1400" y="2274"/>
                <a:ext cx="201" cy="291"/>
              </a:xfrm>
              <a:custGeom>
                <a:avLst/>
                <a:gdLst>
                  <a:gd name="T0" fmla="*/ 184 w 201"/>
                  <a:gd name="T1" fmla="*/ 289 h 291"/>
                  <a:gd name="T2" fmla="*/ 144 w 201"/>
                  <a:gd name="T3" fmla="*/ 267 h 291"/>
                  <a:gd name="T4" fmla="*/ 99 w 201"/>
                  <a:gd name="T5" fmla="*/ 245 h 291"/>
                  <a:gd name="T6" fmla="*/ 79 w 201"/>
                  <a:gd name="T7" fmla="*/ 211 h 291"/>
                  <a:gd name="T8" fmla="*/ 39 w 201"/>
                  <a:gd name="T9" fmla="*/ 131 h 291"/>
                  <a:gd name="T10" fmla="*/ 22 w 201"/>
                  <a:gd name="T11" fmla="*/ 105 h 291"/>
                  <a:gd name="T12" fmla="*/ 6 w 201"/>
                  <a:gd name="T13" fmla="*/ 85 h 291"/>
                  <a:gd name="T14" fmla="*/ 0 w 201"/>
                  <a:gd name="T15" fmla="*/ 67 h 291"/>
                  <a:gd name="T16" fmla="*/ 17 w 201"/>
                  <a:gd name="T17" fmla="*/ 58 h 291"/>
                  <a:gd name="T18" fmla="*/ 13 w 201"/>
                  <a:gd name="T19" fmla="*/ 71 h 291"/>
                  <a:gd name="T20" fmla="*/ 28 w 201"/>
                  <a:gd name="T21" fmla="*/ 71 h 291"/>
                  <a:gd name="T22" fmla="*/ 37 w 201"/>
                  <a:gd name="T23" fmla="*/ 76 h 291"/>
                  <a:gd name="T24" fmla="*/ 42 w 201"/>
                  <a:gd name="T25" fmla="*/ 60 h 291"/>
                  <a:gd name="T26" fmla="*/ 51 w 201"/>
                  <a:gd name="T27" fmla="*/ 54 h 291"/>
                  <a:gd name="T28" fmla="*/ 75 w 201"/>
                  <a:gd name="T29" fmla="*/ 38 h 291"/>
                  <a:gd name="T30" fmla="*/ 97 w 201"/>
                  <a:gd name="T31" fmla="*/ 12 h 291"/>
                  <a:gd name="T32" fmla="*/ 91 w 201"/>
                  <a:gd name="T33" fmla="*/ 2 h 291"/>
                  <a:gd name="T34" fmla="*/ 104 w 201"/>
                  <a:gd name="T35" fmla="*/ 2 h 291"/>
                  <a:gd name="T36" fmla="*/ 122 w 201"/>
                  <a:gd name="T37" fmla="*/ 16 h 291"/>
                  <a:gd name="T38" fmla="*/ 130 w 201"/>
                  <a:gd name="T39" fmla="*/ 27 h 291"/>
                  <a:gd name="T40" fmla="*/ 144 w 201"/>
                  <a:gd name="T41" fmla="*/ 38 h 291"/>
                  <a:gd name="T42" fmla="*/ 160 w 201"/>
                  <a:gd name="T43" fmla="*/ 36 h 291"/>
                  <a:gd name="T44" fmla="*/ 177 w 201"/>
                  <a:gd name="T45" fmla="*/ 38 h 291"/>
                  <a:gd name="T46" fmla="*/ 171 w 201"/>
                  <a:gd name="T47" fmla="*/ 58 h 291"/>
                  <a:gd name="T48" fmla="*/ 155 w 201"/>
                  <a:gd name="T49" fmla="*/ 71 h 291"/>
                  <a:gd name="T50" fmla="*/ 133 w 201"/>
                  <a:gd name="T51" fmla="*/ 91 h 291"/>
                  <a:gd name="T52" fmla="*/ 126 w 201"/>
                  <a:gd name="T53" fmla="*/ 105 h 291"/>
                  <a:gd name="T54" fmla="*/ 124 w 201"/>
                  <a:gd name="T55" fmla="*/ 129 h 291"/>
                  <a:gd name="T56" fmla="*/ 133 w 201"/>
                  <a:gd name="T57" fmla="*/ 147 h 291"/>
                  <a:gd name="T58" fmla="*/ 148 w 201"/>
                  <a:gd name="T59" fmla="*/ 154 h 291"/>
                  <a:gd name="T60" fmla="*/ 173 w 201"/>
                  <a:gd name="T61" fmla="*/ 145 h 291"/>
                  <a:gd name="T62" fmla="*/ 175 w 201"/>
                  <a:gd name="T63" fmla="*/ 174 h 291"/>
                  <a:gd name="T64" fmla="*/ 201 w 201"/>
                  <a:gd name="T65" fmla="*/ 196 h 291"/>
                  <a:gd name="T66" fmla="*/ 197 w 201"/>
                  <a:gd name="T67" fmla="*/ 229 h 291"/>
                  <a:gd name="T68" fmla="*/ 195 w 201"/>
                  <a:gd name="T69" fmla="*/ 242 h 291"/>
                  <a:gd name="T70" fmla="*/ 191 w 201"/>
                  <a:gd name="T71" fmla="*/ 253 h 291"/>
                  <a:gd name="T72" fmla="*/ 186 w 201"/>
                  <a:gd name="T73" fmla="*/ 276 h 291"/>
                  <a:gd name="T74" fmla="*/ 188 w 201"/>
                  <a:gd name="T75" fmla="*/ 28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" h="291">
                    <a:moveTo>
                      <a:pt x="188" y="282"/>
                    </a:moveTo>
                    <a:lnTo>
                      <a:pt x="184" y="289"/>
                    </a:lnTo>
                    <a:lnTo>
                      <a:pt x="171" y="291"/>
                    </a:lnTo>
                    <a:lnTo>
                      <a:pt x="144" y="267"/>
                    </a:lnTo>
                    <a:lnTo>
                      <a:pt x="120" y="260"/>
                    </a:lnTo>
                    <a:lnTo>
                      <a:pt x="99" y="245"/>
                    </a:lnTo>
                    <a:lnTo>
                      <a:pt x="80" y="227"/>
                    </a:lnTo>
                    <a:lnTo>
                      <a:pt x="79" y="211"/>
                    </a:lnTo>
                    <a:lnTo>
                      <a:pt x="59" y="180"/>
                    </a:lnTo>
                    <a:lnTo>
                      <a:pt x="39" y="131"/>
                    </a:lnTo>
                    <a:lnTo>
                      <a:pt x="30" y="122"/>
                    </a:lnTo>
                    <a:lnTo>
                      <a:pt x="22" y="105"/>
                    </a:lnTo>
                    <a:lnTo>
                      <a:pt x="4" y="91"/>
                    </a:lnTo>
                    <a:lnTo>
                      <a:pt x="6" y="85"/>
                    </a:lnTo>
                    <a:lnTo>
                      <a:pt x="4" y="82"/>
                    </a:lnTo>
                    <a:lnTo>
                      <a:pt x="0" y="67"/>
                    </a:lnTo>
                    <a:lnTo>
                      <a:pt x="15" y="52"/>
                    </a:lnTo>
                    <a:lnTo>
                      <a:pt x="17" y="58"/>
                    </a:lnTo>
                    <a:lnTo>
                      <a:pt x="11" y="63"/>
                    </a:lnTo>
                    <a:lnTo>
                      <a:pt x="13" y="71"/>
                    </a:lnTo>
                    <a:lnTo>
                      <a:pt x="20" y="69"/>
                    </a:lnTo>
                    <a:lnTo>
                      <a:pt x="28" y="71"/>
                    </a:lnTo>
                    <a:lnTo>
                      <a:pt x="30" y="78"/>
                    </a:lnTo>
                    <a:lnTo>
                      <a:pt x="37" y="76"/>
                    </a:lnTo>
                    <a:lnTo>
                      <a:pt x="42" y="72"/>
                    </a:lnTo>
                    <a:lnTo>
                      <a:pt x="42" y="60"/>
                    </a:lnTo>
                    <a:lnTo>
                      <a:pt x="46" y="54"/>
                    </a:lnTo>
                    <a:lnTo>
                      <a:pt x="51" y="54"/>
                    </a:lnTo>
                    <a:lnTo>
                      <a:pt x="51" y="49"/>
                    </a:lnTo>
                    <a:lnTo>
                      <a:pt x="75" y="38"/>
                    </a:lnTo>
                    <a:lnTo>
                      <a:pt x="90" y="25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1" y="2"/>
                    </a:lnTo>
                    <a:lnTo>
                      <a:pt x="97" y="0"/>
                    </a:lnTo>
                    <a:lnTo>
                      <a:pt x="104" y="2"/>
                    </a:lnTo>
                    <a:lnTo>
                      <a:pt x="115" y="14"/>
                    </a:lnTo>
                    <a:lnTo>
                      <a:pt x="122" y="16"/>
                    </a:lnTo>
                    <a:lnTo>
                      <a:pt x="124" y="25"/>
                    </a:lnTo>
                    <a:lnTo>
                      <a:pt x="130" y="27"/>
                    </a:lnTo>
                    <a:lnTo>
                      <a:pt x="133" y="36"/>
                    </a:lnTo>
                    <a:lnTo>
                      <a:pt x="144" y="38"/>
                    </a:lnTo>
                    <a:lnTo>
                      <a:pt x="151" y="34"/>
                    </a:lnTo>
                    <a:lnTo>
                      <a:pt x="160" y="36"/>
                    </a:lnTo>
                    <a:lnTo>
                      <a:pt x="164" y="34"/>
                    </a:lnTo>
                    <a:lnTo>
                      <a:pt x="177" y="38"/>
                    </a:lnTo>
                    <a:lnTo>
                      <a:pt x="180" y="43"/>
                    </a:lnTo>
                    <a:lnTo>
                      <a:pt x="171" y="58"/>
                    </a:lnTo>
                    <a:lnTo>
                      <a:pt x="180" y="63"/>
                    </a:lnTo>
                    <a:lnTo>
                      <a:pt x="155" y="71"/>
                    </a:lnTo>
                    <a:lnTo>
                      <a:pt x="142" y="78"/>
                    </a:lnTo>
                    <a:lnTo>
                      <a:pt x="133" y="91"/>
                    </a:lnTo>
                    <a:lnTo>
                      <a:pt x="131" y="102"/>
                    </a:lnTo>
                    <a:lnTo>
                      <a:pt x="126" y="105"/>
                    </a:lnTo>
                    <a:lnTo>
                      <a:pt x="120" y="118"/>
                    </a:lnTo>
                    <a:lnTo>
                      <a:pt x="124" y="129"/>
                    </a:lnTo>
                    <a:lnTo>
                      <a:pt x="135" y="140"/>
                    </a:lnTo>
                    <a:lnTo>
                      <a:pt x="133" y="147"/>
                    </a:lnTo>
                    <a:lnTo>
                      <a:pt x="142" y="147"/>
                    </a:lnTo>
                    <a:lnTo>
                      <a:pt x="148" y="154"/>
                    </a:lnTo>
                    <a:lnTo>
                      <a:pt x="155" y="156"/>
                    </a:lnTo>
                    <a:lnTo>
                      <a:pt x="173" y="145"/>
                    </a:lnTo>
                    <a:lnTo>
                      <a:pt x="173" y="171"/>
                    </a:lnTo>
                    <a:lnTo>
                      <a:pt x="175" y="174"/>
                    </a:lnTo>
                    <a:lnTo>
                      <a:pt x="186" y="171"/>
                    </a:lnTo>
                    <a:lnTo>
                      <a:pt x="201" y="196"/>
                    </a:lnTo>
                    <a:lnTo>
                      <a:pt x="197" y="203"/>
                    </a:lnTo>
                    <a:lnTo>
                      <a:pt x="197" y="229"/>
                    </a:lnTo>
                    <a:lnTo>
                      <a:pt x="191" y="233"/>
                    </a:lnTo>
                    <a:lnTo>
                      <a:pt x="195" y="242"/>
                    </a:lnTo>
                    <a:lnTo>
                      <a:pt x="191" y="247"/>
                    </a:lnTo>
                    <a:lnTo>
                      <a:pt x="191" y="253"/>
                    </a:lnTo>
                    <a:lnTo>
                      <a:pt x="197" y="263"/>
                    </a:lnTo>
                    <a:lnTo>
                      <a:pt x="186" y="276"/>
                    </a:lnTo>
                    <a:lnTo>
                      <a:pt x="188" y="282"/>
                    </a:lnTo>
                    <a:lnTo>
                      <a:pt x="188" y="2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99" name="Freeform 267"/>
              <p:cNvSpPr>
                <a:spLocks/>
              </p:cNvSpPr>
              <p:nvPr/>
            </p:nvSpPr>
            <p:spPr bwMode="auto">
              <a:xfrm>
                <a:off x="1400" y="2274"/>
                <a:ext cx="201" cy="291"/>
              </a:xfrm>
              <a:custGeom>
                <a:avLst/>
                <a:gdLst>
                  <a:gd name="T0" fmla="*/ 184 w 201"/>
                  <a:gd name="T1" fmla="*/ 289 h 291"/>
                  <a:gd name="T2" fmla="*/ 144 w 201"/>
                  <a:gd name="T3" fmla="*/ 267 h 291"/>
                  <a:gd name="T4" fmla="*/ 99 w 201"/>
                  <a:gd name="T5" fmla="*/ 245 h 291"/>
                  <a:gd name="T6" fmla="*/ 79 w 201"/>
                  <a:gd name="T7" fmla="*/ 211 h 291"/>
                  <a:gd name="T8" fmla="*/ 39 w 201"/>
                  <a:gd name="T9" fmla="*/ 131 h 291"/>
                  <a:gd name="T10" fmla="*/ 22 w 201"/>
                  <a:gd name="T11" fmla="*/ 105 h 291"/>
                  <a:gd name="T12" fmla="*/ 6 w 201"/>
                  <a:gd name="T13" fmla="*/ 85 h 291"/>
                  <a:gd name="T14" fmla="*/ 0 w 201"/>
                  <a:gd name="T15" fmla="*/ 67 h 291"/>
                  <a:gd name="T16" fmla="*/ 17 w 201"/>
                  <a:gd name="T17" fmla="*/ 58 h 291"/>
                  <a:gd name="T18" fmla="*/ 13 w 201"/>
                  <a:gd name="T19" fmla="*/ 71 h 291"/>
                  <a:gd name="T20" fmla="*/ 28 w 201"/>
                  <a:gd name="T21" fmla="*/ 71 h 291"/>
                  <a:gd name="T22" fmla="*/ 37 w 201"/>
                  <a:gd name="T23" fmla="*/ 76 h 291"/>
                  <a:gd name="T24" fmla="*/ 42 w 201"/>
                  <a:gd name="T25" fmla="*/ 60 h 291"/>
                  <a:gd name="T26" fmla="*/ 51 w 201"/>
                  <a:gd name="T27" fmla="*/ 54 h 291"/>
                  <a:gd name="T28" fmla="*/ 75 w 201"/>
                  <a:gd name="T29" fmla="*/ 38 h 291"/>
                  <a:gd name="T30" fmla="*/ 97 w 201"/>
                  <a:gd name="T31" fmla="*/ 12 h 291"/>
                  <a:gd name="T32" fmla="*/ 91 w 201"/>
                  <a:gd name="T33" fmla="*/ 2 h 291"/>
                  <a:gd name="T34" fmla="*/ 104 w 201"/>
                  <a:gd name="T35" fmla="*/ 2 h 291"/>
                  <a:gd name="T36" fmla="*/ 122 w 201"/>
                  <a:gd name="T37" fmla="*/ 16 h 291"/>
                  <a:gd name="T38" fmla="*/ 130 w 201"/>
                  <a:gd name="T39" fmla="*/ 27 h 291"/>
                  <a:gd name="T40" fmla="*/ 144 w 201"/>
                  <a:gd name="T41" fmla="*/ 38 h 291"/>
                  <a:gd name="T42" fmla="*/ 160 w 201"/>
                  <a:gd name="T43" fmla="*/ 36 h 291"/>
                  <a:gd name="T44" fmla="*/ 177 w 201"/>
                  <a:gd name="T45" fmla="*/ 38 h 291"/>
                  <a:gd name="T46" fmla="*/ 171 w 201"/>
                  <a:gd name="T47" fmla="*/ 58 h 291"/>
                  <a:gd name="T48" fmla="*/ 155 w 201"/>
                  <a:gd name="T49" fmla="*/ 71 h 291"/>
                  <a:gd name="T50" fmla="*/ 133 w 201"/>
                  <a:gd name="T51" fmla="*/ 91 h 291"/>
                  <a:gd name="T52" fmla="*/ 126 w 201"/>
                  <a:gd name="T53" fmla="*/ 105 h 291"/>
                  <a:gd name="T54" fmla="*/ 124 w 201"/>
                  <a:gd name="T55" fmla="*/ 129 h 291"/>
                  <a:gd name="T56" fmla="*/ 133 w 201"/>
                  <a:gd name="T57" fmla="*/ 147 h 291"/>
                  <a:gd name="T58" fmla="*/ 148 w 201"/>
                  <a:gd name="T59" fmla="*/ 154 h 291"/>
                  <a:gd name="T60" fmla="*/ 173 w 201"/>
                  <a:gd name="T61" fmla="*/ 145 h 291"/>
                  <a:gd name="T62" fmla="*/ 175 w 201"/>
                  <a:gd name="T63" fmla="*/ 174 h 291"/>
                  <a:gd name="T64" fmla="*/ 201 w 201"/>
                  <a:gd name="T65" fmla="*/ 196 h 291"/>
                  <a:gd name="T66" fmla="*/ 197 w 201"/>
                  <a:gd name="T67" fmla="*/ 229 h 291"/>
                  <a:gd name="T68" fmla="*/ 195 w 201"/>
                  <a:gd name="T69" fmla="*/ 242 h 291"/>
                  <a:gd name="T70" fmla="*/ 191 w 201"/>
                  <a:gd name="T71" fmla="*/ 253 h 291"/>
                  <a:gd name="T72" fmla="*/ 186 w 201"/>
                  <a:gd name="T73" fmla="*/ 276 h 291"/>
                  <a:gd name="T74" fmla="*/ 188 w 201"/>
                  <a:gd name="T75" fmla="*/ 28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" h="291">
                    <a:moveTo>
                      <a:pt x="188" y="282"/>
                    </a:moveTo>
                    <a:lnTo>
                      <a:pt x="184" y="289"/>
                    </a:lnTo>
                    <a:lnTo>
                      <a:pt x="171" y="291"/>
                    </a:lnTo>
                    <a:lnTo>
                      <a:pt x="144" y="267"/>
                    </a:lnTo>
                    <a:lnTo>
                      <a:pt x="120" y="260"/>
                    </a:lnTo>
                    <a:lnTo>
                      <a:pt x="99" y="245"/>
                    </a:lnTo>
                    <a:lnTo>
                      <a:pt x="80" y="227"/>
                    </a:lnTo>
                    <a:lnTo>
                      <a:pt x="79" y="211"/>
                    </a:lnTo>
                    <a:lnTo>
                      <a:pt x="59" y="180"/>
                    </a:lnTo>
                    <a:lnTo>
                      <a:pt x="39" y="131"/>
                    </a:lnTo>
                    <a:lnTo>
                      <a:pt x="30" y="122"/>
                    </a:lnTo>
                    <a:lnTo>
                      <a:pt x="22" y="105"/>
                    </a:lnTo>
                    <a:lnTo>
                      <a:pt x="4" y="91"/>
                    </a:lnTo>
                    <a:lnTo>
                      <a:pt x="6" y="85"/>
                    </a:lnTo>
                    <a:lnTo>
                      <a:pt x="4" y="82"/>
                    </a:lnTo>
                    <a:lnTo>
                      <a:pt x="0" y="67"/>
                    </a:lnTo>
                    <a:lnTo>
                      <a:pt x="15" y="52"/>
                    </a:lnTo>
                    <a:lnTo>
                      <a:pt x="17" y="58"/>
                    </a:lnTo>
                    <a:lnTo>
                      <a:pt x="11" y="63"/>
                    </a:lnTo>
                    <a:lnTo>
                      <a:pt x="13" y="71"/>
                    </a:lnTo>
                    <a:lnTo>
                      <a:pt x="20" y="69"/>
                    </a:lnTo>
                    <a:lnTo>
                      <a:pt x="28" y="71"/>
                    </a:lnTo>
                    <a:lnTo>
                      <a:pt x="30" y="78"/>
                    </a:lnTo>
                    <a:lnTo>
                      <a:pt x="37" y="76"/>
                    </a:lnTo>
                    <a:lnTo>
                      <a:pt x="42" y="72"/>
                    </a:lnTo>
                    <a:lnTo>
                      <a:pt x="42" y="60"/>
                    </a:lnTo>
                    <a:lnTo>
                      <a:pt x="46" y="54"/>
                    </a:lnTo>
                    <a:lnTo>
                      <a:pt x="51" y="54"/>
                    </a:lnTo>
                    <a:lnTo>
                      <a:pt x="51" y="49"/>
                    </a:lnTo>
                    <a:lnTo>
                      <a:pt x="75" y="38"/>
                    </a:lnTo>
                    <a:lnTo>
                      <a:pt x="90" y="25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1" y="2"/>
                    </a:lnTo>
                    <a:lnTo>
                      <a:pt x="97" y="0"/>
                    </a:lnTo>
                    <a:lnTo>
                      <a:pt x="104" y="2"/>
                    </a:lnTo>
                    <a:lnTo>
                      <a:pt x="115" y="14"/>
                    </a:lnTo>
                    <a:lnTo>
                      <a:pt x="122" y="16"/>
                    </a:lnTo>
                    <a:lnTo>
                      <a:pt x="124" y="25"/>
                    </a:lnTo>
                    <a:lnTo>
                      <a:pt x="130" y="27"/>
                    </a:lnTo>
                    <a:lnTo>
                      <a:pt x="133" y="36"/>
                    </a:lnTo>
                    <a:lnTo>
                      <a:pt x="144" y="38"/>
                    </a:lnTo>
                    <a:lnTo>
                      <a:pt x="151" y="34"/>
                    </a:lnTo>
                    <a:lnTo>
                      <a:pt x="160" y="36"/>
                    </a:lnTo>
                    <a:lnTo>
                      <a:pt x="164" y="34"/>
                    </a:lnTo>
                    <a:lnTo>
                      <a:pt x="177" y="38"/>
                    </a:lnTo>
                    <a:lnTo>
                      <a:pt x="180" y="43"/>
                    </a:lnTo>
                    <a:lnTo>
                      <a:pt x="171" y="58"/>
                    </a:lnTo>
                    <a:lnTo>
                      <a:pt x="180" y="63"/>
                    </a:lnTo>
                    <a:lnTo>
                      <a:pt x="155" y="71"/>
                    </a:lnTo>
                    <a:lnTo>
                      <a:pt x="142" y="78"/>
                    </a:lnTo>
                    <a:lnTo>
                      <a:pt x="133" y="91"/>
                    </a:lnTo>
                    <a:lnTo>
                      <a:pt x="131" y="102"/>
                    </a:lnTo>
                    <a:lnTo>
                      <a:pt x="126" y="105"/>
                    </a:lnTo>
                    <a:lnTo>
                      <a:pt x="120" y="118"/>
                    </a:lnTo>
                    <a:lnTo>
                      <a:pt x="124" y="129"/>
                    </a:lnTo>
                    <a:lnTo>
                      <a:pt x="135" y="140"/>
                    </a:lnTo>
                    <a:lnTo>
                      <a:pt x="133" y="147"/>
                    </a:lnTo>
                    <a:lnTo>
                      <a:pt x="142" y="147"/>
                    </a:lnTo>
                    <a:lnTo>
                      <a:pt x="148" y="154"/>
                    </a:lnTo>
                    <a:lnTo>
                      <a:pt x="155" y="156"/>
                    </a:lnTo>
                    <a:lnTo>
                      <a:pt x="173" y="145"/>
                    </a:lnTo>
                    <a:lnTo>
                      <a:pt x="173" y="171"/>
                    </a:lnTo>
                    <a:lnTo>
                      <a:pt x="175" y="174"/>
                    </a:lnTo>
                    <a:lnTo>
                      <a:pt x="186" y="171"/>
                    </a:lnTo>
                    <a:lnTo>
                      <a:pt x="201" y="196"/>
                    </a:lnTo>
                    <a:lnTo>
                      <a:pt x="197" y="203"/>
                    </a:lnTo>
                    <a:lnTo>
                      <a:pt x="197" y="229"/>
                    </a:lnTo>
                    <a:lnTo>
                      <a:pt x="191" y="233"/>
                    </a:lnTo>
                    <a:lnTo>
                      <a:pt x="195" y="242"/>
                    </a:lnTo>
                    <a:lnTo>
                      <a:pt x="191" y="247"/>
                    </a:lnTo>
                    <a:lnTo>
                      <a:pt x="191" y="253"/>
                    </a:lnTo>
                    <a:lnTo>
                      <a:pt x="197" y="263"/>
                    </a:lnTo>
                    <a:lnTo>
                      <a:pt x="186" y="276"/>
                    </a:lnTo>
                    <a:lnTo>
                      <a:pt x="188" y="282"/>
                    </a:lnTo>
                    <a:lnTo>
                      <a:pt x="188" y="2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0" name="Freeform 268"/>
              <p:cNvSpPr>
                <a:spLocks/>
              </p:cNvSpPr>
              <p:nvPr/>
            </p:nvSpPr>
            <p:spPr bwMode="auto">
              <a:xfrm>
                <a:off x="1771" y="2177"/>
                <a:ext cx="68" cy="64"/>
              </a:xfrm>
              <a:custGeom>
                <a:avLst/>
                <a:gdLst>
                  <a:gd name="T0" fmla="*/ 28 w 68"/>
                  <a:gd name="T1" fmla="*/ 64 h 64"/>
                  <a:gd name="T2" fmla="*/ 20 w 68"/>
                  <a:gd name="T3" fmla="*/ 57 h 64"/>
                  <a:gd name="T4" fmla="*/ 15 w 68"/>
                  <a:gd name="T5" fmla="*/ 42 h 64"/>
                  <a:gd name="T6" fmla="*/ 10 w 68"/>
                  <a:gd name="T7" fmla="*/ 40 h 64"/>
                  <a:gd name="T8" fmla="*/ 0 w 68"/>
                  <a:gd name="T9" fmla="*/ 29 h 64"/>
                  <a:gd name="T10" fmla="*/ 4 w 68"/>
                  <a:gd name="T11" fmla="*/ 17 h 64"/>
                  <a:gd name="T12" fmla="*/ 11 w 68"/>
                  <a:gd name="T13" fmla="*/ 15 h 64"/>
                  <a:gd name="T14" fmla="*/ 19 w 68"/>
                  <a:gd name="T15" fmla="*/ 2 h 64"/>
                  <a:gd name="T16" fmla="*/ 51 w 68"/>
                  <a:gd name="T17" fmla="*/ 0 h 64"/>
                  <a:gd name="T18" fmla="*/ 68 w 68"/>
                  <a:gd name="T19" fmla="*/ 4 h 64"/>
                  <a:gd name="T20" fmla="*/ 68 w 68"/>
                  <a:gd name="T21" fmla="*/ 8 h 64"/>
                  <a:gd name="T22" fmla="*/ 60 w 68"/>
                  <a:gd name="T23" fmla="*/ 15 h 64"/>
                  <a:gd name="T24" fmla="*/ 62 w 68"/>
                  <a:gd name="T25" fmla="*/ 26 h 64"/>
                  <a:gd name="T26" fmla="*/ 68 w 68"/>
                  <a:gd name="T27" fmla="*/ 37 h 64"/>
                  <a:gd name="T28" fmla="*/ 64 w 68"/>
                  <a:gd name="T29" fmla="*/ 53 h 64"/>
                  <a:gd name="T30" fmla="*/ 60 w 68"/>
                  <a:gd name="T31" fmla="*/ 57 h 64"/>
                  <a:gd name="T32" fmla="*/ 51 w 68"/>
                  <a:gd name="T33" fmla="*/ 55 h 64"/>
                  <a:gd name="T34" fmla="*/ 39 w 68"/>
                  <a:gd name="T35" fmla="*/ 57 h 64"/>
                  <a:gd name="T36" fmla="*/ 37 w 68"/>
                  <a:gd name="T37" fmla="*/ 64 h 64"/>
                  <a:gd name="T38" fmla="*/ 28 w 68"/>
                  <a:gd name="T39" fmla="*/ 64 h 64"/>
                  <a:gd name="T40" fmla="*/ 28 w 68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64">
                    <a:moveTo>
                      <a:pt x="28" y="64"/>
                    </a:moveTo>
                    <a:lnTo>
                      <a:pt x="20" y="57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0" y="29"/>
                    </a:lnTo>
                    <a:lnTo>
                      <a:pt x="4" y="17"/>
                    </a:lnTo>
                    <a:lnTo>
                      <a:pt x="11" y="15"/>
                    </a:lnTo>
                    <a:lnTo>
                      <a:pt x="19" y="2"/>
                    </a:lnTo>
                    <a:lnTo>
                      <a:pt x="51" y="0"/>
                    </a:lnTo>
                    <a:lnTo>
                      <a:pt x="68" y="4"/>
                    </a:lnTo>
                    <a:lnTo>
                      <a:pt x="68" y="8"/>
                    </a:lnTo>
                    <a:lnTo>
                      <a:pt x="60" y="15"/>
                    </a:lnTo>
                    <a:lnTo>
                      <a:pt x="62" y="26"/>
                    </a:lnTo>
                    <a:lnTo>
                      <a:pt x="68" y="37"/>
                    </a:lnTo>
                    <a:lnTo>
                      <a:pt x="64" y="53"/>
                    </a:lnTo>
                    <a:lnTo>
                      <a:pt x="60" y="57"/>
                    </a:lnTo>
                    <a:lnTo>
                      <a:pt x="51" y="55"/>
                    </a:lnTo>
                    <a:lnTo>
                      <a:pt x="39" y="57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28" y="6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1" name="Freeform 269"/>
              <p:cNvSpPr>
                <a:spLocks/>
              </p:cNvSpPr>
              <p:nvPr/>
            </p:nvSpPr>
            <p:spPr bwMode="auto">
              <a:xfrm>
                <a:off x="1771" y="2177"/>
                <a:ext cx="68" cy="64"/>
              </a:xfrm>
              <a:custGeom>
                <a:avLst/>
                <a:gdLst>
                  <a:gd name="T0" fmla="*/ 28 w 68"/>
                  <a:gd name="T1" fmla="*/ 64 h 64"/>
                  <a:gd name="T2" fmla="*/ 20 w 68"/>
                  <a:gd name="T3" fmla="*/ 57 h 64"/>
                  <a:gd name="T4" fmla="*/ 15 w 68"/>
                  <a:gd name="T5" fmla="*/ 42 h 64"/>
                  <a:gd name="T6" fmla="*/ 10 w 68"/>
                  <a:gd name="T7" fmla="*/ 40 h 64"/>
                  <a:gd name="T8" fmla="*/ 0 w 68"/>
                  <a:gd name="T9" fmla="*/ 29 h 64"/>
                  <a:gd name="T10" fmla="*/ 4 w 68"/>
                  <a:gd name="T11" fmla="*/ 17 h 64"/>
                  <a:gd name="T12" fmla="*/ 11 w 68"/>
                  <a:gd name="T13" fmla="*/ 15 h 64"/>
                  <a:gd name="T14" fmla="*/ 19 w 68"/>
                  <a:gd name="T15" fmla="*/ 2 h 64"/>
                  <a:gd name="T16" fmla="*/ 51 w 68"/>
                  <a:gd name="T17" fmla="*/ 0 h 64"/>
                  <a:gd name="T18" fmla="*/ 68 w 68"/>
                  <a:gd name="T19" fmla="*/ 4 h 64"/>
                  <a:gd name="T20" fmla="*/ 68 w 68"/>
                  <a:gd name="T21" fmla="*/ 8 h 64"/>
                  <a:gd name="T22" fmla="*/ 60 w 68"/>
                  <a:gd name="T23" fmla="*/ 15 h 64"/>
                  <a:gd name="T24" fmla="*/ 62 w 68"/>
                  <a:gd name="T25" fmla="*/ 26 h 64"/>
                  <a:gd name="T26" fmla="*/ 68 w 68"/>
                  <a:gd name="T27" fmla="*/ 37 h 64"/>
                  <a:gd name="T28" fmla="*/ 64 w 68"/>
                  <a:gd name="T29" fmla="*/ 53 h 64"/>
                  <a:gd name="T30" fmla="*/ 60 w 68"/>
                  <a:gd name="T31" fmla="*/ 57 h 64"/>
                  <a:gd name="T32" fmla="*/ 51 w 68"/>
                  <a:gd name="T33" fmla="*/ 55 h 64"/>
                  <a:gd name="T34" fmla="*/ 39 w 68"/>
                  <a:gd name="T35" fmla="*/ 57 h 64"/>
                  <a:gd name="T36" fmla="*/ 37 w 68"/>
                  <a:gd name="T37" fmla="*/ 64 h 64"/>
                  <a:gd name="T38" fmla="*/ 28 w 68"/>
                  <a:gd name="T39" fmla="*/ 64 h 64"/>
                  <a:gd name="T40" fmla="*/ 28 w 68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64">
                    <a:moveTo>
                      <a:pt x="28" y="64"/>
                    </a:moveTo>
                    <a:lnTo>
                      <a:pt x="20" y="57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0" y="29"/>
                    </a:lnTo>
                    <a:lnTo>
                      <a:pt x="4" y="17"/>
                    </a:lnTo>
                    <a:lnTo>
                      <a:pt x="11" y="15"/>
                    </a:lnTo>
                    <a:lnTo>
                      <a:pt x="19" y="2"/>
                    </a:lnTo>
                    <a:lnTo>
                      <a:pt x="51" y="0"/>
                    </a:lnTo>
                    <a:lnTo>
                      <a:pt x="68" y="4"/>
                    </a:lnTo>
                    <a:lnTo>
                      <a:pt x="68" y="8"/>
                    </a:lnTo>
                    <a:lnTo>
                      <a:pt x="60" y="15"/>
                    </a:lnTo>
                    <a:lnTo>
                      <a:pt x="62" y="26"/>
                    </a:lnTo>
                    <a:lnTo>
                      <a:pt x="68" y="37"/>
                    </a:lnTo>
                    <a:lnTo>
                      <a:pt x="64" y="53"/>
                    </a:lnTo>
                    <a:lnTo>
                      <a:pt x="60" y="57"/>
                    </a:lnTo>
                    <a:lnTo>
                      <a:pt x="51" y="55"/>
                    </a:lnTo>
                    <a:lnTo>
                      <a:pt x="39" y="57"/>
                    </a:lnTo>
                    <a:lnTo>
                      <a:pt x="37" y="64"/>
                    </a:lnTo>
                    <a:lnTo>
                      <a:pt x="28" y="64"/>
                    </a:lnTo>
                    <a:lnTo>
                      <a:pt x="28" y="6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2" name="Freeform 270"/>
              <p:cNvSpPr>
                <a:spLocks/>
              </p:cNvSpPr>
              <p:nvPr/>
            </p:nvSpPr>
            <p:spPr bwMode="auto">
              <a:xfrm>
                <a:off x="1711" y="2099"/>
                <a:ext cx="15" cy="13"/>
              </a:xfrm>
              <a:custGeom>
                <a:avLst/>
                <a:gdLst>
                  <a:gd name="T0" fmla="*/ 15 w 15"/>
                  <a:gd name="T1" fmla="*/ 0 h 13"/>
                  <a:gd name="T2" fmla="*/ 11 w 15"/>
                  <a:gd name="T3" fmla="*/ 11 h 13"/>
                  <a:gd name="T4" fmla="*/ 0 w 15"/>
                  <a:gd name="T5" fmla="*/ 13 h 13"/>
                  <a:gd name="T6" fmla="*/ 6 w 15"/>
                  <a:gd name="T7" fmla="*/ 6 h 13"/>
                  <a:gd name="T8" fmla="*/ 4 w 15"/>
                  <a:gd name="T9" fmla="*/ 0 h 13"/>
                  <a:gd name="T10" fmla="*/ 15 w 15"/>
                  <a:gd name="T11" fmla="*/ 0 h 13"/>
                  <a:gd name="T12" fmla="*/ 15 w 1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5" y="0"/>
                    </a:moveTo>
                    <a:lnTo>
                      <a:pt x="11" y="11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3" name="Freeform 271"/>
              <p:cNvSpPr>
                <a:spLocks/>
              </p:cNvSpPr>
              <p:nvPr/>
            </p:nvSpPr>
            <p:spPr bwMode="auto">
              <a:xfrm>
                <a:off x="1711" y="2099"/>
                <a:ext cx="15" cy="13"/>
              </a:xfrm>
              <a:custGeom>
                <a:avLst/>
                <a:gdLst>
                  <a:gd name="T0" fmla="*/ 15 w 15"/>
                  <a:gd name="T1" fmla="*/ 0 h 13"/>
                  <a:gd name="T2" fmla="*/ 11 w 15"/>
                  <a:gd name="T3" fmla="*/ 11 h 13"/>
                  <a:gd name="T4" fmla="*/ 0 w 15"/>
                  <a:gd name="T5" fmla="*/ 13 h 13"/>
                  <a:gd name="T6" fmla="*/ 6 w 15"/>
                  <a:gd name="T7" fmla="*/ 6 h 13"/>
                  <a:gd name="T8" fmla="*/ 4 w 15"/>
                  <a:gd name="T9" fmla="*/ 0 h 13"/>
                  <a:gd name="T10" fmla="*/ 15 w 15"/>
                  <a:gd name="T11" fmla="*/ 0 h 13"/>
                  <a:gd name="T12" fmla="*/ 15 w 1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5" y="0"/>
                    </a:moveTo>
                    <a:lnTo>
                      <a:pt x="11" y="11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4" name="Freeform 272"/>
              <p:cNvSpPr>
                <a:spLocks/>
              </p:cNvSpPr>
              <p:nvPr/>
            </p:nvSpPr>
            <p:spPr bwMode="auto">
              <a:xfrm>
                <a:off x="1766" y="2774"/>
                <a:ext cx="85" cy="91"/>
              </a:xfrm>
              <a:custGeom>
                <a:avLst/>
                <a:gdLst>
                  <a:gd name="T0" fmla="*/ 13 w 85"/>
                  <a:gd name="T1" fmla="*/ 2 h 91"/>
                  <a:gd name="T2" fmla="*/ 25 w 85"/>
                  <a:gd name="T3" fmla="*/ 0 h 91"/>
                  <a:gd name="T4" fmla="*/ 36 w 85"/>
                  <a:gd name="T5" fmla="*/ 9 h 91"/>
                  <a:gd name="T6" fmla="*/ 38 w 85"/>
                  <a:gd name="T7" fmla="*/ 16 h 91"/>
                  <a:gd name="T8" fmla="*/ 45 w 85"/>
                  <a:gd name="T9" fmla="*/ 13 h 91"/>
                  <a:gd name="T10" fmla="*/ 53 w 85"/>
                  <a:gd name="T11" fmla="*/ 22 h 91"/>
                  <a:gd name="T12" fmla="*/ 75 w 85"/>
                  <a:gd name="T13" fmla="*/ 34 h 91"/>
                  <a:gd name="T14" fmla="*/ 76 w 85"/>
                  <a:gd name="T15" fmla="*/ 42 h 91"/>
                  <a:gd name="T16" fmla="*/ 85 w 85"/>
                  <a:gd name="T17" fmla="*/ 49 h 91"/>
                  <a:gd name="T18" fmla="*/ 78 w 85"/>
                  <a:gd name="T19" fmla="*/ 56 h 91"/>
                  <a:gd name="T20" fmla="*/ 80 w 85"/>
                  <a:gd name="T21" fmla="*/ 69 h 91"/>
                  <a:gd name="T22" fmla="*/ 69 w 85"/>
                  <a:gd name="T23" fmla="*/ 85 h 91"/>
                  <a:gd name="T24" fmla="*/ 56 w 85"/>
                  <a:gd name="T25" fmla="*/ 91 h 91"/>
                  <a:gd name="T26" fmla="*/ 36 w 85"/>
                  <a:gd name="T27" fmla="*/ 89 h 91"/>
                  <a:gd name="T28" fmla="*/ 20 w 85"/>
                  <a:gd name="T29" fmla="*/ 82 h 91"/>
                  <a:gd name="T30" fmla="*/ 9 w 85"/>
                  <a:gd name="T31" fmla="*/ 82 h 91"/>
                  <a:gd name="T32" fmla="*/ 0 w 85"/>
                  <a:gd name="T33" fmla="*/ 73 h 91"/>
                  <a:gd name="T34" fmla="*/ 5 w 85"/>
                  <a:gd name="T35" fmla="*/ 53 h 91"/>
                  <a:gd name="T36" fmla="*/ 9 w 85"/>
                  <a:gd name="T37" fmla="*/ 7 h 91"/>
                  <a:gd name="T38" fmla="*/ 13 w 85"/>
                  <a:gd name="T39" fmla="*/ 2 h 91"/>
                  <a:gd name="T40" fmla="*/ 13 w 85"/>
                  <a:gd name="T41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91">
                    <a:moveTo>
                      <a:pt x="13" y="2"/>
                    </a:moveTo>
                    <a:lnTo>
                      <a:pt x="25" y="0"/>
                    </a:lnTo>
                    <a:lnTo>
                      <a:pt x="36" y="9"/>
                    </a:lnTo>
                    <a:lnTo>
                      <a:pt x="38" y="16"/>
                    </a:lnTo>
                    <a:lnTo>
                      <a:pt x="45" y="13"/>
                    </a:lnTo>
                    <a:lnTo>
                      <a:pt x="53" y="22"/>
                    </a:lnTo>
                    <a:lnTo>
                      <a:pt x="75" y="34"/>
                    </a:lnTo>
                    <a:lnTo>
                      <a:pt x="76" y="42"/>
                    </a:lnTo>
                    <a:lnTo>
                      <a:pt x="85" y="49"/>
                    </a:lnTo>
                    <a:lnTo>
                      <a:pt x="78" y="56"/>
                    </a:lnTo>
                    <a:lnTo>
                      <a:pt x="80" y="69"/>
                    </a:lnTo>
                    <a:lnTo>
                      <a:pt x="69" y="85"/>
                    </a:lnTo>
                    <a:lnTo>
                      <a:pt x="56" y="91"/>
                    </a:lnTo>
                    <a:lnTo>
                      <a:pt x="36" y="89"/>
                    </a:lnTo>
                    <a:lnTo>
                      <a:pt x="20" y="82"/>
                    </a:lnTo>
                    <a:lnTo>
                      <a:pt x="9" y="82"/>
                    </a:lnTo>
                    <a:lnTo>
                      <a:pt x="0" y="73"/>
                    </a:lnTo>
                    <a:lnTo>
                      <a:pt x="5" y="53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5" name="Freeform 273"/>
              <p:cNvSpPr>
                <a:spLocks/>
              </p:cNvSpPr>
              <p:nvPr/>
            </p:nvSpPr>
            <p:spPr bwMode="auto">
              <a:xfrm>
                <a:off x="1766" y="2774"/>
                <a:ext cx="85" cy="91"/>
              </a:xfrm>
              <a:custGeom>
                <a:avLst/>
                <a:gdLst>
                  <a:gd name="T0" fmla="*/ 13 w 85"/>
                  <a:gd name="T1" fmla="*/ 2 h 91"/>
                  <a:gd name="T2" fmla="*/ 25 w 85"/>
                  <a:gd name="T3" fmla="*/ 0 h 91"/>
                  <a:gd name="T4" fmla="*/ 36 w 85"/>
                  <a:gd name="T5" fmla="*/ 9 h 91"/>
                  <a:gd name="T6" fmla="*/ 38 w 85"/>
                  <a:gd name="T7" fmla="*/ 16 h 91"/>
                  <a:gd name="T8" fmla="*/ 45 w 85"/>
                  <a:gd name="T9" fmla="*/ 13 h 91"/>
                  <a:gd name="T10" fmla="*/ 53 w 85"/>
                  <a:gd name="T11" fmla="*/ 22 h 91"/>
                  <a:gd name="T12" fmla="*/ 75 w 85"/>
                  <a:gd name="T13" fmla="*/ 34 h 91"/>
                  <a:gd name="T14" fmla="*/ 76 w 85"/>
                  <a:gd name="T15" fmla="*/ 42 h 91"/>
                  <a:gd name="T16" fmla="*/ 85 w 85"/>
                  <a:gd name="T17" fmla="*/ 49 h 91"/>
                  <a:gd name="T18" fmla="*/ 78 w 85"/>
                  <a:gd name="T19" fmla="*/ 56 h 91"/>
                  <a:gd name="T20" fmla="*/ 80 w 85"/>
                  <a:gd name="T21" fmla="*/ 69 h 91"/>
                  <a:gd name="T22" fmla="*/ 69 w 85"/>
                  <a:gd name="T23" fmla="*/ 85 h 91"/>
                  <a:gd name="T24" fmla="*/ 56 w 85"/>
                  <a:gd name="T25" fmla="*/ 91 h 91"/>
                  <a:gd name="T26" fmla="*/ 36 w 85"/>
                  <a:gd name="T27" fmla="*/ 89 h 91"/>
                  <a:gd name="T28" fmla="*/ 20 w 85"/>
                  <a:gd name="T29" fmla="*/ 82 h 91"/>
                  <a:gd name="T30" fmla="*/ 9 w 85"/>
                  <a:gd name="T31" fmla="*/ 82 h 91"/>
                  <a:gd name="T32" fmla="*/ 0 w 85"/>
                  <a:gd name="T33" fmla="*/ 73 h 91"/>
                  <a:gd name="T34" fmla="*/ 5 w 85"/>
                  <a:gd name="T35" fmla="*/ 53 h 91"/>
                  <a:gd name="T36" fmla="*/ 9 w 85"/>
                  <a:gd name="T37" fmla="*/ 7 h 91"/>
                  <a:gd name="T38" fmla="*/ 13 w 85"/>
                  <a:gd name="T39" fmla="*/ 2 h 91"/>
                  <a:gd name="T40" fmla="*/ 13 w 85"/>
                  <a:gd name="T41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91">
                    <a:moveTo>
                      <a:pt x="13" y="2"/>
                    </a:moveTo>
                    <a:lnTo>
                      <a:pt x="25" y="0"/>
                    </a:lnTo>
                    <a:lnTo>
                      <a:pt x="36" y="9"/>
                    </a:lnTo>
                    <a:lnTo>
                      <a:pt x="38" y="16"/>
                    </a:lnTo>
                    <a:lnTo>
                      <a:pt x="45" y="13"/>
                    </a:lnTo>
                    <a:lnTo>
                      <a:pt x="53" y="22"/>
                    </a:lnTo>
                    <a:lnTo>
                      <a:pt x="75" y="34"/>
                    </a:lnTo>
                    <a:lnTo>
                      <a:pt x="76" y="42"/>
                    </a:lnTo>
                    <a:lnTo>
                      <a:pt x="85" y="49"/>
                    </a:lnTo>
                    <a:lnTo>
                      <a:pt x="78" y="56"/>
                    </a:lnTo>
                    <a:lnTo>
                      <a:pt x="80" y="69"/>
                    </a:lnTo>
                    <a:lnTo>
                      <a:pt x="69" y="85"/>
                    </a:lnTo>
                    <a:lnTo>
                      <a:pt x="56" y="91"/>
                    </a:lnTo>
                    <a:lnTo>
                      <a:pt x="36" y="89"/>
                    </a:lnTo>
                    <a:lnTo>
                      <a:pt x="20" y="82"/>
                    </a:lnTo>
                    <a:lnTo>
                      <a:pt x="9" y="82"/>
                    </a:lnTo>
                    <a:lnTo>
                      <a:pt x="0" y="73"/>
                    </a:lnTo>
                    <a:lnTo>
                      <a:pt x="5" y="53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6" name="Freeform 274"/>
              <p:cNvSpPr>
                <a:spLocks/>
              </p:cNvSpPr>
              <p:nvPr/>
            </p:nvSpPr>
            <p:spPr bwMode="auto">
              <a:xfrm>
                <a:off x="1528" y="2075"/>
                <a:ext cx="216" cy="184"/>
              </a:xfrm>
              <a:custGeom>
                <a:avLst/>
                <a:gdLst>
                  <a:gd name="T0" fmla="*/ 23 w 216"/>
                  <a:gd name="T1" fmla="*/ 10 h 184"/>
                  <a:gd name="T2" fmla="*/ 0 w 216"/>
                  <a:gd name="T3" fmla="*/ 50 h 184"/>
                  <a:gd name="T4" fmla="*/ 14 w 216"/>
                  <a:gd name="T5" fmla="*/ 66 h 184"/>
                  <a:gd name="T6" fmla="*/ 22 w 216"/>
                  <a:gd name="T7" fmla="*/ 82 h 184"/>
                  <a:gd name="T8" fmla="*/ 43 w 216"/>
                  <a:gd name="T9" fmla="*/ 82 h 184"/>
                  <a:gd name="T10" fmla="*/ 63 w 216"/>
                  <a:gd name="T11" fmla="*/ 99 h 184"/>
                  <a:gd name="T12" fmla="*/ 87 w 216"/>
                  <a:gd name="T13" fmla="*/ 122 h 184"/>
                  <a:gd name="T14" fmla="*/ 96 w 216"/>
                  <a:gd name="T15" fmla="*/ 142 h 184"/>
                  <a:gd name="T16" fmla="*/ 96 w 216"/>
                  <a:gd name="T17" fmla="*/ 159 h 184"/>
                  <a:gd name="T18" fmla="*/ 111 w 216"/>
                  <a:gd name="T19" fmla="*/ 184 h 184"/>
                  <a:gd name="T20" fmla="*/ 145 w 216"/>
                  <a:gd name="T21" fmla="*/ 173 h 184"/>
                  <a:gd name="T22" fmla="*/ 160 w 216"/>
                  <a:gd name="T23" fmla="*/ 162 h 184"/>
                  <a:gd name="T24" fmla="*/ 147 w 216"/>
                  <a:gd name="T25" fmla="*/ 159 h 184"/>
                  <a:gd name="T26" fmla="*/ 145 w 216"/>
                  <a:gd name="T27" fmla="*/ 139 h 184"/>
                  <a:gd name="T28" fmla="*/ 138 w 216"/>
                  <a:gd name="T29" fmla="*/ 128 h 184"/>
                  <a:gd name="T30" fmla="*/ 198 w 216"/>
                  <a:gd name="T31" fmla="*/ 122 h 184"/>
                  <a:gd name="T32" fmla="*/ 194 w 216"/>
                  <a:gd name="T33" fmla="*/ 99 h 184"/>
                  <a:gd name="T34" fmla="*/ 207 w 216"/>
                  <a:gd name="T35" fmla="*/ 82 h 184"/>
                  <a:gd name="T36" fmla="*/ 202 w 216"/>
                  <a:gd name="T37" fmla="*/ 75 h 184"/>
                  <a:gd name="T38" fmla="*/ 216 w 216"/>
                  <a:gd name="T39" fmla="*/ 64 h 184"/>
                  <a:gd name="T40" fmla="*/ 205 w 216"/>
                  <a:gd name="T41" fmla="*/ 62 h 184"/>
                  <a:gd name="T42" fmla="*/ 202 w 216"/>
                  <a:gd name="T43" fmla="*/ 57 h 184"/>
                  <a:gd name="T44" fmla="*/ 187 w 216"/>
                  <a:gd name="T45" fmla="*/ 40 h 184"/>
                  <a:gd name="T46" fmla="*/ 173 w 216"/>
                  <a:gd name="T47" fmla="*/ 33 h 184"/>
                  <a:gd name="T48" fmla="*/ 182 w 216"/>
                  <a:gd name="T49" fmla="*/ 26 h 184"/>
                  <a:gd name="T50" fmla="*/ 145 w 216"/>
                  <a:gd name="T51" fmla="*/ 26 h 184"/>
                  <a:gd name="T52" fmla="*/ 133 w 216"/>
                  <a:gd name="T53" fmla="*/ 33 h 184"/>
                  <a:gd name="T54" fmla="*/ 116 w 216"/>
                  <a:gd name="T55" fmla="*/ 26 h 184"/>
                  <a:gd name="T56" fmla="*/ 80 w 216"/>
                  <a:gd name="T57" fmla="*/ 17 h 184"/>
                  <a:gd name="T58" fmla="*/ 54 w 216"/>
                  <a:gd name="T59" fmla="*/ 0 h 184"/>
                  <a:gd name="T60" fmla="*/ 56 w 216"/>
                  <a:gd name="T61" fmla="*/ 10 h 184"/>
                  <a:gd name="T62" fmla="*/ 40 w 216"/>
                  <a:gd name="T63" fmla="*/ 17 h 184"/>
                  <a:gd name="T64" fmla="*/ 31 w 216"/>
                  <a:gd name="T65" fmla="*/ 30 h 184"/>
                  <a:gd name="T66" fmla="*/ 36 w 216"/>
                  <a:gd name="T67" fmla="*/ 46 h 184"/>
                  <a:gd name="T68" fmla="*/ 22 w 216"/>
                  <a:gd name="T69" fmla="*/ 42 h 184"/>
                  <a:gd name="T70" fmla="*/ 29 w 216"/>
                  <a:gd name="T71" fmla="*/ 24 h 184"/>
                  <a:gd name="T72" fmla="*/ 32 w 216"/>
                  <a:gd name="T73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3" y="10"/>
                    </a:lnTo>
                    <a:lnTo>
                      <a:pt x="12" y="22"/>
                    </a:lnTo>
                    <a:lnTo>
                      <a:pt x="0" y="50"/>
                    </a:lnTo>
                    <a:lnTo>
                      <a:pt x="7" y="50"/>
                    </a:lnTo>
                    <a:lnTo>
                      <a:pt x="14" y="66"/>
                    </a:lnTo>
                    <a:lnTo>
                      <a:pt x="16" y="77"/>
                    </a:lnTo>
                    <a:lnTo>
                      <a:pt x="22" y="82"/>
                    </a:lnTo>
                    <a:lnTo>
                      <a:pt x="31" y="84"/>
                    </a:lnTo>
                    <a:lnTo>
                      <a:pt x="43" y="82"/>
                    </a:lnTo>
                    <a:lnTo>
                      <a:pt x="52" y="86"/>
                    </a:lnTo>
                    <a:lnTo>
                      <a:pt x="63" y="99"/>
                    </a:lnTo>
                    <a:lnTo>
                      <a:pt x="94" y="99"/>
                    </a:lnTo>
                    <a:lnTo>
                      <a:pt x="87" y="122"/>
                    </a:lnTo>
                    <a:lnTo>
                      <a:pt x="89" y="131"/>
                    </a:lnTo>
                    <a:lnTo>
                      <a:pt x="96" y="142"/>
                    </a:lnTo>
                    <a:lnTo>
                      <a:pt x="89" y="151"/>
                    </a:lnTo>
                    <a:lnTo>
                      <a:pt x="96" y="159"/>
                    </a:lnTo>
                    <a:lnTo>
                      <a:pt x="103" y="175"/>
                    </a:lnTo>
                    <a:lnTo>
                      <a:pt x="111" y="184"/>
                    </a:lnTo>
                    <a:lnTo>
                      <a:pt x="123" y="184"/>
                    </a:lnTo>
                    <a:lnTo>
                      <a:pt x="145" y="173"/>
                    </a:lnTo>
                    <a:lnTo>
                      <a:pt x="149" y="166"/>
                    </a:lnTo>
                    <a:lnTo>
                      <a:pt x="160" y="162"/>
                    </a:lnTo>
                    <a:lnTo>
                      <a:pt x="160" y="159"/>
                    </a:lnTo>
                    <a:lnTo>
                      <a:pt x="147" y="159"/>
                    </a:lnTo>
                    <a:lnTo>
                      <a:pt x="145" y="148"/>
                    </a:lnTo>
                    <a:lnTo>
                      <a:pt x="145" y="139"/>
                    </a:lnTo>
                    <a:lnTo>
                      <a:pt x="138" y="133"/>
                    </a:lnTo>
                    <a:lnTo>
                      <a:pt x="138" y="128"/>
                    </a:lnTo>
                    <a:lnTo>
                      <a:pt x="165" y="135"/>
                    </a:lnTo>
                    <a:lnTo>
                      <a:pt x="198" y="122"/>
                    </a:lnTo>
                    <a:lnTo>
                      <a:pt x="203" y="113"/>
                    </a:lnTo>
                    <a:lnTo>
                      <a:pt x="194" y="99"/>
                    </a:lnTo>
                    <a:lnTo>
                      <a:pt x="196" y="90"/>
                    </a:lnTo>
                    <a:lnTo>
                      <a:pt x="207" y="82"/>
                    </a:lnTo>
                    <a:lnTo>
                      <a:pt x="202" y="82"/>
                    </a:lnTo>
                    <a:lnTo>
                      <a:pt x="202" y="75"/>
                    </a:lnTo>
                    <a:lnTo>
                      <a:pt x="216" y="68"/>
                    </a:lnTo>
                    <a:lnTo>
                      <a:pt x="216" y="64"/>
                    </a:lnTo>
                    <a:lnTo>
                      <a:pt x="211" y="59"/>
                    </a:lnTo>
                    <a:lnTo>
                      <a:pt x="205" y="62"/>
                    </a:lnTo>
                    <a:lnTo>
                      <a:pt x="198" y="60"/>
                    </a:lnTo>
                    <a:lnTo>
                      <a:pt x="202" y="57"/>
                    </a:lnTo>
                    <a:lnTo>
                      <a:pt x="198" y="46"/>
                    </a:lnTo>
                    <a:lnTo>
                      <a:pt x="187" y="40"/>
                    </a:lnTo>
                    <a:lnTo>
                      <a:pt x="176" y="40"/>
                    </a:lnTo>
                    <a:lnTo>
                      <a:pt x="173" y="33"/>
                    </a:lnTo>
                    <a:lnTo>
                      <a:pt x="167" y="30"/>
                    </a:lnTo>
                    <a:lnTo>
                      <a:pt x="182" y="26"/>
                    </a:lnTo>
                    <a:lnTo>
                      <a:pt x="149" y="26"/>
                    </a:lnTo>
                    <a:lnTo>
                      <a:pt x="145" y="26"/>
                    </a:lnTo>
                    <a:lnTo>
                      <a:pt x="153" y="30"/>
                    </a:lnTo>
                    <a:lnTo>
                      <a:pt x="133" y="33"/>
                    </a:lnTo>
                    <a:lnTo>
                      <a:pt x="123" y="33"/>
                    </a:lnTo>
                    <a:lnTo>
                      <a:pt x="116" y="26"/>
                    </a:lnTo>
                    <a:lnTo>
                      <a:pt x="85" y="30"/>
                    </a:lnTo>
                    <a:lnTo>
                      <a:pt x="80" y="17"/>
                    </a:lnTo>
                    <a:lnTo>
                      <a:pt x="60" y="13"/>
                    </a:lnTo>
                    <a:lnTo>
                      <a:pt x="54" y="0"/>
                    </a:lnTo>
                    <a:lnTo>
                      <a:pt x="49" y="8"/>
                    </a:lnTo>
                    <a:lnTo>
                      <a:pt x="56" y="10"/>
                    </a:lnTo>
                    <a:lnTo>
                      <a:pt x="58" y="13"/>
                    </a:lnTo>
                    <a:lnTo>
                      <a:pt x="40" y="17"/>
                    </a:lnTo>
                    <a:lnTo>
                      <a:pt x="31" y="24"/>
                    </a:lnTo>
                    <a:lnTo>
                      <a:pt x="31" y="30"/>
                    </a:lnTo>
                    <a:lnTo>
                      <a:pt x="36" y="40"/>
                    </a:lnTo>
                    <a:lnTo>
                      <a:pt x="36" y="46"/>
                    </a:lnTo>
                    <a:lnTo>
                      <a:pt x="29" y="53"/>
                    </a:lnTo>
                    <a:lnTo>
                      <a:pt x="22" y="42"/>
                    </a:lnTo>
                    <a:lnTo>
                      <a:pt x="22" y="37"/>
                    </a:lnTo>
                    <a:lnTo>
                      <a:pt x="29" y="24"/>
                    </a:lnTo>
                    <a:lnTo>
                      <a:pt x="23" y="10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7" name="Freeform 275"/>
              <p:cNvSpPr>
                <a:spLocks/>
              </p:cNvSpPr>
              <p:nvPr/>
            </p:nvSpPr>
            <p:spPr bwMode="auto">
              <a:xfrm>
                <a:off x="1528" y="2075"/>
                <a:ext cx="216" cy="184"/>
              </a:xfrm>
              <a:custGeom>
                <a:avLst/>
                <a:gdLst>
                  <a:gd name="T0" fmla="*/ 23 w 216"/>
                  <a:gd name="T1" fmla="*/ 10 h 184"/>
                  <a:gd name="T2" fmla="*/ 0 w 216"/>
                  <a:gd name="T3" fmla="*/ 50 h 184"/>
                  <a:gd name="T4" fmla="*/ 14 w 216"/>
                  <a:gd name="T5" fmla="*/ 66 h 184"/>
                  <a:gd name="T6" fmla="*/ 22 w 216"/>
                  <a:gd name="T7" fmla="*/ 82 h 184"/>
                  <a:gd name="T8" fmla="*/ 43 w 216"/>
                  <a:gd name="T9" fmla="*/ 82 h 184"/>
                  <a:gd name="T10" fmla="*/ 63 w 216"/>
                  <a:gd name="T11" fmla="*/ 99 h 184"/>
                  <a:gd name="T12" fmla="*/ 87 w 216"/>
                  <a:gd name="T13" fmla="*/ 122 h 184"/>
                  <a:gd name="T14" fmla="*/ 96 w 216"/>
                  <a:gd name="T15" fmla="*/ 142 h 184"/>
                  <a:gd name="T16" fmla="*/ 96 w 216"/>
                  <a:gd name="T17" fmla="*/ 159 h 184"/>
                  <a:gd name="T18" fmla="*/ 111 w 216"/>
                  <a:gd name="T19" fmla="*/ 184 h 184"/>
                  <a:gd name="T20" fmla="*/ 145 w 216"/>
                  <a:gd name="T21" fmla="*/ 173 h 184"/>
                  <a:gd name="T22" fmla="*/ 160 w 216"/>
                  <a:gd name="T23" fmla="*/ 162 h 184"/>
                  <a:gd name="T24" fmla="*/ 147 w 216"/>
                  <a:gd name="T25" fmla="*/ 159 h 184"/>
                  <a:gd name="T26" fmla="*/ 145 w 216"/>
                  <a:gd name="T27" fmla="*/ 139 h 184"/>
                  <a:gd name="T28" fmla="*/ 138 w 216"/>
                  <a:gd name="T29" fmla="*/ 128 h 184"/>
                  <a:gd name="T30" fmla="*/ 198 w 216"/>
                  <a:gd name="T31" fmla="*/ 122 h 184"/>
                  <a:gd name="T32" fmla="*/ 194 w 216"/>
                  <a:gd name="T33" fmla="*/ 99 h 184"/>
                  <a:gd name="T34" fmla="*/ 207 w 216"/>
                  <a:gd name="T35" fmla="*/ 82 h 184"/>
                  <a:gd name="T36" fmla="*/ 202 w 216"/>
                  <a:gd name="T37" fmla="*/ 75 h 184"/>
                  <a:gd name="T38" fmla="*/ 216 w 216"/>
                  <a:gd name="T39" fmla="*/ 64 h 184"/>
                  <a:gd name="T40" fmla="*/ 205 w 216"/>
                  <a:gd name="T41" fmla="*/ 62 h 184"/>
                  <a:gd name="T42" fmla="*/ 202 w 216"/>
                  <a:gd name="T43" fmla="*/ 57 h 184"/>
                  <a:gd name="T44" fmla="*/ 187 w 216"/>
                  <a:gd name="T45" fmla="*/ 40 h 184"/>
                  <a:gd name="T46" fmla="*/ 173 w 216"/>
                  <a:gd name="T47" fmla="*/ 33 h 184"/>
                  <a:gd name="T48" fmla="*/ 182 w 216"/>
                  <a:gd name="T49" fmla="*/ 26 h 184"/>
                  <a:gd name="T50" fmla="*/ 145 w 216"/>
                  <a:gd name="T51" fmla="*/ 26 h 184"/>
                  <a:gd name="T52" fmla="*/ 133 w 216"/>
                  <a:gd name="T53" fmla="*/ 33 h 184"/>
                  <a:gd name="T54" fmla="*/ 116 w 216"/>
                  <a:gd name="T55" fmla="*/ 26 h 184"/>
                  <a:gd name="T56" fmla="*/ 80 w 216"/>
                  <a:gd name="T57" fmla="*/ 17 h 184"/>
                  <a:gd name="T58" fmla="*/ 54 w 216"/>
                  <a:gd name="T59" fmla="*/ 0 h 184"/>
                  <a:gd name="T60" fmla="*/ 56 w 216"/>
                  <a:gd name="T61" fmla="*/ 10 h 184"/>
                  <a:gd name="T62" fmla="*/ 40 w 216"/>
                  <a:gd name="T63" fmla="*/ 17 h 184"/>
                  <a:gd name="T64" fmla="*/ 31 w 216"/>
                  <a:gd name="T65" fmla="*/ 30 h 184"/>
                  <a:gd name="T66" fmla="*/ 36 w 216"/>
                  <a:gd name="T67" fmla="*/ 46 h 184"/>
                  <a:gd name="T68" fmla="*/ 22 w 216"/>
                  <a:gd name="T69" fmla="*/ 42 h 184"/>
                  <a:gd name="T70" fmla="*/ 29 w 216"/>
                  <a:gd name="T71" fmla="*/ 24 h 184"/>
                  <a:gd name="T72" fmla="*/ 32 w 216"/>
                  <a:gd name="T73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3" y="10"/>
                    </a:lnTo>
                    <a:lnTo>
                      <a:pt x="12" y="22"/>
                    </a:lnTo>
                    <a:lnTo>
                      <a:pt x="0" y="50"/>
                    </a:lnTo>
                    <a:lnTo>
                      <a:pt x="7" y="50"/>
                    </a:lnTo>
                    <a:lnTo>
                      <a:pt x="14" y="66"/>
                    </a:lnTo>
                    <a:lnTo>
                      <a:pt x="16" y="77"/>
                    </a:lnTo>
                    <a:lnTo>
                      <a:pt x="22" y="82"/>
                    </a:lnTo>
                    <a:lnTo>
                      <a:pt x="31" y="84"/>
                    </a:lnTo>
                    <a:lnTo>
                      <a:pt x="43" y="82"/>
                    </a:lnTo>
                    <a:lnTo>
                      <a:pt x="52" y="86"/>
                    </a:lnTo>
                    <a:lnTo>
                      <a:pt x="63" y="99"/>
                    </a:lnTo>
                    <a:lnTo>
                      <a:pt x="94" y="99"/>
                    </a:lnTo>
                    <a:lnTo>
                      <a:pt x="87" y="122"/>
                    </a:lnTo>
                    <a:lnTo>
                      <a:pt x="89" y="131"/>
                    </a:lnTo>
                    <a:lnTo>
                      <a:pt x="96" y="142"/>
                    </a:lnTo>
                    <a:lnTo>
                      <a:pt x="89" y="151"/>
                    </a:lnTo>
                    <a:lnTo>
                      <a:pt x="96" y="159"/>
                    </a:lnTo>
                    <a:lnTo>
                      <a:pt x="103" y="175"/>
                    </a:lnTo>
                    <a:lnTo>
                      <a:pt x="111" y="184"/>
                    </a:lnTo>
                    <a:lnTo>
                      <a:pt x="123" y="184"/>
                    </a:lnTo>
                    <a:lnTo>
                      <a:pt x="145" y="173"/>
                    </a:lnTo>
                    <a:lnTo>
                      <a:pt x="149" y="166"/>
                    </a:lnTo>
                    <a:lnTo>
                      <a:pt x="160" y="162"/>
                    </a:lnTo>
                    <a:lnTo>
                      <a:pt x="160" y="159"/>
                    </a:lnTo>
                    <a:lnTo>
                      <a:pt x="147" y="159"/>
                    </a:lnTo>
                    <a:lnTo>
                      <a:pt x="145" y="148"/>
                    </a:lnTo>
                    <a:lnTo>
                      <a:pt x="145" y="139"/>
                    </a:lnTo>
                    <a:lnTo>
                      <a:pt x="138" y="133"/>
                    </a:lnTo>
                    <a:lnTo>
                      <a:pt x="138" y="128"/>
                    </a:lnTo>
                    <a:lnTo>
                      <a:pt x="165" y="135"/>
                    </a:lnTo>
                    <a:lnTo>
                      <a:pt x="198" y="122"/>
                    </a:lnTo>
                    <a:lnTo>
                      <a:pt x="203" y="113"/>
                    </a:lnTo>
                    <a:lnTo>
                      <a:pt x="194" y="99"/>
                    </a:lnTo>
                    <a:lnTo>
                      <a:pt x="196" y="90"/>
                    </a:lnTo>
                    <a:lnTo>
                      <a:pt x="207" y="82"/>
                    </a:lnTo>
                    <a:lnTo>
                      <a:pt x="202" y="82"/>
                    </a:lnTo>
                    <a:lnTo>
                      <a:pt x="202" y="75"/>
                    </a:lnTo>
                    <a:lnTo>
                      <a:pt x="216" y="68"/>
                    </a:lnTo>
                    <a:lnTo>
                      <a:pt x="216" y="64"/>
                    </a:lnTo>
                    <a:lnTo>
                      <a:pt x="211" y="59"/>
                    </a:lnTo>
                    <a:lnTo>
                      <a:pt x="205" y="62"/>
                    </a:lnTo>
                    <a:lnTo>
                      <a:pt x="198" y="60"/>
                    </a:lnTo>
                    <a:lnTo>
                      <a:pt x="202" y="57"/>
                    </a:lnTo>
                    <a:lnTo>
                      <a:pt x="198" y="46"/>
                    </a:lnTo>
                    <a:lnTo>
                      <a:pt x="187" y="40"/>
                    </a:lnTo>
                    <a:lnTo>
                      <a:pt x="176" y="40"/>
                    </a:lnTo>
                    <a:lnTo>
                      <a:pt x="173" y="33"/>
                    </a:lnTo>
                    <a:lnTo>
                      <a:pt x="167" y="30"/>
                    </a:lnTo>
                    <a:lnTo>
                      <a:pt x="182" y="26"/>
                    </a:lnTo>
                    <a:lnTo>
                      <a:pt x="149" y="26"/>
                    </a:lnTo>
                    <a:lnTo>
                      <a:pt x="145" y="26"/>
                    </a:lnTo>
                    <a:lnTo>
                      <a:pt x="153" y="30"/>
                    </a:lnTo>
                    <a:lnTo>
                      <a:pt x="133" y="33"/>
                    </a:lnTo>
                    <a:lnTo>
                      <a:pt x="123" y="33"/>
                    </a:lnTo>
                    <a:lnTo>
                      <a:pt x="116" y="26"/>
                    </a:lnTo>
                    <a:lnTo>
                      <a:pt x="85" y="30"/>
                    </a:lnTo>
                    <a:lnTo>
                      <a:pt x="80" y="17"/>
                    </a:lnTo>
                    <a:lnTo>
                      <a:pt x="60" y="13"/>
                    </a:lnTo>
                    <a:lnTo>
                      <a:pt x="54" y="0"/>
                    </a:lnTo>
                    <a:lnTo>
                      <a:pt x="49" y="8"/>
                    </a:lnTo>
                    <a:lnTo>
                      <a:pt x="56" y="10"/>
                    </a:lnTo>
                    <a:lnTo>
                      <a:pt x="58" y="13"/>
                    </a:lnTo>
                    <a:lnTo>
                      <a:pt x="40" y="17"/>
                    </a:lnTo>
                    <a:lnTo>
                      <a:pt x="31" y="24"/>
                    </a:lnTo>
                    <a:lnTo>
                      <a:pt x="31" y="30"/>
                    </a:lnTo>
                    <a:lnTo>
                      <a:pt x="36" y="40"/>
                    </a:lnTo>
                    <a:lnTo>
                      <a:pt x="36" y="46"/>
                    </a:lnTo>
                    <a:lnTo>
                      <a:pt x="29" y="53"/>
                    </a:lnTo>
                    <a:lnTo>
                      <a:pt x="22" y="42"/>
                    </a:lnTo>
                    <a:lnTo>
                      <a:pt x="22" y="37"/>
                    </a:lnTo>
                    <a:lnTo>
                      <a:pt x="29" y="24"/>
                    </a:lnTo>
                    <a:lnTo>
                      <a:pt x="23" y="10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8" name="Freeform 276"/>
              <p:cNvSpPr>
                <a:spLocks/>
              </p:cNvSpPr>
              <p:nvPr/>
            </p:nvSpPr>
            <p:spPr bwMode="auto">
              <a:xfrm>
                <a:off x="1671" y="2092"/>
                <a:ext cx="10" cy="5"/>
              </a:xfrm>
              <a:custGeom>
                <a:avLst/>
                <a:gdLst>
                  <a:gd name="T0" fmla="*/ 8 w 10"/>
                  <a:gd name="T1" fmla="*/ 0 h 5"/>
                  <a:gd name="T2" fmla="*/ 10 w 10"/>
                  <a:gd name="T3" fmla="*/ 3 h 5"/>
                  <a:gd name="T4" fmla="*/ 6 w 10"/>
                  <a:gd name="T5" fmla="*/ 5 h 5"/>
                  <a:gd name="T6" fmla="*/ 0 w 10"/>
                  <a:gd name="T7" fmla="*/ 3 h 5"/>
                  <a:gd name="T8" fmla="*/ 8 w 10"/>
                  <a:gd name="T9" fmla="*/ 0 h 5"/>
                  <a:gd name="T10" fmla="*/ 8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10" y="3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09" name="Freeform 277"/>
              <p:cNvSpPr>
                <a:spLocks/>
              </p:cNvSpPr>
              <p:nvPr/>
            </p:nvSpPr>
            <p:spPr bwMode="auto">
              <a:xfrm>
                <a:off x="1671" y="2092"/>
                <a:ext cx="10" cy="5"/>
              </a:xfrm>
              <a:custGeom>
                <a:avLst/>
                <a:gdLst>
                  <a:gd name="T0" fmla="*/ 8 w 10"/>
                  <a:gd name="T1" fmla="*/ 0 h 5"/>
                  <a:gd name="T2" fmla="*/ 10 w 10"/>
                  <a:gd name="T3" fmla="*/ 3 h 5"/>
                  <a:gd name="T4" fmla="*/ 6 w 10"/>
                  <a:gd name="T5" fmla="*/ 5 h 5"/>
                  <a:gd name="T6" fmla="*/ 0 w 10"/>
                  <a:gd name="T7" fmla="*/ 3 h 5"/>
                  <a:gd name="T8" fmla="*/ 8 w 10"/>
                  <a:gd name="T9" fmla="*/ 0 h 5"/>
                  <a:gd name="T10" fmla="*/ 8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10" y="3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0" name="Freeform 278"/>
              <p:cNvSpPr>
                <a:spLocks/>
              </p:cNvSpPr>
              <p:nvPr/>
            </p:nvSpPr>
            <p:spPr bwMode="auto">
              <a:xfrm>
                <a:off x="1437" y="2072"/>
                <a:ext cx="194" cy="265"/>
              </a:xfrm>
              <a:custGeom>
                <a:avLst/>
                <a:gdLst>
                  <a:gd name="T0" fmla="*/ 22 w 194"/>
                  <a:gd name="T1" fmla="*/ 76 h 265"/>
                  <a:gd name="T2" fmla="*/ 29 w 194"/>
                  <a:gd name="T3" fmla="*/ 71 h 265"/>
                  <a:gd name="T4" fmla="*/ 25 w 194"/>
                  <a:gd name="T5" fmla="*/ 62 h 265"/>
                  <a:gd name="T6" fmla="*/ 34 w 194"/>
                  <a:gd name="T7" fmla="*/ 62 h 265"/>
                  <a:gd name="T8" fmla="*/ 54 w 194"/>
                  <a:gd name="T9" fmla="*/ 33 h 265"/>
                  <a:gd name="T10" fmla="*/ 71 w 194"/>
                  <a:gd name="T11" fmla="*/ 23 h 265"/>
                  <a:gd name="T12" fmla="*/ 78 w 194"/>
                  <a:gd name="T13" fmla="*/ 18 h 265"/>
                  <a:gd name="T14" fmla="*/ 107 w 194"/>
                  <a:gd name="T15" fmla="*/ 11 h 265"/>
                  <a:gd name="T16" fmla="*/ 118 w 194"/>
                  <a:gd name="T17" fmla="*/ 0 h 265"/>
                  <a:gd name="T18" fmla="*/ 123 w 194"/>
                  <a:gd name="T19" fmla="*/ 9 h 265"/>
                  <a:gd name="T20" fmla="*/ 103 w 194"/>
                  <a:gd name="T21" fmla="*/ 25 h 265"/>
                  <a:gd name="T22" fmla="*/ 98 w 194"/>
                  <a:gd name="T23" fmla="*/ 53 h 265"/>
                  <a:gd name="T24" fmla="*/ 107 w 194"/>
                  <a:gd name="T25" fmla="*/ 80 h 265"/>
                  <a:gd name="T26" fmla="*/ 122 w 194"/>
                  <a:gd name="T27" fmla="*/ 87 h 265"/>
                  <a:gd name="T28" fmla="*/ 143 w 194"/>
                  <a:gd name="T29" fmla="*/ 89 h 265"/>
                  <a:gd name="T30" fmla="*/ 185 w 194"/>
                  <a:gd name="T31" fmla="*/ 102 h 265"/>
                  <a:gd name="T32" fmla="*/ 180 w 194"/>
                  <a:gd name="T33" fmla="*/ 134 h 265"/>
                  <a:gd name="T34" fmla="*/ 180 w 194"/>
                  <a:gd name="T35" fmla="*/ 154 h 265"/>
                  <a:gd name="T36" fmla="*/ 194 w 194"/>
                  <a:gd name="T37" fmla="*/ 178 h 265"/>
                  <a:gd name="T38" fmla="*/ 185 w 194"/>
                  <a:gd name="T39" fmla="*/ 167 h 265"/>
                  <a:gd name="T40" fmla="*/ 173 w 194"/>
                  <a:gd name="T41" fmla="*/ 167 h 265"/>
                  <a:gd name="T42" fmla="*/ 147 w 194"/>
                  <a:gd name="T43" fmla="*/ 171 h 265"/>
                  <a:gd name="T44" fmla="*/ 154 w 194"/>
                  <a:gd name="T45" fmla="*/ 183 h 265"/>
                  <a:gd name="T46" fmla="*/ 143 w 194"/>
                  <a:gd name="T47" fmla="*/ 191 h 265"/>
                  <a:gd name="T48" fmla="*/ 151 w 194"/>
                  <a:gd name="T49" fmla="*/ 207 h 265"/>
                  <a:gd name="T50" fmla="*/ 143 w 194"/>
                  <a:gd name="T51" fmla="*/ 265 h 265"/>
                  <a:gd name="T52" fmla="*/ 143 w 194"/>
                  <a:gd name="T53" fmla="*/ 245 h 265"/>
                  <a:gd name="T54" fmla="*/ 127 w 194"/>
                  <a:gd name="T55" fmla="*/ 236 h 265"/>
                  <a:gd name="T56" fmla="*/ 114 w 194"/>
                  <a:gd name="T57" fmla="*/ 236 h 265"/>
                  <a:gd name="T58" fmla="*/ 96 w 194"/>
                  <a:gd name="T59" fmla="*/ 238 h 265"/>
                  <a:gd name="T60" fmla="*/ 87 w 194"/>
                  <a:gd name="T61" fmla="*/ 227 h 265"/>
                  <a:gd name="T62" fmla="*/ 78 w 194"/>
                  <a:gd name="T63" fmla="*/ 216 h 265"/>
                  <a:gd name="T64" fmla="*/ 60 w 194"/>
                  <a:gd name="T65" fmla="*/ 202 h 265"/>
                  <a:gd name="T66" fmla="*/ 43 w 194"/>
                  <a:gd name="T67" fmla="*/ 196 h 265"/>
                  <a:gd name="T68" fmla="*/ 22 w 194"/>
                  <a:gd name="T69" fmla="*/ 187 h 265"/>
                  <a:gd name="T70" fmla="*/ 0 w 194"/>
                  <a:gd name="T71" fmla="*/ 174 h 265"/>
                  <a:gd name="T72" fmla="*/ 7 w 194"/>
                  <a:gd name="T73" fmla="*/ 160 h 265"/>
                  <a:gd name="T74" fmla="*/ 23 w 194"/>
                  <a:gd name="T75" fmla="*/ 149 h 265"/>
                  <a:gd name="T76" fmla="*/ 25 w 194"/>
                  <a:gd name="T77" fmla="*/ 138 h 265"/>
                  <a:gd name="T78" fmla="*/ 18 w 194"/>
                  <a:gd name="T79" fmla="*/ 8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265">
                    <a:moveTo>
                      <a:pt x="18" y="82"/>
                    </a:moveTo>
                    <a:lnTo>
                      <a:pt x="22" y="76"/>
                    </a:lnTo>
                    <a:lnTo>
                      <a:pt x="23" y="78"/>
                    </a:lnTo>
                    <a:lnTo>
                      <a:pt x="29" y="71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34" y="71"/>
                    </a:lnTo>
                    <a:lnTo>
                      <a:pt x="34" y="62"/>
                    </a:lnTo>
                    <a:lnTo>
                      <a:pt x="53" y="47"/>
                    </a:lnTo>
                    <a:lnTo>
                      <a:pt x="54" y="33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3" y="27"/>
                    </a:lnTo>
                    <a:lnTo>
                      <a:pt x="78" y="18"/>
                    </a:lnTo>
                    <a:lnTo>
                      <a:pt x="93" y="18"/>
                    </a:lnTo>
                    <a:lnTo>
                      <a:pt x="107" y="11"/>
                    </a:lnTo>
                    <a:lnTo>
                      <a:pt x="113" y="3"/>
                    </a:lnTo>
                    <a:lnTo>
                      <a:pt x="118" y="0"/>
                    </a:lnTo>
                    <a:lnTo>
                      <a:pt x="125" y="3"/>
                    </a:lnTo>
                    <a:lnTo>
                      <a:pt x="123" y="9"/>
                    </a:lnTo>
                    <a:lnTo>
                      <a:pt x="114" y="13"/>
                    </a:lnTo>
                    <a:lnTo>
                      <a:pt x="103" y="25"/>
                    </a:lnTo>
                    <a:lnTo>
                      <a:pt x="91" y="53"/>
                    </a:lnTo>
                    <a:lnTo>
                      <a:pt x="98" y="53"/>
                    </a:lnTo>
                    <a:lnTo>
                      <a:pt x="105" y="69"/>
                    </a:lnTo>
                    <a:lnTo>
                      <a:pt x="107" y="80"/>
                    </a:lnTo>
                    <a:lnTo>
                      <a:pt x="113" y="85"/>
                    </a:lnTo>
                    <a:lnTo>
                      <a:pt x="122" y="87"/>
                    </a:lnTo>
                    <a:lnTo>
                      <a:pt x="134" y="85"/>
                    </a:lnTo>
                    <a:lnTo>
                      <a:pt x="143" y="89"/>
                    </a:lnTo>
                    <a:lnTo>
                      <a:pt x="154" y="102"/>
                    </a:lnTo>
                    <a:lnTo>
                      <a:pt x="185" y="102"/>
                    </a:lnTo>
                    <a:lnTo>
                      <a:pt x="178" y="125"/>
                    </a:lnTo>
                    <a:lnTo>
                      <a:pt x="180" y="134"/>
                    </a:lnTo>
                    <a:lnTo>
                      <a:pt x="187" y="145"/>
                    </a:lnTo>
                    <a:lnTo>
                      <a:pt x="180" y="154"/>
                    </a:lnTo>
                    <a:lnTo>
                      <a:pt x="187" y="162"/>
                    </a:lnTo>
                    <a:lnTo>
                      <a:pt x="194" y="178"/>
                    </a:lnTo>
                    <a:lnTo>
                      <a:pt x="191" y="182"/>
                    </a:lnTo>
                    <a:lnTo>
                      <a:pt x="185" y="167"/>
                    </a:lnTo>
                    <a:lnTo>
                      <a:pt x="176" y="171"/>
                    </a:lnTo>
                    <a:lnTo>
                      <a:pt x="173" y="167"/>
                    </a:lnTo>
                    <a:lnTo>
                      <a:pt x="171" y="171"/>
                    </a:lnTo>
                    <a:lnTo>
                      <a:pt x="147" y="171"/>
                    </a:lnTo>
                    <a:lnTo>
                      <a:pt x="147" y="182"/>
                    </a:lnTo>
                    <a:lnTo>
                      <a:pt x="154" y="183"/>
                    </a:lnTo>
                    <a:lnTo>
                      <a:pt x="158" y="191"/>
                    </a:lnTo>
                    <a:lnTo>
                      <a:pt x="143" y="191"/>
                    </a:lnTo>
                    <a:lnTo>
                      <a:pt x="143" y="202"/>
                    </a:lnTo>
                    <a:lnTo>
                      <a:pt x="151" y="207"/>
                    </a:lnTo>
                    <a:lnTo>
                      <a:pt x="154" y="220"/>
                    </a:lnTo>
                    <a:lnTo>
                      <a:pt x="143" y="265"/>
                    </a:lnTo>
                    <a:lnTo>
                      <a:pt x="134" y="260"/>
                    </a:lnTo>
                    <a:lnTo>
                      <a:pt x="143" y="245"/>
                    </a:lnTo>
                    <a:lnTo>
                      <a:pt x="140" y="240"/>
                    </a:lnTo>
                    <a:lnTo>
                      <a:pt x="127" y="236"/>
                    </a:lnTo>
                    <a:lnTo>
                      <a:pt x="123" y="238"/>
                    </a:lnTo>
                    <a:lnTo>
                      <a:pt x="114" y="236"/>
                    </a:lnTo>
                    <a:lnTo>
                      <a:pt x="107" y="240"/>
                    </a:lnTo>
                    <a:lnTo>
                      <a:pt x="96" y="238"/>
                    </a:lnTo>
                    <a:lnTo>
                      <a:pt x="93" y="229"/>
                    </a:lnTo>
                    <a:lnTo>
                      <a:pt x="87" y="227"/>
                    </a:lnTo>
                    <a:lnTo>
                      <a:pt x="85" y="218"/>
                    </a:lnTo>
                    <a:lnTo>
                      <a:pt x="78" y="216"/>
                    </a:lnTo>
                    <a:lnTo>
                      <a:pt x="67" y="204"/>
                    </a:lnTo>
                    <a:lnTo>
                      <a:pt x="60" y="202"/>
                    </a:lnTo>
                    <a:lnTo>
                      <a:pt x="47" y="194"/>
                    </a:lnTo>
                    <a:lnTo>
                      <a:pt x="43" y="196"/>
                    </a:lnTo>
                    <a:lnTo>
                      <a:pt x="29" y="196"/>
                    </a:lnTo>
                    <a:lnTo>
                      <a:pt x="22" y="187"/>
                    </a:lnTo>
                    <a:lnTo>
                      <a:pt x="2" y="178"/>
                    </a:lnTo>
                    <a:lnTo>
                      <a:pt x="0" y="174"/>
                    </a:lnTo>
                    <a:lnTo>
                      <a:pt x="7" y="171"/>
                    </a:lnTo>
                    <a:lnTo>
                      <a:pt x="7" y="160"/>
                    </a:lnTo>
                    <a:lnTo>
                      <a:pt x="22" y="154"/>
                    </a:lnTo>
                    <a:lnTo>
                      <a:pt x="23" y="149"/>
                    </a:lnTo>
                    <a:lnTo>
                      <a:pt x="33" y="138"/>
                    </a:lnTo>
                    <a:lnTo>
                      <a:pt x="25" y="138"/>
                    </a:lnTo>
                    <a:lnTo>
                      <a:pt x="25" y="96"/>
                    </a:lnTo>
                    <a:lnTo>
                      <a:pt x="18" y="82"/>
                    </a:lnTo>
                    <a:lnTo>
                      <a:pt x="18" y="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1" name="Freeform 279"/>
              <p:cNvSpPr>
                <a:spLocks/>
              </p:cNvSpPr>
              <p:nvPr/>
            </p:nvSpPr>
            <p:spPr bwMode="auto">
              <a:xfrm>
                <a:off x="1437" y="2072"/>
                <a:ext cx="194" cy="265"/>
              </a:xfrm>
              <a:custGeom>
                <a:avLst/>
                <a:gdLst>
                  <a:gd name="T0" fmla="*/ 22 w 194"/>
                  <a:gd name="T1" fmla="*/ 76 h 265"/>
                  <a:gd name="T2" fmla="*/ 29 w 194"/>
                  <a:gd name="T3" fmla="*/ 71 h 265"/>
                  <a:gd name="T4" fmla="*/ 25 w 194"/>
                  <a:gd name="T5" fmla="*/ 62 h 265"/>
                  <a:gd name="T6" fmla="*/ 34 w 194"/>
                  <a:gd name="T7" fmla="*/ 62 h 265"/>
                  <a:gd name="T8" fmla="*/ 54 w 194"/>
                  <a:gd name="T9" fmla="*/ 33 h 265"/>
                  <a:gd name="T10" fmla="*/ 71 w 194"/>
                  <a:gd name="T11" fmla="*/ 23 h 265"/>
                  <a:gd name="T12" fmla="*/ 78 w 194"/>
                  <a:gd name="T13" fmla="*/ 18 h 265"/>
                  <a:gd name="T14" fmla="*/ 107 w 194"/>
                  <a:gd name="T15" fmla="*/ 11 h 265"/>
                  <a:gd name="T16" fmla="*/ 118 w 194"/>
                  <a:gd name="T17" fmla="*/ 0 h 265"/>
                  <a:gd name="T18" fmla="*/ 123 w 194"/>
                  <a:gd name="T19" fmla="*/ 9 h 265"/>
                  <a:gd name="T20" fmla="*/ 103 w 194"/>
                  <a:gd name="T21" fmla="*/ 25 h 265"/>
                  <a:gd name="T22" fmla="*/ 98 w 194"/>
                  <a:gd name="T23" fmla="*/ 53 h 265"/>
                  <a:gd name="T24" fmla="*/ 107 w 194"/>
                  <a:gd name="T25" fmla="*/ 80 h 265"/>
                  <a:gd name="T26" fmla="*/ 122 w 194"/>
                  <a:gd name="T27" fmla="*/ 87 h 265"/>
                  <a:gd name="T28" fmla="*/ 143 w 194"/>
                  <a:gd name="T29" fmla="*/ 89 h 265"/>
                  <a:gd name="T30" fmla="*/ 185 w 194"/>
                  <a:gd name="T31" fmla="*/ 102 h 265"/>
                  <a:gd name="T32" fmla="*/ 180 w 194"/>
                  <a:gd name="T33" fmla="*/ 134 h 265"/>
                  <a:gd name="T34" fmla="*/ 180 w 194"/>
                  <a:gd name="T35" fmla="*/ 154 h 265"/>
                  <a:gd name="T36" fmla="*/ 194 w 194"/>
                  <a:gd name="T37" fmla="*/ 178 h 265"/>
                  <a:gd name="T38" fmla="*/ 185 w 194"/>
                  <a:gd name="T39" fmla="*/ 167 h 265"/>
                  <a:gd name="T40" fmla="*/ 173 w 194"/>
                  <a:gd name="T41" fmla="*/ 167 h 265"/>
                  <a:gd name="T42" fmla="*/ 147 w 194"/>
                  <a:gd name="T43" fmla="*/ 171 h 265"/>
                  <a:gd name="T44" fmla="*/ 154 w 194"/>
                  <a:gd name="T45" fmla="*/ 183 h 265"/>
                  <a:gd name="T46" fmla="*/ 143 w 194"/>
                  <a:gd name="T47" fmla="*/ 191 h 265"/>
                  <a:gd name="T48" fmla="*/ 151 w 194"/>
                  <a:gd name="T49" fmla="*/ 207 h 265"/>
                  <a:gd name="T50" fmla="*/ 143 w 194"/>
                  <a:gd name="T51" fmla="*/ 265 h 265"/>
                  <a:gd name="T52" fmla="*/ 143 w 194"/>
                  <a:gd name="T53" fmla="*/ 245 h 265"/>
                  <a:gd name="T54" fmla="*/ 127 w 194"/>
                  <a:gd name="T55" fmla="*/ 236 h 265"/>
                  <a:gd name="T56" fmla="*/ 114 w 194"/>
                  <a:gd name="T57" fmla="*/ 236 h 265"/>
                  <a:gd name="T58" fmla="*/ 96 w 194"/>
                  <a:gd name="T59" fmla="*/ 238 h 265"/>
                  <a:gd name="T60" fmla="*/ 87 w 194"/>
                  <a:gd name="T61" fmla="*/ 227 h 265"/>
                  <a:gd name="T62" fmla="*/ 78 w 194"/>
                  <a:gd name="T63" fmla="*/ 216 h 265"/>
                  <a:gd name="T64" fmla="*/ 60 w 194"/>
                  <a:gd name="T65" fmla="*/ 202 h 265"/>
                  <a:gd name="T66" fmla="*/ 43 w 194"/>
                  <a:gd name="T67" fmla="*/ 196 h 265"/>
                  <a:gd name="T68" fmla="*/ 22 w 194"/>
                  <a:gd name="T69" fmla="*/ 187 h 265"/>
                  <a:gd name="T70" fmla="*/ 0 w 194"/>
                  <a:gd name="T71" fmla="*/ 174 h 265"/>
                  <a:gd name="T72" fmla="*/ 7 w 194"/>
                  <a:gd name="T73" fmla="*/ 160 h 265"/>
                  <a:gd name="T74" fmla="*/ 23 w 194"/>
                  <a:gd name="T75" fmla="*/ 149 h 265"/>
                  <a:gd name="T76" fmla="*/ 25 w 194"/>
                  <a:gd name="T77" fmla="*/ 138 h 265"/>
                  <a:gd name="T78" fmla="*/ 18 w 194"/>
                  <a:gd name="T79" fmla="*/ 8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265">
                    <a:moveTo>
                      <a:pt x="18" y="82"/>
                    </a:moveTo>
                    <a:lnTo>
                      <a:pt x="22" y="76"/>
                    </a:lnTo>
                    <a:lnTo>
                      <a:pt x="23" y="78"/>
                    </a:lnTo>
                    <a:lnTo>
                      <a:pt x="29" y="71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34" y="71"/>
                    </a:lnTo>
                    <a:lnTo>
                      <a:pt x="34" y="62"/>
                    </a:lnTo>
                    <a:lnTo>
                      <a:pt x="53" y="47"/>
                    </a:lnTo>
                    <a:lnTo>
                      <a:pt x="54" y="33"/>
                    </a:lnTo>
                    <a:lnTo>
                      <a:pt x="65" y="23"/>
                    </a:lnTo>
                    <a:lnTo>
                      <a:pt x="71" y="23"/>
                    </a:lnTo>
                    <a:lnTo>
                      <a:pt x="73" y="27"/>
                    </a:lnTo>
                    <a:lnTo>
                      <a:pt x="78" y="18"/>
                    </a:lnTo>
                    <a:lnTo>
                      <a:pt x="93" y="18"/>
                    </a:lnTo>
                    <a:lnTo>
                      <a:pt x="107" y="11"/>
                    </a:lnTo>
                    <a:lnTo>
                      <a:pt x="113" y="3"/>
                    </a:lnTo>
                    <a:lnTo>
                      <a:pt x="118" y="0"/>
                    </a:lnTo>
                    <a:lnTo>
                      <a:pt x="125" y="3"/>
                    </a:lnTo>
                    <a:lnTo>
                      <a:pt x="123" y="9"/>
                    </a:lnTo>
                    <a:lnTo>
                      <a:pt x="114" y="13"/>
                    </a:lnTo>
                    <a:lnTo>
                      <a:pt x="103" y="25"/>
                    </a:lnTo>
                    <a:lnTo>
                      <a:pt x="91" y="53"/>
                    </a:lnTo>
                    <a:lnTo>
                      <a:pt x="98" y="53"/>
                    </a:lnTo>
                    <a:lnTo>
                      <a:pt x="105" y="69"/>
                    </a:lnTo>
                    <a:lnTo>
                      <a:pt x="107" y="80"/>
                    </a:lnTo>
                    <a:lnTo>
                      <a:pt x="113" y="85"/>
                    </a:lnTo>
                    <a:lnTo>
                      <a:pt x="122" y="87"/>
                    </a:lnTo>
                    <a:lnTo>
                      <a:pt x="134" y="85"/>
                    </a:lnTo>
                    <a:lnTo>
                      <a:pt x="143" y="89"/>
                    </a:lnTo>
                    <a:lnTo>
                      <a:pt x="154" y="102"/>
                    </a:lnTo>
                    <a:lnTo>
                      <a:pt x="185" y="102"/>
                    </a:lnTo>
                    <a:lnTo>
                      <a:pt x="178" y="125"/>
                    </a:lnTo>
                    <a:lnTo>
                      <a:pt x="180" y="134"/>
                    </a:lnTo>
                    <a:lnTo>
                      <a:pt x="187" y="145"/>
                    </a:lnTo>
                    <a:lnTo>
                      <a:pt x="180" y="154"/>
                    </a:lnTo>
                    <a:lnTo>
                      <a:pt x="187" y="162"/>
                    </a:lnTo>
                    <a:lnTo>
                      <a:pt x="194" y="178"/>
                    </a:lnTo>
                    <a:lnTo>
                      <a:pt x="191" y="182"/>
                    </a:lnTo>
                    <a:lnTo>
                      <a:pt x="185" y="167"/>
                    </a:lnTo>
                    <a:lnTo>
                      <a:pt x="176" y="171"/>
                    </a:lnTo>
                    <a:lnTo>
                      <a:pt x="173" y="167"/>
                    </a:lnTo>
                    <a:lnTo>
                      <a:pt x="171" y="171"/>
                    </a:lnTo>
                    <a:lnTo>
                      <a:pt x="147" y="171"/>
                    </a:lnTo>
                    <a:lnTo>
                      <a:pt x="147" y="182"/>
                    </a:lnTo>
                    <a:lnTo>
                      <a:pt x="154" y="183"/>
                    </a:lnTo>
                    <a:lnTo>
                      <a:pt x="158" y="191"/>
                    </a:lnTo>
                    <a:lnTo>
                      <a:pt x="143" y="191"/>
                    </a:lnTo>
                    <a:lnTo>
                      <a:pt x="143" y="202"/>
                    </a:lnTo>
                    <a:lnTo>
                      <a:pt x="151" y="207"/>
                    </a:lnTo>
                    <a:lnTo>
                      <a:pt x="154" y="220"/>
                    </a:lnTo>
                    <a:lnTo>
                      <a:pt x="143" y="265"/>
                    </a:lnTo>
                    <a:lnTo>
                      <a:pt x="134" y="260"/>
                    </a:lnTo>
                    <a:lnTo>
                      <a:pt x="143" y="245"/>
                    </a:lnTo>
                    <a:lnTo>
                      <a:pt x="140" y="240"/>
                    </a:lnTo>
                    <a:lnTo>
                      <a:pt x="127" y="236"/>
                    </a:lnTo>
                    <a:lnTo>
                      <a:pt x="123" y="238"/>
                    </a:lnTo>
                    <a:lnTo>
                      <a:pt x="114" y="236"/>
                    </a:lnTo>
                    <a:lnTo>
                      <a:pt x="107" y="240"/>
                    </a:lnTo>
                    <a:lnTo>
                      <a:pt x="96" y="238"/>
                    </a:lnTo>
                    <a:lnTo>
                      <a:pt x="93" y="229"/>
                    </a:lnTo>
                    <a:lnTo>
                      <a:pt x="87" y="227"/>
                    </a:lnTo>
                    <a:lnTo>
                      <a:pt x="85" y="218"/>
                    </a:lnTo>
                    <a:lnTo>
                      <a:pt x="78" y="216"/>
                    </a:lnTo>
                    <a:lnTo>
                      <a:pt x="67" y="204"/>
                    </a:lnTo>
                    <a:lnTo>
                      <a:pt x="60" y="202"/>
                    </a:lnTo>
                    <a:lnTo>
                      <a:pt x="47" y="194"/>
                    </a:lnTo>
                    <a:lnTo>
                      <a:pt x="43" y="196"/>
                    </a:lnTo>
                    <a:lnTo>
                      <a:pt x="29" y="196"/>
                    </a:lnTo>
                    <a:lnTo>
                      <a:pt x="22" y="187"/>
                    </a:lnTo>
                    <a:lnTo>
                      <a:pt x="2" y="178"/>
                    </a:lnTo>
                    <a:lnTo>
                      <a:pt x="0" y="174"/>
                    </a:lnTo>
                    <a:lnTo>
                      <a:pt x="7" y="171"/>
                    </a:lnTo>
                    <a:lnTo>
                      <a:pt x="7" y="160"/>
                    </a:lnTo>
                    <a:lnTo>
                      <a:pt x="22" y="154"/>
                    </a:lnTo>
                    <a:lnTo>
                      <a:pt x="23" y="149"/>
                    </a:lnTo>
                    <a:lnTo>
                      <a:pt x="33" y="138"/>
                    </a:lnTo>
                    <a:lnTo>
                      <a:pt x="25" y="138"/>
                    </a:lnTo>
                    <a:lnTo>
                      <a:pt x="25" y="96"/>
                    </a:lnTo>
                    <a:lnTo>
                      <a:pt x="18" y="82"/>
                    </a:lnTo>
                    <a:lnTo>
                      <a:pt x="18" y="82"/>
                    </a:lnTo>
                    <a:close/>
                  </a:path>
                </a:pathLst>
              </a:custGeom>
              <a:solidFill>
                <a:schemeClr val="accent1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2" name="Freeform 280"/>
              <p:cNvSpPr>
                <a:spLocks/>
              </p:cNvSpPr>
              <p:nvPr/>
            </p:nvSpPr>
            <p:spPr bwMode="auto">
              <a:xfrm>
                <a:off x="647" y="1326"/>
                <a:ext cx="81" cy="64"/>
              </a:xfrm>
              <a:custGeom>
                <a:avLst/>
                <a:gdLst>
                  <a:gd name="T0" fmla="*/ 13 w 81"/>
                  <a:gd name="T1" fmla="*/ 13 h 64"/>
                  <a:gd name="T2" fmla="*/ 13 w 81"/>
                  <a:gd name="T3" fmla="*/ 7 h 64"/>
                  <a:gd name="T4" fmla="*/ 0 w 81"/>
                  <a:gd name="T5" fmla="*/ 5 h 64"/>
                  <a:gd name="T6" fmla="*/ 6 w 81"/>
                  <a:gd name="T7" fmla="*/ 0 h 64"/>
                  <a:gd name="T8" fmla="*/ 44 w 81"/>
                  <a:gd name="T9" fmla="*/ 13 h 64"/>
                  <a:gd name="T10" fmla="*/ 57 w 81"/>
                  <a:gd name="T11" fmla="*/ 35 h 64"/>
                  <a:gd name="T12" fmla="*/ 73 w 81"/>
                  <a:gd name="T13" fmla="*/ 45 h 64"/>
                  <a:gd name="T14" fmla="*/ 81 w 81"/>
                  <a:gd name="T15" fmla="*/ 60 h 64"/>
                  <a:gd name="T16" fmla="*/ 75 w 81"/>
                  <a:gd name="T17" fmla="*/ 64 h 64"/>
                  <a:gd name="T18" fmla="*/ 57 w 81"/>
                  <a:gd name="T19" fmla="*/ 56 h 64"/>
                  <a:gd name="T20" fmla="*/ 59 w 81"/>
                  <a:gd name="T21" fmla="*/ 51 h 64"/>
                  <a:gd name="T22" fmla="*/ 57 w 81"/>
                  <a:gd name="T23" fmla="*/ 55 h 64"/>
                  <a:gd name="T24" fmla="*/ 51 w 81"/>
                  <a:gd name="T25" fmla="*/ 51 h 64"/>
                  <a:gd name="T26" fmla="*/ 55 w 81"/>
                  <a:gd name="T27" fmla="*/ 47 h 64"/>
                  <a:gd name="T28" fmla="*/ 44 w 81"/>
                  <a:gd name="T29" fmla="*/ 49 h 64"/>
                  <a:gd name="T30" fmla="*/ 42 w 81"/>
                  <a:gd name="T31" fmla="*/ 45 h 64"/>
                  <a:gd name="T32" fmla="*/ 46 w 81"/>
                  <a:gd name="T33" fmla="*/ 45 h 64"/>
                  <a:gd name="T34" fmla="*/ 42 w 81"/>
                  <a:gd name="T35" fmla="*/ 40 h 64"/>
                  <a:gd name="T36" fmla="*/ 31 w 81"/>
                  <a:gd name="T37" fmla="*/ 36 h 64"/>
                  <a:gd name="T38" fmla="*/ 30 w 81"/>
                  <a:gd name="T39" fmla="*/ 33 h 64"/>
                  <a:gd name="T40" fmla="*/ 37 w 81"/>
                  <a:gd name="T41" fmla="*/ 31 h 64"/>
                  <a:gd name="T42" fmla="*/ 22 w 81"/>
                  <a:gd name="T43" fmla="*/ 27 h 64"/>
                  <a:gd name="T44" fmla="*/ 17 w 81"/>
                  <a:gd name="T45" fmla="*/ 18 h 64"/>
                  <a:gd name="T46" fmla="*/ 17 w 81"/>
                  <a:gd name="T47" fmla="*/ 20 h 64"/>
                  <a:gd name="T48" fmla="*/ 8 w 81"/>
                  <a:gd name="T49" fmla="*/ 20 h 64"/>
                  <a:gd name="T50" fmla="*/ 8 w 81"/>
                  <a:gd name="T51" fmla="*/ 13 h 64"/>
                  <a:gd name="T52" fmla="*/ 13 w 81"/>
                  <a:gd name="T53" fmla="*/ 13 h 64"/>
                  <a:gd name="T54" fmla="*/ 13 w 81"/>
                  <a:gd name="T55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1" h="64">
                    <a:moveTo>
                      <a:pt x="13" y="13"/>
                    </a:moveTo>
                    <a:lnTo>
                      <a:pt x="13" y="7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44" y="13"/>
                    </a:lnTo>
                    <a:lnTo>
                      <a:pt x="57" y="35"/>
                    </a:lnTo>
                    <a:lnTo>
                      <a:pt x="73" y="45"/>
                    </a:lnTo>
                    <a:lnTo>
                      <a:pt x="81" y="60"/>
                    </a:lnTo>
                    <a:lnTo>
                      <a:pt x="75" y="64"/>
                    </a:lnTo>
                    <a:lnTo>
                      <a:pt x="57" y="56"/>
                    </a:lnTo>
                    <a:lnTo>
                      <a:pt x="59" y="51"/>
                    </a:lnTo>
                    <a:lnTo>
                      <a:pt x="57" y="55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44" y="49"/>
                    </a:lnTo>
                    <a:lnTo>
                      <a:pt x="42" y="45"/>
                    </a:lnTo>
                    <a:lnTo>
                      <a:pt x="46" y="45"/>
                    </a:lnTo>
                    <a:lnTo>
                      <a:pt x="42" y="40"/>
                    </a:lnTo>
                    <a:lnTo>
                      <a:pt x="31" y="36"/>
                    </a:lnTo>
                    <a:lnTo>
                      <a:pt x="30" y="33"/>
                    </a:lnTo>
                    <a:lnTo>
                      <a:pt x="37" y="31"/>
                    </a:lnTo>
                    <a:lnTo>
                      <a:pt x="22" y="27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3" name="Freeform 281"/>
              <p:cNvSpPr>
                <a:spLocks/>
              </p:cNvSpPr>
              <p:nvPr/>
            </p:nvSpPr>
            <p:spPr bwMode="auto">
              <a:xfrm>
                <a:off x="647" y="1326"/>
                <a:ext cx="81" cy="64"/>
              </a:xfrm>
              <a:custGeom>
                <a:avLst/>
                <a:gdLst>
                  <a:gd name="T0" fmla="*/ 13 w 81"/>
                  <a:gd name="T1" fmla="*/ 13 h 64"/>
                  <a:gd name="T2" fmla="*/ 13 w 81"/>
                  <a:gd name="T3" fmla="*/ 7 h 64"/>
                  <a:gd name="T4" fmla="*/ 0 w 81"/>
                  <a:gd name="T5" fmla="*/ 5 h 64"/>
                  <a:gd name="T6" fmla="*/ 6 w 81"/>
                  <a:gd name="T7" fmla="*/ 0 h 64"/>
                  <a:gd name="T8" fmla="*/ 44 w 81"/>
                  <a:gd name="T9" fmla="*/ 13 h 64"/>
                  <a:gd name="T10" fmla="*/ 57 w 81"/>
                  <a:gd name="T11" fmla="*/ 35 h 64"/>
                  <a:gd name="T12" fmla="*/ 73 w 81"/>
                  <a:gd name="T13" fmla="*/ 45 h 64"/>
                  <a:gd name="T14" fmla="*/ 81 w 81"/>
                  <a:gd name="T15" fmla="*/ 60 h 64"/>
                  <a:gd name="T16" fmla="*/ 75 w 81"/>
                  <a:gd name="T17" fmla="*/ 64 h 64"/>
                  <a:gd name="T18" fmla="*/ 57 w 81"/>
                  <a:gd name="T19" fmla="*/ 56 h 64"/>
                  <a:gd name="T20" fmla="*/ 59 w 81"/>
                  <a:gd name="T21" fmla="*/ 51 h 64"/>
                  <a:gd name="T22" fmla="*/ 57 w 81"/>
                  <a:gd name="T23" fmla="*/ 55 h 64"/>
                  <a:gd name="T24" fmla="*/ 51 w 81"/>
                  <a:gd name="T25" fmla="*/ 51 h 64"/>
                  <a:gd name="T26" fmla="*/ 55 w 81"/>
                  <a:gd name="T27" fmla="*/ 47 h 64"/>
                  <a:gd name="T28" fmla="*/ 44 w 81"/>
                  <a:gd name="T29" fmla="*/ 49 h 64"/>
                  <a:gd name="T30" fmla="*/ 42 w 81"/>
                  <a:gd name="T31" fmla="*/ 45 h 64"/>
                  <a:gd name="T32" fmla="*/ 46 w 81"/>
                  <a:gd name="T33" fmla="*/ 45 h 64"/>
                  <a:gd name="T34" fmla="*/ 42 w 81"/>
                  <a:gd name="T35" fmla="*/ 40 h 64"/>
                  <a:gd name="T36" fmla="*/ 31 w 81"/>
                  <a:gd name="T37" fmla="*/ 36 h 64"/>
                  <a:gd name="T38" fmla="*/ 30 w 81"/>
                  <a:gd name="T39" fmla="*/ 33 h 64"/>
                  <a:gd name="T40" fmla="*/ 37 w 81"/>
                  <a:gd name="T41" fmla="*/ 31 h 64"/>
                  <a:gd name="T42" fmla="*/ 22 w 81"/>
                  <a:gd name="T43" fmla="*/ 27 h 64"/>
                  <a:gd name="T44" fmla="*/ 17 w 81"/>
                  <a:gd name="T45" fmla="*/ 18 h 64"/>
                  <a:gd name="T46" fmla="*/ 17 w 81"/>
                  <a:gd name="T47" fmla="*/ 20 h 64"/>
                  <a:gd name="T48" fmla="*/ 8 w 81"/>
                  <a:gd name="T49" fmla="*/ 20 h 64"/>
                  <a:gd name="T50" fmla="*/ 8 w 81"/>
                  <a:gd name="T51" fmla="*/ 13 h 64"/>
                  <a:gd name="T52" fmla="*/ 13 w 81"/>
                  <a:gd name="T53" fmla="*/ 13 h 64"/>
                  <a:gd name="T54" fmla="*/ 13 w 81"/>
                  <a:gd name="T55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1" h="64">
                    <a:moveTo>
                      <a:pt x="13" y="13"/>
                    </a:moveTo>
                    <a:lnTo>
                      <a:pt x="13" y="7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44" y="13"/>
                    </a:lnTo>
                    <a:lnTo>
                      <a:pt x="57" y="35"/>
                    </a:lnTo>
                    <a:lnTo>
                      <a:pt x="73" y="45"/>
                    </a:lnTo>
                    <a:lnTo>
                      <a:pt x="81" y="60"/>
                    </a:lnTo>
                    <a:lnTo>
                      <a:pt x="75" y="64"/>
                    </a:lnTo>
                    <a:lnTo>
                      <a:pt x="57" y="56"/>
                    </a:lnTo>
                    <a:lnTo>
                      <a:pt x="59" y="51"/>
                    </a:lnTo>
                    <a:lnTo>
                      <a:pt x="57" y="55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44" y="49"/>
                    </a:lnTo>
                    <a:lnTo>
                      <a:pt x="42" y="45"/>
                    </a:lnTo>
                    <a:lnTo>
                      <a:pt x="46" y="45"/>
                    </a:lnTo>
                    <a:lnTo>
                      <a:pt x="42" y="40"/>
                    </a:lnTo>
                    <a:lnTo>
                      <a:pt x="31" y="36"/>
                    </a:lnTo>
                    <a:lnTo>
                      <a:pt x="30" y="33"/>
                    </a:lnTo>
                    <a:lnTo>
                      <a:pt x="37" y="31"/>
                    </a:lnTo>
                    <a:lnTo>
                      <a:pt x="22" y="27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4" name="Freeform 282"/>
              <p:cNvSpPr>
                <a:spLocks/>
              </p:cNvSpPr>
              <p:nvPr/>
            </p:nvSpPr>
            <p:spPr bwMode="auto">
              <a:xfrm>
                <a:off x="617" y="1248"/>
                <a:ext cx="12" cy="18"/>
              </a:xfrm>
              <a:custGeom>
                <a:avLst/>
                <a:gdLst>
                  <a:gd name="T0" fmla="*/ 7 w 12"/>
                  <a:gd name="T1" fmla="*/ 5 h 18"/>
                  <a:gd name="T2" fmla="*/ 12 w 12"/>
                  <a:gd name="T3" fmla="*/ 13 h 18"/>
                  <a:gd name="T4" fmla="*/ 10 w 12"/>
                  <a:gd name="T5" fmla="*/ 18 h 18"/>
                  <a:gd name="T6" fmla="*/ 0 w 12"/>
                  <a:gd name="T7" fmla="*/ 0 h 18"/>
                  <a:gd name="T8" fmla="*/ 7 w 12"/>
                  <a:gd name="T9" fmla="*/ 5 h 18"/>
                  <a:gd name="T10" fmla="*/ 7 w 12"/>
                  <a:gd name="T1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7" y="5"/>
                    </a:moveTo>
                    <a:lnTo>
                      <a:pt x="12" y="13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5" name="Freeform 283"/>
              <p:cNvSpPr>
                <a:spLocks/>
              </p:cNvSpPr>
              <p:nvPr/>
            </p:nvSpPr>
            <p:spPr bwMode="auto">
              <a:xfrm>
                <a:off x="617" y="1248"/>
                <a:ext cx="12" cy="18"/>
              </a:xfrm>
              <a:custGeom>
                <a:avLst/>
                <a:gdLst>
                  <a:gd name="T0" fmla="*/ 7 w 12"/>
                  <a:gd name="T1" fmla="*/ 5 h 18"/>
                  <a:gd name="T2" fmla="*/ 12 w 12"/>
                  <a:gd name="T3" fmla="*/ 13 h 18"/>
                  <a:gd name="T4" fmla="*/ 10 w 12"/>
                  <a:gd name="T5" fmla="*/ 18 h 18"/>
                  <a:gd name="T6" fmla="*/ 0 w 12"/>
                  <a:gd name="T7" fmla="*/ 0 h 18"/>
                  <a:gd name="T8" fmla="*/ 7 w 12"/>
                  <a:gd name="T9" fmla="*/ 5 h 18"/>
                  <a:gd name="T10" fmla="*/ 7 w 12"/>
                  <a:gd name="T1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7" y="5"/>
                    </a:moveTo>
                    <a:lnTo>
                      <a:pt x="12" y="13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6" name="Freeform 284"/>
              <p:cNvSpPr>
                <a:spLocks/>
              </p:cNvSpPr>
              <p:nvPr/>
            </p:nvSpPr>
            <p:spPr bwMode="auto">
              <a:xfrm>
                <a:off x="613" y="125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9 w 11"/>
                  <a:gd name="T3" fmla="*/ 4 h 13"/>
                  <a:gd name="T4" fmla="*/ 11 w 11"/>
                  <a:gd name="T5" fmla="*/ 13 h 13"/>
                  <a:gd name="T6" fmla="*/ 0 w 11"/>
                  <a:gd name="T7" fmla="*/ 0 h 13"/>
                  <a:gd name="T8" fmla="*/ 0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9" y="4"/>
                    </a:lnTo>
                    <a:lnTo>
                      <a:pt x="1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7" name="Freeform 285"/>
              <p:cNvSpPr>
                <a:spLocks/>
              </p:cNvSpPr>
              <p:nvPr/>
            </p:nvSpPr>
            <p:spPr bwMode="auto">
              <a:xfrm>
                <a:off x="613" y="125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9 w 11"/>
                  <a:gd name="T3" fmla="*/ 4 h 13"/>
                  <a:gd name="T4" fmla="*/ 11 w 11"/>
                  <a:gd name="T5" fmla="*/ 13 h 13"/>
                  <a:gd name="T6" fmla="*/ 0 w 11"/>
                  <a:gd name="T7" fmla="*/ 0 h 13"/>
                  <a:gd name="T8" fmla="*/ 0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9" y="4"/>
                    </a:lnTo>
                    <a:lnTo>
                      <a:pt x="1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8" name="Freeform 286"/>
              <p:cNvSpPr>
                <a:spLocks/>
              </p:cNvSpPr>
              <p:nvPr/>
            </p:nvSpPr>
            <p:spPr bwMode="auto">
              <a:xfrm>
                <a:off x="611" y="1242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4 w 6"/>
                  <a:gd name="T3" fmla="*/ 0 h 6"/>
                  <a:gd name="T4" fmla="*/ 6 w 6"/>
                  <a:gd name="T5" fmla="*/ 6 h 6"/>
                  <a:gd name="T6" fmla="*/ 0 w 6"/>
                  <a:gd name="T7" fmla="*/ 4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4" y="0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19" name="Freeform 287"/>
              <p:cNvSpPr>
                <a:spLocks/>
              </p:cNvSpPr>
              <p:nvPr/>
            </p:nvSpPr>
            <p:spPr bwMode="auto">
              <a:xfrm>
                <a:off x="611" y="1242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4 w 6"/>
                  <a:gd name="T3" fmla="*/ 0 h 6"/>
                  <a:gd name="T4" fmla="*/ 6 w 6"/>
                  <a:gd name="T5" fmla="*/ 6 h 6"/>
                  <a:gd name="T6" fmla="*/ 0 w 6"/>
                  <a:gd name="T7" fmla="*/ 4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4" y="0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0" name="Freeform 288"/>
              <p:cNvSpPr>
                <a:spLocks/>
              </p:cNvSpPr>
              <p:nvPr/>
            </p:nvSpPr>
            <p:spPr bwMode="auto">
              <a:xfrm>
                <a:off x="582" y="1264"/>
                <a:ext cx="18" cy="29"/>
              </a:xfrm>
              <a:custGeom>
                <a:avLst/>
                <a:gdLst>
                  <a:gd name="T0" fmla="*/ 4 w 18"/>
                  <a:gd name="T1" fmla="*/ 15 h 29"/>
                  <a:gd name="T2" fmla="*/ 4 w 18"/>
                  <a:gd name="T3" fmla="*/ 7 h 29"/>
                  <a:gd name="T4" fmla="*/ 4 w 18"/>
                  <a:gd name="T5" fmla="*/ 11 h 29"/>
                  <a:gd name="T6" fmla="*/ 4 w 18"/>
                  <a:gd name="T7" fmla="*/ 6 h 29"/>
                  <a:gd name="T8" fmla="*/ 0 w 18"/>
                  <a:gd name="T9" fmla="*/ 6 h 29"/>
                  <a:gd name="T10" fmla="*/ 9 w 18"/>
                  <a:gd name="T11" fmla="*/ 0 h 29"/>
                  <a:gd name="T12" fmla="*/ 11 w 18"/>
                  <a:gd name="T13" fmla="*/ 6 h 29"/>
                  <a:gd name="T14" fmla="*/ 9 w 18"/>
                  <a:gd name="T15" fmla="*/ 6 h 29"/>
                  <a:gd name="T16" fmla="*/ 13 w 18"/>
                  <a:gd name="T17" fmla="*/ 9 h 29"/>
                  <a:gd name="T18" fmla="*/ 9 w 18"/>
                  <a:gd name="T19" fmla="*/ 9 h 29"/>
                  <a:gd name="T20" fmla="*/ 9 w 18"/>
                  <a:gd name="T21" fmla="*/ 15 h 29"/>
                  <a:gd name="T22" fmla="*/ 18 w 18"/>
                  <a:gd name="T23" fmla="*/ 29 h 29"/>
                  <a:gd name="T24" fmla="*/ 4 w 18"/>
                  <a:gd name="T25" fmla="*/ 15 h 29"/>
                  <a:gd name="T26" fmla="*/ 4 w 18"/>
                  <a:gd name="T2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9">
                    <a:moveTo>
                      <a:pt x="4" y="15"/>
                    </a:moveTo>
                    <a:lnTo>
                      <a:pt x="4" y="7"/>
                    </a:lnTo>
                    <a:lnTo>
                      <a:pt x="4" y="11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18" y="29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1" name="Freeform 289"/>
              <p:cNvSpPr>
                <a:spLocks/>
              </p:cNvSpPr>
              <p:nvPr/>
            </p:nvSpPr>
            <p:spPr bwMode="auto">
              <a:xfrm>
                <a:off x="582" y="1264"/>
                <a:ext cx="18" cy="29"/>
              </a:xfrm>
              <a:custGeom>
                <a:avLst/>
                <a:gdLst>
                  <a:gd name="T0" fmla="*/ 4 w 18"/>
                  <a:gd name="T1" fmla="*/ 15 h 29"/>
                  <a:gd name="T2" fmla="*/ 4 w 18"/>
                  <a:gd name="T3" fmla="*/ 7 h 29"/>
                  <a:gd name="T4" fmla="*/ 4 w 18"/>
                  <a:gd name="T5" fmla="*/ 11 h 29"/>
                  <a:gd name="T6" fmla="*/ 4 w 18"/>
                  <a:gd name="T7" fmla="*/ 6 h 29"/>
                  <a:gd name="T8" fmla="*/ 0 w 18"/>
                  <a:gd name="T9" fmla="*/ 6 h 29"/>
                  <a:gd name="T10" fmla="*/ 9 w 18"/>
                  <a:gd name="T11" fmla="*/ 0 h 29"/>
                  <a:gd name="T12" fmla="*/ 11 w 18"/>
                  <a:gd name="T13" fmla="*/ 6 h 29"/>
                  <a:gd name="T14" fmla="*/ 9 w 18"/>
                  <a:gd name="T15" fmla="*/ 6 h 29"/>
                  <a:gd name="T16" fmla="*/ 13 w 18"/>
                  <a:gd name="T17" fmla="*/ 9 h 29"/>
                  <a:gd name="T18" fmla="*/ 9 w 18"/>
                  <a:gd name="T19" fmla="*/ 9 h 29"/>
                  <a:gd name="T20" fmla="*/ 9 w 18"/>
                  <a:gd name="T21" fmla="*/ 15 h 29"/>
                  <a:gd name="T22" fmla="*/ 18 w 18"/>
                  <a:gd name="T23" fmla="*/ 29 h 29"/>
                  <a:gd name="T24" fmla="*/ 4 w 18"/>
                  <a:gd name="T25" fmla="*/ 15 h 29"/>
                  <a:gd name="T26" fmla="*/ 4 w 18"/>
                  <a:gd name="T2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9">
                    <a:moveTo>
                      <a:pt x="4" y="15"/>
                    </a:moveTo>
                    <a:lnTo>
                      <a:pt x="4" y="7"/>
                    </a:lnTo>
                    <a:lnTo>
                      <a:pt x="4" y="11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18" y="29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2" name="Freeform 290"/>
              <p:cNvSpPr>
                <a:spLocks/>
              </p:cNvSpPr>
              <p:nvPr/>
            </p:nvSpPr>
            <p:spPr bwMode="auto">
              <a:xfrm>
                <a:off x="571" y="1241"/>
                <a:ext cx="22" cy="27"/>
              </a:xfrm>
              <a:custGeom>
                <a:avLst/>
                <a:gdLst>
                  <a:gd name="T0" fmla="*/ 18 w 22"/>
                  <a:gd name="T1" fmla="*/ 3 h 27"/>
                  <a:gd name="T2" fmla="*/ 22 w 22"/>
                  <a:gd name="T3" fmla="*/ 0 h 27"/>
                  <a:gd name="T4" fmla="*/ 22 w 22"/>
                  <a:gd name="T5" fmla="*/ 3 h 27"/>
                  <a:gd name="T6" fmla="*/ 20 w 22"/>
                  <a:gd name="T7" fmla="*/ 21 h 27"/>
                  <a:gd name="T8" fmla="*/ 11 w 22"/>
                  <a:gd name="T9" fmla="*/ 27 h 27"/>
                  <a:gd name="T10" fmla="*/ 9 w 22"/>
                  <a:gd name="T11" fmla="*/ 21 h 27"/>
                  <a:gd name="T12" fmla="*/ 11 w 22"/>
                  <a:gd name="T13" fmla="*/ 18 h 27"/>
                  <a:gd name="T14" fmla="*/ 4 w 22"/>
                  <a:gd name="T15" fmla="*/ 14 h 27"/>
                  <a:gd name="T16" fmla="*/ 0 w 22"/>
                  <a:gd name="T17" fmla="*/ 5 h 27"/>
                  <a:gd name="T18" fmla="*/ 0 w 22"/>
                  <a:gd name="T19" fmla="*/ 0 h 27"/>
                  <a:gd name="T20" fmla="*/ 7 w 22"/>
                  <a:gd name="T21" fmla="*/ 0 h 27"/>
                  <a:gd name="T22" fmla="*/ 7 w 22"/>
                  <a:gd name="T23" fmla="*/ 5 h 27"/>
                  <a:gd name="T24" fmla="*/ 13 w 22"/>
                  <a:gd name="T25" fmla="*/ 0 h 27"/>
                  <a:gd name="T26" fmla="*/ 15 w 22"/>
                  <a:gd name="T27" fmla="*/ 9 h 27"/>
                  <a:gd name="T28" fmla="*/ 7 w 22"/>
                  <a:gd name="T29" fmla="*/ 12 h 27"/>
                  <a:gd name="T30" fmla="*/ 13 w 22"/>
                  <a:gd name="T31" fmla="*/ 14 h 27"/>
                  <a:gd name="T32" fmla="*/ 18 w 22"/>
                  <a:gd name="T33" fmla="*/ 3 h 27"/>
                  <a:gd name="T34" fmla="*/ 18 w 22"/>
                  <a:gd name="T3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7">
                    <a:moveTo>
                      <a:pt x="18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0" y="21"/>
                    </a:lnTo>
                    <a:lnTo>
                      <a:pt x="11" y="27"/>
                    </a:lnTo>
                    <a:lnTo>
                      <a:pt x="9" y="21"/>
                    </a:lnTo>
                    <a:lnTo>
                      <a:pt x="11" y="18"/>
                    </a:lnTo>
                    <a:lnTo>
                      <a:pt x="4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3" y="0"/>
                    </a:lnTo>
                    <a:lnTo>
                      <a:pt x="15" y="9"/>
                    </a:lnTo>
                    <a:lnTo>
                      <a:pt x="7" y="12"/>
                    </a:lnTo>
                    <a:lnTo>
                      <a:pt x="13" y="14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3" name="Freeform 291"/>
              <p:cNvSpPr>
                <a:spLocks/>
              </p:cNvSpPr>
              <p:nvPr/>
            </p:nvSpPr>
            <p:spPr bwMode="auto">
              <a:xfrm>
                <a:off x="571" y="1241"/>
                <a:ext cx="22" cy="27"/>
              </a:xfrm>
              <a:custGeom>
                <a:avLst/>
                <a:gdLst>
                  <a:gd name="T0" fmla="*/ 18 w 22"/>
                  <a:gd name="T1" fmla="*/ 3 h 27"/>
                  <a:gd name="T2" fmla="*/ 22 w 22"/>
                  <a:gd name="T3" fmla="*/ 0 h 27"/>
                  <a:gd name="T4" fmla="*/ 22 w 22"/>
                  <a:gd name="T5" fmla="*/ 3 h 27"/>
                  <a:gd name="T6" fmla="*/ 20 w 22"/>
                  <a:gd name="T7" fmla="*/ 21 h 27"/>
                  <a:gd name="T8" fmla="*/ 11 w 22"/>
                  <a:gd name="T9" fmla="*/ 27 h 27"/>
                  <a:gd name="T10" fmla="*/ 9 w 22"/>
                  <a:gd name="T11" fmla="*/ 21 h 27"/>
                  <a:gd name="T12" fmla="*/ 11 w 22"/>
                  <a:gd name="T13" fmla="*/ 18 h 27"/>
                  <a:gd name="T14" fmla="*/ 4 w 22"/>
                  <a:gd name="T15" fmla="*/ 14 h 27"/>
                  <a:gd name="T16" fmla="*/ 0 w 22"/>
                  <a:gd name="T17" fmla="*/ 5 h 27"/>
                  <a:gd name="T18" fmla="*/ 0 w 22"/>
                  <a:gd name="T19" fmla="*/ 0 h 27"/>
                  <a:gd name="T20" fmla="*/ 7 w 22"/>
                  <a:gd name="T21" fmla="*/ 0 h 27"/>
                  <a:gd name="T22" fmla="*/ 7 w 22"/>
                  <a:gd name="T23" fmla="*/ 5 h 27"/>
                  <a:gd name="T24" fmla="*/ 13 w 22"/>
                  <a:gd name="T25" fmla="*/ 0 h 27"/>
                  <a:gd name="T26" fmla="*/ 15 w 22"/>
                  <a:gd name="T27" fmla="*/ 9 h 27"/>
                  <a:gd name="T28" fmla="*/ 7 w 22"/>
                  <a:gd name="T29" fmla="*/ 12 h 27"/>
                  <a:gd name="T30" fmla="*/ 13 w 22"/>
                  <a:gd name="T31" fmla="*/ 14 h 27"/>
                  <a:gd name="T32" fmla="*/ 18 w 22"/>
                  <a:gd name="T33" fmla="*/ 3 h 27"/>
                  <a:gd name="T34" fmla="*/ 18 w 22"/>
                  <a:gd name="T3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7">
                    <a:moveTo>
                      <a:pt x="18" y="3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0" y="21"/>
                    </a:lnTo>
                    <a:lnTo>
                      <a:pt x="11" y="27"/>
                    </a:lnTo>
                    <a:lnTo>
                      <a:pt x="9" y="21"/>
                    </a:lnTo>
                    <a:lnTo>
                      <a:pt x="11" y="18"/>
                    </a:lnTo>
                    <a:lnTo>
                      <a:pt x="4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13" y="0"/>
                    </a:lnTo>
                    <a:lnTo>
                      <a:pt x="15" y="9"/>
                    </a:lnTo>
                    <a:lnTo>
                      <a:pt x="7" y="12"/>
                    </a:lnTo>
                    <a:lnTo>
                      <a:pt x="13" y="14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4" name="Freeform 292"/>
              <p:cNvSpPr>
                <a:spLocks/>
              </p:cNvSpPr>
              <p:nvPr/>
            </p:nvSpPr>
            <p:spPr bwMode="auto">
              <a:xfrm>
                <a:off x="818" y="295"/>
                <a:ext cx="197" cy="156"/>
              </a:xfrm>
              <a:custGeom>
                <a:avLst/>
                <a:gdLst>
                  <a:gd name="T0" fmla="*/ 133 w 197"/>
                  <a:gd name="T1" fmla="*/ 3 h 156"/>
                  <a:gd name="T2" fmla="*/ 146 w 197"/>
                  <a:gd name="T3" fmla="*/ 9 h 156"/>
                  <a:gd name="T4" fmla="*/ 146 w 197"/>
                  <a:gd name="T5" fmla="*/ 27 h 156"/>
                  <a:gd name="T6" fmla="*/ 146 w 197"/>
                  <a:gd name="T7" fmla="*/ 52 h 156"/>
                  <a:gd name="T8" fmla="*/ 155 w 197"/>
                  <a:gd name="T9" fmla="*/ 71 h 156"/>
                  <a:gd name="T10" fmla="*/ 173 w 197"/>
                  <a:gd name="T11" fmla="*/ 78 h 156"/>
                  <a:gd name="T12" fmla="*/ 193 w 197"/>
                  <a:gd name="T13" fmla="*/ 63 h 156"/>
                  <a:gd name="T14" fmla="*/ 186 w 197"/>
                  <a:gd name="T15" fmla="*/ 118 h 156"/>
                  <a:gd name="T16" fmla="*/ 142 w 197"/>
                  <a:gd name="T17" fmla="*/ 123 h 156"/>
                  <a:gd name="T18" fmla="*/ 144 w 197"/>
                  <a:gd name="T19" fmla="*/ 114 h 156"/>
                  <a:gd name="T20" fmla="*/ 59 w 197"/>
                  <a:gd name="T21" fmla="*/ 151 h 156"/>
                  <a:gd name="T22" fmla="*/ 53 w 197"/>
                  <a:gd name="T23" fmla="*/ 136 h 156"/>
                  <a:gd name="T24" fmla="*/ 95 w 197"/>
                  <a:gd name="T25" fmla="*/ 123 h 156"/>
                  <a:gd name="T26" fmla="*/ 86 w 197"/>
                  <a:gd name="T27" fmla="*/ 111 h 156"/>
                  <a:gd name="T28" fmla="*/ 77 w 197"/>
                  <a:gd name="T29" fmla="*/ 114 h 156"/>
                  <a:gd name="T30" fmla="*/ 59 w 197"/>
                  <a:gd name="T31" fmla="*/ 116 h 156"/>
                  <a:gd name="T32" fmla="*/ 62 w 197"/>
                  <a:gd name="T33" fmla="*/ 100 h 156"/>
                  <a:gd name="T34" fmla="*/ 59 w 197"/>
                  <a:gd name="T35" fmla="*/ 96 h 156"/>
                  <a:gd name="T36" fmla="*/ 50 w 197"/>
                  <a:gd name="T37" fmla="*/ 102 h 156"/>
                  <a:gd name="T38" fmla="*/ 46 w 197"/>
                  <a:gd name="T39" fmla="*/ 122 h 156"/>
                  <a:gd name="T40" fmla="*/ 33 w 197"/>
                  <a:gd name="T41" fmla="*/ 123 h 156"/>
                  <a:gd name="T42" fmla="*/ 22 w 197"/>
                  <a:gd name="T43" fmla="*/ 109 h 156"/>
                  <a:gd name="T44" fmla="*/ 8 w 197"/>
                  <a:gd name="T45" fmla="*/ 92 h 156"/>
                  <a:gd name="T46" fmla="*/ 40 w 197"/>
                  <a:gd name="T47" fmla="*/ 76 h 156"/>
                  <a:gd name="T48" fmla="*/ 8 w 197"/>
                  <a:gd name="T49" fmla="*/ 80 h 156"/>
                  <a:gd name="T50" fmla="*/ 13 w 197"/>
                  <a:gd name="T51" fmla="*/ 65 h 156"/>
                  <a:gd name="T52" fmla="*/ 46 w 197"/>
                  <a:gd name="T53" fmla="*/ 45 h 156"/>
                  <a:gd name="T54" fmla="*/ 42 w 197"/>
                  <a:gd name="T55" fmla="*/ 23 h 156"/>
                  <a:gd name="T56" fmla="*/ 55 w 197"/>
                  <a:gd name="T57" fmla="*/ 43 h 156"/>
                  <a:gd name="T58" fmla="*/ 93 w 197"/>
                  <a:gd name="T59" fmla="*/ 62 h 156"/>
                  <a:gd name="T60" fmla="*/ 99 w 197"/>
                  <a:gd name="T61" fmla="*/ 67 h 156"/>
                  <a:gd name="T62" fmla="*/ 139 w 197"/>
                  <a:gd name="T63" fmla="*/ 89 h 156"/>
                  <a:gd name="T64" fmla="*/ 122 w 197"/>
                  <a:gd name="T65" fmla="*/ 65 h 156"/>
                  <a:gd name="T66" fmla="*/ 117 w 197"/>
                  <a:gd name="T67" fmla="*/ 36 h 156"/>
                  <a:gd name="T68" fmla="*/ 122 w 197"/>
                  <a:gd name="T69" fmla="*/ 2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156">
                    <a:moveTo>
                      <a:pt x="122" y="25"/>
                    </a:moveTo>
                    <a:lnTo>
                      <a:pt x="133" y="3"/>
                    </a:lnTo>
                    <a:lnTo>
                      <a:pt x="142" y="0"/>
                    </a:lnTo>
                    <a:lnTo>
                      <a:pt x="146" y="9"/>
                    </a:lnTo>
                    <a:lnTo>
                      <a:pt x="144" y="14"/>
                    </a:lnTo>
                    <a:lnTo>
                      <a:pt x="146" y="27"/>
                    </a:lnTo>
                    <a:lnTo>
                      <a:pt x="153" y="38"/>
                    </a:lnTo>
                    <a:lnTo>
                      <a:pt x="146" y="52"/>
                    </a:lnTo>
                    <a:lnTo>
                      <a:pt x="162" y="58"/>
                    </a:lnTo>
                    <a:lnTo>
                      <a:pt x="155" y="71"/>
                    </a:lnTo>
                    <a:lnTo>
                      <a:pt x="170" y="65"/>
                    </a:lnTo>
                    <a:lnTo>
                      <a:pt x="173" y="78"/>
                    </a:lnTo>
                    <a:lnTo>
                      <a:pt x="177" y="54"/>
                    </a:lnTo>
                    <a:lnTo>
                      <a:pt x="193" y="63"/>
                    </a:lnTo>
                    <a:lnTo>
                      <a:pt x="197" y="82"/>
                    </a:lnTo>
                    <a:lnTo>
                      <a:pt x="186" y="118"/>
                    </a:lnTo>
                    <a:lnTo>
                      <a:pt x="150" y="125"/>
                    </a:lnTo>
                    <a:lnTo>
                      <a:pt x="142" y="123"/>
                    </a:lnTo>
                    <a:lnTo>
                      <a:pt x="146" y="120"/>
                    </a:lnTo>
                    <a:lnTo>
                      <a:pt x="144" y="114"/>
                    </a:lnTo>
                    <a:lnTo>
                      <a:pt x="80" y="156"/>
                    </a:lnTo>
                    <a:lnTo>
                      <a:pt x="59" y="151"/>
                    </a:lnTo>
                    <a:lnTo>
                      <a:pt x="51" y="142"/>
                    </a:lnTo>
                    <a:lnTo>
                      <a:pt x="53" y="136"/>
                    </a:lnTo>
                    <a:lnTo>
                      <a:pt x="73" y="122"/>
                    </a:lnTo>
                    <a:lnTo>
                      <a:pt x="95" y="123"/>
                    </a:lnTo>
                    <a:lnTo>
                      <a:pt x="106" y="103"/>
                    </a:lnTo>
                    <a:lnTo>
                      <a:pt x="86" y="111"/>
                    </a:lnTo>
                    <a:lnTo>
                      <a:pt x="79" y="105"/>
                    </a:lnTo>
                    <a:lnTo>
                      <a:pt x="77" y="114"/>
                    </a:lnTo>
                    <a:lnTo>
                      <a:pt x="60" y="120"/>
                    </a:lnTo>
                    <a:lnTo>
                      <a:pt x="59" y="116"/>
                    </a:lnTo>
                    <a:lnTo>
                      <a:pt x="62" y="111"/>
                    </a:lnTo>
                    <a:lnTo>
                      <a:pt x="62" y="100"/>
                    </a:lnTo>
                    <a:lnTo>
                      <a:pt x="70" y="94"/>
                    </a:lnTo>
                    <a:lnTo>
                      <a:pt x="59" y="96"/>
                    </a:lnTo>
                    <a:lnTo>
                      <a:pt x="55" y="107"/>
                    </a:lnTo>
                    <a:lnTo>
                      <a:pt x="50" y="102"/>
                    </a:lnTo>
                    <a:lnTo>
                      <a:pt x="51" y="116"/>
                    </a:lnTo>
                    <a:lnTo>
                      <a:pt x="46" y="122"/>
                    </a:lnTo>
                    <a:lnTo>
                      <a:pt x="33" y="114"/>
                    </a:lnTo>
                    <a:lnTo>
                      <a:pt x="33" y="123"/>
                    </a:lnTo>
                    <a:lnTo>
                      <a:pt x="24" y="118"/>
                    </a:lnTo>
                    <a:lnTo>
                      <a:pt x="22" y="109"/>
                    </a:lnTo>
                    <a:lnTo>
                      <a:pt x="0" y="105"/>
                    </a:lnTo>
                    <a:lnTo>
                      <a:pt x="8" y="92"/>
                    </a:lnTo>
                    <a:lnTo>
                      <a:pt x="24" y="91"/>
                    </a:lnTo>
                    <a:lnTo>
                      <a:pt x="40" y="76"/>
                    </a:lnTo>
                    <a:lnTo>
                      <a:pt x="17" y="87"/>
                    </a:lnTo>
                    <a:lnTo>
                      <a:pt x="8" y="80"/>
                    </a:lnTo>
                    <a:lnTo>
                      <a:pt x="46" y="62"/>
                    </a:lnTo>
                    <a:lnTo>
                      <a:pt x="13" y="65"/>
                    </a:lnTo>
                    <a:lnTo>
                      <a:pt x="17" y="47"/>
                    </a:lnTo>
                    <a:lnTo>
                      <a:pt x="46" y="45"/>
                    </a:lnTo>
                    <a:lnTo>
                      <a:pt x="28" y="38"/>
                    </a:lnTo>
                    <a:lnTo>
                      <a:pt x="42" y="23"/>
                    </a:lnTo>
                    <a:lnTo>
                      <a:pt x="55" y="29"/>
                    </a:lnTo>
                    <a:lnTo>
                      <a:pt x="55" y="43"/>
                    </a:lnTo>
                    <a:lnTo>
                      <a:pt x="82" y="45"/>
                    </a:lnTo>
                    <a:lnTo>
                      <a:pt x="93" y="62"/>
                    </a:lnTo>
                    <a:lnTo>
                      <a:pt x="88" y="69"/>
                    </a:lnTo>
                    <a:lnTo>
                      <a:pt x="99" y="67"/>
                    </a:lnTo>
                    <a:lnTo>
                      <a:pt x="102" y="87"/>
                    </a:lnTo>
                    <a:lnTo>
                      <a:pt x="139" y="89"/>
                    </a:lnTo>
                    <a:lnTo>
                      <a:pt x="140" y="78"/>
                    </a:lnTo>
                    <a:lnTo>
                      <a:pt x="122" y="65"/>
                    </a:lnTo>
                    <a:lnTo>
                      <a:pt x="135" y="56"/>
                    </a:lnTo>
                    <a:lnTo>
                      <a:pt x="117" y="36"/>
                    </a:lnTo>
                    <a:lnTo>
                      <a:pt x="115" y="27"/>
                    </a:lnTo>
                    <a:lnTo>
                      <a:pt x="122" y="25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5" name="Freeform 293"/>
              <p:cNvSpPr>
                <a:spLocks/>
              </p:cNvSpPr>
              <p:nvPr/>
            </p:nvSpPr>
            <p:spPr bwMode="auto">
              <a:xfrm>
                <a:off x="818" y="295"/>
                <a:ext cx="197" cy="156"/>
              </a:xfrm>
              <a:custGeom>
                <a:avLst/>
                <a:gdLst>
                  <a:gd name="T0" fmla="*/ 133 w 197"/>
                  <a:gd name="T1" fmla="*/ 3 h 156"/>
                  <a:gd name="T2" fmla="*/ 146 w 197"/>
                  <a:gd name="T3" fmla="*/ 9 h 156"/>
                  <a:gd name="T4" fmla="*/ 146 w 197"/>
                  <a:gd name="T5" fmla="*/ 27 h 156"/>
                  <a:gd name="T6" fmla="*/ 146 w 197"/>
                  <a:gd name="T7" fmla="*/ 52 h 156"/>
                  <a:gd name="T8" fmla="*/ 155 w 197"/>
                  <a:gd name="T9" fmla="*/ 71 h 156"/>
                  <a:gd name="T10" fmla="*/ 173 w 197"/>
                  <a:gd name="T11" fmla="*/ 78 h 156"/>
                  <a:gd name="T12" fmla="*/ 193 w 197"/>
                  <a:gd name="T13" fmla="*/ 63 h 156"/>
                  <a:gd name="T14" fmla="*/ 186 w 197"/>
                  <a:gd name="T15" fmla="*/ 118 h 156"/>
                  <a:gd name="T16" fmla="*/ 142 w 197"/>
                  <a:gd name="T17" fmla="*/ 123 h 156"/>
                  <a:gd name="T18" fmla="*/ 144 w 197"/>
                  <a:gd name="T19" fmla="*/ 114 h 156"/>
                  <a:gd name="T20" fmla="*/ 59 w 197"/>
                  <a:gd name="T21" fmla="*/ 151 h 156"/>
                  <a:gd name="T22" fmla="*/ 53 w 197"/>
                  <a:gd name="T23" fmla="*/ 136 h 156"/>
                  <a:gd name="T24" fmla="*/ 95 w 197"/>
                  <a:gd name="T25" fmla="*/ 123 h 156"/>
                  <a:gd name="T26" fmla="*/ 86 w 197"/>
                  <a:gd name="T27" fmla="*/ 111 h 156"/>
                  <a:gd name="T28" fmla="*/ 77 w 197"/>
                  <a:gd name="T29" fmla="*/ 114 h 156"/>
                  <a:gd name="T30" fmla="*/ 59 w 197"/>
                  <a:gd name="T31" fmla="*/ 116 h 156"/>
                  <a:gd name="T32" fmla="*/ 62 w 197"/>
                  <a:gd name="T33" fmla="*/ 100 h 156"/>
                  <a:gd name="T34" fmla="*/ 59 w 197"/>
                  <a:gd name="T35" fmla="*/ 96 h 156"/>
                  <a:gd name="T36" fmla="*/ 50 w 197"/>
                  <a:gd name="T37" fmla="*/ 102 h 156"/>
                  <a:gd name="T38" fmla="*/ 46 w 197"/>
                  <a:gd name="T39" fmla="*/ 122 h 156"/>
                  <a:gd name="T40" fmla="*/ 33 w 197"/>
                  <a:gd name="T41" fmla="*/ 123 h 156"/>
                  <a:gd name="T42" fmla="*/ 22 w 197"/>
                  <a:gd name="T43" fmla="*/ 109 h 156"/>
                  <a:gd name="T44" fmla="*/ 8 w 197"/>
                  <a:gd name="T45" fmla="*/ 92 h 156"/>
                  <a:gd name="T46" fmla="*/ 40 w 197"/>
                  <a:gd name="T47" fmla="*/ 76 h 156"/>
                  <a:gd name="T48" fmla="*/ 8 w 197"/>
                  <a:gd name="T49" fmla="*/ 80 h 156"/>
                  <a:gd name="T50" fmla="*/ 13 w 197"/>
                  <a:gd name="T51" fmla="*/ 65 h 156"/>
                  <a:gd name="T52" fmla="*/ 46 w 197"/>
                  <a:gd name="T53" fmla="*/ 45 h 156"/>
                  <a:gd name="T54" fmla="*/ 42 w 197"/>
                  <a:gd name="T55" fmla="*/ 23 h 156"/>
                  <a:gd name="T56" fmla="*/ 55 w 197"/>
                  <a:gd name="T57" fmla="*/ 43 h 156"/>
                  <a:gd name="T58" fmla="*/ 93 w 197"/>
                  <a:gd name="T59" fmla="*/ 62 h 156"/>
                  <a:gd name="T60" fmla="*/ 99 w 197"/>
                  <a:gd name="T61" fmla="*/ 67 h 156"/>
                  <a:gd name="T62" fmla="*/ 139 w 197"/>
                  <a:gd name="T63" fmla="*/ 89 h 156"/>
                  <a:gd name="T64" fmla="*/ 122 w 197"/>
                  <a:gd name="T65" fmla="*/ 65 h 156"/>
                  <a:gd name="T66" fmla="*/ 117 w 197"/>
                  <a:gd name="T67" fmla="*/ 36 h 156"/>
                  <a:gd name="T68" fmla="*/ 122 w 197"/>
                  <a:gd name="T69" fmla="*/ 2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156">
                    <a:moveTo>
                      <a:pt x="122" y="25"/>
                    </a:moveTo>
                    <a:lnTo>
                      <a:pt x="133" y="3"/>
                    </a:lnTo>
                    <a:lnTo>
                      <a:pt x="142" y="0"/>
                    </a:lnTo>
                    <a:lnTo>
                      <a:pt x="146" y="9"/>
                    </a:lnTo>
                    <a:lnTo>
                      <a:pt x="144" y="14"/>
                    </a:lnTo>
                    <a:lnTo>
                      <a:pt x="146" y="27"/>
                    </a:lnTo>
                    <a:lnTo>
                      <a:pt x="153" y="38"/>
                    </a:lnTo>
                    <a:lnTo>
                      <a:pt x="146" y="52"/>
                    </a:lnTo>
                    <a:lnTo>
                      <a:pt x="162" y="58"/>
                    </a:lnTo>
                    <a:lnTo>
                      <a:pt x="155" y="71"/>
                    </a:lnTo>
                    <a:lnTo>
                      <a:pt x="170" y="65"/>
                    </a:lnTo>
                    <a:lnTo>
                      <a:pt x="173" y="78"/>
                    </a:lnTo>
                    <a:lnTo>
                      <a:pt x="177" y="54"/>
                    </a:lnTo>
                    <a:lnTo>
                      <a:pt x="193" y="63"/>
                    </a:lnTo>
                    <a:lnTo>
                      <a:pt x="197" y="82"/>
                    </a:lnTo>
                    <a:lnTo>
                      <a:pt x="186" y="118"/>
                    </a:lnTo>
                    <a:lnTo>
                      <a:pt x="150" y="125"/>
                    </a:lnTo>
                    <a:lnTo>
                      <a:pt x="142" y="123"/>
                    </a:lnTo>
                    <a:lnTo>
                      <a:pt x="146" y="120"/>
                    </a:lnTo>
                    <a:lnTo>
                      <a:pt x="144" y="114"/>
                    </a:lnTo>
                    <a:lnTo>
                      <a:pt x="80" y="156"/>
                    </a:lnTo>
                    <a:lnTo>
                      <a:pt x="59" y="151"/>
                    </a:lnTo>
                    <a:lnTo>
                      <a:pt x="51" y="142"/>
                    </a:lnTo>
                    <a:lnTo>
                      <a:pt x="53" y="136"/>
                    </a:lnTo>
                    <a:lnTo>
                      <a:pt x="73" y="122"/>
                    </a:lnTo>
                    <a:lnTo>
                      <a:pt x="95" y="123"/>
                    </a:lnTo>
                    <a:lnTo>
                      <a:pt x="106" y="103"/>
                    </a:lnTo>
                    <a:lnTo>
                      <a:pt x="86" y="111"/>
                    </a:lnTo>
                    <a:lnTo>
                      <a:pt x="79" y="105"/>
                    </a:lnTo>
                    <a:lnTo>
                      <a:pt x="77" y="114"/>
                    </a:lnTo>
                    <a:lnTo>
                      <a:pt x="60" y="120"/>
                    </a:lnTo>
                    <a:lnTo>
                      <a:pt x="59" y="116"/>
                    </a:lnTo>
                    <a:lnTo>
                      <a:pt x="62" y="111"/>
                    </a:lnTo>
                    <a:lnTo>
                      <a:pt x="62" y="100"/>
                    </a:lnTo>
                    <a:lnTo>
                      <a:pt x="70" y="94"/>
                    </a:lnTo>
                    <a:lnTo>
                      <a:pt x="59" y="96"/>
                    </a:lnTo>
                    <a:lnTo>
                      <a:pt x="55" y="107"/>
                    </a:lnTo>
                    <a:lnTo>
                      <a:pt x="50" y="102"/>
                    </a:lnTo>
                    <a:lnTo>
                      <a:pt x="51" y="116"/>
                    </a:lnTo>
                    <a:lnTo>
                      <a:pt x="46" y="122"/>
                    </a:lnTo>
                    <a:lnTo>
                      <a:pt x="33" y="114"/>
                    </a:lnTo>
                    <a:lnTo>
                      <a:pt x="33" y="123"/>
                    </a:lnTo>
                    <a:lnTo>
                      <a:pt x="24" y="118"/>
                    </a:lnTo>
                    <a:lnTo>
                      <a:pt x="22" y="109"/>
                    </a:lnTo>
                    <a:lnTo>
                      <a:pt x="0" y="105"/>
                    </a:lnTo>
                    <a:lnTo>
                      <a:pt x="8" y="92"/>
                    </a:lnTo>
                    <a:lnTo>
                      <a:pt x="24" y="91"/>
                    </a:lnTo>
                    <a:lnTo>
                      <a:pt x="40" y="76"/>
                    </a:lnTo>
                    <a:lnTo>
                      <a:pt x="17" y="87"/>
                    </a:lnTo>
                    <a:lnTo>
                      <a:pt x="8" y="80"/>
                    </a:lnTo>
                    <a:lnTo>
                      <a:pt x="46" y="62"/>
                    </a:lnTo>
                    <a:lnTo>
                      <a:pt x="13" y="65"/>
                    </a:lnTo>
                    <a:lnTo>
                      <a:pt x="17" y="47"/>
                    </a:lnTo>
                    <a:lnTo>
                      <a:pt x="46" y="45"/>
                    </a:lnTo>
                    <a:lnTo>
                      <a:pt x="28" y="38"/>
                    </a:lnTo>
                    <a:lnTo>
                      <a:pt x="42" y="23"/>
                    </a:lnTo>
                    <a:lnTo>
                      <a:pt x="55" y="29"/>
                    </a:lnTo>
                    <a:lnTo>
                      <a:pt x="55" y="43"/>
                    </a:lnTo>
                    <a:lnTo>
                      <a:pt x="82" y="45"/>
                    </a:lnTo>
                    <a:lnTo>
                      <a:pt x="93" y="62"/>
                    </a:lnTo>
                    <a:lnTo>
                      <a:pt x="88" y="69"/>
                    </a:lnTo>
                    <a:lnTo>
                      <a:pt x="99" y="67"/>
                    </a:lnTo>
                    <a:lnTo>
                      <a:pt x="102" y="87"/>
                    </a:lnTo>
                    <a:lnTo>
                      <a:pt x="139" y="89"/>
                    </a:lnTo>
                    <a:lnTo>
                      <a:pt x="140" y="78"/>
                    </a:lnTo>
                    <a:lnTo>
                      <a:pt x="122" y="65"/>
                    </a:lnTo>
                    <a:lnTo>
                      <a:pt x="135" y="56"/>
                    </a:lnTo>
                    <a:lnTo>
                      <a:pt x="117" y="36"/>
                    </a:lnTo>
                    <a:lnTo>
                      <a:pt x="115" y="27"/>
                    </a:lnTo>
                    <a:lnTo>
                      <a:pt x="122" y="25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6" name="Freeform 294"/>
              <p:cNvSpPr>
                <a:spLocks/>
              </p:cNvSpPr>
              <p:nvPr/>
            </p:nvSpPr>
            <p:spPr bwMode="auto">
              <a:xfrm>
                <a:off x="1149" y="282"/>
                <a:ext cx="277" cy="169"/>
              </a:xfrm>
              <a:custGeom>
                <a:avLst/>
                <a:gdLst>
                  <a:gd name="T0" fmla="*/ 10 w 277"/>
                  <a:gd name="T1" fmla="*/ 0 h 169"/>
                  <a:gd name="T2" fmla="*/ 11 w 277"/>
                  <a:gd name="T3" fmla="*/ 18 h 169"/>
                  <a:gd name="T4" fmla="*/ 31 w 277"/>
                  <a:gd name="T5" fmla="*/ 58 h 169"/>
                  <a:gd name="T6" fmla="*/ 77 w 277"/>
                  <a:gd name="T7" fmla="*/ 100 h 169"/>
                  <a:gd name="T8" fmla="*/ 70 w 277"/>
                  <a:gd name="T9" fmla="*/ 124 h 169"/>
                  <a:gd name="T10" fmla="*/ 75 w 277"/>
                  <a:gd name="T11" fmla="*/ 138 h 169"/>
                  <a:gd name="T12" fmla="*/ 84 w 277"/>
                  <a:gd name="T13" fmla="*/ 160 h 169"/>
                  <a:gd name="T14" fmla="*/ 91 w 277"/>
                  <a:gd name="T15" fmla="*/ 153 h 169"/>
                  <a:gd name="T16" fmla="*/ 99 w 277"/>
                  <a:gd name="T17" fmla="*/ 153 h 169"/>
                  <a:gd name="T18" fmla="*/ 122 w 277"/>
                  <a:gd name="T19" fmla="*/ 160 h 169"/>
                  <a:gd name="T20" fmla="*/ 126 w 277"/>
                  <a:gd name="T21" fmla="*/ 156 h 169"/>
                  <a:gd name="T22" fmla="*/ 130 w 277"/>
                  <a:gd name="T23" fmla="*/ 147 h 169"/>
                  <a:gd name="T24" fmla="*/ 131 w 277"/>
                  <a:gd name="T25" fmla="*/ 167 h 169"/>
                  <a:gd name="T26" fmla="*/ 181 w 277"/>
                  <a:gd name="T27" fmla="*/ 164 h 169"/>
                  <a:gd name="T28" fmla="*/ 188 w 277"/>
                  <a:gd name="T29" fmla="*/ 167 h 169"/>
                  <a:gd name="T30" fmla="*/ 191 w 277"/>
                  <a:gd name="T31" fmla="*/ 165 h 169"/>
                  <a:gd name="T32" fmla="*/ 219 w 277"/>
                  <a:gd name="T33" fmla="*/ 153 h 169"/>
                  <a:gd name="T34" fmla="*/ 221 w 277"/>
                  <a:gd name="T35" fmla="*/ 147 h 169"/>
                  <a:gd name="T36" fmla="*/ 226 w 277"/>
                  <a:gd name="T37" fmla="*/ 167 h 169"/>
                  <a:gd name="T38" fmla="*/ 268 w 277"/>
                  <a:gd name="T39" fmla="*/ 160 h 169"/>
                  <a:gd name="T40" fmla="*/ 277 w 277"/>
                  <a:gd name="T41" fmla="*/ 118 h 169"/>
                  <a:gd name="T42" fmla="*/ 233 w 277"/>
                  <a:gd name="T43" fmla="*/ 82 h 169"/>
                  <a:gd name="T44" fmla="*/ 181 w 277"/>
                  <a:gd name="T45" fmla="*/ 113 h 169"/>
                  <a:gd name="T46" fmla="*/ 166 w 277"/>
                  <a:gd name="T47" fmla="*/ 111 h 169"/>
                  <a:gd name="T48" fmla="*/ 146 w 277"/>
                  <a:gd name="T49" fmla="*/ 109 h 169"/>
                  <a:gd name="T50" fmla="*/ 137 w 277"/>
                  <a:gd name="T51" fmla="*/ 109 h 169"/>
                  <a:gd name="T52" fmla="*/ 126 w 277"/>
                  <a:gd name="T53" fmla="*/ 113 h 169"/>
                  <a:gd name="T54" fmla="*/ 120 w 277"/>
                  <a:gd name="T55" fmla="*/ 98 h 169"/>
                  <a:gd name="T56" fmla="*/ 119 w 277"/>
                  <a:gd name="T57" fmla="*/ 85 h 169"/>
                  <a:gd name="T58" fmla="*/ 90 w 277"/>
                  <a:gd name="T59" fmla="*/ 89 h 169"/>
                  <a:gd name="T60" fmla="*/ 91 w 277"/>
                  <a:gd name="T61" fmla="*/ 76 h 169"/>
                  <a:gd name="T62" fmla="*/ 84 w 277"/>
                  <a:gd name="T63" fmla="*/ 64 h 169"/>
                  <a:gd name="T64" fmla="*/ 122 w 277"/>
                  <a:gd name="T65" fmla="*/ 53 h 169"/>
                  <a:gd name="T66" fmla="*/ 104 w 277"/>
                  <a:gd name="T67" fmla="*/ 42 h 169"/>
                  <a:gd name="T68" fmla="*/ 51 w 277"/>
                  <a:gd name="T69" fmla="*/ 45 h 169"/>
                  <a:gd name="T70" fmla="*/ 31 w 277"/>
                  <a:gd name="T71" fmla="*/ 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7" h="169">
                    <a:moveTo>
                      <a:pt x="31" y="2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11" y="18"/>
                    </a:lnTo>
                    <a:lnTo>
                      <a:pt x="0" y="22"/>
                    </a:lnTo>
                    <a:lnTo>
                      <a:pt x="31" y="58"/>
                    </a:lnTo>
                    <a:lnTo>
                      <a:pt x="60" y="49"/>
                    </a:lnTo>
                    <a:lnTo>
                      <a:pt x="77" y="100"/>
                    </a:lnTo>
                    <a:lnTo>
                      <a:pt x="70" y="113"/>
                    </a:lnTo>
                    <a:lnTo>
                      <a:pt x="70" y="124"/>
                    </a:lnTo>
                    <a:lnTo>
                      <a:pt x="82" y="131"/>
                    </a:lnTo>
                    <a:lnTo>
                      <a:pt x="75" y="138"/>
                    </a:lnTo>
                    <a:lnTo>
                      <a:pt x="75" y="147"/>
                    </a:lnTo>
                    <a:lnTo>
                      <a:pt x="84" y="160"/>
                    </a:lnTo>
                    <a:lnTo>
                      <a:pt x="97" y="147"/>
                    </a:lnTo>
                    <a:lnTo>
                      <a:pt x="91" y="153"/>
                    </a:lnTo>
                    <a:lnTo>
                      <a:pt x="99" y="160"/>
                    </a:lnTo>
                    <a:lnTo>
                      <a:pt x="99" y="153"/>
                    </a:lnTo>
                    <a:lnTo>
                      <a:pt x="115" y="167"/>
                    </a:lnTo>
                    <a:lnTo>
                      <a:pt x="122" y="160"/>
                    </a:lnTo>
                    <a:lnTo>
                      <a:pt x="119" y="151"/>
                    </a:lnTo>
                    <a:lnTo>
                      <a:pt x="126" y="156"/>
                    </a:lnTo>
                    <a:lnTo>
                      <a:pt x="130" y="147"/>
                    </a:lnTo>
                    <a:lnTo>
                      <a:pt x="130" y="147"/>
                    </a:lnTo>
                    <a:lnTo>
                      <a:pt x="133" y="151"/>
                    </a:lnTo>
                    <a:lnTo>
                      <a:pt x="131" y="167"/>
                    </a:lnTo>
                    <a:lnTo>
                      <a:pt x="137" y="169"/>
                    </a:lnTo>
                    <a:lnTo>
                      <a:pt x="181" y="164"/>
                    </a:lnTo>
                    <a:lnTo>
                      <a:pt x="181" y="156"/>
                    </a:lnTo>
                    <a:lnTo>
                      <a:pt x="188" y="167"/>
                    </a:lnTo>
                    <a:lnTo>
                      <a:pt x="190" y="155"/>
                    </a:lnTo>
                    <a:lnTo>
                      <a:pt x="191" y="165"/>
                    </a:lnTo>
                    <a:lnTo>
                      <a:pt x="213" y="162"/>
                    </a:lnTo>
                    <a:lnTo>
                      <a:pt x="219" y="153"/>
                    </a:lnTo>
                    <a:lnTo>
                      <a:pt x="211" y="142"/>
                    </a:lnTo>
                    <a:lnTo>
                      <a:pt x="221" y="147"/>
                    </a:lnTo>
                    <a:lnTo>
                      <a:pt x="221" y="160"/>
                    </a:lnTo>
                    <a:lnTo>
                      <a:pt x="226" y="167"/>
                    </a:lnTo>
                    <a:lnTo>
                      <a:pt x="241" y="169"/>
                    </a:lnTo>
                    <a:lnTo>
                      <a:pt x="268" y="160"/>
                    </a:lnTo>
                    <a:lnTo>
                      <a:pt x="262" y="133"/>
                    </a:lnTo>
                    <a:lnTo>
                      <a:pt x="277" y="118"/>
                    </a:lnTo>
                    <a:lnTo>
                      <a:pt x="273" y="102"/>
                    </a:lnTo>
                    <a:lnTo>
                      <a:pt x="233" y="82"/>
                    </a:lnTo>
                    <a:lnTo>
                      <a:pt x="171" y="105"/>
                    </a:lnTo>
                    <a:lnTo>
                      <a:pt x="181" y="113"/>
                    </a:lnTo>
                    <a:lnTo>
                      <a:pt x="162" y="116"/>
                    </a:lnTo>
                    <a:lnTo>
                      <a:pt x="166" y="111"/>
                    </a:lnTo>
                    <a:lnTo>
                      <a:pt x="150" y="100"/>
                    </a:lnTo>
                    <a:lnTo>
                      <a:pt x="146" y="109"/>
                    </a:lnTo>
                    <a:lnTo>
                      <a:pt x="144" y="102"/>
                    </a:lnTo>
                    <a:lnTo>
                      <a:pt x="137" y="109"/>
                    </a:lnTo>
                    <a:lnTo>
                      <a:pt x="130" y="95"/>
                    </a:lnTo>
                    <a:lnTo>
                      <a:pt x="126" y="113"/>
                    </a:lnTo>
                    <a:lnTo>
                      <a:pt x="113" y="102"/>
                    </a:lnTo>
                    <a:lnTo>
                      <a:pt x="120" y="98"/>
                    </a:lnTo>
                    <a:lnTo>
                      <a:pt x="122" y="89"/>
                    </a:lnTo>
                    <a:lnTo>
                      <a:pt x="119" y="85"/>
                    </a:lnTo>
                    <a:lnTo>
                      <a:pt x="97" y="78"/>
                    </a:lnTo>
                    <a:lnTo>
                      <a:pt x="90" y="89"/>
                    </a:lnTo>
                    <a:lnTo>
                      <a:pt x="91" y="78"/>
                    </a:lnTo>
                    <a:lnTo>
                      <a:pt x="91" y="76"/>
                    </a:lnTo>
                    <a:lnTo>
                      <a:pt x="104" y="73"/>
                    </a:lnTo>
                    <a:lnTo>
                      <a:pt x="84" y="64"/>
                    </a:lnTo>
                    <a:lnTo>
                      <a:pt x="117" y="65"/>
                    </a:lnTo>
                    <a:lnTo>
                      <a:pt x="122" y="53"/>
                    </a:lnTo>
                    <a:lnTo>
                      <a:pt x="86" y="42"/>
                    </a:lnTo>
                    <a:lnTo>
                      <a:pt x="104" y="42"/>
                    </a:lnTo>
                    <a:lnTo>
                      <a:pt x="86" y="25"/>
                    </a:lnTo>
                    <a:lnTo>
                      <a:pt x="51" y="45"/>
                    </a:lnTo>
                    <a:lnTo>
                      <a:pt x="57" y="18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7" name="Freeform 295"/>
              <p:cNvSpPr>
                <a:spLocks/>
              </p:cNvSpPr>
              <p:nvPr/>
            </p:nvSpPr>
            <p:spPr bwMode="auto">
              <a:xfrm>
                <a:off x="1149" y="282"/>
                <a:ext cx="277" cy="169"/>
              </a:xfrm>
              <a:custGeom>
                <a:avLst/>
                <a:gdLst>
                  <a:gd name="T0" fmla="*/ 10 w 277"/>
                  <a:gd name="T1" fmla="*/ 0 h 169"/>
                  <a:gd name="T2" fmla="*/ 11 w 277"/>
                  <a:gd name="T3" fmla="*/ 18 h 169"/>
                  <a:gd name="T4" fmla="*/ 31 w 277"/>
                  <a:gd name="T5" fmla="*/ 58 h 169"/>
                  <a:gd name="T6" fmla="*/ 77 w 277"/>
                  <a:gd name="T7" fmla="*/ 100 h 169"/>
                  <a:gd name="T8" fmla="*/ 70 w 277"/>
                  <a:gd name="T9" fmla="*/ 124 h 169"/>
                  <a:gd name="T10" fmla="*/ 75 w 277"/>
                  <a:gd name="T11" fmla="*/ 138 h 169"/>
                  <a:gd name="T12" fmla="*/ 84 w 277"/>
                  <a:gd name="T13" fmla="*/ 160 h 169"/>
                  <a:gd name="T14" fmla="*/ 91 w 277"/>
                  <a:gd name="T15" fmla="*/ 153 h 169"/>
                  <a:gd name="T16" fmla="*/ 99 w 277"/>
                  <a:gd name="T17" fmla="*/ 153 h 169"/>
                  <a:gd name="T18" fmla="*/ 122 w 277"/>
                  <a:gd name="T19" fmla="*/ 160 h 169"/>
                  <a:gd name="T20" fmla="*/ 126 w 277"/>
                  <a:gd name="T21" fmla="*/ 156 h 169"/>
                  <a:gd name="T22" fmla="*/ 130 w 277"/>
                  <a:gd name="T23" fmla="*/ 147 h 169"/>
                  <a:gd name="T24" fmla="*/ 131 w 277"/>
                  <a:gd name="T25" fmla="*/ 167 h 169"/>
                  <a:gd name="T26" fmla="*/ 181 w 277"/>
                  <a:gd name="T27" fmla="*/ 164 h 169"/>
                  <a:gd name="T28" fmla="*/ 188 w 277"/>
                  <a:gd name="T29" fmla="*/ 167 h 169"/>
                  <a:gd name="T30" fmla="*/ 191 w 277"/>
                  <a:gd name="T31" fmla="*/ 165 h 169"/>
                  <a:gd name="T32" fmla="*/ 219 w 277"/>
                  <a:gd name="T33" fmla="*/ 153 h 169"/>
                  <a:gd name="T34" fmla="*/ 221 w 277"/>
                  <a:gd name="T35" fmla="*/ 147 h 169"/>
                  <a:gd name="T36" fmla="*/ 226 w 277"/>
                  <a:gd name="T37" fmla="*/ 167 h 169"/>
                  <a:gd name="T38" fmla="*/ 268 w 277"/>
                  <a:gd name="T39" fmla="*/ 160 h 169"/>
                  <a:gd name="T40" fmla="*/ 277 w 277"/>
                  <a:gd name="T41" fmla="*/ 118 h 169"/>
                  <a:gd name="T42" fmla="*/ 233 w 277"/>
                  <a:gd name="T43" fmla="*/ 82 h 169"/>
                  <a:gd name="T44" fmla="*/ 181 w 277"/>
                  <a:gd name="T45" fmla="*/ 113 h 169"/>
                  <a:gd name="T46" fmla="*/ 166 w 277"/>
                  <a:gd name="T47" fmla="*/ 111 h 169"/>
                  <a:gd name="T48" fmla="*/ 146 w 277"/>
                  <a:gd name="T49" fmla="*/ 109 h 169"/>
                  <a:gd name="T50" fmla="*/ 137 w 277"/>
                  <a:gd name="T51" fmla="*/ 109 h 169"/>
                  <a:gd name="T52" fmla="*/ 126 w 277"/>
                  <a:gd name="T53" fmla="*/ 113 h 169"/>
                  <a:gd name="T54" fmla="*/ 120 w 277"/>
                  <a:gd name="T55" fmla="*/ 98 h 169"/>
                  <a:gd name="T56" fmla="*/ 119 w 277"/>
                  <a:gd name="T57" fmla="*/ 85 h 169"/>
                  <a:gd name="T58" fmla="*/ 90 w 277"/>
                  <a:gd name="T59" fmla="*/ 89 h 169"/>
                  <a:gd name="T60" fmla="*/ 91 w 277"/>
                  <a:gd name="T61" fmla="*/ 76 h 169"/>
                  <a:gd name="T62" fmla="*/ 84 w 277"/>
                  <a:gd name="T63" fmla="*/ 64 h 169"/>
                  <a:gd name="T64" fmla="*/ 122 w 277"/>
                  <a:gd name="T65" fmla="*/ 53 h 169"/>
                  <a:gd name="T66" fmla="*/ 104 w 277"/>
                  <a:gd name="T67" fmla="*/ 42 h 169"/>
                  <a:gd name="T68" fmla="*/ 51 w 277"/>
                  <a:gd name="T69" fmla="*/ 45 h 169"/>
                  <a:gd name="T70" fmla="*/ 31 w 277"/>
                  <a:gd name="T71" fmla="*/ 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7" h="169">
                    <a:moveTo>
                      <a:pt x="31" y="2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11" y="18"/>
                    </a:lnTo>
                    <a:lnTo>
                      <a:pt x="0" y="22"/>
                    </a:lnTo>
                    <a:lnTo>
                      <a:pt x="31" y="58"/>
                    </a:lnTo>
                    <a:lnTo>
                      <a:pt x="60" y="49"/>
                    </a:lnTo>
                    <a:lnTo>
                      <a:pt x="77" y="100"/>
                    </a:lnTo>
                    <a:lnTo>
                      <a:pt x="70" y="113"/>
                    </a:lnTo>
                    <a:lnTo>
                      <a:pt x="70" y="124"/>
                    </a:lnTo>
                    <a:lnTo>
                      <a:pt x="82" y="131"/>
                    </a:lnTo>
                    <a:lnTo>
                      <a:pt x="75" y="138"/>
                    </a:lnTo>
                    <a:lnTo>
                      <a:pt x="75" y="147"/>
                    </a:lnTo>
                    <a:lnTo>
                      <a:pt x="84" y="160"/>
                    </a:lnTo>
                    <a:lnTo>
                      <a:pt x="97" y="147"/>
                    </a:lnTo>
                    <a:lnTo>
                      <a:pt x="91" y="153"/>
                    </a:lnTo>
                    <a:lnTo>
                      <a:pt x="99" y="160"/>
                    </a:lnTo>
                    <a:lnTo>
                      <a:pt x="99" y="153"/>
                    </a:lnTo>
                    <a:lnTo>
                      <a:pt x="115" y="167"/>
                    </a:lnTo>
                    <a:lnTo>
                      <a:pt x="122" y="160"/>
                    </a:lnTo>
                    <a:lnTo>
                      <a:pt x="119" y="151"/>
                    </a:lnTo>
                    <a:lnTo>
                      <a:pt x="126" y="156"/>
                    </a:lnTo>
                    <a:lnTo>
                      <a:pt x="130" y="147"/>
                    </a:lnTo>
                    <a:lnTo>
                      <a:pt x="130" y="147"/>
                    </a:lnTo>
                    <a:lnTo>
                      <a:pt x="133" y="151"/>
                    </a:lnTo>
                    <a:lnTo>
                      <a:pt x="131" y="167"/>
                    </a:lnTo>
                    <a:lnTo>
                      <a:pt x="137" y="169"/>
                    </a:lnTo>
                    <a:lnTo>
                      <a:pt x="181" y="164"/>
                    </a:lnTo>
                    <a:lnTo>
                      <a:pt x="181" y="156"/>
                    </a:lnTo>
                    <a:lnTo>
                      <a:pt x="188" y="167"/>
                    </a:lnTo>
                    <a:lnTo>
                      <a:pt x="190" y="155"/>
                    </a:lnTo>
                    <a:lnTo>
                      <a:pt x="191" y="165"/>
                    </a:lnTo>
                    <a:lnTo>
                      <a:pt x="213" y="162"/>
                    </a:lnTo>
                    <a:lnTo>
                      <a:pt x="219" y="153"/>
                    </a:lnTo>
                    <a:lnTo>
                      <a:pt x="211" y="142"/>
                    </a:lnTo>
                    <a:lnTo>
                      <a:pt x="221" y="147"/>
                    </a:lnTo>
                    <a:lnTo>
                      <a:pt x="221" y="160"/>
                    </a:lnTo>
                    <a:lnTo>
                      <a:pt x="226" y="167"/>
                    </a:lnTo>
                    <a:lnTo>
                      <a:pt x="241" y="169"/>
                    </a:lnTo>
                    <a:lnTo>
                      <a:pt x="268" y="160"/>
                    </a:lnTo>
                    <a:lnTo>
                      <a:pt x="262" y="133"/>
                    </a:lnTo>
                    <a:lnTo>
                      <a:pt x="277" y="118"/>
                    </a:lnTo>
                    <a:lnTo>
                      <a:pt x="273" y="102"/>
                    </a:lnTo>
                    <a:lnTo>
                      <a:pt x="233" y="82"/>
                    </a:lnTo>
                    <a:lnTo>
                      <a:pt x="171" y="105"/>
                    </a:lnTo>
                    <a:lnTo>
                      <a:pt x="181" y="113"/>
                    </a:lnTo>
                    <a:lnTo>
                      <a:pt x="162" y="116"/>
                    </a:lnTo>
                    <a:lnTo>
                      <a:pt x="166" y="111"/>
                    </a:lnTo>
                    <a:lnTo>
                      <a:pt x="150" y="100"/>
                    </a:lnTo>
                    <a:lnTo>
                      <a:pt x="146" y="109"/>
                    </a:lnTo>
                    <a:lnTo>
                      <a:pt x="144" y="102"/>
                    </a:lnTo>
                    <a:lnTo>
                      <a:pt x="137" y="109"/>
                    </a:lnTo>
                    <a:lnTo>
                      <a:pt x="130" y="95"/>
                    </a:lnTo>
                    <a:lnTo>
                      <a:pt x="126" y="113"/>
                    </a:lnTo>
                    <a:lnTo>
                      <a:pt x="113" y="102"/>
                    </a:lnTo>
                    <a:lnTo>
                      <a:pt x="120" y="98"/>
                    </a:lnTo>
                    <a:lnTo>
                      <a:pt x="122" y="89"/>
                    </a:lnTo>
                    <a:lnTo>
                      <a:pt x="119" y="85"/>
                    </a:lnTo>
                    <a:lnTo>
                      <a:pt x="97" y="78"/>
                    </a:lnTo>
                    <a:lnTo>
                      <a:pt x="90" y="89"/>
                    </a:lnTo>
                    <a:lnTo>
                      <a:pt x="91" y="78"/>
                    </a:lnTo>
                    <a:lnTo>
                      <a:pt x="91" y="76"/>
                    </a:lnTo>
                    <a:lnTo>
                      <a:pt x="104" y="73"/>
                    </a:lnTo>
                    <a:lnTo>
                      <a:pt x="84" y="64"/>
                    </a:lnTo>
                    <a:lnTo>
                      <a:pt x="117" y="65"/>
                    </a:lnTo>
                    <a:lnTo>
                      <a:pt x="122" y="53"/>
                    </a:lnTo>
                    <a:lnTo>
                      <a:pt x="86" y="42"/>
                    </a:lnTo>
                    <a:lnTo>
                      <a:pt x="104" y="42"/>
                    </a:lnTo>
                    <a:lnTo>
                      <a:pt x="86" y="25"/>
                    </a:lnTo>
                    <a:lnTo>
                      <a:pt x="51" y="45"/>
                    </a:lnTo>
                    <a:lnTo>
                      <a:pt x="57" y="18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8" name="Freeform 296"/>
              <p:cNvSpPr>
                <a:spLocks/>
              </p:cNvSpPr>
              <p:nvPr/>
            </p:nvSpPr>
            <p:spPr bwMode="auto">
              <a:xfrm>
                <a:off x="735" y="246"/>
                <a:ext cx="116" cy="120"/>
              </a:xfrm>
              <a:custGeom>
                <a:avLst/>
                <a:gdLst>
                  <a:gd name="T0" fmla="*/ 43 w 116"/>
                  <a:gd name="T1" fmla="*/ 38 h 120"/>
                  <a:gd name="T2" fmla="*/ 63 w 116"/>
                  <a:gd name="T3" fmla="*/ 12 h 120"/>
                  <a:gd name="T4" fmla="*/ 93 w 116"/>
                  <a:gd name="T5" fmla="*/ 16 h 120"/>
                  <a:gd name="T6" fmla="*/ 94 w 116"/>
                  <a:gd name="T7" fmla="*/ 12 h 120"/>
                  <a:gd name="T8" fmla="*/ 89 w 116"/>
                  <a:gd name="T9" fmla="*/ 7 h 120"/>
                  <a:gd name="T10" fmla="*/ 100 w 116"/>
                  <a:gd name="T11" fmla="*/ 0 h 120"/>
                  <a:gd name="T12" fmla="*/ 116 w 116"/>
                  <a:gd name="T13" fmla="*/ 20 h 120"/>
                  <a:gd name="T14" fmla="*/ 102 w 116"/>
                  <a:gd name="T15" fmla="*/ 29 h 120"/>
                  <a:gd name="T16" fmla="*/ 109 w 116"/>
                  <a:gd name="T17" fmla="*/ 41 h 120"/>
                  <a:gd name="T18" fmla="*/ 102 w 116"/>
                  <a:gd name="T19" fmla="*/ 47 h 120"/>
                  <a:gd name="T20" fmla="*/ 109 w 116"/>
                  <a:gd name="T21" fmla="*/ 61 h 120"/>
                  <a:gd name="T22" fmla="*/ 93 w 116"/>
                  <a:gd name="T23" fmla="*/ 71 h 120"/>
                  <a:gd name="T24" fmla="*/ 91 w 116"/>
                  <a:gd name="T25" fmla="*/ 87 h 120"/>
                  <a:gd name="T26" fmla="*/ 76 w 116"/>
                  <a:gd name="T27" fmla="*/ 78 h 120"/>
                  <a:gd name="T28" fmla="*/ 80 w 116"/>
                  <a:gd name="T29" fmla="*/ 52 h 120"/>
                  <a:gd name="T30" fmla="*/ 71 w 116"/>
                  <a:gd name="T31" fmla="*/ 54 h 120"/>
                  <a:gd name="T32" fmla="*/ 69 w 116"/>
                  <a:gd name="T33" fmla="*/ 61 h 120"/>
                  <a:gd name="T34" fmla="*/ 71 w 116"/>
                  <a:gd name="T35" fmla="*/ 71 h 120"/>
                  <a:gd name="T36" fmla="*/ 62 w 116"/>
                  <a:gd name="T37" fmla="*/ 74 h 120"/>
                  <a:gd name="T38" fmla="*/ 67 w 116"/>
                  <a:gd name="T39" fmla="*/ 85 h 120"/>
                  <a:gd name="T40" fmla="*/ 62 w 116"/>
                  <a:gd name="T41" fmla="*/ 100 h 120"/>
                  <a:gd name="T42" fmla="*/ 51 w 116"/>
                  <a:gd name="T43" fmla="*/ 85 h 120"/>
                  <a:gd name="T44" fmla="*/ 53 w 116"/>
                  <a:gd name="T45" fmla="*/ 98 h 120"/>
                  <a:gd name="T46" fmla="*/ 47 w 116"/>
                  <a:gd name="T47" fmla="*/ 101 h 120"/>
                  <a:gd name="T48" fmla="*/ 53 w 116"/>
                  <a:gd name="T49" fmla="*/ 109 h 120"/>
                  <a:gd name="T50" fmla="*/ 40 w 116"/>
                  <a:gd name="T51" fmla="*/ 120 h 120"/>
                  <a:gd name="T52" fmla="*/ 33 w 116"/>
                  <a:gd name="T53" fmla="*/ 92 h 120"/>
                  <a:gd name="T54" fmla="*/ 25 w 116"/>
                  <a:gd name="T55" fmla="*/ 111 h 120"/>
                  <a:gd name="T56" fmla="*/ 16 w 116"/>
                  <a:gd name="T57" fmla="*/ 98 h 120"/>
                  <a:gd name="T58" fmla="*/ 5 w 116"/>
                  <a:gd name="T59" fmla="*/ 111 h 120"/>
                  <a:gd name="T60" fmla="*/ 2 w 116"/>
                  <a:gd name="T61" fmla="*/ 109 h 120"/>
                  <a:gd name="T62" fmla="*/ 7 w 116"/>
                  <a:gd name="T63" fmla="*/ 96 h 120"/>
                  <a:gd name="T64" fmla="*/ 0 w 116"/>
                  <a:gd name="T65" fmla="*/ 94 h 120"/>
                  <a:gd name="T66" fmla="*/ 7 w 116"/>
                  <a:gd name="T67" fmla="*/ 78 h 120"/>
                  <a:gd name="T68" fmla="*/ 20 w 116"/>
                  <a:gd name="T69" fmla="*/ 78 h 120"/>
                  <a:gd name="T70" fmla="*/ 25 w 116"/>
                  <a:gd name="T71" fmla="*/ 61 h 120"/>
                  <a:gd name="T72" fmla="*/ 42 w 116"/>
                  <a:gd name="T73" fmla="*/ 50 h 120"/>
                  <a:gd name="T74" fmla="*/ 40 w 116"/>
                  <a:gd name="T75" fmla="*/ 49 h 120"/>
                  <a:gd name="T76" fmla="*/ 43 w 116"/>
                  <a:gd name="T77" fmla="*/ 38 h 120"/>
                  <a:gd name="T78" fmla="*/ 43 w 116"/>
                  <a:gd name="T79" fmla="*/ 3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6" h="120">
                    <a:moveTo>
                      <a:pt x="43" y="38"/>
                    </a:moveTo>
                    <a:lnTo>
                      <a:pt x="63" y="12"/>
                    </a:lnTo>
                    <a:lnTo>
                      <a:pt x="93" y="16"/>
                    </a:lnTo>
                    <a:lnTo>
                      <a:pt x="94" y="12"/>
                    </a:lnTo>
                    <a:lnTo>
                      <a:pt x="89" y="7"/>
                    </a:lnTo>
                    <a:lnTo>
                      <a:pt x="100" y="0"/>
                    </a:lnTo>
                    <a:lnTo>
                      <a:pt x="116" y="20"/>
                    </a:lnTo>
                    <a:lnTo>
                      <a:pt x="102" y="29"/>
                    </a:lnTo>
                    <a:lnTo>
                      <a:pt x="109" y="41"/>
                    </a:lnTo>
                    <a:lnTo>
                      <a:pt x="102" y="47"/>
                    </a:lnTo>
                    <a:lnTo>
                      <a:pt x="109" y="61"/>
                    </a:lnTo>
                    <a:lnTo>
                      <a:pt x="93" y="71"/>
                    </a:lnTo>
                    <a:lnTo>
                      <a:pt x="91" y="87"/>
                    </a:lnTo>
                    <a:lnTo>
                      <a:pt x="76" y="78"/>
                    </a:lnTo>
                    <a:lnTo>
                      <a:pt x="80" y="52"/>
                    </a:lnTo>
                    <a:lnTo>
                      <a:pt x="71" y="54"/>
                    </a:lnTo>
                    <a:lnTo>
                      <a:pt x="69" y="61"/>
                    </a:lnTo>
                    <a:lnTo>
                      <a:pt x="71" y="71"/>
                    </a:lnTo>
                    <a:lnTo>
                      <a:pt x="62" y="74"/>
                    </a:lnTo>
                    <a:lnTo>
                      <a:pt x="67" y="85"/>
                    </a:lnTo>
                    <a:lnTo>
                      <a:pt x="62" y="100"/>
                    </a:lnTo>
                    <a:lnTo>
                      <a:pt x="51" y="85"/>
                    </a:lnTo>
                    <a:lnTo>
                      <a:pt x="53" y="98"/>
                    </a:lnTo>
                    <a:lnTo>
                      <a:pt x="47" y="101"/>
                    </a:lnTo>
                    <a:lnTo>
                      <a:pt x="53" y="109"/>
                    </a:lnTo>
                    <a:lnTo>
                      <a:pt x="40" y="120"/>
                    </a:lnTo>
                    <a:lnTo>
                      <a:pt x="33" y="92"/>
                    </a:lnTo>
                    <a:lnTo>
                      <a:pt x="25" y="111"/>
                    </a:lnTo>
                    <a:lnTo>
                      <a:pt x="16" y="98"/>
                    </a:lnTo>
                    <a:lnTo>
                      <a:pt x="5" y="111"/>
                    </a:lnTo>
                    <a:lnTo>
                      <a:pt x="2" y="109"/>
                    </a:lnTo>
                    <a:lnTo>
                      <a:pt x="7" y="96"/>
                    </a:lnTo>
                    <a:lnTo>
                      <a:pt x="0" y="94"/>
                    </a:lnTo>
                    <a:lnTo>
                      <a:pt x="7" y="78"/>
                    </a:lnTo>
                    <a:lnTo>
                      <a:pt x="20" y="78"/>
                    </a:lnTo>
                    <a:lnTo>
                      <a:pt x="25" y="61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3" y="38"/>
                    </a:lnTo>
                    <a:lnTo>
                      <a:pt x="43" y="3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29" name="Freeform 297"/>
              <p:cNvSpPr>
                <a:spLocks/>
              </p:cNvSpPr>
              <p:nvPr/>
            </p:nvSpPr>
            <p:spPr bwMode="auto">
              <a:xfrm>
                <a:off x="735" y="246"/>
                <a:ext cx="116" cy="120"/>
              </a:xfrm>
              <a:custGeom>
                <a:avLst/>
                <a:gdLst>
                  <a:gd name="T0" fmla="*/ 43 w 116"/>
                  <a:gd name="T1" fmla="*/ 38 h 120"/>
                  <a:gd name="T2" fmla="*/ 63 w 116"/>
                  <a:gd name="T3" fmla="*/ 12 h 120"/>
                  <a:gd name="T4" fmla="*/ 93 w 116"/>
                  <a:gd name="T5" fmla="*/ 16 h 120"/>
                  <a:gd name="T6" fmla="*/ 94 w 116"/>
                  <a:gd name="T7" fmla="*/ 12 h 120"/>
                  <a:gd name="T8" fmla="*/ 89 w 116"/>
                  <a:gd name="T9" fmla="*/ 7 h 120"/>
                  <a:gd name="T10" fmla="*/ 100 w 116"/>
                  <a:gd name="T11" fmla="*/ 0 h 120"/>
                  <a:gd name="T12" fmla="*/ 116 w 116"/>
                  <a:gd name="T13" fmla="*/ 20 h 120"/>
                  <a:gd name="T14" fmla="*/ 102 w 116"/>
                  <a:gd name="T15" fmla="*/ 29 h 120"/>
                  <a:gd name="T16" fmla="*/ 109 w 116"/>
                  <a:gd name="T17" fmla="*/ 41 h 120"/>
                  <a:gd name="T18" fmla="*/ 102 w 116"/>
                  <a:gd name="T19" fmla="*/ 47 h 120"/>
                  <a:gd name="T20" fmla="*/ 109 w 116"/>
                  <a:gd name="T21" fmla="*/ 61 h 120"/>
                  <a:gd name="T22" fmla="*/ 93 w 116"/>
                  <a:gd name="T23" fmla="*/ 71 h 120"/>
                  <a:gd name="T24" fmla="*/ 91 w 116"/>
                  <a:gd name="T25" fmla="*/ 87 h 120"/>
                  <a:gd name="T26" fmla="*/ 76 w 116"/>
                  <a:gd name="T27" fmla="*/ 78 h 120"/>
                  <a:gd name="T28" fmla="*/ 80 w 116"/>
                  <a:gd name="T29" fmla="*/ 52 h 120"/>
                  <a:gd name="T30" fmla="*/ 71 w 116"/>
                  <a:gd name="T31" fmla="*/ 54 h 120"/>
                  <a:gd name="T32" fmla="*/ 69 w 116"/>
                  <a:gd name="T33" fmla="*/ 61 h 120"/>
                  <a:gd name="T34" fmla="*/ 71 w 116"/>
                  <a:gd name="T35" fmla="*/ 71 h 120"/>
                  <a:gd name="T36" fmla="*/ 62 w 116"/>
                  <a:gd name="T37" fmla="*/ 74 h 120"/>
                  <a:gd name="T38" fmla="*/ 67 w 116"/>
                  <a:gd name="T39" fmla="*/ 85 h 120"/>
                  <a:gd name="T40" fmla="*/ 62 w 116"/>
                  <a:gd name="T41" fmla="*/ 100 h 120"/>
                  <a:gd name="T42" fmla="*/ 51 w 116"/>
                  <a:gd name="T43" fmla="*/ 85 h 120"/>
                  <a:gd name="T44" fmla="*/ 53 w 116"/>
                  <a:gd name="T45" fmla="*/ 98 h 120"/>
                  <a:gd name="T46" fmla="*/ 47 w 116"/>
                  <a:gd name="T47" fmla="*/ 101 h 120"/>
                  <a:gd name="T48" fmla="*/ 53 w 116"/>
                  <a:gd name="T49" fmla="*/ 109 h 120"/>
                  <a:gd name="T50" fmla="*/ 40 w 116"/>
                  <a:gd name="T51" fmla="*/ 120 h 120"/>
                  <a:gd name="T52" fmla="*/ 33 w 116"/>
                  <a:gd name="T53" fmla="*/ 92 h 120"/>
                  <a:gd name="T54" fmla="*/ 25 w 116"/>
                  <a:gd name="T55" fmla="*/ 111 h 120"/>
                  <a:gd name="T56" fmla="*/ 16 w 116"/>
                  <a:gd name="T57" fmla="*/ 98 h 120"/>
                  <a:gd name="T58" fmla="*/ 5 w 116"/>
                  <a:gd name="T59" fmla="*/ 111 h 120"/>
                  <a:gd name="T60" fmla="*/ 2 w 116"/>
                  <a:gd name="T61" fmla="*/ 109 h 120"/>
                  <a:gd name="T62" fmla="*/ 7 w 116"/>
                  <a:gd name="T63" fmla="*/ 96 h 120"/>
                  <a:gd name="T64" fmla="*/ 0 w 116"/>
                  <a:gd name="T65" fmla="*/ 94 h 120"/>
                  <a:gd name="T66" fmla="*/ 7 w 116"/>
                  <a:gd name="T67" fmla="*/ 78 h 120"/>
                  <a:gd name="T68" fmla="*/ 20 w 116"/>
                  <a:gd name="T69" fmla="*/ 78 h 120"/>
                  <a:gd name="T70" fmla="*/ 25 w 116"/>
                  <a:gd name="T71" fmla="*/ 61 h 120"/>
                  <a:gd name="T72" fmla="*/ 42 w 116"/>
                  <a:gd name="T73" fmla="*/ 50 h 120"/>
                  <a:gd name="T74" fmla="*/ 40 w 116"/>
                  <a:gd name="T75" fmla="*/ 49 h 120"/>
                  <a:gd name="T76" fmla="*/ 43 w 116"/>
                  <a:gd name="T77" fmla="*/ 38 h 120"/>
                  <a:gd name="T78" fmla="*/ 43 w 116"/>
                  <a:gd name="T79" fmla="*/ 3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6" h="120">
                    <a:moveTo>
                      <a:pt x="43" y="38"/>
                    </a:moveTo>
                    <a:lnTo>
                      <a:pt x="63" y="12"/>
                    </a:lnTo>
                    <a:lnTo>
                      <a:pt x="93" y="16"/>
                    </a:lnTo>
                    <a:lnTo>
                      <a:pt x="94" y="12"/>
                    </a:lnTo>
                    <a:lnTo>
                      <a:pt x="89" y="7"/>
                    </a:lnTo>
                    <a:lnTo>
                      <a:pt x="100" y="0"/>
                    </a:lnTo>
                    <a:lnTo>
                      <a:pt x="116" y="20"/>
                    </a:lnTo>
                    <a:lnTo>
                      <a:pt x="102" y="29"/>
                    </a:lnTo>
                    <a:lnTo>
                      <a:pt x="109" y="41"/>
                    </a:lnTo>
                    <a:lnTo>
                      <a:pt x="102" y="47"/>
                    </a:lnTo>
                    <a:lnTo>
                      <a:pt x="109" y="61"/>
                    </a:lnTo>
                    <a:lnTo>
                      <a:pt x="93" y="71"/>
                    </a:lnTo>
                    <a:lnTo>
                      <a:pt x="91" y="87"/>
                    </a:lnTo>
                    <a:lnTo>
                      <a:pt x="76" y="78"/>
                    </a:lnTo>
                    <a:lnTo>
                      <a:pt x="80" y="52"/>
                    </a:lnTo>
                    <a:lnTo>
                      <a:pt x="71" y="54"/>
                    </a:lnTo>
                    <a:lnTo>
                      <a:pt x="69" y="61"/>
                    </a:lnTo>
                    <a:lnTo>
                      <a:pt x="71" y="71"/>
                    </a:lnTo>
                    <a:lnTo>
                      <a:pt x="62" y="74"/>
                    </a:lnTo>
                    <a:lnTo>
                      <a:pt x="67" y="85"/>
                    </a:lnTo>
                    <a:lnTo>
                      <a:pt x="62" y="100"/>
                    </a:lnTo>
                    <a:lnTo>
                      <a:pt x="51" y="85"/>
                    </a:lnTo>
                    <a:lnTo>
                      <a:pt x="53" y="98"/>
                    </a:lnTo>
                    <a:lnTo>
                      <a:pt x="47" y="101"/>
                    </a:lnTo>
                    <a:lnTo>
                      <a:pt x="53" y="109"/>
                    </a:lnTo>
                    <a:lnTo>
                      <a:pt x="40" y="120"/>
                    </a:lnTo>
                    <a:lnTo>
                      <a:pt x="33" y="92"/>
                    </a:lnTo>
                    <a:lnTo>
                      <a:pt x="25" y="111"/>
                    </a:lnTo>
                    <a:lnTo>
                      <a:pt x="16" y="98"/>
                    </a:lnTo>
                    <a:lnTo>
                      <a:pt x="5" y="111"/>
                    </a:lnTo>
                    <a:lnTo>
                      <a:pt x="2" y="109"/>
                    </a:lnTo>
                    <a:lnTo>
                      <a:pt x="7" y="96"/>
                    </a:lnTo>
                    <a:lnTo>
                      <a:pt x="0" y="94"/>
                    </a:lnTo>
                    <a:lnTo>
                      <a:pt x="7" y="78"/>
                    </a:lnTo>
                    <a:lnTo>
                      <a:pt x="20" y="78"/>
                    </a:lnTo>
                    <a:lnTo>
                      <a:pt x="25" y="61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3" y="38"/>
                    </a:lnTo>
                    <a:lnTo>
                      <a:pt x="43" y="3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0" name="Freeform 298"/>
              <p:cNvSpPr>
                <a:spLocks/>
              </p:cNvSpPr>
              <p:nvPr/>
            </p:nvSpPr>
            <p:spPr bwMode="auto">
              <a:xfrm>
                <a:off x="1062" y="307"/>
                <a:ext cx="80" cy="108"/>
              </a:xfrm>
              <a:custGeom>
                <a:avLst/>
                <a:gdLst>
                  <a:gd name="T0" fmla="*/ 77 w 80"/>
                  <a:gd name="T1" fmla="*/ 46 h 108"/>
                  <a:gd name="T2" fmla="*/ 75 w 80"/>
                  <a:gd name="T3" fmla="*/ 13 h 108"/>
                  <a:gd name="T4" fmla="*/ 64 w 80"/>
                  <a:gd name="T5" fmla="*/ 0 h 108"/>
                  <a:gd name="T6" fmla="*/ 53 w 80"/>
                  <a:gd name="T7" fmla="*/ 15 h 108"/>
                  <a:gd name="T8" fmla="*/ 31 w 80"/>
                  <a:gd name="T9" fmla="*/ 2 h 108"/>
                  <a:gd name="T10" fmla="*/ 22 w 80"/>
                  <a:gd name="T11" fmla="*/ 13 h 108"/>
                  <a:gd name="T12" fmla="*/ 38 w 80"/>
                  <a:gd name="T13" fmla="*/ 24 h 108"/>
                  <a:gd name="T14" fmla="*/ 29 w 80"/>
                  <a:gd name="T15" fmla="*/ 30 h 108"/>
                  <a:gd name="T16" fmla="*/ 38 w 80"/>
                  <a:gd name="T17" fmla="*/ 31 h 108"/>
                  <a:gd name="T18" fmla="*/ 35 w 80"/>
                  <a:gd name="T19" fmla="*/ 33 h 108"/>
                  <a:gd name="T20" fmla="*/ 44 w 80"/>
                  <a:gd name="T21" fmla="*/ 46 h 108"/>
                  <a:gd name="T22" fmla="*/ 9 w 80"/>
                  <a:gd name="T23" fmla="*/ 15 h 108"/>
                  <a:gd name="T24" fmla="*/ 4 w 80"/>
                  <a:gd name="T25" fmla="*/ 31 h 108"/>
                  <a:gd name="T26" fmla="*/ 7 w 80"/>
                  <a:gd name="T27" fmla="*/ 31 h 108"/>
                  <a:gd name="T28" fmla="*/ 9 w 80"/>
                  <a:gd name="T29" fmla="*/ 48 h 108"/>
                  <a:gd name="T30" fmla="*/ 17 w 80"/>
                  <a:gd name="T31" fmla="*/ 44 h 108"/>
                  <a:gd name="T32" fmla="*/ 13 w 80"/>
                  <a:gd name="T33" fmla="*/ 51 h 108"/>
                  <a:gd name="T34" fmla="*/ 18 w 80"/>
                  <a:gd name="T35" fmla="*/ 59 h 108"/>
                  <a:gd name="T36" fmla="*/ 6 w 80"/>
                  <a:gd name="T37" fmla="*/ 53 h 108"/>
                  <a:gd name="T38" fmla="*/ 2 w 80"/>
                  <a:gd name="T39" fmla="*/ 60 h 108"/>
                  <a:gd name="T40" fmla="*/ 6 w 80"/>
                  <a:gd name="T41" fmla="*/ 66 h 108"/>
                  <a:gd name="T42" fmla="*/ 0 w 80"/>
                  <a:gd name="T43" fmla="*/ 70 h 108"/>
                  <a:gd name="T44" fmla="*/ 55 w 80"/>
                  <a:gd name="T45" fmla="*/ 60 h 108"/>
                  <a:gd name="T46" fmla="*/ 27 w 80"/>
                  <a:gd name="T47" fmla="*/ 82 h 108"/>
                  <a:gd name="T48" fmla="*/ 37 w 80"/>
                  <a:gd name="T49" fmla="*/ 93 h 108"/>
                  <a:gd name="T50" fmla="*/ 27 w 80"/>
                  <a:gd name="T51" fmla="*/ 97 h 108"/>
                  <a:gd name="T52" fmla="*/ 29 w 80"/>
                  <a:gd name="T53" fmla="*/ 106 h 108"/>
                  <a:gd name="T54" fmla="*/ 67 w 80"/>
                  <a:gd name="T55" fmla="*/ 108 h 108"/>
                  <a:gd name="T56" fmla="*/ 66 w 80"/>
                  <a:gd name="T57" fmla="*/ 97 h 108"/>
                  <a:gd name="T58" fmla="*/ 73 w 80"/>
                  <a:gd name="T59" fmla="*/ 100 h 108"/>
                  <a:gd name="T60" fmla="*/ 66 w 80"/>
                  <a:gd name="T61" fmla="*/ 88 h 108"/>
                  <a:gd name="T62" fmla="*/ 73 w 80"/>
                  <a:gd name="T63" fmla="*/ 77 h 108"/>
                  <a:gd name="T64" fmla="*/ 71 w 80"/>
                  <a:gd name="T65" fmla="*/ 70 h 108"/>
                  <a:gd name="T66" fmla="*/ 80 w 80"/>
                  <a:gd name="T67" fmla="*/ 84 h 108"/>
                  <a:gd name="T68" fmla="*/ 80 w 80"/>
                  <a:gd name="T69" fmla="*/ 60 h 108"/>
                  <a:gd name="T70" fmla="*/ 73 w 80"/>
                  <a:gd name="T71" fmla="*/ 60 h 108"/>
                  <a:gd name="T72" fmla="*/ 77 w 80"/>
                  <a:gd name="T73" fmla="*/ 46 h 108"/>
                  <a:gd name="T74" fmla="*/ 77 w 80"/>
                  <a:gd name="T75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108">
                    <a:moveTo>
                      <a:pt x="77" y="46"/>
                    </a:moveTo>
                    <a:lnTo>
                      <a:pt x="75" y="13"/>
                    </a:lnTo>
                    <a:lnTo>
                      <a:pt x="64" y="0"/>
                    </a:lnTo>
                    <a:lnTo>
                      <a:pt x="53" y="15"/>
                    </a:lnTo>
                    <a:lnTo>
                      <a:pt x="31" y="2"/>
                    </a:lnTo>
                    <a:lnTo>
                      <a:pt x="22" y="13"/>
                    </a:lnTo>
                    <a:lnTo>
                      <a:pt x="38" y="24"/>
                    </a:lnTo>
                    <a:lnTo>
                      <a:pt x="29" y="30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44" y="46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9" y="48"/>
                    </a:lnTo>
                    <a:lnTo>
                      <a:pt x="17" y="44"/>
                    </a:lnTo>
                    <a:lnTo>
                      <a:pt x="13" y="51"/>
                    </a:lnTo>
                    <a:lnTo>
                      <a:pt x="18" y="59"/>
                    </a:lnTo>
                    <a:lnTo>
                      <a:pt x="6" y="53"/>
                    </a:lnTo>
                    <a:lnTo>
                      <a:pt x="2" y="60"/>
                    </a:lnTo>
                    <a:lnTo>
                      <a:pt x="6" y="66"/>
                    </a:lnTo>
                    <a:lnTo>
                      <a:pt x="0" y="70"/>
                    </a:lnTo>
                    <a:lnTo>
                      <a:pt x="55" y="60"/>
                    </a:lnTo>
                    <a:lnTo>
                      <a:pt x="27" y="82"/>
                    </a:lnTo>
                    <a:lnTo>
                      <a:pt x="37" y="93"/>
                    </a:lnTo>
                    <a:lnTo>
                      <a:pt x="27" y="97"/>
                    </a:lnTo>
                    <a:lnTo>
                      <a:pt x="29" y="106"/>
                    </a:lnTo>
                    <a:lnTo>
                      <a:pt x="67" y="108"/>
                    </a:lnTo>
                    <a:lnTo>
                      <a:pt x="66" y="97"/>
                    </a:lnTo>
                    <a:lnTo>
                      <a:pt x="73" y="100"/>
                    </a:lnTo>
                    <a:lnTo>
                      <a:pt x="66" y="88"/>
                    </a:lnTo>
                    <a:lnTo>
                      <a:pt x="73" y="77"/>
                    </a:lnTo>
                    <a:lnTo>
                      <a:pt x="71" y="70"/>
                    </a:lnTo>
                    <a:lnTo>
                      <a:pt x="80" y="84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7" y="46"/>
                    </a:lnTo>
                    <a:lnTo>
                      <a:pt x="77" y="4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1" name="Freeform 299"/>
              <p:cNvSpPr>
                <a:spLocks/>
              </p:cNvSpPr>
              <p:nvPr/>
            </p:nvSpPr>
            <p:spPr bwMode="auto">
              <a:xfrm>
                <a:off x="1062" y="307"/>
                <a:ext cx="80" cy="108"/>
              </a:xfrm>
              <a:custGeom>
                <a:avLst/>
                <a:gdLst>
                  <a:gd name="T0" fmla="*/ 77 w 80"/>
                  <a:gd name="T1" fmla="*/ 46 h 108"/>
                  <a:gd name="T2" fmla="*/ 75 w 80"/>
                  <a:gd name="T3" fmla="*/ 13 h 108"/>
                  <a:gd name="T4" fmla="*/ 64 w 80"/>
                  <a:gd name="T5" fmla="*/ 0 h 108"/>
                  <a:gd name="T6" fmla="*/ 53 w 80"/>
                  <a:gd name="T7" fmla="*/ 15 h 108"/>
                  <a:gd name="T8" fmla="*/ 31 w 80"/>
                  <a:gd name="T9" fmla="*/ 2 h 108"/>
                  <a:gd name="T10" fmla="*/ 22 w 80"/>
                  <a:gd name="T11" fmla="*/ 13 h 108"/>
                  <a:gd name="T12" fmla="*/ 38 w 80"/>
                  <a:gd name="T13" fmla="*/ 24 h 108"/>
                  <a:gd name="T14" fmla="*/ 29 w 80"/>
                  <a:gd name="T15" fmla="*/ 30 h 108"/>
                  <a:gd name="T16" fmla="*/ 38 w 80"/>
                  <a:gd name="T17" fmla="*/ 31 h 108"/>
                  <a:gd name="T18" fmla="*/ 35 w 80"/>
                  <a:gd name="T19" fmla="*/ 33 h 108"/>
                  <a:gd name="T20" fmla="*/ 44 w 80"/>
                  <a:gd name="T21" fmla="*/ 46 h 108"/>
                  <a:gd name="T22" fmla="*/ 9 w 80"/>
                  <a:gd name="T23" fmla="*/ 15 h 108"/>
                  <a:gd name="T24" fmla="*/ 4 w 80"/>
                  <a:gd name="T25" fmla="*/ 31 h 108"/>
                  <a:gd name="T26" fmla="*/ 7 w 80"/>
                  <a:gd name="T27" fmla="*/ 31 h 108"/>
                  <a:gd name="T28" fmla="*/ 9 w 80"/>
                  <a:gd name="T29" fmla="*/ 48 h 108"/>
                  <a:gd name="T30" fmla="*/ 17 w 80"/>
                  <a:gd name="T31" fmla="*/ 44 h 108"/>
                  <a:gd name="T32" fmla="*/ 13 w 80"/>
                  <a:gd name="T33" fmla="*/ 51 h 108"/>
                  <a:gd name="T34" fmla="*/ 18 w 80"/>
                  <a:gd name="T35" fmla="*/ 59 h 108"/>
                  <a:gd name="T36" fmla="*/ 6 w 80"/>
                  <a:gd name="T37" fmla="*/ 53 h 108"/>
                  <a:gd name="T38" fmla="*/ 2 w 80"/>
                  <a:gd name="T39" fmla="*/ 60 h 108"/>
                  <a:gd name="T40" fmla="*/ 6 w 80"/>
                  <a:gd name="T41" fmla="*/ 66 h 108"/>
                  <a:gd name="T42" fmla="*/ 0 w 80"/>
                  <a:gd name="T43" fmla="*/ 70 h 108"/>
                  <a:gd name="T44" fmla="*/ 55 w 80"/>
                  <a:gd name="T45" fmla="*/ 60 h 108"/>
                  <a:gd name="T46" fmla="*/ 27 w 80"/>
                  <a:gd name="T47" fmla="*/ 82 h 108"/>
                  <a:gd name="T48" fmla="*/ 37 w 80"/>
                  <a:gd name="T49" fmla="*/ 93 h 108"/>
                  <a:gd name="T50" fmla="*/ 27 w 80"/>
                  <a:gd name="T51" fmla="*/ 97 h 108"/>
                  <a:gd name="T52" fmla="*/ 29 w 80"/>
                  <a:gd name="T53" fmla="*/ 106 h 108"/>
                  <a:gd name="T54" fmla="*/ 67 w 80"/>
                  <a:gd name="T55" fmla="*/ 108 h 108"/>
                  <a:gd name="T56" fmla="*/ 66 w 80"/>
                  <a:gd name="T57" fmla="*/ 97 h 108"/>
                  <a:gd name="T58" fmla="*/ 73 w 80"/>
                  <a:gd name="T59" fmla="*/ 100 h 108"/>
                  <a:gd name="T60" fmla="*/ 66 w 80"/>
                  <a:gd name="T61" fmla="*/ 88 h 108"/>
                  <a:gd name="T62" fmla="*/ 73 w 80"/>
                  <a:gd name="T63" fmla="*/ 77 h 108"/>
                  <a:gd name="T64" fmla="*/ 71 w 80"/>
                  <a:gd name="T65" fmla="*/ 70 h 108"/>
                  <a:gd name="T66" fmla="*/ 80 w 80"/>
                  <a:gd name="T67" fmla="*/ 84 h 108"/>
                  <a:gd name="T68" fmla="*/ 80 w 80"/>
                  <a:gd name="T69" fmla="*/ 60 h 108"/>
                  <a:gd name="T70" fmla="*/ 73 w 80"/>
                  <a:gd name="T71" fmla="*/ 60 h 108"/>
                  <a:gd name="T72" fmla="*/ 77 w 80"/>
                  <a:gd name="T73" fmla="*/ 46 h 108"/>
                  <a:gd name="T74" fmla="*/ 77 w 80"/>
                  <a:gd name="T75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108">
                    <a:moveTo>
                      <a:pt x="77" y="46"/>
                    </a:moveTo>
                    <a:lnTo>
                      <a:pt x="75" y="13"/>
                    </a:lnTo>
                    <a:lnTo>
                      <a:pt x="64" y="0"/>
                    </a:lnTo>
                    <a:lnTo>
                      <a:pt x="53" y="15"/>
                    </a:lnTo>
                    <a:lnTo>
                      <a:pt x="31" y="2"/>
                    </a:lnTo>
                    <a:lnTo>
                      <a:pt x="22" y="13"/>
                    </a:lnTo>
                    <a:lnTo>
                      <a:pt x="38" y="24"/>
                    </a:lnTo>
                    <a:lnTo>
                      <a:pt x="29" y="30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44" y="46"/>
                    </a:lnTo>
                    <a:lnTo>
                      <a:pt x="9" y="15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9" y="48"/>
                    </a:lnTo>
                    <a:lnTo>
                      <a:pt x="17" y="44"/>
                    </a:lnTo>
                    <a:lnTo>
                      <a:pt x="13" y="51"/>
                    </a:lnTo>
                    <a:lnTo>
                      <a:pt x="18" y="59"/>
                    </a:lnTo>
                    <a:lnTo>
                      <a:pt x="6" y="53"/>
                    </a:lnTo>
                    <a:lnTo>
                      <a:pt x="2" y="60"/>
                    </a:lnTo>
                    <a:lnTo>
                      <a:pt x="6" y="66"/>
                    </a:lnTo>
                    <a:lnTo>
                      <a:pt x="0" y="70"/>
                    </a:lnTo>
                    <a:lnTo>
                      <a:pt x="55" y="60"/>
                    </a:lnTo>
                    <a:lnTo>
                      <a:pt x="27" y="82"/>
                    </a:lnTo>
                    <a:lnTo>
                      <a:pt x="37" y="93"/>
                    </a:lnTo>
                    <a:lnTo>
                      <a:pt x="27" y="97"/>
                    </a:lnTo>
                    <a:lnTo>
                      <a:pt x="29" y="106"/>
                    </a:lnTo>
                    <a:lnTo>
                      <a:pt x="67" y="108"/>
                    </a:lnTo>
                    <a:lnTo>
                      <a:pt x="66" y="97"/>
                    </a:lnTo>
                    <a:lnTo>
                      <a:pt x="73" y="100"/>
                    </a:lnTo>
                    <a:lnTo>
                      <a:pt x="66" y="88"/>
                    </a:lnTo>
                    <a:lnTo>
                      <a:pt x="73" y="77"/>
                    </a:lnTo>
                    <a:lnTo>
                      <a:pt x="71" y="70"/>
                    </a:lnTo>
                    <a:lnTo>
                      <a:pt x="80" y="84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7" y="46"/>
                    </a:lnTo>
                    <a:lnTo>
                      <a:pt x="77" y="4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2" name="Freeform 300"/>
              <p:cNvSpPr>
                <a:spLocks/>
              </p:cNvSpPr>
              <p:nvPr/>
            </p:nvSpPr>
            <p:spPr bwMode="auto">
              <a:xfrm>
                <a:off x="1062" y="486"/>
                <a:ext cx="97" cy="138"/>
              </a:xfrm>
              <a:custGeom>
                <a:avLst/>
                <a:gdLst>
                  <a:gd name="T0" fmla="*/ 40 w 97"/>
                  <a:gd name="T1" fmla="*/ 107 h 138"/>
                  <a:gd name="T2" fmla="*/ 35 w 97"/>
                  <a:gd name="T3" fmla="*/ 96 h 138"/>
                  <a:gd name="T4" fmla="*/ 17 w 97"/>
                  <a:gd name="T5" fmla="*/ 92 h 138"/>
                  <a:gd name="T6" fmla="*/ 0 w 97"/>
                  <a:gd name="T7" fmla="*/ 63 h 138"/>
                  <a:gd name="T8" fmla="*/ 2 w 97"/>
                  <a:gd name="T9" fmla="*/ 54 h 138"/>
                  <a:gd name="T10" fmla="*/ 7 w 97"/>
                  <a:gd name="T11" fmla="*/ 51 h 138"/>
                  <a:gd name="T12" fmla="*/ 22 w 97"/>
                  <a:gd name="T13" fmla="*/ 69 h 138"/>
                  <a:gd name="T14" fmla="*/ 37 w 97"/>
                  <a:gd name="T15" fmla="*/ 63 h 138"/>
                  <a:gd name="T16" fmla="*/ 35 w 97"/>
                  <a:gd name="T17" fmla="*/ 56 h 138"/>
                  <a:gd name="T18" fmla="*/ 38 w 97"/>
                  <a:gd name="T19" fmla="*/ 54 h 138"/>
                  <a:gd name="T20" fmla="*/ 33 w 97"/>
                  <a:gd name="T21" fmla="*/ 40 h 138"/>
                  <a:gd name="T22" fmla="*/ 40 w 97"/>
                  <a:gd name="T23" fmla="*/ 40 h 138"/>
                  <a:gd name="T24" fmla="*/ 17 w 97"/>
                  <a:gd name="T25" fmla="*/ 25 h 138"/>
                  <a:gd name="T26" fmla="*/ 29 w 97"/>
                  <a:gd name="T27" fmla="*/ 25 h 138"/>
                  <a:gd name="T28" fmla="*/ 27 w 97"/>
                  <a:gd name="T29" fmla="*/ 18 h 138"/>
                  <a:gd name="T30" fmla="*/ 20 w 97"/>
                  <a:gd name="T31" fmla="*/ 11 h 138"/>
                  <a:gd name="T32" fmla="*/ 37 w 97"/>
                  <a:gd name="T33" fmla="*/ 9 h 138"/>
                  <a:gd name="T34" fmla="*/ 31 w 97"/>
                  <a:gd name="T35" fmla="*/ 1 h 138"/>
                  <a:gd name="T36" fmla="*/ 35 w 97"/>
                  <a:gd name="T37" fmla="*/ 0 h 138"/>
                  <a:gd name="T38" fmla="*/ 57 w 97"/>
                  <a:gd name="T39" fmla="*/ 9 h 138"/>
                  <a:gd name="T40" fmla="*/ 80 w 97"/>
                  <a:gd name="T41" fmla="*/ 0 h 138"/>
                  <a:gd name="T42" fmla="*/ 87 w 97"/>
                  <a:gd name="T43" fmla="*/ 7 h 138"/>
                  <a:gd name="T44" fmla="*/ 77 w 97"/>
                  <a:gd name="T45" fmla="*/ 21 h 138"/>
                  <a:gd name="T46" fmla="*/ 82 w 97"/>
                  <a:gd name="T47" fmla="*/ 31 h 138"/>
                  <a:gd name="T48" fmla="*/ 73 w 97"/>
                  <a:gd name="T49" fmla="*/ 36 h 138"/>
                  <a:gd name="T50" fmla="*/ 64 w 97"/>
                  <a:gd name="T51" fmla="*/ 54 h 138"/>
                  <a:gd name="T52" fmla="*/ 77 w 97"/>
                  <a:gd name="T53" fmla="*/ 49 h 138"/>
                  <a:gd name="T54" fmla="*/ 86 w 97"/>
                  <a:gd name="T55" fmla="*/ 63 h 138"/>
                  <a:gd name="T56" fmla="*/ 84 w 97"/>
                  <a:gd name="T57" fmla="*/ 71 h 138"/>
                  <a:gd name="T58" fmla="*/ 93 w 97"/>
                  <a:gd name="T59" fmla="*/ 63 h 138"/>
                  <a:gd name="T60" fmla="*/ 97 w 97"/>
                  <a:gd name="T61" fmla="*/ 78 h 138"/>
                  <a:gd name="T62" fmla="*/ 93 w 97"/>
                  <a:gd name="T63" fmla="*/ 85 h 138"/>
                  <a:gd name="T64" fmla="*/ 97 w 97"/>
                  <a:gd name="T65" fmla="*/ 111 h 138"/>
                  <a:gd name="T66" fmla="*/ 82 w 97"/>
                  <a:gd name="T67" fmla="*/ 123 h 138"/>
                  <a:gd name="T68" fmla="*/ 71 w 97"/>
                  <a:gd name="T69" fmla="*/ 122 h 138"/>
                  <a:gd name="T70" fmla="*/ 73 w 97"/>
                  <a:gd name="T71" fmla="*/ 131 h 138"/>
                  <a:gd name="T72" fmla="*/ 66 w 97"/>
                  <a:gd name="T73" fmla="*/ 138 h 138"/>
                  <a:gd name="T74" fmla="*/ 55 w 97"/>
                  <a:gd name="T75" fmla="*/ 136 h 138"/>
                  <a:gd name="T76" fmla="*/ 49 w 97"/>
                  <a:gd name="T77" fmla="*/ 116 h 138"/>
                  <a:gd name="T78" fmla="*/ 40 w 97"/>
                  <a:gd name="T79" fmla="*/ 107 h 138"/>
                  <a:gd name="T80" fmla="*/ 40 w 97"/>
                  <a:gd name="T81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138">
                    <a:moveTo>
                      <a:pt x="40" y="107"/>
                    </a:moveTo>
                    <a:lnTo>
                      <a:pt x="35" y="96"/>
                    </a:lnTo>
                    <a:lnTo>
                      <a:pt x="17" y="92"/>
                    </a:lnTo>
                    <a:lnTo>
                      <a:pt x="0" y="63"/>
                    </a:lnTo>
                    <a:lnTo>
                      <a:pt x="2" y="54"/>
                    </a:lnTo>
                    <a:lnTo>
                      <a:pt x="7" y="51"/>
                    </a:lnTo>
                    <a:lnTo>
                      <a:pt x="22" y="69"/>
                    </a:lnTo>
                    <a:lnTo>
                      <a:pt x="37" y="63"/>
                    </a:lnTo>
                    <a:lnTo>
                      <a:pt x="35" y="56"/>
                    </a:lnTo>
                    <a:lnTo>
                      <a:pt x="38" y="54"/>
                    </a:lnTo>
                    <a:lnTo>
                      <a:pt x="33" y="40"/>
                    </a:lnTo>
                    <a:lnTo>
                      <a:pt x="40" y="40"/>
                    </a:lnTo>
                    <a:lnTo>
                      <a:pt x="17" y="25"/>
                    </a:lnTo>
                    <a:lnTo>
                      <a:pt x="29" y="25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37" y="9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57" y="9"/>
                    </a:lnTo>
                    <a:lnTo>
                      <a:pt x="80" y="0"/>
                    </a:lnTo>
                    <a:lnTo>
                      <a:pt x="87" y="7"/>
                    </a:lnTo>
                    <a:lnTo>
                      <a:pt x="77" y="21"/>
                    </a:lnTo>
                    <a:lnTo>
                      <a:pt x="82" y="31"/>
                    </a:lnTo>
                    <a:lnTo>
                      <a:pt x="73" y="36"/>
                    </a:lnTo>
                    <a:lnTo>
                      <a:pt x="64" y="54"/>
                    </a:lnTo>
                    <a:lnTo>
                      <a:pt x="77" y="49"/>
                    </a:lnTo>
                    <a:lnTo>
                      <a:pt x="86" y="63"/>
                    </a:lnTo>
                    <a:lnTo>
                      <a:pt x="84" y="71"/>
                    </a:lnTo>
                    <a:lnTo>
                      <a:pt x="93" y="63"/>
                    </a:lnTo>
                    <a:lnTo>
                      <a:pt x="97" y="78"/>
                    </a:lnTo>
                    <a:lnTo>
                      <a:pt x="93" y="85"/>
                    </a:lnTo>
                    <a:lnTo>
                      <a:pt x="97" y="111"/>
                    </a:lnTo>
                    <a:lnTo>
                      <a:pt x="82" y="123"/>
                    </a:lnTo>
                    <a:lnTo>
                      <a:pt x="71" y="122"/>
                    </a:lnTo>
                    <a:lnTo>
                      <a:pt x="73" y="131"/>
                    </a:lnTo>
                    <a:lnTo>
                      <a:pt x="66" y="138"/>
                    </a:lnTo>
                    <a:lnTo>
                      <a:pt x="55" y="136"/>
                    </a:lnTo>
                    <a:lnTo>
                      <a:pt x="49" y="116"/>
                    </a:lnTo>
                    <a:lnTo>
                      <a:pt x="40" y="107"/>
                    </a:lnTo>
                    <a:lnTo>
                      <a:pt x="40" y="10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3" name="Freeform 301"/>
              <p:cNvSpPr>
                <a:spLocks/>
              </p:cNvSpPr>
              <p:nvPr/>
            </p:nvSpPr>
            <p:spPr bwMode="auto">
              <a:xfrm>
                <a:off x="1062" y="486"/>
                <a:ext cx="97" cy="138"/>
              </a:xfrm>
              <a:custGeom>
                <a:avLst/>
                <a:gdLst>
                  <a:gd name="T0" fmla="*/ 40 w 97"/>
                  <a:gd name="T1" fmla="*/ 107 h 138"/>
                  <a:gd name="T2" fmla="*/ 35 w 97"/>
                  <a:gd name="T3" fmla="*/ 96 h 138"/>
                  <a:gd name="T4" fmla="*/ 17 w 97"/>
                  <a:gd name="T5" fmla="*/ 92 h 138"/>
                  <a:gd name="T6" fmla="*/ 0 w 97"/>
                  <a:gd name="T7" fmla="*/ 63 h 138"/>
                  <a:gd name="T8" fmla="*/ 2 w 97"/>
                  <a:gd name="T9" fmla="*/ 54 h 138"/>
                  <a:gd name="T10" fmla="*/ 7 w 97"/>
                  <a:gd name="T11" fmla="*/ 51 h 138"/>
                  <a:gd name="T12" fmla="*/ 22 w 97"/>
                  <a:gd name="T13" fmla="*/ 69 h 138"/>
                  <a:gd name="T14" fmla="*/ 37 w 97"/>
                  <a:gd name="T15" fmla="*/ 63 h 138"/>
                  <a:gd name="T16" fmla="*/ 35 w 97"/>
                  <a:gd name="T17" fmla="*/ 56 h 138"/>
                  <a:gd name="T18" fmla="*/ 38 w 97"/>
                  <a:gd name="T19" fmla="*/ 54 h 138"/>
                  <a:gd name="T20" fmla="*/ 33 w 97"/>
                  <a:gd name="T21" fmla="*/ 40 h 138"/>
                  <a:gd name="T22" fmla="*/ 40 w 97"/>
                  <a:gd name="T23" fmla="*/ 40 h 138"/>
                  <a:gd name="T24" fmla="*/ 17 w 97"/>
                  <a:gd name="T25" fmla="*/ 25 h 138"/>
                  <a:gd name="T26" fmla="*/ 29 w 97"/>
                  <a:gd name="T27" fmla="*/ 25 h 138"/>
                  <a:gd name="T28" fmla="*/ 27 w 97"/>
                  <a:gd name="T29" fmla="*/ 18 h 138"/>
                  <a:gd name="T30" fmla="*/ 20 w 97"/>
                  <a:gd name="T31" fmla="*/ 11 h 138"/>
                  <a:gd name="T32" fmla="*/ 37 w 97"/>
                  <a:gd name="T33" fmla="*/ 9 h 138"/>
                  <a:gd name="T34" fmla="*/ 31 w 97"/>
                  <a:gd name="T35" fmla="*/ 1 h 138"/>
                  <a:gd name="T36" fmla="*/ 35 w 97"/>
                  <a:gd name="T37" fmla="*/ 0 h 138"/>
                  <a:gd name="T38" fmla="*/ 57 w 97"/>
                  <a:gd name="T39" fmla="*/ 9 h 138"/>
                  <a:gd name="T40" fmla="*/ 80 w 97"/>
                  <a:gd name="T41" fmla="*/ 0 h 138"/>
                  <a:gd name="T42" fmla="*/ 87 w 97"/>
                  <a:gd name="T43" fmla="*/ 7 h 138"/>
                  <a:gd name="T44" fmla="*/ 77 w 97"/>
                  <a:gd name="T45" fmla="*/ 21 h 138"/>
                  <a:gd name="T46" fmla="*/ 82 w 97"/>
                  <a:gd name="T47" fmla="*/ 31 h 138"/>
                  <a:gd name="T48" fmla="*/ 73 w 97"/>
                  <a:gd name="T49" fmla="*/ 36 h 138"/>
                  <a:gd name="T50" fmla="*/ 64 w 97"/>
                  <a:gd name="T51" fmla="*/ 54 h 138"/>
                  <a:gd name="T52" fmla="*/ 77 w 97"/>
                  <a:gd name="T53" fmla="*/ 49 h 138"/>
                  <a:gd name="T54" fmla="*/ 86 w 97"/>
                  <a:gd name="T55" fmla="*/ 63 h 138"/>
                  <a:gd name="T56" fmla="*/ 84 w 97"/>
                  <a:gd name="T57" fmla="*/ 71 h 138"/>
                  <a:gd name="T58" fmla="*/ 93 w 97"/>
                  <a:gd name="T59" fmla="*/ 63 h 138"/>
                  <a:gd name="T60" fmla="*/ 97 w 97"/>
                  <a:gd name="T61" fmla="*/ 78 h 138"/>
                  <a:gd name="T62" fmla="*/ 93 w 97"/>
                  <a:gd name="T63" fmla="*/ 85 h 138"/>
                  <a:gd name="T64" fmla="*/ 97 w 97"/>
                  <a:gd name="T65" fmla="*/ 111 h 138"/>
                  <a:gd name="T66" fmla="*/ 82 w 97"/>
                  <a:gd name="T67" fmla="*/ 123 h 138"/>
                  <a:gd name="T68" fmla="*/ 71 w 97"/>
                  <a:gd name="T69" fmla="*/ 122 h 138"/>
                  <a:gd name="T70" fmla="*/ 73 w 97"/>
                  <a:gd name="T71" fmla="*/ 131 h 138"/>
                  <a:gd name="T72" fmla="*/ 66 w 97"/>
                  <a:gd name="T73" fmla="*/ 138 h 138"/>
                  <a:gd name="T74" fmla="*/ 55 w 97"/>
                  <a:gd name="T75" fmla="*/ 136 h 138"/>
                  <a:gd name="T76" fmla="*/ 49 w 97"/>
                  <a:gd name="T77" fmla="*/ 116 h 138"/>
                  <a:gd name="T78" fmla="*/ 40 w 97"/>
                  <a:gd name="T79" fmla="*/ 107 h 138"/>
                  <a:gd name="T80" fmla="*/ 40 w 97"/>
                  <a:gd name="T81" fmla="*/ 10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138">
                    <a:moveTo>
                      <a:pt x="40" y="107"/>
                    </a:moveTo>
                    <a:lnTo>
                      <a:pt x="35" y="96"/>
                    </a:lnTo>
                    <a:lnTo>
                      <a:pt x="17" y="92"/>
                    </a:lnTo>
                    <a:lnTo>
                      <a:pt x="0" y="63"/>
                    </a:lnTo>
                    <a:lnTo>
                      <a:pt x="2" y="54"/>
                    </a:lnTo>
                    <a:lnTo>
                      <a:pt x="7" y="51"/>
                    </a:lnTo>
                    <a:lnTo>
                      <a:pt x="22" y="69"/>
                    </a:lnTo>
                    <a:lnTo>
                      <a:pt x="37" y="63"/>
                    </a:lnTo>
                    <a:lnTo>
                      <a:pt x="35" y="56"/>
                    </a:lnTo>
                    <a:lnTo>
                      <a:pt x="38" y="54"/>
                    </a:lnTo>
                    <a:lnTo>
                      <a:pt x="33" y="40"/>
                    </a:lnTo>
                    <a:lnTo>
                      <a:pt x="40" y="40"/>
                    </a:lnTo>
                    <a:lnTo>
                      <a:pt x="17" y="25"/>
                    </a:lnTo>
                    <a:lnTo>
                      <a:pt x="29" y="25"/>
                    </a:lnTo>
                    <a:lnTo>
                      <a:pt x="27" y="18"/>
                    </a:lnTo>
                    <a:lnTo>
                      <a:pt x="20" y="11"/>
                    </a:lnTo>
                    <a:lnTo>
                      <a:pt x="37" y="9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57" y="9"/>
                    </a:lnTo>
                    <a:lnTo>
                      <a:pt x="80" y="0"/>
                    </a:lnTo>
                    <a:lnTo>
                      <a:pt x="87" y="7"/>
                    </a:lnTo>
                    <a:lnTo>
                      <a:pt x="77" y="21"/>
                    </a:lnTo>
                    <a:lnTo>
                      <a:pt x="82" y="31"/>
                    </a:lnTo>
                    <a:lnTo>
                      <a:pt x="73" y="36"/>
                    </a:lnTo>
                    <a:lnTo>
                      <a:pt x="64" y="54"/>
                    </a:lnTo>
                    <a:lnTo>
                      <a:pt x="77" y="49"/>
                    </a:lnTo>
                    <a:lnTo>
                      <a:pt x="86" y="63"/>
                    </a:lnTo>
                    <a:lnTo>
                      <a:pt x="84" y="71"/>
                    </a:lnTo>
                    <a:lnTo>
                      <a:pt x="93" y="63"/>
                    </a:lnTo>
                    <a:lnTo>
                      <a:pt x="97" y="78"/>
                    </a:lnTo>
                    <a:lnTo>
                      <a:pt x="93" y="85"/>
                    </a:lnTo>
                    <a:lnTo>
                      <a:pt x="97" y="111"/>
                    </a:lnTo>
                    <a:lnTo>
                      <a:pt x="82" y="123"/>
                    </a:lnTo>
                    <a:lnTo>
                      <a:pt x="71" y="122"/>
                    </a:lnTo>
                    <a:lnTo>
                      <a:pt x="73" y="131"/>
                    </a:lnTo>
                    <a:lnTo>
                      <a:pt x="66" y="138"/>
                    </a:lnTo>
                    <a:lnTo>
                      <a:pt x="55" y="136"/>
                    </a:lnTo>
                    <a:lnTo>
                      <a:pt x="49" y="116"/>
                    </a:lnTo>
                    <a:lnTo>
                      <a:pt x="40" y="107"/>
                    </a:lnTo>
                    <a:lnTo>
                      <a:pt x="40" y="10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4" name="Freeform 302"/>
              <p:cNvSpPr>
                <a:spLocks/>
              </p:cNvSpPr>
              <p:nvPr/>
            </p:nvSpPr>
            <p:spPr bwMode="auto">
              <a:xfrm>
                <a:off x="1610" y="1050"/>
                <a:ext cx="7" cy="9"/>
              </a:xfrm>
              <a:custGeom>
                <a:avLst/>
                <a:gdLst>
                  <a:gd name="T0" fmla="*/ 0 w 7"/>
                  <a:gd name="T1" fmla="*/ 3 h 9"/>
                  <a:gd name="T2" fmla="*/ 0 w 7"/>
                  <a:gd name="T3" fmla="*/ 9 h 9"/>
                  <a:gd name="T4" fmla="*/ 7 w 7"/>
                  <a:gd name="T5" fmla="*/ 3 h 9"/>
                  <a:gd name="T6" fmla="*/ 7 w 7"/>
                  <a:gd name="T7" fmla="*/ 0 h 9"/>
                  <a:gd name="T8" fmla="*/ 0 w 7"/>
                  <a:gd name="T9" fmla="*/ 3 h 9"/>
                  <a:gd name="T10" fmla="*/ 0 w 7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3"/>
                    </a:moveTo>
                    <a:lnTo>
                      <a:pt x="0" y="9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5" name="Freeform 303"/>
              <p:cNvSpPr>
                <a:spLocks/>
              </p:cNvSpPr>
              <p:nvPr/>
            </p:nvSpPr>
            <p:spPr bwMode="auto">
              <a:xfrm>
                <a:off x="1610" y="1050"/>
                <a:ext cx="7" cy="9"/>
              </a:xfrm>
              <a:custGeom>
                <a:avLst/>
                <a:gdLst>
                  <a:gd name="T0" fmla="*/ 0 w 7"/>
                  <a:gd name="T1" fmla="*/ 3 h 9"/>
                  <a:gd name="T2" fmla="*/ 0 w 7"/>
                  <a:gd name="T3" fmla="*/ 9 h 9"/>
                  <a:gd name="T4" fmla="*/ 7 w 7"/>
                  <a:gd name="T5" fmla="*/ 3 h 9"/>
                  <a:gd name="T6" fmla="*/ 7 w 7"/>
                  <a:gd name="T7" fmla="*/ 0 h 9"/>
                  <a:gd name="T8" fmla="*/ 0 w 7"/>
                  <a:gd name="T9" fmla="*/ 3 h 9"/>
                  <a:gd name="T10" fmla="*/ 0 w 7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3"/>
                    </a:moveTo>
                    <a:lnTo>
                      <a:pt x="0" y="9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6" name="Freeform 304"/>
              <p:cNvSpPr>
                <a:spLocks/>
              </p:cNvSpPr>
              <p:nvPr/>
            </p:nvSpPr>
            <p:spPr bwMode="auto">
              <a:xfrm>
                <a:off x="1370" y="1444"/>
                <a:ext cx="21" cy="11"/>
              </a:xfrm>
              <a:custGeom>
                <a:avLst/>
                <a:gdLst>
                  <a:gd name="T0" fmla="*/ 18 w 21"/>
                  <a:gd name="T1" fmla="*/ 2 h 11"/>
                  <a:gd name="T2" fmla="*/ 21 w 21"/>
                  <a:gd name="T3" fmla="*/ 0 h 11"/>
                  <a:gd name="T4" fmla="*/ 21 w 21"/>
                  <a:gd name="T5" fmla="*/ 8 h 11"/>
                  <a:gd name="T6" fmla="*/ 20 w 21"/>
                  <a:gd name="T7" fmla="*/ 11 h 11"/>
                  <a:gd name="T8" fmla="*/ 0 w 21"/>
                  <a:gd name="T9" fmla="*/ 2 h 11"/>
                  <a:gd name="T10" fmla="*/ 18 w 21"/>
                  <a:gd name="T11" fmla="*/ 2 h 11"/>
                  <a:gd name="T12" fmla="*/ 18 w 21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18" y="2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7" name="Freeform 305"/>
              <p:cNvSpPr>
                <a:spLocks/>
              </p:cNvSpPr>
              <p:nvPr/>
            </p:nvSpPr>
            <p:spPr bwMode="auto">
              <a:xfrm>
                <a:off x="1370" y="1444"/>
                <a:ext cx="21" cy="11"/>
              </a:xfrm>
              <a:custGeom>
                <a:avLst/>
                <a:gdLst>
                  <a:gd name="T0" fmla="*/ 18 w 21"/>
                  <a:gd name="T1" fmla="*/ 2 h 11"/>
                  <a:gd name="T2" fmla="*/ 21 w 21"/>
                  <a:gd name="T3" fmla="*/ 0 h 11"/>
                  <a:gd name="T4" fmla="*/ 21 w 21"/>
                  <a:gd name="T5" fmla="*/ 8 h 11"/>
                  <a:gd name="T6" fmla="*/ 20 w 21"/>
                  <a:gd name="T7" fmla="*/ 11 h 11"/>
                  <a:gd name="T8" fmla="*/ 0 w 21"/>
                  <a:gd name="T9" fmla="*/ 2 h 11"/>
                  <a:gd name="T10" fmla="*/ 18 w 21"/>
                  <a:gd name="T11" fmla="*/ 2 h 11"/>
                  <a:gd name="T12" fmla="*/ 18 w 21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18" y="2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8" name="Freeform 306"/>
              <p:cNvSpPr>
                <a:spLocks/>
              </p:cNvSpPr>
              <p:nvPr/>
            </p:nvSpPr>
            <p:spPr bwMode="auto">
              <a:xfrm>
                <a:off x="1388" y="1270"/>
                <a:ext cx="22" cy="11"/>
              </a:xfrm>
              <a:custGeom>
                <a:avLst/>
                <a:gdLst>
                  <a:gd name="T0" fmla="*/ 2 w 22"/>
                  <a:gd name="T1" fmla="*/ 0 h 11"/>
                  <a:gd name="T2" fmla="*/ 16 w 22"/>
                  <a:gd name="T3" fmla="*/ 0 h 11"/>
                  <a:gd name="T4" fmla="*/ 22 w 22"/>
                  <a:gd name="T5" fmla="*/ 11 h 11"/>
                  <a:gd name="T6" fmla="*/ 0 w 22"/>
                  <a:gd name="T7" fmla="*/ 1 h 11"/>
                  <a:gd name="T8" fmla="*/ 2 w 22"/>
                  <a:gd name="T9" fmla="*/ 0 h 11"/>
                  <a:gd name="T10" fmla="*/ 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2" y="0"/>
                    </a:moveTo>
                    <a:lnTo>
                      <a:pt x="16" y="0"/>
                    </a:lnTo>
                    <a:lnTo>
                      <a:pt x="22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39" name="Freeform 307"/>
              <p:cNvSpPr>
                <a:spLocks/>
              </p:cNvSpPr>
              <p:nvPr/>
            </p:nvSpPr>
            <p:spPr bwMode="auto">
              <a:xfrm>
                <a:off x="1388" y="1270"/>
                <a:ext cx="22" cy="11"/>
              </a:xfrm>
              <a:custGeom>
                <a:avLst/>
                <a:gdLst>
                  <a:gd name="T0" fmla="*/ 2 w 22"/>
                  <a:gd name="T1" fmla="*/ 0 h 11"/>
                  <a:gd name="T2" fmla="*/ 16 w 22"/>
                  <a:gd name="T3" fmla="*/ 0 h 11"/>
                  <a:gd name="T4" fmla="*/ 22 w 22"/>
                  <a:gd name="T5" fmla="*/ 11 h 11"/>
                  <a:gd name="T6" fmla="*/ 0 w 22"/>
                  <a:gd name="T7" fmla="*/ 1 h 11"/>
                  <a:gd name="T8" fmla="*/ 2 w 22"/>
                  <a:gd name="T9" fmla="*/ 0 h 11"/>
                  <a:gd name="T10" fmla="*/ 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2" y="0"/>
                    </a:moveTo>
                    <a:lnTo>
                      <a:pt x="16" y="0"/>
                    </a:lnTo>
                    <a:lnTo>
                      <a:pt x="22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0" name="Freeform 308"/>
              <p:cNvSpPr>
                <a:spLocks/>
              </p:cNvSpPr>
              <p:nvPr/>
            </p:nvSpPr>
            <p:spPr bwMode="auto">
              <a:xfrm>
                <a:off x="1417" y="990"/>
                <a:ext cx="14" cy="27"/>
              </a:xfrm>
              <a:custGeom>
                <a:avLst/>
                <a:gdLst>
                  <a:gd name="T0" fmla="*/ 3 w 14"/>
                  <a:gd name="T1" fmla="*/ 0 h 27"/>
                  <a:gd name="T2" fmla="*/ 0 w 14"/>
                  <a:gd name="T3" fmla="*/ 3 h 27"/>
                  <a:gd name="T4" fmla="*/ 0 w 14"/>
                  <a:gd name="T5" fmla="*/ 20 h 27"/>
                  <a:gd name="T6" fmla="*/ 5 w 14"/>
                  <a:gd name="T7" fmla="*/ 27 h 27"/>
                  <a:gd name="T8" fmla="*/ 14 w 14"/>
                  <a:gd name="T9" fmla="*/ 3 h 27"/>
                  <a:gd name="T10" fmla="*/ 3 w 14"/>
                  <a:gd name="T11" fmla="*/ 0 h 27"/>
                  <a:gd name="T12" fmla="*/ 3 w 14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3" y="0"/>
                    </a:moveTo>
                    <a:lnTo>
                      <a:pt x="0" y="3"/>
                    </a:lnTo>
                    <a:lnTo>
                      <a:pt x="0" y="20"/>
                    </a:lnTo>
                    <a:lnTo>
                      <a:pt x="5" y="27"/>
                    </a:lnTo>
                    <a:lnTo>
                      <a:pt x="14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1" name="Freeform 309"/>
              <p:cNvSpPr>
                <a:spLocks/>
              </p:cNvSpPr>
              <p:nvPr/>
            </p:nvSpPr>
            <p:spPr bwMode="auto">
              <a:xfrm>
                <a:off x="1417" y="990"/>
                <a:ext cx="14" cy="27"/>
              </a:xfrm>
              <a:custGeom>
                <a:avLst/>
                <a:gdLst>
                  <a:gd name="T0" fmla="*/ 3 w 14"/>
                  <a:gd name="T1" fmla="*/ 0 h 27"/>
                  <a:gd name="T2" fmla="*/ 0 w 14"/>
                  <a:gd name="T3" fmla="*/ 3 h 27"/>
                  <a:gd name="T4" fmla="*/ 0 w 14"/>
                  <a:gd name="T5" fmla="*/ 20 h 27"/>
                  <a:gd name="T6" fmla="*/ 5 w 14"/>
                  <a:gd name="T7" fmla="*/ 27 h 27"/>
                  <a:gd name="T8" fmla="*/ 14 w 14"/>
                  <a:gd name="T9" fmla="*/ 3 h 27"/>
                  <a:gd name="T10" fmla="*/ 3 w 14"/>
                  <a:gd name="T11" fmla="*/ 0 h 27"/>
                  <a:gd name="T12" fmla="*/ 3 w 14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3" y="0"/>
                    </a:moveTo>
                    <a:lnTo>
                      <a:pt x="0" y="3"/>
                    </a:lnTo>
                    <a:lnTo>
                      <a:pt x="0" y="20"/>
                    </a:lnTo>
                    <a:lnTo>
                      <a:pt x="5" y="27"/>
                    </a:lnTo>
                    <a:lnTo>
                      <a:pt x="14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2" name="Freeform 310"/>
              <p:cNvSpPr>
                <a:spLocks/>
              </p:cNvSpPr>
              <p:nvPr/>
            </p:nvSpPr>
            <p:spPr bwMode="auto">
              <a:xfrm>
                <a:off x="1360" y="971"/>
                <a:ext cx="30" cy="28"/>
              </a:xfrm>
              <a:custGeom>
                <a:avLst/>
                <a:gdLst>
                  <a:gd name="T0" fmla="*/ 20 w 30"/>
                  <a:gd name="T1" fmla="*/ 0 h 28"/>
                  <a:gd name="T2" fmla="*/ 8 w 30"/>
                  <a:gd name="T3" fmla="*/ 6 h 28"/>
                  <a:gd name="T4" fmla="*/ 0 w 30"/>
                  <a:gd name="T5" fmla="*/ 28 h 28"/>
                  <a:gd name="T6" fmla="*/ 10 w 30"/>
                  <a:gd name="T7" fmla="*/ 26 h 28"/>
                  <a:gd name="T8" fmla="*/ 26 w 30"/>
                  <a:gd name="T9" fmla="*/ 8 h 28"/>
                  <a:gd name="T10" fmla="*/ 30 w 30"/>
                  <a:gd name="T11" fmla="*/ 0 h 28"/>
                  <a:gd name="T12" fmla="*/ 20 w 30"/>
                  <a:gd name="T13" fmla="*/ 0 h 28"/>
                  <a:gd name="T14" fmla="*/ 20 w 30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20" y="0"/>
                    </a:moveTo>
                    <a:lnTo>
                      <a:pt x="8" y="6"/>
                    </a:lnTo>
                    <a:lnTo>
                      <a:pt x="0" y="28"/>
                    </a:lnTo>
                    <a:lnTo>
                      <a:pt x="10" y="26"/>
                    </a:lnTo>
                    <a:lnTo>
                      <a:pt x="26" y="8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3" name="Freeform 311"/>
              <p:cNvSpPr>
                <a:spLocks/>
              </p:cNvSpPr>
              <p:nvPr/>
            </p:nvSpPr>
            <p:spPr bwMode="auto">
              <a:xfrm>
                <a:off x="1360" y="971"/>
                <a:ext cx="30" cy="28"/>
              </a:xfrm>
              <a:custGeom>
                <a:avLst/>
                <a:gdLst>
                  <a:gd name="T0" fmla="*/ 20 w 30"/>
                  <a:gd name="T1" fmla="*/ 0 h 28"/>
                  <a:gd name="T2" fmla="*/ 8 w 30"/>
                  <a:gd name="T3" fmla="*/ 6 h 28"/>
                  <a:gd name="T4" fmla="*/ 0 w 30"/>
                  <a:gd name="T5" fmla="*/ 28 h 28"/>
                  <a:gd name="T6" fmla="*/ 10 w 30"/>
                  <a:gd name="T7" fmla="*/ 26 h 28"/>
                  <a:gd name="T8" fmla="*/ 26 w 30"/>
                  <a:gd name="T9" fmla="*/ 8 h 28"/>
                  <a:gd name="T10" fmla="*/ 30 w 30"/>
                  <a:gd name="T11" fmla="*/ 0 h 28"/>
                  <a:gd name="T12" fmla="*/ 20 w 30"/>
                  <a:gd name="T13" fmla="*/ 0 h 28"/>
                  <a:gd name="T14" fmla="*/ 20 w 30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20" y="0"/>
                    </a:moveTo>
                    <a:lnTo>
                      <a:pt x="8" y="6"/>
                    </a:lnTo>
                    <a:lnTo>
                      <a:pt x="0" y="28"/>
                    </a:lnTo>
                    <a:lnTo>
                      <a:pt x="10" y="26"/>
                    </a:lnTo>
                    <a:lnTo>
                      <a:pt x="26" y="8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4" name="Freeform 312"/>
              <p:cNvSpPr>
                <a:spLocks/>
              </p:cNvSpPr>
              <p:nvPr/>
            </p:nvSpPr>
            <p:spPr bwMode="auto">
              <a:xfrm>
                <a:off x="1719" y="1421"/>
                <a:ext cx="25" cy="31"/>
              </a:xfrm>
              <a:custGeom>
                <a:avLst/>
                <a:gdLst>
                  <a:gd name="T0" fmla="*/ 14 w 25"/>
                  <a:gd name="T1" fmla="*/ 0 h 31"/>
                  <a:gd name="T2" fmla="*/ 2 w 25"/>
                  <a:gd name="T3" fmla="*/ 20 h 31"/>
                  <a:gd name="T4" fmla="*/ 0 w 25"/>
                  <a:gd name="T5" fmla="*/ 27 h 31"/>
                  <a:gd name="T6" fmla="*/ 3 w 25"/>
                  <a:gd name="T7" fmla="*/ 31 h 31"/>
                  <a:gd name="T8" fmla="*/ 14 w 25"/>
                  <a:gd name="T9" fmla="*/ 31 h 31"/>
                  <a:gd name="T10" fmla="*/ 25 w 25"/>
                  <a:gd name="T11" fmla="*/ 23 h 31"/>
                  <a:gd name="T12" fmla="*/ 23 w 25"/>
                  <a:gd name="T13" fmla="*/ 16 h 31"/>
                  <a:gd name="T14" fmla="*/ 20 w 25"/>
                  <a:gd name="T15" fmla="*/ 21 h 31"/>
                  <a:gd name="T16" fmla="*/ 12 w 25"/>
                  <a:gd name="T17" fmla="*/ 21 h 31"/>
                  <a:gd name="T18" fmla="*/ 18 w 25"/>
                  <a:gd name="T19" fmla="*/ 3 h 31"/>
                  <a:gd name="T20" fmla="*/ 14 w 25"/>
                  <a:gd name="T21" fmla="*/ 0 h 31"/>
                  <a:gd name="T22" fmla="*/ 14 w 25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1">
                    <a:moveTo>
                      <a:pt x="14" y="0"/>
                    </a:moveTo>
                    <a:lnTo>
                      <a:pt x="2" y="20"/>
                    </a:lnTo>
                    <a:lnTo>
                      <a:pt x="0" y="27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25" y="23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2" y="21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5" name="Freeform 313"/>
              <p:cNvSpPr>
                <a:spLocks/>
              </p:cNvSpPr>
              <p:nvPr/>
            </p:nvSpPr>
            <p:spPr bwMode="auto">
              <a:xfrm>
                <a:off x="1719" y="1421"/>
                <a:ext cx="25" cy="31"/>
              </a:xfrm>
              <a:custGeom>
                <a:avLst/>
                <a:gdLst>
                  <a:gd name="T0" fmla="*/ 14 w 25"/>
                  <a:gd name="T1" fmla="*/ 0 h 31"/>
                  <a:gd name="T2" fmla="*/ 2 w 25"/>
                  <a:gd name="T3" fmla="*/ 20 h 31"/>
                  <a:gd name="T4" fmla="*/ 0 w 25"/>
                  <a:gd name="T5" fmla="*/ 27 h 31"/>
                  <a:gd name="T6" fmla="*/ 3 w 25"/>
                  <a:gd name="T7" fmla="*/ 31 h 31"/>
                  <a:gd name="T8" fmla="*/ 14 w 25"/>
                  <a:gd name="T9" fmla="*/ 31 h 31"/>
                  <a:gd name="T10" fmla="*/ 25 w 25"/>
                  <a:gd name="T11" fmla="*/ 23 h 31"/>
                  <a:gd name="T12" fmla="*/ 23 w 25"/>
                  <a:gd name="T13" fmla="*/ 16 h 31"/>
                  <a:gd name="T14" fmla="*/ 20 w 25"/>
                  <a:gd name="T15" fmla="*/ 21 h 31"/>
                  <a:gd name="T16" fmla="*/ 12 w 25"/>
                  <a:gd name="T17" fmla="*/ 21 h 31"/>
                  <a:gd name="T18" fmla="*/ 18 w 25"/>
                  <a:gd name="T19" fmla="*/ 3 h 31"/>
                  <a:gd name="T20" fmla="*/ 14 w 25"/>
                  <a:gd name="T21" fmla="*/ 0 h 31"/>
                  <a:gd name="T22" fmla="*/ 14 w 25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31">
                    <a:moveTo>
                      <a:pt x="14" y="0"/>
                    </a:moveTo>
                    <a:lnTo>
                      <a:pt x="2" y="20"/>
                    </a:lnTo>
                    <a:lnTo>
                      <a:pt x="0" y="27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25" y="23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2" y="21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6" name="Freeform 314"/>
              <p:cNvSpPr>
                <a:spLocks/>
              </p:cNvSpPr>
              <p:nvPr/>
            </p:nvSpPr>
            <p:spPr bwMode="auto">
              <a:xfrm>
                <a:off x="1653" y="1013"/>
                <a:ext cx="13" cy="9"/>
              </a:xfrm>
              <a:custGeom>
                <a:avLst/>
                <a:gdLst>
                  <a:gd name="T0" fmla="*/ 8 w 13"/>
                  <a:gd name="T1" fmla="*/ 0 h 9"/>
                  <a:gd name="T2" fmla="*/ 13 w 13"/>
                  <a:gd name="T3" fmla="*/ 4 h 9"/>
                  <a:gd name="T4" fmla="*/ 11 w 13"/>
                  <a:gd name="T5" fmla="*/ 9 h 9"/>
                  <a:gd name="T6" fmla="*/ 0 w 13"/>
                  <a:gd name="T7" fmla="*/ 4 h 9"/>
                  <a:gd name="T8" fmla="*/ 8 w 13"/>
                  <a:gd name="T9" fmla="*/ 0 h 9"/>
                  <a:gd name="T10" fmla="*/ 8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8" y="0"/>
                    </a:moveTo>
                    <a:lnTo>
                      <a:pt x="13" y="4"/>
                    </a:lnTo>
                    <a:lnTo>
                      <a:pt x="11" y="9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7" name="Freeform 315"/>
              <p:cNvSpPr>
                <a:spLocks/>
              </p:cNvSpPr>
              <p:nvPr/>
            </p:nvSpPr>
            <p:spPr bwMode="auto">
              <a:xfrm>
                <a:off x="1653" y="1013"/>
                <a:ext cx="13" cy="9"/>
              </a:xfrm>
              <a:custGeom>
                <a:avLst/>
                <a:gdLst>
                  <a:gd name="T0" fmla="*/ 8 w 13"/>
                  <a:gd name="T1" fmla="*/ 0 h 9"/>
                  <a:gd name="T2" fmla="*/ 13 w 13"/>
                  <a:gd name="T3" fmla="*/ 4 h 9"/>
                  <a:gd name="T4" fmla="*/ 11 w 13"/>
                  <a:gd name="T5" fmla="*/ 9 h 9"/>
                  <a:gd name="T6" fmla="*/ 0 w 13"/>
                  <a:gd name="T7" fmla="*/ 4 h 9"/>
                  <a:gd name="T8" fmla="*/ 8 w 13"/>
                  <a:gd name="T9" fmla="*/ 0 h 9"/>
                  <a:gd name="T10" fmla="*/ 8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8" y="0"/>
                    </a:moveTo>
                    <a:lnTo>
                      <a:pt x="13" y="4"/>
                    </a:lnTo>
                    <a:lnTo>
                      <a:pt x="11" y="9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8" name="Freeform 316"/>
              <p:cNvSpPr>
                <a:spLocks/>
              </p:cNvSpPr>
              <p:nvPr/>
            </p:nvSpPr>
            <p:spPr bwMode="auto">
              <a:xfrm>
                <a:off x="1670" y="1350"/>
                <a:ext cx="45" cy="20"/>
              </a:xfrm>
              <a:custGeom>
                <a:avLst/>
                <a:gdLst>
                  <a:gd name="T0" fmla="*/ 7 w 45"/>
                  <a:gd name="T1" fmla="*/ 0 h 20"/>
                  <a:gd name="T2" fmla="*/ 31 w 45"/>
                  <a:gd name="T3" fmla="*/ 9 h 20"/>
                  <a:gd name="T4" fmla="*/ 41 w 45"/>
                  <a:gd name="T5" fmla="*/ 12 h 20"/>
                  <a:gd name="T6" fmla="*/ 45 w 45"/>
                  <a:gd name="T7" fmla="*/ 20 h 20"/>
                  <a:gd name="T8" fmla="*/ 36 w 45"/>
                  <a:gd name="T9" fmla="*/ 20 h 20"/>
                  <a:gd name="T10" fmla="*/ 16 w 45"/>
                  <a:gd name="T11" fmla="*/ 14 h 20"/>
                  <a:gd name="T12" fmla="*/ 14 w 45"/>
                  <a:gd name="T13" fmla="*/ 9 h 20"/>
                  <a:gd name="T14" fmla="*/ 0 w 45"/>
                  <a:gd name="T15" fmla="*/ 3 h 20"/>
                  <a:gd name="T16" fmla="*/ 7 w 45"/>
                  <a:gd name="T17" fmla="*/ 0 h 20"/>
                  <a:gd name="T18" fmla="*/ 7 w 45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0">
                    <a:moveTo>
                      <a:pt x="7" y="0"/>
                    </a:moveTo>
                    <a:lnTo>
                      <a:pt x="31" y="9"/>
                    </a:lnTo>
                    <a:lnTo>
                      <a:pt x="41" y="12"/>
                    </a:lnTo>
                    <a:lnTo>
                      <a:pt x="45" y="20"/>
                    </a:lnTo>
                    <a:lnTo>
                      <a:pt x="36" y="20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49" name="Freeform 317"/>
              <p:cNvSpPr>
                <a:spLocks/>
              </p:cNvSpPr>
              <p:nvPr/>
            </p:nvSpPr>
            <p:spPr bwMode="auto">
              <a:xfrm>
                <a:off x="1670" y="1350"/>
                <a:ext cx="45" cy="20"/>
              </a:xfrm>
              <a:custGeom>
                <a:avLst/>
                <a:gdLst>
                  <a:gd name="T0" fmla="*/ 7 w 45"/>
                  <a:gd name="T1" fmla="*/ 0 h 20"/>
                  <a:gd name="T2" fmla="*/ 31 w 45"/>
                  <a:gd name="T3" fmla="*/ 9 h 20"/>
                  <a:gd name="T4" fmla="*/ 41 w 45"/>
                  <a:gd name="T5" fmla="*/ 12 h 20"/>
                  <a:gd name="T6" fmla="*/ 45 w 45"/>
                  <a:gd name="T7" fmla="*/ 20 h 20"/>
                  <a:gd name="T8" fmla="*/ 36 w 45"/>
                  <a:gd name="T9" fmla="*/ 20 h 20"/>
                  <a:gd name="T10" fmla="*/ 16 w 45"/>
                  <a:gd name="T11" fmla="*/ 14 h 20"/>
                  <a:gd name="T12" fmla="*/ 14 w 45"/>
                  <a:gd name="T13" fmla="*/ 9 h 20"/>
                  <a:gd name="T14" fmla="*/ 0 w 45"/>
                  <a:gd name="T15" fmla="*/ 3 h 20"/>
                  <a:gd name="T16" fmla="*/ 7 w 45"/>
                  <a:gd name="T17" fmla="*/ 0 h 20"/>
                  <a:gd name="T18" fmla="*/ 7 w 45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0">
                    <a:moveTo>
                      <a:pt x="7" y="0"/>
                    </a:moveTo>
                    <a:lnTo>
                      <a:pt x="31" y="9"/>
                    </a:lnTo>
                    <a:lnTo>
                      <a:pt x="41" y="12"/>
                    </a:lnTo>
                    <a:lnTo>
                      <a:pt x="45" y="20"/>
                    </a:lnTo>
                    <a:lnTo>
                      <a:pt x="36" y="20"/>
                    </a:lnTo>
                    <a:lnTo>
                      <a:pt x="16" y="14"/>
                    </a:lnTo>
                    <a:lnTo>
                      <a:pt x="14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0" name="Freeform 318"/>
              <p:cNvSpPr>
                <a:spLocks/>
              </p:cNvSpPr>
              <p:nvPr/>
            </p:nvSpPr>
            <p:spPr bwMode="auto">
              <a:xfrm>
                <a:off x="1406" y="500"/>
                <a:ext cx="76" cy="49"/>
              </a:xfrm>
              <a:custGeom>
                <a:avLst/>
                <a:gdLst>
                  <a:gd name="T0" fmla="*/ 33 w 76"/>
                  <a:gd name="T1" fmla="*/ 0 h 49"/>
                  <a:gd name="T2" fmla="*/ 58 w 76"/>
                  <a:gd name="T3" fmla="*/ 9 h 49"/>
                  <a:gd name="T4" fmla="*/ 76 w 76"/>
                  <a:gd name="T5" fmla="*/ 40 h 49"/>
                  <a:gd name="T6" fmla="*/ 24 w 76"/>
                  <a:gd name="T7" fmla="*/ 49 h 49"/>
                  <a:gd name="T8" fmla="*/ 14 w 76"/>
                  <a:gd name="T9" fmla="*/ 42 h 49"/>
                  <a:gd name="T10" fmla="*/ 11 w 76"/>
                  <a:gd name="T11" fmla="*/ 26 h 49"/>
                  <a:gd name="T12" fmla="*/ 0 w 76"/>
                  <a:gd name="T13" fmla="*/ 17 h 49"/>
                  <a:gd name="T14" fmla="*/ 2 w 76"/>
                  <a:gd name="T15" fmla="*/ 0 h 49"/>
                  <a:gd name="T16" fmla="*/ 33 w 76"/>
                  <a:gd name="T17" fmla="*/ 0 h 49"/>
                  <a:gd name="T18" fmla="*/ 33 w 76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49">
                    <a:moveTo>
                      <a:pt x="33" y="0"/>
                    </a:moveTo>
                    <a:lnTo>
                      <a:pt x="58" y="9"/>
                    </a:lnTo>
                    <a:lnTo>
                      <a:pt x="76" y="40"/>
                    </a:lnTo>
                    <a:lnTo>
                      <a:pt x="24" y="49"/>
                    </a:lnTo>
                    <a:lnTo>
                      <a:pt x="14" y="42"/>
                    </a:lnTo>
                    <a:lnTo>
                      <a:pt x="11" y="26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1" name="Freeform 319"/>
              <p:cNvSpPr>
                <a:spLocks/>
              </p:cNvSpPr>
              <p:nvPr/>
            </p:nvSpPr>
            <p:spPr bwMode="auto">
              <a:xfrm>
                <a:off x="1406" y="500"/>
                <a:ext cx="76" cy="49"/>
              </a:xfrm>
              <a:custGeom>
                <a:avLst/>
                <a:gdLst>
                  <a:gd name="T0" fmla="*/ 33 w 76"/>
                  <a:gd name="T1" fmla="*/ 0 h 49"/>
                  <a:gd name="T2" fmla="*/ 58 w 76"/>
                  <a:gd name="T3" fmla="*/ 9 h 49"/>
                  <a:gd name="T4" fmla="*/ 76 w 76"/>
                  <a:gd name="T5" fmla="*/ 40 h 49"/>
                  <a:gd name="T6" fmla="*/ 24 w 76"/>
                  <a:gd name="T7" fmla="*/ 49 h 49"/>
                  <a:gd name="T8" fmla="*/ 14 w 76"/>
                  <a:gd name="T9" fmla="*/ 42 h 49"/>
                  <a:gd name="T10" fmla="*/ 11 w 76"/>
                  <a:gd name="T11" fmla="*/ 26 h 49"/>
                  <a:gd name="T12" fmla="*/ 0 w 76"/>
                  <a:gd name="T13" fmla="*/ 17 h 49"/>
                  <a:gd name="T14" fmla="*/ 2 w 76"/>
                  <a:gd name="T15" fmla="*/ 0 h 49"/>
                  <a:gd name="T16" fmla="*/ 33 w 76"/>
                  <a:gd name="T17" fmla="*/ 0 h 49"/>
                  <a:gd name="T18" fmla="*/ 33 w 76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49">
                    <a:moveTo>
                      <a:pt x="33" y="0"/>
                    </a:moveTo>
                    <a:lnTo>
                      <a:pt x="58" y="9"/>
                    </a:lnTo>
                    <a:lnTo>
                      <a:pt x="76" y="40"/>
                    </a:lnTo>
                    <a:lnTo>
                      <a:pt x="24" y="49"/>
                    </a:lnTo>
                    <a:lnTo>
                      <a:pt x="14" y="42"/>
                    </a:lnTo>
                    <a:lnTo>
                      <a:pt x="11" y="26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2" name="Freeform 320"/>
              <p:cNvSpPr>
                <a:spLocks/>
              </p:cNvSpPr>
              <p:nvPr/>
            </p:nvSpPr>
            <p:spPr bwMode="auto">
              <a:xfrm>
                <a:off x="1322" y="193"/>
                <a:ext cx="15" cy="14"/>
              </a:xfrm>
              <a:custGeom>
                <a:avLst/>
                <a:gdLst>
                  <a:gd name="T0" fmla="*/ 15 w 15"/>
                  <a:gd name="T1" fmla="*/ 0 h 14"/>
                  <a:gd name="T2" fmla="*/ 11 w 15"/>
                  <a:gd name="T3" fmla="*/ 13 h 14"/>
                  <a:gd name="T4" fmla="*/ 0 w 15"/>
                  <a:gd name="T5" fmla="*/ 14 h 14"/>
                  <a:gd name="T6" fmla="*/ 2 w 15"/>
                  <a:gd name="T7" fmla="*/ 0 h 14"/>
                  <a:gd name="T8" fmla="*/ 15 w 15"/>
                  <a:gd name="T9" fmla="*/ 0 h 14"/>
                  <a:gd name="T10" fmla="*/ 15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lnTo>
                      <a:pt x="11" y="13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3" name="Freeform 321"/>
              <p:cNvSpPr>
                <a:spLocks/>
              </p:cNvSpPr>
              <p:nvPr/>
            </p:nvSpPr>
            <p:spPr bwMode="auto">
              <a:xfrm>
                <a:off x="1300" y="193"/>
                <a:ext cx="22" cy="11"/>
              </a:xfrm>
              <a:custGeom>
                <a:avLst/>
                <a:gdLst>
                  <a:gd name="T0" fmla="*/ 22 w 22"/>
                  <a:gd name="T1" fmla="*/ 0 h 11"/>
                  <a:gd name="T2" fmla="*/ 15 w 22"/>
                  <a:gd name="T3" fmla="*/ 9 h 11"/>
                  <a:gd name="T4" fmla="*/ 0 w 22"/>
                  <a:gd name="T5" fmla="*/ 11 h 11"/>
                  <a:gd name="T6" fmla="*/ 8 w 22"/>
                  <a:gd name="T7" fmla="*/ 5 h 11"/>
                  <a:gd name="T8" fmla="*/ 0 w 22"/>
                  <a:gd name="T9" fmla="*/ 5 h 11"/>
                  <a:gd name="T10" fmla="*/ 0 w 22"/>
                  <a:gd name="T11" fmla="*/ 0 h 11"/>
                  <a:gd name="T12" fmla="*/ 22 w 22"/>
                  <a:gd name="T13" fmla="*/ 0 h 11"/>
                  <a:gd name="T14" fmla="*/ 22 w 2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">
                    <a:moveTo>
                      <a:pt x="22" y="0"/>
                    </a:moveTo>
                    <a:lnTo>
                      <a:pt x="15" y="9"/>
                    </a:lnTo>
                    <a:lnTo>
                      <a:pt x="0" y="11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4" name="Freeform 322"/>
              <p:cNvSpPr>
                <a:spLocks/>
              </p:cNvSpPr>
              <p:nvPr/>
            </p:nvSpPr>
            <p:spPr bwMode="auto">
              <a:xfrm>
                <a:off x="1266" y="193"/>
                <a:ext cx="229" cy="153"/>
              </a:xfrm>
              <a:custGeom>
                <a:avLst/>
                <a:gdLst>
                  <a:gd name="T0" fmla="*/ 47 w 229"/>
                  <a:gd name="T1" fmla="*/ 122 h 153"/>
                  <a:gd name="T2" fmla="*/ 31 w 229"/>
                  <a:gd name="T3" fmla="*/ 125 h 153"/>
                  <a:gd name="T4" fmla="*/ 25 w 229"/>
                  <a:gd name="T5" fmla="*/ 138 h 153"/>
                  <a:gd name="T6" fmla="*/ 16 w 229"/>
                  <a:gd name="T7" fmla="*/ 116 h 153"/>
                  <a:gd name="T8" fmla="*/ 13 w 229"/>
                  <a:gd name="T9" fmla="*/ 124 h 153"/>
                  <a:gd name="T10" fmla="*/ 0 w 229"/>
                  <a:gd name="T11" fmla="*/ 124 h 153"/>
                  <a:gd name="T12" fmla="*/ 18 w 229"/>
                  <a:gd name="T13" fmla="*/ 93 h 153"/>
                  <a:gd name="T14" fmla="*/ 38 w 229"/>
                  <a:gd name="T15" fmla="*/ 82 h 153"/>
                  <a:gd name="T16" fmla="*/ 31 w 229"/>
                  <a:gd name="T17" fmla="*/ 69 h 153"/>
                  <a:gd name="T18" fmla="*/ 20 w 229"/>
                  <a:gd name="T19" fmla="*/ 34 h 153"/>
                  <a:gd name="T20" fmla="*/ 62 w 229"/>
                  <a:gd name="T21" fmla="*/ 62 h 153"/>
                  <a:gd name="T22" fmla="*/ 98 w 229"/>
                  <a:gd name="T23" fmla="*/ 65 h 153"/>
                  <a:gd name="T24" fmla="*/ 96 w 229"/>
                  <a:gd name="T25" fmla="*/ 54 h 153"/>
                  <a:gd name="T26" fmla="*/ 80 w 229"/>
                  <a:gd name="T27" fmla="*/ 38 h 153"/>
                  <a:gd name="T28" fmla="*/ 69 w 229"/>
                  <a:gd name="T29" fmla="*/ 42 h 153"/>
                  <a:gd name="T30" fmla="*/ 67 w 229"/>
                  <a:gd name="T31" fmla="*/ 33 h 153"/>
                  <a:gd name="T32" fmla="*/ 62 w 229"/>
                  <a:gd name="T33" fmla="*/ 25 h 153"/>
                  <a:gd name="T34" fmla="*/ 76 w 229"/>
                  <a:gd name="T35" fmla="*/ 5 h 153"/>
                  <a:gd name="T36" fmla="*/ 229 w 229"/>
                  <a:gd name="T37" fmla="*/ 0 h 153"/>
                  <a:gd name="T38" fmla="*/ 202 w 229"/>
                  <a:gd name="T39" fmla="*/ 7 h 153"/>
                  <a:gd name="T40" fmla="*/ 218 w 229"/>
                  <a:gd name="T41" fmla="*/ 25 h 153"/>
                  <a:gd name="T42" fmla="*/ 185 w 229"/>
                  <a:gd name="T43" fmla="*/ 45 h 153"/>
                  <a:gd name="T44" fmla="*/ 182 w 229"/>
                  <a:gd name="T45" fmla="*/ 69 h 153"/>
                  <a:gd name="T46" fmla="*/ 127 w 229"/>
                  <a:gd name="T47" fmla="*/ 62 h 153"/>
                  <a:gd name="T48" fmla="*/ 122 w 229"/>
                  <a:gd name="T49" fmla="*/ 76 h 153"/>
                  <a:gd name="T50" fmla="*/ 164 w 229"/>
                  <a:gd name="T51" fmla="*/ 80 h 153"/>
                  <a:gd name="T52" fmla="*/ 165 w 229"/>
                  <a:gd name="T53" fmla="*/ 94 h 153"/>
                  <a:gd name="T54" fmla="*/ 184 w 229"/>
                  <a:gd name="T55" fmla="*/ 96 h 153"/>
                  <a:gd name="T56" fmla="*/ 185 w 229"/>
                  <a:gd name="T57" fmla="*/ 122 h 153"/>
                  <a:gd name="T58" fmla="*/ 136 w 229"/>
                  <a:gd name="T59" fmla="*/ 149 h 153"/>
                  <a:gd name="T60" fmla="*/ 136 w 229"/>
                  <a:gd name="T61" fmla="*/ 131 h 153"/>
                  <a:gd name="T62" fmla="*/ 113 w 229"/>
                  <a:gd name="T63" fmla="*/ 116 h 153"/>
                  <a:gd name="T64" fmla="*/ 109 w 229"/>
                  <a:gd name="T65" fmla="*/ 138 h 153"/>
                  <a:gd name="T66" fmla="*/ 102 w 229"/>
                  <a:gd name="T67" fmla="*/ 125 h 153"/>
                  <a:gd name="T68" fmla="*/ 84 w 229"/>
                  <a:gd name="T69" fmla="*/ 120 h 153"/>
                  <a:gd name="T70" fmla="*/ 71 w 229"/>
                  <a:gd name="T71" fmla="*/ 125 h 153"/>
                  <a:gd name="T72" fmla="*/ 47 w 229"/>
                  <a:gd name="T73" fmla="*/ 1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9" h="153">
                    <a:moveTo>
                      <a:pt x="47" y="138"/>
                    </a:moveTo>
                    <a:lnTo>
                      <a:pt x="47" y="122"/>
                    </a:lnTo>
                    <a:lnTo>
                      <a:pt x="42" y="138"/>
                    </a:lnTo>
                    <a:lnTo>
                      <a:pt x="31" y="125"/>
                    </a:lnTo>
                    <a:lnTo>
                      <a:pt x="29" y="138"/>
                    </a:lnTo>
                    <a:lnTo>
                      <a:pt x="25" y="138"/>
                    </a:lnTo>
                    <a:lnTo>
                      <a:pt x="18" y="134"/>
                    </a:lnTo>
                    <a:lnTo>
                      <a:pt x="16" y="116"/>
                    </a:lnTo>
                    <a:lnTo>
                      <a:pt x="14" y="134"/>
                    </a:lnTo>
                    <a:lnTo>
                      <a:pt x="13" y="124"/>
                    </a:lnTo>
                    <a:lnTo>
                      <a:pt x="5" y="134"/>
                    </a:lnTo>
                    <a:lnTo>
                      <a:pt x="0" y="124"/>
                    </a:lnTo>
                    <a:lnTo>
                      <a:pt x="2" y="111"/>
                    </a:lnTo>
                    <a:lnTo>
                      <a:pt x="18" y="93"/>
                    </a:lnTo>
                    <a:lnTo>
                      <a:pt x="45" y="82"/>
                    </a:lnTo>
                    <a:lnTo>
                      <a:pt x="38" y="82"/>
                    </a:lnTo>
                    <a:lnTo>
                      <a:pt x="42" y="67"/>
                    </a:lnTo>
                    <a:lnTo>
                      <a:pt x="31" y="69"/>
                    </a:lnTo>
                    <a:lnTo>
                      <a:pt x="22" y="49"/>
                    </a:lnTo>
                    <a:lnTo>
                      <a:pt x="20" y="34"/>
                    </a:lnTo>
                    <a:lnTo>
                      <a:pt x="49" y="33"/>
                    </a:lnTo>
                    <a:lnTo>
                      <a:pt x="62" y="62"/>
                    </a:lnTo>
                    <a:lnTo>
                      <a:pt x="84" y="71"/>
                    </a:lnTo>
                    <a:lnTo>
                      <a:pt x="98" y="65"/>
                    </a:lnTo>
                    <a:lnTo>
                      <a:pt x="94" y="60"/>
                    </a:lnTo>
                    <a:lnTo>
                      <a:pt x="96" y="54"/>
                    </a:lnTo>
                    <a:lnTo>
                      <a:pt x="78" y="54"/>
                    </a:lnTo>
                    <a:lnTo>
                      <a:pt x="80" y="38"/>
                    </a:lnTo>
                    <a:lnTo>
                      <a:pt x="74" y="49"/>
                    </a:lnTo>
                    <a:lnTo>
                      <a:pt x="69" y="42"/>
                    </a:lnTo>
                    <a:lnTo>
                      <a:pt x="73" y="33"/>
                    </a:lnTo>
                    <a:lnTo>
                      <a:pt x="67" y="33"/>
                    </a:lnTo>
                    <a:lnTo>
                      <a:pt x="78" y="27"/>
                    </a:lnTo>
                    <a:lnTo>
                      <a:pt x="62" y="25"/>
                    </a:lnTo>
                    <a:lnTo>
                      <a:pt x="89" y="9"/>
                    </a:lnTo>
                    <a:lnTo>
                      <a:pt x="76" y="5"/>
                    </a:lnTo>
                    <a:lnTo>
                      <a:pt x="78" y="0"/>
                    </a:lnTo>
                    <a:lnTo>
                      <a:pt x="229" y="0"/>
                    </a:lnTo>
                    <a:lnTo>
                      <a:pt x="224" y="7"/>
                    </a:lnTo>
                    <a:lnTo>
                      <a:pt x="202" y="7"/>
                    </a:lnTo>
                    <a:lnTo>
                      <a:pt x="224" y="13"/>
                    </a:lnTo>
                    <a:lnTo>
                      <a:pt x="218" y="25"/>
                    </a:lnTo>
                    <a:lnTo>
                      <a:pt x="182" y="25"/>
                    </a:lnTo>
                    <a:lnTo>
                      <a:pt x="185" y="45"/>
                    </a:lnTo>
                    <a:lnTo>
                      <a:pt x="193" y="51"/>
                    </a:lnTo>
                    <a:lnTo>
                      <a:pt x="182" y="69"/>
                    </a:lnTo>
                    <a:lnTo>
                      <a:pt x="145" y="76"/>
                    </a:lnTo>
                    <a:lnTo>
                      <a:pt x="127" y="62"/>
                    </a:lnTo>
                    <a:lnTo>
                      <a:pt x="134" y="74"/>
                    </a:lnTo>
                    <a:lnTo>
                      <a:pt x="122" y="76"/>
                    </a:lnTo>
                    <a:lnTo>
                      <a:pt x="125" y="89"/>
                    </a:lnTo>
                    <a:lnTo>
                      <a:pt x="164" y="80"/>
                    </a:lnTo>
                    <a:lnTo>
                      <a:pt x="171" y="89"/>
                    </a:lnTo>
                    <a:lnTo>
                      <a:pt x="165" y="94"/>
                    </a:lnTo>
                    <a:lnTo>
                      <a:pt x="171" y="107"/>
                    </a:lnTo>
                    <a:lnTo>
                      <a:pt x="184" y="96"/>
                    </a:lnTo>
                    <a:lnTo>
                      <a:pt x="185" y="111"/>
                    </a:lnTo>
                    <a:lnTo>
                      <a:pt x="185" y="122"/>
                    </a:lnTo>
                    <a:lnTo>
                      <a:pt x="136" y="153"/>
                    </a:lnTo>
                    <a:lnTo>
                      <a:pt x="136" y="149"/>
                    </a:lnTo>
                    <a:lnTo>
                      <a:pt x="140" y="138"/>
                    </a:lnTo>
                    <a:lnTo>
                      <a:pt x="136" y="131"/>
                    </a:lnTo>
                    <a:lnTo>
                      <a:pt x="124" y="131"/>
                    </a:lnTo>
                    <a:lnTo>
                      <a:pt x="113" y="116"/>
                    </a:lnTo>
                    <a:lnTo>
                      <a:pt x="118" y="129"/>
                    </a:lnTo>
                    <a:lnTo>
                      <a:pt x="109" y="138"/>
                    </a:lnTo>
                    <a:lnTo>
                      <a:pt x="96" y="111"/>
                    </a:lnTo>
                    <a:lnTo>
                      <a:pt x="102" y="125"/>
                    </a:lnTo>
                    <a:lnTo>
                      <a:pt x="96" y="134"/>
                    </a:lnTo>
                    <a:lnTo>
                      <a:pt x="84" y="120"/>
                    </a:lnTo>
                    <a:lnTo>
                      <a:pt x="80" y="134"/>
                    </a:lnTo>
                    <a:lnTo>
                      <a:pt x="71" y="125"/>
                    </a:lnTo>
                    <a:lnTo>
                      <a:pt x="80" y="144"/>
                    </a:lnTo>
                    <a:lnTo>
                      <a:pt x="47" y="138"/>
                    </a:lnTo>
                    <a:lnTo>
                      <a:pt x="47" y="13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5" name="Freeform 323"/>
              <p:cNvSpPr>
                <a:spLocks/>
              </p:cNvSpPr>
              <p:nvPr/>
            </p:nvSpPr>
            <p:spPr bwMode="auto">
              <a:xfrm>
                <a:off x="1504" y="769"/>
                <a:ext cx="20" cy="15"/>
              </a:xfrm>
              <a:custGeom>
                <a:avLst/>
                <a:gdLst>
                  <a:gd name="T0" fmla="*/ 0 w 20"/>
                  <a:gd name="T1" fmla="*/ 6 h 15"/>
                  <a:gd name="T2" fmla="*/ 7 w 20"/>
                  <a:gd name="T3" fmla="*/ 0 h 15"/>
                  <a:gd name="T4" fmla="*/ 20 w 20"/>
                  <a:gd name="T5" fmla="*/ 13 h 15"/>
                  <a:gd name="T6" fmla="*/ 6 w 20"/>
                  <a:gd name="T7" fmla="*/ 15 h 15"/>
                  <a:gd name="T8" fmla="*/ 0 w 20"/>
                  <a:gd name="T9" fmla="*/ 6 h 15"/>
                  <a:gd name="T10" fmla="*/ 0 w 20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0" y="6"/>
                    </a:moveTo>
                    <a:lnTo>
                      <a:pt x="7" y="0"/>
                    </a:lnTo>
                    <a:lnTo>
                      <a:pt x="20" y="13"/>
                    </a:lnTo>
                    <a:lnTo>
                      <a:pt x="6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6" name="Freeform 324"/>
              <p:cNvSpPr>
                <a:spLocks/>
              </p:cNvSpPr>
              <p:nvPr/>
            </p:nvSpPr>
            <p:spPr bwMode="auto">
              <a:xfrm>
                <a:off x="1504" y="769"/>
                <a:ext cx="20" cy="15"/>
              </a:xfrm>
              <a:custGeom>
                <a:avLst/>
                <a:gdLst>
                  <a:gd name="T0" fmla="*/ 0 w 20"/>
                  <a:gd name="T1" fmla="*/ 6 h 15"/>
                  <a:gd name="T2" fmla="*/ 7 w 20"/>
                  <a:gd name="T3" fmla="*/ 0 h 15"/>
                  <a:gd name="T4" fmla="*/ 20 w 20"/>
                  <a:gd name="T5" fmla="*/ 13 h 15"/>
                  <a:gd name="T6" fmla="*/ 6 w 20"/>
                  <a:gd name="T7" fmla="*/ 15 h 15"/>
                  <a:gd name="T8" fmla="*/ 0 w 20"/>
                  <a:gd name="T9" fmla="*/ 6 h 15"/>
                  <a:gd name="T10" fmla="*/ 0 w 20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0" y="6"/>
                    </a:moveTo>
                    <a:lnTo>
                      <a:pt x="7" y="0"/>
                    </a:lnTo>
                    <a:lnTo>
                      <a:pt x="20" y="13"/>
                    </a:lnTo>
                    <a:lnTo>
                      <a:pt x="6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7" name="Freeform 325"/>
              <p:cNvSpPr>
                <a:spLocks/>
              </p:cNvSpPr>
              <p:nvPr/>
            </p:nvSpPr>
            <p:spPr bwMode="auto">
              <a:xfrm>
                <a:off x="1464" y="762"/>
                <a:ext cx="35" cy="44"/>
              </a:xfrm>
              <a:custGeom>
                <a:avLst/>
                <a:gdLst>
                  <a:gd name="T0" fmla="*/ 15 w 35"/>
                  <a:gd name="T1" fmla="*/ 0 h 44"/>
                  <a:gd name="T2" fmla="*/ 33 w 35"/>
                  <a:gd name="T3" fmla="*/ 4 h 44"/>
                  <a:gd name="T4" fmla="*/ 35 w 35"/>
                  <a:gd name="T5" fmla="*/ 13 h 44"/>
                  <a:gd name="T6" fmla="*/ 35 w 35"/>
                  <a:gd name="T7" fmla="*/ 33 h 44"/>
                  <a:gd name="T8" fmla="*/ 26 w 35"/>
                  <a:gd name="T9" fmla="*/ 44 h 44"/>
                  <a:gd name="T10" fmla="*/ 4 w 35"/>
                  <a:gd name="T11" fmla="*/ 44 h 44"/>
                  <a:gd name="T12" fmla="*/ 0 w 35"/>
                  <a:gd name="T13" fmla="*/ 31 h 44"/>
                  <a:gd name="T14" fmla="*/ 2 w 35"/>
                  <a:gd name="T15" fmla="*/ 20 h 44"/>
                  <a:gd name="T16" fmla="*/ 15 w 35"/>
                  <a:gd name="T17" fmla="*/ 0 h 44"/>
                  <a:gd name="T18" fmla="*/ 15 w 3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4">
                    <a:moveTo>
                      <a:pt x="15" y="0"/>
                    </a:moveTo>
                    <a:lnTo>
                      <a:pt x="33" y="4"/>
                    </a:lnTo>
                    <a:lnTo>
                      <a:pt x="35" y="13"/>
                    </a:lnTo>
                    <a:lnTo>
                      <a:pt x="35" y="33"/>
                    </a:lnTo>
                    <a:lnTo>
                      <a:pt x="26" y="44"/>
                    </a:lnTo>
                    <a:lnTo>
                      <a:pt x="4" y="44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8" name="Freeform 326"/>
              <p:cNvSpPr>
                <a:spLocks/>
              </p:cNvSpPr>
              <p:nvPr/>
            </p:nvSpPr>
            <p:spPr bwMode="auto">
              <a:xfrm>
                <a:off x="1464" y="762"/>
                <a:ext cx="35" cy="44"/>
              </a:xfrm>
              <a:custGeom>
                <a:avLst/>
                <a:gdLst>
                  <a:gd name="T0" fmla="*/ 15 w 35"/>
                  <a:gd name="T1" fmla="*/ 0 h 44"/>
                  <a:gd name="T2" fmla="*/ 33 w 35"/>
                  <a:gd name="T3" fmla="*/ 4 h 44"/>
                  <a:gd name="T4" fmla="*/ 35 w 35"/>
                  <a:gd name="T5" fmla="*/ 13 h 44"/>
                  <a:gd name="T6" fmla="*/ 35 w 35"/>
                  <a:gd name="T7" fmla="*/ 33 h 44"/>
                  <a:gd name="T8" fmla="*/ 26 w 35"/>
                  <a:gd name="T9" fmla="*/ 44 h 44"/>
                  <a:gd name="T10" fmla="*/ 4 w 35"/>
                  <a:gd name="T11" fmla="*/ 44 h 44"/>
                  <a:gd name="T12" fmla="*/ 0 w 35"/>
                  <a:gd name="T13" fmla="*/ 31 h 44"/>
                  <a:gd name="T14" fmla="*/ 2 w 35"/>
                  <a:gd name="T15" fmla="*/ 20 h 44"/>
                  <a:gd name="T16" fmla="*/ 15 w 35"/>
                  <a:gd name="T17" fmla="*/ 0 h 44"/>
                  <a:gd name="T18" fmla="*/ 15 w 3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4">
                    <a:moveTo>
                      <a:pt x="15" y="0"/>
                    </a:moveTo>
                    <a:lnTo>
                      <a:pt x="33" y="4"/>
                    </a:lnTo>
                    <a:lnTo>
                      <a:pt x="35" y="13"/>
                    </a:lnTo>
                    <a:lnTo>
                      <a:pt x="35" y="33"/>
                    </a:lnTo>
                    <a:lnTo>
                      <a:pt x="26" y="44"/>
                    </a:lnTo>
                    <a:lnTo>
                      <a:pt x="4" y="44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59" name="Freeform 327"/>
              <p:cNvSpPr>
                <a:spLocks/>
              </p:cNvSpPr>
              <p:nvPr/>
            </p:nvSpPr>
            <p:spPr bwMode="auto">
              <a:xfrm>
                <a:off x="1350" y="851"/>
                <a:ext cx="18" cy="20"/>
              </a:xfrm>
              <a:custGeom>
                <a:avLst/>
                <a:gdLst>
                  <a:gd name="T0" fmla="*/ 10 w 18"/>
                  <a:gd name="T1" fmla="*/ 8 h 20"/>
                  <a:gd name="T2" fmla="*/ 18 w 18"/>
                  <a:gd name="T3" fmla="*/ 20 h 20"/>
                  <a:gd name="T4" fmla="*/ 7 w 18"/>
                  <a:gd name="T5" fmla="*/ 13 h 20"/>
                  <a:gd name="T6" fmla="*/ 0 w 18"/>
                  <a:gd name="T7" fmla="*/ 0 h 20"/>
                  <a:gd name="T8" fmla="*/ 10 w 18"/>
                  <a:gd name="T9" fmla="*/ 8 h 20"/>
                  <a:gd name="T10" fmla="*/ 10 w 18"/>
                  <a:gd name="T1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0" y="8"/>
                    </a:moveTo>
                    <a:lnTo>
                      <a:pt x="18" y="20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0" name="Freeform 328"/>
              <p:cNvSpPr>
                <a:spLocks/>
              </p:cNvSpPr>
              <p:nvPr/>
            </p:nvSpPr>
            <p:spPr bwMode="auto">
              <a:xfrm>
                <a:off x="1350" y="851"/>
                <a:ext cx="18" cy="20"/>
              </a:xfrm>
              <a:custGeom>
                <a:avLst/>
                <a:gdLst>
                  <a:gd name="T0" fmla="*/ 10 w 18"/>
                  <a:gd name="T1" fmla="*/ 8 h 20"/>
                  <a:gd name="T2" fmla="*/ 18 w 18"/>
                  <a:gd name="T3" fmla="*/ 20 h 20"/>
                  <a:gd name="T4" fmla="*/ 7 w 18"/>
                  <a:gd name="T5" fmla="*/ 13 h 20"/>
                  <a:gd name="T6" fmla="*/ 0 w 18"/>
                  <a:gd name="T7" fmla="*/ 0 h 20"/>
                  <a:gd name="T8" fmla="*/ 10 w 18"/>
                  <a:gd name="T9" fmla="*/ 8 h 20"/>
                  <a:gd name="T10" fmla="*/ 10 w 18"/>
                  <a:gd name="T1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0" y="8"/>
                    </a:moveTo>
                    <a:lnTo>
                      <a:pt x="18" y="20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1" name="Freeform 329"/>
              <p:cNvSpPr>
                <a:spLocks/>
              </p:cNvSpPr>
              <p:nvPr/>
            </p:nvSpPr>
            <p:spPr bwMode="auto">
              <a:xfrm>
                <a:off x="1306" y="864"/>
                <a:ext cx="113" cy="98"/>
              </a:xfrm>
              <a:custGeom>
                <a:avLst/>
                <a:gdLst>
                  <a:gd name="T0" fmla="*/ 22 w 113"/>
                  <a:gd name="T1" fmla="*/ 2 h 98"/>
                  <a:gd name="T2" fmla="*/ 31 w 113"/>
                  <a:gd name="T3" fmla="*/ 0 h 98"/>
                  <a:gd name="T4" fmla="*/ 34 w 113"/>
                  <a:gd name="T5" fmla="*/ 7 h 98"/>
                  <a:gd name="T6" fmla="*/ 34 w 113"/>
                  <a:gd name="T7" fmla="*/ 20 h 98"/>
                  <a:gd name="T8" fmla="*/ 44 w 113"/>
                  <a:gd name="T9" fmla="*/ 13 h 98"/>
                  <a:gd name="T10" fmla="*/ 49 w 113"/>
                  <a:gd name="T11" fmla="*/ 18 h 98"/>
                  <a:gd name="T12" fmla="*/ 47 w 113"/>
                  <a:gd name="T13" fmla="*/ 24 h 98"/>
                  <a:gd name="T14" fmla="*/ 84 w 113"/>
                  <a:gd name="T15" fmla="*/ 44 h 98"/>
                  <a:gd name="T16" fmla="*/ 87 w 113"/>
                  <a:gd name="T17" fmla="*/ 65 h 98"/>
                  <a:gd name="T18" fmla="*/ 100 w 113"/>
                  <a:gd name="T19" fmla="*/ 64 h 98"/>
                  <a:gd name="T20" fmla="*/ 113 w 113"/>
                  <a:gd name="T21" fmla="*/ 76 h 98"/>
                  <a:gd name="T22" fmla="*/ 96 w 113"/>
                  <a:gd name="T23" fmla="*/ 87 h 98"/>
                  <a:gd name="T24" fmla="*/ 76 w 113"/>
                  <a:gd name="T25" fmla="*/ 80 h 98"/>
                  <a:gd name="T26" fmla="*/ 76 w 113"/>
                  <a:gd name="T27" fmla="*/ 69 h 98"/>
                  <a:gd name="T28" fmla="*/ 65 w 113"/>
                  <a:gd name="T29" fmla="*/ 67 h 98"/>
                  <a:gd name="T30" fmla="*/ 67 w 113"/>
                  <a:gd name="T31" fmla="*/ 62 h 98"/>
                  <a:gd name="T32" fmla="*/ 56 w 113"/>
                  <a:gd name="T33" fmla="*/ 65 h 98"/>
                  <a:gd name="T34" fmla="*/ 56 w 113"/>
                  <a:gd name="T35" fmla="*/ 76 h 98"/>
                  <a:gd name="T36" fmla="*/ 31 w 113"/>
                  <a:gd name="T37" fmla="*/ 98 h 98"/>
                  <a:gd name="T38" fmla="*/ 25 w 113"/>
                  <a:gd name="T39" fmla="*/ 93 h 98"/>
                  <a:gd name="T40" fmla="*/ 24 w 113"/>
                  <a:gd name="T41" fmla="*/ 73 h 98"/>
                  <a:gd name="T42" fmla="*/ 22 w 113"/>
                  <a:gd name="T43" fmla="*/ 78 h 98"/>
                  <a:gd name="T44" fmla="*/ 2 w 113"/>
                  <a:gd name="T45" fmla="*/ 84 h 98"/>
                  <a:gd name="T46" fmla="*/ 0 w 113"/>
                  <a:gd name="T47" fmla="*/ 80 h 98"/>
                  <a:gd name="T48" fmla="*/ 2 w 113"/>
                  <a:gd name="T49" fmla="*/ 71 h 98"/>
                  <a:gd name="T50" fmla="*/ 14 w 113"/>
                  <a:gd name="T51" fmla="*/ 62 h 98"/>
                  <a:gd name="T52" fmla="*/ 13 w 113"/>
                  <a:gd name="T53" fmla="*/ 47 h 98"/>
                  <a:gd name="T54" fmla="*/ 16 w 113"/>
                  <a:gd name="T55" fmla="*/ 15 h 98"/>
                  <a:gd name="T56" fmla="*/ 22 w 113"/>
                  <a:gd name="T57" fmla="*/ 2 h 98"/>
                  <a:gd name="T58" fmla="*/ 22 w 113"/>
                  <a:gd name="T59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98">
                    <a:moveTo>
                      <a:pt x="22" y="2"/>
                    </a:moveTo>
                    <a:lnTo>
                      <a:pt x="31" y="0"/>
                    </a:lnTo>
                    <a:lnTo>
                      <a:pt x="34" y="7"/>
                    </a:lnTo>
                    <a:lnTo>
                      <a:pt x="34" y="20"/>
                    </a:lnTo>
                    <a:lnTo>
                      <a:pt x="44" y="13"/>
                    </a:lnTo>
                    <a:lnTo>
                      <a:pt x="49" y="18"/>
                    </a:lnTo>
                    <a:lnTo>
                      <a:pt x="47" y="24"/>
                    </a:lnTo>
                    <a:lnTo>
                      <a:pt x="84" y="44"/>
                    </a:lnTo>
                    <a:lnTo>
                      <a:pt x="87" y="65"/>
                    </a:lnTo>
                    <a:lnTo>
                      <a:pt x="100" y="64"/>
                    </a:lnTo>
                    <a:lnTo>
                      <a:pt x="113" y="76"/>
                    </a:lnTo>
                    <a:lnTo>
                      <a:pt x="96" y="87"/>
                    </a:lnTo>
                    <a:lnTo>
                      <a:pt x="76" y="80"/>
                    </a:lnTo>
                    <a:lnTo>
                      <a:pt x="76" y="69"/>
                    </a:lnTo>
                    <a:lnTo>
                      <a:pt x="65" y="67"/>
                    </a:lnTo>
                    <a:lnTo>
                      <a:pt x="67" y="62"/>
                    </a:lnTo>
                    <a:lnTo>
                      <a:pt x="56" y="65"/>
                    </a:lnTo>
                    <a:lnTo>
                      <a:pt x="56" y="76"/>
                    </a:lnTo>
                    <a:lnTo>
                      <a:pt x="31" y="98"/>
                    </a:lnTo>
                    <a:lnTo>
                      <a:pt x="25" y="93"/>
                    </a:lnTo>
                    <a:lnTo>
                      <a:pt x="24" y="73"/>
                    </a:lnTo>
                    <a:lnTo>
                      <a:pt x="22" y="7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2" y="71"/>
                    </a:lnTo>
                    <a:lnTo>
                      <a:pt x="14" y="62"/>
                    </a:lnTo>
                    <a:lnTo>
                      <a:pt x="13" y="47"/>
                    </a:lnTo>
                    <a:lnTo>
                      <a:pt x="16" y="15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2" name="Freeform 330"/>
              <p:cNvSpPr>
                <a:spLocks/>
              </p:cNvSpPr>
              <p:nvPr/>
            </p:nvSpPr>
            <p:spPr bwMode="auto">
              <a:xfrm>
                <a:off x="1306" y="864"/>
                <a:ext cx="113" cy="98"/>
              </a:xfrm>
              <a:custGeom>
                <a:avLst/>
                <a:gdLst>
                  <a:gd name="T0" fmla="*/ 22 w 113"/>
                  <a:gd name="T1" fmla="*/ 2 h 98"/>
                  <a:gd name="T2" fmla="*/ 31 w 113"/>
                  <a:gd name="T3" fmla="*/ 0 h 98"/>
                  <a:gd name="T4" fmla="*/ 34 w 113"/>
                  <a:gd name="T5" fmla="*/ 7 h 98"/>
                  <a:gd name="T6" fmla="*/ 34 w 113"/>
                  <a:gd name="T7" fmla="*/ 20 h 98"/>
                  <a:gd name="T8" fmla="*/ 44 w 113"/>
                  <a:gd name="T9" fmla="*/ 13 h 98"/>
                  <a:gd name="T10" fmla="*/ 49 w 113"/>
                  <a:gd name="T11" fmla="*/ 18 h 98"/>
                  <a:gd name="T12" fmla="*/ 47 w 113"/>
                  <a:gd name="T13" fmla="*/ 24 h 98"/>
                  <a:gd name="T14" fmla="*/ 84 w 113"/>
                  <a:gd name="T15" fmla="*/ 44 h 98"/>
                  <a:gd name="T16" fmla="*/ 87 w 113"/>
                  <a:gd name="T17" fmla="*/ 65 h 98"/>
                  <a:gd name="T18" fmla="*/ 100 w 113"/>
                  <a:gd name="T19" fmla="*/ 64 h 98"/>
                  <a:gd name="T20" fmla="*/ 113 w 113"/>
                  <a:gd name="T21" fmla="*/ 76 h 98"/>
                  <a:gd name="T22" fmla="*/ 96 w 113"/>
                  <a:gd name="T23" fmla="*/ 87 h 98"/>
                  <a:gd name="T24" fmla="*/ 76 w 113"/>
                  <a:gd name="T25" fmla="*/ 80 h 98"/>
                  <a:gd name="T26" fmla="*/ 76 w 113"/>
                  <a:gd name="T27" fmla="*/ 69 h 98"/>
                  <a:gd name="T28" fmla="*/ 65 w 113"/>
                  <a:gd name="T29" fmla="*/ 67 h 98"/>
                  <a:gd name="T30" fmla="*/ 67 w 113"/>
                  <a:gd name="T31" fmla="*/ 62 h 98"/>
                  <a:gd name="T32" fmla="*/ 56 w 113"/>
                  <a:gd name="T33" fmla="*/ 65 h 98"/>
                  <a:gd name="T34" fmla="*/ 56 w 113"/>
                  <a:gd name="T35" fmla="*/ 76 h 98"/>
                  <a:gd name="T36" fmla="*/ 31 w 113"/>
                  <a:gd name="T37" fmla="*/ 98 h 98"/>
                  <a:gd name="T38" fmla="*/ 25 w 113"/>
                  <a:gd name="T39" fmla="*/ 93 h 98"/>
                  <a:gd name="T40" fmla="*/ 24 w 113"/>
                  <a:gd name="T41" fmla="*/ 73 h 98"/>
                  <a:gd name="T42" fmla="*/ 22 w 113"/>
                  <a:gd name="T43" fmla="*/ 78 h 98"/>
                  <a:gd name="T44" fmla="*/ 2 w 113"/>
                  <a:gd name="T45" fmla="*/ 84 h 98"/>
                  <a:gd name="T46" fmla="*/ 0 w 113"/>
                  <a:gd name="T47" fmla="*/ 80 h 98"/>
                  <a:gd name="T48" fmla="*/ 2 w 113"/>
                  <a:gd name="T49" fmla="*/ 71 h 98"/>
                  <a:gd name="T50" fmla="*/ 14 w 113"/>
                  <a:gd name="T51" fmla="*/ 62 h 98"/>
                  <a:gd name="T52" fmla="*/ 13 w 113"/>
                  <a:gd name="T53" fmla="*/ 47 h 98"/>
                  <a:gd name="T54" fmla="*/ 16 w 113"/>
                  <a:gd name="T55" fmla="*/ 15 h 98"/>
                  <a:gd name="T56" fmla="*/ 22 w 113"/>
                  <a:gd name="T57" fmla="*/ 2 h 98"/>
                  <a:gd name="T58" fmla="*/ 22 w 113"/>
                  <a:gd name="T59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98">
                    <a:moveTo>
                      <a:pt x="22" y="2"/>
                    </a:moveTo>
                    <a:lnTo>
                      <a:pt x="31" y="0"/>
                    </a:lnTo>
                    <a:lnTo>
                      <a:pt x="34" y="7"/>
                    </a:lnTo>
                    <a:lnTo>
                      <a:pt x="34" y="20"/>
                    </a:lnTo>
                    <a:lnTo>
                      <a:pt x="44" y="13"/>
                    </a:lnTo>
                    <a:lnTo>
                      <a:pt x="49" y="18"/>
                    </a:lnTo>
                    <a:lnTo>
                      <a:pt x="47" y="24"/>
                    </a:lnTo>
                    <a:lnTo>
                      <a:pt x="84" y="44"/>
                    </a:lnTo>
                    <a:lnTo>
                      <a:pt x="87" y="65"/>
                    </a:lnTo>
                    <a:lnTo>
                      <a:pt x="100" y="64"/>
                    </a:lnTo>
                    <a:lnTo>
                      <a:pt x="113" y="76"/>
                    </a:lnTo>
                    <a:lnTo>
                      <a:pt x="96" y="87"/>
                    </a:lnTo>
                    <a:lnTo>
                      <a:pt x="76" y="80"/>
                    </a:lnTo>
                    <a:lnTo>
                      <a:pt x="76" y="69"/>
                    </a:lnTo>
                    <a:lnTo>
                      <a:pt x="65" y="67"/>
                    </a:lnTo>
                    <a:lnTo>
                      <a:pt x="67" y="62"/>
                    </a:lnTo>
                    <a:lnTo>
                      <a:pt x="56" y="65"/>
                    </a:lnTo>
                    <a:lnTo>
                      <a:pt x="56" y="76"/>
                    </a:lnTo>
                    <a:lnTo>
                      <a:pt x="31" y="98"/>
                    </a:lnTo>
                    <a:lnTo>
                      <a:pt x="25" y="93"/>
                    </a:lnTo>
                    <a:lnTo>
                      <a:pt x="24" y="73"/>
                    </a:lnTo>
                    <a:lnTo>
                      <a:pt x="22" y="7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2" y="71"/>
                    </a:lnTo>
                    <a:lnTo>
                      <a:pt x="14" y="62"/>
                    </a:lnTo>
                    <a:lnTo>
                      <a:pt x="13" y="47"/>
                    </a:lnTo>
                    <a:lnTo>
                      <a:pt x="16" y="15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3" name="Freeform 331"/>
              <p:cNvSpPr>
                <a:spLocks/>
              </p:cNvSpPr>
              <p:nvPr/>
            </p:nvSpPr>
            <p:spPr bwMode="auto">
              <a:xfrm>
                <a:off x="1310" y="764"/>
                <a:ext cx="5" cy="22"/>
              </a:xfrm>
              <a:custGeom>
                <a:avLst/>
                <a:gdLst>
                  <a:gd name="T0" fmla="*/ 5 w 5"/>
                  <a:gd name="T1" fmla="*/ 0 h 22"/>
                  <a:gd name="T2" fmla="*/ 5 w 5"/>
                  <a:gd name="T3" fmla="*/ 22 h 22"/>
                  <a:gd name="T4" fmla="*/ 0 w 5"/>
                  <a:gd name="T5" fmla="*/ 16 h 22"/>
                  <a:gd name="T6" fmla="*/ 0 w 5"/>
                  <a:gd name="T7" fmla="*/ 2 h 22"/>
                  <a:gd name="T8" fmla="*/ 5 w 5"/>
                  <a:gd name="T9" fmla="*/ 0 h 22"/>
                  <a:gd name="T10" fmla="*/ 5 w 5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lnTo>
                      <a:pt x="5" y="22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4" name="Freeform 332"/>
              <p:cNvSpPr>
                <a:spLocks/>
              </p:cNvSpPr>
              <p:nvPr/>
            </p:nvSpPr>
            <p:spPr bwMode="auto">
              <a:xfrm>
                <a:off x="1310" y="764"/>
                <a:ext cx="5" cy="22"/>
              </a:xfrm>
              <a:custGeom>
                <a:avLst/>
                <a:gdLst>
                  <a:gd name="T0" fmla="*/ 5 w 5"/>
                  <a:gd name="T1" fmla="*/ 0 h 22"/>
                  <a:gd name="T2" fmla="*/ 5 w 5"/>
                  <a:gd name="T3" fmla="*/ 22 h 22"/>
                  <a:gd name="T4" fmla="*/ 0 w 5"/>
                  <a:gd name="T5" fmla="*/ 16 h 22"/>
                  <a:gd name="T6" fmla="*/ 0 w 5"/>
                  <a:gd name="T7" fmla="*/ 2 h 22"/>
                  <a:gd name="T8" fmla="*/ 5 w 5"/>
                  <a:gd name="T9" fmla="*/ 0 h 22"/>
                  <a:gd name="T10" fmla="*/ 5 w 5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lnTo>
                      <a:pt x="5" y="22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5" name="Freeform 333"/>
              <p:cNvSpPr>
                <a:spLocks/>
              </p:cNvSpPr>
              <p:nvPr/>
            </p:nvSpPr>
            <p:spPr bwMode="auto">
              <a:xfrm>
                <a:off x="1171" y="467"/>
                <a:ext cx="84" cy="121"/>
              </a:xfrm>
              <a:custGeom>
                <a:avLst/>
                <a:gdLst>
                  <a:gd name="T0" fmla="*/ 9 w 84"/>
                  <a:gd name="T1" fmla="*/ 6 h 121"/>
                  <a:gd name="T2" fmla="*/ 35 w 84"/>
                  <a:gd name="T3" fmla="*/ 0 h 121"/>
                  <a:gd name="T4" fmla="*/ 84 w 84"/>
                  <a:gd name="T5" fmla="*/ 15 h 121"/>
                  <a:gd name="T6" fmla="*/ 77 w 84"/>
                  <a:gd name="T7" fmla="*/ 35 h 121"/>
                  <a:gd name="T8" fmla="*/ 73 w 84"/>
                  <a:gd name="T9" fmla="*/ 35 h 121"/>
                  <a:gd name="T10" fmla="*/ 69 w 84"/>
                  <a:gd name="T11" fmla="*/ 51 h 121"/>
                  <a:gd name="T12" fmla="*/ 64 w 84"/>
                  <a:gd name="T13" fmla="*/ 55 h 121"/>
                  <a:gd name="T14" fmla="*/ 68 w 84"/>
                  <a:gd name="T15" fmla="*/ 55 h 121"/>
                  <a:gd name="T16" fmla="*/ 66 w 84"/>
                  <a:gd name="T17" fmla="*/ 61 h 121"/>
                  <a:gd name="T18" fmla="*/ 55 w 84"/>
                  <a:gd name="T19" fmla="*/ 82 h 121"/>
                  <a:gd name="T20" fmla="*/ 20 w 84"/>
                  <a:gd name="T21" fmla="*/ 81 h 121"/>
                  <a:gd name="T22" fmla="*/ 35 w 84"/>
                  <a:gd name="T23" fmla="*/ 97 h 121"/>
                  <a:gd name="T24" fmla="*/ 24 w 84"/>
                  <a:gd name="T25" fmla="*/ 117 h 121"/>
                  <a:gd name="T26" fmla="*/ 11 w 84"/>
                  <a:gd name="T27" fmla="*/ 121 h 121"/>
                  <a:gd name="T28" fmla="*/ 8 w 84"/>
                  <a:gd name="T29" fmla="*/ 119 h 121"/>
                  <a:gd name="T30" fmla="*/ 11 w 84"/>
                  <a:gd name="T31" fmla="*/ 111 h 121"/>
                  <a:gd name="T32" fmla="*/ 8 w 84"/>
                  <a:gd name="T33" fmla="*/ 110 h 121"/>
                  <a:gd name="T34" fmla="*/ 8 w 84"/>
                  <a:gd name="T35" fmla="*/ 99 h 121"/>
                  <a:gd name="T36" fmla="*/ 11 w 84"/>
                  <a:gd name="T37" fmla="*/ 91 h 121"/>
                  <a:gd name="T38" fmla="*/ 0 w 84"/>
                  <a:gd name="T39" fmla="*/ 84 h 121"/>
                  <a:gd name="T40" fmla="*/ 0 w 84"/>
                  <a:gd name="T41" fmla="*/ 71 h 121"/>
                  <a:gd name="T42" fmla="*/ 0 w 84"/>
                  <a:gd name="T43" fmla="*/ 26 h 121"/>
                  <a:gd name="T44" fmla="*/ 17 w 84"/>
                  <a:gd name="T45" fmla="*/ 31 h 121"/>
                  <a:gd name="T46" fmla="*/ 4 w 84"/>
                  <a:gd name="T47" fmla="*/ 15 h 121"/>
                  <a:gd name="T48" fmla="*/ 9 w 84"/>
                  <a:gd name="T49" fmla="*/ 6 h 121"/>
                  <a:gd name="T50" fmla="*/ 9 w 84"/>
                  <a:gd name="T51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121">
                    <a:moveTo>
                      <a:pt x="9" y="6"/>
                    </a:moveTo>
                    <a:lnTo>
                      <a:pt x="35" y="0"/>
                    </a:lnTo>
                    <a:lnTo>
                      <a:pt x="84" y="15"/>
                    </a:lnTo>
                    <a:lnTo>
                      <a:pt x="77" y="35"/>
                    </a:lnTo>
                    <a:lnTo>
                      <a:pt x="73" y="35"/>
                    </a:lnTo>
                    <a:lnTo>
                      <a:pt x="69" y="51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66" y="61"/>
                    </a:lnTo>
                    <a:lnTo>
                      <a:pt x="55" y="82"/>
                    </a:lnTo>
                    <a:lnTo>
                      <a:pt x="20" y="81"/>
                    </a:lnTo>
                    <a:lnTo>
                      <a:pt x="35" y="97"/>
                    </a:lnTo>
                    <a:lnTo>
                      <a:pt x="24" y="117"/>
                    </a:lnTo>
                    <a:lnTo>
                      <a:pt x="11" y="121"/>
                    </a:lnTo>
                    <a:lnTo>
                      <a:pt x="8" y="119"/>
                    </a:lnTo>
                    <a:lnTo>
                      <a:pt x="11" y="111"/>
                    </a:lnTo>
                    <a:lnTo>
                      <a:pt x="8" y="110"/>
                    </a:lnTo>
                    <a:lnTo>
                      <a:pt x="8" y="99"/>
                    </a:lnTo>
                    <a:lnTo>
                      <a:pt x="11" y="91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26"/>
                    </a:lnTo>
                    <a:lnTo>
                      <a:pt x="17" y="31"/>
                    </a:lnTo>
                    <a:lnTo>
                      <a:pt x="4" y="15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6" name="Freeform 334"/>
              <p:cNvSpPr>
                <a:spLocks/>
              </p:cNvSpPr>
              <p:nvPr/>
            </p:nvSpPr>
            <p:spPr bwMode="auto">
              <a:xfrm>
                <a:off x="1171" y="467"/>
                <a:ext cx="84" cy="121"/>
              </a:xfrm>
              <a:custGeom>
                <a:avLst/>
                <a:gdLst>
                  <a:gd name="T0" fmla="*/ 9 w 84"/>
                  <a:gd name="T1" fmla="*/ 6 h 121"/>
                  <a:gd name="T2" fmla="*/ 35 w 84"/>
                  <a:gd name="T3" fmla="*/ 0 h 121"/>
                  <a:gd name="T4" fmla="*/ 84 w 84"/>
                  <a:gd name="T5" fmla="*/ 15 h 121"/>
                  <a:gd name="T6" fmla="*/ 77 w 84"/>
                  <a:gd name="T7" fmla="*/ 35 h 121"/>
                  <a:gd name="T8" fmla="*/ 73 w 84"/>
                  <a:gd name="T9" fmla="*/ 35 h 121"/>
                  <a:gd name="T10" fmla="*/ 69 w 84"/>
                  <a:gd name="T11" fmla="*/ 51 h 121"/>
                  <a:gd name="T12" fmla="*/ 64 w 84"/>
                  <a:gd name="T13" fmla="*/ 55 h 121"/>
                  <a:gd name="T14" fmla="*/ 68 w 84"/>
                  <a:gd name="T15" fmla="*/ 55 h 121"/>
                  <a:gd name="T16" fmla="*/ 66 w 84"/>
                  <a:gd name="T17" fmla="*/ 61 h 121"/>
                  <a:gd name="T18" fmla="*/ 55 w 84"/>
                  <a:gd name="T19" fmla="*/ 82 h 121"/>
                  <a:gd name="T20" fmla="*/ 20 w 84"/>
                  <a:gd name="T21" fmla="*/ 81 h 121"/>
                  <a:gd name="T22" fmla="*/ 35 w 84"/>
                  <a:gd name="T23" fmla="*/ 97 h 121"/>
                  <a:gd name="T24" fmla="*/ 24 w 84"/>
                  <a:gd name="T25" fmla="*/ 117 h 121"/>
                  <a:gd name="T26" fmla="*/ 11 w 84"/>
                  <a:gd name="T27" fmla="*/ 121 h 121"/>
                  <a:gd name="T28" fmla="*/ 8 w 84"/>
                  <a:gd name="T29" fmla="*/ 119 h 121"/>
                  <a:gd name="T30" fmla="*/ 11 w 84"/>
                  <a:gd name="T31" fmla="*/ 111 h 121"/>
                  <a:gd name="T32" fmla="*/ 8 w 84"/>
                  <a:gd name="T33" fmla="*/ 110 h 121"/>
                  <a:gd name="T34" fmla="*/ 8 w 84"/>
                  <a:gd name="T35" fmla="*/ 99 h 121"/>
                  <a:gd name="T36" fmla="*/ 11 w 84"/>
                  <a:gd name="T37" fmla="*/ 91 h 121"/>
                  <a:gd name="T38" fmla="*/ 0 w 84"/>
                  <a:gd name="T39" fmla="*/ 84 h 121"/>
                  <a:gd name="T40" fmla="*/ 0 w 84"/>
                  <a:gd name="T41" fmla="*/ 71 h 121"/>
                  <a:gd name="T42" fmla="*/ 0 w 84"/>
                  <a:gd name="T43" fmla="*/ 26 h 121"/>
                  <a:gd name="T44" fmla="*/ 17 w 84"/>
                  <a:gd name="T45" fmla="*/ 31 h 121"/>
                  <a:gd name="T46" fmla="*/ 4 w 84"/>
                  <a:gd name="T47" fmla="*/ 15 h 121"/>
                  <a:gd name="T48" fmla="*/ 9 w 84"/>
                  <a:gd name="T49" fmla="*/ 6 h 121"/>
                  <a:gd name="T50" fmla="*/ 9 w 84"/>
                  <a:gd name="T51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121">
                    <a:moveTo>
                      <a:pt x="9" y="6"/>
                    </a:moveTo>
                    <a:lnTo>
                      <a:pt x="35" y="0"/>
                    </a:lnTo>
                    <a:lnTo>
                      <a:pt x="84" y="15"/>
                    </a:lnTo>
                    <a:lnTo>
                      <a:pt x="77" y="35"/>
                    </a:lnTo>
                    <a:lnTo>
                      <a:pt x="73" y="35"/>
                    </a:lnTo>
                    <a:lnTo>
                      <a:pt x="69" y="51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66" y="61"/>
                    </a:lnTo>
                    <a:lnTo>
                      <a:pt x="55" y="82"/>
                    </a:lnTo>
                    <a:lnTo>
                      <a:pt x="20" y="81"/>
                    </a:lnTo>
                    <a:lnTo>
                      <a:pt x="35" y="97"/>
                    </a:lnTo>
                    <a:lnTo>
                      <a:pt x="24" y="117"/>
                    </a:lnTo>
                    <a:lnTo>
                      <a:pt x="11" y="121"/>
                    </a:lnTo>
                    <a:lnTo>
                      <a:pt x="8" y="119"/>
                    </a:lnTo>
                    <a:lnTo>
                      <a:pt x="11" y="111"/>
                    </a:lnTo>
                    <a:lnTo>
                      <a:pt x="8" y="110"/>
                    </a:lnTo>
                    <a:lnTo>
                      <a:pt x="8" y="99"/>
                    </a:lnTo>
                    <a:lnTo>
                      <a:pt x="11" y="91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26"/>
                    </a:lnTo>
                    <a:lnTo>
                      <a:pt x="17" y="31"/>
                    </a:lnTo>
                    <a:lnTo>
                      <a:pt x="4" y="15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7" name="Freeform 335"/>
              <p:cNvSpPr>
                <a:spLocks/>
              </p:cNvSpPr>
              <p:nvPr/>
            </p:nvSpPr>
            <p:spPr bwMode="auto">
              <a:xfrm>
                <a:off x="1157" y="377"/>
                <a:ext cx="47" cy="63"/>
              </a:xfrm>
              <a:custGeom>
                <a:avLst/>
                <a:gdLst>
                  <a:gd name="T0" fmla="*/ 23 w 47"/>
                  <a:gd name="T1" fmla="*/ 0 h 63"/>
                  <a:gd name="T2" fmla="*/ 47 w 47"/>
                  <a:gd name="T3" fmla="*/ 27 h 63"/>
                  <a:gd name="T4" fmla="*/ 47 w 47"/>
                  <a:gd name="T5" fmla="*/ 58 h 63"/>
                  <a:gd name="T6" fmla="*/ 29 w 47"/>
                  <a:gd name="T7" fmla="*/ 63 h 63"/>
                  <a:gd name="T8" fmla="*/ 2 w 47"/>
                  <a:gd name="T9" fmla="*/ 38 h 63"/>
                  <a:gd name="T10" fmla="*/ 0 w 47"/>
                  <a:gd name="T11" fmla="*/ 27 h 63"/>
                  <a:gd name="T12" fmla="*/ 11 w 47"/>
                  <a:gd name="T13" fmla="*/ 14 h 63"/>
                  <a:gd name="T14" fmla="*/ 7 w 47"/>
                  <a:gd name="T15" fmla="*/ 12 h 63"/>
                  <a:gd name="T16" fmla="*/ 23 w 47"/>
                  <a:gd name="T17" fmla="*/ 0 h 63"/>
                  <a:gd name="T18" fmla="*/ 23 w 47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3">
                    <a:moveTo>
                      <a:pt x="23" y="0"/>
                    </a:moveTo>
                    <a:lnTo>
                      <a:pt x="47" y="27"/>
                    </a:lnTo>
                    <a:lnTo>
                      <a:pt x="47" y="58"/>
                    </a:lnTo>
                    <a:lnTo>
                      <a:pt x="29" y="63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11" y="14"/>
                    </a:lnTo>
                    <a:lnTo>
                      <a:pt x="7" y="1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8" name="Freeform 336"/>
              <p:cNvSpPr>
                <a:spLocks/>
              </p:cNvSpPr>
              <p:nvPr/>
            </p:nvSpPr>
            <p:spPr bwMode="auto">
              <a:xfrm>
                <a:off x="1157" y="377"/>
                <a:ext cx="47" cy="63"/>
              </a:xfrm>
              <a:custGeom>
                <a:avLst/>
                <a:gdLst>
                  <a:gd name="T0" fmla="*/ 23 w 47"/>
                  <a:gd name="T1" fmla="*/ 0 h 63"/>
                  <a:gd name="T2" fmla="*/ 47 w 47"/>
                  <a:gd name="T3" fmla="*/ 27 h 63"/>
                  <a:gd name="T4" fmla="*/ 47 w 47"/>
                  <a:gd name="T5" fmla="*/ 58 h 63"/>
                  <a:gd name="T6" fmla="*/ 29 w 47"/>
                  <a:gd name="T7" fmla="*/ 63 h 63"/>
                  <a:gd name="T8" fmla="*/ 2 w 47"/>
                  <a:gd name="T9" fmla="*/ 38 h 63"/>
                  <a:gd name="T10" fmla="*/ 0 w 47"/>
                  <a:gd name="T11" fmla="*/ 27 h 63"/>
                  <a:gd name="T12" fmla="*/ 11 w 47"/>
                  <a:gd name="T13" fmla="*/ 14 h 63"/>
                  <a:gd name="T14" fmla="*/ 7 w 47"/>
                  <a:gd name="T15" fmla="*/ 12 h 63"/>
                  <a:gd name="T16" fmla="*/ 23 w 47"/>
                  <a:gd name="T17" fmla="*/ 0 h 63"/>
                  <a:gd name="T18" fmla="*/ 23 w 47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63">
                    <a:moveTo>
                      <a:pt x="23" y="0"/>
                    </a:moveTo>
                    <a:lnTo>
                      <a:pt x="47" y="27"/>
                    </a:lnTo>
                    <a:lnTo>
                      <a:pt x="47" y="58"/>
                    </a:lnTo>
                    <a:lnTo>
                      <a:pt x="29" y="63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11" y="14"/>
                    </a:lnTo>
                    <a:lnTo>
                      <a:pt x="7" y="1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69" name="Freeform 337"/>
              <p:cNvSpPr>
                <a:spLocks/>
              </p:cNvSpPr>
              <p:nvPr/>
            </p:nvSpPr>
            <p:spPr bwMode="auto">
              <a:xfrm>
                <a:off x="1413" y="417"/>
                <a:ext cx="17" cy="10"/>
              </a:xfrm>
              <a:custGeom>
                <a:avLst/>
                <a:gdLst>
                  <a:gd name="T0" fmla="*/ 13 w 17"/>
                  <a:gd name="T1" fmla="*/ 10 h 10"/>
                  <a:gd name="T2" fmla="*/ 17 w 17"/>
                  <a:gd name="T3" fmla="*/ 5 h 10"/>
                  <a:gd name="T4" fmla="*/ 15 w 17"/>
                  <a:gd name="T5" fmla="*/ 0 h 10"/>
                  <a:gd name="T6" fmla="*/ 0 w 17"/>
                  <a:gd name="T7" fmla="*/ 5 h 10"/>
                  <a:gd name="T8" fmla="*/ 13 w 17"/>
                  <a:gd name="T9" fmla="*/ 10 h 10"/>
                  <a:gd name="T10" fmla="*/ 13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13" y="10"/>
                    </a:moveTo>
                    <a:lnTo>
                      <a:pt x="17" y="5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13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0" name="Freeform 338"/>
              <p:cNvSpPr>
                <a:spLocks/>
              </p:cNvSpPr>
              <p:nvPr/>
            </p:nvSpPr>
            <p:spPr bwMode="auto">
              <a:xfrm>
                <a:off x="1413" y="417"/>
                <a:ext cx="17" cy="10"/>
              </a:xfrm>
              <a:custGeom>
                <a:avLst/>
                <a:gdLst>
                  <a:gd name="T0" fmla="*/ 13 w 17"/>
                  <a:gd name="T1" fmla="*/ 10 h 10"/>
                  <a:gd name="T2" fmla="*/ 17 w 17"/>
                  <a:gd name="T3" fmla="*/ 5 h 10"/>
                  <a:gd name="T4" fmla="*/ 15 w 17"/>
                  <a:gd name="T5" fmla="*/ 0 h 10"/>
                  <a:gd name="T6" fmla="*/ 0 w 17"/>
                  <a:gd name="T7" fmla="*/ 5 h 10"/>
                  <a:gd name="T8" fmla="*/ 13 w 17"/>
                  <a:gd name="T9" fmla="*/ 10 h 10"/>
                  <a:gd name="T10" fmla="*/ 13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13" y="10"/>
                    </a:moveTo>
                    <a:lnTo>
                      <a:pt x="17" y="5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13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1" name="Freeform 339"/>
              <p:cNvSpPr>
                <a:spLocks/>
              </p:cNvSpPr>
              <p:nvPr/>
            </p:nvSpPr>
            <p:spPr bwMode="auto">
              <a:xfrm>
                <a:off x="1422" y="347"/>
                <a:ext cx="15" cy="19"/>
              </a:xfrm>
              <a:custGeom>
                <a:avLst/>
                <a:gdLst>
                  <a:gd name="T0" fmla="*/ 11 w 15"/>
                  <a:gd name="T1" fmla="*/ 4 h 19"/>
                  <a:gd name="T2" fmla="*/ 9 w 15"/>
                  <a:gd name="T3" fmla="*/ 13 h 19"/>
                  <a:gd name="T4" fmla="*/ 15 w 15"/>
                  <a:gd name="T5" fmla="*/ 19 h 19"/>
                  <a:gd name="T6" fmla="*/ 0 w 15"/>
                  <a:gd name="T7" fmla="*/ 19 h 19"/>
                  <a:gd name="T8" fmla="*/ 8 w 15"/>
                  <a:gd name="T9" fmla="*/ 0 h 19"/>
                  <a:gd name="T10" fmla="*/ 11 w 15"/>
                  <a:gd name="T11" fmla="*/ 4 h 19"/>
                  <a:gd name="T12" fmla="*/ 11 w 15"/>
                  <a:gd name="T1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1" y="4"/>
                    </a:moveTo>
                    <a:lnTo>
                      <a:pt x="9" y="13"/>
                    </a:lnTo>
                    <a:lnTo>
                      <a:pt x="15" y="19"/>
                    </a:lnTo>
                    <a:lnTo>
                      <a:pt x="0" y="19"/>
                    </a:lnTo>
                    <a:lnTo>
                      <a:pt x="8" y="0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2" name="Freeform 340"/>
              <p:cNvSpPr>
                <a:spLocks/>
              </p:cNvSpPr>
              <p:nvPr/>
            </p:nvSpPr>
            <p:spPr bwMode="auto">
              <a:xfrm>
                <a:off x="1422" y="347"/>
                <a:ext cx="15" cy="19"/>
              </a:xfrm>
              <a:custGeom>
                <a:avLst/>
                <a:gdLst>
                  <a:gd name="T0" fmla="*/ 11 w 15"/>
                  <a:gd name="T1" fmla="*/ 4 h 19"/>
                  <a:gd name="T2" fmla="*/ 9 w 15"/>
                  <a:gd name="T3" fmla="*/ 13 h 19"/>
                  <a:gd name="T4" fmla="*/ 15 w 15"/>
                  <a:gd name="T5" fmla="*/ 19 h 19"/>
                  <a:gd name="T6" fmla="*/ 0 w 15"/>
                  <a:gd name="T7" fmla="*/ 19 h 19"/>
                  <a:gd name="T8" fmla="*/ 8 w 15"/>
                  <a:gd name="T9" fmla="*/ 0 h 19"/>
                  <a:gd name="T10" fmla="*/ 11 w 15"/>
                  <a:gd name="T11" fmla="*/ 4 h 19"/>
                  <a:gd name="T12" fmla="*/ 11 w 15"/>
                  <a:gd name="T1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1" y="4"/>
                    </a:moveTo>
                    <a:lnTo>
                      <a:pt x="9" y="13"/>
                    </a:lnTo>
                    <a:lnTo>
                      <a:pt x="15" y="19"/>
                    </a:lnTo>
                    <a:lnTo>
                      <a:pt x="0" y="19"/>
                    </a:lnTo>
                    <a:lnTo>
                      <a:pt x="8" y="0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3" name="Freeform 341"/>
              <p:cNvSpPr>
                <a:spLocks/>
              </p:cNvSpPr>
              <p:nvPr/>
            </p:nvSpPr>
            <p:spPr bwMode="auto">
              <a:xfrm>
                <a:off x="1673" y="1421"/>
                <a:ext cx="37" cy="23"/>
              </a:xfrm>
              <a:custGeom>
                <a:avLst/>
                <a:gdLst>
                  <a:gd name="T0" fmla="*/ 4 w 37"/>
                  <a:gd name="T1" fmla="*/ 0 h 23"/>
                  <a:gd name="T2" fmla="*/ 4 w 37"/>
                  <a:gd name="T3" fmla="*/ 5 h 23"/>
                  <a:gd name="T4" fmla="*/ 9 w 37"/>
                  <a:gd name="T5" fmla="*/ 11 h 23"/>
                  <a:gd name="T6" fmla="*/ 37 w 37"/>
                  <a:gd name="T7" fmla="*/ 14 h 23"/>
                  <a:gd name="T8" fmla="*/ 28 w 37"/>
                  <a:gd name="T9" fmla="*/ 23 h 23"/>
                  <a:gd name="T10" fmla="*/ 20 w 37"/>
                  <a:gd name="T11" fmla="*/ 16 h 23"/>
                  <a:gd name="T12" fmla="*/ 13 w 37"/>
                  <a:gd name="T13" fmla="*/ 18 h 23"/>
                  <a:gd name="T14" fmla="*/ 0 w 37"/>
                  <a:gd name="T15" fmla="*/ 7 h 23"/>
                  <a:gd name="T16" fmla="*/ 4 w 37"/>
                  <a:gd name="T17" fmla="*/ 0 h 23"/>
                  <a:gd name="T18" fmla="*/ 4 w 37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3">
                    <a:moveTo>
                      <a:pt x="4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37" y="14"/>
                    </a:lnTo>
                    <a:lnTo>
                      <a:pt x="28" y="23"/>
                    </a:lnTo>
                    <a:lnTo>
                      <a:pt x="20" y="16"/>
                    </a:lnTo>
                    <a:lnTo>
                      <a:pt x="13" y="1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4" name="Freeform 342"/>
              <p:cNvSpPr>
                <a:spLocks/>
              </p:cNvSpPr>
              <p:nvPr/>
            </p:nvSpPr>
            <p:spPr bwMode="auto">
              <a:xfrm>
                <a:off x="1673" y="1421"/>
                <a:ext cx="37" cy="23"/>
              </a:xfrm>
              <a:custGeom>
                <a:avLst/>
                <a:gdLst>
                  <a:gd name="T0" fmla="*/ 4 w 37"/>
                  <a:gd name="T1" fmla="*/ 0 h 23"/>
                  <a:gd name="T2" fmla="*/ 4 w 37"/>
                  <a:gd name="T3" fmla="*/ 5 h 23"/>
                  <a:gd name="T4" fmla="*/ 9 w 37"/>
                  <a:gd name="T5" fmla="*/ 11 h 23"/>
                  <a:gd name="T6" fmla="*/ 37 w 37"/>
                  <a:gd name="T7" fmla="*/ 14 h 23"/>
                  <a:gd name="T8" fmla="*/ 28 w 37"/>
                  <a:gd name="T9" fmla="*/ 23 h 23"/>
                  <a:gd name="T10" fmla="*/ 20 w 37"/>
                  <a:gd name="T11" fmla="*/ 16 h 23"/>
                  <a:gd name="T12" fmla="*/ 13 w 37"/>
                  <a:gd name="T13" fmla="*/ 18 h 23"/>
                  <a:gd name="T14" fmla="*/ 0 w 37"/>
                  <a:gd name="T15" fmla="*/ 7 h 23"/>
                  <a:gd name="T16" fmla="*/ 4 w 37"/>
                  <a:gd name="T17" fmla="*/ 0 h 23"/>
                  <a:gd name="T18" fmla="*/ 4 w 37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3">
                    <a:moveTo>
                      <a:pt x="4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37" y="14"/>
                    </a:lnTo>
                    <a:lnTo>
                      <a:pt x="28" y="23"/>
                    </a:lnTo>
                    <a:lnTo>
                      <a:pt x="20" y="16"/>
                    </a:lnTo>
                    <a:lnTo>
                      <a:pt x="13" y="1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5" name="Freeform 343"/>
              <p:cNvSpPr>
                <a:spLocks/>
              </p:cNvSpPr>
              <p:nvPr/>
            </p:nvSpPr>
            <p:spPr bwMode="auto">
              <a:xfrm>
                <a:off x="1446" y="953"/>
                <a:ext cx="14" cy="11"/>
              </a:xfrm>
              <a:custGeom>
                <a:avLst/>
                <a:gdLst>
                  <a:gd name="T0" fmla="*/ 0 w 14"/>
                  <a:gd name="T1" fmla="*/ 0 h 11"/>
                  <a:gd name="T2" fmla="*/ 11 w 14"/>
                  <a:gd name="T3" fmla="*/ 0 h 11"/>
                  <a:gd name="T4" fmla="*/ 14 w 14"/>
                  <a:gd name="T5" fmla="*/ 7 h 11"/>
                  <a:gd name="T6" fmla="*/ 9 w 14"/>
                  <a:gd name="T7" fmla="*/ 11 h 11"/>
                  <a:gd name="T8" fmla="*/ 0 w 14"/>
                  <a:gd name="T9" fmla="*/ 0 h 11"/>
                  <a:gd name="T10" fmla="*/ 0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11" y="0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6" name="Freeform 344"/>
              <p:cNvSpPr>
                <a:spLocks/>
              </p:cNvSpPr>
              <p:nvPr/>
            </p:nvSpPr>
            <p:spPr bwMode="auto">
              <a:xfrm>
                <a:off x="1446" y="953"/>
                <a:ext cx="14" cy="11"/>
              </a:xfrm>
              <a:custGeom>
                <a:avLst/>
                <a:gdLst>
                  <a:gd name="T0" fmla="*/ 0 w 14"/>
                  <a:gd name="T1" fmla="*/ 0 h 11"/>
                  <a:gd name="T2" fmla="*/ 11 w 14"/>
                  <a:gd name="T3" fmla="*/ 0 h 11"/>
                  <a:gd name="T4" fmla="*/ 14 w 14"/>
                  <a:gd name="T5" fmla="*/ 7 h 11"/>
                  <a:gd name="T6" fmla="*/ 9 w 14"/>
                  <a:gd name="T7" fmla="*/ 11 h 11"/>
                  <a:gd name="T8" fmla="*/ 0 w 14"/>
                  <a:gd name="T9" fmla="*/ 0 h 11"/>
                  <a:gd name="T10" fmla="*/ 0 w 1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11" y="0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7" name="Freeform 345"/>
              <p:cNvSpPr>
                <a:spLocks/>
              </p:cNvSpPr>
              <p:nvPr/>
            </p:nvSpPr>
            <p:spPr bwMode="auto">
              <a:xfrm>
                <a:off x="1413" y="695"/>
                <a:ext cx="17" cy="14"/>
              </a:xfrm>
              <a:custGeom>
                <a:avLst/>
                <a:gdLst>
                  <a:gd name="T0" fmla="*/ 4 w 17"/>
                  <a:gd name="T1" fmla="*/ 0 h 14"/>
                  <a:gd name="T2" fmla="*/ 17 w 17"/>
                  <a:gd name="T3" fmla="*/ 3 h 14"/>
                  <a:gd name="T4" fmla="*/ 7 w 17"/>
                  <a:gd name="T5" fmla="*/ 9 h 14"/>
                  <a:gd name="T6" fmla="*/ 7 w 17"/>
                  <a:gd name="T7" fmla="*/ 14 h 14"/>
                  <a:gd name="T8" fmla="*/ 0 w 17"/>
                  <a:gd name="T9" fmla="*/ 2 h 14"/>
                  <a:gd name="T10" fmla="*/ 4 w 17"/>
                  <a:gd name="T11" fmla="*/ 0 h 14"/>
                  <a:gd name="T12" fmla="*/ 4 w 1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4" y="0"/>
                    </a:moveTo>
                    <a:lnTo>
                      <a:pt x="17" y="3"/>
                    </a:lnTo>
                    <a:lnTo>
                      <a:pt x="7" y="9"/>
                    </a:lnTo>
                    <a:lnTo>
                      <a:pt x="7" y="1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8" name="Freeform 346"/>
              <p:cNvSpPr>
                <a:spLocks/>
              </p:cNvSpPr>
              <p:nvPr/>
            </p:nvSpPr>
            <p:spPr bwMode="auto">
              <a:xfrm>
                <a:off x="1413" y="695"/>
                <a:ext cx="17" cy="14"/>
              </a:xfrm>
              <a:custGeom>
                <a:avLst/>
                <a:gdLst>
                  <a:gd name="T0" fmla="*/ 4 w 17"/>
                  <a:gd name="T1" fmla="*/ 0 h 14"/>
                  <a:gd name="T2" fmla="*/ 17 w 17"/>
                  <a:gd name="T3" fmla="*/ 3 h 14"/>
                  <a:gd name="T4" fmla="*/ 7 w 17"/>
                  <a:gd name="T5" fmla="*/ 9 h 14"/>
                  <a:gd name="T6" fmla="*/ 7 w 17"/>
                  <a:gd name="T7" fmla="*/ 14 h 14"/>
                  <a:gd name="T8" fmla="*/ 0 w 17"/>
                  <a:gd name="T9" fmla="*/ 2 h 14"/>
                  <a:gd name="T10" fmla="*/ 4 w 17"/>
                  <a:gd name="T11" fmla="*/ 0 h 14"/>
                  <a:gd name="T12" fmla="*/ 4 w 1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4" y="0"/>
                    </a:moveTo>
                    <a:lnTo>
                      <a:pt x="17" y="3"/>
                    </a:lnTo>
                    <a:lnTo>
                      <a:pt x="7" y="9"/>
                    </a:lnTo>
                    <a:lnTo>
                      <a:pt x="7" y="1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9" name="Freeform 347"/>
              <p:cNvSpPr>
                <a:spLocks/>
              </p:cNvSpPr>
              <p:nvPr/>
            </p:nvSpPr>
            <p:spPr bwMode="auto">
              <a:xfrm>
                <a:off x="1162" y="231"/>
                <a:ext cx="49" cy="25"/>
              </a:xfrm>
              <a:custGeom>
                <a:avLst/>
                <a:gdLst>
                  <a:gd name="T0" fmla="*/ 18 w 49"/>
                  <a:gd name="T1" fmla="*/ 0 h 25"/>
                  <a:gd name="T2" fmla="*/ 49 w 49"/>
                  <a:gd name="T3" fmla="*/ 9 h 25"/>
                  <a:gd name="T4" fmla="*/ 44 w 49"/>
                  <a:gd name="T5" fmla="*/ 13 h 25"/>
                  <a:gd name="T6" fmla="*/ 44 w 49"/>
                  <a:gd name="T7" fmla="*/ 25 h 25"/>
                  <a:gd name="T8" fmla="*/ 18 w 49"/>
                  <a:gd name="T9" fmla="*/ 24 h 25"/>
                  <a:gd name="T10" fmla="*/ 0 w 49"/>
                  <a:gd name="T11" fmla="*/ 9 h 25"/>
                  <a:gd name="T12" fmla="*/ 18 w 49"/>
                  <a:gd name="T13" fmla="*/ 0 h 25"/>
                  <a:gd name="T14" fmla="*/ 18 w 49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5">
                    <a:moveTo>
                      <a:pt x="18" y="0"/>
                    </a:moveTo>
                    <a:lnTo>
                      <a:pt x="49" y="9"/>
                    </a:lnTo>
                    <a:lnTo>
                      <a:pt x="44" y="13"/>
                    </a:lnTo>
                    <a:lnTo>
                      <a:pt x="44" y="25"/>
                    </a:lnTo>
                    <a:lnTo>
                      <a:pt x="18" y="24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0" name="Freeform 348"/>
              <p:cNvSpPr>
                <a:spLocks/>
              </p:cNvSpPr>
              <p:nvPr/>
            </p:nvSpPr>
            <p:spPr bwMode="auto">
              <a:xfrm>
                <a:off x="1162" y="231"/>
                <a:ext cx="49" cy="25"/>
              </a:xfrm>
              <a:custGeom>
                <a:avLst/>
                <a:gdLst>
                  <a:gd name="T0" fmla="*/ 18 w 49"/>
                  <a:gd name="T1" fmla="*/ 0 h 25"/>
                  <a:gd name="T2" fmla="*/ 49 w 49"/>
                  <a:gd name="T3" fmla="*/ 9 h 25"/>
                  <a:gd name="T4" fmla="*/ 44 w 49"/>
                  <a:gd name="T5" fmla="*/ 13 h 25"/>
                  <a:gd name="T6" fmla="*/ 44 w 49"/>
                  <a:gd name="T7" fmla="*/ 25 h 25"/>
                  <a:gd name="T8" fmla="*/ 18 w 49"/>
                  <a:gd name="T9" fmla="*/ 24 h 25"/>
                  <a:gd name="T10" fmla="*/ 0 w 49"/>
                  <a:gd name="T11" fmla="*/ 9 h 25"/>
                  <a:gd name="T12" fmla="*/ 18 w 49"/>
                  <a:gd name="T13" fmla="*/ 0 h 25"/>
                  <a:gd name="T14" fmla="*/ 18 w 49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5">
                    <a:moveTo>
                      <a:pt x="18" y="0"/>
                    </a:moveTo>
                    <a:lnTo>
                      <a:pt x="49" y="9"/>
                    </a:lnTo>
                    <a:lnTo>
                      <a:pt x="44" y="13"/>
                    </a:lnTo>
                    <a:lnTo>
                      <a:pt x="44" y="25"/>
                    </a:lnTo>
                    <a:lnTo>
                      <a:pt x="18" y="24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1" name="Freeform 349"/>
              <p:cNvSpPr>
                <a:spLocks/>
              </p:cNvSpPr>
              <p:nvPr/>
            </p:nvSpPr>
            <p:spPr bwMode="auto">
              <a:xfrm>
                <a:off x="1275" y="193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9 h 9"/>
                  <a:gd name="T4" fmla="*/ 0 w 9"/>
                  <a:gd name="T5" fmla="*/ 0 h 9"/>
                  <a:gd name="T6" fmla="*/ 9 w 9"/>
                  <a:gd name="T7" fmla="*/ 0 h 9"/>
                  <a:gd name="T8" fmla="*/ 9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2" name="Freeform 350"/>
              <p:cNvSpPr>
                <a:spLocks/>
              </p:cNvSpPr>
              <p:nvPr/>
            </p:nvSpPr>
            <p:spPr bwMode="auto">
              <a:xfrm>
                <a:off x="1259" y="193"/>
                <a:ext cx="12" cy="11"/>
              </a:xfrm>
              <a:custGeom>
                <a:avLst/>
                <a:gdLst>
                  <a:gd name="T0" fmla="*/ 7 w 12"/>
                  <a:gd name="T1" fmla="*/ 0 h 11"/>
                  <a:gd name="T2" fmla="*/ 12 w 12"/>
                  <a:gd name="T3" fmla="*/ 11 h 11"/>
                  <a:gd name="T4" fmla="*/ 0 w 12"/>
                  <a:gd name="T5" fmla="*/ 0 h 11"/>
                  <a:gd name="T6" fmla="*/ 7 w 12"/>
                  <a:gd name="T7" fmla="*/ 0 h 11"/>
                  <a:gd name="T8" fmla="*/ 7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0"/>
                    </a:moveTo>
                    <a:lnTo>
                      <a:pt x="12" y="1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3" name="Freeform 351"/>
              <p:cNvSpPr>
                <a:spLocks/>
              </p:cNvSpPr>
              <p:nvPr/>
            </p:nvSpPr>
            <p:spPr bwMode="auto">
              <a:xfrm>
                <a:off x="1226" y="193"/>
                <a:ext cx="33" cy="13"/>
              </a:xfrm>
              <a:custGeom>
                <a:avLst/>
                <a:gdLst>
                  <a:gd name="T0" fmla="*/ 25 w 33"/>
                  <a:gd name="T1" fmla="*/ 0 h 13"/>
                  <a:gd name="T2" fmla="*/ 33 w 33"/>
                  <a:gd name="T3" fmla="*/ 13 h 13"/>
                  <a:gd name="T4" fmla="*/ 3 w 33"/>
                  <a:gd name="T5" fmla="*/ 7 h 13"/>
                  <a:gd name="T6" fmla="*/ 0 w 33"/>
                  <a:gd name="T7" fmla="*/ 0 h 13"/>
                  <a:gd name="T8" fmla="*/ 25 w 33"/>
                  <a:gd name="T9" fmla="*/ 0 h 13"/>
                  <a:gd name="T10" fmla="*/ 25 w 3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25" y="0"/>
                    </a:moveTo>
                    <a:lnTo>
                      <a:pt x="33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4" name="Freeform 352"/>
              <p:cNvSpPr>
                <a:spLocks/>
              </p:cNvSpPr>
              <p:nvPr/>
            </p:nvSpPr>
            <p:spPr bwMode="auto">
              <a:xfrm>
                <a:off x="860" y="209"/>
                <a:ext cx="20" cy="26"/>
              </a:xfrm>
              <a:custGeom>
                <a:avLst/>
                <a:gdLst>
                  <a:gd name="T0" fmla="*/ 0 w 20"/>
                  <a:gd name="T1" fmla="*/ 7 h 26"/>
                  <a:gd name="T2" fmla="*/ 8 w 20"/>
                  <a:gd name="T3" fmla="*/ 0 h 26"/>
                  <a:gd name="T4" fmla="*/ 20 w 20"/>
                  <a:gd name="T5" fmla="*/ 18 h 26"/>
                  <a:gd name="T6" fmla="*/ 11 w 20"/>
                  <a:gd name="T7" fmla="*/ 26 h 26"/>
                  <a:gd name="T8" fmla="*/ 0 w 20"/>
                  <a:gd name="T9" fmla="*/ 7 h 26"/>
                  <a:gd name="T10" fmla="*/ 0 w 20"/>
                  <a:gd name="T1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">
                    <a:moveTo>
                      <a:pt x="0" y="7"/>
                    </a:moveTo>
                    <a:lnTo>
                      <a:pt x="8" y="0"/>
                    </a:lnTo>
                    <a:lnTo>
                      <a:pt x="20" y="18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5" name="Freeform 353"/>
              <p:cNvSpPr>
                <a:spLocks/>
              </p:cNvSpPr>
              <p:nvPr/>
            </p:nvSpPr>
            <p:spPr bwMode="auto">
              <a:xfrm>
                <a:off x="860" y="209"/>
                <a:ext cx="20" cy="26"/>
              </a:xfrm>
              <a:custGeom>
                <a:avLst/>
                <a:gdLst>
                  <a:gd name="T0" fmla="*/ 0 w 20"/>
                  <a:gd name="T1" fmla="*/ 7 h 26"/>
                  <a:gd name="T2" fmla="*/ 8 w 20"/>
                  <a:gd name="T3" fmla="*/ 0 h 26"/>
                  <a:gd name="T4" fmla="*/ 20 w 20"/>
                  <a:gd name="T5" fmla="*/ 18 h 26"/>
                  <a:gd name="T6" fmla="*/ 11 w 20"/>
                  <a:gd name="T7" fmla="*/ 26 h 26"/>
                  <a:gd name="T8" fmla="*/ 0 w 20"/>
                  <a:gd name="T9" fmla="*/ 7 h 26"/>
                  <a:gd name="T10" fmla="*/ 0 w 20"/>
                  <a:gd name="T1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">
                    <a:moveTo>
                      <a:pt x="0" y="7"/>
                    </a:moveTo>
                    <a:lnTo>
                      <a:pt x="8" y="0"/>
                    </a:lnTo>
                    <a:lnTo>
                      <a:pt x="20" y="18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6" name="Freeform 354"/>
              <p:cNvSpPr>
                <a:spLocks/>
              </p:cNvSpPr>
              <p:nvPr/>
            </p:nvSpPr>
            <p:spPr bwMode="auto">
              <a:xfrm>
                <a:off x="886" y="209"/>
                <a:ext cx="58" cy="51"/>
              </a:xfrm>
              <a:custGeom>
                <a:avLst/>
                <a:gdLst>
                  <a:gd name="T0" fmla="*/ 22 w 58"/>
                  <a:gd name="T1" fmla="*/ 0 h 51"/>
                  <a:gd name="T2" fmla="*/ 58 w 58"/>
                  <a:gd name="T3" fmla="*/ 0 h 51"/>
                  <a:gd name="T4" fmla="*/ 31 w 58"/>
                  <a:gd name="T5" fmla="*/ 17 h 51"/>
                  <a:gd name="T6" fmla="*/ 49 w 58"/>
                  <a:gd name="T7" fmla="*/ 18 h 51"/>
                  <a:gd name="T8" fmla="*/ 49 w 58"/>
                  <a:gd name="T9" fmla="*/ 40 h 51"/>
                  <a:gd name="T10" fmla="*/ 18 w 58"/>
                  <a:gd name="T11" fmla="*/ 51 h 51"/>
                  <a:gd name="T12" fmla="*/ 2 w 58"/>
                  <a:gd name="T13" fmla="*/ 38 h 51"/>
                  <a:gd name="T14" fmla="*/ 0 w 58"/>
                  <a:gd name="T15" fmla="*/ 18 h 51"/>
                  <a:gd name="T16" fmla="*/ 22 w 58"/>
                  <a:gd name="T17" fmla="*/ 0 h 51"/>
                  <a:gd name="T18" fmla="*/ 22 w 5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1">
                    <a:moveTo>
                      <a:pt x="22" y="0"/>
                    </a:moveTo>
                    <a:lnTo>
                      <a:pt x="58" y="0"/>
                    </a:lnTo>
                    <a:lnTo>
                      <a:pt x="31" y="17"/>
                    </a:lnTo>
                    <a:lnTo>
                      <a:pt x="49" y="18"/>
                    </a:lnTo>
                    <a:lnTo>
                      <a:pt x="49" y="40"/>
                    </a:lnTo>
                    <a:lnTo>
                      <a:pt x="18" y="51"/>
                    </a:lnTo>
                    <a:lnTo>
                      <a:pt x="2" y="38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7" name="Freeform 355"/>
              <p:cNvSpPr>
                <a:spLocks/>
              </p:cNvSpPr>
              <p:nvPr/>
            </p:nvSpPr>
            <p:spPr bwMode="auto">
              <a:xfrm>
                <a:off x="886" y="209"/>
                <a:ext cx="58" cy="51"/>
              </a:xfrm>
              <a:custGeom>
                <a:avLst/>
                <a:gdLst>
                  <a:gd name="T0" fmla="*/ 22 w 58"/>
                  <a:gd name="T1" fmla="*/ 0 h 51"/>
                  <a:gd name="T2" fmla="*/ 58 w 58"/>
                  <a:gd name="T3" fmla="*/ 0 h 51"/>
                  <a:gd name="T4" fmla="*/ 31 w 58"/>
                  <a:gd name="T5" fmla="*/ 17 h 51"/>
                  <a:gd name="T6" fmla="*/ 49 w 58"/>
                  <a:gd name="T7" fmla="*/ 18 h 51"/>
                  <a:gd name="T8" fmla="*/ 49 w 58"/>
                  <a:gd name="T9" fmla="*/ 40 h 51"/>
                  <a:gd name="T10" fmla="*/ 18 w 58"/>
                  <a:gd name="T11" fmla="*/ 51 h 51"/>
                  <a:gd name="T12" fmla="*/ 2 w 58"/>
                  <a:gd name="T13" fmla="*/ 38 h 51"/>
                  <a:gd name="T14" fmla="*/ 0 w 58"/>
                  <a:gd name="T15" fmla="*/ 18 h 51"/>
                  <a:gd name="T16" fmla="*/ 22 w 58"/>
                  <a:gd name="T17" fmla="*/ 0 h 51"/>
                  <a:gd name="T18" fmla="*/ 22 w 58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1">
                    <a:moveTo>
                      <a:pt x="22" y="0"/>
                    </a:moveTo>
                    <a:lnTo>
                      <a:pt x="58" y="0"/>
                    </a:lnTo>
                    <a:lnTo>
                      <a:pt x="31" y="17"/>
                    </a:lnTo>
                    <a:lnTo>
                      <a:pt x="49" y="18"/>
                    </a:lnTo>
                    <a:lnTo>
                      <a:pt x="49" y="40"/>
                    </a:lnTo>
                    <a:lnTo>
                      <a:pt x="18" y="51"/>
                    </a:lnTo>
                    <a:lnTo>
                      <a:pt x="2" y="38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8" name="Freeform 356"/>
              <p:cNvSpPr>
                <a:spLocks/>
              </p:cNvSpPr>
              <p:nvPr/>
            </p:nvSpPr>
            <p:spPr bwMode="auto">
              <a:xfrm>
                <a:off x="862" y="293"/>
                <a:ext cx="20" cy="11"/>
              </a:xfrm>
              <a:custGeom>
                <a:avLst/>
                <a:gdLst>
                  <a:gd name="T0" fmla="*/ 13 w 20"/>
                  <a:gd name="T1" fmla="*/ 0 h 11"/>
                  <a:gd name="T2" fmla="*/ 20 w 20"/>
                  <a:gd name="T3" fmla="*/ 11 h 11"/>
                  <a:gd name="T4" fmla="*/ 0 w 20"/>
                  <a:gd name="T5" fmla="*/ 5 h 11"/>
                  <a:gd name="T6" fmla="*/ 13 w 20"/>
                  <a:gd name="T7" fmla="*/ 0 h 11"/>
                  <a:gd name="T8" fmla="*/ 13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3" y="0"/>
                    </a:moveTo>
                    <a:lnTo>
                      <a:pt x="20" y="1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9" name="Freeform 357"/>
              <p:cNvSpPr>
                <a:spLocks/>
              </p:cNvSpPr>
              <p:nvPr/>
            </p:nvSpPr>
            <p:spPr bwMode="auto">
              <a:xfrm>
                <a:off x="862" y="293"/>
                <a:ext cx="20" cy="11"/>
              </a:xfrm>
              <a:custGeom>
                <a:avLst/>
                <a:gdLst>
                  <a:gd name="T0" fmla="*/ 13 w 20"/>
                  <a:gd name="T1" fmla="*/ 0 h 11"/>
                  <a:gd name="T2" fmla="*/ 20 w 20"/>
                  <a:gd name="T3" fmla="*/ 11 h 11"/>
                  <a:gd name="T4" fmla="*/ 0 w 20"/>
                  <a:gd name="T5" fmla="*/ 5 h 11"/>
                  <a:gd name="T6" fmla="*/ 13 w 20"/>
                  <a:gd name="T7" fmla="*/ 0 h 11"/>
                  <a:gd name="T8" fmla="*/ 13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3" y="0"/>
                    </a:moveTo>
                    <a:lnTo>
                      <a:pt x="20" y="11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0" name="Freeform 358"/>
              <p:cNvSpPr>
                <a:spLocks/>
              </p:cNvSpPr>
              <p:nvPr/>
            </p:nvSpPr>
            <p:spPr bwMode="auto">
              <a:xfrm>
                <a:off x="791" y="349"/>
                <a:ext cx="29" cy="35"/>
              </a:xfrm>
              <a:custGeom>
                <a:avLst/>
                <a:gdLst>
                  <a:gd name="T0" fmla="*/ 22 w 29"/>
                  <a:gd name="T1" fmla="*/ 0 h 35"/>
                  <a:gd name="T2" fmla="*/ 29 w 29"/>
                  <a:gd name="T3" fmla="*/ 2 h 35"/>
                  <a:gd name="T4" fmla="*/ 15 w 29"/>
                  <a:gd name="T5" fmla="*/ 35 h 35"/>
                  <a:gd name="T6" fmla="*/ 0 w 29"/>
                  <a:gd name="T7" fmla="*/ 26 h 35"/>
                  <a:gd name="T8" fmla="*/ 22 w 29"/>
                  <a:gd name="T9" fmla="*/ 0 h 35"/>
                  <a:gd name="T10" fmla="*/ 22 w 2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5">
                    <a:moveTo>
                      <a:pt x="22" y="0"/>
                    </a:moveTo>
                    <a:lnTo>
                      <a:pt x="29" y="2"/>
                    </a:lnTo>
                    <a:lnTo>
                      <a:pt x="15" y="35"/>
                    </a:lnTo>
                    <a:lnTo>
                      <a:pt x="0" y="26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1" name="Freeform 359"/>
              <p:cNvSpPr>
                <a:spLocks/>
              </p:cNvSpPr>
              <p:nvPr/>
            </p:nvSpPr>
            <p:spPr bwMode="auto">
              <a:xfrm>
                <a:off x="791" y="349"/>
                <a:ext cx="29" cy="35"/>
              </a:xfrm>
              <a:custGeom>
                <a:avLst/>
                <a:gdLst>
                  <a:gd name="T0" fmla="*/ 22 w 29"/>
                  <a:gd name="T1" fmla="*/ 0 h 35"/>
                  <a:gd name="T2" fmla="*/ 29 w 29"/>
                  <a:gd name="T3" fmla="*/ 2 h 35"/>
                  <a:gd name="T4" fmla="*/ 15 w 29"/>
                  <a:gd name="T5" fmla="*/ 35 h 35"/>
                  <a:gd name="T6" fmla="*/ 0 w 29"/>
                  <a:gd name="T7" fmla="*/ 26 h 35"/>
                  <a:gd name="T8" fmla="*/ 22 w 29"/>
                  <a:gd name="T9" fmla="*/ 0 h 35"/>
                  <a:gd name="T10" fmla="*/ 22 w 2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5">
                    <a:moveTo>
                      <a:pt x="22" y="0"/>
                    </a:moveTo>
                    <a:lnTo>
                      <a:pt x="29" y="2"/>
                    </a:lnTo>
                    <a:lnTo>
                      <a:pt x="15" y="35"/>
                    </a:lnTo>
                    <a:lnTo>
                      <a:pt x="0" y="26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2" name="Freeform 360"/>
              <p:cNvSpPr>
                <a:spLocks/>
              </p:cNvSpPr>
              <p:nvPr/>
            </p:nvSpPr>
            <p:spPr bwMode="auto">
              <a:xfrm>
                <a:off x="1022" y="389"/>
                <a:ext cx="22" cy="22"/>
              </a:xfrm>
              <a:custGeom>
                <a:avLst/>
                <a:gdLst>
                  <a:gd name="T0" fmla="*/ 15 w 22"/>
                  <a:gd name="T1" fmla="*/ 0 h 22"/>
                  <a:gd name="T2" fmla="*/ 22 w 22"/>
                  <a:gd name="T3" fmla="*/ 17 h 22"/>
                  <a:gd name="T4" fmla="*/ 18 w 22"/>
                  <a:gd name="T5" fmla="*/ 22 h 22"/>
                  <a:gd name="T6" fmla="*/ 0 w 22"/>
                  <a:gd name="T7" fmla="*/ 17 h 22"/>
                  <a:gd name="T8" fmla="*/ 6 w 22"/>
                  <a:gd name="T9" fmla="*/ 2 h 22"/>
                  <a:gd name="T10" fmla="*/ 15 w 22"/>
                  <a:gd name="T11" fmla="*/ 0 h 22"/>
                  <a:gd name="T12" fmla="*/ 15 w 2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15" y="0"/>
                    </a:moveTo>
                    <a:lnTo>
                      <a:pt x="22" y="17"/>
                    </a:lnTo>
                    <a:lnTo>
                      <a:pt x="18" y="22"/>
                    </a:lnTo>
                    <a:lnTo>
                      <a:pt x="0" y="17"/>
                    </a:lnTo>
                    <a:lnTo>
                      <a:pt x="6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3" name="Freeform 361"/>
              <p:cNvSpPr>
                <a:spLocks/>
              </p:cNvSpPr>
              <p:nvPr/>
            </p:nvSpPr>
            <p:spPr bwMode="auto">
              <a:xfrm>
                <a:off x="1022" y="389"/>
                <a:ext cx="22" cy="22"/>
              </a:xfrm>
              <a:custGeom>
                <a:avLst/>
                <a:gdLst>
                  <a:gd name="T0" fmla="*/ 15 w 22"/>
                  <a:gd name="T1" fmla="*/ 0 h 22"/>
                  <a:gd name="T2" fmla="*/ 22 w 22"/>
                  <a:gd name="T3" fmla="*/ 17 h 22"/>
                  <a:gd name="T4" fmla="*/ 18 w 22"/>
                  <a:gd name="T5" fmla="*/ 22 h 22"/>
                  <a:gd name="T6" fmla="*/ 0 w 22"/>
                  <a:gd name="T7" fmla="*/ 17 h 22"/>
                  <a:gd name="T8" fmla="*/ 6 w 22"/>
                  <a:gd name="T9" fmla="*/ 2 h 22"/>
                  <a:gd name="T10" fmla="*/ 15 w 22"/>
                  <a:gd name="T11" fmla="*/ 0 h 22"/>
                  <a:gd name="T12" fmla="*/ 15 w 2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15" y="0"/>
                    </a:moveTo>
                    <a:lnTo>
                      <a:pt x="22" y="17"/>
                    </a:lnTo>
                    <a:lnTo>
                      <a:pt x="18" y="22"/>
                    </a:lnTo>
                    <a:lnTo>
                      <a:pt x="0" y="17"/>
                    </a:lnTo>
                    <a:lnTo>
                      <a:pt x="6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4" name="Freeform 362"/>
              <p:cNvSpPr>
                <a:spLocks/>
              </p:cNvSpPr>
              <p:nvPr/>
            </p:nvSpPr>
            <p:spPr bwMode="auto">
              <a:xfrm>
                <a:off x="1046" y="357"/>
                <a:ext cx="22" cy="14"/>
              </a:xfrm>
              <a:custGeom>
                <a:avLst/>
                <a:gdLst>
                  <a:gd name="T0" fmla="*/ 7 w 22"/>
                  <a:gd name="T1" fmla="*/ 3 h 14"/>
                  <a:gd name="T2" fmla="*/ 22 w 22"/>
                  <a:gd name="T3" fmla="*/ 0 h 14"/>
                  <a:gd name="T4" fmla="*/ 5 w 22"/>
                  <a:gd name="T5" fmla="*/ 14 h 14"/>
                  <a:gd name="T6" fmla="*/ 0 w 22"/>
                  <a:gd name="T7" fmla="*/ 10 h 14"/>
                  <a:gd name="T8" fmla="*/ 7 w 22"/>
                  <a:gd name="T9" fmla="*/ 3 h 14"/>
                  <a:gd name="T10" fmla="*/ 7 w 22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7" y="3"/>
                    </a:moveTo>
                    <a:lnTo>
                      <a:pt x="22" y="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5" name="Freeform 363"/>
              <p:cNvSpPr>
                <a:spLocks/>
              </p:cNvSpPr>
              <p:nvPr/>
            </p:nvSpPr>
            <p:spPr bwMode="auto">
              <a:xfrm>
                <a:off x="1046" y="357"/>
                <a:ext cx="22" cy="14"/>
              </a:xfrm>
              <a:custGeom>
                <a:avLst/>
                <a:gdLst>
                  <a:gd name="T0" fmla="*/ 7 w 22"/>
                  <a:gd name="T1" fmla="*/ 3 h 14"/>
                  <a:gd name="T2" fmla="*/ 22 w 22"/>
                  <a:gd name="T3" fmla="*/ 0 h 14"/>
                  <a:gd name="T4" fmla="*/ 5 w 22"/>
                  <a:gd name="T5" fmla="*/ 14 h 14"/>
                  <a:gd name="T6" fmla="*/ 0 w 22"/>
                  <a:gd name="T7" fmla="*/ 10 h 14"/>
                  <a:gd name="T8" fmla="*/ 7 w 22"/>
                  <a:gd name="T9" fmla="*/ 3 h 14"/>
                  <a:gd name="T10" fmla="*/ 7 w 22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7" y="3"/>
                    </a:moveTo>
                    <a:lnTo>
                      <a:pt x="22" y="0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6" name="Freeform 364"/>
              <p:cNvSpPr>
                <a:spLocks/>
              </p:cNvSpPr>
              <p:nvPr/>
            </p:nvSpPr>
            <p:spPr bwMode="auto">
              <a:xfrm>
                <a:off x="1039" y="349"/>
                <a:ext cx="21" cy="11"/>
              </a:xfrm>
              <a:custGeom>
                <a:avLst/>
                <a:gdLst>
                  <a:gd name="T0" fmla="*/ 14 w 21"/>
                  <a:gd name="T1" fmla="*/ 0 h 11"/>
                  <a:gd name="T2" fmla="*/ 21 w 21"/>
                  <a:gd name="T3" fmla="*/ 4 h 11"/>
                  <a:gd name="T4" fmla="*/ 0 w 21"/>
                  <a:gd name="T5" fmla="*/ 11 h 11"/>
                  <a:gd name="T6" fmla="*/ 14 w 21"/>
                  <a:gd name="T7" fmla="*/ 0 h 11"/>
                  <a:gd name="T8" fmla="*/ 14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14" y="0"/>
                    </a:moveTo>
                    <a:lnTo>
                      <a:pt x="21" y="4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7" name="Freeform 365"/>
              <p:cNvSpPr>
                <a:spLocks/>
              </p:cNvSpPr>
              <p:nvPr/>
            </p:nvSpPr>
            <p:spPr bwMode="auto">
              <a:xfrm>
                <a:off x="1039" y="349"/>
                <a:ext cx="21" cy="11"/>
              </a:xfrm>
              <a:custGeom>
                <a:avLst/>
                <a:gdLst>
                  <a:gd name="T0" fmla="*/ 14 w 21"/>
                  <a:gd name="T1" fmla="*/ 0 h 11"/>
                  <a:gd name="T2" fmla="*/ 21 w 21"/>
                  <a:gd name="T3" fmla="*/ 4 h 11"/>
                  <a:gd name="T4" fmla="*/ 0 w 21"/>
                  <a:gd name="T5" fmla="*/ 11 h 11"/>
                  <a:gd name="T6" fmla="*/ 14 w 21"/>
                  <a:gd name="T7" fmla="*/ 0 h 11"/>
                  <a:gd name="T8" fmla="*/ 14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14" y="0"/>
                    </a:moveTo>
                    <a:lnTo>
                      <a:pt x="21" y="4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8" name="Freeform 366"/>
              <p:cNvSpPr>
                <a:spLocks/>
              </p:cNvSpPr>
              <p:nvPr/>
            </p:nvSpPr>
            <p:spPr bwMode="auto">
              <a:xfrm>
                <a:off x="1029" y="331"/>
                <a:ext cx="31" cy="16"/>
              </a:xfrm>
              <a:custGeom>
                <a:avLst/>
                <a:gdLst>
                  <a:gd name="T0" fmla="*/ 24 w 31"/>
                  <a:gd name="T1" fmla="*/ 0 h 16"/>
                  <a:gd name="T2" fmla="*/ 31 w 31"/>
                  <a:gd name="T3" fmla="*/ 6 h 16"/>
                  <a:gd name="T4" fmla="*/ 24 w 31"/>
                  <a:gd name="T5" fmla="*/ 16 h 16"/>
                  <a:gd name="T6" fmla="*/ 0 w 31"/>
                  <a:gd name="T7" fmla="*/ 11 h 16"/>
                  <a:gd name="T8" fmla="*/ 24 w 31"/>
                  <a:gd name="T9" fmla="*/ 0 h 16"/>
                  <a:gd name="T10" fmla="*/ 24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24" y="0"/>
                    </a:moveTo>
                    <a:lnTo>
                      <a:pt x="31" y="6"/>
                    </a:lnTo>
                    <a:lnTo>
                      <a:pt x="24" y="16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9" name="Freeform 367"/>
              <p:cNvSpPr>
                <a:spLocks/>
              </p:cNvSpPr>
              <p:nvPr/>
            </p:nvSpPr>
            <p:spPr bwMode="auto">
              <a:xfrm>
                <a:off x="1029" y="331"/>
                <a:ext cx="31" cy="16"/>
              </a:xfrm>
              <a:custGeom>
                <a:avLst/>
                <a:gdLst>
                  <a:gd name="T0" fmla="*/ 24 w 31"/>
                  <a:gd name="T1" fmla="*/ 0 h 16"/>
                  <a:gd name="T2" fmla="*/ 31 w 31"/>
                  <a:gd name="T3" fmla="*/ 6 h 16"/>
                  <a:gd name="T4" fmla="*/ 24 w 31"/>
                  <a:gd name="T5" fmla="*/ 16 h 16"/>
                  <a:gd name="T6" fmla="*/ 0 w 31"/>
                  <a:gd name="T7" fmla="*/ 11 h 16"/>
                  <a:gd name="T8" fmla="*/ 24 w 31"/>
                  <a:gd name="T9" fmla="*/ 0 h 16"/>
                  <a:gd name="T10" fmla="*/ 24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24" y="0"/>
                    </a:moveTo>
                    <a:lnTo>
                      <a:pt x="31" y="6"/>
                    </a:lnTo>
                    <a:lnTo>
                      <a:pt x="24" y="16"/>
                    </a:lnTo>
                    <a:lnTo>
                      <a:pt x="0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0" name="Freeform 368"/>
              <p:cNvSpPr>
                <a:spLocks/>
              </p:cNvSpPr>
              <p:nvPr/>
            </p:nvSpPr>
            <p:spPr bwMode="auto">
              <a:xfrm>
                <a:off x="1075" y="304"/>
                <a:ext cx="18" cy="11"/>
              </a:xfrm>
              <a:custGeom>
                <a:avLst/>
                <a:gdLst>
                  <a:gd name="T0" fmla="*/ 9 w 18"/>
                  <a:gd name="T1" fmla="*/ 0 h 11"/>
                  <a:gd name="T2" fmla="*/ 18 w 18"/>
                  <a:gd name="T3" fmla="*/ 2 h 11"/>
                  <a:gd name="T4" fmla="*/ 13 w 18"/>
                  <a:gd name="T5" fmla="*/ 7 h 11"/>
                  <a:gd name="T6" fmla="*/ 0 w 18"/>
                  <a:gd name="T7" fmla="*/ 11 h 11"/>
                  <a:gd name="T8" fmla="*/ 9 w 18"/>
                  <a:gd name="T9" fmla="*/ 0 h 11"/>
                  <a:gd name="T10" fmla="*/ 9 w 1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9" y="0"/>
                    </a:moveTo>
                    <a:lnTo>
                      <a:pt x="18" y="2"/>
                    </a:lnTo>
                    <a:lnTo>
                      <a:pt x="13" y="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1" name="Freeform 369"/>
              <p:cNvSpPr>
                <a:spLocks/>
              </p:cNvSpPr>
              <p:nvPr/>
            </p:nvSpPr>
            <p:spPr bwMode="auto">
              <a:xfrm>
                <a:off x="1075" y="304"/>
                <a:ext cx="18" cy="11"/>
              </a:xfrm>
              <a:custGeom>
                <a:avLst/>
                <a:gdLst>
                  <a:gd name="T0" fmla="*/ 9 w 18"/>
                  <a:gd name="T1" fmla="*/ 0 h 11"/>
                  <a:gd name="T2" fmla="*/ 18 w 18"/>
                  <a:gd name="T3" fmla="*/ 2 h 11"/>
                  <a:gd name="T4" fmla="*/ 13 w 18"/>
                  <a:gd name="T5" fmla="*/ 7 h 11"/>
                  <a:gd name="T6" fmla="*/ 0 w 18"/>
                  <a:gd name="T7" fmla="*/ 11 h 11"/>
                  <a:gd name="T8" fmla="*/ 9 w 18"/>
                  <a:gd name="T9" fmla="*/ 0 h 11"/>
                  <a:gd name="T10" fmla="*/ 9 w 1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9" y="0"/>
                    </a:moveTo>
                    <a:lnTo>
                      <a:pt x="18" y="2"/>
                    </a:lnTo>
                    <a:lnTo>
                      <a:pt x="13" y="7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2" name="Freeform 370"/>
              <p:cNvSpPr>
                <a:spLocks/>
              </p:cNvSpPr>
              <p:nvPr/>
            </p:nvSpPr>
            <p:spPr bwMode="auto">
              <a:xfrm>
                <a:off x="1028" y="313"/>
                <a:ext cx="25" cy="18"/>
              </a:xfrm>
              <a:custGeom>
                <a:avLst/>
                <a:gdLst>
                  <a:gd name="T0" fmla="*/ 9 w 25"/>
                  <a:gd name="T1" fmla="*/ 0 h 18"/>
                  <a:gd name="T2" fmla="*/ 0 w 25"/>
                  <a:gd name="T3" fmla="*/ 2 h 18"/>
                  <a:gd name="T4" fmla="*/ 9 w 25"/>
                  <a:gd name="T5" fmla="*/ 18 h 18"/>
                  <a:gd name="T6" fmla="*/ 25 w 25"/>
                  <a:gd name="T7" fmla="*/ 13 h 18"/>
                  <a:gd name="T8" fmla="*/ 9 w 25"/>
                  <a:gd name="T9" fmla="*/ 0 h 18"/>
                  <a:gd name="T10" fmla="*/ 9 w 2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8">
                    <a:moveTo>
                      <a:pt x="9" y="0"/>
                    </a:moveTo>
                    <a:lnTo>
                      <a:pt x="0" y="2"/>
                    </a:lnTo>
                    <a:lnTo>
                      <a:pt x="9" y="18"/>
                    </a:lnTo>
                    <a:lnTo>
                      <a:pt x="25" y="1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3" name="Freeform 371"/>
              <p:cNvSpPr>
                <a:spLocks/>
              </p:cNvSpPr>
              <p:nvPr/>
            </p:nvSpPr>
            <p:spPr bwMode="auto">
              <a:xfrm>
                <a:off x="1028" y="313"/>
                <a:ext cx="25" cy="18"/>
              </a:xfrm>
              <a:custGeom>
                <a:avLst/>
                <a:gdLst>
                  <a:gd name="T0" fmla="*/ 9 w 25"/>
                  <a:gd name="T1" fmla="*/ 0 h 18"/>
                  <a:gd name="T2" fmla="*/ 0 w 25"/>
                  <a:gd name="T3" fmla="*/ 2 h 18"/>
                  <a:gd name="T4" fmla="*/ 9 w 25"/>
                  <a:gd name="T5" fmla="*/ 18 h 18"/>
                  <a:gd name="T6" fmla="*/ 25 w 25"/>
                  <a:gd name="T7" fmla="*/ 13 h 18"/>
                  <a:gd name="T8" fmla="*/ 9 w 25"/>
                  <a:gd name="T9" fmla="*/ 0 h 18"/>
                  <a:gd name="T10" fmla="*/ 9 w 2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8">
                    <a:moveTo>
                      <a:pt x="9" y="0"/>
                    </a:moveTo>
                    <a:lnTo>
                      <a:pt x="0" y="2"/>
                    </a:lnTo>
                    <a:lnTo>
                      <a:pt x="9" y="18"/>
                    </a:lnTo>
                    <a:lnTo>
                      <a:pt x="25" y="1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4" name="Freeform 372"/>
              <p:cNvSpPr>
                <a:spLocks/>
              </p:cNvSpPr>
              <p:nvPr/>
            </p:nvSpPr>
            <p:spPr bwMode="auto">
              <a:xfrm>
                <a:off x="1006" y="231"/>
                <a:ext cx="27" cy="42"/>
              </a:xfrm>
              <a:custGeom>
                <a:avLst/>
                <a:gdLst>
                  <a:gd name="T0" fmla="*/ 14 w 27"/>
                  <a:gd name="T1" fmla="*/ 13 h 42"/>
                  <a:gd name="T2" fmla="*/ 27 w 27"/>
                  <a:gd name="T3" fmla="*/ 40 h 42"/>
                  <a:gd name="T4" fmla="*/ 14 w 27"/>
                  <a:gd name="T5" fmla="*/ 42 h 42"/>
                  <a:gd name="T6" fmla="*/ 0 w 27"/>
                  <a:gd name="T7" fmla="*/ 0 h 42"/>
                  <a:gd name="T8" fmla="*/ 14 w 27"/>
                  <a:gd name="T9" fmla="*/ 13 h 42"/>
                  <a:gd name="T10" fmla="*/ 14 w 27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2">
                    <a:moveTo>
                      <a:pt x="14" y="13"/>
                    </a:moveTo>
                    <a:lnTo>
                      <a:pt x="27" y="40"/>
                    </a:lnTo>
                    <a:lnTo>
                      <a:pt x="14" y="42"/>
                    </a:lnTo>
                    <a:lnTo>
                      <a:pt x="0" y="0"/>
                    </a:lnTo>
                    <a:lnTo>
                      <a:pt x="14" y="13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5" name="Freeform 373"/>
              <p:cNvSpPr>
                <a:spLocks/>
              </p:cNvSpPr>
              <p:nvPr/>
            </p:nvSpPr>
            <p:spPr bwMode="auto">
              <a:xfrm>
                <a:off x="1006" y="231"/>
                <a:ext cx="27" cy="42"/>
              </a:xfrm>
              <a:custGeom>
                <a:avLst/>
                <a:gdLst>
                  <a:gd name="T0" fmla="*/ 14 w 27"/>
                  <a:gd name="T1" fmla="*/ 13 h 42"/>
                  <a:gd name="T2" fmla="*/ 27 w 27"/>
                  <a:gd name="T3" fmla="*/ 40 h 42"/>
                  <a:gd name="T4" fmla="*/ 14 w 27"/>
                  <a:gd name="T5" fmla="*/ 42 h 42"/>
                  <a:gd name="T6" fmla="*/ 0 w 27"/>
                  <a:gd name="T7" fmla="*/ 0 h 42"/>
                  <a:gd name="T8" fmla="*/ 14 w 27"/>
                  <a:gd name="T9" fmla="*/ 13 h 42"/>
                  <a:gd name="T10" fmla="*/ 14 w 27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2">
                    <a:moveTo>
                      <a:pt x="14" y="13"/>
                    </a:moveTo>
                    <a:lnTo>
                      <a:pt x="27" y="40"/>
                    </a:lnTo>
                    <a:lnTo>
                      <a:pt x="14" y="42"/>
                    </a:lnTo>
                    <a:lnTo>
                      <a:pt x="0" y="0"/>
                    </a:lnTo>
                    <a:lnTo>
                      <a:pt x="14" y="13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6" name="Freeform 374"/>
              <p:cNvSpPr>
                <a:spLocks/>
              </p:cNvSpPr>
              <p:nvPr/>
            </p:nvSpPr>
            <p:spPr bwMode="auto">
              <a:xfrm>
                <a:off x="1060" y="215"/>
                <a:ext cx="26" cy="16"/>
              </a:xfrm>
              <a:custGeom>
                <a:avLst/>
                <a:gdLst>
                  <a:gd name="T0" fmla="*/ 9 w 26"/>
                  <a:gd name="T1" fmla="*/ 0 h 16"/>
                  <a:gd name="T2" fmla="*/ 26 w 26"/>
                  <a:gd name="T3" fmla="*/ 12 h 16"/>
                  <a:gd name="T4" fmla="*/ 8 w 26"/>
                  <a:gd name="T5" fmla="*/ 16 h 16"/>
                  <a:gd name="T6" fmla="*/ 0 w 26"/>
                  <a:gd name="T7" fmla="*/ 3 h 16"/>
                  <a:gd name="T8" fmla="*/ 9 w 26"/>
                  <a:gd name="T9" fmla="*/ 0 h 16"/>
                  <a:gd name="T10" fmla="*/ 9 w 2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6">
                    <a:moveTo>
                      <a:pt x="9" y="0"/>
                    </a:moveTo>
                    <a:lnTo>
                      <a:pt x="26" y="12"/>
                    </a:lnTo>
                    <a:lnTo>
                      <a:pt x="8" y="1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7" name="Freeform 375"/>
              <p:cNvSpPr>
                <a:spLocks/>
              </p:cNvSpPr>
              <p:nvPr/>
            </p:nvSpPr>
            <p:spPr bwMode="auto">
              <a:xfrm>
                <a:off x="1060" y="215"/>
                <a:ext cx="26" cy="16"/>
              </a:xfrm>
              <a:custGeom>
                <a:avLst/>
                <a:gdLst>
                  <a:gd name="T0" fmla="*/ 9 w 26"/>
                  <a:gd name="T1" fmla="*/ 0 h 16"/>
                  <a:gd name="T2" fmla="*/ 26 w 26"/>
                  <a:gd name="T3" fmla="*/ 12 h 16"/>
                  <a:gd name="T4" fmla="*/ 8 w 26"/>
                  <a:gd name="T5" fmla="*/ 16 h 16"/>
                  <a:gd name="T6" fmla="*/ 0 w 26"/>
                  <a:gd name="T7" fmla="*/ 3 h 16"/>
                  <a:gd name="T8" fmla="*/ 9 w 26"/>
                  <a:gd name="T9" fmla="*/ 0 h 16"/>
                  <a:gd name="T10" fmla="*/ 9 w 2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6">
                    <a:moveTo>
                      <a:pt x="9" y="0"/>
                    </a:moveTo>
                    <a:lnTo>
                      <a:pt x="26" y="12"/>
                    </a:lnTo>
                    <a:lnTo>
                      <a:pt x="8" y="16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8" name="Freeform 376"/>
              <p:cNvSpPr>
                <a:spLocks/>
              </p:cNvSpPr>
              <p:nvPr/>
            </p:nvSpPr>
            <p:spPr bwMode="auto">
              <a:xfrm>
                <a:off x="1084" y="193"/>
                <a:ext cx="33" cy="33"/>
              </a:xfrm>
              <a:custGeom>
                <a:avLst/>
                <a:gdLst>
                  <a:gd name="T0" fmla="*/ 25 w 33"/>
                  <a:gd name="T1" fmla="*/ 0 h 33"/>
                  <a:gd name="T2" fmla="*/ 33 w 33"/>
                  <a:gd name="T3" fmla="*/ 13 h 33"/>
                  <a:gd name="T4" fmla="*/ 29 w 33"/>
                  <a:gd name="T5" fmla="*/ 29 h 33"/>
                  <a:gd name="T6" fmla="*/ 16 w 33"/>
                  <a:gd name="T7" fmla="*/ 33 h 33"/>
                  <a:gd name="T8" fmla="*/ 5 w 33"/>
                  <a:gd name="T9" fmla="*/ 25 h 33"/>
                  <a:gd name="T10" fmla="*/ 0 w 33"/>
                  <a:gd name="T11" fmla="*/ 0 h 33"/>
                  <a:gd name="T12" fmla="*/ 25 w 33"/>
                  <a:gd name="T13" fmla="*/ 0 h 33"/>
                  <a:gd name="T14" fmla="*/ 25 w 33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25" y="0"/>
                    </a:moveTo>
                    <a:lnTo>
                      <a:pt x="33" y="13"/>
                    </a:lnTo>
                    <a:lnTo>
                      <a:pt x="29" y="29"/>
                    </a:lnTo>
                    <a:lnTo>
                      <a:pt x="16" y="33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09" name="Freeform 377"/>
              <p:cNvSpPr>
                <a:spLocks/>
              </p:cNvSpPr>
              <p:nvPr/>
            </p:nvSpPr>
            <p:spPr bwMode="auto">
              <a:xfrm>
                <a:off x="1137" y="193"/>
                <a:ext cx="47" cy="34"/>
              </a:xfrm>
              <a:custGeom>
                <a:avLst/>
                <a:gdLst>
                  <a:gd name="T0" fmla="*/ 45 w 47"/>
                  <a:gd name="T1" fmla="*/ 0 h 34"/>
                  <a:gd name="T2" fmla="*/ 43 w 47"/>
                  <a:gd name="T3" fmla="*/ 9 h 34"/>
                  <a:gd name="T4" fmla="*/ 47 w 47"/>
                  <a:gd name="T5" fmla="*/ 16 h 34"/>
                  <a:gd name="T6" fmla="*/ 43 w 47"/>
                  <a:gd name="T7" fmla="*/ 23 h 34"/>
                  <a:gd name="T8" fmla="*/ 9 w 47"/>
                  <a:gd name="T9" fmla="*/ 34 h 34"/>
                  <a:gd name="T10" fmla="*/ 12 w 47"/>
                  <a:gd name="T11" fmla="*/ 25 h 34"/>
                  <a:gd name="T12" fmla="*/ 0 w 47"/>
                  <a:gd name="T13" fmla="*/ 13 h 34"/>
                  <a:gd name="T14" fmla="*/ 14 w 47"/>
                  <a:gd name="T15" fmla="*/ 3 h 34"/>
                  <a:gd name="T16" fmla="*/ 0 w 47"/>
                  <a:gd name="T17" fmla="*/ 0 h 34"/>
                  <a:gd name="T18" fmla="*/ 45 w 47"/>
                  <a:gd name="T19" fmla="*/ 0 h 34"/>
                  <a:gd name="T20" fmla="*/ 45 w 47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4">
                    <a:moveTo>
                      <a:pt x="45" y="0"/>
                    </a:moveTo>
                    <a:lnTo>
                      <a:pt x="43" y="9"/>
                    </a:lnTo>
                    <a:lnTo>
                      <a:pt x="47" y="16"/>
                    </a:lnTo>
                    <a:lnTo>
                      <a:pt x="43" y="23"/>
                    </a:lnTo>
                    <a:lnTo>
                      <a:pt x="9" y="34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0" name="Freeform 378"/>
              <p:cNvSpPr>
                <a:spLocks/>
              </p:cNvSpPr>
              <p:nvPr/>
            </p:nvSpPr>
            <p:spPr bwMode="auto">
              <a:xfrm>
                <a:off x="1148" y="373"/>
                <a:ext cx="16" cy="18"/>
              </a:xfrm>
              <a:custGeom>
                <a:avLst/>
                <a:gdLst>
                  <a:gd name="T0" fmla="*/ 11 w 16"/>
                  <a:gd name="T1" fmla="*/ 4 h 18"/>
                  <a:gd name="T2" fmla="*/ 5 w 16"/>
                  <a:gd name="T3" fmla="*/ 18 h 18"/>
                  <a:gd name="T4" fmla="*/ 0 w 16"/>
                  <a:gd name="T5" fmla="*/ 11 h 18"/>
                  <a:gd name="T6" fmla="*/ 11 w 16"/>
                  <a:gd name="T7" fmla="*/ 0 h 18"/>
                  <a:gd name="T8" fmla="*/ 16 w 16"/>
                  <a:gd name="T9" fmla="*/ 4 h 18"/>
                  <a:gd name="T10" fmla="*/ 14 w 16"/>
                  <a:gd name="T11" fmla="*/ 13 h 18"/>
                  <a:gd name="T12" fmla="*/ 11 w 16"/>
                  <a:gd name="T13" fmla="*/ 4 h 18"/>
                  <a:gd name="T14" fmla="*/ 11 w 16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11" y="4"/>
                    </a:moveTo>
                    <a:lnTo>
                      <a:pt x="5" y="18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4" y="13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1" name="Freeform 379"/>
              <p:cNvSpPr>
                <a:spLocks/>
              </p:cNvSpPr>
              <p:nvPr/>
            </p:nvSpPr>
            <p:spPr bwMode="auto">
              <a:xfrm>
                <a:off x="1148" y="373"/>
                <a:ext cx="16" cy="18"/>
              </a:xfrm>
              <a:custGeom>
                <a:avLst/>
                <a:gdLst>
                  <a:gd name="T0" fmla="*/ 11 w 16"/>
                  <a:gd name="T1" fmla="*/ 4 h 18"/>
                  <a:gd name="T2" fmla="*/ 5 w 16"/>
                  <a:gd name="T3" fmla="*/ 18 h 18"/>
                  <a:gd name="T4" fmla="*/ 0 w 16"/>
                  <a:gd name="T5" fmla="*/ 11 h 18"/>
                  <a:gd name="T6" fmla="*/ 11 w 16"/>
                  <a:gd name="T7" fmla="*/ 0 h 18"/>
                  <a:gd name="T8" fmla="*/ 16 w 16"/>
                  <a:gd name="T9" fmla="*/ 4 h 18"/>
                  <a:gd name="T10" fmla="*/ 14 w 16"/>
                  <a:gd name="T11" fmla="*/ 13 h 18"/>
                  <a:gd name="T12" fmla="*/ 11 w 16"/>
                  <a:gd name="T13" fmla="*/ 4 h 18"/>
                  <a:gd name="T14" fmla="*/ 11 w 16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11" y="4"/>
                    </a:moveTo>
                    <a:lnTo>
                      <a:pt x="5" y="18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4" y="13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2" name="Freeform 380"/>
              <p:cNvSpPr>
                <a:spLocks/>
              </p:cNvSpPr>
              <p:nvPr/>
            </p:nvSpPr>
            <p:spPr bwMode="auto">
              <a:xfrm>
                <a:off x="1564" y="977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3 h 5"/>
                  <a:gd name="T4" fmla="*/ 7 w 11"/>
                  <a:gd name="T5" fmla="*/ 5 h 5"/>
                  <a:gd name="T6" fmla="*/ 0 w 11"/>
                  <a:gd name="T7" fmla="*/ 0 h 5"/>
                  <a:gd name="T8" fmla="*/ 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1" y="3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3" name="Freeform 381"/>
              <p:cNvSpPr>
                <a:spLocks/>
              </p:cNvSpPr>
              <p:nvPr/>
            </p:nvSpPr>
            <p:spPr bwMode="auto">
              <a:xfrm>
                <a:off x="1564" y="977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3 h 5"/>
                  <a:gd name="T4" fmla="*/ 7 w 11"/>
                  <a:gd name="T5" fmla="*/ 5 h 5"/>
                  <a:gd name="T6" fmla="*/ 0 w 11"/>
                  <a:gd name="T7" fmla="*/ 0 h 5"/>
                  <a:gd name="T8" fmla="*/ 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1" y="3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4" name="Freeform 382"/>
              <p:cNvSpPr>
                <a:spLocks/>
              </p:cNvSpPr>
              <p:nvPr/>
            </p:nvSpPr>
            <p:spPr bwMode="auto">
              <a:xfrm>
                <a:off x="1109" y="691"/>
                <a:ext cx="70" cy="62"/>
              </a:xfrm>
              <a:custGeom>
                <a:avLst/>
                <a:gdLst>
                  <a:gd name="T0" fmla="*/ 40 w 70"/>
                  <a:gd name="T1" fmla="*/ 15 h 62"/>
                  <a:gd name="T2" fmla="*/ 26 w 70"/>
                  <a:gd name="T3" fmla="*/ 0 h 62"/>
                  <a:gd name="T4" fmla="*/ 19 w 70"/>
                  <a:gd name="T5" fmla="*/ 13 h 62"/>
                  <a:gd name="T6" fmla="*/ 20 w 70"/>
                  <a:gd name="T7" fmla="*/ 17 h 62"/>
                  <a:gd name="T8" fmla="*/ 15 w 70"/>
                  <a:gd name="T9" fmla="*/ 17 h 62"/>
                  <a:gd name="T10" fmla="*/ 17 w 70"/>
                  <a:gd name="T11" fmla="*/ 26 h 62"/>
                  <a:gd name="T12" fmla="*/ 0 w 70"/>
                  <a:gd name="T13" fmla="*/ 37 h 62"/>
                  <a:gd name="T14" fmla="*/ 0 w 70"/>
                  <a:gd name="T15" fmla="*/ 46 h 62"/>
                  <a:gd name="T16" fmla="*/ 51 w 70"/>
                  <a:gd name="T17" fmla="*/ 62 h 62"/>
                  <a:gd name="T18" fmla="*/ 70 w 70"/>
                  <a:gd name="T19" fmla="*/ 48 h 62"/>
                  <a:gd name="T20" fmla="*/ 64 w 70"/>
                  <a:gd name="T21" fmla="*/ 49 h 62"/>
                  <a:gd name="T22" fmla="*/ 40 w 70"/>
                  <a:gd name="T23" fmla="*/ 15 h 62"/>
                  <a:gd name="T24" fmla="*/ 40 w 70"/>
                  <a:gd name="T25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2">
                    <a:moveTo>
                      <a:pt x="40" y="15"/>
                    </a:moveTo>
                    <a:lnTo>
                      <a:pt x="26" y="0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5" y="17"/>
                    </a:lnTo>
                    <a:lnTo>
                      <a:pt x="17" y="26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51" y="62"/>
                    </a:lnTo>
                    <a:lnTo>
                      <a:pt x="70" y="48"/>
                    </a:lnTo>
                    <a:lnTo>
                      <a:pt x="64" y="49"/>
                    </a:lnTo>
                    <a:lnTo>
                      <a:pt x="40" y="15"/>
                    </a:lnTo>
                    <a:lnTo>
                      <a:pt x="4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5" name="Freeform 383"/>
              <p:cNvSpPr>
                <a:spLocks/>
              </p:cNvSpPr>
              <p:nvPr/>
            </p:nvSpPr>
            <p:spPr bwMode="auto">
              <a:xfrm>
                <a:off x="1109" y="691"/>
                <a:ext cx="70" cy="62"/>
              </a:xfrm>
              <a:custGeom>
                <a:avLst/>
                <a:gdLst>
                  <a:gd name="T0" fmla="*/ 40 w 70"/>
                  <a:gd name="T1" fmla="*/ 15 h 62"/>
                  <a:gd name="T2" fmla="*/ 26 w 70"/>
                  <a:gd name="T3" fmla="*/ 0 h 62"/>
                  <a:gd name="T4" fmla="*/ 19 w 70"/>
                  <a:gd name="T5" fmla="*/ 13 h 62"/>
                  <a:gd name="T6" fmla="*/ 20 w 70"/>
                  <a:gd name="T7" fmla="*/ 17 h 62"/>
                  <a:gd name="T8" fmla="*/ 15 w 70"/>
                  <a:gd name="T9" fmla="*/ 17 h 62"/>
                  <a:gd name="T10" fmla="*/ 17 w 70"/>
                  <a:gd name="T11" fmla="*/ 26 h 62"/>
                  <a:gd name="T12" fmla="*/ 0 w 70"/>
                  <a:gd name="T13" fmla="*/ 37 h 62"/>
                  <a:gd name="T14" fmla="*/ 0 w 70"/>
                  <a:gd name="T15" fmla="*/ 46 h 62"/>
                  <a:gd name="T16" fmla="*/ 51 w 70"/>
                  <a:gd name="T17" fmla="*/ 62 h 62"/>
                  <a:gd name="T18" fmla="*/ 70 w 70"/>
                  <a:gd name="T19" fmla="*/ 48 h 62"/>
                  <a:gd name="T20" fmla="*/ 64 w 70"/>
                  <a:gd name="T21" fmla="*/ 49 h 62"/>
                  <a:gd name="T22" fmla="*/ 40 w 70"/>
                  <a:gd name="T23" fmla="*/ 15 h 62"/>
                  <a:gd name="T24" fmla="*/ 40 w 70"/>
                  <a:gd name="T25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2">
                    <a:moveTo>
                      <a:pt x="40" y="15"/>
                    </a:moveTo>
                    <a:lnTo>
                      <a:pt x="26" y="0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5" y="17"/>
                    </a:lnTo>
                    <a:lnTo>
                      <a:pt x="17" y="26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51" y="62"/>
                    </a:lnTo>
                    <a:lnTo>
                      <a:pt x="70" y="48"/>
                    </a:lnTo>
                    <a:lnTo>
                      <a:pt x="64" y="49"/>
                    </a:lnTo>
                    <a:lnTo>
                      <a:pt x="40" y="15"/>
                    </a:lnTo>
                    <a:lnTo>
                      <a:pt x="4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6" name="Freeform 384"/>
              <p:cNvSpPr>
                <a:spLocks/>
              </p:cNvSpPr>
              <p:nvPr/>
            </p:nvSpPr>
            <p:spPr bwMode="auto">
              <a:xfrm>
                <a:off x="1109" y="473"/>
                <a:ext cx="26" cy="16"/>
              </a:xfrm>
              <a:custGeom>
                <a:avLst/>
                <a:gdLst>
                  <a:gd name="T0" fmla="*/ 13 w 26"/>
                  <a:gd name="T1" fmla="*/ 16 h 16"/>
                  <a:gd name="T2" fmla="*/ 26 w 26"/>
                  <a:gd name="T3" fmla="*/ 0 h 16"/>
                  <a:gd name="T4" fmla="*/ 0 w 26"/>
                  <a:gd name="T5" fmla="*/ 13 h 16"/>
                  <a:gd name="T6" fmla="*/ 13 w 26"/>
                  <a:gd name="T7" fmla="*/ 16 h 16"/>
                  <a:gd name="T8" fmla="*/ 13 w 2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13" y="16"/>
                    </a:moveTo>
                    <a:lnTo>
                      <a:pt x="26" y="0"/>
                    </a:lnTo>
                    <a:lnTo>
                      <a:pt x="0" y="13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7" name="Freeform 385"/>
              <p:cNvSpPr>
                <a:spLocks/>
              </p:cNvSpPr>
              <p:nvPr/>
            </p:nvSpPr>
            <p:spPr bwMode="auto">
              <a:xfrm>
                <a:off x="1109" y="473"/>
                <a:ext cx="26" cy="16"/>
              </a:xfrm>
              <a:custGeom>
                <a:avLst/>
                <a:gdLst>
                  <a:gd name="T0" fmla="*/ 13 w 26"/>
                  <a:gd name="T1" fmla="*/ 16 h 16"/>
                  <a:gd name="T2" fmla="*/ 26 w 26"/>
                  <a:gd name="T3" fmla="*/ 0 h 16"/>
                  <a:gd name="T4" fmla="*/ 0 w 26"/>
                  <a:gd name="T5" fmla="*/ 13 h 16"/>
                  <a:gd name="T6" fmla="*/ 13 w 26"/>
                  <a:gd name="T7" fmla="*/ 16 h 16"/>
                  <a:gd name="T8" fmla="*/ 13 w 2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13" y="16"/>
                    </a:moveTo>
                    <a:lnTo>
                      <a:pt x="26" y="0"/>
                    </a:lnTo>
                    <a:lnTo>
                      <a:pt x="0" y="13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8" name="Freeform 386"/>
              <p:cNvSpPr>
                <a:spLocks/>
              </p:cNvSpPr>
              <p:nvPr/>
            </p:nvSpPr>
            <p:spPr bwMode="auto">
              <a:xfrm>
                <a:off x="1146" y="526"/>
                <a:ext cx="9" cy="14"/>
              </a:xfrm>
              <a:custGeom>
                <a:avLst/>
                <a:gdLst>
                  <a:gd name="T0" fmla="*/ 9 w 9"/>
                  <a:gd name="T1" fmla="*/ 9 h 14"/>
                  <a:gd name="T2" fmla="*/ 5 w 9"/>
                  <a:gd name="T3" fmla="*/ 0 h 14"/>
                  <a:gd name="T4" fmla="*/ 0 w 9"/>
                  <a:gd name="T5" fmla="*/ 3 h 14"/>
                  <a:gd name="T6" fmla="*/ 3 w 9"/>
                  <a:gd name="T7" fmla="*/ 14 h 14"/>
                  <a:gd name="T8" fmla="*/ 9 w 9"/>
                  <a:gd name="T9" fmla="*/ 9 h 14"/>
                  <a:gd name="T10" fmla="*/ 9 w 9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9" y="9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19" name="Freeform 387"/>
              <p:cNvSpPr>
                <a:spLocks/>
              </p:cNvSpPr>
              <p:nvPr/>
            </p:nvSpPr>
            <p:spPr bwMode="auto">
              <a:xfrm>
                <a:off x="1146" y="526"/>
                <a:ext cx="9" cy="14"/>
              </a:xfrm>
              <a:custGeom>
                <a:avLst/>
                <a:gdLst>
                  <a:gd name="T0" fmla="*/ 9 w 9"/>
                  <a:gd name="T1" fmla="*/ 9 h 14"/>
                  <a:gd name="T2" fmla="*/ 5 w 9"/>
                  <a:gd name="T3" fmla="*/ 0 h 14"/>
                  <a:gd name="T4" fmla="*/ 0 w 9"/>
                  <a:gd name="T5" fmla="*/ 3 h 14"/>
                  <a:gd name="T6" fmla="*/ 3 w 9"/>
                  <a:gd name="T7" fmla="*/ 14 h 14"/>
                  <a:gd name="T8" fmla="*/ 9 w 9"/>
                  <a:gd name="T9" fmla="*/ 9 h 14"/>
                  <a:gd name="T10" fmla="*/ 9 w 9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9" y="9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0" name="Freeform 388"/>
              <p:cNvSpPr>
                <a:spLocks/>
              </p:cNvSpPr>
              <p:nvPr/>
            </p:nvSpPr>
            <p:spPr bwMode="auto">
              <a:xfrm>
                <a:off x="988" y="493"/>
                <a:ext cx="41" cy="47"/>
              </a:xfrm>
              <a:custGeom>
                <a:avLst/>
                <a:gdLst>
                  <a:gd name="T0" fmla="*/ 34 w 41"/>
                  <a:gd name="T1" fmla="*/ 36 h 47"/>
                  <a:gd name="T2" fmla="*/ 41 w 41"/>
                  <a:gd name="T3" fmla="*/ 11 h 47"/>
                  <a:gd name="T4" fmla="*/ 36 w 41"/>
                  <a:gd name="T5" fmla="*/ 4 h 47"/>
                  <a:gd name="T6" fmla="*/ 10 w 41"/>
                  <a:gd name="T7" fmla="*/ 0 h 47"/>
                  <a:gd name="T8" fmla="*/ 0 w 41"/>
                  <a:gd name="T9" fmla="*/ 16 h 47"/>
                  <a:gd name="T10" fmla="*/ 27 w 41"/>
                  <a:gd name="T11" fmla="*/ 47 h 47"/>
                  <a:gd name="T12" fmla="*/ 34 w 41"/>
                  <a:gd name="T13" fmla="*/ 36 h 47"/>
                  <a:gd name="T14" fmla="*/ 34 w 41"/>
                  <a:gd name="T1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7">
                    <a:moveTo>
                      <a:pt x="34" y="36"/>
                    </a:moveTo>
                    <a:lnTo>
                      <a:pt x="41" y="11"/>
                    </a:lnTo>
                    <a:lnTo>
                      <a:pt x="36" y="4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27" y="47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1" name="Freeform 389"/>
              <p:cNvSpPr>
                <a:spLocks/>
              </p:cNvSpPr>
              <p:nvPr/>
            </p:nvSpPr>
            <p:spPr bwMode="auto">
              <a:xfrm>
                <a:off x="988" y="493"/>
                <a:ext cx="41" cy="47"/>
              </a:xfrm>
              <a:custGeom>
                <a:avLst/>
                <a:gdLst>
                  <a:gd name="T0" fmla="*/ 34 w 41"/>
                  <a:gd name="T1" fmla="*/ 36 h 47"/>
                  <a:gd name="T2" fmla="*/ 41 w 41"/>
                  <a:gd name="T3" fmla="*/ 11 h 47"/>
                  <a:gd name="T4" fmla="*/ 36 w 41"/>
                  <a:gd name="T5" fmla="*/ 4 h 47"/>
                  <a:gd name="T6" fmla="*/ 10 w 41"/>
                  <a:gd name="T7" fmla="*/ 0 h 47"/>
                  <a:gd name="T8" fmla="*/ 0 w 41"/>
                  <a:gd name="T9" fmla="*/ 16 h 47"/>
                  <a:gd name="T10" fmla="*/ 27 w 41"/>
                  <a:gd name="T11" fmla="*/ 47 h 47"/>
                  <a:gd name="T12" fmla="*/ 34 w 41"/>
                  <a:gd name="T13" fmla="*/ 36 h 47"/>
                  <a:gd name="T14" fmla="*/ 34 w 41"/>
                  <a:gd name="T15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7">
                    <a:moveTo>
                      <a:pt x="34" y="36"/>
                    </a:moveTo>
                    <a:lnTo>
                      <a:pt x="41" y="11"/>
                    </a:lnTo>
                    <a:lnTo>
                      <a:pt x="36" y="4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27" y="47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2" name="Freeform 390"/>
              <p:cNvSpPr>
                <a:spLocks/>
              </p:cNvSpPr>
              <p:nvPr/>
            </p:nvSpPr>
            <p:spPr bwMode="auto">
              <a:xfrm>
                <a:off x="797" y="515"/>
                <a:ext cx="291" cy="238"/>
              </a:xfrm>
              <a:custGeom>
                <a:avLst/>
                <a:gdLst>
                  <a:gd name="T0" fmla="*/ 38 w 291"/>
                  <a:gd name="T1" fmla="*/ 194 h 238"/>
                  <a:gd name="T2" fmla="*/ 74 w 291"/>
                  <a:gd name="T3" fmla="*/ 154 h 238"/>
                  <a:gd name="T4" fmla="*/ 111 w 291"/>
                  <a:gd name="T5" fmla="*/ 151 h 238"/>
                  <a:gd name="T6" fmla="*/ 56 w 291"/>
                  <a:gd name="T7" fmla="*/ 145 h 238"/>
                  <a:gd name="T8" fmla="*/ 12 w 291"/>
                  <a:gd name="T9" fmla="*/ 122 h 238"/>
                  <a:gd name="T10" fmla="*/ 47 w 291"/>
                  <a:gd name="T11" fmla="*/ 102 h 238"/>
                  <a:gd name="T12" fmla="*/ 14 w 291"/>
                  <a:gd name="T13" fmla="*/ 105 h 238"/>
                  <a:gd name="T14" fmla="*/ 18 w 291"/>
                  <a:gd name="T15" fmla="*/ 96 h 238"/>
                  <a:gd name="T16" fmla="*/ 1 w 291"/>
                  <a:gd name="T17" fmla="*/ 91 h 238"/>
                  <a:gd name="T18" fmla="*/ 14 w 291"/>
                  <a:gd name="T19" fmla="*/ 60 h 238"/>
                  <a:gd name="T20" fmla="*/ 12 w 291"/>
                  <a:gd name="T21" fmla="*/ 40 h 238"/>
                  <a:gd name="T22" fmla="*/ 76 w 291"/>
                  <a:gd name="T23" fmla="*/ 3 h 238"/>
                  <a:gd name="T24" fmla="*/ 71 w 291"/>
                  <a:gd name="T25" fmla="*/ 42 h 238"/>
                  <a:gd name="T26" fmla="*/ 87 w 291"/>
                  <a:gd name="T27" fmla="*/ 23 h 238"/>
                  <a:gd name="T28" fmla="*/ 123 w 291"/>
                  <a:gd name="T29" fmla="*/ 36 h 238"/>
                  <a:gd name="T30" fmla="*/ 143 w 291"/>
                  <a:gd name="T31" fmla="*/ 42 h 238"/>
                  <a:gd name="T32" fmla="*/ 145 w 291"/>
                  <a:gd name="T33" fmla="*/ 36 h 238"/>
                  <a:gd name="T34" fmla="*/ 151 w 291"/>
                  <a:gd name="T35" fmla="*/ 25 h 238"/>
                  <a:gd name="T36" fmla="*/ 167 w 291"/>
                  <a:gd name="T37" fmla="*/ 71 h 238"/>
                  <a:gd name="T38" fmla="*/ 171 w 291"/>
                  <a:gd name="T39" fmla="*/ 85 h 238"/>
                  <a:gd name="T40" fmla="*/ 185 w 291"/>
                  <a:gd name="T41" fmla="*/ 76 h 238"/>
                  <a:gd name="T42" fmla="*/ 172 w 291"/>
                  <a:gd name="T43" fmla="*/ 11 h 238"/>
                  <a:gd name="T44" fmla="*/ 174 w 291"/>
                  <a:gd name="T45" fmla="*/ 2 h 238"/>
                  <a:gd name="T46" fmla="*/ 192 w 291"/>
                  <a:gd name="T47" fmla="*/ 3 h 238"/>
                  <a:gd name="T48" fmla="*/ 218 w 291"/>
                  <a:gd name="T49" fmla="*/ 29 h 238"/>
                  <a:gd name="T50" fmla="*/ 220 w 291"/>
                  <a:gd name="T51" fmla="*/ 40 h 238"/>
                  <a:gd name="T52" fmla="*/ 232 w 291"/>
                  <a:gd name="T53" fmla="*/ 94 h 238"/>
                  <a:gd name="T54" fmla="*/ 249 w 291"/>
                  <a:gd name="T55" fmla="*/ 140 h 238"/>
                  <a:gd name="T56" fmla="*/ 280 w 291"/>
                  <a:gd name="T57" fmla="*/ 162 h 238"/>
                  <a:gd name="T58" fmla="*/ 291 w 291"/>
                  <a:gd name="T59" fmla="*/ 169 h 238"/>
                  <a:gd name="T60" fmla="*/ 285 w 291"/>
                  <a:gd name="T61" fmla="*/ 185 h 238"/>
                  <a:gd name="T62" fmla="*/ 278 w 291"/>
                  <a:gd name="T63" fmla="*/ 185 h 238"/>
                  <a:gd name="T64" fmla="*/ 271 w 291"/>
                  <a:gd name="T65" fmla="*/ 174 h 238"/>
                  <a:gd name="T66" fmla="*/ 263 w 291"/>
                  <a:gd name="T67" fmla="*/ 191 h 238"/>
                  <a:gd name="T68" fmla="*/ 256 w 291"/>
                  <a:gd name="T69" fmla="*/ 205 h 238"/>
                  <a:gd name="T70" fmla="*/ 272 w 291"/>
                  <a:gd name="T71" fmla="*/ 194 h 238"/>
                  <a:gd name="T72" fmla="*/ 280 w 291"/>
                  <a:gd name="T73" fmla="*/ 209 h 238"/>
                  <a:gd name="T74" fmla="*/ 220 w 291"/>
                  <a:gd name="T75" fmla="*/ 218 h 238"/>
                  <a:gd name="T76" fmla="*/ 203 w 291"/>
                  <a:gd name="T77" fmla="*/ 207 h 238"/>
                  <a:gd name="T78" fmla="*/ 198 w 291"/>
                  <a:gd name="T79" fmla="*/ 193 h 238"/>
                  <a:gd name="T80" fmla="*/ 165 w 291"/>
                  <a:gd name="T81" fmla="*/ 218 h 238"/>
                  <a:gd name="T82" fmla="*/ 92 w 291"/>
                  <a:gd name="T83" fmla="*/ 238 h 238"/>
                  <a:gd name="T84" fmla="*/ 87 w 291"/>
                  <a:gd name="T85" fmla="*/ 227 h 238"/>
                  <a:gd name="T86" fmla="*/ 87 w 291"/>
                  <a:gd name="T87" fmla="*/ 213 h 238"/>
                  <a:gd name="T88" fmla="*/ 67 w 291"/>
                  <a:gd name="T89" fmla="*/ 20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1" h="238">
                    <a:moveTo>
                      <a:pt x="67" y="203"/>
                    </a:moveTo>
                    <a:lnTo>
                      <a:pt x="38" y="194"/>
                    </a:lnTo>
                    <a:lnTo>
                      <a:pt x="25" y="169"/>
                    </a:lnTo>
                    <a:lnTo>
                      <a:pt x="74" y="154"/>
                    </a:lnTo>
                    <a:lnTo>
                      <a:pt x="103" y="158"/>
                    </a:lnTo>
                    <a:lnTo>
                      <a:pt x="111" y="151"/>
                    </a:lnTo>
                    <a:lnTo>
                      <a:pt x="81" y="138"/>
                    </a:lnTo>
                    <a:lnTo>
                      <a:pt x="56" y="145"/>
                    </a:lnTo>
                    <a:lnTo>
                      <a:pt x="23" y="140"/>
                    </a:lnTo>
                    <a:lnTo>
                      <a:pt x="12" y="122"/>
                    </a:lnTo>
                    <a:lnTo>
                      <a:pt x="51" y="105"/>
                    </a:lnTo>
                    <a:lnTo>
                      <a:pt x="47" y="102"/>
                    </a:lnTo>
                    <a:lnTo>
                      <a:pt x="54" y="96"/>
                    </a:lnTo>
                    <a:lnTo>
                      <a:pt x="14" y="105"/>
                    </a:lnTo>
                    <a:lnTo>
                      <a:pt x="12" y="102"/>
                    </a:lnTo>
                    <a:lnTo>
                      <a:pt x="18" y="96"/>
                    </a:lnTo>
                    <a:lnTo>
                      <a:pt x="18" y="89"/>
                    </a:lnTo>
                    <a:lnTo>
                      <a:pt x="1" y="91"/>
                    </a:lnTo>
                    <a:lnTo>
                      <a:pt x="0" y="80"/>
                    </a:lnTo>
                    <a:lnTo>
                      <a:pt x="14" y="60"/>
                    </a:lnTo>
                    <a:lnTo>
                      <a:pt x="9" y="53"/>
                    </a:lnTo>
                    <a:lnTo>
                      <a:pt x="12" y="40"/>
                    </a:lnTo>
                    <a:lnTo>
                      <a:pt x="69" y="0"/>
                    </a:lnTo>
                    <a:lnTo>
                      <a:pt x="76" y="3"/>
                    </a:lnTo>
                    <a:lnTo>
                      <a:pt x="78" y="20"/>
                    </a:lnTo>
                    <a:lnTo>
                      <a:pt x="71" y="42"/>
                    </a:lnTo>
                    <a:lnTo>
                      <a:pt x="85" y="36"/>
                    </a:lnTo>
                    <a:lnTo>
                      <a:pt x="87" y="23"/>
                    </a:lnTo>
                    <a:lnTo>
                      <a:pt x="94" y="18"/>
                    </a:lnTo>
                    <a:lnTo>
                      <a:pt x="123" y="36"/>
                    </a:lnTo>
                    <a:lnTo>
                      <a:pt x="112" y="56"/>
                    </a:lnTo>
                    <a:lnTo>
                      <a:pt x="143" y="42"/>
                    </a:lnTo>
                    <a:lnTo>
                      <a:pt x="141" y="36"/>
                    </a:lnTo>
                    <a:lnTo>
                      <a:pt x="145" y="36"/>
                    </a:lnTo>
                    <a:lnTo>
                      <a:pt x="136" y="20"/>
                    </a:lnTo>
                    <a:lnTo>
                      <a:pt x="151" y="25"/>
                    </a:lnTo>
                    <a:lnTo>
                      <a:pt x="165" y="45"/>
                    </a:lnTo>
                    <a:lnTo>
                      <a:pt x="167" y="71"/>
                    </a:lnTo>
                    <a:lnTo>
                      <a:pt x="172" y="74"/>
                    </a:lnTo>
                    <a:lnTo>
                      <a:pt x="171" y="85"/>
                    </a:lnTo>
                    <a:lnTo>
                      <a:pt x="174" y="89"/>
                    </a:lnTo>
                    <a:lnTo>
                      <a:pt x="185" y="76"/>
                    </a:lnTo>
                    <a:lnTo>
                      <a:pt x="180" y="58"/>
                    </a:lnTo>
                    <a:lnTo>
                      <a:pt x="172" y="11"/>
                    </a:lnTo>
                    <a:lnTo>
                      <a:pt x="176" y="7"/>
                    </a:lnTo>
                    <a:lnTo>
                      <a:pt x="174" y="2"/>
                    </a:lnTo>
                    <a:lnTo>
                      <a:pt x="192" y="11"/>
                    </a:lnTo>
                    <a:lnTo>
                      <a:pt x="192" y="3"/>
                    </a:lnTo>
                    <a:lnTo>
                      <a:pt x="196" y="3"/>
                    </a:lnTo>
                    <a:lnTo>
                      <a:pt x="218" y="29"/>
                    </a:lnTo>
                    <a:lnTo>
                      <a:pt x="216" y="34"/>
                    </a:lnTo>
                    <a:lnTo>
                      <a:pt x="220" y="40"/>
                    </a:lnTo>
                    <a:lnTo>
                      <a:pt x="223" y="71"/>
                    </a:lnTo>
                    <a:lnTo>
                      <a:pt x="232" y="94"/>
                    </a:lnTo>
                    <a:lnTo>
                      <a:pt x="232" y="118"/>
                    </a:lnTo>
                    <a:lnTo>
                      <a:pt x="249" y="140"/>
                    </a:lnTo>
                    <a:lnTo>
                      <a:pt x="260" y="140"/>
                    </a:lnTo>
                    <a:lnTo>
                      <a:pt x="280" y="162"/>
                    </a:lnTo>
                    <a:lnTo>
                      <a:pt x="289" y="162"/>
                    </a:lnTo>
                    <a:lnTo>
                      <a:pt x="291" y="169"/>
                    </a:lnTo>
                    <a:lnTo>
                      <a:pt x="289" y="185"/>
                    </a:lnTo>
                    <a:lnTo>
                      <a:pt x="285" y="185"/>
                    </a:lnTo>
                    <a:lnTo>
                      <a:pt x="282" y="173"/>
                    </a:lnTo>
                    <a:lnTo>
                      <a:pt x="278" y="185"/>
                    </a:lnTo>
                    <a:lnTo>
                      <a:pt x="274" y="183"/>
                    </a:lnTo>
                    <a:lnTo>
                      <a:pt x="271" y="174"/>
                    </a:lnTo>
                    <a:lnTo>
                      <a:pt x="263" y="182"/>
                    </a:lnTo>
                    <a:lnTo>
                      <a:pt x="263" y="191"/>
                    </a:lnTo>
                    <a:lnTo>
                      <a:pt x="254" y="191"/>
                    </a:lnTo>
                    <a:lnTo>
                      <a:pt x="256" y="205"/>
                    </a:lnTo>
                    <a:lnTo>
                      <a:pt x="271" y="193"/>
                    </a:lnTo>
                    <a:lnTo>
                      <a:pt x="272" y="194"/>
                    </a:lnTo>
                    <a:lnTo>
                      <a:pt x="269" y="207"/>
                    </a:lnTo>
                    <a:lnTo>
                      <a:pt x="280" y="209"/>
                    </a:lnTo>
                    <a:lnTo>
                      <a:pt x="256" y="225"/>
                    </a:lnTo>
                    <a:lnTo>
                      <a:pt x="220" y="218"/>
                    </a:lnTo>
                    <a:lnTo>
                      <a:pt x="225" y="211"/>
                    </a:lnTo>
                    <a:lnTo>
                      <a:pt x="203" y="207"/>
                    </a:lnTo>
                    <a:lnTo>
                      <a:pt x="203" y="198"/>
                    </a:lnTo>
                    <a:lnTo>
                      <a:pt x="198" y="193"/>
                    </a:lnTo>
                    <a:lnTo>
                      <a:pt x="187" y="214"/>
                    </a:lnTo>
                    <a:lnTo>
                      <a:pt x="165" y="218"/>
                    </a:lnTo>
                    <a:lnTo>
                      <a:pt x="151" y="231"/>
                    </a:lnTo>
                    <a:lnTo>
                      <a:pt x="92" y="238"/>
                    </a:lnTo>
                    <a:lnTo>
                      <a:pt x="96" y="234"/>
                    </a:lnTo>
                    <a:lnTo>
                      <a:pt x="87" y="227"/>
                    </a:lnTo>
                    <a:lnTo>
                      <a:pt x="85" y="222"/>
                    </a:lnTo>
                    <a:lnTo>
                      <a:pt x="87" y="213"/>
                    </a:lnTo>
                    <a:lnTo>
                      <a:pt x="67" y="203"/>
                    </a:lnTo>
                    <a:lnTo>
                      <a:pt x="67" y="20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3" name="Freeform 391"/>
              <p:cNvSpPr>
                <a:spLocks/>
              </p:cNvSpPr>
              <p:nvPr/>
            </p:nvSpPr>
            <p:spPr bwMode="auto">
              <a:xfrm>
                <a:off x="797" y="515"/>
                <a:ext cx="291" cy="238"/>
              </a:xfrm>
              <a:custGeom>
                <a:avLst/>
                <a:gdLst>
                  <a:gd name="T0" fmla="*/ 38 w 291"/>
                  <a:gd name="T1" fmla="*/ 194 h 238"/>
                  <a:gd name="T2" fmla="*/ 74 w 291"/>
                  <a:gd name="T3" fmla="*/ 154 h 238"/>
                  <a:gd name="T4" fmla="*/ 111 w 291"/>
                  <a:gd name="T5" fmla="*/ 151 h 238"/>
                  <a:gd name="T6" fmla="*/ 56 w 291"/>
                  <a:gd name="T7" fmla="*/ 145 h 238"/>
                  <a:gd name="T8" fmla="*/ 12 w 291"/>
                  <a:gd name="T9" fmla="*/ 122 h 238"/>
                  <a:gd name="T10" fmla="*/ 47 w 291"/>
                  <a:gd name="T11" fmla="*/ 102 h 238"/>
                  <a:gd name="T12" fmla="*/ 14 w 291"/>
                  <a:gd name="T13" fmla="*/ 105 h 238"/>
                  <a:gd name="T14" fmla="*/ 18 w 291"/>
                  <a:gd name="T15" fmla="*/ 96 h 238"/>
                  <a:gd name="T16" fmla="*/ 1 w 291"/>
                  <a:gd name="T17" fmla="*/ 91 h 238"/>
                  <a:gd name="T18" fmla="*/ 14 w 291"/>
                  <a:gd name="T19" fmla="*/ 60 h 238"/>
                  <a:gd name="T20" fmla="*/ 12 w 291"/>
                  <a:gd name="T21" fmla="*/ 40 h 238"/>
                  <a:gd name="T22" fmla="*/ 76 w 291"/>
                  <a:gd name="T23" fmla="*/ 3 h 238"/>
                  <a:gd name="T24" fmla="*/ 71 w 291"/>
                  <a:gd name="T25" fmla="*/ 42 h 238"/>
                  <a:gd name="T26" fmla="*/ 87 w 291"/>
                  <a:gd name="T27" fmla="*/ 23 h 238"/>
                  <a:gd name="T28" fmla="*/ 123 w 291"/>
                  <a:gd name="T29" fmla="*/ 36 h 238"/>
                  <a:gd name="T30" fmla="*/ 143 w 291"/>
                  <a:gd name="T31" fmla="*/ 42 h 238"/>
                  <a:gd name="T32" fmla="*/ 145 w 291"/>
                  <a:gd name="T33" fmla="*/ 36 h 238"/>
                  <a:gd name="T34" fmla="*/ 151 w 291"/>
                  <a:gd name="T35" fmla="*/ 25 h 238"/>
                  <a:gd name="T36" fmla="*/ 167 w 291"/>
                  <a:gd name="T37" fmla="*/ 71 h 238"/>
                  <a:gd name="T38" fmla="*/ 171 w 291"/>
                  <a:gd name="T39" fmla="*/ 85 h 238"/>
                  <a:gd name="T40" fmla="*/ 185 w 291"/>
                  <a:gd name="T41" fmla="*/ 76 h 238"/>
                  <a:gd name="T42" fmla="*/ 172 w 291"/>
                  <a:gd name="T43" fmla="*/ 11 h 238"/>
                  <a:gd name="T44" fmla="*/ 174 w 291"/>
                  <a:gd name="T45" fmla="*/ 2 h 238"/>
                  <a:gd name="T46" fmla="*/ 192 w 291"/>
                  <a:gd name="T47" fmla="*/ 3 h 238"/>
                  <a:gd name="T48" fmla="*/ 218 w 291"/>
                  <a:gd name="T49" fmla="*/ 29 h 238"/>
                  <a:gd name="T50" fmla="*/ 220 w 291"/>
                  <a:gd name="T51" fmla="*/ 40 h 238"/>
                  <a:gd name="T52" fmla="*/ 232 w 291"/>
                  <a:gd name="T53" fmla="*/ 94 h 238"/>
                  <a:gd name="T54" fmla="*/ 249 w 291"/>
                  <a:gd name="T55" fmla="*/ 140 h 238"/>
                  <a:gd name="T56" fmla="*/ 280 w 291"/>
                  <a:gd name="T57" fmla="*/ 162 h 238"/>
                  <a:gd name="T58" fmla="*/ 291 w 291"/>
                  <a:gd name="T59" fmla="*/ 169 h 238"/>
                  <a:gd name="T60" fmla="*/ 285 w 291"/>
                  <a:gd name="T61" fmla="*/ 185 h 238"/>
                  <a:gd name="T62" fmla="*/ 278 w 291"/>
                  <a:gd name="T63" fmla="*/ 185 h 238"/>
                  <a:gd name="T64" fmla="*/ 271 w 291"/>
                  <a:gd name="T65" fmla="*/ 174 h 238"/>
                  <a:gd name="T66" fmla="*/ 263 w 291"/>
                  <a:gd name="T67" fmla="*/ 191 h 238"/>
                  <a:gd name="T68" fmla="*/ 256 w 291"/>
                  <a:gd name="T69" fmla="*/ 205 h 238"/>
                  <a:gd name="T70" fmla="*/ 272 w 291"/>
                  <a:gd name="T71" fmla="*/ 194 h 238"/>
                  <a:gd name="T72" fmla="*/ 280 w 291"/>
                  <a:gd name="T73" fmla="*/ 209 h 238"/>
                  <a:gd name="T74" fmla="*/ 220 w 291"/>
                  <a:gd name="T75" fmla="*/ 218 h 238"/>
                  <a:gd name="T76" fmla="*/ 203 w 291"/>
                  <a:gd name="T77" fmla="*/ 207 h 238"/>
                  <a:gd name="T78" fmla="*/ 198 w 291"/>
                  <a:gd name="T79" fmla="*/ 193 h 238"/>
                  <a:gd name="T80" fmla="*/ 165 w 291"/>
                  <a:gd name="T81" fmla="*/ 218 h 238"/>
                  <a:gd name="T82" fmla="*/ 92 w 291"/>
                  <a:gd name="T83" fmla="*/ 238 h 238"/>
                  <a:gd name="T84" fmla="*/ 87 w 291"/>
                  <a:gd name="T85" fmla="*/ 227 h 238"/>
                  <a:gd name="T86" fmla="*/ 87 w 291"/>
                  <a:gd name="T87" fmla="*/ 213 h 238"/>
                  <a:gd name="T88" fmla="*/ 67 w 291"/>
                  <a:gd name="T89" fmla="*/ 20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1" h="238">
                    <a:moveTo>
                      <a:pt x="67" y="203"/>
                    </a:moveTo>
                    <a:lnTo>
                      <a:pt x="38" y="194"/>
                    </a:lnTo>
                    <a:lnTo>
                      <a:pt x="25" y="169"/>
                    </a:lnTo>
                    <a:lnTo>
                      <a:pt x="74" y="154"/>
                    </a:lnTo>
                    <a:lnTo>
                      <a:pt x="103" y="158"/>
                    </a:lnTo>
                    <a:lnTo>
                      <a:pt x="111" y="151"/>
                    </a:lnTo>
                    <a:lnTo>
                      <a:pt x="81" y="138"/>
                    </a:lnTo>
                    <a:lnTo>
                      <a:pt x="56" y="145"/>
                    </a:lnTo>
                    <a:lnTo>
                      <a:pt x="23" y="140"/>
                    </a:lnTo>
                    <a:lnTo>
                      <a:pt x="12" y="122"/>
                    </a:lnTo>
                    <a:lnTo>
                      <a:pt x="51" y="105"/>
                    </a:lnTo>
                    <a:lnTo>
                      <a:pt x="47" y="102"/>
                    </a:lnTo>
                    <a:lnTo>
                      <a:pt x="54" y="96"/>
                    </a:lnTo>
                    <a:lnTo>
                      <a:pt x="14" y="105"/>
                    </a:lnTo>
                    <a:lnTo>
                      <a:pt x="12" y="102"/>
                    </a:lnTo>
                    <a:lnTo>
                      <a:pt x="18" y="96"/>
                    </a:lnTo>
                    <a:lnTo>
                      <a:pt x="18" y="89"/>
                    </a:lnTo>
                    <a:lnTo>
                      <a:pt x="1" y="91"/>
                    </a:lnTo>
                    <a:lnTo>
                      <a:pt x="0" y="80"/>
                    </a:lnTo>
                    <a:lnTo>
                      <a:pt x="14" y="60"/>
                    </a:lnTo>
                    <a:lnTo>
                      <a:pt x="9" y="53"/>
                    </a:lnTo>
                    <a:lnTo>
                      <a:pt x="12" y="40"/>
                    </a:lnTo>
                    <a:lnTo>
                      <a:pt x="69" y="0"/>
                    </a:lnTo>
                    <a:lnTo>
                      <a:pt x="76" y="3"/>
                    </a:lnTo>
                    <a:lnTo>
                      <a:pt x="78" y="20"/>
                    </a:lnTo>
                    <a:lnTo>
                      <a:pt x="71" y="42"/>
                    </a:lnTo>
                    <a:lnTo>
                      <a:pt x="85" y="36"/>
                    </a:lnTo>
                    <a:lnTo>
                      <a:pt x="87" y="23"/>
                    </a:lnTo>
                    <a:lnTo>
                      <a:pt x="94" y="18"/>
                    </a:lnTo>
                    <a:lnTo>
                      <a:pt x="123" y="36"/>
                    </a:lnTo>
                    <a:lnTo>
                      <a:pt x="112" y="56"/>
                    </a:lnTo>
                    <a:lnTo>
                      <a:pt x="143" y="42"/>
                    </a:lnTo>
                    <a:lnTo>
                      <a:pt x="141" y="36"/>
                    </a:lnTo>
                    <a:lnTo>
                      <a:pt x="145" y="36"/>
                    </a:lnTo>
                    <a:lnTo>
                      <a:pt x="136" y="20"/>
                    </a:lnTo>
                    <a:lnTo>
                      <a:pt x="151" y="25"/>
                    </a:lnTo>
                    <a:lnTo>
                      <a:pt x="165" y="45"/>
                    </a:lnTo>
                    <a:lnTo>
                      <a:pt x="167" y="71"/>
                    </a:lnTo>
                    <a:lnTo>
                      <a:pt x="172" y="74"/>
                    </a:lnTo>
                    <a:lnTo>
                      <a:pt x="171" y="85"/>
                    </a:lnTo>
                    <a:lnTo>
                      <a:pt x="174" y="89"/>
                    </a:lnTo>
                    <a:lnTo>
                      <a:pt x="185" y="76"/>
                    </a:lnTo>
                    <a:lnTo>
                      <a:pt x="180" y="58"/>
                    </a:lnTo>
                    <a:lnTo>
                      <a:pt x="172" y="11"/>
                    </a:lnTo>
                    <a:lnTo>
                      <a:pt x="176" y="7"/>
                    </a:lnTo>
                    <a:lnTo>
                      <a:pt x="174" y="2"/>
                    </a:lnTo>
                    <a:lnTo>
                      <a:pt x="192" y="11"/>
                    </a:lnTo>
                    <a:lnTo>
                      <a:pt x="192" y="3"/>
                    </a:lnTo>
                    <a:lnTo>
                      <a:pt x="196" y="3"/>
                    </a:lnTo>
                    <a:lnTo>
                      <a:pt x="218" y="29"/>
                    </a:lnTo>
                    <a:lnTo>
                      <a:pt x="216" y="34"/>
                    </a:lnTo>
                    <a:lnTo>
                      <a:pt x="220" y="40"/>
                    </a:lnTo>
                    <a:lnTo>
                      <a:pt x="223" y="71"/>
                    </a:lnTo>
                    <a:lnTo>
                      <a:pt x="232" y="94"/>
                    </a:lnTo>
                    <a:lnTo>
                      <a:pt x="232" y="118"/>
                    </a:lnTo>
                    <a:lnTo>
                      <a:pt x="249" y="140"/>
                    </a:lnTo>
                    <a:lnTo>
                      <a:pt x="260" y="140"/>
                    </a:lnTo>
                    <a:lnTo>
                      <a:pt x="280" y="162"/>
                    </a:lnTo>
                    <a:lnTo>
                      <a:pt x="289" y="162"/>
                    </a:lnTo>
                    <a:lnTo>
                      <a:pt x="291" y="169"/>
                    </a:lnTo>
                    <a:lnTo>
                      <a:pt x="289" y="185"/>
                    </a:lnTo>
                    <a:lnTo>
                      <a:pt x="285" y="185"/>
                    </a:lnTo>
                    <a:lnTo>
                      <a:pt x="282" y="173"/>
                    </a:lnTo>
                    <a:lnTo>
                      <a:pt x="278" y="185"/>
                    </a:lnTo>
                    <a:lnTo>
                      <a:pt x="274" y="183"/>
                    </a:lnTo>
                    <a:lnTo>
                      <a:pt x="271" y="174"/>
                    </a:lnTo>
                    <a:lnTo>
                      <a:pt x="263" y="182"/>
                    </a:lnTo>
                    <a:lnTo>
                      <a:pt x="263" y="191"/>
                    </a:lnTo>
                    <a:lnTo>
                      <a:pt x="254" y="191"/>
                    </a:lnTo>
                    <a:lnTo>
                      <a:pt x="256" y="205"/>
                    </a:lnTo>
                    <a:lnTo>
                      <a:pt x="271" y="193"/>
                    </a:lnTo>
                    <a:lnTo>
                      <a:pt x="272" y="194"/>
                    </a:lnTo>
                    <a:lnTo>
                      <a:pt x="269" y="207"/>
                    </a:lnTo>
                    <a:lnTo>
                      <a:pt x="280" y="209"/>
                    </a:lnTo>
                    <a:lnTo>
                      <a:pt x="256" y="225"/>
                    </a:lnTo>
                    <a:lnTo>
                      <a:pt x="220" y="218"/>
                    </a:lnTo>
                    <a:lnTo>
                      <a:pt x="225" y="211"/>
                    </a:lnTo>
                    <a:lnTo>
                      <a:pt x="203" y="207"/>
                    </a:lnTo>
                    <a:lnTo>
                      <a:pt x="203" y="198"/>
                    </a:lnTo>
                    <a:lnTo>
                      <a:pt x="198" y="193"/>
                    </a:lnTo>
                    <a:lnTo>
                      <a:pt x="187" y="214"/>
                    </a:lnTo>
                    <a:lnTo>
                      <a:pt x="165" y="218"/>
                    </a:lnTo>
                    <a:lnTo>
                      <a:pt x="151" y="231"/>
                    </a:lnTo>
                    <a:lnTo>
                      <a:pt x="92" y="238"/>
                    </a:lnTo>
                    <a:lnTo>
                      <a:pt x="96" y="234"/>
                    </a:lnTo>
                    <a:lnTo>
                      <a:pt x="87" y="227"/>
                    </a:lnTo>
                    <a:lnTo>
                      <a:pt x="85" y="222"/>
                    </a:lnTo>
                    <a:lnTo>
                      <a:pt x="87" y="213"/>
                    </a:lnTo>
                    <a:lnTo>
                      <a:pt x="67" y="203"/>
                    </a:lnTo>
                    <a:lnTo>
                      <a:pt x="67" y="20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4" name="Freeform 392"/>
              <p:cNvSpPr>
                <a:spLocks/>
              </p:cNvSpPr>
              <p:nvPr/>
            </p:nvSpPr>
            <p:spPr bwMode="auto">
              <a:xfrm>
                <a:off x="686" y="442"/>
                <a:ext cx="169" cy="191"/>
              </a:xfrm>
              <a:custGeom>
                <a:avLst/>
                <a:gdLst>
                  <a:gd name="T0" fmla="*/ 27 w 169"/>
                  <a:gd name="T1" fmla="*/ 35 h 191"/>
                  <a:gd name="T2" fmla="*/ 32 w 169"/>
                  <a:gd name="T3" fmla="*/ 44 h 191"/>
                  <a:gd name="T4" fmla="*/ 14 w 169"/>
                  <a:gd name="T5" fmla="*/ 84 h 191"/>
                  <a:gd name="T6" fmla="*/ 20 w 169"/>
                  <a:gd name="T7" fmla="*/ 93 h 191"/>
                  <a:gd name="T8" fmla="*/ 12 w 169"/>
                  <a:gd name="T9" fmla="*/ 96 h 191"/>
                  <a:gd name="T10" fmla="*/ 14 w 169"/>
                  <a:gd name="T11" fmla="*/ 115 h 191"/>
                  <a:gd name="T12" fmla="*/ 0 w 169"/>
                  <a:gd name="T13" fmla="*/ 146 h 191"/>
                  <a:gd name="T14" fmla="*/ 29 w 169"/>
                  <a:gd name="T15" fmla="*/ 158 h 191"/>
                  <a:gd name="T16" fmla="*/ 43 w 169"/>
                  <a:gd name="T17" fmla="*/ 191 h 191"/>
                  <a:gd name="T18" fmla="*/ 67 w 169"/>
                  <a:gd name="T19" fmla="*/ 169 h 191"/>
                  <a:gd name="T20" fmla="*/ 72 w 169"/>
                  <a:gd name="T21" fmla="*/ 175 h 191"/>
                  <a:gd name="T22" fmla="*/ 83 w 169"/>
                  <a:gd name="T23" fmla="*/ 169 h 191"/>
                  <a:gd name="T24" fmla="*/ 87 w 169"/>
                  <a:gd name="T25" fmla="*/ 158 h 191"/>
                  <a:gd name="T26" fmla="*/ 87 w 169"/>
                  <a:gd name="T27" fmla="*/ 146 h 191"/>
                  <a:gd name="T28" fmla="*/ 91 w 169"/>
                  <a:gd name="T29" fmla="*/ 131 h 191"/>
                  <a:gd name="T30" fmla="*/ 105 w 169"/>
                  <a:gd name="T31" fmla="*/ 127 h 191"/>
                  <a:gd name="T32" fmla="*/ 111 w 169"/>
                  <a:gd name="T33" fmla="*/ 109 h 191"/>
                  <a:gd name="T34" fmla="*/ 169 w 169"/>
                  <a:gd name="T35" fmla="*/ 65 h 191"/>
                  <a:gd name="T36" fmla="*/ 134 w 169"/>
                  <a:gd name="T37" fmla="*/ 20 h 191"/>
                  <a:gd name="T38" fmla="*/ 112 w 169"/>
                  <a:gd name="T39" fmla="*/ 22 h 191"/>
                  <a:gd name="T40" fmla="*/ 107 w 169"/>
                  <a:gd name="T41" fmla="*/ 36 h 191"/>
                  <a:gd name="T42" fmla="*/ 109 w 169"/>
                  <a:gd name="T43" fmla="*/ 24 h 191"/>
                  <a:gd name="T44" fmla="*/ 98 w 169"/>
                  <a:gd name="T45" fmla="*/ 33 h 191"/>
                  <a:gd name="T46" fmla="*/ 100 w 169"/>
                  <a:gd name="T47" fmla="*/ 24 h 191"/>
                  <a:gd name="T48" fmla="*/ 71 w 169"/>
                  <a:gd name="T49" fmla="*/ 0 h 191"/>
                  <a:gd name="T50" fmla="*/ 45 w 169"/>
                  <a:gd name="T51" fmla="*/ 5 h 191"/>
                  <a:gd name="T52" fmla="*/ 45 w 169"/>
                  <a:gd name="T53" fmla="*/ 13 h 191"/>
                  <a:gd name="T54" fmla="*/ 43 w 169"/>
                  <a:gd name="T55" fmla="*/ 5 h 191"/>
                  <a:gd name="T56" fmla="*/ 20 w 169"/>
                  <a:gd name="T57" fmla="*/ 11 h 191"/>
                  <a:gd name="T58" fmla="*/ 27 w 169"/>
                  <a:gd name="T59" fmla="*/ 22 h 191"/>
                  <a:gd name="T60" fmla="*/ 23 w 169"/>
                  <a:gd name="T61" fmla="*/ 27 h 191"/>
                  <a:gd name="T62" fmla="*/ 27 w 169"/>
                  <a:gd name="T63" fmla="*/ 35 h 191"/>
                  <a:gd name="T64" fmla="*/ 27 w 169"/>
                  <a:gd name="T65" fmla="*/ 3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191">
                    <a:moveTo>
                      <a:pt x="27" y="35"/>
                    </a:moveTo>
                    <a:lnTo>
                      <a:pt x="32" y="44"/>
                    </a:lnTo>
                    <a:lnTo>
                      <a:pt x="14" y="84"/>
                    </a:lnTo>
                    <a:lnTo>
                      <a:pt x="20" y="93"/>
                    </a:lnTo>
                    <a:lnTo>
                      <a:pt x="12" y="96"/>
                    </a:lnTo>
                    <a:lnTo>
                      <a:pt x="14" y="115"/>
                    </a:lnTo>
                    <a:lnTo>
                      <a:pt x="0" y="146"/>
                    </a:lnTo>
                    <a:lnTo>
                      <a:pt x="29" y="158"/>
                    </a:lnTo>
                    <a:lnTo>
                      <a:pt x="43" y="191"/>
                    </a:lnTo>
                    <a:lnTo>
                      <a:pt x="67" y="169"/>
                    </a:lnTo>
                    <a:lnTo>
                      <a:pt x="72" y="175"/>
                    </a:lnTo>
                    <a:lnTo>
                      <a:pt x="83" y="169"/>
                    </a:lnTo>
                    <a:lnTo>
                      <a:pt x="87" y="158"/>
                    </a:lnTo>
                    <a:lnTo>
                      <a:pt x="87" y="146"/>
                    </a:lnTo>
                    <a:lnTo>
                      <a:pt x="91" y="131"/>
                    </a:lnTo>
                    <a:lnTo>
                      <a:pt x="105" y="127"/>
                    </a:lnTo>
                    <a:lnTo>
                      <a:pt x="111" y="109"/>
                    </a:lnTo>
                    <a:lnTo>
                      <a:pt x="169" y="65"/>
                    </a:lnTo>
                    <a:lnTo>
                      <a:pt x="134" y="20"/>
                    </a:lnTo>
                    <a:lnTo>
                      <a:pt x="112" y="22"/>
                    </a:lnTo>
                    <a:lnTo>
                      <a:pt x="107" y="36"/>
                    </a:lnTo>
                    <a:lnTo>
                      <a:pt x="109" y="24"/>
                    </a:lnTo>
                    <a:lnTo>
                      <a:pt x="98" y="33"/>
                    </a:lnTo>
                    <a:lnTo>
                      <a:pt x="100" y="24"/>
                    </a:lnTo>
                    <a:lnTo>
                      <a:pt x="71" y="0"/>
                    </a:lnTo>
                    <a:lnTo>
                      <a:pt x="45" y="5"/>
                    </a:lnTo>
                    <a:lnTo>
                      <a:pt x="45" y="13"/>
                    </a:lnTo>
                    <a:lnTo>
                      <a:pt x="43" y="5"/>
                    </a:lnTo>
                    <a:lnTo>
                      <a:pt x="20" y="11"/>
                    </a:lnTo>
                    <a:lnTo>
                      <a:pt x="27" y="22"/>
                    </a:lnTo>
                    <a:lnTo>
                      <a:pt x="23" y="27"/>
                    </a:lnTo>
                    <a:lnTo>
                      <a:pt x="27" y="35"/>
                    </a:lnTo>
                    <a:lnTo>
                      <a:pt x="27" y="3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5" name="Freeform 393"/>
              <p:cNvSpPr>
                <a:spLocks/>
              </p:cNvSpPr>
              <p:nvPr/>
            </p:nvSpPr>
            <p:spPr bwMode="auto">
              <a:xfrm>
                <a:off x="686" y="442"/>
                <a:ext cx="169" cy="191"/>
              </a:xfrm>
              <a:custGeom>
                <a:avLst/>
                <a:gdLst>
                  <a:gd name="T0" fmla="*/ 27 w 169"/>
                  <a:gd name="T1" fmla="*/ 35 h 191"/>
                  <a:gd name="T2" fmla="*/ 32 w 169"/>
                  <a:gd name="T3" fmla="*/ 44 h 191"/>
                  <a:gd name="T4" fmla="*/ 14 w 169"/>
                  <a:gd name="T5" fmla="*/ 84 h 191"/>
                  <a:gd name="T6" fmla="*/ 20 w 169"/>
                  <a:gd name="T7" fmla="*/ 93 h 191"/>
                  <a:gd name="T8" fmla="*/ 12 w 169"/>
                  <a:gd name="T9" fmla="*/ 96 h 191"/>
                  <a:gd name="T10" fmla="*/ 14 w 169"/>
                  <a:gd name="T11" fmla="*/ 115 h 191"/>
                  <a:gd name="T12" fmla="*/ 0 w 169"/>
                  <a:gd name="T13" fmla="*/ 146 h 191"/>
                  <a:gd name="T14" fmla="*/ 29 w 169"/>
                  <a:gd name="T15" fmla="*/ 158 h 191"/>
                  <a:gd name="T16" fmla="*/ 43 w 169"/>
                  <a:gd name="T17" fmla="*/ 191 h 191"/>
                  <a:gd name="T18" fmla="*/ 67 w 169"/>
                  <a:gd name="T19" fmla="*/ 169 h 191"/>
                  <a:gd name="T20" fmla="*/ 72 w 169"/>
                  <a:gd name="T21" fmla="*/ 175 h 191"/>
                  <a:gd name="T22" fmla="*/ 83 w 169"/>
                  <a:gd name="T23" fmla="*/ 169 h 191"/>
                  <a:gd name="T24" fmla="*/ 87 w 169"/>
                  <a:gd name="T25" fmla="*/ 158 h 191"/>
                  <a:gd name="T26" fmla="*/ 87 w 169"/>
                  <a:gd name="T27" fmla="*/ 146 h 191"/>
                  <a:gd name="T28" fmla="*/ 91 w 169"/>
                  <a:gd name="T29" fmla="*/ 131 h 191"/>
                  <a:gd name="T30" fmla="*/ 105 w 169"/>
                  <a:gd name="T31" fmla="*/ 127 h 191"/>
                  <a:gd name="T32" fmla="*/ 111 w 169"/>
                  <a:gd name="T33" fmla="*/ 109 h 191"/>
                  <a:gd name="T34" fmla="*/ 169 w 169"/>
                  <a:gd name="T35" fmla="*/ 65 h 191"/>
                  <a:gd name="T36" fmla="*/ 134 w 169"/>
                  <a:gd name="T37" fmla="*/ 20 h 191"/>
                  <a:gd name="T38" fmla="*/ 112 w 169"/>
                  <a:gd name="T39" fmla="*/ 22 h 191"/>
                  <a:gd name="T40" fmla="*/ 107 w 169"/>
                  <a:gd name="T41" fmla="*/ 36 h 191"/>
                  <a:gd name="T42" fmla="*/ 109 w 169"/>
                  <a:gd name="T43" fmla="*/ 24 h 191"/>
                  <a:gd name="T44" fmla="*/ 98 w 169"/>
                  <a:gd name="T45" fmla="*/ 33 h 191"/>
                  <a:gd name="T46" fmla="*/ 100 w 169"/>
                  <a:gd name="T47" fmla="*/ 24 h 191"/>
                  <a:gd name="T48" fmla="*/ 71 w 169"/>
                  <a:gd name="T49" fmla="*/ 0 h 191"/>
                  <a:gd name="T50" fmla="*/ 45 w 169"/>
                  <a:gd name="T51" fmla="*/ 5 h 191"/>
                  <a:gd name="T52" fmla="*/ 45 w 169"/>
                  <a:gd name="T53" fmla="*/ 13 h 191"/>
                  <a:gd name="T54" fmla="*/ 43 w 169"/>
                  <a:gd name="T55" fmla="*/ 5 h 191"/>
                  <a:gd name="T56" fmla="*/ 20 w 169"/>
                  <a:gd name="T57" fmla="*/ 11 h 191"/>
                  <a:gd name="T58" fmla="*/ 27 w 169"/>
                  <a:gd name="T59" fmla="*/ 22 h 191"/>
                  <a:gd name="T60" fmla="*/ 23 w 169"/>
                  <a:gd name="T61" fmla="*/ 27 h 191"/>
                  <a:gd name="T62" fmla="*/ 27 w 169"/>
                  <a:gd name="T63" fmla="*/ 35 h 191"/>
                  <a:gd name="T64" fmla="*/ 27 w 169"/>
                  <a:gd name="T65" fmla="*/ 3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191">
                    <a:moveTo>
                      <a:pt x="27" y="35"/>
                    </a:moveTo>
                    <a:lnTo>
                      <a:pt x="32" y="44"/>
                    </a:lnTo>
                    <a:lnTo>
                      <a:pt x="14" y="84"/>
                    </a:lnTo>
                    <a:lnTo>
                      <a:pt x="20" y="93"/>
                    </a:lnTo>
                    <a:lnTo>
                      <a:pt x="12" y="96"/>
                    </a:lnTo>
                    <a:lnTo>
                      <a:pt x="14" y="115"/>
                    </a:lnTo>
                    <a:lnTo>
                      <a:pt x="0" y="146"/>
                    </a:lnTo>
                    <a:lnTo>
                      <a:pt x="29" y="158"/>
                    </a:lnTo>
                    <a:lnTo>
                      <a:pt x="43" y="191"/>
                    </a:lnTo>
                    <a:lnTo>
                      <a:pt x="67" y="169"/>
                    </a:lnTo>
                    <a:lnTo>
                      <a:pt x="72" y="175"/>
                    </a:lnTo>
                    <a:lnTo>
                      <a:pt x="83" y="169"/>
                    </a:lnTo>
                    <a:lnTo>
                      <a:pt x="87" y="158"/>
                    </a:lnTo>
                    <a:lnTo>
                      <a:pt x="87" y="146"/>
                    </a:lnTo>
                    <a:lnTo>
                      <a:pt x="91" y="131"/>
                    </a:lnTo>
                    <a:lnTo>
                      <a:pt x="105" y="127"/>
                    </a:lnTo>
                    <a:lnTo>
                      <a:pt x="111" y="109"/>
                    </a:lnTo>
                    <a:lnTo>
                      <a:pt x="169" y="65"/>
                    </a:lnTo>
                    <a:lnTo>
                      <a:pt x="134" y="20"/>
                    </a:lnTo>
                    <a:lnTo>
                      <a:pt x="112" y="22"/>
                    </a:lnTo>
                    <a:lnTo>
                      <a:pt x="107" y="36"/>
                    </a:lnTo>
                    <a:lnTo>
                      <a:pt x="109" y="24"/>
                    </a:lnTo>
                    <a:lnTo>
                      <a:pt x="98" y="33"/>
                    </a:lnTo>
                    <a:lnTo>
                      <a:pt x="100" y="24"/>
                    </a:lnTo>
                    <a:lnTo>
                      <a:pt x="71" y="0"/>
                    </a:lnTo>
                    <a:lnTo>
                      <a:pt x="45" y="5"/>
                    </a:lnTo>
                    <a:lnTo>
                      <a:pt x="45" y="13"/>
                    </a:lnTo>
                    <a:lnTo>
                      <a:pt x="43" y="5"/>
                    </a:lnTo>
                    <a:lnTo>
                      <a:pt x="20" y="11"/>
                    </a:lnTo>
                    <a:lnTo>
                      <a:pt x="27" y="22"/>
                    </a:lnTo>
                    <a:lnTo>
                      <a:pt x="23" y="27"/>
                    </a:lnTo>
                    <a:lnTo>
                      <a:pt x="27" y="35"/>
                    </a:lnTo>
                    <a:lnTo>
                      <a:pt x="27" y="3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6" name="Freeform 394"/>
              <p:cNvSpPr>
                <a:spLocks/>
              </p:cNvSpPr>
              <p:nvPr/>
            </p:nvSpPr>
            <p:spPr bwMode="auto">
              <a:xfrm>
                <a:off x="526" y="720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3 w 14"/>
                  <a:gd name="T3" fmla="*/ 9 h 13"/>
                  <a:gd name="T4" fmla="*/ 14 w 14"/>
                  <a:gd name="T5" fmla="*/ 13 h 13"/>
                  <a:gd name="T6" fmla="*/ 0 w 14"/>
                  <a:gd name="T7" fmla="*/ 0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3" y="9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7" name="Freeform 395"/>
              <p:cNvSpPr>
                <a:spLocks/>
              </p:cNvSpPr>
              <p:nvPr/>
            </p:nvSpPr>
            <p:spPr bwMode="auto">
              <a:xfrm>
                <a:off x="526" y="720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3 w 14"/>
                  <a:gd name="T3" fmla="*/ 9 h 13"/>
                  <a:gd name="T4" fmla="*/ 14 w 14"/>
                  <a:gd name="T5" fmla="*/ 13 h 13"/>
                  <a:gd name="T6" fmla="*/ 0 w 14"/>
                  <a:gd name="T7" fmla="*/ 0 h 13"/>
                  <a:gd name="T8" fmla="*/ 0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lnTo>
                      <a:pt x="3" y="9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8" name="Freeform 396"/>
              <p:cNvSpPr>
                <a:spLocks/>
              </p:cNvSpPr>
              <p:nvPr/>
            </p:nvSpPr>
            <p:spPr bwMode="auto">
              <a:xfrm>
                <a:off x="535" y="697"/>
                <a:ext cx="23" cy="31"/>
              </a:xfrm>
              <a:custGeom>
                <a:avLst/>
                <a:gdLst>
                  <a:gd name="T0" fmla="*/ 5 w 23"/>
                  <a:gd name="T1" fmla="*/ 16 h 31"/>
                  <a:gd name="T2" fmla="*/ 14 w 23"/>
                  <a:gd name="T3" fmla="*/ 12 h 31"/>
                  <a:gd name="T4" fmla="*/ 11 w 23"/>
                  <a:gd name="T5" fmla="*/ 9 h 31"/>
                  <a:gd name="T6" fmla="*/ 14 w 23"/>
                  <a:gd name="T7" fmla="*/ 0 h 31"/>
                  <a:gd name="T8" fmla="*/ 16 w 23"/>
                  <a:gd name="T9" fmla="*/ 9 h 31"/>
                  <a:gd name="T10" fmla="*/ 23 w 23"/>
                  <a:gd name="T11" fmla="*/ 7 h 31"/>
                  <a:gd name="T12" fmla="*/ 11 w 23"/>
                  <a:gd name="T13" fmla="*/ 31 h 31"/>
                  <a:gd name="T14" fmla="*/ 5 w 23"/>
                  <a:gd name="T15" fmla="*/ 29 h 31"/>
                  <a:gd name="T16" fmla="*/ 11 w 23"/>
                  <a:gd name="T17" fmla="*/ 23 h 31"/>
                  <a:gd name="T18" fmla="*/ 3 w 23"/>
                  <a:gd name="T19" fmla="*/ 25 h 31"/>
                  <a:gd name="T20" fmla="*/ 0 w 23"/>
                  <a:gd name="T21" fmla="*/ 12 h 31"/>
                  <a:gd name="T22" fmla="*/ 5 w 23"/>
                  <a:gd name="T23" fmla="*/ 16 h 31"/>
                  <a:gd name="T24" fmla="*/ 5 w 23"/>
                  <a:gd name="T25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1">
                    <a:moveTo>
                      <a:pt x="5" y="16"/>
                    </a:moveTo>
                    <a:lnTo>
                      <a:pt x="14" y="12"/>
                    </a:lnTo>
                    <a:lnTo>
                      <a:pt x="11" y="9"/>
                    </a:lnTo>
                    <a:lnTo>
                      <a:pt x="14" y="0"/>
                    </a:lnTo>
                    <a:lnTo>
                      <a:pt x="16" y="9"/>
                    </a:lnTo>
                    <a:lnTo>
                      <a:pt x="23" y="7"/>
                    </a:lnTo>
                    <a:lnTo>
                      <a:pt x="11" y="31"/>
                    </a:lnTo>
                    <a:lnTo>
                      <a:pt x="5" y="29"/>
                    </a:lnTo>
                    <a:lnTo>
                      <a:pt x="11" y="23"/>
                    </a:lnTo>
                    <a:lnTo>
                      <a:pt x="3" y="25"/>
                    </a:lnTo>
                    <a:lnTo>
                      <a:pt x="0" y="12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29" name="Freeform 397"/>
              <p:cNvSpPr>
                <a:spLocks/>
              </p:cNvSpPr>
              <p:nvPr/>
            </p:nvSpPr>
            <p:spPr bwMode="auto">
              <a:xfrm>
                <a:off x="535" y="697"/>
                <a:ext cx="23" cy="31"/>
              </a:xfrm>
              <a:custGeom>
                <a:avLst/>
                <a:gdLst>
                  <a:gd name="T0" fmla="*/ 5 w 23"/>
                  <a:gd name="T1" fmla="*/ 16 h 31"/>
                  <a:gd name="T2" fmla="*/ 14 w 23"/>
                  <a:gd name="T3" fmla="*/ 12 h 31"/>
                  <a:gd name="T4" fmla="*/ 11 w 23"/>
                  <a:gd name="T5" fmla="*/ 9 h 31"/>
                  <a:gd name="T6" fmla="*/ 14 w 23"/>
                  <a:gd name="T7" fmla="*/ 0 h 31"/>
                  <a:gd name="T8" fmla="*/ 16 w 23"/>
                  <a:gd name="T9" fmla="*/ 9 h 31"/>
                  <a:gd name="T10" fmla="*/ 23 w 23"/>
                  <a:gd name="T11" fmla="*/ 7 h 31"/>
                  <a:gd name="T12" fmla="*/ 11 w 23"/>
                  <a:gd name="T13" fmla="*/ 31 h 31"/>
                  <a:gd name="T14" fmla="*/ 5 w 23"/>
                  <a:gd name="T15" fmla="*/ 29 h 31"/>
                  <a:gd name="T16" fmla="*/ 11 w 23"/>
                  <a:gd name="T17" fmla="*/ 23 h 31"/>
                  <a:gd name="T18" fmla="*/ 3 w 23"/>
                  <a:gd name="T19" fmla="*/ 25 h 31"/>
                  <a:gd name="T20" fmla="*/ 0 w 23"/>
                  <a:gd name="T21" fmla="*/ 12 h 31"/>
                  <a:gd name="T22" fmla="*/ 5 w 23"/>
                  <a:gd name="T23" fmla="*/ 16 h 31"/>
                  <a:gd name="T24" fmla="*/ 5 w 23"/>
                  <a:gd name="T25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1">
                    <a:moveTo>
                      <a:pt x="5" y="16"/>
                    </a:moveTo>
                    <a:lnTo>
                      <a:pt x="14" y="12"/>
                    </a:lnTo>
                    <a:lnTo>
                      <a:pt x="11" y="9"/>
                    </a:lnTo>
                    <a:lnTo>
                      <a:pt x="14" y="0"/>
                    </a:lnTo>
                    <a:lnTo>
                      <a:pt x="16" y="9"/>
                    </a:lnTo>
                    <a:lnTo>
                      <a:pt x="23" y="7"/>
                    </a:lnTo>
                    <a:lnTo>
                      <a:pt x="11" y="31"/>
                    </a:lnTo>
                    <a:lnTo>
                      <a:pt x="5" y="29"/>
                    </a:lnTo>
                    <a:lnTo>
                      <a:pt x="11" y="23"/>
                    </a:lnTo>
                    <a:lnTo>
                      <a:pt x="3" y="25"/>
                    </a:lnTo>
                    <a:lnTo>
                      <a:pt x="0" y="12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0" name="Freeform 398"/>
              <p:cNvSpPr>
                <a:spLocks/>
              </p:cNvSpPr>
              <p:nvPr/>
            </p:nvSpPr>
            <p:spPr bwMode="auto">
              <a:xfrm>
                <a:off x="1442" y="715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2 w 6"/>
                  <a:gd name="T3" fmla="*/ 7 h 7"/>
                  <a:gd name="T4" fmla="*/ 0 w 6"/>
                  <a:gd name="T5" fmla="*/ 0 h 7"/>
                  <a:gd name="T6" fmla="*/ 6 w 6"/>
                  <a:gd name="T7" fmla="*/ 0 h 7"/>
                  <a:gd name="T8" fmla="*/ 4 w 6"/>
                  <a:gd name="T9" fmla="*/ 7 h 7"/>
                  <a:gd name="T10" fmla="*/ 4 w 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1" name="Freeform 399"/>
              <p:cNvSpPr>
                <a:spLocks/>
              </p:cNvSpPr>
              <p:nvPr/>
            </p:nvSpPr>
            <p:spPr bwMode="auto">
              <a:xfrm>
                <a:off x="1442" y="715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2 w 6"/>
                  <a:gd name="T3" fmla="*/ 7 h 7"/>
                  <a:gd name="T4" fmla="*/ 0 w 6"/>
                  <a:gd name="T5" fmla="*/ 0 h 7"/>
                  <a:gd name="T6" fmla="*/ 6 w 6"/>
                  <a:gd name="T7" fmla="*/ 0 h 7"/>
                  <a:gd name="T8" fmla="*/ 4 w 6"/>
                  <a:gd name="T9" fmla="*/ 7 h 7"/>
                  <a:gd name="T10" fmla="*/ 4 w 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2" name="Freeform 400"/>
              <p:cNvSpPr>
                <a:spLocks/>
              </p:cNvSpPr>
              <p:nvPr/>
            </p:nvSpPr>
            <p:spPr bwMode="auto">
              <a:xfrm>
                <a:off x="1430" y="720"/>
                <a:ext cx="14" cy="17"/>
              </a:xfrm>
              <a:custGeom>
                <a:avLst/>
                <a:gdLst>
                  <a:gd name="T0" fmla="*/ 14 w 14"/>
                  <a:gd name="T1" fmla="*/ 4 h 17"/>
                  <a:gd name="T2" fmla="*/ 10 w 14"/>
                  <a:gd name="T3" fmla="*/ 0 h 17"/>
                  <a:gd name="T4" fmla="*/ 0 w 14"/>
                  <a:gd name="T5" fmla="*/ 17 h 17"/>
                  <a:gd name="T6" fmla="*/ 9 w 14"/>
                  <a:gd name="T7" fmla="*/ 13 h 17"/>
                  <a:gd name="T8" fmla="*/ 14 w 14"/>
                  <a:gd name="T9" fmla="*/ 4 h 17"/>
                  <a:gd name="T10" fmla="*/ 14 w 14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4"/>
                    </a:moveTo>
                    <a:lnTo>
                      <a:pt x="10" y="0"/>
                    </a:lnTo>
                    <a:lnTo>
                      <a:pt x="0" y="17"/>
                    </a:lnTo>
                    <a:lnTo>
                      <a:pt x="9" y="1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3" name="Freeform 401"/>
              <p:cNvSpPr>
                <a:spLocks/>
              </p:cNvSpPr>
              <p:nvPr/>
            </p:nvSpPr>
            <p:spPr bwMode="auto">
              <a:xfrm>
                <a:off x="1430" y="720"/>
                <a:ext cx="14" cy="17"/>
              </a:xfrm>
              <a:custGeom>
                <a:avLst/>
                <a:gdLst>
                  <a:gd name="T0" fmla="*/ 14 w 14"/>
                  <a:gd name="T1" fmla="*/ 4 h 17"/>
                  <a:gd name="T2" fmla="*/ 10 w 14"/>
                  <a:gd name="T3" fmla="*/ 0 h 17"/>
                  <a:gd name="T4" fmla="*/ 0 w 14"/>
                  <a:gd name="T5" fmla="*/ 17 h 17"/>
                  <a:gd name="T6" fmla="*/ 9 w 14"/>
                  <a:gd name="T7" fmla="*/ 13 h 17"/>
                  <a:gd name="T8" fmla="*/ 14 w 14"/>
                  <a:gd name="T9" fmla="*/ 4 h 17"/>
                  <a:gd name="T10" fmla="*/ 14 w 14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4"/>
                    </a:moveTo>
                    <a:lnTo>
                      <a:pt x="10" y="0"/>
                    </a:lnTo>
                    <a:lnTo>
                      <a:pt x="0" y="17"/>
                    </a:lnTo>
                    <a:lnTo>
                      <a:pt x="9" y="1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4" name="Freeform 402"/>
              <p:cNvSpPr>
                <a:spLocks/>
              </p:cNvSpPr>
              <p:nvPr/>
            </p:nvSpPr>
            <p:spPr bwMode="auto">
              <a:xfrm>
                <a:off x="1997" y="1070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0 w 5"/>
                  <a:gd name="T3" fmla="*/ 5 h 5"/>
                  <a:gd name="T4" fmla="*/ 2 w 5"/>
                  <a:gd name="T5" fmla="*/ 0 h 5"/>
                  <a:gd name="T6" fmla="*/ 5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5" name="Freeform 403"/>
              <p:cNvSpPr>
                <a:spLocks/>
              </p:cNvSpPr>
              <p:nvPr/>
            </p:nvSpPr>
            <p:spPr bwMode="auto">
              <a:xfrm>
                <a:off x="1997" y="1070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0 w 5"/>
                  <a:gd name="T3" fmla="*/ 5 h 5"/>
                  <a:gd name="T4" fmla="*/ 2 w 5"/>
                  <a:gd name="T5" fmla="*/ 0 h 5"/>
                  <a:gd name="T6" fmla="*/ 5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6" name="Freeform 404"/>
              <p:cNvSpPr>
                <a:spLocks/>
              </p:cNvSpPr>
              <p:nvPr/>
            </p:nvSpPr>
            <p:spPr bwMode="auto">
              <a:xfrm>
                <a:off x="1535" y="193"/>
                <a:ext cx="875" cy="875"/>
              </a:xfrm>
              <a:custGeom>
                <a:avLst/>
                <a:gdLst>
                  <a:gd name="T0" fmla="*/ 493 w 875"/>
                  <a:gd name="T1" fmla="*/ 817 h 875"/>
                  <a:gd name="T2" fmla="*/ 462 w 875"/>
                  <a:gd name="T3" fmla="*/ 869 h 875"/>
                  <a:gd name="T4" fmla="*/ 442 w 875"/>
                  <a:gd name="T5" fmla="*/ 853 h 875"/>
                  <a:gd name="T6" fmla="*/ 431 w 875"/>
                  <a:gd name="T7" fmla="*/ 844 h 875"/>
                  <a:gd name="T8" fmla="*/ 378 w 875"/>
                  <a:gd name="T9" fmla="*/ 826 h 875"/>
                  <a:gd name="T10" fmla="*/ 377 w 875"/>
                  <a:gd name="T11" fmla="*/ 804 h 875"/>
                  <a:gd name="T12" fmla="*/ 344 w 875"/>
                  <a:gd name="T13" fmla="*/ 753 h 875"/>
                  <a:gd name="T14" fmla="*/ 358 w 875"/>
                  <a:gd name="T15" fmla="*/ 715 h 875"/>
                  <a:gd name="T16" fmla="*/ 333 w 875"/>
                  <a:gd name="T17" fmla="*/ 715 h 875"/>
                  <a:gd name="T18" fmla="*/ 324 w 875"/>
                  <a:gd name="T19" fmla="*/ 684 h 875"/>
                  <a:gd name="T20" fmla="*/ 320 w 875"/>
                  <a:gd name="T21" fmla="*/ 656 h 875"/>
                  <a:gd name="T22" fmla="*/ 313 w 875"/>
                  <a:gd name="T23" fmla="*/ 638 h 875"/>
                  <a:gd name="T24" fmla="*/ 307 w 875"/>
                  <a:gd name="T25" fmla="*/ 600 h 875"/>
                  <a:gd name="T26" fmla="*/ 342 w 875"/>
                  <a:gd name="T27" fmla="*/ 569 h 875"/>
                  <a:gd name="T28" fmla="*/ 347 w 875"/>
                  <a:gd name="T29" fmla="*/ 556 h 875"/>
                  <a:gd name="T30" fmla="*/ 358 w 875"/>
                  <a:gd name="T31" fmla="*/ 533 h 875"/>
                  <a:gd name="T32" fmla="*/ 353 w 875"/>
                  <a:gd name="T33" fmla="*/ 511 h 875"/>
                  <a:gd name="T34" fmla="*/ 304 w 875"/>
                  <a:gd name="T35" fmla="*/ 475 h 875"/>
                  <a:gd name="T36" fmla="*/ 346 w 875"/>
                  <a:gd name="T37" fmla="*/ 464 h 875"/>
                  <a:gd name="T38" fmla="*/ 344 w 875"/>
                  <a:gd name="T39" fmla="*/ 445 h 875"/>
                  <a:gd name="T40" fmla="*/ 318 w 875"/>
                  <a:gd name="T41" fmla="*/ 424 h 875"/>
                  <a:gd name="T42" fmla="*/ 309 w 875"/>
                  <a:gd name="T43" fmla="*/ 404 h 875"/>
                  <a:gd name="T44" fmla="*/ 276 w 875"/>
                  <a:gd name="T45" fmla="*/ 407 h 875"/>
                  <a:gd name="T46" fmla="*/ 284 w 875"/>
                  <a:gd name="T47" fmla="*/ 331 h 875"/>
                  <a:gd name="T48" fmla="*/ 273 w 875"/>
                  <a:gd name="T49" fmla="*/ 294 h 875"/>
                  <a:gd name="T50" fmla="*/ 267 w 875"/>
                  <a:gd name="T51" fmla="*/ 256 h 875"/>
                  <a:gd name="T52" fmla="*/ 235 w 875"/>
                  <a:gd name="T53" fmla="*/ 191 h 875"/>
                  <a:gd name="T54" fmla="*/ 111 w 875"/>
                  <a:gd name="T55" fmla="*/ 144 h 875"/>
                  <a:gd name="T56" fmla="*/ 53 w 875"/>
                  <a:gd name="T57" fmla="*/ 134 h 875"/>
                  <a:gd name="T58" fmla="*/ 25 w 875"/>
                  <a:gd name="T59" fmla="*/ 93 h 875"/>
                  <a:gd name="T60" fmla="*/ 45 w 875"/>
                  <a:gd name="T61" fmla="*/ 53 h 875"/>
                  <a:gd name="T62" fmla="*/ 0 w 875"/>
                  <a:gd name="T63" fmla="*/ 5 h 875"/>
                  <a:gd name="T64" fmla="*/ 822 w 875"/>
                  <a:gd name="T65" fmla="*/ 43 h 875"/>
                  <a:gd name="T66" fmla="*/ 833 w 875"/>
                  <a:gd name="T67" fmla="*/ 45 h 875"/>
                  <a:gd name="T68" fmla="*/ 875 w 875"/>
                  <a:gd name="T69" fmla="*/ 93 h 875"/>
                  <a:gd name="T70" fmla="*/ 817 w 875"/>
                  <a:gd name="T71" fmla="*/ 133 h 875"/>
                  <a:gd name="T72" fmla="*/ 853 w 875"/>
                  <a:gd name="T73" fmla="*/ 180 h 875"/>
                  <a:gd name="T74" fmla="*/ 835 w 875"/>
                  <a:gd name="T75" fmla="*/ 213 h 875"/>
                  <a:gd name="T76" fmla="*/ 860 w 875"/>
                  <a:gd name="T77" fmla="*/ 260 h 875"/>
                  <a:gd name="T78" fmla="*/ 808 w 875"/>
                  <a:gd name="T79" fmla="*/ 284 h 875"/>
                  <a:gd name="T80" fmla="*/ 766 w 875"/>
                  <a:gd name="T81" fmla="*/ 305 h 875"/>
                  <a:gd name="T82" fmla="*/ 766 w 875"/>
                  <a:gd name="T83" fmla="*/ 340 h 875"/>
                  <a:gd name="T84" fmla="*/ 758 w 875"/>
                  <a:gd name="T85" fmla="*/ 375 h 875"/>
                  <a:gd name="T86" fmla="*/ 813 w 875"/>
                  <a:gd name="T87" fmla="*/ 407 h 875"/>
                  <a:gd name="T88" fmla="*/ 817 w 875"/>
                  <a:gd name="T89" fmla="*/ 445 h 875"/>
                  <a:gd name="T90" fmla="*/ 791 w 875"/>
                  <a:gd name="T91" fmla="*/ 469 h 875"/>
                  <a:gd name="T92" fmla="*/ 720 w 875"/>
                  <a:gd name="T93" fmla="*/ 415 h 875"/>
                  <a:gd name="T94" fmla="*/ 738 w 875"/>
                  <a:gd name="T95" fmla="*/ 447 h 875"/>
                  <a:gd name="T96" fmla="*/ 708 w 875"/>
                  <a:gd name="T97" fmla="*/ 491 h 875"/>
                  <a:gd name="T98" fmla="*/ 797 w 875"/>
                  <a:gd name="T99" fmla="*/ 496 h 875"/>
                  <a:gd name="T100" fmla="*/ 775 w 875"/>
                  <a:gd name="T101" fmla="*/ 513 h 875"/>
                  <a:gd name="T102" fmla="*/ 744 w 875"/>
                  <a:gd name="T103" fmla="*/ 551 h 875"/>
                  <a:gd name="T104" fmla="*/ 669 w 875"/>
                  <a:gd name="T105" fmla="*/ 573 h 875"/>
                  <a:gd name="T106" fmla="*/ 649 w 875"/>
                  <a:gd name="T107" fmla="*/ 566 h 875"/>
                  <a:gd name="T108" fmla="*/ 633 w 875"/>
                  <a:gd name="T109" fmla="*/ 595 h 875"/>
                  <a:gd name="T110" fmla="*/ 618 w 875"/>
                  <a:gd name="T111" fmla="*/ 638 h 875"/>
                  <a:gd name="T112" fmla="*/ 595 w 875"/>
                  <a:gd name="T113" fmla="*/ 655 h 875"/>
                  <a:gd name="T114" fmla="*/ 567 w 875"/>
                  <a:gd name="T115" fmla="*/ 666 h 875"/>
                  <a:gd name="T116" fmla="*/ 562 w 875"/>
                  <a:gd name="T117" fmla="*/ 655 h 875"/>
                  <a:gd name="T118" fmla="*/ 553 w 875"/>
                  <a:gd name="T119" fmla="*/ 678 h 875"/>
                  <a:gd name="T120" fmla="*/ 506 w 875"/>
                  <a:gd name="T121" fmla="*/ 706 h 875"/>
                  <a:gd name="T122" fmla="*/ 504 w 875"/>
                  <a:gd name="T123" fmla="*/ 747 h 875"/>
                  <a:gd name="T124" fmla="*/ 504 w 875"/>
                  <a:gd name="T125" fmla="*/ 77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5" h="875">
                    <a:moveTo>
                      <a:pt x="500" y="775"/>
                    </a:moveTo>
                    <a:lnTo>
                      <a:pt x="502" y="778"/>
                    </a:lnTo>
                    <a:lnTo>
                      <a:pt x="498" y="780"/>
                    </a:lnTo>
                    <a:lnTo>
                      <a:pt x="482" y="787"/>
                    </a:lnTo>
                    <a:lnTo>
                      <a:pt x="489" y="795"/>
                    </a:lnTo>
                    <a:lnTo>
                      <a:pt x="493" y="817"/>
                    </a:lnTo>
                    <a:lnTo>
                      <a:pt x="484" y="833"/>
                    </a:lnTo>
                    <a:lnTo>
                      <a:pt x="480" y="857"/>
                    </a:lnTo>
                    <a:lnTo>
                      <a:pt x="467" y="858"/>
                    </a:lnTo>
                    <a:lnTo>
                      <a:pt x="475" y="862"/>
                    </a:lnTo>
                    <a:lnTo>
                      <a:pt x="478" y="871"/>
                    </a:lnTo>
                    <a:lnTo>
                      <a:pt x="462" y="869"/>
                    </a:lnTo>
                    <a:lnTo>
                      <a:pt x="462" y="866"/>
                    </a:lnTo>
                    <a:lnTo>
                      <a:pt x="451" y="875"/>
                    </a:lnTo>
                    <a:lnTo>
                      <a:pt x="444" y="869"/>
                    </a:lnTo>
                    <a:lnTo>
                      <a:pt x="447" y="857"/>
                    </a:lnTo>
                    <a:lnTo>
                      <a:pt x="442" y="860"/>
                    </a:lnTo>
                    <a:lnTo>
                      <a:pt x="442" y="853"/>
                    </a:lnTo>
                    <a:lnTo>
                      <a:pt x="438" y="860"/>
                    </a:lnTo>
                    <a:lnTo>
                      <a:pt x="435" y="853"/>
                    </a:lnTo>
                    <a:lnTo>
                      <a:pt x="440" y="844"/>
                    </a:lnTo>
                    <a:lnTo>
                      <a:pt x="433" y="849"/>
                    </a:lnTo>
                    <a:lnTo>
                      <a:pt x="437" y="844"/>
                    </a:lnTo>
                    <a:lnTo>
                      <a:pt x="431" y="844"/>
                    </a:lnTo>
                    <a:lnTo>
                      <a:pt x="431" y="840"/>
                    </a:lnTo>
                    <a:lnTo>
                      <a:pt x="397" y="849"/>
                    </a:lnTo>
                    <a:lnTo>
                      <a:pt x="406" y="842"/>
                    </a:lnTo>
                    <a:lnTo>
                      <a:pt x="382" y="829"/>
                    </a:lnTo>
                    <a:lnTo>
                      <a:pt x="395" y="826"/>
                    </a:lnTo>
                    <a:lnTo>
                      <a:pt x="378" y="826"/>
                    </a:lnTo>
                    <a:lnTo>
                      <a:pt x="382" y="820"/>
                    </a:lnTo>
                    <a:lnTo>
                      <a:pt x="377" y="813"/>
                    </a:lnTo>
                    <a:lnTo>
                      <a:pt x="382" y="806"/>
                    </a:lnTo>
                    <a:lnTo>
                      <a:pt x="373" y="809"/>
                    </a:lnTo>
                    <a:lnTo>
                      <a:pt x="371" y="806"/>
                    </a:lnTo>
                    <a:lnTo>
                      <a:pt x="377" y="804"/>
                    </a:lnTo>
                    <a:lnTo>
                      <a:pt x="364" y="791"/>
                    </a:lnTo>
                    <a:lnTo>
                      <a:pt x="366" y="782"/>
                    </a:lnTo>
                    <a:lnTo>
                      <a:pt x="362" y="784"/>
                    </a:lnTo>
                    <a:lnTo>
                      <a:pt x="360" y="777"/>
                    </a:lnTo>
                    <a:lnTo>
                      <a:pt x="357" y="775"/>
                    </a:lnTo>
                    <a:lnTo>
                      <a:pt x="344" y="753"/>
                    </a:lnTo>
                    <a:lnTo>
                      <a:pt x="346" y="747"/>
                    </a:lnTo>
                    <a:lnTo>
                      <a:pt x="342" y="749"/>
                    </a:lnTo>
                    <a:lnTo>
                      <a:pt x="342" y="736"/>
                    </a:lnTo>
                    <a:lnTo>
                      <a:pt x="364" y="722"/>
                    </a:lnTo>
                    <a:lnTo>
                      <a:pt x="355" y="718"/>
                    </a:lnTo>
                    <a:lnTo>
                      <a:pt x="358" y="715"/>
                    </a:lnTo>
                    <a:lnTo>
                      <a:pt x="366" y="716"/>
                    </a:lnTo>
                    <a:lnTo>
                      <a:pt x="357" y="709"/>
                    </a:lnTo>
                    <a:lnTo>
                      <a:pt x="346" y="715"/>
                    </a:lnTo>
                    <a:lnTo>
                      <a:pt x="340" y="729"/>
                    </a:lnTo>
                    <a:lnTo>
                      <a:pt x="333" y="731"/>
                    </a:lnTo>
                    <a:lnTo>
                      <a:pt x="333" y="715"/>
                    </a:lnTo>
                    <a:lnTo>
                      <a:pt x="336" y="709"/>
                    </a:lnTo>
                    <a:lnTo>
                      <a:pt x="329" y="700"/>
                    </a:lnTo>
                    <a:lnTo>
                      <a:pt x="329" y="691"/>
                    </a:lnTo>
                    <a:lnTo>
                      <a:pt x="326" y="691"/>
                    </a:lnTo>
                    <a:lnTo>
                      <a:pt x="331" y="686"/>
                    </a:lnTo>
                    <a:lnTo>
                      <a:pt x="324" y="684"/>
                    </a:lnTo>
                    <a:lnTo>
                      <a:pt x="324" y="675"/>
                    </a:lnTo>
                    <a:lnTo>
                      <a:pt x="316" y="678"/>
                    </a:lnTo>
                    <a:lnTo>
                      <a:pt x="322" y="667"/>
                    </a:lnTo>
                    <a:lnTo>
                      <a:pt x="316" y="671"/>
                    </a:lnTo>
                    <a:lnTo>
                      <a:pt x="313" y="664"/>
                    </a:lnTo>
                    <a:lnTo>
                      <a:pt x="320" y="656"/>
                    </a:lnTo>
                    <a:lnTo>
                      <a:pt x="309" y="656"/>
                    </a:lnTo>
                    <a:lnTo>
                      <a:pt x="315" y="653"/>
                    </a:lnTo>
                    <a:lnTo>
                      <a:pt x="309" y="649"/>
                    </a:lnTo>
                    <a:lnTo>
                      <a:pt x="309" y="642"/>
                    </a:lnTo>
                    <a:lnTo>
                      <a:pt x="316" y="644"/>
                    </a:lnTo>
                    <a:lnTo>
                      <a:pt x="313" y="638"/>
                    </a:lnTo>
                    <a:lnTo>
                      <a:pt x="318" y="627"/>
                    </a:lnTo>
                    <a:lnTo>
                      <a:pt x="309" y="627"/>
                    </a:lnTo>
                    <a:lnTo>
                      <a:pt x="304" y="620"/>
                    </a:lnTo>
                    <a:lnTo>
                      <a:pt x="307" y="606"/>
                    </a:lnTo>
                    <a:lnTo>
                      <a:pt x="313" y="602"/>
                    </a:lnTo>
                    <a:lnTo>
                      <a:pt x="307" y="600"/>
                    </a:lnTo>
                    <a:lnTo>
                      <a:pt x="311" y="596"/>
                    </a:lnTo>
                    <a:lnTo>
                      <a:pt x="309" y="587"/>
                    </a:lnTo>
                    <a:lnTo>
                      <a:pt x="322" y="582"/>
                    </a:lnTo>
                    <a:lnTo>
                      <a:pt x="313" y="576"/>
                    </a:lnTo>
                    <a:lnTo>
                      <a:pt x="353" y="578"/>
                    </a:lnTo>
                    <a:lnTo>
                      <a:pt x="342" y="569"/>
                    </a:lnTo>
                    <a:lnTo>
                      <a:pt x="347" y="562"/>
                    </a:lnTo>
                    <a:lnTo>
                      <a:pt x="329" y="573"/>
                    </a:lnTo>
                    <a:lnTo>
                      <a:pt x="322" y="573"/>
                    </a:lnTo>
                    <a:lnTo>
                      <a:pt x="320" y="566"/>
                    </a:lnTo>
                    <a:lnTo>
                      <a:pt x="326" y="558"/>
                    </a:lnTo>
                    <a:lnTo>
                      <a:pt x="347" y="556"/>
                    </a:lnTo>
                    <a:lnTo>
                      <a:pt x="351" y="549"/>
                    </a:lnTo>
                    <a:lnTo>
                      <a:pt x="346" y="547"/>
                    </a:lnTo>
                    <a:lnTo>
                      <a:pt x="349" y="544"/>
                    </a:lnTo>
                    <a:lnTo>
                      <a:pt x="349" y="533"/>
                    </a:lnTo>
                    <a:lnTo>
                      <a:pt x="360" y="536"/>
                    </a:lnTo>
                    <a:lnTo>
                      <a:pt x="358" y="533"/>
                    </a:lnTo>
                    <a:lnTo>
                      <a:pt x="362" y="529"/>
                    </a:lnTo>
                    <a:lnTo>
                      <a:pt x="360" y="524"/>
                    </a:lnTo>
                    <a:lnTo>
                      <a:pt x="351" y="525"/>
                    </a:lnTo>
                    <a:lnTo>
                      <a:pt x="351" y="518"/>
                    </a:lnTo>
                    <a:lnTo>
                      <a:pt x="355" y="516"/>
                    </a:lnTo>
                    <a:lnTo>
                      <a:pt x="353" y="511"/>
                    </a:lnTo>
                    <a:lnTo>
                      <a:pt x="357" y="507"/>
                    </a:lnTo>
                    <a:lnTo>
                      <a:pt x="357" y="504"/>
                    </a:lnTo>
                    <a:lnTo>
                      <a:pt x="360" y="500"/>
                    </a:lnTo>
                    <a:lnTo>
                      <a:pt x="360" y="491"/>
                    </a:lnTo>
                    <a:lnTo>
                      <a:pt x="329" y="489"/>
                    </a:lnTo>
                    <a:lnTo>
                      <a:pt x="304" y="475"/>
                    </a:lnTo>
                    <a:lnTo>
                      <a:pt x="295" y="460"/>
                    </a:lnTo>
                    <a:lnTo>
                      <a:pt x="322" y="456"/>
                    </a:lnTo>
                    <a:lnTo>
                      <a:pt x="357" y="476"/>
                    </a:lnTo>
                    <a:lnTo>
                      <a:pt x="357" y="469"/>
                    </a:lnTo>
                    <a:lnTo>
                      <a:pt x="351" y="471"/>
                    </a:lnTo>
                    <a:lnTo>
                      <a:pt x="346" y="464"/>
                    </a:lnTo>
                    <a:lnTo>
                      <a:pt x="351" y="467"/>
                    </a:lnTo>
                    <a:lnTo>
                      <a:pt x="353" y="460"/>
                    </a:lnTo>
                    <a:lnTo>
                      <a:pt x="349" y="456"/>
                    </a:lnTo>
                    <a:lnTo>
                      <a:pt x="353" y="455"/>
                    </a:lnTo>
                    <a:lnTo>
                      <a:pt x="336" y="442"/>
                    </a:lnTo>
                    <a:lnTo>
                      <a:pt x="344" y="445"/>
                    </a:lnTo>
                    <a:lnTo>
                      <a:pt x="344" y="438"/>
                    </a:lnTo>
                    <a:lnTo>
                      <a:pt x="331" y="438"/>
                    </a:lnTo>
                    <a:lnTo>
                      <a:pt x="340" y="427"/>
                    </a:lnTo>
                    <a:lnTo>
                      <a:pt x="326" y="438"/>
                    </a:lnTo>
                    <a:lnTo>
                      <a:pt x="336" y="424"/>
                    </a:lnTo>
                    <a:lnTo>
                      <a:pt x="318" y="424"/>
                    </a:lnTo>
                    <a:lnTo>
                      <a:pt x="336" y="411"/>
                    </a:lnTo>
                    <a:lnTo>
                      <a:pt x="316" y="409"/>
                    </a:lnTo>
                    <a:lnTo>
                      <a:pt x="320" y="400"/>
                    </a:lnTo>
                    <a:lnTo>
                      <a:pt x="315" y="405"/>
                    </a:lnTo>
                    <a:lnTo>
                      <a:pt x="309" y="395"/>
                    </a:lnTo>
                    <a:lnTo>
                      <a:pt x="309" y="404"/>
                    </a:lnTo>
                    <a:lnTo>
                      <a:pt x="300" y="415"/>
                    </a:lnTo>
                    <a:lnTo>
                      <a:pt x="302" y="422"/>
                    </a:lnTo>
                    <a:lnTo>
                      <a:pt x="280" y="424"/>
                    </a:lnTo>
                    <a:lnTo>
                      <a:pt x="276" y="416"/>
                    </a:lnTo>
                    <a:lnTo>
                      <a:pt x="275" y="411"/>
                    </a:lnTo>
                    <a:lnTo>
                      <a:pt x="276" y="407"/>
                    </a:lnTo>
                    <a:lnTo>
                      <a:pt x="289" y="395"/>
                    </a:lnTo>
                    <a:lnTo>
                      <a:pt x="276" y="393"/>
                    </a:lnTo>
                    <a:lnTo>
                      <a:pt x="291" y="375"/>
                    </a:lnTo>
                    <a:lnTo>
                      <a:pt x="293" y="349"/>
                    </a:lnTo>
                    <a:lnTo>
                      <a:pt x="276" y="338"/>
                    </a:lnTo>
                    <a:lnTo>
                      <a:pt x="284" y="331"/>
                    </a:lnTo>
                    <a:lnTo>
                      <a:pt x="280" y="327"/>
                    </a:lnTo>
                    <a:lnTo>
                      <a:pt x="284" y="318"/>
                    </a:lnTo>
                    <a:lnTo>
                      <a:pt x="276" y="322"/>
                    </a:lnTo>
                    <a:lnTo>
                      <a:pt x="276" y="313"/>
                    </a:lnTo>
                    <a:lnTo>
                      <a:pt x="271" y="305"/>
                    </a:lnTo>
                    <a:lnTo>
                      <a:pt x="273" y="294"/>
                    </a:lnTo>
                    <a:lnTo>
                      <a:pt x="266" y="284"/>
                    </a:lnTo>
                    <a:lnTo>
                      <a:pt x="267" y="269"/>
                    </a:lnTo>
                    <a:lnTo>
                      <a:pt x="260" y="265"/>
                    </a:lnTo>
                    <a:lnTo>
                      <a:pt x="266" y="260"/>
                    </a:lnTo>
                    <a:lnTo>
                      <a:pt x="256" y="260"/>
                    </a:lnTo>
                    <a:lnTo>
                      <a:pt x="267" y="256"/>
                    </a:lnTo>
                    <a:lnTo>
                      <a:pt x="255" y="244"/>
                    </a:lnTo>
                    <a:lnTo>
                      <a:pt x="255" y="233"/>
                    </a:lnTo>
                    <a:lnTo>
                      <a:pt x="236" y="218"/>
                    </a:lnTo>
                    <a:lnTo>
                      <a:pt x="233" y="200"/>
                    </a:lnTo>
                    <a:lnTo>
                      <a:pt x="231" y="204"/>
                    </a:lnTo>
                    <a:lnTo>
                      <a:pt x="235" y="191"/>
                    </a:lnTo>
                    <a:lnTo>
                      <a:pt x="229" y="180"/>
                    </a:lnTo>
                    <a:lnTo>
                      <a:pt x="156" y="140"/>
                    </a:lnTo>
                    <a:lnTo>
                      <a:pt x="122" y="162"/>
                    </a:lnTo>
                    <a:lnTo>
                      <a:pt x="116" y="158"/>
                    </a:lnTo>
                    <a:lnTo>
                      <a:pt x="120" y="145"/>
                    </a:lnTo>
                    <a:lnTo>
                      <a:pt x="111" y="144"/>
                    </a:lnTo>
                    <a:lnTo>
                      <a:pt x="107" y="154"/>
                    </a:lnTo>
                    <a:lnTo>
                      <a:pt x="95" y="145"/>
                    </a:lnTo>
                    <a:lnTo>
                      <a:pt x="91" y="153"/>
                    </a:lnTo>
                    <a:lnTo>
                      <a:pt x="106" y="171"/>
                    </a:lnTo>
                    <a:lnTo>
                      <a:pt x="76" y="160"/>
                    </a:lnTo>
                    <a:lnTo>
                      <a:pt x="53" y="134"/>
                    </a:lnTo>
                    <a:lnTo>
                      <a:pt x="76" y="114"/>
                    </a:lnTo>
                    <a:lnTo>
                      <a:pt x="49" y="111"/>
                    </a:lnTo>
                    <a:lnTo>
                      <a:pt x="45" y="105"/>
                    </a:lnTo>
                    <a:lnTo>
                      <a:pt x="51" y="93"/>
                    </a:lnTo>
                    <a:lnTo>
                      <a:pt x="36" y="107"/>
                    </a:lnTo>
                    <a:lnTo>
                      <a:pt x="25" y="93"/>
                    </a:lnTo>
                    <a:lnTo>
                      <a:pt x="42" y="76"/>
                    </a:lnTo>
                    <a:lnTo>
                      <a:pt x="115" y="76"/>
                    </a:lnTo>
                    <a:lnTo>
                      <a:pt x="104" y="62"/>
                    </a:lnTo>
                    <a:lnTo>
                      <a:pt x="113" y="56"/>
                    </a:lnTo>
                    <a:lnTo>
                      <a:pt x="109" y="42"/>
                    </a:lnTo>
                    <a:lnTo>
                      <a:pt x="45" y="53"/>
                    </a:lnTo>
                    <a:lnTo>
                      <a:pt x="53" y="40"/>
                    </a:lnTo>
                    <a:lnTo>
                      <a:pt x="36" y="42"/>
                    </a:lnTo>
                    <a:lnTo>
                      <a:pt x="44" y="29"/>
                    </a:lnTo>
                    <a:lnTo>
                      <a:pt x="27" y="34"/>
                    </a:lnTo>
                    <a:lnTo>
                      <a:pt x="11" y="2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824" y="0"/>
                    </a:lnTo>
                    <a:lnTo>
                      <a:pt x="820" y="9"/>
                    </a:lnTo>
                    <a:lnTo>
                      <a:pt x="826" y="11"/>
                    </a:lnTo>
                    <a:lnTo>
                      <a:pt x="817" y="38"/>
                    </a:lnTo>
                    <a:lnTo>
                      <a:pt x="822" y="43"/>
                    </a:lnTo>
                    <a:lnTo>
                      <a:pt x="833" y="20"/>
                    </a:lnTo>
                    <a:lnTo>
                      <a:pt x="858" y="38"/>
                    </a:lnTo>
                    <a:lnTo>
                      <a:pt x="862" y="49"/>
                    </a:lnTo>
                    <a:lnTo>
                      <a:pt x="857" y="51"/>
                    </a:lnTo>
                    <a:lnTo>
                      <a:pt x="837" y="40"/>
                    </a:lnTo>
                    <a:lnTo>
                      <a:pt x="833" y="45"/>
                    </a:lnTo>
                    <a:lnTo>
                      <a:pt x="842" y="54"/>
                    </a:lnTo>
                    <a:lnTo>
                      <a:pt x="835" y="56"/>
                    </a:lnTo>
                    <a:lnTo>
                      <a:pt x="842" y="62"/>
                    </a:lnTo>
                    <a:lnTo>
                      <a:pt x="837" y="63"/>
                    </a:lnTo>
                    <a:lnTo>
                      <a:pt x="873" y="69"/>
                    </a:lnTo>
                    <a:lnTo>
                      <a:pt x="875" y="93"/>
                    </a:lnTo>
                    <a:lnTo>
                      <a:pt x="871" y="107"/>
                    </a:lnTo>
                    <a:lnTo>
                      <a:pt x="833" y="100"/>
                    </a:lnTo>
                    <a:lnTo>
                      <a:pt x="818" y="103"/>
                    </a:lnTo>
                    <a:lnTo>
                      <a:pt x="833" y="107"/>
                    </a:lnTo>
                    <a:lnTo>
                      <a:pt x="804" y="114"/>
                    </a:lnTo>
                    <a:lnTo>
                      <a:pt x="817" y="133"/>
                    </a:lnTo>
                    <a:lnTo>
                      <a:pt x="809" y="134"/>
                    </a:lnTo>
                    <a:lnTo>
                      <a:pt x="818" y="134"/>
                    </a:lnTo>
                    <a:lnTo>
                      <a:pt x="818" y="145"/>
                    </a:lnTo>
                    <a:lnTo>
                      <a:pt x="849" y="154"/>
                    </a:lnTo>
                    <a:lnTo>
                      <a:pt x="829" y="164"/>
                    </a:lnTo>
                    <a:lnTo>
                      <a:pt x="853" y="180"/>
                    </a:lnTo>
                    <a:lnTo>
                      <a:pt x="855" y="207"/>
                    </a:lnTo>
                    <a:lnTo>
                      <a:pt x="853" y="216"/>
                    </a:lnTo>
                    <a:lnTo>
                      <a:pt x="817" y="191"/>
                    </a:lnTo>
                    <a:lnTo>
                      <a:pt x="820" y="196"/>
                    </a:lnTo>
                    <a:lnTo>
                      <a:pt x="811" y="196"/>
                    </a:lnTo>
                    <a:lnTo>
                      <a:pt x="835" y="213"/>
                    </a:lnTo>
                    <a:lnTo>
                      <a:pt x="820" y="227"/>
                    </a:lnTo>
                    <a:lnTo>
                      <a:pt x="833" y="225"/>
                    </a:lnTo>
                    <a:lnTo>
                      <a:pt x="833" y="244"/>
                    </a:lnTo>
                    <a:lnTo>
                      <a:pt x="829" y="245"/>
                    </a:lnTo>
                    <a:lnTo>
                      <a:pt x="853" y="245"/>
                    </a:lnTo>
                    <a:lnTo>
                      <a:pt x="860" y="260"/>
                    </a:lnTo>
                    <a:lnTo>
                      <a:pt x="853" y="273"/>
                    </a:lnTo>
                    <a:lnTo>
                      <a:pt x="811" y="253"/>
                    </a:lnTo>
                    <a:lnTo>
                      <a:pt x="815" y="265"/>
                    </a:lnTo>
                    <a:lnTo>
                      <a:pt x="804" y="269"/>
                    </a:lnTo>
                    <a:lnTo>
                      <a:pt x="811" y="269"/>
                    </a:lnTo>
                    <a:lnTo>
                      <a:pt x="808" y="284"/>
                    </a:lnTo>
                    <a:lnTo>
                      <a:pt x="840" y="294"/>
                    </a:lnTo>
                    <a:lnTo>
                      <a:pt x="837" y="313"/>
                    </a:lnTo>
                    <a:lnTo>
                      <a:pt x="808" y="327"/>
                    </a:lnTo>
                    <a:lnTo>
                      <a:pt x="778" y="298"/>
                    </a:lnTo>
                    <a:lnTo>
                      <a:pt x="775" y="311"/>
                    </a:lnTo>
                    <a:lnTo>
                      <a:pt x="766" y="305"/>
                    </a:lnTo>
                    <a:lnTo>
                      <a:pt x="768" y="314"/>
                    </a:lnTo>
                    <a:lnTo>
                      <a:pt x="751" y="329"/>
                    </a:lnTo>
                    <a:lnTo>
                      <a:pt x="735" y="325"/>
                    </a:lnTo>
                    <a:lnTo>
                      <a:pt x="742" y="329"/>
                    </a:lnTo>
                    <a:lnTo>
                      <a:pt x="737" y="335"/>
                    </a:lnTo>
                    <a:lnTo>
                      <a:pt x="766" y="340"/>
                    </a:lnTo>
                    <a:lnTo>
                      <a:pt x="737" y="358"/>
                    </a:lnTo>
                    <a:lnTo>
                      <a:pt x="758" y="351"/>
                    </a:lnTo>
                    <a:lnTo>
                      <a:pt x="768" y="358"/>
                    </a:lnTo>
                    <a:lnTo>
                      <a:pt x="769" y="369"/>
                    </a:lnTo>
                    <a:lnTo>
                      <a:pt x="758" y="373"/>
                    </a:lnTo>
                    <a:lnTo>
                      <a:pt x="758" y="375"/>
                    </a:lnTo>
                    <a:lnTo>
                      <a:pt x="758" y="387"/>
                    </a:lnTo>
                    <a:lnTo>
                      <a:pt x="764" y="375"/>
                    </a:lnTo>
                    <a:lnTo>
                      <a:pt x="771" y="373"/>
                    </a:lnTo>
                    <a:lnTo>
                      <a:pt x="804" y="400"/>
                    </a:lnTo>
                    <a:lnTo>
                      <a:pt x="795" y="416"/>
                    </a:lnTo>
                    <a:lnTo>
                      <a:pt x="813" y="407"/>
                    </a:lnTo>
                    <a:lnTo>
                      <a:pt x="804" y="424"/>
                    </a:lnTo>
                    <a:lnTo>
                      <a:pt x="804" y="431"/>
                    </a:lnTo>
                    <a:lnTo>
                      <a:pt x="817" y="422"/>
                    </a:lnTo>
                    <a:lnTo>
                      <a:pt x="817" y="440"/>
                    </a:lnTo>
                    <a:lnTo>
                      <a:pt x="811" y="442"/>
                    </a:lnTo>
                    <a:lnTo>
                      <a:pt x="817" y="445"/>
                    </a:lnTo>
                    <a:lnTo>
                      <a:pt x="817" y="455"/>
                    </a:lnTo>
                    <a:lnTo>
                      <a:pt x="820" y="471"/>
                    </a:lnTo>
                    <a:lnTo>
                      <a:pt x="809" y="469"/>
                    </a:lnTo>
                    <a:lnTo>
                      <a:pt x="804" y="455"/>
                    </a:lnTo>
                    <a:lnTo>
                      <a:pt x="804" y="471"/>
                    </a:lnTo>
                    <a:lnTo>
                      <a:pt x="791" y="469"/>
                    </a:lnTo>
                    <a:lnTo>
                      <a:pt x="780" y="456"/>
                    </a:lnTo>
                    <a:lnTo>
                      <a:pt x="777" y="440"/>
                    </a:lnTo>
                    <a:lnTo>
                      <a:pt x="769" y="429"/>
                    </a:lnTo>
                    <a:lnTo>
                      <a:pt x="724" y="404"/>
                    </a:lnTo>
                    <a:lnTo>
                      <a:pt x="726" y="413"/>
                    </a:lnTo>
                    <a:lnTo>
                      <a:pt x="720" y="415"/>
                    </a:lnTo>
                    <a:lnTo>
                      <a:pt x="728" y="422"/>
                    </a:lnTo>
                    <a:lnTo>
                      <a:pt x="751" y="422"/>
                    </a:lnTo>
                    <a:lnTo>
                      <a:pt x="757" y="435"/>
                    </a:lnTo>
                    <a:lnTo>
                      <a:pt x="751" y="431"/>
                    </a:lnTo>
                    <a:lnTo>
                      <a:pt x="755" y="436"/>
                    </a:lnTo>
                    <a:lnTo>
                      <a:pt x="738" y="447"/>
                    </a:lnTo>
                    <a:lnTo>
                      <a:pt x="713" y="447"/>
                    </a:lnTo>
                    <a:lnTo>
                      <a:pt x="717" y="455"/>
                    </a:lnTo>
                    <a:lnTo>
                      <a:pt x="715" y="462"/>
                    </a:lnTo>
                    <a:lnTo>
                      <a:pt x="702" y="471"/>
                    </a:lnTo>
                    <a:lnTo>
                      <a:pt x="738" y="473"/>
                    </a:lnTo>
                    <a:lnTo>
                      <a:pt x="708" y="491"/>
                    </a:lnTo>
                    <a:lnTo>
                      <a:pt x="718" y="491"/>
                    </a:lnTo>
                    <a:lnTo>
                      <a:pt x="758" y="476"/>
                    </a:lnTo>
                    <a:lnTo>
                      <a:pt x="786" y="487"/>
                    </a:lnTo>
                    <a:lnTo>
                      <a:pt x="811" y="485"/>
                    </a:lnTo>
                    <a:lnTo>
                      <a:pt x="808" y="496"/>
                    </a:lnTo>
                    <a:lnTo>
                      <a:pt x="797" y="496"/>
                    </a:lnTo>
                    <a:lnTo>
                      <a:pt x="793" y="498"/>
                    </a:lnTo>
                    <a:lnTo>
                      <a:pt x="798" y="504"/>
                    </a:lnTo>
                    <a:lnTo>
                      <a:pt x="784" y="505"/>
                    </a:lnTo>
                    <a:lnTo>
                      <a:pt x="788" y="509"/>
                    </a:lnTo>
                    <a:lnTo>
                      <a:pt x="786" y="513"/>
                    </a:lnTo>
                    <a:lnTo>
                      <a:pt x="775" y="513"/>
                    </a:lnTo>
                    <a:lnTo>
                      <a:pt x="780" y="520"/>
                    </a:lnTo>
                    <a:lnTo>
                      <a:pt x="760" y="529"/>
                    </a:lnTo>
                    <a:lnTo>
                      <a:pt x="766" y="535"/>
                    </a:lnTo>
                    <a:lnTo>
                      <a:pt x="755" y="535"/>
                    </a:lnTo>
                    <a:lnTo>
                      <a:pt x="758" y="540"/>
                    </a:lnTo>
                    <a:lnTo>
                      <a:pt x="744" y="551"/>
                    </a:lnTo>
                    <a:lnTo>
                      <a:pt x="695" y="571"/>
                    </a:lnTo>
                    <a:lnTo>
                      <a:pt x="688" y="566"/>
                    </a:lnTo>
                    <a:lnTo>
                      <a:pt x="682" y="578"/>
                    </a:lnTo>
                    <a:lnTo>
                      <a:pt x="675" y="569"/>
                    </a:lnTo>
                    <a:lnTo>
                      <a:pt x="678" y="578"/>
                    </a:lnTo>
                    <a:lnTo>
                      <a:pt x="669" y="573"/>
                    </a:lnTo>
                    <a:lnTo>
                      <a:pt x="668" y="576"/>
                    </a:lnTo>
                    <a:lnTo>
                      <a:pt x="669" y="580"/>
                    </a:lnTo>
                    <a:lnTo>
                      <a:pt x="658" y="580"/>
                    </a:lnTo>
                    <a:lnTo>
                      <a:pt x="655" y="573"/>
                    </a:lnTo>
                    <a:lnTo>
                      <a:pt x="658" y="571"/>
                    </a:lnTo>
                    <a:lnTo>
                      <a:pt x="649" y="566"/>
                    </a:lnTo>
                    <a:lnTo>
                      <a:pt x="646" y="555"/>
                    </a:lnTo>
                    <a:lnTo>
                      <a:pt x="642" y="558"/>
                    </a:lnTo>
                    <a:lnTo>
                      <a:pt x="646" y="573"/>
                    </a:lnTo>
                    <a:lnTo>
                      <a:pt x="653" y="578"/>
                    </a:lnTo>
                    <a:lnTo>
                      <a:pt x="649" y="587"/>
                    </a:lnTo>
                    <a:lnTo>
                      <a:pt x="633" y="595"/>
                    </a:lnTo>
                    <a:lnTo>
                      <a:pt x="635" y="600"/>
                    </a:lnTo>
                    <a:lnTo>
                      <a:pt x="629" y="609"/>
                    </a:lnTo>
                    <a:lnTo>
                      <a:pt x="629" y="620"/>
                    </a:lnTo>
                    <a:lnTo>
                      <a:pt x="622" y="626"/>
                    </a:lnTo>
                    <a:lnTo>
                      <a:pt x="624" y="633"/>
                    </a:lnTo>
                    <a:lnTo>
                      <a:pt x="618" y="638"/>
                    </a:lnTo>
                    <a:lnTo>
                      <a:pt x="615" y="633"/>
                    </a:lnTo>
                    <a:lnTo>
                      <a:pt x="609" y="649"/>
                    </a:lnTo>
                    <a:lnTo>
                      <a:pt x="606" y="646"/>
                    </a:lnTo>
                    <a:lnTo>
                      <a:pt x="602" y="653"/>
                    </a:lnTo>
                    <a:lnTo>
                      <a:pt x="593" y="647"/>
                    </a:lnTo>
                    <a:lnTo>
                      <a:pt x="595" y="655"/>
                    </a:lnTo>
                    <a:lnTo>
                      <a:pt x="589" y="667"/>
                    </a:lnTo>
                    <a:lnTo>
                      <a:pt x="582" y="662"/>
                    </a:lnTo>
                    <a:lnTo>
                      <a:pt x="580" y="671"/>
                    </a:lnTo>
                    <a:lnTo>
                      <a:pt x="571" y="660"/>
                    </a:lnTo>
                    <a:lnTo>
                      <a:pt x="571" y="667"/>
                    </a:lnTo>
                    <a:lnTo>
                      <a:pt x="567" y="666"/>
                    </a:lnTo>
                    <a:lnTo>
                      <a:pt x="569" y="671"/>
                    </a:lnTo>
                    <a:lnTo>
                      <a:pt x="562" y="664"/>
                    </a:lnTo>
                    <a:lnTo>
                      <a:pt x="571" y="651"/>
                    </a:lnTo>
                    <a:lnTo>
                      <a:pt x="560" y="647"/>
                    </a:lnTo>
                    <a:lnTo>
                      <a:pt x="557" y="649"/>
                    </a:lnTo>
                    <a:lnTo>
                      <a:pt x="562" y="655"/>
                    </a:lnTo>
                    <a:lnTo>
                      <a:pt x="555" y="658"/>
                    </a:lnTo>
                    <a:lnTo>
                      <a:pt x="557" y="666"/>
                    </a:lnTo>
                    <a:lnTo>
                      <a:pt x="551" y="664"/>
                    </a:lnTo>
                    <a:lnTo>
                      <a:pt x="551" y="667"/>
                    </a:lnTo>
                    <a:lnTo>
                      <a:pt x="555" y="671"/>
                    </a:lnTo>
                    <a:lnTo>
                      <a:pt x="553" y="678"/>
                    </a:lnTo>
                    <a:lnTo>
                      <a:pt x="531" y="676"/>
                    </a:lnTo>
                    <a:lnTo>
                      <a:pt x="524" y="682"/>
                    </a:lnTo>
                    <a:lnTo>
                      <a:pt x="529" y="691"/>
                    </a:lnTo>
                    <a:lnTo>
                      <a:pt x="524" y="700"/>
                    </a:lnTo>
                    <a:lnTo>
                      <a:pt x="507" y="698"/>
                    </a:lnTo>
                    <a:lnTo>
                      <a:pt x="506" y="706"/>
                    </a:lnTo>
                    <a:lnTo>
                      <a:pt x="509" y="706"/>
                    </a:lnTo>
                    <a:lnTo>
                      <a:pt x="520" y="724"/>
                    </a:lnTo>
                    <a:lnTo>
                      <a:pt x="502" y="727"/>
                    </a:lnTo>
                    <a:lnTo>
                      <a:pt x="515" y="733"/>
                    </a:lnTo>
                    <a:lnTo>
                      <a:pt x="517" y="747"/>
                    </a:lnTo>
                    <a:lnTo>
                      <a:pt x="504" y="747"/>
                    </a:lnTo>
                    <a:lnTo>
                      <a:pt x="515" y="755"/>
                    </a:lnTo>
                    <a:lnTo>
                      <a:pt x="507" y="760"/>
                    </a:lnTo>
                    <a:lnTo>
                      <a:pt x="507" y="767"/>
                    </a:lnTo>
                    <a:lnTo>
                      <a:pt x="500" y="764"/>
                    </a:lnTo>
                    <a:lnTo>
                      <a:pt x="500" y="771"/>
                    </a:lnTo>
                    <a:lnTo>
                      <a:pt x="504" y="773"/>
                    </a:lnTo>
                    <a:lnTo>
                      <a:pt x="493" y="769"/>
                    </a:lnTo>
                    <a:lnTo>
                      <a:pt x="500" y="775"/>
                    </a:lnTo>
                    <a:lnTo>
                      <a:pt x="500" y="7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7" name="Freeform 405"/>
              <p:cNvSpPr>
                <a:spLocks/>
              </p:cNvSpPr>
              <p:nvPr/>
            </p:nvSpPr>
            <p:spPr bwMode="auto">
              <a:xfrm>
                <a:off x="2261" y="633"/>
                <a:ext cx="42" cy="27"/>
              </a:xfrm>
              <a:custGeom>
                <a:avLst/>
                <a:gdLst>
                  <a:gd name="T0" fmla="*/ 40 w 42"/>
                  <a:gd name="T1" fmla="*/ 7 h 27"/>
                  <a:gd name="T2" fmla="*/ 42 w 42"/>
                  <a:gd name="T3" fmla="*/ 20 h 27"/>
                  <a:gd name="T4" fmla="*/ 38 w 42"/>
                  <a:gd name="T5" fmla="*/ 22 h 27"/>
                  <a:gd name="T6" fmla="*/ 0 w 42"/>
                  <a:gd name="T7" fmla="*/ 27 h 27"/>
                  <a:gd name="T8" fmla="*/ 0 w 42"/>
                  <a:gd name="T9" fmla="*/ 20 h 27"/>
                  <a:gd name="T10" fmla="*/ 12 w 42"/>
                  <a:gd name="T11" fmla="*/ 9 h 27"/>
                  <a:gd name="T12" fmla="*/ 32 w 42"/>
                  <a:gd name="T13" fmla="*/ 0 h 27"/>
                  <a:gd name="T14" fmla="*/ 40 w 42"/>
                  <a:gd name="T15" fmla="*/ 7 h 27"/>
                  <a:gd name="T16" fmla="*/ 40 w 42"/>
                  <a:gd name="T1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7">
                    <a:moveTo>
                      <a:pt x="40" y="7"/>
                    </a:moveTo>
                    <a:lnTo>
                      <a:pt x="42" y="20"/>
                    </a:lnTo>
                    <a:lnTo>
                      <a:pt x="38" y="2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2" y="9"/>
                    </a:lnTo>
                    <a:lnTo>
                      <a:pt x="32" y="0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8" name="Freeform 406"/>
              <p:cNvSpPr>
                <a:spLocks/>
              </p:cNvSpPr>
              <p:nvPr/>
            </p:nvSpPr>
            <p:spPr bwMode="auto">
              <a:xfrm>
                <a:off x="2261" y="633"/>
                <a:ext cx="42" cy="27"/>
              </a:xfrm>
              <a:custGeom>
                <a:avLst/>
                <a:gdLst>
                  <a:gd name="T0" fmla="*/ 40 w 42"/>
                  <a:gd name="T1" fmla="*/ 7 h 27"/>
                  <a:gd name="T2" fmla="*/ 42 w 42"/>
                  <a:gd name="T3" fmla="*/ 20 h 27"/>
                  <a:gd name="T4" fmla="*/ 38 w 42"/>
                  <a:gd name="T5" fmla="*/ 22 h 27"/>
                  <a:gd name="T6" fmla="*/ 0 w 42"/>
                  <a:gd name="T7" fmla="*/ 27 h 27"/>
                  <a:gd name="T8" fmla="*/ 0 w 42"/>
                  <a:gd name="T9" fmla="*/ 20 h 27"/>
                  <a:gd name="T10" fmla="*/ 12 w 42"/>
                  <a:gd name="T11" fmla="*/ 9 h 27"/>
                  <a:gd name="T12" fmla="*/ 32 w 42"/>
                  <a:gd name="T13" fmla="*/ 0 h 27"/>
                  <a:gd name="T14" fmla="*/ 40 w 42"/>
                  <a:gd name="T15" fmla="*/ 7 h 27"/>
                  <a:gd name="T16" fmla="*/ 40 w 42"/>
                  <a:gd name="T1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7">
                    <a:moveTo>
                      <a:pt x="40" y="7"/>
                    </a:moveTo>
                    <a:lnTo>
                      <a:pt x="42" y="20"/>
                    </a:lnTo>
                    <a:lnTo>
                      <a:pt x="38" y="2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2" y="9"/>
                    </a:lnTo>
                    <a:lnTo>
                      <a:pt x="32" y="0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39" name="Freeform 407"/>
              <p:cNvSpPr>
                <a:spLocks/>
              </p:cNvSpPr>
              <p:nvPr/>
            </p:nvSpPr>
            <p:spPr bwMode="auto">
              <a:xfrm>
                <a:off x="2395" y="315"/>
                <a:ext cx="6" cy="36"/>
              </a:xfrm>
              <a:custGeom>
                <a:avLst/>
                <a:gdLst>
                  <a:gd name="T0" fmla="*/ 6 w 6"/>
                  <a:gd name="T1" fmla="*/ 5 h 36"/>
                  <a:gd name="T2" fmla="*/ 6 w 6"/>
                  <a:gd name="T3" fmla="*/ 36 h 36"/>
                  <a:gd name="T4" fmla="*/ 0 w 6"/>
                  <a:gd name="T5" fmla="*/ 2 h 36"/>
                  <a:gd name="T6" fmla="*/ 4 w 6"/>
                  <a:gd name="T7" fmla="*/ 0 h 36"/>
                  <a:gd name="T8" fmla="*/ 6 w 6"/>
                  <a:gd name="T9" fmla="*/ 5 h 36"/>
                  <a:gd name="T10" fmla="*/ 6 w 6"/>
                  <a:gd name="T1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5"/>
                    </a:moveTo>
                    <a:lnTo>
                      <a:pt x="6" y="3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0" name="Freeform 408"/>
              <p:cNvSpPr>
                <a:spLocks/>
              </p:cNvSpPr>
              <p:nvPr/>
            </p:nvSpPr>
            <p:spPr bwMode="auto">
              <a:xfrm>
                <a:off x="2395" y="315"/>
                <a:ext cx="6" cy="36"/>
              </a:xfrm>
              <a:custGeom>
                <a:avLst/>
                <a:gdLst>
                  <a:gd name="T0" fmla="*/ 6 w 6"/>
                  <a:gd name="T1" fmla="*/ 5 h 36"/>
                  <a:gd name="T2" fmla="*/ 6 w 6"/>
                  <a:gd name="T3" fmla="*/ 36 h 36"/>
                  <a:gd name="T4" fmla="*/ 0 w 6"/>
                  <a:gd name="T5" fmla="*/ 2 h 36"/>
                  <a:gd name="T6" fmla="*/ 4 w 6"/>
                  <a:gd name="T7" fmla="*/ 0 h 36"/>
                  <a:gd name="T8" fmla="*/ 6 w 6"/>
                  <a:gd name="T9" fmla="*/ 5 h 36"/>
                  <a:gd name="T10" fmla="*/ 6 w 6"/>
                  <a:gd name="T1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5"/>
                    </a:moveTo>
                    <a:lnTo>
                      <a:pt x="6" y="3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241" name="Freeform 409"/>
              <p:cNvSpPr>
                <a:spLocks/>
              </p:cNvSpPr>
              <p:nvPr/>
            </p:nvSpPr>
            <p:spPr bwMode="auto">
              <a:xfrm>
                <a:off x="1822" y="669"/>
                <a:ext cx="49" cy="48"/>
              </a:xfrm>
              <a:custGeom>
                <a:avLst/>
                <a:gdLst>
                  <a:gd name="T0" fmla="*/ 9 w 49"/>
                  <a:gd name="T1" fmla="*/ 0 h 48"/>
                  <a:gd name="T2" fmla="*/ 28 w 49"/>
                  <a:gd name="T3" fmla="*/ 8 h 48"/>
                  <a:gd name="T4" fmla="*/ 49 w 49"/>
                  <a:gd name="T5" fmla="*/ 35 h 48"/>
                  <a:gd name="T6" fmla="*/ 28 w 49"/>
                  <a:gd name="T7" fmla="*/ 48 h 48"/>
                  <a:gd name="T8" fmla="*/ 13 w 49"/>
                  <a:gd name="T9" fmla="*/ 44 h 48"/>
                  <a:gd name="T10" fmla="*/ 24 w 49"/>
                  <a:gd name="T11" fmla="*/ 39 h 48"/>
                  <a:gd name="T12" fmla="*/ 2 w 49"/>
                  <a:gd name="T13" fmla="*/ 35 h 48"/>
                  <a:gd name="T14" fmla="*/ 9 w 49"/>
                  <a:gd name="T15" fmla="*/ 31 h 48"/>
                  <a:gd name="T16" fmla="*/ 0 w 49"/>
                  <a:gd name="T17" fmla="*/ 24 h 48"/>
                  <a:gd name="T18" fmla="*/ 11 w 49"/>
                  <a:gd name="T19" fmla="*/ 20 h 48"/>
                  <a:gd name="T20" fmla="*/ 2 w 49"/>
                  <a:gd name="T21" fmla="*/ 11 h 48"/>
                  <a:gd name="T22" fmla="*/ 9 w 49"/>
                  <a:gd name="T23" fmla="*/ 0 h 48"/>
                  <a:gd name="T24" fmla="*/ 9 w 4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48">
                    <a:moveTo>
                      <a:pt x="9" y="0"/>
                    </a:moveTo>
                    <a:lnTo>
                      <a:pt x="28" y="8"/>
                    </a:lnTo>
                    <a:lnTo>
                      <a:pt x="49" y="35"/>
                    </a:lnTo>
                    <a:lnTo>
                      <a:pt x="28" y="48"/>
                    </a:lnTo>
                    <a:lnTo>
                      <a:pt x="13" y="44"/>
                    </a:lnTo>
                    <a:lnTo>
                      <a:pt x="24" y="39"/>
                    </a:lnTo>
                    <a:lnTo>
                      <a:pt x="2" y="35"/>
                    </a:lnTo>
                    <a:lnTo>
                      <a:pt x="9" y="31"/>
                    </a:lnTo>
                    <a:lnTo>
                      <a:pt x="0" y="24"/>
                    </a:lnTo>
                    <a:lnTo>
                      <a:pt x="11" y="20"/>
                    </a:lnTo>
                    <a:lnTo>
                      <a:pt x="2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8" name="Group 611"/>
            <p:cNvGrpSpPr>
              <a:grpSpLocks/>
            </p:cNvGrpSpPr>
            <p:nvPr/>
          </p:nvGrpSpPr>
          <p:grpSpPr bwMode="auto">
            <a:xfrm>
              <a:off x="1597" y="218"/>
              <a:ext cx="2028" cy="2643"/>
              <a:chOff x="1597" y="218"/>
              <a:chExt cx="2028" cy="2643"/>
            </a:xfrm>
            <a:grpFill/>
          </p:grpSpPr>
          <p:sp>
            <p:nvSpPr>
              <p:cNvPr id="6842" name="Freeform 411"/>
              <p:cNvSpPr>
                <a:spLocks/>
              </p:cNvSpPr>
              <p:nvPr/>
            </p:nvSpPr>
            <p:spPr bwMode="auto">
              <a:xfrm>
                <a:off x="1822" y="669"/>
                <a:ext cx="49" cy="48"/>
              </a:xfrm>
              <a:custGeom>
                <a:avLst/>
                <a:gdLst>
                  <a:gd name="T0" fmla="*/ 9 w 49"/>
                  <a:gd name="T1" fmla="*/ 0 h 48"/>
                  <a:gd name="T2" fmla="*/ 28 w 49"/>
                  <a:gd name="T3" fmla="*/ 8 h 48"/>
                  <a:gd name="T4" fmla="*/ 49 w 49"/>
                  <a:gd name="T5" fmla="*/ 35 h 48"/>
                  <a:gd name="T6" fmla="*/ 28 w 49"/>
                  <a:gd name="T7" fmla="*/ 48 h 48"/>
                  <a:gd name="T8" fmla="*/ 13 w 49"/>
                  <a:gd name="T9" fmla="*/ 44 h 48"/>
                  <a:gd name="T10" fmla="*/ 24 w 49"/>
                  <a:gd name="T11" fmla="*/ 39 h 48"/>
                  <a:gd name="T12" fmla="*/ 2 w 49"/>
                  <a:gd name="T13" fmla="*/ 35 h 48"/>
                  <a:gd name="T14" fmla="*/ 9 w 49"/>
                  <a:gd name="T15" fmla="*/ 31 h 48"/>
                  <a:gd name="T16" fmla="*/ 0 w 49"/>
                  <a:gd name="T17" fmla="*/ 24 h 48"/>
                  <a:gd name="T18" fmla="*/ 11 w 49"/>
                  <a:gd name="T19" fmla="*/ 20 h 48"/>
                  <a:gd name="T20" fmla="*/ 2 w 49"/>
                  <a:gd name="T21" fmla="*/ 11 h 48"/>
                  <a:gd name="T22" fmla="*/ 9 w 49"/>
                  <a:gd name="T23" fmla="*/ 0 h 48"/>
                  <a:gd name="T24" fmla="*/ 9 w 4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48">
                    <a:moveTo>
                      <a:pt x="9" y="0"/>
                    </a:moveTo>
                    <a:lnTo>
                      <a:pt x="28" y="8"/>
                    </a:lnTo>
                    <a:lnTo>
                      <a:pt x="49" y="35"/>
                    </a:lnTo>
                    <a:lnTo>
                      <a:pt x="28" y="48"/>
                    </a:lnTo>
                    <a:lnTo>
                      <a:pt x="13" y="44"/>
                    </a:lnTo>
                    <a:lnTo>
                      <a:pt x="24" y="39"/>
                    </a:lnTo>
                    <a:lnTo>
                      <a:pt x="2" y="35"/>
                    </a:lnTo>
                    <a:lnTo>
                      <a:pt x="9" y="31"/>
                    </a:lnTo>
                    <a:lnTo>
                      <a:pt x="0" y="24"/>
                    </a:lnTo>
                    <a:lnTo>
                      <a:pt x="11" y="20"/>
                    </a:lnTo>
                    <a:lnTo>
                      <a:pt x="2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3" name="Freeform 412"/>
              <p:cNvSpPr>
                <a:spLocks/>
              </p:cNvSpPr>
              <p:nvPr/>
            </p:nvSpPr>
            <p:spPr bwMode="auto">
              <a:xfrm>
                <a:off x="2308" y="542"/>
                <a:ext cx="42" cy="40"/>
              </a:xfrm>
              <a:custGeom>
                <a:avLst/>
                <a:gdLst>
                  <a:gd name="T0" fmla="*/ 25 w 42"/>
                  <a:gd name="T1" fmla="*/ 7 h 40"/>
                  <a:gd name="T2" fmla="*/ 40 w 42"/>
                  <a:gd name="T3" fmla="*/ 18 h 40"/>
                  <a:gd name="T4" fmla="*/ 42 w 42"/>
                  <a:gd name="T5" fmla="*/ 26 h 40"/>
                  <a:gd name="T6" fmla="*/ 29 w 42"/>
                  <a:gd name="T7" fmla="*/ 26 h 40"/>
                  <a:gd name="T8" fmla="*/ 38 w 42"/>
                  <a:gd name="T9" fmla="*/ 33 h 40"/>
                  <a:gd name="T10" fmla="*/ 36 w 42"/>
                  <a:gd name="T11" fmla="*/ 40 h 40"/>
                  <a:gd name="T12" fmla="*/ 9 w 42"/>
                  <a:gd name="T13" fmla="*/ 22 h 40"/>
                  <a:gd name="T14" fmla="*/ 0 w 42"/>
                  <a:gd name="T15" fmla="*/ 0 h 40"/>
                  <a:gd name="T16" fmla="*/ 25 w 42"/>
                  <a:gd name="T17" fmla="*/ 7 h 40"/>
                  <a:gd name="T18" fmla="*/ 25 w 42"/>
                  <a:gd name="T1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0">
                    <a:moveTo>
                      <a:pt x="25" y="7"/>
                    </a:moveTo>
                    <a:lnTo>
                      <a:pt x="40" y="18"/>
                    </a:lnTo>
                    <a:lnTo>
                      <a:pt x="42" y="26"/>
                    </a:lnTo>
                    <a:lnTo>
                      <a:pt x="29" y="26"/>
                    </a:lnTo>
                    <a:lnTo>
                      <a:pt x="38" y="33"/>
                    </a:lnTo>
                    <a:lnTo>
                      <a:pt x="36" y="40"/>
                    </a:lnTo>
                    <a:lnTo>
                      <a:pt x="9" y="22"/>
                    </a:lnTo>
                    <a:lnTo>
                      <a:pt x="0" y="0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4" name="Freeform 413"/>
              <p:cNvSpPr>
                <a:spLocks/>
              </p:cNvSpPr>
              <p:nvPr/>
            </p:nvSpPr>
            <p:spPr bwMode="auto">
              <a:xfrm>
                <a:off x="2308" y="542"/>
                <a:ext cx="42" cy="40"/>
              </a:xfrm>
              <a:custGeom>
                <a:avLst/>
                <a:gdLst>
                  <a:gd name="T0" fmla="*/ 25 w 42"/>
                  <a:gd name="T1" fmla="*/ 7 h 40"/>
                  <a:gd name="T2" fmla="*/ 40 w 42"/>
                  <a:gd name="T3" fmla="*/ 18 h 40"/>
                  <a:gd name="T4" fmla="*/ 42 w 42"/>
                  <a:gd name="T5" fmla="*/ 26 h 40"/>
                  <a:gd name="T6" fmla="*/ 29 w 42"/>
                  <a:gd name="T7" fmla="*/ 26 h 40"/>
                  <a:gd name="T8" fmla="*/ 38 w 42"/>
                  <a:gd name="T9" fmla="*/ 33 h 40"/>
                  <a:gd name="T10" fmla="*/ 36 w 42"/>
                  <a:gd name="T11" fmla="*/ 40 h 40"/>
                  <a:gd name="T12" fmla="*/ 9 w 42"/>
                  <a:gd name="T13" fmla="*/ 22 h 40"/>
                  <a:gd name="T14" fmla="*/ 0 w 42"/>
                  <a:gd name="T15" fmla="*/ 0 h 40"/>
                  <a:gd name="T16" fmla="*/ 25 w 42"/>
                  <a:gd name="T17" fmla="*/ 7 h 40"/>
                  <a:gd name="T18" fmla="*/ 25 w 42"/>
                  <a:gd name="T1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0">
                    <a:moveTo>
                      <a:pt x="25" y="7"/>
                    </a:moveTo>
                    <a:lnTo>
                      <a:pt x="40" y="18"/>
                    </a:lnTo>
                    <a:lnTo>
                      <a:pt x="42" y="26"/>
                    </a:lnTo>
                    <a:lnTo>
                      <a:pt x="29" y="26"/>
                    </a:lnTo>
                    <a:lnTo>
                      <a:pt x="38" y="33"/>
                    </a:lnTo>
                    <a:lnTo>
                      <a:pt x="36" y="40"/>
                    </a:lnTo>
                    <a:lnTo>
                      <a:pt x="9" y="22"/>
                    </a:lnTo>
                    <a:lnTo>
                      <a:pt x="0" y="0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5" name="Freeform 414"/>
              <p:cNvSpPr>
                <a:spLocks/>
              </p:cNvSpPr>
              <p:nvPr/>
            </p:nvSpPr>
            <p:spPr bwMode="auto">
              <a:xfrm>
                <a:off x="2350" y="457"/>
                <a:ext cx="29" cy="16"/>
              </a:xfrm>
              <a:custGeom>
                <a:avLst/>
                <a:gdLst>
                  <a:gd name="T0" fmla="*/ 3 w 29"/>
                  <a:gd name="T1" fmla="*/ 0 h 16"/>
                  <a:gd name="T2" fmla="*/ 0 w 29"/>
                  <a:gd name="T3" fmla="*/ 9 h 16"/>
                  <a:gd name="T4" fmla="*/ 13 w 29"/>
                  <a:gd name="T5" fmla="*/ 16 h 16"/>
                  <a:gd name="T6" fmla="*/ 29 w 29"/>
                  <a:gd name="T7" fmla="*/ 9 h 16"/>
                  <a:gd name="T8" fmla="*/ 18 w 29"/>
                  <a:gd name="T9" fmla="*/ 3 h 16"/>
                  <a:gd name="T10" fmla="*/ 3 w 29"/>
                  <a:gd name="T11" fmla="*/ 0 h 16"/>
                  <a:gd name="T12" fmla="*/ 3 w 2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6">
                    <a:moveTo>
                      <a:pt x="3" y="0"/>
                    </a:moveTo>
                    <a:lnTo>
                      <a:pt x="0" y="9"/>
                    </a:lnTo>
                    <a:lnTo>
                      <a:pt x="13" y="16"/>
                    </a:lnTo>
                    <a:lnTo>
                      <a:pt x="29" y="9"/>
                    </a:lnTo>
                    <a:lnTo>
                      <a:pt x="18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6" name="Freeform 415"/>
              <p:cNvSpPr>
                <a:spLocks/>
              </p:cNvSpPr>
              <p:nvPr/>
            </p:nvSpPr>
            <p:spPr bwMode="auto">
              <a:xfrm>
                <a:off x="2350" y="457"/>
                <a:ext cx="29" cy="16"/>
              </a:xfrm>
              <a:custGeom>
                <a:avLst/>
                <a:gdLst>
                  <a:gd name="T0" fmla="*/ 3 w 29"/>
                  <a:gd name="T1" fmla="*/ 0 h 16"/>
                  <a:gd name="T2" fmla="*/ 0 w 29"/>
                  <a:gd name="T3" fmla="*/ 9 h 16"/>
                  <a:gd name="T4" fmla="*/ 13 w 29"/>
                  <a:gd name="T5" fmla="*/ 16 h 16"/>
                  <a:gd name="T6" fmla="*/ 29 w 29"/>
                  <a:gd name="T7" fmla="*/ 9 h 16"/>
                  <a:gd name="T8" fmla="*/ 18 w 29"/>
                  <a:gd name="T9" fmla="*/ 3 h 16"/>
                  <a:gd name="T10" fmla="*/ 3 w 29"/>
                  <a:gd name="T11" fmla="*/ 0 h 16"/>
                  <a:gd name="T12" fmla="*/ 3 w 2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6">
                    <a:moveTo>
                      <a:pt x="3" y="0"/>
                    </a:moveTo>
                    <a:lnTo>
                      <a:pt x="0" y="9"/>
                    </a:lnTo>
                    <a:lnTo>
                      <a:pt x="13" y="16"/>
                    </a:lnTo>
                    <a:lnTo>
                      <a:pt x="29" y="9"/>
                    </a:lnTo>
                    <a:lnTo>
                      <a:pt x="18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7" name="Freeform 416"/>
              <p:cNvSpPr>
                <a:spLocks/>
              </p:cNvSpPr>
              <p:nvPr/>
            </p:nvSpPr>
            <p:spPr bwMode="auto">
              <a:xfrm>
                <a:off x="2399" y="398"/>
                <a:ext cx="22" cy="24"/>
              </a:xfrm>
              <a:custGeom>
                <a:avLst/>
                <a:gdLst>
                  <a:gd name="T0" fmla="*/ 14 w 22"/>
                  <a:gd name="T1" fmla="*/ 0 h 24"/>
                  <a:gd name="T2" fmla="*/ 11 w 22"/>
                  <a:gd name="T3" fmla="*/ 8 h 24"/>
                  <a:gd name="T4" fmla="*/ 14 w 22"/>
                  <a:gd name="T5" fmla="*/ 15 h 24"/>
                  <a:gd name="T6" fmla="*/ 22 w 22"/>
                  <a:gd name="T7" fmla="*/ 11 h 24"/>
                  <a:gd name="T8" fmla="*/ 20 w 22"/>
                  <a:gd name="T9" fmla="*/ 24 h 24"/>
                  <a:gd name="T10" fmla="*/ 0 w 22"/>
                  <a:gd name="T11" fmla="*/ 15 h 24"/>
                  <a:gd name="T12" fmla="*/ 0 w 22"/>
                  <a:gd name="T13" fmla="*/ 0 h 24"/>
                  <a:gd name="T14" fmla="*/ 14 w 22"/>
                  <a:gd name="T15" fmla="*/ 0 h 24"/>
                  <a:gd name="T16" fmla="*/ 14 w 2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4">
                    <a:moveTo>
                      <a:pt x="14" y="0"/>
                    </a:moveTo>
                    <a:lnTo>
                      <a:pt x="11" y="8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0" y="24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8" name="Freeform 417"/>
              <p:cNvSpPr>
                <a:spLocks/>
              </p:cNvSpPr>
              <p:nvPr/>
            </p:nvSpPr>
            <p:spPr bwMode="auto">
              <a:xfrm>
                <a:off x="2399" y="398"/>
                <a:ext cx="22" cy="24"/>
              </a:xfrm>
              <a:custGeom>
                <a:avLst/>
                <a:gdLst>
                  <a:gd name="T0" fmla="*/ 14 w 22"/>
                  <a:gd name="T1" fmla="*/ 0 h 24"/>
                  <a:gd name="T2" fmla="*/ 11 w 22"/>
                  <a:gd name="T3" fmla="*/ 8 h 24"/>
                  <a:gd name="T4" fmla="*/ 14 w 22"/>
                  <a:gd name="T5" fmla="*/ 15 h 24"/>
                  <a:gd name="T6" fmla="*/ 22 w 22"/>
                  <a:gd name="T7" fmla="*/ 11 h 24"/>
                  <a:gd name="T8" fmla="*/ 20 w 22"/>
                  <a:gd name="T9" fmla="*/ 24 h 24"/>
                  <a:gd name="T10" fmla="*/ 0 w 22"/>
                  <a:gd name="T11" fmla="*/ 15 h 24"/>
                  <a:gd name="T12" fmla="*/ 0 w 22"/>
                  <a:gd name="T13" fmla="*/ 0 h 24"/>
                  <a:gd name="T14" fmla="*/ 14 w 22"/>
                  <a:gd name="T15" fmla="*/ 0 h 24"/>
                  <a:gd name="T16" fmla="*/ 14 w 2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4">
                    <a:moveTo>
                      <a:pt x="14" y="0"/>
                    </a:moveTo>
                    <a:lnTo>
                      <a:pt x="11" y="8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0" y="24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9" name="Freeform 418"/>
              <p:cNvSpPr>
                <a:spLocks/>
              </p:cNvSpPr>
              <p:nvPr/>
            </p:nvSpPr>
            <p:spPr bwMode="auto">
              <a:xfrm>
                <a:off x="2412" y="218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9 w 9"/>
                  <a:gd name="T3" fmla="*/ 6 h 20"/>
                  <a:gd name="T4" fmla="*/ 7 w 9"/>
                  <a:gd name="T5" fmla="*/ 15 h 20"/>
                  <a:gd name="T6" fmla="*/ 0 w 9"/>
                  <a:gd name="T7" fmla="*/ 20 h 20"/>
                  <a:gd name="T8" fmla="*/ 5 w 9"/>
                  <a:gd name="T9" fmla="*/ 0 h 20"/>
                  <a:gd name="T10" fmla="*/ 5 w 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9" y="6"/>
                    </a:lnTo>
                    <a:lnTo>
                      <a:pt x="7" y="15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0" name="Freeform 419"/>
              <p:cNvSpPr>
                <a:spLocks/>
              </p:cNvSpPr>
              <p:nvPr/>
            </p:nvSpPr>
            <p:spPr bwMode="auto">
              <a:xfrm>
                <a:off x="2412" y="218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9 w 9"/>
                  <a:gd name="T3" fmla="*/ 6 h 20"/>
                  <a:gd name="T4" fmla="*/ 7 w 9"/>
                  <a:gd name="T5" fmla="*/ 15 h 20"/>
                  <a:gd name="T6" fmla="*/ 0 w 9"/>
                  <a:gd name="T7" fmla="*/ 20 h 20"/>
                  <a:gd name="T8" fmla="*/ 5 w 9"/>
                  <a:gd name="T9" fmla="*/ 0 h 20"/>
                  <a:gd name="T10" fmla="*/ 5 w 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9" y="6"/>
                    </a:lnTo>
                    <a:lnTo>
                      <a:pt x="7" y="15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1" name="Freeform 420"/>
              <p:cNvSpPr>
                <a:spLocks/>
              </p:cNvSpPr>
              <p:nvPr/>
            </p:nvSpPr>
            <p:spPr bwMode="auto">
              <a:xfrm>
                <a:off x="2293" y="511"/>
                <a:ext cx="42" cy="22"/>
              </a:xfrm>
              <a:custGeom>
                <a:avLst/>
                <a:gdLst>
                  <a:gd name="T0" fmla="*/ 0 w 42"/>
                  <a:gd name="T1" fmla="*/ 11 h 22"/>
                  <a:gd name="T2" fmla="*/ 20 w 42"/>
                  <a:gd name="T3" fmla="*/ 22 h 22"/>
                  <a:gd name="T4" fmla="*/ 42 w 42"/>
                  <a:gd name="T5" fmla="*/ 15 h 22"/>
                  <a:gd name="T6" fmla="*/ 10 w 42"/>
                  <a:gd name="T7" fmla="*/ 0 h 22"/>
                  <a:gd name="T8" fmla="*/ 0 w 42"/>
                  <a:gd name="T9" fmla="*/ 11 h 22"/>
                  <a:gd name="T10" fmla="*/ 0 w 42"/>
                  <a:gd name="T1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0" y="11"/>
                    </a:moveTo>
                    <a:lnTo>
                      <a:pt x="20" y="22"/>
                    </a:lnTo>
                    <a:lnTo>
                      <a:pt x="42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2" name="Freeform 421"/>
              <p:cNvSpPr>
                <a:spLocks/>
              </p:cNvSpPr>
              <p:nvPr/>
            </p:nvSpPr>
            <p:spPr bwMode="auto">
              <a:xfrm>
                <a:off x="2293" y="511"/>
                <a:ext cx="42" cy="22"/>
              </a:xfrm>
              <a:custGeom>
                <a:avLst/>
                <a:gdLst>
                  <a:gd name="T0" fmla="*/ 0 w 42"/>
                  <a:gd name="T1" fmla="*/ 11 h 22"/>
                  <a:gd name="T2" fmla="*/ 20 w 42"/>
                  <a:gd name="T3" fmla="*/ 22 h 22"/>
                  <a:gd name="T4" fmla="*/ 42 w 42"/>
                  <a:gd name="T5" fmla="*/ 15 h 22"/>
                  <a:gd name="T6" fmla="*/ 10 w 42"/>
                  <a:gd name="T7" fmla="*/ 0 h 22"/>
                  <a:gd name="T8" fmla="*/ 0 w 42"/>
                  <a:gd name="T9" fmla="*/ 11 h 22"/>
                  <a:gd name="T10" fmla="*/ 0 w 42"/>
                  <a:gd name="T1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0" y="11"/>
                    </a:moveTo>
                    <a:lnTo>
                      <a:pt x="20" y="22"/>
                    </a:lnTo>
                    <a:lnTo>
                      <a:pt x="42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3" name="Freeform 422"/>
              <p:cNvSpPr>
                <a:spLocks/>
              </p:cNvSpPr>
              <p:nvPr/>
            </p:nvSpPr>
            <p:spPr bwMode="auto">
              <a:xfrm>
                <a:off x="2308" y="531"/>
                <a:ext cx="42" cy="20"/>
              </a:xfrm>
              <a:custGeom>
                <a:avLst/>
                <a:gdLst>
                  <a:gd name="T0" fmla="*/ 42 w 42"/>
                  <a:gd name="T1" fmla="*/ 9 h 20"/>
                  <a:gd name="T2" fmla="*/ 36 w 42"/>
                  <a:gd name="T3" fmla="*/ 13 h 20"/>
                  <a:gd name="T4" fmla="*/ 42 w 42"/>
                  <a:gd name="T5" fmla="*/ 18 h 20"/>
                  <a:gd name="T6" fmla="*/ 36 w 42"/>
                  <a:gd name="T7" fmla="*/ 20 h 20"/>
                  <a:gd name="T8" fmla="*/ 0 w 42"/>
                  <a:gd name="T9" fmla="*/ 4 h 20"/>
                  <a:gd name="T10" fmla="*/ 20 w 42"/>
                  <a:gd name="T11" fmla="*/ 0 h 20"/>
                  <a:gd name="T12" fmla="*/ 42 w 42"/>
                  <a:gd name="T13" fmla="*/ 9 h 20"/>
                  <a:gd name="T14" fmla="*/ 42 w 42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0">
                    <a:moveTo>
                      <a:pt x="42" y="9"/>
                    </a:moveTo>
                    <a:lnTo>
                      <a:pt x="36" y="13"/>
                    </a:lnTo>
                    <a:lnTo>
                      <a:pt x="42" y="18"/>
                    </a:lnTo>
                    <a:lnTo>
                      <a:pt x="36" y="20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2" y="9"/>
                    </a:lnTo>
                    <a:lnTo>
                      <a:pt x="42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4" name="Freeform 423"/>
              <p:cNvSpPr>
                <a:spLocks/>
              </p:cNvSpPr>
              <p:nvPr/>
            </p:nvSpPr>
            <p:spPr bwMode="auto">
              <a:xfrm>
                <a:off x="2308" y="531"/>
                <a:ext cx="42" cy="20"/>
              </a:xfrm>
              <a:custGeom>
                <a:avLst/>
                <a:gdLst>
                  <a:gd name="T0" fmla="*/ 42 w 42"/>
                  <a:gd name="T1" fmla="*/ 9 h 20"/>
                  <a:gd name="T2" fmla="*/ 36 w 42"/>
                  <a:gd name="T3" fmla="*/ 13 h 20"/>
                  <a:gd name="T4" fmla="*/ 42 w 42"/>
                  <a:gd name="T5" fmla="*/ 18 h 20"/>
                  <a:gd name="T6" fmla="*/ 36 w 42"/>
                  <a:gd name="T7" fmla="*/ 20 h 20"/>
                  <a:gd name="T8" fmla="*/ 0 w 42"/>
                  <a:gd name="T9" fmla="*/ 4 h 20"/>
                  <a:gd name="T10" fmla="*/ 20 w 42"/>
                  <a:gd name="T11" fmla="*/ 0 h 20"/>
                  <a:gd name="T12" fmla="*/ 42 w 42"/>
                  <a:gd name="T13" fmla="*/ 9 h 20"/>
                  <a:gd name="T14" fmla="*/ 42 w 42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0">
                    <a:moveTo>
                      <a:pt x="42" y="9"/>
                    </a:moveTo>
                    <a:lnTo>
                      <a:pt x="36" y="13"/>
                    </a:lnTo>
                    <a:lnTo>
                      <a:pt x="42" y="18"/>
                    </a:lnTo>
                    <a:lnTo>
                      <a:pt x="36" y="20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2" y="9"/>
                    </a:lnTo>
                    <a:lnTo>
                      <a:pt x="42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5" name="Freeform 424"/>
              <p:cNvSpPr>
                <a:spLocks/>
              </p:cNvSpPr>
              <p:nvPr/>
            </p:nvSpPr>
            <p:spPr bwMode="auto">
              <a:xfrm>
                <a:off x="1597" y="255"/>
                <a:ext cx="49" cy="12"/>
              </a:xfrm>
              <a:custGeom>
                <a:avLst/>
                <a:gdLst>
                  <a:gd name="T0" fmla="*/ 0 w 49"/>
                  <a:gd name="T1" fmla="*/ 9 h 12"/>
                  <a:gd name="T2" fmla="*/ 27 w 49"/>
                  <a:gd name="T3" fmla="*/ 0 h 12"/>
                  <a:gd name="T4" fmla="*/ 49 w 49"/>
                  <a:gd name="T5" fmla="*/ 12 h 12"/>
                  <a:gd name="T6" fmla="*/ 0 w 49"/>
                  <a:gd name="T7" fmla="*/ 9 h 12"/>
                  <a:gd name="T8" fmla="*/ 0 w 49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">
                    <a:moveTo>
                      <a:pt x="0" y="9"/>
                    </a:moveTo>
                    <a:lnTo>
                      <a:pt x="27" y="0"/>
                    </a:lnTo>
                    <a:lnTo>
                      <a:pt x="49" y="12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6" name="Freeform 425"/>
              <p:cNvSpPr>
                <a:spLocks/>
              </p:cNvSpPr>
              <p:nvPr/>
            </p:nvSpPr>
            <p:spPr bwMode="auto">
              <a:xfrm>
                <a:off x="1597" y="255"/>
                <a:ext cx="49" cy="12"/>
              </a:xfrm>
              <a:custGeom>
                <a:avLst/>
                <a:gdLst>
                  <a:gd name="T0" fmla="*/ 0 w 49"/>
                  <a:gd name="T1" fmla="*/ 9 h 12"/>
                  <a:gd name="T2" fmla="*/ 27 w 49"/>
                  <a:gd name="T3" fmla="*/ 0 h 12"/>
                  <a:gd name="T4" fmla="*/ 49 w 49"/>
                  <a:gd name="T5" fmla="*/ 12 h 12"/>
                  <a:gd name="T6" fmla="*/ 0 w 49"/>
                  <a:gd name="T7" fmla="*/ 9 h 12"/>
                  <a:gd name="T8" fmla="*/ 0 w 49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">
                    <a:moveTo>
                      <a:pt x="0" y="9"/>
                    </a:moveTo>
                    <a:lnTo>
                      <a:pt x="27" y="0"/>
                    </a:lnTo>
                    <a:lnTo>
                      <a:pt x="49" y="12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7" name="Freeform 426"/>
              <p:cNvSpPr>
                <a:spLocks/>
              </p:cNvSpPr>
              <p:nvPr/>
            </p:nvSpPr>
            <p:spPr bwMode="auto">
              <a:xfrm>
                <a:off x="2564" y="1633"/>
                <a:ext cx="326" cy="330"/>
              </a:xfrm>
              <a:custGeom>
                <a:avLst/>
                <a:gdLst>
                  <a:gd name="T0" fmla="*/ 119 w 326"/>
                  <a:gd name="T1" fmla="*/ 37 h 330"/>
                  <a:gd name="T2" fmla="*/ 140 w 326"/>
                  <a:gd name="T3" fmla="*/ 26 h 330"/>
                  <a:gd name="T4" fmla="*/ 159 w 326"/>
                  <a:gd name="T5" fmla="*/ 13 h 330"/>
                  <a:gd name="T6" fmla="*/ 219 w 326"/>
                  <a:gd name="T7" fmla="*/ 6 h 330"/>
                  <a:gd name="T8" fmla="*/ 241 w 326"/>
                  <a:gd name="T9" fmla="*/ 0 h 330"/>
                  <a:gd name="T10" fmla="*/ 255 w 326"/>
                  <a:gd name="T11" fmla="*/ 0 h 330"/>
                  <a:gd name="T12" fmla="*/ 277 w 326"/>
                  <a:gd name="T13" fmla="*/ 4 h 330"/>
                  <a:gd name="T14" fmla="*/ 273 w 326"/>
                  <a:gd name="T15" fmla="*/ 13 h 330"/>
                  <a:gd name="T16" fmla="*/ 273 w 326"/>
                  <a:gd name="T17" fmla="*/ 39 h 330"/>
                  <a:gd name="T18" fmla="*/ 255 w 326"/>
                  <a:gd name="T19" fmla="*/ 62 h 330"/>
                  <a:gd name="T20" fmla="*/ 266 w 326"/>
                  <a:gd name="T21" fmla="*/ 80 h 330"/>
                  <a:gd name="T22" fmla="*/ 282 w 326"/>
                  <a:gd name="T23" fmla="*/ 99 h 330"/>
                  <a:gd name="T24" fmla="*/ 284 w 326"/>
                  <a:gd name="T25" fmla="*/ 139 h 330"/>
                  <a:gd name="T26" fmla="*/ 293 w 326"/>
                  <a:gd name="T27" fmla="*/ 177 h 330"/>
                  <a:gd name="T28" fmla="*/ 286 w 326"/>
                  <a:gd name="T29" fmla="*/ 206 h 330"/>
                  <a:gd name="T30" fmla="*/ 297 w 326"/>
                  <a:gd name="T31" fmla="*/ 231 h 330"/>
                  <a:gd name="T32" fmla="*/ 319 w 326"/>
                  <a:gd name="T33" fmla="*/ 239 h 330"/>
                  <a:gd name="T34" fmla="*/ 264 w 326"/>
                  <a:gd name="T35" fmla="*/ 293 h 330"/>
                  <a:gd name="T36" fmla="*/ 204 w 326"/>
                  <a:gd name="T37" fmla="*/ 326 h 330"/>
                  <a:gd name="T38" fmla="*/ 188 w 326"/>
                  <a:gd name="T39" fmla="*/ 328 h 330"/>
                  <a:gd name="T40" fmla="*/ 168 w 326"/>
                  <a:gd name="T41" fmla="*/ 308 h 330"/>
                  <a:gd name="T42" fmla="*/ 157 w 326"/>
                  <a:gd name="T43" fmla="*/ 299 h 330"/>
                  <a:gd name="T44" fmla="*/ 60 w 326"/>
                  <a:gd name="T45" fmla="*/ 228 h 330"/>
                  <a:gd name="T46" fmla="*/ 0 w 326"/>
                  <a:gd name="T47" fmla="*/ 179 h 330"/>
                  <a:gd name="T48" fmla="*/ 8 w 326"/>
                  <a:gd name="T49" fmla="*/ 151 h 330"/>
                  <a:gd name="T50" fmla="*/ 31 w 326"/>
                  <a:gd name="T51" fmla="*/ 144 h 330"/>
                  <a:gd name="T52" fmla="*/ 48 w 326"/>
                  <a:gd name="T53" fmla="*/ 139 h 330"/>
                  <a:gd name="T54" fmla="*/ 80 w 326"/>
                  <a:gd name="T55" fmla="*/ 119 h 330"/>
                  <a:gd name="T56" fmla="*/ 77 w 326"/>
                  <a:gd name="T57" fmla="*/ 106 h 330"/>
                  <a:gd name="T58" fmla="*/ 91 w 326"/>
                  <a:gd name="T59" fmla="*/ 97 h 330"/>
                  <a:gd name="T60" fmla="*/ 119 w 326"/>
                  <a:gd name="T61" fmla="*/ 93 h 330"/>
                  <a:gd name="T62" fmla="*/ 113 w 326"/>
                  <a:gd name="T63" fmla="*/ 80 h 330"/>
                  <a:gd name="T64" fmla="*/ 102 w 326"/>
                  <a:gd name="T65" fmla="*/ 40 h 330"/>
                  <a:gd name="T66" fmla="*/ 106 w 326"/>
                  <a:gd name="T67" fmla="*/ 4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6" h="330">
                    <a:moveTo>
                      <a:pt x="106" y="40"/>
                    </a:moveTo>
                    <a:lnTo>
                      <a:pt x="119" y="37"/>
                    </a:lnTo>
                    <a:lnTo>
                      <a:pt x="126" y="28"/>
                    </a:lnTo>
                    <a:lnTo>
                      <a:pt x="140" y="26"/>
                    </a:lnTo>
                    <a:lnTo>
                      <a:pt x="144" y="20"/>
                    </a:lnTo>
                    <a:lnTo>
                      <a:pt x="159" y="13"/>
                    </a:lnTo>
                    <a:lnTo>
                      <a:pt x="202" y="6"/>
                    </a:lnTo>
                    <a:lnTo>
                      <a:pt x="219" y="6"/>
                    </a:lnTo>
                    <a:lnTo>
                      <a:pt x="224" y="10"/>
                    </a:lnTo>
                    <a:lnTo>
                      <a:pt x="241" y="0"/>
                    </a:lnTo>
                    <a:lnTo>
                      <a:pt x="250" y="6"/>
                    </a:lnTo>
                    <a:lnTo>
                      <a:pt x="255" y="0"/>
                    </a:lnTo>
                    <a:lnTo>
                      <a:pt x="264" y="6"/>
                    </a:lnTo>
                    <a:lnTo>
                      <a:pt x="277" y="4"/>
                    </a:lnTo>
                    <a:lnTo>
                      <a:pt x="270" y="13"/>
                    </a:lnTo>
                    <a:lnTo>
                      <a:pt x="273" y="13"/>
                    </a:lnTo>
                    <a:lnTo>
                      <a:pt x="271" y="26"/>
                    </a:lnTo>
                    <a:lnTo>
                      <a:pt x="273" y="39"/>
                    </a:lnTo>
                    <a:lnTo>
                      <a:pt x="270" y="51"/>
                    </a:lnTo>
                    <a:lnTo>
                      <a:pt x="255" y="62"/>
                    </a:lnTo>
                    <a:lnTo>
                      <a:pt x="259" y="77"/>
                    </a:lnTo>
                    <a:lnTo>
                      <a:pt x="266" y="80"/>
                    </a:lnTo>
                    <a:lnTo>
                      <a:pt x="270" y="91"/>
                    </a:lnTo>
                    <a:lnTo>
                      <a:pt x="282" y="99"/>
                    </a:lnTo>
                    <a:lnTo>
                      <a:pt x="288" y="131"/>
                    </a:lnTo>
                    <a:lnTo>
                      <a:pt x="284" y="139"/>
                    </a:lnTo>
                    <a:lnTo>
                      <a:pt x="291" y="150"/>
                    </a:lnTo>
                    <a:lnTo>
                      <a:pt x="293" y="177"/>
                    </a:lnTo>
                    <a:lnTo>
                      <a:pt x="291" y="201"/>
                    </a:lnTo>
                    <a:lnTo>
                      <a:pt x="286" y="206"/>
                    </a:lnTo>
                    <a:lnTo>
                      <a:pt x="295" y="221"/>
                    </a:lnTo>
                    <a:lnTo>
                      <a:pt x="297" y="231"/>
                    </a:lnTo>
                    <a:lnTo>
                      <a:pt x="301" y="233"/>
                    </a:lnTo>
                    <a:lnTo>
                      <a:pt x="319" y="239"/>
                    </a:lnTo>
                    <a:lnTo>
                      <a:pt x="326" y="253"/>
                    </a:lnTo>
                    <a:lnTo>
                      <a:pt x="264" y="293"/>
                    </a:lnTo>
                    <a:lnTo>
                      <a:pt x="228" y="321"/>
                    </a:lnTo>
                    <a:lnTo>
                      <a:pt x="204" y="326"/>
                    </a:lnTo>
                    <a:lnTo>
                      <a:pt x="191" y="330"/>
                    </a:lnTo>
                    <a:lnTo>
                      <a:pt x="188" y="328"/>
                    </a:lnTo>
                    <a:lnTo>
                      <a:pt x="188" y="315"/>
                    </a:lnTo>
                    <a:lnTo>
                      <a:pt x="168" y="308"/>
                    </a:lnTo>
                    <a:lnTo>
                      <a:pt x="164" y="301"/>
                    </a:lnTo>
                    <a:lnTo>
                      <a:pt x="157" y="299"/>
                    </a:lnTo>
                    <a:lnTo>
                      <a:pt x="155" y="291"/>
                    </a:lnTo>
                    <a:lnTo>
                      <a:pt x="60" y="228"/>
                    </a:lnTo>
                    <a:lnTo>
                      <a:pt x="0" y="186"/>
                    </a:lnTo>
                    <a:lnTo>
                      <a:pt x="0" y="179"/>
                    </a:lnTo>
                    <a:lnTo>
                      <a:pt x="0" y="159"/>
                    </a:lnTo>
                    <a:lnTo>
                      <a:pt x="8" y="151"/>
                    </a:lnTo>
                    <a:lnTo>
                      <a:pt x="26" y="142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48" y="139"/>
                    </a:lnTo>
                    <a:lnTo>
                      <a:pt x="60" y="126"/>
                    </a:lnTo>
                    <a:lnTo>
                      <a:pt x="80" y="119"/>
                    </a:lnTo>
                    <a:lnTo>
                      <a:pt x="77" y="115"/>
                    </a:lnTo>
                    <a:lnTo>
                      <a:pt x="77" y="106"/>
                    </a:lnTo>
                    <a:lnTo>
                      <a:pt x="91" y="102"/>
                    </a:lnTo>
                    <a:lnTo>
                      <a:pt x="91" y="97"/>
                    </a:lnTo>
                    <a:lnTo>
                      <a:pt x="120" y="97"/>
                    </a:lnTo>
                    <a:lnTo>
                      <a:pt x="119" y="93"/>
                    </a:lnTo>
                    <a:lnTo>
                      <a:pt x="120" y="90"/>
                    </a:lnTo>
                    <a:lnTo>
                      <a:pt x="113" y="80"/>
                    </a:lnTo>
                    <a:lnTo>
                      <a:pt x="111" y="46"/>
                    </a:lnTo>
                    <a:lnTo>
                      <a:pt x="102" y="40"/>
                    </a:lnTo>
                    <a:lnTo>
                      <a:pt x="106" y="40"/>
                    </a:lnTo>
                    <a:lnTo>
                      <a:pt x="106" y="4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8" name="Freeform 427"/>
              <p:cNvSpPr>
                <a:spLocks/>
              </p:cNvSpPr>
              <p:nvPr/>
            </p:nvSpPr>
            <p:spPr bwMode="auto">
              <a:xfrm>
                <a:off x="2564" y="1633"/>
                <a:ext cx="326" cy="330"/>
              </a:xfrm>
              <a:custGeom>
                <a:avLst/>
                <a:gdLst>
                  <a:gd name="T0" fmla="*/ 119 w 326"/>
                  <a:gd name="T1" fmla="*/ 37 h 330"/>
                  <a:gd name="T2" fmla="*/ 140 w 326"/>
                  <a:gd name="T3" fmla="*/ 26 h 330"/>
                  <a:gd name="T4" fmla="*/ 159 w 326"/>
                  <a:gd name="T5" fmla="*/ 13 h 330"/>
                  <a:gd name="T6" fmla="*/ 219 w 326"/>
                  <a:gd name="T7" fmla="*/ 6 h 330"/>
                  <a:gd name="T8" fmla="*/ 241 w 326"/>
                  <a:gd name="T9" fmla="*/ 0 h 330"/>
                  <a:gd name="T10" fmla="*/ 255 w 326"/>
                  <a:gd name="T11" fmla="*/ 0 h 330"/>
                  <a:gd name="T12" fmla="*/ 277 w 326"/>
                  <a:gd name="T13" fmla="*/ 4 h 330"/>
                  <a:gd name="T14" fmla="*/ 273 w 326"/>
                  <a:gd name="T15" fmla="*/ 13 h 330"/>
                  <a:gd name="T16" fmla="*/ 273 w 326"/>
                  <a:gd name="T17" fmla="*/ 39 h 330"/>
                  <a:gd name="T18" fmla="*/ 255 w 326"/>
                  <a:gd name="T19" fmla="*/ 62 h 330"/>
                  <a:gd name="T20" fmla="*/ 266 w 326"/>
                  <a:gd name="T21" fmla="*/ 80 h 330"/>
                  <a:gd name="T22" fmla="*/ 282 w 326"/>
                  <a:gd name="T23" fmla="*/ 99 h 330"/>
                  <a:gd name="T24" fmla="*/ 284 w 326"/>
                  <a:gd name="T25" fmla="*/ 139 h 330"/>
                  <a:gd name="T26" fmla="*/ 293 w 326"/>
                  <a:gd name="T27" fmla="*/ 177 h 330"/>
                  <a:gd name="T28" fmla="*/ 286 w 326"/>
                  <a:gd name="T29" fmla="*/ 206 h 330"/>
                  <a:gd name="T30" fmla="*/ 297 w 326"/>
                  <a:gd name="T31" fmla="*/ 231 h 330"/>
                  <a:gd name="T32" fmla="*/ 319 w 326"/>
                  <a:gd name="T33" fmla="*/ 239 h 330"/>
                  <a:gd name="T34" fmla="*/ 264 w 326"/>
                  <a:gd name="T35" fmla="*/ 293 h 330"/>
                  <a:gd name="T36" fmla="*/ 204 w 326"/>
                  <a:gd name="T37" fmla="*/ 326 h 330"/>
                  <a:gd name="T38" fmla="*/ 188 w 326"/>
                  <a:gd name="T39" fmla="*/ 328 h 330"/>
                  <a:gd name="T40" fmla="*/ 168 w 326"/>
                  <a:gd name="T41" fmla="*/ 308 h 330"/>
                  <a:gd name="T42" fmla="*/ 157 w 326"/>
                  <a:gd name="T43" fmla="*/ 299 h 330"/>
                  <a:gd name="T44" fmla="*/ 60 w 326"/>
                  <a:gd name="T45" fmla="*/ 228 h 330"/>
                  <a:gd name="T46" fmla="*/ 0 w 326"/>
                  <a:gd name="T47" fmla="*/ 179 h 330"/>
                  <a:gd name="T48" fmla="*/ 8 w 326"/>
                  <a:gd name="T49" fmla="*/ 151 h 330"/>
                  <a:gd name="T50" fmla="*/ 31 w 326"/>
                  <a:gd name="T51" fmla="*/ 144 h 330"/>
                  <a:gd name="T52" fmla="*/ 48 w 326"/>
                  <a:gd name="T53" fmla="*/ 139 h 330"/>
                  <a:gd name="T54" fmla="*/ 80 w 326"/>
                  <a:gd name="T55" fmla="*/ 119 h 330"/>
                  <a:gd name="T56" fmla="*/ 77 w 326"/>
                  <a:gd name="T57" fmla="*/ 106 h 330"/>
                  <a:gd name="T58" fmla="*/ 91 w 326"/>
                  <a:gd name="T59" fmla="*/ 97 h 330"/>
                  <a:gd name="T60" fmla="*/ 119 w 326"/>
                  <a:gd name="T61" fmla="*/ 93 h 330"/>
                  <a:gd name="T62" fmla="*/ 113 w 326"/>
                  <a:gd name="T63" fmla="*/ 80 h 330"/>
                  <a:gd name="T64" fmla="*/ 102 w 326"/>
                  <a:gd name="T65" fmla="*/ 40 h 330"/>
                  <a:gd name="T66" fmla="*/ 106 w 326"/>
                  <a:gd name="T67" fmla="*/ 4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6" h="330">
                    <a:moveTo>
                      <a:pt x="106" y="40"/>
                    </a:moveTo>
                    <a:lnTo>
                      <a:pt x="119" y="37"/>
                    </a:lnTo>
                    <a:lnTo>
                      <a:pt x="126" y="28"/>
                    </a:lnTo>
                    <a:lnTo>
                      <a:pt x="140" y="26"/>
                    </a:lnTo>
                    <a:lnTo>
                      <a:pt x="144" y="20"/>
                    </a:lnTo>
                    <a:lnTo>
                      <a:pt x="159" y="13"/>
                    </a:lnTo>
                    <a:lnTo>
                      <a:pt x="202" y="6"/>
                    </a:lnTo>
                    <a:lnTo>
                      <a:pt x="219" y="6"/>
                    </a:lnTo>
                    <a:lnTo>
                      <a:pt x="224" y="10"/>
                    </a:lnTo>
                    <a:lnTo>
                      <a:pt x="241" y="0"/>
                    </a:lnTo>
                    <a:lnTo>
                      <a:pt x="250" y="6"/>
                    </a:lnTo>
                    <a:lnTo>
                      <a:pt x="255" y="0"/>
                    </a:lnTo>
                    <a:lnTo>
                      <a:pt x="264" y="6"/>
                    </a:lnTo>
                    <a:lnTo>
                      <a:pt x="277" y="4"/>
                    </a:lnTo>
                    <a:lnTo>
                      <a:pt x="270" y="13"/>
                    </a:lnTo>
                    <a:lnTo>
                      <a:pt x="273" y="13"/>
                    </a:lnTo>
                    <a:lnTo>
                      <a:pt x="271" y="26"/>
                    </a:lnTo>
                    <a:lnTo>
                      <a:pt x="273" y="39"/>
                    </a:lnTo>
                    <a:lnTo>
                      <a:pt x="270" y="51"/>
                    </a:lnTo>
                    <a:lnTo>
                      <a:pt x="255" y="62"/>
                    </a:lnTo>
                    <a:lnTo>
                      <a:pt x="259" y="77"/>
                    </a:lnTo>
                    <a:lnTo>
                      <a:pt x="266" y="80"/>
                    </a:lnTo>
                    <a:lnTo>
                      <a:pt x="270" y="91"/>
                    </a:lnTo>
                    <a:lnTo>
                      <a:pt x="282" y="99"/>
                    </a:lnTo>
                    <a:lnTo>
                      <a:pt x="288" y="131"/>
                    </a:lnTo>
                    <a:lnTo>
                      <a:pt x="284" y="139"/>
                    </a:lnTo>
                    <a:lnTo>
                      <a:pt x="291" y="150"/>
                    </a:lnTo>
                    <a:lnTo>
                      <a:pt x="293" y="177"/>
                    </a:lnTo>
                    <a:lnTo>
                      <a:pt x="291" y="201"/>
                    </a:lnTo>
                    <a:lnTo>
                      <a:pt x="286" y="206"/>
                    </a:lnTo>
                    <a:lnTo>
                      <a:pt x="295" y="221"/>
                    </a:lnTo>
                    <a:lnTo>
                      <a:pt x="297" y="231"/>
                    </a:lnTo>
                    <a:lnTo>
                      <a:pt x="301" y="233"/>
                    </a:lnTo>
                    <a:lnTo>
                      <a:pt x="319" y="239"/>
                    </a:lnTo>
                    <a:lnTo>
                      <a:pt x="326" y="253"/>
                    </a:lnTo>
                    <a:lnTo>
                      <a:pt x="264" y="293"/>
                    </a:lnTo>
                    <a:lnTo>
                      <a:pt x="228" y="321"/>
                    </a:lnTo>
                    <a:lnTo>
                      <a:pt x="204" y="326"/>
                    </a:lnTo>
                    <a:lnTo>
                      <a:pt x="191" y="330"/>
                    </a:lnTo>
                    <a:lnTo>
                      <a:pt x="188" y="328"/>
                    </a:lnTo>
                    <a:lnTo>
                      <a:pt x="188" y="315"/>
                    </a:lnTo>
                    <a:lnTo>
                      <a:pt x="168" y="308"/>
                    </a:lnTo>
                    <a:lnTo>
                      <a:pt x="164" y="301"/>
                    </a:lnTo>
                    <a:lnTo>
                      <a:pt x="157" y="299"/>
                    </a:lnTo>
                    <a:lnTo>
                      <a:pt x="155" y="291"/>
                    </a:lnTo>
                    <a:lnTo>
                      <a:pt x="60" y="228"/>
                    </a:lnTo>
                    <a:lnTo>
                      <a:pt x="0" y="186"/>
                    </a:lnTo>
                    <a:lnTo>
                      <a:pt x="0" y="179"/>
                    </a:lnTo>
                    <a:lnTo>
                      <a:pt x="0" y="159"/>
                    </a:lnTo>
                    <a:lnTo>
                      <a:pt x="8" y="151"/>
                    </a:lnTo>
                    <a:lnTo>
                      <a:pt x="26" y="142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48" y="139"/>
                    </a:lnTo>
                    <a:lnTo>
                      <a:pt x="60" y="126"/>
                    </a:lnTo>
                    <a:lnTo>
                      <a:pt x="80" y="119"/>
                    </a:lnTo>
                    <a:lnTo>
                      <a:pt x="77" y="115"/>
                    </a:lnTo>
                    <a:lnTo>
                      <a:pt x="77" y="106"/>
                    </a:lnTo>
                    <a:lnTo>
                      <a:pt x="91" y="102"/>
                    </a:lnTo>
                    <a:lnTo>
                      <a:pt x="91" y="97"/>
                    </a:lnTo>
                    <a:lnTo>
                      <a:pt x="120" y="97"/>
                    </a:lnTo>
                    <a:lnTo>
                      <a:pt x="119" y="93"/>
                    </a:lnTo>
                    <a:lnTo>
                      <a:pt x="120" y="90"/>
                    </a:lnTo>
                    <a:lnTo>
                      <a:pt x="113" y="80"/>
                    </a:lnTo>
                    <a:lnTo>
                      <a:pt x="111" y="46"/>
                    </a:lnTo>
                    <a:lnTo>
                      <a:pt x="102" y="40"/>
                    </a:lnTo>
                    <a:lnTo>
                      <a:pt x="106" y="40"/>
                    </a:lnTo>
                    <a:lnTo>
                      <a:pt x="106" y="4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59" name="Freeform 428"/>
              <p:cNvSpPr>
                <a:spLocks/>
              </p:cNvSpPr>
              <p:nvPr/>
            </p:nvSpPr>
            <p:spPr bwMode="auto">
              <a:xfrm>
                <a:off x="2888" y="2363"/>
                <a:ext cx="200" cy="200"/>
              </a:xfrm>
              <a:custGeom>
                <a:avLst/>
                <a:gdLst>
                  <a:gd name="T0" fmla="*/ 0 w 200"/>
                  <a:gd name="T1" fmla="*/ 187 h 200"/>
                  <a:gd name="T2" fmla="*/ 0 w 200"/>
                  <a:gd name="T3" fmla="*/ 164 h 200"/>
                  <a:gd name="T4" fmla="*/ 11 w 200"/>
                  <a:gd name="T5" fmla="*/ 129 h 200"/>
                  <a:gd name="T6" fmla="*/ 20 w 200"/>
                  <a:gd name="T7" fmla="*/ 114 h 200"/>
                  <a:gd name="T8" fmla="*/ 31 w 200"/>
                  <a:gd name="T9" fmla="*/ 103 h 200"/>
                  <a:gd name="T10" fmla="*/ 33 w 200"/>
                  <a:gd name="T11" fmla="*/ 85 h 200"/>
                  <a:gd name="T12" fmla="*/ 33 w 200"/>
                  <a:gd name="T13" fmla="*/ 76 h 200"/>
                  <a:gd name="T14" fmla="*/ 26 w 200"/>
                  <a:gd name="T15" fmla="*/ 69 h 200"/>
                  <a:gd name="T16" fmla="*/ 22 w 200"/>
                  <a:gd name="T17" fmla="*/ 54 h 200"/>
                  <a:gd name="T18" fmla="*/ 26 w 200"/>
                  <a:gd name="T19" fmla="*/ 49 h 200"/>
                  <a:gd name="T20" fmla="*/ 24 w 200"/>
                  <a:gd name="T21" fmla="*/ 40 h 200"/>
                  <a:gd name="T22" fmla="*/ 11 w 200"/>
                  <a:gd name="T23" fmla="*/ 7 h 200"/>
                  <a:gd name="T24" fmla="*/ 26 w 200"/>
                  <a:gd name="T25" fmla="*/ 2 h 200"/>
                  <a:gd name="T26" fmla="*/ 73 w 200"/>
                  <a:gd name="T27" fmla="*/ 0 h 200"/>
                  <a:gd name="T28" fmla="*/ 80 w 200"/>
                  <a:gd name="T29" fmla="*/ 5 h 200"/>
                  <a:gd name="T30" fmla="*/ 84 w 200"/>
                  <a:gd name="T31" fmla="*/ 25 h 200"/>
                  <a:gd name="T32" fmla="*/ 97 w 200"/>
                  <a:gd name="T33" fmla="*/ 38 h 200"/>
                  <a:gd name="T34" fmla="*/ 122 w 200"/>
                  <a:gd name="T35" fmla="*/ 34 h 200"/>
                  <a:gd name="T36" fmla="*/ 127 w 200"/>
                  <a:gd name="T37" fmla="*/ 20 h 200"/>
                  <a:gd name="T38" fmla="*/ 146 w 200"/>
                  <a:gd name="T39" fmla="*/ 18 h 200"/>
                  <a:gd name="T40" fmla="*/ 146 w 200"/>
                  <a:gd name="T41" fmla="*/ 23 h 200"/>
                  <a:gd name="T42" fmla="*/ 160 w 200"/>
                  <a:gd name="T43" fmla="*/ 23 h 200"/>
                  <a:gd name="T44" fmla="*/ 162 w 200"/>
                  <a:gd name="T45" fmla="*/ 29 h 200"/>
                  <a:gd name="T46" fmla="*/ 162 w 200"/>
                  <a:gd name="T47" fmla="*/ 58 h 200"/>
                  <a:gd name="T48" fmla="*/ 169 w 200"/>
                  <a:gd name="T49" fmla="*/ 76 h 200"/>
                  <a:gd name="T50" fmla="*/ 166 w 200"/>
                  <a:gd name="T51" fmla="*/ 85 h 200"/>
                  <a:gd name="T52" fmla="*/ 169 w 200"/>
                  <a:gd name="T53" fmla="*/ 89 h 200"/>
                  <a:gd name="T54" fmla="*/ 173 w 200"/>
                  <a:gd name="T55" fmla="*/ 83 h 200"/>
                  <a:gd name="T56" fmla="*/ 198 w 200"/>
                  <a:gd name="T57" fmla="*/ 82 h 200"/>
                  <a:gd name="T58" fmla="*/ 197 w 200"/>
                  <a:gd name="T59" fmla="*/ 113 h 200"/>
                  <a:gd name="T60" fmla="*/ 200 w 200"/>
                  <a:gd name="T61" fmla="*/ 116 h 200"/>
                  <a:gd name="T62" fmla="*/ 166 w 200"/>
                  <a:gd name="T63" fmla="*/ 116 h 200"/>
                  <a:gd name="T64" fmla="*/ 166 w 200"/>
                  <a:gd name="T65" fmla="*/ 174 h 200"/>
                  <a:gd name="T66" fmla="*/ 186 w 200"/>
                  <a:gd name="T67" fmla="*/ 193 h 200"/>
                  <a:gd name="T68" fmla="*/ 157 w 200"/>
                  <a:gd name="T69" fmla="*/ 200 h 200"/>
                  <a:gd name="T70" fmla="*/ 135 w 200"/>
                  <a:gd name="T71" fmla="*/ 194 h 200"/>
                  <a:gd name="T72" fmla="*/ 118 w 200"/>
                  <a:gd name="T73" fmla="*/ 194 h 200"/>
                  <a:gd name="T74" fmla="*/ 106 w 200"/>
                  <a:gd name="T75" fmla="*/ 187 h 200"/>
                  <a:gd name="T76" fmla="*/ 35 w 200"/>
                  <a:gd name="T77" fmla="*/ 187 h 200"/>
                  <a:gd name="T78" fmla="*/ 24 w 200"/>
                  <a:gd name="T79" fmla="*/ 180 h 200"/>
                  <a:gd name="T80" fmla="*/ 17 w 200"/>
                  <a:gd name="T81" fmla="*/ 180 h 200"/>
                  <a:gd name="T82" fmla="*/ 7 w 200"/>
                  <a:gd name="T83" fmla="*/ 185 h 200"/>
                  <a:gd name="T84" fmla="*/ 7 w 200"/>
                  <a:gd name="T85" fmla="*/ 184 h 200"/>
                  <a:gd name="T86" fmla="*/ 0 w 200"/>
                  <a:gd name="T87" fmla="*/ 187 h 200"/>
                  <a:gd name="T88" fmla="*/ 0 w 200"/>
                  <a:gd name="T89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200">
                    <a:moveTo>
                      <a:pt x="0" y="187"/>
                    </a:moveTo>
                    <a:lnTo>
                      <a:pt x="0" y="164"/>
                    </a:lnTo>
                    <a:lnTo>
                      <a:pt x="11" y="129"/>
                    </a:lnTo>
                    <a:lnTo>
                      <a:pt x="20" y="114"/>
                    </a:lnTo>
                    <a:lnTo>
                      <a:pt x="31" y="103"/>
                    </a:lnTo>
                    <a:lnTo>
                      <a:pt x="33" y="85"/>
                    </a:lnTo>
                    <a:lnTo>
                      <a:pt x="33" y="76"/>
                    </a:lnTo>
                    <a:lnTo>
                      <a:pt x="26" y="69"/>
                    </a:lnTo>
                    <a:lnTo>
                      <a:pt x="22" y="54"/>
                    </a:lnTo>
                    <a:lnTo>
                      <a:pt x="26" y="49"/>
                    </a:lnTo>
                    <a:lnTo>
                      <a:pt x="24" y="40"/>
                    </a:lnTo>
                    <a:lnTo>
                      <a:pt x="11" y="7"/>
                    </a:lnTo>
                    <a:lnTo>
                      <a:pt x="26" y="2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4" y="25"/>
                    </a:lnTo>
                    <a:lnTo>
                      <a:pt x="97" y="38"/>
                    </a:lnTo>
                    <a:lnTo>
                      <a:pt x="122" y="34"/>
                    </a:lnTo>
                    <a:lnTo>
                      <a:pt x="127" y="20"/>
                    </a:lnTo>
                    <a:lnTo>
                      <a:pt x="146" y="18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9"/>
                    </a:lnTo>
                    <a:lnTo>
                      <a:pt x="162" y="58"/>
                    </a:lnTo>
                    <a:lnTo>
                      <a:pt x="169" y="76"/>
                    </a:lnTo>
                    <a:lnTo>
                      <a:pt x="166" y="85"/>
                    </a:lnTo>
                    <a:lnTo>
                      <a:pt x="169" y="89"/>
                    </a:lnTo>
                    <a:lnTo>
                      <a:pt x="173" y="83"/>
                    </a:lnTo>
                    <a:lnTo>
                      <a:pt x="198" y="82"/>
                    </a:lnTo>
                    <a:lnTo>
                      <a:pt x="197" y="113"/>
                    </a:lnTo>
                    <a:lnTo>
                      <a:pt x="200" y="116"/>
                    </a:lnTo>
                    <a:lnTo>
                      <a:pt x="166" y="116"/>
                    </a:lnTo>
                    <a:lnTo>
                      <a:pt x="166" y="174"/>
                    </a:lnTo>
                    <a:lnTo>
                      <a:pt x="186" y="193"/>
                    </a:lnTo>
                    <a:lnTo>
                      <a:pt x="157" y="200"/>
                    </a:lnTo>
                    <a:lnTo>
                      <a:pt x="135" y="194"/>
                    </a:lnTo>
                    <a:lnTo>
                      <a:pt x="118" y="194"/>
                    </a:lnTo>
                    <a:lnTo>
                      <a:pt x="106" y="187"/>
                    </a:lnTo>
                    <a:lnTo>
                      <a:pt x="35" y="187"/>
                    </a:lnTo>
                    <a:lnTo>
                      <a:pt x="24" y="180"/>
                    </a:lnTo>
                    <a:lnTo>
                      <a:pt x="17" y="180"/>
                    </a:lnTo>
                    <a:lnTo>
                      <a:pt x="7" y="185"/>
                    </a:lnTo>
                    <a:lnTo>
                      <a:pt x="7" y="184"/>
                    </a:lnTo>
                    <a:lnTo>
                      <a:pt x="0" y="187"/>
                    </a:lnTo>
                    <a:lnTo>
                      <a:pt x="0" y="18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0" name="Freeform 429"/>
              <p:cNvSpPr>
                <a:spLocks/>
              </p:cNvSpPr>
              <p:nvPr/>
            </p:nvSpPr>
            <p:spPr bwMode="auto">
              <a:xfrm>
                <a:off x="2888" y="2363"/>
                <a:ext cx="200" cy="200"/>
              </a:xfrm>
              <a:custGeom>
                <a:avLst/>
                <a:gdLst>
                  <a:gd name="T0" fmla="*/ 0 w 200"/>
                  <a:gd name="T1" fmla="*/ 187 h 200"/>
                  <a:gd name="T2" fmla="*/ 0 w 200"/>
                  <a:gd name="T3" fmla="*/ 164 h 200"/>
                  <a:gd name="T4" fmla="*/ 11 w 200"/>
                  <a:gd name="T5" fmla="*/ 129 h 200"/>
                  <a:gd name="T6" fmla="*/ 20 w 200"/>
                  <a:gd name="T7" fmla="*/ 114 h 200"/>
                  <a:gd name="T8" fmla="*/ 31 w 200"/>
                  <a:gd name="T9" fmla="*/ 103 h 200"/>
                  <a:gd name="T10" fmla="*/ 33 w 200"/>
                  <a:gd name="T11" fmla="*/ 85 h 200"/>
                  <a:gd name="T12" fmla="*/ 33 w 200"/>
                  <a:gd name="T13" fmla="*/ 76 h 200"/>
                  <a:gd name="T14" fmla="*/ 26 w 200"/>
                  <a:gd name="T15" fmla="*/ 69 h 200"/>
                  <a:gd name="T16" fmla="*/ 22 w 200"/>
                  <a:gd name="T17" fmla="*/ 54 h 200"/>
                  <a:gd name="T18" fmla="*/ 26 w 200"/>
                  <a:gd name="T19" fmla="*/ 49 h 200"/>
                  <a:gd name="T20" fmla="*/ 24 w 200"/>
                  <a:gd name="T21" fmla="*/ 40 h 200"/>
                  <a:gd name="T22" fmla="*/ 11 w 200"/>
                  <a:gd name="T23" fmla="*/ 7 h 200"/>
                  <a:gd name="T24" fmla="*/ 26 w 200"/>
                  <a:gd name="T25" fmla="*/ 2 h 200"/>
                  <a:gd name="T26" fmla="*/ 73 w 200"/>
                  <a:gd name="T27" fmla="*/ 0 h 200"/>
                  <a:gd name="T28" fmla="*/ 80 w 200"/>
                  <a:gd name="T29" fmla="*/ 5 h 200"/>
                  <a:gd name="T30" fmla="*/ 84 w 200"/>
                  <a:gd name="T31" fmla="*/ 25 h 200"/>
                  <a:gd name="T32" fmla="*/ 97 w 200"/>
                  <a:gd name="T33" fmla="*/ 38 h 200"/>
                  <a:gd name="T34" fmla="*/ 122 w 200"/>
                  <a:gd name="T35" fmla="*/ 34 h 200"/>
                  <a:gd name="T36" fmla="*/ 127 w 200"/>
                  <a:gd name="T37" fmla="*/ 20 h 200"/>
                  <a:gd name="T38" fmla="*/ 146 w 200"/>
                  <a:gd name="T39" fmla="*/ 18 h 200"/>
                  <a:gd name="T40" fmla="*/ 146 w 200"/>
                  <a:gd name="T41" fmla="*/ 23 h 200"/>
                  <a:gd name="T42" fmla="*/ 160 w 200"/>
                  <a:gd name="T43" fmla="*/ 23 h 200"/>
                  <a:gd name="T44" fmla="*/ 162 w 200"/>
                  <a:gd name="T45" fmla="*/ 29 h 200"/>
                  <a:gd name="T46" fmla="*/ 162 w 200"/>
                  <a:gd name="T47" fmla="*/ 58 h 200"/>
                  <a:gd name="T48" fmla="*/ 169 w 200"/>
                  <a:gd name="T49" fmla="*/ 76 h 200"/>
                  <a:gd name="T50" fmla="*/ 166 w 200"/>
                  <a:gd name="T51" fmla="*/ 85 h 200"/>
                  <a:gd name="T52" fmla="*/ 169 w 200"/>
                  <a:gd name="T53" fmla="*/ 89 h 200"/>
                  <a:gd name="T54" fmla="*/ 173 w 200"/>
                  <a:gd name="T55" fmla="*/ 83 h 200"/>
                  <a:gd name="T56" fmla="*/ 198 w 200"/>
                  <a:gd name="T57" fmla="*/ 82 h 200"/>
                  <a:gd name="T58" fmla="*/ 197 w 200"/>
                  <a:gd name="T59" fmla="*/ 113 h 200"/>
                  <a:gd name="T60" fmla="*/ 200 w 200"/>
                  <a:gd name="T61" fmla="*/ 116 h 200"/>
                  <a:gd name="T62" fmla="*/ 166 w 200"/>
                  <a:gd name="T63" fmla="*/ 116 h 200"/>
                  <a:gd name="T64" fmla="*/ 166 w 200"/>
                  <a:gd name="T65" fmla="*/ 174 h 200"/>
                  <a:gd name="T66" fmla="*/ 186 w 200"/>
                  <a:gd name="T67" fmla="*/ 193 h 200"/>
                  <a:gd name="T68" fmla="*/ 157 w 200"/>
                  <a:gd name="T69" fmla="*/ 200 h 200"/>
                  <a:gd name="T70" fmla="*/ 135 w 200"/>
                  <a:gd name="T71" fmla="*/ 194 h 200"/>
                  <a:gd name="T72" fmla="*/ 118 w 200"/>
                  <a:gd name="T73" fmla="*/ 194 h 200"/>
                  <a:gd name="T74" fmla="*/ 106 w 200"/>
                  <a:gd name="T75" fmla="*/ 187 h 200"/>
                  <a:gd name="T76" fmla="*/ 35 w 200"/>
                  <a:gd name="T77" fmla="*/ 187 h 200"/>
                  <a:gd name="T78" fmla="*/ 24 w 200"/>
                  <a:gd name="T79" fmla="*/ 180 h 200"/>
                  <a:gd name="T80" fmla="*/ 17 w 200"/>
                  <a:gd name="T81" fmla="*/ 180 h 200"/>
                  <a:gd name="T82" fmla="*/ 7 w 200"/>
                  <a:gd name="T83" fmla="*/ 185 h 200"/>
                  <a:gd name="T84" fmla="*/ 7 w 200"/>
                  <a:gd name="T85" fmla="*/ 184 h 200"/>
                  <a:gd name="T86" fmla="*/ 0 w 200"/>
                  <a:gd name="T87" fmla="*/ 187 h 200"/>
                  <a:gd name="T88" fmla="*/ 0 w 200"/>
                  <a:gd name="T89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200">
                    <a:moveTo>
                      <a:pt x="0" y="187"/>
                    </a:moveTo>
                    <a:lnTo>
                      <a:pt x="0" y="164"/>
                    </a:lnTo>
                    <a:lnTo>
                      <a:pt x="11" y="129"/>
                    </a:lnTo>
                    <a:lnTo>
                      <a:pt x="20" y="114"/>
                    </a:lnTo>
                    <a:lnTo>
                      <a:pt x="31" y="103"/>
                    </a:lnTo>
                    <a:lnTo>
                      <a:pt x="33" y="85"/>
                    </a:lnTo>
                    <a:lnTo>
                      <a:pt x="33" y="76"/>
                    </a:lnTo>
                    <a:lnTo>
                      <a:pt x="26" y="69"/>
                    </a:lnTo>
                    <a:lnTo>
                      <a:pt x="22" y="54"/>
                    </a:lnTo>
                    <a:lnTo>
                      <a:pt x="26" y="49"/>
                    </a:lnTo>
                    <a:lnTo>
                      <a:pt x="24" y="40"/>
                    </a:lnTo>
                    <a:lnTo>
                      <a:pt x="11" y="7"/>
                    </a:lnTo>
                    <a:lnTo>
                      <a:pt x="26" y="2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4" y="25"/>
                    </a:lnTo>
                    <a:lnTo>
                      <a:pt x="97" y="38"/>
                    </a:lnTo>
                    <a:lnTo>
                      <a:pt x="122" y="34"/>
                    </a:lnTo>
                    <a:lnTo>
                      <a:pt x="127" y="20"/>
                    </a:lnTo>
                    <a:lnTo>
                      <a:pt x="146" y="18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9"/>
                    </a:lnTo>
                    <a:lnTo>
                      <a:pt x="162" y="58"/>
                    </a:lnTo>
                    <a:lnTo>
                      <a:pt x="169" y="76"/>
                    </a:lnTo>
                    <a:lnTo>
                      <a:pt x="166" y="85"/>
                    </a:lnTo>
                    <a:lnTo>
                      <a:pt x="169" y="89"/>
                    </a:lnTo>
                    <a:lnTo>
                      <a:pt x="173" y="83"/>
                    </a:lnTo>
                    <a:lnTo>
                      <a:pt x="198" y="82"/>
                    </a:lnTo>
                    <a:lnTo>
                      <a:pt x="197" y="113"/>
                    </a:lnTo>
                    <a:lnTo>
                      <a:pt x="200" y="116"/>
                    </a:lnTo>
                    <a:lnTo>
                      <a:pt x="166" y="116"/>
                    </a:lnTo>
                    <a:lnTo>
                      <a:pt x="166" y="174"/>
                    </a:lnTo>
                    <a:lnTo>
                      <a:pt x="186" y="193"/>
                    </a:lnTo>
                    <a:lnTo>
                      <a:pt x="157" y="200"/>
                    </a:lnTo>
                    <a:lnTo>
                      <a:pt x="135" y="194"/>
                    </a:lnTo>
                    <a:lnTo>
                      <a:pt x="118" y="194"/>
                    </a:lnTo>
                    <a:lnTo>
                      <a:pt x="106" y="187"/>
                    </a:lnTo>
                    <a:lnTo>
                      <a:pt x="35" y="187"/>
                    </a:lnTo>
                    <a:lnTo>
                      <a:pt x="24" y="180"/>
                    </a:lnTo>
                    <a:lnTo>
                      <a:pt x="17" y="180"/>
                    </a:lnTo>
                    <a:lnTo>
                      <a:pt x="7" y="185"/>
                    </a:lnTo>
                    <a:lnTo>
                      <a:pt x="7" y="184"/>
                    </a:lnTo>
                    <a:lnTo>
                      <a:pt x="0" y="187"/>
                    </a:lnTo>
                    <a:lnTo>
                      <a:pt x="0" y="18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1" name="Freeform 430"/>
              <p:cNvSpPr>
                <a:spLocks/>
              </p:cNvSpPr>
              <p:nvPr/>
            </p:nvSpPr>
            <p:spPr bwMode="auto">
              <a:xfrm>
                <a:off x="2894" y="2341"/>
                <a:ext cx="16" cy="24"/>
              </a:xfrm>
              <a:custGeom>
                <a:avLst/>
                <a:gdLst>
                  <a:gd name="T0" fmla="*/ 5 w 16"/>
                  <a:gd name="T1" fmla="*/ 24 h 24"/>
                  <a:gd name="T2" fmla="*/ 0 w 16"/>
                  <a:gd name="T3" fmla="*/ 11 h 24"/>
                  <a:gd name="T4" fmla="*/ 11 w 16"/>
                  <a:gd name="T5" fmla="*/ 0 h 24"/>
                  <a:gd name="T6" fmla="*/ 16 w 16"/>
                  <a:gd name="T7" fmla="*/ 4 h 24"/>
                  <a:gd name="T8" fmla="*/ 9 w 16"/>
                  <a:gd name="T9" fmla="*/ 9 h 24"/>
                  <a:gd name="T10" fmla="*/ 7 w 16"/>
                  <a:gd name="T11" fmla="*/ 22 h 24"/>
                  <a:gd name="T12" fmla="*/ 5 w 16"/>
                  <a:gd name="T13" fmla="*/ 24 h 24"/>
                  <a:gd name="T14" fmla="*/ 5 w 16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5" y="24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7" y="22"/>
                    </a:lnTo>
                    <a:lnTo>
                      <a:pt x="5" y="24"/>
                    </a:lnTo>
                    <a:lnTo>
                      <a:pt x="5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2" name="Freeform 431"/>
              <p:cNvSpPr>
                <a:spLocks/>
              </p:cNvSpPr>
              <p:nvPr/>
            </p:nvSpPr>
            <p:spPr bwMode="auto">
              <a:xfrm>
                <a:off x="2894" y="2341"/>
                <a:ext cx="16" cy="24"/>
              </a:xfrm>
              <a:custGeom>
                <a:avLst/>
                <a:gdLst>
                  <a:gd name="T0" fmla="*/ 5 w 16"/>
                  <a:gd name="T1" fmla="*/ 24 h 24"/>
                  <a:gd name="T2" fmla="*/ 0 w 16"/>
                  <a:gd name="T3" fmla="*/ 11 h 24"/>
                  <a:gd name="T4" fmla="*/ 11 w 16"/>
                  <a:gd name="T5" fmla="*/ 0 h 24"/>
                  <a:gd name="T6" fmla="*/ 16 w 16"/>
                  <a:gd name="T7" fmla="*/ 4 h 24"/>
                  <a:gd name="T8" fmla="*/ 9 w 16"/>
                  <a:gd name="T9" fmla="*/ 9 h 24"/>
                  <a:gd name="T10" fmla="*/ 7 w 16"/>
                  <a:gd name="T11" fmla="*/ 22 h 24"/>
                  <a:gd name="T12" fmla="*/ 5 w 16"/>
                  <a:gd name="T13" fmla="*/ 24 h 24"/>
                  <a:gd name="T14" fmla="*/ 5 w 16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5" y="24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7" y="22"/>
                    </a:lnTo>
                    <a:lnTo>
                      <a:pt x="5" y="24"/>
                    </a:lnTo>
                    <a:lnTo>
                      <a:pt x="5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3" name="Freeform 432"/>
              <p:cNvSpPr>
                <a:spLocks/>
              </p:cNvSpPr>
              <p:nvPr/>
            </p:nvSpPr>
            <p:spPr bwMode="auto">
              <a:xfrm>
                <a:off x="3019" y="2557"/>
                <a:ext cx="151" cy="157"/>
              </a:xfrm>
              <a:custGeom>
                <a:avLst/>
                <a:gdLst>
                  <a:gd name="T0" fmla="*/ 151 w 151"/>
                  <a:gd name="T1" fmla="*/ 75 h 157"/>
                  <a:gd name="T2" fmla="*/ 122 w 151"/>
                  <a:gd name="T3" fmla="*/ 93 h 157"/>
                  <a:gd name="T4" fmla="*/ 95 w 151"/>
                  <a:gd name="T5" fmla="*/ 120 h 157"/>
                  <a:gd name="T6" fmla="*/ 91 w 151"/>
                  <a:gd name="T7" fmla="*/ 135 h 157"/>
                  <a:gd name="T8" fmla="*/ 78 w 151"/>
                  <a:gd name="T9" fmla="*/ 137 h 157"/>
                  <a:gd name="T10" fmla="*/ 64 w 151"/>
                  <a:gd name="T11" fmla="*/ 131 h 157"/>
                  <a:gd name="T12" fmla="*/ 55 w 151"/>
                  <a:gd name="T13" fmla="*/ 131 h 157"/>
                  <a:gd name="T14" fmla="*/ 37 w 151"/>
                  <a:gd name="T15" fmla="*/ 153 h 157"/>
                  <a:gd name="T16" fmla="*/ 27 w 151"/>
                  <a:gd name="T17" fmla="*/ 157 h 157"/>
                  <a:gd name="T18" fmla="*/ 13 w 151"/>
                  <a:gd name="T19" fmla="*/ 155 h 157"/>
                  <a:gd name="T20" fmla="*/ 15 w 151"/>
                  <a:gd name="T21" fmla="*/ 135 h 157"/>
                  <a:gd name="T22" fmla="*/ 0 w 151"/>
                  <a:gd name="T23" fmla="*/ 120 h 157"/>
                  <a:gd name="T24" fmla="*/ 0 w 151"/>
                  <a:gd name="T25" fmla="*/ 71 h 157"/>
                  <a:gd name="T26" fmla="*/ 17 w 151"/>
                  <a:gd name="T27" fmla="*/ 71 h 157"/>
                  <a:gd name="T28" fmla="*/ 17 w 151"/>
                  <a:gd name="T29" fmla="*/ 13 h 157"/>
                  <a:gd name="T30" fmla="*/ 47 w 151"/>
                  <a:gd name="T31" fmla="*/ 6 h 157"/>
                  <a:gd name="T32" fmla="*/ 57 w 151"/>
                  <a:gd name="T33" fmla="*/ 8 h 157"/>
                  <a:gd name="T34" fmla="*/ 58 w 151"/>
                  <a:gd name="T35" fmla="*/ 15 h 157"/>
                  <a:gd name="T36" fmla="*/ 69 w 151"/>
                  <a:gd name="T37" fmla="*/ 6 h 157"/>
                  <a:gd name="T38" fmla="*/ 80 w 151"/>
                  <a:gd name="T39" fmla="*/ 0 h 157"/>
                  <a:gd name="T40" fmla="*/ 86 w 151"/>
                  <a:gd name="T41" fmla="*/ 0 h 157"/>
                  <a:gd name="T42" fmla="*/ 98 w 151"/>
                  <a:gd name="T43" fmla="*/ 28 h 157"/>
                  <a:gd name="T44" fmla="*/ 126 w 151"/>
                  <a:gd name="T45" fmla="*/ 50 h 157"/>
                  <a:gd name="T46" fmla="*/ 129 w 151"/>
                  <a:gd name="T47" fmla="*/ 64 h 157"/>
                  <a:gd name="T48" fmla="*/ 151 w 151"/>
                  <a:gd name="T49" fmla="*/ 75 h 157"/>
                  <a:gd name="T50" fmla="*/ 151 w 151"/>
                  <a:gd name="T51" fmla="*/ 7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157">
                    <a:moveTo>
                      <a:pt x="151" y="75"/>
                    </a:moveTo>
                    <a:lnTo>
                      <a:pt x="122" y="93"/>
                    </a:lnTo>
                    <a:lnTo>
                      <a:pt x="95" y="120"/>
                    </a:lnTo>
                    <a:lnTo>
                      <a:pt x="91" y="135"/>
                    </a:lnTo>
                    <a:lnTo>
                      <a:pt x="78" y="137"/>
                    </a:lnTo>
                    <a:lnTo>
                      <a:pt x="64" y="131"/>
                    </a:lnTo>
                    <a:lnTo>
                      <a:pt x="55" y="131"/>
                    </a:lnTo>
                    <a:lnTo>
                      <a:pt x="37" y="153"/>
                    </a:lnTo>
                    <a:lnTo>
                      <a:pt x="27" y="157"/>
                    </a:lnTo>
                    <a:lnTo>
                      <a:pt x="13" y="155"/>
                    </a:lnTo>
                    <a:lnTo>
                      <a:pt x="15" y="135"/>
                    </a:lnTo>
                    <a:lnTo>
                      <a:pt x="0" y="120"/>
                    </a:lnTo>
                    <a:lnTo>
                      <a:pt x="0" y="71"/>
                    </a:lnTo>
                    <a:lnTo>
                      <a:pt x="17" y="71"/>
                    </a:lnTo>
                    <a:lnTo>
                      <a:pt x="17" y="13"/>
                    </a:lnTo>
                    <a:lnTo>
                      <a:pt x="47" y="6"/>
                    </a:lnTo>
                    <a:lnTo>
                      <a:pt x="57" y="8"/>
                    </a:lnTo>
                    <a:lnTo>
                      <a:pt x="58" y="15"/>
                    </a:lnTo>
                    <a:lnTo>
                      <a:pt x="69" y="6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8" y="28"/>
                    </a:lnTo>
                    <a:lnTo>
                      <a:pt x="126" y="50"/>
                    </a:lnTo>
                    <a:lnTo>
                      <a:pt x="129" y="64"/>
                    </a:lnTo>
                    <a:lnTo>
                      <a:pt x="151" y="75"/>
                    </a:lnTo>
                    <a:lnTo>
                      <a:pt x="151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4" name="Freeform 433"/>
              <p:cNvSpPr>
                <a:spLocks/>
              </p:cNvSpPr>
              <p:nvPr/>
            </p:nvSpPr>
            <p:spPr bwMode="auto">
              <a:xfrm>
                <a:off x="3019" y="2557"/>
                <a:ext cx="151" cy="157"/>
              </a:xfrm>
              <a:custGeom>
                <a:avLst/>
                <a:gdLst>
                  <a:gd name="T0" fmla="*/ 151 w 151"/>
                  <a:gd name="T1" fmla="*/ 75 h 157"/>
                  <a:gd name="T2" fmla="*/ 122 w 151"/>
                  <a:gd name="T3" fmla="*/ 93 h 157"/>
                  <a:gd name="T4" fmla="*/ 95 w 151"/>
                  <a:gd name="T5" fmla="*/ 120 h 157"/>
                  <a:gd name="T6" fmla="*/ 91 w 151"/>
                  <a:gd name="T7" fmla="*/ 135 h 157"/>
                  <a:gd name="T8" fmla="*/ 78 w 151"/>
                  <a:gd name="T9" fmla="*/ 137 h 157"/>
                  <a:gd name="T10" fmla="*/ 64 w 151"/>
                  <a:gd name="T11" fmla="*/ 131 h 157"/>
                  <a:gd name="T12" fmla="*/ 55 w 151"/>
                  <a:gd name="T13" fmla="*/ 131 h 157"/>
                  <a:gd name="T14" fmla="*/ 37 w 151"/>
                  <a:gd name="T15" fmla="*/ 153 h 157"/>
                  <a:gd name="T16" fmla="*/ 27 w 151"/>
                  <a:gd name="T17" fmla="*/ 157 h 157"/>
                  <a:gd name="T18" fmla="*/ 13 w 151"/>
                  <a:gd name="T19" fmla="*/ 155 h 157"/>
                  <a:gd name="T20" fmla="*/ 15 w 151"/>
                  <a:gd name="T21" fmla="*/ 135 h 157"/>
                  <a:gd name="T22" fmla="*/ 0 w 151"/>
                  <a:gd name="T23" fmla="*/ 120 h 157"/>
                  <a:gd name="T24" fmla="*/ 0 w 151"/>
                  <a:gd name="T25" fmla="*/ 71 h 157"/>
                  <a:gd name="T26" fmla="*/ 17 w 151"/>
                  <a:gd name="T27" fmla="*/ 71 h 157"/>
                  <a:gd name="T28" fmla="*/ 17 w 151"/>
                  <a:gd name="T29" fmla="*/ 13 h 157"/>
                  <a:gd name="T30" fmla="*/ 47 w 151"/>
                  <a:gd name="T31" fmla="*/ 6 h 157"/>
                  <a:gd name="T32" fmla="*/ 57 w 151"/>
                  <a:gd name="T33" fmla="*/ 8 h 157"/>
                  <a:gd name="T34" fmla="*/ 58 w 151"/>
                  <a:gd name="T35" fmla="*/ 15 h 157"/>
                  <a:gd name="T36" fmla="*/ 69 w 151"/>
                  <a:gd name="T37" fmla="*/ 6 h 157"/>
                  <a:gd name="T38" fmla="*/ 80 w 151"/>
                  <a:gd name="T39" fmla="*/ 0 h 157"/>
                  <a:gd name="T40" fmla="*/ 86 w 151"/>
                  <a:gd name="T41" fmla="*/ 0 h 157"/>
                  <a:gd name="T42" fmla="*/ 98 w 151"/>
                  <a:gd name="T43" fmla="*/ 28 h 157"/>
                  <a:gd name="T44" fmla="*/ 126 w 151"/>
                  <a:gd name="T45" fmla="*/ 50 h 157"/>
                  <a:gd name="T46" fmla="*/ 129 w 151"/>
                  <a:gd name="T47" fmla="*/ 64 h 157"/>
                  <a:gd name="T48" fmla="*/ 151 w 151"/>
                  <a:gd name="T49" fmla="*/ 75 h 157"/>
                  <a:gd name="T50" fmla="*/ 151 w 151"/>
                  <a:gd name="T51" fmla="*/ 7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157">
                    <a:moveTo>
                      <a:pt x="151" y="75"/>
                    </a:moveTo>
                    <a:lnTo>
                      <a:pt x="122" y="93"/>
                    </a:lnTo>
                    <a:lnTo>
                      <a:pt x="95" y="120"/>
                    </a:lnTo>
                    <a:lnTo>
                      <a:pt x="91" y="135"/>
                    </a:lnTo>
                    <a:lnTo>
                      <a:pt x="78" y="137"/>
                    </a:lnTo>
                    <a:lnTo>
                      <a:pt x="64" y="131"/>
                    </a:lnTo>
                    <a:lnTo>
                      <a:pt x="55" y="131"/>
                    </a:lnTo>
                    <a:lnTo>
                      <a:pt x="37" y="153"/>
                    </a:lnTo>
                    <a:lnTo>
                      <a:pt x="27" y="157"/>
                    </a:lnTo>
                    <a:lnTo>
                      <a:pt x="13" y="155"/>
                    </a:lnTo>
                    <a:lnTo>
                      <a:pt x="15" y="135"/>
                    </a:lnTo>
                    <a:lnTo>
                      <a:pt x="0" y="120"/>
                    </a:lnTo>
                    <a:lnTo>
                      <a:pt x="0" y="71"/>
                    </a:lnTo>
                    <a:lnTo>
                      <a:pt x="17" y="71"/>
                    </a:lnTo>
                    <a:lnTo>
                      <a:pt x="17" y="13"/>
                    </a:lnTo>
                    <a:lnTo>
                      <a:pt x="47" y="6"/>
                    </a:lnTo>
                    <a:lnTo>
                      <a:pt x="57" y="8"/>
                    </a:lnTo>
                    <a:lnTo>
                      <a:pt x="58" y="15"/>
                    </a:lnTo>
                    <a:lnTo>
                      <a:pt x="69" y="6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8" y="28"/>
                    </a:lnTo>
                    <a:lnTo>
                      <a:pt x="126" y="50"/>
                    </a:lnTo>
                    <a:lnTo>
                      <a:pt x="129" y="64"/>
                    </a:lnTo>
                    <a:lnTo>
                      <a:pt x="151" y="75"/>
                    </a:lnTo>
                    <a:lnTo>
                      <a:pt x="151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5" name="Freeform 434"/>
              <p:cNvSpPr>
                <a:spLocks/>
              </p:cNvSpPr>
              <p:nvPr/>
            </p:nvSpPr>
            <p:spPr bwMode="auto">
              <a:xfrm>
                <a:off x="2835" y="2065"/>
                <a:ext cx="124" cy="181"/>
              </a:xfrm>
              <a:custGeom>
                <a:avLst/>
                <a:gdLst>
                  <a:gd name="T0" fmla="*/ 91 w 124"/>
                  <a:gd name="T1" fmla="*/ 5 h 181"/>
                  <a:gd name="T2" fmla="*/ 97 w 124"/>
                  <a:gd name="T3" fmla="*/ 10 h 181"/>
                  <a:gd name="T4" fmla="*/ 97 w 124"/>
                  <a:gd name="T5" fmla="*/ 18 h 181"/>
                  <a:gd name="T6" fmla="*/ 82 w 124"/>
                  <a:gd name="T7" fmla="*/ 30 h 181"/>
                  <a:gd name="T8" fmla="*/ 71 w 124"/>
                  <a:gd name="T9" fmla="*/ 63 h 181"/>
                  <a:gd name="T10" fmla="*/ 62 w 124"/>
                  <a:gd name="T11" fmla="*/ 70 h 181"/>
                  <a:gd name="T12" fmla="*/ 50 w 124"/>
                  <a:gd name="T13" fmla="*/ 101 h 181"/>
                  <a:gd name="T14" fmla="*/ 44 w 124"/>
                  <a:gd name="T15" fmla="*/ 103 h 181"/>
                  <a:gd name="T16" fmla="*/ 35 w 124"/>
                  <a:gd name="T17" fmla="*/ 96 h 181"/>
                  <a:gd name="T18" fmla="*/ 19 w 124"/>
                  <a:gd name="T19" fmla="*/ 96 h 181"/>
                  <a:gd name="T20" fmla="*/ 8 w 124"/>
                  <a:gd name="T21" fmla="*/ 112 h 181"/>
                  <a:gd name="T22" fmla="*/ 0 w 124"/>
                  <a:gd name="T23" fmla="*/ 130 h 181"/>
                  <a:gd name="T24" fmla="*/ 2 w 124"/>
                  <a:gd name="T25" fmla="*/ 134 h 181"/>
                  <a:gd name="T26" fmla="*/ 8 w 124"/>
                  <a:gd name="T27" fmla="*/ 134 h 181"/>
                  <a:gd name="T28" fmla="*/ 10 w 124"/>
                  <a:gd name="T29" fmla="*/ 141 h 181"/>
                  <a:gd name="T30" fmla="*/ 20 w 124"/>
                  <a:gd name="T31" fmla="*/ 141 h 181"/>
                  <a:gd name="T32" fmla="*/ 19 w 124"/>
                  <a:gd name="T33" fmla="*/ 147 h 181"/>
                  <a:gd name="T34" fmla="*/ 26 w 124"/>
                  <a:gd name="T35" fmla="*/ 154 h 181"/>
                  <a:gd name="T36" fmla="*/ 20 w 124"/>
                  <a:gd name="T37" fmla="*/ 172 h 181"/>
                  <a:gd name="T38" fmla="*/ 46 w 124"/>
                  <a:gd name="T39" fmla="*/ 170 h 181"/>
                  <a:gd name="T40" fmla="*/ 79 w 124"/>
                  <a:gd name="T41" fmla="*/ 172 h 181"/>
                  <a:gd name="T42" fmla="*/ 100 w 124"/>
                  <a:gd name="T43" fmla="*/ 172 h 181"/>
                  <a:gd name="T44" fmla="*/ 115 w 124"/>
                  <a:gd name="T45" fmla="*/ 174 h 181"/>
                  <a:gd name="T46" fmla="*/ 120 w 124"/>
                  <a:gd name="T47" fmla="*/ 181 h 181"/>
                  <a:gd name="T48" fmla="*/ 124 w 124"/>
                  <a:gd name="T49" fmla="*/ 161 h 181"/>
                  <a:gd name="T50" fmla="*/ 113 w 124"/>
                  <a:gd name="T51" fmla="*/ 152 h 181"/>
                  <a:gd name="T52" fmla="*/ 99 w 124"/>
                  <a:gd name="T53" fmla="*/ 129 h 181"/>
                  <a:gd name="T54" fmla="*/ 99 w 124"/>
                  <a:gd name="T55" fmla="*/ 112 h 181"/>
                  <a:gd name="T56" fmla="*/ 113 w 124"/>
                  <a:gd name="T57" fmla="*/ 87 h 181"/>
                  <a:gd name="T58" fmla="*/ 106 w 124"/>
                  <a:gd name="T59" fmla="*/ 67 h 181"/>
                  <a:gd name="T60" fmla="*/ 95 w 124"/>
                  <a:gd name="T61" fmla="*/ 61 h 181"/>
                  <a:gd name="T62" fmla="*/ 91 w 124"/>
                  <a:gd name="T63" fmla="*/ 52 h 181"/>
                  <a:gd name="T64" fmla="*/ 93 w 124"/>
                  <a:gd name="T65" fmla="*/ 47 h 181"/>
                  <a:gd name="T66" fmla="*/ 111 w 124"/>
                  <a:gd name="T67" fmla="*/ 47 h 181"/>
                  <a:gd name="T68" fmla="*/ 104 w 124"/>
                  <a:gd name="T69" fmla="*/ 30 h 181"/>
                  <a:gd name="T70" fmla="*/ 106 w 124"/>
                  <a:gd name="T71" fmla="*/ 14 h 181"/>
                  <a:gd name="T72" fmla="*/ 100 w 124"/>
                  <a:gd name="T73" fmla="*/ 0 h 181"/>
                  <a:gd name="T74" fmla="*/ 91 w 124"/>
                  <a:gd name="T75" fmla="*/ 5 h 181"/>
                  <a:gd name="T76" fmla="*/ 91 w 124"/>
                  <a:gd name="T77" fmla="*/ 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" h="181">
                    <a:moveTo>
                      <a:pt x="91" y="5"/>
                    </a:moveTo>
                    <a:lnTo>
                      <a:pt x="97" y="10"/>
                    </a:lnTo>
                    <a:lnTo>
                      <a:pt x="97" y="18"/>
                    </a:lnTo>
                    <a:lnTo>
                      <a:pt x="82" y="30"/>
                    </a:lnTo>
                    <a:lnTo>
                      <a:pt x="71" y="63"/>
                    </a:lnTo>
                    <a:lnTo>
                      <a:pt x="62" y="70"/>
                    </a:lnTo>
                    <a:lnTo>
                      <a:pt x="50" y="101"/>
                    </a:lnTo>
                    <a:lnTo>
                      <a:pt x="44" y="103"/>
                    </a:lnTo>
                    <a:lnTo>
                      <a:pt x="35" y="96"/>
                    </a:lnTo>
                    <a:lnTo>
                      <a:pt x="19" y="96"/>
                    </a:lnTo>
                    <a:lnTo>
                      <a:pt x="8" y="112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8" y="134"/>
                    </a:lnTo>
                    <a:lnTo>
                      <a:pt x="10" y="141"/>
                    </a:lnTo>
                    <a:lnTo>
                      <a:pt x="20" y="141"/>
                    </a:lnTo>
                    <a:lnTo>
                      <a:pt x="19" y="147"/>
                    </a:lnTo>
                    <a:lnTo>
                      <a:pt x="26" y="154"/>
                    </a:lnTo>
                    <a:lnTo>
                      <a:pt x="20" y="172"/>
                    </a:lnTo>
                    <a:lnTo>
                      <a:pt x="46" y="170"/>
                    </a:lnTo>
                    <a:lnTo>
                      <a:pt x="79" y="172"/>
                    </a:lnTo>
                    <a:lnTo>
                      <a:pt x="100" y="172"/>
                    </a:lnTo>
                    <a:lnTo>
                      <a:pt x="115" y="174"/>
                    </a:lnTo>
                    <a:lnTo>
                      <a:pt x="120" y="181"/>
                    </a:lnTo>
                    <a:lnTo>
                      <a:pt x="124" y="161"/>
                    </a:lnTo>
                    <a:lnTo>
                      <a:pt x="113" y="152"/>
                    </a:lnTo>
                    <a:lnTo>
                      <a:pt x="99" y="129"/>
                    </a:lnTo>
                    <a:lnTo>
                      <a:pt x="99" y="112"/>
                    </a:lnTo>
                    <a:lnTo>
                      <a:pt x="113" y="87"/>
                    </a:lnTo>
                    <a:lnTo>
                      <a:pt x="106" y="67"/>
                    </a:lnTo>
                    <a:lnTo>
                      <a:pt x="95" y="61"/>
                    </a:lnTo>
                    <a:lnTo>
                      <a:pt x="91" y="52"/>
                    </a:lnTo>
                    <a:lnTo>
                      <a:pt x="93" y="47"/>
                    </a:lnTo>
                    <a:lnTo>
                      <a:pt x="111" y="47"/>
                    </a:lnTo>
                    <a:lnTo>
                      <a:pt x="104" y="30"/>
                    </a:lnTo>
                    <a:lnTo>
                      <a:pt x="106" y="14"/>
                    </a:lnTo>
                    <a:lnTo>
                      <a:pt x="100" y="0"/>
                    </a:lnTo>
                    <a:lnTo>
                      <a:pt x="91" y="5"/>
                    </a:lnTo>
                    <a:lnTo>
                      <a:pt x="91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6" name="Freeform 435"/>
              <p:cNvSpPr>
                <a:spLocks/>
              </p:cNvSpPr>
              <p:nvPr/>
            </p:nvSpPr>
            <p:spPr bwMode="auto">
              <a:xfrm>
                <a:off x="2835" y="2065"/>
                <a:ext cx="124" cy="181"/>
              </a:xfrm>
              <a:custGeom>
                <a:avLst/>
                <a:gdLst>
                  <a:gd name="T0" fmla="*/ 91 w 124"/>
                  <a:gd name="T1" fmla="*/ 5 h 181"/>
                  <a:gd name="T2" fmla="*/ 97 w 124"/>
                  <a:gd name="T3" fmla="*/ 10 h 181"/>
                  <a:gd name="T4" fmla="*/ 97 w 124"/>
                  <a:gd name="T5" fmla="*/ 18 h 181"/>
                  <a:gd name="T6" fmla="*/ 82 w 124"/>
                  <a:gd name="T7" fmla="*/ 30 h 181"/>
                  <a:gd name="T8" fmla="*/ 71 w 124"/>
                  <a:gd name="T9" fmla="*/ 63 h 181"/>
                  <a:gd name="T10" fmla="*/ 62 w 124"/>
                  <a:gd name="T11" fmla="*/ 70 h 181"/>
                  <a:gd name="T12" fmla="*/ 50 w 124"/>
                  <a:gd name="T13" fmla="*/ 101 h 181"/>
                  <a:gd name="T14" fmla="*/ 44 w 124"/>
                  <a:gd name="T15" fmla="*/ 103 h 181"/>
                  <a:gd name="T16" fmla="*/ 35 w 124"/>
                  <a:gd name="T17" fmla="*/ 96 h 181"/>
                  <a:gd name="T18" fmla="*/ 19 w 124"/>
                  <a:gd name="T19" fmla="*/ 96 h 181"/>
                  <a:gd name="T20" fmla="*/ 8 w 124"/>
                  <a:gd name="T21" fmla="*/ 112 h 181"/>
                  <a:gd name="T22" fmla="*/ 0 w 124"/>
                  <a:gd name="T23" fmla="*/ 130 h 181"/>
                  <a:gd name="T24" fmla="*/ 2 w 124"/>
                  <a:gd name="T25" fmla="*/ 134 h 181"/>
                  <a:gd name="T26" fmla="*/ 8 w 124"/>
                  <a:gd name="T27" fmla="*/ 134 h 181"/>
                  <a:gd name="T28" fmla="*/ 10 w 124"/>
                  <a:gd name="T29" fmla="*/ 141 h 181"/>
                  <a:gd name="T30" fmla="*/ 20 w 124"/>
                  <a:gd name="T31" fmla="*/ 141 h 181"/>
                  <a:gd name="T32" fmla="*/ 19 w 124"/>
                  <a:gd name="T33" fmla="*/ 147 h 181"/>
                  <a:gd name="T34" fmla="*/ 26 w 124"/>
                  <a:gd name="T35" fmla="*/ 154 h 181"/>
                  <a:gd name="T36" fmla="*/ 20 w 124"/>
                  <a:gd name="T37" fmla="*/ 172 h 181"/>
                  <a:gd name="T38" fmla="*/ 46 w 124"/>
                  <a:gd name="T39" fmla="*/ 170 h 181"/>
                  <a:gd name="T40" fmla="*/ 79 w 124"/>
                  <a:gd name="T41" fmla="*/ 172 h 181"/>
                  <a:gd name="T42" fmla="*/ 100 w 124"/>
                  <a:gd name="T43" fmla="*/ 172 h 181"/>
                  <a:gd name="T44" fmla="*/ 115 w 124"/>
                  <a:gd name="T45" fmla="*/ 174 h 181"/>
                  <a:gd name="T46" fmla="*/ 120 w 124"/>
                  <a:gd name="T47" fmla="*/ 181 h 181"/>
                  <a:gd name="T48" fmla="*/ 124 w 124"/>
                  <a:gd name="T49" fmla="*/ 161 h 181"/>
                  <a:gd name="T50" fmla="*/ 113 w 124"/>
                  <a:gd name="T51" fmla="*/ 152 h 181"/>
                  <a:gd name="T52" fmla="*/ 99 w 124"/>
                  <a:gd name="T53" fmla="*/ 129 h 181"/>
                  <a:gd name="T54" fmla="*/ 99 w 124"/>
                  <a:gd name="T55" fmla="*/ 112 h 181"/>
                  <a:gd name="T56" fmla="*/ 113 w 124"/>
                  <a:gd name="T57" fmla="*/ 87 h 181"/>
                  <a:gd name="T58" fmla="*/ 106 w 124"/>
                  <a:gd name="T59" fmla="*/ 67 h 181"/>
                  <a:gd name="T60" fmla="*/ 95 w 124"/>
                  <a:gd name="T61" fmla="*/ 61 h 181"/>
                  <a:gd name="T62" fmla="*/ 91 w 124"/>
                  <a:gd name="T63" fmla="*/ 52 h 181"/>
                  <a:gd name="T64" fmla="*/ 93 w 124"/>
                  <a:gd name="T65" fmla="*/ 47 h 181"/>
                  <a:gd name="T66" fmla="*/ 111 w 124"/>
                  <a:gd name="T67" fmla="*/ 47 h 181"/>
                  <a:gd name="T68" fmla="*/ 104 w 124"/>
                  <a:gd name="T69" fmla="*/ 30 h 181"/>
                  <a:gd name="T70" fmla="*/ 106 w 124"/>
                  <a:gd name="T71" fmla="*/ 14 h 181"/>
                  <a:gd name="T72" fmla="*/ 100 w 124"/>
                  <a:gd name="T73" fmla="*/ 0 h 181"/>
                  <a:gd name="T74" fmla="*/ 91 w 124"/>
                  <a:gd name="T75" fmla="*/ 5 h 181"/>
                  <a:gd name="T76" fmla="*/ 91 w 124"/>
                  <a:gd name="T77" fmla="*/ 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" h="181">
                    <a:moveTo>
                      <a:pt x="91" y="5"/>
                    </a:moveTo>
                    <a:lnTo>
                      <a:pt x="97" y="10"/>
                    </a:lnTo>
                    <a:lnTo>
                      <a:pt x="97" y="18"/>
                    </a:lnTo>
                    <a:lnTo>
                      <a:pt x="82" y="30"/>
                    </a:lnTo>
                    <a:lnTo>
                      <a:pt x="71" y="63"/>
                    </a:lnTo>
                    <a:lnTo>
                      <a:pt x="62" y="70"/>
                    </a:lnTo>
                    <a:lnTo>
                      <a:pt x="50" y="101"/>
                    </a:lnTo>
                    <a:lnTo>
                      <a:pt x="44" y="103"/>
                    </a:lnTo>
                    <a:lnTo>
                      <a:pt x="35" y="96"/>
                    </a:lnTo>
                    <a:lnTo>
                      <a:pt x="19" y="96"/>
                    </a:lnTo>
                    <a:lnTo>
                      <a:pt x="8" y="112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8" y="134"/>
                    </a:lnTo>
                    <a:lnTo>
                      <a:pt x="10" y="141"/>
                    </a:lnTo>
                    <a:lnTo>
                      <a:pt x="20" y="141"/>
                    </a:lnTo>
                    <a:lnTo>
                      <a:pt x="19" y="147"/>
                    </a:lnTo>
                    <a:lnTo>
                      <a:pt x="26" y="154"/>
                    </a:lnTo>
                    <a:lnTo>
                      <a:pt x="20" y="172"/>
                    </a:lnTo>
                    <a:lnTo>
                      <a:pt x="46" y="170"/>
                    </a:lnTo>
                    <a:lnTo>
                      <a:pt x="79" y="172"/>
                    </a:lnTo>
                    <a:lnTo>
                      <a:pt x="100" y="172"/>
                    </a:lnTo>
                    <a:lnTo>
                      <a:pt x="115" y="174"/>
                    </a:lnTo>
                    <a:lnTo>
                      <a:pt x="120" y="181"/>
                    </a:lnTo>
                    <a:lnTo>
                      <a:pt x="124" y="161"/>
                    </a:lnTo>
                    <a:lnTo>
                      <a:pt x="113" y="152"/>
                    </a:lnTo>
                    <a:lnTo>
                      <a:pt x="99" y="129"/>
                    </a:lnTo>
                    <a:lnTo>
                      <a:pt x="99" y="112"/>
                    </a:lnTo>
                    <a:lnTo>
                      <a:pt x="113" y="87"/>
                    </a:lnTo>
                    <a:lnTo>
                      <a:pt x="106" y="67"/>
                    </a:lnTo>
                    <a:lnTo>
                      <a:pt x="95" y="61"/>
                    </a:lnTo>
                    <a:lnTo>
                      <a:pt x="91" y="52"/>
                    </a:lnTo>
                    <a:lnTo>
                      <a:pt x="93" y="47"/>
                    </a:lnTo>
                    <a:lnTo>
                      <a:pt x="111" y="47"/>
                    </a:lnTo>
                    <a:lnTo>
                      <a:pt x="104" y="30"/>
                    </a:lnTo>
                    <a:lnTo>
                      <a:pt x="106" y="14"/>
                    </a:lnTo>
                    <a:lnTo>
                      <a:pt x="100" y="0"/>
                    </a:lnTo>
                    <a:lnTo>
                      <a:pt x="91" y="5"/>
                    </a:lnTo>
                    <a:lnTo>
                      <a:pt x="91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7" name="Freeform 436"/>
              <p:cNvSpPr>
                <a:spLocks/>
              </p:cNvSpPr>
              <p:nvPr/>
            </p:nvSpPr>
            <p:spPr bwMode="auto">
              <a:xfrm>
                <a:off x="2297" y="1994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1 h 5"/>
                  <a:gd name="T4" fmla="*/ 2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8" name="Freeform 437"/>
              <p:cNvSpPr>
                <a:spLocks/>
              </p:cNvSpPr>
              <p:nvPr/>
            </p:nvSpPr>
            <p:spPr bwMode="auto">
              <a:xfrm>
                <a:off x="2297" y="1994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1 h 5"/>
                  <a:gd name="T4" fmla="*/ 2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69" name="Freeform 438"/>
              <p:cNvSpPr>
                <a:spLocks/>
              </p:cNvSpPr>
              <p:nvPr/>
            </p:nvSpPr>
            <p:spPr bwMode="auto">
              <a:xfrm>
                <a:off x="2323" y="2026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3 w 3"/>
                  <a:gd name="T5" fmla="*/ 6 h 6"/>
                  <a:gd name="T6" fmla="*/ 0 w 3"/>
                  <a:gd name="T7" fmla="*/ 0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0" name="Freeform 439"/>
              <p:cNvSpPr>
                <a:spLocks/>
              </p:cNvSpPr>
              <p:nvPr/>
            </p:nvSpPr>
            <p:spPr bwMode="auto">
              <a:xfrm>
                <a:off x="2323" y="2026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6 h 6"/>
                  <a:gd name="T4" fmla="*/ 3 w 3"/>
                  <a:gd name="T5" fmla="*/ 6 h 6"/>
                  <a:gd name="T6" fmla="*/ 0 w 3"/>
                  <a:gd name="T7" fmla="*/ 0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1" name="Freeform 440"/>
              <p:cNvSpPr>
                <a:spLocks/>
              </p:cNvSpPr>
              <p:nvPr/>
            </p:nvSpPr>
            <p:spPr bwMode="auto">
              <a:xfrm>
                <a:off x="2335" y="2012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2 h 3"/>
                  <a:gd name="T4" fmla="*/ 2 w 4"/>
                  <a:gd name="T5" fmla="*/ 3 h 3"/>
                  <a:gd name="T6" fmla="*/ 0 w 4"/>
                  <a:gd name="T7" fmla="*/ 0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2" name="Freeform 441"/>
              <p:cNvSpPr>
                <a:spLocks/>
              </p:cNvSpPr>
              <p:nvPr/>
            </p:nvSpPr>
            <p:spPr bwMode="auto">
              <a:xfrm>
                <a:off x="2335" y="2012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2 h 3"/>
                  <a:gd name="T4" fmla="*/ 2 w 4"/>
                  <a:gd name="T5" fmla="*/ 3 h 3"/>
                  <a:gd name="T6" fmla="*/ 0 w 4"/>
                  <a:gd name="T7" fmla="*/ 0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3" name="Freeform 442"/>
              <p:cNvSpPr>
                <a:spLocks/>
              </p:cNvSpPr>
              <p:nvPr/>
            </p:nvSpPr>
            <p:spPr bwMode="auto">
              <a:xfrm>
                <a:off x="2934" y="2095"/>
                <a:ext cx="209" cy="131"/>
              </a:xfrm>
              <a:custGeom>
                <a:avLst/>
                <a:gdLst>
                  <a:gd name="T0" fmla="*/ 131 w 209"/>
                  <a:gd name="T1" fmla="*/ 0 h 131"/>
                  <a:gd name="T2" fmla="*/ 120 w 209"/>
                  <a:gd name="T3" fmla="*/ 2 h 131"/>
                  <a:gd name="T4" fmla="*/ 116 w 209"/>
                  <a:gd name="T5" fmla="*/ 11 h 131"/>
                  <a:gd name="T6" fmla="*/ 96 w 209"/>
                  <a:gd name="T7" fmla="*/ 30 h 131"/>
                  <a:gd name="T8" fmla="*/ 72 w 209"/>
                  <a:gd name="T9" fmla="*/ 33 h 131"/>
                  <a:gd name="T10" fmla="*/ 74 w 209"/>
                  <a:gd name="T11" fmla="*/ 39 h 131"/>
                  <a:gd name="T12" fmla="*/ 67 w 209"/>
                  <a:gd name="T13" fmla="*/ 48 h 131"/>
                  <a:gd name="T14" fmla="*/ 51 w 209"/>
                  <a:gd name="T15" fmla="*/ 48 h 131"/>
                  <a:gd name="T16" fmla="*/ 38 w 209"/>
                  <a:gd name="T17" fmla="*/ 55 h 131"/>
                  <a:gd name="T18" fmla="*/ 32 w 209"/>
                  <a:gd name="T19" fmla="*/ 50 h 131"/>
                  <a:gd name="T20" fmla="*/ 23 w 209"/>
                  <a:gd name="T21" fmla="*/ 57 h 131"/>
                  <a:gd name="T22" fmla="*/ 14 w 209"/>
                  <a:gd name="T23" fmla="*/ 57 h 131"/>
                  <a:gd name="T24" fmla="*/ 0 w 209"/>
                  <a:gd name="T25" fmla="*/ 82 h 131"/>
                  <a:gd name="T26" fmla="*/ 0 w 209"/>
                  <a:gd name="T27" fmla="*/ 99 h 131"/>
                  <a:gd name="T28" fmla="*/ 14 w 209"/>
                  <a:gd name="T29" fmla="*/ 122 h 131"/>
                  <a:gd name="T30" fmla="*/ 25 w 209"/>
                  <a:gd name="T31" fmla="*/ 131 h 131"/>
                  <a:gd name="T32" fmla="*/ 40 w 209"/>
                  <a:gd name="T33" fmla="*/ 119 h 131"/>
                  <a:gd name="T34" fmla="*/ 45 w 209"/>
                  <a:gd name="T35" fmla="*/ 117 h 131"/>
                  <a:gd name="T36" fmla="*/ 54 w 209"/>
                  <a:gd name="T37" fmla="*/ 122 h 131"/>
                  <a:gd name="T38" fmla="*/ 67 w 209"/>
                  <a:gd name="T39" fmla="*/ 117 h 131"/>
                  <a:gd name="T40" fmla="*/ 69 w 209"/>
                  <a:gd name="T41" fmla="*/ 115 h 131"/>
                  <a:gd name="T42" fmla="*/ 71 w 209"/>
                  <a:gd name="T43" fmla="*/ 104 h 131"/>
                  <a:gd name="T44" fmla="*/ 80 w 209"/>
                  <a:gd name="T45" fmla="*/ 93 h 131"/>
                  <a:gd name="T46" fmla="*/ 89 w 209"/>
                  <a:gd name="T47" fmla="*/ 93 h 131"/>
                  <a:gd name="T48" fmla="*/ 98 w 209"/>
                  <a:gd name="T49" fmla="*/ 104 h 131"/>
                  <a:gd name="T50" fmla="*/ 102 w 209"/>
                  <a:gd name="T51" fmla="*/ 102 h 131"/>
                  <a:gd name="T52" fmla="*/ 112 w 209"/>
                  <a:gd name="T53" fmla="*/ 108 h 131"/>
                  <a:gd name="T54" fmla="*/ 127 w 209"/>
                  <a:gd name="T55" fmla="*/ 108 h 131"/>
                  <a:gd name="T56" fmla="*/ 134 w 209"/>
                  <a:gd name="T57" fmla="*/ 99 h 131"/>
                  <a:gd name="T58" fmla="*/ 142 w 209"/>
                  <a:gd name="T59" fmla="*/ 100 h 131"/>
                  <a:gd name="T60" fmla="*/ 162 w 209"/>
                  <a:gd name="T61" fmla="*/ 95 h 131"/>
                  <a:gd name="T62" fmla="*/ 165 w 209"/>
                  <a:gd name="T63" fmla="*/ 99 h 131"/>
                  <a:gd name="T64" fmla="*/ 171 w 209"/>
                  <a:gd name="T65" fmla="*/ 95 h 131"/>
                  <a:gd name="T66" fmla="*/ 172 w 209"/>
                  <a:gd name="T67" fmla="*/ 93 h 131"/>
                  <a:gd name="T68" fmla="*/ 189 w 209"/>
                  <a:gd name="T69" fmla="*/ 91 h 131"/>
                  <a:gd name="T70" fmla="*/ 192 w 209"/>
                  <a:gd name="T71" fmla="*/ 95 h 131"/>
                  <a:gd name="T72" fmla="*/ 194 w 209"/>
                  <a:gd name="T73" fmla="*/ 93 h 131"/>
                  <a:gd name="T74" fmla="*/ 198 w 209"/>
                  <a:gd name="T75" fmla="*/ 95 h 131"/>
                  <a:gd name="T76" fmla="*/ 202 w 209"/>
                  <a:gd name="T77" fmla="*/ 93 h 131"/>
                  <a:gd name="T78" fmla="*/ 209 w 209"/>
                  <a:gd name="T79" fmla="*/ 93 h 131"/>
                  <a:gd name="T80" fmla="*/ 205 w 209"/>
                  <a:gd name="T81" fmla="*/ 86 h 131"/>
                  <a:gd name="T82" fmla="*/ 194 w 209"/>
                  <a:gd name="T83" fmla="*/ 79 h 131"/>
                  <a:gd name="T84" fmla="*/ 189 w 209"/>
                  <a:gd name="T85" fmla="*/ 66 h 131"/>
                  <a:gd name="T86" fmla="*/ 172 w 209"/>
                  <a:gd name="T87" fmla="*/ 55 h 131"/>
                  <a:gd name="T88" fmla="*/ 171 w 209"/>
                  <a:gd name="T89" fmla="*/ 48 h 131"/>
                  <a:gd name="T90" fmla="*/ 156 w 209"/>
                  <a:gd name="T91" fmla="*/ 42 h 131"/>
                  <a:gd name="T92" fmla="*/ 154 w 209"/>
                  <a:gd name="T93" fmla="*/ 39 h 131"/>
                  <a:gd name="T94" fmla="*/ 143 w 209"/>
                  <a:gd name="T95" fmla="*/ 33 h 131"/>
                  <a:gd name="T96" fmla="*/ 143 w 209"/>
                  <a:gd name="T97" fmla="*/ 15 h 131"/>
                  <a:gd name="T98" fmla="*/ 131 w 209"/>
                  <a:gd name="T99" fmla="*/ 0 h 131"/>
                  <a:gd name="T100" fmla="*/ 131 w 209"/>
                  <a:gd name="T10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9" h="131">
                    <a:moveTo>
                      <a:pt x="131" y="0"/>
                    </a:moveTo>
                    <a:lnTo>
                      <a:pt x="120" y="2"/>
                    </a:lnTo>
                    <a:lnTo>
                      <a:pt x="116" y="11"/>
                    </a:lnTo>
                    <a:lnTo>
                      <a:pt x="96" y="30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67" y="48"/>
                    </a:lnTo>
                    <a:lnTo>
                      <a:pt x="51" y="48"/>
                    </a:lnTo>
                    <a:lnTo>
                      <a:pt x="38" y="55"/>
                    </a:lnTo>
                    <a:lnTo>
                      <a:pt x="32" y="50"/>
                    </a:lnTo>
                    <a:lnTo>
                      <a:pt x="23" y="57"/>
                    </a:lnTo>
                    <a:lnTo>
                      <a:pt x="14" y="57"/>
                    </a:lnTo>
                    <a:lnTo>
                      <a:pt x="0" y="82"/>
                    </a:lnTo>
                    <a:lnTo>
                      <a:pt x="0" y="99"/>
                    </a:lnTo>
                    <a:lnTo>
                      <a:pt x="14" y="122"/>
                    </a:lnTo>
                    <a:lnTo>
                      <a:pt x="25" y="131"/>
                    </a:lnTo>
                    <a:lnTo>
                      <a:pt x="40" y="119"/>
                    </a:lnTo>
                    <a:lnTo>
                      <a:pt x="45" y="117"/>
                    </a:lnTo>
                    <a:lnTo>
                      <a:pt x="54" y="122"/>
                    </a:lnTo>
                    <a:lnTo>
                      <a:pt x="67" y="117"/>
                    </a:lnTo>
                    <a:lnTo>
                      <a:pt x="69" y="115"/>
                    </a:lnTo>
                    <a:lnTo>
                      <a:pt x="71" y="104"/>
                    </a:lnTo>
                    <a:lnTo>
                      <a:pt x="80" y="93"/>
                    </a:lnTo>
                    <a:lnTo>
                      <a:pt x="89" y="93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112" y="108"/>
                    </a:lnTo>
                    <a:lnTo>
                      <a:pt x="127" y="108"/>
                    </a:lnTo>
                    <a:lnTo>
                      <a:pt x="134" y="99"/>
                    </a:lnTo>
                    <a:lnTo>
                      <a:pt x="142" y="100"/>
                    </a:lnTo>
                    <a:lnTo>
                      <a:pt x="162" y="95"/>
                    </a:lnTo>
                    <a:lnTo>
                      <a:pt x="165" y="99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89" y="91"/>
                    </a:lnTo>
                    <a:lnTo>
                      <a:pt x="192" y="95"/>
                    </a:lnTo>
                    <a:lnTo>
                      <a:pt x="194" y="93"/>
                    </a:lnTo>
                    <a:lnTo>
                      <a:pt x="198" y="95"/>
                    </a:lnTo>
                    <a:lnTo>
                      <a:pt x="202" y="93"/>
                    </a:lnTo>
                    <a:lnTo>
                      <a:pt x="209" y="93"/>
                    </a:lnTo>
                    <a:lnTo>
                      <a:pt x="205" y="86"/>
                    </a:lnTo>
                    <a:lnTo>
                      <a:pt x="194" y="79"/>
                    </a:lnTo>
                    <a:lnTo>
                      <a:pt x="189" y="66"/>
                    </a:lnTo>
                    <a:lnTo>
                      <a:pt x="172" y="55"/>
                    </a:lnTo>
                    <a:lnTo>
                      <a:pt x="171" y="48"/>
                    </a:lnTo>
                    <a:lnTo>
                      <a:pt x="156" y="42"/>
                    </a:lnTo>
                    <a:lnTo>
                      <a:pt x="154" y="39"/>
                    </a:lnTo>
                    <a:lnTo>
                      <a:pt x="143" y="33"/>
                    </a:lnTo>
                    <a:lnTo>
                      <a:pt x="143" y="15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4" name="Freeform 443"/>
              <p:cNvSpPr>
                <a:spLocks/>
              </p:cNvSpPr>
              <p:nvPr/>
            </p:nvSpPr>
            <p:spPr bwMode="auto">
              <a:xfrm>
                <a:off x="2934" y="2095"/>
                <a:ext cx="209" cy="131"/>
              </a:xfrm>
              <a:custGeom>
                <a:avLst/>
                <a:gdLst>
                  <a:gd name="T0" fmla="*/ 131 w 209"/>
                  <a:gd name="T1" fmla="*/ 0 h 131"/>
                  <a:gd name="T2" fmla="*/ 120 w 209"/>
                  <a:gd name="T3" fmla="*/ 2 h 131"/>
                  <a:gd name="T4" fmla="*/ 116 w 209"/>
                  <a:gd name="T5" fmla="*/ 11 h 131"/>
                  <a:gd name="T6" fmla="*/ 96 w 209"/>
                  <a:gd name="T7" fmla="*/ 30 h 131"/>
                  <a:gd name="T8" fmla="*/ 72 w 209"/>
                  <a:gd name="T9" fmla="*/ 33 h 131"/>
                  <a:gd name="T10" fmla="*/ 74 w 209"/>
                  <a:gd name="T11" fmla="*/ 39 h 131"/>
                  <a:gd name="T12" fmla="*/ 67 w 209"/>
                  <a:gd name="T13" fmla="*/ 48 h 131"/>
                  <a:gd name="T14" fmla="*/ 51 w 209"/>
                  <a:gd name="T15" fmla="*/ 48 h 131"/>
                  <a:gd name="T16" fmla="*/ 38 w 209"/>
                  <a:gd name="T17" fmla="*/ 55 h 131"/>
                  <a:gd name="T18" fmla="*/ 32 w 209"/>
                  <a:gd name="T19" fmla="*/ 50 h 131"/>
                  <a:gd name="T20" fmla="*/ 23 w 209"/>
                  <a:gd name="T21" fmla="*/ 57 h 131"/>
                  <a:gd name="T22" fmla="*/ 14 w 209"/>
                  <a:gd name="T23" fmla="*/ 57 h 131"/>
                  <a:gd name="T24" fmla="*/ 0 w 209"/>
                  <a:gd name="T25" fmla="*/ 82 h 131"/>
                  <a:gd name="T26" fmla="*/ 0 w 209"/>
                  <a:gd name="T27" fmla="*/ 99 h 131"/>
                  <a:gd name="T28" fmla="*/ 14 w 209"/>
                  <a:gd name="T29" fmla="*/ 122 h 131"/>
                  <a:gd name="T30" fmla="*/ 25 w 209"/>
                  <a:gd name="T31" fmla="*/ 131 h 131"/>
                  <a:gd name="T32" fmla="*/ 40 w 209"/>
                  <a:gd name="T33" fmla="*/ 119 h 131"/>
                  <a:gd name="T34" fmla="*/ 45 w 209"/>
                  <a:gd name="T35" fmla="*/ 117 h 131"/>
                  <a:gd name="T36" fmla="*/ 54 w 209"/>
                  <a:gd name="T37" fmla="*/ 122 h 131"/>
                  <a:gd name="T38" fmla="*/ 67 w 209"/>
                  <a:gd name="T39" fmla="*/ 117 h 131"/>
                  <a:gd name="T40" fmla="*/ 69 w 209"/>
                  <a:gd name="T41" fmla="*/ 115 h 131"/>
                  <a:gd name="T42" fmla="*/ 71 w 209"/>
                  <a:gd name="T43" fmla="*/ 104 h 131"/>
                  <a:gd name="T44" fmla="*/ 80 w 209"/>
                  <a:gd name="T45" fmla="*/ 93 h 131"/>
                  <a:gd name="T46" fmla="*/ 89 w 209"/>
                  <a:gd name="T47" fmla="*/ 93 h 131"/>
                  <a:gd name="T48" fmla="*/ 98 w 209"/>
                  <a:gd name="T49" fmla="*/ 104 h 131"/>
                  <a:gd name="T50" fmla="*/ 102 w 209"/>
                  <a:gd name="T51" fmla="*/ 102 h 131"/>
                  <a:gd name="T52" fmla="*/ 112 w 209"/>
                  <a:gd name="T53" fmla="*/ 108 h 131"/>
                  <a:gd name="T54" fmla="*/ 127 w 209"/>
                  <a:gd name="T55" fmla="*/ 108 h 131"/>
                  <a:gd name="T56" fmla="*/ 134 w 209"/>
                  <a:gd name="T57" fmla="*/ 99 h 131"/>
                  <a:gd name="T58" fmla="*/ 142 w 209"/>
                  <a:gd name="T59" fmla="*/ 100 h 131"/>
                  <a:gd name="T60" fmla="*/ 162 w 209"/>
                  <a:gd name="T61" fmla="*/ 95 h 131"/>
                  <a:gd name="T62" fmla="*/ 165 w 209"/>
                  <a:gd name="T63" fmla="*/ 99 h 131"/>
                  <a:gd name="T64" fmla="*/ 171 w 209"/>
                  <a:gd name="T65" fmla="*/ 95 h 131"/>
                  <a:gd name="T66" fmla="*/ 172 w 209"/>
                  <a:gd name="T67" fmla="*/ 93 h 131"/>
                  <a:gd name="T68" fmla="*/ 189 w 209"/>
                  <a:gd name="T69" fmla="*/ 91 h 131"/>
                  <a:gd name="T70" fmla="*/ 192 w 209"/>
                  <a:gd name="T71" fmla="*/ 95 h 131"/>
                  <a:gd name="T72" fmla="*/ 194 w 209"/>
                  <a:gd name="T73" fmla="*/ 93 h 131"/>
                  <a:gd name="T74" fmla="*/ 198 w 209"/>
                  <a:gd name="T75" fmla="*/ 95 h 131"/>
                  <a:gd name="T76" fmla="*/ 202 w 209"/>
                  <a:gd name="T77" fmla="*/ 93 h 131"/>
                  <a:gd name="T78" fmla="*/ 209 w 209"/>
                  <a:gd name="T79" fmla="*/ 93 h 131"/>
                  <a:gd name="T80" fmla="*/ 205 w 209"/>
                  <a:gd name="T81" fmla="*/ 86 h 131"/>
                  <a:gd name="T82" fmla="*/ 194 w 209"/>
                  <a:gd name="T83" fmla="*/ 79 h 131"/>
                  <a:gd name="T84" fmla="*/ 189 w 209"/>
                  <a:gd name="T85" fmla="*/ 66 h 131"/>
                  <a:gd name="T86" fmla="*/ 172 w 209"/>
                  <a:gd name="T87" fmla="*/ 55 h 131"/>
                  <a:gd name="T88" fmla="*/ 171 w 209"/>
                  <a:gd name="T89" fmla="*/ 48 h 131"/>
                  <a:gd name="T90" fmla="*/ 156 w 209"/>
                  <a:gd name="T91" fmla="*/ 42 h 131"/>
                  <a:gd name="T92" fmla="*/ 154 w 209"/>
                  <a:gd name="T93" fmla="*/ 39 h 131"/>
                  <a:gd name="T94" fmla="*/ 143 w 209"/>
                  <a:gd name="T95" fmla="*/ 33 h 131"/>
                  <a:gd name="T96" fmla="*/ 143 w 209"/>
                  <a:gd name="T97" fmla="*/ 15 h 131"/>
                  <a:gd name="T98" fmla="*/ 131 w 209"/>
                  <a:gd name="T99" fmla="*/ 0 h 131"/>
                  <a:gd name="T100" fmla="*/ 131 w 209"/>
                  <a:gd name="T10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9" h="131">
                    <a:moveTo>
                      <a:pt x="131" y="0"/>
                    </a:moveTo>
                    <a:lnTo>
                      <a:pt x="120" y="2"/>
                    </a:lnTo>
                    <a:lnTo>
                      <a:pt x="116" y="11"/>
                    </a:lnTo>
                    <a:lnTo>
                      <a:pt x="96" y="30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67" y="48"/>
                    </a:lnTo>
                    <a:lnTo>
                      <a:pt x="51" y="48"/>
                    </a:lnTo>
                    <a:lnTo>
                      <a:pt x="38" y="55"/>
                    </a:lnTo>
                    <a:lnTo>
                      <a:pt x="32" y="50"/>
                    </a:lnTo>
                    <a:lnTo>
                      <a:pt x="23" y="57"/>
                    </a:lnTo>
                    <a:lnTo>
                      <a:pt x="14" y="57"/>
                    </a:lnTo>
                    <a:lnTo>
                      <a:pt x="0" y="82"/>
                    </a:lnTo>
                    <a:lnTo>
                      <a:pt x="0" y="99"/>
                    </a:lnTo>
                    <a:lnTo>
                      <a:pt x="14" y="122"/>
                    </a:lnTo>
                    <a:lnTo>
                      <a:pt x="25" y="131"/>
                    </a:lnTo>
                    <a:lnTo>
                      <a:pt x="40" y="119"/>
                    </a:lnTo>
                    <a:lnTo>
                      <a:pt x="45" y="117"/>
                    </a:lnTo>
                    <a:lnTo>
                      <a:pt x="54" y="122"/>
                    </a:lnTo>
                    <a:lnTo>
                      <a:pt x="67" y="117"/>
                    </a:lnTo>
                    <a:lnTo>
                      <a:pt x="69" y="115"/>
                    </a:lnTo>
                    <a:lnTo>
                      <a:pt x="71" y="104"/>
                    </a:lnTo>
                    <a:lnTo>
                      <a:pt x="80" y="93"/>
                    </a:lnTo>
                    <a:lnTo>
                      <a:pt x="89" y="93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112" y="108"/>
                    </a:lnTo>
                    <a:lnTo>
                      <a:pt x="127" y="108"/>
                    </a:lnTo>
                    <a:lnTo>
                      <a:pt x="134" y="99"/>
                    </a:lnTo>
                    <a:lnTo>
                      <a:pt x="142" y="100"/>
                    </a:lnTo>
                    <a:lnTo>
                      <a:pt x="162" y="95"/>
                    </a:lnTo>
                    <a:lnTo>
                      <a:pt x="165" y="99"/>
                    </a:lnTo>
                    <a:lnTo>
                      <a:pt x="171" y="95"/>
                    </a:lnTo>
                    <a:lnTo>
                      <a:pt x="172" y="93"/>
                    </a:lnTo>
                    <a:lnTo>
                      <a:pt x="189" y="91"/>
                    </a:lnTo>
                    <a:lnTo>
                      <a:pt x="192" y="95"/>
                    </a:lnTo>
                    <a:lnTo>
                      <a:pt x="194" y="93"/>
                    </a:lnTo>
                    <a:lnTo>
                      <a:pt x="198" y="95"/>
                    </a:lnTo>
                    <a:lnTo>
                      <a:pt x="202" y="93"/>
                    </a:lnTo>
                    <a:lnTo>
                      <a:pt x="209" y="93"/>
                    </a:lnTo>
                    <a:lnTo>
                      <a:pt x="205" y="86"/>
                    </a:lnTo>
                    <a:lnTo>
                      <a:pt x="194" y="79"/>
                    </a:lnTo>
                    <a:lnTo>
                      <a:pt x="189" y="66"/>
                    </a:lnTo>
                    <a:lnTo>
                      <a:pt x="172" y="55"/>
                    </a:lnTo>
                    <a:lnTo>
                      <a:pt x="171" y="48"/>
                    </a:lnTo>
                    <a:lnTo>
                      <a:pt x="156" y="42"/>
                    </a:lnTo>
                    <a:lnTo>
                      <a:pt x="154" y="39"/>
                    </a:lnTo>
                    <a:lnTo>
                      <a:pt x="143" y="33"/>
                    </a:lnTo>
                    <a:lnTo>
                      <a:pt x="143" y="15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5" name="Freeform 444"/>
              <p:cNvSpPr>
                <a:spLocks/>
              </p:cNvSpPr>
              <p:nvPr/>
            </p:nvSpPr>
            <p:spPr bwMode="auto">
              <a:xfrm>
                <a:off x="2915" y="1888"/>
                <a:ext cx="171" cy="264"/>
              </a:xfrm>
              <a:custGeom>
                <a:avLst/>
                <a:gdLst>
                  <a:gd name="T0" fmla="*/ 28 w 171"/>
                  <a:gd name="T1" fmla="*/ 6 h 264"/>
                  <a:gd name="T2" fmla="*/ 44 w 171"/>
                  <a:gd name="T3" fmla="*/ 0 h 264"/>
                  <a:gd name="T4" fmla="*/ 171 w 171"/>
                  <a:gd name="T5" fmla="*/ 67 h 264"/>
                  <a:gd name="T6" fmla="*/ 171 w 171"/>
                  <a:gd name="T7" fmla="*/ 127 h 264"/>
                  <a:gd name="T8" fmla="*/ 153 w 171"/>
                  <a:gd name="T9" fmla="*/ 131 h 264"/>
                  <a:gd name="T10" fmla="*/ 151 w 171"/>
                  <a:gd name="T11" fmla="*/ 140 h 264"/>
                  <a:gd name="T12" fmla="*/ 144 w 171"/>
                  <a:gd name="T13" fmla="*/ 149 h 264"/>
                  <a:gd name="T14" fmla="*/ 144 w 171"/>
                  <a:gd name="T15" fmla="*/ 156 h 264"/>
                  <a:gd name="T16" fmla="*/ 141 w 171"/>
                  <a:gd name="T17" fmla="*/ 160 h 264"/>
                  <a:gd name="T18" fmla="*/ 137 w 171"/>
                  <a:gd name="T19" fmla="*/ 175 h 264"/>
                  <a:gd name="T20" fmla="*/ 137 w 171"/>
                  <a:gd name="T21" fmla="*/ 180 h 264"/>
                  <a:gd name="T22" fmla="*/ 144 w 171"/>
                  <a:gd name="T23" fmla="*/ 178 h 264"/>
                  <a:gd name="T24" fmla="*/ 146 w 171"/>
                  <a:gd name="T25" fmla="*/ 187 h 264"/>
                  <a:gd name="T26" fmla="*/ 153 w 171"/>
                  <a:gd name="T27" fmla="*/ 202 h 264"/>
                  <a:gd name="T28" fmla="*/ 150 w 171"/>
                  <a:gd name="T29" fmla="*/ 207 h 264"/>
                  <a:gd name="T30" fmla="*/ 139 w 171"/>
                  <a:gd name="T31" fmla="*/ 209 h 264"/>
                  <a:gd name="T32" fmla="*/ 135 w 171"/>
                  <a:gd name="T33" fmla="*/ 218 h 264"/>
                  <a:gd name="T34" fmla="*/ 115 w 171"/>
                  <a:gd name="T35" fmla="*/ 237 h 264"/>
                  <a:gd name="T36" fmla="*/ 91 w 171"/>
                  <a:gd name="T37" fmla="*/ 240 h 264"/>
                  <a:gd name="T38" fmla="*/ 93 w 171"/>
                  <a:gd name="T39" fmla="*/ 246 h 264"/>
                  <a:gd name="T40" fmla="*/ 86 w 171"/>
                  <a:gd name="T41" fmla="*/ 255 h 264"/>
                  <a:gd name="T42" fmla="*/ 70 w 171"/>
                  <a:gd name="T43" fmla="*/ 255 h 264"/>
                  <a:gd name="T44" fmla="*/ 57 w 171"/>
                  <a:gd name="T45" fmla="*/ 262 h 264"/>
                  <a:gd name="T46" fmla="*/ 51 w 171"/>
                  <a:gd name="T47" fmla="*/ 257 h 264"/>
                  <a:gd name="T48" fmla="*/ 42 w 171"/>
                  <a:gd name="T49" fmla="*/ 264 h 264"/>
                  <a:gd name="T50" fmla="*/ 33 w 171"/>
                  <a:gd name="T51" fmla="*/ 264 h 264"/>
                  <a:gd name="T52" fmla="*/ 26 w 171"/>
                  <a:gd name="T53" fmla="*/ 244 h 264"/>
                  <a:gd name="T54" fmla="*/ 15 w 171"/>
                  <a:gd name="T55" fmla="*/ 238 h 264"/>
                  <a:gd name="T56" fmla="*/ 11 w 171"/>
                  <a:gd name="T57" fmla="*/ 229 h 264"/>
                  <a:gd name="T58" fmla="*/ 13 w 171"/>
                  <a:gd name="T59" fmla="*/ 224 h 264"/>
                  <a:gd name="T60" fmla="*/ 31 w 171"/>
                  <a:gd name="T61" fmla="*/ 224 h 264"/>
                  <a:gd name="T62" fmla="*/ 24 w 171"/>
                  <a:gd name="T63" fmla="*/ 207 h 264"/>
                  <a:gd name="T64" fmla="*/ 26 w 171"/>
                  <a:gd name="T65" fmla="*/ 191 h 264"/>
                  <a:gd name="T66" fmla="*/ 20 w 171"/>
                  <a:gd name="T67" fmla="*/ 177 h 264"/>
                  <a:gd name="T68" fmla="*/ 28 w 171"/>
                  <a:gd name="T69" fmla="*/ 175 h 264"/>
                  <a:gd name="T70" fmla="*/ 26 w 171"/>
                  <a:gd name="T71" fmla="*/ 166 h 264"/>
                  <a:gd name="T72" fmla="*/ 11 w 171"/>
                  <a:gd name="T73" fmla="*/ 166 h 264"/>
                  <a:gd name="T74" fmla="*/ 10 w 171"/>
                  <a:gd name="T75" fmla="*/ 156 h 264"/>
                  <a:gd name="T76" fmla="*/ 0 w 171"/>
                  <a:gd name="T77" fmla="*/ 151 h 264"/>
                  <a:gd name="T78" fmla="*/ 4 w 171"/>
                  <a:gd name="T79" fmla="*/ 140 h 264"/>
                  <a:gd name="T80" fmla="*/ 33 w 171"/>
                  <a:gd name="T81" fmla="*/ 109 h 264"/>
                  <a:gd name="T82" fmla="*/ 35 w 171"/>
                  <a:gd name="T83" fmla="*/ 82 h 264"/>
                  <a:gd name="T84" fmla="*/ 39 w 171"/>
                  <a:gd name="T85" fmla="*/ 58 h 264"/>
                  <a:gd name="T86" fmla="*/ 42 w 171"/>
                  <a:gd name="T87" fmla="*/ 51 h 264"/>
                  <a:gd name="T88" fmla="*/ 33 w 171"/>
                  <a:gd name="T89" fmla="*/ 44 h 264"/>
                  <a:gd name="T90" fmla="*/ 28 w 171"/>
                  <a:gd name="T91" fmla="*/ 33 h 264"/>
                  <a:gd name="T92" fmla="*/ 28 w 171"/>
                  <a:gd name="T93" fmla="*/ 6 h 264"/>
                  <a:gd name="T94" fmla="*/ 28 w 171"/>
                  <a:gd name="T95" fmla="*/ 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1" h="264">
                    <a:moveTo>
                      <a:pt x="28" y="6"/>
                    </a:moveTo>
                    <a:lnTo>
                      <a:pt x="44" y="0"/>
                    </a:lnTo>
                    <a:lnTo>
                      <a:pt x="171" y="67"/>
                    </a:lnTo>
                    <a:lnTo>
                      <a:pt x="171" y="127"/>
                    </a:lnTo>
                    <a:lnTo>
                      <a:pt x="153" y="131"/>
                    </a:lnTo>
                    <a:lnTo>
                      <a:pt x="151" y="140"/>
                    </a:lnTo>
                    <a:lnTo>
                      <a:pt x="144" y="149"/>
                    </a:lnTo>
                    <a:lnTo>
                      <a:pt x="144" y="156"/>
                    </a:lnTo>
                    <a:lnTo>
                      <a:pt x="141" y="160"/>
                    </a:lnTo>
                    <a:lnTo>
                      <a:pt x="137" y="175"/>
                    </a:lnTo>
                    <a:lnTo>
                      <a:pt x="137" y="180"/>
                    </a:lnTo>
                    <a:lnTo>
                      <a:pt x="144" y="178"/>
                    </a:lnTo>
                    <a:lnTo>
                      <a:pt x="146" y="187"/>
                    </a:lnTo>
                    <a:lnTo>
                      <a:pt x="153" y="202"/>
                    </a:lnTo>
                    <a:lnTo>
                      <a:pt x="150" y="207"/>
                    </a:lnTo>
                    <a:lnTo>
                      <a:pt x="139" y="209"/>
                    </a:lnTo>
                    <a:lnTo>
                      <a:pt x="135" y="218"/>
                    </a:lnTo>
                    <a:lnTo>
                      <a:pt x="115" y="237"/>
                    </a:lnTo>
                    <a:lnTo>
                      <a:pt x="91" y="240"/>
                    </a:lnTo>
                    <a:lnTo>
                      <a:pt x="93" y="246"/>
                    </a:lnTo>
                    <a:lnTo>
                      <a:pt x="86" y="255"/>
                    </a:lnTo>
                    <a:lnTo>
                      <a:pt x="70" y="255"/>
                    </a:lnTo>
                    <a:lnTo>
                      <a:pt x="57" y="262"/>
                    </a:lnTo>
                    <a:lnTo>
                      <a:pt x="51" y="257"/>
                    </a:lnTo>
                    <a:lnTo>
                      <a:pt x="42" y="264"/>
                    </a:lnTo>
                    <a:lnTo>
                      <a:pt x="33" y="264"/>
                    </a:lnTo>
                    <a:lnTo>
                      <a:pt x="26" y="244"/>
                    </a:lnTo>
                    <a:lnTo>
                      <a:pt x="15" y="238"/>
                    </a:lnTo>
                    <a:lnTo>
                      <a:pt x="11" y="229"/>
                    </a:lnTo>
                    <a:lnTo>
                      <a:pt x="13" y="224"/>
                    </a:lnTo>
                    <a:lnTo>
                      <a:pt x="31" y="224"/>
                    </a:lnTo>
                    <a:lnTo>
                      <a:pt x="24" y="207"/>
                    </a:lnTo>
                    <a:lnTo>
                      <a:pt x="26" y="191"/>
                    </a:lnTo>
                    <a:lnTo>
                      <a:pt x="20" y="177"/>
                    </a:lnTo>
                    <a:lnTo>
                      <a:pt x="28" y="175"/>
                    </a:lnTo>
                    <a:lnTo>
                      <a:pt x="26" y="166"/>
                    </a:lnTo>
                    <a:lnTo>
                      <a:pt x="11" y="166"/>
                    </a:lnTo>
                    <a:lnTo>
                      <a:pt x="10" y="156"/>
                    </a:lnTo>
                    <a:lnTo>
                      <a:pt x="0" y="151"/>
                    </a:lnTo>
                    <a:lnTo>
                      <a:pt x="4" y="140"/>
                    </a:lnTo>
                    <a:lnTo>
                      <a:pt x="33" y="109"/>
                    </a:lnTo>
                    <a:lnTo>
                      <a:pt x="35" y="82"/>
                    </a:lnTo>
                    <a:lnTo>
                      <a:pt x="39" y="58"/>
                    </a:lnTo>
                    <a:lnTo>
                      <a:pt x="42" y="51"/>
                    </a:lnTo>
                    <a:lnTo>
                      <a:pt x="33" y="44"/>
                    </a:lnTo>
                    <a:lnTo>
                      <a:pt x="28" y="33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6" name="Freeform 445"/>
              <p:cNvSpPr>
                <a:spLocks/>
              </p:cNvSpPr>
              <p:nvPr/>
            </p:nvSpPr>
            <p:spPr bwMode="auto">
              <a:xfrm>
                <a:off x="2915" y="1888"/>
                <a:ext cx="171" cy="264"/>
              </a:xfrm>
              <a:custGeom>
                <a:avLst/>
                <a:gdLst>
                  <a:gd name="T0" fmla="*/ 28 w 171"/>
                  <a:gd name="T1" fmla="*/ 6 h 264"/>
                  <a:gd name="T2" fmla="*/ 44 w 171"/>
                  <a:gd name="T3" fmla="*/ 0 h 264"/>
                  <a:gd name="T4" fmla="*/ 171 w 171"/>
                  <a:gd name="T5" fmla="*/ 67 h 264"/>
                  <a:gd name="T6" fmla="*/ 171 w 171"/>
                  <a:gd name="T7" fmla="*/ 127 h 264"/>
                  <a:gd name="T8" fmla="*/ 153 w 171"/>
                  <a:gd name="T9" fmla="*/ 131 h 264"/>
                  <a:gd name="T10" fmla="*/ 151 w 171"/>
                  <a:gd name="T11" fmla="*/ 140 h 264"/>
                  <a:gd name="T12" fmla="*/ 144 w 171"/>
                  <a:gd name="T13" fmla="*/ 149 h 264"/>
                  <a:gd name="T14" fmla="*/ 144 w 171"/>
                  <a:gd name="T15" fmla="*/ 156 h 264"/>
                  <a:gd name="T16" fmla="*/ 141 w 171"/>
                  <a:gd name="T17" fmla="*/ 160 h 264"/>
                  <a:gd name="T18" fmla="*/ 137 w 171"/>
                  <a:gd name="T19" fmla="*/ 175 h 264"/>
                  <a:gd name="T20" fmla="*/ 137 w 171"/>
                  <a:gd name="T21" fmla="*/ 180 h 264"/>
                  <a:gd name="T22" fmla="*/ 144 w 171"/>
                  <a:gd name="T23" fmla="*/ 178 h 264"/>
                  <a:gd name="T24" fmla="*/ 146 w 171"/>
                  <a:gd name="T25" fmla="*/ 187 h 264"/>
                  <a:gd name="T26" fmla="*/ 153 w 171"/>
                  <a:gd name="T27" fmla="*/ 202 h 264"/>
                  <a:gd name="T28" fmla="*/ 150 w 171"/>
                  <a:gd name="T29" fmla="*/ 207 h 264"/>
                  <a:gd name="T30" fmla="*/ 139 w 171"/>
                  <a:gd name="T31" fmla="*/ 209 h 264"/>
                  <a:gd name="T32" fmla="*/ 135 w 171"/>
                  <a:gd name="T33" fmla="*/ 218 h 264"/>
                  <a:gd name="T34" fmla="*/ 115 w 171"/>
                  <a:gd name="T35" fmla="*/ 237 h 264"/>
                  <a:gd name="T36" fmla="*/ 91 w 171"/>
                  <a:gd name="T37" fmla="*/ 240 h 264"/>
                  <a:gd name="T38" fmla="*/ 93 w 171"/>
                  <a:gd name="T39" fmla="*/ 246 h 264"/>
                  <a:gd name="T40" fmla="*/ 86 w 171"/>
                  <a:gd name="T41" fmla="*/ 255 h 264"/>
                  <a:gd name="T42" fmla="*/ 70 w 171"/>
                  <a:gd name="T43" fmla="*/ 255 h 264"/>
                  <a:gd name="T44" fmla="*/ 57 w 171"/>
                  <a:gd name="T45" fmla="*/ 262 h 264"/>
                  <a:gd name="T46" fmla="*/ 51 w 171"/>
                  <a:gd name="T47" fmla="*/ 257 h 264"/>
                  <a:gd name="T48" fmla="*/ 42 w 171"/>
                  <a:gd name="T49" fmla="*/ 264 h 264"/>
                  <a:gd name="T50" fmla="*/ 33 w 171"/>
                  <a:gd name="T51" fmla="*/ 264 h 264"/>
                  <a:gd name="T52" fmla="*/ 26 w 171"/>
                  <a:gd name="T53" fmla="*/ 244 h 264"/>
                  <a:gd name="T54" fmla="*/ 15 w 171"/>
                  <a:gd name="T55" fmla="*/ 238 h 264"/>
                  <a:gd name="T56" fmla="*/ 11 w 171"/>
                  <a:gd name="T57" fmla="*/ 229 h 264"/>
                  <a:gd name="T58" fmla="*/ 13 w 171"/>
                  <a:gd name="T59" fmla="*/ 224 h 264"/>
                  <a:gd name="T60" fmla="*/ 31 w 171"/>
                  <a:gd name="T61" fmla="*/ 224 h 264"/>
                  <a:gd name="T62" fmla="*/ 24 w 171"/>
                  <a:gd name="T63" fmla="*/ 207 h 264"/>
                  <a:gd name="T64" fmla="*/ 26 w 171"/>
                  <a:gd name="T65" fmla="*/ 191 h 264"/>
                  <a:gd name="T66" fmla="*/ 20 w 171"/>
                  <a:gd name="T67" fmla="*/ 177 h 264"/>
                  <a:gd name="T68" fmla="*/ 28 w 171"/>
                  <a:gd name="T69" fmla="*/ 175 h 264"/>
                  <a:gd name="T70" fmla="*/ 26 w 171"/>
                  <a:gd name="T71" fmla="*/ 166 h 264"/>
                  <a:gd name="T72" fmla="*/ 11 w 171"/>
                  <a:gd name="T73" fmla="*/ 166 h 264"/>
                  <a:gd name="T74" fmla="*/ 10 w 171"/>
                  <a:gd name="T75" fmla="*/ 156 h 264"/>
                  <a:gd name="T76" fmla="*/ 0 w 171"/>
                  <a:gd name="T77" fmla="*/ 151 h 264"/>
                  <a:gd name="T78" fmla="*/ 4 w 171"/>
                  <a:gd name="T79" fmla="*/ 140 h 264"/>
                  <a:gd name="T80" fmla="*/ 33 w 171"/>
                  <a:gd name="T81" fmla="*/ 109 h 264"/>
                  <a:gd name="T82" fmla="*/ 35 w 171"/>
                  <a:gd name="T83" fmla="*/ 82 h 264"/>
                  <a:gd name="T84" fmla="*/ 39 w 171"/>
                  <a:gd name="T85" fmla="*/ 58 h 264"/>
                  <a:gd name="T86" fmla="*/ 42 w 171"/>
                  <a:gd name="T87" fmla="*/ 51 h 264"/>
                  <a:gd name="T88" fmla="*/ 33 w 171"/>
                  <a:gd name="T89" fmla="*/ 44 h 264"/>
                  <a:gd name="T90" fmla="*/ 28 w 171"/>
                  <a:gd name="T91" fmla="*/ 33 h 264"/>
                  <a:gd name="T92" fmla="*/ 28 w 171"/>
                  <a:gd name="T93" fmla="*/ 6 h 264"/>
                  <a:gd name="T94" fmla="*/ 28 w 171"/>
                  <a:gd name="T95" fmla="*/ 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1" h="264">
                    <a:moveTo>
                      <a:pt x="28" y="6"/>
                    </a:moveTo>
                    <a:lnTo>
                      <a:pt x="44" y="0"/>
                    </a:lnTo>
                    <a:lnTo>
                      <a:pt x="171" y="67"/>
                    </a:lnTo>
                    <a:lnTo>
                      <a:pt x="171" y="127"/>
                    </a:lnTo>
                    <a:lnTo>
                      <a:pt x="153" y="131"/>
                    </a:lnTo>
                    <a:lnTo>
                      <a:pt x="151" y="140"/>
                    </a:lnTo>
                    <a:lnTo>
                      <a:pt x="144" y="149"/>
                    </a:lnTo>
                    <a:lnTo>
                      <a:pt x="144" y="156"/>
                    </a:lnTo>
                    <a:lnTo>
                      <a:pt x="141" y="160"/>
                    </a:lnTo>
                    <a:lnTo>
                      <a:pt x="137" y="175"/>
                    </a:lnTo>
                    <a:lnTo>
                      <a:pt x="137" y="180"/>
                    </a:lnTo>
                    <a:lnTo>
                      <a:pt x="144" y="178"/>
                    </a:lnTo>
                    <a:lnTo>
                      <a:pt x="146" y="187"/>
                    </a:lnTo>
                    <a:lnTo>
                      <a:pt x="153" y="202"/>
                    </a:lnTo>
                    <a:lnTo>
                      <a:pt x="150" y="207"/>
                    </a:lnTo>
                    <a:lnTo>
                      <a:pt x="139" y="209"/>
                    </a:lnTo>
                    <a:lnTo>
                      <a:pt x="135" y="218"/>
                    </a:lnTo>
                    <a:lnTo>
                      <a:pt x="115" y="237"/>
                    </a:lnTo>
                    <a:lnTo>
                      <a:pt x="91" y="240"/>
                    </a:lnTo>
                    <a:lnTo>
                      <a:pt x="93" y="246"/>
                    </a:lnTo>
                    <a:lnTo>
                      <a:pt x="86" y="255"/>
                    </a:lnTo>
                    <a:lnTo>
                      <a:pt x="70" y="255"/>
                    </a:lnTo>
                    <a:lnTo>
                      <a:pt x="57" y="262"/>
                    </a:lnTo>
                    <a:lnTo>
                      <a:pt x="51" y="257"/>
                    </a:lnTo>
                    <a:lnTo>
                      <a:pt x="42" y="264"/>
                    </a:lnTo>
                    <a:lnTo>
                      <a:pt x="33" y="264"/>
                    </a:lnTo>
                    <a:lnTo>
                      <a:pt x="26" y="244"/>
                    </a:lnTo>
                    <a:lnTo>
                      <a:pt x="15" y="238"/>
                    </a:lnTo>
                    <a:lnTo>
                      <a:pt x="11" y="229"/>
                    </a:lnTo>
                    <a:lnTo>
                      <a:pt x="13" y="224"/>
                    </a:lnTo>
                    <a:lnTo>
                      <a:pt x="31" y="224"/>
                    </a:lnTo>
                    <a:lnTo>
                      <a:pt x="24" y="207"/>
                    </a:lnTo>
                    <a:lnTo>
                      <a:pt x="26" y="191"/>
                    </a:lnTo>
                    <a:lnTo>
                      <a:pt x="20" y="177"/>
                    </a:lnTo>
                    <a:lnTo>
                      <a:pt x="28" y="175"/>
                    </a:lnTo>
                    <a:lnTo>
                      <a:pt x="26" y="166"/>
                    </a:lnTo>
                    <a:lnTo>
                      <a:pt x="11" y="166"/>
                    </a:lnTo>
                    <a:lnTo>
                      <a:pt x="10" y="156"/>
                    </a:lnTo>
                    <a:lnTo>
                      <a:pt x="0" y="151"/>
                    </a:lnTo>
                    <a:lnTo>
                      <a:pt x="4" y="140"/>
                    </a:lnTo>
                    <a:lnTo>
                      <a:pt x="33" y="109"/>
                    </a:lnTo>
                    <a:lnTo>
                      <a:pt x="35" y="82"/>
                    </a:lnTo>
                    <a:lnTo>
                      <a:pt x="39" y="58"/>
                    </a:lnTo>
                    <a:lnTo>
                      <a:pt x="42" y="51"/>
                    </a:lnTo>
                    <a:lnTo>
                      <a:pt x="33" y="44"/>
                    </a:lnTo>
                    <a:lnTo>
                      <a:pt x="28" y="33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7" name="Freeform 446"/>
              <p:cNvSpPr>
                <a:spLocks/>
              </p:cNvSpPr>
              <p:nvPr/>
            </p:nvSpPr>
            <p:spPr bwMode="auto">
              <a:xfrm>
                <a:off x="2879" y="2212"/>
                <a:ext cx="122" cy="140"/>
              </a:xfrm>
              <a:custGeom>
                <a:avLst/>
                <a:gdLst>
                  <a:gd name="T0" fmla="*/ 122 w 122"/>
                  <a:gd name="T1" fmla="*/ 0 h 140"/>
                  <a:gd name="T2" fmla="*/ 109 w 122"/>
                  <a:gd name="T3" fmla="*/ 5 h 140"/>
                  <a:gd name="T4" fmla="*/ 100 w 122"/>
                  <a:gd name="T5" fmla="*/ 0 h 140"/>
                  <a:gd name="T6" fmla="*/ 95 w 122"/>
                  <a:gd name="T7" fmla="*/ 2 h 140"/>
                  <a:gd name="T8" fmla="*/ 80 w 122"/>
                  <a:gd name="T9" fmla="*/ 14 h 140"/>
                  <a:gd name="T10" fmla="*/ 76 w 122"/>
                  <a:gd name="T11" fmla="*/ 34 h 140"/>
                  <a:gd name="T12" fmla="*/ 71 w 122"/>
                  <a:gd name="T13" fmla="*/ 27 h 140"/>
                  <a:gd name="T14" fmla="*/ 56 w 122"/>
                  <a:gd name="T15" fmla="*/ 25 h 140"/>
                  <a:gd name="T16" fmla="*/ 35 w 122"/>
                  <a:gd name="T17" fmla="*/ 25 h 140"/>
                  <a:gd name="T18" fmla="*/ 33 w 122"/>
                  <a:gd name="T19" fmla="*/ 40 h 140"/>
                  <a:gd name="T20" fmla="*/ 35 w 122"/>
                  <a:gd name="T21" fmla="*/ 42 h 140"/>
                  <a:gd name="T22" fmla="*/ 40 w 122"/>
                  <a:gd name="T23" fmla="*/ 34 h 140"/>
                  <a:gd name="T24" fmla="*/ 47 w 122"/>
                  <a:gd name="T25" fmla="*/ 36 h 140"/>
                  <a:gd name="T26" fmla="*/ 51 w 122"/>
                  <a:gd name="T27" fmla="*/ 40 h 140"/>
                  <a:gd name="T28" fmla="*/ 51 w 122"/>
                  <a:gd name="T29" fmla="*/ 45 h 140"/>
                  <a:gd name="T30" fmla="*/ 46 w 122"/>
                  <a:gd name="T31" fmla="*/ 54 h 140"/>
                  <a:gd name="T32" fmla="*/ 49 w 122"/>
                  <a:gd name="T33" fmla="*/ 73 h 140"/>
                  <a:gd name="T34" fmla="*/ 47 w 122"/>
                  <a:gd name="T35" fmla="*/ 96 h 140"/>
                  <a:gd name="T36" fmla="*/ 42 w 122"/>
                  <a:gd name="T37" fmla="*/ 98 h 140"/>
                  <a:gd name="T38" fmla="*/ 24 w 122"/>
                  <a:gd name="T39" fmla="*/ 89 h 140"/>
                  <a:gd name="T40" fmla="*/ 9 w 122"/>
                  <a:gd name="T41" fmla="*/ 100 h 140"/>
                  <a:gd name="T42" fmla="*/ 9 w 122"/>
                  <a:gd name="T43" fmla="*/ 114 h 140"/>
                  <a:gd name="T44" fmla="*/ 2 w 122"/>
                  <a:gd name="T45" fmla="*/ 116 h 140"/>
                  <a:gd name="T46" fmla="*/ 0 w 122"/>
                  <a:gd name="T47" fmla="*/ 122 h 140"/>
                  <a:gd name="T48" fmla="*/ 9 w 122"/>
                  <a:gd name="T49" fmla="*/ 131 h 140"/>
                  <a:gd name="T50" fmla="*/ 15 w 122"/>
                  <a:gd name="T51" fmla="*/ 140 h 140"/>
                  <a:gd name="T52" fmla="*/ 26 w 122"/>
                  <a:gd name="T53" fmla="*/ 129 h 140"/>
                  <a:gd name="T54" fmla="*/ 31 w 122"/>
                  <a:gd name="T55" fmla="*/ 133 h 140"/>
                  <a:gd name="T56" fmla="*/ 38 w 122"/>
                  <a:gd name="T57" fmla="*/ 134 h 140"/>
                  <a:gd name="T58" fmla="*/ 44 w 122"/>
                  <a:gd name="T59" fmla="*/ 131 h 140"/>
                  <a:gd name="T60" fmla="*/ 51 w 122"/>
                  <a:gd name="T61" fmla="*/ 127 h 140"/>
                  <a:gd name="T62" fmla="*/ 53 w 122"/>
                  <a:gd name="T63" fmla="*/ 134 h 140"/>
                  <a:gd name="T64" fmla="*/ 55 w 122"/>
                  <a:gd name="T65" fmla="*/ 136 h 140"/>
                  <a:gd name="T66" fmla="*/ 76 w 122"/>
                  <a:gd name="T67" fmla="*/ 120 h 140"/>
                  <a:gd name="T68" fmla="*/ 82 w 122"/>
                  <a:gd name="T69" fmla="*/ 111 h 140"/>
                  <a:gd name="T70" fmla="*/ 84 w 122"/>
                  <a:gd name="T71" fmla="*/ 93 h 140"/>
                  <a:gd name="T72" fmla="*/ 91 w 122"/>
                  <a:gd name="T73" fmla="*/ 82 h 140"/>
                  <a:gd name="T74" fmla="*/ 106 w 122"/>
                  <a:gd name="T75" fmla="*/ 71 h 140"/>
                  <a:gd name="T76" fmla="*/ 111 w 122"/>
                  <a:gd name="T77" fmla="*/ 27 h 140"/>
                  <a:gd name="T78" fmla="*/ 120 w 122"/>
                  <a:gd name="T79" fmla="*/ 11 h 140"/>
                  <a:gd name="T80" fmla="*/ 122 w 122"/>
                  <a:gd name="T81" fmla="*/ 0 h 140"/>
                  <a:gd name="T82" fmla="*/ 122 w 122"/>
                  <a:gd name="T8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40">
                    <a:moveTo>
                      <a:pt x="122" y="0"/>
                    </a:moveTo>
                    <a:lnTo>
                      <a:pt x="109" y="5"/>
                    </a:lnTo>
                    <a:lnTo>
                      <a:pt x="100" y="0"/>
                    </a:lnTo>
                    <a:lnTo>
                      <a:pt x="95" y="2"/>
                    </a:lnTo>
                    <a:lnTo>
                      <a:pt x="80" y="14"/>
                    </a:lnTo>
                    <a:lnTo>
                      <a:pt x="76" y="34"/>
                    </a:lnTo>
                    <a:lnTo>
                      <a:pt x="71" y="27"/>
                    </a:lnTo>
                    <a:lnTo>
                      <a:pt x="56" y="25"/>
                    </a:lnTo>
                    <a:lnTo>
                      <a:pt x="35" y="25"/>
                    </a:lnTo>
                    <a:lnTo>
                      <a:pt x="33" y="40"/>
                    </a:lnTo>
                    <a:lnTo>
                      <a:pt x="35" y="42"/>
                    </a:lnTo>
                    <a:lnTo>
                      <a:pt x="40" y="34"/>
                    </a:lnTo>
                    <a:lnTo>
                      <a:pt x="47" y="36"/>
                    </a:lnTo>
                    <a:lnTo>
                      <a:pt x="51" y="40"/>
                    </a:lnTo>
                    <a:lnTo>
                      <a:pt x="51" y="45"/>
                    </a:lnTo>
                    <a:lnTo>
                      <a:pt x="46" y="54"/>
                    </a:lnTo>
                    <a:lnTo>
                      <a:pt x="49" y="73"/>
                    </a:lnTo>
                    <a:lnTo>
                      <a:pt x="47" y="96"/>
                    </a:lnTo>
                    <a:lnTo>
                      <a:pt x="42" y="98"/>
                    </a:lnTo>
                    <a:lnTo>
                      <a:pt x="24" y="89"/>
                    </a:lnTo>
                    <a:lnTo>
                      <a:pt x="9" y="100"/>
                    </a:lnTo>
                    <a:lnTo>
                      <a:pt x="9" y="114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9" y="131"/>
                    </a:lnTo>
                    <a:lnTo>
                      <a:pt x="15" y="140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8" y="134"/>
                    </a:lnTo>
                    <a:lnTo>
                      <a:pt x="44" y="131"/>
                    </a:lnTo>
                    <a:lnTo>
                      <a:pt x="51" y="127"/>
                    </a:lnTo>
                    <a:lnTo>
                      <a:pt x="53" y="134"/>
                    </a:lnTo>
                    <a:lnTo>
                      <a:pt x="55" y="136"/>
                    </a:lnTo>
                    <a:lnTo>
                      <a:pt x="76" y="120"/>
                    </a:lnTo>
                    <a:lnTo>
                      <a:pt x="82" y="111"/>
                    </a:lnTo>
                    <a:lnTo>
                      <a:pt x="84" y="93"/>
                    </a:lnTo>
                    <a:lnTo>
                      <a:pt x="91" y="82"/>
                    </a:lnTo>
                    <a:lnTo>
                      <a:pt x="106" y="71"/>
                    </a:lnTo>
                    <a:lnTo>
                      <a:pt x="111" y="27"/>
                    </a:lnTo>
                    <a:lnTo>
                      <a:pt x="120" y="11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8" name="Freeform 447"/>
              <p:cNvSpPr>
                <a:spLocks/>
              </p:cNvSpPr>
              <p:nvPr/>
            </p:nvSpPr>
            <p:spPr bwMode="auto">
              <a:xfrm>
                <a:off x="2879" y="2212"/>
                <a:ext cx="122" cy="140"/>
              </a:xfrm>
              <a:custGeom>
                <a:avLst/>
                <a:gdLst>
                  <a:gd name="T0" fmla="*/ 122 w 122"/>
                  <a:gd name="T1" fmla="*/ 0 h 140"/>
                  <a:gd name="T2" fmla="*/ 109 w 122"/>
                  <a:gd name="T3" fmla="*/ 5 h 140"/>
                  <a:gd name="T4" fmla="*/ 100 w 122"/>
                  <a:gd name="T5" fmla="*/ 0 h 140"/>
                  <a:gd name="T6" fmla="*/ 95 w 122"/>
                  <a:gd name="T7" fmla="*/ 2 h 140"/>
                  <a:gd name="T8" fmla="*/ 80 w 122"/>
                  <a:gd name="T9" fmla="*/ 14 h 140"/>
                  <a:gd name="T10" fmla="*/ 76 w 122"/>
                  <a:gd name="T11" fmla="*/ 34 h 140"/>
                  <a:gd name="T12" fmla="*/ 71 w 122"/>
                  <a:gd name="T13" fmla="*/ 27 h 140"/>
                  <a:gd name="T14" fmla="*/ 56 w 122"/>
                  <a:gd name="T15" fmla="*/ 25 h 140"/>
                  <a:gd name="T16" fmla="*/ 35 w 122"/>
                  <a:gd name="T17" fmla="*/ 25 h 140"/>
                  <a:gd name="T18" fmla="*/ 33 w 122"/>
                  <a:gd name="T19" fmla="*/ 40 h 140"/>
                  <a:gd name="T20" fmla="*/ 35 w 122"/>
                  <a:gd name="T21" fmla="*/ 42 h 140"/>
                  <a:gd name="T22" fmla="*/ 40 w 122"/>
                  <a:gd name="T23" fmla="*/ 34 h 140"/>
                  <a:gd name="T24" fmla="*/ 47 w 122"/>
                  <a:gd name="T25" fmla="*/ 36 h 140"/>
                  <a:gd name="T26" fmla="*/ 51 w 122"/>
                  <a:gd name="T27" fmla="*/ 40 h 140"/>
                  <a:gd name="T28" fmla="*/ 51 w 122"/>
                  <a:gd name="T29" fmla="*/ 45 h 140"/>
                  <a:gd name="T30" fmla="*/ 46 w 122"/>
                  <a:gd name="T31" fmla="*/ 54 h 140"/>
                  <a:gd name="T32" fmla="*/ 49 w 122"/>
                  <a:gd name="T33" fmla="*/ 73 h 140"/>
                  <a:gd name="T34" fmla="*/ 47 w 122"/>
                  <a:gd name="T35" fmla="*/ 96 h 140"/>
                  <a:gd name="T36" fmla="*/ 42 w 122"/>
                  <a:gd name="T37" fmla="*/ 98 h 140"/>
                  <a:gd name="T38" fmla="*/ 24 w 122"/>
                  <a:gd name="T39" fmla="*/ 89 h 140"/>
                  <a:gd name="T40" fmla="*/ 9 w 122"/>
                  <a:gd name="T41" fmla="*/ 100 h 140"/>
                  <a:gd name="T42" fmla="*/ 9 w 122"/>
                  <a:gd name="T43" fmla="*/ 114 h 140"/>
                  <a:gd name="T44" fmla="*/ 2 w 122"/>
                  <a:gd name="T45" fmla="*/ 116 h 140"/>
                  <a:gd name="T46" fmla="*/ 0 w 122"/>
                  <a:gd name="T47" fmla="*/ 122 h 140"/>
                  <a:gd name="T48" fmla="*/ 9 w 122"/>
                  <a:gd name="T49" fmla="*/ 131 h 140"/>
                  <a:gd name="T50" fmla="*/ 15 w 122"/>
                  <a:gd name="T51" fmla="*/ 140 h 140"/>
                  <a:gd name="T52" fmla="*/ 26 w 122"/>
                  <a:gd name="T53" fmla="*/ 129 h 140"/>
                  <a:gd name="T54" fmla="*/ 31 w 122"/>
                  <a:gd name="T55" fmla="*/ 133 h 140"/>
                  <a:gd name="T56" fmla="*/ 38 w 122"/>
                  <a:gd name="T57" fmla="*/ 134 h 140"/>
                  <a:gd name="T58" fmla="*/ 44 w 122"/>
                  <a:gd name="T59" fmla="*/ 131 h 140"/>
                  <a:gd name="T60" fmla="*/ 51 w 122"/>
                  <a:gd name="T61" fmla="*/ 127 h 140"/>
                  <a:gd name="T62" fmla="*/ 53 w 122"/>
                  <a:gd name="T63" fmla="*/ 134 h 140"/>
                  <a:gd name="T64" fmla="*/ 55 w 122"/>
                  <a:gd name="T65" fmla="*/ 136 h 140"/>
                  <a:gd name="T66" fmla="*/ 76 w 122"/>
                  <a:gd name="T67" fmla="*/ 120 h 140"/>
                  <a:gd name="T68" fmla="*/ 82 w 122"/>
                  <a:gd name="T69" fmla="*/ 111 h 140"/>
                  <a:gd name="T70" fmla="*/ 84 w 122"/>
                  <a:gd name="T71" fmla="*/ 93 h 140"/>
                  <a:gd name="T72" fmla="*/ 91 w 122"/>
                  <a:gd name="T73" fmla="*/ 82 h 140"/>
                  <a:gd name="T74" fmla="*/ 106 w 122"/>
                  <a:gd name="T75" fmla="*/ 71 h 140"/>
                  <a:gd name="T76" fmla="*/ 111 w 122"/>
                  <a:gd name="T77" fmla="*/ 27 h 140"/>
                  <a:gd name="T78" fmla="*/ 120 w 122"/>
                  <a:gd name="T79" fmla="*/ 11 h 140"/>
                  <a:gd name="T80" fmla="*/ 122 w 122"/>
                  <a:gd name="T81" fmla="*/ 0 h 140"/>
                  <a:gd name="T82" fmla="*/ 122 w 122"/>
                  <a:gd name="T8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40">
                    <a:moveTo>
                      <a:pt x="122" y="0"/>
                    </a:moveTo>
                    <a:lnTo>
                      <a:pt x="109" y="5"/>
                    </a:lnTo>
                    <a:lnTo>
                      <a:pt x="100" y="0"/>
                    </a:lnTo>
                    <a:lnTo>
                      <a:pt x="95" y="2"/>
                    </a:lnTo>
                    <a:lnTo>
                      <a:pt x="80" y="14"/>
                    </a:lnTo>
                    <a:lnTo>
                      <a:pt x="76" y="34"/>
                    </a:lnTo>
                    <a:lnTo>
                      <a:pt x="71" y="27"/>
                    </a:lnTo>
                    <a:lnTo>
                      <a:pt x="56" y="25"/>
                    </a:lnTo>
                    <a:lnTo>
                      <a:pt x="35" y="25"/>
                    </a:lnTo>
                    <a:lnTo>
                      <a:pt x="33" y="40"/>
                    </a:lnTo>
                    <a:lnTo>
                      <a:pt x="35" y="42"/>
                    </a:lnTo>
                    <a:lnTo>
                      <a:pt x="40" y="34"/>
                    </a:lnTo>
                    <a:lnTo>
                      <a:pt x="47" y="36"/>
                    </a:lnTo>
                    <a:lnTo>
                      <a:pt x="51" y="40"/>
                    </a:lnTo>
                    <a:lnTo>
                      <a:pt x="51" y="45"/>
                    </a:lnTo>
                    <a:lnTo>
                      <a:pt x="46" y="54"/>
                    </a:lnTo>
                    <a:lnTo>
                      <a:pt x="49" y="73"/>
                    </a:lnTo>
                    <a:lnTo>
                      <a:pt x="47" y="96"/>
                    </a:lnTo>
                    <a:lnTo>
                      <a:pt x="42" y="98"/>
                    </a:lnTo>
                    <a:lnTo>
                      <a:pt x="24" y="89"/>
                    </a:lnTo>
                    <a:lnTo>
                      <a:pt x="9" y="100"/>
                    </a:lnTo>
                    <a:lnTo>
                      <a:pt x="9" y="114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9" y="131"/>
                    </a:lnTo>
                    <a:lnTo>
                      <a:pt x="15" y="140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8" y="134"/>
                    </a:lnTo>
                    <a:lnTo>
                      <a:pt x="44" y="131"/>
                    </a:lnTo>
                    <a:lnTo>
                      <a:pt x="51" y="127"/>
                    </a:lnTo>
                    <a:lnTo>
                      <a:pt x="53" y="134"/>
                    </a:lnTo>
                    <a:lnTo>
                      <a:pt x="55" y="136"/>
                    </a:lnTo>
                    <a:lnTo>
                      <a:pt x="76" y="120"/>
                    </a:lnTo>
                    <a:lnTo>
                      <a:pt x="82" y="111"/>
                    </a:lnTo>
                    <a:lnTo>
                      <a:pt x="84" y="93"/>
                    </a:lnTo>
                    <a:lnTo>
                      <a:pt x="91" y="82"/>
                    </a:lnTo>
                    <a:lnTo>
                      <a:pt x="106" y="71"/>
                    </a:lnTo>
                    <a:lnTo>
                      <a:pt x="111" y="27"/>
                    </a:lnTo>
                    <a:lnTo>
                      <a:pt x="120" y="11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79" name="Freeform 448"/>
              <p:cNvSpPr>
                <a:spLocks/>
              </p:cNvSpPr>
              <p:nvPr/>
            </p:nvSpPr>
            <p:spPr bwMode="auto">
              <a:xfrm>
                <a:off x="2715" y="2072"/>
                <a:ext cx="46" cy="100"/>
              </a:xfrm>
              <a:custGeom>
                <a:avLst/>
                <a:gdLst>
                  <a:gd name="T0" fmla="*/ 31 w 46"/>
                  <a:gd name="T1" fmla="*/ 98 h 100"/>
                  <a:gd name="T2" fmla="*/ 19 w 46"/>
                  <a:gd name="T3" fmla="*/ 100 h 100"/>
                  <a:gd name="T4" fmla="*/ 15 w 46"/>
                  <a:gd name="T5" fmla="*/ 93 h 100"/>
                  <a:gd name="T6" fmla="*/ 15 w 46"/>
                  <a:gd name="T7" fmla="*/ 60 h 100"/>
                  <a:gd name="T8" fmla="*/ 8 w 46"/>
                  <a:gd name="T9" fmla="*/ 42 h 100"/>
                  <a:gd name="T10" fmla="*/ 0 w 46"/>
                  <a:gd name="T11" fmla="*/ 33 h 100"/>
                  <a:gd name="T12" fmla="*/ 0 w 46"/>
                  <a:gd name="T13" fmla="*/ 23 h 100"/>
                  <a:gd name="T14" fmla="*/ 9 w 46"/>
                  <a:gd name="T15" fmla="*/ 14 h 100"/>
                  <a:gd name="T16" fmla="*/ 19 w 46"/>
                  <a:gd name="T17" fmla="*/ 16 h 100"/>
                  <a:gd name="T18" fmla="*/ 24 w 46"/>
                  <a:gd name="T19" fmla="*/ 7 h 100"/>
                  <a:gd name="T20" fmla="*/ 26 w 46"/>
                  <a:gd name="T21" fmla="*/ 7 h 100"/>
                  <a:gd name="T22" fmla="*/ 24 w 46"/>
                  <a:gd name="T23" fmla="*/ 3 h 100"/>
                  <a:gd name="T24" fmla="*/ 31 w 46"/>
                  <a:gd name="T25" fmla="*/ 0 h 100"/>
                  <a:gd name="T26" fmla="*/ 44 w 46"/>
                  <a:gd name="T27" fmla="*/ 11 h 100"/>
                  <a:gd name="T28" fmla="*/ 42 w 46"/>
                  <a:gd name="T29" fmla="*/ 16 h 100"/>
                  <a:gd name="T30" fmla="*/ 46 w 46"/>
                  <a:gd name="T31" fmla="*/ 22 h 100"/>
                  <a:gd name="T32" fmla="*/ 46 w 46"/>
                  <a:gd name="T33" fmla="*/ 33 h 100"/>
                  <a:gd name="T34" fmla="*/ 44 w 46"/>
                  <a:gd name="T35" fmla="*/ 33 h 100"/>
                  <a:gd name="T36" fmla="*/ 44 w 46"/>
                  <a:gd name="T37" fmla="*/ 40 h 100"/>
                  <a:gd name="T38" fmla="*/ 37 w 46"/>
                  <a:gd name="T39" fmla="*/ 45 h 100"/>
                  <a:gd name="T40" fmla="*/ 31 w 46"/>
                  <a:gd name="T41" fmla="*/ 63 h 100"/>
                  <a:gd name="T42" fmla="*/ 31 w 46"/>
                  <a:gd name="T43" fmla="*/ 98 h 100"/>
                  <a:gd name="T44" fmla="*/ 31 w 46"/>
                  <a:gd name="T4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00">
                    <a:moveTo>
                      <a:pt x="31" y="98"/>
                    </a:moveTo>
                    <a:lnTo>
                      <a:pt x="19" y="100"/>
                    </a:lnTo>
                    <a:lnTo>
                      <a:pt x="15" y="93"/>
                    </a:lnTo>
                    <a:lnTo>
                      <a:pt x="15" y="60"/>
                    </a:lnTo>
                    <a:lnTo>
                      <a:pt x="8" y="42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9" y="1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44" y="11"/>
                    </a:lnTo>
                    <a:lnTo>
                      <a:pt x="42" y="16"/>
                    </a:lnTo>
                    <a:lnTo>
                      <a:pt x="46" y="22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4" y="40"/>
                    </a:lnTo>
                    <a:lnTo>
                      <a:pt x="37" y="45"/>
                    </a:lnTo>
                    <a:lnTo>
                      <a:pt x="31" y="63"/>
                    </a:lnTo>
                    <a:lnTo>
                      <a:pt x="31" y="98"/>
                    </a:lnTo>
                    <a:lnTo>
                      <a:pt x="31" y="9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0" name="Freeform 449"/>
              <p:cNvSpPr>
                <a:spLocks/>
              </p:cNvSpPr>
              <p:nvPr/>
            </p:nvSpPr>
            <p:spPr bwMode="auto">
              <a:xfrm>
                <a:off x="2715" y="2072"/>
                <a:ext cx="46" cy="100"/>
              </a:xfrm>
              <a:custGeom>
                <a:avLst/>
                <a:gdLst>
                  <a:gd name="T0" fmla="*/ 31 w 46"/>
                  <a:gd name="T1" fmla="*/ 98 h 100"/>
                  <a:gd name="T2" fmla="*/ 19 w 46"/>
                  <a:gd name="T3" fmla="*/ 100 h 100"/>
                  <a:gd name="T4" fmla="*/ 15 w 46"/>
                  <a:gd name="T5" fmla="*/ 93 h 100"/>
                  <a:gd name="T6" fmla="*/ 15 w 46"/>
                  <a:gd name="T7" fmla="*/ 60 h 100"/>
                  <a:gd name="T8" fmla="*/ 8 w 46"/>
                  <a:gd name="T9" fmla="*/ 42 h 100"/>
                  <a:gd name="T10" fmla="*/ 0 w 46"/>
                  <a:gd name="T11" fmla="*/ 33 h 100"/>
                  <a:gd name="T12" fmla="*/ 0 w 46"/>
                  <a:gd name="T13" fmla="*/ 23 h 100"/>
                  <a:gd name="T14" fmla="*/ 9 w 46"/>
                  <a:gd name="T15" fmla="*/ 14 h 100"/>
                  <a:gd name="T16" fmla="*/ 19 w 46"/>
                  <a:gd name="T17" fmla="*/ 16 h 100"/>
                  <a:gd name="T18" fmla="*/ 24 w 46"/>
                  <a:gd name="T19" fmla="*/ 7 h 100"/>
                  <a:gd name="T20" fmla="*/ 26 w 46"/>
                  <a:gd name="T21" fmla="*/ 7 h 100"/>
                  <a:gd name="T22" fmla="*/ 24 w 46"/>
                  <a:gd name="T23" fmla="*/ 3 h 100"/>
                  <a:gd name="T24" fmla="*/ 31 w 46"/>
                  <a:gd name="T25" fmla="*/ 0 h 100"/>
                  <a:gd name="T26" fmla="*/ 44 w 46"/>
                  <a:gd name="T27" fmla="*/ 11 h 100"/>
                  <a:gd name="T28" fmla="*/ 42 w 46"/>
                  <a:gd name="T29" fmla="*/ 16 h 100"/>
                  <a:gd name="T30" fmla="*/ 46 w 46"/>
                  <a:gd name="T31" fmla="*/ 22 h 100"/>
                  <a:gd name="T32" fmla="*/ 46 w 46"/>
                  <a:gd name="T33" fmla="*/ 33 h 100"/>
                  <a:gd name="T34" fmla="*/ 44 w 46"/>
                  <a:gd name="T35" fmla="*/ 33 h 100"/>
                  <a:gd name="T36" fmla="*/ 44 w 46"/>
                  <a:gd name="T37" fmla="*/ 40 h 100"/>
                  <a:gd name="T38" fmla="*/ 37 w 46"/>
                  <a:gd name="T39" fmla="*/ 45 h 100"/>
                  <a:gd name="T40" fmla="*/ 31 w 46"/>
                  <a:gd name="T41" fmla="*/ 63 h 100"/>
                  <a:gd name="T42" fmla="*/ 31 w 46"/>
                  <a:gd name="T43" fmla="*/ 98 h 100"/>
                  <a:gd name="T44" fmla="*/ 31 w 46"/>
                  <a:gd name="T4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00">
                    <a:moveTo>
                      <a:pt x="31" y="98"/>
                    </a:moveTo>
                    <a:lnTo>
                      <a:pt x="19" y="100"/>
                    </a:lnTo>
                    <a:lnTo>
                      <a:pt x="15" y="93"/>
                    </a:lnTo>
                    <a:lnTo>
                      <a:pt x="15" y="60"/>
                    </a:lnTo>
                    <a:lnTo>
                      <a:pt x="8" y="42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9" y="1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44" y="11"/>
                    </a:lnTo>
                    <a:lnTo>
                      <a:pt x="42" y="16"/>
                    </a:lnTo>
                    <a:lnTo>
                      <a:pt x="46" y="22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4" y="40"/>
                    </a:lnTo>
                    <a:lnTo>
                      <a:pt x="37" y="45"/>
                    </a:lnTo>
                    <a:lnTo>
                      <a:pt x="31" y="63"/>
                    </a:lnTo>
                    <a:lnTo>
                      <a:pt x="31" y="98"/>
                    </a:lnTo>
                    <a:lnTo>
                      <a:pt x="31" y="9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1" name="Freeform 450"/>
              <p:cNvSpPr>
                <a:spLocks/>
              </p:cNvSpPr>
              <p:nvPr/>
            </p:nvSpPr>
            <p:spPr bwMode="auto">
              <a:xfrm>
                <a:off x="2850" y="2235"/>
                <a:ext cx="31" cy="20"/>
              </a:xfrm>
              <a:custGeom>
                <a:avLst/>
                <a:gdLst>
                  <a:gd name="T0" fmla="*/ 31 w 31"/>
                  <a:gd name="T1" fmla="*/ 0 h 20"/>
                  <a:gd name="T2" fmla="*/ 5 w 31"/>
                  <a:gd name="T3" fmla="*/ 2 h 20"/>
                  <a:gd name="T4" fmla="*/ 0 w 31"/>
                  <a:gd name="T5" fmla="*/ 17 h 20"/>
                  <a:gd name="T6" fmla="*/ 4 w 31"/>
                  <a:gd name="T7" fmla="*/ 20 h 20"/>
                  <a:gd name="T8" fmla="*/ 31 w 31"/>
                  <a:gd name="T9" fmla="*/ 19 h 20"/>
                  <a:gd name="T10" fmla="*/ 31 w 31"/>
                  <a:gd name="T11" fmla="*/ 0 h 20"/>
                  <a:gd name="T12" fmla="*/ 3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5" y="2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2" name="Freeform 451"/>
              <p:cNvSpPr>
                <a:spLocks/>
              </p:cNvSpPr>
              <p:nvPr/>
            </p:nvSpPr>
            <p:spPr bwMode="auto">
              <a:xfrm>
                <a:off x="2850" y="2235"/>
                <a:ext cx="31" cy="20"/>
              </a:xfrm>
              <a:custGeom>
                <a:avLst/>
                <a:gdLst>
                  <a:gd name="T0" fmla="*/ 31 w 31"/>
                  <a:gd name="T1" fmla="*/ 0 h 20"/>
                  <a:gd name="T2" fmla="*/ 5 w 31"/>
                  <a:gd name="T3" fmla="*/ 2 h 20"/>
                  <a:gd name="T4" fmla="*/ 0 w 31"/>
                  <a:gd name="T5" fmla="*/ 17 h 20"/>
                  <a:gd name="T6" fmla="*/ 4 w 31"/>
                  <a:gd name="T7" fmla="*/ 20 h 20"/>
                  <a:gd name="T8" fmla="*/ 31 w 31"/>
                  <a:gd name="T9" fmla="*/ 19 h 20"/>
                  <a:gd name="T10" fmla="*/ 31 w 31"/>
                  <a:gd name="T11" fmla="*/ 0 h 20"/>
                  <a:gd name="T12" fmla="*/ 31 w 3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5" y="2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3" name="Freeform 452"/>
              <p:cNvSpPr>
                <a:spLocks/>
              </p:cNvSpPr>
              <p:nvPr/>
            </p:nvSpPr>
            <p:spPr bwMode="auto">
              <a:xfrm>
                <a:off x="2837" y="2210"/>
                <a:ext cx="8" cy="7"/>
              </a:xfrm>
              <a:custGeom>
                <a:avLst/>
                <a:gdLst>
                  <a:gd name="T0" fmla="*/ 8 w 8"/>
                  <a:gd name="T1" fmla="*/ 2 h 7"/>
                  <a:gd name="T2" fmla="*/ 6 w 8"/>
                  <a:gd name="T3" fmla="*/ 7 h 7"/>
                  <a:gd name="T4" fmla="*/ 0 w 8"/>
                  <a:gd name="T5" fmla="*/ 7 h 7"/>
                  <a:gd name="T6" fmla="*/ 2 w 8"/>
                  <a:gd name="T7" fmla="*/ 0 h 7"/>
                  <a:gd name="T8" fmla="*/ 8 w 8"/>
                  <a:gd name="T9" fmla="*/ 2 h 7"/>
                  <a:gd name="T10" fmla="*/ 8 w 8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8" y="2"/>
                    </a:moveTo>
                    <a:lnTo>
                      <a:pt x="6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4" name="Freeform 453"/>
              <p:cNvSpPr>
                <a:spLocks/>
              </p:cNvSpPr>
              <p:nvPr/>
            </p:nvSpPr>
            <p:spPr bwMode="auto">
              <a:xfrm>
                <a:off x="2837" y="2210"/>
                <a:ext cx="8" cy="7"/>
              </a:xfrm>
              <a:custGeom>
                <a:avLst/>
                <a:gdLst>
                  <a:gd name="T0" fmla="*/ 8 w 8"/>
                  <a:gd name="T1" fmla="*/ 2 h 7"/>
                  <a:gd name="T2" fmla="*/ 6 w 8"/>
                  <a:gd name="T3" fmla="*/ 7 h 7"/>
                  <a:gd name="T4" fmla="*/ 0 w 8"/>
                  <a:gd name="T5" fmla="*/ 7 h 7"/>
                  <a:gd name="T6" fmla="*/ 2 w 8"/>
                  <a:gd name="T7" fmla="*/ 0 h 7"/>
                  <a:gd name="T8" fmla="*/ 8 w 8"/>
                  <a:gd name="T9" fmla="*/ 2 h 7"/>
                  <a:gd name="T10" fmla="*/ 8 w 8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8" y="2"/>
                    </a:moveTo>
                    <a:lnTo>
                      <a:pt x="6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5" name="Freeform 454"/>
              <p:cNvSpPr>
                <a:spLocks/>
              </p:cNvSpPr>
              <p:nvPr/>
            </p:nvSpPr>
            <p:spPr bwMode="auto">
              <a:xfrm>
                <a:off x="3230" y="1979"/>
                <a:ext cx="240" cy="236"/>
              </a:xfrm>
              <a:custGeom>
                <a:avLst/>
                <a:gdLst>
                  <a:gd name="T0" fmla="*/ 86 w 240"/>
                  <a:gd name="T1" fmla="*/ 0 h 236"/>
                  <a:gd name="T2" fmla="*/ 86 w 240"/>
                  <a:gd name="T3" fmla="*/ 7 h 236"/>
                  <a:gd name="T4" fmla="*/ 64 w 240"/>
                  <a:gd name="T5" fmla="*/ 16 h 236"/>
                  <a:gd name="T6" fmla="*/ 55 w 240"/>
                  <a:gd name="T7" fmla="*/ 53 h 236"/>
                  <a:gd name="T8" fmla="*/ 56 w 240"/>
                  <a:gd name="T9" fmla="*/ 67 h 236"/>
                  <a:gd name="T10" fmla="*/ 51 w 240"/>
                  <a:gd name="T11" fmla="*/ 84 h 236"/>
                  <a:gd name="T12" fmla="*/ 33 w 240"/>
                  <a:gd name="T13" fmla="*/ 104 h 236"/>
                  <a:gd name="T14" fmla="*/ 31 w 240"/>
                  <a:gd name="T15" fmla="*/ 116 h 236"/>
                  <a:gd name="T16" fmla="*/ 20 w 240"/>
                  <a:gd name="T17" fmla="*/ 124 h 236"/>
                  <a:gd name="T18" fmla="*/ 18 w 240"/>
                  <a:gd name="T19" fmla="*/ 155 h 236"/>
                  <a:gd name="T20" fmla="*/ 13 w 240"/>
                  <a:gd name="T21" fmla="*/ 158 h 236"/>
                  <a:gd name="T22" fmla="*/ 4 w 240"/>
                  <a:gd name="T23" fmla="*/ 158 h 236"/>
                  <a:gd name="T24" fmla="*/ 0 w 240"/>
                  <a:gd name="T25" fmla="*/ 166 h 236"/>
                  <a:gd name="T26" fmla="*/ 13 w 240"/>
                  <a:gd name="T27" fmla="*/ 171 h 236"/>
                  <a:gd name="T28" fmla="*/ 18 w 240"/>
                  <a:gd name="T29" fmla="*/ 178 h 236"/>
                  <a:gd name="T30" fmla="*/ 27 w 240"/>
                  <a:gd name="T31" fmla="*/ 186 h 236"/>
                  <a:gd name="T32" fmla="*/ 35 w 240"/>
                  <a:gd name="T33" fmla="*/ 202 h 236"/>
                  <a:gd name="T34" fmla="*/ 46 w 240"/>
                  <a:gd name="T35" fmla="*/ 207 h 236"/>
                  <a:gd name="T36" fmla="*/ 46 w 240"/>
                  <a:gd name="T37" fmla="*/ 218 h 236"/>
                  <a:gd name="T38" fmla="*/ 58 w 240"/>
                  <a:gd name="T39" fmla="*/ 220 h 236"/>
                  <a:gd name="T40" fmla="*/ 78 w 240"/>
                  <a:gd name="T41" fmla="*/ 231 h 236"/>
                  <a:gd name="T42" fmla="*/ 95 w 240"/>
                  <a:gd name="T43" fmla="*/ 236 h 236"/>
                  <a:gd name="T44" fmla="*/ 102 w 240"/>
                  <a:gd name="T45" fmla="*/ 236 h 236"/>
                  <a:gd name="T46" fmla="*/ 115 w 240"/>
                  <a:gd name="T47" fmla="*/ 227 h 236"/>
                  <a:gd name="T48" fmla="*/ 126 w 240"/>
                  <a:gd name="T49" fmla="*/ 226 h 236"/>
                  <a:gd name="T50" fmla="*/ 135 w 240"/>
                  <a:gd name="T51" fmla="*/ 231 h 236"/>
                  <a:gd name="T52" fmla="*/ 142 w 240"/>
                  <a:gd name="T53" fmla="*/ 229 h 236"/>
                  <a:gd name="T54" fmla="*/ 175 w 240"/>
                  <a:gd name="T55" fmla="*/ 213 h 236"/>
                  <a:gd name="T56" fmla="*/ 193 w 240"/>
                  <a:gd name="T57" fmla="*/ 211 h 236"/>
                  <a:gd name="T58" fmla="*/ 237 w 240"/>
                  <a:gd name="T59" fmla="*/ 169 h 236"/>
                  <a:gd name="T60" fmla="*/ 240 w 240"/>
                  <a:gd name="T61" fmla="*/ 164 h 236"/>
                  <a:gd name="T62" fmla="*/ 226 w 240"/>
                  <a:gd name="T63" fmla="*/ 164 h 236"/>
                  <a:gd name="T64" fmla="*/ 177 w 240"/>
                  <a:gd name="T65" fmla="*/ 147 h 236"/>
                  <a:gd name="T66" fmla="*/ 158 w 240"/>
                  <a:gd name="T67" fmla="*/ 127 h 236"/>
                  <a:gd name="T68" fmla="*/ 158 w 240"/>
                  <a:gd name="T69" fmla="*/ 118 h 236"/>
                  <a:gd name="T70" fmla="*/ 155 w 240"/>
                  <a:gd name="T71" fmla="*/ 115 h 236"/>
                  <a:gd name="T72" fmla="*/ 144 w 240"/>
                  <a:gd name="T73" fmla="*/ 118 h 236"/>
                  <a:gd name="T74" fmla="*/ 142 w 240"/>
                  <a:gd name="T75" fmla="*/ 113 h 236"/>
                  <a:gd name="T76" fmla="*/ 147 w 240"/>
                  <a:gd name="T77" fmla="*/ 96 h 236"/>
                  <a:gd name="T78" fmla="*/ 160 w 240"/>
                  <a:gd name="T79" fmla="*/ 87 h 236"/>
                  <a:gd name="T80" fmla="*/ 151 w 240"/>
                  <a:gd name="T81" fmla="*/ 80 h 236"/>
                  <a:gd name="T82" fmla="*/ 131 w 240"/>
                  <a:gd name="T83" fmla="*/ 58 h 236"/>
                  <a:gd name="T84" fmla="*/ 120 w 240"/>
                  <a:gd name="T85" fmla="*/ 51 h 236"/>
                  <a:gd name="T86" fmla="*/ 115 w 240"/>
                  <a:gd name="T87" fmla="*/ 51 h 236"/>
                  <a:gd name="T88" fmla="*/ 109 w 240"/>
                  <a:gd name="T89" fmla="*/ 44 h 236"/>
                  <a:gd name="T90" fmla="*/ 109 w 240"/>
                  <a:gd name="T91" fmla="*/ 49 h 236"/>
                  <a:gd name="T92" fmla="*/ 107 w 240"/>
                  <a:gd name="T93" fmla="*/ 47 h 236"/>
                  <a:gd name="T94" fmla="*/ 98 w 240"/>
                  <a:gd name="T95" fmla="*/ 35 h 236"/>
                  <a:gd name="T96" fmla="*/ 93 w 240"/>
                  <a:gd name="T97" fmla="*/ 9 h 236"/>
                  <a:gd name="T98" fmla="*/ 86 w 240"/>
                  <a:gd name="T99" fmla="*/ 0 h 236"/>
                  <a:gd name="T100" fmla="*/ 86 w 240"/>
                  <a:gd name="T10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0" h="236">
                    <a:moveTo>
                      <a:pt x="86" y="0"/>
                    </a:moveTo>
                    <a:lnTo>
                      <a:pt x="86" y="7"/>
                    </a:lnTo>
                    <a:lnTo>
                      <a:pt x="64" y="16"/>
                    </a:lnTo>
                    <a:lnTo>
                      <a:pt x="55" y="53"/>
                    </a:lnTo>
                    <a:lnTo>
                      <a:pt x="56" y="67"/>
                    </a:lnTo>
                    <a:lnTo>
                      <a:pt x="51" y="84"/>
                    </a:lnTo>
                    <a:lnTo>
                      <a:pt x="33" y="104"/>
                    </a:lnTo>
                    <a:lnTo>
                      <a:pt x="31" y="116"/>
                    </a:lnTo>
                    <a:lnTo>
                      <a:pt x="20" y="124"/>
                    </a:lnTo>
                    <a:lnTo>
                      <a:pt x="18" y="155"/>
                    </a:lnTo>
                    <a:lnTo>
                      <a:pt x="13" y="158"/>
                    </a:lnTo>
                    <a:lnTo>
                      <a:pt x="4" y="158"/>
                    </a:lnTo>
                    <a:lnTo>
                      <a:pt x="0" y="166"/>
                    </a:lnTo>
                    <a:lnTo>
                      <a:pt x="13" y="171"/>
                    </a:lnTo>
                    <a:lnTo>
                      <a:pt x="18" y="178"/>
                    </a:lnTo>
                    <a:lnTo>
                      <a:pt x="27" y="186"/>
                    </a:lnTo>
                    <a:lnTo>
                      <a:pt x="35" y="202"/>
                    </a:lnTo>
                    <a:lnTo>
                      <a:pt x="46" y="207"/>
                    </a:lnTo>
                    <a:lnTo>
                      <a:pt x="46" y="218"/>
                    </a:lnTo>
                    <a:lnTo>
                      <a:pt x="58" y="220"/>
                    </a:lnTo>
                    <a:lnTo>
                      <a:pt x="78" y="231"/>
                    </a:lnTo>
                    <a:lnTo>
                      <a:pt x="95" y="236"/>
                    </a:lnTo>
                    <a:lnTo>
                      <a:pt x="102" y="236"/>
                    </a:lnTo>
                    <a:lnTo>
                      <a:pt x="115" y="227"/>
                    </a:lnTo>
                    <a:lnTo>
                      <a:pt x="126" y="226"/>
                    </a:lnTo>
                    <a:lnTo>
                      <a:pt x="135" y="231"/>
                    </a:lnTo>
                    <a:lnTo>
                      <a:pt x="142" y="229"/>
                    </a:lnTo>
                    <a:lnTo>
                      <a:pt x="175" y="213"/>
                    </a:lnTo>
                    <a:lnTo>
                      <a:pt x="193" y="211"/>
                    </a:lnTo>
                    <a:lnTo>
                      <a:pt x="237" y="169"/>
                    </a:lnTo>
                    <a:lnTo>
                      <a:pt x="240" y="164"/>
                    </a:lnTo>
                    <a:lnTo>
                      <a:pt x="226" y="164"/>
                    </a:lnTo>
                    <a:lnTo>
                      <a:pt x="177" y="147"/>
                    </a:lnTo>
                    <a:lnTo>
                      <a:pt x="158" y="127"/>
                    </a:lnTo>
                    <a:lnTo>
                      <a:pt x="158" y="118"/>
                    </a:lnTo>
                    <a:lnTo>
                      <a:pt x="155" y="115"/>
                    </a:lnTo>
                    <a:lnTo>
                      <a:pt x="144" y="118"/>
                    </a:lnTo>
                    <a:lnTo>
                      <a:pt x="142" y="113"/>
                    </a:lnTo>
                    <a:lnTo>
                      <a:pt x="147" y="96"/>
                    </a:lnTo>
                    <a:lnTo>
                      <a:pt x="160" y="87"/>
                    </a:lnTo>
                    <a:lnTo>
                      <a:pt x="151" y="80"/>
                    </a:lnTo>
                    <a:lnTo>
                      <a:pt x="131" y="58"/>
                    </a:lnTo>
                    <a:lnTo>
                      <a:pt x="120" y="51"/>
                    </a:lnTo>
                    <a:lnTo>
                      <a:pt x="115" y="51"/>
                    </a:lnTo>
                    <a:lnTo>
                      <a:pt x="109" y="44"/>
                    </a:lnTo>
                    <a:lnTo>
                      <a:pt x="109" y="49"/>
                    </a:lnTo>
                    <a:lnTo>
                      <a:pt x="107" y="47"/>
                    </a:lnTo>
                    <a:lnTo>
                      <a:pt x="98" y="35"/>
                    </a:lnTo>
                    <a:lnTo>
                      <a:pt x="93" y="9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6" name="Freeform 455"/>
              <p:cNvSpPr>
                <a:spLocks/>
              </p:cNvSpPr>
              <p:nvPr/>
            </p:nvSpPr>
            <p:spPr bwMode="auto">
              <a:xfrm>
                <a:off x="3230" y="1979"/>
                <a:ext cx="240" cy="236"/>
              </a:xfrm>
              <a:custGeom>
                <a:avLst/>
                <a:gdLst>
                  <a:gd name="T0" fmla="*/ 86 w 240"/>
                  <a:gd name="T1" fmla="*/ 0 h 236"/>
                  <a:gd name="T2" fmla="*/ 86 w 240"/>
                  <a:gd name="T3" fmla="*/ 7 h 236"/>
                  <a:gd name="T4" fmla="*/ 64 w 240"/>
                  <a:gd name="T5" fmla="*/ 16 h 236"/>
                  <a:gd name="T6" fmla="*/ 55 w 240"/>
                  <a:gd name="T7" fmla="*/ 53 h 236"/>
                  <a:gd name="T8" fmla="*/ 56 w 240"/>
                  <a:gd name="T9" fmla="*/ 67 h 236"/>
                  <a:gd name="T10" fmla="*/ 51 w 240"/>
                  <a:gd name="T11" fmla="*/ 84 h 236"/>
                  <a:gd name="T12" fmla="*/ 33 w 240"/>
                  <a:gd name="T13" fmla="*/ 104 h 236"/>
                  <a:gd name="T14" fmla="*/ 31 w 240"/>
                  <a:gd name="T15" fmla="*/ 116 h 236"/>
                  <a:gd name="T16" fmla="*/ 20 w 240"/>
                  <a:gd name="T17" fmla="*/ 124 h 236"/>
                  <a:gd name="T18" fmla="*/ 18 w 240"/>
                  <a:gd name="T19" fmla="*/ 155 h 236"/>
                  <a:gd name="T20" fmla="*/ 13 w 240"/>
                  <a:gd name="T21" fmla="*/ 158 h 236"/>
                  <a:gd name="T22" fmla="*/ 4 w 240"/>
                  <a:gd name="T23" fmla="*/ 158 h 236"/>
                  <a:gd name="T24" fmla="*/ 0 w 240"/>
                  <a:gd name="T25" fmla="*/ 166 h 236"/>
                  <a:gd name="T26" fmla="*/ 13 w 240"/>
                  <a:gd name="T27" fmla="*/ 171 h 236"/>
                  <a:gd name="T28" fmla="*/ 18 w 240"/>
                  <a:gd name="T29" fmla="*/ 178 h 236"/>
                  <a:gd name="T30" fmla="*/ 27 w 240"/>
                  <a:gd name="T31" fmla="*/ 186 h 236"/>
                  <a:gd name="T32" fmla="*/ 35 w 240"/>
                  <a:gd name="T33" fmla="*/ 202 h 236"/>
                  <a:gd name="T34" fmla="*/ 46 w 240"/>
                  <a:gd name="T35" fmla="*/ 207 h 236"/>
                  <a:gd name="T36" fmla="*/ 46 w 240"/>
                  <a:gd name="T37" fmla="*/ 218 h 236"/>
                  <a:gd name="T38" fmla="*/ 58 w 240"/>
                  <a:gd name="T39" fmla="*/ 220 h 236"/>
                  <a:gd name="T40" fmla="*/ 78 w 240"/>
                  <a:gd name="T41" fmla="*/ 231 h 236"/>
                  <a:gd name="T42" fmla="*/ 95 w 240"/>
                  <a:gd name="T43" fmla="*/ 236 h 236"/>
                  <a:gd name="T44" fmla="*/ 102 w 240"/>
                  <a:gd name="T45" fmla="*/ 236 h 236"/>
                  <a:gd name="T46" fmla="*/ 115 w 240"/>
                  <a:gd name="T47" fmla="*/ 227 h 236"/>
                  <a:gd name="T48" fmla="*/ 126 w 240"/>
                  <a:gd name="T49" fmla="*/ 226 h 236"/>
                  <a:gd name="T50" fmla="*/ 135 w 240"/>
                  <a:gd name="T51" fmla="*/ 231 h 236"/>
                  <a:gd name="T52" fmla="*/ 142 w 240"/>
                  <a:gd name="T53" fmla="*/ 229 h 236"/>
                  <a:gd name="T54" fmla="*/ 175 w 240"/>
                  <a:gd name="T55" fmla="*/ 213 h 236"/>
                  <a:gd name="T56" fmla="*/ 193 w 240"/>
                  <a:gd name="T57" fmla="*/ 211 h 236"/>
                  <a:gd name="T58" fmla="*/ 237 w 240"/>
                  <a:gd name="T59" fmla="*/ 169 h 236"/>
                  <a:gd name="T60" fmla="*/ 240 w 240"/>
                  <a:gd name="T61" fmla="*/ 164 h 236"/>
                  <a:gd name="T62" fmla="*/ 226 w 240"/>
                  <a:gd name="T63" fmla="*/ 164 h 236"/>
                  <a:gd name="T64" fmla="*/ 177 w 240"/>
                  <a:gd name="T65" fmla="*/ 147 h 236"/>
                  <a:gd name="T66" fmla="*/ 158 w 240"/>
                  <a:gd name="T67" fmla="*/ 127 h 236"/>
                  <a:gd name="T68" fmla="*/ 158 w 240"/>
                  <a:gd name="T69" fmla="*/ 118 h 236"/>
                  <a:gd name="T70" fmla="*/ 155 w 240"/>
                  <a:gd name="T71" fmla="*/ 115 h 236"/>
                  <a:gd name="T72" fmla="*/ 144 w 240"/>
                  <a:gd name="T73" fmla="*/ 118 h 236"/>
                  <a:gd name="T74" fmla="*/ 142 w 240"/>
                  <a:gd name="T75" fmla="*/ 113 h 236"/>
                  <a:gd name="T76" fmla="*/ 147 w 240"/>
                  <a:gd name="T77" fmla="*/ 96 h 236"/>
                  <a:gd name="T78" fmla="*/ 160 w 240"/>
                  <a:gd name="T79" fmla="*/ 87 h 236"/>
                  <a:gd name="T80" fmla="*/ 151 w 240"/>
                  <a:gd name="T81" fmla="*/ 80 h 236"/>
                  <a:gd name="T82" fmla="*/ 131 w 240"/>
                  <a:gd name="T83" fmla="*/ 58 h 236"/>
                  <a:gd name="T84" fmla="*/ 120 w 240"/>
                  <a:gd name="T85" fmla="*/ 51 h 236"/>
                  <a:gd name="T86" fmla="*/ 115 w 240"/>
                  <a:gd name="T87" fmla="*/ 51 h 236"/>
                  <a:gd name="T88" fmla="*/ 109 w 240"/>
                  <a:gd name="T89" fmla="*/ 44 h 236"/>
                  <a:gd name="T90" fmla="*/ 109 w 240"/>
                  <a:gd name="T91" fmla="*/ 49 h 236"/>
                  <a:gd name="T92" fmla="*/ 107 w 240"/>
                  <a:gd name="T93" fmla="*/ 47 h 236"/>
                  <a:gd name="T94" fmla="*/ 98 w 240"/>
                  <a:gd name="T95" fmla="*/ 35 h 236"/>
                  <a:gd name="T96" fmla="*/ 93 w 240"/>
                  <a:gd name="T97" fmla="*/ 9 h 236"/>
                  <a:gd name="T98" fmla="*/ 86 w 240"/>
                  <a:gd name="T99" fmla="*/ 0 h 236"/>
                  <a:gd name="T100" fmla="*/ 86 w 240"/>
                  <a:gd name="T10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0" h="236">
                    <a:moveTo>
                      <a:pt x="86" y="0"/>
                    </a:moveTo>
                    <a:lnTo>
                      <a:pt x="86" y="7"/>
                    </a:lnTo>
                    <a:lnTo>
                      <a:pt x="64" y="16"/>
                    </a:lnTo>
                    <a:lnTo>
                      <a:pt x="55" y="53"/>
                    </a:lnTo>
                    <a:lnTo>
                      <a:pt x="56" y="67"/>
                    </a:lnTo>
                    <a:lnTo>
                      <a:pt x="51" y="84"/>
                    </a:lnTo>
                    <a:lnTo>
                      <a:pt x="33" y="104"/>
                    </a:lnTo>
                    <a:lnTo>
                      <a:pt x="31" y="116"/>
                    </a:lnTo>
                    <a:lnTo>
                      <a:pt x="20" y="124"/>
                    </a:lnTo>
                    <a:lnTo>
                      <a:pt x="18" y="155"/>
                    </a:lnTo>
                    <a:lnTo>
                      <a:pt x="13" y="158"/>
                    </a:lnTo>
                    <a:lnTo>
                      <a:pt x="4" y="158"/>
                    </a:lnTo>
                    <a:lnTo>
                      <a:pt x="0" y="166"/>
                    </a:lnTo>
                    <a:lnTo>
                      <a:pt x="13" y="171"/>
                    </a:lnTo>
                    <a:lnTo>
                      <a:pt x="18" y="178"/>
                    </a:lnTo>
                    <a:lnTo>
                      <a:pt x="27" y="186"/>
                    </a:lnTo>
                    <a:lnTo>
                      <a:pt x="35" y="202"/>
                    </a:lnTo>
                    <a:lnTo>
                      <a:pt x="46" y="207"/>
                    </a:lnTo>
                    <a:lnTo>
                      <a:pt x="46" y="218"/>
                    </a:lnTo>
                    <a:lnTo>
                      <a:pt x="58" y="220"/>
                    </a:lnTo>
                    <a:lnTo>
                      <a:pt x="78" y="231"/>
                    </a:lnTo>
                    <a:lnTo>
                      <a:pt x="95" y="236"/>
                    </a:lnTo>
                    <a:lnTo>
                      <a:pt x="102" y="236"/>
                    </a:lnTo>
                    <a:lnTo>
                      <a:pt x="115" y="227"/>
                    </a:lnTo>
                    <a:lnTo>
                      <a:pt x="126" y="226"/>
                    </a:lnTo>
                    <a:lnTo>
                      <a:pt x="135" y="231"/>
                    </a:lnTo>
                    <a:lnTo>
                      <a:pt x="142" y="229"/>
                    </a:lnTo>
                    <a:lnTo>
                      <a:pt x="175" y="213"/>
                    </a:lnTo>
                    <a:lnTo>
                      <a:pt x="193" y="211"/>
                    </a:lnTo>
                    <a:lnTo>
                      <a:pt x="237" y="169"/>
                    </a:lnTo>
                    <a:lnTo>
                      <a:pt x="240" y="164"/>
                    </a:lnTo>
                    <a:lnTo>
                      <a:pt x="226" y="164"/>
                    </a:lnTo>
                    <a:lnTo>
                      <a:pt x="177" y="147"/>
                    </a:lnTo>
                    <a:lnTo>
                      <a:pt x="158" y="127"/>
                    </a:lnTo>
                    <a:lnTo>
                      <a:pt x="158" y="118"/>
                    </a:lnTo>
                    <a:lnTo>
                      <a:pt x="155" y="115"/>
                    </a:lnTo>
                    <a:lnTo>
                      <a:pt x="144" y="118"/>
                    </a:lnTo>
                    <a:lnTo>
                      <a:pt x="142" y="113"/>
                    </a:lnTo>
                    <a:lnTo>
                      <a:pt x="147" y="96"/>
                    </a:lnTo>
                    <a:lnTo>
                      <a:pt x="160" y="87"/>
                    </a:lnTo>
                    <a:lnTo>
                      <a:pt x="151" y="80"/>
                    </a:lnTo>
                    <a:lnTo>
                      <a:pt x="131" y="58"/>
                    </a:lnTo>
                    <a:lnTo>
                      <a:pt x="120" y="51"/>
                    </a:lnTo>
                    <a:lnTo>
                      <a:pt x="115" y="51"/>
                    </a:lnTo>
                    <a:lnTo>
                      <a:pt x="109" y="44"/>
                    </a:lnTo>
                    <a:lnTo>
                      <a:pt x="109" y="49"/>
                    </a:lnTo>
                    <a:lnTo>
                      <a:pt x="107" y="47"/>
                    </a:lnTo>
                    <a:lnTo>
                      <a:pt x="98" y="35"/>
                    </a:lnTo>
                    <a:lnTo>
                      <a:pt x="93" y="9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7" name="Freeform 456"/>
              <p:cNvSpPr>
                <a:spLocks/>
              </p:cNvSpPr>
              <p:nvPr/>
            </p:nvSpPr>
            <p:spPr bwMode="auto">
              <a:xfrm>
                <a:off x="3339" y="2015"/>
                <a:ext cx="8" cy="6"/>
              </a:xfrm>
              <a:custGeom>
                <a:avLst/>
                <a:gdLst>
                  <a:gd name="T0" fmla="*/ 6 w 8"/>
                  <a:gd name="T1" fmla="*/ 4 h 6"/>
                  <a:gd name="T2" fmla="*/ 2 w 8"/>
                  <a:gd name="T3" fmla="*/ 0 h 6"/>
                  <a:gd name="T4" fmla="*/ 0 w 8"/>
                  <a:gd name="T5" fmla="*/ 0 h 6"/>
                  <a:gd name="T6" fmla="*/ 2 w 8"/>
                  <a:gd name="T7" fmla="*/ 6 h 6"/>
                  <a:gd name="T8" fmla="*/ 8 w 8"/>
                  <a:gd name="T9" fmla="*/ 6 h 6"/>
                  <a:gd name="T10" fmla="*/ 6 w 8"/>
                  <a:gd name="T11" fmla="*/ 4 h 6"/>
                  <a:gd name="T12" fmla="*/ 6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8" name="Freeform 457"/>
              <p:cNvSpPr>
                <a:spLocks/>
              </p:cNvSpPr>
              <p:nvPr/>
            </p:nvSpPr>
            <p:spPr bwMode="auto">
              <a:xfrm>
                <a:off x="3339" y="2015"/>
                <a:ext cx="8" cy="6"/>
              </a:xfrm>
              <a:custGeom>
                <a:avLst/>
                <a:gdLst>
                  <a:gd name="T0" fmla="*/ 6 w 8"/>
                  <a:gd name="T1" fmla="*/ 4 h 6"/>
                  <a:gd name="T2" fmla="*/ 2 w 8"/>
                  <a:gd name="T3" fmla="*/ 0 h 6"/>
                  <a:gd name="T4" fmla="*/ 0 w 8"/>
                  <a:gd name="T5" fmla="*/ 0 h 6"/>
                  <a:gd name="T6" fmla="*/ 2 w 8"/>
                  <a:gd name="T7" fmla="*/ 6 h 6"/>
                  <a:gd name="T8" fmla="*/ 8 w 8"/>
                  <a:gd name="T9" fmla="*/ 6 h 6"/>
                  <a:gd name="T10" fmla="*/ 6 w 8"/>
                  <a:gd name="T11" fmla="*/ 4 h 6"/>
                  <a:gd name="T12" fmla="*/ 6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89" name="Freeform 458"/>
              <p:cNvSpPr>
                <a:spLocks/>
              </p:cNvSpPr>
              <p:nvPr/>
            </p:nvSpPr>
            <p:spPr bwMode="auto">
              <a:xfrm>
                <a:off x="3372" y="2066"/>
                <a:ext cx="24" cy="31"/>
              </a:xfrm>
              <a:custGeom>
                <a:avLst/>
                <a:gdLst>
                  <a:gd name="T0" fmla="*/ 22 w 24"/>
                  <a:gd name="T1" fmla="*/ 22 h 31"/>
                  <a:gd name="T2" fmla="*/ 16 w 24"/>
                  <a:gd name="T3" fmla="*/ 31 h 31"/>
                  <a:gd name="T4" fmla="*/ 13 w 24"/>
                  <a:gd name="T5" fmla="*/ 28 h 31"/>
                  <a:gd name="T6" fmla="*/ 2 w 24"/>
                  <a:gd name="T7" fmla="*/ 31 h 31"/>
                  <a:gd name="T8" fmla="*/ 0 w 24"/>
                  <a:gd name="T9" fmla="*/ 26 h 31"/>
                  <a:gd name="T10" fmla="*/ 5 w 24"/>
                  <a:gd name="T11" fmla="*/ 9 h 31"/>
                  <a:gd name="T12" fmla="*/ 18 w 24"/>
                  <a:gd name="T13" fmla="*/ 0 h 31"/>
                  <a:gd name="T14" fmla="*/ 22 w 24"/>
                  <a:gd name="T15" fmla="*/ 6 h 31"/>
                  <a:gd name="T16" fmla="*/ 24 w 24"/>
                  <a:gd name="T17" fmla="*/ 13 h 31"/>
                  <a:gd name="T18" fmla="*/ 11 w 24"/>
                  <a:gd name="T19" fmla="*/ 20 h 31"/>
                  <a:gd name="T20" fmla="*/ 22 w 24"/>
                  <a:gd name="T21" fmla="*/ 22 h 31"/>
                  <a:gd name="T22" fmla="*/ 22 w 24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1">
                    <a:moveTo>
                      <a:pt x="22" y="22"/>
                    </a:moveTo>
                    <a:lnTo>
                      <a:pt x="16" y="31"/>
                    </a:lnTo>
                    <a:lnTo>
                      <a:pt x="13" y="28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5" y="9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11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0" name="Freeform 459"/>
              <p:cNvSpPr>
                <a:spLocks/>
              </p:cNvSpPr>
              <p:nvPr/>
            </p:nvSpPr>
            <p:spPr bwMode="auto">
              <a:xfrm>
                <a:off x="3372" y="2066"/>
                <a:ext cx="24" cy="31"/>
              </a:xfrm>
              <a:custGeom>
                <a:avLst/>
                <a:gdLst>
                  <a:gd name="T0" fmla="*/ 22 w 24"/>
                  <a:gd name="T1" fmla="*/ 22 h 31"/>
                  <a:gd name="T2" fmla="*/ 16 w 24"/>
                  <a:gd name="T3" fmla="*/ 31 h 31"/>
                  <a:gd name="T4" fmla="*/ 13 w 24"/>
                  <a:gd name="T5" fmla="*/ 28 h 31"/>
                  <a:gd name="T6" fmla="*/ 2 w 24"/>
                  <a:gd name="T7" fmla="*/ 31 h 31"/>
                  <a:gd name="T8" fmla="*/ 0 w 24"/>
                  <a:gd name="T9" fmla="*/ 26 h 31"/>
                  <a:gd name="T10" fmla="*/ 5 w 24"/>
                  <a:gd name="T11" fmla="*/ 9 h 31"/>
                  <a:gd name="T12" fmla="*/ 18 w 24"/>
                  <a:gd name="T13" fmla="*/ 0 h 31"/>
                  <a:gd name="T14" fmla="*/ 22 w 24"/>
                  <a:gd name="T15" fmla="*/ 6 h 31"/>
                  <a:gd name="T16" fmla="*/ 24 w 24"/>
                  <a:gd name="T17" fmla="*/ 13 h 31"/>
                  <a:gd name="T18" fmla="*/ 11 w 24"/>
                  <a:gd name="T19" fmla="*/ 20 h 31"/>
                  <a:gd name="T20" fmla="*/ 22 w 24"/>
                  <a:gd name="T21" fmla="*/ 22 h 31"/>
                  <a:gd name="T22" fmla="*/ 22 w 24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31">
                    <a:moveTo>
                      <a:pt x="22" y="22"/>
                    </a:moveTo>
                    <a:lnTo>
                      <a:pt x="16" y="31"/>
                    </a:lnTo>
                    <a:lnTo>
                      <a:pt x="13" y="28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5" y="9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11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1" name="Freeform 460"/>
              <p:cNvSpPr>
                <a:spLocks/>
              </p:cNvSpPr>
              <p:nvPr/>
            </p:nvSpPr>
            <p:spPr bwMode="auto">
              <a:xfrm>
                <a:off x="2843" y="2235"/>
                <a:ext cx="87" cy="99"/>
              </a:xfrm>
              <a:custGeom>
                <a:avLst/>
                <a:gdLst>
                  <a:gd name="T0" fmla="*/ 71 w 87"/>
                  <a:gd name="T1" fmla="*/ 2 h 99"/>
                  <a:gd name="T2" fmla="*/ 38 w 87"/>
                  <a:gd name="T3" fmla="*/ 0 h 99"/>
                  <a:gd name="T4" fmla="*/ 38 w 87"/>
                  <a:gd name="T5" fmla="*/ 19 h 99"/>
                  <a:gd name="T6" fmla="*/ 11 w 87"/>
                  <a:gd name="T7" fmla="*/ 20 h 99"/>
                  <a:gd name="T8" fmla="*/ 11 w 87"/>
                  <a:gd name="T9" fmla="*/ 24 h 99"/>
                  <a:gd name="T10" fmla="*/ 7 w 87"/>
                  <a:gd name="T11" fmla="*/ 28 h 99"/>
                  <a:gd name="T12" fmla="*/ 16 w 87"/>
                  <a:gd name="T13" fmla="*/ 35 h 99"/>
                  <a:gd name="T14" fmla="*/ 7 w 87"/>
                  <a:gd name="T15" fmla="*/ 31 h 99"/>
                  <a:gd name="T16" fmla="*/ 7 w 87"/>
                  <a:gd name="T17" fmla="*/ 44 h 99"/>
                  <a:gd name="T18" fmla="*/ 0 w 87"/>
                  <a:gd name="T19" fmla="*/ 48 h 99"/>
                  <a:gd name="T20" fmla="*/ 7 w 87"/>
                  <a:gd name="T21" fmla="*/ 66 h 99"/>
                  <a:gd name="T22" fmla="*/ 36 w 87"/>
                  <a:gd name="T23" fmla="*/ 99 h 99"/>
                  <a:gd name="T24" fmla="*/ 38 w 87"/>
                  <a:gd name="T25" fmla="*/ 93 h 99"/>
                  <a:gd name="T26" fmla="*/ 45 w 87"/>
                  <a:gd name="T27" fmla="*/ 91 h 99"/>
                  <a:gd name="T28" fmla="*/ 45 w 87"/>
                  <a:gd name="T29" fmla="*/ 77 h 99"/>
                  <a:gd name="T30" fmla="*/ 60 w 87"/>
                  <a:gd name="T31" fmla="*/ 66 h 99"/>
                  <a:gd name="T32" fmla="*/ 78 w 87"/>
                  <a:gd name="T33" fmla="*/ 75 h 99"/>
                  <a:gd name="T34" fmla="*/ 83 w 87"/>
                  <a:gd name="T35" fmla="*/ 73 h 99"/>
                  <a:gd name="T36" fmla="*/ 85 w 87"/>
                  <a:gd name="T37" fmla="*/ 50 h 99"/>
                  <a:gd name="T38" fmla="*/ 82 w 87"/>
                  <a:gd name="T39" fmla="*/ 31 h 99"/>
                  <a:gd name="T40" fmla="*/ 87 w 87"/>
                  <a:gd name="T41" fmla="*/ 22 h 99"/>
                  <a:gd name="T42" fmla="*/ 87 w 87"/>
                  <a:gd name="T43" fmla="*/ 17 h 99"/>
                  <a:gd name="T44" fmla="*/ 83 w 87"/>
                  <a:gd name="T45" fmla="*/ 13 h 99"/>
                  <a:gd name="T46" fmla="*/ 76 w 87"/>
                  <a:gd name="T47" fmla="*/ 11 h 99"/>
                  <a:gd name="T48" fmla="*/ 71 w 87"/>
                  <a:gd name="T49" fmla="*/ 19 h 99"/>
                  <a:gd name="T50" fmla="*/ 69 w 87"/>
                  <a:gd name="T51" fmla="*/ 17 h 99"/>
                  <a:gd name="T52" fmla="*/ 71 w 87"/>
                  <a:gd name="T53" fmla="*/ 2 h 99"/>
                  <a:gd name="T54" fmla="*/ 71 w 87"/>
                  <a:gd name="T5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7" h="99">
                    <a:moveTo>
                      <a:pt x="71" y="2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7" y="28"/>
                    </a:lnTo>
                    <a:lnTo>
                      <a:pt x="16" y="35"/>
                    </a:lnTo>
                    <a:lnTo>
                      <a:pt x="7" y="31"/>
                    </a:lnTo>
                    <a:lnTo>
                      <a:pt x="7" y="44"/>
                    </a:lnTo>
                    <a:lnTo>
                      <a:pt x="0" y="48"/>
                    </a:lnTo>
                    <a:lnTo>
                      <a:pt x="7" y="66"/>
                    </a:lnTo>
                    <a:lnTo>
                      <a:pt x="36" y="99"/>
                    </a:lnTo>
                    <a:lnTo>
                      <a:pt x="38" y="93"/>
                    </a:lnTo>
                    <a:lnTo>
                      <a:pt x="45" y="91"/>
                    </a:lnTo>
                    <a:lnTo>
                      <a:pt x="45" y="77"/>
                    </a:lnTo>
                    <a:lnTo>
                      <a:pt x="60" y="66"/>
                    </a:lnTo>
                    <a:lnTo>
                      <a:pt x="78" y="75"/>
                    </a:lnTo>
                    <a:lnTo>
                      <a:pt x="83" y="73"/>
                    </a:lnTo>
                    <a:lnTo>
                      <a:pt x="85" y="50"/>
                    </a:lnTo>
                    <a:lnTo>
                      <a:pt x="82" y="31"/>
                    </a:lnTo>
                    <a:lnTo>
                      <a:pt x="87" y="22"/>
                    </a:lnTo>
                    <a:lnTo>
                      <a:pt x="87" y="17"/>
                    </a:lnTo>
                    <a:lnTo>
                      <a:pt x="83" y="13"/>
                    </a:lnTo>
                    <a:lnTo>
                      <a:pt x="76" y="11"/>
                    </a:lnTo>
                    <a:lnTo>
                      <a:pt x="71" y="19"/>
                    </a:lnTo>
                    <a:lnTo>
                      <a:pt x="69" y="17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2" name="Freeform 461"/>
              <p:cNvSpPr>
                <a:spLocks/>
              </p:cNvSpPr>
              <p:nvPr/>
            </p:nvSpPr>
            <p:spPr bwMode="auto">
              <a:xfrm>
                <a:off x="2843" y="2235"/>
                <a:ext cx="87" cy="99"/>
              </a:xfrm>
              <a:custGeom>
                <a:avLst/>
                <a:gdLst>
                  <a:gd name="T0" fmla="*/ 71 w 87"/>
                  <a:gd name="T1" fmla="*/ 2 h 99"/>
                  <a:gd name="T2" fmla="*/ 38 w 87"/>
                  <a:gd name="T3" fmla="*/ 0 h 99"/>
                  <a:gd name="T4" fmla="*/ 38 w 87"/>
                  <a:gd name="T5" fmla="*/ 19 h 99"/>
                  <a:gd name="T6" fmla="*/ 11 w 87"/>
                  <a:gd name="T7" fmla="*/ 20 h 99"/>
                  <a:gd name="T8" fmla="*/ 11 w 87"/>
                  <a:gd name="T9" fmla="*/ 24 h 99"/>
                  <a:gd name="T10" fmla="*/ 7 w 87"/>
                  <a:gd name="T11" fmla="*/ 28 h 99"/>
                  <a:gd name="T12" fmla="*/ 16 w 87"/>
                  <a:gd name="T13" fmla="*/ 35 h 99"/>
                  <a:gd name="T14" fmla="*/ 7 w 87"/>
                  <a:gd name="T15" fmla="*/ 31 h 99"/>
                  <a:gd name="T16" fmla="*/ 7 w 87"/>
                  <a:gd name="T17" fmla="*/ 44 h 99"/>
                  <a:gd name="T18" fmla="*/ 0 w 87"/>
                  <a:gd name="T19" fmla="*/ 48 h 99"/>
                  <a:gd name="T20" fmla="*/ 7 w 87"/>
                  <a:gd name="T21" fmla="*/ 66 h 99"/>
                  <a:gd name="T22" fmla="*/ 36 w 87"/>
                  <a:gd name="T23" fmla="*/ 99 h 99"/>
                  <a:gd name="T24" fmla="*/ 38 w 87"/>
                  <a:gd name="T25" fmla="*/ 93 h 99"/>
                  <a:gd name="T26" fmla="*/ 45 w 87"/>
                  <a:gd name="T27" fmla="*/ 91 h 99"/>
                  <a:gd name="T28" fmla="*/ 45 w 87"/>
                  <a:gd name="T29" fmla="*/ 77 h 99"/>
                  <a:gd name="T30" fmla="*/ 60 w 87"/>
                  <a:gd name="T31" fmla="*/ 66 h 99"/>
                  <a:gd name="T32" fmla="*/ 78 w 87"/>
                  <a:gd name="T33" fmla="*/ 75 h 99"/>
                  <a:gd name="T34" fmla="*/ 83 w 87"/>
                  <a:gd name="T35" fmla="*/ 73 h 99"/>
                  <a:gd name="T36" fmla="*/ 85 w 87"/>
                  <a:gd name="T37" fmla="*/ 50 h 99"/>
                  <a:gd name="T38" fmla="*/ 82 w 87"/>
                  <a:gd name="T39" fmla="*/ 31 h 99"/>
                  <a:gd name="T40" fmla="*/ 87 w 87"/>
                  <a:gd name="T41" fmla="*/ 22 h 99"/>
                  <a:gd name="T42" fmla="*/ 87 w 87"/>
                  <a:gd name="T43" fmla="*/ 17 h 99"/>
                  <a:gd name="T44" fmla="*/ 83 w 87"/>
                  <a:gd name="T45" fmla="*/ 13 h 99"/>
                  <a:gd name="T46" fmla="*/ 76 w 87"/>
                  <a:gd name="T47" fmla="*/ 11 h 99"/>
                  <a:gd name="T48" fmla="*/ 71 w 87"/>
                  <a:gd name="T49" fmla="*/ 19 h 99"/>
                  <a:gd name="T50" fmla="*/ 69 w 87"/>
                  <a:gd name="T51" fmla="*/ 17 h 99"/>
                  <a:gd name="T52" fmla="*/ 71 w 87"/>
                  <a:gd name="T53" fmla="*/ 2 h 99"/>
                  <a:gd name="T54" fmla="*/ 71 w 87"/>
                  <a:gd name="T5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7" h="99">
                    <a:moveTo>
                      <a:pt x="71" y="2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7" y="28"/>
                    </a:lnTo>
                    <a:lnTo>
                      <a:pt x="16" y="35"/>
                    </a:lnTo>
                    <a:lnTo>
                      <a:pt x="7" y="31"/>
                    </a:lnTo>
                    <a:lnTo>
                      <a:pt x="7" y="44"/>
                    </a:lnTo>
                    <a:lnTo>
                      <a:pt x="0" y="48"/>
                    </a:lnTo>
                    <a:lnTo>
                      <a:pt x="7" y="66"/>
                    </a:lnTo>
                    <a:lnTo>
                      <a:pt x="36" y="99"/>
                    </a:lnTo>
                    <a:lnTo>
                      <a:pt x="38" y="93"/>
                    </a:lnTo>
                    <a:lnTo>
                      <a:pt x="45" y="91"/>
                    </a:lnTo>
                    <a:lnTo>
                      <a:pt x="45" y="77"/>
                    </a:lnTo>
                    <a:lnTo>
                      <a:pt x="60" y="66"/>
                    </a:lnTo>
                    <a:lnTo>
                      <a:pt x="78" y="75"/>
                    </a:lnTo>
                    <a:lnTo>
                      <a:pt x="83" y="73"/>
                    </a:lnTo>
                    <a:lnTo>
                      <a:pt x="85" y="50"/>
                    </a:lnTo>
                    <a:lnTo>
                      <a:pt x="82" y="31"/>
                    </a:lnTo>
                    <a:lnTo>
                      <a:pt x="87" y="22"/>
                    </a:lnTo>
                    <a:lnTo>
                      <a:pt x="87" y="17"/>
                    </a:lnTo>
                    <a:lnTo>
                      <a:pt x="83" y="13"/>
                    </a:lnTo>
                    <a:lnTo>
                      <a:pt x="76" y="11"/>
                    </a:lnTo>
                    <a:lnTo>
                      <a:pt x="71" y="19"/>
                    </a:lnTo>
                    <a:lnTo>
                      <a:pt x="69" y="17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3" name="Freeform 462"/>
              <p:cNvSpPr>
                <a:spLocks/>
              </p:cNvSpPr>
              <p:nvPr/>
            </p:nvSpPr>
            <p:spPr bwMode="auto">
              <a:xfrm>
                <a:off x="2433" y="2048"/>
                <a:ext cx="48" cy="13"/>
              </a:xfrm>
              <a:custGeom>
                <a:avLst/>
                <a:gdLst>
                  <a:gd name="T0" fmla="*/ 4 w 48"/>
                  <a:gd name="T1" fmla="*/ 4 h 13"/>
                  <a:gd name="T2" fmla="*/ 0 w 48"/>
                  <a:gd name="T3" fmla="*/ 7 h 13"/>
                  <a:gd name="T4" fmla="*/ 0 w 48"/>
                  <a:gd name="T5" fmla="*/ 13 h 13"/>
                  <a:gd name="T6" fmla="*/ 15 w 48"/>
                  <a:gd name="T7" fmla="*/ 11 h 13"/>
                  <a:gd name="T8" fmla="*/ 28 w 48"/>
                  <a:gd name="T9" fmla="*/ 6 h 13"/>
                  <a:gd name="T10" fmla="*/ 42 w 48"/>
                  <a:gd name="T11" fmla="*/ 11 h 13"/>
                  <a:gd name="T12" fmla="*/ 48 w 48"/>
                  <a:gd name="T13" fmla="*/ 7 h 13"/>
                  <a:gd name="T14" fmla="*/ 48 w 48"/>
                  <a:gd name="T15" fmla="*/ 6 h 13"/>
                  <a:gd name="T16" fmla="*/ 41 w 48"/>
                  <a:gd name="T17" fmla="*/ 6 h 13"/>
                  <a:gd name="T18" fmla="*/ 28 w 48"/>
                  <a:gd name="T19" fmla="*/ 0 h 13"/>
                  <a:gd name="T20" fmla="*/ 21 w 48"/>
                  <a:gd name="T21" fmla="*/ 4 h 13"/>
                  <a:gd name="T22" fmla="*/ 4 w 48"/>
                  <a:gd name="T23" fmla="*/ 4 h 13"/>
                  <a:gd name="T24" fmla="*/ 4 w 48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3">
                    <a:moveTo>
                      <a:pt x="4" y="4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15" y="11"/>
                    </a:lnTo>
                    <a:lnTo>
                      <a:pt x="28" y="6"/>
                    </a:lnTo>
                    <a:lnTo>
                      <a:pt x="42" y="11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1" y="6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4" name="Freeform 463"/>
              <p:cNvSpPr>
                <a:spLocks/>
              </p:cNvSpPr>
              <p:nvPr/>
            </p:nvSpPr>
            <p:spPr bwMode="auto">
              <a:xfrm>
                <a:off x="2433" y="2048"/>
                <a:ext cx="48" cy="13"/>
              </a:xfrm>
              <a:custGeom>
                <a:avLst/>
                <a:gdLst>
                  <a:gd name="T0" fmla="*/ 4 w 48"/>
                  <a:gd name="T1" fmla="*/ 4 h 13"/>
                  <a:gd name="T2" fmla="*/ 0 w 48"/>
                  <a:gd name="T3" fmla="*/ 7 h 13"/>
                  <a:gd name="T4" fmla="*/ 0 w 48"/>
                  <a:gd name="T5" fmla="*/ 13 h 13"/>
                  <a:gd name="T6" fmla="*/ 15 w 48"/>
                  <a:gd name="T7" fmla="*/ 11 h 13"/>
                  <a:gd name="T8" fmla="*/ 28 w 48"/>
                  <a:gd name="T9" fmla="*/ 6 h 13"/>
                  <a:gd name="T10" fmla="*/ 42 w 48"/>
                  <a:gd name="T11" fmla="*/ 11 h 13"/>
                  <a:gd name="T12" fmla="*/ 48 w 48"/>
                  <a:gd name="T13" fmla="*/ 7 h 13"/>
                  <a:gd name="T14" fmla="*/ 48 w 48"/>
                  <a:gd name="T15" fmla="*/ 6 h 13"/>
                  <a:gd name="T16" fmla="*/ 41 w 48"/>
                  <a:gd name="T17" fmla="*/ 6 h 13"/>
                  <a:gd name="T18" fmla="*/ 28 w 48"/>
                  <a:gd name="T19" fmla="*/ 0 h 13"/>
                  <a:gd name="T20" fmla="*/ 21 w 48"/>
                  <a:gd name="T21" fmla="*/ 4 h 13"/>
                  <a:gd name="T22" fmla="*/ 4 w 48"/>
                  <a:gd name="T23" fmla="*/ 4 h 13"/>
                  <a:gd name="T24" fmla="*/ 4 w 48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3">
                    <a:moveTo>
                      <a:pt x="4" y="4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15" y="11"/>
                    </a:lnTo>
                    <a:lnTo>
                      <a:pt x="28" y="6"/>
                    </a:lnTo>
                    <a:lnTo>
                      <a:pt x="42" y="11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1" y="6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5" name="Freeform 464"/>
              <p:cNvSpPr>
                <a:spLocks/>
              </p:cNvSpPr>
              <p:nvPr/>
            </p:nvSpPr>
            <p:spPr bwMode="auto">
              <a:xfrm>
                <a:off x="2652" y="2092"/>
                <a:ext cx="71" cy="105"/>
              </a:xfrm>
              <a:custGeom>
                <a:avLst/>
                <a:gdLst>
                  <a:gd name="T0" fmla="*/ 71 w 71"/>
                  <a:gd name="T1" fmla="*/ 82 h 105"/>
                  <a:gd name="T2" fmla="*/ 65 w 71"/>
                  <a:gd name="T3" fmla="*/ 89 h 105"/>
                  <a:gd name="T4" fmla="*/ 52 w 71"/>
                  <a:gd name="T5" fmla="*/ 89 h 105"/>
                  <a:gd name="T6" fmla="*/ 18 w 71"/>
                  <a:gd name="T7" fmla="*/ 105 h 105"/>
                  <a:gd name="T8" fmla="*/ 0 w 71"/>
                  <a:gd name="T9" fmla="*/ 98 h 105"/>
                  <a:gd name="T10" fmla="*/ 7 w 71"/>
                  <a:gd name="T11" fmla="*/ 96 h 105"/>
                  <a:gd name="T12" fmla="*/ 7 w 71"/>
                  <a:gd name="T13" fmla="*/ 89 h 105"/>
                  <a:gd name="T14" fmla="*/ 3 w 71"/>
                  <a:gd name="T15" fmla="*/ 87 h 105"/>
                  <a:gd name="T16" fmla="*/ 0 w 71"/>
                  <a:gd name="T17" fmla="*/ 74 h 105"/>
                  <a:gd name="T18" fmla="*/ 7 w 71"/>
                  <a:gd name="T19" fmla="*/ 51 h 105"/>
                  <a:gd name="T20" fmla="*/ 11 w 71"/>
                  <a:gd name="T21" fmla="*/ 47 h 105"/>
                  <a:gd name="T22" fmla="*/ 7 w 71"/>
                  <a:gd name="T23" fmla="*/ 33 h 105"/>
                  <a:gd name="T24" fmla="*/ 7 w 71"/>
                  <a:gd name="T25" fmla="*/ 27 h 105"/>
                  <a:gd name="T26" fmla="*/ 3 w 71"/>
                  <a:gd name="T27" fmla="*/ 7 h 105"/>
                  <a:gd name="T28" fmla="*/ 3 w 71"/>
                  <a:gd name="T29" fmla="*/ 3 h 105"/>
                  <a:gd name="T30" fmla="*/ 36 w 71"/>
                  <a:gd name="T31" fmla="*/ 3 h 105"/>
                  <a:gd name="T32" fmla="*/ 47 w 71"/>
                  <a:gd name="T33" fmla="*/ 0 h 105"/>
                  <a:gd name="T34" fmla="*/ 49 w 71"/>
                  <a:gd name="T35" fmla="*/ 3 h 105"/>
                  <a:gd name="T36" fmla="*/ 47 w 71"/>
                  <a:gd name="T37" fmla="*/ 9 h 105"/>
                  <a:gd name="T38" fmla="*/ 54 w 71"/>
                  <a:gd name="T39" fmla="*/ 16 h 105"/>
                  <a:gd name="T40" fmla="*/ 58 w 71"/>
                  <a:gd name="T41" fmla="*/ 29 h 105"/>
                  <a:gd name="T42" fmla="*/ 62 w 71"/>
                  <a:gd name="T43" fmla="*/ 71 h 105"/>
                  <a:gd name="T44" fmla="*/ 71 w 71"/>
                  <a:gd name="T45" fmla="*/ 82 h 105"/>
                  <a:gd name="T46" fmla="*/ 71 w 71"/>
                  <a:gd name="T47" fmla="*/ 8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105">
                    <a:moveTo>
                      <a:pt x="71" y="82"/>
                    </a:moveTo>
                    <a:lnTo>
                      <a:pt x="65" y="89"/>
                    </a:lnTo>
                    <a:lnTo>
                      <a:pt x="52" y="89"/>
                    </a:lnTo>
                    <a:lnTo>
                      <a:pt x="18" y="105"/>
                    </a:lnTo>
                    <a:lnTo>
                      <a:pt x="0" y="98"/>
                    </a:lnTo>
                    <a:lnTo>
                      <a:pt x="7" y="96"/>
                    </a:lnTo>
                    <a:lnTo>
                      <a:pt x="7" y="89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7" y="51"/>
                    </a:lnTo>
                    <a:lnTo>
                      <a:pt x="11" y="47"/>
                    </a:lnTo>
                    <a:lnTo>
                      <a:pt x="7" y="33"/>
                    </a:lnTo>
                    <a:lnTo>
                      <a:pt x="7" y="2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49" y="3"/>
                    </a:lnTo>
                    <a:lnTo>
                      <a:pt x="47" y="9"/>
                    </a:lnTo>
                    <a:lnTo>
                      <a:pt x="54" y="16"/>
                    </a:lnTo>
                    <a:lnTo>
                      <a:pt x="58" y="29"/>
                    </a:lnTo>
                    <a:lnTo>
                      <a:pt x="62" y="71"/>
                    </a:lnTo>
                    <a:lnTo>
                      <a:pt x="71" y="82"/>
                    </a:lnTo>
                    <a:lnTo>
                      <a:pt x="71" y="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6" name="Freeform 465"/>
              <p:cNvSpPr>
                <a:spLocks/>
              </p:cNvSpPr>
              <p:nvPr/>
            </p:nvSpPr>
            <p:spPr bwMode="auto">
              <a:xfrm>
                <a:off x="2652" y="2092"/>
                <a:ext cx="71" cy="105"/>
              </a:xfrm>
              <a:custGeom>
                <a:avLst/>
                <a:gdLst>
                  <a:gd name="T0" fmla="*/ 71 w 71"/>
                  <a:gd name="T1" fmla="*/ 82 h 105"/>
                  <a:gd name="T2" fmla="*/ 65 w 71"/>
                  <a:gd name="T3" fmla="*/ 89 h 105"/>
                  <a:gd name="T4" fmla="*/ 52 w 71"/>
                  <a:gd name="T5" fmla="*/ 89 h 105"/>
                  <a:gd name="T6" fmla="*/ 18 w 71"/>
                  <a:gd name="T7" fmla="*/ 105 h 105"/>
                  <a:gd name="T8" fmla="*/ 0 w 71"/>
                  <a:gd name="T9" fmla="*/ 98 h 105"/>
                  <a:gd name="T10" fmla="*/ 7 w 71"/>
                  <a:gd name="T11" fmla="*/ 96 h 105"/>
                  <a:gd name="T12" fmla="*/ 7 w 71"/>
                  <a:gd name="T13" fmla="*/ 89 h 105"/>
                  <a:gd name="T14" fmla="*/ 3 w 71"/>
                  <a:gd name="T15" fmla="*/ 87 h 105"/>
                  <a:gd name="T16" fmla="*/ 0 w 71"/>
                  <a:gd name="T17" fmla="*/ 74 h 105"/>
                  <a:gd name="T18" fmla="*/ 7 w 71"/>
                  <a:gd name="T19" fmla="*/ 51 h 105"/>
                  <a:gd name="T20" fmla="*/ 11 w 71"/>
                  <a:gd name="T21" fmla="*/ 47 h 105"/>
                  <a:gd name="T22" fmla="*/ 7 w 71"/>
                  <a:gd name="T23" fmla="*/ 33 h 105"/>
                  <a:gd name="T24" fmla="*/ 7 w 71"/>
                  <a:gd name="T25" fmla="*/ 27 h 105"/>
                  <a:gd name="T26" fmla="*/ 3 w 71"/>
                  <a:gd name="T27" fmla="*/ 7 h 105"/>
                  <a:gd name="T28" fmla="*/ 3 w 71"/>
                  <a:gd name="T29" fmla="*/ 3 h 105"/>
                  <a:gd name="T30" fmla="*/ 36 w 71"/>
                  <a:gd name="T31" fmla="*/ 3 h 105"/>
                  <a:gd name="T32" fmla="*/ 47 w 71"/>
                  <a:gd name="T33" fmla="*/ 0 h 105"/>
                  <a:gd name="T34" fmla="*/ 49 w 71"/>
                  <a:gd name="T35" fmla="*/ 3 h 105"/>
                  <a:gd name="T36" fmla="*/ 47 w 71"/>
                  <a:gd name="T37" fmla="*/ 9 h 105"/>
                  <a:gd name="T38" fmla="*/ 54 w 71"/>
                  <a:gd name="T39" fmla="*/ 16 h 105"/>
                  <a:gd name="T40" fmla="*/ 58 w 71"/>
                  <a:gd name="T41" fmla="*/ 29 h 105"/>
                  <a:gd name="T42" fmla="*/ 62 w 71"/>
                  <a:gd name="T43" fmla="*/ 71 h 105"/>
                  <a:gd name="T44" fmla="*/ 71 w 71"/>
                  <a:gd name="T45" fmla="*/ 82 h 105"/>
                  <a:gd name="T46" fmla="*/ 71 w 71"/>
                  <a:gd name="T47" fmla="*/ 8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105">
                    <a:moveTo>
                      <a:pt x="71" y="82"/>
                    </a:moveTo>
                    <a:lnTo>
                      <a:pt x="65" y="89"/>
                    </a:lnTo>
                    <a:lnTo>
                      <a:pt x="52" y="89"/>
                    </a:lnTo>
                    <a:lnTo>
                      <a:pt x="18" y="105"/>
                    </a:lnTo>
                    <a:lnTo>
                      <a:pt x="0" y="98"/>
                    </a:lnTo>
                    <a:lnTo>
                      <a:pt x="7" y="96"/>
                    </a:lnTo>
                    <a:lnTo>
                      <a:pt x="7" y="89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7" y="51"/>
                    </a:lnTo>
                    <a:lnTo>
                      <a:pt x="11" y="47"/>
                    </a:lnTo>
                    <a:lnTo>
                      <a:pt x="7" y="33"/>
                    </a:lnTo>
                    <a:lnTo>
                      <a:pt x="7" y="2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49" y="3"/>
                    </a:lnTo>
                    <a:lnTo>
                      <a:pt x="47" y="9"/>
                    </a:lnTo>
                    <a:lnTo>
                      <a:pt x="54" y="16"/>
                    </a:lnTo>
                    <a:lnTo>
                      <a:pt x="58" y="29"/>
                    </a:lnTo>
                    <a:lnTo>
                      <a:pt x="62" y="71"/>
                    </a:lnTo>
                    <a:lnTo>
                      <a:pt x="71" y="82"/>
                    </a:lnTo>
                    <a:lnTo>
                      <a:pt x="71" y="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7" name="Freeform 466"/>
              <p:cNvSpPr>
                <a:spLocks/>
              </p:cNvSpPr>
              <p:nvPr/>
            </p:nvSpPr>
            <p:spPr bwMode="auto">
              <a:xfrm>
                <a:off x="2461" y="2066"/>
                <a:ext cx="118" cy="89"/>
              </a:xfrm>
              <a:custGeom>
                <a:avLst/>
                <a:gdLst>
                  <a:gd name="T0" fmla="*/ 0 w 118"/>
                  <a:gd name="T1" fmla="*/ 29 h 89"/>
                  <a:gd name="T2" fmla="*/ 2 w 118"/>
                  <a:gd name="T3" fmla="*/ 33 h 89"/>
                  <a:gd name="T4" fmla="*/ 5 w 118"/>
                  <a:gd name="T5" fmla="*/ 29 h 89"/>
                  <a:gd name="T6" fmla="*/ 13 w 118"/>
                  <a:gd name="T7" fmla="*/ 42 h 89"/>
                  <a:gd name="T8" fmla="*/ 20 w 118"/>
                  <a:gd name="T9" fmla="*/ 48 h 89"/>
                  <a:gd name="T10" fmla="*/ 29 w 118"/>
                  <a:gd name="T11" fmla="*/ 59 h 89"/>
                  <a:gd name="T12" fmla="*/ 33 w 118"/>
                  <a:gd name="T13" fmla="*/ 59 h 89"/>
                  <a:gd name="T14" fmla="*/ 43 w 118"/>
                  <a:gd name="T15" fmla="*/ 48 h 89"/>
                  <a:gd name="T16" fmla="*/ 62 w 118"/>
                  <a:gd name="T17" fmla="*/ 46 h 89"/>
                  <a:gd name="T18" fmla="*/ 73 w 118"/>
                  <a:gd name="T19" fmla="*/ 62 h 89"/>
                  <a:gd name="T20" fmla="*/ 69 w 118"/>
                  <a:gd name="T21" fmla="*/ 71 h 89"/>
                  <a:gd name="T22" fmla="*/ 76 w 118"/>
                  <a:gd name="T23" fmla="*/ 69 h 89"/>
                  <a:gd name="T24" fmla="*/ 76 w 118"/>
                  <a:gd name="T25" fmla="*/ 71 h 89"/>
                  <a:gd name="T26" fmla="*/ 85 w 118"/>
                  <a:gd name="T27" fmla="*/ 68 h 89"/>
                  <a:gd name="T28" fmla="*/ 89 w 118"/>
                  <a:gd name="T29" fmla="*/ 71 h 89"/>
                  <a:gd name="T30" fmla="*/ 91 w 118"/>
                  <a:gd name="T31" fmla="*/ 80 h 89"/>
                  <a:gd name="T32" fmla="*/ 89 w 118"/>
                  <a:gd name="T33" fmla="*/ 88 h 89"/>
                  <a:gd name="T34" fmla="*/ 96 w 118"/>
                  <a:gd name="T35" fmla="*/ 89 h 89"/>
                  <a:gd name="T36" fmla="*/ 102 w 118"/>
                  <a:gd name="T37" fmla="*/ 82 h 89"/>
                  <a:gd name="T38" fmla="*/ 105 w 118"/>
                  <a:gd name="T39" fmla="*/ 84 h 89"/>
                  <a:gd name="T40" fmla="*/ 111 w 118"/>
                  <a:gd name="T41" fmla="*/ 84 h 89"/>
                  <a:gd name="T42" fmla="*/ 113 w 118"/>
                  <a:gd name="T43" fmla="*/ 77 h 89"/>
                  <a:gd name="T44" fmla="*/ 109 w 118"/>
                  <a:gd name="T45" fmla="*/ 73 h 89"/>
                  <a:gd name="T46" fmla="*/ 109 w 118"/>
                  <a:gd name="T47" fmla="*/ 69 h 89"/>
                  <a:gd name="T48" fmla="*/ 118 w 118"/>
                  <a:gd name="T49" fmla="*/ 71 h 89"/>
                  <a:gd name="T50" fmla="*/ 116 w 118"/>
                  <a:gd name="T51" fmla="*/ 66 h 89"/>
                  <a:gd name="T52" fmla="*/ 114 w 118"/>
                  <a:gd name="T53" fmla="*/ 66 h 89"/>
                  <a:gd name="T54" fmla="*/ 118 w 118"/>
                  <a:gd name="T55" fmla="*/ 62 h 89"/>
                  <a:gd name="T56" fmla="*/ 116 w 118"/>
                  <a:gd name="T57" fmla="*/ 55 h 89"/>
                  <a:gd name="T58" fmla="*/ 111 w 118"/>
                  <a:gd name="T59" fmla="*/ 53 h 89"/>
                  <a:gd name="T60" fmla="*/ 111 w 118"/>
                  <a:gd name="T61" fmla="*/ 46 h 89"/>
                  <a:gd name="T62" fmla="*/ 113 w 118"/>
                  <a:gd name="T63" fmla="*/ 42 h 89"/>
                  <a:gd name="T64" fmla="*/ 109 w 118"/>
                  <a:gd name="T65" fmla="*/ 35 h 89"/>
                  <a:gd name="T66" fmla="*/ 109 w 118"/>
                  <a:gd name="T67" fmla="*/ 28 h 89"/>
                  <a:gd name="T68" fmla="*/ 102 w 118"/>
                  <a:gd name="T69" fmla="*/ 29 h 89"/>
                  <a:gd name="T70" fmla="*/ 107 w 118"/>
                  <a:gd name="T71" fmla="*/ 22 h 89"/>
                  <a:gd name="T72" fmla="*/ 100 w 118"/>
                  <a:gd name="T73" fmla="*/ 17 h 89"/>
                  <a:gd name="T74" fmla="*/ 96 w 118"/>
                  <a:gd name="T75" fmla="*/ 4 h 89"/>
                  <a:gd name="T76" fmla="*/ 93 w 118"/>
                  <a:gd name="T77" fmla="*/ 4 h 89"/>
                  <a:gd name="T78" fmla="*/ 85 w 118"/>
                  <a:gd name="T79" fmla="*/ 11 h 89"/>
                  <a:gd name="T80" fmla="*/ 76 w 118"/>
                  <a:gd name="T81" fmla="*/ 9 h 89"/>
                  <a:gd name="T82" fmla="*/ 73 w 118"/>
                  <a:gd name="T83" fmla="*/ 13 h 89"/>
                  <a:gd name="T84" fmla="*/ 67 w 118"/>
                  <a:gd name="T85" fmla="*/ 9 h 89"/>
                  <a:gd name="T86" fmla="*/ 60 w 118"/>
                  <a:gd name="T87" fmla="*/ 11 h 89"/>
                  <a:gd name="T88" fmla="*/ 60 w 118"/>
                  <a:gd name="T89" fmla="*/ 6 h 89"/>
                  <a:gd name="T90" fmla="*/ 43 w 118"/>
                  <a:gd name="T91" fmla="*/ 6 h 89"/>
                  <a:gd name="T92" fmla="*/ 22 w 118"/>
                  <a:gd name="T93" fmla="*/ 0 h 89"/>
                  <a:gd name="T94" fmla="*/ 23 w 118"/>
                  <a:gd name="T95" fmla="*/ 6 h 89"/>
                  <a:gd name="T96" fmla="*/ 20 w 118"/>
                  <a:gd name="T97" fmla="*/ 9 h 89"/>
                  <a:gd name="T98" fmla="*/ 22 w 118"/>
                  <a:gd name="T99" fmla="*/ 17 h 89"/>
                  <a:gd name="T100" fmla="*/ 7 w 118"/>
                  <a:gd name="T101" fmla="*/ 20 h 89"/>
                  <a:gd name="T102" fmla="*/ 0 w 118"/>
                  <a:gd name="T103" fmla="*/ 29 h 89"/>
                  <a:gd name="T104" fmla="*/ 0 w 118"/>
                  <a:gd name="T105" fmla="*/ 2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" h="89">
                    <a:moveTo>
                      <a:pt x="0" y="29"/>
                    </a:moveTo>
                    <a:lnTo>
                      <a:pt x="2" y="33"/>
                    </a:lnTo>
                    <a:lnTo>
                      <a:pt x="5" y="29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9" y="59"/>
                    </a:lnTo>
                    <a:lnTo>
                      <a:pt x="33" y="59"/>
                    </a:lnTo>
                    <a:lnTo>
                      <a:pt x="43" y="48"/>
                    </a:lnTo>
                    <a:lnTo>
                      <a:pt x="62" y="46"/>
                    </a:lnTo>
                    <a:lnTo>
                      <a:pt x="73" y="62"/>
                    </a:lnTo>
                    <a:lnTo>
                      <a:pt x="69" y="71"/>
                    </a:lnTo>
                    <a:lnTo>
                      <a:pt x="76" y="69"/>
                    </a:lnTo>
                    <a:lnTo>
                      <a:pt x="76" y="71"/>
                    </a:lnTo>
                    <a:lnTo>
                      <a:pt x="85" y="68"/>
                    </a:lnTo>
                    <a:lnTo>
                      <a:pt x="89" y="71"/>
                    </a:lnTo>
                    <a:lnTo>
                      <a:pt x="91" y="80"/>
                    </a:lnTo>
                    <a:lnTo>
                      <a:pt x="89" y="88"/>
                    </a:lnTo>
                    <a:lnTo>
                      <a:pt x="96" y="89"/>
                    </a:lnTo>
                    <a:lnTo>
                      <a:pt x="102" y="82"/>
                    </a:lnTo>
                    <a:lnTo>
                      <a:pt x="105" y="84"/>
                    </a:lnTo>
                    <a:lnTo>
                      <a:pt x="111" y="84"/>
                    </a:lnTo>
                    <a:lnTo>
                      <a:pt x="113" y="77"/>
                    </a:lnTo>
                    <a:lnTo>
                      <a:pt x="109" y="73"/>
                    </a:lnTo>
                    <a:lnTo>
                      <a:pt x="109" y="69"/>
                    </a:lnTo>
                    <a:lnTo>
                      <a:pt x="118" y="71"/>
                    </a:lnTo>
                    <a:lnTo>
                      <a:pt x="116" y="66"/>
                    </a:lnTo>
                    <a:lnTo>
                      <a:pt x="114" y="66"/>
                    </a:lnTo>
                    <a:lnTo>
                      <a:pt x="118" y="62"/>
                    </a:lnTo>
                    <a:lnTo>
                      <a:pt x="116" y="55"/>
                    </a:lnTo>
                    <a:lnTo>
                      <a:pt x="111" y="53"/>
                    </a:lnTo>
                    <a:lnTo>
                      <a:pt x="111" y="46"/>
                    </a:lnTo>
                    <a:lnTo>
                      <a:pt x="113" y="42"/>
                    </a:lnTo>
                    <a:lnTo>
                      <a:pt x="109" y="35"/>
                    </a:lnTo>
                    <a:lnTo>
                      <a:pt x="109" y="28"/>
                    </a:lnTo>
                    <a:lnTo>
                      <a:pt x="102" y="29"/>
                    </a:lnTo>
                    <a:lnTo>
                      <a:pt x="107" y="22"/>
                    </a:lnTo>
                    <a:lnTo>
                      <a:pt x="100" y="17"/>
                    </a:lnTo>
                    <a:lnTo>
                      <a:pt x="96" y="4"/>
                    </a:lnTo>
                    <a:lnTo>
                      <a:pt x="93" y="4"/>
                    </a:lnTo>
                    <a:lnTo>
                      <a:pt x="85" y="11"/>
                    </a:lnTo>
                    <a:lnTo>
                      <a:pt x="76" y="9"/>
                    </a:lnTo>
                    <a:lnTo>
                      <a:pt x="73" y="13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60" y="6"/>
                    </a:lnTo>
                    <a:lnTo>
                      <a:pt x="43" y="6"/>
                    </a:lnTo>
                    <a:lnTo>
                      <a:pt x="22" y="0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22" y="17"/>
                    </a:lnTo>
                    <a:lnTo>
                      <a:pt x="7" y="2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8" name="Freeform 467"/>
              <p:cNvSpPr>
                <a:spLocks/>
              </p:cNvSpPr>
              <p:nvPr/>
            </p:nvSpPr>
            <p:spPr bwMode="auto">
              <a:xfrm>
                <a:off x="2461" y="2066"/>
                <a:ext cx="118" cy="89"/>
              </a:xfrm>
              <a:custGeom>
                <a:avLst/>
                <a:gdLst>
                  <a:gd name="T0" fmla="*/ 0 w 118"/>
                  <a:gd name="T1" fmla="*/ 29 h 89"/>
                  <a:gd name="T2" fmla="*/ 2 w 118"/>
                  <a:gd name="T3" fmla="*/ 33 h 89"/>
                  <a:gd name="T4" fmla="*/ 5 w 118"/>
                  <a:gd name="T5" fmla="*/ 29 h 89"/>
                  <a:gd name="T6" fmla="*/ 13 w 118"/>
                  <a:gd name="T7" fmla="*/ 42 h 89"/>
                  <a:gd name="T8" fmla="*/ 20 w 118"/>
                  <a:gd name="T9" fmla="*/ 48 h 89"/>
                  <a:gd name="T10" fmla="*/ 29 w 118"/>
                  <a:gd name="T11" fmla="*/ 59 h 89"/>
                  <a:gd name="T12" fmla="*/ 33 w 118"/>
                  <a:gd name="T13" fmla="*/ 59 h 89"/>
                  <a:gd name="T14" fmla="*/ 43 w 118"/>
                  <a:gd name="T15" fmla="*/ 48 h 89"/>
                  <a:gd name="T16" fmla="*/ 62 w 118"/>
                  <a:gd name="T17" fmla="*/ 46 h 89"/>
                  <a:gd name="T18" fmla="*/ 73 w 118"/>
                  <a:gd name="T19" fmla="*/ 62 h 89"/>
                  <a:gd name="T20" fmla="*/ 69 w 118"/>
                  <a:gd name="T21" fmla="*/ 71 h 89"/>
                  <a:gd name="T22" fmla="*/ 76 w 118"/>
                  <a:gd name="T23" fmla="*/ 69 h 89"/>
                  <a:gd name="T24" fmla="*/ 76 w 118"/>
                  <a:gd name="T25" fmla="*/ 71 h 89"/>
                  <a:gd name="T26" fmla="*/ 85 w 118"/>
                  <a:gd name="T27" fmla="*/ 68 h 89"/>
                  <a:gd name="T28" fmla="*/ 89 w 118"/>
                  <a:gd name="T29" fmla="*/ 71 h 89"/>
                  <a:gd name="T30" fmla="*/ 91 w 118"/>
                  <a:gd name="T31" fmla="*/ 80 h 89"/>
                  <a:gd name="T32" fmla="*/ 89 w 118"/>
                  <a:gd name="T33" fmla="*/ 88 h 89"/>
                  <a:gd name="T34" fmla="*/ 96 w 118"/>
                  <a:gd name="T35" fmla="*/ 89 h 89"/>
                  <a:gd name="T36" fmla="*/ 102 w 118"/>
                  <a:gd name="T37" fmla="*/ 82 h 89"/>
                  <a:gd name="T38" fmla="*/ 105 w 118"/>
                  <a:gd name="T39" fmla="*/ 84 h 89"/>
                  <a:gd name="T40" fmla="*/ 111 w 118"/>
                  <a:gd name="T41" fmla="*/ 84 h 89"/>
                  <a:gd name="T42" fmla="*/ 113 w 118"/>
                  <a:gd name="T43" fmla="*/ 77 h 89"/>
                  <a:gd name="T44" fmla="*/ 109 w 118"/>
                  <a:gd name="T45" fmla="*/ 73 h 89"/>
                  <a:gd name="T46" fmla="*/ 109 w 118"/>
                  <a:gd name="T47" fmla="*/ 69 h 89"/>
                  <a:gd name="T48" fmla="*/ 118 w 118"/>
                  <a:gd name="T49" fmla="*/ 71 h 89"/>
                  <a:gd name="T50" fmla="*/ 116 w 118"/>
                  <a:gd name="T51" fmla="*/ 66 h 89"/>
                  <a:gd name="T52" fmla="*/ 114 w 118"/>
                  <a:gd name="T53" fmla="*/ 66 h 89"/>
                  <a:gd name="T54" fmla="*/ 118 w 118"/>
                  <a:gd name="T55" fmla="*/ 62 h 89"/>
                  <a:gd name="T56" fmla="*/ 116 w 118"/>
                  <a:gd name="T57" fmla="*/ 55 h 89"/>
                  <a:gd name="T58" fmla="*/ 111 w 118"/>
                  <a:gd name="T59" fmla="*/ 53 h 89"/>
                  <a:gd name="T60" fmla="*/ 111 w 118"/>
                  <a:gd name="T61" fmla="*/ 46 h 89"/>
                  <a:gd name="T62" fmla="*/ 113 w 118"/>
                  <a:gd name="T63" fmla="*/ 42 h 89"/>
                  <a:gd name="T64" fmla="*/ 109 w 118"/>
                  <a:gd name="T65" fmla="*/ 35 h 89"/>
                  <a:gd name="T66" fmla="*/ 109 w 118"/>
                  <a:gd name="T67" fmla="*/ 28 h 89"/>
                  <a:gd name="T68" fmla="*/ 102 w 118"/>
                  <a:gd name="T69" fmla="*/ 29 h 89"/>
                  <a:gd name="T70" fmla="*/ 107 w 118"/>
                  <a:gd name="T71" fmla="*/ 22 h 89"/>
                  <a:gd name="T72" fmla="*/ 100 w 118"/>
                  <a:gd name="T73" fmla="*/ 17 h 89"/>
                  <a:gd name="T74" fmla="*/ 96 w 118"/>
                  <a:gd name="T75" fmla="*/ 4 h 89"/>
                  <a:gd name="T76" fmla="*/ 93 w 118"/>
                  <a:gd name="T77" fmla="*/ 4 h 89"/>
                  <a:gd name="T78" fmla="*/ 85 w 118"/>
                  <a:gd name="T79" fmla="*/ 11 h 89"/>
                  <a:gd name="T80" fmla="*/ 76 w 118"/>
                  <a:gd name="T81" fmla="*/ 9 h 89"/>
                  <a:gd name="T82" fmla="*/ 73 w 118"/>
                  <a:gd name="T83" fmla="*/ 13 h 89"/>
                  <a:gd name="T84" fmla="*/ 67 w 118"/>
                  <a:gd name="T85" fmla="*/ 9 h 89"/>
                  <a:gd name="T86" fmla="*/ 60 w 118"/>
                  <a:gd name="T87" fmla="*/ 11 h 89"/>
                  <a:gd name="T88" fmla="*/ 60 w 118"/>
                  <a:gd name="T89" fmla="*/ 6 h 89"/>
                  <a:gd name="T90" fmla="*/ 43 w 118"/>
                  <a:gd name="T91" fmla="*/ 6 h 89"/>
                  <a:gd name="T92" fmla="*/ 22 w 118"/>
                  <a:gd name="T93" fmla="*/ 0 h 89"/>
                  <a:gd name="T94" fmla="*/ 23 w 118"/>
                  <a:gd name="T95" fmla="*/ 6 h 89"/>
                  <a:gd name="T96" fmla="*/ 20 w 118"/>
                  <a:gd name="T97" fmla="*/ 9 h 89"/>
                  <a:gd name="T98" fmla="*/ 22 w 118"/>
                  <a:gd name="T99" fmla="*/ 17 h 89"/>
                  <a:gd name="T100" fmla="*/ 7 w 118"/>
                  <a:gd name="T101" fmla="*/ 20 h 89"/>
                  <a:gd name="T102" fmla="*/ 0 w 118"/>
                  <a:gd name="T103" fmla="*/ 29 h 89"/>
                  <a:gd name="T104" fmla="*/ 0 w 118"/>
                  <a:gd name="T105" fmla="*/ 2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" h="89">
                    <a:moveTo>
                      <a:pt x="0" y="29"/>
                    </a:moveTo>
                    <a:lnTo>
                      <a:pt x="2" y="33"/>
                    </a:lnTo>
                    <a:lnTo>
                      <a:pt x="5" y="29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9" y="59"/>
                    </a:lnTo>
                    <a:lnTo>
                      <a:pt x="33" y="59"/>
                    </a:lnTo>
                    <a:lnTo>
                      <a:pt x="43" y="48"/>
                    </a:lnTo>
                    <a:lnTo>
                      <a:pt x="62" y="46"/>
                    </a:lnTo>
                    <a:lnTo>
                      <a:pt x="73" y="62"/>
                    </a:lnTo>
                    <a:lnTo>
                      <a:pt x="69" y="71"/>
                    </a:lnTo>
                    <a:lnTo>
                      <a:pt x="76" y="69"/>
                    </a:lnTo>
                    <a:lnTo>
                      <a:pt x="76" y="71"/>
                    </a:lnTo>
                    <a:lnTo>
                      <a:pt x="85" y="68"/>
                    </a:lnTo>
                    <a:lnTo>
                      <a:pt x="89" y="71"/>
                    </a:lnTo>
                    <a:lnTo>
                      <a:pt x="91" y="80"/>
                    </a:lnTo>
                    <a:lnTo>
                      <a:pt x="89" y="88"/>
                    </a:lnTo>
                    <a:lnTo>
                      <a:pt x="96" y="89"/>
                    </a:lnTo>
                    <a:lnTo>
                      <a:pt x="102" y="82"/>
                    </a:lnTo>
                    <a:lnTo>
                      <a:pt x="105" y="84"/>
                    </a:lnTo>
                    <a:lnTo>
                      <a:pt x="111" y="84"/>
                    </a:lnTo>
                    <a:lnTo>
                      <a:pt x="113" y="77"/>
                    </a:lnTo>
                    <a:lnTo>
                      <a:pt x="109" y="73"/>
                    </a:lnTo>
                    <a:lnTo>
                      <a:pt x="109" y="69"/>
                    </a:lnTo>
                    <a:lnTo>
                      <a:pt x="118" y="71"/>
                    </a:lnTo>
                    <a:lnTo>
                      <a:pt x="116" y="66"/>
                    </a:lnTo>
                    <a:lnTo>
                      <a:pt x="114" y="66"/>
                    </a:lnTo>
                    <a:lnTo>
                      <a:pt x="118" y="62"/>
                    </a:lnTo>
                    <a:lnTo>
                      <a:pt x="116" y="55"/>
                    </a:lnTo>
                    <a:lnTo>
                      <a:pt x="111" y="53"/>
                    </a:lnTo>
                    <a:lnTo>
                      <a:pt x="111" y="46"/>
                    </a:lnTo>
                    <a:lnTo>
                      <a:pt x="113" y="42"/>
                    </a:lnTo>
                    <a:lnTo>
                      <a:pt x="109" y="35"/>
                    </a:lnTo>
                    <a:lnTo>
                      <a:pt x="109" y="28"/>
                    </a:lnTo>
                    <a:lnTo>
                      <a:pt x="102" y="29"/>
                    </a:lnTo>
                    <a:lnTo>
                      <a:pt x="107" y="22"/>
                    </a:lnTo>
                    <a:lnTo>
                      <a:pt x="100" y="17"/>
                    </a:lnTo>
                    <a:lnTo>
                      <a:pt x="96" y="4"/>
                    </a:lnTo>
                    <a:lnTo>
                      <a:pt x="93" y="4"/>
                    </a:lnTo>
                    <a:lnTo>
                      <a:pt x="85" y="11"/>
                    </a:lnTo>
                    <a:lnTo>
                      <a:pt x="76" y="9"/>
                    </a:lnTo>
                    <a:lnTo>
                      <a:pt x="73" y="13"/>
                    </a:lnTo>
                    <a:lnTo>
                      <a:pt x="67" y="9"/>
                    </a:lnTo>
                    <a:lnTo>
                      <a:pt x="60" y="11"/>
                    </a:lnTo>
                    <a:lnTo>
                      <a:pt x="60" y="6"/>
                    </a:lnTo>
                    <a:lnTo>
                      <a:pt x="43" y="6"/>
                    </a:lnTo>
                    <a:lnTo>
                      <a:pt x="22" y="0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22" y="17"/>
                    </a:lnTo>
                    <a:lnTo>
                      <a:pt x="7" y="2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B9DC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99" name="Freeform 468"/>
              <p:cNvSpPr>
                <a:spLocks/>
              </p:cNvSpPr>
              <p:nvPr/>
            </p:nvSpPr>
            <p:spPr bwMode="auto">
              <a:xfrm>
                <a:off x="2564" y="2099"/>
                <a:ext cx="99" cy="104"/>
              </a:xfrm>
              <a:custGeom>
                <a:avLst/>
                <a:gdLst>
                  <a:gd name="T0" fmla="*/ 17 w 99"/>
                  <a:gd name="T1" fmla="*/ 102 h 104"/>
                  <a:gd name="T2" fmla="*/ 22 w 99"/>
                  <a:gd name="T3" fmla="*/ 104 h 104"/>
                  <a:gd name="T4" fmla="*/ 40 w 99"/>
                  <a:gd name="T5" fmla="*/ 95 h 104"/>
                  <a:gd name="T6" fmla="*/ 62 w 99"/>
                  <a:gd name="T7" fmla="*/ 89 h 104"/>
                  <a:gd name="T8" fmla="*/ 88 w 99"/>
                  <a:gd name="T9" fmla="*/ 91 h 104"/>
                  <a:gd name="T10" fmla="*/ 95 w 99"/>
                  <a:gd name="T11" fmla="*/ 89 h 104"/>
                  <a:gd name="T12" fmla="*/ 95 w 99"/>
                  <a:gd name="T13" fmla="*/ 82 h 104"/>
                  <a:gd name="T14" fmla="*/ 91 w 99"/>
                  <a:gd name="T15" fmla="*/ 80 h 104"/>
                  <a:gd name="T16" fmla="*/ 88 w 99"/>
                  <a:gd name="T17" fmla="*/ 67 h 104"/>
                  <a:gd name="T18" fmla="*/ 95 w 99"/>
                  <a:gd name="T19" fmla="*/ 44 h 104"/>
                  <a:gd name="T20" fmla="*/ 99 w 99"/>
                  <a:gd name="T21" fmla="*/ 40 h 104"/>
                  <a:gd name="T22" fmla="*/ 95 w 99"/>
                  <a:gd name="T23" fmla="*/ 26 h 104"/>
                  <a:gd name="T24" fmla="*/ 95 w 99"/>
                  <a:gd name="T25" fmla="*/ 20 h 104"/>
                  <a:gd name="T26" fmla="*/ 91 w 99"/>
                  <a:gd name="T27" fmla="*/ 20 h 104"/>
                  <a:gd name="T28" fmla="*/ 88 w 99"/>
                  <a:gd name="T29" fmla="*/ 13 h 104"/>
                  <a:gd name="T30" fmla="*/ 80 w 99"/>
                  <a:gd name="T31" fmla="*/ 13 h 104"/>
                  <a:gd name="T32" fmla="*/ 68 w 99"/>
                  <a:gd name="T33" fmla="*/ 18 h 104"/>
                  <a:gd name="T34" fmla="*/ 62 w 99"/>
                  <a:gd name="T35" fmla="*/ 16 h 104"/>
                  <a:gd name="T36" fmla="*/ 55 w 99"/>
                  <a:gd name="T37" fmla="*/ 6 h 104"/>
                  <a:gd name="T38" fmla="*/ 46 w 99"/>
                  <a:gd name="T39" fmla="*/ 6 h 104"/>
                  <a:gd name="T40" fmla="*/ 39 w 99"/>
                  <a:gd name="T41" fmla="*/ 7 h 104"/>
                  <a:gd name="T42" fmla="*/ 39 w 99"/>
                  <a:gd name="T43" fmla="*/ 0 h 104"/>
                  <a:gd name="T44" fmla="*/ 31 w 99"/>
                  <a:gd name="T45" fmla="*/ 2 h 104"/>
                  <a:gd name="T46" fmla="*/ 30 w 99"/>
                  <a:gd name="T47" fmla="*/ 6 h 104"/>
                  <a:gd name="T48" fmla="*/ 26 w 99"/>
                  <a:gd name="T49" fmla="*/ 9 h 104"/>
                  <a:gd name="T50" fmla="*/ 17 w 99"/>
                  <a:gd name="T51" fmla="*/ 4 h 104"/>
                  <a:gd name="T52" fmla="*/ 10 w 99"/>
                  <a:gd name="T53" fmla="*/ 9 h 104"/>
                  <a:gd name="T54" fmla="*/ 8 w 99"/>
                  <a:gd name="T55" fmla="*/ 13 h 104"/>
                  <a:gd name="T56" fmla="*/ 8 w 99"/>
                  <a:gd name="T57" fmla="*/ 20 h 104"/>
                  <a:gd name="T58" fmla="*/ 13 w 99"/>
                  <a:gd name="T59" fmla="*/ 22 h 104"/>
                  <a:gd name="T60" fmla="*/ 15 w 99"/>
                  <a:gd name="T61" fmla="*/ 29 h 104"/>
                  <a:gd name="T62" fmla="*/ 11 w 99"/>
                  <a:gd name="T63" fmla="*/ 33 h 104"/>
                  <a:gd name="T64" fmla="*/ 13 w 99"/>
                  <a:gd name="T65" fmla="*/ 33 h 104"/>
                  <a:gd name="T66" fmla="*/ 15 w 99"/>
                  <a:gd name="T67" fmla="*/ 38 h 104"/>
                  <a:gd name="T68" fmla="*/ 6 w 99"/>
                  <a:gd name="T69" fmla="*/ 36 h 104"/>
                  <a:gd name="T70" fmla="*/ 6 w 99"/>
                  <a:gd name="T71" fmla="*/ 40 h 104"/>
                  <a:gd name="T72" fmla="*/ 10 w 99"/>
                  <a:gd name="T73" fmla="*/ 44 h 104"/>
                  <a:gd name="T74" fmla="*/ 8 w 99"/>
                  <a:gd name="T75" fmla="*/ 51 h 104"/>
                  <a:gd name="T76" fmla="*/ 2 w 99"/>
                  <a:gd name="T77" fmla="*/ 51 h 104"/>
                  <a:gd name="T78" fmla="*/ 6 w 99"/>
                  <a:gd name="T79" fmla="*/ 58 h 104"/>
                  <a:gd name="T80" fmla="*/ 0 w 99"/>
                  <a:gd name="T81" fmla="*/ 69 h 104"/>
                  <a:gd name="T82" fmla="*/ 11 w 99"/>
                  <a:gd name="T83" fmla="*/ 71 h 104"/>
                  <a:gd name="T84" fmla="*/ 15 w 99"/>
                  <a:gd name="T85" fmla="*/ 78 h 104"/>
                  <a:gd name="T86" fmla="*/ 19 w 99"/>
                  <a:gd name="T87" fmla="*/ 78 h 104"/>
                  <a:gd name="T88" fmla="*/ 17 w 99"/>
                  <a:gd name="T89" fmla="*/ 102 h 104"/>
                  <a:gd name="T90" fmla="*/ 17 w 99"/>
                  <a:gd name="T91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104">
                    <a:moveTo>
                      <a:pt x="17" y="102"/>
                    </a:moveTo>
                    <a:lnTo>
                      <a:pt x="22" y="104"/>
                    </a:lnTo>
                    <a:lnTo>
                      <a:pt x="40" y="95"/>
                    </a:lnTo>
                    <a:lnTo>
                      <a:pt x="62" y="89"/>
                    </a:lnTo>
                    <a:lnTo>
                      <a:pt x="88" y="91"/>
                    </a:lnTo>
                    <a:lnTo>
                      <a:pt x="95" y="89"/>
                    </a:lnTo>
                    <a:lnTo>
                      <a:pt x="95" y="82"/>
                    </a:lnTo>
                    <a:lnTo>
                      <a:pt x="91" y="80"/>
                    </a:lnTo>
                    <a:lnTo>
                      <a:pt x="88" y="67"/>
                    </a:lnTo>
                    <a:lnTo>
                      <a:pt x="95" y="44"/>
                    </a:lnTo>
                    <a:lnTo>
                      <a:pt x="99" y="40"/>
                    </a:lnTo>
                    <a:lnTo>
                      <a:pt x="95" y="26"/>
                    </a:lnTo>
                    <a:lnTo>
                      <a:pt x="95" y="20"/>
                    </a:lnTo>
                    <a:lnTo>
                      <a:pt x="91" y="20"/>
                    </a:lnTo>
                    <a:lnTo>
                      <a:pt x="88" y="13"/>
                    </a:lnTo>
                    <a:lnTo>
                      <a:pt x="80" y="13"/>
                    </a:lnTo>
                    <a:lnTo>
                      <a:pt x="68" y="18"/>
                    </a:lnTo>
                    <a:lnTo>
                      <a:pt x="62" y="16"/>
                    </a:lnTo>
                    <a:lnTo>
                      <a:pt x="55" y="6"/>
                    </a:lnTo>
                    <a:lnTo>
                      <a:pt x="46" y="6"/>
                    </a:lnTo>
                    <a:lnTo>
                      <a:pt x="39" y="7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30" y="6"/>
                    </a:lnTo>
                    <a:lnTo>
                      <a:pt x="26" y="9"/>
                    </a:lnTo>
                    <a:lnTo>
                      <a:pt x="17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20"/>
                    </a:lnTo>
                    <a:lnTo>
                      <a:pt x="13" y="22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5" y="38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8" y="51"/>
                    </a:lnTo>
                    <a:lnTo>
                      <a:pt x="2" y="51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11" y="71"/>
                    </a:lnTo>
                    <a:lnTo>
                      <a:pt x="15" y="78"/>
                    </a:lnTo>
                    <a:lnTo>
                      <a:pt x="19" y="78"/>
                    </a:lnTo>
                    <a:lnTo>
                      <a:pt x="17" y="102"/>
                    </a:lnTo>
                    <a:lnTo>
                      <a:pt x="17" y="10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0" name="Freeform 469"/>
              <p:cNvSpPr>
                <a:spLocks/>
              </p:cNvSpPr>
              <p:nvPr/>
            </p:nvSpPr>
            <p:spPr bwMode="auto">
              <a:xfrm>
                <a:off x="2564" y="2099"/>
                <a:ext cx="99" cy="104"/>
              </a:xfrm>
              <a:custGeom>
                <a:avLst/>
                <a:gdLst>
                  <a:gd name="T0" fmla="*/ 17 w 99"/>
                  <a:gd name="T1" fmla="*/ 102 h 104"/>
                  <a:gd name="T2" fmla="*/ 22 w 99"/>
                  <a:gd name="T3" fmla="*/ 104 h 104"/>
                  <a:gd name="T4" fmla="*/ 40 w 99"/>
                  <a:gd name="T5" fmla="*/ 95 h 104"/>
                  <a:gd name="T6" fmla="*/ 62 w 99"/>
                  <a:gd name="T7" fmla="*/ 89 h 104"/>
                  <a:gd name="T8" fmla="*/ 88 w 99"/>
                  <a:gd name="T9" fmla="*/ 91 h 104"/>
                  <a:gd name="T10" fmla="*/ 95 w 99"/>
                  <a:gd name="T11" fmla="*/ 89 h 104"/>
                  <a:gd name="T12" fmla="*/ 95 w 99"/>
                  <a:gd name="T13" fmla="*/ 82 h 104"/>
                  <a:gd name="T14" fmla="*/ 91 w 99"/>
                  <a:gd name="T15" fmla="*/ 80 h 104"/>
                  <a:gd name="T16" fmla="*/ 88 w 99"/>
                  <a:gd name="T17" fmla="*/ 67 h 104"/>
                  <a:gd name="T18" fmla="*/ 95 w 99"/>
                  <a:gd name="T19" fmla="*/ 44 h 104"/>
                  <a:gd name="T20" fmla="*/ 99 w 99"/>
                  <a:gd name="T21" fmla="*/ 40 h 104"/>
                  <a:gd name="T22" fmla="*/ 95 w 99"/>
                  <a:gd name="T23" fmla="*/ 26 h 104"/>
                  <a:gd name="T24" fmla="*/ 95 w 99"/>
                  <a:gd name="T25" fmla="*/ 20 h 104"/>
                  <a:gd name="T26" fmla="*/ 91 w 99"/>
                  <a:gd name="T27" fmla="*/ 20 h 104"/>
                  <a:gd name="T28" fmla="*/ 88 w 99"/>
                  <a:gd name="T29" fmla="*/ 13 h 104"/>
                  <a:gd name="T30" fmla="*/ 80 w 99"/>
                  <a:gd name="T31" fmla="*/ 13 h 104"/>
                  <a:gd name="T32" fmla="*/ 68 w 99"/>
                  <a:gd name="T33" fmla="*/ 18 h 104"/>
                  <a:gd name="T34" fmla="*/ 62 w 99"/>
                  <a:gd name="T35" fmla="*/ 16 h 104"/>
                  <a:gd name="T36" fmla="*/ 55 w 99"/>
                  <a:gd name="T37" fmla="*/ 6 h 104"/>
                  <a:gd name="T38" fmla="*/ 46 w 99"/>
                  <a:gd name="T39" fmla="*/ 6 h 104"/>
                  <a:gd name="T40" fmla="*/ 39 w 99"/>
                  <a:gd name="T41" fmla="*/ 7 h 104"/>
                  <a:gd name="T42" fmla="*/ 39 w 99"/>
                  <a:gd name="T43" fmla="*/ 0 h 104"/>
                  <a:gd name="T44" fmla="*/ 31 w 99"/>
                  <a:gd name="T45" fmla="*/ 2 h 104"/>
                  <a:gd name="T46" fmla="*/ 30 w 99"/>
                  <a:gd name="T47" fmla="*/ 6 h 104"/>
                  <a:gd name="T48" fmla="*/ 26 w 99"/>
                  <a:gd name="T49" fmla="*/ 9 h 104"/>
                  <a:gd name="T50" fmla="*/ 17 w 99"/>
                  <a:gd name="T51" fmla="*/ 4 h 104"/>
                  <a:gd name="T52" fmla="*/ 10 w 99"/>
                  <a:gd name="T53" fmla="*/ 9 h 104"/>
                  <a:gd name="T54" fmla="*/ 8 w 99"/>
                  <a:gd name="T55" fmla="*/ 13 h 104"/>
                  <a:gd name="T56" fmla="*/ 8 w 99"/>
                  <a:gd name="T57" fmla="*/ 20 h 104"/>
                  <a:gd name="T58" fmla="*/ 13 w 99"/>
                  <a:gd name="T59" fmla="*/ 22 h 104"/>
                  <a:gd name="T60" fmla="*/ 15 w 99"/>
                  <a:gd name="T61" fmla="*/ 29 h 104"/>
                  <a:gd name="T62" fmla="*/ 11 w 99"/>
                  <a:gd name="T63" fmla="*/ 33 h 104"/>
                  <a:gd name="T64" fmla="*/ 13 w 99"/>
                  <a:gd name="T65" fmla="*/ 33 h 104"/>
                  <a:gd name="T66" fmla="*/ 15 w 99"/>
                  <a:gd name="T67" fmla="*/ 38 h 104"/>
                  <a:gd name="T68" fmla="*/ 6 w 99"/>
                  <a:gd name="T69" fmla="*/ 36 h 104"/>
                  <a:gd name="T70" fmla="*/ 6 w 99"/>
                  <a:gd name="T71" fmla="*/ 40 h 104"/>
                  <a:gd name="T72" fmla="*/ 10 w 99"/>
                  <a:gd name="T73" fmla="*/ 44 h 104"/>
                  <a:gd name="T74" fmla="*/ 8 w 99"/>
                  <a:gd name="T75" fmla="*/ 51 h 104"/>
                  <a:gd name="T76" fmla="*/ 2 w 99"/>
                  <a:gd name="T77" fmla="*/ 51 h 104"/>
                  <a:gd name="T78" fmla="*/ 6 w 99"/>
                  <a:gd name="T79" fmla="*/ 58 h 104"/>
                  <a:gd name="T80" fmla="*/ 0 w 99"/>
                  <a:gd name="T81" fmla="*/ 69 h 104"/>
                  <a:gd name="T82" fmla="*/ 11 w 99"/>
                  <a:gd name="T83" fmla="*/ 71 h 104"/>
                  <a:gd name="T84" fmla="*/ 15 w 99"/>
                  <a:gd name="T85" fmla="*/ 78 h 104"/>
                  <a:gd name="T86" fmla="*/ 19 w 99"/>
                  <a:gd name="T87" fmla="*/ 78 h 104"/>
                  <a:gd name="T88" fmla="*/ 17 w 99"/>
                  <a:gd name="T89" fmla="*/ 102 h 104"/>
                  <a:gd name="T90" fmla="*/ 17 w 99"/>
                  <a:gd name="T91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" h="104">
                    <a:moveTo>
                      <a:pt x="17" y="102"/>
                    </a:moveTo>
                    <a:lnTo>
                      <a:pt x="22" y="104"/>
                    </a:lnTo>
                    <a:lnTo>
                      <a:pt x="40" y="95"/>
                    </a:lnTo>
                    <a:lnTo>
                      <a:pt x="62" y="89"/>
                    </a:lnTo>
                    <a:lnTo>
                      <a:pt x="88" y="91"/>
                    </a:lnTo>
                    <a:lnTo>
                      <a:pt x="95" y="89"/>
                    </a:lnTo>
                    <a:lnTo>
                      <a:pt x="95" y="82"/>
                    </a:lnTo>
                    <a:lnTo>
                      <a:pt x="91" y="80"/>
                    </a:lnTo>
                    <a:lnTo>
                      <a:pt x="88" y="67"/>
                    </a:lnTo>
                    <a:lnTo>
                      <a:pt x="95" y="44"/>
                    </a:lnTo>
                    <a:lnTo>
                      <a:pt x="99" y="40"/>
                    </a:lnTo>
                    <a:lnTo>
                      <a:pt x="95" y="26"/>
                    </a:lnTo>
                    <a:lnTo>
                      <a:pt x="95" y="20"/>
                    </a:lnTo>
                    <a:lnTo>
                      <a:pt x="91" y="20"/>
                    </a:lnTo>
                    <a:lnTo>
                      <a:pt x="88" y="13"/>
                    </a:lnTo>
                    <a:lnTo>
                      <a:pt x="80" y="13"/>
                    </a:lnTo>
                    <a:lnTo>
                      <a:pt x="68" y="18"/>
                    </a:lnTo>
                    <a:lnTo>
                      <a:pt x="62" y="16"/>
                    </a:lnTo>
                    <a:lnTo>
                      <a:pt x="55" y="6"/>
                    </a:lnTo>
                    <a:lnTo>
                      <a:pt x="46" y="6"/>
                    </a:lnTo>
                    <a:lnTo>
                      <a:pt x="39" y="7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30" y="6"/>
                    </a:lnTo>
                    <a:lnTo>
                      <a:pt x="26" y="9"/>
                    </a:lnTo>
                    <a:lnTo>
                      <a:pt x="17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20"/>
                    </a:lnTo>
                    <a:lnTo>
                      <a:pt x="13" y="22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5" y="38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8" y="51"/>
                    </a:lnTo>
                    <a:lnTo>
                      <a:pt x="2" y="51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11" y="71"/>
                    </a:lnTo>
                    <a:lnTo>
                      <a:pt x="15" y="78"/>
                    </a:lnTo>
                    <a:lnTo>
                      <a:pt x="19" y="78"/>
                    </a:lnTo>
                    <a:lnTo>
                      <a:pt x="17" y="102"/>
                    </a:lnTo>
                    <a:lnTo>
                      <a:pt x="17" y="10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1" name="Freeform 470"/>
              <p:cNvSpPr>
                <a:spLocks/>
              </p:cNvSpPr>
              <p:nvPr/>
            </p:nvSpPr>
            <p:spPr bwMode="auto">
              <a:xfrm>
                <a:off x="3136" y="2745"/>
                <a:ext cx="36" cy="36"/>
              </a:xfrm>
              <a:custGeom>
                <a:avLst/>
                <a:gdLst>
                  <a:gd name="T0" fmla="*/ 36 w 36"/>
                  <a:gd name="T1" fmla="*/ 14 h 36"/>
                  <a:gd name="T2" fmla="*/ 30 w 36"/>
                  <a:gd name="T3" fmla="*/ 27 h 36"/>
                  <a:gd name="T4" fmla="*/ 14 w 36"/>
                  <a:gd name="T5" fmla="*/ 36 h 36"/>
                  <a:gd name="T6" fmla="*/ 7 w 36"/>
                  <a:gd name="T7" fmla="*/ 33 h 36"/>
                  <a:gd name="T8" fmla="*/ 0 w 36"/>
                  <a:gd name="T9" fmla="*/ 20 h 36"/>
                  <a:gd name="T10" fmla="*/ 7 w 36"/>
                  <a:gd name="T11" fmla="*/ 7 h 36"/>
                  <a:gd name="T12" fmla="*/ 20 w 36"/>
                  <a:gd name="T13" fmla="*/ 0 h 36"/>
                  <a:gd name="T14" fmla="*/ 27 w 36"/>
                  <a:gd name="T15" fmla="*/ 0 h 36"/>
                  <a:gd name="T16" fmla="*/ 36 w 36"/>
                  <a:gd name="T17" fmla="*/ 14 h 36"/>
                  <a:gd name="T18" fmla="*/ 36 w 36"/>
                  <a:gd name="T1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36" y="14"/>
                    </a:moveTo>
                    <a:lnTo>
                      <a:pt x="30" y="27"/>
                    </a:lnTo>
                    <a:lnTo>
                      <a:pt x="14" y="36"/>
                    </a:lnTo>
                    <a:lnTo>
                      <a:pt x="7" y="33"/>
                    </a:lnTo>
                    <a:lnTo>
                      <a:pt x="0" y="20"/>
                    </a:lnTo>
                    <a:lnTo>
                      <a:pt x="7" y="7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2" name="Freeform 471"/>
              <p:cNvSpPr>
                <a:spLocks/>
              </p:cNvSpPr>
              <p:nvPr/>
            </p:nvSpPr>
            <p:spPr bwMode="auto">
              <a:xfrm>
                <a:off x="3136" y="2745"/>
                <a:ext cx="36" cy="36"/>
              </a:xfrm>
              <a:custGeom>
                <a:avLst/>
                <a:gdLst>
                  <a:gd name="T0" fmla="*/ 36 w 36"/>
                  <a:gd name="T1" fmla="*/ 14 h 36"/>
                  <a:gd name="T2" fmla="*/ 30 w 36"/>
                  <a:gd name="T3" fmla="*/ 27 h 36"/>
                  <a:gd name="T4" fmla="*/ 14 w 36"/>
                  <a:gd name="T5" fmla="*/ 36 h 36"/>
                  <a:gd name="T6" fmla="*/ 7 w 36"/>
                  <a:gd name="T7" fmla="*/ 33 h 36"/>
                  <a:gd name="T8" fmla="*/ 0 w 36"/>
                  <a:gd name="T9" fmla="*/ 20 h 36"/>
                  <a:gd name="T10" fmla="*/ 7 w 36"/>
                  <a:gd name="T11" fmla="*/ 7 h 36"/>
                  <a:gd name="T12" fmla="*/ 20 w 36"/>
                  <a:gd name="T13" fmla="*/ 0 h 36"/>
                  <a:gd name="T14" fmla="*/ 27 w 36"/>
                  <a:gd name="T15" fmla="*/ 0 h 36"/>
                  <a:gd name="T16" fmla="*/ 36 w 36"/>
                  <a:gd name="T17" fmla="*/ 14 h 36"/>
                  <a:gd name="T18" fmla="*/ 36 w 36"/>
                  <a:gd name="T1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36" y="14"/>
                    </a:moveTo>
                    <a:lnTo>
                      <a:pt x="30" y="27"/>
                    </a:lnTo>
                    <a:lnTo>
                      <a:pt x="14" y="36"/>
                    </a:lnTo>
                    <a:lnTo>
                      <a:pt x="7" y="33"/>
                    </a:lnTo>
                    <a:lnTo>
                      <a:pt x="0" y="20"/>
                    </a:lnTo>
                    <a:lnTo>
                      <a:pt x="7" y="7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3" name="Freeform 472"/>
              <p:cNvSpPr>
                <a:spLocks/>
              </p:cNvSpPr>
              <p:nvPr/>
            </p:nvSpPr>
            <p:spPr bwMode="auto">
              <a:xfrm>
                <a:off x="2519" y="2134"/>
                <a:ext cx="64" cy="67"/>
              </a:xfrm>
              <a:custGeom>
                <a:avLst/>
                <a:gdLst>
                  <a:gd name="T0" fmla="*/ 0 w 64"/>
                  <a:gd name="T1" fmla="*/ 25 h 67"/>
                  <a:gd name="T2" fmla="*/ 35 w 64"/>
                  <a:gd name="T3" fmla="*/ 54 h 67"/>
                  <a:gd name="T4" fmla="*/ 62 w 64"/>
                  <a:gd name="T5" fmla="*/ 67 h 67"/>
                  <a:gd name="T6" fmla="*/ 64 w 64"/>
                  <a:gd name="T7" fmla="*/ 43 h 67"/>
                  <a:gd name="T8" fmla="*/ 60 w 64"/>
                  <a:gd name="T9" fmla="*/ 43 h 67"/>
                  <a:gd name="T10" fmla="*/ 56 w 64"/>
                  <a:gd name="T11" fmla="*/ 36 h 67"/>
                  <a:gd name="T12" fmla="*/ 45 w 64"/>
                  <a:gd name="T13" fmla="*/ 34 h 67"/>
                  <a:gd name="T14" fmla="*/ 51 w 64"/>
                  <a:gd name="T15" fmla="*/ 23 h 67"/>
                  <a:gd name="T16" fmla="*/ 47 w 64"/>
                  <a:gd name="T17" fmla="*/ 16 h 67"/>
                  <a:gd name="T18" fmla="*/ 44 w 64"/>
                  <a:gd name="T19" fmla="*/ 14 h 67"/>
                  <a:gd name="T20" fmla="*/ 38 w 64"/>
                  <a:gd name="T21" fmla="*/ 21 h 67"/>
                  <a:gd name="T22" fmla="*/ 31 w 64"/>
                  <a:gd name="T23" fmla="*/ 20 h 67"/>
                  <a:gd name="T24" fmla="*/ 33 w 64"/>
                  <a:gd name="T25" fmla="*/ 12 h 67"/>
                  <a:gd name="T26" fmla="*/ 31 w 64"/>
                  <a:gd name="T27" fmla="*/ 3 h 67"/>
                  <a:gd name="T28" fmla="*/ 27 w 64"/>
                  <a:gd name="T29" fmla="*/ 0 h 67"/>
                  <a:gd name="T30" fmla="*/ 18 w 64"/>
                  <a:gd name="T31" fmla="*/ 3 h 67"/>
                  <a:gd name="T32" fmla="*/ 18 w 64"/>
                  <a:gd name="T33" fmla="*/ 7 h 67"/>
                  <a:gd name="T34" fmla="*/ 15 w 64"/>
                  <a:gd name="T35" fmla="*/ 9 h 67"/>
                  <a:gd name="T36" fmla="*/ 15 w 64"/>
                  <a:gd name="T37" fmla="*/ 14 h 67"/>
                  <a:gd name="T38" fmla="*/ 0 w 64"/>
                  <a:gd name="T39" fmla="*/ 25 h 67"/>
                  <a:gd name="T40" fmla="*/ 0 w 64"/>
                  <a:gd name="T41" fmla="*/ 2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7">
                    <a:moveTo>
                      <a:pt x="0" y="25"/>
                    </a:moveTo>
                    <a:lnTo>
                      <a:pt x="35" y="54"/>
                    </a:lnTo>
                    <a:lnTo>
                      <a:pt x="62" y="67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56" y="36"/>
                    </a:lnTo>
                    <a:lnTo>
                      <a:pt x="45" y="34"/>
                    </a:lnTo>
                    <a:lnTo>
                      <a:pt x="51" y="23"/>
                    </a:lnTo>
                    <a:lnTo>
                      <a:pt x="47" y="16"/>
                    </a:lnTo>
                    <a:lnTo>
                      <a:pt x="44" y="14"/>
                    </a:lnTo>
                    <a:lnTo>
                      <a:pt x="38" y="21"/>
                    </a:lnTo>
                    <a:lnTo>
                      <a:pt x="31" y="20"/>
                    </a:lnTo>
                    <a:lnTo>
                      <a:pt x="33" y="12"/>
                    </a:lnTo>
                    <a:lnTo>
                      <a:pt x="31" y="3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5" y="14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4" name="Freeform 473"/>
              <p:cNvSpPr>
                <a:spLocks/>
              </p:cNvSpPr>
              <p:nvPr/>
            </p:nvSpPr>
            <p:spPr bwMode="auto">
              <a:xfrm>
                <a:off x="2519" y="2134"/>
                <a:ext cx="64" cy="67"/>
              </a:xfrm>
              <a:custGeom>
                <a:avLst/>
                <a:gdLst>
                  <a:gd name="T0" fmla="*/ 0 w 64"/>
                  <a:gd name="T1" fmla="*/ 25 h 67"/>
                  <a:gd name="T2" fmla="*/ 35 w 64"/>
                  <a:gd name="T3" fmla="*/ 54 h 67"/>
                  <a:gd name="T4" fmla="*/ 62 w 64"/>
                  <a:gd name="T5" fmla="*/ 67 h 67"/>
                  <a:gd name="T6" fmla="*/ 64 w 64"/>
                  <a:gd name="T7" fmla="*/ 43 h 67"/>
                  <a:gd name="T8" fmla="*/ 60 w 64"/>
                  <a:gd name="T9" fmla="*/ 43 h 67"/>
                  <a:gd name="T10" fmla="*/ 56 w 64"/>
                  <a:gd name="T11" fmla="*/ 36 h 67"/>
                  <a:gd name="T12" fmla="*/ 45 w 64"/>
                  <a:gd name="T13" fmla="*/ 34 h 67"/>
                  <a:gd name="T14" fmla="*/ 51 w 64"/>
                  <a:gd name="T15" fmla="*/ 23 h 67"/>
                  <a:gd name="T16" fmla="*/ 47 w 64"/>
                  <a:gd name="T17" fmla="*/ 16 h 67"/>
                  <a:gd name="T18" fmla="*/ 44 w 64"/>
                  <a:gd name="T19" fmla="*/ 14 h 67"/>
                  <a:gd name="T20" fmla="*/ 38 w 64"/>
                  <a:gd name="T21" fmla="*/ 21 h 67"/>
                  <a:gd name="T22" fmla="*/ 31 w 64"/>
                  <a:gd name="T23" fmla="*/ 20 h 67"/>
                  <a:gd name="T24" fmla="*/ 33 w 64"/>
                  <a:gd name="T25" fmla="*/ 12 h 67"/>
                  <a:gd name="T26" fmla="*/ 31 w 64"/>
                  <a:gd name="T27" fmla="*/ 3 h 67"/>
                  <a:gd name="T28" fmla="*/ 27 w 64"/>
                  <a:gd name="T29" fmla="*/ 0 h 67"/>
                  <a:gd name="T30" fmla="*/ 18 w 64"/>
                  <a:gd name="T31" fmla="*/ 3 h 67"/>
                  <a:gd name="T32" fmla="*/ 18 w 64"/>
                  <a:gd name="T33" fmla="*/ 7 h 67"/>
                  <a:gd name="T34" fmla="*/ 15 w 64"/>
                  <a:gd name="T35" fmla="*/ 9 h 67"/>
                  <a:gd name="T36" fmla="*/ 15 w 64"/>
                  <a:gd name="T37" fmla="*/ 14 h 67"/>
                  <a:gd name="T38" fmla="*/ 0 w 64"/>
                  <a:gd name="T39" fmla="*/ 25 h 67"/>
                  <a:gd name="T40" fmla="*/ 0 w 64"/>
                  <a:gd name="T41" fmla="*/ 2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7">
                    <a:moveTo>
                      <a:pt x="0" y="25"/>
                    </a:moveTo>
                    <a:lnTo>
                      <a:pt x="35" y="54"/>
                    </a:lnTo>
                    <a:lnTo>
                      <a:pt x="62" y="67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56" y="36"/>
                    </a:lnTo>
                    <a:lnTo>
                      <a:pt x="45" y="34"/>
                    </a:lnTo>
                    <a:lnTo>
                      <a:pt x="51" y="23"/>
                    </a:lnTo>
                    <a:lnTo>
                      <a:pt x="47" y="16"/>
                    </a:lnTo>
                    <a:lnTo>
                      <a:pt x="44" y="14"/>
                    </a:lnTo>
                    <a:lnTo>
                      <a:pt x="38" y="21"/>
                    </a:lnTo>
                    <a:lnTo>
                      <a:pt x="31" y="20"/>
                    </a:lnTo>
                    <a:lnTo>
                      <a:pt x="33" y="12"/>
                    </a:lnTo>
                    <a:lnTo>
                      <a:pt x="31" y="3"/>
                    </a:lnTo>
                    <a:lnTo>
                      <a:pt x="27" y="0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5" y="14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5" name="Freeform 474"/>
              <p:cNvSpPr>
                <a:spLocks/>
              </p:cNvSpPr>
              <p:nvPr/>
            </p:nvSpPr>
            <p:spPr bwMode="auto">
              <a:xfrm>
                <a:off x="2848" y="1712"/>
                <a:ext cx="255" cy="243"/>
              </a:xfrm>
              <a:custGeom>
                <a:avLst/>
                <a:gdLst>
                  <a:gd name="T0" fmla="*/ 255 w 255"/>
                  <a:gd name="T1" fmla="*/ 29 h 243"/>
                  <a:gd name="T2" fmla="*/ 249 w 255"/>
                  <a:gd name="T3" fmla="*/ 32 h 243"/>
                  <a:gd name="T4" fmla="*/ 251 w 255"/>
                  <a:gd name="T5" fmla="*/ 52 h 243"/>
                  <a:gd name="T6" fmla="*/ 246 w 255"/>
                  <a:gd name="T7" fmla="*/ 56 h 243"/>
                  <a:gd name="T8" fmla="*/ 249 w 255"/>
                  <a:gd name="T9" fmla="*/ 71 h 243"/>
                  <a:gd name="T10" fmla="*/ 253 w 255"/>
                  <a:gd name="T11" fmla="*/ 76 h 243"/>
                  <a:gd name="T12" fmla="*/ 255 w 255"/>
                  <a:gd name="T13" fmla="*/ 200 h 243"/>
                  <a:gd name="T14" fmla="*/ 255 w 255"/>
                  <a:gd name="T15" fmla="*/ 232 h 243"/>
                  <a:gd name="T16" fmla="*/ 238 w 255"/>
                  <a:gd name="T17" fmla="*/ 234 h 243"/>
                  <a:gd name="T18" fmla="*/ 238 w 255"/>
                  <a:gd name="T19" fmla="*/ 243 h 243"/>
                  <a:gd name="T20" fmla="*/ 111 w 255"/>
                  <a:gd name="T21" fmla="*/ 176 h 243"/>
                  <a:gd name="T22" fmla="*/ 95 w 255"/>
                  <a:gd name="T23" fmla="*/ 182 h 243"/>
                  <a:gd name="T24" fmla="*/ 89 w 255"/>
                  <a:gd name="T25" fmla="*/ 183 h 243"/>
                  <a:gd name="T26" fmla="*/ 77 w 255"/>
                  <a:gd name="T27" fmla="*/ 174 h 243"/>
                  <a:gd name="T28" fmla="*/ 42 w 255"/>
                  <a:gd name="T29" fmla="*/ 174 h 243"/>
                  <a:gd name="T30" fmla="*/ 35 w 255"/>
                  <a:gd name="T31" fmla="*/ 160 h 243"/>
                  <a:gd name="T32" fmla="*/ 17 w 255"/>
                  <a:gd name="T33" fmla="*/ 154 h 243"/>
                  <a:gd name="T34" fmla="*/ 13 w 255"/>
                  <a:gd name="T35" fmla="*/ 152 h 243"/>
                  <a:gd name="T36" fmla="*/ 11 w 255"/>
                  <a:gd name="T37" fmla="*/ 142 h 243"/>
                  <a:gd name="T38" fmla="*/ 2 w 255"/>
                  <a:gd name="T39" fmla="*/ 127 h 243"/>
                  <a:gd name="T40" fmla="*/ 7 w 255"/>
                  <a:gd name="T41" fmla="*/ 122 h 243"/>
                  <a:gd name="T42" fmla="*/ 9 w 255"/>
                  <a:gd name="T43" fmla="*/ 98 h 243"/>
                  <a:gd name="T44" fmla="*/ 7 w 255"/>
                  <a:gd name="T45" fmla="*/ 71 h 243"/>
                  <a:gd name="T46" fmla="*/ 0 w 255"/>
                  <a:gd name="T47" fmla="*/ 60 h 243"/>
                  <a:gd name="T48" fmla="*/ 4 w 255"/>
                  <a:gd name="T49" fmla="*/ 52 h 243"/>
                  <a:gd name="T50" fmla="*/ 15 w 255"/>
                  <a:gd name="T51" fmla="*/ 45 h 243"/>
                  <a:gd name="T52" fmla="*/ 15 w 255"/>
                  <a:gd name="T53" fmla="*/ 29 h 243"/>
                  <a:gd name="T54" fmla="*/ 33 w 255"/>
                  <a:gd name="T55" fmla="*/ 14 h 243"/>
                  <a:gd name="T56" fmla="*/ 35 w 255"/>
                  <a:gd name="T57" fmla="*/ 0 h 243"/>
                  <a:gd name="T58" fmla="*/ 49 w 255"/>
                  <a:gd name="T59" fmla="*/ 7 h 243"/>
                  <a:gd name="T60" fmla="*/ 73 w 255"/>
                  <a:gd name="T61" fmla="*/ 7 h 243"/>
                  <a:gd name="T62" fmla="*/ 95 w 255"/>
                  <a:gd name="T63" fmla="*/ 16 h 243"/>
                  <a:gd name="T64" fmla="*/ 104 w 255"/>
                  <a:gd name="T65" fmla="*/ 32 h 243"/>
                  <a:gd name="T66" fmla="*/ 135 w 255"/>
                  <a:gd name="T67" fmla="*/ 40 h 243"/>
                  <a:gd name="T68" fmla="*/ 153 w 255"/>
                  <a:gd name="T69" fmla="*/ 52 h 243"/>
                  <a:gd name="T70" fmla="*/ 169 w 255"/>
                  <a:gd name="T71" fmla="*/ 47 h 243"/>
                  <a:gd name="T72" fmla="*/ 173 w 255"/>
                  <a:gd name="T73" fmla="*/ 38 h 243"/>
                  <a:gd name="T74" fmla="*/ 169 w 255"/>
                  <a:gd name="T75" fmla="*/ 29 h 243"/>
                  <a:gd name="T76" fmla="*/ 171 w 255"/>
                  <a:gd name="T77" fmla="*/ 20 h 243"/>
                  <a:gd name="T78" fmla="*/ 188 w 255"/>
                  <a:gd name="T79" fmla="*/ 7 h 243"/>
                  <a:gd name="T80" fmla="*/ 206 w 255"/>
                  <a:gd name="T81" fmla="*/ 3 h 243"/>
                  <a:gd name="T82" fmla="*/ 218 w 255"/>
                  <a:gd name="T83" fmla="*/ 9 h 243"/>
                  <a:gd name="T84" fmla="*/ 224 w 255"/>
                  <a:gd name="T85" fmla="*/ 18 h 243"/>
                  <a:gd name="T86" fmla="*/ 251 w 255"/>
                  <a:gd name="T87" fmla="*/ 23 h 243"/>
                  <a:gd name="T88" fmla="*/ 255 w 255"/>
                  <a:gd name="T89" fmla="*/ 29 h 243"/>
                  <a:gd name="T90" fmla="*/ 255 w 255"/>
                  <a:gd name="T91" fmla="*/ 2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243">
                    <a:moveTo>
                      <a:pt x="255" y="29"/>
                    </a:moveTo>
                    <a:lnTo>
                      <a:pt x="249" y="32"/>
                    </a:lnTo>
                    <a:lnTo>
                      <a:pt x="251" y="52"/>
                    </a:lnTo>
                    <a:lnTo>
                      <a:pt x="246" y="56"/>
                    </a:lnTo>
                    <a:lnTo>
                      <a:pt x="249" y="71"/>
                    </a:lnTo>
                    <a:lnTo>
                      <a:pt x="253" y="76"/>
                    </a:lnTo>
                    <a:lnTo>
                      <a:pt x="255" y="200"/>
                    </a:lnTo>
                    <a:lnTo>
                      <a:pt x="255" y="232"/>
                    </a:lnTo>
                    <a:lnTo>
                      <a:pt x="238" y="234"/>
                    </a:lnTo>
                    <a:lnTo>
                      <a:pt x="238" y="243"/>
                    </a:lnTo>
                    <a:lnTo>
                      <a:pt x="111" y="176"/>
                    </a:lnTo>
                    <a:lnTo>
                      <a:pt x="95" y="182"/>
                    </a:lnTo>
                    <a:lnTo>
                      <a:pt x="89" y="183"/>
                    </a:lnTo>
                    <a:lnTo>
                      <a:pt x="77" y="174"/>
                    </a:lnTo>
                    <a:lnTo>
                      <a:pt x="42" y="174"/>
                    </a:lnTo>
                    <a:lnTo>
                      <a:pt x="35" y="160"/>
                    </a:lnTo>
                    <a:lnTo>
                      <a:pt x="17" y="154"/>
                    </a:lnTo>
                    <a:lnTo>
                      <a:pt x="13" y="152"/>
                    </a:lnTo>
                    <a:lnTo>
                      <a:pt x="11" y="142"/>
                    </a:lnTo>
                    <a:lnTo>
                      <a:pt x="2" y="127"/>
                    </a:lnTo>
                    <a:lnTo>
                      <a:pt x="7" y="122"/>
                    </a:lnTo>
                    <a:lnTo>
                      <a:pt x="9" y="98"/>
                    </a:lnTo>
                    <a:lnTo>
                      <a:pt x="7" y="71"/>
                    </a:lnTo>
                    <a:lnTo>
                      <a:pt x="0" y="60"/>
                    </a:lnTo>
                    <a:lnTo>
                      <a:pt x="4" y="52"/>
                    </a:lnTo>
                    <a:lnTo>
                      <a:pt x="15" y="45"/>
                    </a:lnTo>
                    <a:lnTo>
                      <a:pt x="15" y="29"/>
                    </a:lnTo>
                    <a:lnTo>
                      <a:pt x="33" y="14"/>
                    </a:lnTo>
                    <a:lnTo>
                      <a:pt x="35" y="0"/>
                    </a:lnTo>
                    <a:lnTo>
                      <a:pt x="49" y="7"/>
                    </a:lnTo>
                    <a:lnTo>
                      <a:pt x="73" y="7"/>
                    </a:lnTo>
                    <a:lnTo>
                      <a:pt x="95" y="16"/>
                    </a:lnTo>
                    <a:lnTo>
                      <a:pt x="104" y="32"/>
                    </a:lnTo>
                    <a:lnTo>
                      <a:pt x="135" y="40"/>
                    </a:lnTo>
                    <a:lnTo>
                      <a:pt x="153" y="52"/>
                    </a:lnTo>
                    <a:lnTo>
                      <a:pt x="169" y="47"/>
                    </a:lnTo>
                    <a:lnTo>
                      <a:pt x="173" y="38"/>
                    </a:lnTo>
                    <a:lnTo>
                      <a:pt x="169" y="29"/>
                    </a:lnTo>
                    <a:lnTo>
                      <a:pt x="171" y="20"/>
                    </a:lnTo>
                    <a:lnTo>
                      <a:pt x="188" y="7"/>
                    </a:lnTo>
                    <a:lnTo>
                      <a:pt x="206" y="3"/>
                    </a:lnTo>
                    <a:lnTo>
                      <a:pt x="218" y="9"/>
                    </a:lnTo>
                    <a:lnTo>
                      <a:pt x="224" y="18"/>
                    </a:lnTo>
                    <a:lnTo>
                      <a:pt x="251" y="23"/>
                    </a:lnTo>
                    <a:lnTo>
                      <a:pt x="255" y="29"/>
                    </a:lnTo>
                    <a:lnTo>
                      <a:pt x="255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6" name="Freeform 475"/>
              <p:cNvSpPr>
                <a:spLocks/>
              </p:cNvSpPr>
              <p:nvPr/>
            </p:nvSpPr>
            <p:spPr bwMode="auto">
              <a:xfrm>
                <a:off x="2848" y="1712"/>
                <a:ext cx="255" cy="243"/>
              </a:xfrm>
              <a:custGeom>
                <a:avLst/>
                <a:gdLst>
                  <a:gd name="T0" fmla="*/ 255 w 255"/>
                  <a:gd name="T1" fmla="*/ 29 h 243"/>
                  <a:gd name="T2" fmla="*/ 249 w 255"/>
                  <a:gd name="T3" fmla="*/ 32 h 243"/>
                  <a:gd name="T4" fmla="*/ 251 w 255"/>
                  <a:gd name="T5" fmla="*/ 52 h 243"/>
                  <a:gd name="T6" fmla="*/ 246 w 255"/>
                  <a:gd name="T7" fmla="*/ 56 h 243"/>
                  <a:gd name="T8" fmla="*/ 249 w 255"/>
                  <a:gd name="T9" fmla="*/ 71 h 243"/>
                  <a:gd name="T10" fmla="*/ 253 w 255"/>
                  <a:gd name="T11" fmla="*/ 76 h 243"/>
                  <a:gd name="T12" fmla="*/ 255 w 255"/>
                  <a:gd name="T13" fmla="*/ 200 h 243"/>
                  <a:gd name="T14" fmla="*/ 255 w 255"/>
                  <a:gd name="T15" fmla="*/ 232 h 243"/>
                  <a:gd name="T16" fmla="*/ 238 w 255"/>
                  <a:gd name="T17" fmla="*/ 234 h 243"/>
                  <a:gd name="T18" fmla="*/ 238 w 255"/>
                  <a:gd name="T19" fmla="*/ 243 h 243"/>
                  <a:gd name="T20" fmla="*/ 111 w 255"/>
                  <a:gd name="T21" fmla="*/ 176 h 243"/>
                  <a:gd name="T22" fmla="*/ 95 w 255"/>
                  <a:gd name="T23" fmla="*/ 182 h 243"/>
                  <a:gd name="T24" fmla="*/ 89 w 255"/>
                  <a:gd name="T25" fmla="*/ 183 h 243"/>
                  <a:gd name="T26" fmla="*/ 77 w 255"/>
                  <a:gd name="T27" fmla="*/ 174 h 243"/>
                  <a:gd name="T28" fmla="*/ 42 w 255"/>
                  <a:gd name="T29" fmla="*/ 174 h 243"/>
                  <a:gd name="T30" fmla="*/ 35 w 255"/>
                  <a:gd name="T31" fmla="*/ 160 h 243"/>
                  <a:gd name="T32" fmla="*/ 17 w 255"/>
                  <a:gd name="T33" fmla="*/ 154 h 243"/>
                  <a:gd name="T34" fmla="*/ 13 w 255"/>
                  <a:gd name="T35" fmla="*/ 152 h 243"/>
                  <a:gd name="T36" fmla="*/ 11 w 255"/>
                  <a:gd name="T37" fmla="*/ 142 h 243"/>
                  <a:gd name="T38" fmla="*/ 2 w 255"/>
                  <a:gd name="T39" fmla="*/ 127 h 243"/>
                  <a:gd name="T40" fmla="*/ 7 w 255"/>
                  <a:gd name="T41" fmla="*/ 122 h 243"/>
                  <a:gd name="T42" fmla="*/ 9 w 255"/>
                  <a:gd name="T43" fmla="*/ 98 h 243"/>
                  <a:gd name="T44" fmla="*/ 7 w 255"/>
                  <a:gd name="T45" fmla="*/ 71 h 243"/>
                  <a:gd name="T46" fmla="*/ 0 w 255"/>
                  <a:gd name="T47" fmla="*/ 60 h 243"/>
                  <a:gd name="T48" fmla="*/ 4 w 255"/>
                  <a:gd name="T49" fmla="*/ 52 h 243"/>
                  <a:gd name="T50" fmla="*/ 15 w 255"/>
                  <a:gd name="T51" fmla="*/ 45 h 243"/>
                  <a:gd name="T52" fmla="*/ 15 w 255"/>
                  <a:gd name="T53" fmla="*/ 29 h 243"/>
                  <a:gd name="T54" fmla="*/ 33 w 255"/>
                  <a:gd name="T55" fmla="*/ 14 h 243"/>
                  <a:gd name="T56" fmla="*/ 35 w 255"/>
                  <a:gd name="T57" fmla="*/ 0 h 243"/>
                  <a:gd name="T58" fmla="*/ 49 w 255"/>
                  <a:gd name="T59" fmla="*/ 7 h 243"/>
                  <a:gd name="T60" fmla="*/ 73 w 255"/>
                  <a:gd name="T61" fmla="*/ 7 h 243"/>
                  <a:gd name="T62" fmla="*/ 95 w 255"/>
                  <a:gd name="T63" fmla="*/ 16 h 243"/>
                  <a:gd name="T64" fmla="*/ 104 w 255"/>
                  <a:gd name="T65" fmla="*/ 32 h 243"/>
                  <a:gd name="T66" fmla="*/ 135 w 255"/>
                  <a:gd name="T67" fmla="*/ 40 h 243"/>
                  <a:gd name="T68" fmla="*/ 153 w 255"/>
                  <a:gd name="T69" fmla="*/ 52 h 243"/>
                  <a:gd name="T70" fmla="*/ 169 w 255"/>
                  <a:gd name="T71" fmla="*/ 47 h 243"/>
                  <a:gd name="T72" fmla="*/ 173 w 255"/>
                  <a:gd name="T73" fmla="*/ 38 h 243"/>
                  <a:gd name="T74" fmla="*/ 169 w 255"/>
                  <a:gd name="T75" fmla="*/ 29 h 243"/>
                  <a:gd name="T76" fmla="*/ 171 w 255"/>
                  <a:gd name="T77" fmla="*/ 20 h 243"/>
                  <a:gd name="T78" fmla="*/ 188 w 255"/>
                  <a:gd name="T79" fmla="*/ 7 h 243"/>
                  <a:gd name="T80" fmla="*/ 206 w 255"/>
                  <a:gd name="T81" fmla="*/ 3 h 243"/>
                  <a:gd name="T82" fmla="*/ 218 w 255"/>
                  <a:gd name="T83" fmla="*/ 9 h 243"/>
                  <a:gd name="T84" fmla="*/ 224 w 255"/>
                  <a:gd name="T85" fmla="*/ 18 h 243"/>
                  <a:gd name="T86" fmla="*/ 251 w 255"/>
                  <a:gd name="T87" fmla="*/ 23 h 243"/>
                  <a:gd name="T88" fmla="*/ 255 w 255"/>
                  <a:gd name="T89" fmla="*/ 29 h 243"/>
                  <a:gd name="T90" fmla="*/ 255 w 255"/>
                  <a:gd name="T91" fmla="*/ 29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243">
                    <a:moveTo>
                      <a:pt x="255" y="29"/>
                    </a:moveTo>
                    <a:lnTo>
                      <a:pt x="249" y="32"/>
                    </a:lnTo>
                    <a:lnTo>
                      <a:pt x="251" y="52"/>
                    </a:lnTo>
                    <a:lnTo>
                      <a:pt x="246" y="56"/>
                    </a:lnTo>
                    <a:lnTo>
                      <a:pt x="249" y="71"/>
                    </a:lnTo>
                    <a:lnTo>
                      <a:pt x="253" y="76"/>
                    </a:lnTo>
                    <a:lnTo>
                      <a:pt x="255" y="200"/>
                    </a:lnTo>
                    <a:lnTo>
                      <a:pt x="255" y="232"/>
                    </a:lnTo>
                    <a:lnTo>
                      <a:pt x="238" y="234"/>
                    </a:lnTo>
                    <a:lnTo>
                      <a:pt x="238" y="243"/>
                    </a:lnTo>
                    <a:lnTo>
                      <a:pt x="111" y="176"/>
                    </a:lnTo>
                    <a:lnTo>
                      <a:pt x="95" y="182"/>
                    </a:lnTo>
                    <a:lnTo>
                      <a:pt x="89" y="183"/>
                    </a:lnTo>
                    <a:lnTo>
                      <a:pt x="77" y="174"/>
                    </a:lnTo>
                    <a:lnTo>
                      <a:pt x="42" y="174"/>
                    </a:lnTo>
                    <a:lnTo>
                      <a:pt x="35" y="160"/>
                    </a:lnTo>
                    <a:lnTo>
                      <a:pt x="17" y="154"/>
                    </a:lnTo>
                    <a:lnTo>
                      <a:pt x="13" y="152"/>
                    </a:lnTo>
                    <a:lnTo>
                      <a:pt x="11" y="142"/>
                    </a:lnTo>
                    <a:lnTo>
                      <a:pt x="2" y="127"/>
                    </a:lnTo>
                    <a:lnTo>
                      <a:pt x="7" y="122"/>
                    </a:lnTo>
                    <a:lnTo>
                      <a:pt x="9" y="98"/>
                    </a:lnTo>
                    <a:lnTo>
                      <a:pt x="7" y="71"/>
                    </a:lnTo>
                    <a:lnTo>
                      <a:pt x="0" y="60"/>
                    </a:lnTo>
                    <a:lnTo>
                      <a:pt x="4" y="52"/>
                    </a:lnTo>
                    <a:lnTo>
                      <a:pt x="15" y="45"/>
                    </a:lnTo>
                    <a:lnTo>
                      <a:pt x="15" y="29"/>
                    </a:lnTo>
                    <a:lnTo>
                      <a:pt x="33" y="14"/>
                    </a:lnTo>
                    <a:lnTo>
                      <a:pt x="35" y="0"/>
                    </a:lnTo>
                    <a:lnTo>
                      <a:pt x="49" y="7"/>
                    </a:lnTo>
                    <a:lnTo>
                      <a:pt x="73" y="7"/>
                    </a:lnTo>
                    <a:lnTo>
                      <a:pt x="95" y="16"/>
                    </a:lnTo>
                    <a:lnTo>
                      <a:pt x="104" y="32"/>
                    </a:lnTo>
                    <a:lnTo>
                      <a:pt x="135" y="40"/>
                    </a:lnTo>
                    <a:lnTo>
                      <a:pt x="153" y="52"/>
                    </a:lnTo>
                    <a:lnTo>
                      <a:pt x="169" y="47"/>
                    </a:lnTo>
                    <a:lnTo>
                      <a:pt x="173" y="38"/>
                    </a:lnTo>
                    <a:lnTo>
                      <a:pt x="169" y="29"/>
                    </a:lnTo>
                    <a:lnTo>
                      <a:pt x="171" y="20"/>
                    </a:lnTo>
                    <a:lnTo>
                      <a:pt x="188" y="7"/>
                    </a:lnTo>
                    <a:lnTo>
                      <a:pt x="206" y="3"/>
                    </a:lnTo>
                    <a:lnTo>
                      <a:pt x="218" y="9"/>
                    </a:lnTo>
                    <a:lnTo>
                      <a:pt x="224" y="18"/>
                    </a:lnTo>
                    <a:lnTo>
                      <a:pt x="251" y="23"/>
                    </a:lnTo>
                    <a:lnTo>
                      <a:pt x="255" y="29"/>
                    </a:lnTo>
                    <a:lnTo>
                      <a:pt x="255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7" name="Freeform 476"/>
              <p:cNvSpPr>
                <a:spLocks/>
              </p:cNvSpPr>
              <p:nvPr/>
            </p:nvSpPr>
            <p:spPr bwMode="auto">
              <a:xfrm>
                <a:off x="3392" y="2466"/>
                <a:ext cx="115" cy="226"/>
              </a:xfrm>
              <a:custGeom>
                <a:avLst/>
                <a:gdLst>
                  <a:gd name="T0" fmla="*/ 18 w 115"/>
                  <a:gd name="T1" fmla="*/ 68 h 226"/>
                  <a:gd name="T2" fmla="*/ 31 w 115"/>
                  <a:gd name="T3" fmla="*/ 62 h 226"/>
                  <a:gd name="T4" fmla="*/ 33 w 115"/>
                  <a:gd name="T5" fmla="*/ 64 h 226"/>
                  <a:gd name="T6" fmla="*/ 45 w 115"/>
                  <a:gd name="T7" fmla="*/ 59 h 226"/>
                  <a:gd name="T8" fmla="*/ 49 w 115"/>
                  <a:gd name="T9" fmla="*/ 64 h 226"/>
                  <a:gd name="T10" fmla="*/ 53 w 115"/>
                  <a:gd name="T11" fmla="*/ 64 h 226"/>
                  <a:gd name="T12" fmla="*/ 51 w 115"/>
                  <a:gd name="T13" fmla="*/ 55 h 226"/>
                  <a:gd name="T14" fmla="*/ 58 w 115"/>
                  <a:gd name="T15" fmla="*/ 51 h 226"/>
                  <a:gd name="T16" fmla="*/ 60 w 115"/>
                  <a:gd name="T17" fmla="*/ 55 h 226"/>
                  <a:gd name="T18" fmla="*/ 64 w 115"/>
                  <a:gd name="T19" fmla="*/ 55 h 226"/>
                  <a:gd name="T20" fmla="*/ 60 w 115"/>
                  <a:gd name="T21" fmla="*/ 48 h 226"/>
                  <a:gd name="T22" fmla="*/ 64 w 115"/>
                  <a:gd name="T23" fmla="*/ 44 h 226"/>
                  <a:gd name="T24" fmla="*/ 67 w 115"/>
                  <a:gd name="T25" fmla="*/ 41 h 226"/>
                  <a:gd name="T26" fmla="*/ 67 w 115"/>
                  <a:gd name="T27" fmla="*/ 46 h 226"/>
                  <a:gd name="T28" fmla="*/ 71 w 115"/>
                  <a:gd name="T29" fmla="*/ 41 h 226"/>
                  <a:gd name="T30" fmla="*/ 75 w 115"/>
                  <a:gd name="T31" fmla="*/ 41 h 226"/>
                  <a:gd name="T32" fmla="*/ 71 w 115"/>
                  <a:gd name="T33" fmla="*/ 37 h 226"/>
                  <a:gd name="T34" fmla="*/ 75 w 115"/>
                  <a:gd name="T35" fmla="*/ 31 h 226"/>
                  <a:gd name="T36" fmla="*/ 75 w 115"/>
                  <a:gd name="T37" fmla="*/ 33 h 226"/>
                  <a:gd name="T38" fmla="*/ 75 w 115"/>
                  <a:gd name="T39" fmla="*/ 24 h 226"/>
                  <a:gd name="T40" fmla="*/ 78 w 115"/>
                  <a:gd name="T41" fmla="*/ 24 h 226"/>
                  <a:gd name="T42" fmla="*/ 78 w 115"/>
                  <a:gd name="T43" fmla="*/ 28 h 226"/>
                  <a:gd name="T44" fmla="*/ 82 w 115"/>
                  <a:gd name="T45" fmla="*/ 19 h 226"/>
                  <a:gd name="T46" fmla="*/ 87 w 115"/>
                  <a:gd name="T47" fmla="*/ 19 h 226"/>
                  <a:gd name="T48" fmla="*/ 87 w 115"/>
                  <a:gd name="T49" fmla="*/ 4 h 226"/>
                  <a:gd name="T50" fmla="*/ 95 w 115"/>
                  <a:gd name="T51" fmla="*/ 0 h 226"/>
                  <a:gd name="T52" fmla="*/ 105 w 115"/>
                  <a:gd name="T53" fmla="*/ 15 h 226"/>
                  <a:gd name="T54" fmla="*/ 115 w 115"/>
                  <a:gd name="T55" fmla="*/ 53 h 226"/>
                  <a:gd name="T56" fmla="*/ 113 w 115"/>
                  <a:gd name="T57" fmla="*/ 61 h 226"/>
                  <a:gd name="T58" fmla="*/ 111 w 115"/>
                  <a:gd name="T59" fmla="*/ 61 h 226"/>
                  <a:gd name="T60" fmla="*/ 107 w 115"/>
                  <a:gd name="T61" fmla="*/ 53 h 226"/>
                  <a:gd name="T62" fmla="*/ 104 w 115"/>
                  <a:gd name="T63" fmla="*/ 53 h 226"/>
                  <a:gd name="T64" fmla="*/ 105 w 115"/>
                  <a:gd name="T65" fmla="*/ 73 h 226"/>
                  <a:gd name="T66" fmla="*/ 100 w 115"/>
                  <a:gd name="T67" fmla="*/ 82 h 226"/>
                  <a:gd name="T68" fmla="*/ 96 w 115"/>
                  <a:gd name="T69" fmla="*/ 108 h 226"/>
                  <a:gd name="T70" fmla="*/ 64 w 115"/>
                  <a:gd name="T71" fmla="*/ 210 h 226"/>
                  <a:gd name="T72" fmla="*/ 56 w 115"/>
                  <a:gd name="T73" fmla="*/ 219 h 226"/>
                  <a:gd name="T74" fmla="*/ 45 w 115"/>
                  <a:gd name="T75" fmla="*/ 219 h 226"/>
                  <a:gd name="T76" fmla="*/ 31 w 115"/>
                  <a:gd name="T77" fmla="*/ 226 h 226"/>
                  <a:gd name="T78" fmla="*/ 15 w 115"/>
                  <a:gd name="T79" fmla="*/ 215 h 226"/>
                  <a:gd name="T80" fmla="*/ 9 w 115"/>
                  <a:gd name="T81" fmla="*/ 210 h 226"/>
                  <a:gd name="T82" fmla="*/ 7 w 115"/>
                  <a:gd name="T83" fmla="*/ 190 h 226"/>
                  <a:gd name="T84" fmla="*/ 0 w 115"/>
                  <a:gd name="T85" fmla="*/ 175 h 226"/>
                  <a:gd name="T86" fmla="*/ 0 w 115"/>
                  <a:gd name="T87" fmla="*/ 162 h 226"/>
                  <a:gd name="T88" fmla="*/ 20 w 115"/>
                  <a:gd name="T89" fmla="*/ 126 h 226"/>
                  <a:gd name="T90" fmla="*/ 11 w 115"/>
                  <a:gd name="T91" fmla="*/ 88 h 226"/>
                  <a:gd name="T92" fmla="*/ 18 w 115"/>
                  <a:gd name="T93" fmla="*/ 71 h 226"/>
                  <a:gd name="T94" fmla="*/ 18 w 115"/>
                  <a:gd name="T95" fmla="*/ 68 h 226"/>
                  <a:gd name="T96" fmla="*/ 18 w 115"/>
                  <a:gd name="T97" fmla="*/ 6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226">
                    <a:moveTo>
                      <a:pt x="18" y="68"/>
                    </a:moveTo>
                    <a:lnTo>
                      <a:pt x="31" y="62"/>
                    </a:lnTo>
                    <a:lnTo>
                      <a:pt x="33" y="64"/>
                    </a:lnTo>
                    <a:lnTo>
                      <a:pt x="45" y="59"/>
                    </a:lnTo>
                    <a:lnTo>
                      <a:pt x="49" y="64"/>
                    </a:lnTo>
                    <a:lnTo>
                      <a:pt x="53" y="64"/>
                    </a:lnTo>
                    <a:lnTo>
                      <a:pt x="51" y="55"/>
                    </a:lnTo>
                    <a:lnTo>
                      <a:pt x="58" y="51"/>
                    </a:lnTo>
                    <a:lnTo>
                      <a:pt x="60" y="55"/>
                    </a:lnTo>
                    <a:lnTo>
                      <a:pt x="64" y="55"/>
                    </a:lnTo>
                    <a:lnTo>
                      <a:pt x="60" y="48"/>
                    </a:lnTo>
                    <a:lnTo>
                      <a:pt x="64" y="44"/>
                    </a:lnTo>
                    <a:lnTo>
                      <a:pt x="67" y="41"/>
                    </a:lnTo>
                    <a:lnTo>
                      <a:pt x="67" y="46"/>
                    </a:lnTo>
                    <a:lnTo>
                      <a:pt x="71" y="41"/>
                    </a:lnTo>
                    <a:lnTo>
                      <a:pt x="75" y="41"/>
                    </a:lnTo>
                    <a:lnTo>
                      <a:pt x="71" y="37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82" y="19"/>
                    </a:lnTo>
                    <a:lnTo>
                      <a:pt x="87" y="19"/>
                    </a:lnTo>
                    <a:lnTo>
                      <a:pt x="87" y="4"/>
                    </a:lnTo>
                    <a:lnTo>
                      <a:pt x="95" y="0"/>
                    </a:lnTo>
                    <a:lnTo>
                      <a:pt x="105" y="15"/>
                    </a:lnTo>
                    <a:lnTo>
                      <a:pt x="115" y="53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07" y="53"/>
                    </a:lnTo>
                    <a:lnTo>
                      <a:pt x="104" y="53"/>
                    </a:lnTo>
                    <a:lnTo>
                      <a:pt x="105" y="73"/>
                    </a:lnTo>
                    <a:lnTo>
                      <a:pt x="100" y="82"/>
                    </a:lnTo>
                    <a:lnTo>
                      <a:pt x="96" y="108"/>
                    </a:lnTo>
                    <a:lnTo>
                      <a:pt x="64" y="210"/>
                    </a:lnTo>
                    <a:lnTo>
                      <a:pt x="56" y="219"/>
                    </a:lnTo>
                    <a:lnTo>
                      <a:pt x="45" y="219"/>
                    </a:lnTo>
                    <a:lnTo>
                      <a:pt x="31" y="226"/>
                    </a:lnTo>
                    <a:lnTo>
                      <a:pt x="15" y="215"/>
                    </a:lnTo>
                    <a:lnTo>
                      <a:pt x="9" y="210"/>
                    </a:lnTo>
                    <a:lnTo>
                      <a:pt x="7" y="190"/>
                    </a:lnTo>
                    <a:lnTo>
                      <a:pt x="0" y="175"/>
                    </a:lnTo>
                    <a:lnTo>
                      <a:pt x="0" y="162"/>
                    </a:lnTo>
                    <a:lnTo>
                      <a:pt x="20" y="126"/>
                    </a:lnTo>
                    <a:lnTo>
                      <a:pt x="11" y="88"/>
                    </a:lnTo>
                    <a:lnTo>
                      <a:pt x="18" y="71"/>
                    </a:lnTo>
                    <a:lnTo>
                      <a:pt x="18" y="68"/>
                    </a:lnTo>
                    <a:lnTo>
                      <a:pt x="18" y="6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8" name="Freeform 477"/>
              <p:cNvSpPr>
                <a:spLocks/>
              </p:cNvSpPr>
              <p:nvPr/>
            </p:nvSpPr>
            <p:spPr bwMode="auto">
              <a:xfrm>
                <a:off x="3392" y="2466"/>
                <a:ext cx="115" cy="226"/>
              </a:xfrm>
              <a:custGeom>
                <a:avLst/>
                <a:gdLst>
                  <a:gd name="T0" fmla="*/ 18 w 115"/>
                  <a:gd name="T1" fmla="*/ 68 h 226"/>
                  <a:gd name="T2" fmla="*/ 31 w 115"/>
                  <a:gd name="T3" fmla="*/ 62 h 226"/>
                  <a:gd name="T4" fmla="*/ 33 w 115"/>
                  <a:gd name="T5" fmla="*/ 64 h 226"/>
                  <a:gd name="T6" fmla="*/ 45 w 115"/>
                  <a:gd name="T7" fmla="*/ 59 h 226"/>
                  <a:gd name="T8" fmla="*/ 49 w 115"/>
                  <a:gd name="T9" fmla="*/ 64 h 226"/>
                  <a:gd name="T10" fmla="*/ 53 w 115"/>
                  <a:gd name="T11" fmla="*/ 64 h 226"/>
                  <a:gd name="T12" fmla="*/ 51 w 115"/>
                  <a:gd name="T13" fmla="*/ 55 h 226"/>
                  <a:gd name="T14" fmla="*/ 58 w 115"/>
                  <a:gd name="T15" fmla="*/ 51 h 226"/>
                  <a:gd name="T16" fmla="*/ 60 w 115"/>
                  <a:gd name="T17" fmla="*/ 55 h 226"/>
                  <a:gd name="T18" fmla="*/ 64 w 115"/>
                  <a:gd name="T19" fmla="*/ 55 h 226"/>
                  <a:gd name="T20" fmla="*/ 60 w 115"/>
                  <a:gd name="T21" fmla="*/ 48 h 226"/>
                  <a:gd name="T22" fmla="*/ 64 w 115"/>
                  <a:gd name="T23" fmla="*/ 44 h 226"/>
                  <a:gd name="T24" fmla="*/ 67 w 115"/>
                  <a:gd name="T25" fmla="*/ 41 h 226"/>
                  <a:gd name="T26" fmla="*/ 67 w 115"/>
                  <a:gd name="T27" fmla="*/ 46 h 226"/>
                  <a:gd name="T28" fmla="*/ 71 w 115"/>
                  <a:gd name="T29" fmla="*/ 41 h 226"/>
                  <a:gd name="T30" fmla="*/ 75 w 115"/>
                  <a:gd name="T31" fmla="*/ 41 h 226"/>
                  <a:gd name="T32" fmla="*/ 71 w 115"/>
                  <a:gd name="T33" fmla="*/ 37 h 226"/>
                  <a:gd name="T34" fmla="*/ 75 w 115"/>
                  <a:gd name="T35" fmla="*/ 31 h 226"/>
                  <a:gd name="T36" fmla="*/ 75 w 115"/>
                  <a:gd name="T37" fmla="*/ 33 h 226"/>
                  <a:gd name="T38" fmla="*/ 75 w 115"/>
                  <a:gd name="T39" fmla="*/ 24 h 226"/>
                  <a:gd name="T40" fmla="*/ 78 w 115"/>
                  <a:gd name="T41" fmla="*/ 24 h 226"/>
                  <a:gd name="T42" fmla="*/ 78 w 115"/>
                  <a:gd name="T43" fmla="*/ 28 h 226"/>
                  <a:gd name="T44" fmla="*/ 82 w 115"/>
                  <a:gd name="T45" fmla="*/ 19 h 226"/>
                  <a:gd name="T46" fmla="*/ 87 w 115"/>
                  <a:gd name="T47" fmla="*/ 19 h 226"/>
                  <a:gd name="T48" fmla="*/ 87 w 115"/>
                  <a:gd name="T49" fmla="*/ 4 h 226"/>
                  <a:gd name="T50" fmla="*/ 95 w 115"/>
                  <a:gd name="T51" fmla="*/ 0 h 226"/>
                  <a:gd name="T52" fmla="*/ 105 w 115"/>
                  <a:gd name="T53" fmla="*/ 15 h 226"/>
                  <a:gd name="T54" fmla="*/ 115 w 115"/>
                  <a:gd name="T55" fmla="*/ 53 h 226"/>
                  <a:gd name="T56" fmla="*/ 113 w 115"/>
                  <a:gd name="T57" fmla="*/ 61 h 226"/>
                  <a:gd name="T58" fmla="*/ 111 w 115"/>
                  <a:gd name="T59" fmla="*/ 61 h 226"/>
                  <a:gd name="T60" fmla="*/ 107 w 115"/>
                  <a:gd name="T61" fmla="*/ 53 h 226"/>
                  <a:gd name="T62" fmla="*/ 104 w 115"/>
                  <a:gd name="T63" fmla="*/ 53 h 226"/>
                  <a:gd name="T64" fmla="*/ 105 w 115"/>
                  <a:gd name="T65" fmla="*/ 73 h 226"/>
                  <a:gd name="T66" fmla="*/ 100 w 115"/>
                  <a:gd name="T67" fmla="*/ 82 h 226"/>
                  <a:gd name="T68" fmla="*/ 96 w 115"/>
                  <a:gd name="T69" fmla="*/ 108 h 226"/>
                  <a:gd name="T70" fmla="*/ 64 w 115"/>
                  <a:gd name="T71" fmla="*/ 210 h 226"/>
                  <a:gd name="T72" fmla="*/ 56 w 115"/>
                  <a:gd name="T73" fmla="*/ 219 h 226"/>
                  <a:gd name="T74" fmla="*/ 45 w 115"/>
                  <a:gd name="T75" fmla="*/ 219 h 226"/>
                  <a:gd name="T76" fmla="*/ 31 w 115"/>
                  <a:gd name="T77" fmla="*/ 226 h 226"/>
                  <a:gd name="T78" fmla="*/ 15 w 115"/>
                  <a:gd name="T79" fmla="*/ 215 h 226"/>
                  <a:gd name="T80" fmla="*/ 9 w 115"/>
                  <a:gd name="T81" fmla="*/ 210 h 226"/>
                  <a:gd name="T82" fmla="*/ 7 w 115"/>
                  <a:gd name="T83" fmla="*/ 190 h 226"/>
                  <a:gd name="T84" fmla="*/ 0 w 115"/>
                  <a:gd name="T85" fmla="*/ 175 h 226"/>
                  <a:gd name="T86" fmla="*/ 0 w 115"/>
                  <a:gd name="T87" fmla="*/ 162 h 226"/>
                  <a:gd name="T88" fmla="*/ 20 w 115"/>
                  <a:gd name="T89" fmla="*/ 126 h 226"/>
                  <a:gd name="T90" fmla="*/ 11 w 115"/>
                  <a:gd name="T91" fmla="*/ 88 h 226"/>
                  <a:gd name="T92" fmla="*/ 18 w 115"/>
                  <a:gd name="T93" fmla="*/ 71 h 226"/>
                  <a:gd name="T94" fmla="*/ 18 w 115"/>
                  <a:gd name="T95" fmla="*/ 68 h 226"/>
                  <a:gd name="T96" fmla="*/ 18 w 115"/>
                  <a:gd name="T97" fmla="*/ 6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226">
                    <a:moveTo>
                      <a:pt x="18" y="68"/>
                    </a:moveTo>
                    <a:lnTo>
                      <a:pt x="31" y="62"/>
                    </a:lnTo>
                    <a:lnTo>
                      <a:pt x="33" y="64"/>
                    </a:lnTo>
                    <a:lnTo>
                      <a:pt x="45" y="59"/>
                    </a:lnTo>
                    <a:lnTo>
                      <a:pt x="49" y="64"/>
                    </a:lnTo>
                    <a:lnTo>
                      <a:pt x="53" y="64"/>
                    </a:lnTo>
                    <a:lnTo>
                      <a:pt x="51" y="55"/>
                    </a:lnTo>
                    <a:lnTo>
                      <a:pt x="58" y="51"/>
                    </a:lnTo>
                    <a:lnTo>
                      <a:pt x="60" y="55"/>
                    </a:lnTo>
                    <a:lnTo>
                      <a:pt x="64" y="55"/>
                    </a:lnTo>
                    <a:lnTo>
                      <a:pt x="60" y="48"/>
                    </a:lnTo>
                    <a:lnTo>
                      <a:pt x="64" y="44"/>
                    </a:lnTo>
                    <a:lnTo>
                      <a:pt x="67" y="41"/>
                    </a:lnTo>
                    <a:lnTo>
                      <a:pt x="67" y="46"/>
                    </a:lnTo>
                    <a:lnTo>
                      <a:pt x="71" y="41"/>
                    </a:lnTo>
                    <a:lnTo>
                      <a:pt x="75" y="41"/>
                    </a:lnTo>
                    <a:lnTo>
                      <a:pt x="71" y="37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82" y="19"/>
                    </a:lnTo>
                    <a:lnTo>
                      <a:pt x="87" y="19"/>
                    </a:lnTo>
                    <a:lnTo>
                      <a:pt x="87" y="4"/>
                    </a:lnTo>
                    <a:lnTo>
                      <a:pt x="95" y="0"/>
                    </a:lnTo>
                    <a:lnTo>
                      <a:pt x="105" y="15"/>
                    </a:lnTo>
                    <a:lnTo>
                      <a:pt x="115" y="53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07" y="53"/>
                    </a:lnTo>
                    <a:lnTo>
                      <a:pt x="104" y="53"/>
                    </a:lnTo>
                    <a:lnTo>
                      <a:pt x="105" y="73"/>
                    </a:lnTo>
                    <a:lnTo>
                      <a:pt x="100" y="82"/>
                    </a:lnTo>
                    <a:lnTo>
                      <a:pt x="96" y="108"/>
                    </a:lnTo>
                    <a:lnTo>
                      <a:pt x="64" y="210"/>
                    </a:lnTo>
                    <a:lnTo>
                      <a:pt x="56" y="219"/>
                    </a:lnTo>
                    <a:lnTo>
                      <a:pt x="45" y="219"/>
                    </a:lnTo>
                    <a:lnTo>
                      <a:pt x="31" y="226"/>
                    </a:lnTo>
                    <a:lnTo>
                      <a:pt x="15" y="215"/>
                    </a:lnTo>
                    <a:lnTo>
                      <a:pt x="9" y="210"/>
                    </a:lnTo>
                    <a:lnTo>
                      <a:pt x="7" y="190"/>
                    </a:lnTo>
                    <a:lnTo>
                      <a:pt x="0" y="175"/>
                    </a:lnTo>
                    <a:lnTo>
                      <a:pt x="0" y="162"/>
                    </a:lnTo>
                    <a:lnTo>
                      <a:pt x="20" y="126"/>
                    </a:lnTo>
                    <a:lnTo>
                      <a:pt x="11" y="88"/>
                    </a:lnTo>
                    <a:lnTo>
                      <a:pt x="18" y="71"/>
                    </a:lnTo>
                    <a:lnTo>
                      <a:pt x="18" y="68"/>
                    </a:lnTo>
                    <a:lnTo>
                      <a:pt x="18" y="6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09" name="Freeform 478"/>
              <p:cNvSpPr>
                <a:spLocks/>
              </p:cNvSpPr>
              <p:nvPr/>
            </p:nvSpPr>
            <p:spPr bwMode="auto">
              <a:xfrm>
                <a:off x="2508" y="1861"/>
                <a:ext cx="260" cy="247"/>
              </a:xfrm>
              <a:custGeom>
                <a:avLst/>
                <a:gdLst>
                  <a:gd name="T0" fmla="*/ 116 w 260"/>
                  <a:gd name="T1" fmla="*/ 0 h 247"/>
                  <a:gd name="T2" fmla="*/ 211 w 260"/>
                  <a:gd name="T3" fmla="*/ 63 h 247"/>
                  <a:gd name="T4" fmla="*/ 213 w 260"/>
                  <a:gd name="T5" fmla="*/ 71 h 247"/>
                  <a:gd name="T6" fmla="*/ 220 w 260"/>
                  <a:gd name="T7" fmla="*/ 73 h 247"/>
                  <a:gd name="T8" fmla="*/ 224 w 260"/>
                  <a:gd name="T9" fmla="*/ 80 h 247"/>
                  <a:gd name="T10" fmla="*/ 244 w 260"/>
                  <a:gd name="T11" fmla="*/ 87 h 247"/>
                  <a:gd name="T12" fmla="*/ 244 w 260"/>
                  <a:gd name="T13" fmla="*/ 100 h 247"/>
                  <a:gd name="T14" fmla="*/ 247 w 260"/>
                  <a:gd name="T15" fmla="*/ 102 h 247"/>
                  <a:gd name="T16" fmla="*/ 260 w 260"/>
                  <a:gd name="T17" fmla="*/ 98 h 247"/>
                  <a:gd name="T18" fmla="*/ 260 w 260"/>
                  <a:gd name="T19" fmla="*/ 151 h 247"/>
                  <a:gd name="T20" fmla="*/ 257 w 260"/>
                  <a:gd name="T21" fmla="*/ 154 h 247"/>
                  <a:gd name="T22" fmla="*/ 249 w 260"/>
                  <a:gd name="T23" fmla="*/ 162 h 247"/>
                  <a:gd name="T24" fmla="*/ 215 w 260"/>
                  <a:gd name="T25" fmla="*/ 162 h 247"/>
                  <a:gd name="T26" fmla="*/ 207 w 260"/>
                  <a:gd name="T27" fmla="*/ 169 h 247"/>
                  <a:gd name="T28" fmla="*/ 196 w 260"/>
                  <a:gd name="T29" fmla="*/ 169 h 247"/>
                  <a:gd name="T30" fmla="*/ 180 w 260"/>
                  <a:gd name="T31" fmla="*/ 171 h 247"/>
                  <a:gd name="T32" fmla="*/ 155 w 260"/>
                  <a:gd name="T33" fmla="*/ 191 h 247"/>
                  <a:gd name="T34" fmla="*/ 131 w 260"/>
                  <a:gd name="T35" fmla="*/ 198 h 247"/>
                  <a:gd name="T36" fmla="*/ 126 w 260"/>
                  <a:gd name="T37" fmla="*/ 214 h 247"/>
                  <a:gd name="T38" fmla="*/ 115 w 260"/>
                  <a:gd name="T39" fmla="*/ 225 h 247"/>
                  <a:gd name="T40" fmla="*/ 111 w 260"/>
                  <a:gd name="T41" fmla="*/ 244 h 247"/>
                  <a:gd name="T42" fmla="*/ 102 w 260"/>
                  <a:gd name="T43" fmla="*/ 244 h 247"/>
                  <a:gd name="T44" fmla="*/ 95 w 260"/>
                  <a:gd name="T45" fmla="*/ 245 h 247"/>
                  <a:gd name="T46" fmla="*/ 95 w 260"/>
                  <a:gd name="T47" fmla="*/ 238 h 247"/>
                  <a:gd name="T48" fmla="*/ 87 w 260"/>
                  <a:gd name="T49" fmla="*/ 240 h 247"/>
                  <a:gd name="T50" fmla="*/ 86 w 260"/>
                  <a:gd name="T51" fmla="*/ 244 h 247"/>
                  <a:gd name="T52" fmla="*/ 82 w 260"/>
                  <a:gd name="T53" fmla="*/ 247 h 247"/>
                  <a:gd name="T54" fmla="*/ 73 w 260"/>
                  <a:gd name="T55" fmla="*/ 242 h 247"/>
                  <a:gd name="T56" fmla="*/ 66 w 260"/>
                  <a:gd name="T57" fmla="*/ 247 h 247"/>
                  <a:gd name="T58" fmla="*/ 62 w 260"/>
                  <a:gd name="T59" fmla="*/ 240 h 247"/>
                  <a:gd name="T60" fmla="*/ 62 w 260"/>
                  <a:gd name="T61" fmla="*/ 233 h 247"/>
                  <a:gd name="T62" fmla="*/ 55 w 260"/>
                  <a:gd name="T63" fmla="*/ 234 h 247"/>
                  <a:gd name="T64" fmla="*/ 60 w 260"/>
                  <a:gd name="T65" fmla="*/ 227 h 247"/>
                  <a:gd name="T66" fmla="*/ 53 w 260"/>
                  <a:gd name="T67" fmla="*/ 222 h 247"/>
                  <a:gd name="T68" fmla="*/ 49 w 260"/>
                  <a:gd name="T69" fmla="*/ 209 h 247"/>
                  <a:gd name="T70" fmla="*/ 46 w 260"/>
                  <a:gd name="T71" fmla="*/ 209 h 247"/>
                  <a:gd name="T72" fmla="*/ 38 w 260"/>
                  <a:gd name="T73" fmla="*/ 216 h 247"/>
                  <a:gd name="T74" fmla="*/ 29 w 260"/>
                  <a:gd name="T75" fmla="*/ 214 h 247"/>
                  <a:gd name="T76" fmla="*/ 26 w 260"/>
                  <a:gd name="T77" fmla="*/ 218 h 247"/>
                  <a:gd name="T78" fmla="*/ 20 w 260"/>
                  <a:gd name="T79" fmla="*/ 214 h 247"/>
                  <a:gd name="T80" fmla="*/ 13 w 260"/>
                  <a:gd name="T81" fmla="*/ 216 h 247"/>
                  <a:gd name="T82" fmla="*/ 13 w 260"/>
                  <a:gd name="T83" fmla="*/ 211 h 247"/>
                  <a:gd name="T84" fmla="*/ 13 w 260"/>
                  <a:gd name="T85" fmla="*/ 202 h 247"/>
                  <a:gd name="T86" fmla="*/ 2 w 260"/>
                  <a:gd name="T87" fmla="*/ 191 h 247"/>
                  <a:gd name="T88" fmla="*/ 4 w 260"/>
                  <a:gd name="T89" fmla="*/ 185 h 247"/>
                  <a:gd name="T90" fmla="*/ 0 w 260"/>
                  <a:gd name="T91" fmla="*/ 171 h 247"/>
                  <a:gd name="T92" fmla="*/ 6 w 260"/>
                  <a:gd name="T93" fmla="*/ 165 h 247"/>
                  <a:gd name="T94" fmla="*/ 11 w 260"/>
                  <a:gd name="T95" fmla="*/ 154 h 247"/>
                  <a:gd name="T96" fmla="*/ 15 w 260"/>
                  <a:gd name="T97" fmla="*/ 154 h 247"/>
                  <a:gd name="T98" fmla="*/ 20 w 260"/>
                  <a:gd name="T99" fmla="*/ 165 h 247"/>
                  <a:gd name="T100" fmla="*/ 26 w 260"/>
                  <a:gd name="T101" fmla="*/ 165 h 247"/>
                  <a:gd name="T102" fmla="*/ 33 w 260"/>
                  <a:gd name="T103" fmla="*/ 160 h 247"/>
                  <a:gd name="T104" fmla="*/ 106 w 260"/>
                  <a:gd name="T105" fmla="*/ 162 h 247"/>
                  <a:gd name="T106" fmla="*/ 109 w 260"/>
                  <a:gd name="T107" fmla="*/ 147 h 247"/>
                  <a:gd name="T108" fmla="*/ 102 w 260"/>
                  <a:gd name="T109" fmla="*/ 145 h 247"/>
                  <a:gd name="T110" fmla="*/ 87 w 260"/>
                  <a:gd name="T111" fmla="*/ 0 h 247"/>
                  <a:gd name="T112" fmla="*/ 116 w 260"/>
                  <a:gd name="T113" fmla="*/ 0 h 247"/>
                  <a:gd name="T114" fmla="*/ 116 w 260"/>
                  <a:gd name="T11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247">
                    <a:moveTo>
                      <a:pt x="116" y="0"/>
                    </a:moveTo>
                    <a:lnTo>
                      <a:pt x="211" y="63"/>
                    </a:lnTo>
                    <a:lnTo>
                      <a:pt x="213" y="71"/>
                    </a:lnTo>
                    <a:lnTo>
                      <a:pt x="220" y="73"/>
                    </a:lnTo>
                    <a:lnTo>
                      <a:pt x="224" y="80"/>
                    </a:lnTo>
                    <a:lnTo>
                      <a:pt x="244" y="87"/>
                    </a:lnTo>
                    <a:lnTo>
                      <a:pt x="244" y="100"/>
                    </a:lnTo>
                    <a:lnTo>
                      <a:pt x="247" y="102"/>
                    </a:lnTo>
                    <a:lnTo>
                      <a:pt x="260" y="98"/>
                    </a:lnTo>
                    <a:lnTo>
                      <a:pt x="260" y="151"/>
                    </a:lnTo>
                    <a:lnTo>
                      <a:pt x="257" y="154"/>
                    </a:lnTo>
                    <a:lnTo>
                      <a:pt x="249" y="162"/>
                    </a:lnTo>
                    <a:lnTo>
                      <a:pt x="215" y="162"/>
                    </a:lnTo>
                    <a:lnTo>
                      <a:pt x="207" y="169"/>
                    </a:lnTo>
                    <a:lnTo>
                      <a:pt x="196" y="169"/>
                    </a:lnTo>
                    <a:lnTo>
                      <a:pt x="180" y="171"/>
                    </a:lnTo>
                    <a:lnTo>
                      <a:pt x="155" y="191"/>
                    </a:lnTo>
                    <a:lnTo>
                      <a:pt x="131" y="198"/>
                    </a:lnTo>
                    <a:lnTo>
                      <a:pt x="126" y="214"/>
                    </a:lnTo>
                    <a:lnTo>
                      <a:pt x="115" y="225"/>
                    </a:lnTo>
                    <a:lnTo>
                      <a:pt x="111" y="244"/>
                    </a:lnTo>
                    <a:lnTo>
                      <a:pt x="102" y="244"/>
                    </a:lnTo>
                    <a:lnTo>
                      <a:pt x="95" y="245"/>
                    </a:lnTo>
                    <a:lnTo>
                      <a:pt x="95" y="238"/>
                    </a:lnTo>
                    <a:lnTo>
                      <a:pt x="87" y="240"/>
                    </a:lnTo>
                    <a:lnTo>
                      <a:pt x="86" y="244"/>
                    </a:lnTo>
                    <a:lnTo>
                      <a:pt x="82" y="247"/>
                    </a:lnTo>
                    <a:lnTo>
                      <a:pt x="73" y="242"/>
                    </a:lnTo>
                    <a:lnTo>
                      <a:pt x="66" y="247"/>
                    </a:lnTo>
                    <a:lnTo>
                      <a:pt x="62" y="240"/>
                    </a:lnTo>
                    <a:lnTo>
                      <a:pt x="62" y="233"/>
                    </a:lnTo>
                    <a:lnTo>
                      <a:pt x="55" y="234"/>
                    </a:lnTo>
                    <a:lnTo>
                      <a:pt x="60" y="227"/>
                    </a:lnTo>
                    <a:lnTo>
                      <a:pt x="53" y="222"/>
                    </a:lnTo>
                    <a:lnTo>
                      <a:pt x="49" y="209"/>
                    </a:lnTo>
                    <a:lnTo>
                      <a:pt x="46" y="209"/>
                    </a:lnTo>
                    <a:lnTo>
                      <a:pt x="38" y="216"/>
                    </a:lnTo>
                    <a:lnTo>
                      <a:pt x="29" y="214"/>
                    </a:lnTo>
                    <a:lnTo>
                      <a:pt x="26" y="218"/>
                    </a:lnTo>
                    <a:lnTo>
                      <a:pt x="20" y="214"/>
                    </a:lnTo>
                    <a:lnTo>
                      <a:pt x="13" y="216"/>
                    </a:lnTo>
                    <a:lnTo>
                      <a:pt x="13" y="211"/>
                    </a:lnTo>
                    <a:lnTo>
                      <a:pt x="13" y="202"/>
                    </a:lnTo>
                    <a:lnTo>
                      <a:pt x="2" y="191"/>
                    </a:lnTo>
                    <a:lnTo>
                      <a:pt x="4" y="185"/>
                    </a:lnTo>
                    <a:lnTo>
                      <a:pt x="0" y="171"/>
                    </a:lnTo>
                    <a:lnTo>
                      <a:pt x="6" y="165"/>
                    </a:lnTo>
                    <a:lnTo>
                      <a:pt x="11" y="154"/>
                    </a:lnTo>
                    <a:lnTo>
                      <a:pt x="15" y="154"/>
                    </a:lnTo>
                    <a:lnTo>
                      <a:pt x="20" y="165"/>
                    </a:lnTo>
                    <a:lnTo>
                      <a:pt x="26" y="165"/>
                    </a:lnTo>
                    <a:lnTo>
                      <a:pt x="33" y="160"/>
                    </a:lnTo>
                    <a:lnTo>
                      <a:pt x="106" y="162"/>
                    </a:lnTo>
                    <a:lnTo>
                      <a:pt x="109" y="147"/>
                    </a:lnTo>
                    <a:lnTo>
                      <a:pt x="102" y="145"/>
                    </a:lnTo>
                    <a:lnTo>
                      <a:pt x="87" y="0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0" name="Freeform 479"/>
              <p:cNvSpPr>
                <a:spLocks/>
              </p:cNvSpPr>
              <p:nvPr/>
            </p:nvSpPr>
            <p:spPr bwMode="auto">
              <a:xfrm>
                <a:off x="2508" y="1861"/>
                <a:ext cx="260" cy="247"/>
              </a:xfrm>
              <a:custGeom>
                <a:avLst/>
                <a:gdLst>
                  <a:gd name="T0" fmla="*/ 116 w 260"/>
                  <a:gd name="T1" fmla="*/ 0 h 247"/>
                  <a:gd name="T2" fmla="*/ 211 w 260"/>
                  <a:gd name="T3" fmla="*/ 63 h 247"/>
                  <a:gd name="T4" fmla="*/ 213 w 260"/>
                  <a:gd name="T5" fmla="*/ 71 h 247"/>
                  <a:gd name="T6" fmla="*/ 220 w 260"/>
                  <a:gd name="T7" fmla="*/ 73 h 247"/>
                  <a:gd name="T8" fmla="*/ 224 w 260"/>
                  <a:gd name="T9" fmla="*/ 80 h 247"/>
                  <a:gd name="T10" fmla="*/ 244 w 260"/>
                  <a:gd name="T11" fmla="*/ 87 h 247"/>
                  <a:gd name="T12" fmla="*/ 244 w 260"/>
                  <a:gd name="T13" fmla="*/ 100 h 247"/>
                  <a:gd name="T14" fmla="*/ 247 w 260"/>
                  <a:gd name="T15" fmla="*/ 102 h 247"/>
                  <a:gd name="T16" fmla="*/ 260 w 260"/>
                  <a:gd name="T17" fmla="*/ 98 h 247"/>
                  <a:gd name="T18" fmla="*/ 260 w 260"/>
                  <a:gd name="T19" fmla="*/ 151 h 247"/>
                  <a:gd name="T20" fmla="*/ 257 w 260"/>
                  <a:gd name="T21" fmla="*/ 154 h 247"/>
                  <a:gd name="T22" fmla="*/ 249 w 260"/>
                  <a:gd name="T23" fmla="*/ 162 h 247"/>
                  <a:gd name="T24" fmla="*/ 215 w 260"/>
                  <a:gd name="T25" fmla="*/ 162 h 247"/>
                  <a:gd name="T26" fmla="*/ 207 w 260"/>
                  <a:gd name="T27" fmla="*/ 169 h 247"/>
                  <a:gd name="T28" fmla="*/ 196 w 260"/>
                  <a:gd name="T29" fmla="*/ 169 h 247"/>
                  <a:gd name="T30" fmla="*/ 180 w 260"/>
                  <a:gd name="T31" fmla="*/ 171 h 247"/>
                  <a:gd name="T32" fmla="*/ 155 w 260"/>
                  <a:gd name="T33" fmla="*/ 191 h 247"/>
                  <a:gd name="T34" fmla="*/ 131 w 260"/>
                  <a:gd name="T35" fmla="*/ 198 h 247"/>
                  <a:gd name="T36" fmla="*/ 126 w 260"/>
                  <a:gd name="T37" fmla="*/ 214 h 247"/>
                  <a:gd name="T38" fmla="*/ 115 w 260"/>
                  <a:gd name="T39" fmla="*/ 225 h 247"/>
                  <a:gd name="T40" fmla="*/ 111 w 260"/>
                  <a:gd name="T41" fmla="*/ 244 h 247"/>
                  <a:gd name="T42" fmla="*/ 102 w 260"/>
                  <a:gd name="T43" fmla="*/ 244 h 247"/>
                  <a:gd name="T44" fmla="*/ 95 w 260"/>
                  <a:gd name="T45" fmla="*/ 245 h 247"/>
                  <a:gd name="T46" fmla="*/ 95 w 260"/>
                  <a:gd name="T47" fmla="*/ 238 h 247"/>
                  <a:gd name="T48" fmla="*/ 87 w 260"/>
                  <a:gd name="T49" fmla="*/ 240 h 247"/>
                  <a:gd name="T50" fmla="*/ 86 w 260"/>
                  <a:gd name="T51" fmla="*/ 244 h 247"/>
                  <a:gd name="T52" fmla="*/ 82 w 260"/>
                  <a:gd name="T53" fmla="*/ 247 h 247"/>
                  <a:gd name="T54" fmla="*/ 73 w 260"/>
                  <a:gd name="T55" fmla="*/ 242 h 247"/>
                  <a:gd name="T56" fmla="*/ 66 w 260"/>
                  <a:gd name="T57" fmla="*/ 247 h 247"/>
                  <a:gd name="T58" fmla="*/ 62 w 260"/>
                  <a:gd name="T59" fmla="*/ 240 h 247"/>
                  <a:gd name="T60" fmla="*/ 62 w 260"/>
                  <a:gd name="T61" fmla="*/ 233 h 247"/>
                  <a:gd name="T62" fmla="*/ 55 w 260"/>
                  <a:gd name="T63" fmla="*/ 234 h 247"/>
                  <a:gd name="T64" fmla="*/ 60 w 260"/>
                  <a:gd name="T65" fmla="*/ 227 h 247"/>
                  <a:gd name="T66" fmla="*/ 53 w 260"/>
                  <a:gd name="T67" fmla="*/ 222 h 247"/>
                  <a:gd name="T68" fmla="*/ 49 w 260"/>
                  <a:gd name="T69" fmla="*/ 209 h 247"/>
                  <a:gd name="T70" fmla="*/ 46 w 260"/>
                  <a:gd name="T71" fmla="*/ 209 h 247"/>
                  <a:gd name="T72" fmla="*/ 38 w 260"/>
                  <a:gd name="T73" fmla="*/ 216 h 247"/>
                  <a:gd name="T74" fmla="*/ 29 w 260"/>
                  <a:gd name="T75" fmla="*/ 214 h 247"/>
                  <a:gd name="T76" fmla="*/ 26 w 260"/>
                  <a:gd name="T77" fmla="*/ 218 h 247"/>
                  <a:gd name="T78" fmla="*/ 20 w 260"/>
                  <a:gd name="T79" fmla="*/ 214 h 247"/>
                  <a:gd name="T80" fmla="*/ 13 w 260"/>
                  <a:gd name="T81" fmla="*/ 216 h 247"/>
                  <a:gd name="T82" fmla="*/ 13 w 260"/>
                  <a:gd name="T83" fmla="*/ 211 h 247"/>
                  <a:gd name="T84" fmla="*/ 13 w 260"/>
                  <a:gd name="T85" fmla="*/ 202 h 247"/>
                  <a:gd name="T86" fmla="*/ 2 w 260"/>
                  <a:gd name="T87" fmla="*/ 191 h 247"/>
                  <a:gd name="T88" fmla="*/ 4 w 260"/>
                  <a:gd name="T89" fmla="*/ 185 h 247"/>
                  <a:gd name="T90" fmla="*/ 0 w 260"/>
                  <a:gd name="T91" fmla="*/ 171 h 247"/>
                  <a:gd name="T92" fmla="*/ 6 w 260"/>
                  <a:gd name="T93" fmla="*/ 165 h 247"/>
                  <a:gd name="T94" fmla="*/ 11 w 260"/>
                  <a:gd name="T95" fmla="*/ 154 h 247"/>
                  <a:gd name="T96" fmla="*/ 15 w 260"/>
                  <a:gd name="T97" fmla="*/ 154 h 247"/>
                  <a:gd name="T98" fmla="*/ 20 w 260"/>
                  <a:gd name="T99" fmla="*/ 165 h 247"/>
                  <a:gd name="T100" fmla="*/ 26 w 260"/>
                  <a:gd name="T101" fmla="*/ 165 h 247"/>
                  <a:gd name="T102" fmla="*/ 33 w 260"/>
                  <a:gd name="T103" fmla="*/ 160 h 247"/>
                  <a:gd name="T104" fmla="*/ 106 w 260"/>
                  <a:gd name="T105" fmla="*/ 162 h 247"/>
                  <a:gd name="T106" fmla="*/ 109 w 260"/>
                  <a:gd name="T107" fmla="*/ 147 h 247"/>
                  <a:gd name="T108" fmla="*/ 102 w 260"/>
                  <a:gd name="T109" fmla="*/ 145 h 247"/>
                  <a:gd name="T110" fmla="*/ 87 w 260"/>
                  <a:gd name="T111" fmla="*/ 0 h 247"/>
                  <a:gd name="T112" fmla="*/ 116 w 260"/>
                  <a:gd name="T113" fmla="*/ 0 h 247"/>
                  <a:gd name="T114" fmla="*/ 116 w 260"/>
                  <a:gd name="T11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247">
                    <a:moveTo>
                      <a:pt x="116" y="0"/>
                    </a:moveTo>
                    <a:lnTo>
                      <a:pt x="211" y="63"/>
                    </a:lnTo>
                    <a:lnTo>
                      <a:pt x="213" y="71"/>
                    </a:lnTo>
                    <a:lnTo>
                      <a:pt x="220" y="73"/>
                    </a:lnTo>
                    <a:lnTo>
                      <a:pt x="224" y="80"/>
                    </a:lnTo>
                    <a:lnTo>
                      <a:pt x="244" y="87"/>
                    </a:lnTo>
                    <a:lnTo>
                      <a:pt x="244" y="100"/>
                    </a:lnTo>
                    <a:lnTo>
                      <a:pt x="247" y="102"/>
                    </a:lnTo>
                    <a:lnTo>
                      <a:pt x="260" y="98"/>
                    </a:lnTo>
                    <a:lnTo>
                      <a:pt x="260" y="151"/>
                    </a:lnTo>
                    <a:lnTo>
                      <a:pt x="257" y="154"/>
                    </a:lnTo>
                    <a:lnTo>
                      <a:pt x="249" y="162"/>
                    </a:lnTo>
                    <a:lnTo>
                      <a:pt x="215" y="162"/>
                    </a:lnTo>
                    <a:lnTo>
                      <a:pt x="207" y="169"/>
                    </a:lnTo>
                    <a:lnTo>
                      <a:pt x="196" y="169"/>
                    </a:lnTo>
                    <a:lnTo>
                      <a:pt x="180" y="171"/>
                    </a:lnTo>
                    <a:lnTo>
                      <a:pt x="155" y="191"/>
                    </a:lnTo>
                    <a:lnTo>
                      <a:pt x="131" y="198"/>
                    </a:lnTo>
                    <a:lnTo>
                      <a:pt x="126" y="214"/>
                    </a:lnTo>
                    <a:lnTo>
                      <a:pt x="115" y="225"/>
                    </a:lnTo>
                    <a:lnTo>
                      <a:pt x="111" y="244"/>
                    </a:lnTo>
                    <a:lnTo>
                      <a:pt x="102" y="244"/>
                    </a:lnTo>
                    <a:lnTo>
                      <a:pt x="95" y="245"/>
                    </a:lnTo>
                    <a:lnTo>
                      <a:pt x="95" y="238"/>
                    </a:lnTo>
                    <a:lnTo>
                      <a:pt x="87" y="240"/>
                    </a:lnTo>
                    <a:lnTo>
                      <a:pt x="86" y="244"/>
                    </a:lnTo>
                    <a:lnTo>
                      <a:pt x="82" y="247"/>
                    </a:lnTo>
                    <a:lnTo>
                      <a:pt x="73" y="242"/>
                    </a:lnTo>
                    <a:lnTo>
                      <a:pt x="66" y="247"/>
                    </a:lnTo>
                    <a:lnTo>
                      <a:pt x="62" y="240"/>
                    </a:lnTo>
                    <a:lnTo>
                      <a:pt x="62" y="233"/>
                    </a:lnTo>
                    <a:lnTo>
                      <a:pt x="55" y="234"/>
                    </a:lnTo>
                    <a:lnTo>
                      <a:pt x="60" y="227"/>
                    </a:lnTo>
                    <a:lnTo>
                      <a:pt x="53" y="222"/>
                    </a:lnTo>
                    <a:lnTo>
                      <a:pt x="49" y="209"/>
                    </a:lnTo>
                    <a:lnTo>
                      <a:pt x="46" y="209"/>
                    </a:lnTo>
                    <a:lnTo>
                      <a:pt x="38" y="216"/>
                    </a:lnTo>
                    <a:lnTo>
                      <a:pt x="29" y="214"/>
                    </a:lnTo>
                    <a:lnTo>
                      <a:pt x="26" y="218"/>
                    </a:lnTo>
                    <a:lnTo>
                      <a:pt x="20" y="214"/>
                    </a:lnTo>
                    <a:lnTo>
                      <a:pt x="13" y="216"/>
                    </a:lnTo>
                    <a:lnTo>
                      <a:pt x="13" y="211"/>
                    </a:lnTo>
                    <a:lnTo>
                      <a:pt x="13" y="202"/>
                    </a:lnTo>
                    <a:lnTo>
                      <a:pt x="2" y="191"/>
                    </a:lnTo>
                    <a:lnTo>
                      <a:pt x="4" y="185"/>
                    </a:lnTo>
                    <a:lnTo>
                      <a:pt x="0" y="171"/>
                    </a:lnTo>
                    <a:lnTo>
                      <a:pt x="6" y="165"/>
                    </a:lnTo>
                    <a:lnTo>
                      <a:pt x="11" y="154"/>
                    </a:lnTo>
                    <a:lnTo>
                      <a:pt x="15" y="154"/>
                    </a:lnTo>
                    <a:lnTo>
                      <a:pt x="20" y="165"/>
                    </a:lnTo>
                    <a:lnTo>
                      <a:pt x="26" y="165"/>
                    </a:lnTo>
                    <a:lnTo>
                      <a:pt x="33" y="160"/>
                    </a:lnTo>
                    <a:lnTo>
                      <a:pt x="106" y="162"/>
                    </a:lnTo>
                    <a:lnTo>
                      <a:pt x="109" y="147"/>
                    </a:lnTo>
                    <a:lnTo>
                      <a:pt x="102" y="145"/>
                    </a:lnTo>
                    <a:lnTo>
                      <a:pt x="87" y="0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1" name="Freeform 480"/>
              <p:cNvSpPr>
                <a:spLocks/>
              </p:cNvSpPr>
              <p:nvPr/>
            </p:nvSpPr>
            <p:spPr bwMode="auto">
              <a:xfrm>
                <a:off x="2432" y="1819"/>
                <a:ext cx="192" cy="213"/>
              </a:xfrm>
              <a:custGeom>
                <a:avLst/>
                <a:gdLst>
                  <a:gd name="T0" fmla="*/ 0 w 192"/>
                  <a:gd name="T1" fmla="*/ 109 h 213"/>
                  <a:gd name="T2" fmla="*/ 1 w 192"/>
                  <a:gd name="T3" fmla="*/ 107 h 213"/>
                  <a:gd name="T4" fmla="*/ 11 w 192"/>
                  <a:gd name="T5" fmla="*/ 122 h 213"/>
                  <a:gd name="T6" fmla="*/ 12 w 192"/>
                  <a:gd name="T7" fmla="*/ 129 h 213"/>
                  <a:gd name="T8" fmla="*/ 7 w 192"/>
                  <a:gd name="T9" fmla="*/ 136 h 213"/>
                  <a:gd name="T10" fmla="*/ 12 w 192"/>
                  <a:gd name="T11" fmla="*/ 151 h 213"/>
                  <a:gd name="T12" fmla="*/ 12 w 192"/>
                  <a:gd name="T13" fmla="*/ 165 h 213"/>
                  <a:gd name="T14" fmla="*/ 5 w 192"/>
                  <a:gd name="T15" fmla="*/ 191 h 213"/>
                  <a:gd name="T16" fmla="*/ 9 w 192"/>
                  <a:gd name="T17" fmla="*/ 185 h 213"/>
                  <a:gd name="T18" fmla="*/ 40 w 192"/>
                  <a:gd name="T19" fmla="*/ 182 h 213"/>
                  <a:gd name="T20" fmla="*/ 49 w 192"/>
                  <a:gd name="T21" fmla="*/ 191 h 213"/>
                  <a:gd name="T22" fmla="*/ 56 w 192"/>
                  <a:gd name="T23" fmla="*/ 191 h 213"/>
                  <a:gd name="T24" fmla="*/ 65 w 192"/>
                  <a:gd name="T25" fmla="*/ 205 h 213"/>
                  <a:gd name="T26" fmla="*/ 76 w 192"/>
                  <a:gd name="T27" fmla="*/ 213 h 213"/>
                  <a:gd name="T28" fmla="*/ 82 w 192"/>
                  <a:gd name="T29" fmla="*/ 207 h 213"/>
                  <a:gd name="T30" fmla="*/ 87 w 192"/>
                  <a:gd name="T31" fmla="*/ 196 h 213"/>
                  <a:gd name="T32" fmla="*/ 91 w 192"/>
                  <a:gd name="T33" fmla="*/ 196 h 213"/>
                  <a:gd name="T34" fmla="*/ 96 w 192"/>
                  <a:gd name="T35" fmla="*/ 207 h 213"/>
                  <a:gd name="T36" fmla="*/ 102 w 192"/>
                  <a:gd name="T37" fmla="*/ 207 h 213"/>
                  <a:gd name="T38" fmla="*/ 109 w 192"/>
                  <a:gd name="T39" fmla="*/ 202 h 213"/>
                  <a:gd name="T40" fmla="*/ 182 w 192"/>
                  <a:gd name="T41" fmla="*/ 204 h 213"/>
                  <a:gd name="T42" fmla="*/ 185 w 192"/>
                  <a:gd name="T43" fmla="*/ 189 h 213"/>
                  <a:gd name="T44" fmla="*/ 178 w 192"/>
                  <a:gd name="T45" fmla="*/ 187 h 213"/>
                  <a:gd name="T46" fmla="*/ 163 w 192"/>
                  <a:gd name="T47" fmla="*/ 42 h 213"/>
                  <a:gd name="T48" fmla="*/ 192 w 192"/>
                  <a:gd name="T49" fmla="*/ 42 h 213"/>
                  <a:gd name="T50" fmla="*/ 132 w 192"/>
                  <a:gd name="T51" fmla="*/ 0 h 213"/>
                  <a:gd name="T52" fmla="*/ 132 w 192"/>
                  <a:gd name="T53" fmla="*/ 24 h 213"/>
                  <a:gd name="T54" fmla="*/ 82 w 192"/>
                  <a:gd name="T55" fmla="*/ 22 h 213"/>
                  <a:gd name="T56" fmla="*/ 80 w 192"/>
                  <a:gd name="T57" fmla="*/ 67 h 213"/>
                  <a:gd name="T58" fmla="*/ 65 w 192"/>
                  <a:gd name="T59" fmla="*/ 71 h 213"/>
                  <a:gd name="T60" fmla="*/ 62 w 192"/>
                  <a:gd name="T61" fmla="*/ 76 h 213"/>
                  <a:gd name="T62" fmla="*/ 65 w 192"/>
                  <a:gd name="T63" fmla="*/ 102 h 213"/>
                  <a:gd name="T64" fmla="*/ 3 w 192"/>
                  <a:gd name="T65" fmla="*/ 104 h 213"/>
                  <a:gd name="T66" fmla="*/ 0 w 192"/>
                  <a:gd name="T67" fmla="*/ 109 h 213"/>
                  <a:gd name="T68" fmla="*/ 0 w 192"/>
                  <a:gd name="T69" fmla="*/ 10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2" h="213">
                    <a:moveTo>
                      <a:pt x="0" y="109"/>
                    </a:moveTo>
                    <a:lnTo>
                      <a:pt x="1" y="107"/>
                    </a:lnTo>
                    <a:lnTo>
                      <a:pt x="11" y="122"/>
                    </a:lnTo>
                    <a:lnTo>
                      <a:pt x="12" y="129"/>
                    </a:lnTo>
                    <a:lnTo>
                      <a:pt x="7" y="136"/>
                    </a:lnTo>
                    <a:lnTo>
                      <a:pt x="12" y="151"/>
                    </a:lnTo>
                    <a:lnTo>
                      <a:pt x="12" y="165"/>
                    </a:lnTo>
                    <a:lnTo>
                      <a:pt x="5" y="191"/>
                    </a:lnTo>
                    <a:lnTo>
                      <a:pt x="9" y="185"/>
                    </a:lnTo>
                    <a:lnTo>
                      <a:pt x="40" y="182"/>
                    </a:lnTo>
                    <a:lnTo>
                      <a:pt x="49" y="191"/>
                    </a:lnTo>
                    <a:lnTo>
                      <a:pt x="56" y="191"/>
                    </a:lnTo>
                    <a:lnTo>
                      <a:pt x="65" y="205"/>
                    </a:lnTo>
                    <a:lnTo>
                      <a:pt x="76" y="213"/>
                    </a:lnTo>
                    <a:lnTo>
                      <a:pt x="82" y="207"/>
                    </a:lnTo>
                    <a:lnTo>
                      <a:pt x="87" y="196"/>
                    </a:lnTo>
                    <a:lnTo>
                      <a:pt x="91" y="196"/>
                    </a:lnTo>
                    <a:lnTo>
                      <a:pt x="96" y="207"/>
                    </a:lnTo>
                    <a:lnTo>
                      <a:pt x="102" y="207"/>
                    </a:lnTo>
                    <a:lnTo>
                      <a:pt x="109" y="202"/>
                    </a:lnTo>
                    <a:lnTo>
                      <a:pt x="182" y="204"/>
                    </a:lnTo>
                    <a:lnTo>
                      <a:pt x="185" y="189"/>
                    </a:lnTo>
                    <a:lnTo>
                      <a:pt x="178" y="187"/>
                    </a:lnTo>
                    <a:lnTo>
                      <a:pt x="163" y="42"/>
                    </a:lnTo>
                    <a:lnTo>
                      <a:pt x="192" y="42"/>
                    </a:lnTo>
                    <a:lnTo>
                      <a:pt x="132" y="0"/>
                    </a:lnTo>
                    <a:lnTo>
                      <a:pt x="132" y="24"/>
                    </a:lnTo>
                    <a:lnTo>
                      <a:pt x="82" y="22"/>
                    </a:lnTo>
                    <a:lnTo>
                      <a:pt x="80" y="67"/>
                    </a:lnTo>
                    <a:lnTo>
                      <a:pt x="65" y="71"/>
                    </a:lnTo>
                    <a:lnTo>
                      <a:pt x="62" y="76"/>
                    </a:lnTo>
                    <a:lnTo>
                      <a:pt x="65" y="102"/>
                    </a:lnTo>
                    <a:lnTo>
                      <a:pt x="3" y="104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2" name="Freeform 481"/>
              <p:cNvSpPr>
                <a:spLocks/>
              </p:cNvSpPr>
              <p:nvPr/>
            </p:nvSpPr>
            <p:spPr bwMode="auto">
              <a:xfrm>
                <a:off x="2432" y="1819"/>
                <a:ext cx="192" cy="213"/>
              </a:xfrm>
              <a:custGeom>
                <a:avLst/>
                <a:gdLst>
                  <a:gd name="T0" fmla="*/ 0 w 192"/>
                  <a:gd name="T1" fmla="*/ 109 h 213"/>
                  <a:gd name="T2" fmla="*/ 1 w 192"/>
                  <a:gd name="T3" fmla="*/ 107 h 213"/>
                  <a:gd name="T4" fmla="*/ 11 w 192"/>
                  <a:gd name="T5" fmla="*/ 122 h 213"/>
                  <a:gd name="T6" fmla="*/ 12 w 192"/>
                  <a:gd name="T7" fmla="*/ 129 h 213"/>
                  <a:gd name="T8" fmla="*/ 7 w 192"/>
                  <a:gd name="T9" fmla="*/ 136 h 213"/>
                  <a:gd name="T10" fmla="*/ 12 w 192"/>
                  <a:gd name="T11" fmla="*/ 151 h 213"/>
                  <a:gd name="T12" fmla="*/ 12 w 192"/>
                  <a:gd name="T13" fmla="*/ 165 h 213"/>
                  <a:gd name="T14" fmla="*/ 5 w 192"/>
                  <a:gd name="T15" fmla="*/ 191 h 213"/>
                  <a:gd name="T16" fmla="*/ 9 w 192"/>
                  <a:gd name="T17" fmla="*/ 185 h 213"/>
                  <a:gd name="T18" fmla="*/ 40 w 192"/>
                  <a:gd name="T19" fmla="*/ 182 h 213"/>
                  <a:gd name="T20" fmla="*/ 49 w 192"/>
                  <a:gd name="T21" fmla="*/ 191 h 213"/>
                  <a:gd name="T22" fmla="*/ 56 w 192"/>
                  <a:gd name="T23" fmla="*/ 191 h 213"/>
                  <a:gd name="T24" fmla="*/ 65 w 192"/>
                  <a:gd name="T25" fmla="*/ 205 h 213"/>
                  <a:gd name="T26" fmla="*/ 76 w 192"/>
                  <a:gd name="T27" fmla="*/ 213 h 213"/>
                  <a:gd name="T28" fmla="*/ 82 w 192"/>
                  <a:gd name="T29" fmla="*/ 207 h 213"/>
                  <a:gd name="T30" fmla="*/ 87 w 192"/>
                  <a:gd name="T31" fmla="*/ 196 h 213"/>
                  <a:gd name="T32" fmla="*/ 91 w 192"/>
                  <a:gd name="T33" fmla="*/ 196 h 213"/>
                  <a:gd name="T34" fmla="*/ 96 w 192"/>
                  <a:gd name="T35" fmla="*/ 207 h 213"/>
                  <a:gd name="T36" fmla="*/ 102 w 192"/>
                  <a:gd name="T37" fmla="*/ 207 h 213"/>
                  <a:gd name="T38" fmla="*/ 109 w 192"/>
                  <a:gd name="T39" fmla="*/ 202 h 213"/>
                  <a:gd name="T40" fmla="*/ 182 w 192"/>
                  <a:gd name="T41" fmla="*/ 204 h 213"/>
                  <a:gd name="T42" fmla="*/ 185 w 192"/>
                  <a:gd name="T43" fmla="*/ 189 h 213"/>
                  <a:gd name="T44" fmla="*/ 178 w 192"/>
                  <a:gd name="T45" fmla="*/ 187 h 213"/>
                  <a:gd name="T46" fmla="*/ 163 w 192"/>
                  <a:gd name="T47" fmla="*/ 42 h 213"/>
                  <a:gd name="T48" fmla="*/ 192 w 192"/>
                  <a:gd name="T49" fmla="*/ 42 h 213"/>
                  <a:gd name="T50" fmla="*/ 132 w 192"/>
                  <a:gd name="T51" fmla="*/ 0 h 213"/>
                  <a:gd name="T52" fmla="*/ 132 w 192"/>
                  <a:gd name="T53" fmla="*/ 24 h 213"/>
                  <a:gd name="T54" fmla="*/ 82 w 192"/>
                  <a:gd name="T55" fmla="*/ 22 h 213"/>
                  <a:gd name="T56" fmla="*/ 80 w 192"/>
                  <a:gd name="T57" fmla="*/ 67 h 213"/>
                  <a:gd name="T58" fmla="*/ 65 w 192"/>
                  <a:gd name="T59" fmla="*/ 71 h 213"/>
                  <a:gd name="T60" fmla="*/ 62 w 192"/>
                  <a:gd name="T61" fmla="*/ 76 h 213"/>
                  <a:gd name="T62" fmla="*/ 65 w 192"/>
                  <a:gd name="T63" fmla="*/ 102 h 213"/>
                  <a:gd name="T64" fmla="*/ 3 w 192"/>
                  <a:gd name="T65" fmla="*/ 104 h 213"/>
                  <a:gd name="T66" fmla="*/ 0 w 192"/>
                  <a:gd name="T67" fmla="*/ 109 h 213"/>
                  <a:gd name="T68" fmla="*/ 0 w 192"/>
                  <a:gd name="T69" fmla="*/ 10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2" h="213">
                    <a:moveTo>
                      <a:pt x="0" y="109"/>
                    </a:moveTo>
                    <a:lnTo>
                      <a:pt x="1" y="107"/>
                    </a:lnTo>
                    <a:lnTo>
                      <a:pt x="11" y="122"/>
                    </a:lnTo>
                    <a:lnTo>
                      <a:pt x="12" y="129"/>
                    </a:lnTo>
                    <a:lnTo>
                      <a:pt x="7" y="136"/>
                    </a:lnTo>
                    <a:lnTo>
                      <a:pt x="12" y="151"/>
                    </a:lnTo>
                    <a:lnTo>
                      <a:pt x="12" y="165"/>
                    </a:lnTo>
                    <a:lnTo>
                      <a:pt x="5" y="191"/>
                    </a:lnTo>
                    <a:lnTo>
                      <a:pt x="9" y="185"/>
                    </a:lnTo>
                    <a:lnTo>
                      <a:pt x="40" y="182"/>
                    </a:lnTo>
                    <a:lnTo>
                      <a:pt x="49" y="191"/>
                    </a:lnTo>
                    <a:lnTo>
                      <a:pt x="56" y="191"/>
                    </a:lnTo>
                    <a:lnTo>
                      <a:pt x="65" y="205"/>
                    </a:lnTo>
                    <a:lnTo>
                      <a:pt x="76" y="213"/>
                    </a:lnTo>
                    <a:lnTo>
                      <a:pt x="82" y="207"/>
                    </a:lnTo>
                    <a:lnTo>
                      <a:pt x="87" y="196"/>
                    </a:lnTo>
                    <a:lnTo>
                      <a:pt x="91" y="196"/>
                    </a:lnTo>
                    <a:lnTo>
                      <a:pt x="96" y="207"/>
                    </a:lnTo>
                    <a:lnTo>
                      <a:pt x="102" y="207"/>
                    </a:lnTo>
                    <a:lnTo>
                      <a:pt x="109" y="202"/>
                    </a:lnTo>
                    <a:lnTo>
                      <a:pt x="182" y="204"/>
                    </a:lnTo>
                    <a:lnTo>
                      <a:pt x="185" y="189"/>
                    </a:lnTo>
                    <a:lnTo>
                      <a:pt x="178" y="187"/>
                    </a:lnTo>
                    <a:lnTo>
                      <a:pt x="163" y="42"/>
                    </a:lnTo>
                    <a:lnTo>
                      <a:pt x="192" y="42"/>
                    </a:lnTo>
                    <a:lnTo>
                      <a:pt x="132" y="0"/>
                    </a:lnTo>
                    <a:lnTo>
                      <a:pt x="132" y="24"/>
                    </a:lnTo>
                    <a:lnTo>
                      <a:pt x="82" y="22"/>
                    </a:lnTo>
                    <a:lnTo>
                      <a:pt x="80" y="67"/>
                    </a:lnTo>
                    <a:lnTo>
                      <a:pt x="65" y="71"/>
                    </a:lnTo>
                    <a:lnTo>
                      <a:pt x="62" y="76"/>
                    </a:lnTo>
                    <a:lnTo>
                      <a:pt x="65" y="102"/>
                    </a:lnTo>
                    <a:lnTo>
                      <a:pt x="3" y="104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3" name="Freeform 482"/>
              <p:cNvSpPr>
                <a:spLocks/>
              </p:cNvSpPr>
              <p:nvPr/>
            </p:nvSpPr>
            <p:spPr bwMode="auto">
              <a:xfrm>
                <a:off x="3618" y="2596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5 w 7"/>
                  <a:gd name="T3" fmla="*/ 0 h 9"/>
                  <a:gd name="T4" fmla="*/ 7 w 7"/>
                  <a:gd name="T5" fmla="*/ 7 h 9"/>
                  <a:gd name="T6" fmla="*/ 0 w 7"/>
                  <a:gd name="T7" fmla="*/ 9 h 9"/>
                  <a:gd name="T8" fmla="*/ 1 w 7"/>
                  <a:gd name="T9" fmla="*/ 0 h 9"/>
                  <a:gd name="T10" fmla="*/ 1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lnTo>
                      <a:pt x="5" y="0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4" name="Freeform 483"/>
              <p:cNvSpPr>
                <a:spLocks/>
              </p:cNvSpPr>
              <p:nvPr/>
            </p:nvSpPr>
            <p:spPr bwMode="auto">
              <a:xfrm>
                <a:off x="3618" y="2596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5 w 7"/>
                  <a:gd name="T3" fmla="*/ 0 h 9"/>
                  <a:gd name="T4" fmla="*/ 7 w 7"/>
                  <a:gd name="T5" fmla="*/ 7 h 9"/>
                  <a:gd name="T6" fmla="*/ 0 w 7"/>
                  <a:gd name="T7" fmla="*/ 9 h 9"/>
                  <a:gd name="T8" fmla="*/ 1 w 7"/>
                  <a:gd name="T9" fmla="*/ 0 h 9"/>
                  <a:gd name="T10" fmla="*/ 1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lnTo>
                      <a:pt x="5" y="0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5" name="Freeform 484"/>
              <p:cNvSpPr>
                <a:spLocks/>
              </p:cNvSpPr>
              <p:nvPr/>
            </p:nvSpPr>
            <p:spPr bwMode="auto">
              <a:xfrm>
                <a:off x="2495" y="1659"/>
                <a:ext cx="189" cy="153"/>
              </a:xfrm>
              <a:custGeom>
                <a:avLst/>
                <a:gdLst>
                  <a:gd name="T0" fmla="*/ 0 w 189"/>
                  <a:gd name="T1" fmla="*/ 153 h 153"/>
                  <a:gd name="T2" fmla="*/ 2 w 189"/>
                  <a:gd name="T3" fmla="*/ 149 h 153"/>
                  <a:gd name="T4" fmla="*/ 22 w 189"/>
                  <a:gd name="T5" fmla="*/ 144 h 153"/>
                  <a:gd name="T6" fmla="*/ 42 w 189"/>
                  <a:gd name="T7" fmla="*/ 125 h 153"/>
                  <a:gd name="T8" fmla="*/ 48 w 189"/>
                  <a:gd name="T9" fmla="*/ 118 h 153"/>
                  <a:gd name="T10" fmla="*/ 53 w 189"/>
                  <a:gd name="T11" fmla="*/ 109 h 153"/>
                  <a:gd name="T12" fmla="*/ 49 w 189"/>
                  <a:gd name="T13" fmla="*/ 100 h 153"/>
                  <a:gd name="T14" fmla="*/ 51 w 189"/>
                  <a:gd name="T15" fmla="*/ 85 h 153"/>
                  <a:gd name="T16" fmla="*/ 60 w 189"/>
                  <a:gd name="T17" fmla="*/ 73 h 153"/>
                  <a:gd name="T18" fmla="*/ 62 w 189"/>
                  <a:gd name="T19" fmla="*/ 64 h 153"/>
                  <a:gd name="T20" fmla="*/ 75 w 189"/>
                  <a:gd name="T21" fmla="*/ 51 h 153"/>
                  <a:gd name="T22" fmla="*/ 100 w 189"/>
                  <a:gd name="T23" fmla="*/ 34 h 153"/>
                  <a:gd name="T24" fmla="*/ 115 w 189"/>
                  <a:gd name="T25" fmla="*/ 4 h 153"/>
                  <a:gd name="T26" fmla="*/ 122 w 189"/>
                  <a:gd name="T27" fmla="*/ 0 h 153"/>
                  <a:gd name="T28" fmla="*/ 129 w 189"/>
                  <a:gd name="T29" fmla="*/ 9 h 153"/>
                  <a:gd name="T30" fmla="*/ 139 w 189"/>
                  <a:gd name="T31" fmla="*/ 13 h 153"/>
                  <a:gd name="T32" fmla="*/ 160 w 189"/>
                  <a:gd name="T33" fmla="*/ 11 h 153"/>
                  <a:gd name="T34" fmla="*/ 175 w 189"/>
                  <a:gd name="T35" fmla="*/ 14 h 153"/>
                  <a:gd name="T36" fmla="*/ 171 w 189"/>
                  <a:gd name="T37" fmla="*/ 14 h 153"/>
                  <a:gd name="T38" fmla="*/ 180 w 189"/>
                  <a:gd name="T39" fmla="*/ 20 h 153"/>
                  <a:gd name="T40" fmla="*/ 182 w 189"/>
                  <a:gd name="T41" fmla="*/ 54 h 153"/>
                  <a:gd name="T42" fmla="*/ 189 w 189"/>
                  <a:gd name="T43" fmla="*/ 64 h 153"/>
                  <a:gd name="T44" fmla="*/ 188 w 189"/>
                  <a:gd name="T45" fmla="*/ 67 h 153"/>
                  <a:gd name="T46" fmla="*/ 189 w 189"/>
                  <a:gd name="T47" fmla="*/ 71 h 153"/>
                  <a:gd name="T48" fmla="*/ 160 w 189"/>
                  <a:gd name="T49" fmla="*/ 71 h 153"/>
                  <a:gd name="T50" fmla="*/ 160 w 189"/>
                  <a:gd name="T51" fmla="*/ 76 h 153"/>
                  <a:gd name="T52" fmla="*/ 146 w 189"/>
                  <a:gd name="T53" fmla="*/ 80 h 153"/>
                  <a:gd name="T54" fmla="*/ 146 w 189"/>
                  <a:gd name="T55" fmla="*/ 89 h 153"/>
                  <a:gd name="T56" fmla="*/ 149 w 189"/>
                  <a:gd name="T57" fmla="*/ 93 h 153"/>
                  <a:gd name="T58" fmla="*/ 129 w 189"/>
                  <a:gd name="T59" fmla="*/ 100 h 153"/>
                  <a:gd name="T60" fmla="*/ 117 w 189"/>
                  <a:gd name="T61" fmla="*/ 113 h 153"/>
                  <a:gd name="T62" fmla="*/ 104 w 189"/>
                  <a:gd name="T63" fmla="*/ 114 h 153"/>
                  <a:gd name="T64" fmla="*/ 100 w 189"/>
                  <a:gd name="T65" fmla="*/ 118 h 153"/>
                  <a:gd name="T66" fmla="*/ 95 w 189"/>
                  <a:gd name="T67" fmla="*/ 116 h 153"/>
                  <a:gd name="T68" fmla="*/ 77 w 189"/>
                  <a:gd name="T69" fmla="*/ 125 h 153"/>
                  <a:gd name="T70" fmla="*/ 69 w 189"/>
                  <a:gd name="T71" fmla="*/ 133 h 153"/>
                  <a:gd name="T72" fmla="*/ 69 w 189"/>
                  <a:gd name="T73" fmla="*/ 153 h 153"/>
                  <a:gd name="T74" fmla="*/ 0 w 189"/>
                  <a:gd name="T75" fmla="*/ 153 h 153"/>
                  <a:gd name="T76" fmla="*/ 0 w 189"/>
                  <a:gd name="T7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53">
                    <a:moveTo>
                      <a:pt x="0" y="153"/>
                    </a:moveTo>
                    <a:lnTo>
                      <a:pt x="2" y="149"/>
                    </a:lnTo>
                    <a:lnTo>
                      <a:pt x="22" y="144"/>
                    </a:lnTo>
                    <a:lnTo>
                      <a:pt x="42" y="125"/>
                    </a:lnTo>
                    <a:lnTo>
                      <a:pt x="48" y="118"/>
                    </a:lnTo>
                    <a:lnTo>
                      <a:pt x="53" y="109"/>
                    </a:lnTo>
                    <a:lnTo>
                      <a:pt x="49" y="100"/>
                    </a:lnTo>
                    <a:lnTo>
                      <a:pt x="51" y="85"/>
                    </a:lnTo>
                    <a:lnTo>
                      <a:pt x="60" y="73"/>
                    </a:lnTo>
                    <a:lnTo>
                      <a:pt x="62" y="64"/>
                    </a:lnTo>
                    <a:lnTo>
                      <a:pt x="75" y="51"/>
                    </a:lnTo>
                    <a:lnTo>
                      <a:pt x="100" y="34"/>
                    </a:lnTo>
                    <a:lnTo>
                      <a:pt x="115" y="4"/>
                    </a:lnTo>
                    <a:lnTo>
                      <a:pt x="122" y="0"/>
                    </a:lnTo>
                    <a:lnTo>
                      <a:pt x="129" y="9"/>
                    </a:lnTo>
                    <a:lnTo>
                      <a:pt x="139" y="13"/>
                    </a:lnTo>
                    <a:lnTo>
                      <a:pt x="160" y="11"/>
                    </a:lnTo>
                    <a:lnTo>
                      <a:pt x="175" y="14"/>
                    </a:lnTo>
                    <a:lnTo>
                      <a:pt x="171" y="14"/>
                    </a:lnTo>
                    <a:lnTo>
                      <a:pt x="180" y="20"/>
                    </a:lnTo>
                    <a:lnTo>
                      <a:pt x="182" y="54"/>
                    </a:lnTo>
                    <a:lnTo>
                      <a:pt x="189" y="64"/>
                    </a:lnTo>
                    <a:lnTo>
                      <a:pt x="188" y="67"/>
                    </a:lnTo>
                    <a:lnTo>
                      <a:pt x="189" y="71"/>
                    </a:lnTo>
                    <a:lnTo>
                      <a:pt x="160" y="71"/>
                    </a:lnTo>
                    <a:lnTo>
                      <a:pt x="160" y="76"/>
                    </a:lnTo>
                    <a:lnTo>
                      <a:pt x="146" y="80"/>
                    </a:lnTo>
                    <a:lnTo>
                      <a:pt x="146" y="89"/>
                    </a:lnTo>
                    <a:lnTo>
                      <a:pt x="149" y="93"/>
                    </a:lnTo>
                    <a:lnTo>
                      <a:pt x="129" y="100"/>
                    </a:lnTo>
                    <a:lnTo>
                      <a:pt x="117" y="113"/>
                    </a:lnTo>
                    <a:lnTo>
                      <a:pt x="104" y="114"/>
                    </a:lnTo>
                    <a:lnTo>
                      <a:pt x="100" y="118"/>
                    </a:lnTo>
                    <a:lnTo>
                      <a:pt x="95" y="116"/>
                    </a:lnTo>
                    <a:lnTo>
                      <a:pt x="77" y="125"/>
                    </a:lnTo>
                    <a:lnTo>
                      <a:pt x="69" y="133"/>
                    </a:lnTo>
                    <a:lnTo>
                      <a:pt x="69" y="153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6" name="Freeform 485"/>
              <p:cNvSpPr>
                <a:spLocks/>
              </p:cNvSpPr>
              <p:nvPr/>
            </p:nvSpPr>
            <p:spPr bwMode="auto">
              <a:xfrm>
                <a:off x="2495" y="1659"/>
                <a:ext cx="189" cy="153"/>
              </a:xfrm>
              <a:custGeom>
                <a:avLst/>
                <a:gdLst>
                  <a:gd name="T0" fmla="*/ 0 w 189"/>
                  <a:gd name="T1" fmla="*/ 153 h 153"/>
                  <a:gd name="T2" fmla="*/ 2 w 189"/>
                  <a:gd name="T3" fmla="*/ 149 h 153"/>
                  <a:gd name="T4" fmla="*/ 22 w 189"/>
                  <a:gd name="T5" fmla="*/ 144 h 153"/>
                  <a:gd name="T6" fmla="*/ 42 w 189"/>
                  <a:gd name="T7" fmla="*/ 125 h 153"/>
                  <a:gd name="T8" fmla="*/ 48 w 189"/>
                  <a:gd name="T9" fmla="*/ 118 h 153"/>
                  <a:gd name="T10" fmla="*/ 53 w 189"/>
                  <a:gd name="T11" fmla="*/ 109 h 153"/>
                  <a:gd name="T12" fmla="*/ 49 w 189"/>
                  <a:gd name="T13" fmla="*/ 100 h 153"/>
                  <a:gd name="T14" fmla="*/ 51 w 189"/>
                  <a:gd name="T15" fmla="*/ 85 h 153"/>
                  <a:gd name="T16" fmla="*/ 60 w 189"/>
                  <a:gd name="T17" fmla="*/ 73 h 153"/>
                  <a:gd name="T18" fmla="*/ 62 w 189"/>
                  <a:gd name="T19" fmla="*/ 64 h 153"/>
                  <a:gd name="T20" fmla="*/ 75 w 189"/>
                  <a:gd name="T21" fmla="*/ 51 h 153"/>
                  <a:gd name="T22" fmla="*/ 100 w 189"/>
                  <a:gd name="T23" fmla="*/ 34 h 153"/>
                  <a:gd name="T24" fmla="*/ 115 w 189"/>
                  <a:gd name="T25" fmla="*/ 4 h 153"/>
                  <a:gd name="T26" fmla="*/ 122 w 189"/>
                  <a:gd name="T27" fmla="*/ 0 h 153"/>
                  <a:gd name="T28" fmla="*/ 129 w 189"/>
                  <a:gd name="T29" fmla="*/ 9 h 153"/>
                  <a:gd name="T30" fmla="*/ 139 w 189"/>
                  <a:gd name="T31" fmla="*/ 13 h 153"/>
                  <a:gd name="T32" fmla="*/ 160 w 189"/>
                  <a:gd name="T33" fmla="*/ 11 h 153"/>
                  <a:gd name="T34" fmla="*/ 175 w 189"/>
                  <a:gd name="T35" fmla="*/ 14 h 153"/>
                  <a:gd name="T36" fmla="*/ 171 w 189"/>
                  <a:gd name="T37" fmla="*/ 14 h 153"/>
                  <a:gd name="T38" fmla="*/ 180 w 189"/>
                  <a:gd name="T39" fmla="*/ 20 h 153"/>
                  <a:gd name="T40" fmla="*/ 182 w 189"/>
                  <a:gd name="T41" fmla="*/ 54 h 153"/>
                  <a:gd name="T42" fmla="*/ 189 w 189"/>
                  <a:gd name="T43" fmla="*/ 64 h 153"/>
                  <a:gd name="T44" fmla="*/ 188 w 189"/>
                  <a:gd name="T45" fmla="*/ 67 h 153"/>
                  <a:gd name="T46" fmla="*/ 189 w 189"/>
                  <a:gd name="T47" fmla="*/ 71 h 153"/>
                  <a:gd name="T48" fmla="*/ 160 w 189"/>
                  <a:gd name="T49" fmla="*/ 71 h 153"/>
                  <a:gd name="T50" fmla="*/ 160 w 189"/>
                  <a:gd name="T51" fmla="*/ 76 h 153"/>
                  <a:gd name="T52" fmla="*/ 146 w 189"/>
                  <a:gd name="T53" fmla="*/ 80 h 153"/>
                  <a:gd name="T54" fmla="*/ 146 w 189"/>
                  <a:gd name="T55" fmla="*/ 89 h 153"/>
                  <a:gd name="T56" fmla="*/ 149 w 189"/>
                  <a:gd name="T57" fmla="*/ 93 h 153"/>
                  <a:gd name="T58" fmla="*/ 129 w 189"/>
                  <a:gd name="T59" fmla="*/ 100 h 153"/>
                  <a:gd name="T60" fmla="*/ 117 w 189"/>
                  <a:gd name="T61" fmla="*/ 113 h 153"/>
                  <a:gd name="T62" fmla="*/ 104 w 189"/>
                  <a:gd name="T63" fmla="*/ 114 h 153"/>
                  <a:gd name="T64" fmla="*/ 100 w 189"/>
                  <a:gd name="T65" fmla="*/ 118 h 153"/>
                  <a:gd name="T66" fmla="*/ 95 w 189"/>
                  <a:gd name="T67" fmla="*/ 116 h 153"/>
                  <a:gd name="T68" fmla="*/ 77 w 189"/>
                  <a:gd name="T69" fmla="*/ 125 h 153"/>
                  <a:gd name="T70" fmla="*/ 69 w 189"/>
                  <a:gd name="T71" fmla="*/ 133 h 153"/>
                  <a:gd name="T72" fmla="*/ 69 w 189"/>
                  <a:gd name="T73" fmla="*/ 153 h 153"/>
                  <a:gd name="T74" fmla="*/ 0 w 189"/>
                  <a:gd name="T75" fmla="*/ 153 h 153"/>
                  <a:gd name="T76" fmla="*/ 0 w 189"/>
                  <a:gd name="T7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53">
                    <a:moveTo>
                      <a:pt x="0" y="153"/>
                    </a:moveTo>
                    <a:lnTo>
                      <a:pt x="2" y="149"/>
                    </a:lnTo>
                    <a:lnTo>
                      <a:pt x="22" y="144"/>
                    </a:lnTo>
                    <a:lnTo>
                      <a:pt x="42" y="125"/>
                    </a:lnTo>
                    <a:lnTo>
                      <a:pt x="48" y="118"/>
                    </a:lnTo>
                    <a:lnTo>
                      <a:pt x="53" y="109"/>
                    </a:lnTo>
                    <a:lnTo>
                      <a:pt x="49" y="100"/>
                    </a:lnTo>
                    <a:lnTo>
                      <a:pt x="51" y="85"/>
                    </a:lnTo>
                    <a:lnTo>
                      <a:pt x="60" y="73"/>
                    </a:lnTo>
                    <a:lnTo>
                      <a:pt x="62" y="64"/>
                    </a:lnTo>
                    <a:lnTo>
                      <a:pt x="75" y="51"/>
                    </a:lnTo>
                    <a:lnTo>
                      <a:pt x="100" y="34"/>
                    </a:lnTo>
                    <a:lnTo>
                      <a:pt x="115" y="4"/>
                    </a:lnTo>
                    <a:lnTo>
                      <a:pt x="122" y="0"/>
                    </a:lnTo>
                    <a:lnTo>
                      <a:pt x="129" y="9"/>
                    </a:lnTo>
                    <a:lnTo>
                      <a:pt x="139" y="13"/>
                    </a:lnTo>
                    <a:lnTo>
                      <a:pt x="160" y="11"/>
                    </a:lnTo>
                    <a:lnTo>
                      <a:pt x="175" y="14"/>
                    </a:lnTo>
                    <a:lnTo>
                      <a:pt x="171" y="14"/>
                    </a:lnTo>
                    <a:lnTo>
                      <a:pt x="180" y="20"/>
                    </a:lnTo>
                    <a:lnTo>
                      <a:pt x="182" y="54"/>
                    </a:lnTo>
                    <a:lnTo>
                      <a:pt x="189" y="64"/>
                    </a:lnTo>
                    <a:lnTo>
                      <a:pt x="188" y="67"/>
                    </a:lnTo>
                    <a:lnTo>
                      <a:pt x="189" y="71"/>
                    </a:lnTo>
                    <a:lnTo>
                      <a:pt x="160" y="71"/>
                    </a:lnTo>
                    <a:lnTo>
                      <a:pt x="160" y="76"/>
                    </a:lnTo>
                    <a:lnTo>
                      <a:pt x="146" y="80"/>
                    </a:lnTo>
                    <a:lnTo>
                      <a:pt x="146" y="89"/>
                    </a:lnTo>
                    <a:lnTo>
                      <a:pt x="149" y="93"/>
                    </a:lnTo>
                    <a:lnTo>
                      <a:pt x="129" y="100"/>
                    </a:lnTo>
                    <a:lnTo>
                      <a:pt x="117" y="113"/>
                    </a:lnTo>
                    <a:lnTo>
                      <a:pt x="104" y="114"/>
                    </a:lnTo>
                    <a:lnTo>
                      <a:pt x="100" y="118"/>
                    </a:lnTo>
                    <a:lnTo>
                      <a:pt x="95" y="116"/>
                    </a:lnTo>
                    <a:lnTo>
                      <a:pt x="77" y="125"/>
                    </a:lnTo>
                    <a:lnTo>
                      <a:pt x="69" y="133"/>
                    </a:lnTo>
                    <a:lnTo>
                      <a:pt x="69" y="153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7" name="Freeform 486"/>
              <p:cNvSpPr>
                <a:spLocks/>
              </p:cNvSpPr>
              <p:nvPr/>
            </p:nvSpPr>
            <p:spPr bwMode="auto">
              <a:xfrm>
                <a:off x="2703" y="1886"/>
                <a:ext cx="254" cy="197"/>
              </a:xfrm>
              <a:custGeom>
                <a:avLst/>
                <a:gdLst>
                  <a:gd name="T0" fmla="*/ 240 w 254"/>
                  <a:gd name="T1" fmla="*/ 8 h 197"/>
                  <a:gd name="T2" fmla="*/ 234 w 254"/>
                  <a:gd name="T3" fmla="*/ 9 h 197"/>
                  <a:gd name="T4" fmla="*/ 222 w 254"/>
                  <a:gd name="T5" fmla="*/ 0 h 197"/>
                  <a:gd name="T6" fmla="*/ 187 w 254"/>
                  <a:gd name="T7" fmla="*/ 0 h 197"/>
                  <a:gd name="T8" fmla="*/ 125 w 254"/>
                  <a:gd name="T9" fmla="*/ 40 h 197"/>
                  <a:gd name="T10" fmla="*/ 89 w 254"/>
                  <a:gd name="T11" fmla="*/ 68 h 197"/>
                  <a:gd name="T12" fmla="*/ 65 w 254"/>
                  <a:gd name="T13" fmla="*/ 73 h 197"/>
                  <a:gd name="T14" fmla="*/ 65 w 254"/>
                  <a:gd name="T15" fmla="*/ 126 h 197"/>
                  <a:gd name="T16" fmla="*/ 62 w 254"/>
                  <a:gd name="T17" fmla="*/ 129 h 197"/>
                  <a:gd name="T18" fmla="*/ 54 w 254"/>
                  <a:gd name="T19" fmla="*/ 137 h 197"/>
                  <a:gd name="T20" fmla="*/ 20 w 254"/>
                  <a:gd name="T21" fmla="*/ 137 h 197"/>
                  <a:gd name="T22" fmla="*/ 12 w 254"/>
                  <a:gd name="T23" fmla="*/ 144 h 197"/>
                  <a:gd name="T24" fmla="*/ 1 w 254"/>
                  <a:gd name="T25" fmla="*/ 144 h 197"/>
                  <a:gd name="T26" fmla="*/ 0 w 254"/>
                  <a:gd name="T27" fmla="*/ 151 h 197"/>
                  <a:gd name="T28" fmla="*/ 3 w 254"/>
                  <a:gd name="T29" fmla="*/ 160 h 197"/>
                  <a:gd name="T30" fmla="*/ 20 w 254"/>
                  <a:gd name="T31" fmla="*/ 180 h 197"/>
                  <a:gd name="T32" fmla="*/ 32 w 254"/>
                  <a:gd name="T33" fmla="*/ 182 h 197"/>
                  <a:gd name="T34" fmla="*/ 34 w 254"/>
                  <a:gd name="T35" fmla="*/ 186 h 197"/>
                  <a:gd name="T36" fmla="*/ 32 w 254"/>
                  <a:gd name="T37" fmla="*/ 189 h 197"/>
                  <a:gd name="T38" fmla="*/ 36 w 254"/>
                  <a:gd name="T39" fmla="*/ 193 h 197"/>
                  <a:gd name="T40" fmla="*/ 38 w 254"/>
                  <a:gd name="T41" fmla="*/ 193 h 197"/>
                  <a:gd name="T42" fmla="*/ 36 w 254"/>
                  <a:gd name="T43" fmla="*/ 189 h 197"/>
                  <a:gd name="T44" fmla="*/ 43 w 254"/>
                  <a:gd name="T45" fmla="*/ 186 h 197"/>
                  <a:gd name="T46" fmla="*/ 56 w 254"/>
                  <a:gd name="T47" fmla="*/ 197 h 197"/>
                  <a:gd name="T48" fmla="*/ 56 w 254"/>
                  <a:gd name="T49" fmla="*/ 186 h 197"/>
                  <a:gd name="T50" fmla="*/ 62 w 254"/>
                  <a:gd name="T51" fmla="*/ 179 h 197"/>
                  <a:gd name="T52" fmla="*/ 65 w 254"/>
                  <a:gd name="T53" fmla="*/ 169 h 197"/>
                  <a:gd name="T54" fmla="*/ 76 w 254"/>
                  <a:gd name="T55" fmla="*/ 164 h 197"/>
                  <a:gd name="T56" fmla="*/ 89 w 254"/>
                  <a:gd name="T57" fmla="*/ 162 h 197"/>
                  <a:gd name="T58" fmla="*/ 109 w 254"/>
                  <a:gd name="T59" fmla="*/ 177 h 197"/>
                  <a:gd name="T60" fmla="*/ 125 w 254"/>
                  <a:gd name="T61" fmla="*/ 171 h 197"/>
                  <a:gd name="T62" fmla="*/ 136 w 254"/>
                  <a:gd name="T63" fmla="*/ 179 h 197"/>
                  <a:gd name="T64" fmla="*/ 147 w 254"/>
                  <a:gd name="T65" fmla="*/ 180 h 197"/>
                  <a:gd name="T66" fmla="*/ 163 w 254"/>
                  <a:gd name="T67" fmla="*/ 171 h 197"/>
                  <a:gd name="T68" fmla="*/ 185 w 254"/>
                  <a:gd name="T69" fmla="*/ 169 h 197"/>
                  <a:gd name="T70" fmla="*/ 196 w 254"/>
                  <a:gd name="T71" fmla="*/ 173 h 197"/>
                  <a:gd name="T72" fmla="*/ 207 w 254"/>
                  <a:gd name="T73" fmla="*/ 168 h 197"/>
                  <a:gd name="T74" fmla="*/ 209 w 254"/>
                  <a:gd name="T75" fmla="*/ 162 h 197"/>
                  <a:gd name="T76" fmla="*/ 207 w 254"/>
                  <a:gd name="T77" fmla="*/ 158 h 197"/>
                  <a:gd name="T78" fmla="*/ 209 w 254"/>
                  <a:gd name="T79" fmla="*/ 155 h 197"/>
                  <a:gd name="T80" fmla="*/ 216 w 254"/>
                  <a:gd name="T81" fmla="*/ 155 h 197"/>
                  <a:gd name="T82" fmla="*/ 212 w 254"/>
                  <a:gd name="T83" fmla="*/ 153 h 197"/>
                  <a:gd name="T84" fmla="*/ 216 w 254"/>
                  <a:gd name="T85" fmla="*/ 142 h 197"/>
                  <a:gd name="T86" fmla="*/ 245 w 254"/>
                  <a:gd name="T87" fmla="*/ 111 h 197"/>
                  <a:gd name="T88" fmla="*/ 247 w 254"/>
                  <a:gd name="T89" fmla="*/ 84 h 197"/>
                  <a:gd name="T90" fmla="*/ 251 w 254"/>
                  <a:gd name="T91" fmla="*/ 60 h 197"/>
                  <a:gd name="T92" fmla="*/ 254 w 254"/>
                  <a:gd name="T93" fmla="*/ 53 h 197"/>
                  <a:gd name="T94" fmla="*/ 245 w 254"/>
                  <a:gd name="T95" fmla="*/ 46 h 197"/>
                  <a:gd name="T96" fmla="*/ 240 w 254"/>
                  <a:gd name="T97" fmla="*/ 35 h 197"/>
                  <a:gd name="T98" fmla="*/ 240 w 254"/>
                  <a:gd name="T99" fmla="*/ 8 h 197"/>
                  <a:gd name="T100" fmla="*/ 240 w 254"/>
                  <a:gd name="T101" fmla="*/ 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" h="197">
                    <a:moveTo>
                      <a:pt x="240" y="8"/>
                    </a:moveTo>
                    <a:lnTo>
                      <a:pt x="234" y="9"/>
                    </a:lnTo>
                    <a:lnTo>
                      <a:pt x="222" y="0"/>
                    </a:lnTo>
                    <a:lnTo>
                      <a:pt x="187" y="0"/>
                    </a:lnTo>
                    <a:lnTo>
                      <a:pt x="125" y="40"/>
                    </a:lnTo>
                    <a:lnTo>
                      <a:pt x="89" y="68"/>
                    </a:lnTo>
                    <a:lnTo>
                      <a:pt x="65" y="73"/>
                    </a:lnTo>
                    <a:lnTo>
                      <a:pt x="65" y="126"/>
                    </a:lnTo>
                    <a:lnTo>
                      <a:pt x="62" y="129"/>
                    </a:lnTo>
                    <a:lnTo>
                      <a:pt x="54" y="137"/>
                    </a:lnTo>
                    <a:lnTo>
                      <a:pt x="20" y="137"/>
                    </a:lnTo>
                    <a:lnTo>
                      <a:pt x="12" y="144"/>
                    </a:lnTo>
                    <a:lnTo>
                      <a:pt x="1" y="144"/>
                    </a:lnTo>
                    <a:lnTo>
                      <a:pt x="0" y="151"/>
                    </a:lnTo>
                    <a:lnTo>
                      <a:pt x="3" y="160"/>
                    </a:lnTo>
                    <a:lnTo>
                      <a:pt x="2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2" y="189"/>
                    </a:lnTo>
                    <a:lnTo>
                      <a:pt x="36" y="193"/>
                    </a:lnTo>
                    <a:lnTo>
                      <a:pt x="38" y="193"/>
                    </a:lnTo>
                    <a:lnTo>
                      <a:pt x="36" y="189"/>
                    </a:lnTo>
                    <a:lnTo>
                      <a:pt x="43" y="186"/>
                    </a:lnTo>
                    <a:lnTo>
                      <a:pt x="56" y="197"/>
                    </a:lnTo>
                    <a:lnTo>
                      <a:pt x="56" y="186"/>
                    </a:lnTo>
                    <a:lnTo>
                      <a:pt x="62" y="179"/>
                    </a:lnTo>
                    <a:lnTo>
                      <a:pt x="65" y="169"/>
                    </a:lnTo>
                    <a:lnTo>
                      <a:pt x="76" y="164"/>
                    </a:lnTo>
                    <a:lnTo>
                      <a:pt x="89" y="162"/>
                    </a:lnTo>
                    <a:lnTo>
                      <a:pt x="109" y="177"/>
                    </a:lnTo>
                    <a:lnTo>
                      <a:pt x="125" y="171"/>
                    </a:lnTo>
                    <a:lnTo>
                      <a:pt x="136" y="179"/>
                    </a:lnTo>
                    <a:lnTo>
                      <a:pt x="147" y="180"/>
                    </a:lnTo>
                    <a:lnTo>
                      <a:pt x="163" y="171"/>
                    </a:lnTo>
                    <a:lnTo>
                      <a:pt x="185" y="169"/>
                    </a:lnTo>
                    <a:lnTo>
                      <a:pt x="196" y="173"/>
                    </a:lnTo>
                    <a:lnTo>
                      <a:pt x="207" y="168"/>
                    </a:lnTo>
                    <a:lnTo>
                      <a:pt x="209" y="162"/>
                    </a:lnTo>
                    <a:lnTo>
                      <a:pt x="207" y="158"/>
                    </a:lnTo>
                    <a:lnTo>
                      <a:pt x="209" y="155"/>
                    </a:lnTo>
                    <a:lnTo>
                      <a:pt x="216" y="155"/>
                    </a:lnTo>
                    <a:lnTo>
                      <a:pt x="212" y="153"/>
                    </a:lnTo>
                    <a:lnTo>
                      <a:pt x="216" y="142"/>
                    </a:lnTo>
                    <a:lnTo>
                      <a:pt x="245" y="111"/>
                    </a:lnTo>
                    <a:lnTo>
                      <a:pt x="247" y="84"/>
                    </a:lnTo>
                    <a:lnTo>
                      <a:pt x="251" y="60"/>
                    </a:lnTo>
                    <a:lnTo>
                      <a:pt x="254" y="53"/>
                    </a:lnTo>
                    <a:lnTo>
                      <a:pt x="245" y="46"/>
                    </a:lnTo>
                    <a:lnTo>
                      <a:pt x="240" y="35"/>
                    </a:lnTo>
                    <a:lnTo>
                      <a:pt x="240" y="8"/>
                    </a:lnTo>
                    <a:lnTo>
                      <a:pt x="24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8" name="Freeform 487"/>
              <p:cNvSpPr>
                <a:spLocks/>
              </p:cNvSpPr>
              <p:nvPr/>
            </p:nvSpPr>
            <p:spPr bwMode="auto">
              <a:xfrm>
                <a:off x="2703" y="1886"/>
                <a:ext cx="254" cy="197"/>
              </a:xfrm>
              <a:custGeom>
                <a:avLst/>
                <a:gdLst>
                  <a:gd name="T0" fmla="*/ 240 w 254"/>
                  <a:gd name="T1" fmla="*/ 8 h 197"/>
                  <a:gd name="T2" fmla="*/ 234 w 254"/>
                  <a:gd name="T3" fmla="*/ 9 h 197"/>
                  <a:gd name="T4" fmla="*/ 222 w 254"/>
                  <a:gd name="T5" fmla="*/ 0 h 197"/>
                  <a:gd name="T6" fmla="*/ 187 w 254"/>
                  <a:gd name="T7" fmla="*/ 0 h 197"/>
                  <a:gd name="T8" fmla="*/ 125 w 254"/>
                  <a:gd name="T9" fmla="*/ 40 h 197"/>
                  <a:gd name="T10" fmla="*/ 89 w 254"/>
                  <a:gd name="T11" fmla="*/ 68 h 197"/>
                  <a:gd name="T12" fmla="*/ 65 w 254"/>
                  <a:gd name="T13" fmla="*/ 73 h 197"/>
                  <a:gd name="T14" fmla="*/ 65 w 254"/>
                  <a:gd name="T15" fmla="*/ 126 h 197"/>
                  <a:gd name="T16" fmla="*/ 62 w 254"/>
                  <a:gd name="T17" fmla="*/ 129 h 197"/>
                  <a:gd name="T18" fmla="*/ 54 w 254"/>
                  <a:gd name="T19" fmla="*/ 137 h 197"/>
                  <a:gd name="T20" fmla="*/ 20 w 254"/>
                  <a:gd name="T21" fmla="*/ 137 h 197"/>
                  <a:gd name="T22" fmla="*/ 12 w 254"/>
                  <a:gd name="T23" fmla="*/ 144 h 197"/>
                  <a:gd name="T24" fmla="*/ 1 w 254"/>
                  <a:gd name="T25" fmla="*/ 144 h 197"/>
                  <a:gd name="T26" fmla="*/ 0 w 254"/>
                  <a:gd name="T27" fmla="*/ 151 h 197"/>
                  <a:gd name="T28" fmla="*/ 3 w 254"/>
                  <a:gd name="T29" fmla="*/ 160 h 197"/>
                  <a:gd name="T30" fmla="*/ 20 w 254"/>
                  <a:gd name="T31" fmla="*/ 180 h 197"/>
                  <a:gd name="T32" fmla="*/ 32 w 254"/>
                  <a:gd name="T33" fmla="*/ 182 h 197"/>
                  <a:gd name="T34" fmla="*/ 34 w 254"/>
                  <a:gd name="T35" fmla="*/ 186 h 197"/>
                  <a:gd name="T36" fmla="*/ 32 w 254"/>
                  <a:gd name="T37" fmla="*/ 189 h 197"/>
                  <a:gd name="T38" fmla="*/ 36 w 254"/>
                  <a:gd name="T39" fmla="*/ 193 h 197"/>
                  <a:gd name="T40" fmla="*/ 38 w 254"/>
                  <a:gd name="T41" fmla="*/ 193 h 197"/>
                  <a:gd name="T42" fmla="*/ 36 w 254"/>
                  <a:gd name="T43" fmla="*/ 189 h 197"/>
                  <a:gd name="T44" fmla="*/ 43 w 254"/>
                  <a:gd name="T45" fmla="*/ 186 h 197"/>
                  <a:gd name="T46" fmla="*/ 56 w 254"/>
                  <a:gd name="T47" fmla="*/ 197 h 197"/>
                  <a:gd name="T48" fmla="*/ 56 w 254"/>
                  <a:gd name="T49" fmla="*/ 186 h 197"/>
                  <a:gd name="T50" fmla="*/ 62 w 254"/>
                  <a:gd name="T51" fmla="*/ 179 h 197"/>
                  <a:gd name="T52" fmla="*/ 65 w 254"/>
                  <a:gd name="T53" fmla="*/ 169 h 197"/>
                  <a:gd name="T54" fmla="*/ 76 w 254"/>
                  <a:gd name="T55" fmla="*/ 164 h 197"/>
                  <a:gd name="T56" fmla="*/ 89 w 254"/>
                  <a:gd name="T57" fmla="*/ 162 h 197"/>
                  <a:gd name="T58" fmla="*/ 109 w 254"/>
                  <a:gd name="T59" fmla="*/ 177 h 197"/>
                  <a:gd name="T60" fmla="*/ 125 w 254"/>
                  <a:gd name="T61" fmla="*/ 171 h 197"/>
                  <a:gd name="T62" fmla="*/ 136 w 254"/>
                  <a:gd name="T63" fmla="*/ 179 h 197"/>
                  <a:gd name="T64" fmla="*/ 147 w 254"/>
                  <a:gd name="T65" fmla="*/ 180 h 197"/>
                  <a:gd name="T66" fmla="*/ 163 w 254"/>
                  <a:gd name="T67" fmla="*/ 171 h 197"/>
                  <a:gd name="T68" fmla="*/ 185 w 254"/>
                  <a:gd name="T69" fmla="*/ 169 h 197"/>
                  <a:gd name="T70" fmla="*/ 196 w 254"/>
                  <a:gd name="T71" fmla="*/ 173 h 197"/>
                  <a:gd name="T72" fmla="*/ 207 w 254"/>
                  <a:gd name="T73" fmla="*/ 168 h 197"/>
                  <a:gd name="T74" fmla="*/ 209 w 254"/>
                  <a:gd name="T75" fmla="*/ 162 h 197"/>
                  <a:gd name="T76" fmla="*/ 207 w 254"/>
                  <a:gd name="T77" fmla="*/ 158 h 197"/>
                  <a:gd name="T78" fmla="*/ 209 w 254"/>
                  <a:gd name="T79" fmla="*/ 155 h 197"/>
                  <a:gd name="T80" fmla="*/ 216 w 254"/>
                  <a:gd name="T81" fmla="*/ 155 h 197"/>
                  <a:gd name="T82" fmla="*/ 212 w 254"/>
                  <a:gd name="T83" fmla="*/ 153 h 197"/>
                  <a:gd name="T84" fmla="*/ 216 w 254"/>
                  <a:gd name="T85" fmla="*/ 142 h 197"/>
                  <a:gd name="T86" fmla="*/ 245 w 254"/>
                  <a:gd name="T87" fmla="*/ 111 h 197"/>
                  <a:gd name="T88" fmla="*/ 247 w 254"/>
                  <a:gd name="T89" fmla="*/ 84 h 197"/>
                  <a:gd name="T90" fmla="*/ 251 w 254"/>
                  <a:gd name="T91" fmla="*/ 60 h 197"/>
                  <a:gd name="T92" fmla="*/ 254 w 254"/>
                  <a:gd name="T93" fmla="*/ 53 h 197"/>
                  <a:gd name="T94" fmla="*/ 245 w 254"/>
                  <a:gd name="T95" fmla="*/ 46 h 197"/>
                  <a:gd name="T96" fmla="*/ 240 w 254"/>
                  <a:gd name="T97" fmla="*/ 35 h 197"/>
                  <a:gd name="T98" fmla="*/ 240 w 254"/>
                  <a:gd name="T99" fmla="*/ 8 h 197"/>
                  <a:gd name="T100" fmla="*/ 240 w 254"/>
                  <a:gd name="T101" fmla="*/ 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" h="197">
                    <a:moveTo>
                      <a:pt x="240" y="8"/>
                    </a:moveTo>
                    <a:lnTo>
                      <a:pt x="234" y="9"/>
                    </a:lnTo>
                    <a:lnTo>
                      <a:pt x="222" y="0"/>
                    </a:lnTo>
                    <a:lnTo>
                      <a:pt x="187" y="0"/>
                    </a:lnTo>
                    <a:lnTo>
                      <a:pt x="125" y="40"/>
                    </a:lnTo>
                    <a:lnTo>
                      <a:pt x="89" y="68"/>
                    </a:lnTo>
                    <a:lnTo>
                      <a:pt x="65" y="73"/>
                    </a:lnTo>
                    <a:lnTo>
                      <a:pt x="65" y="126"/>
                    </a:lnTo>
                    <a:lnTo>
                      <a:pt x="62" y="129"/>
                    </a:lnTo>
                    <a:lnTo>
                      <a:pt x="54" y="137"/>
                    </a:lnTo>
                    <a:lnTo>
                      <a:pt x="20" y="137"/>
                    </a:lnTo>
                    <a:lnTo>
                      <a:pt x="12" y="144"/>
                    </a:lnTo>
                    <a:lnTo>
                      <a:pt x="1" y="144"/>
                    </a:lnTo>
                    <a:lnTo>
                      <a:pt x="0" y="151"/>
                    </a:lnTo>
                    <a:lnTo>
                      <a:pt x="3" y="160"/>
                    </a:lnTo>
                    <a:lnTo>
                      <a:pt x="2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2" y="189"/>
                    </a:lnTo>
                    <a:lnTo>
                      <a:pt x="36" y="193"/>
                    </a:lnTo>
                    <a:lnTo>
                      <a:pt x="38" y="193"/>
                    </a:lnTo>
                    <a:lnTo>
                      <a:pt x="36" y="189"/>
                    </a:lnTo>
                    <a:lnTo>
                      <a:pt x="43" y="186"/>
                    </a:lnTo>
                    <a:lnTo>
                      <a:pt x="56" y="197"/>
                    </a:lnTo>
                    <a:lnTo>
                      <a:pt x="56" y="186"/>
                    </a:lnTo>
                    <a:lnTo>
                      <a:pt x="62" y="179"/>
                    </a:lnTo>
                    <a:lnTo>
                      <a:pt x="65" y="169"/>
                    </a:lnTo>
                    <a:lnTo>
                      <a:pt x="76" y="164"/>
                    </a:lnTo>
                    <a:lnTo>
                      <a:pt x="89" y="162"/>
                    </a:lnTo>
                    <a:lnTo>
                      <a:pt x="109" y="177"/>
                    </a:lnTo>
                    <a:lnTo>
                      <a:pt x="125" y="171"/>
                    </a:lnTo>
                    <a:lnTo>
                      <a:pt x="136" y="179"/>
                    </a:lnTo>
                    <a:lnTo>
                      <a:pt x="147" y="180"/>
                    </a:lnTo>
                    <a:lnTo>
                      <a:pt x="163" y="171"/>
                    </a:lnTo>
                    <a:lnTo>
                      <a:pt x="185" y="169"/>
                    </a:lnTo>
                    <a:lnTo>
                      <a:pt x="196" y="173"/>
                    </a:lnTo>
                    <a:lnTo>
                      <a:pt x="207" y="168"/>
                    </a:lnTo>
                    <a:lnTo>
                      <a:pt x="209" y="162"/>
                    </a:lnTo>
                    <a:lnTo>
                      <a:pt x="207" y="158"/>
                    </a:lnTo>
                    <a:lnTo>
                      <a:pt x="209" y="155"/>
                    </a:lnTo>
                    <a:lnTo>
                      <a:pt x="216" y="155"/>
                    </a:lnTo>
                    <a:lnTo>
                      <a:pt x="212" y="153"/>
                    </a:lnTo>
                    <a:lnTo>
                      <a:pt x="216" y="142"/>
                    </a:lnTo>
                    <a:lnTo>
                      <a:pt x="245" y="111"/>
                    </a:lnTo>
                    <a:lnTo>
                      <a:pt x="247" y="84"/>
                    </a:lnTo>
                    <a:lnTo>
                      <a:pt x="251" y="60"/>
                    </a:lnTo>
                    <a:lnTo>
                      <a:pt x="254" y="53"/>
                    </a:lnTo>
                    <a:lnTo>
                      <a:pt x="245" y="46"/>
                    </a:lnTo>
                    <a:lnTo>
                      <a:pt x="240" y="35"/>
                    </a:lnTo>
                    <a:lnTo>
                      <a:pt x="240" y="8"/>
                    </a:lnTo>
                    <a:lnTo>
                      <a:pt x="24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19" name="Freeform 488"/>
              <p:cNvSpPr>
                <a:spLocks/>
              </p:cNvSpPr>
              <p:nvPr/>
            </p:nvSpPr>
            <p:spPr bwMode="auto">
              <a:xfrm>
                <a:off x="2746" y="2048"/>
                <a:ext cx="186" cy="157"/>
              </a:xfrm>
              <a:custGeom>
                <a:avLst/>
                <a:gdLst>
                  <a:gd name="T0" fmla="*/ 37 w 186"/>
                  <a:gd name="T1" fmla="*/ 131 h 157"/>
                  <a:gd name="T2" fmla="*/ 33 w 186"/>
                  <a:gd name="T3" fmla="*/ 126 h 157"/>
                  <a:gd name="T4" fmla="*/ 24 w 186"/>
                  <a:gd name="T5" fmla="*/ 122 h 157"/>
                  <a:gd name="T6" fmla="*/ 0 w 186"/>
                  <a:gd name="T7" fmla="*/ 122 h 157"/>
                  <a:gd name="T8" fmla="*/ 0 w 186"/>
                  <a:gd name="T9" fmla="*/ 87 h 157"/>
                  <a:gd name="T10" fmla="*/ 6 w 186"/>
                  <a:gd name="T11" fmla="*/ 69 h 157"/>
                  <a:gd name="T12" fmla="*/ 13 w 186"/>
                  <a:gd name="T13" fmla="*/ 64 h 157"/>
                  <a:gd name="T14" fmla="*/ 13 w 186"/>
                  <a:gd name="T15" fmla="*/ 57 h 157"/>
                  <a:gd name="T16" fmla="*/ 15 w 186"/>
                  <a:gd name="T17" fmla="*/ 57 h 157"/>
                  <a:gd name="T18" fmla="*/ 15 w 186"/>
                  <a:gd name="T19" fmla="*/ 46 h 157"/>
                  <a:gd name="T20" fmla="*/ 11 w 186"/>
                  <a:gd name="T21" fmla="*/ 40 h 157"/>
                  <a:gd name="T22" fmla="*/ 13 w 186"/>
                  <a:gd name="T23" fmla="*/ 35 h 157"/>
                  <a:gd name="T24" fmla="*/ 13 w 186"/>
                  <a:gd name="T25" fmla="*/ 24 h 157"/>
                  <a:gd name="T26" fmla="*/ 19 w 186"/>
                  <a:gd name="T27" fmla="*/ 17 h 157"/>
                  <a:gd name="T28" fmla="*/ 22 w 186"/>
                  <a:gd name="T29" fmla="*/ 7 h 157"/>
                  <a:gd name="T30" fmla="*/ 33 w 186"/>
                  <a:gd name="T31" fmla="*/ 2 h 157"/>
                  <a:gd name="T32" fmla="*/ 46 w 186"/>
                  <a:gd name="T33" fmla="*/ 0 h 157"/>
                  <a:gd name="T34" fmla="*/ 66 w 186"/>
                  <a:gd name="T35" fmla="*/ 15 h 157"/>
                  <a:gd name="T36" fmla="*/ 82 w 186"/>
                  <a:gd name="T37" fmla="*/ 9 h 157"/>
                  <a:gd name="T38" fmla="*/ 93 w 186"/>
                  <a:gd name="T39" fmla="*/ 17 h 157"/>
                  <a:gd name="T40" fmla="*/ 104 w 186"/>
                  <a:gd name="T41" fmla="*/ 18 h 157"/>
                  <a:gd name="T42" fmla="*/ 120 w 186"/>
                  <a:gd name="T43" fmla="*/ 9 h 157"/>
                  <a:gd name="T44" fmla="*/ 142 w 186"/>
                  <a:gd name="T45" fmla="*/ 7 h 157"/>
                  <a:gd name="T46" fmla="*/ 153 w 186"/>
                  <a:gd name="T47" fmla="*/ 11 h 157"/>
                  <a:gd name="T48" fmla="*/ 164 w 186"/>
                  <a:gd name="T49" fmla="*/ 6 h 157"/>
                  <a:gd name="T50" fmla="*/ 166 w 186"/>
                  <a:gd name="T51" fmla="*/ 0 h 157"/>
                  <a:gd name="T52" fmla="*/ 180 w 186"/>
                  <a:gd name="T53" fmla="*/ 22 h 157"/>
                  <a:gd name="T54" fmla="*/ 186 w 186"/>
                  <a:gd name="T55" fmla="*/ 27 h 157"/>
                  <a:gd name="T56" fmla="*/ 186 w 186"/>
                  <a:gd name="T57" fmla="*/ 35 h 157"/>
                  <a:gd name="T58" fmla="*/ 171 w 186"/>
                  <a:gd name="T59" fmla="*/ 47 h 157"/>
                  <a:gd name="T60" fmla="*/ 160 w 186"/>
                  <a:gd name="T61" fmla="*/ 80 h 157"/>
                  <a:gd name="T62" fmla="*/ 151 w 186"/>
                  <a:gd name="T63" fmla="*/ 87 h 157"/>
                  <a:gd name="T64" fmla="*/ 139 w 186"/>
                  <a:gd name="T65" fmla="*/ 118 h 157"/>
                  <a:gd name="T66" fmla="*/ 133 w 186"/>
                  <a:gd name="T67" fmla="*/ 120 h 157"/>
                  <a:gd name="T68" fmla="*/ 124 w 186"/>
                  <a:gd name="T69" fmla="*/ 113 h 157"/>
                  <a:gd name="T70" fmla="*/ 108 w 186"/>
                  <a:gd name="T71" fmla="*/ 113 h 157"/>
                  <a:gd name="T72" fmla="*/ 97 w 186"/>
                  <a:gd name="T73" fmla="*/ 129 h 157"/>
                  <a:gd name="T74" fmla="*/ 89 w 186"/>
                  <a:gd name="T75" fmla="*/ 147 h 157"/>
                  <a:gd name="T76" fmla="*/ 88 w 186"/>
                  <a:gd name="T77" fmla="*/ 146 h 157"/>
                  <a:gd name="T78" fmla="*/ 86 w 186"/>
                  <a:gd name="T79" fmla="*/ 153 h 157"/>
                  <a:gd name="T80" fmla="*/ 69 w 186"/>
                  <a:gd name="T81" fmla="*/ 149 h 157"/>
                  <a:gd name="T82" fmla="*/ 66 w 186"/>
                  <a:gd name="T83" fmla="*/ 153 h 157"/>
                  <a:gd name="T84" fmla="*/ 55 w 186"/>
                  <a:gd name="T85" fmla="*/ 157 h 157"/>
                  <a:gd name="T86" fmla="*/ 44 w 186"/>
                  <a:gd name="T87" fmla="*/ 147 h 157"/>
                  <a:gd name="T88" fmla="*/ 44 w 186"/>
                  <a:gd name="T89" fmla="*/ 137 h 157"/>
                  <a:gd name="T90" fmla="*/ 37 w 186"/>
                  <a:gd name="T91" fmla="*/ 131 h 157"/>
                  <a:gd name="T92" fmla="*/ 37 w 186"/>
                  <a:gd name="T9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" h="157">
                    <a:moveTo>
                      <a:pt x="37" y="131"/>
                    </a:moveTo>
                    <a:lnTo>
                      <a:pt x="33" y="126"/>
                    </a:lnTo>
                    <a:lnTo>
                      <a:pt x="24" y="12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6" y="69"/>
                    </a:lnTo>
                    <a:lnTo>
                      <a:pt x="13" y="64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5" y="46"/>
                    </a:lnTo>
                    <a:lnTo>
                      <a:pt x="11" y="40"/>
                    </a:lnTo>
                    <a:lnTo>
                      <a:pt x="13" y="35"/>
                    </a:lnTo>
                    <a:lnTo>
                      <a:pt x="13" y="24"/>
                    </a:lnTo>
                    <a:lnTo>
                      <a:pt x="19" y="17"/>
                    </a:lnTo>
                    <a:lnTo>
                      <a:pt x="22" y="7"/>
                    </a:lnTo>
                    <a:lnTo>
                      <a:pt x="33" y="2"/>
                    </a:lnTo>
                    <a:lnTo>
                      <a:pt x="46" y="0"/>
                    </a:lnTo>
                    <a:lnTo>
                      <a:pt x="66" y="15"/>
                    </a:lnTo>
                    <a:lnTo>
                      <a:pt x="82" y="9"/>
                    </a:lnTo>
                    <a:lnTo>
                      <a:pt x="93" y="17"/>
                    </a:lnTo>
                    <a:lnTo>
                      <a:pt x="104" y="18"/>
                    </a:lnTo>
                    <a:lnTo>
                      <a:pt x="120" y="9"/>
                    </a:lnTo>
                    <a:lnTo>
                      <a:pt x="142" y="7"/>
                    </a:lnTo>
                    <a:lnTo>
                      <a:pt x="153" y="11"/>
                    </a:lnTo>
                    <a:lnTo>
                      <a:pt x="164" y="6"/>
                    </a:lnTo>
                    <a:lnTo>
                      <a:pt x="166" y="0"/>
                    </a:lnTo>
                    <a:lnTo>
                      <a:pt x="180" y="22"/>
                    </a:lnTo>
                    <a:lnTo>
                      <a:pt x="186" y="27"/>
                    </a:lnTo>
                    <a:lnTo>
                      <a:pt x="186" y="35"/>
                    </a:lnTo>
                    <a:lnTo>
                      <a:pt x="171" y="47"/>
                    </a:lnTo>
                    <a:lnTo>
                      <a:pt x="160" y="80"/>
                    </a:lnTo>
                    <a:lnTo>
                      <a:pt x="151" y="87"/>
                    </a:lnTo>
                    <a:lnTo>
                      <a:pt x="139" y="118"/>
                    </a:lnTo>
                    <a:lnTo>
                      <a:pt x="133" y="120"/>
                    </a:lnTo>
                    <a:lnTo>
                      <a:pt x="124" y="113"/>
                    </a:lnTo>
                    <a:lnTo>
                      <a:pt x="108" y="113"/>
                    </a:lnTo>
                    <a:lnTo>
                      <a:pt x="97" y="129"/>
                    </a:lnTo>
                    <a:lnTo>
                      <a:pt x="89" y="147"/>
                    </a:lnTo>
                    <a:lnTo>
                      <a:pt x="88" y="146"/>
                    </a:lnTo>
                    <a:lnTo>
                      <a:pt x="86" y="153"/>
                    </a:lnTo>
                    <a:lnTo>
                      <a:pt x="69" y="149"/>
                    </a:lnTo>
                    <a:lnTo>
                      <a:pt x="66" y="153"/>
                    </a:lnTo>
                    <a:lnTo>
                      <a:pt x="55" y="157"/>
                    </a:lnTo>
                    <a:lnTo>
                      <a:pt x="44" y="147"/>
                    </a:lnTo>
                    <a:lnTo>
                      <a:pt x="44" y="137"/>
                    </a:lnTo>
                    <a:lnTo>
                      <a:pt x="37" y="131"/>
                    </a:lnTo>
                    <a:lnTo>
                      <a:pt x="37" y="1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0" name="Freeform 489"/>
              <p:cNvSpPr>
                <a:spLocks/>
              </p:cNvSpPr>
              <p:nvPr/>
            </p:nvSpPr>
            <p:spPr bwMode="auto">
              <a:xfrm>
                <a:off x="2746" y="2048"/>
                <a:ext cx="186" cy="157"/>
              </a:xfrm>
              <a:custGeom>
                <a:avLst/>
                <a:gdLst>
                  <a:gd name="T0" fmla="*/ 37 w 186"/>
                  <a:gd name="T1" fmla="*/ 131 h 157"/>
                  <a:gd name="T2" fmla="*/ 33 w 186"/>
                  <a:gd name="T3" fmla="*/ 126 h 157"/>
                  <a:gd name="T4" fmla="*/ 24 w 186"/>
                  <a:gd name="T5" fmla="*/ 122 h 157"/>
                  <a:gd name="T6" fmla="*/ 0 w 186"/>
                  <a:gd name="T7" fmla="*/ 122 h 157"/>
                  <a:gd name="T8" fmla="*/ 0 w 186"/>
                  <a:gd name="T9" fmla="*/ 87 h 157"/>
                  <a:gd name="T10" fmla="*/ 6 w 186"/>
                  <a:gd name="T11" fmla="*/ 69 h 157"/>
                  <a:gd name="T12" fmla="*/ 13 w 186"/>
                  <a:gd name="T13" fmla="*/ 64 h 157"/>
                  <a:gd name="T14" fmla="*/ 13 w 186"/>
                  <a:gd name="T15" fmla="*/ 57 h 157"/>
                  <a:gd name="T16" fmla="*/ 15 w 186"/>
                  <a:gd name="T17" fmla="*/ 57 h 157"/>
                  <a:gd name="T18" fmla="*/ 15 w 186"/>
                  <a:gd name="T19" fmla="*/ 46 h 157"/>
                  <a:gd name="T20" fmla="*/ 11 w 186"/>
                  <a:gd name="T21" fmla="*/ 40 h 157"/>
                  <a:gd name="T22" fmla="*/ 13 w 186"/>
                  <a:gd name="T23" fmla="*/ 35 h 157"/>
                  <a:gd name="T24" fmla="*/ 13 w 186"/>
                  <a:gd name="T25" fmla="*/ 24 h 157"/>
                  <a:gd name="T26" fmla="*/ 19 w 186"/>
                  <a:gd name="T27" fmla="*/ 17 h 157"/>
                  <a:gd name="T28" fmla="*/ 22 w 186"/>
                  <a:gd name="T29" fmla="*/ 7 h 157"/>
                  <a:gd name="T30" fmla="*/ 33 w 186"/>
                  <a:gd name="T31" fmla="*/ 2 h 157"/>
                  <a:gd name="T32" fmla="*/ 46 w 186"/>
                  <a:gd name="T33" fmla="*/ 0 h 157"/>
                  <a:gd name="T34" fmla="*/ 66 w 186"/>
                  <a:gd name="T35" fmla="*/ 15 h 157"/>
                  <a:gd name="T36" fmla="*/ 82 w 186"/>
                  <a:gd name="T37" fmla="*/ 9 h 157"/>
                  <a:gd name="T38" fmla="*/ 93 w 186"/>
                  <a:gd name="T39" fmla="*/ 17 h 157"/>
                  <a:gd name="T40" fmla="*/ 104 w 186"/>
                  <a:gd name="T41" fmla="*/ 18 h 157"/>
                  <a:gd name="T42" fmla="*/ 120 w 186"/>
                  <a:gd name="T43" fmla="*/ 9 h 157"/>
                  <a:gd name="T44" fmla="*/ 142 w 186"/>
                  <a:gd name="T45" fmla="*/ 7 h 157"/>
                  <a:gd name="T46" fmla="*/ 153 w 186"/>
                  <a:gd name="T47" fmla="*/ 11 h 157"/>
                  <a:gd name="T48" fmla="*/ 164 w 186"/>
                  <a:gd name="T49" fmla="*/ 6 h 157"/>
                  <a:gd name="T50" fmla="*/ 166 w 186"/>
                  <a:gd name="T51" fmla="*/ 0 h 157"/>
                  <a:gd name="T52" fmla="*/ 180 w 186"/>
                  <a:gd name="T53" fmla="*/ 22 h 157"/>
                  <a:gd name="T54" fmla="*/ 186 w 186"/>
                  <a:gd name="T55" fmla="*/ 27 h 157"/>
                  <a:gd name="T56" fmla="*/ 186 w 186"/>
                  <a:gd name="T57" fmla="*/ 35 h 157"/>
                  <a:gd name="T58" fmla="*/ 171 w 186"/>
                  <a:gd name="T59" fmla="*/ 47 h 157"/>
                  <a:gd name="T60" fmla="*/ 160 w 186"/>
                  <a:gd name="T61" fmla="*/ 80 h 157"/>
                  <a:gd name="T62" fmla="*/ 151 w 186"/>
                  <a:gd name="T63" fmla="*/ 87 h 157"/>
                  <a:gd name="T64" fmla="*/ 139 w 186"/>
                  <a:gd name="T65" fmla="*/ 118 h 157"/>
                  <a:gd name="T66" fmla="*/ 133 w 186"/>
                  <a:gd name="T67" fmla="*/ 120 h 157"/>
                  <a:gd name="T68" fmla="*/ 124 w 186"/>
                  <a:gd name="T69" fmla="*/ 113 h 157"/>
                  <a:gd name="T70" fmla="*/ 108 w 186"/>
                  <a:gd name="T71" fmla="*/ 113 h 157"/>
                  <a:gd name="T72" fmla="*/ 97 w 186"/>
                  <a:gd name="T73" fmla="*/ 129 h 157"/>
                  <a:gd name="T74" fmla="*/ 89 w 186"/>
                  <a:gd name="T75" fmla="*/ 147 h 157"/>
                  <a:gd name="T76" fmla="*/ 88 w 186"/>
                  <a:gd name="T77" fmla="*/ 146 h 157"/>
                  <a:gd name="T78" fmla="*/ 86 w 186"/>
                  <a:gd name="T79" fmla="*/ 153 h 157"/>
                  <a:gd name="T80" fmla="*/ 69 w 186"/>
                  <a:gd name="T81" fmla="*/ 149 h 157"/>
                  <a:gd name="T82" fmla="*/ 66 w 186"/>
                  <a:gd name="T83" fmla="*/ 153 h 157"/>
                  <a:gd name="T84" fmla="*/ 55 w 186"/>
                  <a:gd name="T85" fmla="*/ 157 h 157"/>
                  <a:gd name="T86" fmla="*/ 44 w 186"/>
                  <a:gd name="T87" fmla="*/ 147 h 157"/>
                  <a:gd name="T88" fmla="*/ 44 w 186"/>
                  <a:gd name="T89" fmla="*/ 137 h 157"/>
                  <a:gd name="T90" fmla="*/ 37 w 186"/>
                  <a:gd name="T91" fmla="*/ 131 h 157"/>
                  <a:gd name="T92" fmla="*/ 37 w 186"/>
                  <a:gd name="T9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" h="157">
                    <a:moveTo>
                      <a:pt x="37" y="131"/>
                    </a:moveTo>
                    <a:lnTo>
                      <a:pt x="33" y="126"/>
                    </a:lnTo>
                    <a:lnTo>
                      <a:pt x="24" y="12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6" y="69"/>
                    </a:lnTo>
                    <a:lnTo>
                      <a:pt x="13" y="64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5" y="46"/>
                    </a:lnTo>
                    <a:lnTo>
                      <a:pt x="11" y="40"/>
                    </a:lnTo>
                    <a:lnTo>
                      <a:pt x="13" y="35"/>
                    </a:lnTo>
                    <a:lnTo>
                      <a:pt x="13" y="24"/>
                    </a:lnTo>
                    <a:lnTo>
                      <a:pt x="19" y="17"/>
                    </a:lnTo>
                    <a:lnTo>
                      <a:pt x="22" y="7"/>
                    </a:lnTo>
                    <a:lnTo>
                      <a:pt x="33" y="2"/>
                    </a:lnTo>
                    <a:lnTo>
                      <a:pt x="46" y="0"/>
                    </a:lnTo>
                    <a:lnTo>
                      <a:pt x="66" y="15"/>
                    </a:lnTo>
                    <a:lnTo>
                      <a:pt x="82" y="9"/>
                    </a:lnTo>
                    <a:lnTo>
                      <a:pt x="93" y="17"/>
                    </a:lnTo>
                    <a:lnTo>
                      <a:pt x="104" y="18"/>
                    </a:lnTo>
                    <a:lnTo>
                      <a:pt x="120" y="9"/>
                    </a:lnTo>
                    <a:lnTo>
                      <a:pt x="142" y="7"/>
                    </a:lnTo>
                    <a:lnTo>
                      <a:pt x="153" y="11"/>
                    </a:lnTo>
                    <a:lnTo>
                      <a:pt x="164" y="6"/>
                    </a:lnTo>
                    <a:lnTo>
                      <a:pt x="166" y="0"/>
                    </a:lnTo>
                    <a:lnTo>
                      <a:pt x="180" y="22"/>
                    </a:lnTo>
                    <a:lnTo>
                      <a:pt x="186" y="27"/>
                    </a:lnTo>
                    <a:lnTo>
                      <a:pt x="186" y="35"/>
                    </a:lnTo>
                    <a:lnTo>
                      <a:pt x="171" y="47"/>
                    </a:lnTo>
                    <a:lnTo>
                      <a:pt x="160" y="80"/>
                    </a:lnTo>
                    <a:lnTo>
                      <a:pt x="151" y="87"/>
                    </a:lnTo>
                    <a:lnTo>
                      <a:pt x="139" y="118"/>
                    </a:lnTo>
                    <a:lnTo>
                      <a:pt x="133" y="120"/>
                    </a:lnTo>
                    <a:lnTo>
                      <a:pt x="124" y="113"/>
                    </a:lnTo>
                    <a:lnTo>
                      <a:pt x="108" y="113"/>
                    </a:lnTo>
                    <a:lnTo>
                      <a:pt x="97" y="129"/>
                    </a:lnTo>
                    <a:lnTo>
                      <a:pt x="89" y="147"/>
                    </a:lnTo>
                    <a:lnTo>
                      <a:pt x="88" y="146"/>
                    </a:lnTo>
                    <a:lnTo>
                      <a:pt x="86" y="153"/>
                    </a:lnTo>
                    <a:lnTo>
                      <a:pt x="69" y="149"/>
                    </a:lnTo>
                    <a:lnTo>
                      <a:pt x="66" y="153"/>
                    </a:lnTo>
                    <a:lnTo>
                      <a:pt x="55" y="157"/>
                    </a:lnTo>
                    <a:lnTo>
                      <a:pt x="44" y="147"/>
                    </a:lnTo>
                    <a:lnTo>
                      <a:pt x="44" y="137"/>
                    </a:lnTo>
                    <a:lnTo>
                      <a:pt x="37" y="131"/>
                    </a:lnTo>
                    <a:lnTo>
                      <a:pt x="37" y="1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1" name="Freeform 490"/>
              <p:cNvSpPr>
                <a:spLocks/>
              </p:cNvSpPr>
              <p:nvPr/>
            </p:nvSpPr>
            <p:spPr bwMode="auto">
              <a:xfrm>
                <a:off x="2433" y="2066"/>
                <a:ext cx="51" cy="29"/>
              </a:xfrm>
              <a:custGeom>
                <a:avLst/>
                <a:gdLst>
                  <a:gd name="T0" fmla="*/ 28 w 51"/>
                  <a:gd name="T1" fmla="*/ 29 h 29"/>
                  <a:gd name="T2" fmla="*/ 24 w 51"/>
                  <a:gd name="T3" fmla="*/ 26 h 29"/>
                  <a:gd name="T4" fmla="*/ 22 w 51"/>
                  <a:gd name="T5" fmla="*/ 17 h 29"/>
                  <a:gd name="T6" fmla="*/ 31 w 51"/>
                  <a:gd name="T7" fmla="*/ 13 h 29"/>
                  <a:gd name="T8" fmla="*/ 15 w 51"/>
                  <a:gd name="T9" fmla="*/ 17 h 29"/>
                  <a:gd name="T10" fmla="*/ 0 w 51"/>
                  <a:gd name="T11" fmla="*/ 6 h 29"/>
                  <a:gd name="T12" fmla="*/ 17 w 51"/>
                  <a:gd name="T13" fmla="*/ 6 h 29"/>
                  <a:gd name="T14" fmla="*/ 28 w 51"/>
                  <a:gd name="T15" fmla="*/ 2 h 29"/>
                  <a:gd name="T16" fmla="*/ 50 w 51"/>
                  <a:gd name="T17" fmla="*/ 0 h 29"/>
                  <a:gd name="T18" fmla="*/ 51 w 51"/>
                  <a:gd name="T19" fmla="*/ 6 h 29"/>
                  <a:gd name="T20" fmla="*/ 48 w 51"/>
                  <a:gd name="T21" fmla="*/ 9 h 29"/>
                  <a:gd name="T22" fmla="*/ 50 w 51"/>
                  <a:gd name="T23" fmla="*/ 17 h 29"/>
                  <a:gd name="T24" fmla="*/ 35 w 51"/>
                  <a:gd name="T25" fmla="*/ 20 h 29"/>
                  <a:gd name="T26" fmla="*/ 28 w 51"/>
                  <a:gd name="T27" fmla="*/ 29 h 29"/>
                  <a:gd name="T28" fmla="*/ 28 w 51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29">
                    <a:moveTo>
                      <a:pt x="28" y="29"/>
                    </a:moveTo>
                    <a:lnTo>
                      <a:pt x="24" y="26"/>
                    </a:lnTo>
                    <a:lnTo>
                      <a:pt x="22" y="17"/>
                    </a:lnTo>
                    <a:lnTo>
                      <a:pt x="31" y="13"/>
                    </a:lnTo>
                    <a:lnTo>
                      <a:pt x="15" y="17"/>
                    </a:lnTo>
                    <a:lnTo>
                      <a:pt x="0" y="6"/>
                    </a:lnTo>
                    <a:lnTo>
                      <a:pt x="17" y="6"/>
                    </a:lnTo>
                    <a:lnTo>
                      <a:pt x="28" y="2"/>
                    </a:lnTo>
                    <a:lnTo>
                      <a:pt x="50" y="0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50" y="17"/>
                    </a:lnTo>
                    <a:lnTo>
                      <a:pt x="35" y="20"/>
                    </a:lnTo>
                    <a:lnTo>
                      <a:pt x="28" y="29"/>
                    </a:lnTo>
                    <a:lnTo>
                      <a:pt x="28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2" name="Freeform 491"/>
              <p:cNvSpPr>
                <a:spLocks/>
              </p:cNvSpPr>
              <p:nvPr/>
            </p:nvSpPr>
            <p:spPr bwMode="auto">
              <a:xfrm>
                <a:off x="2433" y="2066"/>
                <a:ext cx="51" cy="29"/>
              </a:xfrm>
              <a:custGeom>
                <a:avLst/>
                <a:gdLst>
                  <a:gd name="T0" fmla="*/ 28 w 51"/>
                  <a:gd name="T1" fmla="*/ 29 h 29"/>
                  <a:gd name="T2" fmla="*/ 24 w 51"/>
                  <a:gd name="T3" fmla="*/ 26 h 29"/>
                  <a:gd name="T4" fmla="*/ 22 w 51"/>
                  <a:gd name="T5" fmla="*/ 17 h 29"/>
                  <a:gd name="T6" fmla="*/ 31 w 51"/>
                  <a:gd name="T7" fmla="*/ 13 h 29"/>
                  <a:gd name="T8" fmla="*/ 15 w 51"/>
                  <a:gd name="T9" fmla="*/ 17 h 29"/>
                  <a:gd name="T10" fmla="*/ 0 w 51"/>
                  <a:gd name="T11" fmla="*/ 6 h 29"/>
                  <a:gd name="T12" fmla="*/ 17 w 51"/>
                  <a:gd name="T13" fmla="*/ 6 h 29"/>
                  <a:gd name="T14" fmla="*/ 28 w 51"/>
                  <a:gd name="T15" fmla="*/ 2 h 29"/>
                  <a:gd name="T16" fmla="*/ 50 w 51"/>
                  <a:gd name="T17" fmla="*/ 0 h 29"/>
                  <a:gd name="T18" fmla="*/ 51 w 51"/>
                  <a:gd name="T19" fmla="*/ 6 h 29"/>
                  <a:gd name="T20" fmla="*/ 48 w 51"/>
                  <a:gd name="T21" fmla="*/ 9 h 29"/>
                  <a:gd name="T22" fmla="*/ 50 w 51"/>
                  <a:gd name="T23" fmla="*/ 17 h 29"/>
                  <a:gd name="T24" fmla="*/ 35 w 51"/>
                  <a:gd name="T25" fmla="*/ 20 h 29"/>
                  <a:gd name="T26" fmla="*/ 28 w 51"/>
                  <a:gd name="T27" fmla="*/ 29 h 29"/>
                  <a:gd name="T28" fmla="*/ 28 w 51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29">
                    <a:moveTo>
                      <a:pt x="28" y="29"/>
                    </a:moveTo>
                    <a:lnTo>
                      <a:pt x="24" y="26"/>
                    </a:lnTo>
                    <a:lnTo>
                      <a:pt x="22" y="17"/>
                    </a:lnTo>
                    <a:lnTo>
                      <a:pt x="31" y="13"/>
                    </a:lnTo>
                    <a:lnTo>
                      <a:pt x="15" y="17"/>
                    </a:lnTo>
                    <a:lnTo>
                      <a:pt x="0" y="6"/>
                    </a:lnTo>
                    <a:lnTo>
                      <a:pt x="17" y="6"/>
                    </a:lnTo>
                    <a:lnTo>
                      <a:pt x="28" y="2"/>
                    </a:lnTo>
                    <a:lnTo>
                      <a:pt x="50" y="0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50" y="17"/>
                    </a:lnTo>
                    <a:lnTo>
                      <a:pt x="35" y="20"/>
                    </a:lnTo>
                    <a:lnTo>
                      <a:pt x="28" y="29"/>
                    </a:lnTo>
                    <a:lnTo>
                      <a:pt x="28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3" name="Freeform 492"/>
              <p:cNvSpPr>
                <a:spLocks/>
              </p:cNvSpPr>
              <p:nvPr/>
            </p:nvSpPr>
            <p:spPr bwMode="auto">
              <a:xfrm>
                <a:off x="3166" y="2286"/>
                <a:ext cx="30" cy="30"/>
              </a:xfrm>
              <a:custGeom>
                <a:avLst/>
                <a:gdLst>
                  <a:gd name="T0" fmla="*/ 11 w 30"/>
                  <a:gd name="T1" fmla="*/ 6 h 30"/>
                  <a:gd name="T2" fmla="*/ 17 w 30"/>
                  <a:gd name="T3" fmla="*/ 6 h 30"/>
                  <a:gd name="T4" fmla="*/ 24 w 30"/>
                  <a:gd name="T5" fmla="*/ 0 h 30"/>
                  <a:gd name="T6" fmla="*/ 30 w 30"/>
                  <a:gd name="T7" fmla="*/ 15 h 30"/>
                  <a:gd name="T8" fmla="*/ 28 w 30"/>
                  <a:gd name="T9" fmla="*/ 22 h 30"/>
                  <a:gd name="T10" fmla="*/ 17 w 30"/>
                  <a:gd name="T11" fmla="*/ 22 h 30"/>
                  <a:gd name="T12" fmla="*/ 15 w 30"/>
                  <a:gd name="T13" fmla="*/ 28 h 30"/>
                  <a:gd name="T14" fmla="*/ 8 w 30"/>
                  <a:gd name="T15" fmla="*/ 30 h 30"/>
                  <a:gd name="T16" fmla="*/ 4 w 30"/>
                  <a:gd name="T17" fmla="*/ 24 h 30"/>
                  <a:gd name="T18" fmla="*/ 2 w 30"/>
                  <a:gd name="T19" fmla="*/ 28 h 30"/>
                  <a:gd name="T20" fmla="*/ 0 w 30"/>
                  <a:gd name="T21" fmla="*/ 22 h 30"/>
                  <a:gd name="T22" fmla="*/ 11 w 30"/>
                  <a:gd name="T23" fmla="*/ 6 h 30"/>
                  <a:gd name="T24" fmla="*/ 11 w 30"/>
                  <a:gd name="T2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11" y="6"/>
                    </a:moveTo>
                    <a:lnTo>
                      <a:pt x="17" y="6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28" y="22"/>
                    </a:lnTo>
                    <a:lnTo>
                      <a:pt x="17" y="22"/>
                    </a:lnTo>
                    <a:lnTo>
                      <a:pt x="15" y="28"/>
                    </a:lnTo>
                    <a:lnTo>
                      <a:pt x="8" y="30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4" name="Freeform 493"/>
              <p:cNvSpPr>
                <a:spLocks/>
              </p:cNvSpPr>
              <p:nvPr/>
            </p:nvSpPr>
            <p:spPr bwMode="auto">
              <a:xfrm>
                <a:off x="3166" y="2286"/>
                <a:ext cx="30" cy="30"/>
              </a:xfrm>
              <a:custGeom>
                <a:avLst/>
                <a:gdLst>
                  <a:gd name="T0" fmla="*/ 11 w 30"/>
                  <a:gd name="T1" fmla="*/ 6 h 30"/>
                  <a:gd name="T2" fmla="*/ 17 w 30"/>
                  <a:gd name="T3" fmla="*/ 6 h 30"/>
                  <a:gd name="T4" fmla="*/ 24 w 30"/>
                  <a:gd name="T5" fmla="*/ 0 h 30"/>
                  <a:gd name="T6" fmla="*/ 30 w 30"/>
                  <a:gd name="T7" fmla="*/ 15 h 30"/>
                  <a:gd name="T8" fmla="*/ 28 w 30"/>
                  <a:gd name="T9" fmla="*/ 22 h 30"/>
                  <a:gd name="T10" fmla="*/ 17 w 30"/>
                  <a:gd name="T11" fmla="*/ 22 h 30"/>
                  <a:gd name="T12" fmla="*/ 15 w 30"/>
                  <a:gd name="T13" fmla="*/ 28 h 30"/>
                  <a:gd name="T14" fmla="*/ 8 w 30"/>
                  <a:gd name="T15" fmla="*/ 30 h 30"/>
                  <a:gd name="T16" fmla="*/ 4 w 30"/>
                  <a:gd name="T17" fmla="*/ 24 h 30"/>
                  <a:gd name="T18" fmla="*/ 2 w 30"/>
                  <a:gd name="T19" fmla="*/ 28 h 30"/>
                  <a:gd name="T20" fmla="*/ 0 w 30"/>
                  <a:gd name="T21" fmla="*/ 22 h 30"/>
                  <a:gd name="T22" fmla="*/ 11 w 30"/>
                  <a:gd name="T23" fmla="*/ 6 h 30"/>
                  <a:gd name="T24" fmla="*/ 11 w 30"/>
                  <a:gd name="T2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11" y="6"/>
                    </a:moveTo>
                    <a:lnTo>
                      <a:pt x="17" y="6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28" y="22"/>
                    </a:lnTo>
                    <a:lnTo>
                      <a:pt x="17" y="22"/>
                    </a:lnTo>
                    <a:lnTo>
                      <a:pt x="15" y="28"/>
                    </a:lnTo>
                    <a:lnTo>
                      <a:pt x="8" y="30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5" name="Freeform 494"/>
              <p:cNvSpPr>
                <a:spLocks/>
              </p:cNvSpPr>
              <p:nvPr/>
            </p:nvSpPr>
            <p:spPr bwMode="auto">
              <a:xfrm>
                <a:off x="2805" y="2263"/>
                <a:ext cx="5" cy="7"/>
              </a:xfrm>
              <a:custGeom>
                <a:avLst/>
                <a:gdLst>
                  <a:gd name="T0" fmla="*/ 1 w 5"/>
                  <a:gd name="T1" fmla="*/ 0 h 7"/>
                  <a:gd name="T2" fmla="*/ 5 w 5"/>
                  <a:gd name="T3" fmla="*/ 3 h 7"/>
                  <a:gd name="T4" fmla="*/ 1 w 5"/>
                  <a:gd name="T5" fmla="*/ 7 h 7"/>
                  <a:gd name="T6" fmla="*/ 0 w 5"/>
                  <a:gd name="T7" fmla="*/ 3 h 7"/>
                  <a:gd name="T8" fmla="*/ 1 w 5"/>
                  <a:gd name="T9" fmla="*/ 0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6" name="Freeform 495"/>
              <p:cNvSpPr>
                <a:spLocks/>
              </p:cNvSpPr>
              <p:nvPr/>
            </p:nvSpPr>
            <p:spPr bwMode="auto">
              <a:xfrm>
                <a:off x="2805" y="2263"/>
                <a:ext cx="5" cy="7"/>
              </a:xfrm>
              <a:custGeom>
                <a:avLst/>
                <a:gdLst>
                  <a:gd name="T0" fmla="*/ 1 w 5"/>
                  <a:gd name="T1" fmla="*/ 0 h 7"/>
                  <a:gd name="T2" fmla="*/ 5 w 5"/>
                  <a:gd name="T3" fmla="*/ 3 h 7"/>
                  <a:gd name="T4" fmla="*/ 1 w 5"/>
                  <a:gd name="T5" fmla="*/ 7 h 7"/>
                  <a:gd name="T6" fmla="*/ 0 w 5"/>
                  <a:gd name="T7" fmla="*/ 3 h 7"/>
                  <a:gd name="T8" fmla="*/ 1 w 5"/>
                  <a:gd name="T9" fmla="*/ 0 h 7"/>
                  <a:gd name="T10" fmla="*/ 1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5" y="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7" name="Freeform 496"/>
              <p:cNvSpPr>
                <a:spLocks/>
              </p:cNvSpPr>
              <p:nvPr/>
            </p:nvSpPr>
            <p:spPr bwMode="auto">
              <a:xfrm>
                <a:off x="2421" y="2001"/>
                <a:ext cx="100" cy="71"/>
              </a:xfrm>
              <a:custGeom>
                <a:avLst/>
                <a:gdLst>
                  <a:gd name="T0" fmla="*/ 12 w 100"/>
                  <a:gd name="T1" fmla="*/ 60 h 71"/>
                  <a:gd name="T2" fmla="*/ 12 w 100"/>
                  <a:gd name="T3" fmla="*/ 71 h 71"/>
                  <a:gd name="T4" fmla="*/ 29 w 100"/>
                  <a:gd name="T5" fmla="*/ 71 h 71"/>
                  <a:gd name="T6" fmla="*/ 40 w 100"/>
                  <a:gd name="T7" fmla="*/ 67 h 71"/>
                  <a:gd name="T8" fmla="*/ 62 w 100"/>
                  <a:gd name="T9" fmla="*/ 65 h 71"/>
                  <a:gd name="T10" fmla="*/ 83 w 100"/>
                  <a:gd name="T11" fmla="*/ 71 h 71"/>
                  <a:gd name="T12" fmla="*/ 100 w 100"/>
                  <a:gd name="T13" fmla="*/ 71 h 71"/>
                  <a:gd name="T14" fmla="*/ 100 w 100"/>
                  <a:gd name="T15" fmla="*/ 62 h 71"/>
                  <a:gd name="T16" fmla="*/ 89 w 100"/>
                  <a:gd name="T17" fmla="*/ 51 h 71"/>
                  <a:gd name="T18" fmla="*/ 91 w 100"/>
                  <a:gd name="T19" fmla="*/ 45 h 71"/>
                  <a:gd name="T20" fmla="*/ 87 w 100"/>
                  <a:gd name="T21" fmla="*/ 31 h 71"/>
                  <a:gd name="T22" fmla="*/ 76 w 100"/>
                  <a:gd name="T23" fmla="*/ 23 h 71"/>
                  <a:gd name="T24" fmla="*/ 67 w 100"/>
                  <a:gd name="T25" fmla="*/ 9 h 71"/>
                  <a:gd name="T26" fmla="*/ 60 w 100"/>
                  <a:gd name="T27" fmla="*/ 9 h 71"/>
                  <a:gd name="T28" fmla="*/ 51 w 100"/>
                  <a:gd name="T29" fmla="*/ 0 h 71"/>
                  <a:gd name="T30" fmla="*/ 20 w 100"/>
                  <a:gd name="T31" fmla="*/ 3 h 71"/>
                  <a:gd name="T32" fmla="*/ 16 w 100"/>
                  <a:gd name="T33" fmla="*/ 9 h 71"/>
                  <a:gd name="T34" fmla="*/ 16 w 100"/>
                  <a:gd name="T35" fmla="*/ 16 h 71"/>
                  <a:gd name="T36" fmla="*/ 11 w 100"/>
                  <a:gd name="T37" fmla="*/ 25 h 71"/>
                  <a:gd name="T38" fmla="*/ 0 w 100"/>
                  <a:gd name="T39" fmla="*/ 31 h 71"/>
                  <a:gd name="T40" fmla="*/ 3 w 100"/>
                  <a:gd name="T41" fmla="*/ 33 h 71"/>
                  <a:gd name="T42" fmla="*/ 16 w 100"/>
                  <a:gd name="T43" fmla="*/ 51 h 71"/>
                  <a:gd name="T44" fmla="*/ 33 w 100"/>
                  <a:gd name="T45" fmla="*/ 51 h 71"/>
                  <a:gd name="T46" fmla="*/ 40 w 100"/>
                  <a:gd name="T47" fmla="*/ 47 h 71"/>
                  <a:gd name="T48" fmla="*/ 53 w 100"/>
                  <a:gd name="T49" fmla="*/ 53 h 71"/>
                  <a:gd name="T50" fmla="*/ 60 w 100"/>
                  <a:gd name="T51" fmla="*/ 53 h 71"/>
                  <a:gd name="T52" fmla="*/ 60 w 100"/>
                  <a:gd name="T53" fmla="*/ 54 h 71"/>
                  <a:gd name="T54" fmla="*/ 54 w 100"/>
                  <a:gd name="T55" fmla="*/ 58 h 71"/>
                  <a:gd name="T56" fmla="*/ 40 w 100"/>
                  <a:gd name="T57" fmla="*/ 53 h 71"/>
                  <a:gd name="T58" fmla="*/ 27 w 100"/>
                  <a:gd name="T59" fmla="*/ 58 h 71"/>
                  <a:gd name="T60" fmla="*/ 12 w 100"/>
                  <a:gd name="T61" fmla="*/ 60 h 71"/>
                  <a:gd name="T62" fmla="*/ 12 w 100"/>
                  <a:gd name="T6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71">
                    <a:moveTo>
                      <a:pt x="12" y="60"/>
                    </a:moveTo>
                    <a:lnTo>
                      <a:pt x="12" y="71"/>
                    </a:lnTo>
                    <a:lnTo>
                      <a:pt x="29" y="71"/>
                    </a:lnTo>
                    <a:lnTo>
                      <a:pt x="40" y="67"/>
                    </a:lnTo>
                    <a:lnTo>
                      <a:pt x="62" y="65"/>
                    </a:lnTo>
                    <a:lnTo>
                      <a:pt x="83" y="71"/>
                    </a:lnTo>
                    <a:lnTo>
                      <a:pt x="100" y="71"/>
                    </a:lnTo>
                    <a:lnTo>
                      <a:pt x="100" y="62"/>
                    </a:lnTo>
                    <a:lnTo>
                      <a:pt x="89" y="51"/>
                    </a:lnTo>
                    <a:lnTo>
                      <a:pt x="91" y="45"/>
                    </a:lnTo>
                    <a:lnTo>
                      <a:pt x="87" y="31"/>
                    </a:lnTo>
                    <a:lnTo>
                      <a:pt x="76" y="23"/>
                    </a:lnTo>
                    <a:lnTo>
                      <a:pt x="67" y="9"/>
                    </a:lnTo>
                    <a:lnTo>
                      <a:pt x="60" y="9"/>
                    </a:lnTo>
                    <a:lnTo>
                      <a:pt x="51" y="0"/>
                    </a:lnTo>
                    <a:lnTo>
                      <a:pt x="20" y="3"/>
                    </a:lnTo>
                    <a:lnTo>
                      <a:pt x="16" y="9"/>
                    </a:lnTo>
                    <a:lnTo>
                      <a:pt x="16" y="16"/>
                    </a:lnTo>
                    <a:lnTo>
                      <a:pt x="11" y="25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16" y="51"/>
                    </a:lnTo>
                    <a:lnTo>
                      <a:pt x="33" y="51"/>
                    </a:lnTo>
                    <a:lnTo>
                      <a:pt x="40" y="47"/>
                    </a:lnTo>
                    <a:lnTo>
                      <a:pt x="53" y="53"/>
                    </a:lnTo>
                    <a:lnTo>
                      <a:pt x="60" y="53"/>
                    </a:lnTo>
                    <a:lnTo>
                      <a:pt x="60" y="54"/>
                    </a:lnTo>
                    <a:lnTo>
                      <a:pt x="54" y="58"/>
                    </a:lnTo>
                    <a:lnTo>
                      <a:pt x="40" y="53"/>
                    </a:lnTo>
                    <a:lnTo>
                      <a:pt x="27" y="58"/>
                    </a:lnTo>
                    <a:lnTo>
                      <a:pt x="12" y="6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8" name="Freeform 497"/>
              <p:cNvSpPr>
                <a:spLocks/>
              </p:cNvSpPr>
              <p:nvPr/>
            </p:nvSpPr>
            <p:spPr bwMode="auto">
              <a:xfrm>
                <a:off x="2421" y="2001"/>
                <a:ext cx="100" cy="71"/>
              </a:xfrm>
              <a:custGeom>
                <a:avLst/>
                <a:gdLst>
                  <a:gd name="T0" fmla="*/ 12 w 100"/>
                  <a:gd name="T1" fmla="*/ 60 h 71"/>
                  <a:gd name="T2" fmla="*/ 12 w 100"/>
                  <a:gd name="T3" fmla="*/ 71 h 71"/>
                  <a:gd name="T4" fmla="*/ 29 w 100"/>
                  <a:gd name="T5" fmla="*/ 71 h 71"/>
                  <a:gd name="T6" fmla="*/ 40 w 100"/>
                  <a:gd name="T7" fmla="*/ 67 h 71"/>
                  <a:gd name="T8" fmla="*/ 62 w 100"/>
                  <a:gd name="T9" fmla="*/ 65 h 71"/>
                  <a:gd name="T10" fmla="*/ 83 w 100"/>
                  <a:gd name="T11" fmla="*/ 71 h 71"/>
                  <a:gd name="T12" fmla="*/ 100 w 100"/>
                  <a:gd name="T13" fmla="*/ 71 h 71"/>
                  <a:gd name="T14" fmla="*/ 100 w 100"/>
                  <a:gd name="T15" fmla="*/ 62 h 71"/>
                  <a:gd name="T16" fmla="*/ 89 w 100"/>
                  <a:gd name="T17" fmla="*/ 51 h 71"/>
                  <a:gd name="T18" fmla="*/ 91 w 100"/>
                  <a:gd name="T19" fmla="*/ 45 h 71"/>
                  <a:gd name="T20" fmla="*/ 87 w 100"/>
                  <a:gd name="T21" fmla="*/ 31 h 71"/>
                  <a:gd name="T22" fmla="*/ 76 w 100"/>
                  <a:gd name="T23" fmla="*/ 23 h 71"/>
                  <a:gd name="T24" fmla="*/ 67 w 100"/>
                  <a:gd name="T25" fmla="*/ 9 h 71"/>
                  <a:gd name="T26" fmla="*/ 60 w 100"/>
                  <a:gd name="T27" fmla="*/ 9 h 71"/>
                  <a:gd name="T28" fmla="*/ 51 w 100"/>
                  <a:gd name="T29" fmla="*/ 0 h 71"/>
                  <a:gd name="T30" fmla="*/ 20 w 100"/>
                  <a:gd name="T31" fmla="*/ 3 h 71"/>
                  <a:gd name="T32" fmla="*/ 16 w 100"/>
                  <a:gd name="T33" fmla="*/ 9 h 71"/>
                  <a:gd name="T34" fmla="*/ 16 w 100"/>
                  <a:gd name="T35" fmla="*/ 16 h 71"/>
                  <a:gd name="T36" fmla="*/ 11 w 100"/>
                  <a:gd name="T37" fmla="*/ 25 h 71"/>
                  <a:gd name="T38" fmla="*/ 0 w 100"/>
                  <a:gd name="T39" fmla="*/ 31 h 71"/>
                  <a:gd name="T40" fmla="*/ 3 w 100"/>
                  <a:gd name="T41" fmla="*/ 33 h 71"/>
                  <a:gd name="T42" fmla="*/ 16 w 100"/>
                  <a:gd name="T43" fmla="*/ 51 h 71"/>
                  <a:gd name="T44" fmla="*/ 33 w 100"/>
                  <a:gd name="T45" fmla="*/ 51 h 71"/>
                  <a:gd name="T46" fmla="*/ 40 w 100"/>
                  <a:gd name="T47" fmla="*/ 47 h 71"/>
                  <a:gd name="T48" fmla="*/ 53 w 100"/>
                  <a:gd name="T49" fmla="*/ 53 h 71"/>
                  <a:gd name="T50" fmla="*/ 60 w 100"/>
                  <a:gd name="T51" fmla="*/ 53 h 71"/>
                  <a:gd name="T52" fmla="*/ 60 w 100"/>
                  <a:gd name="T53" fmla="*/ 54 h 71"/>
                  <a:gd name="T54" fmla="*/ 54 w 100"/>
                  <a:gd name="T55" fmla="*/ 58 h 71"/>
                  <a:gd name="T56" fmla="*/ 40 w 100"/>
                  <a:gd name="T57" fmla="*/ 53 h 71"/>
                  <a:gd name="T58" fmla="*/ 27 w 100"/>
                  <a:gd name="T59" fmla="*/ 58 h 71"/>
                  <a:gd name="T60" fmla="*/ 12 w 100"/>
                  <a:gd name="T61" fmla="*/ 60 h 71"/>
                  <a:gd name="T62" fmla="*/ 12 w 100"/>
                  <a:gd name="T6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71">
                    <a:moveTo>
                      <a:pt x="12" y="60"/>
                    </a:moveTo>
                    <a:lnTo>
                      <a:pt x="12" y="71"/>
                    </a:lnTo>
                    <a:lnTo>
                      <a:pt x="29" y="71"/>
                    </a:lnTo>
                    <a:lnTo>
                      <a:pt x="40" y="67"/>
                    </a:lnTo>
                    <a:lnTo>
                      <a:pt x="62" y="65"/>
                    </a:lnTo>
                    <a:lnTo>
                      <a:pt x="83" y="71"/>
                    </a:lnTo>
                    <a:lnTo>
                      <a:pt x="100" y="71"/>
                    </a:lnTo>
                    <a:lnTo>
                      <a:pt x="100" y="62"/>
                    </a:lnTo>
                    <a:lnTo>
                      <a:pt x="89" y="51"/>
                    </a:lnTo>
                    <a:lnTo>
                      <a:pt x="91" y="45"/>
                    </a:lnTo>
                    <a:lnTo>
                      <a:pt x="87" y="31"/>
                    </a:lnTo>
                    <a:lnTo>
                      <a:pt x="76" y="23"/>
                    </a:lnTo>
                    <a:lnTo>
                      <a:pt x="67" y="9"/>
                    </a:lnTo>
                    <a:lnTo>
                      <a:pt x="60" y="9"/>
                    </a:lnTo>
                    <a:lnTo>
                      <a:pt x="51" y="0"/>
                    </a:lnTo>
                    <a:lnTo>
                      <a:pt x="20" y="3"/>
                    </a:lnTo>
                    <a:lnTo>
                      <a:pt x="16" y="9"/>
                    </a:lnTo>
                    <a:lnTo>
                      <a:pt x="16" y="16"/>
                    </a:lnTo>
                    <a:lnTo>
                      <a:pt x="11" y="25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16" y="51"/>
                    </a:lnTo>
                    <a:lnTo>
                      <a:pt x="33" y="51"/>
                    </a:lnTo>
                    <a:lnTo>
                      <a:pt x="40" y="47"/>
                    </a:lnTo>
                    <a:lnTo>
                      <a:pt x="53" y="53"/>
                    </a:lnTo>
                    <a:lnTo>
                      <a:pt x="60" y="53"/>
                    </a:lnTo>
                    <a:lnTo>
                      <a:pt x="60" y="54"/>
                    </a:lnTo>
                    <a:lnTo>
                      <a:pt x="54" y="58"/>
                    </a:lnTo>
                    <a:lnTo>
                      <a:pt x="40" y="53"/>
                    </a:lnTo>
                    <a:lnTo>
                      <a:pt x="27" y="58"/>
                    </a:lnTo>
                    <a:lnTo>
                      <a:pt x="12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29" name="Freeform 498"/>
              <p:cNvSpPr>
                <a:spLocks/>
              </p:cNvSpPr>
              <p:nvPr/>
            </p:nvSpPr>
            <p:spPr bwMode="auto">
              <a:xfrm>
                <a:off x="2490" y="2112"/>
                <a:ext cx="47" cy="47"/>
              </a:xfrm>
              <a:custGeom>
                <a:avLst/>
                <a:gdLst>
                  <a:gd name="T0" fmla="*/ 0 w 47"/>
                  <a:gd name="T1" fmla="*/ 13 h 47"/>
                  <a:gd name="T2" fmla="*/ 4 w 47"/>
                  <a:gd name="T3" fmla="*/ 23 h 47"/>
                  <a:gd name="T4" fmla="*/ 0 w 47"/>
                  <a:gd name="T5" fmla="*/ 25 h 47"/>
                  <a:gd name="T6" fmla="*/ 7 w 47"/>
                  <a:gd name="T7" fmla="*/ 33 h 47"/>
                  <a:gd name="T8" fmla="*/ 14 w 47"/>
                  <a:gd name="T9" fmla="*/ 42 h 47"/>
                  <a:gd name="T10" fmla="*/ 29 w 47"/>
                  <a:gd name="T11" fmla="*/ 47 h 47"/>
                  <a:gd name="T12" fmla="*/ 44 w 47"/>
                  <a:gd name="T13" fmla="*/ 36 h 47"/>
                  <a:gd name="T14" fmla="*/ 44 w 47"/>
                  <a:gd name="T15" fmla="*/ 31 h 47"/>
                  <a:gd name="T16" fmla="*/ 47 w 47"/>
                  <a:gd name="T17" fmla="*/ 29 h 47"/>
                  <a:gd name="T18" fmla="*/ 47 w 47"/>
                  <a:gd name="T19" fmla="*/ 25 h 47"/>
                  <a:gd name="T20" fmla="*/ 47 w 47"/>
                  <a:gd name="T21" fmla="*/ 23 h 47"/>
                  <a:gd name="T22" fmla="*/ 40 w 47"/>
                  <a:gd name="T23" fmla="*/ 25 h 47"/>
                  <a:gd name="T24" fmla="*/ 44 w 47"/>
                  <a:gd name="T25" fmla="*/ 16 h 47"/>
                  <a:gd name="T26" fmla="*/ 33 w 47"/>
                  <a:gd name="T27" fmla="*/ 0 h 47"/>
                  <a:gd name="T28" fmla="*/ 14 w 47"/>
                  <a:gd name="T29" fmla="*/ 2 h 47"/>
                  <a:gd name="T30" fmla="*/ 4 w 47"/>
                  <a:gd name="T31" fmla="*/ 13 h 47"/>
                  <a:gd name="T32" fmla="*/ 0 w 47"/>
                  <a:gd name="T33" fmla="*/ 13 h 47"/>
                  <a:gd name="T34" fmla="*/ 0 w 47"/>
                  <a:gd name="T35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7">
                    <a:moveTo>
                      <a:pt x="0" y="13"/>
                    </a:moveTo>
                    <a:lnTo>
                      <a:pt x="4" y="23"/>
                    </a:lnTo>
                    <a:lnTo>
                      <a:pt x="0" y="25"/>
                    </a:lnTo>
                    <a:lnTo>
                      <a:pt x="7" y="33"/>
                    </a:lnTo>
                    <a:lnTo>
                      <a:pt x="14" y="42"/>
                    </a:lnTo>
                    <a:lnTo>
                      <a:pt x="29" y="47"/>
                    </a:lnTo>
                    <a:lnTo>
                      <a:pt x="44" y="36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0" y="25"/>
                    </a:lnTo>
                    <a:lnTo>
                      <a:pt x="44" y="16"/>
                    </a:lnTo>
                    <a:lnTo>
                      <a:pt x="33" y="0"/>
                    </a:lnTo>
                    <a:lnTo>
                      <a:pt x="14" y="2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0" name="Freeform 499"/>
              <p:cNvSpPr>
                <a:spLocks/>
              </p:cNvSpPr>
              <p:nvPr/>
            </p:nvSpPr>
            <p:spPr bwMode="auto">
              <a:xfrm>
                <a:off x="2490" y="2112"/>
                <a:ext cx="47" cy="47"/>
              </a:xfrm>
              <a:custGeom>
                <a:avLst/>
                <a:gdLst>
                  <a:gd name="T0" fmla="*/ 0 w 47"/>
                  <a:gd name="T1" fmla="*/ 13 h 47"/>
                  <a:gd name="T2" fmla="*/ 4 w 47"/>
                  <a:gd name="T3" fmla="*/ 23 h 47"/>
                  <a:gd name="T4" fmla="*/ 0 w 47"/>
                  <a:gd name="T5" fmla="*/ 25 h 47"/>
                  <a:gd name="T6" fmla="*/ 7 w 47"/>
                  <a:gd name="T7" fmla="*/ 33 h 47"/>
                  <a:gd name="T8" fmla="*/ 14 w 47"/>
                  <a:gd name="T9" fmla="*/ 42 h 47"/>
                  <a:gd name="T10" fmla="*/ 29 w 47"/>
                  <a:gd name="T11" fmla="*/ 47 h 47"/>
                  <a:gd name="T12" fmla="*/ 44 w 47"/>
                  <a:gd name="T13" fmla="*/ 36 h 47"/>
                  <a:gd name="T14" fmla="*/ 44 w 47"/>
                  <a:gd name="T15" fmla="*/ 31 h 47"/>
                  <a:gd name="T16" fmla="*/ 47 w 47"/>
                  <a:gd name="T17" fmla="*/ 29 h 47"/>
                  <a:gd name="T18" fmla="*/ 47 w 47"/>
                  <a:gd name="T19" fmla="*/ 25 h 47"/>
                  <a:gd name="T20" fmla="*/ 47 w 47"/>
                  <a:gd name="T21" fmla="*/ 23 h 47"/>
                  <a:gd name="T22" fmla="*/ 40 w 47"/>
                  <a:gd name="T23" fmla="*/ 25 h 47"/>
                  <a:gd name="T24" fmla="*/ 44 w 47"/>
                  <a:gd name="T25" fmla="*/ 16 h 47"/>
                  <a:gd name="T26" fmla="*/ 33 w 47"/>
                  <a:gd name="T27" fmla="*/ 0 h 47"/>
                  <a:gd name="T28" fmla="*/ 14 w 47"/>
                  <a:gd name="T29" fmla="*/ 2 h 47"/>
                  <a:gd name="T30" fmla="*/ 4 w 47"/>
                  <a:gd name="T31" fmla="*/ 13 h 47"/>
                  <a:gd name="T32" fmla="*/ 0 w 47"/>
                  <a:gd name="T33" fmla="*/ 13 h 47"/>
                  <a:gd name="T34" fmla="*/ 0 w 47"/>
                  <a:gd name="T35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7">
                    <a:moveTo>
                      <a:pt x="0" y="13"/>
                    </a:moveTo>
                    <a:lnTo>
                      <a:pt x="4" y="23"/>
                    </a:lnTo>
                    <a:lnTo>
                      <a:pt x="0" y="25"/>
                    </a:lnTo>
                    <a:lnTo>
                      <a:pt x="7" y="33"/>
                    </a:lnTo>
                    <a:lnTo>
                      <a:pt x="14" y="42"/>
                    </a:lnTo>
                    <a:lnTo>
                      <a:pt x="29" y="47"/>
                    </a:lnTo>
                    <a:lnTo>
                      <a:pt x="44" y="36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0" y="25"/>
                    </a:lnTo>
                    <a:lnTo>
                      <a:pt x="44" y="16"/>
                    </a:lnTo>
                    <a:lnTo>
                      <a:pt x="33" y="0"/>
                    </a:lnTo>
                    <a:lnTo>
                      <a:pt x="14" y="2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1" name="Freeform 500"/>
              <p:cNvSpPr>
                <a:spLocks/>
              </p:cNvSpPr>
              <p:nvPr/>
            </p:nvSpPr>
            <p:spPr bwMode="auto">
              <a:xfrm>
                <a:off x="2497" y="215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2" name="Freeform 501"/>
              <p:cNvSpPr>
                <a:spLocks/>
              </p:cNvSpPr>
              <p:nvPr/>
            </p:nvSpPr>
            <p:spPr bwMode="auto">
              <a:xfrm>
                <a:off x="2497" y="215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3" name="Freeform 502"/>
              <p:cNvSpPr>
                <a:spLocks/>
              </p:cNvSpPr>
              <p:nvPr/>
            </p:nvSpPr>
            <p:spPr bwMode="auto">
              <a:xfrm>
                <a:off x="3357" y="2081"/>
                <a:ext cx="166" cy="216"/>
              </a:xfrm>
              <a:custGeom>
                <a:avLst/>
                <a:gdLst>
                  <a:gd name="T0" fmla="*/ 37 w 166"/>
                  <a:gd name="T1" fmla="*/ 7 h 216"/>
                  <a:gd name="T2" fmla="*/ 31 w 166"/>
                  <a:gd name="T3" fmla="*/ 16 h 216"/>
                  <a:gd name="T4" fmla="*/ 31 w 166"/>
                  <a:gd name="T5" fmla="*/ 25 h 216"/>
                  <a:gd name="T6" fmla="*/ 50 w 166"/>
                  <a:gd name="T7" fmla="*/ 45 h 216"/>
                  <a:gd name="T8" fmla="*/ 99 w 166"/>
                  <a:gd name="T9" fmla="*/ 62 h 216"/>
                  <a:gd name="T10" fmla="*/ 113 w 166"/>
                  <a:gd name="T11" fmla="*/ 62 h 216"/>
                  <a:gd name="T12" fmla="*/ 110 w 166"/>
                  <a:gd name="T13" fmla="*/ 67 h 216"/>
                  <a:gd name="T14" fmla="*/ 66 w 166"/>
                  <a:gd name="T15" fmla="*/ 109 h 216"/>
                  <a:gd name="T16" fmla="*/ 48 w 166"/>
                  <a:gd name="T17" fmla="*/ 111 h 216"/>
                  <a:gd name="T18" fmla="*/ 15 w 166"/>
                  <a:gd name="T19" fmla="*/ 127 h 216"/>
                  <a:gd name="T20" fmla="*/ 0 w 166"/>
                  <a:gd name="T21" fmla="*/ 145 h 216"/>
                  <a:gd name="T22" fmla="*/ 0 w 166"/>
                  <a:gd name="T23" fmla="*/ 205 h 216"/>
                  <a:gd name="T24" fmla="*/ 10 w 166"/>
                  <a:gd name="T25" fmla="*/ 216 h 216"/>
                  <a:gd name="T26" fmla="*/ 26 w 166"/>
                  <a:gd name="T27" fmla="*/ 198 h 216"/>
                  <a:gd name="T28" fmla="*/ 26 w 166"/>
                  <a:gd name="T29" fmla="*/ 193 h 216"/>
                  <a:gd name="T30" fmla="*/ 31 w 166"/>
                  <a:gd name="T31" fmla="*/ 193 h 216"/>
                  <a:gd name="T32" fmla="*/ 64 w 166"/>
                  <a:gd name="T33" fmla="*/ 162 h 216"/>
                  <a:gd name="T34" fmla="*/ 79 w 166"/>
                  <a:gd name="T35" fmla="*/ 154 h 216"/>
                  <a:gd name="T36" fmla="*/ 108 w 166"/>
                  <a:gd name="T37" fmla="*/ 125 h 216"/>
                  <a:gd name="T38" fmla="*/ 117 w 166"/>
                  <a:gd name="T39" fmla="*/ 109 h 216"/>
                  <a:gd name="T40" fmla="*/ 126 w 166"/>
                  <a:gd name="T41" fmla="*/ 100 h 216"/>
                  <a:gd name="T42" fmla="*/ 142 w 166"/>
                  <a:gd name="T43" fmla="*/ 64 h 216"/>
                  <a:gd name="T44" fmla="*/ 146 w 166"/>
                  <a:gd name="T45" fmla="*/ 60 h 216"/>
                  <a:gd name="T46" fmla="*/ 155 w 166"/>
                  <a:gd name="T47" fmla="*/ 45 h 216"/>
                  <a:gd name="T48" fmla="*/ 159 w 166"/>
                  <a:gd name="T49" fmla="*/ 27 h 216"/>
                  <a:gd name="T50" fmla="*/ 166 w 166"/>
                  <a:gd name="T51" fmla="*/ 25 h 216"/>
                  <a:gd name="T52" fmla="*/ 160 w 166"/>
                  <a:gd name="T53" fmla="*/ 24 h 216"/>
                  <a:gd name="T54" fmla="*/ 162 w 166"/>
                  <a:gd name="T55" fmla="*/ 22 h 216"/>
                  <a:gd name="T56" fmla="*/ 162 w 166"/>
                  <a:gd name="T57" fmla="*/ 9 h 216"/>
                  <a:gd name="T58" fmla="*/ 162 w 166"/>
                  <a:gd name="T59" fmla="*/ 2 h 216"/>
                  <a:gd name="T60" fmla="*/ 155 w 166"/>
                  <a:gd name="T61" fmla="*/ 0 h 216"/>
                  <a:gd name="T62" fmla="*/ 146 w 166"/>
                  <a:gd name="T63" fmla="*/ 5 h 216"/>
                  <a:gd name="T64" fmla="*/ 131 w 166"/>
                  <a:gd name="T65" fmla="*/ 9 h 216"/>
                  <a:gd name="T66" fmla="*/ 102 w 166"/>
                  <a:gd name="T67" fmla="*/ 13 h 216"/>
                  <a:gd name="T68" fmla="*/ 90 w 166"/>
                  <a:gd name="T69" fmla="*/ 20 h 216"/>
                  <a:gd name="T70" fmla="*/ 77 w 166"/>
                  <a:gd name="T71" fmla="*/ 16 h 216"/>
                  <a:gd name="T72" fmla="*/ 64 w 166"/>
                  <a:gd name="T73" fmla="*/ 24 h 216"/>
                  <a:gd name="T74" fmla="*/ 57 w 166"/>
                  <a:gd name="T75" fmla="*/ 24 h 216"/>
                  <a:gd name="T76" fmla="*/ 37 w 166"/>
                  <a:gd name="T77" fmla="*/ 7 h 216"/>
                  <a:gd name="T78" fmla="*/ 37 w 166"/>
                  <a:gd name="T79" fmla="*/ 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16">
                    <a:moveTo>
                      <a:pt x="37" y="7"/>
                    </a:moveTo>
                    <a:lnTo>
                      <a:pt x="31" y="16"/>
                    </a:lnTo>
                    <a:lnTo>
                      <a:pt x="31" y="25"/>
                    </a:lnTo>
                    <a:lnTo>
                      <a:pt x="50" y="45"/>
                    </a:lnTo>
                    <a:lnTo>
                      <a:pt x="99" y="62"/>
                    </a:lnTo>
                    <a:lnTo>
                      <a:pt x="113" y="62"/>
                    </a:lnTo>
                    <a:lnTo>
                      <a:pt x="110" y="67"/>
                    </a:lnTo>
                    <a:lnTo>
                      <a:pt x="66" y="109"/>
                    </a:lnTo>
                    <a:lnTo>
                      <a:pt x="48" y="111"/>
                    </a:lnTo>
                    <a:lnTo>
                      <a:pt x="15" y="127"/>
                    </a:lnTo>
                    <a:lnTo>
                      <a:pt x="0" y="145"/>
                    </a:lnTo>
                    <a:lnTo>
                      <a:pt x="0" y="205"/>
                    </a:lnTo>
                    <a:lnTo>
                      <a:pt x="10" y="216"/>
                    </a:lnTo>
                    <a:lnTo>
                      <a:pt x="26" y="198"/>
                    </a:lnTo>
                    <a:lnTo>
                      <a:pt x="26" y="193"/>
                    </a:lnTo>
                    <a:lnTo>
                      <a:pt x="31" y="193"/>
                    </a:lnTo>
                    <a:lnTo>
                      <a:pt x="64" y="162"/>
                    </a:lnTo>
                    <a:lnTo>
                      <a:pt x="79" y="154"/>
                    </a:lnTo>
                    <a:lnTo>
                      <a:pt x="108" y="125"/>
                    </a:lnTo>
                    <a:lnTo>
                      <a:pt x="117" y="109"/>
                    </a:lnTo>
                    <a:lnTo>
                      <a:pt x="126" y="100"/>
                    </a:lnTo>
                    <a:lnTo>
                      <a:pt x="142" y="64"/>
                    </a:lnTo>
                    <a:lnTo>
                      <a:pt x="146" y="60"/>
                    </a:lnTo>
                    <a:lnTo>
                      <a:pt x="155" y="45"/>
                    </a:lnTo>
                    <a:lnTo>
                      <a:pt x="159" y="27"/>
                    </a:lnTo>
                    <a:lnTo>
                      <a:pt x="166" y="25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2" y="9"/>
                    </a:lnTo>
                    <a:lnTo>
                      <a:pt x="162" y="2"/>
                    </a:lnTo>
                    <a:lnTo>
                      <a:pt x="155" y="0"/>
                    </a:lnTo>
                    <a:lnTo>
                      <a:pt x="146" y="5"/>
                    </a:lnTo>
                    <a:lnTo>
                      <a:pt x="131" y="9"/>
                    </a:lnTo>
                    <a:lnTo>
                      <a:pt x="102" y="13"/>
                    </a:lnTo>
                    <a:lnTo>
                      <a:pt x="90" y="20"/>
                    </a:lnTo>
                    <a:lnTo>
                      <a:pt x="77" y="16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37" y="7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4" name="Freeform 503"/>
              <p:cNvSpPr>
                <a:spLocks/>
              </p:cNvSpPr>
              <p:nvPr/>
            </p:nvSpPr>
            <p:spPr bwMode="auto">
              <a:xfrm>
                <a:off x="3357" y="2081"/>
                <a:ext cx="166" cy="216"/>
              </a:xfrm>
              <a:custGeom>
                <a:avLst/>
                <a:gdLst>
                  <a:gd name="T0" fmla="*/ 37 w 166"/>
                  <a:gd name="T1" fmla="*/ 7 h 216"/>
                  <a:gd name="T2" fmla="*/ 31 w 166"/>
                  <a:gd name="T3" fmla="*/ 16 h 216"/>
                  <a:gd name="T4" fmla="*/ 31 w 166"/>
                  <a:gd name="T5" fmla="*/ 25 h 216"/>
                  <a:gd name="T6" fmla="*/ 50 w 166"/>
                  <a:gd name="T7" fmla="*/ 45 h 216"/>
                  <a:gd name="T8" fmla="*/ 99 w 166"/>
                  <a:gd name="T9" fmla="*/ 62 h 216"/>
                  <a:gd name="T10" fmla="*/ 113 w 166"/>
                  <a:gd name="T11" fmla="*/ 62 h 216"/>
                  <a:gd name="T12" fmla="*/ 110 w 166"/>
                  <a:gd name="T13" fmla="*/ 67 h 216"/>
                  <a:gd name="T14" fmla="*/ 66 w 166"/>
                  <a:gd name="T15" fmla="*/ 109 h 216"/>
                  <a:gd name="T16" fmla="*/ 48 w 166"/>
                  <a:gd name="T17" fmla="*/ 111 h 216"/>
                  <a:gd name="T18" fmla="*/ 15 w 166"/>
                  <a:gd name="T19" fmla="*/ 127 h 216"/>
                  <a:gd name="T20" fmla="*/ 0 w 166"/>
                  <a:gd name="T21" fmla="*/ 145 h 216"/>
                  <a:gd name="T22" fmla="*/ 0 w 166"/>
                  <a:gd name="T23" fmla="*/ 205 h 216"/>
                  <a:gd name="T24" fmla="*/ 10 w 166"/>
                  <a:gd name="T25" fmla="*/ 216 h 216"/>
                  <a:gd name="T26" fmla="*/ 26 w 166"/>
                  <a:gd name="T27" fmla="*/ 198 h 216"/>
                  <a:gd name="T28" fmla="*/ 26 w 166"/>
                  <a:gd name="T29" fmla="*/ 193 h 216"/>
                  <a:gd name="T30" fmla="*/ 31 w 166"/>
                  <a:gd name="T31" fmla="*/ 193 h 216"/>
                  <a:gd name="T32" fmla="*/ 64 w 166"/>
                  <a:gd name="T33" fmla="*/ 162 h 216"/>
                  <a:gd name="T34" fmla="*/ 79 w 166"/>
                  <a:gd name="T35" fmla="*/ 154 h 216"/>
                  <a:gd name="T36" fmla="*/ 108 w 166"/>
                  <a:gd name="T37" fmla="*/ 125 h 216"/>
                  <a:gd name="T38" fmla="*/ 117 w 166"/>
                  <a:gd name="T39" fmla="*/ 109 h 216"/>
                  <a:gd name="T40" fmla="*/ 126 w 166"/>
                  <a:gd name="T41" fmla="*/ 100 h 216"/>
                  <a:gd name="T42" fmla="*/ 142 w 166"/>
                  <a:gd name="T43" fmla="*/ 64 h 216"/>
                  <a:gd name="T44" fmla="*/ 146 w 166"/>
                  <a:gd name="T45" fmla="*/ 60 h 216"/>
                  <a:gd name="T46" fmla="*/ 155 w 166"/>
                  <a:gd name="T47" fmla="*/ 45 h 216"/>
                  <a:gd name="T48" fmla="*/ 159 w 166"/>
                  <a:gd name="T49" fmla="*/ 27 h 216"/>
                  <a:gd name="T50" fmla="*/ 166 w 166"/>
                  <a:gd name="T51" fmla="*/ 25 h 216"/>
                  <a:gd name="T52" fmla="*/ 160 w 166"/>
                  <a:gd name="T53" fmla="*/ 24 h 216"/>
                  <a:gd name="T54" fmla="*/ 162 w 166"/>
                  <a:gd name="T55" fmla="*/ 22 h 216"/>
                  <a:gd name="T56" fmla="*/ 162 w 166"/>
                  <a:gd name="T57" fmla="*/ 9 h 216"/>
                  <a:gd name="T58" fmla="*/ 162 w 166"/>
                  <a:gd name="T59" fmla="*/ 2 h 216"/>
                  <a:gd name="T60" fmla="*/ 155 w 166"/>
                  <a:gd name="T61" fmla="*/ 0 h 216"/>
                  <a:gd name="T62" fmla="*/ 146 w 166"/>
                  <a:gd name="T63" fmla="*/ 5 h 216"/>
                  <a:gd name="T64" fmla="*/ 131 w 166"/>
                  <a:gd name="T65" fmla="*/ 9 h 216"/>
                  <a:gd name="T66" fmla="*/ 102 w 166"/>
                  <a:gd name="T67" fmla="*/ 13 h 216"/>
                  <a:gd name="T68" fmla="*/ 90 w 166"/>
                  <a:gd name="T69" fmla="*/ 20 h 216"/>
                  <a:gd name="T70" fmla="*/ 77 w 166"/>
                  <a:gd name="T71" fmla="*/ 16 h 216"/>
                  <a:gd name="T72" fmla="*/ 64 w 166"/>
                  <a:gd name="T73" fmla="*/ 24 h 216"/>
                  <a:gd name="T74" fmla="*/ 57 w 166"/>
                  <a:gd name="T75" fmla="*/ 24 h 216"/>
                  <a:gd name="T76" fmla="*/ 37 w 166"/>
                  <a:gd name="T77" fmla="*/ 7 h 216"/>
                  <a:gd name="T78" fmla="*/ 37 w 166"/>
                  <a:gd name="T79" fmla="*/ 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16">
                    <a:moveTo>
                      <a:pt x="37" y="7"/>
                    </a:moveTo>
                    <a:lnTo>
                      <a:pt x="31" y="16"/>
                    </a:lnTo>
                    <a:lnTo>
                      <a:pt x="31" y="25"/>
                    </a:lnTo>
                    <a:lnTo>
                      <a:pt x="50" y="45"/>
                    </a:lnTo>
                    <a:lnTo>
                      <a:pt x="99" y="62"/>
                    </a:lnTo>
                    <a:lnTo>
                      <a:pt x="113" y="62"/>
                    </a:lnTo>
                    <a:lnTo>
                      <a:pt x="110" y="67"/>
                    </a:lnTo>
                    <a:lnTo>
                      <a:pt x="66" y="109"/>
                    </a:lnTo>
                    <a:lnTo>
                      <a:pt x="48" y="111"/>
                    </a:lnTo>
                    <a:lnTo>
                      <a:pt x="15" y="127"/>
                    </a:lnTo>
                    <a:lnTo>
                      <a:pt x="0" y="145"/>
                    </a:lnTo>
                    <a:lnTo>
                      <a:pt x="0" y="205"/>
                    </a:lnTo>
                    <a:lnTo>
                      <a:pt x="10" y="216"/>
                    </a:lnTo>
                    <a:lnTo>
                      <a:pt x="26" y="198"/>
                    </a:lnTo>
                    <a:lnTo>
                      <a:pt x="26" y="193"/>
                    </a:lnTo>
                    <a:lnTo>
                      <a:pt x="31" y="193"/>
                    </a:lnTo>
                    <a:lnTo>
                      <a:pt x="64" y="162"/>
                    </a:lnTo>
                    <a:lnTo>
                      <a:pt x="79" y="154"/>
                    </a:lnTo>
                    <a:lnTo>
                      <a:pt x="108" y="125"/>
                    </a:lnTo>
                    <a:lnTo>
                      <a:pt x="117" y="109"/>
                    </a:lnTo>
                    <a:lnTo>
                      <a:pt x="126" y="100"/>
                    </a:lnTo>
                    <a:lnTo>
                      <a:pt x="142" y="64"/>
                    </a:lnTo>
                    <a:lnTo>
                      <a:pt x="146" y="60"/>
                    </a:lnTo>
                    <a:lnTo>
                      <a:pt x="155" y="45"/>
                    </a:lnTo>
                    <a:lnTo>
                      <a:pt x="159" y="27"/>
                    </a:lnTo>
                    <a:lnTo>
                      <a:pt x="166" y="25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2" y="9"/>
                    </a:lnTo>
                    <a:lnTo>
                      <a:pt x="162" y="2"/>
                    </a:lnTo>
                    <a:lnTo>
                      <a:pt x="155" y="0"/>
                    </a:lnTo>
                    <a:lnTo>
                      <a:pt x="146" y="5"/>
                    </a:lnTo>
                    <a:lnTo>
                      <a:pt x="131" y="9"/>
                    </a:lnTo>
                    <a:lnTo>
                      <a:pt x="102" y="13"/>
                    </a:lnTo>
                    <a:lnTo>
                      <a:pt x="90" y="20"/>
                    </a:lnTo>
                    <a:lnTo>
                      <a:pt x="77" y="16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37" y="7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5" name="Freeform 504"/>
              <p:cNvSpPr>
                <a:spLocks/>
              </p:cNvSpPr>
              <p:nvPr/>
            </p:nvSpPr>
            <p:spPr bwMode="auto">
              <a:xfrm>
                <a:off x="2965" y="2632"/>
                <a:ext cx="261" cy="229"/>
              </a:xfrm>
              <a:custGeom>
                <a:avLst/>
                <a:gdLst>
                  <a:gd name="T0" fmla="*/ 261 w 261"/>
                  <a:gd name="T1" fmla="*/ 80 h 229"/>
                  <a:gd name="T2" fmla="*/ 249 w 261"/>
                  <a:gd name="T3" fmla="*/ 80 h 229"/>
                  <a:gd name="T4" fmla="*/ 245 w 261"/>
                  <a:gd name="T5" fmla="*/ 89 h 229"/>
                  <a:gd name="T6" fmla="*/ 240 w 261"/>
                  <a:gd name="T7" fmla="*/ 89 h 229"/>
                  <a:gd name="T8" fmla="*/ 232 w 261"/>
                  <a:gd name="T9" fmla="*/ 87 h 229"/>
                  <a:gd name="T10" fmla="*/ 231 w 261"/>
                  <a:gd name="T11" fmla="*/ 78 h 229"/>
                  <a:gd name="T12" fmla="*/ 236 w 261"/>
                  <a:gd name="T13" fmla="*/ 64 h 229"/>
                  <a:gd name="T14" fmla="*/ 240 w 261"/>
                  <a:gd name="T15" fmla="*/ 62 h 229"/>
                  <a:gd name="T16" fmla="*/ 247 w 261"/>
                  <a:gd name="T17" fmla="*/ 65 h 229"/>
                  <a:gd name="T18" fmla="*/ 247 w 261"/>
                  <a:gd name="T19" fmla="*/ 64 h 229"/>
                  <a:gd name="T20" fmla="*/ 247 w 261"/>
                  <a:gd name="T21" fmla="*/ 36 h 229"/>
                  <a:gd name="T22" fmla="*/ 241 w 261"/>
                  <a:gd name="T23" fmla="*/ 7 h 229"/>
                  <a:gd name="T24" fmla="*/ 229 w 261"/>
                  <a:gd name="T25" fmla="*/ 0 h 229"/>
                  <a:gd name="T26" fmla="*/ 205 w 261"/>
                  <a:gd name="T27" fmla="*/ 0 h 229"/>
                  <a:gd name="T28" fmla="*/ 176 w 261"/>
                  <a:gd name="T29" fmla="*/ 18 h 229"/>
                  <a:gd name="T30" fmla="*/ 149 w 261"/>
                  <a:gd name="T31" fmla="*/ 45 h 229"/>
                  <a:gd name="T32" fmla="*/ 145 w 261"/>
                  <a:gd name="T33" fmla="*/ 60 h 229"/>
                  <a:gd name="T34" fmla="*/ 132 w 261"/>
                  <a:gd name="T35" fmla="*/ 62 h 229"/>
                  <a:gd name="T36" fmla="*/ 118 w 261"/>
                  <a:gd name="T37" fmla="*/ 56 h 229"/>
                  <a:gd name="T38" fmla="*/ 109 w 261"/>
                  <a:gd name="T39" fmla="*/ 56 h 229"/>
                  <a:gd name="T40" fmla="*/ 91 w 261"/>
                  <a:gd name="T41" fmla="*/ 78 h 229"/>
                  <a:gd name="T42" fmla="*/ 81 w 261"/>
                  <a:gd name="T43" fmla="*/ 82 h 229"/>
                  <a:gd name="T44" fmla="*/ 67 w 261"/>
                  <a:gd name="T45" fmla="*/ 80 h 229"/>
                  <a:gd name="T46" fmla="*/ 69 w 261"/>
                  <a:gd name="T47" fmla="*/ 60 h 229"/>
                  <a:gd name="T48" fmla="*/ 54 w 261"/>
                  <a:gd name="T49" fmla="*/ 45 h 229"/>
                  <a:gd name="T50" fmla="*/ 54 w 261"/>
                  <a:gd name="T51" fmla="*/ 113 h 229"/>
                  <a:gd name="T52" fmla="*/ 41 w 261"/>
                  <a:gd name="T53" fmla="*/ 120 h 229"/>
                  <a:gd name="T54" fmla="*/ 20 w 261"/>
                  <a:gd name="T55" fmla="*/ 120 h 229"/>
                  <a:gd name="T56" fmla="*/ 18 w 261"/>
                  <a:gd name="T57" fmla="*/ 113 h 229"/>
                  <a:gd name="T58" fmla="*/ 9 w 261"/>
                  <a:gd name="T59" fmla="*/ 109 h 229"/>
                  <a:gd name="T60" fmla="*/ 0 w 261"/>
                  <a:gd name="T61" fmla="*/ 115 h 229"/>
                  <a:gd name="T62" fmla="*/ 14 w 261"/>
                  <a:gd name="T63" fmla="*/ 151 h 229"/>
                  <a:gd name="T64" fmla="*/ 29 w 261"/>
                  <a:gd name="T65" fmla="*/ 175 h 229"/>
                  <a:gd name="T66" fmla="*/ 29 w 261"/>
                  <a:gd name="T67" fmla="*/ 187 h 229"/>
                  <a:gd name="T68" fmla="*/ 27 w 261"/>
                  <a:gd name="T69" fmla="*/ 191 h 229"/>
                  <a:gd name="T70" fmla="*/ 23 w 261"/>
                  <a:gd name="T71" fmla="*/ 191 h 229"/>
                  <a:gd name="T72" fmla="*/ 21 w 261"/>
                  <a:gd name="T73" fmla="*/ 195 h 229"/>
                  <a:gd name="T74" fmla="*/ 30 w 261"/>
                  <a:gd name="T75" fmla="*/ 211 h 229"/>
                  <a:gd name="T76" fmla="*/ 32 w 261"/>
                  <a:gd name="T77" fmla="*/ 216 h 229"/>
                  <a:gd name="T78" fmla="*/ 36 w 261"/>
                  <a:gd name="T79" fmla="*/ 216 h 229"/>
                  <a:gd name="T80" fmla="*/ 36 w 261"/>
                  <a:gd name="T81" fmla="*/ 222 h 229"/>
                  <a:gd name="T82" fmla="*/ 56 w 261"/>
                  <a:gd name="T83" fmla="*/ 229 h 229"/>
                  <a:gd name="T84" fmla="*/ 63 w 261"/>
                  <a:gd name="T85" fmla="*/ 224 h 229"/>
                  <a:gd name="T86" fmla="*/ 85 w 261"/>
                  <a:gd name="T87" fmla="*/ 222 h 229"/>
                  <a:gd name="T88" fmla="*/ 96 w 261"/>
                  <a:gd name="T89" fmla="*/ 216 h 229"/>
                  <a:gd name="T90" fmla="*/ 134 w 261"/>
                  <a:gd name="T91" fmla="*/ 218 h 229"/>
                  <a:gd name="T92" fmla="*/ 136 w 261"/>
                  <a:gd name="T93" fmla="*/ 215 h 229"/>
                  <a:gd name="T94" fmla="*/ 149 w 261"/>
                  <a:gd name="T95" fmla="*/ 216 h 229"/>
                  <a:gd name="T96" fmla="*/ 149 w 261"/>
                  <a:gd name="T97" fmla="*/ 211 h 229"/>
                  <a:gd name="T98" fmla="*/ 171 w 261"/>
                  <a:gd name="T99" fmla="*/ 207 h 229"/>
                  <a:gd name="T100" fmla="*/ 194 w 261"/>
                  <a:gd name="T101" fmla="*/ 189 h 229"/>
                  <a:gd name="T102" fmla="*/ 218 w 261"/>
                  <a:gd name="T103" fmla="*/ 162 h 229"/>
                  <a:gd name="T104" fmla="*/ 238 w 261"/>
                  <a:gd name="T105" fmla="*/ 126 h 229"/>
                  <a:gd name="T106" fmla="*/ 254 w 261"/>
                  <a:gd name="T107" fmla="*/ 111 h 229"/>
                  <a:gd name="T108" fmla="*/ 261 w 261"/>
                  <a:gd name="T109" fmla="*/ 80 h 229"/>
                  <a:gd name="T110" fmla="*/ 261 w 261"/>
                  <a:gd name="T111" fmla="*/ 8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1" h="229">
                    <a:moveTo>
                      <a:pt x="261" y="80"/>
                    </a:moveTo>
                    <a:lnTo>
                      <a:pt x="249" y="80"/>
                    </a:lnTo>
                    <a:lnTo>
                      <a:pt x="245" y="89"/>
                    </a:lnTo>
                    <a:lnTo>
                      <a:pt x="240" y="89"/>
                    </a:lnTo>
                    <a:lnTo>
                      <a:pt x="232" y="87"/>
                    </a:lnTo>
                    <a:lnTo>
                      <a:pt x="231" y="78"/>
                    </a:lnTo>
                    <a:lnTo>
                      <a:pt x="236" y="64"/>
                    </a:lnTo>
                    <a:lnTo>
                      <a:pt x="240" y="62"/>
                    </a:lnTo>
                    <a:lnTo>
                      <a:pt x="247" y="65"/>
                    </a:lnTo>
                    <a:lnTo>
                      <a:pt x="247" y="64"/>
                    </a:lnTo>
                    <a:lnTo>
                      <a:pt x="247" y="36"/>
                    </a:lnTo>
                    <a:lnTo>
                      <a:pt x="241" y="7"/>
                    </a:lnTo>
                    <a:lnTo>
                      <a:pt x="229" y="0"/>
                    </a:lnTo>
                    <a:lnTo>
                      <a:pt x="205" y="0"/>
                    </a:lnTo>
                    <a:lnTo>
                      <a:pt x="176" y="18"/>
                    </a:lnTo>
                    <a:lnTo>
                      <a:pt x="149" y="45"/>
                    </a:lnTo>
                    <a:lnTo>
                      <a:pt x="145" y="60"/>
                    </a:lnTo>
                    <a:lnTo>
                      <a:pt x="132" y="62"/>
                    </a:lnTo>
                    <a:lnTo>
                      <a:pt x="118" y="56"/>
                    </a:lnTo>
                    <a:lnTo>
                      <a:pt x="109" y="56"/>
                    </a:lnTo>
                    <a:lnTo>
                      <a:pt x="91" y="78"/>
                    </a:lnTo>
                    <a:lnTo>
                      <a:pt x="81" y="82"/>
                    </a:lnTo>
                    <a:lnTo>
                      <a:pt x="67" y="80"/>
                    </a:lnTo>
                    <a:lnTo>
                      <a:pt x="69" y="60"/>
                    </a:lnTo>
                    <a:lnTo>
                      <a:pt x="54" y="45"/>
                    </a:lnTo>
                    <a:lnTo>
                      <a:pt x="54" y="113"/>
                    </a:lnTo>
                    <a:lnTo>
                      <a:pt x="41" y="120"/>
                    </a:lnTo>
                    <a:lnTo>
                      <a:pt x="20" y="120"/>
                    </a:lnTo>
                    <a:lnTo>
                      <a:pt x="18" y="113"/>
                    </a:lnTo>
                    <a:lnTo>
                      <a:pt x="9" y="109"/>
                    </a:lnTo>
                    <a:lnTo>
                      <a:pt x="0" y="115"/>
                    </a:lnTo>
                    <a:lnTo>
                      <a:pt x="14" y="151"/>
                    </a:lnTo>
                    <a:lnTo>
                      <a:pt x="29" y="175"/>
                    </a:lnTo>
                    <a:lnTo>
                      <a:pt x="29" y="187"/>
                    </a:lnTo>
                    <a:lnTo>
                      <a:pt x="27" y="191"/>
                    </a:lnTo>
                    <a:lnTo>
                      <a:pt x="23" y="191"/>
                    </a:lnTo>
                    <a:lnTo>
                      <a:pt x="21" y="195"/>
                    </a:lnTo>
                    <a:lnTo>
                      <a:pt x="30" y="211"/>
                    </a:lnTo>
                    <a:lnTo>
                      <a:pt x="32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56" y="229"/>
                    </a:lnTo>
                    <a:lnTo>
                      <a:pt x="63" y="224"/>
                    </a:lnTo>
                    <a:lnTo>
                      <a:pt x="85" y="222"/>
                    </a:lnTo>
                    <a:lnTo>
                      <a:pt x="96" y="216"/>
                    </a:lnTo>
                    <a:lnTo>
                      <a:pt x="134" y="218"/>
                    </a:lnTo>
                    <a:lnTo>
                      <a:pt x="136" y="215"/>
                    </a:lnTo>
                    <a:lnTo>
                      <a:pt x="149" y="216"/>
                    </a:lnTo>
                    <a:lnTo>
                      <a:pt x="149" y="211"/>
                    </a:lnTo>
                    <a:lnTo>
                      <a:pt x="171" y="207"/>
                    </a:lnTo>
                    <a:lnTo>
                      <a:pt x="194" y="189"/>
                    </a:lnTo>
                    <a:lnTo>
                      <a:pt x="218" y="162"/>
                    </a:lnTo>
                    <a:lnTo>
                      <a:pt x="238" y="126"/>
                    </a:lnTo>
                    <a:lnTo>
                      <a:pt x="254" y="111"/>
                    </a:lnTo>
                    <a:lnTo>
                      <a:pt x="261" y="80"/>
                    </a:lnTo>
                    <a:lnTo>
                      <a:pt x="261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6" name="Freeform 505"/>
              <p:cNvSpPr>
                <a:spLocks/>
              </p:cNvSpPr>
              <p:nvPr/>
            </p:nvSpPr>
            <p:spPr bwMode="auto">
              <a:xfrm>
                <a:off x="2965" y="2632"/>
                <a:ext cx="261" cy="229"/>
              </a:xfrm>
              <a:custGeom>
                <a:avLst/>
                <a:gdLst>
                  <a:gd name="T0" fmla="*/ 261 w 261"/>
                  <a:gd name="T1" fmla="*/ 80 h 229"/>
                  <a:gd name="T2" fmla="*/ 249 w 261"/>
                  <a:gd name="T3" fmla="*/ 80 h 229"/>
                  <a:gd name="T4" fmla="*/ 245 w 261"/>
                  <a:gd name="T5" fmla="*/ 89 h 229"/>
                  <a:gd name="T6" fmla="*/ 240 w 261"/>
                  <a:gd name="T7" fmla="*/ 89 h 229"/>
                  <a:gd name="T8" fmla="*/ 232 w 261"/>
                  <a:gd name="T9" fmla="*/ 87 h 229"/>
                  <a:gd name="T10" fmla="*/ 231 w 261"/>
                  <a:gd name="T11" fmla="*/ 78 h 229"/>
                  <a:gd name="T12" fmla="*/ 236 w 261"/>
                  <a:gd name="T13" fmla="*/ 64 h 229"/>
                  <a:gd name="T14" fmla="*/ 240 w 261"/>
                  <a:gd name="T15" fmla="*/ 62 h 229"/>
                  <a:gd name="T16" fmla="*/ 247 w 261"/>
                  <a:gd name="T17" fmla="*/ 65 h 229"/>
                  <a:gd name="T18" fmla="*/ 247 w 261"/>
                  <a:gd name="T19" fmla="*/ 64 h 229"/>
                  <a:gd name="T20" fmla="*/ 247 w 261"/>
                  <a:gd name="T21" fmla="*/ 36 h 229"/>
                  <a:gd name="T22" fmla="*/ 241 w 261"/>
                  <a:gd name="T23" fmla="*/ 7 h 229"/>
                  <a:gd name="T24" fmla="*/ 229 w 261"/>
                  <a:gd name="T25" fmla="*/ 0 h 229"/>
                  <a:gd name="T26" fmla="*/ 205 w 261"/>
                  <a:gd name="T27" fmla="*/ 0 h 229"/>
                  <a:gd name="T28" fmla="*/ 176 w 261"/>
                  <a:gd name="T29" fmla="*/ 18 h 229"/>
                  <a:gd name="T30" fmla="*/ 149 w 261"/>
                  <a:gd name="T31" fmla="*/ 45 h 229"/>
                  <a:gd name="T32" fmla="*/ 145 w 261"/>
                  <a:gd name="T33" fmla="*/ 60 h 229"/>
                  <a:gd name="T34" fmla="*/ 132 w 261"/>
                  <a:gd name="T35" fmla="*/ 62 h 229"/>
                  <a:gd name="T36" fmla="*/ 118 w 261"/>
                  <a:gd name="T37" fmla="*/ 56 h 229"/>
                  <a:gd name="T38" fmla="*/ 109 w 261"/>
                  <a:gd name="T39" fmla="*/ 56 h 229"/>
                  <a:gd name="T40" fmla="*/ 91 w 261"/>
                  <a:gd name="T41" fmla="*/ 78 h 229"/>
                  <a:gd name="T42" fmla="*/ 81 w 261"/>
                  <a:gd name="T43" fmla="*/ 82 h 229"/>
                  <a:gd name="T44" fmla="*/ 67 w 261"/>
                  <a:gd name="T45" fmla="*/ 80 h 229"/>
                  <a:gd name="T46" fmla="*/ 69 w 261"/>
                  <a:gd name="T47" fmla="*/ 60 h 229"/>
                  <a:gd name="T48" fmla="*/ 54 w 261"/>
                  <a:gd name="T49" fmla="*/ 45 h 229"/>
                  <a:gd name="T50" fmla="*/ 54 w 261"/>
                  <a:gd name="T51" fmla="*/ 113 h 229"/>
                  <a:gd name="T52" fmla="*/ 41 w 261"/>
                  <a:gd name="T53" fmla="*/ 120 h 229"/>
                  <a:gd name="T54" fmla="*/ 20 w 261"/>
                  <a:gd name="T55" fmla="*/ 120 h 229"/>
                  <a:gd name="T56" fmla="*/ 18 w 261"/>
                  <a:gd name="T57" fmla="*/ 113 h 229"/>
                  <a:gd name="T58" fmla="*/ 9 w 261"/>
                  <a:gd name="T59" fmla="*/ 109 h 229"/>
                  <a:gd name="T60" fmla="*/ 0 w 261"/>
                  <a:gd name="T61" fmla="*/ 115 h 229"/>
                  <a:gd name="T62" fmla="*/ 14 w 261"/>
                  <a:gd name="T63" fmla="*/ 151 h 229"/>
                  <a:gd name="T64" fmla="*/ 29 w 261"/>
                  <a:gd name="T65" fmla="*/ 175 h 229"/>
                  <a:gd name="T66" fmla="*/ 29 w 261"/>
                  <a:gd name="T67" fmla="*/ 187 h 229"/>
                  <a:gd name="T68" fmla="*/ 27 w 261"/>
                  <a:gd name="T69" fmla="*/ 191 h 229"/>
                  <a:gd name="T70" fmla="*/ 23 w 261"/>
                  <a:gd name="T71" fmla="*/ 191 h 229"/>
                  <a:gd name="T72" fmla="*/ 21 w 261"/>
                  <a:gd name="T73" fmla="*/ 195 h 229"/>
                  <a:gd name="T74" fmla="*/ 30 w 261"/>
                  <a:gd name="T75" fmla="*/ 211 h 229"/>
                  <a:gd name="T76" fmla="*/ 32 w 261"/>
                  <a:gd name="T77" fmla="*/ 216 h 229"/>
                  <a:gd name="T78" fmla="*/ 36 w 261"/>
                  <a:gd name="T79" fmla="*/ 216 h 229"/>
                  <a:gd name="T80" fmla="*/ 36 w 261"/>
                  <a:gd name="T81" fmla="*/ 222 h 229"/>
                  <a:gd name="T82" fmla="*/ 56 w 261"/>
                  <a:gd name="T83" fmla="*/ 229 h 229"/>
                  <a:gd name="T84" fmla="*/ 63 w 261"/>
                  <a:gd name="T85" fmla="*/ 224 h 229"/>
                  <a:gd name="T86" fmla="*/ 85 w 261"/>
                  <a:gd name="T87" fmla="*/ 222 h 229"/>
                  <a:gd name="T88" fmla="*/ 96 w 261"/>
                  <a:gd name="T89" fmla="*/ 216 h 229"/>
                  <a:gd name="T90" fmla="*/ 134 w 261"/>
                  <a:gd name="T91" fmla="*/ 218 h 229"/>
                  <a:gd name="T92" fmla="*/ 136 w 261"/>
                  <a:gd name="T93" fmla="*/ 215 h 229"/>
                  <a:gd name="T94" fmla="*/ 149 w 261"/>
                  <a:gd name="T95" fmla="*/ 216 h 229"/>
                  <a:gd name="T96" fmla="*/ 149 w 261"/>
                  <a:gd name="T97" fmla="*/ 211 h 229"/>
                  <a:gd name="T98" fmla="*/ 171 w 261"/>
                  <a:gd name="T99" fmla="*/ 207 h 229"/>
                  <a:gd name="T100" fmla="*/ 194 w 261"/>
                  <a:gd name="T101" fmla="*/ 189 h 229"/>
                  <a:gd name="T102" fmla="*/ 218 w 261"/>
                  <a:gd name="T103" fmla="*/ 162 h 229"/>
                  <a:gd name="T104" fmla="*/ 238 w 261"/>
                  <a:gd name="T105" fmla="*/ 126 h 229"/>
                  <a:gd name="T106" fmla="*/ 254 w 261"/>
                  <a:gd name="T107" fmla="*/ 111 h 229"/>
                  <a:gd name="T108" fmla="*/ 261 w 261"/>
                  <a:gd name="T109" fmla="*/ 80 h 229"/>
                  <a:gd name="T110" fmla="*/ 261 w 261"/>
                  <a:gd name="T111" fmla="*/ 8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1" h="229">
                    <a:moveTo>
                      <a:pt x="261" y="80"/>
                    </a:moveTo>
                    <a:lnTo>
                      <a:pt x="249" y="80"/>
                    </a:lnTo>
                    <a:lnTo>
                      <a:pt x="245" y="89"/>
                    </a:lnTo>
                    <a:lnTo>
                      <a:pt x="240" y="89"/>
                    </a:lnTo>
                    <a:lnTo>
                      <a:pt x="232" y="87"/>
                    </a:lnTo>
                    <a:lnTo>
                      <a:pt x="231" y="78"/>
                    </a:lnTo>
                    <a:lnTo>
                      <a:pt x="236" y="64"/>
                    </a:lnTo>
                    <a:lnTo>
                      <a:pt x="240" y="62"/>
                    </a:lnTo>
                    <a:lnTo>
                      <a:pt x="247" y="65"/>
                    </a:lnTo>
                    <a:lnTo>
                      <a:pt x="247" y="64"/>
                    </a:lnTo>
                    <a:lnTo>
                      <a:pt x="247" y="36"/>
                    </a:lnTo>
                    <a:lnTo>
                      <a:pt x="241" y="7"/>
                    </a:lnTo>
                    <a:lnTo>
                      <a:pt x="229" y="0"/>
                    </a:lnTo>
                    <a:lnTo>
                      <a:pt x="205" y="0"/>
                    </a:lnTo>
                    <a:lnTo>
                      <a:pt x="176" y="18"/>
                    </a:lnTo>
                    <a:lnTo>
                      <a:pt x="149" y="45"/>
                    </a:lnTo>
                    <a:lnTo>
                      <a:pt x="145" y="60"/>
                    </a:lnTo>
                    <a:lnTo>
                      <a:pt x="132" y="62"/>
                    </a:lnTo>
                    <a:lnTo>
                      <a:pt x="118" y="56"/>
                    </a:lnTo>
                    <a:lnTo>
                      <a:pt x="109" y="56"/>
                    </a:lnTo>
                    <a:lnTo>
                      <a:pt x="91" y="78"/>
                    </a:lnTo>
                    <a:lnTo>
                      <a:pt x="81" y="82"/>
                    </a:lnTo>
                    <a:lnTo>
                      <a:pt x="67" y="80"/>
                    </a:lnTo>
                    <a:lnTo>
                      <a:pt x="69" y="60"/>
                    </a:lnTo>
                    <a:lnTo>
                      <a:pt x="54" y="45"/>
                    </a:lnTo>
                    <a:lnTo>
                      <a:pt x="54" y="113"/>
                    </a:lnTo>
                    <a:lnTo>
                      <a:pt x="41" y="120"/>
                    </a:lnTo>
                    <a:lnTo>
                      <a:pt x="20" y="120"/>
                    </a:lnTo>
                    <a:lnTo>
                      <a:pt x="18" y="113"/>
                    </a:lnTo>
                    <a:lnTo>
                      <a:pt x="9" y="109"/>
                    </a:lnTo>
                    <a:lnTo>
                      <a:pt x="0" y="115"/>
                    </a:lnTo>
                    <a:lnTo>
                      <a:pt x="14" y="151"/>
                    </a:lnTo>
                    <a:lnTo>
                      <a:pt x="29" y="175"/>
                    </a:lnTo>
                    <a:lnTo>
                      <a:pt x="29" y="187"/>
                    </a:lnTo>
                    <a:lnTo>
                      <a:pt x="27" y="191"/>
                    </a:lnTo>
                    <a:lnTo>
                      <a:pt x="23" y="191"/>
                    </a:lnTo>
                    <a:lnTo>
                      <a:pt x="21" y="195"/>
                    </a:lnTo>
                    <a:lnTo>
                      <a:pt x="30" y="211"/>
                    </a:lnTo>
                    <a:lnTo>
                      <a:pt x="32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56" y="229"/>
                    </a:lnTo>
                    <a:lnTo>
                      <a:pt x="63" y="224"/>
                    </a:lnTo>
                    <a:lnTo>
                      <a:pt x="85" y="222"/>
                    </a:lnTo>
                    <a:lnTo>
                      <a:pt x="96" y="216"/>
                    </a:lnTo>
                    <a:lnTo>
                      <a:pt x="134" y="218"/>
                    </a:lnTo>
                    <a:lnTo>
                      <a:pt x="136" y="215"/>
                    </a:lnTo>
                    <a:lnTo>
                      <a:pt x="149" y="216"/>
                    </a:lnTo>
                    <a:lnTo>
                      <a:pt x="149" y="211"/>
                    </a:lnTo>
                    <a:lnTo>
                      <a:pt x="171" y="207"/>
                    </a:lnTo>
                    <a:lnTo>
                      <a:pt x="194" y="189"/>
                    </a:lnTo>
                    <a:lnTo>
                      <a:pt x="218" y="162"/>
                    </a:lnTo>
                    <a:lnTo>
                      <a:pt x="238" y="126"/>
                    </a:lnTo>
                    <a:lnTo>
                      <a:pt x="254" y="111"/>
                    </a:lnTo>
                    <a:lnTo>
                      <a:pt x="261" y="80"/>
                    </a:lnTo>
                    <a:lnTo>
                      <a:pt x="261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7" name="Freeform 506"/>
              <p:cNvSpPr>
                <a:spLocks/>
              </p:cNvSpPr>
              <p:nvPr/>
            </p:nvSpPr>
            <p:spPr bwMode="auto">
              <a:xfrm>
                <a:off x="3136" y="2745"/>
                <a:ext cx="36" cy="36"/>
              </a:xfrm>
              <a:custGeom>
                <a:avLst/>
                <a:gdLst>
                  <a:gd name="T0" fmla="*/ 36 w 36"/>
                  <a:gd name="T1" fmla="*/ 14 h 36"/>
                  <a:gd name="T2" fmla="*/ 30 w 36"/>
                  <a:gd name="T3" fmla="*/ 27 h 36"/>
                  <a:gd name="T4" fmla="*/ 14 w 36"/>
                  <a:gd name="T5" fmla="*/ 36 h 36"/>
                  <a:gd name="T6" fmla="*/ 7 w 36"/>
                  <a:gd name="T7" fmla="*/ 33 h 36"/>
                  <a:gd name="T8" fmla="*/ 0 w 36"/>
                  <a:gd name="T9" fmla="*/ 20 h 36"/>
                  <a:gd name="T10" fmla="*/ 7 w 36"/>
                  <a:gd name="T11" fmla="*/ 7 h 36"/>
                  <a:gd name="T12" fmla="*/ 20 w 36"/>
                  <a:gd name="T13" fmla="*/ 0 h 36"/>
                  <a:gd name="T14" fmla="*/ 27 w 36"/>
                  <a:gd name="T15" fmla="*/ 0 h 36"/>
                  <a:gd name="T16" fmla="*/ 36 w 36"/>
                  <a:gd name="T17" fmla="*/ 14 h 36"/>
                  <a:gd name="T18" fmla="*/ 36 w 36"/>
                  <a:gd name="T1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36" y="14"/>
                    </a:moveTo>
                    <a:lnTo>
                      <a:pt x="30" y="27"/>
                    </a:lnTo>
                    <a:lnTo>
                      <a:pt x="14" y="36"/>
                    </a:lnTo>
                    <a:lnTo>
                      <a:pt x="7" y="33"/>
                    </a:lnTo>
                    <a:lnTo>
                      <a:pt x="0" y="20"/>
                    </a:lnTo>
                    <a:lnTo>
                      <a:pt x="7" y="7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8" name="Freeform 507"/>
              <p:cNvSpPr>
                <a:spLocks/>
              </p:cNvSpPr>
              <p:nvPr/>
            </p:nvSpPr>
            <p:spPr bwMode="auto">
              <a:xfrm>
                <a:off x="3136" y="2745"/>
                <a:ext cx="36" cy="36"/>
              </a:xfrm>
              <a:custGeom>
                <a:avLst/>
                <a:gdLst>
                  <a:gd name="T0" fmla="*/ 36 w 36"/>
                  <a:gd name="T1" fmla="*/ 14 h 36"/>
                  <a:gd name="T2" fmla="*/ 30 w 36"/>
                  <a:gd name="T3" fmla="*/ 27 h 36"/>
                  <a:gd name="T4" fmla="*/ 14 w 36"/>
                  <a:gd name="T5" fmla="*/ 36 h 36"/>
                  <a:gd name="T6" fmla="*/ 7 w 36"/>
                  <a:gd name="T7" fmla="*/ 33 h 36"/>
                  <a:gd name="T8" fmla="*/ 0 w 36"/>
                  <a:gd name="T9" fmla="*/ 20 h 36"/>
                  <a:gd name="T10" fmla="*/ 7 w 36"/>
                  <a:gd name="T11" fmla="*/ 7 h 36"/>
                  <a:gd name="T12" fmla="*/ 20 w 36"/>
                  <a:gd name="T13" fmla="*/ 0 h 36"/>
                  <a:gd name="T14" fmla="*/ 27 w 36"/>
                  <a:gd name="T15" fmla="*/ 0 h 36"/>
                  <a:gd name="T16" fmla="*/ 36 w 36"/>
                  <a:gd name="T17" fmla="*/ 14 h 36"/>
                  <a:gd name="T18" fmla="*/ 36 w 36"/>
                  <a:gd name="T1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36" y="14"/>
                    </a:moveTo>
                    <a:lnTo>
                      <a:pt x="30" y="27"/>
                    </a:lnTo>
                    <a:lnTo>
                      <a:pt x="14" y="36"/>
                    </a:lnTo>
                    <a:lnTo>
                      <a:pt x="7" y="33"/>
                    </a:lnTo>
                    <a:lnTo>
                      <a:pt x="0" y="20"/>
                    </a:lnTo>
                    <a:lnTo>
                      <a:pt x="7" y="7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39" name="Freeform 508"/>
              <p:cNvSpPr>
                <a:spLocks/>
              </p:cNvSpPr>
              <p:nvPr/>
            </p:nvSpPr>
            <p:spPr bwMode="auto">
              <a:xfrm>
                <a:off x="3105" y="2521"/>
                <a:ext cx="123" cy="118"/>
              </a:xfrm>
              <a:custGeom>
                <a:avLst/>
                <a:gdLst>
                  <a:gd name="T0" fmla="*/ 65 w 123"/>
                  <a:gd name="T1" fmla="*/ 111 h 118"/>
                  <a:gd name="T2" fmla="*/ 89 w 123"/>
                  <a:gd name="T3" fmla="*/ 111 h 118"/>
                  <a:gd name="T4" fmla="*/ 101 w 123"/>
                  <a:gd name="T5" fmla="*/ 118 h 118"/>
                  <a:gd name="T6" fmla="*/ 103 w 123"/>
                  <a:gd name="T7" fmla="*/ 111 h 118"/>
                  <a:gd name="T8" fmla="*/ 111 w 123"/>
                  <a:gd name="T9" fmla="*/ 104 h 118"/>
                  <a:gd name="T10" fmla="*/ 121 w 123"/>
                  <a:gd name="T11" fmla="*/ 75 h 118"/>
                  <a:gd name="T12" fmla="*/ 120 w 123"/>
                  <a:gd name="T13" fmla="*/ 58 h 118"/>
                  <a:gd name="T14" fmla="*/ 123 w 123"/>
                  <a:gd name="T15" fmla="*/ 46 h 118"/>
                  <a:gd name="T16" fmla="*/ 123 w 123"/>
                  <a:gd name="T17" fmla="*/ 33 h 118"/>
                  <a:gd name="T18" fmla="*/ 120 w 123"/>
                  <a:gd name="T19" fmla="*/ 16 h 118"/>
                  <a:gd name="T20" fmla="*/ 98 w 123"/>
                  <a:gd name="T21" fmla="*/ 7 h 118"/>
                  <a:gd name="T22" fmla="*/ 81 w 123"/>
                  <a:gd name="T23" fmla="*/ 6 h 118"/>
                  <a:gd name="T24" fmla="*/ 81 w 123"/>
                  <a:gd name="T25" fmla="*/ 2 h 118"/>
                  <a:gd name="T26" fmla="*/ 72 w 123"/>
                  <a:gd name="T27" fmla="*/ 0 h 118"/>
                  <a:gd name="T28" fmla="*/ 56 w 123"/>
                  <a:gd name="T29" fmla="*/ 6 h 118"/>
                  <a:gd name="T30" fmla="*/ 54 w 123"/>
                  <a:gd name="T31" fmla="*/ 18 h 118"/>
                  <a:gd name="T32" fmla="*/ 41 w 123"/>
                  <a:gd name="T33" fmla="*/ 24 h 118"/>
                  <a:gd name="T34" fmla="*/ 25 w 123"/>
                  <a:gd name="T35" fmla="*/ 40 h 118"/>
                  <a:gd name="T36" fmla="*/ 0 w 123"/>
                  <a:gd name="T37" fmla="*/ 36 h 118"/>
                  <a:gd name="T38" fmla="*/ 12 w 123"/>
                  <a:gd name="T39" fmla="*/ 64 h 118"/>
                  <a:gd name="T40" fmla="*/ 40 w 123"/>
                  <a:gd name="T41" fmla="*/ 86 h 118"/>
                  <a:gd name="T42" fmla="*/ 43 w 123"/>
                  <a:gd name="T43" fmla="*/ 100 h 118"/>
                  <a:gd name="T44" fmla="*/ 65 w 123"/>
                  <a:gd name="T45" fmla="*/ 111 h 118"/>
                  <a:gd name="T46" fmla="*/ 65 w 123"/>
                  <a:gd name="T4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" h="118">
                    <a:moveTo>
                      <a:pt x="65" y="111"/>
                    </a:moveTo>
                    <a:lnTo>
                      <a:pt x="89" y="111"/>
                    </a:lnTo>
                    <a:lnTo>
                      <a:pt x="101" y="118"/>
                    </a:lnTo>
                    <a:lnTo>
                      <a:pt x="103" y="111"/>
                    </a:lnTo>
                    <a:lnTo>
                      <a:pt x="111" y="104"/>
                    </a:lnTo>
                    <a:lnTo>
                      <a:pt x="121" y="75"/>
                    </a:lnTo>
                    <a:lnTo>
                      <a:pt x="120" y="58"/>
                    </a:lnTo>
                    <a:lnTo>
                      <a:pt x="123" y="46"/>
                    </a:lnTo>
                    <a:lnTo>
                      <a:pt x="123" y="33"/>
                    </a:lnTo>
                    <a:lnTo>
                      <a:pt x="120" y="16"/>
                    </a:lnTo>
                    <a:lnTo>
                      <a:pt x="98" y="7"/>
                    </a:lnTo>
                    <a:lnTo>
                      <a:pt x="81" y="6"/>
                    </a:lnTo>
                    <a:lnTo>
                      <a:pt x="81" y="2"/>
                    </a:lnTo>
                    <a:lnTo>
                      <a:pt x="72" y="0"/>
                    </a:lnTo>
                    <a:lnTo>
                      <a:pt x="56" y="6"/>
                    </a:lnTo>
                    <a:lnTo>
                      <a:pt x="54" y="18"/>
                    </a:lnTo>
                    <a:lnTo>
                      <a:pt x="41" y="24"/>
                    </a:lnTo>
                    <a:lnTo>
                      <a:pt x="25" y="40"/>
                    </a:lnTo>
                    <a:lnTo>
                      <a:pt x="0" y="36"/>
                    </a:lnTo>
                    <a:lnTo>
                      <a:pt x="12" y="64"/>
                    </a:lnTo>
                    <a:lnTo>
                      <a:pt x="40" y="86"/>
                    </a:lnTo>
                    <a:lnTo>
                      <a:pt x="43" y="100"/>
                    </a:lnTo>
                    <a:lnTo>
                      <a:pt x="65" y="111"/>
                    </a:lnTo>
                    <a:lnTo>
                      <a:pt x="65" y="1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0" name="Freeform 509"/>
              <p:cNvSpPr>
                <a:spLocks/>
              </p:cNvSpPr>
              <p:nvPr/>
            </p:nvSpPr>
            <p:spPr bwMode="auto">
              <a:xfrm>
                <a:off x="3105" y="2521"/>
                <a:ext cx="123" cy="118"/>
              </a:xfrm>
              <a:custGeom>
                <a:avLst/>
                <a:gdLst>
                  <a:gd name="T0" fmla="*/ 65 w 123"/>
                  <a:gd name="T1" fmla="*/ 111 h 118"/>
                  <a:gd name="T2" fmla="*/ 89 w 123"/>
                  <a:gd name="T3" fmla="*/ 111 h 118"/>
                  <a:gd name="T4" fmla="*/ 101 w 123"/>
                  <a:gd name="T5" fmla="*/ 118 h 118"/>
                  <a:gd name="T6" fmla="*/ 103 w 123"/>
                  <a:gd name="T7" fmla="*/ 111 h 118"/>
                  <a:gd name="T8" fmla="*/ 111 w 123"/>
                  <a:gd name="T9" fmla="*/ 104 h 118"/>
                  <a:gd name="T10" fmla="*/ 121 w 123"/>
                  <a:gd name="T11" fmla="*/ 75 h 118"/>
                  <a:gd name="T12" fmla="*/ 120 w 123"/>
                  <a:gd name="T13" fmla="*/ 58 h 118"/>
                  <a:gd name="T14" fmla="*/ 123 w 123"/>
                  <a:gd name="T15" fmla="*/ 46 h 118"/>
                  <a:gd name="T16" fmla="*/ 123 w 123"/>
                  <a:gd name="T17" fmla="*/ 33 h 118"/>
                  <a:gd name="T18" fmla="*/ 120 w 123"/>
                  <a:gd name="T19" fmla="*/ 16 h 118"/>
                  <a:gd name="T20" fmla="*/ 98 w 123"/>
                  <a:gd name="T21" fmla="*/ 7 h 118"/>
                  <a:gd name="T22" fmla="*/ 81 w 123"/>
                  <a:gd name="T23" fmla="*/ 6 h 118"/>
                  <a:gd name="T24" fmla="*/ 81 w 123"/>
                  <a:gd name="T25" fmla="*/ 2 h 118"/>
                  <a:gd name="T26" fmla="*/ 72 w 123"/>
                  <a:gd name="T27" fmla="*/ 0 h 118"/>
                  <a:gd name="T28" fmla="*/ 56 w 123"/>
                  <a:gd name="T29" fmla="*/ 6 h 118"/>
                  <a:gd name="T30" fmla="*/ 54 w 123"/>
                  <a:gd name="T31" fmla="*/ 18 h 118"/>
                  <a:gd name="T32" fmla="*/ 41 w 123"/>
                  <a:gd name="T33" fmla="*/ 24 h 118"/>
                  <a:gd name="T34" fmla="*/ 25 w 123"/>
                  <a:gd name="T35" fmla="*/ 40 h 118"/>
                  <a:gd name="T36" fmla="*/ 0 w 123"/>
                  <a:gd name="T37" fmla="*/ 36 h 118"/>
                  <a:gd name="T38" fmla="*/ 12 w 123"/>
                  <a:gd name="T39" fmla="*/ 64 h 118"/>
                  <a:gd name="T40" fmla="*/ 40 w 123"/>
                  <a:gd name="T41" fmla="*/ 86 h 118"/>
                  <a:gd name="T42" fmla="*/ 43 w 123"/>
                  <a:gd name="T43" fmla="*/ 100 h 118"/>
                  <a:gd name="T44" fmla="*/ 65 w 123"/>
                  <a:gd name="T45" fmla="*/ 111 h 118"/>
                  <a:gd name="T46" fmla="*/ 65 w 123"/>
                  <a:gd name="T4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" h="118">
                    <a:moveTo>
                      <a:pt x="65" y="111"/>
                    </a:moveTo>
                    <a:lnTo>
                      <a:pt x="89" y="111"/>
                    </a:lnTo>
                    <a:lnTo>
                      <a:pt x="101" y="118"/>
                    </a:lnTo>
                    <a:lnTo>
                      <a:pt x="103" y="111"/>
                    </a:lnTo>
                    <a:lnTo>
                      <a:pt x="111" y="104"/>
                    </a:lnTo>
                    <a:lnTo>
                      <a:pt x="121" y="75"/>
                    </a:lnTo>
                    <a:lnTo>
                      <a:pt x="120" y="58"/>
                    </a:lnTo>
                    <a:lnTo>
                      <a:pt x="123" y="46"/>
                    </a:lnTo>
                    <a:lnTo>
                      <a:pt x="123" y="33"/>
                    </a:lnTo>
                    <a:lnTo>
                      <a:pt x="120" y="16"/>
                    </a:lnTo>
                    <a:lnTo>
                      <a:pt x="98" y="7"/>
                    </a:lnTo>
                    <a:lnTo>
                      <a:pt x="81" y="6"/>
                    </a:lnTo>
                    <a:lnTo>
                      <a:pt x="81" y="2"/>
                    </a:lnTo>
                    <a:lnTo>
                      <a:pt x="72" y="0"/>
                    </a:lnTo>
                    <a:lnTo>
                      <a:pt x="56" y="6"/>
                    </a:lnTo>
                    <a:lnTo>
                      <a:pt x="54" y="18"/>
                    </a:lnTo>
                    <a:lnTo>
                      <a:pt x="41" y="24"/>
                    </a:lnTo>
                    <a:lnTo>
                      <a:pt x="25" y="40"/>
                    </a:lnTo>
                    <a:lnTo>
                      <a:pt x="0" y="36"/>
                    </a:lnTo>
                    <a:lnTo>
                      <a:pt x="12" y="64"/>
                    </a:lnTo>
                    <a:lnTo>
                      <a:pt x="40" y="86"/>
                    </a:lnTo>
                    <a:lnTo>
                      <a:pt x="43" y="100"/>
                    </a:lnTo>
                    <a:lnTo>
                      <a:pt x="65" y="111"/>
                    </a:lnTo>
                    <a:lnTo>
                      <a:pt x="65" y="1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1" name="Freeform 510"/>
              <p:cNvSpPr>
                <a:spLocks/>
              </p:cNvSpPr>
              <p:nvPr/>
            </p:nvSpPr>
            <p:spPr bwMode="auto">
              <a:xfrm>
                <a:off x="2888" y="2543"/>
                <a:ext cx="217" cy="209"/>
              </a:xfrm>
              <a:custGeom>
                <a:avLst/>
                <a:gdLst>
                  <a:gd name="T0" fmla="*/ 77 w 217"/>
                  <a:gd name="T1" fmla="*/ 204 h 209"/>
                  <a:gd name="T2" fmla="*/ 64 w 217"/>
                  <a:gd name="T3" fmla="*/ 195 h 209"/>
                  <a:gd name="T4" fmla="*/ 57 w 217"/>
                  <a:gd name="T5" fmla="*/ 182 h 209"/>
                  <a:gd name="T6" fmla="*/ 51 w 217"/>
                  <a:gd name="T7" fmla="*/ 151 h 209"/>
                  <a:gd name="T8" fmla="*/ 49 w 217"/>
                  <a:gd name="T9" fmla="*/ 138 h 209"/>
                  <a:gd name="T10" fmla="*/ 44 w 217"/>
                  <a:gd name="T11" fmla="*/ 124 h 209"/>
                  <a:gd name="T12" fmla="*/ 44 w 217"/>
                  <a:gd name="T13" fmla="*/ 96 h 209"/>
                  <a:gd name="T14" fmla="*/ 15 w 217"/>
                  <a:gd name="T15" fmla="*/ 44 h 209"/>
                  <a:gd name="T16" fmla="*/ 0 w 217"/>
                  <a:gd name="T17" fmla="*/ 22 h 209"/>
                  <a:gd name="T18" fmla="*/ 0 w 217"/>
                  <a:gd name="T19" fmla="*/ 7 h 209"/>
                  <a:gd name="T20" fmla="*/ 7 w 217"/>
                  <a:gd name="T21" fmla="*/ 4 h 209"/>
                  <a:gd name="T22" fmla="*/ 7 w 217"/>
                  <a:gd name="T23" fmla="*/ 5 h 209"/>
                  <a:gd name="T24" fmla="*/ 17 w 217"/>
                  <a:gd name="T25" fmla="*/ 0 h 209"/>
                  <a:gd name="T26" fmla="*/ 24 w 217"/>
                  <a:gd name="T27" fmla="*/ 0 h 209"/>
                  <a:gd name="T28" fmla="*/ 35 w 217"/>
                  <a:gd name="T29" fmla="*/ 7 h 209"/>
                  <a:gd name="T30" fmla="*/ 106 w 217"/>
                  <a:gd name="T31" fmla="*/ 7 h 209"/>
                  <a:gd name="T32" fmla="*/ 118 w 217"/>
                  <a:gd name="T33" fmla="*/ 14 h 209"/>
                  <a:gd name="T34" fmla="*/ 135 w 217"/>
                  <a:gd name="T35" fmla="*/ 14 h 209"/>
                  <a:gd name="T36" fmla="*/ 157 w 217"/>
                  <a:gd name="T37" fmla="*/ 20 h 209"/>
                  <a:gd name="T38" fmla="*/ 186 w 217"/>
                  <a:gd name="T39" fmla="*/ 13 h 209"/>
                  <a:gd name="T40" fmla="*/ 200 w 217"/>
                  <a:gd name="T41" fmla="*/ 9 h 209"/>
                  <a:gd name="T42" fmla="*/ 211 w 217"/>
                  <a:gd name="T43" fmla="*/ 11 h 209"/>
                  <a:gd name="T44" fmla="*/ 217 w 217"/>
                  <a:gd name="T45" fmla="*/ 14 h 209"/>
                  <a:gd name="T46" fmla="*/ 211 w 217"/>
                  <a:gd name="T47" fmla="*/ 14 h 209"/>
                  <a:gd name="T48" fmla="*/ 200 w 217"/>
                  <a:gd name="T49" fmla="*/ 20 h 209"/>
                  <a:gd name="T50" fmla="*/ 189 w 217"/>
                  <a:gd name="T51" fmla="*/ 29 h 209"/>
                  <a:gd name="T52" fmla="*/ 188 w 217"/>
                  <a:gd name="T53" fmla="*/ 22 h 209"/>
                  <a:gd name="T54" fmla="*/ 178 w 217"/>
                  <a:gd name="T55" fmla="*/ 20 h 209"/>
                  <a:gd name="T56" fmla="*/ 148 w 217"/>
                  <a:gd name="T57" fmla="*/ 27 h 209"/>
                  <a:gd name="T58" fmla="*/ 148 w 217"/>
                  <a:gd name="T59" fmla="*/ 85 h 209"/>
                  <a:gd name="T60" fmla="*/ 131 w 217"/>
                  <a:gd name="T61" fmla="*/ 85 h 209"/>
                  <a:gd name="T62" fmla="*/ 131 w 217"/>
                  <a:gd name="T63" fmla="*/ 134 h 209"/>
                  <a:gd name="T64" fmla="*/ 131 w 217"/>
                  <a:gd name="T65" fmla="*/ 202 h 209"/>
                  <a:gd name="T66" fmla="*/ 118 w 217"/>
                  <a:gd name="T67" fmla="*/ 209 h 209"/>
                  <a:gd name="T68" fmla="*/ 97 w 217"/>
                  <a:gd name="T69" fmla="*/ 209 h 209"/>
                  <a:gd name="T70" fmla="*/ 95 w 217"/>
                  <a:gd name="T71" fmla="*/ 202 h 209"/>
                  <a:gd name="T72" fmla="*/ 86 w 217"/>
                  <a:gd name="T73" fmla="*/ 198 h 209"/>
                  <a:gd name="T74" fmla="*/ 77 w 217"/>
                  <a:gd name="T75" fmla="*/ 204 h 209"/>
                  <a:gd name="T76" fmla="*/ 77 w 217"/>
                  <a:gd name="T77" fmla="*/ 2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7" h="209">
                    <a:moveTo>
                      <a:pt x="77" y="204"/>
                    </a:moveTo>
                    <a:lnTo>
                      <a:pt x="64" y="195"/>
                    </a:lnTo>
                    <a:lnTo>
                      <a:pt x="57" y="182"/>
                    </a:lnTo>
                    <a:lnTo>
                      <a:pt x="51" y="151"/>
                    </a:lnTo>
                    <a:lnTo>
                      <a:pt x="49" y="138"/>
                    </a:lnTo>
                    <a:lnTo>
                      <a:pt x="44" y="124"/>
                    </a:lnTo>
                    <a:lnTo>
                      <a:pt x="44" y="96"/>
                    </a:lnTo>
                    <a:lnTo>
                      <a:pt x="15" y="44"/>
                    </a:lnTo>
                    <a:lnTo>
                      <a:pt x="0" y="22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106" y="7"/>
                    </a:lnTo>
                    <a:lnTo>
                      <a:pt x="118" y="14"/>
                    </a:lnTo>
                    <a:lnTo>
                      <a:pt x="135" y="14"/>
                    </a:lnTo>
                    <a:lnTo>
                      <a:pt x="157" y="20"/>
                    </a:lnTo>
                    <a:lnTo>
                      <a:pt x="186" y="13"/>
                    </a:lnTo>
                    <a:lnTo>
                      <a:pt x="200" y="9"/>
                    </a:lnTo>
                    <a:lnTo>
                      <a:pt x="211" y="11"/>
                    </a:lnTo>
                    <a:lnTo>
                      <a:pt x="217" y="14"/>
                    </a:lnTo>
                    <a:lnTo>
                      <a:pt x="211" y="14"/>
                    </a:lnTo>
                    <a:lnTo>
                      <a:pt x="200" y="20"/>
                    </a:lnTo>
                    <a:lnTo>
                      <a:pt x="189" y="29"/>
                    </a:lnTo>
                    <a:lnTo>
                      <a:pt x="188" y="22"/>
                    </a:lnTo>
                    <a:lnTo>
                      <a:pt x="178" y="20"/>
                    </a:lnTo>
                    <a:lnTo>
                      <a:pt x="148" y="27"/>
                    </a:lnTo>
                    <a:lnTo>
                      <a:pt x="148" y="85"/>
                    </a:lnTo>
                    <a:lnTo>
                      <a:pt x="131" y="85"/>
                    </a:lnTo>
                    <a:lnTo>
                      <a:pt x="131" y="134"/>
                    </a:lnTo>
                    <a:lnTo>
                      <a:pt x="131" y="202"/>
                    </a:lnTo>
                    <a:lnTo>
                      <a:pt x="118" y="209"/>
                    </a:lnTo>
                    <a:lnTo>
                      <a:pt x="97" y="209"/>
                    </a:lnTo>
                    <a:lnTo>
                      <a:pt x="95" y="202"/>
                    </a:lnTo>
                    <a:lnTo>
                      <a:pt x="86" y="198"/>
                    </a:lnTo>
                    <a:lnTo>
                      <a:pt x="77" y="204"/>
                    </a:lnTo>
                    <a:lnTo>
                      <a:pt x="77" y="20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2" name="Freeform 511"/>
              <p:cNvSpPr>
                <a:spLocks/>
              </p:cNvSpPr>
              <p:nvPr/>
            </p:nvSpPr>
            <p:spPr bwMode="auto">
              <a:xfrm>
                <a:off x="2888" y="2543"/>
                <a:ext cx="217" cy="209"/>
              </a:xfrm>
              <a:custGeom>
                <a:avLst/>
                <a:gdLst>
                  <a:gd name="T0" fmla="*/ 77 w 217"/>
                  <a:gd name="T1" fmla="*/ 204 h 209"/>
                  <a:gd name="T2" fmla="*/ 64 w 217"/>
                  <a:gd name="T3" fmla="*/ 195 h 209"/>
                  <a:gd name="T4" fmla="*/ 57 w 217"/>
                  <a:gd name="T5" fmla="*/ 182 h 209"/>
                  <a:gd name="T6" fmla="*/ 51 w 217"/>
                  <a:gd name="T7" fmla="*/ 151 h 209"/>
                  <a:gd name="T8" fmla="*/ 49 w 217"/>
                  <a:gd name="T9" fmla="*/ 138 h 209"/>
                  <a:gd name="T10" fmla="*/ 44 w 217"/>
                  <a:gd name="T11" fmla="*/ 124 h 209"/>
                  <a:gd name="T12" fmla="*/ 44 w 217"/>
                  <a:gd name="T13" fmla="*/ 96 h 209"/>
                  <a:gd name="T14" fmla="*/ 15 w 217"/>
                  <a:gd name="T15" fmla="*/ 44 h 209"/>
                  <a:gd name="T16" fmla="*/ 0 w 217"/>
                  <a:gd name="T17" fmla="*/ 22 h 209"/>
                  <a:gd name="T18" fmla="*/ 0 w 217"/>
                  <a:gd name="T19" fmla="*/ 7 h 209"/>
                  <a:gd name="T20" fmla="*/ 7 w 217"/>
                  <a:gd name="T21" fmla="*/ 4 h 209"/>
                  <a:gd name="T22" fmla="*/ 7 w 217"/>
                  <a:gd name="T23" fmla="*/ 5 h 209"/>
                  <a:gd name="T24" fmla="*/ 17 w 217"/>
                  <a:gd name="T25" fmla="*/ 0 h 209"/>
                  <a:gd name="T26" fmla="*/ 24 w 217"/>
                  <a:gd name="T27" fmla="*/ 0 h 209"/>
                  <a:gd name="T28" fmla="*/ 35 w 217"/>
                  <a:gd name="T29" fmla="*/ 7 h 209"/>
                  <a:gd name="T30" fmla="*/ 106 w 217"/>
                  <a:gd name="T31" fmla="*/ 7 h 209"/>
                  <a:gd name="T32" fmla="*/ 118 w 217"/>
                  <a:gd name="T33" fmla="*/ 14 h 209"/>
                  <a:gd name="T34" fmla="*/ 135 w 217"/>
                  <a:gd name="T35" fmla="*/ 14 h 209"/>
                  <a:gd name="T36" fmla="*/ 157 w 217"/>
                  <a:gd name="T37" fmla="*/ 20 h 209"/>
                  <a:gd name="T38" fmla="*/ 186 w 217"/>
                  <a:gd name="T39" fmla="*/ 13 h 209"/>
                  <a:gd name="T40" fmla="*/ 200 w 217"/>
                  <a:gd name="T41" fmla="*/ 9 h 209"/>
                  <a:gd name="T42" fmla="*/ 211 w 217"/>
                  <a:gd name="T43" fmla="*/ 11 h 209"/>
                  <a:gd name="T44" fmla="*/ 217 w 217"/>
                  <a:gd name="T45" fmla="*/ 14 h 209"/>
                  <a:gd name="T46" fmla="*/ 211 w 217"/>
                  <a:gd name="T47" fmla="*/ 14 h 209"/>
                  <a:gd name="T48" fmla="*/ 200 w 217"/>
                  <a:gd name="T49" fmla="*/ 20 h 209"/>
                  <a:gd name="T50" fmla="*/ 189 w 217"/>
                  <a:gd name="T51" fmla="*/ 29 h 209"/>
                  <a:gd name="T52" fmla="*/ 188 w 217"/>
                  <a:gd name="T53" fmla="*/ 22 h 209"/>
                  <a:gd name="T54" fmla="*/ 178 w 217"/>
                  <a:gd name="T55" fmla="*/ 20 h 209"/>
                  <a:gd name="T56" fmla="*/ 148 w 217"/>
                  <a:gd name="T57" fmla="*/ 27 h 209"/>
                  <a:gd name="T58" fmla="*/ 148 w 217"/>
                  <a:gd name="T59" fmla="*/ 85 h 209"/>
                  <a:gd name="T60" fmla="*/ 131 w 217"/>
                  <a:gd name="T61" fmla="*/ 85 h 209"/>
                  <a:gd name="T62" fmla="*/ 131 w 217"/>
                  <a:gd name="T63" fmla="*/ 134 h 209"/>
                  <a:gd name="T64" fmla="*/ 131 w 217"/>
                  <a:gd name="T65" fmla="*/ 202 h 209"/>
                  <a:gd name="T66" fmla="*/ 118 w 217"/>
                  <a:gd name="T67" fmla="*/ 209 h 209"/>
                  <a:gd name="T68" fmla="*/ 97 w 217"/>
                  <a:gd name="T69" fmla="*/ 209 h 209"/>
                  <a:gd name="T70" fmla="*/ 95 w 217"/>
                  <a:gd name="T71" fmla="*/ 202 h 209"/>
                  <a:gd name="T72" fmla="*/ 86 w 217"/>
                  <a:gd name="T73" fmla="*/ 198 h 209"/>
                  <a:gd name="T74" fmla="*/ 77 w 217"/>
                  <a:gd name="T75" fmla="*/ 204 h 209"/>
                  <a:gd name="T76" fmla="*/ 77 w 217"/>
                  <a:gd name="T77" fmla="*/ 2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7" h="209">
                    <a:moveTo>
                      <a:pt x="77" y="204"/>
                    </a:moveTo>
                    <a:lnTo>
                      <a:pt x="64" y="195"/>
                    </a:lnTo>
                    <a:lnTo>
                      <a:pt x="57" y="182"/>
                    </a:lnTo>
                    <a:lnTo>
                      <a:pt x="51" y="151"/>
                    </a:lnTo>
                    <a:lnTo>
                      <a:pt x="49" y="138"/>
                    </a:lnTo>
                    <a:lnTo>
                      <a:pt x="44" y="124"/>
                    </a:lnTo>
                    <a:lnTo>
                      <a:pt x="44" y="96"/>
                    </a:lnTo>
                    <a:lnTo>
                      <a:pt x="15" y="44"/>
                    </a:lnTo>
                    <a:lnTo>
                      <a:pt x="0" y="22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106" y="7"/>
                    </a:lnTo>
                    <a:lnTo>
                      <a:pt x="118" y="14"/>
                    </a:lnTo>
                    <a:lnTo>
                      <a:pt x="135" y="14"/>
                    </a:lnTo>
                    <a:lnTo>
                      <a:pt x="157" y="20"/>
                    </a:lnTo>
                    <a:lnTo>
                      <a:pt x="186" y="13"/>
                    </a:lnTo>
                    <a:lnTo>
                      <a:pt x="200" y="9"/>
                    </a:lnTo>
                    <a:lnTo>
                      <a:pt x="211" y="11"/>
                    </a:lnTo>
                    <a:lnTo>
                      <a:pt x="217" y="14"/>
                    </a:lnTo>
                    <a:lnTo>
                      <a:pt x="211" y="14"/>
                    </a:lnTo>
                    <a:lnTo>
                      <a:pt x="200" y="20"/>
                    </a:lnTo>
                    <a:lnTo>
                      <a:pt x="189" y="29"/>
                    </a:lnTo>
                    <a:lnTo>
                      <a:pt x="188" y="22"/>
                    </a:lnTo>
                    <a:lnTo>
                      <a:pt x="178" y="20"/>
                    </a:lnTo>
                    <a:lnTo>
                      <a:pt x="148" y="27"/>
                    </a:lnTo>
                    <a:lnTo>
                      <a:pt x="148" y="85"/>
                    </a:lnTo>
                    <a:lnTo>
                      <a:pt x="131" y="85"/>
                    </a:lnTo>
                    <a:lnTo>
                      <a:pt x="131" y="134"/>
                    </a:lnTo>
                    <a:lnTo>
                      <a:pt x="131" y="202"/>
                    </a:lnTo>
                    <a:lnTo>
                      <a:pt x="118" y="209"/>
                    </a:lnTo>
                    <a:lnTo>
                      <a:pt x="97" y="209"/>
                    </a:lnTo>
                    <a:lnTo>
                      <a:pt x="95" y="202"/>
                    </a:lnTo>
                    <a:lnTo>
                      <a:pt x="86" y="198"/>
                    </a:lnTo>
                    <a:lnTo>
                      <a:pt x="77" y="204"/>
                    </a:lnTo>
                    <a:lnTo>
                      <a:pt x="77" y="20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3" name="Freeform 512"/>
              <p:cNvSpPr>
                <a:spLocks/>
              </p:cNvSpPr>
              <p:nvPr/>
            </p:nvSpPr>
            <p:spPr bwMode="auto">
              <a:xfrm>
                <a:off x="2432" y="1812"/>
                <a:ext cx="132" cy="116"/>
              </a:xfrm>
              <a:custGeom>
                <a:avLst/>
                <a:gdLst>
                  <a:gd name="T0" fmla="*/ 0 w 132"/>
                  <a:gd name="T1" fmla="*/ 116 h 116"/>
                  <a:gd name="T2" fmla="*/ 3 w 132"/>
                  <a:gd name="T3" fmla="*/ 96 h 116"/>
                  <a:gd name="T4" fmla="*/ 7 w 132"/>
                  <a:gd name="T5" fmla="*/ 94 h 116"/>
                  <a:gd name="T6" fmla="*/ 20 w 132"/>
                  <a:gd name="T7" fmla="*/ 67 h 116"/>
                  <a:gd name="T8" fmla="*/ 34 w 132"/>
                  <a:gd name="T9" fmla="*/ 47 h 116"/>
                  <a:gd name="T10" fmla="*/ 40 w 132"/>
                  <a:gd name="T11" fmla="*/ 29 h 116"/>
                  <a:gd name="T12" fmla="*/ 56 w 132"/>
                  <a:gd name="T13" fmla="*/ 16 h 116"/>
                  <a:gd name="T14" fmla="*/ 63 w 132"/>
                  <a:gd name="T15" fmla="*/ 0 h 116"/>
                  <a:gd name="T16" fmla="*/ 132 w 132"/>
                  <a:gd name="T17" fmla="*/ 0 h 116"/>
                  <a:gd name="T18" fmla="*/ 132 w 132"/>
                  <a:gd name="T19" fmla="*/ 7 h 116"/>
                  <a:gd name="T20" fmla="*/ 132 w 132"/>
                  <a:gd name="T21" fmla="*/ 31 h 116"/>
                  <a:gd name="T22" fmla="*/ 82 w 132"/>
                  <a:gd name="T23" fmla="*/ 29 h 116"/>
                  <a:gd name="T24" fmla="*/ 80 w 132"/>
                  <a:gd name="T25" fmla="*/ 74 h 116"/>
                  <a:gd name="T26" fmla="*/ 65 w 132"/>
                  <a:gd name="T27" fmla="*/ 78 h 116"/>
                  <a:gd name="T28" fmla="*/ 62 w 132"/>
                  <a:gd name="T29" fmla="*/ 83 h 116"/>
                  <a:gd name="T30" fmla="*/ 65 w 132"/>
                  <a:gd name="T31" fmla="*/ 109 h 116"/>
                  <a:gd name="T32" fmla="*/ 3 w 132"/>
                  <a:gd name="T33" fmla="*/ 111 h 116"/>
                  <a:gd name="T34" fmla="*/ 0 w 132"/>
                  <a:gd name="T35" fmla="*/ 116 h 116"/>
                  <a:gd name="T36" fmla="*/ 0 w 132"/>
                  <a:gd name="T3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116">
                    <a:moveTo>
                      <a:pt x="0" y="116"/>
                    </a:moveTo>
                    <a:lnTo>
                      <a:pt x="3" y="96"/>
                    </a:lnTo>
                    <a:lnTo>
                      <a:pt x="7" y="94"/>
                    </a:lnTo>
                    <a:lnTo>
                      <a:pt x="20" y="67"/>
                    </a:lnTo>
                    <a:lnTo>
                      <a:pt x="34" y="47"/>
                    </a:lnTo>
                    <a:lnTo>
                      <a:pt x="40" y="29"/>
                    </a:lnTo>
                    <a:lnTo>
                      <a:pt x="56" y="16"/>
                    </a:lnTo>
                    <a:lnTo>
                      <a:pt x="63" y="0"/>
                    </a:lnTo>
                    <a:lnTo>
                      <a:pt x="132" y="0"/>
                    </a:lnTo>
                    <a:lnTo>
                      <a:pt x="132" y="7"/>
                    </a:lnTo>
                    <a:lnTo>
                      <a:pt x="132" y="31"/>
                    </a:lnTo>
                    <a:lnTo>
                      <a:pt x="82" y="29"/>
                    </a:lnTo>
                    <a:lnTo>
                      <a:pt x="80" y="74"/>
                    </a:lnTo>
                    <a:lnTo>
                      <a:pt x="65" y="78"/>
                    </a:lnTo>
                    <a:lnTo>
                      <a:pt x="62" y="83"/>
                    </a:lnTo>
                    <a:lnTo>
                      <a:pt x="65" y="109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4" name="Freeform 513"/>
              <p:cNvSpPr>
                <a:spLocks/>
              </p:cNvSpPr>
              <p:nvPr/>
            </p:nvSpPr>
            <p:spPr bwMode="auto">
              <a:xfrm>
                <a:off x="2432" y="1812"/>
                <a:ext cx="132" cy="116"/>
              </a:xfrm>
              <a:custGeom>
                <a:avLst/>
                <a:gdLst>
                  <a:gd name="T0" fmla="*/ 0 w 132"/>
                  <a:gd name="T1" fmla="*/ 116 h 116"/>
                  <a:gd name="T2" fmla="*/ 3 w 132"/>
                  <a:gd name="T3" fmla="*/ 96 h 116"/>
                  <a:gd name="T4" fmla="*/ 7 w 132"/>
                  <a:gd name="T5" fmla="*/ 94 h 116"/>
                  <a:gd name="T6" fmla="*/ 20 w 132"/>
                  <a:gd name="T7" fmla="*/ 67 h 116"/>
                  <a:gd name="T8" fmla="*/ 34 w 132"/>
                  <a:gd name="T9" fmla="*/ 47 h 116"/>
                  <a:gd name="T10" fmla="*/ 40 w 132"/>
                  <a:gd name="T11" fmla="*/ 29 h 116"/>
                  <a:gd name="T12" fmla="*/ 56 w 132"/>
                  <a:gd name="T13" fmla="*/ 16 h 116"/>
                  <a:gd name="T14" fmla="*/ 63 w 132"/>
                  <a:gd name="T15" fmla="*/ 0 h 116"/>
                  <a:gd name="T16" fmla="*/ 132 w 132"/>
                  <a:gd name="T17" fmla="*/ 0 h 116"/>
                  <a:gd name="T18" fmla="*/ 132 w 132"/>
                  <a:gd name="T19" fmla="*/ 7 h 116"/>
                  <a:gd name="T20" fmla="*/ 132 w 132"/>
                  <a:gd name="T21" fmla="*/ 31 h 116"/>
                  <a:gd name="T22" fmla="*/ 82 w 132"/>
                  <a:gd name="T23" fmla="*/ 29 h 116"/>
                  <a:gd name="T24" fmla="*/ 80 w 132"/>
                  <a:gd name="T25" fmla="*/ 74 h 116"/>
                  <a:gd name="T26" fmla="*/ 65 w 132"/>
                  <a:gd name="T27" fmla="*/ 78 h 116"/>
                  <a:gd name="T28" fmla="*/ 62 w 132"/>
                  <a:gd name="T29" fmla="*/ 83 h 116"/>
                  <a:gd name="T30" fmla="*/ 65 w 132"/>
                  <a:gd name="T31" fmla="*/ 109 h 116"/>
                  <a:gd name="T32" fmla="*/ 3 w 132"/>
                  <a:gd name="T33" fmla="*/ 111 h 116"/>
                  <a:gd name="T34" fmla="*/ 0 w 132"/>
                  <a:gd name="T35" fmla="*/ 116 h 116"/>
                  <a:gd name="T36" fmla="*/ 0 w 132"/>
                  <a:gd name="T3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116">
                    <a:moveTo>
                      <a:pt x="0" y="116"/>
                    </a:moveTo>
                    <a:lnTo>
                      <a:pt x="3" y="96"/>
                    </a:lnTo>
                    <a:lnTo>
                      <a:pt x="7" y="94"/>
                    </a:lnTo>
                    <a:lnTo>
                      <a:pt x="20" y="67"/>
                    </a:lnTo>
                    <a:lnTo>
                      <a:pt x="34" y="47"/>
                    </a:lnTo>
                    <a:lnTo>
                      <a:pt x="40" y="29"/>
                    </a:lnTo>
                    <a:lnTo>
                      <a:pt x="56" y="16"/>
                    </a:lnTo>
                    <a:lnTo>
                      <a:pt x="63" y="0"/>
                    </a:lnTo>
                    <a:lnTo>
                      <a:pt x="132" y="0"/>
                    </a:lnTo>
                    <a:lnTo>
                      <a:pt x="132" y="7"/>
                    </a:lnTo>
                    <a:lnTo>
                      <a:pt x="132" y="31"/>
                    </a:lnTo>
                    <a:lnTo>
                      <a:pt x="82" y="29"/>
                    </a:lnTo>
                    <a:lnTo>
                      <a:pt x="80" y="74"/>
                    </a:lnTo>
                    <a:lnTo>
                      <a:pt x="65" y="78"/>
                    </a:lnTo>
                    <a:lnTo>
                      <a:pt x="62" y="83"/>
                    </a:lnTo>
                    <a:lnTo>
                      <a:pt x="65" y="109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5" name="Freeform 514"/>
              <p:cNvSpPr>
                <a:spLocks/>
              </p:cNvSpPr>
              <p:nvPr/>
            </p:nvSpPr>
            <p:spPr bwMode="auto">
              <a:xfrm>
                <a:off x="3052" y="1894"/>
                <a:ext cx="264" cy="320"/>
              </a:xfrm>
              <a:custGeom>
                <a:avLst/>
                <a:gdLst>
                  <a:gd name="T0" fmla="*/ 213 w 264"/>
                  <a:gd name="T1" fmla="*/ 5 h 320"/>
                  <a:gd name="T2" fmla="*/ 204 w 264"/>
                  <a:gd name="T3" fmla="*/ 12 h 320"/>
                  <a:gd name="T4" fmla="*/ 193 w 264"/>
                  <a:gd name="T5" fmla="*/ 21 h 320"/>
                  <a:gd name="T6" fmla="*/ 180 w 264"/>
                  <a:gd name="T7" fmla="*/ 20 h 320"/>
                  <a:gd name="T8" fmla="*/ 154 w 264"/>
                  <a:gd name="T9" fmla="*/ 16 h 320"/>
                  <a:gd name="T10" fmla="*/ 151 w 264"/>
                  <a:gd name="T11" fmla="*/ 18 h 320"/>
                  <a:gd name="T12" fmla="*/ 51 w 264"/>
                  <a:gd name="T13" fmla="*/ 50 h 320"/>
                  <a:gd name="T14" fmla="*/ 34 w 264"/>
                  <a:gd name="T15" fmla="*/ 61 h 320"/>
                  <a:gd name="T16" fmla="*/ 16 w 264"/>
                  <a:gd name="T17" fmla="*/ 125 h 320"/>
                  <a:gd name="T18" fmla="*/ 7 w 264"/>
                  <a:gd name="T19" fmla="*/ 143 h 320"/>
                  <a:gd name="T20" fmla="*/ 4 w 264"/>
                  <a:gd name="T21" fmla="*/ 154 h 320"/>
                  <a:gd name="T22" fmla="*/ 0 w 264"/>
                  <a:gd name="T23" fmla="*/ 174 h 320"/>
                  <a:gd name="T24" fmla="*/ 9 w 264"/>
                  <a:gd name="T25" fmla="*/ 181 h 320"/>
                  <a:gd name="T26" fmla="*/ 13 w 264"/>
                  <a:gd name="T27" fmla="*/ 201 h 320"/>
                  <a:gd name="T28" fmla="*/ 25 w 264"/>
                  <a:gd name="T29" fmla="*/ 234 h 320"/>
                  <a:gd name="T30" fmla="*/ 38 w 264"/>
                  <a:gd name="T31" fmla="*/ 243 h 320"/>
                  <a:gd name="T32" fmla="*/ 54 w 264"/>
                  <a:gd name="T33" fmla="*/ 256 h 320"/>
                  <a:gd name="T34" fmla="*/ 76 w 264"/>
                  <a:gd name="T35" fmla="*/ 280 h 320"/>
                  <a:gd name="T36" fmla="*/ 91 w 264"/>
                  <a:gd name="T37" fmla="*/ 294 h 320"/>
                  <a:gd name="T38" fmla="*/ 107 w 264"/>
                  <a:gd name="T39" fmla="*/ 309 h 320"/>
                  <a:gd name="T40" fmla="*/ 120 w 264"/>
                  <a:gd name="T41" fmla="*/ 307 h 320"/>
                  <a:gd name="T42" fmla="*/ 144 w 264"/>
                  <a:gd name="T43" fmla="*/ 320 h 320"/>
                  <a:gd name="T44" fmla="*/ 193 w 264"/>
                  <a:gd name="T45" fmla="*/ 312 h 320"/>
                  <a:gd name="T46" fmla="*/ 224 w 264"/>
                  <a:gd name="T47" fmla="*/ 303 h 320"/>
                  <a:gd name="T48" fmla="*/ 213 w 264"/>
                  <a:gd name="T49" fmla="*/ 287 h 320"/>
                  <a:gd name="T50" fmla="*/ 196 w 264"/>
                  <a:gd name="T51" fmla="*/ 263 h 320"/>
                  <a:gd name="T52" fmla="*/ 178 w 264"/>
                  <a:gd name="T53" fmla="*/ 251 h 320"/>
                  <a:gd name="T54" fmla="*/ 191 w 264"/>
                  <a:gd name="T55" fmla="*/ 243 h 320"/>
                  <a:gd name="T56" fmla="*/ 198 w 264"/>
                  <a:gd name="T57" fmla="*/ 209 h 320"/>
                  <a:gd name="T58" fmla="*/ 211 w 264"/>
                  <a:gd name="T59" fmla="*/ 189 h 320"/>
                  <a:gd name="T60" fmla="*/ 234 w 264"/>
                  <a:gd name="T61" fmla="*/ 152 h 320"/>
                  <a:gd name="T62" fmla="*/ 242 w 264"/>
                  <a:gd name="T63" fmla="*/ 101 h 320"/>
                  <a:gd name="T64" fmla="*/ 264 w 264"/>
                  <a:gd name="T65" fmla="*/ 85 h 320"/>
                  <a:gd name="T66" fmla="*/ 245 w 264"/>
                  <a:gd name="T67" fmla="*/ 32 h 320"/>
                  <a:gd name="T68" fmla="*/ 240 w 264"/>
                  <a:gd name="T69" fmla="*/ 18 h 320"/>
                  <a:gd name="T70" fmla="*/ 220 w 264"/>
                  <a:gd name="T7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4" h="320">
                    <a:moveTo>
                      <a:pt x="220" y="0"/>
                    </a:moveTo>
                    <a:lnTo>
                      <a:pt x="213" y="5"/>
                    </a:lnTo>
                    <a:lnTo>
                      <a:pt x="209" y="3"/>
                    </a:lnTo>
                    <a:lnTo>
                      <a:pt x="204" y="12"/>
                    </a:lnTo>
                    <a:lnTo>
                      <a:pt x="196" y="16"/>
                    </a:lnTo>
                    <a:lnTo>
                      <a:pt x="193" y="21"/>
                    </a:lnTo>
                    <a:lnTo>
                      <a:pt x="187" y="21"/>
                    </a:lnTo>
                    <a:lnTo>
                      <a:pt x="180" y="20"/>
                    </a:lnTo>
                    <a:lnTo>
                      <a:pt x="153" y="18"/>
                    </a:lnTo>
                    <a:lnTo>
                      <a:pt x="154" y="16"/>
                    </a:lnTo>
                    <a:lnTo>
                      <a:pt x="151" y="16"/>
                    </a:lnTo>
                    <a:lnTo>
                      <a:pt x="151" y="18"/>
                    </a:lnTo>
                    <a:lnTo>
                      <a:pt x="51" y="18"/>
                    </a:lnTo>
                    <a:lnTo>
                      <a:pt x="51" y="50"/>
                    </a:lnTo>
                    <a:lnTo>
                      <a:pt x="34" y="52"/>
                    </a:lnTo>
                    <a:lnTo>
                      <a:pt x="34" y="61"/>
                    </a:lnTo>
                    <a:lnTo>
                      <a:pt x="34" y="121"/>
                    </a:lnTo>
                    <a:lnTo>
                      <a:pt x="16" y="125"/>
                    </a:lnTo>
                    <a:lnTo>
                      <a:pt x="14" y="134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4" y="154"/>
                    </a:lnTo>
                    <a:lnTo>
                      <a:pt x="0" y="169"/>
                    </a:lnTo>
                    <a:lnTo>
                      <a:pt x="0" y="174"/>
                    </a:lnTo>
                    <a:lnTo>
                      <a:pt x="7" y="172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13" y="201"/>
                    </a:lnTo>
                    <a:lnTo>
                      <a:pt x="25" y="216"/>
                    </a:lnTo>
                    <a:lnTo>
                      <a:pt x="25" y="234"/>
                    </a:lnTo>
                    <a:lnTo>
                      <a:pt x="36" y="240"/>
                    </a:lnTo>
                    <a:lnTo>
                      <a:pt x="38" y="243"/>
                    </a:lnTo>
                    <a:lnTo>
                      <a:pt x="53" y="249"/>
                    </a:lnTo>
                    <a:lnTo>
                      <a:pt x="54" y="256"/>
                    </a:lnTo>
                    <a:lnTo>
                      <a:pt x="71" y="267"/>
                    </a:lnTo>
                    <a:lnTo>
                      <a:pt x="76" y="280"/>
                    </a:lnTo>
                    <a:lnTo>
                      <a:pt x="87" y="287"/>
                    </a:lnTo>
                    <a:lnTo>
                      <a:pt x="91" y="294"/>
                    </a:lnTo>
                    <a:lnTo>
                      <a:pt x="98" y="305"/>
                    </a:lnTo>
                    <a:lnTo>
                      <a:pt x="107" y="309"/>
                    </a:lnTo>
                    <a:lnTo>
                      <a:pt x="111" y="305"/>
                    </a:lnTo>
                    <a:lnTo>
                      <a:pt x="120" y="307"/>
                    </a:lnTo>
                    <a:lnTo>
                      <a:pt x="125" y="303"/>
                    </a:lnTo>
                    <a:lnTo>
                      <a:pt x="144" y="320"/>
                    </a:lnTo>
                    <a:lnTo>
                      <a:pt x="185" y="316"/>
                    </a:lnTo>
                    <a:lnTo>
                      <a:pt x="193" y="312"/>
                    </a:lnTo>
                    <a:lnTo>
                      <a:pt x="202" y="303"/>
                    </a:lnTo>
                    <a:lnTo>
                      <a:pt x="224" y="303"/>
                    </a:lnTo>
                    <a:lnTo>
                      <a:pt x="224" y="292"/>
                    </a:lnTo>
                    <a:lnTo>
                      <a:pt x="213" y="287"/>
                    </a:lnTo>
                    <a:lnTo>
                      <a:pt x="205" y="271"/>
                    </a:lnTo>
                    <a:lnTo>
                      <a:pt x="196" y="263"/>
                    </a:lnTo>
                    <a:lnTo>
                      <a:pt x="191" y="256"/>
                    </a:lnTo>
                    <a:lnTo>
                      <a:pt x="178" y="251"/>
                    </a:lnTo>
                    <a:lnTo>
                      <a:pt x="182" y="243"/>
                    </a:lnTo>
                    <a:lnTo>
                      <a:pt x="191" y="243"/>
                    </a:lnTo>
                    <a:lnTo>
                      <a:pt x="196" y="240"/>
                    </a:lnTo>
                    <a:lnTo>
                      <a:pt x="198" y="209"/>
                    </a:lnTo>
                    <a:lnTo>
                      <a:pt x="209" y="201"/>
                    </a:lnTo>
                    <a:lnTo>
                      <a:pt x="211" y="189"/>
                    </a:lnTo>
                    <a:lnTo>
                      <a:pt x="229" y="169"/>
                    </a:lnTo>
                    <a:lnTo>
                      <a:pt x="234" y="152"/>
                    </a:lnTo>
                    <a:lnTo>
                      <a:pt x="233" y="138"/>
                    </a:lnTo>
                    <a:lnTo>
                      <a:pt x="242" y="101"/>
                    </a:lnTo>
                    <a:lnTo>
                      <a:pt x="264" y="92"/>
                    </a:lnTo>
                    <a:lnTo>
                      <a:pt x="264" y="85"/>
                    </a:lnTo>
                    <a:lnTo>
                      <a:pt x="247" y="70"/>
                    </a:lnTo>
                    <a:lnTo>
                      <a:pt x="245" y="32"/>
                    </a:lnTo>
                    <a:lnTo>
                      <a:pt x="240" y="27"/>
                    </a:lnTo>
                    <a:lnTo>
                      <a:pt x="240" y="18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6" name="Freeform 515"/>
              <p:cNvSpPr>
                <a:spLocks/>
              </p:cNvSpPr>
              <p:nvPr/>
            </p:nvSpPr>
            <p:spPr bwMode="auto">
              <a:xfrm>
                <a:off x="3052" y="1894"/>
                <a:ext cx="264" cy="320"/>
              </a:xfrm>
              <a:custGeom>
                <a:avLst/>
                <a:gdLst>
                  <a:gd name="T0" fmla="*/ 213 w 264"/>
                  <a:gd name="T1" fmla="*/ 5 h 320"/>
                  <a:gd name="T2" fmla="*/ 204 w 264"/>
                  <a:gd name="T3" fmla="*/ 12 h 320"/>
                  <a:gd name="T4" fmla="*/ 193 w 264"/>
                  <a:gd name="T5" fmla="*/ 21 h 320"/>
                  <a:gd name="T6" fmla="*/ 180 w 264"/>
                  <a:gd name="T7" fmla="*/ 20 h 320"/>
                  <a:gd name="T8" fmla="*/ 154 w 264"/>
                  <a:gd name="T9" fmla="*/ 16 h 320"/>
                  <a:gd name="T10" fmla="*/ 151 w 264"/>
                  <a:gd name="T11" fmla="*/ 18 h 320"/>
                  <a:gd name="T12" fmla="*/ 51 w 264"/>
                  <a:gd name="T13" fmla="*/ 50 h 320"/>
                  <a:gd name="T14" fmla="*/ 34 w 264"/>
                  <a:gd name="T15" fmla="*/ 61 h 320"/>
                  <a:gd name="T16" fmla="*/ 16 w 264"/>
                  <a:gd name="T17" fmla="*/ 125 h 320"/>
                  <a:gd name="T18" fmla="*/ 7 w 264"/>
                  <a:gd name="T19" fmla="*/ 143 h 320"/>
                  <a:gd name="T20" fmla="*/ 4 w 264"/>
                  <a:gd name="T21" fmla="*/ 154 h 320"/>
                  <a:gd name="T22" fmla="*/ 0 w 264"/>
                  <a:gd name="T23" fmla="*/ 174 h 320"/>
                  <a:gd name="T24" fmla="*/ 9 w 264"/>
                  <a:gd name="T25" fmla="*/ 181 h 320"/>
                  <a:gd name="T26" fmla="*/ 13 w 264"/>
                  <a:gd name="T27" fmla="*/ 201 h 320"/>
                  <a:gd name="T28" fmla="*/ 25 w 264"/>
                  <a:gd name="T29" fmla="*/ 234 h 320"/>
                  <a:gd name="T30" fmla="*/ 38 w 264"/>
                  <a:gd name="T31" fmla="*/ 243 h 320"/>
                  <a:gd name="T32" fmla="*/ 54 w 264"/>
                  <a:gd name="T33" fmla="*/ 256 h 320"/>
                  <a:gd name="T34" fmla="*/ 76 w 264"/>
                  <a:gd name="T35" fmla="*/ 280 h 320"/>
                  <a:gd name="T36" fmla="*/ 91 w 264"/>
                  <a:gd name="T37" fmla="*/ 294 h 320"/>
                  <a:gd name="T38" fmla="*/ 107 w 264"/>
                  <a:gd name="T39" fmla="*/ 309 h 320"/>
                  <a:gd name="T40" fmla="*/ 120 w 264"/>
                  <a:gd name="T41" fmla="*/ 307 h 320"/>
                  <a:gd name="T42" fmla="*/ 144 w 264"/>
                  <a:gd name="T43" fmla="*/ 320 h 320"/>
                  <a:gd name="T44" fmla="*/ 193 w 264"/>
                  <a:gd name="T45" fmla="*/ 312 h 320"/>
                  <a:gd name="T46" fmla="*/ 224 w 264"/>
                  <a:gd name="T47" fmla="*/ 303 h 320"/>
                  <a:gd name="T48" fmla="*/ 213 w 264"/>
                  <a:gd name="T49" fmla="*/ 287 h 320"/>
                  <a:gd name="T50" fmla="*/ 196 w 264"/>
                  <a:gd name="T51" fmla="*/ 263 h 320"/>
                  <a:gd name="T52" fmla="*/ 178 w 264"/>
                  <a:gd name="T53" fmla="*/ 251 h 320"/>
                  <a:gd name="T54" fmla="*/ 191 w 264"/>
                  <a:gd name="T55" fmla="*/ 243 h 320"/>
                  <a:gd name="T56" fmla="*/ 198 w 264"/>
                  <a:gd name="T57" fmla="*/ 209 h 320"/>
                  <a:gd name="T58" fmla="*/ 211 w 264"/>
                  <a:gd name="T59" fmla="*/ 189 h 320"/>
                  <a:gd name="T60" fmla="*/ 234 w 264"/>
                  <a:gd name="T61" fmla="*/ 152 h 320"/>
                  <a:gd name="T62" fmla="*/ 242 w 264"/>
                  <a:gd name="T63" fmla="*/ 101 h 320"/>
                  <a:gd name="T64" fmla="*/ 264 w 264"/>
                  <a:gd name="T65" fmla="*/ 85 h 320"/>
                  <a:gd name="T66" fmla="*/ 245 w 264"/>
                  <a:gd name="T67" fmla="*/ 32 h 320"/>
                  <a:gd name="T68" fmla="*/ 240 w 264"/>
                  <a:gd name="T69" fmla="*/ 18 h 320"/>
                  <a:gd name="T70" fmla="*/ 220 w 264"/>
                  <a:gd name="T7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4" h="320">
                    <a:moveTo>
                      <a:pt x="220" y="0"/>
                    </a:moveTo>
                    <a:lnTo>
                      <a:pt x="213" y="5"/>
                    </a:lnTo>
                    <a:lnTo>
                      <a:pt x="209" y="3"/>
                    </a:lnTo>
                    <a:lnTo>
                      <a:pt x="204" y="12"/>
                    </a:lnTo>
                    <a:lnTo>
                      <a:pt x="196" y="16"/>
                    </a:lnTo>
                    <a:lnTo>
                      <a:pt x="193" y="21"/>
                    </a:lnTo>
                    <a:lnTo>
                      <a:pt x="187" y="21"/>
                    </a:lnTo>
                    <a:lnTo>
                      <a:pt x="180" y="20"/>
                    </a:lnTo>
                    <a:lnTo>
                      <a:pt x="153" y="18"/>
                    </a:lnTo>
                    <a:lnTo>
                      <a:pt x="154" y="16"/>
                    </a:lnTo>
                    <a:lnTo>
                      <a:pt x="151" y="16"/>
                    </a:lnTo>
                    <a:lnTo>
                      <a:pt x="151" y="18"/>
                    </a:lnTo>
                    <a:lnTo>
                      <a:pt x="51" y="18"/>
                    </a:lnTo>
                    <a:lnTo>
                      <a:pt x="51" y="50"/>
                    </a:lnTo>
                    <a:lnTo>
                      <a:pt x="34" y="52"/>
                    </a:lnTo>
                    <a:lnTo>
                      <a:pt x="34" y="61"/>
                    </a:lnTo>
                    <a:lnTo>
                      <a:pt x="34" y="121"/>
                    </a:lnTo>
                    <a:lnTo>
                      <a:pt x="16" y="125"/>
                    </a:lnTo>
                    <a:lnTo>
                      <a:pt x="14" y="134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4" y="154"/>
                    </a:lnTo>
                    <a:lnTo>
                      <a:pt x="0" y="169"/>
                    </a:lnTo>
                    <a:lnTo>
                      <a:pt x="0" y="174"/>
                    </a:lnTo>
                    <a:lnTo>
                      <a:pt x="7" y="172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13" y="201"/>
                    </a:lnTo>
                    <a:lnTo>
                      <a:pt x="25" y="216"/>
                    </a:lnTo>
                    <a:lnTo>
                      <a:pt x="25" y="234"/>
                    </a:lnTo>
                    <a:lnTo>
                      <a:pt x="36" y="240"/>
                    </a:lnTo>
                    <a:lnTo>
                      <a:pt x="38" y="243"/>
                    </a:lnTo>
                    <a:lnTo>
                      <a:pt x="53" y="249"/>
                    </a:lnTo>
                    <a:lnTo>
                      <a:pt x="54" y="256"/>
                    </a:lnTo>
                    <a:lnTo>
                      <a:pt x="71" y="267"/>
                    </a:lnTo>
                    <a:lnTo>
                      <a:pt x="76" y="280"/>
                    </a:lnTo>
                    <a:lnTo>
                      <a:pt x="87" y="287"/>
                    </a:lnTo>
                    <a:lnTo>
                      <a:pt x="91" y="294"/>
                    </a:lnTo>
                    <a:lnTo>
                      <a:pt x="98" y="305"/>
                    </a:lnTo>
                    <a:lnTo>
                      <a:pt x="107" y="309"/>
                    </a:lnTo>
                    <a:lnTo>
                      <a:pt x="111" y="305"/>
                    </a:lnTo>
                    <a:lnTo>
                      <a:pt x="120" y="307"/>
                    </a:lnTo>
                    <a:lnTo>
                      <a:pt x="125" y="303"/>
                    </a:lnTo>
                    <a:lnTo>
                      <a:pt x="144" y="320"/>
                    </a:lnTo>
                    <a:lnTo>
                      <a:pt x="185" y="316"/>
                    </a:lnTo>
                    <a:lnTo>
                      <a:pt x="193" y="312"/>
                    </a:lnTo>
                    <a:lnTo>
                      <a:pt x="202" y="303"/>
                    </a:lnTo>
                    <a:lnTo>
                      <a:pt x="224" y="303"/>
                    </a:lnTo>
                    <a:lnTo>
                      <a:pt x="224" y="292"/>
                    </a:lnTo>
                    <a:lnTo>
                      <a:pt x="213" y="287"/>
                    </a:lnTo>
                    <a:lnTo>
                      <a:pt x="205" y="271"/>
                    </a:lnTo>
                    <a:lnTo>
                      <a:pt x="196" y="263"/>
                    </a:lnTo>
                    <a:lnTo>
                      <a:pt x="191" y="256"/>
                    </a:lnTo>
                    <a:lnTo>
                      <a:pt x="178" y="251"/>
                    </a:lnTo>
                    <a:lnTo>
                      <a:pt x="182" y="243"/>
                    </a:lnTo>
                    <a:lnTo>
                      <a:pt x="191" y="243"/>
                    </a:lnTo>
                    <a:lnTo>
                      <a:pt x="196" y="240"/>
                    </a:lnTo>
                    <a:lnTo>
                      <a:pt x="198" y="209"/>
                    </a:lnTo>
                    <a:lnTo>
                      <a:pt x="209" y="201"/>
                    </a:lnTo>
                    <a:lnTo>
                      <a:pt x="211" y="189"/>
                    </a:lnTo>
                    <a:lnTo>
                      <a:pt x="229" y="169"/>
                    </a:lnTo>
                    <a:lnTo>
                      <a:pt x="234" y="152"/>
                    </a:lnTo>
                    <a:lnTo>
                      <a:pt x="233" y="138"/>
                    </a:lnTo>
                    <a:lnTo>
                      <a:pt x="242" y="101"/>
                    </a:lnTo>
                    <a:lnTo>
                      <a:pt x="264" y="92"/>
                    </a:lnTo>
                    <a:lnTo>
                      <a:pt x="264" y="85"/>
                    </a:lnTo>
                    <a:lnTo>
                      <a:pt x="247" y="70"/>
                    </a:lnTo>
                    <a:lnTo>
                      <a:pt x="245" y="32"/>
                    </a:lnTo>
                    <a:lnTo>
                      <a:pt x="240" y="27"/>
                    </a:lnTo>
                    <a:lnTo>
                      <a:pt x="240" y="18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7" name="Freeform 516"/>
              <p:cNvSpPr>
                <a:spLocks/>
              </p:cNvSpPr>
              <p:nvPr/>
            </p:nvSpPr>
            <p:spPr bwMode="auto">
              <a:xfrm>
                <a:off x="3196" y="2694"/>
                <a:ext cx="18" cy="27"/>
              </a:xfrm>
              <a:custGeom>
                <a:avLst/>
                <a:gdLst>
                  <a:gd name="T0" fmla="*/ 16 w 18"/>
                  <a:gd name="T1" fmla="*/ 2 h 27"/>
                  <a:gd name="T2" fmla="*/ 16 w 18"/>
                  <a:gd name="T3" fmla="*/ 3 h 27"/>
                  <a:gd name="T4" fmla="*/ 9 w 18"/>
                  <a:gd name="T5" fmla="*/ 0 h 27"/>
                  <a:gd name="T6" fmla="*/ 5 w 18"/>
                  <a:gd name="T7" fmla="*/ 2 h 27"/>
                  <a:gd name="T8" fmla="*/ 0 w 18"/>
                  <a:gd name="T9" fmla="*/ 16 h 27"/>
                  <a:gd name="T10" fmla="*/ 1 w 18"/>
                  <a:gd name="T11" fmla="*/ 25 h 27"/>
                  <a:gd name="T12" fmla="*/ 9 w 18"/>
                  <a:gd name="T13" fmla="*/ 27 h 27"/>
                  <a:gd name="T14" fmla="*/ 14 w 18"/>
                  <a:gd name="T15" fmla="*/ 27 h 27"/>
                  <a:gd name="T16" fmla="*/ 18 w 18"/>
                  <a:gd name="T17" fmla="*/ 18 h 27"/>
                  <a:gd name="T18" fmla="*/ 16 w 18"/>
                  <a:gd name="T19" fmla="*/ 2 h 27"/>
                  <a:gd name="T20" fmla="*/ 16 w 18"/>
                  <a:gd name="T2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7">
                    <a:moveTo>
                      <a:pt x="16" y="2"/>
                    </a:moveTo>
                    <a:lnTo>
                      <a:pt x="16" y="3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1" y="25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8" y="18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8" name="Freeform 517"/>
              <p:cNvSpPr>
                <a:spLocks/>
              </p:cNvSpPr>
              <p:nvPr/>
            </p:nvSpPr>
            <p:spPr bwMode="auto">
              <a:xfrm>
                <a:off x="3196" y="2694"/>
                <a:ext cx="18" cy="27"/>
              </a:xfrm>
              <a:custGeom>
                <a:avLst/>
                <a:gdLst>
                  <a:gd name="T0" fmla="*/ 16 w 18"/>
                  <a:gd name="T1" fmla="*/ 2 h 27"/>
                  <a:gd name="T2" fmla="*/ 16 w 18"/>
                  <a:gd name="T3" fmla="*/ 3 h 27"/>
                  <a:gd name="T4" fmla="*/ 9 w 18"/>
                  <a:gd name="T5" fmla="*/ 0 h 27"/>
                  <a:gd name="T6" fmla="*/ 5 w 18"/>
                  <a:gd name="T7" fmla="*/ 2 h 27"/>
                  <a:gd name="T8" fmla="*/ 0 w 18"/>
                  <a:gd name="T9" fmla="*/ 16 h 27"/>
                  <a:gd name="T10" fmla="*/ 1 w 18"/>
                  <a:gd name="T11" fmla="*/ 25 h 27"/>
                  <a:gd name="T12" fmla="*/ 9 w 18"/>
                  <a:gd name="T13" fmla="*/ 27 h 27"/>
                  <a:gd name="T14" fmla="*/ 14 w 18"/>
                  <a:gd name="T15" fmla="*/ 27 h 27"/>
                  <a:gd name="T16" fmla="*/ 18 w 18"/>
                  <a:gd name="T17" fmla="*/ 18 h 27"/>
                  <a:gd name="T18" fmla="*/ 16 w 18"/>
                  <a:gd name="T19" fmla="*/ 2 h 27"/>
                  <a:gd name="T20" fmla="*/ 16 w 18"/>
                  <a:gd name="T2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7">
                    <a:moveTo>
                      <a:pt x="16" y="2"/>
                    </a:moveTo>
                    <a:lnTo>
                      <a:pt x="16" y="3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1" y="25"/>
                    </a:lnTo>
                    <a:lnTo>
                      <a:pt x="9" y="27"/>
                    </a:lnTo>
                    <a:lnTo>
                      <a:pt x="14" y="27"/>
                    </a:lnTo>
                    <a:lnTo>
                      <a:pt x="18" y="18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49" name="Freeform 518"/>
              <p:cNvSpPr>
                <a:spLocks/>
              </p:cNvSpPr>
              <p:nvPr/>
            </p:nvSpPr>
            <p:spPr bwMode="auto">
              <a:xfrm>
                <a:off x="2699" y="2092"/>
                <a:ext cx="35" cy="82"/>
              </a:xfrm>
              <a:custGeom>
                <a:avLst/>
                <a:gdLst>
                  <a:gd name="T0" fmla="*/ 35 w 35"/>
                  <a:gd name="T1" fmla="*/ 80 h 82"/>
                  <a:gd name="T2" fmla="*/ 24 w 35"/>
                  <a:gd name="T3" fmla="*/ 82 h 82"/>
                  <a:gd name="T4" fmla="*/ 15 w 35"/>
                  <a:gd name="T5" fmla="*/ 71 h 82"/>
                  <a:gd name="T6" fmla="*/ 11 w 35"/>
                  <a:gd name="T7" fmla="*/ 29 h 82"/>
                  <a:gd name="T8" fmla="*/ 7 w 35"/>
                  <a:gd name="T9" fmla="*/ 16 h 82"/>
                  <a:gd name="T10" fmla="*/ 0 w 35"/>
                  <a:gd name="T11" fmla="*/ 9 h 82"/>
                  <a:gd name="T12" fmla="*/ 2 w 35"/>
                  <a:gd name="T13" fmla="*/ 3 h 82"/>
                  <a:gd name="T14" fmla="*/ 0 w 35"/>
                  <a:gd name="T15" fmla="*/ 0 h 82"/>
                  <a:gd name="T16" fmla="*/ 11 w 35"/>
                  <a:gd name="T17" fmla="*/ 3 h 82"/>
                  <a:gd name="T18" fmla="*/ 16 w 35"/>
                  <a:gd name="T19" fmla="*/ 3 h 82"/>
                  <a:gd name="T20" fmla="*/ 16 w 35"/>
                  <a:gd name="T21" fmla="*/ 13 h 82"/>
                  <a:gd name="T22" fmla="*/ 24 w 35"/>
                  <a:gd name="T23" fmla="*/ 22 h 82"/>
                  <a:gd name="T24" fmla="*/ 31 w 35"/>
                  <a:gd name="T25" fmla="*/ 40 h 82"/>
                  <a:gd name="T26" fmla="*/ 31 w 35"/>
                  <a:gd name="T27" fmla="*/ 73 h 82"/>
                  <a:gd name="T28" fmla="*/ 35 w 35"/>
                  <a:gd name="T29" fmla="*/ 80 h 82"/>
                  <a:gd name="T30" fmla="*/ 35 w 35"/>
                  <a:gd name="T31" fmla="*/ 8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82">
                    <a:moveTo>
                      <a:pt x="35" y="80"/>
                    </a:moveTo>
                    <a:lnTo>
                      <a:pt x="24" y="82"/>
                    </a:lnTo>
                    <a:lnTo>
                      <a:pt x="15" y="71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6" y="13"/>
                    </a:lnTo>
                    <a:lnTo>
                      <a:pt x="24" y="22"/>
                    </a:lnTo>
                    <a:lnTo>
                      <a:pt x="31" y="40"/>
                    </a:lnTo>
                    <a:lnTo>
                      <a:pt x="31" y="73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0" name="Freeform 519"/>
              <p:cNvSpPr>
                <a:spLocks/>
              </p:cNvSpPr>
              <p:nvPr/>
            </p:nvSpPr>
            <p:spPr bwMode="auto">
              <a:xfrm>
                <a:off x="2699" y="2092"/>
                <a:ext cx="35" cy="82"/>
              </a:xfrm>
              <a:custGeom>
                <a:avLst/>
                <a:gdLst>
                  <a:gd name="T0" fmla="*/ 35 w 35"/>
                  <a:gd name="T1" fmla="*/ 80 h 82"/>
                  <a:gd name="T2" fmla="*/ 24 w 35"/>
                  <a:gd name="T3" fmla="*/ 82 h 82"/>
                  <a:gd name="T4" fmla="*/ 15 w 35"/>
                  <a:gd name="T5" fmla="*/ 71 h 82"/>
                  <a:gd name="T6" fmla="*/ 11 w 35"/>
                  <a:gd name="T7" fmla="*/ 29 h 82"/>
                  <a:gd name="T8" fmla="*/ 7 w 35"/>
                  <a:gd name="T9" fmla="*/ 16 h 82"/>
                  <a:gd name="T10" fmla="*/ 0 w 35"/>
                  <a:gd name="T11" fmla="*/ 9 h 82"/>
                  <a:gd name="T12" fmla="*/ 2 w 35"/>
                  <a:gd name="T13" fmla="*/ 3 h 82"/>
                  <a:gd name="T14" fmla="*/ 0 w 35"/>
                  <a:gd name="T15" fmla="*/ 0 h 82"/>
                  <a:gd name="T16" fmla="*/ 11 w 35"/>
                  <a:gd name="T17" fmla="*/ 3 h 82"/>
                  <a:gd name="T18" fmla="*/ 16 w 35"/>
                  <a:gd name="T19" fmla="*/ 3 h 82"/>
                  <a:gd name="T20" fmla="*/ 16 w 35"/>
                  <a:gd name="T21" fmla="*/ 13 h 82"/>
                  <a:gd name="T22" fmla="*/ 24 w 35"/>
                  <a:gd name="T23" fmla="*/ 22 h 82"/>
                  <a:gd name="T24" fmla="*/ 31 w 35"/>
                  <a:gd name="T25" fmla="*/ 40 h 82"/>
                  <a:gd name="T26" fmla="*/ 31 w 35"/>
                  <a:gd name="T27" fmla="*/ 73 h 82"/>
                  <a:gd name="T28" fmla="*/ 35 w 35"/>
                  <a:gd name="T29" fmla="*/ 80 h 82"/>
                  <a:gd name="T30" fmla="*/ 35 w 35"/>
                  <a:gd name="T31" fmla="*/ 8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82">
                    <a:moveTo>
                      <a:pt x="35" y="80"/>
                    </a:moveTo>
                    <a:lnTo>
                      <a:pt x="24" y="82"/>
                    </a:lnTo>
                    <a:lnTo>
                      <a:pt x="15" y="71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6" y="13"/>
                    </a:lnTo>
                    <a:lnTo>
                      <a:pt x="24" y="22"/>
                    </a:lnTo>
                    <a:lnTo>
                      <a:pt x="31" y="40"/>
                    </a:lnTo>
                    <a:lnTo>
                      <a:pt x="31" y="73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1" name="Freeform 520"/>
              <p:cNvSpPr>
                <a:spLocks/>
              </p:cNvSpPr>
              <p:nvPr/>
            </p:nvSpPr>
            <p:spPr bwMode="auto">
              <a:xfrm>
                <a:off x="2819" y="1630"/>
                <a:ext cx="64" cy="134"/>
              </a:xfrm>
              <a:custGeom>
                <a:avLst/>
                <a:gdLst>
                  <a:gd name="T0" fmla="*/ 22 w 64"/>
                  <a:gd name="T1" fmla="*/ 7 h 134"/>
                  <a:gd name="T2" fmla="*/ 36 w 64"/>
                  <a:gd name="T3" fmla="*/ 0 h 134"/>
                  <a:gd name="T4" fmla="*/ 46 w 64"/>
                  <a:gd name="T5" fmla="*/ 2 h 134"/>
                  <a:gd name="T6" fmla="*/ 47 w 64"/>
                  <a:gd name="T7" fmla="*/ 9 h 134"/>
                  <a:gd name="T8" fmla="*/ 51 w 64"/>
                  <a:gd name="T9" fmla="*/ 11 h 134"/>
                  <a:gd name="T10" fmla="*/ 60 w 64"/>
                  <a:gd name="T11" fmla="*/ 5 h 134"/>
                  <a:gd name="T12" fmla="*/ 60 w 64"/>
                  <a:gd name="T13" fmla="*/ 9 h 134"/>
                  <a:gd name="T14" fmla="*/ 51 w 64"/>
                  <a:gd name="T15" fmla="*/ 23 h 134"/>
                  <a:gd name="T16" fmla="*/ 53 w 64"/>
                  <a:gd name="T17" fmla="*/ 29 h 134"/>
                  <a:gd name="T18" fmla="*/ 60 w 64"/>
                  <a:gd name="T19" fmla="*/ 33 h 134"/>
                  <a:gd name="T20" fmla="*/ 60 w 64"/>
                  <a:gd name="T21" fmla="*/ 40 h 134"/>
                  <a:gd name="T22" fmla="*/ 56 w 64"/>
                  <a:gd name="T23" fmla="*/ 49 h 134"/>
                  <a:gd name="T24" fmla="*/ 46 w 64"/>
                  <a:gd name="T25" fmla="*/ 58 h 134"/>
                  <a:gd name="T26" fmla="*/ 44 w 64"/>
                  <a:gd name="T27" fmla="*/ 63 h 134"/>
                  <a:gd name="T28" fmla="*/ 40 w 64"/>
                  <a:gd name="T29" fmla="*/ 63 h 134"/>
                  <a:gd name="T30" fmla="*/ 40 w 64"/>
                  <a:gd name="T31" fmla="*/ 65 h 134"/>
                  <a:gd name="T32" fmla="*/ 46 w 64"/>
                  <a:gd name="T33" fmla="*/ 71 h 134"/>
                  <a:gd name="T34" fmla="*/ 53 w 64"/>
                  <a:gd name="T35" fmla="*/ 74 h 134"/>
                  <a:gd name="T36" fmla="*/ 56 w 64"/>
                  <a:gd name="T37" fmla="*/ 73 h 134"/>
                  <a:gd name="T38" fmla="*/ 60 w 64"/>
                  <a:gd name="T39" fmla="*/ 80 h 134"/>
                  <a:gd name="T40" fmla="*/ 64 w 64"/>
                  <a:gd name="T41" fmla="*/ 82 h 134"/>
                  <a:gd name="T42" fmla="*/ 62 w 64"/>
                  <a:gd name="T43" fmla="*/ 96 h 134"/>
                  <a:gd name="T44" fmla="*/ 44 w 64"/>
                  <a:gd name="T45" fmla="*/ 111 h 134"/>
                  <a:gd name="T46" fmla="*/ 44 w 64"/>
                  <a:gd name="T47" fmla="*/ 127 h 134"/>
                  <a:gd name="T48" fmla="*/ 33 w 64"/>
                  <a:gd name="T49" fmla="*/ 134 h 134"/>
                  <a:gd name="T50" fmla="*/ 27 w 64"/>
                  <a:gd name="T51" fmla="*/ 102 h 134"/>
                  <a:gd name="T52" fmla="*/ 15 w 64"/>
                  <a:gd name="T53" fmla="*/ 94 h 134"/>
                  <a:gd name="T54" fmla="*/ 11 w 64"/>
                  <a:gd name="T55" fmla="*/ 83 h 134"/>
                  <a:gd name="T56" fmla="*/ 4 w 64"/>
                  <a:gd name="T57" fmla="*/ 80 h 134"/>
                  <a:gd name="T58" fmla="*/ 0 w 64"/>
                  <a:gd name="T59" fmla="*/ 65 h 134"/>
                  <a:gd name="T60" fmla="*/ 15 w 64"/>
                  <a:gd name="T61" fmla="*/ 54 h 134"/>
                  <a:gd name="T62" fmla="*/ 18 w 64"/>
                  <a:gd name="T63" fmla="*/ 42 h 134"/>
                  <a:gd name="T64" fmla="*/ 16 w 64"/>
                  <a:gd name="T65" fmla="*/ 29 h 134"/>
                  <a:gd name="T66" fmla="*/ 18 w 64"/>
                  <a:gd name="T67" fmla="*/ 16 h 134"/>
                  <a:gd name="T68" fmla="*/ 15 w 64"/>
                  <a:gd name="T69" fmla="*/ 16 h 134"/>
                  <a:gd name="T70" fmla="*/ 22 w 64"/>
                  <a:gd name="T71" fmla="*/ 7 h 134"/>
                  <a:gd name="T72" fmla="*/ 22 w 64"/>
                  <a:gd name="T73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134">
                    <a:moveTo>
                      <a:pt x="22" y="7"/>
                    </a:moveTo>
                    <a:lnTo>
                      <a:pt x="36" y="0"/>
                    </a:lnTo>
                    <a:lnTo>
                      <a:pt x="46" y="2"/>
                    </a:lnTo>
                    <a:lnTo>
                      <a:pt x="47" y="9"/>
                    </a:lnTo>
                    <a:lnTo>
                      <a:pt x="51" y="1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51" y="23"/>
                    </a:lnTo>
                    <a:lnTo>
                      <a:pt x="53" y="29"/>
                    </a:lnTo>
                    <a:lnTo>
                      <a:pt x="60" y="33"/>
                    </a:lnTo>
                    <a:lnTo>
                      <a:pt x="60" y="40"/>
                    </a:lnTo>
                    <a:lnTo>
                      <a:pt x="56" y="49"/>
                    </a:lnTo>
                    <a:lnTo>
                      <a:pt x="46" y="58"/>
                    </a:lnTo>
                    <a:lnTo>
                      <a:pt x="44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6" y="71"/>
                    </a:lnTo>
                    <a:lnTo>
                      <a:pt x="53" y="74"/>
                    </a:lnTo>
                    <a:lnTo>
                      <a:pt x="56" y="73"/>
                    </a:lnTo>
                    <a:lnTo>
                      <a:pt x="60" y="80"/>
                    </a:lnTo>
                    <a:lnTo>
                      <a:pt x="64" y="82"/>
                    </a:lnTo>
                    <a:lnTo>
                      <a:pt x="62" y="96"/>
                    </a:lnTo>
                    <a:lnTo>
                      <a:pt x="44" y="111"/>
                    </a:lnTo>
                    <a:lnTo>
                      <a:pt x="44" y="127"/>
                    </a:lnTo>
                    <a:lnTo>
                      <a:pt x="33" y="134"/>
                    </a:lnTo>
                    <a:lnTo>
                      <a:pt x="27" y="102"/>
                    </a:lnTo>
                    <a:lnTo>
                      <a:pt x="15" y="94"/>
                    </a:lnTo>
                    <a:lnTo>
                      <a:pt x="11" y="83"/>
                    </a:lnTo>
                    <a:lnTo>
                      <a:pt x="4" y="80"/>
                    </a:lnTo>
                    <a:lnTo>
                      <a:pt x="0" y="65"/>
                    </a:lnTo>
                    <a:lnTo>
                      <a:pt x="15" y="54"/>
                    </a:lnTo>
                    <a:lnTo>
                      <a:pt x="18" y="42"/>
                    </a:lnTo>
                    <a:lnTo>
                      <a:pt x="16" y="29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2" name="Freeform 521"/>
              <p:cNvSpPr>
                <a:spLocks/>
              </p:cNvSpPr>
              <p:nvPr/>
            </p:nvSpPr>
            <p:spPr bwMode="auto">
              <a:xfrm>
                <a:off x="2819" y="1630"/>
                <a:ext cx="64" cy="134"/>
              </a:xfrm>
              <a:custGeom>
                <a:avLst/>
                <a:gdLst>
                  <a:gd name="T0" fmla="*/ 22 w 64"/>
                  <a:gd name="T1" fmla="*/ 7 h 134"/>
                  <a:gd name="T2" fmla="*/ 36 w 64"/>
                  <a:gd name="T3" fmla="*/ 0 h 134"/>
                  <a:gd name="T4" fmla="*/ 46 w 64"/>
                  <a:gd name="T5" fmla="*/ 2 h 134"/>
                  <a:gd name="T6" fmla="*/ 47 w 64"/>
                  <a:gd name="T7" fmla="*/ 9 h 134"/>
                  <a:gd name="T8" fmla="*/ 51 w 64"/>
                  <a:gd name="T9" fmla="*/ 11 h 134"/>
                  <a:gd name="T10" fmla="*/ 60 w 64"/>
                  <a:gd name="T11" fmla="*/ 5 h 134"/>
                  <a:gd name="T12" fmla="*/ 60 w 64"/>
                  <a:gd name="T13" fmla="*/ 9 h 134"/>
                  <a:gd name="T14" fmla="*/ 51 w 64"/>
                  <a:gd name="T15" fmla="*/ 23 h 134"/>
                  <a:gd name="T16" fmla="*/ 53 w 64"/>
                  <a:gd name="T17" fmla="*/ 29 h 134"/>
                  <a:gd name="T18" fmla="*/ 60 w 64"/>
                  <a:gd name="T19" fmla="*/ 33 h 134"/>
                  <a:gd name="T20" fmla="*/ 60 w 64"/>
                  <a:gd name="T21" fmla="*/ 40 h 134"/>
                  <a:gd name="T22" fmla="*/ 56 w 64"/>
                  <a:gd name="T23" fmla="*/ 49 h 134"/>
                  <a:gd name="T24" fmla="*/ 46 w 64"/>
                  <a:gd name="T25" fmla="*/ 58 h 134"/>
                  <a:gd name="T26" fmla="*/ 44 w 64"/>
                  <a:gd name="T27" fmla="*/ 63 h 134"/>
                  <a:gd name="T28" fmla="*/ 40 w 64"/>
                  <a:gd name="T29" fmla="*/ 63 h 134"/>
                  <a:gd name="T30" fmla="*/ 40 w 64"/>
                  <a:gd name="T31" fmla="*/ 65 h 134"/>
                  <a:gd name="T32" fmla="*/ 46 w 64"/>
                  <a:gd name="T33" fmla="*/ 71 h 134"/>
                  <a:gd name="T34" fmla="*/ 53 w 64"/>
                  <a:gd name="T35" fmla="*/ 74 h 134"/>
                  <a:gd name="T36" fmla="*/ 56 w 64"/>
                  <a:gd name="T37" fmla="*/ 73 h 134"/>
                  <a:gd name="T38" fmla="*/ 60 w 64"/>
                  <a:gd name="T39" fmla="*/ 80 h 134"/>
                  <a:gd name="T40" fmla="*/ 64 w 64"/>
                  <a:gd name="T41" fmla="*/ 82 h 134"/>
                  <a:gd name="T42" fmla="*/ 62 w 64"/>
                  <a:gd name="T43" fmla="*/ 96 h 134"/>
                  <a:gd name="T44" fmla="*/ 44 w 64"/>
                  <a:gd name="T45" fmla="*/ 111 h 134"/>
                  <a:gd name="T46" fmla="*/ 44 w 64"/>
                  <a:gd name="T47" fmla="*/ 127 h 134"/>
                  <a:gd name="T48" fmla="*/ 33 w 64"/>
                  <a:gd name="T49" fmla="*/ 134 h 134"/>
                  <a:gd name="T50" fmla="*/ 27 w 64"/>
                  <a:gd name="T51" fmla="*/ 102 h 134"/>
                  <a:gd name="T52" fmla="*/ 15 w 64"/>
                  <a:gd name="T53" fmla="*/ 94 h 134"/>
                  <a:gd name="T54" fmla="*/ 11 w 64"/>
                  <a:gd name="T55" fmla="*/ 83 h 134"/>
                  <a:gd name="T56" fmla="*/ 4 w 64"/>
                  <a:gd name="T57" fmla="*/ 80 h 134"/>
                  <a:gd name="T58" fmla="*/ 0 w 64"/>
                  <a:gd name="T59" fmla="*/ 65 h 134"/>
                  <a:gd name="T60" fmla="*/ 15 w 64"/>
                  <a:gd name="T61" fmla="*/ 54 h 134"/>
                  <a:gd name="T62" fmla="*/ 18 w 64"/>
                  <a:gd name="T63" fmla="*/ 42 h 134"/>
                  <a:gd name="T64" fmla="*/ 16 w 64"/>
                  <a:gd name="T65" fmla="*/ 29 h 134"/>
                  <a:gd name="T66" fmla="*/ 18 w 64"/>
                  <a:gd name="T67" fmla="*/ 16 h 134"/>
                  <a:gd name="T68" fmla="*/ 15 w 64"/>
                  <a:gd name="T69" fmla="*/ 16 h 134"/>
                  <a:gd name="T70" fmla="*/ 22 w 64"/>
                  <a:gd name="T71" fmla="*/ 7 h 134"/>
                  <a:gd name="T72" fmla="*/ 22 w 64"/>
                  <a:gd name="T73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134">
                    <a:moveTo>
                      <a:pt x="22" y="7"/>
                    </a:moveTo>
                    <a:lnTo>
                      <a:pt x="36" y="0"/>
                    </a:lnTo>
                    <a:lnTo>
                      <a:pt x="46" y="2"/>
                    </a:lnTo>
                    <a:lnTo>
                      <a:pt x="47" y="9"/>
                    </a:lnTo>
                    <a:lnTo>
                      <a:pt x="51" y="1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51" y="23"/>
                    </a:lnTo>
                    <a:lnTo>
                      <a:pt x="53" y="29"/>
                    </a:lnTo>
                    <a:lnTo>
                      <a:pt x="60" y="33"/>
                    </a:lnTo>
                    <a:lnTo>
                      <a:pt x="60" y="40"/>
                    </a:lnTo>
                    <a:lnTo>
                      <a:pt x="56" y="49"/>
                    </a:lnTo>
                    <a:lnTo>
                      <a:pt x="46" y="58"/>
                    </a:lnTo>
                    <a:lnTo>
                      <a:pt x="44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6" y="71"/>
                    </a:lnTo>
                    <a:lnTo>
                      <a:pt x="53" y="74"/>
                    </a:lnTo>
                    <a:lnTo>
                      <a:pt x="56" y="73"/>
                    </a:lnTo>
                    <a:lnTo>
                      <a:pt x="60" y="80"/>
                    </a:lnTo>
                    <a:lnTo>
                      <a:pt x="64" y="82"/>
                    </a:lnTo>
                    <a:lnTo>
                      <a:pt x="62" y="96"/>
                    </a:lnTo>
                    <a:lnTo>
                      <a:pt x="44" y="111"/>
                    </a:lnTo>
                    <a:lnTo>
                      <a:pt x="44" y="127"/>
                    </a:lnTo>
                    <a:lnTo>
                      <a:pt x="33" y="134"/>
                    </a:lnTo>
                    <a:lnTo>
                      <a:pt x="27" y="102"/>
                    </a:lnTo>
                    <a:lnTo>
                      <a:pt x="15" y="94"/>
                    </a:lnTo>
                    <a:lnTo>
                      <a:pt x="11" y="83"/>
                    </a:lnTo>
                    <a:lnTo>
                      <a:pt x="4" y="80"/>
                    </a:lnTo>
                    <a:lnTo>
                      <a:pt x="0" y="65"/>
                    </a:lnTo>
                    <a:lnTo>
                      <a:pt x="15" y="54"/>
                    </a:lnTo>
                    <a:lnTo>
                      <a:pt x="18" y="42"/>
                    </a:lnTo>
                    <a:lnTo>
                      <a:pt x="16" y="29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3" name="Freeform 522"/>
              <p:cNvSpPr>
                <a:spLocks/>
              </p:cNvSpPr>
              <p:nvPr/>
            </p:nvSpPr>
            <p:spPr bwMode="auto">
              <a:xfrm>
                <a:off x="2872" y="1699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4" name="Freeform 523"/>
              <p:cNvSpPr>
                <a:spLocks/>
              </p:cNvSpPr>
              <p:nvPr/>
            </p:nvSpPr>
            <p:spPr bwMode="auto">
              <a:xfrm>
                <a:off x="2872" y="1699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2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5" name="Freeform 524"/>
              <p:cNvSpPr>
                <a:spLocks/>
              </p:cNvSpPr>
              <p:nvPr/>
            </p:nvSpPr>
            <p:spPr bwMode="auto">
              <a:xfrm>
                <a:off x="3094" y="1741"/>
                <a:ext cx="180" cy="174"/>
              </a:xfrm>
              <a:custGeom>
                <a:avLst/>
                <a:gdLst>
                  <a:gd name="T0" fmla="*/ 9 w 180"/>
                  <a:gd name="T1" fmla="*/ 0 h 174"/>
                  <a:gd name="T2" fmla="*/ 36 w 180"/>
                  <a:gd name="T3" fmla="*/ 3 h 174"/>
                  <a:gd name="T4" fmla="*/ 71 w 180"/>
                  <a:gd name="T5" fmla="*/ 14 h 174"/>
                  <a:gd name="T6" fmla="*/ 100 w 180"/>
                  <a:gd name="T7" fmla="*/ 2 h 174"/>
                  <a:gd name="T8" fmla="*/ 96 w 180"/>
                  <a:gd name="T9" fmla="*/ 3 h 174"/>
                  <a:gd name="T10" fmla="*/ 103 w 180"/>
                  <a:gd name="T11" fmla="*/ 2 h 174"/>
                  <a:gd name="T12" fmla="*/ 118 w 180"/>
                  <a:gd name="T13" fmla="*/ 2 h 174"/>
                  <a:gd name="T14" fmla="*/ 122 w 180"/>
                  <a:gd name="T15" fmla="*/ 7 h 174"/>
                  <a:gd name="T16" fmla="*/ 118 w 180"/>
                  <a:gd name="T17" fmla="*/ 3 h 174"/>
                  <a:gd name="T18" fmla="*/ 116 w 180"/>
                  <a:gd name="T19" fmla="*/ 3 h 174"/>
                  <a:gd name="T20" fmla="*/ 120 w 180"/>
                  <a:gd name="T21" fmla="*/ 7 h 174"/>
                  <a:gd name="T22" fmla="*/ 120 w 180"/>
                  <a:gd name="T23" fmla="*/ 11 h 174"/>
                  <a:gd name="T24" fmla="*/ 122 w 180"/>
                  <a:gd name="T25" fmla="*/ 11 h 174"/>
                  <a:gd name="T26" fmla="*/ 122 w 180"/>
                  <a:gd name="T27" fmla="*/ 5 h 174"/>
                  <a:gd name="T28" fmla="*/ 129 w 180"/>
                  <a:gd name="T29" fmla="*/ 11 h 174"/>
                  <a:gd name="T30" fmla="*/ 138 w 180"/>
                  <a:gd name="T31" fmla="*/ 11 h 174"/>
                  <a:gd name="T32" fmla="*/ 152 w 180"/>
                  <a:gd name="T33" fmla="*/ 5 h 174"/>
                  <a:gd name="T34" fmla="*/ 165 w 180"/>
                  <a:gd name="T35" fmla="*/ 42 h 174"/>
                  <a:gd name="T36" fmla="*/ 158 w 180"/>
                  <a:gd name="T37" fmla="*/ 67 h 174"/>
                  <a:gd name="T38" fmla="*/ 152 w 180"/>
                  <a:gd name="T39" fmla="*/ 69 h 174"/>
                  <a:gd name="T40" fmla="*/ 140 w 180"/>
                  <a:gd name="T41" fmla="*/ 56 h 174"/>
                  <a:gd name="T42" fmla="*/ 129 w 180"/>
                  <a:gd name="T43" fmla="*/ 29 h 174"/>
                  <a:gd name="T44" fmla="*/ 125 w 180"/>
                  <a:gd name="T45" fmla="*/ 36 h 174"/>
                  <a:gd name="T46" fmla="*/ 131 w 180"/>
                  <a:gd name="T47" fmla="*/ 51 h 174"/>
                  <a:gd name="T48" fmla="*/ 143 w 180"/>
                  <a:gd name="T49" fmla="*/ 67 h 174"/>
                  <a:gd name="T50" fmla="*/ 151 w 180"/>
                  <a:gd name="T51" fmla="*/ 93 h 174"/>
                  <a:gd name="T52" fmla="*/ 171 w 180"/>
                  <a:gd name="T53" fmla="*/ 129 h 174"/>
                  <a:gd name="T54" fmla="*/ 180 w 180"/>
                  <a:gd name="T55" fmla="*/ 138 h 174"/>
                  <a:gd name="T56" fmla="*/ 174 w 180"/>
                  <a:gd name="T57" fmla="*/ 138 h 174"/>
                  <a:gd name="T58" fmla="*/ 178 w 180"/>
                  <a:gd name="T59" fmla="*/ 153 h 174"/>
                  <a:gd name="T60" fmla="*/ 171 w 180"/>
                  <a:gd name="T61" fmla="*/ 158 h 174"/>
                  <a:gd name="T62" fmla="*/ 167 w 180"/>
                  <a:gd name="T63" fmla="*/ 156 h 174"/>
                  <a:gd name="T64" fmla="*/ 162 w 180"/>
                  <a:gd name="T65" fmla="*/ 165 h 174"/>
                  <a:gd name="T66" fmla="*/ 154 w 180"/>
                  <a:gd name="T67" fmla="*/ 169 h 174"/>
                  <a:gd name="T68" fmla="*/ 151 w 180"/>
                  <a:gd name="T69" fmla="*/ 174 h 174"/>
                  <a:gd name="T70" fmla="*/ 145 w 180"/>
                  <a:gd name="T71" fmla="*/ 174 h 174"/>
                  <a:gd name="T72" fmla="*/ 138 w 180"/>
                  <a:gd name="T73" fmla="*/ 173 h 174"/>
                  <a:gd name="T74" fmla="*/ 111 w 180"/>
                  <a:gd name="T75" fmla="*/ 171 h 174"/>
                  <a:gd name="T76" fmla="*/ 112 w 180"/>
                  <a:gd name="T77" fmla="*/ 169 h 174"/>
                  <a:gd name="T78" fmla="*/ 109 w 180"/>
                  <a:gd name="T79" fmla="*/ 169 h 174"/>
                  <a:gd name="T80" fmla="*/ 109 w 180"/>
                  <a:gd name="T81" fmla="*/ 171 h 174"/>
                  <a:gd name="T82" fmla="*/ 9 w 180"/>
                  <a:gd name="T83" fmla="*/ 171 h 174"/>
                  <a:gd name="T84" fmla="*/ 7 w 180"/>
                  <a:gd name="T85" fmla="*/ 47 h 174"/>
                  <a:gd name="T86" fmla="*/ 3 w 180"/>
                  <a:gd name="T87" fmla="*/ 42 h 174"/>
                  <a:gd name="T88" fmla="*/ 0 w 180"/>
                  <a:gd name="T89" fmla="*/ 27 h 174"/>
                  <a:gd name="T90" fmla="*/ 5 w 180"/>
                  <a:gd name="T91" fmla="*/ 23 h 174"/>
                  <a:gd name="T92" fmla="*/ 3 w 180"/>
                  <a:gd name="T93" fmla="*/ 3 h 174"/>
                  <a:gd name="T94" fmla="*/ 9 w 180"/>
                  <a:gd name="T95" fmla="*/ 0 h 174"/>
                  <a:gd name="T96" fmla="*/ 9 w 180"/>
                  <a:gd name="T9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" h="174">
                    <a:moveTo>
                      <a:pt x="9" y="0"/>
                    </a:moveTo>
                    <a:lnTo>
                      <a:pt x="36" y="3"/>
                    </a:lnTo>
                    <a:lnTo>
                      <a:pt x="71" y="14"/>
                    </a:lnTo>
                    <a:lnTo>
                      <a:pt x="100" y="2"/>
                    </a:lnTo>
                    <a:lnTo>
                      <a:pt x="96" y="3"/>
                    </a:lnTo>
                    <a:lnTo>
                      <a:pt x="103" y="2"/>
                    </a:lnTo>
                    <a:lnTo>
                      <a:pt x="118" y="2"/>
                    </a:lnTo>
                    <a:lnTo>
                      <a:pt x="122" y="7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20" y="7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2" y="5"/>
                    </a:lnTo>
                    <a:lnTo>
                      <a:pt x="129" y="11"/>
                    </a:lnTo>
                    <a:lnTo>
                      <a:pt x="138" y="11"/>
                    </a:lnTo>
                    <a:lnTo>
                      <a:pt x="152" y="5"/>
                    </a:lnTo>
                    <a:lnTo>
                      <a:pt x="165" y="42"/>
                    </a:lnTo>
                    <a:lnTo>
                      <a:pt x="158" y="67"/>
                    </a:lnTo>
                    <a:lnTo>
                      <a:pt x="152" y="69"/>
                    </a:lnTo>
                    <a:lnTo>
                      <a:pt x="140" y="56"/>
                    </a:lnTo>
                    <a:lnTo>
                      <a:pt x="129" y="29"/>
                    </a:lnTo>
                    <a:lnTo>
                      <a:pt x="125" y="36"/>
                    </a:lnTo>
                    <a:lnTo>
                      <a:pt x="131" y="51"/>
                    </a:lnTo>
                    <a:lnTo>
                      <a:pt x="143" y="67"/>
                    </a:lnTo>
                    <a:lnTo>
                      <a:pt x="151" y="93"/>
                    </a:lnTo>
                    <a:lnTo>
                      <a:pt x="171" y="129"/>
                    </a:lnTo>
                    <a:lnTo>
                      <a:pt x="180" y="138"/>
                    </a:lnTo>
                    <a:lnTo>
                      <a:pt x="174" y="138"/>
                    </a:lnTo>
                    <a:lnTo>
                      <a:pt x="178" y="153"/>
                    </a:lnTo>
                    <a:lnTo>
                      <a:pt x="171" y="158"/>
                    </a:lnTo>
                    <a:lnTo>
                      <a:pt x="167" y="156"/>
                    </a:lnTo>
                    <a:lnTo>
                      <a:pt x="162" y="165"/>
                    </a:lnTo>
                    <a:lnTo>
                      <a:pt x="154" y="169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38" y="173"/>
                    </a:lnTo>
                    <a:lnTo>
                      <a:pt x="111" y="171"/>
                    </a:lnTo>
                    <a:lnTo>
                      <a:pt x="112" y="169"/>
                    </a:lnTo>
                    <a:lnTo>
                      <a:pt x="109" y="169"/>
                    </a:lnTo>
                    <a:lnTo>
                      <a:pt x="109" y="171"/>
                    </a:lnTo>
                    <a:lnTo>
                      <a:pt x="9" y="17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6" name="Freeform 525"/>
              <p:cNvSpPr>
                <a:spLocks/>
              </p:cNvSpPr>
              <p:nvPr/>
            </p:nvSpPr>
            <p:spPr bwMode="auto">
              <a:xfrm>
                <a:off x="3094" y="1741"/>
                <a:ext cx="180" cy="174"/>
              </a:xfrm>
              <a:custGeom>
                <a:avLst/>
                <a:gdLst>
                  <a:gd name="T0" fmla="*/ 9 w 180"/>
                  <a:gd name="T1" fmla="*/ 0 h 174"/>
                  <a:gd name="T2" fmla="*/ 36 w 180"/>
                  <a:gd name="T3" fmla="*/ 3 h 174"/>
                  <a:gd name="T4" fmla="*/ 71 w 180"/>
                  <a:gd name="T5" fmla="*/ 14 h 174"/>
                  <a:gd name="T6" fmla="*/ 100 w 180"/>
                  <a:gd name="T7" fmla="*/ 2 h 174"/>
                  <a:gd name="T8" fmla="*/ 96 w 180"/>
                  <a:gd name="T9" fmla="*/ 3 h 174"/>
                  <a:gd name="T10" fmla="*/ 103 w 180"/>
                  <a:gd name="T11" fmla="*/ 2 h 174"/>
                  <a:gd name="T12" fmla="*/ 118 w 180"/>
                  <a:gd name="T13" fmla="*/ 2 h 174"/>
                  <a:gd name="T14" fmla="*/ 122 w 180"/>
                  <a:gd name="T15" fmla="*/ 7 h 174"/>
                  <a:gd name="T16" fmla="*/ 118 w 180"/>
                  <a:gd name="T17" fmla="*/ 3 h 174"/>
                  <a:gd name="T18" fmla="*/ 116 w 180"/>
                  <a:gd name="T19" fmla="*/ 3 h 174"/>
                  <a:gd name="T20" fmla="*/ 120 w 180"/>
                  <a:gd name="T21" fmla="*/ 7 h 174"/>
                  <a:gd name="T22" fmla="*/ 120 w 180"/>
                  <a:gd name="T23" fmla="*/ 11 h 174"/>
                  <a:gd name="T24" fmla="*/ 122 w 180"/>
                  <a:gd name="T25" fmla="*/ 11 h 174"/>
                  <a:gd name="T26" fmla="*/ 122 w 180"/>
                  <a:gd name="T27" fmla="*/ 5 h 174"/>
                  <a:gd name="T28" fmla="*/ 129 w 180"/>
                  <a:gd name="T29" fmla="*/ 11 h 174"/>
                  <a:gd name="T30" fmla="*/ 138 w 180"/>
                  <a:gd name="T31" fmla="*/ 11 h 174"/>
                  <a:gd name="T32" fmla="*/ 152 w 180"/>
                  <a:gd name="T33" fmla="*/ 5 h 174"/>
                  <a:gd name="T34" fmla="*/ 165 w 180"/>
                  <a:gd name="T35" fmla="*/ 42 h 174"/>
                  <a:gd name="T36" fmla="*/ 158 w 180"/>
                  <a:gd name="T37" fmla="*/ 67 h 174"/>
                  <a:gd name="T38" fmla="*/ 152 w 180"/>
                  <a:gd name="T39" fmla="*/ 69 h 174"/>
                  <a:gd name="T40" fmla="*/ 140 w 180"/>
                  <a:gd name="T41" fmla="*/ 56 h 174"/>
                  <a:gd name="T42" fmla="*/ 129 w 180"/>
                  <a:gd name="T43" fmla="*/ 29 h 174"/>
                  <a:gd name="T44" fmla="*/ 125 w 180"/>
                  <a:gd name="T45" fmla="*/ 36 h 174"/>
                  <a:gd name="T46" fmla="*/ 131 w 180"/>
                  <a:gd name="T47" fmla="*/ 51 h 174"/>
                  <a:gd name="T48" fmla="*/ 143 w 180"/>
                  <a:gd name="T49" fmla="*/ 67 h 174"/>
                  <a:gd name="T50" fmla="*/ 151 w 180"/>
                  <a:gd name="T51" fmla="*/ 93 h 174"/>
                  <a:gd name="T52" fmla="*/ 171 w 180"/>
                  <a:gd name="T53" fmla="*/ 129 h 174"/>
                  <a:gd name="T54" fmla="*/ 180 w 180"/>
                  <a:gd name="T55" fmla="*/ 138 h 174"/>
                  <a:gd name="T56" fmla="*/ 174 w 180"/>
                  <a:gd name="T57" fmla="*/ 138 h 174"/>
                  <a:gd name="T58" fmla="*/ 178 w 180"/>
                  <a:gd name="T59" fmla="*/ 153 h 174"/>
                  <a:gd name="T60" fmla="*/ 171 w 180"/>
                  <a:gd name="T61" fmla="*/ 158 h 174"/>
                  <a:gd name="T62" fmla="*/ 167 w 180"/>
                  <a:gd name="T63" fmla="*/ 156 h 174"/>
                  <a:gd name="T64" fmla="*/ 162 w 180"/>
                  <a:gd name="T65" fmla="*/ 165 h 174"/>
                  <a:gd name="T66" fmla="*/ 154 w 180"/>
                  <a:gd name="T67" fmla="*/ 169 h 174"/>
                  <a:gd name="T68" fmla="*/ 151 w 180"/>
                  <a:gd name="T69" fmla="*/ 174 h 174"/>
                  <a:gd name="T70" fmla="*/ 145 w 180"/>
                  <a:gd name="T71" fmla="*/ 174 h 174"/>
                  <a:gd name="T72" fmla="*/ 138 w 180"/>
                  <a:gd name="T73" fmla="*/ 173 h 174"/>
                  <a:gd name="T74" fmla="*/ 111 w 180"/>
                  <a:gd name="T75" fmla="*/ 171 h 174"/>
                  <a:gd name="T76" fmla="*/ 112 w 180"/>
                  <a:gd name="T77" fmla="*/ 169 h 174"/>
                  <a:gd name="T78" fmla="*/ 109 w 180"/>
                  <a:gd name="T79" fmla="*/ 169 h 174"/>
                  <a:gd name="T80" fmla="*/ 109 w 180"/>
                  <a:gd name="T81" fmla="*/ 171 h 174"/>
                  <a:gd name="T82" fmla="*/ 9 w 180"/>
                  <a:gd name="T83" fmla="*/ 171 h 174"/>
                  <a:gd name="T84" fmla="*/ 7 w 180"/>
                  <a:gd name="T85" fmla="*/ 47 h 174"/>
                  <a:gd name="T86" fmla="*/ 3 w 180"/>
                  <a:gd name="T87" fmla="*/ 42 h 174"/>
                  <a:gd name="T88" fmla="*/ 0 w 180"/>
                  <a:gd name="T89" fmla="*/ 27 h 174"/>
                  <a:gd name="T90" fmla="*/ 5 w 180"/>
                  <a:gd name="T91" fmla="*/ 23 h 174"/>
                  <a:gd name="T92" fmla="*/ 3 w 180"/>
                  <a:gd name="T93" fmla="*/ 3 h 174"/>
                  <a:gd name="T94" fmla="*/ 9 w 180"/>
                  <a:gd name="T95" fmla="*/ 0 h 174"/>
                  <a:gd name="T96" fmla="*/ 9 w 180"/>
                  <a:gd name="T9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" h="174">
                    <a:moveTo>
                      <a:pt x="9" y="0"/>
                    </a:moveTo>
                    <a:lnTo>
                      <a:pt x="36" y="3"/>
                    </a:lnTo>
                    <a:lnTo>
                      <a:pt x="71" y="14"/>
                    </a:lnTo>
                    <a:lnTo>
                      <a:pt x="100" y="2"/>
                    </a:lnTo>
                    <a:lnTo>
                      <a:pt x="96" y="3"/>
                    </a:lnTo>
                    <a:lnTo>
                      <a:pt x="103" y="2"/>
                    </a:lnTo>
                    <a:lnTo>
                      <a:pt x="118" y="2"/>
                    </a:lnTo>
                    <a:lnTo>
                      <a:pt x="122" y="7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20" y="7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2" y="5"/>
                    </a:lnTo>
                    <a:lnTo>
                      <a:pt x="129" y="11"/>
                    </a:lnTo>
                    <a:lnTo>
                      <a:pt x="138" y="11"/>
                    </a:lnTo>
                    <a:lnTo>
                      <a:pt x="152" y="5"/>
                    </a:lnTo>
                    <a:lnTo>
                      <a:pt x="165" y="42"/>
                    </a:lnTo>
                    <a:lnTo>
                      <a:pt x="158" y="67"/>
                    </a:lnTo>
                    <a:lnTo>
                      <a:pt x="152" y="69"/>
                    </a:lnTo>
                    <a:lnTo>
                      <a:pt x="140" y="56"/>
                    </a:lnTo>
                    <a:lnTo>
                      <a:pt x="129" y="29"/>
                    </a:lnTo>
                    <a:lnTo>
                      <a:pt x="125" y="36"/>
                    </a:lnTo>
                    <a:lnTo>
                      <a:pt x="131" y="51"/>
                    </a:lnTo>
                    <a:lnTo>
                      <a:pt x="143" y="67"/>
                    </a:lnTo>
                    <a:lnTo>
                      <a:pt x="151" y="93"/>
                    </a:lnTo>
                    <a:lnTo>
                      <a:pt x="171" y="129"/>
                    </a:lnTo>
                    <a:lnTo>
                      <a:pt x="180" y="138"/>
                    </a:lnTo>
                    <a:lnTo>
                      <a:pt x="174" y="138"/>
                    </a:lnTo>
                    <a:lnTo>
                      <a:pt x="178" y="153"/>
                    </a:lnTo>
                    <a:lnTo>
                      <a:pt x="171" y="158"/>
                    </a:lnTo>
                    <a:lnTo>
                      <a:pt x="167" y="156"/>
                    </a:lnTo>
                    <a:lnTo>
                      <a:pt x="162" y="165"/>
                    </a:lnTo>
                    <a:lnTo>
                      <a:pt x="154" y="169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38" y="173"/>
                    </a:lnTo>
                    <a:lnTo>
                      <a:pt x="111" y="171"/>
                    </a:lnTo>
                    <a:lnTo>
                      <a:pt x="112" y="169"/>
                    </a:lnTo>
                    <a:lnTo>
                      <a:pt x="109" y="169"/>
                    </a:lnTo>
                    <a:lnTo>
                      <a:pt x="109" y="171"/>
                    </a:lnTo>
                    <a:lnTo>
                      <a:pt x="9" y="17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7" name="Freeform 526"/>
              <p:cNvSpPr>
                <a:spLocks/>
              </p:cNvSpPr>
              <p:nvPr/>
            </p:nvSpPr>
            <p:spPr bwMode="auto">
              <a:xfrm>
                <a:off x="2619" y="2030"/>
                <a:ext cx="120" cy="89"/>
              </a:xfrm>
              <a:custGeom>
                <a:avLst/>
                <a:gdLst>
                  <a:gd name="T0" fmla="*/ 0 w 120"/>
                  <a:gd name="T1" fmla="*/ 75 h 89"/>
                  <a:gd name="T2" fmla="*/ 7 w 120"/>
                  <a:gd name="T3" fmla="*/ 85 h 89"/>
                  <a:gd name="T4" fmla="*/ 13 w 120"/>
                  <a:gd name="T5" fmla="*/ 87 h 89"/>
                  <a:gd name="T6" fmla="*/ 25 w 120"/>
                  <a:gd name="T7" fmla="*/ 82 h 89"/>
                  <a:gd name="T8" fmla="*/ 33 w 120"/>
                  <a:gd name="T9" fmla="*/ 82 h 89"/>
                  <a:gd name="T10" fmla="*/ 36 w 120"/>
                  <a:gd name="T11" fmla="*/ 89 h 89"/>
                  <a:gd name="T12" fmla="*/ 40 w 120"/>
                  <a:gd name="T13" fmla="*/ 89 h 89"/>
                  <a:gd name="T14" fmla="*/ 36 w 120"/>
                  <a:gd name="T15" fmla="*/ 69 h 89"/>
                  <a:gd name="T16" fmla="*/ 36 w 120"/>
                  <a:gd name="T17" fmla="*/ 65 h 89"/>
                  <a:gd name="T18" fmla="*/ 69 w 120"/>
                  <a:gd name="T19" fmla="*/ 65 h 89"/>
                  <a:gd name="T20" fmla="*/ 80 w 120"/>
                  <a:gd name="T21" fmla="*/ 62 h 89"/>
                  <a:gd name="T22" fmla="*/ 91 w 120"/>
                  <a:gd name="T23" fmla="*/ 65 h 89"/>
                  <a:gd name="T24" fmla="*/ 96 w 120"/>
                  <a:gd name="T25" fmla="*/ 65 h 89"/>
                  <a:gd name="T26" fmla="*/ 105 w 120"/>
                  <a:gd name="T27" fmla="*/ 56 h 89"/>
                  <a:gd name="T28" fmla="*/ 115 w 120"/>
                  <a:gd name="T29" fmla="*/ 58 h 89"/>
                  <a:gd name="T30" fmla="*/ 120 w 120"/>
                  <a:gd name="T31" fmla="*/ 49 h 89"/>
                  <a:gd name="T32" fmla="*/ 116 w 120"/>
                  <a:gd name="T33" fmla="*/ 45 h 89"/>
                  <a:gd name="T34" fmla="*/ 118 w 120"/>
                  <a:gd name="T35" fmla="*/ 42 h 89"/>
                  <a:gd name="T36" fmla="*/ 116 w 120"/>
                  <a:gd name="T37" fmla="*/ 38 h 89"/>
                  <a:gd name="T38" fmla="*/ 104 w 120"/>
                  <a:gd name="T39" fmla="*/ 36 h 89"/>
                  <a:gd name="T40" fmla="*/ 87 w 120"/>
                  <a:gd name="T41" fmla="*/ 16 h 89"/>
                  <a:gd name="T42" fmla="*/ 84 w 120"/>
                  <a:gd name="T43" fmla="*/ 7 h 89"/>
                  <a:gd name="T44" fmla="*/ 85 w 120"/>
                  <a:gd name="T45" fmla="*/ 0 h 89"/>
                  <a:gd name="T46" fmla="*/ 69 w 120"/>
                  <a:gd name="T47" fmla="*/ 2 h 89"/>
                  <a:gd name="T48" fmla="*/ 44 w 120"/>
                  <a:gd name="T49" fmla="*/ 22 h 89"/>
                  <a:gd name="T50" fmla="*/ 20 w 120"/>
                  <a:gd name="T51" fmla="*/ 29 h 89"/>
                  <a:gd name="T52" fmla="*/ 15 w 120"/>
                  <a:gd name="T53" fmla="*/ 45 h 89"/>
                  <a:gd name="T54" fmla="*/ 4 w 120"/>
                  <a:gd name="T55" fmla="*/ 56 h 89"/>
                  <a:gd name="T56" fmla="*/ 0 w 120"/>
                  <a:gd name="T57" fmla="*/ 75 h 89"/>
                  <a:gd name="T58" fmla="*/ 0 w 120"/>
                  <a:gd name="T59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89">
                    <a:moveTo>
                      <a:pt x="0" y="75"/>
                    </a:moveTo>
                    <a:lnTo>
                      <a:pt x="7" y="85"/>
                    </a:lnTo>
                    <a:lnTo>
                      <a:pt x="13" y="87"/>
                    </a:lnTo>
                    <a:lnTo>
                      <a:pt x="25" y="82"/>
                    </a:lnTo>
                    <a:lnTo>
                      <a:pt x="33" y="82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36" y="69"/>
                    </a:lnTo>
                    <a:lnTo>
                      <a:pt x="36" y="65"/>
                    </a:lnTo>
                    <a:lnTo>
                      <a:pt x="69" y="65"/>
                    </a:lnTo>
                    <a:lnTo>
                      <a:pt x="80" y="62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5" y="56"/>
                    </a:lnTo>
                    <a:lnTo>
                      <a:pt x="115" y="58"/>
                    </a:lnTo>
                    <a:lnTo>
                      <a:pt x="120" y="49"/>
                    </a:lnTo>
                    <a:lnTo>
                      <a:pt x="116" y="45"/>
                    </a:lnTo>
                    <a:lnTo>
                      <a:pt x="118" y="42"/>
                    </a:lnTo>
                    <a:lnTo>
                      <a:pt x="116" y="38"/>
                    </a:lnTo>
                    <a:lnTo>
                      <a:pt x="104" y="36"/>
                    </a:lnTo>
                    <a:lnTo>
                      <a:pt x="87" y="16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69" y="2"/>
                    </a:lnTo>
                    <a:lnTo>
                      <a:pt x="44" y="22"/>
                    </a:lnTo>
                    <a:lnTo>
                      <a:pt x="20" y="29"/>
                    </a:lnTo>
                    <a:lnTo>
                      <a:pt x="15" y="45"/>
                    </a:lnTo>
                    <a:lnTo>
                      <a:pt x="4" y="56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8" name="Freeform 527"/>
              <p:cNvSpPr>
                <a:spLocks/>
              </p:cNvSpPr>
              <p:nvPr/>
            </p:nvSpPr>
            <p:spPr bwMode="auto">
              <a:xfrm>
                <a:off x="2619" y="2030"/>
                <a:ext cx="120" cy="89"/>
              </a:xfrm>
              <a:custGeom>
                <a:avLst/>
                <a:gdLst>
                  <a:gd name="T0" fmla="*/ 0 w 120"/>
                  <a:gd name="T1" fmla="*/ 75 h 89"/>
                  <a:gd name="T2" fmla="*/ 7 w 120"/>
                  <a:gd name="T3" fmla="*/ 85 h 89"/>
                  <a:gd name="T4" fmla="*/ 13 w 120"/>
                  <a:gd name="T5" fmla="*/ 87 h 89"/>
                  <a:gd name="T6" fmla="*/ 25 w 120"/>
                  <a:gd name="T7" fmla="*/ 82 h 89"/>
                  <a:gd name="T8" fmla="*/ 33 w 120"/>
                  <a:gd name="T9" fmla="*/ 82 h 89"/>
                  <a:gd name="T10" fmla="*/ 36 w 120"/>
                  <a:gd name="T11" fmla="*/ 89 h 89"/>
                  <a:gd name="T12" fmla="*/ 40 w 120"/>
                  <a:gd name="T13" fmla="*/ 89 h 89"/>
                  <a:gd name="T14" fmla="*/ 36 w 120"/>
                  <a:gd name="T15" fmla="*/ 69 h 89"/>
                  <a:gd name="T16" fmla="*/ 36 w 120"/>
                  <a:gd name="T17" fmla="*/ 65 h 89"/>
                  <a:gd name="T18" fmla="*/ 69 w 120"/>
                  <a:gd name="T19" fmla="*/ 65 h 89"/>
                  <a:gd name="T20" fmla="*/ 80 w 120"/>
                  <a:gd name="T21" fmla="*/ 62 h 89"/>
                  <a:gd name="T22" fmla="*/ 91 w 120"/>
                  <a:gd name="T23" fmla="*/ 65 h 89"/>
                  <a:gd name="T24" fmla="*/ 96 w 120"/>
                  <a:gd name="T25" fmla="*/ 65 h 89"/>
                  <a:gd name="T26" fmla="*/ 105 w 120"/>
                  <a:gd name="T27" fmla="*/ 56 h 89"/>
                  <a:gd name="T28" fmla="*/ 115 w 120"/>
                  <a:gd name="T29" fmla="*/ 58 h 89"/>
                  <a:gd name="T30" fmla="*/ 120 w 120"/>
                  <a:gd name="T31" fmla="*/ 49 h 89"/>
                  <a:gd name="T32" fmla="*/ 116 w 120"/>
                  <a:gd name="T33" fmla="*/ 45 h 89"/>
                  <a:gd name="T34" fmla="*/ 118 w 120"/>
                  <a:gd name="T35" fmla="*/ 42 h 89"/>
                  <a:gd name="T36" fmla="*/ 116 w 120"/>
                  <a:gd name="T37" fmla="*/ 38 h 89"/>
                  <a:gd name="T38" fmla="*/ 104 w 120"/>
                  <a:gd name="T39" fmla="*/ 36 h 89"/>
                  <a:gd name="T40" fmla="*/ 87 w 120"/>
                  <a:gd name="T41" fmla="*/ 16 h 89"/>
                  <a:gd name="T42" fmla="*/ 84 w 120"/>
                  <a:gd name="T43" fmla="*/ 7 h 89"/>
                  <a:gd name="T44" fmla="*/ 85 w 120"/>
                  <a:gd name="T45" fmla="*/ 0 h 89"/>
                  <a:gd name="T46" fmla="*/ 69 w 120"/>
                  <a:gd name="T47" fmla="*/ 2 h 89"/>
                  <a:gd name="T48" fmla="*/ 44 w 120"/>
                  <a:gd name="T49" fmla="*/ 22 h 89"/>
                  <a:gd name="T50" fmla="*/ 20 w 120"/>
                  <a:gd name="T51" fmla="*/ 29 h 89"/>
                  <a:gd name="T52" fmla="*/ 15 w 120"/>
                  <a:gd name="T53" fmla="*/ 45 h 89"/>
                  <a:gd name="T54" fmla="*/ 4 w 120"/>
                  <a:gd name="T55" fmla="*/ 56 h 89"/>
                  <a:gd name="T56" fmla="*/ 0 w 120"/>
                  <a:gd name="T57" fmla="*/ 75 h 89"/>
                  <a:gd name="T58" fmla="*/ 0 w 120"/>
                  <a:gd name="T59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89">
                    <a:moveTo>
                      <a:pt x="0" y="75"/>
                    </a:moveTo>
                    <a:lnTo>
                      <a:pt x="7" y="85"/>
                    </a:lnTo>
                    <a:lnTo>
                      <a:pt x="13" y="87"/>
                    </a:lnTo>
                    <a:lnTo>
                      <a:pt x="25" y="82"/>
                    </a:lnTo>
                    <a:lnTo>
                      <a:pt x="33" y="82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36" y="69"/>
                    </a:lnTo>
                    <a:lnTo>
                      <a:pt x="36" y="65"/>
                    </a:lnTo>
                    <a:lnTo>
                      <a:pt x="69" y="65"/>
                    </a:lnTo>
                    <a:lnTo>
                      <a:pt x="80" y="62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5" y="56"/>
                    </a:lnTo>
                    <a:lnTo>
                      <a:pt x="115" y="58"/>
                    </a:lnTo>
                    <a:lnTo>
                      <a:pt x="120" y="49"/>
                    </a:lnTo>
                    <a:lnTo>
                      <a:pt x="116" y="45"/>
                    </a:lnTo>
                    <a:lnTo>
                      <a:pt x="118" y="42"/>
                    </a:lnTo>
                    <a:lnTo>
                      <a:pt x="116" y="38"/>
                    </a:lnTo>
                    <a:lnTo>
                      <a:pt x="104" y="36"/>
                    </a:lnTo>
                    <a:lnTo>
                      <a:pt x="87" y="16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69" y="2"/>
                    </a:lnTo>
                    <a:lnTo>
                      <a:pt x="44" y="22"/>
                    </a:lnTo>
                    <a:lnTo>
                      <a:pt x="20" y="29"/>
                    </a:lnTo>
                    <a:lnTo>
                      <a:pt x="15" y="45"/>
                    </a:lnTo>
                    <a:lnTo>
                      <a:pt x="4" y="56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59" name="Freeform 528"/>
              <p:cNvSpPr>
                <a:spLocks/>
              </p:cNvSpPr>
              <p:nvPr/>
            </p:nvSpPr>
            <p:spPr bwMode="auto">
              <a:xfrm>
                <a:off x="3168" y="2308"/>
                <a:ext cx="28" cy="33"/>
              </a:xfrm>
              <a:custGeom>
                <a:avLst/>
                <a:gdLst>
                  <a:gd name="T0" fmla="*/ 0 w 28"/>
                  <a:gd name="T1" fmla="*/ 6 h 33"/>
                  <a:gd name="T2" fmla="*/ 2 w 28"/>
                  <a:gd name="T3" fmla="*/ 2 h 33"/>
                  <a:gd name="T4" fmla="*/ 6 w 28"/>
                  <a:gd name="T5" fmla="*/ 8 h 33"/>
                  <a:gd name="T6" fmla="*/ 13 w 28"/>
                  <a:gd name="T7" fmla="*/ 6 h 33"/>
                  <a:gd name="T8" fmla="*/ 15 w 28"/>
                  <a:gd name="T9" fmla="*/ 0 h 33"/>
                  <a:gd name="T10" fmla="*/ 26 w 28"/>
                  <a:gd name="T11" fmla="*/ 0 h 33"/>
                  <a:gd name="T12" fmla="*/ 22 w 28"/>
                  <a:gd name="T13" fmla="*/ 6 h 33"/>
                  <a:gd name="T14" fmla="*/ 28 w 28"/>
                  <a:gd name="T15" fmla="*/ 15 h 33"/>
                  <a:gd name="T16" fmla="*/ 17 w 28"/>
                  <a:gd name="T17" fmla="*/ 31 h 33"/>
                  <a:gd name="T18" fmla="*/ 9 w 28"/>
                  <a:gd name="T19" fmla="*/ 33 h 33"/>
                  <a:gd name="T20" fmla="*/ 4 w 28"/>
                  <a:gd name="T21" fmla="*/ 15 h 33"/>
                  <a:gd name="T22" fmla="*/ 0 w 28"/>
                  <a:gd name="T23" fmla="*/ 6 h 33"/>
                  <a:gd name="T24" fmla="*/ 0 w 28"/>
                  <a:gd name="T2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3">
                    <a:moveTo>
                      <a:pt x="0" y="6"/>
                    </a:moveTo>
                    <a:lnTo>
                      <a:pt x="2" y="2"/>
                    </a:lnTo>
                    <a:lnTo>
                      <a:pt x="6" y="8"/>
                    </a:lnTo>
                    <a:lnTo>
                      <a:pt x="13" y="6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22" y="6"/>
                    </a:lnTo>
                    <a:lnTo>
                      <a:pt x="28" y="15"/>
                    </a:lnTo>
                    <a:lnTo>
                      <a:pt x="17" y="31"/>
                    </a:lnTo>
                    <a:lnTo>
                      <a:pt x="9" y="33"/>
                    </a:lnTo>
                    <a:lnTo>
                      <a:pt x="4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0" name="Freeform 529"/>
              <p:cNvSpPr>
                <a:spLocks/>
              </p:cNvSpPr>
              <p:nvPr/>
            </p:nvSpPr>
            <p:spPr bwMode="auto">
              <a:xfrm>
                <a:off x="3168" y="2308"/>
                <a:ext cx="28" cy="33"/>
              </a:xfrm>
              <a:custGeom>
                <a:avLst/>
                <a:gdLst>
                  <a:gd name="T0" fmla="*/ 0 w 28"/>
                  <a:gd name="T1" fmla="*/ 6 h 33"/>
                  <a:gd name="T2" fmla="*/ 2 w 28"/>
                  <a:gd name="T3" fmla="*/ 2 h 33"/>
                  <a:gd name="T4" fmla="*/ 6 w 28"/>
                  <a:gd name="T5" fmla="*/ 8 h 33"/>
                  <a:gd name="T6" fmla="*/ 13 w 28"/>
                  <a:gd name="T7" fmla="*/ 6 h 33"/>
                  <a:gd name="T8" fmla="*/ 15 w 28"/>
                  <a:gd name="T9" fmla="*/ 0 h 33"/>
                  <a:gd name="T10" fmla="*/ 26 w 28"/>
                  <a:gd name="T11" fmla="*/ 0 h 33"/>
                  <a:gd name="T12" fmla="*/ 22 w 28"/>
                  <a:gd name="T13" fmla="*/ 6 h 33"/>
                  <a:gd name="T14" fmla="*/ 28 w 28"/>
                  <a:gd name="T15" fmla="*/ 15 h 33"/>
                  <a:gd name="T16" fmla="*/ 17 w 28"/>
                  <a:gd name="T17" fmla="*/ 31 h 33"/>
                  <a:gd name="T18" fmla="*/ 9 w 28"/>
                  <a:gd name="T19" fmla="*/ 33 h 33"/>
                  <a:gd name="T20" fmla="*/ 4 w 28"/>
                  <a:gd name="T21" fmla="*/ 15 h 33"/>
                  <a:gd name="T22" fmla="*/ 0 w 28"/>
                  <a:gd name="T23" fmla="*/ 6 h 33"/>
                  <a:gd name="T24" fmla="*/ 0 w 28"/>
                  <a:gd name="T2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3">
                    <a:moveTo>
                      <a:pt x="0" y="6"/>
                    </a:moveTo>
                    <a:lnTo>
                      <a:pt x="2" y="2"/>
                    </a:lnTo>
                    <a:lnTo>
                      <a:pt x="6" y="8"/>
                    </a:lnTo>
                    <a:lnTo>
                      <a:pt x="13" y="6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22" y="6"/>
                    </a:lnTo>
                    <a:lnTo>
                      <a:pt x="28" y="15"/>
                    </a:lnTo>
                    <a:lnTo>
                      <a:pt x="17" y="31"/>
                    </a:lnTo>
                    <a:lnTo>
                      <a:pt x="9" y="33"/>
                    </a:lnTo>
                    <a:lnTo>
                      <a:pt x="4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1" name="Freeform 530"/>
              <p:cNvSpPr>
                <a:spLocks/>
              </p:cNvSpPr>
              <p:nvPr/>
            </p:nvSpPr>
            <p:spPr bwMode="auto">
              <a:xfrm>
                <a:off x="3245" y="2197"/>
                <a:ext cx="127" cy="148"/>
              </a:xfrm>
              <a:custGeom>
                <a:avLst/>
                <a:gdLst>
                  <a:gd name="T0" fmla="*/ 31 w 127"/>
                  <a:gd name="T1" fmla="*/ 0 h 148"/>
                  <a:gd name="T2" fmla="*/ 9 w 127"/>
                  <a:gd name="T3" fmla="*/ 0 h 148"/>
                  <a:gd name="T4" fmla="*/ 0 w 127"/>
                  <a:gd name="T5" fmla="*/ 9 h 148"/>
                  <a:gd name="T6" fmla="*/ 5 w 127"/>
                  <a:gd name="T7" fmla="*/ 11 h 148"/>
                  <a:gd name="T8" fmla="*/ 11 w 127"/>
                  <a:gd name="T9" fmla="*/ 24 h 148"/>
                  <a:gd name="T10" fmla="*/ 16 w 127"/>
                  <a:gd name="T11" fmla="*/ 29 h 148"/>
                  <a:gd name="T12" fmla="*/ 18 w 127"/>
                  <a:gd name="T13" fmla="*/ 40 h 148"/>
                  <a:gd name="T14" fmla="*/ 16 w 127"/>
                  <a:gd name="T15" fmla="*/ 49 h 148"/>
                  <a:gd name="T16" fmla="*/ 1 w 127"/>
                  <a:gd name="T17" fmla="*/ 69 h 148"/>
                  <a:gd name="T18" fmla="*/ 3 w 127"/>
                  <a:gd name="T19" fmla="*/ 79 h 148"/>
                  <a:gd name="T20" fmla="*/ 14 w 127"/>
                  <a:gd name="T21" fmla="*/ 79 h 148"/>
                  <a:gd name="T22" fmla="*/ 5 w 127"/>
                  <a:gd name="T23" fmla="*/ 82 h 148"/>
                  <a:gd name="T24" fmla="*/ 3 w 127"/>
                  <a:gd name="T25" fmla="*/ 86 h 148"/>
                  <a:gd name="T26" fmla="*/ 5 w 127"/>
                  <a:gd name="T27" fmla="*/ 89 h 148"/>
                  <a:gd name="T28" fmla="*/ 60 w 127"/>
                  <a:gd name="T29" fmla="*/ 122 h 148"/>
                  <a:gd name="T30" fmla="*/ 63 w 127"/>
                  <a:gd name="T31" fmla="*/ 135 h 148"/>
                  <a:gd name="T32" fmla="*/ 87 w 127"/>
                  <a:gd name="T33" fmla="*/ 148 h 148"/>
                  <a:gd name="T34" fmla="*/ 92 w 127"/>
                  <a:gd name="T35" fmla="*/ 142 h 148"/>
                  <a:gd name="T36" fmla="*/ 103 w 127"/>
                  <a:gd name="T37" fmla="*/ 117 h 148"/>
                  <a:gd name="T38" fmla="*/ 122 w 127"/>
                  <a:gd name="T39" fmla="*/ 100 h 148"/>
                  <a:gd name="T40" fmla="*/ 112 w 127"/>
                  <a:gd name="T41" fmla="*/ 89 h 148"/>
                  <a:gd name="T42" fmla="*/ 112 w 127"/>
                  <a:gd name="T43" fmla="*/ 29 h 148"/>
                  <a:gd name="T44" fmla="*/ 127 w 127"/>
                  <a:gd name="T45" fmla="*/ 11 h 148"/>
                  <a:gd name="T46" fmla="*/ 120 w 127"/>
                  <a:gd name="T47" fmla="*/ 13 h 148"/>
                  <a:gd name="T48" fmla="*/ 111 w 127"/>
                  <a:gd name="T49" fmla="*/ 8 h 148"/>
                  <a:gd name="T50" fmla="*/ 100 w 127"/>
                  <a:gd name="T51" fmla="*/ 9 h 148"/>
                  <a:gd name="T52" fmla="*/ 87 w 127"/>
                  <a:gd name="T53" fmla="*/ 18 h 148"/>
                  <a:gd name="T54" fmla="*/ 80 w 127"/>
                  <a:gd name="T55" fmla="*/ 18 h 148"/>
                  <a:gd name="T56" fmla="*/ 63 w 127"/>
                  <a:gd name="T57" fmla="*/ 13 h 148"/>
                  <a:gd name="T58" fmla="*/ 43 w 127"/>
                  <a:gd name="T59" fmla="*/ 2 h 148"/>
                  <a:gd name="T60" fmla="*/ 31 w 127"/>
                  <a:gd name="T61" fmla="*/ 0 h 148"/>
                  <a:gd name="T62" fmla="*/ 31 w 127"/>
                  <a:gd name="T6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" h="148">
                    <a:moveTo>
                      <a:pt x="31" y="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11" y="24"/>
                    </a:lnTo>
                    <a:lnTo>
                      <a:pt x="16" y="29"/>
                    </a:lnTo>
                    <a:lnTo>
                      <a:pt x="18" y="40"/>
                    </a:lnTo>
                    <a:lnTo>
                      <a:pt x="16" y="49"/>
                    </a:lnTo>
                    <a:lnTo>
                      <a:pt x="1" y="69"/>
                    </a:lnTo>
                    <a:lnTo>
                      <a:pt x="3" y="79"/>
                    </a:lnTo>
                    <a:lnTo>
                      <a:pt x="14" y="79"/>
                    </a:lnTo>
                    <a:lnTo>
                      <a:pt x="5" y="82"/>
                    </a:lnTo>
                    <a:lnTo>
                      <a:pt x="3" y="86"/>
                    </a:lnTo>
                    <a:lnTo>
                      <a:pt x="5" y="89"/>
                    </a:lnTo>
                    <a:lnTo>
                      <a:pt x="60" y="122"/>
                    </a:lnTo>
                    <a:lnTo>
                      <a:pt x="63" y="135"/>
                    </a:lnTo>
                    <a:lnTo>
                      <a:pt x="87" y="148"/>
                    </a:lnTo>
                    <a:lnTo>
                      <a:pt x="92" y="142"/>
                    </a:lnTo>
                    <a:lnTo>
                      <a:pt x="103" y="117"/>
                    </a:lnTo>
                    <a:lnTo>
                      <a:pt x="122" y="100"/>
                    </a:lnTo>
                    <a:lnTo>
                      <a:pt x="112" y="89"/>
                    </a:lnTo>
                    <a:lnTo>
                      <a:pt x="112" y="29"/>
                    </a:lnTo>
                    <a:lnTo>
                      <a:pt x="127" y="11"/>
                    </a:lnTo>
                    <a:lnTo>
                      <a:pt x="120" y="13"/>
                    </a:lnTo>
                    <a:lnTo>
                      <a:pt x="111" y="8"/>
                    </a:lnTo>
                    <a:lnTo>
                      <a:pt x="100" y="9"/>
                    </a:lnTo>
                    <a:lnTo>
                      <a:pt x="87" y="18"/>
                    </a:lnTo>
                    <a:lnTo>
                      <a:pt x="80" y="18"/>
                    </a:lnTo>
                    <a:lnTo>
                      <a:pt x="63" y="13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2" name="Freeform 531"/>
              <p:cNvSpPr>
                <a:spLocks/>
              </p:cNvSpPr>
              <p:nvPr/>
            </p:nvSpPr>
            <p:spPr bwMode="auto">
              <a:xfrm>
                <a:off x="3245" y="2197"/>
                <a:ext cx="127" cy="148"/>
              </a:xfrm>
              <a:custGeom>
                <a:avLst/>
                <a:gdLst>
                  <a:gd name="T0" fmla="*/ 31 w 127"/>
                  <a:gd name="T1" fmla="*/ 0 h 148"/>
                  <a:gd name="T2" fmla="*/ 9 w 127"/>
                  <a:gd name="T3" fmla="*/ 0 h 148"/>
                  <a:gd name="T4" fmla="*/ 0 w 127"/>
                  <a:gd name="T5" fmla="*/ 9 h 148"/>
                  <a:gd name="T6" fmla="*/ 5 w 127"/>
                  <a:gd name="T7" fmla="*/ 11 h 148"/>
                  <a:gd name="T8" fmla="*/ 11 w 127"/>
                  <a:gd name="T9" fmla="*/ 24 h 148"/>
                  <a:gd name="T10" fmla="*/ 16 w 127"/>
                  <a:gd name="T11" fmla="*/ 29 h 148"/>
                  <a:gd name="T12" fmla="*/ 18 w 127"/>
                  <a:gd name="T13" fmla="*/ 40 h 148"/>
                  <a:gd name="T14" fmla="*/ 16 w 127"/>
                  <a:gd name="T15" fmla="*/ 49 h 148"/>
                  <a:gd name="T16" fmla="*/ 1 w 127"/>
                  <a:gd name="T17" fmla="*/ 69 h 148"/>
                  <a:gd name="T18" fmla="*/ 3 w 127"/>
                  <a:gd name="T19" fmla="*/ 79 h 148"/>
                  <a:gd name="T20" fmla="*/ 14 w 127"/>
                  <a:gd name="T21" fmla="*/ 79 h 148"/>
                  <a:gd name="T22" fmla="*/ 5 w 127"/>
                  <a:gd name="T23" fmla="*/ 82 h 148"/>
                  <a:gd name="T24" fmla="*/ 3 w 127"/>
                  <a:gd name="T25" fmla="*/ 86 h 148"/>
                  <a:gd name="T26" fmla="*/ 5 w 127"/>
                  <a:gd name="T27" fmla="*/ 89 h 148"/>
                  <a:gd name="T28" fmla="*/ 60 w 127"/>
                  <a:gd name="T29" fmla="*/ 122 h 148"/>
                  <a:gd name="T30" fmla="*/ 63 w 127"/>
                  <a:gd name="T31" fmla="*/ 135 h 148"/>
                  <a:gd name="T32" fmla="*/ 87 w 127"/>
                  <a:gd name="T33" fmla="*/ 148 h 148"/>
                  <a:gd name="T34" fmla="*/ 92 w 127"/>
                  <a:gd name="T35" fmla="*/ 142 h 148"/>
                  <a:gd name="T36" fmla="*/ 103 w 127"/>
                  <a:gd name="T37" fmla="*/ 117 h 148"/>
                  <a:gd name="T38" fmla="*/ 122 w 127"/>
                  <a:gd name="T39" fmla="*/ 100 h 148"/>
                  <a:gd name="T40" fmla="*/ 112 w 127"/>
                  <a:gd name="T41" fmla="*/ 89 h 148"/>
                  <a:gd name="T42" fmla="*/ 112 w 127"/>
                  <a:gd name="T43" fmla="*/ 29 h 148"/>
                  <a:gd name="T44" fmla="*/ 127 w 127"/>
                  <a:gd name="T45" fmla="*/ 11 h 148"/>
                  <a:gd name="T46" fmla="*/ 120 w 127"/>
                  <a:gd name="T47" fmla="*/ 13 h 148"/>
                  <a:gd name="T48" fmla="*/ 111 w 127"/>
                  <a:gd name="T49" fmla="*/ 8 h 148"/>
                  <a:gd name="T50" fmla="*/ 100 w 127"/>
                  <a:gd name="T51" fmla="*/ 9 h 148"/>
                  <a:gd name="T52" fmla="*/ 87 w 127"/>
                  <a:gd name="T53" fmla="*/ 18 h 148"/>
                  <a:gd name="T54" fmla="*/ 80 w 127"/>
                  <a:gd name="T55" fmla="*/ 18 h 148"/>
                  <a:gd name="T56" fmla="*/ 63 w 127"/>
                  <a:gd name="T57" fmla="*/ 13 h 148"/>
                  <a:gd name="T58" fmla="*/ 43 w 127"/>
                  <a:gd name="T59" fmla="*/ 2 h 148"/>
                  <a:gd name="T60" fmla="*/ 31 w 127"/>
                  <a:gd name="T61" fmla="*/ 0 h 148"/>
                  <a:gd name="T62" fmla="*/ 31 w 127"/>
                  <a:gd name="T6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" h="148">
                    <a:moveTo>
                      <a:pt x="31" y="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11" y="24"/>
                    </a:lnTo>
                    <a:lnTo>
                      <a:pt x="16" y="29"/>
                    </a:lnTo>
                    <a:lnTo>
                      <a:pt x="18" y="40"/>
                    </a:lnTo>
                    <a:lnTo>
                      <a:pt x="16" y="49"/>
                    </a:lnTo>
                    <a:lnTo>
                      <a:pt x="1" y="69"/>
                    </a:lnTo>
                    <a:lnTo>
                      <a:pt x="3" y="79"/>
                    </a:lnTo>
                    <a:lnTo>
                      <a:pt x="14" y="79"/>
                    </a:lnTo>
                    <a:lnTo>
                      <a:pt x="5" y="82"/>
                    </a:lnTo>
                    <a:lnTo>
                      <a:pt x="3" y="86"/>
                    </a:lnTo>
                    <a:lnTo>
                      <a:pt x="5" y="89"/>
                    </a:lnTo>
                    <a:lnTo>
                      <a:pt x="60" y="122"/>
                    </a:lnTo>
                    <a:lnTo>
                      <a:pt x="63" y="135"/>
                    </a:lnTo>
                    <a:lnTo>
                      <a:pt x="87" y="148"/>
                    </a:lnTo>
                    <a:lnTo>
                      <a:pt x="92" y="142"/>
                    </a:lnTo>
                    <a:lnTo>
                      <a:pt x="103" y="117"/>
                    </a:lnTo>
                    <a:lnTo>
                      <a:pt x="122" y="100"/>
                    </a:lnTo>
                    <a:lnTo>
                      <a:pt x="112" y="89"/>
                    </a:lnTo>
                    <a:lnTo>
                      <a:pt x="112" y="29"/>
                    </a:lnTo>
                    <a:lnTo>
                      <a:pt x="127" y="11"/>
                    </a:lnTo>
                    <a:lnTo>
                      <a:pt x="120" y="13"/>
                    </a:lnTo>
                    <a:lnTo>
                      <a:pt x="111" y="8"/>
                    </a:lnTo>
                    <a:lnTo>
                      <a:pt x="100" y="9"/>
                    </a:lnTo>
                    <a:lnTo>
                      <a:pt x="87" y="18"/>
                    </a:lnTo>
                    <a:lnTo>
                      <a:pt x="80" y="18"/>
                    </a:lnTo>
                    <a:lnTo>
                      <a:pt x="63" y="13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3" name="Freeform 532"/>
              <p:cNvSpPr>
                <a:spLocks/>
              </p:cNvSpPr>
              <p:nvPr/>
            </p:nvSpPr>
            <p:spPr bwMode="auto">
              <a:xfrm>
                <a:off x="2899" y="2186"/>
                <a:ext cx="304" cy="299"/>
              </a:xfrm>
              <a:custGeom>
                <a:avLst/>
                <a:gdLst>
                  <a:gd name="T0" fmla="*/ 282 w 304"/>
                  <a:gd name="T1" fmla="*/ 77 h 299"/>
                  <a:gd name="T2" fmla="*/ 267 w 304"/>
                  <a:gd name="T3" fmla="*/ 122 h 299"/>
                  <a:gd name="T4" fmla="*/ 273 w 304"/>
                  <a:gd name="T5" fmla="*/ 137 h 299"/>
                  <a:gd name="T6" fmla="*/ 273 w 304"/>
                  <a:gd name="T7" fmla="*/ 175 h 299"/>
                  <a:gd name="T8" fmla="*/ 278 w 304"/>
                  <a:gd name="T9" fmla="*/ 197 h 299"/>
                  <a:gd name="T10" fmla="*/ 291 w 304"/>
                  <a:gd name="T11" fmla="*/ 215 h 299"/>
                  <a:gd name="T12" fmla="*/ 262 w 304"/>
                  <a:gd name="T13" fmla="*/ 231 h 299"/>
                  <a:gd name="T14" fmla="*/ 260 w 304"/>
                  <a:gd name="T15" fmla="*/ 273 h 299"/>
                  <a:gd name="T16" fmla="*/ 278 w 304"/>
                  <a:gd name="T17" fmla="*/ 280 h 299"/>
                  <a:gd name="T18" fmla="*/ 266 w 304"/>
                  <a:gd name="T19" fmla="*/ 295 h 299"/>
                  <a:gd name="T20" fmla="*/ 242 w 304"/>
                  <a:gd name="T21" fmla="*/ 279 h 299"/>
                  <a:gd name="T22" fmla="*/ 222 w 304"/>
                  <a:gd name="T23" fmla="*/ 275 h 299"/>
                  <a:gd name="T24" fmla="*/ 206 w 304"/>
                  <a:gd name="T25" fmla="*/ 262 h 299"/>
                  <a:gd name="T26" fmla="*/ 191 w 304"/>
                  <a:gd name="T27" fmla="*/ 259 h 299"/>
                  <a:gd name="T28" fmla="*/ 162 w 304"/>
                  <a:gd name="T29" fmla="*/ 260 h 299"/>
                  <a:gd name="T30" fmla="*/ 155 w 304"/>
                  <a:gd name="T31" fmla="*/ 262 h 299"/>
                  <a:gd name="T32" fmla="*/ 151 w 304"/>
                  <a:gd name="T33" fmla="*/ 235 h 299"/>
                  <a:gd name="T34" fmla="*/ 149 w 304"/>
                  <a:gd name="T35" fmla="*/ 200 h 299"/>
                  <a:gd name="T36" fmla="*/ 135 w 304"/>
                  <a:gd name="T37" fmla="*/ 195 h 299"/>
                  <a:gd name="T38" fmla="*/ 111 w 304"/>
                  <a:gd name="T39" fmla="*/ 211 h 299"/>
                  <a:gd name="T40" fmla="*/ 73 w 304"/>
                  <a:gd name="T41" fmla="*/ 202 h 299"/>
                  <a:gd name="T42" fmla="*/ 62 w 304"/>
                  <a:gd name="T43" fmla="*/ 177 h 299"/>
                  <a:gd name="T44" fmla="*/ 0 w 304"/>
                  <a:gd name="T45" fmla="*/ 184 h 299"/>
                  <a:gd name="T46" fmla="*/ 2 w 304"/>
                  <a:gd name="T47" fmla="*/ 177 h 299"/>
                  <a:gd name="T48" fmla="*/ 11 w 304"/>
                  <a:gd name="T49" fmla="*/ 159 h 299"/>
                  <a:gd name="T50" fmla="*/ 24 w 304"/>
                  <a:gd name="T51" fmla="*/ 157 h 299"/>
                  <a:gd name="T52" fmla="*/ 33 w 304"/>
                  <a:gd name="T53" fmla="*/ 160 h 299"/>
                  <a:gd name="T54" fmla="*/ 56 w 304"/>
                  <a:gd name="T55" fmla="*/ 146 h 299"/>
                  <a:gd name="T56" fmla="*/ 64 w 304"/>
                  <a:gd name="T57" fmla="*/ 119 h 299"/>
                  <a:gd name="T58" fmla="*/ 86 w 304"/>
                  <a:gd name="T59" fmla="*/ 97 h 299"/>
                  <a:gd name="T60" fmla="*/ 100 w 304"/>
                  <a:gd name="T61" fmla="*/ 37 h 299"/>
                  <a:gd name="T62" fmla="*/ 104 w 304"/>
                  <a:gd name="T63" fmla="*/ 24 h 299"/>
                  <a:gd name="T64" fmla="*/ 115 w 304"/>
                  <a:gd name="T65" fmla="*/ 2 h 299"/>
                  <a:gd name="T66" fmla="*/ 133 w 304"/>
                  <a:gd name="T67" fmla="*/ 13 h 299"/>
                  <a:gd name="T68" fmla="*/ 147 w 304"/>
                  <a:gd name="T69" fmla="*/ 17 h 299"/>
                  <a:gd name="T70" fmla="*/ 169 w 304"/>
                  <a:gd name="T71" fmla="*/ 8 h 299"/>
                  <a:gd name="T72" fmla="*/ 197 w 304"/>
                  <a:gd name="T73" fmla="*/ 4 h 299"/>
                  <a:gd name="T74" fmla="*/ 206 w 304"/>
                  <a:gd name="T75" fmla="*/ 4 h 299"/>
                  <a:gd name="T76" fmla="*/ 224 w 304"/>
                  <a:gd name="T77" fmla="*/ 0 h 299"/>
                  <a:gd name="T78" fmla="*/ 229 w 304"/>
                  <a:gd name="T79" fmla="*/ 2 h 299"/>
                  <a:gd name="T80" fmla="*/ 237 w 304"/>
                  <a:gd name="T81" fmla="*/ 2 h 299"/>
                  <a:gd name="T82" fmla="*/ 251 w 304"/>
                  <a:gd name="T83" fmla="*/ 13 h 299"/>
                  <a:gd name="T84" fmla="*/ 264 w 304"/>
                  <a:gd name="T85" fmla="*/ 13 h 299"/>
                  <a:gd name="T86" fmla="*/ 278 w 304"/>
                  <a:gd name="T87" fmla="*/ 11 h 299"/>
                  <a:gd name="T88" fmla="*/ 297 w 304"/>
                  <a:gd name="T89" fmla="*/ 42 h 299"/>
                  <a:gd name="T90" fmla="*/ 291 w 304"/>
                  <a:gd name="T91" fmla="*/ 60 h 299"/>
                  <a:gd name="T92" fmla="*/ 291 w 304"/>
                  <a:gd name="T93" fmla="*/ 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4" h="299">
                    <a:moveTo>
                      <a:pt x="291" y="66"/>
                    </a:moveTo>
                    <a:lnTo>
                      <a:pt x="282" y="77"/>
                    </a:lnTo>
                    <a:lnTo>
                      <a:pt x="278" y="106"/>
                    </a:lnTo>
                    <a:lnTo>
                      <a:pt x="267" y="122"/>
                    </a:lnTo>
                    <a:lnTo>
                      <a:pt x="269" y="128"/>
                    </a:lnTo>
                    <a:lnTo>
                      <a:pt x="273" y="137"/>
                    </a:lnTo>
                    <a:lnTo>
                      <a:pt x="269" y="166"/>
                    </a:lnTo>
                    <a:lnTo>
                      <a:pt x="273" y="175"/>
                    </a:lnTo>
                    <a:lnTo>
                      <a:pt x="273" y="188"/>
                    </a:lnTo>
                    <a:lnTo>
                      <a:pt x="278" y="197"/>
                    </a:lnTo>
                    <a:lnTo>
                      <a:pt x="289" y="206"/>
                    </a:lnTo>
                    <a:lnTo>
                      <a:pt x="291" y="215"/>
                    </a:lnTo>
                    <a:lnTo>
                      <a:pt x="269" y="220"/>
                    </a:lnTo>
                    <a:lnTo>
                      <a:pt x="262" y="231"/>
                    </a:lnTo>
                    <a:lnTo>
                      <a:pt x="266" y="251"/>
                    </a:lnTo>
                    <a:lnTo>
                      <a:pt x="260" y="273"/>
                    </a:lnTo>
                    <a:lnTo>
                      <a:pt x="267" y="280"/>
                    </a:lnTo>
                    <a:lnTo>
                      <a:pt x="278" y="280"/>
                    </a:lnTo>
                    <a:lnTo>
                      <a:pt x="278" y="299"/>
                    </a:lnTo>
                    <a:lnTo>
                      <a:pt x="266" y="295"/>
                    </a:lnTo>
                    <a:lnTo>
                      <a:pt x="251" y="280"/>
                    </a:lnTo>
                    <a:lnTo>
                      <a:pt x="242" y="279"/>
                    </a:lnTo>
                    <a:lnTo>
                      <a:pt x="237" y="273"/>
                    </a:lnTo>
                    <a:lnTo>
                      <a:pt x="222" y="275"/>
                    </a:lnTo>
                    <a:lnTo>
                      <a:pt x="209" y="268"/>
                    </a:lnTo>
                    <a:lnTo>
                      <a:pt x="206" y="262"/>
                    </a:lnTo>
                    <a:lnTo>
                      <a:pt x="195" y="266"/>
                    </a:lnTo>
                    <a:lnTo>
                      <a:pt x="191" y="259"/>
                    </a:lnTo>
                    <a:lnTo>
                      <a:pt x="187" y="259"/>
                    </a:lnTo>
                    <a:lnTo>
                      <a:pt x="162" y="260"/>
                    </a:lnTo>
                    <a:lnTo>
                      <a:pt x="158" y="266"/>
                    </a:lnTo>
                    <a:lnTo>
                      <a:pt x="155" y="262"/>
                    </a:lnTo>
                    <a:lnTo>
                      <a:pt x="158" y="253"/>
                    </a:lnTo>
                    <a:lnTo>
                      <a:pt x="151" y="235"/>
                    </a:lnTo>
                    <a:lnTo>
                      <a:pt x="151" y="206"/>
                    </a:lnTo>
                    <a:lnTo>
                      <a:pt x="149" y="200"/>
                    </a:lnTo>
                    <a:lnTo>
                      <a:pt x="135" y="200"/>
                    </a:lnTo>
                    <a:lnTo>
                      <a:pt x="135" y="195"/>
                    </a:lnTo>
                    <a:lnTo>
                      <a:pt x="116" y="197"/>
                    </a:lnTo>
                    <a:lnTo>
                      <a:pt x="111" y="211"/>
                    </a:lnTo>
                    <a:lnTo>
                      <a:pt x="86" y="215"/>
                    </a:lnTo>
                    <a:lnTo>
                      <a:pt x="73" y="202"/>
                    </a:lnTo>
                    <a:lnTo>
                      <a:pt x="69" y="182"/>
                    </a:lnTo>
                    <a:lnTo>
                      <a:pt x="62" y="177"/>
                    </a:lnTo>
                    <a:lnTo>
                      <a:pt x="15" y="179"/>
                    </a:lnTo>
                    <a:lnTo>
                      <a:pt x="0" y="184"/>
                    </a:lnTo>
                    <a:lnTo>
                      <a:pt x="0" y="179"/>
                    </a:lnTo>
                    <a:lnTo>
                      <a:pt x="2" y="177"/>
                    </a:lnTo>
                    <a:lnTo>
                      <a:pt x="4" y="164"/>
                    </a:lnTo>
                    <a:lnTo>
                      <a:pt x="11" y="159"/>
                    </a:lnTo>
                    <a:lnTo>
                      <a:pt x="18" y="160"/>
                    </a:lnTo>
                    <a:lnTo>
                      <a:pt x="24" y="157"/>
                    </a:lnTo>
                    <a:lnTo>
                      <a:pt x="31" y="153"/>
                    </a:lnTo>
                    <a:lnTo>
                      <a:pt x="33" y="160"/>
                    </a:lnTo>
                    <a:lnTo>
                      <a:pt x="35" y="162"/>
                    </a:lnTo>
                    <a:lnTo>
                      <a:pt x="56" y="146"/>
                    </a:lnTo>
                    <a:lnTo>
                      <a:pt x="62" y="137"/>
                    </a:lnTo>
                    <a:lnTo>
                      <a:pt x="64" y="119"/>
                    </a:lnTo>
                    <a:lnTo>
                      <a:pt x="71" y="108"/>
                    </a:lnTo>
                    <a:lnTo>
                      <a:pt x="86" y="97"/>
                    </a:lnTo>
                    <a:lnTo>
                      <a:pt x="91" y="53"/>
                    </a:lnTo>
                    <a:lnTo>
                      <a:pt x="100" y="37"/>
                    </a:lnTo>
                    <a:lnTo>
                      <a:pt x="102" y="26"/>
                    </a:lnTo>
                    <a:lnTo>
                      <a:pt x="104" y="24"/>
                    </a:lnTo>
                    <a:lnTo>
                      <a:pt x="106" y="13"/>
                    </a:lnTo>
                    <a:lnTo>
                      <a:pt x="115" y="2"/>
                    </a:lnTo>
                    <a:lnTo>
                      <a:pt x="124" y="2"/>
                    </a:lnTo>
                    <a:lnTo>
                      <a:pt x="133" y="13"/>
                    </a:lnTo>
                    <a:lnTo>
                      <a:pt x="137" y="11"/>
                    </a:lnTo>
                    <a:lnTo>
                      <a:pt x="147" y="17"/>
                    </a:lnTo>
                    <a:lnTo>
                      <a:pt x="162" y="17"/>
                    </a:lnTo>
                    <a:lnTo>
                      <a:pt x="169" y="8"/>
                    </a:lnTo>
                    <a:lnTo>
                      <a:pt x="177" y="9"/>
                    </a:lnTo>
                    <a:lnTo>
                      <a:pt x="197" y="4"/>
                    </a:lnTo>
                    <a:lnTo>
                      <a:pt x="200" y="8"/>
                    </a:lnTo>
                    <a:lnTo>
                      <a:pt x="206" y="4"/>
                    </a:lnTo>
                    <a:lnTo>
                      <a:pt x="207" y="2"/>
                    </a:lnTo>
                    <a:lnTo>
                      <a:pt x="224" y="0"/>
                    </a:lnTo>
                    <a:lnTo>
                      <a:pt x="227" y="4"/>
                    </a:lnTo>
                    <a:lnTo>
                      <a:pt x="229" y="2"/>
                    </a:lnTo>
                    <a:lnTo>
                      <a:pt x="233" y="4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1" y="13"/>
                    </a:lnTo>
                    <a:lnTo>
                      <a:pt x="260" y="17"/>
                    </a:lnTo>
                    <a:lnTo>
                      <a:pt x="264" y="13"/>
                    </a:lnTo>
                    <a:lnTo>
                      <a:pt x="273" y="15"/>
                    </a:lnTo>
                    <a:lnTo>
                      <a:pt x="278" y="11"/>
                    </a:lnTo>
                    <a:lnTo>
                      <a:pt x="297" y="28"/>
                    </a:lnTo>
                    <a:lnTo>
                      <a:pt x="297" y="42"/>
                    </a:lnTo>
                    <a:lnTo>
                      <a:pt x="304" y="49"/>
                    </a:lnTo>
                    <a:lnTo>
                      <a:pt x="291" y="60"/>
                    </a:lnTo>
                    <a:lnTo>
                      <a:pt x="291" y="66"/>
                    </a:lnTo>
                    <a:lnTo>
                      <a:pt x="291" y="6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4" name="Freeform 533"/>
              <p:cNvSpPr>
                <a:spLocks/>
              </p:cNvSpPr>
              <p:nvPr/>
            </p:nvSpPr>
            <p:spPr bwMode="auto">
              <a:xfrm>
                <a:off x="2899" y="2186"/>
                <a:ext cx="304" cy="299"/>
              </a:xfrm>
              <a:custGeom>
                <a:avLst/>
                <a:gdLst>
                  <a:gd name="T0" fmla="*/ 282 w 304"/>
                  <a:gd name="T1" fmla="*/ 77 h 299"/>
                  <a:gd name="T2" fmla="*/ 267 w 304"/>
                  <a:gd name="T3" fmla="*/ 122 h 299"/>
                  <a:gd name="T4" fmla="*/ 273 w 304"/>
                  <a:gd name="T5" fmla="*/ 137 h 299"/>
                  <a:gd name="T6" fmla="*/ 273 w 304"/>
                  <a:gd name="T7" fmla="*/ 175 h 299"/>
                  <a:gd name="T8" fmla="*/ 278 w 304"/>
                  <a:gd name="T9" fmla="*/ 197 h 299"/>
                  <a:gd name="T10" fmla="*/ 291 w 304"/>
                  <a:gd name="T11" fmla="*/ 215 h 299"/>
                  <a:gd name="T12" fmla="*/ 262 w 304"/>
                  <a:gd name="T13" fmla="*/ 231 h 299"/>
                  <a:gd name="T14" fmla="*/ 260 w 304"/>
                  <a:gd name="T15" fmla="*/ 273 h 299"/>
                  <a:gd name="T16" fmla="*/ 278 w 304"/>
                  <a:gd name="T17" fmla="*/ 280 h 299"/>
                  <a:gd name="T18" fmla="*/ 266 w 304"/>
                  <a:gd name="T19" fmla="*/ 295 h 299"/>
                  <a:gd name="T20" fmla="*/ 242 w 304"/>
                  <a:gd name="T21" fmla="*/ 279 h 299"/>
                  <a:gd name="T22" fmla="*/ 222 w 304"/>
                  <a:gd name="T23" fmla="*/ 275 h 299"/>
                  <a:gd name="T24" fmla="*/ 206 w 304"/>
                  <a:gd name="T25" fmla="*/ 262 h 299"/>
                  <a:gd name="T26" fmla="*/ 191 w 304"/>
                  <a:gd name="T27" fmla="*/ 259 h 299"/>
                  <a:gd name="T28" fmla="*/ 162 w 304"/>
                  <a:gd name="T29" fmla="*/ 260 h 299"/>
                  <a:gd name="T30" fmla="*/ 155 w 304"/>
                  <a:gd name="T31" fmla="*/ 262 h 299"/>
                  <a:gd name="T32" fmla="*/ 151 w 304"/>
                  <a:gd name="T33" fmla="*/ 235 h 299"/>
                  <a:gd name="T34" fmla="*/ 149 w 304"/>
                  <a:gd name="T35" fmla="*/ 200 h 299"/>
                  <a:gd name="T36" fmla="*/ 135 w 304"/>
                  <a:gd name="T37" fmla="*/ 195 h 299"/>
                  <a:gd name="T38" fmla="*/ 111 w 304"/>
                  <a:gd name="T39" fmla="*/ 211 h 299"/>
                  <a:gd name="T40" fmla="*/ 73 w 304"/>
                  <a:gd name="T41" fmla="*/ 202 h 299"/>
                  <a:gd name="T42" fmla="*/ 62 w 304"/>
                  <a:gd name="T43" fmla="*/ 177 h 299"/>
                  <a:gd name="T44" fmla="*/ 0 w 304"/>
                  <a:gd name="T45" fmla="*/ 184 h 299"/>
                  <a:gd name="T46" fmla="*/ 2 w 304"/>
                  <a:gd name="T47" fmla="*/ 177 h 299"/>
                  <a:gd name="T48" fmla="*/ 11 w 304"/>
                  <a:gd name="T49" fmla="*/ 159 h 299"/>
                  <a:gd name="T50" fmla="*/ 24 w 304"/>
                  <a:gd name="T51" fmla="*/ 157 h 299"/>
                  <a:gd name="T52" fmla="*/ 33 w 304"/>
                  <a:gd name="T53" fmla="*/ 160 h 299"/>
                  <a:gd name="T54" fmla="*/ 56 w 304"/>
                  <a:gd name="T55" fmla="*/ 146 h 299"/>
                  <a:gd name="T56" fmla="*/ 64 w 304"/>
                  <a:gd name="T57" fmla="*/ 119 h 299"/>
                  <a:gd name="T58" fmla="*/ 86 w 304"/>
                  <a:gd name="T59" fmla="*/ 97 h 299"/>
                  <a:gd name="T60" fmla="*/ 100 w 304"/>
                  <a:gd name="T61" fmla="*/ 37 h 299"/>
                  <a:gd name="T62" fmla="*/ 104 w 304"/>
                  <a:gd name="T63" fmla="*/ 24 h 299"/>
                  <a:gd name="T64" fmla="*/ 115 w 304"/>
                  <a:gd name="T65" fmla="*/ 2 h 299"/>
                  <a:gd name="T66" fmla="*/ 133 w 304"/>
                  <a:gd name="T67" fmla="*/ 13 h 299"/>
                  <a:gd name="T68" fmla="*/ 147 w 304"/>
                  <a:gd name="T69" fmla="*/ 17 h 299"/>
                  <a:gd name="T70" fmla="*/ 169 w 304"/>
                  <a:gd name="T71" fmla="*/ 8 h 299"/>
                  <a:gd name="T72" fmla="*/ 197 w 304"/>
                  <a:gd name="T73" fmla="*/ 4 h 299"/>
                  <a:gd name="T74" fmla="*/ 206 w 304"/>
                  <a:gd name="T75" fmla="*/ 4 h 299"/>
                  <a:gd name="T76" fmla="*/ 224 w 304"/>
                  <a:gd name="T77" fmla="*/ 0 h 299"/>
                  <a:gd name="T78" fmla="*/ 229 w 304"/>
                  <a:gd name="T79" fmla="*/ 2 h 299"/>
                  <a:gd name="T80" fmla="*/ 237 w 304"/>
                  <a:gd name="T81" fmla="*/ 2 h 299"/>
                  <a:gd name="T82" fmla="*/ 251 w 304"/>
                  <a:gd name="T83" fmla="*/ 13 h 299"/>
                  <a:gd name="T84" fmla="*/ 264 w 304"/>
                  <a:gd name="T85" fmla="*/ 13 h 299"/>
                  <a:gd name="T86" fmla="*/ 278 w 304"/>
                  <a:gd name="T87" fmla="*/ 11 h 299"/>
                  <a:gd name="T88" fmla="*/ 297 w 304"/>
                  <a:gd name="T89" fmla="*/ 42 h 299"/>
                  <a:gd name="T90" fmla="*/ 291 w 304"/>
                  <a:gd name="T91" fmla="*/ 60 h 299"/>
                  <a:gd name="T92" fmla="*/ 291 w 304"/>
                  <a:gd name="T93" fmla="*/ 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4" h="299">
                    <a:moveTo>
                      <a:pt x="291" y="66"/>
                    </a:moveTo>
                    <a:lnTo>
                      <a:pt x="282" y="77"/>
                    </a:lnTo>
                    <a:lnTo>
                      <a:pt x="278" y="106"/>
                    </a:lnTo>
                    <a:lnTo>
                      <a:pt x="267" y="122"/>
                    </a:lnTo>
                    <a:lnTo>
                      <a:pt x="269" y="128"/>
                    </a:lnTo>
                    <a:lnTo>
                      <a:pt x="273" y="137"/>
                    </a:lnTo>
                    <a:lnTo>
                      <a:pt x="269" y="166"/>
                    </a:lnTo>
                    <a:lnTo>
                      <a:pt x="273" y="175"/>
                    </a:lnTo>
                    <a:lnTo>
                      <a:pt x="273" y="188"/>
                    </a:lnTo>
                    <a:lnTo>
                      <a:pt x="278" y="197"/>
                    </a:lnTo>
                    <a:lnTo>
                      <a:pt x="289" y="206"/>
                    </a:lnTo>
                    <a:lnTo>
                      <a:pt x="291" y="215"/>
                    </a:lnTo>
                    <a:lnTo>
                      <a:pt x="269" y="220"/>
                    </a:lnTo>
                    <a:lnTo>
                      <a:pt x="262" y="231"/>
                    </a:lnTo>
                    <a:lnTo>
                      <a:pt x="266" y="251"/>
                    </a:lnTo>
                    <a:lnTo>
                      <a:pt x="260" y="273"/>
                    </a:lnTo>
                    <a:lnTo>
                      <a:pt x="267" y="280"/>
                    </a:lnTo>
                    <a:lnTo>
                      <a:pt x="278" y="280"/>
                    </a:lnTo>
                    <a:lnTo>
                      <a:pt x="278" y="299"/>
                    </a:lnTo>
                    <a:lnTo>
                      <a:pt x="266" y="295"/>
                    </a:lnTo>
                    <a:lnTo>
                      <a:pt x="251" y="280"/>
                    </a:lnTo>
                    <a:lnTo>
                      <a:pt x="242" y="279"/>
                    </a:lnTo>
                    <a:lnTo>
                      <a:pt x="237" y="273"/>
                    </a:lnTo>
                    <a:lnTo>
                      <a:pt x="222" y="275"/>
                    </a:lnTo>
                    <a:lnTo>
                      <a:pt x="209" y="268"/>
                    </a:lnTo>
                    <a:lnTo>
                      <a:pt x="206" y="262"/>
                    </a:lnTo>
                    <a:lnTo>
                      <a:pt x="195" y="266"/>
                    </a:lnTo>
                    <a:lnTo>
                      <a:pt x="191" y="259"/>
                    </a:lnTo>
                    <a:lnTo>
                      <a:pt x="187" y="259"/>
                    </a:lnTo>
                    <a:lnTo>
                      <a:pt x="162" y="260"/>
                    </a:lnTo>
                    <a:lnTo>
                      <a:pt x="158" y="266"/>
                    </a:lnTo>
                    <a:lnTo>
                      <a:pt x="155" y="262"/>
                    </a:lnTo>
                    <a:lnTo>
                      <a:pt x="158" y="253"/>
                    </a:lnTo>
                    <a:lnTo>
                      <a:pt x="151" y="235"/>
                    </a:lnTo>
                    <a:lnTo>
                      <a:pt x="151" y="206"/>
                    </a:lnTo>
                    <a:lnTo>
                      <a:pt x="149" y="200"/>
                    </a:lnTo>
                    <a:lnTo>
                      <a:pt x="135" y="200"/>
                    </a:lnTo>
                    <a:lnTo>
                      <a:pt x="135" y="195"/>
                    </a:lnTo>
                    <a:lnTo>
                      <a:pt x="116" y="197"/>
                    </a:lnTo>
                    <a:lnTo>
                      <a:pt x="111" y="211"/>
                    </a:lnTo>
                    <a:lnTo>
                      <a:pt x="86" y="215"/>
                    </a:lnTo>
                    <a:lnTo>
                      <a:pt x="73" y="202"/>
                    </a:lnTo>
                    <a:lnTo>
                      <a:pt x="69" y="182"/>
                    </a:lnTo>
                    <a:lnTo>
                      <a:pt x="62" y="177"/>
                    </a:lnTo>
                    <a:lnTo>
                      <a:pt x="15" y="179"/>
                    </a:lnTo>
                    <a:lnTo>
                      <a:pt x="0" y="184"/>
                    </a:lnTo>
                    <a:lnTo>
                      <a:pt x="0" y="179"/>
                    </a:lnTo>
                    <a:lnTo>
                      <a:pt x="2" y="177"/>
                    </a:lnTo>
                    <a:lnTo>
                      <a:pt x="4" y="164"/>
                    </a:lnTo>
                    <a:lnTo>
                      <a:pt x="11" y="159"/>
                    </a:lnTo>
                    <a:lnTo>
                      <a:pt x="18" y="160"/>
                    </a:lnTo>
                    <a:lnTo>
                      <a:pt x="24" y="157"/>
                    </a:lnTo>
                    <a:lnTo>
                      <a:pt x="31" y="153"/>
                    </a:lnTo>
                    <a:lnTo>
                      <a:pt x="33" y="160"/>
                    </a:lnTo>
                    <a:lnTo>
                      <a:pt x="35" y="162"/>
                    </a:lnTo>
                    <a:lnTo>
                      <a:pt x="56" y="146"/>
                    </a:lnTo>
                    <a:lnTo>
                      <a:pt x="62" y="137"/>
                    </a:lnTo>
                    <a:lnTo>
                      <a:pt x="64" y="119"/>
                    </a:lnTo>
                    <a:lnTo>
                      <a:pt x="71" y="108"/>
                    </a:lnTo>
                    <a:lnTo>
                      <a:pt x="86" y="97"/>
                    </a:lnTo>
                    <a:lnTo>
                      <a:pt x="91" y="53"/>
                    </a:lnTo>
                    <a:lnTo>
                      <a:pt x="100" y="37"/>
                    </a:lnTo>
                    <a:lnTo>
                      <a:pt x="102" y="26"/>
                    </a:lnTo>
                    <a:lnTo>
                      <a:pt x="104" y="24"/>
                    </a:lnTo>
                    <a:lnTo>
                      <a:pt x="106" y="13"/>
                    </a:lnTo>
                    <a:lnTo>
                      <a:pt x="115" y="2"/>
                    </a:lnTo>
                    <a:lnTo>
                      <a:pt x="124" y="2"/>
                    </a:lnTo>
                    <a:lnTo>
                      <a:pt x="133" y="13"/>
                    </a:lnTo>
                    <a:lnTo>
                      <a:pt x="137" y="11"/>
                    </a:lnTo>
                    <a:lnTo>
                      <a:pt x="147" y="17"/>
                    </a:lnTo>
                    <a:lnTo>
                      <a:pt x="162" y="17"/>
                    </a:lnTo>
                    <a:lnTo>
                      <a:pt x="169" y="8"/>
                    </a:lnTo>
                    <a:lnTo>
                      <a:pt x="177" y="9"/>
                    </a:lnTo>
                    <a:lnTo>
                      <a:pt x="197" y="4"/>
                    </a:lnTo>
                    <a:lnTo>
                      <a:pt x="200" y="8"/>
                    </a:lnTo>
                    <a:lnTo>
                      <a:pt x="206" y="4"/>
                    </a:lnTo>
                    <a:lnTo>
                      <a:pt x="207" y="2"/>
                    </a:lnTo>
                    <a:lnTo>
                      <a:pt x="224" y="0"/>
                    </a:lnTo>
                    <a:lnTo>
                      <a:pt x="227" y="4"/>
                    </a:lnTo>
                    <a:lnTo>
                      <a:pt x="229" y="2"/>
                    </a:lnTo>
                    <a:lnTo>
                      <a:pt x="233" y="4"/>
                    </a:lnTo>
                    <a:lnTo>
                      <a:pt x="237" y="2"/>
                    </a:lnTo>
                    <a:lnTo>
                      <a:pt x="244" y="2"/>
                    </a:lnTo>
                    <a:lnTo>
                      <a:pt x="251" y="13"/>
                    </a:lnTo>
                    <a:lnTo>
                      <a:pt x="260" y="17"/>
                    </a:lnTo>
                    <a:lnTo>
                      <a:pt x="264" y="13"/>
                    </a:lnTo>
                    <a:lnTo>
                      <a:pt x="273" y="15"/>
                    </a:lnTo>
                    <a:lnTo>
                      <a:pt x="278" y="11"/>
                    </a:lnTo>
                    <a:lnTo>
                      <a:pt x="297" y="28"/>
                    </a:lnTo>
                    <a:lnTo>
                      <a:pt x="297" y="42"/>
                    </a:lnTo>
                    <a:lnTo>
                      <a:pt x="304" y="49"/>
                    </a:lnTo>
                    <a:lnTo>
                      <a:pt x="291" y="60"/>
                    </a:lnTo>
                    <a:lnTo>
                      <a:pt x="291" y="66"/>
                    </a:lnTo>
                    <a:lnTo>
                      <a:pt x="291" y="6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5" name="Freeform 534"/>
              <p:cNvSpPr>
                <a:spLocks/>
              </p:cNvSpPr>
              <p:nvPr/>
            </p:nvSpPr>
            <p:spPr bwMode="auto">
              <a:xfrm>
                <a:off x="3177" y="2206"/>
                <a:ext cx="86" cy="86"/>
              </a:xfrm>
              <a:custGeom>
                <a:avLst/>
                <a:gdLst>
                  <a:gd name="T0" fmla="*/ 69 w 86"/>
                  <a:gd name="T1" fmla="*/ 60 h 86"/>
                  <a:gd name="T2" fmla="*/ 84 w 86"/>
                  <a:gd name="T3" fmla="*/ 40 h 86"/>
                  <a:gd name="T4" fmla="*/ 86 w 86"/>
                  <a:gd name="T5" fmla="*/ 31 h 86"/>
                  <a:gd name="T6" fmla="*/ 84 w 86"/>
                  <a:gd name="T7" fmla="*/ 20 h 86"/>
                  <a:gd name="T8" fmla="*/ 79 w 86"/>
                  <a:gd name="T9" fmla="*/ 15 h 86"/>
                  <a:gd name="T10" fmla="*/ 73 w 86"/>
                  <a:gd name="T11" fmla="*/ 2 h 86"/>
                  <a:gd name="T12" fmla="*/ 68 w 86"/>
                  <a:gd name="T13" fmla="*/ 0 h 86"/>
                  <a:gd name="T14" fmla="*/ 60 w 86"/>
                  <a:gd name="T15" fmla="*/ 4 h 86"/>
                  <a:gd name="T16" fmla="*/ 19 w 86"/>
                  <a:gd name="T17" fmla="*/ 8 h 86"/>
                  <a:gd name="T18" fmla="*/ 19 w 86"/>
                  <a:gd name="T19" fmla="*/ 22 h 86"/>
                  <a:gd name="T20" fmla="*/ 26 w 86"/>
                  <a:gd name="T21" fmla="*/ 29 h 86"/>
                  <a:gd name="T22" fmla="*/ 26 w 86"/>
                  <a:gd name="T23" fmla="*/ 39 h 86"/>
                  <a:gd name="T24" fmla="*/ 17 w 86"/>
                  <a:gd name="T25" fmla="*/ 48 h 86"/>
                  <a:gd name="T26" fmla="*/ 13 w 86"/>
                  <a:gd name="T27" fmla="*/ 46 h 86"/>
                  <a:gd name="T28" fmla="*/ 4 w 86"/>
                  <a:gd name="T29" fmla="*/ 57 h 86"/>
                  <a:gd name="T30" fmla="*/ 0 w 86"/>
                  <a:gd name="T31" fmla="*/ 86 h 86"/>
                  <a:gd name="T32" fmla="*/ 6 w 86"/>
                  <a:gd name="T33" fmla="*/ 86 h 86"/>
                  <a:gd name="T34" fmla="*/ 13 w 86"/>
                  <a:gd name="T35" fmla="*/ 80 h 86"/>
                  <a:gd name="T36" fmla="*/ 35 w 86"/>
                  <a:gd name="T37" fmla="*/ 80 h 86"/>
                  <a:gd name="T38" fmla="*/ 35 w 86"/>
                  <a:gd name="T39" fmla="*/ 68 h 86"/>
                  <a:gd name="T40" fmla="*/ 48 w 86"/>
                  <a:gd name="T41" fmla="*/ 62 h 86"/>
                  <a:gd name="T42" fmla="*/ 55 w 86"/>
                  <a:gd name="T43" fmla="*/ 64 h 86"/>
                  <a:gd name="T44" fmla="*/ 57 w 86"/>
                  <a:gd name="T45" fmla="*/ 59 h 86"/>
                  <a:gd name="T46" fmla="*/ 69 w 86"/>
                  <a:gd name="T47" fmla="*/ 60 h 86"/>
                  <a:gd name="T48" fmla="*/ 69 w 86"/>
                  <a:gd name="T49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86">
                    <a:moveTo>
                      <a:pt x="69" y="60"/>
                    </a:moveTo>
                    <a:lnTo>
                      <a:pt x="84" y="40"/>
                    </a:lnTo>
                    <a:lnTo>
                      <a:pt x="86" y="31"/>
                    </a:lnTo>
                    <a:lnTo>
                      <a:pt x="84" y="20"/>
                    </a:lnTo>
                    <a:lnTo>
                      <a:pt x="79" y="15"/>
                    </a:lnTo>
                    <a:lnTo>
                      <a:pt x="73" y="2"/>
                    </a:lnTo>
                    <a:lnTo>
                      <a:pt x="68" y="0"/>
                    </a:lnTo>
                    <a:lnTo>
                      <a:pt x="60" y="4"/>
                    </a:lnTo>
                    <a:lnTo>
                      <a:pt x="19" y="8"/>
                    </a:lnTo>
                    <a:lnTo>
                      <a:pt x="19" y="22"/>
                    </a:lnTo>
                    <a:lnTo>
                      <a:pt x="26" y="29"/>
                    </a:lnTo>
                    <a:lnTo>
                      <a:pt x="26" y="39"/>
                    </a:lnTo>
                    <a:lnTo>
                      <a:pt x="17" y="48"/>
                    </a:lnTo>
                    <a:lnTo>
                      <a:pt x="13" y="46"/>
                    </a:lnTo>
                    <a:lnTo>
                      <a:pt x="4" y="57"/>
                    </a:lnTo>
                    <a:lnTo>
                      <a:pt x="0" y="86"/>
                    </a:lnTo>
                    <a:lnTo>
                      <a:pt x="6" y="86"/>
                    </a:lnTo>
                    <a:lnTo>
                      <a:pt x="13" y="80"/>
                    </a:lnTo>
                    <a:lnTo>
                      <a:pt x="35" y="80"/>
                    </a:lnTo>
                    <a:lnTo>
                      <a:pt x="35" y="68"/>
                    </a:lnTo>
                    <a:lnTo>
                      <a:pt x="48" y="62"/>
                    </a:lnTo>
                    <a:lnTo>
                      <a:pt x="55" y="64"/>
                    </a:lnTo>
                    <a:lnTo>
                      <a:pt x="57" y="59"/>
                    </a:lnTo>
                    <a:lnTo>
                      <a:pt x="69" y="60"/>
                    </a:lnTo>
                    <a:lnTo>
                      <a:pt x="69" y="6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6" name="Freeform 535"/>
              <p:cNvSpPr>
                <a:spLocks/>
              </p:cNvSpPr>
              <p:nvPr/>
            </p:nvSpPr>
            <p:spPr bwMode="auto">
              <a:xfrm>
                <a:off x="3177" y="2206"/>
                <a:ext cx="86" cy="86"/>
              </a:xfrm>
              <a:custGeom>
                <a:avLst/>
                <a:gdLst>
                  <a:gd name="T0" fmla="*/ 69 w 86"/>
                  <a:gd name="T1" fmla="*/ 60 h 86"/>
                  <a:gd name="T2" fmla="*/ 84 w 86"/>
                  <a:gd name="T3" fmla="*/ 40 h 86"/>
                  <a:gd name="T4" fmla="*/ 86 w 86"/>
                  <a:gd name="T5" fmla="*/ 31 h 86"/>
                  <a:gd name="T6" fmla="*/ 84 w 86"/>
                  <a:gd name="T7" fmla="*/ 20 h 86"/>
                  <a:gd name="T8" fmla="*/ 79 w 86"/>
                  <a:gd name="T9" fmla="*/ 15 h 86"/>
                  <a:gd name="T10" fmla="*/ 73 w 86"/>
                  <a:gd name="T11" fmla="*/ 2 h 86"/>
                  <a:gd name="T12" fmla="*/ 68 w 86"/>
                  <a:gd name="T13" fmla="*/ 0 h 86"/>
                  <a:gd name="T14" fmla="*/ 60 w 86"/>
                  <a:gd name="T15" fmla="*/ 4 h 86"/>
                  <a:gd name="T16" fmla="*/ 19 w 86"/>
                  <a:gd name="T17" fmla="*/ 8 h 86"/>
                  <a:gd name="T18" fmla="*/ 19 w 86"/>
                  <a:gd name="T19" fmla="*/ 22 h 86"/>
                  <a:gd name="T20" fmla="*/ 26 w 86"/>
                  <a:gd name="T21" fmla="*/ 29 h 86"/>
                  <a:gd name="T22" fmla="*/ 26 w 86"/>
                  <a:gd name="T23" fmla="*/ 39 h 86"/>
                  <a:gd name="T24" fmla="*/ 17 w 86"/>
                  <a:gd name="T25" fmla="*/ 48 h 86"/>
                  <a:gd name="T26" fmla="*/ 13 w 86"/>
                  <a:gd name="T27" fmla="*/ 46 h 86"/>
                  <a:gd name="T28" fmla="*/ 4 w 86"/>
                  <a:gd name="T29" fmla="*/ 57 h 86"/>
                  <a:gd name="T30" fmla="*/ 0 w 86"/>
                  <a:gd name="T31" fmla="*/ 86 h 86"/>
                  <a:gd name="T32" fmla="*/ 6 w 86"/>
                  <a:gd name="T33" fmla="*/ 86 h 86"/>
                  <a:gd name="T34" fmla="*/ 13 w 86"/>
                  <a:gd name="T35" fmla="*/ 80 h 86"/>
                  <a:gd name="T36" fmla="*/ 35 w 86"/>
                  <a:gd name="T37" fmla="*/ 80 h 86"/>
                  <a:gd name="T38" fmla="*/ 35 w 86"/>
                  <a:gd name="T39" fmla="*/ 68 h 86"/>
                  <a:gd name="T40" fmla="*/ 48 w 86"/>
                  <a:gd name="T41" fmla="*/ 62 h 86"/>
                  <a:gd name="T42" fmla="*/ 55 w 86"/>
                  <a:gd name="T43" fmla="*/ 64 h 86"/>
                  <a:gd name="T44" fmla="*/ 57 w 86"/>
                  <a:gd name="T45" fmla="*/ 59 h 86"/>
                  <a:gd name="T46" fmla="*/ 69 w 86"/>
                  <a:gd name="T47" fmla="*/ 60 h 86"/>
                  <a:gd name="T48" fmla="*/ 69 w 86"/>
                  <a:gd name="T49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86">
                    <a:moveTo>
                      <a:pt x="69" y="60"/>
                    </a:moveTo>
                    <a:lnTo>
                      <a:pt x="84" y="40"/>
                    </a:lnTo>
                    <a:lnTo>
                      <a:pt x="86" y="31"/>
                    </a:lnTo>
                    <a:lnTo>
                      <a:pt x="84" y="20"/>
                    </a:lnTo>
                    <a:lnTo>
                      <a:pt x="79" y="15"/>
                    </a:lnTo>
                    <a:lnTo>
                      <a:pt x="73" y="2"/>
                    </a:lnTo>
                    <a:lnTo>
                      <a:pt x="68" y="0"/>
                    </a:lnTo>
                    <a:lnTo>
                      <a:pt x="60" y="4"/>
                    </a:lnTo>
                    <a:lnTo>
                      <a:pt x="19" y="8"/>
                    </a:lnTo>
                    <a:lnTo>
                      <a:pt x="19" y="22"/>
                    </a:lnTo>
                    <a:lnTo>
                      <a:pt x="26" y="29"/>
                    </a:lnTo>
                    <a:lnTo>
                      <a:pt x="26" y="39"/>
                    </a:lnTo>
                    <a:lnTo>
                      <a:pt x="17" y="48"/>
                    </a:lnTo>
                    <a:lnTo>
                      <a:pt x="13" y="46"/>
                    </a:lnTo>
                    <a:lnTo>
                      <a:pt x="4" y="57"/>
                    </a:lnTo>
                    <a:lnTo>
                      <a:pt x="0" y="86"/>
                    </a:lnTo>
                    <a:lnTo>
                      <a:pt x="6" y="86"/>
                    </a:lnTo>
                    <a:lnTo>
                      <a:pt x="13" y="80"/>
                    </a:lnTo>
                    <a:lnTo>
                      <a:pt x="35" y="80"/>
                    </a:lnTo>
                    <a:lnTo>
                      <a:pt x="35" y="68"/>
                    </a:lnTo>
                    <a:lnTo>
                      <a:pt x="48" y="62"/>
                    </a:lnTo>
                    <a:lnTo>
                      <a:pt x="55" y="64"/>
                    </a:lnTo>
                    <a:lnTo>
                      <a:pt x="57" y="59"/>
                    </a:lnTo>
                    <a:lnTo>
                      <a:pt x="69" y="60"/>
                    </a:lnTo>
                    <a:lnTo>
                      <a:pt x="69" y="6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7" name="Freeform 536"/>
              <p:cNvSpPr>
                <a:spLocks/>
              </p:cNvSpPr>
              <p:nvPr/>
            </p:nvSpPr>
            <p:spPr bwMode="auto">
              <a:xfrm>
                <a:off x="3226" y="2421"/>
                <a:ext cx="51" cy="126"/>
              </a:xfrm>
              <a:custGeom>
                <a:avLst/>
                <a:gdLst>
                  <a:gd name="T0" fmla="*/ 6 w 51"/>
                  <a:gd name="T1" fmla="*/ 76 h 126"/>
                  <a:gd name="T2" fmla="*/ 13 w 51"/>
                  <a:gd name="T3" fmla="*/ 84 h 126"/>
                  <a:gd name="T4" fmla="*/ 26 w 51"/>
                  <a:gd name="T5" fmla="*/ 82 h 126"/>
                  <a:gd name="T6" fmla="*/ 28 w 51"/>
                  <a:gd name="T7" fmla="*/ 84 h 126"/>
                  <a:gd name="T8" fmla="*/ 30 w 51"/>
                  <a:gd name="T9" fmla="*/ 96 h 126"/>
                  <a:gd name="T10" fmla="*/ 24 w 51"/>
                  <a:gd name="T11" fmla="*/ 106 h 126"/>
                  <a:gd name="T12" fmla="*/ 28 w 51"/>
                  <a:gd name="T13" fmla="*/ 113 h 126"/>
                  <a:gd name="T14" fmla="*/ 39 w 51"/>
                  <a:gd name="T15" fmla="*/ 122 h 126"/>
                  <a:gd name="T16" fmla="*/ 39 w 51"/>
                  <a:gd name="T17" fmla="*/ 126 h 126"/>
                  <a:gd name="T18" fmla="*/ 40 w 51"/>
                  <a:gd name="T19" fmla="*/ 126 h 126"/>
                  <a:gd name="T20" fmla="*/ 40 w 51"/>
                  <a:gd name="T21" fmla="*/ 116 h 126"/>
                  <a:gd name="T22" fmla="*/ 40 w 51"/>
                  <a:gd name="T23" fmla="*/ 113 h 126"/>
                  <a:gd name="T24" fmla="*/ 50 w 51"/>
                  <a:gd name="T25" fmla="*/ 106 h 126"/>
                  <a:gd name="T26" fmla="*/ 51 w 51"/>
                  <a:gd name="T27" fmla="*/ 89 h 126"/>
                  <a:gd name="T28" fmla="*/ 33 w 51"/>
                  <a:gd name="T29" fmla="*/ 67 h 126"/>
                  <a:gd name="T30" fmla="*/ 40 w 51"/>
                  <a:gd name="T31" fmla="*/ 82 h 126"/>
                  <a:gd name="T32" fmla="*/ 33 w 51"/>
                  <a:gd name="T33" fmla="*/ 76 h 126"/>
                  <a:gd name="T34" fmla="*/ 30 w 51"/>
                  <a:gd name="T35" fmla="*/ 78 h 126"/>
                  <a:gd name="T36" fmla="*/ 30 w 51"/>
                  <a:gd name="T37" fmla="*/ 71 h 126"/>
                  <a:gd name="T38" fmla="*/ 19 w 51"/>
                  <a:gd name="T39" fmla="*/ 47 h 126"/>
                  <a:gd name="T40" fmla="*/ 24 w 51"/>
                  <a:gd name="T41" fmla="*/ 38 h 126"/>
                  <a:gd name="T42" fmla="*/ 24 w 51"/>
                  <a:gd name="T43" fmla="*/ 16 h 126"/>
                  <a:gd name="T44" fmla="*/ 19 w 51"/>
                  <a:gd name="T45" fmla="*/ 9 h 126"/>
                  <a:gd name="T46" fmla="*/ 19 w 51"/>
                  <a:gd name="T47" fmla="*/ 4 h 126"/>
                  <a:gd name="T48" fmla="*/ 13 w 51"/>
                  <a:gd name="T49" fmla="*/ 4 h 126"/>
                  <a:gd name="T50" fmla="*/ 4 w 51"/>
                  <a:gd name="T51" fmla="*/ 0 h 126"/>
                  <a:gd name="T52" fmla="*/ 15 w 51"/>
                  <a:gd name="T53" fmla="*/ 20 h 126"/>
                  <a:gd name="T54" fmla="*/ 10 w 51"/>
                  <a:gd name="T55" fmla="*/ 24 h 126"/>
                  <a:gd name="T56" fmla="*/ 8 w 51"/>
                  <a:gd name="T57" fmla="*/ 35 h 126"/>
                  <a:gd name="T58" fmla="*/ 8 w 51"/>
                  <a:gd name="T59" fmla="*/ 45 h 126"/>
                  <a:gd name="T60" fmla="*/ 11 w 51"/>
                  <a:gd name="T61" fmla="*/ 49 h 126"/>
                  <a:gd name="T62" fmla="*/ 6 w 51"/>
                  <a:gd name="T63" fmla="*/ 53 h 126"/>
                  <a:gd name="T64" fmla="*/ 0 w 51"/>
                  <a:gd name="T65" fmla="*/ 69 h 126"/>
                  <a:gd name="T66" fmla="*/ 6 w 51"/>
                  <a:gd name="T67" fmla="*/ 76 h 126"/>
                  <a:gd name="T68" fmla="*/ 6 w 51"/>
                  <a:gd name="T69" fmla="*/ 7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126">
                    <a:moveTo>
                      <a:pt x="6" y="76"/>
                    </a:moveTo>
                    <a:lnTo>
                      <a:pt x="13" y="84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0" y="96"/>
                    </a:lnTo>
                    <a:lnTo>
                      <a:pt x="24" y="106"/>
                    </a:lnTo>
                    <a:lnTo>
                      <a:pt x="28" y="113"/>
                    </a:lnTo>
                    <a:lnTo>
                      <a:pt x="39" y="122"/>
                    </a:lnTo>
                    <a:lnTo>
                      <a:pt x="39" y="126"/>
                    </a:lnTo>
                    <a:lnTo>
                      <a:pt x="40" y="126"/>
                    </a:lnTo>
                    <a:lnTo>
                      <a:pt x="40" y="116"/>
                    </a:lnTo>
                    <a:lnTo>
                      <a:pt x="40" y="113"/>
                    </a:lnTo>
                    <a:lnTo>
                      <a:pt x="50" y="106"/>
                    </a:lnTo>
                    <a:lnTo>
                      <a:pt x="51" y="89"/>
                    </a:lnTo>
                    <a:lnTo>
                      <a:pt x="33" y="67"/>
                    </a:lnTo>
                    <a:lnTo>
                      <a:pt x="40" y="82"/>
                    </a:lnTo>
                    <a:lnTo>
                      <a:pt x="33" y="76"/>
                    </a:lnTo>
                    <a:lnTo>
                      <a:pt x="30" y="78"/>
                    </a:lnTo>
                    <a:lnTo>
                      <a:pt x="30" y="71"/>
                    </a:lnTo>
                    <a:lnTo>
                      <a:pt x="19" y="47"/>
                    </a:lnTo>
                    <a:lnTo>
                      <a:pt x="24" y="38"/>
                    </a:lnTo>
                    <a:lnTo>
                      <a:pt x="24" y="16"/>
                    </a:lnTo>
                    <a:lnTo>
                      <a:pt x="19" y="9"/>
                    </a:lnTo>
                    <a:lnTo>
                      <a:pt x="19" y="4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15" y="20"/>
                    </a:lnTo>
                    <a:lnTo>
                      <a:pt x="10" y="24"/>
                    </a:lnTo>
                    <a:lnTo>
                      <a:pt x="8" y="35"/>
                    </a:lnTo>
                    <a:lnTo>
                      <a:pt x="8" y="45"/>
                    </a:lnTo>
                    <a:lnTo>
                      <a:pt x="11" y="49"/>
                    </a:lnTo>
                    <a:lnTo>
                      <a:pt x="6" y="53"/>
                    </a:lnTo>
                    <a:lnTo>
                      <a:pt x="0" y="69"/>
                    </a:lnTo>
                    <a:lnTo>
                      <a:pt x="6" y="76"/>
                    </a:lnTo>
                    <a:lnTo>
                      <a:pt x="6" y="7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8" name="Freeform 537"/>
              <p:cNvSpPr>
                <a:spLocks/>
              </p:cNvSpPr>
              <p:nvPr/>
            </p:nvSpPr>
            <p:spPr bwMode="auto">
              <a:xfrm>
                <a:off x="3226" y="2421"/>
                <a:ext cx="51" cy="126"/>
              </a:xfrm>
              <a:custGeom>
                <a:avLst/>
                <a:gdLst>
                  <a:gd name="T0" fmla="*/ 6 w 51"/>
                  <a:gd name="T1" fmla="*/ 76 h 126"/>
                  <a:gd name="T2" fmla="*/ 13 w 51"/>
                  <a:gd name="T3" fmla="*/ 84 h 126"/>
                  <a:gd name="T4" fmla="*/ 26 w 51"/>
                  <a:gd name="T5" fmla="*/ 82 h 126"/>
                  <a:gd name="T6" fmla="*/ 28 w 51"/>
                  <a:gd name="T7" fmla="*/ 84 h 126"/>
                  <a:gd name="T8" fmla="*/ 30 w 51"/>
                  <a:gd name="T9" fmla="*/ 96 h 126"/>
                  <a:gd name="T10" fmla="*/ 24 w 51"/>
                  <a:gd name="T11" fmla="*/ 106 h 126"/>
                  <a:gd name="T12" fmla="*/ 28 w 51"/>
                  <a:gd name="T13" fmla="*/ 113 h 126"/>
                  <a:gd name="T14" fmla="*/ 39 w 51"/>
                  <a:gd name="T15" fmla="*/ 122 h 126"/>
                  <a:gd name="T16" fmla="*/ 39 w 51"/>
                  <a:gd name="T17" fmla="*/ 126 h 126"/>
                  <a:gd name="T18" fmla="*/ 40 w 51"/>
                  <a:gd name="T19" fmla="*/ 126 h 126"/>
                  <a:gd name="T20" fmla="*/ 40 w 51"/>
                  <a:gd name="T21" fmla="*/ 116 h 126"/>
                  <a:gd name="T22" fmla="*/ 40 w 51"/>
                  <a:gd name="T23" fmla="*/ 113 h 126"/>
                  <a:gd name="T24" fmla="*/ 50 w 51"/>
                  <a:gd name="T25" fmla="*/ 106 h 126"/>
                  <a:gd name="T26" fmla="*/ 51 w 51"/>
                  <a:gd name="T27" fmla="*/ 89 h 126"/>
                  <a:gd name="T28" fmla="*/ 33 w 51"/>
                  <a:gd name="T29" fmla="*/ 67 h 126"/>
                  <a:gd name="T30" fmla="*/ 40 w 51"/>
                  <a:gd name="T31" fmla="*/ 82 h 126"/>
                  <a:gd name="T32" fmla="*/ 33 w 51"/>
                  <a:gd name="T33" fmla="*/ 76 h 126"/>
                  <a:gd name="T34" fmla="*/ 30 w 51"/>
                  <a:gd name="T35" fmla="*/ 78 h 126"/>
                  <a:gd name="T36" fmla="*/ 30 w 51"/>
                  <a:gd name="T37" fmla="*/ 71 h 126"/>
                  <a:gd name="T38" fmla="*/ 19 w 51"/>
                  <a:gd name="T39" fmla="*/ 47 h 126"/>
                  <a:gd name="T40" fmla="*/ 24 w 51"/>
                  <a:gd name="T41" fmla="*/ 38 h 126"/>
                  <a:gd name="T42" fmla="*/ 24 w 51"/>
                  <a:gd name="T43" fmla="*/ 16 h 126"/>
                  <a:gd name="T44" fmla="*/ 19 w 51"/>
                  <a:gd name="T45" fmla="*/ 9 h 126"/>
                  <a:gd name="T46" fmla="*/ 19 w 51"/>
                  <a:gd name="T47" fmla="*/ 4 h 126"/>
                  <a:gd name="T48" fmla="*/ 13 w 51"/>
                  <a:gd name="T49" fmla="*/ 4 h 126"/>
                  <a:gd name="T50" fmla="*/ 4 w 51"/>
                  <a:gd name="T51" fmla="*/ 0 h 126"/>
                  <a:gd name="T52" fmla="*/ 15 w 51"/>
                  <a:gd name="T53" fmla="*/ 20 h 126"/>
                  <a:gd name="T54" fmla="*/ 10 w 51"/>
                  <a:gd name="T55" fmla="*/ 24 h 126"/>
                  <a:gd name="T56" fmla="*/ 8 w 51"/>
                  <a:gd name="T57" fmla="*/ 35 h 126"/>
                  <a:gd name="T58" fmla="*/ 8 w 51"/>
                  <a:gd name="T59" fmla="*/ 45 h 126"/>
                  <a:gd name="T60" fmla="*/ 11 w 51"/>
                  <a:gd name="T61" fmla="*/ 49 h 126"/>
                  <a:gd name="T62" fmla="*/ 6 w 51"/>
                  <a:gd name="T63" fmla="*/ 53 h 126"/>
                  <a:gd name="T64" fmla="*/ 0 w 51"/>
                  <a:gd name="T65" fmla="*/ 69 h 126"/>
                  <a:gd name="T66" fmla="*/ 6 w 51"/>
                  <a:gd name="T67" fmla="*/ 76 h 126"/>
                  <a:gd name="T68" fmla="*/ 6 w 51"/>
                  <a:gd name="T69" fmla="*/ 7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126">
                    <a:moveTo>
                      <a:pt x="6" y="76"/>
                    </a:moveTo>
                    <a:lnTo>
                      <a:pt x="13" y="84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0" y="96"/>
                    </a:lnTo>
                    <a:lnTo>
                      <a:pt x="24" y="106"/>
                    </a:lnTo>
                    <a:lnTo>
                      <a:pt x="28" y="113"/>
                    </a:lnTo>
                    <a:lnTo>
                      <a:pt x="39" y="122"/>
                    </a:lnTo>
                    <a:lnTo>
                      <a:pt x="39" y="126"/>
                    </a:lnTo>
                    <a:lnTo>
                      <a:pt x="40" y="126"/>
                    </a:lnTo>
                    <a:lnTo>
                      <a:pt x="40" y="116"/>
                    </a:lnTo>
                    <a:lnTo>
                      <a:pt x="40" y="113"/>
                    </a:lnTo>
                    <a:lnTo>
                      <a:pt x="50" y="106"/>
                    </a:lnTo>
                    <a:lnTo>
                      <a:pt x="51" y="89"/>
                    </a:lnTo>
                    <a:lnTo>
                      <a:pt x="33" y="67"/>
                    </a:lnTo>
                    <a:lnTo>
                      <a:pt x="40" y="82"/>
                    </a:lnTo>
                    <a:lnTo>
                      <a:pt x="33" y="76"/>
                    </a:lnTo>
                    <a:lnTo>
                      <a:pt x="30" y="78"/>
                    </a:lnTo>
                    <a:lnTo>
                      <a:pt x="30" y="71"/>
                    </a:lnTo>
                    <a:lnTo>
                      <a:pt x="19" y="47"/>
                    </a:lnTo>
                    <a:lnTo>
                      <a:pt x="24" y="38"/>
                    </a:lnTo>
                    <a:lnTo>
                      <a:pt x="24" y="16"/>
                    </a:lnTo>
                    <a:lnTo>
                      <a:pt x="19" y="9"/>
                    </a:lnTo>
                    <a:lnTo>
                      <a:pt x="19" y="4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15" y="20"/>
                    </a:lnTo>
                    <a:lnTo>
                      <a:pt x="10" y="24"/>
                    </a:lnTo>
                    <a:lnTo>
                      <a:pt x="8" y="35"/>
                    </a:lnTo>
                    <a:lnTo>
                      <a:pt x="8" y="45"/>
                    </a:lnTo>
                    <a:lnTo>
                      <a:pt x="11" y="49"/>
                    </a:lnTo>
                    <a:lnTo>
                      <a:pt x="6" y="53"/>
                    </a:lnTo>
                    <a:lnTo>
                      <a:pt x="0" y="69"/>
                    </a:lnTo>
                    <a:lnTo>
                      <a:pt x="6" y="76"/>
                    </a:lnTo>
                    <a:lnTo>
                      <a:pt x="6" y="7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69" name="Freeform 538"/>
              <p:cNvSpPr>
                <a:spLocks/>
              </p:cNvSpPr>
              <p:nvPr/>
            </p:nvSpPr>
            <p:spPr bwMode="auto">
              <a:xfrm>
                <a:off x="3181" y="2437"/>
                <a:ext cx="173" cy="275"/>
              </a:xfrm>
              <a:custGeom>
                <a:avLst/>
                <a:gdLst>
                  <a:gd name="T0" fmla="*/ 173 w 173"/>
                  <a:gd name="T1" fmla="*/ 9 h 275"/>
                  <a:gd name="T2" fmla="*/ 166 w 173"/>
                  <a:gd name="T3" fmla="*/ 40 h 275"/>
                  <a:gd name="T4" fmla="*/ 169 w 173"/>
                  <a:gd name="T5" fmla="*/ 62 h 275"/>
                  <a:gd name="T6" fmla="*/ 166 w 173"/>
                  <a:gd name="T7" fmla="*/ 79 h 275"/>
                  <a:gd name="T8" fmla="*/ 167 w 173"/>
                  <a:gd name="T9" fmla="*/ 84 h 275"/>
                  <a:gd name="T10" fmla="*/ 155 w 173"/>
                  <a:gd name="T11" fmla="*/ 100 h 275"/>
                  <a:gd name="T12" fmla="*/ 118 w 173"/>
                  <a:gd name="T13" fmla="*/ 119 h 275"/>
                  <a:gd name="T14" fmla="*/ 105 w 173"/>
                  <a:gd name="T15" fmla="*/ 131 h 275"/>
                  <a:gd name="T16" fmla="*/ 96 w 173"/>
                  <a:gd name="T17" fmla="*/ 137 h 275"/>
                  <a:gd name="T18" fmla="*/ 75 w 173"/>
                  <a:gd name="T19" fmla="*/ 157 h 275"/>
                  <a:gd name="T20" fmla="*/ 80 w 173"/>
                  <a:gd name="T21" fmla="*/ 173 h 275"/>
                  <a:gd name="T22" fmla="*/ 87 w 173"/>
                  <a:gd name="T23" fmla="*/ 195 h 275"/>
                  <a:gd name="T24" fmla="*/ 84 w 173"/>
                  <a:gd name="T25" fmla="*/ 231 h 275"/>
                  <a:gd name="T26" fmla="*/ 85 w 173"/>
                  <a:gd name="T27" fmla="*/ 231 h 275"/>
                  <a:gd name="T28" fmla="*/ 45 w 173"/>
                  <a:gd name="T29" fmla="*/ 255 h 275"/>
                  <a:gd name="T30" fmla="*/ 45 w 173"/>
                  <a:gd name="T31" fmla="*/ 268 h 275"/>
                  <a:gd name="T32" fmla="*/ 45 w 173"/>
                  <a:gd name="T33" fmla="*/ 275 h 275"/>
                  <a:gd name="T34" fmla="*/ 31 w 173"/>
                  <a:gd name="T35" fmla="*/ 259 h 275"/>
                  <a:gd name="T36" fmla="*/ 25 w 173"/>
                  <a:gd name="T37" fmla="*/ 202 h 275"/>
                  <a:gd name="T38" fmla="*/ 35 w 173"/>
                  <a:gd name="T39" fmla="*/ 188 h 275"/>
                  <a:gd name="T40" fmla="*/ 44 w 173"/>
                  <a:gd name="T41" fmla="*/ 142 h 275"/>
                  <a:gd name="T42" fmla="*/ 47 w 173"/>
                  <a:gd name="T43" fmla="*/ 117 h 275"/>
                  <a:gd name="T44" fmla="*/ 22 w 173"/>
                  <a:gd name="T45" fmla="*/ 91 h 275"/>
                  <a:gd name="T46" fmla="*/ 5 w 173"/>
                  <a:gd name="T47" fmla="*/ 86 h 275"/>
                  <a:gd name="T48" fmla="*/ 51 w 173"/>
                  <a:gd name="T49" fmla="*/ 60 h 275"/>
                  <a:gd name="T50" fmla="*/ 71 w 173"/>
                  <a:gd name="T51" fmla="*/ 66 h 275"/>
                  <a:gd name="T52" fmla="*/ 75 w 173"/>
                  <a:gd name="T53" fmla="*/ 80 h 275"/>
                  <a:gd name="T54" fmla="*/ 73 w 173"/>
                  <a:gd name="T55" fmla="*/ 97 h 275"/>
                  <a:gd name="T56" fmla="*/ 84 w 173"/>
                  <a:gd name="T57" fmla="*/ 110 h 275"/>
                  <a:gd name="T58" fmla="*/ 85 w 173"/>
                  <a:gd name="T59" fmla="*/ 100 h 275"/>
                  <a:gd name="T60" fmla="*/ 95 w 173"/>
                  <a:gd name="T61" fmla="*/ 90 h 275"/>
                  <a:gd name="T62" fmla="*/ 78 w 173"/>
                  <a:gd name="T63" fmla="*/ 51 h 275"/>
                  <a:gd name="T64" fmla="*/ 80 w 173"/>
                  <a:gd name="T65" fmla="*/ 19 h 275"/>
                  <a:gd name="T66" fmla="*/ 104 w 173"/>
                  <a:gd name="T67" fmla="*/ 22 h 275"/>
                  <a:gd name="T68" fmla="*/ 135 w 173"/>
                  <a:gd name="T69" fmla="*/ 13 h 275"/>
                  <a:gd name="T70" fmla="*/ 160 w 173"/>
                  <a:gd name="T71" fmla="*/ 9 h 275"/>
                  <a:gd name="T72" fmla="*/ 169 w 173"/>
                  <a:gd name="T7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275">
                    <a:moveTo>
                      <a:pt x="169" y="0"/>
                    </a:moveTo>
                    <a:lnTo>
                      <a:pt x="173" y="9"/>
                    </a:lnTo>
                    <a:lnTo>
                      <a:pt x="166" y="22"/>
                    </a:lnTo>
                    <a:lnTo>
                      <a:pt x="166" y="40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71" y="70"/>
                    </a:lnTo>
                    <a:lnTo>
                      <a:pt x="166" y="79"/>
                    </a:lnTo>
                    <a:lnTo>
                      <a:pt x="169" y="80"/>
                    </a:lnTo>
                    <a:lnTo>
                      <a:pt x="167" y="84"/>
                    </a:lnTo>
                    <a:lnTo>
                      <a:pt x="155" y="97"/>
                    </a:lnTo>
                    <a:lnTo>
                      <a:pt x="155" y="100"/>
                    </a:lnTo>
                    <a:lnTo>
                      <a:pt x="144" y="110"/>
                    </a:lnTo>
                    <a:lnTo>
                      <a:pt x="118" y="11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0" y="140"/>
                    </a:lnTo>
                    <a:lnTo>
                      <a:pt x="96" y="137"/>
                    </a:lnTo>
                    <a:lnTo>
                      <a:pt x="95" y="142"/>
                    </a:lnTo>
                    <a:lnTo>
                      <a:pt x="75" y="157"/>
                    </a:lnTo>
                    <a:lnTo>
                      <a:pt x="75" y="170"/>
                    </a:lnTo>
                    <a:lnTo>
                      <a:pt x="80" y="173"/>
                    </a:lnTo>
                    <a:lnTo>
                      <a:pt x="85" y="197"/>
                    </a:lnTo>
                    <a:lnTo>
                      <a:pt x="87" y="195"/>
                    </a:lnTo>
                    <a:lnTo>
                      <a:pt x="84" y="228"/>
                    </a:lnTo>
                    <a:lnTo>
                      <a:pt x="84" y="231"/>
                    </a:lnTo>
                    <a:lnTo>
                      <a:pt x="87" y="226"/>
                    </a:lnTo>
                    <a:lnTo>
                      <a:pt x="85" y="231"/>
                    </a:lnTo>
                    <a:lnTo>
                      <a:pt x="75" y="240"/>
                    </a:lnTo>
                    <a:lnTo>
                      <a:pt x="45" y="255"/>
                    </a:lnTo>
                    <a:lnTo>
                      <a:pt x="40" y="262"/>
                    </a:lnTo>
                    <a:lnTo>
                      <a:pt x="45" y="268"/>
                    </a:lnTo>
                    <a:lnTo>
                      <a:pt x="45" y="264"/>
                    </a:lnTo>
                    <a:lnTo>
                      <a:pt x="45" y="275"/>
                    </a:lnTo>
                    <a:lnTo>
                      <a:pt x="33" y="275"/>
                    </a:lnTo>
                    <a:lnTo>
                      <a:pt x="31" y="259"/>
                    </a:lnTo>
                    <a:lnTo>
                      <a:pt x="31" y="231"/>
                    </a:lnTo>
                    <a:lnTo>
                      <a:pt x="25" y="202"/>
                    </a:lnTo>
                    <a:lnTo>
                      <a:pt x="27" y="195"/>
                    </a:lnTo>
                    <a:lnTo>
                      <a:pt x="35" y="188"/>
                    </a:lnTo>
                    <a:lnTo>
                      <a:pt x="45" y="159"/>
                    </a:lnTo>
                    <a:lnTo>
                      <a:pt x="44" y="142"/>
                    </a:lnTo>
                    <a:lnTo>
                      <a:pt x="47" y="130"/>
                    </a:lnTo>
                    <a:lnTo>
                      <a:pt x="47" y="117"/>
                    </a:lnTo>
                    <a:lnTo>
                      <a:pt x="44" y="100"/>
                    </a:lnTo>
                    <a:lnTo>
                      <a:pt x="22" y="91"/>
                    </a:lnTo>
                    <a:lnTo>
                      <a:pt x="5" y="90"/>
                    </a:lnTo>
                    <a:lnTo>
                      <a:pt x="5" y="86"/>
                    </a:lnTo>
                    <a:lnTo>
                      <a:pt x="0" y="77"/>
                    </a:lnTo>
                    <a:lnTo>
                      <a:pt x="51" y="60"/>
                    </a:lnTo>
                    <a:lnTo>
                      <a:pt x="58" y="68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5" y="80"/>
                    </a:lnTo>
                    <a:lnTo>
                      <a:pt x="69" y="90"/>
                    </a:lnTo>
                    <a:lnTo>
                      <a:pt x="73" y="97"/>
                    </a:lnTo>
                    <a:lnTo>
                      <a:pt x="84" y="106"/>
                    </a:lnTo>
                    <a:lnTo>
                      <a:pt x="84" y="110"/>
                    </a:lnTo>
                    <a:lnTo>
                      <a:pt x="85" y="110"/>
                    </a:lnTo>
                    <a:lnTo>
                      <a:pt x="85" y="100"/>
                    </a:lnTo>
                    <a:lnTo>
                      <a:pt x="85" y="97"/>
                    </a:lnTo>
                    <a:lnTo>
                      <a:pt x="95" y="90"/>
                    </a:lnTo>
                    <a:lnTo>
                      <a:pt x="96" y="73"/>
                    </a:lnTo>
                    <a:lnTo>
                      <a:pt x="78" y="51"/>
                    </a:lnTo>
                    <a:lnTo>
                      <a:pt x="75" y="33"/>
                    </a:lnTo>
                    <a:lnTo>
                      <a:pt x="80" y="19"/>
                    </a:lnTo>
                    <a:lnTo>
                      <a:pt x="96" y="17"/>
                    </a:lnTo>
                    <a:lnTo>
                      <a:pt x="104" y="22"/>
                    </a:lnTo>
                    <a:lnTo>
                      <a:pt x="124" y="19"/>
                    </a:lnTo>
                    <a:lnTo>
                      <a:pt x="135" y="13"/>
                    </a:lnTo>
                    <a:lnTo>
                      <a:pt x="144" y="15"/>
                    </a:lnTo>
                    <a:lnTo>
                      <a:pt x="160" y="9"/>
                    </a:lnTo>
                    <a:lnTo>
                      <a:pt x="169" y="2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0" name="Freeform 539"/>
              <p:cNvSpPr>
                <a:spLocks/>
              </p:cNvSpPr>
              <p:nvPr/>
            </p:nvSpPr>
            <p:spPr bwMode="auto">
              <a:xfrm>
                <a:off x="3181" y="2437"/>
                <a:ext cx="173" cy="275"/>
              </a:xfrm>
              <a:custGeom>
                <a:avLst/>
                <a:gdLst>
                  <a:gd name="T0" fmla="*/ 173 w 173"/>
                  <a:gd name="T1" fmla="*/ 9 h 275"/>
                  <a:gd name="T2" fmla="*/ 166 w 173"/>
                  <a:gd name="T3" fmla="*/ 40 h 275"/>
                  <a:gd name="T4" fmla="*/ 169 w 173"/>
                  <a:gd name="T5" fmla="*/ 62 h 275"/>
                  <a:gd name="T6" fmla="*/ 166 w 173"/>
                  <a:gd name="T7" fmla="*/ 79 h 275"/>
                  <a:gd name="T8" fmla="*/ 167 w 173"/>
                  <a:gd name="T9" fmla="*/ 84 h 275"/>
                  <a:gd name="T10" fmla="*/ 155 w 173"/>
                  <a:gd name="T11" fmla="*/ 100 h 275"/>
                  <a:gd name="T12" fmla="*/ 118 w 173"/>
                  <a:gd name="T13" fmla="*/ 119 h 275"/>
                  <a:gd name="T14" fmla="*/ 105 w 173"/>
                  <a:gd name="T15" fmla="*/ 131 h 275"/>
                  <a:gd name="T16" fmla="*/ 96 w 173"/>
                  <a:gd name="T17" fmla="*/ 137 h 275"/>
                  <a:gd name="T18" fmla="*/ 75 w 173"/>
                  <a:gd name="T19" fmla="*/ 157 h 275"/>
                  <a:gd name="T20" fmla="*/ 80 w 173"/>
                  <a:gd name="T21" fmla="*/ 173 h 275"/>
                  <a:gd name="T22" fmla="*/ 87 w 173"/>
                  <a:gd name="T23" fmla="*/ 195 h 275"/>
                  <a:gd name="T24" fmla="*/ 84 w 173"/>
                  <a:gd name="T25" fmla="*/ 231 h 275"/>
                  <a:gd name="T26" fmla="*/ 85 w 173"/>
                  <a:gd name="T27" fmla="*/ 231 h 275"/>
                  <a:gd name="T28" fmla="*/ 45 w 173"/>
                  <a:gd name="T29" fmla="*/ 255 h 275"/>
                  <a:gd name="T30" fmla="*/ 45 w 173"/>
                  <a:gd name="T31" fmla="*/ 268 h 275"/>
                  <a:gd name="T32" fmla="*/ 45 w 173"/>
                  <a:gd name="T33" fmla="*/ 275 h 275"/>
                  <a:gd name="T34" fmla="*/ 31 w 173"/>
                  <a:gd name="T35" fmla="*/ 259 h 275"/>
                  <a:gd name="T36" fmla="*/ 25 w 173"/>
                  <a:gd name="T37" fmla="*/ 202 h 275"/>
                  <a:gd name="T38" fmla="*/ 35 w 173"/>
                  <a:gd name="T39" fmla="*/ 188 h 275"/>
                  <a:gd name="T40" fmla="*/ 44 w 173"/>
                  <a:gd name="T41" fmla="*/ 142 h 275"/>
                  <a:gd name="T42" fmla="*/ 47 w 173"/>
                  <a:gd name="T43" fmla="*/ 117 h 275"/>
                  <a:gd name="T44" fmla="*/ 22 w 173"/>
                  <a:gd name="T45" fmla="*/ 91 h 275"/>
                  <a:gd name="T46" fmla="*/ 5 w 173"/>
                  <a:gd name="T47" fmla="*/ 86 h 275"/>
                  <a:gd name="T48" fmla="*/ 51 w 173"/>
                  <a:gd name="T49" fmla="*/ 60 h 275"/>
                  <a:gd name="T50" fmla="*/ 71 w 173"/>
                  <a:gd name="T51" fmla="*/ 66 h 275"/>
                  <a:gd name="T52" fmla="*/ 75 w 173"/>
                  <a:gd name="T53" fmla="*/ 80 h 275"/>
                  <a:gd name="T54" fmla="*/ 73 w 173"/>
                  <a:gd name="T55" fmla="*/ 97 h 275"/>
                  <a:gd name="T56" fmla="*/ 84 w 173"/>
                  <a:gd name="T57" fmla="*/ 110 h 275"/>
                  <a:gd name="T58" fmla="*/ 85 w 173"/>
                  <a:gd name="T59" fmla="*/ 100 h 275"/>
                  <a:gd name="T60" fmla="*/ 95 w 173"/>
                  <a:gd name="T61" fmla="*/ 90 h 275"/>
                  <a:gd name="T62" fmla="*/ 78 w 173"/>
                  <a:gd name="T63" fmla="*/ 51 h 275"/>
                  <a:gd name="T64" fmla="*/ 80 w 173"/>
                  <a:gd name="T65" fmla="*/ 19 h 275"/>
                  <a:gd name="T66" fmla="*/ 104 w 173"/>
                  <a:gd name="T67" fmla="*/ 22 h 275"/>
                  <a:gd name="T68" fmla="*/ 135 w 173"/>
                  <a:gd name="T69" fmla="*/ 13 h 275"/>
                  <a:gd name="T70" fmla="*/ 160 w 173"/>
                  <a:gd name="T71" fmla="*/ 9 h 275"/>
                  <a:gd name="T72" fmla="*/ 169 w 173"/>
                  <a:gd name="T7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275">
                    <a:moveTo>
                      <a:pt x="169" y="0"/>
                    </a:moveTo>
                    <a:lnTo>
                      <a:pt x="173" y="9"/>
                    </a:lnTo>
                    <a:lnTo>
                      <a:pt x="166" y="22"/>
                    </a:lnTo>
                    <a:lnTo>
                      <a:pt x="166" y="40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71" y="70"/>
                    </a:lnTo>
                    <a:lnTo>
                      <a:pt x="166" y="79"/>
                    </a:lnTo>
                    <a:lnTo>
                      <a:pt x="169" y="80"/>
                    </a:lnTo>
                    <a:lnTo>
                      <a:pt x="167" y="84"/>
                    </a:lnTo>
                    <a:lnTo>
                      <a:pt x="155" y="97"/>
                    </a:lnTo>
                    <a:lnTo>
                      <a:pt x="155" y="100"/>
                    </a:lnTo>
                    <a:lnTo>
                      <a:pt x="144" y="110"/>
                    </a:lnTo>
                    <a:lnTo>
                      <a:pt x="118" y="11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0" y="140"/>
                    </a:lnTo>
                    <a:lnTo>
                      <a:pt x="96" y="137"/>
                    </a:lnTo>
                    <a:lnTo>
                      <a:pt x="95" y="142"/>
                    </a:lnTo>
                    <a:lnTo>
                      <a:pt x="75" y="157"/>
                    </a:lnTo>
                    <a:lnTo>
                      <a:pt x="75" y="170"/>
                    </a:lnTo>
                    <a:lnTo>
                      <a:pt x="80" y="173"/>
                    </a:lnTo>
                    <a:lnTo>
                      <a:pt x="85" y="197"/>
                    </a:lnTo>
                    <a:lnTo>
                      <a:pt x="87" y="195"/>
                    </a:lnTo>
                    <a:lnTo>
                      <a:pt x="84" y="228"/>
                    </a:lnTo>
                    <a:lnTo>
                      <a:pt x="84" y="231"/>
                    </a:lnTo>
                    <a:lnTo>
                      <a:pt x="87" y="226"/>
                    </a:lnTo>
                    <a:lnTo>
                      <a:pt x="85" y="231"/>
                    </a:lnTo>
                    <a:lnTo>
                      <a:pt x="75" y="240"/>
                    </a:lnTo>
                    <a:lnTo>
                      <a:pt x="45" y="255"/>
                    </a:lnTo>
                    <a:lnTo>
                      <a:pt x="40" y="262"/>
                    </a:lnTo>
                    <a:lnTo>
                      <a:pt x="45" y="268"/>
                    </a:lnTo>
                    <a:lnTo>
                      <a:pt x="45" y="264"/>
                    </a:lnTo>
                    <a:lnTo>
                      <a:pt x="45" y="275"/>
                    </a:lnTo>
                    <a:lnTo>
                      <a:pt x="33" y="275"/>
                    </a:lnTo>
                    <a:lnTo>
                      <a:pt x="31" y="259"/>
                    </a:lnTo>
                    <a:lnTo>
                      <a:pt x="31" y="231"/>
                    </a:lnTo>
                    <a:lnTo>
                      <a:pt x="25" y="202"/>
                    </a:lnTo>
                    <a:lnTo>
                      <a:pt x="27" y="195"/>
                    </a:lnTo>
                    <a:lnTo>
                      <a:pt x="35" y="188"/>
                    </a:lnTo>
                    <a:lnTo>
                      <a:pt x="45" y="159"/>
                    </a:lnTo>
                    <a:lnTo>
                      <a:pt x="44" y="142"/>
                    </a:lnTo>
                    <a:lnTo>
                      <a:pt x="47" y="130"/>
                    </a:lnTo>
                    <a:lnTo>
                      <a:pt x="47" y="117"/>
                    </a:lnTo>
                    <a:lnTo>
                      <a:pt x="44" y="100"/>
                    </a:lnTo>
                    <a:lnTo>
                      <a:pt x="22" y="91"/>
                    </a:lnTo>
                    <a:lnTo>
                      <a:pt x="5" y="90"/>
                    </a:lnTo>
                    <a:lnTo>
                      <a:pt x="5" y="86"/>
                    </a:lnTo>
                    <a:lnTo>
                      <a:pt x="0" y="77"/>
                    </a:lnTo>
                    <a:lnTo>
                      <a:pt x="51" y="60"/>
                    </a:lnTo>
                    <a:lnTo>
                      <a:pt x="58" y="68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5" y="80"/>
                    </a:lnTo>
                    <a:lnTo>
                      <a:pt x="69" y="90"/>
                    </a:lnTo>
                    <a:lnTo>
                      <a:pt x="73" y="97"/>
                    </a:lnTo>
                    <a:lnTo>
                      <a:pt x="84" y="106"/>
                    </a:lnTo>
                    <a:lnTo>
                      <a:pt x="84" y="110"/>
                    </a:lnTo>
                    <a:lnTo>
                      <a:pt x="85" y="110"/>
                    </a:lnTo>
                    <a:lnTo>
                      <a:pt x="85" y="100"/>
                    </a:lnTo>
                    <a:lnTo>
                      <a:pt x="85" y="97"/>
                    </a:lnTo>
                    <a:lnTo>
                      <a:pt x="95" y="90"/>
                    </a:lnTo>
                    <a:lnTo>
                      <a:pt x="96" y="73"/>
                    </a:lnTo>
                    <a:lnTo>
                      <a:pt x="78" y="51"/>
                    </a:lnTo>
                    <a:lnTo>
                      <a:pt x="75" y="33"/>
                    </a:lnTo>
                    <a:lnTo>
                      <a:pt x="80" y="19"/>
                    </a:lnTo>
                    <a:lnTo>
                      <a:pt x="96" y="17"/>
                    </a:lnTo>
                    <a:lnTo>
                      <a:pt x="104" y="22"/>
                    </a:lnTo>
                    <a:lnTo>
                      <a:pt x="124" y="19"/>
                    </a:lnTo>
                    <a:lnTo>
                      <a:pt x="135" y="13"/>
                    </a:lnTo>
                    <a:lnTo>
                      <a:pt x="144" y="15"/>
                    </a:lnTo>
                    <a:lnTo>
                      <a:pt x="160" y="9"/>
                    </a:lnTo>
                    <a:lnTo>
                      <a:pt x="169" y="2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1" name="Freeform 540"/>
              <p:cNvSpPr>
                <a:spLocks/>
              </p:cNvSpPr>
              <p:nvPr/>
            </p:nvSpPr>
            <p:spPr bwMode="auto">
              <a:xfrm>
                <a:off x="3177" y="2286"/>
                <a:ext cx="173" cy="173"/>
              </a:xfrm>
              <a:custGeom>
                <a:avLst/>
                <a:gdLst>
                  <a:gd name="T0" fmla="*/ 84 w 173"/>
                  <a:gd name="T1" fmla="*/ 170 h 173"/>
                  <a:gd name="T2" fmla="*/ 100 w 173"/>
                  <a:gd name="T3" fmla="*/ 168 h 173"/>
                  <a:gd name="T4" fmla="*/ 108 w 173"/>
                  <a:gd name="T5" fmla="*/ 173 h 173"/>
                  <a:gd name="T6" fmla="*/ 128 w 173"/>
                  <a:gd name="T7" fmla="*/ 170 h 173"/>
                  <a:gd name="T8" fmla="*/ 139 w 173"/>
                  <a:gd name="T9" fmla="*/ 164 h 173"/>
                  <a:gd name="T10" fmla="*/ 148 w 173"/>
                  <a:gd name="T11" fmla="*/ 166 h 173"/>
                  <a:gd name="T12" fmla="*/ 164 w 173"/>
                  <a:gd name="T13" fmla="*/ 160 h 173"/>
                  <a:gd name="T14" fmla="*/ 173 w 173"/>
                  <a:gd name="T15" fmla="*/ 153 h 173"/>
                  <a:gd name="T16" fmla="*/ 173 w 173"/>
                  <a:gd name="T17" fmla="*/ 151 h 173"/>
                  <a:gd name="T18" fmla="*/ 164 w 173"/>
                  <a:gd name="T19" fmla="*/ 146 h 173"/>
                  <a:gd name="T20" fmla="*/ 157 w 173"/>
                  <a:gd name="T21" fmla="*/ 128 h 173"/>
                  <a:gd name="T22" fmla="*/ 155 w 173"/>
                  <a:gd name="T23" fmla="*/ 119 h 173"/>
                  <a:gd name="T24" fmla="*/ 159 w 173"/>
                  <a:gd name="T25" fmla="*/ 97 h 173"/>
                  <a:gd name="T26" fmla="*/ 148 w 173"/>
                  <a:gd name="T27" fmla="*/ 86 h 173"/>
                  <a:gd name="T28" fmla="*/ 155 w 173"/>
                  <a:gd name="T29" fmla="*/ 59 h 173"/>
                  <a:gd name="T30" fmla="*/ 131 w 173"/>
                  <a:gd name="T31" fmla="*/ 46 h 173"/>
                  <a:gd name="T32" fmla="*/ 128 w 173"/>
                  <a:gd name="T33" fmla="*/ 33 h 173"/>
                  <a:gd name="T34" fmla="*/ 73 w 173"/>
                  <a:gd name="T35" fmla="*/ 0 h 173"/>
                  <a:gd name="T36" fmla="*/ 59 w 173"/>
                  <a:gd name="T37" fmla="*/ 17 h 173"/>
                  <a:gd name="T38" fmla="*/ 66 w 173"/>
                  <a:gd name="T39" fmla="*/ 20 h 173"/>
                  <a:gd name="T40" fmla="*/ 55 w 173"/>
                  <a:gd name="T41" fmla="*/ 24 h 173"/>
                  <a:gd name="T42" fmla="*/ 51 w 173"/>
                  <a:gd name="T43" fmla="*/ 30 h 173"/>
                  <a:gd name="T44" fmla="*/ 49 w 173"/>
                  <a:gd name="T45" fmla="*/ 26 h 173"/>
                  <a:gd name="T46" fmla="*/ 48 w 173"/>
                  <a:gd name="T47" fmla="*/ 26 h 173"/>
                  <a:gd name="T48" fmla="*/ 42 w 173"/>
                  <a:gd name="T49" fmla="*/ 20 h 173"/>
                  <a:gd name="T50" fmla="*/ 40 w 173"/>
                  <a:gd name="T51" fmla="*/ 26 h 173"/>
                  <a:gd name="T52" fmla="*/ 35 w 173"/>
                  <a:gd name="T53" fmla="*/ 30 h 173"/>
                  <a:gd name="T54" fmla="*/ 33 w 173"/>
                  <a:gd name="T55" fmla="*/ 17 h 173"/>
                  <a:gd name="T56" fmla="*/ 35 w 173"/>
                  <a:gd name="T57" fmla="*/ 0 h 173"/>
                  <a:gd name="T58" fmla="*/ 13 w 173"/>
                  <a:gd name="T59" fmla="*/ 0 h 173"/>
                  <a:gd name="T60" fmla="*/ 19 w 173"/>
                  <a:gd name="T61" fmla="*/ 15 h 173"/>
                  <a:gd name="T62" fmla="*/ 17 w 173"/>
                  <a:gd name="T63" fmla="*/ 22 h 173"/>
                  <a:gd name="T64" fmla="*/ 13 w 173"/>
                  <a:gd name="T65" fmla="*/ 28 h 173"/>
                  <a:gd name="T66" fmla="*/ 19 w 173"/>
                  <a:gd name="T67" fmla="*/ 37 h 173"/>
                  <a:gd name="T68" fmla="*/ 8 w 173"/>
                  <a:gd name="T69" fmla="*/ 53 h 173"/>
                  <a:gd name="T70" fmla="*/ 0 w 173"/>
                  <a:gd name="T71" fmla="*/ 55 h 173"/>
                  <a:gd name="T72" fmla="*/ 4 w 173"/>
                  <a:gd name="T73" fmla="*/ 79 h 173"/>
                  <a:gd name="T74" fmla="*/ 2 w 173"/>
                  <a:gd name="T75" fmla="*/ 86 h 173"/>
                  <a:gd name="T76" fmla="*/ 13 w 173"/>
                  <a:gd name="T77" fmla="*/ 95 h 173"/>
                  <a:gd name="T78" fmla="*/ 15 w 173"/>
                  <a:gd name="T79" fmla="*/ 102 h 173"/>
                  <a:gd name="T80" fmla="*/ 22 w 173"/>
                  <a:gd name="T81" fmla="*/ 122 h 173"/>
                  <a:gd name="T82" fmla="*/ 53 w 173"/>
                  <a:gd name="T83" fmla="*/ 135 h 173"/>
                  <a:gd name="T84" fmla="*/ 62 w 173"/>
                  <a:gd name="T85" fmla="*/ 139 h 173"/>
                  <a:gd name="T86" fmla="*/ 68 w 173"/>
                  <a:gd name="T87" fmla="*/ 139 h 173"/>
                  <a:gd name="T88" fmla="*/ 77 w 173"/>
                  <a:gd name="T89" fmla="*/ 144 h 173"/>
                  <a:gd name="T90" fmla="*/ 79 w 173"/>
                  <a:gd name="T91" fmla="*/ 164 h 173"/>
                  <a:gd name="T92" fmla="*/ 84 w 173"/>
                  <a:gd name="T93" fmla="*/ 170 h 173"/>
                  <a:gd name="T94" fmla="*/ 84 w 173"/>
                  <a:gd name="T95" fmla="*/ 17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84" y="170"/>
                    </a:moveTo>
                    <a:lnTo>
                      <a:pt x="100" y="168"/>
                    </a:lnTo>
                    <a:lnTo>
                      <a:pt x="108" y="173"/>
                    </a:lnTo>
                    <a:lnTo>
                      <a:pt x="128" y="170"/>
                    </a:lnTo>
                    <a:lnTo>
                      <a:pt x="139" y="164"/>
                    </a:lnTo>
                    <a:lnTo>
                      <a:pt x="148" y="166"/>
                    </a:lnTo>
                    <a:lnTo>
                      <a:pt x="164" y="160"/>
                    </a:lnTo>
                    <a:lnTo>
                      <a:pt x="173" y="153"/>
                    </a:lnTo>
                    <a:lnTo>
                      <a:pt x="173" y="151"/>
                    </a:lnTo>
                    <a:lnTo>
                      <a:pt x="164" y="146"/>
                    </a:lnTo>
                    <a:lnTo>
                      <a:pt x="157" y="128"/>
                    </a:lnTo>
                    <a:lnTo>
                      <a:pt x="155" y="119"/>
                    </a:lnTo>
                    <a:lnTo>
                      <a:pt x="159" y="97"/>
                    </a:lnTo>
                    <a:lnTo>
                      <a:pt x="148" y="86"/>
                    </a:lnTo>
                    <a:lnTo>
                      <a:pt x="155" y="59"/>
                    </a:lnTo>
                    <a:lnTo>
                      <a:pt x="131" y="46"/>
                    </a:lnTo>
                    <a:lnTo>
                      <a:pt x="128" y="33"/>
                    </a:lnTo>
                    <a:lnTo>
                      <a:pt x="73" y="0"/>
                    </a:lnTo>
                    <a:lnTo>
                      <a:pt x="59" y="17"/>
                    </a:lnTo>
                    <a:lnTo>
                      <a:pt x="66" y="20"/>
                    </a:lnTo>
                    <a:lnTo>
                      <a:pt x="55" y="24"/>
                    </a:lnTo>
                    <a:lnTo>
                      <a:pt x="51" y="30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2" y="20"/>
                    </a:lnTo>
                    <a:lnTo>
                      <a:pt x="40" y="26"/>
                    </a:lnTo>
                    <a:lnTo>
                      <a:pt x="35" y="30"/>
                    </a:lnTo>
                    <a:lnTo>
                      <a:pt x="33" y="17"/>
                    </a:lnTo>
                    <a:lnTo>
                      <a:pt x="35" y="0"/>
                    </a:lnTo>
                    <a:lnTo>
                      <a:pt x="13" y="0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3" y="28"/>
                    </a:lnTo>
                    <a:lnTo>
                      <a:pt x="19" y="37"/>
                    </a:lnTo>
                    <a:lnTo>
                      <a:pt x="8" y="53"/>
                    </a:lnTo>
                    <a:lnTo>
                      <a:pt x="0" y="55"/>
                    </a:lnTo>
                    <a:lnTo>
                      <a:pt x="4" y="79"/>
                    </a:lnTo>
                    <a:lnTo>
                      <a:pt x="2" y="86"/>
                    </a:lnTo>
                    <a:lnTo>
                      <a:pt x="13" y="95"/>
                    </a:lnTo>
                    <a:lnTo>
                      <a:pt x="15" y="102"/>
                    </a:lnTo>
                    <a:lnTo>
                      <a:pt x="22" y="122"/>
                    </a:lnTo>
                    <a:lnTo>
                      <a:pt x="53" y="135"/>
                    </a:lnTo>
                    <a:lnTo>
                      <a:pt x="62" y="139"/>
                    </a:lnTo>
                    <a:lnTo>
                      <a:pt x="68" y="139"/>
                    </a:lnTo>
                    <a:lnTo>
                      <a:pt x="77" y="144"/>
                    </a:lnTo>
                    <a:lnTo>
                      <a:pt x="79" y="164"/>
                    </a:lnTo>
                    <a:lnTo>
                      <a:pt x="84" y="170"/>
                    </a:lnTo>
                    <a:lnTo>
                      <a:pt x="84" y="17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2" name="Freeform 541"/>
              <p:cNvSpPr>
                <a:spLocks/>
              </p:cNvSpPr>
              <p:nvPr/>
            </p:nvSpPr>
            <p:spPr bwMode="auto">
              <a:xfrm>
                <a:off x="3177" y="2286"/>
                <a:ext cx="173" cy="173"/>
              </a:xfrm>
              <a:custGeom>
                <a:avLst/>
                <a:gdLst>
                  <a:gd name="T0" fmla="*/ 84 w 173"/>
                  <a:gd name="T1" fmla="*/ 170 h 173"/>
                  <a:gd name="T2" fmla="*/ 100 w 173"/>
                  <a:gd name="T3" fmla="*/ 168 h 173"/>
                  <a:gd name="T4" fmla="*/ 108 w 173"/>
                  <a:gd name="T5" fmla="*/ 173 h 173"/>
                  <a:gd name="T6" fmla="*/ 128 w 173"/>
                  <a:gd name="T7" fmla="*/ 170 h 173"/>
                  <a:gd name="T8" fmla="*/ 139 w 173"/>
                  <a:gd name="T9" fmla="*/ 164 h 173"/>
                  <a:gd name="T10" fmla="*/ 148 w 173"/>
                  <a:gd name="T11" fmla="*/ 166 h 173"/>
                  <a:gd name="T12" fmla="*/ 164 w 173"/>
                  <a:gd name="T13" fmla="*/ 160 h 173"/>
                  <a:gd name="T14" fmla="*/ 173 w 173"/>
                  <a:gd name="T15" fmla="*/ 153 h 173"/>
                  <a:gd name="T16" fmla="*/ 173 w 173"/>
                  <a:gd name="T17" fmla="*/ 151 h 173"/>
                  <a:gd name="T18" fmla="*/ 164 w 173"/>
                  <a:gd name="T19" fmla="*/ 146 h 173"/>
                  <a:gd name="T20" fmla="*/ 157 w 173"/>
                  <a:gd name="T21" fmla="*/ 128 h 173"/>
                  <a:gd name="T22" fmla="*/ 155 w 173"/>
                  <a:gd name="T23" fmla="*/ 119 h 173"/>
                  <a:gd name="T24" fmla="*/ 159 w 173"/>
                  <a:gd name="T25" fmla="*/ 97 h 173"/>
                  <a:gd name="T26" fmla="*/ 148 w 173"/>
                  <a:gd name="T27" fmla="*/ 86 h 173"/>
                  <a:gd name="T28" fmla="*/ 155 w 173"/>
                  <a:gd name="T29" fmla="*/ 59 h 173"/>
                  <a:gd name="T30" fmla="*/ 131 w 173"/>
                  <a:gd name="T31" fmla="*/ 46 h 173"/>
                  <a:gd name="T32" fmla="*/ 128 w 173"/>
                  <a:gd name="T33" fmla="*/ 33 h 173"/>
                  <a:gd name="T34" fmla="*/ 73 w 173"/>
                  <a:gd name="T35" fmla="*/ 0 h 173"/>
                  <a:gd name="T36" fmla="*/ 59 w 173"/>
                  <a:gd name="T37" fmla="*/ 17 h 173"/>
                  <a:gd name="T38" fmla="*/ 66 w 173"/>
                  <a:gd name="T39" fmla="*/ 20 h 173"/>
                  <a:gd name="T40" fmla="*/ 55 w 173"/>
                  <a:gd name="T41" fmla="*/ 24 h 173"/>
                  <a:gd name="T42" fmla="*/ 51 w 173"/>
                  <a:gd name="T43" fmla="*/ 30 h 173"/>
                  <a:gd name="T44" fmla="*/ 49 w 173"/>
                  <a:gd name="T45" fmla="*/ 26 h 173"/>
                  <a:gd name="T46" fmla="*/ 48 w 173"/>
                  <a:gd name="T47" fmla="*/ 26 h 173"/>
                  <a:gd name="T48" fmla="*/ 42 w 173"/>
                  <a:gd name="T49" fmla="*/ 20 h 173"/>
                  <a:gd name="T50" fmla="*/ 40 w 173"/>
                  <a:gd name="T51" fmla="*/ 26 h 173"/>
                  <a:gd name="T52" fmla="*/ 35 w 173"/>
                  <a:gd name="T53" fmla="*/ 30 h 173"/>
                  <a:gd name="T54" fmla="*/ 33 w 173"/>
                  <a:gd name="T55" fmla="*/ 17 h 173"/>
                  <a:gd name="T56" fmla="*/ 35 w 173"/>
                  <a:gd name="T57" fmla="*/ 0 h 173"/>
                  <a:gd name="T58" fmla="*/ 13 w 173"/>
                  <a:gd name="T59" fmla="*/ 0 h 173"/>
                  <a:gd name="T60" fmla="*/ 19 w 173"/>
                  <a:gd name="T61" fmla="*/ 15 h 173"/>
                  <a:gd name="T62" fmla="*/ 17 w 173"/>
                  <a:gd name="T63" fmla="*/ 22 h 173"/>
                  <a:gd name="T64" fmla="*/ 13 w 173"/>
                  <a:gd name="T65" fmla="*/ 28 h 173"/>
                  <a:gd name="T66" fmla="*/ 19 w 173"/>
                  <a:gd name="T67" fmla="*/ 37 h 173"/>
                  <a:gd name="T68" fmla="*/ 8 w 173"/>
                  <a:gd name="T69" fmla="*/ 53 h 173"/>
                  <a:gd name="T70" fmla="*/ 0 w 173"/>
                  <a:gd name="T71" fmla="*/ 55 h 173"/>
                  <a:gd name="T72" fmla="*/ 4 w 173"/>
                  <a:gd name="T73" fmla="*/ 79 h 173"/>
                  <a:gd name="T74" fmla="*/ 2 w 173"/>
                  <a:gd name="T75" fmla="*/ 86 h 173"/>
                  <a:gd name="T76" fmla="*/ 13 w 173"/>
                  <a:gd name="T77" fmla="*/ 95 h 173"/>
                  <a:gd name="T78" fmla="*/ 15 w 173"/>
                  <a:gd name="T79" fmla="*/ 102 h 173"/>
                  <a:gd name="T80" fmla="*/ 22 w 173"/>
                  <a:gd name="T81" fmla="*/ 122 h 173"/>
                  <a:gd name="T82" fmla="*/ 53 w 173"/>
                  <a:gd name="T83" fmla="*/ 135 h 173"/>
                  <a:gd name="T84" fmla="*/ 62 w 173"/>
                  <a:gd name="T85" fmla="*/ 139 h 173"/>
                  <a:gd name="T86" fmla="*/ 68 w 173"/>
                  <a:gd name="T87" fmla="*/ 139 h 173"/>
                  <a:gd name="T88" fmla="*/ 77 w 173"/>
                  <a:gd name="T89" fmla="*/ 144 h 173"/>
                  <a:gd name="T90" fmla="*/ 79 w 173"/>
                  <a:gd name="T91" fmla="*/ 164 h 173"/>
                  <a:gd name="T92" fmla="*/ 84 w 173"/>
                  <a:gd name="T93" fmla="*/ 170 h 173"/>
                  <a:gd name="T94" fmla="*/ 84 w 173"/>
                  <a:gd name="T95" fmla="*/ 17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84" y="170"/>
                    </a:moveTo>
                    <a:lnTo>
                      <a:pt x="100" y="168"/>
                    </a:lnTo>
                    <a:lnTo>
                      <a:pt x="108" y="173"/>
                    </a:lnTo>
                    <a:lnTo>
                      <a:pt x="128" y="170"/>
                    </a:lnTo>
                    <a:lnTo>
                      <a:pt x="139" y="164"/>
                    </a:lnTo>
                    <a:lnTo>
                      <a:pt x="148" y="166"/>
                    </a:lnTo>
                    <a:lnTo>
                      <a:pt x="164" y="160"/>
                    </a:lnTo>
                    <a:lnTo>
                      <a:pt x="173" y="153"/>
                    </a:lnTo>
                    <a:lnTo>
                      <a:pt x="173" y="151"/>
                    </a:lnTo>
                    <a:lnTo>
                      <a:pt x="164" y="146"/>
                    </a:lnTo>
                    <a:lnTo>
                      <a:pt x="157" y="128"/>
                    </a:lnTo>
                    <a:lnTo>
                      <a:pt x="155" y="119"/>
                    </a:lnTo>
                    <a:lnTo>
                      <a:pt x="159" y="97"/>
                    </a:lnTo>
                    <a:lnTo>
                      <a:pt x="148" y="86"/>
                    </a:lnTo>
                    <a:lnTo>
                      <a:pt x="155" y="59"/>
                    </a:lnTo>
                    <a:lnTo>
                      <a:pt x="131" y="46"/>
                    </a:lnTo>
                    <a:lnTo>
                      <a:pt x="128" y="33"/>
                    </a:lnTo>
                    <a:lnTo>
                      <a:pt x="73" y="0"/>
                    </a:lnTo>
                    <a:lnTo>
                      <a:pt x="59" y="17"/>
                    </a:lnTo>
                    <a:lnTo>
                      <a:pt x="66" y="20"/>
                    </a:lnTo>
                    <a:lnTo>
                      <a:pt x="55" y="24"/>
                    </a:lnTo>
                    <a:lnTo>
                      <a:pt x="51" y="30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2" y="20"/>
                    </a:lnTo>
                    <a:lnTo>
                      <a:pt x="40" y="26"/>
                    </a:lnTo>
                    <a:lnTo>
                      <a:pt x="35" y="30"/>
                    </a:lnTo>
                    <a:lnTo>
                      <a:pt x="33" y="17"/>
                    </a:lnTo>
                    <a:lnTo>
                      <a:pt x="35" y="0"/>
                    </a:lnTo>
                    <a:lnTo>
                      <a:pt x="13" y="0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3" y="28"/>
                    </a:lnTo>
                    <a:lnTo>
                      <a:pt x="19" y="37"/>
                    </a:lnTo>
                    <a:lnTo>
                      <a:pt x="8" y="53"/>
                    </a:lnTo>
                    <a:lnTo>
                      <a:pt x="0" y="55"/>
                    </a:lnTo>
                    <a:lnTo>
                      <a:pt x="4" y="79"/>
                    </a:lnTo>
                    <a:lnTo>
                      <a:pt x="2" y="86"/>
                    </a:lnTo>
                    <a:lnTo>
                      <a:pt x="13" y="95"/>
                    </a:lnTo>
                    <a:lnTo>
                      <a:pt x="15" y="102"/>
                    </a:lnTo>
                    <a:lnTo>
                      <a:pt x="22" y="122"/>
                    </a:lnTo>
                    <a:lnTo>
                      <a:pt x="53" y="135"/>
                    </a:lnTo>
                    <a:lnTo>
                      <a:pt x="62" y="139"/>
                    </a:lnTo>
                    <a:lnTo>
                      <a:pt x="68" y="139"/>
                    </a:lnTo>
                    <a:lnTo>
                      <a:pt x="77" y="144"/>
                    </a:lnTo>
                    <a:lnTo>
                      <a:pt x="79" y="164"/>
                    </a:lnTo>
                    <a:lnTo>
                      <a:pt x="84" y="170"/>
                    </a:lnTo>
                    <a:lnTo>
                      <a:pt x="84" y="170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3" name="Freeform 542"/>
              <p:cNvSpPr>
                <a:spLocks/>
              </p:cNvSpPr>
              <p:nvPr/>
            </p:nvSpPr>
            <p:spPr bwMode="auto">
              <a:xfrm>
                <a:off x="3332" y="2363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4 w 4"/>
                  <a:gd name="T3" fmla="*/ 11 h 11"/>
                  <a:gd name="T4" fmla="*/ 0 w 4"/>
                  <a:gd name="T5" fmla="*/ 7 h 11"/>
                  <a:gd name="T6" fmla="*/ 0 w 4"/>
                  <a:gd name="T7" fmla="*/ 0 h 11"/>
                  <a:gd name="T8" fmla="*/ 0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4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4" name="Freeform 543"/>
              <p:cNvSpPr>
                <a:spLocks/>
              </p:cNvSpPr>
              <p:nvPr/>
            </p:nvSpPr>
            <p:spPr bwMode="auto">
              <a:xfrm>
                <a:off x="3332" y="2363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4 w 4"/>
                  <a:gd name="T3" fmla="*/ 11 h 11"/>
                  <a:gd name="T4" fmla="*/ 0 w 4"/>
                  <a:gd name="T5" fmla="*/ 7 h 11"/>
                  <a:gd name="T6" fmla="*/ 0 w 4"/>
                  <a:gd name="T7" fmla="*/ 0 h 11"/>
                  <a:gd name="T8" fmla="*/ 0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4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5" name="Freeform 544"/>
              <p:cNvSpPr>
                <a:spLocks/>
              </p:cNvSpPr>
              <p:nvPr/>
            </p:nvSpPr>
            <p:spPr bwMode="auto">
              <a:xfrm>
                <a:off x="3339" y="2348"/>
                <a:ext cx="2" cy="9"/>
              </a:xfrm>
              <a:custGeom>
                <a:avLst/>
                <a:gdLst>
                  <a:gd name="T0" fmla="*/ 2 w 2"/>
                  <a:gd name="T1" fmla="*/ 4 h 9"/>
                  <a:gd name="T2" fmla="*/ 0 w 2"/>
                  <a:gd name="T3" fmla="*/ 9 h 9"/>
                  <a:gd name="T4" fmla="*/ 0 w 2"/>
                  <a:gd name="T5" fmla="*/ 0 h 9"/>
                  <a:gd name="T6" fmla="*/ 2 w 2"/>
                  <a:gd name="T7" fmla="*/ 4 h 9"/>
                  <a:gd name="T8" fmla="*/ 2 w 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4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6" name="Freeform 545"/>
              <p:cNvSpPr>
                <a:spLocks/>
              </p:cNvSpPr>
              <p:nvPr/>
            </p:nvSpPr>
            <p:spPr bwMode="auto">
              <a:xfrm>
                <a:off x="3339" y="2348"/>
                <a:ext cx="2" cy="9"/>
              </a:xfrm>
              <a:custGeom>
                <a:avLst/>
                <a:gdLst>
                  <a:gd name="T0" fmla="*/ 2 w 2"/>
                  <a:gd name="T1" fmla="*/ 4 h 9"/>
                  <a:gd name="T2" fmla="*/ 0 w 2"/>
                  <a:gd name="T3" fmla="*/ 9 h 9"/>
                  <a:gd name="T4" fmla="*/ 0 w 2"/>
                  <a:gd name="T5" fmla="*/ 0 h 9"/>
                  <a:gd name="T6" fmla="*/ 2 w 2"/>
                  <a:gd name="T7" fmla="*/ 4 h 9"/>
                  <a:gd name="T8" fmla="*/ 2 w 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4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7" name="Freeform 546"/>
              <p:cNvSpPr>
                <a:spLocks/>
              </p:cNvSpPr>
              <p:nvPr/>
            </p:nvSpPr>
            <p:spPr bwMode="auto">
              <a:xfrm>
                <a:off x="3054" y="2401"/>
                <a:ext cx="187" cy="160"/>
              </a:xfrm>
              <a:custGeom>
                <a:avLst/>
                <a:gdLst>
                  <a:gd name="T0" fmla="*/ 32 w 187"/>
                  <a:gd name="T1" fmla="*/ 44 h 160"/>
                  <a:gd name="T2" fmla="*/ 31 w 187"/>
                  <a:gd name="T3" fmla="*/ 75 h 160"/>
                  <a:gd name="T4" fmla="*/ 34 w 187"/>
                  <a:gd name="T5" fmla="*/ 78 h 160"/>
                  <a:gd name="T6" fmla="*/ 0 w 187"/>
                  <a:gd name="T7" fmla="*/ 78 h 160"/>
                  <a:gd name="T8" fmla="*/ 0 w 187"/>
                  <a:gd name="T9" fmla="*/ 136 h 160"/>
                  <a:gd name="T10" fmla="*/ 20 w 187"/>
                  <a:gd name="T11" fmla="*/ 155 h 160"/>
                  <a:gd name="T12" fmla="*/ 34 w 187"/>
                  <a:gd name="T13" fmla="*/ 151 h 160"/>
                  <a:gd name="T14" fmla="*/ 45 w 187"/>
                  <a:gd name="T15" fmla="*/ 153 h 160"/>
                  <a:gd name="T16" fmla="*/ 51 w 187"/>
                  <a:gd name="T17" fmla="*/ 156 h 160"/>
                  <a:gd name="T18" fmla="*/ 76 w 187"/>
                  <a:gd name="T19" fmla="*/ 160 h 160"/>
                  <a:gd name="T20" fmla="*/ 92 w 187"/>
                  <a:gd name="T21" fmla="*/ 144 h 160"/>
                  <a:gd name="T22" fmla="*/ 105 w 187"/>
                  <a:gd name="T23" fmla="*/ 138 h 160"/>
                  <a:gd name="T24" fmla="*/ 107 w 187"/>
                  <a:gd name="T25" fmla="*/ 126 h 160"/>
                  <a:gd name="T26" fmla="*/ 123 w 187"/>
                  <a:gd name="T27" fmla="*/ 120 h 160"/>
                  <a:gd name="T28" fmla="*/ 132 w 187"/>
                  <a:gd name="T29" fmla="*/ 122 h 160"/>
                  <a:gd name="T30" fmla="*/ 127 w 187"/>
                  <a:gd name="T31" fmla="*/ 113 h 160"/>
                  <a:gd name="T32" fmla="*/ 178 w 187"/>
                  <a:gd name="T33" fmla="*/ 96 h 160"/>
                  <a:gd name="T34" fmla="*/ 172 w 187"/>
                  <a:gd name="T35" fmla="*/ 89 h 160"/>
                  <a:gd name="T36" fmla="*/ 178 w 187"/>
                  <a:gd name="T37" fmla="*/ 73 h 160"/>
                  <a:gd name="T38" fmla="*/ 183 w 187"/>
                  <a:gd name="T39" fmla="*/ 69 h 160"/>
                  <a:gd name="T40" fmla="*/ 180 w 187"/>
                  <a:gd name="T41" fmla="*/ 65 h 160"/>
                  <a:gd name="T42" fmla="*/ 180 w 187"/>
                  <a:gd name="T43" fmla="*/ 55 h 160"/>
                  <a:gd name="T44" fmla="*/ 182 w 187"/>
                  <a:gd name="T45" fmla="*/ 44 h 160"/>
                  <a:gd name="T46" fmla="*/ 187 w 187"/>
                  <a:gd name="T47" fmla="*/ 40 h 160"/>
                  <a:gd name="T48" fmla="*/ 176 w 187"/>
                  <a:gd name="T49" fmla="*/ 20 h 160"/>
                  <a:gd name="T50" fmla="*/ 145 w 187"/>
                  <a:gd name="T51" fmla="*/ 7 h 160"/>
                  <a:gd name="T52" fmla="*/ 143 w 187"/>
                  <a:gd name="T53" fmla="*/ 11 h 160"/>
                  <a:gd name="T54" fmla="*/ 138 w 187"/>
                  <a:gd name="T55" fmla="*/ 7 h 160"/>
                  <a:gd name="T56" fmla="*/ 136 w 187"/>
                  <a:gd name="T57" fmla="*/ 0 h 160"/>
                  <a:gd name="T58" fmla="*/ 114 w 187"/>
                  <a:gd name="T59" fmla="*/ 5 h 160"/>
                  <a:gd name="T60" fmla="*/ 107 w 187"/>
                  <a:gd name="T61" fmla="*/ 16 h 160"/>
                  <a:gd name="T62" fmla="*/ 111 w 187"/>
                  <a:gd name="T63" fmla="*/ 36 h 160"/>
                  <a:gd name="T64" fmla="*/ 105 w 187"/>
                  <a:gd name="T65" fmla="*/ 58 h 160"/>
                  <a:gd name="T66" fmla="*/ 112 w 187"/>
                  <a:gd name="T67" fmla="*/ 65 h 160"/>
                  <a:gd name="T68" fmla="*/ 123 w 187"/>
                  <a:gd name="T69" fmla="*/ 65 h 160"/>
                  <a:gd name="T70" fmla="*/ 123 w 187"/>
                  <a:gd name="T71" fmla="*/ 84 h 160"/>
                  <a:gd name="T72" fmla="*/ 111 w 187"/>
                  <a:gd name="T73" fmla="*/ 80 h 160"/>
                  <a:gd name="T74" fmla="*/ 96 w 187"/>
                  <a:gd name="T75" fmla="*/ 65 h 160"/>
                  <a:gd name="T76" fmla="*/ 87 w 187"/>
                  <a:gd name="T77" fmla="*/ 64 h 160"/>
                  <a:gd name="T78" fmla="*/ 82 w 187"/>
                  <a:gd name="T79" fmla="*/ 58 h 160"/>
                  <a:gd name="T80" fmla="*/ 67 w 187"/>
                  <a:gd name="T81" fmla="*/ 60 h 160"/>
                  <a:gd name="T82" fmla="*/ 54 w 187"/>
                  <a:gd name="T83" fmla="*/ 53 h 160"/>
                  <a:gd name="T84" fmla="*/ 51 w 187"/>
                  <a:gd name="T85" fmla="*/ 47 h 160"/>
                  <a:gd name="T86" fmla="*/ 40 w 187"/>
                  <a:gd name="T87" fmla="*/ 51 h 160"/>
                  <a:gd name="T88" fmla="*/ 36 w 187"/>
                  <a:gd name="T89" fmla="*/ 44 h 160"/>
                  <a:gd name="T90" fmla="*/ 32 w 187"/>
                  <a:gd name="T91" fmla="*/ 44 h 160"/>
                  <a:gd name="T92" fmla="*/ 32 w 187"/>
                  <a:gd name="T93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7" h="160">
                    <a:moveTo>
                      <a:pt x="32" y="44"/>
                    </a:moveTo>
                    <a:lnTo>
                      <a:pt x="31" y="75"/>
                    </a:lnTo>
                    <a:lnTo>
                      <a:pt x="34" y="78"/>
                    </a:lnTo>
                    <a:lnTo>
                      <a:pt x="0" y="78"/>
                    </a:lnTo>
                    <a:lnTo>
                      <a:pt x="0" y="136"/>
                    </a:lnTo>
                    <a:lnTo>
                      <a:pt x="20" y="155"/>
                    </a:lnTo>
                    <a:lnTo>
                      <a:pt x="34" y="151"/>
                    </a:lnTo>
                    <a:lnTo>
                      <a:pt x="45" y="153"/>
                    </a:lnTo>
                    <a:lnTo>
                      <a:pt x="51" y="156"/>
                    </a:lnTo>
                    <a:lnTo>
                      <a:pt x="76" y="160"/>
                    </a:lnTo>
                    <a:lnTo>
                      <a:pt x="92" y="144"/>
                    </a:lnTo>
                    <a:lnTo>
                      <a:pt x="105" y="138"/>
                    </a:lnTo>
                    <a:lnTo>
                      <a:pt x="107" y="126"/>
                    </a:lnTo>
                    <a:lnTo>
                      <a:pt x="123" y="120"/>
                    </a:lnTo>
                    <a:lnTo>
                      <a:pt x="132" y="122"/>
                    </a:lnTo>
                    <a:lnTo>
                      <a:pt x="127" y="113"/>
                    </a:lnTo>
                    <a:lnTo>
                      <a:pt x="178" y="96"/>
                    </a:lnTo>
                    <a:lnTo>
                      <a:pt x="172" y="89"/>
                    </a:lnTo>
                    <a:lnTo>
                      <a:pt x="178" y="73"/>
                    </a:lnTo>
                    <a:lnTo>
                      <a:pt x="183" y="69"/>
                    </a:lnTo>
                    <a:lnTo>
                      <a:pt x="180" y="65"/>
                    </a:lnTo>
                    <a:lnTo>
                      <a:pt x="180" y="55"/>
                    </a:lnTo>
                    <a:lnTo>
                      <a:pt x="182" y="44"/>
                    </a:lnTo>
                    <a:lnTo>
                      <a:pt x="187" y="40"/>
                    </a:lnTo>
                    <a:lnTo>
                      <a:pt x="176" y="20"/>
                    </a:lnTo>
                    <a:lnTo>
                      <a:pt x="145" y="7"/>
                    </a:lnTo>
                    <a:lnTo>
                      <a:pt x="143" y="11"/>
                    </a:lnTo>
                    <a:lnTo>
                      <a:pt x="138" y="7"/>
                    </a:lnTo>
                    <a:lnTo>
                      <a:pt x="136" y="0"/>
                    </a:lnTo>
                    <a:lnTo>
                      <a:pt x="114" y="5"/>
                    </a:lnTo>
                    <a:lnTo>
                      <a:pt x="107" y="16"/>
                    </a:lnTo>
                    <a:lnTo>
                      <a:pt x="111" y="36"/>
                    </a:lnTo>
                    <a:lnTo>
                      <a:pt x="105" y="58"/>
                    </a:lnTo>
                    <a:lnTo>
                      <a:pt x="112" y="65"/>
                    </a:lnTo>
                    <a:lnTo>
                      <a:pt x="123" y="65"/>
                    </a:lnTo>
                    <a:lnTo>
                      <a:pt x="123" y="84"/>
                    </a:lnTo>
                    <a:lnTo>
                      <a:pt x="111" y="80"/>
                    </a:lnTo>
                    <a:lnTo>
                      <a:pt x="96" y="65"/>
                    </a:lnTo>
                    <a:lnTo>
                      <a:pt x="87" y="64"/>
                    </a:lnTo>
                    <a:lnTo>
                      <a:pt x="82" y="58"/>
                    </a:lnTo>
                    <a:lnTo>
                      <a:pt x="67" y="60"/>
                    </a:lnTo>
                    <a:lnTo>
                      <a:pt x="54" y="53"/>
                    </a:lnTo>
                    <a:lnTo>
                      <a:pt x="51" y="47"/>
                    </a:lnTo>
                    <a:lnTo>
                      <a:pt x="40" y="51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8" name="Freeform 547"/>
              <p:cNvSpPr>
                <a:spLocks/>
              </p:cNvSpPr>
              <p:nvPr/>
            </p:nvSpPr>
            <p:spPr bwMode="auto">
              <a:xfrm>
                <a:off x="3054" y="2401"/>
                <a:ext cx="187" cy="160"/>
              </a:xfrm>
              <a:custGeom>
                <a:avLst/>
                <a:gdLst>
                  <a:gd name="T0" fmla="*/ 32 w 187"/>
                  <a:gd name="T1" fmla="*/ 44 h 160"/>
                  <a:gd name="T2" fmla="*/ 31 w 187"/>
                  <a:gd name="T3" fmla="*/ 75 h 160"/>
                  <a:gd name="T4" fmla="*/ 34 w 187"/>
                  <a:gd name="T5" fmla="*/ 78 h 160"/>
                  <a:gd name="T6" fmla="*/ 0 w 187"/>
                  <a:gd name="T7" fmla="*/ 78 h 160"/>
                  <a:gd name="T8" fmla="*/ 0 w 187"/>
                  <a:gd name="T9" fmla="*/ 136 h 160"/>
                  <a:gd name="T10" fmla="*/ 20 w 187"/>
                  <a:gd name="T11" fmla="*/ 155 h 160"/>
                  <a:gd name="T12" fmla="*/ 34 w 187"/>
                  <a:gd name="T13" fmla="*/ 151 h 160"/>
                  <a:gd name="T14" fmla="*/ 45 w 187"/>
                  <a:gd name="T15" fmla="*/ 153 h 160"/>
                  <a:gd name="T16" fmla="*/ 51 w 187"/>
                  <a:gd name="T17" fmla="*/ 156 h 160"/>
                  <a:gd name="T18" fmla="*/ 76 w 187"/>
                  <a:gd name="T19" fmla="*/ 160 h 160"/>
                  <a:gd name="T20" fmla="*/ 92 w 187"/>
                  <a:gd name="T21" fmla="*/ 144 h 160"/>
                  <a:gd name="T22" fmla="*/ 105 w 187"/>
                  <a:gd name="T23" fmla="*/ 138 h 160"/>
                  <a:gd name="T24" fmla="*/ 107 w 187"/>
                  <a:gd name="T25" fmla="*/ 126 h 160"/>
                  <a:gd name="T26" fmla="*/ 123 w 187"/>
                  <a:gd name="T27" fmla="*/ 120 h 160"/>
                  <a:gd name="T28" fmla="*/ 132 w 187"/>
                  <a:gd name="T29" fmla="*/ 122 h 160"/>
                  <a:gd name="T30" fmla="*/ 127 w 187"/>
                  <a:gd name="T31" fmla="*/ 113 h 160"/>
                  <a:gd name="T32" fmla="*/ 178 w 187"/>
                  <a:gd name="T33" fmla="*/ 96 h 160"/>
                  <a:gd name="T34" fmla="*/ 172 w 187"/>
                  <a:gd name="T35" fmla="*/ 89 h 160"/>
                  <a:gd name="T36" fmla="*/ 178 w 187"/>
                  <a:gd name="T37" fmla="*/ 73 h 160"/>
                  <a:gd name="T38" fmla="*/ 183 w 187"/>
                  <a:gd name="T39" fmla="*/ 69 h 160"/>
                  <a:gd name="T40" fmla="*/ 180 w 187"/>
                  <a:gd name="T41" fmla="*/ 65 h 160"/>
                  <a:gd name="T42" fmla="*/ 180 w 187"/>
                  <a:gd name="T43" fmla="*/ 55 h 160"/>
                  <a:gd name="T44" fmla="*/ 182 w 187"/>
                  <a:gd name="T45" fmla="*/ 44 h 160"/>
                  <a:gd name="T46" fmla="*/ 187 w 187"/>
                  <a:gd name="T47" fmla="*/ 40 h 160"/>
                  <a:gd name="T48" fmla="*/ 176 w 187"/>
                  <a:gd name="T49" fmla="*/ 20 h 160"/>
                  <a:gd name="T50" fmla="*/ 145 w 187"/>
                  <a:gd name="T51" fmla="*/ 7 h 160"/>
                  <a:gd name="T52" fmla="*/ 143 w 187"/>
                  <a:gd name="T53" fmla="*/ 11 h 160"/>
                  <a:gd name="T54" fmla="*/ 138 w 187"/>
                  <a:gd name="T55" fmla="*/ 7 h 160"/>
                  <a:gd name="T56" fmla="*/ 136 w 187"/>
                  <a:gd name="T57" fmla="*/ 0 h 160"/>
                  <a:gd name="T58" fmla="*/ 114 w 187"/>
                  <a:gd name="T59" fmla="*/ 5 h 160"/>
                  <a:gd name="T60" fmla="*/ 107 w 187"/>
                  <a:gd name="T61" fmla="*/ 16 h 160"/>
                  <a:gd name="T62" fmla="*/ 111 w 187"/>
                  <a:gd name="T63" fmla="*/ 36 h 160"/>
                  <a:gd name="T64" fmla="*/ 105 w 187"/>
                  <a:gd name="T65" fmla="*/ 58 h 160"/>
                  <a:gd name="T66" fmla="*/ 112 w 187"/>
                  <a:gd name="T67" fmla="*/ 65 h 160"/>
                  <a:gd name="T68" fmla="*/ 123 w 187"/>
                  <a:gd name="T69" fmla="*/ 65 h 160"/>
                  <a:gd name="T70" fmla="*/ 123 w 187"/>
                  <a:gd name="T71" fmla="*/ 84 h 160"/>
                  <a:gd name="T72" fmla="*/ 111 w 187"/>
                  <a:gd name="T73" fmla="*/ 80 h 160"/>
                  <a:gd name="T74" fmla="*/ 96 w 187"/>
                  <a:gd name="T75" fmla="*/ 65 h 160"/>
                  <a:gd name="T76" fmla="*/ 87 w 187"/>
                  <a:gd name="T77" fmla="*/ 64 h 160"/>
                  <a:gd name="T78" fmla="*/ 82 w 187"/>
                  <a:gd name="T79" fmla="*/ 58 h 160"/>
                  <a:gd name="T80" fmla="*/ 67 w 187"/>
                  <a:gd name="T81" fmla="*/ 60 h 160"/>
                  <a:gd name="T82" fmla="*/ 54 w 187"/>
                  <a:gd name="T83" fmla="*/ 53 h 160"/>
                  <a:gd name="T84" fmla="*/ 51 w 187"/>
                  <a:gd name="T85" fmla="*/ 47 h 160"/>
                  <a:gd name="T86" fmla="*/ 40 w 187"/>
                  <a:gd name="T87" fmla="*/ 51 h 160"/>
                  <a:gd name="T88" fmla="*/ 36 w 187"/>
                  <a:gd name="T89" fmla="*/ 44 h 160"/>
                  <a:gd name="T90" fmla="*/ 32 w 187"/>
                  <a:gd name="T91" fmla="*/ 44 h 160"/>
                  <a:gd name="T92" fmla="*/ 32 w 187"/>
                  <a:gd name="T93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7" h="160">
                    <a:moveTo>
                      <a:pt x="32" y="44"/>
                    </a:moveTo>
                    <a:lnTo>
                      <a:pt x="31" y="75"/>
                    </a:lnTo>
                    <a:lnTo>
                      <a:pt x="34" y="78"/>
                    </a:lnTo>
                    <a:lnTo>
                      <a:pt x="0" y="78"/>
                    </a:lnTo>
                    <a:lnTo>
                      <a:pt x="0" y="136"/>
                    </a:lnTo>
                    <a:lnTo>
                      <a:pt x="20" y="155"/>
                    </a:lnTo>
                    <a:lnTo>
                      <a:pt x="34" y="151"/>
                    </a:lnTo>
                    <a:lnTo>
                      <a:pt x="45" y="153"/>
                    </a:lnTo>
                    <a:lnTo>
                      <a:pt x="51" y="156"/>
                    </a:lnTo>
                    <a:lnTo>
                      <a:pt x="76" y="160"/>
                    </a:lnTo>
                    <a:lnTo>
                      <a:pt x="92" y="144"/>
                    </a:lnTo>
                    <a:lnTo>
                      <a:pt x="105" y="138"/>
                    </a:lnTo>
                    <a:lnTo>
                      <a:pt x="107" y="126"/>
                    </a:lnTo>
                    <a:lnTo>
                      <a:pt x="123" y="120"/>
                    </a:lnTo>
                    <a:lnTo>
                      <a:pt x="132" y="122"/>
                    </a:lnTo>
                    <a:lnTo>
                      <a:pt x="127" y="113"/>
                    </a:lnTo>
                    <a:lnTo>
                      <a:pt x="178" y="96"/>
                    </a:lnTo>
                    <a:lnTo>
                      <a:pt x="172" y="89"/>
                    </a:lnTo>
                    <a:lnTo>
                      <a:pt x="178" y="73"/>
                    </a:lnTo>
                    <a:lnTo>
                      <a:pt x="183" y="69"/>
                    </a:lnTo>
                    <a:lnTo>
                      <a:pt x="180" y="65"/>
                    </a:lnTo>
                    <a:lnTo>
                      <a:pt x="180" y="55"/>
                    </a:lnTo>
                    <a:lnTo>
                      <a:pt x="182" y="44"/>
                    </a:lnTo>
                    <a:lnTo>
                      <a:pt x="187" y="40"/>
                    </a:lnTo>
                    <a:lnTo>
                      <a:pt x="176" y="20"/>
                    </a:lnTo>
                    <a:lnTo>
                      <a:pt x="145" y="7"/>
                    </a:lnTo>
                    <a:lnTo>
                      <a:pt x="143" y="11"/>
                    </a:lnTo>
                    <a:lnTo>
                      <a:pt x="138" y="7"/>
                    </a:lnTo>
                    <a:lnTo>
                      <a:pt x="136" y="0"/>
                    </a:lnTo>
                    <a:lnTo>
                      <a:pt x="114" y="5"/>
                    </a:lnTo>
                    <a:lnTo>
                      <a:pt x="107" y="16"/>
                    </a:lnTo>
                    <a:lnTo>
                      <a:pt x="111" y="36"/>
                    </a:lnTo>
                    <a:lnTo>
                      <a:pt x="105" y="58"/>
                    </a:lnTo>
                    <a:lnTo>
                      <a:pt x="112" y="65"/>
                    </a:lnTo>
                    <a:lnTo>
                      <a:pt x="123" y="65"/>
                    </a:lnTo>
                    <a:lnTo>
                      <a:pt x="123" y="84"/>
                    </a:lnTo>
                    <a:lnTo>
                      <a:pt x="111" y="80"/>
                    </a:lnTo>
                    <a:lnTo>
                      <a:pt x="96" y="65"/>
                    </a:lnTo>
                    <a:lnTo>
                      <a:pt x="87" y="64"/>
                    </a:lnTo>
                    <a:lnTo>
                      <a:pt x="82" y="58"/>
                    </a:lnTo>
                    <a:lnTo>
                      <a:pt x="67" y="60"/>
                    </a:lnTo>
                    <a:lnTo>
                      <a:pt x="54" y="53"/>
                    </a:lnTo>
                    <a:lnTo>
                      <a:pt x="51" y="47"/>
                    </a:lnTo>
                    <a:lnTo>
                      <a:pt x="40" y="51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79" name="Freeform 548"/>
              <p:cNvSpPr>
                <a:spLocks/>
              </p:cNvSpPr>
              <p:nvPr/>
            </p:nvSpPr>
            <p:spPr bwMode="auto">
              <a:xfrm>
                <a:off x="2852" y="1371"/>
                <a:ext cx="123" cy="61"/>
              </a:xfrm>
              <a:custGeom>
                <a:avLst/>
                <a:gdLst>
                  <a:gd name="T0" fmla="*/ 71 w 123"/>
                  <a:gd name="T1" fmla="*/ 6 h 61"/>
                  <a:gd name="T2" fmla="*/ 56 w 123"/>
                  <a:gd name="T3" fmla="*/ 19 h 61"/>
                  <a:gd name="T4" fmla="*/ 58 w 123"/>
                  <a:gd name="T5" fmla="*/ 33 h 61"/>
                  <a:gd name="T6" fmla="*/ 54 w 123"/>
                  <a:gd name="T7" fmla="*/ 35 h 61"/>
                  <a:gd name="T8" fmla="*/ 45 w 123"/>
                  <a:gd name="T9" fmla="*/ 31 h 61"/>
                  <a:gd name="T10" fmla="*/ 29 w 123"/>
                  <a:gd name="T11" fmla="*/ 39 h 61"/>
                  <a:gd name="T12" fmla="*/ 18 w 123"/>
                  <a:gd name="T13" fmla="*/ 35 h 61"/>
                  <a:gd name="T14" fmla="*/ 13 w 123"/>
                  <a:gd name="T15" fmla="*/ 41 h 61"/>
                  <a:gd name="T16" fmla="*/ 5 w 123"/>
                  <a:gd name="T17" fmla="*/ 35 h 61"/>
                  <a:gd name="T18" fmla="*/ 0 w 123"/>
                  <a:gd name="T19" fmla="*/ 37 h 61"/>
                  <a:gd name="T20" fmla="*/ 3 w 123"/>
                  <a:gd name="T21" fmla="*/ 48 h 61"/>
                  <a:gd name="T22" fmla="*/ 14 w 123"/>
                  <a:gd name="T23" fmla="*/ 51 h 61"/>
                  <a:gd name="T24" fmla="*/ 43 w 123"/>
                  <a:gd name="T25" fmla="*/ 46 h 61"/>
                  <a:gd name="T26" fmla="*/ 49 w 123"/>
                  <a:gd name="T27" fmla="*/ 55 h 61"/>
                  <a:gd name="T28" fmla="*/ 67 w 123"/>
                  <a:gd name="T29" fmla="*/ 61 h 61"/>
                  <a:gd name="T30" fmla="*/ 82 w 123"/>
                  <a:gd name="T31" fmla="*/ 61 h 61"/>
                  <a:gd name="T32" fmla="*/ 107 w 123"/>
                  <a:gd name="T33" fmla="*/ 51 h 61"/>
                  <a:gd name="T34" fmla="*/ 113 w 123"/>
                  <a:gd name="T35" fmla="*/ 48 h 61"/>
                  <a:gd name="T36" fmla="*/ 114 w 123"/>
                  <a:gd name="T37" fmla="*/ 31 h 61"/>
                  <a:gd name="T38" fmla="*/ 122 w 123"/>
                  <a:gd name="T39" fmla="*/ 31 h 61"/>
                  <a:gd name="T40" fmla="*/ 123 w 123"/>
                  <a:gd name="T41" fmla="*/ 22 h 61"/>
                  <a:gd name="T42" fmla="*/ 116 w 123"/>
                  <a:gd name="T43" fmla="*/ 6 h 61"/>
                  <a:gd name="T44" fmla="*/ 91 w 123"/>
                  <a:gd name="T45" fmla="*/ 0 h 61"/>
                  <a:gd name="T46" fmla="*/ 82 w 123"/>
                  <a:gd name="T47" fmla="*/ 10 h 61"/>
                  <a:gd name="T48" fmla="*/ 71 w 123"/>
                  <a:gd name="T49" fmla="*/ 6 h 61"/>
                  <a:gd name="T50" fmla="*/ 71 w 123"/>
                  <a:gd name="T5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61">
                    <a:moveTo>
                      <a:pt x="71" y="6"/>
                    </a:moveTo>
                    <a:lnTo>
                      <a:pt x="56" y="19"/>
                    </a:lnTo>
                    <a:lnTo>
                      <a:pt x="58" y="33"/>
                    </a:lnTo>
                    <a:lnTo>
                      <a:pt x="54" y="35"/>
                    </a:lnTo>
                    <a:lnTo>
                      <a:pt x="45" y="31"/>
                    </a:lnTo>
                    <a:lnTo>
                      <a:pt x="29" y="39"/>
                    </a:lnTo>
                    <a:lnTo>
                      <a:pt x="18" y="35"/>
                    </a:lnTo>
                    <a:lnTo>
                      <a:pt x="13" y="41"/>
                    </a:lnTo>
                    <a:lnTo>
                      <a:pt x="5" y="35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14" y="51"/>
                    </a:lnTo>
                    <a:lnTo>
                      <a:pt x="43" y="46"/>
                    </a:lnTo>
                    <a:lnTo>
                      <a:pt x="49" y="55"/>
                    </a:lnTo>
                    <a:lnTo>
                      <a:pt x="67" y="61"/>
                    </a:lnTo>
                    <a:lnTo>
                      <a:pt x="82" y="61"/>
                    </a:lnTo>
                    <a:lnTo>
                      <a:pt x="107" y="51"/>
                    </a:lnTo>
                    <a:lnTo>
                      <a:pt x="113" y="48"/>
                    </a:lnTo>
                    <a:lnTo>
                      <a:pt x="114" y="31"/>
                    </a:lnTo>
                    <a:lnTo>
                      <a:pt x="122" y="31"/>
                    </a:lnTo>
                    <a:lnTo>
                      <a:pt x="123" y="22"/>
                    </a:lnTo>
                    <a:lnTo>
                      <a:pt x="116" y="6"/>
                    </a:lnTo>
                    <a:lnTo>
                      <a:pt x="91" y="0"/>
                    </a:lnTo>
                    <a:lnTo>
                      <a:pt x="82" y="10"/>
                    </a:lnTo>
                    <a:lnTo>
                      <a:pt x="71" y="6"/>
                    </a:lnTo>
                    <a:lnTo>
                      <a:pt x="71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0" name="Freeform 549"/>
              <p:cNvSpPr>
                <a:spLocks/>
              </p:cNvSpPr>
              <p:nvPr/>
            </p:nvSpPr>
            <p:spPr bwMode="auto">
              <a:xfrm>
                <a:off x="2852" y="1371"/>
                <a:ext cx="123" cy="61"/>
              </a:xfrm>
              <a:custGeom>
                <a:avLst/>
                <a:gdLst>
                  <a:gd name="T0" fmla="*/ 71 w 123"/>
                  <a:gd name="T1" fmla="*/ 6 h 61"/>
                  <a:gd name="T2" fmla="*/ 56 w 123"/>
                  <a:gd name="T3" fmla="*/ 19 h 61"/>
                  <a:gd name="T4" fmla="*/ 58 w 123"/>
                  <a:gd name="T5" fmla="*/ 33 h 61"/>
                  <a:gd name="T6" fmla="*/ 54 w 123"/>
                  <a:gd name="T7" fmla="*/ 35 h 61"/>
                  <a:gd name="T8" fmla="*/ 45 w 123"/>
                  <a:gd name="T9" fmla="*/ 31 h 61"/>
                  <a:gd name="T10" fmla="*/ 29 w 123"/>
                  <a:gd name="T11" fmla="*/ 39 h 61"/>
                  <a:gd name="T12" fmla="*/ 18 w 123"/>
                  <a:gd name="T13" fmla="*/ 35 h 61"/>
                  <a:gd name="T14" fmla="*/ 13 w 123"/>
                  <a:gd name="T15" fmla="*/ 41 h 61"/>
                  <a:gd name="T16" fmla="*/ 5 w 123"/>
                  <a:gd name="T17" fmla="*/ 35 h 61"/>
                  <a:gd name="T18" fmla="*/ 0 w 123"/>
                  <a:gd name="T19" fmla="*/ 37 h 61"/>
                  <a:gd name="T20" fmla="*/ 3 w 123"/>
                  <a:gd name="T21" fmla="*/ 48 h 61"/>
                  <a:gd name="T22" fmla="*/ 14 w 123"/>
                  <a:gd name="T23" fmla="*/ 51 h 61"/>
                  <a:gd name="T24" fmla="*/ 43 w 123"/>
                  <a:gd name="T25" fmla="*/ 46 h 61"/>
                  <a:gd name="T26" fmla="*/ 49 w 123"/>
                  <a:gd name="T27" fmla="*/ 55 h 61"/>
                  <a:gd name="T28" fmla="*/ 67 w 123"/>
                  <a:gd name="T29" fmla="*/ 61 h 61"/>
                  <a:gd name="T30" fmla="*/ 82 w 123"/>
                  <a:gd name="T31" fmla="*/ 61 h 61"/>
                  <a:gd name="T32" fmla="*/ 107 w 123"/>
                  <a:gd name="T33" fmla="*/ 51 h 61"/>
                  <a:gd name="T34" fmla="*/ 113 w 123"/>
                  <a:gd name="T35" fmla="*/ 48 h 61"/>
                  <a:gd name="T36" fmla="*/ 114 w 123"/>
                  <a:gd name="T37" fmla="*/ 31 h 61"/>
                  <a:gd name="T38" fmla="*/ 122 w 123"/>
                  <a:gd name="T39" fmla="*/ 31 h 61"/>
                  <a:gd name="T40" fmla="*/ 123 w 123"/>
                  <a:gd name="T41" fmla="*/ 22 h 61"/>
                  <a:gd name="T42" fmla="*/ 116 w 123"/>
                  <a:gd name="T43" fmla="*/ 6 h 61"/>
                  <a:gd name="T44" fmla="*/ 91 w 123"/>
                  <a:gd name="T45" fmla="*/ 0 h 61"/>
                  <a:gd name="T46" fmla="*/ 82 w 123"/>
                  <a:gd name="T47" fmla="*/ 10 h 61"/>
                  <a:gd name="T48" fmla="*/ 71 w 123"/>
                  <a:gd name="T49" fmla="*/ 6 h 61"/>
                  <a:gd name="T50" fmla="*/ 71 w 123"/>
                  <a:gd name="T5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61">
                    <a:moveTo>
                      <a:pt x="71" y="6"/>
                    </a:moveTo>
                    <a:lnTo>
                      <a:pt x="56" y="19"/>
                    </a:lnTo>
                    <a:lnTo>
                      <a:pt x="58" y="33"/>
                    </a:lnTo>
                    <a:lnTo>
                      <a:pt x="54" y="35"/>
                    </a:lnTo>
                    <a:lnTo>
                      <a:pt x="45" y="31"/>
                    </a:lnTo>
                    <a:lnTo>
                      <a:pt x="29" y="39"/>
                    </a:lnTo>
                    <a:lnTo>
                      <a:pt x="18" y="35"/>
                    </a:lnTo>
                    <a:lnTo>
                      <a:pt x="13" y="41"/>
                    </a:lnTo>
                    <a:lnTo>
                      <a:pt x="5" y="35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14" y="51"/>
                    </a:lnTo>
                    <a:lnTo>
                      <a:pt x="43" y="46"/>
                    </a:lnTo>
                    <a:lnTo>
                      <a:pt x="49" y="55"/>
                    </a:lnTo>
                    <a:lnTo>
                      <a:pt x="67" y="61"/>
                    </a:lnTo>
                    <a:lnTo>
                      <a:pt x="82" y="61"/>
                    </a:lnTo>
                    <a:lnTo>
                      <a:pt x="107" y="51"/>
                    </a:lnTo>
                    <a:lnTo>
                      <a:pt x="113" y="48"/>
                    </a:lnTo>
                    <a:lnTo>
                      <a:pt x="114" y="31"/>
                    </a:lnTo>
                    <a:lnTo>
                      <a:pt x="122" y="31"/>
                    </a:lnTo>
                    <a:lnTo>
                      <a:pt x="123" y="22"/>
                    </a:lnTo>
                    <a:lnTo>
                      <a:pt x="116" y="6"/>
                    </a:lnTo>
                    <a:lnTo>
                      <a:pt x="91" y="0"/>
                    </a:lnTo>
                    <a:lnTo>
                      <a:pt x="82" y="10"/>
                    </a:lnTo>
                    <a:lnTo>
                      <a:pt x="71" y="6"/>
                    </a:lnTo>
                    <a:lnTo>
                      <a:pt x="71" y="6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1" name="Freeform 550"/>
              <p:cNvSpPr>
                <a:spLocks/>
              </p:cNvSpPr>
              <p:nvPr/>
            </p:nvSpPr>
            <p:spPr bwMode="auto">
              <a:xfrm>
                <a:off x="2746" y="1313"/>
                <a:ext cx="55" cy="44"/>
              </a:xfrm>
              <a:custGeom>
                <a:avLst/>
                <a:gdLst>
                  <a:gd name="T0" fmla="*/ 37 w 55"/>
                  <a:gd name="T1" fmla="*/ 0 h 44"/>
                  <a:gd name="T2" fmla="*/ 17 w 55"/>
                  <a:gd name="T3" fmla="*/ 4 h 44"/>
                  <a:gd name="T4" fmla="*/ 11 w 55"/>
                  <a:gd name="T5" fmla="*/ 0 h 44"/>
                  <a:gd name="T6" fmla="*/ 0 w 55"/>
                  <a:gd name="T7" fmla="*/ 8 h 44"/>
                  <a:gd name="T8" fmla="*/ 0 w 55"/>
                  <a:gd name="T9" fmla="*/ 13 h 44"/>
                  <a:gd name="T10" fmla="*/ 20 w 55"/>
                  <a:gd name="T11" fmla="*/ 26 h 44"/>
                  <a:gd name="T12" fmla="*/ 24 w 55"/>
                  <a:gd name="T13" fmla="*/ 33 h 44"/>
                  <a:gd name="T14" fmla="*/ 35 w 55"/>
                  <a:gd name="T15" fmla="*/ 31 h 44"/>
                  <a:gd name="T16" fmla="*/ 35 w 55"/>
                  <a:gd name="T17" fmla="*/ 40 h 44"/>
                  <a:gd name="T18" fmla="*/ 48 w 55"/>
                  <a:gd name="T19" fmla="*/ 44 h 44"/>
                  <a:gd name="T20" fmla="*/ 44 w 55"/>
                  <a:gd name="T21" fmla="*/ 37 h 44"/>
                  <a:gd name="T22" fmla="*/ 51 w 55"/>
                  <a:gd name="T23" fmla="*/ 29 h 44"/>
                  <a:gd name="T24" fmla="*/ 55 w 55"/>
                  <a:gd name="T25" fmla="*/ 24 h 44"/>
                  <a:gd name="T26" fmla="*/ 51 w 55"/>
                  <a:gd name="T27" fmla="*/ 17 h 44"/>
                  <a:gd name="T28" fmla="*/ 46 w 55"/>
                  <a:gd name="T29" fmla="*/ 13 h 44"/>
                  <a:gd name="T30" fmla="*/ 44 w 55"/>
                  <a:gd name="T31" fmla="*/ 4 h 44"/>
                  <a:gd name="T32" fmla="*/ 37 w 55"/>
                  <a:gd name="T33" fmla="*/ 0 h 44"/>
                  <a:gd name="T34" fmla="*/ 37 w 55"/>
                  <a:gd name="T3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44">
                    <a:moveTo>
                      <a:pt x="37" y="0"/>
                    </a:moveTo>
                    <a:lnTo>
                      <a:pt x="17" y="4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0" y="26"/>
                    </a:lnTo>
                    <a:lnTo>
                      <a:pt x="24" y="33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48" y="44"/>
                    </a:lnTo>
                    <a:lnTo>
                      <a:pt x="44" y="37"/>
                    </a:lnTo>
                    <a:lnTo>
                      <a:pt x="51" y="29"/>
                    </a:lnTo>
                    <a:lnTo>
                      <a:pt x="55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2" name="Freeform 551"/>
              <p:cNvSpPr>
                <a:spLocks/>
              </p:cNvSpPr>
              <p:nvPr/>
            </p:nvSpPr>
            <p:spPr bwMode="auto">
              <a:xfrm>
                <a:off x="2746" y="1313"/>
                <a:ext cx="55" cy="44"/>
              </a:xfrm>
              <a:custGeom>
                <a:avLst/>
                <a:gdLst>
                  <a:gd name="T0" fmla="*/ 37 w 55"/>
                  <a:gd name="T1" fmla="*/ 0 h 44"/>
                  <a:gd name="T2" fmla="*/ 17 w 55"/>
                  <a:gd name="T3" fmla="*/ 4 h 44"/>
                  <a:gd name="T4" fmla="*/ 11 w 55"/>
                  <a:gd name="T5" fmla="*/ 0 h 44"/>
                  <a:gd name="T6" fmla="*/ 0 w 55"/>
                  <a:gd name="T7" fmla="*/ 8 h 44"/>
                  <a:gd name="T8" fmla="*/ 0 w 55"/>
                  <a:gd name="T9" fmla="*/ 13 h 44"/>
                  <a:gd name="T10" fmla="*/ 20 w 55"/>
                  <a:gd name="T11" fmla="*/ 26 h 44"/>
                  <a:gd name="T12" fmla="*/ 24 w 55"/>
                  <a:gd name="T13" fmla="*/ 33 h 44"/>
                  <a:gd name="T14" fmla="*/ 35 w 55"/>
                  <a:gd name="T15" fmla="*/ 31 h 44"/>
                  <a:gd name="T16" fmla="*/ 35 w 55"/>
                  <a:gd name="T17" fmla="*/ 40 h 44"/>
                  <a:gd name="T18" fmla="*/ 48 w 55"/>
                  <a:gd name="T19" fmla="*/ 44 h 44"/>
                  <a:gd name="T20" fmla="*/ 44 w 55"/>
                  <a:gd name="T21" fmla="*/ 37 h 44"/>
                  <a:gd name="T22" fmla="*/ 51 w 55"/>
                  <a:gd name="T23" fmla="*/ 29 h 44"/>
                  <a:gd name="T24" fmla="*/ 55 w 55"/>
                  <a:gd name="T25" fmla="*/ 24 h 44"/>
                  <a:gd name="T26" fmla="*/ 51 w 55"/>
                  <a:gd name="T27" fmla="*/ 17 h 44"/>
                  <a:gd name="T28" fmla="*/ 46 w 55"/>
                  <a:gd name="T29" fmla="*/ 13 h 44"/>
                  <a:gd name="T30" fmla="*/ 44 w 55"/>
                  <a:gd name="T31" fmla="*/ 4 h 44"/>
                  <a:gd name="T32" fmla="*/ 37 w 55"/>
                  <a:gd name="T33" fmla="*/ 0 h 44"/>
                  <a:gd name="T34" fmla="*/ 37 w 55"/>
                  <a:gd name="T3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44">
                    <a:moveTo>
                      <a:pt x="37" y="0"/>
                    </a:moveTo>
                    <a:lnTo>
                      <a:pt x="17" y="4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0" y="26"/>
                    </a:lnTo>
                    <a:lnTo>
                      <a:pt x="24" y="33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48" y="44"/>
                    </a:lnTo>
                    <a:lnTo>
                      <a:pt x="44" y="37"/>
                    </a:lnTo>
                    <a:lnTo>
                      <a:pt x="51" y="29"/>
                    </a:lnTo>
                    <a:lnTo>
                      <a:pt x="55" y="24"/>
                    </a:lnTo>
                    <a:lnTo>
                      <a:pt x="51" y="17"/>
                    </a:lnTo>
                    <a:lnTo>
                      <a:pt x="46" y="13"/>
                    </a:lnTo>
                    <a:lnTo>
                      <a:pt x="44" y="4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3" name="Freeform 552"/>
              <p:cNvSpPr>
                <a:spLocks/>
              </p:cNvSpPr>
              <p:nvPr/>
            </p:nvSpPr>
            <p:spPr bwMode="auto">
              <a:xfrm>
                <a:off x="3219" y="1661"/>
                <a:ext cx="37" cy="22"/>
              </a:xfrm>
              <a:custGeom>
                <a:avLst/>
                <a:gdLst>
                  <a:gd name="T0" fmla="*/ 27 w 37"/>
                  <a:gd name="T1" fmla="*/ 5 h 22"/>
                  <a:gd name="T2" fmla="*/ 37 w 37"/>
                  <a:gd name="T3" fmla="*/ 0 h 22"/>
                  <a:gd name="T4" fmla="*/ 27 w 37"/>
                  <a:gd name="T5" fmla="*/ 14 h 22"/>
                  <a:gd name="T6" fmla="*/ 13 w 37"/>
                  <a:gd name="T7" fmla="*/ 22 h 22"/>
                  <a:gd name="T8" fmla="*/ 4 w 37"/>
                  <a:gd name="T9" fmla="*/ 18 h 22"/>
                  <a:gd name="T10" fmla="*/ 0 w 37"/>
                  <a:gd name="T11" fmla="*/ 12 h 22"/>
                  <a:gd name="T12" fmla="*/ 11 w 37"/>
                  <a:gd name="T13" fmla="*/ 7 h 22"/>
                  <a:gd name="T14" fmla="*/ 27 w 37"/>
                  <a:gd name="T15" fmla="*/ 5 h 22"/>
                  <a:gd name="T16" fmla="*/ 27 w 37"/>
                  <a:gd name="T1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27" y="5"/>
                    </a:moveTo>
                    <a:lnTo>
                      <a:pt x="37" y="0"/>
                    </a:lnTo>
                    <a:lnTo>
                      <a:pt x="27" y="14"/>
                    </a:lnTo>
                    <a:lnTo>
                      <a:pt x="13" y="22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11" y="7"/>
                    </a:lnTo>
                    <a:lnTo>
                      <a:pt x="27" y="5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4" name="Freeform 553"/>
              <p:cNvSpPr>
                <a:spLocks/>
              </p:cNvSpPr>
              <p:nvPr/>
            </p:nvSpPr>
            <p:spPr bwMode="auto">
              <a:xfrm>
                <a:off x="3219" y="1661"/>
                <a:ext cx="37" cy="22"/>
              </a:xfrm>
              <a:custGeom>
                <a:avLst/>
                <a:gdLst>
                  <a:gd name="T0" fmla="*/ 27 w 37"/>
                  <a:gd name="T1" fmla="*/ 5 h 22"/>
                  <a:gd name="T2" fmla="*/ 37 w 37"/>
                  <a:gd name="T3" fmla="*/ 0 h 22"/>
                  <a:gd name="T4" fmla="*/ 27 w 37"/>
                  <a:gd name="T5" fmla="*/ 14 h 22"/>
                  <a:gd name="T6" fmla="*/ 13 w 37"/>
                  <a:gd name="T7" fmla="*/ 22 h 22"/>
                  <a:gd name="T8" fmla="*/ 4 w 37"/>
                  <a:gd name="T9" fmla="*/ 18 h 22"/>
                  <a:gd name="T10" fmla="*/ 0 w 37"/>
                  <a:gd name="T11" fmla="*/ 12 h 22"/>
                  <a:gd name="T12" fmla="*/ 11 w 37"/>
                  <a:gd name="T13" fmla="*/ 7 h 22"/>
                  <a:gd name="T14" fmla="*/ 27 w 37"/>
                  <a:gd name="T15" fmla="*/ 5 h 22"/>
                  <a:gd name="T16" fmla="*/ 27 w 37"/>
                  <a:gd name="T1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27" y="5"/>
                    </a:moveTo>
                    <a:lnTo>
                      <a:pt x="37" y="0"/>
                    </a:lnTo>
                    <a:lnTo>
                      <a:pt x="27" y="14"/>
                    </a:lnTo>
                    <a:lnTo>
                      <a:pt x="13" y="22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11" y="7"/>
                    </a:lnTo>
                    <a:lnTo>
                      <a:pt x="27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5" name="Freeform 554"/>
              <p:cNvSpPr>
                <a:spLocks/>
              </p:cNvSpPr>
              <p:nvPr/>
            </p:nvSpPr>
            <p:spPr bwMode="auto">
              <a:xfrm>
                <a:off x="2894" y="1319"/>
                <a:ext cx="167" cy="82"/>
              </a:xfrm>
              <a:custGeom>
                <a:avLst/>
                <a:gdLst>
                  <a:gd name="T0" fmla="*/ 0 w 167"/>
                  <a:gd name="T1" fmla="*/ 20 h 82"/>
                  <a:gd name="T2" fmla="*/ 9 w 167"/>
                  <a:gd name="T3" fmla="*/ 40 h 82"/>
                  <a:gd name="T4" fmla="*/ 29 w 167"/>
                  <a:gd name="T5" fmla="*/ 58 h 82"/>
                  <a:gd name="T6" fmla="*/ 40 w 167"/>
                  <a:gd name="T7" fmla="*/ 62 h 82"/>
                  <a:gd name="T8" fmla="*/ 49 w 167"/>
                  <a:gd name="T9" fmla="*/ 52 h 82"/>
                  <a:gd name="T10" fmla="*/ 74 w 167"/>
                  <a:gd name="T11" fmla="*/ 58 h 82"/>
                  <a:gd name="T12" fmla="*/ 81 w 167"/>
                  <a:gd name="T13" fmla="*/ 74 h 82"/>
                  <a:gd name="T14" fmla="*/ 91 w 167"/>
                  <a:gd name="T15" fmla="*/ 82 h 82"/>
                  <a:gd name="T16" fmla="*/ 101 w 167"/>
                  <a:gd name="T17" fmla="*/ 82 h 82"/>
                  <a:gd name="T18" fmla="*/ 107 w 167"/>
                  <a:gd name="T19" fmla="*/ 76 h 82"/>
                  <a:gd name="T20" fmla="*/ 125 w 167"/>
                  <a:gd name="T21" fmla="*/ 72 h 82"/>
                  <a:gd name="T22" fmla="*/ 138 w 167"/>
                  <a:gd name="T23" fmla="*/ 63 h 82"/>
                  <a:gd name="T24" fmla="*/ 162 w 167"/>
                  <a:gd name="T25" fmla="*/ 67 h 82"/>
                  <a:gd name="T26" fmla="*/ 167 w 167"/>
                  <a:gd name="T27" fmla="*/ 49 h 82"/>
                  <a:gd name="T28" fmla="*/ 151 w 167"/>
                  <a:gd name="T29" fmla="*/ 42 h 82"/>
                  <a:gd name="T30" fmla="*/ 125 w 167"/>
                  <a:gd name="T31" fmla="*/ 47 h 82"/>
                  <a:gd name="T32" fmla="*/ 118 w 167"/>
                  <a:gd name="T33" fmla="*/ 40 h 82"/>
                  <a:gd name="T34" fmla="*/ 111 w 167"/>
                  <a:gd name="T35" fmla="*/ 42 h 82"/>
                  <a:gd name="T36" fmla="*/ 103 w 167"/>
                  <a:gd name="T37" fmla="*/ 36 h 82"/>
                  <a:gd name="T38" fmla="*/ 91 w 167"/>
                  <a:gd name="T39" fmla="*/ 27 h 82"/>
                  <a:gd name="T40" fmla="*/ 91 w 167"/>
                  <a:gd name="T41" fmla="*/ 20 h 82"/>
                  <a:gd name="T42" fmla="*/ 78 w 167"/>
                  <a:gd name="T43" fmla="*/ 18 h 82"/>
                  <a:gd name="T44" fmla="*/ 74 w 167"/>
                  <a:gd name="T45" fmla="*/ 23 h 82"/>
                  <a:gd name="T46" fmla="*/ 61 w 167"/>
                  <a:gd name="T47" fmla="*/ 9 h 82"/>
                  <a:gd name="T48" fmla="*/ 49 w 167"/>
                  <a:gd name="T49" fmla="*/ 3 h 82"/>
                  <a:gd name="T50" fmla="*/ 41 w 167"/>
                  <a:gd name="T51" fmla="*/ 7 h 82"/>
                  <a:gd name="T52" fmla="*/ 34 w 167"/>
                  <a:gd name="T53" fmla="*/ 0 h 82"/>
                  <a:gd name="T54" fmla="*/ 32 w 167"/>
                  <a:gd name="T55" fmla="*/ 5 h 82"/>
                  <a:gd name="T56" fmla="*/ 3 w 167"/>
                  <a:gd name="T57" fmla="*/ 23 h 82"/>
                  <a:gd name="T58" fmla="*/ 0 w 167"/>
                  <a:gd name="T59" fmla="*/ 20 h 82"/>
                  <a:gd name="T60" fmla="*/ 0 w 167"/>
                  <a:gd name="T6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" h="82">
                    <a:moveTo>
                      <a:pt x="0" y="20"/>
                    </a:moveTo>
                    <a:lnTo>
                      <a:pt x="9" y="40"/>
                    </a:lnTo>
                    <a:lnTo>
                      <a:pt x="29" y="58"/>
                    </a:lnTo>
                    <a:lnTo>
                      <a:pt x="40" y="62"/>
                    </a:lnTo>
                    <a:lnTo>
                      <a:pt x="49" y="52"/>
                    </a:lnTo>
                    <a:lnTo>
                      <a:pt x="74" y="58"/>
                    </a:lnTo>
                    <a:lnTo>
                      <a:pt x="81" y="74"/>
                    </a:lnTo>
                    <a:lnTo>
                      <a:pt x="91" y="82"/>
                    </a:lnTo>
                    <a:lnTo>
                      <a:pt x="101" y="82"/>
                    </a:lnTo>
                    <a:lnTo>
                      <a:pt x="107" y="76"/>
                    </a:lnTo>
                    <a:lnTo>
                      <a:pt x="125" y="72"/>
                    </a:lnTo>
                    <a:lnTo>
                      <a:pt x="138" y="63"/>
                    </a:lnTo>
                    <a:lnTo>
                      <a:pt x="162" y="67"/>
                    </a:lnTo>
                    <a:lnTo>
                      <a:pt x="167" y="49"/>
                    </a:lnTo>
                    <a:lnTo>
                      <a:pt x="151" y="42"/>
                    </a:lnTo>
                    <a:lnTo>
                      <a:pt x="125" y="47"/>
                    </a:lnTo>
                    <a:lnTo>
                      <a:pt x="118" y="40"/>
                    </a:lnTo>
                    <a:lnTo>
                      <a:pt x="111" y="42"/>
                    </a:lnTo>
                    <a:lnTo>
                      <a:pt x="103" y="36"/>
                    </a:lnTo>
                    <a:lnTo>
                      <a:pt x="91" y="27"/>
                    </a:lnTo>
                    <a:lnTo>
                      <a:pt x="91" y="20"/>
                    </a:lnTo>
                    <a:lnTo>
                      <a:pt x="78" y="18"/>
                    </a:lnTo>
                    <a:lnTo>
                      <a:pt x="74" y="23"/>
                    </a:lnTo>
                    <a:lnTo>
                      <a:pt x="61" y="9"/>
                    </a:lnTo>
                    <a:lnTo>
                      <a:pt x="49" y="3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32" y="5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6" name="Freeform 555"/>
              <p:cNvSpPr>
                <a:spLocks/>
              </p:cNvSpPr>
              <p:nvPr/>
            </p:nvSpPr>
            <p:spPr bwMode="auto">
              <a:xfrm>
                <a:off x="2894" y="1319"/>
                <a:ext cx="167" cy="82"/>
              </a:xfrm>
              <a:custGeom>
                <a:avLst/>
                <a:gdLst>
                  <a:gd name="T0" fmla="*/ 0 w 167"/>
                  <a:gd name="T1" fmla="*/ 20 h 82"/>
                  <a:gd name="T2" fmla="*/ 9 w 167"/>
                  <a:gd name="T3" fmla="*/ 40 h 82"/>
                  <a:gd name="T4" fmla="*/ 29 w 167"/>
                  <a:gd name="T5" fmla="*/ 58 h 82"/>
                  <a:gd name="T6" fmla="*/ 40 w 167"/>
                  <a:gd name="T7" fmla="*/ 62 h 82"/>
                  <a:gd name="T8" fmla="*/ 49 w 167"/>
                  <a:gd name="T9" fmla="*/ 52 h 82"/>
                  <a:gd name="T10" fmla="*/ 74 w 167"/>
                  <a:gd name="T11" fmla="*/ 58 h 82"/>
                  <a:gd name="T12" fmla="*/ 81 w 167"/>
                  <a:gd name="T13" fmla="*/ 74 h 82"/>
                  <a:gd name="T14" fmla="*/ 91 w 167"/>
                  <a:gd name="T15" fmla="*/ 82 h 82"/>
                  <a:gd name="T16" fmla="*/ 101 w 167"/>
                  <a:gd name="T17" fmla="*/ 82 h 82"/>
                  <a:gd name="T18" fmla="*/ 107 w 167"/>
                  <a:gd name="T19" fmla="*/ 76 h 82"/>
                  <a:gd name="T20" fmla="*/ 125 w 167"/>
                  <a:gd name="T21" fmla="*/ 72 h 82"/>
                  <a:gd name="T22" fmla="*/ 138 w 167"/>
                  <a:gd name="T23" fmla="*/ 63 h 82"/>
                  <a:gd name="T24" fmla="*/ 162 w 167"/>
                  <a:gd name="T25" fmla="*/ 67 h 82"/>
                  <a:gd name="T26" fmla="*/ 167 w 167"/>
                  <a:gd name="T27" fmla="*/ 49 h 82"/>
                  <a:gd name="T28" fmla="*/ 151 w 167"/>
                  <a:gd name="T29" fmla="*/ 42 h 82"/>
                  <a:gd name="T30" fmla="*/ 125 w 167"/>
                  <a:gd name="T31" fmla="*/ 47 h 82"/>
                  <a:gd name="T32" fmla="*/ 118 w 167"/>
                  <a:gd name="T33" fmla="*/ 40 h 82"/>
                  <a:gd name="T34" fmla="*/ 111 w 167"/>
                  <a:gd name="T35" fmla="*/ 42 h 82"/>
                  <a:gd name="T36" fmla="*/ 103 w 167"/>
                  <a:gd name="T37" fmla="*/ 36 h 82"/>
                  <a:gd name="T38" fmla="*/ 91 w 167"/>
                  <a:gd name="T39" fmla="*/ 27 h 82"/>
                  <a:gd name="T40" fmla="*/ 91 w 167"/>
                  <a:gd name="T41" fmla="*/ 20 h 82"/>
                  <a:gd name="T42" fmla="*/ 78 w 167"/>
                  <a:gd name="T43" fmla="*/ 18 h 82"/>
                  <a:gd name="T44" fmla="*/ 74 w 167"/>
                  <a:gd name="T45" fmla="*/ 23 h 82"/>
                  <a:gd name="T46" fmla="*/ 61 w 167"/>
                  <a:gd name="T47" fmla="*/ 9 h 82"/>
                  <a:gd name="T48" fmla="*/ 49 w 167"/>
                  <a:gd name="T49" fmla="*/ 3 h 82"/>
                  <a:gd name="T50" fmla="*/ 41 w 167"/>
                  <a:gd name="T51" fmla="*/ 7 h 82"/>
                  <a:gd name="T52" fmla="*/ 34 w 167"/>
                  <a:gd name="T53" fmla="*/ 0 h 82"/>
                  <a:gd name="T54" fmla="*/ 32 w 167"/>
                  <a:gd name="T55" fmla="*/ 5 h 82"/>
                  <a:gd name="T56" fmla="*/ 3 w 167"/>
                  <a:gd name="T57" fmla="*/ 23 h 82"/>
                  <a:gd name="T58" fmla="*/ 0 w 167"/>
                  <a:gd name="T59" fmla="*/ 20 h 82"/>
                  <a:gd name="T60" fmla="*/ 0 w 167"/>
                  <a:gd name="T6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" h="82">
                    <a:moveTo>
                      <a:pt x="0" y="20"/>
                    </a:moveTo>
                    <a:lnTo>
                      <a:pt x="9" y="40"/>
                    </a:lnTo>
                    <a:lnTo>
                      <a:pt x="29" y="58"/>
                    </a:lnTo>
                    <a:lnTo>
                      <a:pt x="40" y="62"/>
                    </a:lnTo>
                    <a:lnTo>
                      <a:pt x="49" y="52"/>
                    </a:lnTo>
                    <a:lnTo>
                      <a:pt x="74" y="58"/>
                    </a:lnTo>
                    <a:lnTo>
                      <a:pt x="81" y="74"/>
                    </a:lnTo>
                    <a:lnTo>
                      <a:pt x="91" y="82"/>
                    </a:lnTo>
                    <a:lnTo>
                      <a:pt x="101" y="82"/>
                    </a:lnTo>
                    <a:lnTo>
                      <a:pt x="107" y="76"/>
                    </a:lnTo>
                    <a:lnTo>
                      <a:pt x="125" y="72"/>
                    </a:lnTo>
                    <a:lnTo>
                      <a:pt x="138" y="63"/>
                    </a:lnTo>
                    <a:lnTo>
                      <a:pt x="162" y="67"/>
                    </a:lnTo>
                    <a:lnTo>
                      <a:pt x="167" y="49"/>
                    </a:lnTo>
                    <a:lnTo>
                      <a:pt x="151" y="42"/>
                    </a:lnTo>
                    <a:lnTo>
                      <a:pt x="125" y="47"/>
                    </a:lnTo>
                    <a:lnTo>
                      <a:pt x="118" y="40"/>
                    </a:lnTo>
                    <a:lnTo>
                      <a:pt x="111" y="42"/>
                    </a:lnTo>
                    <a:lnTo>
                      <a:pt x="103" y="36"/>
                    </a:lnTo>
                    <a:lnTo>
                      <a:pt x="91" y="27"/>
                    </a:lnTo>
                    <a:lnTo>
                      <a:pt x="91" y="20"/>
                    </a:lnTo>
                    <a:lnTo>
                      <a:pt x="78" y="18"/>
                    </a:lnTo>
                    <a:lnTo>
                      <a:pt x="74" y="23"/>
                    </a:lnTo>
                    <a:lnTo>
                      <a:pt x="61" y="9"/>
                    </a:lnTo>
                    <a:lnTo>
                      <a:pt x="49" y="3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32" y="5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7" name="Freeform 556"/>
              <p:cNvSpPr>
                <a:spLocks/>
              </p:cNvSpPr>
              <p:nvPr/>
            </p:nvSpPr>
            <p:spPr bwMode="auto">
              <a:xfrm>
                <a:off x="2959" y="1382"/>
                <a:ext cx="107" cy="66"/>
              </a:xfrm>
              <a:custGeom>
                <a:avLst/>
                <a:gdLst>
                  <a:gd name="T0" fmla="*/ 4 w 107"/>
                  <a:gd name="T1" fmla="*/ 44 h 66"/>
                  <a:gd name="T2" fmla="*/ 29 w 107"/>
                  <a:gd name="T3" fmla="*/ 66 h 66"/>
                  <a:gd name="T4" fmla="*/ 42 w 107"/>
                  <a:gd name="T5" fmla="*/ 62 h 66"/>
                  <a:gd name="T6" fmla="*/ 56 w 107"/>
                  <a:gd name="T7" fmla="*/ 57 h 66"/>
                  <a:gd name="T8" fmla="*/ 66 w 107"/>
                  <a:gd name="T9" fmla="*/ 57 h 66"/>
                  <a:gd name="T10" fmla="*/ 80 w 107"/>
                  <a:gd name="T11" fmla="*/ 53 h 66"/>
                  <a:gd name="T12" fmla="*/ 95 w 107"/>
                  <a:gd name="T13" fmla="*/ 22 h 66"/>
                  <a:gd name="T14" fmla="*/ 107 w 107"/>
                  <a:gd name="T15" fmla="*/ 15 h 66"/>
                  <a:gd name="T16" fmla="*/ 97 w 107"/>
                  <a:gd name="T17" fmla="*/ 4 h 66"/>
                  <a:gd name="T18" fmla="*/ 73 w 107"/>
                  <a:gd name="T19" fmla="*/ 0 h 66"/>
                  <a:gd name="T20" fmla="*/ 60 w 107"/>
                  <a:gd name="T21" fmla="*/ 9 h 66"/>
                  <a:gd name="T22" fmla="*/ 42 w 107"/>
                  <a:gd name="T23" fmla="*/ 13 h 66"/>
                  <a:gd name="T24" fmla="*/ 36 w 107"/>
                  <a:gd name="T25" fmla="*/ 19 h 66"/>
                  <a:gd name="T26" fmla="*/ 26 w 107"/>
                  <a:gd name="T27" fmla="*/ 19 h 66"/>
                  <a:gd name="T28" fmla="*/ 16 w 107"/>
                  <a:gd name="T29" fmla="*/ 11 h 66"/>
                  <a:gd name="T30" fmla="*/ 15 w 107"/>
                  <a:gd name="T31" fmla="*/ 20 h 66"/>
                  <a:gd name="T32" fmla="*/ 7 w 107"/>
                  <a:gd name="T33" fmla="*/ 20 h 66"/>
                  <a:gd name="T34" fmla="*/ 6 w 107"/>
                  <a:gd name="T35" fmla="*/ 37 h 66"/>
                  <a:gd name="T36" fmla="*/ 0 w 107"/>
                  <a:gd name="T37" fmla="*/ 40 h 66"/>
                  <a:gd name="T38" fmla="*/ 4 w 107"/>
                  <a:gd name="T39" fmla="*/ 44 h 66"/>
                  <a:gd name="T40" fmla="*/ 4 w 107"/>
                  <a:gd name="T41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6">
                    <a:moveTo>
                      <a:pt x="4" y="44"/>
                    </a:moveTo>
                    <a:lnTo>
                      <a:pt x="29" y="66"/>
                    </a:lnTo>
                    <a:lnTo>
                      <a:pt x="42" y="62"/>
                    </a:lnTo>
                    <a:lnTo>
                      <a:pt x="56" y="57"/>
                    </a:lnTo>
                    <a:lnTo>
                      <a:pt x="66" y="57"/>
                    </a:lnTo>
                    <a:lnTo>
                      <a:pt x="80" y="53"/>
                    </a:lnTo>
                    <a:lnTo>
                      <a:pt x="95" y="22"/>
                    </a:lnTo>
                    <a:lnTo>
                      <a:pt x="107" y="15"/>
                    </a:lnTo>
                    <a:lnTo>
                      <a:pt x="97" y="4"/>
                    </a:lnTo>
                    <a:lnTo>
                      <a:pt x="73" y="0"/>
                    </a:lnTo>
                    <a:lnTo>
                      <a:pt x="60" y="9"/>
                    </a:lnTo>
                    <a:lnTo>
                      <a:pt x="42" y="13"/>
                    </a:lnTo>
                    <a:lnTo>
                      <a:pt x="36" y="19"/>
                    </a:lnTo>
                    <a:lnTo>
                      <a:pt x="26" y="19"/>
                    </a:lnTo>
                    <a:lnTo>
                      <a:pt x="16" y="11"/>
                    </a:lnTo>
                    <a:lnTo>
                      <a:pt x="15" y="20"/>
                    </a:lnTo>
                    <a:lnTo>
                      <a:pt x="7" y="20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8" name="Freeform 557"/>
              <p:cNvSpPr>
                <a:spLocks/>
              </p:cNvSpPr>
              <p:nvPr/>
            </p:nvSpPr>
            <p:spPr bwMode="auto">
              <a:xfrm>
                <a:off x="2959" y="1382"/>
                <a:ext cx="107" cy="66"/>
              </a:xfrm>
              <a:custGeom>
                <a:avLst/>
                <a:gdLst>
                  <a:gd name="T0" fmla="*/ 4 w 107"/>
                  <a:gd name="T1" fmla="*/ 44 h 66"/>
                  <a:gd name="T2" fmla="*/ 29 w 107"/>
                  <a:gd name="T3" fmla="*/ 66 h 66"/>
                  <a:gd name="T4" fmla="*/ 42 w 107"/>
                  <a:gd name="T5" fmla="*/ 62 h 66"/>
                  <a:gd name="T6" fmla="*/ 56 w 107"/>
                  <a:gd name="T7" fmla="*/ 57 h 66"/>
                  <a:gd name="T8" fmla="*/ 66 w 107"/>
                  <a:gd name="T9" fmla="*/ 57 h 66"/>
                  <a:gd name="T10" fmla="*/ 80 w 107"/>
                  <a:gd name="T11" fmla="*/ 53 h 66"/>
                  <a:gd name="T12" fmla="*/ 95 w 107"/>
                  <a:gd name="T13" fmla="*/ 22 h 66"/>
                  <a:gd name="T14" fmla="*/ 107 w 107"/>
                  <a:gd name="T15" fmla="*/ 15 h 66"/>
                  <a:gd name="T16" fmla="*/ 97 w 107"/>
                  <a:gd name="T17" fmla="*/ 4 h 66"/>
                  <a:gd name="T18" fmla="*/ 73 w 107"/>
                  <a:gd name="T19" fmla="*/ 0 h 66"/>
                  <a:gd name="T20" fmla="*/ 60 w 107"/>
                  <a:gd name="T21" fmla="*/ 9 h 66"/>
                  <a:gd name="T22" fmla="*/ 42 w 107"/>
                  <a:gd name="T23" fmla="*/ 13 h 66"/>
                  <a:gd name="T24" fmla="*/ 36 w 107"/>
                  <a:gd name="T25" fmla="*/ 19 h 66"/>
                  <a:gd name="T26" fmla="*/ 26 w 107"/>
                  <a:gd name="T27" fmla="*/ 19 h 66"/>
                  <a:gd name="T28" fmla="*/ 16 w 107"/>
                  <a:gd name="T29" fmla="*/ 11 h 66"/>
                  <a:gd name="T30" fmla="*/ 15 w 107"/>
                  <a:gd name="T31" fmla="*/ 20 h 66"/>
                  <a:gd name="T32" fmla="*/ 7 w 107"/>
                  <a:gd name="T33" fmla="*/ 20 h 66"/>
                  <a:gd name="T34" fmla="*/ 6 w 107"/>
                  <a:gd name="T35" fmla="*/ 37 h 66"/>
                  <a:gd name="T36" fmla="*/ 0 w 107"/>
                  <a:gd name="T37" fmla="*/ 40 h 66"/>
                  <a:gd name="T38" fmla="*/ 4 w 107"/>
                  <a:gd name="T39" fmla="*/ 44 h 66"/>
                  <a:gd name="T40" fmla="*/ 4 w 107"/>
                  <a:gd name="T41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6">
                    <a:moveTo>
                      <a:pt x="4" y="44"/>
                    </a:moveTo>
                    <a:lnTo>
                      <a:pt x="29" y="66"/>
                    </a:lnTo>
                    <a:lnTo>
                      <a:pt x="42" y="62"/>
                    </a:lnTo>
                    <a:lnTo>
                      <a:pt x="56" y="57"/>
                    </a:lnTo>
                    <a:lnTo>
                      <a:pt x="66" y="57"/>
                    </a:lnTo>
                    <a:lnTo>
                      <a:pt x="80" y="53"/>
                    </a:lnTo>
                    <a:lnTo>
                      <a:pt x="95" y="22"/>
                    </a:lnTo>
                    <a:lnTo>
                      <a:pt x="107" y="15"/>
                    </a:lnTo>
                    <a:lnTo>
                      <a:pt x="97" y="4"/>
                    </a:lnTo>
                    <a:lnTo>
                      <a:pt x="73" y="0"/>
                    </a:lnTo>
                    <a:lnTo>
                      <a:pt x="60" y="9"/>
                    </a:lnTo>
                    <a:lnTo>
                      <a:pt x="42" y="13"/>
                    </a:lnTo>
                    <a:lnTo>
                      <a:pt x="36" y="19"/>
                    </a:lnTo>
                    <a:lnTo>
                      <a:pt x="26" y="19"/>
                    </a:lnTo>
                    <a:lnTo>
                      <a:pt x="16" y="11"/>
                    </a:lnTo>
                    <a:lnTo>
                      <a:pt x="15" y="20"/>
                    </a:lnTo>
                    <a:lnTo>
                      <a:pt x="7" y="20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89" name="Freeform 558"/>
              <p:cNvSpPr>
                <a:spLocks/>
              </p:cNvSpPr>
              <p:nvPr/>
            </p:nvSpPr>
            <p:spPr bwMode="auto">
              <a:xfrm>
                <a:off x="2935" y="1208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0 w 6"/>
                  <a:gd name="T5" fmla="*/ 5 h 7"/>
                  <a:gd name="T6" fmla="*/ 6 w 6"/>
                  <a:gd name="T7" fmla="*/ 7 h 7"/>
                  <a:gd name="T8" fmla="*/ 6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0" name="Freeform 559"/>
              <p:cNvSpPr>
                <a:spLocks/>
              </p:cNvSpPr>
              <p:nvPr/>
            </p:nvSpPr>
            <p:spPr bwMode="auto">
              <a:xfrm>
                <a:off x="2935" y="1208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  <a:gd name="T4" fmla="*/ 0 w 6"/>
                  <a:gd name="T5" fmla="*/ 5 h 7"/>
                  <a:gd name="T6" fmla="*/ 6 w 6"/>
                  <a:gd name="T7" fmla="*/ 7 h 7"/>
                  <a:gd name="T8" fmla="*/ 6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1" name="Freeform 560"/>
              <p:cNvSpPr>
                <a:spLocks/>
              </p:cNvSpPr>
              <p:nvPr/>
            </p:nvSpPr>
            <p:spPr bwMode="auto">
              <a:xfrm>
                <a:off x="2830" y="1137"/>
                <a:ext cx="44" cy="82"/>
              </a:xfrm>
              <a:custGeom>
                <a:avLst/>
                <a:gdLst>
                  <a:gd name="T0" fmla="*/ 24 w 44"/>
                  <a:gd name="T1" fmla="*/ 82 h 82"/>
                  <a:gd name="T2" fmla="*/ 9 w 44"/>
                  <a:gd name="T3" fmla="*/ 82 h 82"/>
                  <a:gd name="T4" fmla="*/ 9 w 44"/>
                  <a:gd name="T5" fmla="*/ 69 h 82"/>
                  <a:gd name="T6" fmla="*/ 0 w 44"/>
                  <a:gd name="T7" fmla="*/ 64 h 82"/>
                  <a:gd name="T8" fmla="*/ 0 w 44"/>
                  <a:gd name="T9" fmla="*/ 40 h 82"/>
                  <a:gd name="T10" fmla="*/ 4 w 44"/>
                  <a:gd name="T11" fmla="*/ 23 h 82"/>
                  <a:gd name="T12" fmla="*/ 36 w 44"/>
                  <a:gd name="T13" fmla="*/ 0 h 82"/>
                  <a:gd name="T14" fmla="*/ 38 w 44"/>
                  <a:gd name="T15" fmla="*/ 14 h 82"/>
                  <a:gd name="T16" fmla="*/ 31 w 44"/>
                  <a:gd name="T17" fmla="*/ 33 h 82"/>
                  <a:gd name="T18" fmla="*/ 35 w 44"/>
                  <a:gd name="T19" fmla="*/ 33 h 82"/>
                  <a:gd name="T20" fmla="*/ 33 w 44"/>
                  <a:gd name="T21" fmla="*/ 38 h 82"/>
                  <a:gd name="T22" fmla="*/ 44 w 44"/>
                  <a:gd name="T23" fmla="*/ 36 h 82"/>
                  <a:gd name="T24" fmla="*/ 44 w 44"/>
                  <a:gd name="T25" fmla="*/ 42 h 82"/>
                  <a:gd name="T26" fmla="*/ 38 w 44"/>
                  <a:gd name="T27" fmla="*/ 47 h 82"/>
                  <a:gd name="T28" fmla="*/ 35 w 44"/>
                  <a:gd name="T29" fmla="*/ 45 h 82"/>
                  <a:gd name="T30" fmla="*/ 35 w 44"/>
                  <a:gd name="T31" fmla="*/ 51 h 82"/>
                  <a:gd name="T32" fmla="*/ 27 w 44"/>
                  <a:gd name="T33" fmla="*/ 54 h 82"/>
                  <a:gd name="T34" fmla="*/ 29 w 44"/>
                  <a:gd name="T35" fmla="*/ 58 h 82"/>
                  <a:gd name="T36" fmla="*/ 24 w 44"/>
                  <a:gd name="T37" fmla="*/ 58 h 82"/>
                  <a:gd name="T38" fmla="*/ 25 w 44"/>
                  <a:gd name="T39" fmla="*/ 62 h 82"/>
                  <a:gd name="T40" fmla="*/ 22 w 44"/>
                  <a:gd name="T41" fmla="*/ 76 h 82"/>
                  <a:gd name="T42" fmla="*/ 25 w 44"/>
                  <a:gd name="T43" fmla="*/ 82 h 82"/>
                  <a:gd name="T44" fmla="*/ 24 w 44"/>
                  <a:gd name="T45" fmla="*/ 82 h 82"/>
                  <a:gd name="T46" fmla="*/ 24 w 44"/>
                  <a:gd name="T4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82">
                    <a:moveTo>
                      <a:pt x="24" y="82"/>
                    </a:moveTo>
                    <a:lnTo>
                      <a:pt x="9" y="82"/>
                    </a:lnTo>
                    <a:lnTo>
                      <a:pt x="9" y="69"/>
                    </a:lnTo>
                    <a:lnTo>
                      <a:pt x="0" y="64"/>
                    </a:lnTo>
                    <a:lnTo>
                      <a:pt x="0" y="40"/>
                    </a:lnTo>
                    <a:lnTo>
                      <a:pt x="4" y="23"/>
                    </a:lnTo>
                    <a:lnTo>
                      <a:pt x="36" y="0"/>
                    </a:lnTo>
                    <a:lnTo>
                      <a:pt x="38" y="14"/>
                    </a:lnTo>
                    <a:lnTo>
                      <a:pt x="31" y="33"/>
                    </a:lnTo>
                    <a:lnTo>
                      <a:pt x="35" y="33"/>
                    </a:lnTo>
                    <a:lnTo>
                      <a:pt x="33" y="38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5" y="51"/>
                    </a:lnTo>
                    <a:lnTo>
                      <a:pt x="27" y="54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25" y="62"/>
                    </a:lnTo>
                    <a:lnTo>
                      <a:pt x="22" y="76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2" name="Freeform 561"/>
              <p:cNvSpPr>
                <a:spLocks/>
              </p:cNvSpPr>
              <p:nvPr/>
            </p:nvSpPr>
            <p:spPr bwMode="auto">
              <a:xfrm>
                <a:off x="2830" y="1137"/>
                <a:ext cx="44" cy="82"/>
              </a:xfrm>
              <a:custGeom>
                <a:avLst/>
                <a:gdLst>
                  <a:gd name="T0" fmla="*/ 24 w 44"/>
                  <a:gd name="T1" fmla="*/ 82 h 82"/>
                  <a:gd name="T2" fmla="*/ 9 w 44"/>
                  <a:gd name="T3" fmla="*/ 82 h 82"/>
                  <a:gd name="T4" fmla="*/ 9 w 44"/>
                  <a:gd name="T5" fmla="*/ 69 h 82"/>
                  <a:gd name="T6" fmla="*/ 0 w 44"/>
                  <a:gd name="T7" fmla="*/ 64 h 82"/>
                  <a:gd name="T8" fmla="*/ 0 w 44"/>
                  <a:gd name="T9" fmla="*/ 40 h 82"/>
                  <a:gd name="T10" fmla="*/ 4 w 44"/>
                  <a:gd name="T11" fmla="*/ 23 h 82"/>
                  <a:gd name="T12" fmla="*/ 36 w 44"/>
                  <a:gd name="T13" fmla="*/ 0 h 82"/>
                  <a:gd name="T14" fmla="*/ 38 w 44"/>
                  <a:gd name="T15" fmla="*/ 14 h 82"/>
                  <a:gd name="T16" fmla="*/ 31 w 44"/>
                  <a:gd name="T17" fmla="*/ 33 h 82"/>
                  <a:gd name="T18" fmla="*/ 35 w 44"/>
                  <a:gd name="T19" fmla="*/ 33 h 82"/>
                  <a:gd name="T20" fmla="*/ 33 w 44"/>
                  <a:gd name="T21" fmla="*/ 38 h 82"/>
                  <a:gd name="T22" fmla="*/ 44 w 44"/>
                  <a:gd name="T23" fmla="*/ 36 h 82"/>
                  <a:gd name="T24" fmla="*/ 44 w 44"/>
                  <a:gd name="T25" fmla="*/ 42 h 82"/>
                  <a:gd name="T26" fmla="*/ 38 w 44"/>
                  <a:gd name="T27" fmla="*/ 47 h 82"/>
                  <a:gd name="T28" fmla="*/ 35 w 44"/>
                  <a:gd name="T29" fmla="*/ 45 h 82"/>
                  <a:gd name="T30" fmla="*/ 35 w 44"/>
                  <a:gd name="T31" fmla="*/ 51 h 82"/>
                  <a:gd name="T32" fmla="*/ 27 w 44"/>
                  <a:gd name="T33" fmla="*/ 54 h 82"/>
                  <a:gd name="T34" fmla="*/ 29 w 44"/>
                  <a:gd name="T35" fmla="*/ 58 h 82"/>
                  <a:gd name="T36" fmla="*/ 24 w 44"/>
                  <a:gd name="T37" fmla="*/ 58 h 82"/>
                  <a:gd name="T38" fmla="*/ 25 w 44"/>
                  <a:gd name="T39" fmla="*/ 62 h 82"/>
                  <a:gd name="T40" fmla="*/ 22 w 44"/>
                  <a:gd name="T41" fmla="*/ 76 h 82"/>
                  <a:gd name="T42" fmla="*/ 25 w 44"/>
                  <a:gd name="T43" fmla="*/ 82 h 82"/>
                  <a:gd name="T44" fmla="*/ 24 w 44"/>
                  <a:gd name="T45" fmla="*/ 82 h 82"/>
                  <a:gd name="T46" fmla="*/ 24 w 44"/>
                  <a:gd name="T4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82">
                    <a:moveTo>
                      <a:pt x="24" y="82"/>
                    </a:moveTo>
                    <a:lnTo>
                      <a:pt x="9" y="82"/>
                    </a:lnTo>
                    <a:lnTo>
                      <a:pt x="9" y="69"/>
                    </a:lnTo>
                    <a:lnTo>
                      <a:pt x="0" y="64"/>
                    </a:lnTo>
                    <a:lnTo>
                      <a:pt x="0" y="40"/>
                    </a:lnTo>
                    <a:lnTo>
                      <a:pt x="4" y="23"/>
                    </a:lnTo>
                    <a:lnTo>
                      <a:pt x="36" y="0"/>
                    </a:lnTo>
                    <a:lnTo>
                      <a:pt x="38" y="14"/>
                    </a:lnTo>
                    <a:lnTo>
                      <a:pt x="31" y="33"/>
                    </a:lnTo>
                    <a:lnTo>
                      <a:pt x="35" y="33"/>
                    </a:lnTo>
                    <a:lnTo>
                      <a:pt x="33" y="38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5" y="51"/>
                    </a:lnTo>
                    <a:lnTo>
                      <a:pt x="27" y="54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25" y="62"/>
                    </a:lnTo>
                    <a:lnTo>
                      <a:pt x="22" y="76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3" name="Freeform 562"/>
              <p:cNvSpPr>
                <a:spLocks/>
              </p:cNvSpPr>
              <p:nvPr/>
            </p:nvSpPr>
            <p:spPr bwMode="auto">
              <a:xfrm>
                <a:off x="2872" y="1215"/>
                <a:ext cx="3" cy="9"/>
              </a:xfrm>
              <a:custGeom>
                <a:avLst/>
                <a:gdLst>
                  <a:gd name="T0" fmla="*/ 3 w 3"/>
                  <a:gd name="T1" fmla="*/ 0 h 9"/>
                  <a:gd name="T2" fmla="*/ 2 w 3"/>
                  <a:gd name="T3" fmla="*/ 9 h 9"/>
                  <a:gd name="T4" fmla="*/ 0 w 3"/>
                  <a:gd name="T5" fmla="*/ 4 h 9"/>
                  <a:gd name="T6" fmla="*/ 3 w 3"/>
                  <a:gd name="T7" fmla="*/ 0 h 9"/>
                  <a:gd name="T8" fmla="*/ 3 w 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2" y="9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4" name="Freeform 563"/>
              <p:cNvSpPr>
                <a:spLocks/>
              </p:cNvSpPr>
              <p:nvPr/>
            </p:nvSpPr>
            <p:spPr bwMode="auto">
              <a:xfrm>
                <a:off x="2872" y="1215"/>
                <a:ext cx="3" cy="9"/>
              </a:xfrm>
              <a:custGeom>
                <a:avLst/>
                <a:gdLst>
                  <a:gd name="T0" fmla="*/ 3 w 3"/>
                  <a:gd name="T1" fmla="*/ 0 h 9"/>
                  <a:gd name="T2" fmla="*/ 2 w 3"/>
                  <a:gd name="T3" fmla="*/ 9 h 9"/>
                  <a:gd name="T4" fmla="*/ 0 w 3"/>
                  <a:gd name="T5" fmla="*/ 4 h 9"/>
                  <a:gd name="T6" fmla="*/ 3 w 3"/>
                  <a:gd name="T7" fmla="*/ 0 h 9"/>
                  <a:gd name="T8" fmla="*/ 3 w 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2" y="9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5" name="Freeform 564"/>
              <p:cNvSpPr>
                <a:spLocks/>
              </p:cNvSpPr>
              <p:nvPr/>
            </p:nvSpPr>
            <p:spPr bwMode="auto">
              <a:xfrm>
                <a:off x="2857" y="1199"/>
                <a:ext cx="18" cy="16"/>
              </a:xfrm>
              <a:custGeom>
                <a:avLst/>
                <a:gdLst>
                  <a:gd name="T0" fmla="*/ 6 w 18"/>
                  <a:gd name="T1" fmla="*/ 2 h 16"/>
                  <a:gd name="T2" fmla="*/ 15 w 18"/>
                  <a:gd name="T3" fmla="*/ 0 h 16"/>
                  <a:gd name="T4" fmla="*/ 18 w 18"/>
                  <a:gd name="T5" fmla="*/ 9 h 16"/>
                  <a:gd name="T6" fmla="*/ 17 w 18"/>
                  <a:gd name="T7" fmla="*/ 14 h 16"/>
                  <a:gd name="T8" fmla="*/ 6 w 18"/>
                  <a:gd name="T9" fmla="*/ 16 h 16"/>
                  <a:gd name="T10" fmla="*/ 0 w 18"/>
                  <a:gd name="T11" fmla="*/ 3 h 16"/>
                  <a:gd name="T12" fmla="*/ 6 w 18"/>
                  <a:gd name="T13" fmla="*/ 2 h 16"/>
                  <a:gd name="T14" fmla="*/ 6 w 18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6">
                    <a:moveTo>
                      <a:pt x="6" y="2"/>
                    </a:moveTo>
                    <a:lnTo>
                      <a:pt x="15" y="0"/>
                    </a:lnTo>
                    <a:lnTo>
                      <a:pt x="18" y="9"/>
                    </a:lnTo>
                    <a:lnTo>
                      <a:pt x="17" y="14"/>
                    </a:lnTo>
                    <a:lnTo>
                      <a:pt x="6" y="16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6" name="Freeform 565"/>
              <p:cNvSpPr>
                <a:spLocks/>
              </p:cNvSpPr>
              <p:nvPr/>
            </p:nvSpPr>
            <p:spPr bwMode="auto">
              <a:xfrm>
                <a:off x="2857" y="1199"/>
                <a:ext cx="18" cy="16"/>
              </a:xfrm>
              <a:custGeom>
                <a:avLst/>
                <a:gdLst>
                  <a:gd name="T0" fmla="*/ 6 w 18"/>
                  <a:gd name="T1" fmla="*/ 2 h 16"/>
                  <a:gd name="T2" fmla="*/ 15 w 18"/>
                  <a:gd name="T3" fmla="*/ 0 h 16"/>
                  <a:gd name="T4" fmla="*/ 18 w 18"/>
                  <a:gd name="T5" fmla="*/ 9 h 16"/>
                  <a:gd name="T6" fmla="*/ 17 w 18"/>
                  <a:gd name="T7" fmla="*/ 14 h 16"/>
                  <a:gd name="T8" fmla="*/ 6 w 18"/>
                  <a:gd name="T9" fmla="*/ 16 h 16"/>
                  <a:gd name="T10" fmla="*/ 0 w 18"/>
                  <a:gd name="T11" fmla="*/ 3 h 16"/>
                  <a:gd name="T12" fmla="*/ 6 w 18"/>
                  <a:gd name="T13" fmla="*/ 2 h 16"/>
                  <a:gd name="T14" fmla="*/ 6 w 18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6">
                    <a:moveTo>
                      <a:pt x="6" y="2"/>
                    </a:moveTo>
                    <a:lnTo>
                      <a:pt x="15" y="0"/>
                    </a:lnTo>
                    <a:lnTo>
                      <a:pt x="18" y="9"/>
                    </a:lnTo>
                    <a:lnTo>
                      <a:pt x="17" y="14"/>
                    </a:lnTo>
                    <a:lnTo>
                      <a:pt x="6" y="16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7" name="Freeform 566"/>
              <p:cNvSpPr>
                <a:spLocks/>
              </p:cNvSpPr>
              <p:nvPr/>
            </p:nvSpPr>
            <p:spPr bwMode="auto">
              <a:xfrm>
                <a:off x="2879" y="1217"/>
                <a:ext cx="11" cy="9"/>
              </a:xfrm>
              <a:custGeom>
                <a:avLst/>
                <a:gdLst>
                  <a:gd name="T0" fmla="*/ 4 w 11"/>
                  <a:gd name="T1" fmla="*/ 0 h 9"/>
                  <a:gd name="T2" fmla="*/ 9 w 11"/>
                  <a:gd name="T3" fmla="*/ 2 h 9"/>
                  <a:gd name="T4" fmla="*/ 11 w 11"/>
                  <a:gd name="T5" fmla="*/ 9 h 9"/>
                  <a:gd name="T6" fmla="*/ 0 w 11"/>
                  <a:gd name="T7" fmla="*/ 5 h 9"/>
                  <a:gd name="T8" fmla="*/ 0 w 11"/>
                  <a:gd name="T9" fmla="*/ 2 h 9"/>
                  <a:gd name="T10" fmla="*/ 4 w 11"/>
                  <a:gd name="T11" fmla="*/ 0 h 9"/>
                  <a:gd name="T12" fmla="*/ 4 w 1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9" y="2"/>
                    </a:lnTo>
                    <a:lnTo>
                      <a:pt x="1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8" name="Freeform 567"/>
              <p:cNvSpPr>
                <a:spLocks/>
              </p:cNvSpPr>
              <p:nvPr/>
            </p:nvSpPr>
            <p:spPr bwMode="auto">
              <a:xfrm>
                <a:off x="2879" y="1217"/>
                <a:ext cx="11" cy="9"/>
              </a:xfrm>
              <a:custGeom>
                <a:avLst/>
                <a:gdLst>
                  <a:gd name="T0" fmla="*/ 4 w 11"/>
                  <a:gd name="T1" fmla="*/ 0 h 9"/>
                  <a:gd name="T2" fmla="*/ 9 w 11"/>
                  <a:gd name="T3" fmla="*/ 2 h 9"/>
                  <a:gd name="T4" fmla="*/ 11 w 11"/>
                  <a:gd name="T5" fmla="*/ 9 h 9"/>
                  <a:gd name="T6" fmla="*/ 0 w 11"/>
                  <a:gd name="T7" fmla="*/ 5 h 9"/>
                  <a:gd name="T8" fmla="*/ 0 w 11"/>
                  <a:gd name="T9" fmla="*/ 2 h 9"/>
                  <a:gd name="T10" fmla="*/ 4 w 11"/>
                  <a:gd name="T11" fmla="*/ 0 h 9"/>
                  <a:gd name="T12" fmla="*/ 4 w 1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9" y="2"/>
                    </a:lnTo>
                    <a:lnTo>
                      <a:pt x="1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999" name="Freeform 568"/>
              <p:cNvSpPr>
                <a:spLocks/>
              </p:cNvSpPr>
              <p:nvPr/>
            </p:nvSpPr>
            <p:spPr bwMode="auto">
              <a:xfrm>
                <a:off x="2890" y="121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5 w 5"/>
                  <a:gd name="T3" fmla="*/ 2 h 11"/>
                  <a:gd name="T4" fmla="*/ 4 w 5"/>
                  <a:gd name="T5" fmla="*/ 11 h 11"/>
                  <a:gd name="T6" fmla="*/ 0 w 5"/>
                  <a:gd name="T7" fmla="*/ 0 h 11"/>
                  <a:gd name="T8" fmla="*/ 0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2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0" name="Freeform 569"/>
              <p:cNvSpPr>
                <a:spLocks/>
              </p:cNvSpPr>
              <p:nvPr/>
            </p:nvSpPr>
            <p:spPr bwMode="auto">
              <a:xfrm>
                <a:off x="2890" y="121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5 w 5"/>
                  <a:gd name="T3" fmla="*/ 2 h 11"/>
                  <a:gd name="T4" fmla="*/ 4 w 5"/>
                  <a:gd name="T5" fmla="*/ 11 h 11"/>
                  <a:gd name="T6" fmla="*/ 0 w 5"/>
                  <a:gd name="T7" fmla="*/ 0 h 11"/>
                  <a:gd name="T8" fmla="*/ 0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2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1" name="Freeform 570"/>
              <p:cNvSpPr>
                <a:spLocks/>
              </p:cNvSpPr>
              <p:nvPr/>
            </p:nvSpPr>
            <p:spPr bwMode="auto">
              <a:xfrm>
                <a:off x="2877" y="1184"/>
                <a:ext cx="28" cy="33"/>
              </a:xfrm>
              <a:custGeom>
                <a:avLst/>
                <a:gdLst>
                  <a:gd name="T0" fmla="*/ 8 w 28"/>
                  <a:gd name="T1" fmla="*/ 4 h 33"/>
                  <a:gd name="T2" fmla="*/ 9 w 28"/>
                  <a:gd name="T3" fmla="*/ 7 h 33"/>
                  <a:gd name="T4" fmla="*/ 0 w 28"/>
                  <a:gd name="T5" fmla="*/ 11 h 33"/>
                  <a:gd name="T6" fmla="*/ 4 w 28"/>
                  <a:gd name="T7" fmla="*/ 15 h 33"/>
                  <a:gd name="T8" fmla="*/ 6 w 28"/>
                  <a:gd name="T9" fmla="*/ 26 h 33"/>
                  <a:gd name="T10" fmla="*/ 13 w 28"/>
                  <a:gd name="T11" fmla="*/ 27 h 33"/>
                  <a:gd name="T12" fmla="*/ 13 w 28"/>
                  <a:gd name="T13" fmla="*/ 31 h 33"/>
                  <a:gd name="T14" fmla="*/ 18 w 28"/>
                  <a:gd name="T15" fmla="*/ 33 h 33"/>
                  <a:gd name="T16" fmla="*/ 18 w 28"/>
                  <a:gd name="T17" fmla="*/ 26 h 33"/>
                  <a:gd name="T18" fmla="*/ 24 w 28"/>
                  <a:gd name="T19" fmla="*/ 26 h 33"/>
                  <a:gd name="T20" fmla="*/ 20 w 28"/>
                  <a:gd name="T21" fmla="*/ 18 h 33"/>
                  <a:gd name="T22" fmla="*/ 28 w 28"/>
                  <a:gd name="T23" fmla="*/ 13 h 33"/>
                  <a:gd name="T24" fmla="*/ 22 w 28"/>
                  <a:gd name="T25" fmla="*/ 0 h 33"/>
                  <a:gd name="T26" fmla="*/ 17 w 28"/>
                  <a:gd name="T27" fmla="*/ 4 h 33"/>
                  <a:gd name="T28" fmla="*/ 17 w 28"/>
                  <a:gd name="T29" fmla="*/ 6 h 33"/>
                  <a:gd name="T30" fmla="*/ 13 w 28"/>
                  <a:gd name="T31" fmla="*/ 13 h 33"/>
                  <a:gd name="T32" fmla="*/ 13 w 28"/>
                  <a:gd name="T33" fmla="*/ 4 h 33"/>
                  <a:gd name="T34" fmla="*/ 8 w 28"/>
                  <a:gd name="T35" fmla="*/ 4 h 33"/>
                  <a:gd name="T36" fmla="*/ 8 w 28"/>
                  <a:gd name="T3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8" y="4"/>
                    </a:moveTo>
                    <a:lnTo>
                      <a:pt x="9" y="7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6" y="26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8" y="33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20" y="18"/>
                    </a:lnTo>
                    <a:lnTo>
                      <a:pt x="28" y="13"/>
                    </a:lnTo>
                    <a:lnTo>
                      <a:pt x="22" y="0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3" y="13"/>
                    </a:lnTo>
                    <a:lnTo>
                      <a:pt x="13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2" name="Freeform 571"/>
              <p:cNvSpPr>
                <a:spLocks/>
              </p:cNvSpPr>
              <p:nvPr/>
            </p:nvSpPr>
            <p:spPr bwMode="auto">
              <a:xfrm>
                <a:off x="2877" y="1184"/>
                <a:ext cx="28" cy="33"/>
              </a:xfrm>
              <a:custGeom>
                <a:avLst/>
                <a:gdLst>
                  <a:gd name="T0" fmla="*/ 8 w 28"/>
                  <a:gd name="T1" fmla="*/ 4 h 33"/>
                  <a:gd name="T2" fmla="*/ 9 w 28"/>
                  <a:gd name="T3" fmla="*/ 7 h 33"/>
                  <a:gd name="T4" fmla="*/ 0 w 28"/>
                  <a:gd name="T5" fmla="*/ 11 h 33"/>
                  <a:gd name="T6" fmla="*/ 4 w 28"/>
                  <a:gd name="T7" fmla="*/ 15 h 33"/>
                  <a:gd name="T8" fmla="*/ 6 w 28"/>
                  <a:gd name="T9" fmla="*/ 26 h 33"/>
                  <a:gd name="T10" fmla="*/ 13 w 28"/>
                  <a:gd name="T11" fmla="*/ 27 h 33"/>
                  <a:gd name="T12" fmla="*/ 13 w 28"/>
                  <a:gd name="T13" fmla="*/ 31 h 33"/>
                  <a:gd name="T14" fmla="*/ 18 w 28"/>
                  <a:gd name="T15" fmla="*/ 33 h 33"/>
                  <a:gd name="T16" fmla="*/ 18 w 28"/>
                  <a:gd name="T17" fmla="*/ 26 h 33"/>
                  <a:gd name="T18" fmla="*/ 24 w 28"/>
                  <a:gd name="T19" fmla="*/ 26 h 33"/>
                  <a:gd name="T20" fmla="*/ 20 w 28"/>
                  <a:gd name="T21" fmla="*/ 18 h 33"/>
                  <a:gd name="T22" fmla="*/ 28 w 28"/>
                  <a:gd name="T23" fmla="*/ 13 h 33"/>
                  <a:gd name="T24" fmla="*/ 22 w 28"/>
                  <a:gd name="T25" fmla="*/ 0 h 33"/>
                  <a:gd name="T26" fmla="*/ 17 w 28"/>
                  <a:gd name="T27" fmla="*/ 4 h 33"/>
                  <a:gd name="T28" fmla="*/ 17 w 28"/>
                  <a:gd name="T29" fmla="*/ 6 h 33"/>
                  <a:gd name="T30" fmla="*/ 13 w 28"/>
                  <a:gd name="T31" fmla="*/ 13 h 33"/>
                  <a:gd name="T32" fmla="*/ 13 w 28"/>
                  <a:gd name="T33" fmla="*/ 4 h 33"/>
                  <a:gd name="T34" fmla="*/ 8 w 28"/>
                  <a:gd name="T35" fmla="*/ 4 h 33"/>
                  <a:gd name="T36" fmla="*/ 8 w 28"/>
                  <a:gd name="T3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8" y="4"/>
                    </a:moveTo>
                    <a:lnTo>
                      <a:pt x="9" y="7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6" y="26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8" y="33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20" y="18"/>
                    </a:lnTo>
                    <a:lnTo>
                      <a:pt x="28" y="13"/>
                    </a:lnTo>
                    <a:lnTo>
                      <a:pt x="22" y="0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3" y="13"/>
                    </a:lnTo>
                    <a:lnTo>
                      <a:pt x="13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3" name="Freeform 572"/>
              <p:cNvSpPr>
                <a:spLocks/>
              </p:cNvSpPr>
              <p:nvPr/>
            </p:nvSpPr>
            <p:spPr bwMode="auto">
              <a:xfrm>
                <a:off x="2586" y="993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8 w 8"/>
                  <a:gd name="T3" fmla="*/ 0 h 9"/>
                  <a:gd name="T4" fmla="*/ 0 w 8"/>
                  <a:gd name="T5" fmla="*/ 2 h 9"/>
                  <a:gd name="T6" fmla="*/ 8 w 8"/>
                  <a:gd name="T7" fmla="*/ 9 h 9"/>
                  <a:gd name="T8" fmla="*/ 8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4" name="Freeform 573"/>
              <p:cNvSpPr>
                <a:spLocks/>
              </p:cNvSpPr>
              <p:nvPr/>
            </p:nvSpPr>
            <p:spPr bwMode="auto">
              <a:xfrm>
                <a:off x="2586" y="993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8 w 8"/>
                  <a:gd name="T3" fmla="*/ 0 h 9"/>
                  <a:gd name="T4" fmla="*/ 0 w 8"/>
                  <a:gd name="T5" fmla="*/ 2 h 9"/>
                  <a:gd name="T6" fmla="*/ 8 w 8"/>
                  <a:gd name="T7" fmla="*/ 9 h 9"/>
                  <a:gd name="T8" fmla="*/ 8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5" name="Freeform 574"/>
              <p:cNvSpPr>
                <a:spLocks/>
              </p:cNvSpPr>
              <p:nvPr/>
            </p:nvSpPr>
            <p:spPr bwMode="auto">
              <a:xfrm>
                <a:off x="2910" y="1226"/>
                <a:ext cx="9" cy="9"/>
              </a:xfrm>
              <a:custGeom>
                <a:avLst/>
                <a:gdLst>
                  <a:gd name="T0" fmla="*/ 7 w 9"/>
                  <a:gd name="T1" fmla="*/ 5 h 9"/>
                  <a:gd name="T2" fmla="*/ 9 w 9"/>
                  <a:gd name="T3" fmla="*/ 9 h 9"/>
                  <a:gd name="T4" fmla="*/ 0 w 9"/>
                  <a:gd name="T5" fmla="*/ 7 h 9"/>
                  <a:gd name="T6" fmla="*/ 0 w 9"/>
                  <a:gd name="T7" fmla="*/ 2 h 9"/>
                  <a:gd name="T8" fmla="*/ 5 w 9"/>
                  <a:gd name="T9" fmla="*/ 5 h 9"/>
                  <a:gd name="T10" fmla="*/ 2 w 9"/>
                  <a:gd name="T11" fmla="*/ 0 h 9"/>
                  <a:gd name="T12" fmla="*/ 7 w 9"/>
                  <a:gd name="T13" fmla="*/ 2 h 9"/>
                  <a:gd name="T14" fmla="*/ 7 w 9"/>
                  <a:gd name="T15" fmla="*/ 5 h 9"/>
                  <a:gd name="T16" fmla="*/ 7 w 9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5"/>
                    </a:moveTo>
                    <a:lnTo>
                      <a:pt x="9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6" name="Freeform 575"/>
              <p:cNvSpPr>
                <a:spLocks/>
              </p:cNvSpPr>
              <p:nvPr/>
            </p:nvSpPr>
            <p:spPr bwMode="auto">
              <a:xfrm>
                <a:off x="2910" y="1226"/>
                <a:ext cx="9" cy="9"/>
              </a:xfrm>
              <a:custGeom>
                <a:avLst/>
                <a:gdLst>
                  <a:gd name="T0" fmla="*/ 7 w 9"/>
                  <a:gd name="T1" fmla="*/ 5 h 9"/>
                  <a:gd name="T2" fmla="*/ 9 w 9"/>
                  <a:gd name="T3" fmla="*/ 9 h 9"/>
                  <a:gd name="T4" fmla="*/ 0 w 9"/>
                  <a:gd name="T5" fmla="*/ 7 h 9"/>
                  <a:gd name="T6" fmla="*/ 0 w 9"/>
                  <a:gd name="T7" fmla="*/ 2 h 9"/>
                  <a:gd name="T8" fmla="*/ 5 w 9"/>
                  <a:gd name="T9" fmla="*/ 5 h 9"/>
                  <a:gd name="T10" fmla="*/ 2 w 9"/>
                  <a:gd name="T11" fmla="*/ 0 h 9"/>
                  <a:gd name="T12" fmla="*/ 7 w 9"/>
                  <a:gd name="T13" fmla="*/ 2 h 9"/>
                  <a:gd name="T14" fmla="*/ 7 w 9"/>
                  <a:gd name="T15" fmla="*/ 5 h 9"/>
                  <a:gd name="T16" fmla="*/ 7 w 9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5"/>
                    </a:moveTo>
                    <a:lnTo>
                      <a:pt x="9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7" name="Freeform 576"/>
              <p:cNvSpPr>
                <a:spLocks/>
              </p:cNvSpPr>
              <p:nvPr/>
            </p:nvSpPr>
            <p:spPr bwMode="auto">
              <a:xfrm>
                <a:off x="2910" y="1226"/>
                <a:ext cx="9" cy="9"/>
              </a:xfrm>
              <a:custGeom>
                <a:avLst/>
                <a:gdLst>
                  <a:gd name="T0" fmla="*/ 7 w 9"/>
                  <a:gd name="T1" fmla="*/ 5 h 9"/>
                  <a:gd name="T2" fmla="*/ 9 w 9"/>
                  <a:gd name="T3" fmla="*/ 9 h 9"/>
                  <a:gd name="T4" fmla="*/ 0 w 9"/>
                  <a:gd name="T5" fmla="*/ 7 h 9"/>
                  <a:gd name="T6" fmla="*/ 0 w 9"/>
                  <a:gd name="T7" fmla="*/ 2 h 9"/>
                  <a:gd name="T8" fmla="*/ 5 w 9"/>
                  <a:gd name="T9" fmla="*/ 5 h 9"/>
                  <a:gd name="T10" fmla="*/ 2 w 9"/>
                  <a:gd name="T11" fmla="*/ 0 h 9"/>
                  <a:gd name="T12" fmla="*/ 7 w 9"/>
                  <a:gd name="T13" fmla="*/ 2 h 9"/>
                  <a:gd name="T14" fmla="*/ 7 w 9"/>
                  <a:gd name="T15" fmla="*/ 5 h 9"/>
                  <a:gd name="T16" fmla="*/ 7 w 9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5"/>
                    </a:moveTo>
                    <a:lnTo>
                      <a:pt x="9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8" name="Freeform 577"/>
              <p:cNvSpPr>
                <a:spLocks/>
              </p:cNvSpPr>
              <p:nvPr/>
            </p:nvSpPr>
            <p:spPr bwMode="auto">
              <a:xfrm>
                <a:off x="2910" y="1226"/>
                <a:ext cx="9" cy="9"/>
              </a:xfrm>
              <a:custGeom>
                <a:avLst/>
                <a:gdLst>
                  <a:gd name="T0" fmla="*/ 7 w 9"/>
                  <a:gd name="T1" fmla="*/ 5 h 9"/>
                  <a:gd name="T2" fmla="*/ 9 w 9"/>
                  <a:gd name="T3" fmla="*/ 9 h 9"/>
                  <a:gd name="T4" fmla="*/ 0 w 9"/>
                  <a:gd name="T5" fmla="*/ 7 h 9"/>
                  <a:gd name="T6" fmla="*/ 0 w 9"/>
                  <a:gd name="T7" fmla="*/ 2 h 9"/>
                  <a:gd name="T8" fmla="*/ 5 w 9"/>
                  <a:gd name="T9" fmla="*/ 5 h 9"/>
                  <a:gd name="T10" fmla="*/ 2 w 9"/>
                  <a:gd name="T11" fmla="*/ 0 h 9"/>
                  <a:gd name="T12" fmla="*/ 7 w 9"/>
                  <a:gd name="T13" fmla="*/ 2 h 9"/>
                  <a:gd name="T14" fmla="*/ 7 w 9"/>
                  <a:gd name="T15" fmla="*/ 5 h 9"/>
                  <a:gd name="T16" fmla="*/ 7 w 9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5"/>
                    </a:moveTo>
                    <a:lnTo>
                      <a:pt x="9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09" name="Freeform 578"/>
              <p:cNvSpPr>
                <a:spLocks/>
              </p:cNvSpPr>
              <p:nvPr/>
            </p:nvSpPr>
            <p:spPr bwMode="auto">
              <a:xfrm>
                <a:off x="2797" y="1219"/>
                <a:ext cx="142" cy="193"/>
              </a:xfrm>
              <a:custGeom>
                <a:avLst/>
                <a:gdLst>
                  <a:gd name="T0" fmla="*/ 138 w 142"/>
                  <a:gd name="T1" fmla="*/ 107 h 193"/>
                  <a:gd name="T2" fmla="*/ 142 w 142"/>
                  <a:gd name="T3" fmla="*/ 92 h 193"/>
                  <a:gd name="T4" fmla="*/ 137 w 142"/>
                  <a:gd name="T5" fmla="*/ 87 h 193"/>
                  <a:gd name="T6" fmla="*/ 135 w 142"/>
                  <a:gd name="T7" fmla="*/ 60 h 193"/>
                  <a:gd name="T8" fmla="*/ 129 w 142"/>
                  <a:gd name="T9" fmla="*/ 56 h 193"/>
                  <a:gd name="T10" fmla="*/ 133 w 142"/>
                  <a:gd name="T11" fmla="*/ 43 h 193"/>
                  <a:gd name="T12" fmla="*/ 129 w 142"/>
                  <a:gd name="T13" fmla="*/ 31 h 193"/>
                  <a:gd name="T14" fmla="*/ 111 w 142"/>
                  <a:gd name="T15" fmla="*/ 14 h 193"/>
                  <a:gd name="T16" fmla="*/ 102 w 142"/>
                  <a:gd name="T17" fmla="*/ 16 h 193"/>
                  <a:gd name="T18" fmla="*/ 106 w 142"/>
                  <a:gd name="T19" fmla="*/ 12 h 193"/>
                  <a:gd name="T20" fmla="*/ 86 w 142"/>
                  <a:gd name="T21" fmla="*/ 25 h 193"/>
                  <a:gd name="T22" fmla="*/ 75 w 142"/>
                  <a:gd name="T23" fmla="*/ 25 h 193"/>
                  <a:gd name="T24" fmla="*/ 80 w 142"/>
                  <a:gd name="T25" fmla="*/ 14 h 193"/>
                  <a:gd name="T26" fmla="*/ 64 w 142"/>
                  <a:gd name="T27" fmla="*/ 14 h 193"/>
                  <a:gd name="T28" fmla="*/ 60 w 142"/>
                  <a:gd name="T29" fmla="*/ 11 h 193"/>
                  <a:gd name="T30" fmla="*/ 60 w 142"/>
                  <a:gd name="T31" fmla="*/ 2 h 193"/>
                  <a:gd name="T32" fmla="*/ 57 w 142"/>
                  <a:gd name="T33" fmla="*/ 0 h 193"/>
                  <a:gd name="T34" fmla="*/ 42 w 142"/>
                  <a:gd name="T35" fmla="*/ 0 h 193"/>
                  <a:gd name="T36" fmla="*/ 48 w 142"/>
                  <a:gd name="T37" fmla="*/ 11 h 193"/>
                  <a:gd name="T38" fmla="*/ 42 w 142"/>
                  <a:gd name="T39" fmla="*/ 14 h 193"/>
                  <a:gd name="T40" fmla="*/ 49 w 142"/>
                  <a:gd name="T41" fmla="*/ 29 h 193"/>
                  <a:gd name="T42" fmla="*/ 42 w 142"/>
                  <a:gd name="T43" fmla="*/ 31 h 193"/>
                  <a:gd name="T44" fmla="*/ 42 w 142"/>
                  <a:gd name="T45" fmla="*/ 43 h 193"/>
                  <a:gd name="T46" fmla="*/ 40 w 142"/>
                  <a:gd name="T47" fmla="*/ 36 h 193"/>
                  <a:gd name="T48" fmla="*/ 35 w 142"/>
                  <a:gd name="T49" fmla="*/ 40 h 193"/>
                  <a:gd name="T50" fmla="*/ 33 w 142"/>
                  <a:gd name="T51" fmla="*/ 34 h 193"/>
                  <a:gd name="T52" fmla="*/ 28 w 142"/>
                  <a:gd name="T53" fmla="*/ 32 h 193"/>
                  <a:gd name="T54" fmla="*/ 20 w 142"/>
                  <a:gd name="T55" fmla="*/ 34 h 193"/>
                  <a:gd name="T56" fmla="*/ 17 w 142"/>
                  <a:gd name="T57" fmla="*/ 40 h 193"/>
                  <a:gd name="T58" fmla="*/ 24 w 142"/>
                  <a:gd name="T59" fmla="*/ 45 h 193"/>
                  <a:gd name="T60" fmla="*/ 17 w 142"/>
                  <a:gd name="T61" fmla="*/ 45 h 193"/>
                  <a:gd name="T62" fmla="*/ 15 w 142"/>
                  <a:gd name="T63" fmla="*/ 58 h 193"/>
                  <a:gd name="T64" fmla="*/ 9 w 142"/>
                  <a:gd name="T65" fmla="*/ 62 h 193"/>
                  <a:gd name="T66" fmla="*/ 17 w 142"/>
                  <a:gd name="T67" fmla="*/ 69 h 193"/>
                  <a:gd name="T68" fmla="*/ 9 w 142"/>
                  <a:gd name="T69" fmla="*/ 80 h 193"/>
                  <a:gd name="T70" fmla="*/ 0 w 142"/>
                  <a:gd name="T71" fmla="*/ 80 h 193"/>
                  <a:gd name="T72" fmla="*/ 0 w 142"/>
                  <a:gd name="T73" fmla="*/ 111 h 193"/>
                  <a:gd name="T74" fmla="*/ 4 w 142"/>
                  <a:gd name="T75" fmla="*/ 118 h 193"/>
                  <a:gd name="T76" fmla="*/ 0 w 142"/>
                  <a:gd name="T77" fmla="*/ 123 h 193"/>
                  <a:gd name="T78" fmla="*/ 6 w 142"/>
                  <a:gd name="T79" fmla="*/ 134 h 193"/>
                  <a:gd name="T80" fmla="*/ 4 w 142"/>
                  <a:gd name="T81" fmla="*/ 140 h 193"/>
                  <a:gd name="T82" fmla="*/ 11 w 142"/>
                  <a:gd name="T83" fmla="*/ 147 h 193"/>
                  <a:gd name="T84" fmla="*/ 33 w 142"/>
                  <a:gd name="T85" fmla="*/ 152 h 193"/>
                  <a:gd name="T86" fmla="*/ 24 w 142"/>
                  <a:gd name="T87" fmla="*/ 174 h 193"/>
                  <a:gd name="T88" fmla="*/ 24 w 142"/>
                  <a:gd name="T89" fmla="*/ 185 h 193"/>
                  <a:gd name="T90" fmla="*/ 46 w 142"/>
                  <a:gd name="T91" fmla="*/ 185 h 193"/>
                  <a:gd name="T92" fmla="*/ 55 w 142"/>
                  <a:gd name="T93" fmla="*/ 189 h 193"/>
                  <a:gd name="T94" fmla="*/ 60 w 142"/>
                  <a:gd name="T95" fmla="*/ 187 h 193"/>
                  <a:gd name="T96" fmla="*/ 68 w 142"/>
                  <a:gd name="T97" fmla="*/ 193 h 193"/>
                  <a:gd name="T98" fmla="*/ 73 w 142"/>
                  <a:gd name="T99" fmla="*/ 187 h 193"/>
                  <a:gd name="T100" fmla="*/ 84 w 142"/>
                  <a:gd name="T101" fmla="*/ 191 h 193"/>
                  <a:gd name="T102" fmla="*/ 100 w 142"/>
                  <a:gd name="T103" fmla="*/ 183 h 193"/>
                  <a:gd name="T104" fmla="*/ 109 w 142"/>
                  <a:gd name="T105" fmla="*/ 187 h 193"/>
                  <a:gd name="T106" fmla="*/ 113 w 142"/>
                  <a:gd name="T107" fmla="*/ 185 h 193"/>
                  <a:gd name="T108" fmla="*/ 111 w 142"/>
                  <a:gd name="T109" fmla="*/ 171 h 193"/>
                  <a:gd name="T110" fmla="*/ 126 w 142"/>
                  <a:gd name="T111" fmla="*/ 158 h 193"/>
                  <a:gd name="T112" fmla="*/ 106 w 142"/>
                  <a:gd name="T113" fmla="*/ 140 h 193"/>
                  <a:gd name="T114" fmla="*/ 97 w 142"/>
                  <a:gd name="T115" fmla="*/ 120 h 193"/>
                  <a:gd name="T116" fmla="*/ 100 w 142"/>
                  <a:gd name="T117" fmla="*/ 123 h 193"/>
                  <a:gd name="T118" fmla="*/ 129 w 142"/>
                  <a:gd name="T119" fmla="*/ 105 h 193"/>
                  <a:gd name="T120" fmla="*/ 131 w 142"/>
                  <a:gd name="T121" fmla="*/ 100 h 193"/>
                  <a:gd name="T122" fmla="*/ 138 w 142"/>
                  <a:gd name="T123" fmla="*/ 107 h 193"/>
                  <a:gd name="T124" fmla="*/ 138 w 142"/>
                  <a:gd name="T125" fmla="*/ 10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" h="193">
                    <a:moveTo>
                      <a:pt x="138" y="107"/>
                    </a:moveTo>
                    <a:lnTo>
                      <a:pt x="142" y="92"/>
                    </a:lnTo>
                    <a:lnTo>
                      <a:pt x="137" y="87"/>
                    </a:lnTo>
                    <a:lnTo>
                      <a:pt x="135" y="60"/>
                    </a:lnTo>
                    <a:lnTo>
                      <a:pt x="129" y="56"/>
                    </a:lnTo>
                    <a:lnTo>
                      <a:pt x="133" y="43"/>
                    </a:lnTo>
                    <a:lnTo>
                      <a:pt x="129" y="31"/>
                    </a:lnTo>
                    <a:lnTo>
                      <a:pt x="111" y="14"/>
                    </a:lnTo>
                    <a:lnTo>
                      <a:pt x="102" y="16"/>
                    </a:lnTo>
                    <a:lnTo>
                      <a:pt x="106" y="12"/>
                    </a:lnTo>
                    <a:lnTo>
                      <a:pt x="86" y="25"/>
                    </a:lnTo>
                    <a:lnTo>
                      <a:pt x="75" y="25"/>
                    </a:lnTo>
                    <a:lnTo>
                      <a:pt x="80" y="14"/>
                    </a:lnTo>
                    <a:lnTo>
                      <a:pt x="64" y="14"/>
                    </a:lnTo>
                    <a:lnTo>
                      <a:pt x="60" y="11"/>
                    </a:lnTo>
                    <a:lnTo>
                      <a:pt x="60" y="2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8" y="11"/>
                    </a:lnTo>
                    <a:lnTo>
                      <a:pt x="42" y="14"/>
                    </a:lnTo>
                    <a:lnTo>
                      <a:pt x="49" y="29"/>
                    </a:lnTo>
                    <a:lnTo>
                      <a:pt x="42" y="31"/>
                    </a:lnTo>
                    <a:lnTo>
                      <a:pt x="42" y="43"/>
                    </a:lnTo>
                    <a:lnTo>
                      <a:pt x="40" y="36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28" y="32"/>
                    </a:lnTo>
                    <a:lnTo>
                      <a:pt x="20" y="34"/>
                    </a:lnTo>
                    <a:lnTo>
                      <a:pt x="17" y="40"/>
                    </a:lnTo>
                    <a:lnTo>
                      <a:pt x="24" y="45"/>
                    </a:lnTo>
                    <a:lnTo>
                      <a:pt x="17" y="45"/>
                    </a:lnTo>
                    <a:lnTo>
                      <a:pt x="15" y="58"/>
                    </a:lnTo>
                    <a:lnTo>
                      <a:pt x="9" y="62"/>
                    </a:lnTo>
                    <a:lnTo>
                      <a:pt x="17" y="69"/>
                    </a:lnTo>
                    <a:lnTo>
                      <a:pt x="9" y="80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6" y="134"/>
                    </a:lnTo>
                    <a:lnTo>
                      <a:pt x="4" y="140"/>
                    </a:lnTo>
                    <a:lnTo>
                      <a:pt x="11" y="147"/>
                    </a:lnTo>
                    <a:lnTo>
                      <a:pt x="33" y="152"/>
                    </a:lnTo>
                    <a:lnTo>
                      <a:pt x="24" y="174"/>
                    </a:lnTo>
                    <a:lnTo>
                      <a:pt x="24" y="185"/>
                    </a:lnTo>
                    <a:lnTo>
                      <a:pt x="46" y="185"/>
                    </a:lnTo>
                    <a:lnTo>
                      <a:pt x="55" y="189"/>
                    </a:lnTo>
                    <a:lnTo>
                      <a:pt x="60" y="187"/>
                    </a:lnTo>
                    <a:lnTo>
                      <a:pt x="68" y="193"/>
                    </a:lnTo>
                    <a:lnTo>
                      <a:pt x="73" y="187"/>
                    </a:lnTo>
                    <a:lnTo>
                      <a:pt x="84" y="191"/>
                    </a:lnTo>
                    <a:lnTo>
                      <a:pt x="100" y="183"/>
                    </a:lnTo>
                    <a:lnTo>
                      <a:pt x="109" y="187"/>
                    </a:lnTo>
                    <a:lnTo>
                      <a:pt x="113" y="185"/>
                    </a:lnTo>
                    <a:lnTo>
                      <a:pt x="111" y="171"/>
                    </a:lnTo>
                    <a:lnTo>
                      <a:pt x="126" y="158"/>
                    </a:lnTo>
                    <a:lnTo>
                      <a:pt x="106" y="140"/>
                    </a:lnTo>
                    <a:lnTo>
                      <a:pt x="97" y="120"/>
                    </a:lnTo>
                    <a:lnTo>
                      <a:pt x="100" y="123"/>
                    </a:lnTo>
                    <a:lnTo>
                      <a:pt x="129" y="105"/>
                    </a:lnTo>
                    <a:lnTo>
                      <a:pt x="131" y="100"/>
                    </a:lnTo>
                    <a:lnTo>
                      <a:pt x="138" y="107"/>
                    </a:lnTo>
                    <a:lnTo>
                      <a:pt x="138" y="10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0" name="Freeform 579"/>
              <p:cNvSpPr>
                <a:spLocks/>
              </p:cNvSpPr>
              <p:nvPr/>
            </p:nvSpPr>
            <p:spPr bwMode="auto">
              <a:xfrm>
                <a:off x="2797" y="1219"/>
                <a:ext cx="142" cy="193"/>
              </a:xfrm>
              <a:custGeom>
                <a:avLst/>
                <a:gdLst>
                  <a:gd name="T0" fmla="*/ 138 w 142"/>
                  <a:gd name="T1" fmla="*/ 107 h 193"/>
                  <a:gd name="T2" fmla="*/ 142 w 142"/>
                  <a:gd name="T3" fmla="*/ 92 h 193"/>
                  <a:gd name="T4" fmla="*/ 137 w 142"/>
                  <a:gd name="T5" fmla="*/ 87 h 193"/>
                  <a:gd name="T6" fmla="*/ 135 w 142"/>
                  <a:gd name="T7" fmla="*/ 60 h 193"/>
                  <a:gd name="T8" fmla="*/ 129 w 142"/>
                  <a:gd name="T9" fmla="*/ 56 h 193"/>
                  <a:gd name="T10" fmla="*/ 133 w 142"/>
                  <a:gd name="T11" fmla="*/ 43 h 193"/>
                  <a:gd name="T12" fmla="*/ 129 w 142"/>
                  <a:gd name="T13" fmla="*/ 31 h 193"/>
                  <a:gd name="T14" fmla="*/ 111 w 142"/>
                  <a:gd name="T15" fmla="*/ 14 h 193"/>
                  <a:gd name="T16" fmla="*/ 102 w 142"/>
                  <a:gd name="T17" fmla="*/ 16 h 193"/>
                  <a:gd name="T18" fmla="*/ 106 w 142"/>
                  <a:gd name="T19" fmla="*/ 12 h 193"/>
                  <a:gd name="T20" fmla="*/ 86 w 142"/>
                  <a:gd name="T21" fmla="*/ 25 h 193"/>
                  <a:gd name="T22" fmla="*/ 75 w 142"/>
                  <a:gd name="T23" fmla="*/ 25 h 193"/>
                  <a:gd name="T24" fmla="*/ 80 w 142"/>
                  <a:gd name="T25" fmla="*/ 14 h 193"/>
                  <a:gd name="T26" fmla="*/ 64 w 142"/>
                  <a:gd name="T27" fmla="*/ 14 h 193"/>
                  <a:gd name="T28" fmla="*/ 60 w 142"/>
                  <a:gd name="T29" fmla="*/ 11 h 193"/>
                  <a:gd name="T30" fmla="*/ 60 w 142"/>
                  <a:gd name="T31" fmla="*/ 2 h 193"/>
                  <a:gd name="T32" fmla="*/ 57 w 142"/>
                  <a:gd name="T33" fmla="*/ 0 h 193"/>
                  <a:gd name="T34" fmla="*/ 42 w 142"/>
                  <a:gd name="T35" fmla="*/ 0 h 193"/>
                  <a:gd name="T36" fmla="*/ 48 w 142"/>
                  <a:gd name="T37" fmla="*/ 11 h 193"/>
                  <a:gd name="T38" fmla="*/ 42 w 142"/>
                  <a:gd name="T39" fmla="*/ 14 h 193"/>
                  <a:gd name="T40" fmla="*/ 49 w 142"/>
                  <a:gd name="T41" fmla="*/ 29 h 193"/>
                  <a:gd name="T42" fmla="*/ 42 w 142"/>
                  <a:gd name="T43" fmla="*/ 31 h 193"/>
                  <a:gd name="T44" fmla="*/ 42 w 142"/>
                  <a:gd name="T45" fmla="*/ 43 h 193"/>
                  <a:gd name="T46" fmla="*/ 40 w 142"/>
                  <a:gd name="T47" fmla="*/ 36 h 193"/>
                  <a:gd name="T48" fmla="*/ 35 w 142"/>
                  <a:gd name="T49" fmla="*/ 40 h 193"/>
                  <a:gd name="T50" fmla="*/ 33 w 142"/>
                  <a:gd name="T51" fmla="*/ 34 h 193"/>
                  <a:gd name="T52" fmla="*/ 28 w 142"/>
                  <a:gd name="T53" fmla="*/ 32 h 193"/>
                  <a:gd name="T54" fmla="*/ 20 w 142"/>
                  <a:gd name="T55" fmla="*/ 34 h 193"/>
                  <a:gd name="T56" fmla="*/ 17 w 142"/>
                  <a:gd name="T57" fmla="*/ 40 h 193"/>
                  <a:gd name="T58" fmla="*/ 24 w 142"/>
                  <a:gd name="T59" fmla="*/ 45 h 193"/>
                  <a:gd name="T60" fmla="*/ 17 w 142"/>
                  <a:gd name="T61" fmla="*/ 45 h 193"/>
                  <a:gd name="T62" fmla="*/ 15 w 142"/>
                  <a:gd name="T63" fmla="*/ 58 h 193"/>
                  <a:gd name="T64" fmla="*/ 9 w 142"/>
                  <a:gd name="T65" fmla="*/ 62 h 193"/>
                  <a:gd name="T66" fmla="*/ 17 w 142"/>
                  <a:gd name="T67" fmla="*/ 69 h 193"/>
                  <a:gd name="T68" fmla="*/ 9 w 142"/>
                  <a:gd name="T69" fmla="*/ 80 h 193"/>
                  <a:gd name="T70" fmla="*/ 0 w 142"/>
                  <a:gd name="T71" fmla="*/ 80 h 193"/>
                  <a:gd name="T72" fmla="*/ 0 w 142"/>
                  <a:gd name="T73" fmla="*/ 111 h 193"/>
                  <a:gd name="T74" fmla="*/ 4 w 142"/>
                  <a:gd name="T75" fmla="*/ 118 h 193"/>
                  <a:gd name="T76" fmla="*/ 0 w 142"/>
                  <a:gd name="T77" fmla="*/ 123 h 193"/>
                  <a:gd name="T78" fmla="*/ 6 w 142"/>
                  <a:gd name="T79" fmla="*/ 134 h 193"/>
                  <a:gd name="T80" fmla="*/ 4 w 142"/>
                  <a:gd name="T81" fmla="*/ 140 h 193"/>
                  <a:gd name="T82" fmla="*/ 11 w 142"/>
                  <a:gd name="T83" fmla="*/ 147 h 193"/>
                  <a:gd name="T84" fmla="*/ 33 w 142"/>
                  <a:gd name="T85" fmla="*/ 152 h 193"/>
                  <a:gd name="T86" fmla="*/ 24 w 142"/>
                  <a:gd name="T87" fmla="*/ 174 h 193"/>
                  <a:gd name="T88" fmla="*/ 24 w 142"/>
                  <a:gd name="T89" fmla="*/ 185 h 193"/>
                  <a:gd name="T90" fmla="*/ 46 w 142"/>
                  <a:gd name="T91" fmla="*/ 185 h 193"/>
                  <a:gd name="T92" fmla="*/ 55 w 142"/>
                  <a:gd name="T93" fmla="*/ 189 h 193"/>
                  <a:gd name="T94" fmla="*/ 60 w 142"/>
                  <a:gd name="T95" fmla="*/ 187 h 193"/>
                  <a:gd name="T96" fmla="*/ 68 w 142"/>
                  <a:gd name="T97" fmla="*/ 193 h 193"/>
                  <a:gd name="T98" fmla="*/ 73 w 142"/>
                  <a:gd name="T99" fmla="*/ 187 h 193"/>
                  <a:gd name="T100" fmla="*/ 84 w 142"/>
                  <a:gd name="T101" fmla="*/ 191 h 193"/>
                  <a:gd name="T102" fmla="*/ 100 w 142"/>
                  <a:gd name="T103" fmla="*/ 183 h 193"/>
                  <a:gd name="T104" fmla="*/ 109 w 142"/>
                  <a:gd name="T105" fmla="*/ 187 h 193"/>
                  <a:gd name="T106" fmla="*/ 113 w 142"/>
                  <a:gd name="T107" fmla="*/ 185 h 193"/>
                  <a:gd name="T108" fmla="*/ 111 w 142"/>
                  <a:gd name="T109" fmla="*/ 171 h 193"/>
                  <a:gd name="T110" fmla="*/ 126 w 142"/>
                  <a:gd name="T111" fmla="*/ 158 h 193"/>
                  <a:gd name="T112" fmla="*/ 106 w 142"/>
                  <a:gd name="T113" fmla="*/ 140 h 193"/>
                  <a:gd name="T114" fmla="*/ 97 w 142"/>
                  <a:gd name="T115" fmla="*/ 120 h 193"/>
                  <a:gd name="T116" fmla="*/ 100 w 142"/>
                  <a:gd name="T117" fmla="*/ 123 h 193"/>
                  <a:gd name="T118" fmla="*/ 129 w 142"/>
                  <a:gd name="T119" fmla="*/ 105 h 193"/>
                  <a:gd name="T120" fmla="*/ 131 w 142"/>
                  <a:gd name="T121" fmla="*/ 100 h 193"/>
                  <a:gd name="T122" fmla="*/ 138 w 142"/>
                  <a:gd name="T123" fmla="*/ 107 h 193"/>
                  <a:gd name="T124" fmla="*/ 138 w 142"/>
                  <a:gd name="T125" fmla="*/ 10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" h="193">
                    <a:moveTo>
                      <a:pt x="138" y="107"/>
                    </a:moveTo>
                    <a:lnTo>
                      <a:pt x="142" y="92"/>
                    </a:lnTo>
                    <a:lnTo>
                      <a:pt x="137" y="87"/>
                    </a:lnTo>
                    <a:lnTo>
                      <a:pt x="135" y="60"/>
                    </a:lnTo>
                    <a:lnTo>
                      <a:pt x="129" y="56"/>
                    </a:lnTo>
                    <a:lnTo>
                      <a:pt x="133" y="43"/>
                    </a:lnTo>
                    <a:lnTo>
                      <a:pt x="129" y="31"/>
                    </a:lnTo>
                    <a:lnTo>
                      <a:pt x="111" y="14"/>
                    </a:lnTo>
                    <a:lnTo>
                      <a:pt x="102" y="16"/>
                    </a:lnTo>
                    <a:lnTo>
                      <a:pt x="106" y="12"/>
                    </a:lnTo>
                    <a:lnTo>
                      <a:pt x="86" y="25"/>
                    </a:lnTo>
                    <a:lnTo>
                      <a:pt x="75" y="25"/>
                    </a:lnTo>
                    <a:lnTo>
                      <a:pt x="80" y="14"/>
                    </a:lnTo>
                    <a:lnTo>
                      <a:pt x="64" y="14"/>
                    </a:lnTo>
                    <a:lnTo>
                      <a:pt x="60" y="11"/>
                    </a:lnTo>
                    <a:lnTo>
                      <a:pt x="60" y="2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8" y="11"/>
                    </a:lnTo>
                    <a:lnTo>
                      <a:pt x="42" y="14"/>
                    </a:lnTo>
                    <a:lnTo>
                      <a:pt x="49" y="29"/>
                    </a:lnTo>
                    <a:lnTo>
                      <a:pt x="42" y="31"/>
                    </a:lnTo>
                    <a:lnTo>
                      <a:pt x="42" y="43"/>
                    </a:lnTo>
                    <a:lnTo>
                      <a:pt x="40" y="36"/>
                    </a:lnTo>
                    <a:lnTo>
                      <a:pt x="35" y="40"/>
                    </a:lnTo>
                    <a:lnTo>
                      <a:pt x="33" y="34"/>
                    </a:lnTo>
                    <a:lnTo>
                      <a:pt x="28" y="32"/>
                    </a:lnTo>
                    <a:lnTo>
                      <a:pt x="20" y="34"/>
                    </a:lnTo>
                    <a:lnTo>
                      <a:pt x="17" y="40"/>
                    </a:lnTo>
                    <a:lnTo>
                      <a:pt x="24" y="45"/>
                    </a:lnTo>
                    <a:lnTo>
                      <a:pt x="17" y="45"/>
                    </a:lnTo>
                    <a:lnTo>
                      <a:pt x="15" y="58"/>
                    </a:lnTo>
                    <a:lnTo>
                      <a:pt x="9" y="62"/>
                    </a:lnTo>
                    <a:lnTo>
                      <a:pt x="17" y="69"/>
                    </a:lnTo>
                    <a:lnTo>
                      <a:pt x="9" y="80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6" y="134"/>
                    </a:lnTo>
                    <a:lnTo>
                      <a:pt x="4" y="140"/>
                    </a:lnTo>
                    <a:lnTo>
                      <a:pt x="11" y="147"/>
                    </a:lnTo>
                    <a:lnTo>
                      <a:pt x="33" y="152"/>
                    </a:lnTo>
                    <a:lnTo>
                      <a:pt x="24" y="174"/>
                    </a:lnTo>
                    <a:lnTo>
                      <a:pt x="24" y="185"/>
                    </a:lnTo>
                    <a:lnTo>
                      <a:pt x="46" y="185"/>
                    </a:lnTo>
                    <a:lnTo>
                      <a:pt x="55" y="189"/>
                    </a:lnTo>
                    <a:lnTo>
                      <a:pt x="60" y="187"/>
                    </a:lnTo>
                    <a:lnTo>
                      <a:pt x="68" y="193"/>
                    </a:lnTo>
                    <a:lnTo>
                      <a:pt x="73" y="187"/>
                    </a:lnTo>
                    <a:lnTo>
                      <a:pt x="84" y="191"/>
                    </a:lnTo>
                    <a:lnTo>
                      <a:pt x="100" y="183"/>
                    </a:lnTo>
                    <a:lnTo>
                      <a:pt x="109" y="187"/>
                    </a:lnTo>
                    <a:lnTo>
                      <a:pt x="113" y="185"/>
                    </a:lnTo>
                    <a:lnTo>
                      <a:pt x="111" y="171"/>
                    </a:lnTo>
                    <a:lnTo>
                      <a:pt x="126" y="158"/>
                    </a:lnTo>
                    <a:lnTo>
                      <a:pt x="106" y="140"/>
                    </a:lnTo>
                    <a:lnTo>
                      <a:pt x="97" y="120"/>
                    </a:lnTo>
                    <a:lnTo>
                      <a:pt x="100" y="123"/>
                    </a:lnTo>
                    <a:lnTo>
                      <a:pt x="129" y="105"/>
                    </a:lnTo>
                    <a:lnTo>
                      <a:pt x="131" y="100"/>
                    </a:lnTo>
                    <a:lnTo>
                      <a:pt x="138" y="107"/>
                    </a:lnTo>
                    <a:lnTo>
                      <a:pt x="138" y="107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1" name="Freeform 580"/>
              <p:cNvSpPr>
                <a:spLocks/>
              </p:cNvSpPr>
              <p:nvPr/>
            </p:nvSpPr>
            <p:spPr bwMode="auto">
              <a:xfrm>
                <a:off x="2926" y="1221"/>
                <a:ext cx="159" cy="147"/>
              </a:xfrm>
              <a:custGeom>
                <a:avLst/>
                <a:gdLst>
                  <a:gd name="T0" fmla="*/ 151 w 159"/>
                  <a:gd name="T1" fmla="*/ 25 h 147"/>
                  <a:gd name="T2" fmla="*/ 157 w 159"/>
                  <a:gd name="T3" fmla="*/ 56 h 147"/>
                  <a:gd name="T4" fmla="*/ 146 w 159"/>
                  <a:gd name="T5" fmla="*/ 67 h 147"/>
                  <a:gd name="T6" fmla="*/ 151 w 159"/>
                  <a:gd name="T7" fmla="*/ 74 h 147"/>
                  <a:gd name="T8" fmla="*/ 150 w 159"/>
                  <a:gd name="T9" fmla="*/ 85 h 147"/>
                  <a:gd name="T10" fmla="*/ 159 w 159"/>
                  <a:gd name="T11" fmla="*/ 110 h 147"/>
                  <a:gd name="T12" fmla="*/ 142 w 159"/>
                  <a:gd name="T13" fmla="*/ 129 h 147"/>
                  <a:gd name="T14" fmla="*/ 139 w 159"/>
                  <a:gd name="T15" fmla="*/ 140 h 147"/>
                  <a:gd name="T16" fmla="*/ 139 w 159"/>
                  <a:gd name="T17" fmla="*/ 147 h 147"/>
                  <a:gd name="T18" fmla="*/ 135 w 159"/>
                  <a:gd name="T19" fmla="*/ 147 h 147"/>
                  <a:gd name="T20" fmla="*/ 119 w 159"/>
                  <a:gd name="T21" fmla="*/ 140 h 147"/>
                  <a:gd name="T22" fmla="*/ 93 w 159"/>
                  <a:gd name="T23" fmla="*/ 145 h 147"/>
                  <a:gd name="T24" fmla="*/ 86 w 159"/>
                  <a:gd name="T25" fmla="*/ 138 h 147"/>
                  <a:gd name="T26" fmla="*/ 79 w 159"/>
                  <a:gd name="T27" fmla="*/ 140 h 147"/>
                  <a:gd name="T28" fmla="*/ 71 w 159"/>
                  <a:gd name="T29" fmla="*/ 134 h 147"/>
                  <a:gd name="T30" fmla="*/ 59 w 159"/>
                  <a:gd name="T31" fmla="*/ 125 h 147"/>
                  <a:gd name="T32" fmla="*/ 59 w 159"/>
                  <a:gd name="T33" fmla="*/ 118 h 147"/>
                  <a:gd name="T34" fmla="*/ 46 w 159"/>
                  <a:gd name="T35" fmla="*/ 116 h 147"/>
                  <a:gd name="T36" fmla="*/ 42 w 159"/>
                  <a:gd name="T37" fmla="*/ 121 h 147"/>
                  <a:gd name="T38" fmla="*/ 29 w 159"/>
                  <a:gd name="T39" fmla="*/ 107 h 147"/>
                  <a:gd name="T40" fmla="*/ 17 w 159"/>
                  <a:gd name="T41" fmla="*/ 101 h 147"/>
                  <a:gd name="T42" fmla="*/ 9 w 159"/>
                  <a:gd name="T43" fmla="*/ 105 h 147"/>
                  <a:gd name="T44" fmla="*/ 13 w 159"/>
                  <a:gd name="T45" fmla="*/ 90 h 147"/>
                  <a:gd name="T46" fmla="*/ 8 w 159"/>
                  <a:gd name="T47" fmla="*/ 85 h 147"/>
                  <a:gd name="T48" fmla="*/ 6 w 159"/>
                  <a:gd name="T49" fmla="*/ 58 h 147"/>
                  <a:gd name="T50" fmla="*/ 0 w 159"/>
                  <a:gd name="T51" fmla="*/ 54 h 147"/>
                  <a:gd name="T52" fmla="*/ 4 w 159"/>
                  <a:gd name="T53" fmla="*/ 41 h 147"/>
                  <a:gd name="T54" fmla="*/ 0 w 159"/>
                  <a:gd name="T55" fmla="*/ 29 h 147"/>
                  <a:gd name="T56" fmla="*/ 6 w 159"/>
                  <a:gd name="T57" fmla="*/ 30 h 147"/>
                  <a:gd name="T58" fmla="*/ 8 w 159"/>
                  <a:gd name="T59" fmla="*/ 27 h 147"/>
                  <a:gd name="T60" fmla="*/ 2 w 159"/>
                  <a:gd name="T61" fmla="*/ 27 h 147"/>
                  <a:gd name="T62" fmla="*/ 6 w 159"/>
                  <a:gd name="T63" fmla="*/ 23 h 147"/>
                  <a:gd name="T64" fmla="*/ 51 w 159"/>
                  <a:gd name="T65" fmla="*/ 1 h 147"/>
                  <a:gd name="T66" fmla="*/ 73 w 159"/>
                  <a:gd name="T67" fmla="*/ 0 h 147"/>
                  <a:gd name="T68" fmla="*/ 75 w 159"/>
                  <a:gd name="T69" fmla="*/ 5 h 147"/>
                  <a:gd name="T70" fmla="*/ 69 w 159"/>
                  <a:gd name="T71" fmla="*/ 3 h 147"/>
                  <a:gd name="T72" fmla="*/ 75 w 159"/>
                  <a:gd name="T73" fmla="*/ 14 h 147"/>
                  <a:gd name="T74" fmla="*/ 89 w 159"/>
                  <a:gd name="T75" fmla="*/ 10 h 147"/>
                  <a:gd name="T76" fmla="*/ 111 w 159"/>
                  <a:gd name="T77" fmla="*/ 12 h 147"/>
                  <a:gd name="T78" fmla="*/ 140 w 159"/>
                  <a:gd name="T79" fmla="*/ 12 h 147"/>
                  <a:gd name="T80" fmla="*/ 151 w 159"/>
                  <a:gd name="T81" fmla="*/ 20 h 147"/>
                  <a:gd name="T82" fmla="*/ 151 w 159"/>
                  <a:gd name="T83" fmla="*/ 25 h 147"/>
                  <a:gd name="T84" fmla="*/ 151 w 159"/>
                  <a:gd name="T85" fmla="*/ 2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47">
                    <a:moveTo>
                      <a:pt x="151" y="25"/>
                    </a:moveTo>
                    <a:lnTo>
                      <a:pt x="157" y="56"/>
                    </a:lnTo>
                    <a:lnTo>
                      <a:pt x="146" y="67"/>
                    </a:lnTo>
                    <a:lnTo>
                      <a:pt x="151" y="74"/>
                    </a:lnTo>
                    <a:lnTo>
                      <a:pt x="150" y="85"/>
                    </a:lnTo>
                    <a:lnTo>
                      <a:pt x="159" y="110"/>
                    </a:lnTo>
                    <a:lnTo>
                      <a:pt x="142" y="129"/>
                    </a:lnTo>
                    <a:lnTo>
                      <a:pt x="139" y="140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19" y="140"/>
                    </a:lnTo>
                    <a:lnTo>
                      <a:pt x="93" y="145"/>
                    </a:lnTo>
                    <a:lnTo>
                      <a:pt x="86" y="138"/>
                    </a:lnTo>
                    <a:lnTo>
                      <a:pt x="79" y="140"/>
                    </a:lnTo>
                    <a:lnTo>
                      <a:pt x="71" y="134"/>
                    </a:lnTo>
                    <a:lnTo>
                      <a:pt x="59" y="125"/>
                    </a:lnTo>
                    <a:lnTo>
                      <a:pt x="59" y="118"/>
                    </a:lnTo>
                    <a:lnTo>
                      <a:pt x="46" y="116"/>
                    </a:lnTo>
                    <a:lnTo>
                      <a:pt x="42" y="121"/>
                    </a:lnTo>
                    <a:lnTo>
                      <a:pt x="29" y="107"/>
                    </a:lnTo>
                    <a:lnTo>
                      <a:pt x="17" y="101"/>
                    </a:lnTo>
                    <a:lnTo>
                      <a:pt x="9" y="105"/>
                    </a:lnTo>
                    <a:lnTo>
                      <a:pt x="13" y="90"/>
                    </a:lnTo>
                    <a:lnTo>
                      <a:pt x="8" y="85"/>
                    </a:lnTo>
                    <a:lnTo>
                      <a:pt x="6" y="58"/>
                    </a:lnTo>
                    <a:lnTo>
                      <a:pt x="0" y="54"/>
                    </a:lnTo>
                    <a:lnTo>
                      <a:pt x="4" y="41"/>
                    </a:lnTo>
                    <a:lnTo>
                      <a:pt x="0" y="29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51" y="1"/>
                    </a:lnTo>
                    <a:lnTo>
                      <a:pt x="73" y="0"/>
                    </a:lnTo>
                    <a:lnTo>
                      <a:pt x="75" y="5"/>
                    </a:lnTo>
                    <a:lnTo>
                      <a:pt x="69" y="3"/>
                    </a:lnTo>
                    <a:lnTo>
                      <a:pt x="75" y="14"/>
                    </a:lnTo>
                    <a:lnTo>
                      <a:pt x="89" y="10"/>
                    </a:lnTo>
                    <a:lnTo>
                      <a:pt x="111" y="12"/>
                    </a:lnTo>
                    <a:lnTo>
                      <a:pt x="140" y="12"/>
                    </a:lnTo>
                    <a:lnTo>
                      <a:pt x="151" y="20"/>
                    </a:lnTo>
                    <a:lnTo>
                      <a:pt x="151" y="25"/>
                    </a:lnTo>
                    <a:lnTo>
                      <a:pt x="151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2" name="Freeform 581"/>
              <p:cNvSpPr>
                <a:spLocks/>
              </p:cNvSpPr>
              <p:nvPr/>
            </p:nvSpPr>
            <p:spPr bwMode="auto">
              <a:xfrm>
                <a:off x="2926" y="1221"/>
                <a:ext cx="159" cy="147"/>
              </a:xfrm>
              <a:custGeom>
                <a:avLst/>
                <a:gdLst>
                  <a:gd name="T0" fmla="*/ 151 w 159"/>
                  <a:gd name="T1" fmla="*/ 25 h 147"/>
                  <a:gd name="T2" fmla="*/ 157 w 159"/>
                  <a:gd name="T3" fmla="*/ 56 h 147"/>
                  <a:gd name="T4" fmla="*/ 146 w 159"/>
                  <a:gd name="T5" fmla="*/ 67 h 147"/>
                  <a:gd name="T6" fmla="*/ 151 w 159"/>
                  <a:gd name="T7" fmla="*/ 74 h 147"/>
                  <a:gd name="T8" fmla="*/ 150 w 159"/>
                  <a:gd name="T9" fmla="*/ 85 h 147"/>
                  <a:gd name="T10" fmla="*/ 159 w 159"/>
                  <a:gd name="T11" fmla="*/ 110 h 147"/>
                  <a:gd name="T12" fmla="*/ 142 w 159"/>
                  <a:gd name="T13" fmla="*/ 129 h 147"/>
                  <a:gd name="T14" fmla="*/ 139 w 159"/>
                  <a:gd name="T15" fmla="*/ 140 h 147"/>
                  <a:gd name="T16" fmla="*/ 139 w 159"/>
                  <a:gd name="T17" fmla="*/ 147 h 147"/>
                  <a:gd name="T18" fmla="*/ 135 w 159"/>
                  <a:gd name="T19" fmla="*/ 147 h 147"/>
                  <a:gd name="T20" fmla="*/ 119 w 159"/>
                  <a:gd name="T21" fmla="*/ 140 h 147"/>
                  <a:gd name="T22" fmla="*/ 93 w 159"/>
                  <a:gd name="T23" fmla="*/ 145 h 147"/>
                  <a:gd name="T24" fmla="*/ 86 w 159"/>
                  <a:gd name="T25" fmla="*/ 138 h 147"/>
                  <a:gd name="T26" fmla="*/ 79 w 159"/>
                  <a:gd name="T27" fmla="*/ 140 h 147"/>
                  <a:gd name="T28" fmla="*/ 71 w 159"/>
                  <a:gd name="T29" fmla="*/ 134 h 147"/>
                  <a:gd name="T30" fmla="*/ 59 w 159"/>
                  <a:gd name="T31" fmla="*/ 125 h 147"/>
                  <a:gd name="T32" fmla="*/ 59 w 159"/>
                  <a:gd name="T33" fmla="*/ 118 h 147"/>
                  <a:gd name="T34" fmla="*/ 46 w 159"/>
                  <a:gd name="T35" fmla="*/ 116 h 147"/>
                  <a:gd name="T36" fmla="*/ 42 w 159"/>
                  <a:gd name="T37" fmla="*/ 121 h 147"/>
                  <a:gd name="T38" fmla="*/ 29 w 159"/>
                  <a:gd name="T39" fmla="*/ 107 h 147"/>
                  <a:gd name="T40" fmla="*/ 17 w 159"/>
                  <a:gd name="T41" fmla="*/ 101 h 147"/>
                  <a:gd name="T42" fmla="*/ 9 w 159"/>
                  <a:gd name="T43" fmla="*/ 105 h 147"/>
                  <a:gd name="T44" fmla="*/ 13 w 159"/>
                  <a:gd name="T45" fmla="*/ 90 h 147"/>
                  <a:gd name="T46" fmla="*/ 8 w 159"/>
                  <a:gd name="T47" fmla="*/ 85 h 147"/>
                  <a:gd name="T48" fmla="*/ 6 w 159"/>
                  <a:gd name="T49" fmla="*/ 58 h 147"/>
                  <a:gd name="T50" fmla="*/ 0 w 159"/>
                  <a:gd name="T51" fmla="*/ 54 h 147"/>
                  <a:gd name="T52" fmla="*/ 4 w 159"/>
                  <a:gd name="T53" fmla="*/ 41 h 147"/>
                  <a:gd name="T54" fmla="*/ 0 w 159"/>
                  <a:gd name="T55" fmla="*/ 29 h 147"/>
                  <a:gd name="T56" fmla="*/ 6 w 159"/>
                  <a:gd name="T57" fmla="*/ 30 h 147"/>
                  <a:gd name="T58" fmla="*/ 8 w 159"/>
                  <a:gd name="T59" fmla="*/ 27 h 147"/>
                  <a:gd name="T60" fmla="*/ 2 w 159"/>
                  <a:gd name="T61" fmla="*/ 27 h 147"/>
                  <a:gd name="T62" fmla="*/ 6 w 159"/>
                  <a:gd name="T63" fmla="*/ 23 h 147"/>
                  <a:gd name="T64" fmla="*/ 51 w 159"/>
                  <a:gd name="T65" fmla="*/ 1 h 147"/>
                  <a:gd name="T66" fmla="*/ 73 w 159"/>
                  <a:gd name="T67" fmla="*/ 0 h 147"/>
                  <a:gd name="T68" fmla="*/ 75 w 159"/>
                  <a:gd name="T69" fmla="*/ 5 h 147"/>
                  <a:gd name="T70" fmla="*/ 69 w 159"/>
                  <a:gd name="T71" fmla="*/ 3 h 147"/>
                  <a:gd name="T72" fmla="*/ 75 w 159"/>
                  <a:gd name="T73" fmla="*/ 14 h 147"/>
                  <a:gd name="T74" fmla="*/ 89 w 159"/>
                  <a:gd name="T75" fmla="*/ 10 h 147"/>
                  <a:gd name="T76" fmla="*/ 111 w 159"/>
                  <a:gd name="T77" fmla="*/ 12 h 147"/>
                  <a:gd name="T78" fmla="*/ 140 w 159"/>
                  <a:gd name="T79" fmla="*/ 12 h 147"/>
                  <a:gd name="T80" fmla="*/ 151 w 159"/>
                  <a:gd name="T81" fmla="*/ 20 h 147"/>
                  <a:gd name="T82" fmla="*/ 151 w 159"/>
                  <a:gd name="T83" fmla="*/ 25 h 147"/>
                  <a:gd name="T84" fmla="*/ 151 w 159"/>
                  <a:gd name="T85" fmla="*/ 2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47">
                    <a:moveTo>
                      <a:pt x="151" y="25"/>
                    </a:moveTo>
                    <a:lnTo>
                      <a:pt x="157" y="56"/>
                    </a:lnTo>
                    <a:lnTo>
                      <a:pt x="146" y="67"/>
                    </a:lnTo>
                    <a:lnTo>
                      <a:pt x="151" y="74"/>
                    </a:lnTo>
                    <a:lnTo>
                      <a:pt x="150" y="85"/>
                    </a:lnTo>
                    <a:lnTo>
                      <a:pt x="159" y="110"/>
                    </a:lnTo>
                    <a:lnTo>
                      <a:pt x="142" y="129"/>
                    </a:lnTo>
                    <a:lnTo>
                      <a:pt x="139" y="140"/>
                    </a:lnTo>
                    <a:lnTo>
                      <a:pt x="139" y="147"/>
                    </a:lnTo>
                    <a:lnTo>
                      <a:pt x="135" y="147"/>
                    </a:lnTo>
                    <a:lnTo>
                      <a:pt x="119" y="140"/>
                    </a:lnTo>
                    <a:lnTo>
                      <a:pt x="93" y="145"/>
                    </a:lnTo>
                    <a:lnTo>
                      <a:pt x="86" y="138"/>
                    </a:lnTo>
                    <a:lnTo>
                      <a:pt x="79" y="140"/>
                    </a:lnTo>
                    <a:lnTo>
                      <a:pt x="71" y="134"/>
                    </a:lnTo>
                    <a:lnTo>
                      <a:pt x="59" y="125"/>
                    </a:lnTo>
                    <a:lnTo>
                      <a:pt x="59" y="118"/>
                    </a:lnTo>
                    <a:lnTo>
                      <a:pt x="46" y="116"/>
                    </a:lnTo>
                    <a:lnTo>
                      <a:pt x="42" y="121"/>
                    </a:lnTo>
                    <a:lnTo>
                      <a:pt x="29" y="107"/>
                    </a:lnTo>
                    <a:lnTo>
                      <a:pt x="17" y="101"/>
                    </a:lnTo>
                    <a:lnTo>
                      <a:pt x="9" y="105"/>
                    </a:lnTo>
                    <a:lnTo>
                      <a:pt x="13" y="90"/>
                    </a:lnTo>
                    <a:lnTo>
                      <a:pt x="8" y="85"/>
                    </a:lnTo>
                    <a:lnTo>
                      <a:pt x="6" y="58"/>
                    </a:lnTo>
                    <a:lnTo>
                      <a:pt x="0" y="54"/>
                    </a:lnTo>
                    <a:lnTo>
                      <a:pt x="4" y="41"/>
                    </a:lnTo>
                    <a:lnTo>
                      <a:pt x="0" y="29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51" y="1"/>
                    </a:lnTo>
                    <a:lnTo>
                      <a:pt x="73" y="0"/>
                    </a:lnTo>
                    <a:lnTo>
                      <a:pt x="75" y="5"/>
                    </a:lnTo>
                    <a:lnTo>
                      <a:pt x="69" y="3"/>
                    </a:lnTo>
                    <a:lnTo>
                      <a:pt x="75" y="14"/>
                    </a:lnTo>
                    <a:lnTo>
                      <a:pt x="89" y="10"/>
                    </a:lnTo>
                    <a:lnTo>
                      <a:pt x="111" y="12"/>
                    </a:lnTo>
                    <a:lnTo>
                      <a:pt x="140" y="12"/>
                    </a:lnTo>
                    <a:lnTo>
                      <a:pt x="151" y="20"/>
                    </a:lnTo>
                    <a:lnTo>
                      <a:pt x="151" y="25"/>
                    </a:lnTo>
                    <a:lnTo>
                      <a:pt x="151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3" name="Freeform 582"/>
              <p:cNvSpPr>
                <a:spLocks/>
              </p:cNvSpPr>
              <p:nvPr/>
            </p:nvSpPr>
            <p:spPr bwMode="auto">
              <a:xfrm>
                <a:off x="3025" y="1535"/>
                <a:ext cx="101" cy="86"/>
              </a:xfrm>
              <a:custGeom>
                <a:avLst/>
                <a:gdLst>
                  <a:gd name="T0" fmla="*/ 9 w 101"/>
                  <a:gd name="T1" fmla="*/ 58 h 86"/>
                  <a:gd name="T2" fmla="*/ 14 w 101"/>
                  <a:gd name="T3" fmla="*/ 58 h 86"/>
                  <a:gd name="T4" fmla="*/ 14 w 101"/>
                  <a:gd name="T5" fmla="*/ 62 h 86"/>
                  <a:gd name="T6" fmla="*/ 9 w 101"/>
                  <a:gd name="T7" fmla="*/ 62 h 86"/>
                  <a:gd name="T8" fmla="*/ 14 w 101"/>
                  <a:gd name="T9" fmla="*/ 73 h 86"/>
                  <a:gd name="T10" fmla="*/ 40 w 101"/>
                  <a:gd name="T11" fmla="*/ 71 h 86"/>
                  <a:gd name="T12" fmla="*/ 47 w 101"/>
                  <a:gd name="T13" fmla="*/ 75 h 86"/>
                  <a:gd name="T14" fmla="*/ 43 w 101"/>
                  <a:gd name="T15" fmla="*/ 78 h 86"/>
                  <a:gd name="T16" fmla="*/ 54 w 101"/>
                  <a:gd name="T17" fmla="*/ 80 h 86"/>
                  <a:gd name="T18" fmla="*/ 61 w 101"/>
                  <a:gd name="T19" fmla="*/ 86 h 86"/>
                  <a:gd name="T20" fmla="*/ 60 w 101"/>
                  <a:gd name="T21" fmla="*/ 75 h 86"/>
                  <a:gd name="T22" fmla="*/ 36 w 101"/>
                  <a:gd name="T23" fmla="*/ 60 h 86"/>
                  <a:gd name="T24" fmla="*/ 43 w 101"/>
                  <a:gd name="T25" fmla="*/ 58 h 86"/>
                  <a:gd name="T26" fmla="*/ 43 w 101"/>
                  <a:gd name="T27" fmla="*/ 53 h 86"/>
                  <a:gd name="T28" fmla="*/ 49 w 101"/>
                  <a:gd name="T29" fmla="*/ 55 h 86"/>
                  <a:gd name="T30" fmla="*/ 40 w 101"/>
                  <a:gd name="T31" fmla="*/ 38 h 86"/>
                  <a:gd name="T32" fmla="*/ 40 w 101"/>
                  <a:gd name="T33" fmla="*/ 27 h 86"/>
                  <a:gd name="T34" fmla="*/ 43 w 101"/>
                  <a:gd name="T35" fmla="*/ 26 h 86"/>
                  <a:gd name="T36" fmla="*/ 41 w 101"/>
                  <a:gd name="T37" fmla="*/ 29 h 86"/>
                  <a:gd name="T38" fmla="*/ 52 w 101"/>
                  <a:gd name="T39" fmla="*/ 40 h 86"/>
                  <a:gd name="T40" fmla="*/ 52 w 101"/>
                  <a:gd name="T41" fmla="*/ 33 h 86"/>
                  <a:gd name="T42" fmla="*/ 60 w 101"/>
                  <a:gd name="T43" fmla="*/ 38 h 86"/>
                  <a:gd name="T44" fmla="*/ 58 w 101"/>
                  <a:gd name="T45" fmla="*/ 31 h 86"/>
                  <a:gd name="T46" fmla="*/ 65 w 101"/>
                  <a:gd name="T47" fmla="*/ 35 h 86"/>
                  <a:gd name="T48" fmla="*/ 56 w 101"/>
                  <a:gd name="T49" fmla="*/ 26 h 86"/>
                  <a:gd name="T50" fmla="*/ 67 w 101"/>
                  <a:gd name="T51" fmla="*/ 18 h 86"/>
                  <a:gd name="T52" fmla="*/ 76 w 101"/>
                  <a:gd name="T53" fmla="*/ 18 h 86"/>
                  <a:gd name="T54" fmla="*/ 94 w 101"/>
                  <a:gd name="T55" fmla="*/ 22 h 86"/>
                  <a:gd name="T56" fmla="*/ 101 w 101"/>
                  <a:gd name="T57" fmla="*/ 7 h 86"/>
                  <a:gd name="T58" fmla="*/ 98 w 101"/>
                  <a:gd name="T59" fmla="*/ 0 h 86"/>
                  <a:gd name="T60" fmla="*/ 96 w 101"/>
                  <a:gd name="T61" fmla="*/ 0 h 86"/>
                  <a:gd name="T62" fmla="*/ 96 w 101"/>
                  <a:gd name="T63" fmla="*/ 6 h 86"/>
                  <a:gd name="T64" fmla="*/ 89 w 101"/>
                  <a:gd name="T65" fmla="*/ 9 h 86"/>
                  <a:gd name="T66" fmla="*/ 85 w 101"/>
                  <a:gd name="T67" fmla="*/ 13 h 86"/>
                  <a:gd name="T68" fmla="*/ 67 w 101"/>
                  <a:gd name="T69" fmla="*/ 6 h 86"/>
                  <a:gd name="T70" fmla="*/ 43 w 101"/>
                  <a:gd name="T71" fmla="*/ 9 h 86"/>
                  <a:gd name="T72" fmla="*/ 12 w 101"/>
                  <a:gd name="T73" fmla="*/ 20 h 86"/>
                  <a:gd name="T74" fmla="*/ 14 w 101"/>
                  <a:gd name="T75" fmla="*/ 27 h 86"/>
                  <a:gd name="T76" fmla="*/ 0 w 101"/>
                  <a:gd name="T77" fmla="*/ 46 h 86"/>
                  <a:gd name="T78" fmla="*/ 9 w 101"/>
                  <a:gd name="T79" fmla="*/ 58 h 86"/>
                  <a:gd name="T80" fmla="*/ 9 w 101"/>
                  <a:gd name="T81" fmla="*/ 5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" h="86">
                    <a:moveTo>
                      <a:pt x="9" y="58"/>
                    </a:moveTo>
                    <a:lnTo>
                      <a:pt x="14" y="58"/>
                    </a:lnTo>
                    <a:lnTo>
                      <a:pt x="14" y="62"/>
                    </a:lnTo>
                    <a:lnTo>
                      <a:pt x="9" y="62"/>
                    </a:lnTo>
                    <a:lnTo>
                      <a:pt x="14" y="73"/>
                    </a:lnTo>
                    <a:lnTo>
                      <a:pt x="40" y="71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54" y="80"/>
                    </a:lnTo>
                    <a:lnTo>
                      <a:pt x="61" y="86"/>
                    </a:lnTo>
                    <a:lnTo>
                      <a:pt x="60" y="75"/>
                    </a:lnTo>
                    <a:lnTo>
                      <a:pt x="36" y="60"/>
                    </a:lnTo>
                    <a:lnTo>
                      <a:pt x="43" y="58"/>
                    </a:lnTo>
                    <a:lnTo>
                      <a:pt x="43" y="53"/>
                    </a:lnTo>
                    <a:lnTo>
                      <a:pt x="49" y="55"/>
                    </a:lnTo>
                    <a:lnTo>
                      <a:pt x="40" y="38"/>
                    </a:lnTo>
                    <a:lnTo>
                      <a:pt x="40" y="27"/>
                    </a:lnTo>
                    <a:lnTo>
                      <a:pt x="43" y="26"/>
                    </a:lnTo>
                    <a:lnTo>
                      <a:pt x="41" y="29"/>
                    </a:lnTo>
                    <a:lnTo>
                      <a:pt x="52" y="40"/>
                    </a:lnTo>
                    <a:lnTo>
                      <a:pt x="52" y="33"/>
                    </a:lnTo>
                    <a:lnTo>
                      <a:pt x="60" y="38"/>
                    </a:lnTo>
                    <a:lnTo>
                      <a:pt x="58" y="31"/>
                    </a:lnTo>
                    <a:lnTo>
                      <a:pt x="65" y="35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4" y="22"/>
                    </a:lnTo>
                    <a:lnTo>
                      <a:pt x="101" y="7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6" y="6"/>
                    </a:lnTo>
                    <a:lnTo>
                      <a:pt x="89" y="9"/>
                    </a:lnTo>
                    <a:lnTo>
                      <a:pt x="85" y="13"/>
                    </a:lnTo>
                    <a:lnTo>
                      <a:pt x="67" y="6"/>
                    </a:lnTo>
                    <a:lnTo>
                      <a:pt x="43" y="9"/>
                    </a:lnTo>
                    <a:lnTo>
                      <a:pt x="12" y="20"/>
                    </a:lnTo>
                    <a:lnTo>
                      <a:pt x="14" y="27"/>
                    </a:lnTo>
                    <a:lnTo>
                      <a:pt x="0" y="46"/>
                    </a:lnTo>
                    <a:lnTo>
                      <a:pt x="9" y="58"/>
                    </a:lnTo>
                    <a:lnTo>
                      <a:pt x="9" y="5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4" name="Freeform 583"/>
              <p:cNvSpPr>
                <a:spLocks/>
              </p:cNvSpPr>
              <p:nvPr/>
            </p:nvSpPr>
            <p:spPr bwMode="auto">
              <a:xfrm>
                <a:off x="3025" y="1535"/>
                <a:ext cx="101" cy="86"/>
              </a:xfrm>
              <a:custGeom>
                <a:avLst/>
                <a:gdLst>
                  <a:gd name="T0" fmla="*/ 9 w 101"/>
                  <a:gd name="T1" fmla="*/ 58 h 86"/>
                  <a:gd name="T2" fmla="*/ 14 w 101"/>
                  <a:gd name="T3" fmla="*/ 58 h 86"/>
                  <a:gd name="T4" fmla="*/ 14 w 101"/>
                  <a:gd name="T5" fmla="*/ 62 h 86"/>
                  <a:gd name="T6" fmla="*/ 9 w 101"/>
                  <a:gd name="T7" fmla="*/ 62 h 86"/>
                  <a:gd name="T8" fmla="*/ 14 w 101"/>
                  <a:gd name="T9" fmla="*/ 73 h 86"/>
                  <a:gd name="T10" fmla="*/ 40 w 101"/>
                  <a:gd name="T11" fmla="*/ 71 h 86"/>
                  <a:gd name="T12" fmla="*/ 47 w 101"/>
                  <a:gd name="T13" fmla="*/ 75 h 86"/>
                  <a:gd name="T14" fmla="*/ 43 w 101"/>
                  <a:gd name="T15" fmla="*/ 78 h 86"/>
                  <a:gd name="T16" fmla="*/ 54 w 101"/>
                  <a:gd name="T17" fmla="*/ 80 h 86"/>
                  <a:gd name="T18" fmla="*/ 61 w 101"/>
                  <a:gd name="T19" fmla="*/ 86 h 86"/>
                  <a:gd name="T20" fmla="*/ 60 w 101"/>
                  <a:gd name="T21" fmla="*/ 75 h 86"/>
                  <a:gd name="T22" fmla="*/ 36 w 101"/>
                  <a:gd name="T23" fmla="*/ 60 h 86"/>
                  <a:gd name="T24" fmla="*/ 43 w 101"/>
                  <a:gd name="T25" fmla="*/ 58 h 86"/>
                  <a:gd name="T26" fmla="*/ 43 w 101"/>
                  <a:gd name="T27" fmla="*/ 53 h 86"/>
                  <a:gd name="T28" fmla="*/ 49 w 101"/>
                  <a:gd name="T29" fmla="*/ 55 h 86"/>
                  <a:gd name="T30" fmla="*/ 40 w 101"/>
                  <a:gd name="T31" fmla="*/ 38 h 86"/>
                  <a:gd name="T32" fmla="*/ 40 w 101"/>
                  <a:gd name="T33" fmla="*/ 27 h 86"/>
                  <a:gd name="T34" fmla="*/ 43 w 101"/>
                  <a:gd name="T35" fmla="*/ 26 h 86"/>
                  <a:gd name="T36" fmla="*/ 41 w 101"/>
                  <a:gd name="T37" fmla="*/ 29 h 86"/>
                  <a:gd name="T38" fmla="*/ 52 w 101"/>
                  <a:gd name="T39" fmla="*/ 40 h 86"/>
                  <a:gd name="T40" fmla="*/ 52 w 101"/>
                  <a:gd name="T41" fmla="*/ 33 h 86"/>
                  <a:gd name="T42" fmla="*/ 60 w 101"/>
                  <a:gd name="T43" fmla="*/ 38 h 86"/>
                  <a:gd name="T44" fmla="*/ 58 w 101"/>
                  <a:gd name="T45" fmla="*/ 31 h 86"/>
                  <a:gd name="T46" fmla="*/ 65 w 101"/>
                  <a:gd name="T47" fmla="*/ 35 h 86"/>
                  <a:gd name="T48" fmla="*/ 56 w 101"/>
                  <a:gd name="T49" fmla="*/ 26 h 86"/>
                  <a:gd name="T50" fmla="*/ 67 w 101"/>
                  <a:gd name="T51" fmla="*/ 18 h 86"/>
                  <a:gd name="T52" fmla="*/ 76 w 101"/>
                  <a:gd name="T53" fmla="*/ 18 h 86"/>
                  <a:gd name="T54" fmla="*/ 94 w 101"/>
                  <a:gd name="T55" fmla="*/ 22 h 86"/>
                  <a:gd name="T56" fmla="*/ 101 w 101"/>
                  <a:gd name="T57" fmla="*/ 7 h 86"/>
                  <a:gd name="T58" fmla="*/ 98 w 101"/>
                  <a:gd name="T59" fmla="*/ 0 h 86"/>
                  <a:gd name="T60" fmla="*/ 96 w 101"/>
                  <a:gd name="T61" fmla="*/ 0 h 86"/>
                  <a:gd name="T62" fmla="*/ 96 w 101"/>
                  <a:gd name="T63" fmla="*/ 6 h 86"/>
                  <a:gd name="T64" fmla="*/ 89 w 101"/>
                  <a:gd name="T65" fmla="*/ 9 h 86"/>
                  <a:gd name="T66" fmla="*/ 85 w 101"/>
                  <a:gd name="T67" fmla="*/ 13 h 86"/>
                  <a:gd name="T68" fmla="*/ 67 w 101"/>
                  <a:gd name="T69" fmla="*/ 6 h 86"/>
                  <a:gd name="T70" fmla="*/ 43 w 101"/>
                  <a:gd name="T71" fmla="*/ 9 h 86"/>
                  <a:gd name="T72" fmla="*/ 12 w 101"/>
                  <a:gd name="T73" fmla="*/ 20 h 86"/>
                  <a:gd name="T74" fmla="*/ 14 w 101"/>
                  <a:gd name="T75" fmla="*/ 27 h 86"/>
                  <a:gd name="T76" fmla="*/ 0 w 101"/>
                  <a:gd name="T77" fmla="*/ 46 h 86"/>
                  <a:gd name="T78" fmla="*/ 9 w 101"/>
                  <a:gd name="T79" fmla="*/ 58 h 86"/>
                  <a:gd name="T80" fmla="*/ 9 w 101"/>
                  <a:gd name="T81" fmla="*/ 5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" h="86">
                    <a:moveTo>
                      <a:pt x="9" y="58"/>
                    </a:moveTo>
                    <a:lnTo>
                      <a:pt x="14" y="58"/>
                    </a:lnTo>
                    <a:lnTo>
                      <a:pt x="14" y="62"/>
                    </a:lnTo>
                    <a:lnTo>
                      <a:pt x="9" y="62"/>
                    </a:lnTo>
                    <a:lnTo>
                      <a:pt x="14" y="73"/>
                    </a:lnTo>
                    <a:lnTo>
                      <a:pt x="40" y="71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54" y="80"/>
                    </a:lnTo>
                    <a:lnTo>
                      <a:pt x="61" y="86"/>
                    </a:lnTo>
                    <a:lnTo>
                      <a:pt x="60" y="75"/>
                    </a:lnTo>
                    <a:lnTo>
                      <a:pt x="36" y="60"/>
                    </a:lnTo>
                    <a:lnTo>
                      <a:pt x="43" y="58"/>
                    </a:lnTo>
                    <a:lnTo>
                      <a:pt x="43" y="53"/>
                    </a:lnTo>
                    <a:lnTo>
                      <a:pt x="49" y="55"/>
                    </a:lnTo>
                    <a:lnTo>
                      <a:pt x="40" y="38"/>
                    </a:lnTo>
                    <a:lnTo>
                      <a:pt x="40" y="27"/>
                    </a:lnTo>
                    <a:lnTo>
                      <a:pt x="43" y="26"/>
                    </a:lnTo>
                    <a:lnTo>
                      <a:pt x="41" y="29"/>
                    </a:lnTo>
                    <a:lnTo>
                      <a:pt x="52" y="40"/>
                    </a:lnTo>
                    <a:lnTo>
                      <a:pt x="52" y="33"/>
                    </a:lnTo>
                    <a:lnTo>
                      <a:pt x="60" y="38"/>
                    </a:lnTo>
                    <a:lnTo>
                      <a:pt x="58" y="31"/>
                    </a:lnTo>
                    <a:lnTo>
                      <a:pt x="65" y="35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4" y="22"/>
                    </a:lnTo>
                    <a:lnTo>
                      <a:pt x="101" y="7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6" y="6"/>
                    </a:lnTo>
                    <a:lnTo>
                      <a:pt x="89" y="9"/>
                    </a:lnTo>
                    <a:lnTo>
                      <a:pt x="85" y="13"/>
                    </a:lnTo>
                    <a:lnTo>
                      <a:pt x="67" y="6"/>
                    </a:lnTo>
                    <a:lnTo>
                      <a:pt x="43" y="9"/>
                    </a:lnTo>
                    <a:lnTo>
                      <a:pt x="12" y="20"/>
                    </a:lnTo>
                    <a:lnTo>
                      <a:pt x="14" y="27"/>
                    </a:lnTo>
                    <a:lnTo>
                      <a:pt x="0" y="46"/>
                    </a:lnTo>
                    <a:lnTo>
                      <a:pt x="9" y="58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5" name="Freeform 584"/>
              <p:cNvSpPr>
                <a:spLocks/>
              </p:cNvSpPr>
              <p:nvPr/>
            </p:nvSpPr>
            <p:spPr bwMode="auto">
              <a:xfrm>
                <a:off x="3015" y="1579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4 w 8"/>
                  <a:gd name="T3" fmla="*/ 0 h 7"/>
                  <a:gd name="T4" fmla="*/ 0 w 8"/>
                  <a:gd name="T5" fmla="*/ 0 h 7"/>
                  <a:gd name="T6" fmla="*/ 8 w 8"/>
                  <a:gd name="T7" fmla="*/ 7 h 7"/>
                  <a:gd name="T8" fmla="*/ 8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6" name="Freeform 585"/>
              <p:cNvSpPr>
                <a:spLocks/>
              </p:cNvSpPr>
              <p:nvPr/>
            </p:nvSpPr>
            <p:spPr bwMode="auto">
              <a:xfrm>
                <a:off x="3015" y="1579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4 w 8"/>
                  <a:gd name="T3" fmla="*/ 0 h 7"/>
                  <a:gd name="T4" fmla="*/ 0 w 8"/>
                  <a:gd name="T5" fmla="*/ 0 h 7"/>
                  <a:gd name="T6" fmla="*/ 8 w 8"/>
                  <a:gd name="T7" fmla="*/ 7 h 7"/>
                  <a:gd name="T8" fmla="*/ 8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7" name="Freeform 586"/>
              <p:cNvSpPr>
                <a:spLocks/>
              </p:cNvSpPr>
              <p:nvPr/>
            </p:nvSpPr>
            <p:spPr bwMode="auto">
              <a:xfrm>
                <a:off x="3028" y="160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4 w 6"/>
                  <a:gd name="T3" fmla="*/ 0 h 7"/>
                  <a:gd name="T4" fmla="*/ 0 w 6"/>
                  <a:gd name="T5" fmla="*/ 4 h 7"/>
                  <a:gd name="T6" fmla="*/ 6 w 6"/>
                  <a:gd name="T7" fmla="*/ 7 h 7"/>
                  <a:gd name="T8" fmla="*/ 6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8" name="Freeform 587"/>
              <p:cNvSpPr>
                <a:spLocks/>
              </p:cNvSpPr>
              <p:nvPr/>
            </p:nvSpPr>
            <p:spPr bwMode="auto">
              <a:xfrm>
                <a:off x="3028" y="1606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4 w 6"/>
                  <a:gd name="T3" fmla="*/ 0 h 7"/>
                  <a:gd name="T4" fmla="*/ 0 w 6"/>
                  <a:gd name="T5" fmla="*/ 4 h 7"/>
                  <a:gd name="T6" fmla="*/ 6 w 6"/>
                  <a:gd name="T7" fmla="*/ 7 h 7"/>
                  <a:gd name="T8" fmla="*/ 6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19" name="Freeform 588"/>
              <p:cNvSpPr>
                <a:spLocks/>
              </p:cNvSpPr>
              <p:nvPr/>
            </p:nvSpPr>
            <p:spPr bwMode="auto">
              <a:xfrm>
                <a:off x="3039" y="1610"/>
                <a:ext cx="37" cy="36"/>
              </a:xfrm>
              <a:custGeom>
                <a:avLst/>
                <a:gdLst>
                  <a:gd name="T0" fmla="*/ 15 w 37"/>
                  <a:gd name="T1" fmla="*/ 0 h 36"/>
                  <a:gd name="T2" fmla="*/ 6 w 37"/>
                  <a:gd name="T3" fmla="*/ 0 h 36"/>
                  <a:gd name="T4" fmla="*/ 0 w 37"/>
                  <a:gd name="T5" fmla="*/ 9 h 36"/>
                  <a:gd name="T6" fmla="*/ 9 w 37"/>
                  <a:gd name="T7" fmla="*/ 20 h 36"/>
                  <a:gd name="T8" fmla="*/ 9 w 37"/>
                  <a:gd name="T9" fmla="*/ 27 h 36"/>
                  <a:gd name="T10" fmla="*/ 11 w 37"/>
                  <a:gd name="T11" fmla="*/ 29 h 36"/>
                  <a:gd name="T12" fmla="*/ 15 w 37"/>
                  <a:gd name="T13" fmla="*/ 23 h 36"/>
                  <a:gd name="T14" fmla="*/ 20 w 37"/>
                  <a:gd name="T15" fmla="*/ 36 h 36"/>
                  <a:gd name="T16" fmla="*/ 26 w 37"/>
                  <a:gd name="T17" fmla="*/ 29 h 36"/>
                  <a:gd name="T18" fmla="*/ 33 w 37"/>
                  <a:gd name="T19" fmla="*/ 36 h 36"/>
                  <a:gd name="T20" fmla="*/ 26 w 37"/>
                  <a:gd name="T21" fmla="*/ 14 h 36"/>
                  <a:gd name="T22" fmla="*/ 33 w 37"/>
                  <a:gd name="T23" fmla="*/ 20 h 36"/>
                  <a:gd name="T24" fmla="*/ 37 w 37"/>
                  <a:gd name="T25" fmla="*/ 14 h 36"/>
                  <a:gd name="T26" fmla="*/ 33 w 37"/>
                  <a:gd name="T27" fmla="*/ 5 h 36"/>
                  <a:gd name="T28" fmla="*/ 15 w 37"/>
                  <a:gd name="T29" fmla="*/ 0 h 36"/>
                  <a:gd name="T30" fmla="*/ 15 w 37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6">
                    <a:moveTo>
                      <a:pt x="15" y="0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36"/>
                    </a:lnTo>
                    <a:lnTo>
                      <a:pt x="26" y="29"/>
                    </a:lnTo>
                    <a:lnTo>
                      <a:pt x="33" y="36"/>
                    </a:lnTo>
                    <a:lnTo>
                      <a:pt x="26" y="14"/>
                    </a:lnTo>
                    <a:lnTo>
                      <a:pt x="33" y="20"/>
                    </a:lnTo>
                    <a:lnTo>
                      <a:pt x="37" y="14"/>
                    </a:lnTo>
                    <a:lnTo>
                      <a:pt x="33" y="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0" name="Freeform 589"/>
              <p:cNvSpPr>
                <a:spLocks/>
              </p:cNvSpPr>
              <p:nvPr/>
            </p:nvSpPr>
            <p:spPr bwMode="auto">
              <a:xfrm>
                <a:off x="3039" y="1610"/>
                <a:ext cx="37" cy="36"/>
              </a:xfrm>
              <a:custGeom>
                <a:avLst/>
                <a:gdLst>
                  <a:gd name="T0" fmla="*/ 15 w 37"/>
                  <a:gd name="T1" fmla="*/ 0 h 36"/>
                  <a:gd name="T2" fmla="*/ 6 w 37"/>
                  <a:gd name="T3" fmla="*/ 0 h 36"/>
                  <a:gd name="T4" fmla="*/ 0 w 37"/>
                  <a:gd name="T5" fmla="*/ 9 h 36"/>
                  <a:gd name="T6" fmla="*/ 9 w 37"/>
                  <a:gd name="T7" fmla="*/ 20 h 36"/>
                  <a:gd name="T8" fmla="*/ 9 w 37"/>
                  <a:gd name="T9" fmla="*/ 27 h 36"/>
                  <a:gd name="T10" fmla="*/ 11 w 37"/>
                  <a:gd name="T11" fmla="*/ 29 h 36"/>
                  <a:gd name="T12" fmla="*/ 15 w 37"/>
                  <a:gd name="T13" fmla="*/ 23 h 36"/>
                  <a:gd name="T14" fmla="*/ 20 w 37"/>
                  <a:gd name="T15" fmla="*/ 36 h 36"/>
                  <a:gd name="T16" fmla="*/ 26 w 37"/>
                  <a:gd name="T17" fmla="*/ 29 h 36"/>
                  <a:gd name="T18" fmla="*/ 33 w 37"/>
                  <a:gd name="T19" fmla="*/ 36 h 36"/>
                  <a:gd name="T20" fmla="*/ 26 w 37"/>
                  <a:gd name="T21" fmla="*/ 14 h 36"/>
                  <a:gd name="T22" fmla="*/ 33 w 37"/>
                  <a:gd name="T23" fmla="*/ 20 h 36"/>
                  <a:gd name="T24" fmla="*/ 37 w 37"/>
                  <a:gd name="T25" fmla="*/ 14 h 36"/>
                  <a:gd name="T26" fmla="*/ 33 w 37"/>
                  <a:gd name="T27" fmla="*/ 5 h 36"/>
                  <a:gd name="T28" fmla="*/ 15 w 37"/>
                  <a:gd name="T29" fmla="*/ 0 h 36"/>
                  <a:gd name="T30" fmla="*/ 15 w 37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6">
                    <a:moveTo>
                      <a:pt x="15" y="0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36"/>
                    </a:lnTo>
                    <a:lnTo>
                      <a:pt x="26" y="29"/>
                    </a:lnTo>
                    <a:lnTo>
                      <a:pt x="33" y="36"/>
                    </a:lnTo>
                    <a:lnTo>
                      <a:pt x="26" y="14"/>
                    </a:lnTo>
                    <a:lnTo>
                      <a:pt x="33" y="20"/>
                    </a:lnTo>
                    <a:lnTo>
                      <a:pt x="37" y="14"/>
                    </a:lnTo>
                    <a:lnTo>
                      <a:pt x="33" y="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1" name="Freeform 590"/>
              <p:cNvSpPr>
                <a:spLocks/>
              </p:cNvSpPr>
              <p:nvPr/>
            </p:nvSpPr>
            <p:spPr bwMode="auto">
              <a:xfrm>
                <a:off x="3099" y="1615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2 h 8"/>
                  <a:gd name="T4" fmla="*/ 0 w 4"/>
                  <a:gd name="T5" fmla="*/ 0 h 8"/>
                  <a:gd name="T6" fmla="*/ 4 w 4"/>
                  <a:gd name="T7" fmla="*/ 8 h 8"/>
                  <a:gd name="T8" fmla="*/ 4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2" name="Freeform 591"/>
              <p:cNvSpPr>
                <a:spLocks/>
              </p:cNvSpPr>
              <p:nvPr/>
            </p:nvSpPr>
            <p:spPr bwMode="auto">
              <a:xfrm>
                <a:off x="3099" y="1615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2 h 8"/>
                  <a:gd name="T4" fmla="*/ 0 w 4"/>
                  <a:gd name="T5" fmla="*/ 0 h 8"/>
                  <a:gd name="T6" fmla="*/ 4 w 4"/>
                  <a:gd name="T7" fmla="*/ 8 h 8"/>
                  <a:gd name="T8" fmla="*/ 4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3" name="Freeform 592"/>
              <p:cNvSpPr>
                <a:spLocks/>
              </p:cNvSpPr>
              <p:nvPr/>
            </p:nvSpPr>
            <p:spPr bwMode="auto">
              <a:xfrm>
                <a:off x="3077" y="1663"/>
                <a:ext cx="44" cy="14"/>
              </a:xfrm>
              <a:custGeom>
                <a:avLst/>
                <a:gdLst>
                  <a:gd name="T0" fmla="*/ 26 w 44"/>
                  <a:gd name="T1" fmla="*/ 3 h 14"/>
                  <a:gd name="T2" fmla="*/ 13 w 44"/>
                  <a:gd name="T3" fmla="*/ 5 h 14"/>
                  <a:gd name="T4" fmla="*/ 11 w 44"/>
                  <a:gd name="T5" fmla="*/ 0 h 14"/>
                  <a:gd name="T6" fmla="*/ 4 w 44"/>
                  <a:gd name="T7" fmla="*/ 0 h 14"/>
                  <a:gd name="T8" fmla="*/ 0 w 44"/>
                  <a:gd name="T9" fmla="*/ 7 h 14"/>
                  <a:gd name="T10" fmla="*/ 17 w 44"/>
                  <a:gd name="T11" fmla="*/ 9 h 14"/>
                  <a:gd name="T12" fmla="*/ 22 w 44"/>
                  <a:gd name="T13" fmla="*/ 14 h 14"/>
                  <a:gd name="T14" fmla="*/ 44 w 44"/>
                  <a:gd name="T15" fmla="*/ 12 h 14"/>
                  <a:gd name="T16" fmla="*/ 44 w 44"/>
                  <a:gd name="T17" fmla="*/ 7 h 14"/>
                  <a:gd name="T18" fmla="*/ 40 w 44"/>
                  <a:gd name="T19" fmla="*/ 9 h 14"/>
                  <a:gd name="T20" fmla="*/ 26 w 44"/>
                  <a:gd name="T21" fmla="*/ 3 h 14"/>
                  <a:gd name="T22" fmla="*/ 26 w 44"/>
                  <a:gd name="T2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4">
                    <a:moveTo>
                      <a:pt x="26" y="3"/>
                    </a:moveTo>
                    <a:lnTo>
                      <a:pt x="13" y="5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17" y="9"/>
                    </a:lnTo>
                    <a:lnTo>
                      <a:pt x="22" y="14"/>
                    </a:lnTo>
                    <a:lnTo>
                      <a:pt x="44" y="12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4" name="Freeform 593"/>
              <p:cNvSpPr>
                <a:spLocks/>
              </p:cNvSpPr>
              <p:nvPr/>
            </p:nvSpPr>
            <p:spPr bwMode="auto">
              <a:xfrm>
                <a:off x="3077" y="1663"/>
                <a:ext cx="44" cy="14"/>
              </a:xfrm>
              <a:custGeom>
                <a:avLst/>
                <a:gdLst>
                  <a:gd name="T0" fmla="*/ 26 w 44"/>
                  <a:gd name="T1" fmla="*/ 3 h 14"/>
                  <a:gd name="T2" fmla="*/ 13 w 44"/>
                  <a:gd name="T3" fmla="*/ 5 h 14"/>
                  <a:gd name="T4" fmla="*/ 11 w 44"/>
                  <a:gd name="T5" fmla="*/ 0 h 14"/>
                  <a:gd name="T6" fmla="*/ 4 w 44"/>
                  <a:gd name="T7" fmla="*/ 0 h 14"/>
                  <a:gd name="T8" fmla="*/ 0 w 44"/>
                  <a:gd name="T9" fmla="*/ 7 h 14"/>
                  <a:gd name="T10" fmla="*/ 17 w 44"/>
                  <a:gd name="T11" fmla="*/ 9 h 14"/>
                  <a:gd name="T12" fmla="*/ 22 w 44"/>
                  <a:gd name="T13" fmla="*/ 14 h 14"/>
                  <a:gd name="T14" fmla="*/ 44 w 44"/>
                  <a:gd name="T15" fmla="*/ 12 h 14"/>
                  <a:gd name="T16" fmla="*/ 44 w 44"/>
                  <a:gd name="T17" fmla="*/ 7 h 14"/>
                  <a:gd name="T18" fmla="*/ 40 w 44"/>
                  <a:gd name="T19" fmla="*/ 9 h 14"/>
                  <a:gd name="T20" fmla="*/ 26 w 44"/>
                  <a:gd name="T21" fmla="*/ 3 h 14"/>
                  <a:gd name="T22" fmla="*/ 26 w 44"/>
                  <a:gd name="T2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4">
                    <a:moveTo>
                      <a:pt x="26" y="3"/>
                    </a:moveTo>
                    <a:lnTo>
                      <a:pt x="13" y="5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17" y="9"/>
                    </a:lnTo>
                    <a:lnTo>
                      <a:pt x="22" y="14"/>
                    </a:lnTo>
                    <a:lnTo>
                      <a:pt x="44" y="12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5" name="Freeform 594"/>
              <p:cNvSpPr>
                <a:spLocks/>
              </p:cNvSpPr>
              <p:nvPr/>
            </p:nvSpPr>
            <p:spPr bwMode="auto">
              <a:xfrm>
                <a:off x="3146" y="1646"/>
                <a:ext cx="8" cy="9"/>
              </a:xfrm>
              <a:custGeom>
                <a:avLst/>
                <a:gdLst>
                  <a:gd name="T0" fmla="*/ 4 w 8"/>
                  <a:gd name="T1" fmla="*/ 7 h 9"/>
                  <a:gd name="T2" fmla="*/ 8 w 8"/>
                  <a:gd name="T3" fmla="*/ 0 h 9"/>
                  <a:gd name="T4" fmla="*/ 0 w 8"/>
                  <a:gd name="T5" fmla="*/ 6 h 9"/>
                  <a:gd name="T6" fmla="*/ 0 w 8"/>
                  <a:gd name="T7" fmla="*/ 9 h 9"/>
                  <a:gd name="T8" fmla="*/ 4 w 8"/>
                  <a:gd name="T9" fmla="*/ 7 h 9"/>
                  <a:gd name="T10" fmla="*/ 4 w 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7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6" name="Freeform 595"/>
              <p:cNvSpPr>
                <a:spLocks/>
              </p:cNvSpPr>
              <p:nvPr/>
            </p:nvSpPr>
            <p:spPr bwMode="auto">
              <a:xfrm>
                <a:off x="3146" y="1646"/>
                <a:ext cx="8" cy="9"/>
              </a:xfrm>
              <a:custGeom>
                <a:avLst/>
                <a:gdLst>
                  <a:gd name="T0" fmla="*/ 4 w 8"/>
                  <a:gd name="T1" fmla="*/ 7 h 9"/>
                  <a:gd name="T2" fmla="*/ 8 w 8"/>
                  <a:gd name="T3" fmla="*/ 0 h 9"/>
                  <a:gd name="T4" fmla="*/ 0 w 8"/>
                  <a:gd name="T5" fmla="*/ 6 h 9"/>
                  <a:gd name="T6" fmla="*/ 0 w 8"/>
                  <a:gd name="T7" fmla="*/ 9 h 9"/>
                  <a:gd name="T8" fmla="*/ 4 w 8"/>
                  <a:gd name="T9" fmla="*/ 7 h 9"/>
                  <a:gd name="T10" fmla="*/ 4 w 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4" y="7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7" name="Freeform 596"/>
              <p:cNvSpPr>
                <a:spLocks/>
              </p:cNvSpPr>
              <p:nvPr/>
            </p:nvSpPr>
            <p:spPr bwMode="auto">
              <a:xfrm>
                <a:off x="3116" y="1601"/>
                <a:ext cx="5" cy="9"/>
              </a:xfrm>
              <a:custGeom>
                <a:avLst/>
                <a:gdLst>
                  <a:gd name="T0" fmla="*/ 1 w 5"/>
                  <a:gd name="T1" fmla="*/ 9 h 9"/>
                  <a:gd name="T2" fmla="*/ 5 w 5"/>
                  <a:gd name="T3" fmla="*/ 3 h 9"/>
                  <a:gd name="T4" fmla="*/ 0 w 5"/>
                  <a:gd name="T5" fmla="*/ 0 h 9"/>
                  <a:gd name="T6" fmla="*/ 1 w 5"/>
                  <a:gd name="T7" fmla="*/ 9 h 9"/>
                  <a:gd name="T8" fmla="*/ 1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8" name="Freeform 597"/>
              <p:cNvSpPr>
                <a:spLocks/>
              </p:cNvSpPr>
              <p:nvPr/>
            </p:nvSpPr>
            <p:spPr bwMode="auto">
              <a:xfrm>
                <a:off x="3116" y="1601"/>
                <a:ext cx="5" cy="9"/>
              </a:xfrm>
              <a:custGeom>
                <a:avLst/>
                <a:gdLst>
                  <a:gd name="T0" fmla="*/ 1 w 5"/>
                  <a:gd name="T1" fmla="*/ 9 h 9"/>
                  <a:gd name="T2" fmla="*/ 5 w 5"/>
                  <a:gd name="T3" fmla="*/ 3 h 9"/>
                  <a:gd name="T4" fmla="*/ 0 w 5"/>
                  <a:gd name="T5" fmla="*/ 0 h 9"/>
                  <a:gd name="T6" fmla="*/ 1 w 5"/>
                  <a:gd name="T7" fmla="*/ 9 h 9"/>
                  <a:gd name="T8" fmla="*/ 1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29" name="Freeform 598"/>
              <p:cNvSpPr>
                <a:spLocks/>
              </p:cNvSpPr>
              <p:nvPr/>
            </p:nvSpPr>
            <p:spPr bwMode="auto">
              <a:xfrm>
                <a:off x="3116" y="1586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0 h 7"/>
                  <a:gd name="T4" fmla="*/ 0 w 10"/>
                  <a:gd name="T5" fmla="*/ 6 h 7"/>
                  <a:gd name="T6" fmla="*/ 10 w 10"/>
                  <a:gd name="T7" fmla="*/ 7 h 7"/>
                  <a:gd name="T8" fmla="*/ 10 w 1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0" name="Freeform 599"/>
              <p:cNvSpPr>
                <a:spLocks/>
              </p:cNvSpPr>
              <p:nvPr/>
            </p:nvSpPr>
            <p:spPr bwMode="auto">
              <a:xfrm>
                <a:off x="3116" y="1586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0 h 7"/>
                  <a:gd name="T4" fmla="*/ 0 w 10"/>
                  <a:gd name="T5" fmla="*/ 6 h 7"/>
                  <a:gd name="T6" fmla="*/ 10 w 10"/>
                  <a:gd name="T7" fmla="*/ 7 h 7"/>
                  <a:gd name="T8" fmla="*/ 10 w 1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1" name="Freeform 600"/>
              <p:cNvSpPr>
                <a:spLocks/>
              </p:cNvSpPr>
              <p:nvPr/>
            </p:nvSpPr>
            <p:spPr bwMode="auto">
              <a:xfrm>
                <a:off x="3101" y="157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5 w 5"/>
                  <a:gd name="T7" fmla="*/ 2 h 4"/>
                  <a:gd name="T8" fmla="*/ 0 w 5"/>
                  <a:gd name="T9" fmla="*/ 4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2" name="Freeform 601"/>
              <p:cNvSpPr>
                <a:spLocks/>
              </p:cNvSpPr>
              <p:nvPr/>
            </p:nvSpPr>
            <p:spPr bwMode="auto">
              <a:xfrm>
                <a:off x="3101" y="157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5 w 5"/>
                  <a:gd name="T7" fmla="*/ 2 h 4"/>
                  <a:gd name="T8" fmla="*/ 0 w 5"/>
                  <a:gd name="T9" fmla="*/ 4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3" name="Freeform 602"/>
              <p:cNvSpPr>
                <a:spLocks/>
              </p:cNvSpPr>
              <p:nvPr/>
            </p:nvSpPr>
            <p:spPr bwMode="auto">
              <a:xfrm>
                <a:off x="3094" y="155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0 h 4"/>
                  <a:gd name="T4" fmla="*/ 0 w 3"/>
                  <a:gd name="T5" fmla="*/ 2 h 4"/>
                  <a:gd name="T6" fmla="*/ 3 w 3"/>
                  <a:gd name="T7" fmla="*/ 4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4" name="Freeform 603"/>
              <p:cNvSpPr>
                <a:spLocks/>
              </p:cNvSpPr>
              <p:nvPr/>
            </p:nvSpPr>
            <p:spPr bwMode="auto">
              <a:xfrm>
                <a:off x="3094" y="155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0 h 4"/>
                  <a:gd name="T4" fmla="*/ 0 w 3"/>
                  <a:gd name="T5" fmla="*/ 2 h 4"/>
                  <a:gd name="T6" fmla="*/ 3 w 3"/>
                  <a:gd name="T7" fmla="*/ 4 h 4"/>
                  <a:gd name="T8" fmla="*/ 3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5" name="Freeform 604"/>
              <p:cNvSpPr>
                <a:spLocks/>
              </p:cNvSpPr>
              <p:nvPr/>
            </p:nvSpPr>
            <p:spPr bwMode="auto">
              <a:xfrm>
                <a:off x="3070" y="1593"/>
                <a:ext cx="26" cy="22"/>
              </a:xfrm>
              <a:custGeom>
                <a:avLst/>
                <a:gdLst>
                  <a:gd name="T0" fmla="*/ 26 w 26"/>
                  <a:gd name="T1" fmla="*/ 20 h 22"/>
                  <a:gd name="T2" fmla="*/ 20 w 26"/>
                  <a:gd name="T3" fmla="*/ 8 h 22"/>
                  <a:gd name="T4" fmla="*/ 6 w 26"/>
                  <a:gd name="T5" fmla="*/ 0 h 22"/>
                  <a:gd name="T6" fmla="*/ 0 w 26"/>
                  <a:gd name="T7" fmla="*/ 4 h 22"/>
                  <a:gd name="T8" fmla="*/ 20 w 26"/>
                  <a:gd name="T9" fmla="*/ 17 h 22"/>
                  <a:gd name="T10" fmla="*/ 22 w 26"/>
                  <a:gd name="T11" fmla="*/ 22 h 22"/>
                  <a:gd name="T12" fmla="*/ 26 w 26"/>
                  <a:gd name="T13" fmla="*/ 22 h 22"/>
                  <a:gd name="T14" fmla="*/ 26 w 26"/>
                  <a:gd name="T15" fmla="*/ 20 h 22"/>
                  <a:gd name="T16" fmla="*/ 26 w 26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26" y="20"/>
                    </a:moveTo>
                    <a:lnTo>
                      <a:pt x="20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20" y="17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6" name="Freeform 605"/>
              <p:cNvSpPr>
                <a:spLocks/>
              </p:cNvSpPr>
              <p:nvPr/>
            </p:nvSpPr>
            <p:spPr bwMode="auto">
              <a:xfrm>
                <a:off x="3070" y="1593"/>
                <a:ext cx="26" cy="22"/>
              </a:xfrm>
              <a:custGeom>
                <a:avLst/>
                <a:gdLst>
                  <a:gd name="T0" fmla="*/ 26 w 26"/>
                  <a:gd name="T1" fmla="*/ 20 h 22"/>
                  <a:gd name="T2" fmla="*/ 20 w 26"/>
                  <a:gd name="T3" fmla="*/ 8 h 22"/>
                  <a:gd name="T4" fmla="*/ 6 w 26"/>
                  <a:gd name="T5" fmla="*/ 0 h 22"/>
                  <a:gd name="T6" fmla="*/ 0 w 26"/>
                  <a:gd name="T7" fmla="*/ 4 h 22"/>
                  <a:gd name="T8" fmla="*/ 20 w 26"/>
                  <a:gd name="T9" fmla="*/ 17 h 22"/>
                  <a:gd name="T10" fmla="*/ 22 w 26"/>
                  <a:gd name="T11" fmla="*/ 22 h 22"/>
                  <a:gd name="T12" fmla="*/ 26 w 26"/>
                  <a:gd name="T13" fmla="*/ 22 h 22"/>
                  <a:gd name="T14" fmla="*/ 26 w 26"/>
                  <a:gd name="T15" fmla="*/ 20 h 22"/>
                  <a:gd name="T16" fmla="*/ 26 w 26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26" y="20"/>
                    </a:moveTo>
                    <a:lnTo>
                      <a:pt x="20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20" y="17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7" name="Freeform 606"/>
              <p:cNvSpPr>
                <a:spLocks/>
              </p:cNvSpPr>
              <p:nvPr/>
            </p:nvSpPr>
            <p:spPr bwMode="auto">
              <a:xfrm>
                <a:off x="2308" y="835"/>
                <a:ext cx="176" cy="118"/>
              </a:xfrm>
              <a:custGeom>
                <a:avLst/>
                <a:gdLst>
                  <a:gd name="T0" fmla="*/ 95 w 176"/>
                  <a:gd name="T1" fmla="*/ 118 h 118"/>
                  <a:gd name="T2" fmla="*/ 55 w 176"/>
                  <a:gd name="T3" fmla="*/ 100 h 118"/>
                  <a:gd name="T4" fmla="*/ 31 w 176"/>
                  <a:gd name="T5" fmla="*/ 93 h 118"/>
                  <a:gd name="T6" fmla="*/ 44 w 176"/>
                  <a:gd name="T7" fmla="*/ 82 h 118"/>
                  <a:gd name="T8" fmla="*/ 44 w 176"/>
                  <a:gd name="T9" fmla="*/ 74 h 118"/>
                  <a:gd name="T10" fmla="*/ 31 w 176"/>
                  <a:gd name="T11" fmla="*/ 65 h 118"/>
                  <a:gd name="T12" fmla="*/ 29 w 176"/>
                  <a:gd name="T13" fmla="*/ 56 h 118"/>
                  <a:gd name="T14" fmla="*/ 45 w 176"/>
                  <a:gd name="T15" fmla="*/ 51 h 118"/>
                  <a:gd name="T16" fmla="*/ 44 w 176"/>
                  <a:gd name="T17" fmla="*/ 42 h 118"/>
                  <a:gd name="T18" fmla="*/ 0 w 176"/>
                  <a:gd name="T19" fmla="*/ 40 h 118"/>
                  <a:gd name="T20" fmla="*/ 13 w 176"/>
                  <a:gd name="T21" fmla="*/ 36 h 118"/>
                  <a:gd name="T22" fmla="*/ 20 w 176"/>
                  <a:gd name="T23" fmla="*/ 33 h 118"/>
                  <a:gd name="T24" fmla="*/ 16 w 176"/>
                  <a:gd name="T25" fmla="*/ 24 h 118"/>
                  <a:gd name="T26" fmla="*/ 18 w 176"/>
                  <a:gd name="T27" fmla="*/ 16 h 118"/>
                  <a:gd name="T28" fmla="*/ 35 w 176"/>
                  <a:gd name="T29" fmla="*/ 25 h 118"/>
                  <a:gd name="T30" fmla="*/ 27 w 176"/>
                  <a:gd name="T31" fmla="*/ 13 h 118"/>
                  <a:gd name="T32" fmla="*/ 24 w 176"/>
                  <a:gd name="T33" fmla="*/ 7 h 118"/>
                  <a:gd name="T34" fmla="*/ 35 w 176"/>
                  <a:gd name="T35" fmla="*/ 4 h 118"/>
                  <a:gd name="T36" fmla="*/ 47 w 176"/>
                  <a:gd name="T37" fmla="*/ 22 h 118"/>
                  <a:gd name="T38" fmla="*/ 45 w 176"/>
                  <a:gd name="T39" fmla="*/ 31 h 118"/>
                  <a:gd name="T40" fmla="*/ 55 w 176"/>
                  <a:gd name="T41" fmla="*/ 49 h 118"/>
                  <a:gd name="T42" fmla="*/ 60 w 176"/>
                  <a:gd name="T43" fmla="*/ 33 h 118"/>
                  <a:gd name="T44" fmla="*/ 69 w 176"/>
                  <a:gd name="T45" fmla="*/ 14 h 118"/>
                  <a:gd name="T46" fmla="*/ 84 w 176"/>
                  <a:gd name="T47" fmla="*/ 18 h 118"/>
                  <a:gd name="T48" fmla="*/ 104 w 176"/>
                  <a:gd name="T49" fmla="*/ 33 h 118"/>
                  <a:gd name="T50" fmla="*/ 111 w 176"/>
                  <a:gd name="T51" fmla="*/ 20 h 118"/>
                  <a:gd name="T52" fmla="*/ 131 w 176"/>
                  <a:gd name="T53" fmla="*/ 13 h 118"/>
                  <a:gd name="T54" fmla="*/ 133 w 176"/>
                  <a:gd name="T55" fmla="*/ 0 h 118"/>
                  <a:gd name="T56" fmla="*/ 158 w 176"/>
                  <a:gd name="T57" fmla="*/ 4 h 118"/>
                  <a:gd name="T58" fmla="*/ 158 w 176"/>
                  <a:gd name="T59" fmla="*/ 16 h 118"/>
                  <a:gd name="T60" fmla="*/ 169 w 176"/>
                  <a:gd name="T61" fmla="*/ 33 h 118"/>
                  <a:gd name="T62" fmla="*/ 173 w 176"/>
                  <a:gd name="T63" fmla="*/ 47 h 118"/>
                  <a:gd name="T64" fmla="*/ 173 w 176"/>
                  <a:gd name="T65" fmla="*/ 62 h 118"/>
                  <a:gd name="T66" fmla="*/ 166 w 176"/>
                  <a:gd name="T67" fmla="*/ 71 h 118"/>
                  <a:gd name="T68" fmla="*/ 147 w 176"/>
                  <a:gd name="T69" fmla="*/ 80 h 118"/>
                  <a:gd name="T70" fmla="*/ 120 w 176"/>
                  <a:gd name="T71" fmla="*/ 9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6" h="118">
                    <a:moveTo>
                      <a:pt x="120" y="98"/>
                    </a:moveTo>
                    <a:lnTo>
                      <a:pt x="95" y="118"/>
                    </a:lnTo>
                    <a:lnTo>
                      <a:pt x="75" y="113"/>
                    </a:lnTo>
                    <a:lnTo>
                      <a:pt x="55" y="100"/>
                    </a:lnTo>
                    <a:lnTo>
                      <a:pt x="31" y="102"/>
                    </a:lnTo>
                    <a:lnTo>
                      <a:pt x="31" y="93"/>
                    </a:lnTo>
                    <a:lnTo>
                      <a:pt x="44" y="89"/>
                    </a:lnTo>
                    <a:lnTo>
                      <a:pt x="44" y="82"/>
                    </a:lnTo>
                    <a:lnTo>
                      <a:pt x="38" y="84"/>
                    </a:lnTo>
                    <a:lnTo>
                      <a:pt x="44" y="74"/>
                    </a:lnTo>
                    <a:lnTo>
                      <a:pt x="40" y="78"/>
                    </a:lnTo>
                    <a:lnTo>
                      <a:pt x="31" y="65"/>
                    </a:lnTo>
                    <a:lnTo>
                      <a:pt x="11" y="67"/>
                    </a:lnTo>
                    <a:lnTo>
                      <a:pt x="29" y="56"/>
                    </a:lnTo>
                    <a:lnTo>
                      <a:pt x="44" y="58"/>
                    </a:lnTo>
                    <a:lnTo>
                      <a:pt x="45" y="51"/>
                    </a:lnTo>
                    <a:lnTo>
                      <a:pt x="33" y="53"/>
                    </a:lnTo>
                    <a:lnTo>
                      <a:pt x="44" y="42"/>
                    </a:lnTo>
                    <a:lnTo>
                      <a:pt x="33" y="36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13" y="36"/>
                    </a:lnTo>
                    <a:lnTo>
                      <a:pt x="7" y="27"/>
                    </a:lnTo>
                    <a:lnTo>
                      <a:pt x="20" y="33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11" y="18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35" y="25"/>
                    </a:lnTo>
                    <a:lnTo>
                      <a:pt x="35" y="16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24" y="7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53" y="29"/>
                    </a:lnTo>
                    <a:lnTo>
                      <a:pt x="45" y="31"/>
                    </a:lnTo>
                    <a:lnTo>
                      <a:pt x="51" y="36"/>
                    </a:lnTo>
                    <a:lnTo>
                      <a:pt x="55" y="49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67" y="36"/>
                    </a:lnTo>
                    <a:lnTo>
                      <a:pt x="69" y="14"/>
                    </a:lnTo>
                    <a:lnTo>
                      <a:pt x="82" y="31"/>
                    </a:lnTo>
                    <a:lnTo>
                      <a:pt x="84" y="18"/>
                    </a:lnTo>
                    <a:lnTo>
                      <a:pt x="93" y="13"/>
                    </a:lnTo>
                    <a:lnTo>
                      <a:pt x="104" y="33"/>
                    </a:lnTo>
                    <a:lnTo>
                      <a:pt x="100" y="13"/>
                    </a:lnTo>
                    <a:lnTo>
                      <a:pt x="111" y="20"/>
                    </a:lnTo>
                    <a:lnTo>
                      <a:pt x="116" y="13"/>
                    </a:lnTo>
                    <a:lnTo>
                      <a:pt x="131" y="13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46" y="13"/>
                    </a:lnTo>
                    <a:lnTo>
                      <a:pt x="158" y="4"/>
                    </a:lnTo>
                    <a:lnTo>
                      <a:pt x="151" y="18"/>
                    </a:lnTo>
                    <a:lnTo>
                      <a:pt x="158" y="16"/>
                    </a:lnTo>
                    <a:lnTo>
                      <a:pt x="156" y="31"/>
                    </a:lnTo>
                    <a:lnTo>
                      <a:pt x="169" y="33"/>
                    </a:lnTo>
                    <a:lnTo>
                      <a:pt x="173" y="42"/>
                    </a:lnTo>
                    <a:lnTo>
                      <a:pt x="173" y="47"/>
                    </a:lnTo>
                    <a:lnTo>
                      <a:pt x="176" y="49"/>
                    </a:lnTo>
                    <a:lnTo>
                      <a:pt x="173" y="62"/>
                    </a:lnTo>
                    <a:lnTo>
                      <a:pt x="162" y="69"/>
                    </a:lnTo>
                    <a:lnTo>
                      <a:pt x="166" y="71"/>
                    </a:lnTo>
                    <a:lnTo>
                      <a:pt x="155" y="85"/>
                    </a:lnTo>
                    <a:lnTo>
                      <a:pt x="147" y="80"/>
                    </a:lnTo>
                    <a:lnTo>
                      <a:pt x="133" y="96"/>
                    </a:lnTo>
                    <a:lnTo>
                      <a:pt x="120" y="98"/>
                    </a:lnTo>
                    <a:lnTo>
                      <a:pt x="120" y="9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8" name="Freeform 607"/>
              <p:cNvSpPr>
                <a:spLocks/>
              </p:cNvSpPr>
              <p:nvPr/>
            </p:nvSpPr>
            <p:spPr bwMode="auto">
              <a:xfrm>
                <a:off x="2308" y="835"/>
                <a:ext cx="176" cy="118"/>
              </a:xfrm>
              <a:custGeom>
                <a:avLst/>
                <a:gdLst>
                  <a:gd name="T0" fmla="*/ 95 w 176"/>
                  <a:gd name="T1" fmla="*/ 118 h 118"/>
                  <a:gd name="T2" fmla="*/ 55 w 176"/>
                  <a:gd name="T3" fmla="*/ 100 h 118"/>
                  <a:gd name="T4" fmla="*/ 31 w 176"/>
                  <a:gd name="T5" fmla="*/ 93 h 118"/>
                  <a:gd name="T6" fmla="*/ 44 w 176"/>
                  <a:gd name="T7" fmla="*/ 82 h 118"/>
                  <a:gd name="T8" fmla="*/ 44 w 176"/>
                  <a:gd name="T9" fmla="*/ 74 h 118"/>
                  <a:gd name="T10" fmla="*/ 31 w 176"/>
                  <a:gd name="T11" fmla="*/ 65 h 118"/>
                  <a:gd name="T12" fmla="*/ 29 w 176"/>
                  <a:gd name="T13" fmla="*/ 56 h 118"/>
                  <a:gd name="T14" fmla="*/ 45 w 176"/>
                  <a:gd name="T15" fmla="*/ 51 h 118"/>
                  <a:gd name="T16" fmla="*/ 44 w 176"/>
                  <a:gd name="T17" fmla="*/ 42 h 118"/>
                  <a:gd name="T18" fmla="*/ 0 w 176"/>
                  <a:gd name="T19" fmla="*/ 40 h 118"/>
                  <a:gd name="T20" fmla="*/ 13 w 176"/>
                  <a:gd name="T21" fmla="*/ 36 h 118"/>
                  <a:gd name="T22" fmla="*/ 20 w 176"/>
                  <a:gd name="T23" fmla="*/ 33 h 118"/>
                  <a:gd name="T24" fmla="*/ 16 w 176"/>
                  <a:gd name="T25" fmla="*/ 24 h 118"/>
                  <a:gd name="T26" fmla="*/ 18 w 176"/>
                  <a:gd name="T27" fmla="*/ 16 h 118"/>
                  <a:gd name="T28" fmla="*/ 35 w 176"/>
                  <a:gd name="T29" fmla="*/ 25 h 118"/>
                  <a:gd name="T30" fmla="*/ 27 w 176"/>
                  <a:gd name="T31" fmla="*/ 13 h 118"/>
                  <a:gd name="T32" fmla="*/ 24 w 176"/>
                  <a:gd name="T33" fmla="*/ 7 h 118"/>
                  <a:gd name="T34" fmla="*/ 35 w 176"/>
                  <a:gd name="T35" fmla="*/ 4 h 118"/>
                  <a:gd name="T36" fmla="*/ 47 w 176"/>
                  <a:gd name="T37" fmla="*/ 22 h 118"/>
                  <a:gd name="T38" fmla="*/ 45 w 176"/>
                  <a:gd name="T39" fmla="*/ 31 h 118"/>
                  <a:gd name="T40" fmla="*/ 55 w 176"/>
                  <a:gd name="T41" fmla="*/ 49 h 118"/>
                  <a:gd name="T42" fmla="*/ 60 w 176"/>
                  <a:gd name="T43" fmla="*/ 33 h 118"/>
                  <a:gd name="T44" fmla="*/ 69 w 176"/>
                  <a:gd name="T45" fmla="*/ 14 h 118"/>
                  <a:gd name="T46" fmla="*/ 84 w 176"/>
                  <a:gd name="T47" fmla="*/ 18 h 118"/>
                  <a:gd name="T48" fmla="*/ 104 w 176"/>
                  <a:gd name="T49" fmla="*/ 33 h 118"/>
                  <a:gd name="T50" fmla="*/ 111 w 176"/>
                  <a:gd name="T51" fmla="*/ 20 h 118"/>
                  <a:gd name="T52" fmla="*/ 131 w 176"/>
                  <a:gd name="T53" fmla="*/ 13 h 118"/>
                  <a:gd name="T54" fmla="*/ 133 w 176"/>
                  <a:gd name="T55" fmla="*/ 0 h 118"/>
                  <a:gd name="T56" fmla="*/ 158 w 176"/>
                  <a:gd name="T57" fmla="*/ 4 h 118"/>
                  <a:gd name="T58" fmla="*/ 158 w 176"/>
                  <a:gd name="T59" fmla="*/ 16 h 118"/>
                  <a:gd name="T60" fmla="*/ 169 w 176"/>
                  <a:gd name="T61" fmla="*/ 33 h 118"/>
                  <a:gd name="T62" fmla="*/ 173 w 176"/>
                  <a:gd name="T63" fmla="*/ 47 h 118"/>
                  <a:gd name="T64" fmla="*/ 173 w 176"/>
                  <a:gd name="T65" fmla="*/ 62 h 118"/>
                  <a:gd name="T66" fmla="*/ 166 w 176"/>
                  <a:gd name="T67" fmla="*/ 71 h 118"/>
                  <a:gd name="T68" fmla="*/ 147 w 176"/>
                  <a:gd name="T69" fmla="*/ 80 h 118"/>
                  <a:gd name="T70" fmla="*/ 120 w 176"/>
                  <a:gd name="T71" fmla="*/ 9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6" h="118">
                    <a:moveTo>
                      <a:pt x="120" y="98"/>
                    </a:moveTo>
                    <a:lnTo>
                      <a:pt x="95" y="118"/>
                    </a:lnTo>
                    <a:lnTo>
                      <a:pt x="75" y="113"/>
                    </a:lnTo>
                    <a:lnTo>
                      <a:pt x="55" y="100"/>
                    </a:lnTo>
                    <a:lnTo>
                      <a:pt x="31" y="102"/>
                    </a:lnTo>
                    <a:lnTo>
                      <a:pt x="31" y="93"/>
                    </a:lnTo>
                    <a:lnTo>
                      <a:pt x="44" y="89"/>
                    </a:lnTo>
                    <a:lnTo>
                      <a:pt x="44" y="82"/>
                    </a:lnTo>
                    <a:lnTo>
                      <a:pt x="38" y="84"/>
                    </a:lnTo>
                    <a:lnTo>
                      <a:pt x="44" y="74"/>
                    </a:lnTo>
                    <a:lnTo>
                      <a:pt x="40" y="78"/>
                    </a:lnTo>
                    <a:lnTo>
                      <a:pt x="31" y="65"/>
                    </a:lnTo>
                    <a:lnTo>
                      <a:pt x="11" y="67"/>
                    </a:lnTo>
                    <a:lnTo>
                      <a:pt x="29" y="56"/>
                    </a:lnTo>
                    <a:lnTo>
                      <a:pt x="44" y="58"/>
                    </a:lnTo>
                    <a:lnTo>
                      <a:pt x="45" y="51"/>
                    </a:lnTo>
                    <a:lnTo>
                      <a:pt x="33" y="53"/>
                    </a:lnTo>
                    <a:lnTo>
                      <a:pt x="44" y="42"/>
                    </a:lnTo>
                    <a:lnTo>
                      <a:pt x="33" y="36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13" y="36"/>
                    </a:lnTo>
                    <a:lnTo>
                      <a:pt x="7" y="27"/>
                    </a:lnTo>
                    <a:lnTo>
                      <a:pt x="20" y="33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11" y="18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35" y="25"/>
                    </a:lnTo>
                    <a:lnTo>
                      <a:pt x="35" y="16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24" y="7"/>
                    </a:lnTo>
                    <a:lnTo>
                      <a:pt x="24" y="2"/>
                    </a:lnTo>
                    <a:lnTo>
                      <a:pt x="35" y="4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53" y="29"/>
                    </a:lnTo>
                    <a:lnTo>
                      <a:pt x="45" y="31"/>
                    </a:lnTo>
                    <a:lnTo>
                      <a:pt x="51" y="36"/>
                    </a:lnTo>
                    <a:lnTo>
                      <a:pt x="55" y="49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67" y="36"/>
                    </a:lnTo>
                    <a:lnTo>
                      <a:pt x="69" y="14"/>
                    </a:lnTo>
                    <a:lnTo>
                      <a:pt x="82" y="31"/>
                    </a:lnTo>
                    <a:lnTo>
                      <a:pt x="84" y="18"/>
                    </a:lnTo>
                    <a:lnTo>
                      <a:pt x="93" y="13"/>
                    </a:lnTo>
                    <a:lnTo>
                      <a:pt x="104" y="33"/>
                    </a:lnTo>
                    <a:lnTo>
                      <a:pt x="100" y="13"/>
                    </a:lnTo>
                    <a:lnTo>
                      <a:pt x="111" y="20"/>
                    </a:lnTo>
                    <a:lnTo>
                      <a:pt x="116" y="13"/>
                    </a:lnTo>
                    <a:lnTo>
                      <a:pt x="131" y="13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46" y="13"/>
                    </a:lnTo>
                    <a:lnTo>
                      <a:pt x="158" y="4"/>
                    </a:lnTo>
                    <a:lnTo>
                      <a:pt x="151" y="18"/>
                    </a:lnTo>
                    <a:lnTo>
                      <a:pt x="158" y="16"/>
                    </a:lnTo>
                    <a:lnTo>
                      <a:pt x="156" y="31"/>
                    </a:lnTo>
                    <a:lnTo>
                      <a:pt x="169" y="33"/>
                    </a:lnTo>
                    <a:lnTo>
                      <a:pt x="173" y="42"/>
                    </a:lnTo>
                    <a:lnTo>
                      <a:pt x="173" y="47"/>
                    </a:lnTo>
                    <a:lnTo>
                      <a:pt x="176" y="49"/>
                    </a:lnTo>
                    <a:lnTo>
                      <a:pt x="173" y="62"/>
                    </a:lnTo>
                    <a:lnTo>
                      <a:pt x="162" y="69"/>
                    </a:lnTo>
                    <a:lnTo>
                      <a:pt x="166" y="71"/>
                    </a:lnTo>
                    <a:lnTo>
                      <a:pt x="155" y="85"/>
                    </a:lnTo>
                    <a:lnTo>
                      <a:pt x="147" y="80"/>
                    </a:lnTo>
                    <a:lnTo>
                      <a:pt x="133" y="96"/>
                    </a:lnTo>
                    <a:lnTo>
                      <a:pt x="120" y="98"/>
                    </a:lnTo>
                    <a:lnTo>
                      <a:pt x="120" y="9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39" name="Freeform 608"/>
              <p:cNvSpPr>
                <a:spLocks/>
              </p:cNvSpPr>
              <p:nvPr/>
            </p:nvSpPr>
            <p:spPr bwMode="auto">
              <a:xfrm>
                <a:off x="2810" y="1417"/>
                <a:ext cx="187" cy="198"/>
              </a:xfrm>
              <a:custGeom>
                <a:avLst/>
                <a:gdLst>
                  <a:gd name="T0" fmla="*/ 115 w 187"/>
                  <a:gd name="T1" fmla="*/ 35 h 198"/>
                  <a:gd name="T2" fmla="*/ 107 w 187"/>
                  <a:gd name="T3" fmla="*/ 20 h 198"/>
                  <a:gd name="T4" fmla="*/ 109 w 187"/>
                  <a:gd name="T5" fmla="*/ 15 h 198"/>
                  <a:gd name="T6" fmla="*/ 85 w 187"/>
                  <a:gd name="T7" fmla="*/ 0 h 198"/>
                  <a:gd name="T8" fmla="*/ 56 w 187"/>
                  <a:gd name="T9" fmla="*/ 11 h 198"/>
                  <a:gd name="T10" fmla="*/ 53 w 187"/>
                  <a:gd name="T11" fmla="*/ 18 h 198"/>
                  <a:gd name="T12" fmla="*/ 35 w 187"/>
                  <a:gd name="T13" fmla="*/ 27 h 198"/>
                  <a:gd name="T14" fmla="*/ 16 w 187"/>
                  <a:gd name="T15" fmla="*/ 27 h 198"/>
                  <a:gd name="T16" fmla="*/ 0 w 187"/>
                  <a:gd name="T17" fmla="*/ 29 h 198"/>
                  <a:gd name="T18" fmla="*/ 0 w 187"/>
                  <a:gd name="T19" fmla="*/ 49 h 198"/>
                  <a:gd name="T20" fmla="*/ 4 w 187"/>
                  <a:gd name="T21" fmla="*/ 65 h 198"/>
                  <a:gd name="T22" fmla="*/ 13 w 187"/>
                  <a:gd name="T23" fmla="*/ 75 h 198"/>
                  <a:gd name="T24" fmla="*/ 33 w 187"/>
                  <a:gd name="T25" fmla="*/ 62 h 198"/>
                  <a:gd name="T26" fmla="*/ 60 w 187"/>
                  <a:gd name="T27" fmla="*/ 91 h 198"/>
                  <a:gd name="T28" fmla="*/ 78 w 187"/>
                  <a:gd name="T29" fmla="*/ 107 h 198"/>
                  <a:gd name="T30" fmla="*/ 111 w 187"/>
                  <a:gd name="T31" fmla="*/ 131 h 198"/>
                  <a:gd name="T32" fmla="*/ 129 w 187"/>
                  <a:gd name="T33" fmla="*/ 144 h 198"/>
                  <a:gd name="T34" fmla="*/ 138 w 187"/>
                  <a:gd name="T35" fmla="*/ 156 h 198"/>
                  <a:gd name="T36" fmla="*/ 151 w 187"/>
                  <a:gd name="T37" fmla="*/ 180 h 198"/>
                  <a:gd name="T38" fmla="*/ 142 w 187"/>
                  <a:gd name="T39" fmla="*/ 193 h 198"/>
                  <a:gd name="T40" fmla="*/ 149 w 187"/>
                  <a:gd name="T41" fmla="*/ 198 h 198"/>
                  <a:gd name="T42" fmla="*/ 158 w 187"/>
                  <a:gd name="T43" fmla="*/ 180 h 198"/>
                  <a:gd name="T44" fmla="*/ 165 w 187"/>
                  <a:gd name="T45" fmla="*/ 167 h 198"/>
                  <a:gd name="T46" fmla="*/ 160 w 187"/>
                  <a:gd name="T47" fmla="*/ 149 h 198"/>
                  <a:gd name="T48" fmla="*/ 178 w 187"/>
                  <a:gd name="T49" fmla="*/ 151 h 198"/>
                  <a:gd name="T50" fmla="*/ 187 w 187"/>
                  <a:gd name="T51" fmla="*/ 155 h 198"/>
                  <a:gd name="T52" fmla="*/ 145 w 187"/>
                  <a:gd name="T53" fmla="*/ 125 h 198"/>
                  <a:gd name="T54" fmla="*/ 147 w 187"/>
                  <a:gd name="T55" fmla="*/ 115 h 198"/>
                  <a:gd name="T56" fmla="*/ 125 w 187"/>
                  <a:gd name="T57" fmla="*/ 111 h 198"/>
                  <a:gd name="T58" fmla="*/ 107 w 187"/>
                  <a:gd name="T59" fmla="*/ 80 h 198"/>
                  <a:gd name="T60" fmla="*/ 87 w 187"/>
                  <a:gd name="T61" fmla="*/ 56 h 198"/>
                  <a:gd name="T62" fmla="*/ 87 w 187"/>
                  <a:gd name="T63" fmla="*/ 45 h 198"/>
                  <a:gd name="T64" fmla="*/ 102 w 187"/>
                  <a:gd name="T65" fmla="*/ 31 h 198"/>
                  <a:gd name="T66" fmla="*/ 109 w 187"/>
                  <a:gd name="T67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198">
                    <a:moveTo>
                      <a:pt x="109" y="35"/>
                    </a:moveTo>
                    <a:lnTo>
                      <a:pt x="115" y="35"/>
                    </a:lnTo>
                    <a:lnTo>
                      <a:pt x="111" y="27"/>
                    </a:lnTo>
                    <a:lnTo>
                      <a:pt x="107" y="20"/>
                    </a:lnTo>
                    <a:lnTo>
                      <a:pt x="105" y="20"/>
                    </a:lnTo>
                    <a:lnTo>
                      <a:pt x="109" y="15"/>
                    </a:lnTo>
                    <a:lnTo>
                      <a:pt x="91" y="9"/>
                    </a:lnTo>
                    <a:lnTo>
                      <a:pt x="85" y="0"/>
                    </a:lnTo>
                    <a:lnTo>
                      <a:pt x="56" y="5"/>
                    </a:lnTo>
                    <a:lnTo>
                      <a:pt x="56" y="11"/>
                    </a:lnTo>
                    <a:lnTo>
                      <a:pt x="53" y="11"/>
                    </a:lnTo>
                    <a:lnTo>
                      <a:pt x="53" y="18"/>
                    </a:lnTo>
                    <a:lnTo>
                      <a:pt x="40" y="15"/>
                    </a:lnTo>
                    <a:lnTo>
                      <a:pt x="35" y="27"/>
                    </a:lnTo>
                    <a:lnTo>
                      <a:pt x="25" y="16"/>
                    </a:lnTo>
                    <a:lnTo>
                      <a:pt x="16" y="27"/>
                    </a:lnTo>
                    <a:lnTo>
                      <a:pt x="4" y="27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65"/>
                    </a:lnTo>
                    <a:lnTo>
                      <a:pt x="11" y="67"/>
                    </a:lnTo>
                    <a:lnTo>
                      <a:pt x="13" y="75"/>
                    </a:lnTo>
                    <a:lnTo>
                      <a:pt x="22" y="71"/>
                    </a:lnTo>
                    <a:lnTo>
                      <a:pt x="33" y="62"/>
                    </a:lnTo>
                    <a:lnTo>
                      <a:pt x="55" y="71"/>
                    </a:lnTo>
                    <a:lnTo>
                      <a:pt x="60" y="91"/>
                    </a:lnTo>
                    <a:lnTo>
                      <a:pt x="71" y="105"/>
                    </a:lnTo>
                    <a:lnTo>
                      <a:pt x="78" y="107"/>
                    </a:lnTo>
                    <a:lnTo>
                      <a:pt x="100" y="131"/>
                    </a:lnTo>
                    <a:lnTo>
                      <a:pt x="111" y="131"/>
                    </a:lnTo>
                    <a:lnTo>
                      <a:pt x="122" y="144"/>
                    </a:lnTo>
                    <a:lnTo>
                      <a:pt x="129" y="144"/>
                    </a:lnTo>
                    <a:lnTo>
                      <a:pt x="131" y="153"/>
                    </a:lnTo>
                    <a:lnTo>
                      <a:pt x="138" y="156"/>
                    </a:lnTo>
                    <a:lnTo>
                      <a:pt x="142" y="155"/>
                    </a:lnTo>
                    <a:lnTo>
                      <a:pt x="151" y="180"/>
                    </a:lnTo>
                    <a:lnTo>
                      <a:pt x="145" y="184"/>
                    </a:lnTo>
                    <a:lnTo>
                      <a:pt x="142" y="193"/>
                    </a:lnTo>
                    <a:lnTo>
                      <a:pt x="144" y="198"/>
                    </a:lnTo>
                    <a:lnTo>
                      <a:pt x="149" y="198"/>
                    </a:lnTo>
                    <a:lnTo>
                      <a:pt x="156" y="189"/>
                    </a:lnTo>
                    <a:lnTo>
                      <a:pt x="158" y="180"/>
                    </a:lnTo>
                    <a:lnTo>
                      <a:pt x="165" y="176"/>
                    </a:lnTo>
                    <a:lnTo>
                      <a:pt x="165" y="167"/>
                    </a:lnTo>
                    <a:lnTo>
                      <a:pt x="156" y="162"/>
                    </a:lnTo>
                    <a:lnTo>
                      <a:pt x="160" y="149"/>
                    </a:lnTo>
                    <a:lnTo>
                      <a:pt x="167" y="145"/>
                    </a:lnTo>
                    <a:lnTo>
                      <a:pt x="178" y="151"/>
                    </a:lnTo>
                    <a:lnTo>
                      <a:pt x="185" y="160"/>
                    </a:lnTo>
                    <a:lnTo>
                      <a:pt x="187" y="155"/>
                    </a:lnTo>
                    <a:lnTo>
                      <a:pt x="178" y="140"/>
                    </a:lnTo>
                    <a:lnTo>
                      <a:pt x="145" y="125"/>
                    </a:lnTo>
                    <a:lnTo>
                      <a:pt x="149" y="116"/>
                    </a:lnTo>
                    <a:lnTo>
                      <a:pt x="147" y="115"/>
                    </a:lnTo>
                    <a:lnTo>
                      <a:pt x="135" y="116"/>
                    </a:lnTo>
                    <a:lnTo>
                      <a:pt x="125" y="111"/>
                    </a:lnTo>
                    <a:lnTo>
                      <a:pt x="116" y="102"/>
                    </a:lnTo>
                    <a:lnTo>
                      <a:pt x="107" y="80"/>
                    </a:lnTo>
                    <a:lnTo>
                      <a:pt x="91" y="67"/>
                    </a:lnTo>
                    <a:lnTo>
                      <a:pt x="87" y="56"/>
                    </a:lnTo>
                    <a:lnTo>
                      <a:pt x="91" y="49"/>
                    </a:lnTo>
                    <a:lnTo>
                      <a:pt x="87" y="45"/>
                    </a:lnTo>
                    <a:lnTo>
                      <a:pt x="87" y="40"/>
                    </a:lnTo>
                    <a:lnTo>
                      <a:pt x="102" y="31"/>
                    </a:lnTo>
                    <a:lnTo>
                      <a:pt x="107" y="31"/>
                    </a:lnTo>
                    <a:lnTo>
                      <a:pt x="109" y="35"/>
                    </a:lnTo>
                    <a:lnTo>
                      <a:pt x="109" y="3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0" name="Freeform 609"/>
              <p:cNvSpPr>
                <a:spLocks/>
              </p:cNvSpPr>
              <p:nvPr/>
            </p:nvSpPr>
            <p:spPr bwMode="auto">
              <a:xfrm>
                <a:off x="2810" y="1417"/>
                <a:ext cx="187" cy="198"/>
              </a:xfrm>
              <a:custGeom>
                <a:avLst/>
                <a:gdLst>
                  <a:gd name="T0" fmla="*/ 115 w 187"/>
                  <a:gd name="T1" fmla="*/ 35 h 198"/>
                  <a:gd name="T2" fmla="*/ 107 w 187"/>
                  <a:gd name="T3" fmla="*/ 20 h 198"/>
                  <a:gd name="T4" fmla="*/ 109 w 187"/>
                  <a:gd name="T5" fmla="*/ 15 h 198"/>
                  <a:gd name="T6" fmla="*/ 85 w 187"/>
                  <a:gd name="T7" fmla="*/ 0 h 198"/>
                  <a:gd name="T8" fmla="*/ 56 w 187"/>
                  <a:gd name="T9" fmla="*/ 11 h 198"/>
                  <a:gd name="T10" fmla="*/ 53 w 187"/>
                  <a:gd name="T11" fmla="*/ 18 h 198"/>
                  <a:gd name="T12" fmla="*/ 35 w 187"/>
                  <a:gd name="T13" fmla="*/ 27 h 198"/>
                  <a:gd name="T14" fmla="*/ 16 w 187"/>
                  <a:gd name="T15" fmla="*/ 27 h 198"/>
                  <a:gd name="T16" fmla="*/ 0 w 187"/>
                  <a:gd name="T17" fmla="*/ 29 h 198"/>
                  <a:gd name="T18" fmla="*/ 0 w 187"/>
                  <a:gd name="T19" fmla="*/ 49 h 198"/>
                  <a:gd name="T20" fmla="*/ 4 w 187"/>
                  <a:gd name="T21" fmla="*/ 65 h 198"/>
                  <a:gd name="T22" fmla="*/ 13 w 187"/>
                  <a:gd name="T23" fmla="*/ 75 h 198"/>
                  <a:gd name="T24" fmla="*/ 33 w 187"/>
                  <a:gd name="T25" fmla="*/ 62 h 198"/>
                  <a:gd name="T26" fmla="*/ 60 w 187"/>
                  <a:gd name="T27" fmla="*/ 91 h 198"/>
                  <a:gd name="T28" fmla="*/ 78 w 187"/>
                  <a:gd name="T29" fmla="*/ 107 h 198"/>
                  <a:gd name="T30" fmla="*/ 111 w 187"/>
                  <a:gd name="T31" fmla="*/ 131 h 198"/>
                  <a:gd name="T32" fmla="*/ 129 w 187"/>
                  <a:gd name="T33" fmla="*/ 144 h 198"/>
                  <a:gd name="T34" fmla="*/ 138 w 187"/>
                  <a:gd name="T35" fmla="*/ 156 h 198"/>
                  <a:gd name="T36" fmla="*/ 151 w 187"/>
                  <a:gd name="T37" fmla="*/ 180 h 198"/>
                  <a:gd name="T38" fmla="*/ 142 w 187"/>
                  <a:gd name="T39" fmla="*/ 193 h 198"/>
                  <a:gd name="T40" fmla="*/ 149 w 187"/>
                  <a:gd name="T41" fmla="*/ 198 h 198"/>
                  <a:gd name="T42" fmla="*/ 158 w 187"/>
                  <a:gd name="T43" fmla="*/ 180 h 198"/>
                  <a:gd name="T44" fmla="*/ 165 w 187"/>
                  <a:gd name="T45" fmla="*/ 167 h 198"/>
                  <a:gd name="T46" fmla="*/ 160 w 187"/>
                  <a:gd name="T47" fmla="*/ 149 h 198"/>
                  <a:gd name="T48" fmla="*/ 178 w 187"/>
                  <a:gd name="T49" fmla="*/ 151 h 198"/>
                  <a:gd name="T50" fmla="*/ 187 w 187"/>
                  <a:gd name="T51" fmla="*/ 155 h 198"/>
                  <a:gd name="T52" fmla="*/ 145 w 187"/>
                  <a:gd name="T53" fmla="*/ 125 h 198"/>
                  <a:gd name="T54" fmla="*/ 147 w 187"/>
                  <a:gd name="T55" fmla="*/ 115 h 198"/>
                  <a:gd name="T56" fmla="*/ 125 w 187"/>
                  <a:gd name="T57" fmla="*/ 111 h 198"/>
                  <a:gd name="T58" fmla="*/ 107 w 187"/>
                  <a:gd name="T59" fmla="*/ 80 h 198"/>
                  <a:gd name="T60" fmla="*/ 87 w 187"/>
                  <a:gd name="T61" fmla="*/ 56 h 198"/>
                  <a:gd name="T62" fmla="*/ 87 w 187"/>
                  <a:gd name="T63" fmla="*/ 45 h 198"/>
                  <a:gd name="T64" fmla="*/ 102 w 187"/>
                  <a:gd name="T65" fmla="*/ 31 h 198"/>
                  <a:gd name="T66" fmla="*/ 109 w 187"/>
                  <a:gd name="T67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198">
                    <a:moveTo>
                      <a:pt x="109" y="35"/>
                    </a:moveTo>
                    <a:lnTo>
                      <a:pt x="115" y="35"/>
                    </a:lnTo>
                    <a:lnTo>
                      <a:pt x="111" y="27"/>
                    </a:lnTo>
                    <a:lnTo>
                      <a:pt x="107" y="20"/>
                    </a:lnTo>
                    <a:lnTo>
                      <a:pt x="105" y="20"/>
                    </a:lnTo>
                    <a:lnTo>
                      <a:pt x="109" y="15"/>
                    </a:lnTo>
                    <a:lnTo>
                      <a:pt x="91" y="9"/>
                    </a:lnTo>
                    <a:lnTo>
                      <a:pt x="85" y="0"/>
                    </a:lnTo>
                    <a:lnTo>
                      <a:pt x="56" y="5"/>
                    </a:lnTo>
                    <a:lnTo>
                      <a:pt x="56" y="11"/>
                    </a:lnTo>
                    <a:lnTo>
                      <a:pt x="53" y="11"/>
                    </a:lnTo>
                    <a:lnTo>
                      <a:pt x="53" y="18"/>
                    </a:lnTo>
                    <a:lnTo>
                      <a:pt x="40" y="15"/>
                    </a:lnTo>
                    <a:lnTo>
                      <a:pt x="35" y="27"/>
                    </a:lnTo>
                    <a:lnTo>
                      <a:pt x="25" y="16"/>
                    </a:lnTo>
                    <a:lnTo>
                      <a:pt x="16" y="27"/>
                    </a:lnTo>
                    <a:lnTo>
                      <a:pt x="4" y="27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2" y="51"/>
                    </a:lnTo>
                    <a:lnTo>
                      <a:pt x="4" y="65"/>
                    </a:lnTo>
                    <a:lnTo>
                      <a:pt x="11" y="67"/>
                    </a:lnTo>
                    <a:lnTo>
                      <a:pt x="13" y="75"/>
                    </a:lnTo>
                    <a:lnTo>
                      <a:pt x="22" y="71"/>
                    </a:lnTo>
                    <a:lnTo>
                      <a:pt x="33" y="62"/>
                    </a:lnTo>
                    <a:lnTo>
                      <a:pt x="55" y="71"/>
                    </a:lnTo>
                    <a:lnTo>
                      <a:pt x="60" y="91"/>
                    </a:lnTo>
                    <a:lnTo>
                      <a:pt x="71" y="105"/>
                    </a:lnTo>
                    <a:lnTo>
                      <a:pt x="78" y="107"/>
                    </a:lnTo>
                    <a:lnTo>
                      <a:pt x="100" y="131"/>
                    </a:lnTo>
                    <a:lnTo>
                      <a:pt x="111" y="131"/>
                    </a:lnTo>
                    <a:lnTo>
                      <a:pt x="122" y="144"/>
                    </a:lnTo>
                    <a:lnTo>
                      <a:pt x="129" y="144"/>
                    </a:lnTo>
                    <a:lnTo>
                      <a:pt x="131" y="153"/>
                    </a:lnTo>
                    <a:lnTo>
                      <a:pt x="138" y="156"/>
                    </a:lnTo>
                    <a:lnTo>
                      <a:pt x="142" y="155"/>
                    </a:lnTo>
                    <a:lnTo>
                      <a:pt x="151" y="180"/>
                    </a:lnTo>
                    <a:lnTo>
                      <a:pt x="145" y="184"/>
                    </a:lnTo>
                    <a:lnTo>
                      <a:pt x="142" y="193"/>
                    </a:lnTo>
                    <a:lnTo>
                      <a:pt x="144" y="198"/>
                    </a:lnTo>
                    <a:lnTo>
                      <a:pt x="149" y="198"/>
                    </a:lnTo>
                    <a:lnTo>
                      <a:pt x="156" y="189"/>
                    </a:lnTo>
                    <a:lnTo>
                      <a:pt x="158" y="180"/>
                    </a:lnTo>
                    <a:lnTo>
                      <a:pt x="165" y="176"/>
                    </a:lnTo>
                    <a:lnTo>
                      <a:pt x="165" y="167"/>
                    </a:lnTo>
                    <a:lnTo>
                      <a:pt x="156" y="162"/>
                    </a:lnTo>
                    <a:lnTo>
                      <a:pt x="160" y="149"/>
                    </a:lnTo>
                    <a:lnTo>
                      <a:pt x="167" y="145"/>
                    </a:lnTo>
                    <a:lnTo>
                      <a:pt x="178" y="151"/>
                    </a:lnTo>
                    <a:lnTo>
                      <a:pt x="185" y="160"/>
                    </a:lnTo>
                    <a:lnTo>
                      <a:pt x="187" y="155"/>
                    </a:lnTo>
                    <a:lnTo>
                      <a:pt x="178" y="140"/>
                    </a:lnTo>
                    <a:lnTo>
                      <a:pt x="145" y="125"/>
                    </a:lnTo>
                    <a:lnTo>
                      <a:pt x="149" y="116"/>
                    </a:lnTo>
                    <a:lnTo>
                      <a:pt x="147" y="115"/>
                    </a:lnTo>
                    <a:lnTo>
                      <a:pt x="135" y="116"/>
                    </a:lnTo>
                    <a:lnTo>
                      <a:pt x="125" y="111"/>
                    </a:lnTo>
                    <a:lnTo>
                      <a:pt x="116" y="102"/>
                    </a:lnTo>
                    <a:lnTo>
                      <a:pt x="107" y="80"/>
                    </a:lnTo>
                    <a:lnTo>
                      <a:pt x="91" y="67"/>
                    </a:lnTo>
                    <a:lnTo>
                      <a:pt x="87" y="56"/>
                    </a:lnTo>
                    <a:lnTo>
                      <a:pt x="91" y="49"/>
                    </a:lnTo>
                    <a:lnTo>
                      <a:pt x="87" y="45"/>
                    </a:lnTo>
                    <a:lnTo>
                      <a:pt x="87" y="40"/>
                    </a:lnTo>
                    <a:lnTo>
                      <a:pt x="102" y="31"/>
                    </a:lnTo>
                    <a:lnTo>
                      <a:pt x="107" y="31"/>
                    </a:lnTo>
                    <a:lnTo>
                      <a:pt x="109" y="35"/>
                    </a:lnTo>
                    <a:lnTo>
                      <a:pt x="109" y="35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041" name="Freeform 610"/>
              <p:cNvSpPr>
                <a:spLocks/>
              </p:cNvSpPr>
              <p:nvPr/>
            </p:nvSpPr>
            <p:spPr bwMode="auto">
              <a:xfrm>
                <a:off x="2834" y="1546"/>
                <a:ext cx="21" cy="51"/>
              </a:xfrm>
              <a:custGeom>
                <a:avLst/>
                <a:gdLst>
                  <a:gd name="T0" fmla="*/ 14 w 21"/>
                  <a:gd name="T1" fmla="*/ 0 h 51"/>
                  <a:gd name="T2" fmla="*/ 20 w 21"/>
                  <a:gd name="T3" fmla="*/ 4 h 51"/>
                  <a:gd name="T4" fmla="*/ 21 w 21"/>
                  <a:gd name="T5" fmla="*/ 13 h 51"/>
                  <a:gd name="T6" fmla="*/ 21 w 21"/>
                  <a:gd name="T7" fmla="*/ 40 h 51"/>
                  <a:gd name="T8" fmla="*/ 20 w 21"/>
                  <a:gd name="T9" fmla="*/ 44 h 51"/>
                  <a:gd name="T10" fmla="*/ 16 w 21"/>
                  <a:gd name="T11" fmla="*/ 44 h 51"/>
                  <a:gd name="T12" fmla="*/ 9 w 21"/>
                  <a:gd name="T13" fmla="*/ 51 h 51"/>
                  <a:gd name="T14" fmla="*/ 3 w 21"/>
                  <a:gd name="T15" fmla="*/ 42 h 51"/>
                  <a:gd name="T16" fmla="*/ 3 w 21"/>
                  <a:gd name="T17" fmla="*/ 29 h 51"/>
                  <a:gd name="T18" fmla="*/ 0 w 21"/>
                  <a:gd name="T19" fmla="*/ 7 h 51"/>
                  <a:gd name="T20" fmla="*/ 5 w 21"/>
                  <a:gd name="T21" fmla="*/ 9 h 51"/>
                  <a:gd name="T22" fmla="*/ 14 w 21"/>
                  <a:gd name="T23" fmla="*/ 0 h 51"/>
                  <a:gd name="T24" fmla="*/ 14 w 21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51">
                    <a:moveTo>
                      <a:pt x="14" y="0"/>
                    </a:moveTo>
                    <a:lnTo>
                      <a:pt x="20" y="4"/>
                    </a:lnTo>
                    <a:lnTo>
                      <a:pt x="21" y="13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9" y="51"/>
                    </a:lnTo>
                    <a:lnTo>
                      <a:pt x="3" y="42"/>
                    </a:lnTo>
                    <a:lnTo>
                      <a:pt x="3" y="29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9" name="Group 812"/>
            <p:cNvGrpSpPr>
              <a:grpSpLocks/>
            </p:cNvGrpSpPr>
            <p:nvPr/>
          </p:nvGrpSpPr>
          <p:grpSpPr bwMode="auto">
            <a:xfrm>
              <a:off x="307" y="193"/>
              <a:ext cx="5082" cy="2990"/>
              <a:chOff x="307" y="193"/>
              <a:chExt cx="5082" cy="2990"/>
            </a:xfrm>
            <a:grpFill/>
          </p:grpSpPr>
          <p:sp>
            <p:nvSpPr>
              <p:cNvPr id="6642" name="Freeform 612"/>
              <p:cNvSpPr>
                <a:spLocks/>
              </p:cNvSpPr>
              <p:nvPr/>
            </p:nvSpPr>
            <p:spPr bwMode="auto">
              <a:xfrm>
                <a:off x="2834" y="1546"/>
                <a:ext cx="21" cy="51"/>
              </a:xfrm>
              <a:custGeom>
                <a:avLst/>
                <a:gdLst>
                  <a:gd name="T0" fmla="*/ 14 w 21"/>
                  <a:gd name="T1" fmla="*/ 0 h 51"/>
                  <a:gd name="T2" fmla="*/ 20 w 21"/>
                  <a:gd name="T3" fmla="*/ 4 h 51"/>
                  <a:gd name="T4" fmla="*/ 21 w 21"/>
                  <a:gd name="T5" fmla="*/ 13 h 51"/>
                  <a:gd name="T6" fmla="*/ 21 w 21"/>
                  <a:gd name="T7" fmla="*/ 40 h 51"/>
                  <a:gd name="T8" fmla="*/ 20 w 21"/>
                  <a:gd name="T9" fmla="*/ 44 h 51"/>
                  <a:gd name="T10" fmla="*/ 16 w 21"/>
                  <a:gd name="T11" fmla="*/ 44 h 51"/>
                  <a:gd name="T12" fmla="*/ 9 w 21"/>
                  <a:gd name="T13" fmla="*/ 51 h 51"/>
                  <a:gd name="T14" fmla="*/ 3 w 21"/>
                  <a:gd name="T15" fmla="*/ 42 h 51"/>
                  <a:gd name="T16" fmla="*/ 3 w 21"/>
                  <a:gd name="T17" fmla="*/ 29 h 51"/>
                  <a:gd name="T18" fmla="*/ 0 w 21"/>
                  <a:gd name="T19" fmla="*/ 7 h 51"/>
                  <a:gd name="T20" fmla="*/ 5 w 21"/>
                  <a:gd name="T21" fmla="*/ 9 h 51"/>
                  <a:gd name="T22" fmla="*/ 14 w 21"/>
                  <a:gd name="T23" fmla="*/ 0 h 51"/>
                  <a:gd name="T24" fmla="*/ 14 w 21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51">
                    <a:moveTo>
                      <a:pt x="14" y="0"/>
                    </a:moveTo>
                    <a:lnTo>
                      <a:pt x="20" y="4"/>
                    </a:lnTo>
                    <a:lnTo>
                      <a:pt x="21" y="13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9" y="51"/>
                    </a:lnTo>
                    <a:lnTo>
                      <a:pt x="3" y="42"/>
                    </a:lnTo>
                    <a:lnTo>
                      <a:pt x="3" y="29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3" name="Freeform 613"/>
              <p:cNvSpPr>
                <a:spLocks/>
              </p:cNvSpPr>
              <p:nvPr/>
            </p:nvSpPr>
            <p:spPr bwMode="auto">
              <a:xfrm>
                <a:off x="2903" y="1610"/>
                <a:ext cx="49" cy="29"/>
              </a:xfrm>
              <a:custGeom>
                <a:avLst/>
                <a:gdLst>
                  <a:gd name="T0" fmla="*/ 49 w 49"/>
                  <a:gd name="T1" fmla="*/ 0 h 29"/>
                  <a:gd name="T2" fmla="*/ 40 w 49"/>
                  <a:gd name="T3" fmla="*/ 16 h 29"/>
                  <a:gd name="T4" fmla="*/ 42 w 49"/>
                  <a:gd name="T5" fmla="*/ 23 h 29"/>
                  <a:gd name="T6" fmla="*/ 40 w 49"/>
                  <a:gd name="T7" fmla="*/ 29 h 29"/>
                  <a:gd name="T8" fmla="*/ 32 w 49"/>
                  <a:gd name="T9" fmla="*/ 29 h 29"/>
                  <a:gd name="T10" fmla="*/ 27 w 49"/>
                  <a:gd name="T11" fmla="*/ 23 h 29"/>
                  <a:gd name="T12" fmla="*/ 0 w 49"/>
                  <a:gd name="T13" fmla="*/ 13 h 29"/>
                  <a:gd name="T14" fmla="*/ 0 w 49"/>
                  <a:gd name="T15" fmla="*/ 5 h 29"/>
                  <a:gd name="T16" fmla="*/ 0 w 49"/>
                  <a:gd name="T17" fmla="*/ 0 h 29"/>
                  <a:gd name="T18" fmla="*/ 9 w 49"/>
                  <a:gd name="T19" fmla="*/ 0 h 29"/>
                  <a:gd name="T20" fmla="*/ 18 w 49"/>
                  <a:gd name="T21" fmla="*/ 5 h 29"/>
                  <a:gd name="T22" fmla="*/ 49 w 49"/>
                  <a:gd name="T23" fmla="*/ 0 h 29"/>
                  <a:gd name="T24" fmla="*/ 49 w 49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lnTo>
                      <a:pt x="40" y="16"/>
                    </a:lnTo>
                    <a:lnTo>
                      <a:pt x="42" y="23"/>
                    </a:lnTo>
                    <a:lnTo>
                      <a:pt x="40" y="29"/>
                    </a:lnTo>
                    <a:lnTo>
                      <a:pt x="32" y="29"/>
                    </a:lnTo>
                    <a:lnTo>
                      <a:pt x="27" y="2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5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4" name="Freeform 614"/>
              <p:cNvSpPr>
                <a:spLocks/>
              </p:cNvSpPr>
              <p:nvPr/>
            </p:nvSpPr>
            <p:spPr bwMode="auto">
              <a:xfrm>
                <a:off x="2903" y="1610"/>
                <a:ext cx="49" cy="29"/>
              </a:xfrm>
              <a:custGeom>
                <a:avLst/>
                <a:gdLst>
                  <a:gd name="T0" fmla="*/ 49 w 49"/>
                  <a:gd name="T1" fmla="*/ 0 h 29"/>
                  <a:gd name="T2" fmla="*/ 40 w 49"/>
                  <a:gd name="T3" fmla="*/ 16 h 29"/>
                  <a:gd name="T4" fmla="*/ 42 w 49"/>
                  <a:gd name="T5" fmla="*/ 23 h 29"/>
                  <a:gd name="T6" fmla="*/ 40 w 49"/>
                  <a:gd name="T7" fmla="*/ 29 h 29"/>
                  <a:gd name="T8" fmla="*/ 32 w 49"/>
                  <a:gd name="T9" fmla="*/ 29 h 29"/>
                  <a:gd name="T10" fmla="*/ 27 w 49"/>
                  <a:gd name="T11" fmla="*/ 23 h 29"/>
                  <a:gd name="T12" fmla="*/ 0 w 49"/>
                  <a:gd name="T13" fmla="*/ 13 h 29"/>
                  <a:gd name="T14" fmla="*/ 0 w 49"/>
                  <a:gd name="T15" fmla="*/ 5 h 29"/>
                  <a:gd name="T16" fmla="*/ 0 w 49"/>
                  <a:gd name="T17" fmla="*/ 0 h 29"/>
                  <a:gd name="T18" fmla="*/ 9 w 49"/>
                  <a:gd name="T19" fmla="*/ 0 h 29"/>
                  <a:gd name="T20" fmla="*/ 18 w 49"/>
                  <a:gd name="T21" fmla="*/ 5 h 29"/>
                  <a:gd name="T22" fmla="*/ 49 w 49"/>
                  <a:gd name="T23" fmla="*/ 0 h 29"/>
                  <a:gd name="T24" fmla="*/ 49 w 49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9">
                    <a:moveTo>
                      <a:pt x="49" y="0"/>
                    </a:moveTo>
                    <a:lnTo>
                      <a:pt x="40" y="16"/>
                    </a:lnTo>
                    <a:lnTo>
                      <a:pt x="42" y="23"/>
                    </a:lnTo>
                    <a:lnTo>
                      <a:pt x="40" y="29"/>
                    </a:lnTo>
                    <a:lnTo>
                      <a:pt x="32" y="29"/>
                    </a:lnTo>
                    <a:lnTo>
                      <a:pt x="27" y="2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5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5" name="Freeform 615"/>
              <p:cNvSpPr>
                <a:spLocks/>
              </p:cNvSpPr>
              <p:nvPr/>
            </p:nvSpPr>
            <p:spPr bwMode="auto">
              <a:xfrm>
                <a:off x="2790" y="1342"/>
                <a:ext cx="13" cy="17"/>
              </a:xfrm>
              <a:custGeom>
                <a:avLst/>
                <a:gdLst>
                  <a:gd name="T0" fmla="*/ 4 w 13"/>
                  <a:gd name="T1" fmla="*/ 15 h 17"/>
                  <a:gd name="T2" fmla="*/ 11 w 13"/>
                  <a:gd name="T3" fmla="*/ 17 h 17"/>
                  <a:gd name="T4" fmla="*/ 13 w 13"/>
                  <a:gd name="T5" fmla="*/ 11 h 17"/>
                  <a:gd name="T6" fmla="*/ 7 w 13"/>
                  <a:gd name="T7" fmla="*/ 0 h 17"/>
                  <a:gd name="T8" fmla="*/ 0 w 13"/>
                  <a:gd name="T9" fmla="*/ 8 h 17"/>
                  <a:gd name="T10" fmla="*/ 4 w 13"/>
                  <a:gd name="T11" fmla="*/ 15 h 17"/>
                  <a:gd name="T12" fmla="*/ 4 w 13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4" y="15"/>
                    </a:moveTo>
                    <a:lnTo>
                      <a:pt x="11" y="17"/>
                    </a:lnTo>
                    <a:lnTo>
                      <a:pt x="13" y="11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6" name="Freeform 616"/>
              <p:cNvSpPr>
                <a:spLocks/>
              </p:cNvSpPr>
              <p:nvPr/>
            </p:nvSpPr>
            <p:spPr bwMode="auto">
              <a:xfrm>
                <a:off x="2790" y="1342"/>
                <a:ext cx="13" cy="17"/>
              </a:xfrm>
              <a:custGeom>
                <a:avLst/>
                <a:gdLst>
                  <a:gd name="T0" fmla="*/ 4 w 13"/>
                  <a:gd name="T1" fmla="*/ 15 h 17"/>
                  <a:gd name="T2" fmla="*/ 11 w 13"/>
                  <a:gd name="T3" fmla="*/ 17 h 17"/>
                  <a:gd name="T4" fmla="*/ 13 w 13"/>
                  <a:gd name="T5" fmla="*/ 11 h 17"/>
                  <a:gd name="T6" fmla="*/ 7 w 13"/>
                  <a:gd name="T7" fmla="*/ 0 h 17"/>
                  <a:gd name="T8" fmla="*/ 0 w 13"/>
                  <a:gd name="T9" fmla="*/ 8 h 17"/>
                  <a:gd name="T10" fmla="*/ 4 w 13"/>
                  <a:gd name="T11" fmla="*/ 15 h 17"/>
                  <a:gd name="T12" fmla="*/ 4 w 13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4" y="15"/>
                    </a:moveTo>
                    <a:lnTo>
                      <a:pt x="11" y="17"/>
                    </a:lnTo>
                    <a:lnTo>
                      <a:pt x="13" y="11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7" name="Freeform 617"/>
              <p:cNvSpPr>
                <a:spLocks/>
              </p:cNvSpPr>
              <p:nvPr/>
            </p:nvSpPr>
            <p:spPr bwMode="auto">
              <a:xfrm>
                <a:off x="2777" y="1264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7 h 7"/>
                  <a:gd name="T4" fmla="*/ 6 w 8"/>
                  <a:gd name="T5" fmla="*/ 0 h 7"/>
                  <a:gd name="T6" fmla="*/ 8 w 8"/>
                  <a:gd name="T7" fmla="*/ 0 h 7"/>
                  <a:gd name="T8" fmla="*/ 8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8" name="Freeform 618"/>
              <p:cNvSpPr>
                <a:spLocks/>
              </p:cNvSpPr>
              <p:nvPr/>
            </p:nvSpPr>
            <p:spPr bwMode="auto">
              <a:xfrm>
                <a:off x="2777" y="1264"/>
                <a:ext cx="8" cy="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7 h 7"/>
                  <a:gd name="T4" fmla="*/ 6 w 8"/>
                  <a:gd name="T5" fmla="*/ 0 h 7"/>
                  <a:gd name="T6" fmla="*/ 8 w 8"/>
                  <a:gd name="T7" fmla="*/ 0 h 7"/>
                  <a:gd name="T8" fmla="*/ 8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9" name="Freeform 619"/>
              <p:cNvSpPr>
                <a:spLocks/>
              </p:cNvSpPr>
              <p:nvPr/>
            </p:nvSpPr>
            <p:spPr bwMode="auto">
              <a:xfrm>
                <a:off x="2757" y="1259"/>
                <a:ext cx="57" cy="71"/>
              </a:xfrm>
              <a:custGeom>
                <a:avLst/>
                <a:gdLst>
                  <a:gd name="T0" fmla="*/ 26 w 57"/>
                  <a:gd name="T1" fmla="*/ 14 h 71"/>
                  <a:gd name="T2" fmla="*/ 28 w 57"/>
                  <a:gd name="T3" fmla="*/ 20 h 71"/>
                  <a:gd name="T4" fmla="*/ 26 w 57"/>
                  <a:gd name="T5" fmla="*/ 22 h 71"/>
                  <a:gd name="T6" fmla="*/ 26 w 57"/>
                  <a:gd name="T7" fmla="*/ 27 h 71"/>
                  <a:gd name="T8" fmla="*/ 31 w 57"/>
                  <a:gd name="T9" fmla="*/ 31 h 71"/>
                  <a:gd name="T10" fmla="*/ 31 w 57"/>
                  <a:gd name="T11" fmla="*/ 23 h 71"/>
                  <a:gd name="T12" fmla="*/ 33 w 57"/>
                  <a:gd name="T13" fmla="*/ 14 h 71"/>
                  <a:gd name="T14" fmla="*/ 31 w 57"/>
                  <a:gd name="T15" fmla="*/ 14 h 71"/>
                  <a:gd name="T16" fmla="*/ 33 w 57"/>
                  <a:gd name="T17" fmla="*/ 5 h 71"/>
                  <a:gd name="T18" fmla="*/ 51 w 57"/>
                  <a:gd name="T19" fmla="*/ 0 h 71"/>
                  <a:gd name="T20" fmla="*/ 57 w 57"/>
                  <a:gd name="T21" fmla="*/ 5 h 71"/>
                  <a:gd name="T22" fmla="*/ 55 w 57"/>
                  <a:gd name="T23" fmla="*/ 18 h 71"/>
                  <a:gd name="T24" fmla="*/ 49 w 57"/>
                  <a:gd name="T25" fmla="*/ 22 h 71"/>
                  <a:gd name="T26" fmla="*/ 57 w 57"/>
                  <a:gd name="T27" fmla="*/ 29 h 71"/>
                  <a:gd name="T28" fmla="*/ 49 w 57"/>
                  <a:gd name="T29" fmla="*/ 40 h 71"/>
                  <a:gd name="T30" fmla="*/ 40 w 57"/>
                  <a:gd name="T31" fmla="*/ 40 h 71"/>
                  <a:gd name="T32" fmla="*/ 40 w 57"/>
                  <a:gd name="T33" fmla="*/ 71 h 71"/>
                  <a:gd name="T34" fmla="*/ 35 w 57"/>
                  <a:gd name="T35" fmla="*/ 67 h 71"/>
                  <a:gd name="T36" fmla="*/ 33 w 57"/>
                  <a:gd name="T37" fmla="*/ 58 h 71"/>
                  <a:gd name="T38" fmla="*/ 26 w 57"/>
                  <a:gd name="T39" fmla="*/ 54 h 71"/>
                  <a:gd name="T40" fmla="*/ 6 w 57"/>
                  <a:gd name="T41" fmla="*/ 58 h 71"/>
                  <a:gd name="T42" fmla="*/ 0 w 57"/>
                  <a:gd name="T43" fmla="*/ 54 h 71"/>
                  <a:gd name="T44" fmla="*/ 15 w 57"/>
                  <a:gd name="T45" fmla="*/ 54 h 71"/>
                  <a:gd name="T46" fmla="*/ 8 w 57"/>
                  <a:gd name="T47" fmla="*/ 51 h 71"/>
                  <a:gd name="T48" fmla="*/ 24 w 57"/>
                  <a:gd name="T49" fmla="*/ 45 h 71"/>
                  <a:gd name="T50" fmla="*/ 15 w 57"/>
                  <a:gd name="T51" fmla="*/ 45 h 71"/>
                  <a:gd name="T52" fmla="*/ 11 w 57"/>
                  <a:gd name="T53" fmla="*/ 40 h 71"/>
                  <a:gd name="T54" fmla="*/ 26 w 57"/>
                  <a:gd name="T55" fmla="*/ 14 h 71"/>
                  <a:gd name="T56" fmla="*/ 26 w 57"/>
                  <a:gd name="T57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71">
                    <a:moveTo>
                      <a:pt x="26" y="14"/>
                    </a:moveTo>
                    <a:lnTo>
                      <a:pt x="28" y="20"/>
                    </a:lnTo>
                    <a:lnTo>
                      <a:pt x="26" y="22"/>
                    </a:lnTo>
                    <a:lnTo>
                      <a:pt x="26" y="27"/>
                    </a:lnTo>
                    <a:lnTo>
                      <a:pt x="31" y="31"/>
                    </a:lnTo>
                    <a:lnTo>
                      <a:pt x="31" y="23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3" y="5"/>
                    </a:lnTo>
                    <a:lnTo>
                      <a:pt x="51" y="0"/>
                    </a:lnTo>
                    <a:lnTo>
                      <a:pt x="57" y="5"/>
                    </a:lnTo>
                    <a:lnTo>
                      <a:pt x="55" y="18"/>
                    </a:lnTo>
                    <a:lnTo>
                      <a:pt x="49" y="22"/>
                    </a:lnTo>
                    <a:lnTo>
                      <a:pt x="57" y="29"/>
                    </a:lnTo>
                    <a:lnTo>
                      <a:pt x="49" y="40"/>
                    </a:lnTo>
                    <a:lnTo>
                      <a:pt x="40" y="40"/>
                    </a:lnTo>
                    <a:lnTo>
                      <a:pt x="40" y="71"/>
                    </a:lnTo>
                    <a:lnTo>
                      <a:pt x="35" y="67"/>
                    </a:lnTo>
                    <a:lnTo>
                      <a:pt x="33" y="58"/>
                    </a:lnTo>
                    <a:lnTo>
                      <a:pt x="26" y="54"/>
                    </a:lnTo>
                    <a:lnTo>
                      <a:pt x="6" y="58"/>
                    </a:lnTo>
                    <a:lnTo>
                      <a:pt x="0" y="54"/>
                    </a:lnTo>
                    <a:lnTo>
                      <a:pt x="15" y="54"/>
                    </a:lnTo>
                    <a:lnTo>
                      <a:pt x="8" y="51"/>
                    </a:lnTo>
                    <a:lnTo>
                      <a:pt x="24" y="45"/>
                    </a:lnTo>
                    <a:lnTo>
                      <a:pt x="15" y="45"/>
                    </a:lnTo>
                    <a:lnTo>
                      <a:pt x="11" y="40"/>
                    </a:lnTo>
                    <a:lnTo>
                      <a:pt x="26" y="14"/>
                    </a:lnTo>
                    <a:lnTo>
                      <a:pt x="2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0" name="Freeform 620"/>
              <p:cNvSpPr>
                <a:spLocks/>
              </p:cNvSpPr>
              <p:nvPr/>
            </p:nvSpPr>
            <p:spPr bwMode="auto">
              <a:xfrm>
                <a:off x="2757" y="1259"/>
                <a:ext cx="57" cy="71"/>
              </a:xfrm>
              <a:custGeom>
                <a:avLst/>
                <a:gdLst>
                  <a:gd name="T0" fmla="*/ 26 w 57"/>
                  <a:gd name="T1" fmla="*/ 14 h 71"/>
                  <a:gd name="T2" fmla="*/ 28 w 57"/>
                  <a:gd name="T3" fmla="*/ 20 h 71"/>
                  <a:gd name="T4" fmla="*/ 26 w 57"/>
                  <a:gd name="T5" fmla="*/ 22 h 71"/>
                  <a:gd name="T6" fmla="*/ 26 w 57"/>
                  <a:gd name="T7" fmla="*/ 27 h 71"/>
                  <a:gd name="T8" fmla="*/ 31 w 57"/>
                  <a:gd name="T9" fmla="*/ 31 h 71"/>
                  <a:gd name="T10" fmla="*/ 31 w 57"/>
                  <a:gd name="T11" fmla="*/ 23 h 71"/>
                  <a:gd name="T12" fmla="*/ 33 w 57"/>
                  <a:gd name="T13" fmla="*/ 14 h 71"/>
                  <a:gd name="T14" fmla="*/ 31 w 57"/>
                  <a:gd name="T15" fmla="*/ 14 h 71"/>
                  <a:gd name="T16" fmla="*/ 33 w 57"/>
                  <a:gd name="T17" fmla="*/ 5 h 71"/>
                  <a:gd name="T18" fmla="*/ 51 w 57"/>
                  <a:gd name="T19" fmla="*/ 0 h 71"/>
                  <a:gd name="T20" fmla="*/ 57 w 57"/>
                  <a:gd name="T21" fmla="*/ 5 h 71"/>
                  <a:gd name="T22" fmla="*/ 55 w 57"/>
                  <a:gd name="T23" fmla="*/ 18 h 71"/>
                  <a:gd name="T24" fmla="*/ 49 w 57"/>
                  <a:gd name="T25" fmla="*/ 22 h 71"/>
                  <a:gd name="T26" fmla="*/ 57 w 57"/>
                  <a:gd name="T27" fmla="*/ 29 h 71"/>
                  <a:gd name="T28" fmla="*/ 49 w 57"/>
                  <a:gd name="T29" fmla="*/ 40 h 71"/>
                  <a:gd name="T30" fmla="*/ 40 w 57"/>
                  <a:gd name="T31" fmla="*/ 40 h 71"/>
                  <a:gd name="T32" fmla="*/ 40 w 57"/>
                  <a:gd name="T33" fmla="*/ 71 h 71"/>
                  <a:gd name="T34" fmla="*/ 35 w 57"/>
                  <a:gd name="T35" fmla="*/ 67 h 71"/>
                  <a:gd name="T36" fmla="*/ 33 w 57"/>
                  <a:gd name="T37" fmla="*/ 58 h 71"/>
                  <a:gd name="T38" fmla="*/ 26 w 57"/>
                  <a:gd name="T39" fmla="*/ 54 h 71"/>
                  <a:gd name="T40" fmla="*/ 6 w 57"/>
                  <a:gd name="T41" fmla="*/ 58 h 71"/>
                  <a:gd name="T42" fmla="*/ 0 w 57"/>
                  <a:gd name="T43" fmla="*/ 54 h 71"/>
                  <a:gd name="T44" fmla="*/ 15 w 57"/>
                  <a:gd name="T45" fmla="*/ 54 h 71"/>
                  <a:gd name="T46" fmla="*/ 8 w 57"/>
                  <a:gd name="T47" fmla="*/ 51 h 71"/>
                  <a:gd name="T48" fmla="*/ 24 w 57"/>
                  <a:gd name="T49" fmla="*/ 45 h 71"/>
                  <a:gd name="T50" fmla="*/ 15 w 57"/>
                  <a:gd name="T51" fmla="*/ 45 h 71"/>
                  <a:gd name="T52" fmla="*/ 11 w 57"/>
                  <a:gd name="T53" fmla="*/ 40 h 71"/>
                  <a:gd name="T54" fmla="*/ 26 w 57"/>
                  <a:gd name="T55" fmla="*/ 14 h 71"/>
                  <a:gd name="T56" fmla="*/ 26 w 57"/>
                  <a:gd name="T57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71">
                    <a:moveTo>
                      <a:pt x="26" y="14"/>
                    </a:moveTo>
                    <a:lnTo>
                      <a:pt x="28" y="20"/>
                    </a:lnTo>
                    <a:lnTo>
                      <a:pt x="26" y="22"/>
                    </a:lnTo>
                    <a:lnTo>
                      <a:pt x="26" y="27"/>
                    </a:lnTo>
                    <a:lnTo>
                      <a:pt x="31" y="31"/>
                    </a:lnTo>
                    <a:lnTo>
                      <a:pt x="31" y="23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3" y="5"/>
                    </a:lnTo>
                    <a:lnTo>
                      <a:pt x="51" y="0"/>
                    </a:lnTo>
                    <a:lnTo>
                      <a:pt x="57" y="5"/>
                    </a:lnTo>
                    <a:lnTo>
                      <a:pt x="55" y="18"/>
                    </a:lnTo>
                    <a:lnTo>
                      <a:pt x="49" y="22"/>
                    </a:lnTo>
                    <a:lnTo>
                      <a:pt x="57" y="29"/>
                    </a:lnTo>
                    <a:lnTo>
                      <a:pt x="49" y="40"/>
                    </a:lnTo>
                    <a:lnTo>
                      <a:pt x="40" y="40"/>
                    </a:lnTo>
                    <a:lnTo>
                      <a:pt x="40" y="71"/>
                    </a:lnTo>
                    <a:lnTo>
                      <a:pt x="35" y="67"/>
                    </a:lnTo>
                    <a:lnTo>
                      <a:pt x="33" y="58"/>
                    </a:lnTo>
                    <a:lnTo>
                      <a:pt x="26" y="54"/>
                    </a:lnTo>
                    <a:lnTo>
                      <a:pt x="6" y="58"/>
                    </a:lnTo>
                    <a:lnTo>
                      <a:pt x="0" y="54"/>
                    </a:lnTo>
                    <a:lnTo>
                      <a:pt x="15" y="54"/>
                    </a:lnTo>
                    <a:lnTo>
                      <a:pt x="8" y="51"/>
                    </a:lnTo>
                    <a:lnTo>
                      <a:pt x="24" y="45"/>
                    </a:lnTo>
                    <a:lnTo>
                      <a:pt x="15" y="45"/>
                    </a:lnTo>
                    <a:lnTo>
                      <a:pt x="11" y="40"/>
                    </a:lnTo>
                    <a:lnTo>
                      <a:pt x="26" y="14"/>
                    </a:lnTo>
                    <a:lnTo>
                      <a:pt x="26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1" name="Freeform 621"/>
              <p:cNvSpPr>
                <a:spLocks/>
              </p:cNvSpPr>
              <p:nvPr/>
            </p:nvSpPr>
            <p:spPr bwMode="auto">
              <a:xfrm>
                <a:off x="2428" y="1719"/>
                <a:ext cx="9" cy="4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0 h 4"/>
                  <a:gd name="T4" fmla="*/ 5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  <a:gd name="T10" fmla="*/ 5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2" name="Freeform 622"/>
              <p:cNvSpPr>
                <a:spLocks/>
              </p:cNvSpPr>
              <p:nvPr/>
            </p:nvSpPr>
            <p:spPr bwMode="auto">
              <a:xfrm>
                <a:off x="2428" y="1719"/>
                <a:ext cx="9" cy="4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0 h 4"/>
                  <a:gd name="T4" fmla="*/ 5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  <a:gd name="T10" fmla="*/ 5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3" name="Freeform 623"/>
              <p:cNvSpPr>
                <a:spLocks/>
              </p:cNvSpPr>
              <p:nvPr/>
            </p:nvSpPr>
            <p:spPr bwMode="auto">
              <a:xfrm>
                <a:off x="2554" y="1530"/>
                <a:ext cx="50" cy="103"/>
              </a:xfrm>
              <a:custGeom>
                <a:avLst/>
                <a:gdLst>
                  <a:gd name="T0" fmla="*/ 9 w 50"/>
                  <a:gd name="T1" fmla="*/ 5 h 103"/>
                  <a:gd name="T2" fmla="*/ 10 w 50"/>
                  <a:gd name="T3" fmla="*/ 23 h 103"/>
                  <a:gd name="T4" fmla="*/ 0 w 50"/>
                  <a:gd name="T5" fmla="*/ 69 h 103"/>
                  <a:gd name="T6" fmla="*/ 3 w 50"/>
                  <a:gd name="T7" fmla="*/ 76 h 103"/>
                  <a:gd name="T8" fmla="*/ 10 w 50"/>
                  <a:gd name="T9" fmla="*/ 74 h 103"/>
                  <a:gd name="T10" fmla="*/ 9 w 50"/>
                  <a:gd name="T11" fmla="*/ 103 h 103"/>
                  <a:gd name="T12" fmla="*/ 32 w 50"/>
                  <a:gd name="T13" fmla="*/ 100 h 103"/>
                  <a:gd name="T14" fmla="*/ 30 w 50"/>
                  <a:gd name="T15" fmla="*/ 93 h 103"/>
                  <a:gd name="T16" fmla="*/ 40 w 50"/>
                  <a:gd name="T17" fmla="*/ 83 h 103"/>
                  <a:gd name="T18" fmla="*/ 34 w 50"/>
                  <a:gd name="T19" fmla="*/ 74 h 103"/>
                  <a:gd name="T20" fmla="*/ 38 w 50"/>
                  <a:gd name="T21" fmla="*/ 63 h 103"/>
                  <a:gd name="T22" fmla="*/ 32 w 50"/>
                  <a:gd name="T23" fmla="*/ 51 h 103"/>
                  <a:gd name="T24" fmla="*/ 40 w 50"/>
                  <a:gd name="T25" fmla="*/ 45 h 103"/>
                  <a:gd name="T26" fmla="*/ 40 w 50"/>
                  <a:gd name="T27" fmla="*/ 38 h 103"/>
                  <a:gd name="T28" fmla="*/ 41 w 50"/>
                  <a:gd name="T29" fmla="*/ 22 h 103"/>
                  <a:gd name="T30" fmla="*/ 50 w 50"/>
                  <a:gd name="T31" fmla="*/ 11 h 103"/>
                  <a:gd name="T32" fmla="*/ 47 w 50"/>
                  <a:gd name="T33" fmla="*/ 3 h 103"/>
                  <a:gd name="T34" fmla="*/ 23 w 50"/>
                  <a:gd name="T35" fmla="*/ 3 h 103"/>
                  <a:gd name="T36" fmla="*/ 20 w 50"/>
                  <a:gd name="T37" fmla="*/ 0 h 103"/>
                  <a:gd name="T38" fmla="*/ 9 w 50"/>
                  <a:gd name="T39" fmla="*/ 5 h 103"/>
                  <a:gd name="T40" fmla="*/ 9 w 50"/>
                  <a:gd name="T41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03">
                    <a:moveTo>
                      <a:pt x="9" y="5"/>
                    </a:moveTo>
                    <a:lnTo>
                      <a:pt x="10" y="23"/>
                    </a:lnTo>
                    <a:lnTo>
                      <a:pt x="0" y="69"/>
                    </a:lnTo>
                    <a:lnTo>
                      <a:pt x="3" y="76"/>
                    </a:lnTo>
                    <a:lnTo>
                      <a:pt x="10" y="74"/>
                    </a:lnTo>
                    <a:lnTo>
                      <a:pt x="9" y="103"/>
                    </a:lnTo>
                    <a:lnTo>
                      <a:pt x="32" y="100"/>
                    </a:lnTo>
                    <a:lnTo>
                      <a:pt x="30" y="93"/>
                    </a:lnTo>
                    <a:lnTo>
                      <a:pt x="40" y="83"/>
                    </a:lnTo>
                    <a:lnTo>
                      <a:pt x="34" y="74"/>
                    </a:lnTo>
                    <a:lnTo>
                      <a:pt x="38" y="63"/>
                    </a:lnTo>
                    <a:lnTo>
                      <a:pt x="32" y="51"/>
                    </a:lnTo>
                    <a:lnTo>
                      <a:pt x="40" y="45"/>
                    </a:lnTo>
                    <a:lnTo>
                      <a:pt x="40" y="38"/>
                    </a:lnTo>
                    <a:lnTo>
                      <a:pt x="41" y="22"/>
                    </a:lnTo>
                    <a:lnTo>
                      <a:pt x="50" y="11"/>
                    </a:lnTo>
                    <a:lnTo>
                      <a:pt x="47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4" name="Freeform 624"/>
              <p:cNvSpPr>
                <a:spLocks/>
              </p:cNvSpPr>
              <p:nvPr/>
            </p:nvSpPr>
            <p:spPr bwMode="auto">
              <a:xfrm>
                <a:off x="2554" y="1530"/>
                <a:ext cx="50" cy="103"/>
              </a:xfrm>
              <a:custGeom>
                <a:avLst/>
                <a:gdLst>
                  <a:gd name="T0" fmla="*/ 9 w 50"/>
                  <a:gd name="T1" fmla="*/ 5 h 103"/>
                  <a:gd name="T2" fmla="*/ 10 w 50"/>
                  <a:gd name="T3" fmla="*/ 23 h 103"/>
                  <a:gd name="T4" fmla="*/ 0 w 50"/>
                  <a:gd name="T5" fmla="*/ 69 h 103"/>
                  <a:gd name="T6" fmla="*/ 3 w 50"/>
                  <a:gd name="T7" fmla="*/ 76 h 103"/>
                  <a:gd name="T8" fmla="*/ 10 w 50"/>
                  <a:gd name="T9" fmla="*/ 74 h 103"/>
                  <a:gd name="T10" fmla="*/ 9 w 50"/>
                  <a:gd name="T11" fmla="*/ 103 h 103"/>
                  <a:gd name="T12" fmla="*/ 32 w 50"/>
                  <a:gd name="T13" fmla="*/ 100 h 103"/>
                  <a:gd name="T14" fmla="*/ 30 w 50"/>
                  <a:gd name="T15" fmla="*/ 93 h 103"/>
                  <a:gd name="T16" fmla="*/ 40 w 50"/>
                  <a:gd name="T17" fmla="*/ 83 h 103"/>
                  <a:gd name="T18" fmla="*/ 34 w 50"/>
                  <a:gd name="T19" fmla="*/ 74 h 103"/>
                  <a:gd name="T20" fmla="*/ 38 w 50"/>
                  <a:gd name="T21" fmla="*/ 63 h 103"/>
                  <a:gd name="T22" fmla="*/ 32 w 50"/>
                  <a:gd name="T23" fmla="*/ 51 h 103"/>
                  <a:gd name="T24" fmla="*/ 40 w 50"/>
                  <a:gd name="T25" fmla="*/ 45 h 103"/>
                  <a:gd name="T26" fmla="*/ 40 w 50"/>
                  <a:gd name="T27" fmla="*/ 38 h 103"/>
                  <a:gd name="T28" fmla="*/ 41 w 50"/>
                  <a:gd name="T29" fmla="*/ 22 h 103"/>
                  <a:gd name="T30" fmla="*/ 50 w 50"/>
                  <a:gd name="T31" fmla="*/ 11 h 103"/>
                  <a:gd name="T32" fmla="*/ 47 w 50"/>
                  <a:gd name="T33" fmla="*/ 3 h 103"/>
                  <a:gd name="T34" fmla="*/ 23 w 50"/>
                  <a:gd name="T35" fmla="*/ 3 h 103"/>
                  <a:gd name="T36" fmla="*/ 20 w 50"/>
                  <a:gd name="T37" fmla="*/ 0 h 103"/>
                  <a:gd name="T38" fmla="*/ 9 w 50"/>
                  <a:gd name="T39" fmla="*/ 5 h 103"/>
                  <a:gd name="T40" fmla="*/ 9 w 50"/>
                  <a:gd name="T41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03">
                    <a:moveTo>
                      <a:pt x="9" y="5"/>
                    </a:moveTo>
                    <a:lnTo>
                      <a:pt x="10" y="23"/>
                    </a:lnTo>
                    <a:lnTo>
                      <a:pt x="0" y="69"/>
                    </a:lnTo>
                    <a:lnTo>
                      <a:pt x="3" y="76"/>
                    </a:lnTo>
                    <a:lnTo>
                      <a:pt x="10" y="74"/>
                    </a:lnTo>
                    <a:lnTo>
                      <a:pt x="9" y="103"/>
                    </a:lnTo>
                    <a:lnTo>
                      <a:pt x="32" y="100"/>
                    </a:lnTo>
                    <a:lnTo>
                      <a:pt x="30" y="93"/>
                    </a:lnTo>
                    <a:lnTo>
                      <a:pt x="40" y="83"/>
                    </a:lnTo>
                    <a:lnTo>
                      <a:pt x="34" y="74"/>
                    </a:lnTo>
                    <a:lnTo>
                      <a:pt x="38" y="63"/>
                    </a:lnTo>
                    <a:lnTo>
                      <a:pt x="32" y="51"/>
                    </a:lnTo>
                    <a:lnTo>
                      <a:pt x="40" y="45"/>
                    </a:lnTo>
                    <a:lnTo>
                      <a:pt x="40" y="38"/>
                    </a:lnTo>
                    <a:lnTo>
                      <a:pt x="41" y="22"/>
                    </a:lnTo>
                    <a:lnTo>
                      <a:pt x="50" y="11"/>
                    </a:lnTo>
                    <a:lnTo>
                      <a:pt x="47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5" name="Freeform 625"/>
              <p:cNvSpPr>
                <a:spLocks/>
              </p:cNvSpPr>
              <p:nvPr/>
            </p:nvSpPr>
            <p:spPr bwMode="auto">
              <a:xfrm>
                <a:off x="2264" y="159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4 w 6"/>
                  <a:gd name="T5" fmla="*/ 2 h 2"/>
                  <a:gd name="T6" fmla="*/ 6 w 6"/>
                  <a:gd name="T7" fmla="*/ 0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6" name="Freeform 626"/>
              <p:cNvSpPr>
                <a:spLocks/>
              </p:cNvSpPr>
              <p:nvPr/>
            </p:nvSpPr>
            <p:spPr bwMode="auto">
              <a:xfrm>
                <a:off x="2264" y="159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4 w 6"/>
                  <a:gd name="T5" fmla="*/ 2 h 2"/>
                  <a:gd name="T6" fmla="*/ 6 w 6"/>
                  <a:gd name="T7" fmla="*/ 0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7" name="Freeform 627"/>
              <p:cNvSpPr>
                <a:spLocks/>
              </p:cNvSpPr>
              <p:nvPr/>
            </p:nvSpPr>
            <p:spPr bwMode="auto">
              <a:xfrm>
                <a:off x="2290" y="1617"/>
                <a:ext cx="11" cy="4"/>
              </a:xfrm>
              <a:custGeom>
                <a:avLst/>
                <a:gdLst>
                  <a:gd name="T0" fmla="*/ 11 w 11"/>
                  <a:gd name="T1" fmla="*/ 0 h 4"/>
                  <a:gd name="T2" fmla="*/ 0 w 11"/>
                  <a:gd name="T3" fmla="*/ 0 h 4"/>
                  <a:gd name="T4" fmla="*/ 5 w 11"/>
                  <a:gd name="T5" fmla="*/ 4 h 4"/>
                  <a:gd name="T6" fmla="*/ 11 w 11"/>
                  <a:gd name="T7" fmla="*/ 0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8" name="Freeform 628"/>
              <p:cNvSpPr>
                <a:spLocks/>
              </p:cNvSpPr>
              <p:nvPr/>
            </p:nvSpPr>
            <p:spPr bwMode="auto">
              <a:xfrm>
                <a:off x="2290" y="1617"/>
                <a:ext cx="11" cy="4"/>
              </a:xfrm>
              <a:custGeom>
                <a:avLst/>
                <a:gdLst>
                  <a:gd name="T0" fmla="*/ 11 w 11"/>
                  <a:gd name="T1" fmla="*/ 0 h 4"/>
                  <a:gd name="T2" fmla="*/ 0 w 11"/>
                  <a:gd name="T3" fmla="*/ 0 h 4"/>
                  <a:gd name="T4" fmla="*/ 5 w 11"/>
                  <a:gd name="T5" fmla="*/ 4 h 4"/>
                  <a:gd name="T6" fmla="*/ 11 w 11"/>
                  <a:gd name="T7" fmla="*/ 0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59" name="Freeform 629"/>
              <p:cNvSpPr>
                <a:spLocks/>
              </p:cNvSpPr>
              <p:nvPr/>
            </p:nvSpPr>
            <p:spPr bwMode="auto">
              <a:xfrm>
                <a:off x="3025" y="1390"/>
                <a:ext cx="149" cy="105"/>
              </a:xfrm>
              <a:custGeom>
                <a:avLst/>
                <a:gdLst>
                  <a:gd name="T0" fmla="*/ 0 w 149"/>
                  <a:gd name="T1" fmla="*/ 49 h 105"/>
                  <a:gd name="T2" fmla="*/ 14 w 149"/>
                  <a:gd name="T3" fmla="*/ 45 h 105"/>
                  <a:gd name="T4" fmla="*/ 29 w 149"/>
                  <a:gd name="T5" fmla="*/ 14 h 105"/>
                  <a:gd name="T6" fmla="*/ 41 w 149"/>
                  <a:gd name="T7" fmla="*/ 7 h 105"/>
                  <a:gd name="T8" fmla="*/ 69 w 149"/>
                  <a:gd name="T9" fmla="*/ 5 h 105"/>
                  <a:gd name="T10" fmla="*/ 76 w 149"/>
                  <a:gd name="T11" fmla="*/ 9 h 105"/>
                  <a:gd name="T12" fmla="*/ 103 w 149"/>
                  <a:gd name="T13" fmla="*/ 0 h 105"/>
                  <a:gd name="T14" fmla="*/ 114 w 149"/>
                  <a:gd name="T15" fmla="*/ 9 h 105"/>
                  <a:gd name="T16" fmla="*/ 125 w 149"/>
                  <a:gd name="T17" fmla="*/ 32 h 105"/>
                  <a:gd name="T18" fmla="*/ 127 w 149"/>
                  <a:gd name="T19" fmla="*/ 65 h 105"/>
                  <a:gd name="T20" fmla="*/ 134 w 149"/>
                  <a:gd name="T21" fmla="*/ 69 h 105"/>
                  <a:gd name="T22" fmla="*/ 149 w 149"/>
                  <a:gd name="T23" fmla="*/ 65 h 105"/>
                  <a:gd name="T24" fmla="*/ 149 w 149"/>
                  <a:gd name="T25" fmla="*/ 80 h 105"/>
                  <a:gd name="T26" fmla="*/ 141 w 149"/>
                  <a:gd name="T27" fmla="*/ 87 h 105"/>
                  <a:gd name="T28" fmla="*/ 141 w 149"/>
                  <a:gd name="T29" fmla="*/ 80 h 105"/>
                  <a:gd name="T30" fmla="*/ 140 w 149"/>
                  <a:gd name="T31" fmla="*/ 76 h 105"/>
                  <a:gd name="T32" fmla="*/ 136 w 149"/>
                  <a:gd name="T33" fmla="*/ 102 h 105"/>
                  <a:gd name="T34" fmla="*/ 109 w 149"/>
                  <a:gd name="T35" fmla="*/ 94 h 105"/>
                  <a:gd name="T36" fmla="*/ 83 w 149"/>
                  <a:gd name="T37" fmla="*/ 105 h 105"/>
                  <a:gd name="T38" fmla="*/ 45 w 149"/>
                  <a:gd name="T39" fmla="*/ 102 h 105"/>
                  <a:gd name="T40" fmla="*/ 41 w 149"/>
                  <a:gd name="T41" fmla="*/ 98 h 105"/>
                  <a:gd name="T42" fmla="*/ 43 w 149"/>
                  <a:gd name="T43" fmla="*/ 94 h 105"/>
                  <a:gd name="T44" fmla="*/ 40 w 149"/>
                  <a:gd name="T45" fmla="*/ 94 h 105"/>
                  <a:gd name="T46" fmla="*/ 36 w 149"/>
                  <a:gd name="T47" fmla="*/ 87 h 105"/>
                  <a:gd name="T48" fmla="*/ 38 w 149"/>
                  <a:gd name="T49" fmla="*/ 85 h 105"/>
                  <a:gd name="T50" fmla="*/ 36 w 149"/>
                  <a:gd name="T51" fmla="*/ 82 h 105"/>
                  <a:gd name="T52" fmla="*/ 32 w 149"/>
                  <a:gd name="T53" fmla="*/ 85 h 105"/>
                  <a:gd name="T54" fmla="*/ 20 w 149"/>
                  <a:gd name="T55" fmla="*/ 78 h 105"/>
                  <a:gd name="T56" fmla="*/ 20 w 149"/>
                  <a:gd name="T57" fmla="*/ 71 h 105"/>
                  <a:gd name="T58" fmla="*/ 14 w 149"/>
                  <a:gd name="T59" fmla="*/ 69 h 105"/>
                  <a:gd name="T60" fmla="*/ 7 w 149"/>
                  <a:gd name="T61" fmla="*/ 54 h 105"/>
                  <a:gd name="T62" fmla="*/ 0 w 149"/>
                  <a:gd name="T63" fmla="*/ 49 h 105"/>
                  <a:gd name="T64" fmla="*/ 0 w 149"/>
                  <a:gd name="T65" fmla="*/ 4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9" h="105">
                    <a:moveTo>
                      <a:pt x="0" y="49"/>
                    </a:moveTo>
                    <a:lnTo>
                      <a:pt x="14" y="45"/>
                    </a:lnTo>
                    <a:lnTo>
                      <a:pt x="29" y="14"/>
                    </a:lnTo>
                    <a:lnTo>
                      <a:pt x="41" y="7"/>
                    </a:lnTo>
                    <a:lnTo>
                      <a:pt x="69" y="5"/>
                    </a:lnTo>
                    <a:lnTo>
                      <a:pt x="76" y="9"/>
                    </a:lnTo>
                    <a:lnTo>
                      <a:pt x="103" y="0"/>
                    </a:lnTo>
                    <a:lnTo>
                      <a:pt x="114" y="9"/>
                    </a:lnTo>
                    <a:lnTo>
                      <a:pt x="125" y="32"/>
                    </a:lnTo>
                    <a:lnTo>
                      <a:pt x="127" y="65"/>
                    </a:lnTo>
                    <a:lnTo>
                      <a:pt x="134" y="69"/>
                    </a:lnTo>
                    <a:lnTo>
                      <a:pt x="149" y="65"/>
                    </a:lnTo>
                    <a:lnTo>
                      <a:pt x="149" y="80"/>
                    </a:lnTo>
                    <a:lnTo>
                      <a:pt x="141" y="87"/>
                    </a:lnTo>
                    <a:lnTo>
                      <a:pt x="141" y="80"/>
                    </a:lnTo>
                    <a:lnTo>
                      <a:pt x="140" y="76"/>
                    </a:lnTo>
                    <a:lnTo>
                      <a:pt x="136" y="102"/>
                    </a:lnTo>
                    <a:lnTo>
                      <a:pt x="109" y="94"/>
                    </a:lnTo>
                    <a:lnTo>
                      <a:pt x="83" y="105"/>
                    </a:lnTo>
                    <a:lnTo>
                      <a:pt x="45" y="102"/>
                    </a:lnTo>
                    <a:lnTo>
                      <a:pt x="41" y="98"/>
                    </a:lnTo>
                    <a:lnTo>
                      <a:pt x="43" y="94"/>
                    </a:lnTo>
                    <a:lnTo>
                      <a:pt x="40" y="94"/>
                    </a:lnTo>
                    <a:lnTo>
                      <a:pt x="36" y="87"/>
                    </a:lnTo>
                    <a:lnTo>
                      <a:pt x="38" y="85"/>
                    </a:lnTo>
                    <a:lnTo>
                      <a:pt x="36" y="82"/>
                    </a:lnTo>
                    <a:lnTo>
                      <a:pt x="32" y="85"/>
                    </a:lnTo>
                    <a:lnTo>
                      <a:pt x="20" y="78"/>
                    </a:lnTo>
                    <a:lnTo>
                      <a:pt x="20" y="71"/>
                    </a:lnTo>
                    <a:lnTo>
                      <a:pt x="14" y="69"/>
                    </a:lnTo>
                    <a:lnTo>
                      <a:pt x="7" y="54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0" name="Freeform 630"/>
              <p:cNvSpPr>
                <a:spLocks/>
              </p:cNvSpPr>
              <p:nvPr/>
            </p:nvSpPr>
            <p:spPr bwMode="auto">
              <a:xfrm>
                <a:off x="3025" y="1390"/>
                <a:ext cx="149" cy="105"/>
              </a:xfrm>
              <a:custGeom>
                <a:avLst/>
                <a:gdLst>
                  <a:gd name="T0" fmla="*/ 0 w 149"/>
                  <a:gd name="T1" fmla="*/ 49 h 105"/>
                  <a:gd name="T2" fmla="*/ 14 w 149"/>
                  <a:gd name="T3" fmla="*/ 45 h 105"/>
                  <a:gd name="T4" fmla="*/ 29 w 149"/>
                  <a:gd name="T5" fmla="*/ 14 h 105"/>
                  <a:gd name="T6" fmla="*/ 41 w 149"/>
                  <a:gd name="T7" fmla="*/ 7 h 105"/>
                  <a:gd name="T8" fmla="*/ 69 w 149"/>
                  <a:gd name="T9" fmla="*/ 5 h 105"/>
                  <a:gd name="T10" fmla="*/ 76 w 149"/>
                  <a:gd name="T11" fmla="*/ 9 h 105"/>
                  <a:gd name="T12" fmla="*/ 103 w 149"/>
                  <a:gd name="T13" fmla="*/ 0 h 105"/>
                  <a:gd name="T14" fmla="*/ 114 w 149"/>
                  <a:gd name="T15" fmla="*/ 9 h 105"/>
                  <a:gd name="T16" fmla="*/ 125 w 149"/>
                  <a:gd name="T17" fmla="*/ 32 h 105"/>
                  <a:gd name="T18" fmla="*/ 127 w 149"/>
                  <a:gd name="T19" fmla="*/ 65 h 105"/>
                  <a:gd name="T20" fmla="*/ 134 w 149"/>
                  <a:gd name="T21" fmla="*/ 69 h 105"/>
                  <a:gd name="T22" fmla="*/ 149 w 149"/>
                  <a:gd name="T23" fmla="*/ 65 h 105"/>
                  <a:gd name="T24" fmla="*/ 149 w 149"/>
                  <a:gd name="T25" fmla="*/ 80 h 105"/>
                  <a:gd name="T26" fmla="*/ 141 w 149"/>
                  <a:gd name="T27" fmla="*/ 87 h 105"/>
                  <a:gd name="T28" fmla="*/ 141 w 149"/>
                  <a:gd name="T29" fmla="*/ 80 h 105"/>
                  <a:gd name="T30" fmla="*/ 140 w 149"/>
                  <a:gd name="T31" fmla="*/ 76 h 105"/>
                  <a:gd name="T32" fmla="*/ 136 w 149"/>
                  <a:gd name="T33" fmla="*/ 102 h 105"/>
                  <a:gd name="T34" fmla="*/ 109 w 149"/>
                  <a:gd name="T35" fmla="*/ 94 h 105"/>
                  <a:gd name="T36" fmla="*/ 83 w 149"/>
                  <a:gd name="T37" fmla="*/ 105 h 105"/>
                  <a:gd name="T38" fmla="*/ 45 w 149"/>
                  <a:gd name="T39" fmla="*/ 102 h 105"/>
                  <a:gd name="T40" fmla="*/ 41 w 149"/>
                  <a:gd name="T41" fmla="*/ 98 h 105"/>
                  <a:gd name="T42" fmla="*/ 43 w 149"/>
                  <a:gd name="T43" fmla="*/ 94 h 105"/>
                  <a:gd name="T44" fmla="*/ 40 w 149"/>
                  <a:gd name="T45" fmla="*/ 94 h 105"/>
                  <a:gd name="T46" fmla="*/ 36 w 149"/>
                  <a:gd name="T47" fmla="*/ 87 h 105"/>
                  <a:gd name="T48" fmla="*/ 38 w 149"/>
                  <a:gd name="T49" fmla="*/ 85 h 105"/>
                  <a:gd name="T50" fmla="*/ 36 w 149"/>
                  <a:gd name="T51" fmla="*/ 82 h 105"/>
                  <a:gd name="T52" fmla="*/ 32 w 149"/>
                  <a:gd name="T53" fmla="*/ 85 h 105"/>
                  <a:gd name="T54" fmla="*/ 20 w 149"/>
                  <a:gd name="T55" fmla="*/ 78 h 105"/>
                  <a:gd name="T56" fmla="*/ 20 w 149"/>
                  <a:gd name="T57" fmla="*/ 71 h 105"/>
                  <a:gd name="T58" fmla="*/ 14 w 149"/>
                  <a:gd name="T59" fmla="*/ 69 h 105"/>
                  <a:gd name="T60" fmla="*/ 7 w 149"/>
                  <a:gd name="T61" fmla="*/ 54 h 105"/>
                  <a:gd name="T62" fmla="*/ 0 w 149"/>
                  <a:gd name="T63" fmla="*/ 49 h 105"/>
                  <a:gd name="T64" fmla="*/ 0 w 149"/>
                  <a:gd name="T65" fmla="*/ 4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9" h="105">
                    <a:moveTo>
                      <a:pt x="0" y="49"/>
                    </a:moveTo>
                    <a:lnTo>
                      <a:pt x="14" y="45"/>
                    </a:lnTo>
                    <a:lnTo>
                      <a:pt x="29" y="14"/>
                    </a:lnTo>
                    <a:lnTo>
                      <a:pt x="41" y="7"/>
                    </a:lnTo>
                    <a:lnTo>
                      <a:pt x="69" y="5"/>
                    </a:lnTo>
                    <a:lnTo>
                      <a:pt x="76" y="9"/>
                    </a:lnTo>
                    <a:lnTo>
                      <a:pt x="103" y="0"/>
                    </a:lnTo>
                    <a:lnTo>
                      <a:pt x="114" y="9"/>
                    </a:lnTo>
                    <a:lnTo>
                      <a:pt x="125" y="32"/>
                    </a:lnTo>
                    <a:lnTo>
                      <a:pt x="127" y="65"/>
                    </a:lnTo>
                    <a:lnTo>
                      <a:pt x="134" y="69"/>
                    </a:lnTo>
                    <a:lnTo>
                      <a:pt x="149" y="65"/>
                    </a:lnTo>
                    <a:lnTo>
                      <a:pt x="149" y="80"/>
                    </a:lnTo>
                    <a:lnTo>
                      <a:pt x="141" y="87"/>
                    </a:lnTo>
                    <a:lnTo>
                      <a:pt x="141" y="80"/>
                    </a:lnTo>
                    <a:lnTo>
                      <a:pt x="140" y="76"/>
                    </a:lnTo>
                    <a:lnTo>
                      <a:pt x="136" y="102"/>
                    </a:lnTo>
                    <a:lnTo>
                      <a:pt x="109" y="94"/>
                    </a:lnTo>
                    <a:lnTo>
                      <a:pt x="83" y="105"/>
                    </a:lnTo>
                    <a:lnTo>
                      <a:pt x="45" y="102"/>
                    </a:lnTo>
                    <a:lnTo>
                      <a:pt x="41" y="98"/>
                    </a:lnTo>
                    <a:lnTo>
                      <a:pt x="43" y="94"/>
                    </a:lnTo>
                    <a:lnTo>
                      <a:pt x="40" y="94"/>
                    </a:lnTo>
                    <a:lnTo>
                      <a:pt x="36" y="87"/>
                    </a:lnTo>
                    <a:lnTo>
                      <a:pt x="38" y="85"/>
                    </a:lnTo>
                    <a:lnTo>
                      <a:pt x="36" y="82"/>
                    </a:lnTo>
                    <a:lnTo>
                      <a:pt x="32" y="85"/>
                    </a:lnTo>
                    <a:lnTo>
                      <a:pt x="20" y="78"/>
                    </a:lnTo>
                    <a:lnTo>
                      <a:pt x="20" y="71"/>
                    </a:lnTo>
                    <a:lnTo>
                      <a:pt x="14" y="69"/>
                    </a:lnTo>
                    <a:lnTo>
                      <a:pt x="7" y="54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1" name="Freeform 631"/>
              <p:cNvSpPr>
                <a:spLocks/>
              </p:cNvSpPr>
              <p:nvPr/>
            </p:nvSpPr>
            <p:spPr bwMode="auto">
              <a:xfrm>
                <a:off x="2915" y="1422"/>
                <a:ext cx="48" cy="30"/>
              </a:xfrm>
              <a:custGeom>
                <a:avLst/>
                <a:gdLst>
                  <a:gd name="T0" fmla="*/ 48 w 48"/>
                  <a:gd name="T1" fmla="*/ 4 h 30"/>
                  <a:gd name="T2" fmla="*/ 46 w 48"/>
                  <a:gd name="T3" fmla="*/ 8 h 30"/>
                  <a:gd name="T4" fmla="*/ 35 w 48"/>
                  <a:gd name="T5" fmla="*/ 13 h 30"/>
                  <a:gd name="T6" fmla="*/ 30 w 48"/>
                  <a:gd name="T7" fmla="*/ 28 h 30"/>
                  <a:gd name="T8" fmla="*/ 17 w 48"/>
                  <a:gd name="T9" fmla="*/ 26 h 30"/>
                  <a:gd name="T10" fmla="*/ 10 w 48"/>
                  <a:gd name="T11" fmla="*/ 30 h 30"/>
                  <a:gd name="T12" fmla="*/ 6 w 48"/>
                  <a:gd name="T13" fmla="*/ 22 h 30"/>
                  <a:gd name="T14" fmla="*/ 2 w 48"/>
                  <a:gd name="T15" fmla="*/ 15 h 30"/>
                  <a:gd name="T16" fmla="*/ 0 w 48"/>
                  <a:gd name="T17" fmla="*/ 15 h 30"/>
                  <a:gd name="T18" fmla="*/ 4 w 48"/>
                  <a:gd name="T19" fmla="*/ 10 h 30"/>
                  <a:gd name="T20" fmla="*/ 19 w 48"/>
                  <a:gd name="T21" fmla="*/ 10 h 30"/>
                  <a:gd name="T22" fmla="*/ 44 w 48"/>
                  <a:gd name="T23" fmla="*/ 0 h 30"/>
                  <a:gd name="T24" fmla="*/ 48 w 48"/>
                  <a:gd name="T25" fmla="*/ 4 h 30"/>
                  <a:gd name="T26" fmla="*/ 48 w 48"/>
                  <a:gd name="T27" fmla="*/ 4 h 30"/>
                  <a:gd name="T28" fmla="*/ 48 w 48"/>
                  <a:gd name="T2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0">
                    <a:moveTo>
                      <a:pt x="48" y="4"/>
                    </a:moveTo>
                    <a:lnTo>
                      <a:pt x="46" y="8"/>
                    </a:lnTo>
                    <a:lnTo>
                      <a:pt x="35" y="13"/>
                    </a:lnTo>
                    <a:lnTo>
                      <a:pt x="30" y="28"/>
                    </a:lnTo>
                    <a:lnTo>
                      <a:pt x="17" y="26"/>
                    </a:lnTo>
                    <a:lnTo>
                      <a:pt x="10" y="30"/>
                    </a:lnTo>
                    <a:lnTo>
                      <a:pt x="6" y="22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19" y="1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2" name="Freeform 632"/>
              <p:cNvSpPr>
                <a:spLocks/>
              </p:cNvSpPr>
              <p:nvPr/>
            </p:nvSpPr>
            <p:spPr bwMode="auto">
              <a:xfrm>
                <a:off x="2915" y="1422"/>
                <a:ext cx="48" cy="30"/>
              </a:xfrm>
              <a:custGeom>
                <a:avLst/>
                <a:gdLst>
                  <a:gd name="T0" fmla="*/ 48 w 48"/>
                  <a:gd name="T1" fmla="*/ 4 h 30"/>
                  <a:gd name="T2" fmla="*/ 46 w 48"/>
                  <a:gd name="T3" fmla="*/ 8 h 30"/>
                  <a:gd name="T4" fmla="*/ 35 w 48"/>
                  <a:gd name="T5" fmla="*/ 13 h 30"/>
                  <a:gd name="T6" fmla="*/ 30 w 48"/>
                  <a:gd name="T7" fmla="*/ 28 h 30"/>
                  <a:gd name="T8" fmla="*/ 17 w 48"/>
                  <a:gd name="T9" fmla="*/ 26 h 30"/>
                  <a:gd name="T10" fmla="*/ 10 w 48"/>
                  <a:gd name="T11" fmla="*/ 30 h 30"/>
                  <a:gd name="T12" fmla="*/ 6 w 48"/>
                  <a:gd name="T13" fmla="*/ 22 h 30"/>
                  <a:gd name="T14" fmla="*/ 2 w 48"/>
                  <a:gd name="T15" fmla="*/ 15 h 30"/>
                  <a:gd name="T16" fmla="*/ 0 w 48"/>
                  <a:gd name="T17" fmla="*/ 15 h 30"/>
                  <a:gd name="T18" fmla="*/ 4 w 48"/>
                  <a:gd name="T19" fmla="*/ 10 h 30"/>
                  <a:gd name="T20" fmla="*/ 19 w 48"/>
                  <a:gd name="T21" fmla="*/ 10 h 30"/>
                  <a:gd name="T22" fmla="*/ 44 w 48"/>
                  <a:gd name="T23" fmla="*/ 0 h 30"/>
                  <a:gd name="T24" fmla="*/ 48 w 48"/>
                  <a:gd name="T25" fmla="*/ 4 h 30"/>
                  <a:gd name="T26" fmla="*/ 48 w 48"/>
                  <a:gd name="T27" fmla="*/ 4 h 30"/>
                  <a:gd name="T28" fmla="*/ 48 w 48"/>
                  <a:gd name="T2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0">
                    <a:moveTo>
                      <a:pt x="48" y="4"/>
                    </a:moveTo>
                    <a:lnTo>
                      <a:pt x="46" y="8"/>
                    </a:lnTo>
                    <a:lnTo>
                      <a:pt x="35" y="13"/>
                    </a:lnTo>
                    <a:lnTo>
                      <a:pt x="30" y="28"/>
                    </a:lnTo>
                    <a:lnTo>
                      <a:pt x="17" y="26"/>
                    </a:lnTo>
                    <a:lnTo>
                      <a:pt x="10" y="30"/>
                    </a:lnTo>
                    <a:lnTo>
                      <a:pt x="6" y="22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19" y="1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3" name="Freeform 633"/>
              <p:cNvSpPr>
                <a:spLocks/>
              </p:cNvSpPr>
              <p:nvPr/>
            </p:nvSpPr>
            <p:spPr bwMode="auto">
              <a:xfrm>
                <a:off x="2919" y="1426"/>
                <a:ext cx="95" cy="93"/>
              </a:xfrm>
              <a:custGeom>
                <a:avLst/>
                <a:gdLst>
                  <a:gd name="T0" fmla="*/ 58 w 95"/>
                  <a:gd name="T1" fmla="*/ 73 h 93"/>
                  <a:gd name="T2" fmla="*/ 76 w 95"/>
                  <a:gd name="T3" fmla="*/ 89 h 93"/>
                  <a:gd name="T4" fmla="*/ 75 w 95"/>
                  <a:gd name="T5" fmla="*/ 93 h 93"/>
                  <a:gd name="T6" fmla="*/ 69 w 95"/>
                  <a:gd name="T7" fmla="*/ 87 h 93"/>
                  <a:gd name="T8" fmla="*/ 56 w 95"/>
                  <a:gd name="T9" fmla="*/ 84 h 93"/>
                  <a:gd name="T10" fmla="*/ 64 w 95"/>
                  <a:gd name="T11" fmla="*/ 84 h 93"/>
                  <a:gd name="T12" fmla="*/ 53 w 95"/>
                  <a:gd name="T13" fmla="*/ 75 h 93"/>
                  <a:gd name="T14" fmla="*/ 38 w 95"/>
                  <a:gd name="T15" fmla="*/ 73 h 93"/>
                  <a:gd name="T16" fmla="*/ 26 w 95"/>
                  <a:gd name="T17" fmla="*/ 58 h 93"/>
                  <a:gd name="T18" fmla="*/ 29 w 95"/>
                  <a:gd name="T19" fmla="*/ 55 h 93"/>
                  <a:gd name="T20" fmla="*/ 24 w 95"/>
                  <a:gd name="T21" fmla="*/ 49 h 93"/>
                  <a:gd name="T22" fmla="*/ 20 w 95"/>
                  <a:gd name="T23" fmla="*/ 38 h 93"/>
                  <a:gd name="T24" fmla="*/ 15 w 95"/>
                  <a:gd name="T25" fmla="*/ 33 h 93"/>
                  <a:gd name="T26" fmla="*/ 13 w 95"/>
                  <a:gd name="T27" fmla="*/ 33 h 93"/>
                  <a:gd name="T28" fmla="*/ 6 w 95"/>
                  <a:gd name="T29" fmla="*/ 42 h 93"/>
                  <a:gd name="T30" fmla="*/ 4 w 95"/>
                  <a:gd name="T31" fmla="*/ 42 h 93"/>
                  <a:gd name="T32" fmla="*/ 0 w 95"/>
                  <a:gd name="T33" fmla="*/ 35 h 93"/>
                  <a:gd name="T34" fmla="*/ 0 w 95"/>
                  <a:gd name="T35" fmla="*/ 26 h 93"/>
                  <a:gd name="T36" fmla="*/ 6 w 95"/>
                  <a:gd name="T37" fmla="*/ 26 h 93"/>
                  <a:gd name="T38" fmla="*/ 13 w 95"/>
                  <a:gd name="T39" fmla="*/ 22 h 93"/>
                  <a:gd name="T40" fmla="*/ 26 w 95"/>
                  <a:gd name="T41" fmla="*/ 24 h 93"/>
                  <a:gd name="T42" fmla="*/ 31 w 95"/>
                  <a:gd name="T43" fmla="*/ 9 h 93"/>
                  <a:gd name="T44" fmla="*/ 42 w 95"/>
                  <a:gd name="T45" fmla="*/ 4 h 93"/>
                  <a:gd name="T46" fmla="*/ 44 w 95"/>
                  <a:gd name="T47" fmla="*/ 0 h 93"/>
                  <a:gd name="T48" fmla="*/ 44 w 95"/>
                  <a:gd name="T49" fmla="*/ 0 h 93"/>
                  <a:gd name="T50" fmla="*/ 69 w 95"/>
                  <a:gd name="T51" fmla="*/ 22 h 93"/>
                  <a:gd name="T52" fmla="*/ 82 w 95"/>
                  <a:gd name="T53" fmla="*/ 18 h 93"/>
                  <a:gd name="T54" fmla="*/ 86 w 95"/>
                  <a:gd name="T55" fmla="*/ 29 h 93"/>
                  <a:gd name="T56" fmla="*/ 95 w 95"/>
                  <a:gd name="T57" fmla="*/ 35 h 93"/>
                  <a:gd name="T58" fmla="*/ 89 w 95"/>
                  <a:gd name="T59" fmla="*/ 35 h 93"/>
                  <a:gd name="T60" fmla="*/ 87 w 95"/>
                  <a:gd name="T61" fmla="*/ 40 h 93"/>
                  <a:gd name="T62" fmla="*/ 86 w 95"/>
                  <a:gd name="T63" fmla="*/ 40 h 93"/>
                  <a:gd name="T64" fmla="*/ 80 w 95"/>
                  <a:gd name="T65" fmla="*/ 35 h 93"/>
                  <a:gd name="T66" fmla="*/ 53 w 95"/>
                  <a:gd name="T67" fmla="*/ 29 h 93"/>
                  <a:gd name="T68" fmla="*/ 44 w 95"/>
                  <a:gd name="T69" fmla="*/ 35 h 93"/>
                  <a:gd name="T70" fmla="*/ 36 w 95"/>
                  <a:gd name="T71" fmla="*/ 29 h 93"/>
                  <a:gd name="T72" fmla="*/ 33 w 95"/>
                  <a:gd name="T73" fmla="*/ 38 h 93"/>
                  <a:gd name="T74" fmla="*/ 38 w 95"/>
                  <a:gd name="T75" fmla="*/ 42 h 93"/>
                  <a:gd name="T76" fmla="*/ 58 w 95"/>
                  <a:gd name="T77" fmla="*/ 73 h 93"/>
                  <a:gd name="T78" fmla="*/ 58 w 95"/>
                  <a:gd name="T7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5" h="93">
                    <a:moveTo>
                      <a:pt x="58" y="73"/>
                    </a:moveTo>
                    <a:lnTo>
                      <a:pt x="76" y="89"/>
                    </a:lnTo>
                    <a:lnTo>
                      <a:pt x="75" y="93"/>
                    </a:lnTo>
                    <a:lnTo>
                      <a:pt x="69" y="87"/>
                    </a:lnTo>
                    <a:lnTo>
                      <a:pt x="56" y="84"/>
                    </a:lnTo>
                    <a:lnTo>
                      <a:pt x="64" y="84"/>
                    </a:lnTo>
                    <a:lnTo>
                      <a:pt x="53" y="75"/>
                    </a:lnTo>
                    <a:lnTo>
                      <a:pt x="38" y="73"/>
                    </a:lnTo>
                    <a:lnTo>
                      <a:pt x="26" y="58"/>
                    </a:lnTo>
                    <a:lnTo>
                      <a:pt x="29" y="55"/>
                    </a:lnTo>
                    <a:lnTo>
                      <a:pt x="24" y="49"/>
                    </a:lnTo>
                    <a:lnTo>
                      <a:pt x="20" y="38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3" y="22"/>
                    </a:lnTo>
                    <a:lnTo>
                      <a:pt x="26" y="24"/>
                    </a:lnTo>
                    <a:lnTo>
                      <a:pt x="31" y="9"/>
                    </a:lnTo>
                    <a:lnTo>
                      <a:pt x="42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9" y="22"/>
                    </a:lnTo>
                    <a:lnTo>
                      <a:pt x="82" y="18"/>
                    </a:lnTo>
                    <a:lnTo>
                      <a:pt x="86" y="29"/>
                    </a:lnTo>
                    <a:lnTo>
                      <a:pt x="95" y="35"/>
                    </a:lnTo>
                    <a:lnTo>
                      <a:pt x="89" y="35"/>
                    </a:lnTo>
                    <a:lnTo>
                      <a:pt x="87" y="40"/>
                    </a:lnTo>
                    <a:lnTo>
                      <a:pt x="86" y="40"/>
                    </a:lnTo>
                    <a:lnTo>
                      <a:pt x="80" y="35"/>
                    </a:lnTo>
                    <a:lnTo>
                      <a:pt x="53" y="29"/>
                    </a:lnTo>
                    <a:lnTo>
                      <a:pt x="44" y="35"/>
                    </a:lnTo>
                    <a:lnTo>
                      <a:pt x="36" y="29"/>
                    </a:lnTo>
                    <a:lnTo>
                      <a:pt x="33" y="38"/>
                    </a:lnTo>
                    <a:lnTo>
                      <a:pt x="38" y="42"/>
                    </a:lnTo>
                    <a:lnTo>
                      <a:pt x="58" y="73"/>
                    </a:lnTo>
                    <a:lnTo>
                      <a:pt x="58" y="7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4" name="Freeform 634"/>
              <p:cNvSpPr>
                <a:spLocks/>
              </p:cNvSpPr>
              <p:nvPr/>
            </p:nvSpPr>
            <p:spPr bwMode="auto">
              <a:xfrm>
                <a:off x="2919" y="1426"/>
                <a:ext cx="95" cy="93"/>
              </a:xfrm>
              <a:custGeom>
                <a:avLst/>
                <a:gdLst>
                  <a:gd name="T0" fmla="*/ 58 w 95"/>
                  <a:gd name="T1" fmla="*/ 73 h 93"/>
                  <a:gd name="T2" fmla="*/ 76 w 95"/>
                  <a:gd name="T3" fmla="*/ 89 h 93"/>
                  <a:gd name="T4" fmla="*/ 75 w 95"/>
                  <a:gd name="T5" fmla="*/ 93 h 93"/>
                  <a:gd name="T6" fmla="*/ 69 w 95"/>
                  <a:gd name="T7" fmla="*/ 87 h 93"/>
                  <a:gd name="T8" fmla="*/ 56 w 95"/>
                  <a:gd name="T9" fmla="*/ 84 h 93"/>
                  <a:gd name="T10" fmla="*/ 64 w 95"/>
                  <a:gd name="T11" fmla="*/ 84 h 93"/>
                  <a:gd name="T12" fmla="*/ 53 w 95"/>
                  <a:gd name="T13" fmla="*/ 75 h 93"/>
                  <a:gd name="T14" fmla="*/ 38 w 95"/>
                  <a:gd name="T15" fmla="*/ 73 h 93"/>
                  <a:gd name="T16" fmla="*/ 26 w 95"/>
                  <a:gd name="T17" fmla="*/ 58 h 93"/>
                  <a:gd name="T18" fmla="*/ 29 w 95"/>
                  <a:gd name="T19" fmla="*/ 55 h 93"/>
                  <a:gd name="T20" fmla="*/ 24 w 95"/>
                  <a:gd name="T21" fmla="*/ 49 h 93"/>
                  <a:gd name="T22" fmla="*/ 20 w 95"/>
                  <a:gd name="T23" fmla="*/ 38 h 93"/>
                  <a:gd name="T24" fmla="*/ 15 w 95"/>
                  <a:gd name="T25" fmla="*/ 33 h 93"/>
                  <a:gd name="T26" fmla="*/ 13 w 95"/>
                  <a:gd name="T27" fmla="*/ 33 h 93"/>
                  <a:gd name="T28" fmla="*/ 6 w 95"/>
                  <a:gd name="T29" fmla="*/ 42 h 93"/>
                  <a:gd name="T30" fmla="*/ 4 w 95"/>
                  <a:gd name="T31" fmla="*/ 42 h 93"/>
                  <a:gd name="T32" fmla="*/ 0 w 95"/>
                  <a:gd name="T33" fmla="*/ 35 h 93"/>
                  <a:gd name="T34" fmla="*/ 0 w 95"/>
                  <a:gd name="T35" fmla="*/ 26 h 93"/>
                  <a:gd name="T36" fmla="*/ 6 w 95"/>
                  <a:gd name="T37" fmla="*/ 26 h 93"/>
                  <a:gd name="T38" fmla="*/ 13 w 95"/>
                  <a:gd name="T39" fmla="*/ 22 h 93"/>
                  <a:gd name="T40" fmla="*/ 26 w 95"/>
                  <a:gd name="T41" fmla="*/ 24 h 93"/>
                  <a:gd name="T42" fmla="*/ 31 w 95"/>
                  <a:gd name="T43" fmla="*/ 9 h 93"/>
                  <a:gd name="T44" fmla="*/ 42 w 95"/>
                  <a:gd name="T45" fmla="*/ 4 h 93"/>
                  <a:gd name="T46" fmla="*/ 44 w 95"/>
                  <a:gd name="T47" fmla="*/ 0 h 93"/>
                  <a:gd name="T48" fmla="*/ 44 w 95"/>
                  <a:gd name="T49" fmla="*/ 0 h 93"/>
                  <a:gd name="T50" fmla="*/ 69 w 95"/>
                  <a:gd name="T51" fmla="*/ 22 h 93"/>
                  <a:gd name="T52" fmla="*/ 82 w 95"/>
                  <a:gd name="T53" fmla="*/ 18 h 93"/>
                  <a:gd name="T54" fmla="*/ 86 w 95"/>
                  <a:gd name="T55" fmla="*/ 29 h 93"/>
                  <a:gd name="T56" fmla="*/ 95 w 95"/>
                  <a:gd name="T57" fmla="*/ 35 h 93"/>
                  <a:gd name="T58" fmla="*/ 89 w 95"/>
                  <a:gd name="T59" fmla="*/ 35 h 93"/>
                  <a:gd name="T60" fmla="*/ 87 w 95"/>
                  <a:gd name="T61" fmla="*/ 40 h 93"/>
                  <a:gd name="T62" fmla="*/ 86 w 95"/>
                  <a:gd name="T63" fmla="*/ 40 h 93"/>
                  <a:gd name="T64" fmla="*/ 80 w 95"/>
                  <a:gd name="T65" fmla="*/ 35 h 93"/>
                  <a:gd name="T66" fmla="*/ 53 w 95"/>
                  <a:gd name="T67" fmla="*/ 29 h 93"/>
                  <a:gd name="T68" fmla="*/ 44 w 95"/>
                  <a:gd name="T69" fmla="*/ 35 h 93"/>
                  <a:gd name="T70" fmla="*/ 36 w 95"/>
                  <a:gd name="T71" fmla="*/ 29 h 93"/>
                  <a:gd name="T72" fmla="*/ 33 w 95"/>
                  <a:gd name="T73" fmla="*/ 38 h 93"/>
                  <a:gd name="T74" fmla="*/ 38 w 95"/>
                  <a:gd name="T75" fmla="*/ 42 h 93"/>
                  <a:gd name="T76" fmla="*/ 58 w 95"/>
                  <a:gd name="T77" fmla="*/ 73 h 93"/>
                  <a:gd name="T78" fmla="*/ 58 w 95"/>
                  <a:gd name="T7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5" h="93">
                    <a:moveTo>
                      <a:pt x="58" y="73"/>
                    </a:moveTo>
                    <a:lnTo>
                      <a:pt x="76" y="89"/>
                    </a:lnTo>
                    <a:lnTo>
                      <a:pt x="75" y="93"/>
                    </a:lnTo>
                    <a:lnTo>
                      <a:pt x="69" y="87"/>
                    </a:lnTo>
                    <a:lnTo>
                      <a:pt x="56" y="84"/>
                    </a:lnTo>
                    <a:lnTo>
                      <a:pt x="64" y="84"/>
                    </a:lnTo>
                    <a:lnTo>
                      <a:pt x="53" y="75"/>
                    </a:lnTo>
                    <a:lnTo>
                      <a:pt x="38" y="73"/>
                    </a:lnTo>
                    <a:lnTo>
                      <a:pt x="26" y="58"/>
                    </a:lnTo>
                    <a:lnTo>
                      <a:pt x="29" y="55"/>
                    </a:lnTo>
                    <a:lnTo>
                      <a:pt x="24" y="49"/>
                    </a:lnTo>
                    <a:lnTo>
                      <a:pt x="20" y="38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3" y="22"/>
                    </a:lnTo>
                    <a:lnTo>
                      <a:pt x="26" y="24"/>
                    </a:lnTo>
                    <a:lnTo>
                      <a:pt x="31" y="9"/>
                    </a:lnTo>
                    <a:lnTo>
                      <a:pt x="42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9" y="22"/>
                    </a:lnTo>
                    <a:lnTo>
                      <a:pt x="82" y="18"/>
                    </a:lnTo>
                    <a:lnTo>
                      <a:pt x="86" y="29"/>
                    </a:lnTo>
                    <a:lnTo>
                      <a:pt x="95" y="35"/>
                    </a:lnTo>
                    <a:lnTo>
                      <a:pt x="89" y="35"/>
                    </a:lnTo>
                    <a:lnTo>
                      <a:pt x="87" y="40"/>
                    </a:lnTo>
                    <a:lnTo>
                      <a:pt x="86" y="40"/>
                    </a:lnTo>
                    <a:lnTo>
                      <a:pt x="80" y="35"/>
                    </a:lnTo>
                    <a:lnTo>
                      <a:pt x="53" y="29"/>
                    </a:lnTo>
                    <a:lnTo>
                      <a:pt x="44" y="35"/>
                    </a:lnTo>
                    <a:lnTo>
                      <a:pt x="36" y="29"/>
                    </a:lnTo>
                    <a:lnTo>
                      <a:pt x="33" y="38"/>
                    </a:lnTo>
                    <a:lnTo>
                      <a:pt x="38" y="42"/>
                    </a:lnTo>
                    <a:lnTo>
                      <a:pt x="58" y="73"/>
                    </a:lnTo>
                    <a:lnTo>
                      <a:pt x="58" y="7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5" name="Freeform 635"/>
              <p:cNvSpPr>
                <a:spLocks/>
              </p:cNvSpPr>
              <p:nvPr/>
            </p:nvSpPr>
            <p:spPr bwMode="auto">
              <a:xfrm>
                <a:off x="2952" y="1455"/>
                <a:ext cx="62" cy="60"/>
              </a:xfrm>
              <a:custGeom>
                <a:avLst/>
                <a:gdLst>
                  <a:gd name="T0" fmla="*/ 25 w 62"/>
                  <a:gd name="T1" fmla="*/ 44 h 60"/>
                  <a:gd name="T2" fmla="*/ 5 w 62"/>
                  <a:gd name="T3" fmla="*/ 13 h 60"/>
                  <a:gd name="T4" fmla="*/ 0 w 62"/>
                  <a:gd name="T5" fmla="*/ 9 h 60"/>
                  <a:gd name="T6" fmla="*/ 3 w 62"/>
                  <a:gd name="T7" fmla="*/ 0 h 60"/>
                  <a:gd name="T8" fmla="*/ 11 w 62"/>
                  <a:gd name="T9" fmla="*/ 6 h 60"/>
                  <a:gd name="T10" fmla="*/ 20 w 62"/>
                  <a:gd name="T11" fmla="*/ 0 h 60"/>
                  <a:gd name="T12" fmla="*/ 47 w 62"/>
                  <a:gd name="T13" fmla="*/ 6 h 60"/>
                  <a:gd name="T14" fmla="*/ 53 w 62"/>
                  <a:gd name="T15" fmla="*/ 11 h 60"/>
                  <a:gd name="T16" fmla="*/ 54 w 62"/>
                  <a:gd name="T17" fmla="*/ 11 h 60"/>
                  <a:gd name="T18" fmla="*/ 60 w 62"/>
                  <a:gd name="T19" fmla="*/ 11 h 60"/>
                  <a:gd name="T20" fmla="*/ 54 w 62"/>
                  <a:gd name="T21" fmla="*/ 24 h 60"/>
                  <a:gd name="T22" fmla="*/ 62 w 62"/>
                  <a:gd name="T23" fmla="*/ 29 h 60"/>
                  <a:gd name="T24" fmla="*/ 62 w 62"/>
                  <a:gd name="T25" fmla="*/ 31 h 60"/>
                  <a:gd name="T26" fmla="*/ 58 w 62"/>
                  <a:gd name="T27" fmla="*/ 31 h 60"/>
                  <a:gd name="T28" fmla="*/ 60 w 62"/>
                  <a:gd name="T29" fmla="*/ 38 h 60"/>
                  <a:gd name="T30" fmla="*/ 56 w 62"/>
                  <a:gd name="T31" fmla="*/ 40 h 60"/>
                  <a:gd name="T32" fmla="*/ 51 w 62"/>
                  <a:gd name="T33" fmla="*/ 40 h 60"/>
                  <a:gd name="T34" fmla="*/ 53 w 62"/>
                  <a:gd name="T35" fmla="*/ 46 h 60"/>
                  <a:gd name="T36" fmla="*/ 47 w 62"/>
                  <a:gd name="T37" fmla="*/ 40 h 60"/>
                  <a:gd name="T38" fmla="*/ 45 w 62"/>
                  <a:gd name="T39" fmla="*/ 44 h 60"/>
                  <a:gd name="T40" fmla="*/ 49 w 62"/>
                  <a:gd name="T41" fmla="*/ 49 h 60"/>
                  <a:gd name="T42" fmla="*/ 43 w 62"/>
                  <a:gd name="T43" fmla="*/ 53 h 60"/>
                  <a:gd name="T44" fmla="*/ 43 w 62"/>
                  <a:gd name="T45" fmla="*/ 60 h 60"/>
                  <a:gd name="T46" fmla="*/ 25 w 62"/>
                  <a:gd name="T47" fmla="*/ 44 h 60"/>
                  <a:gd name="T48" fmla="*/ 25 w 62"/>
                  <a:gd name="T49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60">
                    <a:moveTo>
                      <a:pt x="25" y="44"/>
                    </a:moveTo>
                    <a:lnTo>
                      <a:pt x="5" y="1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20" y="0"/>
                    </a:lnTo>
                    <a:lnTo>
                      <a:pt x="47" y="6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54" y="24"/>
                    </a:lnTo>
                    <a:lnTo>
                      <a:pt x="62" y="29"/>
                    </a:lnTo>
                    <a:lnTo>
                      <a:pt x="62" y="31"/>
                    </a:lnTo>
                    <a:lnTo>
                      <a:pt x="58" y="31"/>
                    </a:lnTo>
                    <a:lnTo>
                      <a:pt x="60" y="38"/>
                    </a:lnTo>
                    <a:lnTo>
                      <a:pt x="56" y="40"/>
                    </a:lnTo>
                    <a:lnTo>
                      <a:pt x="51" y="40"/>
                    </a:lnTo>
                    <a:lnTo>
                      <a:pt x="53" y="4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9" y="49"/>
                    </a:lnTo>
                    <a:lnTo>
                      <a:pt x="43" y="53"/>
                    </a:lnTo>
                    <a:lnTo>
                      <a:pt x="43" y="60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6" name="Freeform 636"/>
              <p:cNvSpPr>
                <a:spLocks/>
              </p:cNvSpPr>
              <p:nvPr/>
            </p:nvSpPr>
            <p:spPr bwMode="auto">
              <a:xfrm>
                <a:off x="2952" y="1455"/>
                <a:ext cx="62" cy="60"/>
              </a:xfrm>
              <a:custGeom>
                <a:avLst/>
                <a:gdLst>
                  <a:gd name="T0" fmla="*/ 25 w 62"/>
                  <a:gd name="T1" fmla="*/ 44 h 60"/>
                  <a:gd name="T2" fmla="*/ 5 w 62"/>
                  <a:gd name="T3" fmla="*/ 13 h 60"/>
                  <a:gd name="T4" fmla="*/ 0 w 62"/>
                  <a:gd name="T5" fmla="*/ 9 h 60"/>
                  <a:gd name="T6" fmla="*/ 3 w 62"/>
                  <a:gd name="T7" fmla="*/ 0 h 60"/>
                  <a:gd name="T8" fmla="*/ 11 w 62"/>
                  <a:gd name="T9" fmla="*/ 6 h 60"/>
                  <a:gd name="T10" fmla="*/ 20 w 62"/>
                  <a:gd name="T11" fmla="*/ 0 h 60"/>
                  <a:gd name="T12" fmla="*/ 47 w 62"/>
                  <a:gd name="T13" fmla="*/ 6 h 60"/>
                  <a:gd name="T14" fmla="*/ 53 w 62"/>
                  <a:gd name="T15" fmla="*/ 11 h 60"/>
                  <a:gd name="T16" fmla="*/ 54 w 62"/>
                  <a:gd name="T17" fmla="*/ 11 h 60"/>
                  <a:gd name="T18" fmla="*/ 60 w 62"/>
                  <a:gd name="T19" fmla="*/ 11 h 60"/>
                  <a:gd name="T20" fmla="*/ 54 w 62"/>
                  <a:gd name="T21" fmla="*/ 24 h 60"/>
                  <a:gd name="T22" fmla="*/ 62 w 62"/>
                  <a:gd name="T23" fmla="*/ 29 h 60"/>
                  <a:gd name="T24" fmla="*/ 62 w 62"/>
                  <a:gd name="T25" fmla="*/ 31 h 60"/>
                  <a:gd name="T26" fmla="*/ 58 w 62"/>
                  <a:gd name="T27" fmla="*/ 31 h 60"/>
                  <a:gd name="T28" fmla="*/ 60 w 62"/>
                  <a:gd name="T29" fmla="*/ 38 h 60"/>
                  <a:gd name="T30" fmla="*/ 56 w 62"/>
                  <a:gd name="T31" fmla="*/ 40 h 60"/>
                  <a:gd name="T32" fmla="*/ 51 w 62"/>
                  <a:gd name="T33" fmla="*/ 40 h 60"/>
                  <a:gd name="T34" fmla="*/ 53 w 62"/>
                  <a:gd name="T35" fmla="*/ 46 h 60"/>
                  <a:gd name="T36" fmla="*/ 47 w 62"/>
                  <a:gd name="T37" fmla="*/ 40 h 60"/>
                  <a:gd name="T38" fmla="*/ 45 w 62"/>
                  <a:gd name="T39" fmla="*/ 44 h 60"/>
                  <a:gd name="T40" fmla="*/ 49 w 62"/>
                  <a:gd name="T41" fmla="*/ 49 h 60"/>
                  <a:gd name="T42" fmla="*/ 43 w 62"/>
                  <a:gd name="T43" fmla="*/ 53 h 60"/>
                  <a:gd name="T44" fmla="*/ 43 w 62"/>
                  <a:gd name="T45" fmla="*/ 60 h 60"/>
                  <a:gd name="T46" fmla="*/ 25 w 62"/>
                  <a:gd name="T47" fmla="*/ 44 h 60"/>
                  <a:gd name="T48" fmla="*/ 25 w 62"/>
                  <a:gd name="T49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60">
                    <a:moveTo>
                      <a:pt x="25" y="44"/>
                    </a:moveTo>
                    <a:lnTo>
                      <a:pt x="5" y="1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20" y="0"/>
                    </a:lnTo>
                    <a:lnTo>
                      <a:pt x="47" y="6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54" y="24"/>
                    </a:lnTo>
                    <a:lnTo>
                      <a:pt x="62" y="29"/>
                    </a:lnTo>
                    <a:lnTo>
                      <a:pt x="62" y="31"/>
                    </a:lnTo>
                    <a:lnTo>
                      <a:pt x="58" y="31"/>
                    </a:lnTo>
                    <a:lnTo>
                      <a:pt x="60" y="38"/>
                    </a:lnTo>
                    <a:lnTo>
                      <a:pt x="56" y="40"/>
                    </a:lnTo>
                    <a:lnTo>
                      <a:pt x="51" y="40"/>
                    </a:lnTo>
                    <a:lnTo>
                      <a:pt x="53" y="4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9" y="49"/>
                    </a:lnTo>
                    <a:lnTo>
                      <a:pt x="43" y="53"/>
                    </a:lnTo>
                    <a:lnTo>
                      <a:pt x="43" y="60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7" name="Freeform 637"/>
              <p:cNvSpPr>
                <a:spLocks/>
              </p:cNvSpPr>
              <p:nvPr/>
            </p:nvSpPr>
            <p:spPr bwMode="auto">
              <a:xfrm>
                <a:off x="3001" y="1439"/>
                <a:ext cx="65" cy="89"/>
              </a:xfrm>
              <a:custGeom>
                <a:avLst/>
                <a:gdLst>
                  <a:gd name="T0" fmla="*/ 5 w 65"/>
                  <a:gd name="T1" fmla="*/ 27 h 89"/>
                  <a:gd name="T2" fmla="*/ 7 w 65"/>
                  <a:gd name="T3" fmla="*/ 22 h 89"/>
                  <a:gd name="T4" fmla="*/ 13 w 65"/>
                  <a:gd name="T5" fmla="*/ 22 h 89"/>
                  <a:gd name="T6" fmla="*/ 4 w 65"/>
                  <a:gd name="T7" fmla="*/ 16 h 89"/>
                  <a:gd name="T8" fmla="*/ 0 w 65"/>
                  <a:gd name="T9" fmla="*/ 5 h 89"/>
                  <a:gd name="T10" fmla="*/ 14 w 65"/>
                  <a:gd name="T11" fmla="*/ 0 h 89"/>
                  <a:gd name="T12" fmla="*/ 24 w 65"/>
                  <a:gd name="T13" fmla="*/ 0 h 89"/>
                  <a:gd name="T14" fmla="*/ 31 w 65"/>
                  <a:gd name="T15" fmla="*/ 5 h 89"/>
                  <a:gd name="T16" fmla="*/ 38 w 65"/>
                  <a:gd name="T17" fmla="*/ 20 h 89"/>
                  <a:gd name="T18" fmla="*/ 44 w 65"/>
                  <a:gd name="T19" fmla="*/ 22 h 89"/>
                  <a:gd name="T20" fmla="*/ 44 w 65"/>
                  <a:gd name="T21" fmla="*/ 29 h 89"/>
                  <a:gd name="T22" fmla="*/ 56 w 65"/>
                  <a:gd name="T23" fmla="*/ 36 h 89"/>
                  <a:gd name="T24" fmla="*/ 60 w 65"/>
                  <a:gd name="T25" fmla="*/ 33 h 89"/>
                  <a:gd name="T26" fmla="*/ 62 w 65"/>
                  <a:gd name="T27" fmla="*/ 36 h 89"/>
                  <a:gd name="T28" fmla="*/ 60 w 65"/>
                  <a:gd name="T29" fmla="*/ 38 h 89"/>
                  <a:gd name="T30" fmla="*/ 64 w 65"/>
                  <a:gd name="T31" fmla="*/ 45 h 89"/>
                  <a:gd name="T32" fmla="*/ 60 w 65"/>
                  <a:gd name="T33" fmla="*/ 47 h 89"/>
                  <a:gd name="T34" fmla="*/ 58 w 65"/>
                  <a:gd name="T35" fmla="*/ 53 h 89"/>
                  <a:gd name="T36" fmla="*/ 60 w 65"/>
                  <a:gd name="T37" fmla="*/ 60 h 89"/>
                  <a:gd name="T38" fmla="*/ 65 w 65"/>
                  <a:gd name="T39" fmla="*/ 69 h 89"/>
                  <a:gd name="T40" fmla="*/ 60 w 65"/>
                  <a:gd name="T41" fmla="*/ 80 h 89"/>
                  <a:gd name="T42" fmla="*/ 60 w 65"/>
                  <a:gd name="T43" fmla="*/ 82 h 89"/>
                  <a:gd name="T44" fmla="*/ 44 w 65"/>
                  <a:gd name="T45" fmla="*/ 82 h 89"/>
                  <a:gd name="T46" fmla="*/ 31 w 65"/>
                  <a:gd name="T47" fmla="*/ 89 h 89"/>
                  <a:gd name="T48" fmla="*/ 22 w 65"/>
                  <a:gd name="T49" fmla="*/ 80 h 89"/>
                  <a:gd name="T50" fmla="*/ 18 w 65"/>
                  <a:gd name="T51" fmla="*/ 78 h 89"/>
                  <a:gd name="T52" fmla="*/ 18 w 65"/>
                  <a:gd name="T53" fmla="*/ 73 h 89"/>
                  <a:gd name="T54" fmla="*/ 22 w 65"/>
                  <a:gd name="T55" fmla="*/ 76 h 89"/>
                  <a:gd name="T56" fmla="*/ 24 w 65"/>
                  <a:gd name="T57" fmla="*/ 71 h 89"/>
                  <a:gd name="T58" fmla="*/ 7 w 65"/>
                  <a:gd name="T59" fmla="*/ 60 h 89"/>
                  <a:gd name="T60" fmla="*/ 7 w 65"/>
                  <a:gd name="T61" fmla="*/ 56 h 89"/>
                  <a:gd name="T62" fmla="*/ 11 w 65"/>
                  <a:gd name="T63" fmla="*/ 54 h 89"/>
                  <a:gd name="T64" fmla="*/ 9 w 65"/>
                  <a:gd name="T65" fmla="*/ 47 h 89"/>
                  <a:gd name="T66" fmla="*/ 13 w 65"/>
                  <a:gd name="T67" fmla="*/ 47 h 89"/>
                  <a:gd name="T68" fmla="*/ 13 w 65"/>
                  <a:gd name="T69" fmla="*/ 45 h 89"/>
                  <a:gd name="T70" fmla="*/ 5 w 65"/>
                  <a:gd name="T71" fmla="*/ 40 h 89"/>
                  <a:gd name="T72" fmla="*/ 11 w 65"/>
                  <a:gd name="T73" fmla="*/ 27 h 89"/>
                  <a:gd name="T74" fmla="*/ 5 w 65"/>
                  <a:gd name="T75" fmla="*/ 27 h 89"/>
                  <a:gd name="T76" fmla="*/ 5 w 65"/>
                  <a:gd name="T77" fmla="*/ 2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" h="89">
                    <a:moveTo>
                      <a:pt x="5" y="27"/>
                    </a:moveTo>
                    <a:lnTo>
                      <a:pt x="7" y="22"/>
                    </a:lnTo>
                    <a:lnTo>
                      <a:pt x="13" y="22"/>
                    </a:lnTo>
                    <a:lnTo>
                      <a:pt x="4" y="16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1" y="5"/>
                    </a:lnTo>
                    <a:lnTo>
                      <a:pt x="38" y="20"/>
                    </a:lnTo>
                    <a:lnTo>
                      <a:pt x="44" y="22"/>
                    </a:lnTo>
                    <a:lnTo>
                      <a:pt x="44" y="29"/>
                    </a:lnTo>
                    <a:lnTo>
                      <a:pt x="56" y="36"/>
                    </a:lnTo>
                    <a:lnTo>
                      <a:pt x="60" y="33"/>
                    </a:lnTo>
                    <a:lnTo>
                      <a:pt x="62" y="36"/>
                    </a:lnTo>
                    <a:lnTo>
                      <a:pt x="60" y="38"/>
                    </a:lnTo>
                    <a:lnTo>
                      <a:pt x="64" y="45"/>
                    </a:lnTo>
                    <a:lnTo>
                      <a:pt x="60" y="47"/>
                    </a:lnTo>
                    <a:lnTo>
                      <a:pt x="58" y="53"/>
                    </a:lnTo>
                    <a:lnTo>
                      <a:pt x="60" y="60"/>
                    </a:lnTo>
                    <a:lnTo>
                      <a:pt x="65" y="69"/>
                    </a:lnTo>
                    <a:lnTo>
                      <a:pt x="60" y="80"/>
                    </a:lnTo>
                    <a:lnTo>
                      <a:pt x="60" y="82"/>
                    </a:lnTo>
                    <a:lnTo>
                      <a:pt x="44" y="82"/>
                    </a:lnTo>
                    <a:lnTo>
                      <a:pt x="31" y="89"/>
                    </a:lnTo>
                    <a:lnTo>
                      <a:pt x="22" y="80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22" y="76"/>
                    </a:lnTo>
                    <a:lnTo>
                      <a:pt x="24" y="71"/>
                    </a:lnTo>
                    <a:lnTo>
                      <a:pt x="7" y="60"/>
                    </a:lnTo>
                    <a:lnTo>
                      <a:pt x="7" y="56"/>
                    </a:lnTo>
                    <a:lnTo>
                      <a:pt x="11" y="54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8" name="Freeform 638"/>
              <p:cNvSpPr>
                <a:spLocks/>
              </p:cNvSpPr>
              <p:nvPr/>
            </p:nvSpPr>
            <p:spPr bwMode="auto">
              <a:xfrm>
                <a:off x="3001" y="1439"/>
                <a:ext cx="65" cy="89"/>
              </a:xfrm>
              <a:custGeom>
                <a:avLst/>
                <a:gdLst>
                  <a:gd name="T0" fmla="*/ 5 w 65"/>
                  <a:gd name="T1" fmla="*/ 27 h 89"/>
                  <a:gd name="T2" fmla="*/ 7 w 65"/>
                  <a:gd name="T3" fmla="*/ 22 h 89"/>
                  <a:gd name="T4" fmla="*/ 13 w 65"/>
                  <a:gd name="T5" fmla="*/ 22 h 89"/>
                  <a:gd name="T6" fmla="*/ 4 w 65"/>
                  <a:gd name="T7" fmla="*/ 16 h 89"/>
                  <a:gd name="T8" fmla="*/ 0 w 65"/>
                  <a:gd name="T9" fmla="*/ 5 h 89"/>
                  <a:gd name="T10" fmla="*/ 14 w 65"/>
                  <a:gd name="T11" fmla="*/ 0 h 89"/>
                  <a:gd name="T12" fmla="*/ 24 w 65"/>
                  <a:gd name="T13" fmla="*/ 0 h 89"/>
                  <a:gd name="T14" fmla="*/ 31 w 65"/>
                  <a:gd name="T15" fmla="*/ 5 h 89"/>
                  <a:gd name="T16" fmla="*/ 38 w 65"/>
                  <a:gd name="T17" fmla="*/ 20 h 89"/>
                  <a:gd name="T18" fmla="*/ 44 w 65"/>
                  <a:gd name="T19" fmla="*/ 22 h 89"/>
                  <a:gd name="T20" fmla="*/ 44 w 65"/>
                  <a:gd name="T21" fmla="*/ 29 h 89"/>
                  <a:gd name="T22" fmla="*/ 56 w 65"/>
                  <a:gd name="T23" fmla="*/ 36 h 89"/>
                  <a:gd name="T24" fmla="*/ 60 w 65"/>
                  <a:gd name="T25" fmla="*/ 33 h 89"/>
                  <a:gd name="T26" fmla="*/ 62 w 65"/>
                  <a:gd name="T27" fmla="*/ 36 h 89"/>
                  <a:gd name="T28" fmla="*/ 60 w 65"/>
                  <a:gd name="T29" fmla="*/ 38 h 89"/>
                  <a:gd name="T30" fmla="*/ 64 w 65"/>
                  <a:gd name="T31" fmla="*/ 45 h 89"/>
                  <a:gd name="T32" fmla="*/ 60 w 65"/>
                  <a:gd name="T33" fmla="*/ 47 h 89"/>
                  <a:gd name="T34" fmla="*/ 58 w 65"/>
                  <a:gd name="T35" fmla="*/ 53 h 89"/>
                  <a:gd name="T36" fmla="*/ 60 w 65"/>
                  <a:gd name="T37" fmla="*/ 60 h 89"/>
                  <a:gd name="T38" fmla="*/ 65 w 65"/>
                  <a:gd name="T39" fmla="*/ 69 h 89"/>
                  <a:gd name="T40" fmla="*/ 60 w 65"/>
                  <a:gd name="T41" fmla="*/ 80 h 89"/>
                  <a:gd name="T42" fmla="*/ 60 w 65"/>
                  <a:gd name="T43" fmla="*/ 82 h 89"/>
                  <a:gd name="T44" fmla="*/ 44 w 65"/>
                  <a:gd name="T45" fmla="*/ 82 h 89"/>
                  <a:gd name="T46" fmla="*/ 31 w 65"/>
                  <a:gd name="T47" fmla="*/ 89 h 89"/>
                  <a:gd name="T48" fmla="*/ 22 w 65"/>
                  <a:gd name="T49" fmla="*/ 80 h 89"/>
                  <a:gd name="T50" fmla="*/ 18 w 65"/>
                  <a:gd name="T51" fmla="*/ 78 h 89"/>
                  <a:gd name="T52" fmla="*/ 18 w 65"/>
                  <a:gd name="T53" fmla="*/ 73 h 89"/>
                  <a:gd name="T54" fmla="*/ 22 w 65"/>
                  <a:gd name="T55" fmla="*/ 76 h 89"/>
                  <a:gd name="T56" fmla="*/ 24 w 65"/>
                  <a:gd name="T57" fmla="*/ 71 h 89"/>
                  <a:gd name="T58" fmla="*/ 7 w 65"/>
                  <a:gd name="T59" fmla="*/ 60 h 89"/>
                  <a:gd name="T60" fmla="*/ 7 w 65"/>
                  <a:gd name="T61" fmla="*/ 56 h 89"/>
                  <a:gd name="T62" fmla="*/ 11 w 65"/>
                  <a:gd name="T63" fmla="*/ 54 h 89"/>
                  <a:gd name="T64" fmla="*/ 9 w 65"/>
                  <a:gd name="T65" fmla="*/ 47 h 89"/>
                  <a:gd name="T66" fmla="*/ 13 w 65"/>
                  <a:gd name="T67" fmla="*/ 47 h 89"/>
                  <a:gd name="T68" fmla="*/ 13 w 65"/>
                  <a:gd name="T69" fmla="*/ 45 h 89"/>
                  <a:gd name="T70" fmla="*/ 5 w 65"/>
                  <a:gd name="T71" fmla="*/ 40 h 89"/>
                  <a:gd name="T72" fmla="*/ 11 w 65"/>
                  <a:gd name="T73" fmla="*/ 27 h 89"/>
                  <a:gd name="T74" fmla="*/ 5 w 65"/>
                  <a:gd name="T75" fmla="*/ 27 h 89"/>
                  <a:gd name="T76" fmla="*/ 5 w 65"/>
                  <a:gd name="T77" fmla="*/ 2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" h="89">
                    <a:moveTo>
                      <a:pt x="5" y="27"/>
                    </a:moveTo>
                    <a:lnTo>
                      <a:pt x="7" y="22"/>
                    </a:lnTo>
                    <a:lnTo>
                      <a:pt x="13" y="22"/>
                    </a:lnTo>
                    <a:lnTo>
                      <a:pt x="4" y="16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1" y="5"/>
                    </a:lnTo>
                    <a:lnTo>
                      <a:pt x="38" y="20"/>
                    </a:lnTo>
                    <a:lnTo>
                      <a:pt x="44" y="22"/>
                    </a:lnTo>
                    <a:lnTo>
                      <a:pt x="44" y="29"/>
                    </a:lnTo>
                    <a:lnTo>
                      <a:pt x="56" y="36"/>
                    </a:lnTo>
                    <a:lnTo>
                      <a:pt x="60" y="33"/>
                    </a:lnTo>
                    <a:lnTo>
                      <a:pt x="62" y="36"/>
                    </a:lnTo>
                    <a:lnTo>
                      <a:pt x="60" y="38"/>
                    </a:lnTo>
                    <a:lnTo>
                      <a:pt x="64" y="45"/>
                    </a:lnTo>
                    <a:lnTo>
                      <a:pt x="60" y="47"/>
                    </a:lnTo>
                    <a:lnTo>
                      <a:pt x="58" y="53"/>
                    </a:lnTo>
                    <a:lnTo>
                      <a:pt x="60" y="60"/>
                    </a:lnTo>
                    <a:lnTo>
                      <a:pt x="65" y="69"/>
                    </a:lnTo>
                    <a:lnTo>
                      <a:pt x="60" y="80"/>
                    </a:lnTo>
                    <a:lnTo>
                      <a:pt x="60" y="82"/>
                    </a:lnTo>
                    <a:lnTo>
                      <a:pt x="44" y="82"/>
                    </a:lnTo>
                    <a:lnTo>
                      <a:pt x="31" y="89"/>
                    </a:lnTo>
                    <a:lnTo>
                      <a:pt x="22" y="80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22" y="76"/>
                    </a:lnTo>
                    <a:lnTo>
                      <a:pt x="24" y="71"/>
                    </a:lnTo>
                    <a:lnTo>
                      <a:pt x="7" y="60"/>
                    </a:lnTo>
                    <a:lnTo>
                      <a:pt x="7" y="56"/>
                    </a:lnTo>
                    <a:lnTo>
                      <a:pt x="11" y="54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69" name="Freeform 639"/>
              <p:cNvSpPr>
                <a:spLocks/>
              </p:cNvSpPr>
              <p:nvPr/>
            </p:nvSpPr>
            <p:spPr bwMode="auto">
              <a:xfrm>
                <a:off x="2994" y="1495"/>
                <a:ext cx="31" cy="38"/>
              </a:xfrm>
              <a:custGeom>
                <a:avLst/>
                <a:gdLst>
                  <a:gd name="T0" fmla="*/ 0 w 31"/>
                  <a:gd name="T1" fmla="*/ 24 h 38"/>
                  <a:gd name="T2" fmla="*/ 0 w 31"/>
                  <a:gd name="T3" fmla="*/ 24 h 38"/>
                  <a:gd name="T4" fmla="*/ 16 w 31"/>
                  <a:gd name="T5" fmla="*/ 38 h 38"/>
                  <a:gd name="T6" fmla="*/ 18 w 31"/>
                  <a:gd name="T7" fmla="*/ 26 h 38"/>
                  <a:gd name="T8" fmla="*/ 21 w 31"/>
                  <a:gd name="T9" fmla="*/ 22 h 38"/>
                  <a:gd name="T10" fmla="*/ 25 w 31"/>
                  <a:gd name="T11" fmla="*/ 22 h 38"/>
                  <a:gd name="T12" fmla="*/ 25 w 31"/>
                  <a:gd name="T13" fmla="*/ 17 h 38"/>
                  <a:gd name="T14" fmla="*/ 29 w 31"/>
                  <a:gd name="T15" fmla="*/ 20 h 38"/>
                  <a:gd name="T16" fmla="*/ 31 w 31"/>
                  <a:gd name="T17" fmla="*/ 15 h 38"/>
                  <a:gd name="T18" fmla="*/ 14 w 31"/>
                  <a:gd name="T19" fmla="*/ 4 h 38"/>
                  <a:gd name="T20" fmla="*/ 14 w 31"/>
                  <a:gd name="T21" fmla="*/ 0 h 38"/>
                  <a:gd name="T22" fmla="*/ 9 w 31"/>
                  <a:gd name="T23" fmla="*/ 0 h 38"/>
                  <a:gd name="T24" fmla="*/ 11 w 31"/>
                  <a:gd name="T25" fmla="*/ 6 h 38"/>
                  <a:gd name="T26" fmla="*/ 5 w 31"/>
                  <a:gd name="T27" fmla="*/ 0 h 38"/>
                  <a:gd name="T28" fmla="*/ 3 w 31"/>
                  <a:gd name="T29" fmla="*/ 4 h 38"/>
                  <a:gd name="T30" fmla="*/ 7 w 31"/>
                  <a:gd name="T31" fmla="*/ 9 h 38"/>
                  <a:gd name="T32" fmla="*/ 1 w 31"/>
                  <a:gd name="T33" fmla="*/ 13 h 38"/>
                  <a:gd name="T34" fmla="*/ 1 w 31"/>
                  <a:gd name="T35" fmla="*/ 20 h 38"/>
                  <a:gd name="T36" fmla="*/ 0 w 31"/>
                  <a:gd name="T37" fmla="*/ 24 h 38"/>
                  <a:gd name="T38" fmla="*/ 0 w 31"/>
                  <a:gd name="T3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38">
                    <a:moveTo>
                      <a:pt x="0" y="24"/>
                    </a:moveTo>
                    <a:lnTo>
                      <a:pt x="0" y="24"/>
                    </a:lnTo>
                    <a:lnTo>
                      <a:pt x="16" y="38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5" y="17"/>
                    </a:lnTo>
                    <a:lnTo>
                      <a:pt x="29" y="20"/>
                    </a:lnTo>
                    <a:lnTo>
                      <a:pt x="31" y="15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1" y="13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0" name="Freeform 640"/>
              <p:cNvSpPr>
                <a:spLocks/>
              </p:cNvSpPr>
              <p:nvPr/>
            </p:nvSpPr>
            <p:spPr bwMode="auto">
              <a:xfrm>
                <a:off x="2994" y="1495"/>
                <a:ext cx="31" cy="38"/>
              </a:xfrm>
              <a:custGeom>
                <a:avLst/>
                <a:gdLst>
                  <a:gd name="T0" fmla="*/ 0 w 31"/>
                  <a:gd name="T1" fmla="*/ 24 h 38"/>
                  <a:gd name="T2" fmla="*/ 0 w 31"/>
                  <a:gd name="T3" fmla="*/ 24 h 38"/>
                  <a:gd name="T4" fmla="*/ 16 w 31"/>
                  <a:gd name="T5" fmla="*/ 38 h 38"/>
                  <a:gd name="T6" fmla="*/ 18 w 31"/>
                  <a:gd name="T7" fmla="*/ 26 h 38"/>
                  <a:gd name="T8" fmla="*/ 21 w 31"/>
                  <a:gd name="T9" fmla="*/ 22 h 38"/>
                  <a:gd name="T10" fmla="*/ 25 w 31"/>
                  <a:gd name="T11" fmla="*/ 22 h 38"/>
                  <a:gd name="T12" fmla="*/ 25 w 31"/>
                  <a:gd name="T13" fmla="*/ 17 h 38"/>
                  <a:gd name="T14" fmla="*/ 29 w 31"/>
                  <a:gd name="T15" fmla="*/ 20 h 38"/>
                  <a:gd name="T16" fmla="*/ 31 w 31"/>
                  <a:gd name="T17" fmla="*/ 15 h 38"/>
                  <a:gd name="T18" fmla="*/ 14 w 31"/>
                  <a:gd name="T19" fmla="*/ 4 h 38"/>
                  <a:gd name="T20" fmla="*/ 14 w 31"/>
                  <a:gd name="T21" fmla="*/ 0 h 38"/>
                  <a:gd name="T22" fmla="*/ 9 w 31"/>
                  <a:gd name="T23" fmla="*/ 0 h 38"/>
                  <a:gd name="T24" fmla="*/ 11 w 31"/>
                  <a:gd name="T25" fmla="*/ 6 h 38"/>
                  <a:gd name="T26" fmla="*/ 5 w 31"/>
                  <a:gd name="T27" fmla="*/ 0 h 38"/>
                  <a:gd name="T28" fmla="*/ 3 w 31"/>
                  <a:gd name="T29" fmla="*/ 4 h 38"/>
                  <a:gd name="T30" fmla="*/ 7 w 31"/>
                  <a:gd name="T31" fmla="*/ 9 h 38"/>
                  <a:gd name="T32" fmla="*/ 1 w 31"/>
                  <a:gd name="T33" fmla="*/ 13 h 38"/>
                  <a:gd name="T34" fmla="*/ 1 w 31"/>
                  <a:gd name="T35" fmla="*/ 20 h 38"/>
                  <a:gd name="T36" fmla="*/ 0 w 31"/>
                  <a:gd name="T37" fmla="*/ 24 h 38"/>
                  <a:gd name="T38" fmla="*/ 0 w 31"/>
                  <a:gd name="T3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38">
                    <a:moveTo>
                      <a:pt x="0" y="24"/>
                    </a:moveTo>
                    <a:lnTo>
                      <a:pt x="0" y="24"/>
                    </a:lnTo>
                    <a:lnTo>
                      <a:pt x="16" y="38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5" y="17"/>
                    </a:lnTo>
                    <a:lnTo>
                      <a:pt x="29" y="20"/>
                    </a:lnTo>
                    <a:lnTo>
                      <a:pt x="31" y="15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1" y="13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1" name="Freeform 641"/>
              <p:cNvSpPr>
                <a:spLocks/>
              </p:cNvSpPr>
              <p:nvPr/>
            </p:nvSpPr>
            <p:spPr bwMode="auto">
              <a:xfrm>
                <a:off x="2433" y="1797"/>
                <a:ext cx="11" cy="7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4 h 7"/>
                  <a:gd name="T4" fmla="*/ 0 w 11"/>
                  <a:gd name="T5" fmla="*/ 7 h 7"/>
                  <a:gd name="T6" fmla="*/ 6 w 11"/>
                  <a:gd name="T7" fmla="*/ 7 h 7"/>
                  <a:gd name="T8" fmla="*/ 11 w 11"/>
                  <a:gd name="T9" fmla="*/ 0 h 7"/>
                  <a:gd name="T10" fmla="*/ 1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2" name="Freeform 642"/>
              <p:cNvSpPr>
                <a:spLocks/>
              </p:cNvSpPr>
              <p:nvPr/>
            </p:nvSpPr>
            <p:spPr bwMode="auto">
              <a:xfrm>
                <a:off x="2433" y="1797"/>
                <a:ext cx="11" cy="7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4 h 7"/>
                  <a:gd name="T4" fmla="*/ 0 w 11"/>
                  <a:gd name="T5" fmla="*/ 7 h 7"/>
                  <a:gd name="T6" fmla="*/ 6 w 11"/>
                  <a:gd name="T7" fmla="*/ 7 h 7"/>
                  <a:gd name="T8" fmla="*/ 11 w 11"/>
                  <a:gd name="T9" fmla="*/ 0 h 7"/>
                  <a:gd name="T10" fmla="*/ 1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3" name="Freeform 643"/>
              <p:cNvSpPr>
                <a:spLocks/>
              </p:cNvSpPr>
              <p:nvPr/>
            </p:nvSpPr>
            <p:spPr bwMode="auto">
              <a:xfrm>
                <a:off x="2474" y="1793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0 w 7"/>
                  <a:gd name="T3" fmla="*/ 11 h 11"/>
                  <a:gd name="T4" fmla="*/ 7 w 7"/>
                  <a:gd name="T5" fmla="*/ 8 h 11"/>
                  <a:gd name="T6" fmla="*/ 7 w 7"/>
                  <a:gd name="T7" fmla="*/ 0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0" y="11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4" name="Freeform 644"/>
              <p:cNvSpPr>
                <a:spLocks/>
              </p:cNvSpPr>
              <p:nvPr/>
            </p:nvSpPr>
            <p:spPr bwMode="auto">
              <a:xfrm>
                <a:off x="2474" y="1793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0 w 7"/>
                  <a:gd name="T3" fmla="*/ 11 h 11"/>
                  <a:gd name="T4" fmla="*/ 7 w 7"/>
                  <a:gd name="T5" fmla="*/ 8 h 11"/>
                  <a:gd name="T6" fmla="*/ 7 w 7"/>
                  <a:gd name="T7" fmla="*/ 0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0" y="11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5" name="Freeform 645"/>
              <p:cNvSpPr>
                <a:spLocks/>
              </p:cNvSpPr>
              <p:nvPr/>
            </p:nvSpPr>
            <p:spPr bwMode="auto">
              <a:xfrm>
                <a:off x="2450" y="1804"/>
                <a:ext cx="7" cy="8"/>
              </a:xfrm>
              <a:custGeom>
                <a:avLst/>
                <a:gdLst>
                  <a:gd name="T0" fmla="*/ 2 w 7"/>
                  <a:gd name="T1" fmla="*/ 0 h 8"/>
                  <a:gd name="T2" fmla="*/ 0 w 7"/>
                  <a:gd name="T3" fmla="*/ 8 h 8"/>
                  <a:gd name="T4" fmla="*/ 4 w 7"/>
                  <a:gd name="T5" fmla="*/ 8 h 8"/>
                  <a:gd name="T6" fmla="*/ 7 w 7"/>
                  <a:gd name="T7" fmla="*/ 2 h 8"/>
                  <a:gd name="T8" fmla="*/ 2 w 7"/>
                  <a:gd name="T9" fmla="*/ 0 h 8"/>
                  <a:gd name="T10" fmla="*/ 2 w 7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6" name="Freeform 646"/>
              <p:cNvSpPr>
                <a:spLocks/>
              </p:cNvSpPr>
              <p:nvPr/>
            </p:nvSpPr>
            <p:spPr bwMode="auto">
              <a:xfrm>
                <a:off x="2450" y="1804"/>
                <a:ext cx="7" cy="8"/>
              </a:xfrm>
              <a:custGeom>
                <a:avLst/>
                <a:gdLst>
                  <a:gd name="T0" fmla="*/ 2 w 7"/>
                  <a:gd name="T1" fmla="*/ 0 h 8"/>
                  <a:gd name="T2" fmla="*/ 0 w 7"/>
                  <a:gd name="T3" fmla="*/ 8 h 8"/>
                  <a:gd name="T4" fmla="*/ 4 w 7"/>
                  <a:gd name="T5" fmla="*/ 8 h 8"/>
                  <a:gd name="T6" fmla="*/ 7 w 7"/>
                  <a:gd name="T7" fmla="*/ 2 h 8"/>
                  <a:gd name="T8" fmla="*/ 2 w 7"/>
                  <a:gd name="T9" fmla="*/ 0 h 8"/>
                  <a:gd name="T10" fmla="*/ 2 w 7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7" name="Freeform 647"/>
              <p:cNvSpPr>
                <a:spLocks/>
              </p:cNvSpPr>
              <p:nvPr/>
            </p:nvSpPr>
            <p:spPr bwMode="auto">
              <a:xfrm>
                <a:off x="2555" y="1495"/>
                <a:ext cx="200" cy="158"/>
              </a:xfrm>
              <a:custGeom>
                <a:avLst/>
                <a:gdLst>
                  <a:gd name="T0" fmla="*/ 120 w 200"/>
                  <a:gd name="T1" fmla="*/ 7 h 158"/>
                  <a:gd name="T2" fmla="*/ 137 w 200"/>
                  <a:gd name="T3" fmla="*/ 20 h 158"/>
                  <a:gd name="T4" fmla="*/ 155 w 200"/>
                  <a:gd name="T5" fmla="*/ 24 h 158"/>
                  <a:gd name="T6" fmla="*/ 162 w 200"/>
                  <a:gd name="T7" fmla="*/ 20 h 158"/>
                  <a:gd name="T8" fmla="*/ 169 w 200"/>
                  <a:gd name="T9" fmla="*/ 24 h 158"/>
                  <a:gd name="T10" fmla="*/ 173 w 200"/>
                  <a:gd name="T11" fmla="*/ 27 h 158"/>
                  <a:gd name="T12" fmla="*/ 175 w 200"/>
                  <a:gd name="T13" fmla="*/ 26 h 158"/>
                  <a:gd name="T14" fmla="*/ 180 w 200"/>
                  <a:gd name="T15" fmla="*/ 29 h 158"/>
                  <a:gd name="T16" fmla="*/ 197 w 200"/>
                  <a:gd name="T17" fmla="*/ 27 h 158"/>
                  <a:gd name="T18" fmla="*/ 200 w 200"/>
                  <a:gd name="T19" fmla="*/ 31 h 158"/>
                  <a:gd name="T20" fmla="*/ 197 w 200"/>
                  <a:gd name="T21" fmla="*/ 40 h 158"/>
                  <a:gd name="T22" fmla="*/ 160 w 200"/>
                  <a:gd name="T23" fmla="*/ 62 h 158"/>
                  <a:gd name="T24" fmla="*/ 144 w 200"/>
                  <a:gd name="T25" fmla="*/ 91 h 158"/>
                  <a:gd name="T26" fmla="*/ 144 w 200"/>
                  <a:gd name="T27" fmla="*/ 98 h 158"/>
                  <a:gd name="T28" fmla="*/ 151 w 200"/>
                  <a:gd name="T29" fmla="*/ 104 h 158"/>
                  <a:gd name="T30" fmla="*/ 149 w 200"/>
                  <a:gd name="T31" fmla="*/ 106 h 158"/>
                  <a:gd name="T32" fmla="*/ 142 w 200"/>
                  <a:gd name="T33" fmla="*/ 115 h 158"/>
                  <a:gd name="T34" fmla="*/ 137 w 200"/>
                  <a:gd name="T35" fmla="*/ 128 h 158"/>
                  <a:gd name="T36" fmla="*/ 128 w 200"/>
                  <a:gd name="T37" fmla="*/ 129 h 158"/>
                  <a:gd name="T38" fmla="*/ 117 w 200"/>
                  <a:gd name="T39" fmla="*/ 144 h 158"/>
                  <a:gd name="T40" fmla="*/ 79 w 200"/>
                  <a:gd name="T41" fmla="*/ 144 h 158"/>
                  <a:gd name="T42" fmla="*/ 62 w 200"/>
                  <a:gd name="T43" fmla="*/ 158 h 158"/>
                  <a:gd name="T44" fmla="*/ 53 w 200"/>
                  <a:gd name="T45" fmla="*/ 155 h 158"/>
                  <a:gd name="T46" fmla="*/ 44 w 200"/>
                  <a:gd name="T47" fmla="*/ 138 h 158"/>
                  <a:gd name="T48" fmla="*/ 31 w 200"/>
                  <a:gd name="T49" fmla="*/ 135 h 158"/>
                  <a:gd name="T50" fmla="*/ 29 w 200"/>
                  <a:gd name="T51" fmla="*/ 128 h 158"/>
                  <a:gd name="T52" fmla="*/ 39 w 200"/>
                  <a:gd name="T53" fmla="*/ 118 h 158"/>
                  <a:gd name="T54" fmla="*/ 33 w 200"/>
                  <a:gd name="T55" fmla="*/ 109 h 158"/>
                  <a:gd name="T56" fmla="*/ 37 w 200"/>
                  <a:gd name="T57" fmla="*/ 98 h 158"/>
                  <a:gd name="T58" fmla="*/ 31 w 200"/>
                  <a:gd name="T59" fmla="*/ 86 h 158"/>
                  <a:gd name="T60" fmla="*/ 39 w 200"/>
                  <a:gd name="T61" fmla="*/ 80 h 158"/>
                  <a:gd name="T62" fmla="*/ 39 w 200"/>
                  <a:gd name="T63" fmla="*/ 73 h 158"/>
                  <a:gd name="T64" fmla="*/ 40 w 200"/>
                  <a:gd name="T65" fmla="*/ 57 h 158"/>
                  <a:gd name="T66" fmla="*/ 49 w 200"/>
                  <a:gd name="T67" fmla="*/ 46 h 158"/>
                  <a:gd name="T68" fmla="*/ 46 w 200"/>
                  <a:gd name="T69" fmla="*/ 38 h 158"/>
                  <a:gd name="T70" fmla="*/ 22 w 200"/>
                  <a:gd name="T71" fmla="*/ 38 h 158"/>
                  <a:gd name="T72" fmla="*/ 19 w 200"/>
                  <a:gd name="T73" fmla="*/ 35 h 158"/>
                  <a:gd name="T74" fmla="*/ 8 w 200"/>
                  <a:gd name="T75" fmla="*/ 40 h 158"/>
                  <a:gd name="T76" fmla="*/ 9 w 200"/>
                  <a:gd name="T77" fmla="*/ 29 h 158"/>
                  <a:gd name="T78" fmla="*/ 8 w 200"/>
                  <a:gd name="T79" fmla="*/ 31 h 158"/>
                  <a:gd name="T80" fmla="*/ 6 w 200"/>
                  <a:gd name="T81" fmla="*/ 26 h 158"/>
                  <a:gd name="T82" fmla="*/ 8 w 200"/>
                  <a:gd name="T83" fmla="*/ 22 h 158"/>
                  <a:gd name="T84" fmla="*/ 0 w 200"/>
                  <a:gd name="T85" fmla="*/ 15 h 158"/>
                  <a:gd name="T86" fmla="*/ 6 w 200"/>
                  <a:gd name="T87" fmla="*/ 9 h 158"/>
                  <a:gd name="T88" fmla="*/ 15 w 200"/>
                  <a:gd name="T89" fmla="*/ 9 h 158"/>
                  <a:gd name="T90" fmla="*/ 19 w 200"/>
                  <a:gd name="T91" fmla="*/ 0 h 158"/>
                  <a:gd name="T92" fmla="*/ 120 w 200"/>
                  <a:gd name="T93" fmla="*/ 7 h 158"/>
                  <a:gd name="T94" fmla="*/ 120 w 200"/>
                  <a:gd name="T95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" h="158">
                    <a:moveTo>
                      <a:pt x="120" y="7"/>
                    </a:moveTo>
                    <a:lnTo>
                      <a:pt x="137" y="20"/>
                    </a:lnTo>
                    <a:lnTo>
                      <a:pt x="155" y="24"/>
                    </a:lnTo>
                    <a:lnTo>
                      <a:pt x="162" y="20"/>
                    </a:lnTo>
                    <a:lnTo>
                      <a:pt x="169" y="24"/>
                    </a:lnTo>
                    <a:lnTo>
                      <a:pt x="173" y="27"/>
                    </a:lnTo>
                    <a:lnTo>
                      <a:pt x="175" y="26"/>
                    </a:lnTo>
                    <a:lnTo>
                      <a:pt x="180" y="29"/>
                    </a:lnTo>
                    <a:lnTo>
                      <a:pt x="197" y="27"/>
                    </a:lnTo>
                    <a:lnTo>
                      <a:pt x="200" y="31"/>
                    </a:lnTo>
                    <a:lnTo>
                      <a:pt x="197" y="40"/>
                    </a:lnTo>
                    <a:lnTo>
                      <a:pt x="160" y="62"/>
                    </a:lnTo>
                    <a:lnTo>
                      <a:pt x="144" y="91"/>
                    </a:lnTo>
                    <a:lnTo>
                      <a:pt x="144" y="98"/>
                    </a:lnTo>
                    <a:lnTo>
                      <a:pt x="151" y="104"/>
                    </a:lnTo>
                    <a:lnTo>
                      <a:pt x="149" y="106"/>
                    </a:lnTo>
                    <a:lnTo>
                      <a:pt x="142" y="115"/>
                    </a:lnTo>
                    <a:lnTo>
                      <a:pt x="137" y="128"/>
                    </a:lnTo>
                    <a:lnTo>
                      <a:pt x="128" y="129"/>
                    </a:lnTo>
                    <a:lnTo>
                      <a:pt x="117" y="144"/>
                    </a:lnTo>
                    <a:lnTo>
                      <a:pt x="79" y="144"/>
                    </a:lnTo>
                    <a:lnTo>
                      <a:pt x="62" y="158"/>
                    </a:lnTo>
                    <a:lnTo>
                      <a:pt x="53" y="155"/>
                    </a:lnTo>
                    <a:lnTo>
                      <a:pt x="44" y="138"/>
                    </a:lnTo>
                    <a:lnTo>
                      <a:pt x="31" y="135"/>
                    </a:lnTo>
                    <a:lnTo>
                      <a:pt x="29" y="128"/>
                    </a:lnTo>
                    <a:lnTo>
                      <a:pt x="39" y="118"/>
                    </a:lnTo>
                    <a:lnTo>
                      <a:pt x="33" y="109"/>
                    </a:lnTo>
                    <a:lnTo>
                      <a:pt x="37" y="98"/>
                    </a:lnTo>
                    <a:lnTo>
                      <a:pt x="31" y="86"/>
                    </a:lnTo>
                    <a:lnTo>
                      <a:pt x="39" y="80"/>
                    </a:lnTo>
                    <a:lnTo>
                      <a:pt x="39" y="73"/>
                    </a:lnTo>
                    <a:lnTo>
                      <a:pt x="40" y="57"/>
                    </a:lnTo>
                    <a:lnTo>
                      <a:pt x="49" y="46"/>
                    </a:lnTo>
                    <a:lnTo>
                      <a:pt x="46" y="38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8" y="40"/>
                    </a:lnTo>
                    <a:lnTo>
                      <a:pt x="9" y="29"/>
                    </a:lnTo>
                    <a:lnTo>
                      <a:pt x="8" y="31"/>
                    </a:lnTo>
                    <a:lnTo>
                      <a:pt x="6" y="26"/>
                    </a:lnTo>
                    <a:lnTo>
                      <a:pt x="8" y="22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15" y="9"/>
                    </a:lnTo>
                    <a:lnTo>
                      <a:pt x="19" y="0"/>
                    </a:lnTo>
                    <a:lnTo>
                      <a:pt x="120" y="7"/>
                    </a:lnTo>
                    <a:lnTo>
                      <a:pt x="12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8" name="Freeform 648"/>
              <p:cNvSpPr>
                <a:spLocks/>
              </p:cNvSpPr>
              <p:nvPr/>
            </p:nvSpPr>
            <p:spPr bwMode="auto">
              <a:xfrm>
                <a:off x="2555" y="1495"/>
                <a:ext cx="200" cy="158"/>
              </a:xfrm>
              <a:custGeom>
                <a:avLst/>
                <a:gdLst>
                  <a:gd name="T0" fmla="*/ 120 w 200"/>
                  <a:gd name="T1" fmla="*/ 7 h 158"/>
                  <a:gd name="T2" fmla="*/ 137 w 200"/>
                  <a:gd name="T3" fmla="*/ 20 h 158"/>
                  <a:gd name="T4" fmla="*/ 155 w 200"/>
                  <a:gd name="T5" fmla="*/ 24 h 158"/>
                  <a:gd name="T6" fmla="*/ 162 w 200"/>
                  <a:gd name="T7" fmla="*/ 20 h 158"/>
                  <a:gd name="T8" fmla="*/ 169 w 200"/>
                  <a:gd name="T9" fmla="*/ 24 h 158"/>
                  <a:gd name="T10" fmla="*/ 173 w 200"/>
                  <a:gd name="T11" fmla="*/ 27 h 158"/>
                  <a:gd name="T12" fmla="*/ 175 w 200"/>
                  <a:gd name="T13" fmla="*/ 26 h 158"/>
                  <a:gd name="T14" fmla="*/ 180 w 200"/>
                  <a:gd name="T15" fmla="*/ 29 h 158"/>
                  <a:gd name="T16" fmla="*/ 197 w 200"/>
                  <a:gd name="T17" fmla="*/ 27 h 158"/>
                  <a:gd name="T18" fmla="*/ 200 w 200"/>
                  <a:gd name="T19" fmla="*/ 31 h 158"/>
                  <a:gd name="T20" fmla="*/ 197 w 200"/>
                  <a:gd name="T21" fmla="*/ 40 h 158"/>
                  <a:gd name="T22" fmla="*/ 160 w 200"/>
                  <a:gd name="T23" fmla="*/ 62 h 158"/>
                  <a:gd name="T24" fmla="*/ 144 w 200"/>
                  <a:gd name="T25" fmla="*/ 91 h 158"/>
                  <a:gd name="T26" fmla="*/ 144 w 200"/>
                  <a:gd name="T27" fmla="*/ 98 h 158"/>
                  <a:gd name="T28" fmla="*/ 151 w 200"/>
                  <a:gd name="T29" fmla="*/ 104 h 158"/>
                  <a:gd name="T30" fmla="*/ 149 w 200"/>
                  <a:gd name="T31" fmla="*/ 106 h 158"/>
                  <a:gd name="T32" fmla="*/ 142 w 200"/>
                  <a:gd name="T33" fmla="*/ 115 h 158"/>
                  <a:gd name="T34" fmla="*/ 137 w 200"/>
                  <a:gd name="T35" fmla="*/ 128 h 158"/>
                  <a:gd name="T36" fmla="*/ 128 w 200"/>
                  <a:gd name="T37" fmla="*/ 129 h 158"/>
                  <a:gd name="T38" fmla="*/ 117 w 200"/>
                  <a:gd name="T39" fmla="*/ 144 h 158"/>
                  <a:gd name="T40" fmla="*/ 79 w 200"/>
                  <a:gd name="T41" fmla="*/ 144 h 158"/>
                  <a:gd name="T42" fmla="*/ 62 w 200"/>
                  <a:gd name="T43" fmla="*/ 158 h 158"/>
                  <a:gd name="T44" fmla="*/ 53 w 200"/>
                  <a:gd name="T45" fmla="*/ 155 h 158"/>
                  <a:gd name="T46" fmla="*/ 44 w 200"/>
                  <a:gd name="T47" fmla="*/ 138 h 158"/>
                  <a:gd name="T48" fmla="*/ 31 w 200"/>
                  <a:gd name="T49" fmla="*/ 135 h 158"/>
                  <a:gd name="T50" fmla="*/ 29 w 200"/>
                  <a:gd name="T51" fmla="*/ 128 h 158"/>
                  <a:gd name="T52" fmla="*/ 39 w 200"/>
                  <a:gd name="T53" fmla="*/ 118 h 158"/>
                  <a:gd name="T54" fmla="*/ 33 w 200"/>
                  <a:gd name="T55" fmla="*/ 109 h 158"/>
                  <a:gd name="T56" fmla="*/ 37 w 200"/>
                  <a:gd name="T57" fmla="*/ 98 h 158"/>
                  <a:gd name="T58" fmla="*/ 31 w 200"/>
                  <a:gd name="T59" fmla="*/ 86 h 158"/>
                  <a:gd name="T60" fmla="*/ 39 w 200"/>
                  <a:gd name="T61" fmla="*/ 80 h 158"/>
                  <a:gd name="T62" fmla="*/ 39 w 200"/>
                  <a:gd name="T63" fmla="*/ 73 h 158"/>
                  <a:gd name="T64" fmla="*/ 40 w 200"/>
                  <a:gd name="T65" fmla="*/ 57 h 158"/>
                  <a:gd name="T66" fmla="*/ 49 w 200"/>
                  <a:gd name="T67" fmla="*/ 46 h 158"/>
                  <a:gd name="T68" fmla="*/ 46 w 200"/>
                  <a:gd name="T69" fmla="*/ 38 h 158"/>
                  <a:gd name="T70" fmla="*/ 22 w 200"/>
                  <a:gd name="T71" fmla="*/ 38 h 158"/>
                  <a:gd name="T72" fmla="*/ 19 w 200"/>
                  <a:gd name="T73" fmla="*/ 35 h 158"/>
                  <a:gd name="T74" fmla="*/ 8 w 200"/>
                  <a:gd name="T75" fmla="*/ 40 h 158"/>
                  <a:gd name="T76" fmla="*/ 9 w 200"/>
                  <a:gd name="T77" fmla="*/ 29 h 158"/>
                  <a:gd name="T78" fmla="*/ 8 w 200"/>
                  <a:gd name="T79" fmla="*/ 31 h 158"/>
                  <a:gd name="T80" fmla="*/ 6 w 200"/>
                  <a:gd name="T81" fmla="*/ 26 h 158"/>
                  <a:gd name="T82" fmla="*/ 8 w 200"/>
                  <a:gd name="T83" fmla="*/ 22 h 158"/>
                  <a:gd name="T84" fmla="*/ 0 w 200"/>
                  <a:gd name="T85" fmla="*/ 15 h 158"/>
                  <a:gd name="T86" fmla="*/ 6 w 200"/>
                  <a:gd name="T87" fmla="*/ 9 h 158"/>
                  <a:gd name="T88" fmla="*/ 15 w 200"/>
                  <a:gd name="T89" fmla="*/ 9 h 158"/>
                  <a:gd name="T90" fmla="*/ 19 w 200"/>
                  <a:gd name="T91" fmla="*/ 0 h 158"/>
                  <a:gd name="T92" fmla="*/ 120 w 200"/>
                  <a:gd name="T93" fmla="*/ 7 h 158"/>
                  <a:gd name="T94" fmla="*/ 120 w 200"/>
                  <a:gd name="T95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" h="158">
                    <a:moveTo>
                      <a:pt x="120" y="7"/>
                    </a:moveTo>
                    <a:lnTo>
                      <a:pt x="137" y="20"/>
                    </a:lnTo>
                    <a:lnTo>
                      <a:pt x="155" y="24"/>
                    </a:lnTo>
                    <a:lnTo>
                      <a:pt x="162" y="20"/>
                    </a:lnTo>
                    <a:lnTo>
                      <a:pt x="169" y="24"/>
                    </a:lnTo>
                    <a:lnTo>
                      <a:pt x="173" y="27"/>
                    </a:lnTo>
                    <a:lnTo>
                      <a:pt x="175" y="26"/>
                    </a:lnTo>
                    <a:lnTo>
                      <a:pt x="180" y="29"/>
                    </a:lnTo>
                    <a:lnTo>
                      <a:pt x="197" y="27"/>
                    </a:lnTo>
                    <a:lnTo>
                      <a:pt x="200" y="31"/>
                    </a:lnTo>
                    <a:lnTo>
                      <a:pt x="197" y="40"/>
                    </a:lnTo>
                    <a:lnTo>
                      <a:pt x="160" y="62"/>
                    </a:lnTo>
                    <a:lnTo>
                      <a:pt x="144" y="91"/>
                    </a:lnTo>
                    <a:lnTo>
                      <a:pt x="144" y="98"/>
                    </a:lnTo>
                    <a:lnTo>
                      <a:pt x="151" y="104"/>
                    </a:lnTo>
                    <a:lnTo>
                      <a:pt x="149" y="106"/>
                    </a:lnTo>
                    <a:lnTo>
                      <a:pt x="142" y="115"/>
                    </a:lnTo>
                    <a:lnTo>
                      <a:pt x="137" y="128"/>
                    </a:lnTo>
                    <a:lnTo>
                      <a:pt x="128" y="129"/>
                    </a:lnTo>
                    <a:lnTo>
                      <a:pt x="117" y="144"/>
                    </a:lnTo>
                    <a:lnTo>
                      <a:pt x="79" y="144"/>
                    </a:lnTo>
                    <a:lnTo>
                      <a:pt x="62" y="158"/>
                    </a:lnTo>
                    <a:lnTo>
                      <a:pt x="53" y="155"/>
                    </a:lnTo>
                    <a:lnTo>
                      <a:pt x="44" y="138"/>
                    </a:lnTo>
                    <a:lnTo>
                      <a:pt x="31" y="135"/>
                    </a:lnTo>
                    <a:lnTo>
                      <a:pt x="29" y="128"/>
                    </a:lnTo>
                    <a:lnTo>
                      <a:pt x="39" y="118"/>
                    </a:lnTo>
                    <a:lnTo>
                      <a:pt x="33" y="109"/>
                    </a:lnTo>
                    <a:lnTo>
                      <a:pt x="37" y="98"/>
                    </a:lnTo>
                    <a:lnTo>
                      <a:pt x="31" y="86"/>
                    </a:lnTo>
                    <a:lnTo>
                      <a:pt x="39" y="80"/>
                    </a:lnTo>
                    <a:lnTo>
                      <a:pt x="39" y="73"/>
                    </a:lnTo>
                    <a:lnTo>
                      <a:pt x="40" y="57"/>
                    </a:lnTo>
                    <a:lnTo>
                      <a:pt x="49" y="46"/>
                    </a:lnTo>
                    <a:lnTo>
                      <a:pt x="46" y="38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8" y="40"/>
                    </a:lnTo>
                    <a:lnTo>
                      <a:pt x="9" y="29"/>
                    </a:lnTo>
                    <a:lnTo>
                      <a:pt x="8" y="31"/>
                    </a:lnTo>
                    <a:lnTo>
                      <a:pt x="6" y="26"/>
                    </a:lnTo>
                    <a:lnTo>
                      <a:pt x="8" y="22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15" y="9"/>
                    </a:lnTo>
                    <a:lnTo>
                      <a:pt x="19" y="0"/>
                    </a:lnTo>
                    <a:lnTo>
                      <a:pt x="120" y="7"/>
                    </a:lnTo>
                    <a:lnTo>
                      <a:pt x="12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79" name="Freeform 649"/>
              <p:cNvSpPr>
                <a:spLocks/>
              </p:cNvSpPr>
              <p:nvPr/>
            </p:nvSpPr>
            <p:spPr bwMode="auto">
              <a:xfrm>
                <a:off x="2723" y="159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0 w 5"/>
                  <a:gd name="T5" fmla="*/ 2 h 4"/>
                  <a:gd name="T6" fmla="*/ 5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0" name="Freeform 650"/>
              <p:cNvSpPr>
                <a:spLocks/>
              </p:cNvSpPr>
              <p:nvPr/>
            </p:nvSpPr>
            <p:spPr bwMode="auto">
              <a:xfrm>
                <a:off x="2723" y="159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0 w 5"/>
                  <a:gd name="T5" fmla="*/ 2 h 4"/>
                  <a:gd name="T6" fmla="*/ 5 w 5"/>
                  <a:gd name="T7" fmla="*/ 0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1" name="Freeform 651"/>
              <p:cNvSpPr>
                <a:spLocks/>
              </p:cNvSpPr>
              <p:nvPr/>
            </p:nvSpPr>
            <p:spPr bwMode="auto">
              <a:xfrm>
                <a:off x="2765" y="1573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  <a:gd name="T6" fmla="*/ 5 w 7"/>
                  <a:gd name="T7" fmla="*/ 0 h 4"/>
                  <a:gd name="T8" fmla="*/ 5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2" name="Freeform 652"/>
              <p:cNvSpPr>
                <a:spLocks/>
              </p:cNvSpPr>
              <p:nvPr/>
            </p:nvSpPr>
            <p:spPr bwMode="auto">
              <a:xfrm>
                <a:off x="2765" y="1573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  <a:gd name="T6" fmla="*/ 5 w 7"/>
                  <a:gd name="T7" fmla="*/ 0 h 4"/>
                  <a:gd name="T8" fmla="*/ 5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3" name="Freeform 653"/>
              <p:cNvSpPr>
                <a:spLocks/>
              </p:cNvSpPr>
              <p:nvPr/>
            </p:nvSpPr>
            <p:spPr bwMode="auto">
              <a:xfrm>
                <a:off x="2741" y="1573"/>
                <a:ext cx="16" cy="15"/>
              </a:xfrm>
              <a:custGeom>
                <a:avLst/>
                <a:gdLst>
                  <a:gd name="T0" fmla="*/ 13 w 16"/>
                  <a:gd name="T1" fmla="*/ 0 h 15"/>
                  <a:gd name="T2" fmla="*/ 13 w 16"/>
                  <a:gd name="T3" fmla="*/ 6 h 15"/>
                  <a:gd name="T4" fmla="*/ 16 w 16"/>
                  <a:gd name="T5" fmla="*/ 8 h 15"/>
                  <a:gd name="T6" fmla="*/ 11 w 16"/>
                  <a:gd name="T7" fmla="*/ 15 h 15"/>
                  <a:gd name="T8" fmla="*/ 0 w 16"/>
                  <a:gd name="T9" fmla="*/ 9 h 15"/>
                  <a:gd name="T10" fmla="*/ 13 w 16"/>
                  <a:gd name="T11" fmla="*/ 0 h 15"/>
                  <a:gd name="T12" fmla="*/ 13 w 1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13" y="0"/>
                    </a:moveTo>
                    <a:lnTo>
                      <a:pt x="13" y="6"/>
                    </a:lnTo>
                    <a:lnTo>
                      <a:pt x="16" y="8"/>
                    </a:lnTo>
                    <a:lnTo>
                      <a:pt x="11" y="15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4" name="Freeform 654"/>
              <p:cNvSpPr>
                <a:spLocks/>
              </p:cNvSpPr>
              <p:nvPr/>
            </p:nvSpPr>
            <p:spPr bwMode="auto">
              <a:xfrm>
                <a:off x="2741" y="1573"/>
                <a:ext cx="16" cy="15"/>
              </a:xfrm>
              <a:custGeom>
                <a:avLst/>
                <a:gdLst>
                  <a:gd name="T0" fmla="*/ 13 w 16"/>
                  <a:gd name="T1" fmla="*/ 0 h 15"/>
                  <a:gd name="T2" fmla="*/ 13 w 16"/>
                  <a:gd name="T3" fmla="*/ 6 h 15"/>
                  <a:gd name="T4" fmla="*/ 16 w 16"/>
                  <a:gd name="T5" fmla="*/ 8 h 15"/>
                  <a:gd name="T6" fmla="*/ 11 w 16"/>
                  <a:gd name="T7" fmla="*/ 15 h 15"/>
                  <a:gd name="T8" fmla="*/ 0 w 16"/>
                  <a:gd name="T9" fmla="*/ 9 h 15"/>
                  <a:gd name="T10" fmla="*/ 13 w 16"/>
                  <a:gd name="T11" fmla="*/ 0 h 15"/>
                  <a:gd name="T12" fmla="*/ 13 w 1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13" y="0"/>
                    </a:moveTo>
                    <a:lnTo>
                      <a:pt x="13" y="6"/>
                    </a:lnTo>
                    <a:lnTo>
                      <a:pt x="16" y="8"/>
                    </a:lnTo>
                    <a:lnTo>
                      <a:pt x="11" y="15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5" name="Freeform 655"/>
              <p:cNvSpPr>
                <a:spLocks/>
              </p:cNvSpPr>
              <p:nvPr/>
            </p:nvSpPr>
            <p:spPr bwMode="auto">
              <a:xfrm>
                <a:off x="2781" y="631"/>
                <a:ext cx="415" cy="497"/>
              </a:xfrm>
              <a:custGeom>
                <a:avLst/>
                <a:gdLst>
                  <a:gd name="T0" fmla="*/ 40 w 415"/>
                  <a:gd name="T1" fmla="*/ 351 h 497"/>
                  <a:gd name="T2" fmla="*/ 25 w 415"/>
                  <a:gd name="T3" fmla="*/ 364 h 497"/>
                  <a:gd name="T4" fmla="*/ 4 w 415"/>
                  <a:gd name="T5" fmla="*/ 366 h 497"/>
                  <a:gd name="T6" fmla="*/ 5 w 415"/>
                  <a:gd name="T7" fmla="*/ 384 h 497"/>
                  <a:gd name="T8" fmla="*/ 24 w 415"/>
                  <a:gd name="T9" fmla="*/ 391 h 497"/>
                  <a:gd name="T10" fmla="*/ 38 w 415"/>
                  <a:gd name="T11" fmla="*/ 397 h 497"/>
                  <a:gd name="T12" fmla="*/ 31 w 415"/>
                  <a:gd name="T13" fmla="*/ 408 h 497"/>
                  <a:gd name="T14" fmla="*/ 5 w 415"/>
                  <a:gd name="T15" fmla="*/ 413 h 497"/>
                  <a:gd name="T16" fmla="*/ 4 w 415"/>
                  <a:gd name="T17" fmla="*/ 424 h 497"/>
                  <a:gd name="T18" fmla="*/ 7 w 415"/>
                  <a:gd name="T19" fmla="*/ 437 h 497"/>
                  <a:gd name="T20" fmla="*/ 25 w 415"/>
                  <a:gd name="T21" fmla="*/ 426 h 497"/>
                  <a:gd name="T22" fmla="*/ 4 w 415"/>
                  <a:gd name="T23" fmla="*/ 453 h 497"/>
                  <a:gd name="T24" fmla="*/ 9 w 415"/>
                  <a:gd name="T25" fmla="*/ 468 h 497"/>
                  <a:gd name="T26" fmla="*/ 25 w 415"/>
                  <a:gd name="T27" fmla="*/ 497 h 497"/>
                  <a:gd name="T28" fmla="*/ 82 w 415"/>
                  <a:gd name="T29" fmla="*/ 466 h 497"/>
                  <a:gd name="T30" fmla="*/ 85 w 415"/>
                  <a:gd name="T31" fmla="*/ 440 h 497"/>
                  <a:gd name="T32" fmla="*/ 100 w 415"/>
                  <a:gd name="T33" fmla="*/ 473 h 497"/>
                  <a:gd name="T34" fmla="*/ 109 w 415"/>
                  <a:gd name="T35" fmla="*/ 439 h 497"/>
                  <a:gd name="T36" fmla="*/ 124 w 415"/>
                  <a:gd name="T37" fmla="*/ 391 h 497"/>
                  <a:gd name="T38" fmla="*/ 113 w 415"/>
                  <a:gd name="T39" fmla="*/ 322 h 497"/>
                  <a:gd name="T40" fmla="*/ 145 w 415"/>
                  <a:gd name="T41" fmla="*/ 286 h 497"/>
                  <a:gd name="T42" fmla="*/ 164 w 415"/>
                  <a:gd name="T43" fmla="*/ 217 h 497"/>
                  <a:gd name="T44" fmla="*/ 187 w 415"/>
                  <a:gd name="T45" fmla="*/ 148 h 497"/>
                  <a:gd name="T46" fmla="*/ 240 w 415"/>
                  <a:gd name="T47" fmla="*/ 124 h 497"/>
                  <a:gd name="T48" fmla="*/ 242 w 415"/>
                  <a:gd name="T49" fmla="*/ 97 h 497"/>
                  <a:gd name="T50" fmla="*/ 260 w 415"/>
                  <a:gd name="T51" fmla="*/ 84 h 497"/>
                  <a:gd name="T52" fmla="*/ 315 w 415"/>
                  <a:gd name="T53" fmla="*/ 113 h 497"/>
                  <a:gd name="T54" fmla="*/ 369 w 415"/>
                  <a:gd name="T55" fmla="*/ 51 h 497"/>
                  <a:gd name="T56" fmla="*/ 385 w 415"/>
                  <a:gd name="T57" fmla="*/ 97 h 497"/>
                  <a:gd name="T58" fmla="*/ 415 w 415"/>
                  <a:gd name="T59" fmla="*/ 66 h 497"/>
                  <a:gd name="T60" fmla="*/ 400 w 415"/>
                  <a:gd name="T61" fmla="*/ 49 h 497"/>
                  <a:gd name="T62" fmla="*/ 387 w 415"/>
                  <a:gd name="T63" fmla="*/ 13 h 497"/>
                  <a:gd name="T64" fmla="*/ 373 w 415"/>
                  <a:gd name="T65" fmla="*/ 24 h 497"/>
                  <a:gd name="T66" fmla="*/ 373 w 415"/>
                  <a:gd name="T67" fmla="*/ 15 h 497"/>
                  <a:gd name="T68" fmla="*/ 345 w 415"/>
                  <a:gd name="T69" fmla="*/ 35 h 497"/>
                  <a:gd name="T70" fmla="*/ 324 w 415"/>
                  <a:gd name="T71" fmla="*/ 31 h 497"/>
                  <a:gd name="T72" fmla="*/ 309 w 415"/>
                  <a:gd name="T73" fmla="*/ 15 h 497"/>
                  <a:gd name="T74" fmla="*/ 285 w 415"/>
                  <a:gd name="T75" fmla="*/ 49 h 497"/>
                  <a:gd name="T76" fmla="*/ 269 w 415"/>
                  <a:gd name="T77" fmla="*/ 46 h 497"/>
                  <a:gd name="T78" fmla="*/ 273 w 415"/>
                  <a:gd name="T79" fmla="*/ 67 h 497"/>
                  <a:gd name="T80" fmla="*/ 249 w 415"/>
                  <a:gd name="T81" fmla="*/ 66 h 497"/>
                  <a:gd name="T82" fmla="*/ 245 w 415"/>
                  <a:gd name="T83" fmla="*/ 57 h 497"/>
                  <a:gd name="T84" fmla="*/ 227 w 415"/>
                  <a:gd name="T85" fmla="*/ 66 h 497"/>
                  <a:gd name="T86" fmla="*/ 216 w 415"/>
                  <a:gd name="T87" fmla="*/ 75 h 497"/>
                  <a:gd name="T88" fmla="*/ 213 w 415"/>
                  <a:gd name="T89" fmla="*/ 77 h 497"/>
                  <a:gd name="T90" fmla="*/ 205 w 415"/>
                  <a:gd name="T91" fmla="*/ 106 h 497"/>
                  <a:gd name="T92" fmla="*/ 202 w 415"/>
                  <a:gd name="T93" fmla="*/ 122 h 497"/>
                  <a:gd name="T94" fmla="*/ 178 w 415"/>
                  <a:gd name="T95" fmla="*/ 146 h 497"/>
                  <a:gd name="T96" fmla="*/ 164 w 415"/>
                  <a:gd name="T97" fmla="*/ 158 h 497"/>
                  <a:gd name="T98" fmla="*/ 134 w 415"/>
                  <a:gd name="T99" fmla="*/ 195 h 497"/>
                  <a:gd name="T100" fmla="*/ 134 w 415"/>
                  <a:gd name="T101" fmla="*/ 213 h 497"/>
                  <a:gd name="T102" fmla="*/ 125 w 415"/>
                  <a:gd name="T103" fmla="*/ 226 h 497"/>
                  <a:gd name="T104" fmla="*/ 116 w 415"/>
                  <a:gd name="T105" fmla="*/ 240 h 497"/>
                  <a:gd name="T106" fmla="*/ 102 w 415"/>
                  <a:gd name="T107" fmla="*/ 264 h 497"/>
                  <a:gd name="T108" fmla="*/ 96 w 415"/>
                  <a:gd name="T109" fmla="*/ 278 h 497"/>
                  <a:gd name="T110" fmla="*/ 84 w 415"/>
                  <a:gd name="T111" fmla="*/ 317 h 497"/>
                  <a:gd name="T112" fmla="*/ 69 w 415"/>
                  <a:gd name="T113" fmla="*/ 317 h 497"/>
                  <a:gd name="T114" fmla="*/ 58 w 415"/>
                  <a:gd name="T115" fmla="*/ 32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5" h="497">
                    <a:moveTo>
                      <a:pt x="42" y="335"/>
                    </a:moveTo>
                    <a:lnTo>
                      <a:pt x="31" y="340"/>
                    </a:lnTo>
                    <a:lnTo>
                      <a:pt x="42" y="346"/>
                    </a:lnTo>
                    <a:lnTo>
                      <a:pt x="40" y="351"/>
                    </a:lnTo>
                    <a:lnTo>
                      <a:pt x="24" y="351"/>
                    </a:lnTo>
                    <a:lnTo>
                      <a:pt x="25" y="353"/>
                    </a:lnTo>
                    <a:lnTo>
                      <a:pt x="24" y="357"/>
                    </a:lnTo>
                    <a:lnTo>
                      <a:pt x="25" y="364"/>
                    </a:lnTo>
                    <a:lnTo>
                      <a:pt x="22" y="359"/>
                    </a:lnTo>
                    <a:lnTo>
                      <a:pt x="16" y="366"/>
                    </a:lnTo>
                    <a:lnTo>
                      <a:pt x="18" y="369"/>
                    </a:lnTo>
                    <a:lnTo>
                      <a:pt x="4" y="366"/>
                    </a:lnTo>
                    <a:lnTo>
                      <a:pt x="4" y="373"/>
                    </a:lnTo>
                    <a:lnTo>
                      <a:pt x="24" y="375"/>
                    </a:lnTo>
                    <a:lnTo>
                      <a:pt x="2" y="379"/>
                    </a:lnTo>
                    <a:lnTo>
                      <a:pt x="5" y="384"/>
                    </a:lnTo>
                    <a:lnTo>
                      <a:pt x="2" y="391"/>
                    </a:lnTo>
                    <a:lnTo>
                      <a:pt x="2" y="399"/>
                    </a:lnTo>
                    <a:lnTo>
                      <a:pt x="22" y="399"/>
                    </a:lnTo>
                    <a:lnTo>
                      <a:pt x="24" y="391"/>
                    </a:lnTo>
                    <a:lnTo>
                      <a:pt x="24" y="397"/>
                    </a:lnTo>
                    <a:lnTo>
                      <a:pt x="33" y="399"/>
                    </a:lnTo>
                    <a:lnTo>
                      <a:pt x="40" y="386"/>
                    </a:lnTo>
                    <a:lnTo>
                      <a:pt x="38" y="397"/>
                    </a:lnTo>
                    <a:lnTo>
                      <a:pt x="42" y="395"/>
                    </a:lnTo>
                    <a:lnTo>
                      <a:pt x="33" y="400"/>
                    </a:lnTo>
                    <a:lnTo>
                      <a:pt x="34" y="406"/>
                    </a:lnTo>
                    <a:lnTo>
                      <a:pt x="31" y="408"/>
                    </a:lnTo>
                    <a:lnTo>
                      <a:pt x="27" y="400"/>
                    </a:lnTo>
                    <a:lnTo>
                      <a:pt x="2" y="406"/>
                    </a:lnTo>
                    <a:lnTo>
                      <a:pt x="5" y="408"/>
                    </a:lnTo>
                    <a:lnTo>
                      <a:pt x="5" y="413"/>
                    </a:lnTo>
                    <a:lnTo>
                      <a:pt x="0" y="411"/>
                    </a:lnTo>
                    <a:lnTo>
                      <a:pt x="4" y="417"/>
                    </a:lnTo>
                    <a:lnTo>
                      <a:pt x="11" y="413"/>
                    </a:lnTo>
                    <a:lnTo>
                      <a:pt x="4" y="424"/>
                    </a:lnTo>
                    <a:lnTo>
                      <a:pt x="5" y="431"/>
                    </a:lnTo>
                    <a:lnTo>
                      <a:pt x="9" y="428"/>
                    </a:lnTo>
                    <a:lnTo>
                      <a:pt x="9" y="433"/>
                    </a:lnTo>
                    <a:lnTo>
                      <a:pt x="7" y="437"/>
                    </a:lnTo>
                    <a:lnTo>
                      <a:pt x="9" y="439"/>
                    </a:lnTo>
                    <a:lnTo>
                      <a:pt x="22" y="419"/>
                    </a:lnTo>
                    <a:lnTo>
                      <a:pt x="33" y="419"/>
                    </a:lnTo>
                    <a:lnTo>
                      <a:pt x="25" y="426"/>
                    </a:lnTo>
                    <a:lnTo>
                      <a:pt x="24" y="422"/>
                    </a:lnTo>
                    <a:lnTo>
                      <a:pt x="13" y="440"/>
                    </a:lnTo>
                    <a:lnTo>
                      <a:pt x="22" y="442"/>
                    </a:lnTo>
                    <a:lnTo>
                      <a:pt x="4" y="453"/>
                    </a:lnTo>
                    <a:lnTo>
                      <a:pt x="5" y="457"/>
                    </a:lnTo>
                    <a:lnTo>
                      <a:pt x="22" y="451"/>
                    </a:lnTo>
                    <a:lnTo>
                      <a:pt x="16" y="469"/>
                    </a:lnTo>
                    <a:lnTo>
                      <a:pt x="9" y="468"/>
                    </a:lnTo>
                    <a:lnTo>
                      <a:pt x="9" y="477"/>
                    </a:lnTo>
                    <a:lnTo>
                      <a:pt x="22" y="489"/>
                    </a:lnTo>
                    <a:lnTo>
                      <a:pt x="27" y="488"/>
                    </a:lnTo>
                    <a:lnTo>
                      <a:pt x="25" y="497"/>
                    </a:lnTo>
                    <a:lnTo>
                      <a:pt x="42" y="497"/>
                    </a:lnTo>
                    <a:lnTo>
                      <a:pt x="65" y="479"/>
                    </a:lnTo>
                    <a:lnTo>
                      <a:pt x="73" y="464"/>
                    </a:lnTo>
                    <a:lnTo>
                      <a:pt x="82" y="466"/>
                    </a:lnTo>
                    <a:lnTo>
                      <a:pt x="85" y="459"/>
                    </a:lnTo>
                    <a:lnTo>
                      <a:pt x="84" y="446"/>
                    </a:lnTo>
                    <a:lnTo>
                      <a:pt x="87" y="451"/>
                    </a:lnTo>
                    <a:lnTo>
                      <a:pt x="85" y="440"/>
                    </a:lnTo>
                    <a:lnTo>
                      <a:pt x="89" y="439"/>
                    </a:lnTo>
                    <a:lnTo>
                      <a:pt x="91" y="460"/>
                    </a:lnTo>
                    <a:lnTo>
                      <a:pt x="98" y="464"/>
                    </a:lnTo>
                    <a:lnTo>
                      <a:pt x="100" y="473"/>
                    </a:lnTo>
                    <a:lnTo>
                      <a:pt x="104" y="469"/>
                    </a:lnTo>
                    <a:lnTo>
                      <a:pt x="107" y="459"/>
                    </a:lnTo>
                    <a:lnTo>
                      <a:pt x="105" y="451"/>
                    </a:lnTo>
                    <a:lnTo>
                      <a:pt x="109" y="439"/>
                    </a:lnTo>
                    <a:lnTo>
                      <a:pt x="118" y="433"/>
                    </a:lnTo>
                    <a:lnTo>
                      <a:pt x="120" y="419"/>
                    </a:lnTo>
                    <a:lnTo>
                      <a:pt x="114" y="406"/>
                    </a:lnTo>
                    <a:lnTo>
                      <a:pt x="124" y="391"/>
                    </a:lnTo>
                    <a:lnTo>
                      <a:pt x="114" y="377"/>
                    </a:lnTo>
                    <a:lnTo>
                      <a:pt x="113" y="349"/>
                    </a:lnTo>
                    <a:lnTo>
                      <a:pt x="116" y="333"/>
                    </a:lnTo>
                    <a:lnTo>
                      <a:pt x="113" y="322"/>
                    </a:lnTo>
                    <a:lnTo>
                      <a:pt x="114" y="311"/>
                    </a:lnTo>
                    <a:lnTo>
                      <a:pt x="129" y="300"/>
                    </a:lnTo>
                    <a:lnTo>
                      <a:pt x="145" y="295"/>
                    </a:lnTo>
                    <a:lnTo>
                      <a:pt x="145" y="286"/>
                    </a:lnTo>
                    <a:lnTo>
                      <a:pt x="140" y="275"/>
                    </a:lnTo>
                    <a:lnTo>
                      <a:pt x="151" y="255"/>
                    </a:lnTo>
                    <a:lnTo>
                      <a:pt x="153" y="220"/>
                    </a:lnTo>
                    <a:lnTo>
                      <a:pt x="164" y="217"/>
                    </a:lnTo>
                    <a:lnTo>
                      <a:pt x="167" y="202"/>
                    </a:lnTo>
                    <a:lnTo>
                      <a:pt x="182" y="180"/>
                    </a:lnTo>
                    <a:lnTo>
                      <a:pt x="178" y="168"/>
                    </a:lnTo>
                    <a:lnTo>
                      <a:pt x="187" y="148"/>
                    </a:lnTo>
                    <a:lnTo>
                      <a:pt x="198" y="138"/>
                    </a:lnTo>
                    <a:lnTo>
                      <a:pt x="205" y="144"/>
                    </a:lnTo>
                    <a:lnTo>
                      <a:pt x="213" y="120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38" y="115"/>
                    </a:lnTo>
                    <a:lnTo>
                      <a:pt x="244" y="104"/>
                    </a:lnTo>
                    <a:lnTo>
                      <a:pt x="242" y="97"/>
                    </a:lnTo>
                    <a:lnTo>
                      <a:pt x="249" y="95"/>
                    </a:lnTo>
                    <a:lnTo>
                      <a:pt x="258" y="91"/>
                    </a:lnTo>
                    <a:lnTo>
                      <a:pt x="256" y="86"/>
                    </a:lnTo>
                    <a:lnTo>
                      <a:pt x="260" y="84"/>
                    </a:lnTo>
                    <a:lnTo>
                      <a:pt x="280" y="109"/>
                    </a:lnTo>
                    <a:lnTo>
                      <a:pt x="295" y="113"/>
                    </a:lnTo>
                    <a:lnTo>
                      <a:pt x="304" y="106"/>
                    </a:lnTo>
                    <a:lnTo>
                      <a:pt x="315" y="113"/>
                    </a:lnTo>
                    <a:lnTo>
                      <a:pt x="333" y="98"/>
                    </a:lnTo>
                    <a:lnTo>
                      <a:pt x="333" y="73"/>
                    </a:lnTo>
                    <a:lnTo>
                      <a:pt x="336" y="62"/>
                    </a:lnTo>
                    <a:lnTo>
                      <a:pt x="369" y="51"/>
                    </a:lnTo>
                    <a:lnTo>
                      <a:pt x="387" y="67"/>
                    </a:lnTo>
                    <a:lnTo>
                      <a:pt x="389" y="80"/>
                    </a:lnTo>
                    <a:lnTo>
                      <a:pt x="382" y="91"/>
                    </a:lnTo>
                    <a:lnTo>
                      <a:pt x="385" y="97"/>
                    </a:lnTo>
                    <a:lnTo>
                      <a:pt x="402" y="80"/>
                    </a:lnTo>
                    <a:lnTo>
                      <a:pt x="404" y="71"/>
                    </a:lnTo>
                    <a:lnTo>
                      <a:pt x="415" y="75"/>
                    </a:lnTo>
                    <a:lnTo>
                      <a:pt x="415" y="66"/>
                    </a:lnTo>
                    <a:lnTo>
                      <a:pt x="393" y="69"/>
                    </a:lnTo>
                    <a:lnTo>
                      <a:pt x="398" y="60"/>
                    </a:lnTo>
                    <a:lnTo>
                      <a:pt x="378" y="46"/>
                    </a:lnTo>
                    <a:lnTo>
                      <a:pt x="400" y="49"/>
                    </a:lnTo>
                    <a:lnTo>
                      <a:pt x="415" y="33"/>
                    </a:lnTo>
                    <a:lnTo>
                      <a:pt x="400" y="18"/>
                    </a:lnTo>
                    <a:lnTo>
                      <a:pt x="389" y="22"/>
                    </a:lnTo>
                    <a:lnTo>
                      <a:pt x="387" y="13"/>
                    </a:lnTo>
                    <a:lnTo>
                      <a:pt x="378" y="17"/>
                    </a:lnTo>
                    <a:lnTo>
                      <a:pt x="378" y="31"/>
                    </a:lnTo>
                    <a:lnTo>
                      <a:pt x="369" y="31"/>
                    </a:lnTo>
                    <a:lnTo>
                      <a:pt x="373" y="24"/>
                    </a:lnTo>
                    <a:lnTo>
                      <a:pt x="364" y="24"/>
                    </a:lnTo>
                    <a:lnTo>
                      <a:pt x="369" y="20"/>
                    </a:lnTo>
                    <a:lnTo>
                      <a:pt x="365" y="17"/>
                    </a:lnTo>
                    <a:lnTo>
                      <a:pt x="373" y="15"/>
                    </a:lnTo>
                    <a:lnTo>
                      <a:pt x="375" y="7"/>
                    </a:lnTo>
                    <a:lnTo>
                      <a:pt x="362" y="0"/>
                    </a:lnTo>
                    <a:lnTo>
                      <a:pt x="353" y="31"/>
                    </a:lnTo>
                    <a:lnTo>
                      <a:pt x="345" y="35"/>
                    </a:lnTo>
                    <a:lnTo>
                      <a:pt x="345" y="9"/>
                    </a:lnTo>
                    <a:lnTo>
                      <a:pt x="322" y="51"/>
                    </a:lnTo>
                    <a:lnTo>
                      <a:pt x="318" y="47"/>
                    </a:lnTo>
                    <a:lnTo>
                      <a:pt x="324" y="31"/>
                    </a:lnTo>
                    <a:lnTo>
                      <a:pt x="333" y="13"/>
                    </a:lnTo>
                    <a:lnTo>
                      <a:pt x="324" y="17"/>
                    </a:lnTo>
                    <a:lnTo>
                      <a:pt x="320" y="7"/>
                    </a:lnTo>
                    <a:lnTo>
                      <a:pt x="309" y="15"/>
                    </a:lnTo>
                    <a:lnTo>
                      <a:pt x="315" y="22"/>
                    </a:lnTo>
                    <a:lnTo>
                      <a:pt x="293" y="44"/>
                    </a:lnTo>
                    <a:lnTo>
                      <a:pt x="293" y="55"/>
                    </a:lnTo>
                    <a:lnTo>
                      <a:pt x="285" y="49"/>
                    </a:lnTo>
                    <a:lnTo>
                      <a:pt x="287" y="46"/>
                    </a:lnTo>
                    <a:lnTo>
                      <a:pt x="278" y="47"/>
                    </a:lnTo>
                    <a:lnTo>
                      <a:pt x="271" y="40"/>
                    </a:lnTo>
                    <a:lnTo>
                      <a:pt x="269" y="46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3" y="49"/>
                    </a:lnTo>
                    <a:lnTo>
                      <a:pt x="273" y="67"/>
                    </a:lnTo>
                    <a:lnTo>
                      <a:pt x="260" y="53"/>
                    </a:lnTo>
                    <a:lnTo>
                      <a:pt x="262" y="58"/>
                    </a:lnTo>
                    <a:lnTo>
                      <a:pt x="251" y="60"/>
                    </a:lnTo>
                    <a:lnTo>
                      <a:pt x="249" y="66"/>
                    </a:lnTo>
                    <a:lnTo>
                      <a:pt x="251" y="73"/>
                    </a:lnTo>
                    <a:lnTo>
                      <a:pt x="244" y="82"/>
                    </a:lnTo>
                    <a:lnTo>
                      <a:pt x="245" y="75"/>
                    </a:lnTo>
                    <a:lnTo>
                      <a:pt x="245" y="57"/>
                    </a:lnTo>
                    <a:lnTo>
                      <a:pt x="236" y="66"/>
                    </a:lnTo>
                    <a:lnTo>
                      <a:pt x="234" y="78"/>
                    </a:lnTo>
                    <a:lnTo>
                      <a:pt x="234" y="64"/>
                    </a:lnTo>
                    <a:lnTo>
                      <a:pt x="227" y="66"/>
                    </a:lnTo>
                    <a:lnTo>
                      <a:pt x="225" y="77"/>
                    </a:lnTo>
                    <a:lnTo>
                      <a:pt x="233" y="89"/>
                    </a:lnTo>
                    <a:lnTo>
                      <a:pt x="220" y="75"/>
                    </a:lnTo>
                    <a:lnTo>
                      <a:pt x="216" y="75"/>
                    </a:lnTo>
                    <a:lnTo>
                      <a:pt x="222" y="84"/>
                    </a:lnTo>
                    <a:lnTo>
                      <a:pt x="220" y="87"/>
                    </a:lnTo>
                    <a:lnTo>
                      <a:pt x="213" y="84"/>
                    </a:lnTo>
                    <a:lnTo>
                      <a:pt x="213" y="77"/>
                    </a:lnTo>
                    <a:lnTo>
                      <a:pt x="209" y="86"/>
                    </a:lnTo>
                    <a:lnTo>
                      <a:pt x="211" y="91"/>
                    </a:lnTo>
                    <a:lnTo>
                      <a:pt x="202" y="98"/>
                    </a:lnTo>
                    <a:lnTo>
                      <a:pt x="205" y="106"/>
                    </a:lnTo>
                    <a:lnTo>
                      <a:pt x="204" y="106"/>
                    </a:lnTo>
                    <a:lnTo>
                      <a:pt x="204" y="109"/>
                    </a:lnTo>
                    <a:lnTo>
                      <a:pt x="185" y="120"/>
                    </a:lnTo>
                    <a:lnTo>
                      <a:pt x="202" y="122"/>
                    </a:lnTo>
                    <a:lnTo>
                      <a:pt x="196" y="129"/>
                    </a:lnTo>
                    <a:lnTo>
                      <a:pt x="182" y="128"/>
                    </a:lnTo>
                    <a:lnTo>
                      <a:pt x="182" y="144"/>
                    </a:lnTo>
                    <a:lnTo>
                      <a:pt x="178" y="146"/>
                    </a:lnTo>
                    <a:lnTo>
                      <a:pt x="174" y="135"/>
                    </a:lnTo>
                    <a:lnTo>
                      <a:pt x="167" y="148"/>
                    </a:lnTo>
                    <a:lnTo>
                      <a:pt x="169" y="155"/>
                    </a:lnTo>
                    <a:lnTo>
                      <a:pt x="164" y="158"/>
                    </a:lnTo>
                    <a:lnTo>
                      <a:pt x="173" y="158"/>
                    </a:lnTo>
                    <a:lnTo>
                      <a:pt x="154" y="164"/>
                    </a:lnTo>
                    <a:lnTo>
                      <a:pt x="147" y="184"/>
                    </a:lnTo>
                    <a:lnTo>
                      <a:pt x="134" y="195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1" y="204"/>
                    </a:lnTo>
                    <a:lnTo>
                      <a:pt x="134" y="213"/>
                    </a:lnTo>
                    <a:lnTo>
                      <a:pt x="122" y="226"/>
                    </a:lnTo>
                    <a:lnTo>
                      <a:pt x="129" y="222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37"/>
                    </a:lnTo>
                    <a:lnTo>
                      <a:pt x="120" y="237"/>
                    </a:lnTo>
                    <a:lnTo>
                      <a:pt x="122" y="248"/>
                    </a:lnTo>
                    <a:lnTo>
                      <a:pt x="116" y="240"/>
                    </a:lnTo>
                    <a:lnTo>
                      <a:pt x="114" y="251"/>
                    </a:lnTo>
                    <a:lnTo>
                      <a:pt x="118" y="248"/>
                    </a:lnTo>
                    <a:lnTo>
                      <a:pt x="118" y="257"/>
                    </a:lnTo>
                    <a:lnTo>
                      <a:pt x="102" y="264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2" y="280"/>
                    </a:lnTo>
                    <a:lnTo>
                      <a:pt x="96" y="278"/>
                    </a:lnTo>
                    <a:lnTo>
                      <a:pt x="82" y="295"/>
                    </a:lnTo>
                    <a:lnTo>
                      <a:pt x="82" y="300"/>
                    </a:lnTo>
                    <a:lnTo>
                      <a:pt x="76" y="304"/>
                    </a:lnTo>
                    <a:lnTo>
                      <a:pt x="84" y="317"/>
                    </a:lnTo>
                    <a:lnTo>
                      <a:pt x="102" y="306"/>
                    </a:lnTo>
                    <a:lnTo>
                      <a:pt x="82" y="322"/>
                    </a:lnTo>
                    <a:lnTo>
                      <a:pt x="76" y="313"/>
                    </a:lnTo>
                    <a:lnTo>
                      <a:pt x="69" y="317"/>
                    </a:lnTo>
                    <a:lnTo>
                      <a:pt x="71" y="322"/>
                    </a:lnTo>
                    <a:lnTo>
                      <a:pt x="69" y="324"/>
                    </a:lnTo>
                    <a:lnTo>
                      <a:pt x="65" y="317"/>
                    </a:lnTo>
                    <a:lnTo>
                      <a:pt x="58" y="320"/>
                    </a:lnTo>
                    <a:lnTo>
                      <a:pt x="42" y="335"/>
                    </a:lnTo>
                    <a:lnTo>
                      <a:pt x="42" y="33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6" name="Freeform 656"/>
              <p:cNvSpPr>
                <a:spLocks/>
              </p:cNvSpPr>
              <p:nvPr/>
            </p:nvSpPr>
            <p:spPr bwMode="auto">
              <a:xfrm>
                <a:off x="2781" y="631"/>
                <a:ext cx="415" cy="497"/>
              </a:xfrm>
              <a:custGeom>
                <a:avLst/>
                <a:gdLst>
                  <a:gd name="T0" fmla="*/ 40 w 415"/>
                  <a:gd name="T1" fmla="*/ 351 h 497"/>
                  <a:gd name="T2" fmla="*/ 25 w 415"/>
                  <a:gd name="T3" fmla="*/ 364 h 497"/>
                  <a:gd name="T4" fmla="*/ 4 w 415"/>
                  <a:gd name="T5" fmla="*/ 366 h 497"/>
                  <a:gd name="T6" fmla="*/ 5 w 415"/>
                  <a:gd name="T7" fmla="*/ 384 h 497"/>
                  <a:gd name="T8" fmla="*/ 24 w 415"/>
                  <a:gd name="T9" fmla="*/ 391 h 497"/>
                  <a:gd name="T10" fmla="*/ 38 w 415"/>
                  <a:gd name="T11" fmla="*/ 397 h 497"/>
                  <a:gd name="T12" fmla="*/ 31 w 415"/>
                  <a:gd name="T13" fmla="*/ 408 h 497"/>
                  <a:gd name="T14" fmla="*/ 5 w 415"/>
                  <a:gd name="T15" fmla="*/ 413 h 497"/>
                  <a:gd name="T16" fmla="*/ 4 w 415"/>
                  <a:gd name="T17" fmla="*/ 424 h 497"/>
                  <a:gd name="T18" fmla="*/ 7 w 415"/>
                  <a:gd name="T19" fmla="*/ 437 h 497"/>
                  <a:gd name="T20" fmla="*/ 25 w 415"/>
                  <a:gd name="T21" fmla="*/ 426 h 497"/>
                  <a:gd name="T22" fmla="*/ 4 w 415"/>
                  <a:gd name="T23" fmla="*/ 453 h 497"/>
                  <a:gd name="T24" fmla="*/ 9 w 415"/>
                  <a:gd name="T25" fmla="*/ 468 h 497"/>
                  <a:gd name="T26" fmla="*/ 25 w 415"/>
                  <a:gd name="T27" fmla="*/ 497 h 497"/>
                  <a:gd name="T28" fmla="*/ 82 w 415"/>
                  <a:gd name="T29" fmla="*/ 466 h 497"/>
                  <a:gd name="T30" fmla="*/ 85 w 415"/>
                  <a:gd name="T31" fmla="*/ 440 h 497"/>
                  <a:gd name="T32" fmla="*/ 100 w 415"/>
                  <a:gd name="T33" fmla="*/ 473 h 497"/>
                  <a:gd name="T34" fmla="*/ 109 w 415"/>
                  <a:gd name="T35" fmla="*/ 439 h 497"/>
                  <a:gd name="T36" fmla="*/ 124 w 415"/>
                  <a:gd name="T37" fmla="*/ 391 h 497"/>
                  <a:gd name="T38" fmla="*/ 113 w 415"/>
                  <a:gd name="T39" fmla="*/ 322 h 497"/>
                  <a:gd name="T40" fmla="*/ 145 w 415"/>
                  <a:gd name="T41" fmla="*/ 286 h 497"/>
                  <a:gd name="T42" fmla="*/ 164 w 415"/>
                  <a:gd name="T43" fmla="*/ 217 h 497"/>
                  <a:gd name="T44" fmla="*/ 187 w 415"/>
                  <a:gd name="T45" fmla="*/ 148 h 497"/>
                  <a:gd name="T46" fmla="*/ 240 w 415"/>
                  <a:gd name="T47" fmla="*/ 124 h 497"/>
                  <a:gd name="T48" fmla="*/ 242 w 415"/>
                  <a:gd name="T49" fmla="*/ 97 h 497"/>
                  <a:gd name="T50" fmla="*/ 260 w 415"/>
                  <a:gd name="T51" fmla="*/ 84 h 497"/>
                  <a:gd name="T52" fmla="*/ 315 w 415"/>
                  <a:gd name="T53" fmla="*/ 113 h 497"/>
                  <a:gd name="T54" fmla="*/ 369 w 415"/>
                  <a:gd name="T55" fmla="*/ 51 h 497"/>
                  <a:gd name="T56" fmla="*/ 385 w 415"/>
                  <a:gd name="T57" fmla="*/ 97 h 497"/>
                  <a:gd name="T58" fmla="*/ 415 w 415"/>
                  <a:gd name="T59" fmla="*/ 66 h 497"/>
                  <a:gd name="T60" fmla="*/ 400 w 415"/>
                  <a:gd name="T61" fmla="*/ 49 h 497"/>
                  <a:gd name="T62" fmla="*/ 387 w 415"/>
                  <a:gd name="T63" fmla="*/ 13 h 497"/>
                  <a:gd name="T64" fmla="*/ 373 w 415"/>
                  <a:gd name="T65" fmla="*/ 24 h 497"/>
                  <a:gd name="T66" fmla="*/ 373 w 415"/>
                  <a:gd name="T67" fmla="*/ 15 h 497"/>
                  <a:gd name="T68" fmla="*/ 345 w 415"/>
                  <a:gd name="T69" fmla="*/ 35 h 497"/>
                  <a:gd name="T70" fmla="*/ 324 w 415"/>
                  <a:gd name="T71" fmla="*/ 31 h 497"/>
                  <a:gd name="T72" fmla="*/ 309 w 415"/>
                  <a:gd name="T73" fmla="*/ 15 h 497"/>
                  <a:gd name="T74" fmla="*/ 285 w 415"/>
                  <a:gd name="T75" fmla="*/ 49 h 497"/>
                  <a:gd name="T76" fmla="*/ 269 w 415"/>
                  <a:gd name="T77" fmla="*/ 46 h 497"/>
                  <a:gd name="T78" fmla="*/ 273 w 415"/>
                  <a:gd name="T79" fmla="*/ 67 h 497"/>
                  <a:gd name="T80" fmla="*/ 249 w 415"/>
                  <a:gd name="T81" fmla="*/ 66 h 497"/>
                  <a:gd name="T82" fmla="*/ 245 w 415"/>
                  <a:gd name="T83" fmla="*/ 57 h 497"/>
                  <a:gd name="T84" fmla="*/ 227 w 415"/>
                  <a:gd name="T85" fmla="*/ 66 h 497"/>
                  <a:gd name="T86" fmla="*/ 216 w 415"/>
                  <a:gd name="T87" fmla="*/ 75 h 497"/>
                  <a:gd name="T88" fmla="*/ 213 w 415"/>
                  <a:gd name="T89" fmla="*/ 77 h 497"/>
                  <a:gd name="T90" fmla="*/ 205 w 415"/>
                  <a:gd name="T91" fmla="*/ 106 h 497"/>
                  <a:gd name="T92" fmla="*/ 202 w 415"/>
                  <a:gd name="T93" fmla="*/ 122 h 497"/>
                  <a:gd name="T94" fmla="*/ 178 w 415"/>
                  <a:gd name="T95" fmla="*/ 146 h 497"/>
                  <a:gd name="T96" fmla="*/ 164 w 415"/>
                  <a:gd name="T97" fmla="*/ 158 h 497"/>
                  <a:gd name="T98" fmla="*/ 134 w 415"/>
                  <a:gd name="T99" fmla="*/ 195 h 497"/>
                  <a:gd name="T100" fmla="*/ 134 w 415"/>
                  <a:gd name="T101" fmla="*/ 213 h 497"/>
                  <a:gd name="T102" fmla="*/ 125 w 415"/>
                  <a:gd name="T103" fmla="*/ 226 h 497"/>
                  <a:gd name="T104" fmla="*/ 116 w 415"/>
                  <a:gd name="T105" fmla="*/ 240 h 497"/>
                  <a:gd name="T106" fmla="*/ 102 w 415"/>
                  <a:gd name="T107" fmla="*/ 264 h 497"/>
                  <a:gd name="T108" fmla="*/ 96 w 415"/>
                  <a:gd name="T109" fmla="*/ 278 h 497"/>
                  <a:gd name="T110" fmla="*/ 84 w 415"/>
                  <a:gd name="T111" fmla="*/ 317 h 497"/>
                  <a:gd name="T112" fmla="*/ 69 w 415"/>
                  <a:gd name="T113" fmla="*/ 317 h 497"/>
                  <a:gd name="T114" fmla="*/ 58 w 415"/>
                  <a:gd name="T115" fmla="*/ 32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5" h="497">
                    <a:moveTo>
                      <a:pt x="42" y="335"/>
                    </a:moveTo>
                    <a:lnTo>
                      <a:pt x="31" y="340"/>
                    </a:lnTo>
                    <a:lnTo>
                      <a:pt x="42" y="346"/>
                    </a:lnTo>
                    <a:lnTo>
                      <a:pt x="40" y="351"/>
                    </a:lnTo>
                    <a:lnTo>
                      <a:pt x="24" y="351"/>
                    </a:lnTo>
                    <a:lnTo>
                      <a:pt x="25" y="353"/>
                    </a:lnTo>
                    <a:lnTo>
                      <a:pt x="24" y="357"/>
                    </a:lnTo>
                    <a:lnTo>
                      <a:pt x="25" y="364"/>
                    </a:lnTo>
                    <a:lnTo>
                      <a:pt x="22" y="359"/>
                    </a:lnTo>
                    <a:lnTo>
                      <a:pt x="16" y="366"/>
                    </a:lnTo>
                    <a:lnTo>
                      <a:pt x="18" y="369"/>
                    </a:lnTo>
                    <a:lnTo>
                      <a:pt x="4" y="366"/>
                    </a:lnTo>
                    <a:lnTo>
                      <a:pt x="4" y="373"/>
                    </a:lnTo>
                    <a:lnTo>
                      <a:pt x="24" y="375"/>
                    </a:lnTo>
                    <a:lnTo>
                      <a:pt x="2" y="379"/>
                    </a:lnTo>
                    <a:lnTo>
                      <a:pt x="5" y="384"/>
                    </a:lnTo>
                    <a:lnTo>
                      <a:pt x="2" y="391"/>
                    </a:lnTo>
                    <a:lnTo>
                      <a:pt x="2" y="399"/>
                    </a:lnTo>
                    <a:lnTo>
                      <a:pt x="22" y="399"/>
                    </a:lnTo>
                    <a:lnTo>
                      <a:pt x="24" y="391"/>
                    </a:lnTo>
                    <a:lnTo>
                      <a:pt x="24" y="397"/>
                    </a:lnTo>
                    <a:lnTo>
                      <a:pt x="33" y="399"/>
                    </a:lnTo>
                    <a:lnTo>
                      <a:pt x="40" y="386"/>
                    </a:lnTo>
                    <a:lnTo>
                      <a:pt x="38" y="397"/>
                    </a:lnTo>
                    <a:lnTo>
                      <a:pt x="42" y="395"/>
                    </a:lnTo>
                    <a:lnTo>
                      <a:pt x="33" y="400"/>
                    </a:lnTo>
                    <a:lnTo>
                      <a:pt x="34" y="406"/>
                    </a:lnTo>
                    <a:lnTo>
                      <a:pt x="31" y="408"/>
                    </a:lnTo>
                    <a:lnTo>
                      <a:pt x="27" y="400"/>
                    </a:lnTo>
                    <a:lnTo>
                      <a:pt x="2" y="406"/>
                    </a:lnTo>
                    <a:lnTo>
                      <a:pt x="5" y="408"/>
                    </a:lnTo>
                    <a:lnTo>
                      <a:pt x="5" y="413"/>
                    </a:lnTo>
                    <a:lnTo>
                      <a:pt x="0" y="411"/>
                    </a:lnTo>
                    <a:lnTo>
                      <a:pt x="4" y="417"/>
                    </a:lnTo>
                    <a:lnTo>
                      <a:pt x="11" y="413"/>
                    </a:lnTo>
                    <a:lnTo>
                      <a:pt x="4" y="424"/>
                    </a:lnTo>
                    <a:lnTo>
                      <a:pt x="5" y="431"/>
                    </a:lnTo>
                    <a:lnTo>
                      <a:pt x="9" y="428"/>
                    </a:lnTo>
                    <a:lnTo>
                      <a:pt x="9" y="433"/>
                    </a:lnTo>
                    <a:lnTo>
                      <a:pt x="7" y="437"/>
                    </a:lnTo>
                    <a:lnTo>
                      <a:pt x="9" y="439"/>
                    </a:lnTo>
                    <a:lnTo>
                      <a:pt x="22" y="419"/>
                    </a:lnTo>
                    <a:lnTo>
                      <a:pt x="33" y="419"/>
                    </a:lnTo>
                    <a:lnTo>
                      <a:pt x="25" y="426"/>
                    </a:lnTo>
                    <a:lnTo>
                      <a:pt x="24" y="422"/>
                    </a:lnTo>
                    <a:lnTo>
                      <a:pt x="13" y="440"/>
                    </a:lnTo>
                    <a:lnTo>
                      <a:pt x="22" y="442"/>
                    </a:lnTo>
                    <a:lnTo>
                      <a:pt x="4" y="453"/>
                    </a:lnTo>
                    <a:lnTo>
                      <a:pt x="5" y="457"/>
                    </a:lnTo>
                    <a:lnTo>
                      <a:pt x="22" y="451"/>
                    </a:lnTo>
                    <a:lnTo>
                      <a:pt x="16" y="469"/>
                    </a:lnTo>
                    <a:lnTo>
                      <a:pt x="9" y="468"/>
                    </a:lnTo>
                    <a:lnTo>
                      <a:pt x="9" y="477"/>
                    </a:lnTo>
                    <a:lnTo>
                      <a:pt x="22" y="489"/>
                    </a:lnTo>
                    <a:lnTo>
                      <a:pt x="27" y="488"/>
                    </a:lnTo>
                    <a:lnTo>
                      <a:pt x="25" y="497"/>
                    </a:lnTo>
                    <a:lnTo>
                      <a:pt x="42" y="497"/>
                    </a:lnTo>
                    <a:lnTo>
                      <a:pt x="65" y="479"/>
                    </a:lnTo>
                    <a:lnTo>
                      <a:pt x="73" y="464"/>
                    </a:lnTo>
                    <a:lnTo>
                      <a:pt x="82" y="466"/>
                    </a:lnTo>
                    <a:lnTo>
                      <a:pt x="85" y="459"/>
                    </a:lnTo>
                    <a:lnTo>
                      <a:pt x="84" y="446"/>
                    </a:lnTo>
                    <a:lnTo>
                      <a:pt x="87" y="451"/>
                    </a:lnTo>
                    <a:lnTo>
                      <a:pt x="85" y="440"/>
                    </a:lnTo>
                    <a:lnTo>
                      <a:pt x="89" y="439"/>
                    </a:lnTo>
                    <a:lnTo>
                      <a:pt x="91" y="460"/>
                    </a:lnTo>
                    <a:lnTo>
                      <a:pt x="98" y="464"/>
                    </a:lnTo>
                    <a:lnTo>
                      <a:pt x="100" y="473"/>
                    </a:lnTo>
                    <a:lnTo>
                      <a:pt x="104" y="469"/>
                    </a:lnTo>
                    <a:lnTo>
                      <a:pt x="107" y="459"/>
                    </a:lnTo>
                    <a:lnTo>
                      <a:pt x="105" y="451"/>
                    </a:lnTo>
                    <a:lnTo>
                      <a:pt x="109" y="439"/>
                    </a:lnTo>
                    <a:lnTo>
                      <a:pt x="118" y="433"/>
                    </a:lnTo>
                    <a:lnTo>
                      <a:pt x="120" y="419"/>
                    </a:lnTo>
                    <a:lnTo>
                      <a:pt x="114" y="406"/>
                    </a:lnTo>
                    <a:lnTo>
                      <a:pt x="124" y="391"/>
                    </a:lnTo>
                    <a:lnTo>
                      <a:pt x="114" y="377"/>
                    </a:lnTo>
                    <a:lnTo>
                      <a:pt x="113" y="349"/>
                    </a:lnTo>
                    <a:lnTo>
                      <a:pt x="116" y="333"/>
                    </a:lnTo>
                    <a:lnTo>
                      <a:pt x="113" y="322"/>
                    </a:lnTo>
                    <a:lnTo>
                      <a:pt x="114" y="311"/>
                    </a:lnTo>
                    <a:lnTo>
                      <a:pt x="129" y="300"/>
                    </a:lnTo>
                    <a:lnTo>
                      <a:pt x="145" y="295"/>
                    </a:lnTo>
                    <a:lnTo>
                      <a:pt x="145" y="286"/>
                    </a:lnTo>
                    <a:lnTo>
                      <a:pt x="140" y="275"/>
                    </a:lnTo>
                    <a:lnTo>
                      <a:pt x="151" y="255"/>
                    </a:lnTo>
                    <a:lnTo>
                      <a:pt x="153" y="220"/>
                    </a:lnTo>
                    <a:lnTo>
                      <a:pt x="164" y="217"/>
                    </a:lnTo>
                    <a:lnTo>
                      <a:pt x="167" y="202"/>
                    </a:lnTo>
                    <a:lnTo>
                      <a:pt x="182" y="180"/>
                    </a:lnTo>
                    <a:lnTo>
                      <a:pt x="178" y="168"/>
                    </a:lnTo>
                    <a:lnTo>
                      <a:pt x="187" y="148"/>
                    </a:lnTo>
                    <a:lnTo>
                      <a:pt x="198" y="138"/>
                    </a:lnTo>
                    <a:lnTo>
                      <a:pt x="205" y="144"/>
                    </a:lnTo>
                    <a:lnTo>
                      <a:pt x="213" y="120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38" y="115"/>
                    </a:lnTo>
                    <a:lnTo>
                      <a:pt x="244" y="104"/>
                    </a:lnTo>
                    <a:lnTo>
                      <a:pt x="242" y="97"/>
                    </a:lnTo>
                    <a:lnTo>
                      <a:pt x="249" y="95"/>
                    </a:lnTo>
                    <a:lnTo>
                      <a:pt x="258" y="91"/>
                    </a:lnTo>
                    <a:lnTo>
                      <a:pt x="256" y="86"/>
                    </a:lnTo>
                    <a:lnTo>
                      <a:pt x="260" y="84"/>
                    </a:lnTo>
                    <a:lnTo>
                      <a:pt x="280" y="109"/>
                    </a:lnTo>
                    <a:lnTo>
                      <a:pt x="295" y="113"/>
                    </a:lnTo>
                    <a:lnTo>
                      <a:pt x="304" y="106"/>
                    </a:lnTo>
                    <a:lnTo>
                      <a:pt x="315" y="113"/>
                    </a:lnTo>
                    <a:lnTo>
                      <a:pt x="333" y="98"/>
                    </a:lnTo>
                    <a:lnTo>
                      <a:pt x="333" y="73"/>
                    </a:lnTo>
                    <a:lnTo>
                      <a:pt x="336" y="62"/>
                    </a:lnTo>
                    <a:lnTo>
                      <a:pt x="369" y="51"/>
                    </a:lnTo>
                    <a:lnTo>
                      <a:pt x="387" y="67"/>
                    </a:lnTo>
                    <a:lnTo>
                      <a:pt x="389" y="80"/>
                    </a:lnTo>
                    <a:lnTo>
                      <a:pt x="382" y="91"/>
                    </a:lnTo>
                    <a:lnTo>
                      <a:pt x="385" y="97"/>
                    </a:lnTo>
                    <a:lnTo>
                      <a:pt x="402" y="80"/>
                    </a:lnTo>
                    <a:lnTo>
                      <a:pt x="404" y="71"/>
                    </a:lnTo>
                    <a:lnTo>
                      <a:pt x="415" y="75"/>
                    </a:lnTo>
                    <a:lnTo>
                      <a:pt x="415" y="66"/>
                    </a:lnTo>
                    <a:lnTo>
                      <a:pt x="393" y="69"/>
                    </a:lnTo>
                    <a:lnTo>
                      <a:pt x="398" y="60"/>
                    </a:lnTo>
                    <a:lnTo>
                      <a:pt x="378" y="46"/>
                    </a:lnTo>
                    <a:lnTo>
                      <a:pt x="400" y="49"/>
                    </a:lnTo>
                    <a:lnTo>
                      <a:pt x="415" y="33"/>
                    </a:lnTo>
                    <a:lnTo>
                      <a:pt x="400" y="18"/>
                    </a:lnTo>
                    <a:lnTo>
                      <a:pt x="389" y="22"/>
                    </a:lnTo>
                    <a:lnTo>
                      <a:pt x="387" y="13"/>
                    </a:lnTo>
                    <a:lnTo>
                      <a:pt x="378" y="17"/>
                    </a:lnTo>
                    <a:lnTo>
                      <a:pt x="378" y="31"/>
                    </a:lnTo>
                    <a:lnTo>
                      <a:pt x="369" y="31"/>
                    </a:lnTo>
                    <a:lnTo>
                      <a:pt x="373" y="24"/>
                    </a:lnTo>
                    <a:lnTo>
                      <a:pt x="364" y="24"/>
                    </a:lnTo>
                    <a:lnTo>
                      <a:pt x="369" y="20"/>
                    </a:lnTo>
                    <a:lnTo>
                      <a:pt x="365" y="17"/>
                    </a:lnTo>
                    <a:lnTo>
                      <a:pt x="373" y="15"/>
                    </a:lnTo>
                    <a:lnTo>
                      <a:pt x="375" y="7"/>
                    </a:lnTo>
                    <a:lnTo>
                      <a:pt x="362" y="0"/>
                    </a:lnTo>
                    <a:lnTo>
                      <a:pt x="353" y="31"/>
                    </a:lnTo>
                    <a:lnTo>
                      <a:pt x="345" y="35"/>
                    </a:lnTo>
                    <a:lnTo>
                      <a:pt x="345" y="9"/>
                    </a:lnTo>
                    <a:lnTo>
                      <a:pt x="322" y="51"/>
                    </a:lnTo>
                    <a:lnTo>
                      <a:pt x="318" y="47"/>
                    </a:lnTo>
                    <a:lnTo>
                      <a:pt x="324" y="31"/>
                    </a:lnTo>
                    <a:lnTo>
                      <a:pt x="333" y="13"/>
                    </a:lnTo>
                    <a:lnTo>
                      <a:pt x="324" y="17"/>
                    </a:lnTo>
                    <a:lnTo>
                      <a:pt x="320" y="7"/>
                    </a:lnTo>
                    <a:lnTo>
                      <a:pt x="309" y="15"/>
                    </a:lnTo>
                    <a:lnTo>
                      <a:pt x="315" y="22"/>
                    </a:lnTo>
                    <a:lnTo>
                      <a:pt x="293" y="44"/>
                    </a:lnTo>
                    <a:lnTo>
                      <a:pt x="293" y="55"/>
                    </a:lnTo>
                    <a:lnTo>
                      <a:pt x="285" y="49"/>
                    </a:lnTo>
                    <a:lnTo>
                      <a:pt x="287" y="46"/>
                    </a:lnTo>
                    <a:lnTo>
                      <a:pt x="278" y="47"/>
                    </a:lnTo>
                    <a:lnTo>
                      <a:pt x="271" y="40"/>
                    </a:lnTo>
                    <a:lnTo>
                      <a:pt x="269" y="46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3" y="49"/>
                    </a:lnTo>
                    <a:lnTo>
                      <a:pt x="273" y="67"/>
                    </a:lnTo>
                    <a:lnTo>
                      <a:pt x="260" y="53"/>
                    </a:lnTo>
                    <a:lnTo>
                      <a:pt x="262" y="58"/>
                    </a:lnTo>
                    <a:lnTo>
                      <a:pt x="251" y="60"/>
                    </a:lnTo>
                    <a:lnTo>
                      <a:pt x="249" y="66"/>
                    </a:lnTo>
                    <a:lnTo>
                      <a:pt x="251" y="73"/>
                    </a:lnTo>
                    <a:lnTo>
                      <a:pt x="244" y="82"/>
                    </a:lnTo>
                    <a:lnTo>
                      <a:pt x="245" y="75"/>
                    </a:lnTo>
                    <a:lnTo>
                      <a:pt x="245" y="57"/>
                    </a:lnTo>
                    <a:lnTo>
                      <a:pt x="236" y="66"/>
                    </a:lnTo>
                    <a:lnTo>
                      <a:pt x="234" y="78"/>
                    </a:lnTo>
                    <a:lnTo>
                      <a:pt x="234" y="64"/>
                    </a:lnTo>
                    <a:lnTo>
                      <a:pt x="227" y="66"/>
                    </a:lnTo>
                    <a:lnTo>
                      <a:pt x="225" y="77"/>
                    </a:lnTo>
                    <a:lnTo>
                      <a:pt x="233" y="89"/>
                    </a:lnTo>
                    <a:lnTo>
                      <a:pt x="220" y="75"/>
                    </a:lnTo>
                    <a:lnTo>
                      <a:pt x="216" y="75"/>
                    </a:lnTo>
                    <a:lnTo>
                      <a:pt x="222" y="84"/>
                    </a:lnTo>
                    <a:lnTo>
                      <a:pt x="220" y="87"/>
                    </a:lnTo>
                    <a:lnTo>
                      <a:pt x="213" y="84"/>
                    </a:lnTo>
                    <a:lnTo>
                      <a:pt x="213" y="77"/>
                    </a:lnTo>
                    <a:lnTo>
                      <a:pt x="209" y="86"/>
                    </a:lnTo>
                    <a:lnTo>
                      <a:pt x="211" y="91"/>
                    </a:lnTo>
                    <a:lnTo>
                      <a:pt x="202" y="98"/>
                    </a:lnTo>
                    <a:lnTo>
                      <a:pt x="205" y="106"/>
                    </a:lnTo>
                    <a:lnTo>
                      <a:pt x="204" y="106"/>
                    </a:lnTo>
                    <a:lnTo>
                      <a:pt x="204" y="109"/>
                    </a:lnTo>
                    <a:lnTo>
                      <a:pt x="185" y="120"/>
                    </a:lnTo>
                    <a:lnTo>
                      <a:pt x="202" y="122"/>
                    </a:lnTo>
                    <a:lnTo>
                      <a:pt x="196" y="129"/>
                    </a:lnTo>
                    <a:lnTo>
                      <a:pt x="182" y="128"/>
                    </a:lnTo>
                    <a:lnTo>
                      <a:pt x="182" y="144"/>
                    </a:lnTo>
                    <a:lnTo>
                      <a:pt x="178" y="146"/>
                    </a:lnTo>
                    <a:lnTo>
                      <a:pt x="174" y="135"/>
                    </a:lnTo>
                    <a:lnTo>
                      <a:pt x="167" y="148"/>
                    </a:lnTo>
                    <a:lnTo>
                      <a:pt x="169" y="155"/>
                    </a:lnTo>
                    <a:lnTo>
                      <a:pt x="164" y="158"/>
                    </a:lnTo>
                    <a:lnTo>
                      <a:pt x="173" y="158"/>
                    </a:lnTo>
                    <a:lnTo>
                      <a:pt x="154" y="164"/>
                    </a:lnTo>
                    <a:lnTo>
                      <a:pt x="147" y="184"/>
                    </a:lnTo>
                    <a:lnTo>
                      <a:pt x="134" y="195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1" y="204"/>
                    </a:lnTo>
                    <a:lnTo>
                      <a:pt x="134" y="213"/>
                    </a:lnTo>
                    <a:lnTo>
                      <a:pt x="122" y="226"/>
                    </a:lnTo>
                    <a:lnTo>
                      <a:pt x="129" y="222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37"/>
                    </a:lnTo>
                    <a:lnTo>
                      <a:pt x="120" y="237"/>
                    </a:lnTo>
                    <a:lnTo>
                      <a:pt x="122" y="248"/>
                    </a:lnTo>
                    <a:lnTo>
                      <a:pt x="116" y="240"/>
                    </a:lnTo>
                    <a:lnTo>
                      <a:pt x="114" y="251"/>
                    </a:lnTo>
                    <a:lnTo>
                      <a:pt x="118" y="248"/>
                    </a:lnTo>
                    <a:lnTo>
                      <a:pt x="118" y="257"/>
                    </a:lnTo>
                    <a:lnTo>
                      <a:pt x="102" y="264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2" y="280"/>
                    </a:lnTo>
                    <a:lnTo>
                      <a:pt x="96" y="278"/>
                    </a:lnTo>
                    <a:lnTo>
                      <a:pt x="82" y="295"/>
                    </a:lnTo>
                    <a:lnTo>
                      <a:pt x="82" y="300"/>
                    </a:lnTo>
                    <a:lnTo>
                      <a:pt x="76" y="304"/>
                    </a:lnTo>
                    <a:lnTo>
                      <a:pt x="84" y="317"/>
                    </a:lnTo>
                    <a:lnTo>
                      <a:pt x="102" y="306"/>
                    </a:lnTo>
                    <a:lnTo>
                      <a:pt x="82" y="322"/>
                    </a:lnTo>
                    <a:lnTo>
                      <a:pt x="76" y="313"/>
                    </a:lnTo>
                    <a:lnTo>
                      <a:pt x="69" y="317"/>
                    </a:lnTo>
                    <a:lnTo>
                      <a:pt x="71" y="322"/>
                    </a:lnTo>
                    <a:lnTo>
                      <a:pt x="69" y="324"/>
                    </a:lnTo>
                    <a:lnTo>
                      <a:pt x="65" y="317"/>
                    </a:lnTo>
                    <a:lnTo>
                      <a:pt x="58" y="320"/>
                    </a:lnTo>
                    <a:lnTo>
                      <a:pt x="42" y="335"/>
                    </a:lnTo>
                    <a:lnTo>
                      <a:pt x="42" y="33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7" name="Freeform 657"/>
              <p:cNvSpPr>
                <a:spLocks/>
              </p:cNvSpPr>
              <p:nvPr/>
            </p:nvSpPr>
            <p:spPr bwMode="auto">
              <a:xfrm>
                <a:off x="2837" y="940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8 w 13"/>
                  <a:gd name="T3" fmla="*/ 0 h 8"/>
                  <a:gd name="T4" fmla="*/ 13 w 13"/>
                  <a:gd name="T5" fmla="*/ 6 h 8"/>
                  <a:gd name="T6" fmla="*/ 0 w 13"/>
                  <a:gd name="T7" fmla="*/ 8 h 8"/>
                  <a:gd name="T8" fmla="*/ 0 w 1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8" y="0"/>
                    </a:lnTo>
                    <a:lnTo>
                      <a:pt x="13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8" name="Freeform 658"/>
              <p:cNvSpPr>
                <a:spLocks/>
              </p:cNvSpPr>
              <p:nvPr/>
            </p:nvSpPr>
            <p:spPr bwMode="auto">
              <a:xfrm>
                <a:off x="2837" y="940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8 w 13"/>
                  <a:gd name="T3" fmla="*/ 0 h 8"/>
                  <a:gd name="T4" fmla="*/ 13 w 13"/>
                  <a:gd name="T5" fmla="*/ 6 h 8"/>
                  <a:gd name="T6" fmla="*/ 0 w 13"/>
                  <a:gd name="T7" fmla="*/ 8 h 8"/>
                  <a:gd name="T8" fmla="*/ 0 w 1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8" y="0"/>
                    </a:lnTo>
                    <a:lnTo>
                      <a:pt x="13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89" name="Freeform 659"/>
              <p:cNvSpPr>
                <a:spLocks/>
              </p:cNvSpPr>
              <p:nvPr/>
            </p:nvSpPr>
            <p:spPr bwMode="auto">
              <a:xfrm>
                <a:off x="3106" y="633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11 w 11"/>
                  <a:gd name="T3" fmla="*/ 5 h 5"/>
                  <a:gd name="T4" fmla="*/ 0 w 11"/>
                  <a:gd name="T5" fmla="*/ 4 h 5"/>
                  <a:gd name="T6" fmla="*/ 8 w 11"/>
                  <a:gd name="T7" fmla="*/ 0 h 5"/>
                  <a:gd name="T8" fmla="*/ 8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11" y="5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0" name="Freeform 660"/>
              <p:cNvSpPr>
                <a:spLocks/>
              </p:cNvSpPr>
              <p:nvPr/>
            </p:nvSpPr>
            <p:spPr bwMode="auto">
              <a:xfrm>
                <a:off x="3106" y="633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11 w 11"/>
                  <a:gd name="T3" fmla="*/ 5 h 5"/>
                  <a:gd name="T4" fmla="*/ 0 w 11"/>
                  <a:gd name="T5" fmla="*/ 4 h 5"/>
                  <a:gd name="T6" fmla="*/ 8 w 11"/>
                  <a:gd name="T7" fmla="*/ 0 h 5"/>
                  <a:gd name="T8" fmla="*/ 8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11" y="5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1" name="Freeform 661"/>
              <p:cNvSpPr>
                <a:spLocks/>
              </p:cNvSpPr>
              <p:nvPr/>
            </p:nvSpPr>
            <p:spPr bwMode="auto">
              <a:xfrm>
                <a:off x="3081" y="651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0 h 9"/>
                  <a:gd name="T4" fmla="*/ 4 w 4"/>
                  <a:gd name="T5" fmla="*/ 2 h 9"/>
                  <a:gd name="T6" fmla="*/ 4 w 4"/>
                  <a:gd name="T7" fmla="*/ 9 h 9"/>
                  <a:gd name="T8" fmla="*/ 4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2" name="Freeform 662"/>
              <p:cNvSpPr>
                <a:spLocks/>
              </p:cNvSpPr>
              <p:nvPr/>
            </p:nvSpPr>
            <p:spPr bwMode="auto">
              <a:xfrm>
                <a:off x="3081" y="651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0 h 9"/>
                  <a:gd name="T4" fmla="*/ 4 w 4"/>
                  <a:gd name="T5" fmla="*/ 2 h 9"/>
                  <a:gd name="T6" fmla="*/ 4 w 4"/>
                  <a:gd name="T7" fmla="*/ 9 h 9"/>
                  <a:gd name="T8" fmla="*/ 4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3" name="Freeform 663"/>
              <p:cNvSpPr>
                <a:spLocks/>
              </p:cNvSpPr>
              <p:nvPr/>
            </p:nvSpPr>
            <p:spPr bwMode="auto">
              <a:xfrm>
                <a:off x="3068" y="657"/>
                <a:ext cx="11" cy="14"/>
              </a:xfrm>
              <a:custGeom>
                <a:avLst/>
                <a:gdLst>
                  <a:gd name="T0" fmla="*/ 8 w 11"/>
                  <a:gd name="T1" fmla="*/ 12 h 14"/>
                  <a:gd name="T2" fmla="*/ 2 w 11"/>
                  <a:gd name="T3" fmla="*/ 14 h 14"/>
                  <a:gd name="T4" fmla="*/ 0 w 11"/>
                  <a:gd name="T5" fmla="*/ 5 h 14"/>
                  <a:gd name="T6" fmla="*/ 8 w 11"/>
                  <a:gd name="T7" fmla="*/ 0 h 14"/>
                  <a:gd name="T8" fmla="*/ 11 w 11"/>
                  <a:gd name="T9" fmla="*/ 5 h 14"/>
                  <a:gd name="T10" fmla="*/ 8 w 11"/>
                  <a:gd name="T11" fmla="*/ 12 h 14"/>
                  <a:gd name="T12" fmla="*/ 8 w 11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8" y="12"/>
                    </a:moveTo>
                    <a:lnTo>
                      <a:pt x="2" y="14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4" name="Freeform 664"/>
              <p:cNvSpPr>
                <a:spLocks/>
              </p:cNvSpPr>
              <p:nvPr/>
            </p:nvSpPr>
            <p:spPr bwMode="auto">
              <a:xfrm>
                <a:off x="3068" y="657"/>
                <a:ext cx="11" cy="14"/>
              </a:xfrm>
              <a:custGeom>
                <a:avLst/>
                <a:gdLst>
                  <a:gd name="T0" fmla="*/ 8 w 11"/>
                  <a:gd name="T1" fmla="*/ 12 h 14"/>
                  <a:gd name="T2" fmla="*/ 2 w 11"/>
                  <a:gd name="T3" fmla="*/ 14 h 14"/>
                  <a:gd name="T4" fmla="*/ 0 w 11"/>
                  <a:gd name="T5" fmla="*/ 5 h 14"/>
                  <a:gd name="T6" fmla="*/ 8 w 11"/>
                  <a:gd name="T7" fmla="*/ 0 h 14"/>
                  <a:gd name="T8" fmla="*/ 11 w 11"/>
                  <a:gd name="T9" fmla="*/ 5 h 14"/>
                  <a:gd name="T10" fmla="*/ 8 w 11"/>
                  <a:gd name="T11" fmla="*/ 12 h 14"/>
                  <a:gd name="T12" fmla="*/ 8 w 11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8" y="12"/>
                    </a:moveTo>
                    <a:lnTo>
                      <a:pt x="2" y="14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5" name="Freeform 665"/>
              <p:cNvSpPr>
                <a:spLocks/>
              </p:cNvSpPr>
              <p:nvPr/>
            </p:nvSpPr>
            <p:spPr bwMode="auto">
              <a:xfrm>
                <a:off x="3054" y="653"/>
                <a:ext cx="18" cy="9"/>
              </a:xfrm>
              <a:custGeom>
                <a:avLst/>
                <a:gdLst>
                  <a:gd name="T0" fmla="*/ 5 w 18"/>
                  <a:gd name="T1" fmla="*/ 0 h 9"/>
                  <a:gd name="T2" fmla="*/ 18 w 18"/>
                  <a:gd name="T3" fmla="*/ 2 h 9"/>
                  <a:gd name="T4" fmla="*/ 3 w 18"/>
                  <a:gd name="T5" fmla="*/ 9 h 9"/>
                  <a:gd name="T6" fmla="*/ 0 w 18"/>
                  <a:gd name="T7" fmla="*/ 4 h 9"/>
                  <a:gd name="T8" fmla="*/ 5 w 18"/>
                  <a:gd name="T9" fmla="*/ 0 h 9"/>
                  <a:gd name="T10" fmla="*/ 5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5" y="0"/>
                    </a:moveTo>
                    <a:lnTo>
                      <a:pt x="18" y="2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6" name="Freeform 666"/>
              <p:cNvSpPr>
                <a:spLocks/>
              </p:cNvSpPr>
              <p:nvPr/>
            </p:nvSpPr>
            <p:spPr bwMode="auto">
              <a:xfrm>
                <a:off x="3054" y="653"/>
                <a:ext cx="18" cy="9"/>
              </a:xfrm>
              <a:custGeom>
                <a:avLst/>
                <a:gdLst>
                  <a:gd name="T0" fmla="*/ 5 w 18"/>
                  <a:gd name="T1" fmla="*/ 0 h 9"/>
                  <a:gd name="T2" fmla="*/ 18 w 18"/>
                  <a:gd name="T3" fmla="*/ 2 h 9"/>
                  <a:gd name="T4" fmla="*/ 3 w 18"/>
                  <a:gd name="T5" fmla="*/ 9 h 9"/>
                  <a:gd name="T6" fmla="*/ 0 w 18"/>
                  <a:gd name="T7" fmla="*/ 4 h 9"/>
                  <a:gd name="T8" fmla="*/ 5 w 18"/>
                  <a:gd name="T9" fmla="*/ 0 h 9"/>
                  <a:gd name="T10" fmla="*/ 5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5" y="0"/>
                    </a:moveTo>
                    <a:lnTo>
                      <a:pt x="18" y="2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7" name="Freeform 667"/>
              <p:cNvSpPr>
                <a:spLocks/>
              </p:cNvSpPr>
              <p:nvPr/>
            </p:nvSpPr>
            <p:spPr bwMode="auto">
              <a:xfrm>
                <a:off x="3061" y="669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0 w 7"/>
                  <a:gd name="T3" fmla="*/ 0 h 4"/>
                  <a:gd name="T4" fmla="*/ 5 w 7"/>
                  <a:gd name="T5" fmla="*/ 0 h 4"/>
                  <a:gd name="T6" fmla="*/ 7 w 7"/>
                  <a:gd name="T7" fmla="*/ 4 h 4"/>
                  <a:gd name="T8" fmla="*/ 4 w 7"/>
                  <a:gd name="T9" fmla="*/ 4 h 4"/>
                  <a:gd name="T10" fmla="*/ 4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8" name="Freeform 668"/>
              <p:cNvSpPr>
                <a:spLocks/>
              </p:cNvSpPr>
              <p:nvPr/>
            </p:nvSpPr>
            <p:spPr bwMode="auto">
              <a:xfrm>
                <a:off x="3061" y="669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0 w 7"/>
                  <a:gd name="T3" fmla="*/ 0 h 4"/>
                  <a:gd name="T4" fmla="*/ 5 w 7"/>
                  <a:gd name="T5" fmla="*/ 0 h 4"/>
                  <a:gd name="T6" fmla="*/ 7 w 7"/>
                  <a:gd name="T7" fmla="*/ 4 h 4"/>
                  <a:gd name="T8" fmla="*/ 4 w 7"/>
                  <a:gd name="T9" fmla="*/ 4 h 4"/>
                  <a:gd name="T10" fmla="*/ 4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99" name="Freeform 669"/>
              <p:cNvSpPr>
                <a:spLocks/>
              </p:cNvSpPr>
              <p:nvPr/>
            </p:nvSpPr>
            <p:spPr bwMode="auto">
              <a:xfrm>
                <a:off x="3030" y="673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4 w 4"/>
                  <a:gd name="T3" fmla="*/ 9 h 9"/>
                  <a:gd name="T4" fmla="*/ 0 w 4"/>
                  <a:gd name="T5" fmla="*/ 7 h 9"/>
                  <a:gd name="T6" fmla="*/ 2 w 4"/>
                  <a:gd name="T7" fmla="*/ 0 h 9"/>
                  <a:gd name="T8" fmla="*/ 2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4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0" name="Freeform 670"/>
              <p:cNvSpPr>
                <a:spLocks/>
              </p:cNvSpPr>
              <p:nvPr/>
            </p:nvSpPr>
            <p:spPr bwMode="auto">
              <a:xfrm>
                <a:off x="3030" y="673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4 w 4"/>
                  <a:gd name="T3" fmla="*/ 9 h 9"/>
                  <a:gd name="T4" fmla="*/ 0 w 4"/>
                  <a:gd name="T5" fmla="*/ 7 h 9"/>
                  <a:gd name="T6" fmla="*/ 2 w 4"/>
                  <a:gd name="T7" fmla="*/ 0 h 9"/>
                  <a:gd name="T8" fmla="*/ 2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4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1" name="Freeform 671"/>
              <p:cNvSpPr>
                <a:spLocks/>
              </p:cNvSpPr>
              <p:nvPr/>
            </p:nvSpPr>
            <p:spPr bwMode="auto">
              <a:xfrm>
                <a:off x="3015" y="673"/>
                <a:ext cx="8" cy="7"/>
              </a:xfrm>
              <a:custGeom>
                <a:avLst/>
                <a:gdLst>
                  <a:gd name="T0" fmla="*/ 2 w 8"/>
                  <a:gd name="T1" fmla="*/ 4 h 7"/>
                  <a:gd name="T2" fmla="*/ 8 w 8"/>
                  <a:gd name="T3" fmla="*/ 7 h 7"/>
                  <a:gd name="T4" fmla="*/ 2 w 8"/>
                  <a:gd name="T5" fmla="*/ 7 h 7"/>
                  <a:gd name="T6" fmla="*/ 0 w 8"/>
                  <a:gd name="T7" fmla="*/ 0 h 7"/>
                  <a:gd name="T8" fmla="*/ 2 w 8"/>
                  <a:gd name="T9" fmla="*/ 4 h 7"/>
                  <a:gd name="T10" fmla="*/ 2 w 8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2" y="4"/>
                    </a:moveTo>
                    <a:lnTo>
                      <a:pt x="8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2" name="Freeform 672"/>
              <p:cNvSpPr>
                <a:spLocks/>
              </p:cNvSpPr>
              <p:nvPr/>
            </p:nvSpPr>
            <p:spPr bwMode="auto">
              <a:xfrm>
                <a:off x="3015" y="673"/>
                <a:ext cx="8" cy="7"/>
              </a:xfrm>
              <a:custGeom>
                <a:avLst/>
                <a:gdLst>
                  <a:gd name="T0" fmla="*/ 2 w 8"/>
                  <a:gd name="T1" fmla="*/ 4 h 7"/>
                  <a:gd name="T2" fmla="*/ 8 w 8"/>
                  <a:gd name="T3" fmla="*/ 7 h 7"/>
                  <a:gd name="T4" fmla="*/ 2 w 8"/>
                  <a:gd name="T5" fmla="*/ 7 h 7"/>
                  <a:gd name="T6" fmla="*/ 0 w 8"/>
                  <a:gd name="T7" fmla="*/ 0 h 7"/>
                  <a:gd name="T8" fmla="*/ 2 w 8"/>
                  <a:gd name="T9" fmla="*/ 4 h 7"/>
                  <a:gd name="T10" fmla="*/ 2 w 8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2" y="4"/>
                    </a:moveTo>
                    <a:lnTo>
                      <a:pt x="8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3" name="Freeform 673"/>
              <p:cNvSpPr>
                <a:spLocks/>
              </p:cNvSpPr>
              <p:nvPr/>
            </p:nvSpPr>
            <p:spPr bwMode="auto">
              <a:xfrm>
                <a:off x="3003" y="682"/>
                <a:ext cx="12" cy="11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2 h 11"/>
                  <a:gd name="T4" fmla="*/ 5 w 12"/>
                  <a:gd name="T5" fmla="*/ 11 h 11"/>
                  <a:gd name="T6" fmla="*/ 0 w 12"/>
                  <a:gd name="T7" fmla="*/ 0 h 11"/>
                  <a:gd name="T8" fmla="*/ 0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4" name="Freeform 674"/>
              <p:cNvSpPr>
                <a:spLocks/>
              </p:cNvSpPr>
              <p:nvPr/>
            </p:nvSpPr>
            <p:spPr bwMode="auto">
              <a:xfrm>
                <a:off x="3003" y="682"/>
                <a:ext cx="12" cy="11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2 h 11"/>
                  <a:gd name="T4" fmla="*/ 5 w 12"/>
                  <a:gd name="T5" fmla="*/ 11 h 11"/>
                  <a:gd name="T6" fmla="*/ 0 w 12"/>
                  <a:gd name="T7" fmla="*/ 0 h 11"/>
                  <a:gd name="T8" fmla="*/ 0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5" name="Freeform 675"/>
              <p:cNvSpPr>
                <a:spLocks/>
              </p:cNvSpPr>
              <p:nvPr/>
            </p:nvSpPr>
            <p:spPr bwMode="auto">
              <a:xfrm>
                <a:off x="2992" y="695"/>
                <a:ext cx="13" cy="11"/>
              </a:xfrm>
              <a:custGeom>
                <a:avLst/>
                <a:gdLst>
                  <a:gd name="T0" fmla="*/ 2 w 13"/>
                  <a:gd name="T1" fmla="*/ 3 h 11"/>
                  <a:gd name="T2" fmla="*/ 13 w 13"/>
                  <a:gd name="T3" fmla="*/ 0 h 11"/>
                  <a:gd name="T4" fmla="*/ 3 w 13"/>
                  <a:gd name="T5" fmla="*/ 11 h 11"/>
                  <a:gd name="T6" fmla="*/ 0 w 13"/>
                  <a:gd name="T7" fmla="*/ 9 h 11"/>
                  <a:gd name="T8" fmla="*/ 2 w 13"/>
                  <a:gd name="T9" fmla="*/ 3 h 11"/>
                  <a:gd name="T10" fmla="*/ 2 w 13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2" y="3"/>
                    </a:moveTo>
                    <a:lnTo>
                      <a:pt x="13" y="0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6" name="Freeform 676"/>
              <p:cNvSpPr>
                <a:spLocks/>
              </p:cNvSpPr>
              <p:nvPr/>
            </p:nvSpPr>
            <p:spPr bwMode="auto">
              <a:xfrm>
                <a:off x="2992" y="695"/>
                <a:ext cx="13" cy="11"/>
              </a:xfrm>
              <a:custGeom>
                <a:avLst/>
                <a:gdLst>
                  <a:gd name="T0" fmla="*/ 2 w 13"/>
                  <a:gd name="T1" fmla="*/ 3 h 11"/>
                  <a:gd name="T2" fmla="*/ 13 w 13"/>
                  <a:gd name="T3" fmla="*/ 0 h 11"/>
                  <a:gd name="T4" fmla="*/ 3 w 13"/>
                  <a:gd name="T5" fmla="*/ 11 h 11"/>
                  <a:gd name="T6" fmla="*/ 0 w 13"/>
                  <a:gd name="T7" fmla="*/ 9 h 11"/>
                  <a:gd name="T8" fmla="*/ 2 w 13"/>
                  <a:gd name="T9" fmla="*/ 3 h 11"/>
                  <a:gd name="T10" fmla="*/ 2 w 13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2" y="3"/>
                    </a:moveTo>
                    <a:lnTo>
                      <a:pt x="13" y="0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7" name="Freeform 677"/>
              <p:cNvSpPr>
                <a:spLocks/>
              </p:cNvSpPr>
              <p:nvPr/>
            </p:nvSpPr>
            <p:spPr bwMode="auto">
              <a:xfrm>
                <a:off x="2970" y="704"/>
                <a:ext cx="18" cy="25"/>
              </a:xfrm>
              <a:custGeom>
                <a:avLst/>
                <a:gdLst>
                  <a:gd name="T0" fmla="*/ 2 w 18"/>
                  <a:gd name="T1" fmla="*/ 18 h 25"/>
                  <a:gd name="T2" fmla="*/ 0 w 18"/>
                  <a:gd name="T3" fmla="*/ 16 h 25"/>
                  <a:gd name="T4" fmla="*/ 2 w 18"/>
                  <a:gd name="T5" fmla="*/ 9 h 25"/>
                  <a:gd name="T6" fmla="*/ 11 w 18"/>
                  <a:gd name="T7" fmla="*/ 0 h 25"/>
                  <a:gd name="T8" fmla="*/ 18 w 18"/>
                  <a:gd name="T9" fmla="*/ 9 h 25"/>
                  <a:gd name="T10" fmla="*/ 16 w 18"/>
                  <a:gd name="T11" fmla="*/ 18 h 25"/>
                  <a:gd name="T12" fmla="*/ 2 w 18"/>
                  <a:gd name="T13" fmla="*/ 25 h 25"/>
                  <a:gd name="T14" fmla="*/ 2 w 18"/>
                  <a:gd name="T15" fmla="*/ 18 h 25"/>
                  <a:gd name="T16" fmla="*/ 2 w 18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11" y="0"/>
                    </a:lnTo>
                    <a:lnTo>
                      <a:pt x="18" y="9"/>
                    </a:lnTo>
                    <a:lnTo>
                      <a:pt x="16" y="18"/>
                    </a:lnTo>
                    <a:lnTo>
                      <a:pt x="2" y="25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8" name="Freeform 678"/>
              <p:cNvSpPr>
                <a:spLocks/>
              </p:cNvSpPr>
              <p:nvPr/>
            </p:nvSpPr>
            <p:spPr bwMode="auto">
              <a:xfrm>
                <a:off x="2970" y="704"/>
                <a:ext cx="18" cy="25"/>
              </a:xfrm>
              <a:custGeom>
                <a:avLst/>
                <a:gdLst>
                  <a:gd name="T0" fmla="*/ 2 w 18"/>
                  <a:gd name="T1" fmla="*/ 18 h 25"/>
                  <a:gd name="T2" fmla="*/ 0 w 18"/>
                  <a:gd name="T3" fmla="*/ 16 h 25"/>
                  <a:gd name="T4" fmla="*/ 2 w 18"/>
                  <a:gd name="T5" fmla="*/ 9 h 25"/>
                  <a:gd name="T6" fmla="*/ 11 w 18"/>
                  <a:gd name="T7" fmla="*/ 0 h 25"/>
                  <a:gd name="T8" fmla="*/ 18 w 18"/>
                  <a:gd name="T9" fmla="*/ 9 h 25"/>
                  <a:gd name="T10" fmla="*/ 16 w 18"/>
                  <a:gd name="T11" fmla="*/ 18 h 25"/>
                  <a:gd name="T12" fmla="*/ 2 w 18"/>
                  <a:gd name="T13" fmla="*/ 25 h 25"/>
                  <a:gd name="T14" fmla="*/ 2 w 18"/>
                  <a:gd name="T15" fmla="*/ 18 h 25"/>
                  <a:gd name="T16" fmla="*/ 2 w 18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9"/>
                    </a:lnTo>
                    <a:lnTo>
                      <a:pt x="11" y="0"/>
                    </a:lnTo>
                    <a:lnTo>
                      <a:pt x="18" y="9"/>
                    </a:lnTo>
                    <a:lnTo>
                      <a:pt x="16" y="18"/>
                    </a:lnTo>
                    <a:lnTo>
                      <a:pt x="2" y="25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09" name="Freeform 679"/>
              <p:cNvSpPr>
                <a:spLocks/>
              </p:cNvSpPr>
              <p:nvPr/>
            </p:nvSpPr>
            <p:spPr bwMode="auto">
              <a:xfrm>
                <a:off x="2950" y="717"/>
                <a:ext cx="11" cy="12"/>
              </a:xfrm>
              <a:custGeom>
                <a:avLst/>
                <a:gdLst>
                  <a:gd name="T0" fmla="*/ 4 w 11"/>
                  <a:gd name="T1" fmla="*/ 5 h 12"/>
                  <a:gd name="T2" fmla="*/ 11 w 11"/>
                  <a:gd name="T3" fmla="*/ 0 h 12"/>
                  <a:gd name="T4" fmla="*/ 5 w 11"/>
                  <a:gd name="T5" fmla="*/ 12 h 12"/>
                  <a:gd name="T6" fmla="*/ 0 w 11"/>
                  <a:gd name="T7" fmla="*/ 12 h 12"/>
                  <a:gd name="T8" fmla="*/ 4 w 11"/>
                  <a:gd name="T9" fmla="*/ 5 h 12"/>
                  <a:gd name="T10" fmla="*/ 4 w 11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4" y="5"/>
                    </a:moveTo>
                    <a:lnTo>
                      <a:pt x="11" y="0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0" name="Freeform 680"/>
              <p:cNvSpPr>
                <a:spLocks/>
              </p:cNvSpPr>
              <p:nvPr/>
            </p:nvSpPr>
            <p:spPr bwMode="auto">
              <a:xfrm>
                <a:off x="2950" y="717"/>
                <a:ext cx="11" cy="12"/>
              </a:xfrm>
              <a:custGeom>
                <a:avLst/>
                <a:gdLst>
                  <a:gd name="T0" fmla="*/ 4 w 11"/>
                  <a:gd name="T1" fmla="*/ 5 h 12"/>
                  <a:gd name="T2" fmla="*/ 11 w 11"/>
                  <a:gd name="T3" fmla="*/ 0 h 12"/>
                  <a:gd name="T4" fmla="*/ 5 w 11"/>
                  <a:gd name="T5" fmla="*/ 12 h 12"/>
                  <a:gd name="T6" fmla="*/ 0 w 11"/>
                  <a:gd name="T7" fmla="*/ 12 h 12"/>
                  <a:gd name="T8" fmla="*/ 4 w 11"/>
                  <a:gd name="T9" fmla="*/ 5 h 12"/>
                  <a:gd name="T10" fmla="*/ 4 w 11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4" y="5"/>
                    </a:moveTo>
                    <a:lnTo>
                      <a:pt x="11" y="0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1" name="Freeform 681"/>
              <p:cNvSpPr>
                <a:spLocks/>
              </p:cNvSpPr>
              <p:nvPr/>
            </p:nvSpPr>
            <p:spPr bwMode="auto">
              <a:xfrm>
                <a:off x="2932" y="729"/>
                <a:ext cx="13" cy="15"/>
              </a:xfrm>
              <a:custGeom>
                <a:avLst/>
                <a:gdLst>
                  <a:gd name="T0" fmla="*/ 0 w 13"/>
                  <a:gd name="T1" fmla="*/ 15 h 15"/>
                  <a:gd name="T2" fmla="*/ 9 w 13"/>
                  <a:gd name="T3" fmla="*/ 8 h 15"/>
                  <a:gd name="T4" fmla="*/ 9 w 13"/>
                  <a:gd name="T5" fmla="*/ 0 h 15"/>
                  <a:gd name="T6" fmla="*/ 13 w 13"/>
                  <a:gd name="T7" fmla="*/ 15 h 15"/>
                  <a:gd name="T8" fmla="*/ 0 w 13"/>
                  <a:gd name="T9" fmla="*/ 15 h 15"/>
                  <a:gd name="T10" fmla="*/ 0 w 1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15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13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2" name="Freeform 682"/>
              <p:cNvSpPr>
                <a:spLocks/>
              </p:cNvSpPr>
              <p:nvPr/>
            </p:nvSpPr>
            <p:spPr bwMode="auto">
              <a:xfrm>
                <a:off x="2932" y="729"/>
                <a:ext cx="13" cy="15"/>
              </a:xfrm>
              <a:custGeom>
                <a:avLst/>
                <a:gdLst>
                  <a:gd name="T0" fmla="*/ 0 w 13"/>
                  <a:gd name="T1" fmla="*/ 15 h 15"/>
                  <a:gd name="T2" fmla="*/ 9 w 13"/>
                  <a:gd name="T3" fmla="*/ 8 h 15"/>
                  <a:gd name="T4" fmla="*/ 9 w 13"/>
                  <a:gd name="T5" fmla="*/ 0 h 15"/>
                  <a:gd name="T6" fmla="*/ 13 w 13"/>
                  <a:gd name="T7" fmla="*/ 15 h 15"/>
                  <a:gd name="T8" fmla="*/ 0 w 13"/>
                  <a:gd name="T9" fmla="*/ 15 h 15"/>
                  <a:gd name="T10" fmla="*/ 0 w 1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15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13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3" name="Freeform 683"/>
              <p:cNvSpPr>
                <a:spLocks/>
              </p:cNvSpPr>
              <p:nvPr/>
            </p:nvSpPr>
            <p:spPr bwMode="auto">
              <a:xfrm>
                <a:off x="2930" y="733"/>
                <a:ext cx="36" cy="33"/>
              </a:xfrm>
              <a:custGeom>
                <a:avLst/>
                <a:gdLst>
                  <a:gd name="T0" fmla="*/ 22 w 36"/>
                  <a:gd name="T1" fmla="*/ 0 h 33"/>
                  <a:gd name="T2" fmla="*/ 25 w 36"/>
                  <a:gd name="T3" fmla="*/ 9 h 33"/>
                  <a:gd name="T4" fmla="*/ 25 w 36"/>
                  <a:gd name="T5" fmla="*/ 15 h 33"/>
                  <a:gd name="T6" fmla="*/ 31 w 36"/>
                  <a:gd name="T7" fmla="*/ 4 h 33"/>
                  <a:gd name="T8" fmla="*/ 36 w 36"/>
                  <a:gd name="T9" fmla="*/ 6 h 33"/>
                  <a:gd name="T10" fmla="*/ 36 w 36"/>
                  <a:gd name="T11" fmla="*/ 13 h 33"/>
                  <a:gd name="T12" fmla="*/ 22 w 36"/>
                  <a:gd name="T13" fmla="*/ 27 h 33"/>
                  <a:gd name="T14" fmla="*/ 20 w 36"/>
                  <a:gd name="T15" fmla="*/ 20 h 33"/>
                  <a:gd name="T16" fmla="*/ 0 w 36"/>
                  <a:gd name="T17" fmla="*/ 33 h 33"/>
                  <a:gd name="T18" fmla="*/ 15 w 36"/>
                  <a:gd name="T19" fmla="*/ 18 h 33"/>
                  <a:gd name="T20" fmla="*/ 22 w 36"/>
                  <a:gd name="T21" fmla="*/ 0 h 33"/>
                  <a:gd name="T22" fmla="*/ 22 w 36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3">
                    <a:moveTo>
                      <a:pt x="22" y="0"/>
                    </a:moveTo>
                    <a:lnTo>
                      <a:pt x="25" y="9"/>
                    </a:lnTo>
                    <a:lnTo>
                      <a:pt x="25" y="15"/>
                    </a:lnTo>
                    <a:lnTo>
                      <a:pt x="31" y="4"/>
                    </a:lnTo>
                    <a:lnTo>
                      <a:pt x="36" y="6"/>
                    </a:lnTo>
                    <a:lnTo>
                      <a:pt x="36" y="13"/>
                    </a:lnTo>
                    <a:lnTo>
                      <a:pt x="22" y="27"/>
                    </a:lnTo>
                    <a:lnTo>
                      <a:pt x="20" y="20"/>
                    </a:lnTo>
                    <a:lnTo>
                      <a:pt x="0" y="33"/>
                    </a:lnTo>
                    <a:lnTo>
                      <a:pt x="15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4" name="Freeform 684"/>
              <p:cNvSpPr>
                <a:spLocks/>
              </p:cNvSpPr>
              <p:nvPr/>
            </p:nvSpPr>
            <p:spPr bwMode="auto">
              <a:xfrm>
                <a:off x="2930" y="733"/>
                <a:ext cx="36" cy="33"/>
              </a:xfrm>
              <a:custGeom>
                <a:avLst/>
                <a:gdLst>
                  <a:gd name="T0" fmla="*/ 22 w 36"/>
                  <a:gd name="T1" fmla="*/ 0 h 33"/>
                  <a:gd name="T2" fmla="*/ 25 w 36"/>
                  <a:gd name="T3" fmla="*/ 9 h 33"/>
                  <a:gd name="T4" fmla="*/ 25 w 36"/>
                  <a:gd name="T5" fmla="*/ 15 h 33"/>
                  <a:gd name="T6" fmla="*/ 31 w 36"/>
                  <a:gd name="T7" fmla="*/ 4 h 33"/>
                  <a:gd name="T8" fmla="*/ 36 w 36"/>
                  <a:gd name="T9" fmla="*/ 6 h 33"/>
                  <a:gd name="T10" fmla="*/ 36 w 36"/>
                  <a:gd name="T11" fmla="*/ 13 h 33"/>
                  <a:gd name="T12" fmla="*/ 22 w 36"/>
                  <a:gd name="T13" fmla="*/ 27 h 33"/>
                  <a:gd name="T14" fmla="*/ 20 w 36"/>
                  <a:gd name="T15" fmla="*/ 20 h 33"/>
                  <a:gd name="T16" fmla="*/ 0 w 36"/>
                  <a:gd name="T17" fmla="*/ 33 h 33"/>
                  <a:gd name="T18" fmla="*/ 15 w 36"/>
                  <a:gd name="T19" fmla="*/ 18 h 33"/>
                  <a:gd name="T20" fmla="*/ 22 w 36"/>
                  <a:gd name="T21" fmla="*/ 0 h 33"/>
                  <a:gd name="T22" fmla="*/ 22 w 36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3">
                    <a:moveTo>
                      <a:pt x="22" y="0"/>
                    </a:moveTo>
                    <a:lnTo>
                      <a:pt x="25" y="9"/>
                    </a:lnTo>
                    <a:lnTo>
                      <a:pt x="25" y="15"/>
                    </a:lnTo>
                    <a:lnTo>
                      <a:pt x="31" y="4"/>
                    </a:lnTo>
                    <a:lnTo>
                      <a:pt x="36" y="6"/>
                    </a:lnTo>
                    <a:lnTo>
                      <a:pt x="36" y="13"/>
                    </a:lnTo>
                    <a:lnTo>
                      <a:pt x="22" y="27"/>
                    </a:lnTo>
                    <a:lnTo>
                      <a:pt x="20" y="20"/>
                    </a:lnTo>
                    <a:lnTo>
                      <a:pt x="0" y="33"/>
                    </a:lnTo>
                    <a:lnTo>
                      <a:pt x="15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5" name="Freeform 685"/>
              <p:cNvSpPr>
                <a:spLocks/>
              </p:cNvSpPr>
              <p:nvPr/>
            </p:nvSpPr>
            <p:spPr bwMode="auto">
              <a:xfrm>
                <a:off x="2794" y="988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6" name="Freeform 686"/>
              <p:cNvSpPr>
                <a:spLocks/>
              </p:cNvSpPr>
              <p:nvPr/>
            </p:nvSpPr>
            <p:spPr bwMode="auto">
              <a:xfrm>
                <a:off x="2794" y="988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7" name="Freeform 687"/>
              <p:cNvSpPr>
                <a:spLocks/>
              </p:cNvSpPr>
              <p:nvPr/>
            </p:nvSpPr>
            <p:spPr bwMode="auto">
              <a:xfrm>
                <a:off x="2555" y="628"/>
                <a:ext cx="19" cy="16"/>
              </a:xfrm>
              <a:custGeom>
                <a:avLst/>
                <a:gdLst>
                  <a:gd name="T0" fmla="*/ 11 w 19"/>
                  <a:gd name="T1" fmla="*/ 3 h 16"/>
                  <a:gd name="T2" fmla="*/ 0 w 19"/>
                  <a:gd name="T3" fmla="*/ 16 h 16"/>
                  <a:gd name="T4" fmla="*/ 15 w 19"/>
                  <a:gd name="T5" fmla="*/ 9 h 16"/>
                  <a:gd name="T6" fmla="*/ 19 w 19"/>
                  <a:gd name="T7" fmla="*/ 0 h 16"/>
                  <a:gd name="T8" fmla="*/ 11 w 19"/>
                  <a:gd name="T9" fmla="*/ 3 h 16"/>
                  <a:gd name="T10" fmla="*/ 11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11" y="3"/>
                    </a:moveTo>
                    <a:lnTo>
                      <a:pt x="0" y="16"/>
                    </a:lnTo>
                    <a:lnTo>
                      <a:pt x="15" y="9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8" name="Freeform 688"/>
              <p:cNvSpPr>
                <a:spLocks/>
              </p:cNvSpPr>
              <p:nvPr/>
            </p:nvSpPr>
            <p:spPr bwMode="auto">
              <a:xfrm>
                <a:off x="2555" y="628"/>
                <a:ext cx="19" cy="16"/>
              </a:xfrm>
              <a:custGeom>
                <a:avLst/>
                <a:gdLst>
                  <a:gd name="T0" fmla="*/ 11 w 19"/>
                  <a:gd name="T1" fmla="*/ 3 h 16"/>
                  <a:gd name="T2" fmla="*/ 0 w 19"/>
                  <a:gd name="T3" fmla="*/ 16 h 16"/>
                  <a:gd name="T4" fmla="*/ 15 w 19"/>
                  <a:gd name="T5" fmla="*/ 9 h 16"/>
                  <a:gd name="T6" fmla="*/ 19 w 19"/>
                  <a:gd name="T7" fmla="*/ 0 h 16"/>
                  <a:gd name="T8" fmla="*/ 11 w 19"/>
                  <a:gd name="T9" fmla="*/ 3 h 16"/>
                  <a:gd name="T10" fmla="*/ 11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11" y="3"/>
                    </a:moveTo>
                    <a:lnTo>
                      <a:pt x="0" y="16"/>
                    </a:lnTo>
                    <a:lnTo>
                      <a:pt x="15" y="9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19" name="Freeform 689"/>
              <p:cNvSpPr>
                <a:spLocks/>
              </p:cNvSpPr>
              <p:nvPr/>
            </p:nvSpPr>
            <p:spPr bwMode="auto">
              <a:xfrm>
                <a:off x="3003" y="449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8 h 8"/>
                  <a:gd name="T4" fmla="*/ 7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3" y="8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0" name="Freeform 690"/>
              <p:cNvSpPr>
                <a:spLocks/>
              </p:cNvSpPr>
              <p:nvPr/>
            </p:nvSpPr>
            <p:spPr bwMode="auto">
              <a:xfrm>
                <a:off x="3003" y="449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8 h 8"/>
                  <a:gd name="T4" fmla="*/ 7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3" y="8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1" name="Freeform 691"/>
              <p:cNvSpPr>
                <a:spLocks/>
              </p:cNvSpPr>
              <p:nvPr/>
            </p:nvSpPr>
            <p:spPr bwMode="auto">
              <a:xfrm>
                <a:off x="3034" y="193"/>
                <a:ext cx="65" cy="73"/>
              </a:xfrm>
              <a:custGeom>
                <a:avLst/>
                <a:gdLst>
                  <a:gd name="T0" fmla="*/ 34 w 65"/>
                  <a:gd name="T1" fmla="*/ 0 h 73"/>
                  <a:gd name="T2" fmla="*/ 42 w 65"/>
                  <a:gd name="T3" fmla="*/ 5 h 73"/>
                  <a:gd name="T4" fmla="*/ 38 w 65"/>
                  <a:gd name="T5" fmla="*/ 20 h 73"/>
                  <a:gd name="T6" fmla="*/ 65 w 65"/>
                  <a:gd name="T7" fmla="*/ 40 h 73"/>
                  <a:gd name="T8" fmla="*/ 31 w 65"/>
                  <a:gd name="T9" fmla="*/ 73 h 73"/>
                  <a:gd name="T10" fmla="*/ 27 w 65"/>
                  <a:gd name="T11" fmla="*/ 69 h 73"/>
                  <a:gd name="T12" fmla="*/ 32 w 65"/>
                  <a:gd name="T13" fmla="*/ 51 h 73"/>
                  <a:gd name="T14" fmla="*/ 0 w 65"/>
                  <a:gd name="T15" fmla="*/ 58 h 73"/>
                  <a:gd name="T16" fmla="*/ 12 w 65"/>
                  <a:gd name="T17" fmla="*/ 25 h 73"/>
                  <a:gd name="T18" fmla="*/ 2 w 65"/>
                  <a:gd name="T19" fmla="*/ 9 h 73"/>
                  <a:gd name="T20" fmla="*/ 23 w 65"/>
                  <a:gd name="T21" fmla="*/ 0 h 73"/>
                  <a:gd name="T22" fmla="*/ 34 w 65"/>
                  <a:gd name="T23" fmla="*/ 0 h 73"/>
                  <a:gd name="T24" fmla="*/ 34 w 65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73">
                    <a:moveTo>
                      <a:pt x="34" y="0"/>
                    </a:moveTo>
                    <a:lnTo>
                      <a:pt x="42" y="5"/>
                    </a:lnTo>
                    <a:lnTo>
                      <a:pt x="38" y="20"/>
                    </a:lnTo>
                    <a:lnTo>
                      <a:pt x="65" y="40"/>
                    </a:lnTo>
                    <a:lnTo>
                      <a:pt x="31" y="73"/>
                    </a:lnTo>
                    <a:lnTo>
                      <a:pt x="27" y="69"/>
                    </a:lnTo>
                    <a:lnTo>
                      <a:pt x="32" y="51"/>
                    </a:lnTo>
                    <a:lnTo>
                      <a:pt x="0" y="58"/>
                    </a:lnTo>
                    <a:lnTo>
                      <a:pt x="12" y="25"/>
                    </a:lnTo>
                    <a:lnTo>
                      <a:pt x="2" y="9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2" name="Freeform 692"/>
              <p:cNvSpPr>
                <a:spLocks/>
              </p:cNvSpPr>
              <p:nvPr/>
            </p:nvSpPr>
            <p:spPr bwMode="auto">
              <a:xfrm>
                <a:off x="2919" y="193"/>
                <a:ext cx="86" cy="122"/>
              </a:xfrm>
              <a:custGeom>
                <a:avLst/>
                <a:gdLst>
                  <a:gd name="T0" fmla="*/ 86 w 86"/>
                  <a:gd name="T1" fmla="*/ 0 h 122"/>
                  <a:gd name="T2" fmla="*/ 86 w 86"/>
                  <a:gd name="T3" fmla="*/ 16 h 122"/>
                  <a:gd name="T4" fmla="*/ 76 w 86"/>
                  <a:gd name="T5" fmla="*/ 16 h 122"/>
                  <a:gd name="T6" fmla="*/ 75 w 86"/>
                  <a:gd name="T7" fmla="*/ 56 h 122"/>
                  <a:gd name="T8" fmla="*/ 64 w 86"/>
                  <a:gd name="T9" fmla="*/ 60 h 122"/>
                  <a:gd name="T10" fmla="*/ 67 w 86"/>
                  <a:gd name="T11" fmla="*/ 65 h 122"/>
                  <a:gd name="T12" fmla="*/ 60 w 86"/>
                  <a:gd name="T13" fmla="*/ 71 h 122"/>
                  <a:gd name="T14" fmla="*/ 60 w 86"/>
                  <a:gd name="T15" fmla="*/ 94 h 122"/>
                  <a:gd name="T16" fmla="*/ 55 w 86"/>
                  <a:gd name="T17" fmla="*/ 103 h 122"/>
                  <a:gd name="T18" fmla="*/ 55 w 86"/>
                  <a:gd name="T19" fmla="*/ 118 h 122"/>
                  <a:gd name="T20" fmla="*/ 44 w 86"/>
                  <a:gd name="T21" fmla="*/ 122 h 122"/>
                  <a:gd name="T22" fmla="*/ 33 w 86"/>
                  <a:gd name="T23" fmla="*/ 100 h 122"/>
                  <a:gd name="T24" fmla="*/ 44 w 86"/>
                  <a:gd name="T25" fmla="*/ 93 h 122"/>
                  <a:gd name="T26" fmla="*/ 13 w 86"/>
                  <a:gd name="T27" fmla="*/ 80 h 122"/>
                  <a:gd name="T28" fmla="*/ 7 w 86"/>
                  <a:gd name="T29" fmla="*/ 54 h 122"/>
                  <a:gd name="T30" fmla="*/ 38 w 86"/>
                  <a:gd name="T31" fmla="*/ 56 h 122"/>
                  <a:gd name="T32" fmla="*/ 20 w 86"/>
                  <a:gd name="T33" fmla="*/ 43 h 122"/>
                  <a:gd name="T34" fmla="*/ 51 w 86"/>
                  <a:gd name="T35" fmla="*/ 34 h 122"/>
                  <a:gd name="T36" fmla="*/ 51 w 86"/>
                  <a:gd name="T37" fmla="*/ 25 h 122"/>
                  <a:gd name="T38" fmla="*/ 6 w 86"/>
                  <a:gd name="T39" fmla="*/ 38 h 122"/>
                  <a:gd name="T40" fmla="*/ 0 w 86"/>
                  <a:gd name="T41" fmla="*/ 16 h 122"/>
                  <a:gd name="T42" fmla="*/ 9 w 86"/>
                  <a:gd name="T43" fmla="*/ 20 h 122"/>
                  <a:gd name="T44" fmla="*/ 29 w 86"/>
                  <a:gd name="T45" fmla="*/ 0 h 122"/>
                  <a:gd name="T46" fmla="*/ 86 w 86"/>
                  <a:gd name="T47" fmla="*/ 0 h 122"/>
                  <a:gd name="T48" fmla="*/ 86 w 86"/>
                  <a:gd name="T4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122">
                    <a:moveTo>
                      <a:pt x="86" y="0"/>
                    </a:moveTo>
                    <a:lnTo>
                      <a:pt x="86" y="16"/>
                    </a:lnTo>
                    <a:lnTo>
                      <a:pt x="76" y="16"/>
                    </a:lnTo>
                    <a:lnTo>
                      <a:pt x="75" y="56"/>
                    </a:lnTo>
                    <a:lnTo>
                      <a:pt x="64" y="60"/>
                    </a:lnTo>
                    <a:lnTo>
                      <a:pt x="67" y="65"/>
                    </a:lnTo>
                    <a:lnTo>
                      <a:pt x="60" y="71"/>
                    </a:lnTo>
                    <a:lnTo>
                      <a:pt x="60" y="94"/>
                    </a:lnTo>
                    <a:lnTo>
                      <a:pt x="55" y="103"/>
                    </a:lnTo>
                    <a:lnTo>
                      <a:pt x="55" y="118"/>
                    </a:lnTo>
                    <a:lnTo>
                      <a:pt x="44" y="122"/>
                    </a:lnTo>
                    <a:lnTo>
                      <a:pt x="33" y="100"/>
                    </a:lnTo>
                    <a:lnTo>
                      <a:pt x="44" y="93"/>
                    </a:lnTo>
                    <a:lnTo>
                      <a:pt x="13" y="80"/>
                    </a:lnTo>
                    <a:lnTo>
                      <a:pt x="7" y="54"/>
                    </a:lnTo>
                    <a:lnTo>
                      <a:pt x="38" y="56"/>
                    </a:lnTo>
                    <a:lnTo>
                      <a:pt x="20" y="43"/>
                    </a:lnTo>
                    <a:lnTo>
                      <a:pt x="51" y="34"/>
                    </a:lnTo>
                    <a:lnTo>
                      <a:pt x="51" y="25"/>
                    </a:lnTo>
                    <a:lnTo>
                      <a:pt x="6" y="38"/>
                    </a:lnTo>
                    <a:lnTo>
                      <a:pt x="0" y="16"/>
                    </a:lnTo>
                    <a:lnTo>
                      <a:pt x="9" y="20"/>
                    </a:lnTo>
                    <a:lnTo>
                      <a:pt x="29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3" name="Freeform 693"/>
              <p:cNvSpPr>
                <a:spLocks/>
              </p:cNvSpPr>
              <p:nvPr/>
            </p:nvSpPr>
            <p:spPr bwMode="auto">
              <a:xfrm>
                <a:off x="2879" y="726"/>
                <a:ext cx="207" cy="478"/>
              </a:xfrm>
              <a:custGeom>
                <a:avLst/>
                <a:gdLst>
                  <a:gd name="T0" fmla="*/ 144 w 207"/>
                  <a:gd name="T1" fmla="*/ 2 h 478"/>
                  <a:gd name="T2" fmla="*/ 140 w 207"/>
                  <a:gd name="T3" fmla="*/ 20 h 478"/>
                  <a:gd name="T4" fmla="*/ 142 w 207"/>
                  <a:gd name="T5" fmla="*/ 29 h 478"/>
                  <a:gd name="T6" fmla="*/ 107 w 207"/>
                  <a:gd name="T7" fmla="*/ 49 h 478"/>
                  <a:gd name="T8" fmla="*/ 89 w 207"/>
                  <a:gd name="T9" fmla="*/ 53 h 478"/>
                  <a:gd name="T10" fmla="*/ 84 w 207"/>
                  <a:gd name="T11" fmla="*/ 85 h 478"/>
                  <a:gd name="T12" fmla="*/ 66 w 207"/>
                  <a:gd name="T13" fmla="*/ 122 h 478"/>
                  <a:gd name="T14" fmla="*/ 53 w 207"/>
                  <a:gd name="T15" fmla="*/ 160 h 478"/>
                  <a:gd name="T16" fmla="*/ 47 w 207"/>
                  <a:gd name="T17" fmla="*/ 191 h 478"/>
                  <a:gd name="T18" fmla="*/ 31 w 207"/>
                  <a:gd name="T19" fmla="*/ 205 h 478"/>
                  <a:gd name="T20" fmla="*/ 15 w 207"/>
                  <a:gd name="T21" fmla="*/ 227 h 478"/>
                  <a:gd name="T22" fmla="*/ 15 w 207"/>
                  <a:gd name="T23" fmla="*/ 254 h 478"/>
                  <a:gd name="T24" fmla="*/ 26 w 207"/>
                  <a:gd name="T25" fmla="*/ 296 h 478"/>
                  <a:gd name="T26" fmla="*/ 22 w 207"/>
                  <a:gd name="T27" fmla="*/ 324 h 478"/>
                  <a:gd name="T28" fmla="*/ 11 w 207"/>
                  <a:gd name="T29" fmla="*/ 344 h 478"/>
                  <a:gd name="T30" fmla="*/ 9 w 207"/>
                  <a:gd name="T31" fmla="*/ 364 h 478"/>
                  <a:gd name="T32" fmla="*/ 2 w 207"/>
                  <a:gd name="T33" fmla="*/ 378 h 478"/>
                  <a:gd name="T34" fmla="*/ 0 w 207"/>
                  <a:gd name="T35" fmla="*/ 373 h 478"/>
                  <a:gd name="T36" fmla="*/ 2 w 207"/>
                  <a:gd name="T37" fmla="*/ 394 h 478"/>
                  <a:gd name="T38" fmla="*/ 7 w 207"/>
                  <a:gd name="T39" fmla="*/ 394 h 478"/>
                  <a:gd name="T40" fmla="*/ 9 w 207"/>
                  <a:gd name="T41" fmla="*/ 402 h 478"/>
                  <a:gd name="T42" fmla="*/ 11 w 207"/>
                  <a:gd name="T43" fmla="*/ 409 h 478"/>
                  <a:gd name="T44" fmla="*/ 27 w 207"/>
                  <a:gd name="T45" fmla="*/ 445 h 478"/>
                  <a:gd name="T46" fmla="*/ 24 w 207"/>
                  <a:gd name="T47" fmla="*/ 455 h 478"/>
                  <a:gd name="T48" fmla="*/ 29 w 207"/>
                  <a:gd name="T49" fmla="*/ 473 h 478"/>
                  <a:gd name="T50" fmla="*/ 46 w 207"/>
                  <a:gd name="T51" fmla="*/ 478 h 478"/>
                  <a:gd name="T52" fmla="*/ 76 w 207"/>
                  <a:gd name="T53" fmla="*/ 456 h 478"/>
                  <a:gd name="T54" fmla="*/ 84 w 207"/>
                  <a:gd name="T55" fmla="*/ 405 h 478"/>
                  <a:gd name="T56" fmla="*/ 89 w 207"/>
                  <a:gd name="T57" fmla="*/ 393 h 478"/>
                  <a:gd name="T58" fmla="*/ 89 w 207"/>
                  <a:gd name="T59" fmla="*/ 387 h 478"/>
                  <a:gd name="T60" fmla="*/ 91 w 207"/>
                  <a:gd name="T61" fmla="*/ 382 h 478"/>
                  <a:gd name="T62" fmla="*/ 106 w 207"/>
                  <a:gd name="T63" fmla="*/ 374 h 478"/>
                  <a:gd name="T64" fmla="*/ 113 w 207"/>
                  <a:gd name="T65" fmla="*/ 364 h 478"/>
                  <a:gd name="T66" fmla="*/ 96 w 207"/>
                  <a:gd name="T67" fmla="*/ 364 h 478"/>
                  <a:gd name="T68" fmla="*/ 93 w 207"/>
                  <a:gd name="T69" fmla="*/ 354 h 478"/>
                  <a:gd name="T70" fmla="*/ 116 w 207"/>
                  <a:gd name="T71" fmla="*/ 356 h 478"/>
                  <a:gd name="T72" fmla="*/ 115 w 207"/>
                  <a:gd name="T73" fmla="*/ 333 h 478"/>
                  <a:gd name="T74" fmla="*/ 102 w 207"/>
                  <a:gd name="T75" fmla="*/ 320 h 478"/>
                  <a:gd name="T76" fmla="*/ 80 w 207"/>
                  <a:gd name="T77" fmla="*/ 336 h 478"/>
                  <a:gd name="T78" fmla="*/ 93 w 207"/>
                  <a:gd name="T79" fmla="*/ 291 h 478"/>
                  <a:gd name="T80" fmla="*/ 98 w 207"/>
                  <a:gd name="T81" fmla="*/ 287 h 478"/>
                  <a:gd name="T82" fmla="*/ 98 w 207"/>
                  <a:gd name="T83" fmla="*/ 256 h 478"/>
                  <a:gd name="T84" fmla="*/ 106 w 207"/>
                  <a:gd name="T85" fmla="*/ 254 h 478"/>
                  <a:gd name="T86" fmla="*/ 109 w 207"/>
                  <a:gd name="T87" fmla="*/ 247 h 478"/>
                  <a:gd name="T88" fmla="*/ 122 w 207"/>
                  <a:gd name="T89" fmla="*/ 229 h 478"/>
                  <a:gd name="T90" fmla="*/ 167 w 207"/>
                  <a:gd name="T91" fmla="*/ 191 h 478"/>
                  <a:gd name="T92" fmla="*/ 167 w 207"/>
                  <a:gd name="T93" fmla="*/ 162 h 478"/>
                  <a:gd name="T94" fmla="*/ 175 w 207"/>
                  <a:gd name="T95" fmla="*/ 145 h 478"/>
                  <a:gd name="T96" fmla="*/ 178 w 207"/>
                  <a:gd name="T97" fmla="*/ 145 h 478"/>
                  <a:gd name="T98" fmla="*/ 206 w 207"/>
                  <a:gd name="T99" fmla="*/ 138 h 478"/>
                  <a:gd name="T100" fmla="*/ 202 w 207"/>
                  <a:gd name="T101" fmla="*/ 116 h 478"/>
                  <a:gd name="T102" fmla="*/ 198 w 207"/>
                  <a:gd name="T103" fmla="*/ 83 h 478"/>
                  <a:gd name="T104" fmla="*/ 189 w 207"/>
                  <a:gd name="T105" fmla="*/ 33 h 478"/>
                  <a:gd name="T106" fmla="*/ 151 w 207"/>
                  <a:gd name="T107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78">
                    <a:moveTo>
                      <a:pt x="151" y="0"/>
                    </a:moveTo>
                    <a:lnTo>
                      <a:pt x="144" y="2"/>
                    </a:lnTo>
                    <a:lnTo>
                      <a:pt x="146" y="9"/>
                    </a:lnTo>
                    <a:lnTo>
                      <a:pt x="140" y="20"/>
                    </a:lnTo>
                    <a:lnTo>
                      <a:pt x="144" y="27"/>
                    </a:lnTo>
                    <a:lnTo>
                      <a:pt x="142" y="29"/>
                    </a:lnTo>
                    <a:lnTo>
                      <a:pt x="115" y="25"/>
                    </a:lnTo>
                    <a:lnTo>
                      <a:pt x="107" y="49"/>
                    </a:lnTo>
                    <a:lnTo>
                      <a:pt x="100" y="43"/>
                    </a:lnTo>
                    <a:lnTo>
                      <a:pt x="89" y="53"/>
                    </a:lnTo>
                    <a:lnTo>
                      <a:pt x="80" y="73"/>
                    </a:lnTo>
                    <a:lnTo>
                      <a:pt x="84" y="85"/>
                    </a:lnTo>
                    <a:lnTo>
                      <a:pt x="69" y="107"/>
                    </a:lnTo>
                    <a:lnTo>
                      <a:pt x="66" y="122"/>
                    </a:lnTo>
                    <a:lnTo>
                      <a:pt x="55" y="125"/>
                    </a:lnTo>
                    <a:lnTo>
                      <a:pt x="53" y="160"/>
                    </a:lnTo>
                    <a:lnTo>
                      <a:pt x="42" y="180"/>
                    </a:lnTo>
                    <a:lnTo>
                      <a:pt x="47" y="191"/>
                    </a:lnTo>
                    <a:lnTo>
                      <a:pt x="47" y="200"/>
                    </a:lnTo>
                    <a:lnTo>
                      <a:pt x="31" y="205"/>
                    </a:lnTo>
                    <a:lnTo>
                      <a:pt x="16" y="216"/>
                    </a:lnTo>
                    <a:lnTo>
                      <a:pt x="15" y="227"/>
                    </a:lnTo>
                    <a:lnTo>
                      <a:pt x="18" y="238"/>
                    </a:lnTo>
                    <a:lnTo>
                      <a:pt x="15" y="254"/>
                    </a:lnTo>
                    <a:lnTo>
                      <a:pt x="16" y="282"/>
                    </a:lnTo>
                    <a:lnTo>
                      <a:pt x="26" y="296"/>
                    </a:lnTo>
                    <a:lnTo>
                      <a:pt x="16" y="311"/>
                    </a:lnTo>
                    <a:lnTo>
                      <a:pt x="22" y="324"/>
                    </a:lnTo>
                    <a:lnTo>
                      <a:pt x="20" y="338"/>
                    </a:lnTo>
                    <a:lnTo>
                      <a:pt x="11" y="344"/>
                    </a:lnTo>
                    <a:lnTo>
                      <a:pt x="7" y="356"/>
                    </a:lnTo>
                    <a:lnTo>
                      <a:pt x="9" y="364"/>
                    </a:lnTo>
                    <a:lnTo>
                      <a:pt x="6" y="374"/>
                    </a:lnTo>
                    <a:lnTo>
                      <a:pt x="2" y="378"/>
                    </a:lnTo>
                    <a:lnTo>
                      <a:pt x="0" y="369"/>
                    </a:lnTo>
                    <a:lnTo>
                      <a:pt x="0" y="373"/>
                    </a:lnTo>
                    <a:lnTo>
                      <a:pt x="0" y="387"/>
                    </a:lnTo>
                    <a:lnTo>
                      <a:pt x="2" y="394"/>
                    </a:lnTo>
                    <a:lnTo>
                      <a:pt x="7" y="393"/>
                    </a:lnTo>
                    <a:lnTo>
                      <a:pt x="7" y="394"/>
                    </a:lnTo>
                    <a:lnTo>
                      <a:pt x="4" y="400"/>
                    </a:lnTo>
                    <a:lnTo>
                      <a:pt x="9" y="402"/>
                    </a:lnTo>
                    <a:lnTo>
                      <a:pt x="9" y="409"/>
                    </a:lnTo>
                    <a:lnTo>
                      <a:pt x="11" y="409"/>
                    </a:lnTo>
                    <a:lnTo>
                      <a:pt x="11" y="422"/>
                    </a:lnTo>
                    <a:lnTo>
                      <a:pt x="27" y="445"/>
                    </a:lnTo>
                    <a:lnTo>
                      <a:pt x="24" y="449"/>
                    </a:lnTo>
                    <a:lnTo>
                      <a:pt x="24" y="455"/>
                    </a:lnTo>
                    <a:lnTo>
                      <a:pt x="20" y="456"/>
                    </a:lnTo>
                    <a:lnTo>
                      <a:pt x="29" y="473"/>
                    </a:lnTo>
                    <a:lnTo>
                      <a:pt x="26" y="478"/>
                    </a:lnTo>
                    <a:lnTo>
                      <a:pt x="46" y="478"/>
                    </a:lnTo>
                    <a:lnTo>
                      <a:pt x="51" y="460"/>
                    </a:lnTo>
                    <a:lnTo>
                      <a:pt x="76" y="456"/>
                    </a:lnTo>
                    <a:lnTo>
                      <a:pt x="87" y="418"/>
                    </a:lnTo>
                    <a:lnTo>
                      <a:pt x="84" y="405"/>
                    </a:lnTo>
                    <a:lnTo>
                      <a:pt x="87" y="404"/>
                    </a:lnTo>
                    <a:lnTo>
                      <a:pt x="89" y="393"/>
                    </a:lnTo>
                    <a:lnTo>
                      <a:pt x="82" y="389"/>
                    </a:lnTo>
                    <a:lnTo>
                      <a:pt x="89" y="387"/>
                    </a:lnTo>
                    <a:lnTo>
                      <a:pt x="80" y="384"/>
                    </a:lnTo>
                    <a:lnTo>
                      <a:pt x="91" y="382"/>
                    </a:lnTo>
                    <a:lnTo>
                      <a:pt x="100" y="371"/>
                    </a:lnTo>
                    <a:lnTo>
                      <a:pt x="106" y="374"/>
                    </a:lnTo>
                    <a:lnTo>
                      <a:pt x="113" y="367"/>
                    </a:lnTo>
                    <a:lnTo>
                      <a:pt x="113" y="364"/>
                    </a:lnTo>
                    <a:lnTo>
                      <a:pt x="118" y="362"/>
                    </a:lnTo>
                    <a:lnTo>
                      <a:pt x="96" y="364"/>
                    </a:lnTo>
                    <a:lnTo>
                      <a:pt x="82" y="356"/>
                    </a:lnTo>
                    <a:lnTo>
                      <a:pt x="93" y="354"/>
                    </a:lnTo>
                    <a:lnTo>
                      <a:pt x="106" y="360"/>
                    </a:lnTo>
                    <a:lnTo>
                      <a:pt x="116" y="356"/>
                    </a:lnTo>
                    <a:lnTo>
                      <a:pt x="122" y="344"/>
                    </a:lnTo>
                    <a:lnTo>
                      <a:pt x="115" y="333"/>
                    </a:lnTo>
                    <a:lnTo>
                      <a:pt x="116" y="331"/>
                    </a:lnTo>
                    <a:lnTo>
                      <a:pt x="102" y="320"/>
                    </a:lnTo>
                    <a:lnTo>
                      <a:pt x="91" y="334"/>
                    </a:lnTo>
                    <a:lnTo>
                      <a:pt x="80" y="336"/>
                    </a:lnTo>
                    <a:lnTo>
                      <a:pt x="95" y="327"/>
                    </a:lnTo>
                    <a:lnTo>
                      <a:pt x="93" y="291"/>
                    </a:lnTo>
                    <a:lnTo>
                      <a:pt x="95" y="284"/>
                    </a:lnTo>
                    <a:lnTo>
                      <a:pt x="98" y="287"/>
                    </a:lnTo>
                    <a:lnTo>
                      <a:pt x="100" y="265"/>
                    </a:lnTo>
                    <a:lnTo>
                      <a:pt x="98" y="256"/>
                    </a:lnTo>
                    <a:lnTo>
                      <a:pt x="104" y="258"/>
                    </a:lnTo>
                    <a:lnTo>
                      <a:pt x="106" y="254"/>
                    </a:lnTo>
                    <a:lnTo>
                      <a:pt x="106" y="244"/>
                    </a:lnTo>
                    <a:lnTo>
                      <a:pt x="109" y="247"/>
                    </a:lnTo>
                    <a:lnTo>
                      <a:pt x="115" y="240"/>
                    </a:lnTo>
                    <a:lnTo>
                      <a:pt x="122" y="229"/>
                    </a:lnTo>
                    <a:lnTo>
                      <a:pt x="149" y="213"/>
                    </a:lnTo>
                    <a:lnTo>
                      <a:pt x="167" y="191"/>
                    </a:lnTo>
                    <a:lnTo>
                      <a:pt x="160" y="174"/>
                    </a:lnTo>
                    <a:lnTo>
                      <a:pt x="167" y="162"/>
                    </a:lnTo>
                    <a:lnTo>
                      <a:pt x="166" y="154"/>
                    </a:lnTo>
                    <a:lnTo>
                      <a:pt x="175" y="145"/>
                    </a:lnTo>
                    <a:lnTo>
                      <a:pt x="171" y="140"/>
                    </a:lnTo>
                    <a:lnTo>
                      <a:pt x="178" y="145"/>
                    </a:lnTo>
                    <a:lnTo>
                      <a:pt x="182" y="133"/>
                    </a:lnTo>
                    <a:lnTo>
                      <a:pt x="206" y="138"/>
                    </a:lnTo>
                    <a:lnTo>
                      <a:pt x="207" y="131"/>
                    </a:lnTo>
                    <a:lnTo>
                      <a:pt x="202" y="116"/>
                    </a:lnTo>
                    <a:lnTo>
                      <a:pt x="206" y="100"/>
                    </a:lnTo>
                    <a:lnTo>
                      <a:pt x="198" y="83"/>
                    </a:lnTo>
                    <a:lnTo>
                      <a:pt x="198" y="49"/>
                    </a:lnTo>
                    <a:lnTo>
                      <a:pt x="189" y="33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4" name="Freeform 694"/>
              <p:cNvSpPr>
                <a:spLocks/>
              </p:cNvSpPr>
              <p:nvPr/>
            </p:nvSpPr>
            <p:spPr bwMode="auto">
              <a:xfrm>
                <a:off x="2879" y="726"/>
                <a:ext cx="207" cy="478"/>
              </a:xfrm>
              <a:custGeom>
                <a:avLst/>
                <a:gdLst>
                  <a:gd name="T0" fmla="*/ 144 w 207"/>
                  <a:gd name="T1" fmla="*/ 2 h 478"/>
                  <a:gd name="T2" fmla="*/ 140 w 207"/>
                  <a:gd name="T3" fmla="*/ 20 h 478"/>
                  <a:gd name="T4" fmla="*/ 142 w 207"/>
                  <a:gd name="T5" fmla="*/ 29 h 478"/>
                  <a:gd name="T6" fmla="*/ 107 w 207"/>
                  <a:gd name="T7" fmla="*/ 49 h 478"/>
                  <a:gd name="T8" fmla="*/ 89 w 207"/>
                  <a:gd name="T9" fmla="*/ 53 h 478"/>
                  <a:gd name="T10" fmla="*/ 84 w 207"/>
                  <a:gd name="T11" fmla="*/ 85 h 478"/>
                  <a:gd name="T12" fmla="*/ 66 w 207"/>
                  <a:gd name="T13" fmla="*/ 122 h 478"/>
                  <a:gd name="T14" fmla="*/ 53 w 207"/>
                  <a:gd name="T15" fmla="*/ 160 h 478"/>
                  <a:gd name="T16" fmla="*/ 47 w 207"/>
                  <a:gd name="T17" fmla="*/ 191 h 478"/>
                  <a:gd name="T18" fmla="*/ 31 w 207"/>
                  <a:gd name="T19" fmla="*/ 205 h 478"/>
                  <a:gd name="T20" fmla="*/ 15 w 207"/>
                  <a:gd name="T21" fmla="*/ 227 h 478"/>
                  <a:gd name="T22" fmla="*/ 15 w 207"/>
                  <a:gd name="T23" fmla="*/ 254 h 478"/>
                  <a:gd name="T24" fmla="*/ 26 w 207"/>
                  <a:gd name="T25" fmla="*/ 296 h 478"/>
                  <a:gd name="T26" fmla="*/ 22 w 207"/>
                  <a:gd name="T27" fmla="*/ 324 h 478"/>
                  <a:gd name="T28" fmla="*/ 11 w 207"/>
                  <a:gd name="T29" fmla="*/ 344 h 478"/>
                  <a:gd name="T30" fmla="*/ 9 w 207"/>
                  <a:gd name="T31" fmla="*/ 364 h 478"/>
                  <a:gd name="T32" fmla="*/ 2 w 207"/>
                  <a:gd name="T33" fmla="*/ 378 h 478"/>
                  <a:gd name="T34" fmla="*/ 0 w 207"/>
                  <a:gd name="T35" fmla="*/ 373 h 478"/>
                  <a:gd name="T36" fmla="*/ 2 w 207"/>
                  <a:gd name="T37" fmla="*/ 394 h 478"/>
                  <a:gd name="T38" fmla="*/ 7 w 207"/>
                  <a:gd name="T39" fmla="*/ 394 h 478"/>
                  <a:gd name="T40" fmla="*/ 9 w 207"/>
                  <a:gd name="T41" fmla="*/ 402 h 478"/>
                  <a:gd name="T42" fmla="*/ 11 w 207"/>
                  <a:gd name="T43" fmla="*/ 409 h 478"/>
                  <a:gd name="T44" fmla="*/ 27 w 207"/>
                  <a:gd name="T45" fmla="*/ 445 h 478"/>
                  <a:gd name="T46" fmla="*/ 24 w 207"/>
                  <a:gd name="T47" fmla="*/ 455 h 478"/>
                  <a:gd name="T48" fmla="*/ 29 w 207"/>
                  <a:gd name="T49" fmla="*/ 473 h 478"/>
                  <a:gd name="T50" fmla="*/ 46 w 207"/>
                  <a:gd name="T51" fmla="*/ 478 h 478"/>
                  <a:gd name="T52" fmla="*/ 76 w 207"/>
                  <a:gd name="T53" fmla="*/ 456 h 478"/>
                  <a:gd name="T54" fmla="*/ 84 w 207"/>
                  <a:gd name="T55" fmla="*/ 405 h 478"/>
                  <a:gd name="T56" fmla="*/ 89 w 207"/>
                  <a:gd name="T57" fmla="*/ 393 h 478"/>
                  <a:gd name="T58" fmla="*/ 89 w 207"/>
                  <a:gd name="T59" fmla="*/ 387 h 478"/>
                  <a:gd name="T60" fmla="*/ 91 w 207"/>
                  <a:gd name="T61" fmla="*/ 382 h 478"/>
                  <a:gd name="T62" fmla="*/ 106 w 207"/>
                  <a:gd name="T63" fmla="*/ 374 h 478"/>
                  <a:gd name="T64" fmla="*/ 113 w 207"/>
                  <a:gd name="T65" fmla="*/ 364 h 478"/>
                  <a:gd name="T66" fmla="*/ 96 w 207"/>
                  <a:gd name="T67" fmla="*/ 364 h 478"/>
                  <a:gd name="T68" fmla="*/ 93 w 207"/>
                  <a:gd name="T69" fmla="*/ 354 h 478"/>
                  <a:gd name="T70" fmla="*/ 116 w 207"/>
                  <a:gd name="T71" fmla="*/ 356 h 478"/>
                  <a:gd name="T72" fmla="*/ 115 w 207"/>
                  <a:gd name="T73" fmla="*/ 333 h 478"/>
                  <a:gd name="T74" fmla="*/ 102 w 207"/>
                  <a:gd name="T75" fmla="*/ 320 h 478"/>
                  <a:gd name="T76" fmla="*/ 80 w 207"/>
                  <a:gd name="T77" fmla="*/ 336 h 478"/>
                  <a:gd name="T78" fmla="*/ 93 w 207"/>
                  <a:gd name="T79" fmla="*/ 291 h 478"/>
                  <a:gd name="T80" fmla="*/ 98 w 207"/>
                  <a:gd name="T81" fmla="*/ 287 h 478"/>
                  <a:gd name="T82" fmla="*/ 98 w 207"/>
                  <a:gd name="T83" fmla="*/ 256 h 478"/>
                  <a:gd name="T84" fmla="*/ 106 w 207"/>
                  <a:gd name="T85" fmla="*/ 254 h 478"/>
                  <a:gd name="T86" fmla="*/ 109 w 207"/>
                  <a:gd name="T87" fmla="*/ 247 h 478"/>
                  <a:gd name="T88" fmla="*/ 122 w 207"/>
                  <a:gd name="T89" fmla="*/ 229 h 478"/>
                  <a:gd name="T90" fmla="*/ 167 w 207"/>
                  <a:gd name="T91" fmla="*/ 191 h 478"/>
                  <a:gd name="T92" fmla="*/ 167 w 207"/>
                  <a:gd name="T93" fmla="*/ 162 h 478"/>
                  <a:gd name="T94" fmla="*/ 175 w 207"/>
                  <a:gd name="T95" fmla="*/ 145 h 478"/>
                  <a:gd name="T96" fmla="*/ 178 w 207"/>
                  <a:gd name="T97" fmla="*/ 145 h 478"/>
                  <a:gd name="T98" fmla="*/ 206 w 207"/>
                  <a:gd name="T99" fmla="*/ 138 h 478"/>
                  <a:gd name="T100" fmla="*/ 202 w 207"/>
                  <a:gd name="T101" fmla="*/ 116 h 478"/>
                  <a:gd name="T102" fmla="*/ 198 w 207"/>
                  <a:gd name="T103" fmla="*/ 83 h 478"/>
                  <a:gd name="T104" fmla="*/ 189 w 207"/>
                  <a:gd name="T105" fmla="*/ 33 h 478"/>
                  <a:gd name="T106" fmla="*/ 151 w 207"/>
                  <a:gd name="T107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" h="478">
                    <a:moveTo>
                      <a:pt x="151" y="0"/>
                    </a:moveTo>
                    <a:lnTo>
                      <a:pt x="144" y="2"/>
                    </a:lnTo>
                    <a:lnTo>
                      <a:pt x="146" y="9"/>
                    </a:lnTo>
                    <a:lnTo>
                      <a:pt x="140" y="20"/>
                    </a:lnTo>
                    <a:lnTo>
                      <a:pt x="144" y="27"/>
                    </a:lnTo>
                    <a:lnTo>
                      <a:pt x="142" y="29"/>
                    </a:lnTo>
                    <a:lnTo>
                      <a:pt x="115" y="25"/>
                    </a:lnTo>
                    <a:lnTo>
                      <a:pt x="107" y="49"/>
                    </a:lnTo>
                    <a:lnTo>
                      <a:pt x="100" y="43"/>
                    </a:lnTo>
                    <a:lnTo>
                      <a:pt x="89" y="53"/>
                    </a:lnTo>
                    <a:lnTo>
                      <a:pt x="80" y="73"/>
                    </a:lnTo>
                    <a:lnTo>
                      <a:pt x="84" y="85"/>
                    </a:lnTo>
                    <a:lnTo>
                      <a:pt x="69" y="107"/>
                    </a:lnTo>
                    <a:lnTo>
                      <a:pt x="66" y="122"/>
                    </a:lnTo>
                    <a:lnTo>
                      <a:pt x="55" y="125"/>
                    </a:lnTo>
                    <a:lnTo>
                      <a:pt x="53" y="160"/>
                    </a:lnTo>
                    <a:lnTo>
                      <a:pt x="42" y="180"/>
                    </a:lnTo>
                    <a:lnTo>
                      <a:pt x="47" y="191"/>
                    </a:lnTo>
                    <a:lnTo>
                      <a:pt x="47" y="200"/>
                    </a:lnTo>
                    <a:lnTo>
                      <a:pt x="31" y="205"/>
                    </a:lnTo>
                    <a:lnTo>
                      <a:pt x="16" y="216"/>
                    </a:lnTo>
                    <a:lnTo>
                      <a:pt x="15" y="227"/>
                    </a:lnTo>
                    <a:lnTo>
                      <a:pt x="18" y="238"/>
                    </a:lnTo>
                    <a:lnTo>
                      <a:pt x="15" y="254"/>
                    </a:lnTo>
                    <a:lnTo>
                      <a:pt x="16" y="282"/>
                    </a:lnTo>
                    <a:lnTo>
                      <a:pt x="26" y="296"/>
                    </a:lnTo>
                    <a:lnTo>
                      <a:pt x="16" y="311"/>
                    </a:lnTo>
                    <a:lnTo>
                      <a:pt x="22" y="324"/>
                    </a:lnTo>
                    <a:lnTo>
                      <a:pt x="20" y="338"/>
                    </a:lnTo>
                    <a:lnTo>
                      <a:pt x="11" y="344"/>
                    </a:lnTo>
                    <a:lnTo>
                      <a:pt x="7" y="356"/>
                    </a:lnTo>
                    <a:lnTo>
                      <a:pt x="9" y="364"/>
                    </a:lnTo>
                    <a:lnTo>
                      <a:pt x="6" y="374"/>
                    </a:lnTo>
                    <a:lnTo>
                      <a:pt x="2" y="378"/>
                    </a:lnTo>
                    <a:lnTo>
                      <a:pt x="0" y="369"/>
                    </a:lnTo>
                    <a:lnTo>
                      <a:pt x="0" y="373"/>
                    </a:lnTo>
                    <a:lnTo>
                      <a:pt x="0" y="387"/>
                    </a:lnTo>
                    <a:lnTo>
                      <a:pt x="2" y="394"/>
                    </a:lnTo>
                    <a:lnTo>
                      <a:pt x="7" y="393"/>
                    </a:lnTo>
                    <a:lnTo>
                      <a:pt x="7" y="394"/>
                    </a:lnTo>
                    <a:lnTo>
                      <a:pt x="4" y="400"/>
                    </a:lnTo>
                    <a:lnTo>
                      <a:pt x="9" y="402"/>
                    </a:lnTo>
                    <a:lnTo>
                      <a:pt x="9" y="409"/>
                    </a:lnTo>
                    <a:lnTo>
                      <a:pt x="11" y="409"/>
                    </a:lnTo>
                    <a:lnTo>
                      <a:pt x="11" y="422"/>
                    </a:lnTo>
                    <a:lnTo>
                      <a:pt x="27" y="445"/>
                    </a:lnTo>
                    <a:lnTo>
                      <a:pt x="24" y="449"/>
                    </a:lnTo>
                    <a:lnTo>
                      <a:pt x="24" y="455"/>
                    </a:lnTo>
                    <a:lnTo>
                      <a:pt x="20" y="456"/>
                    </a:lnTo>
                    <a:lnTo>
                      <a:pt x="29" y="473"/>
                    </a:lnTo>
                    <a:lnTo>
                      <a:pt x="26" y="478"/>
                    </a:lnTo>
                    <a:lnTo>
                      <a:pt x="46" y="478"/>
                    </a:lnTo>
                    <a:lnTo>
                      <a:pt x="51" y="460"/>
                    </a:lnTo>
                    <a:lnTo>
                      <a:pt x="76" y="456"/>
                    </a:lnTo>
                    <a:lnTo>
                      <a:pt x="87" y="418"/>
                    </a:lnTo>
                    <a:lnTo>
                      <a:pt x="84" y="405"/>
                    </a:lnTo>
                    <a:lnTo>
                      <a:pt x="87" y="404"/>
                    </a:lnTo>
                    <a:lnTo>
                      <a:pt x="89" y="393"/>
                    </a:lnTo>
                    <a:lnTo>
                      <a:pt x="82" y="389"/>
                    </a:lnTo>
                    <a:lnTo>
                      <a:pt x="89" y="387"/>
                    </a:lnTo>
                    <a:lnTo>
                      <a:pt x="80" y="384"/>
                    </a:lnTo>
                    <a:lnTo>
                      <a:pt x="91" y="382"/>
                    </a:lnTo>
                    <a:lnTo>
                      <a:pt x="100" y="371"/>
                    </a:lnTo>
                    <a:lnTo>
                      <a:pt x="106" y="374"/>
                    </a:lnTo>
                    <a:lnTo>
                      <a:pt x="113" y="367"/>
                    </a:lnTo>
                    <a:lnTo>
                      <a:pt x="113" y="364"/>
                    </a:lnTo>
                    <a:lnTo>
                      <a:pt x="118" y="362"/>
                    </a:lnTo>
                    <a:lnTo>
                      <a:pt x="96" y="364"/>
                    </a:lnTo>
                    <a:lnTo>
                      <a:pt x="82" y="356"/>
                    </a:lnTo>
                    <a:lnTo>
                      <a:pt x="93" y="354"/>
                    </a:lnTo>
                    <a:lnTo>
                      <a:pt x="106" y="360"/>
                    </a:lnTo>
                    <a:lnTo>
                      <a:pt x="116" y="356"/>
                    </a:lnTo>
                    <a:lnTo>
                      <a:pt x="122" y="344"/>
                    </a:lnTo>
                    <a:lnTo>
                      <a:pt x="115" y="333"/>
                    </a:lnTo>
                    <a:lnTo>
                      <a:pt x="116" y="331"/>
                    </a:lnTo>
                    <a:lnTo>
                      <a:pt x="102" y="320"/>
                    </a:lnTo>
                    <a:lnTo>
                      <a:pt x="91" y="334"/>
                    </a:lnTo>
                    <a:lnTo>
                      <a:pt x="80" y="336"/>
                    </a:lnTo>
                    <a:lnTo>
                      <a:pt x="95" y="327"/>
                    </a:lnTo>
                    <a:lnTo>
                      <a:pt x="93" y="291"/>
                    </a:lnTo>
                    <a:lnTo>
                      <a:pt x="95" y="284"/>
                    </a:lnTo>
                    <a:lnTo>
                      <a:pt x="98" y="287"/>
                    </a:lnTo>
                    <a:lnTo>
                      <a:pt x="100" y="265"/>
                    </a:lnTo>
                    <a:lnTo>
                      <a:pt x="98" y="256"/>
                    </a:lnTo>
                    <a:lnTo>
                      <a:pt x="104" y="258"/>
                    </a:lnTo>
                    <a:lnTo>
                      <a:pt x="106" y="254"/>
                    </a:lnTo>
                    <a:lnTo>
                      <a:pt x="106" y="244"/>
                    </a:lnTo>
                    <a:lnTo>
                      <a:pt x="109" y="247"/>
                    </a:lnTo>
                    <a:lnTo>
                      <a:pt x="115" y="240"/>
                    </a:lnTo>
                    <a:lnTo>
                      <a:pt x="122" y="229"/>
                    </a:lnTo>
                    <a:lnTo>
                      <a:pt x="149" y="213"/>
                    </a:lnTo>
                    <a:lnTo>
                      <a:pt x="167" y="191"/>
                    </a:lnTo>
                    <a:lnTo>
                      <a:pt x="160" y="174"/>
                    </a:lnTo>
                    <a:lnTo>
                      <a:pt x="167" y="162"/>
                    </a:lnTo>
                    <a:lnTo>
                      <a:pt x="166" y="154"/>
                    </a:lnTo>
                    <a:lnTo>
                      <a:pt x="175" y="145"/>
                    </a:lnTo>
                    <a:lnTo>
                      <a:pt x="171" y="140"/>
                    </a:lnTo>
                    <a:lnTo>
                      <a:pt x="178" y="145"/>
                    </a:lnTo>
                    <a:lnTo>
                      <a:pt x="182" y="133"/>
                    </a:lnTo>
                    <a:lnTo>
                      <a:pt x="206" y="138"/>
                    </a:lnTo>
                    <a:lnTo>
                      <a:pt x="207" y="131"/>
                    </a:lnTo>
                    <a:lnTo>
                      <a:pt x="202" y="116"/>
                    </a:lnTo>
                    <a:lnTo>
                      <a:pt x="206" y="100"/>
                    </a:lnTo>
                    <a:lnTo>
                      <a:pt x="198" y="83"/>
                    </a:lnTo>
                    <a:lnTo>
                      <a:pt x="198" y="49"/>
                    </a:lnTo>
                    <a:lnTo>
                      <a:pt x="189" y="33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5" name="Freeform 695"/>
              <p:cNvSpPr>
                <a:spLocks/>
              </p:cNvSpPr>
              <p:nvPr/>
            </p:nvSpPr>
            <p:spPr bwMode="auto">
              <a:xfrm>
                <a:off x="2990" y="1131"/>
                <a:ext cx="13" cy="28"/>
              </a:xfrm>
              <a:custGeom>
                <a:avLst/>
                <a:gdLst>
                  <a:gd name="T0" fmla="*/ 0 w 13"/>
                  <a:gd name="T1" fmla="*/ 28 h 28"/>
                  <a:gd name="T2" fmla="*/ 11 w 13"/>
                  <a:gd name="T3" fmla="*/ 15 h 28"/>
                  <a:gd name="T4" fmla="*/ 11 w 13"/>
                  <a:gd name="T5" fmla="*/ 6 h 28"/>
                  <a:gd name="T6" fmla="*/ 13 w 13"/>
                  <a:gd name="T7" fmla="*/ 0 h 28"/>
                  <a:gd name="T8" fmla="*/ 9 w 13"/>
                  <a:gd name="T9" fmla="*/ 0 h 28"/>
                  <a:gd name="T10" fmla="*/ 2 w 13"/>
                  <a:gd name="T11" fmla="*/ 11 h 28"/>
                  <a:gd name="T12" fmla="*/ 0 w 13"/>
                  <a:gd name="T13" fmla="*/ 28 h 28"/>
                  <a:gd name="T14" fmla="*/ 0 w 13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8">
                    <a:moveTo>
                      <a:pt x="0" y="28"/>
                    </a:moveTo>
                    <a:lnTo>
                      <a:pt x="11" y="15"/>
                    </a:lnTo>
                    <a:lnTo>
                      <a:pt x="11" y="6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2" y="11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6" name="Freeform 696"/>
              <p:cNvSpPr>
                <a:spLocks/>
              </p:cNvSpPr>
              <p:nvPr/>
            </p:nvSpPr>
            <p:spPr bwMode="auto">
              <a:xfrm>
                <a:off x="2990" y="1131"/>
                <a:ext cx="13" cy="28"/>
              </a:xfrm>
              <a:custGeom>
                <a:avLst/>
                <a:gdLst>
                  <a:gd name="T0" fmla="*/ 0 w 13"/>
                  <a:gd name="T1" fmla="*/ 28 h 28"/>
                  <a:gd name="T2" fmla="*/ 11 w 13"/>
                  <a:gd name="T3" fmla="*/ 15 h 28"/>
                  <a:gd name="T4" fmla="*/ 11 w 13"/>
                  <a:gd name="T5" fmla="*/ 6 h 28"/>
                  <a:gd name="T6" fmla="*/ 13 w 13"/>
                  <a:gd name="T7" fmla="*/ 0 h 28"/>
                  <a:gd name="T8" fmla="*/ 9 w 13"/>
                  <a:gd name="T9" fmla="*/ 0 h 28"/>
                  <a:gd name="T10" fmla="*/ 2 w 13"/>
                  <a:gd name="T11" fmla="*/ 11 h 28"/>
                  <a:gd name="T12" fmla="*/ 0 w 13"/>
                  <a:gd name="T13" fmla="*/ 28 h 28"/>
                  <a:gd name="T14" fmla="*/ 0 w 13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8">
                    <a:moveTo>
                      <a:pt x="0" y="28"/>
                    </a:moveTo>
                    <a:lnTo>
                      <a:pt x="11" y="15"/>
                    </a:lnTo>
                    <a:lnTo>
                      <a:pt x="11" y="6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2" y="11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7" name="Freeform 697"/>
              <p:cNvSpPr>
                <a:spLocks/>
              </p:cNvSpPr>
              <p:nvPr/>
            </p:nvSpPr>
            <p:spPr bwMode="auto">
              <a:xfrm>
                <a:off x="2961" y="1157"/>
                <a:ext cx="9" cy="24"/>
              </a:xfrm>
              <a:custGeom>
                <a:avLst/>
                <a:gdLst>
                  <a:gd name="T0" fmla="*/ 0 w 9"/>
                  <a:gd name="T1" fmla="*/ 24 h 24"/>
                  <a:gd name="T2" fmla="*/ 9 w 9"/>
                  <a:gd name="T3" fmla="*/ 0 h 24"/>
                  <a:gd name="T4" fmla="*/ 2 w 9"/>
                  <a:gd name="T5" fmla="*/ 11 h 24"/>
                  <a:gd name="T6" fmla="*/ 0 w 9"/>
                  <a:gd name="T7" fmla="*/ 24 h 24"/>
                  <a:gd name="T8" fmla="*/ 0 w 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lnTo>
                      <a:pt x="9" y="0"/>
                    </a:lnTo>
                    <a:lnTo>
                      <a:pt x="2" y="11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8" name="Freeform 698"/>
              <p:cNvSpPr>
                <a:spLocks/>
              </p:cNvSpPr>
              <p:nvPr/>
            </p:nvSpPr>
            <p:spPr bwMode="auto">
              <a:xfrm>
                <a:off x="2961" y="1157"/>
                <a:ext cx="9" cy="24"/>
              </a:xfrm>
              <a:custGeom>
                <a:avLst/>
                <a:gdLst>
                  <a:gd name="T0" fmla="*/ 0 w 9"/>
                  <a:gd name="T1" fmla="*/ 24 h 24"/>
                  <a:gd name="T2" fmla="*/ 9 w 9"/>
                  <a:gd name="T3" fmla="*/ 0 h 24"/>
                  <a:gd name="T4" fmla="*/ 2 w 9"/>
                  <a:gd name="T5" fmla="*/ 11 h 24"/>
                  <a:gd name="T6" fmla="*/ 0 w 9"/>
                  <a:gd name="T7" fmla="*/ 24 h 24"/>
                  <a:gd name="T8" fmla="*/ 0 w 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lnTo>
                      <a:pt x="9" y="0"/>
                    </a:lnTo>
                    <a:lnTo>
                      <a:pt x="2" y="11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29" name="Freeform 699"/>
              <p:cNvSpPr>
                <a:spLocks/>
              </p:cNvSpPr>
              <p:nvPr/>
            </p:nvSpPr>
            <p:spPr bwMode="auto">
              <a:xfrm>
                <a:off x="2797" y="1404"/>
                <a:ext cx="69" cy="40"/>
              </a:xfrm>
              <a:custGeom>
                <a:avLst/>
                <a:gdLst>
                  <a:gd name="T0" fmla="*/ 24 w 69"/>
                  <a:gd name="T1" fmla="*/ 0 h 40"/>
                  <a:gd name="T2" fmla="*/ 46 w 69"/>
                  <a:gd name="T3" fmla="*/ 0 h 40"/>
                  <a:gd name="T4" fmla="*/ 55 w 69"/>
                  <a:gd name="T5" fmla="*/ 4 h 40"/>
                  <a:gd name="T6" fmla="*/ 58 w 69"/>
                  <a:gd name="T7" fmla="*/ 15 h 40"/>
                  <a:gd name="T8" fmla="*/ 69 w 69"/>
                  <a:gd name="T9" fmla="*/ 18 h 40"/>
                  <a:gd name="T10" fmla="*/ 69 w 69"/>
                  <a:gd name="T11" fmla="*/ 24 h 40"/>
                  <a:gd name="T12" fmla="*/ 66 w 69"/>
                  <a:gd name="T13" fmla="*/ 24 h 40"/>
                  <a:gd name="T14" fmla="*/ 66 w 69"/>
                  <a:gd name="T15" fmla="*/ 31 h 40"/>
                  <a:gd name="T16" fmla="*/ 53 w 69"/>
                  <a:gd name="T17" fmla="*/ 28 h 40"/>
                  <a:gd name="T18" fmla="*/ 48 w 69"/>
                  <a:gd name="T19" fmla="*/ 40 h 40"/>
                  <a:gd name="T20" fmla="*/ 38 w 69"/>
                  <a:gd name="T21" fmla="*/ 29 h 40"/>
                  <a:gd name="T22" fmla="*/ 29 w 69"/>
                  <a:gd name="T23" fmla="*/ 40 h 40"/>
                  <a:gd name="T24" fmla="*/ 17 w 69"/>
                  <a:gd name="T25" fmla="*/ 40 h 40"/>
                  <a:gd name="T26" fmla="*/ 13 w 69"/>
                  <a:gd name="T27" fmla="*/ 29 h 40"/>
                  <a:gd name="T28" fmla="*/ 8 w 69"/>
                  <a:gd name="T29" fmla="*/ 29 h 40"/>
                  <a:gd name="T30" fmla="*/ 0 w 69"/>
                  <a:gd name="T31" fmla="*/ 35 h 40"/>
                  <a:gd name="T32" fmla="*/ 0 w 69"/>
                  <a:gd name="T33" fmla="*/ 28 h 40"/>
                  <a:gd name="T34" fmla="*/ 15 w 69"/>
                  <a:gd name="T35" fmla="*/ 2 h 40"/>
                  <a:gd name="T36" fmla="*/ 24 w 69"/>
                  <a:gd name="T37" fmla="*/ 0 h 40"/>
                  <a:gd name="T38" fmla="*/ 24 w 69"/>
                  <a:gd name="T3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0">
                    <a:moveTo>
                      <a:pt x="24" y="0"/>
                    </a:moveTo>
                    <a:lnTo>
                      <a:pt x="46" y="0"/>
                    </a:lnTo>
                    <a:lnTo>
                      <a:pt x="55" y="4"/>
                    </a:lnTo>
                    <a:lnTo>
                      <a:pt x="58" y="15"/>
                    </a:lnTo>
                    <a:lnTo>
                      <a:pt x="69" y="18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6" y="31"/>
                    </a:lnTo>
                    <a:lnTo>
                      <a:pt x="53" y="28"/>
                    </a:lnTo>
                    <a:lnTo>
                      <a:pt x="48" y="40"/>
                    </a:lnTo>
                    <a:lnTo>
                      <a:pt x="38" y="29"/>
                    </a:lnTo>
                    <a:lnTo>
                      <a:pt x="29" y="40"/>
                    </a:lnTo>
                    <a:lnTo>
                      <a:pt x="17" y="40"/>
                    </a:lnTo>
                    <a:lnTo>
                      <a:pt x="13" y="29"/>
                    </a:lnTo>
                    <a:lnTo>
                      <a:pt x="8" y="29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0" name="Freeform 700"/>
              <p:cNvSpPr>
                <a:spLocks/>
              </p:cNvSpPr>
              <p:nvPr/>
            </p:nvSpPr>
            <p:spPr bwMode="auto">
              <a:xfrm>
                <a:off x="2797" y="1404"/>
                <a:ext cx="69" cy="40"/>
              </a:xfrm>
              <a:custGeom>
                <a:avLst/>
                <a:gdLst>
                  <a:gd name="T0" fmla="*/ 24 w 69"/>
                  <a:gd name="T1" fmla="*/ 0 h 40"/>
                  <a:gd name="T2" fmla="*/ 46 w 69"/>
                  <a:gd name="T3" fmla="*/ 0 h 40"/>
                  <a:gd name="T4" fmla="*/ 55 w 69"/>
                  <a:gd name="T5" fmla="*/ 4 h 40"/>
                  <a:gd name="T6" fmla="*/ 58 w 69"/>
                  <a:gd name="T7" fmla="*/ 15 h 40"/>
                  <a:gd name="T8" fmla="*/ 69 w 69"/>
                  <a:gd name="T9" fmla="*/ 18 h 40"/>
                  <a:gd name="T10" fmla="*/ 69 w 69"/>
                  <a:gd name="T11" fmla="*/ 24 h 40"/>
                  <a:gd name="T12" fmla="*/ 66 w 69"/>
                  <a:gd name="T13" fmla="*/ 24 h 40"/>
                  <a:gd name="T14" fmla="*/ 66 w 69"/>
                  <a:gd name="T15" fmla="*/ 31 h 40"/>
                  <a:gd name="T16" fmla="*/ 53 w 69"/>
                  <a:gd name="T17" fmla="*/ 28 h 40"/>
                  <a:gd name="T18" fmla="*/ 48 w 69"/>
                  <a:gd name="T19" fmla="*/ 40 h 40"/>
                  <a:gd name="T20" fmla="*/ 38 w 69"/>
                  <a:gd name="T21" fmla="*/ 29 h 40"/>
                  <a:gd name="T22" fmla="*/ 29 w 69"/>
                  <a:gd name="T23" fmla="*/ 40 h 40"/>
                  <a:gd name="T24" fmla="*/ 17 w 69"/>
                  <a:gd name="T25" fmla="*/ 40 h 40"/>
                  <a:gd name="T26" fmla="*/ 13 w 69"/>
                  <a:gd name="T27" fmla="*/ 29 h 40"/>
                  <a:gd name="T28" fmla="*/ 8 w 69"/>
                  <a:gd name="T29" fmla="*/ 29 h 40"/>
                  <a:gd name="T30" fmla="*/ 0 w 69"/>
                  <a:gd name="T31" fmla="*/ 35 h 40"/>
                  <a:gd name="T32" fmla="*/ 0 w 69"/>
                  <a:gd name="T33" fmla="*/ 28 h 40"/>
                  <a:gd name="T34" fmla="*/ 15 w 69"/>
                  <a:gd name="T35" fmla="*/ 2 h 40"/>
                  <a:gd name="T36" fmla="*/ 24 w 69"/>
                  <a:gd name="T37" fmla="*/ 0 h 40"/>
                  <a:gd name="T38" fmla="*/ 24 w 69"/>
                  <a:gd name="T3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0">
                    <a:moveTo>
                      <a:pt x="24" y="0"/>
                    </a:moveTo>
                    <a:lnTo>
                      <a:pt x="46" y="0"/>
                    </a:lnTo>
                    <a:lnTo>
                      <a:pt x="55" y="4"/>
                    </a:lnTo>
                    <a:lnTo>
                      <a:pt x="58" y="15"/>
                    </a:lnTo>
                    <a:lnTo>
                      <a:pt x="69" y="18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6" y="31"/>
                    </a:lnTo>
                    <a:lnTo>
                      <a:pt x="53" y="28"/>
                    </a:lnTo>
                    <a:lnTo>
                      <a:pt x="48" y="40"/>
                    </a:lnTo>
                    <a:lnTo>
                      <a:pt x="38" y="29"/>
                    </a:lnTo>
                    <a:lnTo>
                      <a:pt x="29" y="40"/>
                    </a:lnTo>
                    <a:lnTo>
                      <a:pt x="17" y="40"/>
                    </a:lnTo>
                    <a:lnTo>
                      <a:pt x="13" y="29"/>
                    </a:lnTo>
                    <a:lnTo>
                      <a:pt x="8" y="29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1" name="Freeform 701"/>
              <p:cNvSpPr>
                <a:spLocks/>
              </p:cNvSpPr>
              <p:nvPr/>
            </p:nvSpPr>
            <p:spPr bwMode="auto">
              <a:xfrm>
                <a:off x="2932" y="1459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7 h 7"/>
                  <a:gd name="T4" fmla="*/ 0 w 5"/>
                  <a:gd name="T5" fmla="*/ 5 h 7"/>
                  <a:gd name="T6" fmla="*/ 2 w 5"/>
                  <a:gd name="T7" fmla="*/ 0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2" name="Freeform 702"/>
              <p:cNvSpPr>
                <a:spLocks/>
              </p:cNvSpPr>
              <p:nvPr/>
            </p:nvSpPr>
            <p:spPr bwMode="auto">
              <a:xfrm>
                <a:off x="2932" y="1459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7 h 7"/>
                  <a:gd name="T4" fmla="*/ 0 w 5"/>
                  <a:gd name="T5" fmla="*/ 5 h 7"/>
                  <a:gd name="T6" fmla="*/ 2 w 5"/>
                  <a:gd name="T7" fmla="*/ 0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3" name="Freeform 703"/>
              <p:cNvSpPr>
                <a:spLocks/>
              </p:cNvSpPr>
              <p:nvPr/>
            </p:nvSpPr>
            <p:spPr bwMode="auto">
              <a:xfrm>
                <a:off x="3394" y="2452"/>
                <a:ext cx="3" cy="9"/>
              </a:xfrm>
              <a:custGeom>
                <a:avLst/>
                <a:gdLst>
                  <a:gd name="T0" fmla="*/ 2 w 3"/>
                  <a:gd name="T1" fmla="*/ 0 h 9"/>
                  <a:gd name="T2" fmla="*/ 3 w 3"/>
                  <a:gd name="T3" fmla="*/ 9 h 9"/>
                  <a:gd name="T4" fmla="*/ 0 w 3"/>
                  <a:gd name="T5" fmla="*/ 5 h 9"/>
                  <a:gd name="T6" fmla="*/ 2 w 3"/>
                  <a:gd name="T7" fmla="*/ 0 h 9"/>
                  <a:gd name="T8" fmla="*/ 2 w 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3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4" name="Freeform 704"/>
              <p:cNvSpPr>
                <a:spLocks/>
              </p:cNvSpPr>
              <p:nvPr/>
            </p:nvSpPr>
            <p:spPr bwMode="auto">
              <a:xfrm>
                <a:off x="3394" y="2452"/>
                <a:ext cx="3" cy="9"/>
              </a:xfrm>
              <a:custGeom>
                <a:avLst/>
                <a:gdLst>
                  <a:gd name="T0" fmla="*/ 2 w 3"/>
                  <a:gd name="T1" fmla="*/ 0 h 9"/>
                  <a:gd name="T2" fmla="*/ 3 w 3"/>
                  <a:gd name="T3" fmla="*/ 9 h 9"/>
                  <a:gd name="T4" fmla="*/ 0 w 3"/>
                  <a:gd name="T5" fmla="*/ 5 h 9"/>
                  <a:gd name="T6" fmla="*/ 2 w 3"/>
                  <a:gd name="T7" fmla="*/ 0 h 9"/>
                  <a:gd name="T8" fmla="*/ 2 w 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3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5" name="Freeform 705"/>
              <p:cNvSpPr>
                <a:spLocks/>
              </p:cNvSpPr>
              <p:nvPr/>
            </p:nvSpPr>
            <p:spPr bwMode="auto">
              <a:xfrm>
                <a:off x="3410" y="246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5 h 5"/>
                  <a:gd name="T4" fmla="*/ 0 w 4"/>
                  <a:gd name="T5" fmla="*/ 1 h 5"/>
                  <a:gd name="T6" fmla="*/ 4 w 4"/>
                  <a:gd name="T7" fmla="*/ 0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6" name="Freeform 706"/>
              <p:cNvSpPr>
                <a:spLocks/>
              </p:cNvSpPr>
              <p:nvPr/>
            </p:nvSpPr>
            <p:spPr bwMode="auto">
              <a:xfrm>
                <a:off x="3410" y="2465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5 h 5"/>
                  <a:gd name="T4" fmla="*/ 0 w 4"/>
                  <a:gd name="T5" fmla="*/ 1 h 5"/>
                  <a:gd name="T6" fmla="*/ 4 w 4"/>
                  <a:gd name="T7" fmla="*/ 0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7" name="Freeform 707"/>
              <p:cNvSpPr>
                <a:spLocks/>
              </p:cNvSpPr>
              <p:nvPr/>
            </p:nvSpPr>
            <p:spPr bwMode="auto">
              <a:xfrm>
                <a:off x="3423" y="2474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2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8" name="Freeform 708"/>
              <p:cNvSpPr>
                <a:spLocks/>
              </p:cNvSpPr>
              <p:nvPr/>
            </p:nvSpPr>
            <p:spPr bwMode="auto">
              <a:xfrm>
                <a:off x="3423" y="2474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2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39" name="Freeform 709"/>
              <p:cNvSpPr>
                <a:spLocks/>
              </p:cNvSpPr>
              <p:nvPr/>
            </p:nvSpPr>
            <p:spPr bwMode="auto">
              <a:xfrm>
                <a:off x="5325" y="2599"/>
                <a:ext cx="46" cy="40"/>
              </a:xfrm>
              <a:custGeom>
                <a:avLst/>
                <a:gdLst>
                  <a:gd name="T0" fmla="*/ 17 w 46"/>
                  <a:gd name="T1" fmla="*/ 20 h 40"/>
                  <a:gd name="T2" fmla="*/ 11 w 46"/>
                  <a:gd name="T3" fmla="*/ 18 h 40"/>
                  <a:gd name="T4" fmla="*/ 0 w 46"/>
                  <a:gd name="T5" fmla="*/ 6 h 40"/>
                  <a:gd name="T6" fmla="*/ 0 w 46"/>
                  <a:gd name="T7" fmla="*/ 0 h 40"/>
                  <a:gd name="T8" fmla="*/ 4 w 46"/>
                  <a:gd name="T9" fmla="*/ 2 h 40"/>
                  <a:gd name="T10" fmla="*/ 46 w 46"/>
                  <a:gd name="T11" fmla="*/ 37 h 40"/>
                  <a:gd name="T12" fmla="*/ 44 w 46"/>
                  <a:gd name="T13" fmla="*/ 40 h 40"/>
                  <a:gd name="T14" fmla="*/ 33 w 46"/>
                  <a:gd name="T15" fmla="*/ 33 h 40"/>
                  <a:gd name="T16" fmla="*/ 17 w 46"/>
                  <a:gd name="T17" fmla="*/ 20 h 40"/>
                  <a:gd name="T18" fmla="*/ 17 w 46"/>
                  <a:gd name="T1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0">
                    <a:moveTo>
                      <a:pt x="17" y="20"/>
                    </a:moveTo>
                    <a:lnTo>
                      <a:pt x="11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6" y="37"/>
                    </a:lnTo>
                    <a:lnTo>
                      <a:pt x="44" y="40"/>
                    </a:lnTo>
                    <a:lnTo>
                      <a:pt x="33" y="33"/>
                    </a:lnTo>
                    <a:lnTo>
                      <a:pt x="17" y="20"/>
                    </a:lnTo>
                    <a:lnTo>
                      <a:pt x="17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0" name="Freeform 710"/>
              <p:cNvSpPr>
                <a:spLocks/>
              </p:cNvSpPr>
              <p:nvPr/>
            </p:nvSpPr>
            <p:spPr bwMode="auto">
              <a:xfrm>
                <a:off x="5325" y="2599"/>
                <a:ext cx="46" cy="40"/>
              </a:xfrm>
              <a:custGeom>
                <a:avLst/>
                <a:gdLst>
                  <a:gd name="T0" fmla="*/ 17 w 46"/>
                  <a:gd name="T1" fmla="*/ 20 h 40"/>
                  <a:gd name="T2" fmla="*/ 11 w 46"/>
                  <a:gd name="T3" fmla="*/ 18 h 40"/>
                  <a:gd name="T4" fmla="*/ 0 w 46"/>
                  <a:gd name="T5" fmla="*/ 6 h 40"/>
                  <a:gd name="T6" fmla="*/ 0 w 46"/>
                  <a:gd name="T7" fmla="*/ 0 h 40"/>
                  <a:gd name="T8" fmla="*/ 4 w 46"/>
                  <a:gd name="T9" fmla="*/ 2 h 40"/>
                  <a:gd name="T10" fmla="*/ 46 w 46"/>
                  <a:gd name="T11" fmla="*/ 37 h 40"/>
                  <a:gd name="T12" fmla="*/ 44 w 46"/>
                  <a:gd name="T13" fmla="*/ 40 h 40"/>
                  <a:gd name="T14" fmla="*/ 33 w 46"/>
                  <a:gd name="T15" fmla="*/ 33 h 40"/>
                  <a:gd name="T16" fmla="*/ 17 w 46"/>
                  <a:gd name="T17" fmla="*/ 20 h 40"/>
                  <a:gd name="T18" fmla="*/ 17 w 46"/>
                  <a:gd name="T1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0">
                    <a:moveTo>
                      <a:pt x="17" y="20"/>
                    </a:moveTo>
                    <a:lnTo>
                      <a:pt x="11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6" y="37"/>
                    </a:lnTo>
                    <a:lnTo>
                      <a:pt x="44" y="40"/>
                    </a:lnTo>
                    <a:lnTo>
                      <a:pt x="33" y="33"/>
                    </a:lnTo>
                    <a:lnTo>
                      <a:pt x="17" y="20"/>
                    </a:lnTo>
                    <a:lnTo>
                      <a:pt x="17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1" name="Freeform 711"/>
              <p:cNvSpPr>
                <a:spLocks/>
              </p:cNvSpPr>
              <p:nvPr/>
            </p:nvSpPr>
            <p:spPr bwMode="auto">
              <a:xfrm>
                <a:off x="5385" y="261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0 h 6"/>
                  <a:gd name="T4" fmla="*/ 4 w 4"/>
                  <a:gd name="T5" fmla="*/ 6 h 6"/>
                  <a:gd name="T6" fmla="*/ 0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2" name="Freeform 712"/>
              <p:cNvSpPr>
                <a:spLocks/>
              </p:cNvSpPr>
              <p:nvPr/>
            </p:nvSpPr>
            <p:spPr bwMode="auto">
              <a:xfrm>
                <a:off x="5385" y="261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0 h 6"/>
                  <a:gd name="T4" fmla="*/ 4 w 4"/>
                  <a:gd name="T5" fmla="*/ 6 h 6"/>
                  <a:gd name="T6" fmla="*/ 0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3" name="Freeform 713"/>
              <p:cNvSpPr>
                <a:spLocks/>
              </p:cNvSpPr>
              <p:nvPr/>
            </p:nvSpPr>
            <p:spPr bwMode="auto">
              <a:xfrm>
                <a:off x="5373" y="2608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3 w 5"/>
                  <a:gd name="T3" fmla="*/ 2 h 8"/>
                  <a:gd name="T4" fmla="*/ 5 w 5"/>
                  <a:gd name="T5" fmla="*/ 8 h 8"/>
                  <a:gd name="T6" fmla="*/ 0 w 5"/>
                  <a:gd name="T7" fmla="*/ 6 h 8"/>
                  <a:gd name="T8" fmla="*/ 0 w 5"/>
                  <a:gd name="T9" fmla="*/ 0 h 8"/>
                  <a:gd name="T10" fmla="*/ 0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3" y="2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4" name="Freeform 714"/>
              <p:cNvSpPr>
                <a:spLocks/>
              </p:cNvSpPr>
              <p:nvPr/>
            </p:nvSpPr>
            <p:spPr bwMode="auto">
              <a:xfrm>
                <a:off x="5373" y="2608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3 w 5"/>
                  <a:gd name="T3" fmla="*/ 2 h 8"/>
                  <a:gd name="T4" fmla="*/ 5 w 5"/>
                  <a:gd name="T5" fmla="*/ 8 h 8"/>
                  <a:gd name="T6" fmla="*/ 0 w 5"/>
                  <a:gd name="T7" fmla="*/ 6 h 8"/>
                  <a:gd name="T8" fmla="*/ 0 w 5"/>
                  <a:gd name="T9" fmla="*/ 0 h 8"/>
                  <a:gd name="T10" fmla="*/ 0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3" y="2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5" name="Freeform 715"/>
              <p:cNvSpPr>
                <a:spLocks/>
              </p:cNvSpPr>
              <p:nvPr/>
            </p:nvSpPr>
            <p:spPr bwMode="auto">
              <a:xfrm>
                <a:off x="3585" y="26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2 w 7"/>
                  <a:gd name="T7" fmla="*/ 5 h 7"/>
                  <a:gd name="T8" fmla="*/ 0 w 7"/>
                  <a:gd name="T9" fmla="*/ 0 h 7"/>
                  <a:gd name="T10" fmla="*/ 0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6" name="Freeform 716"/>
              <p:cNvSpPr>
                <a:spLocks/>
              </p:cNvSpPr>
              <p:nvPr/>
            </p:nvSpPr>
            <p:spPr bwMode="auto">
              <a:xfrm>
                <a:off x="3585" y="26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2 w 7"/>
                  <a:gd name="T7" fmla="*/ 5 h 7"/>
                  <a:gd name="T8" fmla="*/ 0 w 7"/>
                  <a:gd name="T9" fmla="*/ 0 h 7"/>
                  <a:gd name="T10" fmla="*/ 0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7" name="Freeform 717"/>
              <p:cNvSpPr>
                <a:spLocks/>
              </p:cNvSpPr>
              <p:nvPr/>
            </p:nvSpPr>
            <p:spPr bwMode="auto">
              <a:xfrm>
                <a:off x="3807" y="3158"/>
                <a:ext cx="16" cy="11"/>
              </a:xfrm>
              <a:custGeom>
                <a:avLst/>
                <a:gdLst>
                  <a:gd name="T0" fmla="*/ 11 w 16"/>
                  <a:gd name="T1" fmla="*/ 11 h 11"/>
                  <a:gd name="T2" fmla="*/ 16 w 16"/>
                  <a:gd name="T3" fmla="*/ 7 h 11"/>
                  <a:gd name="T4" fmla="*/ 5 w 16"/>
                  <a:gd name="T5" fmla="*/ 9 h 11"/>
                  <a:gd name="T6" fmla="*/ 7 w 16"/>
                  <a:gd name="T7" fmla="*/ 2 h 11"/>
                  <a:gd name="T8" fmla="*/ 5 w 16"/>
                  <a:gd name="T9" fmla="*/ 0 h 11"/>
                  <a:gd name="T10" fmla="*/ 0 w 16"/>
                  <a:gd name="T11" fmla="*/ 3 h 11"/>
                  <a:gd name="T12" fmla="*/ 3 w 16"/>
                  <a:gd name="T13" fmla="*/ 11 h 11"/>
                  <a:gd name="T14" fmla="*/ 11 w 16"/>
                  <a:gd name="T15" fmla="*/ 11 h 11"/>
                  <a:gd name="T16" fmla="*/ 11 w 16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11" y="11"/>
                    </a:moveTo>
                    <a:lnTo>
                      <a:pt x="16" y="7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8" name="Freeform 718"/>
              <p:cNvSpPr>
                <a:spLocks/>
              </p:cNvSpPr>
              <p:nvPr/>
            </p:nvSpPr>
            <p:spPr bwMode="auto">
              <a:xfrm>
                <a:off x="3807" y="3158"/>
                <a:ext cx="16" cy="11"/>
              </a:xfrm>
              <a:custGeom>
                <a:avLst/>
                <a:gdLst>
                  <a:gd name="T0" fmla="*/ 11 w 16"/>
                  <a:gd name="T1" fmla="*/ 11 h 11"/>
                  <a:gd name="T2" fmla="*/ 16 w 16"/>
                  <a:gd name="T3" fmla="*/ 7 h 11"/>
                  <a:gd name="T4" fmla="*/ 5 w 16"/>
                  <a:gd name="T5" fmla="*/ 9 h 11"/>
                  <a:gd name="T6" fmla="*/ 7 w 16"/>
                  <a:gd name="T7" fmla="*/ 2 h 11"/>
                  <a:gd name="T8" fmla="*/ 5 w 16"/>
                  <a:gd name="T9" fmla="*/ 0 h 11"/>
                  <a:gd name="T10" fmla="*/ 0 w 16"/>
                  <a:gd name="T11" fmla="*/ 3 h 11"/>
                  <a:gd name="T12" fmla="*/ 3 w 16"/>
                  <a:gd name="T13" fmla="*/ 11 h 11"/>
                  <a:gd name="T14" fmla="*/ 11 w 16"/>
                  <a:gd name="T15" fmla="*/ 11 h 11"/>
                  <a:gd name="T16" fmla="*/ 11 w 16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11" y="11"/>
                    </a:moveTo>
                    <a:lnTo>
                      <a:pt x="16" y="7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49" name="Freeform 719"/>
              <p:cNvSpPr>
                <a:spLocks/>
              </p:cNvSpPr>
              <p:nvPr/>
            </p:nvSpPr>
            <p:spPr bwMode="auto">
              <a:xfrm>
                <a:off x="3810" y="3169"/>
                <a:ext cx="26" cy="14"/>
              </a:xfrm>
              <a:custGeom>
                <a:avLst/>
                <a:gdLst>
                  <a:gd name="T0" fmla="*/ 26 w 26"/>
                  <a:gd name="T1" fmla="*/ 0 h 14"/>
                  <a:gd name="T2" fmla="*/ 22 w 26"/>
                  <a:gd name="T3" fmla="*/ 7 h 14"/>
                  <a:gd name="T4" fmla="*/ 17 w 26"/>
                  <a:gd name="T5" fmla="*/ 5 h 14"/>
                  <a:gd name="T6" fmla="*/ 22 w 26"/>
                  <a:gd name="T7" fmla="*/ 12 h 14"/>
                  <a:gd name="T8" fmla="*/ 13 w 26"/>
                  <a:gd name="T9" fmla="*/ 11 h 14"/>
                  <a:gd name="T10" fmla="*/ 9 w 26"/>
                  <a:gd name="T11" fmla="*/ 12 h 14"/>
                  <a:gd name="T12" fmla="*/ 6 w 26"/>
                  <a:gd name="T13" fmla="*/ 11 h 14"/>
                  <a:gd name="T14" fmla="*/ 2 w 26"/>
                  <a:gd name="T15" fmla="*/ 14 h 14"/>
                  <a:gd name="T16" fmla="*/ 0 w 26"/>
                  <a:gd name="T17" fmla="*/ 11 h 14"/>
                  <a:gd name="T18" fmla="*/ 2 w 26"/>
                  <a:gd name="T19" fmla="*/ 1 h 14"/>
                  <a:gd name="T20" fmla="*/ 17 w 26"/>
                  <a:gd name="T21" fmla="*/ 1 h 14"/>
                  <a:gd name="T22" fmla="*/ 26 w 26"/>
                  <a:gd name="T23" fmla="*/ 0 h 14"/>
                  <a:gd name="T24" fmla="*/ 26 w 26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2" y="7"/>
                    </a:lnTo>
                    <a:lnTo>
                      <a:pt x="17" y="5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2" y="1"/>
                    </a:lnTo>
                    <a:lnTo>
                      <a:pt x="17" y="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0" name="Freeform 720"/>
              <p:cNvSpPr>
                <a:spLocks/>
              </p:cNvSpPr>
              <p:nvPr/>
            </p:nvSpPr>
            <p:spPr bwMode="auto">
              <a:xfrm>
                <a:off x="3810" y="3169"/>
                <a:ext cx="26" cy="14"/>
              </a:xfrm>
              <a:custGeom>
                <a:avLst/>
                <a:gdLst>
                  <a:gd name="T0" fmla="*/ 26 w 26"/>
                  <a:gd name="T1" fmla="*/ 0 h 14"/>
                  <a:gd name="T2" fmla="*/ 22 w 26"/>
                  <a:gd name="T3" fmla="*/ 7 h 14"/>
                  <a:gd name="T4" fmla="*/ 17 w 26"/>
                  <a:gd name="T5" fmla="*/ 5 h 14"/>
                  <a:gd name="T6" fmla="*/ 22 w 26"/>
                  <a:gd name="T7" fmla="*/ 12 h 14"/>
                  <a:gd name="T8" fmla="*/ 13 w 26"/>
                  <a:gd name="T9" fmla="*/ 11 h 14"/>
                  <a:gd name="T10" fmla="*/ 9 w 26"/>
                  <a:gd name="T11" fmla="*/ 12 h 14"/>
                  <a:gd name="T12" fmla="*/ 6 w 26"/>
                  <a:gd name="T13" fmla="*/ 11 h 14"/>
                  <a:gd name="T14" fmla="*/ 2 w 26"/>
                  <a:gd name="T15" fmla="*/ 14 h 14"/>
                  <a:gd name="T16" fmla="*/ 0 w 26"/>
                  <a:gd name="T17" fmla="*/ 11 h 14"/>
                  <a:gd name="T18" fmla="*/ 2 w 26"/>
                  <a:gd name="T19" fmla="*/ 1 h 14"/>
                  <a:gd name="T20" fmla="*/ 17 w 26"/>
                  <a:gd name="T21" fmla="*/ 1 h 14"/>
                  <a:gd name="T22" fmla="*/ 26 w 26"/>
                  <a:gd name="T23" fmla="*/ 0 h 14"/>
                  <a:gd name="T24" fmla="*/ 26 w 26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2" y="7"/>
                    </a:lnTo>
                    <a:lnTo>
                      <a:pt x="17" y="5"/>
                    </a:lnTo>
                    <a:lnTo>
                      <a:pt x="22" y="12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2" y="1"/>
                    </a:lnTo>
                    <a:lnTo>
                      <a:pt x="17" y="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1" name="Freeform 721"/>
              <p:cNvSpPr>
                <a:spLocks/>
              </p:cNvSpPr>
              <p:nvPr/>
            </p:nvSpPr>
            <p:spPr bwMode="auto">
              <a:xfrm>
                <a:off x="2626" y="1321"/>
                <a:ext cx="204" cy="203"/>
              </a:xfrm>
              <a:custGeom>
                <a:avLst/>
                <a:gdLst>
                  <a:gd name="T0" fmla="*/ 120 w 204"/>
                  <a:gd name="T1" fmla="*/ 5 h 203"/>
                  <a:gd name="T2" fmla="*/ 144 w 204"/>
                  <a:gd name="T3" fmla="*/ 25 h 203"/>
                  <a:gd name="T4" fmla="*/ 155 w 204"/>
                  <a:gd name="T5" fmla="*/ 32 h 203"/>
                  <a:gd name="T6" fmla="*/ 175 w 204"/>
                  <a:gd name="T7" fmla="*/ 38 h 203"/>
                  <a:gd name="T8" fmla="*/ 204 w 204"/>
                  <a:gd name="T9" fmla="*/ 50 h 203"/>
                  <a:gd name="T10" fmla="*/ 195 w 204"/>
                  <a:gd name="T11" fmla="*/ 83 h 203"/>
                  <a:gd name="T12" fmla="*/ 171 w 204"/>
                  <a:gd name="T13" fmla="*/ 111 h 203"/>
                  <a:gd name="T14" fmla="*/ 179 w 204"/>
                  <a:gd name="T15" fmla="*/ 112 h 203"/>
                  <a:gd name="T16" fmla="*/ 188 w 204"/>
                  <a:gd name="T17" fmla="*/ 123 h 203"/>
                  <a:gd name="T18" fmla="*/ 188 w 204"/>
                  <a:gd name="T19" fmla="*/ 138 h 203"/>
                  <a:gd name="T20" fmla="*/ 186 w 204"/>
                  <a:gd name="T21" fmla="*/ 147 h 203"/>
                  <a:gd name="T22" fmla="*/ 195 w 204"/>
                  <a:gd name="T23" fmla="*/ 163 h 203"/>
                  <a:gd name="T24" fmla="*/ 175 w 204"/>
                  <a:gd name="T25" fmla="*/ 187 h 203"/>
                  <a:gd name="T26" fmla="*/ 140 w 204"/>
                  <a:gd name="T27" fmla="*/ 178 h 203"/>
                  <a:gd name="T28" fmla="*/ 126 w 204"/>
                  <a:gd name="T29" fmla="*/ 192 h 203"/>
                  <a:gd name="T30" fmla="*/ 109 w 204"/>
                  <a:gd name="T31" fmla="*/ 203 h 203"/>
                  <a:gd name="T32" fmla="*/ 98 w 204"/>
                  <a:gd name="T33" fmla="*/ 198 h 203"/>
                  <a:gd name="T34" fmla="*/ 84 w 204"/>
                  <a:gd name="T35" fmla="*/ 198 h 203"/>
                  <a:gd name="T36" fmla="*/ 49 w 204"/>
                  <a:gd name="T37" fmla="*/ 181 h 203"/>
                  <a:gd name="T38" fmla="*/ 62 w 204"/>
                  <a:gd name="T39" fmla="*/ 152 h 203"/>
                  <a:gd name="T40" fmla="*/ 62 w 204"/>
                  <a:gd name="T41" fmla="*/ 132 h 203"/>
                  <a:gd name="T42" fmla="*/ 58 w 204"/>
                  <a:gd name="T43" fmla="*/ 127 h 203"/>
                  <a:gd name="T44" fmla="*/ 49 w 204"/>
                  <a:gd name="T45" fmla="*/ 111 h 203"/>
                  <a:gd name="T46" fmla="*/ 44 w 204"/>
                  <a:gd name="T47" fmla="*/ 94 h 203"/>
                  <a:gd name="T48" fmla="*/ 38 w 204"/>
                  <a:gd name="T49" fmla="*/ 92 h 203"/>
                  <a:gd name="T50" fmla="*/ 13 w 204"/>
                  <a:gd name="T51" fmla="*/ 78 h 203"/>
                  <a:gd name="T52" fmla="*/ 2 w 204"/>
                  <a:gd name="T53" fmla="*/ 74 h 203"/>
                  <a:gd name="T54" fmla="*/ 4 w 204"/>
                  <a:gd name="T55" fmla="*/ 70 h 203"/>
                  <a:gd name="T56" fmla="*/ 0 w 204"/>
                  <a:gd name="T57" fmla="*/ 67 h 203"/>
                  <a:gd name="T58" fmla="*/ 22 w 204"/>
                  <a:gd name="T59" fmla="*/ 56 h 203"/>
                  <a:gd name="T60" fmla="*/ 53 w 204"/>
                  <a:gd name="T61" fmla="*/ 61 h 203"/>
                  <a:gd name="T62" fmla="*/ 57 w 204"/>
                  <a:gd name="T63" fmla="*/ 34 h 203"/>
                  <a:gd name="T64" fmla="*/ 86 w 204"/>
                  <a:gd name="T65" fmla="*/ 40 h 203"/>
                  <a:gd name="T66" fmla="*/ 82 w 204"/>
                  <a:gd name="T67" fmla="*/ 32 h 203"/>
                  <a:gd name="T68" fmla="*/ 106 w 204"/>
                  <a:gd name="T69" fmla="*/ 3 h 203"/>
                  <a:gd name="T70" fmla="*/ 120 w 204"/>
                  <a:gd name="T7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203">
                    <a:moveTo>
                      <a:pt x="120" y="0"/>
                    </a:moveTo>
                    <a:lnTo>
                      <a:pt x="120" y="5"/>
                    </a:lnTo>
                    <a:lnTo>
                      <a:pt x="140" y="18"/>
                    </a:lnTo>
                    <a:lnTo>
                      <a:pt x="144" y="25"/>
                    </a:lnTo>
                    <a:lnTo>
                      <a:pt x="155" y="23"/>
                    </a:lnTo>
                    <a:lnTo>
                      <a:pt x="155" y="32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45"/>
                    </a:lnTo>
                    <a:lnTo>
                      <a:pt x="204" y="50"/>
                    </a:lnTo>
                    <a:lnTo>
                      <a:pt x="195" y="72"/>
                    </a:lnTo>
                    <a:lnTo>
                      <a:pt x="195" y="83"/>
                    </a:lnTo>
                    <a:lnTo>
                      <a:pt x="186" y="85"/>
                    </a:lnTo>
                    <a:lnTo>
                      <a:pt x="171" y="111"/>
                    </a:lnTo>
                    <a:lnTo>
                      <a:pt x="171" y="118"/>
                    </a:lnTo>
                    <a:lnTo>
                      <a:pt x="179" y="112"/>
                    </a:lnTo>
                    <a:lnTo>
                      <a:pt x="184" y="112"/>
                    </a:lnTo>
                    <a:lnTo>
                      <a:pt x="188" y="123"/>
                    </a:lnTo>
                    <a:lnTo>
                      <a:pt x="184" y="125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6" y="147"/>
                    </a:lnTo>
                    <a:lnTo>
                      <a:pt x="188" y="161"/>
                    </a:lnTo>
                    <a:lnTo>
                      <a:pt x="195" y="163"/>
                    </a:lnTo>
                    <a:lnTo>
                      <a:pt x="197" y="171"/>
                    </a:lnTo>
                    <a:lnTo>
                      <a:pt x="175" y="187"/>
                    </a:lnTo>
                    <a:lnTo>
                      <a:pt x="157" y="180"/>
                    </a:lnTo>
                    <a:lnTo>
                      <a:pt x="140" y="178"/>
                    </a:lnTo>
                    <a:lnTo>
                      <a:pt x="128" y="185"/>
                    </a:lnTo>
                    <a:lnTo>
                      <a:pt x="126" y="192"/>
                    </a:lnTo>
                    <a:lnTo>
                      <a:pt x="126" y="201"/>
                    </a:lnTo>
                    <a:lnTo>
                      <a:pt x="109" y="203"/>
                    </a:lnTo>
                    <a:lnTo>
                      <a:pt x="104" y="200"/>
                    </a:lnTo>
                    <a:lnTo>
                      <a:pt x="98" y="198"/>
                    </a:lnTo>
                    <a:lnTo>
                      <a:pt x="91" y="194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9" y="181"/>
                    </a:lnTo>
                    <a:lnTo>
                      <a:pt x="57" y="176"/>
                    </a:lnTo>
                    <a:lnTo>
                      <a:pt x="62" y="152"/>
                    </a:lnTo>
                    <a:lnTo>
                      <a:pt x="58" y="151"/>
                    </a:lnTo>
                    <a:lnTo>
                      <a:pt x="62" y="132"/>
                    </a:lnTo>
                    <a:lnTo>
                      <a:pt x="66" y="138"/>
                    </a:lnTo>
                    <a:lnTo>
                      <a:pt x="58" y="127"/>
                    </a:lnTo>
                    <a:lnTo>
                      <a:pt x="58" y="114"/>
                    </a:lnTo>
                    <a:lnTo>
                      <a:pt x="49" y="111"/>
                    </a:lnTo>
                    <a:lnTo>
                      <a:pt x="44" y="103"/>
                    </a:lnTo>
                    <a:lnTo>
                      <a:pt x="44" y="94"/>
                    </a:lnTo>
                    <a:lnTo>
                      <a:pt x="49" y="92"/>
                    </a:lnTo>
                    <a:lnTo>
                      <a:pt x="38" y="92"/>
                    </a:lnTo>
                    <a:lnTo>
                      <a:pt x="37" y="87"/>
                    </a:lnTo>
                    <a:lnTo>
                      <a:pt x="13" y="78"/>
                    </a:lnTo>
                    <a:lnTo>
                      <a:pt x="8" y="80"/>
                    </a:lnTo>
                    <a:lnTo>
                      <a:pt x="2" y="74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8" y="67"/>
                    </a:lnTo>
                    <a:lnTo>
                      <a:pt x="0" y="67"/>
                    </a:lnTo>
                    <a:lnTo>
                      <a:pt x="2" y="61"/>
                    </a:lnTo>
                    <a:lnTo>
                      <a:pt x="22" y="56"/>
                    </a:lnTo>
                    <a:lnTo>
                      <a:pt x="35" y="61"/>
                    </a:lnTo>
                    <a:lnTo>
                      <a:pt x="53" y="61"/>
                    </a:lnTo>
                    <a:lnTo>
                      <a:pt x="48" y="34"/>
                    </a:lnTo>
                    <a:lnTo>
                      <a:pt x="57" y="34"/>
                    </a:lnTo>
                    <a:lnTo>
                      <a:pt x="60" y="41"/>
                    </a:lnTo>
                    <a:lnTo>
                      <a:pt x="86" y="40"/>
                    </a:lnTo>
                    <a:lnTo>
                      <a:pt x="80" y="40"/>
                    </a:lnTo>
                    <a:lnTo>
                      <a:pt x="82" y="32"/>
                    </a:lnTo>
                    <a:lnTo>
                      <a:pt x="104" y="21"/>
                    </a:lnTo>
                    <a:lnTo>
                      <a:pt x="106" y="3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2" name="Freeform 722"/>
              <p:cNvSpPr>
                <a:spLocks/>
              </p:cNvSpPr>
              <p:nvPr/>
            </p:nvSpPr>
            <p:spPr bwMode="auto">
              <a:xfrm>
                <a:off x="2626" y="1321"/>
                <a:ext cx="204" cy="203"/>
              </a:xfrm>
              <a:custGeom>
                <a:avLst/>
                <a:gdLst>
                  <a:gd name="T0" fmla="*/ 120 w 204"/>
                  <a:gd name="T1" fmla="*/ 5 h 203"/>
                  <a:gd name="T2" fmla="*/ 144 w 204"/>
                  <a:gd name="T3" fmla="*/ 25 h 203"/>
                  <a:gd name="T4" fmla="*/ 155 w 204"/>
                  <a:gd name="T5" fmla="*/ 32 h 203"/>
                  <a:gd name="T6" fmla="*/ 175 w 204"/>
                  <a:gd name="T7" fmla="*/ 38 h 203"/>
                  <a:gd name="T8" fmla="*/ 204 w 204"/>
                  <a:gd name="T9" fmla="*/ 50 h 203"/>
                  <a:gd name="T10" fmla="*/ 195 w 204"/>
                  <a:gd name="T11" fmla="*/ 83 h 203"/>
                  <a:gd name="T12" fmla="*/ 171 w 204"/>
                  <a:gd name="T13" fmla="*/ 111 h 203"/>
                  <a:gd name="T14" fmla="*/ 179 w 204"/>
                  <a:gd name="T15" fmla="*/ 112 h 203"/>
                  <a:gd name="T16" fmla="*/ 188 w 204"/>
                  <a:gd name="T17" fmla="*/ 123 h 203"/>
                  <a:gd name="T18" fmla="*/ 188 w 204"/>
                  <a:gd name="T19" fmla="*/ 138 h 203"/>
                  <a:gd name="T20" fmla="*/ 186 w 204"/>
                  <a:gd name="T21" fmla="*/ 147 h 203"/>
                  <a:gd name="T22" fmla="*/ 195 w 204"/>
                  <a:gd name="T23" fmla="*/ 163 h 203"/>
                  <a:gd name="T24" fmla="*/ 175 w 204"/>
                  <a:gd name="T25" fmla="*/ 187 h 203"/>
                  <a:gd name="T26" fmla="*/ 140 w 204"/>
                  <a:gd name="T27" fmla="*/ 178 h 203"/>
                  <a:gd name="T28" fmla="*/ 126 w 204"/>
                  <a:gd name="T29" fmla="*/ 192 h 203"/>
                  <a:gd name="T30" fmla="*/ 109 w 204"/>
                  <a:gd name="T31" fmla="*/ 203 h 203"/>
                  <a:gd name="T32" fmla="*/ 98 w 204"/>
                  <a:gd name="T33" fmla="*/ 198 h 203"/>
                  <a:gd name="T34" fmla="*/ 84 w 204"/>
                  <a:gd name="T35" fmla="*/ 198 h 203"/>
                  <a:gd name="T36" fmla="*/ 49 w 204"/>
                  <a:gd name="T37" fmla="*/ 181 h 203"/>
                  <a:gd name="T38" fmla="*/ 62 w 204"/>
                  <a:gd name="T39" fmla="*/ 152 h 203"/>
                  <a:gd name="T40" fmla="*/ 62 w 204"/>
                  <a:gd name="T41" fmla="*/ 132 h 203"/>
                  <a:gd name="T42" fmla="*/ 58 w 204"/>
                  <a:gd name="T43" fmla="*/ 127 h 203"/>
                  <a:gd name="T44" fmla="*/ 49 w 204"/>
                  <a:gd name="T45" fmla="*/ 111 h 203"/>
                  <a:gd name="T46" fmla="*/ 44 w 204"/>
                  <a:gd name="T47" fmla="*/ 94 h 203"/>
                  <a:gd name="T48" fmla="*/ 38 w 204"/>
                  <a:gd name="T49" fmla="*/ 92 h 203"/>
                  <a:gd name="T50" fmla="*/ 13 w 204"/>
                  <a:gd name="T51" fmla="*/ 78 h 203"/>
                  <a:gd name="T52" fmla="*/ 2 w 204"/>
                  <a:gd name="T53" fmla="*/ 74 h 203"/>
                  <a:gd name="T54" fmla="*/ 4 w 204"/>
                  <a:gd name="T55" fmla="*/ 70 h 203"/>
                  <a:gd name="T56" fmla="*/ 0 w 204"/>
                  <a:gd name="T57" fmla="*/ 67 h 203"/>
                  <a:gd name="T58" fmla="*/ 22 w 204"/>
                  <a:gd name="T59" fmla="*/ 56 h 203"/>
                  <a:gd name="T60" fmla="*/ 53 w 204"/>
                  <a:gd name="T61" fmla="*/ 61 h 203"/>
                  <a:gd name="T62" fmla="*/ 57 w 204"/>
                  <a:gd name="T63" fmla="*/ 34 h 203"/>
                  <a:gd name="T64" fmla="*/ 86 w 204"/>
                  <a:gd name="T65" fmla="*/ 40 h 203"/>
                  <a:gd name="T66" fmla="*/ 82 w 204"/>
                  <a:gd name="T67" fmla="*/ 32 h 203"/>
                  <a:gd name="T68" fmla="*/ 106 w 204"/>
                  <a:gd name="T69" fmla="*/ 3 h 203"/>
                  <a:gd name="T70" fmla="*/ 120 w 204"/>
                  <a:gd name="T7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203">
                    <a:moveTo>
                      <a:pt x="120" y="0"/>
                    </a:moveTo>
                    <a:lnTo>
                      <a:pt x="120" y="5"/>
                    </a:lnTo>
                    <a:lnTo>
                      <a:pt x="140" y="18"/>
                    </a:lnTo>
                    <a:lnTo>
                      <a:pt x="144" y="25"/>
                    </a:lnTo>
                    <a:lnTo>
                      <a:pt x="155" y="23"/>
                    </a:lnTo>
                    <a:lnTo>
                      <a:pt x="155" y="32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45"/>
                    </a:lnTo>
                    <a:lnTo>
                      <a:pt x="204" y="50"/>
                    </a:lnTo>
                    <a:lnTo>
                      <a:pt x="195" y="72"/>
                    </a:lnTo>
                    <a:lnTo>
                      <a:pt x="195" y="83"/>
                    </a:lnTo>
                    <a:lnTo>
                      <a:pt x="186" y="85"/>
                    </a:lnTo>
                    <a:lnTo>
                      <a:pt x="171" y="111"/>
                    </a:lnTo>
                    <a:lnTo>
                      <a:pt x="171" y="118"/>
                    </a:lnTo>
                    <a:lnTo>
                      <a:pt x="179" y="112"/>
                    </a:lnTo>
                    <a:lnTo>
                      <a:pt x="184" y="112"/>
                    </a:lnTo>
                    <a:lnTo>
                      <a:pt x="188" y="123"/>
                    </a:lnTo>
                    <a:lnTo>
                      <a:pt x="184" y="125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6" y="147"/>
                    </a:lnTo>
                    <a:lnTo>
                      <a:pt x="188" y="161"/>
                    </a:lnTo>
                    <a:lnTo>
                      <a:pt x="195" y="163"/>
                    </a:lnTo>
                    <a:lnTo>
                      <a:pt x="197" y="171"/>
                    </a:lnTo>
                    <a:lnTo>
                      <a:pt x="175" y="187"/>
                    </a:lnTo>
                    <a:lnTo>
                      <a:pt x="157" y="180"/>
                    </a:lnTo>
                    <a:lnTo>
                      <a:pt x="140" y="178"/>
                    </a:lnTo>
                    <a:lnTo>
                      <a:pt x="128" y="185"/>
                    </a:lnTo>
                    <a:lnTo>
                      <a:pt x="126" y="192"/>
                    </a:lnTo>
                    <a:lnTo>
                      <a:pt x="126" y="201"/>
                    </a:lnTo>
                    <a:lnTo>
                      <a:pt x="109" y="203"/>
                    </a:lnTo>
                    <a:lnTo>
                      <a:pt x="104" y="200"/>
                    </a:lnTo>
                    <a:lnTo>
                      <a:pt x="98" y="198"/>
                    </a:lnTo>
                    <a:lnTo>
                      <a:pt x="91" y="194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9" y="181"/>
                    </a:lnTo>
                    <a:lnTo>
                      <a:pt x="57" y="176"/>
                    </a:lnTo>
                    <a:lnTo>
                      <a:pt x="62" y="152"/>
                    </a:lnTo>
                    <a:lnTo>
                      <a:pt x="58" y="151"/>
                    </a:lnTo>
                    <a:lnTo>
                      <a:pt x="62" y="132"/>
                    </a:lnTo>
                    <a:lnTo>
                      <a:pt x="66" y="138"/>
                    </a:lnTo>
                    <a:lnTo>
                      <a:pt x="58" y="127"/>
                    </a:lnTo>
                    <a:lnTo>
                      <a:pt x="58" y="114"/>
                    </a:lnTo>
                    <a:lnTo>
                      <a:pt x="49" y="111"/>
                    </a:lnTo>
                    <a:lnTo>
                      <a:pt x="44" y="103"/>
                    </a:lnTo>
                    <a:lnTo>
                      <a:pt x="44" y="94"/>
                    </a:lnTo>
                    <a:lnTo>
                      <a:pt x="49" y="92"/>
                    </a:lnTo>
                    <a:lnTo>
                      <a:pt x="38" y="92"/>
                    </a:lnTo>
                    <a:lnTo>
                      <a:pt x="37" y="87"/>
                    </a:lnTo>
                    <a:lnTo>
                      <a:pt x="13" y="78"/>
                    </a:lnTo>
                    <a:lnTo>
                      <a:pt x="8" y="80"/>
                    </a:lnTo>
                    <a:lnTo>
                      <a:pt x="2" y="74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8" y="67"/>
                    </a:lnTo>
                    <a:lnTo>
                      <a:pt x="0" y="67"/>
                    </a:lnTo>
                    <a:lnTo>
                      <a:pt x="2" y="61"/>
                    </a:lnTo>
                    <a:lnTo>
                      <a:pt x="22" y="56"/>
                    </a:lnTo>
                    <a:lnTo>
                      <a:pt x="35" y="61"/>
                    </a:lnTo>
                    <a:lnTo>
                      <a:pt x="53" y="61"/>
                    </a:lnTo>
                    <a:lnTo>
                      <a:pt x="48" y="34"/>
                    </a:lnTo>
                    <a:lnTo>
                      <a:pt x="57" y="34"/>
                    </a:lnTo>
                    <a:lnTo>
                      <a:pt x="60" y="41"/>
                    </a:lnTo>
                    <a:lnTo>
                      <a:pt x="86" y="40"/>
                    </a:lnTo>
                    <a:lnTo>
                      <a:pt x="80" y="40"/>
                    </a:lnTo>
                    <a:lnTo>
                      <a:pt x="82" y="32"/>
                    </a:lnTo>
                    <a:lnTo>
                      <a:pt x="104" y="21"/>
                    </a:lnTo>
                    <a:lnTo>
                      <a:pt x="106" y="3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3" name="Freeform 723"/>
              <p:cNvSpPr>
                <a:spLocks/>
              </p:cNvSpPr>
              <p:nvPr/>
            </p:nvSpPr>
            <p:spPr bwMode="auto">
              <a:xfrm>
                <a:off x="2839" y="1510"/>
                <a:ext cx="15" cy="34"/>
              </a:xfrm>
              <a:custGeom>
                <a:avLst/>
                <a:gdLst>
                  <a:gd name="T0" fmla="*/ 11 w 15"/>
                  <a:gd name="T1" fmla="*/ 0 h 34"/>
                  <a:gd name="T2" fmla="*/ 15 w 15"/>
                  <a:gd name="T3" fmla="*/ 16 h 34"/>
                  <a:gd name="T4" fmla="*/ 11 w 15"/>
                  <a:gd name="T5" fmla="*/ 34 h 34"/>
                  <a:gd name="T6" fmla="*/ 2 w 15"/>
                  <a:gd name="T7" fmla="*/ 25 h 34"/>
                  <a:gd name="T8" fmla="*/ 0 w 15"/>
                  <a:gd name="T9" fmla="*/ 11 h 34"/>
                  <a:gd name="T10" fmla="*/ 2 w 15"/>
                  <a:gd name="T11" fmla="*/ 9 h 34"/>
                  <a:gd name="T12" fmla="*/ 11 w 15"/>
                  <a:gd name="T13" fmla="*/ 5 h 34"/>
                  <a:gd name="T14" fmla="*/ 11 w 15"/>
                  <a:gd name="T15" fmla="*/ 0 h 34"/>
                  <a:gd name="T16" fmla="*/ 11 w 1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4">
                    <a:moveTo>
                      <a:pt x="11" y="0"/>
                    </a:moveTo>
                    <a:lnTo>
                      <a:pt x="15" y="16"/>
                    </a:lnTo>
                    <a:lnTo>
                      <a:pt x="11" y="34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4" name="Freeform 724"/>
              <p:cNvSpPr>
                <a:spLocks/>
              </p:cNvSpPr>
              <p:nvPr/>
            </p:nvSpPr>
            <p:spPr bwMode="auto">
              <a:xfrm>
                <a:off x="2839" y="1510"/>
                <a:ext cx="15" cy="34"/>
              </a:xfrm>
              <a:custGeom>
                <a:avLst/>
                <a:gdLst>
                  <a:gd name="T0" fmla="*/ 11 w 15"/>
                  <a:gd name="T1" fmla="*/ 0 h 34"/>
                  <a:gd name="T2" fmla="*/ 15 w 15"/>
                  <a:gd name="T3" fmla="*/ 16 h 34"/>
                  <a:gd name="T4" fmla="*/ 11 w 15"/>
                  <a:gd name="T5" fmla="*/ 34 h 34"/>
                  <a:gd name="T6" fmla="*/ 2 w 15"/>
                  <a:gd name="T7" fmla="*/ 25 h 34"/>
                  <a:gd name="T8" fmla="*/ 0 w 15"/>
                  <a:gd name="T9" fmla="*/ 11 h 34"/>
                  <a:gd name="T10" fmla="*/ 2 w 15"/>
                  <a:gd name="T11" fmla="*/ 9 h 34"/>
                  <a:gd name="T12" fmla="*/ 11 w 15"/>
                  <a:gd name="T13" fmla="*/ 5 h 34"/>
                  <a:gd name="T14" fmla="*/ 11 w 15"/>
                  <a:gd name="T15" fmla="*/ 0 h 34"/>
                  <a:gd name="T16" fmla="*/ 11 w 1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4">
                    <a:moveTo>
                      <a:pt x="11" y="0"/>
                    </a:moveTo>
                    <a:lnTo>
                      <a:pt x="15" y="16"/>
                    </a:lnTo>
                    <a:lnTo>
                      <a:pt x="11" y="34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5" name="Freeform 725"/>
              <p:cNvSpPr>
                <a:spLocks/>
              </p:cNvSpPr>
              <p:nvPr/>
            </p:nvSpPr>
            <p:spPr bwMode="auto">
              <a:xfrm>
                <a:off x="307" y="2554"/>
                <a:ext cx="4" cy="7"/>
              </a:xfrm>
              <a:custGeom>
                <a:avLst/>
                <a:gdLst>
                  <a:gd name="T0" fmla="*/ 2 w 4"/>
                  <a:gd name="T1" fmla="*/ 2 h 7"/>
                  <a:gd name="T2" fmla="*/ 4 w 4"/>
                  <a:gd name="T3" fmla="*/ 7 h 7"/>
                  <a:gd name="T4" fmla="*/ 0 w 4"/>
                  <a:gd name="T5" fmla="*/ 2 h 7"/>
                  <a:gd name="T6" fmla="*/ 0 w 4"/>
                  <a:gd name="T7" fmla="*/ 0 h 7"/>
                  <a:gd name="T8" fmla="*/ 2 w 4"/>
                  <a:gd name="T9" fmla="*/ 2 h 7"/>
                  <a:gd name="T10" fmla="*/ 2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6" name="Freeform 726"/>
              <p:cNvSpPr>
                <a:spLocks/>
              </p:cNvSpPr>
              <p:nvPr/>
            </p:nvSpPr>
            <p:spPr bwMode="auto">
              <a:xfrm>
                <a:off x="307" y="2554"/>
                <a:ext cx="4" cy="7"/>
              </a:xfrm>
              <a:custGeom>
                <a:avLst/>
                <a:gdLst>
                  <a:gd name="T0" fmla="*/ 2 w 4"/>
                  <a:gd name="T1" fmla="*/ 2 h 7"/>
                  <a:gd name="T2" fmla="*/ 4 w 4"/>
                  <a:gd name="T3" fmla="*/ 7 h 7"/>
                  <a:gd name="T4" fmla="*/ 0 w 4"/>
                  <a:gd name="T5" fmla="*/ 2 h 7"/>
                  <a:gd name="T6" fmla="*/ 0 w 4"/>
                  <a:gd name="T7" fmla="*/ 0 h 7"/>
                  <a:gd name="T8" fmla="*/ 2 w 4"/>
                  <a:gd name="T9" fmla="*/ 2 h 7"/>
                  <a:gd name="T10" fmla="*/ 2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7" name="Freeform 727"/>
              <p:cNvSpPr>
                <a:spLocks/>
              </p:cNvSpPr>
              <p:nvPr/>
            </p:nvSpPr>
            <p:spPr bwMode="auto">
              <a:xfrm>
                <a:off x="1713" y="2004"/>
                <a:ext cx="9" cy="10"/>
              </a:xfrm>
              <a:custGeom>
                <a:avLst/>
                <a:gdLst>
                  <a:gd name="T0" fmla="*/ 6 w 9"/>
                  <a:gd name="T1" fmla="*/ 0 h 10"/>
                  <a:gd name="T2" fmla="*/ 0 w 9"/>
                  <a:gd name="T3" fmla="*/ 4 h 10"/>
                  <a:gd name="T4" fmla="*/ 0 w 9"/>
                  <a:gd name="T5" fmla="*/ 10 h 10"/>
                  <a:gd name="T6" fmla="*/ 9 w 9"/>
                  <a:gd name="T7" fmla="*/ 4 h 10"/>
                  <a:gd name="T8" fmla="*/ 6 w 9"/>
                  <a:gd name="T9" fmla="*/ 0 h 10"/>
                  <a:gd name="T10" fmla="*/ 6 w 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8" name="Freeform 728"/>
              <p:cNvSpPr>
                <a:spLocks/>
              </p:cNvSpPr>
              <p:nvPr/>
            </p:nvSpPr>
            <p:spPr bwMode="auto">
              <a:xfrm>
                <a:off x="1713" y="2004"/>
                <a:ext cx="9" cy="10"/>
              </a:xfrm>
              <a:custGeom>
                <a:avLst/>
                <a:gdLst>
                  <a:gd name="T0" fmla="*/ 6 w 9"/>
                  <a:gd name="T1" fmla="*/ 0 h 10"/>
                  <a:gd name="T2" fmla="*/ 0 w 9"/>
                  <a:gd name="T3" fmla="*/ 4 h 10"/>
                  <a:gd name="T4" fmla="*/ 0 w 9"/>
                  <a:gd name="T5" fmla="*/ 10 h 10"/>
                  <a:gd name="T6" fmla="*/ 9 w 9"/>
                  <a:gd name="T7" fmla="*/ 4 h 10"/>
                  <a:gd name="T8" fmla="*/ 6 w 9"/>
                  <a:gd name="T9" fmla="*/ 0 h 10"/>
                  <a:gd name="T10" fmla="*/ 6 w 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59" name="Freeform 729"/>
              <p:cNvSpPr>
                <a:spLocks/>
              </p:cNvSpPr>
              <p:nvPr/>
            </p:nvSpPr>
            <p:spPr bwMode="auto">
              <a:xfrm>
                <a:off x="1722" y="2032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2 w 6"/>
                  <a:gd name="T5" fmla="*/ 7 h 7"/>
                  <a:gd name="T6" fmla="*/ 0 w 6"/>
                  <a:gd name="T7" fmla="*/ 0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0" name="Freeform 730"/>
              <p:cNvSpPr>
                <a:spLocks/>
              </p:cNvSpPr>
              <p:nvPr/>
            </p:nvSpPr>
            <p:spPr bwMode="auto">
              <a:xfrm>
                <a:off x="1722" y="2032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2 w 6"/>
                  <a:gd name="T5" fmla="*/ 7 h 7"/>
                  <a:gd name="T6" fmla="*/ 0 w 6"/>
                  <a:gd name="T7" fmla="*/ 0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1" name="Freeform 731"/>
              <p:cNvSpPr>
                <a:spLocks/>
              </p:cNvSpPr>
              <p:nvPr/>
            </p:nvSpPr>
            <p:spPr bwMode="auto">
              <a:xfrm>
                <a:off x="3668" y="1606"/>
                <a:ext cx="231" cy="175"/>
              </a:xfrm>
              <a:custGeom>
                <a:avLst/>
                <a:gdLst>
                  <a:gd name="T0" fmla="*/ 115 w 231"/>
                  <a:gd name="T1" fmla="*/ 24 h 175"/>
                  <a:gd name="T2" fmla="*/ 135 w 231"/>
                  <a:gd name="T3" fmla="*/ 24 h 175"/>
                  <a:gd name="T4" fmla="*/ 144 w 231"/>
                  <a:gd name="T5" fmla="*/ 17 h 175"/>
                  <a:gd name="T6" fmla="*/ 159 w 231"/>
                  <a:gd name="T7" fmla="*/ 15 h 175"/>
                  <a:gd name="T8" fmla="*/ 168 w 231"/>
                  <a:gd name="T9" fmla="*/ 0 h 175"/>
                  <a:gd name="T10" fmla="*/ 173 w 231"/>
                  <a:gd name="T11" fmla="*/ 9 h 175"/>
                  <a:gd name="T12" fmla="*/ 175 w 231"/>
                  <a:gd name="T13" fmla="*/ 27 h 175"/>
                  <a:gd name="T14" fmla="*/ 208 w 231"/>
                  <a:gd name="T15" fmla="*/ 20 h 175"/>
                  <a:gd name="T16" fmla="*/ 215 w 231"/>
                  <a:gd name="T17" fmla="*/ 26 h 175"/>
                  <a:gd name="T18" fmla="*/ 231 w 231"/>
                  <a:gd name="T19" fmla="*/ 22 h 175"/>
                  <a:gd name="T20" fmla="*/ 224 w 231"/>
                  <a:gd name="T21" fmla="*/ 27 h 175"/>
                  <a:gd name="T22" fmla="*/ 213 w 231"/>
                  <a:gd name="T23" fmla="*/ 33 h 175"/>
                  <a:gd name="T24" fmla="*/ 175 w 231"/>
                  <a:gd name="T25" fmla="*/ 47 h 175"/>
                  <a:gd name="T26" fmla="*/ 180 w 231"/>
                  <a:gd name="T27" fmla="*/ 60 h 175"/>
                  <a:gd name="T28" fmla="*/ 170 w 231"/>
                  <a:gd name="T29" fmla="*/ 78 h 175"/>
                  <a:gd name="T30" fmla="*/ 168 w 231"/>
                  <a:gd name="T31" fmla="*/ 87 h 175"/>
                  <a:gd name="T32" fmla="*/ 159 w 231"/>
                  <a:gd name="T33" fmla="*/ 100 h 175"/>
                  <a:gd name="T34" fmla="*/ 140 w 231"/>
                  <a:gd name="T35" fmla="*/ 120 h 175"/>
                  <a:gd name="T36" fmla="*/ 135 w 231"/>
                  <a:gd name="T37" fmla="*/ 135 h 175"/>
                  <a:gd name="T38" fmla="*/ 122 w 231"/>
                  <a:gd name="T39" fmla="*/ 131 h 175"/>
                  <a:gd name="T40" fmla="*/ 117 w 231"/>
                  <a:gd name="T41" fmla="*/ 138 h 175"/>
                  <a:gd name="T42" fmla="*/ 95 w 231"/>
                  <a:gd name="T43" fmla="*/ 147 h 175"/>
                  <a:gd name="T44" fmla="*/ 93 w 231"/>
                  <a:gd name="T45" fmla="*/ 167 h 175"/>
                  <a:gd name="T46" fmla="*/ 62 w 231"/>
                  <a:gd name="T47" fmla="*/ 171 h 175"/>
                  <a:gd name="T48" fmla="*/ 48 w 231"/>
                  <a:gd name="T49" fmla="*/ 171 h 175"/>
                  <a:gd name="T50" fmla="*/ 8 w 231"/>
                  <a:gd name="T51" fmla="*/ 167 h 175"/>
                  <a:gd name="T52" fmla="*/ 20 w 231"/>
                  <a:gd name="T53" fmla="*/ 142 h 175"/>
                  <a:gd name="T54" fmla="*/ 4 w 231"/>
                  <a:gd name="T55" fmla="*/ 131 h 175"/>
                  <a:gd name="T56" fmla="*/ 6 w 231"/>
                  <a:gd name="T57" fmla="*/ 97 h 175"/>
                  <a:gd name="T58" fmla="*/ 0 w 231"/>
                  <a:gd name="T59" fmla="*/ 87 h 175"/>
                  <a:gd name="T60" fmla="*/ 8 w 231"/>
                  <a:gd name="T61" fmla="*/ 82 h 175"/>
                  <a:gd name="T62" fmla="*/ 13 w 231"/>
                  <a:gd name="T63" fmla="*/ 53 h 175"/>
                  <a:gd name="T64" fmla="*/ 17 w 231"/>
                  <a:gd name="T65" fmla="*/ 60 h 175"/>
                  <a:gd name="T66" fmla="*/ 42 w 231"/>
                  <a:gd name="T67" fmla="*/ 60 h 175"/>
                  <a:gd name="T68" fmla="*/ 42 w 231"/>
                  <a:gd name="T69" fmla="*/ 53 h 175"/>
                  <a:gd name="T70" fmla="*/ 71 w 231"/>
                  <a:gd name="T71" fmla="*/ 24 h 175"/>
                  <a:gd name="T72" fmla="*/ 84 w 231"/>
                  <a:gd name="T73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1" h="175">
                    <a:moveTo>
                      <a:pt x="99" y="20"/>
                    </a:moveTo>
                    <a:lnTo>
                      <a:pt x="115" y="24"/>
                    </a:lnTo>
                    <a:lnTo>
                      <a:pt x="122" y="31"/>
                    </a:lnTo>
                    <a:lnTo>
                      <a:pt x="135" y="24"/>
                    </a:lnTo>
                    <a:lnTo>
                      <a:pt x="142" y="27"/>
                    </a:lnTo>
                    <a:lnTo>
                      <a:pt x="144" y="17"/>
                    </a:lnTo>
                    <a:lnTo>
                      <a:pt x="155" y="18"/>
                    </a:lnTo>
                    <a:lnTo>
                      <a:pt x="159" y="15"/>
                    </a:lnTo>
                    <a:lnTo>
                      <a:pt x="157" y="11"/>
                    </a:lnTo>
                    <a:lnTo>
                      <a:pt x="168" y="0"/>
                    </a:lnTo>
                    <a:lnTo>
                      <a:pt x="175" y="4"/>
                    </a:lnTo>
                    <a:lnTo>
                      <a:pt x="173" y="9"/>
                    </a:lnTo>
                    <a:lnTo>
                      <a:pt x="177" y="11"/>
                    </a:lnTo>
                    <a:lnTo>
                      <a:pt x="175" y="27"/>
                    </a:lnTo>
                    <a:lnTo>
                      <a:pt x="180" y="37"/>
                    </a:lnTo>
                    <a:lnTo>
                      <a:pt x="208" y="20"/>
                    </a:lnTo>
                    <a:lnTo>
                      <a:pt x="213" y="20"/>
                    </a:lnTo>
                    <a:lnTo>
                      <a:pt x="215" y="26"/>
                    </a:lnTo>
                    <a:lnTo>
                      <a:pt x="224" y="22"/>
                    </a:lnTo>
                    <a:lnTo>
                      <a:pt x="231" y="22"/>
                    </a:lnTo>
                    <a:lnTo>
                      <a:pt x="230" y="26"/>
                    </a:lnTo>
                    <a:lnTo>
                      <a:pt x="224" y="27"/>
                    </a:lnTo>
                    <a:lnTo>
                      <a:pt x="228" y="29"/>
                    </a:lnTo>
                    <a:lnTo>
                      <a:pt x="213" y="33"/>
                    </a:lnTo>
                    <a:lnTo>
                      <a:pt x="195" y="33"/>
                    </a:lnTo>
                    <a:lnTo>
                      <a:pt x="175" y="47"/>
                    </a:lnTo>
                    <a:lnTo>
                      <a:pt x="173" y="47"/>
                    </a:lnTo>
                    <a:lnTo>
                      <a:pt x="180" y="60"/>
                    </a:lnTo>
                    <a:lnTo>
                      <a:pt x="179" y="66"/>
                    </a:lnTo>
                    <a:lnTo>
                      <a:pt x="170" y="78"/>
                    </a:lnTo>
                    <a:lnTo>
                      <a:pt x="171" y="82"/>
                    </a:lnTo>
                    <a:lnTo>
                      <a:pt x="168" y="87"/>
                    </a:lnTo>
                    <a:lnTo>
                      <a:pt x="151" y="87"/>
                    </a:lnTo>
                    <a:lnTo>
                      <a:pt x="159" y="100"/>
                    </a:lnTo>
                    <a:lnTo>
                      <a:pt x="144" y="106"/>
                    </a:lnTo>
                    <a:lnTo>
                      <a:pt x="140" y="120"/>
                    </a:lnTo>
                    <a:lnTo>
                      <a:pt x="142" y="129"/>
                    </a:lnTo>
                    <a:lnTo>
                      <a:pt x="135" y="135"/>
                    </a:lnTo>
                    <a:lnTo>
                      <a:pt x="130" y="131"/>
                    </a:lnTo>
                    <a:lnTo>
                      <a:pt x="122" y="131"/>
                    </a:lnTo>
                    <a:lnTo>
                      <a:pt x="115" y="137"/>
                    </a:lnTo>
                    <a:lnTo>
                      <a:pt x="117" y="138"/>
                    </a:lnTo>
                    <a:lnTo>
                      <a:pt x="102" y="140"/>
                    </a:lnTo>
                    <a:lnTo>
                      <a:pt x="95" y="147"/>
                    </a:lnTo>
                    <a:lnTo>
                      <a:pt x="95" y="166"/>
                    </a:lnTo>
                    <a:lnTo>
                      <a:pt x="93" y="167"/>
                    </a:lnTo>
                    <a:lnTo>
                      <a:pt x="75" y="171"/>
                    </a:lnTo>
                    <a:lnTo>
                      <a:pt x="62" y="171"/>
                    </a:lnTo>
                    <a:lnTo>
                      <a:pt x="59" y="175"/>
                    </a:lnTo>
                    <a:lnTo>
                      <a:pt x="48" y="171"/>
                    </a:lnTo>
                    <a:lnTo>
                      <a:pt x="31" y="175"/>
                    </a:lnTo>
                    <a:lnTo>
                      <a:pt x="8" y="167"/>
                    </a:lnTo>
                    <a:lnTo>
                      <a:pt x="17" y="153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4" y="131"/>
                    </a:lnTo>
                    <a:lnTo>
                      <a:pt x="2" y="107"/>
                    </a:lnTo>
                    <a:lnTo>
                      <a:pt x="6" y="97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10" y="71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37" y="64"/>
                    </a:lnTo>
                    <a:lnTo>
                      <a:pt x="42" y="60"/>
                    </a:lnTo>
                    <a:lnTo>
                      <a:pt x="46" y="57"/>
                    </a:lnTo>
                    <a:lnTo>
                      <a:pt x="42" y="53"/>
                    </a:lnTo>
                    <a:lnTo>
                      <a:pt x="66" y="42"/>
                    </a:lnTo>
                    <a:lnTo>
                      <a:pt x="71" y="24"/>
                    </a:lnTo>
                    <a:lnTo>
                      <a:pt x="80" y="24"/>
                    </a:lnTo>
                    <a:lnTo>
                      <a:pt x="84" y="18"/>
                    </a:lnTo>
                    <a:lnTo>
                      <a:pt x="9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2" name="Freeform 732"/>
              <p:cNvSpPr>
                <a:spLocks/>
              </p:cNvSpPr>
              <p:nvPr/>
            </p:nvSpPr>
            <p:spPr bwMode="auto">
              <a:xfrm>
                <a:off x="3668" y="1606"/>
                <a:ext cx="231" cy="175"/>
              </a:xfrm>
              <a:custGeom>
                <a:avLst/>
                <a:gdLst>
                  <a:gd name="T0" fmla="*/ 115 w 231"/>
                  <a:gd name="T1" fmla="*/ 24 h 175"/>
                  <a:gd name="T2" fmla="*/ 135 w 231"/>
                  <a:gd name="T3" fmla="*/ 24 h 175"/>
                  <a:gd name="T4" fmla="*/ 144 w 231"/>
                  <a:gd name="T5" fmla="*/ 17 h 175"/>
                  <a:gd name="T6" fmla="*/ 159 w 231"/>
                  <a:gd name="T7" fmla="*/ 15 h 175"/>
                  <a:gd name="T8" fmla="*/ 168 w 231"/>
                  <a:gd name="T9" fmla="*/ 0 h 175"/>
                  <a:gd name="T10" fmla="*/ 173 w 231"/>
                  <a:gd name="T11" fmla="*/ 9 h 175"/>
                  <a:gd name="T12" fmla="*/ 175 w 231"/>
                  <a:gd name="T13" fmla="*/ 27 h 175"/>
                  <a:gd name="T14" fmla="*/ 208 w 231"/>
                  <a:gd name="T15" fmla="*/ 20 h 175"/>
                  <a:gd name="T16" fmla="*/ 215 w 231"/>
                  <a:gd name="T17" fmla="*/ 26 h 175"/>
                  <a:gd name="T18" fmla="*/ 231 w 231"/>
                  <a:gd name="T19" fmla="*/ 22 h 175"/>
                  <a:gd name="T20" fmla="*/ 224 w 231"/>
                  <a:gd name="T21" fmla="*/ 27 h 175"/>
                  <a:gd name="T22" fmla="*/ 213 w 231"/>
                  <a:gd name="T23" fmla="*/ 33 h 175"/>
                  <a:gd name="T24" fmla="*/ 175 w 231"/>
                  <a:gd name="T25" fmla="*/ 47 h 175"/>
                  <a:gd name="T26" fmla="*/ 180 w 231"/>
                  <a:gd name="T27" fmla="*/ 60 h 175"/>
                  <a:gd name="T28" fmla="*/ 170 w 231"/>
                  <a:gd name="T29" fmla="*/ 78 h 175"/>
                  <a:gd name="T30" fmla="*/ 168 w 231"/>
                  <a:gd name="T31" fmla="*/ 87 h 175"/>
                  <a:gd name="T32" fmla="*/ 159 w 231"/>
                  <a:gd name="T33" fmla="*/ 100 h 175"/>
                  <a:gd name="T34" fmla="*/ 140 w 231"/>
                  <a:gd name="T35" fmla="*/ 120 h 175"/>
                  <a:gd name="T36" fmla="*/ 135 w 231"/>
                  <a:gd name="T37" fmla="*/ 135 h 175"/>
                  <a:gd name="T38" fmla="*/ 122 w 231"/>
                  <a:gd name="T39" fmla="*/ 131 h 175"/>
                  <a:gd name="T40" fmla="*/ 117 w 231"/>
                  <a:gd name="T41" fmla="*/ 138 h 175"/>
                  <a:gd name="T42" fmla="*/ 95 w 231"/>
                  <a:gd name="T43" fmla="*/ 147 h 175"/>
                  <a:gd name="T44" fmla="*/ 93 w 231"/>
                  <a:gd name="T45" fmla="*/ 167 h 175"/>
                  <a:gd name="T46" fmla="*/ 62 w 231"/>
                  <a:gd name="T47" fmla="*/ 171 h 175"/>
                  <a:gd name="T48" fmla="*/ 48 w 231"/>
                  <a:gd name="T49" fmla="*/ 171 h 175"/>
                  <a:gd name="T50" fmla="*/ 8 w 231"/>
                  <a:gd name="T51" fmla="*/ 167 h 175"/>
                  <a:gd name="T52" fmla="*/ 20 w 231"/>
                  <a:gd name="T53" fmla="*/ 142 h 175"/>
                  <a:gd name="T54" fmla="*/ 4 w 231"/>
                  <a:gd name="T55" fmla="*/ 131 h 175"/>
                  <a:gd name="T56" fmla="*/ 6 w 231"/>
                  <a:gd name="T57" fmla="*/ 97 h 175"/>
                  <a:gd name="T58" fmla="*/ 0 w 231"/>
                  <a:gd name="T59" fmla="*/ 87 h 175"/>
                  <a:gd name="T60" fmla="*/ 8 w 231"/>
                  <a:gd name="T61" fmla="*/ 82 h 175"/>
                  <a:gd name="T62" fmla="*/ 13 w 231"/>
                  <a:gd name="T63" fmla="*/ 53 h 175"/>
                  <a:gd name="T64" fmla="*/ 17 w 231"/>
                  <a:gd name="T65" fmla="*/ 60 h 175"/>
                  <a:gd name="T66" fmla="*/ 42 w 231"/>
                  <a:gd name="T67" fmla="*/ 60 h 175"/>
                  <a:gd name="T68" fmla="*/ 42 w 231"/>
                  <a:gd name="T69" fmla="*/ 53 h 175"/>
                  <a:gd name="T70" fmla="*/ 71 w 231"/>
                  <a:gd name="T71" fmla="*/ 24 h 175"/>
                  <a:gd name="T72" fmla="*/ 84 w 231"/>
                  <a:gd name="T73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1" h="175">
                    <a:moveTo>
                      <a:pt x="99" y="20"/>
                    </a:moveTo>
                    <a:lnTo>
                      <a:pt x="115" y="24"/>
                    </a:lnTo>
                    <a:lnTo>
                      <a:pt x="122" y="31"/>
                    </a:lnTo>
                    <a:lnTo>
                      <a:pt x="135" y="24"/>
                    </a:lnTo>
                    <a:lnTo>
                      <a:pt x="142" y="27"/>
                    </a:lnTo>
                    <a:lnTo>
                      <a:pt x="144" y="17"/>
                    </a:lnTo>
                    <a:lnTo>
                      <a:pt x="155" y="18"/>
                    </a:lnTo>
                    <a:lnTo>
                      <a:pt x="159" y="15"/>
                    </a:lnTo>
                    <a:lnTo>
                      <a:pt x="157" y="11"/>
                    </a:lnTo>
                    <a:lnTo>
                      <a:pt x="168" y="0"/>
                    </a:lnTo>
                    <a:lnTo>
                      <a:pt x="175" y="4"/>
                    </a:lnTo>
                    <a:lnTo>
                      <a:pt x="173" y="9"/>
                    </a:lnTo>
                    <a:lnTo>
                      <a:pt x="177" y="11"/>
                    </a:lnTo>
                    <a:lnTo>
                      <a:pt x="175" y="27"/>
                    </a:lnTo>
                    <a:lnTo>
                      <a:pt x="180" y="37"/>
                    </a:lnTo>
                    <a:lnTo>
                      <a:pt x="208" y="20"/>
                    </a:lnTo>
                    <a:lnTo>
                      <a:pt x="213" y="20"/>
                    </a:lnTo>
                    <a:lnTo>
                      <a:pt x="215" y="26"/>
                    </a:lnTo>
                    <a:lnTo>
                      <a:pt x="224" y="22"/>
                    </a:lnTo>
                    <a:lnTo>
                      <a:pt x="231" y="22"/>
                    </a:lnTo>
                    <a:lnTo>
                      <a:pt x="230" y="26"/>
                    </a:lnTo>
                    <a:lnTo>
                      <a:pt x="224" y="27"/>
                    </a:lnTo>
                    <a:lnTo>
                      <a:pt x="228" y="29"/>
                    </a:lnTo>
                    <a:lnTo>
                      <a:pt x="213" y="33"/>
                    </a:lnTo>
                    <a:lnTo>
                      <a:pt x="195" y="33"/>
                    </a:lnTo>
                    <a:lnTo>
                      <a:pt x="175" y="47"/>
                    </a:lnTo>
                    <a:lnTo>
                      <a:pt x="173" y="47"/>
                    </a:lnTo>
                    <a:lnTo>
                      <a:pt x="180" y="60"/>
                    </a:lnTo>
                    <a:lnTo>
                      <a:pt x="179" y="66"/>
                    </a:lnTo>
                    <a:lnTo>
                      <a:pt x="170" y="78"/>
                    </a:lnTo>
                    <a:lnTo>
                      <a:pt x="171" y="82"/>
                    </a:lnTo>
                    <a:lnTo>
                      <a:pt x="168" y="87"/>
                    </a:lnTo>
                    <a:lnTo>
                      <a:pt x="151" y="87"/>
                    </a:lnTo>
                    <a:lnTo>
                      <a:pt x="159" y="100"/>
                    </a:lnTo>
                    <a:lnTo>
                      <a:pt x="144" y="106"/>
                    </a:lnTo>
                    <a:lnTo>
                      <a:pt x="140" y="120"/>
                    </a:lnTo>
                    <a:lnTo>
                      <a:pt x="142" y="129"/>
                    </a:lnTo>
                    <a:lnTo>
                      <a:pt x="135" y="135"/>
                    </a:lnTo>
                    <a:lnTo>
                      <a:pt x="130" y="131"/>
                    </a:lnTo>
                    <a:lnTo>
                      <a:pt x="122" y="131"/>
                    </a:lnTo>
                    <a:lnTo>
                      <a:pt x="115" y="137"/>
                    </a:lnTo>
                    <a:lnTo>
                      <a:pt x="117" y="138"/>
                    </a:lnTo>
                    <a:lnTo>
                      <a:pt x="102" y="140"/>
                    </a:lnTo>
                    <a:lnTo>
                      <a:pt x="95" y="147"/>
                    </a:lnTo>
                    <a:lnTo>
                      <a:pt x="95" y="166"/>
                    </a:lnTo>
                    <a:lnTo>
                      <a:pt x="93" y="167"/>
                    </a:lnTo>
                    <a:lnTo>
                      <a:pt x="75" y="171"/>
                    </a:lnTo>
                    <a:lnTo>
                      <a:pt x="62" y="171"/>
                    </a:lnTo>
                    <a:lnTo>
                      <a:pt x="59" y="175"/>
                    </a:lnTo>
                    <a:lnTo>
                      <a:pt x="48" y="171"/>
                    </a:lnTo>
                    <a:lnTo>
                      <a:pt x="31" y="175"/>
                    </a:lnTo>
                    <a:lnTo>
                      <a:pt x="8" y="167"/>
                    </a:lnTo>
                    <a:lnTo>
                      <a:pt x="17" y="153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4" y="131"/>
                    </a:lnTo>
                    <a:lnTo>
                      <a:pt x="2" y="107"/>
                    </a:lnTo>
                    <a:lnTo>
                      <a:pt x="6" y="97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10" y="71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37" y="64"/>
                    </a:lnTo>
                    <a:lnTo>
                      <a:pt x="42" y="60"/>
                    </a:lnTo>
                    <a:lnTo>
                      <a:pt x="46" y="57"/>
                    </a:lnTo>
                    <a:lnTo>
                      <a:pt x="42" y="53"/>
                    </a:lnTo>
                    <a:lnTo>
                      <a:pt x="66" y="42"/>
                    </a:lnTo>
                    <a:lnTo>
                      <a:pt x="71" y="24"/>
                    </a:lnTo>
                    <a:lnTo>
                      <a:pt x="80" y="24"/>
                    </a:lnTo>
                    <a:lnTo>
                      <a:pt x="84" y="18"/>
                    </a:lnTo>
                    <a:lnTo>
                      <a:pt x="99" y="2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3" name="Freeform 733"/>
              <p:cNvSpPr>
                <a:spLocks/>
              </p:cNvSpPr>
              <p:nvPr/>
            </p:nvSpPr>
            <p:spPr bwMode="auto">
              <a:xfrm>
                <a:off x="3668" y="1606"/>
                <a:ext cx="231" cy="175"/>
              </a:xfrm>
              <a:custGeom>
                <a:avLst/>
                <a:gdLst>
                  <a:gd name="T0" fmla="*/ 115 w 231"/>
                  <a:gd name="T1" fmla="*/ 24 h 175"/>
                  <a:gd name="T2" fmla="*/ 135 w 231"/>
                  <a:gd name="T3" fmla="*/ 24 h 175"/>
                  <a:gd name="T4" fmla="*/ 144 w 231"/>
                  <a:gd name="T5" fmla="*/ 17 h 175"/>
                  <a:gd name="T6" fmla="*/ 159 w 231"/>
                  <a:gd name="T7" fmla="*/ 15 h 175"/>
                  <a:gd name="T8" fmla="*/ 168 w 231"/>
                  <a:gd name="T9" fmla="*/ 0 h 175"/>
                  <a:gd name="T10" fmla="*/ 173 w 231"/>
                  <a:gd name="T11" fmla="*/ 9 h 175"/>
                  <a:gd name="T12" fmla="*/ 175 w 231"/>
                  <a:gd name="T13" fmla="*/ 27 h 175"/>
                  <a:gd name="T14" fmla="*/ 208 w 231"/>
                  <a:gd name="T15" fmla="*/ 20 h 175"/>
                  <a:gd name="T16" fmla="*/ 215 w 231"/>
                  <a:gd name="T17" fmla="*/ 26 h 175"/>
                  <a:gd name="T18" fmla="*/ 231 w 231"/>
                  <a:gd name="T19" fmla="*/ 22 h 175"/>
                  <a:gd name="T20" fmla="*/ 224 w 231"/>
                  <a:gd name="T21" fmla="*/ 27 h 175"/>
                  <a:gd name="T22" fmla="*/ 213 w 231"/>
                  <a:gd name="T23" fmla="*/ 33 h 175"/>
                  <a:gd name="T24" fmla="*/ 175 w 231"/>
                  <a:gd name="T25" fmla="*/ 47 h 175"/>
                  <a:gd name="T26" fmla="*/ 180 w 231"/>
                  <a:gd name="T27" fmla="*/ 60 h 175"/>
                  <a:gd name="T28" fmla="*/ 170 w 231"/>
                  <a:gd name="T29" fmla="*/ 78 h 175"/>
                  <a:gd name="T30" fmla="*/ 168 w 231"/>
                  <a:gd name="T31" fmla="*/ 87 h 175"/>
                  <a:gd name="T32" fmla="*/ 159 w 231"/>
                  <a:gd name="T33" fmla="*/ 100 h 175"/>
                  <a:gd name="T34" fmla="*/ 140 w 231"/>
                  <a:gd name="T35" fmla="*/ 120 h 175"/>
                  <a:gd name="T36" fmla="*/ 135 w 231"/>
                  <a:gd name="T37" fmla="*/ 135 h 175"/>
                  <a:gd name="T38" fmla="*/ 122 w 231"/>
                  <a:gd name="T39" fmla="*/ 131 h 175"/>
                  <a:gd name="T40" fmla="*/ 117 w 231"/>
                  <a:gd name="T41" fmla="*/ 138 h 175"/>
                  <a:gd name="T42" fmla="*/ 95 w 231"/>
                  <a:gd name="T43" fmla="*/ 147 h 175"/>
                  <a:gd name="T44" fmla="*/ 93 w 231"/>
                  <a:gd name="T45" fmla="*/ 167 h 175"/>
                  <a:gd name="T46" fmla="*/ 62 w 231"/>
                  <a:gd name="T47" fmla="*/ 171 h 175"/>
                  <a:gd name="T48" fmla="*/ 48 w 231"/>
                  <a:gd name="T49" fmla="*/ 171 h 175"/>
                  <a:gd name="T50" fmla="*/ 8 w 231"/>
                  <a:gd name="T51" fmla="*/ 167 h 175"/>
                  <a:gd name="T52" fmla="*/ 20 w 231"/>
                  <a:gd name="T53" fmla="*/ 142 h 175"/>
                  <a:gd name="T54" fmla="*/ 4 w 231"/>
                  <a:gd name="T55" fmla="*/ 131 h 175"/>
                  <a:gd name="T56" fmla="*/ 6 w 231"/>
                  <a:gd name="T57" fmla="*/ 97 h 175"/>
                  <a:gd name="T58" fmla="*/ 0 w 231"/>
                  <a:gd name="T59" fmla="*/ 87 h 175"/>
                  <a:gd name="T60" fmla="*/ 8 w 231"/>
                  <a:gd name="T61" fmla="*/ 82 h 175"/>
                  <a:gd name="T62" fmla="*/ 13 w 231"/>
                  <a:gd name="T63" fmla="*/ 53 h 175"/>
                  <a:gd name="T64" fmla="*/ 17 w 231"/>
                  <a:gd name="T65" fmla="*/ 60 h 175"/>
                  <a:gd name="T66" fmla="*/ 42 w 231"/>
                  <a:gd name="T67" fmla="*/ 60 h 175"/>
                  <a:gd name="T68" fmla="*/ 42 w 231"/>
                  <a:gd name="T69" fmla="*/ 53 h 175"/>
                  <a:gd name="T70" fmla="*/ 71 w 231"/>
                  <a:gd name="T71" fmla="*/ 24 h 175"/>
                  <a:gd name="T72" fmla="*/ 84 w 231"/>
                  <a:gd name="T73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1" h="175">
                    <a:moveTo>
                      <a:pt x="99" y="20"/>
                    </a:moveTo>
                    <a:lnTo>
                      <a:pt x="115" y="24"/>
                    </a:lnTo>
                    <a:lnTo>
                      <a:pt x="122" y="31"/>
                    </a:lnTo>
                    <a:lnTo>
                      <a:pt x="135" y="24"/>
                    </a:lnTo>
                    <a:lnTo>
                      <a:pt x="142" y="27"/>
                    </a:lnTo>
                    <a:lnTo>
                      <a:pt x="144" y="17"/>
                    </a:lnTo>
                    <a:lnTo>
                      <a:pt x="155" y="18"/>
                    </a:lnTo>
                    <a:lnTo>
                      <a:pt x="159" y="15"/>
                    </a:lnTo>
                    <a:lnTo>
                      <a:pt x="157" y="11"/>
                    </a:lnTo>
                    <a:lnTo>
                      <a:pt x="168" y="0"/>
                    </a:lnTo>
                    <a:lnTo>
                      <a:pt x="175" y="4"/>
                    </a:lnTo>
                    <a:lnTo>
                      <a:pt x="173" y="9"/>
                    </a:lnTo>
                    <a:lnTo>
                      <a:pt x="177" y="11"/>
                    </a:lnTo>
                    <a:lnTo>
                      <a:pt x="175" y="27"/>
                    </a:lnTo>
                    <a:lnTo>
                      <a:pt x="180" y="37"/>
                    </a:lnTo>
                    <a:lnTo>
                      <a:pt x="208" y="20"/>
                    </a:lnTo>
                    <a:lnTo>
                      <a:pt x="213" y="20"/>
                    </a:lnTo>
                    <a:lnTo>
                      <a:pt x="215" y="26"/>
                    </a:lnTo>
                    <a:lnTo>
                      <a:pt x="224" y="22"/>
                    </a:lnTo>
                    <a:lnTo>
                      <a:pt x="231" y="22"/>
                    </a:lnTo>
                    <a:lnTo>
                      <a:pt x="230" y="26"/>
                    </a:lnTo>
                    <a:lnTo>
                      <a:pt x="224" y="27"/>
                    </a:lnTo>
                    <a:lnTo>
                      <a:pt x="228" y="29"/>
                    </a:lnTo>
                    <a:lnTo>
                      <a:pt x="213" y="33"/>
                    </a:lnTo>
                    <a:lnTo>
                      <a:pt x="195" y="33"/>
                    </a:lnTo>
                    <a:lnTo>
                      <a:pt x="175" y="47"/>
                    </a:lnTo>
                    <a:lnTo>
                      <a:pt x="173" y="47"/>
                    </a:lnTo>
                    <a:lnTo>
                      <a:pt x="180" y="60"/>
                    </a:lnTo>
                    <a:lnTo>
                      <a:pt x="179" y="66"/>
                    </a:lnTo>
                    <a:lnTo>
                      <a:pt x="170" y="78"/>
                    </a:lnTo>
                    <a:lnTo>
                      <a:pt x="171" y="82"/>
                    </a:lnTo>
                    <a:lnTo>
                      <a:pt x="168" y="87"/>
                    </a:lnTo>
                    <a:lnTo>
                      <a:pt x="151" y="87"/>
                    </a:lnTo>
                    <a:lnTo>
                      <a:pt x="159" y="100"/>
                    </a:lnTo>
                    <a:lnTo>
                      <a:pt x="144" y="106"/>
                    </a:lnTo>
                    <a:lnTo>
                      <a:pt x="140" y="120"/>
                    </a:lnTo>
                    <a:lnTo>
                      <a:pt x="142" y="129"/>
                    </a:lnTo>
                    <a:lnTo>
                      <a:pt x="135" y="135"/>
                    </a:lnTo>
                    <a:lnTo>
                      <a:pt x="130" y="131"/>
                    </a:lnTo>
                    <a:lnTo>
                      <a:pt x="122" y="131"/>
                    </a:lnTo>
                    <a:lnTo>
                      <a:pt x="115" y="137"/>
                    </a:lnTo>
                    <a:lnTo>
                      <a:pt x="117" y="138"/>
                    </a:lnTo>
                    <a:lnTo>
                      <a:pt x="102" y="140"/>
                    </a:lnTo>
                    <a:lnTo>
                      <a:pt x="95" y="147"/>
                    </a:lnTo>
                    <a:lnTo>
                      <a:pt x="95" y="166"/>
                    </a:lnTo>
                    <a:lnTo>
                      <a:pt x="93" y="167"/>
                    </a:lnTo>
                    <a:lnTo>
                      <a:pt x="75" y="171"/>
                    </a:lnTo>
                    <a:lnTo>
                      <a:pt x="62" y="171"/>
                    </a:lnTo>
                    <a:lnTo>
                      <a:pt x="59" y="175"/>
                    </a:lnTo>
                    <a:lnTo>
                      <a:pt x="48" y="171"/>
                    </a:lnTo>
                    <a:lnTo>
                      <a:pt x="31" y="175"/>
                    </a:lnTo>
                    <a:lnTo>
                      <a:pt x="8" y="167"/>
                    </a:lnTo>
                    <a:lnTo>
                      <a:pt x="17" y="153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4" y="131"/>
                    </a:lnTo>
                    <a:lnTo>
                      <a:pt x="2" y="107"/>
                    </a:lnTo>
                    <a:lnTo>
                      <a:pt x="6" y="97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10" y="71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37" y="64"/>
                    </a:lnTo>
                    <a:lnTo>
                      <a:pt x="42" y="60"/>
                    </a:lnTo>
                    <a:lnTo>
                      <a:pt x="46" y="57"/>
                    </a:lnTo>
                    <a:lnTo>
                      <a:pt x="42" y="53"/>
                    </a:lnTo>
                    <a:lnTo>
                      <a:pt x="66" y="42"/>
                    </a:lnTo>
                    <a:lnTo>
                      <a:pt x="71" y="24"/>
                    </a:lnTo>
                    <a:lnTo>
                      <a:pt x="80" y="24"/>
                    </a:lnTo>
                    <a:lnTo>
                      <a:pt x="84" y="18"/>
                    </a:lnTo>
                    <a:lnTo>
                      <a:pt x="9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4" name="Freeform 734"/>
              <p:cNvSpPr>
                <a:spLocks/>
              </p:cNvSpPr>
              <p:nvPr/>
            </p:nvSpPr>
            <p:spPr bwMode="auto">
              <a:xfrm>
                <a:off x="3668" y="1606"/>
                <a:ext cx="231" cy="175"/>
              </a:xfrm>
              <a:custGeom>
                <a:avLst/>
                <a:gdLst>
                  <a:gd name="T0" fmla="*/ 115 w 231"/>
                  <a:gd name="T1" fmla="*/ 24 h 175"/>
                  <a:gd name="T2" fmla="*/ 135 w 231"/>
                  <a:gd name="T3" fmla="*/ 24 h 175"/>
                  <a:gd name="T4" fmla="*/ 144 w 231"/>
                  <a:gd name="T5" fmla="*/ 17 h 175"/>
                  <a:gd name="T6" fmla="*/ 159 w 231"/>
                  <a:gd name="T7" fmla="*/ 15 h 175"/>
                  <a:gd name="T8" fmla="*/ 168 w 231"/>
                  <a:gd name="T9" fmla="*/ 0 h 175"/>
                  <a:gd name="T10" fmla="*/ 173 w 231"/>
                  <a:gd name="T11" fmla="*/ 9 h 175"/>
                  <a:gd name="T12" fmla="*/ 175 w 231"/>
                  <a:gd name="T13" fmla="*/ 27 h 175"/>
                  <a:gd name="T14" fmla="*/ 208 w 231"/>
                  <a:gd name="T15" fmla="*/ 20 h 175"/>
                  <a:gd name="T16" fmla="*/ 215 w 231"/>
                  <a:gd name="T17" fmla="*/ 26 h 175"/>
                  <a:gd name="T18" fmla="*/ 231 w 231"/>
                  <a:gd name="T19" fmla="*/ 22 h 175"/>
                  <a:gd name="T20" fmla="*/ 224 w 231"/>
                  <a:gd name="T21" fmla="*/ 27 h 175"/>
                  <a:gd name="T22" fmla="*/ 213 w 231"/>
                  <a:gd name="T23" fmla="*/ 33 h 175"/>
                  <a:gd name="T24" fmla="*/ 175 w 231"/>
                  <a:gd name="T25" fmla="*/ 47 h 175"/>
                  <a:gd name="T26" fmla="*/ 180 w 231"/>
                  <a:gd name="T27" fmla="*/ 60 h 175"/>
                  <a:gd name="T28" fmla="*/ 170 w 231"/>
                  <a:gd name="T29" fmla="*/ 78 h 175"/>
                  <a:gd name="T30" fmla="*/ 168 w 231"/>
                  <a:gd name="T31" fmla="*/ 87 h 175"/>
                  <a:gd name="T32" fmla="*/ 159 w 231"/>
                  <a:gd name="T33" fmla="*/ 100 h 175"/>
                  <a:gd name="T34" fmla="*/ 140 w 231"/>
                  <a:gd name="T35" fmla="*/ 120 h 175"/>
                  <a:gd name="T36" fmla="*/ 135 w 231"/>
                  <a:gd name="T37" fmla="*/ 135 h 175"/>
                  <a:gd name="T38" fmla="*/ 122 w 231"/>
                  <a:gd name="T39" fmla="*/ 131 h 175"/>
                  <a:gd name="T40" fmla="*/ 117 w 231"/>
                  <a:gd name="T41" fmla="*/ 138 h 175"/>
                  <a:gd name="T42" fmla="*/ 95 w 231"/>
                  <a:gd name="T43" fmla="*/ 147 h 175"/>
                  <a:gd name="T44" fmla="*/ 93 w 231"/>
                  <a:gd name="T45" fmla="*/ 167 h 175"/>
                  <a:gd name="T46" fmla="*/ 62 w 231"/>
                  <a:gd name="T47" fmla="*/ 171 h 175"/>
                  <a:gd name="T48" fmla="*/ 48 w 231"/>
                  <a:gd name="T49" fmla="*/ 171 h 175"/>
                  <a:gd name="T50" fmla="*/ 8 w 231"/>
                  <a:gd name="T51" fmla="*/ 167 h 175"/>
                  <a:gd name="T52" fmla="*/ 20 w 231"/>
                  <a:gd name="T53" fmla="*/ 142 h 175"/>
                  <a:gd name="T54" fmla="*/ 4 w 231"/>
                  <a:gd name="T55" fmla="*/ 131 h 175"/>
                  <a:gd name="T56" fmla="*/ 6 w 231"/>
                  <a:gd name="T57" fmla="*/ 97 h 175"/>
                  <a:gd name="T58" fmla="*/ 0 w 231"/>
                  <a:gd name="T59" fmla="*/ 87 h 175"/>
                  <a:gd name="T60" fmla="*/ 8 w 231"/>
                  <a:gd name="T61" fmla="*/ 82 h 175"/>
                  <a:gd name="T62" fmla="*/ 13 w 231"/>
                  <a:gd name="T63" fmla="*/ 53 h 175"/>
                  <a:gd name="T64" fmla="*/ 17 w 231"/>
                  <a:gd name="T65" fmla="*/ 60 h 175"/>
                  <a:gd name="T66" fmla="*/ 42 w 231"/>
                  <a:gd name="T67" fmla="*/ 60 h 175"/>
                  <a:gd name="T68" fmla="*/ 42 w 231"/>
                  <a:gd name="T69" fmla="*/ 53 h 175"/>
                  <a:gd name="T70" fmla="*/ 71 w 231"/>
                  <a:gd name="T71" fmla="*/ 24 h 175"/>
                  <a:gd name="T72" fmla="*/ 84 w 231"/>
                  <a:gd name="T73" fmla="*/ 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1" h="175">
                    <a:moveTo>
                      <a:pt x="99" y="20"/>
                    </a:moveTo>
                    <a:lnTo>
                      <a:pt x="115" y="24"/>
                    </a:lnTo>
                    <a:lnTo>
                      <a:pt x="122" y="31"/>
                    </a:lnTo>
                    <a:lnTo>
                      <a:pt x="135" y="24"/>
                    </a:lnTo>
                    <a:lnTo>
                      <a:pt x="142" y="27"/>
                    </a:lnTo>
                    <a:lnTo>
                      <a:pt x="144" y="17"/>
                    </a:lnTo>
                    <a:lnTo>
                      <a:pt x="155" y="18"/>
                    </a:lnTo>
                    <a:lnTo>
                      <a:pt x="159" y="15"/>
                    </a:lnTo>
                    <a:lnTo>
                      <a:pt x="157" y="11"/>
                    </a:lnTo>
                    <a:lnTo>
                      <a:pt x="168" y="0"/>
                    </a:lnTo>
                    <a:lnTo>
                      <a:pt x="175" y="4"/>
                    </a:lnTo>
                    <a:lnTo>
                      <a:pt x="173" y="9"/>
                    </a:lnTo>
                    <a:lnTo>
                      <a:pt x="177" y="11"/>
                    </a:lnTo>
                    <a:lnTo>
                      <a:pt x="175" y="27"/>
                    </a:lnTo>
                    <a:lnTo>
                      <a:pt x="180" y="37"/>
                    </a:lnTo>
                    <a:lnTo>
                      <a:pt x="208" y="20"/>
                    </a:lnTo>
                    <a:lnTo>
                      <a:pt x="213" y="20"/>
                    </a:lnTo>
                    <a:lnTo>
                      <a:pt x="215" y="26"/>
                    </a:lnTo>
                    <a:lnTo>
                      <a:pt x="224" y="22"/>
                    </a:lnTo>
                    <a:lnTo>
                      <a:pt x="231" y="22"/>
                    </a:lnTo>
                    <a:lnTo>
                      <a:pt x="230" y="26"/>
                    </a:lnTo>
                    <a:lnTo>
                      <a:pt x="224" y="27"/>
                    </a:lnTo>
                    <a:lnTo>
                      <a:pt x="228" y="29"/>
                    </a:lnTo>
                    <a:lnTo>
                      <a:pt x="213" y="33"/>
                    </a:lnTo>
                    <a:lnTo>
                      <a:pt x="195" y="33"/>
                    </a:lnTo>
                    <a:lnTo>
                      <a:pt x="175" y="47"/>
                    </a:lnTo>
                    <a:lnTo>
                      <a:pt x="173" y="47"/>
                    </a:lnTo>
                    <a:lnTo>
                      <a:pt x="180" y="60"/>
                    </a:lnTo>
                    <a:lnTo>
                      <a:pt x="179" y="66"/>
                    </a:lnTo>
                    <a:lnTo>
                      <a:pt x="170" y="78"/>
                    </a:lnTo>
                    <a:lnTo>
                      <a:pt x="171" y="82"/>
                    </a:lnTo>
                    <a:lnTo>
                      <a:pt x="168" y="87"/>
                    </a:lnTo>
                    <a:lnTo>
                      <a:pt x="151" y="87"/>
                    </a:lnTo>
                    <a:lnTo>
                      <a:pt x="159" y="100"/>
                    </a:lnTo>
                    <a:lnTo>
                      <a:pt x="144" y="106"/>
                    </a:lnTo>
                    <a:lnTo>
                      <a:pt x="140" y="120"/>
                    </a:lnTo>
                    <a:lnTo>
                      <a:pt x="142" y="129"/>
                    </a:lnTo>
                    <a:lnTo>
                      <a:pt x="135" y="135"/>
                    </a:lnTo>
                    <a:lnTo>
                      <a:pt x="130" y="131"/>
                    </a:lnTo>
                    <a:lnTo>
                      <a:pt x="122" y="131"/>
                    </a:lnTo>
                    <a:lnTo>
                      <a:pt x="115" y="137"/>
                    </a:lnTo>
                    <a:lnTo>
                      <a:pt x="117" y="138"/>
                    </a:lnTo>
                    <a:lnTo>
                      <a:pt x="102" y="140"/>
                    </a:lnTo>
                    <a:lnTo>
                      <a:pt x="95" y="147"/>
                    </a:lnTo>
                    <a:lnTo>
                      <a:pt x="95" y="166"/>
                    </a:lnTo>
                    <a:lnTo>
                      <a:pt x="93" y="167"/>
                    </a:lnTo>
                    <a:lnTo>
                      <a:pt x="75" y="171"/>
                    </a:lnTo>
                    <a:lnTo>
                      <a:pt x="62" y="171"/>
                    </a:lnTo>
                    <a:lnTo>
                      <a:pt x="59" y="175"/>
                    </a:lnTo>
                    <a:lnTo>
                      <a:pt x="48" y="171"/>
                    </a:lnTo>
                    <a:lnTo>
                      <a:pt x="31" y="175"/>
                    </a:lnTo>
                    <a:lnTo>
                      <a:pt x="8" y="167"/>
                    </a:lnTo>
                    <a:lnTo>
                      <a:pt x="17" y="153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4" y="131"/>
                    </a:lnTo>
                    <a:lnTo>
                      <a:pt x="2" y="107"/>
                    </a:lnTo>
                    <a:lnTo>
                      <a:pt x="6" y="97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10" y="71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37" y="64"/>
                    </a:lnTo>
                    <a:lnTo>
                      <a:pt x="42" y="60"/>
                    </a:lnTo>
                    <a:lnTo>
                      <a:pt x="46" y="57"/>
                    </a:lnTo>
                    <a:lnTo>
                      <a:pt x="42" y="53"/>
                    </a:lnTo>
                    <a:lnTo>
                      <a:pt x="66" y="42"/>
                    </a:lnTo>
                    <a:lnTo>
                      <a:pt x="71" y="24"/>
                    </a:lnTo>
                    <a:lnTo>
                      <a:pt x="80" y="24"/>
                    </a:lnTo>
                    <a:lnTo>
                      <a:pt x="84" y="18"/>
                    </a:lnTo>
                    <a:lnTo>
                      <a:pt x="99" y="2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5" name="Freeform 735"/>
              <p:cNvSpPr>
                <a:spLocks/>
              </p:cNvSpPr>
              <p:nvPr/>
            </p:nvSpPr>
            <p:spPr bwMode="auto">
              <a:xfrm>
                <a:off x="3507" y="183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0 h 6"/>
                  <a:gd name="T4" fmla="*/ 1 w 3"/>
                  <a:gd name="T5" fmla="*/ 6 h 6"/>
                  <a:gd name="T6" fmla="*/ 3 w 3"/>
                  <a:gd name="T7" fmla="*/ 0 h 6"/>
                  <a:gd name="T8" fmla="*/ 3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6" name="Freeform 736"/>
              <p:cNvSpPr>
                <a:spLocks/>
              </p:cNvSpPr>
              <p:nvPr/>
            </p:nvSpPr>
            <p:spPr bwMode="auto">
              <a:xfrm>
                <a:off x="3507" y="183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0 h 6"/>
                  <a:gd name="T4" fmla="*/ 1 w 3"/>
                  <a:gd name="T5" fmla="*/ 6 h 6"/>
                  <a:gd name="T6" fmla="*/ 3 w 3"/>
                  <a:gd name="T7" fmla="*/ 0 h 6"/>
                  <a:gd name="T8" fmla="*/ 3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7" name="Freeform 737"/>
              <p:cNvSpPr>
                <a:spLocks/>
              </p:cNvSpPr>
              <p:nvPr/>
            </p:nvSpPr>
            <p:spPr bwMode="auto">
              <a:xfrm>
                <a:off x="3319" y="1626"/>
                <a:ext cx="160" cy="158"/>
              </a:xfrm>
              <a:custGeom>
                <a:avLst/>
                <a:gdLst>
                  <a:gd name="T0" fmla="*/ 8 w 160"/>
                  <a:gd name="T1" fmla="*/ 102 h 158"/>
                  <a:gd name="T2" fmla="*/ 31 w 160"/>
                  <a:gd name="T3" fmla="*/ 109 h 158"/>
                  <a:gd name="T4" fmla="*/ 49 w 160"/>
                  <a:gd name="T5" fmla="*/ 122 h 158"/>
                  <a:gd name="T6" fmla="*/ 66 w 160"/>
                  <a:gd name="T7" fmla="*/ 129 h 158"/>
                  <a:gd name="T8" fmla="*/ 71 w 160"/>
                  <a:gd name="T9" fmla="*/ 135 h 158"/>
                  <a:gd name="T10" fmla="*/ 78 w 160"/>
                  <a:gd name="T11" fmla="*/ 137 h 158"/>
                  <a:gd name="T12" fmla="*/ 80 w 160"/>
                  <a:gd name="T13" fmla="*/ 149 h 158"/>
                  <a:gd name="T14" fmla="*/ 98 w 160"/>
                  <a:gd name="T15" fmla="*/ 158 h 158"/>
                  <a:gd name="T16" fmla="*/ 111 w 160"/>
                  <a:gd name="T17" fmla="*/ 153 h 158"/>
                  <a:gd name="T18" fmla="*/ 128 w 160"/>
                  <a:gd name="T19" fmla="*/ 158 h 158"/>
                  <a:gd name="T20" fmla="*/ 138 w 160"/>
                  <a:gd name="T21" fmla="*/ 144 h 158"/>
                  <a:gd name="T22" fmla="*/ 149 w 160"/>
                  <a:gd name="T23" fmla="*/ 144 h 158"/>
                  <a:gd name="T24" fmla="*/ 157 w 160"/>
                  <a:gd name="T25" fmla="*/ 146 h 158"/>
                  <a:gd name="T26" fmla="*/ 160 w 160"/>
                  <a:gd name="T27" fmla="*/ 142 h 158"/>
                  <a:gd name="T28" fmla="*/ 149 w 160"/>
                  <a:gd name="T29" fmla="*/ 135 h 158"/>
                  <a:gd name="T30" fmla="*/ 148 w 160"/>
                  <a:gd name="T31" fmla="*/ 126 h 158"/>
                  <a:gd name="T32" fmla="*/ 144 w 160"/>
                  <a:gd name="T33" fmla="*/ 126 h 158"/>
                  <a:gd name="T34" fmla="*/ 144 w 160"/>
                  <a:gd name="T35" fmla="*/ 111 h 158"/>
                  <a:gd name="T36" fmla="*/ 138 w 160"/>
                  <a:gd name="T37" fmla="*/ 98 h 158"/>
                  <a:gd name="T38" fmla="*/ 118 w 160"/>
                  <a:gd name="T39" fmla="*/ 86 h 158"/>
                  <a:gd name="T40" fmla="*/ 108 w 160"/>
                  <a:gd name="T41" fmla="*/ 67 h 158"/>
                  <a:gd name="T42" fmla="*/ 111 w 160"/>
                  <a:gd name="T43" fmla="*/ 58 h 158"/>
                  <a:gd name="T44" fmla="*/ 120 w 160"/>
                  <a:gd name="T45" fmla="*/ 44 h 158"/>
                  <a:gd name="T46" fmla="*/ 118 w 160"/>
                  <a:gd name="T47" fmla="*/ 38 h 158"/>
                  <a:gd name="T48" fmla="*/ 122 w 160"/>
                  <a:gd name="T49" fmla="*/ 33 h 158"/>
                  <a:gd name="T50" fmla="*/ 109 w 160"/>
                  <a:gd name="T51" fmla="*/ 27 h 158"/>
                  <a:gd name="T52" fmla="*/ 100 w 160"/>
                  <a:gd name="T53" fmla="*/ 13 h 158"/>
                  <a:gd name="T54" fmla="*/ 98 w 160"/>
                  <a:gd name="T55" fmla="*/ 4 h 158"/>
                  <a:gd name="T56" fmla="*/ 91 w 160"/>
                  <a:gd name="T57" fmla="*/ 6 h 158"/>
                  <a:gd name="T58" fmla="*/ 89 w 160"/>
                  <a:gd name="T59" fmla="*/ 2 h 158"/>
                  <a:gd name="T60" fmla="*/ 69 w 160"/>
                  <a:gd name="T61" fmla="*/ 0 h 158"/>
                  <a:gd name="T62" fmla="*/ 62 w 160"/>
                  <a:gd name="T63" fmla="*/ 6 h 158"/>
                  <a:gd name="T64" fmla="*/ 53 w 160"/>
                  <a:gd name="T65" fmla="*/ 17 h 158"/>
                  <a:gd name="T66" fmla="*/ 42 w 160"/>
                  <a:gd name="T67" fmla="*/ 20 h 158"/>
                  <a:gd name="T68" fmla="*/ 42 w 160"/>
                  <a:gd name="T69" fmla="*/ 51 h 158"/>
                  <a:gd name="T70" fmla="*/ 38 w 160"/>
                  <a:gd name="T71" fmla="*/ 58 h 158"/>
                  <a:gd name="T72" fmla="*/ 0 w 160"/>
                  <a:gd name="T73" fmla="*/ 82 h 158"/>
                  <a:gd name="T74" fmla="*/ 8 w 160"/>
                  <a:gd name="T75" fmla="*/ 102 h 158"/>
                  <a:gd name="T76" fmla="*/ 8 w 160"/>
                  <a:gd name="T77" fmla="*/ 10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58">
                    <a:moveTo>
                      <a:pt x="8" y="102"/>
                    </a:moveTo>
                    <a:lnTo>
                      <a:pt x="31" y="109"/>
                    </a:lnTo>
                    <a:lnTo>
                      <a:pt x="49" y="122"/>
                    </a:lnTo>
                    <a:lnTo>
                      <a:pt x="66" y="129"/>
                    </a:lnTo>
                    <a:lnTo>
                      <a:pt x="71" y="135"/>
                    </a:lnTo>
                    <a:lnTo>
                      <a:pt x="78" y="137"/>
                    </a:lnTo>
                    <a:lnTo>
                      <a:pt x="80" y="149"/>
                    </a:lnTo>
                    <a:lnTo>
                      <a:pt x="98" y="158"/>
                    </a:lnTo>
                    <a:lnTo>
                      <a:pt x="111" y="153"/>
                    </a:lnTo>
                    <a:lnTo>
                      <a:pt x="128" y="158"/>
                    </a:lnTo>
                    <a:lnTo>
                      <a:pt x="138" y="144"/>
                    </a:lnTo>
                    <a:lnTo>
                      <a:pt x="149" y="144"/>
                    </a:lnTo>
                    <a:lnTo>
                      <a:pt x="157" y="146"/>
                    </a:lnTo>
                    <a:lnTo>
                      <a:pt x="160" y="142"/>
                    </a:lnTo>
                    <a:lnTo>
                      <a:pt x="149" y="135"/>
                    </a:lnTo>
                    <a:lnTo>
                      <a:pt x="148" y="126"/>
                    </a:lnTo>
                    <a:lnTo>
                      <a:pt x="144" y="126"/>
                    </a:lnTo>
                    <a:lnTo>
                      <a:pt x="144" y="111"/>
                    </a:lnTo>
                    <a:lnTo>
                      <a:pt x="138" y="98"/>
                    </a:lnTo>
                    <a:lnTo>
                      <a:pt x="118" y="86"/>
                    </a:lnTo>
                    <a:lnTo>
                      <a:pt x="108" y="67"/>
                    </a:lnTo>
                    <a:lnTo>
                      <a:pt x="111" y="58"/>
                    </a:lnTo>
                    <a:lnTo>
                      <a:pt x="120" y="44"/>
                    </a:lnTo>
                    <a:lnTo>
                      <a:pt x="118" y="38"/>
                    </a:lnTo>
                    <a:lnTo>
                      <a:pt x="122" y="33"/>
                    </a:lnTo>
                    <a:lnTo>
                      <a:pt x="109" y="27"/>
                    </a:lnTo>
                    <a:lnTo>
                      <a:pt x="100" y="13"/>
                    </a:lnTo>
                    <a:lnTo>
                      <a:pt x="98" y="4"/>
                    </a:lnTo>
                    <a:lnTo>
                      <a:pt x="91" y="6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2" y="6"/>
                    </a:lnTo>
                    <a:lnTo>
                      <a:pt x="53" y="17"/>
                    </a:lnTo>
                    <a:lnTo>
                      <a:pt x="42" y="20"/>
                    </a:lnTo>
                    <a:lnTo>
                      <a:pt x="42" y="51"/>
                    </a:lnTo>
                    <a:lnTo>
                      <a:pt x="38" y="58"/>
                    </a:lnTo>
                    <a:lnTo>
                      <a:pt x="0" y="82"/>
                    </a:lnTo>
                    <a:lnTo>
                      <a:pt x="8" y="102"/>
                    </a:lnTo>
                    <a:lnTo>
                      <a:pt x="8" y="10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8" name="Freeform 738"/>
              <p:cNvSpPr>
                <a:spLocks/>
              </p:cNvSpPr>
              <p:nvPr/>
            </p:nvSpPr>
            <p:spPr bwMode="auto">
              <a:xfrm>
                <a:off x="3319" y="1626"/>
                <a:ext cx="160" cy="158"/>
              </a:xfrm>
              <a:custGeom>
                <a:avLst/>
                <a:gdLst>
                  <a:gd name="T0" fmla="*/ 8 w 160"/>
                  <a:gd name="T1" fmla="*/ 102 h 158"/>
                  <a:gd name="T2" fmla="*/ 31 w 160"/>
                  <a:gd name="T3" fmla="*/ 109 h 158"/>
                  <a:gd name="T4" fmla="*/ 49 w 160"/>
                  <a:gd name="T5" fmla="*/ 122 h 158"/>
                  <a:gd name="T6" fmla="*/ 66 w 160"/>
                  <a:gd name="T7" fmla="*/ 129 h 158"/>
                  <a:gd name="T8" fmla="*/ 71 w 160"/>
                  <a:gd name="T9" fmla="*/ 135 h 158"/>
                  <a:gd name="T10" fmla="*/ 78 w 160"/>
                  <a:gd name="T11" fmla="*/ 137 h 158"/>
                  <a:gd name="T12" fmla="*/ 80 w 160"/>
                  <a:gd name="T13" fmla="*/ 149 h 158"/>
                  <a:gd name="T14" fmla="*/ 98 w 160"/>
                  <a:gd name="T15" fmla="*/ 158 h 158"/>
                  <a:gd name="T16" fmla="*/ 111 w 160"/>
                  <a:gd name="T17" fmla="*/ 153 h 158"/>
                  <a:gd name="T18" fmla="*/ 128 w 160"/>
                  <a:gd name="T19" fmla="*/ 158 h 158"/>
                  <a:gd name="T20" fmla="*/ 138 w 160"/>
                  <a:gd name="T21" fmla="*/ 144 h 158"/>
                  <a:gd name="T22" fmla="*/ 149 w 160"/>
                  <a:gd name="T23" fmla="*/ 144 h 158"/>
                  <a:gd name="T24" fmla="*/ 157 w 160"/>
                  <a:gd name="T25" fmla="*/ 146 h 158"/>
                  <a:gd name="T26" fmla="*/ 160 w 160"/>
                  <a:gd name="T27" fmla="*/ 142 h 158"/>
                  <a:gd name="T28" fmla="*/ 149 w 160"/>
                  <a:gd name="T29" fmla="*/ 135 h 158"/>
                  <a:gd name="T30" fmla="*/ 148 w 160"/>
                  <a:gd name="T31" fmla="*/ 126 h 158"/>
                  <a:gd name="T32" fmla="*/ 144 w 160"/>
                  <a:gd name="T33" fmla="*/ 126 h 158"/>
                  <a:gd name="T34" fmla="*/ 144 w 160"/>
                  <a:gd name="T35" fmla="*/ 111 h 158"/>
                  <a:gd name="T36" fmla="*/ 138 w 160"/>
                  <a:gd name="T37" fmla="*/ 98 h 158"/>
                  <a:gd name="T38" fmla="*/ 118 w 160"/>
                  <a:gd name="T39" fmla="*/ 86 h 158"/>
                  <a:gd name="T40" fmla="*/ 108 w 160"/>
                  <a:gd name="T41" fmla="*/ 67 h 158"/>
                  <a:gd name="T42" fmla="*/ 111 w 160"/>
                  <a:gd name="T43" fmla="*/ 58 h 158"/>
                  <a:gd name="T44" fmla="*/ 120 w 160"/>
                  <a:gd name="T45" fmla="*/ 44 h 158"/>
                  <a:gd name="T46" fmla="*/ 118 w 160"/>
                  <a:gd name="T47" fmla="*/ 38 h 158"/>
                  <a:gd name="T48" fmla="*/ 122 w 160"/>
                  <a:gd name="T49" fmla="*/ 33 h 158"/>
                  <a:gd name="T50" fmla="*/ 109 w 160"/>
                  <a:gd name="T51" fmla="*/ 27 h 158"/>
                  <a:gd name="T52" fmla="*/ 100 w 160"/>
                  <a:gd name="T53" fmla="*/ 13 h 158"/>
                  <a:gd name="T54" fmla="*/ 98 w 160"/>
                  <a:gd name="T55" fmla="*/ 4 h 158"/>
                  <a:gd name="T56" fmla="*/ 91 w 160"/>
                  <a:gd name="T57" fmla="*/ 6 h 158"/>
                  <a:gd name="T58" fmla="*/ 89 w 160"/>
                  <a:gd name="T59" fmla="*/ 2 h 158"/>
                  <a:gd name="T60" fmla="*/ 69 w 160"/>
                  <a:gd name="T61" fmla="*/ 0 h 158"/>
                  <a:gd name="T62" fmla="*/ 62 w 160"/>
                  <a:gd name="T63" fmla="*/ 6 h 158"/>
                  <a:gd name="T64" fmla="*/ 53 w 160"/>
                  <a:gd name="T65" fmla="*/ 17 h 158"/>
                  <a:gd name="T66" fmla="*/ 42 w 160"/>
                  <a:gd name="T67" fmla="*/ 20 h 158"/>
                  <a:gd name="T68" fmla="*/ 42 w 160"/>
                  <a:gd name="T69" fmla="*/ 51 h 158"/>
                  <a:gd name="T70" fmla="*/ 38 w 160"/>
                  <a:gd name="T71" fmla="*/ 58 h 158"/>
                  <a:gd name="T72" fmla="*/ 0 w 160"/>
                  <a:gd name="T73" fmla="*/ 82 h 158"/>
                  <a:gd name="T74" fmla="*/ 8 w 160"/>
                  <a:gd name="T75" fmla="*/ 102 h 158"/>
                  <a:gd name="T76" fmla="*/ 8 w 160"/>
                  <a:gd name="T77" fmla="*/ 10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158">
                    <a:moveTo>
                      <a:pt x="8" y="102"/>
                    </a:moveTo>
                    <a:lnTo>
                      <a:pt x="31" y="109"/>
                    </a:lnTo>
                    <a:lnTo>
                      <a:pt x="49" y="122"/>
                    </a:lnTo>
                    <a:lnTo>
                      <a:pt x="66" y="129"/>
                    </a:lnTo>
                    <a:lnTo>
                      <a:pt x="71" y="135"/>
                    </a:lnTo>
                    <a:lnTo>
                      <a:pt x="78" y="137"/>
                    </a:lnTo>
                    <a:lnTo>
                      <a:pt x="80" y="149"/>
                    </a:lnTo>
                    <a:lnTo>
                      <a:pt x="98" y="158"/>
                    </a:lnTo>
                    <a:lnTo>
                      <a:pt x="111" y="153"/>
                    </a:lnTo>
                    <a:lnTo>
                      <a:pt x="128" y="158"/>
                    </a:lnTo>
                    <a:lnTo>
                      <a:pt x="138" y="144"/>
                    </a:lnTo>
                    <a:lnTo>
                      <a:pt x="149" y="144"/>
                    </a:lnTo>
                    <a:lnTo>
                      <a:pt x="157" y="146"/>
                    </a:lnTo>
                    <a:lnTo>
                      <a:pt x="160" y="142"/>
                    </a:lnTo>
                    <a:lnTo>
                      <a:pt x="149" y="135"/>
                    </a:lnTo>
                    <a:lnTo>
                      <a:pt x="148" y="126"/>
                    </a:lnTo>
                    <a:lnTo>
                      <a:pt x="144" y="126"/>
                    </a:lnTo>
                    <a:lnTo>
                      <a:pt x="144" y="111"/>
                    </a:lnTo>
                    <a:lnTo>
                      <a:pt x="138" y="98"/>
                    </a:lnTo>
                    <a:lnTo>
                      <a:pt x="118" y="86"/>
                    </a:lnTo>
                    <a:lnTo>
                      <a:pt x="108" y="67"/>
                    </a:lnTo>
                    <a:lnTo>
                      <a:pt x="111" y="58"/>
                    </a:lnTo>
                    <a:lnTo>
                      <a:pt x="120" y="44"/>
                    </a:lnTo>
                    <a:lnTo>
                      <a:pt x="118" y="38"/>
                    </a:lnTo>
                    <a:lnTo>
                      <a:pt x="122" y="33"/>
                    </a:lnTo>
                    <a:lnTo>
                      <a:pt x="109" y="27"/>
                    </a:lnTo>
                    <a:lnTo>
                      <a:pt x="100" y="13"/>
                    </a:lnTo>
                    <a:lnTo>
                      <a:pt x="98" y="4"/>
                    </a:lnTo>
                    <a:lnTo>
                      <a:pt x="91" y="6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2" y="6"/>
                    </a:lnTo>
                    <a:lnTo>
                      <a:pt x="53" y="17"/>
                    </a:lnTo>
                    <a:lnTo>
                      <a:pt x="42" y="20"/>
                    </a:lnTo>
                    <a:lnTo>
                      <a:pt x="42" y="51"/>
                    </a:lnTo>
                    <a:lnTo>
                      <a:pt x="38" y="58"/>
                    </a:lnTo>
                    <a:lnTo>
                      <a:pt x="0" y="82"/>
                    </a:lnTo>
                    <a:lnTo>
                      <a:pt x="8" y="102"/>
                    </a:lnTo>
                    <a:lnTo>
                      <a:pt x="8" y="10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69" name="Freeform 739"/>
              <p:cNvSpPr>
                <a:spLocks/>
              </p:cNvSpPr>
              <p:nvPr/>
            </p:nvSpPr>
            <p:spPr bwMode="auto">
              <a:xfrm>
                <a:off x="3417" y="1779"/>
                <a:ext cx="30" cy="13"/>
              </a:xfrm>
              <a:custGeom>
                <a:avLst/>
                <a:gdLst>
                  <a:gd name="T0" fmla="*/ 0 w 30"/>
                  <a:gd name="T1" fmla="*/ 5 h 13"/>
                  <a:gd name="T2" fmla="*/ 13 w 30"/>
                  <a:gd name="T3" fmla="*/ 13 h 13"/>
                  <a:gd name="T4" fmla="*/ 30 w 30"/>
                  <a:gd name="T5" fmla="*/ 5 h 13"/>
                  <a:gd name="T6" fmla="*/ 13 w 30"/>
                  <a:gd name="T7" fmla="*/ 0 h 13"/>
                  <a:gd name="T8" fmla="*/ 0 w 30"/>
                  <a:gd name="T9" fmla="*/ 5 h 13"/>
                  <a:gd name="T10" fmla="*/ 0 w 30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0" y="5"/>
                    </a:moveTo>
                    <a:lnTo>
                      <a:pt x="13" y="13"/>
                    </a:lnTo>
                    <a:lnTo>
                      <a:pt x="30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0" name="Freeform 740"/>
              <p:cNvSpPr>
                <a:spLocks/>
              </p:cNvSpPr>
              <p:nvPr/>
            </p:nvSpPr>
            <p:spPr bwMode="auto">
              <a:xfrm>
                <a:off x="3417" y="1779"/>
                <a:ext cx="30" cy="13"/>
              </a:xfrm>
              <a:custGeom>
                <a:avLst/>
                <a:gdLst>
                  <a:gd name="T0" fmla="*/ 0 w 30"/>
                  <a:gd name="T1" fmla="*/ 5 h 13"/>
                  <a:gd name="T2" fmla="*/ 13 w 30"/>
                  <a:gd name="T3" fmla="*/ 13 h 13"/>
                  <a:gd name="T4" fmla="*/ 30 w 30"/>
                  <a:gd name="T5" fmla="*/ 5 h 13"/>
                  <a:gd name="T6" fmla="*/ 13 w 30"/>
                  <a:gd name="T7" fmla="*/ 0 h 13"/>
                  <a:gd name="T8" fmla="*/ 0 w 30"/>
                  <a:gd name="T9" fmla="*/ 5 h 13"/>
                  <a:gd name="T10" fmla="*/ 0 w 30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0" y="5"/>
                    </a:moveTo>
                    <a:lnTo>
                      <a:pt x="13" y="13"/>
                    </a:lnTo>
                    <a:lnTo>
                      <a:pt x="30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1" name="Freeform 741"/>
              <p:cNvSpPr>
                <a:spLocks/>
              </p:cNvSpPr>
              <p:nvPr/>
            </p:nvSpPr>
            <p:spPr bwMode="auto">
              <a:xfrm>
                <a:off x="3246" y="1710"/>
                <a:ext cx="24" cy="73"/>
              </a:xfrm>
              <a:custGeom>
                <a:avLst/>
                <a:gdLst>
                  <a:gd name="T0" fmla="*/ 13 w 24"/>
                  <a:gd name="T1" fmla="*/ 71 h 73"/>
                  <a:gd name="T2" fmla="*/ 20 w 24"/>
                  <a:gd name="T3" fmla="*/ 33 h 73"/>
                  <a:gd name="T4" fmla="*/ 11 w 24"/>
                  <a:gd name="T5" fmla="*/ 34 h 73"/>
                  <a:gd name="T6" fmla="*/ 17 w 24"/>
                  <a:gd name="T7" fmla="*/ 27 h 73"/>
                  <a:gd name="T8" fmla="*/ 13 w 24"/>
                  <a:gd name="T9" fmla="*/ 25 h 73"/>
                  <a:gd name="T10" fmla="*/ 13 w 24"/>
                  <a:gd name="T11" fmla="*/ 18 h 73"/>
                  <a:gd name="T12" fmla="*/ 17 w 24"/>
                  <a:gd name="T13" fmla="*/ 13 h 73"/>
                  <a:gd name="T14" fmla="*/ 22 w 24"/>
                  <a:gd name="T15" fmla="*/ 16 h 73"/>
                  <a:gd name="T16" fmla="*/ 22 w 24"/>
                  <a:gd name="T17" fmla="*/ 9 h 73"/>
                  <a:gd name="T18" fmla="*/ 24 w 24"/>
                  <a:gd name="T19" fmla="*/ 0 h 73"/>
                  <a:gd name="T20" fmla="*/ 22 w 24"/>
                  <a:gd name="T21" fmla="*/ 2 h 73"/>
                  <a:gd name="T22" fmla="*/ 15 w 24"/>
                  <a:gd name="T23" fmla="*/ 2 h 73"/>
                  <a:gd name="T24" fmla="*/ 6 w 24"/>
                  <a:gd name="T25" fmla="*/ 29 h 73"/>
                  <a:gd name="T26" fmla="*/ 0 w 24"/>
                  <a:gd name="T27" fmla="*/ 36 h 73"/>
                  <a:gd name="T28" fmla="*/ 13 w 24"/>
                  <a:gd name="T29" fmla="*/ 73 h 73"/>
                  <a:gd name="T30" fmla="*/ 13 w 24"/>
                  <a:gd name="T31" fmla="*/ 71 h 73"/>
                  <a:gd name="T32" fmla="*/ 13 w 24"/>
                  <a:gd name="T33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3">
                    <a:moveTo>
                      <a:pt x="13" y="71"/>
                    </a:moveTo>
                    <a:lnTo>
                      <a:pt x="20" y="33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2" y="16"/>
                    </a:lnTo>
                    <a:lnTo>
                      <a:pt x="22" y="9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6" y="29"/>
                    </a:lnTo>
                    <a:lnTo>
                      <a:pt x="0" y="36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7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2" name="Freeform 742"/>
              <p:cNvSpPr>
                <a:spLocks/>
              </p:cNvSpPr>
              <p:nvPr/>
            </p:nvSpPr>
            <p:spPr bwMode="auto">
              <a:xfrm>
                <a:off x="3246" y="1710"/>
                <a:ext cx="24" cy="73"/>
              </a:xfrm>
              <a:custGeom>
                <a:avLst/>
                <a:gdLst>
                  <a:gd name="T0" fmla="*/ 13 w 24"/>
                  <a:gd name="T1" fmla="*/ 71 h 73"/>
                  <a:gd name="T2" fmla="*/ 20 w 24"/>
                  <a:gd name="T3" fmla="*/ 33 h 73"/>
                  <a:gd name="T4" fmla="*/ 11 w 24"/>
                  <a:gd name="T5" fmla="*/ 34 h 73"/>
                  <a:gd name="T6" fmla="*/ 17 w 24"/>
                  <a:gd name="T7" fmla="*/ 27 h 73"/>
                  <a:gd name="T8" fmla="*/ 13 w 24"/>
                  <a:gd name="T9" fmla="*/ 25 h 73"/>
                  <a:gd name="T10" fmla="*/ 13 w 24"/>
                  <a:gd name="T11" fmla="*/ 18 h 73"/>
                  <a:gd name="T12" fmla="*/ 17 w 24"/>
                  <a:gd name="T13" fmla="*/ 13 h 73"/>
                  <a:gd name="T14" fmla="*/ 22 w 24"/>
                  <a:gd name="T15" fmla="*/ 16 h 73"/>
                  <a:gd name="T16" fmla="*/ 22 w 24"/>
                  <a:gd name="T17" fmla="*/ 9 h 73"/>
                  <a:gd name="T18" fmla="*/ 24 w 24"/>
                  <a:gd name="T19" fmla="*/ 0 h 73"/>
                  <a:gd name="T20" fmla="*/ 22 w 24"/>
                  <a:gd name="T21" fmla="*/ 2 h 73"/>
                  <a:gd name="T22" fmla="*/ 15 w 24"/>
                  <a:gd name="T23" fmla="*/ 2 h 73"/>
                  <a:gd name="T24" fmla="*/ 6 w 24"/>
                  <a:gd name="T25" fmla="*/ 29 h 73"/>
                  <a:gd name="T26" fmla="*/ 0 w 24"/>
                  <a:gd name="T27" fmla="*/ 36 h 73"/>
                  <a:gd name="T28" fmla="*/ 13 w 24"/>
                  <a:gd name="T29" fmla="*/ 73 h 73"/>
                  <a:gd name="T30" fmla="*/ 13 w 24"/>
                  <a:gd name="T31" fmla="*/ 71 h 73"/>
                  <a:gd name="T32" fmla="*/ 13 w 24"/>
                  <a:gd name="T33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3">
                    <a:moveTo>
                      <a:pt x="13" y="71"/>
                    </a:moveTo>
                    <a:lnTo>
                      <a:pt x="20" y="33"/>
                    </a:lnTo>
                    <a:lnTo>
                      <a:pt x="11" y="34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2" y="16"/>
                    </a:lnTo>
                    <a:lnTo>
                      <a:pt x="22" y="9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6" y="29"/>
                    </a:lnTo>
                    <a:lnTo>
                      <a:pt x="0" y="36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3" name="Freeform 743"/>
              <p:cNvSpPr>
                <a:spLocks/>
              </p:cNvSpPr>
              <p:nvPr/>
            </p:nvSpPr>
            <p:spPr bwMode="auto">
              <a:xfrm>
                <a:off x="3257" y="1708"/>
                <a:ext cx="70" cy="76"/>
              </a:xfrm>
              <a:custGeom>
                <a:avLst/>
                <a:gdLst>
                  <a:gd name="T0" fmla="*/ 62 w 70"/>
                  <a:gd name="T1" fmla="*/ 0 h 76"/>
                  <a:gd name="T2" fmla="*/ 28 w 70"/>
                  <a:gd name="T3" fmla="*/ 18 h 76"/>
                  <a:gd name="T4" fmla="*/ 15 w 70"/>
                  <a:gd name="T5" fmla="*/ 11 h 76"/>
                  <a:gd name="T6" fmla="*/ 11 w 70"/>
                  <a:gd name="T7" fmla="*/ 11 h 76"/>
                  <a:gd name="T8" fmla="*/ 11 w 70"/>
                  <a:gd name="T9" fmla="*/ 18 h 76"/>
                  <a:gd name="T10" fmla="*/ 6 w 70"/>
                  <a:gd name="T11" fmla="*/ 15 h 76"/>
                  <a:gd name="T12" fmla="*/ 2 w 70"/>
                  <a:gd name="T13" fmla="*/ 20 h 76"/>
                  <a:gd name="T14" fmla="*/ 2 w 70"/>
                  <a:gd name="T15" fmla="*/ 27 h 76"/>
                  <a:gd name="T16" fmla="*/ 6 w 70"/>
                  <a:gd name="T17" fmla="*/ 29 h 76"/>
                  <a:gd name="T18" fmla="*/ 0 w 70"/>
                  <a:gd name="T19" fmla="*/ 36 h 76"/>
                  <a:gd name="T20" fmla="*/ 9 w 70"/>
                  <a:gd name="T21" fmla="*/ 35 h 76"/>
                  <a:gd name="T22" fmla="*/ 2 w 70"/>
                  <a:gd name="T23" fmla="*/ 73 h 76"/>
                  <a:gd name="T24" fmla="*/ 2 w 70"/>
                  <a:gd name="T25" fmla="*/ 73 h 76"/>
                  <a:gd name="T26" fmla="*/ 2 w 70"/>
                  <a:gd name="T27" fmla="*/ 75 h 76"/>
                  <a:gd name="T28" fmla="*/ 20 w 70"/>
                  <a:gd name="T29" fmla="*/ 76 h 76"/>
                  <a:gd name="T30" fmla="*/ 29 w 70"/>
                  <a:gd name="T31" fmla="*/ 64 h 76"/>
                  <a:gd name="T32" fmla="*/ 42 w 70"/>
                  <a:gd name="T33" fmla="*/ 62 h 76"/>
                  <a:gd name="T34" fmla="*/ 44 w 70"/>
                  <a:gd name="T35" fmla="*/ 55 h 76"/>
                  <a:gd name="T36" fmla="*/ 51 w 70"/>
                  <a:gd name="T37" fmla="*/ 51 h 76"/>
                  <a:gd name="T38" fmla="*/ 35 w 70"/>
                  <a:gd name="T39" fmla="*/ 33 h 76"/>
                  <a:gd name="T40" fmla="*/ 64 w 70"/>
                  <a:gd name="T41" fmla="*/ 27 h 76"/>
                  <a:gd name="T42" fmla="*/ 70 w 70"/>
                  <a:gd name="T43" fmla="*/ 20 h 76"/>
                  <a:gd name="T44" fmla="*/ 62 w 70"/>
                  <a:gd name="T45" fmla="*/ 0 h 76"/>
                  <a:gd name="T46" fmla="*/ 62 w 70"/>
                  <a:gd name="T4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76">
                    <a:moveTo>
                      <a:pt x="62" y="0"/>
                    </a:moveTo>
                    <a:lnTo>
                      <a:pt x="28" y="18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2" y="20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20" y="76"/>
                    </a:lnTo>
                    <a:lnTo>
                      <a:pt x="29" y="64"/>
                    </a:lnTo>
                    <a:lnTo>
                      <a:pt x="42" y="62"/>
                    </a:lnTo>
                    <a:lnTo>
                      <a:pt x="44" y="55"/>
                    </a:lnTo>
                    <a:lnTo>
                      <a:pt x="51" y="51"/>
                    </a:lnTo>
                    <a:lnTo>
                      <a:pt x="35" y="33"/>
                    </a:lnTo>
                    <a:lnTo>
                      <a:pt x="64" y="27"/>
                    </a:lnTo>
                    <a:lnTo>
                      <a:pt x="70" y="2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4" name="Freeform 744"/>
              <p:cNvSpPr>
                <a:spLocks/>
              </p:cNvSpPr>
              <p:nvPr/>
            </p:nvSpPr>
            <p:spPr bwMode="auto">
              <a:xfrm>
                <a:off x="3257" y="1708"/>
                <a:ext cx="70" cy="76"/>
              </a:xfrm>
              <a:custGeom>
                <a:avLst/>
                <a:gdLst>
                  <a:gd name="T0" fmla="*/ 62 w 70"/>
                  <a:gd name="T1" fmla="*/ 0 h 76"/>
                  <a:gd name="T2" fmla="*/ 28 w 70"/>
                  <a:gd name="T3" fmla="*/ 18 h 76"/>
                  <a:gd name="T4" fmla="*/ 15 w 70"/>
                  <a:gd name="T5" fmla="*/ 11 h 76"/>
                  <a:gd name="T6" fmla="*/ 11 w 70"/>
                  <a:gd name="T7" fmla="*/ 11 h 76"/>
                  <a:gd name="T8" fmla="*/ 11 w 70"/>
                  <a:gd name="T9" fmla="*/ 18 h 76"/>
                  <a:gd name="T10" fmla="*/ 6 w 70"/>
                  <a:gd name="T11" fmla="*/ 15 h 76"/>
                  <a:gd name="T12" fmla="*/ 2 w 70"/>
                  <a:gd name="T13" fmla="*/ 20 h 76"/>
                  <a:gd name="T14" fmla="*/ 2 w 70"/>
                  <a:gd name="T15" fmla="*/ 27 h 76"/>
                  <a:gd name="T16" fmla="*/ 6 w 70"/>
                  <a:gd name="T17" fmla="*/ 29 h 76"/>
                  <a:gd name="T18" fmla="*/ 0 w 70"/>
                  <a:gd name="T19" fmla="*/ 36 h 76"/>
                  <a:gd name="T20" fmla="*/ 9 w 70"/>
                  <a:gd name="T21" fmla="*/ 35 h 76"/>
                  <a:gd name="T22" fmla="*/ 2 w 70"/>
                  <a:gd name="T23" fmla="*/ 73 h 76"/>
                  <a:gd name="T24" fmla="*/ 2 w 70"/>
                  <a:gd name="T25" fmla="*/ 73 h 76"/>
                  <a:gd name="T26" fmla="*/ 2 w 70"/>
                  <a:gd name="T27" fmla="*/ 75 h 76"/>
                  <a:gd name="T28" fmla="*/ 20 w 70"/>
                  <a:gd name="T29" fmla="*/ 76 h 76"/>
                  <a:gd name="T30" fmla="*/ 29 w 70"/>
                  <a:gd name="T31" fmla="*/ 64 h 76"/>
                  <a:gd name="T32" fmla="*/ 42 w 70"/>
                  <a:gd name="T33" fmla="*/ 62 h 76"/>
                  <a:gd name="T34" fmla="*/ 44 w 70"/>
                  <a:gd name="T35" fmla="*/ 55 h 76"/>
                  <a:gd name="T36" fmla="*/ 51 w 70"/>
                  <a:gd name="T37" fmla="*/ 51 h 76"/>
                  <a:gd name="T38" fmla="*/ 35 w 70"/>
                  <a:gd name="T39" fmla="*/ 33 h 76"/>
                  <a:gd name="T40" fmla="*/ 64 w 70"/>
                  <a:gd name="T41" fmla="*/ 27 h 76"/>
                  <a:gd name="T42" fmla="*/ 70 w 70"/>
                  <a:gd name="T43" fmla="*/ 20 h 76"/>
                  <a:gd name="T44" fmla="*/ 62 w 70"/>
                  <a:gd name="T45" fmla="*/ 0 h 76"/>
                  <a:gd name="T46" fmla="*/ 62 w 70"/>
                  <a:gd name="T4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76">
                    <a:moveTo>
                      <a:pt x="62" y="0"/>
                    </a:moveTo>
                    <a:lnTo>
                      <a:pt x="28" y="18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2" y="20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0" y="36"/>
                    </a:lnTo>
                    <a:lnTo>
                      <a:pt x="9" y="35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20" y="76"/>
                    </a:lnTo>
                    <a:lnTo>
                      <a:pt x="29" y="64"/>
                    </a:lnTo>
                    <a:lnTo>
                      <a:pt x="42" y="62"/>
                    </a:lnTo>
                    <a:lnTo>
                      <a:pt x="44" y="55"/>
                    </a:lnTo>
                    <a:lnTo>
                      <a:pt x="51" y="51"/>
                    </a:lnTo>
                    <a:lnTo>
                      <a:pt x="35" y="33"/>
                    </a:lnTo>
                    <a:lnTo>
                      <a:pt x="64" y="27"/>
                    </a:lnTo>
                    <a:lnTo>
                      <a:pt x="70" y="2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5" name="Freeform 745"/>
              <p:cNvSpPr>
                <a:spLocks/>
              </p:cNvSpPr>
              <p:nvPr/>
            </p:nvSpPr>
            <p:spPr bwMode="auto">
              <a:xfrm>
                <a:off x="3447" y="1770"/>
                <a:ext cx="27" cy="27"/>
              </a:xfrm>
              <a:custGeom>
                <a:avLst/>
                <a:gdLst>
                  <a:gd name="T0" fmla="*/ 27 w 27"/>
                  <a:gd name="T1" fmla="*/ 27 h 27"/>
                  <a:gd name="T2" fmla="*/ 18 w 27"/>
                  <a:gd name="T3" fmla="*/ 27 h 27"/>
                  <a:gd name="T4" fmla="*/ 12 w 27"/>
                  <a:gd name="T5" fmla="*/ 20 h 27"/>
                  <a:gd name="T6" fmla="*/ 0 w 27"/>
                  <a:gd name="T7" fmla="*/ 14 h 27"/>
                  <a:gd name="T8" fmla="*/ 10 w 27"/>
                  <a:gd name="T9" fmla="*/ 0 h 27"/>
                  <a:gd name="T10" fmla="*/ 21 w 27"/>
                  <a:gd name="T11" fmla="*/ 0 h 27"/>
                  <a:gd name="T12" fmla="*/ 25 w 27"/>
                  <a:gd name="T13" fmla="*/ 5 h 27"/>
                  <a:gd name="T14" fmla="*/ 18 w 27"/>
                  <a:gd name="T15" fmla="*/ 13 h 27"/>
                  <a:gd name="T16" fmla="*/ 23 w 27"/>
                  <a:gd name="T17" fmla="*/ 13 h 27"/>
                  <a:gd name="T18" fmla="*/ 27 w 27"/>
                  <a:gd name="T19" fmla="*/ 27 h 27"/>
                  <a:gd name="T20" fmla="*/ 27 w 27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lnTo>
                      <a:pt x="18" y="27"/>
                    </a:lnTo>
                    <a:lnTo>
                      <a:pt x="12" y="20"/>
                    </a:lnTo>
                    <a:lnTo>
                      <a:pt x="0" y="14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5" y="5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7" y="27"/>
                    </a:lnTo>
                    <a:lnTo>
                      <a:pt x="27" y="2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6" name="Freeform 746"/>
              <p:cNvSpPr>
                <a:spLocks/>
              </p:cNvSpPr>
              <p:nvPr/>
            </p:nvSpPr>
            <p:spPr bwMode="auto">
              <a:xfrm>
                <a:off x="3447" y="1770"/>
                <a:ext cx="27" cy="27"/>
              </a:xfrm>
              <a:custGeom>
                <a:avLst/>
                <a:gdLst>
                  <a:gd name="T0" fmla="*/ 27 w 27"/>
                  <a:gd name="T1" fmla="*/ 27 h 27"/>
                  <a:gd name="T2" fmla="*/ 18 w 27"/>
                  <a:gd name="T3" fmla="*/ 27 h 27"/>
                  <a:gd name="T4" fmla="*/ 12 w 27"/>
                  <a:gd name="T5" fmla="*/ 20 h 27"/>
                  <a:gd name="T6" fmla="*/ 0 w 27"/>
                  <a:gd name="T7" fmla="*/ 14 h 27"/>
                  <a:gd name="T8" fmla="*/ 10 w 27"/>
                  <a:gd name="T9" fmla="*/ 0 h 27"/>
                  <a:gd name="T10" fmla="*/ 21 w 27"/>
                  <a:gd name="T11" fmla="*/ 0 h 27"/>
                  <a:gd name="T12" fmla="*/ 25 w 27"/>
                  <a:gd name="T13" fmla="*/ 5 h 27"/>
                  <a:gd name="T14" fmla="*/ 18 w 27"/>
                  <a:gd name="T15" fmla="*/ 13 h 27"/>
                  <a:gd name="T16" fmla="*/ 23 w 27"/>
                  <a:gd name="T17" fmla="*/ 13 h 27"/>
                  <a:gd name="T18" fmla="*/ 27 w 27"/>
                  <a:gd name="T19" fmla="*/ 27 h 27"/>
                  <a:gd name="T20" fmla="*/ 27 w 27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lnTo>
                      <a:pt x="18" y="27"/>
                    </a:lnTo>
                    <a:lnTo>
                      <a:pt x="12" y="20"/>
                    </a:lnTo>
                    <a:lnTo>
                      <a:pt x="0" y="14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5" y="5"/>
                    </a:lnTo>
                    <a:lnTo>
                      <a:pt x="18" y="13"/>
                    </a:lnTo>
                    <a:lnTo>
                      <a:pt x="23" y="13"/>
                    </a:lnTo>
                    <a:lnTo>
                      <a:pt x="27" y="27"/>
                    </a:lnTo>
                    <a:lnTo>
                      <a:pt x="27" y="2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7" name="Freeform 747"/>
              <p:cNvSpPr>
                <a:spLocks/>
              </p:cNvSpPr>
              <p:nvPr/>
            </p:nvSpPr>
            <p:spPr bwMode="auto">
              <a:xfrm>
                <a:off x="3261" y="1681"/>
                <a:ext cx="27" cy="31"/>
              </a:xfrm>
              <a:custGeom>
                <a:avLst/>
                <a:gdLst>
                  <a:gd name="T0" fmla="*/ 9 w 27"/>
                  <a:gd name="T1" fmla="*/ 29 h 31"/>
                  <a:gd name="T2" fmla="*/ 7 w 27"/>
                  <a:gd name="T3" fmla="*/ 31 h 31"/>
                  <a:gd name="T4" fmla="*/ 0 w 27"/>
                  <a:gd name="T5" fmla="*/ 31 h 31"/>
                  <a:gd name="T6" fmla="*/ 16 w 27"/>
                  <a:gd name="T7" fmla="*/ 0 h 31"/>
                  <a:gd name="T8" fmla="*/ 24 w 27"/>
                  <a:gd name="T9" fmla="*/ 0 h 31"/>
                  <a:gd name="T10" fmla="*/ 22 w 27"/>
                  <a:gd name="T11" fmla="*/ 3 h 31"/>
                  <a:gd name="T12" fmla="*/ 27 w 27"/>
                  <a:gd name="T13" fmla="*/ 9 h 31"/>
                  <a:gd name="T14" fmla="*/ 22 w 27"/>
                  <a:gd name="T15" fmla="*/ 14 h 31"/>
                  <a:gd name="T16" fmla="*/ 22 w 27"/>
                  <a:gd name="T17" fmla="*/ 16 h 31"/>
                  <a:gd name="T18" fmla="*/ 16 w 27"/>
                  <a:gd name="T19" fmla="*/ 18 h 31"/>
                  <a:gd name="T20" fmla="*/ 16 w 27"/>
                  <a:gd name="T21" fmla="*/ 22 h 31"/>
                  <a:gd name="T22" fmla="*/ 9 w 27"/>
                  <a:gd name="T23" fmla="*/ 29 h 31"/>
                  <a:gd name="T24" fmla="*/ 9 w 27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1">
                    <a:moveTo>
                      <a:pt x="9" y="29"/>
                    </a:moveTo>
                    <a:lnTo>
                      <a:pt x="7" y="31"/>
                    </a:lnTo>
                    <a:lnTo>
                      <a:pt x="0" y="31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2" y="3"/>
                    </a:lnTo>
                    <a:lnTo>
                      <a:pt x="27" y="9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9" y="29"/>
                    </a:lnTo>
                    <a:lnTo>
                      <a:pt x="9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8" name="Freeform 748"/>
              <p:cNvSpPr>
                <a:spLocks/>
              </p:cNvSpPr>
              <p:nvPr/>
            </p:nvSpPr>
            <p:spPr bwMode="auto">
              <a:xfrm>
                <a:off x="3261" y="1681"/>
                <a:ext cx="27" cy="31"/>
              </a:xfrm>
              <a:custGeom>
                <a:avLst/>
                <a:gdLst>
                  <a:gd name="T0" fmla="*/ 9 w 27"/>
                  <a:gd name="T1" fmla="*/ 29 h 31"/>
                  <a:gd name="T2" fmla="*/ 7 w 27"/>
                  <a:gd name="T3" fmla="*/ 31 h 31"/>
                  <a:gd name="T4" fmla="*/ 0 w 27"/>
                  <a:gd name="T5" fmla="*/ 31 h 31"/>
                  <a:gd name="T6" fmla="*/ 16 w 27"/>
                  <a:gd name="T7" fmla="*/ 0 h 31"/>
                  <a:gd name="T8" fmla="*/ 24 w 27"/>
                  <a:gd name="T9" fmla="*/ 0 h 31"/>
                  <a:gd name="T10" fmla="*/ 22 w 27"/>
                  <a:gd name="T11" fmla="*/ 3 h 31"/>
                  <a:gd name="T12" fmla="*/ 27 w 27"/>
                  <a:gd name="T13" fmla="*/ 9 h 31"/>
                  <a:gd name="T14" fmla="*/ 22 w 27"/>
                  <a:gd name="T15" fmla="*/ 14 h 31"/>
                  <a:gd name="T16" fmla="*/ 22 w 27"/>
                  <a:gd name="T17" fmla="*/ 16 h 31"/>
                  <a:gd name="T18" fmla="*/ 16 w 27"/>
                  <a:gd name="T19" fmla="*/ 18 h 31"/>
                  <a:gd name="T20" fmla="*/ 16 w 27"/>
                  <a:gd name="T21" fmla="*/ 22 h 31"/>
                  <a:gd name="T22" fmla="*/ 9 w 27"/>
                  <a:gd name="T23" fmla="*/ 29 h 31"/>
                  <a:gd name="T24" fmla="*/ 9 w 27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1">
                    <a:moveTo>
                      <a:pt x="9" y="29"/>
                    </a:moveTo>
                    <a:lnTo>
                      <a:pt x="7" y="31"/>
                    </a:lnTo>
                    <a:lnTo>
                      <a:pt x="0" y="31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2" y="3"/>
                    </a:lnTo>
                    <a:lnTo>
                      <a:pt x="27" y="9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9" y="29"/>
                    </a:lnTo>
                    <a:lnTo>
                      <a:pt x="9" y="2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79" name="Freeform 749"/>
              <p:cNvSpPr>
                <a:spLocks/>
              </p:cNvSpPr>
              <p:nvPr/>
            </p:nvSpPr>
            <p:spPr bwMode="auto">
              <a:xfrm>
                <a:off x="3532" y="1861"/>
                <a:ext cx="126" cy="142"/>
              </a:xfrm>
              <a:custGeom>
                <a:avLst/>
                <a:gdLst>
                  <a:gd name="T0" fmla="*/ 16 w 126"/>
                  <a:gd name="T1" fmla="*/ 142 h 142"/>
                  <a:gd name="T2" fmla="*/ 35 w 126"/>
                  <a:gd name="T3" fmla="*/ 134 h 142"/>
                  <a:gd name="T4" fmla="*/ 47 w 126"/>
                  <a:gd name="T5" fmla="*/ 136 h 142"/>
                  <a:gd name="T6" fmla="*/ 56 w 126"/>
                  <a:gd name="T7" fmla="*/ 122 h 142"/>
                  <a:gd name="T8" fmla="*/ 71 w 126"/>
                  <a:gd name="T9" fmla="*/ 118 h 142"/>
                  <a:gd name="T10" fmla="*/ 76 w 126"/>
                  <a:gd name="T11" fmla="*/ 105 h 142"/>
                  <a:gd name="T12" fmla="*/ 93 w 126"/>
                  <a:gd name="T13" fmla="*/ 102 h 142"/>
                  <a:gd name="T14" fmla="*/ 93 w 126"/>
                  <a:gd name="T15" fmla="*/ 83 h 142"/>
                  <a:gd name="T16" fmla="*/ 96 w 126"/>
                  <a:gd name="T17" fmla="*/ 78 h 142"/>
                  <a:gd name="T18" fmla="*/ 100 w 126"/>
                  <a:gd name="T19" fmla="*/ 74 h 142"/>
                  <a:gd name="T20" fmla="*/ 104 w 126"/>
                  <a:gd name="T21" fmla="*/ 78 h 142"/>
                  <a:gd name="T22" fmla="*/ 122 w 126"/>
                  <a:gd name="T23" fmla="*/ 53 h 142"/>
                  <a:gd name="T24" fmla="*/ 126 w 126"/>
                  <a:gd name="T25" fmla="*/ 43 h 142"/>
                  <a:gd name="T26" fmla="*/ 116 w 126"/>
                  <a:gd name="T27" fmla="*/ 36 h 142"/>
                  <a:gd name="T28" fmla="*/ 107 w 126"/>
                  <a:gd name="T29" fmla="*/ 23 h 142"/>
                  <a:gd name="T30" fmla="*/ 78 w 126"/>
                  <a:gd name="T31" fmla="*/ 13 h 142"/>
                  <a:gd name="T32" fmla="*/ 69 w 126"/>
                  <a:gd name="T33" fmla="*/ 0 h 142"/>
                  <a:gd name="T34" fmla="*/ 60 w 126"/>
                  <a:gd name="T35" fmla="*/ 2 h 142"/>
                  <a:gd name="T36" fmla="*/ 64 w 126"/>
                  <a:gd name="T37" fmla="*/ 14 h 142"/>
                  <a:gd name="T38" fmla="*/ 55 w 126"/>
                  <a:gd name="T39" fmla="*/ 18 h 142"/>
                  <a:gd name="T40" fmla="*/ 53 w 126"/>
                  <a:gd name="T41" fmla="*/ 38 h 142"/>
                  <a:gd name="T42" fmla="*/ 60 w 126"/>
                  <a:gd name="T43" fmla="*/ 51 h 142"/>
                  <a:gd name="T44" fmla="*/ 47 w 126"/>
                  <a:gd name="T45" fmla="*/ 85 h 142"/>
                  <a:gd name="T46" fmla="*/ 0 w 126"/>
                  <a:gd name="T47" fmla="*/ 102 h 142"/>
                  <a:gd name="T48" fmla="*/ 16 w 126"/>
                  <a:gd name="T49" fmla="*/ 142 h 142"/>
                  <a:gd name="T50" fmla="*/ 16 w 126"/>
                  <a:gd name="T5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" h="142">
                    <a:moveTo>
                      <a:pt x="16" y="142"/>
                    </a:moveTo>
                    <a:lnTo>
                      <a:pt x="35" y="134"/>
                    </a:lnTo>
                    <a:lnTo>
                      <a:pt x="47" y="136"/>
                    </a:lnTo>
                    <a:lnTo>
                      <a:pt x="56" y="122"/>
                    </a:lnTo>
                    <a:lnTo>
                      <a:pt x="71" y="118"/>
                    </a:lnTo>
                    <a:lnTo>
                      <a:pt x="76" y="105"/>
                    </a:lnTo>
                    <a:lnTo>
                      <a:pt x="93" y="102"/>
                    </a:lnTo>
                    <a:lnTo>
                      <a:pt x="93" y="83"/>
                    </a:lnTo>
                    <a:lnTo>
                      <a:pt x="96" y="78"/>
                    </a:lnTo>
                    <a:lnTo>
                      <a:pt x="100" y="74"/>
                    </a:lnTo>
                    <a:lnTo>
                      <a:pt x="104" y="78"/>
                    </a:lnTo>
                    <a:lnTo>
                      <a:pt x="122" y="53"/>
                    </a:lnTo>
                    <a:lnTo>
                      <a:pt x="126" y="43"/>
                    </a:lnTo>
                    <a:lnTo>
                      <a:pt x="116" y="36"/>
                    </a:lnTo>
                    <a:lnTo>
                      <a:pt x="107" y="23"/>
                    </a:lnTo>
                    <a:lnTo>
                      <a:pt x="78" y="13"/>
                    </a:lnTo>
                    <a:lnTo>
                      <a:pt x="69" y="0"/>
                    </a:lnTo>
                    <a:lnTo>
                      <a:pt x="60" y="2"/>
                    </a:lnTo>
                    <a:lnTo>
                      <a:pt x="64" y="14"/>
                    </a:lnTo>
                    <a:lnTo>
                      <a:pt x="55" y="18"/>
                    </a:lnTo>
                    <a:lnTo>
                      <a:pt x="53" y="38"/>
                    </a:lnTo>
                    <a:lnTo>
                      <a:pt x="60" y="51"/>
                    </a:lnTo>
                    <a:lnTo>
                      <a:pt x="47" y="85"/>
                    </a:lnTo>
                    <a:lnTo>
                      <a:pt x="0" y="102"/>
                    </a:lnTo>
                    <a:lnTo>
                      <a:pt x="16" y="142"/>
                    </a:lnTo>
                    <a:lnTo>
                      <a:pt x="16" y="14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0" name="Freeform 750"/>
              <p:cNvSpPr>
                <a:spLocks/>
              </p:cNvSpPr>
              <p:nvPr/>
            </p:nvSpPr>
            <p:spPr bwMode="auto">
              <a:xfrm>
                <a:off x="3532" y="1861"/>
                <a:ext cx="126" cy="142"/>
              </a:xfrm>
              <a:custGeom>
                <a:avLst/>
                <a:gdLst>
                  <a:gd name="T0" fmla="*/ 16 w 126"/>
                  <a:gd name="T1" fmla="*/ 142 h 142"/>
                  <a:gd name="T2" fmla="*/ 35 w 126"/>
                  <a:gd name="T3" fmla="*/ 134 h 142"/>
                  <a:gd name="T4" fmla="*/ 47 w 126"/>
                  <a:gd name="T5" fmla="*/ 136 h 142"/>
                  <a:gd name="T6" fmla="*/ 56 w 126"/>
                  <a:gd name="T7" fmla="*/ 122 h 142"/>
                  <a:gd name="T8" fmla="*/ 71 w 126"/>
                  <a:gd name="T9" fmla="*/ 118 h 142"/>
                  <a:gd name="T10" fmla="*/ 76 w 126"/>
                  <a:gd name="T11" fmla="*/ 105 h 142"/>
                  <a:gd name="T12" fmla="*/ 93 w 126"/>
                  <a:gd name="T13" fmla="*/ 102 h 142"/>
                  <a:gd name="T14" fmla="*/ 93 w 126"/>
                  <a:gd name="T15" fmla="*/ 83 h 142"/>
                  <a:gd name="T16" fmla="*/ 96 w 126"/>
                  <a:gd name="T17" fmla="*/ 78 h 142"/>
                  <a:gd name="T18" fmla="*/ 100 w 126"/>
                  <a:gd name="T19" fmla="*/ 74 h 142"/>
                  <a:gd name="T20" fmla="*/ 104 w 126"/>
                  <a:gd name="T21" fmla="*/ 78 h 142"/>
                  <a:gd name="T22" fmla="*/ 122 w 126"/>
                  <a:gd name="T23" fmla="*/ 53 h 142"/>
                  <a:gd name="T24" fmla="*/ 126 w 126"/>
                  <a:gd name="T25" fmla="*/ 43 h 142"/>
                  <a:gd name="T26" fmla="*/ 116 w 126"/>
                  <a:gd name="T27" fmla="*/ 36 h 142"/>
                  <a:gd name="T28" fmla="*/ 107 w 126"/>
                  <a:gd name="T29" fmla="*/ 23 h 142"/>
                  <a:gd name="T30" fmla="*/ 78 w 126"/>
                  <a:gd name="T31" fmla="*/ 13 h 142"/>
                  <a:gd name="T32" fmla="*/ 69 w 126"/>
                  <a:gd name="T33" fmla="*/ 0 h 142"/>
                  <a:gd name="T34" fmla="*/ 60 w 126"/>
                  <a:gd name="T35" fmla="*/ 2 h 142"/>
                  <a:gd name="T36" fmla="*/ 64 w 126"/>
                  <a:gd name="T37" fmla="*/ 14 h 142"/>
                  <a:gd name="T38" fmla="*/ 55 w 126"/>
                  <a:gd name="T39" fmla="*/ 18 h 142"/>
                  <a:gd name="T40" fmla="*/ 53 w 126"/>
                  <a:gd name="T41" fmla="*/ 38 h 142"/>
                  <a:gd name="T42" fmla="*/ 60 w 126"/>
                  <a:gd name="T43" fmla="*/ 51 h 142"/>
                  <a:gd name="T44" fmla="*/ 47 w 126"/>
                  <a:gd name="T45" fmla="*/ 85 h 142"/>
                  <a:gd name="T46" fmla="*/ 0 w 126"/>
                  <a:gd name="T47" fmla="*/ 102 h 142"/>
                  <a:gd name="T48" fmla="*/ 16 w 126"/>
                  <a:gd name="T49" fmla="*/ 142 h 142"/>
                  <a:gd name="T50" fmla="*/ 16 w 126"/>
                  <a:gd name="T5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" h="142">
                    <a:moveTo>
                      <a:pt x="16" y="142"/>
                    </a:moveTo>
                    <a:lnTo>
                      <a:pt x="35" y="134"/>
                    </a:lnTo>
                    <a:lnTo>
                      <a:pt x="47" y="136"/>
                    </a:lnTo>
                    <a:lnTo>
                      <a:pt x="56" y="122"/>
                    </a:lnTo>
                    <a:lnTo>
                      <a:pt x="71" y="118"/>
                    </a:lnTo>
                    <a:lnTo>
                      <a:pt x="76" y="105"/>
                    </a:lnTo>
                    <a:lnTo>
                      <a:pt x="93" y="102"/>
                    </a:lnTo>
                    <a:lnTo>
                      <a:pt x="93" y="83"/>
                    </a:lnTo>
                    <a:lnTo>
                      <a:pt x="96" y="78"/>
                    </a:lnTo>
                    <a:lnTo>
                      <a:pt x="100" y="74"/>
                    </a:lnTo>
                    <a:lnTo>
                      <a:pt x="104" y="78"/>
                    </a:lnTo>
                    <a:lnTo>
                      <a:pt x="122" y="53"/>
                    </a:lnTo>
                    <a:lnTo>
                      <a:pt x="126" y="43"/>
                    </a:lnTo>
                    <a:lnTo>
                      <a:pt x="116" y="36"/>
                    </a:lnTo>
                    <a:lnTo>
                      <a:pt x="107" y="23"/>
                    </a:lnTo>
                    <a:lnTo>
                      <a:pt x="78" y="13"/>
                    </a:lnTo>
                    <a:lnTo>
                      <a:pt x="69" y="0"/>
                    </a:lnTo>
                    <a:lnTo>
                      <a:pt x="60" y="2"/>
                    </a:lnTo>
                    <a:lnTo>
                      <a:pt x="64" y="14"/>
                    </a:lnTo>
                    <a:lnTo>
                      <a:pt x="55" y="18"/>
                    </a:lnTo>
                    <a:lnTo>
                      <a:pt x="53" y="38"/>
                    </a:lnTo>
                    <a:lnTo>
                      <a:pt x="60" y="51"/>
                    </a:lnTo>
                    <a:lnTo>
                      <a:pt x="47" y="85"/>
                    </a:lnTo>
                    <a:lnTo>
                      <a:pt x="0" y="102"/>
                    </a:lnTo>
                    <a:lnTo>
                      <a:pt x="16" y="142"/>
                    </a:lnTo>
                    <a:lnTo>
                      <a:pt x="16" y="14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1" name="Freeform 751"/>
              <p:cNvSpPr>
                <a:spLocks/>
              </p:cNvSpPr>
              <p:nvPr/>
            </p:nvSpPr>
            <p:spPr bwMode="auto">
              <a:xfrm>
                <a:off x="3597" y="1837"/>
                <a:ext cx="6" cy="11"/>
              </a:xfrm>
              <a:custGeom>
                <a:avLst/>
                <a:gdLst>
                  <a:gd name="T0" fmla="*/ 4 w 6"/>
                  <a:gd name="T1" fmla="*/ 11 h 11"/>
                  <a:gd name="T2" fmla="*/ 6 w 6"/>
                  <a:gd name="T3" fmla="*/ 0 h 11"/>
                  <a:gd name="T4" fmla="*/ 0 w 6"/>
                  <a:gd name="T5" fmla="*/ 4 h 11"/>
                  <a:gd name="T6" fmla="*/ 0 w 6"/>
                  <a:gd name="T7" fmla="*/ 11 h 11"/>
                  <a:gd name="T8" fmla="*/ 4 w 6"/>
                  <a:gd name="T9" fmla="*/ 11 h 11"/>
                  <a:gd name="T10" fmla="*/ 4 w 6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11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2" name="Freeform 752"/>
              <p:cNvSpPr>
                <a:spLocks/>
              </p:cNvSpPr>
              <p:nvPr/>
            </p:nvSpPr>
            <p:spPr bwMode="auto">
              <a:xfrm>
                <a:off x="3597" y="1837"/>
                <a:ext cx="6" cy="11"/>
              </a:xfrm>
              <a:custGeom>
                <a:avLst/>
                <a:gdLst>
                  <a:gd name="T0" fmla="*/ 4 w 6"/>
                  <a:gd name="T1" fmla="*/ 11 h 11"/>
                  <a:gd name="T2" fmla="*/ 6 w 6"/>
                  <a:gd name="T3" fmla="*/ 0 h 11"/>
                  <a:gd name="T4" fmla="*/ 0 w 6"/>
                  <a:gd name="T5" fmla="*/ 4 h 11"/>
                  <a:gd name="T6" fmla="*/ 0 w 6"/>
                  <a:gd name="T7" fmla="*/ 11 h 11"/>
                  <a:gd name="T8" fmla="*/ 4 w 6"/>
                  <a:gd name="T9" fmla="*/ 11 h 11"/>
                  <a:gd name="T10" fmla="*/ 4 w 6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4" y="11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3" name="Freeform 753"/>
              <p:cNvSpPr>
                <a:spLocks/>
              </p:cNvSpPr>
              <p:nvPr/>
            </p:nvSpPr>
            <p:spPr bwMode="auto">
              <a:xfrm>
                <a:off x="3676" y="1635"/>
                <a:ext cx="267" cy="246"/>
              </a:xfrm>
              <a:custGeom>
                <a:avLst/>
                <a:gdLst>
                  <a:gd name="T0" fmla="*/ 105 w 267"/>
                  <a:gd name="T1" fmla="*/ 244 h 246"/>
                  <a:gd name="T2" fmla="*/ 92 w 267"/>
                  <a:gd name="T3" fmla="*/ 228 h 246"/>
                  <a:gd name="T4" fmla="*/ 63 w 267"/>
                  <a:gd name="T5" fmla="*/ 219 h 246"/>
                  <a:gd name="T6" fmla="*/ 58 w 267"/>
                  <a:gd name="T7" fmla="*/ 222 h 246"/>
                  <a:gd name="T8" fmla="*/ 18 w 267"/>
                  <a:gd name="T9" fmla="*/ 222 h 246"/>
                  <a:gd name="T10" fmla="*/ 11 w 267"/>
                  <a:gd name="T11" fmla="*/ 222 h 246"/>
                  <a:gd name="T12" fmla="*/ 22 w 267"/>
                  <a:gd name="T13" fmla="*/ 199 h 246"/>
                  <a:gd name="T14" fmla="*/ 38 w 267"/>
                  <a:gd name="T15" fmla="*/ 186 h 246"/>
                  <a:gd name="T16" fmla="*/ 29 w 267"/>
                  <a:gd name="T17" fmla="*/ 169 h 246"/>
                  <a:gd name="T18" fmla="*/ 0 w 267"/>
                  <a:gd name="T19" fmla="*/ 138 h 246"/>
                  <a:gd name="T20" fmla="*/ 40 w 267"/>
                  <a:gd name="T21" fmla="*/ 142 h 246"/>
                  <a:gd name="T22" fmla="*/ 54 w 267"/>
                  <a:gd name="T23" fmla="*/ 142 h 246"/>
                  <a:gd name="T24" fmla="*/ 85 w 267"/>
                  <a:gd name="T25" fmla="*/ 138 h 246"/>
                  <a:gd name="T26" fmla="*/ 87 w 267"/>
                  <a:gd name="T27" fmla="*/ 118 h 246"/>
                  <a:gd name="T28" fmla="*/ 109 w 267"/>
                  <a:gd name="T29" fmla="*/ 109 h 246"/>
                  <a:gd name="T30" fmla="*/ 114 w 267"/>
                  <a:gd name="T31" fmla="*/ 102 h 246"/>
                  <a:gd name="T32" fmla="*/ 127 w 267"/>
                  <a:gd name="T33" fmla="*/ 106 h 246"/>
                  <a:gd name="T34" fmla="*/ 132 w 267"/>
                  <a:gd name="T35" fmla="*/ 91 h 246"/>
                  <a:gd name="T36" fmla="*/ 151 w 267"/>
                  <a:gd name="T37" fmla="*/ 71 h 246"/>
                  <a:gd name="T38" fmla="*/ 160 w 267"/>
                  <a:gd name="T39" fmla="*/ 58 h 246"/>
                  <a:gd name="T40" fmla="*/ 162 w 267"/>
                  <a:gd name="T41" fmla="*/ 49 h 246"/>
                  <a:gd name="T42" fmla="*/ 172 w 267"/>
                  <a:gd name="T43" fmla="*/ 31 h 246"/>
                  <a:gd name="T44" fmla="*/ 167 w 267"/>
                  <a:gd name="T45" fmla="*/ 18 h 246"/>
                  <a:gd name="T46" fmla="*/ 205 w 267"/>
                  <a:gd name="T47" fmla="*/ 4 h 246"/>
                  <a:gd name="T48" fmla="*/ 231 w 267"/>
                  <a:gd name="T49" fmla="*/ 2 h 246"/>
                  <a:gd name="T50" fmla="*/ 238 w 267"/>
                  <a:gd name="T51" fmla="*/ 8 h 246"/>
                  <a:gd name="T52" fmla="*/ 240 w 267"/>
                  <a:gd name="T53" fmla="*/ 18 h 246"/>
                  <a:gd name="T54" fmla="*/ 249 w 267"/>
                  <a:gd name="T55" fmla="*/ 22 h 246"/>
                  <a:gd name="T56" fmla="*/ 267 w 267"/>
                  <a:gd name="T57" fmla="*/ 31 h 246"/>
                  <a:gd name="T58" fmla="*/ 254 w 267"/>
                  <a:gd name="T59" fmla="*/ 46 h 246"/>
                  <a:gd name="T60" fmla="*/ 234 w 267"/>
                  <a:gd name="T61" fmla="*/ 49 h 246"/>
                  <a:gd name="T62" fmla="*/ 207 w 267"/>
                  <a:gd name="T63" fmla="*/ 44 h 246"/>
                  <a:gd name="T64" fmla="*/ 209 w 267"/>
                  <a:gd name="T65" fmla="*/ 53 h 246"/>
                  <a:gd name="T66" fmla="*/ 213 w 267"/>
                  <a:gd name="T67" fmla="*/ 60 h 246"/>
                  <a:gd name="T68" fmla="*/ 213 w 267"/>
                  <a:gd name="T69" fmla="*/ 69 h 246"/>
                  <a:gd name="T70" fmla="*/ 213 w 267"/>
                  <a:gd name="T71" fmla="*/ 80 h 246"/>
                  <a:gd name="T72" fmla="*/ 220 w 267"/>
                  <a:gd name="T73" fmla="*/ 88 h 246"/>
                  <a:gd name="T74" fmla="*/ 231 w 267"/>
                  <a:gd name="T75" fmla="*/ 95 h 246"/>
                  <a:gd name="T76" fmla="*/ 218 w 267"/>
                  <a:gd name="T77" fmla="*/ 104 h 246"/>
                  <a:gd name="T78" fmla="*/ 218 w 267"/>
                  <a:gd name="T79" fmla="*/ 113 h 246"/>
                  <a:gd name="T80" fmla="*/ 213 w 267"/>
                  <a:gd name="T81" fmla="*/ 120 h 246"/>
                  <a:gd name="T82" fmla="*/ 205 w 267"/>
                  <a:gd name="T83" fmla="*/ 135 h 246"/>
                  <a:gd name="T84" fmla="*/ 191 w 267"/>
                  <a:gd name="T85" fmla="*/ 153 h 246"/>
                  <a:gd name="T86" fmla="*/ 174 w 267"/>
                  <a:gd name="T87" fmla="*/ 173 h 246"/>
                  <a:gd name="T88" fmla="*/ 152 w 267"/>
                  <a:gd name="T89" fmla="*/ 169 h 246"/>
                  <a:gd name="T90" fmla="*/ 136 w 267"/>
                  <a:gd name="T91" fmla="*/ 197 h 246"/>
                  <a:gd name="T92" fmla="*/ 147 w 267"/>
                  <a:gd name="T93" fmla="*/ 209 h 246"/>
                  <a:gd name="T94" fmla="*/ 163 w 267"/>
                  <a:gd name="T95" fmla="*/ 235 h 246"/>
                  <a:gd name="T96" fmla="*/ 152 w 267"/>
                  <a:gd name="T97" fmla="*/ 235 h 246"/>
                  <a:gd name="T98" fmla="*/ 127 w 267"/>
                  <a:gd name="T99" fmla="*/ 235 h 246"/>
                  <a:gd name="T100" fmla="*/ 118 w 267"/>
                  <a:gd name="T101" fmla="*/ 242 h 246"/>
                  <a:gd name="T102" fmla="*/ 112 w 267"/>
                  <a:gd name="T10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7" h="246">
                    <a:moveTo>
                      <a:pt x="112" y="246"/>
                    </a:moveTo>
                    <a:lnTo>
                      <a:pt x="105" y="244"/>
                    </a:lnTo>
                    <a:lnTo>
                      <a:pt x="100" y="229"/>
                    </a:lnTo>
                    <a:lnTo>
                      <a:pt x="92" y="228"/>
                    </a:lnTo>
                    <a:lnTo>
                      <a:pt x="89" y="219"/>
                    </a:lnTo>
                    <a:lnTo>
                      <a:pt x="63" y="219"/>
                    </a:lnTo>
                    <a:lnTo>
                      <a:pt x="62" y="219"/>
                    </a:lnTo>
                    <a:lnTo>
                      <a:pt x="58" y="222"/>
                    </a:lnTo>
                    <a:lnTo>
                      <a:pt x="51" y="219"/>
                    </a:lnTo>
                    <a:lnTo>
                      <a:pt x="18" y="222"/>
                    </a:lnTo>
                    <a:lnTo>
                      <a:pt x="12" y="224"/>
                    </a:lnTo>
                    <a:lnTo>
                      <a:pt x="11" y="222"/>
                    </a:lnTo>
                    <a:lnTo>
                      <a:pt x="14" y="206"/>
                    </a:lnTo>
                    <a:lnTo>
                      <a:pt x="22" y="199"/>
                    </a:lnTo>
                    <a:lnTo>
                      <a:pt x="32" y="195"/>
                    </a:lnTo>
                    <a:lnTo>
                      <a:pt x="38" y="186"/>
                    </a:lnTo>
                    <a:lnTo>
                      <a:pt x="31" y="184"/>
                    </a:lnTo>
                    <a:lnTo>
                      <a:pt x="29" y="169"/>
                    </a:lnTo>
                    <a:lnTo>
                      <a:pt x="11" y="158"/>
                    </a:lnTo>
                    <a:lnTo>
                      <a:pt x="0" y="138"/>
                    </a:lnTo>
                    <a:lnTo>
                      <a:pt x="23" y="146"/>
                    </a:lnTo>
                    <a:lnTo>
                      <a:pt x="40" y="142"/>
                    </a:lnTo>
                    <a:lnTo>
                      <a:pt x="51" y="146"/>
                    </a:lnTo>
                    <a:lnTo>
                      <a:pt x="54" y="142"/>
                    </a:lnTo>
                    <a:lnTo>
                      <a:pt x="67" y="142"/>
                    </a:lnTo>
                    <a:lnTo>
                      <a:pt x="85" y="138"/>
                    </a:lnTo>
                    <a:lnTo>
                      <a:pt x="87" y="137"/>
                    </a:lnTo>
                    <a:lnTo>
                      <a:pt x="87" y="118"/>
                    </a:lnTo>
                    <a:lnTo>
                      <a:pt x="94" y="111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14" y="102"/>
                    </a:lnTo>
                    <a:lnTo>
                      <a:pt x="122" y="102"/>
                    </a:lnTo>
                    <a:lnTo>
                      <a:pt x="127" y="106"/>
                    </a:lnTo>
                    <a:lnTo>
                      <a:pt x="134" y="100"/>
                    </a:lnTo>
                    <a:lnTo>
                      <a:pt x="132" y="91"/>
                    </a:lnTo>
                    <a:lnTo>
                      <a:pt x="136" y="77"/>
                    </a:lnTo>
                    <a:lnTo>
                      <a:pt x="151" y="71"/>
                    </a:lnTo>
                    <a:lnTo>
                      <a:pt x="143" y="58"/>
                    </a:lnTo>
                    <a:lnTo>
                      <a:pt x="160" y="58"/>
                    </a:lnTo>
                    <a:lnTo>
                      <a:pt x="163" y="53"/>
                    </a:lnTo>
                    <a:lnTo>
                      <a:pt x="162" y="49"/>
                    </a:lnTo>
                    <a:lnTo>
                      <a:pt x="171" y="37"/>
                    </a:lnTo>
                    <a:lnTo>
                      <a:pt x="172" y="31"/>
                    </a:lnTo>
                    <a:lnTo>
                      <a:pt x="165" y="18"/>
                    </a:lnTo>
                    <a:lnTo>
                      <a:pt x="167" y="18"/>
                    </a:lnTo>
                    <a:lnTo>
                      <a:pt x="187" y="4"/>
                    </a:lnTo>
                    <a:lnTo>
                      <a:pt x="205" y="4"/>
                    </a:lnTo>
                    <a:lnTo>
                      <a:pt x="220" y="0"/>
                    </a:lnTo>
                    <a:lnTo>
                      <a:pt x="231" y="2"/>
                    </a:lnTo>
                    <a:lnTo>
                      <a:pt x="233" y="8"/>
                    </a:lnTo>
                    <a:lnTo>
                      <a:pt x="238" y="8"/>
                    </a:lnTo>
                    <a:lnTo>
                      <a:pt x="242" y="11"/>
                    </a:lnTo>
                    <a:lnTo>
                      <a:pt x="240" y="18"/>
                    </a:lnTo>
                    <a:lnTo>
                      <a:pt x="243" y="24"/>
                    </a:lnTo>
                    <a:lnTo>
                      <a:pt x="249" y="22"/>
                    </a:lnTo>
                    <a:lnTo>
                      <a:pt x="253" y="28"/>
                    </a:lnTo>
                    <a:lnTo>
                      <a:pt x="267" y="31"/>
                    </a:lnTo>
                    <a:lnTo>
                      <a:pt x="258" y="38"/>
                    </a:lnTo>
                    <a:lnTo>
                      <a:pt x="254" y="46"/>
                    </a:lnTo>
                    <a:lnTo>
                      <a:pt x="247" y="44"/>
                    </a:lnTo>
                    <a:lnTo>
                      <a:pt x="234" y="49"/>
                    </a:lnTo>
                    <a:lnTo>
                      <a:pt x="213" y="42"/>
                    </a:lnTo>
                    <a:lnTo>
                      <a:pt x="207" y="44"/>
                    </a:lnTo>
                    <a:lnTo>
                      <a:pt x="205" y="51"/>
                    </a:lnTo>
                    <a:lnTo>
                      <a:pt x="209" y="53"/>
                    </a:lnTo>
                    <a:lnTo>
                      <a:pt x="207" y="57"/>
                    </a:lnTo>
                    <a:lnTo>
                      <a:pt x="213" y="60"/>
                    </a:lnTo>
                    <a:lnTo>
                      <a:pt x="209" y="64"/>
                    </a:lnTo>
                    <a:lnTo>
                      <a:pt x="213" y="69"/>
                    </a:lnTo>
                    <a:lnTo>
                      <a:pt x="207" y="75"/>
                    </a:lnTo>
                    <a:lnTo>
                      <a:pt x="213" y="80"/>
                    </a:lnTo>
                    <a:lnTo>
                      <a:pt x="220" y="82"/>
                    </a:lnTo>
                    <a:lnTo>
                      <a:pt x="220" y="88"/>
                    </a:lnTo>
                    <a:lnTo>
                      <a:pt x="229" y="89"/>
                    </a:lnTo>
                    <a:lnTo>
                      <a:pt x="231" y="95"/>
                    </a:lnTo>
                    <a:lnTo>
                      <a:pt x="220" y="100"/>
                    </a:lnTo>
                    <a:lnTo>
                      <a:pt x="218" y="104"/>
                    </a:lnTo>
                    <a:lnTo>
                      <a:pt x="220" y="109"/>
                    </a:lnTo>
                    <a:lnTo>
                      <a:pt x="218" y="113"/>
                    </a:lnTo>
                    <a:lnTo>
                      <a:pt x="223" y="117"/>
                    </a:lnTo>
                    <a:lnTo>
                      <a:pt x="213" y="120"/>
                    </a:lnTo>
                    <a:lnTo>
                      <a:pt x="207" y="129"/>
                    </a:lnTo>
                    <a:lnTo>
                      <a:pt x="205" y="135"/>
                    </a:lnTo>
                    <a:lnTo>
                      <a:pt x="200" y="137"/>
                    </a:lnTo>
                    <a:lnTo>
                      <a:pt x="191" y="153"/>
                    </a:lnTo>
                    <a:lnTo>
                      <a:pt x="182" y="158"/>
                    </a:lnTo>
                    <a:lnTo>
                      <a:pt x="174" y="173"/>
                    </a:lnTo>
                    <a:lnTo>
                      <a:pt x="160" y="177"/>
                    </a:lnTo>
                    <a:lnTo>
                      <a:pt x="152" y="169"/>
                    </a:lnTo>
                    <a:lnTo>
                      <a:pt x="138" y="188"/>
                    </a:lnTo>
                    <a:lnTo>
                      <a:pt x="136" y="197"/>
                    </a:lnTo>
                    <a:lnTo>
                      <a:pt x="149" y="199"/>
                    </a:lnTo>
                    <a:lnTo>
                      <a:pt x="147" y="209"/>
                    </a:lnTo>
                    <a:lnTo>
                      <a:pt x="154" y="213"/>
                    </a:lnTo>
                    <a:lnTo>
                      <a:pt x="163" y="235"/>
                    </a:lnTo>
                    <a:lnTo>
                      <a:pt x="156" y="239"/>
                    </a:lnTo>
                    <a:lnTo>
                      <a:pt x="152" y="235"/>
                    </a:lnTo>
                    <a:lnTo>
                      <a:pt x="145" y="239"/>
                    </a:lnTo>
                    <a:lnTo>
                      <a:pt x="127" y="235"/>
                    </a:lnTo>
                    <a:lnTo>
                      <a:pt x="125" y="242"/>
                    </a:lnTo>
                    <a:lnTo>
                      <a:pt x="118" y="242"/>
                    </a:lnTo>
                    <a:lnTo>
                      <a:pt x="112" y="246"/>
                    </a:lnTo>
                    <a:lnTo>
                      <a:pt x="112" y="24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4" name="Freeform 754"/>
              <p:cNvSpPr>
                <a:spLocks/>
              </p:cNvSpPr>
              <p:nvPr/>
            </p:nvSpPr>
            <p:spPr bwMode="auto">
              <a:xfrm>
                <a:off x="3676" y="1635"/>
                <a:ext cx="267" cy="246"/>
              </a:xfrm>
              <a:custGeom>
                <a:avLst/>
                <a:gdLst>
                  <a:gd name="T0" fmla="*/ 105 w 267"/>
                  <a:gd name="T1" fmla="*/ 244 h 246"/>
                  <a:gd name="T2" fmla="*/ 92 w 267"/>
                  <a:gd name="T3" fmla="*/ 228 h 246"/>
                  <a:gd name="T4" fmla="*/ 63 w 267"/>
                  <a:gd name="T5" fmla="*/ 219 h 246"/>
                  <a:gd name="T6" fmla="*/ 58 w 267"/>
                  <a:gd name="T7" fmla="*/ 222 h 246"/>
                  <a:gd name="T8" fmla="*/ 18 w 267"/>
                  <a:gd name="T9" fmla="*/ 222 h 246"/>
                  <a:gd name="T10" fmla="*/ 11 w 267"/>
                  <a:gd name="T11" fmla="*/ 222 h 246"/>
                  <a:gd name="T12" fmla="*/ 22 w 267"/>
                  <a:gd name="T13" fmla="*/ 199 h 246"/>
                  <a:gd name="T14" fmla="*/ 38 w 267"/>
                  <a:gd name="T15" fmla="*/ 186 h 246"/>
                  <a:gd name="T16" fmla="*/ 29 w 267"/>
                  <a:gd name="T17" fmla="*/ 169 h 246"/>
                  <a:gd name="T18" fmla="*/ 0 w 267"/>
                  <a:gd name="T19" fmla="*/ 138 h 246"/>
                  <a:gd name="T20" fmla="*/ 40 w 267"/>
                  <a:gd name="T21" fmla="*/ 142 h 246"/>
                  <a:gd name="T22" fmla="*/ 54 w 267"/>
                  <a:gd name="T23" fmla="*/ 142 h 246"/>
                  <a:gd name="T24" fmla="*/ 85 w 267"/>
                  <a:gd name="T25" fmla="*/ 138 h 246"/>
                  <a:gd name="T26" fmla="*/ 87 w 267"/>
                  <a:gd name="T27" fmla="*/ 118 h 246"/>
                  <a:gd name="T28" fmla="*/ 109 w 267"/>
                  <a:gd name="T29" fmla="*/ 109 h 246"/>
                  <a:gd name="T30" fmla="*/ 114 w 267"/>
                  <a:gd name="T31" fmla="*/ 102 h 246"/>
                  <a:gd name="T32" fmla="*/ 127 w 267"/>
                  <a:gd name="T33" fmla="*/ 106 h 246"/>
                  <a:gd name="T34" fmla="*/ 132 w 267"/>
                  <a:gd name="T35" fmla="*/ 91 h 246"/>
                  <a:gd name="T36" fmla="*/ 151 w 267"/>
                  <a:gd name="T37" fmla="*/ 71 h 246"/>
                  <a:gd name="T38" fmla="*/ 160 w 267"/>
                  <a:gd name="T39" fmla="*/ 58 h 246"/>
                  <a:gd name="T40" fmla="*/ 162 w 267"/>
                  <a:gd name="T41" fmla="*/ 49 h 246"/>
                  <a:gd name="T42" fmla="*/ 172 w 267"/>
                  <a:gd name="T43" fmla="*/ 31 h 246"/>
                  <a:gd name="T44" fmla="*/ 167 w 267"/>
                  <a:gd name="T45" fmla="*/ 18 h 246"/>
                  <a:gd name="T46" fmla="*/ 205 w 267"/>
                  <a:gd name="T47" fmla="*/ 4 h 246"/>
                  <a:gd name="T48" fmla="*/ 231 w 267"/>
                  <a:gd name="T49" fmla="*/ 2 h 246"/>
                  <a:gd name="T50" fmla="*/ 238 w 267"/>
                  <a:gd name="T51" fmla="*/ 8 h 246"/>
                  <a:gd name="T52" fmla="*/ 240 w 267"/>
                  <a:gd name="T53" fmla="*/ 18 h 246"/>
                  <a:gd name="T54" fmla="*/ 249 w 267"/>
                  <a:gd name="T55" fmla="*/ 22 h 246"/>
                  <a:gd name="T56" fmla="*/ 267 w 267"/>
                  <a:gd name="T57" fmla="*/ 31 h 246"/>
                  <a:gd name="T58" fmla="*/ 254 w 267"/>
                  <a:gd name="T59" fmla="*/ 46 h 246"/>
                  <a:gd name="T60" fmla="*/ 234 w 267"/>
                  <a:gd name="T61" fmla="*/ 49 h 246"/>
                  <a:gd name="T62" fmla="*/ 207 w 267"/>
                  <a:gd name="T63" fmla="*/ 44 h 246"/>
                  <a:gd name="T64" fmla="*/ 209 w 267"/>
                  <a:gd name="T65" fmla="*/ 53 h 246"/>
                  <a:gd name="T66" fmla="*/ 213 w 267"/>
                  <a:gd name="T67" fmla="*/ 60 h 246"/>
                  <a:gd name="T68" fmla="*/ 213 w 267"/>
                  <a:gd name="T69" fmla="*/ 69 h 246"/>
                  <a:gd name="T70" fmla="*/ 213 w 267"/>
                  <a:gd name="T71" fmla="*/ 80 h 246"/>
                  <a:gd name="T72" fmla="*/ 220 w 267"/>
                  <a:gd name="T73" fmla="*/ 88 h 246"/>
                  <a:gd name="T74" fmla="*/ 231 w 267"/>
                  <a:gd name="T75" fmla="*/ 95 h 246"/>
                  <a:gd name="T76" fmla="*/ 218 w 267"/>
                  <a:gd name="T77" fmla="*/ 104 h 246"/>
                  <a:gd name="T78" fmla="*/ 218 w 267"/>
                  <a:gd name="T79" fmla="*/ 113 h 246"/>
                  <a:gd name="T80" fmla="*/ 213 w 267"/>
                  <a:gd name="T81" fmla="*/ 120 h 246"/>
                  <a:gd name="T82" fmla="*/ 205 w 267"/>
                  <a:gd name="T83" fmla="*/ 135 h 246"/>
                  <a:gd name="T84" fmla="*/ 191 w 267"/>
                  <a:gd name="T85" fmla="*/ 153 h 246"/>
                  <a:gd name="T86" fmla="*/ 174 w 267"/>
                  <a:gd name="T87" fmla="*/ 173 h 246"/>
                  <a:gd name="T88" fmla="*/ 152 w 267"/>
                  <a:gd name="T89" fmla="*/ 169 h 246"/>
                  <a:gd name="T90" fmla="*/ 136 w 267"/>
                  <a:gd name="T91" fmla="*/ 197 h 246"/>
                  <a:gd name="T92" fmla="*/ 147 w 267"/>
                  <a:gd name="T93" fmla="*/ 209 h 246"/>
                  <a:gd name="T94" fmla="*/ 163 w 267"/>
                  <a:gd name="T95" fmla="*/ 235 h 246"/>
                  <a:gd name="T96" fmla="*/ 152 w 267"/>
                  <a:gd name="T97" fmla="*/ 235 h 246"/>
                  <a:gd name="T98" fmla="*/ 127 w 267"/>
                  <a:gd name="T99" fmla="*/ 235 h 246"/>
                  <a:gd name="T100" fmla="*/ 118 w 267"/>
                  <a:gd name="T101" fmla="*/ 242 h 246"/>
                  <a:gd name="T102" fmla="*/ 112 w 267"/>
                  <a:gd name="T10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7" h="246">
                    <a:moveTo>
                      <a:pt x="112" y="246"/>
                    </a:moveTo>
                    <a:lnTo>
                      <a:pt x="105" y="244"/>
                    </a:lnTo>
                    <a:lnTo>
                      <a:pt x="100" y="229"/>
                    </a:lnTo>
                    <a:lnTo>
                      <a:pt x="92" y="228"/>
                    </a:lnTo>
                    <a:lnTo>
                      <a:pt x="89" y="219"/>
                    </a:lnTo>
                    <a:lnTo>
                      <a:pt x="63" y="219"/>
                    </a:lnTo>
                    <a:lnTo>
                      <a:pt x="62" y="219"/>
                    </a:lnTo>
                    <a:lnTo>
                      <a:pt x="58" y="222"/>
                    </a:lnTo>
                    <a:lnTo>
                      <a:pt x="51" y="219"/>
                    </a:lnTo>
                    <a:lnTo>
                      <a:pt x="18" y="222"/>
                    </a:lnTo>
                    <a:lnTo>
                      <a:pt x="12" y="224"/>
                    </a:lnTo>
                    <a:lnTo>
                      <a:pt x="11" y="222"/>
                    </a:lnTo>
                    <a:lnTo>
                      <a:pt x="14" y="206"/>
                    </a:lnTo>
                    <a:lnTo>
                      <a:pt x="22" y="199"/>
                    </a:lnTo>
                    <a:lnTo>
                      <a:pt x="32" y="195"/>
                    </a:lnTo>
                    <a:lnTo>
                      <a:pt x="38" y="186"/>
                    </a:lnTo>
                    <a:lnTo>
                      <a:pt x="31" y="184"/>
                    </a:lnTo>
                    <a:lnTo>
                      <a:pt x="29" y="169"/>
                    </a:lnTo>
                    <a:lnTo>
                      <a:pt x="11" y="158"/>
                    </a:lnTo>
                    <a:lnTo>
                      <a:pt x="0" y="138"/>
                    </a:lnTo>
                    <a:lnTo>
                      <a:pt x="23" y="146"/>
                    </a:lnTo>
                    <a:lnTo>
                      <a:pt x="40" y="142"/>
                    </a:lnTo>
                    <a:lnTo>
                      <a:pt x="51" y="146"/>
                    </a:lnTo>
                    <a:lnTo>
                      <a:pt x="54" y="142"/>
                    </a:lnTo>
                    <a:lnTo>
                      <a:pt x="67" y="142"/>
                    </a:lnTo>
                    <a:lnTo>
                      <a:pt x="85" y="138"/>
                    </a:lnTo>
                    <a:lnTo>
                      <a:pt x="87" y="137"/>
                    </a:lnTo>
                    <a:lnTo>
                      <a:pt x="87" y="118"/>
                    </a:lnTo>
                    <a:lnTo>
                      <a:pt x="94" y="111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14" y="102"/>
                    </a:lnTo>
                    <a:lnTo>
                      <a:pt x="122" y="102"/>
                    </a:lnTo>
                    <a:lnTo>
                      <a:pt x="127" y="106"/>
                    </a:lnTo>
                    <a:lnTo>
                      <a:pt x="134" y="100"/>
                    </a:lnTo>
                    <a:lnTo>
                      <a:pt x="132" y="91"/>
                    </a:lnTo>
                    <a:lnTo>
                      <a:pt x="136" y="77"/>
                    </a:lnTo>
                    <a:lnTo>
                      <a:pt x="151" y="71"/>
                    </a:lnTo>
                    <a:lnTo>
                      <a:pt x="143" y="58"/>
                    </a:lnTo>
                    <a:lnTo>
                      <a:pt x="160" y="58"/>
                    </a:lnTo>
                    <a:lnTo>
                      <a:pt x="163" y="53"/>
                    </a:lnTo>
                    <a:lnTo>
                      <a:pt x="162" y="49"/>
                    </a:lnTo>
                    <a:lnTo>
                      <a:pt x="171" y="37"/>
                    </a:lnTo>
                    <a:lnTo>
                      <a:pt x="172" y="31"/>
                    </a:lnTo>
                    <a:lnTo>
                      <a:pt x="165" y="18"/>
                    </a:lnTo>
                    <a:lnTo>
                      <a:pt x="167" y="18"/>
                    </a:lnTo>
                    <a:lnTo>
                      <a:pt x="187" y="4"/>
                    </a:lnTo>
                    <a:lnTo>
                      <a:pt x="205" y="4"/>
                    </a:lnTo>
                    <a:lnTo>
                      <a:pt x="220" y="0"/>
                    </a:lnTo>
                    <a:lnTo>
                      <a:pt x="231" y="2"/>
                    </a:lnTo>
                    <a:lnTo>
                      <a:pt x="233" y="8"/>
                    </a:lnTo>
                    <a:lnTo>
                      <a:pt x="238" y="8"/>
                    </a:lnTo>
                    <a:lnTo>
                      <a:pt x="242" y="11"/>
                    </a:lnTo>
                    <a:lnTo>
                      <a:pt x="240" y="18"/>
                    </a:lnTo>
                    <a:lnTo>
                      <a:pt x="243" y="24"/>
                    </a:lnTo>
                    <a:lnTo>
                      <a:pt x="249" y="22"/>
                    </a:lnTo>
                    <a:lnTo>
                      <a:pt x="253" y="28"/>
                    </a:lnTo>
                    <a:lnTo>
                      <a:pt x="267" y="31"/>
                    </a:lnTo>
                    <a:lnTo>
                      <a:pt x="258" y="38"/>
                    </a:lnTo>
                    <a:lnTo>
                      <a:pt x="254" y="46"/>
                    </a:lnTo>
                    <a:lnTo>
                      <a:pt x="247" y="44"/>
                    </a:lnTo>
                    <a:lnTo>
                      <a:pt x="234" y="49"/>
                    </a:lnTo>
                    <a:lnTo>
                      <a:pt x="213" y="42"/>
                    </a:lnTo>
                    <a:lnTo>
                      <a:pt x="207" y="44"/>
                    </a:lnTo>
                    <a:lnTo>
                      <a:pt x="205" y="51"/>
                    </a:lnTo>
                    <a:lnTo>
                      <a:pt x="209" y="53"/>
                    </a:lnTo>
                    <a:lnTo>
                      <a:pt x="207" y="57"/>
                    </a:lnTo>
                    <a:lnTo>
                      <a:pt x="213" y="60"/>
                    </a:lnTo>
                    <a:lnTo>
                      <a:pt x="209" y="64"/>
                    </a:lnTo>
                    <a:lnTo>
                      <a:pt x="213" y="69"/>
                    </a:lnTo>
                    <a:lnTo>
                      <a:pt x="207" y="75"/>
                    </a:lnTo>
                    <a:lnTo>
                      <a:pt x="213" y="80"/>
                    </a:lnTo>
                    <a:lnTo>
                      <a:pt x="220" y="82"/>
                    </a:lnTo>
                    <a:lnTo>
                      <a:pt x="220" y="88"/>
                    </a:lnTo>
                    <a:lnTo>
                      <a:pt x="229" y="89"/>
                    </a:lnTo>
                    <a:lnTo>
                      <a:pt x="231" y="95"/>
                    </a:lnTo>
                    <a:lnTo>
                      <a:pt x="220" y="100"/>
                    </a:lnTo>
                    <a:lnTo>
                      <a:pt x="218" y="104"/>
                    </a:lnTo>
                    <a:lnTo>
                      <a:pt x="220" y="109"/>
                    </a:lnTo>
                    <a:lnTo>
                      <a:pt x="218" y="113"/>
                    </a:lnTo>
                    <a:lnTo>
                      <a:pt x="223" y="117"/>
                    </a:lnTo>
                    <a:lnTo>
                      <a:pt x="213" y="120"/>
                    </a:lnTo>
                    <a:lnTo>
                      <a:pt x="207" y="129"/>
                    </a:lnTo>
                    <a:lnTo>
                      <a:pt x="205" y="135"/>
                    </a:lnTo>
                    <a:lnTo>
                      <a:pt x="200" y="137"/>
                    </a:lnTo>
                    <a:lnTo>
                      <a:pt x="191" y="153"/>
                    </a:lnTo>
                    <a:lnTo>
                      <a:pt x="182" y="158"/>
                    </a:lnTo>
                    <a:lnTo>
                      <a:pt x="174" y="173"/>
                    </a:lnTo>
                    <a:lnTo>
                      <a:pt x="160" y="177"/>
                    </a:lnTo>
                    <a:lnTo>
                      <a:pt x="152" y="169"/>
                    </a:lnTo>
                    <a:lnTo>
                      <a:pt x="138" y="188"/>
                    </a:lnTo>
                    <a:lnTo>
                      <a:pt x="136" y="197"/>
                    </a:lnTo>
                    <a:lnTo>
                      <a:pt x="149" y="199"/>
                    </a:lnTo>
                    <a:lnTo>
                      <a:pt x="147" y="209"/>
                    </a:lnTo>
                    <a:lnTo>
                      <a:pt x="154" y="213"/>
                    </a:lnTo>
                    <a:lnTo>
                      <a:pt x="163" y="235"/>
                    </a:lnTo>
                    <a:lnTo>
                      <a:pt x="156" y="239"/>
                    </a:lnTo>
                    <a:lnTo>
                      <a:pt x="152" y="235"/>
                    </a:lnTo>
                    <a:lnTo>
                      <a:pt x="145" y="239"/>
                    </a:lnTo>
                    <a:lnTo>
                      <a:pt x="127" y="235"/>
                    </a:lnTo>
                    <a:lnTo>
                      <a:pt x="125" y="242"/>
                    </a:lnTo>
                    <a:lnTo>
                      <a:pt x="118" y="242"/>
                    </a:lnTo>
                    <a:lnTo>
                      <a:pt x="112" y="246"/>
                    </a:lnTo>
                    <a:lnTo>
                      <a:pt x="112" y="24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5" name="Freeform 755"/>
              <p:cNvSpPr>
                <a:spLocks/>
              </p:cNvSpPr>
              <p:nvPr/>
            </p:nvSpPr>
            <p:spPr bwMode="auto">
              <a:xfrm>
                <a:off x="3512" y="1839"/>
                <a:ext cx="15" cy="27"/>
              </a:xfrm>
              <a:custGeom>
                <a:avLst/>
                <a:gdLst>
                  <a:gd name="T0" fmla="*/ 11 w 15"/>
                  <a:gd name="T1" fmla="*/ 25 h 27"/>
                  <a:gd name="T2" fmla="*/ 15 w 15"/>
                  <a:gd name="T3" fmla="*/ 5 h 27"/>
                  <a:gd name="T4" fmla="*/ 7 w 15"/>
                  <a:gd name="T5" fmla="*/ 0 h 27"/>
                  <a:gd name="T6" fmla="*/ 0 w 15"/>
                  <a:gd name="T7" fmla="*/ 11 h 27"/>
                  <a:gd name="T8" fmla="*/ 0 w 15"/>
                  <a:gd name="T9" fmla="*/ 25 h 27"/>
                  <a:gd name="T10" fmla="*/ 5 w 15"/>
                  <a:gd name="T11" fmla="*/ 27 h 27"/>
                  <a:gd name="T12" fmla="*/ 11 w 15"/>
                  <a:gd name="T13" fmla="*/ 25 h 27"/>
                  <a:gd name="T14" fmla="*/ 11 w 15"/>
                  <a:gd name="T1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1" y="25"/>
                    </a:moveTo>
                    <a:lnTo>
                      <a:pt x="15" y="5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5" y="27"/>
                    </a:lnTo>
                    <a:lnTo>
                      <a:pt x="11" y="25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6" name="Freeform 756"/>
              <p:cNvSpPr>
                <a:spLocks/>
              </p:cNvSpPr>
              <p:nvPr/>
            </p:nvSpPr>
            <p:spPr bwMode="auto">
              <a:xfrm>
                <a:off x="3512" y="1839"/>
                <a:ext cx="15" cy="27"/>
              </a:xfrm>
              <a:custGeom>
                <a:avLst/>
                <a:gdLst>
                  <a:gd name="T0" fmla="*/ 11 w 15"/>
                  <a:gd name="T1" fmla="*/ 25 h 27"/>
                  <a:gd name="T2" fmla="*/ 15 w 15"/>
                  <a:gd name="T3" fmla="*/ 5 h 27"/>
                  <a:gd name="T4" fmla="*/ 7 w 15"/>
                  <a:gd name="T5" fmla="*/ 0 h 27"/>
                  <a:gd name="T6" fmla="*/ 0 w 15"/>
                  <a:gd name="T7" fmla="*/ 11 h 27"/>
                  <a:gd name="T8" fmla="*/ 0 w 15"/>
                  <a:gd name="T9" fmla="*/ 25 h 27"/>
                  <a:gd name="T10" fmla="*/ 5 w 15"/>
                  <a:gd name="T11" fmla="*/ 27 h 27"/>
                  <a:gd name="T12" fmla="*/ 11 w 15"/>
                  <a:gd name="T13" fmla="*/ 25 h 27"/>
                  <a:gd name="T14" fmla="*/ 11 w 15"/>
                  <a:gd name="T1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1" y="25"/>
                    </a:moveTo>
                    <a:lnTo>
                      <a:pt x="15" y="5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5" y="27"/>
                    </a:lnTo>
                    <a:lnTo>
                      <a:pt x="11" y="25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7" name="Freeform 757"/>
              <p:cNvSpPr>
                <a:spLocks/>
              </p:cNvSpPr>
              <p:nvPr/>
            </p:nvSpPr>
            <p:spPr bwMode="auto">
              <a:xfrm>
                <a:off x="3256" y="1728"/>
                <a:ext cx="336" cy="291"/>
              </a:xfrm>
              <a:custGeom>
                <a:avLst/>
                <a:gdLst>
                  <a:gd name="T0" fmla="*/ 127 w 336"/>
                  <a:gd name="T1" fmla="*/ 278 h 291"/>
                  <a:gd name="T2" fmla="*/ 121 w 336"/>
                  <a:gd name="T3" fmla="*/ 258 h 291"/>
                  <a:gd name="T4" fmla="*/ 111 w 336"/>
                  <a:gd name="T5" fmla="*/ 251 h 291"/>
                  <a:gd name="T6" fmla="*/ 103 w 336"/>
                  <a:gd name="T7" fmla="*/ 238 h 291"/>
                  <a:gd name="T8" fmla="*/ 100 w 336"/>
                  <a:gd name="T9" fmla="*/ 227 h 291"/>
                  <a:gd name="T10" fmla="*/ 91 w 336"/>
                  <a:gd name="T11" fmla="*/ 216 h 291"/>
                  <a:gd name="T12" fmla="*/ 74 w 336"/>
                  <a:gd name="T13" fmla="*/ 206 h 291"/>
                  <a:gd name="T14" fmla="*/ 69 w 336"/>
                  <a:gd name="T15" fmla="*/ 186 h 291"/>
                  <a:gd name="T16" fmla="*/ 69 w 336"/>
                  <a:gd name="T17" fmla="*/ 176 h 291"/>
                  <a:gd name="T18" fmla="*/ 60 w 336"/>
                  <a:gd name="T19" fmla="*/ 153 h 291"/>
                  <a:gd name="T20" fmla="*/ 49 w 336"/>
                  <a:gd name="T21" fmla="*/ 144 h 291"/>
                  <a:gd name="T22" fmla="*/ 43 w 336"/>
                  <a:gd name="T23" fmla="*/ 144 h 291"/>
                  <a:gd name="T24" fmla="*/ 38 w 336"/>
                  <a:gd name="T25" fmla="*/ 124 h 291"/>
                  <a:gd name="T26" fmla="*/ 9 w 336"/>
                  <a:gd name="T27" fmla="*/ 76 h 291"/>
                  <a:gd name="T28" fmla="*/ 0 w 336"/>
                  <a:gd name="T29" fmla="*/ 76 h 291"/>
                  <a:gd name="T30" fmla="*/ 3 w 336"/>
                  <a:gd name="T31" fmla="*/ 53 h 291"/>
                  <a:gd name="T32" fmla="*/ 3 w 336"/>
                  <a:gd name="T33" fmla="*/ 55 h 291"/>
                  <a:gd name="T34" fmla="*/ 21 w 336"/>
                  <a:gd name="T35" fmla="*/ 56 h 291"/>
                  <a:gd name="T36" fmla="*/ 30 w 336"/>
                  <a:gd name="T37" fmla="*/ 44 h 291"/>
                  <a:gd name="T38" fmla="*/ 43 w 336"/>
                  <a:gd name="T39" fmla="*/ 42 h 291"/>
                  <a:gd name="T40" fmla="*/ 45 w 336"/>
                  <a:gd name="T41" fmla="*/ 35 h 291"/>
                  <a:gd name="T42" fmla="*/ 52 w 336"/>
                  <a:gd name="T43" fmla="*/ 31 h 291"/>
                  <a:gd name="T44" fmla="*/ 36 w 336"/>
                  <a:gd name="T45" fmla="*/ 13 h 291"/>
                  <a:gd name="T46" fmla="*/ 65 w 336"/>
                  <a:gd name="T47" fmla="*/ 7 h 291"/>
                  <a:gd name="T48" fmla="*/ 71 w 336"/>
                  <a:gd name="T49" fmla="*/ 0 h 291"/>
                  <a:gd name="T50" fmla="*/ 94 w 336"/>
                  <a:gd name="T51" fmla="*/ 7 h 291"/>
                  <a:gd name="T52" fmla="*/ 112 w 336"/>
                  <a:gd name="T53" fmla="*/ 20 h 291"/>
                  <a:gd name="T54" fmla="*/ 129 w 336"/>
                  <a:gd name="T55" fmla="*/ 27 h 291"/>
                  <a:gd name="T56" fmla="*/ 134 w 336"/>
                  <a:gd name="T57" fmla="*/ 33 h 291"/>
                  <a:gd name="T58" fmla="*/ 141 w 336"/>
                  <a:gd name="T59" fmla="*/ 35 h 291"/>
                  <a:gd name="T60" fmla="*/ 143 w 336"/>
                  <a:gd name="T61" fmla="*/ 47 h 291"/>
                  <a:gd name="T62" fmla="*/ 161 w 336"/>
                  <a:gd name="T63" fmla="*/ 56 h 291"/>
                  <a:gd name="T64" fmla="*/ 174 w 336"/>
                  <a:gd name="T65" fmla="*/ 64 h 291"/>
                  <a:gd name="T66" fmla="*/ 191 w 336"/>
                  <a:gd name="T67" fmla="*/ 56 h 291"/>
                  <a:gd name="T68" fmla="*/ 203 w 336"/>
                  <a:gd name="T69" fmla="*/ 62 h 291"/>
                  <a:gd name="T70" fmla="*/ 209 w 336"/>
                  <a:gd name="T71" fmla="*/ 69 h 291"/>
                  <a:gd name="T72" fmla="*/ 218 w 336"/>
                  <a:gd name="T73" fmla="*/ 69 h 291"/>
                  <a:gd name="T74" fmla="*/ 225 w 336"/>
                  <a:gd name="T75" fmla="*/ 80 h 291"/>
                  <a:gd name="T76" fmla="*/ 232 w 336"/>
                  <a:gd name="T77" fmla="*/ 87 h 291"/>
                  <a:gd name="T78" fmla="*/ 234 w 336"/>
                  <a:gd name="T79" fmla="*/ 93 h 291"/>
                  <a:gd name="T80" fmla="*/ 245 w 336"/>
                  <a:gd name="T81" fmla="*/ 100 h 291"/>
                  <a:gd name="T82" fmla="*/ 249 w 336"/>
                  <a:gd name="T83" fmla="*/ 109 h 291"/>
                  <a:gd name="T84" fmla="*/ 247 w 336"/>
                  <a:gd name="T85" fmla="*/ 116 h 291"/>
                  <a:gd name="T86" fmla="*/ 256 w 336"/>
                  <a:gd name="T87" fmla="*/ 136 h 291"/>
                  <a:gd name="T88" fmla="*/ 261 w 336"/>
                  <a:gd name="T89" fmla="*/ 138 h 291"/>
                  <a:gd name="T90" fmla="*/ 271 w 336"/>
                  <a:gd name="T91" fmla="*/ 153 h 291"/>
                  <a:gd name="T92" fmla="*/ 276 w 336"/>
                  <a:gd name="T93" fmla="*/ 167 h 291"/>
                  <a:gd name="T94" fmla="*/ 325 w 336"/>
                  <a:gd name="T95" fmla="*/ 175 h 291"/>
                  <a:gd name="T96" fmla="*/ 329 w 336"/>
                  <a:gd name="T97" fmla="*/ 171 h 291"/>
                  <a:gd name="T98" fmla="*/ 336 w 336"/>
                  <a:gd name="T99" fmla="*/ 184 h 291"/>
                  <a:gd name="T100" fmla="*/ 323 w 336"/>
                  <a:gd name="T101" fmla="*/ 218 h 291"/>
                  <a:gd name="T102" fmla="*/ 276 w 336"/>
                  <a:gd name="T103" fmla="*/ 235 h 291"/>
                  <a:gd name="T104" fmla="*/ 225 w 336"/>
                  <a:gd name="T105" fmla="*/ 247 h 291"/>
                  <a:gd name="T106" fmla="*/ 185 w 336"/>
                  <a:gd name="T107" fmla="*/ 291 h 291"/>
                  <a:gd name="T108" fmla="*/ 185 w 336"/>
                  <a:gd name="T109" fmla="*/ 273 h 291"/>
                  <a:gd name="T110" fmla="*/ 156 w 336"/>
                  <a:gd name="T111" fmla="*/ 264 h 291"/>
                  <a:gd name="T112" fmla="*/ 140 w 336"/>
                  <a:gd name="T113" fmla="*/ 267 h 291"/>
                  <a:gd name="T114" fmla="*/ 127 w 336"/>
                  <a:gd name="T115" fmla="*/ 278 h 291"/>
                  <a:gd name="T116" fmla="*/ 127 w 336"/>
                  <a:gd name="T117" fmla="*/ 27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291">
                    <a:moveTo>
                      <a:pt x="127" y="278"/>
                    </a:moveTo>
                    <a:lnTo>
                      <a:pt x="121" y="258"/>
                    </a:lnTo>
                    <a:lnTo>
                      <a:pt x="111" y="251"/>
                    </a:lnTo>
                    <a:lnTo>
                      <a:pt x="103" y="238"/>
                    </a:lnTo>
                    <a:lnTo>
                      <a:pt x="100" y="227"/>
                    </a:lnTo>
                    <a:lnTo>
                      <a:pt x="91" y="216"/>
                    </a:lnTo>
                    <a:lnTo>
                      <a:pt x="74" y="206"/>
                    </a:lnTo>
                    <a:lnTo>
                      <a:pt x="69" y="186"/>
                    </a:lnTo>
                    <a:lnTo>
                      <a:pt x="69" y="176"/>
                    </a:lnTo>
                    <a:lnTo>
                      <a:pt x="60" y="153"/>
                    </a:lnTo>
                    <a:lnTo>
                      <a:pt x="49" y="144"/>
                    </a:lnTo>
                    <a:lnTo>
                      <a:pt x="43" y="144"/>
                    </a:lnTo>
                    <a:lnTo>
                      <a:pt x="38" y="124"/>
                    </a:lnTo>
                    <a:lnTo>
                      <a:pt x="9" y="76"/>
                    </a:lnTo>
                    <a:lnTo>
                      <a:pt x="0" y="76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21" y="56"/>
                    </a:lnTo>
                    <a:lnTo>
                      <a:pt x="30" y="44"/>
                    </a:lnTo>
                    <a:lnTo>
                      <a:pt x="43" y="42"/>
                    </a:lnTo>
                    <a:lnTo>
                      <a:pt x="45" y="35"/>
                    </a:lnTo>
                    <a:lnTo>
                      <a:pt x="52" y="31"/>
                    </a:lnTo>
                    <a:lnTo>
                      <a:pt x="36" y="13"/>
                    </a:lnTo>
                    <a:lnTo>
                      <a:pt x="65" y="7"/>
                    </a:lnTo>
                    <a:lnTo>
                      <a:pt x="71" y="0"/>
                    </a:lnTo>
                    <a:lnTo>
                      <a:pt x="94" y="7"/>
                    </a:lnTo>
                    <a:lnTo>
                      <a:pt x="112" y="20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1" y="35"/>
                    </a:lnTo>
                    <a:lnTo>
                      <a:pt x="143" y="47"/>
                    </a:lnTo>
                    <a:lnTo>
                      <a:pt x="161" y="56"/>
                    </a:lnTo>
                    <a:lnTo>
                      <a:pt x="174" y="64"/>
                    </a:lnTo>
                    <a:lnTo>
                      <a:pt x="191" y="56"/>
                    </a:lnTo>
                    <a:lnTo>
                      <a:pt x="203" y="62"/>
                    </a:lnTo>
                    <a:lnTo>
                      <a:pt x="209" y="69"/>
                    </a:lnTo>
                    <a:lnTo>
                      <a:pt x="218" y="69"/>
                    </a:lnTo>
                    <a:lnTo>
                      <a:pt x="225" y="80"/>
                    </a:lnTo>
                    <a:lnTo>
                      <a:pt x="232" y="87"/>
                    </a:lnTo>
                    <a:lnTo>
                      <a:pt x="234" y="93"/>
                    </a:lnTo>
                    <a:lnTo>
                      <a:pt x="245" y="100"/>
                    </a:lnTo>
                    <a:lnTo>
                      <a:pt x="249" y="109"/>
                    </a:lnTo>
                    <a:lnTo>
                      <a:pt x="247" y="116"/>
                    </a:lnTo>
                    <a:lnTo>
                      <a:pt x="256" y="136"/>
                    </a:lnTo>
                    <a:lnTo>
                      <a:pt x="261" y="138"/>
                    </a:lnTo>
                    <a:lnTo>
                      <a:pt x="271" y="153"/>
                    </a:lnTo>
                    <a:lnTo>
                      <a:pt x="276" y="167"/>
                    </a:lnTo>
                    <a:lnTo>
                      <a:pt x="325" y="175"/>
                    </a:lnTo>
                    <a:lnTo>
                      <a:pt x="329" y="171"/>
                    </a:lnTo>
                    <a:lnTo>
                      <a:pt x="336" y="184"/>
                    </a:lnTo>
                    <a:lnTo>
                      <a:pt x="323" y="218"/>
                    </a:lnTo>
                    <a:lnTo>
                      <a:pt x="276" y="235"/>
                    </a:lnTo>
                    <a:lnTo>
                      <a:pt x="225" y="247"/>
                    </a:lnTo>
                    <a:lnTo>
                      <a:pt x="185" y="291"/>
                    </a:lnTo>
                    <a:lnTo>
                      <a:pt x="185" y="273"/>
                    </a:lnTo>
                    <a:lnTo>
                      <a:pt x="156" y="264"/>
                    </a:lnTo>
                    <a:lnTo>
                      <a:pt x="140" y="267"/>
                    </a:lnTo>
                    <a:lnTo>
                      <a:pt x="127" y="278"/>
                    </a:lnTo>
                    <a:lnTo>
                      <a:pt x="127" y="27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8" name="Freeform 758"/>
              <p:cNvSpPr>
                <a:spLocks/>
              </p:cNvSpPr>
              <p:nvPr/>
            </p:nvSpPr>
            <p:spPr bwMode="auto">
              <a:xfrm>
                <a:off x="3256" y="1728"/>
                <a:ext cx="336" cy="291"/>
              </a:xfrm>
              <a:custGeom>
                <a:avLst/>
                <a:gdLst>
                  <a:gd name="T0" fmla="*/ 127 w 336"/>
                  <a:gd name="T1" fmla="*/ 278 h 291"/>
                  <a:gd name="T2" fmla="*/ 121 w 336"/>
                  <a:gd name="T3" fmla="*/ 258 h 291"/>
                  <a:gd name="T4" fmla="*/ 111 w 336"/>
                  <a:gd name="T5" fmla="*/ 251 h 291"/>
                  <a:gd name="T6" fmla="*/ 103 w 336"/>
                  <a:gd name="T7" fmla="*/ 238 h 291"/>
                  <a:gd name="T8" fmla="*/ 100 w 336"/>
                  <a:gd name="T9" fmla="*/ 227 h 291"/>
                  <a:gd name="T10" fmla="*/ 91 w 336"/>
                  <a:gd name="T11" fmla="*/ 216 h 291"/>
                  <a:gd name="T12" fmla="*/ 74 w 336"/>
                  <a:gd name="T13" fmla="*/ 206 h 291"/>
                  <a:gd name="T14" fmla="*/ 69 w 336"/>
                  <a:gd name="T15" fmla="*/ 186 h 291"/>
                  <a:gd name="T16" fmla="*/ 69 w 336"/>
                  <a:gd name="T17" fmla="*/ 176 h 291"/>
                  <a:gd name="T18" fmla="*/ 60 w 336"/>
                  <a:gd name="T19" fmla="*/ 153 h 291"/>
                  <a:gd name="T20" fmla="*/ 49 w 336"/>
                  <a:gd name="T21" fmla="*/ 144 h 291"/>
                  <a:gd name="T22" fmla="*/ 43 w 336"/>
                  <a:gd name="T23" fmla="*/ 144 h 291"/>
                  <a:gd name="T24" fmla="*/ 38 w 336"/>
                  <a:gd name="T25" fmla="*/ 124 h 291"/>
                  <a:gd name="T26" fmla="*/ 9 w 336"/>
                  <a:gd name="T27" fmla="*/ 76 h 291"/>
                  <a:gd name="T28" fmla="*/ 0 w 336"/>
                  <a:gd name="T29" fmla="*/ 76 h 291"/>
                  <a:gd name="T30" fmla="*/ 3 w 336"/>
                  <a:gd name="T31" fmla="*/ 53 h 291"/>
                  <a:gd name="T32" fmla="*/ 3 w 336"/>
                  <a:gd name="T33" fmla="*/ 55 h 291"/>
                  <a:gd name="T34" fmla="*/ 21 w 336"/>
                  <a:gd name="T35" fmla="*/ 56 h 291"/>
                  <a:gd name="T36" fmla="*/ 30 w 336"/>
                  <a:gd name="T37" fmla="*/ 44 h 291"/>
                  <a:gd name="T38" fmla="*/ 43 w 336"/>
                  <a:gd name="T39" fmla="*/ 42 h 291"/>
                  <a:gd name="T40" fmla="*/ 45 w 336"/>
                  <a:gd name="T41" fmla="*/ 35 h 291"/>
                  <a:gd name="T42" fmla="*/ 52 w 336"/>
                  <a:gd name="T43" fmla="*/ 31 h 291"/>
                  <a:gd name="T44" fmla="*/ 36 w 336"/>
                  <a:gd name="T45" fmla="*/ 13 h 291"/>
                  <a:gd name="T46" fmla="*/ 65 w 336"/>
                  <a:gd name="T47" fmla="*/ 7 h 291"/>
                  <a:gd name="T48" fmla="*/ 71 w 336"/>
                  <a:gd name="T49" fmla="*/ 0 h 291"/>
                  <a:gd name="T50" fmla="*/ 94 w 336"/>
                  <a:gd name="T51" fmla="*/ 7 h 291"/>
                  <a:gd name="T52" fmla="*/ 112 w 336"/>
                  <a:gd name="T53" fmla="*/ 20 h 291"/>
                  <a:gd name="T54" fmla="*/ 129 w 336"/>
                  <a:gd name="T55" fmla="*/ 27 h 291"/>
                  <a:gd name="T56" fmla="*/ 134 w 336"/>
                  <a:gd name="T57" fmla="*/ 33 h 291"/>
                  <a:gd name="T58" fmla="*/ 141 w 336"/>
                  <a:gd name="T59" fmla="*/ 35 h 291"/>
                  <a:gd name="T60" fmla="*/ 143 w 336"/>
                  <a:gd name="T61" fmla="*/ 47 h 291"/>
                  <a:gd name="T62" fmla="*/ 161 w 336"/>
                  <a:gd name="T63" fmla="*/ 56 h 291"/>
                  <a:gd name="T64" fmla="*/ 174 w 336"/>
                  <a:gd name="T65" fmla="*/ 64 h 291"/>
                  <a:gd name="T66" fmla="*/ 191 w 336"/>
                  <a:gd name="T67" fmla="*/ 56 h 291"/>
                  <a:gd name="T68" fmla="*/ 203 w 336"/>
                  <a:gd name="T69" fmla="*/ 62 h 291"/>
                  <a:gd name="T70" fmla="*/ 209 w 336"/>
                  <a:gd name="T71" fmla="*/ 69 h 291"/>
                  <a:gd name="T72" fmla="*/ 218 w 336"/>
                  <a:gd name="T73" fmla="*/ 69 h 291"/>
                  <a:gd name="T74" fmla="*/ 225 w 336"/>
                  <a:gd name="T75" fmla="*/ 80 h 291"/>
                  <a:gd name="T76" fmla="*/ 232 w 336"/>
                  <a:gd name="T77" fmla="*/ 87 h 291"/>
                  <a:gd name="T78" fmla="*/ 234 w 336"/>
                  <a:gd name="T79" fmla="*/ 93 h 291"/>
                  <a:gd name="T80" fmla="*/ 245 w 336"/>
                  <a:gd name="T81" fmla="*/ 100 h 291"/>
                  <a:gd name="T82" fmla="*/ 249 w 336"/>
                  <a:gd name="T83" fmla="*/ 109 h 291"/>
                  <a:gd name="T84" fmla="*/ 247 w 336"/>
                  <a:gd name="T85" fmla="*/ 116 h 291"/>
                  <a:gd name="T86" fmla="*/ 256 w 336"/>
                  <a:gd name="T87" fmla="*/ 136 h 291"/>
                  <a:gd name="T88" fmla="*/ 261 w 336"/>
                  <a:gd name="T89" fmla="*/ 138 h 291"/>
                  <a:gd name="T90" fmla="*/ 271 w 336"/>
                  <a:gd name="T91" fmla="*/ 153 h 291"/>
                  <a:gd name="T92" fmla="*/ 276 w 336"/>
                  <a:gd name="T93" fmla="*/ 167 h 291"/>
                  <a:gd name="T94" fmla="*/ 325 w 336"/>
                  <a:gd name="T95" fmla="*/ 175 h 291"/>
                  <a:gd name="T96" fmla="*/ 329 w 336"/>
                  <a:gd name="T97" fmla="*/ 171 h 291"/>
                  <a:gd name="T98" fmla="*/ 336 w 336"/>
                  <a:gd name="T99" fmla="*/ 184 h 291"/>
                  <a:gd name="T100" fmla="*/ 323 w 336"/>
                  <a:gd name="T101" fmla="*/ 218 h 291"/>
                  <a:gd name="T102" fmla="*/ 276 w 336"/>
                  <a:gd name="T103" fmla="*/ 235 h 291"/>
                  <a:gd name="T104" fmla="*/ 225 w 336"/>
                  <a:gd name="T105" fmla="*/ 247 h 291"/>
                  <a:gd name="T106" fmla="*/ 185 w 336"/>
                  <a:gd name="T107" fmla="*/ 291 h 291"/>
                  <a:gd name="T108" fmla="*/ 185 w 336"/>
                  <a:gd name="T109" fmla="*/ 273 h 291"/>
                  <a:gd name="T110" fmla="*/ 156 w 336"/>
                  <a:gd name="T111" fmla="*/ 264 h 291"/>
                  <a:gd name="T112" fmla="*/ 140 w 336"/>
                  <a:gd name="T113" fmla="*/ 267 h 291"/>
                  <a:gd name="T114" fmla="*/ 127 w 336"/>
                  <a:gd name="T115" fmla="*/ 278 h 291"/>
                  <a:gd name="T116" fmla="*/ 127 w 336"/>
                  <a:gd name="T117" fmla="*/ 27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291">
                    <a:moveTo>
                      <a:pt x="127" y="278"/>
                    </a:moveTo>
                    <a:lnTo>
                      <a:pt x="121" y="258"/>
                    </a:lnTo>
                    <a:lnTo>
                      <a:pt x="111" y="251"/>
                    </a:lnTo>
                    <a:lnTo>
                      <a:pt x="103" y="238"/>
                    </a:lnTo>
                    <a:lnTo>
                      <a:pt x="100" y="227"/>
                    </a:lnTo>
                    <a:lnTo>
                      <a:pt x="91" y="216"/>
                    </a:lnTo>
                    <a:lnTo>
                      <a:pt x="74" y="206"/>
                    </a:lnTo>
                    <a:lnTo>
                      <a:pt x="69" y="186"/>
                    </a:lnTo>
                    <a:lnTo>
                      <a:pt x="69" y="176"/>
                    </a:lnTo>
                    <a:lnTo>
                      <a:pt x="60" y="153"/>
                    </a:lnTo>
                    <a:lnTo>
                      <a:pt x="49" y="144"/>
                    </a:lnTo>
                    <a:lnTo>
                      <a:pt x="43" y="144"/>
                    </a:lnTo>
                    <a:lnTo>
                      <a:pt x="38" y="124"/>
                    </a:lnTo>
                    <a:lnTo>
                      <a:pt x="9" y="76"/>
                    </a:lnTo>
                    <a:lnTo>
                      <a:pt x="0" y="76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21" y="56"/>
                    </a:lnTo>
                    <a:lnTo>
                      <a:pt x="30" y="44"/>
                    </a:lnTo>
                    <a:lnTo>
                      <a:pt x="43" y="42"/>
                    </a:lnTo>
                    <a:lnTo>
                      <a:pt x="45" y="35"/>
                    </a:lnTo>
                    <a:lnTo>
                      <a:pt x="52" y="31"/>
                    </a:lnTo>
                    <a:lnTo>
                      <a:pt x="36" y="13"/>
                    </a:lnTo>
                    <a:lnTo>
                      <a:pt x="65" y="7"/>
                    </a:lnTo>
                    <a:lnTo>
                      <a:pt x="71" y="0"/>
                    </a:lnTo>
                    <a:lnTo>
                      <a:pt x="94" y="7"/>
                    </a:lnTo>
                    <a:lnTo>
                      <a:pt x="112" y="20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1" y="35"/>
                    </a:lnTo>
                    <a:lnTo>
                      <a:pt x="143" y="47"/>
                    </a:lnTo>
                    <a:lnTo>
                      <a:pt x="161" y="56"/>
                    </a:lnTo>
                    <a:lnTo>
                      <a:pt x="174" y="64"/>
                    </a:lnTo>
                    <a:lnTo>
                      <a:pt x="191" y="56"/>
                    </a:lnTo>
                    <a:lnTo>
                      <a:pt x="203" y="62"/>
                    </a:lnTo>
                    <a:lnTo>
                      <a:pt x="209" y="69"/>
                    </a:lnTo>
                    <a:lnTo>
                      <a:pt x="218" y="69"/>
                    </a:lnTo>
                    <a:lnTo>
                      <a:pt x="225" y="80"/>
                    </a:lnTo>
                    <a:lnTo>
                      <a:pt x="232" y="87"/>
                    </a:lnTo>
                    <a:lnTo>
                      <a:pt x="234" y="93"/>
                    </a:lnTo>
                    <a:lnTo>
                      <a:pt x="245" y="100"/>
                    </a:lnTo>
                    <a:lnTo>
                      <a:pt x="249" y="109"/>
                    </a:lnTo>
                    <a:lnTo>
                      <a:pt x="247" y="116"/>
                    </a:lnTo>
                    <a:lnTo>
                      <a:pt x="256" y="136"/>
                    </a:lnTo>
                    <a:lnTo>
                      <a:pt x="261" y="138"/>
                    </a:lnTo>
                    <a:lnTo>
                      <a:pt x="271" y="153"/>
                    </a:lnTo>
                    <a:lnTo>
                      <a:pt x="276" y="167"/>
                    </a:lnTo>
                    <a:lnTo>
                      <a:pt x="325" y="175"/>
                    </a:lnTo>
                    <a:lnTo>
                      <a:pt x="329" y="171"/>
                    </a:lnTo>
                    <a:lnTo>
                      <a:pt x="336" y="184"/>
                    </a:lnTo>
                    <a:lnTo>
                      <a:pt x="323" y="218"/>
                    </a:lnTo>
                    <a:lnTo>
                      <a:pt x="276" y="235"/>
                    </a:lnTo>
                    <a:lnTo>
                      <a:pt x="225" y="247"/>
                    </a:lnTo>
                    <a:lnTo>
                      <a:pt x="185" y="291"/>
                    </a:lnTo>
                    <a:lnTo>
                      <a:pt x="185" y="273"/>
                    </a:lnTo>
                    <a:lnTo>
                      <a:pt x="156" y="264"/>
                    </a:lnTo>
                    <a:lnTo>
                      <a:pt x="140" y="267"/>
                    </a:lnTo>
                    <a:lnTo>
                      <a:pt x="127" y="278"/>
                    </a:lnTo>
                    <a:lnTo>
                      <a:pt x="127" y="27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89" name="Freeform 759"/>
              <p:cNvSpPr>
                <a:spLocks/>
              </p:cNvSpPr>
              <p:nvPr/>
            </p:nvSpPr>
            <p:spPr bwMode="auto">
              <a:xfrm>
                <a:off x="3268" y="1630"/>
                <a:ext cx="113" cy="96"/>
              </a:xfrm>
              <a:custGeom>
                <a:avLst/>
                <a:gdLst>
                  <a:gd name="T0" fmla="*/ 51 w 113"/>
                  <a:gd name="T1" fmla="*/ 78 h 96"/>
                  <a:gd name="T2" fmla="*/ 17 w 113"/>
                  <a:gd name="T3" fmla="*/ 96 h 96"/>
                  <a:gd name="T4" fmla="*/ 4 w 113"/>
                  <a:gd name="T5" fmla="*/ 89 h 96"/>
                  <a:gd name="T6" fmla="*/ 0 w 113"/>
                  <a:gd name="T7" fmla="*/ 89 h 96"/>
                  <a:gd name="T8" fmla="*/ 2 w 113"/>
                  <a:gd name="T9" fmla="*/ 80 h 96"/>
                  <a:gd name="T10" fmla="*/ 9 w 113"/>
                  <a:gd name="T11" fmla="*/ 73 h 96"/>
                  <a:gd name="T12" fmla="*/ 9 w 113"/>
                  <a:gd name="T13" fmla="*/ 69 h 96"/>
                  <a:gd name="T14" fmla="*/ 15 w 113"/>
                  <a:gd name="T15" fmla="*/ 67 h 96"/>
                  <a:gd name="T16" fmla="*/ 15 w 113"/>
                  <a:gd name="T17" fmla="*/ 65 h 96"/>
                  <a:gd name="T18" fmla="*/ 20 w 113"/>
                  <a:gd name="T19" fmla="*/ 60 h 96"/>
                  <a:gd name="T20" fmla="*/ 15 w 113"/>
                  <a:gd name="T21" fmla="*/ 54 h 96"/>
                  <a:gd name="T22" fmla="*/ 17 w 113"/>
                  <a:gd name="T23" fmla="*/ 51 h 96"/>
                  <a:gd name="T24" fmla="*/ 9 w 113"/>
                  <a:gd name="T25" fmla="*/ 51 h 96"/>
                  <a:gd name="T26" fmla="*/ 8 w 113"/>
                  <a:gd name="T27" fmla="*/ 29 h 96"/>
                  <a:gd name="T28" fmla="*/ 8 w 113"/>
                  <a:gd name="T29" fmla="*/ 25 h 96"/>
                  <a:gd name="T30" fmla="*/ 11 w 113"/>
                  <a:gd name="T31" fmla="*/ 29 h 96"/>
                  <a:gd name="T32" fmla="*/ 15 w 113"/>
                  <a:gd name="T33" fmla="*/ 22 h 96"/>
                  <a:gd name="T34" fmla="*/ 20 w 113"/>
                  <a:gd name="T35" fmla="*/ 20 h 96"/>
                  <a:gd name="T36" fmla="*/ 18 w 113"/>
                  <a:gd name="T37" fmla="*/ 16 h 96"/>
                  <a:gd name="T38" fmla="*/ 20 w 113"/>
                  <a:gd name="T39" fmla="*/ 9 h 96"/>
                  <a:gd name="T40" fmla="*/ 33 w 113"/>
                  <a:gd name="T41" fmla="*/ 13 h 96"/>
                  <a:gd name="T42" fmla="*/ 48 w 113"/>
                  <a:gd name="T43" fmla="*/ 7 h 96"/>
                  <a:gd name="T44" fmla="*/ 60 w 113"/>
                  <a:gd name="T45" fmla="*/ 11 h 96"/>
                  <a:gd name="T46" fmla="*/ 86 w 113"/>
                  <a:gd name="T47" fmla="*/ 2 h 96"/>
                  <a:gd name="T48" fmla="*/ 100 w 113"/>
                  <a:gd name="T49" fmla="*/ 3 h 96"/>
                  <a:gd name="T50" fmla="*/ 109 w 113"/>
                  <a:gd name="T51" fmla="*/ 0 h 96"/>
                  <a:gd name="T52" fmla="*/ 113 w 113"/>
                  <a:gd name="T53" fmla="*/ 2 h 96"/>
                  <a:gd name="T54" fmla="*/ 104 w 113"/>
                  <a:gd name="T55" fmla="*/ 13 h 96"/>
                  <a:gd name="T56" fmla="*/ 93 w 113"/>
                  <a:gd name="T57" fmla="*/ 16 h 96"/>
                  <a:gd name="T58" fmla="*/ 93 w 113"/>
                  <a:gd name="T59" fmla="*/ 47 h 96"/>
                  <a:gd name="T60" fmla="*/ 89 w 113"/>
                  <a:gd name="T61" fmla="*/ 54 h 96"/>
                  <a:gd name="T62" fmla="*/ 51 w 113"/>
                  <a:gd name="T63" fmla="*/ 78 h 96"/>
                  <a:gd name="T64" fmla="*/ 51 w 113"/>
                  <a:gd name="T6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" h="96">
                    <a:moveTo>
                      <a:pt x="51" y="78"/>
                    </a:moveTo>
                    <a:lnTo>
                      <a:pt x="17" y="96"/>
                    </a:lnTo>
                    <a:lnTo>
                      <a:pt x="4" y="89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9" y="73"/>
                    </a:lnTo>
                    <a:lnTo>
                      <a:pt x="9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20" y="60"/>
                    </a:lnTo>
                    <a:lnTo>
                      <a:pt x="15" y="54"/>
                    </a:lnTo>
                    <a:lnTo>
                      <a:pt x="17" y="51"/>
                    </a:lnTo>
                    <a:lnTo>
                      <a:pt x="9" y="51"/>
                    </a:lnTo>
                    <a:lnTo>
                      <a:pt x="8" y="29"/>
                    </a:lnTo>
                    <a:lnTo>
                      <a:pt x="8" y="25"/>
                    </a:lnTo>
                    <a:lnTo>
                      <a:pt x="11" y="29"/>
                    </a:lnTo>
                    <a:lnTo>
                      <a:pt x="15" y="22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20" y="9"/>
                    </a:lnTo>
                    <a:lnTo>
                      <a:pt x="33" y="13"/>
                    </a:lnTo>
                    <a:lnTo>
                      <a:pt x="48" y="7"/>
                    </a:lnTo>
                    <a:lnTo>
                      <a:pt x="60" y="11"/>
                    </a:lnTo>
                    <a:lnTo>
                      <a:pt x="86" y="2"/>
                    </a:lnTo>
                    <a:lnTo>
                      <a:pt x="100" y="3"/>
                    </a:lnTo>
                    <a:lnTo>
                      <a:pt x="109" y="0"/>
                    </a:lnTo>
                    <a:lnTo>
                      <a:pt x="113" y="2"/>
                    </a:lnTo>
                    <a:lnTo>
                      <a:pt x="104" y="13"/>
                    </a:lnTo>
                    <a:lnTo>
                      <a:pt x="93" y="16"/>
                    </a:lnTo>
                    <a:lnTo>
                      <a:pt x="93" y="47"/>
                    </a:lnTo>
                    <a:lnTo>
                      <a:pt x="89" y="54"/>
                    </a:lnTo>
                    <a:lnTo>
                      <a:pt x="51" y="78"/>
                    </a:lnTo>
                    <a:lnTo>
                      <a:pt x="51" y="7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0" name="Freeform 760"/>
              <p:cNvSpPr>
                <a:spLocks/>
              </p:cNvSpPr>
              <p:nvPr/>
            </p:nvSpPr>
            <p:spPr bwMode="auto">
              <a:xfrm>
                <a:off x="3268" y="1630"/>
                <a:ext cx="113" cy="96"/>
              </a:xfrm>
              <a:custGeom>
                <a:avLst/>
                <a:gdLst>
                  <a:gd name="T0" fmla="*/ 51 w 113"/>
                  <a:gd name="T1" fmla="*/ 78 h 96"/>
                  <a:gd name="T2" fmla="*/ 17 w 113"/>
                  <a:gd name="T3" fmla="*/ 96 h 96"/>
                  <a:gd name="T4" fmla="*/ 4 w 113"/>
                  <a:gd name="T5" fmla="*/ 89 h 96"/>
                  <a:gd name="T6" fmla="*/ 0 w 113"/>
                  <a:gd name="T7" fmla="*/ 89 h 96"/>
                  <a:gd name="T8" fmla="*/ 2 w 113"/>
                  <a:gd name="T9" fmla="*/ 80 h 96"/>
                  <a:gd name="T10" fmla="*/ 9 w 113"/>
                  <a:gd name="T11" fmla="*/ 73 h 96"/>
                  <a:gd name="T12" fmla="*/ 9 w 113"/>
                  <a:gd name="T13" fmla="*/ 69 h 96"/>
                  <a:gd name="T14" fmla="*/ 15 w 113"/>
                  <a:gd name="T15" fmla="*/ 67 h 96"/>
                  <a:gd name="T16" fmla="*/ 15 w 113"/>
                  <a:gd name="T17" fmla="*/ 65 h 96"/>
                  <a:gd name="T18" fmla="*/ 20 w 113"/>
                  <a:gd name="T19" fmla="*/ 60 h 96"/>
                  <a:gd name="T20" fmla="*/ 15 w 113"/>
                  <a:gd name="T21" fmla="*/ 54 h 96"/>
                  <a:gd name="T22" fmla="*/ 17 w 113"/>
                  <a:gd name="T23" fmla="*/ 51 h 96"/>
                  <a:gd name="T24" fmla="*/ 9 w 113"/>
                  <a:gd name="T25" fmla="*/ 51 h 96"/>
                  <a:gd name="T26" fmla="*/ 8 w 113"/>
                  <a:gd name="T27" fmla="*/ 29 h 96"/>
                  <a:gd name="T28" fmla="*/ 8 w 113"/>
                  <a:gd name="T29" fmla="*/ 25 h 96"/>
                  <a:gd name="T30" fmla="*/ 11 w 113"/>
                  <a:gd name="T31" fmla="*/ 29 h 96"/>
                  <a:gd name="T32" fmla="*/ 15 w 113"/>
                  <a:gd name="T33" fmla="*/ 22 h 96"/>
                  <a:gd name="T34" fmla="*/ 20 w 113"/>
                  <a:gd name="T35" fmla="*/ 20 h 96"/>
                  <a:gd name="T36" fmla="*/ 18 w 113"/>
                  <a:gd name="T37" fmla="*/ 16 h 96"/>
                  <a:gd name="T38" fmla="*/ 20 w 113"/>
                  <a:gd name="T39" fmla="*/ 9 h 96"/>
                  <a:gd name="T40" fmla="*/ 33 w 113"/>
                  <a:gd name="T41" fmla="*/ 13 h 96"/>
                  <a:gd name="T42" fmla="*/ 48 w 113"/>
                  <a:gd name="T43" fmla="*/ 7 h 96"/>
                  <a:gd name="T44" fmla="*/ 60 w 113"/>
                  <a:gd name="T45" fmla="*/ 11 h 96"/>
                  <a:gd name="T46" fmla="*/ 86 w 113"/>
                  <a:gd name="T47" fmla="*/ 2 h 96"/>
                  <a:gd name="T48" fmla="*/ 100 w 113"/>
                  <a:gd name="T49" fmla="*/ 3 h 96"/>
                  <a:gd name="T50" fmla="*/ 109 w 113"/>
                  <a:gd name="T51" fmla="*/ 0 h 96"/>
                  <a:gd name="T52" fmla="*/ 113 w 113"/>
                  <a:gd name="T53" fmla="*/ 2 h 96"/>
                  <a:gd name="T54" fmla="*/ 104 w 113"/>
                  <a:gd name="T55" fmla="*/ 13 h 96"/>
                  <a:gd name="T56" fmla="*/ 93 w 113"/>
                  <a:gd name="T57" fmla="*/ 16 h 96"/>
                  <a:gd name="T58" fmla="*/ 93 w 113"/>
                  <a:gd name="T59" fmla="*/ 47 h 96"/>
                  <a:gd name="T60" fmla="*/ 89 w 113"/>
                  <a:gd name="T61" fmla="*/ 54 h 96"/>
                  <a:gd name="T62" fmla="*/ 51 w 113"/>
                  <a:gd name="T63" fmla="*/ 78 h 96"/>
                  <a:gd name="T64" fmla="*/ 51 w 113"/>
                  <a:gd name="T6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3" h="96">
                    <a:moveTo>
                      <a:pt x="51" y="78"/>
                    </a:moveTo>
                    <a:lnTo>
                      <a:pt x="17" y="96"/>
                    </a:lnTo>
                    <a:lnTo>
                      <a:pt x="4" y="89"/>
                    </a:lnTo>
                    <a:lnTo>
                      <a:pt x="0" y="89"/>
                    </a:lnTo>
                    <a:lnTo>
                      <a:pt x="2" y="80"/>
                    </a:lnTo>
                    <a:lnTo>
                      <a:pt x="9" y="73"/>
                    </a:lnTo>
                    <a:lnTo>
                      <a:pt x="9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20" y="60"/>
                    </a:lnTo>
                    <a:lnTo>
                      <a:pt x="15" y="54"/>
                    </a:lnTo>
                    <a:lnTo>
                      <a:pt x="17" y="51"/>
                    </a:lnTo>
                    <a:lnTo>
                      <a:pt x="9" y="51"/>
                    </a:lnTo>
                    <a:lnTo>
                      <a:pt x="8" y="29"/>
                    </a:lnTo>
                    <a:lnTo>
                      <a:pt x="8" y="25"/>
                    </a:lnTo>
                    <a:lnTo>
                      <a:pt x="11" y="29"/>
                    </a:lnTo>
                    <a:lnTo>
                      <a:pt x="15" y="22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20" y="9"/>
                    </a:lnTo>
                    <a:lnTo>
                      <a:pt x="33" y="13"/>
                    </a:lnTo>
                    <a:lnTo>
                      <a:pt x="48" y="7"/>
                    </a:lnTo>
                    <a:lnTo>
                      <a:pt x="60" y="11"/>
                    </a:lnTo>
                    <a:lnTo>
                      <a:pt x="86" y="2"/>
                    </a:lnTo>
                    <a:lnTo>
                      <a:pt x="100" y="3"/>
                    </a:lnTo>
                    <a:lnTo>
                      <a:pt x="109" y="0"/>
                    </a:lnTo>
                    <a:lnTo>
                      <a:pt x="113" y="2"/>
                    </a:lnTo>
                    <a:lnTo>
                      <a:pt x="104" y="13"/>
                    </a:lnTo>
                    <a:lnTo>
                      <a:pt x="93" y="16"/>
                    </a:lnTo>
                    <a:lnTo>
                      <a:pt x="93" y="47"/>
                    </a:lnTo>
                    <a:lnTo>
                      <a:pt x="89" y="54"/>
                    </a:lnTo>
                    <a:lnTo>
                      <a:pt x="51" y="78"/>
                    </a:lnTo>
                    <a:lnTo>
                      <a:pt x="51" y="7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1" name="Freeform 761"/>
              <p:cNvSpPr>
                <a:spLocks/>
              </p:cNvSpPr>
              <p:nvPr/>
            </p:nvSpPr>
            <p:spPr bwMode="auto">
              <a:xfrm>
                <a:off x="3517" y="1841"/>
                <a:ext cx="84" cy="62"/>
              </a:xfrm>
              <a:custGeom>
                <a:avLst/>
                <a:gdLst>
                  <a:gd name="T0" fmla="*/ 84 w 84"/>
                  <a:gd name="T1" fmla="*/ 20 h 62"/>
                  <a:gd name="T2" fmla="*/ 84 w 84"/>
                  <a:gd name="T3" fmla="*/ 7 h 62"/>
                  <a:gd name="T4" fmla="*/ 80 w 84"/>
                  <a:gd name="T5" fmla="*/ 7 h 62"/>
                  <a:gd name="T6" fmla="*/ 80 w 84"/>
                  <a:gd name="T7" fmla="*/ 0 h 62"/>
                  <a:gd name="T8" fmla="*/ 55 w 84"/>
                  <a:gd name="T9" fmla="*/ 27 h 62"/>
                  <a:gd name="T10" fmla="*/ 55 w 84"/>
                  <a:gd name="T11" fmla="*/ 31 h 62"/>
                  <a:gd name="T12" fmla="*/ 48 w 84"/>
                  <a:gd name="T13" fmla="*/ 34 h 62"/>
                  <a:gd name="T14" fmla="*/ 26 w 84"/>
                  <a:gd name="T15" fmla="*/ 33 h 62"/>
                  <a:gd name="T16" fmla="*/ 20 w 84"/>
                  <a:gd name="T17" fmla="*/ 36 h 62"/>
                  <a:gd name="T18" fmla="*/ 11 w 84"/>
                  <a:gd name="T19" fmla="*/ 36 h 62"/>
                  <a:gd name="T20" fmla="*/ 10 w 84"/>
                  <a:gd name="T21" fmla="*/ 31 h 62"/>
                  <a:gd name="T22" fmla="*/ 6 w 84"/>
                  <a:gd name="T23" fmla="*/ 31 h 62"/>
                  <a:gd name="T24" fmla="*/ 6 w 84"/>
                  <a:gd name="T25" fmla="*/ 23 h 62"/>
                  <a:gd name="T26" fmla="*/ 0 w 84"/>
                  <a:gd name="T27" fmla="*/ 25 h 62"/>
                  <a:gd name="T28" fmla="*/ 10 w 84"/>
                  <a:gd name="T29" fmla="*/ 40 h 62"/>
                  <a:gd name="T30" fmla="*/ 15 w 84"/>
                  <a:gd name="T31" fmla="*/ 54 h 62"/>
                  <a:gd name="T32" fmla="*/ 64 w 84"/>
                  <a:gd name="T33" fmla="*/ 62 h 62"/>
                  <a:gd name="T34" fmla="*/ 68 w 84"/>
                  <a:gd name="T35" fmla="*/ 58 h 62"/>
                  <a:gd name="T36" fmla="*/ 70 w 84"/>
                  <a:gd name="T37" fmla="*/ 38 h 62"/>
                  <a:gd name="T38" fmla="*/ 79 w 84"/>
                  <a:gd name="T39" fmla="*/ 34 h 62"/>
                  <a:gd name="T40" fmla="*/ 75 w 84"/>
                  <a:gd name="T41" fmla="*/ 22 h 62"/>
                  <a:gd name="T42" fmla="*/ 84 w 84"/>
                  <a:gd name="T43" fmla="*/ 20 h 62"/>
                  <a:gd name="T44" fmla="*/ 84 w 84"/>
                  <a:gd name="T4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62">
                    <a:moveTo>
                      <a:pt x="84" y="20"/>
                    </a:moveTo>
                    <a:lnTo>
                      <a:pt x="84" y="7"/>
                    </a:lnTo>
                    <a:lnTo>
                      <a:pt x="80" y="7"/>
                    </a:lnTo>
                    <a:lnTo>
                      <a:pt x="80" y="0"/>
                    </a:lnTo>
                    <a:lnTo>
                      <a:pt x="55" y="27"/>
                    </a:lnTo>
                    <a:lnTo>
                      <a:pt x="55" y="31"/>
                    </a:lnTo>
                    <a:lnTo>
                      <a:pt x="48" y="34"/>
                    </a:lnTo>
                    <a:lnTo>
                      <a:pt x="26" y="33"/>
                    </a:lnTo>
                    <a:lnTo>
                      <a:pt x="20" y="36"/>
                    </a:lnTo>
                    <a:lnTo>
                      <a:pt x="11" y="36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0" y="25"/>
                    </a:lnTo>
                    <a:lnTo>
                      <a:pt x="10" y="40"/>
                    </a:lnTo>
                    <a:lnTo>
                      <a:pt x="15" y="54"/>
                    </a:lnTo>
                    <a:lnTo>
                      <a:pt x="64" y="62"/>
                    </a:lnTo>
                    <a:lnTo>
                      <a:pt x="68" y="58"/>
                    </a:lnTo>
                    <a:lnTo>
                      <a:pt x="70" y="38"/>
                    </a:lnTo>
                    <a:lnTo>
                      <a:pt x="79" y="34"/>
                    </a:lnTo>
                    <a:lnTo>
                      <a:pt x="75" y="22"/>
                    </a:lnTo>
                    <a:lnTo>
                      <a:pt x="84" y="20"/>
                    </a:lnTo>
                    <a:lnTo>
                      <a:pt x="84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2" name="Freeform 762"/>
              <p:cNvSpPr>
                <a:spLocks/>
              </p:cNvSpPr>
              <p:nvPr/>
            </p:nvSpPr>
            <p:spPr bwMode="auto">
              <a:xfrm>
                <a:off x="3517" y="1841"/>
                <a:ext cx="84" cy="62"/>
              </a:xfrm>
              <a:custGeom>
                <a:avLst/>
                <a:gdLst>
                  <a:gd name="T0" fmla="*/ 84 w 84"/>
                  <a:gd name="T1" fmla="*/ 20 h 62"/>
                  <a:gd name="T2" fmla="*/ 84 w 84"/>
                  <a:gd name="T3" fmla="*/ 7 h 62"/>
                  <a:gd name="T4" fmla="*/ 80 w 84"/>
                  <a:gd name="T5" fmla="*/ 7 h 62"/>
                  <a:gd name="T6" fmla="*/ 80 w 84"/>
                  <a:gd name="T7" fmla="*/ 0 h 62"/>
                  <a:gd name="T8" fmla="*/ 55 w 84"/>
                  <a:gd name="T9" fmla="*/ 27 h 62"/>
                  <a:gd name="T10" fmla="*/ 55 w 84"/>
                  <a:gd name="T11" fmla="*/ 31 h 62"/>
                  <a:gd name="T12" fmla="*/ 48 w 84"/>
                  <a:gd name="T13" fmla="*/ 34 h 62"/>
                  <a:gd name="T14" fmla="*/ 26 w 84"/>
                  <a:gd name="T15" fmla="*/ 33 h 62"/>
                  <a:gd name="T16" fmla="*/ 20 w 84"/>
                  <a:gd name="T17" fmla="*/ 36 h 62"/>
                  <a:gd name="T18" fmla="*/ 11 w 84"/>
                  <a:gd name="T19" fmla="*/ 36 h 62"/>
                  <a:gd name="T20" fmla="*/ 10 w 84"/>
                  <a:gd name="T21" fmla="*/ 31 h 62"/>
                  <a:gd name="T22" fmla="*/ 6 w 84"/>
                  <a:gd name="T23" fmla="*/ 31 h 62"/>
                  <a:gd name="T24" fmla="*/ 6 w 84"/>
                  <a:gd name="T25" fmla="*/ 23 h 62"/>
                  <a:gd name="T26" fmla="*/ 0 w 84"/>
                  <a:gd name="T27" fmla="*/ 25 h 62"/>
                  <a:gd name="T28" fmla="*/ 10 w 84"/>
                  <a:gd name="T29" fmla="*/ 40 h 62"/>
                  <a:gd name="T30" fmla="*/ 15 w 84"/>
                  <a:gd name="T31" fmla="*/ 54 h 62"/>
                  <a:gd name="T32" fmla="*/ 64 w 84"/>
                  <a:gd name="T33" fmla="*/ 62 h 62"/>
                  <a:gd name="T34" fmla="*/ 68 w 84"/>
                  <a:gd name="T35" fmla="*/ 58 h 62"/>
                  <a:gd name="T36" fmla="*/ 70 w 84"/>
                  <a:gd name="T37" fmla="*/ 38 h 62"/>
                  <a:gd name="T38" fmla="*/ 79 w 84"/>
                  <a:gd name="T39" fmla="*/ 34 h 62"/>
                  <a:gd name="T40" fmla="*/ 75 w 84"/>
                  <a:gd name="T41" fmla="*/ 22 h 62"/>
                  <a:gd name="T42" fmla="*/ 84 w 84"/>
                  <a:gd name="T43" fmla="*/ 20 h 62"/>
                  <a:gd name="T44" fmla="*/ 84 w 84"/>
                  <a:gd name="T4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62">
                    <a:moveTo>
                      <a:pt x="84" y="20"/>
                    </a:moveTo>
                    <a:lnTo>
                      <a:pt x="84" y="7"/>
                    </a:lnTo>
                    <a:lnTo>
                      <a:pt x="80" y="7"/>
                    </a:lnTo>
                    <a:lnTo>
                      <a:pt x="80" y="0"/>
                    </a:lnTo>
                    <a:lnTo>
                      <a:pt x="55" y="27"/>
                    </a:lnTo>
                    <a:lnTo>
                      <a:pt x="55" y="31"/>
                    </a:lnTo>
                    <a:lnTo>
                      <a:pt x="48" y="34"/>
                    </a:lnTo>
                    <a:lnTo>
                      <a:pt x="26" y="33"/>
                    </a:lnTo>
                    <a:lnTo>
                      <a:pt x="20" y="36"/>
                    </a:lnTo>
                    <a:lnTo>
                      <a:pt x="11" y="36"/>
                    </a:lnTo>
                    <a:lnTo>
                      <a:pt x="10" y="3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0" y="25"/>
                    </a:lnTo>
                    <a:lnTo>
                      <a:pt x="10" y="40"/>
                    </a:lnTo>
                    <a:lnTo>
                      <a:pt x="15" y="54"/>
                    </a:lnTo>
                    <a:lnTo>
                      <a:pt x="64" y="62"/>
                    </a:lnTo>
                    <a:lnTo>
                      <a:pt x="68" y="58"/>
                    </a:lnTo>
                    <a:lnTo>
                      <a:pt x="70" y="38"/>
                    </a:lnTo>
                    <a:lnTo>
                      <a:pt x="79" y="34"/>
                    </a:lnTo>
                    <a:lnTo>
                      <a:pt x="75" y="22"/>
                    </a:lnTo>
                    <a:lnTo>
                      <a:pt x="84" y="20"/>
                    </a:lnTo>
                    <a:lnTo>
                      <a:pt x="84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3" name="Freeform 763"/>
              <p:cNvSpPr>
                <a:spLocks/>
              </p:cNvSpPr>
              <p:nvPr/>
            </p:nvSpPr>
            <p:spPr bwMode="auto">
              <a:xfrm>
                <a:off x="3119" y="1532"/>
                <a:ext cx="47" cy="40"/>
              </a:xfrm>
              <a:custGeom>
                <a:avLst/>
                <a:gdLst>
                  <a:gd name="T0" fmla="*/ 31 w 47"/>
                  <a:gd name="T1" fmla="*/ 1 h 40"/>
                  <a:gd name="T2" fmla="*/ 17 w 47"/>
                  <a:gd name="T3" fmla="*/ 0 h 40"/>
                  <a:gd name="T4" fmla="*/ 4 w 47"/>
                  <a:gd name="T5" fmla="*/ 3 h 40"/>
                  <a:gd name="T6" fmla="*/ 7 w 47"/>
                  <a:gd name="T7" fmla="*/ 10 h 40"/>
                  <a:gd name="T8" fmla="*/ 0 w 47"/>
                  <a:gd name="T9" fmla="*/ 25 h 40"/>
                  <a:gd name="T10" fmla="*/ 9 w 47"/>
                  <a:gd name="T11" fmla="*/ 29 h 40"/>
                  <a:gd name="T12" fmla="*/ 2 w 47"/>
                  <a:gd name="T13" fmla="*/ 32 h 40"/>
                  <a:gd name="T14" fmla="*/ 2 w 47"/>
                  <a:gd name="T15" fmla="*/ 40 h 40"/>
                  <a:gd name="T16" fmla="*/ 24 w 47"/>
                  <a:gd name="T17" fmla="*/ 21 h 40"/>
                  <a:gd name="T18" fmla="*/ 44 w 47"/>
                  <a:gd name="T19" fmla="*/ 20 h 40"/>
                  <a:gd name="T20" fmla="*/ 47 w 47"/>
                  <a:gd name="T21" fmla="*/ 16 h 40"/>
                  <a:gd name="T22" fmla="*/ 33 w 47"/>
                  <a:gd name="T23" fmla="*/ 9 h 40"/>
                  <a:gd name="T24" fmla="*/ 31 w 47"/>
                  <a:gd name="T25" fmla="*/ 1 h 40"/>
                  <a:gd name="T26" fmla="*/ 31 w 47"/>
                  <a:gd name="T2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1" y="1"/>
                    </a:moveTo>
                    <a:lnTo>
                      <a:pt x="17" y="0"/>
                    </a:lnTo>
                    <a:lnTo>
                      <a:pt x="4" y="3"/>
                    </a:lnTo>
                    <a:lnTo>
                      <a:pt x="7" y="10"/>
                    </a:lnTo>
                    <a:lnTo>
                      <a:pt x="0" y="25"/>
                    </a:lnTo>
                    <a:lnTo>
                      <a:pt x="9" y="29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4" y="21"/>
                    </a:lnTo>
                    <a:lnTo>
                      <a:pt x="44" y="20"/>
                    </a:lnTo>
                    <a:lnTo>
                      <a:pt x="47" y="16"/>
                    </a:lnTo>
                    <a:lnTo>
                      <a:pt x="33" y="9"/>
                    </a:lnTo>
                    <a:lnTo>
                      <a:pt x="31" y="1"/>
                    </a:lnTo>
                    <a:lnTo>
                      <a:pt x="31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4" name="Freeform 764"/>
              <p:cNvSpPr>
                <a:spLocks/>
              </p:cNvSpPr>
              <p:nvPr/>
            </p:nvSpPr>
            <p:spPr bwMode="auto">
              <a:xfrm>
                <a:off x="3119" y="1532"/>
                <a:ext cx="47" cy="40"/>
              </a:xfrm>
              <a:custGeom>
                <a:avLst/>
                <a:gdLst>
                  <a:gd name="T0" fmla="*/ 31 w 47"/>
                  <a:gd name="T1" fmla="*/ 1 h 40"/>
                  <a:gd name="T2" fmla="*/ 17 w 47"/>
                  <a:gd name="T3" fmla="*/ 0 h 40"/>
                  <a:gd name="T4" fmla="*/ 4 w 47"/>
                  <a:gd name="T5" fmla="*/ 3 h 40"/>
                  <a:gd name="T6" fmla="*/ 7 w 47"/>
                  <a:gd name="T7" fmla="*/ 10 h 40"/>
                  <a:gd name="T8" fmla="*/ 0 w 47"/>
                  <a:gd name="T9" fmla="*/ 25 h 40"/>
                  <a:gd name="T10" fmla="*/ 9 w 47"/>
                  <a:gd name="T11" fmla="*/ 29 h 40"/>
                  <a:gd name="T12" fmla="*/ 2 w 47"/>
                  <a:gd name="T13" fmla="*/ 32 h 40"/>
                  <a:gd name="T14" fmla="*/ 2 w 47"/>
                  <a:gd name="T15" fmla="*/ 40 h 40"/>
                  <a:gd name="T16" fmla="*/ 24 w 47"/>
                  <a:gd name="T17" fmla="*/ 21 h 40"/>
                  <a:gd name="T18" fmla="*/ 44 w 47"/>
                  <a:gd name="T19" fmla="*/ 20 h 40"/>
                  <a:gd name="T20" fmla="*/ 47 w 47"/>
                  <a:gd name="T21" fmla="*/ 16 h 40"/>
                  <a:gd name="T22" fmla="*/ 33 w 47"/>
                  <a:gd name="T23" fmla="*/ 9 h 40"/>
                  <a:gd name="T24" fmla="*/ 31 w 47"/>
                  <a:gd name="T25" fmla="*/ 1 h 40"/>
                  <a:gd name="T26" fmla="*/ 31 w 47"/>
                  <a:gd name="T2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1" y="1"/>
                    </a:moveTo>
                    <a:lnTo>
                      <a:pt x="17" y="0"/>
                    </a:lnTo>
                    <a:lnTo>
                      <a:pt x="4" y="3"/>
                    </a:lnTo>
                    <a:lnTo>
                      <a:pt x="7" y="10"/>
                    </a:lnTo>
                    <a:lnTo>
                      <a:pt x="0" y="25"/>
                    </a:lnTo>
                    <a:lnTo>
                      <a:pt x="9" y="29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4" y="21"/>
                    </a:lnTo>
                    <a:lnTo>
                      <a:pt x="44" y="20"/>
                    </a:lnTo>
                    <a:lnTo>
                      <a:pt x="47" y="16"/>
                    </a:lnTo>
                    <a:lnTo>
                      <a:pt x="33" y="9"/>
                    </a:lnTo>
                    <a:lnTo>
                      <a:pt x="31" y="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2D4B9B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5" name="Freeform 765"/>
              <p:cNvSpPr>
                <a:spLocks/>
              </p:cNvSpPr>
              <p:nvPr/>
            </p:nvSpPr>
            <p:spPr bwMode="auto">
              <a:xfrm>
                <a:off x="3121" y="1532"/>
                <a:ext cx="296" cy="127"/>
              </a:xfrm>
              <a:custGeom>
                <a:avLst/>
                <a:gdLst>
                  <a:gd name="T0" fmla="*/ 9 w 296"/>
                  <a:gd name="T1" fmla="*/ 36 h 127"/>
                  <a:gd name="T2" fmla="*/ 24 w 296"/>
                  <a:gd name="T3" fmla="*/ 32 h 127"/>
                  <a:gd name="T4" fmla="*/ 45 w 296"/>
                  <a:gd name="T5" fmla="*/ 32 h 127"/>
                  <a:gd name="T6" fmla="*/ 45 w 296"/>
                  <a:gd name="T7" fmla="*/ 29 h 127"/>
                  <a:gd name="T8" fmla="*/ 47 w 296"/>
                  <a:gd name="T9" fmla="*/ 25 h 127"/>
                  <a:gd name="T10" fmla="*/ 49 w 296"/>
                  <a:gd name="T11" fmla="*/ 16 h 127"/>
                  <a:gd name="T12" fmla="*/ 98 w 296"/>
                  <a:gd name="T13" fmla="*/ 5 h 127"/>
                  <a:gd name="T14" fmla="*/ 144 w 296"/>
                  <a:gd name="T15" fmla="*/ 0 h 127"/>
                  <a:gd name="T16" fmla="*/ 158 w 296"/>
                  <a:gd name="T17" fmla="*/ 5 h 127"/>
                  <a:gd name="T18" fmla="*/ 189 w 296"/>
                  <a:gd name="T19" fmla="*/ 23 h 127"/>
                  <a:gd name="T20" fmla="*/ 226 w 296"/>
                  <a:gd name="T21" fmla="*/ 21 h 127"/>
                  <a:gd name="T22" fmla="*/ 256 w 296"/>
                  <a:gd name="T23" fmla="*/ 10 h 127"/>
                  <a:gd name="T24" fmla="*/ 276 w 296"/>
                  <a:gd name="T25" fmla="*/ 20 h 127"/>
                  <a:gd name="T26" fmla="*/ 293 w 296"/>
                  <a:gd name="T27" fmla="*/ 45 h 127"/>
                  <a:gd name="T28" fmla="*/ 289 w 296"/>
                  <a:gd name="T29" fmla="*/ 61 h 127"/>
                  <a:gd name="T30" fmla="*/ 296 w 296"/>
                  <a:gd name="T31" fmla="*/ 92 h 127"/>
                  <a:gd name="T32" fmla="*/ 289 w 296"/>
                  <a:gd name="T33" fmla="*/ 100 h 127"/>
                  <a:gd name="T34" fmla="*/ 267 w 296"/>
                  <a:gd name="T35" fmla="*/ 94 h 127"/>
                  <a:gd name="T36" fmla="*/ 256 w 296"/>
                  <a:gd name="T37" fmla="*/ 98 h 127"/>
                  <a:gd name="T38" fmla="*/ 233 w 296"/>
                  <a:gd name="T39" fmla="*/ 100 h 127"/>
                  <a:gd name="T40" fmla="*/ 195 w 296"/>
                  <a:gd name="T41" fmla="*/ 105 h 127"/>
                  <a:gd name="T42" fmla="*/ 167 w 296"/>
                  <a:gd name="T43" fmla="*/ 107 h 127"/>
                  <a:gd name="T44" fmla="*/ 167 w 296"/>
                  <a:gd name="T45" fmla="*/ 118 h 127"/>
                  <a:gd name="T46" fmla="*/ 158 w 296"/>
                  <a:gd name="T47" fmla="*/ 127 h 127"/>
                  <a:gd name="T48" fmla="*/ 156 w 296"/>
                  <a:gd name="T49" fmla="*/ 114 h 127"/>
                  <a:gd name="T50" fmla="*/ 156 w 296"/>
                  <a:gd name="T51" fmla="*/ 107 h 127"/>
                  <a:gd name="T52" fmla="*/ 138 w 296"/>
                  <a:gd name="T53" fmla="*/ 107 h 127"/>
                  <a:gd name="T54" fmla="*/ 127 w 296"/>
                  <a:gd name="T55" fmla="*/ 116 h 127"/>
                  <a:gd name="T56" fmla="*/ 75 w 296"/>
                  <a:gd name="T57" fmla="*/ 105 h 127"/>
                  <a:gd name="T58" fmla="*/ 69 w 296"/>
                  <a:gd name="T59" fmla="*/ 118 h 127"/>
                  <a:gd name="T60" fmla="*/ 49 w 296"/>
                  <a:gd name="T61" fmla="*/ 118 h 127"/>
                  <a:gd name="T62" fmla="*/ 42 w 296"/>
                  <a:gd name="T63" fmla="*/ 111 h 127"/>
                  <a:gd name="T64" fmla="*/ 29 w 296"/>
                  <a:gd name="T65" fmla="*/ 111 h 127"/>
                  <a:gd name="T66" fmla="*/ 20 w 296"/>
                  <a:gd name="T67" fmla="*/ 111 h 127"/>
                  <a:gd name="T68" fmla="*/ 18 w 296"/>
                  <a:gd name="T69" fmla="*/ 103 h 127"/>
                  <a:gd name="T70" fmla="*/ 16 w 296"/>
                  <a:gd name="T71" fmla="*/ 94 h 127"/>
                  <a:gd name="T72" fmla="*/ 15 w 296"/>
                  <a:gd name="T73" fmla="*/ 89 h 127"/>
                  <a:gd name="T74" fmla="*/ 2 w 296"/>
                  <a:gd name="T75" fmla="*/ 78 h 127"/>
                  <a:gd name="T76" fmla="*/ 7 w 296"/>
                  <a:gd name="T77" fmla="*/ 74 h 127"/>
                  <a:gd name="T78" fmla="*/ 9 w 296"/>
                  <a:gd name="T79" fmla="*/ 69 h 127"/>
                  <a:gd name="T80" fmla="*/ 7 w 296"/>
                  <a:gd name="T81" fmla="*/ 58 h 127"/>
                  <a:gd name="T82" fmla="*/ 0 w 296"/>
                  <a:gd name="T83" fmla="*/ 52 h 127"/>
                  <a:gd name="T84" fmla="*/ 2 w 296"/>
                  <a:gd name="T85" fmla="*/ 4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127">
                    <a:moveTo>
                      <a:pt x="2" y="41"/>
                    </a:moveTo>
                    <a:lnTo>
                      <a:pt x="9" y="36"/>
                    </a:lnTo>
                    <a:lnTo>
                      <a:pt x="25" y="34"/>
                    </a:lnTo>
                    <a:lnTo>
                      <a:pt x="24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58" y="27"/>
                    </a:lnTo>
                    <a:lnTo>
                      <a:pt x="47" y="25"/>
                    </a:lnTo>
                    <a:lnTo>
                      <a:pt x="45" y="21"/>
                    </a:lnTo>
                    <a:lnTo>
                      <a:pt x="49" y="16"/>
                    </a:lnTo>
                    <a:lnTo>
                      <a:pt x="78" y="21"/>
                    </a:lnTo>
                    <a:lnTo>
                      <a:pt x="98" y="5"/>
                    </a:lnTo>
                    <a:lnTo>
                      <a:pt x="115" y="0"/>
                    </a:lnTo>
                    <a:lnTo>
                      <a:pt x="144" y="0"/>
                    </a:lnTo>
                    <a:lnTo>
                      <a:pt x="151" y="7"/>
                    </a:lnTo>
                    <a:lnTo>
                      <a:pt x="158" y="5"/>
                    </a:lnTo>
                    <a:lnTo>
                      <a:pt x="162" y="16"/>
                    </a:lnTo>
                    <a:lnTo>
                      <a:pt x="189" y="23"/>
                    </a:lnTo>
                    <a:lnTo>
                      <a:pt x="211" y="18"/>
                    </a:lnTo>
                    <a:lnTo>
                      <a:pt x="226" y="21"/>
                    </a:lnTo>
                    <a:lnTo>
                      <a:pt x="244" y="9"/>
                    </a:lnTo>
                    <a:lnTo>
                      <a:pt x="256" y="10"/>
                    </a:lnTo>
                    <a:lnTo>
                      <a:pt x="264" y="9"/>
                    </a:lnTo>
                    <a:lnTo>
                      <a:pt x="276" y="20"/>
                    </a:lnTo>
                    <a:lnTo>
                      <a:pt x="282" y="38"/>
                    </a:lnTo>
                    <a:lnTo>
                      <a:pt x="293" y="45"/>
                    </a:lnTo>
                    <a:lnTo>
                      <a:pt x="286" y="54"/>
                    </a:lnTo>
                    <a:lnTo>
                      <a:pt x="289" y="61"/>
                    </a:lnTo>
                    <a:lnTo>
                      <a:pt x="289" y="85"/>
                    </a:lnTo>
                    <a:lnTo>
                      <a:pt x="296" y="92"/>
                    </a:lnTo>
                    <a:lnTo>
                      <a:pt x="296" y="98"/>
                    </a:lnTo>
                    <a:lnTo>
                      <a:pt x="289" y="100"/>
                    </a:lnTo>
                    <a:lnTo>
                      <a:pt x="287" y="96"/>
                    </a:lnTo>
                    <a:lnTo>
                      <a:pt x="267" y="94"/>
                    </a:lnTo>
                    <a:lnTo>
                      <a:pt x="260" y="100"/>
                    </a:lnTo>
                    <a:lnTo>
                      <a:pt x="256" y="98"/>
                    </a:lnTo>
                    <a:lnTo>
                      <a:pt x="247" y="101"/>
                    </a:lnTo>
                    <a:lnTo>
                      <a:pt x="233" y="100"/>
                    </a:lnTo>
                    <a:lnTo>
                      <a:pt x="207" y="109"/>
                    </a:lnTo>
                    <a:lnTo>
                      <a:pt x="195" y="105"/>
                    </a:lnTo>
                    <a:lnTo>
                      <a:pt x="180" y="111"/>
                    </a:lnTo>
                    <a:lnTo>
                      <a:pt x="167" y="107"/>
                    </a:lnTo>
                    <a:lnTo>
                      <a:pt x="165" y="114"/>
                    </a:lnTo>
                    <a:lnTo>
                      <a:pt x="167" y="118"/>
                    </a:lnTo>
                    <a:lnTo>
                      <a:pt x="162" y="120"/>
                    </a:lnTo>
                    <a:lnTo>
                      <a:pt x="158" y="127"/>
                    </a:lnTo>
                    <a:lnTo>
                      <a:pt x="155" y="123"/>
                    </a:lnTo>
                    <a:lnTo>
                      <a:pt x="156" y="114"/>
                    </a:lnTo>
                    <a:lnTo>
                      <a:pt x="160" y="109"/>
                    </a:lnTo>
                    <a:lnTo>
                      <a:pt x="156" y="107"/>
                    </a:lnTo>
                    <a:lnTo>
                      <a:pt x="149" y="112"/>
                    </a:lnTo>
                    <a:lnTo>
                      <a:pt x="138" y="107"/>
                    </a:lnTo>
                    <a:lnTo>
                      <a:pt x="133" y="109"/>
                    </a:lnTo>
                    <a:lnTo>
                      <a:pt x="127" y="116"/>
                    </a:lnTo>
                    <a:lnTo>
                      <a:pt x="105" y="121"/>
                    </a:lnTo>
                    <a:lnTo>
                      <a:pt x="75" y="105"/>
                    </a:lnTo>
                    <a:lnTo>
                      <a:pt x="71" y="107"/>
                    </a:lnTo>
                    <a:lnTo>
                      <a:pt x="69" y="118"/>
                    </a:lnTo>
                    <a:lnTo>
                      <a:pt x="58" y="121"/>
                    </a:lnTo>
                    <a:lnTo>
                      <a:pt x="49" y="118"/>
                    </a:lnTo>
                    <a:lnTo>
                      <a:pt x="45" y="109"/>
                    </a:lnTo>
                    <a:lnTo>
                      <a:pt x="42" y="111"/>
                    </a:lnTo>
                    <a:lnTo>
                      <a:pt x="38" y="107"/>
                    </a:lnTo>
                    <a:lnTo>
                      <a:pt x="29" y="111"/>
                    </a:lnTo>
                    <a:lnTo>
                      <a:pt x="29" y="107"/>
                    </a:lnTo>
                    <a:lnTo>
                      <a:pt x="20" y="111"/>
                    </a:lnTo>
                    <a:lnTo>
                      <a:pt x="35" y="101"/>
                    </a:lnTo>
                    <a:lnTo>
                      <a:pt x="18" y="103"/>
                    </a:lnTo>
                    <a:lnTo>
                      <a:pt x="22" y="100"/>
                    </a:lnTo>
                    <a:lnTo>
                      <a:pt x="16" y="94"/>
                    </a:lnTo>
                    <a:lnTo>
                      <a:pt x="18" y="91"/>
                    </a:lnTo>
                    <a:lnTo>
                      <a:pt x="15" y="89"/>
                    </a:lnTo>
                    <a:lnTo>
                      <a:pt x="15" y="83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7" y="74"/>
                    </a:lnTo>
                    <a:lnTo>
                      <a:pt x="15" y="74"/>
                    </a:lnTo>
                    <a:lnTo>
                      <a:pt x="9" y="69"/>
                    </a:lnTo>
                    <a:lnTo>
                      <a:pt x="13" y="65"/>
                    </a:lnTo>
                    <a:lnTo>
                      <a:pt x="7" y="58"/>
                    </a:lnTo>
                    <a:lnTo>
                      <a:pt x="9" y="50"/>
                    </a:lnTo>
                    <a:lnTo>
                      <a:pt x="0" y="52"/>
                    </a:lnTo>
                    <a:lnTo>
                      <a:pt x="2" y="41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6" name="Freeform 766"/>
              <p:cNvSpPr>
                <a:spLocks/>
              </p:cNvSpPr>
              <p:nvPr/>
            </p:nvSpPr>
            <p:spPr bwMode="auto">
              <a:xfrm>
                <a:off x="3121" y="1532"/>
                <a:ext cx="296" cy="127"/>
              </a:xfrm>
              <a:custGeom>
                <a:avLst/>
                <a:gdLst>
                  <a:gd name="T0" fmla="*/ 9 w 296"/>
                  <a:gd name="T1" fmla="*/ 36 h 127"/>
                  <a:gd name="T2" fmla="*/ 24 w 296"/>
                  <a:gd name="T3" fmla="*/ 32 h 127"/>
                  <a:gd name="T4" fmla="*/ 45 w 296"/>
                  <a:gd name="T5" fmla="*/ 32 h 127"/>
                  <a:gd name="T6" fmla="*/ 45 w 296"/>
                  <a:gd name="T7" fmla="*/ 29 h 127"/>
                  <a:gd name="T8" fmla="*/ 47 w 296"/>
                  <a:gd name="T9" fmla="*/ 25 h 127"/>
                  <a:gd name="T10" fmla="*/ 49 w 296"/>
                  <a:gd name="T11" fmla="*/ 16 h 127"/>
                  <a:gd name="T12" fmla="*/ 98 w 296"/>
                  <a:gd name="T13" fmla="*/ 5 h 127"/>
                  <a:gd name="T14" fmla="*/ 144 w 296"/>
                  <a:gd name="T15" fmla="*/ 0 h 127"/>
                  <a:gd name="T16" fmla="*/ 158 w 296"/>
                  <a:gd name="T17" fmla="*/ 5 h 127"/>
                  <a:gd name="T18" fmla="*/ 189 w 296"/>
                  <a:gd name="T19" fmla="*/ 23 h 127"/>
                  <a:gd name="T20" fmla="*/ 226 w 296"/>
                  <a:gd name="T21" fmla="*/ 21 h 127"/>
                  <a:gd name="T22" fmla="*/ 256 w 296"/>
                  <a:gd name="T23" fmla="*/ 10 h 127"/>
                  <a:gd name="T24" fmla="*/ 276 w 296"/>
                  <a:gd name="T25" fmla="*/ 20 h 127"/>
                  <a:gd name="T26" fmla="*/ 293 w 296"/>
                  <a:gd name="T27" fmla="*/ 45 h 127"/>
                  <a:gd name="T28" fmla="*/ 289 w 296"/>
                  <a:gd name="T29" fmla="*/ 61 h 127"/>
                  <a:gd name="T30" fmla="*/ 296 w 296"/>
                  <a:gd name="T31" fmla="*/ 92 h 127"/>
                  <a:gd name="T32" fmla="*/ 289 w 296"/>
                  <a:gd name="T33" fmla="*/ 100 h 127"/>
                  <a:gd name="T34" fmla="*/ 267 w 296"/>
                  <a:gd name="T35" fmla="*/ 94 h 127"/>
                  <a:gd name="T36" fmla="*/ 256 w 296"/>
                  <a:gd name="T37" fmla="*/ 98 h 127"/>
                  <a:gd name="T38" fmla="*/ 233 w 296"/>
                  <a:gd name="T39" fmla="*/ 100 h 127"/>
                  <a:gd name="T40" fmla="*/ 195 w 296"/>
                  <a:gd name="T41" fmla="*/ 105 h 127"/>
                  <a:gd name="T42" fmla="*/ 167 w 296"/>
                  <a:gd name="T43" fmla="*/ 107 h 127"/>
                  <a:gd name="T44" fmla="*/ 167 w 296"/>
                  <a:gd name="T45" fmla="*/ 118 h 127"/>
                  <a:gd name="T46" fmla="*/ 158 w 296"/>
                  <a:gd name="T47" fmla="*/ 127 h 127"/>
                  <a:gd name="T48" fmla="*/ 156 w 296"/>
                  <a:gd name="T49" fmla="*/ 114 h 127"/>
                  <a:gd name="T50" fmla="*/ 156 w 296"/>
                  <a:gd name="T51" fmla="*/ 107 h 127"/>
                  <a:gd name="T52" fmla="*/ 138 w 296"/>
                  <a:gd name="T53" fmla="*/ 107 h 127"/>
                  <a:gd name="T54" fmla="*/ 127 w 296"/>
                  <a:gd name="T55" fmla="*/ 116 h 127"/>
                  <a:gd name="T56" fmla="*/ 75 w 296"/>
                  <a:gd name="T57" fmla="*/ 105 h 127"/>
                  <a:gd name="T58" fmla="*/ 69 w 296"/>
                  <a:gd name="T59" fmla="*/ 118 h 127"/>
                  <a:gd name="T60" fmla="*/ 49 w 296"/>
                  <a:gd name="T61" fmla="*/ 118 h 127"/>
                  <a:gd name="T62" fmla="*/ 42 w 296"/>
                  <a:gd name="T63" fmla="*/ 111 h 127"/>
                  <a:gd name="T64" fmla="*/ 29 w 296"/>
                  <a:gd name="T65" fmla="*/ 111 h 127"/>
                  <a:gd name="T66" fmla="*/ 20 w 296"/>
                  <a:gd name="T67" fmla="*/ 111 h 127"/>
                  <a:gd name="T68" fmla="*/ 18 w 296"/>
                  <a:gd name="T69" fmla="*/ 103 h 127"/>
                  <a:gd name="T70" fmla="*/ 16 w 296"/>
                  <a:gd name="T71" fmla="*/ 94 h 127"/>
                  <a:gd name="T72" fmla="*/ 15 w 296"/>
                  <a:gd name="T73" fmla="*/ 89 h 127"/>
                  <a:gd name="T74" fmla="*/ 2 w 296"/>
                  <a:gd name="T75" fmla="*/ 78 h 127"/>
                  <a:gd name="T76" fmla="*/ 7 w 296"/>
                  <a:gd name="T77" fmla="*/ 74 h 127"/>
                  <a:gd name="T78" fmla="*/ 9 w 296"/>
                  <a:gd name="T79" fmla="*/ 69 h 127"/>
                  <a:gd name="T80" fmla="*/ 7 w 296"/>
                  <a:gd name="T81" fmla="*/ 58 h 127"/>
                  <a:gd name="T82" fmla="*/ 0 w 296"/>
                  <a:gd name="T83" fmla="*/ 52 h 127"/>
                  <a:gd name="T84" fmla="*/ 2 w 296"/>
                  <a:gd name="T85" fmla="*/ 4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127">
                    <a:moveTo>
                      <a:pt x="2" y="41"/>
                    </a:moveTo>
                    <a:lnTo>
                      <a:pt x="9" y="36"/>
                    </a:lnTo>
                    <a:lnTo>
                      <a:pt x="25" y="34"/>
                    </a:lnTo>
                    <a:lnTo>
                      <a:pt x="24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58" y="27"/>
                    </a:lnTo>
                    <a:lnTo>
                      <a:pt x="47" y="25"/>
                    </a:lnTo>
                    <a:lnTo>
                      <a:pt x="45" y="21"/>
                    </a:lnTo>
                    <a:lnTo>
                      <a:pt x="49" y="16"/>
                    </a:lnTo>
                    <a:lnTo>
                      <a:pt x="78" y="21"/>
                    </a:lnTo>
                    <a:lnTo>
                      <a:pt x="98" y="5"/>
                    </a:lnTo>
                    <a:lnTo>
                      <a:pt x="115" y="0"/>
                    </a:lnTo>
                    <a:lnTo>
                      <a:pt x="144" y="0"/>
                    </a:lnTo>
                    <a:lnTo>
                      <a:pt x="151" y="7"/>
                    </a:lnTo>
                    <a:lnTo>
                      <a:pt x="158" y="5"/>
                    </a:lnTo>
                    <a:lnTo>
                      <a:pt x="162" y="16"/>
                    </a:lnTo>
                    <a:lnTo>
                      <a:pt x="189" y="23"/>
                    </a:lnTo>
                    <a:lnTo>
                      <a:pt x="211" y="18"/>
                    </a:lnTo>
                    <a:lnTo>
                      <a:pt x="226" y="21"/>
                    </a:lnTo>
                    <a:lnTo>
                      <a:pt x="244" y="9"/>
                    </a:lnTo>
                    <a:lnTo>
                      <a:pt x="256" y="10"/>
                    </a:lnTo>
                    <a:lnTo>
                      <a:pt x="264" y="9"/>
                    </a:lnTo>
                    <a:lnTo>
                      <a:pt x="276" y="20"/>
                    </a:lnTo>
                    <a:lnTo>
                      <a:pt x="282" y="38"/>
                    </a:lnTo>
                    <a:lnTo>
                      <a:pt x="293" y="45"/>
                    </a:lnTo>
                    <a:lnTo>
                      <a:pt x="286" y="54"/>
                    </a:lnTo>
                    <a:lnTo>
                      <a:pt x="289" y="61"/>
                    </a:lnTo>
                    <a:lnTo>
                      <a:pt x="289" y="85"/>
                    </a:lnTo>
                    <a:lnTo>
                      <a:pt x="296" y="92"/>
                    </a:lnTo>
                    <a:lnTo>
                      <a:pt x="296" y="98"/>
                    </a:lnTo>
                    <a:lnTo>
                      <a:pt x="289" y="100"/>
                    </a:lnTo>
                    <a:lnTo>
                      <a:pt x="287" y="96"/>
                    </a:lnTo>
                    <a:lnTo>
                      <a:pt x="267" y="94"/>
                    </a:lnTo>
                    <a:lnTo>
                      <a:pt x="260" y="100"/>
                    </a:lnTo>
                    <a:lnTo>
                      <a:pt x="256" y="98"/>
                    </a:lnTo>
                    <a:lnTo>
                      <a:pt x="247" y="101"/>
                    </a:lnTo>
                    <a:lnTo>
                      <a:pt x="233" y="100"/>
                    </a:lnTo>
                    <a:lnTo>
                      <a:pt x="207" y="109"/>
                    </a:lnTo>
                    <a:lnTo>
                      <a:pt x="195" y="105"/>
                    </a:lnTo>
                    <a:lnTo>
                      <a:pt x="180" y="111"/>
                    </a:lnTo>
                    <a:lnTo>
                      <a:pt x="167" y="107"/>
                    </a:lnTo>
                    <a:lnTo>
                      <a:pt x="165" y="114"/>
                    </a:lnTo>
                    <a:lnTo>
                      <a:pt x="167" y="118"/>
                    </a:lnTo>
                    <a:lnTo>
                      <a:pt x="162" y="120"/>
                    </a:lnTo>
                    <a:lnTo>
                      <a:pt x="158" y="127"/>
                    </a:lnTo>
                    <a:lnTo>
                      <a:pt x="155" y="123"/>
                    </a:lnTo>
                    <a:lnTo>
                      <a:pt x="156" y="114"/>
                    </a:lnTo>
                    <a:lnTo>
                      <a:pt x="160" y="109"/>
                    </a:lnTo>
                    <a:lnTo>
                      <a:pt x="156" y="107"/>
                    </a:lnTo>
                    <a:lnTo>
                      <a:pt x="149" y="112"/>
                    </a:lnTo>
                    <a:lnTo>
                      <a:pt x="138" y="107"/>
                    </a:lnTo>
                    <a:lnTo>
                      <a:pt x="133" y="109"/>
                    </a:lnTo>
                    <a:lnTo>
                      <a:pt x="127" y="116"/>
                    </a:lnTo>
                    <a:lnTo>
                      <a:pt x="105" y="121"/>
                    </a:lnTo>
                    <a:lnTo>
                      <a:pt x="75" y="105"/>
                    </a:lnTo>
                    <a:lnTo>
                      <a:pt x="71" y="107"/>
                    </a:lnTo>
                    <a:lnTo>
                      <a:pt x="69" y="118"/>
                    </a:lnTo>
                    <a:lnTo>
                      <a:pt x="58" y="121"/>
                    </a:lnTo>
                    <a:lnTo>
                      <a:pt x="49" y="118"/>
                    </a:lnTo>
                    <a:lnTo>
                      <a:pt x="45" y="109"/>
                    </a:lnTo>
                    <a:lnTo>
                      <a:pt x="42" y="111"/>
                    </a:lnTo>
                    <a:lnTo>
                      <a:pt x="38" y="107"/>
                    </a:lnTo>
                    <a:lnTo>
                      <a:pt x="29" y="111"/>
                    </a:lnTo>
                    <a:lnTo>
                      <a:pt x="29" y="107"/>
                    </a:lnTo>
                    <a:lnTo>
                      <a:pt x="20" y="111"/>
                    </a:lnTo>
                    <a:lnTo>
                      <a:pt x="35" y="101"/>
                    </a:lnTo>
                    <a:lnTo>
                      <a:pt x="18" y="103"/>
                    </a:lnTo>
                    <a:lnTo>
                      <a:pt x="22" y="100"/>
                    </a:lnTo>
                    <a:lnTo>
                      <a:pt x="16" y="94"/>
                    </a:lnTo>
                    <a:lnTo>
                      <a:pt x="18" y="91"/>
                    </a:lnTo>
                    <a:lnTo>
                      <a:pt x="15" y="89"/>
                    </a:lnTo>
                    <a:lnTo>
                      <a:pt x="15" y="83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7" y="74"/>
                    </a:lnTo>
                    <a:lnTo>
                      <a:pt x="15" y="74"/>
                    </a:lnTo>
                    <a:lnTo>
                      <a:pt x="9" y="69"/>
                    </a:lnTo>
                    <a:lnTo>
                      <a:pt x="13" y="65"/>
                    </a:lnTo>
                    <a:lnTo>
                      <a:pt x="7" y="58"/>
                    </a:lnTo>
                    <a:lnTo>
                      <a:pt x="9" y="50"/>
                    </a:lnTo>
                    <a:lnTo>
                      <a:pt x="0" y="52"/>
                    </a:lnTo>
                    <a:lnTo>
                      <a:pt x="2" y="41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7" name="Freeform 767"/>
              <p:cNvSpPr>
                <a:spLocks/>
              </p:cNvSpPr>
              <p:nvPr/>
            </p:nvSpPr>
            <p:spPr bwMode="auto">
              <a:xfrm>
                <a:off x="3557" y="2068"/>
                <a:ext cx="15" cy="7"/>
              </a:xfrm>
              <a:custGeom>
                <a:avLst/>
                <a:gdLst>
                  <a:gd name="T0" fmla="*/ 15 w 15"/>
                  <a:gd name="T1" fmla="*/ 0 h 7"/>
                  <a:gd name="T2" fmla="*/ 15 w 15"/>
                  <a:gd name="T3" fmla="*/ 4 h 7"/>
                  <a:gd name="T4" fmla="*/ 10 w 15"/>
                  <a:gd name="T5" fmla="*/ 7 h 7"/>
                  <a:gd name="T6" fmla="*/ 0 w 15"/>
                  <a:gd name="T7" fmla="*/ 4 h 7"/>
                  <a:gd name="T8" fmla="*/ 2 w 15"/>
                  <a:gd name="T9" fmla="*/ 0 h 7"/>
                  <a:gd name="T10" fmla="*/ 15 w 15"/>
                  <a:gd name="T11" fmla="*/ 0 h 7"/>
                  <a:gd name="T12" fmla="*/ 15 w 1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8" name="Freeform 768"/>
              <p:cNvSpPr>
                <a:spLocks/>
              </p:cNvSpPr>
              <p:nvPr/>
            </p:nvSpPr>
            <p:spPr bwMode="auto">
              <a:xfrm>
                <a:off x="3557" y="2068"/>
                <a:ext cx="15" cy="7"/>
              </a:xfrm>
              <a:custGeom>
                <a:avLst/>
                <a:gdLst>
                  <a:gd name="T0" fmla="*/ 15 w 15"/>
                  <a:gd name="T1" fmla="*/ 0 h 7"/>
                  <a:gd name="T2" fmla="*/ 15 w 15"/>
                  <a:gd name="T3" fmla="*/ 4 h 7"/>
                  <a:gd name="T4" fmla="*/ 10 w 15"/>
                  <a:gd name="T5" fmla="*/ 7 h 7"/>
                  <a:gd name="T6" fmla="*/ 0 w 15"/>
                  <a:gd name="T7" fmla="*/ 4 h 7"/>
                  <a:gd name="T8" fmla="*/ 2 w 15"/>
                  <a:gd name="T9" fmla="*/ 0 h 7"/>
                  <a:gd name="T10" fmla="*/ 15 w 15"/>
                  <a:gd name="T11" fmla="*/ 0 h 7"/>
                  <a:gd name="T12" fmla="*/ 15 w 1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799" name="Freeform 769"/>
              <p:cNvSpPr>
                <a:spLocks/>
              </p:cNvSpPr>
              <p:nvPr/>
            </p:nvSpPr>
            <p:spPr bwMode="auto">
              <a:xfrm>
                <a:off x="3383" y="1963"/>
                <a:ext cx="165" cy="105"/>
              </a:xfrm>
              <a:custGeom>
                <a:avLst/>
                <a:gdLst>
                  <a:gd name="T0" fmla="*/ 58 w 165"/>
                  <a:gd name="T1" fmla="*/ 56 h 105"/>
                  <a:gd name="T2" fmla="*/ 98 w 165"/>
                  <a:gd name="T3" fmla="*/ 12 h 105"/>
                  <a:gd name="T4" fmla="*/ 149 w 165"/>
                  <a:gd name="T5" fmla="*/ 0 h 105"/>
                  <a:gd name="T6" fmla="*/ 165 w 165"/>
                  <a:gd name="T7" fmla="*/ 40 h 105"/>
                  <a:gd name="T8" fmla="*/ 156 w 165"/>
                  <a:gd name="T9" fmla="*/ 47 h 105"/>
                  <a:gd name="T10" fmla="*/ 153 w 165"/>
                  <a:gd name="T11" fmla="*/ 56 h 105"/>
                  <a:gd name="T12" fmla="*/ 111 w 165"/>
                  <a:gd name="T13" fmla="*/ 71 h 105"/>
                  <a:gd name="T14" fmla="*/ 104 w 165"/>
                  <a:gd name="T15" fmla="*/ 74 h 105"/>
                  <a:gd name="T16" fmla="*/ 98 w 165"/>
                  <a:gd name="T17" fmla="*/ 81 h 105"/>
                  <a:gd name="T18" fmla="*/ 84 w 165"/>
                  <a:gd name="T19" fmla="*/ 83 h 105"/>
                  <a:gd name="T20" fmla="*/ 67 w 165"/>
                  <a:gd name="T21" fmla="*/ 92 h 105"/>
                  <a:gd name="T22" fmla="*/ 51 w 165"/>
                  <a:gd name="T23" fmla="*/ 92 h 105"/>
                  <a:gd name="T24" fmla="*/ 36 w 165"/>
                  <a:gd name="T25" fmla="*/ 103 h 105"/>
                  <a:gd name="T26" fmla="*/ 14 w 165"/>
                  <a:gd name="T27" fmla="*/ 105 h 105"/>
                  <a:gd name="T28" fmla="*/ 9 w 165"/>
                  <a:gd name="T29" fmla="*/ 96 h 105"/>
                  <a:gd name="T30" fmla="*/ 4 w 165"/>
                  <a:gd name="T31" fmla="*/ 65 h 105"/>
                  <a:gd name="T32" fmla="*/ 0 w 165"/>
                  <a:gd name="T33" fmla="*/ 61 h 105"/>
                  <a:gd name="T34" fmla="*/ 2 w 165"/>
                  <a:gd name="T35" fmla="*/ 52 h 105"/>
                  <a:gd name="T36" fmla="*/ 0 w 165"/>
                  <a:gd name="T37" fmla="*/ 43 h 105"/>
                  <a:gd name="T38" fmla="*/ 13 w 165"/>
                  <a:gd name="T39" fmla="*/ 32 h 105"/>
                  <a:gd name="T40" fmla="*/ 29 w 165"/>
                  <a:gd name="T41" fmla="*/ 29 h 105"/>
                  <a:gd name="T42" fmla="*/ 58 w 165"/>
                  <a:gd name="T43" fmla="*/ 38 h 105"/>
                  <a:gd name="T44" fmla="*/ 58 w 165"/>
                  <a:gd name="T45" fmla="*/ 56 h 105"/>
                  <a:gd name="T46" fmla="*/ 58 w 165"/>
                  <a:gd name="T47" fmla="*/ 5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105">
                    <a:moveTo>
                      <a:pt x="58" y="56"/>
                    </a:moveTo>
                    <a:lnTo>
                      <a:pt x="98" y="12"/>
                    </a:lnTo>
                    <a:lnTo>
                      <a:pt x="149" y="0"/>
                    </a:lnTo>
                    <a:lnTo>
                      <a:pt x="165" y="40"/>
                    </a:lnTo>
                    <a:lnTo>
                      <a:pt x="156" y="47"/>
                    </a:lnTo>
                    <a:lnTo>
                      <a:pt x="153" y="56"/>
                    </a:lnTo>
                    <a:lnTo>
                      <a:pt x="111" y="71"/>
                    </a:lnTo>
                    <a:lnTo>
                      <a:pt x="104" y="74"/>
                    </a:lnTo>
                    <a:lnTo>
                      <a:pt x="98" y="81"/>
                    </a:lnTo>
                    <a:lnTo>
                      <a:pt x="84" y="83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36" y="103"/>
                    </a:lnTo>
                    <a:lnTo>
                      <a:pt x="14" y="105"/>
                    </a:lnTo>
                    <a:lnTo>
                      <a:pt x="9" y="96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0" y="43"/>
                    </a:lnTo>
                    <a:lnTo>
                      <a:pt x="13" y="32"/>
                    </a:lnTo>
                    <a:lnTo>
                      <a:pt x="29" y="29"/>
                    </a:lnTo>
                    <a:lnTo>
                      <a:pt x="58" y="38"/>
                    </a:lnTo>
                    <a:lnTo>
                      <a:pt x="58" y="56"/>
                    </a:lnTo>
                    <a:lnTo>
                      <a:pt x="58" y="5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0" name="Freeform 770"/>
              <p:cNvSpPr>
                <a:spLocks/>
              </p:cNvSpPr>
              <p:nvPr/>
            </p:nvSpPr>
            <p:spPr bwMode="auto">
              <a:xfrm>
                <a:off x="3383" y="1963"/>
                <a:ext cx="165" cy="105"/>
              </a:xfrm>
              <a:custGeom>
                <a:avLst/>
                <a:gdLst>
                  <a:gd name="T0" fmla="*/ 58 w 165"/>
                  <a:gd name="T1" fmla="*/ 56 h 105"/>
                  <a:gd name="T2" fmla="*/ 98 w 165"/>
                  <a:gd name="T3" fmla="*/ 12 h 105"/>
                  <a:gd name="T4" fmla="*/ 149 w 165"/>
                  <a:gd name="T5" fmla="*/ 0 h 105"/>
                  <a:gd name="T6" fmla="*/ 165 w 165"/>
                  <a:gd name="T7" fmla="*/ 40 h 105"/>
                  <a:gd name="T8" fmla="*/ 156 w 165"/>
                  <a:gd name="T9" fmla="*/ 47 h 105"/>
                  <a:gd name="T10" fmla="*/ 153 w 165"/>
                  <a:gd name="T11" fmla="*/ 56 h 105"/>
                  <a:gd name="T12" fmla="*/ 111 w 165"/>
                  <a:gd name="T13" fmla="*/ 71 h 105"/>
                  <a:gd name="T14" fmla="*/ 104 w 165"/>
                  <a:gd name="T15" fmla="*/ 74 h 105"/>
                  <a:gd name="T16" fmla="*/ 98 w 165"/>
                  <a:gd name="T17" fmla="*/ 81 h 105"/>
                  <a:gd name="T18" fmla="*/ 84 w 165"/>
                  <a:gd name="T19" fmla="*/ 83 h 105"/>
                  <a:gd name="T20" fmla="*/ 67 w 165"/>
                  <a:gd name="T21" fmla="*/ 92 h 105"/>
                  <a:gd name="T22" fmla="*/ 51 w 165"/>
                  <a:gd name="T23" fmla="*/ 92 h 105"/>
                  <a:gd name="T24" fmla="*/ 36 w 165"/>
                  <a:gd name="T25" fmla="*/ 103 h 105"/>
                  <a:gd name="T26" fmla="*/ 14 w 165"/>
                  <a:gd name="T27" fmla="*/ 105 h 105"/>
                  <a:gd name="T28" fmla="*/ 9 w 165"/>
                  <a:gd name="T29" fmla="*/ 96 h 105"/>
                  <a:gd name="T30" fmla="*/ 4 w 165"/>
                  <a:gd name="T31" fmla="*/ 65 h 105"/>
                  <a:gd name="T32" fmla="*/ 0 w 165"/>
                  <a:gd name="T33" fmla="*/ 61 h 105"/>
                  <a:gd name="T34" fmla="*/ 2 w 165"/>
                  <a:gd name="T35" fmla="*/ 52 h 105"/>
                  <a:gd name="T36" fmla="*/ 0 w 165"/>
                  <a:gd name="T37" fmla="*/ 43 h 105"/>
                  <a:gd name="T38" fmla="*/ 13 w 165"/>
                  <a:gd name="T39" fmla="*/ 32 h 105"/>
                  <a:gd name="T40" fmla="*/ 29 w 165"/>
                  <a:gd name="T41" fmla="*/ 29 h 105"/>
                  <a:gd name="T42" fmla="*/ 58 w 165"/>
                  <a:gd name="T43" fmla="*/ 38 h 105"/>
                  <a:gd name="T44" fmla="*/ 58 w 165"/>
                  <a:gd name="T45" fmla="*/ 56 h 105"/>
                  <a:gd name="T46" fmla="*/ 58 w 165"/>
                  <a:gd name="T47" fmla="*/ 5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105">
                    <a:moveTo>
                      <a:pt x="58" y="56"/>
                    </a:moveTo>
                    <a:lnTo>
                      <a:pt x="98" y="12"/>
                    </a:lnTo>
                    <a:lnTo>
                      <a:pt x="149" y="0"/>
                    </a:lnTo>
                    <a:lnTo>
                      <a:pt x="165" y="40"/>
                    </a:lnTo>
                    <a:lnTo>
                      <a:pt x="156" y="47"/>
                    </a:lnTo>
                    <a:lnTo>
                      <a:pt x="153" y="56"/>
                    </a:lnTo>
                    <a:lnTo>
                      <a:pt x="111" y="71"/>
                    </a:lnTo>
                    <a:lnTo>
                      <a:pt x="104" y="74"/>
                    </a:lnTo>
                    <a:lnTo>
                      <a:pt x="98" y="81"/>
                    </a:lnTo>
                    <a:lnTo>
                      <a:pt x="84" y="83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36" y="103"/>
                    </a:lnTo>
                    <a:lnTo>
                      <a:pt x="14" y="105"/>
                    </a:lnTo>
                    <a:lnTo>
                      <a:pt x="9" y="96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0" y="43"/>
                    </a:lnTo>
                    <a:lnTo>
                      <a:pt x="13" y="32"/>
                    </a:lnTo>
                    <a:lnTo>
                      <a:pt x="29" y="29"/>
                    </a:lnTo>
                    <a:lnTo>
                      <a:pt x="58" y="38"/>
                    </a:lnTo>
                    <a:lnTo>
                      <a:pt x="58" y="56"/>
                    </a:lnTo>
                    <a:lnTo>
                      <a:pt x="58" y="5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1" name="Freeform 771"/>
              <p:cNvSpPr>
                <a:spLocks/>
              </p:cNvSpPr>
              <p:nvPr/>
            </p:nvSpPr>
            <p:spPr bwMode="auto">
              <a:xfrm>
                <a:off x="3587" y="1826"/>
                <a:ext cx="14" cy="8"/>
              </a:xfrm>
              <a:custGeom>
                <a:avLst/>
                <a:gdLst>
                  <a:gd name="T0" fmla="*/ 14 w 14"/>
                  <a:gd name="T1" fmla="*/ 0 h 8"/>
                  <a:gd name="T2" fmla="*/ 7 w 14"/>
                  <a:gd name="T3" fmla="*/ 0 h 8"/>
                  <a:gd name="T4" fmla="*/ 0 w 14"/>
                  <a:gd name="T5" fmla="*/ 8 h 8"/>
                  <a:gd name="T6" fmla="*/ 14 w 14"/>
                  <a:gd name="T7" fmla="*/ 0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2" name="Freeform 772"/>
              <p:cNvSpPr>
                <a:spLocks/>
              </p:cNvSpPr>
              <p:nvPr/>
            </p:nvSpPr>
            <p:spPr bwMode="auto">
              <a:xfrm>
                <a:off x="3587" y="1826"/>
                <a:ext cx="14" cy="8"/>
              </a:xfrm>
              <a:custGeom>
                <a:avLst/>
                <a:gdLst>
                  <a:gd name="T0" fmla="*/ 14 w 14"/>
                  <a:gd name="T1" fmla="*/ 0 h 8"/>
                  <a:gd name="T2" fmla="*/ 7 w 14"/>
                  <a:gd name="T3" fmla="*/ 0 h 8"/>
                  <a:gd name="T4" fmla="*/ 0 w 14"/>
                  <a:gd name="T5" fmla="*/ 8 h 8"/>
                  <a:gd name="T6" fmla="*/ 14 w 14"/>
                  <a:gd name="T7" fmla="*/ 0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3" name="Freeform 773"/>
              <p:cNvSpPr>
                <a:spLocks/>
              </p:cNvSpPr>
              <p:nvPr/>
            </p:nvSpPr>
            <p:spPr bwMode="auto">
              <a:xfrm>
                <a:off x="3407" y="1577"/>
                <a:ext cx="307" cy="280"/>
              </a:xfrm>
              <a:custGeom>
                <a:avLst/>
                <a:gdLst>
                  <a:gd name="T0" fmla="*/ 160 w 307"/>
                  <a:gd name="T1" fmla="*/ 60 h 280"/>
                  <a:gd name="T2" fmla="*/ 165 w 307"/>
                  <a:gd name="T3" fmla="*/ 47 h 280"/>
                  <a:gd name="T4" fmla="*/ 209 w 307"/>
                  <a:gd name="T5" fmla="*/ 31 h 280"/>
                  <a:gd name="T6" fmla="*/ 241 w 307"/>
                  <a:gd name="T7" fmla="*/ 46 h 280"/>
                  <a:gd name="T8" fmla="*/ 265 w 307"/>
                  <a:gd name="T9" fmla="*/ 66 h 280"/>
                  <a:gd name="T10" fmla="*/ 274 w 307"/>
                  <a:gd name="T11" fmla="*/ 82 h 280"/>
                  <a:gd name="T12" fmla="*/ 269 w 307"/>
                  <a:gd name="T13" fmla="*/ 111 h 280"/>
                  <a:gd name="T14" fmla="*/ 261 w 307"/>
                  <a:gd name="T15" fmla="*/ 116 h 280"/>
                  <a:gd name="T16" fmla="*/ 267 w 307"/>
                  <a:gd name="T17" fmla="*/ 126 h 280"/>
                  <a:gd name="T18" fmla="*/ 265 w 307"/>
                  <a:gd name="T19" fmla="*/ 160 h 280"/>
                  <a:gd name="T20" fmla="*/ 281 w 307"/>
                  <a:gd name="T21" fmla="*/ 171 h 280"/>
                  <a:gd name="T22" fmla="*/ 269 w 307"/>
                  <a:gd name="T23" fmla="*/ 196 h 280"/>
                  <a:gd name="T24" fmla="*/ 298 w 307"/>
                  <a:gd name="T25" fmla="*/ 227 h 280"/>
                  <a:gd name="T26" fmla="*/ 307 w 307"/>
                  <a:gd name="T27" fmla="*/ 244 h 280"/>
                  <a:gd name="T28" fmla="*/ 291 w 307"/>
                  <a:gd name="T29" fmla="*/ 257 h 280"/>
                  <a:gd name="T30" fmla="*/ 280 w 307"/>
                  <a:gd name="T31" fmla="*/ 280 h 280"/>
                  <a:gd name="T32" fmla="*/ 205 w 307"/>
                  <a:gd name="T33" fmla="*/ 249 h 280"/>
                  <a:gd name="T34" fmla="*/ 169 w 307"/>
                  <a:gd name="T35" fmla="*/ 257 h 280"/>
                  <a:gd name="T36" fmla="*/ 149 w 307"/>
                  <a:gd name="T37" fmla="*/ 249 h 280"/>
                  <a:gd name="T38" fmla="*/ 132 w 307"/>
                  <a:gd name="T39" fmla="*/ 238 h 280"/>
                  <a:gd name="T40" fmla="*/ 109 w 307"/>
                  <a:gd name="T41" fmla="*/ 213 h 280"/>
                  <a:gd name="T42" fmla="*/ 94 w 307"/>
                  <a:gd name="T43" fmla="*/ 191 h 280"/>
                  <a:gd name="T44" fmla="*/ 76 w 307"/>
                  <a:gd name="T45" fmla="*/ 182 h 280"/>
                  <a:gd name="T46" fmla="*/ 61 w 307"/>
                  <a:gd name="T47" fmla="*/ 184 h 280"/>
                  <a:gd name="T48" fmla="*/ 56 w 307"/>
                  <a:gd name="T49" fmla="*/ 175 h 280"/>
                  <a:gd name="T50" fmla="*/ 50 w 307"/>
                  <a:gd name="T51" fmla="*/ 147 h 280"/>
                  <a:gd name="T52" fmla="*/ 20 w 307"/>
                  <a:gd name="T53" fmla="*/ 116 h 280"/>
                  <a:gd name="T54" fmla="*/ 32 w 307"/>
                  <a:gd name="T55" fmla="*/ 93 h 280"/>
                  <a:gd name="T56" fmla="*/ 34 w 307"/>
                  <a:gd name="T57" fmla="*/ 82 h 280"/>
                  <a:gd name="T58" fmla="*/ 12 w 307"/>
                  <a:gd name="T59" fmla="*/ 62 h 280"/>
                  <a:gd name="T60" fmla="*/ 10 w 307"/>
                  <a:gd name="T61" fmla="*/ 47 h 280"/>
                  <a:gd name="T62" fmla="*/ 3 w 307"/>
                  <a:gd name="T63" fmla="*/ 16 h 280"/>
                  <a:gd name="T64" fmla="*/ 7 w 307"/>
                  <a:gd name="T65" fmla="*/ 0 h 280"/>
                  <a:gd name="T66" fmla="*/ 21 w 307"/>
                  <a:gd name="T67" fmla="*/ 18 h 280"/>
                  <a:gd name="T68" fmla="*/ 41 w 307"/>
                  <a:gd name="T69" fmla="*/ 20 h 280"/>
                  <a:gd name="T70" fmla="*/ 60 w 307"/>
                  <a:gd name="T71" fmla="*/ 4 h 280"/>
                  <a:gd name="T72" fmla="*/ 67 w 307"/>
                  <a:gd name="T73" fmla="*/ 16 h 280"/>
                  <a:gd name="T74" fmla="*/ 76 w 307"/>
                  <a:gd name="T75" fmla="*/ 27 h 280"/>
                  <a:gd name="T76" fmla="*/ 96 w 307"/>
                  <a:gd name="T77" fmla="*/ 49 h 280"/>
                  <a:gd name="T78" fmla="*/ 120 w 307"/>
                  <a:gd name="T79" fmla="*/ 66 h 280"/>
                  <a:gd name="T80" fmla="*/ 147 w 307"/>
                  <a:gd name="T81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7" h="280">
                    <a:moveTo>
                      <a:pt x="147" y="62"/>
                    </a:moveTo>
                    <a:lnTo>
                      <a:pt x="160" y="60"/>
                    </a:lnTo>
                    <a:lnTo>
                      <a:pt x="158" y="49"/>
                    </a:lnTo>
                    <a:lnTo>
                      <a:pt x="165" y="47"/>
                    </a:lnTo>
                    <a:lnTo>
                      <a:pt x="180" y="36"/>
                    </a:lnTo>
                    <a:lnTo>
                      <a:pt x="209" y="31"/>
                    </a:lnTo>
                    <a:lnTo>
                      <a:pt x="214" y="38"/>
                    </a:lnTo>
                    <a:lnTo>
                      <a:pt x="241" y="46"/>
                    </a:lnTo>
                    <a:lnTo>
                      <a:pt x="247" y="55"/>
                    </a:lnTo>
                    <a:lnTo>
                      <a:pt x="265" y="66"/>
                    </a:lnTo>
                    <a:lnTo>
                      <a:pt x="272" y="66"/>
                    </a:lnTo>
                    <a:lnTo>
                      <a:pt x="274" y="82"/>
                    </a:lnTo>
                    <a:lnTo>
                      <a:pt x="271" y="100"/>
                    </a:lnTo>
                    <a:lnTo>
                      <a:pt x="269" y="111"/>
                    </a:lnTo>
                    <a:lnTo>
                      <a:pt x="261" y="115"/>
                    </a:lnTo>
                    <a:lnTo>
                      <a:pt x="261" y="116"/>
                    </a:lnTo>
                    <a:lnTo>
                      <a:pt x="261" y="122"/>
                    </a:lnTo>
                    <a:lnTo>
                      <a:pt x="267" y="126"/>
                    </a:lnTo>
                    <a:lnTo>
                      <a:pt x="263" y="136"/>
                    </a:lnTo>
                    <a:lnTo>
                      <a:pt x="265" y="160"/>
                    </a:lnTo>
                    <a:lnTo>
                      <a:pt x="276" y="164"/>
                    </a:lnTo>
                    <a:lnTo>
                      <a:pt x="281" y="171"/>
                    </a:lnTo>
                    <a:lnTo>
                      <a:pt x="278" y="182"/>
                    </a:lnTo>
                    <a:lnTo>
                      <a:pt x="269" y="196"/>
                    </a:lnTo>
                    <a:lnTo>
                      <a:pt x="280" y="216"/>
                    </a:lnTo>
                    <a:lnTo>
                      <a:pt x="298" y="227"/>
                    </a:lnTo>
                    <a:lnTo>
                      <a:pt x="300" y="242"/>
                    </a:lnTo>
                    <a:lnTo>
                      <a:pt x="307" y="244"/>
                    </a:lnTo>
                    <a:lnTo>
                      <a:pt x="301" y="253"/>
                    </a:lnTo>
                    <a:lnTo>
                      <a:pt x="291" y="257"/>
                    </a:lnTo>
                    <a:lnTo>
                      <a:pt x="283" y="264"/>
                    </a:lnTo>
                    <a:lnTo>
                      <a:pt x="280" y="280"/>
                    </a:lnTo>
                    <a:lnTo>
                      <a:pt x="212" y="271"/>
                    </a:lnTo>
                    <a:lnTo>
                      <a:pt x="205" y="249"/>
                    </a:lnTo>
                    <a:lnTo>
                      <a:pt x="196" y="244"/>
                    </a:lnTo>
                    <a:lnTo>
                      <a:pt x="169" y="257"/>
                    </a:lnTo>
                    <a:lnTo>
                      <a:pt x="150" y="253"/>
                    </a:lnTo>
                    <a:lnTo>
                      <a:pt x="149" y="249"/>
                    </a:lnTo>
                    <a:lnTo>
                      <a:pt x="138" y="244"/>
                    </a:lnTo>
                    <a:lnTo>
                      <a:pt x="132" y="238"/>
                    </a:lnTo>
                    <a:lnTo>
                      <a:pt x="118" y="231"/>
                    </a:lnTo>
                    <a:lnTo>
                      <a:pt x="109" y="213"/>
                    </a:lnTo>
                    <a:lnTo>
                      <a:pt x="103" y="207"/>
                    </a:lnTo>
                    <a:lnTo>
                      <a:pt x="94" y="191"/>
                    </a:lnTo>
                    <a:lnTo>
                      <a:pt x="87" y="195"/>
                    </a:lnTo>
                    <a:lnTo>
                      <a:pt x="76" y="182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60" y="175"/>
                    </a:lnTo>
                    <a:lnTo>
                      <a:pt x="56" y="175"/>
                    </a:lnTo>
                    <a:lnTo>
                      <a:pt x="56" y="160"/>
                    </a:lnTo>
                    <a:lnTo>
                      <a:pt x="50" y="147"/>
                    </a:lnTo>
                    <a:lnTo>
                      <a:pt x="30" y="135"/>
                    </a:lnTo>
                    <a:lnTo>
                      <a:pt x="20" y="116"/>
                    </a:lnTo>
                    <a:lnTo>
                      <a:pt x="23" y="107"/>
                    </a:lnTo>
                    <a:lnTo>
                      <a:pt x="32" y="93"/>
                    </a:lnTo>
                    <a:lnTo>
                      <a:pt x="30" y="87"/>
                    </a:lnTo>
                    <a:lnTo>
                      <a:pt x="34" y="82"/>
                    </a:lnTo>
                    <a:lnTo>
                      <a:pt x="21" y="76"/>
                    </a:lnTo>
                    <a:lnTo>
                      <a:pt x="12" y="62"/>
                    </a:lnTo>
                    <a:lnTo>
                      <a:pt x="10" y="53"/>
                    </a:lnTo>
                    <a:lnTo>
                      <a:pt x="10" y="47"/>
                    </a:lnTo>
                    <a:lnTo>
                      <a:pt x="3" y="40"/>
                    </a:lnTo>
                    <a:lnTo>
                      <a:pt x="3" y="16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21" y="18"/>
                    </a:lnTo>
                    <a:lnTo>
                      <a:pt x="30" y="20"/>
                    </a:lnTo>
                    <a:lnTo>
                      <a:pt x="41" y="20"/>
                    </a:lnTo>
                    <a:lnTo>
                      <a:pt x="49" y="9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16"/>
                    </a:lnTo>
                    <a:lnTo>
                      <a:pt x="61" y="20"/>
                    </a:lnTo>
                    <a:lnTo>
                      <a:pt x="76" y="27"/>
                    </a:lnTo>
                    <a:lnTo>
                      <a:pt x="80" y="46"/>
                    </a:lnTo>
                    <a:lnTo>
                      <a:pt x="96" y="49"/>
                    </a:lnTo>
                    <a:lnTo>
                      <a:pt x="105" y="60"/>
                    </a:lnTo>
                    <a:lnTo>
                      <a:pt x="120" y="66"/>
                    </a:lnTo>
                    <a:lnTo>
                      <a:pt x="147" y="62"/>
                    </a:lnTo>
                    <a:lnTo>
                      <a:pt x="147" y="6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4" name="Freeform 774"/>
              <p:cNvSpPr>
                <a:spLocks/>
              </p:cNvSpPr>
              <p:nvPr/>
            </p:nvSpPr>
            <p:spPr bwMode="auto">
              <a:xfrm>
                <a:off x="3407" y="1577"/>
                <a:ext cx="307" cy="280"/>
              </a:xfrm>
              <a:custGeom>
                <a:avLst/>
                <a:gdLst>
                  <a:gd name="T0" fmla="*/ 160 w 307"/>
                  <a:gd name="T1" fmla="*/ 60 h 280"/>
                  <a:gd name="T2" fmla="*/ 165 w 307"/>
                  <a:gd name="T3" fmla="*/ 47 h 280"/>
                  <a:gd name="T4" fmla="*/ 209 w 307"/>
                  <a:gd name="T5" fmla="*/ 31 h 280"/>
                  <a:gd name="T6" fmla="*/ 241 w 307"/>
                  <a:gd name="T7" fmla="*/ 46 h 280"/>
                  <a:gd name="T8" fmla="*/ 265 w 307"/>
                  <a:gd name="T9" fmla="*/ 66 h 280"/>
                  <a:gd name="T10" fmla="*/ 274 w 307"/>
                  <a:gd name="T11" fmla="*/ 82 h 280"/>
                  <a:gd name="T12" fmla="*/ 269 w 307"/>
                  <a:gd name="T13" fmla="*/ 111 h 280"/>
                  <a:gd name="T14" fmla="*/ 261 w 307"/>
                  <a:gd name="T15" fmla="*/ 116 h 280"/>
                  <a:gd name="T16" fmla="*/ 267 w 307"/>
                  <a:gd name="T17" fmla="*/ 126 h 280"/>
                  <a:gd name="T18" fmla="*/ 265 w 307"/>
                  <a:gd name="T19" fmla="*/ 160 h 280"/>
                  <a:gd name="T20" fmla="*/ 281 w 307"/>
                  <a:gd name="T21" fmla="*/ 171 h 280"/>
                  <a:gd name="T22" fmla="*/ 269 w 307"/>
                  <a:gd name="T23" fmla="*/ 196 h 280"/>
                  <a:gd name="T24" fmla="*/ 298 w 307"/>
                  <a:gd name="T25" fmla="*/ 227 h 280"/>
                  <a:gd name="T26" fmla="*/ 307 w 307"/>
                  <a:gd name="T27" fmla="*/ 244 h 280"/>
                  <a:gd name="T28" fmla="*/ 291 w 307"/>
                  <a:gd name="T29" fmla="*/ 257 h 280"/>
                  <a:gd name="T30" fmla="*/ 280 w 307"/>
                  <a:gd name="T31" fmla="*/ 280 h 280"/>
                  <a:gd name="T32" fmla="*/ 205 w 307"/>
                  <a:gd name="T33" fmla="*/ 249 h 280"/>
                  <a:gd name="T34" fmla="*/ 169 w 307"/>
                  <a:gd name="T35" fmla="*/ 257 h 280"/>
                  <a:gd name="T36" fmla="*/ 149 w 307"/>
                  <a:gd name="T37" fmla="*/ 249 h 280"/>
                  <a:gd name="T38" fmla="*/ 132 w 307"/>
                  <a:gd name="T39" fmla="*/ 238 h 280"/>
                  <a:gd name="T40" fmla="*/ 109 w 307"/>
                  <a:gd name="T41" fmla="*/ 213 h 280"/>
                  <a:gd name="T42" fmla="*/ 94 w 307"/>
                  <a:gd name="T43" fmla="*/ 191 h 280"/>
                  <a:gd name="T44" fmla="*/ 76 w 307"/>
                  <a:gd name="T45" fmla="*/ 182 h 280"/>
                  <a:gd name="T46" fmla="*/ 61 w 307"/>
                  <a:gd name="T47" fmla="*/ 184 h 280"/>
                  <a:gd name="T48" fmla="*/ 56 w 307"/>
                  <a:gd name="T49" fmla="*/ 175 h 280"/>
                  <a:gd name="T50" fmla="*/ 50 w 307"/>
                  <a:gd name="T51" fmla="*/ 147 h 280"/>
                  <a:gd name="T52" fmla="*/ 20 w 307"/>
                  <a:gd name="T53" fmla="*/ 116 h 280"/>
                  <a:gd name="T54" fmla="*/ 32 w 307"/>
                  <a:gd name="T55" fmla="*/ 93 h 280"/>
                  <a:gd name="T56" fmla="*/ 34 w 307"/>
                  <a:gd name="T57" fmla="*/ 82 h 280"/>
                  <a:gd name="T58" fmla="*/ 12 w 307"/>
                  <a:gd name="T59" fmla="*/ 62 h 280"/>
                  <a:gd name="T60" fmla="*/ 10 w 307"/>
                  <a:gd name="T61" fmla="*/ 47 h 280"/>
                  <a:gd name="T62" fmla="*/ 3 w 307"/>
                  <a:gd name="T63" fmla="*/ 16 h 280"/>
                  <a:gd name="T64" fmla="*/ 7 w 307"/>
                  <a:gd name="T65" fmla="*/ 0 h 280"/>
                  <a:gd name="T66" fmla="*/ 21 w 307"/>
                  <a:gd name="T67" fmla="*/ 18 h 280"/>
                  <a:gd name="T68" fmla="*/ 41 w 307"/>
                  <a:gd name="T69" fmla="*/ 20 h 280"/>
                  <a:gd name="T70" fmla="*/ 60 w 307"/>
                  <a:gd name="T71" fmla="*/ 4 h 280"/>
                  <a:gd name="T72" fmla="*/ 67 w 307"/>
                  <a:gd name="T73" fmla="*/ 16 h 280"/>
                  <a:gd name="T74" fmla="*/ 76 w 307"/>
                  <a:gd name="T75" fmla="*/ 27 h 280"/>
                  <a:gd name="T76" fmla="*/ 96 w 307"/>
                  <a:gd name="T77" fmla="*/ 49 h 280"/>
                  <a:gd name="T78" fmla="*/ 120 w 307"/>
                  <a:gd name="T79" fmla="*/ 66 h 280"/>
                  <a:gd name="T80" fmla="*/ 147 w 307"/>
                  <a:gd name="T81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7" h="280">
                    <a:moveTo>
                      <a:pt x="147" y="62"/>
                    </a:moveTo>
                    <a:lnTo>
                      <a:pt x="160" y="60"/>
                    </a:lnTo>
                    <a:lnTo>
                      <a:pt x="158" y="49"/>
                    </a:lnTo>
                    <a:lnTo>
                      <a:pt x="165" y="47"/>
                    </a:lnTo>
                    <a:lnTo>
                      <a:pt x="180" y="36"/>
                    </a:lnTo>
                    <a:lnTo>
                      <a:pt x="209" y="31"/>
                    </a:lnTo>
                    <a:lnTo>
                      <a:pt x="214" y="38"/>
                    </a:lnTo>
                    <a:lnTo>
                      <a:pt x="241" y="46"/>
                    </a:lnTo>
                    <a:lnTo>
                      <a:pt x="247" y="55"/>
                    </a:lnTo>
                    <a:lnTo>
                      <a:pt x="265" y="66"/>
                    </a:lnTo>
                    <a:lnTo>
                      <a:pt x="272" y="66"/>
                    </a:lnTo>
                    <a:lnTo>
                      <a:pt x="274" y="82"/>
                    </a:lnTo>
                    <a:lnTo>
                      <a:pt x="271" y="100"/>
                    </a:lnTo>
                    <a:lnTo>
                      <a:pt x="269" y="111"/>
                    </a:lnTo>
                    <a:lnTo>
                      <a:pt x="261" y="115"/>
                    </a:lnTo>
                    <a:lnTo>
                      <a:pt x="261" y="116"/>
                    </a:lnTo>
                    <a:lnTo>
                      <a:pt x="261" y="122"/>
                    </a:lnTo>
                    <a:lnTo>
                      <a:pt x="267" y="126"/>
                    </a:lnTo>
                    <a:lnTo>
                      <a:pt x="263" y="136"/>
                    </a:lnTo>
                    <a:lnTo>
                      <a:pt x="265" y="160"/>
                    </a:lnTo>
                    <a:lnTo>
                      <a:pt x="276" y="164"/>
                    </a:lnTo>
                    <a:lnTo>
                      <a:pt x="281" y="171"/>
                    </a:lnTo>
                    <a:lnTo>
                      <a:pt x="278" y="182"/>
                    </a:lnTo>
                    <a:lnTo>
                      <a:pt x="269" y="196"/>
                    </a:lnTo>
                    <a:lnTo>
                      <a:pt x="280" y="216"/>
                    </a:lnTo>
                    <a:lnTo>
                      <a:pt x="298" y="227"/>
                    </a:lnTo>
                    <a:lnTo>
                      <a:pt x="300" y="242"/>
                    </a:lnTo>
                    <a:lnTo>
                      <a:pt x="307" y="244"/>
                    </a:lnTo>
                    <a:lnTo>
                      <a:pt x="301" y="253"/>
                    </a:lnTo>
                    <a:lnTo>
                      <a:pt x="291" y="257"/>
                    </a:lnTo>
                    <a:lnTo>
                      <a:pt x="283" y="264"/>
                    </a:lnTo>
                    <a:lnTo>
                      <a:pt x="280" y="280"/>
                    </a:lnTo>
                    <a:lnTo>
                      <a:pt x="212" y="271"/>
                    </a:lnTo>
                    <a:lnTo>
                      <a:pt x="205" y="249"/>
                    </a:lnTo>
                    <a:lnTo>
                      <a:pt x="196" y="244"/>
                    </a:lnTo>
                    <a:lnTo>
                      <a:pt x="169" y="257"/>
                    </a:lnTo>
                    <a:lnTo>
                      <a:pt x="150" y="253"/>
                    </a:lnTo>
                    <a:lnTo>
                      <a:pt x="149" y="249"/>
                    </a:lnTo>
                    <a:lnTo>
                      <a:pt x="138" y="244"/>
                    </a:lnTo>
                    <a:lnTo>
                      <a:pt x="132" y="238"/>
                    </a:lnTo>
                    <a:lnTo>
                      <a:pt x="118" y="231"/>
                    </a:lnTo>
                    <a:lnTo>
                      <a:pt x="109" y="213"/>
                    </a:lnTo>
                    <a:lnTo>
                      <a:pt x="103" y="207"/>
                    </a:lnTo>
                    <a:lnTo>
                      <a:pt x="94" y="191"/>
                    </a:lnTo>
                    <a:lnTo>
                      <a:pt x="87" y="195"/>
                    </a:lnTo>
                    <a:lnTo>
                      <a:pt x="76" y="182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60" y="175"/>
                    </a:lnTo>
                    <a:lnTo>
                      <a:pt x="56" y="175"/>
                    </a:lnTo>
                    <a:lnTo>
                      <a:pt x="56" y="160"/>
                    </a:lnTo>
                    <a:lnTo>
                      <a:pt x="50" y="147"/>
                    </a:lnTo>
                    <a:lnTo>
                      <a:pt x="30" y="135"/>
                    </a:lnTo>
                    <a:lnTo>
                      <a:pt x="20" y="116"/>
                    </a:lnTo>
                    <a:lnTo>
                      <a:pt x="23" y="107"/>
                    </a:lnTo>
                    <a:lnTo>
                      <a:pt x="32" y="93"/>
                    </a:lnTo>
                    <a:lnTo>
                      <a:pt x="30" y="87"/>
                    </a:lnTo>
                    <a:lnTo>
                      <a:pt x="34" y="82"/>
                    </a:lnTo>
                    <a:lnTo>
                      <a:pt x="21" y="76"/>
                    </a:lnTo>
                    <a:lnTo>
                      <a:pt x="12" y="62"/>
                    </a:lnTo>
                    <a:lnTo>
                      <a:pt x="10" y="53"/>
                    </a:lnTo>
                    <a:lnTo>
                      <a:pt x="10" y="47"/>
                    </a:lnTo>
                    <a:lnTo>
                      <a:pt x="3" y="40"/>
                    </a:lnTo>
                    <a:lnTo>
                      <a:pt x="3" y="16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21" y="18"/>
                    </a:lnTo>
                    <a:lnTo>
                      <a:pt x="30" y="20"/>
                    </a:lnTo>
                    <a:lnTo>
                      <a:pt x="41" y="20"/>
                    </a:lnTo>
                    <a:lnTo>
                      <a:pt x="49" y="9"/>
                    </a:lnTo>
                    <a:lnTo>
                      <a:pt x="60" y="4"/>
                    </a:lnTo>
                    <a:lnTo>
                      <a:pt x="65" y="5"/>
                    </a:lnTo>
                    <a:lnTo>
                      <a:pt x="67" y="16"/>
                    </a:lnTo>
                    <a:lnTo>
                      <a:pt x="61" y="20"/>
                    </a:lnTo>
                    <a:lnTo>
                      <a:pt x="76" y="27"/>
                    </a:lnTo>
                    <a:lnTo>
                      <a:pt x="80" y="46"/>
                    </a:lnTo>
                    <a:lnTo>
                      <a:pt x="96" y="49"/>
                    </a:lnTo>
                    <a:lnTo>
                      <a:pt x="105" y="60"/>
                    </a:lnTo>
                    <a:lnTo>
                      <a:pt x="120" y="66"/>
                    </a:lnTo>
                    <a:lnTo>
                      <a:pt x="147" y="62"/>
                    </a:lnTo>
                    <a:lnTo>
                      <a:pt x="147" y="62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5" name="Freeform 775"/>
              <p:cNvSpPr>
                <a:spLocks/>
              </p:cNvSpPr>
              <p:nvPr/>
            </p:nvSpPr>
            <p:spPr bwMode="auto">
              <a:xfrm>
                <a:off x="3057" y="1057"/>
                <a:ext cx="8" cy="9"/>
              </a:xfrm>
              <a:custGeom>
                <a:avLst/>
                <a:gdLst>
                  <a:gd name="T0" fmla="*/ 4 w 8"/>
                  <a:gd name="T1" fmla="*/ 9 h 9"/>
                  <a:gd name="T2" fmla="*/ 8 w 8"/>
                  <a:gd name="T3" fmla="*/ 0 h 9"/>
                  <a:gd name="T4" fmla="*/ 0 w 8"/>
                  <a:gd name="T5" fmla="*/ 9 h 9"/>
                  <a:gd name="T6" fmla="*/ 4 w 8"/>
                  <a:gd name="T7" fmla="*/ 9 h 9"/>
                  <a:gd name="T8" fmla="*/ 4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6" name="Freeform 776"/>
              <p:cNvSpPr>
                <a:spLocks/>
              </p:cNvSpPr>
              <p:nvPr/>
            </p:nvSpPr>
            <p:spPr bwMode="auto">
              <a:xfrm>
                <a:off x="3057" y="1057"/>
                <a:ext cx="8" cy="9"/>
              </a:xfrm>
              <a:custGeom>
                <a:avLst/>
                <a:gdLst>
                  <a:gd name="T0" fmla="*/ 4 w 8"/>
                  <a:gd name="T1" fmla="*/ 9 h 9"/>
                  <a:gd name="T2" fmla="*/ 8 w 8"/>
                  <a:gd name="T3" fmla="*/ 0 h 9"/>
                  <a:gd name="T4" fmla="*/ 0 w 8"/>
                  <a:gd name="T5" fmla="*/ 9 h 9"/>
                  <a:gd name="T6" fmla="*/ 4 w 8"/>
                  <a:gd name="T7" fmla="*/ 9 h 9"/>
                  <a:gd name="T8" fmla="*/ 4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7" name="Freeform 777"/>
              <p:cNvSpPr>
                <a:spLocks/>
              </p:cNvSpPr>
              <p:nvPr/>
            </p:nvSpPr>
            <p:spPr bwMode="auto">
              <a:xfrm>
                <a:off x="3015" y="1055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0 w 6"/>
                  <a:gd name="T3" fmla="*/ 0 h 11"/>
                  <a:gd name="T4" fmla="*/ 0 w 6"/>
                  <a:gd name="T5" fmla="*/ 7 h 11"/>
                  <a:gd name="T6" fmla="*/ 6 w 6"/>
                  <a:gd name="T7" fmla="*/ 11 h 11"/>
                  <a:gd name="T8" fmla="*/ 6 w 6"/>
                  <a:gd name="T9" fmla="*/ 0 h 11"/>
                  <a:gd name="T10" fmla="*/ 6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8" name="Freeform 778"/>
              <p:cNvSpPr>
                <a:spLocks/>
              </p:cNvSpPr>
              <p:nvPr/>
            </p:nvSpPr>
            <p:spPr bwMode="auto">
              <a:xfrm>
                <a:off x="3015" y="1055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0 w 6"/>
                  <a:gd name="T3" fmla="*/ 0 h 11"/>
                  <a:gd name="T4" fmla="*/ 0 w 6"/>
                  <a:gd name="T5" fmla="*/ 7 h 11"/>
                  <a:gd name="T6" fmla="*/ 6 w 6"/>
                  <a:gd name="T7" fmla="*/ 11 h 11"/>
                  <a:gd name="T8" fmla="*/ 6 w 6"/>
                  <a:gd name="T9" fmla="*/ 0 h 11"/>
                  <a:gd name="T10" fmla="*/ 6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09" name="Freeform 779"/>
              <p:cNvSpPr>
                <a:spLocks/>
              </p:cNvSpPr>
              <p:nvPr/>
            </p:nvSpPr>
            <p:spPr bwMode="auto">
              <a:xfrm>
                <a:off x="3030" y="682"/>
                <a:ext cx="173" cy="386"/>
              </a:xfrm>
              <a:custGeom>
                <a:avLst/>
                <a:gdLst>
                  <a:gd name="T0" fmla="*/ 38 w 173"/>
                  <a:gd name="T1" fmla="*/ 77 h 386"/>
                  <a:gd name="T2" fmla="*/ 47 w 173"/>
                  <a:gd name="T3" fmla="*/ 127 h 386"/>
                  <a:gd name="T4" fmla="*/ 51 w 173"/>
                  <a:gd name="T5" fmla="*/ 160 h 386"/>
                  <a:gd name="T6" fmla="*/ 76 w 173"/>
                  <a:gd name="T7" fmla="*/ 195 h 386"/>
                  <a:gd name="T8" fmla="*/ 66 w 173"/>
                  <a:gd name="T9" fmla="*/ 218 h 386"/>
                  <a:gd name="T10" fmla="*/ 35 w 173"/>
                  <a:gd name="T11" fmla="*/ 266 h 386"/>
                  <a:gd name="T12" fmla="*/ 18 w 173"/>
                  <a:gd name="T13" fmla="*/ 275 h 386"/>
                  <a:gd name="T14" fmla="*/ 13 w 173"/>
                  <a:gd name="T15" fmla="*/ 284 h 386"/>
                  <a:gd name="T16" fmla="*/ 11 w 173"/>
                  <a:gd name="T17" fmla="*/ 309 h 386"/>
                  <a:gd name="T18" fmla="*/ 16 w 173"/>
                  <a:gd name="T19" fmla="*/ 335 h 386"/>
                  <a:gd name="T20" fmla="*/ 15 w 173"/>
                  <a:gd name="T21" fmla="*/ 346 h 386"/>
                  <a:gd name="T22" fmla="*/ 15 w 173"/>
                  <a:gd name="T23" fmla="*/ 360 h 386"/>
                  <a:gd name="T24" fmla="*/ 31 w 173"/>
                  <a:gd name="T25" fmla="*/ 377 h 386"/>
                  <a:gd name="T26" fmla="*/ 40 w 173"/>
                  <a:gd name="T27" fmla="*/ 386 h 386"/>
                  <a:gd name="T28" fmla="*/ 46 w 173"/>
                  <a:gd name="T29" fmla="*/ 386 h 386"/>
                  <a:gd name="T30" fmla="*/ 84 w 173"/>
                  <a:gd name="T31" fmla="*/ 371 h 386"/>
                  <a:gd name="T32" fmla="*/ 149 w 173"/>
                  <a:gd name="T33" fmla="*/ 331 h 386"/>
                  <a:gd name="T34" fmla="*/ 173 w 173"/>
                  <a:gd name="T35" fmla="*/ 282 h 386"/>
                  <a:gd name="T36" fmla="*/ 156 w 173"/>
                  <a:gd name="T37" fmla="*/ 258 h 386"/>
                  <a:gd name="T38" fmla="*/ 153 w 173"/>
                  <a:gd name="T39" fmla="*/ 229 h 386"/>
                  <a:gd name="T40" fmla="*/ 147 w 173"/>
                  <a:gd name="T41" fmla="*/ 218 h 386"/>
                  <a:gd name="T42" fmla="*/ 153 w 173"/>
                  <a:gd name="T43" fmla="*/ 182 h 386"/>
                  <a:gd name="T44" fmla="*/ 151 w 173"/>
                  <a:gd name="T45" fmla="*/ 109 h 386"/>
                  <a:gd name="T46" fmla="*/ 129 w 173"/>
                  <a:gd name="T47" fmla="*/ 75 h 386"/>
                  <a:gd name="T48" fmla="*/ 129 w 173"/>
                  <a:gd name="T49" fmla="*/ 55 h 386"/>
                  <a:gd name="T50" fmla="*/ 133 w 173"/>
                  <a:gd name="T51" fmla="*/ 40 h 386"/>
                  <a:gd name="T52" fmla="*/ 138 w 173"/>
                  <a:gd name="T53" fmla="*/ 16 h 386"/>
                  <a:gd name="T54" fmla="*/ 87 w 173"/>
                  <a:gd name="T55" fmla="*/ 11 h 386"/>
                  <a:gd name="T56" fmla="*/ 84 w 173"/>
                  <a:gd name="T57" fmla="*/ 47 h 386"/>
                  <a:gd name="T58" fmla="*/ 55 w 173"/>
                  <a:gd name="T59" fmla="*/ 55 h 386"/>
                  <a:gd name="T60" fmla="*/ 31 w 173"/>
                  <a:gd name="T61" fmla="*/ 58 h 386"/>
                  <a:gd name="T62" fmla="*/ 7 w 173"/>
                  <a:gd name="T63" fmla="*/ 35 h 386"/>
                  <a:gd name="T64" fmla="*/ 0 w 173"/>
                  <a:gd name="T65" fmla="*/ 4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386">
                    <a:moveTo>
                      <a:pt x="0" y="44"/>
                    </a:moveTo>
                    <a:lnTo>
                      <a:pt x="38" y="77"/>
                    </a:lnTo>
                    <a:lnTo>
                      <a:pt x="47" y="93"/>
                    </a:lnTo>
                    <a:lnTo>
                      <a:pt x="47" y="127"/>
                    </a:lnTo>
                    <a:lnTo>
                      <a:pt x="55" y="144"/>
                    </a:lnTo>
                    <a:lnTo>
                      <a:pt x="51" y="160"/>
                    </a:lnTo>
                    <a:lnTo>
                      <a:pt x="56" y="175"/>
                    </a:lnTo>
                    <a:lnTo>
                      <a:pt x="76" y="195"/>
                    </a:lnTo>
                    <a:lnTo>
                      <a:pt x="80" y="213"/>
                    </a:lnTo>
                    <a:lnTo>
                      <a:pt x="66" y="218"/>
                    </a:lnTo>
                    <a:lnTo>
                      <a:pt x="64" y="229"/>
                    </a:lnTo>
                    <a:lnTo>
                      <a:pt x="35" y="266"/>
                    </a:lnTo>
                    <a:lnTo>
                      <a:pt x="27" y="275"/>
                    </a:lnTo>
                    <a:lnTo>
                      <a:pt x="18" y="275"/>
                    </a:lnTo>
                    <a:lnTo>
                      <a:pt x="18" y="284"/>
                    </a:lnTo>
                    <a:lnTo>
                      <a:pt x="13" y="284"/>
                    </a:lnTo>
                    <a:lnTo>
                      <a:pt x="7" y="295"/>
                    </a:lnTo>
                    <a:lnTo>
                      <a:pt x="11" y="309"/>
                    </a:lnTo>
                    <a:lnTo>
                      <a:pt x="9" y="317"/>
                    </a:lnTo>
                    <a:lnTo>
                      <a:pt x="16" y="335"/>
                    </a:lnTo>
                    <a:lnTo>
                      <a:pt x="15" y="335"/>
                    </a:lnTo>
                    <a:lnTo>
                      <a:pt x="15" y="346"/>
                    </a:lnTo>
                    <a:lnTo>
                      <a:pt x="11" y="353"/>
                    </a:lnTo>
                    <a:lnTo>
                      <a:pt x="15" y="360"/>
                    </a:lnTo>
                    <a:lnTo>
                      <a:pt x="11" y="364"/>
                    </a:lnTo>
                    <a:lnTo>
                      <a:pt x="31" y="377"/>
                    </a:lnTo>
                    <a:lnTo>
                      <a:pt x="36" y="373"/>
                    </a:lnTo>
                    <a:lnTo>
                      <a:pt x="40" y="386"/>
                    </a:lnTo>
                    <a:lnTo>
                      <a:pt x="44" y="382"/>
                    </a:lnTo>
                    <a:lnTo>
                      <a:pt x="46" y="386"/>
                    </a:lnTo>
                    <a:lnTo>
                      <a:pt x="60" y="384"/>
                    </a:lnTo>
                    <a:lnTo>
                      <a:pt x="84" y="371"/>
                    </a:lnTo>
                    <a:lnTo>
                      <a:pt x="113" y="366"/>
                    </a:lnTo>
                    <a:lnTo>
                      <a:pt x="149" y="331"/>
                    </a:lnTo>
                    <a:lnTo>
                      <a:pt x="173" y="295"/>
                    </a:lnTo>
                    <a:lnTo>
                      <a:pt x="173" y="282"/>
                    </a:lnTo>
                    <a:lnTo>
                      <a:pt x="164" y="271"/>
                    </a:lnTo>
                    <a:lnTo>
                      <a:pt x="156" y="258"/>
                    </a:lnTo>
                    <a:lnTo>
                      <a:pt x="160" y="238"/>
                    </a:lnTo>
                    <a:lnTo>
                      <a:pt x="153" y="229"/>
                    </a:lnTo>
                    <a:lnTo>
                      <a:pt x="153" y="218"/>
                    </a:lnTo>
                    <a:lnTo>
                      <a:pt x="147" y="218"/>
                    </a:lnTo>
                    <a:lnTo>
                      <a:pt x="147" y="200"/>
                    </a:lnTo>
                    <a:lnTo>
                      <a:pt x="153" y="182"/>
                    </a:lnTo>
                    <a:lnTo>
                      <a:pt x="138" y="137"/>
                    </a:lnTo>
                    <a:lnTo>
                      <a:pt x="151" y="109"/>
                    </a:lnTo>
                    <a:lnTo>
                      <a:pt x="142" y="87"/>
                    </a:lnTo>
                    <a:lnTo>
                      <a:pt x="129" y="75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36" y="46"/>
                    </a:lnTo>
                    <a:lnTo>
                      <a:pt x="133" y="40"/>
                    </a:lnTo>
                    <a:lnTo>
                      <a:pt x="140" y="29"/>
                    </a:lnTo>
                    <a:lnTo>
                      <a:pt x="138" y="16"/>
                    </a:lnTo>
                    <a:lnTo>
                      <a:pt x="120" y="0"/>
                    </a:lnTo>
                    <a:lnTo>
                      <a:pt x="87" y="11"/>
                    </a:lnTo>
                    <a:lnTo>
                      <a:pt x="84" y="22"/>
                    </a:lnTo>
                    <a:lnTo>
                      <a:pt x="84" y="47"/>
                    </a:lnTo>
                    <a:lnTo>
                      <a:pt x="66" y="62"/>
                    </a:lnTo>
                    <a:lnTo>
                      <a:pt x="55" y="55"/>
                    </a:lnTo>
                    <a:lnTo>
                      <a:pt x="46" y="62"/>
                    </a:lnTo>
                    <a:lnTo>
                      <a:pt x="31" y="58"/>
                    </a:lnTo>
                    <a:lnTo>
                      <a:pt x="11" y="33"/>
                    </a:lnTo>
                    <a:lnTo>
                      <a:pt x="7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0" name="Freeform 780"/>
              <p:cNvSpPr>
                <a:spLocks/>
              </p:cNvSpPr>
              <p:nvPr/>
            </p:nvSpPr>
            <p:spPr bwMode="auto">
              <a:xfrm>
                <a:off x="3030" y="682"/>
                <a:ext cx="173" cy="386"/>
              </a:xfrm>
              <a:custGeom>
                <a:avLst/>
                <a:gdLst>
                  <a:gd name="T0" fmla="*/ 38 w 173"/>
                  <a:gd name="T1" fmla="*/ 77 h 386"/>
                  <a:gd name="T2" fmla="*/ 47 w 173"/>
                  <a:gd name="T3" fmla="*/ 127 h 386"/>
                  <a:gd name="T4" fmla="*/ 51 w 173"/>
                  <a:gd name="T5" fmla="*/ 160 h 386"/>
                  <a:gd name="T6" fmla="*/ 76 w 173"/>
                  <a:gd name="T7" fmla="*/ 195 h 386"/>
                  <a:gd name="T8" fmla="*/ 66 w 173"/>
                  <a:gd name="T9" fmla="*/ 218 h 386"/>
                  <a:gd name="T10" fmla="*/ 35 w 173"/>
                  <a:gd name="T11" fmla="*/ 266 h 386"/>
                  <a:gd name="T12" fmla="*/ 18 w 173"/>
                  <a:gd name="T13" fmla="*/ 275 h 386"/>
                  <a:gd name="T14" fmla="*/ 13 w 173"/>
                  <a:gd name="T15" fmla="*/ 284 h 386"/>
                  <a:gd name="T16" fmla="*/ 11 w 173"/>
                  <a:gd name="T17" fmla="*/ 309 h 386"/>
                  <a:gd name="T18" fmla="*/ 16 w 173"/>
                  <a:gd name="T19" fmla="*/ 335 h 386"/>
                  <a:gd name="T20" fmla="*/ 15 w 173"/>
                  <a:gd name="T21" fmla="*/ 346 h 386"/>
                  <a:gd name="T22" fmla="*/ 15 w 173"/>
                  <a:gd name="T23" fmla="*/ 360 h 386"/>
                  <a:gd name="T24" fmla="*/ 31 w 173"/>
                  <a:gd name="T25" fmla="*/ 377 h 386"/>
                  <a:gd name="T26" fmla="*/ 40 w 173"/>
                  <a:gd name="T27" fmla="*/ 386 h 386"/>
                  <a:gd name="T28" fmla="*/ 46 w 173"/>
                  <a:gd name="T29" fmla="*/ 386 h 386"/>
                  <a:gd name="T30" fmla="*/ 84 w 173"/>
                  <a:gd name="T31" fmla="*/ 371 h 386"/>
                  <a:gd name="T32" fmla="*/ 149 w 173"/>
                  <a:gd name="T33" fmla="*/ 331 h 386"/>
                  <a:gd name="T34" fmla="*/ 173 w 173"/>
                  <a:gd name="T35" fmla="*/ 282 h 386"/>
                  <a:gd name="T36" fmla="*/ 156 w 173"/>
                  <a:gd name="T37" fmla="*/ 258 h 386"/>
                  <a:gd name="T38" fmla="*/ 153 w 173"/>
                  <a:gd name="T39" fmla="*/ 229 h 386"/>
                  <a:gd name="T40" fmla="*/ 147 w 173"/>
                  <a:gd name="T41" fmla="*/ 218 h 386"/>
                  <a:gd name="T42" fmla="*/ 153 w 173"/>
                  <a:gd name="T43" fmla="*/ 182 h 386"/>
                  <a:gd name="T44" fmla="*/ 151 w 173"/>
                  <a:gd name="T45" fmla="*/ 109 h 386"/>
                  <a:gd name="T46" fmla="*/ 129 w 173"/>
                  <a:gd name="T47" fmla="*/ 75 h 386"/>
                  <a:gd name="T48" fmla="*/ 129 w 173"/>
                  <a:gd name="T49" fmla="*/ 55 h 386"/>
                  <a:gd name="T50" fmla="*/ 133 w 173"/>
                  <a:gd name="T51" fmla="*/ 40 h 386"/>
                  <a:gd name="T52" fmla="*/ 138 w 173"/>
                  <a:gd name="T53" fmla="*/ 16 h 386"/>
                  <a:gd name="T54" fmla="*/ 87 w 173"/>
                  <a:gd name="T55" fmla="*/ 11 h 386"/>
                  <a:gd name="T56" fmla="*/ 84 w 173"/>
                  <a:gd name="T57" fmla="*/ 47 h 386"/>
                  <a:gd name="T58" fmla="*/ 55 w 173"/>
                  <a:gd name="T59" fmla="*/ 55 h 386"/>
                  <a:gd name="T60" fmla="*/ 31 w 173"/>
                  <a:gd name="T61" fmla="*/ 58 h 386"/>
                  <a:gd name="T62" fmla="*/ 7 w 173"/>
                  <a:gd name="T63" fmla="*/ 35 h 386"/>
                  <a:gd name="T64" fmla="*/ 0 w 173"/>
                  <a:gd name="T65" fmla="*/ 4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386">
                    <a:moveTo>
                      <a:pt x="0" y="44"/>
                    </a:moveTo>
                    <a:lnTo>
                      <a:pt x="38" y="77"/>
                    </a:lnTo>
                    <a:lnTo>
                      <a:pt x="47" y="93"/>
                    </a:lnTo>
                    <a:lnTo>
                      <a:pt x="47" y="127"/>
                    </a:lnTo>
                    <a:lnTo>
                      <a:pt x="55" y="144"/>
                    </a:lnTo>
                    <a:lnTo>
                      <a:pt x="51" y="160"/>
                    </a:lnTo>
                    <a:lnTo>
                      <a:pt x="56" y="175"/>
                    </a:lnTo>
                    <a:lnTo>
                      <a:pt x="76" y="195"/>
                    </a:lnTo>
                    <a:lnTo>
                      <a:pt x="80" y="213"/>
                    </a:lnTo>
                    <a:lnTo>
                      <a:pt x="66" y="218"/>
                    </a:lnTo>
                    <a:lnTo>
                      <a:pt x="64" y="229"/>
                    </a:lnTo>
                    <a:lnTo>
                      <a:pt x="35" y="266"/>
                    </a:lnTo>
                    <a:lnTo>
                      <a:pt x="27" y="275"/>
                    </a:lnTo>
                    <a:lnTo>
                      <a:pt x="18" y="275"/>
                    </a:lnTo>
                    <a:lnTo>
                      <a:pt x="18" y="284"/>
                    </a:lnTo>
                    <a:lnTo>
                      <a:pt x="13" y="284"/>
                    </a:lnTo>
                    <a:lnTo>
                      <a:pt x="7" y="295"/>
                    </a:lnTo>
                    <a:lnTo>
                      <a:pt x="11" y="309"/>
                    </a:lnTo>
                    <a:lnTo>
                      <a:pt x="9" y="317"/>
                    </a:lnTo>
                    <a:lnTo>
                      <a:pt x="16" y="335"/>
                    </a:lnTo>
                    <a:lnTo>
                      <a:pt x="15" y="335"/>
                    </a:lnTo>
                    <a:lnTo>
                      <a:pt x="15" y="346"/>
                    </a:lnTo>
                    <a:lnTo>
                      <a:pt x="11" y="353"/>
                    </a:lnTo>
                    <a:lnTo>
                      <a:pt x="15" y="360"/>
                    </a:lnTo>
                    <a:lnTo>
                      <a:pt x="11" y="364"/>
                    </a:lnTo>
                    <a:lnTo>
                      <a:pt x="31" y="377"/>
                    </a:lnTo>
                    <a:lnTo>
                      <a:pt x="36" y="373"/>
                    </a:lnTo>
                    <a:lnTo>
                      <a:pt x="40" y="386"/>
                    </a:lnTo>
                    <a:lnTo>
                      <a:pt x="44" y="382"/>
                    </a:lnTo>
                    <a:lnTo>
                      <a:pt x="46" y="386"/>
                    </a:lnTo>
                    <a:lnTo>
                      <a:pt x="60" y="384"/>
                    </a:lnTo>
                    <a:lnTo>
                      <a:pt x="84" y="371"/>
                    </a:lnTo>
                    <a:lnTo>
                      <a:pt x="113" y="366"/>
                    </a:lnTo>
                    <a:lnTo>
                      <a:pt x="149" y="331"/>
                    </a:lnTo>
                    <a:lnTo>
                      <a:pt x="173" y="295"/>
                    </a:lnTo>
                    <a:lnTo>
                      <a:pt x="173" y="282"/>
                    </a:lnTo>
                    <a:lnTo>
                      <a:pt x="164" y="271"/>
                    </a:lnTo>
                    <a:lnTo>
                      <a:pt x="156" y="258"/>
                    </a:lnTo>
                    <a:lnTo>
                      <a:pt x="160" y="238"/>
                    </a:lnTo>
                    <a:lnTo>
                      <a:pt x="153" y="229"/>
                    </a:lnTo>
                    <a:lnTo>
                      <a:pt x="153" y="218"/>
                    </a:lnTo>
                    <a:lnTo>
                      <a:pt x="147" y="218"/>
                    </a:lnTo>
                    <a:lnTo>
                      <a:pt x="147" y="200"/>
                    </a:lnTo>
                    <a:lnTo>
                      <a:pt x="153" y="182"/>
                    </a:lnTo>
                    <a:lnTo>
                      <a:pt x="138" y="137"/>
                    </a:lnTo>
                    <a:lnTo>
                      <a:pt x="151" y="109"/>
                    </a:lnTo>
                    <a:lnTo>
                      <a:pt x="142" y="87"/>
                    </a:lnTo>
                    <a:lnTo>
                      <a:pt x="129" y="75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36" y="46"/>
                    </a:lnTo>
                    <a:lnTo>
                      <a:pt x="133" y="40"/>
                    </a:lnTo>
                    <a:lnTo>
                      <a:pt x="140" y="29"/>
                    </a:lnTo>
                    <a:lnTo>
                      <a:pt x="138" y="16"/>
                    </a:lnTo>
                    <a:lnTo>
                      <a:pt x="120" y="0"/>
                    </a:lnTo>
                    <a:lnTo>
                      <a:pt x="87" y="11"/>
                    </a:lnTo>
                    <a:lnTo>
                      <a:pt x="84" y="22"/>
                    </a:lnTo>
                    <a:lnTo>
                      <a:pt x="84" y="47"/>
                    </a:lnTo>
                    <a:lnTo>
                      <a:pt x="66" y="62"/>
                    </a:lnTo>
                    <a:lnTo>
                      <a:pt x="55" y="55"/>
                    </a:lnTo>
                    <a:lnTo>
                      <a:pt x="46" y="62"/>
                    </a:lnTo>
                    <a:lnTo>
                      <a:pt x="31" y="58"/>
                    </a:lnTo>
                    <a:lnTo>
                      <a:pt x="11" y="33"/>
                    </a:lnTo>
                    <a:lnTo>
                      <a:pt x="7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1" name="Freeform 781"/>
              <p:cNvSpPr>
                <a:spLocks/>
              </p:cNvSpPr>
              <p:nvPr/>
            </p:nvSpPr>
            <p:spPr bwMode="auto">
              <a:xfrm>
                <a:off x="2724" y="1519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2 h 3"/>
                  <a:gd name="T4" fmla="*/ 4 w 6"/>
                  <a:gd name="T5" fmla="*/ 3 h 3"/>
                  <a:gd name="T6" fmla="*/ 0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2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2" name="Freeform 782"/>
              <p:cNvSpPr>
                <a:spLocks/>
              </p:cNvSpPr>
              <p:nvPr/>
            </p:nvSpPr>
            <p:spPr bwMode="auto">
              <a:xfrm>
                <a:off x="2724" y="1519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2 h 3"/>
                  <a:gd name="T4" fmla="*/ 4 w 6"/>
                  <a:gd name="T5" fmla="*/ 3 h 3"/>
                  <a:gd name="T6" fmla="*/ 0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2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3" name="Freeform 783"/>
              <p:cNvSpPr>
                <a:spLocks/>
              </p:cNvSpPr>
              <p:nvPr/>
            </p:nvSpPr>
            <p:spPr bwMode="auto">
              <a:xfrm>
                <a:off x="2537" y="1210"/>
                <a:ext cx="69" cy="100"/>
              </a:xfrm>
              <a:custGeom>
                <a:avLst/>
                <a:gdLst>
                  <a:gd name="T0" fmla="*/ 46 w 69"/>
                  <a:gd name="T1" fmla="*/ 7 h 100"/>
                  <a:gd name="T2" fmla="*/ 44 w 69"/>
                  <a:gd name="T3" fmla="*/ 0 h 100"/>
                  <a:gd name="T4" fmla="*/ 37 w 69"/>
                  <a:gd name="T5" fmla="*/ 3 h 100"/>
                  <a:gd name="T6" fmla="*/ 26 w 69"/>
                  <a:gd name="T7" fmla="*/ 16 h 100"/>
                  <a:gd name="T8" fmla="*/ 35 w 69"/>
                  <a:gd name="T9" fmla="*/ 18 h 100"/>
                  <a:gd name="T10" fmla="*/ 29 w 69"/>
                  <a:gd name="T11" fmla="*/ 27 h 100"/>
                  <a:gd name="T12" fmla="*/ 11 w 69"/>
                  <a:gd name="T13" fmla="*/ 25 h 100"/>
                  <a:gd name="T14" fmla="*/ 7 w 69"/>
                  <a:gd name="T15" fmla="*/ 31 h 100"/>
                  <a:gd name="T16" fmla="*/ 9 w 69"/>
                  <a:gd name="T17" fmla="*/ 34 h 100"/>
                  <a:gd name="T18" fmla="*/ 6 w 69"/>
                  <a:gd name="T19" fmla="*/ 34 h 100"/>
                  <a:gd name="T20" fmla="*/ 13 w 69"/>
                  <a:gd name="T21" fmla="*/ 40 h 100"/>
                  <a:gd name="T22" fmla="*/ 6 w 69"/>
                  <a:gd name="T23" fmla="*/ 45 h 100"/>
                  <a:gd name="T24" fmla="*/ 9 w 69"/>
                  <a:gd name="T25" fmla="*/ 52 h 100"/>
                  <a:gd name="T26" fmla="*/ 24 w 69"/>
                  <a:gd name="T27" fmla="*/ 56 h 100"/>
                  <a:gd name="T28" fmla="*/ 9 w 69"/>
                  <a:gd name="T29" fmla="*/ 72 h 100"/>
                  <a:gd name="T30" fmla="*/ 24 w 69"/>
                  <a:gd name="T31" fmla="*/ 67 h 100"/>
                  <a:gd name="T32" fmla="*/ 27 w 69"/>
                  <a:gd name="T33" fmla="*/ 71 h 100"/>
                  <a:gd name="T34" fmla="*/ 13 w 69"/>
                  <a:gd name="T35" fmla="*/ 72 h 100"/>
                  <a:gd name="T36" fmla="*/ 7 w 69"/>
                  <a:gd name="T37" fmla="*/ 81 h 100"/>
                  <a:gd name="T38" fmla="*/ 0 w 69"/>
                  <a:gd name="T39" fmla="*/ 83 h 100"/>
                  <a:gd name="T40" fmla="*/ 7 w 69"/>
                  <a:gd name="T41" fmla="*/ 85 h 100"/>
                  <a:gd name="T42" fmla="*/ 2 w 69"/>
                  <a:gd name="T43" fmla="*/ 91 h 100"/>
                  <a:gd name="T44" fmla="*/ 13 w 69"/>
                  <a:gd name="T45" fmla="*/ 91 h 100"/>
                  <a:gd name="T46" fmla="*/ 6 w 69"/>
                  <a:gd name="T47" fmla="*/ 98 h 100"/>
                  <a:gd name="T48" fmla="*/ 13 w 69"/>
                  <a:gd name="T49" fmla="*/ 94 h 100"/>
                  <a:gd name="T50" fmla="*/ 11 w 69"/>
                  <a:gd name="T51" fmla="*/ 100 h 100"/>
                  <a:gd name="T52" fmla="*/ 18 w 69"/>
                  <a:gd name="T53" fmla="*/ 100 h 100"/>
                  <a:gd name="T54" fmla="*/ 46 w 69"/>
                  <a:gd name="T55" fmla="*/ 83 h 100"/>
                  <a:gd name="T56" fmla="*/ 64 w 69"/>
                  <a:gd name="T57" fmla="*/ 83 h 100"/>
                  <a:gd name="T58" fmla="*/ 69 w 69"/>
                  <a:gd name="T59" fmla="*/ 63 h 100"/>
                  <a:gd name="T60" fmla="*/ 69 w 69"/>
                  <a:gd name="T61" fmla="*/ 47 h 100"/>
                  <a:gd name="T62" fmla="*/ 66 w 69"/>
                  <a:gd name="T63" fmla="*/ 38 h 100"/>
                  <a:gd name="T64" fmla="*/ 67 w 69"/>
                  <a:gd name="T65" fmla="*/ 34 h 100"/>
                  <a:gd name="T66" fmla="*/ 62 w 69"/>
                  <a:gd name="T67" fmla="*/ 21 h 100"/>
                  <a:gd name="T68" fmla="*/ 42 w 69"/>
                  <a:gd name="T69" fmla="*/ 29 h 100"/>
                  <a:gd name="T70" fmla="*/ 37 w 69"/>
                  <a:gd name="T71" fmla="*/ 21 h 100"/>
                  <a:gd name="T72" fmla="*/ 46 w 69"/>
                  <a:gd name="T73" fmla="*/ 7 h 100"/>
                  <a:gd name="T74" fmla="*/ 46 w 69"/>
                  <a:gd name="T75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00">
                    <a:moveTo>
                      <a:pt x="46" y="7"/>
                    </a:moveTo>
                    <a:lnTo>
                      <a:pt x="44" y="0"/>
                    </a:lnTo>
                    <a:lnTo>
                      <a:pt x="37" y="3"/>
                    </a:lnTo>
                    <a:lnTo>
                      <a:pt x="26" y="16"/>
                    </a:lnTo>
                    <a:lnTo>
                      <a:pt x="35" y="18"/>
                    </a:lnTo>
                    <a:lnTo>
                      <a:pt x="29" y="27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6" y="45"/>
                    </a:lnTo>
                    <a:lnTo>
                      <a:pt x="9" y="52"/>
                    </a:lnTo>
                    <a:lnTo>
                      <a:pt x="24" y="56"/>
                    </a:lnTo>
                    <a:lnTo>
                      <a:pt x="9" y="72"/>
                    </a:lnTo>
                    <a:lnTo>
                      <a:pt x="24" y="67"/>
                    </a:lnTo>
                    <a:lnTo>
                      <a:pt x="27" y="71"/>
                    </a:lnTo>
                    <a:lnTo>
                      <a:pt x="13" y="72"/>
                    </a:lnTo>
                    <a:lnTo>
                      <a:pt x="7" y="81"/>
                    </a:lnTo>
                    <a:lnTo>
                      <a:pt x="0" y="83"/>
                    </a:lnTo>
                    <a:lnTo>
                      <a:pt x="7" y="85"/>
                    </a:lnTo>
                    <a:lnTo>
                      <a:pt x="2" y="91"/>
                    </a:lnTo>
                    <a:lnTo>
                      <a:pt x="13" y="91"/>
                    </a:lnTo>
                    <a:lnTo>
                      <a:pt x="6" y="98"/>
                    </a:lnTo>
                    <a:lnTo>
                      <a:pt x="13" y="94"/>
                    </a:lnTo>
                    <a:lnTo>
                      <a:pt x="11" y="100"/>
                    </a:lnTo>
                    <a:lnTo>
                      <a:pt x="18" y="100"/>
                    </a:lnTo>
                    <a:lnTo>
                      <a:pt x="46" y="83"/>
                    </a:lnTo>
                    <a:lnTo>
                      <a:pt x="64" y="83"/>
                    </a:lnTo>
                    <a:lnTo>
                      <a:pt x="69" y="63"/>
                    </a:lnTo>
                    <a:lnTo>
                      <a:pt x="69" y="47"/>
                    </a:lnTo>
                    <a:lnTo>
                      <a:pt x="66" y="38"/>
                    </a:lnTo>
                    <a:lnTo>
                      <a:pt x="67" y="34"/>
                    </a:lnTo>
                    <a:lnTo>
                      <a:pt x="62" y="21"/>
                    </a:lnTo>
                    <a:lnTo>
                      <a:pt x="42" y="29"/>
                    </a:lnTo>
                    <a:lnTo>
                      <a:pt x="37" y="21"/>
                    </a:lnTo>
                    <a:lnTo>
                      <a:pt x="46" y="7"/>
                    </a:lnTo>
                    <a:lnTo>
                      <a:pt x="46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4" name="Freeform 784"/>
              <p:cNvSpPr>
                <a:spLocks/>
              </p:cNvSpPr>
              <p:nvPr/>
            </p:nvSpPr>
            <p:spPr bwMode="auto">
              <a:xfrm>
                <a:off x="2537" y="1210"/>
                <a:ext cx="69" cy="100"/>
              </a:xfrm>
              <a:custGeom>
                <a:avLst/>
                <a:gdLst>
                  <a:gd name="T0" fmla="*/ 46 w 69"/>
                  <a:gd name="T1" fmla="*/ 7 h 100"/>
                  <a:gd name="T2" fmla="*/ 44 w 69"/>
                  <a:gd name="T3" fmla="*/ 0 h 100"/>
                  <a:gd name="T4" fmla="*/ 37 w 69"/>
                  <a:gd name="T5" fmla="*/ 3 h 100"/>
                  <a:gd name="T6" fmla="*/ 26 w 69"/>
                  <a:gd name="T7" fmla="*/ 16 h 100"/>
                  <a:gd name="T8" fmla="*/ 35 w 69"/>
                  <a:gd name="T9" fmla="*/ 18 h 100"/>
                  <a:gd name="T10" fmla="*/ 29 w 69"/>
                  <a:gd name="T11" fmla="*/ 27 h 100"/>
                  <a:gd name="T12" fmla="*/ 11 w 69"/>
                  <a:gd name="T13" fmla="*/ 25 h 100"/>
                  <a:gd name="T14" fmla="*/ 7 w 69"/>
                  <a:gd name="T15" fmla="*/ 31 h 100"/>
                  <a:gd name="T16" fmla="*/ 9 w 69"/>
                  <a:gd name="T17" fmla="*/ 34 h 100"/>
                  <a:gd name="T18" fmla="*/ 6 w 69"/>
                  <a:gd name="T19" fmla="*/ 34 h 100"/>
                  <a:gd name="T20" fmla="*/ 13 w 69"/>
                  <a:gd name="T21" fmla="*/ 40 h 100"/>
                  <a:gd name="T22" fmla="*/ 6 w 69"/>
                  <a:gd name="T23" fmla="*/ 45 h 100"/>
                  <a:gd name="T24" fmla="*/ 9 w 69"/>
                  <a:gd name="T25" fmla="*/ 52 h 100"/>
                  <a:gd name="T26" fmla="*/ 24 w 69"/>
                  <a:gd name="T27" fmla="*/ 56 h 100"/>
                  <a:gd name="T28" fmla="*/ 9 w 69"/>
                  <a:gd name="T29" fmla="*/ 72 h 100"/>
                  <a:gd name="T30" fmla="*/ 24 w 69"/>
                  <a:gd name="T31" fmla="*/ 67 h 100"/>
                  <a:gd name="T32" fmla="*/ 27 w 69"/>
                  <a:gd name="T33" fmla="*/ 71 h 100"/>
                  <a:gd name="T34" fmla="*/ 13 w 69"/>
                  <a:gd name="T35" fmla="*/ 72 h 100"/>
                  <a:gd name="T36" fmla="*/ 7 w 69"/>
                  <a:gd name="T37" fmla="*/ 81 h 100"/>
                  <a:gd name="T38" fmla="*/ 0 w 69"/>
                  <a:gd name="T39" fmla="*/ 83 h 100"/>
                  <a:gd name="T40" fmla="*/ 7 w 69"/>
                  <a:gd name="T41" fmla="*/ 85 h 100"/>
                  <a:gd name="T42" fmla="*/ 2 w 69"/>
                  <a:gd name="T43" fmla="*/ 91 h 100"/>
                  <a:gd name="T44" fmla="*/ 13 w 69"/>
                  <a:gd name="T45" fmla="*/ 91 h 100"/>
                  <a:gd name="T46" fmla="*/ 6 w 69"/>
                  <a:gd name="T47" fmla="*/ 98 h 100"/>
                  <a:gd name="T48" fmla="*/ 13 w 69"/>
                  <a:gd name="T49" fmla="*/ 94 h 100"/>
                  <a:gd name="T50" fmla="*/ 11 w 69"/>
                  <a:gd name="T51" fmla="*/ 100 h 100"/>
                  <a:gd name="T52" fmla="*/ 18 w 69"/>
                  <a:gd name="T53" fmla="*/ 100 h 100"/>
                  <a:gd name="T54" fmla="*/ 46 w 69"/>
                  <a:gd name="T55" fmla="*/ 83 h 100"/>
                  <a:gd name="T56" fmla="*/ 64 w 69"/>
                  <a:gd name="T57" fmla="*/ 83 h 100"/>
                  <a:gd name="T58" fmla="*/ 69 w 69"/>
                  <a:gd name="T59" fmla="*/ 63 h 100"/>
                  <a:gd name="T60" fmla="*/ 69 w 69"/>
                  <a:gd name="T61" fmla="*/ 47 h 100"/>
                  <a:gd name="T62" fmla="*/ 66 w 69"/>
                  <a:gd name="T63" fmla="*/ 38 h 100"/>
                  <a:gd name="T64" fmla="*/ 67 w 69"/>
                  <a:gd name="T65" fmla="*/ 34 h 100"/>
                  <a:gd name="T66" fmla="*/ 62 w 69"/>
                  <a:gd name="T67" fmla="*/ 21 h 100"/>
                  <a:gd name="T68" fmla="*/ 42 w 69"/>
                  <a:gd name="T69" fmla="*/ 29 h 100"/>
                  <a:gd name="T70" fmla="*/ 37 w 69"/>
                  <a:gd name="T71" fmla="*/ 21 h 100"/>
                  <a:gd name="T72" fmla="*/ 46 w 69"/>
                  <a:gd name="T73" fmla="*/ 7 h 100"/>
                  <a:gd name="T74" fmla="*/ 46 w 69"/>
                  <a:gd name="T75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00">
                    <a:moveTo>
                      <a:pt x="46" y="7"/>
                    </a:moveTo>
                    <a:lnTo>
                      <a:pt x="44" y="0"/>
                    </a:lnTo>
                    <a:lnTo>
                      <a:pt x="37" y="3"/>
                    </a:lnTo>
                    <a:lnTo>
                      <a:pt x="26" y="16"/>
                    </a:lnTo>
                    <a:lnTo>
                      <a:pt x="35" y="18"/>
                    </a:lnTo>
                    <a:lnTo>
                      <a:pt x="29" y="27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6" y="45"/>
                    </a:lnTo>
                    <a:lnTo>
                      <a:pt x="9" y="52"/>
                    </a:lnTo>
                    <a:lnTo>
                      <a:pt x="24" y="56"/>
                    </a:lnTo>
                    <a:lnTo>
                      <a:pt x="9" y="72"/>
                    </a:lnTo>
                    <a:lnTo>
                      <a:pt x="24" y="67"/>
                    </a:lnTo>
                    <a:lnTo>
                      <a:pt x="27" y="71"/>
                    </a:lnTo>
                    <a:lnTo>
                      <a:pt x="13" y="72"/>
                    </a:lnTo>
                    <a:lnTo>
                      <a:pt x="7" y="81"/>
                    </a:lnTo>
                    <a:lnTo>
                      <a:pt x="0" y="83"/>
                    </a:lnTo>
                    <a:lnTo>
                      <a:pt x="7" y="85"/>
                    </a:lnTo>
                    <a:lnTo>
                      <a:pt x="2" y="91"/>
                    </a:lnTo>
                    <a:lnTo>
                      <a:pt x="13" y="91"/>
                    </a:lnTo>
                    <a:lnTo>
                      <a:pt x="6" y="98"/>
                    </a:lnTo>
                    <a:lnTo>
                      <a:pt x="13" y="94"/>
                    </a:lnTo>
                    <a:lnTo>
                      <a:pt x="11" y="100"/>
                    </a:lnTo>
                    <a:lnTo>
                      <a:pt x="18" y="100"/>
                    </a:lnTo>
                    <a:lnTo>
                      <a:pt x="46" y="83"/>
                    </a:lnTo>
                    <a:lnTo>
                      <a:pt x="64" y="83"/>
                    </a:lnTo>
                    <a:lnTo>
                      <a:pt x="69" y="63"/>
                    </a:lnTo>
                    <a:lnTo>
                      <a:pt x="69" y="47"/>
                    </a:lnTo>
                    <a:lnTo>
                      <a:pt x="66" y="38"/>
                    </a:lnTo>
                    <a:lnTo>
                      <a:pt x="67" y="34"/>
                    </a:lnTo>
                    <a:lnTo>
                      <a:pt x="62" y="21"/>
                    </a:lnTo>
                    <a:lnTo>
                      <a:pt x="42" y="29"/>
                    </a:lnTo>
                    <a:lnTo>
                      <a:pt x="37" y="21"/>
                    </a:lnTo>
                    <a:lnTo>
                      <a:pt x="46" y="7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5" name="Freeform 785"/>
              <p:cNvSpPr>
                <a:spLocks/>
              </p:cNvSpPr>
              <p:nvPr/>
            </p:nvSpPr>
            <p:spPr bwMode="auto">
              <a:xfrm>
                <a:off x="2617" y="1197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4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6" name="Freeform 786"/>
              <p:cNvSpPr>
                <a:spLocks/>
              </p:cNvSpPr>
              <p:nvPr/>
            </p:nvSpPr>
            <p:spPr bwMode="auto">
              <a:xfrm>
                <a:off x="2617" y="1197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4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7" name="Freeform 787"/>
              <p:cNvSpPr>
                <a:spLocks/>
              </p:cNvSpPr>
              <p:nvPr/>
            </p:nvSpPr>
            <p:spPr bwMode="auto">
              <a:xfrm>
                <a:off x="2677" y="1046"/>
                <a:ext cx="7" cy="24"/>
              </a:xfrm>
              <a:custGeom>
                <a:avLst/>
                <a:gdLst>
                  <a:gd name="T0" fmla="*/ 6 w 7"/>
                  <a:gd name="T1" fmla="*/ 0 h 24"/>
                  <a:gd name="T2" fmla="*/ 0 w 7"/>
                  <a:gd name="T3" fmla="*/ 13 h 24"/>
                  <a:gd name="T4" fmla="*/ 6 w 7"/>
                  <a:gd name="T5" fmla="*/ 14 h 24"/>
                  <a:gd name="T6" fmla="*/ 4 w 7"/>
                  <a:gd name="T7" fmla="*/ 24 h 24"/>
                  <a:gd name="T8" fmla="*/ 7 w 7"/>
                  <a:gd name="T9" fmla="*/ 20 h 24"/>
                  <a:gd name="T10" fmla="*/ 7 w 7"/>
                  <a:gd name="T11" fmla="*/ 7 h 24"/>
                  <a:gd name="T12" fmla="*/ 6 w 7"/>
                  <a:gd name="T13" fmla="*/ 0 h 24"/>
                  <a:gd name="T14" fmla="*/ 6 w 7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4">
                    <a:moveTo>
                      <a:pt x="6" y="0"/>
                    </a:moveTo>
                    <a:lnTo>
                      <a:pt x="0" y="13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7" y="20"/>
                    </a:lnTo>
                    <a:lnTo>
                      <a:pt x="7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8" name="Freeform 788"/>
              <p:cNvSpPr>
                <a:spLocks/>
              </p:cNvSpPr>
              <p:nvPr/>
            </p:nvSpPr>
            <p:spPr bwMode="auto">
              <a:xfrm>
                <a:off x="2677" y="1046"/>
                <a:ext cx="7" cy="24"/>
              </a:xfrm>
              <a:custGeom>
                <a:avLst/>
                <a:gdLst>
                  <a:gd name="T0" fmla="*/ 6 w 7"/>
                  <a:gd name="T1" fmla="*/ 0 h 24"/>
                  <a:gd name="T2" fmla="*/ 0 w 7"/>
                  <a:gd name="T3" fmla="*/ 13 h 24"/>
                  <a:gd name="T4" fmla="*/ 6 w 7"/>
                  <a:gd name="T5" fmla="*/ 14 h 24"/>
                  <a:gd name="T6" fmla="*/ 4 w 7"/>
                  <a:gd name="T7" fmla="*/ 24 h 24"/>
                  <a:gd name="T8" fmla="*/ 7 w 7"/>
                  <a:gd name="T9" fmla="*/ 20 h 24"/>
                  <a:gd name="T10" fmla="*/ 7 w 7"/>
                  <a:gd name="T11" fmla="*/ 7 h 24"/>
                  <a:gd name="T12" fmla="*/ 6 w 7"/>
                  <a:gd name="T13" fmla="*/ 0 h 24"/>
                  <a:gd name="T14" fmla="*/ 6 w 7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4">
                    <a:moveTo>
                      <a:pt x="6" y="0"/>
                    </a:moveTo>
                    <a:lnTo>
                      <a:pt x="0" y="13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7" y="20"/>
                    </a:lnTo>
                    <a:lnTo>
                      <a:pt x="7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19" name="Freeform 789"/>
              <p:cNvSpPr>
                <a:spLocks/>
              </p:cNvSpPr>
              <p:nvPr/>
            </p:nvSpPr>
            <p:spPr bwMode="auto">
              <a:xfrm>
                <a:off x="2574" y="1208"/>
                <a:ext cx="41" cy="36"/>
              </a:xfrm>
              <a:custGeom>
                <a:avLst/>
                <a:gdLst>
                  <a:gd name="T0" fmla="*/ 9 w 41"/>
                  <a:gd name="T1" fmla="*/ 9 h 36"/>
                  <a:gd name="T2" fmla="*/ 0 w 41"/>
                  <a:gd name="T3" fmla="*/ 23 h 36"/>
                  <a:gd name="T4" fmla="*/ 5 w 41"/>
                  <a:gd name="T5" fmla="*/ 31 h 36"/>
                  <a:gd name="T6" fmla="*/ 25 w 41"/>
                  <a:gd name="T7" fmla="*/ 23 h 36"/>
                  <a:gd name="T8" fmla="*/ 30 w 41"/>
                  <a:gd name="T9" fmla="*/ 36 h 36"/>
                  <a:gd name="T10" fmla="*/ 40 w 41"/>
                  <a:gd name="T11" fmla="*/ 27 h 36"/>
                  <a:gd name="T12" fmla="*/ 38 w 41"/>
                  <a:gd name="T13" fmla="*/ 22 h 36"/>
                  <a:gd name="T14" fmla="*/ 40 w 41"/>
                  <a:gd name="T15" fmla="*/ 25 h 36"/>
                  <a:gd name="T16" fmla="*/ 41 w 41"/>
                  <a:gd name="T17" fmla="*/ 23 h 36"/>
                  <a:gd name="T18" fmla="*/ 34 w 41"/>
                  <a:gd name="T19" fmla="*/ 18 h 36"/>
                  <a:gd name="T20" fmla="*/ 36 w 41"/>
                  <a:gd name="T21" fmla="*/ 11 h 36"/>
                  <a:gd name="T22" fmla="*/ 30 w 41"/>
                  <a:gd name="T23" fmla="*/ 3 h 36"/>
                  <a:gd name="T24" fmla="*/ 14 w 41"/>
                  <a:gd name="T25" fmla="*/ 7 h 36"/>
                  <a:gd name="T26" fmla="*/ 18 w 41"/>
                  <a:gd name="T27" fmla="*/ 2 h 36"/>
                  <a:gd name="T28" fmla="*/ 12 w 41"/>
                  <a:gd name="T29" fmla="*/ 0 h 36"/>
                  <a:gd name="T30" fmla="*/ 9 w 41"/>
                  <a:gd name="T31" fmla="*/ 9 h 36"/>
                  <a:gd name="T32" fmla="*/ 9 w 41"/>
                  <a:gd name="T33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36">
                    <a:moveTo>
                      <a:pt x="9" y="9"/>
                    </a:moveTo>
                    <a:lnTo>
                      <a:pt x="0" y="23"/>
                    </a:lnTo>
                    <a:lnTo>
                      <a:pt x="5" y="31"/>
                    </a:lnTo>
                    <a:lnTo>
                      <a:pt x="25" y="23"/>
                    </a:lnTo>
                    <a:lnTo>
                      <a:pt x="30" y="36"/>
                    </a:lnTo>
                    <a:lnTo>
                      <a:pt x="40" y="2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34" y="18"/>
                    </a:lnTo>
                    <a:lnTo>
                      <a:pt x="36" y="11"/>
                    </a:lnTo>
                    <a:lnTo>
                      <a:pt x="30" y="3"/>
                    </a:lnTo>
                    <a:lnTo>
                      <a:pt x="14" y="7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0" name="Freeform 790"/>
              <p:cNvSpPr>
                <a:spLocks/>
              </p:cNvSpPr>
              <p:nvPr/>
            </p:nvSpPr>
            <p:spPr bwMode="auto">
              <a:xfrm>
                <a:off x="2574" y="1208"/>
                <a:ext cx="41" cy="36"/>
              </a:xfrm>
              <a:custGeom>
                <a:avLst/>
                <a:gdLst>
                  <a:gd name="T0" fmla="*/ 9 w 41"/>
                  <a:gd name="T1" fmla="*/ 9 h 36"/>
                  <a:gd name="T2" fmla="*/ 0 w 41"/>
                  <a:gd name="T3" fmla="*/ 23 h 36"/>
                  <a:gd name="T4" fmla="*/ 5 w 41"/>
                  <a:gd name="T5" fmla="*/ 31 h 36"/>
                  <a:gd name="T6" fmla="*/ 25 w 41"/>
                  <a:gd name="T7" fmla="*/ 23 h 36"/>
                  <a:gd name="T8" fmla="*/ 30 w 41"/>
                  <a:gd name="T9" fmla="*/ 36 h 36"/>
                  <a:gd name="T10" fmla="*/ 40 w 41"/>
                  <a:gd name="T11" fmla="*/ 27 h 36"/>
                  <a:gd name="T12" fmla="*/ 38 w 41"/>
                  <a:gd name="T13" fmla="*/ 22 h 36"/>
                  <a:gd name="T14" fmla="*/ 40 w 41"/>
                  <a:gd name="T15" fmla="*/ 25 h 36"/>
                  <a:gd name="T16" fmla="*/ 41 w 41"/>
                  <a:gd name="T17" fmla="*/ 23 h 36"/>
                  <a:gd name="T18" fmla="*/ 34 w 41"/>
                  <a:gd name="T19" fmla="*/ 18 h 36"/>
                  <a:gd name="T20" fmla="*/ 36 w 41"/>
                  <a:gd name="T21" fmla="*/ 11 h 36"/>
                  <a:gd name="T22" fmla="*/ 30 w 41"/>
                  <a:gd name="T23" fmla="*/ 3 h 36"/>
                  <a:gd name="T24" fmla="*/ 14 w 41"/>
                  <a:gd name="T25" fmla="*/ 7 h 36"/>
                  <a:gd name="T26" fmla="*/ 18 w 41"/>
                  <a:gd name="T27" fmla="*/ 2 h 36"/>
                  <a:gd name="T28" fmla="*/ 12 w 41"/>
                  <a:gd name="T29" fmla="*/ 0 h 36"/>
                  <a:gd name="T30" fmla="*/ 9 w 41"/>
                  <a:gd name="T31" fmla="*/ 9 h 36"/>
                  <a:gd name="T32" fmla="*/ 9 w 41"/>
                  <a:gd name="T33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36">
                    <a:moveTo>
                      <a:pt x="9" y="9"/>
                    </a:moveTo>
                    <a:lnTo>
                      <a:pt x="0" y="23"/>
                    </a:lnTo>
                    <a:lnTo>
                      <a:pt x="5" y="31"/>
                    </a:lnTo>
                    <a:lnTo>
                      <a:pt x="25" y="23"/>
                    </a:lnTo>
                    <a:lnTo>
                      <a:pt x="30" y="36"/>
                    </a:lnTo>
                    <a:lnTo>
                      <a:pt x="40" y="27"/>
                    </a:lnTo>
                    <a:lnTo>
                      <a:pt x="38" y="22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34" y="18"/>
                    </a:lnTo>
                    <a:lnTo>
                      <a:pt x="36" y="11"/>
                    </a:lnTo>
                    <a:lnTo>
                      <a:pt x="30" y="3"/>
                    </a:lnTo>
                    <a:lnTo>
                      <a:pt x="14" y="7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1" name="Freeform 791"/>
              <p:cNvSpPr>
                <a:spLocks/>
              </p:cNvSpPr>
              <p:nvPr/>
            </p:nvSpPr>
            <p:spPr bwMode="auto">
              <a:xfrm>
                <a:off x="2595" y="1139"/>
                <a:ext cx="15" cy="18"/>
              </a:xfrm>
              <a:custGeom>
                <a:avLst/>
                <a:gdLst>
                  <a:gd name="T0" fmla="*/ 8 w 15"/>
                  <a:gd name="T1" fmla="*/ 0 h 18"/>
                  <a:gd name="T2" fmla="*/ 0 w 15"/>
                  <a:gd name="T3" fmla="*/ 9 h 18"/>
                  <a:gd name="T4" fmla="*/ 15 w 15"/>
                  <a:gd name="T5" fmla="*/ 18 h 18"/>
                  <a:gd name="T6" fmla="*/ 15 w 15"/>
                  <a:gd name="T7" fmla="*/ 12 h 18"/>
                  <a:gd name="T8" fmla="*/ 11 w 15"/>
                  <a:gd name="T9" fmla="*/ 12 h 18"/>
                  <a:gd name="T10" fmla="*/ 8 w 15"/>
                  <a:gd name="T11" fmla="*/ 0 h 18"/>
                  <a:gd name="T12" fmla="*/ 8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8" y="0"/>
                    </a:moveTo>
                    <a:lnTo>
                      <a:pt x="0" y="9"/>
                    </a:lnTo>
                    <a:lnTo>
                      <a:pt x="15" y="18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2" name="Freeform 792"/>
              <p:cNvSpPr>
                <a:spLocks/>
              </p:cNvSpPr>
              <p:nvPr/>
            </p:nvSpPr>
            <p:spPr bwMode="auto">
              <a:xfrm>
                <a:off x="2595" y="1139"/>
                <a:ext cx="15" cy="18"/>
              </a:xfrm>
              <a:custGeom>
                <a:avLst/>
                <a:gdLst>
                  <a:gd name="T0" fmla="*/ 8 w 15"/>
                  <a:gd name="T1" fmla="*/ 0 h 18"/>
                  <a:gd name="T2" fmla="*/ 0 w 15"/>
                  <a:gd name="T3" fmla="*/ 9 h 18"/>
                  <a:gd name="T4" fmla="*/ 15 w 15"/>
                  <a:gd name="T5" fmla="*/ 18 h 18"/>
                  <a:gd name="T6" fmla="*/ 15 w 15"/>
                  <a:gd name="T7" fmla="*/ 12 h 18"/>
                  <a:gd name="T8" fmla="*/ 11 w 15"/>
                  <a:gd name="T9" fmla="*/ 12 h 18"/>
                  <a:gd name="T10" fmla="*/ 8 w 15"/>
                  <a:gd name="T11" fmla="*/ 0 h 18"/>
                  <a:gd name="T12" fmla="*/ 8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8" y="0"/>
                    </a:moveTo>
                    <a:lnTo>
                      <a:pt x="0" y="9"/>
                    </a:lnTo>
                    <a:lnTo>
                      <a:pt x="15" y="18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3" name="Freeform 793"/>
              <p:cNvSpPr>
                <a:spLocks/>
              </p:cNvSpPr>
              <p:nvPr/>
            </p:nvSpPr>
            <p:spPr bwMode="auto">
              <a:xfrm>
                <a:off x="2603" y="1171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3 w 7"/>
                  <a:gd name="T3" fmla="*/ 0 h 6"/>
                  <a:gd name="T4" fmla="*/ 0 w 7"/>
                  <a:gd name="T5" fmla="*/ 0 h 6"/>
                  <a:gd name="T6" fmla="*/ 3 w 7"/>
                  <a:gd name="T7" fmla="*/ 6 h 6"/>
                  <a:gd name="T8" fmla="*/ 7 w 7"/>
                  <a:gd name="T9" fmla="*/ 6 h 6"/>
                  <a:gd name="T10" fmla="*/ 7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4" name="Freeform 794"/>
              <p:cNvSpPr>
                <a:spLocks/>
              </p:cNvSpPr>
              <p:nvPr/>
            </p:nvSpPr>
            <p:spPr bwMode="auto">
              <a:xfrm>
                <a:off x="2603" y="1171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3 w 7"/>
                  <a:gd name="T3" fmla="*/ 0 h 6"/>
                  <a:gd name="T4" fmla="*/ 0 w 7"/>
                  <a:gd name="T5" fmla="*/ 0 h 6"/>
                  <a:gd name="T6" fmla="*/ 3 w 7"/>
                  <a:gd name="T7" fmla="*/ 6 h 6"/>
                  <a:gd name="T8" fmla="*/ 7 w 7"/>
                  <a:gd name="T9" fmla="*/ 6 h 6"/>
                  <a:gd name="T10" fmla="*/ 7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5" name="Freeform 795"/>
              <p:cNvSpPr>
                <a:spLocks/>
              </p:cNvSpPr>
              <p:nvPr/>
            </p:nvSpPr>
            <p:spPr bwMode="auto">
              <a:xfrm>
                <a:off x="2606" y="1186"/>
                <a:ext cx="9" cy="7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7 h 7"/>
                  <a:gd name="T4" fmla="*/ 4 w 9"/>
                  <a:gd name="T5" fmla="*/ 0 h 7"/>
                  <a:gd name="T6" fmla="*/ 9 w 9"/>
                  <a:gd name="T7" fmla="*/ 0 h 7"/>
                  <a:gd name="T8" fmla="*/ 9 w 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6" name="Freeform 796"/>
              <p:cNvSpPr>
                <a:spLocks/>
              </p:cNvSpPr>
              <p:nvPr/>
            </p:nvSpPr>
            <p:spPr bwMode="auto">
              <a:xfrm>
                <a:off x="2606" y="1186"/>
                <a:ext cx="9" cy="7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7 h 7"/>
                  <a:gd name="T4" fmla="*/ 4 w 9"/>
                  <a:gd name="T5" fmla="*/ 0 h 7"/>
                  <a:gd name="T6" fmla="*/ 9 w 9"/>
                  <a:gd name="T7" fmla="*/ 0 h 7"/>
                  <a:gd name="T8" fmla="*/ 9 w 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7" name="Freeform 797"/>
              <p:cNvSpPr>
                <a:spLocks/>
              </p:cNvSpPr>
              <p:nvPr/>
            </p:nvSpPr>
            <p:spPr bwMode="auto">
              <a:xfrm>
                <a:off x="2599" y="1191"/>
                <a:ext cx="7" cy="8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6 h 8"/>
                  <a:gd name="T4" fmla="*/ 7 w 7"/>
                  <a:gd name="T5" fmla="*/ 8 h 8"/>
                  <a:gd name="T6" fmla="*/ 4 w 7"/>
                  <a:gd name="T7" fmla="*/ 0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lnTo>
                      <a:pt x="0" y="6"/>
                    </a:lnTo>
                    <a:lnTo>
                      <a:pt x="7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8" name="Freeform 798"/>
              <p:cNvSpPr>
                <a:spLocks/>
              </p:cNvSpPr>
              <p:nvPr/>
            </p:nvSpPr>
            <p:spPr bwMode="auto">
              <a:xfrm>
                <a:off x="2599" y="1191"/>
                <a:ext cx="7" cy="8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6 h 8"/>
                  <a:gd name="T4" fmla="*/ 7 w 7"/>
                  <a:gd name="T5" fmla="*/ 8 h 8"/>
                  <a:gd name="T6" fmla="*/ 4 w 7"/>
                  <a:gd name="T7" fmla="*/ 0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lnTo>
                      <a:pt x="0" y="6"/>
                    </a:lnTo>
                    <a:lnTo>
                      <a:pt x="7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29" name="Freeform 799"/>
              <p:cNvSpPr>
                <a:spLocks/>
              </p:cNvSpPr>
              <p:nvPr/>
            </p:nvSpPr>
            <p:spPr bwMode="auto">
              <a:xfrm>
                <a:off x="2626" y="1233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9 h 9"/>
                  <a:gd name="T4" fmla="*/ 6 w 6"/>
                  <a:gd name="T5" fmla="*/ 8 h 9"/>
                  <a:gd name="T6" fmla="*/ 6 w 6"/>
                  <a:gd name="T7" fmla="*/ 0 h 9"/>
                  <a:gd name="T8" fmla="*/ 6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0" name="Freeform 800"/>
              <p:cNvSpPr>
                <a:spLocks/>
              </p:cNvSpPr>
              <p:nvPr/>
            </p:nvSpPr>
            <p:spPr bwMode="auto">
              <a:xfrm>
                <a:off x="2626" y="1233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9 h 9"/>
                  <a:gd name="T4" fmla="*/ 6 w 6"/>
                  <a:gd name="T5" fmla="*/ 8 h 9"/>
                  <a:gd name="T6" fmla="*/ 6 w 6"/>
                  <a:gd name="T7" fmla="*/ 0 h 9"/>
                  <a:gd name="T8" fmla="*/ 6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1" name="Freeform 801"/>
              <p:cNvSpPr>
                <a:spLocks/>
              </p:cNvSpPr>
              <p:nvPr/>
            </p:nvSpPr>
            <p:spPr bwMode="auto">
              <a:xfrm>
                <a:off x="2632" y="125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0 w 7"/>
                  <a:gd name="T3" fmla="*/ 0 h 5"/>
                  <a:gd name="T4" fmla="*/ 3 w 7"/>
                  <a:gd name="T5" fmla="*/ 5 h 5"/>
                  <a:gd name="T6" fmla="*/ 7 w 7"/>
                  <a:gd name="T7" fmla="*/ 5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2" name="Freeform 802"/>
              <p:cNvSpPr>
                <a:spLocks/>
              </p:cNvSpPr>
              <p:nvPr/>
            </p:nvSpPr>
            <p:spPr bwMode="auto">
              <a:xfrm>
                <a:off x="2632" y="125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0 w 7"/>
                  <a:gd name="T3" fmla="*/ 0 h 5"/>
                  <a:gd name="T4" fmla="*/ 3 w 7"/>
                  <a:gd name="T5" fmla="*/ 5 h 5"/>
                  <a:gd name="T6" fmla="*/ 7 w 7"/>
                  <a:gd name="T7" fmla="*/ 5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3" name="Freeform 803"/>
              <p:cNvSpPr>
                <a:spLocks/>
              </p:cNvSpPr>
              <p:nvPr/>
            </p:nvSpPr>
            <p:spPr bwMode="auto">
              <a:xfrm>
                <a:off x="2604" y="1110"/>
                <a:ext cx="126" cy="236"/>
              </a:xfrm>
              <a:custGeom>
                <a:avLst/>
                <a:gdLst>
                  <a:gd name="T0" fmla="*/ 73 w 126"/>
                  <a:gd name="T1" fmla="*/ 220 h 236"/>
                  <a:gd name="T2" fmla="*/ 86 w 126"/>
                  <a:gd name="T3" fmla="*/ 220 h 236"/>
                  <a:gd name="T4" fmla="*/ 120 w 126"/>
                  <a:gd name="T5" fmla="*/ 205 h 236"/>
                  <a:gd name="T6" fmla="*/ 108 w 126"/>
                  <a:gd name="T7" fmla="*/ 200 h 236"/>
                  <a:gd name="T8" fmla="*/ 126 w 126"/>
                  <a:gd name="T9" fmla="*/ 169 h 236"/>
                  <a:gd name="T10" fmla="*/ 99 w 126"/>
                  <a:gd name="T11" fmla="*/ 165 h 236"/>
                  <a:gd name="T12" fmla="*/ 93 w 126"/>
                  <a:gd name="T13" fmla="*/ 141 h 236"/>
                  <a:gd name="T14" fmla="*/ 100 w 126"/>
                  <a:gd name="T15" fmla="*/ 140 h 236"/>
                  <a:gd name="T16" fmla="*/ 80 w 126"/>
                  <a:gd name="T17" fmla="*/ 116 h 236"/>
                  <a:gd name="T18" fmla="*/ 57 w 126"/>
                  <a:gd name="T19" fmla="*/ 78 h 236"/>
                  <a:gd name="T20" fmla="*/ 57 w 126"/>
                  <a:gd name="T21" fmla="*/ 72 h 236"/>
                  <a:gd name="T22" fmla="*/ 57 w 126"/>
                  <a:gd name="T23" fmla="*/ 63 h 236"/>
                  <a:gd name="T24" fmla="*/ 70 w 126"/>
                  <a:gd name="T25" fmla="*/ 38 h 236"/>
                  <a:gd name="T26" fmla="*/ 31 w 126"/>
                  <a:gd name="T27" fmla="*/ 32 h 236"/>
                  <a:gd name="T28" fmla="*/ 37 w 126"/>
                  <a:gd name="T29" fmla="*/ 25 h 236"/>
                  <a:gd name="T30" fmla="*/ 48 w 126"/>
                  <a:gd name="T31" fmla="*/ 9 h 236"/>
                  <a:gd name="T32" fmla="*/ 46 w 126"/>
                  <a:gd name="T33" fmla="*/ 0 h 236"/>
                  <a:gd name="T34" fmla="*/ 17 w 126"/>
                  <a:gd name="T35" fmla="*/ 12 h 236"/>
                  <a:gd name="T36" fmla="*/ 11 w 126"/>
                  <a:gd name="T37" fmla="*/ 18 h 236"/>
                  <a:gd name="T38" fmla="*/ 6 w 126"/>
                  <a:gd name="T39" fmla="*/ 25 h 236"/>
                  <a:gd name="T40" fmla="*/ 6 w 126"/>
                  <a:gd name="T41" fmla="*/ 32 h 236"/>
                  <a:gd name="T42" fmla="*/ 11 w 126"/>
                  <a:gd name="T43" fmla="*/ 40 h 236"/>
                  <a:gd name="T44" fmla="*/ 0 w 126"/>
                  <a:gd name="T45" fmla="*/ 58 h 236"/>
                  <a:gd name="T46" fmla="*/ 15 w 126"/>
                  <a:gd name="T47" fmla="*/ 61 h 236"/>
                  <a:gd name="T48" fmla="*/ 13 w 126"/>
                  <a:gd name="T49" fmla="*/ 85 h 236"/>
                  <a:gd name="T50" fmla="*/ 17 w 126"/>
                  <a:gd name="T51" fmla="*/ 72 h 236"/>
                  <a:gd name="T52" fmla="*/ 20 w 126"/>
                  <a:gd name="T53" fmla="*/ 78 h 236"/>
                  <a:gd name="T54" fmla="*/ 20 w 126"/>
                  <a:gd name="T55" fmla="*/ 87 h 236"/>
                  <a:gd name="T56" fmla="*/ 19 w 126"/>
                  <a:gd name="T57" fmla="*/ 109 h 236"/>
                  <a:gd name="T58" fmla="*/ 19 w 126"/>
                  <a:gd name="T59" fmla="*/ 116 h 236"/>
                  <a:gd name="T60" fmla="*/ 28 w 126"/>
                  <a:gd name="T61" fmla="*/ 116 h 236"/>
                  <a:gd name="T62" fmla="*/ 50 w 126"/>
                  <a:gd name="T63" fmla="*/ 109 h 236"/>
                  <a:gd name="T64" fmla="*/ 48 w 126"/>
                  <a:gd name="T65" fmla="*/ 131 h 236"/>
                  <a:gd name="T66" fmla="*/ 51 w 126"/>
                  <a:gd name="T67" fmla="*/ 140 h 236"/>
                  <a:gd name="T68" fmla="*/ 51 w 126"/>
                  <a:gd name="T69" fmla="*/ 147 h 236"/>
                  <a:gd name="T70" fmla="*/ 39 w 126"/>
                  <a:gd name="T71" fmla="*/ 152 h 236"/>
                  <a:gd name="T72" fmla="*/ 33 w 126"/>
                  <a:gd name="T73" fmla="*/ 161 h 236"/>
                  <a:gd name="T74" fmla="*/ 33 w 126"/>
                  <a:gd name="T75" fmla="*/ 180 h 236"/>
                  <a:gd name="T76" fmla="*/ 19 w 126"/>
                  <a:gd name="T77" fmla="*/ 196 h 236"/>
                  <a:gd name="T78" fmla="*/ 30 w 126"/>
                  <a:gd name="T79" fmla="*/ 198 h 236"/>
                  <a:gd name="T80" fmla="*/ 44 w 126"/>
                  <a:gd name="T81" fmla="*/ 203 h 236"/>
                  <a:gd name="T82" fmla="*/ 51 w 126"/>
                  <a:gd name="T83" fmla="*/ 207 h 236"/>
                  <a:gd name="T84" fmla="*/ 10 w 126"/>
                  <a:gd name="T85" fmla="*/ 236 h 236"/>
                  <a:gd name="T86" fmla="*/ 24 w 126"/>
                  <a:gd name="T87" fmla="*/ 229 h 236"/>
                  <a:gd name="T88" fmla="*/ 44 w 126"/>
                  <a:gd name="T89" fmla="*/ 221 h 236"/>
                  <a:gd name="T90" fmla="*/ 59 w 126"/>
                  <a:gd name="T91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236">
                    <a:moveTo>
                      <a:pt x="59" y="223"/>
                    </a:moveTo>
                    <a:lnTo>
                      <a:pt x="73" y="220"/>
                    </a:lnTo>
                    <a:lnTo>
                      <a:pt x="77" y="214"/>
                    </a:lnTo>
                    <a:lnTo>
                      <a:pt x="86" y="220"/>
                    </a:lnTo>
                    <a:lnTo>
                      <a:pt x="113" y="212"/>
                    </a:lnTo>
                    <a:lnTo>
                      <a:pt x="120" y="205"/>
                    </a:lnTo>
                    <a:lnTo>
                      <a:pt x="111" y="203"/>
                    </a:lnTo>
                    <a:lnTo>
                      <a:pt x="108" y="200"/>
                    </a:lnTo>
                    <a:lnTo>
                      <a:pt x="124" y="183"/>
                    </a:lnTo>
                    <a:lnTo>
                      <a:pt x="126" y="169"/>
                    </a:lnTo>
                    <a:lnTo>
                      <a:pt x="119" y="161"/>
                    </a:lnTo>
                    <a:lnTo>
                      <a:pt x="99" y="165"/>
                    </a:lnTo>
                    <a:lnTo>
                      <a:pt x="104" y="152"/>
                    </a:lnTo>
                    <a:lnTo>
                      <a:pt x="93" y="141"/>
                    </a:lnTo>
                    <a:lnTo>
                      <a:pt x="100" y="145"/>
                    </a:lnTo>
                    <a:lnTo>
                      <a:pt x="100" y="140"/>
                    </a:lnTo>
                    <a:lnTo>
                      <a:pt x="88" y="120"/>
                    </a:lnTo>
                    <a:lnTo>
                      <a:pt x="80" y="116"/>
                    </a:lnTo>
                    <a:lnTo>
                      <a:pt x="73" y="91"/>
                    </a:lnTo>
                    <a:lnTo>
                      <a:pt x="57" y="78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51" y="65"/>
                    </a:lnTo>
                    <a:lnTo>
                      <a:pt x="57" y="63"/>
                    </a:lnTo>
                    <a:lnTo>
                      <a:pt x="62" y="54"/>
                    </a:lnTo>
                    <a:lnTo>
                      <a:pt x="70" y="38"/>
                    </a:lnTo>
                    <a:lnTo>
                      <a:pt x="68" y="29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37" y="25"/>
                    </a:lnTo>
                    <a:lnTo>
                      <a:pt x="33" y="21"/>
                    </a:lnTo>
                    <a:lnTo>
                      <a:pt x="48" y="9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20" y="3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11" y="18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8"/>
                    </a:lnTo>
                    <a:lnTo>
                      <a:pt x="11" y="40"/>
                    </a:lnTo>
                    <a:lnTo>
                      <a:pt x="6" y="56"/>
                    </a:lnTo>
                    <a:lnTo>
                      <a:pt x="0" y="58"/>
                    </a:lnTo>
                    <a:lnTo>
                      <a:pt x="8" y="65"/>
                    </a:lnTo>
                    <a:lnTo>
                      <a:pt x="15" y="61"/>
                    </a:lnTo>
                    <a:lnTo>
                      <a:pt x="6" y="98"/>
                    </a:lnTo>
                    <a:lnTo>
                      <a:pt x="13" y="85"/>
                    </a:lnTo>
                    <a:lnTo>
                      <a:pt x="11" y="78"/>
                    </a:lnTo>
                    <a:lnTo>
                      <a:pt x="17" y="72"/>
                    </a:lnTo>
                    <a:lnTo>
                      <a:pt x="15" y="81"/>
                    </a:lnTo>
                    <a:lnTo>
                      <a:pt x="20" y="78"/>
                    </a:lnTo>
                    <a:lnTo>
                      <a:pt x="24" y="80"/>
                    </a:lnTo>
                    <a:lnTo>
                      <a:pt x="20" y="87"/>
                    </a:lnTo>
                    <a:lnTo>
                      <a:pt x="24" y="92"/>
                    </a:lnTo>
                    <a:lnTo>
                      <a:pt x="19" y="109"/>
                    </a:lnTo>
                    <a:lnTo>
                      <a:pt x="15" y="109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50" y="109"/>
                    </a:lnTo>
                    <a:lnTo>
                      <a:pt x="40" y="121"/>
                    </a:lnTo>
                    <a:lnTo>
                      <a:pt x="48" y="131"/>
                    </a:lnTo>
                    <a:lnTo>
                      <a:pt x="55" y="127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1" y="147"/>
                    </a:lnTo>
                    <a:lnTo>
                      <a:pt x="51" y="151"/>
                    </a:lnTo>
                    <a:lnTo>
                      <a:pt x="39" y="152"/>
                    </a:lnTo>
                    <a:lnTo>
                      <a:pt x="24" y="165"/>
                    </a:lnTo>
                    <a:lnTo>
                      <a:pt x="33" y="161"/>
                    </a:lnTo>
                    <a:lnTo>
                      <a:pt x="35" y="172"/>
                    </a:lnTo>
                    <a:lnTo>
                      <a:pt x="33" y="180"/>
                    </a:lnTo>
                    <a:lnTo>
                      <a:pt x="15" y="191"/>
                    </a:lnTo>
                    <a:lnTo>
                      <a:pt x="19" y="196"/>
                    </a:lnTo>
                    <a:lnTo>
                      <a:pt x="28" y="192"/>
                    </a:lnTo>
                    <a:lnTo>
                      <a:pt x="30" y="198"/>
                    </a:lnTo>
                    <a:lnTo>
                      <a:pt x="37" y="196"/>
                    </a:lnTo>
                    <a:lnTo>
                      <a:pt x="44" y="203"/>
                    </a:lnTo>
                    <a:lnTo>
                      <a:pt x="59" y="196"/>
                    </a:lnTo>
                    <a:lnTo>
                      <a:pt x="51" y="207"/>
                    </a:lnTo>
                    <a:lnTo>
                      <a:pt x="33" y="209"/>
                    </a:lnTo>
                    <a:lnTo>
                      <a:pt x="10" y="236"/>
                    </a:lnTo>
                    <a:lnTo>
                      <a:pt x="17" y="236"/>
                    </a:lnTo>
                    <a:lnTo>
                      <a:pt x="24" y="229"/>
                    </a:lnTo>
                    <a:lnTo>
                      <a:pt x="40" y="231"/>
                    </a:lnTo>
                    <a:lnTo>
                      <a:pt x="44" y="221"/>
                    </a:lnTo>
                    <a:lnTo>
                      <a:pt x="55" y="220"/>
                    </a:lnTo>
                    <a:lnTo>
                      <a:pt x="59" y="223"/>
                    </a:lnTo>
                    <a:lnTo>
                      <a:pt x="59" y="2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4" name="Freeform 804"/>
              <p:cNvSpPr>
                <a:spLocks/>
              </p:cNvSpPr>
              <p:nvPr/>
            </p:nvSpPr>
            <p:spPr bwMode="auto">
              <a:xfrm>
                <a:off x="2604" y="1110"/>
                <a:ext cx="126" cy="236"/>
              </a:xfrm>
              <a:custGeom>
                <a:avLst/>
                <a:gdLst>
                  <a:gd name="T0" fmla="*/ 73 w 126"/>
                  <a:gd name="T1" fmla="*/ 220 h 236"/>
                  <a:gd name="T2" fmla="*/ 86 w 126"/>
                  <a:gd name="T3" fmla="*/ 220 h 236"/>
                  <a:gd name="T4" fmla="*/ 120 w 126"/>
                  <a:gd name="T5" fmla="*/ 205 h 236"/>
                  <a:gd name="T6" fmla="*/ 108 w 126"/>
                  <a:gd name="T7" fmla="*/ 200 h 236"/>
                  <a:gd name="T8" fmla="*/ 126 w 126"/>
                  <a:gd name="T9" fmla="*/ 169 h 236"/>
                  <a:gd name="T10" fmla="*/ 99 w 126"/>
                  <a:gd name="T11" fmla="*/ 165 h 236"/>
                  <a:gd name="T12" fmla="*/ 93 w 126"/>
                  <a:gd name="T13" fmla="*/ 141 h 236"/>
                  <a:gd name="T14" fmla="*/ 100 w 126"/>
                  <a:gd name="T15" fmla="*/ 140 h 236"/>
                  <a:gd name="T16" fmla="*/ 80 w 126"/>
                  <a:gd name="T17" fmla="*/ 116 h 236"/>
                  <a:gd name="T18" fmla="*/ 57 w 126"/>
                  <a:gd name="T19" fmla="*/ 78 h 236"/>
                  <a:gd name="T20" fmla="*/ 57 w 126"/>
                  <a:gd name="T21" fmla="*/ 72 h 236"/>
                  <a:gd name="T22" fmla="*/ 57 w 126"/>
                  <a:gd name="T23" fmla="*/ 63 h 236"/>
                  <a:gd name="T24" fmla="*/ 70 w 126"/>
                  <a:gd name="T25" fmla="*/ 38 h 236"/>
                  <a:gd name="T26" fmla="*/ 31 w 126"/>
                  <a:gd name="T27" fmla="*/ 32 h 236"/>
                  <a:gd name="T28" fmla="*/ 37 w 126"/>
                  <a:gd name="T29" fmla="*/ 25 h 236"/>
                  <a:gd name="T30" fmla="*/ 48 w 126"/>
                  <a:gd name="T31" fmla="*/ 9 h 236"/>
                  <a:gd name="T32" fmla="*/ 46 w 126"/>
                  <a:gd name="T33" fmla="*/ 0 h 236"/>
                  <a:gd name="T34" fmla="*/ 17 w 126"/>
                  <a:gd name="T35" fmla="*/ 12 h 236"/>
                  <a:gd name="T36" fmla="*/ 11 w 126"/>
                  <a:gd name="T37" fmla="*/ 18 h 236"/>
                  <a:gd name="T38" fmla="*/ 6 w 126"/>
                  <a:gd name="T39" fmla="*/ 25 h 236"/>
                  <a:gd name="T40" fmla="*/ 6 w 126"/>
                  <a:gd name="T41" fmla="*/ 32 h 236"/>
                  <a:gd name="T42" fmla="*/ 11 w 126"/>
                  <a:gd name="T43" fmla="*/ 40 h 236"/>
                  <a:gd name="T44" fmla="*/ 0 w 126"/>
                  <a:gd name="T45" fmla="*/ 58 h 236"/>
                  <a:gd name="T46" fmla="*/ 15 w 126"/>
                  <a:gd name="T47" fmla="*/ 61 h 236"/>
                  <a:gd name="T48" fmla="*/ 13 w 126"/>
                  <a:gd name="T49" fmla="*/ 85 h 236"/>
                  <a:gd name="T50" fmla="*/ 17 w 126"/>
                  <a:gd name="T51" fmla="*/ 72 h 236"/>
                  <a:gd name="T52" fmla="*/ 20 w 126"/>
                  <a:gd name="T53" fmla="*/ 78 h 236"/>
                  <a:gd name="T54" fmla="*/ 20 w 126"/>
                  <a:gd name="T55" fmla="*/ 87 h 236"/>
                  <a:gd name="T56" fmla="*/ 19 w 126"/>
                  <a:gd name="T57" fmla="*/ 109 h 236"/>
                  <a:gd name="T58" fmla="*/ 19 w 126"/>
                  <a:gd name="T59" fmla="*/ 116 h 236"/>
                  <a:gd name="T60" fmla="*/ 28 w 126"/>
                  <a:gd name="T61" fmla="*/ 116 h 236"/>
                  <a:gd name="T62" fmla="*/ 50 w 126"/>
                  <a:gd name="T63" fmla="*/ 109 h 236"/>
                  <a:gd name="T64" fmla="*/ 48 w 126"/>
                  <a:gd name="T65" fmla="*/ 131 h 236"/>
                  <a:gd name="T66" fmla="*/ 51 w 126"/>
                  <a:gd name="T67" fmla="*/ 140 h 236"/>
                  <a:gd name="T68" fmla="*/ 51 w 126"/>
                  <a:gd name="T69" fmla="*/ 147 h 236"/>
                  <a:gd name="T70" fmla="*/ 39 w 126"/>
                  <a:gd name="T71" fmla="*/ 152 h 236"/>
                  <a:gd name="T72" fmla="*/ 33 w 126"/>
                  <a:gd name="T73" fmla="*/ 161 h 236"/>
                  <a:gd name="T74" fmla="*/ 33 w 126"/>
                  <a:gd name="T75" fmla="*/ 180 h 236"/>
                  <a:gd name="T76" fmla="*/ 19 w 126"/>
                  <a:gd name="T77" fmla="*/ 196 h 236"/>
                  <a:gd name="T78" fmla="*/ 30 w 126"/>
                  <a:gd name="T79" fmla="*/ 198 h 236"/>
                  <a:gd name="T80" fmla="*/ 44 w 126"/>
                  <a:gd name="T81" fmla="*/ 203 h 236"/>
                  <a:gd name="T82" fmla="*/ 51 w 126"/>
                  <a:gd name="T83" fmla="*/ 207 h 236"/>
                  <a:gd name="T84" fmla="*/ 10 w 126"/>
                  <a:gd name="T85" fmla="*/ 236 h 236"/>
                  <a:gd name="T86" fmla="*/ 24 w 126"/>
                  <a:gd name="T87" fmla="*/ 229 h 236"/>
                  <a:gd name="T88" fmla="*/ 44 w 126"/>
                  <a:gd name="T89" fmla="*/ 221 h 236"/>
                  <a:gd name="T90" fmla="*/ 59 w 126"/>
                  <a:gd name="T91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236">
                    <a:moveTo>
                      <a:pt x="59" y="223"/>
                    </a:moveTo>
                    <a:lnTo>
                      <a:pt x="73" y="220"/>
                    </a:lnTo>
                    <a:lnTo>
                      <a:pt x="77" y="214"/>
                    </a:lnTo>
                    <a:lnTo>
                      <a:pt x="86" y="220"/>
                    </a:lnTo>
                    <a:lnTo>
                      <a:pt x="113" y="212"/>
                    </a:lnTo>
                    <a:lnTo>
                      <a:pt x="120" y="205"/>
                    </a:lnTo>
                    <a:lnTo>
                      <a:pt x="111" y="203"/>
                    </a:lnTo>
                    <a:lnTo>
                      <a:pt x="108" y="200"/>
                    </a:lnTo>
                    <a:lnTo>
                      <a:pt x="124" y="183"/>
                    </a:lnTo>
                    <a:lnTo>
                      <a:pt x="126" y="169"/>
                    </a:lnTo>
                    <a:lnTo>
                      <a:pt x="119" y="161"/>
                    </a:lnTo>
                    <a:lnTo>
                      <a:pt x="99" y="165"/>
                    </a:lnTo>
                    <a:lnTo>
                      <a:pt x="104" y="152"/>
                    </a:lnTo>
                    <a:lnTo>
                      <a:pt x="93" y="141"/>
                    </a:lnTo>
                    <a:lnTo>
                      <a:pt x="100" y="145"/>
                    </a:lnTo>
                    <a:lnTo>
                      <a:pt x="100" y="140"/>
                    </a:lnTo>
                    <a:lnTo>
                      <a:pt x="88" y="120"/>
                    </a:lnTo>
                    <a:lnTo>
                      <a:pt x="80" y="116"/>
                    </a:lnTo>
                    <a:lnTo>
                      <a:pt x="73" y="91"/>
                    </a:lnTo>
                    <a:lnTo>
                      <a:pt x="57" y="78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51" y="65"/>
                    </a:lnTo>
                    <a:lnTo>
                      <a:pt x="57" y="63"/>
                    </a:lnTo>
                    <a:lnTo>
                      <a:pt x="62" y="54"/>
                    </a:lnTo>
                    <a:lnTo>
                      <a:pt x="70" y="38"/>
                    </a:lnTo>
                    <a:lnTo>
                      <a:pt x="68" y="29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37" y="25"/>
                    </a:lnTo>
                    <a:lnTo>
                      <a:pt x="33" y="21"/>
                    </a:lnTo>
                    <a:lnTo>
                      <a:pt x="48" y="9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20" y="3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11" y="18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8"/>
                    </a:lnTo>
                    <a:lnTo>
                      <a:pt x="11" y="40"/>
                    </a:lnTo>
                    <a:lnTo>
                      <a:pt x="6" y="56"/>
                    </a:lnTo>
                    <a:lnTo>
                      <a:pt x="0" y="58"/>
                    </a:lnTo>
                    <a:lnTo>
                      <a:pt x="8" y="65"/>
                    </a:lnTo>
                    <a:lnTo>
                      <a:pt x="15" y="61"/>
                    </a:lnTo>
                    <a:lnTo>
                      <a:pt x="6" y="98"/>
                    </a:lnTo>
                    <a:lnTo>
                      <a:pt x="13" y="85"/>
                    </a:lnTo>
                    <a:lnTo>
                      <a:pt x="11" y="78"/>
                    </a:lnTo>
                    <a:lnTo>
                      <a:pt x="17" y="72"/>
                    </a:lnTo>
                    <a:lnTo>
                      <a:pt x="15" y="81"/>
                    </a:lnTo>
                    <a:lnTo>
                      <a:pt x="20" y="78"/>
                    </a:lnTo>
                    <a:lnTo>
                      <a:pt x="24" y="80"/>
                    </a:lnTo>
                    <a:lnTo>
                      <a:pt x="20" y="87"/>
                    </a:lnTo>
                    <a:lnTo>
                      <a:pt x="24" y="92"/>
                    </a:lnTo>
                    <a:lnTo>
                      <a:pt x="19" y="109"/>
                    </a:lnTo>
                    <a:lnTo>
                      <a:pt x="15" y="109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50" y="109"/>
                    </a:lnTo>
                    <a:lnTo>
                      <a:pt x="40" y="121"/>
                    </a:lnTo>
                    <a:lnTo>
                      <a:pt x="48" y="131"/>
                    </a:lnTo>
                    <a:lnTo>
                      <a:pt x="55" y="127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1" y="147"/>
                    </a:lnTo>
                    <a:lnTo>
                      <a:pt x="51" y="151"/>
                    </a:lnTo>
                    <a:lnTo>
                      <a:pt x="39" y="152"/>
                    </a:lnTo>
                    <a:lnTo>
                      <a:pt x="24" y="165"/>
                    </a:lnTo>
                    <a:lnTo>
                      <a:pt x="33" y="161"/>
                    </a:lnTo>
                    <a:lnTo>
                      <a:pt x="35" y="172"/>
                    </a:lnTo>
                    <a:lnTo>
                      <a:pt x="33" y="180"/>
                    </a:lnTo>
                    <a:lnTo>
                      <a:pt x="15" y="191"/>
                    </a:lnTo>
                    <a:lnTo>
                      <a:pt x="19" y="196"/>
                    </a:lnTo>
                    <a:lnTo>
                      <a:pt x="28" y="192"/>
                    </a:lnTo>
                    <a:lnTo>
                      <a:pt x="30" y="198"/>
                    </a:lnTo>
                    <a:lnTo>
                      <a:pt x="37" y="196"/>
                    </a:lnTo>
                    <a:lnTo>
                      <a:pt x="44" y="203"/>
                    </a:lnTo>
                    <a:lnTo>
                      <a:pt x="59" y="196"/>
                    </a:lnTo>
                    <a:lnTo>
                      <a:pt x="51" y="207"/>
                    </a:lnTo>
                    <a:lnTo>
                      <a:pt x="33" y="209"/>
                    </a:lnTo>
                    <a:lnTo>
                      <a:pt x="10" y="236"/>
                    </a:lnTo>
                    <a:lnTo>
                      <a:pt x="17" y="236"/>
                    </a:lnTo>
                    <a:lnTo>
                      <a:pt x="24" y="229"/>
                    </a:lnTo>
                    <a:lnTo>
                      <a:pt x="40" y="231"/>
                    </a:lnTo>
                    <a:lnTo>
                      <a:pt x="44" y="221"/>
                    </a:lnTo>
                    <a:lnTo>
                      <a:pt x="55" y="220"/>
                    </a:lnTo>
                    <a:lnTo>
                      <a:pt x="59" y="223"/>
                    </a:lnTo>
                    <a:lnTo>
                      <a:pt x="59" y="223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5" name="Freeform 805"/>
              <p:cNvSpPr>
                <a:spLocks/>
              </p:cNvSpPr>
              <p:nvPr/>
            </p:nvSpPr>
            <p:spPr bwMode="auto">
              <a:xfrm>
                <a:off x="2590" y="1115"/>
                <a:ext cx="13" cy="20"/>
              </a:xfrm>
              <a:custGeom>
                <a:avLst/>
                <a:gdLst>
                  <a:gd name="T0" fmla="*/ 13 w 13"/>
                  <a:gd name="T1" fmla="*/ 0 h 20"/>
                  <a:gd name="T2" fmla="*/ 0 w 13"/>
                  <a:gd name="T3" fmla="*/ 7 h 20"/>
                  <a:gd name="T4" fmla="*/ 0 w 13"/>
                  <a:gd name="T5" fmla="*/ 20 h 20"/>
                  <a:gd name="T6" fmla="*/ 11 w 13"/>
                  <a:gd name="T7" fmla="*/ 13 h 20"/>
                  <a:gd name="T8" fmla="*/ 9 w 13"/>
                  <a:gd name="T9" fmla="*/ 11 h 20"/>
                  <a:gd name="T10" fmla="*/ 13 w 13"/>
                  <a:gd name="T11" fmla="*/ 7 h 20"/>
                  <a:gd name="T12" fmla="*/ 13 w 13"/>
                  <a:gd name="T13" fmla="*/ 0 h 20"/>
                  <a:gd name="T14" fmla="*/ 13 w 13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3" y="0"/>
                    </a:moveTo>
                    <a:lnTo>
                      <a:pt x="0" y="7"/>
                    </a:lnTo>
                    <a:lnTo>
                      <a:pt x="0" y="20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6" name="Freeform 806"/>
              <p:cNvSpPr>
                <a:spLocks/>
              </p:cNvSpPr>
              <p:nvPr/>
            </p:nvSpPr>
            <p:spPr bwMode="auto">
              <a:xfrm>
                <a:off x="2590" y="1115"/>
                <a:ext cx="13" cy="20"/>
              </a:xfrm>
              <a:custGeom>
                <a:avLst/>
                <a:gdLst>
                  <a:gd name="T0" fmla="*/ 13 w 13"/>
                  <a:gd name="T1" fmla="*/ 0 h 20"/>
                  <a:gd name="T2" fmla="*/ 0 w 13"/>
                  <a:gd name="T3" fmla="*/ 7 h 20"/>
                  <a:gd name="T4" fmla="*/ 0 w 13"/>
                  <a:gd name="T5" fmla="*/ 20 h 20"/>
                  <a:gd name="T6" fmla="*/ 11 w 13"/>
                  <a:gd name="T7" fmla="*/ 13 h 20"/>
                  <a:gd name="T8" fmla="*/ 9 w 13"/>
                  <a:gd name="T9" fmla="*/ 11 h 20"/>
                  <a:gd name="T10" fmla="*/ 13 w 13"/>
                  <a:gd name="T11" fmla="*/ 7 h 20"/>
                  <a:gd name="T12" fmla="*/ 13 w 13"/>
                  <a:gd name="T13" fmla="*/ 0 h 20"/>
                  <a:gd name="T14" fmla="*/ 13 w 13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3" y="0"/>
                    </a:moveTo>
                    <a:lnTo>
                      <a:pt x="0" y="7"/>
                    </a:lnTo>
                    <a:lnTo>
                      <a:pt x="0" y="20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7" name="Freeform 807"/>
              <p:cNvSpPr>
                <a:spLocks/>
              </p:cNvSpPr>
              <p:nvPr/>
            </p:nvSpPr>
            <p:spPr bwMode="auto">
              <a:xfrm>
                <a:off x="3889" y="53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7 w 10"/>
                  <a:gd name="T5" fmla="*/ 9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8" name="Freeform 808"/>
              <p:cNvSpPr>
                <a:spLocks/>
              </p:cNvSpPr>
              <p:nvPr/>
            </p:nvSpPr>
            <p:spPr bwMode="auto">
              <a:xfrm>
                <a:off x="3889" y="53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7 w 10"/>
                  <a:gd name="T5" fmla="*/ 9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7" y="9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39" name="Freeform 809"/>
              <p:cNvSpPr>
                <a:spLocks/>
              </p:cNvSpPr>
              <p:nvPr/>
            </p:nvSpPr>
            <p:spPr bwMode="auto">
              <a:xfrm>
                <a:off x="3889" y="53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7 w 10"/>
                  <a:gd name="T5" fmla="*/ 9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0" name="Freeform 810"/>
              <p:cNvSpPr>
                <a:spLocks/>
              </p:cNvSpPr>
              <p:nvPr/>
            </p:nvSpPr>
            <p:spPr bwMode="auto">
              <a:xfrm>
                <a:off x="3889" y="53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0 h 9"/>
                  <a:gd name="T4" fmla="*/ 7 w 10"/>
                  <a:gd name="T5" fmla="*/ 9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0" y="0"/>
                    </a:lnTo>
                    <a:lnTo>
                      <a:pt x="7" y="9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841" name="Freeform 811"/>
              <p:cNvSpPr>
                <a:spLocks/>
              </p:cNvSpPr>
              <p:nvPr/>
            </p:nvSpPr>
            <p:spPr bwMode="auto">
              <a:xfrm>
                <a:off x="5354" y="1208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13 w 13"/>
                  <a:gd name="T5" fmla="*/ 18 h 18"/>
                  <a:gd name="T6" fmla="*/ 6 w 13"/>
                  <a:gd name="T7" fmla="*/ 13 h 18"/>
                  <a:gd name="T8" fmla="*/ 0 w 13"/>
                  <a:gd name="T9" fmla="*/ 2 h 18"/>
                  <a:gd name="T10" fmla="*/ 2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13" y="18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" name="Group 1013"/>
            <p:cNvGrpSpPr>
              <a:grpSpLocks/>
            </p:cNvGrpSpPr>
            <p:nvPr/>
          </p:nvGrpSpPr>
          <p:grpSpPr bwMode="auto">
            <a:xfrm>
              <a:off x="3050" y="193"/>
              <a:ext cx="2568" cy="2850"/>
              <a:chOff x="3050" y="193"/>
              <a:chExt cx="2568" cy="2850"/>
            </a:xfrm>
            <a:grpFill/>
          </p:grpSpPr>
          <p:sp>
            <p:nvSpPr>
              <p:cNvPr id="6442" name="Freeform 813"/>
              <p:cNvSpPr>
                <a:spLocks/>
              </p:cNvSpPr>
              <p:nvPr/>
            </p:nvSpPr>
            <p:spPr bwMode="auto">
              <a:xfrm>
                <a:off x="5354" y="1208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13 w 13"/>
                  <a:gd name="T5" fmla="*/ 18 h 18"/>
                  <a:gd name="T6" fmla="*/ 6 w 13"/>
                  <a:gd name="T7" fmla="*/ 13 h 18"/>
                  <a:gd name="T8" fmla="*/ 0 w 13"/>
                  <a:gd name="T9" fmla="*/ 2 h 18"/>
                  <a:gd name="T10" fmla="*/ 2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13" y="18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3" name="Freeform 814"/>
              <p:cNvSpPr>
                <a:spLocks/>
              </p:cNvSpPr>
              <p:nvPr/>
            </p:nvSpPr>
            <p:spPr bwMode="auto">
              <a:xfrm>
                <a:off x="5354" y="1208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13 w 13"/>
                  <a:gd name="T5" fmla="*/ 18 h 18"/>
                  <a:gd name="T6" fmla="*/ 6 w 13"/>
                  <a:gd name="T7" fmla="*/ 13 h 18"/>
                  <a:gd name="T8" fmla="*/ 0 w 13"/>
                  <a:gd name="T9" fmla="*/ 2 h 18"/>
                  <a:gd name="T10" fmla="*/ 2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13" y="18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4" name="Freeform 815"/>
              <p:cNvSpPr>
                <a:spLocks/>
              </p:cNvSpPr>
              <p:nvPr/>
            </p:nvSpPr>
            <p:spPr bwMode="auto">
              <a:xfrm>
                <a:off x="5354" y="1208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13 w 13"/>
                  <a:gd name="T5" fmla="*/ 18 h 18"/>
                  <a:gd name="T6" fmla="*/ 6 w 13"/>
                  <a:gd name="T7" fmla="*/ 13 h 18"/>
                  <a:gd name="T8" fmla="*/ 0 w 13"/>
                  <a:gd name="T9" fmla="*/ 2 h 18"/>
                  <a:gd name="T10" fmla="*/ 2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13" y="18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5" name="Freeform 816"/>
              <p:cNvSpPr>
                <a:spLocks/>
              </p:cNvSpPr>
              <p:nvPr/>
            </p:nvSpPr>
            <p:spPr bwMode="auto">
              <a:xfrm>
                <a:off x="5054" y="1455"/>
                <a:ext cx="29" cy="24"/>
              </a:xfrm>
              <a:custGeom>
                <a:avLst/>
                <a:gdLst>
                  <a:gd name="T0" fmla="*/ 29 w 29"/>
                  <a:gd name="T1" fmla="*/ 4 h 24"/>
                  <a:gd name="T2" fmla="*/ 0 w 29"/>
                  <a:gd name="T3" fmla="*/ 24 h 24"/>
                  <a:gd name="T4" fmla="*/ 15 w 29"/>
                  <a:gd name="T5" fmla="*/ 4 h 24"/>
                  <a:gd name="T6" fmla="*/ 20 w 29"/>
                  <a:gd name="T7" fmla="*/ 6 h 24"/>
                  <a:gd name="T8" fmla="*/ 29 w 29"/>
                  <a:gd name="T9" fmla="*/ 0 h 24"/>
                  <a:gd name="T10" fmla="*/ 29 w 29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lnTo>
                      <a:pt x="0" y="24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6" name="Freeform 817"/>
              <p:cNvSpPr>
                <a:spLocks/>
              </p:cNvSpPr>
              <p:nvPr/>
            </p:nvSpPr>
            <p:spPr bwMode="auto">
              <a:xfrm>
                <a:off x="5054" y="1455"/>
                <a:ext cx="29" cy="24"/>
              </a:xfrm>
              <a:custGeom>
                <a:avLst/>
                <a:gdLst>
                  <a:gd name="T0" fmla="*/ 29 w 29"/>
                  <a:gd name="T1" fmla="*/ 4 h 24"/>
                  <a:gd name="T2" fmla="*/ 0 w 29"/>
                  <a:gd name="T3" fmla="*/ 24 h 24"/>
                  <a:gd name="T4" fmla="*/ 15 w 29"/>
                  <a:gd name="T5" fmla="*/ 4 h 24"/>
                  <a:gd name="T6" fmla="*/ 20 w 29"/>
                  <a:gd name="T7" fmla="*/ 6 h 24"/>
                  <a:gd name="T8" fmla="*/ 29 w 29"/>
                  <a:gd name="T9" fmla="*/ 0 h 24"/>
                  <a:gd name="T10" fmla="*/ 29 w 29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lnTo>
                      <a:pt x="0" y="24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9" y="0"/>
                    </a:lnTo>
                    <a:lnTo>
                      <a:pt x="29" y="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7" name="Freeform 818"/>
              <p:cNvSpPr>
                <a:spLocks/>
              </p:cNvSpPr>
              <p:nvPr/>
            </p:nvSpPr>
            <p:spPr bwMode="auto">
              <a:xfrm>
                <a:off x="5054" y="1455"/>
                <a:ext cx="29" cy="24"/>
              </a:xfrm>
              <a:custGeom>
                <a:avLst/>
                <a:gdLst>
                  <a:gd name="T0" fmla="*/ 29 w 29"/>
                  <a:gd name="T1" fmla="*/ 4 h 24"/>
                  <a:gd name="T2" fmla="*/ 0 w 29"/>
                  <a:gd name="T3" fmla="*/ 24 h 24"/>
                  <a:gd name="T4" fmla="*/ 15 w 29"/>
                  <a:gd name="T5" fmla="*/ 4 h 24"/>
                  <a:gd name="T6" fmla="*/ 20 w 29"/>
                  <a:gd name="T7" fmla="*/ 6 h 24"/>
                  <a:gd name="T8" fmla="*/ 29 w 29"/>
                  <a:gd name="T9" fmla="*/ 0 h 24"/>
                  <a:gd name="T10" fmla="*/ 29 w 29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lnTo>
                      <a:pt x="0" y="24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8" name="Freeform 819"/>
              <p:cNvSpPr>
                <a:spLocks/>
              </p:cNvSpPr>
              <p:nvPr/>
            </p:nvSpPr>
            <p:spPr bwMode="auto">
              <a:xfrm>
                <a:off x="5054" y="1455"/>
                <a:ext cx="29" cy="24"/>
              </a:xfrm>
              <a:custGeom>
                <a:avLst/>
                <a:gdLst>
                  <a:gd name="T0" fmla="*/ 29 w 29"/>
                  <a:gd name="T1" fmla="*/ 4 h 24"/>
                  <a:gd name="T2" fmla="*/ 0 w 29"/>
                  <a:gd name="T3" fmla="*/ 24 h 24"/>
                  <a:gd name="T4" fmla="*/ 15 w 29"/>
                  <a:gd name="T5" fmla="*/ 4 h 24"/>
                  <a:gd name="T6" fmla="*/ 20 w 29"/>
                  <a:gd name="T7" fmla="*/ 6 h 24"/>
                  <a:gd name="T8" fmla="*/ 29 w 29"/>
                  <a:gd name="T9" fmla="*/ 0 h 24"/>
                  <a:gd name="T10" fmla="*/ 29 w 29"/>
                  <a:gd name="T11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lnTo>
                      <a:pt x="0" y="24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9" y="0"/>
                    </a:lnTo>
                    <a:lnTo>
                      <a:pt x="29" y="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9" name="Freeform 820"/>
              <p:cNvSpPr>
                <a:spLocks/>
              </p:cNvSpPr>
              <p:nvPr/>
            </p:nvSpPr>
            <p:spPr bwMode="auto">
              <a:xfrm>
                <a:off x="5029" y="1479"/>
                <a:ext cx="14" cy="18"/>
              </a:xfrm>
              <a:custGeom>
                <a:avLst/>
                <a:gdLst>
                  <a:gd name="T0" fmla="*/ 11 w 14"/>
                  <a:gd name="T1" fmla="*/ 0 h 18"/>
                  <a:gd name="T2" fmla="*/ 14 w 14"/>
                  <a:gd name="T3" fmla="*/ 3 h 18"/>
                  <a:gd name="T4" fmla="*/ 2 w 14"/>
                  <a:gd name="T5" fmla="*/ 18 h 18"/>
                  <a:gd name="T6" fmla="*/ 0 w 14"/>
                  <a:gd name="T7" fmla="*/ 14 h 18"/>
                  <a:gd name="T8" fmla="*/ 11 w 1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0"/>
                    </a:moveTo>
                    <a:lnTo>
                      <a:pt x="14" y="3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0" name="Freeform 821"/>
              <p:cNvSpPr>
                <a:spLocks/>
              </p:cNvSpPr>
              <p:nvPr/>
            </p:nvSpPr>
            <p:spPr bwMode="auto">
              <a:xfrm>
                <a:off x="5029" y="1479"/>
                <a:ext cx="14" cy="18"/>
              </a:xfrm>
              <a:custGeom>
                <a:avLst/>
                <a:gdLst>
                  <a:gd name="T0" fmla="*/ 11 w 14"/>
                  <a:gd name="T1" fmla="*/ 0 h 18"/>
                  <a:gd name="T2" fmla="*/ 14 w 14"/>
                  <a:gd name="T3" fmla="*/ 3 h 18"/>
                  <a:gd name="T4" fmla="*/ 2 w 14"/>
                  <a:gd name="T5" fmla="*/ 18 h 18"/>
                  <a:gd name="T6" fmla="*/ 0 w 14"/>
                  <a:gd name="T7" fmla="*/ 14 h 18"/>
                  <a:gd name="T8" fmla="*/ 11 w 1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0"/>
                    </a:moveTo>
                    <a:lnTo>
                      <a:pt x="14" y="3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11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1" name="Freeform 822"/>
              <p:cNvSpPr>
                <a:spLocks/>
              </p:cNvSpPr>
              <p:nvPr/>
            </p:nvSpPr>
            <p:spPr bwMode="auto">
              <a:xfrm>
                <a:off x="5029" y="1479"/>
                <a:ext cx="14" cy="18"/>
              </a:xfrm>
              <a:custGeom>
                <a:avLst/>
                <a:gdLst>
                  <a:gd name="T0" fmla="*/ 11 w 14"/>
                  <a:gd name="T1" fmla="*/ 0 h 18"/>
                  <a:gd name="T2" fmla="*/ 14 w 14"/>
                  <a:gd name="T3" fmla="*/ 3 h 18"/>
                  <a:gd name="T4" fmla="*/ 2 w 14"/>
                  <a:gd name="T5" fmla="*/ 18 h 18"/>
                  <a:gd name="T6" fmla="*/ 0 w 14"/>
                  <a:gd name="T7" fmla="*/ 14 h 18"/>
                  <a:gd name="T8" fmla="*/ 11 w 1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0"/>
                    </a:moveTo>
                    <a:lnTo>
                      <a:pt x="14" y="3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2" name="Freeform 823"/>
              <p:cNvSpPr>
                <a:spLocks/>
              </p:cNvSpPr>
              <p:nvPr/>
            </p:nvSpPr>
            <p:spPr bwMode="auto">
              <a:xfrm>
                <a:off x="5029" y="1479"/>
                <a:ext cx="14" cy="18"/>
              </a:xfrm>
              <a:custGeom>
                <a:avLst/>
                <a:gdLst>
                  <a:gd name="T0" fmla="*/ 11 w 14"/>
                  <a:gd name="T1" fmla="*/ 0 h 18"/>
                  <a:gd name="T2" fmla="*/ 14 w 14"/>
                  <a:gd name="T3" fmla="*/ 3 h 18"/>
                  <a:gd name="T4" fmla="*/ 2 w 14"/>
                  <a:gd name="T5" fmla="*/ 18 h 18"/>
                  <a:gd name="T6" fmla="*/ 0 w 14"/>
                  <a:gd name="T7" fmla="*/ 14 h 18"/>
                  <a:gd name="T8" fmla="*/ 11 w 1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0"/>
                    </a:moveTo>
                    <a:lnTo>
                      <a:pt x="14" y="3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11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3" name="Freeform 824"/>
              <p:cNvSpPr>
                <a:spLocks/>
              </p:cNvSpPr>
              <p:nvPr/>
            </p:nvSpPr>
            <p:spPr bwMode="auto">
              <a:xfrm>
                <a:off x="4021" y="660"/>
                <a:ext cx="8" cy="15"/>
              </a:xfrm>
              <a:custGeom>
                <a:avLst/>
                <a:gdLst>
                  <a:gd name="T0" fmla="*/ 0 w 8"/>
                  <a:gd name="T1" fmla="*/ 6 h 15"/>
                  <a:gd name="T2" fmla="*/ 2 w 8"/>
                  <a:gd name="T3" fmla="*/ 0 h 15"/>
                  <a:gd name="T4" fmla="*/ 8 w 8"/>
                  <a:gd name="T5" fmla="*/ 13 h 15"/>
                  <a:gd name="T6" fmla="*/ 2 w 8"/>
                  <a:gd name="T7" fmla="*/ 15 h 15"/>
                  <a:gd name="T8" fmla="*/ 0 w 8"/>
                  <a:gd name="T9" fmla="*/ 6 h 15"/>
                  <a:gd name="T10" fmla="*/ 0 w 8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6"/>
                    </a:moveTo>
                    <a:lnTo>
                      <a:pt x="2" y="0"/>
                    </a:lnTo>
                    <a:lnTo>
                      <a:pt x="8" y="13"/>
                    </a:lnTo>
                    <a:lnTo>
                      <a:pt x="2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4" name="Freeform 825"/>
              <p:cNvSpPr>
                <a:spLocks/>
              </p:cNvSpPr>
              <p:nvPr/>
            </p:nvSpPr>
            <p:spPr bwMode="auto">
              <a:xfrm>
                <a:off x="4021" y="660"/>
                <a:ext cx="8" cy="15"/>
              </a:xfrm>
              <a:custGeom>
                <a:avLst/>
                <a:gdLst>
                  <a:gd name="T0" fmla="*/ 0 w 8"/>
                  <a:gd name="T1" fmla="*/ 6 h 15"/>
                  <a:gd name="T2" fmla="*/ 2 w 8"/>
                  <a:gd name="T3" fmla="*/ 0 h 15"/>
                  <a:gd name="T4" fmla="*/ 8 w 8"/>
                  <a:gd name="T5" fmla="*/ 13 h 15"/>
                  <a:gd name="T6" fmla="*/ 2 w 8"/>
                  <a:gd name="T7" fmla="*/ 15 h 15"/>
                  <a:gd name="T8" fmla="*/ 0 w 8"/>
                  <a:gd name="T9" fmla="*/ 6 h 15"/>
                  <a:gd name="T10" fmla="*/ 0 w 8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6"/>
                    </a:moveTo>
                    <a:lnTo>
                      <a:pt x="2" y="0"/>
                    </a:lnTo>
                    <a:lnTo>
                      <a:pt x="8" y="13"/>
                    </a:lnTo>
                    <a:lnTo>
                      <a:pt x="2" y="1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5" name="Freeform 826"/>
              <p:cNvSpPr>
                <a:spLocks/>
              </p:cNvSpPr>
              <p:nvPr/>
            </p:nvSpPr>
            <p:spPr bwMode="auto">
              <a:xfrm>
                <a:off x="3827" y="824"/>
                <a:ext cx="20" cy="15"/>
              </a:xfrm>
              <a:custGeom>
                <a:avLst/>
                <a:gdLst>
                  <a:gd name="T0" fmla="*/ 0 w 20"/>
                  <a:gd name="T1" fmla="*/ 7 h 15"/>
                  <a:gd name="T2" fmla="*/ 18 w 20"/>
                  <a:gd name="T3" fmla="*/ 0 h 15"/>
                  <a:gd name="T4" fmla="*/ 20 w 20"/>
                  <a:gd name="T5" fmla="*/ 7 h 15"/>
                  <a:gd name="T6" fmla="*/ 7 w 20"/>
                  <a:gd name="T7" fmla="*/ 15 h 15"/>
                  <a:gd name="T8" fmla="*/ 0 w 2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7"/>
                    </a:moveTo>
                    <a:lnTo>
                      <a:pt x="18" y="0"/>
                    </a:lnTo>
                    <a:lnTo>
                      <a:pt x="20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6" name="Freeform 827"/>
              <p:cNvSpPr>
                <a:spLocks/>
              </p:cNvSpPr>
              <p:nvPr/>
            </p:nvSpPr>
            <p:spPr bwMode="auto">
              <a:xfrm>
                <a:off x="3827" y="824"/>
                <a:ext cx="20" cy="15"/>
              </a:xfrm>
              <a:custGeom>
                <a:avLst/>
                <a:gdLst>
                  <a:gd name="T0" fmla="*/ 0 w 20"/>
                  <a:gd name="T1" fmla="*/ 7 h 15"/>
                  <a:gd name="T2" fmla="*/ 18 w 20"/>
                  <a:gd name="T3" fmla="*/ 0 h 15"/>
                  <a:gd name="T4" fmla="*/ 20 w 20"/>
                  <a:gd name="T5" fmla="*/ 7 h 15"/>
                  <a:gd name="T6" fmla="*/ 7 w 20"/>
                  <a:gd name="T7" fmla="*/ 15 h 15"/>
                  <a:gd name="T8" fmla="*/ 0 w 2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7"/>
                    </a:moveTo>
                    <a:lnTo>
                      <a:pt x="18" y="0"/>
                    </a:lnTo>
                    <a:lnTo>
                      <a:pt x="20" y="7"/>
                    </a:lnTo>
                    <a:lnTo>
                      <a:pt x="7" y="15"/>
                    </a:lnTo>
                    <a:lnTo>
                      <a:pt x="0" y="7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7" name="Freeform 828"/>
              <p:cNvSpPr>
                <a:spLocks/>
              </p:cNvSpPr>
              <p:nvPr/>
            </p:nvSpPr>
            <p:spPr bwMode="auto">
              <a:xfrm>
                <a:off x="3827" y="824"/>
                <a:ext cx="20" cy="15"/>
              </a:xfrm>
              <a:custGeom>
                <a:avLst/>
                <a:gdLst>
                  <a:gd name="T0" fmla="*/ 0 w 20"/>
                  <a:gd name="T1" fmla="*/ 7 h 15"/>
                  <a:gd name="T2" fmla="*/ 18 w 20"/>
                  <a:gd name="T3" fmla="*/ 0 h 15"/>
                  <a:gd name="T4" fmla="*/ 20 w 20"/>
                  <a:gd name="T5" fmla="*/ 7 h 15"/>
                  <a:gd name="T6" fmla="*/ 7 w 20"/>
                  <a:gd name="T7" fmla="*/ 15 h 15"/>
                  <a:gd name="T8" fmla="*/ 0 w 2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7"/>
                    </a:moveTo>
                    <a:lnTo>
                      <a:pt x="18" y="0"/>
                    </a:lnTo>
                    <a:lnTo>
                      <a:pt x="20" y="7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8" name="Freeform 829"/>
              <p:cNvSpPr>
                <a:spLocks/>
              </p:cNvSpPr>
              <p:nvPr/>
            </p:nvSpPr>
            <p:spPr bwMode="auto">
              <a:xfrm>
                <a:off x="3827" y="824"/>
                <a:ext cx="20" cy="15"/>
              </a:xfrm>
              <a:custGeom>
                <a:avLst/>
                <a:gdLst>
                  <a:gd name="T0" fmla="*/ 0 w 20"/>
                  <a:gd name="T1" fmla="*/ 7 h 15"/>
                  <a:gd name="T2" fmla="*/ 18 w 20"/>
                  <a:gd name="T3" fmla="*/ 0 h 15"/>
                  <a:gd name="T4" fmla="*/ 20 w 20"/>
                  <a:gd name="T5" fmla="*/ 7 h 15"/>
                  <a:gd name="T6" fmla="*/ 7 w 20"/>
                  <a:gd name="T7" fmla="*/ 15 h 15"/>
                  <a:gd name="T8" fmla="*/ 0 w 20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7"/>
                    </a:moveTo>
                    <a:lnTo>
                      <a:pt x="18" y="0"/>
                    </a:lnTo>
                    <a:lnTo>
                      <a:pt x="20" y="7"/>
                    </a:lnTo>
                    <a:lnTo>
                      <a:pt x="7" y="15"/>
                    </a:lnTo>
                    <a:lnTo>
                      <a:pt x="0" y="7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59" name="Freeform 830"/>
              <p:cNvSpPr>
                <a:spLocks/>
              </p:cNvSpPr>
              <p:nvPr/>
            </p:nvSpPr>
            <p:spPr bwMode="auto">
              <a:xfrm>
                <a:off x="4005" y="386"/>
                <a:ext cx="11" cy="20"/>
              </a:xfrm>
              <a:custGeom>
                <a:avLst/>
                <a:gdLst>
                  <a:gd name="T0" fmla="*/ 11 w 11"/>
                  <a:gd name="T1" fmla="*/ 5 h 20"/>
                  <a:gd name="T2" fmla="*/ 9 w 11"/>
                  <a:gd name="T3" fmla="*/ 20 h 20"/>
                  <a:gd name="T4" fmla="*/ 0 w 11"/>
                  <a:gd name="T5" fmla="*/ 7 h 20"/>
                  <a:gd name="T6" fmla="*/ 5 w 11"/>
                  <a:gd name="T7" fmla="*/ 0 h 20"/>
                  <a:gd name="T8" fmla="*/ 11 w 11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5"/>
                    </a:moveTo>
                    <a:lnTo>
                      <a:pt x="9" y="2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0" name="Freeform 831"/>
              <p:cNvSpPr>
                <a:spLocks/>
              </p:cNvSpPr>
              <p:nvPr/>
            </p:nvSpPr>
            <p:spPr bwMode="auto">
              <a:xfrm>
                <a:off x="4005" y="386"/>
                <a:ext cx="11" cy="20"/>
              </a:xfrm>
              <a:custGeom>
                <a:avLst/>
                <a:gdLst>
                  <a:gd name="T0" fmla="*/ 11 w 11"/>
                  <a:gd name="T1" fmla="*/ 5 h 20"/>
                  <a:gd name="T2" fmla="*/ 9 w 11"/>
                  <a:gd name="T3" fmla="*/ 20 h 20"/>
                  <a:gd name="T4" fmla="*/ 0 w 11"/>
                  <a:gd name="T5" fmla="*/ 7 h 20"/>
                  <a:gd name="T6" fmla="*/ 5 w 11"/>
                  <a:gd name="T7" fmla="*/ 0 h 20"/>
                  <a:gd name="T8" fmla="*/ 11 w 11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5"/>
                    </a:moveTo>
                    <a:lnTo>
                      <a:pt x="9" y="2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1" y="5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1" name="Freeform 832"/>
              <p:cNvSpPr>
                <a:spLocks/>
              </p:cNvSpPr>
              <p:nvPr/>
            </p:nvSpPr>
            <p:spPr bwMode="auto">
              <a:xfrm>
                <a:off x="4005" y="386"/>
                <a:ext cx="11" cy="20"/>
              </a:xfrm>
              <a:custGeom>
                <a:avLst/>
                <a:gdLst>
                  <a:gd name="T0" fmla="*/ 11 w 11"/>
                  <a:gd name="T1" fmla="*/ 5 h 20"/>
                  <a:gd name="T2" fmla="*/ 9 w 11"/>
                  <a:gd name="T3" fmla="*/ 20 h 20"/>
                  <a:gd name="T4" fmla="*/ 0 w 11"/>
                  <a:gd name="T5" fmla="*/ 7 h 20"/>
                  <a:gd name="T6" fmla="*/ 5 w 11"/>
                  <a:gd name="T7" fmla="*/ 0 h 20"/>
                  <a:gd name="T8" fmla="*/ 11 w 11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5"/>
                    </a:moveTo>
                    <a:lnTo>
                      <a:pt x="9" y="2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2" name="Freeform 833"/>
              <p:cNvSpPr>
                <a:spLocks/>
              </p:cNvSpPr>
              <p:nvPr/>
            </p:nvSpPr>
            <p:spPr bwMode="auto">
              <a:xfrm>
                <a:off x="4005" y="386"/>
                <a:ext cx="11" cy="20"/>
              </a:xfrm>
              <a:custGeom>
                <a:avLst/>
                <a:gdLst>
                  <a:gd name="T0" fmla="*/ 11 w 11"/>
                  <a:gd name="T1" fmla="*/ 5 h 20"/>
                  <a:gd name="T2" fmla="*/ 9 w 11"/>
                  <a:gd name="T3" fmla="*/ 20 h 20"/>
                  <a:gd name="T4" fmla="*/ 0 w 11"/>
                  <a:gd name="T5" fmla="*/ 7 h 20"/>
                  <a:gd name="T6" fmla="*/ 5 w 11"/>
                  <a:gd name="T7" fmla="*/ 0 h 20"/>
                  <a:gd name="T8" fmla="*/ 11 w 11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11" y="5"/>
                    </a:moveTo>
                    <a:lnTo>
                      <a:pt x="9" y="2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1" y="5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3" name="Freeform 834"/>
              <p:cNvSpPr>
                <a:spLocks/>
              </p:cNvSpPr>
              <p:nvPr/>
            </p:nvSpPr>
            <p:spPr bwMode="auto">
              <a:xfrm>
                <a:off x="3934" y="560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20 w 20"/>
                  <a:gd name="T3" fmla="*/ 2 h 15"/>
                  <a:gd name="T4" fmla="*/ 0 w 20"/>
                  <a:gd name="T5" fmla="*/ 15 h 15"/>
                  <a:gd name="T6" fmla="*/ 5 w 20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20" y="2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4" name="Freeform 835"/>
              <p:cNvSpPr>
                <a:spLocks/>
              </p:cNvSpPr>
              <p:nvPr/>
            </p:nvSpPr>
            <p:spPr bwMode="auto">
              <a:xfrm>
                <a:off x="3934" y="560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20 w 20"/>
                  <a:gd name="T3" fmla="*/ 2 h 15"/>
                  <a:gd name="T4" fmla="*/ 0 w 20"/>
                  <a:gd name="T5" fmla="*/ 15 h 15"/>
                  <a:gd name="T6" fmla="*/ 5 w 20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20" y="2"/>
                    </a:lnTo>
                    <a:lnTo>
                      <a:pt x="0" y="15"/>
                    </a:lnTo>
                    <a:lnTo>
                      <a:pt x="5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5" name="Freeform 836"/>
              <p:cNvSpPr>
                <a:spLocks/>
              </p:cNvSpPr>
              <p:nvPr/>
            </p:nvSpPr>
            <p:spPr bwMode="auto">
              <a:xfrm>
                <a:off x="3934" y="560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20 w 20"/>
                  <a:gd name="T3" fmla="*/ 2 h 15"/>
                  <a:gd name="T4" fmla="*/ 0 w 20"/>
                  <a:gd name="T5" fmla="*/ 15 h 15"/>
                  <a:gd name="T6" fmla="*/ 5 w 20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20" y="2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6" name="Freeform 837"/>
              <p:cNvSpPr>
                <a:spLocks/>
              </p:cNvSpPr>
              <p:nvPr/>
            </p:nvSpPr>
            <p:spPr bwMode="auto">
              <a:xfrm>
                <a:off x="3934" y="560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20 w 20"/>
                  <a:gd name="T3" fmla="*/ 2 h 15"/>
                  <a:gd name="T4" fmla="*/ 0 w 20"/>
                  <a:gd name="T5" fmla="*/ 15 h 15"/>
                  <a:gd name="T6" fmla="*/ 5 w 20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20" y="2"/>
                    </a:lnTo>
                    <a:lnTo>
                      <a:pt x="0" y="15"/>
                    </a:lnTo>
                    <a:lnTo>
                      <a:pt x="5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7" name="Freeform 838"/>
              <p:cNvSpPr>
                <a:spLocks/>
              </p:cNvSpPr>
              <p:nvPr/>
            </p:nvSpPr>
            <p:spPr bwMode="auto">
              <a:xfrm>
                <a:off x="3961" y="533"/>
                <a:ext cx="13" cy="16"/>
              </a:xfrm>
              <a:custGeom>
                <a:avLst/>
                <a:gdLst>
                  <a:gd name="T0" fmla="*/ 9 w 13"/>
                  <a:gd name="T1" fmla="*/ 0 h 16"/>
                  <a:gd name="T2" fmla="*/ 13 w 13"/>
                  <a:gd name="T3" fmla="*/ 16 h 16"/>
                  <a:gd name="T4" fmla="*/ 0 w 13"/>
                  <a:gd name="T5" fmla="*/ 11 h 16"/>
                  <a:gd name="T6" fmla="*/ 9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lnTo>
                      <a:pt x="13" y="16"/>
                    </a:lnTo>
                    <a:lnTo>
                      <a:pt x="0" y="1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8" name="Freeform 839"/>
              <p:cNvSpPr>
                <a:spLocks/>
              </p:cNvSpPr>
              <p:nvPr/>
            </p:nvSpPr>
            <p:spPr bwMode="auto">
              <a:xfrm>
                <a:off x="3961" y="533"/>
                <a:ext cx="13" cy="16"/>
              </a:xfrm>
              <a:custGeom>
                <a:avLst/>
                <a:gdLst>
                  <a:gd name="T0" fmla="*/ 9 w 13"/>
                  <a:gd name="T1" fmla="*/ 0 h 16"/>
                  <a:gd name="T2" fmla="*/ 13 w 13"/>
                  <a:gd name="T3" fmla="*/ 16 h 16"/>
                  <a:gd name="T4" fmla="*/ 0 w 13"/>
                  <a:gd name="T5" fmla="*/ 11 h 16"/>
                  <a:gd name="T6" fmla="*/ 9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lnTo>
                      <a:pt x="13" y="16"/>
                    </a:lnTo>
                    <a:lnTo>
                      <a:pt x="0" y="11"/>
                    </a:lnTo>
                    <a:lnTo>
                      <a:pt x="9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69" name="Freeform 840"/>
              <p:cNvSpPr>
                <a:spLocks/>
              </p:cNvSpPr>
              <p:nvPr/>
            </p:nvSpPr>
            <p:spPr bwMode="auto">
              <a:xfrm>
                <a:off x="3961" y="533"/>
                <a:ext cx="13" cy="16"/>
              </a:xfrm>
              <a:custGeom>
                <a:avLst/>
                <a:gdLst>
                  <a:gd name="T0" fmla="*/ 9 w 13"/>
                  <a:gd name="T1" fmla="*/ 0 h 16"/>
                  <a:gd name="T2" fmla="*/ 13 w 13"/>
                  <a:gd name="T3" fmla="*/ 16 h 16"/>
                  <a:gd name="T4" fmla="*/ 0 w 13"/>
                  <a:gd name="T5" fmla="*/ 11 h 16"/>
                  <a:gd name="T6" fmla="*/ 9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lnTo>
                      <a:pt x="13" y="16"/>
                    </a:lnTo>
                    <a:lnTo>
                      <a:pt x="0" y="1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0" name="Freeform 841"/>
              <p:cNvSpPr>
                <a:spLocks/>
              </p:cNvSpPr>
              <p:nvPr/>
            </p:nvSpPr>
            <p:spPr bwMode="auto">
              <a:xfrm>
                <a:off x="3961" y="533"/>
                <a:ext cx="13" cy="16"/>
              </a:xfrm>
              <a:custGeom>
                <a:avLst/>
                <a:gdLst>
                  <a:gd name="T0" fmla="*/ 9 w 13"/>
                  <a:gd name="T1" fmla="*/ 0 h 16"/>
                  <a:gd name="T2" fmla="*/ 13 w 13"/>
                  <a:gd name="T3" fmla="*/ 16 h 16"/>
                  <a:gd name="T4" fmla="*/ 0 w 13"/>
                  <a:gd name="T5" fmla="*/ 11 h 16"/>
                  <a:gd name="T6" fmla="*/ 9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lnTo>
                      <a:pt x="13" y="16"/>
                    </a:lnTo>
                    <a:lnTo>
                      <a:pt x="0" y="11"/>
                    </a:lnTo>
                    <a:lnTo>
                      <a:pt x="9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1" name="Freeform 842"/>
              <p:cNvSpPr>
                <a:spLocks/>
              </p:cNvSpPr>
              <p:nvPr/>
            </p:nvSpPr>
            <p:spPr bwMode="auto">
              <a:xfrm>
                <a:off x="3825" y="509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0 w 22"/>
                  <a:gd name="T3" fmla="*/ 9 h 24"/>
                  <a:gd name="T4" fmla="*/ 3 w 22"/>
                  <a:gd name="T5" fmla="*/ 0 h 24"/>
                  <a:gd name="T6" fmla="*/ 14 w 22"/>
                  <a:gd name="T7" fmla="*/ 0 h 24"/>
                  <a:gd name="T8" fmla="*/ 14 w 22"/>
                  <a:gd name="T9" fmla="*/ 2 h 24"/>
                  <a:gd name="T10" fmla="*/ 13 w 22"/>
                  <a:gd name="T11" fmla="*/ 9 h 24"/>
                  <a:gd name="T12" fmla="*/ 22 w 22"/>
                  <a:gd name="T13" fmla="*/ 15 h 24"/>
                  <a:gd name="T14" fmla="*/ 0 w 22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9"/>
                    </a:lnTo>
                    <a:lnTo>
                      <a:pt x="22" y="15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2" name="Freeform 843"/>
              <p:cNvSpPr>
                <a:spLocks/>
              </p:cNvSpPr>
              <p:nvPr/>
            </p:nvSpPr>
            <p:spPr bwMode="auto">
              <a:xfrm>
                <a:off x="3825" y="509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0 w 22"/>
                  <a:gd name="T3" fmla="*/ 9 h 24"/>
                  <a:gd name="T4" fmla="*/ 3 w 22"/>
                  <a:gd name="T5" fmla="*/ 0 h 24"/>
                  <a:gd name="T6" fmla="*/ 14 w 22"/>
                  <a:gd name="T7" fmla="*/ 0 h 24"/>
                  <a:gd name="T8" fmla="*/ 14 w 22"/>
                  <a:gd name="T9" fmla="*/ 2 h 24"/>
                  <a:gd name="T10" fmla="*/ 13 w 22"/>
                  <a:gd name="T11" fmla="*/ 9 h 24"/>
                  <a:gd name="T12" fmla="*/ 22 w 22"/>
                  <a:gd name="T13" fmla="*/ 15 h 24"/>
                  <a:gd name="T14" fmla="*/ 0 w 22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9"/>
                    </a:lnTo>
                    <a:lnTo>
                      <a:pt x="22" y="15"/>
                    </a:lnTo>
                    <a:lnTo>
                      <a:pt x="0" y="2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3" name="Freeform 844"/>
              <p:cNvSpPr>
                <a:spLocks/>
              </p:cNvSpPr>
              <p:nvPr/>
            </p:nvSpPr>
            <p:spPr bwMode="auto">
              <a:xfrm>
                <a:off x="3825" y="509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0 w 22"/>
                  <a:gd name="T3" fmla="*/ 9 h 24"/>
                  <a:gd name="T4" fmla="*/ 3 w 22"/>
                  <a:gd name="T5" fmla="*/ 0 h 24"/>
                  <a:gd name="T6" fmla="*/ 14 w 22"/>
                  <a:gd name="T7" fmla="*/ 0 h 24"/>
                  <a:gd name="T8" fmla="*/ 14 w 22"/>
                  <a:gd name="T9" fmla="*/ 2 h 24"/>
                  <a:gd name="T10" fmla="*/ 13 w 22"/>
                  <a:gd name="T11" fmla="*/ 9 h 24"/>
                  <a:gd name="T12" fmla="*/ 22 w 22"/>
                  <a:gd name="T13" fmla="*/ 15 h 24"/>
                  <a:gd name="T14" fmla="*/ 0 w 22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9"/>
                    </a:lnTo>
                    <a:lnTo>
                      <a:pt x="22" y="15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4" name="Freeform 845"/>
              <p:cNvSpPr>
                <a:spLocks/>
              </p:cNvSpPr>
              <p:nvPr/>
            </p:nvSpPr>
            <p:spPr bwMode="auto">
              <a:xfrm>
                <a:off x="3825" y="509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0 w 22"/>
                  <a:gd name="T3" fmla="*/ 9 h 24"/>
                  <a:gd name="T4" fmla="*/ 3 w 22"/>
                  <a:gd name="T5" fmla="*/ 0 h 24"/>
                  <a:gd name="T6" fmla="*/ 14 w 22"/>
                  <a:gd name="T7" fmla="*/ 0 h 24"/>
                  <a:gd name="T8" fmla="*/ 14 w 22"/>
                  <a:gd name="T9" fmla="*/ 2 h 24"/>
                  <a:gd name="T10" fmla="*/ 13 w 22"/>
                  <a:gd name="T11" fmla="*/ 9 h 24"/>
                  <a:gd name="T12" fmla="*/ 22 w 22"/>
                  <a:gd name="T13" fmla="*/ 15 h 24"/>
                  <a:gd name="T14" fmla="*/ 0 w 22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9"/>
                    </a:lnTo>
                    <a:lnTo>
                      <a:pt x="22" y="15"/>
                    </a:lnTo>
                    <a:lnTo>
                      <a:pt x="0" y="2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5" name="Freeform 846"/>
              <p:cNvSpPr>
                <a:spLocks/>
              </p:cNvSpPr>
              <p:nvPr/>
            </p:nvSpPr>
            <p:spPr bwMode="auto">
              <a:xfrm>
                <a:off x="3638" y="664"/>
                <a:ext cx="32" cy="36"/>
              </a:xfrm>
              <a:custGeom>
                <a:avLst/>
                <a:gdLst>
                  <a:gd name="T0" fmla="*/ 3 w 32"/>
                  <a:gd name="T1" fmla="*/ 24 h 36"/>
                  <a:gd name="T2" fmla="*/ 0 w 32"/>
                  <a:gd name="T3" fmla="*/ 13 h 36"/>
                  <a:gd name="T4" fmla="*/ 5 w 32"/>
                  <a:gd name="T5" fmla="*/ 13 h 36"/>
                  <a:gd name="T6" fmla="*/ 1 w 32"/>
                  <a:gd name="T7" fmla="*/ 9 h 36"/>
                  <a:gd name="T8" fmla="*/ 7 w 32"/>
                  <a:gd name="T9" fmla="*/ 0 h 36"/>
                  <a:gd name="T10" fmla="*/ 32 w 32"/>
                  <a:gd name="T11" fmla="*/ 33 h 36"/>
                  <a:gd name="T12" fmla="*/ 20 w 32"/>
                  <a:gd name="T13" fmla="*/ 36 h 36"/>
                  <a:gd name="T14" fmla="*/ 7 w 32"/>
                  <a:gd name="T15" fmla="*/ 25 h 36"/>
                  <a:gd name="T16" fmla="*/ 9 w 32"/>
                  <a:gd name="T17" fmla="*/ 31 h 36"/>
                  <a:gd name="T18" fmla="*/ 3 w 32"/>
                  <a:gd name="T1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6">
                    <a:moveTo>
                      <a:pt x="3" y="24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7" y="0"/>
                    </a:lnTo>
                    <a:lnTo>
                      <a:pt x="32" y="33"/>
                    </a:lnTo>
                    <a:lnTo>
                      <a:pt x="20" y="36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6" name="Freeform 847"/>
              <p:cNvSpPr>
                <a:spLocks/>
              </p:cNvSpPr>
              <p:nvPr/>
            </p:nvSpPr>
            <p:spPr bwMode="auto">
              <a:xfrm>
                <a:off x="3638" y="664"/>
                <a:ext cx="32" cy="36"/>
              </a:xfrm>
              <a:custGeom>
                <a:avLst/>
                <a:gdLst>
                  <a:gd name="T0" fmla="*/ 3 w 32"/>
                  <a:gd name="T1" fmla="*/ 24 h 36"/>
                  <a:gd name="T2" fmla="*/ 0 w 32"/>
                  <a:gd name="T3" fmla="*/ 13 h 36"/>
                  <a:gd name="T4" fmla="*/ 5 w 32"/>
                  <a:gd name="T5" fmla="*/ 13 h 36"/>
                  <a:gd name="T6" fmla="*/ 1 w 32"/>
                  <a:gd name="T7" fmla="*/ 9 h 36"/>
                  <a:gd name="T8" fmla="*/ 7 w 32"/>
                  <a:gd name="T9" fmla="*/ 0 h 36"/>
                  <a:gd name="T10" fmla="*/ 32 w 32"/>
                  <a:gd name="T11" fmla="*/ 33 h 36"/>
                  <a:gd name="T12" fmla="*/ 20 w 32"/>
                  <a:gd name="T13" fmla="*/ 36 h 36"/>
                  <a:gd name="T14" fmla="*/ 7 w 32"/>
                  <a:gd name="T15" fmla="*/ 25 h 36"/>
                  <a:gd name="T16" fmla="*/ 9 w 32"/>
                  <a:gd name="T17" fmla="*/ 31 h 36"/>
                  <a:gd name="T18" fmla="*/ 3 w 32"/>
                  <a:gd name="T1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6">
                    <a:moveTo>
                      <a:pt x="3" y="24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7" y="0"/>
                    </a:lnTo>
                    <a:lnTo>
                      <a:pt x="32" y="33"/>
                    </a:lnTo>
                    <a:lnTo>
                      <a:pt x="20" y="36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3" y="2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7" name="Freeform 848"/>
              <p:cNvSpPr>
                <a:spLocks/>
              </p:cNvSpPr>
              <p:nvPr/>
            </p:nvSpPr>
            <p:spPr bwMode="auto">
              <a:xfrm>
                <a:off x="3638" y="664"/>
                <a:ext cx="32" cy="36"/>
              </a:xfrm>
              <a:custGeom>
                <a:avLst/>
                <a:gdLst>
                  <a:gd name="T0" fmla="*/ 3 w 32"/>
                  <a:gd name="T1" fmla="*/ 24 h 36"/>
                  <a:gd name="T2" fmla="*/ 0 w 32"/>
                  <a:gd name="T3" fmla="*/ 13 h 36"/>
                  <a:gd name="T4" fmla="*/ 5 w 32"/>
                  <a:gd name="T5" fmla="*/ 13 h 36"/>
                  <a:gd name="T6" fmla="*/ 1 w 32"/>
                  <a:gd name="T7" fmla="*/ 9 h 36"/>
                  <a:gd name="T8" fmla="*/ 7 w 32"/>
                  <a:gd name="T9" fmla="*/ 0 h 36"/>
                  <a:gd name="T10" fmla="*/ 32 w 32"/>
                  <a:gd name="T11" fmla="*/ 33 h 36"/>
                  <a:gd name="T12" fmla="*/ 20 w 32"/>
                  <a:gd name="T13" fmla="*/ 36 h 36"/>
                  <a:gd name="T14" fmla="*/ 7 w 32"/>
                  <a:gd name="T15" fmla="*/ 25 h 36"/>
                  <a:gd name="T16" fmla="*/ 9 w 32"/>
                  <a:gd name="T17" fmla="*/ 31 h 36"/>
                  <a:gd name="T18" fmla="*/ 3 w 32"/>
                  <a:gd name="T1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6">
                    <a:moveTo>
                      <a:pt x="3" y="24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7" y="0"/>
                    </a:lnTo>
                    <a:lnTo>
                      <a:pt x="32" y="33"/>
                    </a:lnTo>
                    <a:lnTo>
                      <a:pt x="20" y="36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8" name="Freeform 849"/>
              <p:cNvSpPr>
                <a:spLocks/>
              </p:cNvSpPr>
              <p:nvPr/>
            </p:nvSpPr>
            <p:spPr bwMode="auto">
              <a:xfrm>
                <a:off x="3638" y="664"/>
                <a:ext cx="32" cy="36"/>
              </a:xfrm>
              <a:custGeom>
                <a:avLst/>
                <a:gdLst>
                  <a:gd name="T0" fmla="*/ 3 w 32"/>
                  <a:gd name="T1" fmla="*/ 24 h 36"/>
                  <a:gd name="T2" fmla="*/ 0 w 32"/>
                  <a:gd name="T3" fmla="*/ 13 h 36"/>
                  <a:gd name="T4" fmla="*/ 5 w 32"/>
                  <a:gd name="T5" fmla="*/ 13 h 36"/>
                  <a:gd name="T6" fmla="*/ 1 w 32"/>
                  <a:gd name="T7" fmla="*/ 9 h 36"/>
                  <a:gd name="T8" fmla="*/ 7 w 32"/>
                  <a:gd name="T9" fmla="*/ 0 h 36"/>
                  <a:gd name="T10" fmla="*/ 32 w 32"/>
                  <a:gd name="T11" fmla="*/ 33 h 36"/>
                  <a:gd name="T12" fmla="*/ 20 w 32"/>
                  <a:gd name="T13" fmla="*/ 36 h 36"/>
                  <a:gd name="T14" fmla="*/ 7 w 32"/>
                  <a:gd name="T15" fmla="*/ 25 h 36"/>
                  <a:gd name="T16" fmla="*/ 9 w 32"/>
                  <a:gd name="T17" fmla="*/ 31 h 36"/>
                  <a:gd name="T18" fmla="*/ 3 w 32"/>
                  <a:gd name="T1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6">
                    <a:moveTo>
                      <a:pt x="3" y="24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7" y="0"/>
                    </a:lnTo>
                    <a:lnTo>
                      <a:pt x="32" y="33"/>
                    </a:lnTo>
                    <a:lnTo>
                      <a:pt x="20" y="36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3" y="24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79" name="Freeform 850"/>
              <p:cNvSpPr>
                <a:spLocks/>
              </p:cNvSpPr>
              <p:nvPr/>
            </p:nvSpPr>
            <p:spPr bwMode="auto">
              <a:xfrm>
                <a:off x="3537" y="624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11 w 15"/>
                  <a:gd name="T3" fmla="*/ 0 h 18"/>
                  <a:gd name="T4" fmla="*/ 15 w 15"/>
                  <a:gd name="T5" fmla="*/ 4 h 18"/>
                  <a:gd name="T6" fmla="*/ 15 w 15"/>
                  <a:gd name="T7" fmla="*/ 18 h 18"/>
                  <a:gd name="T8" fmla="*/ 0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0" name="Freeform 851"/>
              <p:cNvSpPr>
                <a:spLocks/>
              </p:cNvSpPr>
              <p:nvPr/>
            </p:nvSpPr>
            <p:spPr bwMode="auto">
              <a:xfrm>
                <a:off x="3537" y="624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11 w 15"/>
                  <a:gd name="T3" fmla="*/ 0 h 18"/>
                  <a:gd name="T4" fmla="*/ 15 w 15"/>
                  <a:gd name="T5" fmla="*/ 4 h 18"/>
                  <a:gd name="T6" fmla="*/ 15 w 15"/>
                  <a:gd name="T7" fmla="*/ 18 h 18"/>
                  <a:gd name="T8" fmla="*/ 0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1" name="Freeform 852"/>
              <p:cNvSpPr>
                <a:spLocks/>
              </p:cNvSpPr>
              <p:nvPr/>
            </p:nvSpPr>
            <p:spPr bwMode="auto">
              <a:xfrm>
                <a:off x="3537" y="624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11 w 15"/>
                  <a:gd name="T3" fmla="*/ 0 h 18"/>
                  <a:gd name="T4" fmla="*/ 15 w 15"/>
                  <a:gd name="T5" fmla="*/ 4 h 18"/>
                  <a:gd name="T6" fmla="*/ 15 w 15"/>
                  <a:gd name="T7" fmla="*/ 18 h 18"/>
                  <a:gd name="T8" fmla="*/ 0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2" name="Freeform 853"/>
              <p:cNvSpPr>
                <a:spLocks/>
              </p:cNvSpPr>
              <p:nvPr/>
            </p:nvSpPr>
            <p:spPr bwMode="auto">
              <a:xfrm>
                <a:off x="3537" y="624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11 w 15"/>
                  <a:gd name="T3" fmla="*/ 0 h 18"/>
                  <a:gd name="T4" fmla="*/ 15 w 15"/>
                  <a:gd name="T5" fmla="*/ 4 h 18"/>
                  <a:gd name="T6" fmla="*/ 15 w 15"/>
                  <a:gd name="T7" fmla="*/ 18 h 18"/>
                  <a:gd name="T8" fmla="*/ 0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3" name="Freeform 854"/>
              <p:cNvSpPr>
                <a:spLocks/>
              </p:cNvSpPr>
              <p:nvPr/>
            </p:nvSpPr>
            <p:spPr bwMode="auto">
              <a:xfrm>
                <a:off x="3559" y="289"/>
                <a:ext cx="246" cy="233"/>
              </a:xfrm>
              <a:custGeom>
                <a:avLst/>
                <a:gdLst>
                  <a:gd name="T0" fmla="*/ 0 w 246"/>
                  <a:gd name="T1" fmla="*/ 202 h 233"/>
                  <a:gd name="T2" fmla="*/ 24 w 246"/>
                  <a:gd name="T3" fmla="*/ 180 h 233"/>
                  <a:gd name="T4" fmla="*/ 40 w 246"/>
                  <a:gd name="T5" fmla="*/ 188 h 233"/>
                  <a:gd name="T6" fmla="*/ 24 w 246"/>
                  <a:gd name="T7" fmla="*/ 177 h 233"/>
                  <a:gd name="T8" fmla="*/ 33 w 246"/>
                  <a:gd name="T9" fmla="*/ 173 h 233"/>
                  <a:gd name="T10" fmla="*/ 26 w 246"/>
                  <a:gd name="T11" fmla="*/ 166 h 233"/>
                  <a:gd name="T12" fmla="*/ 38 w 246"/>
                  <a:gd name="T13" fmla="*/ 164 h 233"/>
                  <a:gd name="T14" fmla="*/ 29 w 246"/>
                  <a:gd name="T15" fmla="*/ 151 h 233"/>
                  <a:gd name="T16" fmla="*/ 49 w 246"/>
                  <a:gd name="T17" fmla="*/ 149 h 233"/>
                  <a:gd name="T18" fmla="*/ 33 w 246"/>
                  <a:gd name="T19" fmla="*/ 146 h 233"/>
                  <a:gd name="T20" fmla="*/ 37 w 246"/>
                  <a:gd name="T21" fmla="*/ 133 h 233"/>
                  <a:gd name="T22" fmla="*/ 29 w 246"/>
                  <a:gd name="T23" fmla="*/ 133 h 233"/>
                  <a:gd name="T24" fmla="*/ 29 w 246"/>
                  <a:gd name="T25" fmla="*/ 128 h 233"/>
                  <a:gd name="T26" fmla="*/ 31 w 246"/>
                  <a:gd name="T27" fmla="*/ 118 h 233"/>
                  <a:gd name="T28" fmla="*/ 40 w 246"/>
                  <a:gd name="T29" fmla="*/ 126 h 233"/>
                  <a:gd name="T30" fmla="*/ 62 w 246"/>
                  <a:gd name="T31" fmla="*/ 111 h 233"/>
                  <a:gd name="T32" fmla="*/ 82 w 246"/>
                  <a:gd name="T33" fmla="*/ 78 h 233"/>
                  <a:gd name="T34" fmla="*/ 109 w 246"/>
                  <a:gd name="T35" fmla="*/ 57 h 233"/>
                  <a:gd name="T36" fmla="*/ 113 w 246"/>
                  <a:gd name="T37" fmla="*/ 58 h 233"/>
                  <a:gd name="T38" fmla="*/ 108 w 246"/>
                  <a:gd name="T39" fmla="*/ 68 h 233"/>
                  <a:gd name="T40" fmla="*/ 119 w 246"/>
                  <a:gd name="T41" fmla="*/ 62 h 233"/>
                  <a:gd name="T42" fmla="*/ 119 w 246"/>
                  <a:gd name="T43" fmla="*/ 46 h 233"/>
                  <a:gd name="T44" fmla="*/ 140 w 246"/>
                  <a:gd name="T45" fmla="*/ 55 h 233"/>
                  <a:gd name="T46" fmla="*/ 171 w 246"/>
                  <a:gd name="T47" fmla="*/ 44 h 233"/>
                  <a:gd name="T48" fmla="*/ 220 w 246"/>
                  <a:gd name="T49" fmla="*/ 0 h 233"/>
                  <a:gd name="T50" fmla="*/ 237 w 246"/>
                  <a:gd name="T51" fmla="*/ 4 h 233"/>
                  <a:gd name="T52" fmla="*/ 246 w 246"/>
                  <a:gd name="T53" fmla="*/ 22 h 233"/>
                  <a:gd name="T54" fmla="*/ 242 w 246"/>
                  <a:gd name="T55" fmla="*/ 33 h 233"/>
                  <a:gd name="T56" fmla="*/ 246 w 246"/>
                  <a:gd name="T57" fmla="*/ 33 h 233"/>
                  <a:gd name="T58" fmla="*/ 237 w 246"/>
                  <a:gd name="T59" fmla="*/ 55 h 233"/>
                  <a:gd name="T60" fmla="*/ 164 w 246"/>
                  <a:gd name="T61" fmla="*/ 91 h 233"/>
                  <a:gd name="T62" fmla="*/ 159 w 246"/>
                  <a:gd name="T63" fmla="*/ 84 h 233"/>
                  <a:gd name="T64" fmla="*/ 124 w 246"/>
                  <a:gd name="T65" fmla="*/ 124 h 233"/>
                  <a:gd name="T66" fmla="*/ 109 w 246"/>
                  <a:gd name="T67" fmla="*/ 124 h 233"/>
                  <a:gd name="T68" fmla="*/ 108 w 246"/>
                  <a:gd name="T69" fmla="*/ 131 h 233"/>
                  <a:gd name="T70" fmla="*/ 113 w 246"/>
                  <a:gd name="T71" fmla="*/ 135 h 233"/>
                  <a:gd name="T72" fmla="*/ 106 w 246"/>
                  <a:gd name="T73" fmla="*/ 149 h 233"/>
                  <a:gd name="T74" fmla="*/ 93 w 246"/>
                  <a:gd name="T75" fmla="*/ 146 h 233"/>
                  <a:gd name="T76" fmla="*/ 100 w 246"/>
                  <a:gd name="T77" fmla="*/ 158 h 233"/>
                  <a:gd name="T78" fmla="*/ 86 w 246"/>
                  <a:gd name="T79" fmla="*/ 151 h 233"/>
                  <a:gd name="T80" fmla="*/ 89 w 246"/>
                  <a:gd name="T81" fmla="*/ 160 h 233"/>
                  <a:gd name="T82" fmla="*/ 84 w 246"/>
                  <a:gd name="T83" fmla="*/ 166 h 233"/>
                  <a:gd name="T84" fmla="*/ 73 w 246"/>
                  <a:gd name="T85" fmla="*/ 157 h 233"/>
                  <a:gd name="T86" fmla="*/ 82 w 246"/>
                  <a:gd name="T87" fmla="*/ 177 h 233"/>
                  <a:gd name="T88" fmla="*/ 73 w 246"/>
                  <a:gd name="T89" fmla="*/ 191 h 233"/>
                  <a:gd name="T90" fmla="*/ 62 w 246"/>
                  <a:gd name="T91" fmla="*/ 177 h 233"/>
                  <a:gd name="T92" fmla="*/ 59 w 246"/>
                  <a:gd name="T93" fmla="*/ 188 h 233"/>
                  <a:gd name="T94" fmla="*/ 68 w 246"/>
                  <a:gd name="T95" fmla="*/ 195 h 233"/>
                  <a:gd name="T96" fmla="*/ 66 w 246"/>
                  <a:gd name="T97" fmla="*/ 204 h 233"/>
                  <a:gd name="T98" fmla="*/ 51 w 246"/>
                  <a:gd name="T99" fmla="*/ 198 h 233"/>
                  <a:gd name="T100" fmla="*/ 62 w 246"/>
                  <a:gd name="T101" fmla="*/ 211 h 233"/>
                  <a:gd name="T102" fmla="*/ 51 w 246"/>
                  <a:gd name="T103" fmla="*/ 208 h 233"/>
                  <a:gd name="T104" fmla="*/ 57 w 246"/>
                  <a:gd name="T105" fmla="*/ 222 h 233"/>
                  <a:gd name="T106" fmla="*/ 49 w 246"/>
                  <a:gd name="T107" fmla="*/ 233 h 233"/>
                  <a:gd name="T108" fmla="*/ 24 w 246"/>
                  <a:gd name="T109" fmla="*/ 222 h 233"/>
                  <a:gd name="T110" fmla="*/ 8 w 246"/>
                  <a:gd name="T111" fmla="*/ 226 h 233"/>
                  <a:gd name="T112" fmla="*/ 24 w 246"/>
                  <a:gd name="T113" fmla="*/ 208 h 233"/>
                  <a:gd name="T114" fmla="*/ 6 w 246"/>
                  <a:gd name="T115" fmla="*/ 211 h 233"/>
                  <a:gd name="T116" fmla="*/ 0 w 246"/>
                  <a:gd name="T117" fmla="*/ 2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233">
                    <a:moveTo>
                      <a:pt x="0" y="202"/>
                    </a:moveTo>
                    <a:lnTo>
                      <a:pt x="24" y="180"/>
                    </a:lnTo>
                    <a:lnTo>
                      <a:pt x="40" y="188"/>
                    </a:lnTo>
                    <a:lnTo>
                      <a:pt x="24" y="177"/>
                    </a:lnTo>
                    <a:lnTo>
                      <a:pt x="33" y="173"/>
                    </a:lnTo>
                    <a:lnTo>
                      <a:pt x="26" y="166"/>
                    </a:lnTo>
                    <a:lnTo>
                      <a:pt x="38" y="164"/>
                    </a:lnTo>
                    <a:lnTo>
                      <a:pt x="29" y="151"/>
                    </a:lnTo>
                    <a:lnTo>
                      <a:pt x="49" y="149"/>
                    </a:lnTo>
                    <a:lnTo>
                      <a:pt x="33" y="146"/>
                    </a:lnTo>
                    <a:lnTo>
                      <a:pt x="37" y="133"/>
                    </a:lnTo>
                    <a:lnTo>
                      <a:pt x="29" y="133"/>
                    </a:lnTo>
                    <a:lnTo>
                      <a:pt x="29" y="128"/>
                    </a:lnTo>
                    <a:lnTo>
                      <a:pt x="31" y="118"/>
                    </a:lnTo>
                    <a:lnTo>
                      <a:pt x="40" y="126"/>
                    </a:lnTo>
                    <a:lnTo>
                      <a:pt x="62" y="111"/>
                    </a:lnTo>
                    <a:lnTo>
                      <a:pt x="82" y="78"/>
                    </a:lnTo>
                    <a:lnTo>
                      <a:pt x="109" y="57"/>
                    </a:lnTo>
                    <a:lnTo>
                      <a:pt x="113" y="58"/>
                    </a:lnTo>
                    <a:lnTo>
                      <a:pt x="108" y="68"/>
                    </a:lnTo>
                    <a:lnTo>
                      <a:pt x="119" y="62"/>
                    </a:lnTo>
                    <a:lnTo>
                      <a:pt x="119" y="46"/>
                    </a:lnTo>
                    <a:lnTo>
                      <a:pt x="140" y="55"/>
                    </a:lnTo>
                    <a:lnTo>
                      <a:pt x="171" y="44"/>
                    </a:lnTo>
                    <a:lnTo>
                      <a:pt x="220" y="0"/>
                    </a:lnTo>
                    <a:lnTo>
                      <a:pt x="237" y="4"/>
                    </a:lnTo>
                    <a:lnTo>
                      <a:pt x="246" y="22"/>
                    </a:lnTo>
                    <a:lnTo>
                      <a:pt x="242" y="33"/>
                    </a:lnTo>
                    <a:lnTo>
                      <a:pt x="246" y="33"/>
                    </a:lnTo>
                    <a:lnTo>
                      <a:pt x="237" y="55"/>
                    </a:lnTo>
                    <a:lnTo>
                      <a:pt x="164" y="91"/>
                    </a:lnTo>
                    <a:lnTo>
                      <a:pt x="159" y="84"/>
                    </a:lnTo>
                    <a:lnTo>
                      <a:pt x="124" y="124"/>
                    </a:lnTo>
                    <a:lnTo>
                      <a:pt x="109" y="124"/>
                    </a:lnTo>
                    <a:lnTo>
                      <a:pt x="108" y="131"/>
                    </a:lnTo>
                    <a:lnTo>
                      <a:pt x="113" y="135"/>
                    </a:lnTo>
                    <a:lnTo>
                      <a:pt x="106" y="149"/>
                    </a:lnTo>
                    <a:lnTo>
                      <a:pt x="93" y="146"/>
                    </a:lnTo>
                    <a:lnTo>
                      <a:pt x="100" y="158"/>
                    </a:lnTo>
                    <a:lnTo>
                      <a:pt x="86" y="151"/>
                    </a:lnTo>
                    <a:lnTo>
                      <a:pt x="89" y="160"/>
                    </a:lnTo>
                    <a:lnTo>
                      <a:pt x="84" y="166"/>
                    </a:lnTo>
                    <a:lnTo>
                      <a:pt x="73" y="157"/>
                    </a:lnTo>
                    <a:lnTo>
                      <a:pt x="82" y="177"/>
                    </a:lnTo>
                    <a:lnTo>
                      <a:pt x="73" y="191"/>
                    </a:lnTo>
                    <a:lnTo>
                      <a:pt x="62" y="177"/>
                    </a:lnTo>
                    <a:lnTo>
                      <a:pt x="59" y="188"/>
                    </a:lnTo>
                    <a:lnTo>
                      <a:pt x="68" y="195"/>
                    </a:lnTo>
                    <a:lnTo>
                      <a:pt x="66" y="204"/>
                    </a:lnTo>
                    <a:lnTo>
                      <a:pt x="51" y="198"/>
                    </a:lnTo>
                    <a:lnTo>
                      <a:pt x="62" y="211"/>
                    </a:lnTo>
                    <a:lnTo>
                      <a:pt x="51" y="208"/>
                    </a:lnTo>
                    <a:lnTo>
                      <a:pt x="57" y="222"/>
                    </a:lnTo>
                    <a:lnTo>
                      <a:pt x="49" y="233"/>
                    </a:lnTo>
                    <a:lnTo>
                      <a:pt x="24" y="222"/>
                    </a:lnTo>
                    <a:lnTo>
                      <a:pt x="8" y="226"/>
                    </a:lnTo>
                    <a:lnTo>
                      <a:pt x="24" y="208"/>
                    </a:lnTo>
                    <a:lnTo>
                      <a:pt x="6" y="211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4" name="Freeform 855"/>
              <p:cNvSpPr>
                <a:spLocks/>
              </p:cNvSpPr>
              <p:nvPr/>
            </p:nvSpPr>
            <p:spPr bwMode="auto">
              <a:xfrm>
                <a:off x="3559" y="289"/>
                <a:ext cx="246" cy="233"/>
              </a:xfrm>
              <a:custGeom>
                <a:avLst/>
                <a:gdLst>
                  <a:gd name="T0" fmla="*/ 0 w 246"/>
                  <a:gd name="T1" fmla="*/ 202 h 233"/>
                  <a:gd name="T2" fmla="*/ 24 w 246"/>
                  <a:gd name="T3" fmla="*/ 180 h 233"/>
                  <a:gd name="T4" fmla="*/ 40 w 246"/>
                  <a:gd name="T5" fmla="*/ 188 h 233"/>
                  <a:gd name="T6" fmla="*/ 24 w 246"/>
                  <a:gd name="T7" fmla="*/ 177 h 233"/>
                  <a:gd name="T8" fmla="*/ 33 w 246"/>
                  <a:gd name="T9" fmla="*/ 173 h 233"/>
                  <a:gd name="T10" fmla="*/ 26 w 246"/>
                  <a:gd name="T11" fmla="*/ 166 h 233"/>
                  <a:gd name="T12" fmla="*/ 38 w 246"/>
                  <a:gd name="T13" fmla="*/ 164 h 233"/>
                  <a:gd name="T14" fmla="*/ 29 w 246"/>
                  <a:gd name="T15" fmla="*/ 151 h 233"/>
                  <a:gd name="T16" fmla="*/ 49 w 246"/>
                  <a:gd name="T17" fmla="*/ 149 h 233"/>
                  <a:gd name="T18" fmla="*/ 33 w 246"/>
                  <a:gd name="T19" fmla="*/ 146 h 233"/>
                  <a:gd name="T20" fmla="*/ 37 w 246"/>
                  <a:gd name="T21" fmla="*/ 133 h 233"/>
                  <a:gd name="T22" fmla="*/ 29 w 246"/>
                  <a:gd name="T23" fmla="*/ 133 h 233"/>
                  <a:gd name="T24" fmla="*/ 29 w 246"/>
                  <a:gd name="T25" fmla="*/ 128 h 233"/>
                  <a:gd name="T26" fmla="*/ 31 w 246"/>
                  <a:gd name="T27" fmla="*/ 118 h 233"/>
                  <a:gd name="T28" fmla="*/ 40 w 246"/>
                  <a:gd name="T29" fmla="*/ 126 h 233"/>
                  <a:gd name="T30" fmla="*/ 62 w 246"/>
                  <a:gd name="T31" fmla="*/ 111 h 233"/>
                  <a:gd name="T32" fmla="*/ 82 w 246"/>
                  <a:gd name="T33" fmla="*/ 78 h 233"/>
                  <a:gd name="T34" fmla="*/ 109 w 246"/>
                  <a:gd name="T35" fmla="*/ 57 h 233"/>
                  <a:gd name="T36" fmla="*/ 113 w 246"/>
                  <a:gd name="T37" fmla="*/ 58 h 233"/>
                  <a:gd name="T38" fmla="*/ 108 w 246"/>
                  <a:gd name="T39" fmla="*/ 68 h 233"/>
                  <a:gd name="T40" fmla="*/ 119 w 246"/>
                  <a:gd name="T41" fmla="*/ 62 h 233"/>
                  <a:gd name="T42" fmla="*/ 119 w 246"/>
                  <a:gd name="T43" fmla="*/ 46 h 233"/>
                  <a:gd name="T44" fmla="*/ 140 w 246"/>
                  <a:gd name="T45" fmla="*/ 55 h 233"/>
                  <a:gd name="T46" fmla="*/ 171 w 246"/>
                  <a:gd name="T47" fmla="*/ 44 h 233"/>
                  <a:gd name="T48" fmla="*/ 220 w 246"/>
                  <a:gd name="T49" fmla="*/ 0 h 233"/>
                  <a:gd name="T50" fmla="*/ 237 w 246"/>
                  <a:gd name="T51" fmla="*/ 4 h 233"/>
                  <a:gd name="T52" fmla="*/ 246 w 246"/>
                  <a:gd name="T53" fmla="*/ 22 h 233"/>
                  <a:gd name="T54" fmla="*/ 242 w 246"/>
                  <a:gd name="T55" fmla="*/ 33 h 233"/>
                  <a:gd name="T56" fmla="*/ 246 w 246"/>
                  <a:gd name="T57" fmla="*/ 33 h 233"/>
                  <a:gd name="T58" fmla="*/ 237 w 246"/>
                  <a:gd name="T59" fmla="*/ 55 h 233"/>
                  <a:gd name="T60" fmla="*/ 164 w 246"/>
                  <a:gd name="T61" fmla="*/ 91 h 233"/>
                  <a:gd name="T62" fmla="*/ 159 w 246"/>
                  <a:gd name="T63" fmla="*/ 84 h 233"/>
                  <a:gd name="T64" fmla="*/ 124 w 246"/>
                  <a:gd name="T65" fmla="*/ 124 h 233"/>
                  <a:gd name="T66" fmla="*/ 109 w 246"/>
                  <a:gd name="T67" fmla="*/ 124 h 233"/>
                  <a:gd name="T68" fmla="*/ 108 w 246"/>
                  <a:gd name="T69" fmla="*/ 131 h 233"/>
                  <a:gd name="T70" fmla="*/ 113 w 246"/>
                  <a:gd name="T71" fmla="*/ 135 h 233"/>
                  <a:gd name="T72" fmla="*/ 106 w 246"/>
                  <a:gd name="T73" fmla="*/ 149 h 233"/>
                  <a:gd name="T74" fmla="*/ 93 w 246"/>
                  <a:gd name="T75" fmla="*/ 146 h 233"/>
                  <a:gd name="T76" fmla="*/ 100 w 246"/>
                  <a:gd name="T77" fmla="*/ 158 h 233"/>
                  <a:gd name="T78" fmla="*/ 86 w 246"/>
                  <a:gd name="T79" fmla="*/ 151 h 233"/>
                  <a:gd name="T80" fmla="*/ 89 w 246"/>
                  <a:gd name="T81" fmla="*/ 160 h 233"/>
                  <a:gd name="T82" fmla="*/ 84 w 246"/>
                  <a:gd name="T83" fmla="*/ 166 h 233"/>
                  <a:gd name="T84" fmla="*/ 73 w 246"/>
                  <a:gd name="T85" fmla="*/ 157 h 233"/>
                  <a:gd name="T86" fmla="*/ 82 w 246"/>
                  <a:gd name="T87" fmla="*/ 177 h 233"/>
                  <a:gd name="T88" fmla="*/ 73 w 246"/>
                  <a:gd name="T89" fmla="*/ 191 h 233"/>
                  <a:gd name="T90" fmla="*/ 62 w 246"/>
                  <a:gd name="T91" fmla="*/ 177 h 233"/>
                  <a:gd name="T92" fmla="*/ 59 w 246"/>
                  <a:gd name="T93" fmla="*/ 188 h 233"/>
                  <a:gd name="T94" fmla="*/ 68 w 246"/>
                  <a:gd name="T95" fmla="*/ 195 h 233"/>
                  <a:gd name="T96" fmla="*/ 66 w 246"/>
                  <a:gd name="T97" fmla="*/ 204 h 233"/>
                  <a:gd name="T98" fmla="*/ 51 w 246"/>
                  <a:gd name="T99" fmla="*/ 198 h 233"/>
                  <a:gd name="T100" fmla="*/ 62 w 246"/>
                  <a:gd name="T101" fmla="*/ 211 h 233"/>
                  <a:gd name="T102" fmla="*/ 51 w 246"/>
                  <a:gd name="T103" fmla="*/ 208 h 233"/>
                  <a:gd name="T104" fmla="*/ 57 w 246"/>
                  <a:gd name="T105" fmla="*/ 222 h 233"/>
                  <a:gd name="T106" fmla="*/ 49 w 246"/>
                  <a:gd name="T107" fmla="*/ 233 h 233"/>
                  <a:gd name="T108" fmla="*/ 24 w 246"/>
                  <a:gd name="T109" fmla="*/ 222 h 233"/>
                  <a:gd name="T110" fmla="*/ 8 w 246"/>
                  <a:gd name="T111" fmla="*/ 226 h 233"/>
                  <a:gd name="T112" fmla="*/ 24 w 246"/>
                  <a:gd name="T113" fmla="*/ 208 h 233"/>
                  <a:gd name="T114" fmla="*/ 6 w 246"/>
                  <a:gd name="T115" fmla="*/ 211 h 233"/>
                  <a:gd name="T116" fmla="*/ 0 w 246"/>
                  <a:gd name="T117" fmla="*/ 2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233">
                    <a:moveTo>
                      <a:pt x="0" y="202"/>
                    </a:moveTo>
                    <a:lnTo>
                      <a:pt x="24" y="180"/>
                    </a:lnTo>
                    <a:lnTo>
                      <a:pt x="40" y="188"/>
                    </a:lnTo>
                    <a:lnTo>
                      <a:pt x="24" y="177"/>
                    </a:lnTo>
                    <a:lnTo>
                      <a:pt x="33" y="173"/>
                    </a:lnTo>
                    <a:lnTo>
                      <a:pt x="26" y="166"/>
                    </a:lnTo>
                    <a:lnTo>
                      <a:pt x="38" y="164"/>
                    </a:lnTo>
                    <a:lnTo>
                      <a:pt x="29" y="151"/>
                    </a:lnTo>
                    <a:lnTo>
                      <a:pt x="49" y="149"/>
                    </a:lnTo>
                    <a:lnTo>
                      <a:pt x="33" y="146"/>
                    </a:lnTo>
                    <a:lnTo>
                      <a:pt x="37" y="133"/>
                    </a:lnTo>
                    <a:lnTo>
                      <a:pt x="29" y="133"/>
                    </a:lnTo>
                    <a:lnTo>
                      <a:pt x="29" y="128"/>
                    </a:lnTo>
                    <a:lnTo>
                      <a:pt x="31" y="118"/>
                    </a:lnTo>
                    <a:lnTo>
                      <a:pt x="40" y="126"/>
                    </a:lnTo>
                    <a:lnTo>
                      <a:pt x="62" y="111"/>
                    </a:lnTo>
                    <a:lnTo>
                      <a:pt x="82" y="78"/>
                    </a:lnTo>
                    <a:lnTo>
                      <a:pt x="109" y="57"/>
                    </a:lnTo>
                    <a:lnTo>
                      <a:pt x="113" y="58"/>
                    </a:lnTo>
                    <a:lnTo>
                      <a:pt x="108" y="68"/>
                    </a:lnTo>
                    <a:lnTo>
                      <a:pt x="119" y="62"/>
                    </a:lnTo>
                    <a:lnTo>
                      <a:pt x="119" y="46"/>
                    </a:lnTo>
                    <a:lnTo>
                      <a:pt x="140" y="55"/>
                    </a:lnTo>
                    <a:lnTo>
                      <a:pt x="171" y="44"/>
                    </a:lnTo>
                    <a:lnTo>
                      <a:pt x="220" y="0"/>
                    </a:lnTo>
                    <a:lnTo>
                      <a:pt x="237" y="4"/>
                    </a:lnTo>
                    <a:lnTo>
                      <a:pt x="246" y="22"/>
                    </a:lnTo>
                    <a:lnTo>
                      <a:pt x="242" y="33"/>
                    </a:lnTo>
                    <a:lnTo>
                      <a:pt x="246" y="33"/>
                    </a:lnTo>
                    <a:lnTo>
                      <a:pt x="237" y="55"/>
                    </a:lnTo>
                    <a:lnTo>
                      <a:pt x="164" y="91"/>
                    </a:lnTo>
                    <a:lnTo>
                      <a:pt x="159" y="84"/>
                    </a:lnTo>
                    <a:lnTo>
                      <a:pt x="124" y="124"/>
                    </a:lnTo>
                    <a:lnTo>
                      <a:pt x="109" y="124"/>
                    </a:lnTo>
                    <a:lnTo>
                      <a:pt x="108" y="131"/>
                    </a:lnTo>
                    <a:lnTo>
                      <a:pt x="113" y="135"/>
                    </a:lnTo>
                    <a:lnTo>
                      <a:pt x="106" y="149"/>
                    </a:lnTo>
                    <a:lnTo>
                      <a:pt x="93" y="146"/>
                    </a:lnTo>
                    <a:lnTo>
                      <a:pt x="100" y="158"/>
                    </a:lnTo>
                    <a:lnTo>
                      <a:pt x="86" y="151"/>
                    </a:lnTo>
                    <a:lnTo>
                      <a:pt x="89" y="160"/>
                    </a:lnTo>
                    <a:lnTo>
                      <a:pt x="84" y="166"/>
                    </a:lnTo>
                    <a:lnTo>
                      <a:pt x="73" y="157"/>
                    </a:lnTo>
                    <a:lnTo>
                      <a:pt x="82" y="177"/>
                    </a:lnTo>
                    <a:lnTo>
                      <a:pt x="73" y="191"/>
                    </a:lnTo>
                    <a:lnTo>
                      <a:pt x="62" y="177"/>
                    </a:lnTo>
                    <a:lnTo>
                      <a:pt x="59" y="188"/>
                    </a:lnTo>
                    <a:lnTo>
                      <a:pt x="68" y="195"/>
                    </a:lnTo>
                    <a:lnTo>
                      <a:pt x="66" y="204"/>
                    </a:lnTo>
                    <a:lnTo>
                      <a:pt x="51" y="198"/>
                    </a:lnTo>
                    <a:lnTo>
                      <a:pt x="62" y="211"/>
                    </a:lnTo>
                    <a:lnTo>
                      <a:pt x="51" y="208"/>
                    </a:lnTo>
                    <a:lnTo>
                      <a:pt x="57" y="222"/>
                    </a:lnTo>
                    <a:lnTo>
                      <a:pt x="49" y="233"/>
                    </a:lnTo>
                    <a:lnTo>
                      <a:pt x="24" y="222"/>
                    </a:lnTo>
                    <a:lnTo>
                      <a:pt x="8" y="226"/>
                    </a:lnTo>
                    <a:lnTo>
                      <a:pt x="24" y="208"/>
                    </a:lnTo>
                    <a:lnTo>
                      <a:pt x="6" y="211"/>
                    </a:lnTo>
                    <a:lnTo>
                      <a:pt x="0" y="202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5" name="Freeform 856"/>
              <p:cNvSpPr>
                <a:spLocks/>
              </p:cNvSpPr>
              <p:nvPr/>
            </p:nvSpPr>
            <p:spPr bwMode="auto">
              <a:xfrm>
                <a:off x="3559" y="289"/>
                <a:ext cx="246" cy="233"/>
              </a:xfrm>
              <a:custGeom>
                <a:avLst/>
                <a:gdLst>
                  <a:gd name="T0" fmla="*/ 0 w 246"/>
                  <a:gd name="T1" fmla="*/ 202 h 233"/>
                  <a:gd name="T2" fmla="*/ 24 w 246"/>
                  <a:gd name="T3" fmla="*/ 180 h 233"/>
                  <a:gd name="T4" fmla="*/ 40 w 246"/>
                  <a:gd name="T5" fmla="*/ 188 h 233"/>
                  <a:gd name="T6" fmla="*/ 24 w 246"/>
                  <a:gd name="T7" fmla="*/ 177 h 233"/>
                  <a:gd name="T8" fmla="*/ 33 w 246"/>
                  <a:gd name="T9" fmla="*/ 173 h 233"/>
                  <a:gd name="T10" fmla="*/ 26 w 246"/>
                  <a:gd name="T11" fmla="*/ 166 h 233"/>
                  <a:gd name="T12" fmla="*/ 38 w 246"/>
                  <a:gd name="T13" fmla="*/ 164 h 233"/>
                  <a:gd name="T14" fmla="*/ 29 w 246"/>
                  <a:gd name="T15" fmla="*/ 151 h 233"/>
                  <a:gd name="T16" fmla="*/ 49 w 246"/>
                  <a:gd name="T17" fmla="*/ 149 h 233"/>
                  <a:gd name="T18" fmla="*/ 33 w 246"/>
                  <a:gd name="T19" fmla="*/ 146 h 233"/>
                  <a:gd name="T20" fmla="*/ 37 w 246"/>
                  <a:gd name="T21" fmla="*/ 133 h 233"/>
                  <a:gd name="T22" fmla="*/ 29 w 246"/>
                  <a:gd name="T23" fmla="*/ 133 h 233"/>
                  <a:gd name="T24" fmla="*/ 29 w 246"/>
                  <a:gd name="T25" fmla="*/ 128 h 233"/>
                  <a:gd name="T26" fmla="*/ 31 w 246"/>
                  <a:gd name="T27" fmla="*/ 118 h 233"/>
                  <a:gd name="T28" fmla="*/ 40 w 246"/>
                  <a:gd name="T29" fmla="*/ 126 h 233"/>
                  <a:gd name="T30" fmla="*/ 62 w 246"/>
                  <a:gd name="T31" fmla="*/ 111 h 233"/>
                  <a:gd name="T32" fmla="*/ 82 w 246"/>
                  <a:gd name="T33" fmla="*/ 78 h 233"/>
                  <a:gd name="T34" fmla="*/ 109 w 246"/>
                  <a:gd name="T35" fmla="*/ 57 h 233"/>
                  <a:gd name="T36" fmla="*/ 113 w 246"/>
                  <a:gd name="T37" fmla="*/ 58 h 233"/>
                  <a:gd name="T38" fmla="*/ 108 w 246"/>
                  <a:gd name="T39" fmla="*/ 68 h 233"/>
                  <a:gd name="T40" fmla="*/ 119 w 246"/>
                  <a:gd name="T41" fmla="*/ 62 h 233"/>
                  <a:gd name="T42" fmla="*/ 119 w 246"/>
                  <a:gd name="T43" fmla="*/ 46 h 233"/>
                  <a:gd name="T44" fmla="*/ 140 w 246"/>
                  <a:gd name="T45" fmla="*/ 55 h 233"/>
                  <a:gd name="T46" fmla="*/ 171 w 246"/>
                  <a:gd name="T47" fmla="*/ 44 h 233"/>
                  <a:gd name="T48" fmla="*/ 220 w 246"/>
                  <a:gd name="T49" fmla="*/ 0 h 233"/>
                  <a:gd name="T50" fmla="*/ 237 w 246"/>
                  <a:gd name="T51" fmla="*/ 4 h 233"/>
                  <a:gd name="T52" fmla="*/ 246 w 246"/>
                  <a:gd name="T53" fmla="*/ 22 h 233"/>
                  <a:gd name="T54" fmla="*/ 242 w 246"/>
                  <a:gd name="T55" fmla="*/ 33 h 233"/>
                  <a:gd name="T56" fmla="*/ 246 w 246"/>
                  <a:gd name="T57" fmla="*/ 33 h 233"/>
                  <a:gd name="T58" fmla="*/ 237 w 246"/>
                  <a:gd name="T59" fmla="*/ 55 h 233"/>
                  <a:gd name="T60" fmla="*/ 164 w 246"/>
                  <a:gd name="T61" fmla="*/ 91 h 233"/>
                  <a:gd name="T62" fmla="*/ 159 w 246"/>
                  <a:gd name="T63" fmla="*/ 84 h 233"/>
                  <a:gd name="T64" fmla="*/ 124 w 246"/>
                  <a:gd name="T65" fmla="*/ 124 h 233"/>
                  <a:gd name="T66" fmla="*/ 109 w 246"/>
                  <a:gd name="T67" fmla="*/ 124 h 233"/>
                  <a:gd name="T68" fmla="*/ 108 w 246"/>
                  <a:gd name="T69" fmla="*/ 131 h 233"/>
                  <a:gd name="T70" fmla="*/ 113 w 246"/>
                  <a:gd name="T71" fmla="*/ 135 h 233"/>
                  <a:gd name="T72" fmla="*/ 106 w 246"/>
                  <a:gd name="T73" fmla="*/ 149 h 233"/>
                  <a:gd name="T74" fmla="*/ 93 w 246"/>
                  <a:gd name="T75" fmla="*/ 146 h 233"/>
                  <a:gd name="T76" fmla="*/ 100 w 246"/>
                  <a:gd name="T77" fmla="*/ 158 h 233"/>
                  <a:gd name="T78" fmla="*/ 86 w 246"/>
                  <a:gd name="T79" fmla="*/ 151 h 233"/>
                  <a:gd name="T80" fmla="*/ 89 w 246"/>
                  <a:gd name="T81" fmla="*/ 160 h 233"/>
                  <a:gd name="T82" fmla="*/ 84 w 246"/>
                  <a:gd name="T83" fmla="*/ 166 h 233"/>
                  <a:gd name="T84" fmla="*/ 73 w 246"/>
                  <a:gd name="T85" fmla="*/ 157 h 233"/>
                  <a:gd name="T86" fmla="*/ 82 w 246"/>
                  <a:gd name="T87" fmla="*/ 177 h 233"/>
                  <a:gd name="T88" fmla="*/ 73 w 246"/>
                  <a:gd name="T89" fmla="*/ 191 h 233"/>
                  <a:gd name="T90" fmla="*/ 62 w 246"/>
                  <a:gd name="T91" fmla="*/ 177 h 233"/>
                  <a:gd name="T92" fmla="*/ 59 w 246"/>
                  <a:gd name="T93" fmla="*/ 188 h 233"/>
                  <a:gd name="T94" fmla="*/ 68 w 246"/>
                  <a:gd name="T95" fmla="*/ 195 h 233"/>
                  <a:gd name="T96" fmla="*/ 66 w 246"/>
                  <a:gd name="T97" fmla="*/ 204 h 233"/>
                  <a:gd name="T98" fmla="*/ 51 w 246"/>
                  <a:gd name="T99" fmla="*/ 198 h 233"/>
                  <a:gd name="T100" fmla="*/ 62 w 246"/>
                  <a:gd name="T101" fmla="*/ 211 h 233"/>
                  <a:gd name="T102" fmla="*/ 51 w 246"/>
                  <a:gd name="T103" fmla="*/ 208 h 233"/>
                  <a:gd name="T104" fmla="*/ 57 w 246"/>
                  <a:gd name="T105" fmla="*/ 222 h 233"/>
                  <a:gd name="T106" fmla="*/ 49 w 246"/>
                  <a:gd name="T107" fmla="*/ 233 h 233"/>
                  <a:gd name="T108" fmla="*/ 24 w 246"/>
                  <a:gd name="T109" fmla="*/ 222 h 233"/>
                  <a:gd name="T110" fmla="*/ 8 w 246"/>
                  <a:gd name="T111" fmla="*/ 226 h 233"/>
                  <a:gd name="T112" fmla="*/ 24 w 246"/>
                  <a:gd name="T113" fmla="*/ 208 h 233"/>
                  <a:gd name="T114" fmla="*/ 6 w 246"/>
                  <a:gd name="T115" fmla="*/ 211 h 233"/>
                  <a:gd name="T116" fmla="*/ 0 w 246"/>
                  <a:gd name="T117" fmla="*/ 2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233">
                    <a:moveTo>
                      <a:pt x="0" y="202"/>
                    </a:moveTo>
                    <a:lnTo>
                      <a:pt x="24" y="180"/>
                    </a:lnTo>
                    <a:lnTo>
                      <a:pt x="40" y="188"/>
                    </a:lnTo>
                    <a:lnTo>
                      <a:pt x="24" y="177"/>
                    </a:lnTo>
                    <a:lnTo>
                      <a:pt x="33" y="173"/>
                    </a:lnTo>
                    <a:lnTo>
                      <a:pt x="26" y="166"/>
                    </a:lnTo>
                    <a:lnTo>
                      <a:pt x="38" y="164"/>
                    </a:lnTo>
                    <a:lnTo>
                      <a:pt x="29" y="151"/>
                    </a:lnTo>
                    <a:lnTo>
                      <a:pt x="49" y="149"/>
                    </a:lnTo>
                    <a:lnTo>
                      <a:pt x="33" y="146"/>
                    </a:lnTo>
                    <a:lnTo>
                      <a:pt x="37" y="133"/>
                    </a:lnTo>
                    <a:lnTo>
                      <a:pt x="29" y="133"/>
                    </a:lnTo>
                    <a:lnTo>
                      <a:pt x="29" y="128"/>
                    </a:lnTo>
                    <a:lnTo>
                      <a:pt x="31" y="118"/>
                    </a:lnTo>
                    <a:lnTo>
                      <a:pt x="40" y="126"/>
                    </a:lnTo>
                    <a:lnTo>
                      <a:pt x="62" y="111"/>
                    </a:lnTo>
                    <a:lnTo>
                      <a:pt x="82" y="78"/>
                    </a:lnTo>
                    <a:lnTo>
                      <a:pt x="109" y="57"/>
                    </a:lnTo>
                    <a:lnTo>
                      <a:pt x="113" y="58"/>
                    </a:lnTo>
                    <a:lnTo>
                      <a:pt x="108" y="68"/>
                    </a:lnTo>
                    <a:lnTo>
                      <a:pt x="119" y="62"/>
                    </a:lnTo>
                    <a:lnTo>
                      <a:pt x="119" y="46"/>
                    </a:lnTo>
                    <a:lnTo>
                      <a:pt x="140" y="55"/>
                    </a:lnTo>
                    <a:lnTo>
                      <a:pt x="171" y="44"/>
                    </a:lnTo>
                    <a:lnTo>
                      <a:pt x="220" y="0"/>
                    </a:lnTo>
                    <a:lnTo>
                      <a:pt x="237" y="4"/>
                    </a:lnTo>
                    <a:lnTo>
                      <a:pt x="246" y="22"/>
                    </a:lnTo>
                    <a:lnTo>
                      <a:pt x="242" y="33"/>
                    </a:lnTo>
                    <a:lnTo>
                      <a:pt x="246" y="33"/>
                    </a:lnTo>
                    <a:lnTo>
                      <a:pt x="237" y="55"/>
                    </a:lnTo>
                    <a:lnTo>
                      <a:pt x="164" y="91"/>
                    </a:lnTo>
                    <a:lnTo>
                      <a:pt x="159" y="84"/>
                    </a:lnTo>
                    <a:lnTo>
                      <a:pt x="124" y="124"/>
                    </a:lnTo>
                    <a:lnTo>
                      <a:pt x="109" y="124"/>
                    </a:lnTo>
                    <a:lnTo>
                      <a:pt x="108" y="131"/>
                    </a:lnTo>
                    <a:lnTo>
                      <a:pt x="113" y="135"/>
                    </a:lnTo>
                    <a:lnTo>
                      <a:pt x="106" y="149"/>
                    </a:lnTo>
                    <a:lnTo>
                      <a:pt x="93" y="146"/>
                    </a:lnTo>
                    <a:lnTo>
                      <a:pt x="100" y="158"/>
                    </a:lnTo>
                    <a:lnTo>
                      <a:pt x="86" y="151"/>
                    </a:lnTo>
                    <a:lnTo>
                      <a:pt x="89" y="160"/>
                    </a:lnTo>
                    <a:lnTo>
                      <a:pt x="84" y="166"/>
                    </a:lnTo>
                    <a:lnTo>
                      <a:pt x="73" y="157"/>
                    </a:lnTo>
                    <a:lnTo>
                      <a:pt x="82" y="177"/>
                    </a:lnTo>
                    <a:lnTo>
                      <a:pt x="73" y="191"/>
                    </a:lnTo>
                    <a:lnTo>
                      <a:pt x="62" y="177"/>
                    </a:lnTo>
                    <a:lnTo>
                      <a:pt x="59" y="188"/>
                    </a:lnTo>
                    <a:lnTo>
                      <a:pt x="68" y="195"/>
                    </a:lnTo>
                    <a:lnTo>
                      <a:pt x="66" y="204"/>
                    </a:lnTo>
                    <a:lnTo>
                      <a:pt x="51" y="198"/>
                    </a:lnTo>
                    <a:lnTo>
                      <a:pt x="62" y="211"/>
                    </a:lnTo>
                    <a:lnTo>
                      <a:pt x="51" y="208"/>
                    </a:lnTo>
                    <a:lnTo>
                      <a:pt x="57" y="222"/>
                    </a:lnTo>
                    <a:lnTo>
                      <a:pt x="49" y="233"/>
                    </a:lnTo>
                    <a:lnTo>
                      <a:pt x="24" y="222"/>
                    </a:lnTo>
                    <a:lnTo>
                      <a:pt x="8" y="226"/>
                    </a:lnTo>
                    <a:lnTo>
                      <a:pt x="24" y="208"/>
                    </a:lnTo>
                    <a:lnTo>
                      <a:pt x="6" y="211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6" name="Freeform 857"/>
              <p:cNvSpPr>
                <a:spLocks/>
              </p:cNvSpPr>
              <p:nvPr/>
            </p:nvSpPr>
            <p:spPr bwMode="auto">
              <a:xfrm>
                <a:off x="3559" y="289"/>
                <a:ext cx="246" cy="233"/>
              </a:xfrm>
              <a:custGeom>
                <a:avLst/>
                <a:gdLst>
                  <a:gd name="T0" fmla="*/ 0 w 246"/>
                  <a:gd name="T1" fmla="*/ 202 h 233"/>
                  <a:gd name="T2" fmla="*/ 24 w 246"/>
                  <a:gd name="T3" fmla="*/ 180 h 233"/>
                  <a:gd name="T4" fmla="*/ 40 w 246"/>
                  <a:gd name="T5" fmla="*/ 188 h 233"/>
                  <a:gd name="T6" fmla="*/ 24 w 246"/>
                  <a:gd name="T7" fmla="*/ 177 h 233"/>
                  <a:gd name="T8" fmla="*/ 33 w 246"/>
                  <a:gd name="T9" fmla="*/ 173 h 233"/>
                  <a:gd name="T10" fmla="*/ 26 w 246"/>
                  <a:gd name="T11" fmla="*/ 166 h 233"/>
                  <a:gd name="T12" fmla="*/ 38 w 246"/>
                  <a:gd name="T13" fmla="*/ 164 h 233"/>
                  <a:gd name="T14" fmla="*/ 29 w 246"/>
                  <a:gd name="T15" fmla="*/ 151 h 233"/>
                  <a:gd name="T16" fmla="*/ 49 w 246"/>
                  <a:gd name="T17" fmla="*/ 149 h 233"/>
                  <a:gd name="T18" fmla="*/ 33 w 246"/>
                  <a:gd name="T19" fmla="*/ 146 h 233"/>
                  <a:gd name="T20" fmla="*/ 37 w 246"/>
                  <a:gd name="T21" fmla="*/ 133 h 233"/>
                  <a:gd name="T22" fmla="*/ 29 w 246"/>
                  <a:gd name="T23" fmla="*/ 133 h 233"/>
                  <a:gd name="T24" fmla="*/ 29 w 246"/>
                  <a:gd name="T25" fmla="*/ 128 h 233"/>
                  <a:gd name="T26" fmla="*/ 31 w 246"/>
                  <a:gd name="T27" fmla="*/ 118 h 233"/>
                  <a:gd name="T28" fmla="*/ 40 w 246"/>
                  <a:gd name="T29" fmla="*/ 126 h 233"/>
                  <a:gd name="T30" fmla="*/ 62 w 246"/>
                  <a:gd name="T31" fmla="*/ 111 h 233"/>
                  <a:gd name="T32" fmla="*/ 82 w 246"/>
                  <a:gd name="T33" fmla="*/ 78 h 233"/>
                  <a:gd name="T34" fmla="*/ 109 w 246"/>
                  <a:gd name="T35" fmla="*/ 57 h 233"/>
                  <a:gd name="T36" fmla="*/ 113 w 246"/>
                  <a:gd name="T37" fmla="*/ 58 h 233"/>
                  <a:gd name="T38" fmla="*/ 108 w 246"/>
                  <a:gd name="T39" fmla="*/ 68 h 233"/>
                  <a:gd name="T40" fmla="*/ 119 w 246"/>
                  <a:gd name="T41" fmla="*/ 62 h 233"/>
                  <a:gd name="T42" fmla="*/ 119 w 246"/>
                  <a:gd name="T43" fmla="*/ 46 h 233"/>
                  <a:gd name="T44" fmla="*/ 140 w 246"/>
                  <a:gd name="T45" fmla="*/ 55 h 233"/>
                  <a:gd name="T46" fmla="*/ 171 w 246"/>
                  <a:gd name="T47" fmla="*/ 44 h 233"/>
                  <a:gd name="T48" fmla="*/ 220 w 246"/>
                  <a:gd name="T49" fmla="*/ 0 h 233"/>
                  <a:gd name="T50" fmla="*/ 237 w 246"/>
                  <a:gd name="T51" fmla="*/ 4 h 233"/>
                  <a:gd name="T52" fmla="*/ 246 w 246"/>
                  <a:gd name="T53" fmla="*/ 22 h 233"/>
                  <a:gd name="T54" fmla="*/ 242 w 246"/>
                  <a:gd name="T55" fmla="*/ 33 h 233"/>
                  <a:gd name="T56" fmla="*/ 246 w 246"/>
                  <a:gd name="T57" fmla="*/ 33 h 233"/>
                  <a:gd name="T58" fmla="*/ 237 w 246"/>
                  <a:gd name="T59" fmla="*/ 55 h 233"/>
                  <a:gd name="T60" fmla="*/ 164 w 246"/>
                  <a:gd name="T61" fmla="*/ 91 h 233"/>
                  <a:gd name="T62" fmla="*/ 159 w 246"/>
                  <a:gd name="T63" fmla="*/ 84 h 233"/>
                  <a:gd name="T64" fmla="*/ 124 w 246"/>
                  <a:gd name="T65" fmla="*/ 124 h 233"/>
                  <a:gd name="T66" fmla="*/ 109 w 246"/>
                  <a:gd name="T67" fmla="*/ 124 h 233"/>
                  <a:gd name="T68" fmla="*/ 108 w 246"/>
                  <a:gd name="T69" fmla="*/ 131 h 233"/>
                  <a:gd name="T70" fmla="*/ 113 w 246"/>
                  <a:gd name="T71" fmla="*/ 135 h 233"/>
                  <a:gd name="T72" fmla="*/ 106 w 246"/>
                  <a:gd name="T73" fmla="*/ 149 h 233"/>
                  <a:gd name="T74" fmla="*/ 93 w 246"/>
                  <a:gd name="T75" fmla="*/ 146 h 233"/>
                  <a:gd name="T76" fmla="*/ 100 w 246"/>
                  <a:gd name="T77" fmla="*/ 158 h 233"/>
                  <a:gd name="T78" fmla="*/ 86 w 246"/>
                  <a:gd name="T79" fmla="*/ 151 h 233"/>
                  <a:gd name="T80" fmla="*/ 89 w 246"/>
                  <a:gd name="T81" fmla="*/ 160 h 233"/>
                  <a:gd name="T82" fmla="*/ 84 w 246"/>
                  <a:gd name="T83" fmla="*/ 166 h 233"/>
                  <a:gd name="T84" fmla="*/ 73 w 246"/>
                  <a:gd name="T85" fmla="*/ 157 h 233"/>
                  <a:gd name="T86" fmla="*/ 82 w 246"/>
                  <a:gd name="T87" fmla="*/ 177 h 233"/>
                  <a:gd name="T88" fmla="*/ 73 w 246"/>
                  <a:gd name="T89" fmla="*/ 191 h 233"/>
                  <a:gd name="T90" fmla="*/ 62 w 246"/>
                  <a:gd name="T91" fmla="*/ 177 h 233"/>
                  <a:gd name="T92" fmla="*/ 59 w 246"/>
                  <a:gd name="T93" fmla="*/ 188 h 233"/>
                  <a:gd name="T94" fmla="*/ 68 w 246"/>
                  <a:gd name="T95" fmla="*/ 195 h 233"/>
                  <a:gd name="T96" fmla="*/ 66 w 246"/>
                  <a:gd name="T97" fmla="*/ 204 h 233"/>
                  <a:gd name="T98" fmla="*/ 51 w 246"/>
                  <a:gd name="T99" fmla="*/ 198 h 233"/>
                  <a:gd name="T100" fmla="*/ 62 w 246"/>
                  <a:gd name="T101" fmla="*/ 211 h 233"/>
                  <a:gd name="T102" fmla="*/ 51 w 246"/>
                  <a:gd name="T103" fmla="*/ 208 h 233"/>
                  <a:gd name="T104" fmla="*/ 57 w 246"/>
                  <a:gd name="T105" fmla="*/ 222 h 233"/>
                  <a:gd name="T106" fmla="*/ 49 w 246"/>
                  <a:gd name="T107" fmla="*/ 233 h 233"/>
                  <a:gd name="T108" fmla="*/ 24 w 246"/>
                  <a:gd name="T109" fmla="*/ 222 h 233"/>
                  <a:gd name="T110" fmla="*/ 8 w 246"/>
                  <a:gd name="T111" fmla="*/ 226 h 233"/>
                  <a:gd name="T112" fmla="*/ 24 w 246"/>
                  <a:gd name="T113" fmla="*/ 208 h 233"/>
                  <a:gd name="T114" fmla="*/ 6 w 246"/>
                  <a:gd name="T115" fmla="*/ 211 h 233"/>
                  <a:gd name="T116" fmla="*/ 0 w 246"/>
                  <a:gd name="T117" fmla="*/ 2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233">
                    <a:moveTo>
                      <a:pt x="0" y="202"/>
                    </a:moveTo>
                    <a:lnTo>
                      <a:pt x="24" y="180"/>
                    </a:lnTo>
                    <a:lnTo>
                      <a:pt x="40" y="188"/>
                    </a:lnTo>
                    <a:lnTo>
                      <a:pt x="24" y="177"/>
                    </a:lnTo>
                    <a:lnTo>
                      <a:pt x="33" y="173"/>
                    </a:lnTo>
                    <a:lnTo>
                      <a:pt x="26" y="166"/>
                    </a:lnTo>
                    <a:lnTo>
                      <a:pt x="38" y="164"/>
                    </a:lnTo>
                    <a:lnTo>
                      <a:pt x="29" y="151"/>
                    </a:lnTo>
                    <a:lnTo>
                      <a:pt x="49" y="149"/>
                    </a:lnTo>
                    <a:lnTo>
                      <a:pt x="33" y="146"/>
                    </a:lnTo>
                    <a:lnTo>
                      <a:pt x="37" y="133"/>
                    </a:lnTo>
                    <a:lnTo>
                      <a:pt x="29" y="133"/>
                    </a:lnTo>
                    <a:lnTo>
                      <a:pt x="29" y="128"/>
                    </a:lnTo>
                    <a:lnTo>
                      <a:pt x="31" y="118"/>
                    </a:lnTo>
                    <a:lnTo>
                      <a:pt x="40" y="126"/>
                    </a:lnTo>
                    <a:lnTo>
                      <a:pt x="62" y="111"/>
                    </a:lnTo>
                    <a:lnTo>
                      <a:pt x="82" y="78"/>
                    </a:lnTo>
                    <a:lnTo>
                      <a:pt x="109" y="57"/>
                    </a:lnTo>
                    <a:lnTo>
                      <a:pt x="113" y="58"/>
                    </a:lnTo>
                    <a:lnTo>
                      <a:pt x="108" y="68"/>
                    </a:lnTo>
                    <a:lnTo>
                      <a:pt x="119" y="62"/>
                    </a:lnTo>
                    <a:lnTo>
                      <a:pt x="119" y="46"/>
                    </a:lnTo>
                    <a:lnTo>
                      <a:pt x="140" y="55"/>
                    </a:lnTo>
                    <a:lnTo>
                      <a:pt x="171" y="44"/>
                    </a:lnTo>
                    <a:lnTo>
                      <a:pt x="220" y="0"/>
                    </a:lnTo>
                    <a:lnTo>
                      <a:pt x="237" y="4"/>
                    </a:lnTo>
                    <a:lnTo>
                      <a:pt x="246" y="22"/>
                    </a:lnTo>
                    <a:lnTo>
                      <a:pt x="242" y="33"/>
                    </a:lnTo>
                    <a:lnTo>
                      <a:pt x="246" y="33"/>
                    </a:lnTo>
                    <a:lnTo>
                      <a:pt x="237" y="55"/>
                    </a:lnTo>
                    <a:lnTo>
                      <a:pt x="164" y="91"/>
                    </a:lnTo>
                    <a:lnTo>
                      <a:pt x="159" y="84"/>
                    </a:lnTo>
                    <a:lnTo>
                      <a:pt x="124" y="124"/>
                    </a:lnTo>
                    <a:lnTo>
                      <a:pt x="109" y="124"/>
                    </a:lnTo>
                    <a:lnTo>
                      <a:pt x="108" y="131"/>
                    </a:lnTo>
                    <a:lnTo>
                      <a:pt x="113" y="135"/>
                    </a:lnTo>
                    <a:lnTo>
                      <a:pt x="106" y="149"/>
                    </a:lnTo>
                    <a:lnTo>
                      <a:pt x="93" y="146"/>
                    </a:lnTo>
                    <a:lnTo>
                      <a:pt x="100" y="158"/>
                    </a:lnTo>
                    <a:lnTo>
                      <a:pt x="86" y="151"/>
                    </a:lnTo>
                    <a:lnTo>
                      <a:pt x="89" y="160"/>
                    </a:lnTo>
                    <a:lnTo>
                      <a:pt x="84" y="166"/>
                    </a:lnTo>
                    <a:lnTo>
                      <a:pt x="73" y="157"/>
                    </a:lnTo>
                    <a:lnTo>
                      <a:pt x="82" y="177"/>
                    </a:lnTo>
                    <a:lnTo>
                      <a:pt x="73" y="191"/>
                    </a:lnTo>
                    <a:lnTo>
                      <a:pt x="62" y="177"/>
                    </a:lnTo>
                    <a:lnTo>
                      <a:pt x="59" y="188"/>
                    </a:lnTo>
                    <a:lnTo>
                      <a:pt x="68" y="195"/>
                    </a:lnTo>
                    <a:lnTo>
                      <a:pt x="66" y="204"/>
                    </a:lnTo>
                    <a:lnTo>
                      <a:pt x="51" y="198"/>
                    </a:lnTo>
                    <a:lnTo>
                      <a:pt x="62" y="211"/>
                    </a:lnTo>
                    <a:lnTo>
                      <a:pt x="51" y="208"/>
                    </a:lnTo>
                    <a:lnTo>
                      <a:pt x="57" y="222"/>
                    </a:lnTo>
                    <a:lnTo>
                      <a:pt x="49" y="233"/>
                    </a:lnTo>
                    <a:lnTo>
                      <a:pt x="24" y="222"/>
                    </a:lnTo>
                    <a:lnTo>
                      <a:pt x="8" y="226"/>
                    </a:lnTo>
                    <a:lnTo>
                      <a:pt x="24" y="208"/>
                    </a:lnTo>
                    <a:lnTo>
                      <a:pt x="6" y="211"/>
                    </a:lnTo>
                    <a:lnTo>
                      <a:pt x="0" y="202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7" name="Freeform 858"/>
              <p:cNvSpPr>
                <a:spLocks/>
              </p:cNvSpPr>
              <p:nvPr/>
            </p:nvSpPr>
            <p:spPr bwMode="auto">
              <a:xfrm>
                <a:off x="3525" y="513"/>
                <a:ext cx="98" cy="147"/>
              </a:xfrm>
              <a:custGeom>
                <a:avLst/>
                <a:gdLst>
                  <a:gd name="T0" fmla="*/ 36 w 98"/>
                  <a:gd name="T1" fmla="*/ 5 h 147"/>
                  <a:gd name="T2" fmla="*/ 58 w 98"/>
                  <a:gd name="T3" fmla="*/ 0 h 147"/>
                  <a:gd name="T4" fmla="*/ 80 w 98"/>
                  <a:gd name="T5" fmla="*/ 13 h 147"/>
                  <a:gd name="T6" fmla="*/ 67 w 98"/>
                  <a:gd name="T7" fmla="*/ 25 h 147"/>
                  <a:gd name="T8" fmla="*/ 76 w 98"/>
                  <a:gd name="T9" fmla="*/ 24 h 147"/>
                  <a:gd name="T10" fmla="*/ 76 w 98"/>
                  <a:gd name="T11" fmla="*/ 29 h 147"/>
                  <a:gd name="T12" fmla="*/ 63 w 98"/>
                  <a:gd name="T13" fmla="*/ 36 h 147"/>
                  <a:gd name="T14" fmla="*/ 71 w 98"/>
                  <a:gd name="T15" fmla="*/ 38 h 147"/>
                  <a:gd name="T16" fmla="*/ 63 w 98"/>
                  <a:gd name="T17" fmla="*/ 53 h 147"/>
                  <a:gd name="T18" fmla="*/ 63 w 98"/>
                  <a:gd name="T19" fmla="*/ 78 h 147"/>
                  <a:gd name="T20" fmla="*/ 74 w 98"/>
                  <a:gd name="T21" fmla="*/ 115 h 147"/>
                  <a:gd name="T22" fmla="*/ 98 w 98"/>
                  <a:gd name="T23" fmla="*/ 138 h 147"/>
                  <a:gd name="T24" fmla="*/ 85 w 98"/>
                  <a:gd name="T25" fmla="*/ 144 h 147"/>
                  <a:gd name="T26" fmla="*/ 93 w 98"/>
                  <a:gd name="T27" fmla="*/ 145 h 147"/>
                  <a:gd name="T28" fmla="*/ 91 w 98"/>
                  <a:gd name="T29" fmla="*/ 147 h 147"/>
                  <a:gd name="T30" fmla="*/ 83 w 98"/>
                  <a:gd name="T31" fmla="*/ 136 h 147"/>
                  <a:gd name="T32" fmla="*/ 76 w 98"/>
                  <a:gd name="T33" fmla="*/ 140 h 147"/>
                  <a:gd name="T34" fmla="*/ 80 w 98"/>
                  <a:gd name="T35" fmla="*/ 145 h 147"/>
                  <a:gd name="T36" fmla="*/ 63 w 98"/>
                  <a:gd name="T37" fmla="*/ 140 h 147"/>
                  <a:gd name="T38" fmla="*/ 58 w 98"/>
                  <a:gd name="T39" fmla="*/ 147 h 147"/>
                  <a:gd name="T40" fmla="*/ 51 w 98"/>
                  <a:gd name="T41" fmla="*/ 138 h 147"/>
                  <a:gd name="T42" fmla="*/ 54 w 98"/>
                  <a:gd name="T43" fmla="*/ 136 h 147"/>
                  <a:gd name="T44" fmla="*/ 36 w 98"/>
                  <a:gd name="T45" fmla="*/ 135 h 147"/>
                  <a:gd name="T46" fmla="*/ 34 w 98"/>
                  <a:gd name="T47" fmla="*/ 124 h 147"/>
                  <a:gd name="T48" fmla="*/ 45 w 98"/>
                  <a:gd name="T49" fmla="*/ 120 h 147"/>
                  <a:gd name="T50" fmla="*/ 32 w 98"/>
                  <a:gd name="T51" fmla="*/ 113 h 147"/>
                  <a:gd name="T52" fmla="*/ 40 w 98"/>
                  <a:gd name="T53" fmla="*/ 102 h 147"/>
                  <a:gd name="T54" fmla="*/ 31 w 98"/>
                  <a:gd name="T55" fmla="*/ 111 h 147"/>
                  <a:gd name="T56" fmla="*/ 31 w 98"/>
                  <a:gd name="T57" fmla="*/ 98 h 147"/>
                  <a:gd name="T58" fmla="*/ 2 w 98"/>
                  <a:gd name="T59" fmla="*/ 96 h 147"/>
                  <a:gd name="T60" fmla="*/ 0 w 98"/>
                  <a:gd name="T61" fmla="*/ 87 h 147"/>
                  <a:gd name="T62" fmla="*/ 2 w 98"/>
                  <a:gd name="T63" fmla="*/ 73 h 147"/>
                  <a:gd name="T64" fmla="*/ 14 w 98"/>
                  <a:gd name="T65" fmla="*/ 73 h 147"/>
                  <a:gd name="T66" fmla="*/ 25 w 98"/>
                  <a:gd name="T67" fmla="*/ 44 h 147"/>
                  <a:gd name="T68" fmla="*/ 22 w 98"/>
                  <a:gd name="T69" fmla="*/ 47 h 147"/>
                  <a:gd name="T70" fmla="*/ 16 w 98"/>
                  <a:gd name="T71" fmla="*/ 33 h 147"/>
                  <a:gd name="T72" fmla="*/ 31 w 98"/>
                  <a:gd name="T73" fmla="*/ 25 h 147"/>
                  <a:gd name="T74" fmla="*/ 25 w 98"/>
                  <a:gd name="T75" fmla="*/ 24 h 147"/>
                  <a:gd name="T76" fmla="*/ 29 w 98"/>
                  <a:gd name="T77" fmla="*/ 22 h 147"/>
                  <a:gd name="T78" fmla="*/ 25 w 98"/>
                  <a:gd name="T79" fmla="*/ 15 h 147"/>
                  <a:gd name="T80" fmla="*/ 36 w 98"/>
                  <a:gd name="T81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147">
                    <a:moveTo>
                      <a:pt x="36" y="5"/>
                    </a:moveTo>
                    <a:lnTo>
                      <a:pt x="58" y="0"/>
                    </a:lnTo>
                    <a:lnTo>
                      <a:pt x="80" y="13"/>
                    </a:lnTo>
                    <a:lnTo>
                      <a:pt x="67" y="25"/>
                    </a:lnTo>
                    <a:lnTo>
                      <a:pt x="76" y="24"/>
                    </a:lnTo>
                    <a:lnTo>
                      <a:pt x="76" y="29"/>
                    </a:lnTo>
                    <a:lnTo>
                      <a:pt x="63" y="36"/>
                    </a:lnTo>
                    <a:lnTo>
                      <a:pt x="71" y="38"/>
                    </a:lnTo>
                    <a:lnTo>
                      <a:pt x="63" y="53"/>
                    </a:lnTo>
                    <a:lnTo>
                      <a:pt x="63" y="78"/>
                    </a:lnTo>
                    <a:lnTo>
                      <a:pt x="74" y="115"/>
                    </a:lnTo>
                    <a:lnTo>
                      <a:pt x="98" y="138"/>
                    </a:lnTo>
                    <a:lnTo>
                      <a:pt x="85" y="144"/>
                    </a:lnTo>
                    <a:lnTo>
                      <a:pt x="93" y="145"/>
                    </a:lnTo>
                    <a:lnTo>
                      <a:pt x="91" y="147"/>
                    </a:lnTo>
                    <a:lnTo>
                      <a:pt x="83" y="136"/>
                    </a:lnTo>
                    <a:lnTo>
                      <a:pt x="76" y="140"/>
                    </a:lnTo>
                    <a:lnTo>
                      <a:pt x="80" y="145"/>
                    </a:lnTo>
                    <a:lnTo>
                      <a:pt x="63" y="140"/>
                    </a:lnTo>
                    <a:lnTo>
                      <a:pt x="58" y="147"/>
                    </a:lnTo>
                    <a:lnTo>
                      <a:pt x="51" y="138"/>
                    </a:lnTo>
                    <a:lnTo>
                      <a:pt x="54" y="136"/>
                    </a:lnTo>
                    <a:lnTo>
                      <a:pt x="36" y="135"/>
                    </a:lnTo>
                    <a:lnTo>
                      <a:pt x="34" y="124"/>
                    </a:lnTo>
                    <a:lnTo>
                      <a:pt x="45" y="120"/>
                    </a:lnTo>
                    <a:lnTo>
                      <a:pt x="32" y="113"/>
                    </a:lnTo>
                    <a:lnTo>
                      <a:pt x="40" y="102"/>
                    </a:lnTo>
                    <a:lnTo>
                      <a:pt x="31" y="111"/>
                    </a:lnTo>
                    <a:lnTo>
                      <a:pt x="31" y="98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14" y="73"/>
                    </a:lnTo>
                    <a:lnTo>
                      <a:pt x="25" y="44"/>
                    </a:lnTo>
                    <a:lnTo>
                      <a:pt x="22" y="47"/>
                    </a:lnTo>
                    <a:lnTo>
                      <a:pt x="16" y="33"/>
                    </a:lnTo>
                    <a:lnTo>
                      <a:pt x="31" y="25"/>
                    </a:lnTo>
                    <a:lnTo>
                      <a:pt x="25" y="24"/>
                    </a:lnTo>
                    <a:lnTo>
                      <a:pt x="29" y="22"/>
                    </a:lnTo>
                    <a:lnTo>
                      <a:pt x="25" y="15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8" name="Freeform 859"/>
              <p:cNvSpPr>
                <a:spLocks/>
              </p:cNvSpPr>
              <p:nvPr/>
            </p:nvSpPr>
            <p:spPr bwMode="auto">
              <a:xfrm>
                <a:off x="3525" y="513"/>
                <a:ext cx="98" cy="147"/>
              </a:xfrm>
              <a:custGeom>
                <a:avLst/>
                <a:gdLst>
                  <a:gd name="T0" fmla="*/ 36 w 98"/>
                  <a:gd name="T1" fmla="*/ 5 h 147"/>
                  <a:gd name="T2" fmla="*/ 58 w 98"/>
                  <a:gd name="T3" fmla="*/ 0 h 147"/>
                  <a:gd name="T4" fmla="*/ 80 w 98"/>
                  <a:gd name="T5" fmla="*/ 13 h 147"/>
                  <a:gd name="T6" fmla="*/ 67 w 98"/>
                  <a:gd name="T7" fmla="*/ 25 h 147"/>
                  <a:gd name="T8" fmla="*/ 76 w 98"/>
                  <a:gd name="T9" fmla="*/ 24 h 147"/>
                  <a:gd name="T10" fmla="*/ 76 w 98"/>
                  <a:gd name="T11" fmla="*/ 29 h 147"/>
                  <a:gd name="T12" fmla="*/ 63 w 98"/>
                  <a:gd name="T13" fmla="*/ 36 h 147"/>
                  <a:gd name="T14" fmla="*/ 71 w 98"/>
                  <a:gd name="T15" fmla="*/ 38 h 147"/>
                  <a:gd name="T16" fmla="*/ 63 w 98"/>
                  <a:gd name="T17" fmla="*/ 53 h 147"/>
                  <a:gd name="T18" fmla="*/ 63 w 98"/>
                  <a:gd name="T19" fmla="*/ 78 h 147"/>
                  <a:gd name="T20" fmla="*/ 74 w 98"/>
                  <a:gd name="T21" fmla="*/ 115 h 147"/>
                  <a:gd name="T22" fmla="*/ 98 w 98"/>
                  <a:gd name="T23" fmla="*/ 138 h 147"/>
                  <a:gd name="T24" fmla="*/ 85 w 98"/>
                  <a:gd name="T25" fmla="*/ 144 h 147"/>
                  <a:gd name="T26" fmla="*/ 93 w 98"/>
                  <a:gd name="T27" fmla="*/ 145 h 147"/>
                  <a:gd name="T28" fmla="*/ 91 w 98"/>
                  <a:gd name="T29" fmla="*/ 147 h 147"/>
                  <a:gd name="T30" fmla="*/ 83 w 98"/>
                  <a:gd name="T31" fmla="*/ 136 h 147"/>
                  <a:gd name="T32" fmla="*/ 76 w 98"/>
                  <a:gd name="T33" fmla="*/ 140 h 147"/>
                  <a:gd name="T34" fmla="*/ 80 w 98"/>
                  <a:gd name="T35" fmla="*/ 145 h 147"/>
                  <a:gd name="T36" fmla="*/ 63 w 98"/>
                  <a:gd name="T37" fmla="*/ 140 h 147"/>
                  <a:gd name="T38" fmla="*/ 58 w 98"/>
                  <a:gd name="T39" fmla="*/ 147 h 147"/>
                  <a:gd name="T40" fmla="*/ 51 w 98"/>
                  <a:gd name="T41" fmla="*/ 138 h 147"/>
                  <a:gd name="T42" fmla="*/ 54 w 98"/>
                  <a:gd name="T43" fmla="*/ 136 h 147"/>
                  <a:gd name="T44" fmla="*/ 36 w 98"/>
                  <a:gd name="T45" fmla="*/ 135 h 147"/>
                  <a:gd name="T46" fmla="*/ 34 w 98"/>
                  <a:gd name="T47" fmla="*/ 124 h 147"/>
                  <a:gd name="T48" fmla="*/ 45 w 98"/>
                  <a:gd name="T49" fmla="*/ 120 h 147"/>
                  <a:gd name="T50" fmla="*/ 32 w 98"/>
                  <a:gd name="T51" fmla="*/ 113 h 147"/>
                  <a:gd name="T52" fmla="*/ 40 w 98"/>
                  <a:gd name="T53" fmla="*/ 102 h 147"/>
                  <a:gd name="T54" fmla="*/ 31 w 98"/>
                  <a:gd name="T55" fmla="*/ 111 h 147"/>
                  <a:gd name="T56" fmla="*/ 31 w 98"/>
                  <a:gd name="T57" fmla="*/ 98 h 147"/>
                  <a:gd name="T58" fmla="*/ 2 w 98"/>
                  <a:gd name="T59" fmla="*/ 96 h 147"/>
                  <a:gd name="T60" fmla="*/ 0 w 98"/>
                  <a:gd name="T61" fmla="*/ 87 h 147"/>
                  <a:gd name="T62" fmla="*/ 2 w 98"/>
                  <a:gd name="T63" fmla="*/ 73 h 147"/>
                  <a:gd name="T64" fmla="*/ 14 w 98"/>
                  <a:gd name="T65" fmla="*/ 73 h 147"/>
                  <a:gd name="T66" fmla="*/ 25 w 98"/>
                  <a:gd name="T67" fmla="*/ 44 h 147"/>
                  <a:gd name="T68" fmla="*/ 22 w 98"/>
                  <a:gd name="T69" fmla="*/ 47 h 147"/>
                  <a:gd name="T70" fmla="*/ 16 w 98"/>
                  <a:gd name="T71" fmla="*/ 33 h 147"/>
                  <a:gd name="T72" fmla="*/ 31 w 98"/>
                  <a:gd name="T73" fmla="*/ 25 h 147"/>
                  <a:gd name="T74" fmla="*/ 25 w 98"/>
                  <a:gd name="T75" fmla="*/ 24 h 147"/>
                  <a:gd name="T76" fmla="*/ 29 w 98"/>
                  <a:gd name="T77" fmla="*/ 22 h 147"/>
                  <a:gd name="T78" fmla="*/ 25 w 98"/>
                  <a:gd name="T79" fmla="*/ 15 h 147"/>
                  <a:gd name="T80" fmla="*/ 36 w 98"/>
                  <a:gd name="T81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147">
                    <a:moveTo>
                      <a:pt x="36" y="5"/>
                    </a:moveTo>
                    <a:lnTo>
                      <a:pt x="58" y="0"/>
                    </a:lnTo>
                    <a:lnTo>
                      <a:pt x="80" y="13"/>
                    </a:lnTo>
                    <a:lnTo>
                      <a:pt x="67" y="25"/>
                    </a:lnTo>
                    <a:lnTo>
                      <a:pt x="76" y="24"/>
                    </a:lnTo>
                    <a:lnTo>
                      <a:pt x="76" y="29"/>
                    </a:lnTo>
                    <a:lnTo>
                      <a:pt x="63" y="36"/>
                    </a:lnTo>
                    <a:lnTo>
                      <a:pt x="71" y="38"/>
                    </a:lnTo>
                    <a:lnTo>
                      <a:pt x="63" y="53"/>
                    </a:lnTo>
                    <a:lnTo>
                      <a:pt x="63" y="78"/>
                    </a:lnTo>
                    <a:lnTo>
                      <a:pt x="74" y="115"/>
                    </a:lnTo>
                    <a:lnTo>
                      <a:pt x="98" y="138"/>
                    </a:lnTo>
                    <a:lnTo>
                      <a:pt x="85" y="144"/>
                    </a:lnTo>
                    <a:lnTo>
                      <a:pt x="93" y="145"/>
                    </a:lnTo>
                    <a:lnTo>
                      <a:pt x="91" y="147"/>
                    </a:lnTo>
                    <a:lnTo>
                      <a:pt x="83" y="136"/>
                    </a:lnTo>
                    <a:lnTo>
                      <a:pt x="76" y="140"/>
                    </a:lnTo>
                    <a:lnTo>
                      <a:pt x="80" y="145"/>
                    </a:lnTo>
                    <a:lnTo>
                      <a:pt x="63" y="140"/>
                    </a:lnTo>
                    <a:lnTo>
                      <a:pt x="58" y="147"/>
                    </a:lnTo>
                    <a:lnTo>
                      <a:pt x="51" y="138"/>
                    </a:lnTo>
                    <a:lnTo>
                      <a:pt x="54" y="136"/>
                    </a:lnTo>
                    <a:lnTo>
                      <a:pt x="36" y="135"/>
                    </a:lnTo>
                    <a:lnTo>
                      <a:pt x="34" y="124"/>
                    </a:lnTo>
                    <a:lnTo>
                      <a:pt x="45" y="120"/>
                    </a:lnTo>
                    <a:lnTo>
                      <a:pt x="32" y="113"/>
                    </a:lnTo>
                    <a:lnTo>
                      <a:pt x="40" y="102"/>
                    </a:lnTo>
                    <a:lnTo>
                      <a:pt x="31" y="111"/>
                    </a:lnTo>
                    <a:lnTo>
                      <a:pt x="31" y="98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14" y="73"/>
                    </a:lnTo>
                    <a:lnTo>
                      <a:pt x="25" y="44"/>
                    </a:lnTo>
                    <a:lnTo>
                      <a:pt x="22" y="47"/>
                    </a:lnTo>
                    <a:lnTo>
                      <a:pt x="16" y="33"/>
                    </a:lnTo>
                    <a:lnTo>
                      <a:pt x="31" y="25"/>
                    </a:lnTo>
                    <a:lnTo>
                      <a:pt x="25" y="24"/>
                    </a:lnTo>
                    <a:lnTo>
                      <a:pt x="29" y="22"/>
                    </a:lnTo>
                    <a:lnTo>
                      <a:pt x="25" y="15"/>
                    </a:lnTo>
                    <a:lnTo>
                      <a:pt x="36" y="5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89" name="Freeform 860"/>
              <p:cNvSpPr>
                <a:spLocks/>
              </p:cNvSpPr>
              <p:nvPr/>
            </p:nvSpPr>
            <p:spPr bwMode="auto">
              <a:xfrm>
                <a:off x="3525" y="513"/>
                <a:ext cx="98" cy="147"/>
              </a:xfrm>
              <a:custGeom>
                <a:avLst/>
                <a:gdLst>
                  <a:gd name="T0" fmla="*/ 36 w 98"/>
                  <a:gd name="T1" fmla="*/ 5 h 147"/>
                  <a:gd name="T2" fmla="*/ 58 w 98"/>
                  <a:gd name="T3" fmla="*/ 0 h 147"/>
                  <a:gd name="T4" fmla="*/ 80 w 98"/>
                  <a:gd name="T5" fmla="*/ 13 h 147"/>
                  <a:gd name="T6" fmla="*/ 67 w 98"/>
                  <a:gd name="T7" fmla="*/ 25 h 147"/>
                  <a:gd name="T8" fmla="*/ 76 w 98"/>
                  <a:gd name="T9" fmla="*/ 24 h 147"/>
                  <a:gd name="T10" fmla="*/ 76 w 98"/>
                  <a:gd name="T11" fmla="*/ 29 h 147"/>
                  <a:gd name="T12" fmla="*/ 63 w 98"/>
                  <a:gd name="T13" fmla="*/ 36 h 147"/>
                  <a:gd name="T14" fmla="*/ 71 w 98"/>
                  <a:gd name="T15" fmla="*/ 38 h 147"/>
                  <a:gd name="T16" fmla="*/ 63 w 98"/>
                  <a:gd name="T17" fmla="*/ 53 h 147"/>
                  <a:gd name="T18" fmla="*/ 63 w 98"/>
                  <a:gd name="T19" fmla="*/ 78 h 147"/>
                  <a:gd name="T20" fmla="*/ 74 w 98"/>
                  <a:gd name="T21" fmla="*/ 115 h 147"/>
                  <a:gd name="T22" fmla="*/ 98 w 98"/>
                  <a:gd name="T23" fmla="*/ 138 h 147"/>
                  <a:gd name="T24" fmla="*/ 85 w 98"/>
                  <a:gd name="T25" fmla="*/ 144 h 147"/>
                  <a:gd name="T26" fmla="*/ 93 w 98"/>
                  <a:gd name="T27" fmla="*/ 145 h 147"/>
                  <a:gd name="T28" fmla="*/ 91 w 98"/>
                  <a:gd name="T29" fmla="*/ 147 h 147"/>
                  <a:gd name="T30" fmla="*/ 83 w 98"/>
                  <a:gd name="T31" fmla="*/ 136 h 147"/>
                  <a:gd name="T32" fmla="*/ 76 w 98"/>
                  <a:gd name="T33" fmla="*/ 140 h 147"/>
                  <a:gd name="T34" fmla="*/ 80 w 98"/>
                  <a:gd name="T35" fmla="*/ 145 h 147"/>
                  <a:gd name="T36" fmla="*/ 63 w 98"/>
                  <a:gd name="T37" fmla="*/ 140 h 147"/>
                  <a:gd name="T38" fmla="*/ 58 w 98"/>
                  <a:gd name="T39" fmla="*/ 147 h 147"/>
                  <a:gd name="T40" fmla="*/ 51 w 98"/>
                  <a:gd name="T41" fmla="*/ 138 h 147"/>
                  <a:gd name="T42" fmla="*/ 54 w 98"/>
                  <a:gd name="T43" fmla="*/ 136 h 147"/>
                  <a:gd name="T44" fmla="*/ 36 w 98"/>
                  <a:gd name="T45" fmla="*/ 135 h 147"/>
                  <a:gd name="T46" fmla="*/ 34 w 98"/>
                  <a:gd name="T47" fmla="*/ 124 h 147"/>
                  <a:gd name="T48" fmla="*/ 45 w 98"/>
                  <a:gd name="T49" fmla="*/ 120 h 147"/>
                  <a:gd name="T50" fmla="*/ 32 w 98"/>
                  <a:gd name="T51" fmla="*/ 113 h 147"/>
                  <a:gd name="T52" fmla="*/ 40 w 98"/>
                  <a:gd name="T53" fmla="*/ 102 h 147"/>
                  <a:gd name="T54" fmla="*/ 31 w 98"/>
                  <a:gd name="T55" fmla="*/ 111 h 147"/>
                  <a:gd name="T56" fmla="*/ 31 w 98"/>
                  <a:gd name="T57" fmla="*/ 98 h 147"/>
                  <a:gd name="T58" fmla="*/ 2 w 98"/>
                  <a:gd name="T59" fmla="*/ 96 h 147"/>
                  <a:gd name="T60" fmla="*/ 0 w 98"/>
                  <a:gd name="T61" fmla="*/ 87 h 147"/>
                  <a:gd name="T62" fmla="*/ 2 w 98"/>
                  <a:gd name="T63" fmla="*/ 73 h 147"/>
                  <a:gd name="T64" fmla="*/ 14 w 98"/>
                  <a:gd name="T65" fmla="*/ 73 h 147"/>
                  <a:gd name="T66" fmla="*/ 25 w 98"/>
                  <a:gd name="T67" fmla="*/ 44 h 147"/>
                  <a:gd name="T68" fmla="*/ 22 w 98"/>
                  <a:gd name="T69" fmla="*/ 47 h 147"/>
                  <a:gd name="T70" fmla="*/ 16 w 98"/>
                  <a:gd name="T71" fmla="*/ 33 h 147"/>
                  <a:gd name="T72" fmla="*/ 31 w 98"/>
                  <a:gd name="T73" fmla="*/ 25 h 147"/>
                  <a:gd name="T74" fmla="*/ 25 w 98"/>
                  <a:gd name="T75" fmla="*/ 24 h 147"/>
                  <a:gd name="T76" fmla="*/ 29 w 98"/>
                  <a:gd name="T77" fmla="*/ 22 h 147"/>
                  <a:gd name="T78" fmla="*/ 25 w 98"/>
                  <a:gd name="T79" fmla="*/ 15 h 147"/>
                  <a:gd name="T80" fmla="*/ 36 w 98"/>
                  <a:gd name="T81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147">
                    <a:moveTo>
                      <a:pt x="36" y="5"/>
                    </a:moveTo>
                    <a:lnTo>
                      <a:pt x="58" y="0"/>
                    </a:lnTo>
                    <a:lnTo>
                      <a:pt x="80" y="13"/>
                    </a:lnTo>
                    <a:lnTo>
                      <a:pt x="67" y="25"/>
                    </a:lnTo>
                    <a:lnTo>
                      <a:pt x="76" y="24"/>
                    </a:lnTo>
                    <a:lnTo>
                      <a:pt x="76" y="29"/>
                    </a:lnTo>
                    <a:lnTo>
                      <a:pt x="63" y="36"/>
                    </a:lnTo>
                    <a:lnTo>
                      <a:pt x="71" y="38"/>
                    </a:lnTo>
                    <a:lnTo>
                      <a:pt x="63" y="53"/>
                    </a:lnTo>
                    <a:lnTo>
                      <a:pt x="63" y="78"/>
                    </a:lnTo>
                    <a:lnTo>
                      <a:pt x="74" y="115"/>
                    </a:lnTo>
                    <a:lnTo>
                      <a:pt x="98" y="138"/>
                    </a:lnTo>
                    <a:lnTo>
                      <a:pt x="85" y="144"/>
                    </a:lnTo>
                    <a:lnTo>
                      <a:pt x="93" y="145"/>
                    </a:lnTo>
                    <a:lnTo>
                      <a:pt x="91" y="147"/>
                    </a:lnTo>
                    <a:lnTo>
                      <a:pt x="83" y="136"/>
                    </a:lnTo>
                    <a:lnTo>
                      <a:pt x="76" y="140"/>
                    </a:lnTo>
                    <a:lnTo>
                      <a:pt x="80" y="145"/>
                    </a:lnTo>
                    <a:lnTo>
                      <a:pt x="63" y="140"/>
                    </a:lnTo>
                    <a:lnTo>
                      <a:pt x="58" y="147"/>
                    </a:lnTo>
                    <a:lnTo>
                      <a:pt x="51" y="138"/>
                    </a:lnTo>
                    <a:lnTo>
                      <a:pt x="54" y="136"/>
                    </a:lnTo>
                    <a:lnTo>
                      <a:pt x="36" y="135"/>
                    </a:lnTo>
                    <a:lnTo>
                      <a:pt x="34" y="124"/>
                    </a:lnTo>
                    <a:lnTo>
                      <a:pt x="45" y="120"/>
                    </a:lnTo>
                    <a:lnTo>
                      <a:pt x="32" y="113"/>
                    </a:lnTo>
                    <a:lnTo>
                      <a:pt x="40" y="102"/>
                    </a:lnTo>
                    <a:lnTo>
                      <a:pt x="31" y="111"/>
                    </a:lnTo>
                    <a:lnTo>
                      <a:pt x="31" y="98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14" y="73"/>
                    </a:lnTo>
                    <a:lnTo>
                      <a:pt x="25" y="44"/>
                    </a:lnTo>
                    <a:lnTo>
                      <a:pt x="22" y="47"/>
                    </a:lnTo>
                    <a:lnTo>
                      <a:pt x="16" y="33"/>
                    </a:lnTo>
                    <a:lnTo>
                      <a:pt x="31" y="25"/>
                    </a:lnTo>
                    <a:lnTo>
                      <a:pt x="25" y="24"/>
                    </a:lnTo>
                    <a:lnTo>
                      <a:pt x="29" y="22"/>
                    </a:lnTo>
                    <a:lnTo>
                      <a:pt x="25" y="15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0" name="Freeform 861"/>
              <p:cNvSpPr>
                <a:spLocks/>
              </p:cNvSpPr>
              <p:nvPr/>
            </p:nvSpPr>
            <p:spPr bwMode="auto">
              <a:xfrm>
                <a:off x="3525" y="513"/>
                <a:ext cx="98" cy="147"/>
              </a:xfrm>
              <a:custGeom>
                <a:avLst/>
                <a:gdLst>
                  <a:gd name="T0" fmla="*/ 36 w 98"/>
                  <a:gd name="T1" fmla="*/ 5 h 147"/>
                  <a:gd name="T2" fmla="*/ 58 w 98"/>
                  <a:gd name="T3" fmla="*/ 0 h 147"/>
                  <a:gd name="T4" fmla="*/ 80 w 98"/>
                  <a:gd name="T5" fmla="*/ 13 h 147"/>
                  <a:gd name="T6" fmla="*/ 67 w 98"/>
                  <a:gd name="T7" fmla="*/ 25 h 147"/>
                  <a:gd name="T8" fmla="*/ 76 w 98"/>
                  <a:gd name="T9" fmla="*/ 24 h 147"/>
                  <a:gd name="T10" fmla="*/ 76 w 98"/>
                  <a:gd name="T11" fmla="*/ 29 h 147"/>
                  <a:gd name="T12" fmla="*/ 63 w 98"/>
                  <a:gd name="T13" fmla="*/ 36 h 147"/>
                  <a:gd name="T14" fmla="*/ 71 w 98"/>
                  <a:gd name="T15" fmla="*/ 38 h 147"/>
                  <a:gd name="T16" fmla="*/ 63 w 98"/>
                  <a:gd name="T17" fmla="*/ 53 h 147"/>
                  <a:gd name="T18" fmla="*/ 63 w 98"/>
                  <a:gd name="T19" fmla="*/ 78 h 147"/>
                  <a:gd name="T20" fmla="*/ 74 w 98"/>
                  <a:gd name="T21" fmla="*/ 115 h 147"/>
                  <a:gd name="T22" fmla="*/ 98 w 98"/>
                  <a:gd name="T23" fmla="*/ 138 h 147"/>
                  <a:gd name="T24" fmla="*/ 85 w 98"/>
                  <a:gd name="T25" fmla="*/ 144 h 147"/>
                  <a:gd name="T26" fmla="*/ 93 w 98"/>
                  <a:gd name="T27" fmla="*/ 145 h 147"/>
                  <a:gd name="T28" fmla="*/ 91 w 98"/>
                  <a:gd name="T29" fmla="*/ 147 h 147"/>
                  <a:gd name="T30" fmla="*/ 83 w 98"/>
                  <a:gd name="T31" fmla="*/ 136 h 147"/>
                  <a:gd name="T32" fmla="*/ 76 w 98"/>
                  <a:gd name="T33" fmla="*/ 140 h 147"/>
                  <a:gd name="T34" fmla="*/ 80 w 98"/>
                  <a:gd name="T35" fmla="*/ 145 h 147"/>
                  <a:gd name="T36" fmla="*/ 63 w 98"/>
                  <a:gd name="T37" fmla="*/ 140 h 147"/>
                  <a:gd name="T38" fmla="*/ 58 w 98"/>
                  <a:gd name="T39" fmla="*/ 147 h 147"/>
                  <a:gd name="T40" fmla="*/ 51 w 98"/>
                  <a:gd name="T41" fmla="*/ 138 h 147"/>
                  <a:gd name="T42" fmla="*/ 54 w 98"/>
                  <a:gd name="T43" fmla="*/ 136 h 147"/>
                  <a:gd name="T44" fmla="*/ 36 w 98"/>
                  <a:gd name="T45" fmla="*/ 135 h 147"/>
                  <a:gd name="T46" fmla="*/ 34 w 98"/>
                  <a:gd name="T47" fmla="*/ 124 h 147"/>
                  <a:gd name="T48" fmla="*/ 45 w 98"/>
                  <a:gd name="T49" fmla="*/ 120 h 147"/>
                  <a:gd name="T50" fmla="*/ 32 w 98"/>
                  <a:gd name="T51" fmla="*/ 113 h 147"/>
                  <a:gd name="T52" fmla="*/ 40 w 98"/>
                  <a:gd name="T53" fmla="*/ 102 h 147"/>
                  <a:gd name="T54" fmla="*/ 31 w 98"/>
                  <a:gd name="T55" fmla="*/ 111 h 147"/>
                  <a:gd name="T56" fmla="*/ 31 w 98"/>
                  <a:gd name="T57" fmla="*/ 98 h 147"/>
                  <a:gd name="T58" fmla="*/ 2 w 98"/>
                  <a:gd name="T59" fmla="*/ 96 h 147"/>
                  <a:gd name="T60" fmla="*/ 0 w 98"/>
                  <a:gd name="T61" fmla="*/ 87 h 147"/>
                  <a:gd name="T62" fmla="*/ 2 w 98"/>
                  <a:gd name="T63" fmla="*/ 73 h 147"/>
                  <a:gd name="T64" fmla="*/ 14 w 98"/>
                  <a:gd name="T65" fmla="*/ 73 h 147"/>
                  <a:gd name="T66" fmla="*/ 25 w 98"/>
                  <a:gd name="T67" fmla="*/ 44 h 147"/>
                  <a:gd name="T68" fmla="*/ 22 w 98"/>
                  <a:gd name="T69" fmla="*/ 47 h 147"/>
                  <a:gd name="T70" fmla="*/ 16 w 98"/>
                  <a:gd name="T71" fmla="*/ 33 h 147"/>
                  <a:gd name="T72" fmla="*/ 31 w 98"/>
                  <a:gd name="T73" fmla="*/ 25 h 147"/>
                  <a:gd name="T74" fmla="*/ 25 w 98"/>
                  <a:gd name="T75" fmla="*/ 24 h 147"/>
                  <a:gd name="T76" fmla="*/ 29 w 98"/>
                  <a:gd name="T77" fmla="*/ 22 h 147"/>
                  <a:gd name="T78" fmla="*/ 25 w 98"/>
                  <a:gd name="T79" fmla="*/ 15 h 147"/>
                  <a:gd name="T80" fmla="*/ 36 w 98"/>
                  <a:gd name="T81" fmla="*/ 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147">
                    <a:moveTo>
                      <a:pt x="36" y="5"/>
                    </a:moveTo>
                    <a:lnTo>
                      <a:pt x="58" y="0"/>
                    </a:lnTo>
                    <a:lnTo>
                      <a:pt x="80" y="13"/>
                    </a:lnTo>
                    <a:lnTo>
                      <a:pt x="67" y="25"/>
                    </a:lnTo>
                    <a:lnTo>
                      <a:pt x="76" y="24"/>
                    </a:lnTo>
                    <a:lnTo>
                      <a:pt x="76" y="29"/>
                    </a:lnTo>
                    <a:lnTo>
                      <a:pt x="63" y="36"/>
                    </a:lnTo>
                    <a:lnTo>
                      <a:pt x="71" y="38"/>
                    </a:lnTo>
                    <a:lnTo>
                      <a:pt x="63" y="53"/>
                    </a:lnTo>
                    <a:lnTo>
                      <a:pt x="63" y="78"/>
                    </a:lnTo>
                    <a:lnTo>
                      <a:pt x="74" y="115"/>
                    </a:lnTo>
                    <a:lnTo>
                      <a:pt x="98" y="138"/>
                    </a:lnTo>
                    <a:lnTo>
                      <a:pt x="85" y="144"/>
                    </a:lnTo>
                    <a:lnTo>
                      <a:pt x="93" y="145"/>
                    </a:lnTo>
                    <a:lnTo>
                      <a:pt x="91" y="147"/>
                    </a:lnTo>
                    <a:lnTo>
                      <a:pt x="83" y="136"/>
                    </a:lnTo>
                    <a:lnTo>
                      <a:pt x="76" y="140"/>
                    </a:lnTo>
                    <a:lnTo>
                      <a:pt x="80" y="145"/>
                    </a:lnTo>
                    <a:lnTo>
                      <a:pt x="63" y="140"/>
                    </a:lnTo>
                    <a:lnTo>
                      <a:pt x="58" y="147"/>
                    </a:lnTo>
                    <a:lnTo>
                      <a:pt x="51" y="138"/>
                    </a:lnTo>
                    <a:lnTo>
                      <a:pt x="54" y="136"/>
                    </a:lnTo>
                    <a:lnTo>
                      <a:pt x="36" y="135"/>
                    </a:lnTo>
                    <a:lnTo>
                      <a:pt x="34" y="124"/>
                    </a:lnTo>
                    <a:lnTo>
                      <a:pt x="45" y="120"/>
                    </a:lnTo>
                    <a:lnTo>
                      <a:pt x="32" y="113"/>
                    </a:lnTo>
                    <a:lnTo>
                      <a:pt x="40" y="102"/>
                    </a:lnTo>
                    <a:lnTo>
                      <a:pt x="31" y="111"/>
                    </a:lnTo>
                    <a:lnTo>
                      <a:pt x="31" y="98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14" y="73"/>
                    </a:lnTo>
                    <a:lnTo>
                      <a:pt x="25" y="44"/>
                    </a:lnTo>
                    <a:lnTo>
                      <a:pt x="22" y="47"/>
                    </a:lnTo>
                    <a:lnTo>
                      <a:pt x="16" y="33"/>
                    </a:lnTo>
                    <a:lnTo>
                      <a:pt x="31" y="25"/>
                    </a:lnTo>
                    <a:lnTo>
                      <a:pt x="25" y="24"/>
                    </a:lnTo>
                    <a:lnTo>
                      <a:pt x="29" y="22"/>
                    </a:lnTo>
                    <a:lnTo>
                      <a:pt x="25" y="15"/>
                    </a:lnTo>
                    <a:lnTo>
                      <a:pt x="36" y="5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1" name="Freeform 862"/>
              <p:cNvSpPr>
                <a:spLocks/>
              </p:cNvSpPr>
              <p:nvPr/>
            </p:nvSpPr>
            <p:spPr bwMode="auto">
              <a:xfrm>
                <a:off x="3472" y="708"/>
                <a:ext cx="35" cy="36"/>
              </a:xfrm>
              <a:custGeom>
                <a:avLst/>
                <a:gdLst>
                  <a:gd name="T0" fmla="*/ 7 w 35"/>
                  <a:gd name="T1" fmla="*/ 3 h 36"/>
                  <a:gd name="T2" fmla="*/ 16 w 35"/>
                  <a:gd name="T3" fmla="*/ 0 h 36"/>
                  <a:gd name="T4" fmla="*/ 35 w 35"/>
                  <a:gd name="T5" fmla="*/ 20 h 36"/>
                  <a:gd name="T6" fmla="*/ 13 w 35"/>
                  <a:gd name="T7" fmla="*/ 36 h 36"/>
                  <a:gd name="T8" fmla="*/ 2 w 35"/>
                  <a:gd name="T9" fmla="*/ 31 h 36"/>
                  <a:gd name="T10" fmla="*/ 2 w 35"/>
                  <a:gd name="T11" fmla="*/ 36 h 36"/>
                  <a:gd name="T12" fmla="*/ 0 w 35"/>
                  <a:gd name="T13" fmla="*/ 31 h 36"/>
                  <a:gd name="T14" fmla="*/ 0 w 35"/>
                  <a:gd name="T15" fmla="*/ 16 h 36"/>
                  <a:gd name="T16" fmla="*/ 7 w 3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7" y="3"/>
                    </a:moveTo>
                    <a:lnTo>
                      <a:pt x="16" y="0"/>
                    </a:lnTo>
                    <a:lnTo>
                      <a:pt x="35" y="20"/>
                    </a:lnTo>
                    <a:lnTo>
                      <a:pt x="13" y="36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2" name="Freeform 863"/>
              <p:cNvSpPr>
                <a:spLocks/>
              </p:cNvSpPr>
              <p:nvPr/>
            </p:nvSpPr>
            <p:spPr bwMode="auto">
              <a:xfrm>
                <a:off x="3472" y="708"/>
                <a:ext cx="35" cy="36"/>
              </a:xfrm>
              <a:custGeom>
                <a:avLst/>
                <a:gdLst>
                  <a:gd name="T0" fmla="*/ 7 w 35"/>
                  <a:gd name="T1" fmla="*/ 3 h 36"/>
                  <a:gd name="T2" fmla="*/ 16 w 35"/>
                  <a:gd name="T3" fmla="*/ 0 h 36"/>
                  <a:gd name="T4" fmla="*/ 35 w 35"/>
                  <a:gd name="T5" fmla="*/ 20 h 36"/>
                  <a:gd name="T6" fmla="*/ 13 w 35"/>
                  <a:gd name="T7" fmla="*/ 36 h 36"/>
                  <a:gd name="T8" fmla="*/ 2 w 35"/>
                  <a:gd name="T9" fmla="*/ 31 h 36"/>
                  <a:gd name="T10" fmla="*/ 2 w 35"/>
                  <a:gd name="T11" fmla="*/ 36 h 36"/>
                  <a:gd name="T12" fmla="*/ 0 w 35"/>
                  <a:gd name="T13" fmla="*/ 31 h 36"/>
                  <a:gd name="T14" fmla="*/ 0 w 35"/>
                  <a:gd name="T15" fmla="*/ 16 h 36"/>
                  <a:gd name="T16" fmla="*/ 7 w 3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7" y="3"/>
                    </a:moveTo>
                    <a:lnTo>
                      <a:pt x="16" y="0"/>
                    </a:lnTo>
                    <a:lnTo>
                      <a:pt x="35" y="20"/>
                    </a:lnTo>
                    <a:lnTo>
                      <a:pt x="13" y="36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7" y="3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3" name="Freeform 864"/>
              <p:cNvSpPr>
                <a:spLocks/>
              </p:cNvSpPr>
              <p:nvPr/>
            </p:nvSpPr>
            <p:spPr bwMode="auto">
              <a:xfrm>
                <a:off x="3472" y="708"/>
                <a:ext cx="35" cy="36"/>
              </a:xfrm>
              <a:custGeom>
                <a:avLst/>
                <a:gdLst>
                  <a:gd name="T0" fmla="*/ 7 w 35"/>
                  <a:gd name="T1" fmla="*/ 3 h 36"/>
                  <a:gd name="T2" fmla="*/ 16 w 35"/>
                  <a:gd name="T3" fmla="*/ 0 h 36"/>
                  <a:gd name="T4" fmla="*/ 35 w 35"/>
                  <a:gd name="T5" fmla="*/ 20 h 36"/>
                  <a:gd name="T6" fmla="*/ 13 w 35"/>
                  <a:gd name="T7" fmla="*/ 36 h 36"/>
                  <a:gd name="T8" fmla="*/ 2 w 35"/>
                  <a:gd name="T9" fmla="*/ 31 h 36"/>
                  <a:gd name="T10" fmla="*/ 2 w 35"/>
                  <a:gd name="T11" fmla="*/ 36 h 36"/>
                  <a:gd name="T12" fmla="*/ 0 w 35"/>
                  <a:gd name="T13" fmla="*/ 31 h 36"/>
                  <a:gd name="T14" fmla="*/ 0 w 35"/>
                  <a:gd name="T15" fmla="*/ 16 h 36"/>
                  <a:gd name="T16" fmla="*/ 7 w 3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7" y="3"/>
                    </a:moveTo>
                    <a:lnTo>
                      <a:pt x="16" y="0"/>
                    </a:lnTo>
                    <a:lnTo>
                      <a:pt x="35" y="20"/>
                    </a:lnTo>
                    <a:lnTo>
                      <a:pt x="13" y="36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4" name="Freeform 865"/>
              <p:cNvSpPr>
                <a:spLocks/>
              </p:cNvSpPr>
              <p:nvPr/>
            </p:nvSpPr>
            <p:spPr bwMode="auto">
              <a:xfrm>
                <a:off x="3472" y="708"/>
                <a:ext cx="35" cy="36"/>
              </a:xfrm>
              <a:custGeom>
                <a:avLst/>
                <a:gdLst>
                  <a:gd name="T0" fmla="*/ 7 w 35"/>
                  <a:gd name="T1" fmla="*/ 3 h 36"/>
                  <a:gd name="T2" fmla="*/ 16 w 35"/>
                  <a:gd name="T3" fmla="*/ 0 h 36"/>
                  <a:gd name="T4" fmla="*/ 35 w 35"/>
                  <a:gd name="T5" fmla="*/ 20 h 36"/>
                  <a:gd name="T6" fmla="*/ 13 w 35"/>
                  <a:gd name="T7" fmla="*/ 36 h 36"/>
                  <a:gd name="T8" fmla="*/ 2 w 35"/>
                  <a:gd name="T9" fmla="*/ 31 h 36"/>
                  <a:gd name="T10" fmla="*/ 2 w 35"/>
                  <a:gd name="T11" fmla="*/ 36 h 36"/>
                  <a:gd name="T12" fmla="*/ 0 w 35"/>
                  <a:gd name="T13" fmla="*/ 31 h 36"/>
                  <a:gd name="T14" fmla="*/ 0 w 35"/>
                  <a:gd name="T15" fmla="*/ 16 h 36"/>
                  <a:gd name="T16" fmla="*/ 7 w 3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7" y="3"/>
                    </a:moveTo>
                    <a:lnTo>
                      <a:pt x="16" y="0"/>
                    </a:lnTo>
                    <a:lnTo>
                      <a:pt x="35" y="20"/>
                    </a:lnTo>
                    <a:lnTo>
                      <a:pt x="13" y="36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7" y="3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5" name="Freeform 866"/>
              <p:cNvSpPr>
                <a:spLocks/>
              </p:cNvSpPr>
              <p:nvPr/>
            </p:nvSpPr>
            <p:spPr bwMode="auto">
              <a:xfrm>
                <a:off x="5094" y="1441"/>
                <a:ext cx="17" cy="12"/>
              </a:xfrm>
              <a:custGeom>
                <a:avLst/>
                <a:gdLst>
                  <a:gd name="T0" fmla="*/ 17 w 17"/>
                  <a:gd name="T1" fmla="*/ 0 h 12"/>
                  <a:gd name="T2" fmla="*/ 0 w 17"/>
                  <a:gd name="T3" fmla="*/ 12 h 12"/>
                  <a:gd name="T4" fmla="*/ 8 w 17"/>
                  <a:gd name="T5" fmla="*/ 3 h 12"/>
                  <a:gd name="T6" fmla="*/ 17 w 1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0" y="12"/>
                    </a:lnTo>
                    <a:lnTo>
                      <a:pt x="8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6" name="Freeform 867"/>
              <p:cNvSpPr>
                <a:spLocks/>
              </p:cNvSpPr>
              <p:nvPr/>
            </p:nvSpPr>
            <p:spPr bwMode="auto">
              <a:xfrm>
                <a:off x="5094" y="1441"/>
                <a:ext cx="17" cy="12"/>
              </a:xfrm>
              <a:custGeom>
                <a:avLst/>
                <a:gdLst>
                  <a:gd name="T0" fmla="*/ 17 w 17"/>
                  <a:gd name="T1" fmla="*/ 0 h 12"/>
                  <a:gd name="T2" fmla="*/ 0 w 17"/>
                  <a:gd name="T3" fmla="*/ 12 h 12"/>
                  <a:gd name="T4" fmla="*/ 8 w 17"/>
                  <a:gd name="T5" fmla="*/ 3 h 12"/>
                  <a:gd name="T6" fmla="*/ 17 w 1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0" y="12"/>
                    </a:lnTo>
                    <a:lnTo>
                      <a:pt x="8" y="3"/>
                    </a:lnTo>
                    <a:lnTo>
                      <a:pt x="17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7" name="Freeform 868"/>
              <p:cNvSpPr>
                <a:spLocks/>
              </p:cNvSpPr>
              <p:nvPr/>
            </p:nvSpPr>
            <p:spPr bwMode="auto">
              <a:xfrm>
                <a:off x="5094" y="1441"/>
                <a:ext cx="17" cy="12"/>
              </a:xfrm>
              <a:custGeom>
                <a:avLst/>
                <a:gdLst>
                  <a:gd name="T0" fmla="*/ 17 w 17"/>
                  <a:gd name="T1" fmla="*/ 0 h 12"/>
                  <a:gd name="T2" fmla="*/ 0 w 17"/>
                  <a:gd name="T3" fmla="*/ 12 h 12"/>
                  <a:gd name="T4" fmla="*/ 8 w 17"/>
                  <a:gd name="T5" fmla="*/ 3 h 12"/>
                  <a:gd name="T6" fmla="*/ 17 w 1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0" y="12"/>
                    </a:lnTo>
                    <a:lnTo>
                      <a:pt x="8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8" name="Freeform 869"/>
              <p:cNvSpPr>
                <a:spLocks/>
              </p:cNvSpPr>
              <p:nvPr/>
            </p:nvSpPr>
            <p:spPr bwMode="auto">
              <a:xfrm>
                <a:off x="5094" y="1441"/>
                <a:ext cx="17" cy="12"/>
              </a:xfrm>
              <a:custGeom>
                <a:avLst/>
                <a:gdLst>
                  <a:gd name="T0" fmla="*/ 17 w 17"/>
                  <a:gd name="T1" fmla="*/ 0 h 12"/>
                  <a:gd name="T2" fmla="*/ 0 w 17"/>
                  <a:gd name="T3" fmla="*/ 12 h 12"/>
                  <a:gd name="T4" fmla="*/ 8 w 17"/>
                  <a:gd name="T5" fmla="*/ 3 h 12"/>
                  <a:gd name="T6" fmla="*/ 17 w 1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lnTo>
                      <a:pt x="0" y="12"/>
                    </a:lnTo>
                    <a:lnTo>
                      <a:pt x="8" y="3"/>
                    </a:lnTo>
                    <a:lnTo>
                      <a:pt x="17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99" name="Freeform 870"/>
              <p:cNvSpPr>
                <a:spLocks/>
              </p:cNvSpPr>
              <p:nvPr/>
            </p:nvSpPr>
            <p:spPr bwMode="auto">
              <a:xfrm>
                <a:off x="5556" y="609"/>
                <a:ext cx="62" cy="37"/>
              </a:xfrm>
              <a:custGeom>
                <a:avLst/>
                <a:gdLst>
                  <a:gd name="T0" fmla="*/ 26 w 62"/>
                  <a:gd name="T1" fmla="*/ 2 h 37"/>
                  <a:gd name="T2" fmla="*/ 38 w 62"/>
                  <a:gd name="T3" fmla="*/ 0 h 37"/>
                  <a:gd name="T4" fmla="*/ 62 w 62"/>
                  <a:gd name="T5" fmla="*/ 15 h 37"/>
                  <a:gd name="T6" fmla="*/ 60 w 62"/>
                  <a:gd name="T7" fmla="*/ 24 h 37"/>
                  <a:gd name="T8" fmla="*/ 38 w 62"/>
                  <a:gd name="T9" fmla="*/ 33 h 37"/>
                  <a:gd name="T10" fmla="*/ 24 w 62"/>
                  <a:gd name="T11" fmla="*/ 29 h 37"/>
                  <a:gd name="T12" fmla="*/ 6 w 62"/>
                  <a:gd name="T13" fmla="*/ 37 h 37"/>
                  <a:gd name="T14" fmla="*/ 0 w 62"/>
                  <a:gd name="T15" fmla="*/ 28 h 37"/>
                  <a:gd name="T16" fmla="*/ 22 w 62"/>
                  <a:gd name="T17" fmla="*/ 2 h 37"/>
                  <a:gd name="T18" fmla="*/ 26 w 62"/>
                  <a:gd name="T1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7">
                    <a:moveTo>
                      <a:pt x="26" y="2"/>
                    </a:moveTo>
                    <a:lnTo>
                      <a:pt x="38" y="0"/>
                    </a:lnTo>
                    <a:lnTo>
                      <a:pt x="62" y="15"/>
                    </a:lnTo>
                    <a:lnTo>
                      <a:pt x="60" y="24"/>
                    </a:lnTo>
                    <a:lnTo>
                      <a:pt x="38" y="33"/>
                    </a:lnTo>
                    <a:lnTo>
                      <a:pt x="24" y="29"/>
                    </a:lnTo>
                    <a:lnTo>
                      <a:pt x="6" y="37"/>
                    </a:lnTo>
                    <a:lnTo>
                      <a:pt x="0" y="28"/>
                    </a:lnTo>
                    <a:lnTo>
                      <a:pt x="22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0" name="Freeform 871"/>
              <p:cNvSpPr>
                <a:spLocks/>
              </p:cNvSpPr>
              <p:nvPr/>
            </p:nvSpPr>
            <p:spPr bwMode="auto">
              <a:xfrm>
                <a:off x="5556" y="609"/>
                <a:ext cx="62" cy="37"/>
              </a:xfrm>
              <a:custGeom>
                <a:avLst/>
                <a:gdLst>
                  <a:gd name="T0" fmla="*/ 26 w 62"/>
                  <a:gd name="T1" fmla="*/ 2 h 37"/>
                  <a:gd name="T2" fmla="*/ 38 w 62"/>
                  <a:gd name="T3" fmla="*/ 0 h 37"/>
                  <a:gd name="T4" fmla="*/ 62 w 62"/>
                  <a:gd name="T5" fmla="*/ 15 h 37"/>
                  <a:gd name="T6" fmla="*/ 60 w 62"/>
                  <a:gd name="T7" fmla="*/ 24 h 37"/>
                  <a:gd name="T8" fmla="*/ 38 w 62"/>
                  <a:gd name="T9" fmla="*/ 33 h 37"/>
                  <a:gd name="T10" fmla="*/ 24 w 62"/>
                  <a:gd name="T11" fmla="*/ 29 h 37"/>
                  <a:gd name="T12" fmla="*/ 6 w 62"/>
                  <a:gd name="T13" fmla="*/ 37 h 37"/>
                  <a:gd name="T14" fmla="*/ 0 w 62"/>
                  <a:gd name="T15" fmla="*/ 28 h 37"/>
                  <a:gd name="T16" fmla="*/ 22 w 62"/>
                  <a:gd name="T17" fmla="*/ 2 h 37"/>
                  <a:gd name="T18" fmla="*/ 26 w 62"/>
                  <a:gd name="T1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7">
                    <a:moveTo>
                      <a:pt x="26" y="2"/>
                    </a:moveTo>
                    <a:lnTo>
                      <a:pt x="38" y="0"/>
                    </a:lnTo>
                    <a:lnTo>
                      <a:pt x="62" y="15"/>
                    </a:lnTo>
                    <a:lnTo>
                      <a:pt x="60" y="24"/>
                    </a:lnTo>
                    <a:lnTo>
                      <a:pt x="38" y="33"/>
                    </a:lnTo>
                    <a:lnTo>
                      <a:pt x="24" y="29"/>
                    </a:lnTo>
                    <a:lnTo>
                      <a:pt x="6" y="37"/>
                    </a:lnTo>
                    <a:lnTo>
                      <a:pt x="0" y="28"/>
                    </a:lnTo>
                    <a:lnTo>
                      <a:pt x="22" y="2"/>
                    </a:lnTo>
                    <a:lnTo>
                      <a:pt x="26" y="2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1" name="Freeform 872"/>
              <p:cNvSpPr>
                <a:spLocks/>
              </p:cNvSpPr>
              <p:nvPr/>
            </p:nvSpPr>
            <p:spPr bwMode="auto">
              <a:xfrm>
                <a:off x="5556" y="609"/>
                <a:ext cx="62" cy="37"/>
              </a:xfrm>
              <a:custGeom>
                <a:avLst/>
                <a:gdLst>
                  <a:gd name="T0" fmla="*/ 26 w 62"/>
                  <a:gd name="T1" fmla="*/ 2 h 37"/>
                  <a:gd name="T2" fmla="*/ 38 w 62"/>
                  <a:gd name="T3" fmla="*/ 0 h 37"/>
                  <a:gd name="T4" fmla="*/ 62 w 62"/>
                  <a:gd name="T5" fmla="*/ 15 h 37"/>
                  <a:gd name="T6" fmla="*/ 60 w 62"/>
                  <a:gd name="T7" fmla="*/ 24 h 37"/>
                  <a:gd name="T8" fmla="*/ 38 w 62"/>
                  <a:gd name="T9" fmla="*/ 33 h 37"/>
                  <a:gd name="T10" fmla="*/ 24 w 62"/>
                  <a:gd name="T11" fmla="*/ 29 h 37"/>
                  <a:gd name="T12" fmla="*/ 6 w 62"/>
                  <a:gd name="T13" fmla="*/ 37 h 37"/>
                  <a:gd name="T14" fmla="*/ 0 w 62"/>
                  <a:gd name="T15" fmla="*/ 28 h 37"/>
                  <a:gd name="T16" fmla="*/ 22 w 62"/>
                  <a:gd name="T17" fmla="*/ 2 h 37"/>
                  <a:gd name="T18" fmla="*/ 26 w 62"/>
                  <a:gd name="T1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7">
                    <a:moveTo>
                      <a:pt x="26" y="2"/>
                    </a:moveTo>
                    <a:lnTo>
                      <a:pt x="38" y="0"/>
                    </a:lnTo>
                    <a:lnTo>
                      <a:pt x="62" y="15"/>
                    </a:lnTo>
                    <a:lnTo>
                      <a:pt x="60" y="24"/>
                    </a:lnTo>
                    <a:lnTo>
                      <a:pt x="38" y="33"/>
                    </a:lnTo>
                    <a:lnTo>
                      <a:pt x="24" y="29"/>
                    </a:lnTo>
                    <a:lnTo>
                      <a:pt x="6" y="37"/>
                    </a:lnTo>
                    <a:lnTo>
                      <a:pt x="0" y="28"/>
                    </a:lnTo>
                    <a:lnTo>
                      <a:pt x="22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2" name="Freeform 873"/>
              <p:cNvSpPr>
                <a:spLocks/>
              </p:cNvSpPr>
              <p:nvPr/>
            </p:nvSpPr>
            <p:spPr bwMode="auto">
              <a:xfrm>
                <a:off x="5556" y="609"/>
                <a:ext cx="62" cy="37"/>
              </a:xfrm>
              <a:custGeom>
                <a:avLst/>
                <a:gdLst>
                  <a:gd name="T0" fmla="*/ 26 w 62"/>
                  <a:gd name="T1" fmla="*/ 2 h 37"/>
                  <a:gd name="T2" fmla="*/ 38 w 62"/>
                  <a:gd name="T3" fmla="*/ 0 h 37"/>
                  <a:gd name="T4" fmla="*/ 62 w 62"/>
                  <a:gd name="T5" fmla="*/ 15 h 37"/>
                  <a:gd name="T6" fmla="*/ 60 w 62"/>
                  <a:gd name="T7" fmla="*/ 24 h 37"/>
                  <a:gd name="T8" fmla="*/ 38 w 62"/>
                  <a:gd name="T9" fmla="*/ 33 h 37"/>
                  <a:gd name="T10" fmla="*/ 24 w 62"/>
                  <a:gd name="T11" fmla="*/ 29 h 37"/>
                  <a:gd name="T12" fmla="*/ 6 w 62"/>
                  <a:gd name="T13" fmla="*/ 37 h 37"/>
                  <a:gd name="T14" fmla="*/ 0 w 62"/>
                  <a:gd name="T15" fmla="*/ 28 h 37"/>
                  <a:gd name="T16" fmla="*/ 22 w 62"/>
                  <a:gd name="T17" fmla="*/ 2 h 37"/>
                  <a:gd name="T18" fmla="*/ 26 w 62"/>
                  <a:gd name="T1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7">
                    <a:moveTo>
                      <a:pt x="26" y="2"/>
                    </a:moveTo>
                    <a:lnTo>
                      <a:pt x="38" y="0"/>
                    </a:lnTo>
                    <a:lnTo>
                      <a:pt x="62" y="15"/>
                    </a:lnTo>
                    <a:lnTo>
                      <a:pt x="60" y="24"/>
                    </a:lnTo>
                    <a:lnTo>
                      <a:pt x="38" y="33"/>
                    </a:lnTo>
                    <a:lnTo>
                      <a:pt x="24" y="29"/>
                    </a:lnTo>
                    <a:lnTo>
                      <a:pt x="6" y="37"/>
                    </a:lnTo>
                    <a:lnTo>
                      <a:pt x="0" y="28"/>
                    </a:lnTo>
                    <a:lnTo>
                      <a:pt x="22" y="2"/>
                    </a:lnTo>
                    <a:lnTo>
                      <a:pt x="26" y="2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3" name="Freeform 874"/>
              <p:cNvSpPr>
                <a:spLocks/>
              </p:cNvSpPr>
              <p:nvPr/>
            </p:nvSpPr>
            <p:spPr bwMode="auto">
              <a:xfrm>
                <a:off x="5385" y="686"/>
                <a:ext cx="26" cy="20"/>
              </a:xfrm>
              <a:custGeom>
                <a:avLst/>
                <a:gdLst>
                  <a:gd name="T0" fmla="*/ 6 w 26"/>
                  <a:gd name="T1" fmla="*/ 0 h 20"/>
                  <a:gd name="T2" fmla="*/ 26 w 26"/>
                  <a:gd name="T3" fmla="*/ 9 h 20"/>
                  <a:gd name="T4" fmla="*/ 24 w 26"/>
                  <a:gd name="T5" fmla="*/ 20 h 20"/>
                  <a:gd name="T6" fmla="*/ 13 w 26"/>
                  <a:gd name="T7" fmla="*/ 18 h 20"/>
                  <a:gd name="T8" fmla="*/ 0 w 26"/>
                  <a:gd name="T9" fmla="*/ 3 h 20"/>
                  <a:gd name="T10" fmla="*/ 6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6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13" y="18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4" name="Freeform 875"/>
              <p:cNvSpPr>
                <a:spLocks/>
              </p:cNvSpPr>
              <p:nvPr/>
            </p:nvSpPr>
            <p:spPr bwMode="auto">
              <a:xfrm>
                <a:off x="5385" y="686"/>
                <a:ext cx="26" cy="20"/>
              </a:xfrm>
              <a:custGeom>
                <a:avLst/>
                <a:gdLst>
                  <a:gd name="T0" fmla="*/ 6 w 26"/>
                  <a:gd name="T1" fmla="*/ 0 h 20"/>
                  <a:gd name="T2" fmla="*/ 26 w 26"/>
                  <a:gd name="T3" fmla="*/ 9 h 20"/>
                  <a:gd name="T4" fmla="*/ 24 w 26"/>
                  <a:gd name="T5" fmla="*/ 20 h 20"/>
                  <a:gd name="T6" fmla="*/ 13 w 26"/>
                  <a:gd name="T7" fmla="*/ 18 h 20"/>
                  <a:gd name="T8" fmla="*/ 0 w 26"/>
                  <a:gd name="T9" fmla="*/ 3 h 20"/>
                  <a:gd name="T10" fmla="*/ 6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6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13" y="18"/>
                    </a:lnTo>
                    <a:lnTo>
                      <a:pt x="0" y="3"/>
                    </a:lnTo>
                    <a:lnTo>
                      <a:pt x="6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5" name="Freeform 876"/>
              <p:cNvSpPr>
                <a:spLocks/>
              </p:cNvSpPr>
              <p:nvPr/>
            </p:nvSpPr>
            <p:spPr bwMode="auto">
              <a:xfrm>
                <a:off x="5385" y="686"/>
                <a:ext cx="26" cy="20"/>
              </a:xfrm>
              <a:custGeom>
                <a:avLst/>
                <a:gdLst>
                  <a:gd name="T0" fmla="*/ 6 w 26"/>
                  <a:gd name="T1" fmla="*/ 0 h 20"/>
                  <a:gd name="T2" fmla="*/ 26 w 26"/>
                  <a:gd name="T3" fmla="*/ 9 h 20"/>
                  <a:gd name="T4" fmla="*/ 24 w 26"/>
                  <a:gd name="T5" fmla="*/ 20 h 20"/>
                  <a:gd name="T6" fmla="*/ 13 w 26"/>
                  <a:gd name="T7" fmla="*/ 18 h 20"/>
                  <a:gd name="T8" fmla="*/ 0 w 26"/>
                  <a:gd name="T9" fmla="*/ 3 h 20"/>
                  <a:gd name="T10" fmla="*/ 6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6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13" y="18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6" name="Freeform 877"/>
              <p:cNvSpPr>
                <a:spLocks/>
              </p:cNvSpPr>
              <p:nvPr/>
            </p:nvSpPr>
            <p:spPr bwMode="auto">
              <a:xfrm>
                <a:off x="5385" y="686"/>
                <a:ext cx="26" cy="20"/>
              </a:xfrm>
              <a:custGeom>
                <a:avLst/>
                <a:gdLst>
                  <a:gd name="T0" fmla="*/ 6 w 26"/>
                  <a:gd name="T1" fmla="*/ 0 h 20"/>
                  <a:gd name="T2" fmla="*/ 26 w 26"/>
                  <a:gd name="T3" fmla="*/ 9 h 20"/>
                  <a:gd name="T4" fmla="*/ 24 w 26"/>
                  <a:gd name="T5" fmla="*/ 20 h 20"/>
                  <a:gd name="T6" fmla="*/ 13 w 26"/>
                  <a:gd name="T7" fmla="*/ 18 h 20"/>
                  <a:gd name="T8" fmla="*/ 0 w 26"/>
                  <a:gd name="T9" fmla="*/ 3 h 20"/>
                  <a:gd name="T10" fmla="*/ 6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6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13" y="18"/>
                    </a:lnTo>
                    <a:lnTo>
                      <a:pt x="0" y="3"/>
                    </a:lnTo>
                    <a:lnTo>
                      <a:pt x="6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7" name="Freeform 878"/>
              <p:cNvSpPr>
                <a:spLocks/>
              </p:cNvSpPr>
              <p:nvPr/>
            </p:nvSpPr>
            <p:spPr bwMode="auto">
              <a:xfrm>
                <a:off x="5185" y="1331"/>
                <a:ext cx="15" cy="15"/>
              </a:xfrm>
              <a:custGeom>
                <a:avLst/>
                <a:gdLst>
                  <a:gd name="T0" fmla="*/ 13 w 15"/>
                  <a:gd name="T1" fmla="*/ 0 h 15"/>
                  <a:gd name="T2" fmla="*/ 2 w 15"/>
                  <a:gd name="T3" fmla="*/ 11 h 15"/>
                  <a:gd name="T4" fmla="*/ 0 w 15"/>
                  <a:gd name="T5" fmla="*/ 15 h 15"/>
                  <a:gd name="T6" fmla="*/ 13 w 15"/>
                  <a:gd name="T7" fmla="*/ 8 h 15"/>
                  <a:gd name="T8" fmla="*/ 15 w 15"/>
                  <a:gd name="T9" fmla="*/ 6 h 15"/>
                  <a:gd name="T10" fmla="*/ 13 w 1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lnTo>
                      <a:pt x="2" y="11"/>
                    </a:lnTo>
                    <a:lnTo>
                      <a:pt x="0" y="15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8" name="Freeform 879"/>
              <p:cNvSpPr>
                <a:spLocks/>
              </p:cNvSpPr>
              <p:nvPr/>
            </p:nvSpPr>
            <p:spPr bwMode="auto">
              <a:xfrm>
                <a:off x="5185" y="1331"/>
                <a:ext cx="15" cy="15"/>
              </a:xfrm>
              <a:custGeom>
                <a:avLst/>
                <a:gdLst>
                  <a:gd name="T0" fmla="*/ 13 w 15"/>
                  <a:gd name="T1" fmla="*/ 0 h 15"/>
                  <a:gd name="T2" fmla="*/ 2 w 15"/>
                  <a:gd name="T3" fmla="*/ 11 h 15"/>
                  <a:gd name="T4" fmla="*/ 0 w 15"/>
                  <a:gd name="T5" fmla="*/ 15 h 15"/>
                  <a:gd name="T6" fmla="*/ 13 w 15"/>
                  <a:gd name="T7" fmla="*/ 8 h 15"/>
                  <a:gd name="T8" fmla="*/ 15 w 15"/>
                  <a:gd name="T9" fmla="*/ 6 h 15"/>
                  <a:gd name="T10" fmla="*/ 13 w 1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lnTo>
                      <a:pt x="2" y="11"/>
                    </a:lnTo>
                    <a:lnTo>
                      <a:pt x="0" y="15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09" name="Freeform 880"/>
              <p:cNvSpPr>
                <a:spLocks/>
              </p:cNvSpPr>
              <p:nvPr/>
            </p:nvSpPr>
            <p:spPr bwMode="auto">
              <a:xfrm>
                <a:off x="5185" y="1331"/>
                <a:ext cx="15" cy="15"/>
              </a:xfrm>
              <a:custGeom>
                <a:avLst/>
                <a:gdLst>
                  <a:gd name="T0" fmla="*/ 13 w 15"/>
                  <a:gd name="T1" fmla="*/ 0 h 15"/>
                  <a:gd name="T2" fmla="*/ 2 w 15"/>
                  <a:gd name="T3" fmla="*/ 11 h 15"/>
                  <a:gd name="T4" fmla="*/ 0 w 15"/>
                  <a:gd name="T5" fmla="*/ 15 h 15"/>
                  <a:gd name="T6" fmla="*/ 13 w 15"/>
                  <a:gd name="T7" fmla="*/ 8 h 15"/>
                  <a:gd name="T8" fmla="*/ 15 w 15"/>
                  <a:gd name="T9" fmla="*/ 6 h 15"/>
                  <a:gd name="T10" fmla="*/ 13 w 1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lnTo>
                      <a:pt x="2" y="11"/>
                    </a:lnTo>
                    <a:lnTo>
                      <a:pt x="0" y="15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0" name="Freeform 881"/>
              <p:cNvSpPr>
                <a:spLocks/>
              </p:cNvSpPr>
              <p:nvPr/>
            </p:nvSpPr>
            <p:spPr bwMode="auto">
              <a:xfrm>
                <a:off x="5185" y="1331"/>
                <a:ext cx="15" cy="15"/>
              </a:xfrm>
              <a:custGeom>
                <a:avLst/>
                <a:gdLst>
                  <a:gd name="T0" fmla="*/ 13 w 15"/>
                  <a:gd name="T1" fmla="*/ 0 h 15"/>
                  <a:gd name="T2" fmla="*/ 2 w 15"/>
                  <a:gd name="T3" fmla="*/ 11 h 15"/>
                  <a:gd name="T4" fmla="*/ 0 w 15"/>
                  <a:gd name="T5" fmla="*/ 15 h 15"/>
                  <a:gd name="T6" fmla="*/ 13 w 15"/>
                  <a:gd name="T7" fmla="*/ 8 h 15"/>
                  <a:gd name="T8" fmla="*/ 15 w 15"/>
                  <a:gd name="T9" fmla="*/ 6 h 15"/>
                  <a:gd name="T10" fmla="*/ 13 w 1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lnTo>
                      <a:pt x="2" y="11"/>
                    </a:lnTo>
                    <a:lnTo>
                      <a:pt x="0" y="15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1" name="Freeform 882"/>
              <p:cNvSpPr>
                <a:spLocks/>
              </p:cNvSpPr>
              <p:nvPr/>
            </p:nvSpPr>
            <p:spPr bwMode="auto">
              <a:xfrm>
                <a:off x="4923" y="560"/>
                <a:ext cx="26" cy="11"/>
              </a:xfrm>
              <a:custGeom>
                <a:avLst/>
                <a:gdLst>
                  <a:gd name="T0" fmla="*/ 13 w 26"/>
                  <a:gd name="T1" fmla="*/ 0 h 11"/>
                  <a:gd name="T2" fmla="*/ 26 w 26"/>
                  <a:gd name="T3" fmla="*/ 0 h 11"/>
                  <a:gd name="T4" fmla="*/ 20 w 26"/>
                  <a:gd name="T5" fmla="*/ 11 h 11"/>
                  <a:gd name="T6" fmla="*/ 0 w 26"/>
                  <a:gd name="T7" fmla="*/ 11 h 11"/>
                  <a:gd name="T8" fmla="*/ 6 w 26"/>
                  <a:gd name="T9" fmla="*/ 0 h 11"/>
                  <a:gd name="T10" fmla="*/ 13 w 2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13" y="0"/>
                    </a:moveTo>
                    <a:lnTo>
                      <a:pt x="26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2" name="Freeform 883"/>
              <p:cNvSpPr>
                <a:spLocks/>
              </p:cNvSpPr>
              <p:nvPr/>
            </p:nvSpPr>
            <p:spPr bwMode="auto">
              <a:xfrm>
                <a:off x="4923" y="560"/>
                <a:ext cx="26" cy="11"/>
              </a:xfrm>
              <a:custGeom>
                <a:avLst/>
                <a:gdLst>
                  <a:gd name="T0" fmla="*/ 13 w 26"/>
                  <a:gd name="T1" fmla="*/ 0 h 11"/>
                  <a:gd name="T2" fmla="*/ 26 w 26"/>
                  <a:gd name="T3" fmla="*/ 0 h 11"/>
                  <a:gd name="T4" fmla="*/ 20 w 26"/>
                  <a:gd name="T5" fmla="*/ 11 h 11"/>
                  <a:gd name="T6" fmla="*/ 0 w 26"/>
                  <a:gd name="T7" fmla="*/ 11 h 11"/>
                  <a:gd name="T8" fmla="*/ 6 w 26"/>
                  <a:gd name="T9" fmla="*/ 0 h 11"/>
                  <a:gd name="T10" fmla="*/ 13 w 2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13" y="0"/>
                    </a:moveTo>
                    <a:lnTo>
                      <a:pt x="26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3" name="Freeform 884"/>
              <p:cNvSpPr>
                <a:spLocks/>
              </p:cNvSpPr>
              <p:nvPr/>
            </p:nvSpPr>
            <p:spPr bwMode="auto">
              <a:xfrm>
                <a:off x="4923" y="560"/>
                <a:ext cx="26" cy="11"/>
              </a:xfrm>
              <a:custGeom>
                <a:avLst/>
                <a:gdLst>
                  <a:gd name="T0" fmla="*/ 13 w 26"/>
                  <a:gd name="T1" fmla="*/ 0 h 11"/>
                  <a:gd name="T2" fmla="*/ 26 w 26"/>
                  <a:gd name="T3" fmla="*/ 0 h 11"/>
                  <a:gd name="T4" fmla="*/ 20 w 26"/>
                  <a:gd name="T5" fmla="*/ 11 h 11"/>
                  <a:gd name="T6" fmla="*/ 0 w 26"/>
                  <a:gd name="T7" fmla="*/ 11 h 11"/>
                  <a:gd name="T8" fmla="*/ 6 w 26"/>
                  <a:gd name="T9" fmla="*/ 0 h 11"/>
                  <a:gd name="T10" fmla="*/ 13 w 2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13" y="0"/>
                    </a:moveTo>
                    <a:lnTo>
                      <a:pt x="26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4" name="Freeform 885"/>
              <p:cNvSpPr>
                <a:spLocks/>
              </p:cNvSpPr>
              <p:nvPr/>
            </p:nvSpPr>
            <p:spPr bwMode="auto">
              <a:xfrm>
                <a:off x="4923" y="560"/>
                <a:ext cx="26" cy="11"/>
              </a:xfrm>
              <a:custGeom>
                <a:avLst/>
                <a:gdLst>
                  <a:gd name="T0" fmla="*/ 13 w 26"/>
                  <a:gd name="T1" fmla="*/ 0 h 11"/>
                  <a:gd name="T2" fmla="*/ 26 w 26"/>
                  <a:gd name="T3" fmla="*/ 0 h 11"/>
                  <a:gd name="T4" fmla="*/ 20 w 26"/>
                  <a:gd name="T5" fmla="*/ 11 h 11"/>
                  <a:gd name="T6" fmla="*/ 0 w 26"/>
                  <a:gd name="T7" fmla="*/ 11 h 11"/>
                  <a:gd name="T8" fmla="*/ 6 w 26"/>
                  <a:gd name="T9" fmla="*/ 0 h 11"/>
                  <a:gd name="T10" fmla="*/ 13 w 2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1">
                    <a:moveTo>
                      <a:pt x="13" y="0"/>
                    </a:moveTo>
                    <a:lnTo>
                      <a:pt x="26" y="0"/>
                    </a:lnTo>
                    <a:lnTo>
                      <a:pt x="20" y="11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5" name="Freeform 886"/>
              <p:cNvSpPr>
                <a:spLocks/>
              </p:cNvSpPr>
              <p:nvPr/>
            </p:nvSpPr>
            <p:spPr bwMode="auto">
              <a:xfrm>
                <a:off x="4907" y="604"/>
                <a:ext cx="16" cy="16"/>
              </a:xfrm>
              <a:custGeom>
                <a:avLst/>
                <a:gdLst>
                  <a:gd name="T0" fmla="*/ 4 w 16"/>
                  <a:gd name="T1" fmla="*/ 7 h 16"/>
                  <a:gd name="T2" fmla="*/ 11 w 16"/>
                  <a:gd name="T3" fmla="*/ 0 h 16"/>
                  <a:gd name="T4" fmla="*/ 16 w 16"/>
                  <a:gd name="T5" fmla="*/ 9 h 16"/>
                  <a:gd name="T6" fmla="*/ 4 w 16"/>
                  <a:gd name="T7" fmla="*/ 16 h 16"/>
                  <a:gd name="T8" fmla="*/ 0 w 16"/>
                  <a:gd name="T9" fmla="*/ 16 h 16"/>
                  <a:gd name="T10" fmla="*/ 4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4" y="7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6" name="Freeform 887"/>
              <p:cNvSpPr>
                <a:spLocks/>
              </p:cNvSpPr>
              <p:nvPr/>
            </p:nvSpPr>
            <p:spPr bwMode="auto">
              <a:xfrm>
                <a:off x="4907" y="604"/>
                <a:ext cx="16" cy="16"/>
              </a:xfrm>
              <a:custGeom>
                <a:avLst/>
                <a:gdLst>
                  <a:gd name="T0" fmla="*/ 4 w 16"/>
                  <a:gd name="T1" fmla="*/ 7 h 16"/>
                  <a:gd name="T2" fmla="*/ 11 w 16"/>
                  <a:gd name="T3" fmla="*/ 0 h 16"/>
                  <a:gd name="T4" fmla="*/ 16 w 16"/>
                  <a:gd name="T5" fmla="*/ 9 h 16"/>
                  <a:gd name="T6" fmla="*/ 4 w 16"/>
                  <a:gd name="T7" fmla="*/ 16 h 16"/>
                  <a:gd name="T8" fmla="*/ 0 w 16"/>
                  <a:gd name="T9" fmla="*/ 16 h 16"/>
                  <a:gd name="T10" fmla="*/ 4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4" y="7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7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7" name="Freeform 888"/>
              <p:cNvSpPr>
                <a:spLocks/>
              </p:cNvSpPr>
              <p:nvPr/>
            </p:nvSpPr>
            <p:spPr bwMode="auto">
              <a:xfrm>
                <a:off x="4907" y="604"/>
                <a:ext cx="16" cy="16"/>
              </a:xfrm>
              <a:custGeom>
                <a:avLst/>
                <a:gdLst>
                  <a:gd name="T0" fmla="*/ 4 w 16"/>
                  <a:gd name="T1" fmla="*/ 7 h 16"/>
                  <a:gd name="T2" fmla="*/ 11 w 16"/>
                  <a:gd name="T3" fmla="*/ 0 h 16"/>
                  <a:gd name="T4" fmla="*/ 16 w 16"/>
                  <a:gd name="T5" fmla="*/ 9 h 16"/>
                  <a:gd name="T6" fmla="*/ 4 w 16"/>
                  <a:gd name="T7" fmla="*/ 16 h 16"/>
                  <a:gd name="T8" fmla="*/ 0 w 16"/>
                  <a:gd name="T9" fmla="*/ 16 h 16"/>
                  <a:gd name="T10" fmla="*/ 4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4" y="7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8" name="Freeform 889"/>
              <p:cNvSpPr>
                <a:spLocks/>
              </p:cNvSpPr>
              <p:nvPr/>
            </p:nvSpPr>
            <p:spPr bwMode="auto">
              <a:xfrm>
                <a:off x="4907" y="604"/>
                <a:ext cx="16" cy="16"/>
              </a:xfrm>
              <a:custGeom>
                <a:avLst/>
                <a:gdLst>
                  <a:gd name="T0" fmla="*/ 4 w 16"/>
                  <a:gd name="T1" fmla="*/ 7 h 16"/>
                  <a:gd name="T2" fmla="*/ 11 w 16"/>
                  <a:gd name="T3" fmla="*/ 0 h 16"/>
                  <a:gd name="T4" fmla="*/ 16 w 16"/>
                  <a:gd name="T5" fmla="*/ 9 h 16"/>
                  <a:gd name="T6" fmla="*/ 4 w 16"/>
                  <a:gd name="T7" fmla="*/ 16 h 16"/>
                  <a:gd name="T8" fmla="*/ 0 w 16"/>
                  <a:gd name="T9" fmla="*/ 16 h 16"/>
                  <a:gd name="T10" fmla="*/ 4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4" y="7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7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19" name="Freeform 890"/>
              <p:cNvSpPr>
                <a:spLocks/>
              </p:cNvSpPr>
              <p:nvPr/>
            </p:nvSpPr>
            <p:spPr bwMode="auto">
              <a:xfrm>
                <a:off x="4889" y="606"/>
                <a:ext cx="18" cy="9"/>
              </a:xfrm>
              <a:custGeom>
                <a:avLst/>
                <a:gdLst>
                  <a:gd name="T0" fmla="*/ 3 w 18"/>
                  <a:gd name="T1" fmla="*/ 0 h 9"/>
                  <a:gd name="T2" fmla="*/ 18 w 18"/>
                  <a:gd name="T3" fmla="*/ 3 h 9"/>
                  <a:gd name="T4" fmla="*/ 11 w 18"/>
                  <a:gd name="T5" fmla="*/ 9 h 9"/>
                  <a:gd name="T6" fmla="*/ 0 w 18"/>
                  <a:gd name="T7" fmla="*/ 3 h 9"/>
                  <a:gd name="T8" fmla="*/ 3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3" y="0"/>
                    </a:moveTo>
                    <a:lnTo>
                      <a:pt x="18" y="3"/>
                    </a:lnTo>
                    <a:lnTo>
                      <a:pt x="11" y="9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0" name="Freeform 891"/>
              <p:cNvSpPr>
                <a:spLocks/>
              </p:cNvSpPr>
              <p:nvPr/>
            </p:nvSpPr>
            <p:spPr bwMode="auto">
              <a:xfrm>
                <a:off x="4889" y="606"/>
                <a:ext cx="18" cy="9"/>
              </a:xfrm>
              <a:custGeom>
                <a:avLst/>
                <a:gdLst>
                  <a:gd name="T0" fmla="*/ 3 w 18"/>
                  <a:gd name="T1" fmla="*/ 0 h 9"/>
                  <a:gd name="T2" fmla="*/ 18 w 18"/>
                  <a:gd name="T3" fmla="*/ 3 h 9"/>
                  <a:gd name="T4" fmla="*/ 11 w 18"/>
                  <a:gd name="T5" fmla="*/ 9 h 9"/>
                  <a:gd name="T6" fmla="*/ 0 w 18"/>
                  <a:gd name="T7" fmla="*/ 3 h 9"/>
                  <a:gd name="T8" fmla="*/ 3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3" y="0"/>
                    </a:moveTo>
                    <a:lnTo>
                      <a:pt x="18" y="3"/>
                    </a:lnTo>
                    <a:lnTo>
                      <a:pt x="11" y="9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1" name="Freeform 892"/>
              <p:cNvSpPr>
                <a:spLocks/>
              </p:cNvSpPr>
              <p:nvPr/>
            </p:nvSpPr>
            <p:spPr bwMode="auto">
              <a:xfrm>
                <a:off x="4889" y="606"/>
                <a:ext cx="18" cy="9"/>
              </a:xfrm>
              <a:custGeom>
                <a:avLst/>
                <a:gdLst>
                  <a:gd name="T0" fmla="*/ 3 w 18"/>
                  <a:gd name="T1" fmla="*/ 0 h 9"/>
                  <a:gd name="T2" fmla="*/ 18 w 18"/>
                  <a:gd name="T3" fmla="*/ 3 h 9"/>
                  <a:gd name="T4" fmla="*/ 11 w 18"/>
                  <a:gd name="T5" fmla="*/ 9 h 9"/>
                  <a:gd name="T6" fmla="*/ 0 w 18"/>
                  <a:gd name="T7" fmla="*/ 3 h 9"/>
                  <a:gd name="T8" fmla="*/ 3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3" y="0"/>
                    </a:moveTo>
                    <a:lnTo>
                      <a:pt x="18" y="3"/>
                    </a:lnTo>
                    <a:lnTo>
                      <a:pt x="11" y="9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2" name="Freeform 893"/>
              <p:cNvSpPr>
                <a:spLocks/>
              </p:cNvSpPr>
              <p:nvPr/>
            </p:nvSpPr>
            <p:spPr bwMode="auto">
              <a:xfrm>
                <a:off x="4889" y="606"/>
                <a:ext cx="18" cy="9"/>
              </a:xfrm>
              <a:custGeom>
                <a:avLst/>
                <a:gdLst>
                  <a:gd name="T0" fmla="*/ 3 w 18"/>
                  <a:gd name="T1" fmla="*/ 0 h 9"/>
                  <a:gd name="T2" fmla="*/ 18 w 18"/>
                  <a:gd name="T3" fmla="*/ 3 h 9"/>
                  <a:gd name="T4" fmla="*/ 11 w 18"/>
                  <a:gd name="T5" fmla="*/ 9 h 9"/>
                  <a:gd name="T6" fmla="*/ 0 w 18"/>
                  <a:gd name="T7" fmla="*/ 3 h 9"/>
                  <a:gd name="T8" fmla="*/ 3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3" y="0"/>
                    </a:moveTo>
                    <a:lnTo>
                      <a:pt x="18" y="3"/>
                    </a:lnTo>
                    <a:lnTo>
                      <a:pt x="11" y="9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3" name="Freeform 894"/>
              <p:cNvSpPr>
                <a:spLocks/>
              </p:cNvSpPr>
              <p:nvPr/>
            </p:nvSpPr>
            <p:spPr bwMode="auto">
              <a:xfrm>
                <a:off x="4934" y="484"/>
                <a:ext cx="62" cy="38"/>
              </a:xfrm>
              <a:custGeom>
                <a:avLst/>
                <a:gdLst>
                  <a:gd name="T0" fmla="*/ 29 w 62"/>
                  <a:gd name="T1" fmla="*/ 0 h 38"/>
                  <a:gd name="T2" fmla="*/ 46 w 62"/>
                  <a:gd name="T3" fmla="*/ 3 h 38"/>
                  <a:gd name="T4" fmla="*/ 60 w 62"/>
                  <a:gd name="T5" fmla="*/ 20 h 38"/>
                  <a:gd name="T6" fmla="*/ 62 w 62"/>
                  <a:gd name="T7" fmla="*/ 38 h 38"/>
                  <a:gd name="T8" fmla="*/ 4 w 62"/>
                  <a:gd name="T9" fmla="*/ 29 h 38"/>
                  <a:gd name="T10" fmla="*/ 0 w 62"/>
                  <a:gd name="T11" fmla="*/ 25 h 38"/>
                  <a:gd name="T12" fmla="*/ 13 w 62"/>
                  <a:gd name="T13" fmla="*/ 22 h 38"/>
                  <a:gd name="T14" fmla="*/ 20 w 62"/>
                  <a:gd name="T15" fmla="*/ 0 h 38"/>
                  <a:gd name="T16" fmla="*/ 29 w 62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8">
                    <a:moveTo>
                      <a:pt x="29" y="0"/>
                    </a:moveTo>
                    <a:lnTo>
                      <a:pt x="46" y="3"/>
                    </a:lnTo>
                    <a:lnTo>
                      <a:pt x="60" y="20"/>
                    </a:lnTo>
                    <a:lnTo>
                      <a:pt x="62" y="38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4" name="Freeform 895"/>
              <p:cNvSpPr>
                <a:spLocks/>
              </p:cNvSpPr>
              <p:nvPr/>
            </p:nvSpPr>
            <p:spPr bwMode="auto">
              <a:xfrm>
                <a:off x="4934" y="484"/>
                <a:ext cx="62" cy="38"/>
              </a:xfrm>
              <a:custGeom>
                <a:avLst/>
                <a:gdLst>
                  <a:gd name="T0" fmla="*/ 29 w 62"/>
                  <a:gd name="T1" fmla="*/ 0 h 38"/>
                  <a:gd name="T2" fmla="*/ 46 w 62"/>
                  <a:gd name="T3" fmla="*/ 3 h 38"/>
                  <a:gd name="T4" fmla="*/ 60 w 62"/>
                  <a:gd name="T5" fmla="*/ 20 h 38"/>
                  <a:gd name="T6" fmla="*/ 62 w 62"/>
                  <a:gd name="T7" fmla="*/ 38 h 38"/>
                  <a:gd name="T8" fmla="*/ 4 w 62"/>
                  <a:gd name="T9" fmla="*/ 29 h 38"/>
                  <a:gd name="T10" fmla="*/ 0 w 62"/>
                  <a:gd name="T11" fmla="*/ 25 h 38"/>
                  <a:gd name="T12" fmla="*/ 13 w 62"/>
                  <a:gd name="T13" fmla="*/ 22 h 38"/>
                  <a:gd name="T14" fmla="*/ 20 w 62"/>
                  <a:gd name="T15" fmla="*/ 0 h 38"/>
                  <a:gd name="T16" fmla="*/ 29 w 62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8">
                    <a:moveTo>
                      <a:pt x="29" y="0"/>
                    </a:moveTo>
                    <a:lnTo>
                      <a:pt x="46" y="3"/>
                    </a:lnTo>
                    <a:lnTo>
                      <a:pt x="60" y="20"/>
                    </a:lnTo>
                    <a:lnTo>
                      <a:pt x="62" y="38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29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5" name="Freeform 896"/>
              <p:cNvSpPr>
                <a:spLocks/>
              </p:cNvSpPr>
              <p:nvPr/>
            </p:nvSpPr>
            <p:spPr bwMode="auto">
              <a:xfrm>
                <a:off x="4934" y="484"/>
                <a:ext cx="62" cy="38"/>
              </a:xfrm>
              <a:custGeom>
                <a:avLst/>
                <a:gdLst>
                  <a:gd name="T0" fmla="*/ 29 w 62"/>
                  <a:gd name="T1" fmla="*/ 0 h 38"/>
                  <a:gd name="T2" fmla="*/ 46 w 62"/>
                  <a:gd name="T3" fmla="*/ 3 h 38"/>
                  <a:gd name="T4" fmla="*/ 60 w 62"/>
                  <a:gd name="T5" fmla="*/ 20 h 38"/>
                  <a:gd name="T6" fmla="*/ 62 w 62"/>
                  <a:gd name="T7" fmla="*/ 38 h 38"/>
                  <a:gd name="T8" fmla="*/ 4 w 62"/>
                  <a:gd name="T9" fmla="*/ 29 h 38"/>
                  <a:gd name="T10" fmla="*/ 0 w 62"/>
                  <a:gd name="T11" fmla="*/ 25 h 38"/>
                  <a:gd name="T12" fmla="*/ 13 w 62"/>
                  <a:gd name="T13" fmla="*/ 22 h 38"/>
                  <a:gd name="T14" fmla="*/ 20 w 62"/>
                  <a:gd name="T15" fmla="*/ 0 h 38"/>
                  <a:gd name="T16" fmla="*/ 29 w 62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8">
                    <a:moveTo>
                      <a:pt x="29" y="0"/>
                    </a:moveTo>
                    <a:lnTo>
                      <a:pt x="46" y="3"/>
                    </a:lnTo>
                    <a:lnTo>
                      <a:pt x="60" y="20"/>
                    </a:lnTo>
                    <a:lnTo>
                      <a:pt x="62" y="38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6" name="Freeform 897"/>
              <p:cNvSpPr>
                <a:spLocks/>
              </p:cNvSpPr>
              <p:nvPr/>
            </p:nvSpPr>
            <p:spPr bwMode="auto">
              <a:xfrm>
                <a:off x="4934" y="484"/>
                <a:ext cx="62" cy="38"/>
              </a:xfrm>
              <a:custGeom>
                <a:avLst/>
                <a:gdLst>
                  <a:gd name="T0" fmla="*/ 29 w 62"/>
                  <a:gd name="T1" fmla="*/ 0 h 38"/>
                  <a:gd name="T2" fmla="*/ 46 w 62"/>
                  <a:gd name="T3" fmla="*/ 3 h 38"/>
                  <a:gd name="T4" fmla="*/ 60 w 62"/>
                  <a:gd name="T5" fmla="*/ 20 h 38"/>
                  <a:gd name="T6" fmla="*/ 62 w 62"/>
                  <a:gd name="T7" fmla="*/ 38 h 38"/>
                  <a:gd name="T8" fmla="*/ 4 w 62"/>
                  <a:gd name="T9" fmla="*/ 29 h 38"/>
                  <a:gd name="T10" fmla="*/ 0 w 62"/>
                  <a:gd name="T11" fmla="*/ 25 h 38"/>
                  <a:gd name="T12" fmla="*/ 13 w 62"/>
                  <a:gd name="T13" fmla="*/ 22 h 38"/>
                  <a:gd name="T14" fmla="*/ 20 w 62"/>
                  <a:gd name="T15" fmla="*/ 0 h 38"/>
                  <a:gd name="T16" fmla="*/ 29 w 62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8">
                    <a:moveTo>
                      <a:pt x="29" y="0"/>
                    </a:moveTo>
                    <a:lnTo>
                      <a:pt x="46" y="3"/>
                    </a:lnTo>
                    <a:lnTo>
                      <a:pt x="60" y="20"/>
                    </a:lnTo>
                    <a:lnTo>
                      <a:pt x="62" y="38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13" y="22"/>
                    </a:lnTo>
                    <a:lnTo>
                      <a:pt x="20" y="0"/>
                    </a:lnTo>
                    <a:lnTo>
                      <a:pt x="29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7" name="Freeform 898"/>
              <p:cNvSpPr>
                <a:spLocks/>
              </p:cNvSpPr>
              <p:nvPr/>
            </p:nvSpPr>
            <p:spPr bwMode="auto">
              <a:xfrm>
                <a:off x="4942" y="460"/>
                <a:ext cx="14" cy="24"/>
              </a:xfrm>
              <a:custGeom>
                <a:avLst/>
                <a:gdLst>
                  <a:gd name="T0" fmla="*/ 14 w 14"/>
                  <a:gd name="T1" fmla="*/ 9 h 24"/>
                  <a:gd name="T2" fmla="*/ 7 w 14"/>
                  <a:gd name="T3" fmla="*/ 0 h 24"/>
                  <a:gd name="T4" fmla="*/ 0 w 14"/>
                  <a:gd name="T5" fmla="*/ 7 h 24"/>
                  <a:gd name="T6" fmla="*/ 1 w 14"/>
                  <a:gd name="T7" fmla="*/ 20 h 24"/>
                  <a:gd name="T8" fmla="*/ 7 w 14"/>
                  <a:gd name="T9" fmla="*/ 24 h 24"/>
                  <a:gd name="T10" fmla="*/ 14 w 14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9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7" y="24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8" name="Freeform 899"/>
              <p:cNvSpPr>
                <a:spLocks/>
              </p:cNvSpPr>
              <p:nvPr/>
            </p:nvSpPr>
            <p:spPr bwMode="auto">
              <a:xfrm>
                <a:off x="4942" y="460"/>
                <a:ext cx="14" cy="24"/>
              </a:xfrm>
              <a:custGeom>
                <a:avLst/>
                <a:gdLst>
                  <a:gd name="T0" fmla="*/ 14 w 14"/>
                  <a:gd name="T1" fmla="*/ 9 h 24"/>
                  <a:gd name="T2" fmla="*/ 7 w 14"/>
                  <a:gd name="T3" fmla="*/ 0 h 24"/>
                  <a:gd name="T4" fmla="*/ 0 w 14"/>
                  <a:gd name="T5" fmla="*/ 7 h 24"/>
                  <a:gd name="T6" fmla="*/ 1 w 14"/>
                  <a:gd name="T7" fmla="*/ 20 h 24"/>
                  <a:gd name="T8" fmla="*/ 7 w 14"/>
                  <a:gd name="T9" fmla="*/ 24 h 24"/>
                  <a:gd name="T10" fmla="*/ 14 w 14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9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7" y="24"/>
                    </a:lnTo>
                    <a:lnTo>
                      <a:pt x="14" y="9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29" name="Freeform 900"/>
              <p:cNvSpPr>
                <a:spLocks/>
              </p:cNvSpPr>
              <p:nvPr/>
            </p:nvSpPr>
            <p:spPr bwMode="auto">
              <a:xfrm>
                <a:off x="4942" y="460"/>
                <a:ext cx="14" cy="24"/>
              </a:xfrm>
              <a:custGeom>
                <a:avLst/>
                <a:gdLst>
                  <a:gd name="T0" fmla="*/ 14 w 14"/>
                  <a:gd name="T1" fmla="*/ 9 h 24"/>
                  <a:gd name="T2" fmla="*/ 7 w 14"/>
                  <a:gd name="T3" fmla="*/ 0 h 24"/>
                  <a:gd name="T4" fmla="*/ 0 w 14"/>
                  <a:gd name="T5" fmla="*/ 7 h 24"/>
                  <a:gd name="T6" fmla="*/ 1 w 14"/>
                  <a:gd name="T7" fmla="*/ 20 h 24"/>
                  <a:gd name="T8" fmla="*/ 7 w 14"/>
                  <a:gd name="T9" fmla="*/ 24 h 24"/>
                  <a:gd name="T10" fmla="*/ 14 w 14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9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7" y="24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0" name="Freeform 901"/>
              <p:cNvSpPr>
                <a:spLocks/>
              </p:cNvSpPr>
              <p:nvPr/>
            </p:nvSpPr>
            <p:spPr bwMode="auto">
              <a:xfrm>
                <a:off x="4942" y="460"/>
                <a:ext cx="14" cy="24"/>
              </a:xfrm>
              <a:custGeom>
                <a:avLst/>
                <a:gdLst>
                  <a:gd name="T0" fmla="*/ 14 w 14"/>
                  <a:gd name="T1" fmla="*/ 9 h 24"/>
                  <a:gd name="T2" fmla="*/ 7 w 14"/>
                  <a:gd name="T3" fmla="*/ 0 h 24"/>
                  <a:gd name="T4" fmla="*/ 0 w 14"/>
                  <a:gd name="T5" fmla="*/ 7 h 24"/>
                  <a:gd name="T6" fmla="*/ 1 w 14"/>
                  <a:gd name="T7" fmla="*/ 20 h 24"/>
                  <a:gd name="T8" fmla="*/ 7 w 14"/>
                  <a:gd name="T9" fmla="*/ 24 h 24"/>
                  <a:gd name="T10" fmla="*/ 14 w 14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9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1" y="20"/>
                    </a:lnTo>
                    <a:lnTo>
                      <a:pt x="7" y="24"/>
                    </a:lnTo>
                    <a:lnTo>
                      <a:pt x="14" y="9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1" name="Freeform 902"/>
              <p:cNvSpPr>
                <a:spLocks/>
              </p:cNvSpPr>
              <p:nvPr/>
            </p:nvSpPr>
            <p:spPr bwMode="auto">
              <a:xfrm>
                <a:off x="5042" y="382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36 w 76"/>
                  <a:gd name="T3" fmla="*/ 11 h 51"/>
                  <a:gd name="T4" fmla="*/ 31 w 76"/>
                  <a:gd name="T5" fmla="*/ 20 h 51"/>
                  <a:gd name="T6" fmla="*/ 76 w 76"/>
                  <a:gd name="T7" fmla="*/ 29 h 51"/>
                  <a:gd name="T8" fmla="*/ 69 w 76"/>
                  <a:gd name="T9" fmla="*/ 45 h 51"/>
                  <a:gd name="T10" fmla="*/ 45 w 76"/>
                  <a:gd name="T11" fmla="*/ 51 h 51"/>
                  <a:gd name="T12" fmla="*/ 12 w 76"/>
                  <a:gd name="T13" fmla="*/ 31 h 51"/>
                  <a:gd name="T14" fmla="*/ 0 w 76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36" y="11"/>
                    </a:lnTo>
                    <a:lnTo>
                      <a:pt x="31" y="20"/>
                    </a:lnTo>
                    <a:lnTo>
                      <a:pt x="76" y="29"/>
                    </a:lnTo>
                    <a:lnTo>
                      <a:pt x="69" y="45"/>
                    </a:lnTo>
                    <a:lnTo>
                      <a:pt x="45" y="51"/>
                    </a:lnTo>
                    <a:lnTo>
                      <a:pt x="12" y="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2" name="Freeform 903"/>
              <p:cNvSpPr>
                <a:spLocks/>
              </p:cNvSpPr>
              <p:nvPr/>
            </p:nvSpPr>
            <p:spPr bwMode="auto">
              <a:xfrm>
                <a:off x="5042" y="382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36 w 76"/>
                  <a:gd name="T3" fmla="*/ 11 h 51"/>
                  <a:gd name="T4" fmla="*/ 31 w 76"/>
                  <a:gd name="T5" fmla="*/ 20 h 51"/>
                  <a:gd name="T6" fmla="*/ 76 w 76"/>
                  <a:gd name="T7" fmla="*/ 29 h 51"/>
                  <a:gd name="T8" fmla="*/ 69 w 76"/>
                  <a:gd name="T9" fmla="*/ 45 h 51"/>
                  <a:gd name="T10" fmla="*/ 45 w 76"/>
                  <a:gd name="T11" fmla="*/ 51 h 51"/>
                  <a:gd name="T12" fmla="*/ 12 w 76"/>
                  <a:gd name="T13" fmla="*/ 31 h 51"/>
                  <a:gd name="T14" fmla="*/ 0 w 76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36" y="11"/>
                    </a:lnTo>
                    <a:lnTo>
                      <a:pt x="31" y="20"/>
                    </a:lnTo>
                    <a:lnTo>
                      <a:pt x="76" y="29"/>
                    </a:lnTo>
                    <a:lnTo>
                      <a:pt x="69" y="45"/>
                    </a:lnTo>
                    <a:lnTo>
                      <a:pt x="45" y="51"/>
                    </a:lnTo>
                    <a:lnTo>
                      <a:pt x="12" y="31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3" name="Freeform 904"/>
              <p:cNvSpPr>
                <a:spLocks/>
              </p:cNvSpPr>
              <p:nvPr/>
            </p:nvSpPr>
            <p:spPr bwMode="auto">
              <a:xfrm>
                <a:off x="5042" y="382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36 w 76"/>
                  <a:gd name="T3" fmla="*/ 11 h 51"/>
                  <a:gd name="T4" fmla="*/ 31 w 76"/>
                  <a:gd name="T5" fmla="*/ 20 h 51"/>
                  <a:gd name="T6" fmla="*/ 76 w 76"/>
                  <a:gd name="T7" fmla="*/ 29 h 51"/>
                  <a:gd name="T8" fmla="*/ 69 w 76"/>
                  <a:gd name="T9" fmla="*/ 45 h 51"/>
                  <a:gd name="T10" fmla="*/ 45 w 76"/>
                  <a:gd name="T11" fmla="*/ 51 h 51"/>
                  <a:gd name="T12" fmla="*/ 12 w 76"/>
                  <a:gd name="T13" fmla="*/ 31 h 51"/>
                  <a:gd name="T14" fmla="*/ 0 w 76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36" y="11"/>
                    </a:lnTo>
                    <a:lnTo>
                      <a:pt x="31" y="20"/>
                    </a:lnTo>
                    <a:lnTo>
                      <a:pt x="76" y="29"/>
                    </a:lnTo>
                    <a:lnTo>
                      <a:pt x="69" y="45"/>
                    </a:lnTo>
                    <a:lnTo>
                      <a:pt x="45" y="51"/>
                    </a:lnTo>
                    <a:lnTo>
                      <a:pt x="12" y="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4" name="Freeform 905"/>
              <p:cNvSpPr>
                <a:spLocks/>
              </p:cNvSpPr>
              <p:nvPr/>
            </p:nvSpPr>
            <p:spPr bwMode="auto">
              <a:xfrm>
                <a:off x="5042" y="382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36 w 76"/>
                  <a:gd name="T3" fmla="*/ 11 h 51"/>
                  <a:gd name="T4" fmla="*/ 31 w 76"/>
                  <a:gd name="T5" fmla="*/ 20 h 51"/>
                  <a:gd name="T6" fmla="*/ 76 w 76"/>
                  <a:gd name="T7" fmla="*/ 29 h 51"/>
                  <a:gd name="T8" fmla="*/ 69 w 76"/>
                  <a:gd name="T9" fmla="*/ 45 h 51"/>
                  <a:gd name="T10" fmla="*/ 45 w 76"/>
                  <a:gd name="T11" fmla="*/ 51 h 51"/>
                  <a:gd name="T12" fmla="*/ 12 w 76"/>
                  <a:gd name="T13" fmla="*/ 31 h 51"/>
                  <a:gd name="T14" fmla="*/ 0 w 76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36" y="11"/>
                    </a:lnTo>
                    <a:lnTo>
                      <a:pt x="31" y="20"/>
                    </a:lnTo>
                    <a:lnTo>
                      <a:pt x="76" y="29"/>
                    </a:lnTo>
                    <a:lnTo>
                      <a:pt x="69" y="45"/>
                    </a:lnTo>
                    <a:lnTo>
                      <a:pt x="45" y="51"/>
                    </a:lnTo>
                    <a:lnTo>
                      <a:pt x="12" y="31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5" name="Freeform 906"/>
              <p:cNvSpPr>
                <a:spLocks/>
              </p:cNvSpPr>
              <p:nvPr/>
            </p:nvSpPr>
            <p:spPr bwMode="auto">
              <a:xfrm>
                <a:off x="4963" y="344"/>
                <a:ext cx="64" cy="69"/>
              </a:xfrm>
              <a:custGeom>
                <a:avLst/>
                <a:gdLst>
                  <a:gd name="T0" fmla="*/ 0 w 64"/>
                  <a:gd name="T1" fmla="*/ 0 h 69"/>
                  <a:gd name="T2" fmla="*/ 64 w 64"/>
                  <a:gd name="T3" fmla="*/ 43 h 69"/>
                  <a:gd name="T4" fmla="*/ 53 w 64"/>
                  <a:gd name="T5" fmla="*/ 45 h 69"/>
                  <a:gd name="T6" fmla="*/ 53 w 64"/>
                  <a:gd name="T7" fmla="*/ 56 h 69"/>
                  <a:gd name="T8" fmla="*/ 46 w 64"/>
                  <a:gd name="T9" fmla="*/ 69 h 69"/>
                  <a:gd name="T10" fmla="*/ 26 w 64"/>
                  <a:gd name="T11" fmla="*/ 69 h 69"/>
                  <a:gd name="T12" fmla="*/ 15 w 64"/>
                  <a:gd name="T13" fmla="*/ 47 h 69"/>
                  <a:gd name="T14" fmla="*/ 20 w 64"/>
                  <a:gd name="T15" fmla="*/ 23 h 69"/>
                  <a:gd name="T16" fmla="*/ 0 w 64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4" y="43"/>
                    </a:lnTo>
                    <a:lnTo>
                      <a:pt x="53" y="45"/>
                    </a:lnTo>
                    <a:lnTo>
                      <a:pt x="53" y="56"/>
                    </a:lnTo>
                    <a:lnTo>
                      <a:pt x="46" y="69"/>
                    </a:lnTo>
                    <a:lnTo>
                      <a:pt x="26" y="69"/>
                    </a:lnTo>
                    <a:lnTo>
                      <a:pt x="15" y="47"/>
                    </a:lnTo>
                    <a:lnTo>
                      <a:pt x="20" y="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6" name="Freeform 907"/>
              <p:cNvSpPr>
                <a:spLocks/>
              </p:cNvSpPr>
              <p:nvPr/>
            </p:nvSpPr>
            <p:spPr bwMode="auto">
              <a:xfrm>
                <a:off x="4963" y="344"/>
                <a:ext cx="64" cy="69"/>
              </a:xfrm>
              <a:custGeom>
                <a:avLst/>
                <a:gdLst>
                  <a:gd name="T0" fmla="*/ 0 w 64"/>
                  <a:gd name="T1" fmla="*/ 0 h 69"/>
                  <a:gd name="T2" fmla="*/ 64 w 64"/>
                  <a:gd name="T3" fmla="*/ 43 h 69"/>
                  <a:gd name="T4" fmla="*/ 53 w 64"/>
                  <a:gd name="T5" fmla="*/ 45 h 69"/>
                  <a:gd name="T6" fmla="*/ 53 w 64"/>
                  <a:gd name="T7" fmla="*/ 56 h 69"/>
                  <a:gd name="T8" fmla="*/ 46 w 64"/>
                  <a:gd name="T9" fmla="*/ 69 h 69"/>
                  <a:gd name="T10" fmla="*/ 26 w 64"/>
                  <a:gd name="T11" fmla="*/ 69 h 69"/>
                  <a:gd name="T12" fmla="*/ 15 w 64"/>
                  <a:gd name="T13" fmla="*/ 47 h 69"/>
                  <a:gd name="T14" fmla="*/ 20 w 64"/>
                  <a:gd name="T15" fmla="*/ 23 h 69"/>
                  <a:gd name="T16" fmla="*/ 0 w 64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4" y="43"/>
                    </a:lnTo>
                    <a:lnTo>
                      <a:pt x="53" y="45"/>
                    </a:lnTo>
                    <a:lnTo>
                      <a:pt x="53" y="56"/>
                    </a:lnTo>
                    <a:lnTo>
                      <a:pt x="46" y="69"/>
                    </a:lnTo>
                    <a:lnTo>
                      <a:pt x="26" y="69"/>
                    </a:lnTo>
                    <a:lnTo>
                      <a:pt x="15" y="47"/>
                    </a:lnTo>
                    <a:lnTo>
                      <a:pt x="20" y="23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7" name="Freeform 908"/>
              <p:cNvSpPr>
                <a:spLocks/>
              </p:cNvSpPr>
              <p:nvPr/>
            </p:nvSpPr>
            <p:spPr bwMode="auto">
              <a:xfrm>
                <a:off x="4963" y="344"/>
                <a:ext cx="64" cy="69"/>
              </a:xfrm>
              <a:custGeom>
                <a:avLst/>
                <a:gdLst>
                  <a:gd name="T0" fmla="*/ 0 w 64"/>
                  <a:gd name="T1" fmla="*/ 0 h 69"/>
                  <a:gd name="T2" fmla="*/ 64 w 64"/>
                  <a:gd name="T3" fmla="*/ 43 h 69"/>
                  <a:gd name="T4" fmla="*/ 53 w 64"/>
                  <a:gd name="T5" fmla="*/ 45 h 69"/>
                  <a:gd name="T6" fmla="*/ 53 w 64"/>
                  <a:gd name="T7" fmla="*/ 56 h 69"/>
                  <a:gd name="T8" fmla="*/ 46 w 64"/>
                  <a:gd name="T9" fmla="*/ 69 h 69"/>
                  <a:gd name="T10" fmla="*/ 26 w 64"/>
                  <a:gd name="T11" fmla="*/ 69 h 69"/>
                  <a:gd name="T12" fmla="*/ 15 w 64"/>
                  <a:gd name="T13" fmla="*/ 47 h 69"/>
                  <a:gd name="T14" fmla="*/ 20 w 64"/>
                  <a:gd name="T15" fmla="*/ 23 h 69"/>
                  <a:gd name="T16" fmla="*/ 0 w 64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4" y="43"/>
                    </a:lnTo>
                    <a:lnTo>
                      <a:pt x="53" y="45"/>
                    </a:lnTo>
                    <a:lnTo>
                      <a:pt x="53" y="56"/>
                    </a:lnTo>
                    <a:lnTo>
                      <a:pt x="46" y="69"/>
                    </a:lnTo>
                    <a:lnTo>
                      <a:pt x="26" y="69"/>
                    </a:lnTo>
                    <a:lnTo>
                      <a:pt x="15" y="47"/>
                    </a:lnTo>
                    <a:lnTo>
                      <a:pt x="20" y="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8" name="Freeform 909"/>
              <p:cNvSpPr>
                <a:spLocks/>
              </p:cNvSpPr>
              <p:nvPr/>
            </p:nvSpPr>
            <p:spPr bwMode="auto">
              <a:xfrm>
                <a:off x="4963" y="344"/>
                <a:ext cx="64" cy="69"/>
              </a:xfrm>
              <a:custGeom>
                <a:avLst/>
                <a:gdLst>
                  <a:gd name="T0" fmla="*/ 0 w 64"/>
                  <a:gd name="T1" fmla="*/ 0 h 69"/>
                  <a:gd name="T2" fmla="*/ 64 w 64"/>
                  <a:gd name="T3" fmla="*/ 43 h 69"/>
                  <a:gd name="T4" fmla="*/ 53 w 64"/>
                  <a:gd name="T5" fmla="*/ 45 h 69"/>
                  <a:gd name="T6" fmla="*/ 53 w 64"/>
                  <a:gd name="T7" fmla="*/ 56 h 69"/>
                  <a:gd name="T8" fmla="*/ 46 w 64"/>
                  <a:gd name="T9" fmla="*/ 69 h 69"/>
                  <a:gd name="T10" fmla="*/ 26 w 64"/>
                  <a:gd name="T11" fmla="*/ 69 h 69"/>
                  <a:gd name="T12" fmla="*/ 15 w 64"/>
                  <a:gd name="T13" fmla="*/ 47 h 69"/>
                  <a:gd name="T14" fmla="*/ 20 w 64"/>
                  <a:gd name="T15" fmla="*/ 23 h 69"/>
                  <a:gd name="T16" fmla="*/ 0 w 64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4" y="43"/>
                    </a:lnTo>
                    <a:lnTo>
                      <a:pt x="53" y="45"/>
                    </a:lnTo>
                    <a:lnTo>
                      <a:pt x="53" y="56"/>
                    </a:lnTo>
                    <a:lnTo>
                      <a:pt x="46" y="69"/>
                    </a:lnTo>
                    <a:lnTo>
                      <a:pt x="26" y="69"/>
                    </a:lnTo>
                    <a:lnTo>
                      <a:pt x="15" y="47"/>
                    </a:lnTo>
                    <a:lnTo>
                      <a:pt x="20" y="23"/>
                    </a:lnTo>
                    <a:lnTo>
                      <a:pt x="0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39" name="Freeform 910"/>
              <p:cNvSpPr>
                <a:spLocks/>
              </p:cNvSpPr>
              <p:nvPr/>
            </p:nvSpPr>
            <p:spPr bwMode="auto">
              <a:xfrm>
                <a:off x="4887" y="338"/>
                <a:ext cx="107" cy="97"/>
              </a:xfrm>
              <a:custGeom>
                <a:avLst/>
                <a:gdLst>
                  <a:gd name="T0" fmla="*/ 53 w 107"/>
                  <a:gd name="T1" fmla="*/ 26 h 97"/>
                  <a:gd name="T2" fmla="*/ 60 w 107"/>
                  <a:gd name="T3" fmla="*/ 28 h 97"/>
                  <a:gd name="T4" fmla="*/ 58 w 107"/>
                  <a:gd name="T5" fmla="*/ 40 h 97"/>
                  <a:gd name="T6" fmla="*/ 65 w 107"/>
                  <a:gd name="T7" fmla="*/ 42 h 97"/>
                  <a:gd name="T8" fmla="*/ 69 w 107"/>
                  <a:gd name="T9" fmla="*/ 31 h 97"/>
                  <a:gd name="T10" fmla="*/ 65 w 107"/>
                  <a:gd name="T11" fmla="*/ 15 h 97"/>
                  <a:gd name="T12" fmla="*/ 78 w 107"/>
                  <a:gd name="T13" fmla="*/ 15 h 97"/>
                  <a:gd name="T14" fmla="*/ 93 w 107"/>
                  <a:gd name="T15" fmla="*/ 35 h 97"/>
                  <a:gd name="T16" fmla="*/ 87 w 107"/>
                  <a:gd name="T17" fmla="*/ 53 h 97"/>
                  <a:gd name="T18" fmla="*/ 91 w 107"/>
                  <a:gd name="T19" fmla="*/ 68 h 97"/>
                  <a:gd name="T20" fmla="*/ 107 w 107"/>
                  <a:gd name="T21" fmla="*/ 82 h 97"/>
                  <a:gd name="T22" fmla="*/ 89 w 107"/>
                  <a:gd name="T23" fmla="*/ 89 h 97"/>
                  <a:gd name="T24" fmla="*/ 82 w 107"/>
                  <a:gd name="T25" fmla="*/ 75 h 97"/>
                  <a:gd name="T26" fmla="*/ 51 w 107"/>
                  <a:gd name="T27" fmla="*/ 91 h 97"/>
                  <a:gd name="T28" fmla="*/ 49 w 107"/>
                  <a:gd name="T29" fmla="*/ 89 h 97"/>
                  <a:gd name="T30" fmla="*/ 53 w 107"/>
                  <a:gd name="T31" fmla="*/ 88 h 97"/>
                  <a:gd name="T32" fmla="*/ 47 w 107"/>
                  <a:gd name="T33" fmla="*/ 75 h 97"/>
                  <a:gd name="T34" fmla="*/ 44 w 107"/>
                  <a:gd name="T35" fmla="*/ 79 h 97"/>
                  <a:gd name="T36" fmla="*/ 44 w 107"/>
                  <a:gd name="T37" fmla="*/ 84 h 97"/>
                  <a:gd name="T38" fmla="*/ 45 w 107"/>
                  <a:gd name="T39" fmla="*/ 84 h 97"/>
                  <a:gd name="T40" fmla="*/ 42 w 107"/>
                  <a:gd name="T41" fmla="*/ 97 h 97"/>
                  <a:gd name="T42" fmla="*/ 20 w 107"/>
                  <a:gd name="T43" fmla="*/ 89 h 97"/>
                  <a:gd name="T44" fmla="*/ 0 w 107"/>
                  <a:gd name="T45" fmla="*/ 59 h 97"/>
                  <a:gd name="T46" fmla="*/ 11 w 107"/>
                  <a:gd name="T47" fmla="*/ 57 h 97"/>
                  <a:gd name="T48" fmla="*/ 2 w 107"/>
                  <a:gd name="T49" fmla="*/ 42 h 97"/>
                  <a:gd name="T50" fmla="*/ 13 w 107"/>
                  <a:gd name="T51" fmla="*/ 29 h 97"/>
                  <a:gd name="T52" fmla="*/ 9 w 107"/>
                  <a:gd name="T53" fmla="*/ 19 h 97"/>
                  <a:gd name="T54" fmla="*/ 36 w 107"/>
                  <a:gd name="T55" fmla="*/ 0 h 97"/>
                  <a:gd name="T56" fmla="*/ 53 w 107"/>
                  <a:gd name="T57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97">
                    <a:moveTo>
                      <a:pt x="53" y="26"/>
                    </a:moveTo>
                    <a:lnTo>
                      <a:pt x="60" y="28"/>
                    </a:lnTo>
                    <a:lnTo>
                      <a:pt x="58" y="40"/>
                    </a:lnTo>
                    <a:lnTo>
                      <a:pt x="65" y="42"/>
                    </a:lnTo>
                    <a:lnTo>
                      <a:pt x="69" y="31"/>
                    </a:lnTo>
                    <a:lnTo>
                      <a:pt x="65" y="15"/>
                    </a:lnTo>
                    <a:lnTo>
                      <a:pt x="78" y="15"/>
                    </a:lnTo>
                    <a:lnTo>
                      <a:pt x="93" y="35"/>
                    </a:lnTo>
                    <a:lnTo>
                      <a:pt x="87" y="53"/>
                    </a:lnTo>
                    <a:lnTo>
                      <a:pt x="91" y="68"/>
                    </a:lnTo>
                    <a:lnTo>
                      <a:pt x="107" y="82"/>
                    </a:lnTo>
                    <a:lnTo>
                      <a:pt x="89" y="89"/>
                    </a:lnTo>
                    <a:lnTo>
                      <a:pt x="82" y="75"/>
                    </a:lnTo>
                    <a:lnTo>
                      <a:pt x="51" y="91"/>
                    </a:lnTo>
                    <a:lnTo>
                      <a:pt x="49" y="89"/>
                    </a:lnTo>
                    <a:lnTo>
                      <a:pt x="53" y="88"/>
                    </a:lnTo>
                    <a:lnTo>
                      <a:pt x="47" y="75"/>
                    </a:lnTo>
                    <a:lnTo>
                      <a:pt x="44" y="79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2" y="97"/>
                    </a:lnTo>
                    <a:lnTo>
                      <a:pt x="20" y="89"/>
                    </a:lnTo>
                    <a:lnTo>
                      <a:pt x="0" y="59"/>
                    </a:lnTo>
                    <a:lnTo>
                      <a:pt x="11" y="57"/>
                    </a:lnTo>
                    <a:lnTo>
                      <a:pt x="2" y="42"/>
                    </a:lnTo>
                    <a:lnTo>
                      <a:pt x="13" y="29"/>
                    </a:lnTo>
                    <a:lnTo>
                      <a:pt x="9" y="19"/>
                    </a:lnTo>
                    <a:lnTo>
                      <a:pt x="36" y="0"/>
                    </a:lnTo>
                    <a:lnTo>
                      <a:pt x="5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0" name="Freeform 911"/>
              <p:cNvSpPr>
                <a:spLocks/>
              </p:cNvSpPr>
              <p:nvPr/>
            </p:nvSpPr>
            <p:spPr bwMode="auto">
              <a:xfrm>
                <a:off x="4887" y="338"/>
                <a:ext cx="107" cy="97"/>
              </a:xfrm>
              <a:custGeom>
                <a:avLst/>
                <a:gdLst>
                  <a:gd name="T0" fmla="*/ 53 w 107"/>
                  <a:gd name="T1" fmla="*/ 26 h 97"/>
                  <a:gd name="T2" fmla="*/ 60 w 107"/>
                  <a:gd name="T3" fmla="*/ 28 h 97"/>
                  <a:gd name="T4" fmla="*/ 58 w 107"/>
                  <a:gd name="T5" fmla="*/ 40 h 97"/>
                  <a:gd name="T6" fmla="*/ 65 w 107"/>
                  <a:gd name="T7" fmla="*/ 42 h 97"/>
                  <a:gd name="T8" fmla="*/ 69 w 107"/>
                  <a:gd name="T9" fmla="*/ 31 h 97"/>
                  <a:gd name="T10" fmla="*/ 65 w 107"/>
                  <a:gd name="T11" fmla="*/ 15 h 97"/>
                  <a:gd name="T12" fmla="*/ 78 w 107"/>
                  <a:gd name="T13" fmla="*/ 15 h 97"/>
                  <a:gd name="T14" fmla="*/ 93 w 107"/>
                  <a:gd name="T15" fmla="*/ 35 h 97"/>
                  <a:gd name="T16" fmla="*/ 87 w 107"/>
                  <a:gd name="T17" fmla="*/ 53 h 97"/>
                  <a:gd name="T18" fmla="*/ 91 w 107"/>
                  <a:gd name="T19" fmla="*/ 68 h 97"/>
                  <a:gd name="T20" fmla="*/ 107 w 107"/>
                  <a:gd name="T21" fmla="*/ 82 h 97"/>
                  <a:gd name="T22" fmla="*/ 89 w 107"/>
                  <a:gd name="T23" fmla="*/ 89 h 97"/>
                  <a:gd name="T24" fmla="*/ 82 w 107"/>
                  <a:gd name="T25" fmla="*/ 75 h 97"/>
                  <a:gd name="T26" fmla="*/ 51 w 107"/>
                  <a:gd name="T27" fmla="*/ 91 h 97"/>
                  <a:gd name="T28" fmla="*/ 49 w 107"/>
                  <a:gd name="T29" fmla="*/ 89 h 97"/>
                  <a:gd name="T30" fmla="*/ 53 w 107"/>
                  <a:gd name="T31" fmla="*/ 88 h 97"/>
                  <a:gd name="T32" fmla="*/ 47 w 107"/>
                  <a:gd name="T33" fmla="*/ 75 h 97"/>
                  <a:gd name="T34" fmla="*/ 44 w 107"/>
                  <a:gd name="T35" fmla="*/ 79 h 97"/>
                  <a:gd name="T36" fmla="*/ 44 w 107"/>
                  <a:gd name="T37" fmla="*/ 84 h 97"/>
                  <a:gd name="T38" fmla="*/ 45 w 107"/>
                  <a:gd name="T39" fmla="*/ 84 h 97"/>
                  <a:gd name="T40" fmla="*/ 42 w 107"/>
                  <a:gd name="T41" fmla="*/ 97 h 97"/>
                  <a:gd name="T42" fmla="*/ 20 w 107"/>
                  <a:gd name="T43" fmla="*/ 89 h 97"/>
                  <a:gd name="T44" fmla="*/ 0 w 107"/>
                  <a:gd name="T45" fmla="*/ 59 h 97"/>
                  <a:gd name="T46" fmla="*/ 11 w 107"/>
                  <a:gd name="T47" fmla="*/ 57 h 97"/>
                  <a:gd name="T48" fmla="*/ 2 w 107"/>
                  <a:gd name="T49" fmla="*/ 42 h 97"/>
                  <a:gd name="T50" fmla="*/ 13 w 107"/>
                  <a:gd name="T51" fmla="*/ 29 h 97"/>
                  <a:gd name="T52" fmla="*/ 9 w 107"/>
                  <a:gd name="T53" fmla="*/ 19 h 97"/>
                  <a:gd name="T54" fmla="*/ 36 w 107"/>
                  <a:gd name="T55" fmla="*/ 0 h 97"/>
                  <a:gd name="T56" fmla="*/ 53 w 107"/>
                  <a:gd name="T57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97">
                    <a:moveTo>
                      <a:pt x="53" y="26"/>
                    </a:moveTo>
                    <a:lnTo>
                      <a:pt x="60" y="28"/>
                    </a:lnTo>
                    <a:lnTo>
                      <a:pt x="58" y="40"/>
                    </a:lnTo>
                    <a:lnTo>
                      <a:pt x="65" y="42"/>
                    </a:lnTo>
                    <a:lnTo>
                      <a:pt x="69" y="31"/>
                    </a:lnTo>
                    <a:lnTo>
                      <a:pt x="65" y="15"/>
                    </a:lnTo>
                    <a:lnTo>
                      <a:pt x="78" y="15"/>
                    </a:lnTo>
                    <a:lnTo>
                      <a:pt x="93" y="35"/>
                    </a:lnTo>
                    <a:lnTo>
                      <a:pt x="87" y="53"/>
                    </a:lnTo>
                    <a:lnTo>
                      <a:pt x="91" y="68"/>
                    </a:lnTo>
                    <a:lnTo>
                      <a:pt x="107" y="82"/>
                    </a:lnTo>
                    <a:lnTo>
                      <a:pt x="89" y="89"/>
                    </a:lnTo>
                    <a:lnTo>
                      <a:pt x="82" y="75"/>
                    </a:lnTo>
                    <a:lnTo>
                      <a:pt x="51" y="91"/>
                    </a:lnTo>
                    <a:lnTo>
                      <a:pt x="49" y="89"/>
                    </a:lnTo>
                    <a:lnTo>
                      <a:pt x="53" y="88"/>
                    </a:lnTo>
                    <a:lnTo>
                      <a:pt x="47" y="75"/>
                    </a:lnTo>
                    <a:lnTo>
                      <a:pt x="44" y="79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2" y="97"/>
                    </a:lnTo>
                    <a:lnTo>
                      <a:pt x="20" y="89"/>
                    </a:lnTo>
                    <a:lnTo>
                      <a:pt x="0" y="59"/>
                    </a:lnTo>
                    <a:lnTo>
                      <a:pt x="11" y="57"/>
                    </a:lnTo>
                    <a:lnTo>
                      <a:pt x="2" y="42"/>
                    </a:lnTo>
                    <a:lnTo>
                      <a:pt x="13" y="29"/>
                    </a:lnTo>
                    <a:lnTo>
                      <a:pt x="9" y="19"/>
                    </a:lnTo>
                    <a:lnTo>
                      <a:pt x="36" y="0"/>
                    </a:lnTo>
                    <a:lnTo>
                      <a:pt x="53" y="26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1" name="Freeform 912"/>
              <p:cNvSpPr>
                <a:spLocks/>
              </p:cNvSpPr>
              <p:nvPr/>
            </p:nvSpPr>
            <p:spPr bwMode="auto">
              <a:xfrm>
                <a:off x="4887" y="338"/>
                <a:ext cx="107" cy="97"/>
              </a:xfrm>
              <a:custGeom>
                <a:avLst/>
                <a:gdLst>
                  <a:gd name="T0" fmla="*/ 53 w 107"/>
                  <a:gd name="T1" fmla="*/ 26 h 97"/>
                  <a:gd name="T2" fmla="*/ 60 w 107"/>
                  <a:gd name="T3" fmla="*/ 28 h 97"/>
                  <a:gd name="T4" fmla="*/ 58 w 107"/>
                  <a:gd name="T5" fmla="*/ 40 h 97"/>
                  <a:gd name="T6" fmla="*/ 65 w 107"/>
                  <a:gd name="T7" fmla="*/ 42 h 97"/>
                  <a:gd name="T8" fmla="*/ 69 w 107"/>
                  <a:gd name="T9" fmla="*/ 31 h 97"/>
                  <a:gd name="T10" fmla="*/ 65 w 107"/>
                  <a:gd name="T11" fmla="*/ 15 h 97"/>
                  <a:gd name="T12" fmla="*/ 78 w 107"/>
                  <a:gd name="T13" fmla="*/ 15 h 97"/>
                  <a:gd name="T14" fmla="*/ 93 w 107"/>
                  <a:gd name="T15" fmla="*/ 35 h 97"/>
                  <a:gd name="T16" fmla="*/ 87 w 107"/>
                  <a:gd name="T17" fmla="*/ 53 h 97"/>
                  <a:gd name="T18" fmla="*/ 91 w 107"/>
                  <a:gd name="T19" fmla="*/ 68 h 97"/>
                  <a:gd name="T20" fmla="*/ 107 w 107"/>
                  <a:gd name="T21" fmla="*/ 82 h 97"/>
                  <a:gd name="T22" fmla="*/ 89 w 107"/>
                  <a:gd name="T23" fmla="*/ 89 h 97"/>
                  <a:gd name="T24" fmla="*/ 82 w 107"/>
                  <a:gd name="T25" fmla="*/ 75 h 97"/>
                  <a:gd name="T26" fmla="*/ 51 w 107"/>
                  <a:gd name="T27" fmla="*/ 91 h 97"/>
                  <a:gd name="T28" fmla="*/ 49 w 107"/>
                  <a:gd name="T29" fmla="*/ 89 h 97"/>
                  <a:gd name="T30" fmla="*/ 53 w 107"/>
                  <a:gd name="T31" fmla="*/ 88 h 97"/>
                  <a:gd name="T32" fmla="*/ 47 w 107"/>
                  <a:gd name="T33" fmla="*/ 75 h 97"/>
                  <a:gd name="T34" fmla="*/ 44 w 107"/>
                  <a:gd name="T35" fmla="*/ 79 h 97"/>
                  <a:gd name="T36" fmla="*/ 44 w 107"/>
                  <a:gd name="T37" fmla="*/ 84 h 97"/>
                  <a:gd name="T38" fmla="*/ 45 w 107"/>
                  <a:gd name="T39" fmla="*/ 84 h 97"/>
                  <a:gd name="T40" fmla="*/ 42 w 107"/>
                  <a:gd name="T41" fmla="*/ 97 h 97"/>
                  <a:gd name="T42" fmla="*/ 20 w 107"/>
                  <a:gd name="T43" fmla="*/ 89 h 97"/>
                  <a:gd name="T44" fmla="*/ 0 w 107"/>
                  <a:gd name="T45" fmla="*/ 59 h 97"/>
                  <a:gd name="T46" fmla="*/ 11 w 107"/>
                  <a:gd name="T47" fmla="*/ 57 h 97"/>
                  <a:gd name="T48" fmla="*/ 2 w 107"/>
                  <a:gd name="T49" fmla="*/ 42 h 97"/>
                  <a:gd name="T50" fmla="*/ 13 w 107"/>
                  <a:gd name="T51" fmla="*/ 29 h 97"/>
                  <a:gd name="T52" fmla="*/ 9 w 107"/>
                  <a:gd name="T53" fmla="*/ 19 h 97"/>
                  <a:gd name="T54" fmla="*/ 36 w 107"/>
                  <a:gd name="T55" fmla="*/ 0 h 97"/>
                  <a:gd name="T56" fmla="*/ 53 w 107"/>
                  <a:gd name="T57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97">
                    <a:moveTo>
                      <a:pt x="53" y="26"/>
                    </a:moveTo>
                    <a:lnTo>
                      <a:pt x="60" y="28"/>
                    </a:lnTo>
                    <a:lnTo>
                      <a:pt x="58" y="40"/>
                    </a:lnTo>
                    <a:lnTo>
                      <a:pt x="65" y="42"/>
                    </a:lnTo>
                    <a:lnTo>
                      <a:pt x="69" y="31"/>
                    </a:lnTo>
                    <a:lnTo>
                      <a:pt x="65" y="15"/>
                    </a:lnTo>
                    <a:lnTo>
                      <a:pt x="78" y="15"/>
                    </a:lnTo>
                    <a:lnTo>
                      <a:pt x="93" y="35"/>
                    </a:lnTo>
                    <a:lnTo>
                      <a:pt x="87" y="53"/>
                    </a:lnTo>
                    <a:lnTo>
                      <a:pt x="91" y="68"/>
                    </a:lnTo>
                    <a:lnTo>
                      <a:pt x="107" y="82"/>
                    </a:lnTo>
                    <a:lnTo>
                      <a:pt x="89" y="89"/>
                    </a:lnTo>
                    <a:lnTo>
                      <a:pt x="82" y="75"/>
                    </a:lnTo>
                    <a:lnTo>
                      <a:pt x="51" y="91"/>
                    </a:lnTo>
                    <a:lnTo>
                      <a:pt x="49" y="89"/>
                    </a:lnTo>
                    <a:lnTo>
                      <a:pt x="53" y="88"/>
                    </a:lnTo>
                    <a:lnTo>
                      <a:pt x="47" y="75"/>
                    </a:lnTo>
                    <a:lnTo>
                      <a:pt x="44" y="79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2" y="97"/>
                    </a:lnTo>
                    <a:lnTo>
                      <a:pt x="20" y="89"/>
                    </a:lnTo>
                    <a:lnTo>
                      <a:pt x="0" y="59"/>
                    </a:lnTo>
                    <a:lnTo>
                      <a:pt x="11" y="57"/>
                    </a:lnTo>
                    <a:lnTo>
                      <a:pt x="2" y="42"/>
                    </a:lnTo>
                    <a:lnTo>
                      <a:pt x="13" y="29"/>
                    </a:lnTo>
                    <a:lnTo>
                      <a:pt x="9" y="19"/>
                    </a:lnTo>
                    <a:lnTo>
                      <a:pt x="36" y="0"/>
                    </a:lnTo>
                    <a:lnTo>
                      <a:pt x="5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2" name="Freeform 913"/>
              <p:cNvSpPr>
                <a:spLocks/>
              </p:cNvSpPr>
              <p:nvPr/>
            </p:nvSpPr>
            <p:spPr bwMode="auto">
              <a:xfrm>
                <a:off x="4887" y="338"/>
                <a:ext cx="107" cy="97"/>
              </a:xfrm>
              <a:custGeom>
                <a:avLst/>
                <a:gdLst>
                  <a:gd name="T0" fmla="*/ 53 w 107"/>
                  <a:gd name="T1" fmla="*/ 26 h 97"/>
                  <a:gd name="T2" fmla="*/ 60 w 107"/>
                  <a:gd name="T3" fmla="*/ 28 h 97"/>
                  <a:gd name="T4" fmla="*/ 58 w 107"/>
                  <a:gd name="T5" fmla="*/ 40 h 97"/>
                  <a:gd name="T6" fmla="*/ 65 w 107"/>
                  <a:gd name="T7" fmla="*/ 42 h 97"/>
                  <a:gd name="T8" fmla="*/ 69 w 107"/>
                  <a:gd name="T9" fmla="*/ 31 h 97"/>
                  <a:gd name="T10" fmla="*/ 65 w 107"/>
                  <a:gd name="T11" fmla="*/ 15 h 97"/>
                  <a:gd name="T12" fmla="*/ 78 w 107"/>
                  <a:gd name="T13" fmla="*/ 15 h 97"/>
                  <a:gd name="T14" fmla="*/ 93 w 107"/>
                  <a:gd name="T15" fmla="*/ 35 h 97"/>
                  <a:gd name="T16" fmla="*/ 87 w 107"/>
                  <a:gd name="T17" fmla="*/ 53 h 97"/>
                  <a:gd name="T18" fmla="*/ 91 w 107"/>
                  <a:gd name="T19" fmla="*/ 68 h 97"/>
                  <a:gd name="T20" fmla="*/ 107 w 107"/>
                  <a:gd name="T21" fmla="*/ 82 h 97"/>
                  <a:gd name="T22" fmla="*/ 89 w 107"/>
                  <a:gd name="T23" fmla="*/ 89 h 97"/>
                  <a:gd name="T24" fmla="*/ 82 w 107"/>
                  <a:gd name="T25" fmla="*/ 75 h 97"/>
                  <a:gd name="T26" fmla="*/ 51 w 107"/>
                  <a:gd name="T27" fmla="*/ 91 h 97"/>
                  <a:gd name="T28" fmla="*/ 49 w 107"/>
                  <a:gd name="T29" fmla="*/ 89 h 97"/>
                  <a:gd name="T30" fmla="*/ 53 w 107"/>
                  <a:gd name="T31" fmla="*/ 88 h 97"/>
                  <a:gd name="T32" fmla="*/ 47 w 107"/>
                  <a:gd name="T33" fmla="*/ 75 h 97"/>
                  <a:gd name="T34" fmla="*/ 44 w 107"/>
                  <a:gd name="T35" fmla="*/ 79 h 97"/>
                  <a:gd name="T36" fmla="*/ 44 w 107"/>
                  <a:gd name="T37" fmla="*/ 84 h 97"/>
                  <a:gd name="T38" fmla="*/ 45 w 107"/>
                  <a:gd name="T39" fmla="*/ 84 h 97"/>
                  <a:gd name="T40" fmla="*/ 42 w 107"/>
                  <a:gd name="T41" fmla="*/ 97 h 97"/>
                  <a:gd name="T42" fmla="*/ 20 w 107"/>
                  <a:gd name="T43" fmla="*/ 89 h 97"/>
                  <a:gd name="T44" fmla="*/ 0 w 107"/>
                  <a:gd name="T45" fmla="*/ 59 h 97"/>
                  <a:gd name="T46" fmla="*/ 11 w 107"/>
                  <a:gd name="T47" fmla="*/ 57 h 97"/>
                  <a:gd name="T48" fmla="*/ 2 w 107"/>
                  <a:gd name="T49" fmla="*/ 42 h 97"/>
                  <a:gd name="T50" fmla="*/ 13 w 107"/>
                  <a:gd name="T51" fmla="*/ 29 h 97"/>
                  <a:gd name="T52" fmla="*/ 9 w 107"/>
                  <a:gd name="T53" fmla="*/ 19 h 97"/>
                  <a:gd name="T54" fmla="*/ 36 w 107"/>
                  <a:gd name="T55" fmla="*/ 0 h 97"/>
                  <a:gd name="T56" fmla="*/ 53 w 107"/>
                  <a:gd name="T57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97">
                    <a:moveTo>
                      <a:pt x="53" y="26"/>
                    </a:moveTo>
                    <a:lnTo>
                      <a:pt x="60" y="28"/>
                    </a:lnTo>
                    <a:lnTo>
                      <a:pt x="58" y="40"/>
                    </a:lnTo>
                    <a:lnTo>
                      <a:pt x="65" y="42"/>
                    </a:lnTo>
                    <a:lnTo>
                      <a:pt x="69" y="31"/>
                    </a:lnTo>
                    <a:lnTo>
                      <a:pt x="65" y="15"/>
                    </a:lnTo>
                    <a:lnTo>
                      <a:pt x="78" y="15"/>
                    </a:lnTo>
                    <a:lnTo>
                      <a:pt x="93" y="35"/>
                    </a:lnTo>
                    <a:lnTo>
                      <a:pt x="87" y="53"/>
                    </a:lnTo>
                    <a:lnTo>
                      <a:pt x="91" y="68"/>
                    </a:lnTo>
                    <a:lnTo>
                      <a:pt x="107" y="82"/>
                    </a:lnTo>
                    <a:lnTo>
                      <a:pt x="89" y="89"/>
                    </a:lnTo>
                    <a:lnTo>
                      <a:pt x="82" y="75"/>
                    </a:lnTo>
                    <a:lnTo>
                      <a:pt x="51" y="91"/>
                    </a:lnTo>
                    <a:lnTo>
                      <a:pt x="49" y="89"/>
                    </a:lnTo>
                    <a:lnTo>
                      <a:pt x="53" y="88"/>
                    </a:lnTo>
                    <a:lnTo>
                      <a:pt x="47" y="75"/>
                    </a:lnTo>
                    <a:lnTo>
                      <a:pt x="44" y="79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2" y="97"/>
                    </a:lnTo>
                    <a:lnTo>
                      <a:pt x="20" y="89"/>
                    </a:lnTo>
                    <a:lnTo>
                      <a:pt x="0" y="59"/>
                    </a:lnTo>
                    <a:lnTo>
                      <a:pt x="11" y="57"/>
                    </a:lnTo>
                    <a:lnTo>
                      <a:pt x="2" y="42"/>
                    </a:lnTo>
                    <a:lnTo>
                      <a:pt x="13" y="29"/>
                    </a:lnTo>
                    <a:lnTo>
                      <a:pt x="9" y="19"/>
                    </a:lnTo>
                    <a:lnTo>
                      <a:pt x="36" y="0"/>
                    </a:lnTo>
                    <a:lnTo>
                      <a:pt x="53" y="26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3" name="Freeform 914"/>
              <p:cNvSpPr>
                <a:spLocks/>
              </p:cNvSpPr>
              <p:nvPr/>
            </p:nvSpPr>
            <p:spPr bwMode="auto">
              <a:xfrm>
                <a:off x="4867" y="364"/>
                <a:ext cx="9" cy="33"/>
              </a:xfrm>
              <a:custGeom>
                <a:avLst/>
                <a:gdLst>
                  <a:gd name="T0" fmla="*/ 7 w 9"/>
                  <a:gd name="T1" fmla="*/ 18 h 33"/>
                  <a:gd name="T2" fmla="*/ 5 w 9"/>
                  <a:gd name="T3" fmla="*/ 33 h 33"/>
                  <a:gd name="T4" fmla="*/ 0 w 9"/>
                  <a:gd name="T5" fmla="*/ 27 h 33"/>
                  <a:gd name="T6" fmla="*/ 2 w 9"/>
                  <a:gd name="T7" fmla="*/ 0 h 33"/>
                  <a:gd name="T8" fmla="*/ 9 w 9"/>
                  <a:gd name="T9" fmla="*/ 14 h 33"/>
                  <a:gd name="T10" fmla="*/ 7 w 9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3">
                    <a:moveTo>
                      <a:pt x="7" y="18"/>
                    </a:moveTo>
                    <a:lnTo>
                      <a:pt x="5" y="33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9" y="14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4" name="Freeform 915"/>
              <p:cNvSpPr>
                <a:spLocks/>
              </p:cNvSpPr>
              <p:nvPr/>
            </p:nvSpPr>
            <p:spPr bwMode="auto">
              <a:xfrm>
                <a:off x="4867" y="364"/>
                <a:ext cx="9" cy="33"/>
              </a:xfrm>
              <a:custGeom>
                <a:avLst/>
                <a:gdLst>
                  <a:gd name="T0" fmla="*/ 7 w 9"/>
                  <a:gd name="T1" fmla="*/ 18 h 33"/>
                  <a:gd name="T2" fmla="*/ 5 w 9"/>
                  <a:gd name="T3" fmla="*/ 33 h 33"/>
                  <a:gd name="T4" fmla="*/ 0 w 9"/>
                  <a:gd name="T5" fmla="*/ 27 h 33"/>
                  <a:gd name="T6" fmla="*/ 2 w 9"/>
                  <a:gd name="T7" fmla="*/ 0 h 33"/>
                  <a:gd name="T8" fmla="*/ 9 w 9"/>
                  <a:gd name="T9" fmla="*/ 14 h 33"/>
                  <a:gd name="T10" fmla="*/ 7 w 9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3">
                    <a:moveTo>
                      <a:pt x="7" y="18"/>
                    </a:moveTo>
                    <a:lnTo>
                      <a:pt x="5" y="33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9" y="14"/>
                    </a:lnTo>
                    <a:lnTo>
                      <a:pt x="7" y="18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5" name="Freeform 916"/>
              <p:cNvSpPr>
                <a:spLocks/>
              </p:cNvSpPr>
              <p:nvPr/>
            </p:nvSpPr>
            <p:spPr bwMode="auto">
              <a:xfrm>
                <a:off x="4867" y="364"/>
                <a:ext cx="9" cy="33"/>
              </a:xfrm>
              <a:custGeom>
                <a:avLst/>
                <a:gdLst>
                  <a:gd name="T0" fmla="*/ 7 w 9"/>
                  <a:gd name="T1" fmla="*/ 18 h 33"/>
                  <a:gd name="T2" fmla="*/ 5 w 9"/>
                  <a:gd name="T3" fmla="*/ 33 h 33"/>
                  <a:gd name="T4" fmla="*/ 0 w 9"/>
                  <a:gd name="T5" fmla="*/ 27 h 33"/>
                  <a:gd name="T6" fmla="*/ 2 w 9"/>
                  <a:gd name="T7" fmla="*/ 0 h 33"/>
                  <a:gd name="T8" fmla="*/ 9 w 9"/>
                  <a:gd name="T9" fmla="*/ 14 h 33"/>
                  <a:gd name="T10" fmla="*/ 7 w 9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3">
                    <a:moveTo>
                      <a:pt x="7" y="18"/>
                    </a:moveTo>
                    <a:lnTo>
                      <a:pt x="5" y="33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9" y="14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6" name="Freeform 917"/>
              <p:cNvSpPr>
                <a:spLocks/>
              </p:cNvSpPr>
              <p:nvPr/>
            </p:nvSpPr>
            <p:spPr bwMode="auto">
              <a:xfrm>
                <a:off x="4867" y="364"/>
                <a:ext cx="9" cy="33"/>
              </a:xfrm>
              <a:custGeom>
                <a:avLst/>
                <a:gdLst>
                  <a:gd name="T0" fmla="*/ 7 w 9"/>
                  <a:gd name="T1" fmla="*/ 18 h 33"/>
                  <a:gd name="T2" fmla="*/ 5 w 9"/>
                  <a:gd name="T3" fmla="*/ 33 h 33"/>
                  <a:gd name="T4" fmla="*/ 0 w 9"/>
                  <a:gd name="T5" fmla="*/ 27 h 33"/>
                  <a:gd name="T6" fmla="*/ 2 w 9"/>
                  <a:gd name="T7" fmla="*/ 0 h 33"/>
                  <a:gd name="T8" fmla="*/ 9 w 9"/>
                  <a:gd name="T9" fmla="*/ 14 h 33"/>
                  <a:gd name="T10" fmla="*/ 7 w 9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3">
                    <a:moveTo>
                      <a:pt x="7" y="18"/>
                    </a:moveTo>
                    <a:lnTo>
                      <a:pt x="5" y="33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9" y="14"/>
                    </a:lnTo>
                    <a:lnTo>
                      <a:pt x="7" y="18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7" name="Freeform 918"/>
              <p:cNvSpPr>
                <a:spLocks/>
              </p:cNvSpPr>
              <p:nvPr/>
            </p:nvSpPr>
            <p:spPr bwMode="auto">
              <a:xfrm>
                <a:off x="4867" y="464"/>
                <a:ext cx="15" cy="20"/>
              </a:xfrm>
              <a:custGeom>
                <a:avLst/>
                <a:gdLst>
                  <a:gd name="T0" fmla="*/ 11 w 15"/>
                  <a:gd name="T1" fmla="*/ 9 h 20"/>
                  <a:gd name="T2" fmla="*/ 15 w 15"/>
                  <a:gd name="T3" fmla="*/ 16 h 20"/>
                  <a:gd name="T4" fmla="*/ 11 w 15"/>
                  <a:gd name="T5" fmla="*/ 20 h 20"/>
                  <a:gd name="T6" fmla="*/ 0 w 15"/>
                  <a:gd name="T7" fmla="*/ 0 h 20"/>
                  <a:gd name="T8" fmla="*/ 11 w 15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9"/>
                    </a:moveTo>
                    <a:lnTo>
                      <a:pt x="15" y="16"/>
                    </a:lnTo>
                    <a:lnTo>
                      <a:pt x="11" y="2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8" name="Freeform 919"/>
              <p:cNvSpPr>
                <a:spLocks/>
              </p:cNvSpPr>
              <p:nvPr/>
            </p:nvSpPr>
            <p:spPr bwMode="auto">
              <a:xfrm>
                <a:off x="4867" y="464"/>
                <a:ext cx="15" cy="20"/>
              </a:xfrm>
              <a:custGeom>
                <a:avLst/>
                <a:gdLst>
                  <a:gd name="T0" fmla="*/ 11 w 15"/>
                  <a:gd name="T1" fmla="*/ 9 h 20"/>
                  <a:gd name="T2" fmla="*/ 15 w 15"/>
                  <a:gd name="T3" fmla="*/ 16 h 20"/>
                  <a:gd name="T4" fmla="*/ 11 w 15"/>
                  <a:gd name="T5" fmla="*/ 20 h 20"/>
                  <a:gd name="T6" fmla="*/ 0 w 15"/>
                  <a:gd name="T7" fmla="*/ 0 h 20"/>
                  <a:gd name="T8" fmla="*/ 11 w 15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9"/>
                    </a:moveTo>
                    <a:lnTo>
                      <a:pt x="15" y="16"/>
                    </a:lnTo>
                    <a:lnTo>
                      <a:pt x="11" y="20"/>
                    </a:lnTo>
                    <a:lnTo>
                      <a:pt x="0" y="0"/>
                    </a:lnTo>
                    <a:lnTo>
                      <a:pt x="11" y="9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49" name="Freeform 920"/>
              <p:cNvSpPr>
                <a:spLocks/>
              </p:cNvSpPr>
              <p:nvPr/>
            </p:nvSpPr>
            <p:spPr bwMode="auto">
              <a:xfrm>
                <a:off x="4867" y="464"/>
                <a:ext cx="15" cy="20"/>
              </a:xfrm>
              <a:custGeom>
                <a:avLst/>
                <a:gdLst>
                  <a:gd name="T0" fmla="*/ 11 w 15"/>
                  <a:gd name="T1" fmla="*/ 9 h 20"/>
                  <a:gd name="T2" fmla="*/ 15 w 15"/>
                  <a:gd name="T3" fmla="*/ 16 h 20"/>
                  <a:gd name="T4" fmla="*/ 11 w 15"/>
                  <a:gd name="T5" fmla="*/ 20 h 20"/>
                  <a:gd name="T6" fmla="*/ 0 w 15"/>
                  <a:gd name="T7" fmla="*/ 0 h 20"/>
                  <a:gd name="T8" fmla="*/ 11 w 15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9"/>
                    </a:moveTo>
                    <a:lnTo>
                      <a:pt x="15" y="16"/>
                    </a:lnTo>
                    <a:lnTo>
                      <a:pt x="11" y="2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0" name="Freeform 921"/>
              <p:cNvSpPr>
                <a:spLocks/>
              </p:cNvSpPr>
              <p:nvPr/>
            </p:nvSpPr>
            <p:spPr bwMode="auto">
              <a:xfrm>
                <a:off x="4867" y="464"/>
                <a:ext cx="15" cy="20"/>
              </a:xfrm>
              <a:custGeom>
                <a:avLst/>
                <a:gdLst>
                  <a:gd name="T0" fmla="*/ 11 w 15"/>
                  <a:gd name="T1" fmla="*/ 9 h 20"/>
                  <a:gd name="T2" fmla="*/ 15 w 15"/>
                  <a:gd name="T3" fmla="*/ 16 h 20"/>
                  <a:gd name="T4" fmla="*/ 11 w 15"/>
                  <a:gd name="T5" fmla="*/ 20 h 20"/>
                  <a:gd name="T6" fmla="*/ 0 w 15"/>
                  <a:gd name="T7" fmla="*/ 0 h 20"/>
                  <a:gd name="T8" fmla="*/ 11 w 15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1" y="9"/>
                    </a:moveTo>
                    <a:lnTo>
                      <a:pt x="15" y="16"/>
                    </a:lnTo>
                    <a:lnTo>
                      <a:pt x="11" y="20"/>
                    </a:lnTo>
                    <a:lnTo>
                      <a:pt x="0" y="0"/>
                    </a:lnTo>
                    <a:lnTo>
                      <a:pt x="11" y="9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1" name="Freeform 922"/>
              <p:cNvSpPr>
                <a:spLocks/>
              </p:cNvSpPr>
              <p:nvPr/>
            </p:nvSpPr>
            <p:spPr bwMode="auto">
              <a:xfrm>
                <a:off x="5314" y="1095"/>
                <a:ext cx="20" cy="22"/>
              </a:xfrm>
              <a:custGeom>
                <a:avLst/>
                <a:gdLst>
                  <a:gd name="T0" fmla="*/ 17 w 20"/>
                  <a:gd name="T1" fmla="*/ 0 h 22"/>
                  <a:gd name="T2" fmla="*/ 6 w 20"/>
                  <a:gd name="T3" fmla="*/ 5 h 22"/>
                  <a:gd name="T4" fmla="*/ 8 w 20"/>
                  <a:gd name="T5" fmla="*/ 7 h 22"/>
                  <a:gd name="T6" fmla="*/ 0 w 20"/>
                  <a:gd name="T7" fmla="*/ 22 h 22"/>
                  <a:gd name="T8" fmla="*/ 20 w 20"/>
                  <a:gd name="T9" fmla="*/ 7 h 22"/>
                  <a:gd name="T10" fmla="*/ 17 w 2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7" y="0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0" y="22"/>
                    </a:lnTo>
                    <a:lnTo>
                      <a:pt x="20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2" name="Freeform 923"/>
              <p:cNvSpPr>
                <a:spLocks/>
              </p:cNvSpPr>
              <p:nvPr/>
            </p:nvSpPr>
            <p:spPr bwMode="auto">
              <a:xfrm>
                <a:off x="5314" y="1095"/>
                <a:ext cx="20" cy="22"/>
              </a:xfrm>
              <a:custGeom>
                <a:avLst/>
                <a:gdLst>
                  <a:gd name="T0" fmla="*/ 17 w 20"/>
                  <a:gd name="T1" fmla="*/ 0 h 22"/>
                  <a:gd name="T2" fmla="*/ 6 w 20"/>
                  <a:gd name="T3" fmla="*/ 5 h 22"/>
                  <a:gd name="T4" fmla="*/ 8 w 20"/>
                  <a:gd name="T5" fmla="*/ 7 h 22"/>
                  <a:gd name="T6" fmla="*/ 0 w 20"/>
                  <a:gd name="T7" fmla="*/ 22 h 22"/>
                  <a:gd name="T8" fmla="*/ 20 w 20"/>
                  <a:gd name="T9" fmla="*/ 7 h 22"/>
                  <a:gd name="T10" fmla="*/ 17 w 2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7" y="0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0" y="22"/>
                    </a:lnTo>
                    <a:lnTo>
                      <a:pt x="20" y="7"/>
                    </a:lnTo>
                    <a:lnTo>
                      <a:pt x="17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3" name="Freeform 924"/>
              <p:cNvSpPr>
                <a:spLocks/>
              </p:cNvSpPr>
              <p:nvPr/>
            </p:nvSpPr>
            <p:spPr bwMode="auto">
              <a:xfrm>
                <a:off x="5314" y="1095"/>
                <a:ext cx="20" cy="22"/>
              </a:xfrm>
              <a:custGeom>
                <a:avLst/>
                <a:gdLst>
                  <a:gd name="T0" fmla="*/ 17 w 20"/>
                  <a:gd name="T1" fmla="*/ 0 h 22"/>
                  <a:gd name="T2" fmla="*/ 6 w 20"/>
                  <a:gd name="T3" fmla="*/ 5 h 22"/>
                  <a:gd name="T4" fmla="*/ 8 w 20"/>
                  <a:gd name="T5" fmla="*/ 7 h 22"/>
                  <a:gd name="T6" fmla="*/ 0 w 20"/>
                  <a:gd name="T7" fmla="*/ 22 h 22"/>
                  <a:gd name="T8" fmla="*/ 20 w 20"/>
                  <a:gd name="T9" fmla="*/ 7 h 22"/>
                  <a:gd name="T10" fmla="*/ 17 w 2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7" y="0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0" y="22"/>
                    </a:lnTo>
                    <a:lnTo>
                      <a:pt x="20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4" name="Freeform 925"/>
              <p:cNvSpPr>
                <a:spLocks/>
              </p:cNvSpPr>
              <p:nvPr/>
            </p:nvSpPr>
            <p:spPr bwMode="auto">
              <a:xfrm>
                <a:off x="5314" y="1095"/>
                <a:ext cx="20" cy="22"/>
              </a:xfrm>
              <a:custGeom>
                <a:avLst/>
                <a:gdLst>
                  <a:gd name="T0" fmla="*/ 17 w 20"/>
                  <a:gd name="T1" fmla="*/ 0 h 22"/>
                  <a:gd name="T2" fmla="*/ 6 w 20"/>
                  <a:gd name="T3" fmla="*/ 5 h 22"/>
                  <a:gd name="T4" fmla="*/ 8 w 20"/>
                  <a:gd name="T5" fmla="*/ 7 h 22"/>
                  <a:gd name="T6" fmla="*/ 0 w 20"/>
                  <a:gd name="T7" fmla="*/ 22 h 22"/>
                  <a:gd name="T8" fmla="*/ 20 w 20"/>
                  <a:gd name="T9" fmla="*/ 7 h 22"/>
                  <a:gd name="T10" fmla="*/ 17 w 2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17" y="0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0" y="22"/>
                    </a:lnTo>
                    <a:lnTo>
                      <a:pt x="20" y="7"/>
                    </a:lnTo>
                    <a:lnTo>
                      <a:pt x="17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5" name="Freeform 926"/>
              <p:cNvSpPr>
                <a:spLocks/>
              </p:cNvSpPr>
              <p:nvPr/>
            </p:nvSpPr>
            <p:spPr bwMode="auto">
              <a:xfrm>
                <a:off x="4898" y="1211"/>
                <a:ext cx="13" cy="17"/>
              </a:xfrm>
              <a:custGeom>
                <a:avLst/>
                <a:gdLst>
                  <a:gd name="T0" fmla="*/ 0 w 13"/>
                  <a:gd name="T1" fmla="*/ 15 h 17"/>
                  <a:gd name="T2" fmla="*/ 5 w 13"/>
                  <a:gd name="T3" fmla="*/ 17 h 17"/>
                  <a:gd name="T4" fmla="*/ 13 w 13"/>
                  <a:gd name="T5" fmla="*/ 6 h 17"/>
                  <a:gd name="T6" fmla="*/ 5 w 13"/>
                  <a:gd name="T7" fmla="*/ 0 h 17"/>
                  <a:gd name="T8" fmla="*/ 0 w 13"/>
                  <a:gd name="T9" fmla="*/ 11 h 17"/>
                  <a:gd name="T10" fmla="*/ 0 w 13"/>
                  <a:gd name="T11" fmla="*/ 15 h 17"/>
                  <a:gd name="T12" fmla="*/ 0 w 13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15"/>
                    </a:moveTo>
                    <a:lnTo>
                      <a:pt x="5" y="17"/>
                    </a:lnTo>
                    <a:lnTo>
                      <a:pt x="13" y="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6" name="Freeform 927"/>
              <p:cNvSpPr>
                <a:spLocks/>
              </p:cNvSpPr>
              <p:nvPr/>
            </p:nvSpPr>
            <p:spPr bwMode="auto">
              <a:xfrm>
                <a:off x="4898" y="1211"/>
                <a:ext cx="13" cy="17"/>
              </a:xfrm>
              <a:custGeom>
                <a:avLst/>
                <a:gdLst>
                  <a:gd name="T0" fmla="*/ 0 w 13"/>
                  <a:gd name="T1" fmla="*/ 15 h 17"/>
                  <a:gd name="T2" fmla="*/ 5 w 13"/>
                  <a:gd name="T3" fmla="*/ 17 h 17"/>
                  <a:gd name="T4" fmla="*/ 13 w 13"/>
                  <a:gd name="T5" fmla="*/ 6 h 17"/>
                  <a:gd name="T6" fmla="*/ 5 w 13"/>
                  <a:gd name="T7" fmla="*/ 0 h 17"/>
                  <a:gd name="T8" fmla="*/ 0 w 13"/>
                  <a:gd name="T9" fmla="*/ 11 h 17"/>
                  <a:gd name="T10" fmla="*/ 0 w 13"/>
                  <a:gd name="T11" fmla="*/ 15 h 17"/>
                  <a:gd name="T12" fmla="*/ 0 w 13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15"/>
                    </a:moveTo>
                    <a:lnTo>
                      <a:pt x="5" y="17"/>
                    </a:lnTo>
                    <a:lnTo>
                      <a:pt x="13" y="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7" name="Freeform 928"/>
              <p:cNvSpPr>
                <a:spLocks/>
              </p:cNvSpPr>
              <p:nvPr/>
            </p:nvSpPr>
            <p:spPr bwMode="auto">
              <a:xfrm>
                <a:off x="4969" y="1235"/>
                <a:ext cx="47" cy="209"/>
              </a:xfrm>
              <a:custGeom>
                <a:avLst/>
                <a:gdLst>
                  <a:gd name="T0" fmla="*/ 14 w 47"/>
                  <a:gd name="T1" fmla="*/ 0 h 209"/>
                  <a:gd name="T2" fmla="*/ 18 w 47"/>
                  <a:gd name="T3" fmla="*/ 6 h 209"/>
                  <a:gd name="T4" fmla="*/ 25 w 47"/>
                  <a:gd name="T5" fmla="*/ 42 h 209"/>
                  <a:gd name="T6" fmla="*/ 23 w 47"/>
                  <a:gd name="T7" fmla="*/ 55 h 209"/>
                  <a:gd name="T8" fmla="*/ 25 w 47"/>
                  <a:gd name="T9" fmla="*/ 75 h 209"/>
                  <a:gd name="T10" fmla="*/ 40 w 47"/>
                  <a:gd name="T11" fmla="*/ 129 h 209"/>
                  <a:gd name="T12" fmla="*/ 47 w 47"/>
                  <a:gd name="T13" fmla="*/ 144 h 209"/>
                  <a:gd name="T14" fmla="*/ 34 w 47"/>
                  <a:gd name="T15" fmla="*/ 131 h 209"/>
                  <a:gd name="T16" fmla="*/ 22 w 47"/>
                  <a:gd name="T17" fmla="*/ 133 h 209"/>
                  <a:gd name="T18" fmla="*/ 14 w 47"/>
                  <a:gd name="T19" fmla="*/ 171 h 209"/>
                  <a:gd name="T20" fmla="*/ 23 w 47"/>
                  <a:gd name="T21" fmla="*/ 187 h 209"/>
                  <a:gd name="T22" fmla="*/ 29 w 47"/>
                  <a:gd name="T23" fmla="*/ 191 h 209"/>
                  <a:gd name="T24" fmla="*/ 31 w 47"/>
                  <a:gd name="T25" fmla="*/ 204 h 209"/>
                  <a:gd name="T26" fmla="*/ 29 w 47"/>
                  <a:gd name="T27" fmla="*/ 207 h 209"/>
                  <a:gd name="T28" fmla="*/ 27 w 47"/>
                  <a:gd name="T29" fmla="*/ 197 h 209"/>
                  <a:gd name="T30" fmla="*/ 14 w 47"/>
                  <a:gd name="T31" fmla="*/ 193 h 209"/>
                  <a:gd name="T32" fmla="*/ 7 w 47"/>
                  <a:gd name="T33" fmla="*/ 209 h 209"/>
                  <a:gd name="T34" fmla="*/ 3 w 47"/>
                  <a:gd name="T35" fmla="*/ 207 h 209"/>
                  <a:gd name="T36" fmla="*/ 3 w 47"/>
                  <a:gd name="T37" fmla="*/ 193 h 209"/>
                  <a:gd name="T38" fmla="*/ 9 w 47"/>
                  <a:gd name="T39" fmla="*/ 162 h 209"/>
                  <a:gd name="T40" fmla="*/ 3 w 47"/>
                  <a:gd name="T41" fmla="*/ 146 h 209"/>
                  <a:gd name="T42" fmla="*/ 9 w 47"/>
                  <a:gd name="T43" fmla="*/ 115 h 209"/>
                  <a:gd name="T44" fmla="*/ 5 w 47"/>
                  <a:gd name="T45" fmla="*/ 96 h 209"/>
                  <a:gd name="T46" fmla="*/ 7 w 47"/>
                  <a:gd name="T47" fmla="*/ 82 h 209"/>
                  <a:gd name="T48" fmla="*/ 0 w 47"/>
                  <a:gd name="T49" fmla="*/ 71 h 209"/>
                  <a:gd name="T50" fmla="*/ 0 w 47"/>
                  <a:gd name="T51" fmla="*/ 55 h 209"/>
                  <a:gd name="T52" fmla="*/ 2 w 47"/>
                  <a:gd name="T53" fmla="*/ 24 h 209"/>
                  <a:gd name="T54" fmla="*/ 13 w 47"/>
                  <a:gd name="T55" fmla="*/ 26 h 209"/>
                  <a:gd name="T56" fmla="*/ 16 w 47"/>
                  <a:gd name="T57" fmla="*/ 18 h 209"/>
                  <a:gd name="T58" fmla="*/ 9 w 47"/>
                  <a:gd name="T59" fmla="*/ 2 h 209"/>
                  <a:gd name="T60" fmla="*/ 14 w 47"/>
                  <a:gd name="T6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09">
                    <a:moveTo>
                      <a:pt x="14" y="0"/>
                    </a:moveTo>
                    <a:lnTo>
                      <a:pt x="18" y="6"/>
                    </a:lnTo>
                    <a:lnTo>
                      <a:pt x="25" y="42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40" y="129"/>
                    </a:lnTo>
                    <a:lnTo>
                      <a:pt x="47" y="144"/>
                    </a:lnTo>
                    <a:lnTo>
                      <a:pt x="34" y="131"/>
                    </a:lnTo>
                    <a:lnTo>
                      <a:pt x="22" y="133"/>
                    </a:lnTo>
                    <a:lnTo>
                      <a:pt x="14" y="171"/>
                    </a:lnTo>
                    <a:lnTo>
                      <a:pt x="23" y="187"/>
                    </a:lnTo>
                    <a:lnTo>
                      <a:pt x="29" y="191"/>
                    </a:lnTo>
                    <a:lnTo>
                      <a:pt x="31" y="204"/>
                    </a:lnTo>
                    <a:lnTo>
                      <a:pt x="29" y="207"/>
                    </a:lnTo>
                    <a:lnTo>
                      <a:pt x="27" y="197"/>
                    </a:lnTo>
                    <a:lnTo>
                      <a:pt x="14" y="193"/>
                    </a:lnTo>
                    <a:lnTo>
                      <a:pt x="7" y="209"/>
                    </a:lnTo>
                    <a:lnTo>
                      <a:pt x="3" y="207"/>
                    </a:lnTo>
                    <a:lnTo>
                      <a:pt x="3" y="193"/>
                    </a:lnTo>
                    <a:lnTo>
                      <a:pt x="9" y="162"/>
                    </a:lnTo>
                    <a:lnTo>
                      <a:pt x="3" y="146"/>
                    </a:lnTo>
                    <a:lnTo>
                      <a:pt x="9" y="115"/>
                    </a:lnTo>
                    <a:lnTo>
                      <a:pt x="5" y="96"/>
                    </a:lnTo>
                    <a:lnTo>
                      <a:pt x="7" y="82"/>
                    </a:lnTo>
                    <a:lnTo>
                      <a:pt x="0" y="71"/>
                    </a:lnTo>
                    <a:lnTo>
                      <a:pt x="0" y="55"/>
                    </a:lnTo>
                    <a:lnTo>
                      <a:pt x="2" y="2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8" name="Freeform 929"/>
              <p:cNvSpPr>
                <a:spLocks/>
              </p:cNvSpPr>
              <p:nvPr/>
            </p:nvSpPr>
            <p:spPr bwMode="auto">
              <a:xfrm>
                <a:off x="4969" y="1235"/>
                <a:ext cx="47" cy="209"/>
              </a:xfrm>
              <a:custGeom>
                <a:avLst/>
                <a:gdLst>
                  <a:gd name="T0" fmla="*/ 14 w 47"/>
                  <a:gd name="T1" fmla="*/ 0 h 209"/>
                  <a:gd name="T2" fmla="*/ 18 w 47"/>
                  <a:gd name="T3" fmla="*/ 6 h 209"/>
                  <a:gd name="T4" fmla="*/ 25 w 47"/>
                  <a:gd name="T5" fmla="*/ 42 h 209"/>
                  <a:gd name="T6" fmla="*/ 23 w 47"/>
                  <a:gd name="T7" fmla="*/ 55 h 209"/>
                  <a:gd name="T8" fmla="*/ 25 w 47"/>
                  <a:gd name="T9" fmla="*/ 75 h 209"/>
                  <a:gd name="T10" fmla="*/ 40 w 47"/>
                  <a:gd name="T11" fmla="*/ 129 h 209"/>
                  <a:gd name="T12" fmla="*/ 47 w 47"/>
                  <a:gd name="T13" fmla="*/ 144 h 209"/>
                  <a:gd name="T14" fmla="*/ 34 w 47"/>
                  <a:gd name="T15" fmla="*/ 131 h 209"/>
                  <a:gd name="T16" fmla="*/ 22 w 47"/>
                  <a:gd name="T17" fmla="*/ 133 h 209"/>
                  <a:gd name="T18" fmla="*/ 14 w 47"/>
                  <a:gd name="T19" fmla="*/ 171 h 209"/>
                  <a:gd name="T20" fmla="*/ 23 w 47"/>
                  <a:gd name="T21" fmla="*/ 187 h 209"/>
                  <a:gd name="T22" fmla="*/ 29 w 47"/>
                  <a:gd name="T23" fmla="*/ 191 h 209"/>
                  <a:gd name="T24" fmla="*/ 31 w 47"/>
                  <a:gd name="T25" fmla="*/ 204 h 209"/>
                  <a:gd name="T26" fmla="*/ 29 w 47"/>
                  <a:gd name="T27" fmla="*/ 207 h 209"/>
                  <a:gd name="T28" fmla="*/ 27 w 47"/>
                  <a:gd name="T29" fmla="*/ 197 h 209"/>
                  <a:gd name="T30" fmla="*/ 14 w 47"/>
                  <a:gd name="T31" fmla="*/ 193 h 209"/>
                  <a:gd name="T32" fmla="*/ 7 w 47"/>
                  <a:gd name="T33" fmla="*/ 209 h 209"/>
                  <a:gd name="T34" fmla="*/ 3 w 47"/>
                  <a:gd name="T35" fmla="*/ 207 h 209"/>
                  <a:gd name="T36" fmla="*/ 3 w 47"/>
                  <a:gd name="T37" fmla="*/ 193 h 209"/>
                  <a:gd name="T38" fmla="*/ 9 w 47"/>
                  <a:gd name="T39" fmla="*/ 162 h 209"/>
                  <a:gd name="T40" fmla="*/ 3 w 47"/>
                  <a:gd name="T41" fmla="*/ 146 h 209"/>
                  <a:gd name="T42" fmla="*/ 9 w 47"/>
                  <a:gd name="T43" fmla="*/ 115 h 209"/>
                  <a:gd name="T44" fmla="*/ 5 w 47"/>
                  <a:gd name="T45" fmla="*/ 96 h 209"/>
                  <a:gd name="T46" fmla="*/ 7 w 47"/>
                  <a:gd name="T47" fmla="*/ 82 h 209"/>
                  <a:gd name="T48" fmla="*/ 0 w 47"/>
                  <a:gd name="T49" fmla="*/ 71 h 209"/>
                  <a:gd name="T50" fmla="*/ 0 w 47"/>
                  <a:gd name="T51" fmla="*/ 55 h 209"/>
                  <a:gd name="T52" fmla="*/ 2 w 47"/>
                  <a:gd name="T53" fmla="*/ 24 h 209"/>
                  <a:gd name="T54" fmla="*/ 13 w 47"/>
                  <a:gd name="T55" fmla="*/ 26 h 209"/>
                  <a:gd name="T56" fmla="*/ 16 w 47"/>
                  <a:gd name="T57" fmla="*/ 18 h 209"/>
                  <a:gd name="T58" fmla="*/ 9 w 47"/>
                  <a:gd name="T59" fmla="*/ 2 h 209"/>
                  <a:gd name="T60" fmla="*/ 14 w 47"/>
                  <a:gd name="T6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09">
                    <a:moveTo>
                      <a:pt x="14" y="0"/>
                    </a:moveTo>
                    <a:lnTo>
                      <a:pt x="18" y="6"/>
                    </a:lnTo>
                    <a:lnTo>
                      <a:pt x="25" y="42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40" y="129"/>
                    </a:lnTo>
                    <a:lnTo>
                      <a:pt x="47" y="144"/>
                    </a:lnTo>
                    <a:lnTo>
                      <a:pt x="34" y="131"/>
                    </a:lnTo>
                    <a:lnTo>
                      <a:pt x="22" y="133"/>
                    </a:lnTo>
                    <a:lnTo>
                      <a:pt x="14" y="171"/>
                    </a:lnTo>
                    <a:lnTo>
                      <a:pt x="23" y="187"/>
                    </a:lnTo>
                    <a:lnTo>
                      <a:pt x="29" y="191"/>
                    </a:lnTo>
                    <a:lnTo>
                      <a:pt x="31" y="204"/>
                    </a:lnTo>
                    <a:lnTo>
                      <a:pt x="29" y="207"/>
                    </a:lnTo>
                    <a:lnTo>
                      <a:pt x="27" y="197"/>
                    </a:lnTo>
                    <a:lnTo>
                      <a:pt x="14" y="193"/>
                    </a:lnTo>
                    <a:lnTo>
                      <a:pt x="7" y="209"/>
                    </a:lnTo>
                    <a:lnTo>
                      <a:pt x="3" y="207"/>
                    </a:lnTo>
                    <a:lnTo>
                      <a:pt x="3" y="193"/>
                    </a:lnTo>
                    <a:lnTo>
                      <a:pt x="9" y="162"/>
                    </a:lnTo>
                    <a:lnTo>
                      <a:pt x="3" y="146"/>
                    </a:lnTo>
                    <a:lnTo>
                      <a:pt x="9" y="115"/>
                    </a:lnTo>
                    <a:lnTo>
                      <a:pt x="5" y="96"/>
                    </a:lnTo>
                    <a:lnTo>
                      <a:pt x="7" y="82"/>
                    </a:lnTo>
                    <a:lnTo>
                      <a:pt x="0" y="71"/>
                    </a:lnTo>
                    <a:lnTo>
                      <a:pt x="0" y="55"/>
                    </a:lnTo>
                    <a:lnTo>
                      <a:pt x="2" y="2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14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59" name="Freeform 930"/>
              <p:cNvSpPr>
                <a:spLocks/>
              </p:cNvSpPr>
              <p:nvPr/>
            </p:nvSpPr>
            <p:spPr bwMode="auto">
              <a:xfrm>
                <a:off x="4969" y="1235"/>
                <a:ext cx="47" cy="209"/>
              </a:xfrm>
              <a:custGeom>
                <a:avLst/>
                <a:gdLst>
                  <a:gd name="T0" fmla="*/ 14 w 47"/>
                  <a:gd name="T1" fmla="*/ 0 h 209"/>
                  <a:gd name="T2" fmla="*/ 18 w 47"/>
                  <a:gd name="T3" fmla="*/ 6 h 209"/>
                  <a:gd name="T4" fmla="*/ 25 w 47"/>
                  <a:gd name="T5" fmla="*/ 42 h 209"/>
                  <a:gd name="T6" fmla="*/ 23 w 47"/>
                  <a:gd name="T7" fmla="*/ 55 h 209"/>
                  <a:gd name="T8" fmla="*/ 25 w 47"/>
                  <a:gd name="T9" fmla="*/ 75 h 209"/>
                  <a:gd name="T10" fmla="*/ 40 w 47"/>
                  <a:gd name="T11" fmla="*/ 129 h 209"/>
                  <a:gd name="T12" fmla="*/ 47 w 47"/>
                  <a:gd name="T13" fmla="*/ 144 h 209"/>
                  <a:gd name="T14" fmla="*/ 34 w 47"/>
                  <a:gd name="T15" fmla="*/ 131 h 209"/>
                  <a:gd name="T16" fmla="*/ 22 w 47"/>
                  <a:gd name="T17" fmla="*/ 133 h 209"/>
                  <a:gd name="T18" fmla="*/ 14 w 47"/>
                  <a:gd name="T19" fmla="*/ 171 h 209"/>
                  <a:gd name="T20" fmla="*/ 23 w 47"/>
                  <a:gd name="T21" fmla="*/ 187 h 209"/>
                  <a:gd name="T22" fmla="*/ 29 w 47"/>
                  <a:gd name="T23" fmla="*/ 191 h 209"/>
                  <a:gd name="T24" fmla="*/ 31 w 47"/>
                  <a:gd name="T25" fmla="*/ 204 h 209"/>
                  <a:gd name="T26" fmla="*/ 29 w 47"/>
                  <a:gd name="T27" fmla="*/ 207 h 209"/>
                  <a:gd name="T28" fmla="*/ 27 w 47"/>
                  <a:gd name="T29" fmla="*/ 197 h 209"/>
                  <a:gd name="T30" fmla="*/ 14 w 47"/>
                  <a:gd name="T31" fmla="*/ 193 h 209"/>
                  <a:gd name="T32" fmla="*/ 7 w 47"/>
                  <a:gd name="T33" fmla="*/ 209 h 209"/>
                  <a:gd name="T34" fmla="*/ 3 w 47"/>
                  <a:gd name="T35" fmla="*/ 207 h 209"/>
                  <a:gd name="T36" fmla="*/ 3 w 47"/>
                  <a:gd name="T37" fmla="*/ 193 h 209"/>
                  <a:gd name="T38" fmla="*/ 9 w 47"/>
                  <a:gd name="T39" fmla="*/ 162 h 209"/>
                  <a:gd name="T40" fmla="*/ 3 w 47"/>
                  <a:gd name="T41" fmla="*/ 146 h 209"/>
                  <a:gd name="T42" fmla="*/ 9 w 47"/>
                  <a:gd name="T43" fmla="*/ 115 h 209"/>
                  <a:gd name="T44" fmla="*/ 5 w 47"/>
                  <a:gd name="T45" fmla="*/ 96 h 209"/>
                  <a:gd name="T46" fmla="*/ 7 w 47"/>
                  <a:gd name="T47" fmla="*/ 82 h 209"/>
                  <a:gd name="T48" fmla="*/ 0 w 47"/>
                  <a:gd name="T49" fmla="*/ 71 h 209"/>
                  <a:gd name="T50" fmla="*/ 0 w 47"/>
                  <a:gd name="T51" fmla="*/ 55 h 209"/>
                  <a:gd name="T52" fmla="*/ 2 w 47"/>
                  <a:gd name="T53" fmla="*/ 24 h 209"/>
                  <a:gd name="T54" fmla="*/ 13 w 47"/>
                  <a:gd name="T55" fmla="*/ 26 h 209"/>
                  <a:gd name="T56" fmla="*/ 16 w 47"/>
                  <a:gd name="T57" fmla="*/ 18 h 209"/>
                  <a:gd name="T58" fmla="*/ 9 w 47"/>
                  <a:gd name="T59" fmla="*/ 2 h 209"/>
                  <a:gd name="T60" fmla="*/ 14 w 47"/>
                  <a:gd name="T6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09">
                    <a:moveTo>
                      <a:pt x="14" y="0"/>
                    </a:moveTo>
                    <a:lnTo>
                      <a:pt x="18" y="6"/>
                    </a:lnTo>
                    <a:lnTo>
                      <a:pt x="25" y="42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40" y="129"/>
                    </a:lnTo>
                    <a:lnTo>
                      <a:pt x="47" y="144"/>
                    </a:lnTo>
                    <a:lnTo>
                      <a:pt x="34" y="131"/>
                    </a:lnTo>
                    <a:lnTo>
                      <a:pt x="22" y="133"/>
                    </a:lnTo>
                    <a:lnTo>
                      <a:pt x="14" y="171"/>
                    </a:lnTo>
                    <a:lnTo>
                      <a:pt x="23" y="187"/>
                    </a:lnTo>
                    <a:lnTo>
                      <a:pt x="29" y="191"/>
                    </a:lnTo>
                    <a:lnTo>
                      <a:pt x="31" y="204"/>
                    </a:lnTo>
                    <a:lnTo>
                      <a:pt x="29" y="207"/>
                    </a:lnTo>
                    <a:lnTo>
                      <a:pt x="27" y="197"/>
                    </a:lnTo>
                    <a:lnTo>
                      <a:pt x="14" y="193"/>
                    </a:lnTo>
                    <a:lnTo>
                      <a:pt x="7" y="209"/>
                    </a:lnTo>
                    <a:lnTo>
                      <a:pt x="3" y="207"/>
                    </a:lnTo>
                    <a:lnTo>
                      <a:pt x="3" y="193"/>
                    </a:lnTo>
                    <a:lnTo>
                      <a:pt x="9" y="162"/>
                    </a:lnTo>
                    <a:lnTo>
                      <a:pt x="3" y="146"/>
                    </a:lnTo>
                    <a:lnTo>
                      <a:pt x="9" y="115"/>
                    </a:lnTo>
                    <a:lnTo>
                      <a:pt x="5" y="96"/>
                    </a:lnTo>
                    <a:lnTo>
                      <a:pt x="7" y="82"/>
                    </a:lnTo>
                    <a:lnTo>
                      <a:pt x="0" y="71"/>
                    </a:lnTo>
                    <a:lnTo>
                      <a:pt x="0" y="55"/>
                    </a:lnTo>
                    <a:lnTo>
                      <a:pt x="2" y="2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0" name="Freeform 931"/>
              <p:cNvSpPr>
                <a:spLocks/>
              </p:cNvSpPr>
              <p:nvPr/>
            </p:nvSpPr>
            <p:spPr bwMode="auto">
              <a:xfrm>
                <a:off x="4969" y="1235"/>
                <a:ext cx="47" cy="209"/>
              </a:xfrm>
              <a:custGeom>
                <a:avLst/>
                <a:gdLst>
                  <a:gd name="T0" fmla="*/ 14 w 47"/>
                  <a:gd name="T1" fmla="*/ 0 h 209"/>
                  <a:gd name="T2" fmla="*/ 18 w 47"/>
                  <a:gd name="T3" fmla="*/ 6 h 209"/>
                  <a:gd name="T4" fmla="*/ 25 w 47"/>
                  <a:gd name="T5" fmla="*/ 42 h 209"/>
                  <a:gd name="T6" fmla="*/ 23 w 47"/>
                  <a:gd name="T7" fmla="*/ 55 h 209"/>
                  <a:gd name="T8" fmla="*/ 25 w 47"/>
                  <a:gd name="T9" fmla="*/ 75 h 209"/>
                  <a:gd name="T10" fmla="*/ 40 w 47"/>
                  <a:gd name="T11" fmla="*/ 129 h 209"/>
                  <a:gd name="T12" fmla="*/ 47 w 47"/>
                  <a:gd name="T13" fmla="*/ 144 h 209"/>
                  <a:gd name="T14" fmla="*/ 34 w 47"/>
                  <a:gd name="T15" fmla="*/ 131 h 209"/>
                  <a:gd name="T16" fmla="*/ 22 w 47"/>
                  <a:gd name="T17" fmla="*/ 133 h 209"/>
                  <a:gd name="T18" fmla="*/ 14 w 47"/>
                  <a:gd name="T19" fmla="*/ 171 h 209"/>
                  <a:gd name="T20" fmla="*/ 23 w 47"/>
                  <a:gd name="T21" fmla="*/ 187 h 209"/>
                  <a:gd name="T22" fmla="*/ 29 w 47"/>
                  <a:gd name="T23" fmla="*/ 191 h 209"/>
                  <a:gd name="T24" fmla="*/ 31 w 47"/>
                  <a:gd name="T25" fmla="*/ 204 h 209"/>
                  <a:gd name="T26" fmla="*/ 29 w 47"/>
                  <a:gd name="T27" fmla="*/ 207 h 209"/>
                  <a:gd name="T28" fmla="*/ 27 w 47"/>
                  <a:gd name="T29" fmla="*/ 197 h 209"/>
                  <a:gd name="T30" fmla="*/ 14 w 47"/>
                  <a:gd name="T31" fmla="*/ 193 h 209"/>
                  <a:gd name="T32" fmla="*/ 7 w 47"/>
                  <a:gd name="T33" fmla="*/ 209 h 209"/>
                  <a:gd name="T34" fmla="*/ 3 w 47"/>
                  <a:gd name="T35" fmla="*/ 207 h 209"/>
                  <a:gd name="T36" fmla="*/ 3 w 47"/>
                  <a:gd name="T37" fmla="*/ 193 h 209"/>
                  <a:gd name="T38" fmla="*/ 9 w 47"/>
                  <a:gd name="T39" fmla="*/ 162 h 209"/>
                  <a:gd name="T40" fmla="*/ 3 w 47"/>
                  <a:gd name="T41" fmla="*/ 146 h 209"/>
                  <a:gd name="T42" fmla="*/ 9 w 47"/>
                  <a:gd name="T43" fmla="*/ 115 h 209"/>
                  <a:gd name="T44" fmla="*/ 5 w 47"/>
                  <a:gd name="T45" fmla="*/ 96 h 209"/>
                  <a:gd name="T46" fmla="*/ 7 w 47"/>
                  <a:gd name="T47" fmla="*/ 82 h 209"/>
                  <a:gd name="T48" fmla="*/ 0 w 47"/>
                  <a:gd name="T49" fmla="*/ 71 h 209"/>
                  <a:gd name="T50" fmla="*/ 0 w 47"/>
                  <a:gd name="T51" fmla="*/ 55 h 209"/>
                  <a:gd name="T52" fmla="*/ 2 w 47"/>
                  <a:gd name="T53" fmla="*/ 24 h 209"/>
                  <a:gd name="T54" fmla="*/ 13 w 47"/>
                  <a:gd name="T55" fmla="*/ 26 h 209"/>
                  <a:gd name="T56" fmla="*/ 16 w 47"/>
                  <a:gd name="T57" fmla="*/ 18 h 209"/>
                  <a:gd name="T58" fmla="*/ 9 w 47"/>
                  <a:gd name="T59" fmla="*/ 2 h 209"/>
                  <a:gd name="T60" fmla="*/ 14 w 47"/>
                  <a:gd name="T6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09">
                    <a:moveTo>
                      <a:pt x="14" y="0"/>
                    </a:moveTo>
                    <a:lnTo>
                      <a:pt x="18" y="6"/>
                    </a:lnTo>
                    <a:lnTo>
                      <a:pt x="25" y="42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40" y="129"/>
                    </a:lnTo>
                    <a:lnTo>
                      <a:pt x="47" y="144"/>
                    </a:lnTo>
                    <a:lnTo>
                      <a:pt x="34" y="131"/>
                    </a:lnTo>
                    <a:lnTo>
                      <a:pt x="22" y="133"/>
                    </a:lnTo>
                    <a:lnTo>
                      <a:pt x="14" y="171"/>
                    </a:lnTo>
                    <a:lnTo>
                      <a:pt x="23" y="187"/>
                    </a:lnTo>
                    <a:lnTo>
                      <a:pt x="29" y="191"/>
                    </a:lnTo>
                    <a:lnTo>
                      <a:pt x="31" y="204"/>
                    </a:lnTo>
                    <a:lnTo>
                      <a:pt x="29" y="207"/>
                    </a:lnTo>
                    <a:lnTo>
                      <a:pt x="27" y="197"/>
                    </a:lnTo>
                    <a:lnTo>
                      <a:pt x="14" y="193"/>
                    </a:lnTo>
                    <a:lnTo>
                      <a:pt x="7" y="209"/>
                    </a:lnTo>
                    <a:lnTo>
                      <a:pt x="3" y="207"/>
                    </a:lnTo>
                    <a:lnTo>
                      <a:pt x="3" y="193"/>
                    </a:lnTo>
                    <a:lnTo>
                      <a:pt x="9" y="162"/>
                    </a:lnTo>
                    <a:lnTo>
                      <a:pt x="3" y="146"/>
                    </a:lnTo>
                    <a:lnTo>
                      <a:pt x="9" y="115"/>
                    </a:lnTo>
                    <a:lnTo>
                      <a:pt x="5" y="96"/>
                    </a:lnTo>
                    <a:lnTo>
                      <a:pt x="7" y="82"/>
                    </a:lnTo>
                    <a:lnTo>
                      <a:pt x="0" y="71"/>
                    </a:lnTo>
                    <a:lnTo>
                      <a:pt x="0" y="55"/>
                    </a:lnTo>
                    <a:lnTo>
                      <a:pt x="2" y="24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14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1" name="Freeform 932"/>
              <p:cNvSpPr>
                <a:spLocks/>
              </p:cNvSpPr>
              <p:nvPr/>
            </p:nvSpPr>
            <p:spPr bwMode="auto">
              <a:xfrm>
                <a:off x="4290" y="193"/>
                <a:ext cx="51" cy="23"/>
              </a:xfrm>
              <a:custGeom>
                <a:avLst/>
                <a:gdLst>
                  <a:gd name="T0" fmla="*/ 51 w 51"/>
                  <a:gd name="T1" fmla="*/ 0 h 23"/>
                  <a:gd name="T2" fmla="*/ 28 w 51"/>
                  <a:gd name="T3" fmla="*/ 3 h 23"/>
                  <a:gd name="T4" fmla="*/ 10 w 51"/>
                  <a:gd name="T5" fmla="*/ 23 h 23"/>
                  <a:gd name="T6" fmla="*/ 0 w 51"/>
                  <a:gd name="T7" fmla="*/ 16 h 23"/>
                  <a:gd name="T8" fmla="*/ 4 w 51"/>
                  <a:gd name="T9" fmla="*/ 0 h 23"/>
                  <a:gd name="T10" fmla="*/ 51 w 51"/>
                  <a:gd name="T11" fmla="*/ 0 h 23"/>
                  <a:gd name="T12" fmla="*/ 51 w 5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3">
                    <a:moveTo>
                      <a:pt x="51" y="0"/>
                    </a:moveTo>
                    <a:lnTo>
                      <a:pt x="28" y="3"/>
                    </a:lnTo>
                    <a:lnTo>
                      <a:pt x="10" y="23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2" name="Freeform 933"/>
              <p:cNvSpPr>
                <a:spLocks/>
              </p:cNvSpPr>
              <p:nvPr/>
            </p:nvSpPr>
            <p:spPr bwMode="auto">
              <a:xfrm>
                <a:off x="3054" y="109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0 w 12"/>
                  <a:gd name="T3" fmla="*/ 3 h 9"/>
                  <a:gd name="T4" fmla="*/ 5 w 12"/>
                  <a:gd name="T5" fmla="*/ 9 h 9"/>
                  <a:gd name="T6" fmla="*/ 12 w 12"/>
                  <a:gd name="T7" fmla="*/ 5 h 9"/>
                  <a:gd name="T8" fmla="*/ 11 w 12"/>
                  <a:gd name="T9" fmla="*/ 0 h 9"/>
                  <a:gd name="T10" fmla="*/ 11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1" y="0"/>
                    </a:moveTo>
                    <a:lnTo>
                      <a:pt x="0" y="3"/>
                    </a:lnTo>
                    <a:lnTo>
                      <a:pt x="5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3" name="Freeform 934"/>
              <p:cNvSpPr>
                <a:spLocks/>
              </p:cNvSpPr>
              <p:nvPr/>
            </p:nvSpPr>
            <p:spPr bwMode="auto">
              <a:xfrm>
                <a:off x="3054" y="109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0 w 12"/>
                  <a:gd name="T3" fmla="*/ 3 h 9"/>
                  <a:gd name="T4" fmla="*/ 5 w 12"/>
                  <a:gd name="T5" fmla="*/ 9 h 9"/>
                  <a:gd name="T6" fmla="*/ 12 w 12"/>
                  <a:gd name="T7" fmla="*/ 5 h 9"/>
                  <a:gd name="T8" fmla="*/ 11 w 12"/>
                  <a:gd name="T9" fmla="*/ 0 h 9"/>
                  <a:gd name="T10" fmla="*/ 11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1" y="0"/>
                    </a:moveTo>
                    <a:lnTo>
                      <a:pt x="0" y="3"/>
                    </a:lnTo>
                    <a:lnTo>
                      <a:pt x="5" y="9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4" name="Freeform 935"/>
              <p:cNvSpPr>
                <a:spLocks/>
              </p:cNvSpPr>
              <p:nvPr/>
            </p:nvSpPr>
            <p:spPr bwMode="auto">
              <a:xfrm>
                <a:off x="3050" y="1111"/>
                <a:ext cx="22" cy="19"/>
              </a:xfrm>
              <a:custGeom>
                <a:avLst/>
                <a:gdLst>
                  <a:gd name="T0" fmla="*/ 18 w 22"/>
                  <a:gd name="T1" fmla="*/ 0 h 19"/>
                  <a:gd name="T2" fmla="*/ 0 w 22"/>
                  <a:gd name="T3" fmla="*/ 2 h 19"/>
                  <a:gd name="T4" fmla="*/ 0 w 22"/>
                  <a:gd name="T5" fmla="*/ 9 h 19"/>
                  <a:gd name="T6" fmla="*/ 4 w 22"/>
                  <a:gd name="T7" fmla="*/ 13 h 19"/>
                  <a:gd name="T8" fmla="*/ 4 w 22"/>
                  <a:gd name="T9" fmla="*/ 19 h 19"/>
                  <a:gd name="T10" fmla="*/ 7 w 22"/>
                  <a:gd name="T11" fmla="*/ 9 h 19"/>
                  <a:gd name="T12" fmla="*/ 22 w 22"/>
                  <a:gd name="T13" fmla="*/ 4 h 19"/>
                  <a:gd name="T14" fmla="*/ 18 w 22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9"/>
                    </a:lnTo>
                    <a:lnTo>
                      <a:pt x="7" y="9"/>
                    </a:lnTo>
                    <a:lnTo>
                      <a:pt x="22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5" name="Freeform 936"/>
              <p:cNvSpPr>
                <a:spLocks/>
              </p:cNvSpPr>
              <p:nvPr/>
            </p:nvSpPr>
            <p:spPr bwMode="auto">
              <a:xfrm>
                <a:off x="3050" y="1111"/>
                <a:ext cx="22" cy="19"/>
              </a:xfrm>
              <a:custGeom>
                <a:avLst/>
                <a:gdLst>
                  <a:gd name="T0" fmla="*/ 18 w 22"/>
                  <a:gd name="T1" fmla="*/ 0 h 19"/>
                  <a:gd name="T2" fmla="*/ 0 w 22"/>
                  <a:gd name="T3" fmla="*/ 2 h 19"/>
                  <a:gd name="T4" fmla="*/ 0 w 22"/>
                  <a:gd name="T5" fmla="*/ 9 h 19"/>
                  <a:gd name="T6" fmla="*/ 4 w 22"/>
                  <a:gd name="T7" fmla="*/ 13 h 19"/>
                  <a:gd name="T8" fmla="*/ 4 w 22"/>
                  <a:gd name="T9" fmla="*/ 19 h 19"/>
                  <a:gd name="T10" fmla="*/ 7 w 22"/>
                  <a:gd name="T11" fmla="*/ 9 h 19"/>
                  <a:gd name="T12" fmla="*/ 22 w 22"/>
                  <a:gd name="T13" fmla="*/ 4 h 19"/>
                  <a:gd name="T14" fmla="*/ 18 w 22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9"/>
                    </a:lnTo>
                    <a:lnTo>
                      <a:pt x="7" y="9"/>
                    </a:lnTo>
                    <a:lnTo>
                      <a:pt x="22" y="4"/>
                    </a:lnTo>
                    <a:lnTo>
                      <a:pt x="18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6" name="Freeform 937"/>
              <p:cNvSpPr>
                <a:spLocks/>
              </p:cNvSpPr>
              <p:nvPr/>
            </p:nvSpPr>
            <p:spPr bwMode="auto">
              <a:xfrm>
                <a:off x="3050" y="1111"/>
                <a:ext cx="22" cy="19"/>
              </a:xfrm>
              <a:custGeom>
                <a:avLst/>
                <a:gdLst>
                  <a:gd name="T0" fmla="*/ 18 w 22"/>
                  <a:gd name="T1" fmla="*/ 0 h 19"/>
                  <a:gd name="T2" fmla="*/ 0 w 22"/>
                  <a:gd name="T3" fmla="*/ 2 h 19"/>
                  <a:gd name="T4" fmla="*/ 0 w 22"/>
                  <a:gd name="T5" fmla="*/ 9 h 19"/>
                  <a:gd name="T6" fmla="*/ 4 w 22"/>
                  <a:gd name="T7" fmla="*/ 13 h 19"/>
                  <a:gd name="T8" fmla="*/ 4 w 22"/>
                  <a:gd name="T9" fmla="*/ 19 h 19"/>
                  <a:gd name="T10" fmla="*/ 7 w 22"/>
                  <a:gd name="T11" fmla="*/ 9 h 19"/>
                  <a:gd name="T12" fmla="*/ 22 w 22"/>
                  <a:gd name="T13" fmla="*/ 4 h 19"/>
                  <a:gd name="T14" fmla="*/ 18 w 22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9"/>
                    </a:lnTo>
                    <a:lnTo>
                      <a:pt x="7" y="9"/>
                    </a:lnTo>
                    <a:lnTo>
                      <a:pt x="22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7" name="Freeform 938"/>
              <p:cNvSpPr>
                <a:spLocks/>
              </p:cNvSpPr>
              <p:nvPr/>
            </p:nvSpPr>
            <p:spPr bwMode="auto">
              <a:xfrm>
                <a:off x="3050" y="1111"/>
                <a:ext cx="22" cy="19"/>
              </a:xfrm>
              <a:custGeom>
                <a:avLst/>
                <a:gdLst>
                  <a:gd name="T0" fmla="*/ 18 w 22"/>
                  <a:gd name="T1" fmla="*/ 0 h 19"/>
                  <a:gd name="T2" fmla="*/ 0 w 22"/>
                  <a:gd name="T3" fmla="*/ 2 h 19"/>
                  <a:gd name="T4" fmla="*/ 0 w 22"/>
                  <a:gd name="T5" fmla="*/ 9 h 19"/>
                  <a:gd name="T6" fmla="*/ 4 w 22"/>
                  <a:gd name="T7" fmla="*/ 13 h 19"/>
                  <a:gd name="T8" fmla="*/ 4 w 22"/>
                  <a:gd name="T9" fmla="*/ 19 h 19"/>
                  <a:gd name="T10" fmla="*/ 7 w 22"/>
                  <a:gd name="T11" fmla="*/ 9 h 19"/>
                  <a:gd name="T12" fmla="*/ 22 w 22"/>
                  <a:gd name="T13" fmla="*/ 4 h 19"/>
                  <a:gd name="T14" fmla="*/ 18 w 22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9"/>
                    </a:lnTo>
                    <a:lnTo>
                      <a:pt x="7" y="9"/>
                    </a:lnTo>
                    <a:lnTo>
                      <a:pt x="22" y="4"/>
                    </a:lnTo>
                    <a:lnTo>
                      <a:pt x="18" y="0"/>
                    </a:lnTo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8" name="Freeform 939"/>
              <p:cNvSpPr>
                <a:spLocks/>
              </p:cNvSpPr>
              <p:nvPr/>
            </p:nvSpPr>
            <p:spPr bwMode="auto">
              <a:xfrm>
                <a:off x="4889" y="2878"/>
                <a:ext cx="23" cy="9"/>
              </a:xfrm>
              <a:custGeom>
                <a:avLst/>
                <a:gdLst>
                  <a:gd name="T0" fmla="*/ 0 w 23"/>
                  <a:gd name="T1" fmla="*/ 3 h 9"/>
                  <a:gd name="T2" fmla="*/ 11 w 23"/>
                  <a:gd name="T3" fmla="*/ 0 h 9"/>
                  <a:gd name="T4" fmla="*/ 23 w 23"/>
                  <a:gd name="T5" fmla="*/ 5 h 9"/>
                  <a:gd name="T6" fmla="*/ 5 w 23"/>
                  <a:gd name="T7" fmla="*/ 9 h 9"/>
                  <a:gd name="T8" fmla="*/ 0 w 23"/>
                  <a:gd name="T9" fmla="*/ 9 h 9"/>
                  <a:gd name="T10" fmla="*/ 0 w 23"/>
                  <a:gd name="T11" fmla="*/ 3 h 9"/>
                  <a:gd name="T12" fmla="*/ 0 w 23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9">
                    <a:moveTo>
                      <a:pt x="0" y="3"/>
                    </a:moveTo>
                    <a:lnTo>
                      <a:pt x="11" y="0"/>
                    </a:lnTo>
                    <a:lnTo>
                      <a:pt x="23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69" name="Freeform 940"/>
              <p:cNvSpPr>
                <a:spLocks/>
              </p:cNvSpPr>
              <p:nvPr/>
            </p:nvSpPr>
            <p:spPr bwMode="auto">
              <a:xfrm>
                <a:off x="4889" y="2878"/>
                <a:ext cx="23" cy="9"/>
              </a:xfrm>
              <a:custGeom>
                <a:avLst/>
                <a:gdLst>
                  <a:gd name="T0" fmla="*/ 0 w 23"/>
                  <a:gd name="T1" fmla="*/ 3 h 9"/>
                  <a:gd name="T2" fmla="*/ 11 w 23"/>
                  <a:gd name="T3" fmla="*/ 0 h 9"/>
                  <a:gd name="T4" fmla="*/ 23 w 23"/>
                  <a:gd name="T5" fmla="*/ 5 h 9"/>
                  <a:gd name="T6" fmla="*/ 5 w 23"/>
                  <a:gd name="T7" fmla="*/ 9 h 9"/>
                  <a:gd name="T8" fmla="*/ 0 w 23"/>
                  <a:gd name="T9" fmla="*/ 9 h 9"/>
                  <a:gd name="T10" fmla="*/ 0 w 23"/>
                  <a:gd name="T11" fmla="*/ 3 h 9"/>
                  <a:gd name="T12" fmla="*/ 0 w 23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9">
                    <a:moveTo>
                      <a:pt x="0" y="3"/>
                    </a:moveTo>
                    <a:lnTo>
                      <a:pt x="11" y="0"/>
                    </a:lnTo>
                    <a:lnTo>
                      <a:pt x="23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0" name="Freeform 941"/>
              <p:cNvSpPr>
                <a:spLocks/>
              </p:cNvSpPr>
              <p:nvPr/>
            </p:nvSpPr>
            <p:spPr bwMode="auto">
              <a:xfrm>
                <a:off x="4514" y="2441"/>
                <a:ext cx="646" cy="508"/>
              </a:xfrm>
              <a:custGeom>
                <a:avLst/>
                <a:gdLst>
                  <a:gd name="T0" fmla="*/ 20 w 646"/>
                  <a:gd name="T1" fmla="*/ 186 h 508"/>
                  <a:gd name="T2" fmla="*/ 69 w 646"/>
                  <a:gd name="T3" fmla="*/ 166 h 508"/>
                  <a:gd name="T4" fmla="*/ 122 w 646"/>
                  <a:gd name="T5" fmla="*/ 147 h 508"/>
                  <a:gd name="T6" fmla="*/ 142 w 646"/>
                  <a:gd name="T7" fmla="*/ 113 h 508"/>
                  <a:gd name="T8" fmla="*/ 164 w 646"/>
                  <a:gd name="T9" fmla="*/ 113 h 508"/>
                  <a:gd name="T10" fmla="*/ 164 w 646"/>
                  <a:gd name="T11" fmla="*/ 93 h 508"/>
                  <a:gd name="T12" fmla="*/ 178 w 646"/>
                  <a:gd name="T13" fmla="*/ 93 h 508"/>
                  <a:gd name="T14" fmla="*/ 187 w 646"/>
                  <a:gd name="T15" fmla="*/ 71 h 508"/>
                  <a:gd name="T16" fmla="*/ 200 w 646"/>
                  <a:gd name="T17" fmla="*/ 66 h 508"/>
                  <a:gd name="T18" fmla="*/ 218 w 646"/>
                  <a:gd name="T19" fmla="*/ 53 h 508"/>
                  <a:gd name="T20" fmla="*/ 238 w 646"/>
                  <a:gd name="T21" fmla="*/ 73 h 508"/>
                  <a:gd name="T22" fmla="*/ 262 w 646"/>
                  <a:gd name="T23" fmla="*/ 71 h 508"/>
                  <a:gd name="T24" fmla="*/ 273 w 646"/>
                  <a:gd name="T25" fmla="*/ 45 h 508"/>
                  <a:gd name="T26" fmla="*/ 278 w 646"/>
                  <a:gd name="T27" fmla="*/ 31 h 508"/>
                  <a:gd name="T28" fmla="*/ 300 w 646"/>
                  <a:gd name="T29" fmla="*/ 27 h 508"/>
                  <a:gd name="T30" fmla="*/ 297 w 646"/>
                  <a:gd name="T31" fmla="*/ 11 h 508"/>
                  <a:gd name="T32" fmla="*/ 311 w 646"/>
                  <a:gd name="T33" fmla="*/ 16 h 508"/>
                  <a:gd name="T34" fmla="*/ 335 w 646"/>
                  <a:gd name="T35" fmla="*/ 24 h 508"/>
                  <a:gd name="T36" fmla="*/ 360 w 646"/>
                  <a:gd name="T37" fmla="*/ 25 h 508"/>
                  <a:gd name="T38" fmla="*/ 373 w 646"/>
                  <a:gd name="T39" fmla="*/ 27 h 508"/>
                  <a:gd name="T40" fmla="*/ 373 w 646"/>
                  <a:gd name="T41" fmla="*/ 42 h 508"/>
                  <a:gd name="T42" fmla="*/ 362 w 646"/>
                  <a:gd name="T43" fmla="*/ 51 h 508"/>
                  <a:gd name="T44" fmla="*/ 371 w 646"/>
                  <a:gd name="T45" fmla="*/ 87 h 508"/>
                  <a:gd name="T46" fmla="*/ 417 w 646"/>
                  <a:gd name="T47" fmla="*/ 109 h 508"/>
                  <a:gd name="T48" fmla="*/ 455 w 646"/>
                  <a:gd name="T49" fmla="*/ 73 h 508"/>
                  <a:gd name="T50" fmla="*/ 464 w 646"/>
                  <a:gd name="T51" fmla="*/ 5 h 508"/>
                  <a:gd name="T52" fmla="*/ 478 w 646"/>
                  <a:gd name="T53" fmla="*/ 20 h 508"/>
                  <a:gd name="T54" fmla="*/ 493 w 646"/>
                  <a:gd name="T55" fmla="*/ 62 h 508"/>
                  <a:gd name="T56" fmla="*/ 524 w 646"/>
                  <a:gd name="T57" fmla="*/ 102 h 508"/>
                  <a:gd name="T58" fmla="*/ 540 w 646"/>
                  <a:gd name="T59" fmla="*/ 142 h 508"/>
                  <a:gd name="T60" fmla="*/ 571 w 646"/>
                  <a:gd name="T61" fmla="*/ 160 h 508"/>
                  <a:gd name="T62" fmla="*/ 584 w 646"/>
                  <a:gd name="T63" fmla="*/ 198 h 508"/>
                  <a:gd name="T64" fmla="*/ 600 w 646"/>
                  <a:gd name="T65" fmla="*/ 195 h 508"/>
                  <a:gd name="T66" fmla="*/ 639 w 646"/>
                  <a:gd name="T67" fmla="*/ 280 h 508"/>
                  <a:gd name="T68" fmla="*/ 609 w 646"/>
                  <a:gd name="T69" fmla="*/ 398 h 508"/>
                  <a:gd name="T70" fmla="*/ 593 w 646"/>
                  <a:gd name="T71" fmla="*/ 440 h 508"/>
                  <a:gd name="T72" fmla="*/ 539 w 646"/>
                  <a:gd name="T73" fmla="*/ 498 h 508"/>
                  <a:gd name="T74" fmla="*/ 533 w 646"/>
                  <a:gd name="T75" fmla="*/ 508 h 508"/>
                  <a:gd name="T76" fmla="*/ 509 w 646"/>
                  <a:gd name="T77" fmla="*/ 486 h 508"/>
                  <a:gd name="T78" fmla="*/ 484 w 646"/>
                  <a:gd name="T79" fmla="*/ 500 h 508"/>
                  <a:gd name="T80" fmla="*/ 437 w 646"/>
                  <a:gd name="T81" fmla="*/ 482 h 508"/>
                  <a:gd name="T82" fmla="*/ 424 w 646"/>
                  <a:gd name="T83" fmla="*/ 447 h 508"/>
                  <a:gd name="T84" fmla="*/ 404 w 646"/>
                  <a:gd name="T85" fmla="*/ 429 h 508"/>
                  <a:gd name="T86" fmla="*/ 380 w 646"/>
                  <a:gd name="T87" fmla="*/ 429 h 508"/>
                  <a:gd name="T88" fmla="*/ 397 w 646"/>
                  <a:gd name="T89" fmla="*/ 397 h 508"/>
                  <a:gd name="T90" fmla="*/ 384 w 646"/>
                  <a:gd name="T91" fmla="*/ 400 h 508"/>
                  <a:gd name="T92" fmla="*/ 351 w 646"/>
                  <a:gd name="T93" fmla="*/ 417 h 508"/>
                  <a:gd name="T94" fmla="*/ 344 w 646"/>
                  <a:gd name="T95" fmla="*/ 389 h 508"/>
                  <a:gd name="T96" fmla="*/ 324 w 646"/>
                  <a:gd name="T97" fmla="*/ 371 h 508"/>
                  <a:gd name="T98" fmla="*/ 284 w 646"/>
                  <a:gd name="T99" fmla="*/ 358 h 508"/>
                  <a:gd name="T100" fmla="*/ 175 w 646"/>
                  <a:gd name="T101" fmla="*/ 386 h 508"/>
                  <a:gd name="T102" fmla="*/ 91 w 646"/>
                  <a:gd name="T103" fmla="*/ 415 h 508"/>
                  <a:gd name="T104" fmla="*/ 47 w 646"/>
                  <a:gd name="T105" fmla="*/ 422 h 508"/>
                  <a:gd name="T106" fmla="*/ 37 w 646"/>
                  <a:gd name="T107" fmla="*/ 397 h 508"/>
                  <a:gd name="T108" fmla="*/ 27 w 646"/>
                  <a:gd name="T109" fmla="*/ 317 h 508"/>
                  <a:gd name="T110" fmla="*/ 4 w 646"/>
                  <a:gd name="T111" fmla="*/ 264 h 508"/>
                  <a:gd name="T112" fmla="*/ 11 w 646"/>
                  <a:gd name="T113" fmla="*/ 266 h 508"/>
                  <a:gd name="T114" fmla="*/ 7 w 646"/>
                  <a:gd name="T115" fmla="*/ 21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508">
                    <a:moveTo>
                      <a:pt x="13" y="186"/>
                    </a:moveTo>
                    <a:lnTo>
                      <a:pt x="13" y="184"/>
                    </a:lnTo>
                    <a:lnTo>
                      <a:pt x="15" y="198"/>
                    </a:lnTo>
                    <a:lnTo>
                      <a:pt x="20" y="186"/>
                    </a:lnTo>
                    <a:lnTo>
                      <a:pt x="35" y="182"/>
                    </a:lnTo>
                    <a:lnTo>
                      <a:pt x="42" y="171"/>
                    </a:lnTo>
                    <a:lnTo>
                      <a:pt x="55" y="164"/>
                    </a:lnTo>
                    <a:lnTo>
                      <a:pt x="69" y="166"/>
                    </a:lnTo>
                    <a:lnTo>
                      <a:pt x="87" y="158"/>
                    </a:lnTo>
                    <a:lnTo>
                      <a:pt x="93" y="153"/>
                    </a:lnTo>
                    <a:lnTo>
                      <a:pt x="100" y="155"/>
                    </a:lnTo>
                    <a:lnTo>
                      <a:pt x="122" y="147"/>
                    </a:lnTo>
                    <a:lnTo>
                      <a:pt x="133" y="140"/>
                    </a:lnTo>
                    <a:lnTo>
                      <a:pt x="137" y="129"/>
                    </a:lnTo>
                    <a:lnTo>
                      <a:pt x="146" y="122"/>
                    </a:lnTo>
                    <a:lnTo>
                      <a:pt x="142" y="113"/>
                    </a:lnTo>
                    <a:lnTo>
                      <a:pt x="146" y="106"/>
                    </a:lnTo>
                    <a:lnTo>
                      <a:pt x="153" y="100"/>
                    </a:lnTo>
                    <a:lnTo>
                      <a:pt x="155" y="95"/>
                    </a:lnTo>
                    <a:lnTo>
                      <a:pt x="164" y="113"/>
                    </a:lnTo>
                    <a:lnTo>
                      <a:pt x="166" y="106"/>
                    </a:lnTo>
                    <a:lnTo>
                      <a:pt x="169" y="106"/>
                    </a:lnTo>
                    <a:lnTo>
                      <a:pt x="164" y="98"/>
                    </a:lnTo>
                    <a:lnTo>
                      <a:pt x="164" y="93"/>
                    </a:lnTo>
                    <a:lnTo>
                      <a:pt x="171" y="91"/>
                    </a:lnTo>
                    <a:lnTo>
                      <a:pt x="175" y="96"/>
                    </a:lnTo>
                    <a:lnTo>
                      <a:pt x="178" y="96"/>
                    </a:lnTo>
                    <a:lnTo>
                      <a:pt x="178" y="93"/>
                    </a:lnTo>
                    <a:lnTo>
                      <a:pt x="182" y="86"/>
                    </a:lnTo>
                    <a:lnTo>
                      <a:pt x="180" y="80"/>
                    </a:lnTo>
                    <a:lnTo>
                      <a:pt x="189" y="78"/>
                    </a:lnTo>
                    <a:lnTo>
                      <a:pt x="187" y="71"/>
                    </a:lnTo>
                    <a:lnTo>
                      <a:pt x="193" y="73"/>
                    </a:lnTo>
                    <a:lnTo>
                      <a:pt x="191" y="66"/>
                    </a:lnTo>
                    <a:lnTo>
                      <a:pt x="200" y="64"/>
                    </a:lnTo>
                    <a:lnTo>
                      <a:pt x="200" y="66"/>
                    </a:lnTo>
                    <a:lnTo>
                      <a:pt x="204" y="64"/>
                    </a:lnTo>
                    <a:lnTo>
                      <a:pt x="204" y="55"/>
                    </a:lnTo>
                    <a:lnTo>
                      <a:pt x="206" y="58"/>
                    </a:lnTo>
                    <a:lnTo>
                      <a:pt x="218" y="53"/>
                    </a:lnTo>
                    <a:lnTo>
                      <a:pt x="229" y="56"/>
                    </a:lnTo>
                    <a:lnTo>
                      <a:pt x="238" y="66"/>
                    </a:lnTo>
                    <a:lnTo>
                      <a:pt x="235" y="82"/>
                    </a:lnTo>
                    <a:lnTo>
                      <a:pt x="238" y="73"/>
                    </a:lnTo>
                    <a:lnTo>
                      <a:pt x="244" y="69"/>
                    </a:lnTo>
                    <a:lnTo>
                      <a:pt x="255" y="69"/>
                    </a:lnTo>
                    <a:lnTo>
                      <a:pt x="262" y="75"/>
                    </a:lnTo>
                    <a:lnTo>
                      <a:pt x="262" y="71"/>
                    </a:lnTo>
                    <a:lnTo>
                      <a:pt x="264" y="69"/>
                    </a:lnTo>
                    <a:lnTo>
                      <a:pt x="258" y="62"/>
                    </a:lnTo>
                    <a:lnTo>
                      <a:pt x="266" y="47"/>
                    </a:lnTo>
                    <a:lnTo>
                      <a:pt x="273" y="45"/>
                    </a:lnTo>
                    <a:lnTo>
                      <a:pt x="273" y="42"/>
                    </a:lnTo>
                    <a:lnTo>
                      <a:pt x="271" y="42"/>
                    </a:lnTo>
                    <a:lnTo>
                      <a:pt x="271" y="35"/>
                    </a:lnTo>
                    <a:lnTo>
                      <a:pt x="278" y="31"/>
                    </a:lnTo>
                    <a:lnTo>
                      <a:pt x="284" y="35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300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300" y="9"/>
                    </a:lnTo>
                    <a:lnTo>
                      <a:pt x="302" y="11"/>
                    </a:lnTo>
                    <a:lnTo>
                      <a:pt x="304" y="9"/>
                    </a:lnTo>
                    <a:lnTo>
                      <a:pt x="311" y="16"/>
                    </a:lnTo>
                    <a:lnTo>
                      <a:pt x="313" y="13"/>
                    </a:lnTo>
                    <a:lnTo>
                      <a:pt x="317" y="18"/>
                    </a:lnTo>
                    <a:lnTo>
                      <a:pt x="328" y="18"/>
                    </a:lnTo>
                    <a:lnTo>
                      <a:pt x="335" y="24"/>
                    </a:lnTo>
                    <a:lnTo>
                      <a:pt x="344" y="24"/>
                    </a:lnTo>
                    <a:lnTo>
                      <a:pt x="351" y="27"/>
                    </a:lnTo>
                    <a:lnTo>
                      <a:pt x="364" y="22"/>
                    </a:lnTo>
                    <a:lnTo>
                      <a:pt x="360" y="25"/>
                    </a:lnTo>
                    <a:lnTo>
                      <a:pt x="364" y="25"/>
                    </a:lnTo>
                    <a:lnTo>
                      <a:pt x="364" y="33"/>
                    </a:lnTo>
                    <a:lnTo>
                      <a:pt x="371" y="22"/>
                    </a:lnTo>
                    <a:lnTo>
                      <a:pt x="373" y="27"/>
                    </a:lnTo>
                    <a:lnTo>
                      <a:pt x="378" y="27"/>
                    </a:lnTo>
                    <a:lnTo>
                      <a:pt x="373" y="36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68" y="40"/>
                    </a:lnTo>
                    <a:lnTo>
                      <a:pt x="368" y="45"/>
                    </a:lnTo>
                    <a:lnTo>
                      <a:pt x="364" y="44"/>
                    </a:lnTo>
                    <a:lnTo>
                      <a:pt x="362" y="51"/>
                    </a:lnTo>
                    <a:lnTo>
                      <a:pt x="366" y="49"/>
                    </a:lnTo>
                    <a:lnTo>
                      <a:pt x="358" y="71"/>
                    </a:lnTo>
                    <a:lnTo>
                      <a:pt x="369" y="78"/>
                    </a:lnTo>
                    <a:lnTo>
                      <a:pt x="371" y="87"/>
                    </a:lnTo>
                    <a:lnTo>
                      <a:pt x="384" y="86"/>
                    </a:lnTo>
                    <a:lnTo>
                      <a:pt x="398" y="98"/>
                    </a:lnTo>
                    <a:lnTo>
                      <a:pt x="411" y="102"/>
                    </a:lnTo>
                    <a:lnTo>
                      <a:pt x="417" y="109"/>
                    </a:lnTo>
                    <a:lnTo>
                      <a:pt x="429" y="116"/>
                    </a:lnTo>
                    <a:lnTo>
                      <a:pt x="442" y="113"/>
                    </a:lnTo>
                    <a:lnTo>
                      <a:pt x="449" y="98"/>
                    </a:lnTo>
                    <a:lnTo>
                      <a:pt x="455" y="73"/>
                    </a:lnTo>
                    <a:lnTo>
                      <a:pt x="453" y="49"/>
                    </a:lnTo>
                    <a:lnTo>
                      <a:pt x="457" y="33"/>
                    </a:lnTo>
                    <a:lnTo>
                      <a:pt x="455" y="29"/>
                    </a:lnTo>
                    <a:lnTo>
                      <a:pt x="464" y="5"/>
                    </a:lnTo>
                    <a:lnTo>
                      <a:pt x="471" y="0"/>
                    </a:lnTo>
                    <a:lnTo>
                      <a:pt x="473" y="5"/>
                    </a:lnTo>
                    <a:lnTo>
                      <a:pt x="473" y="18"/>
                    </a:lnTo>
                    <a:lnTo>
                      <a:pt x="478" y="20"/>
                    </a:lnTo>
                    <a:lnTo>
                      <a:pt x="478" y="27"/>
                    </a:lnTo>
                    <a:lnTo>
                      <a:pt x="482" y="33"/>
                    </a:lnTo>
                    <a:lnTo>
                      <a:pt x="489" y="60"/>
                    </a:lnTo>
                    <a:lnTo>
                      <a:pt x="493" y="62"/>
                    </a:lnTo>
                    <a:lnTo>
                      <a:pt x="502" y="60"/>
                    </a:lnTo>
                    <a:lnTo>
                      <a:pt x="515" y="71"/>
                    </a:lnTo>
                    <a:lnTo>
                      <a:pt x="517" y="98"/>
                    </a:lnTo>
                    <a:lnTo>
                      <a:pt x="524" y="102"/>
                    </a:lnTo>
                    <a:lnTo>
                      <a:pt x="528" y="129"/>
                    </a:lnTo>
                    <a:lnTo>
                      <a:pt x="531" y="131"/>
                    </a:lnTo>
                    <a:lnTo>
                      <a:pt x="531" y="138"/>
                    </a:lnTo>
                    <a:lnTo>
                      <a:pt x="540" y="142"/>
                    </a:lnTo>
                    <a:lnTo>
                      <a:pt x="548" y="142"/>
                    </a:lnTo>
                    <a:lnTo>
                      <a:pt x="551" y="151"/>
                    </a:lnTo>
                    <a:lnTo>
                      <a:pt x="560" y="153"/>
                    </a:lnTo>
                    <a:lnTo>
                      <a:pt x="571" y="160"/>
                    </a:lnTo>
                    <a:lnTo>
                      <a:pt x="569" y="166"/>
                    </a:lnTo>
                    <a:lnTo>
                      <a:pt x="575" y="169"/>
                    </a:lnTo>
                    <a:lnTo>
                      <a:pt x="580" y="180"/>
                    </a:lnTo>
                    <a:lnTo>
                      <a:pt x="584" y="198"/>
                    </a:lnTo>
                    <a:lnTo>
                      <a:pt x="588" y="196"/>
                    </a:lnTo>
                    <a:lnTo>
                      <a:pt x="591" y="191"/>
                    </a:lnTo>
                    <a:lnTo>
                      <a:pt x="599" y="198"/>
                    </a:lnTo>
                    <a:lnTo>
                      <a:pt x="600" y="195"/>
                    </a:lnTo>
                    <a:lnTo>
                      <a:pt x="604" y="215"/>
                    </a:lnTo>
                    <a:lnTo>
                      <a:pt x="628" y="235"/>
                    </a:lnTo>
                    <a:lnTo>
                      <a:pt x="639" y="255"/>
                    </a:lnTo>
                    <a:lnTo>
                      <a:pt x="639" y="280"/>
                    </a:lnTo>
                    <a:lnTo>
                      <a:pt x="646" y="307"/>
                    </a:lnTo>
                    <a:lnTo>
                      <a:pt x="637" y="357"/>
                    </a:lnTo>
                    <a:lnTo>
                      <a:pt x="629" y="375"/>
                    </a:lnTo>
                    <a:lnTo>
                      <a:pt x="609" y="398"/>
                    </a:lnTo>
                    <a:lnTo>
                      <a:pt x="611" y="402"/>
                    </a:lnTo>
                    <a:lnTo>
                      <a:pt x="600" y="429"/>
                    </a:lnTo>
                    <a:lnTo>
                      <a:pt x="600" y="427"/>
                    </a:lnTo>
                    <a:lnTo>
                      <a:pt x="593" y="440"/>
                    </a:lnTo>
                    <a:lnTo>
                      <a:pt x="589" y="475"/>
                    </a:lnTo>
                    <a:lnTo>
                      <a:pt x="579" y="480"/>
                    </a:lnTo>
                    <a:lnTo>
                      <a:pt x="560" y="482"/>
                    </a:lnTo>
                    <a:lnTo>
                      <a:pt x="539" y="498"/>
                    </a:lnTo>
                    <a:lnTo>
                      <a:pt x="531" y="498"/>
                    </a:lnTo>
                    <a:lnTo>
                      <a:pt x="531" y="502"/>
                    </a:lnTo>
                    <a:lnTo>
                      <a:pt x="535" y="502"/>
                    </a:lnTo>
                    <a:lnTo>
                      <a:pt x="533" y="508"/>
                    </a:lnTo>
                    <a:lnTo>
                      <a:pt x="518" y="495"/>
                    </a:lnTo>
                    <a:lnTo>
                      <a:pt x="517" y="489"/>
                    </a:lnTo>
                    <a:lnTo>
                      <a:pt x="508" y="491"/>
                    </a:lnTo>
                    <a:lnTo>
                      <a:pt x="509" y="486"/>
                    </a:lnTo>
                    <a:lnTo>
                      <a:pt x="508" y="480"/>
                    </a:lnTo>
                    <a:lnTo>
                      <a:pt x="500" y="486"/>
                    </a:lnTo>
                    <a:lnTo>
                      <a:pt x="504" y="488"/>
                    </a:lnTo>
                    <a:lnTo>
                      <a:pt x="484" y="500"/>
                    </a:lnTo>
                    <a:lnTo>
                      <a:pt x="469" y="491"/>
                    </a:lnTo>
                    <a:lnTo>
                      <a:pt x="458" y="489"/>
                    </a:lnTo>
                    <a:lnTo>
                      <a:pt x="453" y="491"/>
                    </a:lnTo>
                    <a:lnTo>
                      <a:pt x="437" y="482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55"/>
                    </a:lnTo>
                    <a:lnTo>
                      <a:pt x="424" y="447"/>
                    </a:lnTo>
                    <a:lnTo>
                      <a:pt x="417" y="438"/>
                    </a:lnTo>
                    <a:lnTo>
                      <a:pt x="418" y="431"/>
                    </a:lnTo>
                    <a:lnTo>
                      <a:pt x="400" y="437"/>
                    </a:lnTo>
                    <a:lnTo>
                      <a:pt x="404" y="429"/>
                    </a:lnTo>
                    <a:lnTo>
                      <a:pt x="404" y="420"/>
                    </a:lnTo>
                    <a:lnTo>
                      <a:pt x="398" y="409"/>
                    </a:lnTo>
                    <a:lnTo>
                      <a:pt x="393" y="427"/>
                    </a:lnTo>
                    <a:lnTo>
                      <a:pt x="380" y="429"/>
                    </a:lnTo>
                    <a:lnTo>
                      <a:pt x="380" y="424"/>
                    </a:lnTo>
                    <a:lnTo>
                      <a:pt x="388" y="422"/>
                    </a:lnTo>
                    <a:lnTo>
                      <a:pt x="389" y="407"/>
                    </a:lnTo>
                    <a:lnTo>
                      <a:pt x="397" y="397"/>
                    </a:lnTo>
                    <a:lnTo>
                      <a:pt x="397" y="389"/>
                    </a:lnTo>
                    <a:lnTo>
                      <a:pt x="393" y="377"/>
                    </a:lnTo>
                    <a:lnTo>
                      <a:pt x="393" y="386"/>
                    </a:lnTo>
                    <a:lnTo>
                      <a:pt x="384" y="400"/>
                    </a:lnTo>
                    <a:lnTo>
                      <a:pt x="371" y="407"/>
                    </a:lnTo>
                    <a:lnTo>
                      <a:pt x="364" y="417"/>
                    </a:lnTo>
                    <a:lnTo>
                      <a:pt x="364" y="426"/>
                    </a:lnTo>
                    <a:lnTo>
                      <a:pt x="351" y="417"/>
                    </a:lnTo>
                    <a:lnTo>
                      <a:pt x="351" y="415"/>
                    </a:lnTo>
                    <a:lnTo>
                      <a:pt x="357" y="417"/>
                    </a:lnTo>
                    <a:lnTo>
                      <a:pt x="355" y="411"/>
                    </a:lnTo>
                    <a:lnTo>
                      <a:pt x="344" y="389"/>
                    </a:lnTo>
                    <a:lnTo>
                      <a:pt x="335" y="386"/>
                    </a:lnTo>
                    <a:lnTo>
                      <a:pt x="337" y="378"/>
                    </a:lnTo>
                    <a:lnTo>
                      <a:pt x="322" y="369"/>
                    </a:lnTo>
                    <a:lnTo>
                      <a:pt x="324" y="371"/>
                    </a:lnTo>
                    <a:lnTo>
                      <a:pt x="311" y="366"/>
                    </a:lnTo>
                    <a:lnTo>
                      <a:pt x="308" y="369"/>
                    </a:lnTo>
                    <a:lnTo>
                      <a:pt x="297" y="360"/>
                    </a:lnTo>
                    <a:lnTo>
                      <a:pt x="284" y="358"/>
                    </a:lnTo>
                    <a:lnTo>
                      <a:pt x="257" y="358"/>
                    </a:lnTo>
                    <a:lnTo>
                      <a:pt x="238" y="369"/>
                    </a:lnTo>
                    <a:lnTo>
                      <a:pt x="207" y="371"/>
                    </a:lnTo>
                    <a:lnTo>
                      <a:pt x="175" y="386"/>
                    </a:lnTo>
                    <a:lnTo>
                      <a:pt x="167" y="402"/>
                    </a:lnTo>
                    <a:lnTo>
                      <a:pt x="109" y="402"/>
                    </a:lnTo>
                    <a:lnTo>
                      <a:pt x="100" y="413"/>
                    </a:lnTo>
                    <a:lnTo>
                      <a:pt x="91" y="415"/>
                    </a:lnTo>
                    <a:lnTo>
                      <a:pt x="82" y="424"/>
                    </a:lnTo>
                    <a:lnTo>
                      <a:pt x="77" y="424"/>
                    </a:lnTo>
                    <a:lnTo>
                      <a:pt x="75" y="426"/>
                    </a:lnTo>
                    <a:lnTo>
                      <a:pt x="47" y="422"/>
                    </a:lnTo>
                    <a:lnTo>
                      <a:pt x="37" y="411"/>
                    </a:lnTo>
                    <a:lnTo>
                      <a:pt x="31" y="409"/>
                    </a:lnTo>
                    <a:lnTo>
                      <a:pt x="31" y="397"/>
                    </a:lnTo>
                    <a:lnTo>
                      <a:pt x="37" y="397"/>
                    </a:lnTo>
                    <a:lnTo>
                      <a:pt x="40" y="389"/>
                    </a:lnTo>
                    <a:lnTo>
                      <a:pt x="40" y="360"/>
                    </a:lnTo>
                    <a:lnTo>
                      <a:pt x="29" y="337"/>
                    </a:lnTo>
                    <a:lnTo>
                      <a:pt x="27" y="317"/>
                    </a:lnTo>
                    <a:lnTo>
                      <a:pt x="15" y="293"/>
                    </a:lnTo>
                    <a:lnTo>
                      <a:pt x="11" y="277"/>
                    </a:lnTo>
                    <a:lnTo>
                      <a:pt x="0" y="262"/>
                    </a:lnTo>
                    <a:lnTo>
                      <a:pt x="4" y="264"/>
                    </a:lnTo>
                    <a:lnTo>
                      <a:pt x="6" y="269"/>
                    </a:lnTo>
                    <a:lnTo>
                      <a:pt x="11" y="267"/>
                    </a:lnTo>
                    <a:lnTo>
                      <a:pt x="7" y="258"/>
                    </a:lnTo>
                    <a:lnTo>
                      <a:pt x="11" y="266"/>
                    </a:lnTo>
                    <a:lnTo>
                      <a:pt x="15" y="258"/>
                    </a:lnTo>
                    <a:lnTo>
                      <a:pt x="2" y="231"/>
                    </a:lnTo>
                    <a:lnTo>
                      <a:pt x="2" y="222"/>
                    </a:lnTo>
                    <a:lnTo>
                      <a:pt x="7" y="213"/>
                    </a:lnTo>
                    <a:lnTo>
                      <a:pt x="7" y="195"/>
                    </a:lnTo>
                    <a:lnTo>
                      <a:pt x="13" y="186"/>
                    </a:lnTo>
                    <a:lnTo>
                      <a:pt x="13" y="18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1" name="Freeform 942"/>
              <p:cNvSpPr>
                <a:spLocks/>
              </p:cNvSpPr>
              <p:nvPr/>
            </p:nvSpPr>
            <p:spPr bwMode="auto">
              <a:xfrm>
                <a:off x="4514" y="2441"/>
                <a:ext cx="646" cy="508"/>
              </a:xfrm>
              <a:custGeom>
                <a:avLst/>
                <a:gdLst>
                  <a:gd name="T0" fmla="*/ 20 w 646"/>
                  <a:gd name="T1" fmla="*/ 186 h 508"/>
                  <a:gd name="T2" fmla="*/ 69 w 646"/>
                  <a:gd name="T3" fmla="*/ 166 h 508"/>
                  <a:gd name="T4" fmla="*/ 122 w 646"/>
                  <a:gd name="T5" fmla="*/ 147 h 508"/>
                  <a:gd name="T6" fmla="*/ 142 w 646"/>
                  <a:gd name="T7" fmla="*/ 113 h 508"/>
                  <a:gd name="T8" fmla="*/ 164 w 646"/>
                  <a:gd name="T9" fmla="*/ 113 h 508"/>
                  <a:gd name="T10" fmla="*/ 164 w 646"/>
                  <a:gd name="T11" fmla="*/ 93 h 508"/>
                  <a:gd name="T12" fmla="*/ 178 w 646"/>
                  <a:gd name="T13" fmla="*/ 93 h 508"/>
                  <a:gd name="T14" fmla="*/ 187 w 646"/>
                  <a:gd name="T15" fmla="*/ 71 h 508"/>
                  <a:gd name="T16" fmla="*/ 200 w 646"/>
                  <a:gd name="T17" fmla="*/ 66 h 508"/>
                  <a:gd name="T18" fmla="*/ 218 w 646"/>
                  <a:gd name="T19" fmla="*/ 53 h 508"/>
                  <a:gd name="T20" fmla="*/ 238 w 646"/>
                  <a:gd name="T21" fmla="*/ 73 h 508"/>
                  <a:gd name="T22" fmla="*/ 262 w 646"/>
                  <a:gd name="T23" fmla="*/ 71 h 508"/>
                  <a:gd name="T24" fmla="*/ 273 w 646"/>
                  <a:gd name="T25" fmla="*/ 45 h 508"/>
                  <a:gd name="T26" fmla="*/ 278 w 646"/>
                  <a:gd name="T27" fmla="*/ 31 h 508"/>
                  <a:gd name="T28" fmla="*/ 300 w 646"/>
                  <a:gd name="T29" fmla="*/ 27 h 508"/>
                  <a:gd name="T30" fmla="*/ 297 w 646"/>
                  <a:gd name="T31" fmla="*/ 11 h 508"/>
                  <a:gd name="T32" fmla="*/ 311 w 646"/>
                  <a:gd name="T33" fmla="*/ 16 h 508"/>
                  <a:gd name="T34" fmla="*/ 335 w 646"/>
                  <a:gd name="T35" fmla="*/ 24 h 508"/>
                  <a:gd name="T36" fmla="*/ 360 w 646"/>
                  <a:gd name="T37" fmla="*/ 25 h 508"/>
                  <a:gd name="T38" fmla="*/ 373 w 646"/>
                  <a:gd name="T39" fmla="*/ 27 h 508"/>
                  <a:gd name="T40" fmla="*/ 373 w 646"/>
                  <a:gd name="T41" fmla="*/ 42 h 508"/>
                  <a:gd name="T42" fmla="*/ 362 w 646"/>
                  <a:gd name="T43" fmla="*/ 51 h 508"/>
                  <a:gd name="T44" fmla="*/ 371 w 646"/>
                  <a:gd name="T45" fmla="*/ 87 h 508"/>
                  <a:gd name="T46" fmla="*/ 417 w 646"/>
                  <a:gd name="T47" fmla="*/ 109 h 508"/>
                  <a:gd name="T48" fmla="*/ 455 w 646"/>
                  <a:gd name="T49" fmla="*/ 73 h 508"/>
                  <a:gd name="T50" fmla="*/ 464 w 646"/>
                  <a:gd name="T51" fmla="*/ 5 h 508"/>
                  <a:gd name="T52" fmla="*/ 478 w 646"/>
                  <a:gd name="T53" fmla="*/ 20 h 508"/>
                  <a:gd name="T54" fmla="*/ 493 w 646"/>
                  <a:gd name="T55" fmla="*/ 62 h 508"/>
                  <a:gd name="T56" fmla="*/ 524 w 646"/>
                  <a:gd name="T57" fmla="*/ 102 h 508"/>
                  <a:gd name="T58" fmla="*/ 540 w 646"/>
                  <a:gd name="T59" fmla="*/ 142 h 508"/>
                  <a:gd name="T60" fmla="*/ 571 w 646"/>
                  <a:gd name="T61" fmla="*/ 160 h 508"/>
                  <a:gd name="T62" fmla="*/ 584 w 646"/>
                  <a:gd name="T63" fmla="*/ 198 h 508"/>
                  <a:gd name="T64" fmla="*/ 600 w 646"/>
                  <a:gd name="T65" fmla="*/ 195 h 508"/>
                  <a:gd name="T66" fmla="*/ 639 w 646"/>
                  <a:gd name="T67" fmla="*/ 280 h 508"/>
                  <a:gd name="T68" fmla="*/ 609 w 646"/>
                  <a:gd name="T69" fmla="*/ 398 h 508"/>
                  <a:gd name="T70" fmla="*/ 593 w 646"/>
                  <a:gd name="T71" fmla="*/ 440 h 508"/>
                  <a:gd name="T72" fmla="*/ 539 w 646"/>
                  <a:gd name="T73" fmla="*/ 498 h 508"/>
                  <a:gd name="T74" fmla="*/ 533 w 646"/>
                  <a:gd name="T75" fmla="*/ 508 h 508"/>
                  <a:gd name="T76" fmla="*/ 509 w 646"/>
                  <a:gd name="T77" fmla="*/ 486 h 508"/>
                  <a:gd name="T78" fmla="*/ 484 w 646"/>
                  <a:gd name="T79" fmla="*/ 500 h 508"/>
                  <a:gd name="T80" fmla="*/ 437 w 646"/>
                  <a:gd name="T81" fmla="*/ 482 h 508"/>
                  <a:gd name="T82" fmla="*/ 424 w 646"/>
                  <a:gd name="T83" fmla="*/ 447 h 508"/>
                  <a:gd name="T84" fmla="*/ 404 w 646"/>
                  <a:gd name="T85" fmla="*/ 429 h 508"/>
                  <a:gd name="T86" fmla="*/ 380 w 646"/>
                  <a:gd name="T87" fmla="*/ 429 h 508"/>
                  <a:gd name="T88" fmla="*/ 397 w 646"/>
                  <a:gd name="T89" fmla="*/ 397 h 508"/>
                  <a:gd name="T90" fmla="*/ 384 w 646"/>
                  <a:gd name="T91" fmla="*/ 400 h 508"/>
                  <a:gd name="T92" fmla="*/ 351 w 646"/>
                  <a:gd name="T93" fmla="*/ 417 h 508"/>
                  <a:gd name="T94" fmla="*/ 344 w 646"/>
                  <a:gd name="T95" fmla="*/ 389 h 508"/>
                  <a:gd name="T96" fmla="*/ 324 w 646"/>
                  <a:gd name="T97" fmla="*/ 371 h 508"/>
                  <a:gd name="T98" fmla="*/ 284 w 646"/>
                  <a:gd name="T99" fmla="*/ 358 h 508"/>
                  <a:gd name="T100" fmla="*/ 175 w 646"/>
                  <a:gd name="T101" fmla="*/ 386 h 508"/>
                  <a:gd name="T102" fmla="*/ 91 w 646"/>
                  <a:gd name="T103" fmla="*/ 415 h 508"/>
                  <a:gd name="T104" fmla="*/ 47 w 646"/>
                  <a:gd name="T105" fmla="*/ 422 h 508"/>
                  <a:gd name="T106" fmla="*/ 37 w 646"/>
                  <a:gd name="T107" fmla="*/ 397 h 508"/>
                  <a:gd name="T108" fmla="*/ 27 w 646"/>
                  <a:gd name="T109" fmla="*/ 317 h 508"/>
                  <a:gd name="T110" fmla="*/ 4 w 646"/>
                  <a:gd name="T111" fmla="*/ 264 h 508"/>
                  <a:gd name="T112" fmla="*/ 11 w 646"/>
                  <a:gd name="T113" fmla="*/ 266 h 508"/>
                  <a:gd name="T114" fmla="*/ 7 w 646"/>
                  <a:gd name="T115" fmla="*/ 21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508">
                    <a:moveTo>
                      <a:pt x="13" y="186"/>
                    </a:moveTo>
                    <a:lnTo>
                      <a:pt x="13" y="184"/>
                    </a:lnTo>
                    <a:lnTo>
                      <a:pt x="15" y="198"/>
                    </a:lnTo>
                    <a:lnTo>
                      <a:pt x="20" y="186"/>
                    </a:lnTo>
                    <a:lnTo>
                      <a:pt x="35" y="182"/>
                    </a:lnTo>
                    <a:lnTo>
                      <a:pt x="42" y="171"/>
                    </a:lnTo>
                    <a:lnTo>
                      <a:pt x="55" y="164"/>
                    </a:lnTo>
                    <a:lnTo>
                      <a:pt x="69" y="166"/>
                    </a:lnTo>
                    <a:lnTo>
                      <a:pt x="87" y="158"/>
                    </a:lnTo>
                    <a:lnTo>
                      <a:pt x="93" y="153"/>
                    </a:lnTo>
                    <a:lnTo>
                      <a:pt x="100" y="155"/>
                    </a:lnTo>
                    <a:lnTo>
                      <a:pt x="122" y="147"/>
                    </a:lnTo>
                    <a:lnTo>
                      <a:pt x="133" y="140"/>
                    </a:lnTo>
                    <a:lnTo>
                      <a:pt x="137" y="129"/>
                    </a:lnTo>
                    <a:lnTo>
                      <a:pt x="146" y="122"/>
                    </a:lnTo>
                    <a:lnTo>
                      <a:pt x="142" y="113"/>
                    </a:lnTo>
                    <a:lnTo>
                      <a:pt x="146" y="106"/>
                    </a:lnTo>
                    <a:lnTo>
                      <a:pt x="153" y="100"/>
                    </a:lnTo>
                    <a:lnTo>
                      <a:pt x="155" y="95"/>
                    </a:lnTo>
                    <a:lnTo>
                      <a:pt x="164" y="113"/>
                    </a:lnTo>
                    <a:lnTo>
                      <a:pt x="166" y="106"/>
                    </a:lnTo>
                    <a:lnTo>
                      <a:pt x="169" y="106"/>
                    </a:lnTo>
                    <a:lnTo>
                      <a:pt x="164" y="98"/>
                    </a:lnTo>
                    <a:lnTo>
                      <a:pt x="164" y="93"/>
                    </a:lnTo>
                    <a:lnTo>
                      <a:pt x="171" y="91"/>
                    </a:lnTo>
                    <a:lnTo>
                      <a:pt x="175" y="96"/>
                    </a:lnTo>
                    <a:lnTo>
                      <a:pt x="178" y="96"/>
                    </a:lnTo>
                    <a:lnTo>
                      <a:pt x="178" y="93"/>
                    </a:lnTo>
                    <a:lnTo>
                      <a:pt x="182" y="86"/>
                    </a:lnTo>
                    <a:lnTo>
                      <a:pt x="180" y="80"/>
                    </a:lnTo>
                    <a:lnTo>
                      <a:pt x="189" y="78"/>
                    </a:lnTo>
                    <a:lnTo>
                      <a:pt x="187" y="71"/>
                    </a:lnTo>
                    <a:lnTo>
                      <a:pt x="193" y="73"/>
                    </a:lnTo>
                    <a:lnTo>
                      <a:pt x="191" y="66"/>
                    </a:lnTo>
                    <a:lnTo>
                      <a:pt x="200" y="64"/>
                    </a:lnTo>
                    <a:lnTo>
                      <a:pt x="200" y="66"/>
                    </a:lnTo>
                    <a:lnTo>
                      <a:pt x="204" y="64"/>
                    </a:lnTo>
                    <a:lnTo>
                      <a:pt x="204" y="55"/>
                    </a:lnTo>
                    <a:lnTo>
                      <a:pt x="206" y="58"/>
                    </a:lnTo>
                    <a:lnTo>
                      <a:pt x="218" y="53"/>
                    </a:lnTo>
                    <a:lnTo>
                      <a:pt x="229" y="56"/>
                    </a:lnTo>
                    <a:lnTo>
                      <a:pt x="238" y="66"/>
                    </a:lnTo>
                    <a:lnTo>
                      <a:pt x="235" y="82"/>
                    </a:lnTo>
                    <a:lnTo>
                      <a:pt x="238" y="73"/>
                    </a:lnTo>
                    <a:lnTo>
                      <a:pt x="244" y="69"/>
                    </a:lnTo>
                    <a:lnTo>
                      <a:pt x="255" y="69"/>
                    </a:lnTo>
                    <a:lnTo>
                      <a:pt x="262" y="75"/>
                    </a:lnTo>
                    <a:lnTo>
                      <a:pt x="262" y="71"/>
                    </a:lnTo>
                    <a:lnTo>
                      <a:pt x="264" y="69"/>
                    </a:lnTo>
                    <a:lnTo>
                      <a:pt x="258" y="62"/>
                    </a:lnTo>
                    <a:lnTo>
                      <a:pt x="266" y="47"/>
                    </a:lnTo>
                    <a:lnTo>
                      <a:pt x="273" y="45"/>
                    </a:lnTo>
                    <a:lnTo>
                      <a:pt x="273" y="42"/>
                    </a:lnTo>
                    <a:lnTo>
                      <a:pt x="271" y="42"/>
                    </a:lnTo>
                    <a:lnTo>
                      <a:pt x="271" y="35"/>
                    </a:lnTo>
                    <a:lnTo>
                      <a:pt x="278" y="31"/>
                    </a:lnTo>
                    <a:lnTo>
                      <a:pt x="284" y="35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300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300" y="9"/>
                    </a:lnTo>
                    <a:lnTo>
                      <a:pt x="302" y="11"/>
                    </a:lnTo>
                    <a:lnTo>
                      <a:pt x="304" y="9"/>
                    </a:lnTo>
                    <a:lnTo>
                      <a:pt x="311" y="16"/>
                    </a:lnTo>
                    <a:lnTo>
                      <a:pt x="313" y="13"/>
                    </a:lnTo>
                    <a:lnTo>
                      <a:pt x="317" y="18"/>
                    </a:lnTo>
                    <a:lnTo>
                      <a:pt x="328" y="18"/>
                    </a:lnTo>
                    <a:lnTo>
                      <a:pt x="335" y="24"/>
                    </a:lnTo>
                    <a:lnTo>
                      <a:pt x="344" y="24"/>
                    </a:lnTo>
                    <a:lnTo>
                      <a:pt x="351" y="27"/>
                    </a:lnTo>
                    <a:lnTo>
                      <a:pt x="364" y="22"/>
                    </a:lnTo>
                    <a:lnTo>
                      <a:pt x="360" y="25"/>
                    </a:lnTo>
                    <a:lnTo>
                      <a:pt x="364" y="25"/>
                    </a:lnTo>
                    <a:lnTo>
                      <a:pt x="364" y="33"/>
                    </a:lnTo>
                    <a:lnTo>
                      <a:pt x="371" y="22"/>
                    </a:lnTo>
                    <a:lnTo>
                      <a:pt x="373" y="27"/>
                    </a:lnTo>
                    <a:lnTo>
                      <a:pt x="378" y="27"/>
                    </a:lnTo>
                    <a:lnTo>
                      <a:pt x="373" y="36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68" y="40"/>
                    </a:lnTo>
                    <a:lnTo>
                      <a:pt x="368" y="45"/>
                    </a:lnTo>
                    <a:lnTo>
                      <a:pt x="364" y="44"/>
                    </a:lnTo>
                    <a:lnTo>
                      <a:pt x="362" y="51"/>
                    </a:lnTo>
                    <a:lnTo>
                      <a:pt x="366" y="49"/>
                    </a:lnTo>
                    <a:lnTo>
                      <a:pt x="358" y="71"/>
                    </a:lnTo>
                    <a:lnTo>
                      <a:pt x="369" y="78"/>
                    </a:lnTo>
                    <a:lnTo>
                      <a:pt x="371" y="87"/>
                    </a:lnTo>
                    <a:lnTo>
                      <a:pt x="384" y="86"/>
                    </a:lnTo>
                    <a:lnTo>
                      <a:pt x="398" y="98"/>
                    </a:lnTo>
                    <a:lnTo>
                      <a:pt x="411" y="102"/>
                    </a:lnTo>
                    <a:lnTo>
                      <a:pt x="417" y="109"/>
                    </a:lnTo>
                    <a:lnTo>
                      <a:pt x="429" y="116"/>
                    </a:lnTo>
                    <a:lnTo>
                      <a:pt x="442" y="113"/>
                    </a:lnTo>
                    <a:lnTo>
                      <a:pt x="449" y="98"/>
                    </a:lnTo>
                    <a:lnTo>
                      <a:pt x="455" y="73"/>
                    </a:lnTo>
                    <a:lnTo>
                      <a:pt x="453" y="49"/>
                    </a:lnTo>
                    <a:lnTo>
                      <a:pt x="457" y="33"/>
                    </a:lnTo>
                    <a:lnTo>
                      <a:pt x="455" y="29"/>
                    </a:lnTo>
                    <a:lnTo>
                      <a:pt x="464" y="5"/>
                    </a:lnTo>
                    <a:lnTo>
                      <a:pt x="471" y="0"/>
                    </a:lnTo>
                    <a:lnTo>
                      <a:pt x="473" y="5"/>
                    </a:lnTo>
                    <a:lnTo>
                      <a:pt x="473" y="18"/>
                    </a:lnTo>
                    <a:lnTo>
                      <a:pt x="478" y="20"/>
                    </a:lnTo>
                    <a:lnTo>
                      <a:pt x="478" y="27"/>
                    </a:lnTo>
                    <a:lnTo>
                      <a:pt x="482" y="33"/>
                    </a:lnTo>
                    <a:lnTo>
                      <a:pt x="489" y="60"/>
                    </a:lnTo>
                    <a:lnTo>
                      <a:pt x="493" y="62"/>
                    </a:lnTo>
                    <a:lnTo>
                      <a:pt x="502" y="60"/>
                    </a:lnTo>
                    <a:lnTo>
                      <a:pt x="515" y="71"/>
                    </a:lnTo>
                    <a:lnTo>
                      <a:pt x="517" y="98"/>
                    </a:lnTo>
                    <a:lnTo>
                      <a:pt x="524" y="102"/>
                    </a:lnTo>
                    <a:lnTo>
                      <a:pt x="528" y="129"/>
                    </a:lnTo>
                    <a:lnTo>
                      <a:pt x="531" y="131"/>
                    </a:lnTo>
                    <a:lnTo>
                      <a:pt x="531" y="138"/>
                    </a:lnTo>
                    <a:lnTo>
                      <a:pt x="540" y="142"/>
                    </a:lnTo>
                    <a:lnTo>
                      <a:pt x="548" y="142"/>
                    </a:lnTo>
                    <a:lnTo>
                      <a:pt x="551" y="151"/>
                    </a:lnTo>
                    <a:lnTo>
                      <a:pt x="560" y="153"/>
                    </a:lnTo>
                    <a:lnTo>
                      <a:pt x="571" y="160"/>
                    </a:lnTo>
                    <a:lnTo>
                      <a:pt x="569" y="166"/>
                    </a:lnTo>
                    <a:lnTo>
                      <a:pt x="575" y="169"/>
                    </a:lnTo>
                    <a:lnTo>
                      <a:pt x="580" y="180"/>
                    </a:lnTo>
                    <a:lnTo>
                      <a:pt x="584" y="198"/>
                    </a:lnTo>
                    <a:lnTo>
                      <a:pt x="588" y="196"/>
                    </a:lnTo>
                    <a:lnTo>
                      <a:pt x="591" y="191"/>
                    </a:lnTo>
                    <a:lnTo>
                      <a:pt x="599" y="198"/>
                    </a:lnTo>
                    <a:lnTo>
                      <a:pt x="600" y="195"/>
                    </a:lnTo>
                    <a:lnTo>
                      <a:pt x="604" y="215"/>
                    </a:lnTo>
                    <a:lnTo>
                      <a:pt x="628" y="235"/>
                    </a:lnTo>
                    <a:lnTo>
                      <a:pt x="639" y="255"/>
                    </a:lnTo>
                    <a:lnTo>
                      <a:pt x="639" y="280"/>
                    </a:lnTo>
                    <a:lnTo>
                      <a:pt x="646" y="307"/>
                    </a:lnTo>
                    <a:lnTo>
                      <a:pt x="637" y="357"/>
                    </a:lnTo>
                    <a:lnTo>
                      <a:pt x="629" y="375"/>
                    </a:lnTo>
                    <a:lnTo>
                      <a:pt x="609" y="398"/>
                    </a:lnTo>
                    <a:lnTo>
                      <a:pt x="611" y="402"/>
                    </a:lnTo>
                    <a:lnTo>
                      <a:pt x="600" y="429"/>
                    </a:lnTo>
                    <a:lnTo>
                      <a:pt x="600" y="427"/>
                    </a:lnTo>
                    <a:lnTo>
                      <a:pt x="593" y="440"/>
                    </a:lnTo>
                    <a:lnTo>
                      <a:pt x="589" y="475"/>
                    </a:lnTo>
                    <a:lnTo>
                      <a:pt x="579" y="480"/>
                    </a:lnTo>
                    <a:lnTo>
                      <a:pt x="560" y="482"/>
                    </a:lnTo>
                    <a:lnTo>
                      <a:pt x="539" y="498"/>
                    </a:lnTo>
                    <a:lnTo>
                      <a:pt x="531" y="498"/>
                    </a:lnTo>
                    <a:lnTo>
                      <a:pt x="531" y="502"/>
                    </a:lnTo>
                    <a:lnTo>
                      <a:pt x="535" y="502"/>
                    </a:lnTo>
                    <a:lnTo>
                      <a:pt x="533" y="508"/>
                    </a:lnTo>
                    <a:lnTo>
                      <a:pt x="518" y="495"/>
                    </a:lnTo>
                    <a:lnTo>
                      <a:pt x="517" y="489"/>
                    </a:lnTo>
                    <a:lnTo>
                      <a:pt x="508" y="491"/>
                    </a:lnTo>
                    <a:lnTo>
                      <a:pt x="509" y="486"/>
                    </a:lnTo>
                    <a:lnTo>
                      <a:pt x="508" y="480"/>
                    </a:lnTo>
                    <a:lnTo>
                      <a:pt x="500" y="486"/>
                    </a:lnTo>
                    <a:lnTo>
                      <a:pt x="504" y="488"/>
                    </a:lnTo>
                    <a:lnTo>
                      <a:pt x="484" y="500"/>
                    </a:lnTo>
                    <a:lnTo>
                      <a:pt x="469" y="491"/>
                    </a:lnTo>
                    <a:lnTo>
                      <a:pt x="458" y="489"/>
                    </a:lnTo>
                    <a:lnTo>
                      <a:pt x="453" y="491"/>
                    </a:lnTo>
                    <a:lnTo>
                      <a:pt x="437" y="482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55"/>
                    </a:lnTo>
                    <a:lnTo>
                      <a:pt x="424" y="447"/>
                    </a:lnTo>
                    <a:lnTo>
                      <a:pt x="417" y="438"/>
                    </a:lnTo>
                    <a:lnTo>
                      <a:pt x="418" y="431"/>
                    </a:lnTo>
                    <a:lnTo>
                      <a:pt x="400" y="437"/>
                    </a:lnTo>
                    <a:lnTo>
                      <a:pt x="404" y="429"/>
                    </a:lnTo>
                    <a:lnTo>
                      <a:pt x="404" y="420"/>
                    </a:lnTo>
                    <a:lnTo>
                      <a:pt x="398" y="409"/>
                    </a:lnTo>
                    <a:lnTo>
                      <a:pt x="393" y="427"/>
                    </a:lnTo>
                    <a:lnTo>
                      <a:pt x="380" y="429"/>
                    </a:lnTo>
                    <a:lnTo>
                      <a:pt x="380" y="424"/>
                    </a:lnTo>
                    <a:lnTo>
                      <a:pt x="388" y="422"/>
                    </a:lnTo>
                    <a:lnTo>
                      <a:pt x="389" y="407"/>
                    </a:lnTo>
                    <a:lnTo>
                      <a:pt x="397" y="397"/>
                    </a:lnTo>
                    <a:lnTo>
                      <a:pt x="397" y="389"/>
                    </a:lnTo>
                    <a:lnTo>
                      <a:pt x="393" y="377"/>
                    </a:lnTo>
                    <a:lnTo>
                      <a:pt x="393" y="386"/>
                    </a:lnTo>
                    <a:lnTo>
                      <a:pt x="384" y="400"/>
                    </a:lnTo>
                    <a:lnTo>
                      <a:pt x="371" y="407"/>
                    </a:lnTo>
                    <a:lnTo>
                      <a:pt x="364" y="417"/>
                    </a:lnTo>
                    <a:lnTo>
                      <a:pt x="364" y="426"/>
                    </a:lnTo>
                    <a:lnTo>
                      <a:pt x="351" y="417"/>
                    </a:lnTo>
                    <a:lnTo>
                      <a:pt x="351" y="415"/>
                    </a:lnTo>
                    <a:lnTo>
                      <a:pt x="357" y="417"/>
                    </a:lnTo>
                    <a:lnTo>
                      <a:pt x="355" y="411"/>
                    </a:lnTo>
                    <a:lnTo>
                      <a:pt x="344" y="389"/>
                    </a:lnTo>
                    <a:lnTo>
                      <a:pt x="335" y="386"/>
                    </a:lnTo>
                    <a:lnTo>
                      <a:pt x="337" y="378"/>
                    </a:lnTo>
                    <a:lnTo>
                      <a:pt x="322" y="369"/>
                    </a:lnTo>
                    <a:lnTo>
                      <a:pt x="324" y="371"/>
                    </a:lnTo>
                    <a:lnTo>
                      <a:pt x="311" y="366"/>
                    </a:lnTo>
                    <a:lnTo>
                      <a:pt x="308" y="369"/>
                    </a:lnTo>
                    <a:lnTo>
                      <a:pt x="297" y="360"/>
                    </a:lnTo>
                    <a:lnTo>
                      <a:pt x="284" y="358"/>
                    </a:lnTo>
                    <a:lnTo>
                      <a:pt x="257" y="358"/>
                    </a:lnTo>
                    <a:lnTo>
                      <a:pt x="238" y="369"/>
                    </a:lnTo>
                    <a:lnTo>
                      <a:pt x="207" y="371"/>
                    </a:lnTo>
                    <a:lnTo>
                      <a:pt x="175" y="386"/>
                    </a:lnTo>
                    <a:lnTo>
                      <a:pt x="167" y="402"/>
                    </a:lnTo>
                    <a:lnTo>
                      <a:pt x="109" y="402"/>
                    </a:lnTo>
                    <a:lnTo>
                      <a:pt x="100" y="413"/>
                    </a:lnTo>
                    <a:lnTo>
                      <a:pt x="91" y="415"/>
                    </a:lnTo>
                    <a:lnTo>
                      <a:pt x="82" y="424"/>
                    </a:lnTo>
                    <a:lnTo>
                      <a:pt x="77" y="424"/>
                    </a:lnTo>
                    <a:lnTo>
                      <a:pt x="75" y="426"/>
                    </a:lnTo>
                    <a:lnTo>
                      <a:pt x="47" y="422"/>
                    </a:lnTo>
                    <a:lnTo>
                      <a:pt x="37" y="411"/>
                    </a:lnTo>
                    <a:lnTo>
                      <a:pt x="31" y="409"/>
                    </a:lnTo>
                    <a:lnTo>
                      <a:pt x="31" y="397"/>
                    </a:lnTo>
                    <a:lnTo>
                      <a:pt x="37" y="397"/>
                    </a:lnTo>
                    <a:lnTo>
                      <a:pt x="40" y="389"/>
                    </a:lnTo>
                    <a:lnTo>
                      <a:pt x="40" y="360"/>
                    </a:lnTo>
                    <a:lnTo>
                      <a:pt x="29" y="337"/>
                    </a:lnTo>
                    <a:lnTo>
                      <a:pt x="27" y="317"/>
                    </a:lnTo>
                    <a:lnTo>
                      <a:pt x="15" y="293"/>
                    </a:lnTo>
                    <a:lnTo>
                      <a:pt x="11" y="277"/>
                    </a:lnTo>
                    <a:lnTo>
                      <a:pt x="0" y="262"/>
                    </a:lnTo>
                    <a:lnTo>
                      <a:pt x="4" y="264"/>
                    </a:lnTo>
                    <a:lnTo>
                      <a:pt x="6" y="269"/>
                    </a:lnTo>
                    <a:lnTo>
                      <a:pt x="11" y="267"/>
                    </a:lnTo>
                    <a:lnTo>
                      <a:pt x="7" y="258"/>
                    </a:lnTo>
                    <a:lnTo>
                      <a:pt x="11" y="266"/>
                    </a:lnTo>
                    <a:lnTo>
                      <a:pt x="15" y="258"/>
                    </a:lnTo>
                    <a:lnTo>
                      <a:pt x="2" y="231"/>
                    </a:lnTo>
                    <a:lnTo>
                      <a:pt x="2" y="222"/>
                    </a:lnTo>
                    <a:lnTo>
                      <a:pt x="7" y="213"/>
                    </a:lnTo>
                    <a:lnTo>
                      <a:pt x="7" y="195"/>
                    </a:lnTo>
                    <a:lnTo>
                      <a:pt x="13" y="186"/>
                    </a:lnTo>
                    <a:lnTo>
                      <a:pt x="13" y="18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2" name="Freeform 943"/>
              <p:cNvSpPr>
                <a:spLocks/>
              </p:cNvSpPr>
              <p:nvPr/>
            </p:nvSpPr>
            <p:spPr bwMode="auto">
              <a:xfrm>
                <a:off x="5074" y="297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3" name="Freeform 944"/>
              <p:cNvSpPr>
                <a:spLocks/>
              </p:cNvSpPr>
              <p:nvPr/>
            </p:nvSpPr>
            <p:spPr bwMode="auto">
              <a:xfrm>
                <a:off x="5074" y="297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4" name="Freeform 945"/>
              <p:cNvSpPr>
                <a:spLocks/>
              </p:cNvSpPr>
              <p:nvPr/>
            </p:nvSpPr>
            <p:spPr bwMode="auto">
              <a:xfrm>
                <a:off x="4887" y="2492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4 w 7"/>
                  <a:gd name="T3" fmla="*/ 0 h 9"/>
                  <a:gd name="T4" fmla="*/ 7 w 7"/>
                  <a:gd name="T5" fmla="*/ 7 h 9"/>
                  <a:gd name="T6" fmla="*/ 0 w 7"/>
                  <a:gd name="T7" fmla="*/ 9 h 9"/>
                  <a:gd name="T8" fmla="*/ 0 w 7"/>
                  <a:gd name="T9" fmla="*/ 0 h 9"/>
                  <a:gd name="T10" fmla="*/ 0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4" y="0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5" name="Freeform 946"/>
              <p:cNvSpPr>
                <a:spLocks/>
              </p:cNvSpPr>
              <p:nvPr/>
            </p:nvSpPr>
            <p:spPr bwMode="auto">
              <a:xfrm>
                <a:off x="4887" y="2492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4 w 7"/>
                  <a:gd name="T3" fmla="*/ 0 h 9"/>
                  <a:gd name="T4" fmla="*/ 7 w 7"/>
                  <a:gd name="T5" fmla="*/ 7 h 9"/>
                  <a:gd name="T6" fmla="*/ 0 w 7"/>
                  <a:gd name="T7" fmla="*/ 9 h 9"/>
                  <a:gd name="T8" fmla="*/ 0 w 7"/>
                  <a:gd name="T9" fmla="*/ 0 h 9"/>
                  <a:gd name="T10" fmla="*/ 0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4" y="0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6" name="Freeform 947"/>
              <p:cNvSpPr>
                <a:spLocks/>
              </p:cNvSpPr>
              <p:nvPr/>
            </p:nvSpPr>
            <p:spPr bwMode="auto">
              <a:xfrm>
                <a:off x="4789" y="2450"/>
                <a:ext cx="16" cy="11"/>
              </a:xfrm>
              <a:custGeom>
                <a:avLst/>
                <a:gdLst>
                  <a:gd name="T0" fmla="*/ 0 w 16"/>
                  <a:gd name="T1" fmla="*/ 0 h 11"/>
                  <a:gd name="T2" fmla="*/ 3 w 16"/>
                  <a:gd name="T3" fmla="*/ 4 h 11"/>
                  <a:gd name="T4" fmla="*/ 13 w 16"/>
                  <a:gd name="T5" fmla="*/ 0 h 11"/>
                  <a:gd name="T6" fmla="*/ 16 w 16"/>
                  <a:gd name="T7" fmla="*/ 6 h 11"/>
                  <a:gd name="T8" fmla="*/ 9 w 16"/>
                  <a:gd name="T9" fmla="*/ 11 h 11"/>
                  <a:gd name="T10" fmla="*/ 2 w 16"/>
                  <a:gd name="T11" fmla="*/ 7 h 11"/>
                  <a:gd name="T12" fmla="*/ 0 w 16"/>
                  <a:gd name="T13" fmla="*/ 0 h 11"/>
                  <a:gd name="T14" fmla="*/ 0 w 1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lnTo>
                      <a:pt x="3" y="4"/>
                    </a:lnTo>
                    <a:lnTo>
                      <a:pt x="13" y="0"/>
                    </a:lnTo>
                    <a:lnTo>
                      <a:pt x="16" y="6"/>
                    </a:lnTo>
                    <a:lnTo>
                      <a:pt x="9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7" name="Freeform 948"/>
              <p:cNvSpPr>
                <a:spLocks/>
              </p:cNvSpPr>
              <p:nvPr/>
            </p:nvSpPr>
            <p:spPr bwMode="auto">
              <a:xfrm>
                <a:off x="4789" y="2450"/>
                <a:ext cx="16" cy="11"/>
              </a:xfrm>
              <a:custGeom>
                <a:avLst/>
                <a:gdLst>
                  <a:gd name="T0" fmla="*/ 0 w 16"/>
                  <a:gd name="T1" fmla="*/ 0 h 11"/>
                  <a:gd name="T2" fmla="*/ 3 w 16"/>
                  <a:gd name="T3" fmla="*/ 4 h 11"/>
                  <a:gd name="T4" fmla="*/ 13 w 16"/>
                  <a:gd name="T5" fmla="*/ 0 h 11"/>
                  <a:gd name="T6" fmla="*/ 16 w 16"/>
                  <a:gd name="T7" fmla="*/ 6 h 11"/>
                  <a:gd name="T8" fmla="*/ 9 w 16"/>
                  <a:gd name="T9" fmla="*/ 11 h 11"/>
                  <a:gd name="T10" fmla="*/ 2 w 16"/>
                  <a:gd name="T11" fmla="*/ 7 h 11"/>
                  <a:gd name="T12" fmla="*/ 0 w 16"/>
                  <a:gd name="T13" fmla="*/ 0 h 11"/>
                  <a:gd name="T14" fmla="*/ 0 w 1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lnTo>
                      <a:pt x="3" y="4"/>
                    </a:lnTo>
                    <a:lnTo>
                      <a:pt x="13" y="0"/>
                    </a:lnTo>
                    <a:lnTo>
                      <a:pt x="16" y="6"/>
                    </a:lnTo>
                    <a:lnTo>
                      <a:pt x="9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8" name="Freeform 949"/>
              <p:cNvSpPr>
                <a:spLocks/>
              </p:cNvSpPr>
              <p:nvPr/>
            </p:nvSpPr>
            <p:spPr bwMode="auto">
              <a:xfrm>
                <a:off x="4783" y="245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3 h 7"/>
                  <a:gd name="T4" fmla="*/ 2 w 8"/>
                  <a:gd name="T5" fmla="*/ 0 h 7"/>
                  <a:gd name="T6" fmla="*/ 8 w 8"/>
                  <a:gd name="T7" fmla="*/ 5 h 7"/>
                  <a:gd name="T8" fmla="*/ 0 w 8"/>
                  <a:gd name="T9" fmla="*/ 7 h 7"/>
                  <a:gd name="T10" fmla="*/ 0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79" name="Freeform 950"/>
              <p:cNvSpPr>
                <a:spLocks/>
              </p:cNvSpPr>
              <p:nvPr/>
            </p:nvSpPr>
            <p:spPr bwMode="auto">
              <a:xfrm>
                <a:off x="4783" y="245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3 h 7"/>
                  <a:gd name="T4" fmla="*/ 2 w 8"/>
                  <a:gd name="T5" fmla="*/ 0 h 7"/>
                  <a:gd name="T6" fmla="*/ 8 w 8"/>
                  <a:gd name="T7" fmla="*/ 5 h 7"/>
                  <a:gd name="T8" fmla="*/ 0 w 8"/>
                  <a:gd name="T9" fmla="*/ 7 h 7"/>
                  <a:gd name="T10" fmla="*/ 0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0" name="Freeform 951"/>
              <p:cNvSpPr>
                <a:spLocks/>
              </p:cNvSpPr>
              <p:nvPr/>
            </p:nvSpPr>
            <p:spPr bwMode="auto">
              <a:xfrm>
                <a:off x="4931" y="2536"/>
                <a:ext cx="9" cy="5"/>
              </a:xfrm>
              <a:custGeom>
                <a:avLst/>
                <a:gdLst>
                  <a:gd name="T0" fmla="*/ 5 w 9"/>
                  <a:gd name="T1" fmla="*/ 0 h 5"/>
                  <a:gd name="T2" fmla="*/ 9 w 9"/>
                  <a:gd name="T3" fmla="*/ 1 h 5"/>
                  <a:gd name="T4" fmla="*/ 1 w 9"/>
                  <a:gd name="T5" fmla="*/ 5 h 5"/>
                  <a:gd name="T6" fmla="*/ 0 w 9"/>
                  <a:gd name="T7" fmla="*/ 3 h 5"/>
                  <a:gd name="T8" fmla="*/ 5 w 9"/>
                  <a:gd name="T9" fmla="*/ 0 h 5"/>
                  <a:gd name="T10" fmla="*/ 5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9" y="1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1" name="Freeform 952"/>
              <p:cNvSpPr>
                <a:spLocks/>
              </p:cNvSpPr>
              <p:nvPr/>
            </p:nvSpPr>
            <p:spPr bwMode="auto">
              <a:xfrm>
                <a:off x="4931" y="2536"/>
                <a:ext cx="9" cy="5"/>
              </a:xfrm>
              <a:custGeom>
                <a:avLst/>
                <a:gdLst>
                  <a:gd name="T0" fmla="*/ 5 w 9"/>
                  <a:gd name="T1" fmla="*/ 0 h 5"/>
                  <a:gd name="T2" fmla="*/ 9 w 9"/>
                  <a:gd name="T3" fmla="*/ 1 h 5"/>
                  <a:gd name="T4" fmla="*/ 1 w 9"/>
                  <a:gd name="T5" fmla="*/ 5 h 5"/>
                  <a:gd name="T6" fmla="*/ 0 w 9"/>
                  <a:gd name="T7" fmla="*/ 3 h 5"/>
                  <a:gd name="T8" fmla="*/ 5 w 9"/>
                  <a:gd name="T9" fmla="*/ 0 h 5"/>
                  <a:gd name="T10" fmla="*/ 5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lnTo>
                      <a:pt x="9" y="1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2" name="Freeform 953"/>
              <p:cNvSpPr>
                <a:spLocks/>
              </p:cNvSpPr>
              <p:nvPr/>
            </p:nvSpPr>
            <p:spPr bwMode="auto">
              <a:xfrm>
                <a:off x="5153" y="2677"/>
                <a:ext cx="5" cy="15"/>
              </a:xfrm>
              <a:custGeom>
                <a:avLst/>
                <a:gdLst>
                  <a:gd name="T0" fmla="*/ 1 w 5"/>
                  <a:gd name="T1" fmla="*/ 0 h 15"/>
                  <a:gd name="T2" fmla="*/ 5 w 5"/>
                  <a:gd name="T3" fmla="*/ 8 h 15"/>
                  <a:gd name="T4" fmla="*/ 0 w 5"/>
                  <a:gd name="T5" fmla="*/ 15 h 15"/>
                  <a:gd name="T6" fmla="*/ 1 w 5"/>
                  <a:gd name="T7" fmla="*/ 0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lnTo>
                      <a:pt x="5" y="8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3" name="Freeform 954"/>
              <p:cNvSpPr>
                <a:spLocks/>
              </p:cNvSpPr>
              <p:nvPr/>
            </p:nvSpPr>
            <p:spPr bwMode="auto">
              <a:xfrm>
                <a:off x="5153" y="2677"/>
                <a:ext cx="5" cy="15"/>
              </a:xfrm>
              <a:custGeom>
                <a:avLst/>
                <a:gdLst>
                  <a:gd name="T0" fmla="*/ 1 w 5"/>
                  <a:gd name="T1" fmla="*/ 0 h 15"/>
                  <a:gd name="T2" fmla="*/ 5 w 5"/>
                  <a:gd name="T3" fmla="*/ 8 h 15"/>
                  <a:gd name="T4" fmla="*/ 0 w 5"/>
                  <a:gd name="T5" fmla="*/ 15 h 15"/>
                  <a:gd name="T6" fmla="*/ 1 w 5"/>
                  <a:gd name="T7" fmla="*/ 0 h 15"/>
                  <a:gd name="T8" fmla="*/ 1 w 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0"/>
                    </a:moveTo>
                    <a:lnTo>
                      <a:pt x="5" y="8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4" name="Freeform 955"/>
              <p:cNvSpPr>
                <a:spLocks/>
              </p:cNvSpPr>
              <p:nvPr/>
            </p:nvSpPr>
            <p:spPr bwMode="auto">
              <a:xfrm>
                <a:off x="5069" y="2961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7 w 7"/>
                  <a:gd name="T3" fmla="*/ 4 h 11"/>
                  <a:gd name="T4" fmla="*/ 7 w 7"/>
                  <a:gd name="T5" fmla="*/ 9 h 11"/>
                  <a:gd name="T6" fmla="*/ 5 w 7"/>
                  <a:gd name="T7" fmla="*/ 11 h 11"/>
                  <a:gd name="T8" fmla="*/ 0 w 7"/>
                  <a:gd name="T9" fmla="*/ 0 h 11"/>
                  <a:gd name="T10" fmla="*/ 0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7" y="4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5" name="Freeform 956"/>
              <p:cNvSpPr>
                <a:spLocks/>
              </p:cNvSpPr>
              <p:nvPr/>
            </p:nvSpPr>
            <p:spPr bwMode="auto">
              <a:xfrm>
                <a:off x="5069" y="2961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7 w 7"/>
                  <a:gd name="T3" fmla="*/ 4 h 11"/>
                  <a:gd name="T4" fmla="*/ 7 w 7"/>
                  <a:gd name="T5" fmla="*/ 9 h 11"/>
                  <a:gd name="T6" fmla="*/ 5 w 7"/>
                  <a:gd name="T7" fmla="*/ 11 h 11"/>
                  <a:gd name="T8" fmla="*/ 0 w 7"/>
                  <a:gd name="T9" fmla="*/ 0 h 11"/>
                  <a:gd name="T10" fmla="*/ 0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7" y="4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6" name="Freeform 957"/>
              <p:cNvSpPr>
                <a:spLocks/>
              </p:cNvSpPr>
              <p:nvPr/>
            </p:nvSpPr>
            <p:spPr bwMode="auto">
              <a:xfrm>
                <a:off x="5020" y="2979"/>
                <a:ext cx="56" cy="64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13 h 64"/>
                  <a:gd name="T4" fmla="*/ 12 w 56"/>
                  <a:gd name="T5" fmla="*/ 35 h 64"/>
                  <a:gd name="T6" fmla="*/ 11 w 56"/>
                  <a:gd name="T7" fmla="*/ 39 h 64"/>
                  <a:gd name="T8" fmla="*/ 7 w 56"/>
                  <a:gd name="T9" fmla="*/ 31 h 64"/>
                  <a:gd name="T10" fmla="*/ 11 w 56"/>
                  <a:gd name="T11" fmla="*/ 46 h 64"/>
                  <a:gd name="T12" fmla="*/ 18 w 56"/>
                  <a:gd name="T13" fmla="*/ 55 h 64"/>
                  <a:gd name="T14" fmla="*/ 23 w 56"/>
                  <a:gd name="T15" fmla="*/ 59 h 64"/>
                  <a:gd name="T16" fmla="*/ 20 w 56"/>
                  <a:gd name="T17" fmla="*/ 62 h 64"/>
                  <a:gd name="T18" fmla="*/ 34 w 56"/>
                  <a:gd name="T19" fmla="*/ 64 h 64"/>
                  <a:gd name="T20" fmla="*/ 36 w 56"/>
                  <a:gd name="T21" fmla="*/ 55 h 64"/>
                  <a:gd name="T22" fmla="*/ 42 w 56"/>
                  <a:gd name="T23" fmla="*/ 57 h 64"/>
                  <a:gd name="T24" fmla="*/ 45 w 56"/>
                  <a:gd name="T25" fmla="*/ 46 h 64"/>
                  <a:gd name="T26" fmla="*/ 51 w 56"/>
                  <a:gd name="T27" fmla="*/ 46 h 64"/>
                  <a:gd name="T28" fmla="*/ 56 w 56"/>
                  <a:gd name="T29" fmla="*/ 30 h 64"/>
                  <a:gd name="T30" fmla="*/ 56 w 56"/>
                  <a:gd name="T31" fmla="*/ 13 h 64"/>
                  <a:gd name="T32" fmla="*/ 53 w 56"/>
                  <a:gd name="T33" fmla="*/ 4 h 64"/>
                  <a:gd name="T34" fmla="*/ 29 w 56"/>
                  <a:gd name="T35" fmla="*/ 11 h 64"/>
                  <a:gd name="T36" fmla="*/ 0 w 56"/>
                  <a:gd name="T37" fmla="*/ 0 h 64"/>
                  <a:gd name="T38" fmla="*/ 0 w 56"/>
                  <a:gd name="T3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64">
                    <a:moveTo>
                      <a:pt x="0" y="0"/>
                    </a:moveTo>
                    <a:lnTo>
                      <a:pt x="0" y="13"/>
                    </a:lnTo>
                    <a:lnTo>
                      <a:pt x="12" y="35"/>
                    </a:lnTo>
                    <a:lnTo>
                      <a:pt x="11" y="39"/>
                    </a:lnTo>
                    <a:lnTo>
                      <a:pt x="7" y="31"/>
                    </a:lnTo>
                    <a:lnTo>
                      <a:pt x="11" y="46"/>
                    </a:lnTo>
                    <a:lnTo>
                      <a:pt x="18" y="55"/>
                    </a:lnTo>
                    <a:lnTo>
                      <a:pt x="23" y="59"/>
                    </a:lnTo>
                    <a:lnTo>
                      <a:pt x="20" y="62"/>
                    </a:lnTo>
                    <a:lnTo>
                      <a:pt x="34" y="64"/>
                    </a:lnTo>
                    <a:lnTo>
                      <a:pt x="36" y="55"/>
                    </a:lnTo>
                    <a:lnTo>
                      <a:pt x="42" y="57"/>
                    </a:lnTo>
                    <a:lnTo>
                      <a:pt x="45" y="46"/>
                    </a:lnTo>
                    <a:lnTo>
                      <a:pt x="51" y="46"/>
                    </a:lnTo>
                    <a:lnTo>
                      <a:pt x="56" y="30"/>
                    </a:lnTo>
                    <a:lnTo>
                      <a:pt x="56" y="13"/>
                    </a:lnTo>
                    <a:lnTo>
                      <a:pt x="53" y="4"/>
                    </a:lnTo>
                    <a:lnTo>
                      <a:pt x="2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7" name="Freeform 958"/>
              <p:cNvSpPr>
                <a:spLocks/>
              </p:cNvSpPr>
              <p:nvPr/>
            </p:nvSpPr>
            <p:spPr bwMode="auto">
              <a:xfrm>
                <a:off x="5020" y="2979"/>
                <a:ext cx="56" cy="64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13 h 64"/>
                  <a:gd name="T4" fmla="*/ 12 w 56"/>
                  <a:gd name="T5" fmla="*/ 35 h 64"/>
                  <a:gd name="T6" fmla="*/ 11 w 56"/>
                  <a:gd name="T7" fmla="*/ 39 h 64"/>
                  <a:gd name="T8" fmla="*/ 7 w 56"/>
                  <a:gd name="T9" fmla="*/ 31 h 64"/>
                  <a:gd name="T10" fmla="*/ 11 w 56"/>
                  <a:gd name="T11" fmla="*/ 46 h 64"/>
                  <a:gd name="T12" fmla="*/ 18 w 56"/>
                  <a:gd name="T13" fmla="*/ 55 h 64"/>
                  <a:gd name="T14" fmla="*/ 23 w 56"/>
                  <a:gd name="T15" fmla="*/ 59 h 64"/>
                  <a:gd name="T16" fmla="*/ 20 w 56"/>
                  <a:gd name="T17" fmla="*/ 62 h 64"/>
                  <a:gd name="T18" fmla="*/ 34 w 56"/>
                  <a:gd name="T19" fmla="*/ 64 h 64"/>
                  <a:gd name="T20" fmla="*/ 36 w 56"/>
                  <a:gd name="T21" fmla="*/ 55 h 64"/>
                  <a:gd name="T22" fmla="*/ 42 w 56"/>
                  <a:gd name="T23" fmla="*/ 57 h 64"/>
                  <a:gd name="T24" fmla="*/ 45 w 56"/>
                  <a:gd name="T25" fmla="*/ 46 h 64"/>
                  <a:gd name="T26" fmla="*/ 51 w 56"/>
                  <a:gd name="T27" fmla="*/ 46 h 64"/>
                  <a:gd name="T28" fmla="*/ 56 w 56"/>
                  <a:gd name="T29" fmla="*/ 30 h 64"/>
                  <a:gd name="T30" fmla="*/ 56 w 56"/>
                  <a:gd name="T31" fmla="*/ 13 h 64"/>
                  <a:gd name="T32" fmla="*/ 53 w 56"/>
                  <a:gd name="T33" fmla="*/ 4 h 64"/>
                  <a:gd name="T34" fmla="*/ 29 w 56"/>
                  <a:gd name="T35" fmla="*/ 11 h 64"/>
                  <a:gd name="T36" fmla="*/ 0 w 56"/>
                  <a:gd name="T37" fmla="*/ 0 h 64"/>
                  <a:gd name="T38" fmla="*/ 0 w 56"/>
                  <a:gd name="T3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64">
                    <a:moveTo>
                      <a:pt x="0" y="0"/>
                    </a:moveTo>
                    <a:lnTo>
                      <a:pt x="0" y="13"/>
                    </a:lnTo>
                    <a:lnTo>
                      <a:pt x="12" y="35"/>
                    </a:lnTo>
                    <a:lnTo>
                      <a:pt x="11" y="39"/>
                    </a:lnTo>
                    <a:lnTo>
                      <a:pt x="7" y="31"/>
                    </a:lnTo>
                    <a:lnTo>
                      <a:pt x="11" y="46"/>
                    </a:lnTo>
                    <a:lnTo>
                      <a:pt x="18" y="55"/>
                    </a:lnTo>
                    <a:lnTo>
                      <a:pt x="23" y="59"/>
                    </a:lnTo>
                    <a:lnTo>
                      <a:pt x="20" y="62"/>
                    </a:lnTo>
                    <a:lnTo>
                      <a:pt x="34" y="64"/>
                    </a:lnTo>
                    <a:lnTo>
                      <a:pt x="36" y="55"/>
                    </a:lnTo>
                    <a:lnTo>
                      <a:pt x="42" y="57"/>
                    </a:lnTo>
                    <a:lnTo>
                      <a:pt x="45" y="46"/>
                    </a:lnTo>
                    <a:lnTo>
                      <a:pt x="51" y="46"/>
                    </a:lnTo>
                    <a:lnTo>
                      <a:pt x="56" y="30"/>
                    </a:lnTo>
                    <a:lnTo>
                      <a:pt x="56" y="13"/>
                    </a:lnTo>
                    <a:lnTo>
                      <a:pt x="53" y="4"/>
                    </a:lnTo>
                    <a:lnTo>
                      <a:pt x="2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8" name="Freeform 959"/>
              <p:cNvSpPr>
                <a:spLocks/>
              </p:cNvSpPr>
              <p:nvPr/>
            </p:nvSpPr>
            <p:spPr bwMode="auto">
              <a:xfrm>
                <a:off x="5260" y="245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3 w 7"/>
                  <a:gd name="T3" fmla="*/ 0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89" name="Freeform 960"/>
              <p:cNvSpPr>
                <a:spLocks/>
              </p:cNvSpPr>
              <p:nvPr/>
            </p:nvSpPr>
            <p:spPr bwMode="auto">
              <a:xfrm>
                <a:off x="5260" y="245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3 w 7"/>
                  <a:gd name="T3" fmla="*/ 0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0" name="Freeform 961"/>
              <p:cNvSpPr>
                <a:spLocks/>
              </p:cNvSpPr>
              <p:nvPr/>
            </p:nvSpPr>
            <p:spPr bwMode="auto">
              <a:xfrm>
                <a:off x="5285" y="2434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11 w 15"/>
                  <a:gd name="T3" fmla="*/ 3 h 11"/>
                  <a:gd name="T4" fmla="*/ 15 w 15"/>
                  <a:gd name="T5" fmla="*/ 11 h 11"/>
                  <a:gd name="T6" fmla="*/ 8 w 15"/>
                  <a:gd name="T7" fmla="*/ 9 h 11"/>
                  <a:gd name="T8" fmla="*/ 0 w 15"/>
                  <a:gd name="T9" fmla="*/ 0 h 11"/>
                  <a:gd name="T10" fmla="*/ 0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1" y="3"/>
                    </a:lnTo>
                    <a:lnTo>
                      <a:pt x="15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1" name="Freeform 962"/>
              <p:cNvSpPr>
                <a:spLocks/>
              </p:cNvSpPr>
              <p:nvPr/>
            </p:nvSpPr>
            <p:spPr bwMode="auto">
              <a:xfrm>
                <a:off x="5285" y="2434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11 w 15"/>
                  <a:gd name="T3" fmla="*/ 3 h 11"/>
                  <a:gd name="T4" fmla="*/ 15 w 15"/>
                  <a:gd name="T5" fmla="*/ 11 h 11"/>
                  <a:gd name="T6" fmla="*/ 8 w 15"/>
                  <a:gd name="T7" fmla="*/ 9 h 11"/>
                  <a:gd name="T8" fmla="*/ 0 w 15"/>
                  <a:gd name="T9" fmla="*/ 0 h 11"/>
                  <a:gd name="T10" fmla="*/ 0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1" y="3"/>
                    </a:lnTo>
                    <a:lnTo>
                      <a:pt x="15" y="11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2" name="Freeform 963"/>
              <p:cNvSpPr>
                <a:spLocks/>
              </p:cNvSpPr>
              <p:nvPr/>
            </p:nvSpPr>
            <p:spPr bwMode="auto">
              <a:xfrm>
                <a:off x="5256" y="2419"/>
                <a:ext cx="20" cy="9"/>
              </a:xfrm>
              <a:custGeom>
                <a:avLst/>
                <a:gdLst>
                  <a:gd name="T0" fmla="*/ 0 w 20"/>
                  <a:gd name="T1" fmla="*/ 0 h 9"/>
                  <a:gd name="T2" fmla="*/ 11 w 20"/>
                  <a:gd name="T3" fmla="*/ 2 h 9"/>
                  <a:gd name="T4" fmla="*/ 20 w 20"/>
                  <a:gd name="T5" fmla="*/ 9 h 9"/>
                  <a:gd name="T6" fmla="*/ 7 w 20"/>
                  <a:gd name="T7" fmla="*/ 9 h 9"/>
                  <a:gd name="T8" fmla="*/ 0 w 20"/>
                  <a:gd name="T9" fmla="*/ 4 h 9"/>
                  <a:gd name="T10" fmla="*/ 0 w 20"/>
                  <a:gd name="T11" fmla="*/ 0 h 9"/>
                  <a:gd name="T12" fmla="*/ 0 w 2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0" y="0"/>
                    </a:moveTo>
                    <a:lnTo>
                      <a:pt x="11" y="2"/>
                    </a:lnTo>
                    <a:lnTo>
                      <a:pt x="20" y="9"/>
                    </a:lnTo>
                    <a:lnTo>
                      <a:pt x="7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3" name="Freeform 964"/>
              <p:cNvSpPr>
                <a:spLocks/>
              </p:cNvSpPr>
              <p:nvPr/>
            </p:nvSpPr>
            <p:spPr bwMode="auto">
              <a:xfrm>
                <a:off x="5256" y="2419"/>
                <a:ext cx="20" cy="9"/>
              </a:xfrm>
              <a:custGeom>
                <a:avLst/>
                <a:gdLst>
                  <a:gd name="T0" fmla="*/ 0 w 20"/>
                  <a:gd name="T1" fmla="*/ 0 h 9"/>
                  <a:gd name="T2" fmla="*/ 11 w 20"/>
                  <a:gd name="T3" fmla="*/ 2 h 9"/>
                  <a:gd name="T4" fmla="*/ 20 w 20"/>
                  <a:gd name="T5" fmla="*/ 9 h 9"/>
                  <a:gd name="T6" fmla="*/ 7 w 20"/>
                  <a:gd name="T7" fmla="*/ 9 h 9"/>
                  <a:gd name="T8" fmla="*/ 0 w 20"/>
                  <a:gd name="T9" fmla="*/ 4 h 9"/>
                  <a:gd name="T10" fmla="*/ 0 w 20"/>
                  <a:gd name="T11" fmla="*/ 0 h 9"/>
                  <a:gd name="T12" fmla="*/ 0 w 2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0" y="0"/>
                    </a:moveTo>
                    <a:lnTo>
                      <a:pt x="11" y="2"/>
                    </a:lnTo>
                    <a:lnTo>
                      <a:pt x="20" y="9"/>
                    </a:lnTo>
                    <a:lnTo>
                      <a:pt x="7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4" name="Freeform 965"/>
              <p:cNvSpPr>
                <a:spLocks/>
              </p:cNvSpPr>
              <p:nvPr/>
            </p:nvSpPr>
            <p:spPr bwMode="auto">
              <a:xfrm>
                <a:off x="5273" y="240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14 w 14"/>
                  <a:gd name="T3" fmla="*/ 20 h 20"/>
                  <a:gd name="T4" fmla="*/ 7 w 14"/>
                  <a:gd name="T5" fmla="*/ 12 h 20"/>
                  <a:gd name="T6" fmla="*/ 0 w 14"/>
                  <a:gd name="T7" fmla="*/ 0 h 20"/>
                  <a:gd name="T8" fmla="*/ 0 w 1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lnTo>
                      <a:pt x="14" y="20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5" name="Freeform 966"/>
              <p:cNvSpPr>
                <a:spLocks/>
              </p:cNvSpPr>
              <p:nvPr/>
            </p:nvSpPr>
            <p:spPr bwMode="auto">
              <a:xfrm>
                <a:off x="5273" y="240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14 w 14"/>
                  <a:gd name="T3" fmla="*/ 20 h 20"/>
                  <a:gd name="T4" fmla="*/ 7 w 14"/>
                  <a:gd name="T5" fmla="*/ 12 h 20"/>
                  <a:gd name="T6" fmla="*/ 0 w 14"/>
                  <a:gd name="T7" fmla="*/ 0 h 20"/>
                  <a:gd name="T8" fmla="*/ 0 w 1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lnTo>
                      <a:pt x="14" y="20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6" name="Freeform 967"/>
              <p:cNvSpPr>
                <a:spLocks/>
              </p:cNvSpPr>
              <p:nvPr/>
            </p:nvSpPr>
            <p:spPr bwMode="auto">
              <a:xfrm>
                <a:off x="5240" y="2392"/>
                <a:ext cx="20" cy="14"/>
              </a:xfrm>
              <a:custGeom>
                <a:avLst/>
                <a:gdLst>
                  <a:gd name="T0" fmla="*/ 0 w 20"/>
                  <a:gd name="T1" fmla="*/ 0 h 14"/>
                  <a:gd name="T2" fmla="*/ 16 w 20"/>
                  <a:gd name="T3" fmla="*/ 9 h 14"/>
                  <a:gd name="T4" fmla="*/ 20 w 20"/>
                  <a:gd name="T5" fmla="*/ 14 h 14"/>
                  <a:gd name="T6" fmla="*/ 3 w 20"/>
                  <a:gd name="T7" fmla="*/ 5 h 14"/>
                  <a:gd name="T8" fmla="*/ 0 w 20"/>
                  <a:gd name="T9" fmla="*/ 0 h 14"/>
                  <a:gd name="T10" fmla="*/ 0 w 2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lnTo>
                      <a:pt x="16" y="9"/>
                    </a:lnTo>
                    <a:lnTo>
                      <a:pt x="20" y="1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7" name="Freeform 968"/>
              <p:cNvSpPr>
                <a:spLocks/>
              </p:cNvSpPr>
              <p:nvPr/>
            </p:nvSpPr>
            <p:spPr bwMode="auto">
              <a:xfrm>
                <a:off x="5240" y="2392"/>
                <a:ext cx="20" cy="14"/>
              </a:xfrm>
              <a:custGeom>
                <a:avLst/>
                <a:gdLst>
                  <a:gd name="T0" fmla="*/ 0 w 20"/>
                  <a:gd name="T1" fmla="*/ 0 h 14"/>
                  <a:gd name="T2" fmla="*/ 16 w 20"/>
                  <a:gd name="T3" fmla="*/ 9 h 14"/>
                  <a:gd name="T4" fmla="*/ 20 w 20"/>
                  <a:gd name="T5" fmla="*/ 14 h 14"/>
                  <a:gd name="T6" fmla="*/ 3 w 20"/>
                  <a:gd name="T7" fmla="*/ 5 h 14"/>
                  <a:gd name="T8" fmla="*/ 0 w 20"/>
                  <a:gd name="T9" fmla="*/ 0 h 14"/>
                  <a:gd name="T10" fmla="*/ 0 w 2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lnTo>
                      <a:pt x="16" y="9"/>
                    </a:lnTo>
                    <a:lnTo>
                      <a:pt x="20" y="1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8" name="Freeform 969"/>
              <p:cNvSpPr>
                <a:spLocks/>
              </p:cNvSpPr>
              <p:nvPr/>
            </p:nvSpPr>
            <p:spPr bwMode="auto">
              <a:xfrm>
                <a:off x="5220" y="2397"/>
                <a:ext cx="7" cy="9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2 h 9"/>
                  <a:gd name="T4" fmla="*/ 3 w 7"/>
                  <a:gd name="T5" fmla="*/ 0 h 9"/>
                  <a:gd name="T6" fmla="*/ 7 w 7"/>
                  <a:gd name="T7" fmla="*/ 9 h 9"/>
                  <a:gd name="T8" fmla="*/ 0 w 7"/>
                  <a:gd name="T9" fmla="*/ 4 h 9"/>
                  <a:gd name="T10" fmla="*/ 0 w 7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7" y="9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599" name="Freeform 970"/>
              <p:cNvSpPr>
                <a:spLocks/>
              </p:cNvSpPr>
              <p:nvPr/>
            </p:nvSpPr>
            <p:spPr bwMode="auto">
              <a:xfrm>
                <a:off x="5220" y="2397"/>
                <a:ext cx="7" cy="9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2 h 9"/>
                  <a:gd name="T4" fmla="*/ 3 w 7"/>
                  <a:gd name="T5" fmla="*/ 0 h 9"/>
                  <a:gd name="T6" fmla="*/ 7 w 7"/>
                  <a:gd name="T7" fmla="*/ 9 h 9"/>
                  <a:gd name="T8" fmla="*/ 0 w 7"/>
                  <a:gd name="T9" fmla="*/ 4 h 9"/>
                  <a:gd name="T10" fmla="*/ 0 w 7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7" y="9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0" name="Freeform 971"/>
              <p:cNvSpPr>
                <a:spLocks/>
              </p:cNvSpPr>
              <p:nvPr/>
            </p:nvSpPr>
            <p:spPr bwMode="auto">
              <a:xfrm>
                <a:off x="5214" y="239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1" name="Freeform 972"/>
              <p:cNvSpPr>
                <a:spLocks/>
              </p:cNvSpPr>
              <p:nvPr/>
            </p:nvSpPr>
            <p:spPr bwMode="auto">
              <a:xfrm>
                <a:off x="5214" y="239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2" name="Freeform 973"/>
              <p:cNvSpPr>
                <a:spLocks/>
              </p:cNvSpPr>
              <p:nvPr/>
            </p:nvSpPr>
            <p:spPr bwMode="auto">
              <a:xfrm>
                <a:off x="5207" y="2376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16 w 16"/>
                  <a:gd name="T3" fmla="*/ 10 h 10"/>
                  <a:gd name="T4" fmla="*/ 7 w 16"/>
                  <a:gd name="T5" fmla="*/ 9 h 10"/>
                  <a:gd name="T6" fmla="*/ 0 w 16"/>
                  <a:gd name="T7" fmla="*/ 0 h 10"/>
                  <a:gd name="T8" fmla="*/ 0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lnTo>
                      <a:pt x="16" y="10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3" name="Freeform 974"/>
              <p:cNvSpPr>
                <a:spLocks/>
              </p:cNvSpPr>
              <p:nvPr/>
            </p:nvSpPr>
            <p:spPr bwMode="auto">
              <a:xfrm>
                <a:off x="5207" y="2376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16 w 16"/>
                  <a:gd name="T3" fmla="*/ 10 h 10"/>
                  <a:gd name="T4" fmla="*/ 7 w 16"/>
                  <a:gd name="T5" fmla="*/ 9 h 10"/>
                  <a:gd name="T6" fmla="*/ 0 w 16"/>
                  <a:gd name="T7" fmla="*/ 0 h 10"/>
                  <a:gd name="T8" fmla="*/ 0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lnTo>
                      <a:pt x="16" y="10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4" name="Freeform 975"/>
              <p:cNvSpPr>
                <a:spLocks/>
              </p:cNvSpPr>
              <p:nvPr/>
            </p:nvSpPr>
            <p:spPr bwMode="auto">
              <a:xfrm>
                <a:off x="4525" y="2190"/>
                <a:ext cx="24" cy="16"/>
              </a:xfrm>
              <a:custGeom>
                <a:avLst/>
                <a:gdLst>
                  <a:gd name="T0" fmla="*/ 0 w 24"/>
                  <a:gd name="T1" fmla="*/ 7 h 16"/>
                  <a:gd name="T2" fmla="*/ 16 w 24"/>
                  <a:gd name="T3" fmla="*/ 0 h 16"/>
                  <a:gd name="T4" fmla="*/ 20 w 24"/>
                  <a:gd name="T5" fmla="*/ 4 h 16"/>
                  <a:gd name="T6" fmla="*/ 24 w 24"/>
                  <a:gd name="T7" fmla="*/ 11 h 16"/>
                  <a:gd name="T8" fmla="*/ 16 w 24"/>
                  <a:gd name="T9" fmla="*/ 5 h 16"/>
                  <a:gd name="T10" fmla="*/ 9 w 24"/>
                  <a:gd name="T11" fmla="*/ 16 h 16"/>
                  <a:gd name="T12" fmla="*/ 0 w 24"/>
                  <a:gd name="T13" fmla="*/ 7 h 16"/>
                  <a:gd name="T14" fmla="*/ 0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0" y="7"/>
                    </a:moveTo>
                    <a:lnTo>
                      <a:pt x="16" y="0"/>
                    </a:lnTo>
                    <a:lnTo>
                      <a:pt x="20" y="4"/>
                    </a:lnTo>
                    <a:lnTo>
                      <a:pt x="24" y="11"/>
                    </a:lnTo>
                    <a:lnTo>
                      <a:pt x="16" y="5"/>
                    </a:lnTo>
                    <a:lnTo>
                      <a:pt x="9" y="1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5" name="Freeform 976"/>
              <p:cNvSpPr>
                <a:spLocks/>
              </p:cNvSpPr>
              <p:nvPr/>
            </p:nvSpPr>
            <p:spPr bwMode="auto">
              <a:xfrm>
                <a:off x="4525" y="2190"/>
                <a:ext cx="24" cy="16"/>
              </a:xfrm>
              <a:custGeom>
                <a:avLst/>
                <a:gdLst>
                  <a:gd name="T0" fmla="*/ 0 w 24"/>
                  <a:gd name="T1" fmla="*/ 7 h 16"/>
                  <a:gd name="T2" fmla="*/ 16 w 24"/>
                  <a:gd name="T3" fmla="*/ 0 h 16"/>
                  <a:gd name="T4" fmla="*/ 20 w 24"/>
                  <a:gd name="T5" fmla="*/ 4 h 16"/>
                  <a:gd name="T6" fmla="*/ 24 w 24"/>
                  <a:gd name="T7" fmla="*/ 11 h 16"/>
                  <a:gd name="T8" fmla="*/ 16 w 24"/>
                  <a:gd name="T9" fmla="*/ 5 h 16"/>
                  <a:gd name="T10" fmla="*/ 9 w 24"/>
                  <a:gd name="T11" fmla="*/ 16 h 16"/>
                  <a:gd name="T12" fmla="*/ 0 w 24"/>
                  <a:gd name="T13" fmla="*/ 7 h 16"/>
                  <a:gd name="T14" fmla="*/ 0 w 24"/>
                  <a:gd name="T1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6">
                    <a:moveTo>
                      <a:pt x="0" y="7"/>
                    </a:moveTo>
                    <a:lnTo>
                      <a:pt x="16" y="0"/>
                    </a:lnTo>
                    <a:lnTo>
                      <a:pt x="20" y="4"/>
                    </a:lnTo>
                    <a:lnTo>
                      <a:pt x="24" y="11"/>
                    </a:lnTo>
                    <a:lnTo>
                      <a:pt x="16" y="5"/>
                    </a:lnTo>
                    <a:lnTo>
                      <a:pt x="9" y="1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6" name="Freeform 977"/>
              <p:cNvSpPr>
                <a:spLocks/>
              </p:cNvSpPr>
              <p:nvPr/>
            </p:nvSpPr>
            <p:spPr bwMode="auto">
              <a:xfrm>
                <a:off x="5049" y="2303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0 h 3"/>
                  <a:gd name="T4" fmla="*/ 5 w 7"/>
                  <a:gd name="T5" fmla="*/ 3 h 3"/>
                  <a:gd name="T6" fmla="*/ 0 w 7"/>
                  <a:gd name="T7" fmla="*/ 3 h 3"/>
                  <a:gd name="T8" fmla="*/ 0 w 7"/>
                  <a:gd name="T9" fmla="*/ 0 h 3"/>
                  <a:gd name="T10" fmla="*/ 0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7" name="Freeform 978"/>
              <p:cNvSpPr>
                <a:spLocks/>
              </p:cNvSpPr>
              <p:nvPr/>
            </p:nvSpPr>
            <p:spPr bwMode="auto">
              <a:xfrm>
                <a:off x="5049" y="2303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0 h 3"/>
                  <a:gd name="T4" fmla="*/ 5 w 7"/>
                  <a:gd name="T5" fmla="*/ 3 h 3"/>
                  <a:gd name="T6" fmla="*/ 0 w 7"/>
                  <a:gd name="T7" fmla="*/ 3 h 3"/>
                  <a:gd name="T8" fmla="*/ 0 w 7"/>
                  <a:gd name="T9" fmla="*/ 0 h 3"/>
                  <a:gd name="T10" fmla="*/ 0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8" name="Freeform 979"/>
              <p:cNvSpPr>
                <a:spLocks/>
              </p:cNvSpPr>
              <p:nvPr/>
            </p:nvSpPr>
            <p:spPr bwMode="auto">
              <a:xfrm>
                <a:off x="4958" y="2312"/>
                <a:ext cx="158" cy="129"/>
              </a:xfrm>
              <a:custGeom>
                <a:avLst/>
                <a:gdLst>
                  <a:gd name="T0" fmla="*/ 2 w 158"/>
                  <a:gd name="T1" fmla="*/ 40 h 129"/>
                  <a:gd name="T2" fmla="*/ 2 w 158"/>
                  <a:gd name="T3" fmla="*/ 0 h 129"/>
                  <a:gd name="T4" fmla="*/ 54 w 158"/>
                  <a:gd name="T5" fmla="*/ 20 h 129"/>
                  <a:gd name="T6" fmla="*/ 73 w 158"/>
                  <a:gd name="T7" fmla="*/ 33 h 129"/>
                  <a:gd name="T8" fmla="*/ 80 w 158"/>
                  <a:gd name="T9" fmla="*/ 47 h 129"/>
                  <a:gd name="T10" fmla="*/ 107 w 158"/>
                  <a:gd name="T11" fmla="*/ 56 h 129"/>
                  <a:gd name="T12" fmla="*/ 111 w 158"/>
                  <a:gd name="T13" fmla="*/ 67 h 129"/>
                  <a:gd name="T14" fmla="*/ 98 w 158"/>
                  <a:gd name="T15" fmla="*/ 69 h 129"/>
                  <a:gd name="T16" fmla="*/ 102 w 158"/>
                  <a:gd name="T17" fmla="*/ 78 h 129"/>
                  <a:gd name="T18" fmla="*/ 113 w 158"/>
                  <a:gd name="T19" fmla="*/ 87 h 129"/>
                  <a:gd name="T20" fmla="*/ 124 w 158"/>
                  <a:gd name="T21" fmla="*/ 102 h 129"/>
                  <a:gd name="T22" fmla="*/ 133 w 158"/>
                  <a:gd name="T23" fmla="*/ 104 h 129"/>
                  <a:gd name="T24" fmla="*/ 133 w 158"/>
                  <a:gd name="T25" fmla="*/ 109 h 129"/>
                  <a:gd name="T26" fmla="*/ 145 w 158"/>
                  <a:gd name="T27" fmla="*/ 114 h 129"/>
                  <a:gd name="T28" fmla="*/ 142 w 158"/>
                  <a:gd name="T29" fmla="*/ 116 h 129"/>
                  <a:gd name="T30" fmla="*/ 158 w 158"/>
                  <a:gd name="T31" fmla="*/ 122 h 129"/>
                  <a:gd name="T32" fmla="*/ 151 w 158"/>
                  <a:gd name="T33" fmla="*/ 124 h 129"/>
                  <a:gd name="T34" fmla="*/ 156 w 158"/>
                  <a:gd name="T35" fmla="*/ 125 h 129"/>
                  <a:gd name="T36" fmla="*/ 151 w 158"/>
                  <a:gd name="T37" fmla="*/ 129 h 129"/>
                  <a:gd name="T38" fmla="*/ 144 w 158"/>
                  <a:gd name="T39" fmla="*/ 125 h 129"/>
                  <a:gd name="T40" fmla="*/ 111 w 158"/>
                  <a:gd name="T41" fmla="*/ 120 h 129"/>
                  <a:gd name="T42" fmla="*/ 96 w 158"/>
                  <a:gd name="T43" fmla="*/ 107 h 129"/>
                  <a:gd name="T44" fmla="*/ 96 w 158"/>
                  <a:gd name="T45" fmla="*/ 104 h 129"/>
                  <a:gd name="T46" fmla="*/ 91 w 158"/>
                  <a:gd name="T47" fmla="*/ 104 h 129"/>
                  <a:gd name="T48" fmla="*/ 84 w 158"/>
                  <a:gd name="T49" fmla="*/ 91 h 129"/>
                  <a:gd name="T50" fmla="*/ 56 w 158"/>
                  <a:gd name="T51" fmla="*/ 80 h 129"/>
                  <a:gd name="T52" fmla="*/ 51 w 158"/>
                  <a:gd name="T53" fmla="*/ 82 h 129"/>
                  <a:gd name="T54" fmla="*/ 45 w 158"/>
                  <a:gd name="T55" fmla="*/ 80 h 129"/>
                  <a:gd name="T56" fmla="*/ 47 w 158"/>
                  <a:gd name="T57" fmla="*/ 85 h 129"/>
                  <a:gd name="T58" fmla="*/ 42 w 158"/>
                  <a:gd name="T59" fmla="*/ 87 h 129"/>
                  <a:gd name="T60" fmla="*/ 42 w 158"/>
                  <a:gd name="T61" fmla="*/ 89 h 129"/>
                  <a:gd name="T62" fmla="*/ 33 w 158"/>
                  <a:gd name="T63" fmla="*/ 93 h 129"/>
                  <a:gd name="T64" fmla="*/ 38 w 158"/>
                  <a:gd name="T65" fmla="*/ 102 h 129"/>
                  <a:gd name="T66" fmla="*/ 29 w 158"/>
                  <a:gd name="T67" fmla="*/ 107 h 129"/>
                  <a:gd name="T68" fmla="*/ 5 w 158"/>
                  <a:gd name="T69" fmla="*/ 105 h 129"/>
                  <a:gd name="T70" fmla="*/ 0 w 158"/>
                  <a:gd name="T71" fmla="*/ 67 h 129"/>
                  <a:gd name="T72" fmla="*/ 2 w 158"/>
                  <a:gd name="T73" fmla="*/ 40 h 129"/>
                  <a:gd name="T74" fmla="*/ 2 w 158"/>
                  <a:gd name="T75" fmla="*/ 4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29">
                    <a:moveTo>
                      <a:pt x="2" y="40"/>
                    </a:moveTo>
                    <a:lnTo>
                      <a:pt x="2" y="0"/>
                    </a:lnTo>
                    <a:lnTo>
                      <a:pt x="54" y="20"/>
                    </a:lnTo>
                    <a:lnTo>
                      <a:pt x="73" y="33"/>
                    </a:lnTo>
                    <a:lnTo>
                      <a:pt x="80" y="47"/>
                    </a:lnTo>
                    <a:lnTo>
                      <a:pt x="107" y="56"/>
                    </a:lnTo>
                    <a:lnTo>
                      <a:pt x="111" y="67"/>
                    </a:lnTo>
                    <a:lnTo>
                      <a:pt x="98" y="69"/>
                    </a:lnTo>
                    <a:lnTo>
                      <a:pt x="102" y="78"/>
                    </a:lnTo>
                    <a:lnTo>
                      <a:pt x="113" y="87"/>
                    </a:lnTo>
                    <a:lnTo>
                      <a:pt x="124" y="102"/>
                    </a:lnTo>
                    <a:lnTo>
                      <a:pt x="133" y="104"/>
                    </a:lnTo>
                    <a:lnTo>
                      <a:pt x="133" y="109"/>
                    </a:lnTo>
                    <a:lnTo>
                      <a:pt x="145" y="114"/>
                    </a:lnTo>
                    <a:lnTo>
                      <a:pt x="142" y="116"/>
                    </a:lnTo>
                    <a:lnTo>
                      <a:pt x="158" y="122"/>
                    </a:lnTo>
                    <a:lnTo>
                      <a:pt x="151" y="124"/>
                    </a:lnTo>
                    <a:lnTo>
                      <a:pt x="156" y="125"/>
                    </a:lnTo>
                    <a:lnTo>
                      <a:pt x="151" y="129"/>
                    </a:lnTo>
                    <a:lnTo>
                      <a:pt x="144" y="125"/>
                    </a:lnTo>
                    <a:lnTo>
                      <a:pt x="111" y="120"/>
                    </a:lnTo>
                    <a:lnTo>
                      <a:pt x="96" y="107"/>
                    </a:lnTo>
                    <a:lnTo>
                      <a:pt x="96" y="104"/>
                    </a:lnTo>
                    <a:lnTo>
                      <a:pt x="91" y="104"/>
                    </a:lnTo>
                    <a:lnTo>
                      <a:pt x="84" y="91"/>
                    </a:lnTo>
                    <a:lnTo>
                      <a:pt x="56" y="80"/>
                    </a:lnTo>
                    <a:lnTo>
                      <a:pt x="51" y="82"/>
                    </a:lnTo>
                    <a:lnTo>
                      <a:pt x="45" y="80"/>
                    </a:lnTo>
                    <a:lnTo>
                      <a:pt x="47" y="85"/>
                    </a:lnTo>
                    <a:lnTo>
                      <a:pt x="42" y="87"/>
                    </a:lnTo>
                    <a:lnTo>
                      <a:pt x="42" y="89"/>
                    </a:lnTo>
                    <a:lnTo>
                      <a:pt x="33" y="93"/>
                    </a:lnTo>
                    <a:lnTo>
                      <a:pt x="38" y="102"/>
                    </a:lnTo>
                    <a:lnTo>
                      <a:pt x="29" y="107"/>
                    </a:lnTo>
                    <a:lnTo>
                      <a:pt x="5" y="105"/>
                    </a:lnTo>
                    <a:lnTo>
                      <a:pt x="0" y="67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09" name="Freeform 980"/>
              <p:cNvSpPr>
                <a:spLocks/>
              </p:cNvSpPr>
              <p:nvPr/>
            </p:nvSpPr>
            <p:spPr bwMode="auto">
              <a:xfrm>
                <a:off x="4958" y="2312"/>
                <a:ext cx="158" cy="129"/>
              </a:xfrm>
              <a:custGeom>
                <a:avLst/>
                <a:gdLst>
                  <a:gd name="T0" fmla="*/ 2 w 158"/>
                  <a:gd name="T1" fmla="*/ 40 h 129"/>
                  <a:gd name="T2" fmla="*/ 2 w 158"/>
                  <a:gd name="T3" fmla="*/ 0 h 129"/>
                  <a:gd name="T4" fmla="*/ 54 w 158"/>
                  <a:gd name="T5" fmla="*/ 20 h 129"/>
                  <a:gd name="T6" fmla="*/ 73 w 158"/>
                  <a:gd name="T7" fmla="*/ 33 h 129"/>
                  <a:gd name="T8" fmla="*/ 80 w 158"/>
                  <a:gd name="T9" fmla="*/ 47 h 129"/>
                  <a:gd name="T10" fmla="*/ 107 w 158"/>
                  <a:gd name="T11" fmla="*/ 56 h 129"/>
                  <a:gd name="T12" fmla="*/ 111 w 158"/>
                  <a:gd name="T13" fmla="*/ 67 h 129"/>
                  <a:gd name="T14" fmla="*/ 98 w 158"/>
                  <a:gd name="T15" fmla="*/ 69 h 129"/>
                  <a:gd name="T16" fmla="*/ 102 w 158"/>
                  <a:gd name="T17" fmla="*/ 78 h 129"/>
                  <a:gd name="T18" fmla="*/ 113 w 158"/>
                  <a:gd name="T19" fmla="*/ 87 h 129"/>
                  <a:gd name="T20" fmla="*/ 124 w 158"/>
                  <a:gd name="T21" fmla="*/ 102 h 129"/>
                  <a:gd name="T22" fmla="*/ 133 w 158"/>
                  <a:gd name="T23" fmla="*/ 104 h 129"/>
                  <a:gd name="T24" fmla="*/ 133 w 158"/>
                  <a:gd name="T25" fmla="*/ 109 h 129"/>
                  <a:gd name="T26" fmla="*/ 145 w 158"/>
                  <a:gd name="T27" fmla="*/ 114 h 129"/>
                  <a:gd name="T28" fmla="*/ 142 w 158"/>
                  <a:gd name="T29" fmla="*/ 116 h 129"/>
                  <a:gd name="T30" fmla="*/ 158 w 158"/>
                  <a:gd name="T31" fmla="*/ 122 h 129"/>
                  <a:gd name="T32" fmla="*/ 151 w 158"/>
                  <a:gd name="T33" fmla="*/ 124 h 129"/>
                  <a:gd name="T34" fmla="*/ 156 w 158"/>
                  <a:gd name="T35" fmla="*/ 125 h 129"/>
                  <a:gd name="T36" fmla="*/ 151 w 158"/>
                  <a:gd name="T37" fmla="*/ 129 h 129"/>
                  <a:gd name="T38" fmla="*/ 144 w 158"/>
                  <a:gd name="T39" fmla="*/ 125 h 129"/>
                  <a:gd name="T40" fmla="*/ 111 w 158"/>
                  <a:gd name="T41" fmla="*/ 120 h 129"/>
                  <a:gd name="T42" fmla="*/ 96 w 158"/>
                  <a:gd name="T43" fmla="*/ 107 h 129"/>
                  <a:gd name="T44" fmla="*/ 96 w 158"/>
                  <a:gd name="T45" fmla="*/ 104 h 129"/>
                  <a:gd name="T46" fmla="*/ 91 w 158"/>
                  <a:gd name="T47" fmla="*/ 104 h 129"/>
                  <a:gd name="T48" fmla="*/ 84 w 158"/>
                  <a:gd name="T49" fmla="*/ 91 h 129"/>
                  <a:gd name="T50" fmla="*/ 56 w 158"/>
                  <a:gd name="T51" fmla="*/ 80 h 129"/>
                  <a:gd name="T52" fmla="*/ 51 w 158"/>
                  <a:gd name="T53" fmla="*/ 82 h 129"/>
                  <a:gd name="T54" fmla="*/ 45 w 158"/>
                  <a:gd name="T55" fmla="*/ 80 h 129"/>
                  <a:gd name="T56" fmla="*/ 47 w 158"/>
                  <a:gd name="T57" fmla="*/ 85 h 129"/>
                  <a:gd name="T58" fmla="*/ 42 w 158"/>
                  <a:gd name="T59" fmla="*/ 87 h 129"/>
                  <a:gd name="T60" fmla="*/ 42 w 158"/>
                  <a:gd name="T61" fmla="*/ 89 h 129"/>
                  <a:gd name="T62" fmla="*/ 33 w 158"/>
                  <a:gd name="T63" fmla="*/ 93 h 129"/>
                  <a:gd name="T64" fmla="*/ 38 w 158"/>
                  <a:gd name="T65" fmla="*/ 102 h 129"/>
                  <a:gd name="T66" fmla="*/ 29 w 158"/>
                  <a:gd name="T67" fmla="*/ 107 h 129"/>
                  <a:gd name="T68" fmla="*/ 5 w 158"/>
                  <a:gd name="T69" fmla="*/ 105 h 129"/>
                  <a:gd name="T70" fmla="*/ 0 w 158"/>
                  <a:gd name="T71" fmla="*/ 67 h 129"/>
                  <a:gd name="T72" fmla="*/ 2 w 158"/>
                  <a:gd name="T73" fmla="*/ 40 h 129"/>
                  <a:gd name="T74" fmla="*/ 2 w 158"/>
                  <a:gd name="T75" fmla="*/ 4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29">
                    <a:moveTo>
                      <a:pt x="2" y="40"/>
                    </a:moveTo>
                    <a:lnTo>
                      <a:pt x="2" y="0"/>
                    </a:lnTo>
                    <a:lnTo>
                      <a:pt x="54" y="20"/>
                    </a:lnTo>
                    <a:lnTo>
                      <a:pt x="73" y="33"/>
                    </a:lnTo>
                    <a:lnTo>
                      <a:pt x="80" y="47"/>
                    </a:lnTo>
                    <a:lnTo>
                      <a:pt x="107" y="56"/>
                    </a:lnTo>
                    <a:lnTo>
                      <a:pt x="111" y="67"/>
                    </a:lnTo>
                    <a:lnTo>
                      <a:pt x="98" y="69"/>
                    </a:lnTo>
                    <a:lnTo>
                      <a:pt x="102" y="78"/>
                    </a:lnTo>
                    <a:lnTo>
                      <a:pt x="113" y="87"/>
                    </a:lnTo>
                    <a:lnTo>
                      <a:pt x="124" y="102"/>
                    </a:lnTo>
                    <a:lnTo>
                      <a:pt x="133" y="104"/>
                    </a:lnTo>
                    <a:lnTo>
                      <a:pt x="133" y="109"/>
                    </a:lnTo>
                    <a:lnTo>
                      <a:pt x="145" y="114"/>
                    </a:lnTo>
                    <a:lnTo>
                      <a:pt x="142" y="116"/>
                    </a:lnTo>
                    <a:lnTo>
                      <a:pt x="158" y="122"/>
                    </a:lnTo>
                    <a:lnTo>
                      <a:pt x="151" y="124"/>
                    </a:lnTo>
                    <a:lnTo>
                      <a:pt x="156" y="125"/>
                    </a:lnTo>
                    <a:lnTo>
                      <a:pt x="151" y="129"/>
                    </a:lnTo>
                    <a:lnTo>
                      <a:pt x="144" y="125"/>
                    </a:lnTo>
                    <a:lnTo>
                      <a:pt x="111" y="120"/>
                    </a:lnTo>
                    <a:lnTo>
                      <a:pt x="96" y="107"/>
                    </a:lnTo>
                    <a:lnTo>
                      <a:pt x="96" y="104"/>
                    </a:lnTo>
                    <a:lnTo>
                      <a:pt x="91" y="104"/>
                    </a:lnTo>
                    <a:lnTo>
                      <a:pt x="84" y="91"/>
                    </a:lnTo>
                    <a:lnTo>
                      <a:pt x="56" y="80"/>
                    </a:lnTo>
                    <a:lnTo>
                      <a:pt x="51" y="82"/>
                    </a:lnTo>
                    <a:lnTo>
                      <a:pt x="45" y="80"/>
                    </a:lnTo>
                    <a:lnTo>
                      <a:pt x="47" y="85"/>
                    </a:lnTo>
                    <a:lnTo>
                      <a:pt x="42" y="87"/>
                    </a:lnTo>
                    <a:lnTo>
                      <a:pt x="42" y="89"/>
                    </a:lnTo>
                    <a:lnTo>
                      <a:pt x="33" y="93"/>
                    </a:lnTo>
                    <a:lnTo>
                      <a:pt x="38" y="102"/>
                    </a:lnTo>
                    <a:lnTo>
                      <a:pt x="29" y="107"/>
                    </a:lnTo>
                    <a:lnTo>
                      <a:pt x="5" y="105"/>
                    </a:lnTo>
                    <a:lnTo>
                      <a:pt x="0" y="67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0" name="Freeform 981"/>
              <p:cNvSpPr>
                <a:spLocks/>
              </p:cNvSpPr>
              <p:nvPr/>
            </p:nvSpPr>
            <p:spPr bwMode="auto">
              <a:xfrm>
                <a:off x="5111" y="242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0 h 5"/>
                  <a:gd name="T4" fmla="*/ 7 w 7"/>
                  <a:gd name="T5" fmla="*/ 5 h 5"/>
                  <a:gd name="T6" fmla="*/ 2 w 7"/>
                  <a:gd name="T7" fmla="*/ 4 h 5"/>
                  <a:gd name="T8" fmla="*/ 0 w 7"/>
                  <a:gd name="T9" fmla="*/ 0 h 5"/>
                  <a:gd name="T10" fmla="*/ 0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1" name="Freeform 982"/>
              <p:cNvSpPr>
                <a:spLocks/>
              </p:cNvSpPr>
              <p:nvPr/>
            </p:nvSpPr>
            <p:spPr bwMode="auto">
              <a:xfrm>
                <a:off x="5111" y="242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0 h 5"/>
                  <a:gd name="T4" fmla="*/ 7 w 7"/>
                  <a:gd name="T5" fmla="*/ 5 h 5"/>
                  <a:gd name="T6" fmla="*/ 2 w 7"/>
                  <a:gd name="T7" fmla="*/ 4 h 5"/>
                  <a:gd name="T8" fmla="*/ 0 w 7"/>
                  <a:gd name="T9" fmla="*/ 0 h 5"/>
                  <a:gd name="T10" fmla="*/ 0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0"/>
                    </a:lnTo>
                    <a:lnTo>
                      <a:pt x="7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2" name="Freeform 983"/>
              <p:cNvSpPr>
                <a:spLocks/>
              </p:cNvSpPr>
              <p:nvPr/>
            </p:nvSpPr>
            <p:spPr bwMode="auto">
              <a:xfrm>
                <a:off x="5178" y="2357"/>
                <a:ext cx="20" cy="22"/>
              </a:xfrm>
              <a:custGeom>
                <a:avLst/>
                <a:gdLst>
                  <a:gd name="T0" fmla="*/ 0 w 20"/>
                  <a:gd name="T1" fmla="*/ 0 h 22"/>
                  <a:gd name="T2" fmla="*/ 4 w 20"/>
                  <a:gd name="T3" fmla="*/ 2 h 22"/>
                  <a:gd name="T4" fmla="*/ 20 w 20"/>
                  <a:gd name="T5" fmla="*/ 17 h 22"/>
                  <a:gd name="T6" fmla="*/ 20 w 20"/>
                  <a:gd name="T7" fmla="*/ 22 h 22"/>
                  <a:gd name="T8" fmla="*/ 15 w 20"/>
                  <a:gd name="T9" fmla="*/ 22 h 22"/>
                  <a:gd name="T10" fmla="*/ 9 w 20"/>
                  <a:gd name="T11" fmla="*/ 19 h 22"/>
                  <a:gd name="T12" fmla="*/ 9 w 20"/>
                  <a:gd name="T13" fmla="*/ 13 h 22"/>
                  <a:gd name="T14" fmla="*/ 2 w 20"/>
                  <a:gd name="T15" fmla="*/ 6 h 22"/>
                  <a:gd name="T16" fmla="*/ 0 w 20"/>
                  <a:gd name="T17" fmla="*/ 0 h 22"/>
                  <a:gd name="T18" fmla="*/ 0 w 2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2">
                    <a:moveTo>
                      <a:pt x="0" y="0"/>
                    </a:moveTo>
                    <a:lnTo>
                      <a:pt x="4" y="2"/>
                    </a:lnTo>
                    <a:lnTo>
                      <a:pt x="20" y="17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9" y="19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3" name="Freeform 984"/>
              <p:cNvSpPr>
                <a:spLocks/>
              </p:cNvSpPr>
              <p:nvPr/>
            </p:nvSpPr>
            <p:spPr bwMode="auto">
              <a:xfrm>
                <a:off x="5178" y="2357"/>
                <a:ext cx="20" cy="22"/>
              </a:xfrm>
              <a:custGeom>
                <a:avLst/>
                <a:gdLst>
                  <a:gd name="T0" fmla="*/ 0 w 20"/>
                  <a:gd name="T1" fmla="*/ 0 h 22"/>
                  <a:gd name="T2" fmla="*/ 4 w 20"/>
                  <a:gd name="T3" fmla="*/ 2 h 22"/>
                  <a:gd name="T4" fmla="*/ 20 w 20"/>
                  <a:gd name="T5" fmla="*/ 17 h 22"/>
                  <a:gd name="T6" fmla="*/ 20 w 20"/>
                  <a:gd name="T7" fmla="*/ 22 h 22"/>
                  <a:gd name="T8" fmla="*/ 15 w 20"/>
                  <a:gd name="T9" fmla="*/ 22 h 22"/>
                  <a:gd name="T10" fmla="*/ 9 w 20"/>
                  <a:gd name="T11" fmla="*/ 19 h 22"/>
                  <a:gd name="T12" fmla="*/ 9 w 20"/>
                  <a:gd name="T13" fmla="*/ 13 h 22"/>
                  <a:gd name="T14" fmla="*/ 2 w 20"/>
                  <a:gd name="T15" fmla="*/ 6 h 22"/>
                  <a:gd name="T16" fmla="*/ 0 w 20"/>
                  <a:gd name="T17" fmla="*/ 0 h 22"/>
                  <a:gd name="T18" fmla="*/ 0 w 20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2">
                    <a:moveTo>
                      <a:pt x="0" y="0"/>
                    </a:moveTo>
                    <a:lnTo>
                      <a:pt x="4" y="2"/>
                    </a:lnTo>
                    <a:lnTo>
                      <a:pt x="20" y="17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9" y="19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4" name="Freeform 985"/>
              <p:cNvSpPr>
                <a:spLocks/>
              </p:cNvSpPr>
              <p:nvPr/>
            </p:nvSpPr>
            <p:spPr bwMode="auto">
              <a:xfrm>
                <a:off x="5076" y="2339"/>
                <a:ext cx="66" cy="33"/>
              </a:xfrm>
              <a:custGeom>
                <a:avLst/>
                <a:gdLst>
                  <a:gd name="T0" fmla="*/ 0 w 66"/>
                  <a:gd name="T1" fmla="*/ 20 h 33"/>
                  <a:gd name="T2" fmla="*/ 24 w 66"/>
                  <a:gd name="T3" fmla="*/ 20 h 33"/>
                  <a:gd name="T4" fmla="*/ 29 w 66"/>
                  <a:gd name="T5" fmla="*/ 13 h 33"/>
                  <a:gd name="T6" fmla="*/ 29 w 66"/>
                  <a:gd name="T7" fmla="*/ 18 h 33"/>
                  <a:gd name="T8" fmla="*/ 38 w 66"/>
                  <a:gd name="T9" fmla="*/ 20 h 33"/>
                  <a:gd name="T10" fmla="*/ 53 w 66"/>
                  <a:gd name="T11" fmla="*/ 9 h 33"/>
                  <a:gd name="T12" fmla="*/ 53 w 66"/>
                  <a:gd name="T13" fmla="*/ 0 h 33"/>
                  <a:gd name="T14" fmla="*/ 62 w 66"/>
                  <a:gd name="T15" fmla="*/ 0 h 33"/>
                  <a:gd name="T16" fmla="*/ 66 w 66"/>
                  <a:gd name="T17" fmla="*/ 4 h 33"/>
                  <a:gd name="T18" fmla="*/ 60 w 66"/>
                  <a:gd name="T19" fmla="*/ 20 h 33"/>
                  <a:gd name="T20" fmla="*/ 53 w 66"/>
                  <a:gd name="T21" fmla="*/ 20 h 33"/>
                  <a:gd name="T22" fmla="*/ 49 w 66"/>
                  <a:gd name="T23" fmla="*/ 27 h 33"/>
                  <a:gd name="T24" fmla="*/ 38 w 66"/>
                  <a:gd name="T25" fmla="*/ 31 h 33"/>
                  <a:gd name="T26" fmla="*/ 24 w 66"/>
                  <a:gd name="T27" fmla="*/ 33 h 33"/>
                  <a:gd name="T28" fmla="*/ 18 w 66"/>
                  <a:gd name="T29" fmla="*/ 29 h 33"/>
                  <a:gd name="T30" fmla="*/ 15 w 66"/>
                  <a:gd name="T31" fmla="*/ 29 h 33"/>
                  <a:gd name="T32" fmla="*/ 4 w 66"/>
                  <a:gd name="T33" fmla="*/ 26 h 33"/>
                  <a:gd name="T34" fmla="*/ 0 w 66"/>
                  <a:gd name="T35" fmla="*/ 20 h 33"/>
                  <a:gd name="T36" fmla="*/ 0 w 66"/>
                  <a:gd name="T3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33">
                    <a:moveTo>
                      <a:pt x="0" y="20"/>
                    </a:moveTo>
                    <a:lnTo>
                      <a:pt x="24" y="20"/>
                    </a:lnTo>
                    <a:lnTo>
                      <a:pt x="29" y="13"/>
                    </a:lnTo>
                    <a:lnTo>
                      <a:pt x="29" y="18"/>
                    </a:lnTo>
                    <a:lnTo>
                      <a:pt x="38" y="20"/>
                    </a:lnTo>
                    <a:lnTo>
                      <a:pt x="53" y="9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60" y="20"/>
                    </a:lnTo>
                    <a:lnTo>
                      <a:pt x="53" y="20"/>
                    </a:lnTo>
                    <a:lnTo>
                      <a:pt x="49" y="27"/>
                    </a:lnTo>
                    <a:lnTo>
                      <a:pt x="38" y="31"/>
                    </a:lnTo>
                    <a:lnTo>
                      <a:pt x="24" y="33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4" y="26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5" name="Freeform 986"/>
              <p:cNvSpPr>
                <a:spLocks/>
              </p:cNvSpPr>
              <p:nvPr/>
            </p:nvSpPr>
            <p:spPr bwMode="auto">
              <a:xfrm>
                <a:off x="5076" y="2339"/>
                <a:ext cx="66" cy="33"/>
              </a:xfrm>
              <a:custGeom>
                <a:avLst/>
                <a:gdLst>
                  <a:gd name="T0" fmla="*/ 0 w 66"/>
                  <a:gd name="T1" fmla="*/ 20 h 33"/>
                  <a:gd name="T2" fmla="*/ 24 w 66"/>
                  <a:gd name="T3" fmla="*/ 20 h 33"/>
                  <a:gd name="T4" fmla="*/ 29 w 66"/>
                  <a:gd name="T5" fmla="*/ 13 h 33"/>
                  <a:gd name="T6" fmla="*/ 29 w 66"/>
                  <a:gd name="T7" fmla="*/ 18 h 33"/>
                  <a:gd name="T8" fmla="*/ 38 w 66"/>
                  <a:gd name="T9" fmla="*/ 20 h 33"/>
                  <a:gd name="T10" fmla="*/ 53 w 66"/>
                  <a:gd name="T11" fmla="*/ 9 h 33"/>
                  <a:gd name="T12" fmla="*/ 53 w 66"/>
                  <a:gd name="T13" fmla="*/ 0 h 33"/>
                  <a:gd name="T14" fmla="*/ 62 w 66"/>
                  <a:gd name="T15" fmla="*/ 0 h 33"/>
                  <a:gd name="T16" fmla="*/ 66 w 66"/>
                  <a:gd name="T17" fmla="*/ 4 h 33"/>
                  <a:gd name="T18" fmla="*/ 60 w 66"/>
                  <a:gd name="T19" fmla="*/ 20 h 33"/>
                  <a:gd name="T20" fmla="*/ 53 w 66"/>
                  <a:gd name="T21" fmla="*/ 20 h 33"/>
                  <a:gd name="T22" fmla="*/ 49 w 66"/>
                  <a:gd name="T23" fmla="*/ 27 h 33"/>
                  <a:gd name="T24" fmla="*/ 38 w 66"/>
                  <a:gd name="T25" fmla="*/ 31 h 33"/>
                  <a:gd name="T26" fmla="*/ 24 w 66"/>
                  <a:gd name="T27" fmla="*/ 33 h 33"/>
                  <a:gd name="T28" fmla="*/ 18 w 66"/>
                  <a:gd name="T29" fmla="*/ 29 h 33"/>
                  <a:gd name="T30" fmla="*/ 15 w 66"/>
                  <a:gd name="T31" fmla="*/ 29 h 33"/>
                  <a:gd name="T32" fmla="*/ 4 w 66"/>
                  <a:gd name="T33" fmla="*/ 26 h 33"/>
                  <a:gd name="T34" fmla="*/ 0 w 66"/>
                  <a:gd name="T35" fmla="*/ 20 h 33"/>
                  <a:gd name="T36" fmla="*/ 0 w 66"/>
                  <a:gd name="T3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33">
                    <a:moveTo>
                      <a:pt x="0" y="20"/>
                    </a:moveTo>
                    <a:lnTo>
                      <a:pt x="24" y="20"/>
                    </a:lnTo>
                    <a:lnTo>
                      <a:pt x="29" y="13"/>
                    </a:lnTo>
                    <a:lnTo>
                      <a:pt x="29" y="18"/>
                    </a:lnTo>
                    <a:lnTo>
                      <a:pt x="38" y="20"/>
                    </a:lnTo>
                    <a:lnTo>
                      <a:pt x="53" y="9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60" y="20"/>
                    </a:lnTo>
                    <a:lnTo>
                      <a:pt x="53" y="20"/>
                    </a:lnTo>
                    <a:lnTo>
                      <a:pt x="49" y="27"/>
                    </a:lnTo>
                    <a:lnTo>
                      <a:pt x="38" y="31"/>
                    </a:lnTo>
                    <a:lnTo>
                      <a:pt x="24" y="33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4" y="26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6" name="Freeform 987"/>
              <p:cNvSpPr>
                <a:spLocks/>
              </p:cNvSpPr>
              <p:nvPr/>
            </p:nvSpPr>
            <p:spPr bwMode="auto">
              <a:xfrm>
                <a:off x="5069" y="235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7" name="Freeform 988"/>
              <p:cNvSpPr>
                <a:spLocks/>
              </p:cNvSpPr>
              <p:nvPr/>
            </p:nvSpPr>
            <p:spPr bwMode="auto">
              <a:xfrm>
                <a:off x="5069" y="235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8" name="Freeform 989"/>
              <p:cNvSpPr>
                <a:spLocks/>
              </p:cNvSpPr>
              <p:nvPr/>
            </p:nvSpPr>
            <p:spPr bwMode="auto">
              <a:xfrm>
                <a:off x="5142" y="2328"/>
                <a:ext cx="12" cy="18"/>
              </a:xfrm>
              <a:custGeom>
                <a:avLst/>
                <a:gdLst>
                  <a:gd name="T0" fmla="*/ 9 w 12"/>
                  <a:gd name="T1" fmla="*/ 6 h 18"/>
                  <a:gd name="T2" fmla="*/ 12 w 12"/>
                  <a:gd name="T3" fmla="*/ 11 h 18"/>
                  <a:gd name="T4" fmla="*/ 9 w 12"/>
                  <a:gd name="T5" fmla="*/ 18 h 18"/>
                  <a:gd name="T6" fmla="*/ 7 w 12"/>
                  <a:gd name="T7" fmla="*/ 18 h 18"/>
                  <a:gd name="T8" fmla="*/ 0 w 12"/>
                  <a:gd name="T9" fmla="*/ 0 h 18"/>
                  <a:gd name="T10" fmla="*/ 9 w 12"/>
                  <a:gd name="T11" fmla="*/ 6 h 18"/>
                  <a:gd name="T12" fmla="*/ 9 w 12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9" y="6"/>
                    </a:moveTo>
                    <a:lnTo>
                      <a:pt x="12" y="11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19" name="Freeform 990"/>
              <p:cNvSpPr>
                <a:spLocks/>
              </p:cNvSpPr>
              <p:nvPr/>
            </p:nvSpPr>
            <p:spPr bwMode="auto">
              <a:xfrm>
                <a:off x="5142" y="2328"/>
                <a:ext cx="12" cy="18"/>
              </a:xfrm>
              <a:custGeom>
                <a:avLst/>
                <a:gdLst>
                  <a:gd name="T0" fmla="*/ 9 w 12"/>
                  <a:gd name="T1" fmla="*/ 6 h 18"/>
                  <a:gd name="T2" fmla="*/ 12 w 12"/>
                  <a:gd name="T3" fmla="*/ 11 h 18"/>
                  <a:gd name="T4" fmla="*/ 9 w 12"/>
                  <a:gd name="T5" fmla="*/ 18 h 18"/>
                  <a:gd name="T6" fmla="*/ 7 w 12"/>
                  <a:gd name="T7" fmla="*/ 18 h 18"/>
                  <a:gd name="T8" fmla="*/ 0 w 12"/>
                  <a:gd name="T9" fmla="*/ 0 h 18"/>
                  <a:gd name="T10" fmla="*/ 9 w 12"/>
                  <a:gd name="T11" fmla="*/ 6 h 18"/>
                  <a:gd name="T12" fmla="*/ 9 w 12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9" y="6"/>
                    </a:moveTo>
                    <a:lnTo>
                      <a:pt x="12" y="11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0" name="Freeform 991"/>
              <p:cNvSpPr>
                <a:spLocks/>
              </p:cNvSpPr>
              <p:nvPr/>
            </p:nvSpPr>
            <p:spPr bwMode="auto">
              <a:xfrm>
                <a:off x="5103" y="2310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0 h 4"/>
                  <a:gd name="T4" fmla="*/ 8 w 8"/>
                  <a:gd name="T5" fmla="*/ 2 h 4"/>
                  <a:gd name="T6" fmla="*/ 4 w 8"/>
                  <a:gd name="T7" fmla="*/ 4 h 4"/>
                  <a:gd name="T8" fmla="*/ 0 w 8"/>
                  <a:gd name="T9" fmla="*/ 0 h 4"/>
                  <a:gd name="T10" fmla="*/ 0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1" name="Freeform 992"/>
              <p:cNvSpPr>
                <a:spLocks/>
              </p:cNvSpPr>
              <p:nvPr/>
            </p:nvSpPr>
            <p:spPr bwMode="auto">
              <a:xfrm>
                <a:off x="5103" y="2310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6 w 8"/>
                  <a:gd name="T3" fmla="*/ 0 h 4"/>
                  <a:gd name="T4" fmla="*/ 8 w 8"/>
                  <a:gd name="T5" fmla="*/ 2 h 4"/>
                  <a:gd name="T6" fmla="*/ 4 w 8"/>
                  <a:gd name="T7" fmla="*/ 4 h 4"/>
                  <a:gd name="T8" fmla="*/ 0 w 8"/>
                  <a:gd name="T9" fmla="*/ 0 h 4"/>
                  <a:gd name="T10" fmla="*/ 0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2" name="Freeform 993"/>
              <p:cNvSpPr>
                <a:spLocks/>
              </p:cNvSpPr>
              <p:nvPr/>
            </p:nvSpPr>
            <p:spPr bwMode="auto">
              <a:xfrm>
                <a:off x="4578" y="2090"/>
                <a:ext cx="36" cy="45"/>
              </a:xfrm>
              <a:custGeom>
                <a:avLst/>
                <a:gdLst>
                  <a:gd name="T0" fmla="*/ 34 w 36"/>
                  <a:gd name="T1" fmla="*/ 0 h 45"/>
                  <a:gd name="T2" fmla="*/ 36 w 36"/>
                  <a:gd name="T3" fmla="*/ 15 h 45"/>
                  <a:gd name="T4" fmla="*/ 25 w 36"/>
                  <a:gd name="T5" fmla="*/ 24 h 45"/>
                  <a:gd name="T6" fmla="*/ 23 w 36"/>
                  <a:gd name="T7" fmla="*/ 27 h 45"/>
                  <a:gd name="T8" fmla="*/ 11 w 36"/>
                  <a:gd name="T9" fmla="*/ 40 h 45"/>
                  <a:gd name="T10" fmla="*/ 0 w 36"/>
                  <a:gd name="T11" fmla="*/ 45 h 45"/>
                  <a:gd name="T12" fmla="*/ 2 w 36"/>
                  <a:gd name="T13" fmla="*/ 38 h 45"/>
                  <a:gd name="T14" fmla="*/ 29 w 36"/>
                  <a:gd name="T15" fmla="*/ 15 h 45"/>
                  <a:gd name="T16" fmla="*/ 34 w 36"/>
                  <a:gd name="T17" fmla="*/ 0 h 45"/>
                  <a:gd name="T18" fmla="*/ 34 w 36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45">
                    <a:moveTo>
                      <a:pt x="34" y="0"/>
                    </a:moveTo>
                    <a:lnTo>
                      <a:pt x="36" y="15"/>
                    </a:lnTo>
                    <a:lnTo>
                      <a:pt x="25" y="24"/>
                    </a:lnTo>
                    <a:lnTo>
                      <a:pt x="23" y="27"/>
                    </a:lnTo>
                    <a:lnTo>
                      <a:pt x="11" y="40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29" y="15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3" name="Freeform 994"/>
              <p:cNvSpPr>
                <a:spLocks/>
              </p:cNvSpPr>
              <p:nvPr/>
            </p:nvSpPr>
            <p:spPr bwMode="auto">
              <a:xfrm>
                <a:off x="4578" y="2090"/>
                <a:ext cx="36" cy="45"/>
              </a:xfrm>
              <a:custGeom>
                <a:avLst/>
                <a:gdLst>
                  <a:gd name="T0" fmla="*/ 34 w 36"/>
                  <a:gd name="T1" fmla="*/ 0 h 45"/>
                  <a:gd name="T2" fmla="*/ 36 w 36"/>
                  <a:gd name="T3" fmla="*/ 15 h 45"/>
                  <a:gd name="T4" fmla="*/ 25 w 36"/>
                  <a:gd name="T5" fmla="*/ 24 h 45"/>
                  <a:gd name="T6" fmla="*/ 23 w 36"/>
                  <a:gd name="T7" fmla="*/ 27 h 45"/>
                  <a:gd name="T8" fmla="*/ 11 w 36"/>
                  <a:gd name="T9" fmla="*/ 40 h 45"/>
                  <a:gd name="T10" fmla="*/ 0 w 36"/>
                  <a:gd name="T11" fmla="*/ 45 h 45"/>
                  <a:gd name="T12" fmla="*/ 2 w 36"/>
                  <a:gd name="T13" fmla="*/ 38 h 45"/>
                  <a:gd name="T14" fmla="*/ 29 w 36"/>
                  <a:gd name="T15" fmla="*/ 15 h 45"/>
                  <a:gd name="T16" fmla="*/ 34 w 36"/>
                  <a:gd name="T17" fmla="*/ 0 h 45"/>
                  <a:gd name="T18" fmla="*/ 34 w 36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45">
                    <a:moveTo>
                      <a:pt x="34" y="0"/>
                    </a:moveTo>
                    <a:lnTo>
                      <a:pt x="36" y="15"/>
                    </a:lnTo>
                    <a:lnTo>
                      <a:pt x="25" y="24"/>
                    </a:lnTo>
                    <a:lnTo>
                      <a:pt x="23" y="27"/>
                    </a:lnTo>
                    <a:lnTo>
                      <a:pt x="11" y="40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29" y="15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4" name="Freeform 995"/>
              <p:cNvSpPr>
                <a:spLocks/>
              </p:cNvSpPr>
              <p:nvPr/>
            </p:nvSpPr>
            <p:spPr bwMode="auto">
              <a:xfrm>
                <a:off x="4618" y="2188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2 w 7"/>
                  <a:gd name="T3" fmla="*/ 0 h 4"/>
                  <a:gd name="T4" fmla="*/ 7 w 7"/>
                  <a:gd name="T5" fmla="*/ 0 h 4"/>
                  <a:gd name="T6" fmla="*/ 0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5" name="Freeform 996"/>
              <p:cNvSpPr>
                <a:spLocks/>
              </p:cNvSpPr>
              <p:nvPr/>
            </p:nvSpPr>
            <p:spPr bwMode="auto">
              <a:xfrm>
                <a:off x="4618" y="2188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2 w 7"/>
                  <a:gd name="T3" fmla="*/ 0 h 4"/>
                  <a:gd name="T4" fmla="*/ 7 w 7"/>
                  <a:gd name="T5" fmla="*/ 0 h 4"/>
                  <a:gd name="T6" fmla="*/ 0 w 7"/>
                  <a:gd name="T7" fmla="*/ 4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6" name="Freeform 997"/>
              <p:cNvSpPr>
                <a:spLocks/>
              </p:cNvSpPr>
              <p:nvPr/>
            </p:nvSpPr>
            <p:spPr bwMode="auto">
              <a:xfrm>
                <a:off x="4636" y="2174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4 w 7"/>
                  <a:gd name="T3" fmla="*/ 0 h 5"/>
                  <a:gd name="T4" fmla="*/ 7 w 7"/>
                  <a:gd name="T5" fmla="*/ 3 h 5"/>
                  <a:gd name="T6" fmla="*/ 7 w 7"/>
                  <a:gd name="T7" fmla="*/ 5 h 5"/>
                  <a:gd name="T8" fmla="*/ 0 w 7"/>
                  <a:gd name="T9" fmla="*/ 3 h 5"/>
                  <a:gd name="T10" fmla="*/ 0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7" name="Freeform 998"/>
              <p:cNvSpPr>
                <a:spLocks/>
              </p:cNvSpPr>
              <p:nvPr/>
            </p:nvSpPr>
            <p:spPr bwMode="auto">
              <a:xfrm>
                <a:off x="4636" y="2174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4 w 7"/>
                  <a:gd name="T3" fmla="*/ 0 h 5"/>
                  <a:gd name="T4" fmla="*/ 7 w 7"/>
                  <a:gd name="T5" fmla="*/ 3 h 5"/>
                  <a:gd name="T6" fmla="*/ 7 w 7"/>
                  <a:gd name="T7" fmla="*/ 5 h 5"/>
                  <a:gd name="T8" fmla="*/ 0 w 7"/>
                  <a:gd name="T9" fmla="*/ 3 h 5"/>
                  <a:gd name="T10" fmla="*/ 0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8" name="Freeform 999"/>
              <p:cNvSpPr>
                <a:spLocks/>
              </p:cNvSpPr>
              <p:nvPr/>
            </p:nvSpPr>
            <p:spPr bwMode="auto">
              <a:xfrm>
                <a:off x="4651" y="216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1 w 7"/>
                  <a:gd name="T5" fmla="*/ 2 h 2"/>
                  <a:gd name="T6" fmla="*/ 0 w 7"/>
                  <a:gd name="T7" fmla="*/ 0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29" name="Freeform 1000"/>
              <p:cNvSpPr>
                <a:spLocks/>
              </p:cNvSpPr>
              <p:nvPr/>
            </p:nvSpPr>
            <p:spPr bwMode="auto">
              <a:xfrm>
                <a:off x="4651" y="216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1 w 7"/>
                  <a:gd name="T5" fmla="*/ 2 h 2"/>
                  <a:gd name="T6" fmla="*/ 0 w 7"/>
                  <a:gd name="T7" fmla="*/ 0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0" name="Freeform 1001"/>
              <p:cNvSpPr>
                <a:spLocks/>
              </p:cNvSpPr>
              <p:nvPr/>
            </p:nvSpPr>
            <p:spPr bwMode="auto">
              <a:xfrm>
                <a:off x="4652" y="2115"/>
                <a:ext cx="73" cy="66"/>
              </a:xfrm>
              <a:custGeom>
                <a:avLst/>
                <a:gdLst>
                  <a:gd name="T0" fmla="*/ 57 w 73"/>
                  <a:gd name="T1" fmla="*/ 0 h 66"/>
                  <a:gd name="T2" fmla="*/ 59 w 73"/>
                  <a:gd name="T3" fmla="*/ 0 h 66"/>
                  <a:gd name="T4" fmla="*/ 68 w 73"/>
                  <a:gd name="T5" fmla="*/ 10 h 66"/>
                  <a:gd name="T6" fmla="*/ 69 w 73"/>
                  <a:gd name="T7" fmla="*/ 17 h 66"/>
                  <a:gd name="T8" fmla="*/ 68 w 73"/>
                  <a:gd name="T9" fmla="*/ 19 h 66"/>
                  <a:gd name="T10" fmla="*/ 69 w 73"/>
                  <a:gd name="T11" fmla="*/ 20 h 66"/>
                  <a:gd name="T12" fmla="*/ 73 w 73"/>
                  <a:gd name="T13" fmla="*/ 37 h 66"/>
                  <a:gd name="T14" fmla="*/ 69 w 73"/>
                  <a:gd name="T15" fmla="*/ 55 h 66"/>
                  <a:gd name="T16" fmla="*/ 64 w 73"/>
                  <a:gd name="T17" fmla="*/ 39 h 66"/>
                  <a:gd name="T18" fmla="*/ 57 w 73"/>
                  <a:gd name="T19" fmla="*/ 46 h 66"/>
                  <a:gd name="T20" fmla="*/ 57 w 73"/>
                  <a:gd name="T21" fmla="*/ 51 h 66"/>
                  <a:gd name="T22" fmla="*/ 60 w 73"/>
                  <a:gd name="T23" fmla="*/ 59 h 66"/>
                  <a:gd name="T24" fmla="*/ 57 w 73"/>
                  <a:gd name="T25" fmla="*/ 66 h 66"/>
                  <a:gd name="T26" fmla="*/ 53 w 73"/>
                  <a:gd name="T27" fmla="*/ 59 h 66"/>
                  <a:gd name="T28" fmla="*/ 48 w 73"/>
                  <a:gd name="T29" fmla="*/ 62 h 66"/>
                  <a:gd name="T30" fmla="*/ 37 w 73"/>
                  <a:gd name="T31" fmla="*/ 55 h 66"/>
                  <a:gd name="T32" fmla="*/ 33 w 73"/>
                  <a:gd name="T33" fmla="*/ 44 h 66"/>
                  <a:gd name="T34" fmla="*/ 37 w 73"/>
                  <a:gd name="T35" fmla="*/ 37 h 66"/>
                  <a:gd name="T36" fmla="*/ 28 w 73"/>
                  <a:gd name="T37" fmla="*/ 30 h 66"/>
                  <a:gd name="T38" fmla="*/ 24 w 73"/>
                  <a:gd name="T39" fmla="*/ 37 h 66"/>
                  <a:gd name="T40" fmla="*/ 20 w 73"/>
                  <a:gd name="T41" fmla="*/ 33 h 66"/>
                  <a:gd name="T42" fmla="*/ 15 w 73"/>
                  <a:gd name="T43" fmla="*/ 39 h 66"/>
                  <a:gd name="T44" fmla="*/ 15 w 73"/>
                  <a:gd name="T45" fmla="*/ 33 h 66"/>
                  <a:gd name="T46" fmla="*/ 11 w 73"/>
                  <a:gd name="T47" fmla="*/ 33 h 66"/>
                  <a:gd name="T48" fmla="*/ 4 w 73"/>
                  <a:gd name="T49" fmla="*/ 46 h 66"/>
                  <a:gd name="T50" fmla="*/ 0 w 73"/>
                  <a:gd name="T51" fmla="*/ 46 h 66"/>
                  <a:gd name="T52" fmla="*/ 0 w 73"/>
                  <a:gd name="T53" fmla="*/ 42 h 66"/>
                  <a:gd name="T54" fmla="*/ 6 w 73"/>
                  <a:gd name="T55" fmla="*/ 28 h 66"/>
                  <a:gd name="T56" fmla="*/ 15 w 73"/>
                  <a:gd name="T57" fmla="*/ 26 h 66"/>
                  <a:gd name="T58" fmla="*/ 24 w 73"/>
                  <a:gd name="T59" fmla="*/ 17 h 66"/>
                  <a:gd name="T60" fmla="*/ 29 w 73"/>
                  <a:gd name="T61" fmla="*/ 19 h 66"/>
                  <a:gd name="T62" fmla="*/ 28 w 73"/>
                  <a:gd name="T63" fmla="*/ 28 h 66"/>
                  <a:gd name="T64" fmla="*/ 35 w 73"/>
                  <a:gd name="T65" fmla="*/ 26 h 66"/>
                  <a:gd name="T66" fmla="*/ 37 w 73"/>
                  <a:gd name="T67" fmla="*/ 20 h 66"/>
                  <a:gd name="T68" fmla="*/ 42 w 73"/>
                  <a:gd name="T69" fmla="*/ 20 h 66"/>
                  <a:gd name="T70" fmla="*/ 46 w 73"/>
                  <a:gd name="T71" fmla="*/ 13 h 66"/>
                  <a:gd name="T72" fmla="*/ 57 w 73"/>
                  <a:gd name="T73" fmla="*/ 13 h 66"/>
                  <a:gd name="T74" fmla="*/ 57 w 73"/>
                  <a:gd name="T75" fmla="*/ 0 h 66"/>
                  <a:gd name="T76" fmla="*/ 57 w 7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3" h="66">
                    <a:moveTo>
                      <a:pt x="57" y="0"/>
                    </a:moveTo>
                    <a:lnTo>
                      <a:pt x="59" y="0"/>
                    </a:lnTo>
                    <a:lnTo>
                      <a:pt x="68" y="10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9" y="20"/>
                    </a:lnTo>
                    <a:lnTo>
                      <a:pt x="73" y="37"/>
                    </a:lnTo>
                    <a:lnTo>
                      <a:pt x="69" y="55"/>
                    </a:lnTo>
                    <a:lnTo>
                      <a:pt x="64" y="39"/>
                    </a:lnTo>
                    <a:lnTo>
                      <a:pt x="57" y="46"/>
                    </a:lnTo>
                    <a:lnTo>
                      <a:pt x="57" y="51"/>
                    </a:lnTo>
                    <a:lnTo>
                      <a:pt x="60" y="59"/>
                    </a:lnTo>
                    <a:lnTo>
                      <a:pt x="57" y="66"/>
                    </a:lnTo>
                    <a:lnTo>
                      <a:pt x="53" y="59"/>
                    </a:lnTo>
                    <a:lnTo>
                      <a:pt x="48" y="62"/>
                    </a:lnTo>
                    <a:lnTo>
                      <a:pt x="37" y="55"/>
                    </a:lnTo>
                    <a:lnTo>
                      <a:pt x="33" y="44"/>
                    </a:lnTo>
                    <a:lnTo>
                      <a:pt x="37" y="37"/>
                    </a:lnTo>
                    <a:lnTo>
                      <a:pt x="28" y="30"/>
                    </a:lnTo>
                    <a:lnTo>
                      <a:pt x="24" y="37"/>
                    </a:lnTo>
                    <a:lnTo>
                      <a:pt x="20" y="33"/>
                    </a:lnTo>
                    <a:lnTo>
                      <a:pt x="15" y="39"/>
                    </a:lnTo>
                    <a:lnTo>
                      <a:pt x="15" y="33"/>
                    </a:lnTo>
                    <a:lnTo>
                      <a:pt x="11" y="33"/>
                    </a:lnTo>
                    <a:lnTo>
                      <a:pt x="4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6" y="28"/>
                    </a:lnTo>
                    <a:lnTo>
                      <a:pt x="15" y="26"/>
                    </a:lnTo>
                    <a:lnTo>
                      <a:pt x="24" y="17"/>
                    </a:lnTo>
                    <a:lnTo>
                      <a:pt x="29" y="19"/>
                    </a:lnTo>
                    <a:lnTo>
                      <a:pt x="28" y="28"/>
                    </a:lnTo>
                    <a:lnTo>
                      <a:pt x="35" y="26"/>
                    </a:lnTo>
                    <a:lnTo>
                      <a:pt x="37" y="20"/>
                    </a:lnTo>
                    <a:lnTo>
                      <a:pt x="42" y="20"/>
                    </a:lnTo>
                    <a:lnTo>
                      <a:pt x="46" y="13"/>
                    </a:lnTo>
                    <a:lnTo>
                      <a:pt x="57" y="1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1" name="Freeform 1002"/>
              <p:cNvSpPr>
                <a:spLocks/>
              </p:cNvSpPr>
              <p:nvPr/>
            </p:nvSpPr>
            <p:spPr bwMode="auto">
              <a:xfrm>
                <a:off x="4652" y="2115"/>
                <a:ext cx="73" cy="66"/>
              </a:xfrm>
              <a:custGeom>
                <a:avLst/>
                <a:gdLst>
                  <a:gd name="T0" fmla="*/ 57 w 73"/>
                  <a:gd name="T1" fmla="*/ 0 h 66"/>
                  <a:gd name="T2" fmla="*/ 59 w 73"/>
                  <a:gd name="T3" fmla="*/ 0 h 66"/>
                  <a:gd name="T4" fmla="*/ 68 w 73"/>
                  <a:gd name="T5" fmla="*/ 10 h 66"/>
                  <a:gd name="T6" fmla="*/ 69 w 73"/>
                  <a:gd name="T7" fmla="*/ 17 h 66"/>
                  <a:gd name="T8" fmla="*/ 68 w 73"/>
                  <a:gd name="T9" fmla="*/ 19 h 66"/>
                  <a:gd name="T10" fmla="*/ 69 w 73"/>
                  <a:gd name="T11" fmla="*/ 20 h 66"/>
                  <a:gd name="T12" fmla="*/ 73 w 73"/>
                  <a:gd name="T13" fmla="*/ 37 h 66"/>
                  <a:gd name="T14" fmla="*/ 69 w 73"/>
                  <a:gd name="T15" fmla="*/ 55 h 66"/>
                  <a:gd name="T16" fmla="*/ 64 w 73"/>
                  <a:gd name="T17" fmla="*/ 39 h 66"/>
                  <a:gd name="T18" fmla="*/ 57 w 73"/>
                  <a:gd name="T19" fmla="*/ 46 h 66"/>
                  <a:gd name="T20" fmla="*/ 57 w 73"/>
                  <a:gd name="T21" fmla="*/ 51 h 66"/>
                  <a:gd name="T22" fmla="*/ 60 w 73"/>
                  <a:gd name="T23" fmla="*/ 59 h 66"/>
                  <a:gd name="T24" fmla="*/ 57 w 73"/>
                  <a:gd name="T25" fmla="*/ 66 h 66"/>
                  <a:gd name="T26" fmla="*/ 53 w 73"/>
                  <a:gd name="T27" fmla="*/ 59 h 66"/>
                  <a:gd name="T28" fmla="*/ 48 w 73"/>
                  <a:gd name="T29" fmla="*/ 62 h 66"/>
                  <a:gd name="T30" fmla="*/ 37 w 73"/>
                  <a:gd name="T31" fmla="*/ 55 h 66"/>
                  <a:gd name="T32" fmla="*/ 33 w 73"/>
                  <a:gd name="T33" fmla="*/ 44 h 66"/>
                  <a:gd name="T34" fmla="*/ 37 w 73"/>
                  <a:gd name="T35" fmla="*/ 37 h 66"/>
                  <a:gd name="T36" fmla="*/ 28 w 73"/>
                  <a:gd name="T37" fmla="*/ 30 h 66"/>
                  <a:gd name="T38" fmla="*/ 24 w 73"/>
                  <a:gd name="T39" fmla="*/ 37 h 66"/>
                  <a:gd name="T40" fmla="*/ 20 w 73"/>
                  <a:gd name="T41" fmla="*/ 33 h 66"/>
                  <a:gd name="T42" fmla="*/ 15 w 73"/>
                  <a:gd name="T43" fmla="*/ 39 h 66"/>
                  <a:gd name="T44" fmla="*/ 15 w 73"/>
                  <a:gd name="T45" fmla="*/ 33 h 66"/>
                  <a:gd name="T46" fmla="*/ 11 w 73"/>
                  <a:gd name="T47" fmla="*/ 33 h 66"/>
                  <a:gd name="T48" fmla="*/ 4 w 73"/>
                  <a:gd name="T49" fmla="*/ 46 h 66"/>
                  <a:gd name="T50" fmla="*/ 0 w 73"/>
                  <a:gd name="T51" fmla="*/ 46 h 66"/>
                  <a:gd name="T52" fmla="*/ 0 w 73"/>
                  <a:gd name="T53" fmla="*/ 42 h 66"/>
                  <a:gd name="T54" fmla="*/ 6 w 73"/>
                  <a:gd name="T55" fmla="*/ 28 h 66"/>
                  <a:gd name="T56" fmla="*/ 15 w 73"/>
                  <a:gd name="T57" fmla="*/ 26 h 66"/>
                  <a:gd name="T58" fmla="*/ 24 w 73"/>
                  <a:gd name="T59" fmla="*/ 17 h 66"/>
                  <a:gd name="T60" fmla="*/ 29 w 73"/>
                  <a:gd name="T61" fmla="*/ 19 h 66"/>
                  <a:gd name="T62" fmla="*/ 28 w 73"/>
                  <a:gd name="T63" fmla="*/ 28 h 66"/>
                  <a:gd name="T64" fmla="*/ 35 w 73"/>
                  <a:gd name="T65" fmla="*/ 26 h 66"/>
                  <a:gd name="T66" fmla="*/ 37 w 73"/>
                  <a:gd name="T67" fmla="*/ 20 h 66"/>
                  <a:gd name="T68" fmla="*/ 42 w 73"/>
                  <a:gd name="T69" fmla="*/ 20 h 66"/>
                  <a:gd name="T70" fmla="*/ 46 w 73"/>
                  <a:gd name="T71" fmla="*/ 13 h 66"/>
                  <a:gd name="T72" fmla="*/ 57 w 73"/>
                  <a:gd name="T73" fmla="*/ 13 h 66"/>
                  <a:gd name="T74" fmla="*/ 57 w 73"/>
                  <a:gd name="T75" fmla="*/ 0 h 66"/>
                  <a:gd name="T76" fmla="*/ 57 w 7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3" h="66">
                    <a:moveTo>
                      <a:pt x="57" y="0"/>
                    </a:moveTo>
                    <a:lnTo>
                      <a:pt x="59" y="0"/>
                    </a:lnTo>
                    <a:lnTo>
                      <a:pt x="68" y="10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9" y="20"/>
                    </a:lnTo>
                    <a:lnTo>
                      <a:pt x="73" y="37"/>
                    </a:lnTo>
                    <a:lnTo>
                      <a:pt x="69" y="55"/>
                    </a:lnTo>
                    <a:lnTo>
                      <a:pt x="64" y="39"/>
                    </a:lnTo>
                    <a:lnTo>
                      <a:pt x="57" y="46"/>
                    </a:lnTo>
                    <a:lnTo>
                      <a:pt x="57" y="51"/>
                    </a:lnTo>
                    <a:lnTo>
                      <a:pt x="60" y="59"/>
                    </a:lnTo>
                    <a:lnTo>
                      <a:pt x="57" y="66"/>
                    </a:lnTo>
                    <a:lnTo>
                      <a:pt x="53" y="59"/>
                    </a:lnTo>
                    <a:lnTo>
                      <a:pt x="48" y="62"/>
                    </a:lnTo>
                    <a:lnTo>
                      <a:pt x="37" y="55"/>
                    </a:lnTo>
                    <a:lnTo>
                      <a:pt x="33" y="44"/>
                    </a:lnTo>
                    <a:lnTo>
                      <a:pt x="37" y="37"/>
                    </a:lnTo>
                    <a:lnTo>
                      <a:pt x="28" y="30"/>
                    </a:lnTo>
                    <a:lnTo>
                      <a:pt x="24" y="37"/>
                    </a:lnTo>
                    <a:lnTo>
                      <a:pt x="20" y="33"/>
                    </a:lnTo>
                    <a:lnTo>
                      <a:pt x="15" y="39"/>
                    </a:lnTo>
                    <a:lnTo>
                      <a:pt x="15" y="33"/>
                    </a:lnTo>
                    <a:lnTo>
                      <a:pt x="11" y="33"/>
                    </a:lnTo>
                    <a:lnTo>
                      <a:pt x="4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6" y="28"/>
                    </a:lnTo>
                    <a:lnTo>
                      <a:pt x="15" y="26"/>
                    </a:lnTo>
                    <a:lnTo>
                      <a:pt x="24" y="17"/>
                    </a:lnTo>
                    <a:lnTo>
                      <a:pt x="29" y="19"/>
                    </a:lnTo>
                    <a:lnTo>
                      <a:pt x="28" y="28"/>
                    </a:lnTo>
                    <a:lnTo>
                      <a:pt x="35" y="26"/>
                    </a:lnTo>
                    <a:lnTo>
                      <a:pt x="37" y="20"/>
                    </a:lnTo>
                    <a:lnTo>
                      <a:pt x="42" y="20"/>
                    </a:lnTo>
                    <a:lnTo>
                      <a:pt x="46" y="13"/>
                    </a:lnTo>
                    <a:lnTo>
                      <a:pt x="57" y="1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2" name="Freeform 1003"/>
              <p:cNvSpPr>
                <a:spLocks/>
              </p:cNvSpPr>
              <p:nvPr/>
            </p:nvSpPr>
            <p:spPr bwMode="auto">
              <a:xfrm>
                <a:off x="4683" y="2108"/>
                <a:ext cx="11" cy="9"/>
              </a:xfrm>
              <a:custGeom>
                <a:avLst/>
                <a:gdLst>
                  <a:gd name="T0" fmla="*/ 0 w 11"/>
                  <a:gd name="T1" fmla="*/ 6 h 9"/>
                  <a:gd name="T2" fmla="*/ 6 w 11"/>
                  <a:gd name="T3" fmla="*/ 0 h 9"/>
                  <a:gd name="T4" fmla="*/ 11 w 11"/>
                  <a:gd name="T5" fmla="*/ 2 h 9"/>
                  <a:gd name="T6" fmla="*/ 9 w 11"/>
                  <a:gd name="T7" fmla="*/ 9 h 9"/>
                  <a:gd name="T8" fmla="*/ 2 w 11"/>
                  <a:gd name="T9" fmla="*/ 9 h 9"/>
                  <a:gd name="T10" fmla="*/ 0 w 11"/>
                  <a:gd name="T11" fmla="*/ 6 h 9"/>
                  <a:gd name="T12" fmla="*/ 0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3" name="Freeform 1004"/>
              <p:cNvSpPr>
                <a:spLocks/>
              </p:cNvSpPr>
              <p:nvPr/>
            </p:nvSpPr>
            <p:spPr bwMode="auto">
              <a:xfrm>
                <a:off x="4683" y="2108"/>
                <a:ext cx="11" cy="9"/>
              </a:xfrm>
              <a:custGeom>
                <a:avLst/>
                <a:gdLst>
                  <a:gd name="T0" fmla="*/ 0 w 11"/>
                  <a:gd name="T1" fmla="*/ 6 h 9"/>
                  <a:gd name="T2" fmla="*/ 6 w 11"/>
                  <a:gd name="T3" fmla="*/ 0 h 9"/>
                  <a:gd name="T4" fmla="*/ 11 w 11"/>
                  <a:gd name="T5" fmla="*/ 2 h 9"/>
                  <a:gd name="T6" fmla="*/ 9 w 11"/>
                  <a:gd name="T7" fmla="*/ 9 h 9"/>
                  <a:gd name="T8" fmla="*/ 2 w 11"/>
                  <a:gd name="T9" fmla="*/ 9 h 9"/>
                  <a:gd name="T10" fmla="*/ 0 w 11"/>
                  <a:gd name="T11" fmla="*/ 6 h 9"/>
                  <a:gd name="T12" fmla="*/ 0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4" name="Freeform 1005"/>
              <p:cNvSpPr>
                <a:spLocks/>
              </p:cNvSpPr>
              <p:nvPr/>
            </p:nvSpPr>
            <p:spPr bwMode="auto">
              <a:xfrm>
                <a:off x="4676" y="2092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9 w 9"/>
                  <a:gd name="T3" fmla="*/ 13 h 29"/>
                  <a:gd name="T4" fmla="*/ 0 w 9"/>
                  <a:gd name="T5" fmla="*/ 29 h 29"/>
                  <a:gd name="T6" fmla="*/ 0 w 9"/>
                  <a:gd name="T7" fmla="*/ 22 h 29"/>
                  <a:gd name="T8" fmla="*/ 9 w 9"/>
                  <a:gd name="T9" fmla="*/ 0 h 29"/>
                  <a:gd name="T10" fmla="*/ 9 w 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9" y="13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5" name="Freeform 1006"/>
              <p:cNvSpPr>
                <a:spLocks/>
              </p:cNvSpPr>
              <p:nvPr/>
            </p:nvSpPr>
            <p:spPr bwMode="auto">
              <a:xfrm>
                <a:off x="4676" y="2092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9 w 9"/>
                  <a:gd name="T3" fmla="*/ 13 h 29"/>
                  <a:gd name="T4" fmla="*/ 0 w 9"/>
                  <a:gd name="T5" fmla="*/ 29 h 29"/>
                  <a:gd name="T6" fmla="*/ 0 w 9"/>
                  <a:gd name="T7" fmla="*/ 22 h 29"/>
                  <a:gd name="T8" fmla="*/ 9 w 9"/>
                  <a:gd name="T9" fmla="*/ 0 h 29"/>
                  <a:gd name="T10" fmla="*/ 9 w 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9" y="13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6" name="Freeform 1007"/>
              <p:cNvSpPr>
                <a:spLocks/>
              </p:cNvSpPr>
              <p:nvPr/>
            </p:nvSpPr>
            <p:spPr bwMode="auto">
              <a:xfrm>
                <a:off x="4709" y="2105"/>
                <a:ext cx="3" cy="9"/>
              </a:xfrm>
              <a:custGeom>
                <a:avLst/>
                <a:gdLst>
                  <a:gd name="T0" fmla="*/ 0 w 3"/>
                  <a:gd name="T1" fmla="*/ 3 h 9"/>
                  <a:gd name="T2" fmla="*/ 3 w 3"/>
                  <a:gd name="T3" fmla="*/ 0 h 9"/>
                  <a:gd name="T4" fmla="*/ 3 w 3"/>
                  <a:gd name="T5" fmla="*/ 9 h 9"/>
                  <a:gd name="T6" fmla="*/ 0 w 3"/>
                  <a:gd name="T7" fmla="*/ 3 h 9"/>
                  <a:gd name="T8" fmla="*/ 0 w 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3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7" name="Freeform 1008"/>
              <p:cNvSpPr>
                <a:spLocks/>
              </p:cNvSpPr>
              <p:nvPr/>
            </p:nvSpPr>
            <p:spPr bwMode="auto">
              <a:xfrm>
                <a:off x="4709" y="2105"/>
                <a:ext cx="3" cy="9"/>
              </a:xfrm>
              <a:custGeom>
                <a:avLst/>
                <a:gdLst>
                  <a:gd name="T0" fmla="*/ 0 w 3"/>
                  <a:gd name="T1" fmla="*/ 3 h 9"/>
                  <a:gd name="T2" fmla="*/ 3 w 3"/>
                  <a:gd name="T3" fmla="*/ 0 h 9"/>
                  <a:gd name="T4" fmla="*/ 3 w 3"/>
                  <a:gd name="T5" fmla="*/ 9 h 9"/>
                  <a:gd name="T6" fmla="*/ 0 w 3"/>
                  <a:gd name="T7" fmla="*/ 3 h 9"/>
                  <a:gd name="T8" fmla="*/ 0 w 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3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8" name="Freeform 1009"/>
              <p:cNvSpPr>
                <a:spLocks/>
              </p:cNvSpPr>
              <p:nvPr/>
            </p:nvSpPr>
            <p:spPr bwMode="auto">
              <a:xfrm>
                <a:off x="4691" y="2088"/>
                <a:ext cx="14" cy="24"/>
              </a:xfrm>
              <a:custGeom>
                <a:avLst/>
                <a:gdLst>
                  <a:gd name="T0" fmla="*/ 0 w 14"/>
                  <a:gd name="T1" fmla="*/ 0 h 24"/>
                  <a:gd name="T2" fmla="*/ 9 w 14"/>
                  <a:gd name="T3" fmla="*/ 4 h 24"/>
                  <a:gd name="T4" fmla="*/ 14 w 14"/>
                  <a:gd name="T5" fmla="*/ 20 h 24"/>
                  <a:gd name="T6" fmla="*/ 10 w 14"/>
                  <a:gd name="T7" fmla="*/ 20 h 24"/>
                  <a:gd name="T8" fmla="*/ 9 w 14"/>
                  <a:gd name="T9" fmla="*/ 24 h 24"/>
                  <a:gd name="T10" fmla="*/ 7 w 14"/>
                  <a:gd name="T11" fmla="*/ 18 h 24"/>
                  <a:gd name="T12" fmla="*/ 5 w 14"/>
                  <a:gd name="T13" fmla="*/ 9 h 24"/>
                  <a:gd name="T14" fmla="*/ 1 w 14"/>
                  <a:gd name="T15" fmla="*/ 9 h 24"/>
                  <a:gd name="T16" fmla="*/ 0 w 14"/>
                  <a:gd name="T17" fmla="*/ 0 h 24"/>
                  <a:gd name="T18" fmla="*/ 0 w 1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9" y="4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39" name="Freeform 1010"/>
              <p:cNvSpPr>
                <a:spLocks/>
              </p:cNvSpPr>
              <p:nvPr/>
            </p:nvSpPr>
            <p:spPr bwMode="auto">
              <a:xfrm>
                <a:off x="4691" y="2088"/>
                <a:ext cx="14" cy="24"/>
              </a:xfrm>
              <a:custGeom>
                <a:avLst/>
                <a:gdLst>
                  <a:gd name="T0" fmla="*/ 0 w 14"/>
                  <a:gd name="T1" fmla="*/ 0 h 24"/>
                  <a:gd name="T2" fmla="*/ 9 w 14"/>
                  <a:gd name="T3" fmla="*/ 4 h 24"/>
                  <a:gd name="T4" fmla="*/ 14 w 14"/>
                  <a:gd name="T5" fmla="*/ 20 h 24"/>
                  <a:gd name="T6" fmla="*/ 10 w 14"/>
                  <a:gd name="T7" fmla="*/ 20 h 24"/>
                  <a:gd name="T8" fmla="*/ 9 w 14"/>
                  <a:gd name="T9" fmla="*/ 24 h 24"/>
                  <a:gd name="T10" fmla="*/ 7 w 14"/>
                  <a:gd name="T11" fmla="*/ 18 h 24"/>
                  <a:gd name="T12" fmla="*/ 5 w 14"/>
                  <a:gd name="T13" fmla="*/ 9 h 24"/>
                  <a:gd name="T14" fmla="*/ 1 w 14"/>
                  <a:gd name="T15" fmla="*/ 9 h 24"/>
                  <a:gd name="T16" fmla="*/ 0 w 14"/>
                  <a:gd name="T17" fmla="*/ 0 h 24"/>
                  <a:gd name="T18" fmla="*/ 0 w 1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9" y="4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0" name="Freeform 1011"/>
              <p:cNvSpPr>
                <a:spLocks/>
              </p:cNvSpPr>
              <p:nvPr/>
            </p:nvSpPr>
            <p:spPr bwMode="auto">
              <a:xfrm>
                <a:off x="4660" y="2095"/>
                <a:ext cx="18" cy="33"/>
              </a:xfrm>
              <a:custGeom>
                <a:avLst/>
                <a:gdLst>
                  <a:gd name="T0" fmla="*/ 9 w 18"/>
                  <a:gd name="T1" fmla="*/ 2 h 33"/>
                  <a:gd name="T2" fmla="*/ 11 w 18"/>
                  <a:gd name="T3" fmla="*/ 0 h 33"/>
                  <a:gd name="T4" fmla="*/ 18 w 18"/>
                  <a:gd name="T5" fmla="*/ 2 h 33"/>
                  <a:gd name="T6" fmla="*/ 18 w 18"/>
                  <a:gd name="T7" fmla="*/ 4 h 33"/>
                  <a:gd name="T8" fmla="*/ 12 w 18"/>
                  <a:gd name="T9" fmla="*/ 19 h 33"/>
                  <a:gd name="T10" fmla="*/ 12 w 18"/>
                  <a:gd name="T11" fmla="*/ 30 h 33"/>
                  <a:gd name="T12" fmla="*/ 11 w 18"/>
                  <a:gd name="T13" fmla="*/ 33 h 33"/>
                  <a:gd name="T14" fmla="*/ 0 w 18"/>
                  <a:gd name="T15" fmla="*/ 20 h 33"/>
                  <a:gd name="T16" fmla="*/ 1 w 18"/>
                  <a:gd name="T17" fmla="*/ 17 h 33"/>
                  <a:gd name="T18" fmla="*/ 5 w 18"/>
                  <a:gd name="T19" fmla="*/ 17 h 33"/>
                  <a:gd name="T20" fmla="*/ 9 w 18"/>
                  <a:gd name="T21" fmla="*/ 2 h 33"/>
                  <a:gd name="T22" fmla="*/ 9 w 18"/>
                  <a:gd name="T2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33">
                    <a:moveTo>
                      <a:pt x="9" y="2"/>
                    </a:moveTo>
                    <a:lnTo>
                      <a:pt x="11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2" y="19"/>
                    </a:lnTo>
                    <a:lnTo>
                      <a:pt x="12" y="30"/>
                    </a:lnTo>
                    <a:lnTo>
                      <a:pt x="11" y="33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5" y="17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641" name="Freeform 1012"/>
              <p:cNvSpPr>
                <a:spLocks/>
              </p:cNvSpPr>
              <p:nvPr/>
            </p:nvSpPr>
            <p:spPr bwMode="auto">
              <a:xfrm>
                <a:off x="4660" y="2095"/>
                <a:ext cx="18" cy="33"/>
              </a:xfrm>
              <a:custGeom>
                <a:avLst/>
                <a:gdLst>
                  <a:gd name="T0" fmla="*/ 9 w 18"/>
                  <a:gd name="T1" fmla="*/ 2 h 33"/>
                  <a:gd name="T2" fmla="*/ 11 w 18"/>
                  <a:gd name="T3" fmla="*/ 0 h 33"/>
                  <a:gd name="T4" fmla="*/ 18 w 18"/>
                  <a:gd name="T5" fmla="*/ 2 h 33"/>
                  <a:gd name="T6" fmla="*/ 18 w 18"/>
                  <a:gd name="T7" fmla="*/ 4 h 33"/>
                  <a:gd name="T8" fmla="*/ 12 w 18"/>
                  <a:gd name="T9" fmla="*/ 19 h 33"/>
                  <a:gd name="T10" fmla="*/ 12 w 18"/>
                  <a:gd name="T11" fmla="*/ 30 h 33"/>
                  <a:gd name="T12" fmla="*/ 11 w 18"/>
                  <a:gd name="T13" fmla="*/ 33 h 33"/>
                  <a:gd name="T14" fmla="*/ 0 w 18"/>
                  <a:gd name="T15" fmla="*/ 20 h 33"/>
                  <a:gd name="T16" fmla="*/ 1 w 18"/>
                  <a:gd name="T17" fmla="*/ 17 h 33"/>
                  <a:gd name="T18" fmla="*/ 5 w 18"/>
                  <a:gd name="T19" fmla="*/ 17 h 33"/>
                  <a:gd name="T20" fmla="*/ 9 w 18"/>
                  <a:gd name="T21" fmla="*/ 2 h 33"/>
                  <a:gd name="T22" fmla="*/ 9 w 18"/>
                  <a:gd name="T2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33">
                    <a:moveTo>
                      <a:pt x="9" y="2"/>
                    </a:moveTo>
                    <a:lnTo>
                      <a:pt x="11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2" y="19"/>
                    </a:lnTo>
                    <a:lnTo>
                      <a:pt x="12" y="30"/>
                    </a:lnTo>
                    <a:lnTo>
                      <a:pt x="11" y="33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5" y="17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1" name="Group 1214"/>
            <p:cNvGrpSpPr>
              <a:grpSpLocks/>
            </p:cNvGrpSpPr>
            <p:nvPr/>
          </p:nvGrpSpPr>
          <p:grpSpPr bwMode="auto">
            <a:xfrm>
              <a:off x="3879" y="1261"/>
              <a:ext cx="1837" cy="1356"/>
              <a:chOff x="3879" y="1261"/>
              <a:chExt cx="1837" cy="1356"/>
            </a:xfrm>
            <a:grpFill/>
          </p:grpSpPr>
          <p:sp>
            <p:nvSpPr>
              <p:cNvPr id="6242" name="Freeform 1014"/>
              <p:cNvSpPr>
                <a:spLocks/>
              </p:cNvSpPr>
              <p:nvPr/>
            </p:nvSpPr>
            <p:spPr bwMode="auto">
              <a:xfrm>
                <a:off x="4652" y="2081"/>
                <a:ext cx="19" cy="24"/>
              </a:xfrm>
              <a:custGeom>
                <a:avLst/>
                <a:gdLst>
                  <a:gd name="T0" fmla="*/ 0 w 19"/>
                  <a:gd name="T1" fmla="*/ 0 h 24"/>
                  <a:gd name="T2" fmla="*/ 8 w 19"/>
                  <a:gd name="T3" fmla="*/ 4 h 24"/>
                  <a:gd name="T4" fmla="*/ 19 w 19"/>
                  <a:gd name="T5" fmla="*/ 5 h 24"/>
                  <a:gd name="T6" fmla="*/ 17 w 19"/>
                  <a:gd name="T7" fmla="*/ 13 h 24"/>
                  <a:gd name="T8" fmla="*/ 0 w 19"/>
                  <a:gd name="T9" fmla="*/ 24 h 24"/>
                  <a:gd name="T10" fmla="*/ 0 w 19"/>
                  <a:gd name="T11" fmla="*/ 0 h 24"/>
                  <a:gd name="T12" fmla="*/ 0 w 1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0" y="0"/>
                    </a:moveTo>
                    <a:lnTo>
                      <a:pt x="8" y="4"/>
                    </a:lnTo>
                    <a:lnTo>
                      <a:pt x="19" y="5"/>
                    </a:lnTo>
                    <a:lnTo>
                      <a:pt x="17" y="13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3" name="Freeform 1015"/>
              <p:cNvSpPr>
                <a:spLocks/>
              </p:cNvSpPr>
              <p:nvPr/>
            </p:nvSpPr>
            <p:spPr bwMode="auto">
              <a:xfrm>
                <a:off x="4652" y="2081"/>
                <a:ext cx="19" cy="24"/>
              </a:xfrm>
              <a:custGeom>
                <a:avLst/>
                <a:gdLst>
                  <a:gd name="T0" fmla="*/ 0 w 19"/>
                  <a:gd name="T1" fmla="*/ 0 h 24"/>
                  <a:gd name="T2" fmla="*/ 8 w 19"/>
                  <a:gd name="T3" fmla="*/ 4 h 24"/>
                  <a:gd name="T4" fmla="*/ 19 w 19"/>
                  <a:gd name="T5" fmla="*/ 5 h 24"/>
                  <a:gd name="T6" fmla="*/ 17 w 19"/>
                  <a:gd name="T7" fmla="*/ 13 h 24"/>
                  <a:gd name="T8" fmla="*/ 0 w 19"/>
                  <a:gd name="T9" fmla="*/ 24 h 24"/>
                  <a:gd name="T10" fmla="*/ 0 w 19"/>
                  <a:gd name="T11" fmla="*/ 0 h 24"/>
                  <a:gd name="T12" fmla="*/ 0 w 1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0" y="0"/>
                    </a:moveTo>
                    <a:lnTo>
                      <a:pt x="8" y="4"/>
                    </a:lnTo>
                    <a:lnTo>
                      <a:pt x="19" y="5"/>
                    </a:lnTo>
                    <a:lnTo>
                      <a:pt x="17" y="13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4" name="Freeform 1016"/>
              <p:cNvSpPr>
                <a:spLocks/>
              </p:cNvSpPr>
              <p:nvPr/>
            </p:nvSpPr>
            <p:spPr bwMode="auto">
              <a:xfrm>
                <a:off x="4691" y="2070"/>
                <a:ext cx="21" cy="25"/>
              </a:xfrm>
              <a:custGeom>
                <a:avLst/>
                <a:gdLst>
                  <a:gd name="T0" fmla="*/ 0 w 21"/>
                  <a:gd name="T1" fmla="*/ 0 h 25"/>
                  <a:gd name="T2" fmla="*/ 14 w 21"/>
                  <a:gd name="T3" fmla="*/ 2 h 25"/>
                  <a:gd name="T4" fmla="*/ 18 w 21"/>
                  <a:gd name="T5" fmla="*/ 5 h 25"/>
                  <a:gd name="T6" fmla="*/ 18 w 21"/>
                  <a:gd name="T7" fmla="*/ 15 h 25"/>
                  <a:gd name="T8" fmla="*/ 21 w 21"/>
                  <a:gd name="T9" fmla="*/ 25 h 25"/>
                  <a:gd name="T10" fmla="*/ 14 w 21"/>
                  <a:gd name="T11" fmla="*/ 24 h 25"/>
                  <a:gd name="T12" fmla="*/ 0 w 21"/>
                  <a:gd name="T13" fmla="*/ 0 h 25"/>
                  <a:gd name="T14" fmla="*/ 0 w 21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0" y="0"/>
                    </a:moveTo>
                    <a:lnTo>
                      <a:pt x="14" y="2"/>
                    </a:lnTo>
                    <a:lnTo>
                      <a:pt x="18" y="5"/>
                    </a:lnTo>
                    <a:lnTo>
                      <a:pt x="18" y="15"/>
                    </a:lnTo>
                    <a:lnTo>
                      <a:pt x="21" y="25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5" name="Freeform 1017"/>
              <p:cNvSpPr>
                <a:spLocks/>
              </p:cNvSpPr>
              <p:nvPr/>
            </p:nvSpPr>
            <p:spPr bwMode="auto">
              <a:xfrm>
                <a:off x="4691" y="2070"/>
                <a:ext cx="21" cy="25"/>
              </a:xfrm>
              <a:custGeom>
                <a:avLst/>
                <a:gdLst>
                  <a:gd name="T0" fmla="*/ 0 w 21"/>
                  <a:gd name="T1" fmla="*/ 0 h 25"/>
                  <a:gd name="T2" fmla="*/ 14 w 21"/>
                  <a:gd name="T3" fmla="*/ 2 h 25"/>
                  <a:gd name="T4" fmla="*/ 18 w 21"/>
                  <a:gd name="T5" fmla="*/ 5 h 25"/>
                  <a:gd name="T6" fmla="*/ 18 w 21"/>
                  <a:gd name="T7" fmla="*/ 15 h 25"/>
                  <a:gd name="T8" fmla="*/ 21 w 21"/>
                  <a:gd name="T9" fmla="*/ 25 h 25"/>
                  <a:gd name="T10" fmla="*/ 14 w 21"/>
                  <a:gd name="T11" fmla="*/ 24 h 25"/>
                  <a:gd name="T12" fmla="*/ 0 w 21"/>
                  <a:gd name="T13" fmla="*/ 0 h 25"/>
                  <a:gd name="T14" fmla="*/ 0 w 21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0" y="0"/>
                    </a:moveTo>
                    <a:lnTo>
                      <a:pt x="14" y="2"/>
                    </a:lnTo>
                    <a:lnTo>
                      <a:pt x="18" y="5"/>
                    </a:lnTo>
                    <a:lnTo>
                      <a:pt x="18" y="15"/>
                    </a:lnTo>
                    <a:lnTo>
                      <a:pt x="21" y="25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6" name="Freeform 1018"/>
              <p:cNvSpPr>
                <a:spLocks/>
              </p:cNvSpPr>
              <p:nvPr/>
            </p:nvSpPr>
            <p:spPr bwMode="auto">
              <a:xfrm>
                <a:off x="4672" y="2068"/>
                <a:ext cx="13" cy="15"/>
              </a:xfrm>
              <a:custGeom>
                <a:avLst/>
                <a:gdLst>
                  <a:gd name="T0" fmla="*/ 0 w 13"/>
                  <a:gd name="T1" fmla="*/ 0 h 15"/>
                  <a:gd name="T2" fmla="*/ 13 w 13"/>
                  <a:gd name="T3" fmla="*/ 11 h 15"/>
                  <a:gd name="T4" fmla="*/ 13 w 13"/>
                  <a:gd name="T5" fmla="*/ 15 h 15"/>
                  <a:gd name="T6" fmla="*/ 6 w 13"/>
                  <a:gd name="T7" fmla="*/ 7 h 15"/>
                  <a:gd name="T8" fmla="*/ 0 w 13"/>
                  <a:gd name="T9" fmla="*/ 11 h 15"/>
                  <a:gd name="T10" fmla="*/ 0 w 13"/>
                  <a:gd name="T11" fmla="*/ 0 h 15"/>
                  <a:gd name="T12" fmla="*/ 0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7" name="Freeform 1019"/>
              <p:cNvSpPr>
                <a:spLocks/>
              </p:cNvSpPr>
              <p:nvPr/>
            </p:nvSpPr>
            <p:spPr bwMode="auto">
              <a:xfrm>
                <a:off x="4672" y="2068"/>
                <a:ext cx="13" cy="15"/>
              </a:xfrm>
              <a:custGeom>
                <a:avLst/>
                <a:gdLst>
                  <a:gd name="T0" fmla="*/ 0 w 13"/>
                  <a:gd name="T1" fmla="*/ 0 h 15"/>
                  <a:gd name="T2" fmla="*/ 13 w 13"/>
                  <a:gd name="T3" fmla="*/ 11 h 15"/>
                  <a:gd name="T4" fmla="*/ 13 w 13"/>
                  <a:gd name="T5" fmla="*/ 15 h 15"/>
                  <a:gd name="T6" fmla="*/ 6 w 13"/>
                  <a:gd name="T7" fmla="*/ 7 h 15"/>
                  <a:gd name="T8" fmla="*/ 0 w 13"/>
                  <a:gd name="T9" fmla="*/ 11 h 15"/>
                  <a:gd name="T10" fmla="*/ 0 w 13"/>
                  <a:gd name="T11" fmla="*/ 0 h 15"/>
                  <a:gd name="T12" fmla="*/ 0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8" name="Freeform 1020"/>
              <p:cNvSpPr>
                <a:spLocks/>
              </p:cNvSpPr>
              <p:nvPr/>
            </p:nvSpPr>
            <p:spPr bwMode="auto">
              <a:xfrm>
                <a:off x="4652" y="2068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4 w 4"/>
                  <a:gd name="T3" fmla="*/ 0 h 7"/>
                  <a:gd name="T4" fmla="*/ 0 w 4"/>
                  <a:gd name="T5" fmla="*/ 7 h 7"/>
                  <a:gd name="T6" fmla="*/ 0 w 4"/>
                  <a:gd name="T7" fmla="*/ 4 h 7"/>
                  <a:gd name="T8" fmla="*/ 0 w 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49" name="Freeform 1021"/>
              <p:cNvSpPr>
                <a:spLocks/>
              </p:cNvSpPr>
              <p:nvPr/>
            </p:nvSpPr>
            <p:spPr bwMode="auto">
              <a:xfrm>
                <a:off x="4652" y="2068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4 w 4"/>
                  <a:gd name="T3" fmla="*/ 0 h 7"/>
                  <a:gd name="T4" fmla="*/ 0 w 4"/>
                  <a:gd name="T5" fmla="*/ 7 h 7"/>
                  <a:gd name="T6" fmla="*/ 0 w 4"/>
                  <a:gd name="T7" fmla="*/ 4 h 7"/>
                  <a:gd name="T8" fmla="*/ 0 w 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0" name="Freeform 1022"/>
              <p:cNvSpPr>
                <a:spLocks/>
              </p:cNvSpPr>
              <p:nvPr/>
            </p:nvSpPr>
            <p:spPr bwMode="auto">
              <a:xfrm>
                <a:off x="4651" y="2054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3 w 3"/>
                  <a:gd name="T5" fmla="*/ 1 h 5"/>
                  <a:gd name="T6" fmla="*/ 3 w 3"/>
                  <a:gd name="T7" fmla="*/ 5 h 5"/>
                  <a:gd name="T8" fmla="*/ 0 w 3"/>
                  <a:gd name="T9" fmla="*/ 3 h 5"/>
                  <a:gd name="T10" fmla="*/ 0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1" name="Freeform 1023"/>
              <p:cNvSpPr>
                <a:spLocks/>
              </p:cNvSpPr>
              <p:nvPr/>
            </p:nvSpPr>
            <p:spPr bwMode="auto">
              <a:xfrm>
                <a:off x="4651" y="2054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3 w 3"/>
                  <a:gd name="T5" fmla="*/ 1 h 5"/>
                  <a:gd name="T6" fmla="*/ 3 w 3"/>
                  <a:gd name="T7" fmla="*/ 5 h 5"/>
                  <a:gd name="T8" fmla="*/ 0 w 3"/>
                  <a:gd name="T9" fmla="*/ 3 h 5"/>
                  <a:gd name="T10" fmla="*/ 0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2" name="Freeform 1024"/>
              <p:cNvSpPr>
                <a:spLocks/>
              </p:cNvSpPr>
              <p:nvPr/>
            </p:nvSpPr>
            <p:spPr bwMode="auto">
              <a:xfrm>
                <a:off x="4651" y="2028"/>
                <a:ext cx="1" cy="7"/>
              </a:xfrm>
              <a:custGeom>
                <a:avLst/>
                <a:gdLst>
                  <a:gd name="T0" fmla="*/ 0 w 1"/>
                  <a:gd name="T1" fmla="*/ 2 h 7"/>
                  <a:gd name="T2" fmla="*/ 1 w 1"/>
                  <a:gd name="T3" fmla="*/ 0 h 7"/>
                  <a:gd name="T4" fmla="*/ 1 w 1"/>
                  <a:gd name="T5" fmla="*/ 7 h 7"/>
                  <a:gd name="T6" fmla="*/ 0 w 1"/>
                  <a:gd name="T7" fmla="*/ 2 h 7"/>
                  <a:gd name="T8" fmla="*/ 0 w 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2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3" name="Freeform 1025"/>
              <p:cNvSpPr>
                <a:spLocks/>
              </p:cNvSpPr>
              <p:nvPr/>
            </p:nvSpPr>
            <p:spPr bwMode="auto">
              <a:xfrm>
                <a:off x="4651" y="2028"/>
                <a:ext cx="1" cy="7"/>
              </a:xfrm>
              <a:custGeom>
                <a:avLst/>
                <a:gdLst>
                  <a:gd name="T0" fmla="*/ 0 w 1"/>
                  <a:gd name="T1" fmla="*/ 2 h 7"/>
                  <a:gd name="T2" fmla="*/ 1 w 1"/>
                  <a:gd name="T3" fmla="*/ 0 h 7"/>
                  <a:gd name="T4" fmla="*/ 1 w 1"/>
                  <a:gd name="T5" fmla="*/ 7 h 7"/>
                  <a:gd name="T6" fmla="*/ 0 w 1"/>
                  <a:gd name="T7" fmla="*/ 2 h 7"/>
                  <a:gd name="T8" fmla="*/ 0 w 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2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4" name="Freeform 1026"/>
              <p:cNvSpPr>
                <a:spLocks/>
              </p:cNvSpPr>
              <p:nvPr/>
            </p:nvSpPr>
            <p:spPr bwMode="auto">
              <a:xfrm>
                <a:off x="4618" y="1970"/>
                <a:ext cx="69" cy="100"/>
              </a:xfrm>
              <a:custGeom>
                <a:avLst/>
                <a:gdLst>
                  <a:gd name="T0" fmla="*/ 38 w 69"/>
                  <a:gd name="T1" fmla="*/ 2 h 100"/>
                  <a:gd name="T2" fmla="*/ 38 w 69"/>
                  <a:gd name="T3" fmla="*/ 18 h 100"/>
                  <a:gd name="T4" fmla="*/ 43 w 69"/>
                  <a:gd name="T5" fmla="*/ 29 h 100"/>
                  <a:gd name="T6" fmla="*/ 38 w 69"/>
                  <a:gd name="T7" fmla="*/ 42 h 100"/>
                  <a:gd name="T8" fmla="*/ 31 w 69"/>
                  <a:gd name="T9" fmla="*/ 45 h 100"/>
                  <a:gd name="T10" fmla="*/ 25 w 69"/>
                  <a:gd name="T11" fmla="*/ 54 h 100"/>
                  <a:gd name="T12" fmla="*/ 29 w 69"/>
                  <a:gd name="T13" fmla="*/ 69 h 100"/>
                  <a:gd name="T14" fmla="*/ 34 w 69"/>
                  <a:gd name="T15" fmla="*/ 78 h 100"/>
                  <a:gd name="T16" fmla="*/ 38 w 69"/>
                  <a:gd name="T17" fmla="*/ 76 h 100"/>
                  <a:gd name="T18" fmla="*/ 38 w 69"/>
                  <a:gd name="T19" fmla="*/ 73 h 100"/>
                  <a:gd name="T20" fmla="*/ 45 w 69"/>
                  <a:gd name="T21" fmla="*/ 71 h 100"/>
                  <a:gd name="T22" fmla="*/ 53 w 69"/>
                  <a:gd name="T23" fmla="*/ 82 h 100"/>
                  <a:gd name="T24" fmla="*/ 54 w 69"/>
                  <a:gd name="T25" fmla="*/ 76 h 100"/>
                  <a:gd name="T26" fmla="*/ 65 w 69"/>
                  <a:gd name="T27" fmla="*/ 80 h 100"/>
                  <a:gd name="T28" fmla="*/ 60 w 69"/>
                  <a:gd name="T29" fmla="*/ 84 h 100"/>
                  <a:gd name="T30" fmla="*/ 65 w 69"/>
                  <a:gd name="T31" fmla="*/ 89 h 100"/>
                  <a:gd name="T32" fmla="*/ 65 w 69"/>
                  <a:gd name="T33" fmla="*/ 91 h 100"/>
                  <a:gd name="T34" fmla="*/ 69 w 69"/>
                  <a:gd name="T35" fmla="*/ 93 h 100"/>
                  <a:gd name="T36" fmla="*/ 67 w 69"/>
                  <a:gd name="T37" fmla="*/ 100 h 100"/>
                  <a:gd name="T38" fmla="*/ 65 w 69"/>
                  <a:gd name="T39" fmla="*/ 96 h 100"/>
                  <a:gd name="T40" fmla="*/ 67 w 69"/>
                  <a:gd name="T41" fmla="*/ 95 h 100"/>
                  <a:gd name="T42" fmla="*/ 56 w 69"/>
                  <a:gd name="T43" fmla="*/ 91 h 100"/>
                  <a:gd name="T44" fmla="*/ 45 w 69"/>
                  <a:gd name="T45" fmla="*/ 78 h 100"/>
                  <a:gd name="T46" fmla="*/ 43 w 69"/>
                  <a:gd name="T47" fmla="*/ 78 h 100"/>
                  <a:gd name="T48" fmla="*/ 45 w 69"/>
                  <a:gd name="T49" fmla="*/ 89 h 100"/>
                  <a:gd name="T50" fmla="*/ 34 w 69"/>
                  <a:gd name="T51" fmla="*/ 78 h 100"/>
                  <a:gd name="T52" fmla="*/ 29 w 69"/>
                  <a:gd name="T53" fmla="*/ 78 h 100"/>
                  <a:gd name="T54" fmla="*/ 25 w 69"/>
                  <a:gd name="T55" fmla="*/ 82 h 100"/>
                  <a:gd name="T56" fmla="*/ 14 w 69"/>
                  <a:gd name="T57" fmla="*/ 80 h 100"/>
                  <a:gd name="T58" fmla="*/ 14 w 69"/>
                  <a:gd name="T59" fmla="*/ 74 h 100"/>
                  <a:gd name="T60" fmla="*/ 18 w 69"/>
                  <a:gd name="T61" fmla="*/ 65 h 100"/>
                  <a:gd name="T62" fmla="*/ 13 w 69"/>
                  <a:gd name="T63" fmla="*/ 64 h 100"/>
                  <a:gd name="T64" fmla="*/ 13 w 69"/>
                  <a:gd name="T65" fmla="*/ 69 h 100"/>
                  <a:gd name="T66" fmla="*/ 5 w 69"/>
                  <a:gd name="T67" fmla="*/ 58 h 100"/>
                  <a:gd name="T68" fmla="*/ 0 w 69"/>
                  <a:gd name="T69" fmla="*/ 40 h 100"/>
                  <a:gd name="T70" fmla="*/ 9 w 69"/>
                  <a:gd name="T71" fmla="*/ 42 h 100"/>
                  <a:gd name="T72" fmla="*/ 13 w 69"/>
                  <a:gd name="T73" fmla="*/ 2 h 100"/>
                  <a:gd name="T74" fmla="*/ 14 w 69"/>
                  <a:gd name="T75" fmla="*/ 0 h 100"/>
                  <a:gd name="T76" fmla="*/ 29 w 69"/>
                  <a:gd name="T77" fmla="*/ 5 h 100"/>
                  <a:gd name="T78" fmla="*/ 34 w 69"/>
                  <a:gd name="T79" fmla="*/ 4 h 100"/>
                  <a:gd name="T80" fmla="*/ 36 w 69"/>
                  <a:gd name="T81" fmla="*/ 0 h 100"/>
                  <a:gd name="T82" fmla="*/ 38 w 69"/>
                  <a:gd name="T83" fmla="*/ 2 h 100"/>
                  <a:gd name="T84" fmla="*/ 38 w 69"/>
                  <a:gd name="T85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100">
                    <a:moveTo>
                      <a:pt x="38" y="2"/>
                    </a:moveTo>
                    <a:lnTo>
                      <a:pt x="38" y="18"/>
                    </a:lnTo>
                    <a:lnTo>
                      <a:pt x="43" y="29"/>
                    </a:lnTo>
                    <a:lnTo>
                      <a:pt x="38" y="42"/>
                    </a:lnTo>
                    <a:lnTo>
                      <a:pt x="31" y="45"/>
                    </a:lnTo>
                    <a:lnTo>
                      <a:pt x="25" y="54"/>
                    </a:lnTo>
                    <a:lnTo>
                      <a:pt x="29" y="69"/>
                    </a:lnTo>
                    <a:lnTo>
                      <a:pt x="34" y="78"/>
                    </a:lnTo>
                    <a:lnTo>
                      <a:pt x="38" y="76"/>
                    </a:lnTo>
                    <a:lnTo>
                      <a:pt x="38" y="73"/>
                    </a:lnTo>
                    <a:lnTo>
                      <a:pt x="45" y="71"/>
                    </a:lnTo>
                    <a:lnTo>
                      <a:pt x="53" y="82"/>
                    </a:lnTo>
                    <a:lnTo>
                      <a:pt x="54" y="76"/>
                    </a:lnTo>
                    <a:lnTo>
                      <a:pt x="65" y="80"/>
                    </a:lnTo>
                    <a:lnTo>
                      <a:pt x="60" y="84"/>
                    </a:lnTo>
                    <a:lnTo>
                      <a:pt x="65" y="89"/>
                    </a:lnTo>
                    <a:lnTo>
                      <a:pt x="65" y="91"/>
                    </a:lnTo>
                    <a:lnTo>
                      <a:pt x="69" y="93"/>
                    </a:lnTo>
                    <a:lnTo>
                      <a:pt x="67" y="100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56" y="91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5" y="89"/>
                    </a:lnTo>
                    <a:lnTo>
                      <a:pt x="34" y="78"/>
                    </a:lnTo>
                    <a:lnTo>
                      <a:pt x="29" y="78"/>
                    </a:lnTo>
                    <a:lnTo>
                      <a:pt x="25" y="82"/>
                    </a:lnTo>
                    <a:lnTo>
                      <a:pt x="14" y="80"/>
                    </a:lnTo>
                    <a:lnTo>
                      <a:pt x="14" y="74"/>
                    </a:lnTo>
                    <a:lnTo>
                      <a:pt x="18" y="65"/>
                    </a:lnTo>
                    <a:lnTo>
                      <a:pt x="13" y="64"/>
                    </a:lnTo>
                    <a:lnTo>
                      <a:pt x="13" y="69"/>
                    </a:lnTo>
                    <a:lnTo>
                      <a:pt x="5" y="58"/>
                    </a:lnTo>
                    <a:lnTo>
                      <a:pt x="0" y="40"/>
                    </a:lnTo>
                    <a:lnTo>
                      <a:pt x="9" y="4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29" y="5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5" name="Freeform 1027"/>
              <p:cNvSpPr>
                <a:spLocks/>
              </p:cNvSpPr>
              <p:nvPr/>
            </p:nvSpPr>
            <p:spPr bwMode="auto">
              <a:xfrm>
                <a:off x="4618" y="1970"/>
                <a:ext cx="69" cy="100"/>
              </a:xfrm>
              <a:custGeom>
                <a:avLst/>
                <a:gdLst>
                  <a:gd name="T0" fmla="*/ 38 w 69"/>
                  <a:gd name="T1" fmla="*/ 2 h 100"/>
                  <a:gd name="T2" fmla="*/ 38 w 69"/>
                  <a:gd name="T3" fmla="*/ 18 h 100"/>
                  <a:gd name="T4" fmla="*/ 43 w 69"/>
                  <a:gd name="T5" fmla="*/ 29 h 100"/>
                  <a:gd name="T6" fmla="*/ 38 w 69"/>
                  <a:gd name="T7" fmla="*/ 42 h 100"/>
                  <a:gd name="T8" fmla="*/ 31 w 69"/>
                  <a:gd name="T9" fmla="*/ 45 h 100"/>
                  <a:gd name="T10" fmla="*/ 25 w 69"/>
                  <a:gd name="T11" fmla="*/ 54 h 100"/>
                  <a:gd name="T12" fmla="*/ 29 w 69"/>
                  <a:gd name="T13" fmla="*/ 69 h 100"/>
                  <a:gd name="T14" fmla="*/ 34 w 69"/>
                  <a:gd name="T15" fmla="*/ 78 h 100"/>
                  <a:gd name="T16" fmla="*/ 38 w 69"/>
                  <a:gd name="T17" fmla="*/ 76 h 100"/>
                  <a:gd name="T18" fmla="*/ 38 w 69"/>
                  <a:gd name="T19" fmla="*/ 73 h 100"/>
                  <a:gd name="T20" fmla="*/ 45 w 69"/>
                  <a:gd name="T21" fmla="*/ 71 h 100"/>
                  <a:gd name="T22" fmla="*/ 53 w 69"/>
                  <a:gd name="T23" fmla="*/ 82 h 100"/>
                  <a:gd name="T24" fmla="*/ 54 w 69"/>
                  <a:gd name="T25" fmla="*/ 76 h 100"/>
                  <a:gd name="T26" fmla="*/ 65 w 69"/>
                  <a:gd name="T27" fmla="*/ 80 h 100"/>
                  <a:gd name="T28" fmla="*/ 60 w 69"/>
                  <a:gd name="T29" fmla="*/ 84 h 100"/>
                  <a:gd name="T30" fmla="*/ 65 w 69"/>
                  <a:gd name="T31" fmla="*/ 89 h 100"/>
                  <a:gd name="T32" fmla="*/ 65 w 69"/>
                  <a:gd name="T33" fmla="*/ 91 h 100"/>
                  <a:gd name="T34" fmla="*/ 69 w 69"/>
                  <a:gd name="T35" fmla="*/ 93 h 100"/>
                  <a:gd name="T36" fmla="*/ 67 w 69"/>
                  <a:gd name="T37" fmla="*/ 100 h 100"/>
                  <a:gd name="T38" fmla="*/ 65 w 69"/>
                  <a:gd name="T39" fmla="*/ 96 h 100"/>
                  <a:gd name="T40" fmla="*/ 67 w 69"/>
                  <a:gd name="T41" fmla="*/ 95 h 100"/>
                  <a:gd name="T42" fmla="*/ 56 w 69"/>
                  <a:gd name="T43" fmla="*/ 91 h 100"/>
                  <a:gd name="T44" fmla="*/ 45 w 69"/>
                  <a:gd name="T45" fmla="*/ 78 h 100"/>
                  <a:gd name="T46" fmla="*/ 43 w 69"/>
                  <a:gd name="T47" fmla="*/ 78 h 100"/>
                  <a:gd name="T48" fmla="*/ 45 w 69"/>
                  <a:gd name="T49" fmla="*/ 89 h 100"/>
                  <a:gd name="T50" fmla="*/ 34 w 69"/>
                  <a:gd name="T51" fmla="*/ 78 h 100"/>
                  <a:gd name="T52" fmla="*/ 29 w 69"/>
                  <a:gd name="T53" fmla="*/ 78 h 100"/>
                  <a:gd name="T54" fmla="*/ 25 w 69"/>
                  <a:gd name="T55" fmla="*/ 82 h 100"/>
                  <a:gd name="T56" fmla="*/ 14 w 69"/>
                  <a:gd name="T57" fmla="*/ 80 h 100"/>
                  <a:gd name="T58" fmla="*/ 14 w 69"/>
                  <a:gd name="T59" fmla="*/ 74 h 100"/>
                  <a:gd name="T60" fmla="*/ 18 w 69"/>
                  <a:gd name="T61" fmla="*/ 65 h 100"/>
                  <a:gd name="T62" fmla="*/ 13 w 69"/>
                  <a:gd name="T63" fmla="*/ 64 h 100"/>
                  <a:gd name="T64" fmla="*/ 13 w 69"/>
                  <a:gd name="T65" fmla="*/ 69 h 100"/>
                  <a:gd name="T66" fmla="*/ 5 w 69"/>
                  <a:gd name="T67" fmla="*/ 58 h 100"/>
                  <a:gd name="T68" fmla="*/ 0 w 69"/>
                  <a:gd name="T69" fmla="*/ 40 h 100"/>
                  <a:gd name="T70" fmla="*/ 9 w 69"/>
                  <a:gd name="T71" fmla="*/ 42 h 100"/>
                  <a:gd name="T72" fmla="*/ 13 w 69"/>
                  <a:gd name="T73" fmla="*/ 2 h 100"/>
                  <a:gd name="T74" fmla="*/ 14 w 69"/>
                  <a:gd name="T75" fmla="*/ 0 h 100"/>
                  <a:gd name="T76" fmla="*/ 29 w 69"/>
                  <a:gd name="T77" fmla="*/ 5 h 100"/>
                  <a:gd name="T78" fmla="*/ 34 w 69"/>
                  <a:gd name="T79" fmla="*/ 4 h 100"/>
                  <a:gd name="T80" fmla="*/ 36 w 69"/>
                  <a:gd name="T81" fmla="*/ 0 h 100"/>
                  <a:gd name="T82" fmla="*/ 38 w 69"/>
                  <a:gd name="T83" fmla="*/ 2 h 100"/>
                  <a:gd name="T84" fmla="*/ 38 w 69"/>
                  <a:gd name="T85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100">
                    <a:moveTo>
                      <a:pt x="38" y="2"/>
                    </a:moveTo>
                    <a:lnTo>
                      <a:pt x="38" y="18"/>
                    </a:lnTo>
                    <a:lnTo>
                      <a:pt x="43" y="29"/>
                    </a:lnTo>
                    <a:lnTo>
                      <a:pt x="38" y="42"/>
                    </a:lnTo>
                    <a:lnTo>
                      <a:pt x="31" y="45"/>
                    </a:lnTo>
                    <a:lnTo>
                      <a:pt x="25" y="54"/>
                    </a:lnTo>
                    <a:lnTo>
                      <a:pt x="29" y="69"/>
                    </a:lnTo>
                    <a:lnTo>
                      <a:pt x="34" y="78"/>
                    </a:lnTo>
                    <a:lnTo>
                      <a:pt x="38" y="76"/>
                    </a:lnTo>
                    <a:lnTo>
                      <a:pt x="38" y="73"/>
                    </a:lnTo>
                    <a:lnTo>
                      <a:pt x="45" y="71"/>
                    </a:lnTo>
                    <a:lnTo>
                      <a:pt x="53" y="82"/>
                    </a:lnTo>
                    <a:lnTo>
                      <a:pt x="54" y="76"/>
                    </a:lnTo>
                    <a:lnTo>
                      <a:pt x="65" y="80"/>
                    </a:lnTo>
                    <a:lnTo>
                      <a:pt x="60" y="84"/>
                    </a:lnTo>
                    <a:lnTo>
                      <a:pt x="65" y="89"/>
                    </a:lnTo>
                    <a:lnTo>
                      <a:pt x="65" y="91"/>
                    </a:lnTo>
                    <a:lnTo>
                      <a:pt x="69" y="93"/>
                    </a:lnTo>
                    <a:lnTo>
                      <a:pt x="67" y="100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56" y="91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5" y="89"/>
                    </a:lnTo>
                    <a:lnTo>
                      <a:pt x="34" y="78"/>
                    </a:lnTo>
                    <a:lnTo>
                      <a:pt x="29" y="78"/>
                    </a:lnTo>
                    <a:lnTo>
                      <a:pt x="25" y="82"/>
                    </a:lnTo>
                    <a:lnTo>
                      <a:pt x="14" y="80"/>
                    </a:lnTo>
                    <a:lnTo>
                      <a:pt x="14" y="74"/>
                    </a:lnTo>
                    <a:lnTo>
                      <a:pt x="18" y="65"/>
                    </a:lnTo>
                    <a:lnTo>
                      <a:pt x="13" y="64"/>
                    </a:lnTo>
                    <a:lnTo>
                      <a:pt x="13" y="69"/>
                    </a:lnTo>
                    <a:lnTo>
                      <a:pt x="5" y="58"/>
                    </a:lnTo>
                    <a:lnTo>
                      <a:pt x="0" y="40"/>
                    </a:lnTo>
                    <a:lnTo>
                      <a:pt x="9" y="4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29" y="5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6" name="Freeform 1028"/>
              <p:cNvSpPr>
                <a:spLocks/>
              </p:cNvSpPr>
              <p:nvPr/>
            </p:nvSpPr>
            <p:spPr bwMode="auto">
              <a:xfrm>
                <a:off x="4627" y="2055"/>
                <a:ext cx="18" cy="20"/>
              </a:xfrm>
              <a:custGeom>
                <a:avLst/>
                <a:gdLst>
                  <a:gd name="T0" fmla="*/ 0 w 18"/>
                  <a:gd name="T1" fmla="*/ 0 h 20"/>
                  <a:gd name="T2" fmla="*/ 11 w 18"/>
                  <a:gd name="T3" fmla="*/ 0 h 20"/>
                  <a:gd name="T4" fmla="*/ 18 w 18"/>
                  <a:gd name="T5" fmla="*/ 6 h 20"/>
                  <a:gd name="T6" fmla="*/ 18 w 18"/>
                  <a:gd name="T7" fmla="*/ 19 h 20"/>
                  <a:gd name="T8" fmla="*/ 13 w 18"/>
                  <a:gd name="T9" fmla="*/ 20 h 20"/>
                  <a:gd name="T10" fmla="*/ 5 w 18"/>
                  <a:gd name="T11" fmla="*/ 4 h 20"/>
                  <a:gd name="T12" fmla="*/ 0 w 18"/>
                  <a:gd name="T13" fmla="*/ 0 h 20"/>
                  <a:gd name="T14" fmla="*/ 0 w 1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11" y="0"/>
                    </a:lnTo>
                    <a:lnTo>
                      <a:pt x="18" y="6"/>
                    </a:lnTo>
                    <a:lnTo>
                      <a:pt x="18" y="19"/>
                    </a:lnTo>
                    <a:lnTo>
                      <a:pt x="13" y="20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7" name="Freeform 1029"/>
              <p:cNvSpPr>
                <a:spLocks/>
              </p:cNvSpPr>
              <p:nvPr/>
            </p:nvSpPr>
            <p:spPr bwMode="auto">
              <a:xfrm>
                <a:off x="4627" y="2055"/>
                <a:ext cx="18" cy="20"/>
              </a:xfrm>
              <a:custGeom>
                <a:avLst/>
                <a:gdLst>
                  <a:gd name="T0" fmla="*/ 0 w 18"/>
                  <a:gd name="T1" fmla="*/ 0 h 20"/>
                  <a:gd name="T2" fmla="*/ 11 w 18"/>
                  <a:gd name="T3" fmla="*/ 0 h 20"/>
                  <a:gd name="T4" fmla="*/ 18 w 18"/>
                  <a:gd name="T5" fmla="*/ 6 h 20"/>
                  <a:gd name="T6" fmla="*/ 18 w 18"/>
                  <a:gd name="T7" fmla="*/ 19 h 20"/>
                  <a:gd name="T8" fmla="*/ 13 w 18"/>
                  <a:gd name="T9" fmla="*/ 20 h 20"/>
                  <a:gd name="T10" fmla="*/ 5 w 18"/>
                  <a:gd name="T11" fmla="*/ 4 h 20"/>
                  <a:gd name="T12" fmla="*/ 0 w 18"/>
                  <a:gd name="T13" fmla="*/ 0 h 20"/>
                  <a:gd name="T14" fmla="*/ 0 w 1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11" y="0"/>
                    </a:lnTo>
                    <a:lnTo>
                      <a:pt x="18" y="6"/>
                    </a:lnTo>
                    <a:lnTo>
                      <a:pt x="18" y="19"/>
                    </a:lnTo>
                    <a:lnTo>
                      <a:pt x="13" y="20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8" name="Freeform 1030"/>
              <p:cNvSpPr>
                <a:spLocks/>
              </p:cNvSpPr>
              <p:nvPr/>
            </p:nvSpPr>
            <p:spPr bwMode="auto">
              <a:xfrm>
                <a:off x="5534" y="2550"/>
                <a:ext cx="22" cy="17"/>
              </a:xfrm>
              <a:custGeom>
                <a:avLst/>
                <a:gdLst>
                  <a:gd name="T0" fmla="*/ 11 w 22"/>
                  <a:gd name="T1" fmla="*/ 2 h 17"/>
                  <a:gd name="T2" fmla="*/ 15 w 22"/>
                  <a:gd name="T3" fmla="*/ 0 h 17"/>
                  <a:gd name="T4" fmla="*/ 19 w 22"/>
                  <a:gd name="T5" fmla="*/ 4 h 17"/>
                  <a:gd name="T6" fmla="*/ 22 w 22"/>
                  <a:gd name="T7" fmla="*/ 15 h 17"/>
                  <a:gd name="T8" fmla="*/ 13 w 22"/>
                  <a:gd name="T9" fmla="*/ 17 h 17"/>
                  <a:gd name="T10" fmla="*/ 0 w 22"/>
                  <a:gd name="T11" fmla="*/ 13 h 17"/>
                  <a:gd name="T12" fmla="*/ 2 w 22"/>
                  <a:gd name="T13" fmla="*/ 6 h 17"/>
                  <a:gd name="T14" fmla="*/ 11 w 22"/>
                  <a:gd name="T15" fmla="*/ 2 h 17"/>
                  <a:gd name="T16" fmla="*/ 11 w 22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11" y="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2" y="15"/>
                    </a:lnTo>
                    <a:lnTo>
                      <a:pt x="13" y="17"/>
                    </a:lnTo>
                    <a:lnTo>
                      <a:pt x="0" y="13"/>
                    </a:lnTo>
                    <a:lnTo>
                      <a:pt x="2" y="6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59" name="Freeform 1031"/>
              <p:cNvSpPr>
                <a:spLocks/>
              </p:cNvSpPr>
              <p:nvPr/>
            </p:nvSpPr>
            <p:spPr bwMode="auto">
              <a:xfrm>
                <a:off x="5534" y="2550"/>
                <a:ext cx="22" cy="17"/>
              </a:xfrm>
              <a:custGeom>
                <a:avLst/>
                <a:gdLst>
                  <a:gd name="T0" fmla="*/ 11 w 22"/>
                  <a:gd name="T1" fmla="*/ 2 h 17"/>
                  <a:gd name="T2" fmla="*/ 15 w 22"/>
                  <a:gd name="T3" fmla="*/ 0 h 17"/>
                  <a:gd name="T4" fmla="*/ 19 w 22"/>
                  <a:gd name="T5" fmla="*/ 4 h 17"/>
                  <a:gd name="T6" fmla="*/ 22 w 22"/>
                  <a:gd name="T7" fmla="*/ 15 h 17"/>
                  <a:gd name="T8" fmla="*/ 13 w 22"/>
                  <a:gd name="T9" fmla="*/ 17 h 17"/>
                  <a:gd name="T10" fmla="*/ 0 w 22"/>
                  <a:gd name="T11" fmla="*/ 13 h 17"/>
                  <a:gd name="T12" fmla="*/ 2 w 22"/>
                  <a:gd name="T13" fmla="*/ 6 h 17"/>
                  <a:gd name="T14" fmla="*/ 11 w 22"/>
                  <a:gd name="T15" fmla="*/ 2 h 17"/>
                  <a:gd name="T16" fmla="*/ 11 w 22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11" y="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2" y="15"/>
                    </a:lnTo>
                    <a:lnTo>
                      <a:pt x="13" y="17"/>
                    </a:lnTo>
                    <a:lnTo>
                      <a:pt x="0" y="13"/>
                    </a:lnTo>
                    <a:lnTo>
                      <a:pt x="2" y="6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0" name="Freeform 1032"/>
              <p:cNvSpPr>
                <a:spLocks/>
              </p:cNvSpPr>
              <p:nvPr/>
            </p:nvSpPr>
            <p:spPr bwMode="auto">
              <a:xfrm>
                <a:off x="5554" y="2532"/>
                <a:ext cx="26" cy="13"/>
              </a:xfrm>
              <a:custGeom>
                <a:avLst/>
                <a:gdLst>
                  <a:gd name="T0" fmla="*/ 6 w 26"/>
                  <a:gd name="T1" fmla="*/ 5 h 13"/>
                  <a:gd name="T2" fmla="*/ 26 w 26"/>
                  <a:gd name="T3" fmla="*/ 0 h 13"/>
                  <a:gd name="T4" fmla="*/ 19 w 26"/>
                  <a:gd name="T5" fmla="*/ 7 h 13"/>
                  <a:gd name="T6" fmla="*/ 22 w 26"/>
                  <a:gd name="T7" fmla="*/ 5 h 13"/>
                  <a:gd name="T8" fmla="*/ 22 w 26"/>
                  <a:gd name="T9" fmla="*/ 9 h 13"/>
                  <a:gd name="T10" fmla="*/ 13 w 26"/>
                  <a:gd name="T11" fmla="*/ 7 h 13"/>
                  <a:gd name="T12" fmla="*/ 6 w 26"/>
                  <a:gd name="T13" fmla="*/ 13 h 13"/>
                  <a:gd name="T14" fmla="*/ 0 w 26"/>
                  <a:gd name="T15" fmla="*/ 7 h 13"/>
                  <a:gd name="T16" fmla="*/ 6 w 26"/>
                  <a:gd name="T17" fmla="*/ 5 h 13"/>
                  <a:gd name="T18" fmla="*/ 6 w 26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3">
                    <a:moveTo>
                      <a:pt x="6" y="5"/>
                    </a:moveTo>
                    <a:lnTo>
                      <a:pt x="26" y="0"/>
                    </a:lnTo>
                    <a:lnTo>
                      <a:pt x="19" y="7"/>
                    </a:lnTo>
                    <a:lnTo>
                      <a:pt x="22" y="5"/>
                    </a:lnTo>
                    <a:lnTo>
                      <a:pt x="22" y="9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1" name="Freeform 1033"/>
              <p:cNvSpPr>
                <a:spLocks/>
              </p:cNvSpPr>
              <p:nvPr/>
            </p:nvSpPr>
            <p:spPr bwMode="auto">
              <a:xfrm>
                <a:off x="5554" y="2532"/>
                <a:ext cx="26" cy="13"/>
              </a:xfrm>
              <a:custGeom>
                <a:avLst/>
                <a:gdLst>
                  <a:gd name="T0" fmla="*/ 6 w 26"/>
                  <a:gd name="T1" fmla="*/ 5 h 13"/>
                  <a:gd name="T2" fmla="*/ 26 w 26"/>
                  <a:gd name="T3" fmla="*/ 0 h 13"/>
                  <a:gd name="T4" fmla="*/ 19 w 26"/>
                  <a:gd name="T5" fmla="*/ 7 h 13"/>
                  <a:gd name="T6" fmla="*/ 22 w 26"/>
                  <a:gd name="T7" fmla="*/ 5 h 13"/>
                  <a:gd name="T8" fmla="*/ 22 w 26"/>
                  <a:gd name="T9" fmla="*/ 9 h 13"/>
                  <a:gd name="T10" fmla="*/ 13 w 26"/>
                  <a:gd name="T11" fmla="*/ 7 h 13"/>
                  <a:gd name="T12" fmla="*/ 6 w 26"/>
                  <a:gd name="T13" fmla="*/ 13 h 13"/>
                  <a:gd name="T14" fmla="*/ 0 w 26"/>
                  <a:gd name="T15" fmla="*/ 7 h 13"/>
                  <a:gd name="T16" fmla="*/ 6 w 26"/>
                  <a:gd name="T17" fmla="*/ 5 h 13"/>
                  <a:gd name="T18" fmla="*/ 6 w 26"/>
                  <a:gd name="T1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3">
                    <a:moveTo>
                      <a:pt x="6" y="5"/>
                    </a:moveTo>
                    <a:lnTo>
                      <a:pt x="26" y="0"/>
                    </a:lnTo>
                    <a:lnTo>
                      <a:pt x="19" y="7"/>
                    </a:lnTo>
                    <a:lnTo>
                      <a:pt x="22" y="5"/>
                    </a:lnTo>
                    <a:lnTo>
                      <a:pt x="22" y="9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2" name="Freeform 1034"/>
              <p:cNvSpPr>
                <a:spLocks/>
              </p:cNvSpPr>
              <p:nvPr/>
            </p:nvSpPr>
            <p:spPr bwMode="auto">
              <a:xfrm>
                <a:off x="5653" y="2614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3 h 3"/>
                  <a:gd name="T4" fmla="*/ 0 w 5"/>
                  <a:gd name="T5" fmla="*/ 0 h 3"/>
                  <a:gd name="T6" fmla="*/ 5 w 5"/>
                  <a:gd name="T7" fmla="*/ 2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3" name="Freeform 1035"/>
              <p:cNvSpPr>
                <a:spLocks/>
              </p:cNvSpPr>
              <p:nvPr/>
            </p:nvSpPr>
            <p:spPr bwMode="auto">
              <a:xfrm>
                <a:off x="5653" y="2614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3 h 3"/>
                  <a:gd name="T4" fmla="*/ 0 w 5"/>
                  <a:gd name="T5" fmla="*/ 0 h 3"/>
                  <a:gd name="T6" fmla="*/ 5 w 5"/>
                  <a:gd name="T7" fmla="*/ 2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4" name="Freeform 1036"/>
              <p:cNvSpPr>
                <a:spLocks/>
              </p:cNvSpPr>
              <p:nvPr/>
            </p:nvSpPr>
            <p:spPr bwMode="auto">
              <a:xfrm>
                <a:off x="5364" y="2507"/>
                <a:ext cx="10" cy="16"/>
              </a:xfrm>
              <a:custGeom>
                <a:avLst/>
                <a:gdLst>
                  <a:gd name="T0" fmla="*/ 0 w 10"/>
                  <a:gd name="T1" fmla="*/ 0 h 16"/>
                  <a:gd name="T2" fmla="*/ 3 w 10"/>
                  <a:gd name="T3" fmla="*/ 9 h 16"/>
                  <a:gd name="T4" fmla="*/ 9 w 10"/>
                  <a:gd name="T5" fmla="*/ 5 h 16"/>
                  <a:gd name="T6" fmla="*/ 10 w 10"/>
                  <a:gd name="T7" fmla="*/ 14 h 16"/>
                  <a:gd name="T8" fmla="*/ 5 w 10"/>
                  <a:gd name="T9" fmla="*/ 16 h 16"/>
                  <a:gd name="T10" fmla="*/ 0 w 10"/>
                  <a:gd name="T11" fmla="*/ 0 h 16"/>
                  <a:gd name="T12" fmla="*/ 0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5" name="Freeform 1037"/>
              <p:cNvSpPr>
                <a:spLocks/>
              </p:cNvSpPr>
              <p:nvPr/>
            </p:nvSpPr>
            <p:spPr bwMode="auto">
              <a:xfrm>
                <a:off x="5364" y="2507"/>
                <a:ext cx="10" cy="16"/>
              </a:xfrm>
              <a:custGeom>
                <a:avLst/>
                <a:gdLst>
                  <a:gd name="T0" fmla="*/ 0 w 10"/>
                  <a:gd name="T1" fmla="*/ 0 h 16"/>
                  <a:gd name="T2" fmla="*/ 3 w 10"/>
                  <a:gd name="T3" fmla="*/ 9 h 16"/>
                  <a:gd name="T4" fmla="*/ 9 w 10"/>
                  <a:gd name="T5" fmla="*/ 5 h 16"/>
                  <a:gd name="T6" fmla="*/ 10 w 10"/>
                  <a:gd name="T7" fmla="*/ 14 h 16"/>
                  <a:gd name="T8" fmla="*/ 5 w 10"/>
                  <a:gd name="T9" fmla="*/ 16 h 16"/>
                  <a:gd name="T10" fmla="*/ 0 w 10"/>
                  <a:gd name="T11" fmla="*/ 0 h 16"/>
                  <a:gd name="T12" fmla="*/ 0 w 1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3" y="9"/>
                    </a:lnTo>
                    <a:lnTo>
                      <a:pt x="9" y="5"/>
                    </a:lnTo>
                    <a:lnTo>
                      <a:pt x="10" y="14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6" name="Freeform 1038"/>
              <p:cNvSpPr>
                <a:spLocks/>
              </p:cNvSpPr>
              <p:nvPr/>
            </p:nvSpPr>
            <p:spPr bwMode="auto">
              <a:xfrm>
                <a:off x="5391" y="255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7" name="Freeform 1039"/>
              <p:cNvSpPr>
                <a:spLocks/>
              </p:cNvSpPr>
              <p:nvPr/>
            </p:nvSpPr>
            <p:spPr bwMode="auto">
              <a:xfrm>
                <a:off x="5391" y="255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8" name="Freeform 1040"/>
              <p:cNvSpPr>
                <a:spLocks/>
              </p:cNvSpPr>
              <p:nvPr/>
            </p:nvSpPr>
            <p:spPr bwMode="auto">
              <a:xfrm>
                <a:off x="5385" y="2530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4 h 4"/>
                  <a:gd name="T4" fmla="*/ 0 w 6"/>
                  <a:gd name="T5" fmla="*/ 4 h 4"/>
                  <a:gd name="T6" fmla="*/ 4 w 6"/>
                  <a:gd name="T7" fmla="*/ 0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69" name="Freeform 1041"/>
              <p:cNvSpPr>
                <a:spLocks/>
              </p:cNvSpPr>
              <p:nvPr/>
            </p:nvSpPr>
            <p:spPr bwMode="auto">
              <a:xfrm>
                <a:off x="5385" y="2530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4 h 4"/>
                  <a:gd name="T4" fmla="*/ 0 w 6"/>
                  <a:gd name="T5" fmla="*/ 4 h 4"/>
                  <a:gd name="T6" fmla="*/ 4 w 6"/>
                  <a:gd name="T7" fmla="*/ 0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0" name="Freeform 1042"/>
              <p:cNvSpPr>
                <a:spLocks/>
              </p:cNvSpPr>
              <p:nvPr/>
            </p:nvSpPr>
            <p:spPr bwMode="auto">
              <a:xfrm>
                <a:off x="5374" y="2527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4 w 10"/>
                  <a:gd name="T5" fmla="*/ 10 h 10"/>
                  <a:gd name="T6" fmla="*/ 0 w 10"/>
                  <a:gd name="T7" fmla="*/ 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1" name="Freeform 1043"/>
              <p:cNvSpPr>
                <a:spLocks/>
              </p:cNvSpPr>
              <p:nvPr/>
            </p:nvSpPr>
            <p:spPr bwMode="auto">
              <a:xfrm>
                <a:off x="5374" y="2527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  <a:gd name="T4" fmla="*/ 4 w 10"/>
                  <a:gd name="T5" fmla="*/ 10 h 10"/>
                  <a:gd name="T6" fmla="*/ 0 w 10"/>
                  <a:gd name="T7" fmla="*/ 0 h 10"/>
                  <a:gd name="T8" fmla="*/ 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10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2" name="Freeform 1044"/>
              <p:cNvSpPr>
                <a:spLocks/>
              </p:cNvSpPr>
              <p:nvPr/>
            </p:nvSpPr>
            <p:spPr bwMode="auto">
              <a:xfrm>
                <a:off x="4107" y="1834"/>
                <a:ext cx="76" cy="96"/>
              </a:xfrm>
              <a:custGeom>
                <a:avLst/>
                <a:gdLst>
                  <a:gd name="T0" fmla="*/ 76 w 76"/>
                  <a:gd name="T1" fmla="*/ 80 h 96"/>
                  <a:gd name="T2" fmla="*/ 76 w 76"/>
                  <a:gd name="T3" fmla="*/ 89 h 96"/>
                  <a:gd name="T4" fmla="*/ 71 w 76"/>
                  <a:gd name="T5" fmla="*/ 89 h 96"/>
                  <a:gd name="T6" fmla="*/ 71 w 76"/>
                  <a:gd name="T7" fmla="*/ 96 h 96"/>
                  <a:gd name="T8" fmla="*/ 63 w 76"/>
                  <a:gd name="T9" fmla="*/ 74 h 96"/>
                  <a:gd name="T10" fmla="*/ 60 w 76"/>
                  <a:gd name="T11" fmla="*/ 65 h 96"/>
                  <a:gd name="T12" fmla="*/ 51 w 76"/>
                  <a:gd name="T13" fmla="*/ 65 h 96"/>
                  <a:gd name="T14" fmla="*/ 45 w 76"/>
                  <a:gd name="T15" fmla="*/ 61 h 96"/>
                  <a:gd name="T16" fmla="*/ 42 w 76"/>
                  <a:gd name="T17" fmla="*/ 67 h 96"/>
                  <a:gd name="T18" fmla="*/ 42 w 76"/>
                  <a:gd name="T19" fmla="*/ 74 h 96"/>
                  <a:gd name="T20" fmla="*/ 36 w 76"/>
                  <a:gd name="T21" fmla="*/ 81 h 96"/>
                  <a:gd name="T22" fmla="*/ 32 w 76"/>
                  <a:gd name="T23" fmla="*/ 76 h 96"/>
                  <a:gd name="T24" fmla="*/ 29 w 76"/>
                  <a:gd name="T25" fmla="*/ 81 h 96"/>
                  <a:gd name="T26" fmla="*/ 27 w 76"/>
                  <a:gd name="T27" fmla="*/ 80 h 96"/>
                  <a:gd name="T28" fmla="*/ 16 w 76"/>
                  <a:gd name="T29" fmla="*/ 83 h 96"/>
                  <a:gd name="T30" fmla="*/ 9 w 76"/>
                  <a:gd name="T31" fmla="*/ 49 h 96"/>
                  <a:gd name="T32" fmla="*/ 9 w 76"/>
                  <a:gd name="T33" fmla="*/ 38 h 96"/>
                  <a:gd name="T34" fmla="*/ 0 w 76"/>
                  <a:gd name="T35" fmla="*/ 30 h 96"/>
                  <a:gd name="T36" fmla="*/ 5 w 76"/>
                  <a:gd name="T37" fmla="*/ 21 h 96"/>
                  <a:gd name="T38" fmla="*/ 12 w 76"/>
                  <a:gd name="T39" fmla="*/ 21 h 96"/>
                  <a:gd name="T40" fmla="*/ 11 w 76"/>
                  <a:gd name="T41" fmla="*/ 16 h 96"/>
                  <a:gd name="T42" fmla="*/ 5 w 76"/>
                  <a:gd name="T43" fmla="*/ 16 h 96"/>
                  <a:gd name="T44" fmla="*/ 3 w 76"/>
                  <a:gd name="T45" fmla="*/ 10 h 96"/>
                  <a:gd name="T46" fmla="*/ 9 w 76"/>
                  <a:gd name="T47" fmla="*/ 0 h 96"/>
                  <a:gd name="T48" fmla="*/ 14 w 76"/>
                  <a:gd name="T49" fmla="*/ 7 h 96"/>
                  <a:gd name="T50" fmla="*/ 16 w 76"/>
                  <a:gd name="T51" fmla="*/ 1 h 96"/>
                  <a:gd name="T52" fmla="*/ 20 w 76"/>
                  <a:gd name="T53" fmla="*/ 9 h 96"/>
                  <a:gd name="T54" fmla="*/ 23 w 76"/>
                  <a:gd name="T55" fmla="*/ 9 h 96"/>
                  <a:gd name="T56" fmla="*/ 25 w 76"/>
                  <a:gd name="T57" fmla="*/ 3 h 96"/>
                  <a:gd name="T58" fmla="*/ 29 w 76"/>
                  <a:gd name="T59" fmla="*/ 16 h 96"/>
                  <a:gd name="T60" fmla="*/ 34 w 76"/>
                  <a:gd name="T61" fmla="*/ 20 h 96"/>
                  <a:gd name="T62" fmla="*/ 69 w 76"/>
                  <a:gd name="T63" fmla="*/ 23 h 96"/>
                  <a:gd name="T64" fmla="*/ 51 w 76"/>
                  <a:gd name="T65" fmla="*/ 45 h 96"/>
                  <a:gd name="T66" fmla="*/ 52 w 76"/>
                  <a:gd name="T67" fmla="*/ 54 h 96"/>
                  <a:gd name="T68" fmla="*/ 60 w 76"/>
                  <a:gd name="T69" fmla="*/ 60 h 96"/>
                  <a:gd name="T70" fmla="*/ 67 w 76"/>
                  <a:gd name="T71" fmla="*/ 47 h 96"/>
                  <a:gd name="T72" fmla="*/ 76 w 76"/>
                  <a:gd name="T73" fmla="*/ 80 h 96"/>
                  <a:gd name="T74" fmla="*/ 76 w 76"/>
                  <a:gd name="T75" fmla="*/ 8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6">
                    <a:moveTo>
                      <a:pt x="76" y="80"/>
                    </a:moveTo>
                    <a:lnTo>
                      <a:pt x="76" y="89"/>
                    </a:lnTo>
                    <a:lnTo>
                      <a:pt x="71" y="89"/>
                    </a:lnTo>
                    <a:lnTo>
                      <a:pt x="71" y="96"/>
                    </a:lnTo>
                    <a:lnTo>
                      <a:pt x="63" y="74"/>
                    </a:lnTo>
                    <a:lnTo>
                      <a:pt x="60" y="65"/>
                    </a:lnTo>
                    <a:lnTo>
                      <a:pt x="51" y="65"/>
                    </a:lnTo>
                    <a:lnTo>
                      <a:pt x="45" y="61"/>
                    </a:lnTo>
                    <a:lnTo>
                      <a:pt x="42" y="67"/>
                    </a:lnTo>
                    <a:lnTo>
                      <a:pt x="42" y="74"/>
                    </a:lnTo>
                    <a:lnTo>
                      <a:pt x="36" y="81"/>
                    </a:lnTo>
                    <a:lnTo>
                      <a:pt x="32" y="76"/>
                    </a:lnTo>
                    <a:lnTo>
                      <a:pt x="29" y="81"/>
                    </a:lnTo>
                    <a:lnTo>
                      <a:pt x="27" y="80"/>
                    </a:lnTo>
                    <a:lnTo>
                      <a:pt x="16" y="83"/>
                    </a:lnTo>
                    <a:lnTo>
                      <a:pt x="9" y="49"/>
                    </a:lnTo>
                    <a:lnTo>
                      <a:pt x="9" y="38"/>
                    </a:lnTo>
                    <a:lnTo>
                      <a:pt x="0" y="30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0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16" y="1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3"/>
                    </a:lnTo>
                    <a:lnTo>
                      <a:pt x="29" y="16"/>
                    </a:lnTo>
                    <a:lnTo>
                      <a:pt x="34" y="20"/>
                    </a:lnTo>
                    <a:lnTo>
                      <a:pt x="69" y="23"/>
                    </a:lnTo>
                    <a:lnTo>
                      <a:pt x="51" y="45"/>
                    </a:lnTo>
                    <a:lnTo>
                      <a:pt x="52" y="54"/>
                    </a:lnTo>
                    <a:lnTo>
                      <a:pt x="60" y="60"/>
                    </a:lnTo>
                    <a:lnTo>
                      <a:pt x="67" y="47"/>
                    </a:lnTo>
                    <a:lnTo>
                      <a:pt x="76" y="80"/>
                    </a:lnTo>
                    <a:lnTo>
                      <a:pt x="76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3" name="Freeform 1045"/>
              <p:cNvSpPr>
                <a:spLocks/>
              </p:cNvSpPr>
              <p:nvPr/>
            </p:nvSpPr>
            <p:spPr bwMode="auto">
              <a:xfrm>
                <a:off x="4107" y="1834"/>
                <a:ext cx="76" cy="96"/>
              </a:xfrm>
              <a:custGeom>
                <a:avLst/>
                <a:gdLst>
                  <a:gd name="T0" fmla="*/ 76 w 76"/>
                  <a:gd name="T1" fmla="*/ 80 h 96"/>
                  <a:gd name="T2" fmla="*/ 76 w 76"/>
                  <a:gd name="T3" fmla="*/ 89 h 96"/>
                  <a:gd name="T4" fmla="*/ 71 w 76"/>
                  <a:gd name="T5" fmla="*/ 89 h 96"/>
                  <a:gd name="T6" fmla="*/ 71 w 76"/>
                  <a:gd name="T7" fmla="*/ 96 h 96"/>
                  <a:gd name="T8" fmla="*/ 63 w 76"/>
                  <a:gd name="T9" fmla="*/ 74 h 96"/>
                  <a:gd name="T10" fmla="*/ 60 w 76"/>
                  <a:gd name="T11" fmla="*/ 65 h 96"/>
                  <a:gd name="T12" fmla="*/ 51 w 76"/>
                  <a:gd name="T13" fmla="*/ 65 h 96"/>
                  <a:gd name="T14" fmla="*/ 45 w 76"/>
                  <a:gd name="T15" fmla="*/ 61 h 96"/>
                  <a:gd name="T16" fmla="*/ 42 w 76"/>
                  <a:gd name="T17" fmla="*/ 67 h 96"/>
                  <a:gd name="T18" fmla="*/ 42 w 76"/>
                  <a:gd name="T19" fmla="*/ 74 h 96"/>
                  <a:gd name="T20" fmla="*/ 36 w 76"/>
                  <a:gd name="T21" fmla="*/ 81 h 96"/>
                  <a:gd name="T22" fmla="*/ 32 w 76"/>
                  <a:gd name="T23" fmla="*/ 76 h 96"/>
                  <a:gd name="T24" fmla="*/ 29 w 76"/>
                  <a:gd name="T25" fmla="*/ 81 h 96"/>
                  <a:gd name="T26" fmla="*/ 27 w 76"/>
                  <a:gd name="T27" fmla="*/ 80 h 96"/>
                  <a:gd name="T28" fmla="*/ 16 w 76"/>
                  <a:gd name="T29" fmla="*/ 83 h 96"/>
                  <a:gd name="T30" fmla="*/ 9 w 76"/>
                  <a:gd name="T31" fmla="*/ 49 h 96"/>
                  <a:gd name="T32" fmla="*/ 9 w 76"/>
                  <a:gd name="T33" fmla="*/ 38 h 96"/>
                  <a:gd name="T34" fmla="*/ 0 w 76"/>
                  <a:gd name="T35" fmla="*/ 30 h 96"/>
                  <a:gd name="T36" fmla="*/ 5 w 76"/>
                  <a:gd name="T37" fmla="*/ 21 h 96"/>
                  <a:gd name="T38" fmla="*/ 12 w 76"/>
                  <a:gd name="T39" fmla="*/ 21 h 96"/>
                  <a:gd name="T40" fmla="*/ 11 w 76"/>
                  <a:gd name="T41" fmla="*/ 16 h 96"/>
                  <a:gd name="T42" fmla="*/ 5 w 76"/>
                  <a:gd name="T43" fmla="*/ 16 h 96"/>
                  <a:gd name="T44" fmla="*/ 3 w 76"/>
                  <a:gd name="T45" fmla="*/ 10 h 96"/>
                  <a:gd name="T46" fmla="*/ 9 w 76"/>
                  <a:gd name="T47" fmla="*/ 0 h 96"/>
                  <a:gd name="T48" fmla="*/ 14 w 76"/>
                  <a:gd name="T49" fmla="*/ 7 h 96"/>
                  <a:gd name="T50" fmla="*/ 16 w 76"/>
                  <a:gd name="T51" fmla="*/ 1 h 96"/>
                  <a:gd name="T52" fmla="*/ 20 w 76"/>
                  <a:gd name="T53" fmla="*/ 9 h 96"/>
                  <a:gd name="T54" fmla="*/ 23 w 76"/>
                  <a:gd name="T55" fmla="*/ 9 h 96"/>
                  <a:gd name="T56" fmla="*/ 25 w 76"/>
                  <a:gd name="T57" fmla="*/ 3 h 96"/>
                  <a:gd name="T58" fmla="*/ 29 w 76"/>
                  <a:gd name="T59" fmla="*/ 16 h 96"/>
                  <a:gd name="T60" fmla="*/ 34 w 76"/>
                  <a:gd name="T61" fmla="*/ 20 h 96"/>
                  <a:gd name="T62" fmla="*/ 69 w 76"/>
                  <a:gd name="T63" fmla="*/ 23 h 96"/>
                  <a:gd name="T64" fmla="*/ 51 w 76"/>
                  <a:gd name="T65" fmla="*/ 45 h 96"/>
                  <a:gd name="T66" fmla="*/ 52 w 76"/>
                  <a:gd name="T67" fmla="*/ 54 h 96"/>
                  <a:gd name="T68" fmla="*/ 60 w 76"/>
                  <a:gd name="T69" fmla="*/ 60 h 96"/>
                  <a:gd name="T70" fmla="*/ 67 w 76"/>
                  <a:gd name="T71" fmla="*/ 47 h 96"/>
                  <a:gd name="T72" fmla="*/ 76 w 76"/>
                  <a:gd name="T73" fmla="*/ 80 h 96"/>
                  <a:gd name="T74" fmla="*/ 76 w 76"/>
                  <a:gd name="T75" fmla="*/ 8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96">
                    <a:moveTo>
                      <a:pt x="76" y="80"/>
                    </a:moveTo>
                    <a:lnTo>
                      <a:pt x="76" y="89"/>
                    </a:lnTo>
                    <a:lnTo>
                      <a:pt x="71" y="89"/>
                    </a:lnTo>
                    <a:lnTo>
                      <a:pt x="71" y="96"/>
                    </a:lnTo>
                    <a:lnTo>
                      <a:pt x="63" y="74"/>
                    </a:lnTo>
                    <a:lnTo>
                      <a:pt x="60" y="65"/>
                    </a:lnTo>
                    <a:lnTo>
                      <a:pt x="51" y="65"/>
                    </a:lnTo>
                    <a:lnTo>
                      <a:pt x="45" y="61"/>
                    </a:lnTo>
                    <a:lnTo>
                      <a:pt x="42" y="67"/>
                    </a:lnTo>
                    <a:lnTo>
                      <a:pt x="42" y="74"/>
                    </a:lnTo>
                    <a:lnTo>
                      <a:pt x="36" y="81"/>
                    </a:lnTo>
                    <a:lnTo>
                      <a:pt x="32" y="76"/>
                    </a:lnTo>
                    <a:lnTo>
                      <a:pt x="29" y="81"/>
                    </a:lnTo>
                    <a:lnTo>
                      <a:pt x="27" y="80"/>
                    </a:lnTo>
                    <a:lnTo>
                      <a:pt x="16" y="83"/>
                    </a:lnTo>
                    <a:lnTo>
                      <a:pt x="9" y="49"/>
                    </a:lnTo>
                    <a:lnTo>
                      <a:pt x="9" y="38"/>
                    </a:lnTo>
                    <a:lnTo>
                      <a:pt x="0" y="30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0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16" y="1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3"/>
                    </a:lnTo>
                    <a:lnTo>
                      <a:pt x="29" y="16"/>
                    </a:lnTo>
                    <a:lnTo>
                      <a:pt x="34" y="20"/>
                    </a:lnTo>
                    <a:lnTo>
                      <a:pt x="69" y="23"/>
                    </a:lnTo>
                    <a:lnTo>
                      <a:pt x="51" y="45"/>
                    </a:lnTo>
                    <a:lnTo>
                      <a:pt x="52" y="54"/>
                    </a:lnTo>
                    <a:lnTo>
                      <a:pt x="60" y="60"/>
                    </a:lnTo>
                    <a:lnTo>
                      <a:pt x="67" y="47"/>
                    </a:lnTo>
                    <a:lnTo>
                      <a:pt x="76" y="80"/>
                    </a:lnTo>
                    <a:lnTo>
                      <a:pt x="76" y="8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4" name="Freeform 1046"/>
              <p:cNvSpPr>
                <a:spLocks/>
              </p:cNvSpPr>
              <p:nvPr/>
            </p:nvSpPr>
            <p:spPr bwMode="auto">
              <a:xfrm>
                <a:off x="4150" y="1899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7 h 7"/>
                  <a:gd name="T4" fmla="*/ 2 w 4"/>
                  <a:gd name="T5" fmla="*/ 7 h 7"/>
                  <a:gd name="T6" fmla="*/ 4 w 4"/>
                  <a:gd name="T7" fmla="*/ 4 h 7"/>
                  <a:gd name="T8" fmla="*/ 0 w 4"/>
                  <a:gd name="T9" fmla="*/ 0 h 7"/>
                  <a:gd name="T10" fmla="*/ 0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5" name="Freeform 1047"/>
              <p:cNvSpPr>
                <a:spLocks/>
              </p:cNvSpPr>
              <p:nvPr/>
            </p:nvSpPr>
            <p:spPr bwMode="auto">
              <a:xfrm>
                <a:off x="4150" y="1899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7 h 7"/>
                  <a:gd name="T4" fmla="*/ 2 w 4"/>
                  <a:gd name="T5" fmla="*/ 7 h 7"/>
                  <a:gd name="T6" fmla="*/ 4 w 4"/>
                  <a:gd name="T7" fmla="*/ 4 h 7"/>
                  <a:gd name="T8" fmla="*/ 0 w 4"/>
                  <a:gd name="T9" fmla="*/ 0 h 7"/>
                  <a:gd name="T10" fmla="*/ 0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6" name="Freeform 1048"/>
              <p:cNvSpPr>
                <a:spLocks/>
              </p:cNvSpPr>
              <p:nvPr/>
            </p:nvSpPr>
            <p:spPr bwMode="auto">
              <a:xfrm>
                <a:off x="4121" y="1801"/>
                <a:ext cx="55" cy="29"/>
              </a:xfrm>
              <a:custGeom>
                <a:avLst/>
                <a:gdLst>
                  <a:gd name="T0" fmla="*/ 2 w 55"/>
                  <a:gd name="T1" fmla="*/ 18 h 29"/>
                  <a:gd name="T2" fmla="*/ 0 w 55"/>
                  <a:gd name="T3" fmla="*/ 20 h 29"/>
                  <a:gd name="T4" fmla="*/ 2 w 55"/>
                  <a:gd name="T5" fmla="*/ 25 h 29"/>
                  <a:gd name="T6" fmla="*/ 15 w 55"/>
                  <a:gd name="T7" fmla="*/ 29 h 29"/>
                  <a:gd name="T8" fmla="*/ 51 w 55"/>
                  <a:gd name="T9" fmla="*/ 25 h 29"/>
                  <a:gd name="T10" fmla="*/ 55 w 55"/>
                  <a:gd name="T11" fmla="*/ 18 h 29"/>
                  <a:gd name="T12" fmla="*/ 48 w 55"/>
                  <a:gd name="T13" fmla="*/ 14 h 29"/>
                  <a:gd name="T14" fmla="*/ 48 w 55"/>
                  <a:gd name="T15" fmla="*/ 9 h 29"/>
                  <a:gd name="T16" fmla="*/ 42 w 55"/>
                  <a:gd name="T17" fmla="*/ 5 h 29"/>
                  <a:gd name="T18" fmla="*/ 18 w 55"/>
                  <a:gd name="T19" fmla="*/ 0 h 29"/>
                  <a:gd name="T20" fmla="*/ 2 w 55"/>
                  <a:gd name="T21" fmla="*/ 18 h 29"/>
                  <a:gd name="T22" fmla="*/ 2 w 55"/>
                  <a:gd name="T2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29">
                    <a:moveTo>
                      <a:pt x="2" y="18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15" y="29"/>
                    </a:lnTo>
                    <a:lnTo>
                      <a:pt x="51" y="25"/>
                    </a:lnTo>
                    <a:lnTo>
                      <a:pt x="55" y="18"/>
                    </a:lnTo>
                    <a:lnTo>
                      <a:pt x="48" y="14"/>
                    </a:lnTo>
                    <a:lnTo>
                      <a:pt x="48" y="9"/>
                    </a:lnTo>
                    <a:lnTo>
                      <a:pt x="42" y="5"/>
                    </a:lnTo>
                    <a:lnTo>
                      <a:pt x="18" y="0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7" name="Freeform 1049"/>
              <p:cNvSpPr>
                <a:spLocks/>
              </p:cNvSpPr>
              <p:nvPr/>
            </p:nvSpPr>
            <p:spPr bwMode="auto">
              <a:xfrm>
                <a:off x="4121" y="1801"/>
                <a:ext cx="55" cy="29"/>
              </a:xfrm>
              <a:custGeom>
                <a:avLst/>
                <a:gdLst>
                  <a:gd name="T0" fmla="*/ 2 w 55"/>
                  <a:gd name="T1" fmla="*/ 18 h 29"/>
                  <a:gd name="T2" fmla="*/ 0 w 55"/>
                  <a:gd name="T3" fmla="*/ 20 h 29"/>
                  <a:gd name="T4" fmla="*/ 2 w 55"/>
                  <a:gd name="T5" fmla="*/ 25 h 29"/>
                  <a:gd name="T6" fmla="*/ 15 w 55"/>
                  <a:gd name="T7" fmla="*/ 29 h 29"/>
                  <a:gd name="T8" fmla="*/ 51 w 55"/>
                  <a:gd name="T9" fmla="*/ 25 h 29"/>
                  <a:gd name="T10" fmla="*/ 55 w 55"/>
                  <a:gd name="T11" fmla="*/ 18 h 29"/>
                  <a:gd name="T12" fmla="*/ 48 w 55"/>
                  <a:gd name="T13" fmla="*/ 14 h 29"/>
                  <a:gd name="T14" fmla="*/ 48 w 55"/>
                  <a:gd name="T15" fmla="*/ 9 h 29"/>
                  <a:gd name="T16" fmla="*/ 42 w 55"/>
                  <a:gd name="T17" fmla="*/ 5 h 29"/>
                  <a:gd name="T18" fmla="*/ 18 w 55"/>
                  <a:gd name="T19" fmla="*/ 0 h 29"/>
                  <a:gd name="T20" fmla="*/ 2 w 55"/>
                  <a:gd name="T21" fmla="*/ 18 h 29"/>
                  <a:gd name="T22" fmla="*/ 2 w 55"/>
                  <a:gd name="T2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29">
                    <a:moveTo>
                      <a:pt x="2" y="18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15" y="29"/>
                    </a:lnTo>
                    <a:lnTo>
                      <a:pt x="51" y="25"/>
                    </a:lnTo>
                    <a:lnTo>
                      <a:pt x="55" y="18"/>
                    </a:lnTo>
                    <a:lnTo>
                      <a:pt x="48" y="14"/>
                    </a:lnTo>
                    <a:lnTo>
                      <a:pt x="48" y="9"/>
                    </a:lnTo>
                    <a:lnTo>
                      <a:pt x="42" y="5"/>
                    </a:lnTo>
                    <a:lnTo>
                      <a:pt x="18" y="0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8" name="Freeform 1050"/>
              <p:cNvSpPr>
                <a:spLocks/>
              </p:cNvSpPr>
              <p:nvPr/>
            </p:nvSpPr>
            <p:spPr bwMode="auto">
              <a:xfrm>
                <a:off x="4178" y="1801"/>
                <a:ext cx="142" cy="307"/>
              </a:xfrm>
              <a:custGeom>
                <a:avLst/>
                <a:gdLst>
                  <a:gd name="T0" fmla="*/ 127 w 142"/>
                  <a:gd name="T1" fmla="*/ 133 h 307"/>
                  <a:gd name="T2" fmla="*/ 105 w 142"/>
                  <a:gd name="T3" fmla="*/ 151 h 307"/>
                  <a:gd name="T4" fmla="*/ 87 w 142"/>
                  <a:gd name="T5" fmla="*/ 171 h 307"/>
                  <a:gd name="T6" fmla="*/ 100 w 142"/>
                  <a:gd name="T7" fmla="*/ 193 h 307"/>
                  <a:gd name="T8" fmla="*/ 103 w 142"/>
                  <a:gd name="T9" fmla="*/ 209 h 307"/>
                  <a:gd name="T10" fmla="*/ 96 w 142"/>
                  <a:gd name="T11" fmla="*/ 236 h 307"/>
                  <a:gd name="T12" fmla="*/ 109 w 142"/>
                  <a:gd name="T13" fmla="*/ 260 h 307"/>
                  <a:gd name="T14" fmla="*/ 105 w 142"/>
                  <a:gd name="T15" fmla="*/ 296 h 307"/>
                  <a:gd name="T16" fmla="*/ 100 w 142"/>
                  <a:gd name="T17" fmla="*/ 304 h 307"/>
                  <a:gd name="T18" fmla="*/ 100 w 142"/>
                  <a:gd name="T19" fmla="*/ 278 h 307"/>
                  <a:gd name="T20" fmla="*/ 102 w 142"/>
                  <a:gd name="T21" fmla="*/ 262 h 307"/>
                  <a:gd name="T22" fmla="*/ 94 w 142"/>
                  <a:gd name="T23" fmla="*/ 251 h 307"/>
                  <a:gd name="T24" fmla="*/ 87 w 142"/>
                  <a:gd name="T25" fmla="*/ 203 h 307"/>
                  <a:gd name="T26" fmla="*/ 71 w 142"/>
                  <a:gd name="T27" fmla="*/ 187 h 307"/>
                  <a:gd name="T28" fmla="*/ 49 w 142"/>
                  <a:gd name="T29" fmla="*/ 214 h 307"/>
                  <a:gd name="T30" fmla="*/ 36 w 142"/>
                  <a:gd name="T31" fmla="*/ 209 h 307"/>
                  <a:gd name="T32" fmla="*/ 36 w 142"/>
                  <a:gd name="T33" fmla="*/ 193 h 307"/>
                  <a:gd name="T34" fmla="*/ 25 w 142"/>
                  <a:gd name="T35" fmla="*/ 160 h 307"/>
                  <a:gd name="T36" fmla="*/ 20 w 142"/>
                  <a:gd name="T37" fmla="*/ 158 h 307"/>
                  <a:gd name="T38" fmla="*/ 23 w 142"/>
                  <a:gd name="T39" fmla="*/ 156 h 307"/>
                  <a:gd name="T40" fmla="*/ 11 w 142"/>
                  <a:gd name="T41" fmla="*/ 143 h 307"/>
                  <a:gd name="T42" fmla="*/ 0 w 142"/>
                  <a:gd name="T43" fmla="*/ 122 h 307"/>
                  <a:gd name="T44" fmla="*/ 5 w 142"/>
                  <a:gd name="T45" fmla="*/ 113 h 307"/>
                  <a:gd name="T46" fmla="*/ 11 w 142"/>
                  <a:gd name="T47" fmla="*/ 98 h 307"/>
                  <a:gd name="T48" fmla="*/ 16 w 142"/>
                  <a:gd name="T49" fmla="*/ 94 h 307"/>
                  <a:gd name="T50" fmla="*/ 31 w 142"/>
                  <a:gd name="T51" fmla="*/ 76 h 307"/>
                  <a:gd name="T52" fmla="*/ 47 w 142"/>
                  <a:gd name="T53" fmla="*/ 45 h 307"/>
                  <a:gd name="T54" fmla="*/ 62 w 142"/>
                  <a:gd name="T55" fmla="*/ 20 h 307"/>
                  <a:gd name="T56" fmla="*/ 76 w 142"/>
                  <a:gd name="T57" fmla="*/ 9 h 307"/>
                  <a:gd name="T58" fmla="*/ 80 w 142"/>
                  <a:gd name="T59" fmla="*/ 3 h 307"/>
                  <a:gd name="T60" fmla="*/ 89 w 142"/>
                  <a:gd name="T61" fmla="*/ 3 h 307"/>
                  <a:gd name="T62" fmla="*/ 100 w 142"/>
                  <a:gd name="T63" fmla="*/ 14 h 307"/>
                  <a:gd name="T64" fmla="*/ 102 w 142"/>
                  <a:gd name="T65" fmla="*/ 40 h 307"/>
                  <a:gd name="T66" fmla="*/ 85 w 142"/>
                  <a:gd name="T67" fmla="*/ 80 h 307"/>
                  <a:gd name="T68" fmla="*/ 105 w 142"/>
                  <a:gd name="T69" fmla="*/ 74 h 307"/>
                  <a:gd name="T70" fmla="*/ 116 w 142"/>
                  <a:gd name="T71" fmla="*/ 94 h 307"/>
                  <a:gd name="T72" fmla="*/ 122 w 142"/>
                  <a:gd name="T73" fmla="*/ 109 h 307"/>
                  <a:gd name="T74" fmla="*/ 138 w 142"/>
                  <a:gd name="T75" fmla="*/ 114 h 307"/>
                  <a:gd name="T76" fmla="*/ 142 w 142"/>
                  <a:gd name="T77" fmla="*/ 11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307">
                    <a:moveTo>
                      <a:pt x="142" y="116"/>
                    </a:moveTo>
                    <a:lnTo>
                      <a:pt x="127" y="133"/>
                    </a:lnTo>
                    <a:lnTo>
                      <a:pt x="122" y="140"/>
                    </a:lnTo>
                    <a:lnTo>
                      <a:pt x="105" y="151"/>
                    </a:lnTo>
                    <a:lnTo>
                      <a:pt x="92" y="153"/>
                    </a:lnTo>
                    <a:lnTo>
                      <a:pt x="87" y="171"/>
                    </a:lnTo>
                    <a:lnTo>
                      <a:pt x="91" y="185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9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09" y="260"/>
                    </a:lnTo>
                    <a:lnTo>
                      <a:pt x="116" y="280"/>
                    </a:lnTo>
                    <a:lnTo>
                      <a:pt x="105" y="296"/>
                    </a:lnTo>
                    <a:lnTo>
                      <a:pt x="103" y="307"/>
                    </a:lnTo>
                    <a:lnTo>
                      <a:pt x="100" y="304"/>
                    </a:lnTo>
                    <a:lnTo>
                      <a:pt x="105" y="282"/>
                    </a:lnTo>
                    <a:lnTo>
                      <a:pt x="100" y="278"/>
                    </a:lnTo>
                    <a:lnTo>
                      <a:pt x="102" y="276"/>
                    </a:lnTo>
                    <a:lnTo>
                      <a:pt x="102" y="262"/>
                    </a:lnTo>
                    <a:lnTo>
                      <a:pt x="96" y="249"/>
                    </a:lnTo>
                    <a:lnTo>
                      <a:pt x="94" y="251"/>
                    </a:lnTo>
                    <a:lnTo>
                      <a:pt x="89" y="229"/>
                    </a:lnTo>
                    <a:lnTo>
                      <a:pt x="87" y="203"/>
                    </a:lnTo>
                    <a:lnTo>
                      <a:pt x="72" y="198"/>
                    </a:lnTo>
                    <a:lnTo>
                      <a:pt x="71" y="187"/>
                    </a:lnTo>
                    <a:lnTo>
                      <a:pt x="71" y="200"/>
                    </a:lnTo>
                    <a:lnTo>
                      <a:pt x="49" y="214"/>
                    </a:lnTo>
                    <a:lnTo>
                      <a:pt x="36" y="214"/>
                    </a:lnTo>
                    <a:lnTo>
                      <a:pt x="36" y="209"/>
                    </a:lnTo>
                    <a:lnTo>
                      <a:pt x="31" y="211"/>
                    </a:lnTo>
                    <a:lnTo>
                      <a:pt x="36" y="193"/>
                    </a:lnTo>
                    <a:lnTo>
                      <a:pt x="32" y="173"/>
                    </a:lnTo>
                    <a:lnTo>
                      <a:pt x="25" y="160"/>
                    </a:lnTo>
                    <a:lnTo>
                      <a:pt x="25" y="162"/>
                    </a:lnTo>
                    <a:lnTo>
                      <a:pt x="20" y="158"/>
                    </a:lnTo>
                    <a:lnTo>
                      <a:pt x="22" y="154"/>
                    </a:lnTo>
                    <a:lnTo>
                      <a:pt x="23" y="156"/>
                    </a:lnTo>
                    <a:lnTo>
                      <a:pt x="22" y="149"/>
                    </a:lnTo>
                    <a:lnTo>
                      <a:pt x="11" y="143"/>
                    </a:lnTo>
                    <a:lnTo>
                      <a:pt x="0" y="129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5" y="113"/>
                    </a:lnTo>
                    <a:lnTo>
                      <a:pt x="12" y="109"/>
                    </a:lnTo>
                    <a:lnTo>
                      <a:pt x="11" y="98"/>
                    </a:lnTo>
                    <a:lnTo>
                      <a:pt x="11" y="96"/>
                    </a:lnTo>
                    <a:lnTo>
                      <a:pt x="16" y="94"/>
                    </a:lnTo>
                    <a:lnTo>
                      <a:pt x="16" y="80"/>
                    </a:lnTo>
                    <a:lnTo>
                      <a:pt x="31" y="76"/>
                    </a:lnTo>
                    <a:lnTo>
                      <a:pt x="38" y="56"/>
                    </a:lnTo>
                    <a:lnTo>
                      <a:pt x="47" y="45"/>
                    </a:lnTo>
                    <a:lnTo>
                      <a:pt x="47" y="33"/>
                    </a:lnTo>
                    <a:lnTo>
                      <a:pt x="62" y="20"/>
                    </a:lnTo>
                    <a:lnTo>
                      <a:pt x="74" y="20"/>
                    </a:lnTo>
                    <a:lnTo>
                      <a:pt x="76" y="9"/>
                    </a:lnTo>
                    <a:lnTo>
                      <a:pt x="80" y="7"/>
                    </a:lnTo>
                    <a:lnTo>
                      <a:pt x="80" y="3"/>
                    </a:lnTo>
                    <a:lnTo>
                      <a:pt x="85" y="0"/>
                    </a:lnTo>
                    <a:lnTo>
                      <a:pt x="89" y="3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3" y="29"/>
                    </a:lnTo>
                    <a:lnTo>
                      <a:pt x="102" y="40"/>
                    </a:lnTo>
                    <a:lnTo>
                      <a:pt x="89" y="58"/>
                    </a:lnTo>
                    <a:lnTo>
                      <a:pt x="85" y="80"/>
                    </a:lnTo>
                    <a:lnTo>
                      <a:pt x="98" y="74"/>
                    </a:lnTo>
                    <a:lnTo>
                      <a:pt x="105" y="74"/>
                    </a:lnTo>
                    <a:lnTo>
                      <a:pt x="107" y="87"/>
                    </a:lnTo>
                    <a:lnTo>
                      <a:pt x="116" y="94"/>
                    </a:lnTo>
                    <a:lnTo>
                      <a:pt x="112" y="107"/>
                    </a:lnTo>
                    <a:lnTo>
                      <a:pt x="122" y="109"/>
                    </a:lnTo>
                    <a:lnTo>
                      <a:pt x="127" y="118"/>
                    </a:lnTo>
                    <a:lnTo>
                      <a:pt x="138" y="114"/>
                    </a:lnTo>
                    <a:lnTo>
                      <a:pt x="142" y="116"/>
                    </a:lnTo>
                    <a:lnTo>
                      <a:pt x="142" y="1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79" name="Freeform 1051"/>
              <p:cNvSpPr>
                <a:spLocks/>
              </p:cNvSpPr>
              <p:nvPr/>
            </p:nvSpPr>
            <p:spPr bwMode="auto">
              <a:xfrm>
                <a:off x="4178" y="1801"/>
                <a:ext cx="142" cy="307"/>
              </a:xfrm>
              <a:custGeom>
                <a:avLst/>
                <a:gdLst>
                  <a:gd name="T0" fmla="*/ 127 w 142"/>
                  <a:gd name="T1" fmla="*/ 133 h 307"/>
                  <a:gd name="T2" fmla="*/ 105 w 142"/>
                  <a:gd name="T3" fmla="*/ 151 h 307"/>
                  <a:gd name="T4" fmla="*/ 87 w 142"/>
                  <a:gd name="T5" fmla="*/ 171 h 307"/>
                  <a:gd name="T6" fmla="*/ 100 w 142"/>
                  <a:gd name="T7" fmla="*/ 193 h 307"/>
                  <a:gd name="T8" fmla="*/ 103 w 142"/>
                  <a:gd name="T9" fmla="*/ 209 h 307"/>
                  <a:gd name="T10" fmla="*/ 96 w 142"/>
                  <a:gd name="T11" fmla="*/ 236 h 307"/>
                  <a:gd name="T12" fmla="*/ 109 w 142"/>
                  <a:gd name="T13" fmla="*/ 260 h 307"/>
                  <a:gd name="T14" fmla="*/ 105 w 142"/>
                  <a:gd name="T15" fmla="*/ 296 h 307"/>
                  <a:gd name="T16" fmla="*/ 100 w 142"/>
                  <a:gd name="T17" fmla="*/ 304 h 307"/>
                  <a:gd name="T18" fmla="*/ 100 w 142"/>
                  <a:gd name="T19" fmla="*/ 278 h 307"/>
                  <a:gd name="T20" fmla="*/ 102 w 142"/>
                  <a:gd name="T21" fmla="*/ 262 h 307"/>
                  <a:gd name="T22" fmla="*/ 94 w 142"/>
                  <a:gd name="T23" fmla="*/ 251 h 307"/>
                  <a:gd name="T24" fmla="*/ 87 w 142"/>
                  <a:gd name="T25" fmla="*/ 203 h 307"/>
                  <a:gd name="T26" fmla="*/ 71 w 142"/>
                  <a:gd name="T27" fmla="*/ 187 h 307"/>
                  <a:gd name="T28" fmla="*/ 49 w 142"/>
                  <a:gd name="T29" fmla="*/ 214 h 307"/>
                  <a:gd name="T30" fmla="*/ 36 w 142"/>
                  <a:gd name="T31" fmla="*/ 209 h 307"/>
                  <a:gd name="T32" fmla="*/ 36 w 142"/>
                  <a:gd name="T33" fmla="*/ 193 h 307"/>
                  <a:gd name="T34" fmla="*/ 25 w 142"/>
                  <a:gd name="T35" fmla="*/ 160 h 307"/>
                  <a:gd name="T36" fmla="*/ 20 w 142"/>
                  <a:gd name="T37" fmla="*/ 158 h 307"/>
                  <a:gd name="T38" fmla="*/ 23 w 142"/>
                  <a:gd name="T39" fmla="*/ 156 h 307"/>
                  <a:gd name="T40" fmla="*/ 11 w 142"/>
                  <a:gd name="T41" fmla="*/ 143 h 307"/>
                  <a:gd name="T42" fmla="*/ 0 w 142"/>
                  <a:gd name="T43" fmla="*/ 122 h 307"/>
                  <a:gd name="T44" fmla="*/ 5 w 142"/>
                  <a:gd name="T45" fmla="*/ 113 h 307"/>
                  <a:gd name="T46" fmla="*/ 11 w 142"/>
                  <a:gd name="T47" fmla="*/ 98 h 307"/>
                  <a:gd name="T48" fmla="*/ 16 w 142"/>
                  <a:gd name="T49" fmla="*/ 94 h 307"/>
                  <a:gd name="T50" fmla="*/ 31 w 142"/>
                  <a:gd name="T51" fmla="*/ 76 h 307"/>
                  <a:gd name="T52" fmla="*/ 47 w 142"/>
                  <a:gd name="T53" fmla="*/ 45 h 307"/>
                  <a:gd name="T54" fmla="*/ 62 w 142"/>
                  <a:gd name="T55" fmla="*/ 20 h 307"/>
                  <a:gd name="T56" fmla="*/ 76 w 142"/>
                  <a:gd name="T57" fmla="*/ 9 h 307"/>
                  <a:gd name="T58" fmla="*/ 80 w 142"/>
                  <a:gd name="T59" fmla="*/ 3 h 307"/>
                  <a:gd name="T60" fmla="*/ 89 w 142"/>
                  <a:gd name="T61" fmla="*/ 3 h 307"/>
                  <a:gd name="T62" fmla="*/ 100 w 142"/>
                  <a:gd name="T63" fmla="*/ 14 h 307"/>
                  <a:gd name="T64" fmla="*/ 102 w 142"/>
                  <a:gd name="T65" fmla="*/ 40 h 307"/>
                  <a:gd name="T66" fmla="*/ 85 w 142"/>
                  <a:gd name="T67" fmla="*/ 80 h 307"/>
                  <a:gd name="T68" fmla="*/ 105 w 142"/>
                  <a:gd name="T69" fmla="*/ 74 h 307"/>
                  <a:gd name="T70" fmla="*/ 116 w 142"/>
                  <a:gd name="T71" fmla="*/ 94 h 307"/>
                  <a:gd name="T72" fmla="*/ 122 w 142"/>
                  <a:gd name="T73" fmla="*/ 109 h 307"/>
                  <a:gd name="T74" fmla="*/ 138 w 142"/>
                  <a:gd name="T75" fmla="*/ 114 h 307"/>
                  <a:gd name="T76" fmla="*/ 142 w 142"/>
                  <a:gd name="T77" fmla="*/ 11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307">
                    <a:moveTo>
                      <a:pt x="142" y="116"/>
                    </a:moveTo>
                    <a:lnTo>
                      <a:pt x="127" y="133"/>
                    </a:lnTo>
                    <a:lnTo>
                      <a:pt x="122" y="140"/>
                    </a:lnTo>
                    <a:lnTo>
                      <a:pt x="105" y="151"/>
                    </a:lnTo>
                    <a:lnTo>
                      <a:pt x="92" y="153"/>
                    </a:lnTo>
                    <a:lnTo>
                      <a:pt x="87" y="171"/>
                    </a:lnTo>
                    <a:lnTo>
                      <a:pt x="91" y="185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9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09" y="260"/>
                    </a:lnTo>
                    <a:lnTo>
                      <a:pt x="116" y="280"/>
                    </a:lnTo>
                    <a:lnTo>
                      <a:pt x="105" y="296"/>
                    </a:lnTo>
                    <a:lnTo>
                      <a:pt x="103" y="307"/>
                    </a:lnTo>
                    <a:lnTo>
                      <a:pt x="100" y="304"/>
                    </a:lnTo>
                    <a:lnTo>
                      <a:pt x="105" y="282"/>
                    </a:lnTo>
                    <a:lnTo>
                      <a:pt x="100" y="278"/>
                    </a:lnTo>
                    <a:lnTo>
                      <a:pt x="102" y="276"/>
                    </a:lnTo>
                    <a:lnTo>
                      <a:pt x="102" y="262"/>
                    </a:lnTo>
                    <a:lnTo>
                      <a:pt x="96" y="249"/>
                    </a:lnTo>
                    <a:lnTo>
                      <a:pt x="94" y="251"/>
                    </a:lnTo>
                    <a:lnTo>
                      <a:pt x="89" y="229"/>
                    </a:lnTo>
                    <a:lnTo>
                      <a:pt x="87" y="203"/>
                    </a:lnTo>
                    <a:lnTo>
                      <a:pt x="72" y="198"/>
                    </a:lnTo>
                    <a:lnTo>
                      <a:pt x="71" y="187"/>
                    </a:lnTo>
                    <a:lnTo>
                      <a:pt x="71" y="200"/>
                    </a:lnTo>
                    <a:lnTo>
                      <a:pt x="49" y="214"/>
                    </a:lnTo>
                    <a:lnTo>
                      <a:pt x="36" y="214"/>
                    </a:lnTo>
                    <a:lnTo>
                      <a:pt x="36" y="209"/>
                    </a:lnTo>
                    <a:lnTo>
                      <a:pt x="31" y="211"/>
                    </a:lnTo>
                    <a:lnTo>
                      <a:pt x="36" y="193"/>
                    </a:lnTo>
                    <a:lnTo>
                      <a:pt x="32" y="173"/>
                    </a:lnTo>
                    <a:lnTo>
                      <a:pt x="25" y="160"/>
                    </a:lnTo>
                    <a:lnTo>
                      <a:pt x="25" y="162"/>
                    </a:lnTo>
                    <a:lnTo>
                      <a:pt x="20" y="158"/>
                    </a:lnTo>
                    <a:lnTo>
                      <a:pt x="22" y="154"/>
                    </a:lnTo>
                    <a:lnTo>
                      <a:pt x="23" y="156"/>
                    </a:lnTo>
                    <a:lnTo>
                      <a:pt x="22" y="149"/>
                    </a:lnTo>
                    <a:lnTo>
                      <a:pt x="11" y="143"/>
                    </a:lnTo>
                    <a:lnTo>
                      <a:pt x="0" y="129"/>
                    </a:lnTo>
                    <a:lnTo>
                      <a:pt x="0" y="122"/>
                    </a:lnTo>
                    <a:lnTo>
                      <a:pt x="5" y="122"/>
                    </a:lnTo>
                    <a:lnTo>
                      <a:pt x="5" y="113"/>
                    </a:lnTo>
                    <a:lnTo>
                      <a:pt x="12" y="109"/>
                    </a:lnTo>
                    <a:lnTo>
                      <a:pt x="11" y="98"/>
                    </a:lnTo>
                    <a:lnTo>
                      <a:pt x="11" y="96"/>
                    </a:lnTo>
                    <a:lnTo>
                      <a:pt x="16" y="94"/>
                    </a:lnTo>
                    <a:lnTo>
                      <a:pt x="16" y="80"/>
                    </a:lnTo>
                    <a:lnTo>
                      <a:pt x="31" y="76"/>
                    </a:lnTo>
                    <a:lnTo>
                      <a:pt x="38" y="56"/>
                    </a:lnTo>
                    <a:lnTo>
                      <a:pt x="47" y="45"/>
                    </a:lnTo>
                    <a:lnTo>
                      <a:pt x="47" y="33"/>
                    </a:lnTo>
                    <a:lnTo>
                      <a:pt x="62" y="20"/>
                    </a:lnTo>
                    <a:lnTo>
                      <a:pt x="74" y="20"/>
                    </a:lnTo>
                    <a:lnTo>
                      <a:pt x="76" y="9"/>
                    </a:lnTo>
                    <a:lnTo>
                      <a:pt x="80" y="7"/>
                    </a:lnTo>
                    <a:lnTo>
                      <a:pt x="80" y="3"/>
                    </a:lnTo>
                    <a:lnTo>
                      <a:pt x="85" y="0"/>
                    </a:lnTo>
                    <a:lnTo>
                      <a:pt x="89" y="3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3" y="29"/>
                    </a:lnTo>
                    <a:lnTo>
                      <a:pt x="102" y="40"/>
                    </a:lnTo>
                    <a:lnTo>
                      <a:pt x="89" y="58"/>
                    </a:lnTo>
                    <a:lnTo>
                      <a:pt x="85" y="80"/>
                    </a:lnTo>
                    <a:lnTo>
                      <a:pt x="98" y="74"/>
                    </a:lnTo>
                    <a:lnTo>
                      <a:pt x="105" y="74"/>
                    </a:lnTo>
                    <a:lnTo>
                      <a:pt x="107" y="87"/>
                    </a:lnTo>
                    <a:lnTo>
                      <a:pt x="116" y="94"/>
                    </a:lnTo>
                    <a:lnTo>
                      <a:pt x="112" y="107"/>
                    </a:lnTo>
                    <a:lnTo>
                      <a:pt x="122" y="109"/>
                    </a:lnTo>
                    <a:lnTo>
                      <a:pt x="127" y="118"/>
                    </a:lnTo>
                    <a:lnTo>
                      <a:pt x="138" y="114"/>
                    </a:lnTo>
                    <a:lnTo>
                      <a:pt x="142" y="116"/>
                    </a:lnTo>
                    <a:lnTo>
                      <a:pt x="142" y="1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0" name="Freeform 1052"/>
              <p:cNvSpPr>
                <a:spLocks/>
              </p:cNvSpPr>
              <p:nvPr/>
            </p:nvSpPr>
            <p:spPr bwMode="auto">
              <a:xfrm>
                <a:off x="4274" y="208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1" name="Freeform 1053"/>
              <p:cNvSpPr>
                <a:spLocks/>
              </p:cNvSpPr>
              <p:nvPr/>
            </p:nvSpPr>
            <p:spPr bwMode="auto">
              <a:xfrm>
                <a:off x="4274" y="208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2" name="Freeform 1054"/>
              <p:cNvSpPr>
                <a:spLocks/>
              </p:cNvSpPr>
              <p:nvPr/>
            </p:nvSpPr>
            <p:spPr bwMode="auto">
              <a:xfrm>
                <a:off x="4338" y="2034"/>
                <a:ext cx="83" cy="69"/>
              </a:xfrm>
              <a:custGeom>
                <a:avLst/>
                <a:gdLst>
                  <a:gd name="T0" fmla="*/ 82 w 83"/>
                  <a:gd name="T1" fmla="*/ 0 h 69"/>
                  <a:gd name="T2" fmla="*/ 83 w 83"/>
                  <a:gd name="T3" fmla="*/ 38 h 69"/>
                  <a:gd name="T4" fmla="*/ 67 w 83"/>
                  <a:gd name="T5" fmla="*/ 45 h 69"/>
                  <a:gd name="T6" fmla="*/ 65 w 83"/>
                  <a:gd name="T7" fmla="*/ 49 h 69"/>
                  <a:gd name="T8" fmla="*/ 58 w 83"/>
                  <a:gd name="T9" fmla="*/ 49 h 69"/>
                  <a:gd name="T10" fmla="*/ 58 w 83"/>
                  <a:gd name="T11" fmla="*/ 58 h 69"/>
                  <a:gd name="T12" fmla="*/ 43 w 83"/>
                  <a:gd name="T13" fmla="*/ 63 h 69"/>
                  <a:gd name="T14" fmla="*/ 42 w 83"/>
                  <a:gd name="T15" fmla="*/ 67 h 69"/>
                  <a:gd name="T16" fmla="*/ 34 w 83"/>
                  <a:gd name="T17" fmla="*/ 69 h 69"/>
                  <a:gd name="T18" fmla="*/ 22 w 83"/>
                  <a:gd name="T19" fmla="*/ 67 h 69"/>
                  <a:gd name="T20" fmla="*/ 22 w 83"/>
                  <a:gd name="T21" fmla="*/ 60 h 69"/>
                  <a:gd name="T22" fmla="*/ 14 w 83"/>
                  <a:gd name="T23" fmla="*/ 63 h 69"/>
                  <a:gd name="T24" fmla="*/ 9 w 83"/>
                  <a:gd name="T25" fmla="*/ 51 h 69"/>
                  <a:gd name="T26" fmla="*/ 9 w 83"/>
                  <a:gd name="T27" fmla="*/ 41 h 69"/>
                  <a:gd name="T28" fmla="*/ 2 w 83"/>
                  <a:gd name="T29" fmla="*/ 34 h 69"/>
                  <a:gd name="T30" fmla="*/ 0 w 83"/>
                  <a:gd name="T31" fmla="*/ 25 h 69"/>
                  <a:gd name="T32" fmla="*/ 3 w 83"/>
                  <a:gd name="T33" fmla="*/ 14 h 69"/>
                  <a:gd name="T34" fmla="*/ 16 w 83"/>
                  <a:gd name="T35" fmla="*/ 5 h 69"/>
                  <a:gd name="T36" fmla="*/ 47 w 83"/>
                  <a:gd name="T37" fmla="*/ 7 h 69"/>
                  <a:gd name="T38" fmla="*/ 58 w 83"/>
                  <a:gd name="T39" fmla="*/ 12 h 69"/>
                  <a:gd name="T40" fmla="*/ 65 w 83"/>
                  <a:gd name="T41" fmla="*/ 3 h 69"/>
                  <a:gd name="T42" fmla="*/ 74 w 83"/>
                  <a:gd name="T43" fmla="*/ 5 h 69"/>
                  <a:gd name="T44" fmla="*/ 82 w 83"/>
                  <a:gd name="T45" fmla="*/ 0 h 69"/>
                  <a:gd name="T46" fmla="*/ 82 w 8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9">
                    <a:moveTo>
                      <a:pt x="82" y="0"/>
                    </a:moveTo>
                    <a:lnTo>
                      <a:pt x="83" y="38"/>
                    </a:lnTo>
                    <a:lnTo>
                      <a:pt x="67" y="45"/>
                    </a:lnTo>
                    <a:lnTo>
                      <a:pt x="65" y="49"/>
                    </a:lnTo>
                    <a:lnTo>
                      <a:pt x="58" y="49"/>
                    </a:lnTo>
                    <a:lnTo>
                      <a:pt x="58" y="58"/>
                    </a:lnTo>
                    <a:lnTo>
                      <a:pt x="43" y="63"/>
                    </a:lnTo>
                    <a:lnTo>
                      <a:pt x="42" y="67"/>
                    </a:lnTo>
                    <a:lnTo>
                      <a:pt x="34" y="69"/>
                    </a:lnTo>
                    <a:lnTo>
                      <a:pt x="22" y="67"/>
                    </a:lnTo>
                    <a:lnTo>
                      <a:pt x="22" y="60"/>
                    </a:lnTo>
                    <a:lnTo>
                      <a:pt x="14" y="63"/>
                    </a:lnTo>
                    <a:lnTo>
                      <a:pt x="9" y="51"/>
                    </a:lnTo>
                    <a:lnTo>
                      <a:pt x="9" y="41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3" y="14"/>
                    </a:lnTo>
                    <a:lnTo>
                      <a:pt x="16" y="5"/>
                    </a:lnTo>
                    <a:lnTo>
                      <a:pt x="47" y="7"/>
                    </a:lnTo>
                    <a:lnTo>
                      <a:pt x="58" y="12"/>
                    </a:lnTo>
                    <a:lnTo>
                      <a:pt x="65" y="3"/>
                    </a:lnTo>
                    <a:lnTo>
                      <a:pt x="74" y="5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3" name="Freeform 1055"/>
              <p:cNvSpPr>
                <a:spLocks/>
              </p:cNvSpPr>
              <p:nvPr/>
            </p:nvSpPr>
            <p:spPr bwMode="auto">
              <a:xfrm>
                <a:off x="4338" y="2034"/>
                <a:ext cx="83" cy="69"/>
              </a:xfrm>
              <a:custGeom>
                <a:avLst/>
                <a:gdLst>
                  <a:gd name="T0" fmla="*/ 82 w 83"/>
                  <a:gd name="T1" fmla="*/ 0 h 69"/>
                  <a:gd name="T2" fmla="*/ 83 w 83"/>
                  <a:gd name="T3" fmla="*/ 38 h 69"/>
                  <a:gd name="T4" fmla="*/ 67 w 83"/>
                  <a:gd name="T5" fmla="*/ 45 h 69"/>
                  <a:gd name="T6" fmla="*/ 65 w 83"/>
                  <a:gd name="T7" fmla="*/ 49 h 69"/>
                  <a:gd name="T8" fmla="*/ 58 w 83"/>
                  <a:gd name="T9" fmla="*/ 49 h 69"/>
                  <a:gd name="T10" fmla="*/ 58 w 83"/>
                  <a:gd name="T11" fmla="*/ 58 h 69"/>
                  <a:gd name="T12" fmla="*/ 43 w 83"/>
                  <a:gd name="T13" fmla="*/ 63 h 69"/>
                  <a:gd name="T14" fmla="*/ 42 w 83"/>
                  <a:gd name="T15" fmla="*/ 67 h 69"/>
                  <a:gd name="T16" fmla="*/ 34 w 83"/>
                  <a:gd name="T17" fmla="*/ 69 h 69"/>
                  <a:gd name="T18" fmla="*/ 22 w 83"/>
                  <a:gd name="T19" fmla="*/ 67 h 69"/>
                  <a:gd name="T20" fmla="*/ 22 w 83"/>
                  <a:gd name="T21" fmla="*/ 60 h 69"/>
                  <a:gd name="T22" fmla="*/ 14 w 83"/>
                  <a:gd name="T23" fmla="*/ 63 h 69"/>
                  <a:gd name="T24" fmla="*/ 9 w 83"/>
                  <a:gd name="T25" fmla="*/ 51 h 69"/>
                  <a:gd name="T26" fmla="*/ 9 w 83"/>
                  <a:gd name="T27" fmla="*/ 41 h 69"/>
                  <a:gd name="T28" fmla="*/ 2 w 83"/>
                  <a:gd name="T29" fmla="*/ 34 h 69"/>
                  <a:gd name="T30" fmla="*/ 0 w 83"/>
                  <a:gd name="T31" fmla="*/ 25 h 69"/>
                  <a:gd name="T32" fmla="*/ 3 w 83"/>
                  <a:gd name="T33" fmla="*/ 14 h 69"/>
                  <a:gd name="T34" fmla="*/ 16 w 83"/>
                  <a:gd name="T35" fmla="*/ 5 h 69"/>
                  <a:gd name="T36" fmla="*/ 47 w 83"/>
                  <a:gd name="T37" fmla="*/ 7 h 69"/>
                  <a:gd name="T38" fmla="*/ 58 w 83"/>
                  <a:gd name="T39" fmla="*/ 12 h 69"/>
                  <a:gd name="T40" fmla="*/ 65 w 83"/>
                  <a:gd name="T41" fmla="*/ 3 h 69"/>
                  <a:gd name="T42" fmla="*/ 74 w 83"/>
                  <a:gd name="T43" fmla="*/ 5 h 69"/>
                  <a:gd name="T44" fmla="*/ 82 w 83"/>
                  <a:gd name="T45" fmla="*/ 0 h 69"/>
                  <a:gd name="T46" fmla="*/ 82 w 8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9">
                    <a:moveTo>
                      <a:pt x="82" y="0"/>
                    </a:moveTo>
                    <a:lnTo>
                      <a:pt x="83" y="38"/>
                    </a:lnTo>
                    <a:lnTo>
                      <a:pt x="67" y="45"/>
                    </a:lnTo>
                    <a:lnTo>
                      <a:pt x="65" y="49"/>
                    </a:lnTo>
                    <a:lnTo>
                      <a:pt x="58" y="49"/>
                    </a:lnTo>
                    <a:lnTo>
                      <a:pt x="58" y="58"/>
                    </a:lnTo>
                    <a:lnTo>
                      <a:pt x="43" y="63"/>
                    </a:lnTo>
                    <a:lnTo>
                      <a:pt x="42" y="67"/>
                    </a:lnTo>
                    <a:lnTo>
                      <a:pt x="34" y="69"/>
                    </a:lnTo>
                    <a:lnTo>
                      <a:pt x="22" y="67"/>
                    </a:lnTo>
                    <a:lnTo>
                      <a:pt x="22" y="60"/>
                    </a:lnTo>
                    <a:lnTo>
                      <a:pt x="14" y="63"/>
                    </a:lnTo>
                    <a:lnTo>
                      <a:pt x="9" y="51"/>
                    </a:lnTo>
                    <a:lnTo>
                      <a:pt x="9" y="41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3" y="14"/>
                    </a:lnTo>
                    <a:lnTo>
                      <a:pt x="16" y="5"/>
                    </a:lnTo>
                    <a:lnTo>
                      <a:pt x="47" y="7"/>
                    </a:lnTo>
                    <a:lnTo>
                      <a:pt x="58" y="12"/>
                    </a:lnTo>
                    <a:lnTo>
                      <a:pt x="65" y="3"/>
                    </a:lnTo>
                    <a:lnTo>
                      <a:pt x="74" y="5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4" name="Freeform 1056"/>
              <p:cNvSpPr>
                <a:spLocks/>
              </p:cNvSpPr>
              <p:nvPr/>
            </p:nvSpPr>
            <p:spPr bwMode="auto">
              <a:xfrm>
                <a:off x="3879" y="1261"/>
                <a:ext cx="979" cy="680"/>
              </a:xfrm>
              <a:custGeom>
                <a:avLst/>
                <a:gdLst>
                  <a:gd name="T0" fmla="*/ 42 w 979"/>
                  <a:gd name="T1" fmla="*/ 305 h 680"/>
                  <a:gd name="T2" fmla="*/ 108 w 979"/>
                  <a:gd name="T3" fmla="*/ 261 h 680"/>
                  <a:gd name="T4" fmla="*/ 139 w 979"/>
                  <a:gd name="T5" fmla="*/ 183 h 680"/>
                  <a:gd name="T6" fmla="*/ 191 w 979"/>
                  <a:gd name="T7" fmla="*/ 140 h 680"/>
                  <a:gd name="T8" fmla="*/ 226 w 979"/>
                  <a:gd name="T9" fmla="*/ 112 h 680"/>
                  <a:gd name="T10" fmla="*/ 273 w 979"/>
                  <a:gd name="T11" fmla="*/ 169 h 680"/>
                  <a:gd name="T12" fmla="*/ 346 w 979"/>
                  <a:gd name="T13" fmla="*/ 221 h 680"/>
                  <a:gd name="T14" fmla="*/ 499 w 979"/>
                  <a:gd name="T15" fmla="*/ 280 h 680"/>
                  <a:gd name="T16" fmla="*/ 606 w 979"/>
                  <a:gd name="T17" fmla="*/ 221 h 680"/>
                  <a:gd name="T18" fmla="*/ 672 w 979"/>
                  <a:gd name="T19" fmla="*/ 191 h 680"/>
                  <a:gd name="T20" fmla="*/ 713 w 979"/>
                  <a:gd name="T21" fmla="*/ 134 h 680"/>
                  <a:gd name="T22" fmla="*/ 684 w 979"/>
                  <a:gd name="T23" fmla="*/ 89 h 680"/>
                  <a:gd name="T24" fmla="*/ 753 w 979"/>
                  <a:gd name="T25" fmla="*/ 38 h 680"/>
                  <a:gd name="T26" fmla="*/ 799 w 979"/>
                  <a:gd name="T27" fmla="*/ 0 h 680"/>
                  <a:gd name="T28" fmla="*/ 857 w 979"/>
                  <a:gd name="T29" fmla="*/ 65 h 680"/>
                  <a:gd name="T30" fmla="*/ 915 w 979"/>
                  <a:gd name="T31" fmla="*/ 134 h 680"/>
                  <a:gd name="T32" fmla="*/ 979 w 979"/>
                  <a:gd name="T33" fmla="*/ 145 h 680"/>
                  <a:gd name="T34" fmla="*/ 932 w 979"/>
                  <a:gd name="T35" fmla="*/ 200 h 680"/>
                  <a:gd name="T36" fmla="*/ 912 w 979"/>
                  <a:gd name="T37" fmla="*/ 260 h 680"/>
                  <a:gd name="T38" fmla="*/ 873 w 979"/>
                  <a:gd name="T39" fmla="*/ 285 h 680"/>
                  <a:gd name="T40" fmla="*/ 813 w 979"/>
                  <a:gd name="T41" fmla="*/ 316 h 680"/>
                  <a:gd name="T42" fmla="*/ 770 w 979"/>
                  <a:gd name="T43" fmla="*/ 329 h 680"/>
                  <a:gd name="T44" fmla="*/ 750 w 979"/>
                  <a:gd name="T45" fmla="*/ 311 h 680"/>
                  <a:gd name="T46" fmla="*/ 704 w 979"/>
                  <a:gd name="T47" fmla="*/ 340 h 680"/>
                  <a:gd name="T48" fmla="*/ 735 w 979"/>
                  <a:gd name="T49" fmla="*/ 374 h 680"/>
                  <a:gd name="T50" fmla="*/ 777 w 979"/>
                  <a:gd name="T51" fmla="*/ 376 h 680"/>
                  <a:gd name="T52" fmla="*/ 753 w 979"/>
                  <a:gd name="T53" fmla="*/ 394 h 680"/>
                  <a:gd name="T54" fmla="*/ 746 w 979"/>
                  <a:gd name="T55" fmla="*/ 427 h 680"/>
                  <a:gd name="T56" fmla="*/ 752 w 979"/>
                  <a:gd name="T57" fmla="*/ 474 h 680"/>
                  <a:gd name="T58" fmla="*/ 773 w 979"/>
                  <a:gd name="T59" fmla="*/ 511 h 680"/>
                  <a:gd name="T60" fmla="*/ 766 w 979"/>
                  <a:gd name="T61" fmla="*/ 523 h 680"/>
                  <a:gd name="T62" fmla="*/ 739 w 979"/>
                  <a:gd name="T63" fmla="*/ 567 h 680"/>
                  <a:gd name="T64" fmla="*/ 719 w 979"/>
                  <a:gd name="T65" fmla="*/ 605 h 680"/>
                  <a:gd name="T66" fmla="*/ 701 w 979"/>
                  <a:gd name="T67" fmla="*/ 622 h 680"/>
                  <a:gd name="T68" fmla="*/ 659 w 979"/>
                  <a:gd name="T69" fmla="*/ 640 h 680"/>
                  <a:gd name="T70" fmla="*/ 655 w 979"/>
                  <a:gd name="T71" fmla="*/ 642 h 680"/>
                  <a:gd name="T72" fmla="*/ 639 w 979"/>
                  <a:gd name="T73" fmla="*/ 645 h 680"/>
                  <a:gd name="T74" fmla="*/ 588 w 979"/>
                  <a:gd name="T75" fmla="*/ 678 h 680"/>
                  <a:gd name="T76" fmla="*/ 559 w 979"/>
                  <a:gd name="T77" fmla="*/ 654 h 680"/>
                  <a:gd name="T78" fmla="*/ 531 w 979"/>
                  <a:gd name="T79" fmla="*/ 653 h 680"/>
                  <a:gd name="T80" fmla="*/ 471 w 979"/>
                  <a:gd name="T81" fmla="*/ 642 h 680"/>
                  <a:gd name="T82" fmla="*/ 448 w 979"/>
                  <a:gd name="T83" fmla="*/ 662 h 680"/>
                  <a:gd name="T84" fmla="*/ 421 w 979"/>
                  <a:gd name="T85" fmla="*/ 649 h 680"/>
                  <a:gd name="T86" fmla="*/ 397 w 979"/>
                  <a:gd name="T87" fmla="*/ 614 h 680"/>
                  <a:gd name="T88" fmla="*/ 399 w 979"/>
                  <a:gd name="T89" fmla="*/ 554 h 680"/>
                  <a:gd name="T90" fmla="*/ 375 w 979"/>
                  <a:gd name="T91" fmla="*/ 538 h 680"/>
                  <a:gd name="T92" fmla="*/ 346 w 979"/>
                  <a:gd name="T93" fmla="*/ 523 h 680"/>
                  <a:gd name="T94" fmla="*/ 260 w 979"/>
                  <a:gd name="T95" fmla="*/ 540 h 680"/>
                  <a:gd name="T96" fmla="*/ 220 w 979"/>
                  <a:gd name="T97" fmla="*/ 549 h 680"/>
                  <a:gd name="T98" fmla="*/ 184 w 979"/>
                  <a:gd name="T99" fmla="*/ 534 h 680"/>
                  <a:gd name="T100" fmla="*/ 140 w 979"/>
                  <a:gd name="T101" fmla="*/ 507 h 680"/>
                  <a:gd name="T102" fmla="*/ 86 w 979"/>
                  <a:gd name="T103" fmla="*/ 491 h 680"/>
                  <a:gd name="T104" fmla="*/ 86 w 979"/>
                  <a:gd name="T105" fmla="*/ 465 h 680"/>
                  <a:gd name="T106" fmla="*/ 95 w 979"/>
                  <a:gd name="T107" fmla="*/ 432 h 680"/>
                  <a:gd name="T108" fmla="*/ 102 w 979"/>
                  <a:gd name="T109" fmla="*/ 402 h 680"/>
                  <a:gd name="T110" fmla="*/ 40 w 979"/>
                  <a:gd name="T111" fmla="*/ 398 h 680"/>
                  <a:gd name="T112" fmla="*/ 28 w 979"/>
                  <a:gd name="T113" fmla="*/ 376 h 680"/>
                  <a:gd name="T114" fmla="*/ 19 w 979"/>
                  <a:gd name="T115" fmla="*/ 347 h 680"/>
                  <a:gd name="T116" fmla="*/ 4 w 979"/>
                  <a:gd name="T117" fmla="*/ 32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9" h="680">
                    <a:moveTo>
                      <a:pt x="4" y="323"/>
                    </a:moveTo>
                    <a:lnTo>
                      <a:pt x="6" y="312"/>
                    </a:lnTo>
                    <a:lnTo>
                      <a:pt x="19" y="307"/>
                    </a:lnTo>
                    <a:lnTo>
                      <a:pt x="20" y="303"/>
                    </a:lnTo>
                    <a:lnTo>
                      <a:pt x="42" y="305"/>
                    </a:lnTo>
                    <a:lnTo>
                      <a:pt x="53" y="296"/>
                    </a:lnTo>
                    <a:lnTo>
                      <a:pt x="73" y="291"/>
                    </a:lnTo>
                    <a:lnTo>
                      <a:pt x="80" y="283"/>
                    </a:lnTo>
                    <a:lnTo>
                      <a:pt x="104" y="272"/>
                    </a:lnTo>
                    <a:lnTo>
                      <a:pt x="108" y="261"/>
                    </a:lnTo>
                    <a:lnTo>
                      <a:pt x="113" y="243"/>
                    </a:lnTo>
                    <a:lnTo>
                      <a:pt x="106" y="214"/>
                    </a:lnTo>
                    <a:lnTo>
                      <a:pt x="100" y="209"/>
                    </a:lnTo>
                    <a:lnTo>
                      <a:pt x="139" y="200"/>
                    </a:lnTo>
                    <a:lnTo>
                      <a:pt x="139" y="183"/>
                    </a:lnTo>
                    <a:lnTo>
                      <a:pt x="150" y="154"/>
                    </a:lnTo>
                    <a:lnTo>
                      <a:pt x="175" y="158"/>
                    </a:lnTo>
                    <a:lnTo>
                      <a:pt x="180" y="163"/>
                    </a:lnTo>
                    <a:lnTo>
                      <a:pt x="191" y="158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206" y="125"/>
                    </a:lnTo>
                    <a:lnTo>
                      <a:pt x="213" y="114"/>
                    </a:lnTo>
                    <a:lnTo>
                      <a:pt x="220" y="116"/>
                    </a:lnTo>
                    <a:lnTo>
                      <a:pt x="226" y="112"/>
                    </a:lnTo>
                    <a:lnTo>
                      <a:pt x="231" y="123"/>
                    </a:lnTo>
                    <a:lnTo>
                      <a:pt x="242" y="138"/>
                    </a:lnTo>
                    <a:lnTo>
                      <a:pt x="264" y="141"/>
                    </a:lnTo>
                    <a:lnTo>
                      <a:pt x="266" y="145"/>
                    </a:lnTo>
                    <a:lnTo>
                      <a:pt x="273" y="169"/>
                    </a:lnTo>
                    <a:lnTo>
                      <a:pt x="275" y="189"/>
                    </a:lnTo>
                    <a:lnTo>
                      <a:pt x="271" y="198"/>
                    </a:lnTo>
                    <a:lnTo>
                      <a:pt x="299" y="205"/>
                    </a:lnTo>
                    <a:lnTo>
                      <a:pt x="310" y="205"/>
                    </a:lnTo>
                    <a:lnTo>
                      <a:pt x="346" y="221"/>
                    </a:lnTo>
                    <a:lnTo>
                      <a:pt x="359" y="241"/>
                    </a:lnTo>
                    <a:lnTo>
                      <a:pt x="375" y="256"/>
                    </a:lnTo>
                    <a:lnTo>
                      <a:pt x="435" y="254"/>
                    </a:lnTo>
                    <a:lnTo>
                      <a:pt x="461" y="267"/>
                    </a:lnTo>
                    <a:lnTo>
                      <a:pt x="499" y="280"/>
                    </a:lnTo>
                    <a:lnTo>
                      <a:pt x="544" y="263"/>
                    </a:lnTo>
                    <a:lnTo>
                      <a:pt x="566" y="263"/>
                    </a:lnTo>
                    <a:lnTo>
                      <a:pt x="582" y="258"/>
                    </a:lnTo>
                    <a:lnTo>
                      <a:pt x="613" y="232"/>
                    </a:lnTo>
                    <a:lnTo>
                      <a:pt x="606" y="221"/>
                    </a:lnTo>
                    <a:lnTo>
                      <a:pt x="613" y="205"/>
                    </a:lnTo>
                    <a:lnTo>
                      <a:pt x="619" y="203"/>
                    </a:lnTo>
                    <a:lnTo>
                      <a:pt x="639" y="211"/>
                    </a:lnTo>
                    <a:lnTo>
                      <a:pt x="659" y="194"/>
                    </a:lnTo>
                    <a:lnTo>
                      <a:pt x="672" y="191"/>
                    </a:lnTo>
                    <a:lnTo>
                      <a:pt x="692" y="169"/>
                    </a:lnTo>
                    <a:lnTo>
                      <a:pt x="733" y="167"/>
                    </a:lnTo>
                    <a:lnTo>
                      <a:pt x="728" y="160"/>
                    </a:lnTo>
                    <a:lnTo>
                      <a:pt x="728" y="151"/>
                    </a:lnTo>
                    <a:lnTo>
                      <a:pt x="713" y="134"/>
                    </a:lnTo>
                    <a:lnTo>
                      <a:pt x="693" y="145"/>
                    </a:lnTo>
                    <a:lnTo>
                      <a:pt x="672" y="143"/>
                    </a:lnTo>
                    <a:lnTo>
                      <a:pt x="670" y="134"/>
                    </a:lnTo>
                    <a:lnTo>
                      <a:pt x="672" y="107"/>
                    </a:lnTo>
                    <a:lnTo>
                      <a:pt x="684" y="89"/>
                    </a:lnTo>
                    <a:lnTo>
                      <a:pt x="708" y="98"/>
                    </a:lnTo>
                    <a:lnTo>
                      <a:pt x="730" y="85"/>
                    </a:lnTo>
                    <a:lnTo>
                      <a:pt x="732" y="76"/>
                    </a:lnTo>
                    <a:lnTo>
                      <a:pt x="741" y="49"/>
                    </a:lnTo>
                    <a:lnTo>
                      <a:pt x="753" y="38"/>
                    </a:lnTo>
                    <a:lnTo>
                      <a:pt x="753" y="25"/>
                    </a:lnTo>
                    <a:lnTo>
                      <a:pt x="741" y="25"/>
                    </a:lnTo>
                    <a:lnTo>
                      <a:pt x="742" y="20"/>
                    </a:lnTo>
                    <a:lnTo>
                      <a:pt x="755" y="5"/>
                    </a:lnTo>
                    <a:lnTo>
                      <a:pt x="799" y="0"/>
                    </a:lnTo>
                    <a:lnTo>
                      <a:pt x="813" y="9"/>
                    </a:lnTo>
                    <a:lnTo>
                      <a:pt x="832" y="12"/>
                    </a:lnTo>
                    <a:lnTo>
                      <a:pt x="844" y="29"/>
                    </a:lnTo>
                    <a:lnTo>
                      <a:pt x="846" y="43"/>
                    </a:lnTo>
                    <a:lnTo>
                      <a:pt x="857" y="65"/>
                    </a:lnTo>
                    <a:lnTo>
                      <a:pt x="862" y="96"/>
                    </a:lnTo>
                    <a:lnTo>
                      <a:pt x="890" y="101"/>
                    </a:lnTo>
                    <a:lnTo>
                      <a:pt x="912" y="114"/>
                    </a:lnTo>
                    <a:lnTo>
                      <a:pt x="915" y="125"/>
                    </a:lnTo>
                    <a:lnTo>
                      <a:pt x="915" y="134"/>
                    </a:lnTo>
                    <a:lnTo>
                      <a:pt x="919" y="143"/>
                    </a:lnTo>
                    <a:lnTo>
                      <a:pt x="935" y="143"/>
                    </a:lnTo>
                    <a:lnTo>
                      <a:pt x="979" y="125"/>
                    </a:lnTo>
                    <a:lnTo>
                      <a:pt x="977" y="130"/>
                    </a:lnTo>
                    <a:lnTo>
                      <a:pt x="979" y="145"/>
                    </a:lnTo>
                    <a:lnTo>
                      <a:pt x="972" y="152"/>
                    </a:lnTo>
                    <a:lnTo>
                      <a:pt x="963" y="181"/>
                    </a:lnTo>
                    <a:lnTo>
                      <a:pt x="952" y="203"/>
                    </a:lnTo>
                    <a:lnTo>
                      <a:pt x="948" y="205"/>
                    </a:lnTo>
                    <a:lnTo>
                      <a:pt x="932" y="200"/>
                    </a:lnTo>
                    <a:lnTo>
                      <a:pt x="919" y="212"/>
                    </a:lnTo>
                    <a:lnTo>
                      <a:pt x="923" y="225"/>
                    </a:lnTo>
                    <a:lnTo>
                      <a:pt x="923" y="243"/>
                    </a:lnTo>
                    <a:lnTo>
                      <a:pt x="912" y="254"/>
                    </a:lnTo>
                    <a:lnTo>
                      <a:pt x="912" y="260"/>
                    </a:lnTo>
                    <a:lnTo>
                      <a:pt x="904" y="251"/>
                    </a:lnTo>
                    <a:lnTo>
                      <a:pt x="895" y="265"/>
                    </a:lnTo>
                    <a:lnTo>
                      <a:pt x="886" y="272"/>
                    </a:lnTo>
                    <a:lnTo>
                      <a:pt x="873" y="272"/>
                    </a:lnTo>
                    <a:lnTo>
                      <a:pt x="873" y="285"/>
                    </a:lnTo>
                    <a:lnTo>
                      <a:pt x="862" y="287"/>
                    </a:lnTo>
                    <a:lnTo>
                      <a:pt x="852" y="281"/>
                    </a:lnTo>
                    <a:lnTo>
                      <a:pt x="837" y="296"/>
                    </a:lnTo>
                    <a:lnTo>
                      <a:pt x="821" y="305"/>
                    </a:lnTo>
                    <a:lnTo>
                      <a:pt x="813" y="316"/>
                    </a:lnTo>
                    <a:lnTo>
                      <a:pt x="797" y="320"/>
                    </a:lnTo>
                    <a:lnTo>
                      <a:pt x="762" y="340"/>
                    </a:lnTo>
                    <a:lnTo>
                      <a:pt x="761" y="340"/>
                    </a:lnTo>
                    <a:lnTo>
                      <a:pt x="768" y="334"/>
                    </a:lnTo>
                    <a:lnTo>
                      <a:pt x="770" y="329"/>
                    </a:lnTo>
                    <a:lnTo>
                      <a:pt x="762" y="325"/>
                    </a:lnTo>
                    <a:lnTo>
                      <a:pt x="777" y="305"/>
                    </a:lnTo>
                    <a:lnTo>
                      <a:pt x="772" y="292"/>
                    </a:lnTo>
                    <a:lnTo>
                      <a:pt x="761" y="296"/>
                    </a:lnTo>
                    <a:lnTo>
                      <a:pt x="750" y="311"/>
                    </a:lnTo>
                    <a:lnTo>
                      <a:pt x="735" y="320"/>
                    </a:lnTo>
                    <a:lnTo>
                      <a:pt x="728" y="329"/>
                    </a:lnTo>
                    <a:lnTo>
                      <a:pt x="719" y="332"/>
                    </a:lnTo>
                    <a:lnTo>
                      <a:pt x="710" y="332"/>
                    </a:lnTo>
                    <a:lnTo>
                      <a:pt x="704" y="340"/>
                    </a:lnTo>
                    <a:lnTo>
                      <a:pt x="704" y="345"/>
                    </a:lnTo>
                    <a:lnTo>
                      <a:pt x="712" y="354"/>
                    </a:lnTo>
                    <a:lnTo>
                      <a:pt x="722" y="360"/>
                    </a:lnTo>
                    <a:lnTo>
                      <a:pt x="726" y="371"/>
                    </a:lnTo>
                    <a:lnTo>
                      <a:pt x="735" y="374"/>
                    </a:lnTo>
                    <a:lnTo>
                      <a:pt x="755" y="360"/>
                    </a:lnTo>
                    <a:lnTo>
                      <a:pt x="768" y="367"/>
                    </a:lnTo>
                    <a:lnTo>
                      <a:pt x="784" y="369"/>
                    </a:lnTo>
                    <a:lnTo>
                      <a:pt x="779" y="380"/>
                    </a:lnTo>
                    <a:lnTo>
                      <a:pt x="777" y="376"/>
                    </a:lnTo>
                    <a:lnTo>
                      <a:pt x="773" y="376"/>
                    </a:lnTo>
                    <a:lnTo>
                      <a:pt x="768" y="382"/>
                    </a:lnTo>
                    <a:lnTo>
                      <a:pt x="755" y="383"/>
                    </a:lnTo>
                    <a:lnTo>
                      <a:pt x="757" y="387"/>
                    </a:lnTo>
                    <a:lnTo>
                      <a:pt x="753" y="394"/>
                    </a:lnTo>
                    <a:lnTo>
                      <a:pt x="746" y="392"/>
                    </a:lnTo>
                    <a:lnTo>
                      <a:pt x="744" y="398"/>
                    </a:lnTo>
                    <a:lnTo>
                      <a:pt x="737" y="405"/>
                    </a:lnTo>
                    <a:lnTo>
                      <a:pt x="730" y="418"/>
                    </a:lnTo>
                    <a:lnTo>
                      <a:pt x="746" y="427"/>
                    </a:lnTo>
                    <a:lnTo>
                      <a:pt x="757" y="460"/>
                    </a:lnTo>
                    <a:lnTo>
                      <a:pt x="773" y="478"/>
                    </a:lnTo>
                    <a:lnTo>
                      <a:pt x="752" y="471"/>
                    </a:lnTo>
                    <a:lnTo>
                      <a:pt x="744" y="472"/>
                    </a:lnTo>
                    <a:lnTo>
                      <a:pt x="752" y="474"/>
                    </a:lnTo>
                    <a:lnTo>
                      <a:pt x="761" y="480"/>
                    </a:lnTo>
                    <a:lnTo>
                      <a:pt x="773" y="491"/>
                    </a:lnTo>
                    <a:lnTo>
                      <a:pt x="746" y="507"/>
                    </a:lnTo>
                    <a:lnTo>
                      <a:pt x="761" y="503"/>
                    </a:lnTo>
                    <a:lnTo>
                      <a:pt x="773" y="511"/>
                    </a:lnTo>
                    <a:lnTo>
                      <a:pt x="766" y="518"/>
                    </a:lnTo>
                    <a:lnTo>
                      <a:pt x="772" y="516"/>
                    </a:lnTo>
                    <a:lnTo>
                      <a:pt x="772" y="520"/>
                    </a:lnTo>
                    <a:lnTo>
                      <a:pt x="772" y="523"/>
                    </a:lnTo>
                    <a:lnTo>
                      <a:pt x="766" y="523"/>
                    </a:lnTo>
                    <a:lnTo>
                      <a:pt x="768" y="529"/>
                    </a:lnTo>
                    <a:lnTo>
                      <a:pt x="762" y="543"/>
                    </a:lnTo>
                    <a:lnTo>
                      <a:pt x="759" y="542"/>
                    </a:lnTo>
                    <a:lnTo>
                      <a:pt x="741" y="573"/>
                    </a:lnTo>
                    <a:lnTo>
                      <a:pt x="739" y="567"/>
                    </a:lnTo>
                    <a:lnTo>
                      <a:pt x="735" y="571"/>
                    </a:lnTo>
                    <a:lnTo>
                      <a:pt x="737" y="576"/>
                    </a:lnTo>
                    <a:lnTo>
                      <a:pt x="732" y="591"/>
                    </a:lnTo>
                    <a:lnTo>
                      <a:pt x="730" y="589"/>
                    </a:lnTo>
                    <a:lnTo>
                      <a:pt x="719" y="605"/>
                    </a:lnTo>
                    <a:lnTo>
                      <a:pt x="710" y="607"/>
                    </a:lnTo>
                    <a:lnTo>
                      <a:pt x="710" y="613"/>
                    </a:lnTo>
                    <a:lnTo>
                      <a:pt x="702" y="620"/>
                    </a:lnTo>
                    <a:lnTo>
                      <a:pt x="702" y="618"/>
                    </a:lnTo>
                    <a:lnTo>
                      <a:pt x="701" y="622"/>
                    </a:lnTo>
                    <a:lnTo>
                      <a:pt x="693" y="623"/>
                    </a:lnTo>
                    <a:lnTo>
                      <a:pt x="684" y="634"/>
                    </a:lnTo>
                    <a:lnTo>
                      <a:pt x="670" y="638"/>
                    </a:lnTo>
                    <a:lnTo>
                      <a:pt x="664" y="636"/>
                    </a:lnTo>
                    <a:lnTo>
                      <a:pt x="659" y="640"/>
                    </a:lnTo>
                    <a:lnTo>
                      <a:pt x="657" y="638"/>
                    </a:lnTo>
                    <a:lnTo>
                      <a:pt x="655" y="642"/>
                    </a:lnTo>
                    <a:lnTo>
                      <a:pt x="650" y="642"/>
                    </a:lnTo>
                    <a:lnTo>
                      <a:pt x="653" y="643"/>
                    </a:lnTo>
                    <a:lnTo>
                      <a:pt x="655" y="642"/>
                    </a:lnTo>
                    <a:lnTo>
                      <a:pt x="650" y="642"/>
                    </a:lnTo>
                    <a:lnTo>
                      <a:pt x="650" y="643"/>
                    </a:lnTo>
                    <a:lnTo>
                      <a:pt x="646" y="645"/>
                    </a:lnTo>
                    <a:lnTo>
                      <a:pt x="639" y="636"/>
                    </a:lnTo>
                    <a:lnTo>
                      <a:pt x="639" y="645"/>
                    </a:lnTo>
                    <a:lnTo>
                      <a:pt x="632" y="640"/>
                    </a:lnTo>
                    <a:lnTo>
                      <a:pt x="628" y="653"/>
                    </a:lnTo>
                    <a:lnTo>
                      <a:pt x="588" y="662"/>
                    </a:lnTo>
                    <a:lnTo>
                      <a:pt x="584" y="669"/>
                    </a:lnTo>
                    <a:lnTo>
                      <a:pt x="588" y="678"/>
                    </a:lnTo>
                    <a:lnTo>
                      <a:pt x="582" y="680"/>
                    </a:lnTo>
                    <a:lnTo>
                      <a:pt x="577" y="669"/>
                    </a:lnTo>
                    <a:lnTo>
                      <a:pt x="577" y="658"/>
                    </a:lnTo>
                    <a:lnTo>
                      <a:pt x="568" y="662"/>
                    </a:lnTo>
                    <a:lnTo>
                      <a:pt x="559" y="654"/>
                    </a:lnTo>
                    <a:lnTo>
                      <a:pt x="553" y="660"/>
                    </a:lnTo>
                    <a:lnTo>
                      <a:pt x="553" y="656"/>
                    </a:lnTo>
                    <a:lnTo>
                      <a:pt x="550" y="660"/>
                    </a:lnTo>
                    <a:lnTo>
                      <a:pt x="539" y="658"/>
                    </a:lnTo>
                    <a:lnTo>
                      <a:pt x="531" y="653"/>
                    </a:lnTo>
                    <a:lnTo>
                      <a:pt x="526" y="638"/>
                    </a:lnTo>
                    <a:lnTo>
                      <a:pt x="506" y="629"/>
                    </a:lnTo>
                    <a:lnTo>
                      <a:pt x="482" y="642"/>
                    </a:lnTo>
                    <a:lnTo>
                      <a:pt x="477" y="638"/>
                    </a:lnTo>
                    <a:lnTo>
                      <a:pt x="471" y="642"/>
                    </a:lnTo>
                    <a:lnTo>
                      <a:pt x="461" y="638"/>
                    </a:lnTo>
                    <a:lnTo>
                      <a:pt x="459" y="643"/>
                    </a:lnTo>
                    <a:lnTo>
                      <a:pt x="451" y="642"/>
                    </a:lnTo>
                    <a:lnTo>
                      <a:pt x="448" y="643"/>
                    </a:lnTo>
                    <a:lnTo>
                      <a:pt x="448" y="662"/>
                    </a:lnTo>
                    <a:lnTo>
                      <a:pt x="442" y="663"/>
                    </a:lnTo>
                    <a:lnTo>
                      <a:pt x="441" y="656"/>
                    </a:lnTo>
                    <a:lnTo>
                      <a:pt x="437" y="654"/>
                    </a:lnTo>
                    <a:lnTo>
                      <a:pt x="426" y="658"/>
                    </a:lnTo>
                    <a:lnTo>
                      <a:pt x="421" y="649"/>
                    </a:lnTo>
                    <a:lnTo>
                      <a:pt x="411" y="647"/>
                    </a:lnTo>
                    <a:lnTo>
                      <a:pt x="415" y="634"/>
                    </a:lnTo>
                    <a:lnTo>
                      <a:pt x="406" y="627"/>
                    </a:lnTo>
                    <a:lnTo>
                      <a:pt x="404" y="614"/>
                    </a:lnTo>
                    <a:lnTo>
                      <a:pt x="397" y="614"/>
                    </a:lnTo>
                    <a:lnTo>
                      <a:pt x="384" y="620"/>
                    </a:lnTo>
                    <a:lnTo>
                      <a:pt x="388" y="598"/>
                    </a:lnTo>
                    <a:lnTo>
                      <a:pt x="401" y="580"/>
                    </a:lnTo>
                    <a:lnTo>
                      <a:pt x="402" y="569"/>
                    </a:lnTo>
                    <a:lnTo>
                      <a:pt x="399" y="554"/>
                    </a:lnTo>
                    <a:lnTo>
                      <a:pt x="395" y="554"/>
                    </a:lnTo>
                    <a:lnTo>
                      <a:pt x="388" y="543"/>
                    </a:lnTo>
                    <a:lnTo>
                      <a:pt x="384" y="540"/>
                    </a:lnTo>
                    <a:lnTo>
                      <a:pt x="379" y="543"/>
                    </a:lnTo>
                    <a:lnTo>
                      <a:pt x="375" y="538"/>
                    </a:lnTo>
                    <a:lnTo>
                      <a:pt x="362" y="536"/>
                    </a:lnTo>
                    <a:lnTo>
                      <a:pt x="364" y="529"/>
                    </a:lnTo>
                    <a:lnTo>
                      <a:pt x="362" y="527"/>
                    </a:lnTo>
                    <a:lnTo>
                      <a:pt x="359" y="518"/>
                    </a:lnTo>
                    <a:lnTo>
                      <a:pt x="346" y="523"/>
                    </a:lnTo>
                    <a:lnTo>
                      <a:pt x="335" y="522"/>
                    </a:lnTo>
                    <a:lnTo>
                      <a:pt x="310" y="542"/>
                    </a:lnTo>
                    <a:lnTo>
                      <a:pt x="290" y="549"/>
                    </a:lnTo>
                    <a:lnTo>
                      <a:pt x="284" y="545"/>
                    </a:lnTo>
                    <a:lnTo>
                      <a:pt x="260" y="540"/>
                    </a:lnTo>
                    <a:lnTo>
                      <a:pt x="244" y="558"/>
                    </a:lnTo>
                    <a:lnTo>
                      <a:pt x="242" y="556"/>
                    </a:lnTo>
                    <a:lnTo>
                      <a:pt x="242" y="543"/>
                    </a:lnTo>
                    <a:lnTo>
                      <a:pt x="231" y="547"/>
                    </a:lnTo>
                    <a:lnTo>
                      <a:pt x="220" y="549"/>
                    </a:lnTo>
                    <a:lnTo>
                      <a:pt x="208" y="545"/>
                    </a:lnTo>
                    <a:lnTo>
                      <a:pt x="197" y="547"/>
                    </a:lnTo>
                    <a:lnTo>
                      <a:pt x="193" y="543"/>
                    </a:lnTo>
                    <a:lnTo>
                      <a:pt x="184" y="540"/>
                    </a:lnTo>
                    <a:lnTo>
                      <a:pt x="184" y="534"/>
                    </a:lnTo>
                    <a:lnTo>
                      <a:pt x="168" y="531"/>
                    </a:lnTo>
                    <a:lnTo>
                      <a:pt x="170" y="522"/>
                    </a:lnTo>
                    <a:lnTo>
                      <a:pt x="159" y="527"/>
                    </a:lnTo>
                    <a:lnTo>
                      <a:pt x="153" y="516"/>
                    </a:lnTo>
                    <a:lnTo>
                      <a:pt x="140" y="507"/>
                    </a:lnTo>
                    <a:lnTo>
                      <a:pt x="124" y="503"/>
                    </a:lnTo>
                    <a:lnTo>
                      <a:pt x="122" y="509"/>
                    </a:lnTo>
                    <a:lnTo>
                      <a:pt x="119" y="505"/>
                    </a:lnTo>
                    <a:lnTo>
                      <a:pt x="93" y="491"/>
                    </a:lnTo>
                    <a:lnTo>
                      <a:pt x="86" y="491"/>
                    </a:lnTo>
                    <a:lnTo>
                      <a:pt x="82" y="483"/>
                    </a:lnTo>
                    <a:lnTo>
                      <a:pt x="82" y="472"/>
                    </a:lnTo>
                    <a:lnTo>
                      <a:pt x="77" y="462"/>
                    </a:lnTo>
                    <a:lnTo>
                      <a:pt x="82" y="460"/>
                    </a:lnTo>
                    <a:lnTo>
                      <a:pt x="86" y="465"/>
                    </a:lnTo>
                    <a:lnTo>
                      <a:pt x="95" y="458"/>
                    </a:lnTo>
                    <a:lnTo>
                      <a:pt x="93" y="451"/>
                    </a:lnTo>
                    <a:lnTo>
                      <a:pt x="86" y="445"/>
                    </a:lnTo>
                    <a:lnTo>
                      <a:pt x="84" y="434"/>
                    </a:lnTo>
                    <a:lnTo>
                      <a:pt x="95" y="432"/>
                    </a:lnTo>
                    <a:lnTo>
                      <a:pt x="95" y="425"/>
                    </a:lnTo>
                    <a:lnTo>
                      <a:pt x="102" y="420"/>
                    </a:lnTo>
                    <a:lnTo>
                      <a:pt x="108" y="405"/>
                    </a:lnTo>
                    <a:lnTo>
                      <a:pt x="102" y="407"/>
                    </a:lnTo>
                    <a:lnTo>
                      <a:pt x="102" y="402"/>
                    </a:lnTo>
                    <a:lnTo>
                      <a:pt x="91" y="394"/>
                    </a:lnTo>
                    <a:lnTo>
                      <a:pt x="64" y="405"/>
                    </a:lnTo>
                    <a:lnTo>
                      <a:pt x="50" y="402"/>
                    </a:lnTo>
                    <a:lnTo>
                      <a:pt x="46" y="396"/>
                    </a:lnTo>
                    <a:lnTo>
                      <a:pt x="40" y="398"/>
                    </a:lnTo>
                    <a:lnTo>
                      <a:pt x="37" y="392"/>
                    </a:lnTo>
                    <a:lnTo>
                      <a:pt x="39" y="385"/>
                    </a:lnTo>
                    <a:lnTo>
                      <a:pt x="35" y="382"/>
                    </a:lnTo>
                    <a:lnTo>
                      <a:pt x="30" y="382"/>
                    </a:lnTo>
                    <a:lnTo>
                      <a:pt x="28" y="376"/>
                    </a:lnTo>
                    <a:lnTo>
                      <a:pt x="17" y="374"/>
                    </a:lnTo>
                    <a:lnTo>
                      <a:pt x="13" y="372"/>
                    </a:lnTo>
                    <a:lnTo>
                      <a:pt x="19" y="371"/>
                    </a:lnTo>
                    <a:lnTo>
                      <a:pt x="22" y="371"/>
                    </a:lnTo>
                    <a:lnTo>
                      <a:pt x="19" y="347"/>
                    </a:lnTo>
                    <a:lnTo>
                      <a:pt x="17" y="343"/>
                    </a:lnTo>
                    <a:lnTo>
                      <a:pt x="6" y="345"/>
                    </a:lnTo>
                    <a:lnTo>
                      <a:pt x="0" y="338"/>
                    </a:lnTo>
                    <a:lnTo>
                      <a:pt x="4" y="323"/>
                    </a:lnTo>
                    <a:lnTo>
                      <a:pt x="4" y="3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5" name="Freeform 1057"/>
              <p:cNvSpPr>
                <a:spLocks/>
              </p:cNvSpPr>
              <p:nvPr/>
            </p:nvSpPr>
            <p:spPr bwMode="auto">
              <a:xfrm>
                <a:off x="3879" y="1261"/>
                <a:ext cx="979" cy="680"/>
              </a:xfrm>
              <a:custGeom>
                <a:avLst/>
                <a:gdLst>
                  <a:gd name="T0" fmla="*/ 42 w 979"/>
                  <a:gd name="T1" fmla="*/ 305 h 680"/>
                  <a:gd name="T2" fmla="*/ 108 w 979"/>
                  <a:gd name="T3" fmla="*/ 261 h 680"/>
                  <a:gd name="T4" fmla="*/ 139 w 979"/>
                  <a:gd name="T5" fmla="*/ 183 h 680"/>
                  <a:gd name="T6" fmla="*/ 191 w 979"/>
                  <a:gd name="T7" fmla="*/ 140 h 680"/>
                  <a:gd name="T8" fmla="*/ 226 w 979"/>
                  <a:gd name="T9" fmla="*/ 112 h 680"/>
                  <a:gd name="T10" fmla="*/ 273 w 979"/>
                  <a:gd name="T11" fmla="*/ 169 h 680"/>
                  <a:gd name="T12" fmla="*/ 346 w 979"/>
                  <a:gd name="T13" fmla="*/ 221 h 680"/>
                  <a:gd name="T14" fmla="*/ 499 w 979"/>
                  <a:gd name="T15" fmla="*/ 280 h 680"/>
                  <a:gd name="T16" fmla="*/ 606 w 979"/>
                  <a:gd name="T17" fmla="*/ 221 h 680"/>
                  <a:gd name="T18" fmla="*/ 672 w 979"/>
                  <a:gd name="T19" fmla="*/ 191 h 680"/>
                  <a:gd name="T20" fmla="*/ 713 w 979"/>
                  <a:gd name="T21" fmla="*/ 134 h 680"/>
                  <a:gd name="T22" fmla="*/ 684 w 979"/>
                  <a:gd name="T23" fmla="*/ 89 h 680"/>
                  <a:gd name="T24" fmla="*/ 753 w 979"/>
                  <a:gd name="T25" fmla="*/ 38 h 680"/>
                  <a:gd name="T26" fmla="*/ 799 w 979"/>
                  <a:gd name="T27" fmla="*/ 0 h 680"/>
                  <a:gd name="T28" fmla="*/ 857 w 979"/>
                  <a:gd name="T29" fmla="*/ 65 h 680"/>
                  <a:gd name="T30" fmla="*/ 915 w 979"/>
                  <a:gd name="T31" fmla="*/ 134 h 680"/>
                  <a:gd name="T32" fmla="*/ 979 w 979"/>
                  <a:gd name="T33" fmla="*/ 145 h 680"/>
                  <a:gd name="T34" fmla="*/ 932 w 979"/>
                  <a:gd name="T35" fmla="*/ 200 h 680"/>
                  <a:gd name="T36" fmla="*/ 912 w 979"/>
                  <a:gd name="T37" fmla="*/ 260 h 680"/>
                  <a:gd name="T38" fmla="*/ 873 w 979"/>
                  <a:gd name="T39" fmla="*/ 285 h 680"/>
                  <a:gd name="T40" fmla="*/ 813 w 979"/>
                  <a:gd name="T41" fmla="*/ 316 h 680"/>
                  <a:gd name="T42" fmla="*/ 770 w 979"/>
                  <a:gd name="T43" fmla="*/ 329 h 680"/>
                  <a:gd name="T44" fmla="*/ 750 w 979"/>
                  <a:gd name="T45" fmla="*/ 311 h 680"/>
                  <a:gd name="T46" fmla="*/ 704 w 979"/>
                  <a:gd name="T47" fmla="*/ 340 h 680"/>
                  <a:gd name="T48" fmla="*/ 735 w 979"/>
                  <a:gd name="T49" fmla="*/ 374 h 680"/>
                  <a:gd name="T50" fmla="*/ 777 w 979"/>
                  <a:gd name="T51" fmla="*/ 376 h 680"/>
                  <a:gd name="T52" fmla="*/ 753 w 979"/>
                  <a:gd name="T53" fmla="*/ 394 h 680"/>
                  <a:gd name="T54" fmla="*/ 746 w 979"/>
                  <a:gd name="T55" fmla="*/ 427 h 680"/>
                  <a:gd name="T56" fmla="*/ 752 w 979"/>
                  <a:gd name="T57" fmla="*/ 474 h 680"/>
                  <a:gd name="T58" fmla="*/ 773 w 979"/>
                  <a:gd name="T59" fmla="*/ 511 h 680"/>
                  <a:gd name="T60" fmla="*/ 766 w 979"/>
                  <a:gd name="T61" fmla="*/ 523 h 680"/>
                  <a:gd name="T62" fmla="*/ 739 w 979"/>
                  <a:gd name="T63" fmla="*/ 567 h 680"/>
                  <a:gd name="T64" fmla="*/ 719 w 979"/>
                  <a:gd name="T65" fmla="*/ 605 h 680"/>
                  <a:gd name="T66" fmla="*/ 701 w 979"/>
                  <a:gd name="T67" fmla="*/ 622 h 680"/>
                  <a:gd name="T68" fmla="*/ 659 w 979"/>
                  <a:gd name="T69" fmla="*/ 640 h 680"/>
                  <a:gd name="T70" fmla="*/ 655 w 979"/>
                  <a:gd name="T71" fmla="*/ 642 h 680"/>
                  <a:gd name="T72" fmla="*/ 639 w 979"/>
                  <a:gd name="T73" fmla="*/ 645 h 680"/>
                  <a:gd name="T74" fmla="*/ 588 w 979"/>
                  <a:gd name="T75" fmla="*/ 678 h 680"/>
                  <a:gd name="T76" fmla="*/ 559 w 979"/>
                  <a:gd name="T77" fmla="*/ 654 h 680"/>
                  <a:gd name="T78" fmla="*/ 531 w 979"/>
                  <a:gd name="T79" fmla="*/ 653 h 680"/>
                  <a:gd name="T80" fmla="*/ 471 w 979"/>
                  <a:gd name="T81" fmla="*/ 642 h 680"/>
                  <a:gd name="T82" fmla="*/ 448 w 979"/>
                  <a:gd name="T83" fmla="*/ 662 h 680"/>
                  <a:gd name="T84" fmla="*/ 421 w 979"/>
                  <a:gd name="T85" fmla="*/ 649 h 680"/>
                  <a:gd name="T86" fmla="*/ 397 w 979"/>
                  <a:gd name="T87" fmla="*/ 614 h 680"/>
                  <a:gd name="T88" fmla="*/ 399 w 979"/>
                  <a:gd name="T89" fmla="*/ 554 h 680"/>
                  <a:gd name="T90" fmla="*/ 375 w 979"/>
                  <a:gd name="T91" fmla="*/ 538 h 680"/>
                  <a:gd name="T92" fmla="*/ 346 w 979"/>
                  <a:gd name="T93" fmla="*/ 523 h 680"/>
                  <a:gd name="T94" fmla="*/ 260 w 979"/>
                  <a:gd name="T95" fmla="*/ 540 h 680"/>
                  <a:gd name="T96" fmla="*/ 220 w 979"/>
                  <a:gd name="T97" fmla="*/ 549 h 680"/>
                  <a:gd name="T98" fmla="*/ 184 w 979"/>
                  <a:gd name="T99" fmla="*/ 534 h 680"/>
                  <a:gd name="T100" fmla="*/ 140 w 979"/>
                  <a:gd name="T101" fmla="*/ 507 h 680"/>
                  <a:gd name="T102" fmla="*/ 86 w 979"/>
                  <a:gd name="T103" fmla="*/ 491 h 680"/>
                  <a:gd name="T104" fmla="*/ 86 w 979"/>
                  <a:gd name="T105" fmla="*/ 465 h 680"/>
                  <a:gd name="T106" fmla="*/ 95 w 979"/>
                  <a:gd name="T107" fmla="*/ 432 h 680"/>
                  <a:gd name="T108" fmla="*/ 102 w 979"/>
                  <a:gd name="T109" fmla="*/ 402 h 680"/>
                  <a:gd name="T110" fmla="*/ 40 w 979"/>
                  <a:gd name="T111" fmla="*/ 398 h 680"/>
                  <a:gd name="T112" fmla="*/ 28 w 979"/>
                  <a:gd name="T113" fmla="*/ 376 h 680"/>
                  <a:gd name="T114" fmla="*/ 19 w 979"/>
                  <a:gd name="T115" fmla="*/ 347 h 680"/>
                  <a:gd name="T116" fmla="*/ 4 w 979"/>
                  <a:gd name="T117" fmla="*/ 32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9" h="680">
                    <a:moveTo>
                      <a:pt x="4" y="323"/>
                    </a:moveTo>
                    <a:lnTo>
                      <a:pt x="6" y="312"/>
                    </a:lnTo>
                    <a:lnTo>
                      <a:pt x="19" y="307"/>
                    </a:lnTo>
                    <a:lnTo>
                      <a:pt x="20" y="303"/>
                    </a:lnTo>
                    <a:lnTo>
                      <a:pt x="42" y="305"/>
                    </a:lnTo>
                    <a:lnTo>
                      <a:pt x="53" y="296"/>
                    </a:lnTo>
                    <a:lnTo>
                      <a:pt x="73" y="291"/>
                    </a:lnTo>
                    <a:lnTo>
                      <a:pt x="80" y="283"/>
                    </a:lnTo>
                    <a:lnTo>
                      <a:pt x="104" y="272"/>
                    </a:lnTo>
                    <a:lnTo>
                      <a:pt x="108" y="261"/>
                    </a:lnTo>
                    <a:lnTo>
                      <a:pt x="113" y="243"/>
                    </a:lnTo>
                    <a:lnTo>
                      <a:pt x="106" y="214"/>
                    </a:lnTo>
                    <a:lnTo>
                      <a:pt x="100" y="209"/>
                    </a:lnTo>
                    <a:lnTo>
                      <a:pt x="139" y="200"/>
                    </a:lnTo>
                    <a:lnTo>
                      <a:pt x="139" y="183"/>
                    </a:lnTo>
                    <a:lnTo>
                      <a:pt x="150" y="154"/>
                    </a:lnTo>
                    <a:lnTo>
                      <a:pt x="175" y="158"/>
                    </a:lnTo>
                    <a:lnTo>
                      <a:pt x="180" y="163"/>
                    </a:lnTo>
                    <a:lnTo>
                      <a:pt x="191" y="158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206" y="125"/>
                    </a:lnTo>
                    <a:lnTo>
                      <a:pt x="213" y="114"/>
                    </a:lnTo>
                    <a:lnTo>
                      <a:pt x="220" y="116"/>
                    </a:lnTo>
                    <a:lnTo>
                      <a:pt x="226" y="112"/>
                    </a:lnTo>
                    <a:lnTo>
                      <a:pt x="231" y="123"/>
                    </a:lnTo>
                    <a:lnTo>
                      <a:pt x="242" y="138"/>
                    </a:lnTo>
                    <a:lnTo>
                      <a:pt x="264" y="141"/>
                    </a:lnTo>
                    <a:lnTo>
                      <a:pt x="266" y="145"/>
                    </a:lnTo>
                    <a:lnTo>
                      <a:pt x="273" y="169"/>
                    </a:lnTo>
                    <a:lnTo>
                      <a:pt x="275" y="189"/>
                    </a:lnTo>
                    <a:lnTo>
                      <a:pt x="271" y="198"/>
                    </a:lnTo>
                    <a:lnTo>
                      <a:pt x="299" y="205"/>
                    </a:lnTo>
                    <a:lnTo>
                      <a:pt x="310" y="205"/>
                    </a:lnTo>
                    <a:lnTo>
                      <a:pt x="346" y="221"/>
                    </a:lnTo>
                    <a:lnTo>
                      <a:pt x="359" y="241"/>
                    </a:lnTo>
                    <a:lnTo>
                      <a:pt x="375" y="256"/>
                    </a:lnTo>
                    <a:lnTo>
                      <a:pt x="435" y="254"/>
                    </a:lnTo>
                    <a:lnTo>
                      <a:pt x="461" y="267"/>
                    </a:lnTo>
                    <a:lnTo>
                      <a:pt x="499" y="280"/>
                    </a:lnTo>
                    <a:lnTo>
                      <a:pt x="544" y="263"/>
                    </a:lnTo>
                    <a:lnTo>
                      <a:pt x="566" y="263"/>
                    </a:lnTo>
                    <a:lnTo>
                      <a:pt x="582" y="258"/>
                    </a:lnTo>
                    <a:lnTo>
                      <a:pt x="613" y="232"/>
                    </a:lnTo>
                    <a:lnTo>
                      <a:pt x="606" y="221"/>
                    </a:lnTo>
                    <a:lnTo>
                      <a:pt x="613" y="205"/>
                    </a:lnTo>
                    <a:lnTo>
                      <a:pt x="619" y="203"/>
                    </a:lnTo>
                    <a:lnTo>
                      <a:pt x="639" y="211"/>
                    </a:lnTo>
                    <a:lnTo>
                      <a:pt x="659" y="194"/>
                    </a:lnTo>
                    <a:lnTo>
                      <a:pt x="672" y="191"/>
                    </a:lnTo>
                    <a:lnTo>
                      <a:pt x="692" y="169"/>
                    </a:lnTo>
                    <a:lnTo>
                      <a:pt x="733" y="167"/>
                    </a:lnTo>
                    <a:lnTo>
                      <a:pt x="728" y="160"/>
                    </a:lnTo>
                    <a:lnTo>
                      <a:pt x="728" y="151"/>
                    </a:lnTo>
                    <a:lnTo>
                      <a:pt x="713" y="134"/>
                    </a:lnTo>
                    <a:lnTo>
                      <a:pt x="693" y="145"/>
                    </a:lnTo>
                    <a:lnTo>
                      <a:pt x="672" y="143"/>
                    </a:lnTo>
                    <a:lnTo>
                      <a:pt x="670" y="134"/>
                    </a:lnTo>
                    <a:lnTo>
                      <a:pt x="672" y="107"/>
                    </a:lnTo>
                    <a:lnTo>
                      <a:pt x="684" y="89"/>
                    </a:lnTo>
                    <a:lnTo>
                      <a:pt x="708" y="98"/>
                    </a:lnTo>
                    <a:lnTo>
                      <a:pt x="730" y="85"/>
                    </a:lnTo>
                    <a:lnTo>
                      <a:pt x="732" y="76"/>
                    </a:lnTo>
                    <a:lnTo>
                      <a:pt x="741" y="49"/>
                    </a:lnTo>
                    <a:lnTo>
                      <a:pt x="753" y="38"/>
                    </a:lnTo>
                    <a:lnTo>
                      <a:pt x="753" y="25"/>
                    </a:lnTo>
                    <a:lnTo>
                      <a:pt x="741" y="25"/>
                    </a:lnTo>
                    <a:lnTo>
                      <a:pt x="742" y="20"/>
                    </a:lnTo>
                    <a:lnTo>
                      <a:pt x="755" y="5"/>
                    </a:lnTo>
                    <a:lnTo>
                      <a:pt x="799" y="0"/>
                    </a:lnTo>
                    <a:lnTo>
                      <a:pt x="813" y="9"/>
                    </a:lnTo>
                    <a:lnTo>
                      <a:pt x="832" y="12"/>
                    </a:lnTo>
                    <a:lnTo>
                      <a:pt x="844" y="29"/>
                    </a:lnTo>
                    <a:lnTo>
                      <a:pt x="846" y="43"/>
                    </a:lnTo>
                    <a:lnTo>
                      <a:pt x="857" y="65"/>
                    </a:lnTo>
                    <a:lnTo>
                      <a:pt x="862" y="96"/>
                    </a:lnTo>
                    <a:lnTo>
                      <a:pt x="890" y="101"/>
                    </a:lnTo>
                    <a:lnTo>
                      <a:pt x="912" y="114"/>
                    </a:lnTo>
                    <a:lnTo>
                      <a:pt x="915" y="125"/>
                    </a:lnTo>
                    <a:lnTo>
                      <a:pt x="915" y="134"/>
                    </a:lnTo>
                    <a:lnTo>
                      <a:pt x="919" y="143"/>
                    </a:lnTo>
                    <a:lnTo>
                      <a:pt x="935" y="143"/>
                    </a:lnTo>
                    <a:lnTo>
                      <a:pt x="979" y="125"/>
                    </a:lnTo>
                    <a:lnTo>
                      <a:pt x="977" y="130"/>
                    </a:lnTo>
                    <a:lnTo>
                      <a:pt x="979" y="145"/>
                    </a:lnTo>
                    <a:lnTo>
                      <a:pt x="972" y="152"/>
                    </a:lnTo>
                    <a:lnTo>
                      <a:pt x="963" y="181"/>
                    </a:lnTo>
                    <a:lnTo>
                      <a:pt x="952" y="203"/>
                    </a:lnTo>
                    <a:lnTo>
                      <a:pt x="948" y="205"/>
                    </a:lnTo>
                    <a:lnTo>
                      <a:pt x="932" y="200"/>
                    </a:lnTo>
                    <a:lnTo>
                      <a:pt x="919" y="212"/>
                    </a:lnTo>
                    <a:lnTo>
                      <a:pt x="923" y="225"/>
                    </a:lnTo>
                    <a:lnTo>
                      <a:pt x="923" y="243"/>
                    </a:lnTo>
                    <a:lnTo>
                      <a:pt x="912" y="254"/>
                    </a:lnTo>
                    <a:lnTo>
                      <a:pt x="912" y="260"/>
                    </a:lnTo>
                    <a:lnTo>
                      <a:pt x="904" y="251"/>
                    </a:lnTo>
                    <a:lnTo>
                      <a:pt x="895" y="265"/>
                    </a:lnTo>
                    <a:lnTo>
                      <a:pt x="886" y="272"/>
                    </a:lnTo>
                    <a:lnTo>
                      <a:pt x="873" y="272"/>
                    </a:lnTo>
                    <a:lnTo>
                      <a:pt x="873" y="285"/>
                    </a:lnTo>
                    <a:lnTo>
                      <a:pt x="862" y="287"/>
                    </a:lnTo>
                    <a:lnTo>
                      <a:pt x="852" y="281"/>
                    </a:lnTo>
                    <a:lnTo>
                      <a:pt x="837" y="296"/>
                    </a:lnTo>
                    <a:lnTo>
                      <a:pt x="821" y="305"/>
                    </a:lnTo>
                    <a:lnTo>
                      <a:pt x="813" y="316"/>
                    </a:lnTo>
                    <a:lnTo>
                      <a:pt x="797" y="320"/>
                    </a:lnTo>
                    <a:lnTo>
                      <a:pt x="762" y="340"/>
                    </a:lnTo>
                    <a:lnTo>
                      <a:pt x="761" y="340"/>
                    </a:lnTo>
                    <a:lnTo>
                      <a:pt x="768" y="334"/>
                    </a:lnTo>
                    <a:lnTo>
                      <a:pt x="770" y="329"/>
                    </a:lnTo>
                    <a:lnTo>
                      <a:pt x="762" y="325"/>
                    </a:lnTo>
                    <a:lnTo>
                      <a:pt x="777" y="305"/>
                    </a:lnTo>
                    <a:lnTo>
                      <a:pt x="772" y="292"/>
                    </a:lnTo>
                    <a:lnTo>
                      <a:pt x="761" y="296"/>
                    </a:lnTo>
                    <a:lnTo>
                      <a:pt x="750" y="311"/>
                    </a:lnTo>
                    <a:lnTo>
                      <a:pt x="735" y="320"/>
                    </a:lnTo>
                    <a:lnTo>
                      <a:pt x="728" y="329"/>
                    </a:lnTo>
                    <a:lnTo>
                      <a:pt x="719" y="332"/>
                    </a:lnTo>
                    <a:lnTo>
                      <a:pt x="710" y="332"/>
                    </a:lnTo>
                    <a:lnTo>
                      <a:pt x="704" y="340"/>
                    </a:lnTo>
                    <a:lnTo>
                      <a:pt x="704" y="345"/>
                    </a:lnTo>
                    <a:lnTo>
                      <a:pt x="712" y="354"/>
                    </a:lnTo>
                    <a:lnTo>
                      <a:pt x="722" y="360"/>
                    </a:lnTo>
                    <a:lnTo>
                      <a:pt x="726" y="371"/>
                    </a:lnTo>
                    <a:lnTo>
                      <a:pt x="735" y="374"/>
                    </a:lnTo>
                    <a:lnTo>
                      <a:pt x="755" y="360"/>
                    </a:lnTo>
                    <a:lnTo>
                      <a:pt x="768" y="367"/>
                    </a:lnTo>
                    <a:lnTo>
                      <a:pt x="784" y="369"/>
                    </a:lnTo>
                    <a:lnTo>
                      <a:pt x="779" y="380"/>
                    </a:lnTo>
                    <a:lnTo>
                      <a:pt x="777" y="376"/>
                    </a:lnTo>
                    <a:lnTo>
                      <a:pt x="773" y="376"/>
                    </a:lnTo>
                    <a:lnTo>
                      <a:pt x="768" y="382"/>
                    </a:lnTo>
                    <a:lnTo>
                      <a:pt x="755" y="383"/>
                    </a:lnTo>
                    <a:lnTo>
                      <a:pt x="757" y="387"/>
                    </a:lnTo>
                    <a:lnTo>
                      <a:pt x="753" y="394"/>
                    </a:lnTo>
                    <a:lnTo>
                      <a:pt x="746" y="392"/>
                    </a:lnTo>
                    <a:lnTo>
                      <a:pt x="744" y="398"/>
                    </a:lnTo>
                    <a:lnTo>
                      <a:pt x="737" y="405"/>
                    </a:lnTo>
                    <a:lnTo>
                      <a:pt x="730" y="418"/>
                    </a:lnTo>
                    <a:lnTo>
                      <a:pt x="746" y="427"/>
                    </a:lnTo>
                    <a:lnTo>
                      <a:pt x="757" y="460"/>
                    </a:lnTo>
                    <a:lnTo>
                      <a:pt x="773" y="478"/>
                    </a:lnTo>
                    <a:lnTo>
                      <a:pt x="752" y="471"/>
                    </a:lnTo>
                    <a:lnTo>
                      <a:pt x="744" y="472"/>
                    </a:lnTo>
                    <a:lnTo>
                      <a:pt x="752" y="474"/>
                    </a:lnTo>
                    <a:lnTo>
                      <a:pt x="761" y="480"/>
                    </a:lnTo>
                    <a:lnTo>
                      <a:pt x="773" y="491"/>
                    </a:lnTo>
                    <a:lnTo>
                      <a:pt x="746" y="507"/>
                    </a:lnTo>
                    <a:lnTo>
                      <a:pt x="761" y="503"/>
                    </a:lnTo>
                    <a:lnTo>
                      <a:pt x="773" y="511"/>
                    </a:lnTo>
                    <a:lnTo>
                      <a:pt x="766" y="518"/>
                    </a:lnTo>
                    <a:lnTo>
                      <a:pt x="772" y="516"/>
                    </a:lnTo>
                    <a:lnTo>
                      <a:pt x="772" y="520"/>
                    </a:lnTo>
                    <a:lnTo>
                      <a:pt x="772" y="523"/>
                    </a:lnTo>
                    <a:lnTo>
                      <a:pt x="766" y="523"/>
                    </a:lnTo>
                    <a:lnTo>
                      <a:pt x="768" y="529"/>
                    </a:lnTo>
                    <a:lnTo>
                      <a:pt x="762" y="543"/>
                    </a:lnTo>
                    <a:lnTo>
                      <a:pt x="759" y="542"/>
                    </a:lnTo>
                    <a:lnTo>
                      <a:pt x="741" y="573"/>
                    </a:lnTo>
                    <a:lnTo>
                      <a:pt x="739" y="567"/>
                    </a:lnTo>
                    <a:lnTo>
                      <a:pt x="735" y="571"/>
                    </a:lnTo>
                    <a:lnTo>
                      <a:pt x="737" y="576"/>
                    </a:lnTo>
                    <a:lnTo>
                      <a:pt x="732" y="591"/>
                    </a:lnTo>
                    <a:lnTo>
                      <a:pt x="730" y="589"/>
                    </a:lnTo>
                    <a:lnTo>
                      <a:pt x="719" y="605"/>
                    </a:lnTo>
                    <a:lnTo>
                      <a:pt x="710" y="607"/>
                    </a:lnTo>
                    <a:lnTo>
                      <a:pt x="710" y="613"/>
                    </a:lnTo>
                    <a:lnTo>
                      <a:pt x="702" y="620"/>
                    </a:lnTo>
                    <a:lnTo>
                      <a:pt x="702" y="618"/>
                    </a:lnTo>
                    <a:lnTo>
                      <a:pt x="701" y="622"/>
                    </a:lnTo>
                    <a:lnTo>
                      <a:pt x="693" y="623"/>
                    </a:lnTo>
                    <a:lnTo>
                      <a:pt x="684" y="634"/>
                    </a:lnTo>
                    <a:lnTo>
                      <a:pt x="670" y="638"/>
                    </a:lnTo>
                    <a:lnTo>
                      <a:pt x="664" y="636"/>
                    </a:lnTo>
                    <a:lnTo>
                      <a:pt x="659" y="640"/>
                    </a:lnTo>
                    <a:lnTo>
                      <a:pt x="657" y="638"/>
                    </a:lnTo>
                    <a:lnTo>
                      <a:pt x="655" y="642"/>
                    </a:lnTo>
                    <a:lnTo>
                      <a:pt x="650" y="642"/>
                    </a:lnTo>
                    <a:lnTo>
                      <a:pt x="653" y="643"/>
                    </a:lnTo>
                    <a:lnTo>
                      <a:pt x="655" y="642"/>
                    </a:lnTo>
                    <a:lnTo>
                      <a:pt x="650" y="642"/>
                    </a:lnTo>
                    <a:lnTo>
                      <a:pt x="650" y="643"/>
                    </a:lnTo>
                    <a:lnTo>
                      <a:pt x="646" y="645"/>
                    </a:lnTo>
                    <a:lnTo>
                      <a:pt x="639" y="636"/>
                    </a:lnTo>
                    <a:lnTo>
                      <a:pt x="639" y="645"/>
                    </a:lnTo>
                    <a:lnTo>
                      <a:pt x="632" y="640"/>
                    </a:lnTo>
                    <a:lnTo>
                      <a:pt x="628" y="653"/>
                    </a:lnTo>
                    <a:lnTo>
                      <a:pt x="588" y="662"/>
                    </a:lnTo>
                    <a:lnTo>
                      <a:pt x="584" y="669"/>
                    </a:lnTo>
                    <a:lnTo>
                      <a:pt x="588" y="678"/>
                    </a:lnTo>
                    <a:lnTo>
                      <a:pt x="582" y="680"/>
                    </a:lnTo>
                    <a:lnTo>
                      <a:pt x="577" y="669"/>
                    </a:lnTo>
                    <a:lnTo>
                      <a:pt x="577" y="658"/>
                    </a:lnTo>
                    <a:lnTo>
                      <a:pt x="568" y="662"/>
                    </a:lnTo>
                    <a:lnTo>
                      <a:pt x="559" y="654"/>
                    </a:lnTo>
                    <a:lnTo>
                      <a:pt x="553" y="660"/>
                    </a:lnTo>
                    <a:lnTo>
                      <a:pt x="553" y="656"/>
                    </a:lnTo>
                    <a:lnTo>
                      <a:pt x="550" y="660"/>
                    </a:lnTo>
                    <a:lnTo>
                      <a:pt x="539" y="658"/>
                    </a:lnTo>
                    <a:lnTo>
                      <a:pt x="531" y="653"/>
                    </a:lnTo>
                    <a:lnTo>
                      <a:pt x="526" y="638"/>
                    </a:lnTo>
                    <a:lnTo>
                      <a:pt x="506" y="629"/>
                    </a:lnTo>
                    <a:lnTo>
                      <a:pt x="482" y="642"/>
                    </a:lnTo>
                    <a:lnTo>
                      <a:pt x="477" y="638"/>
                    </a:lnTo>
                    <a:lnTo>
                      <a:pt x="471" y="642"/>
                    </a:lnTo>
                    <a:lnTo>
                      <a:pt x="461" y="638"/>
                    </a:lnTo>
                    <a:lnTo>
                      <a:pt x="459" y="643"/>
                    </a:lnTo>
                    <a:lnTo>
                      <a:pt x="451" y="642"/>
                    </a:lnTo>
                    <a:lnTo>
                      <a:pt x="448" y="643"/>
                    </a:lnTo>
                    <a:lnTo>
                      <a:pt x="448" y="662"/>
                    </a:lnTo>
                    <a:lnTo>
                      <a:pt x="442" y="663"/>
                    </a:lnTo>
                    <a:lnTo>
                      <a:pt x="441" y="656"/>
                    </a:lnTo>
                    <a:lnTo>
                      <a:pt x="437" y="654"/>
                    </a:lnTo>
                    <a:lnTo>
                      <a:pt x="426" y="658"/>
                    </a:lnTo>
                    <a:lnTo>
                      <a:pt x="421" y="649"/>
                    </a:lnTo>
                    <a:lnTo>
                      <a:pt x="411" y="647"/>
                    </a:lnTo>
                    <a:lnTo>
                      <a:pt x="415" y="634"/>
                    </a:lnTo>
                    <a:lnTo>
                      <a:pt x="406" y="627"/>
                    </a:lnTo>
                    <a:lnTo>
                      <a:pt x="404" y="614"/>
                    </a:lnTo>
                    <a:lnTo>
                      <a:pt x="397" y="614"/>
                    </a:lnTo>
                    <a:lnTo>
                      <a:pt x="384" y="620"/>
                    </a:lnTo>
                    <a:lnTo>
                      <a:pt x="388" y="598"/>
                    </a:lnTo>
                    <a:lnTo>
                      <a:pt x="401" y="580"/>
                    </a:lnTo>
                    <a:lnTo>
                      <a:pt x="402" y="569"/>
                    </a:lnTo>
                    <a:lnTo>
                      <a:pt x="399" y="554"/>
                    </a:lnTo>
                    <a:lnTo>
                      <a:pt x="395" y="554"/>
                    </a:lnTo>
                    <a:lnTo>
                      <a:pt x="388" y="543"/>
                    </a:lnTo>
                    <a:lnTo>
                      <a:pt x="384" y="540"/>
                    </a:lnTo>
                    <a:lnTo>
                      <a:pt x="379" y="543"/>
                    </a:lnTo>
                    <a:lnTo>
                      <a:pt x="375" y="538"/>
                    </a:lnTo>
                    <a:lnTo>
                      <a:pt x="362" y="536"/>
                    </a:lnTo>
                    <a:lnTo>
                      <a:pt x="364" y="529"/>
                    </a:lnTo>
                    <a:lnTo>
                      <a:pt x="362" y="527"/>
                    </a:lnTo>
                    <a:lnTo>
                      <a:pt x="359" y="518"/>
                    </a:lnTo>
                    <a:lnTo>
                      <a:pt x="346" y="523"/>
                    </a:lnTo>
                    <a:lnTo>
                      <a:pt x="335" y="522"/>
                    </a:lnTo>
                    <a:lnTo>
                      <a:pt x="310" y="542"/>
                    </a:lnTo>
                    <a:lnTo>
                      <a:pt x="290" y="549"/>
                    </a:lnTo>
                    <a:lnTo>
                      <a:pt x="284" y="545"/>
                    </a:lnTo>
                    <a:lnTo>
                      <a:pt x="260" y="540"/>
                    </a:lnTo>
                    <a:lnTo>
                      <a:pt x="244" y="558"/>
                    </a:lnTo>
                    <a:lnTo>
                      <a:pt x="242" y="556"/>
                    </a:lnTo>
                    <a:lnTo>
                      <a:pt x="242" y="543"/>
                    </a:lnTo>
                    <a:lnTo>
                      <a:pt x="231" y="547"/>
                    </a:lnTo>
                    <a:lnTo>
                      <a:pt x="220" y="549"/>
                    </a:lnTo>
                    <a:lnTo>
                      <a:pt x="208" y="545"/>
                    </a:lnTo>
                    <a:lnTo>
                      <a:pt x="197" y="547"/>
                    </a:lnTo>
                    <a:lnTo>
                      <a:pt x="193" y="543"/>
                    </a:lnTo>
                    <a:lnTo>
                      <a:pt x="184" y="540"/>
                    </a:lnTo>
                    <a:lnTo>
                      <a:pt x="184" y="534"/>
                    </a:lnTo>
                    <a:lnTo>
                      <a:pt x="168" y="531"/>
                    </a:lnTo>
                    <a:lnTo>
                      <a:pt x="170" y="522"/>
                    </a:lnTo>
                    <a:lnTo>
                      <a:pt x="159" y="527"/>
                    </a:lnTo>
                    <a:lnTo>
                      <a:pt x="153" y="516"/>
                    </a:lnTo>
                    <a:lnTo>
                      <a:pt x="140" y="507"/>
                    </a:lnTo>
                    <a:lnTo>
                      <a:pt x="124" y="503"/>
                    </a:lnTo>
                    <a:lnTo>
                      <a:pt x="122" y="509"/>
                    </a:lnTo>
                    <a:lnTo>
                      <a:pt x="119" y="505"/>
                    </a:lnTo>
                    <a:lnTo>
                      <a:pt x="93" y="491"/>
                    </a:lnTo>
                    <a:lnTo>
                      <a:pt x="86" y="491"/>
                    </a:lnTo>
                    <a:lnTo>
                      <a:pt x="82" y="483"/>
                    </a:lnTo>
                    <a:lnTo>
                      <a:pt x="82" y="472"/>
                    </a:lnTo>
                    <a:lnTo>
                      <a:pt x="77" y="462"/>
                    </a:lnTo>
                    <a:lnTo>
                      <a:pt x="82" y="460"/>
                    </a:lnTo>
                    <a:lnTo>
                      <a:pt x="86" y="465"/>
                    </a:lnTo>
                    <a:lnTo>
                      <a:pt x="95" y="458"/>
                    </a:lnTo>
                    <a:lnTo>
                      <a:pt x="93" y="451"/>
                    </a:lnTo>
                    <a:lnTo>
                      <a:pt x="86" y="445"/>
                    </a:lnTo>
                    <a:lnTo>
                      <a:pt x="84" y="434"/>
                    </a:lnTo>
                    <a:lnTo>
                      <a:pt x="95" y="432"/>
                    </a:lnTo>
                    <a:lnTo>
                      <a:pt x="95" y="425"/>
                    </a:lnTo>
                    <a:lnTo>
                      <a:pt x="102" y="420"/>
                    </a:lnTo>
                    <a:lnTo>
                      <a:pt x="108" y="405"/>
                    </a:lnTo>
                    <a:lnTo>
                      <a:pt x="102" y="407"/>
                    </a:lnTo>
                    <a:lnTo>
                      <a:pt x="102" y="402"/>
                    </a:lnTo>
                    <a:lnTo>
                      <a:pt x="91" y="394"/>
                    </a:lnTo>
                    <a:lnTo>
                      <a:pt x="64" y="405"/>
                    </a:lnTo>
                    <a:lnTo>
                      <a:pt x="50" y="402"/>
                    </a:lnTo>
                    <a:lnTo>
                      <a:pt x="46" y="396"/>
                    </a:lnTo>
                    <a:lnTo>
                      <a:pt x="40" y="398"/>
                    </a:lnTo>
                    <a:lnTo>
                      <a:pt x="37" y="392"/>
                    </a:lnTo>
                    <a:lnTo>
                      <a:pt x="39" y="385"/>
                    </a:lnTo>
                    <a:lnTo>
                      <a:pt x="35" y="382"/>
                    </a:lnTo>
                    <a:lnTo>
                      <a:pt x="30" y="382"/>
                    </a:lnTo>
                    <a:lnTo>
                      <a:pt x="28" y="376"/>
                    </a:lnTo>
                    <a:lnTo>
                      <a:pt x="17" y="374"/>
                    </a:lnTo>
                    <a:lnTo>
                      <a:pt x="13" y="372"/>
                    </a:lnTo>
                    <a:lnTo>
                      <a:pt x="19" y="371"/>
                    </a:lnTo>
                    <a:lnTo>
                      <a:pt x="22" y="371"/>
                    </a:lnTo>
                    <a:lnTo>
                      <a:pt x="19" y="347"/>
                    </a:lnTo>
                    <a:lnTo>
                      <a:pt x="17" y="343"/>
                    </a:lnTo>
                    <a:lnTo>
                      <a:pt x="6" y="345"/>
                    </a:lnTo>
                    <a:lnTo>
                      <a:pt x="0" y="338"/>
                    </a:lnTo>
                    <a:lnTo>
                      <a:pt x="4" y="323"/>
                    </a:lnTo>
                    <a:lnTo>
                      <a:pt x="4" y="32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6" name="Freeform 1058"/>
              <p:cNvSpPr>
                <a:spLocks/>
              </p:cNvSpPr>
              <p:nvPr/>
            </p:nvSpPr>
            <p:spPr bwMode="auto">
              <a:xfrm>
                <a:off x="4440" y="1944"/>
                <a:ext cx="36" cy="31"/>
              </a:xfrm>
              <a:custGeom>
                <a:avLst/>
                <a:gdLst>
                  <a:gd name="T0" fmla="*/ 29 w 36"/>
                  <a:gd name="T1" fmla="*/ 0 h 31"/>
                  <a:gd name="T2" fmla="*/ 34 w 36"/>
                  <a:gd name="T3" fmla="*/ 2 h 31"/>
                  <a:gd name="T4" fmla="*/ 36 w 36"/>
                  <a:gd name="T5" fmla="*/ 8 h 31"/>
                  <a:gd name="T6" fmla="*/ 29 w 36"/>
                  <a:gd name="T7" fmla="*/ 22 h 31"/>
                  <a:gd name="T8" fmla="*/ 16 w 36"/>
                  <a:gd name="T9" fmla="*/ 31 h 31"/>
                  <a:gd name="T10" fmla="*/ 3 w 36"/>
                  <a:gd name="T11" fmla="*/ 28 h 31"/>
                  <a:gd name="T12" fmla="*/ 0 w 36"/>
                  <a:gd name="T13" fmla="*/ 13 h 31"/>
                  <a:gd name="T14" fmla="*/ 12 w 36"/>
                  <a:gd name="T15" fmla="*/ 2 h 31"/>
                  <a:gd name="T16" fmla="*/ 29 w 36"/>
                  <a:gd name="T17" fmla="*/ 0 h 31"/>
                  <a:gd name="T18" fmla="*/ 29 w 36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1">
                    <a:moveTo>
                      <a:pt x="29" y="0"/>
                    </a:moveTo>
                    <a:lnTo>
                      <a:pt x="34" y="2"/>
                    </a:lnTo>
                    <a:lnTo>
                      <a:pt x="36" y="8"/>
                    </a:lnTo>
                    <a:lnTo>
                      <a:pt x="29" y="22"/>
                    </a:lnTo>
                    <a:lnTo>
                      <a:pt x="16" y="31"/>
                    </a:lnTo>
                    <a:lnTo>
                      <a:pt x="3" y="28"/>
                    </a:lnTo>
                    <a:lnTo>
                      <a:pt x="0" y="13"/>
                    </a:lnTo>
                    <a:lnTo>
                      <a:pt x="12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7" name="Freeform 1059"/>
              <p:cNvSpPr>
                <a:spLocks/>
              </p:cNvSpPr>
              <p:nvPr/>
            </p:nvSpPr>
            <p:spPr bwMode="auto">
              <a:xfrm>
                <a:off x="4440" y="1944"/>
                <a:ext cx="36" cy="31"/>
              </a:xfrm>
              <a:custGeom>
                <a:avLst/>
                <a:gdLst>
                  <a:gd name="T0" fmla="*/ 29 w 36"/>
                  <a:gd name="T1" fmla="*/ 0 h 31"/>
                  <a:gd name="T2" fmla="*/ 34 w 36"/>
                  <a:gd name="T3" fmla="*/ 2 h 31"/>
                  <a:gd name="T4" fmla="*/ 36 w 36"/>
                  <a:gd name="T5" fmla="*/ 8 h 31"/>
                  <a:gd name="T6" fmla="*/ 29 w 36"/>
                  <a:gd name="T7" fmla="*/ 22 h 31"/>
                  <a:gd name="T8" fmla="*/ 16 w 36"/>
                  <a:gd name="T9" fmla="*/ 31 h 31"/>
                  <a:gd name="T10" fmla="*/ 3 w 36"/>
                  <a:gd name="T11" fmla="*/ 28 h 31"/>
                  <a:gd name="T12" fmla="*/ 0 w 36"/>
                  <a:gd name="T13" fmla="*/ 13 h 31"/>
                  <a:gd name="T14" fmla="*/ 12 w 36"/>
                  <a:gd name="T15" fmla="*/ 2 h 31"/>
                  <a:gd name="T16" fmla="*/ 29 w 36"/>
                  <a:gd name="T17" fmla="*/ 0 h 31"/>
                  <a:gd name="T18" fmla="*/ 29 w 36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1">
                    <a:moveTo>
                      <a:pt x="29" y="0"/>
                    </a:moveTo>
                    <a:lnTo>
                      <a:pt x="34" y="2"/>
                    </a:lnTo>
                    <a:lnTo>
                      <a:pt x="36" y="8"/>
                    </a:lnTo>
                    <a:lnTo>
                      <a:pt x="29" y="22"/>
                    </a:lnTo>
                    <a:lnTo>
                      <a:pt x="16" y="31"/>
                    </a:lnTo>
                    <a:lnTo>
                      <a:pt x="3" y="28"/>
                    </a:lnTo>
                    <a:lnTo>
                      <a:pt x="0" y="13"/>
                    </a:lnTo>
                    <a:lnTo>
                      <a:pt x="12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8" name="Freeform 1060"/>
              <p:cNvSpPr>
                <a:spLocks/>
              </p:cNvSpPr>
              <p:nvPr/>
            </p:nvSpPr>
            <p:spPr bwMode="auto">
              <a:xfrm>
                <a:off x="4621" y="1855"/>
                <a:ext cx="30" cy="59"/>
              </a:xfrm>
              <a:custGeom>
                <a:avLst/>
                <a:gdLst>
                  <a:gd name="T0" fmla="*/ 22 w 30"/>
                  <a:gd name="T1" fmla="*/ 0 h 59"/>
                  <a:gd name="T2" fmla="*/ 30 w 30"/>
                  <a:gd name="T3" fmla="*/ 4 h 59"/>
                  <a:gd name="T4" fmla="*/ 30 w 30"/>
                  <a:gd name="T5" fmla="*/ 11 h 59"/>
                  <a:gd name="T6" fmla="*/ 13 w 30"/>
                  <a:gd name="T7" fmla="*/ 59 h 59"/>
                  <a:gd name="T8" fmla="*/ 2 w 30"/>
                  <a:gd name="T9" fmla="*/ 42 h 59"/>
                  <a:gd name="T10" fmla="*/ 0 w 30"/>
                  <a:gd name="T11" fmla="*/ 29 h 59"/>
                  <a:gd name="T12" fmla="*/ 15 w 30"/>
                  <a:gd name="T13" fmla="*/ 4 h 59"/>
                  <a:gd name="T14" fmla="*/ 22 w 30"/>
                  <a:gd name="T15" fmla="*/ 0 h 59"/>
                  <a:gd name="T16" fmla="*/ 22 w 30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9">
                    <a:moveTo>
                      <a:pt x="22" y="0"/>
                    </a:moveTo>
                    <a:lnTo>
                      <a:pt x="30" y="4"/>
                    </a:lnTo>
                    <a:lnTo>
                      <a:pt x="30" y="11"/>
                    </a:lnTo>
                    <a:lnTo>
                      <a:pt x="13" y="59"/>
                    </a:lnTo>
                    <a:lnTo>
                      <a:pt x="2" y="42"/>
                    </a:lnTo>
                    <a:lnTo>
                      <a:pt x="0" y="29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89" name="Freeform 1061"/>
              <p:cNvSpPr>
                <a:spLocks/>
              </p:cNvSpPr>
              <p:nvPr/>
            </p:nvSpPr>
            <p:spPr bwMode="auto">
              <a:xfrm>
                <a:off x="4621" y="1855"/>
                <a:ext cx="30" cy="59"/>
              </a:xfrm>
              <a:custGeom>
                <a:avLst/>
                <a:gdLst>
                  <a:gd name="T0" fmla="*/ 22 w 30"/>
                  <a:gd name="T1" fmla="*/ 0 h 59"/>
                  <a:gd name="T2" fmla="*/ 30 w 30"/>
                  <a:gd name="T3" fmla="*/ 4 h 59"/>
                  <a:gd name="T4" fmla="*/ 30 w 30"/>
                  <a:gd name="T5" fmla="*/ 11 h 59"/>
                  <a:gd name="T6" fmla="*/ 13 w 30"/>
                  <a:gd name="T7" fmla="*/ 59 h 59"/>
                  <a:gd name="T8" fmla="*/ 2 w 30"/>
                  <a:gd name="T9" fmla="*/ 42 h 59"/>
                  <a:gd name="T10" fmla="*/ 0 w 30"/>
                  <a:gd name="T11" fmla="*/ 29 h 59"/>
                  <a:gd name="T12" fmla="*/ 15 w 30"/>
                  <a:gd name="T13" fmla="*/ 4 h 59"/>
                  <a:gd name="T14" fmla="*/ 22 w 30"/>
                  <a:gd name="T15" fmla="*/ 0 h 59"/>
                  <a:gd name="T16" fmla="*/ 22 w 30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9">
                    <a:moveTo>
                      <a:pt x="22" y="0"/>
                    </a:moveTo>
                    <a:lnTo>
                      <a:pt x="30" y="4"/>
                    </a:lnTo>
                    <a:lnTo>
                      <a:pt x="30" y="11"/>
                    </a:lnTo>
                    <a:lnTo>
                      <a:pt x="13" y="59"/>
                    </a:lnTo>
                    <a:lnTo>
                      <a:pt x="2" y="42"/>
                    </a:lnTo>
                    <a:lnTo>
                      <a:pt x="0" y="29"/>
                    </a:lnTo>
                    <a:lnTo>
                      <a:pt x="15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0" name="Freeform 1062"/>
              <p:cNvSpPr>
                <a:spLocks/>
              </p:cNvSpPr>
              <p:nvPr/>
            </p:nvSpPr>
            <p:spPr bwMode="auto">
              <a:xfrm>
                <a:off x="4940" y="1457"/>
                <a:ext cx="96" cy="87"/>
              </a:xfrm>
              <a:custGeom>
                <a:avLst/>
                <a:gdLst>
                  <a:gd name="T0" fmla="*/ 82 w 96"/>
                  <a:gd name="T1" fmla="*/ 31 h 87"/>
                  <a:gd name="T2" fmla="*/ 89 w 96"/>
                  <a:gd name="T3" fmla="*/ 27 h 87"/>
                  <a:gd name="T4" fmla="*/ 83 w 96"/>
                  <a:gd name="T5" fmla="*/ 36 h 87"/>
                  <a:gd name="T6" fmla="*/ 87 w 96"/>
                  <a:gd name="T7" fmla="*/ 47 h 87"/>
                  <a:gd name="T8" fmla="*/ 96 w 96"/>
                  <a:gd name="T9" fmla="*/ 45 h 87"/>
                  <a:gd name="T10" fmla="*/ 92 w 96"/>
                  <a:gd name="T11" fmla="*/ 47 h 87"/>
                  <a:gd name="T12" fmla="*/ 63 w 96"/>
                  <a:gd name="T13" fmla="*/ 58 h 87"/>
                  <a:gd name="T14" fmla="*/ 54 w 96"/>
                  <a:gd name="T15" fmla="*/ 76 h 87"/>
                  <a:gd name="T16" fmla="*/ 32 w 96"/>
                  <a:gd name="T17" fmla="*/ 64 h 87"/>
                  <a:gd name="T18" fmla="*/ 22 w 96"/>
                  <a:gd name="T19" fmla="*/ 67 h 87"/>
                  <a:gd name="T20" fmla="*/ 11 w 96"/>
                  <a:gd name="T21" fmla="*/ 65 h 87"/>
                  <a:gd name="T22" fmla="*/ 7 w 96"/>
                  <a:gd name="T23" fmla="*/ 69 h 87"/>
                  <a:gd name="T24" fmla="*/ 9 w 96"/>
                  <a:gd name="T25" fmla="*/ 73 h 87"/>
                  <a:gd name="T26" fmla="*/ 20 w 96"/>
                  <a:gd name="T27" fmla="*/ 80 h 87"/>
                  <a:gd name="T28" fmla="*/ 3 w 96"/>
                  <a:gd name="T29" fmla="*/ 87 h 87"/>
                  <a:gd name="T30" fmla="*/ 3 w 96"/>
                  <a:gd name="T31" fmla="*/ 76 h 87"/>
                  <a:gd name="T32" fmla="*/ 0 w 96"/>
                  <a:gd name="T33" fmla="*/ 71 h 87"/>
                  <a:gd name="T34" fmla="*/ 0 w 96"/>
                  <a:gd name="T35" fmla="*/ 64 h 87"/>
                  <a:gd name="T36" fmla="*/ 9 w 96"/>
                  <a:gd name="T37" fmla="*/ 56 h 87"/>
                  <a:gd name="T38" fmla="*/ 9 w 96"/>
                  <a:gd name="T39" fmla="*/ 47 h 87"/>
                  <a:gd name="T40" fmla="*/ 23 w 96"/>
                  <a:gd name="T41" fmla="*/ 51 h 87"/>
                  <a:gd name="T42" fmla="*/ 23 w 96"/>
                  <a:gd name="T43" fmla="*/ 45 h 87"/>
                  <a:gd name="T44" fmla="*/ 23 w 96"/>
                  <a:gd name="T45" fmla="*/ 38 h 87"/>
                  <a:gd name="T46" fmla="*/ 29 w 96"/>
                  <a:gd name="T47" fmla="*/ 31 h 87"/>
                  <a:gd name="T48" fmla="*/ 31 w 96"/>
                  <a:gd name="T49" fmla="*/ 16 h 87"/>
                  <a:gd name="T50" fmla="*/ 29 w 96"/>
                  <a:gd name="T51" fmla="*/ 4 h 87"/>
                  <a:gd name="T52" fmla="*/ 31 w 96"/>
                  <a:gd name="T53" fmla="*/ 0 h 87"/>
                  <a:gd name="T54" fmla="*/ 56 w 96"/>
                  <a:gd name="T55" fmla="*/ 25 h 87"/>
                  <a:gd name="T56" fmla="*/ 76 w 96"/>
                  <a:gd name="T57" fmla="*/ 35 h 87"/>
                  <a:gd name="T58" fmla="*/ 82 w 96"/>
                  <a:gd name="T59" fmla="*/ 31 h 87"/>
                  <a:gd name="T60" fmla="*/ 82 w 96"/>
                  <a:gd name="T61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87">
                    <a:moveTo>
                      <a:pt x="82" y="31"/>
                    </a:moveTo>
                    <a:lnTo>
                      <a:pt x="89" y="27"/>
                    </a:lnTo>
                    <a:lnTo>
                      <a:pt x="83" y="36"/>
                    </a:lnTo>
                    <a:lnTo>
                      <a:pt x="87" y="47"/>
                    </a:lnTo>
                    <a:lnTo>
                      <a:pt x="96" y="45"/>
                    </a:lnTo>
                    <a:lnTo>
                      <a:pt x="92" y="47"/>
                    </a:lnTo>
                    <a:lnTo>
                      <a:pt x="63" y="58"/>
                    </a:lnTo>
                    <a:lnTo>
                      <a:pt x="54" y="76"/>
                    </a:lnTo>
                    <a:lnTo>
                      <a:pt x="32" y="64"/>
                    </a:lnTo>
                    <a:lnTo>
                      <a:pt x="22" y="67"/>
                    </a:lnTo>
                    <a:lnTo>
                      <a:pt x="11" y="65"/>
                    </a:lnTo>
                    <a:lnTo>
                      <a:pt x="7" y="69"/>
                    </a:lnTo>
                    <a:lnTo>
                      <a:pt x="9" y="73"/>
                    </a:lnTo>
                    <a:lnTo>
                      <a:pt x="20" y="80"/>
                    </a:lnTo>
                    <a:lnTo>
                      <a:pt x="3" y="87"/>
                    </a:lnTo>
                    <a:lnTo>
                      <a:pt x="3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9" y="56"/>
                    </a:lnTo>
                    <a:lnTo>
                      <a:pt x="9" y="47"/>
                    </a:lnTo>
                    <a:lnTo>
                      <a:pt x="23" y="51"/>
                    </a:lnTo>
                    <a:lnTo>
                      <a:pt x="23" y="45"/>
                    </a:lnTo>
                    <a:lnTo>
                      <a:pt x="23" y="38"/>
                    </a:lnTo>
                    <a:lnTo>
                      <a:pt x="29" y="31"/>
                    </a:lnTo>
                    <a:lnTo>
                      <a:pt x="31" y="16"/>
                    </a:lnTo>
                    <a:lnTo>
                      <a:pt x="29" y="4"/>
                    </a:lnTo>
                    <a:lnTo>
                      <a:pt x="31" y="0"/>
                    </a:lnTo>
                    <a:lnTo>
                      <a:pt x="56" y="25"/>
                    </a:lnTo>
                    <a:lnTo>
                      <a:pt x="76" y="35"/>
                    </a:lnTo>
                    <a:lnTo>
                      <a:pt x="82" y="31"/>
                    </a:lnTo>
                    <a:lnTo>
                      <a:pt x="82" y="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1" name="Freeform 1063"/>
              <p:cNvSpPr>
                <a:spLocks/>
              </p:cNvSpPr>
              <p:nvPr/>
            </p:nvSpPr>
            <p:spPr bwMode="auto">
              <a:xfrm>
                <a:off x="4940" y="1457"/>
                <a:ext cx="96" cy="87"/>
              </a:xfrm>
              <a:custGeom>
                <a:avLst/>
                <a:gdLst>
                  <a:gd name="T0" fmla="*/ 82 w 96"/>
                  <a:gd name="T1" fmla="*/ 31 h 87"/>
                  <a:gd name="T2" fmla="*/ 89 w 96"/>
                  <a:gd name="T3" fmla="*/ 27 h 87"/>
                  <a:gd name="T4" fmla="*/ 83 w 96"/>
                  <a:gd name="T5" fmla="*/ 36 h 87"/>
                  <a:gd name="T6" fmla="*/ 87 w 96"/>
                  <a:gd name="T7" fmla="*/ 47 h 87"/>
                  <a:gd name="T8" fmla="*/ 96 w 96"/>
                  <a:gd name="T9" fmla="*/ 45 h 87"/>
                  <a:gd name="T10" fmla="*/ 92 w 96"/>
                  <a:gd name="T11" fmla="*/ 47 h 87"/>
                  <a:gd name="T12" fmla="*/ 63 w 96"/>
                  <a:gd name="T13" fmla="*/ 58 h 87"/>
                  <a:gd name="T14" fmla="*/ 54 w 96"/>
                  <a:gd name="T15" fmla="*/ 76 h 87"/>
                  <a:gd name="T16" fmla="*/ 32 w 96"/>
                  <a:gd name="T17" fmla="*/ 64 h 87"/>
                  <a:gd name="T18" fmla="*/ 22 w 96"/>
                  <a:gd name="T19" fmla="*/ 67 h 87"/>
                  <a:gd name="T20" fmla="*/ 11 w 96"/>
                  <a:gd name="T21" fmla="*/ 65 h 87"/>
                  <a:gd name="T22" fmla="*/ 7 w 96"/>
                  <a:gd name="T23" fmla="*/ 69 h 87"/>
                  <a:gd name="T24" fmla="*/ 9 w 96"/>
                  <a:gd name="T25" fmla="*/ 73 h 87"/>
                  <a:gd name="T26" fmla="*/ 20 w 96"/>
                  <a:gd name="T27" fmla="*/ 80 h 87"/>
                  <a:gd name="T28" fmla="*/ 3 w 96"/>
                  <a:gd name="T29" fmla="*/ 87 h 87"/>
                  <a:gd name="T30" fmla="*/ 3 w 96"/>
                  <a:gd name="T31" fmla="*/ 76 h 87"/>
                  <a:gd name="T32" fmla="*/ 0 w 96"/>
                  <a:gd name="T33" fmla="*/ 71 h 87"/>
                  <a:gd name="T34" fmla="*/ 0 w 96"/>
                  <a:gd name="T35" fmla="*/ 64 h 87"/>
                  <a:gd name="T36" fmla="*/ 9 w 96"/>
                  <a:gd name="T37" fmla="*/ 56 h 87"/>
                  <a:gd name="T38" fmla="*/ 9 w 96"/>
                  <a:gd name="T39" fmla="*/ 47 h 87"/>
                  <a:gd name="T40" fmla="*/ 23 w 96"/>
                  <a:gd name="T41" fmla="*/ 51 h 87"/>
                  <a:gd name="T42" fmla="*/ 23 w 96"/>
                  <a:gd name="T43" fmla="*/ 45 h 87"/>
                  <a:gd name="T44" fmla="*/ 23 w 96"/>
                  <a:gd name="T45" fmla="*/ 38 h 87"/>
                  <a:gd name="T46" fmla="*/ 29 w 96"/>
                  <a:gd name="T47" fmla="*/ 31 h 87"/>
                  <a:gd name="T48" fmla="*/ 31 w 96"/>
                  <a:gd name="T49" fmla="*/ 16 h 87"/>
                  <a:gd name="T50" fmla="*/ 29 w 96"/>
                  <a:gd name="T51" fmla="*/ 4 h 87"/>
                  <a:gd name="T52" fmla="*/ 31 w 96"/>
                  <a:gd name="T53" fmla="*/ 0 h 87"/>
                  <a:gd name="T54" fmla="*/ 56 w 96"/>
                  <a:gd name="T55" fmla="*/ 25 h 87"/>
                  <a:gd name="T56" fmla="*/ 76 w 96"/>
                  <a:gd name="T57" fmla="*/ 35 h 87"/>
                  <a:gd name="T58" fmla="*/ 82 w 96"/>
                  <a:gd name="T59" fmla="*/ 31 h 87"/>
                  <a:gd name="T60" fmla="*/ 82 w 96"/>
                  <a:gd name="T61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87">
                    <a:moveTo>
                      <a:pt x="82" y="31"/>
                    </a:moveTo>
                    <a:lnTo>
                      <a:pt x="89" y="27"/>
                    </a:lnTo>
                    <a:lnTo>
                      <a:pt x="83" y="36"/>
                    </a:lnTo>
                    <a:lnTo>
                      <a:pt x="87" y="47"/>
                    </a:lnTo>
                    <a:lnTo>
                      <a:pt x="96" y="45"/>
                    </a:lnTo>
                    <a:lnTo>
                      <a:pt x="92" y="47"/>
                    </a:lnTo>
                    <a:lnTo>
                      <a:pt x="63" y="58"/>
                    </a:lnTo>
                    <a:lnTo>
                      <a:pt x="54" y="76"/>
                    </a:lnTo>
                    <a:lnTo>
                      <a:pt x="32" y="64"/>
                    </a:lnTo>
                    <a:lnTo>
                      <a:pt x="22" y="67"/>
                    </a:lnTo>
                    <a:lnTo>
                      <a:pt x="11" y="65"/>
                    </a:lnTo>
                    <a:lnTo>
                      <a:pt x="7" y="69"/>
                    </a:lnTo>
                    <a:lnTo>
                      <a:pt x="9" y="73"/>
                    </a:lnTo>
                    <a:lnTo>
                      <a:pt x="20" y="80"/>
                    </a:lnTo>
                    <a:lnTo>
                      <a:pt x="3" y="87"/>
                    </a:lnTo>
                    <a:lnTo>
                      <a:pt x="3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9" y="56"/>
                    </a:lnTo>
                    <a:lnTo>
                      <a:pt x="9" y="47"/>
                    </a:lnTo>
                    <a:lnTo>
                      <a:pt x="23" y="51"/>
                    </a:lnTo>
                    <a:lnTo>
                      <a:pt x="23" y="45"/>
                    </a:lnTo>
                    <a:lnTo>
                      <a:pt x="23" y="38"/>
                    </a:lnTo>
                    <a:lnTo>
                      <a:pt x="29" y="31"/>
                    </a:lnTo>
                    <a:lnTo>
                      <a:pt x="31" y="16"/>
                    </a:lnTo>
                    <a:lnTo>
                      <a:pt x="29" y="4"/>
                    </a:lnTo>
                    <a:lnTo>
                      <a:pt x="31" y="0"/>
                    </a:lnTo>
                    <a:lnTo>
                      <a:pt x="56" y="25"/>
                    </a:lnTo>
                    <a:lnTo>
                      <a:pt x="76" y="35"/>
                    </a:lnTo>
                    <a:lnTo>
                      <a:pt x="82" y="31"/>
                    </a:lnTo>
                    <a:lnTo>
                      <a:pt x="82" y="3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2" name="Freeform 1064"/>
              <p:cNvSpPr>
                <a:spLocks/>
              </p:cNvSpPr>
              <p:nvPr/>
            </p:nvSpPr>
            <p:spPr bwMode="auto">
              <a:xfrm>
                <a:off x="4771" y="1797"/>
                <a:ext cx="3" cy="6"/>
              </a:xfrm>
              <a:custGeom>
                <a:avLst/>
                <a:gdLst>
                  <a:gd name="T0" fmla="*/ 0 w 3"/>
                  <a:gd name="T1" fmla="*/ 2 h 6"/>
                  <a:gd name="T2" fmla="*/ 3 w 3"/>
                  <a:gd name="T3" fmla="*/ 0 h 6"/>
                  <a:gd name="T4" fmla="*/ 0 w 3"/>
                  <a:gd name="T5" fmla="*/ 6 h 6"/>
                  <a:gd name="T6" fmla="*/ 0 w 3"/>
                  <a:gd name="T7" fmla="*/ 2 h 6"/>
                  <a:gd name="T8" fmla="*/ 0 w 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3" name="Freeform 1065"/>
              <p:cNvSpPr>
                <a:spLocks/>
              </p:cNvSpPr>
              <p:nvPr/>
            </p:nvSpPr>
            <p:spPr bwMode="auto">
              <a:xfrm>
                <a:off x="4771" y="1797"/>
                <a:ext cx="3" cy="6"/>
              </a:xfrm>
              <a:custGeom>
                <a:avLst/>
                <a:gdLst>
                  <a:gd name="T0" fmla="*/ 0 w 3"/>
                  <a:gd name="T1" fmla="*/ 2 h 6"/>
                  <a:gd name="T2" fmla="*/ 3 w 3"/>
                  <a:gd name="T3" fmla="*/ 0 h 6"/>
                  <a:gd name="T4" fmla="*/ 0 w 3"/>
                  <a:gd name="T5" fmla="*/ 6 h 6"/>
                  <a:gd name="T6" fmla="*/ 0 w 3"/>
                  <a:gd name="T7" fmla="*/ 2 h 6"/>
                  <a:gd name="T8" fmla="*/ 0 w 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4" name="Freeform 1066"/>
              <p:cNvSpPr>
                <a:spLocks/>
              </p:cNvSpPr>
              <p:nvPr/>
            </p:nvSpPr>
            <p:spPr bwMode="auto">
              <a:xfrm>
                <a:off x="4745" y="1826"/>
                <a:ext cx="7" cy="13"/>
              </a:xfrm>
              <a:custGeom>
                <a:avLst/>
                <a:gdLst>
                  <a:gd name="T0" fmla="*/ 0 w 7"/>
                  <a:gd name="T1" fmla="*/ 8 h 13"/>
                  <a:gd name="T2" fmla="*/ 7 w 7"/>
                  <a:gd name="T3" fmla="*/ 0 h 13"/>
                  <a:gd name="T4" fmla="*/ 0 w 7"/>
                  <a:gd name="T5" fmla="*/ 13 h 13"/>
                  <a:gd name="T6" fmla="*/ 0 w 7"/>
                  <a:gd name="T7" fmla="*/ 8 h 13"/>
                  <a:gd name="T8" fmla="*/ 0 w 7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8"/>
                    </a:moveTo>
                    <a:lnTo>
                      <a:pt x="7" y="0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5" name="Freeform 1067"/>
              <p:cNvSpPr>
                <a:spLocks/>
              </p:cNvSpPr>
              <p:nvPr/>
            </p:nvSpPr>
            <p:spPr bwMode="auto">
              <a:xfrm>
                <a:off x="4745" y="1826"/>
                <a:ext cx="7" cy="13"/>
              </a:xfrm>
              <a:custGeom>
                <a:avLst/>
                <a:gdLst>
                  <a:gd name="T0" fmla="*/ 0 w 7"/>
                  <a:gd name="T1" fmla="*/ 8 h 13"/>
                  <a:gd name="T2" fmla="*/ 7 w 7"/>
                  <a:gd name="T3" fmla="*/ 0 h 13"/>
                  <a:gd name="T4" fmla="*/ 0 w 7"/>
                  <a:gd name="T5" fmla="*/ 13 h 13"/>
                  <a:gd name="T6" fmla="*/ 0 w 7"/>
                  <a:gd name="T7" fmla="*/ 8 h 13"/>
                  <a:gd name="T8" fmla="*/ 0 w 7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8"/>
                    </a:moveTo>
                    <a:lnTo>
                      <a:pt x="7" y="0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6" name="Freeform 1068"/>
              <p:cNvSpPr>
                <a:spLocks/>
              </p:cNvSpPr>
              <p:nvPr/>
            </p:nvSpPr>
            <p:spPr bwMode="auto">
              <a:xfrm>
                <a:off x="4680" y="187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7" name="Freeform 1069"/>
              <p:cNvSpPr>
                <a:spLocks/>
              </p:cNvSpPr>
              <p:nvPr/>
            </p:nvSpPr>
            <p:spPr bwMode="auto">
              <a:xfrm>
                <a:off x="4680" y="187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8" name="Freeform 1070"/>
              <p:cNvSpPr>
                <a:spLocks/>
              </p:cNvSpPr>
              <p:nvPr/>
            </p:nvSpPr>
            <p:spPr bwMode="auto">
              <a:xfrm>
                <a:off x="4767" y="171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299" name="Freeform 1071"/>
              <p:cNvSpPr>
                <a:spLocks/>
              </p:cNvSpPr>
              <p:nvPr/>
            </p:nvSpPr>
            <p:spPr bwMode="auto">
              <a:xfrm>
                <a:off x="4767" y="171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0" name="Freeform 1072"/>
              <p:cNvSpPr>
                <a:spLocks/>
              </p:cNvSpPr>
              <p:nvPr/>
            </p:nvSpPr>
            <p:spPr bwMode="auto">
              <a:xfrm>
                <a:off x="4789" y="176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2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1" name="Freeform 1073"/>
              <p:cNvSpPr>
                <a:spLocks/>
              </p:cNvSpPr>
              <p:nvPr/>
            </p:nvSpPr>
            <p:spPr bwMode="auto">
              <a:xfrm>
                <a:off x="4789" y="176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2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2" name="Freeform 1074"/>
              <p:cNvSpPr>
                <a:spLocks/>
              </p:cNvSpPr>
              <p:nvPr/>
            </p:nvSpPr>
            <p:spPr bwMode="auto">
              <a:xfrm>
                <a:off x="4776" y="1697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0 w 36"/>
                  <a:gd name="T3" fmla="*/ 13 h 55"/>
                  <a:gd name="T4" fmla="*/ 4 w 36"/>
                  <a:gd name="T5" fmla="*/ 18 h 55"/>
                  <a:gd name="T6" fmla="*/ 4 w 36"/>
                  <a:gd name="T7" fmla="*/ 20 h 55"/>
                  <a:gd name="T8" fmla="*/ 0 w 36"/>
                  <a:gd name="T9" fmla="*/ 16 h 55"/>
                  <a:gd name="T10" fmla="*/ 2 w 36"/>
                  <a:gd name="T11" fmla="*/ 26 h 55"/>
                  <a:gd name="T12" fmla="*/ 9 w 36"/>
                  <a:gd name="T13" fmla="*/ 24 h 55"/>
                  <a:gd name="T14" fmla="*/ 9 w 36"/>
                  <a:gd name="T15" fmla="*/ 15 h 55"/>
                  <a:gd name="T16" fmla="*/ 15 w 36"/>
                  <a:gd name="T17" fmla="*/ 22 h 55"/>
                  <a:gd name="T18" fmla="*/ 15 w 36"/>
                  <a:gd name="T19" fmla="*/ 29 h 55"/>
                  <a:gd name="T20" fmla="*/ 9 w 36"/>
                  <a:gd name="T21" fmla="*/ 36 h 55"/>
                  <a:gd name="T22" fmla="*/ 9 w 36"/>
                  <a:gd name="T23" fmla="*/ 47 h 55"/>
                  <a:gd name="T24" fmla="*/ 15 w 36"/>
                  <a:gd name="T25" fmla="*/ 51 h 55"/>
                  <a:gd name="T26" fmla="*/ 16 w 36"/>
                  <a:gd name="T27" fmla="*/ 42 h 55"/>
                  <a:gd name="T28" fmla="*/ 18 w 36"/>
                  <a:gd name="T29" fmla="*/ 42 h 55"/>
                  <a:gd name="T30" fmla="*/ 18 w 36"/>
                  <a:gd name="T31" fmla="*/ 55 h 55"/>
                  <a:gd name="T32" fmla="*/ 26 w 36"/>
                  <a:gd name="T33" fmla="*/ 47 h 55"/>
                  <a:gd name="T34" fmla="*/ 36 w 36"/>
                  <a:gd name="T35" fmla="*/ 20 h 55"/>
                  <a:gd name="T36" fmla="*/ 35 w 36"/>
                  <a:gd name="T37" fmla="*/ 13 h 55"/>
                  <a:gd name="T38" fmla="*/ 31 w 36"/>
                  <a:gd name="T39" fmla="*/ 13 h 55"/>
                  <a:gd name="T40" fmla="*/ 33 w 36"/>
                  <a:gd name="T41" fmla="*/ 6 h 55"/>
                  <a:gd name="T42" fmla="*/ 26 w 36"/>
                  <a:gd name="T43" fmla="*/ 6 h 55"/>
                  <a:gd name="T44" fmla="*/ 18 w 36"/>
                  <a:gd name="T45" fmla="*/ 0 h 55"/>
                  <a:gd name="T46" fmla="*/ 18 w 36"/>
                  <a:gd name="T4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2" y="26"/>
                    </a:lnTo>
                    <a:lnTo>
                      <a:pt x="9" y="24"/>
                    </a:lnTo>
                    <a:lnTo>
                      <a:pt x="9" y="15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9" y="47"/>
                    </a:lnTo>
                    <a:lnTo>
                      <a:pt x="15" y="51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55"/>
                    </a:lnTo>
                    <a:lnTo>
                      <a:pt x="26" y="4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3" name="Freeform 1075"/>
              <p:cNvSpPr>
                <a:spLocks/>
              </p:cNvSpPr>
              <p:nvPr/>
            </p:nvSpPr>
            <p:spPr bwMode="auto">
              <a:xfrm>
                <a:off x="4776" y="1697"/>
                <a:ext cx="36" cy="55"/>
              </a:xfrm>
              <a:custGeom>
                <a:avLst/>
                <a:gdLst>
                  <a:gd name="T0" fmla="*/ 18 w 36"/>
                  <a:gd name="T1" fmla="*/ 0 h 55"/>
                  <a:gd name="T2" fmla="*/ 0 w 36"/>
                  <a:gd name="T3" fmla="*/ 13 h 55"/>
                  <a:gd name="T4" fmla="*/ 4 w 36"/>
                  <a:gd name="T5" fmla="*/ 18 h 55"/>
                  <a:gd name="T6" fmla="*/ 4 w 36"/>
                  <a:gd name="T7" fmla="*/ 20 h 55"/>
                  <a:gd name="T8" fmla="*/ 0 w 36"/>
                  <a:gd name="T9" fmla="*/ 16 h 55"/>
                  <a:gd name="T10" fmla="*/ 2 w 36"/>
                  <a:gd name="T11" fmla="*/ 26 h 55"/>
                  <a:gd name="T12" fmla="*/ 9 w 36"/>
                  <a:gd name="T13" fmla="*/ 24 h 55"/>
                  <a:gd name="T14" fmla="*/ 9 w 36"/>
                  <a:gd name="T15" fmla="*/ 15 h 55"/>
                  <a:gd name="T16" fmla="*/ 15 w 36"/>
                  <a:gd name="T17" fmla="*/ 22 h 55"/>
                  <a:gd name="T18" fmla="*/ 15 w 36"/>
                  <a:gd name="T19" fmla="*/ 29 h 55"/>
                  <a:gd name="T20" fmla="*/ 9 w 36"/>
                  <a:gd name="T21" fmla="*/ 36 h 55"/>
                  <a:gd name="T22" fmla="*/ 9 w 36"/>
                  <a:gd name="T23" fmla="*/ 47 h 55"/>
                  <a:gd name="T24" fmla="*/ 15 w 36"/>
                  <a:gd name="T25" fmla="*/ 51 h 55"/>
                  <a:gd name="T26" fmla="*/ 16 w 36"/>
                  <a:gd name="T27" fmla="*/ 42 h 55"/>
                  <a:gd name="T28" fmla="*/ 18 w 36"/>
                  <a:gd name="T29" fmla="*/ 42 h 55"/>
                  <a:gd name="T30" fmla="*/ 18 w 36"/>
                  <a:gd name="T31" fmla="*/ 55 h 55"/>
                  <a:gd name="T32" fmla="*/ 26 w 36"/>
                  <a:gd name="T33" fmla="*/ 47 h 55"/>
                  <a:gd name="T34" fmla="*/ 36 w 36"/>
                  <a:gd name="T35" fmla="*/ 20 h 55"/>
                  <a:gd name="T36" fmla="*/ 35 w 36"/>
                  <a:gd name="T37" fmla="*/ 13 h 55"/>
                  <a:gd name="T38" fmla="*/ 31 w 36"/>
                  <a:gd name="T39" fmla="*/ 13 h 55"/>
                  <a:gd name="T40" fmla="*/ 33 w 36"/>
                  <a:gd name="T41" fmla="*/ 6 h 55"/>
                  <a:gd name="T42" fmla="*/ 26 w 36"/>
                  <a:gd name="T43" fmla="*/ 6 h 55"/>
                  <a:gd name="T44" fmla="*/ 18 w 36"/>
                  <a:gd name="T45" fmla="*/ 0 h 55"/>
                  <a:gd name="T46" fmla="*/ 18 w 36"/>
                  <a:gd name="T4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2" y="26"/>
                    </a:lnTo>
                    <a:lnTo>
                      <a:pt x="9" y="24"/>
                    </a:lnTo>
                    <a:lnTo>
                      <a:pt x="9" y="15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9" y="47"/>
                    </a:lnTo>
                    <a:lnTo>
                      <a:pt x="15" y="51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55"/>
                    </a:lnTo>
                    <a:lnTo>
                      <a:pt x="26" y="47"/>
                    </a:lnTo>
                    <a:lnTo>
                      <a:pt x="36" y="20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4" name="Freeform 1076"/>
              <p:cNvSpPr>
                <a:spLocks/>
              </p:cNvSpPr>
              <p:nvPr/>
            </p:nvSpPr>
            <p:spPr bwMode="auto">
              <a:xfrm>
                <a:off x="4858" y="1684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8 h 8"/>
                  <a:gd name="T4" fmla="*/ 4 w 4"/>
                  <a:gd name="T5" fmla="*/ 6 h 8"/>
                  <a:gd name="T6" fmla="*/ 4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5" name="Freeform 1077"/>
              <p:cNvSpPr>
                <a:spLocks/>
              </p:cNvSpPr>
              <p:nvPr/>
            </p:nvSpPr>
            <p:spPr bwMode="auto">
              <a:xfrm>
                <a:off x="4858" y="1684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8 h 8"/>
                  <a:gd name="T4" fmla="*/ 4 w 4"/>
                  <a:gd name="T5" fmla="*/ 6 h 8"/>
                  <a:gd name="T6" fmla="*/ 4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6" name="Freeform 1078"/>
              <p:cNvSpPr>
                <a:spLocks/>
              </p:cNvSpPr>
              <p:nvPr/>
            </p:nvSpPr>
            <p:spPr bwMode="auto">
              <a:xfrm>
                <a:off x="4816" y="1688"/>
                <a:ext cx="42" cy="31"/>
              </a:xfrm>
              <a:custGeom>
                <a:avLst/>
                <a:gdLst>
                  <a:gd name="T0" fmla="*/ 33 w 42"/>
                  <a:gd name="T1" fmla="*/ 22 h 31"/>
                  <a:gd name="T2" fmla="*/ 22 w 42"/>
                  <a:gd name="T3" fmla="*/ 18 h 31"/>
                  <a:gd name="T4" fmla="*/ 15 w 42"/>
                  <a:gd name="T5" fmla="*/ 31 h 31"/>
                  <a:gd name="T6" fmla="*/ 11 w 42"/>
                  <a:gd name="T7" fmla="*/ 31 h 31"/>
                  <a:gd name="T8" fmla="*/ 6 w 42"/>
                  <a:gd name="T9" fmla="*/ 20 h 31"/>
                  <a:gd name="T10" fmla="*/ 0 w 42"/>
                  <a:gd name="T11" fmla="*/ 18 h 31"/>
                  <a:gd name="T12" fmla="*/ 11 w 42"/>
                  <a:gd name="T13" fmla="*/ 7 h 31"/>
                  <a:gd name="T14" fmla="*/ 20 w 42"/>
                  <a:gd name="T15" fmla="*/ 7 h 31"/>
                  <a:gd name="T16" fmla="*/ 29 w 42"/>
                  <a:gd name="T17" fmla="*/ 0 h 31"/>
                  <a:gd name="T18" fmla="*/ 38 w 42"/>
                  <a:gd name="T19" fmla="*/ 4 h 31"/>
                  <a:gd name="T20" fmla="*/ 42 w 42"/>
                  <a:gd name="T21" fmla="*/ 11 h 31"/>
                  <a:gd name="T22" fmla="*/ 33 w 42"/>
                  <a:gd name="T23" fmla="*/ 22 h 31"/>
                  <a:gd name="T24" fmla="*/ 33 w 42"/>
                  <a:gd name="T2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1">
                    <a:moveTo>
                      <a:pt x="33" y="22"/>
                    </a:moveTo>
                    <a:lnTo>
                      <a:pt x="22" y="18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11" y="7"/>
                    </a:lnTo>
                    <a:lnTo>
                      <a:pt x="20" y="7"/>
                    </a:lnTo>
                    <a:lnTo>
                      <a:pt x="29" y="0"/>
                    </a:lnTo>
                    <a:lnTo>
                      <a:pt x="38" y="4"/>
                    </a:lnTo>
                    <a:lnTo>
                      <a:pt x="42" y="11"/>
                    </a:lnTo>
                    <a:lnTo>
                      <a:pt x="33" y="22"/>
                    </a:lnTo>
                    <a:lnTo>
                      <a:pt x="33" y="2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7" name="Freeform 1079"/>
              <p:cNvSpPr>
                <a:spLocks/>
              </p:cNvSpPr>
              <p:nvPr/>
            </p:nvSpPr>
            <p:spPr bwMode="auto">
              <a:xfrm>
                <a:off x="4816" y="1688"/>
                <a:ext cx="42" cy="31"/>
              </a:xfrm>
              <a:custGeom>
                <a:avLst/>
                <a:gdLst>
                  <a:gd name="T0" fmla="*/ 33 w 42"/>
                  <a:gd name="T1" fmla="*/ 22 h 31"/>
                  <a:gd name="T2" fmla="*/ 22 w 42"/>
                  <a:gd name="T3" fmla="*/ 18 h 31"/>
                  <a:gd name="T4" fmla="*/ 15 w 42"/>
                  <a:gd name="T5" fmla="*/ 31 h 31"/>
                  <a:gd name="T6" fmla="*/ 11 w 42"/>
                  <a:gd name="T7" fmla="*/ 31 h 31"/>
                  <a:gd name="T8" fmla="*/ 6 w 42"/>
                  <a:gd name="T9" fmla="*/ 20 h 31"/>
                  <a:gd name="T10" fmla="*/ 0 w 42"/>
                  <a:gd name="T11" fmla="*/ 18 h 31"/>
                  <a:gd name="T12" fmla="*/ 11 w 42"/>
                  <a:gd name="T13" fmla="*/ 7 h 31"/>
                  <a:gd name="T14" fmla="*/ 20 w 42"/>
                  <a:gd name="T15" fmla="*/ 7 h 31"/>
                  <a:gd name="T16" fmla="*/ 29 w 42"/>
                  <a:gd name="T17" fmla="*/ 0 h 31"/>
                  <a:gd name="T18" fmla="*/ 38 w 42"/>
                  <a:gd name="T19" fmla="*/ 4 h 31"/>
                  <a:gd name="T20" fmla="*/ 42 w 42"/>
                  <a:gd name="T21" fmla="*/ 11 h 31"/>
                  <a:gd name="T22" fmla="*/ 33 w 42"/>
                  <a:gd name="T23" fmla="*/ 22 h 31"/>
                  <a:gd name="T24" fmla="*/ 33 w 42"/>
                  <a:gd name="T2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1">
                    <a:moveTo>
                      <a:pt x="33" y="22"/>
                    </a:moveTo>
                    <a:lnTo>
                      <a:pt x="22" y="18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11" y="7"/>
                    </a:lnTo>
                    <a:lnTo>
                      <a:pt x="20" y="7"/>
                    </a:lnTo>
                    <a:lnTo>
                      <a:pt x="29" y="0"/>
                    </a:lnTo>
                    <a:lnTo>
                      <a:pt x="38" y="4"/>
                    </a:lnTo>
                    <a:lnTo>
                      <a:pt x="42" y="11"/>
                    </a:lnTo>
                    <a:lnTo>
                      <a:pt x="33" y="22"/>
                    </a:lnTo>
                    <a:lnTo>
                      <a:pt x="33" y="2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8" name="Freeform 1080"/>
              <p:cNvSpPr>
                <a:spLocks/>
              </p:cNvSpPr>
              <p:nvPr/>
            </p:nvSpPr>
            <p:spPr bwMode="auto">
              <a:xfrm>
                <a:off x="4914" y="1610"/>
                <a:ext cx="4" cy="11"/>
              </a:xfrm>
              <a:custGeom>
                <a:avLst/>
                <a:gdLst>
                  <a:gd name="T0" fmla="*/ 4 w 4"/>
                  <a:gd name="T1" fmla="*/ 0 h 11"/>
                  <a:gd name="T2" fmla="*/ 2 w 4"/>
                  <a:gd name="T3" fmla="*/ 11 h 11"/>
                  <a:gd name="T4" fmla="*/ 0 w 4"/>
                  <a:gd name="T5" fmla="*/ 11 h 11"/>
                  <a:gd name="T6" fmla="*/ 4 w 4"/>
                  <a:gd name="T7" fmla="*/ 0 h 11"/>
                  <a:gd name="T8" fmla="*/ 4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09" name="Freeform 1081"/>
              <p:cNvSpPr>
                <a:spLocks/>
              </p:cNvSpPr>
              <p:nvPr/>
            </p:nvSpPr>
            <p:spPr bwMode="auto">
              <a:xfrm>
                <a:off x="4914" y="1610"/>
                <a:ext cx="4" cy="11"/>
              </a:xfrm>
              <a:custGeom>
                <a:avLst/>
                <a:gdLst>
                  <a:gd name="T0" fmla="*/ 4 w 4"/>
                  <a:gd name="T1" fmla="*/ 0 h 11"/>
                  <a:gd name="T2" fmla="*/ 2 w 4"/>
                  <a:gd name="T3" fmla="*/ 11 h 11"/>
                  <a:gd name="T4" fmla="*/ 0 w 4"/>
                  <a:gd name="T5" fmla="*/ 11 h 11"/>
                  <a:gd name="T6" fmla="*/ 4 w 4"/>
                  <a:gd name="T7" fmla="*/ 0 h 11"/>
                  <a:gd name="T8" fmla="*/ 4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0" name="Freeform 1082"/>
              <p:cNvSpPr>
                <a:spLocks/>
              </p:cNvSpPr>
              <p:nvPr/>
            </p:nvSpPr>
            <p:spPr bwMode="auto">
              <a:xfrm>
                <a:off x="4960" y="146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1" name="Freeform 1083"/>
              <p:cNvSpPr>
                <a:spLocks/>
              </p:cNvSpPr>
              <p:nvPr/>
            </p:nvSpPr>
            <p:spPr bwMode="auto">
              <a:xfrm>
                <a:off x="4960" y="146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2" name="Freeform 1084"/>
              <p:cNvSpPr>
                <a:spLocks/>
              </p:cNvSpPr>
              <p:nvPr/>
            </p:nvSpPr>
            <p:spPr bwMode="auto">
              <a:xfrm>
                <a:off x="4692" y="1512"/>
                <a:ext cx="100" cy="111"/>
              </a:xfrm>
              <a:custGeom>
                <a:avLst/>
                <a:gdLst>
                  <a:gd name="T0" fmla="*/ 99 w 100"/>
                  <a:gd name="T1" fmla="*/ 9 h 111"/>
                  <a:gd name="T2" fmla="*/ 100 w 100"/>
                  <a:gd name="T3" fmla="*/ 12 h 111"/>
                  <a:gd name="T4" fmla="*/ 84 w 100"/>
                  <a:gd name="T5" fmla="*/ 29 h 111"/>
                  <a:gd name="T6" fmla="*/ 84 w 100"/>
                  <a:gd name="T7" fmla="*/ 45 h 111"/>
                  <a:gd name="T8" fmla="*/ 64 w 100"/>
                  <a:gd name="T9" fmla="*/ 61 h 111"/>
                  <a:gd name="T10" fmla="*/ 49 w 100"/>
                  <a:gd name="T11" fmla="*/ 67 h 111"/>
                  <a:gd name="T12" fmla="*/ 49 w 100"/>
                  <a:gd name="T13" fmla="*/ 81 h 111"/>
                  <a:gd name="T14" fmla="*/ 64 w 100"/>
                  <a:gd name="T15" fmla="*/ 94 h 111"/>
                  <a:gd name="T16" fmla="*/ 53 w 100"/>
                  <a:gd name="T17" fmla="*/ 100 h 111"/>
                  <a:gd name="T18" fmla="*/ 44 w 100"/>
                  <a:gd name="T19" fmla="*/ 100 h 111"/>
                  <a:gd name="T20" fmla="*/ 33 w 100"/>
                  <a:gd name="T21" fmla="*/ 111 h 111"/>
                  <a:gd name="T22" fmla="*/ 20 w 100"/>
                  <a:gd name="T23" fmla="*/ 105 h 111"/>
                  <a:gd name="T24" fmla="*/ 19 w 100"/>
                  <a:gd name="T25" fmla="*/ 109 h 111"/>
                  <a:gd name="T26" fmla="*/ 13 w 100"/>
                  <a:gd name="T27" fmla="*/ 111 h 111"/>
                  <a:gd name="T28" fmla="*/ 11 w 100"/>
                  <a:gd name="T29" fmla="*/ 105 h 111"/>
                  <a:gd name="T30" fmla="*/ 13 w 100"/>
                  <a:gd name="T31" fmla="*/ 103 h 111"/>
                  <a:gd name="T32" fmla="*/ 6 w 100"/>
                  <a:gd name="T33" fmla="*/ 103 h 111"/>
                  <a:gd name="T34" fmla="*/ 9 w 100"/>
                  <a:gd name="T35" fmla="*/ 94 h 111"/>
                  <a:gd name="T36" fmla="*/ 17 w 100"/>
                  <a:gd name="T37" fmla="*/ 90 h 111"/>
                  <a:gd name="T38" fmla="*/ 13 w 100"/>
                  <a:gd name="T39" fmla="*/ 89 h 111"/>
                  <a:gd name="T40" fmla="*/ 17 w 100"/>
                  <a:gd name="T41" fmla="*/ 74 h 111"/>
                  <a:gd name="T42" fmla="*/ 4 w 100"/>
                  <a:gd name="T43" fmla="*/ 72 h 111"/>
                  <a:gd name="T44" fmla="*/ 0 w 100"/>
                  <a:gd name="T45" fmla="*/ 65 h 111"/>
                  <a:gd name="T46" fmla="*/ 8 w 100"/>
                  <a:gd name="T47" fmla="*/ 54 h 111"/>
                  <a:gd name="T48" fmla="*/ 24 w 100"/>
                  <a:gd name="T49" fmla="*/ 45 h 111"/>
                  <a:gd name="T50" fmla="*/ 39 w 100"/>
                  <a:gd name="T51" fmla="*/ 30 h 111"/>
                  <a:gd name="T52" fmla="*/ 49 w 100"/>
                  <a:gd name="T53" fmla="*/ 36 h 111"/>
                  <a:gd name="T54" fmla="*/ 60 w 100"/>
                  <a:gd name="T55" fmla="*/ 34 h 111"/>
                  <a:gd name="T56" fmla="*/ 60 w 100"/>
                  <a:gd name="T57" fmla="*/ 21 h 111"/>
                  <a:gd name="T58" fmla="*/ 73 w 100"/>
                  <a:gd name="T59" fmla="*/ 21 h 111"/>
                  <a:gd name="T60" fmla="*/ 82 w 100"/>
                  <a:gd name="T61" fmla="*/ 14 h 111"/>
                  <a:gd name="T62" fmla="*/ 91 w 100"/>
                  <a:gd name="T63" fmla="*/ 0 h 111"/>
                  <a:gd name="T64" fmla="*/ 99 w 100"/>
                  <a:gd name="T65" fmla="*/ 9 h 111"/>
                  <a:gd name="T66" fmla="*/ 99 w 100"/>
                  <a:gd name="T67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11">
                    <a:moveTo>
                      <a:pt x="99" y="9"/>
                    </a:moveTo>
                    <a:lnTo>
                      <a:pt x="100" y="12"/>
                    </a:lnTo>
                    <a:lnTo>
                      <a:pt x="84" y="29"/>
                    </a:lnTo>
                    <a:lnTo>
                      <a:pt x="84" y="45"/>
                    </a:lnTo>
                    <a:lnTo>
                      <a:pt x="64" y="61"/>
                    </a:lnTo>
                    <a:lnTo>
                      <a:pt x="49" y="67"/>
                    </a:lnTo>
                    <a:lnTo>
                      <a:pt x="49" y="81"/>
                    </a:lnTo>
                    <a:lnTo>
                      <a:pt x="64" y="94"/>
                    </a:lnTo>
                    <a:lnTo>
                      <a:pt x="53" y="100"/>
                    </a:lnTo>
                    <a:lnTo>
                      <a:pt x="44" y="100"/>
                    </a:lnTo>
                    <a:lnTo>
                      <a:pt x="33" y="111"/>
                    </a:lnTo>
                    <a:lnTo>
                      <a:pt x="20" y="105"/>
                    </a:lnTo>
                    <a:lnTo>
                      <a:pt x="19" y="109"/>
                    </a:lnTo>
                    <a:lnTo>
                      <a:pt x="13" y="111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6" y="103"/>
                    </a:lnTo>
                    <a:lnTo>
                      <a:pt x="9" y="94"/>
                    </a:lnTo>
                    <a:lnTo>
                      <a:pt x="17" y="90"/>
                    </a:lnTo>
                    <a:lnTo>
                      <a:pt x="13" y="89"/>
                    </a:lnTo>
                    <a:lnTo>
                      <a:pt x="17" y="74"/>
                    </a:lnTo>
                    <a:lnTo>
                      <a:pt x="4" y="72"/>
                    </a:lnTo>
                    <a:lnTo>
                      <a:pt x="0" y="65"/>
                    </a:lnTo>
                    <a:lnTo>
                      <a:pt x="8" y="54"/>
                    </a:lnTo>
                    <a:lnTo>
                      <a:pt x="24" y="45"/>
                    </a:lnTo>
                    <a:lnTo>
                      <a:pt x="39" y="30"/>
                    </a:lnTo>
                    <a:lnTo>
                      <a:pt x="49" y="36"/>
                    </a:lnTo>
                    <a:lnTo>
                      <a:pt x="60" y="34"/>
                    </a:lnTo>
                    <a:lnTo>
                      <a:pt x="60" y="21"/>
                    </a:lnTo>
                    <a:lnTo>
                      <a:pt x="73" y="21"/>
                    </a:lnTo>
                    <a:lnTo>
                      <a:pt x="82" y="14"/>
                    </a:lnTo>
                    <a:lnTo>
                      <a:pt x="91" y="0"/>
                    </a:lnTo>
                    <a:lnTo>
                      <a:pt x="99" y="9"/>
                    </a:lnTo>
                    <a:lnTo>
                      <a:pt x="99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3" name="Freeform 1085"/>
              <p:cNvSpPr>
                <a:spLocks/>
              </p:cNvSpPr>
              <p:nvPr/>
            </p:nvSpPr>
            <p:spPr bwMode="auto">
              <a:xfrm>
                <a:off x="4692" y="1512"/>
                <a:ext cx="100" cy="111"/>
              </a:xfrm>
              <a:custGeom>
                <a:avLst/>
                <a:gdLst>
                  <a:gd name="T0" fmla="*/ 99 w 100"/>
                  <a:gd name="T1" fmla="*/ 9 h 111"/>
                  <a:gd name="T2" fmla="*/ 100 w 100"/>
                  <a:gd name="T3" fmla="*/ 12 h 111"/>
                  <a:gd name="T4" fmla="*/ 84 w 100"/>
                  <a:gd name="T5" fmla="*/ 29 h 111"/>
                  <a:gd name="T6" fmla="*/ 84 w 100"/>
                  <a:gd name="T7" fmla="*/ 45 h 111"/>
                  <a:gd name="T8" fmla="*/ 64 w 100"/>
                  <a:gd name="T9" fmla="*/ 61 h 111"/>
                  <a:gd name="T10" fmla="*/ 49 w 100"/>
                  <a:gd name="T11" fmla="*/ 67 h 111"/>
                  <a:gd name="T12" fmla="*/ 49 w 100"/>
                  <a:gd name="T13" fmla="*/ 81 h 111"/>
                  <a:gd name="T14" fmla="*/ 64 w 100"/>
                  <a:gd name="T15" fmla="*/ 94 h 111"/>
                  <a:gd name="T16" fmla="*/ 53 w 100"/>
                  <a:gd name="T17" fmla="*/ 100 h 111"/>
                  <a:gd name="T18" fmla="*/ 44 w 100"/>
                  <a:gd name="T19" fmla="*/ 100 h 111"/>
                  <a:gd name="T20" fmla="*/ 33 w 100"/>
                  <a:gd name="T21" fmla="*/ 111 h 111"/>
                  <a:gd name="T22" fmla="*/ 20 w 100"/>
                  <a:gd name="T23" fmla="*/ 105 h 111"/>
                  <a:gd name="T24" fmla="*/ 19 w 100"/>
                  <a:gd name="T25" fmla="*/ 109 h 111"/>
                  <a:gd name="T26" fmla="*/ 13 w 100"/>
                  <a:gd name="T27" fmla="*/ 111 h 111"/>
                  <a:gd name="T28" fmla="*/ 11 w 100"/>
                  <a:gd name="T29" fmla="*/ 105 h 111"/>
                  <a:gd name="T30" fmla="*/ 13 w 100"/>
                  <a:gd name="T31" fmla="*/ 103 h 111"/>
                  <a:gd name="T32" fmla="*/ 6 w 100"/>
                  <a:gd name="T33" fmla="*/ 103 h 111"/>
                  <a:gd name="T34" fmla="*/ 9 w 100"/>
                  <a:gd name="T35" fmla="*/ 94 h 111"/>
                  <a:gd name="T36" fmla="*/ 17 w 100"/>
                  <a:gd name="T37" fmla="*/ 90 h 111"/>
                  <a:gd name="T38" fmla="*/ 13 w 100"/>
                  <a:gd name="T39" fmla="*/ 89 h 111"/>
                  <a:gd name="T40" fmla="*/ 17 w 100"/>
                  <a:gd name="T41" fmla="*/ 74 h 111"/>
                  <a:gd name="T42" fmla="*/ 4 w 100"/>
                  <a:gd name="T43" fmla="*/ 72 h 111"/>
                  <a:gd name="T44" fmla="*/ 0 w 100"/>
                  <a:gd name="T45" fmla="*/ 65 h 111"/>
                  <a:gd name="T46" fmla="*/ 8 w 100"/>
                  <a:gd name="T47" fmla="*/ 54 h 111"/>
                  <a:gd name="T48" fmla="*/ 24 w 100"/>
                  <a:gd name="T49" fmla="*/ 45 h 111"/>
                  <a:gd name="T50" fmla="*/ 39 w 100"/>
                  <a:gd name="T51" fmla="*/ 30 h 111"/>
                  <a:gd name="T52" fmla="*/ 49 w 100"/>
                  <a:gd name="T53" fmla="*/ 36 h 111"/>
                  <a:gd name="T54" fmla="*/ 60 w 100"/>
                  <a:gd name="T55" fmla="*/ 34 h 111"/>
                  <a:gd name="T56" fmla="*/ 60 w 100"/>
                  <a:gd name="T57" fmla="*/ 21 h 111"/>
                  <a:gd name="T58" fmla="*/ 73 w 100"/>
                  <a:gd name="T59" fmla="*/ 21 h 111"/>
                  <a:gd name="T60" fmla="*/ 82 w 100"/>
                  <a:gd name="T61" fmla="*/ 14 h 111"/>
                  <a:gd name="T62" fmla="*/ 91 w 100"/>
                  <a:gd name="T63" fmla="*/ 0 h 111"/>
                  <a:gd name="T64" fmla="*/ 99 w 100"/>
                  <a:gd name="T65" fmla="*/ 9 h 111"/>
                  <a:gd name="T66" fmla="*/ 99 w 100"/>
                  <a:gd name="T67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11">
                    <a:moveTo>
                      <a:pt x="99" y="9"/>
                    </a:moveTo>
                    <a:lnTo>
                      <a:pt x="100" y="12"/>
                    </a:lnTo>
                    <a:lnTo>
                      <a:pt x="84" y="29"/>
                    </a:lnTo>
                    <a:lnTo>
                      <a:pt x="84" y="45"/>
                    </a:lnTo>
                    <a:lnTo>
                      <a:pt x="64" y="61"/>
                    </a:lnTo>
                    <a:lnTo>
                      <a:pt x="49" y="67"/>
                    </a:lnTo>
                    <a:lnTo>
                      <a:pt x="49" y="81"/>
                    </a:lnTo>
                    <a:lnTo>
                      <a:pt x="64" y="94"/>
                    </a:lnTo>
                    <a:lnTo>
                      <a:pt x="53" y="100"/>
                    </a:lnTo>
                    <a:lnTo>
                      <a:pt x="44" y="100"/>
                    </a:lnTo>
                    <a:lnTo>
                      <a:pt x="33" y="111"/>
                    </a:lnTo>
                    <a:lnTo>
                      <a:pt x="20" y="105"/>
                    </a:lnTo>
                    <a:lnTo>
                      <a:pt x="19" y="109"/>
                    </a:lnTo>
                    <a:lnTo>
                      <a:pt x="13" y="111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6" y="103"/>
                    </a:lnTo>
                    <a:lnTo>
                      <a:pt x="9" y="94"/>
                    </a:lnTo>
                    <a:lnTo>
                      <a:pt x="17" y="90"/>
                    </a:lnTo>
                    <a:lnTo>
                      <a:pt x="13" y="89"/>
                    </a:lnTo>
                    <a:lnTo>
                      <a:pt x="17" y="74"/>
                    </a:lnTo>
                    <a:lnTo>
                      <a:pt x="4" y="72"/>
                    </a:lnTo>
                    <a:lnTo>
                      <a:pt x="0" y="65"/>
                    </a:lnTo>
                    <a:lnTo>
                      <a:pt x="8" y="54"/>
                    </a:lnTo>
                    <a:lnTo>
                      <a:pt x="24" y="45"/>
                    </a:lnTo>
                    <a:lnTo>
                      <a:pt x="39" y="30"/>
                    </a:lnTo>
                    <a:lnTo>
                      <a:pt x="49" y="36"/>
                    </a:lnTo>
                    <a:lnTo>
                      <a:pt x="60" y="34"/>
                    </a:lnTo>
                    <a:lnTo>
                      <a:pt x="60" y="21"/>
                    </a:lnTo>
                    <a:lnTo>
                      <a:pt x="73" y="21"/>
                    </a:lnTo>
                    <a:lnTo>
                      <a:pt x="82" y="14"/>
                    </a:lnTo>
                    <a:lnTo>
                      <a:pt x="91" y="0"/>
                    </a:lnTo>
                    <a:lnTo>
                      <a:pt x="99" y="9"/>
                    </a:lnTo>
                    <a:lnTo>
                      <a:pt x="99" y="9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4" name="Freeform 1086"/>
              <p:cNvSpPr>
                <a:spLocks/>
              </p:cNvSpPr>
              <p:nvPr/>
            </p:nvSpPr>
            <p:spPr bwMode="auto">
              <a:xfrm>
                <a:off x="4721" y="1706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4 h 6"/>
                  <a:gd name="T4" fmla="*/ 2 w 11"/>
                  <a:gd name="T5" fmla="*/ 6 h 6"/>
                  <a:gd name="T6" fmla="*/ 11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5" name="Freeform 1087"/>
              <p:cNvSpPr>
                <a:spLocks/>
              </p:cNvSpPr>
              <p:nvPr/>
            </p:nvSpPr>
            <p:spPr bwMode="auto">
              <a:xfrm>
                <a:off x="4721" y="1706"/>
                <a:ext cx="11" cy="6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4 h 6"/>
                  <a:gd name="T4" fmla="*/ 2 w 11"/>
                  <a:gd name="T5" fmla="*/ 6 h 6"/>
                  <a:gd name="T6" fmla="*/ 11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6" name="Freeform 1088"/>
              <p:cNvSpPr>
                <a:spLocks/>
              </p:cNvSpPr>
              <p:nvPr/>
            </p:nvSpPr>
            <p:spPr bwMode="auto">
              <a:xfrm>
                <a:off x="4720" y="1606"/>
                <a:ext cx="54" cy="82"/>
              </a:xfrm>
              <a:custGeom>
                <a:avLst/>
                <a:gdLst>
                  <a:gd name="T0" fmla="*/ 36 w 54"/>
                  <a:gd name="T1" fmla="*/ 0 h 82"/>
                  <a:gd name="T2" fmla="*/ 49 w 54"/>
                  <a:gd name="T3" fmla="*/ 20 h 82"/>
                  <a:gd name="T4" fmla="*/ 54 w 54"/>
                  <a:gd name="T5" fmla="*/ 49 h 82"/>
                  <a:gd name="T6" fmla="*/ 49 w 54"/>
                  <a:gd name="T7" fmla="*/ 64 h 82"/>
                  <a:gd name="T8" fmla="*/ 43 w 54"/>
                  <a:gd name="T9" fmla="*/ 67 h 82"/>
                  <a:gd name="T10" fmla="*/ 38 w 54"/>
                  <a:gd name="T11" fmla="*/ 66 h 82"/>
                  <a:gd name="T12" fmla="*/ 34 w 54"/>
                  <a:gd name="T13" fmla="*/ 73 h 82"/>
                  <a:gd name="T14" fmla="*/ 27 w 54"/>
                  <a:gd name="T15" fmla="*/ 69 h 82"/>
                  <a:gd name="T16" fmla="*/ 21 w 54"/>
                  <a:gd name="T17" fmla="*/ 77 h 82"/>
                  <a:gd name="T18" fmla="*/ 20 w 54"/>
                  <a:gd name="T19" fmla="*/ 73 h 82"/>
                  <a:gd name="T20" fmla="*/ 18 w 54"/>
                  <a:gd name="T21" fmla="*/ 78 h 82"/>
                  <a:gd name="T22" fmla="*/ 16 w 54"/>
                  <a:gd name="T23" fmla="*/ 78 h 82"/>
                  <a:gd name="T24" fmla="*/ 18 w 54"/>
                  <a:gd name="T25" fmla="*/ 75 h 82"/>
                  <a:gd name="T26" fmla="*/ 11 w 54"/>
                  <a:gd name="T27" fmla="*/ 80 h 82"/>
                  <a:gd name="T28" fmla="*/ 1 w 54"/>
                  <a:gd name="T29" fmla="*/ 82 h 82"/>
                  <a:gd name="T30" fmla="*/ 1 w 54"/>
                  <a:gd name="T31" fmla="*/ 77 h 82"/>
                  <a:gd name="T32" fmla="*/ 5 w 54"/>
                  <a:gd name="T33" fmla="*/ 78 h 82"/>
                  <a:gd name="T34" fmla="*/ 5 w 54"/>
                  <a:gd name="T35" fmla="*/ 73 h 82"/>
                  <a:gd name="T36" fmla="*/ 1 w 54"/>
                  <a:gd name="T37" fmla="*/ 71 h 82"/>
                  <a:gd name="T38" fmla="*/ 9 w 54"/>
                  <a:gd name="T39" fmla="*/ 53 h 82"/>
                  <a:gd name="T40" fmla="*/ 5 w 54"/>
                  <a:gd name="T41" fmla="*/ 37 h 82"/>
                  <a:gd name="T42" fmla="*/ 1 w 54"/>
                  <a:gd name="T43" fmla="*/ 40 h 82"/>
                  <a:gd name="T44" fmla="*/ 0 w 54"/>
                  <a:gd name="T45" fmla="*/ 35 h 82"/>
                  <a:gd name="T46" fmla="*/ 9 w 54"/>
                  <a:gd name="T47" fmla="*/ 31 h 82"/>
                  <a:gd name="T48" fmla="*/ 11 w 54"/>
                  <a:gd name="T49" fmla="*/ 33 h 82"/>
                  <a:gd name="T50" fmla="*/ 5 w 54"/>
                  <a:gd name="T51" fmla="*/ 17 h 82"/>
                  <a:gd name="T52" fmla="*/ 16 w 54"/>
                  <a:gd name="T53" fmla="*/ 6 h 82"/>
                  <a:gd name="T54" fmla="*/ 25 w 54"/>
                  <a:gd name="T55" fmla="*/ 6 h 82"/>
                  <a:gd name="T56" fmla="*/ 36 w 54"/>
                  <a:gd name="T57" fmla="*/ 0 h 82"/>
                  <a:gd name="T58" fmla="*/ 36 w 5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" h="82">
                    <a:moveTo>
                      <a:pt x="36" y="0"/>
                    </a:moveTo>
                    <a:lnTo>
                      <a:pt x="49" y="20"/>
                    </a:lnTo>
                    <a:lnTo>
                      <a:pt x="54" y="49"/>
                    </a:lnTo>
                    <a:lnTo>
                      <a:pt x="49" y="64"/>
                    </a:lnTo>
                    <a:lnTo>
                      <a:pt x="43" y="67"/>
                    </a:lnTo>
                    <a:lnTo>
                      <a:pt x="38" y="66"/>
                    </a:lnTo>
                    <a:lnTo>
                      <a:pt x="34" y="73"/>
                    </a:lnTo>
                    <a:lnTo>
                      <a:pt x="27" y="69"/>
                    </a:lnTo>
                    <a:lnTo>
                      <a:pt x="21" y="77"/>
                    </a:lnTo>
                    <a:lnTo>
                      <a:pt x="20" y="73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8" y="75"/>
                    </a:lnTo>
                    <a:lnTo>
                      <a:pt x="11" y="80"/>
                    </a:lnTo>
                    <a:lnTo>
                      <a:pt x="1" y="82"/>
                    </a:lnTo>
                    <a:lnTo>
                      <a:pt x="1" y="77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1" y="71"/>
                    </a:lnTo>
                    <a:lnTo>
                      <a:pt x="9" y="53"/>
                    </a:lnTo>
                    <a:lnTo>
                      <a:pt x="5" y="37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5" y="1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7" name="Freeform 1089"/>
              <p:cNvSpPr>
                <a:spLocks/>
              </p:cNvSpPr>
              <p:nvPr/>
            </p:nvSpPr>
            <p:spPr bwMode="auto">
              <a:xfrm>
                <a:off x="4720" y="1606"/>
                <a:ext cx="54" cy="82"/>
              </a:xfrm>
              <a:custGeom>
                <a:avLst/>
                <a:gdLst>
                  <a:gd name="T0" fmla="*/ 36 w 54"/>
                  <a:gd name="T1" fmla="*/ 0 h 82"/>
                  <a:gd name="T2" fmla="*/ 49 w 54"/>
                  <a:gd name="T3" fmla="*/ 20 h 82"/>
                  <a:gd name="T4" fmla="*/ 54 w 54"/>
                  <a:gd name="T5" fmla="*/ 49 h 82"/>
                  <a:gd name="T6" fmla="*/ 49 w 54"/>
                  <a:gd name="T7" fmla="*/ 64 h 82"/>
                  <a:gd name="T8" fmla="*/ 43 w 54"/>
                  <a:gd name="T9" fmla="*/ 67 h 82"/>
                  <a:gd name="T10" fmla="*/ 38 w 54"/>
                  <a:gd name="T11" fmla="*/ 66 h 82"/>
                  <a:gd name="T12" fmla="*/ 34 w 54"/>
                  <a:gd name="T13" fmla="*/ 73 h 82"/>
                  <a:gd name="T14" fmla="*/ 27 w 54"/>
                  <a:gd name="T15" fmla="*/ 69 h 82"/>
                  <a:gd name="T16" fmla="*/ 21 w 54"/>
                  <a:gd name="T17" fmla="*/ 77 h 82"/>
                  <a:gd name="T18" fmla="*/ 20 w 54"/>
                  <a:gd name="T19" fmla="*/ 73 h 82"/>
                  <a:gd name="T20" fmla="*/ 18 w 54"/>
                  <a:gd name="T21" fmla="*/ 78 h 82"/>
                  <a:gd name="T22" fmla="*/ 16 w 54"/>
                  <a:gd name="T23" fmla="*/ 78 h 82"/>
                  <a:gd name="T24" fmla="*/ 18 w 54"/>
                  <a:gd name="T25" fmla="*/ 75 h 82"/>
                  <a:gd name="T26" fmla="*/ 11 w 54"/>
                  <a:gd name="T27" fmla="*/ 80 h 82"/>
                  <a:gd name="T28" fmla="*/ 1 w 54"/>
                  <a:gd name="T29" fmla="*/ 82 h 82"/>
                  <a:gd name="T30" fmla="*/ 1 w 54"/>
                  <a:gd name="T31" fmla="*/ 77 h 82"/>
                  <a:gd name="T32" fmla="*/ 5 w 54"/>
                  <a:gd name="T33" fmla="*/ 78 h 82"/>
                  <a:gd name="T34" fmla="*/ 5 w 54"/>
                  <a:gd name="T35" fmla="*/ 73 h 82"/>
                  <a:gd name="T36" fmla="*/ 1 w 54"/>
                  <a:gd name="T37" fmla="*/ 71 h 82"/>
                  <a:gd name="T38" fmla="*/ 9 w 54"/>
                  <a:gd name="T39" fmla="*/ 53 h 82"/>
                  <a:gd name="T40" fmla="*/ 5 w 54"/>
                  <a:gd name="T41" fmla="*/ 37 h 82"/>
                  <a:gd name="T42" fmla="*/ 1 w 54"/>
                  <a:gd name="T43" fmla="*/ 40 h 82"/>
                  <a:gd name="T44" fmla="*/ 0 w 54"/>
                  <a:gd name="T45" fmla="*/ 35 h 82"/>
                  <a:gd name="T46" fmla="*/ 9 w 54"/>
                  <a:gd name="T47" fmla="*/ 31 h 82"/>
                  <a:gd name="T48" fmla="*/ 11 w 54"/>
                  <a:gd name="T49" fmla="*/ 33 h 82"/>
                  <a:gd name="T50" fmla="*/ 5 w 54"/>
                  <a:gd name="T51" fmla="*/ 17 h 82"/>
                  <a:gd name="T52" fmla="*/ 16 w 54"/>
                  <a:gd name="T53" fmla="*/ 6 h 82"/>
                  <a:gd name="T54" fmla="*/ 25 w 54"/>
                  <a:gd name="T55" fmla="*/ 6 h 82"/>
                  <a:gd name="T56" fmla="*/ 36 w 54"/>
                  <a:gd name="T57" fmla="*/ 0 h 82"/>
                  <a:gd name="T58" fmla="*/ 36 w 5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" h="82">
                    <a:moveTo>
                      <a:pt x="36" y="0"/>
                    </a:moveTo>
                    <a:lnTo>
                      <a:pt x="49" y="20"/>
                    </a:lnTo>
                    <a:lnTo>
                      <a:pt x="54" y="49"/>
                    </a:lnTo>
                    <a:lnTo>
                      <a:pt x="49" y="64"/>
                    </a:lnTo>
                    <a:lnTo>
                      <a:pt x="43" y="67"/>
                    </a:lnTo>
                    <a:lnTo>
                      <a:pt x="38" y="66"/>
                    </a:lnTo>
                    <a:lnTo>
                      <a:pt x="34" y="73"/>
                    </a:lnTo>
                    <a:lnTo>
                      <a:pt x="27" y="69"/>
                    </a:lnTo>
                    <a:lnTo>
                      <a:pt x="21" y="77"/>
                    </a:lnTo>
                    <a:lnTo>
                      <a:pt x="20" y="73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8" y="75"/>
                    </a:lnTo>
                    <a:lnTo>
                      <a:pt x="11" y="80"/>
                    </a:lnTo>
                    <a:lnTo>
                      <a:pt x="1" y="82"/>
                    </a:lnTo>
                    <a:lnTo>
                      <a:pt x="1" y="77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1" y="71"/>
                    </a:lnTo>
                    <a:lnTo>
                      <a:pt x="9" y="53"/>
                    </a:lnTo>
                    <a:lnTo>
                      <a:pt x="5" y="37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9" y="31"/>
                    </a:lnTo>
                    <a:lnTo>
                      <a:pt x="11" y="33"/>
                    </a:lnTo>
                    <a:lnTo>
                      <a:pt x="5" y="1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8" name="Freeform 1090"/>
              <p:cNvSpPr>
                <a:spLocks/>
              </p:cNvSpPr>
              <p:nvPr/>
            </p:nvSpPr>
            <p:spPr bwMode="auto">
              <a:xfrm>
                <a:off x="4305" y="1903"/>
                <a:ext cx="116" cy="143"/>
              </a:xfrm>
              <a:custGeom>
                <a:avLst/>
                <a:gdLst>
                  <a:gd name="T0" fmla="*/ 15 w 116"/>
                  <a:gd name="T1" fmla="*/ 14 h 143"/>
                  <a:gd name="T2" fmla="*/ 0 w 116"/>
                  <a:gd name="T3" fmla="*/ 31 h 143"/>
                  <a:gd name="T4" fmla="*/ 0 w 116"/>
                  <a:gd name="T5" fmla="*/ 34 h 143"/>
                  <a:gd name="T6" fmla="*/ 4 w 116"/>
                  <a:gd name="T7" fmla="*/ 38 h 143"/>
                  <a:gd name="T8" fmla="*/ 5 w 116"/>
                  <a:gd name="T9" fmla="*/ 47 h 143"/>
                  <a:gd name="T10" fmla="*/ 15 w 116"/>
                  <a:gd name="T11" fmla="*/ 51 h 143"/>
                  <a:gd name="T12" fmla="*/ 11 w 116"/>
                  <a:gd name="T13" fmla="*/ 83 h 143"/>
                  <a:gd name="T14" fmla="*/ 27 w 116"/>
                  <a:gd name="T15" fmla="*/ 72 h 143"/>
                  <a:gd name="T16" fmla="*/ 38 w 116"/>
                  <a:gd name="T17" fmla="*/ 78 h 143"/>
                  <a:gd name="T18" fmla="*/ 44 w 116"/>
                  <a:gd name="T19" fmla="*/ 74 h 143"/>
                  <a:gd name="T20" fmla="*/ 45 w 116"/>
                  <a:gd name="T21" fmla="*/ 71 h 143"/>
                  <a:gd name="T22" fmla="*/ 51 w 116"/>
                  <a:gd name="T23" fmla="*/ 69 h 143"/>
                  <a:gd name="T24" fmla="*/ 56 w 116"/>
                  <a:gd name="T25" fmla="*/ 69 h 143"/>
                  <a:gd name="T26" fmla="*/ 67 w 116"/>
                  <a:gd name="T27" fmla="*/ 83 h 143"/>
                  <a:gd name="T28" fmla="*/ 73 w 116"/>
                  <a:gd name="T29" fmla="*/ 105 h 143"/>
                  <a:gd name="T30" fmla="*/ 84 w 116"/>
                  <a:gd name="T31" fmla="*/ 116 h 143"/>
                  <a:gd name="T32" fmla="*/ 84 w 116"/>
                  <a:gd name="T33" fmla="*/ 134 h 143"/>
                  <a:gd name="T34" fmla="*/ 80 w 116"/>
                  <a:gd name="T35" fmla="*/ 138 h 143"/>
                  <a:gd name="T36" fmla="*/ 91 w 116"/>
                  <a:gd name="T37" fmla="*/ 143 h 143"/>
                  <a:gd name="T38" fmla="*/ 98 w 116"/>
                  <a:gd name="T39" fmla="*/ 134 h 143"/>
                  <a:gd name="T40" fmla="*/ 107 w 116"/>
                  <a:gd name="T41" fmla="*/ 136 h 143"/>
                  <a:gd name="T42" fmla="*/ 115 w 116"/>
                  <a:gd name="T43" fmla="*/ 131 h 143"/>
                  <a:gd name="T44" fmla="*/ 116 w 116"/>
                  <a:gd name="T45" fmla="*/ 121 h 143"/>
                  <a:gd name="T46" fmla="*/ 109 w 116"/>
                  <a:gd name="T47" fmla="*/ 105 h 143"/>
                  <a:gd name="T48" fmla="*/ 100 w 116"/>
                  <a:gd name="T49" fmla="*/ 100 h 143"/>
                  <a:gd name="T50" fmla="*/ 100 w 116"/>
                  <a:gd name="T51" fmla="*/ 96 h 143"/>
                  <a:gd name="T52" fmla="*/ 98 w 116"/>
                  <a:gd name="T53" fmla="*/ 89 h 143"/>
                  <a:gd name="T54" fmla="*/ 91 w 116"/>
                  <a:gd name="T55" fmla="*/ 83 h 143"/>
                  <a:gd name="T56" fmla="*/ 78 w 116"/>
                  <a:gd name="T57" fmla="*/ 67 h 143"/>
                  <a:gd name="T58" fmla="*/ 58 w 116"/>
                  <a:gd name="T59" fmla="*/ 54 h 143"/>
                  <a:gd name="T60" fmla="*/ 62 w 116"/>
                  <a:gd name="T61" fmla="*/ 49 h 143"/>
                  <a:gd name="T62" fmla="*/ 67 w 116"/>
                  <a:gd name="T63" fmla="*/ 49 h 143"/>
                  <a:gd name="T64" fmla="*/ 73 w 116"/>
                  <a:gd name="T65" fmla="*/ 43 h 143"/>
                  <a:gd name="T66" fmla="*/ 65 w 116"/>
                  <a:gd name="T67" fmla="*/ 31 h 143"/>
                  <a:gd name="T68" fmla="*/ 64 w 116"/>
                  <a:gd name="T69" fmla="*/ 27 h 143"/>
                  <a:gd name="T70" fmla="*/ 47 w 116"/>
                  <a:gd name="T71" fmla="*/ 27 h 143"/>
                  <a:gd name="T72" fmla="*/ 42 w 116"/>
                  <a:gd name="T73" fmla="*/ 23 h 143"/>
                  <a:gd name="T74" fmla="*/ 42 w 116"/>
                  <a:gd name="T75" fmla="*/ 14 h 143"/>
                  <a:gd name="T76" fmla="*/ 33 w 116"/>
                  <a:gd name="T77" fmla="*/ 1 h 143"/>
                  <a:gd name="T78" fmla="*/ 25 w 116"/>
                  <a:gd name="T79" fmla="*/ 0 h 143"/>
                  <a:gd name="T80" fmla="*/ 22 w 116"/>
                  <a:gd name="T81" fmla="*/ 1 h 143"/>
                  <a:gd name="T82" fmla="*/ 22 w 116"/>
                  <a:gd name="T83" fmla="*/ 20 h 143"/>
                  <a:gd name="T84" fmla="*/ 16 w 116"/>
                  <a:gd name="T85" fmla="*/ 21 h 143"/>
                  <a:gd name="T86" fmla="*/ 15 w 116"/>
                  <a:gd name="T87" fmla="*/ 14 h 143"/>
                  <a:gd name="T88" fmla="*/ 15 w 116"/>
                  <a:gd name="T89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" h="143">
                    <a:moveTo>
                      <a:pt x="15" y="14"/>
                    </a:moveTo>
                    <a:lnTo>
                      <a:pt x="0" y="31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5" y="47"/>
                    </a:lnTo>
                    <a:lnTo>
                      <a:pt x="15" y="51"/>
                    </a:lnTo>
                    <a:lnTo>
                      <a:pt x="11" y="83"/>
                    </a:lnTo>
                    <a:lnTo>
                      <a:pt x="27" y="72"/>
                    </a:lnTo>
                    <a:lnTo>
                      <a:pt x="38" y="78"/>
                    </a:lnTo>
                    <a:lnTo>
                      <a:pt x="44" y="74"/>
                    </a:lnTo>
                    <a:lnTo>
                      <a:pt x="45" y="71"/>
                    </a:lnTo>
                    <a:lnTo>
                      <a:pt x="51" y="69"/>
                    </a:lnTo>
                    <a:lnTo>
                      <a:pt x="56" y="69"/>
                    </a:lnTo>
                    <a:lnTo>
                      <a:pt x="67" y="83"/>
                    </a:lnTo>
                    <a:lnTo>
                      <a:pt x="73" y="105"/>
                    </a:lnTo>
                    <a:lnTo>
                      <a:pt x="84" y="116"/>
                    </a:lnTo>
                    <a:lnTo>
                      <a:pt x="84" y="134"/>
                    </a:lnTo>
                    <a:lnTo>
                      <a:pt x="80" y="138"/>
                    </a:lnTo>
                    <a:lnTo>
                      <a:pt x="91" y="143"/>
                    </a:lnTo>
                    <a:lnTo>
                      <a:pt x="98" y="134"/>
                    </a:lnTo>
                    <a:lnTo>
                      <a:pt x="107" y="136"/>
                    </a:lnTo>
                    <a:lnTo>
                      <a:pt x="115" y="131"/>
                    </a:lnTo>
                    <a:lnTo>
                      <a:pt x="116" y="121"/>
                    </a:lnTo>
                    <a:lnTo>
                      <a:pt x="109" y="105"/>
                    </a:lnTo>
                    <a:lnTo>
                      <a:pt x="100" y="100"/>
                    </a:lnTo>
                    <a:lnTo>
                      <a:pt x="100" y="96"/>
                    </a:lnTo>
                    <a:lnTo>
                      <a:pt x="98" y="89"/>
                    </a:lnTo>
                    <a:lnTo>
                      <a:pt x="91" y="83"/>
                    </a:lnTo>
                    <a:lnTo>
                      <a:pt x="78" y="67"/>
                    </a:lnTo>
                    <a:lnTo>
                      <a:pt x="58" y="54"/>
                    </a:lnTo>
                    <a:lnTo>
                      <a:pt x="62" y="49"/>
                    </a:lnTo>
                    <a:lnTo>
                      <a:pt x="67" y="49"/>
                    </a:lnTo>
                    <a:lnTo>
                      <a:pt x="73" y="43"/>
                    </a:lnTo>
                    <a:lnTo>
                      <a:pt x="65" y="31"/>
                    </a:lnTo>
                    <a:lnTo>
                      <a:pt x="64" y="27"/>
                    </a:lnTo>
                    <a:lnTo>
                      <a:pt x="47" y="27"/>
                    </a:lnTo>
                    <a:lnTo>
                      <a:pt x="42" y="23"/>
                    </a:lnTo>
                    <a:lnTo>
                      <a:pt x="42" y="14"/>
                    </a:lnTo>
                    <a:lnTo>
                      <a:pt x="33" y="1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20"/>
                    </a:lnTo>
                    <a:lnTo>
                      <a:pt x="16" y="21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19" name="Freeform 1091"/>
              <p:cNvSpPr>
                <a:spLocks/>
              </p:cNvSpPr>
              <p:nvPr/>
            </p:nvSpPr>
            <p:spPr bwMode="auto">
              <a:xfrm>
                <a:off x="4305" y="1903"/>
                <a:ext cx="116" cy="143"/>
              </a:xfrm>
              <a:custGeom>
                <a:avLst/>
                <a:gdLst>
                  <a:gd name="T0" fmla="*/ 15 w 116"/>
                  <a:gd name="T1" fmla="*/ 14 h 143"/>
                  <a:gd name="T2" fmla="*/ 0 w 116"/>
                  <a:gd name="T3" fmla="*/ 31 h 143"/>
                  <a:gd name="T4" fmla="*/ 0 w 116"/>
                  <a:gd name="T5" fmla="*/ 34 h 143"/>
                  <a:gd name="T6" fmla="*/ 4 w 116"/>
                  <a:gd name="T7" fmla="*/ 38 h 143"/>
                  <a:gd name="T8" fmla="*/ 5 w 116"/>
                  <a:gd name="T9" fmla="*/ 47 h 143"/>
                  <a:gd name="T10" fmla="*/ 15 w 116"/>
                  <a:gd name="T11" fmla="*/ 51 h 143"/>
                  <a:gd name="T12" fmla="*/ 11 w 116"/>
                  <a:gd name="T13" fmla="*/ 83 h 143"/>
                  <a:gd name="T14" fmla="*/ 27 w 116"/>
                  <a:gd name="T15" fmla="*/ 72 h 143"/>
                  <a:gd name="T16" fmla="*/ 38 w 116"/>
                  <a:gd name="T17" fmla="*/ 78 h 143"/>
                  <a:gd name="T18" fmla="*/ 44 w 116"/>
                  <a:gd name="T19" fmla="*/ 74 h 143"/>
                  <a:gd name="T20" fmla="*/ 45 w 116"/>
                  <a:gd name="T21" fmla="*/ 71 h 143"/>
                  <a:gd name="T22" fmla="*/ 51 w 116"/>
                  <a:gd name="T23" fmla="*/ 69 h 143"/>
                  <a:gd name="T24" fmla="*/ 56 w 116"/>
                  <a:gd name="T25" fmla="*/ 69 h 143"/>
                  <a:gd name="T26" fmla="*/ 67 w 116"/>
                  <a:gd name="T27" fmla="*/ 83 h 143"/>
                  <a:gd name="T28" fmla="*/ 73 w 116"/>
                  <a:gd name="T29" fmla="*/ 105 h 143"/>
                  <a:gd name="T30" fmla="*/ 84 w 116"/>
                  <a:gd name="T31" fmla="*/ 116 h 143"/>
                  <a:gd name="T32" fmla="*/ 84 w 116"/>
                  <a:gd name="T33" fmla="*/ 134 h 143"/>
                  <a:gd name="T34" fmla="*/ 80 w 116"/>
                  <a:gd name="T35" fmla="*/ 138 h 143"/>
                  <a:gd name="T36" fmla="*/ 91 w 116"/>
                  <a:gd name="T37" fmla="*/ 143 h 143"/>
                  <a:gd name="T38" fmla="*/ 98 w 116"/>
                  <a:gd name="T39" fmla="*/ 134 h 143"/>
                  <a:gd name="T40" fmla="*/ 107 w 116"/>
                  <a:gd name="T41" fmla="*/ 136 h 143"/>
                  <a:gd name="T42" fmla="*/ 115 w 116"/>
                  <a:gd name="T43" fmla="*/ 131 h 143"/>
                  <a:gd name="T44" fmla="*/ 116 w 116"/>
                  <a:gd name="T45" fmla="*/ 121 h 143"/>
                  <a:gd name="T46" fmla="*/ 109 w 116"/>
                  <a:gd name="T47" fmla="*/ 105 h 143"/>
                  <a:gd name="T48" fmla="*/ 100 w 116"/>
                  <a:gd name="T49" fmla="*/ 100 h 143"/>
                  <a:gd name="T50" fmla="*/ 100 w 116"/>
                  <a:gd name="T51" fmla="*/ 96 h 143"/>
                  <a:gd name="T52" fmla="*/ 98 w 116"/>
                  <a:gd name="T53" fmla="*/ 89 h 143"/>
                  <a:gd name="T54" fmla="*/ 91 w 116"/>
                  <a:gd name="T55" fmla="*/ 83 h 143"/>
                  <a:gd name="T56" fmla="*/ 78 w 116"/>
                  <a:gd name="T57" fmla="*/ 67 h 143"/>
                  <a:gd name="T58" fmla="*/ 58 w 116"/>
                  <a:gd name="T59" fmla="*/ 54 h 143"/>
                  <a:gd name="T60" fmla="*/ 62 w 116"/>
                  <a:gd name="T61" fmla="*/ 49 h 143"/>
                  <a:gd name="T62" fmla="*/ 67 w 116"/>
                  <a:gd name="T63" fmla="*/ 49 h 143"/>
                  <a:gd name="T64" fmla="*/ 73 w 116"/>
                  <a:gd name="T65" fmla="*/ 43 h 143"/>
                  <a:gd name="T66" fmla="*/ 65 w 116"/>
                  <a:gd name="T67" fmla="*/ 31 h 143"/>
                  <a:gd name="T68" fmla="*/ 64 w 116"/>
                  <a:gd name="T69" fmla="*/ 27 h 143"/>
                  <a:gd name="T70" fmla="*/ 47 w 116"/>
                  <a:gd name="T71" fmla="*/ 27 h 143"/>
                  <a:gd name="T72" fmla="*/ 42 w 116"/>
                  <a:gd name="T73" fmla="*/ 23 h 143"/>
                  <a:gd name="T74" fmla="*/ 42 w 116"/>
                  <a:gd name="T75" fmla="*/ 14 h 143"/>
                  <a:gd name="T76" fmla="*/ 33 w 116"/>
                  <a:gd name="T77" fmla="*/ 1 h 143"/>
                  <a:gd name="T78" fmla="*/ 25 w 116"/>
                  <a:gd name="T79" fmla="*/ 0 h 143"/>
                  <a:gd name="T80" fmla="*/ 22 w 116"/>
                  <a:gd name="T81" fmla="*/ 1 h 143"/>
                  <a:gd name="T82" fmla="*/ 22 w 116"/>
                  <a:gd name="T83" fmla="*/ 20 h 143"/>
                  <a:gd name="T84" fmla="*/ 16 w 116"/>
                  <a:gd name="T85" fmla="*/ 21 h 143"/>
                  <a:gd name="T86" fmla="*/ 15 w 116"/>
                  <a:gd name="T87" fmla="*/ 14 h 143"/>
                  <a:gd name="T88" fmla="*/ 15 w 116"/>
                  <a:gd name="T89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6" h="143">
                    <a:moveTo>
                      <a:pt x="15" y="14"/>
                    </a:moveTo>
                    <a:lnTo>
                      <a:pt x="0" y="31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5" y="47"/>
                    </a:lnTo>
                    <a:lnTo>
                      <a:pt x="15" y="51"/>
                    </a:lnTo>
                    <a:lnTo>
                      <a:pt x="11" y="83"/>
                    </a:lnTo>
                    <a:lnTo>
                      <a:pt x="27" y="72"/>
                    </a:lnTo>
                    <a:lnTo>
                      <a:pt x="38" y="78"/>
                    </a:lnTo>
                    <a:lnTo>
                      <a:pt x="44" y="74"/>
                    </a:lnTo>
                    <a:lnTo>
                      <a:pt x="45" y="71"/>
                    </a:lnTo>
                    <a:lnTo>
                      <a:pt x="51" y="69"/>
                    </a:lnTo>
                    <a:lnTo>
                      <a:pt x="56" y="69"/>
                    </a:lnTo>
                    <a:lnTo>
                      <a:pt x="67" y="83"/>
                    </a:lnTo>
                    <a:lnTo>
                      <a:pt x="73" y="105"/>
                    </a:lnTo>
                    <a:lnTo>
                      <a:pt x="84" y="116"/>
                    </a:lnTo>
                    <a:lnTo>
                      <a:pt x="84" y="134"/>
                    </a:lnTo>
                    <a:lnTo>
                      <a:pt x="80" y="138"/>
                    </a:lnTo>
                    <a:lnTo>
                      <a:pt x="91" y="143"/>
                    </a:lnTo>
                    <a:lnTo>
                      <a:pt x="98" y="134"/>
                    </a:lnTo>
                    <a:lnTo>
                      <a:pt x="107" y="136"/>
                    </a:lnTo>
                    <a:lnTo>
                      <a:pt x="115" y="131"/>
                    </a:lnTo>
                    <a:lnTo>
                      <a:pt x="116" y="121"/>
                    </a:lnTo>
                    <a:lnTo>
                      <a:pt x="109" y="105"/>
                    </a:lnTo>
                    <a:lnTo>
                      <a:pt x="100" y="100"/>
                    </a:lnTo>
                    <a:lnTo>
                      <a:pt x="100" y="96"/>
                    </a:lnTo>
                    <a:lnTo>
                      <a:pt x="98" y="89"/>
                    </a:lnTo>
                    <a:lnTo>
                      <a:pt x="91" y="83"/>
                    </a:lnTo>
                    <a:lnTo>
                      <a:pt x="78" y="67"/>
                    </a:lnTo>
                    <a:lnTo>
                      <a:pt x="58" y="54"/>
                    </a:lnTo>
                    <a:lnTo>
                      <a:pt x="62" y="49"/>
                    </a:lnTo>
                    <a:lnTo>
                      <a:pt x="67" y="49"/>
                    </a:lnTo>
                    <a:lnTo>
                      <a:pt x="73" y="43"/>
                    </a:lnTo>
                    <a:lnTo>
                      <a:pt x="65" y="31"/>
                    </a:lnTo>
                    <a:lnTo>
                      <a:pt x="64" y="27"/>
                    </a:lnTo>
                    <a:lnTo>
                      <a:pt x="47" y="27"/>
                    </a:lnTo>
                    <a:lnTo>
                      <a:pt x="42" y="23"/>
                    </a:lnTo>
                    <a:lnTo>
                      <a:pt x="42" y="14"/>
                    </a:lnTo>
                    <a:lnTo>
                      <a:pt x="33" y="1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20"/>
                    </a:lnTo>
                    <a:lnTo>
                      <a:pt x="16" y="21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0" name="Freeform 1092"/>
              <p:cNvSpPr>
                <a:spLocks/>
              </p:cNvSpPr>
              <p:nvPr/>
            </p:nvSpPr>
            <p:spPr bwMode="auto">
              <a:xfrm>
                <a:off x="4456" y="2161"/>
                <a:ext cx="155" cy="94"/>
              </a:xfrm>
              <a:custGeom>
                <a:avLst/>
                <a:gdLst>
                  <a:gd name="T0" fmla="*/ 0 w 155"/>
                  <a:gd name="T1" fmla="*/ 76 h 94"/>
                  <a:gd name="T2" fmla="*/ 5 w 155"/>
                  <a:gd name="T3" fmla="*/ 82 h 94"/>
                  <a:gd name="T4" fmla="*/ 22 w 155"/>
                  <a:gd name="T5" fmla="*/ 85 h 94"/>
                  <a:gd name="T6" fmla="*/ 25 w 155"/>
                  <a:gd name="T7" fmla="*/ 73 h 94"/>
                  <a:gd name="T8" fmla="*/ 29 w 155"/>
                  <a:gd name="T9" fmla="*/ 73 h 94"/>
                  <a:gd name="T10" fmla="*/ 33 w 155"/>
                  <a:gd name="T11" fmla="*/ 65 h 94"/>
                  <a:gd name="T12" fmla="*/ 51 w 155"/>
                  <a:gd name="T13" fmla="*/ 62 h 94"/>
                  <a:gd name="T14" fmla="*/ 65 w 155"/>
                  <a:gd name="T15" fmla="*/ 44 h 94"/>
                  <a:gd name="T16" fmla="*/ 69 w 155"/>
                  <a:gd name="T17" fmla="*/ 36 h 94"/>
                  <a:gd name="T18" fmla="*/ 78 w 155"/>
                  <a:gd name="T19" fmla="*/ 45 h 94"/>
                  <a:gd name="T20" fmla="*/ 85 w 155"/>
                  <a:gd name="T21" fmla="*/ 34 h 94"/>
                  <a:gd name="T22" fmla="*/ 93 w 155"/>
                  <a:gd name="T23" fmla="*/ 40 h 94"/>
                  <a:gd name="T24" fmla="*/ 89 w 155"/>
                  <a:gd name="T25" fmla="*/ 33 h 94"/>
                  <a:gd name="T26" fmla="*/ 95 w 155"/>
                  <a:gd name="T27" fmla="*/ 27 h 94"/>
                  <a:gd name="T28" fmla="*/ 93 w 155"/>
                  <a:gd name="T29" fmla="*/ 24 h 94"/>
                  <a:gd name="T30" fmla="*/ 98 w 155"/>
                  <a:gd name="T31" fmla="*/ 22 h 94"/>
                  <a:gd name="T32" fmla="*/ 113 w 155"/>
                  <a:gd name="T33" fmla="*/ 0 h 94"/>
                  <a:gd name="T34" fmla="*/ 113 w 155"/>
                  <a:gd name="T35" fmla="*/ 5 h 94"/>
                  <a:gd name="T36" fmla="*/ 120 w 155"/>
                  <a:gd name="T37" fmla="*/ 0 h 94"/>
                  <a:gd name="T38" fmla="*/ 122 w 155"/>
                  <a:gd name="T39" fmla="*/ 5 h 94"/>
                  <a:gd name="T40" fmla="*/ 127 w 155"/>
                  <a:gd name="T41" fmla="*/ 7 h 94"/>
                  <a:gd name="T42" fmla="*/ 127 w 155"/>
                  <a:gd name="T43" fmla="*/ 16 h 94"/>
                  <a:gd name="T44" fmla="*/ 135 w 155"/>
                  <a:gd name="T45" fmla="*/ 14 h 94"/>
                  <a:gd name="T46" fmla="*/ 135 w 155"/>
                  <a:gd name="T47" fmla="*/ 20 h 94"/>
                  <a:gd name="T48" fmla="*/ 138 w 155"/>
                  <a:gd name="T49" fmla="*/ 20 h 94"/>
                  <a:gd name="T50" fmla="*/ 155 w 155"/>
                  <a:gd name="T51" fmla="*/ 27 h 94"/>
                  <a:gd name="T52" fmla="*/ 145 w 155"/>
                  <a:gd name="T53" fmla="*/ 33 h 94"/>
                  <a:gd name="T54" fmla="*/ 138 w 155"/>
                  <a:gd name="T55" fmla="*/ 33 h 94"/>
                  <a:gd name="T56" fmla="*/ 142 w 155"/>
                  <a:gd name="T57" fmla="*/ 40 h 94"/>
                  <a:gd name="T58" fmla="*/ 135 w 155"/>
                  <a:gd name="T59" fmla="*/ 44 h 94"/>
                  <a:gd name="T60" fmla="*/ 129 w 155"/>
                  <a:gd name="T61" fmla="*/ 42 h 94"/>
                  <a:gd name="T62" fmla="*/ 127 w 155"/>
                  <a:gd name="T63" fmla="*/ 44 h 94"/>
                  <a:gd name="T64" fmla="*/ 118 w 155"/>
                  <a:gd name="T65" fmla="*/ 40 h 94"/>
                  <a:gd name="T66" fmla="*/ 98 w 155"/>
                  <a:gd name="T67" fmla="*/ 42 h 94"/>
                  <a:gd name="T68" fmla="*/ 82 w 155"/>
                  <a:gd name="T69" fmla="*/ 80 h 94"/>
                  <a:gd name="T70" fmla="*/ 78 w 155"/>
                  <a:gd name="T71" fmla="*/ 85 h 94"/>
                  <a:gd name="T72" fmla="*/ 73 w 155"/>
                  <a:gd name="T73" fmla="*/ 87 h 94"/>
                  <a:gd name="T74" fmla="*/ 60 w 155"/>
                  <a:gd name="T75" fmla="*/ 91 h 94"/>
                  <a:gd name="T76" fmla="*/ 51 w 155"/>
                  <a:gd name="T77" fmla="*/ 85 h 94"/>
                  <a:gd name="T78" fmla="*/ 44 w 155"/>
                  <a:gd name="T79" fmla="*/ 85 h 94"/>
                  <a:gd name="T80" fmla="*/ 33 w 155"/>
                  <a:gd name="T81" fmla="*/ 94 h 94"/>
                  <a:gd name="T82" fmla="*/ 15 w 155"/>
                  <a:gd name="T83" fmla="*/ 94 h 94"/>
                  <a:gd name="T84" fmla="*/ 5 w 155"/>
                  <a:gd name="T85" fmla="*/ 91 h 94"/>
                  <a:gd name="T86" fmla="*/ 0 w 155"/>
                  <a:gd name="T87" fmla="*/ 78 h 94"/>
                  <a:gd name="T88" fmla="*/ 0 w 155"/>
                  <a:gd name="T89" fmla="*/ 76 h 94"/>
                  <a:gd name="T90" fmla="*/ 0 w 155"/>
                  <a:gd name="T91" fmla="*/ 7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" h="94">
                    <a:moveTo>
                      <a:pt x="0" y="76"/>
                    </a:moveTo>
                    <a:lnTo>
                      <a:pt x="5" y="82"/>
                    </a:lnTo>
                    <a:lnTo>
                      <a:pt x="22" y="85"/>
                    </a:lnTo>
                    <a:lnTo>
                      <a:pt x="25" y="73"/>
                    </a:lnTo>
                    <a:lnTo>
                      <a:pt x="29" y="73"/>
                    </a:lnTo>
                    <a:lnTo>
                      <a:pt x="33" y="65"/>
                    </a:lnTo>
                    <a:lnTo>
                      <a:pt x="51" y="62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8" y="45"/>
                    </a:lnTo>
                    <a:lnTo>
                      <a:pt x="85" y="34"/>
                    </a:lnTo>
                    <a:lnTo>
                      <a:pt x="93" y="40"/>
                    </a:lnTo>
                    <a:lnTo>
                      <a:pt x="89" y="33"/>
                    </a:lnTo>
                    <a:lnTo>
                      <a:pt x="95" y="27"/>
                    </a:lnTo>
                    <a:lnTo>
                      <a:pt x="93" y="24"/>
                    </a:lnTo>
                    <a:lnTo>
                      <a:pt x="98" y="22"/>
                    </a:lnTo>
                    <a:lnTo>
                      <a:pt x="113" y="0"/>
                    </a:lnTo>
                    <a:lnTo>
                      <a:pt x="113" y="5"/>
                    </a:lnTo>
                    <a:lnTo>
                      <a:pt x="120" y="0"/>
                    </a:lnTo>
                    <a:lnTo>
                      <a:pt x="122" y="5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35" y="14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55" y="27"/>
                    </a:lnTo>
                    <a:lnTo>
                      <a:pt x="145" y="33"/>
                    </a:lnTo>
                    <a:lnTo>
                      <a:pt x="138" y="33"/>
                    </a:lnTo>
                    <a:lnTo>
                      <a:pt x="142" y="40"/>
                    </a:lnTo>
                    <a:lnTo>
                      <a:pt x="135" y="44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18" y="40"/>
                    </a:lnTo>
                    <a:lnTo>
                      <a:pt x="98" y="42"/>
                    </a:lnTo>
                    <a:lnTo>
                      <a:pt x="82" y="80"/>
                    </a:lnTo>
                    <a:lnTo>
                      <a:pt x="78" y="85"/>
                    </a:lnTo>
                    <a:lnTo>
                      <a:pt x="73" y="87"/>
                    </a:lnTo>
                    <a:lnTo>
                      <a:pt x="60" y="91"/>
                    </a:lnTo>
                    <a:lnTo>
                      <a:pt x="51" y="85"/>
                    </a:lnTo>
                    <a:lnTo>
                      <a:pt x="44" y="85"/>
                    </a:lnTo>
                    <a:lnTo>
                      <a:pt x="33" y="94"/>
                    </a:lnTo>
                    <a:lnTo>
                      <a:pt x="15" y="94"/>
                    </a:lnTo>
                    <a:lnTo>
                      <a:pt x="5" y="91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1" name="Freeform 1093"/>
              <p:cNvSpPr>
                <a:spLocks/>
              </p:cNvSpPr>
              <p:nvPr/>
            </p:nvSpPr>
            <p:spPr bwMode="auto">
              <a:xfrm>
                <a:off x="4456" y="2161"/>
                <a:ext cx="155" cy="94"/>
              </a:xfrm>
              <a:custGeom>
                <a:avLst/>
                <a:gdLst>
                  <a:gd name="T0" fmla="*/ 0 w 155"/>
                  <a:gd name="T1" fmla="*/ 76 h 94"/>
                  <a:gd name="T2" fmla="*/ 5 w 155"/>
                  <a:gd name="T3" fmla="*/ 82 h 94"/>
                  <a:gd name="T4" fmla="*/ 22 w 155"/>
                  <a:gd name="T5" fmla="*/ 85 h 94"/>
                  <a:gd name="T6" fmla="*/ 25 w 155"/>
                  <a:gd name="T7" fmla="*/ 73 h 94"/>
                  <a:gd name="T8" fmla="*/ 29 w 155"/>
                  <a:gd name="T9" fmla="*/ 73 h 94"/>
                  <a:gd name="T10" fmla="*/ 33 w 155"/>
                  <a:gd name="T11" fmla="*/ 65 h 94"/>
                  <a:gd name="T12" fmla="*/ 51 w 155"/>
                  <a:gd name="T13" fmla="*/ 62 h 94"/>
                  <a:gd name="T14" fmla="*/ 65 w 155"/>
                  <a:gd name="T15" fmla="*/ 44 h 94"/>
                  <a:gd name="T16" fmla="*/ 69 w 155"/>
                  <a:gd name="T17" fmla="*/ 36 h 94"/>
                  <a:gd name="T18" fmla="*/ 78 w 155"/>
                  <a:gd name="T19" fmla="*/ 45 h 94"/>
                  <a:gd name="T20" fmla="*/ 85 w 155"/>
                  <a:gd name="T21" fmla="*/ 34 h 94"/>
                  <a:gd name="T22" fmla="*/ 93 w 155"/>
                  <a:gd name="T23" fmla="*/ 40 h 94"/>
                  <a:gd name="T24" fmla="*/ 89 w 155"/>
                  <a:gd name="T25" fmla="*/ 33 h 94"/>
                  <a:gd name="T26" fmla="*/ 95 w 155"/>
                  <a:gd name="T27" fmla="*/ 27 h 94"/>
                  <a:gd name="T28" fmla="*/ 93 w 155"/>
                  <a:gd name="T29" fmla="*/ 24 h 94"/>
                  <a:gd name="T30" fmla="*/ 98 w 155"/>
                  <a:gd name="T31" fmla="*/ 22 h 94"/>
                  <a:gd name="T32" fmla="*/ 113 w 155"/>
                  <a:gd name="T33" fmla="*/ 0 h 94"/>
                  <a:gd name="T34" fmla="*/ 113 w 155"/>
                  <a:gd name="T35" fmla="*/ 5 h 94"/>
                  <a:gd name="T36" fmla="*/ 120 w 155"/>
                  <a:gd name="T37" fmla="*/ 0 h 94"/>
                  <a:gd name="T38" fmla="*/ 122 w 155"/>
                  <a:gd name="T39" fmla="*/ 5 h 94"/>
                  <a:gd name="T40" fmla="*/ 127 w 155"/>
                  <a:gd name="T41" fmla="*/ 7 h 94"/>
                  <a:gd name="T42" fmla="*/ 127 w 155"/>
                  <a:gd name="T43" fmla="*/ 16 h 94"/>
                  <a:gd name="T44" fmla="*/ 135 w 155"/>
                  <a:gd name="T45" fmla="*/ 14 h 94"/>
                  <a:gd name="T46" fmla="*/ 135 w 155"/>
                  <a:gd name="T47" fmla="*/ 20 h 94"/>
                  <a:gd name="T48" fmla="*/ 138 w 155"/>
                  <a:gd name="T49" fmla="*/ 20 h 94"/>
                  <a:gd name="T50" fmla="*/ 155 w 155"/>
                  <a:gd name="T51" fmla="*/ 27 h 94"/>
                  <a:gd name="T52" fmla="*/ 145 w 155"/>
                  <a:gd name="T53" fmla="*/ 33 h 94"/>
                  <a:gd name="T54" fmla="*/ 138 w 155"/>
                  <a:gd name="T55" fmla="*/ 33 h 94"/>
                  <a:gd name="T56" fmla="*/ 142 w 155"/>
                  <a:gd name="T57" fmla="*/ 40 h 94"/>
                  <a:gd name="T58" fmla="*/ 135 w 155"/>
                  <a:gd name="T59" fmla="*/ 44 h 94"/>
                  <a:gd name="T60" fmla="*/ 129 w 155"/>
                  <a:gd name="T61" fmla="*/ 42 h 94"/>
                  <a:gd name="T62" fmla="*/ 127 w 155"/>
                  <a:gd name="T63" fmla="*/ 44 h 94"/>
                  <a:gd name="T64" fmla="*/ 118 w 155"/>
                  <a:gd name="T65" fmla="*/ 40 h 94"/>
                  <a:gd name="T66" fmla="*/ 98 w 155"/>
                  <a:gd name="T67" fmla="*/ 42 h 94"/>
                  <a:gd name="T68" fmla="*/ 82 w 155"/>
                  <a:gd name="T69" fmla="*/ 80 h 94"/>
                  <a:gd name="T70" fmla="*/ 78 w 155"/>
                  <a:gd name="T71" fmla="*/ 85 h 94"/>
                  <a:gd name="T72" fmla="*/ 73 w 155"/>
                  <a:gd name="T73" fmla="*/ 87 h 94"/>
                  <a:gd name="T74" fmla="*/ 60 w 155"/>
                  <a:gd name="T75" fmla="*/ 91 h 94"/>
                  <a:gd name="T76" fmla="*/ 51 w 155"/>
                  <a:gd name="T77" fmla="*/ 85 h 94"/>
                  <a:gd name="T78" fmla="*/ 44 w 155"/>
                  <a:gd name="T79" fmla="*/ 85 h 94"/>
                  <a:gd name="T80" fmla="*/ 33 w 155"/>
                  <a:gd name="T81" fmla="*/ 94 h 94"/>
                  <a:gd name="T82" fmla="*/ 15 w 155"/>
                  <a:gd name="T83" fmla="*/ 94 h 94"/>
                  <a:gd name="T84" fmla="*/ 5 w 155"/>
                  <a:gd name="T85" fmla="*/ 91 h 94"/>
                  <a:gd name="T86" fmla="*/ 0 w 155"/>
                  <a:gd name="T87" fmla="*/ 78 h 94"/>
                  <a:gd name="T88" fmla="*/ 0 w 155"/>
                  <a:gd name="T89" fmla="*/ 76 h 94"/>
                  <a:gd name="T90" fmla="*/ 0 w 155"/>
                  <a:gd name="T91" fmla="*/ 7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" h="94">
                    <a:moveTo>
                      <a:pt x="0" y="76"/>
                    </a:moveTo>
                    <a:lnTo>
                      <a:pt x="5" y="82"/>
                    </a:lnTo>
                    <a:lnTo>
                      <a:pt x="22" y="85"/>
                    </a:lnTo>
                    <a:lnTo>
                      <a:pt x="25" y="73"/>
                    </a:lnTo>
                    <a:lnTo>
                      <a:pt x="29" y="73"/>
                    </a:lnTo>
                    <a:lnTo>
                      <a:pt x="33" y="65"/>
                    </a:lnTo>
                    <a:lnTo>
                      <a:pt x="51" y="62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8" y="45"/>
                    </a:lnTo>
                    <a:lnTo>
                      <a:pt x="85" y="34"/>
                    </a:lnTo>
                    <a:lnTo>
                      <a:pt x="93" y="40"/>
                    </a:lnTo>
                    <a:lnTo>
                      <a:pt x="89" y="33"/>
                    </a:lnTo>
                    <a:lnTo>
                      <a:pt x="95" y="27"/>
                    </a:lnTo>
                    <a:lnTo>
                      <a:pt x="93" y="24"/>
                    </a:lnTo>
                    <a:lnTo>
                      <a:pt x="98" y="22"/>
                    </a:lnTo>
                    <a:lnTo>
                      <a:pt x="113" y="0"/>
                    </a:lnTo>
                    <a:lnTo>
                      <a:pt x="113" y="5"/>
                    </a:lnTo>
                    <a:lnTo>
                      <a:pt x="120" y="0"/>
                    </a:lnTo>
                    <a:lnTo>
                      <a:pt x="122" y="5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35" y="14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55" y="27"/>
                    </a:lnTo>
                    <a:lnTo>
                      <a:pt x="145" y="33"/>
                    </a:lnTo>
                    <a:lnTo>
                      <a:pt x="138" y="33"/>
                    </a:lnTo>
                    <a:lnTo>
                      <a:pt x="142" y="40"/>
                    </a:lnTo>
                    <a:lnTo>
                      <a:pt x="135" y="44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18" y="40"/>
                    </a:lnTo>
                    <a:lnTo>
                      <a:pt x="98" y="42"/>
                    </a:lnTo>
                    <a:lnTo>
                      <a:pt x="82" y="80"/>
                    </a:lnTo>
                    <a:lnTo>
                      <a:pt x="78" y="85"/>
                    </a:lnTo>
                    <a:lnTo>
                      <a:pt x="73" y="87"/>
                    </a:lnTo>
                    <a:lnTo>
                      <a:pt x="60" y="91"/>
                    </a:lnTo>
                    <a:lnTo>
                      <a:pt x="51" y="85"/>
                    </a:lnTo>
                    <a:lnTo>
                      <a:pt x="44" y="85"/>
                    </a:lnTo>
                    <a:lnTo>
                      <a:pt x="33" y="94"/>
                    </a:lnTo>
                    <a:lnTo>
                      <a:pt x="15" y="94"/>
                    </a:lnTo>
                    <a:lnTo>
                      <a:pt x="5" y="91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2" name="Freeform 1094"/>
              <p:cNvSpPr>
                <a:spLocks/>
              </p:cNvSpPr>
              <p:nvPr/>
            </p:nvSpPr>
            <p:spPr bwMode="auto">
              <a:xfrm>
                <a:off x="4305" y="2165"/>
                <a:ext cx="65" cy="83"/>
              </a:xfrm>
              <a:custGeom>
                <a:avLst/>
                <a:gdLst>
                  <a:gd name="T0" fmla="*/ 33 w 65"/>
                  <a:gd name="T1" fmla="*/ 7 h 83"/>
                  <a:gd name="T2" fmla="*/ 35 w 65"/>
                  <a:gd name="T3" fmla="*/ 7 h 83"/>
                  <a:gd name="T4" fmla="*/ 45 w 65"/>
                  <a:gd name="T5" fmla="*/ 16 h 83"/>
                  <a:gd name="T6" fmla="*/ 51 w 65"/>
                  <a:gd name="T7" fmla="*/ 25 h 83"/>
                  <a:gd name="T8" fmla="*/ 51 w 65"/>
                  <a:gd name="T9" fmla="*/ 54 h 83"/>
                  <a:gd name="T10" fmla="*/ 65 w 65"/>
                  <a:gd name="T11" fmla="*/ 76 h 83"/>
                  <a:gd name="T12" fmla="*/ 64 w 65"/>
                  <a:gd name="T13" fmla="*/ 83 h 83"/>
                  <a:gd name="T14" fmla="*/ 56 w 65"/>
                  <a:gd name="T15" fmla="*/ 80 h 83"/>
                  <a:gd name="T16" fmla="*/ 51 w 65"/>
                  <a:gd name="T17" fmla="*/ 83 h 83"/>
                  <a:gd name="T18" fmla="*/ 18 w 65"/>
                  <a:gd name="T19" fmla="*/ 60 h 83"/>
                  <a:gd name="T20" fmla="*/ 5 w 65"/>
                  <a:gd name="T21" fmla="*/ 36 h 83"/>
                  <a:gd name="T22" fmla="*/ 0 w 65"/>
                  <a:gd name="T23" fmla="*/ 3 h 83"/>
                  <a:gd name="T24" fmla="*/ 0 w 65"/>
                  <a:gd name="T25" fmla="*/ 0 h 83"/>
                  <a:gd name="T26" fmla="*/ 13 w 65"/>
                  <a:gd name="T27" fmla="*/ 3 h 83"/>
                  <a:gd name="T28" fmla="*/ 16 w 65"/>
                  <a:gd name="T29" fmla="*/ 16 h 83"/>
                  <a:gd name="T30" fmla="*/ 22 w 65"/>
                  <a:gd name="T31" fmla="*/ 10 h 83"/>
                  <a:gd name="T32" fmla="*/ 29 w 65"/>
                  <a:gd name="T33" fmla="*/ 10 h 83"/>
                  <a:gd name="T34" fmla="*/ 33 w 65"/>
                  <a:gd name="T35" fmla="*/ 7 h 83"/>
                  <a:gd name="T36" fmla="*/ 33 w 65"/>
                  <a:gd name="T37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83">
                    <a:moveTo>
                      <a:pt x="33" y="7"/>
                    </a:moveTo>
                    <a:lnTo>
                      <a:pt x="35" y="7"/>
                    </a:lnTo>
                    <a:lnTo>
                      <a:pt x="45" y="16"/>
                    </a:lnTo>
                    <a:lnTo>
                      <a:pt x="51" y="25"/>
                    </a:lnTo>
                    <a:lnTo>
                      <a:pt x="51" y="54"/>
                    </a:lnTo>
                    <a:lnTo>
                      <a:pt x="65" y="76"/>
                    </a:lnTo>
                    <a:lnTo>
                      <a:pt x="64" y="83"/>
                    </a:lnTo>
                    <a:lnTo>
                      <a:pt x="56" y="80"/>
                    </a:lnTo>
                    <a:lnTo>
                      <a:pt x="51" y="83"/>
                    </a:lnTo>
                    <a:lnTo>
                      <a:pt x="18" y="60"/>
                    </a:lnTo>
                    <a:lnTo>
                      <a:pt x="5" y="3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3" y="7"/>
                    </a:lnTo>
                    <a:lnTo>
                      <a:pt x="33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3" name="Freeform 1095"/>
              <p:cNvSpPr>
                <a:spLocks/>
              </p:cNvSpPr>
              <p:nvPr/>
            </p:nvSpPr>
            <p:spPr bwMode="auto">
              <a:xfrm>
                <a:off x="4305" y="2165"/>
                <a:ext cx="65" cy="83"/>
              </a:xfrm>
              <a:custGeom>
                <a:avLst/>
                <a:gdLst>
                  <a:gd name="T0" fmla="*/ 33 w 65"/>
                  <a:gd name="T1" fmla="*/ 7 h 83"/>
                  <a:gd name="T2" fmla="*/ 35 w 65"/>
                  <a:gd name="T3" fmla="*/ 7 h 83"/>
                  <a:gd name="T4" fmla="*/ 45 w 65"/>
                  <a:gd name="T5" fmla="*/ 16 h 83"/>
                  <a:gd name="T6" fmla="*/ 51 w 65"/>
                  <a:gd name="T7" fmla="*/ 25 h 83"/>
                  <a:gd name="T8" fmla="*/ 51 w 65"/>
                  <a:gd name="T9" fmla="*/ 54 h 83"/>
                  <a:gd name="T10" fmla="*/ 65 w 65"/>
                  <a:gd name="T11" fmla="*/ 76 h 83"/>
                  <a:gd name="T12" fmla="*/ 64 w 65"/>
                  <a:gd name="T13" fmla="*/ 83 h 83"/>
                  <a:gd name="T14" fmla="*/ 56 w 65"/>
                  <a:gd name="T15" fmla="*/ 80 h 83"/>
                  <a:gd name="T16" fmla="*/ 51 w 65"/>
                  <a:gd name="T17" fmla="*/ 83 h 83"/>
                  <a:gd name="T18" fmla="*/ 18 w 65"/>
                  <a:gd name="T19" fmla="*/ 60 h 83"/>
                  <a:gd name="T20" fmla="*/ 5 w 65"/>
                  <a:gd name="T21" fmla="*/ 36 h 83"/>
                  <a:gd name="T22" fmla="*/ 0 w 65"/>
                  <a:gd name="T23" fmla="*/ 3 h 83"/>
                  <a:gd name="T24" fmla="*/ 0 w 65"/>
                  <a:gd name="T25" fmla="*/ 0 h 83"/>
                  <a:gd name="T26" fmla="*/ 13 w 65"/>
                  <a:gd name="T27" fmla="*/ 3 h 83"/>
                  <a:gd name="T28" fmla="*/ 16 w 65"/>
                  <a:gd name="T29" fmla="*/ 16 h 83"/>
                  <a:gd name="T30" fmla="*/ 22 w 65"/>
                  <a:gd name="T31" fmla="*/ 10 h 83"/>
                  <a:gd name="T32" fmla="*/ 29 w 65"/>
                  <a:gd name="T33" fmla="*/ 10 h 83"/>
                  <a:gd name="T34" fmla="*/ 33 w 65"/>
                  <a:gd name="T35" fmla="*/ 7 h 83"/>
                  <a:gd name="T36" fmla="*/ 33 w 65"/>
                  <a:gd name="T37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83">
                    <a:moveTo>
                      <a:pt x="33" y="7"/>
                    </a:moveTo>
                    <a:lnTo>
                      <a:pt x="35" y="7"/>
                    </a:lnTo>
                    <a:lnTo>
                      <a:pt x="45" y="16"/>
                    </a:lnTo>
                    <a:lnTo>
                      <a:pt x="51" y="25"/>
                    </a:lnTo>
                    <a:lnTo>
                      <a:pt x="51" y="54"/>
                    </a:lnTo>
                    <a:lnTo>
                      <a:pt x="65" y="76"/>
                    </a:lnTo>
                    <a:lnTo>
                      <a:pt x="64" y="83"/>
                    </a:lnTo>
                    <a:lnTo>
                      <a:pt x="56" y="80"/>
                    </a:lnTo>
                    <a:lnTo>
                      <a:pt x="51" y="83"/>
                    </a:lnTo>
                    <a:lnTo>
                      <a:pt x="18" y="60"/>
                    </a:lnTo>
                    <a:lnTo>
                      <a:pt x="5" y="3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3" y="7"/>
                    </a:lnTo>
                    <a:lnTo>
                      <a:pt x="33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4" name="Freeform 1096"/>
              <p:cNvSpPr>
                <a:spLocks/>
              </p:cNvSpPr>
              <p:nvPr/>
            </p:nvSpPr>
            <p:spPr bwMode="auto">
              <a:xfrm>
                <a:off x="3981" y="1764"/>
                <a:ext cx="129" cy="71"/>
              </a:xfrm>
              <a:custGeom>
                <a:avLst/>
                <a:gdLst>
                  <a:gd name="T0" fmla="*/ 17 w 129"/>
                  <a:gd name="T1" fmla="*/ 2 h 71"/>
                  <a:gd name="T2" fmla="*/ 20 w 129"/>
                  <a:gd name="T3" fmla="*/ 6 h 71"/>
                  <a:gd name="T4" fmla="*/ 22 w 129"/>
                  <a:gd name="T5" fmla="*/ 0 h 71"/>
                  <a:gd name="T6" fmla="*/ 38 w 129"/>
                  <a:gd name="T7" fmla="*/ 4 h 71"/>
                  <a:gd name="T8" fmla="*/ 51 w 129"/>
                  <a:gd name="T9" fmla="*/ 13 h 71"/>
                  <a:gd name="T10" fmla="*/ 57 w 129"/>
                  <a:gd name="T11" fmla="*/ 24 h 71"/>
                  <a:gd name="T12" fmla="*/ 68 w 129"/>
                  <a:gd name="T13" fmla="*/ 19 h 71"/>
                  <a:gd name="T14" fmla="*/ 66 w 129"/>
                  <a:gd name="T15" fmla="*/ 28 h 71"/>
                  <a:gd name="T16" fmla="*/ 82 w 129"/>
                  <a:gd name="T17" fmla="*/ 31 h 71"/>
                  <a:gd name="T18" fmla="*/ 82 w 129"/>
                  <a:gd name="T19" fmla="*/ 37 h 71"/>
                  <a:gd name="T20" fmla="*/ 91 w 129"/>
                  <a:gd name="T21" fmla="*/ 40 h 71"/>
                  <a:gd name="T22" fmla="*/ 95 w 129"/>
                  <a:gd name="T23" fmla="*/ 44 h 71"/>
                  <a:gd name="T24" fmla="*/ 106 w 129"/>
                  <a:gd name="T25" fmla="*/ 42 h 71"/>
                  <a:gd name="T26" fmla="*/ 118 w 129"/>
                  <a:gd name="T27" fmla="*/ 46 h 71"/>
                  <a:gd name="T28" fmla="*/ 129 w 129"/>
                  <a:gd name="T29" fmla="*/ 44 h 71"/>
                  <a:gd name="T30" fmla="*/ 128 w 129"/>
                  <a:gd name="T31" fmla="*/ 57 h 71"/>
                  <a:gd name="T32" fmla="*/ 126 w 129"/>
                  <a:gd name="T33" fmla="*/ 60 h 71"/>
                  <a:gd name="T34" fmla="*/ 129 w 129"/>
                  <a:gd name="T35" fmla="*/ 64 h 71"/>
                  <a:gd name="T36" fmla="*/ 128 w 129"/>
                  <a:gd name="T37" fmla="*/ 71 h 71"/>
                  <a:gd name="T38" fmla="*/ 115 w 129"/>
                  <a:gd name="T39" fmla="*/ 71 h 71"/>
                  <a:gd name="T40" fmla="*/ 78 w 129"/>
                  <a:gd name="T41" fmla="*/ 64 h 71"/>
                  <a:gd name="T42" fmla="*/ 69 w 129"/>
                  <a:gd name="T43" fmla="*/ 55 h 71"/>
                  <a:gd name="T44" fmla="*/ 44 w 129"/>
                  <a:gd name="T45" fmla="*/ 53 h 71"/>
                  <a:gd name="T46" fmla="*/ 0 w 129"/>
                  <a:gd name="T47" fmla="*/ 28 h 71"/>
                  <a:gd name="T48" fmla="*/ 6 w 129"/>
                  <a:gd name="T49" fmla="*/ 11 h 71"/>
                  <a:gd name="T50" fmla="*/ 17 w 129"/>
                  <a:gd name="T51" fmla="*/ 2 h 71"/>
                  <a:gd name="T52" fmla="*/ 17 w 129"/>
                  <a:gd name="T53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71">
                    <a:moveTo>
                      <a:pt x="17" y="2"/>
                    </a:moveTo>
                    <a:lnTo>
                      <a:pt x="20" y="6"/>
                    </a:lnTo>
                    <a:lnTo>
                      <a:pt x="22" y="0"/>
                    </a:lnTo>
                    <a:lnTo>
                      <a:pt x="38" y="4"/>
                    </a:lnTo>
                    <a:lnTo>
                      <a:pt x="51" y="13"/>
                    </a:lnTo>
                    <a:lnTo>
                      <a:pt x="57" y="24"/>
                    </a:lnTo>
                    <a:lnTo>
                      <a:pt x="68" y="19"/>
                    </a:lnTo>
                    <a:lnTo>
                      <a:pt x="66" y="28"/>
                    </a:lnTo>
                    <a:lnTo>
                      <a:pt x="82" y="31"/>
                    </a:lnTo>
                    <a:lnTo>
                      <a:pt x="82" y="37"/>
                    </a:lnTo>
                    <a:lnTo>
                      <a:pt x="91" y="40"/>
                    </a:lnTo>
                    <a:lnTo>
                      <a:pt x="95" y="44"/>
                    </a:lnTo>
                    <a:lnTo>
                      <a:pt x="106" y="42"/>
                    </a:lnTo>
                    <a:lnTo>
                      <a:pt x="118" y="46"/>
                    </a:lnTo>
                    <a:lnTo>
                      <a:pt x="129" y="44"/>
                    </a:lnTo>
                    <a:lnTo>
                      <a:pt x="128" y="57"/>
                    </a:lnTo>
                    <a:lnTo>
                      <a:pt x="126" y="60"/>
                    </a:lnTo>
                    <a:lnTo>
                      <a:pt x="129" y="64"/>
                    </a:lnTo>
                    <a:lnTo>
                      <a:pt x="128" y="71"/>
                    </a:lnTo>
                    <a:lnTo>
                      <a:pt x="115" y="71"/>
                    </a:lnTo>
                    <a:lnTo>
                      <a:pt x="78" y="64"/>
                    </a:lnTo>
                    <a:lnTo>
                      <a:pt x="69" y="55"/>
                    </a:lnTo>
                    <a:lnTo>
                      <a:pt x="44" y="53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5" name="Freeform 1097"/>
              <p:cNvSpPr>
                <a:spLocks/>
              </p:cNvSpPr>
              <p:nvPr/>
            </p:nvSpPr>
            <p:spPr bwMode="auto">
              <a:xfrm>
                <a:off x="3981" y="1764"/>
                <a:ext cx="129" cy="71"/>
              </a:xfrm>
              <a:custGeom>
                <a:avLst/>
                <a:gdLst>
                  <a:gd name="T0" fmla="*/ 17 w 129"/>
                  <a:gd name="T1" fmla="*/ 2 h 71"/>
                  <a:gd name="T2" fmla="*/ 20 w 129"/>
                  <a:gd name="T3" fmla="*/ 6 h 71"/>
                  <a:gd name="T4" fmla="*/ 22 w 129"/>
                  <a:gd name="T5" fmla="*/ 0 h 71"/>
                  <a:gd name="T6" fmla="*/ 38 w 129"/>
                  <a:gd name="T7" fmla="*/ 4 h 71"/>
                  <a:gd name="T8" fmla="*/ 51 w 129"/>
                  <a:gd name="T9" fmla="*/ 13 h 71"/>
                  <a:gd name="T10" fmla="*/ 57 w 129"/>
                  <a:gd name="T11" fmla="*/ 24 h 71"/>
                  <a:gd name="T12" fmla="*/ 68 w 129"/>
                  <a:gd name="T13" fmla="*/ 19 h 71"/>
                  <a:gd name="T14" fmla="*/ 66 w 129"/>
                  <a:gd name="T15" fmla="*/ 28 h 71"/>
                  <a:gd name="T16" fmla="*/ 82 w 129"/>
                  <a:gd name="T17" fmla="*/ 31 h 71"/>
                  <a:gd name="T18" fmla="*/ 82 w 129"/>
                  <a:gd name="T19" fmla="*/ 37 h 71"/>
                  <a:gd name="T20" fmla="*/ 91 w 129"/>
                  <a:gd name="T21" fmla="*/ 40 h 71"/>
                  <a:gd name="T22" fmla="*/ 95 w 129"/>
                  <a:gd name="T23" fmla="*/ 44 h 71"/>
                  <a:gd name="T24" fmla="*/ 106 w 129"/>
                  <a:gd name="T25" fmla="*/ 42 h 71"/>
                  <a:gd name="T26" fmla="*/ 118 w 129"/>
                  <a:gd name="T27" fmla="*/ 46 h 71"/>
                  <a:gd name="T28" fmla="*/ 129 w 129"/>
                  <a:gd name="T29" fmla="*/ 44 h 71"/>
                  <a:gd name="T30" fmla="*/ 128 w 129"/>
                  <a:gd name="T31" fmla="*/ 57 h 71"/>
                  <a:gd name="T32" fmla="*/ 126 w 129"/>
                  <a:gd name="T33" fmla="*/ 60 h 71"/>
                  <a:gd name="T34" fmla="*/ 129 w 129"/>
                  <a:gd name="T35" fmla="*/ 64 h 71"/>
                  <a:gd name="T36" fmla="*/ 128 w 129"/>
                  <a:gd name="T37" fmla="*/ 71 h 71"/>
                  <a:gd name="T38" fmla="*/ 115 w 129"/>
                  <a:gd name="T39" fmla="*/ 71 h 71"/>
                  <a:gd name="T40" fmla="*/ 78 w 129"/>
                  <a:gd name="T41" fmla="*/ 64 h 71"/>
                  <a:gd name="T42" fmla="*/ 69 w 129"/>
                  <a:gd name="T43" fmla="*/ 55 h 71"/>
                  <a:gd name="T44" fmla="*/ 44 w 129"/>
                  <a:gd name="T45" fmla="*/ 53 h 71"/>
                  <a:gd name="T46" fmla="*/ 0 w 129"/>
                  <a:gd name="T47" fmla="*/ 28 h 71"/>
                  <a:gd name="T48" fmla="*/ 6 w 129"/>
                  <a:gd name="T49" fmla="*/ 11 h 71"/>
                  <a:gd name="T50" fmla="*/ 17 w 129"/>
                  <a:gd name="T51" fmla="*/ 2 h 71"/>
                  <a:gd name="T52" fmla="*/ 17 w 129"/>
                  <a:gd name="T53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71">
                    <a:moveTo>
                      <a:pt x="17" y="2"/>
                    </a:moveTo>
                    <a:lnTo>
                      <a:pt x="20" y="6"/>
                    </a:lnTo>
                    <a:lnTo>
                      <a:pt x="22" y="0"/>
                    </a:lnTo>
                    <a:lnTo>
                      <a:pt x="38" y="4"/>
                    </a:lnTo>
                    <a:lnTo>
                      <a:pt x="51" y="13"/>
                    </a:lnTo>
                    <a:lnTo>
                      <a:pt x="57" y="24"/>
                    </a:lnTo>
                    <a:lnTo>
                      <a:pt x="68" y="19"/>
                    </a:lnTo>
                    <a:lnTo>
                      <a:pt x="66" y="28"/>
                    </a:lnTo>
                    <a:lnTo>
                      <a:pt x="82" y="31"/>
                    </a:lnTo>
                    <a:lnTo>
                      <a:pt x="82" y="37"/>
                    </a:lnTo>
                    <a:lnTo>
                      <a:pt x="91" y="40"/>
                    </a:lnTo>
                    <a:lnTo>
                      <a:pt x="95" y="44"/>
                    </a:lnTo>
                    <a:lnTo>
                      <a:pt x="106" y="42"/>
                    </a:lnTo>
                    <a:lnTo>
                      <a:pt x="118" y="46"/>
                    </a:lnTo>
                    <a:lnTo>
                      <a:pt x="129" y="44"/>
                    </a:lnTo>
                    <a:lnTo>
                      <a:pt x="128" y="57"/>
                    </a:lnTo>
                    <a:lnTo>
                      <a:pt x="126" y="60"/>
                    </a:lnTo>
                    <a:lnTo>
                      <a:pt x="129" y="64"/>
                    </a:lnTo>
                    <a:lnTo>
                      <a:pt x="128" y="71"/>
                    </a:lnTo>
                    <a:lnTo>
                      <a:pt x="115" y="71"/>
                    </a:lnTo>
                    <a:lnTo>
                      <a:pt x="78" y="64"/>
                    </a:lnTo>
                    <a:lnTo>
                      <a:pt x="69" y="55"/>
                    </a:lnTo>
                    <a:lnTo>
                      <a:pt x="44" y="53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6" name="Freeform 1098"/>
              <p:cNvSpPr>
                <a:spLocks/>
              </p:cNvSpPr>
              <p:nvPr/>
            </p:nvSpPr>
            <p:spPr bwMode="auto">
              <a:xfrm>
                <a:off x="4361" y="2246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0 h 2"/>
                  <a:gd name="T4" fmla="*/ 0 w 6"/>
                  <a:gd name="T5" fmla="*/ 2 h 2"/>
                  <a:gd name="T6" fmla="*/ 6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7" name="Freeform 1099"/>
              <p:cNvSpPr>
                <a:spLocks/>
              </p:cNvSpPr>
              <p:nvPr/>
            </p:nvSpPr>
            <p:spPr bwMode="auto">
              <a:xfrm>
                <a:off x="4361" y="2246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2 w 6"/>
                  <a:gd name="T3" fmla="*/ 0 h 2"/>
                  <a:gd name="T4" fmla="*/ 0 w 6"/>
                  <a:gd name="T5" fmla="*/ 2 h 2"/>
                  <a:gd name="T6" fmla="*/ 6 w 6"/>
                  <a:gd name="T7" fmla="*/ 2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8" name="Freeform 1100"/>
              <p:cNvSpPr>
                <a:spLocks/>
              </p:cNvSpPr>
              <p:nvPr/>
            </p:nvSpPr>
            <p:spPr bwMode="auto">
              <a:xfrm>
                <a:off x="4265" y="1934"/>
                <a:ext cx="124" cy="247"/>
              </a:xfrm>
              <a:custGeom>
                <a:avLst/>
                <a:gdLst>
                  <a:gd name="T0" fmla="*/ 120 w 124"/>
                  <a:gd name="T1" fmla="*/ 107 h 247"/>
                  <a:gd name="T2" fmla="*/ 89 w 124"/>
                  <a:gd name="T3" fmla="*/ 105 h 247"/>
                  <a:gd name="T4" fmla="*/ 76 w 124"/>
                  <a:gd name="T5" fmla="*/ 114 h 247"/>
                  <a:gd name="T6" fmla="*/ 73 w 124"/>
                  <a:gd name="T7" fmla="*/ 125 h 247"/>
                  <a:gd name="T8" fmla="*/ 75 w 124"/>
                  <a:gd name="T9" fmla="*/ 134 h 247"/>
                  <a:gd name="T10" fmla="*/ 82 w 124"/>
                  <a:gd name="T11" fmla="*/ 141 h 247"/>
                  <a:gd name="T12" fmla="*/ 82 w 124"/>
                  <a:gd name="T13" fmla="*/ 151 h 247"/>
                  <a:gd name="T14" fmla="*/ 78 w 124"/>
                  <a:gd name="T15" fmla="*/ 143 h 247"/>
                  <a:gd name="T16" fmla="*/ 67 w 124"/>
                  <a:gd name="T17" fmla="*/ 134 h 247"/>
                  <a:gd name="T18" fmla="*/ 51 w 124"/>
                  <a:gd name="T19" fmla="*/ 134 h 247"/>
                  <a:gd name="T20" fmla="*/ 51 w 124"/>
                  <a:gd name="T21" fmla="*/ 120 h 247"/>
                  <a:gd name="T22" fmla="*/ 40 w 124"/>
                  <a:gd name="T23" fmla="*/ 120 h 247"/>
                  <a:gd name="T24" fmla="*/ 36 w 124"/>
                  <a:gd name="T25" fmla="*/ 121 h 247"/>
                  <a:gd name="T26" fmla="*/ 35 w 124"/>
                  <a:gd name="T27" fmla="*/ 141 h 247"/>
                  <a:gd name="T28" fmla="*/ 24 w 124"/>
                  <a:gd name="T29" fmla="*/ 172 h 247"/>
                  <a:gd name="T30" fmla="*/ 25 w 124"/>
                  <a:gd name="T31" fmla="*/ 189 h 247"/>
                  <a:gd name="T32" fmla="*/ 35 w 124"/>
                  <a:gd name="T33" fmla="*/ 189 h 247"/>
                  <a:gd name="T34" fmla="*/ 45 w 124"/>
                  <a:gd name="T35" fmla="*/ 220 h 247"/>
                  <a:gd name="T36" fmla="*/ 51 w 124"/>
                  <a:gd name="T37" fmla="*/ 225 h 247"/>
                  <a:gd name="T38" fmla="*/ 62 w 124"/>
                  <a:gd name="T39" fmla="*/ 227 h 247"/>
                  <a:gd name="T40" fmla="*/ 73 w 124"/>
                  <a:gd name="T41" fmla="*/ 238 h 247"/>
                  <a:gd name="T42" fmla="*/ 69 w 124"/>
                  <a:gd name="T43" fmla="*/ 241 h 247"/>
                  <a:gd name="T44" fmla="*/ 62 w 124"/>
                  <a:gd name="T45" fmla="*/ 241 h 247"/>
                  <a:gd name="T46" fmla="*/ 56 w 124"/>
                  <a:gd name="T47" fmla="*/ 247 h 247"/>
                  <a:gd name="T48" fmla="*/ 53 w 124"/>
                  <a:gd name="T49" fmla="*/ 234 h 247"/>
                  <a:gd name="T50" fmla="*/ 40 w 124"/>
                  <a:gd name="T51" fmla="*/ 231 h 247"/>
                  <a:gd name="T52" fmla="*/ 40 w 124"/>
                  <a:gd name="T53" fmla="*/ 234 h 247"/>
                  <a:gd name="T54" fmla="*/ 16 w 124"/>
                  <a:gd name="T55" fmla="*/ 203 h 247"/>
                  <a:gd name="T56" fmla="*/ 9 w 124"/>
                  <a:gd name="T57" fmla="*/ 205 h 247"/>
                  <a:gd name="T58" fmla="*/ 9 w 124"/>
                  <a:gd name="T59" fmla="*/ 194 h 247"/>
                  <a:gd name="T60" fmla="*/ 16 w 124"/>
                  <a:gd name="T61" fmla="*/ 174 h 247"/>
                  <a:gd name="T62" fmla="*/ 18 w 124"/>
                  <a:gd name="T63" fmla="*/ 163 h 247"/>
                  <a:gd name="T64" fmla="*/ 29 w 124"/>
                  <a:gd name="T65" fmla="*/ 147 h 247"/>
                  <a:gd name="T66" fmla="*/ 22 w 124"/>
                  <a:gd name="T67" fmla="*/ 127 h 247"/>
                  <a:gd name="T68" fmla="*/ 22 w 124"/>
                  <a:gd name="T69" fmla="*/ 112 h 247"/>
                  <a:gd name="T70" fmla="*/ 9 w 124"/>
                  <a:gd name="T71" fmla="*/ 103 h 247"/>
                  <a:gd name="T72" fmla="*/ 7 w 124"/>
                  <a:gd name="T73" fmla="*/ 98 h 247"/>
                  <a:gd name="T74" fmla="*/ 16 w 124"/>
                  <a:gd name="T75" fmla="*/ 76 h 247"/>
                  <a:gd name="T76" fmla="*/ 13 w 124"/>
                  <a:gd name="T77" fmla="*/ 74 h 247"/>
                  <a:gd name="T78" fmla="*/ 13 w 124"/>
                  <a:gd name="T79" fmla="*/ 60 h 247"/>
                  <a:gd name="T80" fmla="*/ 4 w 124"/>
                  <a:gd name="T81" fmla="*/ 52 h 247"/>
                  <a:gd name="T82" fmla="*/ 0 w 124"/>
                  <a:gd name="T83" fmla="*/ 38 h 247"/>
                  <a:gd name="T84" fmla="*/ 5 w 124"/>
                  <a:gd name="T85" fmla="*/ 20 h 247"/>
                  <a:gd name="T86" fmla="*/ 18 w 124"/>
                  <a:gd name="T87" fmla="*/ 18 h 247"/>
                  <a:gd name="T88" fmla="*/ 35 w 124"/>
                  <a:gd name="T89" fmla="*/ 7 h 247"/>
                  <a:gd name="T90" fmla="*/ 40 w 124"/>
                  <a:gd name="T91" fmla="*/ 0 h 247"/>
                  <a:gd name="T92" fmla="*/ 40 w 124"/>
                  <a:gd name="T93" fmla="*/ 3 h 247"/>
                  <a:gd name="T94" fmla="*/ 44 w 124"/>
                  <a:gd name="T95" fmla="*/ 7 h 247"/>
                  <a:gd name="T96" fmla="*/ 45 w 124"/>
                  <a:gd name="T97" fmla="*/ 16 h 247"/>
                  <a:gd name="T98" fmla="*/ 55 w 124"/>
                  <a:gd name="T99" fmla="*/ 20 h 247"/>
                  <a:gd name="T100" fmla="*/ 51 w 124"/>
                  <a:gd name="T101" fmla="*/ 52 h 247"/>
                  <a:gd name="T102" fmla="*/ 67 w 124"/>
                  <a:gd name="T103" fmla="*/ 41 h 247"/>
                  <a:gd name="T104" fmla="*/ 78 w 124"/>
                  <a:gd name="T105" fmla="*/ 47 h 247"/>
                  <a:gd name="T106" fmla="*/ 84 w 124"/>
                  <a:gd name="T107" fmla="*/ 43 h 247"/>
                  <a:gd name="T108" fmla="*/ 85 w 124"/>
                  <a:gd name="T109" fmla="*/ 40 h 247"/>
                  <a:gd name="T110" fmla="*/ 91 w 124"/>
                  <a:gd name="T111" fmla="*/ 38 h 247"/>
                  <a:gd name="T112" fmla="*/ 96 w 124"/>
                  <a:gd name="T113" fmla="*/ 38 h 247"/>
                  <a:gd name="T114" fmla="*/ 107 w 124"/>
                  <a:gd name="T115" fmla="*/ 52 h 247"/>
                  <a:gd name="T116" fmla="*/ 113 w 124"/>
                  <a:gd name="T117" fmla="*/ 74 h 247"/>
                  <a:gd name="T118" fmla="*/ 124 w 124"/>
                  <a:gd name="T119" fmla="*/ 85 h 247"/>
                  <a:gd name="T120" fmla="*/ 124 w 124"/>
                  <a:gd name="T121" fmla="*/ 103 h 247"/>
                  <a:gd name="T122" fmla="*/ 120 w 124"/>
                  <a:gd name="T123" fmla="*/ 107 h 247"/>
                  <a:gd name="T124" fmla="*/ 120 w 124"/>
                  <a:gd name="T125" fmla="*/ 10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247">
                    <a:moveTo>
                      <a:pt x="120" y="107"/>
                    </a:moveTo>
                    <a:lnTo>
                      <a:pt x="89" y="105"/>
                    </a:lnTo>
                    <a:lnTo>
                      <a:pt x="76" y="114"/>
                    </a:lnTo>
                    <a:lnTo>
                      <a:pt x="73" y="125"/>
                    </a:lnTo>
                    <a:lnTo>
                      <a:pt x="75" y="134"/>
                    </a:lnTo>
                    <a:lnTo>
                      <a:pt x="82" y="141"/>
                    </a:lnTo>
                    <a:lnTo>
                      <a:pt x="82" y="151"/>
                    </a:lnTo>
                    <a:lnTo>
                      <a:pt x="78" y="143"/>
                    </a:lnTo>
                    <a:lnTo>
                      <a:pt x="67" y="134"/>
                    </a:lnTo>
                    <a:lnTo>
                      <a:pt x="51" y="134"/>
                    </a:lnTo>
                    <a:lnTo>
                      <a:pt x="51" y="120"/>
                    </a:lnTo>
                    <a:lnTo>
                      <a:pt x="40" y="120"/>
                    </a:lnTo>
                    <a:lnTo>
                      <a:pt x="36" y="121"/>
                    </a:lnTo>
                    <a:lnTo>
                      <a:pt x="35" y="141"/>
                    </a:lnTo>
                    <a:lnTo>
                      <a:pt x="24" y="172"/>
                    </a:lnTo>
                    <a:lnTo>
                      <a:pt x="25" y="189"/>
                    </a:lnTo>
                    <a:lnTo>
                      <a:pt x="35" y="189"/>
                    </a:lnTo>
                    <a:lnTo>
                      <a:pt x="45" y="220"/>
                    </a:lnTo>
                    <a:lnTo>
                      <a:pt x="51" y="225"/>
                    </a:lnTo>
                    <a:lnTo>
                      <a:pt x="62" y="227"/>
                    </a:lnTo>
                    <a:lnTo>
                      <a:pt x="73" y="238"/>
                    </a:lnTo>
                    <a:lnTo>
                      <a:pt x="69" y="241"/>
                    </a:lnTo>
                    <a:lnTo>
                      <a:pt x="62" y="241"/>
                    </a:lnTo>
                    <a:lnTo>
                      <a:pt x="56" y="247"/>
                    </a:lnTo>
                    <a:lnTo>
                      <a:pt x="53" y="234"/>
                    </a:lnTo>
                    <a:lnTo>
                      <a:pt x="40" y="231"/>
                    </a:lnTo>
                    <a:lnTo>
                      <a:pt x="40" y="234"/>
                    </a:lnTo>
                    <a:lnTo>
                      <a:pt x="16" y="203"/>
                    </a:lnTo>
                    <a:lnTo>
                      <a:pt x="9" y="205"/>
                    </a:lnTo>
                    <a:lnTo>
                      <a:pt x="9" y="194"/>
                    </a:lnTo>
                    <a:lnTo>
                      <a:pt x="16" y="174"/>
                    </a:lnTo>
                    <a:lnTo>
                      <a:pt x="18" y="163"/>
                    </a:lnTo>
                    <a:lnTo>
                      <a:pt x="29" y="147"/>
                    </a:lnTo>
                    <a:lnTo>
                      <a:pt x="22" y="127"/>
                    </a:lnTo>
                    <a:lnTo>
                      <a:pt x="22" y="112"/>
                    </a:lnTo>
                    <a:lnTo>
                      <a:pt x="9" y="103"/>
                    </a:lnTo>
                    <a:lnTo>
                      <a:pt x="7" y="98"/>
                    </a:lnTo>
                    <a:lnTo>
                      <a:pt x="16" y="76"/>
                    </a:lnTo>
                    <a:lnTo>
                      <a:pt x="13" y="74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5" y="20"/>
                    </a:lnTo>
                    <a:lnTo>
                      <a:pt x="18" y="18"/>
                    </a:lnTo>
                    <a:lnTo>
                      <a:pt x="35" y="7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4" y="7"/>
                    </a:lnTo>
                    <a:lnTo>
                      <a:pt x="45" y="16"/>
                    </a:lnTo>
                    <a:lnTo>
                      <a:pt x="55" y="20"/>
                    </a:lnTo>
                    <a:lnTo>
                      <a:pt x="51" y="52"/>
                    </a:lnTo>
                    <a:lnTo>
                      <a:pt x="67" y="41"/>
                    </a:lnTo>
                    <a:lnTo>
                      <a:pt x="78" y="47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91" y="38"/>
                    </a:lnTo>
                    <a:lnTo>
                      <a:pt x="96" y="38"/>
                    </a:lnTo>
                    <a:lnTo>
                      <a:pt x="107" y="52"/>
                    </a:lnTo>
                    <a:lnTo>
                      <a:pt x="113" y="74"/>
                    </a:lnTo>
                    <a:lnTo>
                      <a:pt x="124" y="85"/>
                    </a:lnTo>
                    <a:lnTo>
                      <a:pt x="124" y="103"/>
                    </a:lnTo>
                    <a:lnTo>
                      <a:pt x="120" y="107"/>
                    </a:lnTo>
                    <a:lnTo>
                      <a:pt x="120" y="10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29" name="Freeform 1101"/>
              <p:cNvSpPr>
                <a:spLocks/>
              </p:cNvSpPr>
              <p:nvPr/>
            </p:nvSpPr>
            <p:spPr bwMode="auto">
              <a:xfrm>
                <a:off x="4265" y="1934"/>
                <a:ext cx="124" cy="247"/>
              </a:xfrm>
              <a:custGeom>
                <a:avLst/>
                <a:gdLst>
                  <a:gd name="T0" fmla="*/ 120 w 124"/>
                  <a:gd name="T1" fmla="*/ 107 h 247"/>
                  <a:gd name="T2" fmla="*/ 89 w 124"/>
                  <a:gd name="T3" fmla="*/ 105 h 247"/>
                  <a:gd name="T4" fmla="*/ 76 w 124"/>
                  <a:gd name="T5" fmla="*/ 114 h 247"/>
                  <a:gd name="T6" fmla="*/ 73 w 124"/>
                  <a:gd name="T7" fmla="*/ 125 h 247"/>
                  <a:gd name="T8" fmla="*/ 75 w 124"/>
                  <a:gd name="T9" fmla="*/ 134 h 247"/>
                  <a:gd name="T10" fmla="*/ 82 w 124"/>
                  <a:gd name="T11" fmla="*/ 141 h 247"/>
                  <a:gd name="T12" fmla="*/ 82 w 124"/>
                  <a:gd name="T13" fmla="*/ 151 h 247"/>
                  <a:gd name="T14" fmla="*/ 78 w 124"/>
                  <a:gd name="T15" fmla="*/ 143 h 247"/>
                  <a:gd name="T16" fmla="*/ 67 w 124"/>
                  <a:gd name="T17" fmla="*/ 134 h 247"/>
                  <a:gd name="T18" fmla="*/ 51 w 124"/>
                  <a:gd name="T19" fmla="*/ 134 h 247"/>
                  <a:gd name="T20" fmla="*/ 51 w 124"/>
                  <a:gd name="T21" fmla="*/ 120 h 247"/>
                  <a:gd name="T22" fmla="*/ 40 w 124"/>
                  <a:gd name="T23" fmla="*/ 120 h 247"/>
                  <a:gd name="T24" fmla="*/ 36 w 124"/>
                  <a:gd name="T25" fmla="*/ 121 h 247"/>
                  <a:gd name="T26" fmla="*/ 35 w 124"/>
                  <a:gd name="T27" fmla="*/ 141 h 247"/>
                  <a:gd name="T28" fmla="*/ 24 w 124"/>
                  <a:gd name="T29" fmla="*/ 172 h 247"/>
                  <a:gd name="T30" fmla="*/ 25 w 124"/>
                  <a:gd name="T31" fmla="*/ 189 h 247"/>
                  <a:gd name="T32" fmla="*/ 35 w 124"/>
                  <a:gd name="T33" fmla="*/ 189 h 247"/>
                  <a:gd name="T34" fmla="*/ 45 w 124"/>
                  <a:gd name="T35" fmla="*/ 220 h 247"/>
                  <a:gd name="T36" fmla="*/ 51 w 124"/>
                  <a:gd name="T37" fmla="*/ 225 h 247"/>
                  <a:gd name="T38" fmla="*/ 62 w 124"/>
                  <a:gd name="T39" fmla="*/ 227 h 247"/>
                  <a:gd name="T40" fmla="*/ 73 w 124"/>
                  <a:gd name="T41" fmla="*/ 238 h 247"/>
                  <a:gd name="T42" fmla="*/ 69 w 124"/>
                  <a:gd name="T43" fmla="*/ 241 h 247"/>
                  <a:gd name="T44" fmla="*/ 62 w 124"/>
                  <a:gd name="T45" fmla="*/ 241 h 247"/>
                  <a:gd name="T46" fmla="*/ 56 w 124"/>
                  <a:gd name="T47" fmla="*/ 247 h 247"/>
                  <a:gd name="T48" fmla="*/ 53 w 124"/>
                  <a:gd name="T49" fmla="*/ 234 h 247"/>
                  <a:gd name="T50" fmla="*/ 40 w 124"/>
                  <a:gd name="T51" fmla="*/ 231 h 247"/>
                  <a:gd name="T52" fmla="*/ 40 w 124"/>
                  <a:gd name="T53" fmla="*/ 234 h 247"/>
                  <a:gd name="T54" fmla="*/ 16 w 124"/>
                  <a:gd name="T55" fmla="*/ 203 h 247"/>
                  <a:gd name="T56" fmla="*/ 9 w 124"/>
                  <a:gd name="T57" fmla="*/ 205 h 247"/>
                  <a:gd name="T58" fmla="*/ 9 w 124"/>
                  <a:gd name="T59" fmla="*/ 194 h 247"/>
                  <a:gd name="T60" fmla="*/ 16 w 124"/>
                  <a:gd name="T61" fmla="*/ 174 h 247"/>
                  <a:gd name="T62" fmla="*/ 18 w 124"/>
                  <a:gd name="T63" fmla="*/ 163 h 247"/>
                  <a:gd name="T64" fmla="*/ 29 w 124"/>
                  <a:gd name="T65" fmla="*/ 147 h 247"/>
                  <a:gd name="T66" fmla="*/ 22 w 124"/>
                  <a:gd name="T67" fmla="*/ 127 h 247"/>
                  <a:gd name="T68" fmla="*/ 22 w 124"/>
                  <a:gd name="T69" fmla="*/ 112 h 247"/>
                  <a:gd name="T70" fmla="*/ 9 w 124"/>
                  <a:gd name="T71" fmla="*/ 103 h 247"/>
                  <a:gd name="T72" fmla="*/ 7 w 124"/>
                  <a:gd name="T73" fmla="*/ 98 h 247"/>
                  <a:gd name="T74" fmla="*/ 16 w 124"/>
                  <a:gd name="T75" fmla="*/ 76 h 247"/>
                  <a:gd name="T76" fmla="*/ 13 w 124"/>
                  <a:gd name="T77" fmla="*/ 74 h 247"/>
                  <a:gd name="T78" fmla="*/ 13 w 124"/>
                  <a:gd name="T79" fmla="*/ 60 h 247"/>
                  <a:gd name="T80" fmla="*/ 4 w 124"/>
                  <a:gd name="T81" fmla="*/ 52 h 247"/>
                  <a:gd name="T82" fmla="*/ 0 w 124"/>
                  <a:gd name="T83" fmla="*/ 38 h 247"/>
                  <a:gd name="T84" fmla="*/ 5 w 124"/>
                  <a:gd name="T85" fmla="*/ 20 h 247"/>
                  <a:gd name="T86" fmla="*/ 18 w 124"/>
                  <a:gd name="T87" fmla="*/ 18 h 247"/>
                  <a:gd name="T88" fmla="*/ 35 w 124"/>
                  <a:gd name="T89" fmla="*/ 7 h 247"/>
                  <a:gd name="T90" fmla="*/ 40 w 124"/>
                  <a:gd name="T91" fmla="*/ 0 h 247"/>
                  <a:gd name="T92" fmla="*/ 40 w 124"/>
                  <a:gd name="T93" fmla="*/ 3 h 247"/>
                  <a:gd name="T94" fmla="*/ 44 w 124"/>
                  <a:gd name="T95" fmla="*/ 7 h 247"/>
                  <a:gd name="T96" fmla="*/ 45 w 124"/>
                  <a:gd name="T97" fmla="*/ 16 h 247"/>
                  <a:gd name="T98" fmla="*/ 55 w 124"/>
                  <a:gd name="T99" fmla="*/ 20 h 247"/>
                  <a:gd name="T100" fmla="*/ 51 w 124"/>
                  <a:gd name="T101" fmla="*/ 52 h 247"/>
                  <a:gd name="T102" fmla="*/ 67 w 124"/>
                  <a:gd name="T103" fmla="*/ 41 h 247"/>
                  <a:gd name="T104" fmla="*/ 78 w 124"/>
                  <a:gd name="T105" fmla="*/ 47 h 247"/>
                  <a:gd name="T106" fmla="*/ 84 w 124"/>
                  <a:gd name="T107" fmla="*/ 43 h 247"/>
                  <a:gd name="T108" fmla="*/ 85 w 124"/>
                  <a:gd name="T109" fmla="*/ 40 h 247"/>
                  <a:gd name="T110" fmla="*/ 91 w 124"/>
                  <a:gd name="T111" fmla="*/ 38 h 247"/>
                  <a:gd name="T112" fmla="*/ 96 w 124"/>
                  <a:gd name="T113" fmla="*/ 38 h 247"/>
                  <a:gd name="T114" fmla="*/ 107 w 124"/>
                  <a:gd name="T115" fmla="*/ 52 h 247"/>
                  <a:gd name="T116" fmla="*/ 113 w 124"/>
                  <a:gd name="T117" fmla="*/ 74 h 247"/>
                  <a:gd name="T118" fmla="*/ 124 w 124"/>
                  <a:gd name="T119" fmla="*/ 85 h 247"/>
                  <a:gd name="T120" fmla="*/ 124 w 124"/>
                  <a:gd name="T121" fmla="*/ 103 h 247"/>
                  <a:gd name="T122" fmla="*/ 120 w 124"/>
                  <a:gd name="T123" fmla="*/ 107 h 247"/>
                  <a:gd name="T124" fmla="*/ 120 w 124"/>
                  <a:gd name="T125" fmla="*/ 10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247">
                    <a:moveTo>
                      <a:pt x="120" y="107"/>
                    </a:moveTo>
                    <a:lnTo>
                      <a:pt x="89" y="105"/>
                    </a:lnTo>
                    <a:lnTo>
                      <a:pt x="76" y="114"/>
                    </a:lnTo>
                    <a:lnTo>
                      <a:pt x="73" y="125"/>
                    </a:lnTo>
                    <a:lnTo>
                      <a:pt x="75" y="134"/>
                    </a:lnTo>
                    <a:lnTo>
                      <a:pt x="82" y="141"/>
                    </a:lnTo>
                    <a:lnTo>
                      <a:pt x="82" y="151"/>
                    </a:lnTo>
                    <a:lnTo>
                      <a:pt x="78" y="143"/>
                    </a:lnTo>
                    <a:lnTo>
                      <a:pt x="67" y="134"/>
                    </a:lnTo>
                    <a:lnTo>
                      <a:pt x="51" y="134"/>
                    </a:lnTo>
                    <a:lnTo>
                      <a:pt x="51" y="120"/>
                    </a:lnTo>
                    <a:lnTo>
                      <a:pt x="40" y="120"/>
                    </a:lnTo>
                    <a:lnTo>
                      <a:pt x="36" y="121"/>
                    </a:lnTo>
                    <a:lnTo>
                      <a:pt x="35" y="141"/>
                    </a:lnTo>
                    <a:lnTo>
                      <a:pt x="24" y="172"/>
                    </a:lnTo>
                    <a:lnTo>
                      <a:pt x="25" y="189"/>
                    </a:lnTo>
                    <a:lnTo>
                      <a:pt x="35" y="189"/>
                    </a:lnTo>
                    <a:lnTo>
                      <a:pt x="45" y="220"/>
                    </a:lnTo>
                    <a:lnTo>
                      <a:pt x="51" y="225"/>
                    </a:lnTo>
                    <a:lnTo>
                      <a:pt x="62" y="227"/>
                    </a:lnTo>
                    <a:lnTo>
                      <a:pt x="73" y="238"/>
                    </a:lnTo>
                    <a:lnTo>
                      <a:pt x="69" y="241"/>
                    </a:lnTo>
                    <a:lnTo>
                      <a:pt x="62" y="241"/>
                    </a:lnTo>
                    <a:lnTo>
                      <a:pt x="56" y="247"/>
                    </a:lnTo>
                    <a:lnTo>
                      <a:pt x="53" y="234"/>
                    </a:lnTo>
                    <a:lnTo>
                      <a:pt x="40" y="231"/>
                    </a:lnTo>
                    <a:lnTo>
                      <a:pt x="40" y="234"/>
                    </a:lnTo>
                    <a:lnTo>
                      <a:pt x="16" y="203"/>
                    </a:lnTo>
                    <a:lnTo>
                      <a:pt x="9" y="205"/>
                    </a:lnTo>
                    <a:lnTo>
                      <a:pt x="9" y="194"/>
                    </a:lnTo>
                    <a:lnTo>
                      <a:pt x="16" y="174"/>
                    </a:lnTo>
                    <a:lnTo>
                      <a:pt x="18" y="163"/>
                    </a:lnTo>
                    <a:lnTo>
                      <a:pt x="29" y="147"/>
                    </a:lnTo>
                    <a:lnTo>
                      <a:pt x="22" y="127"/>
                    </a:lnTo>
                    <a:lnTo>
                      <a:pt x="22" y="112"/>
                    </a:lnTo>
                    <a:lnTo>
                      <a:pt x="9" y="103"/>
                    </a:lnTo>
                    <a:lnTo>
                      <a:pt x="7" y="98"/>
                    </a:lnTo>
                    <a:lnTo>
                      <a:pt x="16" y="76"/>
                    </a:lnTo>
                    <a:lnTo>
                      <a:pt x="13" y="74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5" y="20"/>
                    </a:lnTo>
                    <a:lnTo>
                      <a:pt x="18" y="18"/>
                    </a:lnTo>
                    <a:lnTo>
                      <a:pt x="35" y="7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4" y="7"/>
                    </a:lnTo>
                    <a:lnTo>
                      <a:pt x="45" y="16"/>
                    </a:lnTo>
                    <a:lnTo>
                      <a:pt x="55" y="20"/>
                    </a:lnTo>
                    <a:lnTo>
                      <a:pt x="51" y="52"/>
                    </a:lnTo>
                    <a:lnTo>
                      <a:pt x="67" y="41"/>
                    </a:lnTo>
                    <a:lnTo>
                      <a:pt x="78" y="47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91" y="38"/>
                    </a:lnTo>
                    <a:lnTo>
                      <a:pt x="96" y="38"/>
                    </a:lnTo>
                    <a:lnTo>
                      <a:pt x="107" y="52"/>
                    </a:lnTo>
                    <a:lnTo>
                      <a:pt x="113" y="74"/>
                    </a:lnTo>
                    <a:lnTo>
                      <a:pt x="124" y="85"/>
                    </a:lnTo>
                    <a:lnTo>
                      <a:pt x="124" y="103"/>
                    </a:lnTo>
                    <a:lnTo>
                      <a:pt x="120" y="107"/>
                    </a:lnTo>
                    <a:lnTo>
                      <a:pt x="120" y="10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0" name="Freeform 1102"/>
              <p:cNvSpPr>
                <a:spLocks/>
              </p:cNvSpPr>
              <p:nvPr/>
            </p:nvSpPr>
            <p:spPr bwMode="auto">
              <a:xfrm>
                <a:off x="4338" y="1890"/>
                <a:ext cx="112" cy="244"/>
              </a:xfrm>
              <a:custGeom>
                <a:avLst/>
                <a:gdLst>
                  <a:gd name="T0" fmla="*/ 2 w 112"/>
                  <a:gd name="T1" fmla="*/ 9 h 244"/>
                  <a:gd name="T2" fmla="*/ 18 w 112"/>
                  <a:gd name="T3" fmla="*/ 9 h 244"/>
                  <a:gd name="T4" fmla="*/ 47 w 112"/>
                  <a:gd name="T5" fmla="*/ 0 h 244"/>
                  <a:gd name="T6" fmla="*/ 72 w 112"/>
                  <a:gd name="T7" fmla="*/ 24 h 244"/>
                  <a:gd name="T8" fmla="*/ 91 w 112"/>
                  <a:gd name="T9" fmla="*/ 31 h 244"/>
                  <a:gd name="T10" fmla="*/ 69 w 112"/>
                  <a:gd name="T11" fmla="*/ 45 h 244"/>
                  <a:gd name="T12" fmla="*/ 54 w 112"/>
                  <a:gd name="T13" fmla="*/ 73 h 244"/>
                  <a:gd name="T14" fmla="*/ 63 w 112"/>
                  <a:gd name="T15" fmla="*/ 87 h 244"/>
                  <a:gd name="T16" fmla="*/ 76 w 112"/>
                  <a:gd name="T17" fmla="*/ 105 h 244"/>
                  <a:gd name="T18" fmla="*/ 94 w 112"/>
                  <a:gd name="T19" fmla="*/ 120 h 244"/>
                  <a:gd name="T20" fmla="*/ 105 w 112"/>
                  <a:gd name="T21" fmla="*/ 133 h 244"/>
                  <a:gd name="T22" fmla="*/ 109 w 112"/>
                  <a:gd name="T23" fmla="*/ 182 h 244"/>
                  <a:gd name="T24" fmla="*/ 107 w 112"/>
                  <a:gd name="T25" fmla="*/ 200 h 244"/>
                  <a:gd name="T26" fmla="*/ 80 w 112"/>
                  <a:gd name="T27" fmla="*/ 215 h 244"/>
                  <a:gd name="T28" fmla="*/ 65 w 112"/>
                  <a:gd name="T29" fmla="*/ 222 h 244"/>
                  <a:gd name="T30" fmla="*/ 60 w 112"/>
                  <a:gd name="T31" fmla="*/ 222 h 244"/>
                  <a:gd name="T32" fmla="*/ 45 w 112"/>
                  <a:gd name="T33" fmla="*/ 244 h 244"/>
                  <a:gd name="T34" fmla="*/ 40 w 112"/>
                  <a:gd name="T35" fmla="*/ 231 h 244"/>
                  <a:gd name="T36" fmla="*/ 34 w 112"/>
                  <a:gd name="T37" fmla="*/ 213 h 244"/>
                  <a:gd name="T38" fmla="*/ 43 w 112"/>
                  <a:gd name="T39" fmla="*/ 207 h 244"/>
                  <a:gd name="T40" fmla="*/ 58 w 112"/>
                  <a:gd name="T41" fmla="*/ 193 h 244"/>
                  <a:gd name="T42" fmla="*/ 67 w 112"/>
                  <a:gd name="T43" fmla="*/ 189 h 244"/>
                  <a:gd name="T44" fmla="*/ 82 w 112"/>
                  <a:gd name="T45" fmla="*/ 144 h 244"/>
                  <a:gd name="T46" fmla="*/ 76 w 112"/>
                  <a:gd name="T47" fmla="*/ 118 h 244"/>
                  <a:gd name="T48" fmla="*/ 67 w 112"/>
                  <a:gd name="T49" fmla="*/ 109 h 244"/>
                  <a:gd name="T50" fmla="*/ 58 w 112"/>
                  <a:gd name="T51" fmla="*/ 96 h 244"/>
                  <a:gd name="T52" fmla="*/ 25 w 112"/>
                  <a:gd name="T53" fmla="*/ 67 h 244"/>
                  <a:gd name="T54" fmla="*/ 34 w 112"/>
                  <a:gd name="T55" fmla="*/ 62 h 244"/>
                  <a:gd name="T56" fmla="*/ 32 w 112"/>
                  <a:gd name="T57" fmla="*/ 44 h 244"/>
                  <a:gd name="T58" fmla="*/ 14 w 112"/>
                  <a:gd name="T59" fmla="*/ 40 h 244"/>
                  <a:gd name="T60" fmla="*/ 9 w 112"/>
                  <a:gd name="T61" fmla="*/ 27 h 244"/>
                  <a:gd name="T62" fmla="*/ 0 w 112"/>
                  <a:gd name="T63" fmla="*/ 1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244">
                    <a:moveTo>
                      <a:pt x="0" y="14"/>
                    </a:moveTo>
                    <a:lnTo>
                      <a:pt x="2" y="9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3" y="13"/>
                    </a:lnTo>
                    <a:lnTo>
                      <a:pt x="47" y="0"/>
                    </a:lnTo>
                    <a:lnTo>
                      <a:pt x="67" y="9"/>
                    </a:lnTo>
                    <a:lnTo>
                      <a:pt x="72" y="24"/>
                    </a:lnTo>
                    <a:lnTo>
                      <a:pt x="80" y="29"/>
                    </a:lnTo>
                    <a:lnTo>
                      <a:pt x="91" y="31"/>
                    </a:lnTo>
                    <a:lnTo>
                      <a:pt x="82" y="34"/>
                    </a:lnTo>
                    <a:lnTo>
                      <a:pt x="69" y="45"/>
                    </a:lnTo>
                    <a:lnTo>
                      <a:pt x="58" y="58"/>
                    </a:lnTo>
                    <a:lnTo>
                      <a:pt x="54" y="73"/>
                    </a:lnTo>
                    <a:lnTo>
                      <a:pt x="54" y="80"/>
                    </a:lnTo>
                    <a:lnTo>
                      <a:pt x="63" y="87"/>
                    </a:lnTo>
                    <a:lnTo>
                      <a:pt x="65" y="94"/>
                    </a:lnTo>
                    <a:lnTo>
                      <a:pt x="76" y="105"/>
                    </a:lnTo>
                    <a:lnTo>
                      <a:pt x="85" y="118"/>
                    </a:lnTo>
                    <a:lnTo>
                      <a:pt x="94" y="120"/>
                    </a:lnTo>
                    <a:lnTo>
                      <a:pt x="98" y="127"/>
                    </a:lnTo>
                    <a:lnTo>
                      <a:pt x="105" y="133"/>
                    </a:lnTo>
                    <a:lnTo>
                      <a:pt x="112" y="175"/>
                    </a:lnTo>
                    <a:lnTo>
                      <a:pt x="109" y="182"/>
                    </a:lnTo>
                    <a:lnTo>
                      <a:pt x="109" y="193"/>
                    </a:lnTo>
                    <a:lnTo>
                      <a:pt x="107" y="200"/>
                    </a:lnTo>
                    <a:lnTo>
                      <a:pt x="91" y="209"/>
                    </a:lnTo>
                    <a:lnTo>
                      <a:pt x="80" y="215"/>
                    </a:lnTo>
                    <a:lnTo>
                      <a:pt x="72" y="215"/>
                    </a:lnTo>
                    <a:lnTo>
                      <a:pt x="65" y="222"/>
                    </a:lnTo>
                    <a:lnTo>
                      <a:pt x="67" y="227"/>
                    </a:lnTo>
                    <a:lnTo>
                      <a:pt x="60" y="222"/>
                    </a:lnTo>
                    <a:lnTo>
                      <a:pt x="62" y="231"/>
                    </a:lnTo>
                    <a:lnTo>
                      <a:pt x="45" y="244"/>
                    </a:lnTo>
                    <a:lnTo>
                      <a:pt x="42" y="242"/>
                    </a:lnTo>
                    <a:lnTo>
                      <a:pt x="40" y="231"/>
                    </a:lnTo>
                    <a:lnTo>
                      <a:pt x="45" y="220"/>
                    </a:lnTo>
                    <a:lnTo>
                      <a:pt x="34" y="213"/>
                    </a:lnTo>
                    <a:lnTo>
                      <a:pt x="42" y="211"/>
                    </a:lnTo>
                    <a:lnTo>
                      <a:pt x="43" y="207"/>
                    </a:lnTo>
                    <a:lnTo>
                      <a:pt x="58" y="202"/>
                    </a:lnTo>
                    <a:lnTo>
                      <a:pt x="58" y="193"/>
                    </a:lnTo>
                    <a:lnTo>
                      <a:pt x="65" y="193"/>
                    </a:lnTo>
                    <a:lnTo>
                      <a:pt x="67" y="189"/>
                    </a:lnTo>
                    <a:lnTo>
                      <a:pt x="83" y="182"/>
                    </a:lnTo>
                    <a:lnTo>
                      <a:pt x="82" y="144"/>
                    </a:lnTo>
                    <a:lnTo>
                      <a:pt x="83" y="134"/>
                    </a:lnTo>
                    <a:lnTo>
                      <a:pt x="76" y="118"/>
                    </a:lnTo>
                    <a:lnTo>
                      <a:pt x="67" y="113"/>
                    </a:lnTo>
                    <a:lnTo>
                      <a:pt x="67" y="109"/>
                    </a:lnTo>
                    <a:lnTo>
                      <a:pt x="65" y="102"/>
                    </a:lnTo>
                    <a:lnTo>
                      <a:pt x="58" y="96"/>
                    </a:lnTo>
                    <a:lnTo>
                      <a:pt x="45" y="80"/>
                    </a:lnTo>
                    <a:lnTo>
                      <a:pt x="25" y="67"/>
                    </a:lnTo>
                    <a:lnTo>
                      <a:pt x="29" y="62"/>
                    </a:lnTo>
                    <a:lnTo>
                      <a:pt x="34" y="62"/>
                    </a:lnTo>
                    <a:lnTo>
                      <a:pt x="40" y="56"/>
                    </a:lnTo>
                    <a:lnTo>
                      <a:pt x="32" y="44"/>
                    </a:lnTo>
                    <a:lnTo>
                      <a:pt x="31" y="40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1" name="Freeform 1103"/>
              <p:cNvSpPr>
                <a:spLocks/>
              </p:cNvSpPr>
              <p:nvPr/>
            </p:nvSpPr>
            <p:spPr bwMode="auto">
              <a:xfrm>
                <a:off x="4338" y="1890"/>
                <a:ext cx="112" cy="244"/>
              </a:xfrm>
              <a:custGeom>
                <a:avLst/>
                <a:gdLst>
                  <a:gd name="T0" fmla="*/ 2 w 112"/>
                  <a:gd name="T1" fmla="*/ 9 h 244"/>
                  <a:gd name="T2" fmla="*/ 18 w 112"/>
                  <a:gd name="T3" fmla="*/ 9 h 244"/>
                  <a:gd name="T4" fmla="*/ 47 w 112"/>
                  <a:gd name="T5" fmla="*/ 0 h 244"/>
                  <a:gd name="T6" fmla="*/ 72 w 112"/>
                  <a:gd name="T7" fmla="*/ 24 h 244"/>
                  <a:gd name="T8" fmla="*/ 91 w 112"/>
                  <a:gd name="T9" fmla="*/ 31 h 244"/>
                  <a:gd name="T10" fmla="*/ 69 w 112"/>
                  <a:gd name="T11" fmla="*/ 45 h 244"/>
                  <a:gd name="T12" fmla="*/ 54 w 112"/>
                  <a:gd name="T13" fmla="*/ 73 h 244"/>
                  <a:gd name="T14" fmla="*/ 63 w 112"/>
                  <a:gd name="T15" fmla="*/ 87 h 244"/>
                  <a:gd name="T16" fmla="*/ 76 w 112"/>
                  <a:gd name="T17" fmla="*/ 105 h 244"/>
                  <a:gd name="T18" fmla="*/ 94 w 112"/>
                  <a:gd name="T19" fmla="*/ 120 h 244"/>
                  <a:gd name="T20" fmla="*/ 105 w 112"/>
                  <a:gd name="T21" fmla="*/ 133 h 244"/>
                  <a:gd name="T22" fmla="*/ 109 w 112"/>
                  <a:gd name="T23" fmla="*/ 182 h 244"/>
                  <a:gd name="T24" fmla="*/ 107 w 112"/>
                  <a:gd name="T25" fmla="*/ 200 h 244"/>
                  <a:gd name="T26" fmla="*/ 80 w 112"/>
                  <a:gd name="T27" fmla="*/ 215 h 244"/>
                  <a:gd name="T28" fmla="*/ 65 w 112"/>
                  <a:gd name="T29" fmla="*/ 222 h 244"/>
                  <a:gd name="T30" fmla="*/ 60 w 112"/>
                  <a:gd name="T31" fmla="*/ 222 h 244"/>
                  <a:gd name="T32" fmla="*/ 45 w 112"/>
                  <a:gd name="T33" fmla="*/ 244 h 244"/>
                  <a:gd name="T34" fmla="*/ 40 w 112"/>
                  <a:gd name="T35" fmla="*/ 231 h 244"/>
                  <a:gd name="T36" fmla="*/ 34 w 112"/>
                  <a:gd name="T37" fmla="*/ 213 h 244"/>
                  <a:gd name="T38" fmla="*/ 43 w 112"/>
                  <a:gd name="T39" fmla="*/ 207 h 244"/>
                  <a:gd name="T40" fmla="*/ 58 w 112"/>
                  <a:gd name="T41" fmla="*/ 193 h 244"/>
                  <a:gd name="T42" fmla="*/ 67 w 112"/>
                  <a:gd name="T43" fmla="*/ 189 h 244"/>
                  <a:gd name="T44" fmla="*/ 82 w 112"/>
                  <a:gd name="T45" fmla="*/ 144 h 244"/>
                  <a:gd name="T46" fmla="*/ 76 w 112"/>
                  <a:gd name="T47" fmla="*/ 118 h 244"/>
                  <a:gd name="T48" fmla="*/ 67 w 112"/>
                  <a:gd name="T49" fmla="*/ 109 h 244"/>
                  <a:gd name="T50" fmla="*/ 58 w 112"/>
                  <a:gd name="T51" fmla="*/ 96 h 244"/>
                  <a:gd name="T52" fmla="*/ 25 w 112"/>
                  <a:gd name="T53" fmla="*/ 67 h 244"/>
                  <a:gd name="T54" fmla="*/ 34 w 112"/>
                  <a:gd name="T55" fmla="*/ 62 h 244"/>
                  <a:gd name="T56" fmla="*/ 32 w 112"/>
                  <a:gd name="T57" fmla="*/ 44 h 244"/>
                  <a:gd name="T58" fmla="*/ 14 w 112"/>
                  <a:gd name="T59" fmla="*/ 40 h 244"/>
                  <a:gd name="T60" fmla="*/ 9 w 112"/>
                  <a:gd name="T61" fmla="*/ 27 h 244"/>
                  <a:gd name="T62" fmla="*/ 0 w 112"/>
                  <a:gd name="T63" fmla="*/ 1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244">
                    <a:moveTo>
                      <a:pt x="0" y="14"/>
                    </a:moveTo>
                    <a:lnTo>
                      <a:pt x="2" y="9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3" y="13"/>
                    </a:lnTo>
                    <a:lnTo>
                      <a:pt x="47" y="0"/>
                    </a:lnTo>
                    <a:lnTo>
                      <a:pt x="67" y="9"/>
                    </a:lnTo>
                    <a:lnTo>
                      <a:pt x="72" y="24"/>
                    </a:lnTo>
                    <a:lnTo>
                      <a:pt x="80" y="29"/>
                    </a:lnTo>
                    <a:lnTo>
                      <a:pt x="91" y="31"/>
                    </a:lnTo>
                    <a:lnTo>
                      <a:pt x="82" y="34"/>
                    </a:lnTo>
                    <a:lnTo>
                      <a:pt x="69" y="45"/>
                    </a:lnTo>
                    <a:lnTo>
                      <a:pt x="58" y="58"/>
                    </a:lnTo>
                    <a:lnTo>
                      <a:pt x="54" y="73"/>
                    </a:lnTo>
                    <a:lnTo>
                      <a:pt x="54" y="80"/>
                    </a:lnTo>
                    <a:lnTo>
                      <a:pt x="63" y="87"/>
                    </a:lnTo>
                    <a:lnTo>
                      <a:pt x="65" y="94"/>
                    </a:lnTo>
                    <a:lnTo>
                      <a:pt x="76" y="105"/>
                    </a:lnTo>
                    <a:lnTo>
                      <a:pt x="85" y="118"/>
                    </a:lnTo>
                    <a:lnTo>
                      <a:pt x="94" y="120"/>
                    </a:lnTo>
                    <a:lnTo>
                      <a:pt x="98" y="127"/>
                    </a:lnTo>
                    <a:lnTo>
                      <a:pt x="105" y="133"/>
                    </a:lnTo>
                    <a:lnTo>
                      <a:pt x="112" y="175"/>
                    </a:lnTo>
                    <a:lnTo>
                      <a:pt x="109" y="182"/>
                    </a:lnTo>
                    <a:lnTo>
                      <a:pt x="109" y="193"/>
                    </a:lnTo>
                    <a:lnTo>
                      <a:pt x="107" y="200"/>
                    </a:lnTo>
                    <a:lnTo>
                      <a:pt x="91" y="209"/>
                    </a:lnTo>
                    <a:lnTo>
                      <a:pt x="80" y="215"/>
                    </a:lnTo>
                    <a:lnTo>
                      <a:pt x="72" y="215"/>
                    </a:lnTo>
                    <a:lnTo>
                      <a:pt x="65" y="222"/>
                    </a:lnTo>
                    <a:lnTo>
                      <a:pt x="67" y="227"/>
                    </a:lnTo>
                    <a:lnTo>
                      <a:pt x="60" y="222"/>
                    </a:lnTo>
                    <a:lnTo>
                      <a:pt x="62" y="231"/>
                    </a:lnTo>
                    <a:lnTo>
                      <a:pt x="45" y="244"/>
                    </a:lnTo>
                    <a:lnTo>
                      <a:pt x="42" y="242"/>
                    </a:lnTo>
                    <a:lnTo>
                      <a:pt x="40" y="231"/>
                    </a:lnTo>
                    <a:lnTo>
                      <a:pt x="45" y="220"/>
                    </a:lnTo>
                    <a:lnTo>
                      <a:pt x="34" y="213"/>
                    </a:lnTo>
                    <a:lnTo>
                      <a:pt x="42" y="211"/>
                    </a:lnTo>
                    <a:lnTo>
                      <a:pt x="43" y="207"/>
                    </a:lnTo>
                    <a:lnTo>
                      <a:pt x="58" y="202"/>
                    </a:lnTo>
                    <a:lnTo>
                      <a:pt x="58" y="193"/>
                    </a:lnTo>
                    <a:lnTo>
                      <a:pt x="65" y="193"/>
                    </a:lnTo>
                    <a:lnTo>
                      <a:pt x="67" y="189"/>
                    </a:lnTo>
                    <a:lnTo>
                      <a:pt x="83" y="182"/>
                    </a:lnTo>
                    <a:lnTo>
                      <a:pt x="82" y="144"/>
                    </a:lnTo>
                    <a:lnTo>
                      <a:pt x="83" y="134"/>
                    </a:lnTo>
                    <a:lnTo>
                      <a:pt x="76" y="118"/>
                    </a:lnTo>
                    <a:lnTo>
                      <a:pt x="67" y="113"/>
                    </a:lnTo>
                    <a:lnTo>
                      <a:pt x="67" y="109"/>
                    </a:lnTo>
                    <a:lnTo>
                      <a:pt x="65" y="102"/>
                    </a:lnTo>
                    <a:lnTo>
                      <a:pt x="58" y="96"/>
                    </a:lnTo>
                    <a:lnTo>
                      <a:pt x="45" y="80"/>
                    </a:lnTo>
                    <a:lnTo>
                      <a:pt x="25" y="67"/>
                    </a:lnTo>
                    <a:lnTo>
                      <a:pt x="29" y="62"/>
                    </a:lnTo>
                    <a:lnTo>
                      <a:pt x="34" y="62"/>
                    </a:lnTo>
                    <a:lnTo>
                      <a:pt x="40" y="56"/>
                    </a:lnTo>
                    <a:lnTo>
                      <a:pt x="32" y="44"/>
                    </a:lnTo>
                    <a:lnTo>
                      <a:pt x="31" y="40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2"/>
              </a:solidFill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2" name="Freeform 1104"/>
              <p:cNvSpPr>
                <a:spLocks/>
              </p:cNvSpPr>
              <p:nvPr/>
            </p:nvSpPr>
            <p:spPr bwMode="auto">
              <a:xfrm>
                <a:off x="5691" y="2486"/>
                <a:ext cx="11" cy="8"/>
              </a:xfrm>
              <a:custGeom>
                <a:avLst/>
                <a:gdLst>
                  <a:gd name="T0" fmla="*/ 4 w 11"/>
                  <a:gd name="T1" fmla="*/ 0 h 8"/>
                  <a:gd name="T2" fmla="*/ 9 w 11"/>
                  <a:gd name="T3" fmla="*/ 2 h 8"/>
                  <a:gd name="T4" fmla="*/ 11 w 11"/>
                  <a:gd name="T5" fmla="*/ 8 h 8"/>
                  <a:gd name="T6" fmla="*/ 4 w 11"/>
                  <a:gd name="T7" fmla="*/ 4 h 8"/>
                  <a:gd name="T8" fmla="*/ 0 w 11"/>
                  <a:gd name="T9" fmla="*/ 0 h 8"/>
                  <a:gd name="T10" fmla="*/ 4 w 11"/>
                  <a:gd name="T11" fmla="*/ 0 h 8"/>
                  <a:gd name="T12" fmla="*/ 4 w 1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9" y="2"/>
                    </a:lnTo>
                    <a:lnTo>
                      <a:pt x="11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3" name="Freeform 1105"/>
              <p:cNvSpPr>
                <a:spLocks/>
              </p:cNvSpPr>
              <p:nvPr/>
            </p:nvSpPr>
            <p:spPr bwMode="auto">
              <a:xfrm>
                <a:off x="5691" y="2486"/>
                <a:ext cx="11" cy="8"/>
              </a:xfrm>
              <a:custGeom>
                <a:avLst/>
                <a:gdLst>
                  <a:gd name="T0" fmla="*/ 4 w 11"/>
                  <a:gd name="T1" fmla="*/ 0 h 8"/>
                  <a:gd name="T2" fmla="*/ 9 w 11"/>
                  <a:gd name="T3" fmla="*/ 2 h 8"/>
                  <a:gd name="T4" fmla="*/ 11 w 11"/>
                  <a:gd name="T5" fmla="*/ 8 h 8"/>
                  <a:gd name="T6" fmla="*/ 4 w 11"/>
                  <a:gd name="T7" fmla="*/ 4 h 8"/>
                  <a:gd name="T8" fmla="*/ 0 w 11"/>
                  <a:gd name="T9" fmla="*/ 0 h 8"/>
                  <a:gd name="T10" fmla="*/ 4 w 11"/>
                  <a:gd name="T11" fmla="*/ 0 h 8"/>
                  <a:gd name="T12" fmla="*/ 4 w 1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9" y="2"/>
                    </a:lnTo>
                    <a:lnTo>
                      <a:pt x="11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4" name="Freeform 1106"/>
              <p:cNvSpPr>
                <a:spLocks/>
              </p:cNvSpPr>
              <p:nvPr/>
            </p:nvSpPr>
            <p:spPr bwMode="auto">
              <a:xfrm>
                <a:off x="5705" y="2494"/>
                <a:ext cx="11" cy="3"/>
              </a:xfrm>
              <a:custGeom>
                <a:avLst/>
                <a:gdLst>
                  <a:gd name="T0" fmla="*/ 4 w 11"/>
                  <a:gd name="T1" fmla="*/ 0 h 3"/>
                  <a:gd name="T2" fmla="*/ 11 w 11"/>
                  <a:gd name="T3" fmla="*/ 3 h 3"/>
                  <a:gd name="T4" fmla="*/ 2 w 11"/>
                  <a:gd name="T5" fmla="*/ 3 h 3"/>
                  <a:gd name="T6" fmla="*/ 0 w 11"/>
                  <a:gd name="T7" fmla="*/ 0 h 3"/>
                  <a:gd name="T8" fmla="*/ 4 w 11"/>
                  <a:gd name="T9" fmla="*/ 0 h 3"/>
                  <a:gd name="T10" fmla="*/ 4 w 1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">
                    <a:moveTo>
                      <a:pt x="4" y="0"/>
                    </a:moveTo>
                    <a:lnTo>
                      <a:pt x="11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5" name="Freeform 1107"/>
              <p:cNvSpPr>
                <a:spLocks/>
              </p:cNvSpPr>
              <p:nvPr/>
            </p:nvSpPr>
            <p:spPr bwMode="auto">
              <a:xfrm>
                <a:off x="5705" y="2494"/>
                <a:ext cx="11" cy="3"/>
              </a:xfrm>
              <a:custGeom>
                <a:avLst/>
                <a:gdLst>
                  <a:gd name="T0" fmla="*/ 4 w 11"/>
                  <a:gd name="T1" fmla="*/ 0 h 3"/>
                  <a:gd name="T2" fmla="*/ 11 w 11"/>
                  <a:gd name="T3" fmla="*/ 3 h 3"/>
                  <a:gd name="T4" fmla="*/ 2 w 11"/>
                  <a:gd name="T5" fmla="*/ 3 h 3"/>
                  <a:gd name="T6" fmla="*/ 0 w 11"/>
                  <a:gd name="T7" fmla="*/ 0 h 3"/>
                  <a:gd name="T8" fmla="*/ 4 w 11"/>
                  <a:gd name="T9" fmla="*/ 0 h 3"/>
                  <a:gd name="T10" fmla="*/ 4 w 1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">
                    <a:moveTo>
                      <a:pt x="4" y="0"/>
                    </a:moveTo>
                    <a:lnTo>
                      <a:pt x="11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6" name="Freeform 1108"/>
              <p:cNvSpPr>
                <a:spLocks/>
              </p:cNvSpPr>
              <p:nvPr/>
            </p:nvSpPr>
            <p:spPr bwMode="auto">
              <a:xfrm>
                <a:off x="4227" y="2181"/>
                <a:ext cx="173" cy="184"/>
              </a:xfrm>
              <a:custGeom>
                <a:avLst/>
                <a:gdLst>
                  <a:gd name="T0" fmla="*/ 0 w 173"/>
                  <a:gd name="T1" fmla="*/ 0 h 184"/>
                  <a:gd name="T2" fmla="*/ 7 w 173"/>
                  <a:gd name="T3" fmla="*/ 0 h 184"/>
                  <a:gd name="T4" fmla="*/ 18 w 173"/>
                  <a:gd name="T5" fmla="*/ 5 h 184"/>
                  <a:gd name="T6" fmla="*/ 38 w 173"/>
                  <a:gd name="T7" fmla="*/ 7 h 184"/>
                  <a:gd name="T8" fmla="*/ 49 w 173"/>
                  <a:gd name="T9" fmla="*/ 24 h 184"/>
                  <a:gd name="T10" fmla="*/ 67 w 173"/>
                  <a:gd name="T11" fmla="*/ 36 h 184"/>
                  <a:gd name="T12" fmla="*/ 85 w 173"/>
                  <a:gd name="T13" fmla="*/ 54 h 184"/>
                  <a:gd name="T14" fmla="*/ 89 w 173"/>
                  <a:gd name="T15" fmla="*/ 56 h 184"/>
                  <a:gd name="T16" fmla="*/ 93 w 173"/>
                  <a:gd name="T17" fmla="*/ 54 h 184"/>
                  <a:gd name="T18" fmla="*/ 98 w 173"/>
                  <a:gd name="T19" fmla="*/ 62 h 184"/>
                  <a:gd name="T20" fmla="*/ 107 w 173"/>
                  <a:gd name="T21" fmla="*/ 67 h 184"/>
                  <a:gd name="T22" fmla="*/ 111 w 173"/>
                  <a:gd name="T23" fmla="*/ 71 h 184"/>
                  <a:gd name="T24" fmla="*/ 113 w 173"/>
                  <a:gd name="T25" fmla="*/ 69 h 184"/>
                  <a:gd name="T26" fmla="*/ 116 w 173"/>
                  <a:gd name="T27" fmla="*/ 73 h 184"/>
                  <a:gd name="T28" fmla="*/ 125 w 173"/>
                  <a:gd name="T29" fmla="*/ 74 h 184"/>
                  <a:gd name="T30" fmla="*/ 123 w 173"/>
                  <a:gd name="T31" fmla="*/ 82 h 184"/>
                  <a:gd name="T32" fmla="*/ 123 w 173"/>
                  <a:gd name="T33" fmla="*/ 85 h 184"/>
                  <a:gd name="T34" fmla="*/ 129 w 173"/>
                  <a:gd name="T35" fmla="*/ 82 h 184"/>
                  <a:gd name="T36" fmla="*/ 134 w 173"/>
                  <a:gd name="T37" fmla="*/ 85 h 184"/>
                  <a:gd name="T38" fmla="*/ 136 w 173"/>
                  <a:gd name="T39" fmla="*/ 89 h 184"/>
                  <a:gd name="T40" fmla="*/ 133 w 173"/>
                  <a:gd name="T41" fmla="*/ 93 h 184"/>
                  <a:gd name="T42" fmla="*/ 134 w 173"/>
                  <a:gd name="T43" fmla="*/ 95 h 184"/>
                  <a:gd name="T44" fmla="*/ 131 w 173"/>
                  <a:gd name="T45" fmla="*/ 100 h 184"/>
                  <a:gd name="T46" fmla="*/ 133 w 173"/>
                  <a:gd name="T47" fmla="*/ 104 h 184"/>
                  <a:gd name="T48" fmla="*/ 145 w 173"/>
                  <a:gd name="T49" fmla="*/ 107 h 184"/>
                  <a:gd name="T50" fmla="*/ 149 w 173"/>
                  <a:gd name="T51" fmla="*/ 120 h 184"/>
                  <a:gd name="T52" fmla="*/ 154 w 173"/>
                  <a:gd name="T53" fmla="*/ 122 h 184"/>
                  <a:gd name="T54" fmla="*/ 153 w 173"/>
                  <a:gd name="T55" fmla="*/ 127 h 184"/>
                  <a:gd name="T56" fmla="*/ 165 w 173"/>
                  <a:gd name="T57" fmla="*/ 129 h 184"/>
                  <a:gd name="T58" fmla="*/ 173 w 173"/>
                  <a:gd name="T59" fmla="*/ 138 h 184"/>
                  <a:gd name="T60" fmla="*/ 169 w 173"/>
                  <a:gd name="T61" fmla="*/ 182 h 184"/>
                  <a:gd name="T62" fmla="*/ 162 w 173"/>
                  <a:gd name="T63" fmla="*/ 178 h 184"/>
                  <a:gd name="T64" fmla="*/ 158 w 173"/>
                  <a:gd name="T65" fmla="*/ 182 h 184"/>
                  <a:gd name="T66" fmla="*/ 153 w 173"/>
                  <a:gd name="T67" fmla="*/ 178 h 184"/>
                  <a:gd name="T68" fmla="*/ 151 w 173"/>
                  <a:gd name="T69" fmla="*/ 178 h 184"/>
                  <a:gd name="T70" fmla="*/ 151 w 173"/>
                  <a:gd name="T71" fmla="*/ 184 h 184"/>
                  <a:gd name="T72" fmla="*/ 136 w 173"/>
                  <a:gd name="T73" fmla="*/ 169 h 184"/>
                  <a:gd name="T74" fmla="*/ 116 w 173"/>
                  <a:gd name="T75" fmla="*/ 155 h 184"/>
                  <a:gd name="T76" fmla="*/ 111 w 173"/>
                  <a:gd name="T77" fmla="*/ 147 h 184"/>
                  <a:gd name="T78" fmla="*/ 91 w 173"/>
                  <a:gd name="T79" fmla="*/ 127 h 184"/>
                  <a:gd name="T80" fmla="*/ 80 w 173"/>
                  <a:gd name="T81" fmla="*/ 100 h 184"/>
                  <a:gd name="T82" fmla="*/ 73 w 173"/>
                  <a:gd name="T83" fmla="*/ 89 h 184"/>
                  <a:gd name="T84" fmla="*/ 63 w 173"/>
                  <a:gd name="T85" fmla="*/ 85 h 184"/>
                  <a:gd name="T86" fmla="*/ 56 w 173"/>
                  <a:gd name="T87" fmla="*/ 62 h 184"/>
                  <a:gd name="T88" fmla="*/ 53 w 173"/>
                  <a:gd name="T89" fmla="*/ 58 h 184"/>
                  <a:gd name="T90" fmla="*/ 40 w 173"/>
                  <a:gd name="T91" fmla="*/ 53 h 184"/>
                  <a:gd name="T92" fmla="*/ 38 w 173"/>
                  <a:gd name="T93" fmla="*/ 45 h 184"/>
                  <a:gd name="T94" fmla="*/ 29 w 173"/>
                  <a:gd name="T95" fmla="*/ 34 h 184"/>
                  <a:gd name="T96" fmla="*/ 22 w 173"/>
                  <a:gd name="T97" fmla="*/ 29 h 184"/>
                  <a:gd name="T98" fmla="*/ 5 w 173"/>
                  <a:gd name="T99" fmla="*/ 14 h 184"/>
                  <a:gd name="T100" fmla="*/ 0 w 173"/>
                  <a:gd name="T101" fmla="*/ 0 h 184"/>
                  <a:gd name="T102" fmla="*/ 0 w 173"/>
                  <a:gd name="T10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" h="184">
                    <a:moveTo>
                      <a:pt x="0" y="0"/>
                    </a:moveTo>
                    <a:lnTo>
                      <a:pt x="7" y="0"/>
                    </a:lnTo>
                    <a:lnTo>
                      <a:pt x="18" y="5"/>
                    </a:lnTo>
                    <a:lnTo>
                      <a:pt x="38" y="7"/>
                    </a:lnTo>
                    <a:lnTo>
                      <a:pt x="49" y="24"/>
                    </a:lnTo>
                    <a:lnTo>
                      <a:pt x="67" y="36"/>
                    </a:lnTo>
                    <a:lnTo>
                      <a:pt x="85" y="54"/>
                    </a:lnTo>
                    <a:lnTo>
                      <a:pt x="89" y="56"/>
                    </a:lnTo>
                    <a:lnTo>
                      <a:pt x="93" y="54"/>
                    </a:lnTo>
                    <a:lnTo>
                      <a:pt x="98" y="62"/>
                    </a:lnTo>
                    <a:lnTo>
                      <a:pt x="107" y="67"/>
                    </a:lnTo>
                    <a:lnTo>
                      <a:pt x="111" y="71"/>
                    </a:lnTo>
                    <a:lnTo>
                      <a:pt x="113" y="69"/>
                    </a:lnTo>
                    <a:lnTo>
                      <a:pt x="116" y="73"/>
                    </a:lnTo>
                    <a:lnTo>
                      <a:pt x="125" y="74"/>
                    </a:lnTo>
                    <a:lnTo>
                      <a:pt x="123" y="82"/>
                    </a:lnTo>
                    <a:lnTo>
                      <a:pt x="123" y="85"/>
                    </a:lnTo>
                    <a:lnTo>
                      <a:pt x="129" y="82"/>
                    </a:lnTo>
                    <a:lnTo>
                      <a:pt x="134" y="85"/>
                    </a:lnTo>
                    <a:lnTo>
                      <a:pt x="136" y="89"/>
                    </a:lnTo>
                    <a:lnTo>
                      <a:pt x="133" y="93"/>
                    </a:lnTo>
                    <a:lnTo>
                      <a:pt x="134" y="95"/>
                    </a:lnTo>
                    <a:lnTo>
                      <a:pt x="131" y="100"/>
                    </a:lnTo>
                    <a:lnTo>
                      <a:pt x="133" y="104"/>
                    </a:lnTo>
                    <a:lnTo>
                      <a:pt x="145" y="107"/>
                    </a:lnTo>
                    <a:lnTo>
                      <a:pt x="149" y="120"/>
                    </a:lnTo>
                    <a:lnTo>
                      <a:pt x="154" y="122"/>
                    </a:lnTo>
                    <a:lnTo>
                      <a:pt x="153" y="127"/>
                    </a:lnTo>
                    <a:lnTo>
                      <a:pt x="165" y="129"/>
                    </a:lnTo>
                    <a:lnTo>
                      <a:pt x="173" y="138"/>
                    </a:lnTo>
                    <a:lnTo>
                      <a:pt x="169" y="182"/>
                    </a:lnTo>
                    <a:lnTo>
                      <a:pt x="162" y="178"/>
                    </a:lnTo>
                    <a:lnTo>
                      <a:pt x="158" y="182"/>
                    </a:lnTo>
                    <a:lnTo>
                      <a:pt x="153" y="178"/>
                    </a:lnTo>
                    <a:lnTo>
                      <a:pt x="151" y="178"/>
                    </a:lnTo>
                    <a:lnTo>
                      <a:pt x="151" y="184"/>
                    </a:lnTo>
                    <a:lnTo>
                      <a:pt x="136" y="169"/>
                    </a:lnTo>
                    <a:lnTo>
                      <a:pt x="116" y="155"/>
                    </a:lnTo>
                    <a:lnTo>
                      <a:pt x="111" y="147"/>
                    </a:lnTo>
                    <a:lnTo>
                      <a:pt x="91" y="127"/>
                    </a:lnTo>
                    <a:lnTo>
                      <a:pt x="80" y="100"/>
                    </a:lnTo>
                    <a:lnTo>
                      <a:pt x="73" y="89"/>
                    </a:lnTo>
                    <a:lnTo>
                      <a:pt x="63" y="85"/>
                    </a:lnTo>
                    <a:lnTo>
                      <a:pt x="56" y="62"/>
                    </a:lnTo>
                    <a:lnTo>
                      <a:pt x="53" y="58"/>
                    </a:lnTo>
                    <a:lnTo>
                      <a:pt x="40" y="53"/>
                    </a:lnTo>
                    <a:lnTo>
                      <a:pt x="38" y="45"/>
                    </a:lnTo>
                    <a:lnTo>
                      <a:pt x="29" y="34"/>
                    </a:lnTo>
                    <a:lnTo>
                      <a:pt x="22" y="29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7" name="Freeform 1109"/>
              <p:cNvSpPr>
                <a:spLocks/>
              </p:cNvSpPr>
              <p:nvPr/>
            </p:nvSpPr>
            <p:spPr bwMode="auto">
              <a:xfrm>
                <a:off x="4227" y="2181"/>
                <a:ext cx="173" cy="184"/>
              </a:xfrm>
              <a:custGeom>
                <a:avLst/>
                <a:gdLst>
                  <a:gd name="T0" fmla="*/ 0 w 173"/>
                  <a:gd name="T1" fmla="*/ 0 h 184"/>
                  <a:gd name="T2" fmla="*/ 7 w 173"/>
                  <a:gd name="T3" fmla="*/ 0 h 184"/>
                  <a:gd name="T4" fmla="*/ 18 w 173"/>
                  <a:gd name="T5" fmla="*/ 5 h 184"/>
                  <a:gd name="T6" fmla="*/ 38 w 173"/>
                  <a:gd name="T7" fmla="*/ 7 h 184"/>
                  <a:gd name="T8" fmla="*/ 49 w 173"/>
                  <a:gd name="T9" fmla="*/ 24 h 184"/>
                  <a:gd name="T10" fmla="*/ 67 w 173"/>
                  <a:gd name="T11" fmla="*/ 36 h 184"/>
                  <a:gd name="T12" fmla="*/ 85 w 173"/>
                  <a:gd name="T13" fmla="*/ 54 h 184"/>
                  <a:gd name="T14" fmla="*/ 89 w 173"/>
                  <a:gd name="T15" fmla="*/ 56 h 184"/>
                  <a:gd name="T16" fmla="*/ 93 w 173"/>
                  <a:gd name="T17" fmla="*/ 54 h 184"/>
                  <a:gd name="T18" fmla="*/ 98 w 173"/>
                  <a:gd name="T19" fmla="*/ 62 h 184"/>
                  <a:gd name="T20" fmla="*/ 107 w 173"/>
                  <a:gd name="T21" fmla="*/ 67 h 184"/>
                  <a:gd name="T22" fmla="*/ 111 w 173"/>
                  <a:gd name="T23" fmla="*/ 71 h 184"/>
                  <a:gd name="T24" fmla="*/ 113 w 173"/>
                  <a:gd name="T25" fmla="*/ 69 h 184"/>
                  <a:gd name="T26" fmla="*/ 116 w 173"/>
                  <a:gd name="T27" fmla="*/ 73 h 184"/>
                  <a:gd name="T28" fmla="*/ 125 w 173"/>
                  <a:gd name="T29" fmla="*/ 74 h 184"/>
                  <a:gd name="T30" fmla="*/ 123 w 173"/>
                  <a:gd name="T31" fmla="*/ 82 h 184"/>
                  <a:gd name="T32" fmla="*/ 123 w 173"/>
                  <a:gd name="T33" fmla="*/ 85 h 184"/>
                  <a:gd name="T34" fmla="*/ 129 w 173"/>
                  <a:gd name="T35" fmla="*/ 82 h 184"/>
                  <a:gd name="T36" fmla="*/ 134 w 173"/>
                  <a:gd name="T37" fmla="*/ 85 h 184"/>
                  <a:gd name="T38" fmla="*/ 136 w 173"/>
                  <a:gd name="T39" fmla="*/ 89 h 184"/>
                  <a:gd name="T40" fmla="*/ 133 w 173"/>
                  <a:gd name="T41" fmla="*/ 93 h 184"/>
                  <a:gd name="T42" fmla="*/ 134 w 173"/>
                  <a:gd name="T43" fmla="*/ 95 h 184"/>
                  <a:gd name="T44" fmla="*/ 131 w 173"/>
                  <a:gd name="T45" fmla="*/ 100 h 184"/>
                  <a:gd name="T46" fmla="*/ 133 w 173"/>
                  <a:gd name="T47" fmla="*/ 104 h 184"/>
                  <a:gd name="T48" fmla="*/ 145 w 173"/>
                  <a:gd name="T49" fmla="*/ 107 h 184"/>
                  <a:gd name="T50" fmla="*/ 149 w 173"/>
                  <a:gd name="T51" fmla="*/ 120 h 184"/>
                  <a:gd name="T52" fmla="*/ 154 w 173"/>
                  <a:gd name="T53" fmla="*/ 122 h 184"/>
                  <a:gd name="T54" fmla="*/ 153 w 173"/>
                  <a:gd name="T55" fmla="*/ 127 h 184"/>
                  <a:gd name="T56" fmla="*/ 165 w 173"/>
                  <a:gd name="T57" fmla="*/ 129 h 184"/>
                  <a:gd name="T58" fmla="*/ 173 w 173"/>
                  <a:gd name="T59" fmla="*/ 138 h 184"/>
                  <a:gd name="T60" fmla="*/ 169 w 173"/>
                  <a:gd name="T61" fmla="*/ 182 h 184"/>
                  <a:gd name="T62" fmla="*/ 162 w 173"/>
                  <a:gd name="T63" fmla="*/ 178 h 184"/>
                  <a:gd name="T64" fmla="*/ 158 w 173"/>
                  <a:gd name="T65" fmla="*/ 182 h 184"/>
                  <a:gd name="T66" fmla="*/ 153 w 173"/>
                  <a:gd name="T67" fmla="*/ 178 h 184"/>
                  <a:gd name="T68" fmla="*/ 151 w 173"/>
                  <a:gd name="T69" fmla="*/ 178 h 184"/>
                  <a:gd name="T70" fmla="*/ 151 w 173"/>
                  <a:gd name="T71" fmla="*/ 184 h 184"/>
                  <a:gd name="T72" fmla="*/ 136 w 173"/>
                  <a:gd name="T73" fmla="*/ 169 h 184"/>
                  <a:gd name="T74" fmla="*/ 116 w 173"/>
                  <a:gd name="T75" fmla="*/ 155 h 184"/>
                  <a:gd name="T76" fmla="*/ 111 w 173"/>
                  <a:gd name="T77" fmla="*/ 147 h 184"/>
                  <a:gd name="T78" fmla="*/ 91 w 173"/>
                  <a:gd name="T79" fmla="*/ 127 h 184"/>
                  <a:gd name="T80" fmla="*/ 80 w 173"/>
                  <a:gd name="T81" fmla="*/ 100 h 184"/>
                  <a:gd name="T82" fmla="*/ 73 w 173"/>
                  <a:gd name="T83" fmla="*/ 89 h 184"/>
                  <a:gd name="T84" fmla="*/ 63 w 173"/>
                  <a:gd name="T85" fmla="*/ 85 h 184"/>
                  <a:gd name="T86" fmla="*/ 56 w 173"/>
                  <a:gd name="T87" fmla="*/ 62 h 184"/>
                  <a:gd name="T88" fmla="*/ 53 w 173"/>
                  <a:gd name="T89" fmla="*/ 58 h 184"/>
                  <a:gd name="T90" fmla="*/ 40 w 173"/>
                  <a:gd name="T91" fmla="*/ 53 h 184"/>
                  <a:gd name="T92" fmla="*/ 38 w 173"/>
                  <a:gd name="T93" fmla="*/ 45 h 184"/>
                  <a:gd name="T94" fmla="*/ 29 w 173"/>
                  <a:gd name="T95" fmla="*/ 34 h 184"/>
                  <a:gd name="T96" fmla="*/ 22 w 173"/>
                  <a:gd name="T97" fmla="*/ 29 h 184"/>
                  <a:gd name="T98" fmla="*/ 5 w 173"/>
                  <a:gd name="T99" fmla="*/ 14 h 184"/>
                  <a:gd name="T100" fmla="*/ 0 w 173"/>
                  <a:gd name="T101" fmla="*/ 0 h 184"/>
                  <a:gd name="T102" fmla="*/ 0 w 173"/>
                  <a:gd name="T10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" h="184">
                    <a:moveTo>
                      <a:pt x="0" y="0"/>
                    </a:moveTo>
                    <a:lnTo>
                      <a:pt x="7" y="0"/>
                    </a:lnTo>
                    <a:lnTo>
                      <a:pt x="18" y="5"/>
                    </a:lnTo>
                    <a:lnTo>
                      <a:pt x="38" y="7"/>
                    </a:lnTo>
                    <a:lnTo>
                      <a:pt x="49" y="24"/>
                    </a:lnTo>
                    <a:lnTo>
                      <a:pt x="67" y="36"/>
                    </a:lnTo>
                    <a:lnTo>
                      <a:pt x="85" y="54"/>
                    </a:lnTo>
                    <a:lnTo>
                      <a:pt x="89" y="56"/>
                    </a:lnTo>
                    <a:lnTo>
                      <a:pt x="93" y="54"/>
                    </a:lnTo>
                    <a:lnTo>
                      <a:pt x="98" y="62"/>
                    </a:lnTo>
                    <a:lnTo>
                      <a:pt x="107" y="67"/>
                    </a:lnTo>
                    <a:lnTo>
                      <a:pt x="111" y="71"/>
                    </a:lnTo>
                    <a:lnTo>
                      <a:pt x="113" y="69"/>
                    </a:lnTo>
                    <a:lnTo>
                      <a:pt x="116" y="73"/>
                    </a:lnTo>
                    <a:lnTo>
                      <a:pt x="125" y="74"/>
                    </a:lnTo>
                    <a:lnTo>
                      <a:pt x="123" y="82"/>
                    </a:lnTo>
                    <a:lnTo>
                      <a:pt x="123" y="85"/>
                    </a:lnTo>
                    <a:lnTo>
                      <a:pt x="129" y="82"/>
                    </a:lnTo>
                    <a:lnTo>
                      <a:pt x="134" y="85"/>
                    </a:lnTo>
                    <a:lnTo>
                      <a:pt x="136" y="89"/>
                    </a:lnTo>
                    <a:lnTo>
                      <a:pt x="133" y="93"/>
                    </a:lnTo>
                    <a:lnTo>
                      <a:pt x="134" y="95"/>
                    </a:lnTo>
                    <a:lnTo>
                      <a:pt x="131" y="100"/>
                    </a:lnTo>
                    <a:lnTo>
                      <a:pt x="133" y="104"/>
                    </a:lnTo>
                    <a:lnTo>
                      <a:pt x="145" y="107"/>
                    </a:lnTo>
                    <a:lnTo>
                      <a:pt x="149" y="120"/>
                    </a:lnTo>
                    <a:lnTo>
                      <a:pt x="154" y="122"/>
                    </a:lnTo>
                    <a:lnTo>
                      <a:pt x="153" y="127"/>
                    </a:lnTo>
                    <a:lnTo>
                      <a:pt x="165" y="129"/>
                    </a:lnTo>
                    <a:lnTo>
                      <a:pt x="173" y="138"/>
                    </a:lnTo>
                    <a:lnTo>
                      <a:pt x="169" y="182"/>
                    </a:lnTo>
                    <a:lnTo>
                      <a:pt x="162" y="178"/>
                    </a:lnTo>
                    <a:lnTo>
                      <a:pt x="158" y="182"/>
                    </a:lnTo>
                    <a:lnTo>
                      <a:pt x="153" y="178"/>
                    </a:lnTo>
                    <a:lnTo>
                      <a:pt x="151" y="178"/>
                    </a:lnTo>
                    <a:lnTo>
                      <a:pt x="151" y="184"/>
                    </a:lnTo>
                    <a:lnTo>
                      <a:pt x="136" y="169"/>
                    </a:lnTo>
                    <a:lnTo>
                      <a:pt x="116" y="155"/>
                    </a:lnTo>
                    <a:lnTo>
                      <a:pt x="111" y="147"/>
                    </a:lnTo>
                    <a:lnTo>
                      <a:pt x="91" y="127"/>
                    </a:lnTo>
                    <a:lnTo>
                      <a:pt x="80" y="100"/>
                    </a:lnTo>
                    <a:lnTo>
                      <a:pt x="73" y="89"/>
                    </a:lnTo>
                    <a:lnTo>
                      <a:pt x="63" y="85"/>
                    </a:lnTo>
                    <a:lnTo>
                      <a:pt x="56" y="62"/>
                    </a:lnTo>
                    <a:lnTo>
                      <a:pt x="53" y="58"/>
                    </a:lnTo>
                    <a:lnTo>
                      <a:pt x="40" y="53"/>
                    </a:lnTo>
                    <a:lnTo>
                      <a:pt x="38" y="45"/>
                    </a:lnTo>
                    <a:lnTo>
                      <a:pt x="29" y="34"/>
                    </a:lnTo>
                    <a:lnTo>
                      <a:pt x="22" y="29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8" name="Freeform 1110"/>
              <p:cNvSpPr>
                <a:spLocks/>
              </p:cNvSpPr>
              <p:nvPr/>
            </p:nvSpPr>
            <p:spPr bwMode="auto">
              <a:xfrm>
                <a:off x="4796" y="2277"/>
                <a:ext cx="167" cy="140"/>
              </a:xfrm>
              <a:custGeom>
                <a:avLst/>
                <a:gdLst>
                  <a:gd name="T0" fmla="*/ 164 w 167"/>
                  <a:gd name="T1" fmla="*/ 75 h 140"/>
                  <a:gd name="T2" fmla="*/ 164 w 167"/>
                  <a:gd name="T3" fmla="*/ 35 h 140"/>
                  <a:gd name="T4" fmla="*/ 140 w 167"/>
                  <a:gd name="T5" fmla="*/ 31 h 140"/>
                  <a:gd name="T6" fmla="*/ 111 w 167"/>
                  <a:gd name="T7" fmla="*/ 17 h 140"/>
                  <a:gd name="T8" fmla="*/ 102 w 167"/>
                  <a:gd name="T9" fmla="*/ 22 h 140"/>
                  <a:gd name="T10" fmla="*/ 98 w 167"/>
                  <a:gd name="T11" fmla="*/ 29 h 140"/>
                  <a:gd name="T12" fmla="*/ 87 w 167"/>
                  <a:gd name="T13" fmla="*/ 29 h 140"/>
                  <a:gd name="T14" fmla="*/ 75 w 167"/>
                  <a:gd name="T15" fmla="*/ 48 h 140"/>
                  <a:gd name="T16" fmla="*/ 69 w 167"/>
                  <a:gd name="T17" fmla="*/ 48 h 140"/>
                  <a:gd name="T18" fmla="*/ 64 w 167"/>
                  <a:gd name="T19" fmla="*/ 46 h 140"/>
                  <a:gd name="T20" fmla="*/ 60 w 167"/>
                  <a:gd name="T21" fmla="*/ 35 h 140"/>
                  <a:gd name="T22" fmla="*/ 58 w 167"/>
                  <a:gd name="T23" fmla="*/ 35 h 140"/>
                  <a:gd name="T24" fmla="*/ 56 w 167"/>
                  <a:gd name="T25" fmla="*/ 39 h 140"/>
                  <a:gd name="T26" fmla="*/ 53 w 167"/>
                  <a:gd name="T27" fmla="*/ 33 h 140"/>
                  <a:gd name="T28" fmla="*/ 53 w 167"/>
                  <a:gd name="T29" fmla="*/ 15 h 140"/>
                  <a:gd name="T30" fmla="*/ 49 w 167"/>
                  <a:gd name="T31" fmla="*/ 6 h 140"/>
                  <a:gd name="T32" fmla="*/ 40 w 167"/>
                  <a:gd name="T33" fmla="*/ 6 h 140"/>
                  <a:gd name="T34" fmla="*/ 31 w 167"/>
                  <a:gd name="T35" fmla="*/ 0 h 140"/>
                  <a:gd name="T36" fmla="*/ 24 w 167"/>
                  <a:gd name="T37" fmla="*/ 0 h 140"/>
                  <a:gd name="T38" fmla="*/ 6 w 167"/>
                  <a:gd name="T39" fmla="*/ 9 h 140"/>
                  <a:gd name="T40" fmla="*/ 0 w 167"/>
                  <a:gd name="T41" fmla="*/ 17 h 140"/>
                  <a:gd name="T42" fmla="*/ 15 w 167"/>
                  <a:gd name="T43" fmla="*/ 19 h 140"/>
                  <a:gd name="T44" fmla="*/ 18 w 167"/>
                  <a:gd name="T45" fmla="*/ 29 h 140"/>
                  <a:gd name="T46" fmla="*/ 24 w 167"/>
                  <a:gd name="T47" fmla="*/ 31 h 140"/>
                  <a:gd name="T48" fmla="*/ 47 w 167"/>
                  <a:gd name="T49" fmla="*/ 26 h 140"/>
                  <a:gd name="T50" fmla="*/ 46 w 167"/>
                  <a:gd name="T51" fmla="*/ 33 h 140"/>
                  <a:gd name="T52" fmla="*/ 44 w 167"/>
                  <a:gd name="T53" fmla="*/ 35 h 140"/>
                  <a:gd name="T54" fmla="*/ 36 w 167"/>
                  <a:gd name="T55" fmla="*/ 33 h 140"/>
                  <a:gd name="T56" fmla="*/ 29 w 167"/>
                  <a:gd name="T57" fmla="*/ 39 h 140"/>
                  <a:gd name="T58" fmla="*/ 16 w 167"/>
                  <a:gd name="T59" fmla="*/ 39 h 140"/>
                  <a:gd name="T60" fmla="*/ 16 w 167"/>
                  <a:gd name="T61" fmla="*/ 40 h 140"/>
                  <a:gd name="T62" fmla="*/ 24 w 167"/>
                  <a:gd name="T63" fmla="*/ 42 h 140"/>
                  <a:gd name="T64" fmla="*/ 31 w 167"/>
                  <a:gd name="T65" fmla="*/ 48 h 140"/>
                  <a:gd name="T66" fmla="*/ 33 w 167"/>
                  <a:gd name="T67" fmla="*/ 59 h 140"/>
                  <a:gd name="T68" fmla="*/ 40 w 167"/>
                  <a:gd name="T69" fmla="*/ 57 h 140"/>
                  <a:gd name="T70" fmla="*/ 47 w 167"/>
                  <a:gd name="T71" fmla="*/ 42 h 140"/>
                  <a:gd name="T72" fmla="*/ 47 w 167"/>
                  <a:gd name="T73" fmla="*/ 51 h 140"/>
                  <a:gd name="T74" fmla="*/ 55 w 167"/>
                  <a:gd name="T75" fmla="*/ 59 h 140"/>
                  <a:gd name="T76" fmla="*/ 62 w 167"/>
                  <a:gd name="T77" fmla="*/ 59 h 140"/>
                  <a:gd name="T78" fmla="*/ 67 w 167"/>
                  <a:gd name="T79" fmla="*/ 66 h 140"/>
                  <a:gd name="T80" fmla="*/ 93 w 167"/>
                  <a:gd name="T81" fmla="*/ 69 h 140"/>
                  <a:gd name="T82" fmla="*/ 115 w 167"/>
                  <a:gd name="T83" fmla="*/ 80 h 140"/>
                  <a:gd name="T84" fmla="*/ 126 w 167"/>
                  <a:gd name="T85" fmla="*/ 99 h 140"/>
                  <a:gd name="T86" fmla="*/ 122 w 167"/>
                  <a:gd name="T87" fmla="*/ 104 h 140"/>
                  <a:gd name="T88" fmla="*/ 129 w 167"/>
                  <a:gd name="T89" fmla="*/ 108 h 140"/>
                  <a:gd name="T90" fmla="*/ 127 w 167"/>
                  <a:gd name="T91" fmla="*/ 109 h 140"/>
                  <a:gd name="T92" fmla="*/ 129 w 167"/>
                  <a:gd name="T93" fmla="*/ 115 h 140"/>
                  <a:gd name="T94" fmla="*/ 124 w 167"/>
                  <a:gd name="T95" fmla="*/ 111 h 140"/>
                  <a:gd name="T96" fmla="*/ 118 w 167"/>
                  <a:gd name="T97" fmla="*/ 113 h 140"/>
                  <a:gd name="T98" fmla="*/ 111 w 167"/>
                  <a:gd name="T99" fmla="*/ 128 h 140"/>
                  <a:gd name="T100" fmla="*/ 129 w 167"/>
                  <a:gd name="T101" fmla="*/ 128 h 140"/>
                  <a:gd name="T102" fmla="*/ 129 w 167"/>
                  <a:gd name="T103" fmla="*/ 124 h 140"/>
                  <a:gd name="T104" fmla="*/ 146 w 167"/>
                  <a:gd name="T105" fmla="*/ 122 h 140"/>
                  <a:gd name="T106" fmla="*/ 167 w 167"/>
                  <a:gd name="T107" fmla="*/ 140 h 140"/>
                  <a:gd name="T108" fmla="*/ 162 w 167"/>
                  <a:gd name="T109" fmla="*/ 102 h 140"/>
                  <a:gd name="T110" fmla="*/ 164 w 167"/>
                  <a:gd name="T111" fmla="*/ 75 h 140"/>
                  <a:gd name="T112" fmla="*/ 164 w 167"/>
                  <a:gd name="T113" fmla="*/ 7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7" h="140">
                    <a:moveTo>
                      <a:pt x="164" y="75"/>
                    </a:moveTo>
                    <a:lnTo>
                      <a:pt x="164" y="35"/>
                    </a:lnTo>
                    <a:lnTo>
                      <a:pt x="140" y="31"/>
                    </a:lnTo>
                    <a:lnTo>
                      <a:pt x="111" y="17"/>
                    </a:lnTo>
                    <a:lnTo>
                      <a:pt x="102" y="22"/>
                    </a:lnTo>
                    <a:lnTo>
                      <a:pt x="98" y="29"/>
                    </a:lnTo>
                    <a:lnTo>
                      <a:pt x="87" y="29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4" y="46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56" y="39"/>
                    </a:lnTo>
                    <a:lnTo>
                      <a:pt x="53" y="33"/>
                    </a:lnTo>
                    <a:lnTo>
                      <a:pt x="53" y="15"/>
                    </a:lnTo>
                    <a:lnTo>
                      <a:pt x="49" y="6"/>
                    </a:lnTo>
                    <a:lnTo>
                      <a:pt x="40" y="6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6" y="9"/>
                    </a:lnTo>
                    <a:lnTo>
                      <a:pt x="0" y="17"/>
                    </a:lnTo>
                    <a:lnTo>
                      <a:pt x="15" y="19"/>
                    </a:lnTo>
                    <a:lnTo>
                      <a:pt x="18" y="29"/>
                    </a:lnTo>
                    <a:lnTo>
                      <a:pt x="24" y="31"/>
                    </a:lnTo>
                    <a:lnTo>
                      <a:pt x="47" y="26"/>
                    </a:lnTo>
                    <a:lnTo>
                      <a:pt x="46" y="33"/>
                    </a:lnTo>
                    <a:lnTo>
                      <a:pt x="44" y="35"/>
                    </a:lnTo>
                    <a:lnTo>
                      <a:pt x="36" y="33"/>
                    </a:lnTo>
                    <a:lnTo>
                      <a:pt x="29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24" y="42"/>
                    </a:lnTo>
                    <a:lnTo>
                      <a:pt x="31" y="48"/>
                    </a:lnTo>
                    <a:lnTo>
                      <a:pt x="33" y="59"/>
                    </a:lnTo>
                    <a:lnTo>
                      <a:pt x="40" y="57"/>
                    </a:lnTo>
                    <a:lnTo>
                      <a:pt x="47" y="42"/>
                    </a:lnTo>
                    <a:lnTo>
                      <a:pt x="47" y="51"/>
                    </a:lnTo>
                    <a:lnTo>
                      <a:pt x="55" y="59"/>
                    </a:lnTo>
                    <a:lnTo>
                      <a:pt x="62" y="59"/>
                    </a:lnTo>
                    <a:lnTo>
                      <a:pt x="67" y="66"/>
                    </a:lnTo>
                    <a:lnTo>
                      <a:pt x="93" y="69"/>
                    </a:lnTo>
                    <a:lnTo>
                      <a:pt x="115" y="80"/>
                    </a:lnTo>
                    <a:lnTo>
                      <a:pt x="126" y="99"/>
                    </a:lnTo>
                    <a:lnTo>
                      <a:pt x="122" y="104"/>
                    </a:lnTo>
                    <a:lnTo>
                      <a:pt x="129" y="108"/>
                    </a:lnTo>
                    <a:lnTo>
                      <a:pt x="127" y="109"/>
                    </a:lnTo>
                    <a:lnTo>
                      <a:pt x="129" y="115"/>
                    </a:lnTo>
                    <a:lnTo>
                      <a:pt x="124" y="111"/>
                    </a:lnTo>
                    <a:lnTo>
                      <a:pt x="118" y="113"/>
                    </a:lnTo>
                    <a:lnTo>
                      <a:pt x="111" y="128"/>
                    </a:lnTo>
                    <a:lnTo>
                      <a:pt x="129" y="128"/>
                    </a:lnTo>
                    <a:lnTo>
                      <a:pt x="129" y="124"/>
                    </a:lnTo>
                    <a:lnTo>
                      <a:pt x="146" y="122"/>
                    </a:lnTo>
                    <a:lnTo>
                      <a:pt x="167" y="140"/>
                    </a:lnTo>
                    <a:lnTo>
                      <a:pt x="162" y="102"/>
                    </a:lnTo>
                    <a:lnTo>
                      <a:pt x="164" y="75"/>
                    </a:lnTo>
                    <a:lnTo>
                      <a:pt x="164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39" name="Freeform 1111"/>
              <p:cNvSpPr>
                <a:spLocks/>
              </p:cNvSpPr>
              <p:nvPr/>
            </p:nvSpPr>
            <p:spPr bwMode="auto">
              <a:xfrm>
                <a:off x="4796" y="2277"/>
                <a:ext cx="167" cy="140"/>
              </a:xfrm>
              <a:custGeom>
                <a:avLst/>
                <a:gdLst>
                  <a:gd name="T0" fmla="*/ 164 w 167"/>
                  <a:gd name="T1" fmla="*/ 75 h 140"/>
                  <a:gd name="T2" fmla="*/ 164 w 167"/>
                  <a:gd name="T3" fmla="*/ 35 h 140"/>
                  <a:gd name="T4" fmla="*/ 140 w 167"/>
                  <a:gd name="T5" fmla="*/ 31 h 140"/>
                  <a:gd name="T6" fmla="*/ 111 w 167"/>
                  <a:gd name="T7" fmla="*/ 17 h 140"/>
                  <a:gd name="T8" fmla="*/ 102 w 167"/>
                  <a:gd name="T9" fmla="*/ 22 h 140"/>
                  <a:gd name="T10" fmla="*/ 98 w 167"/>
                  <a:gd name="T11" fmla="*/ 29 h 140"/>
                  <a:gd name="T12" fmla="*/ 87 w 167"/>
                  <a:gd name="T13" fmla="*/ 29 h 140"/>
                  <a:gd name="T14" fmla="*/ 75 w 167"/>
                  <a:gd name="T15" fmla="*/ 48 h 140"/>
                  <a:gd name="T16" fmla="*/ 69 w 167"/>
                  <a:gd name="T17" fmla="*/ 48 h 140"/>
                  <a:gd name="T18" fmla="*/ 64 w 167"/>
                  <a:gd name="T19" fmla="*/ 46 h 140"/>
                  <a:gd name="T20" fmla="*/ 60 w 167"/>
                  <a:gd name="T21" fmla="*/ 35 h 140"/>
                  <a:gd name="T22" fmla="*/ 58 w 167"/>
                  <a:gd name="T23" fmla="*/ 35 h 140"/>
                  <a:gd name="T24" fmla="*/ 56 w 167"/>
                  <a:gd name="T25" fmla="*/ 39 h 140"/>
                  <a:gd name="T26" fmla="*/ 53 w 167"/>
                  <a:gd name="T27" fmla="*/ 33 h 140"/>
                  <a:gd name="T28" fmla="*/ 53 w 167"/>
                  <a:gd name="T29" fmla="*/ 15 h 140"/>
                  <a:gd name="T30" fmla="*/ 49 w 167"/>
                  <a:gd name="T31" fmla="*/ 6 h 140"/>
                  <a:gd name="T32" fmla="*/ 40 w 167"/>
                  <a:gd name="T33" fmla="*/ 6 h 140"/>
                  <a:gd name="T34" fmla="*/ 31 w 167"/>
                  <a:gd name="T35" fmla="*/ 0 h 140"/>
                  <a:gd name="T36" fmla="*/ 24 w 167"/>
                  <a:gd name="T37" fmla="*/ 0 h 140"/>
                  <a:gd name="T38" fmla="*/ 6 w 167"/>
                  <a:gd name="T39" fmla="*/ 9 h 140"/>
                  <a:gd name="T40" fmla="*/ 0 w 167"/>
                  <a:gd name="T41" fmla="*/ 17 h 140"/>
                  <a:gd name="T42" fmla="*/ 15 w 167"/>
                  <a:gd name="T43" fmla="*/ 19 h 140"/>
                  <a:gd name="T44" fmla="*/ 18 w 167"/>
                  <a:gd name="T45" fmla="*/ 29 h 140"/>
                  <a:gd name="T46" fmla="*/ 24 w 167"/>
                  <a:gd name="T47" fmla="*/ 31 h 140"/>
                  <a:gd name="T48" fmla="*/ 47 w 167"/>
                  <a:gd name="T49" fmla="*/ 26 h 140"/>
                  <a:gd name="T50" fmla="*/ 46 w 167"/>
                  <a:gd name="T51" fmla="*/ 33 h 140"/>
                  <a:gd name="T52" fmla="*/ 44 w 167"/>
                  <a:gd name="T53" fmla="*/ 35 h 140"/>
                  <a:gd name="T54" fmla="*/ 36 w 167"/>
                  <a:gd name="T55" fmla="*/ 33 h 140"/>
                  <a:gd name="T56" fmla="*/ 29 w 167"/>
                  <a:gd name="T57" fmla="*/ 39 h 140"/>
                  <a:gd name="T58" fmla="*/ 16 w 167"/>
                  <a:gd name="T59" fmla="*/ 39 h 140"/>
                  <a:gd name="T60" fmla="*/ 16 w 167"/>
                  <a:gd name="T61" fmla="*/ 40 h 140"/>
                  <a:gd name="T62" fmla="*/ 24 w 167"/>
                  <a:gd name="T63" fmla="*/ 42 h 140"/>
                  <a:gd name="T64" fmla="*/ 31 w 167"/>
                  <a:gd name="T65" fmla="*/ 48 h 140"/>
                  <a:gd name="T66" fmla="*/ 33 w 167"/>
                  <a:gd name="T67" fmla="*/ 59 h 140"/>
                  <a:gd name="T68" fmla="*/ 40 w 167"/>
                  <a:gd name="T69" fmla="*/ 57 h 140"/>
                  <a:gd name="T70" fmla="*/ 47 w 167"/>
                  <a:gd name="T71" fmla="*/ 42 h 140"/>
                  <a:gd name="T72" fmla="*/ 47 w 167"/>
                  <a:gd name="T73" fmla="*/ 51 h 140"/>
                  <a:gd name="T74" fmla="*/ 55 w 167"/>
                  <a:gd name="T75" fmla="*/ 59 h 140"/>
                  <a:gd name="T76" fmla="*/ 62 w 167"/>
                  <a:gd name="T77" fmla="*/ 59 h 140"/>
                  <a:gd name="T78" fmla="*/ 67 w 167"/>
                  <a:gd name="T79" fmla="*/ 66 h 140"/>
                  <a:gd name="T80" fmla="*/ 93 w 167"/>
                  <a:gd name="T81" fmla="*/ 69 h 140"/>
                  <a:gd name="T82" fmla="*/ 115 w 167"/>
                  <a:gd name="T83" fmla="*/ 80 h 140"/>
                  <a:gd name="T84" fmla="*/ 126 w 167"/>
                  <a:gd name="T85" fmla="*/ 99 h 140"/>
                  <a:gd name="T86" fmla="*/ 122 w 167"/>
                  <a:gd name="T87" fmla="*/ 104 h 140"/>
                  <a:gd name="T88" fmla="*/ 129 w 167"/>
                  <a:gd name="T89" fmla="*/ 108 h 140"/>
                  <a:gd name="T90" fmla="*/ 127 w 167"/>
                  <a:gd name="T91" fmla="*/ 109 h 140"/>
                  <a:gd name="T92" fmla="*/ 129 w 167"/>
                  <a:gd name="T93" fmla="*/ 115 h 140"/>
                  <a:gd name="T94" fmla="*/ 124 w 167"/>
                  <a:gd name="T95" fmla="*/ 111 h 140"/>
                  <a:gd name="T96" fmla="*/ 118 w 167"/>
                  <a:gd name="T97" fmla="*/ 113 h 140"/>
                  <a:gd name="T98" fmla="*/ 111 w 167"/>
                  <a:gd name="T99" fmla="*/ 128 h 140"/>
                  <a:gd name="T100" fmla="*/ 129 w 167"/>
                  <a:gd name="T101" fmla="*/ 128 h 140"/>
                  <a:gd name="T102" fmla="*/ 129 w 167"/>
                  <a:gd name="T103" fmla="*/ 124 h 140"/>
                  <a:gd name="T104" fmla="*/ 146 w 167"/>
                  <a:gd name="T105" fmla="*/ 122 h 140"/>
                  <a:gd name="T106" fmla="*/ 167 w 167"/>
                  <a:gd name="T107" fmla="*/ 140 h 140"/>
                  <a:gd name="T108" fmla="*/ 162 w 167"/>
                  <a:gd name="T109" fmla="*/ 102 h 140"/>
                  <a:gd name="T110" fmla="*/ 164 w 167"/>
                  <a:gd name="T111" fmla="*/ 75 h 140"/>
                  <a:gd name="T112" fmla="*/ 164 w 167"/>
                  <a:gd name="T113" fmla="*/ 7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7" h="140">
                    <a:moveTo>
                      <a:pt x="164" y="75"/>
                    </a:moveTo>
                    <a:lnTo>
                      <a:pt x="164" y="35"/>
                    </a:lnTo>
                    <a:lnTo>
                      <a:pt x="140" y="31"/>
                    </a:lnTo>
                    <a:lnTo>
                      <a:pt x="111" y="17"/>
                    </a:lnTo>
                    <a:lnTo>
                      <a:pt x="102" y="22"/>
                    </a:lnTo>
                    <a:lnTo>
                      <a:pt x="98" y="29"/>
                    </a:lnTo>
                    <a:lnTo>
                      <a:pt x="87" y="29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4" y="46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56" y="39"/>
                    </a:lnTo>
                    <a:lnTo>
                      <a:pt x="53" y="33"/>
                    </a:lnTo>
                    <a:lnTo>
                      <a:pt x="53" y="15"/>
                    </a:lnTo>
                    <a:lnTo>
                      <a:pt x="49" y="6"/>
                    </a:lnTo>
                    <a:lnTo>
                      <a:pt x="40" y="6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6" y="9"/>
                    </a:lnTo>
                    <a:lnTo>
                      <a:pt x="0" y="17"/>
                    </a:lnTo>
                    <a:lnTo>
                      <a:pt x="15" y="19"/>
                    </a:lnTo>
                    <a:lnTo>
                      <a:pt x="18" y="29"/>
                    </a:lnTo>
                    <a:lnTo>
                      <a:pt x="24" y="31"/>
                    </a:lnTo>
                    <a:lnTo>
                      <a:pt x="47" y="26"/>
                    </a:lnTo>
                    <a:lnTo>
                      <a:pt x="46" y="33"/>
                    </a:lnTo>
                    <a:lnTo>
                      <a:pt x="44" y="35"/>
                    </a:lnTo>
                    <a:lnTo>
                      <a:pt x="36" y="33"/>
                    </a:lnTo>
                    <a:lnTo>
                      <a:pt x="29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24" y="42"/>
                    </a:lnTo>
                    <a:lnTo>
                      <a:pt x="31" y="48"/>
                    </a:lnTo>
                    <a:lnTo>
                      <a:pt x="33" y="59"/>
                    </a:lnTo>
                    <a:lnTo>
                      <a:pt x="40" y="57"/>
                    </a:lnTo>
                    <a:lnTo>
                      <a:pt x="47" y="42"/>
                    </a:lnTo>
                    <a:lnTo>
                      <a:pt x="47" y="51"/>
                    </a:lnTo>
                    <a:lnTo>
                      <a:pt x="55" y="59"/>
                    </a:lnTo>
                    <a:lnTo>
                      <a:pt x="62" y="59"/>
                    </a:lnTo>
                    <a:lnTo>
                      <a:pt x="67" y="66"/>
                    </a:lnTo>
                    <a:lnTo>
                      <a:pt x="93" y="69"/>
                    </a:lnTo>
                    <a:lnTo>
                      <a:pt x="115" y="80"/>
                    </a:lnTo>
                    <a:lnTo>
                      <a:pt x="126" y="99"/>
                    </a:lnTo>
                    <a:lnTo>
                      <a:pt x="122" y="104"/>
                    </a:lnTo>
                    <a:lnTo>
                      <a:pt x="129" y="108"/>
                    </a:lnTo>
                    <a:lnTo>
                      <a:pt x="127" y="109"/>
                    </a:lnTo>
                    <a:lnTo>
                      <a:pt x="129" y="115"/>
                    </a:lnTo>
                    <a:lnTo>
                      <a:pt x="124" y="111"/>
                    </a:lnTo>
                    <a:lnTo>
                      <a:pt x="118" y="113"/>
                    </a:lnTo>
                    <a:lnTo>
                      <a:pt x="111" y="128"/>
                    </a:lnTo>
                    <a:lnTo>
                      <a:pt x="129" y="128"/>
                    </a:lnTo>
                    <a:lnTo>
                      <a:pt x="129" y="124"/>
                    </a:lnTo>
                    <a:lnTo>
                      <a:pt x="146" y="122"/>
                    </a:lnTo>
                    <a:lnTo>
                      <a:pt x="167" y="140"/>
                    </a:lnTo>
                    <a:lnTo>
                      <a:pt x="162" y="102"/>
                    </a:lnTo>
                    <a:lnTo>
                      <a:pt x="164" y="75"/>
                    </a:lnTo>
                    <a:lnTo>
                      <a:pt x="164" y="7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0" name="Freeform 1112"/>
              <p:cNvSpPr>
                <a:spLocks/>
              </p:cNvSpPr>
              <p:nvPr/>
            </p:nvSpPr>
            <p:spPr bwMode="auto">
              <a:xfrm>
                <a:off x="4740" y="2294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0 h 5"/>
                  <a:gd name="T4" fmla="*/ 12 w 12"/>
                  <a:gd name="T5" fmla="*/ 2 h 5"/>
                  <a:gd name="T6" fmla="*/ 1 w 12"/>
                  <a:gd name="T7" fmla="*/ 5 h 5"/>
                  <a:gd name="T8" fmla="*/ 0 w 12"/>
                  <a:gd name="T9" fmla="*/ 0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5" y="0"/>
                    </a:lnTo>
                    <a:lnTo>
                      <a:pt x="12" y="2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1" name="Freeform 1113"/>
              <p:cNvSpPr>
                <a:spLocks/>
              </p:cNvSpPr>
              <p:nvPr/>
            </p:nvSpPr>
            <p:spPr bwMode="auto">
              <a:xfrm>
                <a:off x="4740" y="2294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0 h 5"/>
                  <a:gd name="T4" fmla="*/ 12 w 12"/>
                  <a:gd name="T5" fmla="*/ 2 h 5"/>
                  <a:gd name="T6" fmla="*/ 1 w 12"/>
                  <a:gd name="T7" fmla="*/ 5 h 5"/>
                  <a:gd name="T8" fmla="*/ 0 w 12"/>
                  <a:gd name="T9" fmla="*/ 0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5" y="0"/>
                    </a:lnTo>
                    <a:lnTo>
                      <a:pt x="12" y="2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2" name="Freeform 1114"/>
              <p:cNvSpPr>
                <a:spLocks/>
              </p:cNvSpPr>
              <p:nvPr/>
            </p:nvSpPr>
            <p:spPr bwMode="auto">
              <a:xfrm>
                <a:off x="4738" y="2277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0 h 9"/>
                  <a:gd name="T4" fmla="*/ 7 w 7"/>
                  <a:gd name="T5" fmla="*/ 9 h 9"/>
                  <a:gd name="T6" fmla="*/ 3 w 7"/>
                  <a:gd name="T7" fmla="*/ 8 h 9"/>
                  <a:gd name="T8" fmla="*/ 0 w 7"/>
                  <a:gd name="T9" fmla="*/ 0 h 9"/>
                  <a:gd name="T10" fmla="*/ 0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0"/>
                    </a:lnTo>
                    <a:lnTo>
                      <a:pt x="7" y="9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3" name="Freeform 1115"/>
              <p:cNvSpPr>
                <a:spLocks/>
              </p:cNvSpPr>
              <p:nvPr/>
            </p:nvSpPr>
            <p:spPr bwMode="auto">
              <a:xfrm>
                <a:off x="4738" y="2277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0 h 9"/>
                  <a:gd name="T4" fmla="*/ 7 w 7"/>
                  <a:gd name="T5" fmla="*/ 9 h 9"/>
                  <a:gd name="T6" fmla="*/ 3 w 7"/>
                  <a:gd name="T7" fmla="*/ 8 h 9"/>
                  <a:gd name="T8" fmla="*/ 0 w 7"/>
                  <a:gd name="T9" fmla="*/ 0 h 9"/>
                  <a:gd name="T10" fmla="*/ 0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3" y="0"/>
                    </a:lnTo>
                    <a:lnTo>
                      <a:pt x="7" y="9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4" name="Freeform 1116"/>
              <p:cNvSpPr>
                <a:spLocks/>
              </p:cNvSpPr>
              <p:nvPr/>
            </p:nvSpPr>
            <p:spPr bwMode="auto">
              <a:xfrm>
                <a:off x="4740" y="2235"/>
                <a:ext cx="22" cy="51"/>
              </a:xfrm>
              <a:custGeom>
                <a:avLst/>
                <a:gdLst>
                  <a:gd name="T0" fmla="*/ 9 w 22"/>
                  <a:gd name="T1" fmla="*/ 0 h 51"/>
                  <a:gd name="T2" fmla="*/ 9 w 22"/>
                  <a:gd name="T3" fmla="*/ 15 h 51"/>
                  <a:gd name="T4" fmla="*/ 3 w 22"/>
                  <a:gd name="T5" fmla="*/ 22 h 51"/>
                  <a:gd name="T6" fmla="*/ 5 w 22"/>
                  <a:gd name="T7" fmla="*/ 22 h 51"/>
                  <a:gd name="T8" fmla="*/ 16 w 22"/>
                  <a:gd name="T9" fmla="*/ 11 h 51"/>
                  <a:gd name="T10" fmla="*/ 20 w 22"/>
                  <a:gd name="T11" fmla="*/ 15 h 51"/>
                  <a:gd name="T12" fmla="*/ 20 w 22"/>
                  <a:gd name="T13" fmla="*/ 19 h 51"/>
                  <a:gd name="T14" fmla="*/ 14 w 22"/>
                  <a:gd name="T15" fmla="*/ 24 h 51"/>
                  <a:gd name="T16" fmla="*/ 22 w 22"/>
                  <a:gd name="T17" fmla="*/ 31 h 51"/>
                  <a:gd name="T18" fmla="*/ 9 w 22"/>
                  <a:gd name="T19" fmla="*/ 28 h 51"/>
                  <a:gd name="T20" fmla="*/ 9 w 22"/>
                  <a:gd name="T21" fmla="*/ 30 h 51"/>
                  <a:gd name="T22" fmla="*/ 9 w 22"/>
                  <a:gd name="T23" fmla="*/ 41 h 51"/>
                  <a:gd name="T24" fmla="*/ 12 w 22"/>
                  <a:gd name="T25" fmla="*/ 51 h 51"/>
                  <a:gd name="T26" fmla="*/ 5 w 22"/>
                  <a:gd name="T27" fmla="*/ 41 h 51"/>
                  <a:gd name="T28" fmla="*/ 0 w 22"/>
                  <a:gd name="T29" fmla="*/ 19 h 51"/>
                  <a:gd name="T30" fmla="*/ 1 w 22"/>
                  <a:gd name="T31" fmla="*/ 8 h 51"/>
                  <a:gd name="T32" fmla="*/ 9 w 22"/>
                  <a:gd name="T33" fmla="*/ 0 h 51"/>
                  <a:gd name="T34" fmla="*/ 9 w 22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51">
                    <a:moveTo>
                      <a:pt x="9" y="0"/>
                    </a:moveTo>
                    <a:lnTo>
                      <a:pt x="9" y="15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16" y="11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22" y="31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9" y="41"/>
                    </a:lnTo>
                    <a:lnTo>
                      <a:pt x="12" y="51"/>
                    </a:lnTo>
                    <a:lnTo>
                      <a:pt x="5" y="41"/>
                    </a:lnTo>
                    <a:lnTo>
                      <a:pt x="0" y="19"/>
                    </a:lnTo>
                    <a:lnTo>
                      <a:pt x="1" y="8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5" name="Freeform 1117"/>
              <p:cNvSpPr>
                <a:spLocks/>
              </p:cNvSpPr>
              <p:nvPr/>
            </p:nvSpPr>
            <p:spPr bwMode="auto">
              <a:xfrm>
                <a:off x="4740" y="2235"/>
                <a:ext cx="22" cy="51"/>
              </a:xfrm>
              <a:custGeom>
                <a:avLst/>
                <a:gdLst>
                  <a:gd name="T0" fmla="*/ 9 w 22"/>
                  <a:gd name="T1" fmla="*/ 0 h 51"/>
                  <a:gd name="T2" fmla="*/ 9 w 22"/>
                  <a:gd name="T3" fmla="*/ 15 h 51"/>
                  <a:gd name="T4" fmla="*/ 3 w 22"/>
                  <a:gd name="T5" fmla="*/ 22 h 51"/>
                  <a:gd name="T6" fmla="*/ 5 w 22"/>
                  <a:gd name="T7" fmla="*/ 22 h 51"/>
                  <a:gd name="T8" fmla="*/ 16 w 22"/>
                  <a:gd name="T9" fmla="*/ 11 h 51"/>
                  <a:gd name="T10" fmla="*/ 20 w 22"/>
                  <a:gd name="T11" fmla="*/ 15 h 51"/>
                  <a:gd name="T12" fmla="*/ 20 w 22"/>
                  <a:gd name="T13" fmla="*/ 19 h 51"/>
                  <a:gd name="T14" fmla="*/ 14 w 22"/>
                  <a:gd name="T15" fmla="*/ 24 h 51"/>
                  <a:gd name="T16" fmla="*/ 22 w 22"/>
                  <a:gd name="T17" fmla="*/ 31 h 51"/>
                  <a:gd name="T18" fmla="*/ 9 w 22"/>
                  <a:gd name="T19" fmla="*/ 28 h 51"/>
                  <a:gd name="T20" fmla="*/ 9 w 22"/>
                  <a:gd name="T21" fmla="*/ 30 h 51"/>
                  <a:gd name="T22" fmla="*/ 9 w 22"/>
                  <a:gd name="T23" fmla="*/ 41 h 51"/>
                  <a:gd name="T24" fmla="*/ 12 w 22"/>
                  <a:gd name="T25" fmla="*/ 51 h 51"/>
                  <a:gd name="T26" fmla="*/ 5 w 22"/>
                  <a:gd name="T27" fmla="*/ 41 h 51"/>
                  <a:gd name="T28" fmla="*/ 0 w 22"/>
                  <a:gd name="T29" fmla="*/ 19 h 51"/>
                  <a:gd name="T30" fmla="*/ 1 w 22"/>
                  <a:gd name="T31" fmla="*/ 8 h 51"/>
                  <a:gd name="T32" fmla="*/ 9 w 22"/>
                  <a:gd name="T33" fmla="*/ 0 h 51"/>
                  <a:gd name="T34" fmla="*/ 9 w 22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51">
                    <a:moveTo>
                      <a:pt x="9" y="0"/>
                    </a:moveTo>
                    <a:lnTo>
                      <a:pt x="9" y="15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16" y="11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22" y="31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9" y="41"/>
                    </a:lnTo>
                    <a:lnTo>
                      <a:pt x="12" y="51"/>
                    </a:lnTo>
                    <a:lnTo>
                      <a:pt x="5" y="41"/>
                    </a:lnTo>
                    <a:lnTo>
                      <a:pt x="0" y="19"/>
                    </a:lnTo>
                    <a:lnTo>
                      <a:pt x="1" y="8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6" name="Freeform 1118"/>
              <p:cNvSpPr>
                <a:spLocks/>
              </p:cNvSpPr>
              <p:nvPr/>
            </p:nvSpPr>
            <p:spPr bwMode="auto">
              <a:xfrm>
                <a:off x="4752" y="2228"/>
                <a:ext cx="8" cy="11"/>
              </a:xfrm>
              <a:custGeom>
                <a:avLst/>
                <a:gdLst>
                  <a:gd name="T0" fmla="*/ 6 w 8"/>
                  <a:gd name="T1" fmla="*/ 0 h 11"/>
                  <a:gd name="T2" fmla="*/ 8 w 8"/>
                  <a:gd name="T3" fmla="*/ 6 h 11"/>
                  <a:gd name="T4" fmla="*/ 2 w 8"/>
                  <a:gd name="T5" fmla="*/ 11 h 11"/>
                  <a:gd name="T6" fmla="*/ 0 w 8"/>
                  <a:gd name="T7" fmla="*/ 6 h 11"/>
                  <a:gd name="T8" fmla="*/ 6 w 8"/>
                  <a:gd name="T9" fmla="*/ 0 h 11"/>
                  <a:gd name="T10" fmla="*/ 6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6" y="0"/>
                    </a:moveTo>
                    <a:lnTo>
                      <a:pt x="8" y="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7" name="Freeform 1119"/>
              <p:cNvSpPr>
                <a:spLocks/>
              </p:cNvSpPr>
              <p:nvPr/>
            </p:nvSpPr>
            <p:spPr bwMode="auto">
              <a:xfrm>
                <a:off x="4752" y="2228"/>
                <a:ext cx="8" cy="11"/>
              </a:xfrm>
              <a:custGeom>
                <a:avLst/>
                <a:gdLst>
                  <a:gd name="T0" fmla="*/ 6 w 8"/>
                  <a:gd name="T1" fmla="*/ 0 h 11"/>
                  <a:gd name="T2" fmla="*/ 8 w 8"/>
                  <a:gd name="T3" fmla="*/ 6 h 11"/>
                  <a:gd name="T4" fmla="*/ 2 w 8"/>
                  <a:gd name="T5" fmla="*/ 11 h 11"/>
                  <a:gd name="T6" fmla="*/ 0 w 8"/>
                  <a:gd name="T7" fmla="*/ 6 h 11"/>
                  <a:gd name="T8" fmla="*/ 6 w 8"/>
                  <a:gd name="T9" fmla="*/ 0 h 11"/>
                  <a:gd name="T10" fmla="*/ 6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6" y="0"/>
                    </a:moveTo>
                    <a:lnTo>
                      <a:pt x="8" y="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8" name="Freeform 1120"/>
              <p:cNvSpPr>
                <a:spLocks/>
              </p:cNvSpPr>
              <p:nvPr/>
            </p:nvSpPr>
            <p:spPr bwMode="auto">
              <a:xfrm>
                <a:off x="4718" y="2319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11 w 20"/>
                  <a:gd name="T3" fmla="*/ 0 h 13"/>
                  <a:gd name="T4" fmla="*/ 18 w 20"/>
                  <a:gd name="T5" fmla="*/ 4 h 13"/>
                  <a:gd name="T6" fmla="*/ 20 w 20"/>
                  <a:gd name="T7" fmla="*/ 9 h 13"/>
                  <a:gd name="T8" fmla="*/ 13 w 20"/>
                  <a:gd name="T9" fmla="*/ 13 h 13"/>
                  <a:gd name="T10" fmla="*/ 7 w 20"/>
                  <a:gd name="T11" fmla="*/ 13 h 13"/>
                  <a:gd name="T12" fmla="*/ 2 w 20"/>
                  <a:gd name="T13" fmla="*/ 7 h 13"/>
                  <a:gd name="T14" fmla="*/ 0 w 20"/>
                  <a:gd name="T15" fmla="*/ 0 h 13"/>
                  <a:gd name="T16" fmla="*/ 0 w 2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11" y="0"/>
                    </a:lnTo>
                    <a:lnTo>
                      <a:pt x="18" y="4"/>
                    </a:lnTo>
                    <a:lnTo>
                      <a:pt x="20" y="9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49" name="Freeform 1121"/>
              <p:cNvSpPr>
                <a:spLocks/>
              </p:cNvSpPr>
              <p:nvPr/>
            </p:nvSpPr>
            <p:spPr bwMode="auto">
              <a:xfrm>
                <a:off x="4718" y="2319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11 w 20"/>
                  <a:gd name="T3" fmla="*/ 0 h 13"/>
                  <a:gd name="T4" fmla="*/ 18 w 20"/>
                  <a:gd name="T5" fmla="*/ 4 h 13"/>
                  <a:gd name="T6" fmla="*/ 20 w 20"/>
                  <a:gd name="T7" fmla="*/ 9 h 13"/>
                  <a:gd name="T8" fmla="*/ 13 w 20"/>
                  <a:gd name="T9" fmla="*/ 13 h 13"/>
                  <a:gd name="T10" fmla="*/ 7 w 20"/>
                  <a:gd name="T11" fmla="*/ 13 h 13"/>
                  <a:gd name="T12" fmla="*/ 2 w 20"/>
                  <a:gd name="T13" fmla="*/ 7 h 13"/>
                  <a:gd name="T14" fmla="*/ 0 w 20"/>
                  <a:gd name="T15" fmla="*/ 0 h 13"/>
                  <a:gd name="T16" fmla="*/ 0 w 2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11" y="0"/>
                    </a:lnTo>
                    <a:lnTo>
                      <a:pt x="18" y="4"/>
                    </a:lnTo>
                    <a:lnTo>
                      <a:pt x="20" y="9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0" name="Freeform 1122"/>
              <p:cNvSpPr>
                <a:spLocks/>
              </p:cNvSpPr>
              <p:nvPr/>
            </p:nvSpPr>
            <p:spPr bwMode="auto">
              <a:xfrm>
                <a:off x="4709" y="2299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12 w 12"/>
                  <a:gd name="T3" fmla="*/ 0 h 4"/>
                  <a:gd name="T4" fmla="*/ 0 w 12"/>
                  <a:gd name="T5" fmla="*/ 4 h 4"/>
                  <a:gd name="T6" fmla="*/ 0 w 12"/>
                  <a:gd name="T7" fmla="*/ 2 h 4"/>
                  <a:gd name="T8" fmla="*/ 0 w 1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1" name="Freeform 1123"/>
              <p:cNvSpPr>
                <a:spLocks/>
              </p:cNvSpPr>
              <p:nvPr/>
            </p:nvSpPr>
            <p:spPr bwMode="auto">
              <a:xfrm>
                <a:off x="4709" y="2299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12 w 12"/>
                  <a:gd name="T3" fmla="*/ 0 h 4"/>
                  <a:gd name="T4" fmla="*/ 0 w 12"/>
                  <a:gd name="T5" fmla="*/ 4 h 4"/>
                  <a:gd name="T6" fmla="*/ 0 w 12"/>
                  <a:gd name="T7" fmla="*/ 2 h 4"/>
                  <a:gd name="T8" fmla="*/ 0 w 1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2" name="Freeform 1124"/>
              <p:cNvSpPr>
                <a:spLocks/>
              </p:cNvSpPr>
              <p:nvPr/>
            </p:nvSpPr>
            <p:spPr bwMode="auto">
              <a:xfrm>
                <a:off x="4692" y="2297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2 h 6"/>
                  <a:gd name="T4" fmla="*/ 2 w 13"/>
                  <a:gd name="T5" fmla="*/ 6 h 6"/>
                  <a:gd name="T6" fmla="*/ 0 w 13"/>
                  <a:gd name="T7" fmla="*/ 0 h 6"/>
                  <a:gd name="T8" fmla="*/ 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13" y="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3" name="Freeform 1125"/>
              <p:cNvSpPr>
                <a:spLocks/>
              </p:cNvSpPr>
              <p:nvPr/>
            </p:nvSpPr>
            <p:spPr bwMode="auto">
              <a:xfrm>
                <a:off x="4692" y="2297"/>
                <a:ext cx="13" cy="6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2 h 6"/>
                  <a:gd name="T4" fmla="*/ 2 w 13"/>
                  <a:gd name="T5" fmla="*/ 6 h 6"/>
                  <a:gd name="T6" fmla="*/ 0 w 13"/>
                  <a:gd name="T7" fmla="*/ 0 h 6"/>
                  <a:gd name="T8" fmla="*/ 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lnTo>
                      <a:pt x="13" y="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4" name="Freeform 1126"/>
              <p:cNvSpPr>
                <a:spLocks/>
              </p:cNvSpPr>
              <p:nvPr/>
            </p:nvSpPr>
            <p:spPr bwMode="auto">
              <a:xfrm>
                <a:off x="4672" y="2292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0 h 4"/>
                  <a:gd name="T4" fmla="*/ 4 w 6"/>
                  <a:gd name="T5" fmla="*/ 4 h 4"/>
                  <a:gd name="T6" fmla="*/ 0 w 6"/>
                  <a:gd name="T7" fmla="*/ 4 h 4"/>
                  <a:gd name="T8" fmla="*/ 0 w 6"/>
                  <a:gd name="T9" fmla="*/ 2 h 4"/>
                  <a:gd name="T10" fmla="*/ 0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5" name="Freeform 1127"/>
              <p:cNvSpPr>
                <a:spLocks/>
              </p:cNvSpPr>
              <p:nvPr/>
            </p:nvSpPr>
            <p:spPr bwMode="auto">
              <a:xfrm>
                <a:off x="4672" y="2292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0 h 4"/>
                  <a:gd name="T4" fmla="*/ 4 w 6"/>
                  <a:gd name="T5" fmla="*/ 4 h 4"/>
                  <a:gd name="T6" fmla="*/ 0 w 6"/>
                  <a:gd name="T7" fmla="*/ 4 h 4"/>
                  <a:gd name="T8" fmla="*/ 0 w 6"/>
                  <a:gd name="T9" fmla="*/ 2 h 4"/>
                  <a:gd name="T10" fmla="*/ 0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6" name="Freeform 1128"/>
              <p:cNvSpPr>
                <a:spLocks/>
              </p:cNvSpPr>
              <p:nvPr/>
            </p:nvSpPr>
            <p:spPr bwMode="auto">
              <a:xfrm>
                <a:off x="4667" y="2290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2 h 6"/>
                  <a:gd name="T4" fmla="*/ 0 w 4"/>
                  <a:gd name="T5" fmla="*/ 6 h 6"/>
                  <a:gd name="T6" fmla="*/ 0 w 4"/>
                  <a:gd name="T7" fmla="*/ 2 h 6"/>
                  <a:gd name="T8" fmla="*/ 4 w 4"/>
                  <a:gd name="T9" fmla="*/ 0 h 6"/>
                  <a:gd name="T10" fmla="*/ 4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7" name="Freeform 1129"/>
              <p:cNvSpPr>
                <a:spLocks/>
              </p:cNvSpPr>
              <p:nvPr/>
            </p:nvSpPr>
            <p:spPr bwMode="auto">
              <a:xfrm>
                <a:off x="4667" y="2290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2 h 6"/>
                  <a:gd name="T4" fmla="*/ 0 w 4"/>
                  <a:gd name="T5" fmla="*/ 6 h 6"/>
                  <a:gd name="T6" fmla="*/ 0 w 4"/>
                  <a:gd name="T7" fmla="*/ 2 h 6"/>
                  <a:gd name="T8" fmla="*/ 4 w 4"/>
                  <a:gd name="T9" fmla="*/ 0 h 6"/>
                  <a:gd name="T10" fmla="*/ 4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8" name="Freeform 1130"/>
              <p:cNvSpPr>
                <a:spLocks/>
              </p:cNvSpPr>
              <p:nvPr/>
            </p:nvSpPr>
            <p:spPr bwMode="auto">
              <a:xfrm>
                <a:off x="4669" y="233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59" name="Freeform 1131"/>
              <p:cNvSpPr>
                <a:spLocks/>
              </p:cNvSpPr>
              <p:nvPr/>
            </p:nvSpPr>
            <p:spPr bwMode="auto">
              <a:xfrm>
                <a:off x="4669" y="233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0" name="Freeform 1132"/>
              <p:cNvSpPr>
                <a:spLocks/>
              </p:cNvSpPr>
              <p:nvPr/>
            </p:nvSpPr>
            <p:spPr bwMode="auto">
              <a:xfrm>
                <a:off x="4663" y="2339"/>
                <a:ext cx="9" cy="22"/>
              </a:xfrm>
              <a:custGeom>
                <a:avLst/>
                <a:gdLst>
                  <a:gd name="T0" fmla="*/ 4 w 9"/>
                  <a:gd name="T1" fmla="*/ 11 h 22"/>
                  <a:gd name="T2" fmla="*/ 6 w 9"/>
                  <a:gd name="T3" fmla="*/ 0 h 22"/>
                  <a:gd name="T4" fmla="*/ 9 w 9"/>
                  <a:gd name="T5" fmla="*/ 7 h 22"/>
                  <a:gd name="T6" fmla="*/ 6 w 9"/>
                  <a:gd name="T7" fmla="*/ 11 h 22"/>
                  <a:gd name="T8" fmla="*/ 8 w 9"/>
                  <a:gd name="T9" fmla="*/ 17 h 22"/>
                  <a:gd name="T10" fmla="*/ 4 w 9"/>
                  <a:gd name="T11" fmla="*/ 22 h 22"/>
                  <a:gd name="T12" fmla="*/ 0 w 9"/>
                  <a:gd name="T13" fmla="*/ 18 h 22"/>
                  <a:gd name="T14" fmla="*/ 4 w 9"/>
                  <a:gd name="T15" fmla="*/ 11 h 22"/>
                  <a:gd name="T16" fmla="*/ 4 w 9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4" y="11"/>
                    </a:moveTo>
                    <a:lnTo>
                      <a:pt x="6" y="0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1" name="Freeform 1133"/>
              <p:cNvSpPr>
                <a:spLocks/>
              </p:cNvSpPr>
              <p:nvPr/>
            </p:nvSpPr>
            <p:spPr bwMode="auto">
              <a:xfrm>
                <a:off x="4663" y="2339"/>
                <a:ext cx="9" cy="22"/>
              </a:xfrm>
              <a:custGeom>
                <a:avLst/>
                <a:gdLst>
                  <a:gd name="T0" fmla="*/ 4 w 9"/>
                  <a:gd name="T1" fmla="*/ 11 h 22"/>
                  <a:gd name="T2" fmla="*/ 6 w 9"/>
                  <a:gd name="T3" fmla="*/ 0 h 22"/>
                  <a:gd name="T4" fmla="*/ 9 w 9"/>
                  <a:gd name="T5" fmla="*/ 7 h 22"/>
                  <a:gd name="T6" fmla="*/ 6 w 9"/>
                  <a:gd name="T7" fmla="*/ 11 h 22"/>
                  <a:gd name="T8" fmla="*/ 8 w 9"/>
                  <a:gd name="T9" fmla="*/ 17 h 22"/>
                  <a:gd name="T10" fmla="*/ 4 w 9"/>
                  <a:gd name="T11" fmla="*/ 22 h 22"/>
                  <a:gd name="T12" fmla="*/ 0 w 9"/>
                  <a:gd name="T13" fmla="*/ 18 h 22"/>
                  <a:gd name="T14" fmla="*/ 4 w 9"/>
                  <a:gd name="T15" fmla="*/ 11 h 22"/>
                  <a:gd name="T16" fmla="*/ 4 w 9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4" y="11"/>
                    </a:moveTo>
                    <a:lnTo>
                      <a:pt x="6" y="0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2" name="Freeform 1134"/>
              <p:cNvSpPr>
                <a:spLocks/>
              </p:cNvSpPr>
              <p:nvPr/>
            </p:nvSpPr>
            <p:spPr bwMode="auto">
              <a:xfrm>
                <a:off x="4651" y="2352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0 h 5"/>
                  <a:gd name="T4" fmla="*/ 5 w 5"/>
                  <a:gd name="T5" fmla="*/ 5 h 5"/>
                  <a:gd name="T6" fmla="*/ 0 w 5"/>
                  <a:gd name="T7" fmla="*/ 2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1" y="0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3" name="Freeform 1135"/>
              <p:cNvSpPr>
                <a:spLocks/>
              </p:cNvSpPr>
              <p:nvPr/>
            </p:nvSpPr>
            <p:spPr bwMode="auto">
              <a:xfrm>
                <a:off x="4651" y="2352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0 h 5"/>
                  <a:gd name="T4" fmla="*/ 5 w 5"/>
                  <a:gd name="T5" fmla="*/ 5 h 5"/>
                  <a:gd name="T6" fmla="*/ 0 w 5"/>
                  <a:gd name="T7" fmla="*/ 2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1" y="0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4" name="Freeform 1136"/>
              <p:cNvSpPr>
                <a:spLocks/>
              </p:cNvSpPr>
              <p:nvPr/>
            </p:nvSpPr>
            <p:spPr bwMode="auto">
              <a:xfrm>
                <a:off x="4603" y="2243"/>
                <a:ext cx="100" cy="118"/>
              </a:xfrm>
              <a:custGeom>
                <a:avLst/>
                <a:gdLst>
                  <a:gd name="T0" fmla="*/ 37 w 100"/>
                  <a:gd name="T1" fmla="*/ 7 h 118"/>
                  <a:gd name="T2" fmla="*/ 31 w 100"/>
                  <a:gd name="T3" fmla="*/ 9 h 118"/>
                  <a:gd name="T4" fmla="*/ 28 w 100"/>
                  <a:gd name="T5" fmla="*/ 14 h 118"/>
                  <a:gd name="T6" fmla="*/ 22 w 100"/>
                  <a:gd name="T7" fmla="*/ 14 h 118"/>
                  <a:gd name="T8" fmla="*/ 18 w 100"/>
                  <a:gd name="T9" fmla="*/ 16 h 118"/>
                  <a:gd name="T10" fmla="*/ 13 w 100"/>
                  <a:gd name="T11" fmla="*/ 29 h 118"/>
                  <a:gd name="T12" fmla="*/ 15 w 100"/>
                  <a:gd name="T13" fmla="*/ 36 h 118"/>
                  <a:gd name="T14" fmla="*/ 8 w 100"/>
                  <a:gd name="T15" fmla="*/ 49 h 118"/>
                  <a:gd name="T16" fmla="*/ 8 w 100"/>
                  <a:gd name="T17" fmla="*/ 58 h 118"/>
                  <a:gd name="T18" fmla="*/ 0 w 100"/>
                  <a:gd name="T19" fmla="*/ 71 h 118"/>
                  <a:gd name="T20" fmla="*/ 4 w 100"/>
                  <a:gd name="T21" fmla="*/ 83 h 118"/>
                  <a:gd name="T22" fmla="*/ 11 w 100"/>
                  <a:gd name="T23" fmla="*/ 83 h 118"/>
                  <a:gd name="T24" fmla="*/ 13 w 100"/>
                  <a:gd name="T25" fmla="*/ 93 h 118"/>
                  <a:gd name="T26" fmla="*/ 8 w 100"/>
                  <a:gd name="T27" fmla="*/ 113 h 118"/>
                  <a:gd name="T28" fmla="*/ 13 w 100"/>
                  <a:gd name="T29" fmla="*/ 118 h 118"/>
                  <a:gd name="T30" fmla="*/ 26 w 100"/>
                  <a:gd name="T31" fmla="*/ 116 h 118"/>
                  <a:gd name="T32" fmla="*/ 24 w 100"/>
                  <a:gd name="T33" fmla="*/ 82 h 118"/>
                  <a:gd name="T34" fmla="*/ 22 w 100"/>
                  <a:gd name="T35" fmla="*/ 78 h 118"/>
                  <a:gd name="T36" fmla="*/ 31 w 100"/>
                  <a:gd name="T37" fmla="*/ 69 h 118"/>
                  <a:gd name="T38" fmla="*/ 37 w 100"/>
                  <a:gd name="T39" fmla="*/ 73 h 118"/>
                  <a:gd name="T40" fmla="*/ 33 w 100"/>
                  <a:gd name="T41" fmla="*/ 82 h 118"/>
                  <a:gd name="T42" fmla="*/ 37 w 100"/>
                  <a:gd name="T43" fmla="*/ 85 h 118"/>
                  <a:gd name="T44" fmla="*/ 44 w 100"/>
                  <a:gd name="T45" fmla="*/ 94 h 118"/>
                  <a:gd name="T46" fmla="*/ 44 w 100"/>
                  <a:gd name="T47" fmla="*/ 105 h 118"/>
                  <a:gd name="T48" fmla="*/ 49 w 100"/>
                  <a:gd name="T49" fmla="*/ 105 h 118"/>
                  <a:gd name="T50" fmla="*/ 53 w 100"/>
                  <a:gd name="T51" fmla="*/ 100 h 118"/>
                  <a:gd name="T52" fmla="*/ 64 w 100"/>
                  <a:gd name="T53" fmla="*/ 96 h 118"/>
                  <a:gd name="T54" fmla="*/ 64 w 100"/>
                  <a:gd name="T55" fmla="*/ 94 h 118"/>
                  <a:gd name="T56" fmla="*/ 60 w 100"/>
                  <a:gd name="T57" fmla="*/ 93 h 118"/>
                  <a:gd name="T58" fmla="*/ 55 w 100"/>
                  <a:gd name="T59" fmla="*/ 85 h 118"/>
                  <a:gd name="T60" fmla="*/ 58 w 100"/>
                  <a:gd name="T61" fmla="*/ 80 h 118"/>
                  <a:gd name="T62" fmla="*/ 40 w 100"/>
                  <a:gd name="T63" fmla="*/ 56 h 118"/>
                  <a:gd name="T64" fmla="*/ 46 w 100"/>
                  <a:gd name="T65" fmla="*/ 58 h 118"/>
                  <a:gd name="T66" fmla="*/ 57 w 100"/>
                  <a:gd name="T67" fmla="*/ 53 h 118"/>
                  <a:gd name="T68" fmla="*/ 64 w 100"/>
                  <a:gd name="T69" fmla="*/ 43 h 118"/>
                  <a:gd name="T70" fmla="*/ 73 w 100"/>
                  <a:gd name="T71" fmla="*/ 43 h 118"/>
                  <a:gd name="T72" fmla="*/ 73 w 100"/>
                  <a:gd name="T73" fmla="*/ 36 h 118"/>
                  <a:gd name="T74" fmla="*/ 68 w 100"/>
                  <a:gd name="T75" fmla="*/ 36 h 118"/>
                  <a:gd name="T76" fmla="*/ 64 w 100"/>
                  <a:gd name="T77" fmla="*/ 40 h 118"/>
                  <a:gd name="T78" fmla="*/ 53 w 100"/>
                  <a:gd name="T79" fmla="*/ 42 h 118"/>
                  <a:gd name="T80" fmla="*/ 51 w 100"/>
                  <a:gd name="T81" fmla="*/ 43 h 118"/>
                  <a:gd name="T82" fmla="*/ 44 w 100"/>
                  <a:gd name="T83" fmla="*/ 43 h 118"/>
                  <a:gd name="T84" fmla="*/ 37 w 100"/>
                  <a:gd name="T85" fmla="*/ 51 h 118"/>
                  <a:gd name="T86" fmla="*/ 29 w 100"/>
                  <a:gd name="T87" fmla="*/ 51 h 118"/>
                  <a:gd name="T88" fmla="*/ 20 w 100"/>
                  <a:gd name="T89" fmla="*/ 40 h 118"/>
                  <a:gd name="T90" fmla="*/ 24 w 100"/>
                  <a:gd name="T91" fmla="*/ 23 h 118"/>
                  <a:gd name="T92" fmla="*/ 26 w 100"/>
                  <a:gd name="T93" fmla="*/ 20 h 118"/>
                  <a:gd name="T94" fmla="*/ 40 w 100"/>
                  <a:gd name="T95" fmla="*/ 20 h 118"/>
                  <a:gd name="T96" fmla="*/ 86 w 100"/>
                  <a:gd name="T97" fmla="*/ 22 h 118"/>
                  <a:gd name="T98" fmla="*/ 100 w 100"/>
                  <a:gd name="T99" fmla="*/ 5 h 118"/>
                  <a:gd name="T100" fmla="*/ 98 w 100"/>
                  <a:gd name="T101" fmla="*/ 0 h 118"/>
                  <a:gd name="T102" fmla="*/ 80 w 100"/>
                  <a:gd name="T103" fmla="*/ 14 h 118"/>
                  <a:gd name="T104" fmla="*/ 64 w 100"/>
                  <a:gd name="T105" fmla="*/ 14 h 118"/>
                  <a:gd name="T106" fmla="*/ 37 w 100"/>
                  <a:gd name="T107" fmla="*/ 7 h 118"/>
                  <a:gd name="T108" fmla="*/ 37 w 100"/>
                  <a:gd name="T109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118">
                    <a:moveTo>
                      <a:pt x="37" y="7"/>
                    </a:moveTo>
                    <a:lnTo>
                      <a:pt x="31" y="9"/>
                    </a:lnTo>
                    <a:lnTo>
                      <a:pt x="28" y="14"/>
                    </a:lnTo>
                    <a:lnTo>
                      <a:pt x="22" y="14"/>
                    </a:lnTo>
                    <a:lnTo>
                      <a:pt x="18" y="16"/>
                    </a:lnTo>
                    <a:lnTo>
                      <a:pt x="13" y="29"/>
                    </a:lnTo>
                    <a:lnTo>
                      <a:pt x="15" y="36"/>
                    </a:lnTo>
                    <a:lnTo>
                      <a:pt x="8" y="49"/>
                    </a:lnTo>
                    <a:lnTo>
                      <a:pt x="8" y="58"/>
                    </a:lnTo>
                    <a:lnTo>
                      <a:pt x="0" y="71"/>
                    </a:lnTo>
                    <a:lnTo>
                      <a:pt x="4" y="83"/>
                    </a:lnTo>
                    <a:lnTo>
                      <a:pt x="11" y="83"/>
                    </a:lnTo>
                    <a:lnTo>
                      <a:pt x="13" y="93"/>
                    </a:lnTo>
                    <a:lnTo>
                      <a:pt x="8" y="113"/>
                    </a:lnTo>
                    <a:lnTo>
                      <a:pt x="13" y="118"/>
                    </a:lnTo>
                    <a:lnTo>
                      <a:pt x="26" y="11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31" y="69"/>
                    </a:lnTo>
                    <a:lnTo>
                      <a:pt x="37" y="73"/>
                    </a:lnTo>
                    <a:lnTo>
                      <a:pt x="33" y="82"/>
                    </a:lnTo>
                    <a:lnTo>
                      <a:pt x="37" y="85"/>
                    </a:lnTo>
                    <a:lnTo>
                      <a:pt x="44" y="94"/>
                    </a:lnTo>
                    <a:lnTo>
                      <a:pt x="44" y="105"/>
                    </a:lnTo>
                    <a:lnTo>
                      <a:pt x="49" y="105"/>
                    </a:lnTo>
                    <a:lnTo>
                      <a:pt x="53" y="100"/>
                    </a:lnTo>
                    <a:lnTo>
                      <a:pt x="64" y="96"/>
                    </a:lnTo>
                    <a:lnTo>
                      <a:pt x="64" y="94"/>
                    </a:lnTo>
                    <a:lnTo>
                      <a:pt x="60" y="93"/>
                    </a:lnTo>
                    <a:lnTo>
                      <a:pt x="55" y="85"/>
                    </a:lnTo>
                    <a:lnTo>
                      <a:pt x="58" y="80"/>
                    </a:lnTo>
                    <a:lnTo>
                      <a:pt x="40" y="56"/>
                    </a:lnTo>
                    <a:lnTo>
                      <a:pt x="46" y="58"/>
                    </a:lnTo>
                    <a:lnTo>
                      <a:pt x="57" y="53"/>
                    </a:lnTo>
                    <a:lnTo>
                      <a:pt x="64" y="43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68" y="36"/>
                    </a:lnTo>
                    <a:lnTo>
                      <a:pt x="64" y="40"/>
                    </a:lnTo>
                    <a:lnTo>
                      <a:pt x="53" y="42"/>
                    </a:lnTo>
                    <a:lnTo>
                      <a:pt x="51" y="43"/>
                    </a:lnTo>
                    <a:lnTo>
                      <a:pt x="44" y="43"/>
                    </a:lnTo>
                    <a:lnTo>
                      <a:pt x="37" y="51"/>
                    </a:lnTo>
                    <a:lnTo>
                      <a:pt x="29" y="51"/>
                    </a:lnTo>
                    <a:lnTo>
                      <a:pt x="20" y="40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40" y="20"/>
                    </a:lnTo>
                    <a:lnTo>
                      <a:pt x="86" y="22"/>
                    </a:lnTo>
                    <a:lnTo>
                      <a:pt x="100" y="5"/>
                    </a:lnTo>
                    <a:lnTo>
                      <a:pt x="98" y="0"/>
                    </a:lnTo>
                    <a:lnTo>
                      <a:pt x="80" y="14"/>
                    </a:lnTo>
                    <a:lnTo>
                      <a:pt x="64" y="14"/>
                    </a:lnTo>
                    <a:lnTo>
                      <a:pt x="37" y="7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5" name="Freeform 1137"/>
              <p:cNvSpPr>
                <a:spLocks/>
              </p:cNvSpPr>
              <p:nvPr/>
            </p:nvSpPr>
            <p:spPr bwMode="auto">
              <a:xfrm>
                <a:off x="4603" y="2243"/>
                <a:ext cx="100" cy="118"/>
              </a:xfrm>
              <a:custGeom>
                <a:avLst/>
                <a:gdLst>
                  <a:gd name="T0" fmla="*/ 37 w 100"/>
                  <a:gd name="T1" fmla="*/ 7 h 118"/>
                  <a:gd name="T2" fmla="*/ 31 w 100"/>
                  <a:gd name="T3" fmla="*/ 9 h 118"/>
                  <a:gd name="T4" fmla="*/ 28 w 100"/>
                  <a:gd name="T5" fmla="*/ 14 h 118"/>
                  <a:gd name="T6" fmla="*/ 22 w 100"/>
                  <a:gd name="T7" fmla="*/ 14 h 118"/>
                  <a:gd name="T8" fmla="*/ 18 w 100"/>
                  <a:gd name="T9" fmla="*/ 16 h 118"/>
                  <a:gd name="T10" fmla="*/ 13 w 100"/>
                  <a:gd name="T11" fmla="*/ 29 h 118"/>
                  <a:gd name="T12" fmla="*/ 15 w 100"/>
                  <a:gd name="T13" fmla="*/ 36 h 118"/>
                  <a:gd name="T14" fmla="*/ 8 w 100"/>
                  <a:gd name="T15" fmla="*/ 49 h 118"/>
                  <a:gd name="T16" fmla="*/ 8 w 100"/>
                  <a:gd name="T17" fmla="*/ 58 h 118"/>
                  <a:gd name="T18" fmla="*/ 0 w 100"/>
                  <a:gd name="T19" fmla="*/ 71 h 118"/>
                  <a:gd name="T20" fmla="*/ 4 w 100"/>
                  <a:gd name="T21" fmla="*/ 83 h 118"/>
                  <a:gd name="T22" fmla="*/ 11 w 100"/>
                  <a:gd name="T23" fmla="*/ 83 h 118"/>
                  <a:gd name="T24" fmla="*/ 13 w 100"/>
                  <a:gd name="T25" fmla="*/ 93 h 118"/>
                  <a:gd name="T26" fmla="*/ 8 w 100"/>
                  <a:gd name="T27" fmla="*/ 113 h 118"/>
                  <a:gd name="T28" fmla="*/ 13 w 100"/>
                  <a:gd name="T29" fmla="*/ 118 h 118"/>
                  <a:gd name="T30" fmla="*/ 26 w 100"/>
                  <a:gd name="T31" fmla="*/ 116 h 118"/>
                  <a:gd name="T32" fmla="*/ 24 w 100"/>
                  <a:gd name="T33" fmla="*/ 82 h 118"/>
                  <a:gd name="T34" fmla="*/ 22 w 100"/>
                  <a:gd name="T35" fmla="*/ 78 h 118"/>
                  <a:gd name="T36" fmla="*/ 31 w 100"/>
                  <a:gd name="T37" fmla="*/ 69 h 118"/>
                  <a:gd name="T38" fmla="*/ 37 w 100"/>
                  <a:gd name="T39" fmla="*/ 73 h 118"/>
                  <a:gd name="T40" fmla="*/ 33 w 100"/>
                  <a:gd name="T41" fmla="*/ 82 h 118"/>
                  <a:gd name="T42" fmla="*/ 37 w 100"/>
                  <a:gd name="T43" fmla="*/ 85 h 118"/>
                  <a:gd name="T44" fmla="*/ 44 w 100"/>
                  <a:gd name="T45" fmla="*/ 94 h 118"/>
                  <a:gd name="T46" fmla="*/ 44 w 100"/>
                  <a:gd name="T47" fmla="*/ 105 h 118"/>
                  <a:gd name="T48" fmla="*/ 49 w 100"/>
                  <a:gd name="T49" fmla="*/ 105 h 118"/>
                  <a:gd name="T50" fmla="*/ 53 w 100"/>
                  <a:gd name="T51" fmla="*/ 100 h 118"/>
                  <a:gd name="T52" fmla="*/ 64 w 100"/>
                  <a:gd name="T53" fmla="*/ 96 h 118"/>
                  <a:gd name="T54" fmla="*/ 64 w 100"/>
                  <a:gd name="T55" fmla="*/ 94 h 118"/>
                  <a:gd name="T56" fmla="*/ 60 w 100"/>
                  <a:gd name="T57" fmla="*/ 93 h 118"/>
                  <a:gd name="T58" fmla="*/ 55 w 100"/>
                  <a:gd name="T59" fmla="*/ 85 h 118"/>
                  <a:gd name="T60" fmla="*/ 58 w 100"/>
                  <a:gd name="T61" fmla="*/ 80 h 118"/>
                  <a:gd name="T62" fmla="*/ 40 w 100"/>
                  <a:gd name="T63" fmla="*/ 56 h 118"/>
                  <a:gd name="T64" fmla="*/ 46 w 100"/>
                  <a:gd name="T65" fmla="*/ 58 h 118"/>
                  <a:gd name="T66" fmla="*/ 57 w 100"/>
                  <a:gd name="T67" fmla="*/ 53 h 118"/>
                  <a:gd name="T68" fmla="*/ 64 w 100"/>
                  <a:gd name="T69" fmla="*/ 43 h 118"/>
                  <a:gd name="T70" fmla="*/ 73 w 100"/>
                  <a:gd name="T71" fmla="*/ 43 h 118"/>
                  <a:gd name="T72" fmla="*/ 73 w 100"/>
                  <a:gd name="T73" fmla="*/ 36 h 118"/>
                  <a:gd name="T74" fmla="*/ 68 w 100"/>
                  <a:gd name="T75" fmla="*/ 36 h 118"/>
                  <a:gd name="T76" fmla="*/ 64 w 100"/>
                  <a:gd name="T77" fmla="*/ 40 h 118"/>
                  <a:gd name="T78" fmla="*/ 53 w 100"/>
                  <a:gd name="T79" fmla="*/ 42 h 118"/>
                  <a:gd name="T80" fmla="*/ 51 w 100"/>
                  <a:gd name="T81" fmla="*/ 43 h 118"/>
                  <a:gd name="T82" fmla="*/ 44 w 100"/>
                  <a:gd name="T83" fmla="*/ 43 h 118"/>
                  <a:gd name="T84" fmla="*/ 37 w 100"/>
                  <a:gd name="T85" fmla="*/ 51 h 118"/>
                  <a:gd name="T86" fmla="*/ 29 w 100"/>
                  <a:gd name="T87" fmla="*/ 51 h 118"/>
                  <a:gd name="T88" fmla="*/ 20 w 100"/>
                  <a:gd name="T89" fmla="*/ 40 h 118"/>
                  <a:gd name="T90" fmla="*/ 24 w 100"/>
                  <a:gd name="T91" fmla="*/ 23 h 118"/>
                  <a:gd name="T92" fmla="*/ 26 w 100"/>
                  <a:gd name="T93" fmla="*/ 20 h 118"/>
                  <a:gd name="T94" fmla="*/ 40 w 100"/>
                  <a:gd name="T95" fmla="*/ 20 h 118"/>
                  <a:gd name="T96" fmla="*/ 86 w 100"/>
                  <a:gd name="T97" fmla="*/ 22 h 118"/>
                  <a:gd name="T98" fmla="*/ 100 w 100"/>
                  <a:gd name="T99" fmla="*/ 5 h 118"/>
                  <a:gd name="T100" fmla="*/ 98 w 100"/>
                  <a:gd name="T101" fmla="*/ 0 h 118"/>
                  <a:gd name="T102" fmla="*/ 80 w 100"/>
                  <a:gd name="T103" fmla="*/ 14 h 118"/>
                  <a:gd name="T104" fmla="*/ 64 w 100"/>
                  <a:gd name="T105" fmla="*/ 14 h 118"/>
                  <a:gd name="T106" fmla="*/ 37 w 100"/>
                  <a:gd name="T107" fmla="*/ 7 h 118"/>
                  <a:gd name="T108" fmla="*/ 37 w 100"/>
                  <a:gd name="T109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118">
                    <a:moveTo>
                      <a:pt x="37" y="7"/>
                    </a:moveTo>
                    <a:lnTo>
                      <a:pt x="31" y="9"/>
                    </a:lnTo>
                    <a:lnTo>
                      <a:pt x="28" y="14"/>
                    </a:lnTo>
                    <a:lnTo>
                      <a:pt x="22" y="14"/>
                    </a:lnTo>
                    <a:lnTo>
                      <a:pt x="18" y="16"/>
                    </a:lnTo>
                    <a:lnTo>
                      <a:pt x="13" y="29"/>
                    </a:lnTo>
                    <a:lnTo>
                      <a:pt x="15" y="36"/>
                    </a:lnTo>
                    <a:lnTo>
                      <a:pt x="8" y="49"/>
                    </a:lnTo>
                    <a:lnTo>
                      <a:pt x="8" y="58"/>
                    </a:lnTo>
                    <a:lnTo>
                      <a:pt x="0" y="71"/>
                    </a:lnTo>
                    <a:lnTo>
                      <a:pt x="4" y="83"/>
                    </a:lnTo>
                    <a:lnTo>
                      <a:pt x="11" y="83"/>
                    </a:lnTo>
                    <a:lnTo>
                      <a:pt x="13" y="93"/>
                    </a:lnTo>
                    <a:lnTo>
                      <a:pt x="8" y="113"/>
                    </a:lnTo>
                    <a:lnTo>
                      <a:pt x="13" y="118"/>
                    </a:lnTo>
                    <a:lnTo>
                      <a:pt x="26" y="11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31" y="69"/>
                    </a:lnTo>
                    <a:lnTo>
                      <a:pt x="37" y="73"/>
                    </a:lnTo>
                    <a:lnTo>
                      <a:pt x="33" y="82"/>
                    </a:lnTo>
                    <a:lnTo>
                      <a:pt x="37" y="85"/>
                    </a:lnTo>
                    <a:lnTo>
                      <a:pt x="44" y="94"/>
                    </a:lnTo>
                    <a:lnTo>
                      <a:pt x="44" y="105"/>
                    </a:lnTo>
                    <a:lnTo>
                      <a:pt x="49" y="105"/>
                    </a:lnTo>
                    <a:lnTo>
                      <a:pt x="53" y="100"/>
                    </a:lnTo>
                    <a:lnTo>
                      <a:pt x="64" y="96"/>
                    </a:lnTo>
                    <a:lnTo>
                      <a:pt x="64" y="94"/>
                    </a:lnTo>
                    <a:lnTo>
                      <a:pt x="60" y="93"/>
                    </a:lnTo>
                    <a:lnTo>
                      <a:pt x="55" y="85"/>
                    </a:lnTo>
                    <a:lnTo>
                      <a:pt x="58" y="80"/>
                    </a:lnTo>
                    <a:lnTo>
                      <a:pt x="40" y="56"/>
                    </a:lnTo>
                    <a:lnTo>
                      <a:pt x="46" y="58"/>
                    </a:lnTo>
                    <a:lnTo>
                      <a:pt x="57" y="53"/>
                    </a:lnTo>
                    <a:lnTo>
                      <a:pt x="64" y="43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68" y="36"/>
                    </a:lnTo>
                    <a:lnTo>
                      <a:pt x="64" y="40"/>
                    </a:lnTo>
                    <a:lnTo>
                      <a:pt x="53" y="42"/>
                    </a:lnTo>
                    <a:lnTo>
                      <a:pt x="51" y="43"/>
                    </a:lnTo>
                    <a:lnTo>
                      <a:pt x="44" y="43"/>
                    </a:lnTo>
                    <a:lnTo>
                      <a:pt x="37" y="51"/>
                    </a:lnTo>
                    <a:lnTo>
                      <a:pt x="29" y="51"/>
                    </a:lnTo>
                    <a:lnTo>
                      <a:pt x="20" y="40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40" y="20"/>
                    </a:lnTo>
                    <a:lnTo>
                      <a:pt x="86" y="22"/>
                    </a:lnTo>
                    <a:lnTo>
                      <a:pt x="100" y="5"/>
                    </a:lnTo>
                    <a:lnTo>
                      <a:pt x="98" y="0"/>
                    </a:lnTo>
                    <a:lnTo>
                      <a:pt x="80" y="14"/>
                    </a:lnTo>
                    <a:lnTo>
                      <a:pt x="64" y="14"/>
                    </a:lnTo>
                    <a:lnTo>
                      <a:pt x="37" y="7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6" name="Freeform 1138"/>
              <p:cNvSpPr>
                <a:spLocks/>
              </p:cNvSpPr>
              <p:nvPr/>
            </p:nvSpPr>
            <p:spPr bwMode="auto">
              <a:xfrm>
                <a:off x="4545" y="237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2 h 4"/>
                  <a:gd name="T4" fmla="*/ 4 w 6"/>
                  <a:gd name="T5" fmla="*/ 4 h 4"/>
                  <a:gd name="T6" fmla="*/ 0 w 6"/>
                  <a:gd name="T7" fmla="*/ 0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7" name="Freeform 1139"/>
              <p:cNvSpPr>
                <a:spLocks/>
              </p:cNvSpPr>
              <p:nvPr/>
            </p:nvSpPr>
            <p:spPr bwMode="auto">
              <a:xfrm>
                <a:off x="4545" y="237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2 h 4"/>
                  <a:gd name="T4" fmla="*/ 4 w 6"/>
                  <a:gd name="T5" fmla="*/ 4 h 4"/>
                  <a:gd name="T6" fmla="*/ 0 w 6"/>
                  <a:gd name="T7" fmla="*/ 0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8" name="Freeform 1140"/>
              <p:cNvSpPr>
                <a:spLocks/>
              </p:cNvSpPr>
              <p:nvPr/>
            </p:nvSpPr>
            <p:spPr bwMode="auto">
              <a:xfrm>
                <a:off x="4505" y="2381"/>
                <a:ext cx="22" cy="4"/>
              </a:xfrm>
              <a:custGeom>
                <a:avLst/>
                <a:gdLst>
                  <a:gd name="T0" fmla="*/ 0 w 22"/>
                  <a:gd name="T1" fmla="*/ 0 h 4"/>
                  <a:gd name="T2" fmla="*/ 20 w 22"/>
                  <a:gd name="T3" fmla="*/ 0 h 4"/>
                  <a:gd name="T4" fmla="*/ 22 w 22"/>
                  <a:gd name="T5" fmla="*/ 2 h 4"/>
                  <a:gd name="T6" fmla="*/ 13 w 22"/>
                  <a:gd name="T7" fmla="*/ 4 h 4"/>
                  <a:gd name="T8" fmla="*/ 4 w 22"/>
                  <a:gd name="T9" fmla="*/ 4 h 4"/>
                  <a:gd name="T10" fmla="*/ 0 w 22"/>
                  <a:gd name="T11" fmla="*/ 0 h 4"/>
                  <a:gd name="T12" fmla="*/ 0 w 2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0"/>
                    </a:moveTo>
                    <a:lnTo>
                      <a:pt x="20" y="0"/>
                    </a:lnTo>
                    <a:lnTo>
                      <a:pt x="22" y="2"/>
                    </a:lnTo>
                    <a:lnTo>
                      <a:pt x="13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69" name="Freeform 1141"/>
              <p:cNvSpPr>
                <a:spLocks/>
              </p:cNvSpPr>
              <p:nvPr/>
            </p:nvSpPr>
            <p:spPr bwMode="auto">
              <a:xfrm>
                <a:off x="4505" y="2381"/>
                <a:ext cx="22" cy="4"/>
              </a:xfrm>
              <a:custGeom>
                <a:avLst/>
                <a:gdLst>
                  <a:gd name="T0" fmla="*/ 0 w 22"/>
                  <a:gd name="T1" fmla="*/ 0 h 4"/>
                  <a:gd name="T2" fmla="*/ 20 w 22"/>
                  <a:gd name="T3" fmla="*/ 0 h 4"/>
                  <a:gd name="T4" fmla="*/ 22 w 22"/>
                  <a:gd name="T5" fmla="*/ 2 h 4"/>
                  <a:gd name="T6" fmla="*/ 13 w 22"/>
                  <a:gd name="T7" fmla="*/ 4 h 4"/>
                  <a:gd name="T8" fmla="*/ 4 w 22"/>
                  <a:gd name="T9" fmla="*/ 4 h 4"/>
                  <a:gd name="T10" fmla="*/ 0 w 22"/>
                  <a:gd name="T11" fmla="*/ 0 h 4"/>
                  <a:gd name="T12" fmla="*/ 0 w 2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0"/>
                    </a:moveTo>
                    <a:lnTo>
                      <a:pt x="20" y="0"/>
                    </a:lnTo>
                    <a:lnTo>
                      <a:pt x="22" y="2"/>
                    </a:lnTo>
                    <a:lnTo>
                      <a:pt x="13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0" name="Freeform 1142"/>
              <p:cNvSpPr>
                <a:spLocks/>
              </p:cNvSpPr>
              <p:nvPr/>
            </p:nvSpPr>
            <p:spPr bwMode="auto">
              <a:xfrm>
                <a:off x="4534" y="2399"/>
                <a:ext cx="17" cy="13"/>
              </a:xfrm>
              <a:custGeom>
                <a:avLst/>
                <a:gdLst>
                  <a:gd name="T0" fmla="*/ 7 w 17"/>
                  <a:gd name="T1" fmla="*/ 0 h 13"/>
                  <a:gd name="T2" fmla="*/ 15 w 17"/>
                  <a:gd name="T3" fmla="*/ 0 h 13"/>
                  <a:gd name="T4" fmla="*/ 17 w 17"/>
                  <a:gd name="T5" fmla="*/ 4 h 13"/>
                  <a:gd name="T6" fmla="*/ 11 w 17"/>
                  <a:gd name="T7" fmla="*/ 13 h 13"/>
                  <a:gd name="T8" fmla="*/ 7 w 17"/>
                  <a:gd name="T9" fmla="*/ 6 h 13"/>
                  <a:gd name="T10" fmla="*/ 0 w 17"/>
                  <a:gd name="T11" fmla="*/ 4 h 13"/>
                  <a:gd name="T12" fmla="*/ 0 w 17"/>
                  <a:gd name="T13" fmla="*/ 0 h 13"/>
                  <a:gd name="T14" fmla="*/ 7 w 17"/>
                  <a:gd name="T15" fmla="*/ 0 h 13"/>
                  <a:gd name="T16" fmla="*/ 7 w 1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11" y="13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1" name="Freeform 1143"/>
              <p:cNvSpPr>
                <a:spLocks/>
              </p:cNvSpPr>
              <p:nvPr/>
            </p:nvSpPr>
            <p:spPr bwMode="auto">
              <a:xfrm>
                <a:off x="4534" y="2399"/>
                <a:ext cx="17" cy="13"/>
              </a:xfrm>
              <a:custGeom>
                <a:avLst/>
                <a:gdLst>
                  <a:gd name="T0" fmla="*/ 7 w 17"/>
                  <a:gd name="T1" fmla="*/ 0 h 13"/>
                  <a:gd name="T2" fmla="*/ 15 w 17"/>
                  <a:gd name="T3" fmla="*/ 0 h 13"/>
                  <a:gd name="T4" fmla="*/ 17 w 17"/>
                  <a:gd name="T5" fmla="*/ 4 h 13"/>
                  <a:gd name="T6" fmla="*/ 11 w 17"/>
                  <a:gd name="T7" fmla="*/ 13 h 13"/>
                  <a:gd name="T8" fmla="*/ 7 w 17"/>
                  <a:gd name="T9" fmla="*/ 6 h 13"/>
                  <a:gd name="T10" fmla="*/ 0 w 17"/>
                  <a:gd name="T11" fmla="*/ 4 h 13"/>
                  <a:gd name="T12" fmla="*/ 0 w 17"/>
                  <a:gd name="T13" fmla="*/ 0 h 13"/>
                  <a:gd name="T14" fmla="*/ 7 w 17"/>
                  <a:gd name="T15" fmla="*/ 0 h 13"/>
                  <a:gd name="T16" fmla="*/ 7 w 1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11" y="13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2" name="Freeform 1144"/>
              <p:cNvSpPr>
                <a:spLocks/>
              </p:cNvSpPr>
              <p:nvPr/>
            </p:nvSpPr>
            <p:spPr bwMode="auto">
              <a:xfrm>
                <a:off x="4558" y="2401"/>
                <a:ext cx="11" cy="13"/>
              </a:xfrm>
              <a:custGeom>
                <a:avLst/>
                <a:gdLst>
                  <a:gd name="T0" fmla="*/ 0 w 11"/>
                  <a:gd name="T1" fmla="*/ 5 h 13"/>
                  <a:gd name="T2" fmla="*/ 5 w 11"/>
                  <a:gd name="T3" fmla="*/ 0 h 13"/>
                  <a:gd name="T4" fmla="*/ 11 w 11"/>
                  <a:gd name="T5" fmla="*/ 4 h 13"/>
                  <a:gd name="T6" fmla="*/ 9 w 11"/>
                  <a:gd name="T7" fmla="*/ 13 h 13"/>
                  <a:gd name="T8" fmla="*/ 0 w 11"/>
                  <a:gd name="T9" fmla="*/ 13 h 13"/>
                  <a:gd name="T10" fmla="*/ 0 w 11"/>
                  <a:gd name="T11" fmla="*/ 5 h 13"/>
                  <a:gd name="T12" fmla="*/ 0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0" y="5"/>
                    </a:moveTo>
                    <a:lnTo>
                      <a:pt x="5" y="0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3" name="Freeform 1145"/>
              <p:cNvSpPr>
                <a:spLocks/>
              </p:cNvSpPr>
              <p:nvPr/>
            </p:nvSpPr>
            <p:spPr bwMode="auto">
              <a:xfrm>
                <a:off x="4558" y="2401"/>
                <a:ext cx="11" cy="13"/>
              </a:xfrm>
              <a:custGeom>
                <a:avLst/>
                <a:gdLst>
                  <a:gd name="T0" fmla="*/ 0 w 11"/>
                  <a:gd name="T1" fmla="*/ 5 h 13"/>
                  <a:gd name="T2" fmla="*/ 5 w 11"/>
                  <a:gd name="T3" fmla="*/ 0 h 13"/>
                  <a:gd name="T4" fmla="*/ 11 w 11"/>
                  <a:gd name="T5" fmla="*/ 4 h 13"/>
                  <a:gd name="T6" fmla="*/ 9 w 11"/>
                  <a:gd name="T7" fmla="*/ 13 h 13"/>
                  <a:gd name="T8" fmla="*/ 0 w 11"/>
                  <a:gd name="T9" fmla="*/ 13 h 13"/>
                  <a:gd name="T10" fmla="*/ 0 w 11"/>
                  <a:gd name="T11" fmla="*/ 5 h 13"/>
                  <a:gd name="T12" fmla="*/ 0 w 11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0" y="5"/>
                    </a:moveTo>
                    <a:lnTo>
                      <a:pt x="5" y="0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4" name="Freeform 1146"/>
              <p:cNvSpPr>
                <a:spLocks/>
              </p:cNvSpPr>
              <p:nvPr/>
            </p:nvSpPr>
            <p:spPr bwMode="auto">
              <a:xfrm>
                <a:off x="4571" y="2399"/>
                <a:ext cx="38" cy="17"/>
              </a:xfrm>
              <a:custGeom>
                <a:avLst/>
                <a:gdLst>
                  <a:gd name="T0" fmla="*/ 3 w 38"/>
                  <a:gd name="T1" fmla="*/ 6 h 17"/>
                  <a:gd name="T2" fmla="*/ 12 w 38"/>
                  <a:gd name="T3" fmla="*/ 7 h 17"/>
                  <a:gd name="T4" fmla="*/ 18 w 38"/>
                  <a:gd name="T5" fmla="*/ 11 h 17"/>
                  <a:gd name="T6" fmla="*/ 23 w 38"/>
                  <a:gd name="T7" fmla="*/ 9 h 17"/>
                  <a:gd name="T8" fmla="*/ 16 w 38"/>
                  <a:gd name="T9" fmla="*/ 6 h 17"/>
                  <a:gd name="T10" fmla="*/ 18 w 38"/>
                  <a:gd name="T11" fmla="*/ 0 h 17"/>
                  <a:gd name="T12" fmla="*/ 23 w 38"/>
                  <a:gd name="T13" fmla="*/ 6 h 17"/>
                  <a:gd name="T14" fmla="*/ 27 w 38"/>
                  <a:gd name="T15" fmla="*/ 4 h 17"/>
                  <a:gd name="T16" fmla="*/ 29 w 38"/>
                  <a:gd name="T17" fmla="*/ 7 h 17"/>
                  <a:gd name="T18" fmla="*/ 32 w 38"/>
                  <a:gd name="T19" fmla="*/ 4 h 17"/>
                  <a:gd name="T20" fmla="*/ 38 w 38"/>
                  <a:gd name="T21" fmla="*/ 11 h 17"/>
                  <a:gd name="T22" fmla="*/ 29 w 38"/>
                  <a:gd name="T23" fmla="*/ 13 h 17"/>
                  <a:gd name="T24" fmla="*/ 27 w 38"/>
                  <a:gd name="T25" fmla="*/ 11 h 17"/>
                  <a:gd name="T26" fmla="*/ 3 w 38"/>
                  <a:gd name="T27" fmla="*/ 17 h 17"/>
                  <a:gd name="T28" fmla="*/ 0 w 38"/>
                  <a:gd name="T29" fmla="*/ 9 h 17"/>
                  <a:gd name="T30" fmla="*/ 3 w 38"/>
                  <a:gd name="T31" fmla="*/ 6 h 17"/>
                  <a:gd name="T32" fmla="*/ 3 w 38"/>
                  <a:gd name="T3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7">
                    <a:moveTo>
                      <a:pt x="3" y="6"/>
                    </a:moveTo>
                    <a:lnTo>
                      <a:pt x="12" y="7"/>
                    </a:lnTo>
                    <a:lnTo>
                      <a:pt x="18" y="11"/>
                    </a:lnTo>
                    <a:lnTo>
                      <a:pt x="23" y="9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29" y="7"/>
                    </a:lnTo>
                    <a:lnTo>
                      <a:pt x="32" y="4"/>
                    </a:lnTo>
                    <a:lnTo>
                      <a:pt x="38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5" name="Freeform 1147"/>
              <p:cNvSpPr>
                <a:spLocks/>
              </p:cNvSpPr>
              <p:nvPr/>
            </p:nvSpPr>
            <p:spPr bwMode="auto">
              <a:xfrm>
                <a:off x="4571" y="2399"/>
                <a:ext cx="38" cy="17"/>
              </a:xfrm>
              <a:custGeom>
                <a:avLst/>
                <a:gdLst>
                  <a:gd name="T0" fmla="*/ 3 w 38"/>
                  <a:gd name="T1" fmla="*/ 6 h 17"/>
                  <a:gd name="T2" fmla="*/ 12 w 38"/>
                  <a:gd name="T3" fmla="*/ 7 h 17"/>
                  <a:gd name="T4" fmla="*/ 18 w 38"/>
                  <a:gd name="T5" fmla="*/ 11 h 17"/>
                  <a:gd name="T6" fmla="*/ 23 w 38"/>
                  <a:gd name="T7" fmla="*/ 9 h 17"/>
                  <a:gd name="T8" fmla="*/ 16 w 38"/>
                  <a:gd name="T9" fmla="*/ 6 h 17"/>
                  <a:gd name="T10" fmla="*/ 18 w 38"/>
                  <a:gd name="T11" fmla="*/ 0 h 17"/>
                  <a:gd name="T12" fmla="*/ 23 w 38"/>
                  <a:gd name="T13" fmla="*/ 6 h 17"/>
                  <a:gd name="T14" fmla="*/ 27 w 38"/>
                  <a:gd name="T15" fmla="*/ 4 h 17"/>
                  <a:gd name="T16" fmla="*/ 29 w 38"/>
                  <a:gd name="T17" fmla="*/ 7 h 17"/>
                  <a:gd name="T18" fmla="*/ 32 w 38"/>
                  <a:gd name="T19" fmla="*/ 4 h 17"/>
                  <a:gd name="T20" fmla="*/ 38 w 38"/>
                  <a:gd name="T21" fmla="*/ 11 h 17"/>
                  <a:gd name="T22" fmla="*/ 29 w 38"/>
                  <a:gd name="T23" fmla="*/ 13 h 17"/>
                  <a:gd name="T24" fmla="*/ 27 w 38"/>
                  <a:gd name="T25" fmla="*/ 11 h 17"/>
                  <a:gd name="T26" fmla="*/ 3 w 38"/>
                  <a:gd name="T27" fmla="*/ 17 h 17"/>
                  <a:gd name="T28" fmla="*/ 0 w 38"/>
                  <a:gd name="T29" fmla="*/ 9 h 17"/>
                  <a:gd name="T30" fmla="*/ 3 w 38"/>
                  <a:gd name="T31" fmla="*/ 6 h 17"/>
                  <a:gd name="T32" fmla="*/ 3 w 38"/>
                  <a:gd name="T3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7">
                    <a:moveTo>
                      <a:pt x="3" y="6"/>
                    </a:moveTo>
                    <a:lnTo>
                      <a:pt x="12" y="7"/>
                    </a:lnTo>
                    <a:lnTo>
                      <a:pt x="18" y="11"/>
                    </a:lnTo>
                    <a:lnTo>
                      <a:pt x="23" y="9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29" y="7"/>
                    </a:lnTo>
                    <a:lnTo>
                      <a:pt x="32" y="4"/>
                    </a:lnTo>
                    <a:lnTo>
                      <a:pt x="38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6" name="Freeform 1148"/>
              <p:cNvSpPr>
                <a:spLocks/>
              </p:cNvSpPr>
              <p:nvPr/>
            </p:nvSpPr>
            <p:spPr bwMode="auto">
              <a:xfrm>
                <a:off x="4607" y="2419"/>
                <a:ext cx="27" cy="17"/>
              </a:xfrm>
              <a:custGeom>
                <a:avLst/>
                <a:gdLst>
                  <a:gd name="T0" fmla="*/ 13 w 27"/>
                  <a:gd name="T1" fmla="*/ 0 h 17"/>
                  <a:gd name="T2" fmla="*/ 24 w 27"/>
                  <a:gd name="T3" fmla="*/ 7 h 17"/>
                  <a:gd name="T4" fmla="*/ 27 w 27"/>
                  <a:gd name="T5" fmla="*/ 13 h 17"/>
                  <a:gd name="T6" fmla="*/ 20 w 27"/>
                  <a:gd name="T7" fmla="*/ 17 h 17"/>
                  <a:gd name="T8" fmla="*/ 9 w 27"/>
                  <a:gd name="T9" fmla="*/ 9 h 17"/>
                  <a:gd name="T10" fmla="*/ 2 w 27"/>
                  <a:gd name="T11" fmla="*/ 9 h 17"/>
                  <a:gd name="T12" fmla="*/ 0 w 27"/>
                  <a:gd name="T13" fmla="*/ 2 h 17"/>
                  <a:gd name="T14" fmla="*/ 13 w 27"/>
                  <a:gd name="T15" fmla="*/ 0 h 17"/>
                  <a:gd name="T16" fmla="*/ 13 w 2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13" y="0"/>
                    </a:moveTo>
                    <a:lnTo>
                      <a:pt x="24" y="7"/>
                    </a:lnTo>
                    <a:lnTo>
                      <a:pt x="27" y="13"/>
                    </a:lnTo>
                    <a:lnTo>
                      <a:pt x="20" y="17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7" name="Freeform 1149"/>
              <p:cNvSpPr>
                <a:spLocks/>
              </p:cNvSpPr>
              <p:nvPr/>
            </p:nvSpPr>
            <p:spPr bwMode="auto">
              <a:xfrm>
                <a:off x="4607" y="2419"/>
                <a:ext cx="27" cy="17"/>
              </a:xfrm>
              <a:custGeom>
                <a:avLst/>
                <a:gdLst>
                  <a:gd name="T0" fmla="*/ 13 w 27"/>
                  <a:gd name="T1" fmla="*/ 0 h 17"/>
                  <a:gd name="T2" fmla="*/ 24 w 27"/>
                  <a:gd name="T3" fmla="*/ 7 h 17"/>
                  <a:gd name="T4" fmla="*/ 27 w 27"/>
                  <a:gd name="T5" fmla="*/ 13 h 17"/>
                  <a:gd name="T6" fmla="*/ 20 w 27"/>
                  <a:gd name="T7" fmla="*/ 17 h 17"/>
                  <a:gd name="T8" fmla="*/ 9 w 27"/>
                  <a:gd name="T9" fmla="*/ 9 h 17"/>
                  <a:gd name="T10" fmla="*/ 2 w 27"/>
                  <a:gd name="T11" fmla="*/ 9 h 17"/>
                  <a:gd name="T12" fmla="*/ 0 w 27"/>
                  <a:gd name="T13" fmla="*/ 2 h 17"/>
                  <a:gd name="T14" fmla="*/ 13 w 27"/>
                  <a:gd name="T15" fmla="*/ 0 h 17"/>
                  <a:gd name="T16" fmla="*/ 13 w 2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13" y="0"/>
                    </a:moveTo>
                    <a:lnTo>
                      <a:pt x="24" y="7"/>
                    </a:lnTo>
                    <a:lnTo>
                      <a:pt x="27" y="13"/>
                    </a:lnTo>
                    <a:lnTo>
                      <a:pt x="20" y="17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8" name="Freeform 1150"/>
              <p:cNvSpPr>
                <a:spLocks/>
              </p:cNvSpPr>
              <p:nvPr/>
            </p:nvSpPr>
            <p:spPr bwMode="auto">
              <a:xfrm>
                <a:off x="4620" y="2399"/>
                <a:ext cx="49" cy="15"/>
              </a:xfrm>
              <a:custGeom>
                <a:avLst/>
                <a:gdLst>
                  <a:gd name="T0" fmla="*/ 0 w 49"/>
                  <a:gd name="T1" fmla="*/ 7 h 15"/>
                  <a:gd name="T2" fmla="*/ 12 w 49"/>
                  <a:gd name="T3" fmla="*/ 2 h 15"/>
                  <a:gd name="T4" fmla="*/ 25 w 49"/>
                  <a:gd name="T5" fmla="*/ 9 h 15"/>
                  <a:gd name="T6" fmla="*/ 34 w 49"/>
                  <a:gd name="T7" fmla="*/ 7 h 15"/>
                  <a:gd name="T8" fmla="*/ 40 w 49"/>
                  <a:gd name="T9" fmla="*/ 9 h 15"/>
                  <a:gd name="T10" fmla="*/ 47 w 49"/>
                  <a:gd name="T11" fmla="*/ 4 h 15"/>
                  <a:gd name="T12" fmla="*/ 47 w 49"/>
                  <a:gd name="T13" fmla="*/ 0 h 15"/>
                  <a:gd name="T14" fmla="*/ 49 w 49"/>
                  <a:gd name="T15" fmla="*/ 6 h 15"/>
                  <a:gd name="T16" fmla="*/ 43 w 49"/>
                  <a:gd name="T17" fmla="*/ 11 h 15"/>
                  <a:gd name="T18" fmla="*/ 20 w 49"/>
                  <a:gd name="T19" fmla="*/ 15 h 15"/>
                  <a:gd name="T20" fmla="*/ 0 w 49"/>
                  <a:gd name="T21" fmla="*/ 13 h 15"/>
                  <a:gd name="T22" fmla="*/ 0 w 49"/>
                  <a:gd name="T23" fmla="*/ 7 h 15"/>
                  <a:gd name="T24" fmla="*/ 0 w 49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5">
                    <a:moveTo>
                      <a:pt x="0" y="7"/>
                    </a:moveTo>
                    <a:lnTo>
                      <a:pt x="12" y="2"/>
                    </a:lnTo>
                    <a:lnTo>
                      <a:pt x="25" y="9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4"/>
                    </a:lnTo>
                    <a:lnTo>
                      <a:pt x="47" y="0"/>
                    </a:lnTo>
                    <a:lnTo>
                      <a:pt x="49" y="6"/>
                    </a:lnTo>
                    <a:lnTo>
                      <a:pt x="43" y="11"/>
                    </a:lnTo>
                    <a:lnTo>
                      <a:pt x="20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79" name="Freeform 1151"/>
              <p:cNvSpPr>
                <a:spLocks/>
              </p:cNvSpPr>
              <p:nvPr/>
            </p:nvSpPr>
            <p:spPr bwMode="auto">
              <a:xfrm>
                <a:off x="4620" y="2399"/>
                <a:ext cx="49" cy="15"/>
              </a:xfrm>
              <a:custGeom>
                <a:avLst/>
                <a:gdLst>
                  <a:gd name="T0" fmla="*/ 0 w 49"/>
                  <a:gd name="T1" fmla="*/ 7 h 15"/>
                  <a:gd name="T2" fmla="*/ 12 w 49"/>
                  <a:gd name="T3" fmla="*/ 2 h 15"/>
                  <a:gd name="T4" fmla="*/ 25 w 49"/>
                  <a:gd name="T5" fmla="*/ 9 h 15"/>
                  <a:gd name="T6" fmla="*/ 34 w 49"/>
                  <a:gd name="T7" fmla="*/ 7 h 15"/>
                  <a:gd name="T8" fmla="*/ 40 w 49"/>
                  <a:gd name="T9" fmla="*/ 9 h 15"/>
                  <a:gd name="T10" fmla="*/ 47 w 49"/>
                  <a:gd name="T11" fmla="*/ 4 h 15"/>
                  <a:gd name="T12" fmla="*/ 47 w 49"/>
                  <a:gd name="T13" fmla="*/ 0 h 15"/>
                  <a:gd name="T14" fmla="*/ 49 w 49"/>
                  <a:gd name="T15" fmla="*/ 6 h 15"/>
                  <a:gd name="T16" fmla="*/ 43 w 49"/>
                  <a:gd name="T17" fmla="*/ 11 h 15"/>
                  <a:gd name="T18" fmla="*/ 20 w 49"/>
                  <a:gd name="T19" fmla="*/ 15 h 15"/>
                  <a:gd name="T20" fmla="*/ 0 w 49"/>
                  <a:gd name="T21" fmla="*/ 13 h 15"/>
                  <a:gd name="T22" fmla="*/ 0 w 49"/>
                  <a:gd name="T23" fmla="*/ 7 h 15"/>
                  <a:gd name="T24" fmla="*/ 0 w 49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5">
                    <a:moveTo>
                      <a:pt x="0" y="7"/>
                    </a:moveTo>
                    <a:lnTo>
                      <a:pt x="12" y="2"/>
                    </a:lnTo>
                    <a:lnTo>
                      <a:pt x="25" y="9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4"/>
                    </a:lnTo>
                    <a:lnTo>
                      <a:pt x="47" y="0"/>
                    </a:lnTo>
                    <a:lnTo>
                      <a:pt x="49" y="6"/>
                    </a:lnTo>
                    <a:lnTo>
                      <a:pt x="43" y="11"/>
                    </a:lnTo>
                    <a:lnTo>
                      <a:pt x="20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0" name="Freeform 1152"/>
              <p:cNvSpPr>
                <a:spLocks/>
              </p:cNvSpPr>
              <p:nvPr/>
            </p:nvSpPr>
            <p:spPr bwMode="auto">
              <a:xfrm>
                <a:off x="4674" y="2401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0 h 5"/>
                  <a:gd name="T4" fmla="*/ 4 w 7"/>
                  <a:gd name="T5" fmla="*/ 4 h 5"/>
                  <a:gd name="T6" fmla="*/ 7 w 7"/>
                  <a:gd name="T7" fmla="*/ 0 h 5"/>
                  <a:gd name="T8" fmla="*/ 6 w 7"/>
                  <a:gd name="T9" fmla="*/ 5 h 5"/>
                  <a:gd name="T10" fmla="*/ 0 w 7"/>
                  <a:gd name="T11" fmla="*/ 5 h 5"/>
                  <a:gd name="T12" fmla="*/ 0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1" name="Freeform 1153"/>
              <p:cNvSpPr>
                <a:spLocks/>
              </p:cNvSpPr>
              <p:nvPr/>
            </p:nvSpPr>
            <p:spPr bwMode="auto">
              <a:xfrm>
                <a:off x="4674" y="2401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0 h 5"/>
                  <a:gd name="T4" fmla="*/ 4 w 7"/>
                  <a:gd name="T5" fmla="*/ 4 h 5"/>
                  <a:gd name="T6" fmla="*/ 7 w 7"/>
                  <a:gd name="T7" fmla="*/ 0 h 5"/>
                  <a:gd name="T8" fmla="*/ 6 w 7"/>
                  <a:gd name="T9" fmla="*/ 5 h 5"/>
                  <a:gd name="T10" fmla="*/ 0 w 7"/>
                  <a:gd name="T11" fmla="*/ 5 h 5"/>
                  <a:gd name="T12" fmla="*/ 0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2" name="Freeform 1154"/>
              <p:cNvSpPr>
                <a:spLocks/>
              </p:cNvSpPr>
              <p:nvPr/>
            </p:nvSpPr>
            <p:spPr bwMode="auto">
              <a:xfrm>
                <a:off x="4685" y="2401"/>
                <a:ext cx="4" cy="7"/>
              </a:xfrm>
              <a:custGeom>
                <a:avLst/>
                <a:gdLst>
                  <a:gd name="T0" fmla="*/ 0 w 4"/>
                  <a:gd name="T1" fmla="*/ 5 h 7"/>
                  <a:gd name="T2" fmla="*/ 4 w 4"/>
                  <a:gd name="T3" fmla="*/ 0 h 7"/>
                  <a:gd name="T4" fmla="*/ 2 w 4"/>
                  <a:gd name="T5" fmla="*/ 7 h 7"/>
                  <a:gd name="T6" fmla="*/ 0 w 4"/>
                  <a:gd name="T7" fmla="*/ 5 h 7"/>
                  <a:gd name="T8" fmla="*/ 0 w 4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5"/>
                    </a:moveTo>
                    <a:lnTo>
                      <a:pt x="4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3" name="Freeform 1155"/>
              <p:cNvSpPr>
                <a:spLocks/>
              </p:cNvSpPr>
              <p:nvPr/>
            </p:nvSpPr>
            <p:spPr bwMode="auto">
              <a:xfrm>
                <a:off x="4685" y="2401"/>
                <a:ext cx="4" cy="7"/>
              </a:xfrm>
              <a:custGeom>
                <a:avLst/>
                <a:gdLst>
                  <a:gd name="T0" fmla="*/ 0 w 4"/>
                  <a:gd name="T1" fmla="*/ 5 h 7"/>
                  <a:gd name="T2" fmla="*/ 4 w 4"/>
                  <a:gd name="T3" fmla="*/ 0 h 7"/>
                  <a:gd name="T4" fmla="*/ 2 w 4"/>
                  <a:gd name="T5" fmla="*/ 7 h 7"/>
                  <a:gd name="T6" fmla="*/ 0 w 4"/>
                  <a:gd name="T7" fmla="*/ 5 h 7"/>
                  <a:gd name="T8" fmla="*/ 0 w 4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5"/>
                    </a:moveTo>
                    <a:lnTo>
                      <a:pt x="4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4" name="Freeform 1156"/>
              <p:cNvSpPr>
                <a:spLocks/>
              </p:cNvSpPr>
              <p:nvPr/>
            </p:nvSpPr>
            <p:spPr bwMode="auto">
              <a:xfrm>
                <a:off x="4692" y="2401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2 h 5"/>
                  <a:gd name="T4" fmla="*/ 2 w 11"/>
                  <a:gd name="T5" fmla="*/ 5 h 5"/>
                  <a:gd name="T6" fmla="*/ 0 w 11"/>
                  <a:gd name="T7" fmla="*/ 0 h 5"/>
                  <a:gd name="T8" fmla="*/ 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1" y="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5" name="Freeform 1157"/>
              <p:cNvSpPr>
                <a:spLocks/>
              </p:cNvSpPr>
              <p:nvPr/>
            </p:nvSpPr>
            <p:spPr bwMode="auto">
              <a:xfrm>
                <a:off x="4692" y="2401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2 h 5"/>
                  <a:gd name="T4" fmla="*/ 2 w 11"/>
                  <a:gd name="T5" fmla="*/ 5 h 5"/>
                  <a:gd name="T6" fmla="*/ 0 w 11"/>
                  <a:gd name="T7" fmla="*/ 0 h 5"/>
                  <a:gd name="T8" fmla="*/ 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1" y="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6" name="Freeform 1158"/>
              <p:cNvSpPr>
                <a:spLocks/>
              </p:cNvSpPr>
              <p:nvPr/>
            </p:nvSpPr>
            <p:spPr bwMode="auto">
              <a:xfrm>
                <a:off x="4667" y="2437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5 w 9"/>
                  <a:gd name="T5" fmla="*/ 8 h 8"/>
                  <a:gd name="T6" fmla="*/ 0 w 9"/>
                  <a:gd name="T7" fmla="*/ 8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7" name="Freeform 1159"/>
              <p:cNvSpPr>
                <a:spLocks/>
              </p:cNvSpPr>
              <p:nvPr/>
            </p:nvSpPr>
            <p:spPr bwMode="auto">
              <a:xfrm>
                <a:off x="4667" y="2437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5 w 9"/>
                  <a:gd name="T5" fmla="*/ 8 h 8"/>
                  <a:gd name="T6" fmla="*/ 0 w 9"/>
                  <a:gd name="T7" fmla="*/ 8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8" name="Freeform 1160"/>
              <p:cNvSpPr>
                <a:spLocks/>
              </p:cNvSpPr>
              <p:nvPr/>
            </p:nvSpPr>
            <p:spPr bwMode="auto">
              <a:xfrm>
                <a:off x="4678" y="2405"/>
                <a:ext cx="58" cy="31"/>
              </a:xfrm>
              <a:custGeom>
                <a:avLst/>
                <a:gdLst>
                  <a:gd name="T0" fmla="*/ 25 w 58"/>
                  <a:gd name="T1" fmla="*/ 16 h 31"/>
                  <a:gd name="T2" fmla="*/ 18 w 58"/>
                  <a:gd name="T3" fmla="*/ 27 h 31"/>
                  <a:gd name="T4" fmla="*/ 7 w 58"/>
                  <a:gd name="T5" fmla="*/ 31 h 31"/>
                  <a:gd name="T6" fmla="*/ 0 w 58"/>
                  <a:gd name="T7" fmla="*/ 31 h 31"/>
                  <a:gd name="T8" fmla="*/ 5 w 58"/>
                  <a:gd name="T9" fmla="*/ 18 h 31"/>
                  <a:gd name="T10" fmla="*/ 20 w 58"/>
                  <a:gd name="T11" fmla="*/ 11 h 31"/>
                  <a:gd name="T12" fmla="*/ 25 w 58"/>
                  <a:gd name="T13" fmla="*/ 3 h 31"/>
                  <a:gd name="T14" fmla="*/ 58 w 58"/>
                  <a:gd name="T15" fmla="*/ 0 h 31"/>
                  <a:gd name="T16" fmla="*/ 58 w 58"/>
                  <a:gd name="T17" fmla="*/ 5 h 31"/>
                  <a:gd name="T18" fmla="*/ 25 w 58"/>
                  <a:gd name="T19" fmla="*/ 16 h 31"/>
                  <a:gd name="T20" fmla="*/ 25 w 58"/>
                  <a:gd name="T21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1">
                    <a:moveTo>
                      <a:pt x="25" y="16"/>
                    </a:moveTo>
                    <a:lnTo>
                      <a:pt x="18" y="27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20" y="11"/>
                    </a:lnTo>
                    <a:lnTo>
                      <a:pt x="25" y="3"/>
                    </a:lnTo>
                    <a:lnTo>
                      <a:pt x="58" y="0"/>
                    </a:lnTo>
                    <a:lnTo>
                      <a:pt x="58" y="5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89" name="Freeform 1161"/>
              <p:cNvSpPr>
                <a:spLocks/>
              </p:cNvSpPr>
              <p:nvPr/>
            </p:nvSpPr>
            <p:spPr bwMode="auto">
              <a:xfrm>
                <a:off x="4678" y="2405"/>
                <a:ext cx="58" cy="31"/>
              </a:xfrm>
              <a:custGeom>
                <a:avLst/>
                <a:gdLst>
                  <a:gd name="T0" fmla="*/ 25 w 58"/>
                  <a:gd name="T1" fmla="*/ 16 h 31"/>
                  <a:gd name="T2" fmla="*/ 18 w 58"/>
                  <a:gd name="T3" fmla="*/ 27 h 31"/>
                  <a:gd name="T4" fmla="*/ 7 w 58"/>
                  <a:gd name="T5" fmla="*/ 31 h 31"/>
                  <a:gd name="T6" fmla="*/ 0 w 58"/>
                  <a:gd name="T7" fmla="*/ 31 h 31"/>
                  <a:gd name="T8" fmla="*/ 5 w 58"/>
                  <a:gd name="T9" fmla="*/ 18 h 31"/>
                  <a:gd name="T10" fmla="*/ 20 w 58"/>
                  <a:gd name="T11" fmla="*/ 11 h 31"/>
                  <a:gd name="T12" fmla="*/ 25 w 58"/>
                  <a:gd name="T13" fmla="*/ 3 h 31"/>
                  <a:gd name="T14" fmla="*/ 58 w 58"/>
                  <a:gd name="T15" fmla="*/ 0 h 31"/>
                  <a:gd name="T16" fmla="*/ 58 w 58"/>
                  <a:gd name="T17" fmla="*/ 5 h 31"/>
                  <a:gd name="T18" fmla="*/ 25 w 58"/>
                  <a:gd name="T19" fmla="*/ 16 h 31"/>
                  <a:gd name="T20" fmla="*/ 25 w 58"/>
                  <a:gd name="T21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1">
                    <a:moveTo>
                      <a:pt x="25" y="16"/>
                    </a:moveTo>
                    <a:lnTo>
                      <a:pt x="18" y="27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20" y="11"/>
                    </a:lnTo>
                    <a:lnTo>
                      <a:pt x="25" y="3"/>
                    </a:lnTo>
                    <a:lnTo>
                      <a:pt x="58" y="0"/>
                    </a:lnTo>
                    <a:lnTo>
                      <a:pt x="58" y="5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0" name="Freeform 1162"/>
              <p:cNvSpPr>
                <a:spLocks/>
              </p:cNvSpPr>
              <p:nvPr/>
            </p:nvSpPr>
            <p:spPr bwMode="auto">
              <a:xfrm>
                <a:off x="4716" y="239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2 h 7"/>
                  <a:gd name="T4" fmla="*/ 11 w 15"/>
                  <a:gd name="T5" fmla="*/ 0 h 7"/>
                  <a:gd name="T6" fmla="*/ 15 w 15"/>
                  <a:gd name="T7" fmla="*/ 2 h 7"/>
                  <a:gd name="T8" fmla="*/ 9 w 15"/>
                  <a:gd name="T9" fmla="*/ 5 h 7"/>
                  <a:gd name="T10" fmla="*/ 0 w 15"/>
                  <a:gd name="T11" fmla="*/ 7 h 7"/>
                  <a:gd name="T12" fmla="*/ 0 w 1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1" name="Freeform 1163"/>
              <p:cNvSpPr>
                <a:spLocks/>
              </p:cNvSpPr>
              <p:nvPr/>
            </p:nvSpPr>
            <p:spPr bwMode="auto">
              <a:xfrm>
                <a:off x="4716" y="239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2 h 7"/>
                  <a:gd name="T4" fmla="*/ 11 w 15"/>
                  <a:gd name="T5" fmla="*/ 0 h 7"/>
                  <a:gd name="T6" fmla="*/ 15 w 15"/>
                  <a:gd name="T7" fmla="*/ 2 h 7"/>
                  <a:gd name="T8" fmla="*/ 9 w 15"/>
                  <a:gd name="T9" fmla="*/ 5 h 7"/>
                  <a:gd name="T10" fmla="*/ 0 w 15"/>
                  <a:gd name="T11" fmla="*/ 7 h 7"/>
                  <a:gd name="T12" fmla="*/ 0 w 1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2" name="Freeform 1164"/>
              <p:cNvSpPr>
                <a:spLocks/>
              </p:cNvSpPr>
              <p:nvPr/>
            </p:nvSpPr>
            <p:spPr bwMode="auto">
              <a:xfrm>
                <a:off x="4800" y="2385"/>
                <a:ext cx="9" cy="14"/>
              </a:xfrm>
              <a:custGeom>
                <a:avLst/>
                <a:gdLst>
                  <a:gd name="T0" fmla="*/ 0 w 9"/>
                  <a:gd name="T1" fmla="*/ 11 h 14"/>
                  <a:gd name="T2" fmla="*/ 5 w 9"/>
                  <a:gd name="T3" fmla="*/ 0 h 14"/>
                  <a:gd name="T4" fmla="*/ 9 w 9"/>
                  <a:gd name="T5" fmla="*/ 0 h 14"/>
                  <a:gd name="T6" fmla="*/ 9 w 9"/>
                  <a:gd name="T7" fmla="*/ 7 h 14"/>
                  <a:gd name="T8" fmla="*/ 3 w 9"/>
                  <a:gd name="T9" fmla="*/ 14 h 14"/>
                  <a:gd name="T10" fmla="*/ 0 w 9"/>
                  <a:gd name="T11" fmla="*/ 11 h 14"/>
                  <a:gd name="T12" fmla="*/ 0 w 9"/>
                  <a:gd name="T1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0" y="11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3" name="Freeform 1165"/>
              <p:cNvSpPr>
                <a:spLocks/>
              </p:cNvSpPr>
              <p:nvPr/>
            </p:nvSpPr>
            <p:spPr bwMode="auto">
              <a:xfrm>
                <a:off x="4800" y="2385"/>
                <a:ext cx="9" cy="14"/>
              </a:xfrm>
              <a:custGeom>
                <a:avLst/>
                <a:gdLst>
                  <a:gd name="T0" fmla="*/ 0 w 9"/>
                  <a:gd name="T1" fmla="*/ 11 h 14"/>
                  <a:gd name="T2" fmla="*/ 5 w 9"/>
                  <a:gd name="T3" fmla="*/ 0 h 14"/>
                  <a:gd name="T4" fmla="*/ 9 w 9"/>
                  <a:gd name="T5" fmla="*/ 0 h 14"/>
                  <a:gd name="T6" fmla="*/ 9 w 9"/>
                  <a:gd name="T7" fmla="*/ 7 h 14"/>
                  <a:gd name="T8" fmla="*/ 3 w 9"/>
                  <a:gd name="T9" fmla="*/ 14 h 14"/>
                  <a:gd name="T10" fmla="*/ 0 w 9"/>
                  <a:gd name="T11" fmla="*/ 11 h 14"/>
                  <a:gd name="T12" fmla="*/ 0 w 9"/>
                  <a:gd name="T1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0" y="11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4" name="Freeform 1166"/>
              <p:cNvSpPr>
                <a:spLocks/>
              </p:cNvSpPr>
              <p:nvPr/>
            </p:nvSpPr>
            <p:spPr bwMode="auto">
              <a:xfrm>
                <a:off x="4847" y="2370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5 w 5"/>
                  <a:gd name="T3" fmla="*/ 6 h 11"/>
                  <a:gd name="T4" fmla="*/ 4 w 5"/>
                  <a:gd name="T5" fmla="*/ 11 h 11"/>
                  <a:gd name="T6" fmla="*/ 0 w 5"/>
                  <a:gd name="T7" fmla="*/ 6 h 11"/>
                  <a:gd name="T8" fmla="*/ 2 w 5"/>
                  <a:gd name="T9" fmla="*/ 7 h 11"/>
                  <a:gd name="T10" fmla="*/ 0 w 5"/>
                  <a:gd name="T11" fmla="*/ 0 h 11"/>
                  <a:gd name="T12" fmla="*/ 0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6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5" name="Freeform 1167"/>
              <p:cNvSpPr>
                <a:spLocks/>
              </p:cNvSpPr>
              <p:nvPr/>
            </p:nvSpPr>
            <p:spPr bwMode="auto">
              <a:xfrm>
                <a:off x="4847" y="2370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5 w 5"/>
                  <a:gd name="T3" fmla="*/ 6 h 11"/>
                  <a:gd name="T4" fmla="*/ 4 w 5"/>
                  <a:gd name="T5" fmla="*/ 11 h 11"/>
                  <a:gd name="T6" fmla="*/ 0 w 5"/>
                  <a:gd name="T7" fmla="*/ 6 h 11"/>
                  <a:gd name="T8" fmla="*/ 2 w 5"/>
                  <a:gd name="T9" fmla="*/ 7 h 11"/>
                  <a:gd name="T10" fmla="*/ 0 w 5"/>
                  <a:gd name="T11" fmla="*/ 0 h 11"/>
                  <a:gd name="T12" fmla="*/ 0 w 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6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6" name="Freeform 1168"/>
              <p:cNvSpPr>
                <a:spLocks/>
              </p:cNvSpPr>
              <p:nvPr/>
            </p:nvSpPr>
            <p:spPr bwMode="auto">
              <a:xfrm>
                <a:off x="4849" y="2368"/>
                <a:ext cx="5" cy="8"/>
              </a:xfrm>
              <a:custGeom>
                <a:avLst/>
                <a:gdLst>
                  <a:gd name="T0" fmla="*/ 0 w 5"/>
                  <a:gd name="T1" fmla="*/ 2 h 8"/>
                  <a:gd name="T2" fmla="*/ 0 w 5"/>
                  <a:gd name="T3" fmla="*/ 0 h 8"/>
                  <a:gd name="T4" fmla="*/ 5 w 5"/>
                  <a:gd name="T5" fmla="*/ 4 h 8"/>
                  <a:gd name="T6" fmla="*/ 5 w 5"/>
                  <a:gd name="T7" fmla="*/ 8 h 8"/>
                  <a:gd name="T8" fmla="*/ 0 w 5"/>
                  <a:gd name="T9" fmla="*/ 2 h 8"/>
                  <a:gd name="T10" fmla="*/ 0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2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7" name="Freeform 1169"/>
              <p:cNvSpPr>
                <a:spLocks/>
              </p:cNvSpPr>
              <p:nvPr/>
            </p:nvSpPr>
            <p:spPr bwMode="auto">
              <a:xfrm>
                <a:off x="4849" y="2368"/>
                <a:ext cx="5" cy="8"/>
              </a:xfrm>
              <a:custGeom>
                <a:avLst/>
                <a:gdLst>
                  <a:gd name="T0" fmla="*/ 0 w 5"/>
                  <a:gd name="T1" fmla="*/ 2 h 8"/>
                  <a:gd name="T2" fmla="*/ 0 w 5"/>
                  <a:gd name="T3" fmla="*/ 0 h 8"/>
                  <a:gd name="T4" fmla="*/ 5 w 5"/>
                  <a:gd name="T5" fmla="*/ 4 h 8"/>
                  <a:gd name="T6" fmla="*/ 5 w 5"/>
                  <a:gd name="T7" fmla="*/ 8 h 8"/>
                  <a:gd name="T8" fmla="*/ 0 w 5"/>
                  <a:gd name="T9" fmla="*/ 2 h 8"/>
                  <a:gd name="T10" fmla="*/ 0 w 5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2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8" name="Freeform 1170"/>
              <p:cNvSpPr>
                <a:spLocks/>
              </p:cNvSpPr>
              <p:nvPr/>
            </p:nvSpPr>
            <p:spPr bwMode="auto">
              <a:xfrm>
                <a:off x="4851" y="2357"/>
                <a:ext cx="5" cy="15"/>
              </a:xfrm>
              <a:custGeom>
                <a:avLst/>
                <a:gdLst>
                  <a:gd name="T0" fmla="*/ 0 w 5"/>
                  <a:gd name="T1" fmla="*/ 6 h 15"/>
                  <a:gd name="T2" fmla="*/ 1 w 5"/>
                  <a:gd name="T3" fmla="*/ 0 h 15"/>
                  <a:gd name="T4" fmla="*/ 5 w 5"/>
                  <a:gd name="T5" fmla="*/ 2 h 15"/>
                  <a:gd name="T6" fmla="*/ 5 w 5"/>
                  <a:gd name="T7" fmla="*/ 15 h 15"/>
                  <a:gd name="T8" fmla="*/ 0 w 5"/>
                  <a:gd name="T9" fmla="*/ 13 h 15"/>
                  <a:gd name="T10" fmla="*/ 0 w 5"/>
                  <a:gd name="T11" fmla="*/ 8 h 15"/>
                  <a:gd name="T12" fmla="*/ 0 w 5"/>
                  <a:gd name="T13" fmla="*/ 6 h 15"/>
                  <a:gd name="T14" fmla="*/ 0 w 5"/>
                  <a:gd name="T1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0" y="6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399" name="Freeform 1171"/>
              <p:cNvSpPr>
                <a:spLocks/>
              </p:cNvSpPr>
              <p:nvPr/>
            </p:nvSpPr>
            <p:spPr bwMode="auto">
              <a:xfrm>
                <a:off x="4851" y="2357"/>
                <a:ext cx="5" cy="15"/>
              </a:xfrm>
              <a:custGeom>
                <a:avLst/>
                <a:gdLst>
                  <a:gd name="T0" fmla="*/ 0 w 5"/>
                  <a:gd name="T1" fmla="*/ 6 h 15"/>
                  <a:gd name="T2" fmla="*/ 1 w 5"/>
                  <a:gd name="T3" fmla="*/ 0 h 15"/>
                  <a:gd name="T4" fmla="*/ 5 w 5"/>
                  <a:gd name="T5" fmla="*/ 2 h 15"/>
                  <a:gd name="T6" fmla="*/ 5 w 5"/>
                  <a:gd name="T7" fmla="*/ 15 h 15"/>
                  <a:gd name="T8" fmla="*/ 0 w 5"/>
                  <a:gd name="T9" fmla="*/ 13 h 15"/>
                  <a:gd name="T10" fmla="*/ 0 w 5"/>
                  <a:gd name="T11" fmla="*/ 8 h 15"/>
                  <a:gd name="T12" fmla="*/ 0 w 5"/>
                  <a:gd name="T13" fmla="*/ 6 h 15"/>
                  <a:gd name="T14" fmla="*/ 0 w 5"/>
                  <a:gd name="T1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0" y="6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0" name="Freeform 1172"/>
              <p:cNvSpPr>
                <a:spLocks/>
              </p:cNvSpPr>
              <p:nvPr/>
            </p:nvSpPr>
            <p:spPr bwMode="auto">
              <a:xfrm>
                <a:off x="4829" y="2356"/>
                <a:ext cx="5" cy="9"/>
              </a:xfrm>
              <a:custGeom>
                <a:avLst/>
                <a:gdLst>
                  <a:gd name="T0" fmla="*/ 2 w 5"/>
                  <a:gd name="T1" fmla="*/ 1 h 9"/>
                  <a:gd name="T2" fmla="*/ 5 w 5"/>
                  <a:gd name="T3" fmla="*/ 0 h 9"/>
                  <a:gd name="T4" fmla="*/ 0 w 5"/>
                  <a:gd name="T5" fmla="*/ 9 h 9"/>
                  <a:gd name="T6" fmla="*/ 2 w 5"/>
                  <a:gd name="T7" fmla="*/ 1 h 9"/>
                  <a:gd name="T8" fmla="*/ 2 w 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1" name="Freeform 1173"/>
              <p:cNvSpPr>
                <a:spLocks/>
              </p:cNvSpPr>
              <p:nvPr/>
            </p:nvSpPr>
            <p:spPr bwMode="auto">
              <a:xfrm>
                <a:off x="4829" y="2356"/>
                <a:ext cx="5" cy="9"/>
              </a:xfrm>
              <a:custGeom>
                <a:avLst/>
                <a:gdLst>
                  <a:gd name="T0" fmla="*/ 2 w 5"/>
                  <a:gd name="T1" fmla="*/ 1 h 9"/>
                  <a:gd name="T2" fmla="*/ 5 w 5"/>
                  <a:gd name="T3" fmla="*/ 0 h 9"/>
                  <a:gd name="T4" fmla="*/ 0 w 5"/>
                  <a:gd name="T5" fmla="*/ 9 h 9"/>
                  <a:gd name="T6" fmla="*/ 2 w 5"/>
                  <a:gd name="T7" fmla="*/ 1 h 9"/>
                  <a:gd name="T8" fmla="*/ 2 w 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2" name="Freeform 1174"/>
              <p:cNvSpPr>
                <a:spLocks/>
              </p:cNvSpPr>
              <p:nvPr/>
            </p:nvSpPr>
            <p:spPr bwMode="auto">
              <a:xfrm>
                <a:off x="4747" y="2316"/>
                <a:ext cx="47" cy="16"/>
              </a:xfrm>
              <a:custGeom>
                <a:avLst/>
                <a:gdLst>
                  <a:gd name="T0" fmla="*/ 2 w 47"/>
                  <a:gd name="T1" fmla="*/ 10 h 16"/>
                  <a:gd name="T2" fmla="*/ 0 w 47"/>
                  <a:gd name="T3" fmla="*/ 7 h 16"/>
                  <a:gd name="T4" fmla="*/ 5 w 47"/>
                  <a:gd name="T5" fmla="*/ 0 h 16"/>
                  <a:gd name="T6" fmla="*/ 27 w 47"/>
                  <a:gd name="T7" fmla="*/ 0 h 16"/>
                  <a:gd name="T8" fmla="*/ 42 w 47"/>
                  <a:gd name="T9" fmla="*/ 3 h 16"/>
                  <a:gd name="T10" fmla="*/ 47 w 47"/>
                  <a:gd name="T11" fmla="*/ 14 h 16"/>
                  <a:gd name="T12" fmla="*/ 47 w 47"/>
                  <a:gd name="T13" fmla="*/ 16 h 16"/>
                  <a:gd name="T14" fmla="*/ 29 w 47"/>
                  <a:gd name="T15" fmla="*/ 9 h 16"/>
                  <a:gd name="T16" fmla="*/ 22 w 47"/>
                  <a:gd name="T17" fmla="*/ 10 h 16"/>
                  <a:gd name="T18" fmla="*/ 16 w 47"/>
                  <a:gd name="T19" fmla="*/ 7 h 16"/>
                  <a:gd name="T20" fmla="*/ 11 w 47"/>
                  <a:gd name="T21" fmla="*/ 10 h 16"/>
                  <a:gd name="T22" fmla="*/ 5 w 47"/>
                  <a:gd name="T23" fmla="*/ 7 h 16"/>
                  <a:gd name="T24" fmla="*/ 2 w 47"/>
                  <a:gd name="T25" fmla="*/ 10 h 16"/>
                  <a:gd name="T26" fmla="*/ 2 w 47"/>
                  <a:gd name="T2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6">
                    <a:moveTo>
                      <a:pt x="2" y="1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27" y="0"/>
                    </a:lnTo>
                    <a:lnTo>
                      <a:pt x="42" y="3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7"/>
                    </a:lnTo>
                    <a:lnTo>
                      <a:pt x="11" y="10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3" name="Freeform 1175"/>
              <p:cNvSpPr>
                <a:spLocks/>
              </p:cNvSpPr>
              <p:nvPr/>
            </p:nvSpPr>
            <p:spPr bwMode="auto">
              <a:xfrm>
                <a:off x="4747" y="2316"/>
                <a:ext cx="47" cy="16"/>
              </a:xfrm>
              <a:custGeom>
                <a:avLst/>
                <a:gdLst>
                  <a:gd name="T0" fmla="*/ 2 w 47"/>
                  <a:gd name="T1" fmla="*/ 10 h 16"/>
                  <a:gd name="T2" fmla="*/ 0 w 47"/>
                  <a:gd name="T3" fmla="*/ 7 h 16"/>
                  <a:gd name="T4" fmla="*/ 5 w 47"/>
                  <a:gd name="T5" fmla="*/ 0 h 16"/>
                  <a:gd name="T6" fmla="*/ 27 w 47"/>
                  <a:gd name="T7" fmla="*/ 0 h 16"/>
                  <a:gd name="T8" fmla="*/ 42 w 47"/>
                  <a:gd name="T9" fmla="*/ 3 h 16"/>
                  <a:gd name="T10" fmla="*/ 47 w 47"/>
                  <a:gd name="T11" fmla="*/ 14 h 16"/>
                  <a:gd name="T12" fmla="*/ 47 w 47"/>
                  <a:gd name="T13" fmla="*/ 16 h 16"/>
                  <a:gd name="T14" fmla="*/ 29 w 47"/>
                  <a:gd name="T15" fmla="*/ 9 h 16"/>
                  <a:gd name="T16" fmla="*/ 22 w 47"/>
                  <a:gd name="T17" fmla="*/ 10 h 16"/>
                  <a:gd name="T18" fmla="*/ 16 w 47"/>
                  <a:gd name="T19" fmla="*/ 7 h 16"/>
                  <a:gd name="T20" fmla="*/ 11 w 47"/>
                  <a:gd name="T21" fmla="*/ 10 h 16"/>
                  <a:gd name="T22" fmla="*/ 5 w 47"/>
                  <a:gd name="T23" fmla="*/ 7 h 16"/>
                  <a:gd name="T24" fmla="*/ 2 w 47"/>
                  <a:gd name="T25" fmla="*/ 10 h 16"/>
                  <a:gd name="T26" fmla="*/ 2 w 47"/>
                  <a:gd name="T2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6">
                    <a:moveTo>
                      <a:pt x="2" y="1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27" y="0"/>
                    </a:lnTo>
                    <a:lnTo>
                      <a:pt x="42" y="3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7"/>
                    </a:lnTo>
                    <a:lnTo>
                      <a:pt x="11" y="10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4" name="Freeform 1176"/>
              <p:cNvSpPr>
                <a:spLocks/>
              </p:cNvSpPr>
              <p:nvPr/>
            </p:nvSpPr>
            <p:spPr bwMode="auto">
              <a:xfrm>
                <a:off x="4778" y="2299"/>
                <a:ext cx="9" cy="6"/>
              </a:xfrm>
              <a:custGeom>
                <a:avLst/>
                <a:gdLst>
                  <a:gd name="T0" fmla="*/ 0 w 9"/>
                  <a:gd name="T1" fmla="*/ 2 h 6"/>
                  <a:gd name="T2" fmla="*/ 7 w 9"/>
                  <a:gd name="T3" fmla="*/ 0 h 6"/>
                  <a:gd name="T4" fmla="*/ 9 w 9"/>
                  <a:gd name="T5" fmla="*/ 4 h 6"/>
                  <a:gd name="T6" fmla="*/ 4 w 9"/>
                  <a:gd name="T7" fmla="*/ 6 h 6"/>
                  <a:gd name="T8" fmla="*/ 0 w 9"/>
                  <a:gd name="T9" fmla="*/ 2 h 6"/>
                  <a:gd name="T10" fmla="*/ 0 w 9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5" name="Freeform 1177"/>
              <p:cNvSpPr>
                <a:spLocks/>
              </p:cNvSpPr>
              <p:nvPr/>
            </p:nvSpPr>
            <p:spPr bwMode="auto">
              <a:xfrm>
                <a:off x="4778" y="2299"/>
                <a:ext cx="9" cy="6"/>
              </a:xfrm>
              <a:custGeom>
                <a:avLst/>
                <a:gdLst>
                  <a:gd name="T0" fmla="*/ 0 w 9"/>
                  <a:gd name="T1" fmla="*/ 2 h 6"/>
                  <a:gd name="T2" fmla="*/ 7 w 9"/>
                  <a:gd name="T3" fmla="*/ 0 h 6"/>
                  <a:gd name="T4" fmla="*/ 9 w 9"/>
                  <a:gd name="T5" fmla="*/ 4 h 6"/>
                  <a:gd name="T6" fmla="*/ 4 w 9"/>
                  <a:gd name="T7" fmla="*/ 6 h 6"/>
                  <a:gd name="T8" fmla="*/ 0 w 9"/>
                  <a:gd name="T9" fmla="*/ 2 h 6"/>
                  <a:gd name="T10" fmla="*/ 0 w 9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6" name="Freeform 1178"/>
              <p:cNvSpPr>
                <a:spLocks/>
              </p:cNvSpPr>
              <p:nvPr/>
            </p:nvSpPr>
            <p:spPr bwMode="auto">
              <a:xfrm>
                <a:off x="4792" y="228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2 w 6"/>
                  <a:gd name="T7" fmla="*/ 4 h 6"/>
                  <a:gd name="T8" fmla="*/ 0 w 6"/>
                  <a:gd name="T9" fmla="*/ 0 h 6"/>
                  <a:gd name="T10" fmla="*/ 0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7" name="Freeform 1179"/>
              <p:cNvSpPr>
                <a:spLocks/>
              </p:cNvSpPr>
              <p:nvPr/>
            </p:nvSpPr>
            <p:spPr bwMode="auto">
              <a:xfrm>
                <a:off x="4792" y="228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2 w 6"/>
                  <a:gd name="T7" fmla="*/ 4 h 6"/>
                  <a:gd name="T8" fmla="*/ 0 w 6"/>
                  <a:gd name="T9" fmla="*/ 0 h 6"/>
                  <a:gd name="T10" fmla="*/ 0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8" name="Freeform 1180"/>
              <p:cNvSpPr>
                <a:spLocks/>
              </p:cNvSpPr>
              <p:nvPr/>
            </p:nvSpPr>
            <p:spPr bwMode="auto">
              <a:xfrm>
                <a:off x="4789" y="2272"/>
                <a:ext cx="13" cy="7"/>
              </a:xfrm>
              <a:custGeom>
                <a:avLst/>
                <a:gdLst>
                  <a:gd name="T0" fmla="*/ 0 w 13"/>
                  <a:gd name="T1" fmla="*/ 2 h 7"/>
                  <a:gd name="T2" fmla="*/ 3 w 13"/>
                  <a:gd name="T3" fmla="*/ 0 h 7"/>
                  <a:gd name="T4" fmla="*/ 13 w 13"/>
                  <a:gd name="T5" fmla="*/ 4 h 7"/>
                  <a:gd name="T6" fmla="*/ 5 w 13"/>
                  <a:gd name="T7" fmla="*/ 7 h 7"/>
                  <a:gd name="T8" fmla="*/ 0 w 13"/>
                  <a:gd name="T9" fmla="*/ 2 h 7"/>
                  <a:gd name="T10" fmla="*/ 0 w 13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2"/>
                    </a:moveTo>
                    <a:lnTo>
                      <a:pt x="3" y="0"/>
                    </a:lnTo>
                    <a:lnTo>
                      <a:pt x="13" y="4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09" name="Freeform 1181"/>
              <p:cNvSpPr>
                <a:spLocks/>
              </p:cNvSpPr>
              <p:nvPr/>
            </p:nvSpPr>
            <p:spPr bwMode="auto">
              <a:xfrm>
                <a:off x="4789" y="2272"/>
                <a:ext cx="13" cy="7"/>
              </a:xfrm>
              <a:custGeom>
                <a:avLst/>
                <a:gdLst>
                  <a:gd name="T0" fmla="*/ 0 w 13"/>
                  <a:gd name="T1" fmla="*/ 2 h 7"/>
                  <a:gd name="T2" fmla="*/ 3 w 13"/>
                  <a:gd name="T3" fmla="*/ 0 h 7"/>
                  <a:gd name="T4" fmla="*/ 13 w 13"/>
                  <a:gd name="T5" fmla="*/ 4 h 7"/>
                  <a:gd name="T6" fmla="*/ 5 w 13"/>
                  <a:gd name="T7" fmla="*/ 7 h 7"/>
                  <a:gd name="T8" fmla="*/ 0 w 13"/>
                  <a:gd name="T9" fmla="*/ 2 h 7"/>
                  <a:gd name="T10" fmla="*/ 0 w 13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2"/>
                    </a:moveTo>
                    <a:lnTo>
                      <a:pt x="3" y="0"/>
                    </a:lnTo>
                    <a:lnTo>
                      <a:pt x="13" y="4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0" name="Freeform 1182"/>
              <p:cNvSpPr>
                <a:spLocks/>
              </p:cNvSpPr>
              <p:nvPr/>
            </p:nvSpPr>
            <p:spPr bwMode="auto">
              <a:xfrm>
                <a:off x="4871" y="2296"/>
                <a:ext cx="20" cy="5"/>
              </a:xfrm>
              <a:custGeom>
                <a:avLst/>
                <a:gdLst>
                  <a:gd name="T0" fmla="*/ 5 w 20"/>
                  <a:gd name="T1" fmla="*/ 0 h 5"/>
                  <a:gd name="T2" fmla="*/ 18 w 20"/>
                  <a:gd name="T3" fmla="*/ 3 h 5"/>
                  <a:gd name="T4" fmla="*/ 20 w 20"/>
                  <a:gd name="T5" fmla="*/ 5 h 5"/>
                  <a:gd name="T6" fmla="*/ 0 w 20"/>
                  <a:gd name="T7" fmla="*/ 1 h 5"/>
                  <a:gd name="T8" fmla="*/ 5 w 20"/>
                  <a:gd name="T9" fmla="*/ 0 h 5"/>
                  <a:gd name="T10" fmla="*/ 5 w 2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5" y="0"/>
                    </a:moveTo>
                    <a:lnTo>
                      <a:pt x="18" y="3"/>
                    </a:lnTo>
                    <a:lnTo>
                      <a:pt x="20" y="5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1" name="Freeform 1183"/>
              <p:cNvSpPr>
                <a:spLocks/>
              </p:cNvSpPr>
              <p:nvPr/>
            </p:nvSpPr>
            <p:spPr bwMode="auto">
              <a:xfrm>
                <a:off x="4871" y="2296"/>
                <a:ext cx="20" cy="5"/>
              </a:xfrm>
              <a:custGeom>
                <a:avLst/>
                <a:gdLst>
                  <a:gd name="T0" fmla="*/ 5 w 20"/>
                  <a:gd name="T1" fmla="*/ 0 h 5"/>
                  <a:gd name="T2" fmla="*/ 18 w 20"/>
                  <a:gd name="T3" fmla="*/ 3 h 5"/>
                  <a:gd name="T4" fmla="*/ 20 w 20"/>
                  <a:gd name="T5" fmla="*/ 5 h 5"/>
                  <a:gd name="T6" fmla="*/ 0 w 20"/>
                  <a:gd name="T7" fmla="*/ 1 h 5"/>
                  <a:gd name="T8" fmla="*/ 5 w 20"/>
                  <a:gd name="T9" fmla="*/ 0 h 5"/>
                  <a:gd name="T10" fmla="*/ 5 w 2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5" y="0"/>
                    </a:moveTo>
                    <a:lnTo>
                      <a:pt x="18" y="3"/>
                    </a:lnTo>
                    <a:lnTo>
                      <a:pt x="20" y="5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2" name="Freeform 1184"/>
              <p:cNvSpPr>
                <a:spLocks/>
              </p:cNvSpPr>
              <p:nvPr/>
            </p:nvSpPr>
            <p:spPr bwMode="auto">
              <a:xfrm>
                <a:off x="4869" y="2283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5 w 13"/>
                  <a:gd name="T3" fmla="*/ 0 h 7"/>
                  <a:gd name="T4" fmla="*/ 13 w 13"/>
                  <a:gd name="T5" fmla="*/ 7 h 7"/>
                  <a:gd name="T6" fmla="*/ 9 w 13"/>
                  <a:gd name="T7" fmla="*/ 7 h 7"/>
                  <a:gd name="T8" fmla="*/ 0 w 13"/>
                  <a:gd name="T9" fmla="*/ 0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5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3" name="Freeform 1185"/>
              <p:cNvSpPr>
                <a:spLocks/>
              </p:cNvSpPr>
              <p:nvPr/>
            </p:nvSpPr>
            <p:spPr bwMode="auto">
              <a:xfrm>
                <a:off x="4869" y="2283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5 w 13"/>
                  <a:gd name="T3" fmla="*/ 0 h 7"/>
                  <a:gd name="T4" fmla="*/ 13 w 13"/>
                  <a:gd name="T5" fmla="*/ 7 h 7"/>
                  <a:gd name="T6" fmla="*/ 9 w 13"/>
                  <a:gd name="T7" fmla="*/ 7 h 7"/>
                  <a:gd name="T8" fmla="*/ 0 w 13"/>
                  <a:gd name="T9" fmla="*/ 0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5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4" name="Freeform 1186"/>
              <p:cNvSpPr>
                <a:spLocks/>
              </p:cNvSpPr>
              <p:nvPr/>
            </p:nvSpPr>
            <p:spPr bwMode="auto">
              <a:xfrm>
                <a:off x="4751" y="2326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2 h 6"/>
                  <a:gd name="T4" fmla="*/ 3 w 3"/>
                  <a:gd name="T5" fmla="*/ 0 h 6"/>
                  <a:gd name="T6" fmla="*/ 0 w 3"/>
                  <a:gd name="T7" fmla="*/ 6 h 6"/>
                  <a:gd name="T8" fmla="*/ 0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5" name="Freeform 1187"/>
              <p:cNvSpPr>
                <a:spLocks/>
              </p:cNvSpPr>
              <p:nvPr/>
            </p:nvSpPr>
            <p:spPr bwMode="auto">
              <a:xfrm>
                <a:off x="4751" y="2326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2 h 6"/>
                  <a:gd name="T4" fmla="*/ 3 w 3"/>
                  <a:gd name="T5" fmla="*/ 0 h 6"/>
                  <a:gd name="T6" fmla="*/ 0 w 3"/>
                  <a:gd name="T7" fmla="*/ 6 h 6"/>
                  <a:gd name="T8" fmla="*/ 0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6" name="Freeform 1188"/>
              <p:cNvSpPr>
                <a:spLocks/>
              </p:cNvSpPr>
              <p:nvPr/>
            </p:nvSpPr>
            <p:spPr bwMode="auto">
              <a:xfrm>
                <a:off x="4560" y="2323"/>
                <a:ext cx="5" cy="13"/>
              </a:xfrm>
              <a:custGeom>
                <a:avLst/>
                <a:gdLst>
                  <a:gd name="T0" fmla="*/ 1 w 5"/>
                  <a:gd name="T1" fmla="*/ 0 h 13"/>
                  <a:gd name="T2" fmla="*/ 5 w 5"/>
                  <a:gd name="T3" fmla="*/ 9 h 13"/>
                  <a:gd name="T4" fmla="*/ 1 w 5"/>
                  <a:gd name="T5" fmla="*/ 13 h 13"/>
                  <a:gd name="T6" fmla="*/ 0 w 5"/>
                  <a:gd name="T7" fmla="*/ 5 h 13"/>
                  <a:gd name="T8" fmla="*/ 1 w 5"/>
                  <a:gd name="T9" fmla="*/ 0 h 13"/>
                  <a:gd name="T10" fmla="*/ 1 w 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1" y="0"/>
                    </a:moveTo>
                    <a:lnTo>
                      <a:pt x="5" y="9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7" name="Freeform 1189"/>
              <p:cNvSpPr>
                <a:spLocks/>
              </p:cNvSpPr>
              <p:nvPr/>
            </p:nvSpPr>
            <p:spPr bwMode="auto">
              <a:xfrm>
                <a:off x="4560" y="2323"/>
                <a:ext cx="5" cy="13"/>
              </a:xfrm>
              <a:custGeom>
                <a:avLst/>
                <a:gdLst>
                  <a:gd name="T0" fmla="*/ 1 w 5"/>
                  <a:gd name="T1" fmla="*/ 0 h 13"/>
                  <a:gd name="T2" fmla="*/ 5 w 5"/>
                  <a:gd name="T3" fmla="*/ 9 h 13"/>
                  <a:gd name="T4" fmla="*/ 1 w 5"/>
                  <a:gd name="T5" fmla="*/ 13 h 13"/>
                  <a:gd name="T6" fmla="*/ 0 w 5"/>
                  <a:gd name="T7" fmla="*/ 5 h 13"/>
                  <a:gd name="T8" fmla="*/ 1 w 5"/>
                  <a:gd name="T9" fmla="*/ 0 h 13"/>
                  <a:gd name="T10" fmla="*/ 1 w 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1" y="0"/>
                    </a:moveTo>
                    <a:lnTo>
                      <a:pt x="5" y="9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8" name="Freeform 1190"/>
              <p:cNvSpPr>
                <a:spLocks/>
              </p:cNvSpPr>
              <p:nvPr/>
            </p:nvSpPr>
            <p:spPr bwMode="auto">
              <a:xfrm>
                <a:off x="4445" y="2201"/>
                <a:ext cx="158" cy="136"/>
              </a:xfrm>
              <a:custGeom>
                <a:avLst/>
                <a:gdLst>
                  <a:gd name="T0" fmla="*/ 138 w 158"/>
                  <a:gd name="T1" fmla="*/ 4 h 136"/>
                  <a:gd name="T2" fmla="*/ 129 w 158"/>
                  <a:gd name="T3" fmla="*/ 0 h 136"/>
                  <a:gd name="T4" fmla="*/ 109 w 158"/>
                  <a:gd name="T5" fmla="*/ 2 h 136"/>
                  <a:gd name="T6" fmla="*/ 93 w 158"/>
                  <a:gd name="T7" fmla="*/ 40 h 136"/>
                  <a:gd name="T8" fmla="*/ 89 w 158"/>
                  <a:gd name="T9" fmla="*/ 45 h 136"/>
                  <a:gd name="T10" fmla="*/ 84 w 158"/>
                  <a:gd name="T11" fmla="*/ 47 h 136"/>
                  <a:gd name="T12" fmla="*/ 71 w 158"/>
                  <a:gd name="T13" fmla="*/ 51 h 136"/>
                  <a:gd name="T14" fmla="*/ 62 w 158"/>
                  <a:gd name="T15" fmla="*/ 45 h 136"/>
                  <a:gd name="T16" fmla="*/ 55 w 158"/>
                  <a:gd name="T17" fmla="*/ 45 h 136"/>
                  <a:gd name="T18" fmla="*/ 44 w 158"/>
                  <a:gd name="T19" fmla="*/ 54 h 136"/>
                  <a:gd name="T20" fmla="*/ 26 w 158"/>
                  <a:gd name="T21" fmla="*/ 54 h 136"/>
                  <a:gd name="T22" fmla="*/ 16 w 158"/>
                  <a:gd name="T23" fmla="*/ 51 h 136"/>
                  <a:gd name="T24" fmla="*/ 11 w 158"/>
                  <a:gd name="T25" fmla="*/ 38 h 136"/>
                  <a:gd name="T26" fmla="*/ 9 w 158"/>
                  <a:gd name="T27" fmla="*/ 38 h 136"/>
                  <a:gd name="T28" fmla="*/ 4 w 158"/>
                  <a:gd name="T29" fmla="*/ 45 h 136"/>
                  <a:gd name="T30" fmla="*/ 0 w 158"/>
                  <a:gd name="T31" fmla="*/ 62 h 136"/>
                  <a:gd name="T32" fmla="*/ 4 w 158"/>
                  <a:gd name="T33" fmla="*/ 78 h 136"/>
                  <a:gd name="T34" fmla="*/ 11 w 158"/>
                  <a:gd name="T35" fmla="*/ 82 h 136"/>
                  <a:gd name="T36" fmla="*/ 15 w 158"/>
                  <a:gd name="T37" fmla="*/ 89 h 136"/>
                  <a:gd name="T38" fmla="*/ 22 w 158"/>
                  <a:gd name="T39" fmla="*/ 116 h 136"/>
                  <a:gd name="T40" fmla="*/ 35 w 158"/>
                  <a:gd name="T41" fmla="*/ 118 h 136"/>
                  <a:gd name="T42" fmla="*/ 44 w 158"/>
                  <a:gd name="T43" fmla="*/ 115 h 136"/>
                  <a:gd name="T44" fmla="*/ 47 w 158"/>
                  <a:gd name="T45" fmla="*/ 125 h 136"/>
                  <a:gd name="T46" fmla="*/ 58 w 158"/>
                  <a:gd name="T47" fmla="*/ 124 h 136"/>
                  <a:gd name="T48" fmla="*/ 66 w 158"/>
                  <a:gd name="T49" fmla="*/ 118 h 136"/>
                  <a:gd name="T50" fmla="*/ 75 w 158"/>
                  <a:gd name="T51" fmla="*/ 122 h 136"/>
                  <a:gd name="T52" fmla="*/ 76 w 158"/>
                  <a:gd name="T53" fmla="*/ 125 h 136"/>
                  <a:gd name="T54" fmla="*/ 86 w 158"/>
                  <a:gd name="T55" fmla="*/ 124 h 136"/>
                  <a:gd name="T56" fmla="*/ 89 w 158"/>
                  <a:gd name="T57" fmla="*/ 127 h 136"/>
                  <a:gd name="T58" fmla="*/ 93 w 158"/>
                  <a:gd name="T59" fmla="*/ 136 h 136"/>
                  <a:gd name="T60" fmla="*/ 95 w 158"/>
                  <a:gd name="T61" fmla="*/ 136 h 136"/>
                  <a:gd name="T62" fmla="*/ 113 w 158"/>
                  <a:gd name="T63" fmla="*/ 125 h 136"/>
                  <a:gd name="T64" fmla="*/ 122 w 158"/>
                  <a:gd name="T65" fmla="*/ 105 h 136"/>
                  <a:gd name="T66" fmla="*/ 116 w 158"/>
                  <a:gd name="T67" fmla="*/ 98 h 136"/>
                  <a:gd name="T68" fmla="*/ 129 w 158"/>
                  <a:gd name="T69" fmla="*/ 89 h 136"/>
                  <a:gd name="T70" fmla="*/ 136 w 158"/>
                  <a:gd name="T71" fmla="*/ 78 h 136"/>
                  <a:gd name="T72" fmla="*/ 138 w 158"/>
                  <a:gd name="T73" fmla="*/ 64 h 136"/>
                  <a:gd name="T74" fmla="*/ 146 w 158"/>
                  <a:gd name="T75" fmla="*/ 56 h 136"/>
                  <a:gd name="T76" fmla="*/ 146 w 158"/>
                  <a:gd name="T77" fmla="*/ 53 h 136"/>
                  <a:gd name="T78" fmla="*/ 151 w 158"/>
                  <a:gd name="T79" fmla="*/ 56 h 136"/>
                  <a:gd name="T80" fmla="*/ 158 w 158"/>
                  <a:gd name="T81" fmla="*/ 56 h 136"/>
                  <a:gd name="T82" fmla="*/ 144 w 158"/>
                  <a:gd name="T83" fmla="*/ 40 h 136"/>
                  <a:gd name="T84" fmla="*/ 146 w 158"/>
                  <a:gd name="T85" fmla="*/ 33 h 136"/>
                  <a:gd name="T86" fmla="*/ 133 w 158"/>
                  <a:gd name="T87" fmla="*/ 13 h 136"/>
                  <a:gd name="T88" fmla="*/ 142 w 158"/>
                  <a:gd name="T89" fmla="*/ 11 h 136"/>
                  <a:gd name="T90" fmla="*/ 135 w 158"/>
                  <a:gd name="T91" fmla="*/ 5 h 136"/>
                  <a:gd name="T92" fmla="*/ 138 w 158"/>
                  <a:gd name="T93" fmla="*/ 4 h 136"/>
                  <a:gd name="T94" fmla="*/ 138 w 158"/>
                  <a:gd name="T95" fmla="*/ 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36">
                    <a:moveTo>
                      <a:pt x="138" y="4"/>
                    </a:moveTo>
                    <a:lnTo>
                      <a:pt x="129" y="0"/>
                    </a:lnTo>
                    <a:lnTo>
                      <a:pt x="109" y="2"/>
                    </a:lnTo>
                    <a:lnTo>
                      <a:pt x="93" y="40"/>
                    </a:lnTo>
                    <a:lnTo>
                      <a:pt x="89" y="45"/>
                    </a:lnTo>
                    <a:lnTo>
                      <a:pt x="84" y="47"/>
                    </a:lnTo>
                    <a:lnTo>
                      <a:pt x="71" y="51"/>
                    </a:lnTo>
                    <a:lnTo>
                      <a:pt x="62" y="45"/>
                    </a:lnTo>
                    <a:lnTo>
                      <a:pt x="55" y="45"/>
                    </a:lnTo>
                    <a:lnTo>
                      <a:pt x="44" y="54"/>
                    </a:lnTo>
                    <a:lnTo>
                      <a:pt x="26" y="54"/>
                    </a:lnTo>
                    <a:lnTo>
                      <a:pt x="16" y="51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4" y="45"/>
                    </a:lnTo>
                    <a:lnTo>
                      <a:pt x="0" y="62"/>
                    </a:lnTo>
                    <a:lnTo>
                      <a:pt x="4" y="78"/>
                    </a:lnTo>
                    <a:lnTo>
                      <a:pt x="11" y="82"/>
                    </a:lnTo>
                    <a:lnTo>
                      <a:pt x="15" y="89"/>
                    </a:lnTo>
                    <a:lnTo>
                      <a:pt x="22" y="116"/>
                    </a:lnTo>
                    <a:lnTo>
                      <a:pt x="35" y="118"/>
                    </a:lnTo>
                    <a:lnTo>
                      <a:pt x="44" y="115"/>
                    </a:lnTo>
                    <a:lnTo>
                      <a:pt x="47" y="125"/>
                    </a:lnTo>
                    <a:lnTo>
                      <a:pt x="58" y="124"/>
                    </a:lnTo>
                    <a:lnTo>
                      <a:pt x="66" y="118"/>
                    </a:lnTo>
                    <a:lnTo>
                      <a:pt x="75" y="122"/>
                    </a:lnTo>
                    <a:lnTo>
                      <a:pt x="76" y="125"/>
                    </a:lnTo>
                    <a:lnTo>
                      <a:pt x="86" y="124"/>
                    </a:lnTo>
                    <a:lnTo>
                      <a:pt x="89" y="127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113" y="125"/>
                    </a:lnTo>
                    <a:lnTo>
                      <a:pt x="122" y="105"/>
                    </a:lnTo>
                    <a:lnTo>
                      <a:pt x="116" y="98"/>
                    </a:lnTo>
                    <a:lnTo>
                      <a:pt x="129" y="89"/>
                    </a:lnTo>
                    <a:lnTo>
                      <a:pt x="136" y="78"/>
                    </a:lnTo>
                    <a:lnTo>
                      <a:pt x="138" y="64"/>
                    </a:lnTo>
                    <a:lnTo>
                      <a:pt x="146" y="56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8" y="56"/>
                    </a:lnTo>
                    <a:lnTo>
                      <a:pt x="144" y="40"/>
                    </a:lnTo>
                    <a:lnTo>
                      <a:pt x="146" y="33"/>
                    </a:lnTo>
                    <a:lnTo>
                      <a:pt x="133" y="13"/>
                    </a:lnTo>
                    <a:lnTo>
                      <a:pt x="142" y="11"/>
                    </a:lnTo>
                    <a:lnTo>
                      <a:pt x="135" y="5"/>
                    </a:lnTo>
                    <a:lnTo>
                      <a:pt x="138" y="4"/>
                    </a:lnTo>
                    <a:lnTo>
                      <a:pt x="13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19" name="Freeform 1191"/>
              <p:cNvSpPr>
                <a:spLocks/>
              </p:cNvSpPr>
              <p:nvPr/>
            </p:nvSpPr>
            <p:spPr bwMode="auto">
              <a:xfrm>
                <a:off x="4445" y="2201"/>
                <a:ext cx="158" cy="136"/>
              </a:xfrm>
              <a:custGeom>
                <a:avLst/>
                <a:gdLst>
                  <a:gd name="T0" fmla="*/ 138 w 158"/>
                  <a:gd name="T1" fmla="*/ 4 h 136"/>
                  <a:gd name="T2" fmla="*/ 129 w 158"/>
                  <a:gd name="T3" fmla="*/ 0 h 136"/>
                  <a:gd name="T4" fmla="*/ 109 w 158"/>
                  <a:gd name="T5" fmla="*/ 2 h 136"/>
                  <a:gd name="T6" fmla="*/ 93 w 158"/>
                  <a:gd name="T7" fmla="*/ 40 h 136"/>
                  <a:gd name="T8" fmla="*/ 89 w 158"/>
                  <a:gd name="T9" fmla="*/ 45 h 136"/>
                  <a:gd name="T10" fmla="*/ 84 w 158"/>
                  <a:gd name="T11" fmla="*/ 47 h 136"/>
                  <a:gd name="T12" fmla="*/ 71 w 158"/>
                  <a:gd name="T13" fmla="*/ 51 h 136"/>
                  <a:gd name="T14" fmla="*/ 62 w 158"/>
                  <a:gd name="T15" fmla="*/ 45 h 136"/>
                  <a:gd name="T16" fmla="*/ 55 w 158"/>
                  <a:gd name="T17" fmla="*/ 45 h 136"/>
                  <a:gd name="T18" fmla="*/ 44 w 158"/>
                  <a:gd name="T19" fmla="*/ 54 h 136"/>
                  <a:gd name="T20" fmla="*/ 26 w 158"/>
                  <a:gd name="T21" fmla="*/ 54 h 136"/>
                  <a:gd name="T22" fmla="*/ 16 w 158"/>
                  <a:gd name="T23" fmla="*/ 51 h 136"/>
                  <a:gd name="T24" fmla="*/ 11 w 158"/>
                  <a:gd name="T25" fmla="*/ 38 h 136"/>
                  <a:gd name="T26" fmla="*/ 9 w 158"/>
                  <a:gd name="T27" fmla="*/ 38 h 136"/>
                  <a:gd name="T28" fmla="*/ 4 w 158"/>
                  <a:gd name="T29" fmla="*/ 45 h 136"/>
                  <a:gd name="T30" fmla="*/ 0 w 158"/>
                  <a:gd name="T31" fmla="*/ 62 h 136"/>
                  <a:gd name="T32" fmla="*/ 4 w 158"/>
                  <a:gd name="T33" fmla="*/ 78 h 136"/>
                  <a:gd name="T34" fmla="*/ 11 w 158"/>
                  <a:gd name="T35" fmla="*/ 82 h 136"/>
                  <a:gd name="T36" fmla="*/ 15 w 158"/>
                  <a:gd name="T37" fmla="*/ 89 h 136"/>
                  <a:gd name="T38" fmla="*/ 22 w 158"/>
                  <a:gd name="T39" fmla="*/ 116 h 136"/>
                  <a:gd name="T40" fmla="*/ 35 w 158"/>
                  <a:gd name="T41" fmla="*/ 118 h 136"/>
                  <a:gd name="T42" fmla="*/ 44 w 158"/>
                  <a:gd name="T43" fmla="*/ 115 h 136"/>
                  <a:gd name="T44" fmla="*/ 47 w 158"/>
                  <a:gd name="T45" fmla="*/ 125 h 136"/>
                  <a:gd name="T46" fmla="*/ 58 w 158"/>
                  <a:gd name="T47" fmla="*/ 124 h 136"/>
                  <a:gd name="T48" fmla="*/ 66 w 158"/>
                  <a:gd name="T49" fmla="*/ 118 h 136"/>
                  <a:gd name="T50" fmla="*/ 75 w 158"/>
                  <a:gd name="T51" fmla="*/ 122 h 136"/>
                  <a:gd name="T52" fmla="*/ 76 w 158"/>
                  <a:gd name="T53" fmla="*/ 125 h 136"/>
                  <a:gd name="T54" fmla="*/ 86 w 158"/>
                  <a:gd name="T55" fmla="*/ 124 h 136"/>
                  <a:gd name="T56" fmla="*/ 89 w 158"/>
                  <a:gd name="T57" fmla="*/ 127 h 136"/>
                  <a:gd name="T58" fmla="*/ 93 w 158"/>
                  <a:gd name="T59" fmla="*/ 136 h 136"/>
                  <a:gd name="T60" fmla="*/ 95 w 158"/>
                  <a:gd name="T61" fmla="*/ 136 h 136"/>
                  <a:gd name="T62" fmla="*/ 113 w 158"/>
                  <a:gd name="T63" fmla="*/ 125 h 136"/>
                  <a:gd name="T64" fmla="*/ 122 w 158"/>
                  <a:gd name="T65" fmla="*/ 105 h 136"/>
                  <a:gd name="T66" fmla="*/ 116 w 158"/>
                  <a:gd name="T67" fmla="*/ 98 h 136"/>
                  <a:gd name="T68" fmla="*/ 129 w 158"/>
                  <a:gd name="T69" fmla="*/ 89 h 136"/>
                  <a:gd name="T70" fmla="*/ 136 w 158"/>
                  <a:gd name="T71" fmla="*/ 78 h 136"/>
                  <a:gd name="T72" fmla="*/ 138 w 158"/>
                  <a:gd name="T73" fmla="*/ 64 h 136"/>
                  <a:gd name="T74" fmla="*/ 146 w 158"/>
                  <a:gd name="T75" fmla="*/ 56 h 136"/>
                  <a:gd name="T76" fmla="*/ 146 w 158"/>
                  <a:gd name="T77" fmla="*/ 53 h 136"/>
                  <a:gd name="T78" fmla="*/ 151 w 158"/>
                  <a:gd name="T79" fmla="*/ 56 h 136"/>
                  <a:gd name="T80" fmla="*/ 158 w 158"/>
                  <a:gd name="T81" fmla="*/ 56 h 136"/>
                  <a:gd name="T82" fmla="*/ 144 w 158"/>
                  <a:gd name="T83" fmla="*/ 40 h 136"/>
                  <a:gd name="T84" fmla="*/ 146 w 158"/>
                  <a:gd name="T85" fmla="*/ 33 h 136"/>
                  <a:gd name="T86" fmla="*/ 133 w 158"/>
                  <a:gd name="T87" fmla="*/ 13 h 136"/>
                  <a:gd name="T88" fmla="*/ 142 w 158"/>
                  <a:gd name="T89" fmla="*/ 11 h 136"/>
                  <a:gd name="T90" fmla="*/ 135 w 158"/>
                  <a:gd name="T91" fmla="*/ 5 h 136"/>
                  <a:gd name="T92" fmla="*/ 138 w 158"/>
                  <a:gd name="T93" fmla="*/ 4 h 136"/>
                  <a:gd name="T94" fmla="*/ 138 w 158"/>
                  <a:gd name="T95" fmla="*/ 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36">
                    <a:moveTo>
                      <a:pt x="138" y="4"/>
                    </a:moveTo>
                    <a:lnTo>
                      <a:pt x="129" y="0"/>
                    </a:lnTo>
                    <a:lnTo>
                      <a:pt x="109" y="2"/>
                    </a:lnTo>
                    <a:lnTo>
                      <a:pt x="93" y="40"/>
                    </a:lnTo>
                    <a:lnTo>
                      <a:pt x="89" y="45"/>
                    </a:lnTo>
                    <a:lnTo>
                      <a:pt x="84" y="47"/>
                    </a:lnTo>
                    <a:lnTo>
                      <a:pt x="71" y="51"/>
                    </a:lnTo>
                    <a:lnTo>
                      <a:pt x="62" y="45"/>
                    </a:lnTo>
                    <a:lnTo>
                      <a:pt x="55" y="45"/>
                    </a:lnTo>
                    <a:lnTo>
                      <a:pt x="44" y="54"/>
                    </a:lnTo>
                    <a:lnTo>
                      <a:pt x="26" y="54"/>
                    </a:lnTo>
                    <a:lnTo>
                      <a:pt x="16" y="51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4" y="45"/>
                    </a:lnTo>
                    <a:lnTo>
                      <a:pt x="0" y="62"/>
                    </a:lnTo>
                    <a:lnTo>
                      <a:pt x="4" y="78"/>
                    </a:lnTo>
                    <a:lnTo>
                      <a:pt x="11" y="82"/>
                    </a:lnTo>
                    <a:lnTo>
                      <a:pt x="15" y="89"/>
                    </a:lnTo>
                    <a:lnTo>
                      <a:pt x="22" y="116"/>
                    </a:lnTo>
                    <a:lnTo>
                      <a:pt x="35" y="118"/>
                    </a:lnTo>
                    <a:lnTo>
                      <a:pt x="44" y="115"/>
                    </a:lnTo>
                    <a:lnTo>
                      <a:pt x="47" y="125"/>
                    </a:lnTo>
                    <a:lnTo>
                      <a:pt x="58" y="124"/>
                    </a:lnTo>
                    <a:lnTo>
                      <a:pt x="66" y="118"/>
                    </a:lnTo>
                    <a:lnTo>
                      <a:pt x="75" y="122"/>
                    </a:lnTo>
                    <a:lnTo>
                      <a:pt x="76" y="125"/>
                    </a:lnTo>
                    <a:lnTo>
                      <a:pt x="86" y="124"/>
                    </a:lnTo>
                    <a:lnTo>
                      <a:pt x="89" y="127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113" y="125"/>
                    </a:lnTo>
                    <a:lnTo>
                      <a:pt x="122" y="105"/>
                    </a:lnTo>
                    <a:lnTo>
                      <a:pt x="116" y="98"/>
                    </a:lnTo>
                    <a:lnTo>
                      <a:pt x="129" y="89"/>
                    </a:lnTo>
                    <a:lnTo>
                      <a:pt x="136" y="78"/>
                    </a:lnTo>
                    <a:lnTo>
                      <a:pt x="138" y="64"/>
                    </a:lnTo>
                    <a:lnTo>
                      <a:pt x="146" y="56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8" y="56"/>
                    </a:lnTo>
                    <a:lnTo>
                      <a:pt x="144" y="40"/>
                    </a:lnTo>
                    <a:lnTo>
                      <a:pt x="146" y="33"/>
                    </a:lnTo>
                    <a:lnTo>
                      <a:pt x="133" y="13"/>
                    </a:lnTo>
                    <a:lnTo>
                      <a:pt x="142" y="11"/>
                    </a:lnTo>
                    <a:lnTo>
                      <a:pt x="135" y="5"/>
                    </a:lnTo>
                    <a:lnTo>
                      <a:pt x="138" y="4"/>
                    </a:lnTo>
                    <a:lnTo>
                      <a:pt x="138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0" name="Freeform 1192"/>
              <p:cNvSpPr>
                <a:spLocks/>
              </p:cNvSpPr>
              <p:nvPr/>
            </p:nvSpPr>
            <p:spPr bwMode="auto">
              <a:xfrm>
                <a:off x="4387" y="2365"/>
                <a:ext cx="147" cy="47"/>
              </a:xfrm>
              <a:custGeom>
                <a:avLst/>
                <a:gdLst>
                  <a:gd name="T0" fmla="*/ 109 w 147"/>
                  <a:gd name="T1" fmla="*/ 38 h 47"/>
                  <a:gd name="T2" fmla="*/ 102 w 147"/>
                  <a:gd name="T3" fmla="*/ 40 h 47"/>
                  <a:gd name="T4" fmla="*/ 87 w 147"/>
                  <a:gd name="T5" fmla="*/ 36 h 47"/>
                  <a:gd name="T6" fmla="*/ 71 w 147"/>
                  <a:gd name="T7" fmla="*/ 29 h 47"/>
                  <a:gd name="T8" fmla="*/ 56 w 147"/>
                  <a:gd name="T9" fmla="*/ 27 h 47"/>
                  <a:gd name="T10" fmla="*/ 51 w 147"/>
                  <a:gd name="T11" fmla="*/ 31 h 47"/>
                  <a:gd name="T12" fmla="*/ 27 w 147"/>
                  <a:gd name="T13" fmla="*/ 25 h 47"/>
                  <a:gd name="T14" fmla="*/ 18 w 147"/>
                  <a:gd name="T15" fmla="*/ 20 h 47"/>
                  <a:gd name="T16" fmla="*/ 20 w 147"/>
                  <a:gd name="T17" fmla="*/ 18 h 47"/>
                  <a:gd name="T18" fmla="*/ 2 w 147"/>
                  <a:gd name="T19" fmla="*/ 14 h 47"/>
                  <a:gd name="T20" fmla="*/ 0 w 147"/>
                  <a:gd name="T21" fmla="*/ 11 h 47"/>
                  <a:gd name="T22" fmla="*/ 5 w 147"/>
                  <a:gd name="T23" fmla="*/ 11 h 47"/>
                  <a:gd name="T24" fmla="*/ 13 w 147"/>
                  <a:gd name="T25" fmla="*/ 1 h 47"/>
                  <a:gd name="T26" fmla="*/ 14 w 147"/>
                  <a:gd name="T27" fmla="*/ 0 h 47"/>
                  <a:gd name="T28" fmla="*/ 25 w 147"/>
                  <a:gd name="T29" fmla="*/ 3 h 47"/>
                  <a:gd name="T30" fmla="*/ 33 w 147"/>
                  <a:gd name="T31" fmla="*/ 0 h 47"/>
                  <a:gd name="T32" fmla="*/ 34 w 147"/>
                  <a:gd name="T33" fmla="*/ 3 h 47"/>
                  <a:gd name="T34" fmla="*/ 47 w 147"/>
                  <a:gd name="T35" fmla="*/ 5 h 47"/>
                  <a:gd name="T36" fmla="*/ 58 w 147"/>
                  <a:gd name="T37" fmla="*/ 14 h 47"/>
                  <a:gd name="T38" fmla="*/ 80 w 147"/>
                  <a:gd name="T39" fmla="*/ 16 h 47"/>
                  <a:gd name="T40" fmla="*/ 85 w 147"/>
                  <a:gd name="T41" fmla="*/ 11 h 47"/>
                  <a:gd name="T42" fmla="*/ 89 w 147"/>
                  <a:gd name="T43" fmla="*/ 7 h 47"/>
                  <a:gd name="T44" fmla="*/ 94 w 147"/>
                  <a:gd name="T45" fmla="*/ 12 h 47"/>
                  <a:gd name="T46" fmla="*/ 98 w 147"/>
                  <a:gd name="T47" fmla="*/ 11 h 47"/>
                  <a:gd name="T48" fmla="*/ 114 w 147"/>
                  <a:gd name="T49" fmla="*/ 16 h 47"/>
                  <a:gd name="T50" fmla="*/ 124 w 147"/>
                  <a:gd name="T51" fmla="*/ 27 h 47"/>
                  <a:gd name="T52" fmla="*/ 145 w 147"/>
                  <a:gd name="T53" fmla="*/ 31 h 47"/>
                  <a:gd name="T54" fmla="*/ 145 w 147"/>
                  <a:gd name="T55" fmla="*/ 40 h 47"/>
                  <a:gd name="T56" fmla="*/ 147 w 147"/>
                  <a:gd name="T57" fmla="*/ 47 h 47"/>
                  <a:gd name="T58" fmla="*/ 125 w 147"/>
                  <a:gd name="T59" fmla="*/ 38 h 47"/>
                  <a:gd name="T60" fmla="*/ 118 w 147"/>
                  <a:gd name="T61" fmla="*/ 40 h 47"/>
                  <a:gd name="T62" fmla="*/ 109 w 147"/>
                  <a:gd name="T63" fmla="*/ 38 h 47"/>
                  <a:gd name="T64" fmla="*/ 109 w 147"/>
                  <a:gd name="T6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7" h="47">
                    <a:moveTo>
                      <a:pt x="109" y="38"/>
                    </a:moveTo>
                    <a:lnTo>
                      <a:pt x="102" y="40"/>
                    </a:lnTo>
                    <a:lnTo>
                      <a:pt x="87" y="36"/>
                    </a:lnTo>
                    <a:lnTo>
                      <a:pt x="71" y="29"/>
                    </a:lnTo>
                    <a:lnTo>
                      <a:pt x="56" y="27"/>
                    </a:lnTo>
                    <a:lnTo>
                      <a:pt x="51" y="31"/>
                    </a:lnTo>
                    <a:lnTo>
                      <a:pt x="27" y="25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34" y="3"/>
                    </a:lnTo>
                    <a:lnTo>
                      <a:pt x="47" y="5"/>
                    </a:lnTo>
                    <a:lnTo>
                      <a:pt x="58" y="14"/>
                    </a:lnTo>
                    <a:lnTo>
                      <a:pt x="80" y="16"/>
                    </a:lnTo>
                    <a:lnTo>
                      <a:pt x="85" y="11"/>
                    </a:lnTo>
                    <a:lnTo>
                      <a:pt x="89" y="7"/>
                    </a:lnTo>
                    <a:lnTo>
                      <a:pt x="94" y="12"/>
                    </a:lnTo>
                    <a:lnTo>
                      <a:pt x="98" y="11"/>
                    </a:lnTo>
                    <a:lnTo>
                      <a:pt x="114" y="16"/>
                    </a:lnTo>
                    <a:lnTo>
                      <a:pt x="124" y="27"/>
                    </a:lnTo>
                    <a:lnTo>
                      <a:pt x="145" y="31"/>
                    </a:lnTo>
                    <a:lnTo>
                      <a:pt x="145" y="40"/>
                    </a:lnTo>
                    <a:lnTo>
                      <a:pt x="147" y="47"/>
                    </a:lnTo>
                    <a:lnTo>
                      <a:pt x="125" y="38"/>
                    </a:lnTo>
                    <a:lnTo>
                      <a:pt x="118" y="40"/>
                    </a:lnTo>
                    <a:lnTo>
                      <a:pt x="109" y="38"/>
                    </a:lnTo>
                    <a:lnTo>
                      <a:pt x="109" y="3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1" name="Freeform 1193"/>
              <p:cNvSpPr>
                <a:spLocks/>
              </p:cNvSpPr>
              <p:nvPr/>
            </p:nvSpPr>
            <p:spPr bwMode="auto">
              <a:xfrm>
                <a:off x="4387" y="2365"/>
                <a:ext cx="147" cy="47"/>
              </a:xfrm>
              <a:custGeom>
                <a:avLst/>
                <a:gdLst>
                  <a:gd name="T0" fmla="*/ 109 w 147"/>
                  <a:gd name="T1" fmla="*/ 38 h 47"/>
                  <a:gd name="T2" fmla="*/ 102 w 147"/>
                  <a:gd name="T3" fmla="*/ 40 h 47"/>
                  <a:gd name="T4" fmla="*/ 87 w 147"/>
                  <a:gd name="T5" fmla="*/ 36 h 47"/>
                  <a:gd name="T6" fmla="*/ 71 w 147"/>
                  <a:gd name="T7" fmla="*/ 29 h 47"/>
                  <a:gd name="T8" fmla="*/ 56 w 147"/>
                  <a:gd name="T9" fmla="*/ 27 h 47"/>
                  <a:gd name="T10" fmla="*/ 51 w 147"/>
                  <a:gd name="T11" fmla="*/ 31 h 47"/>
                  <a:gd name="T12" fmla="*/ 27 w 147"/>
                  <a:gd name="T13" fmla="*/ 25 h 47"/>
                  <a:gd name="T14" fmla="*/ 18 w 147"/>
                  <a:gd name="T15" fmla="*/ 20 h 47"/>
                  <a:gd name="T16" fmla="*/ 20 w 147"/>
                  <a:gd name="T17" fmla="*/ 18 h 47"/>
                  <a:gd name="T18" fmla="*/ 2 w 147"/>
                  <a:gd name="T19" fmla="*/ 14 h 47"/>
                  <a:gd name="T20" fmla="*/ 0 w 147"/>
                  <a:gd name="T21" fmla="*/ 11 h 47"/>
                  <a:gd name="T22" fmla="*/ 5 w 147"/>
                  <a:gd name="T23" fmla="*/ 11 h 47"/>
                  <a:gd name="T24" fmla="*/ 13 w 147"/>
                  <a:gd name="T25" fmla="*/ 1 h 47"/>
                  <a:gd name="T26" fmla="*/ 14 w 147"/>
                  <a:gd name="T27" fmla="*/ 0 h 47"/>
                  <a:gd name="T28" fmla="*/ 25 w 147"/>
                  <a:gd name="T29" fmla="*/ 3 h 47"/>
                  <a:gd name="T30" fmla="*/ 33 w 147"/>
                  <a:gd name="T31" fmla="*/ 0 h 47"/>
                  <a:gd name="T32" fmla="*/ 34 w 147"/>
                  <a:gd name="T33" fmla="*/ 3 h 47"/>
                  <a:gd name="T34" fmla="*/ 47 w 147"/>
                  <a:gd name="T35" fmla="*/ 5 h 47"/>
                  <a:gd name="T36" fmla="*/ 58 w 147"/>
                  <a:gd name="T37" fmla="*/ 14 h 47"/>
                  <a:gd name="T38" fmla="*/ 80 w 147"/>
                  <a:gd name="T39" fmla="*/ 16 h 47"/>
                  <a:gd name="T40" fmla="*/ 85 w 147"/>
                  <a:gd name="T41" fmla="*/ 11 h 47"/>
                  <a:gd name="T42" fmla="*/ 89 w 147"/>
                  <a:gd name="T43" fmla="*/ 7 h 47"/>
                  <a:gd name="T44" fmla="*/ 94 w 147"/>
                  <a:gd name="T45" fmla="*/ 12 h 47"/>
                  <a:gd name="T46" fmla="*/ 98 w 147"/>
                  <a:gd name="T47" fmla="*/ 11 h 47"/>
                  <a:gd name="T48" fmla="*/ 114 w 147"/>
                  <a:gd name="T49" fmla="*/ 16 h 47"/>
                  <a:gd name="T50" fmla="*/ 124 w 147"/>
                  <a:gd name="T51" fmla="*/ 27 h 47"/>
                  <a:gd name="T52" fmla="*/ 145 w 147"/>
                  <a:gd name="T53" fmla="*/ 31 h 47"/>
                  <a:gd name="T54" fmla="*/ 145 w 147"/>
                  <a:gd name="T55" fmla="*/ 40 h 47"/>
                  <a:gd name="T56" fmla="*/ 147 w 147"/>
                  <a:gd name="T57" fmla="*/ 47 h 47"/>
                  <a:gd name="T58" fmla="*/ 125 w 147"/>
                  <a:gd name="T59" fmla="*/ 38 h 47"/>
                  <a:gd name="T60" fmla="*/ 118 w 147"/>
                  <a:gd name="T61" fmla="*/ 40 h 47"/>
                  <a:gd name="T62" fmla="*/ 109 w 147"/>
                  <a:gd name="T63" fmla="*/ 38 h 47"/>
                  <a:gd name="T64" fmla="*/ 109 w 147"/>
                  <a:gd name="T6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7" h="47">
                    <a:moveTo>
                      <a:pt x="109" y="38"/>
                    </a:moveTo>
                    <a:lnTo>
                      <a:pt x="102" y="40"/>
                    </a:lnTo>
                    <a:lnTo>
                      <a:pt x="87" y="36"/>
                    </a:lnTo>
                    <a:lnTo>
                      <a:pt x="71" y="29"/>
                    </a:lnTo>
                    <a:lnTo>
                      <a:pt x="56" y="27"/>
                    </a:lnTo>
                    <a:lnTo>
                      <a:pt x="51" y="31"/>
                    </a:lnTo>
                    <a:lnTo>
                      <a:pt x="27" y="25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34" y="3"/>
                    </a:lnTo>
                    <a:lnTo>
                      <a:pt x="47" y="5"/>
                    </a:lnTo>
                    <a:lnTo>
                      <a:pt x="58" y="14"/>
                    </a:lnTo>
                    <a:lnTo>
                      <a:pt x="80" y="16"/>
                    </a:lnTo>
                    <a:lnTo>
                      <a:pt x="85" y="11"/>
                    </a:lnTo>
                    <a:lnTo>
                      <a:pt x="89" y="7"/>
                    </a:lnTo>
                    <a:lnTo>
                      <a:pt x="94" y="12"/>
                    </a:lnTo>
                    <a:lnTo>
                      <a:pt x="98" y="11"/>
                    </a:lnTo>
                    <a:lnTo>
                      <a:pt x="114" y="16"/>
                    </a:lnTo>
                    <a:lnTo>
                      <a:pt x="124" y="27"/>
                    </a:lnTo>
                    <a:lnTo>
                      <a:pt x="145" y="31"/>
                    </a:lnTo>
                    <a:lnTo>
                      <a:pt x="145" y="40"/>
                    </a:lnTo>
                    <a:lnTo>
                      <a:pt x="147" y="47"/>
                    </a:lnTo>
                    <a:lnTo>
                      <a:pt x="125" y="38"/>
                    </a:lnTo>
                    <a:lnTo>
                      <a:pt x="118" y="40"/>
                    </a:lnTo>
                    <a:lnTo>
                      <a:pt x="109" y="38"/>
                    </a:lnTo>
                    <a:lnTo>
                      <a:pt x="109" y="38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2" name="Freeform 1194"/>
              <p:cNvSpPr>
                <a:spLocks/>
              </p:cNvSpPr>
              <p:nvPr/>
            </p:nvSpPr>
            <p:spPr bwMode="auto">
              <a:xfrm>
                <a:off x="4425" y="2312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9 w 9"/>
                  <a:gd name="T3" fmla="*/ 4 h 9"/>
                  <a:gd name="T4" fmla="*/ 7 w 9"/>
                  <a:gd name="T5" fmla="*/ 9 h 9"/>
                  <a:gd name="T6" fmla="*/ 0 w 9"/>
                  <a:gd name="T7" fmla="*/ 7 h 9"/>
                  <a:gd name="T8" fmla="*/ 2 w 9"/>
                  <a:gd name="T9" fmla="*/ 0 h 9"/>
                  <a:gd name="T10" fmla="*/ 2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9" y="4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3" name="Freeform 1195"/>
              <p:cNvSpPr>
                <a:spLocks/>
              </p:cNvSpPr>
              <p:nvPr/>
            </p:nvSpPr>
            <p:spPr bwMode="auto">
              <a:xfrm>
                <a:off x="4425" y="2312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9 w 9"/>
                  <a:gd name="T3" fmla="*/ 4 h 9"/>
                  <a:gd name="T4" fmla="*/ 7 w 9"/>
                  <a:gd name="T5" fmla="*/ 9 h 9"/>
                  <a:gd name="T6" fmla="*/ 0 w 9"/>
                  <a:gd name="T7" fmla="*/ 7 h 9"/>
                  <a:gd name="T8" fmla="*/ 2 w 9"/>
                  <a:gd name="T9" fmla="*/ 0 h 9"/>
                  <a:gd name="T10" fmla="*/ 2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9" y="4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4" name="Freeform 1196"/>
              <p:cNvSpPr>
                <a:spLocks/>
              </p:cNvSpPr>
              <p:nvPr/>
            </p:nvSpPr>
            <p:spPr bwMode="auto">
              <a:xfrm>
                <a:off x="4385" y="2294"/>
                <a:ext cx="25" cy="25"/>
              </a:xfrm>
              <a:custGeom>
                <a:avLst/>
                <a:gdLst>
                  <a:gd name="T0" fmla="*/ 0 w 25"/>
                  <a:gd name="T1" fmla="*/ 7 h 25"/>
                  <a:gd name="T2" fmla="*/ 4 w 25"/>
                  <a:gd name="T3" fmla="*/ 2 h 25"/>
                  <a:gd name="T4" fmla="*/ 9 w 25"/>
                  <a:gd name="T5" fmla="*/ 5 h 25"/>
                  <a:gd name="T6" fmla="*/ 13 w 25"/>
                  <a:gd name="T7" fmla="*/ 0 h 25"/>
                  <a:gd name="T8" fmla="*/ 18 w 25"/>
                  <a:gd name="T9" fmla="*/ 16 h 25"/>
                  <a:gd name="T10" fmla="*/ 25 w 25"/>
                  <a:gd name="T11" fmla="*/ 16 h 25"/>
                  <a:gd name="T12" fmla="*/ 25 w 25"/>
                  <a:gd name="T13" fmla="*/ 25 h 25"/>
                  <a:gd name="T14" fmla="*/ 15 w 25"/>
                  <a:gd name="T15" fmla="*/ 22 h 25"/>
                  <a:gd name="T16" fmla="*/ 11 w 25"/>
                  <a:gd name="T17" fmla="*/ 12 h 25"/>
                  <a:gd name="T18" fmla="*/ 0 w 25"/>
                  <a:gd name="T19" fmla="*/ 7 h 25"/>
                  <a:gd name="T20" fmla="*/ 0 w 25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5">
                    <a:moveTo>
                      <a:pt x="0" y="7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8" y="16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15" y="22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5" name="Freeform 1197"/>
              <p:cNvSpPr>
                <a:spLocks/>
              </p:cNvSpPr>
              <p:nvPr/>
            </p:nvSpPr>
            <p:spPr bwMode="auto">
              <a:xfrm>
                <a:off x="4385" y="2294"/>
                <a:ext cx="25" cy="25"/>
              </a:xfrm>
              <a:custGeom>
                <a:avLst/>
                <a:gdLst>
                  <a:gd name="T0" fmla="*/ 0 w 25"/>
                  <a:gd name="T1" fmla="*/ 7 h 25"/>
                  <a:gd name="T2" fmla="*/ 4 w 25"/>
                  <a:gd name="T3" fmla="*/ 2 h 25"/>
                  <a:gd name="T4" fmla="*/ 9 w 25"/>
                  <a:gd name="T5" fmla="*/ 5 h 25"/>
                  <a:gd name="T6" fmla="*/ 13 w 25"/>
                  <a:gd name="T7" fmla="*/ 0 h 25"/>
                  <a:gd name="T8" fmla="*/ 18 w 25"/>
                  <a:gd name="T9" fmla="*/ 16 h 25"/>
                  <a:gd name="T10" fmla="*/ 25 w 25"/>
                  <a:gd name="T11" fmla="*/ 16 h 25"/>
                  <a:gd name="T12" fmla="*/ 25 w 25"/>
                  <a:gd name="T13" fmla="*/ 25 h 25"/>
                  <a:gd name="T14" fmla="*/ 15 w 25"/>
                  <a:gd name="T15" fmla="*/ 22 h 25"/>
                  <a:gd name="T16" fmla="*/ 11 w 25"/>
                  <a:gd name="T17" fmla="*/ 12 h 25"/>
                  <a:gd name="T18" fmla="*/ 0 w 25"/>
                  <a:gd name="T19" fmla="*/ 7 h 25"/>
                  <a:gd name="T20" fmla="*/ 0 w 25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5">
                    <a:moveTo>
                      <a:pt x="0" y="7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8" y="16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15" y="22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6" name="Freeform 1198"/>
              <p:cNvSpPr>
                <a:spLocks/>
              </p:cNvSpPr>
              <p:nvPr/>
            </p:nvSpPr>
            <p:spPr bwMode="auto">
              <a:xfrm>
                <a:off x="4372" y="2276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3 h 3"/>
                  <a:gd name="T6" fmla="*/ 0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7" name="Freeform 1199"/>
              <p:cNvSpPr>
                <a:spLocks/>
              </p:cNvSpPr>
              <p:nvPr/>
            </p:nvSpPr>
            <p:spPr bwMode="auto">
              <a:xfrm>
                <a:off x="4372" y="2276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3 h 3"/>
                  <a:gd name="T6" fmla="*/ 0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8" name="Freeform 1200"/>
              <p:cNvSpPr>
                <a:spLocks/>
              </p:cNvSpPr>
              <p:nvPr/>
            </p:nvSpPr>
            <p:spPr bwMode="auto">
              <a:xfrm>
                <a:off x="4372" y="2252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2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29" name="Freeform 1201"/>
              <p:cNvSpPr>
                <a:spLocks/>
              </p:cNvSpPr>
              <p:nvPr/>
            </p:nvSpPr>
            <p:spPr bwMode="auto">
              <a:xfrm>
                <a:off x="4372" y="2252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2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0" name="Freeform 1202"/>
              <p:cNvSpPr>
                <a:spLocks/>
              </p:cNvSpPr>
              <p:nvPr/>
            </p:nvSpPr>
            <p:spPr bwMode="auto">
              <a:xfrm>
                <a:off x="4283" y="2286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4 w 7"/>
                  <a:gd name="T3" fmla="*/ 0 h 13"/>
                  <a:gd name="T4" fmla="*/ 7 w 7"/>
                  <a:gd name="T5" fmla="*/ 13 h 13"/>
                  <a:gd name="T6" fmla="*/ 0 w 7"/>
                  <a:gd name="T7" fmla="*/ 8 h 13"/>
                  <a:gd name="T8" fmla="*/ 0 w 7"/>
                  <a:gd name="T9" fmla="*/ 0 h 13"/>
                  <a:gd name="T10" fmla="*/ 0 w 7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1" name="Freeform 1203"/>
              <p:cNvSpPr>
                <a:spLocks/>
              </p:cNvSpPr>
              <p:nvPr/>
            </p:nvSpPr>
            <p:spPr bwMode="auto">
              <a:xfrm>
                <a:off x="4283" y="2286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4 w 7"/>
                  <a:gd name="T3" fmla="*/ 0 h 13"/>
                  <a:gd name="T4" fmla="*/ 7 w 7"/>
                  <a:gd name="T5" fmla="*/ 13 h 13"/>
                  <a:gd name="T6" fmla="*/ 0 w 7"/>
                  <a:gd name="T7" fmla="*/ 8 h 13"/>
                  <a:gd name="T8" fmla="*/ 0 w 7"/>
                  <a:gd name="T9" fmla="*/ 0 h 13"/>
                  <a:gd name="T10" fmla="*/ 0 w 7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4" y="0"/>
                    </a:lnTo>
                    <a:lnTo>
                      <a:pt x="7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2" name="Freeform 1204"/>
              <p:cNvSpPr>
                <a:spLocks/>
              </p:cNvSpPr>
              <p:nvPr/>
            </p:nvSpPr>
            <p:spPr bwMode="auto">
              <a:xfrm>
                <a:off x="4336" y="2245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1 h 3"/>
                  <a:gd name="T4" fmla="*/ 7 w 7"/>
                  <a:gd name="T5" fmla="*/ 3 h 3"/>
                  <a:gd name="T6" fmla="*/ 0 w 7"/>
                  <a:gd name="T7" fmla="*/ 0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1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3" name="Freeform 1205"/>
              <p:cNvSpPr>
                <a:spLocks/>
              </p:cNvSpPr>
              <p:nvPr/>
            </p:nvSpPr>
            <p:spPr bwMode="auto">
              <a:xfrm>
                <a:off x="4336" y="2245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1 h 3"/>
                  <a:gd name="T4" fmla="*/ 7 w 7"/>
                  <a:gd name="T5" fmla="*/ 3 h 3"/>
                  <a:gd name="T6" fmla="*/ 0 w 7"/>
                  <a:gd name="T7" fmla="*/ 0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1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4" name="Freeform 1206"/>
              <p:cNvSpPr>
                <a:spLocks/>
              </p:cNvSpPr>
              <p:nvPr/>
            </p:nvSpPr>
            <p:spPr bwMode="auto">
              <a:xfrm>
                <a:off x="4325" y="2239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0 w 7"/>
                  <a:gd name="T3" fmla="*/ 0 h 4"/>
                  <a:gd name="T4" fmla="*/ 7 w 7"/>
                  <a:gd name="T5" fmla="*/ 0 h 4"/>
                  <a:gd name="T6" fmla="*/ 5 w 7"/>
                  <a:gd name="T7" fmla="*/ 4 h 4"/>
                  <a:gd name="T8" fmla="*/ 5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5" name="Freeform 1207"/>
              <p:cNvSpPr>
                <a:spLocks/>
              </p:cNvSpPr>
              <p:nvPr/>
            </p:nvSpPr>
            <p:spPr bwMode="auto">
              <a:xfrm>
                <a:off x="4325" y="2239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0 w 7"/>
                  <a:gd name="T3" fmla="*/ 0 h 4"/>
                  <a:gd name="T4" fmla="*/ 7 w 7"/>
                  <a:gd name="T5" fmla="*/ 0 h 4"/>
                  <a:gd name="T6" fmla="*/ 5 w 7"/>
                  <a:gd name="T7" fmla="*/ 4 h 4"/>
                  <a:gd name="T8" fmla="*/ 5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6" name="Freeform 1208"/>
              <p:cNvSpPr>
                <a:spLocks/>
              </p:cNvSpPr>
              <p:nvPr/>
            </p:nvSpPr>
            <p:spPr bwMode="auto">
              <a:xfrm>
                <a:off x="4258" y="2246"/>
                <a:ext cx="12" cy="15"/>
              </a:xfrm>
              <a:custGeom>
                <a:avLst/>
                <a:gdLst>
                  <a:gd name="T0" fmla="*/ 0 w 12"/>
                  <a:gd name="T1" fmla="*/ 2 h 15"/>
                  <a:gd name="T2" fmla="*/ 3 w 12"/>
                  <a:gd name="T3" fmla="*/ 0 h 15"/>
                  <a:gd name="T4" fmla="*/ 12 w 12"/>
                  <a:gd name="T5" fmla="*/ 9 h 15"/>
                  <a:gd name="T6" fmla="*/ 12 w 12"/>
                  <a:gd name="T7" fmla="*/ 15 h 15"/>
                  <a:gd name="T8" fmla="*/ 0 w 12"/>
                  <a:gd name="T9" fmla="*/ 2 h 15"/>
                  <a:gd name="T10" fmla="*/ 0 w 12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lnTo>
                      <a:pt x="3" y="0"/>
                    </a:lnTo>
                    <a:lnTo>
                      <a:pt x="12" y="9"/>
                    </a:lnTo>
                    <a:lnTo>
                      <a:pt x="12" y="1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7" name="Freeform 1209"/>
              <p:cNvSpPr>
                <a:spLocks/>
              </p:cNvSpPr>
              <p:nvPr/>
            </p:nvSpPr>
            <p:spPr bwMode="auto">
              <a:xfrm>
                <a:off x="4258" y="2246"/>
                <a:ext cx="12" cy="15"/>
              </a:xfrm>
              <a:custGeom>
                <a:avLst/>
                <a:gdLst>
                  <a:gd name="T0" fmla="*/ 0 w 12"/>
                  <a:gd name="T1" fmla="*/ 2 h 15"/>
                  <a:gd name="T2" fmla="*/ 3 w 12"/>
                  <a:gd name="T3" fmla="*/ 0 h 15"/>
                  <a:gd name="T4" fmla="*/ 12 w 12"/>
                  <a:gd name="T5" fmla="*/ 9 h 15"/>
                  <a:gd name="T6" fmla="*/ 12 w 12"/>
                  <a:gd name="T7" fmla="*/ 15 h 15"/>
                  <a:gd name="T8" fmla="*/ 0 w 12"/>
                  <a:gd name="T9" fmla="*/ 2 h 15"/>
                  <a:gd name="T10" fmla="*/ 0 w 12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lnTo>
                      <a:pt x="3" y="0"/>
                    </a:lnTo>
                    <a:lnTo>
                      <a:pt x="12" y="9"/>
                    </a:lnTo>
                    <a:lnTo>
                      <a:pt x="12" y="1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8" name="Freeform 1210"/>
              <p:cNvSpPr>
                <a:spLocks/>
              </p:cNvSpPr>
              <p:nvPr/>
            </p:nvSpPr>
            <p:spPr bwMode="auto">
              <a:xfrm>
                <a:off x="4234" y="2225"/>
                <a:ext cx="11" cy="9"/>
              </a:xfrm>
              <a:custGeom>
                <a:avLst/>
                <a:gdLst>
                  <a:gd name="T0" fmla="*/ 0 w 11"/>
                  <a:gd name="T1" fmla="*/ 1 h 9"/>
                  <a:gd name="T2" fmla="*/ 2 w 11"/>
                  <a:gd name="T3" fmla="*/ 0 h 9"/>
                  <a:gd name="T4" fmla="*/ 11 w 11"/>
                  <a:gd name="T5" fmla="*/ 9 h 9"/>
                  <a:gd name="T6" fmla="*/ 0 w 11"/>
                  <a:gd name="T7" fmla="*/ 1 h 9"/>
                  <a:gd name="T8" fmla="*/ 0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1"/>
                    </a:moveTo>
                    <a:lnTo>
                      <a:pt x="2" y="0"/>
                    </a:lnTo>
                    <a:lnTo>
                      <a:pt x="11" y="9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39" name="Freeform 1211"/>
              <p:cNvSpPr>
                <a:spLocks/>
              </p:cNvSpPr>
              <p:nvPr/>
            </p:nvSpPr>
            <p:spPr bwMode="auto">
              <a:xfrm>
                <a:off x="4234" y="2225"/>
                <a:ext cx="11" cy="9"/>
              </a:xfrm>
              <a:custGeom>
                <a:avLst/>
                <a:gdLst>
                  <a:gd name="T0" fmla="*/ 0 w 11"/>
                  <a:gd name="T1" fmla="*/ 1 h 9"/>
                  <a:gd name="T2" fmla="*/ 2 w 11"/>
                  <a:gd name="T3" fmla="*/ 0 h 9"/>
                  <a:gd name="T4" fmla="*/ 11 w 11"/>
                  <a:gd name="T5" fmla="*/ 9 h 9"/>
                  <a:gd name="T6" fmla="*/ 0 w 11"/>
                  <a:gd name="T7" fmla="*/ 1 h 9"/>
                  <a:gd name="T8" fmla="*/ 0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1"/>
                    </a:moveTo>
                    <a:lnTo>
                      <a:pt x="2" y="0"/>
                    </a:lnTo>
                    <a:lnTo>
                      <a:pt x="11" y="9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0" name="Freeform 1212"/>
              <p:cNvSpPr>
                <a:spLocks/>
              </p:cNvSpPr>
              <p:nvPr/>
            </p:nvSpPr>
            <p:spPr bwMode="auto">
              <a:xfrm>
                <a:off x="4656" y="2346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7 w 7"/>
                  <a:gd name="T3" fmla="*/ 0 h 11"/>
                  <a:gd name="T4" fmla="*/ 7 w 7"/>
                  <a:gd name="T5" fmla="*/ 11 h 11"/>
                  <a:gd name="T6" fmla="*/ 0 w 7"/>
                  <a:gd name="T7" fmla="*/ 10 h 11"/>
                  <a:gd name="T8" fmla="*/ 2 w 7"/>
                  <a:gd name="T9" fmla="*/ 0 h 11"/>
                  <a:gd name="T10" fmla="*/ 2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7" y="0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6441" name="Freeform 1213"/>
              <p:cNvSpPr>
                <a:spLocks/>
              </p:cNvSpPr>
              <p:nvPr/>
            </p:nvSpPr>
            <p:spPr bwMode="auto">
              <a:xfrm>
                <a:off x="4656" y="2346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7 w 7"/>
                  <a:gd name="T3" fmla="*/ 0 h 11"/>
                  <a:gd name="T4" fmla="*/ 7 w 7"/>
                  <a:gd name="T5" fmla="*/ 11 h 11"/>
                  <a:gd name="T6" fmla="*/ 0 w 7"/>
                  <a:gd name="T7" fmla="*/ 10 h 11"/>
                  <a:gd name="T8" fmla="*/ 2 w 7"/>
                  <a:gd name="T9" fmla="*/ 0 h 11"/>
                  <a:gd name="T10" fmla="*/ 2 w 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7" y="0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2" name="Freeform 1215"/>
            <p:cNvSpPr>
              <a:spLocks/>
            </p:cNvSpPr>
            <p:nvPr/>
          </p:nvSpPr>
          <p:spPr bwMode="auto">
            <a:xfrm>
              <a:off x="3788" y="1655"/>
              <a:ext cx="470" cy="486"/>
            </a:xfrm>
            <a:custGeom>
              <a:avLst/>
              <a:gdLst>
                <a:gd name="T0" fmla="*/ 193 w 470"/>
                <a:gd name="T1" fmla="*/ 137 h 486"/>
                <a:gd name="T2" fmla="*/ 271 w 470"/>
                <a:gd name="T3" fmla="*/ 173 h 486"/>
                <a:gd name="T4" fmla="*/ 322 w 470"/>
                <a:gd name="T5" fmla="*/ 173 h 486"/>
                <a:gd name="T6" fmla="*/ 322 w 470"/>
                <a:gd name="T7" fmla="*/ 153 h 486"/>
                <a:gd name="T8" fmla="*/ 335 w 470"/>
                <a:gd name="T9" fmla="*/ 164 h 486"/>
                <a:gd name="T10" fmla="*/ 348 w 470"/>
                <a:gd name="T11" fmla="*/ 175 h 486"/>
                <a:gd name="T12" fmla="*/ 381 w 470"/>
                <a:gd name="T13" fmla="*/ 160 h 486"/>
                <a:gd name="T14" fmla="*/ 426 w 470"/>
                <a:gd name="T15" fmla="*/ 128 h 486"/>
                <a:gd name="T16" fmla="*/ 453 w 470"/>
                <a:gd name="T17" fmla="*/ 133 h 486"/>
                <a:gd name="T18" fmla="*/ 466 w 470"/>
                <a:gd name="T19" fmla="*/ 144 h 486"/>
                <a:gd name="T20" fmla="*/ 466 w 470"/>
                <a:gd name="T21" fmla="*/ 155 h 486"/>
                <a:gd name="T22" fmla="*/ 437 w 470"/>
                <a:gd name="T23" fmla="*/ 179 h 486"/>
                <a:gd name="T24" fmla="*/ 421 w 470"/>
                <a:gd name="T25" fmla="*/ 222 h 486"/>
                <a:gd name="T26" fmla="*/ 401 w 470"/>
                <a:gd name="T27" fmla="*/ 242 h 486"/>
                <a:gd name="T28" fmla="*/ 395 w 470"/>
                <a:gd name="T29" fmla="*/ 259 h 486"/>
                <a:gd name="T30" fmla="*/ 371 w 470"/>
                <a:gd name="T31" fmla="*/ 233 h 486"/>
                <a:gd name="T32" fmla="*/ 353 w 470"/>
                <a:gd name="T33" fmla="*/ 199 h 486"/>
                <a:gd name="T34" fmla="*/ 342 w 470"/>
                <a:gd name="T35" fmla="*/ 188 h 486"/>
                <a:gd name="T36" fmla="*/ 333 w 470"/>
                <a:gd name="T37" fmla="*/ 186 h 486"/>
                <a:gd name="T38" fmla="*/ 324 w 470"/>
                <a:gd name="T39" fmla="*/ 195 h 486"/>
                <a:gd name="T40" fmla="*/ 324 w 470"/>
                <a:gd name="T41" fmla="*/ 200 h 486"/>
                <a:gd name="T42" fmla="*/ 328 w 470"/>
                <a:gd name="T43" fmla="*/ 228 h 486"/>
                <a:gd name="T44" fmla="*/ 331 w 470"/>
                <a:gd name="T45" fmla="*/ 260 h 486"/>
                <a:gd name="T46" fmla="*/ 322 w 470"/>
                <a:gd name="T47" fmla="*/ 255 h 486"/>
                <a:gd name="T48" fmla="*/ 304 w 470"/>
                <a:gd name="T49" fmla="*/ 279 h 486"/>
                <a:gd name="T50" fmla="*/ 259 w 470"/>
                <a:gd name="T51" fmla="*/ 319 h 486"/>
                <a:gd name="T52" fmla="*/ 211 w 470"/>
                <a:gd name="T53" fmla="*/ 353 h 486"/>
                <a:gd name="T54" fmla="*/ 193 w 470"/>
                <a:gd name="T55" fmla="*/ 369 h 486"/>
                <a:gd name="T56" fmla="*/ 190 w 470"/>
                <a:gd name="T57" fmla="*/ 430 h 486"/>
                <a:gd name="T58" fmla="*/ 175 w 470"/>
                <a:gd name="T59" fmla="*/ 462 h 486"/>
                <a:gd name="T60" fmla="*/ 161 w 470"/>
                <a:gd name="T61" fmla="*/ 480 h 486"/>
                <a:gd name="T62" fmla="*/ 139 w 470"/>
                <a:gd name="T63" fmla="*/ 473 h 486"/>
                <a:gd name="T64" fmla="*/ 108 w 470"/>
                <a:gd name="T65" fmla="*/ 397 h 486"/>
                <a:gd name="T66" fmla="*/ 93 w 470"/>
                <a:gd name="T67" fmla="*/ 368 h 486"/>
                <a:gd name="T68" fmla="*/ 77 w 470"/>
                <a:gd name="T69" fmla="*/ 317 h 486"/>
                <a:gd name="T70" fmla="*/ 73 w 470"/>
                <a:gd name="T71" fmla="*/ 295 h 486"/>
                <a:gd name="T72" fmla="*/ 77 w 470"/>
                <a:gd name="T73" fmla="*/ 251 h 486"/>
                <a:gd name="T74" fmla="*/ 51 w 470"/>
                <a:gd name="T75" fmla="*/ 277 h 486"/>
                <a:gd name="T76" fmla="*/ 15 w 470"/>
                <a:gd name="T77" fmla="*/ 251 h 486"/>
                <a:gd name="T78" fmla="*/ 39 w 470"/>
                <a:gd name="T79" fmla="*/ 237 h 486"/>
                <a:gd name="T80" fmla="*/ 0 w 470"/>
                <a:gd name="T81" fmla="*/ 226 h 486"/>
                <a:gd name="T82" fmla="*/ 15 w 470"/>
                <a:gd name="T83" fmla="*/ 215 h 486"/>
                <a:gd name="T84" fmla="*/ 44 w 470"/>
                <a:gd name="T85" fmla="*/ 219 h 486"/>
                <a:gd name="T86" fmla="*/ 35 w 470"/>
                <a:gd name="T87" fmla="*/ 189 h 486"/>
                <a:gd name="T88" fmla="*/ 26 w 470"/>
                <a:gd name="T89" fmla="*/ 168 h 486"/>
                <a:gd name="T90" fmla="*/ 62 w 470"/>
                <a:gd name="T91" fmla="*/ 153 h 486"/>
                <a:gd name="T92" fmla="*/ 88 w 470"/>
                <a:gd name="T93" fmla="*/ 117 h 486"/>
                <a:gd name="T94" fmla="*/ 101 w 470"/>
                <a:gd name="T95" fmla="*/ 100 h 486"/>
                <a:gd name="T96" fmla="*/ 108 w 470"/>
                <a:gd name="T97" fmla="*/ 89 h 486"/>
                <a:gd name="T98" fmla="*/ 119 w 470"/>
                <a:gd name="T99" fmla="*/ 75 h 486"/>
                <a:gd name="T100" fmla="*/ 108 w 470"/>
                <a:gd name="T101" fmla="*/ 62 h 486"/>
                <a:gd name="T102" fmla="*/ 101 w 470"/>
                <a:gd name="T103" fmla="*/ 49 h 486"/>
                <a:gd name="T104" fmla="*/ 95 w 470"/>
                <a:gd name="T105" fmla="*/ 37 h 486"/>
                <a:gd name="T106" fmla="*/ 95 w 470"/>
                <a:gd name="T107" fmla="*/ 24 h 486"/>
                <a:gd name="T108" fmla="*/ 135 w 470"/>
                <a:gd name="T109" fmla="*/ 24 h 486"/>
                <a:gd name="T110" fmla="*/ 155 w 470"/>
                <a:gd name="T111" fmla="*/ 11 h 486"/>
                <a:gd name="T112" fmla="*/ 193 w 470"/>
                <a:gd name="T113" fmla="*/ 13 h 486"/>
                <a:gd name="T114" fmla="*/ 186 w 470"/>
                <a:gd name="T115" fmla="*/ 31 h 486"/>
                <a:gd name="T116" fmla="*/ 177 w 470"/>
                <a:gd name="T117" fmla="*/ 51 h 486"/>
                <a:gd name="T118" fmla="*/ 177 w 470"/>
                <a:gd name="T119" fmla="*/ 71 h 486"/>
                <a:gd name="T120" fmla="*/ 173 w 470"/>
                <a:gd name="T121" fmla="*/ 78 h 486"/>
                <a:gd name="T122" fmla="*/ 184 w 470"/>
                <a:gd name="T123" fmla="*/ 9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486">
                  <a:moveTo>
                    <a:pt x="210" y="111"/>
                  </a:moveTo>
                  <a:lnTo>
                    <a:pt x="199" y="120"/>
                  </a:lnTo>
                  <a:lnTo>
                    <a:pt x="193" y="137"/>
                  </a:lnTo>
                  <a:lnTo>
                    <a:pt x="237" y="162"/>
                  </a:lnTo>
                  <a:lnTo>
                    <a:pt x="262" y="164"/>
                  </a:lnTo>
                  <a:lnTo>
                    <a:pt x="271" y="173"/>
                  </a:lnTo>
                  <a:lnTo>
                    <a:pt x="308" y="180"/>
                  </a:lnTo>
                  <a:lnTo>
                    <a:pt x="321" y="180"/>
                  </a:lnTo>
                  <a:lnTo>
                    <a:pt x="322" y="173"/>
                  </a:lnTo>
                  <a:lnTo>
                    <a:pt x="319" y="169"/>
                  </a:lnTo>
                  <a:lnTo>
                    <a:pt x="321" y="166"/>
                  </a:lnTo>
                  <a:lnTo>
                    <a:pt x="322" y="153"/>
                  </a:lnTo>
                  <a:lnTo>
                    <a:pt x="333" y="149"/>
                  </a:lnTo>
                  <a:lnTo>
                    <a:pt x="333" y="162"/>
                  </a:lnTo>
                  <a:lnTo>
                    <a:pt x="335" y="164"/>
                  </a:lnTo>
                  <a:lnTo>
                    <a:pt x="333" y="166"/>
                  </a:lnTo>
                  <a:lnTo>
                    <a:pt x="335" y="171"/>
                  </a:lnTo>
                  <a:lnTo>
                    <a:pt x="348" y="175"/>
                  </a:lnTo>
                  <a:lnTo>
                    <a:pt x="384" y="171"/>
                  </a:lnTo>
                  <a:lnTo>
                    <a:pt x="388" y="164"/>
                  </a:lnTo>
                  <a:lnTo>
                    <a:pt x="381" y="160"/>
                  </a:lnTo>
                  <a:lnTo>
                    <a:pt x="381" y="155"/>
                  </a:lnTo>
                  <a:lnTo>
                    <a:pt x="401" y="148"/>
                  </a:lnTo>
                  <a:lnTo>
                    <a:pt x="426" y="128"/>
                  </a:lnTo>
                  <a:lnTo>
                    <a:pt x="437" y="129"/>
                  </a:lnTo>
                  <a:lnTo>
                    <a:pt x="450" y="124"/>
                  </a:lnTo>
                  <a:lnTo>
                    <a:pt x="453" y="133"/>
                  </a:lnTo>
                  <a:lnTo>
                    <a:pt x="455" y="135"/>
                  </a:lnTo>
                  <a:lnTo>
                    <a:pt x="453" y="142"/>
                  </a:lnTo>
                  <a:lnTo>
                    <a:pt x="466" y="144"/>
                  </a:lnTo>
                  <a:lnTo>
                    <a:pt x="470" y="149"/>
                  </a:lnTo>
                  <a:lnTo>
                    <a:pt x="470" y="153"/>
                  </a:lnTo>
                  <a:lnTo>
                    <a:pt x="466" y="155"/>
                  </a:lnTo>
                  <a:lnTo>
                    <a:pt x="464" y="166"/>
                  </a:lnTo>
                  <a:lnTo>
                    <a:pt x="452" y="166"/>
                  </a:lnTo>
                  <a:lnTo>
                    <a:pt x="437" y="179"/>
                  </a:lnTo>
                  <a:lnTo>
                    <a:pt x="437" y="191"/>
                  </a:lnTo>
                  <a:lnTo>
                    <a:pt x="428" y="202"/>
                  </a:lnTo>
                  <a:lnTo>
                    <a:pt x="421" y="222"/>
                  </a:lnTo>
                  <a:lnTo>
                    <a:pt x="406" y="226"/>
                  </a:lnTo>
                  <a:lnTo>
                    <a:pt x="406" y="240"/>
                  </a:lnTo>
                  <a:lnTo>
                    <a:pt x="401" y="242"/>
                  </a:lnTo>
                  <a:lnTo>
                    <a:pt x="401" y="244"/>
                  </a:lnTo>
                  <a:lnTo>
                    <a:pt x="402" y="255"/>
                  </a:lnTo>
                  <a:lnTo>
                    <a:pt x="395" y="259"/>
                  </a:lnTo>
                  <a:lnTo>
                    <a:pt x="386" y="226"/>
                  </a:lnTo>
                  <a:lnTo>
                    <a:pt x="379" y="239"/>
                  </a:lnTo>
                  <a:lnTo>
                    <a:pt x="371" y="233"/>
                  </a:lnTo>
                  <a:lnTo>
                    <a:pt x="370" y="224"/>
                  </a:lnTo>
                  <a:lnTo>
                    <a:pt x="388" y="202"/>
                  </a:lnTo>
                  <a:lnTo>
                    <a:pt x="353" y="199"/>
                  </a:lnTo>
                  <a:lnTo>
                    <a:pt x="348" y="195"/>
                  </a:lnTo>
                  <a:lnTo>
                    <a:pt x="344" y="182"/>
                  </a:lnTo>
                  <a:lnTo>
                    <a:pt x="342" y="188"/>
                  </a:lnTo>
                  <a:lnTo>
                    <a:pt x="339" y="188"/>
                  </a:lnTo>
                  <a:lnTo>
                    <a:pt x="335" y="180"/>
                  </a:lnTo>
                  <a:lnTo>
                    <a:pt x="333" y="186"/>
                  </a:lnTo>
                  <a:lnTo>
                    <a:pt x="328" y="179"/>
                  </a:lnTo>
                  <a:lnTo>
                    <a:pt x="322" y="189"/>
                  </a:lnTo>
                  <a:lnTo>
                    <a:pt x="324" y="195"/>
                  </a:lnTo>
                  <a:lnTo>
                    <a:pt x="330" y="195"/>
                  </a:lnTo>
                  <a:lnTo>
                    <a:pt x="331" y="200"/>
                  </a:lnTo>
                  <a:lnTo>
                    <a:pt x="324" y="200"/>
                  </a:lnTo>
                  <a:lnTo>
                    <a:pt x="319" y="209"/>
                  </a:lnTo>
                  <a:lnTo>
                    <a:pt x="328" y="217"/>
                  </a:lnTo>
                  <a:lnTo>
                    <a:pt x="328" y="228"/>
                  </a:lnTo>
                  <a:lnTo>
                    <a:pt x="335" y="262"/>
                  </a:lnTo>
                  <a:lnTo>
                    <a:pt x="333" y="264"/>
                  </a:lnTo>
                  <a:lnTo>
                    <a:pt x="331" y="260"/>
                  </a:lnTo>
                  <a:lnTo>
                    <a:pt x="331" y="262"/>
                  </a:lnTo>
                  <a:lnTo>
                    <a:pt x="324" y="266"/>
                  </a:lnTo>
                  <a:lnTo>
                    <a:pt x="322" y="255"/>
                  </a:lnTo>
                  <a:lnTo>
                    <a:pt x="319" y="260"/>
                  </a:lnTo>
                  <a:lnTo>
                    <a:pt x="304" y="268"/>
                  </a:lnTo>
                  <a:lnTo>
                    <a:pt x="304" y="279"/>
                  </a:lnTo>
                  <a:lnTo>
                    <a:pt x="293" y="291"/>
                  </a:lnTo>
                  <a:lnTo>
                    <a:pt x="271" y="302"/>
                  </a:lnTo>
                  <a:lnTo>
                    <a:pt x="259" y="319"/>
                  </a:lnTo>
                  <a:lnTo>
                    <a:pt x="230" y="340"/>
                  </a:lnTo>
                  <a:lnTo>
                    <a:pt x="226" y="349"/>
                  </a:lnTo>
                  <a:lnTo>
                    <a:pt x="211" y="353"/>
                  </a:lnTo>
                  <a:lnTo>
                    <a:pt x="206" y="362"/>
                  </a:lnTo>
                  <a:lnTo>
                    <a:pt x="197" y="362"/>
                  </a:lnTo>
                  <a:lnTo>
                    <a:pt x="193" y="369"/>
                  </a:lnTo>
                  <a:lnTo>
                    <a:pt x="193" y="397"/>
                  </a:lnTo>
                  <a:lnTo>
                    <a:pt x="197" y="404"/>
                  </a:lnTo>
                  <a:lnTo>
                    <a:pt x="190" y="430"/>
                  </a:lnTo>
                  <a:lnTo>
                    <a:pt x="190" y="450"/>
                  </a:lnTo>
                  <a:lnTo>
                    <a:pt x="182" y="450"/>
                  </a:lnTo>
                  <a:lnTo>
                    <a:pt x="175" y="462"/>
                  </a:lnTo>
                  <a:lnTo>
                    <a:pt x="175" y="466"/>
                  </a:lnTo>
                  <a:lnTo>
                    <a:pt x="162" y="471"/>
                  </a:lnTo>
                  <a:lnTo>
                    <a:pt x="161" y="480"/>
                  </a:lnTo>
                  <a:lnTo>
                    <a:pt x="155" y="486"/>
                  </a:lnTo>
                  <a:lnTo>
                    <a:pt x="150" y="486"/>
                  </a:lnTo>
                  <a:lnTo>
                    <a:pt x="139" y="473"/>
                  </a:lnTo>
                  <a:lnTo>
                    <a:pt x="124" y="431"/>
                  </a:lnTo>
                  <a:lnTo>
                    <a:pt x="113" y="419"/>
                  </a:lnTo>
                  <a:lnTo>
                    <a:pt x="108" y="397"/>
                  </a:lnTo>
                  <a:lnTo>
                    <a:pt x="97" y="375"/>
                  </a:lnTo>
                  <a:lnTo>
                    <a:pt x="95" y="366"/>
                  </a:lnTo>
                  <a:lnTo>
                    <a:pt x="93" y="368"/>
                  </a:lnTo>
                  <a:lnTo>
                    <a:pt x="90" y="360"/>
                  </a:lnTo>
                  <a:lnTo>
                    <a:pt x="84" y="349"/>
                  </a:lnTo>
                  <a:lnTo>
                    <a:pt x="77" y="317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3" y="295"/>
                  </a:lnTo>
                  <a:lnTo>
                    <a:pt x="77" y="282"/>
                  </a:lnTo>
                  <a:lnTo>
                    <a:pt x="71" y="259"/>
                  </a:lnTo>
                  <a:lnTo>
                    <a:pt x="77" y="251"/>
                  </a:lnTo>
                  <a:lnTo>
                    <a:pt x="68" y="249"/>
                  </a:lnTo>
                  <a:lnTo>
                    <a:pt x="62" y="271"/>
                  </a:lnTo>
                  <a:lnTo>
                    <a:pt x="51" y="277"/>
                  </a:lnTo>
                  <a:lnTo>
                    <a:pt x="39" y="277"/>
                  </a:lnTo>
                  <a:lnTo>
                    <a:pt x="17" y="255"/>
                  </a:lnTo>
                  <a:lnTo>
                    <a:pt x="15" y="251"/>
                  </a:lnTo>
                  <a:lnTo>
                    <a:pt x="31" y="249"/>
                  </a:lnTo>
                  <a:lnTo>
                    <a:pt x="37" y="244"/>
                  </a:lnTo>
                  <a:lnTo>
                    <a:pt x="39" y="237"/>
                  </a:lnTo>
                  <a:lnTo>
                    <a:pt x="28" y="242"/>
                  </a:lnTo>
                  <a:lnTo>
                    <a:pt x="15" y="242"/>
                  </a:lnTo>
                  <a:lnTo>
                    <a:pt x="0" y="226"/>
                  </a:lnTo>
                  <a:lnTo>
                    <a:pt x="6" y="222"/>
                  </a:lnTo>
                  <a:lnTo>
                    <a:pt x="13" y="222"/>
                  </a:lnTo>
                  <a:lnTo>
                    <a:pt x="15" y="215"/>
                  </a:lnTo>
                  <a:lnTo>
                    <a:pt x="33" y="219"/>
                  </a:lnTo>
                  <a:lnTo>
                    <a:pt x="40" y="215"/>
                  </a:lnTo>
                  <a:lnTo>
                    <a:pt x="44" y="219"/>
                  </a:lnTo>
                  <a:lnTo>
                    <a:pt x="51" y="215"/>
                  </a:lnTo>
                  <a:lnTo>
                    <a:pt x="42" y="193"/>
                  </a:lnTo>
                  <a:lnTo>
                    <a:pt x="35" y="189"/>
                  </a:lnTo>
                  <a:lnTo>
                    <a:pt x="37" y="179"/>
                  </a:lnTo>
                  <a:lnTo>
                    <a:pt x="24" y="177"/>
                  </a:lnTo>
                  <a:lnTo>
                    <a:pt x="26" y="168"/>
                  </a:lnTo>
                  <a:lnTo>
                    <a:pt x="40" y="149"/>
                  </a:lnTo>
                  <a:lnTo>
                    <a:pt x="48" y="157"/>
                  </a:lnTo>
                  <a:lnTo>
                    <a:pt x="62" y="153"/>
                  </a:lnTo>
                  <a:lnTo>
                    <a:pt x="70" y="138"/>
                  </a:lnTo>
                  <a:lnTo>
                    <a:pt x="79" y="133"/>
                  </a:lnTo>
                  <a:lnTo>
                    <a:pt x="88" y="117"/>
                  </a:lnTo>
                  <a:lnTo>
                    <a:pt x="93" y="115"/>
                  </a:lnTo>
                  <a:lnTo>
                    <a:pt x="95" y="109"/>
                  </a:lnTo>
                  <a:lnTo>
                    <a:pt x="101" y="100"/>
                  </a:lnTo>
                  <a:lnTo>
                    <a:pt x="111" y="97"/>
                  </a:lnTo>
                  <a:lnTo>
                    <a:pt x="106" y="93"/>
                  </a:lnTo>
                  <a:lnTo>
                    <a:pt x="108" y="89"/>
                  </a:lnTo>
                  <a:lnTo>
                    <a:pt x="106" y="84"/>
                  </a:lnTo>
                  <a:lnTo>
                    <a:pt x="108" y="80"/>
                  </a:lnTo>
                  <a:lnTo>
                    <a:pt x="119" y="75"/>
                  </a:lnTo>
                  <a:lnTo>
                    <a:pt x="117" y="69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1" y="60"/>
                  </a:lnTo>
                  <a:lnTo>
                    <a:pt x="95" y="55"/>
                  </a:lnTo>
                  <a:lnTo>
                    <a:pt x="101" y="49"/>
                  </a:lnTo>
                  <a:lnTo>
                    <a:pt x="97" y="44"/>
                  </a:lnTo>
                  <a:lnTo>
                    <a:pt x="101" y="40"/>
                  </a:lnTo>
                  <a:lnTo>
                    <a:pt x="95" y="37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5" y="24"/>
                  </a:lnTo>
                  <a:lnTo>
                    <a:pt x="101" y="22"/>
                  </a:lnTo>
                  <a:lnTo>
                    <a:pt x="122" y="29"/>
                  </a:lnTo>
                  <a:lnTo>
                    <a:pt x="135" y="24"/>
                  </a:lnTo>
                  <a:lnTo>
                    <a:pt x="142" y="26"/>
                  </a:lnTo>
                  <a:lnTo>
                    <a:pt x="146" y="18"/>
                  </a:lnTo>
                  <a:lnTo>
                    <a:pt x="155" y="11"/>
                  </a:lnTo>
                  <a:lnTo>
                    <a:pt x="182" y="0"/>
                  </a:lnTo>
                  <a:lnTo>
                    <a:pt x="193" y="8"/>
                  </a:lnTo>
                  <a:lnTo>
                    <a:pt x="193" y="13"/>
                  </a:lnTo>
                  <a:lnTo>
                    <a:pt x="199" y="11"/>
                  </a:lnTo>
                  <a:lnTo>
                    <a:pt x="193" y="26"/>
                  </a:lnTo>
                  <a:lnTo>
                    <a:pt x="186" y="31"/>
                  </a:lnTo>
                  <a:lnTo>
                    <a:pt x="186" y="38"/>
                  </a:lnTo>
                  <a:lnTo>
                    <a:pt x="175" y="40"/>
                  </a:lnTo>
                  <a:lnTo>
                    <a:pt x="177" y="51"/>
                  </a:lnTo>
                  <a:lnTo>
                    <a:pt x="184" y="57"/>
                  </a:lnTo>
                  <a:lnTo>
                    <a:pt x="186" y="64"/>
                  </a:lnTo>
                  <a:lnTo>
                    <a:pt x="177" y="71"/>
                  </a:lnTo>
                  <a:lnTo>
                    <a:pt x="173" y="66"/>
                  </a:lnTo>
                  <a:lnTo>
                    <a:pt x="168" y="68"/>
                  </a:lnTo>
                  <a:lnTo>
                    <a:pt x="173" y="78"/>
                  </a:lnTo>
                  <a:lnTo>
                    <a:pt x="173" y="89"/>
                  </a:lnTo>
                  <a:lnTo>
                    <a:pt x="177" y="97"/>
                  </a:lnTo>
                  <a:lnTo>
                    <a:pt x="184" y="97"/>
                  </a:lnTo>
                  <a:lnTo>
                    <a:pt x="210" y="111"/>
                  </a:lnTo>
                  <a:lnTo>
                    <a:pt x="210" y="111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216"/>
            <p:cNvSpPr>
              <a:spLocks/>
            </p:cNvSpPr>
            <p:nvPr/>
          </p:nvSpPr>
          <p:spPr bwMode="auto">
            <a:xfrm>
              <a:off x="3788" y="1655"/>
              <a:ext cx="470" cy="486"/>
            </a:xfrm>
            <a:custGeom>
              <a:avLst/>
              <a:gdLst>
                <a:gd name="T0" fmla="*/ 193 w 470"/>
                <a:gd name="T1" fmla="*/ 137 h 486"/>
                <a:gd name="T2" fmla="*/ 271 w 470"/>
                <a:gd name="T3" fmla="*/ 173 h 486"/>
                <a:gd name="T4" fmla="*/ 322 w 470"/>
                <a:gd name="T5" fmla="*/ 173 h 486"/>
                <a:gd name="T6" fmla="*/ 322 w 470"/>
                <a:gd name="T7" fmla="*/ 153 h 486"/>
                <a:gd name="T8" fmla="*/ 335 w 470"/>
                <a:gd name="T9" fmla="*/ 164 h 486"/>
                <a:gd name="T10" fmla="*/ 348 w 470"/>
                <a:gd name="T11" fmla="*/ 175 h 486"/>
                <a:gd name="T12" fmla="*/ 381 w 470"/>
                <a:gd name="T13" fmla="*/ 160 h 486"/>
                <a:gd name="T14" fmla="*/ 426 w 470"/>
                <a:gd name="T15" fmla="*/ 128 h 486"/>
                <a:gd name="T16" fmla="*/ 453 w 470"/>
                <a:gd name="T17" fmla="*/ 133 h 486"/>
                <a:gd name="T18" fmla="*/ 466 w 470"/>
                <a:gd name="T19" fmla="*/ 144 h 486"/>
                <a:gd name="T20" fmla="*/ 466 w 470"/>
                <a:gd name="T21" fmla="*/ 155 h 486"/>
                <a:gd name="T22" fmla="*/ 437 w 470"/>
                <a:gd name="T23" fmla="*/ 179 h 486"/>
                <a:gd name="T24" fmla="*/ 421 w 470"/>
                <a:gd name="T25" fmla="*/ 222 h 486"/>
                <a:gd name="T26" fmla="*/ 401 w 470"/>
                <a:gd name="T27" fmla="*/ 242 h 486"/>
                <a:gd name="T28" fmla="*/ 395 w 470"/>
                <a:gd name="T29" fmla="*/ 259 h 486"/>
                <a:gd name="T30" fmla="*/ 371 w 470"/>
                <a:gd name="T31" fmla="*/ 233 h 486"/>
                <a:gd name="T32" fmla="*/ 353 w 470"/>
                <a:gd name="T33" fmla="*/ 199 h 486"/>
                <a:gd name="T34" fmla="*/ 342 w 470"/>
                <a:gd name="T35" fmla="*/ 188 h 486"/>
                <a:gd name="T36" fmla="*/ 333 w 470"/>
                <a:gd name="T37" fmla="*/ 186 h 486"/>
                <a:gd name="T38" fmla="*/ 324 w 470"/>
                <a:gd name="T39" fmla="*/ 195 h 486"/>
                <a:gd name="T40" fmla="*/ 324 w 470"/>
                <a:gd name="T41" fmla="*/ 200 h 486"/>
                <a:gd name="T42" fmla="*/ 328 w 470"/>
                <a:gd name="T43" fmla="*/ 228 h 486"/>
                <a:gd name="T44" fmla="*/ 331 w 470"/>
                <a:gd name="T45" fmla="*/ 260 h 486"/>
                <a:gd name="T46" fmla="*/ 322 w 470"/>
                <a:gd name="T47" fmla="*/ 255 h 486"/>
                <a:gd name="T48" fmla="*/ 304 w 470"/>
                <a:gd name="T49" fmla="*/ 279 h 486"/>
                <a:gd name="T50" fmla="*/ 259 w 470"/>
                <a:gd name="T51" fmla="*/ 319 h 486"/>
                <a:gd name="T52" fmla="*/ 211 w 470"/>
                <a:gd name="T53" fmla="*/ 353 h 486"/>
                <a:gd name="T54" fmla="*/ 193 w 470"/>
                <a:gd name="T55" fmla="*/ 369 h 486"/>
                <a:gd name="T56" fmla="*/ 190 w 470"/>
                <a:gd name="T57" fmla="*/ 430 h 486"/>
                <a:gd name="T58" fmla="*/ 175 w 470"/>
                <a:gd name="T59" fmla="*/ 462 h 486"/>
                <a:gd name="T60" fmla="*/ 161 w 470"/>
                <a:gd name="T61" fmla="*/ 480 h 486"/>
                <a:gd name="T62" fmla="*/ 139 w 470"/>
                <a:gd name="T63" fmla="*/ 473 h 486"/>
                <a:gd name="T64" fmla="*/ 108 w 470"/>
                <a:gd name="T65" fmla="*/ 397 h 486"/>
                <a:gd name="T66" fmla="*/ 93 w 470"/>
                <a:gd name="T67" fmla="*/ 368 h 486"/>
                <a:gd name="T68" fmla="*/ 77 w 470"/>
                <a:gd name="T69" fmla="*/ 317 h 486"/>
                <a:gd name="T70" fmla="*/ 73 w 470"/>
                <a:gd name="T71" fmla="*/ 295 h 486"/>
                <a:gd name="T72" fmla="*/ 77 w 470"/>
                <a:gd name="T73" fmla="*/ 251 h 486"/>
                <a:gd name="T74" fmla="*/ 51 w 470"/>
                <a:gd name="T75" fmla="*/ 277 h 486"/>
                <a:gd name="T76" fmla="*/ 15 w 470"/>
                <a:gd name="T77" fmla="*/ 251 h 486"/>
                <a:gd name="T78" fmla="*/ 39 w 470"/>
                <a:gd name="T79" fmla="*/ 237 h 486"/>
                <a:gd name="T80" fmla="*/ 0 w 470"/>
                <a:gd name="T81" fmla="*/ 226 h 486"/>
                <a:gd name="T82" fmla="*/ 15 w 470"/>
                <a:gd name="T83" fmla="*/ 215 h 486"/>
                <a:gd name="T84" fmla="*/ 44 w 470"/>
                <a:gd name="T85" fmla="*/ 219 h 486"/>
                <a:gd name="T86" fmla="*/ 35 w 470"/>
                <a:gd name="T87" fmla="*/ 189 h 486"/>
                <a:gd name="T88" fmla="*/ 26 w 470"/>
                <a:gd name="T89" fmla="*/ 168 h 486"/>
                <a:gd name="T90" fmla="*/ 62 w 470"/>
                <a:gd name="T91" fmla="*/ 153 h 486"/>
                <a:gd name="T92" fmla="*/ 88 w 470"/>
                <a:gd name="T93" fmla="*/ 117 h 486"/>
                <a:gd name="T94" fmla="*/ 101 w 470"/>
                <a:gd name="T95" fmla="*/ 100 h 486"/>
                <a:gd name="T96" fmla="*/ 108 w 470"/>
                <a:gd name="T97" fmla="*/ 89 h 486"/>
                <a:gd name="T98" fmla="*/ 119 w 470"/>
                <a:gd name="T99" fmla="*/ 75 h 486"/>
                <a:gd name="T100" fmla="*/ 108 w 470"/>
                <a:gd name="T101" fmla="*/ 62 h 486"/>
                <a:gd name="T102" fmla="*/ 101 w 470"/>
                <a:gd name="T103" fmla="*/ 49 h 486"/>
                <a:gd name="T104" fmla="*/ 95 w 470"/>
                <a:gd name="T105" fmla="*/ 37 h 486"/>
                <a:gd name="T106" fmla="*/ 95 w 470"/>
                <a:gd name="T107" fmla="*/ 24 h 486"/>
                <a:gd name="T108" fmla="*/ 135 w 470"/>
                <a:gd name="T109" fmla="*/ 24 h 486"/>
                <a:gd name="T110" fmla="*/ 155 w 470"/>
                <a:gd name="T111" fmla="*/ 11 h 486"/>
                <a:gd name="T112" fmla="*/ 193 w 470"/>
                <a:gd name="T113" fmla="*/ 13 h 486"/>
                <a:gd name="T114" fmla="*/ 186 w 470"/>
                <a:gd name="T115" fmla="*/ 31 h 486"/>
                <a:gd name="T116" fmla="*/ 177 w 470"/>
                <a:gd name="T117" fmla="*/ 51 h 486"/>
                <a:gd name="T118" fmla="*/ 177 w 470"/>
                <a:gd name="T119" fmla="*/ 71 h 486"/>
                <a:gd name="T120" fmla="*/ 173 w 470"/>
                <a:gd name="T121" fmla="*/ 78 h 486"/>
                <a:gd name="T122" fmla="*/ 184 w 470"/>
                <a:gd name="T123" fmla="*/ 9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486">
                  <a:moveTo>
                    <a:pt x="210" y="111"/>
                  </a:moveTo>
                  <a:lnTo>
                    <a:pt x="199" y="120"/>
                  </a:lnTo>
                  <a:lnTo>
                    <a:pt x="193" y="137"/>
                  </a:lnTo>
                  <a:lnTo>
                    <a:pt x="237" y="162"/>
                  </a:lnTo>
                  <a:lnTo>
                    <a:pt x="262" y="164"/>
                  </a:lnTo>
                  <a:lnTo>
                    <a:pt x="271" y="173"/>
                  </a:lnTo>
                  <a:lnTo>
                    <a:pt x="308" y="180"/>
                  </a:lnTo>
                  <a:lnTo>
                    <a:pt x="321" y="180"/>
                  </a:lnTo>
                  <a:lnTo>
                    <a:pt x="322" y="173"/>
                  </a:lnTo>
                  <a:lnTo>
                    <a:pt x="319" y="169"/>
                  </a:lnTo>
                  <a:lnTo>
                    <a:pt x="321" y="166"/>
                  </a:lnTo>
                  <a:lnTo>
                    <a:pt x="322" y="153"/>
                  </a:lnTo>
                  <a:lnTo>
                    <a:pt x="333" y="149"/>
                  </a:lnTo>
                  <a:lnTo>
                    <a:pt x="333" y="162"/>
                  </a:lnTo>
                  <a:lnTo>
                    <a:pt x="335" y="164"/>
                  </a:lnTo>
                  <a:lnTo>
                    <a:pt x="333" y="166"/>
                  </a:lnTo>
                  <a:lnTo>
                    <a:pt x="335" y="171"/>
                  </a:lnTo>
                  <a:lnTo>
                    <a:pt x="348" y="175"/>
                  </a:lnTo>
                  <a:lnTo>
                    <a:pt x="384" y="171"/>
                  </a:lnTo>
                  <a:lnTo>
                    <a:pt x="388" y="164"/>
                  </a:lnTo>
                  <a:lnTo>
                    <a:pt x="381" y="160"/>
                  </a:lnTo>
                  <a:lnTo>
                    <a:pt x="381" y="155"/>
                  </a:lnTo>
                  <a:lnTo>
                    <a:pt x="401" y="148"/>
                  </a:lnTo>
                  <a:lnTo>
                    <a:pt x="426" y="128"/>
                  </a:lnTo>
                  <a:lnTo>
                    <a:pt x="437" y="129"/>
                  </a:lnTo>
                  <a:lnTo>
                    <a:pt x="450" y="124"/>
                  </a:lnTo>
                  <a:lnTo>
                    <a:pt x="453" y="133"/>
                  </a:lnTo>
                  <a:lnTo>
                    <a:pt x="455" y="135"/>
                  </a:lnTo>
                  <a:lnTo>
                    <a:pt x="453" y="142"/>
                  </a:lnTo>
                  <a:lnTo>
                    <a:pt x="466" y="144"/>
                  </a:lnTo>
                  <a:lnTo>
                    <a:pt x="470" y="149"/>
                  </a:lnTo>
                  <a:lnTo>
                    <a:pt x="470" y="153"/>
                  </a:lnTo>
                  <a:lnTo>
                    <a:pt x="466" y="155"/>
                  </a:lnTo>
                  <a:lnTo>
                    <a:pt x="464" y="166"/>
                  </a:lnTo>
                  <a:lnTo>
                    <a:pt x="452" y="166"/>
                  </a:lnTo>
                  <a:lnTo>
                    <a:pt x="437" y="179"/>
                  </a:lnTo>
                  <a:lnTo>
                    <a:pt x="437" y="191"/>
                  </a:lnTo>
                  <a:lnTo>
                    <a:pt x="428" y="202"/>
                  </a:lnTo>
                  <a:lnTo>
                    <a:pt x="421" y="222"/>
                  </a:lnTo>
                  <a:lnTo>
                    <a:pt x="406" y="226"/>
                  </a:lnTo>
                  <a:lnTo>
                    <a:pt x="406" y="240"/>
                  </a:lnTo>
                  <a:lnTo>
                    <a:pt x="401" y="242"/>
                  </a:lnTo>
                  <a:lnTo>
                    <a:pt x="401" y="244"/>
                  </a:lnTo>
                  <a:lnTo>
                    <a:pt x="402" y="255"/>
                  </a:lnTo>
                  <a:lnTo>
                    <a:pt x="395" y="259"/>
                  </a:lnTo>
                  <a:lnTo>
                    <a:pt x="386" y="226"/>
                  </a:lnTo>
                  <a:lnTo>
                    <a:pt x="379" y="239"/>
                  </a:lnTo>
                  <a:lnTo>
                    <a:pt x="371" y="233"/>
                  </a:lnTo>
                  <a:lnTo>
                    <a:pt x="370" y="224"/>
                  </a:lnTo>
                  <a:lnTo>
                    <a:pt x="388" y="202"/>
                  </a:lnTo>
                  <a:lnTo>
                    <a:pt x="353" y="199"/>
                  </a:lnTo>
                  <a:lnTo>
                    <a:pt x="348" y="195"/>
                  </a:lnTo>
                  <a:lnTo>
                    <a:pt x="344" y="182"/>
                  </a:lnTo>
                  <a:lnTo>
                    <a:pt x="342" y="188"/>
                  </a:lnTo>
                  <a:lnTo>
                    <a:pt x="339" y="188"/>
                  </a:lnTo>
                  <a:lnTo>
                    <a:pt x="335" y="180"/>
                  </a:lnTo>
                  <a:lnTo>
                    <a:pt x="333" y="186"/>
                  </a:lnTo>
                  <a:lnTo>
                    <a:pt x="328" y="179"/>
                  </a:lnTo>
                  <a:lnTo>
                    <a:pt x="322" y="189"/>
                  </a:lnTo>
                  <a:lnTo>
                    <a:pt x="324" y="195"/>
                  </a:lnTo>
                  <a:lnTo>
                    <a:pt x="330" y="195"/>
                  </a:lnTo>
                  <a:lnTo>
                    <a:pt x="331" y="200"/>
                  </a:lnTo>
                  <a:lnTo>
                    <a:pt x="324" y="200"/>
                  </a:lnTo>
                  <a:lnTo>
                    <a:pt x="319" y="209"/>
                  </a:lnTo>
                  <a:lnTo>
                    <a:pt x="328" y="217"/>
                  </a:lnTo>
                  <a:lnTo>
                    <a:pt x="328" y="228"/>
                  </a:lnTo>
                  <a:lnTo>
                    <a:pt x="335" y="262"/>
                  </a:lnTo>
                  <a:lnTo>
                    <a:pt x="333" y="264"/>
                  </a:lnTo>
                  <a:lnTo>
                    <a:pt x="331" y="260"/>
                  </a:lnTo>
                  <a:lnTo>
                    <a:pt x="331" y="262"/>
                  </a:lnTo>
                  <a:lnTo>
                    <a:pt x="324" y="266"/>
                  </a:lnTo>
                  <a:lnTo>
                    <a:pt x="322" y="255"/>
                  </a:lnTo>
                  <a:lnTo>
                    <a:pt x="319" y="260"/>
                  </a:lnTo>
                  <a:lnTo>
                    <a:pt x="304" y="268"/>
                  </a:lnTo>
                  <a:lnTo>
                    <a:pt x="304" y="279"/>
                  </a:lnTo>
                  <a:lnTo>
                    <a:pt x="293" y="291"/>
                  </a:lnTo>
                  <a:lnTo>
                    <a:pt x="271" y="302"/>
                  </a:lnTo>
                  <a:lnTo>
                    <a:pt x="259" y="319"/>
                  </a:lnTo>
                  <a:lnTo>
                    <a:pt x="230" y="340"/>
                  </a:lnTo>
                  <a:lnTo>
                    <a:pt x="226" y="349"/>
                  </a:lnTo>
                  <a:lnTo>
                    <a:pt x="211" y="353"/>
                  </a:lnTo>
                  <a:lnTo>
                    <a:pt x="206" y="362"/>
                  </a:lnTo>
                  <a:lnTo>
                    <a:pt x="197" y="362"/>
                  </a:lnTo>
                  <a:lnTo>
                    <a:pt x="193" y="369"/>
                  </a:lnTo>
                  <a:lnTo>
                    <a:pt x="193" y="397"/>
                  </a:lnTo>
                  <a:lnTo>
                    <a:pt x="197" y="404"/>
                  </a:lnTo>
                  <a:lnTo>
                    <a:pt x="190" y="430"/>
                  </a:lnTo>
                  <a:lnTo>
                    <a:pt x="190" y="450"/>
                  </a:lnTo>
                  <a:lnTo>
                    <a:pt x="182" y="450"/>
                  </a:lnTo>
                  <a:lnTo>
                    <a:pt x="175" y="462"/>
                  </a:lnTo>
                  <a:lnTo>
                    <a:pt x="175" y="466"/>
                  </a:lnTo>
                  <a:lnTo>
                    <a:pt x="162" y="471"/>
                  </a:lnTo>
                  <a:lnTo>
                    <a:pt x="161" y="480"/>
                  </a:lnTo>
                  <a:lnTo>
                    <a:pt x="155" y="486"/>
                  </a:lnTo>
                  <a:lnTo>
                    <a:pt x="150" y="486"/>
                  </a:lnTo>
                  <a:lnTo>
                    <a:pt x="139" y="473"/>
                  </a:lnTo>
                  <a:lnTo>
                    <a:pt x="124" y="431"/>
                  </a:lnTo>
                  <a:lnTo>
                    <a:pt x="113" y="419"/>
                  </a:lnTo>
                  <a:lnTo>
                    <a:pt x="108" y="397"/>
                  </a:lnTo>
                  <a:lnTo>
                    <a:pt x="97" y="375"/>
                  </a:lnTo>
                  <a:lnTo>
                    <a:pt x="95" y="366"/>
                  </a:lnTo>
                  <a:lnTo>
                    <a:pt x="93" y="368"/>
                  </a:lnTo>
                  <a:lnTo>
                    <a:pt x="90" y="360"/>
                  </a:lnTo>
                  <a:lnTo>
                    <a:pt x="84" y="349"/>
                  </a:lnTo>
                  <a:lnTo>
                    <a:pt x="77" y="317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3" y="295"/>
                  </a:lnTo>
                  <a:lnTo>
                    <a:pt x="77" y="282"/>
                  </a:lnTo>
                  <a:lnTo>
                    <a:pt x="71" y="259"/>
                  </a:lnTo>
                  <a:lnTo>
                    <a:pt x="77" y="251"/>
                  </a:lnTo>
                  <a:lnTo>
                    <a:pt x="68" y="249"/>
                  </a:lnTo>
                  <a:lnTo>
                    <a:pt x="62" y="271"/>
                  </a:lnTo>
                  <a:lnTo>
                    <a:pt x="51" y="277"/>
                  </a:lnTo>
                  <a:lnTo>
                    <a:pt x="39" y="277"/>
                  </a:lnTo>
                  <a:lnTo>
                    <a:pt x="17" y="255"/>
                  </a:lnTo>
                  <a:lnTo>
                    <a:pt x="15" y="251"/>
                  </a:lnTo>
                  <a:lnTo>
                    <a:pt x="31" y="249"/>
                  </a:lnTo>
                  <a:lnTo>
                    <a:pt x="37" y="244"/>
                  </a:lnTo>
                  <a:lnTo>
                    <a:pt x="39" y="237"/>
                  </a:lnTo>
                  <a:lnTo>
                    <a:pt x="28" y="242"/>
                  </a:lnTo>
                  <a:lnTo>
                    <a:pt x="15" y="242"/>
                  </a:lnTo>
                  <a:lnTo>
                    <a:pt x="0" y="226"/>
                  </a:lnTo>
                  <a:lnTo>
                    <a:pt x="6" y="222"/>
                  </a:lnTo>
                  <a:lnTo>
                    <a:pt x="13" y="222"/>
                  </a:lnTo>
                  <a:lnTo>
                    <a:pt x="15" y="215"/>
                  </a:lnTo>
                  <a:lnTo>
                    <a:pt x="33" y="219"/>
                  </a:lnTo>
                  <a:lnTo>
                    <a:pt x="40" y="215"/>
                  </a:lnTo>
                  <a:lnTo>
                    <a:pt x="44" y="219"/>
                  </a:lnTo>
                  <a:lnTo>
                    <a:pt x="51" y="215"/>
                  </a:lnTo>
                  <a:lnTo>
                    <a:pt x="42" y="193"/>
                  </a:lnTo>
                  <a:lnTo>
                    <a:pt x="35" y="189"/>
                  </a:lnTo>
                  <a:lnTo>
                    <a:pt x="37" y="179"/>
                  </a:lnTo>
                  <a:lnTo>
                    <a:pt x="24" y="177"/>
                  </a:lnTo>
                  <a:lnTo>
                    <a:pt x="26" y="168"/>
                  </a:lnTo>
                  <a:lnTo>
                    <a:pt x="40" y="149"/>
                  </a:lnTo>
                  <a:lnTo>
                    <a:pt x="48" y="157"/>
                  </a:lnTo>
                  <a:lnTo>
                    <a:pt x="62" y="153"/>
                  </a:lnTo>
                  <a:lnTo>
                    <a:pt x="70" y="138"/>
                  </a:lnTo>
                  <a:lnTo>
                    <a:pt x="79" y="133"/>
                  </a:lnTo>
                  <a:lnTo>
                    <a:pt x="88" y="117"/>
                  </a:lnTo>
                  <a:lnTo>
                    <a:pt x="93" y="115"/>
                  </a:lnTo>
                  <a:lnTo>
                    <a:pt x="95" y="109"/>
                  </a:lnTo>
                  <a:lnTo>
                    <a:pt x="101" y="100"/>
                  </a:lnTo>
                  <a:lnTo>
                    <a:pt x="111" y="97"/>
                  </a:lnTo>
                  <a:lnTo>
                    <a:pt x="106" y="93"/>
                  </a:lnTo>
                  <a:lnTo>
                    <a:pt x="108" y="89"/>
                  </a:lnTo>
                  <a:lnTo>
                    <a:pt x="106" y="84"/>
                  </a:lnTo>
                  <a:lnTo>
                    <a:pt x="108" y="80"/>
                  </a:lnTo>
                  <a:lnTo>
                    <a:pt x="119" y="75"/>
                  </a:lnTo>
                  <a:lnTo>
                    <a:pt x="117" y="69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1" y="60"/>
                  </a:lnTo>
                  <a:lnTo>
                    <a:pt x="95" y="55"/>
                  </a:lnTo>
                  <a:lnTo>
                    <a:pt x="101" y="49"/>
                  </a:lnTo>
                  <a:lnTo>
                    <a:pt x="97" y="44"/>
                  </a:lnTo>
                  <a:lnTo>
                    <a:pt x="101" y="40"/>
                  </a:lnTo>
                  <a:lnTo>
                    <a:pt x="95" y="37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5" y="24"/>
                  </a:lnTo>
                  <a:lnTo>
                    <a:pt x="101" y="22"/>
                  </a:lnTo>
                  <a:lnTo>
                    <a:pt x="122" y="29"/>
                  </a:lnTo>
                  <a:lnTo>
                    <a:pt x="135" y="24"/>
                  </a:lnTo>
                  <a:lnTo>
                    <a:pt x="142" y="26"/>
                  </a:lnTo>
                  <a:lnTo>
                    <a:pt x="146" y="18"/>
                  </a:lnTo>
                  <a:lnTo>
                    <a:pt x="155" y="11"/>
                  </a:lnTo>
                  <a:lnTo>
                    <a:pt x="182" y="0"/>
                  </a:lnTo>
                  <a:lnTo>
                    <a:pt x="193" y="8"/>
                  </a:lnTo>
                  <a:lnTo>
                    <a:pt x="193" y="13"/>
                  </a:lnTo>
                  <a:lnTo>
                    <a:pt x="199" y="11"/>
                  </a:lnTo>
                  <a:lnTo>
                    <a:pt x="193" y="26"/>
                  </a:lnTo>
                  <a:lnTo>
                    <a:pt x="186" y="31"/>
                  </a:lnTo>
                  <a:lnTo>
                    <a:pt x="186" y="38"/>
                  </a:lnTo>
                  <a:lnTo>
                    <a:pt x="175" y="40"/>
                  </a:lnTo>
                  <a:lnTo>
                    <a:pt x="177" y="51"/>
                  </a:lnTo>
                  <a:lnTo>
                    <a:pt x="184" y="57"/>
                  </a:lnTo>
                  <a:lnTo>
                    <a:pt x="186" y="64"/>
                  </a:lnTo>
                  <a:lnTo>
                    <a:pt x="177" y="71"/>
                  </a:lnTo>
                  <a:lnTo>
                    <a:pt x="173" y="66"/>
                  </a:lnTo>
                  <a:lnTo>
                    <a:pt x="168" y="68"/>
                  </a:lnTo>
                  <a:lnTo>
                    <a:pt x="173" y="78"/>
                  </a:lnTo>
                  <a:lnTo>
                    <a:pt x="173" y="89"/>
                  </a:lnTo>
                  <a:lnTo>
                    <a:pt x="177" y="97"/>
                  </a:lnTo>
                  <a:lnTo>
                    <a:pt x="184" y="97"/>
                  </a:lnTo>
                  <a:lnTo>
                    <a:pt x="210" y="111"/>
                  </a:lnTo>
                  <a:lnTo>
                    <a:pt x="210" y="111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" name="Freeform 1217"/>
            <p:cNvSpPr>
              <a:spLocks/>
            </p:cNvSpPr>
            <p:nvPr/>
          </p:nvSpPr>
          <p:spPr bwMode="auto">
            <a:xfrm>
              <a:off x="4181" y="2054"/>
              <a:ext cx="8" cy="31"/>
            </a:xfrm>
            <a:custGeom>
              <a:avLst/>
              <a:gdLst>
                <a:gd name="T0" fmla="*/ 8 w 8"/>
                <a:gd name="T1" fmla="*/ 0 h 31"/>
                <a:gd name="T2" fmla="*/ 0 w 8"/>
                <a:gd name="T3" fmla="*/ 27 h 31"/>
                <a:gd name="T4" fmla="*/ 2 w 8"/>
                <a:gd name="T5" fmla="*/ 31 h 31"/>
                <a:gd name="T6" fmla="*/ 8 w 8"/>
                <a:gd name="T7" fmla="*/ 0 h 31"/>
                <a:gd name="T8" fmla="*/ 8 w 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" name="Freeform 1218"/>
            <p:cNvSpPr>
              <a:spLocks/>
            </p:cNvSpPr>
            <p:nvPr/>
          </p:nvSpPr>
          <p:spPr bwMode="auto">
            <a:xfrm>
              <a:off x="4181" y="2054"/>
              <a:ext cx="8" cy="31"/>
            </a:xfrm>
            <a:custGeom>
              <a:avLst/>
              <a:gdLst>
                <a:gd name="T0" fmla="*/ 8 w 8"/>
                <a:gd name="T1" fmla="*/ 0 h 31"/>
                <a:gd name="T2" fmla="*/ 0 w 8"/>
                <a:gd name="T3" fmla="*/ 27 h 31"/>
                <a:gd name="T4" fmla="*/ 2 w 8"/>
                <a:gd name="T5" fmla="*/ 31 h 31"/>
                <a:gd name="T6" fmla="*/ 8 w 8"/>
                <a:gd name="T7" fmla="*/ 0 h 31"/>
                <a:gd name="T8" fmla="*/ 8 w 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" name="Freeform 1219"/>
            <p:cNvSpPr>
              <a:spLocks/>
            </p:cNvSpPr>
            <p:nvPr/>
          </p:nvSpPr>
          <p:spPr bwMode="auto">
            <a:xfrm>
              <a:off x="4200" y="215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1 h 7"/>
                <a:gd name="T4" fmla="*/ 1 w 3"/>
                <a:gd name="T5" fmla="*/ 7 h 7"/>
                <a:gd name="T6" fmla="*/ 3 w 3"/>
                <a:gd name="T7" fmla="*/ 0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Freeform 1220"/>
            <p:cNvSpPr>
              <a:spLocks/>
            </p:cNvSpPr>
            <p:nvPr/>
          </p:nvSpPr>
          <p:spPr bwMode="auto">
            <a:xfrm>
              <a:off x="4200" y="215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1 h 7"/>
                <a:gd name="T4" fmla="*/ 1 w 3"/>
                <a:gd name="T5" fmla="*/ 7 h 7"/>
                <a:gd name="T6" fmla="*/ 3 w 3"/>
                <a:gd name="T7" fmla="*/ 0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" name="Freeform 1221"/>
            <p:cNvSpPr>
              <a:spLocks/>
            </p:cNvSpPr>
            <p:nvPr/>
          </p:nvSpPr>
          <p:spPr bwMode="auto">
            <a:xfrm>
              <a:off x="4105" y="1293"/>
              <a:ext cx="507" cy="248"/>
            </a:xfrm>
            <a:custGeom>
              <a:avLst/>
              <a:gdLst>
                <a:gd name="T0" fmla="*/ 0 w 507"/>
                <a:gd name="T1" fmla="*/ 80 h 248"/>
                <a:gd name="T2" fmla="*/ 5 w 507"/>
                <a:gd name="T3" fmla="*/ 91 h 248"/>
                <a:gd name="T4" fmla="*/ 16 w 507"/>
                <a:gd name="T5" fmla="*/ 106 h 248"/>
                <a:gd name="T6" fmla="*/ 38 w 507"/>
                <a:gd name="T7" fmla="*/ 109 h 248"/>
                <a:gd name="T8" fmla="*/ 40 w 507"/>
                <a:gd name="T9" fmla="*/ 113 h 248"/>
                <a:gd name="T10" fmla="*/ 47 w 507"/>
                <a:gd name="T11" fmla="*/ 137 h 248"/>
                <a:gd name="T12" fmla="*/ 49 w 507"/>
                <a:gd name="T13" fmla="*/ 157 h 248"/>
                <a:gd name="T14" fmla="*/ 45 w 507"/>
                <a:gd name="T15" fmla="*/ 166 h 248"/>
                <a:gd name="T16" fmla="*/ 73 w 507"/>
                <a:gd name="T17" fmla="*/ 173 h 248"/>
                <a:gd name="T18" fmla="*/ 84 w 507"/>
                <a:gd name="T19" fmla="*/ 173 h 248"/>
                <a:gd name="T20" fmla="*/ 120 w 507"/>
                <a:gd name="T21" fmla="*/ 189 h 248"/>
                <a:gd name="T22" fmla="*/ 133 w 507"/>
                <a:gd name="T23" fmla="*/ 209 h 248"/>
                <a:gd name="T24" fmla="*/ 149 w 507"/>
                <a:gd name="T25" fmla="*/ 224 h 248"/>
                <a:gd name="T26" fmla="*/ 209 w 507"/>
                <a:gd name="T27" fmla="*/ 222 h 248"/>
                <a:gd name="T28" fmla="*/ 235 w 507"/>
                <a:gd name="T29" fmla="*/ 235 h 248"/>
                <a:gd name="T30" fmla="*/ 273 w 507"/>
                <a:gd name="T31" fmla="*/ 248 h 248"/>
                <a:gd name="T32" fmla="*/ 318 w 507"/>
                <a:gd name="T33" fmla="*/ 231 h 248"/>
                <a:gd name="T34" fmla="*/ 340 w 507"/>
                <a:gd name="T35" fmla="*/ 231 h 248"/>
                <a:gd name="T36" fmla="*/ 356 w 507"/>
                <a:gd name="T37" fmla="*/ 226 h 248"/>
                <a:gd name="T38" fmla="*/ 387 w 507"/>
                <a:gd name="T39" fmla="*/ 200 h 248"/>
                <a:gd name="T40" fmla="*/ 380 w 507"/>
                <a:gd name="T41" fmla="*/ 189 h 248"/>
                <a:gd name="T42" fmla="*/ 387 w 507"/>
                <a:gd name="T43" fmla="*/ 173 h 248"/>
                <a:gd name="T44" fmla="*/ 393 w 507"/>
                <a:gd name="T45" fmla="*/ 171 h 248"/>
                <a:gd name="T46" fmla="*/ 413 w 507"/>
                <a:gd name="T47" fmla="*/ 179 h 248"/>
                <a:gd name="T48" fmla="*/ 433 w 507"/>
                <a:gd name="T49" fmla="*/ 162 h 248"/>
                <a:gd name="T50" fmla="*/ 446 w 507"/>
                <a:gd name="T51" fmla="*/ 159 h 248"/>
                <a:gd name="T52" fmla="*/ 466 w 507"/>
                <a:gd name="T53" fmla="*/ 137 h 248"/>
                <a:gd name="T54" fmla="*/ 507 w 507"/>
                <a:gd name="T55" fmla="*/ 135 h 248"/>
                <a:gd name="T56" fmla="*/ 502 w 507"/>
                <a:gd name="T57" fmla="*/ 128 h 248"/>
                <a:gd name="T58" fmla="*/ 502 w 507"/>
                <a:gd name="T59" fmla="*/ 119 h 248"/>
                <a:gd name="T60" fmla="*/ 487 w 507"/>
                <a:gd name="T61" fmla="*/ 102 h 248"/>
                <a:gd name="T62" fmla="*/ 467 w 507"/>
                <a:gd name="T63" fmla="*/ 113 h 248"/>
                <a:gd name="T64" fmla="*/ 446 w 507"/>
                <a:gd name="T65" fmla="*/ 111 h 248"/>
                <a:gd name="T66" fmla="*/ 444 w 507"/>
                <a:gd name="T67" fmla="*/ 102 h 248"/>
                <a:gd name="T68" fmla="*/ 446 w 507"/>
                <a:gd name="T69" fmla="*/ 75 h 248"/>
                <a:gd name="T70" fmla="*/ 458 w 507"/>
                <a:gd name="T71" fmla="*/ 57 h 248"/>
                <a:gd name="T72" fmla="*/ 446 w 507"/>
                <a:gd name="T73" fmla="*/ 58 h 248"/>
                <a:gd name="T74" fmla="*/ 429 w 507"/>
                <a:gd name="T75" fmla="*/ 49 h 248"/>
                <a:gd name="T76" fmla="*/ 404 w 507"/>
                <a:gd name="T77" fmla="*/ 66 h 248"/>
                <a:gd name="T78" fmla="*/ 369 w 507"/>
                <a:gd name="T79" fmla="*/ 75 h 248"/>
                <a:gd name="T80" fmla="*/ 356 w 507"/>
                <a:gd name="T81" fmla="*/ 73 h 248"/>
                <a:gd name="T82" fmla="*/ 335 w 507"/>
                <a:gd name="T83" fmla="*/ 69 h 248"/>
                <a:gd name="T84" fmla="*/ 324 w 507"/>
                <a:gd name="T85" fmla="*/ 60 h 248"/>
                <a:gd name="T86" fmla="*/ 285 w 507"/>
                <a:gd name="T87" fmla="*/ 40 h 248"/>
                <a:gd name="T88" fmla="*/ 276 w 507"/>
                <a:gd name="T89" fmla="*/ 38 h 248"/>
                <a:gd name="T90" fmla="*/ 253 w 507"/>
                <a:gd name="T91" fmla="*/ 49 h 248"/>
                <a:gd name="T92" fmla="*/ 242 w 507"/>
                <a:gd name="T93" fmla="*/ 46 h 248"/>
                <a:gd name="T94" fmla="*/ 231 w 507"/>
                <a:gd name="T95" fmla="*/ 37 h 248"/>
                <a:gd name="T96" fmla="*/ 227 w 507"/>
                <a:gd name="T97" fmla="*/ 17 h 248"/>
                <a:gd name="T98" fmla="*/ 184 w 507"/>
                <a:gd name="T99" fmla="*/ 0 h 248"/>
                <a:gd name="T100" fmla="*/ 162 w 507"/>
                <a:gd name="T101" fmla="*/ 18 h 248"/>
                <a:gd name="T102" fmla="*/ 165 w 507"/>
                <a:gd name="T103" fmla="*/ 38 h 248"/>
                <a:gd name="T104" fmla="*/ 162 w 507"/>
                <a:gd name="T105" fmla="*/ 44 h 248"/>
                <a:gd name="T106" fmla="*/ 164 w 507"/>
                <a:gd name="T107" fmla="*/ 53 h 248"/>
                <a:gd name="T108" fmla="*/ 160 w 507"/>
                <a:gd name="T109" fmla="*/ 55 h 248"/>
                <a:gd name="T110" fmla="*/ 115 w 507"/>
                <a:gd name="T111" fmla="*/ 55 h 248"/>
                <a:gd name="T112" fmla="*/ 104 w 507"/>
                <a:gd name="T113" fmla="*/ 44 h 248"/>
                <a:gd name="T114" fmla="*/ 65 w 507"/>
                <a:gd name="T115" fmla="*/ 40 h 248"/>
                <a:gd name="T116" fmla="*/ 45 w 507"/>
                <a:gd name="T117" fmla="*/ 46 h 248"/>
                <a:gd name="T118" fmla="*/ 9 w 507"/>
                <a:gd name="T119" fmla="*/ 69 h 248"/>
                <a:gd name="T120" fmla="*/ 0 w 507"/>
                <a:gd name="T121" fmla="*/ 80 h 248"/>
                <a:gd name="T122" fmla="*/ 0 w 507"/>
                <a:gd name="T123" fmla="*/ 8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248">
                  <a:moveTo>
                    <a:pt x="0" y="80"/>
                  </a:moveTo>
                  <a:lnTo>
                    <a:pt x="5" y="91"/>
                  </a:lnTo>
                  <a:lnTo>
                    <a:pt x="16" y="106"/>
                  </a:lnTo>
                  <a:lnTo>
                    <a:pt x="38" y="109"/>
                  </a:lnTo>
                  <a:lnTo>
                    <a:pt x="40" y="113"/>
                  </a:lnTo>
                  <a:lnTo>
                    <a:pt x="47" y="137"/>
                  </a:lnTo>
                  <a:lnTo>
                    <a:pt x="49" y="157"/>
                  </a:lnTo>
                  <a:lnTo>
                    <a:pt x="45" y="166"/>
                  </a:lnTo>
                  <a:lnTo>
                    <a:pt x="73" y="173"/>
                  </a:lnTo>
                  <a:lnTo>
                    <a:pt x="84" y="173"/>
                  </a:lnTo>
                  <a:lnTo>
                    <a:pt x="120" y="189"/>
                  </a:lnTo>
                  <a:lnTo>
                    <a:pt x="133" y="209"/>
                  </a:lnTo>
                  <a:lnTo>
                    <a:pt x="149" y="224"/>
                  </a:lnTo>
                  <a:lnTo>
                    <a:pt x="209" y="222"/>
                  </a:lnTo>
                  <a:lnTo>
                    <a:pt x="235" y="235"/>
                  </a:lnTo>
                  <a:lnTo>
                    <a:pt x="273" y="248"/>
                  </a:lnTo>
                  <a:lnTo>
                    <a:pt x="318" y="231"/>
                  </a:lnTo>
                  <a:lnTo>
                    <a:pt x="340" y="231"/>
                  </a:lnTo>
                  <a:lnTo>
                    <a:pt x="356" y="226"/>
                  </a:lnTo>
                  <a:lnTo>
                    <a:pt x="387" y="200"/>
                  </a:lnTo>
                  <a:lnTo>
                    <a:pt x="380" y="189"/>
                  </a:lnTo>
                  <a:lnTo>
                    <a:pt x="387" y="173"/>
                  </a:lnTo>
                  <a:lnTo>
                    <a:pt x="393" y="171"/>
                  </a:lnTo>
                  <a:lnTo>
                    <a:pt x="413" y="179"/>
                  </a:lnTo>
                  <a:lnTo>
                    <a:pt x="433" y="162"/>
                  </a:lnTo>
                  <a:lnTo>
                    <a:pt x="446" y="159"/>
                  </a:lnTo>
                  <a:lnTo>
                    <a:pt x="466" y="137"/>
                  </a:lnTo>
                  <a:lnTo>
                    <a:pt x="507" y="135"/>
                  </a:lnTo>
                  <a:lnTo>
                    <a:pt x="502" y="128"/>
                  </a:lnTo>
                  <a:lnTo>
                    <a:pt x="502" y="119"/>
                  </a:lnTo>
                  <a:lnTo>
                    <a:pt x="487" y="102"/>
                  </a:lnTo>
                  <a:lnTo>
                    <a:pt x="467" y="113"/>
                  </a:lnTo>
                  <a:lnTo>
                    <a:pt x="446" y="111"/>
                  </a:lnTo>
                  <a:lnTo>
                    <a:pt x="444" y="102"/>
                  </a:lnTo>
                  <a:lnTo>
                    <a:pt x="446" y="75"/>
                  </a:lnTo>
                  <a:lnTo>
                    <a:pt x="458" y="57"/>
                  </a:lnTo>
                  <a:lnTo>
                    <a:pt x="446" y="58"/>
                  </a:lnTo>
                  <a:lnTo>
                    <a:pt x="429" y="49"/>
                  </a:lnTo>
                  <a:lnTo>
                    <a:pt x="404" y="66"/>
                  </a:lnTo>
                  <a:lnTo>
                    <a:pt x="369" y="75"/>
                  </a:lnTo>
                  <a:lnTo>
                    <a:pt x="356" y="73"/>
                  </a:lnTo>
                  <a:lnTo>
                    <a:pt x="335" y="69"/>
                  </a:lnTo>
                  <a:lnTo>
                    <a:pt x="324" y="60"/>
                  </a:lnTo>
                  <a:lnTo>
                    <a:pt x="285" y="40"/>
                  </a:lnTo>
                  <a:lnTo>
                    <a:pt x="276" y="38"/>
                  </a:lnTo>
                  <a:lnTo>
                    <a:pt x="253" y="49"/>
                  </a:lnTo>
                  <a:lnTo>
                    <a:pt x="242" y="46"/>
                  </a:lnTo>
                  <a:lnTo>
                    <a:pt x="231" y="37"/>
                  </a:lnTo>
                  <a:lnTo>
                    <a:pt x="227" y="17"/>
                  </a:lnTo>
                  <a:lnTo>
                    <a:pt x="184" y="0"/>
                  </a:lnTo>
                  <a:lnTo>
                    <a:pt x="162" y="18"/>
                  </a:lnTo>
                  <a:lnTo>
                    <a:pt x="165" y="38"/>
                  </a:lnTo>
                  <a:lnTo>
                    <a:pt x="162" y="44"/>
                  </a:lnTo>
                  <a:lnTo>
                    <a:pt x="164" y="53"/>
                  </a:lnTo>
                  <a:lnTo>
                    <a:pt x="160" y="55"/>
                  </a:lnTo>
                  <a:lnTo>
                    <a:pt x="115" y="55"/>
                  </a:lnTo>
                  <a:lnTo>
                    <a:pt x="104" y="44"/>
                  </a:lnTo>
                  <a:lnTo>
                    <a:pt x="65" y="40"/>
                  </a:lnTo>
                  <a:lnTo>
                    <a:pt x="45" y="46"/>
                  </a:lnTo>
                  <a:lnTo>
                    <a:pt x="9" y="69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" name="Freeform 1222"/>
            <p:cNvSpPr>
              <a:spLocks/>
            </p:cNvSpPr>
            <p:nvPr/>
          </p:nvSpPr>
          <p:spPr bwMode="auto">
            <a:xfrm>
              <a:off x="4105" y="1293"/>
              <a:ext cx="507" cy="248"/>
            </a:xfrm>
            <a:custGeom>
              <a:avLst/>
              <a:gdLst>
                <a:gd name="T0" fmla="*/ 0 w 507"/>
                <a:gd name="T1" fmla="*/ 80 h 248"/>
                <a:gd name="T2" fmla="*/ 5 w 507"/>
                <a:gd name="T3" fmla="*/ 91 h 248"/>
                <a:gd name="T4" fmla="*/ 16 w 507"/>
                <a:gd name="T5" fmla="*/ 106 h 248"/>
                <a:gd name="T6" fmla="*/ 38 w 507"/>
                <a:gd name="T7" fmla="*/ 109 h 248"/>
                <a:gd name="T8" fmla="*/ 40 w 507"/>
                <a:gd name="T9" fmla="*/ 113 h 248"/>
                <a:gd name="T10" fmla="*/ 47 w 507"/>
                <a:gd name="T11" fmla="*/ 137 h 248"/>
                <a:gd name="T12" fmla="*/ 49 w 507"/>
                <a:gd name="T13" fmla="*/ 157 h 248"/>
                <a:gd name="T14" fmla="*/ 45 w 507"/>
                <a:gd name="T15" fmla="*/ 166 h 248"/>
                <a:gd name="T16" fmla="*/ 73 w 507"/>
                <a:gd name="T17" fmla="*/ 173 h 248"/>
                <a:gd name="T18" fmla="*/ 84 w 507"/>
                <a:gd name="T19" fmla="*/ 173 h 248"/>
                <a:gd name="T20" fmla="*/ 120 w 507"/>
                <a:gd name="T21" fmla="*/ 189 h 248"/>
                <a:gd name="T22" fmla="*/ 133 w 507"/>
                <a:gd name="T23" fmla="*/ 209 h 248"/>
                <a:gd name="T24" fmla="*/ 149 w 507"/>
                <a:gd name="T25" fmla="*/ 224 h 248"/>
                <a:gd name="T26" fmla="*/ 209 w 507"/>
                <a:gd name="T27" fmla="*/ 222 h 248"/>
                <a:gd name="T28" fmla="*/ 235 w 507"/>
                <a:gd name="T29" fmla="*/ 235 h 248"/>
                <a:gd name="T30" fmla="*/ 273 w 507"/>
                <a:gd name="T31" fmla="*/ 248 h 248"/>
                <a:gd name="T32" fmla="*/ 318 w 507"/>
                <a:gd name="T33" fmla="*/ 231 h 248"/>
                <a:gd name="T34" fmla="*/ 340 w 507"/>
                <a:gd name="T35" fmla="*/ 231 h 248"/>
                <a:gd name="T36" fmla="*/ 356 w 507"/>
                <a:gd name="T37" fmla="*/ 226 h 248"/>
                <a:gd name="T38" fmla="*/ 387 w 507"/>
                <a:gd name="T39" fmla="*/ 200 h 248"/>
                <a:gd name="T40" fmla="*/ 380 w 507"/>
                <a:gd name="T41" fmla="*/ 189 h 248"/>
                <a:gd name="T42" fmla="*/ 387 w 507"/>
                <a:gd name="T43" fmla="*/ 173 h 248"/>
                <a:gd name="T44" fmla="*/ 393 w 507"/>
                <a:gd name="T45" fmla="*/ 171 h 248"/>
                <a:gd name="T46" fmla="*/ 413 w 507"/>
                <a:gd name="T47" fmla="*/ 179 h 248"/>
                <a:gd name="T48" fmla="*/ 433 w 507"/>
                <a:gd name="T49" fmla="*/ 162 h 248"/>
                <a:gd name="T50" fmla="*/ 446 w 507"/>
                <a:gd name="T51" fmla="*/ 159 h 248"/>
                <a:gd name="T52" fmla="*/ 466 w 507"/>
                <a:gd name="T53" fmla="*/ 137 h 248"/>
                <a:gd name="T54" fmla="*/ 507 w 507"/>
                <a:gd name="T55" fmla="*/ 135 h 248"/>
                <a:gd name="T56" fmla="*/ 502 w 507"/>
                <a:gd name="T57" fmla="*/ 128 h 248"/>
                <a:gd name="T58" fmla="*/ 502 w 507"/>
                <a:gd name="T59" fmla="*/ 119 h 248"/>
                <a:gd name="T60" fmla="*/ 487 w 507"/>
                <a:gd name="T61" fmla="*/ 102 h 248"/>
                <a:gd name="T62" fmla="*/ 467 w 507"/>
                <a:gd name="T63" fmla="*/ 113 h 248"/>
                <a:gd name="T64" fmla="*/ 446 w 507"/>
                <a:gd name="T65" fmla="*/ 111 h 248"/>
                <a:gd name="T66" fmla="*/ 444 w 507"/>
                <a:gd name="T67" fmla="*/ 102 h 248"/>
                <a:gd name="T68" fmla="*/ 446 w 507"/>
                <a:gd name="T69" fmla="*/ 75 h 248"/>
                <a:gd name="T70" fmla="*/ 458 w 507"/>
                <a:gd name="T71" fmla="*/ 57 h 248"/>
                <a:gd name="T72" fmla="*/ 446 w 507"/>
                <a:gd name="T73" fmla="*/ 58 h 248"/>
                <a:gd name="T74" fmla="*/ 429 w 507"/>
                <a:gd name="T75" fmla="*/ 49 h 248"/>
                <a:gd name="T76" fmla="*/ 404 w 507"/>
                <a:gd name="T77" fmla="*/ 66 h 248"/>
                <a:gd name="T78" fmla="*/ 369 w 507"/>
                <a:gd name="T79" fmla="*/ 75 h 248"/>
                <a:gd name="T80" fmla="*/ 356 w 507"/>
                <a:gd name="T81" fmla="*/ 73 h 248"/>
                <a:gd name="T82" fmla="*/ 335 w 507"/>
                <a:gd name="T83" fmla="*/ 69 h 248"/>
                <a:gd name="T84" fmla="*/ 324 w 507"/>
                <a:gd name="T85" fmla="*/ 60 h 248"/>
                <a:gd name="T86" fmla="*/ 285 w 507"/>
                <a:gd name="T87" fmla="*/ 40 h 248"/>
                <a:gd name="T88" fmla="*/ 276 w 507"/>
                <a:gd name="T89" fmla="*/ 38 h 248"/>
                <a:gd name="T90" fmla="*/ 253 w 507"/>
                <a:gd name="T91" fmla="*/ 49 h 248"/>
                <a:gd name="T92" fmla="*/ 242 w 507"/>
                <a:gd name="T93" fmla="*/ 46 h 248"/>
                <a:gd name="T94" fmla="*/ 231 w 507"/>
                <a:gd name="T95" fmla="*/ 37 h 248"/>
                <a:gd name="T96" fmla="*/ 227 w 507"/>
                <a:gd name="T97" fmla="*/ 17 h 248"/>
                <a:gd name="T98" fmla="*/ 184 w 507"/>
                <a:gd name="T99" fmla="*/ 0 h 248"/>
                <a:gd name="T100" fmla="*/ 162 w 507"/>
                <a:gd name="T101" fmla="*/ 18 h 248"/>
                <a:gd name="T102" fmla="*/ 165 w 507"/>
                <a:gd name="T103" fmla="*/ 38 h 248"/>
                <a:gd name="T104" fmla="*/ 162 w 507"/>
                <a:gd name="T105" fmla="*/ 44 h 248"/>
                <a:gd name="T106" fmla="*/ 164 w 507"/>
                <a:gd name="T107" fmla="*/ 53 h 248"/>
                <a:gd name="T108" fmla="*/ 160 w 507"/>
                <a:gd name="T109" fmla="*/ 55 h 248"/>
                <a:gd name="T110" fmla="*/ 115 w 507"/>
                <a:gd name="T111" fmla="*/ 55 h 248"/>
                <a:gd name="T112" fmla="*/ 104 w 507"/>
                <a:gd name="T113" fmla="*/ 44 h 248"/>
                <a:gd name="T114" fmla="*/ 65 w 507"/>
                <a:gd name="T115" fmla="*/ 40 h 248"/>
                <a:gd name="T116" fmla="*/ 45 w 507"/>
                <a:gd name="T117" fmla="*/ 46 h 248"/>
                <a:gd name="T118" fmla="*/ 9 w 507"/>
                <a:gd name="T119" fmla="*/ 69 h 248"/>
                <a:gd name="T120" fmla="*/ 0 w 507"/>
                <a:gd name="T121" fmla="*/ 80 h 248"/>
                <a:gd name="T122" fmla="*/ 0 w 507"/>
                <a:gd name="T123" fmla="*/ 8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248">
                  <a:moveTo>
                    <a:pt x="0" y="80"/>
                  </a:moveTo>
                  <a:lnTo>
                    <a:pt x="5" y="91"/>
                  </a:lnTo>
                  <a:lnTo>
                    <a:pt x="16" y="106"/>
                  </a:lnTo>
                  <a:lnTo>
                    <a:pt x="38" y="109"/>
                  </a:lnTo>
                  <a:lnTo>
                    <a:pt x="40" y="113"/>
                  </a:lnTo>
                  <a:lnTo>
                    <a:pt x="47" y="137"/>
                  </a:lnTo>
                  <a:lnTo>
                    <a:pt x="49" y="157"/>
                  </a:lnTo>
                  <a:lnTo>
                    <a:pt x="45" y="166"/>
                  </a:lnTo>
                  <a:lnTo>
                    <a:pt x="73" y="173"/>
                  </a:lnTo>
                  <a:lnTo>
                    <a:pt x="84" y="173"/>
                  </a:lnTo>
                  <a:lnTo>
                    <a:pt x="120" y="189"/>
                  </a:lnTo>
                  <a:lnTo>
                    <a:pt x="133" y="209"/>
                  </a:lnTo>
                  <a:lnTo>
                    <a:pt x="149" y="224"/>
                  </a:lnTo>
                  <a:lnTo>
                    <a:pt x="209" y="222"/>
                  </a:lnTo>
                  <a:lnTo>
                    <a:pt x="235" y="235"/>
                  </a:lnTo>
                  <a:lnTo>
                    <a:pt x="273" y="248"/>
                  </a:lnTo>
                  <a:lnTo>
                    <a:pt x="318" y="231"/>
                  </a:lnTo>
                  <a:lnTo>
                    <a:pt x="340" y="231"/>
                  </a:lnTo>
                  <a:lnTo>
                    <a:pt x="356" y="226"/>
                  </a:lnTo>
                  <a:lnTo>
                    <a:pt x="387" y="200"/>
                  </a:lnTo>
                  <a:lnTo>
                    <a:pt x="380" y="189"/>
                  </a:lnTo>
                  <a:lnTo>
                    <a:pt x="387" y="173"/>
                  </a:lnTo>
                  <a:lnTo>
                    <a:pt x="393" y="171"/>
                  </a:lnTo>
                  <a:lnTo>
                    <a:pt x="413" y="179"/>
                  </a:lnTo>
                  <a:lnTo>
                    <a:pt x="433" y="162"/>
                  </a:lnTo>
                  <a:lnTo>
                    <a:pt x="446" y="159"/>
                  </a:lnTo>
                  <a:lnTo>
                    <a:pt x="466" y="137"/>
                  </a:lnTo>
                  <a:lnTo>
                    <a:pt x="507" y="135"/>
                  </a:lnTo>
                  <a:lnTo>
                    <a:pt x="502" y="128"/>
                  </a:lnTo>
                  <a:lnTo>
                    <a:pt x="502" y="119"/>
                  </a:lnTo>
                  <a:lnTo>
                    <a:pt x="487" y="102"/>
                  </a:lnTo>
                  <a:lnTo>
                    <a:pt x="467" y="113"/>
                  </a:lnTo>
                  <a:lnTo>
                    <a:pt x="446" y="111"/>
                  </a:lnTo>
                  <a:lnTo>
                    <a:pt x="444" y="102"/>
                  </a:lnTo>
                  <a:lnTo>
                    <a:pt x="446" y="75"/>
                  </a:lnTo>
                  <a:lnTo>
                    <a:pt x="458" y="57"/>
                  </a:lnTo>
                  <a:lnTo>
                    <a:pt x="446" y="58"/>
                  </a:lnTo>
                  <a:lnTo>
                    <a:pt x="429" y="49"/>
                  </a:lnTo>
                  <a:lnTo>
                    <a:pt x="404" y="66"/>
                  </a:lnTo>
                  <a:lnTo>
                    <a:pt x="369" y="75"/>
                  </a:lnTo>
                  <a:lnTo>
                    <a:pt x="356" y="73"/>
                  </a:lnTo>
                  <a:lnTo>
                    <a:pt x="335" y="69"/>
                  </a:lnTo>
                  <a:lnTo>
                    <a:pt x="324" y="60"/>
                  </a:lnTo>
                  <a:lnTo>
                    <a:pt x="285" y="40"/>
                  </a:lnTo>
                  <a:lnTo>
                    <a:pt x="276" y="38"/>
                  </a:lnTo>
                  <a:lnTo>
                    <a:pt x="253" y="49"/>
                  </a:lnTo>
                  <a:lnTo>
                    <a:pt x="242" y="46"/>
                  </a:lnTo>
                  <a:lnTo>
                    <a:pt x="231" y="37"/>
                  </a:lnTo>
                  <a:lnTo>
                    <a:pt x="227" y="17"/>
                  </a:lnTo>
                  <a:lnTo>
                    <a:pt x="184" y="0"/>
                  </a:lnTo>
                  <a:lnTo>
                    <a:pt x="162" y="18"/>
                  </a:lnTo>
                  <a:lnTo>
                    <a:pt x="165" y="38"/>
                  </a:lnTo>
                  <a:lnTo>
                    <a:pt x="162" y="44"/>
                  </a:lnTo>
                  <a:lnTo>
                    <a:pt x="164" y="53"/>
                  </a:lnTo>
                  <a:lnTo>
                    <a:pt x="160" y="55"/>
                  </a:lnTo>
                  <a:lnTo>
                    <a:pt x="115" y="55"/>
                  </a:lnTo>
                  <a:lnTo>
                    <a:pt x="104" y="44"/>
                  </a:lnTo>
                  <a:lnTo>
                    <a:pt x="65" y="40"/>
                  </a:lnTo>
                  <a:lnTo>
                    <a:pt x="45" y="46"/>
                  </a:lnTo>
                  <a:lnTo>
                    <a:pt x="9" y="69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" name="Freeform 1224"/>
            <p:cNvSpPr>
              <a:spLocks/>
            </p:cNvSpPr>
            <p:nvPr/>
          </p:nvSpPr>
          <p:spPr bwMode="auto">
            <a:xfrm>
              <a:off x="1970" y="3489"/>
              <a:ext cx="14" cy="7"/>
            </a:xfrm>
            <a:custGeom>
              <a:avLst/>
              <a:gdLst>
                <a:gd name="T0" fmla="*/ 5 w 14"/>
                <a:gd name="T1" fmla="*/ 0 h 7"/>
                <a:gd name="T2" fmla="*/ 14 w 14"/>
                <a:gd name="T3" fmla="*/ 7 h 7"/>
                <a:gd name="T4" fmla="*/ 0 w 14"/>
                <a:gd name="T5" fmla="*/ 2 h 7"/>
                <a:gd name="T6" fmla="*/ 5 w 14"/>
                <a:gd name="T7" fmla="*/ 0 h 7"/>
                <a:gd name="T8" fmla="*/ 5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5" y="0"/>
                  </a:moveTo>
                  <a:lnTo>
                    <a:pt x="14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2" name="Freeform 1225"/>
            <p:cNvSpPr>
              <a:spLocks/>
            </p:cNvSpPr>
            <p:nvPr/>
          </p:nvSpPr>
          <p:spPr bwMode="auto">
            <a:xfrm>
              <a:off x="1970" y="3489"/>
              <a:ext cx="14" cy="7"/>
            </a:xfrm>
            <a:custGeom>
              <a:avLst/>
              <a:gdLst>
                <a:gd name="T0" fmla="*/ 5 w 14"/>
                <a:gd name="T1" fmla="*/ 0 h 7"/>
                <a:gd name="T2" fmla="*/ 14 w 14"/>
                <a:gd name="T3" fmla="*/ 7 h 7"/>
                <a:gd name="T4" fmla="*/ 0 w 14"/>
                <a:gd name="T5" fmla="*/ 2 h 7"/>
                <a:gd name="T6" fmla="*/ 5 w 14"/>
                <a:gd name="T7" fmla="*/ 0 h 7"/>
                <a:gd name="T8" fmla="*/ 5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5" y="0"/>
                  </a:moveTo>
                  <a:lnTo>
                    <a:pt x="14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3" name="Freeform 1226"/>
            <p:cNvSpPr>
              <a:spLocks/>
            </p:cNvSpPr>
            <p:nvPr/>
          </p:nvSpPr>
          <p:spPr bwMode="auto">
            <a:xfrm>
              <a:off x="1817" y="3507"/>
              <a:ext cx="14" cy="5"/>
            </a:xfrm>
            <a:custGeom>
              <a:avLst/>
              <a:gdLst>
                <a:gd name="T0" fmla="*/ 14 w 14"/>
                <a:gd name="T1" fmla="*/ 0 h 5"/>
                <a:gd name="T2" fmla="*/ 4 w 14"/>
                <a:gd name="T3" fmla="*/ 5 h 5"/>
                <a:gd name="T4" fmla="*/ 0 w 14"/>
                <a:gd name="T5" fmla="*/ 2 h 5"/>
                <a:gd name="T6" fmla="*/ 14 w 14"/>
                <a:gd name="T7" fmla="*/ 0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4" y="5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4" name="Freeform 1227"/>
            <p:cNvSpPr>
              <a:spLocks/>
            </p:cNvSpPr>
            <p:nvPr/>
          </p:nvSpPr>
          <p:spPr bwMode="auto">
            <a:xfrm>
              <a:off x="1817" y="3507"/>
              <a:ext cx="14" cy="5"/>
            </a:xfrm>
            <a:custGeom>
              <a:avLst/>
              <a:gdLst>
                <a:gd name="T0" fmla="*/ 14 w 14"/>
                <a:gd name="T1" fmla="*/ 0 h 5"/>
                <a:gd name="T2" fmla="*/ 4 w 14"/>
                <a:gd name="T3" fmla="*/ 5 h 5"/>
                <a:gd name="T4" fmla="*/ 0 w 14"/>
                <a:gd name="T5" fmla="*/ 2 h 5"/>
                <a:gd name="T6" fmla="*/ 14 w 14"/>
                <a:gd name="T7" fmla="*/ 0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4" y="5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5" name="Freeform 1228"/>
            <p:cNvSpPr>
              <a:spLocks/>
            </p:cNvSpPr>
            <p:nvPr/>
          </p:nvSpPr>
          <p:spPr bwMode="auto">
            <a:xfrm>
              <a:off x="1762" y="3538"/>
              <a:ext cx="20" cy="7"/>
            </a:xfrm>
            <a:custGeom>
              <a:avLst/>
              <a:gdLst>
                <a:gd name="T0" fmla="*/ 0 w 20"/>
                <a:gd name="T1" fmla="*/ 7 h 7"/>
                <a:gd name="T2" fmla="*/ 9 w 20"/>
                <a:gd name="T3" fmla="*/ 0 h 7"/>
                <a:gd name="T4" fmla="*/ 20 w 20"/>
                <a:gd name="T5" fmla="*/ 0 h 7"/>
                <a:gd name="T6" fmla="*/ 0 w 20"/>
                <a:gd name="T7" fmla="*/ 7 h 7"/>
                <a:gd name="T8" fmla="*/ 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6" name="Freeform 1229"/>
            <p:cNvSpPr>
              <a:spLocks/>
            </p:cNvSpPr>
            <p:nvPr/>
          </p:nvSpPr>
          <p:spPr bwMode="auto">
            <a:xfrm>
              <a:off x="1762" y="3538"/>
              <a:ext cx="20" cy="7"/>
            </a:xfrm>
            <a:custGeom>
              <a:avLst/>
              <a:gdLst>
                <a:gd name="T0" fmla="*/ 0 w 20"/>
                <a:gd name="T1" fmla="*/ 7 h 7"/>
                <a:gd name="T2" fmla="*/ 9 w 20"/>
                <a:gd name="T3" fmla="*/ 0 h 7"/>
                <a:gd name="T4" fmla="*/ 20 w 20"/>
                <a:gd name="T5" fmla="*/ 0 h 7"/>
                <a:gd name="T6" fmla="*/ 0 w 20"/>
                <a:gd name="T7" fmla="*/ 7 h 7"/>
                <a:gd name="T8" fmla="*/ 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7" name="Freeform 1230"/>
            <p:cNvSpPr>
              <a:spLocks/>
            </p:cNvSpPr>
            <p:nvPr/>
          </p:nvSpPr>
          <p:spPr bwMode="auto">
            <a:xfrm>
              <a:off x="1728" y="3556"/>
              <a:ext cx="18" cy="7"/>
            </a:xfrm>
            <a:custGeom>
              <a:avLst/>
              <a:gdLst>
                <a:gd name="T0" fmla="*/ 0 w 18"/>
                <a:gd name="T1" fmla="*/ 7 h 7"/>
                <a:gd name="T2" fmla="*/ 16 w 18"/>
                <a:gd name="T3" fmla="*/ 0 h 7"/>
                <a:gd name="T4" fmla="*/ 18 w 18"/>
                <a:gd name="T5" fmla="*/ 5 h 7"/>
                <a:gd name="T6" fmla="*/ 0 w 18"/>
                <a:gd name="T7" fmla="*/ 7 h 7"/>
                <a:gd name="T8" fmla="*/ 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7"/>
                  </a:moveTo>
                  <a:lnTo>
                    <a:pt x="16" y="0"/>
                  </a:lnTo>
                  <a:lnTo>
                    <a:pt x="18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" name="Freeform 1231"/>
            <p:cNvSpPr>
              <a:spLocks/>
            </p:cNvSpPr>
            <p:nvPr/>
          </p:nvSpPr>
          <p:spPr bwMode="auto">
            <a:xfrm>
              <a:off x="1728" y="3556"/>
              <a:ext cx="18" cy="7"/>
            </a:xfrm>
            <a:custGeom>
              <a:avLst/>
              <a:gdLst>
                <a:gd name="T0" fmla="*/ 0 w 18"/>
                <a:gd name="T1" fmla="*/ 7 h 7"/>
                <a:gd name="T2" fmla="*/ 16 w 18"/>
                <a:gd name="T3" fmla="*/ 0 h 7"/>
                <a:gd name="T4" fmla="*/ 18 w 18"/>
                <a:gd name="T5" fmla="*/ 5 h 7"/>
                <a:gd name="T6" fmla="*/ 0 w 18"/>
                <a:gd name="T7" fmla="*/ 7 h 7"/>
                <a:gd name="T8" fmla="*/ 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7"/>
                  </a:moveTo>
                  <a:lnTo>
                    <a:pt x="16" y="0"/>
                  </a:lnTo>
                  <a:lnTo>
                    <a:pt x="18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9" name="Freeform 1232"/>
            <p:cNvSpPr>
              <a:spLocks/>
            </p:cNvSpPr>
            <p:nvPr/>
          </p:nvSpPr>
          <p:spPr bwMode="auto">
            <a:xfrm>
              <a:off x="1771" y="3605"/>
              <a:ext cx="19" cy="18"/>
            </a:xfrm>
            <a:custGeom>
              <a:avLst/>
              <a:gdLst>
                <a:gd name="T0" fmla="*/ 2 w 19"/>
                <a:gd name="T1" fmla="*/ 18 h 18"/>
                <a:gd name="T2" fmla="*/ 4 w 19"/>
                <a:gd name="T3" fmla="*/ 13 h 18"/>
                <a:gd name="T4" fmla="*/ 0 w 19"/>
                <a:gd name="T5" fmla="*/ 7 h 18"/>
                <a:gd name="T6" fmla="*/ 4 w 19"/>
                <a:gd name="T7" fmla="*/ 0 h 18"/>
                <a:gd name="T8" fmla="*/ 19 w 19"/>
                <a:gd name="T9" fmla="*/ 9 h 18"/>
                <a:gd name="T10" fmla="*/ 15 w 19"/>
                <a:gd name="T11" fmla="*/ 18 h 18"/>
                <a:gd name="T12" fmla="*/ 2 w 19"/>
                <a:gd name="T13" fmla="*/ 18 h 18"/>
                <a:gd name="T14" fmla="*/ 2 w 19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2" y="18"/>
                  </a:moveTo>
                  <a:lnTo>
                    <a:pt x="4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19" y="9"/>
                  </a:lnTo>
                  <a:lnTo>
                    <a:pt x="15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0" name="Freeform 1233"/>
            <p:cNvSpPr>
              <a:spLocks/>
            </p:cNvSpPr>
            <p:nvPr/>
          </p:nvSpPr>
          <p:spPr bwMode="auto">
            <a:xfrm>
              <a:off x="1771" y="3605"/>
              <a:ext cx="19" cy="18"/>
            </a:xfrm>
            <a:custGeom>
              <a:avLst/>
              <a:gdLst>
                <a:gd name="T0" fmla="*/ 2 w 19"/>
                <a:gd name="T1" fmla="*/ 18 h 18"/>
                <a:gd name="T2" fmla="*/ 4 w 19"/>
                <a:gd name="T3" fmla="*/ 13 h 18"/>
                <a:gd name="T4" fmla="*/ 0 w 19"/>
                <a:gd name="T5" fmla="*/ 7 h 18"/>
                <a:gd name="T6" fmla="*/ 4 w 19"/>
                <a:gd name="T7" fmla="*/ 0 h 18"/>
                <a:gd name="T8" fmla="*/ 19 w 19"/>
                <a:gd name="T9" fmla="*/ 9 h 18"/>
                <a:gd name="T10" fmla="*/ 15 w 19"/>
                <a:gd name="T11" fmla="*/ 18 h 18"/>
                <a:gd name="T12" fmla="*/ 2 w 19"/>
                <a:gd name="T13" fmla="*/ 18 h 18"/>
                <a:gd name="T14" fmla="*/ 2 w 19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2" y="18"/>
                  </a:moveTo>
                  <a:lnTo>
                    <a:pt x="4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19" y="9"/>
                  </a:lnTo>
                  <a:lnTo>
                    <a:pt x="15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1" name="Freeform 1234"/>
            <p:cNvSpPr>
              <a:spLocks/>
            </p:cNvSpPr>
            <p:nvPr/>
          </p:nvSpPr>
          <p:spPr bwMode="auto">
            <a:xfrm>
              <a:off x="1702" y="3614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6 h 13"/>
                <a:gd name="T4" fmla="*/ 4 w 11"/>
                <a:gd name="T5" fmla="*/ 0 h 13"/>
                <a:gd name="T6" fmla="*/ 11 w 11"/>
                <a:gd name="T7" fmla="*/ 0 h 13"/>
                <a:gd name="T8" fmla="*/ 0 w 11"/>
                <a:gd name="T9" fmla="*/ 13 h 13"/>
                <a:gd name="T10" fmla="*/ 0 w 11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44" name="Freeform 1235"/>
            <p:cNvSpPr>
              <a:spLocks/>
            </p:cNvSpPr>
            <p:nvPr/>
          </p:nvSpPr>
          <p:spPr bwMode="auto">
            <a:xfrm>
              <a:off x="1702" y="3614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4 w 11"/>
                <a:gd name="T3" fmla="*/ 6 h 13"/>
                <a:gd name="T4" fmla="*/ 4 w 11"/>
                <a:gd name="T5" fmla="*/ 0 h 13"/>
                <a:gd name="T6" fmla="*/ 11 w 11"/>
                <a:gd name="T7" fmla="*/ 0 h 13"/>
                <a:gd name="T8" fmla="*/ 0 w 11"/>
                <a:gd name="T9" fmla="*/ 13 h 13"/>
                <a:gd name="T10" fmla="*/ 0 w 11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45" name="Freeform 1236"/>
            <p:cNvSpPr>
              <a:spLocks/>
            </p:cNvSpPr>
            <p:nvPr/>
          </p:nvSpPr>
          <p:spPr bwMode="auto">
            <a:xfrm>
              <a:off x="1677" y="3620"/>
              <a:ext cx="24" cy="18"/>
            </a:xfrm>
            <a:custGeom>
              <a:avLst/>
              <a:gdLst>
                <a:gd name="T0" fmla="*/ 0 w 24"/>
                <a:gd name="T1" fmla="*/ 14 h 18"/>
                <a:gd name="T2" fmla="*/ 14 w 24"/>
                <a:gd name="T3" fmla="*/ 0 h 18"/>
                <a:gd name="T4" fmla="*/ 20 w 24"/>
                <a:gd name="T5" fmla="*/ 5 h 18"/>
                <a:gd name="T6" fmla="*/ 16 w 24"/>
                <a:gd name="T7" fmla="*/ 11 h 18"/>
                <a:gd name="T8" fmla="*/ 24 w 24"/>
                <a:gd name="T9" fmla="*/ 9 h 18"/>
                <a:gd name="T10" fmla="*/ 7 w 24"/>
                <a:gd name="T11" fmla="*/ 18 h 18"/>
                <a:gd name="T12" fmla="*/ 0 w 24"/>
                <a:gd name="T13" fmla="*/ 14 h 18"/>
                <a:gd name="T14" fmla="*/ 0 w 24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8">
                  <a:moveTo>
                    <a:pt x="0" y="14"/>
                  </a:moveTo>
                  <a:lnTo>
                    <a:pt x="14" y="0"/>
                  </a:lnTo>
                  <a:lnTo>
                    <a:pt x="20" y="5"/>
                  </a:lnTo>
                  <a:lnTo>
                    <a:pt x="16" y="11"/>
                  </a:lnTo>
                  <a:lnTo>
                    <a:pt x="24" y="9"/>
                  </a:lnTo>
                  <a:lnTo>
                    <a:pt x="7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0" name="Freeform 1237"/>
            <p:cNvSpPr>
              <a:spLocks/>
            </p:cNvSpPr>
            <p:nvPr/>
          </p:nvSpPr>
          <p:spPr bwMode="auto">
            <a:xfrm>
              <a:off x="1677" y="3620"/>
              <a:ext cx="24" cy="18"/>
            </a:xfrm>
            <a:custGeom>
              <a:avLst/>
              <a:gdLst>
                <a:gd name="T0" fmla="*/ 0 w 24"/>
                <a:gd name="T1" fmla="*/ 14 h 18"/>
                <a:gd name="T2" fmla="*/ 14 w 24"/>
                <a:gd name="T3" fmla="*/ 0 h 18"/>
                <a:gd name="T4" fmla="*/ 20 w 24"/>
                <a:gd name="T5" fmla="*/ 5 h 18"/>
                <a:gd name="T6" fmla="*/ 16 w 24"/>
                <a:gd name="T7" fmla="*/ 11 h 18"/>
                <a:gd name="T8" fmla="*/ 24 w 24"/>
                <a:gd name="T9" fmla="*/ 9 h 18"/>
                <a:gd name="T10" fmla="*/ 7 w 24"/>
                <a:gd name="T11" fmla="*/ 18 h 18"/>
                <a:gd name="T12" fmla="*/ 0 w 24"/>
                <a:gd name="T13" fmla="*/ 14 h 18"/>
                <a:gd name="T14" fmla="*/ 0 w 24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8">
                  <a:moveTo>
                    <a:pt x="0" y="14"/>
                  </a:moveTo>
                  <a:lnTo>
                    <a:pt x="14" y="0"/>
                  </a:lnTo>
                  <a:lnTo>
                    <a:pt x="20" y="5"/>
                  </a:lnTo>
                  <a:lnTo>
                    <a:pt x="16" y="11"/>
                  </a:lnTo>
                  <a:lnTo>
                    <a:pt x="24" y="9"/>
                  </a:lnTo>
                  <a:lnTo>
                    <a:pt x="7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1" name="Freeform 1238"/>
            <p:cNvSpPr>
              <a:spLocks/>
            </p:cNvSpPr>
            <p:nvPr/>
          </p:nvSpPr>
          <p:spPr bwMode="auto">
            <a:xfrm>
              <a:off x="1646" y="3667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5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5" y="0"/>
                  </a:lnTo>
                  <a:lnTo>
                    <a:pt x="11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2" name="Freeform 1239"/>
            <p:cNvSpPr>
              <a:spLocks/>
            </p:cNvSpPr>
            <p:nvPr/>
          </p:nvSpPr>
          <p:spPr bwMode="auto">
            <a:xfrm>
              <a:off x="1646" y="3667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5 w 11"/>
                <a:gd name="T3" fmla="*/ 0 h 13"/>
                <a:gd name="T4" fmla="*/ 11 w 11"/>
                <a:gd name="T5" fmla="*/ 4 h 13"/>
                <a:gd name="T6" fmla="*/ 0 w 11"/>
                <a:gd name="T7" fmla="*/ 13 h 13"/>
                <a:gd name="T8" fmla="*/ 0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5" y="0"/>
                  </a:lnTo>
                  <a:lnTo>
                    <a:pt x="11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3" name="Freeform 1240"/>
            <p:cNvSpPr>
              <a:spLocks/>
            </p:cNvSpPr>
            <p:nvPr/>
          </p:nvSpPr>
          <p:spPr bwMode="auto">
            <a:xfrm>
              <a:off x="1597" y="3714"/>
              <a:ext cx="24" cy="42"/>
            </a:xfrm>
            <a:custGeom>
              <a:avLst/>
              <a:gdLst>
                <a:gd name="T0" fmla="*/ 4 w 24"/>
                <a:gd name="T1" fmla="*/ 42 h 42"/>
                <a:gd name="T2" fmla="*/ 0 w 24"/>
                <a:gd name="T3" fmla="*/ 37 h 42"/>
                <a:gd name="T4" fmla="*/ 0 w 24"/>
                <a:gd name="T5" fmla="*/ 28 h 42"/>
                <a:gd name="T6" fmla="*/ 13 w 24"/>
                <a:gd name="T7" fmla="*/ 6 h 42"/>
                <a:gd name="T8" fmla="*/ 24 w 24"/>
                <a:gd name="T9" fmla="*/ 0 h 42"/>
                <a:gd name="T10" fmla="*/ 20 w 24"/>
                <a:gd name="T11" fmla="*/ 9 h 42"/>
                <a:gd name="T12" fmla="*/ 22 w 24"/>
                <a:gd name="T13" fmla="*/ 22 h 42"/>
                <a:gd name="T14" fmla="*/ 16 w 24"/>
                <a:gd name="T15" fmla="*/ 28 h 42"/>
                <a:gd name="T16" fmla="*/ 20 w 24"/>
                <a:gd name="T17" fmla="*/ 29 h 42"/>
                <a:gd name="T18" fmla="*/ 16 w 24"/>
                <a:gd name="T19" fmla="*/ 37 h 42"/>
                <a:gd name="T20" fmla="*/ 4 w 24"/>
                <a:gd name="T21" fmla="*/ 42 h 42"/>
                <a:gd name="T22" fmla="*/ 4 w 24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2">
                  <a:moveTo>
                    <a:pt x="4" y="42"/>
                  </a:moveTo>
                  <a:lnTo>
                    <a:pt x="0" y="37"/>
                  </a:lnTo>
                  <a:lnTo>
                    <a:pt x="0" y="28"/>
                  </a:lnTo>
                  <a:lnTo>
                    <a:pt x="13" y="6"/>
                  </a:lnTo>
                  <a:lnTo>
                    <a:pt x="24" y="0"/>
                  </a:lnTo>
                  <a:lnTo>
                    <a:pt x="20" y="9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16" y="37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4" name="Freeform 1241"/>
            <p:cNvSpPr>
              <a:spLocks/>
            </p:cNvSpPr>
            <p:nvPr/>
          </p:nvSpPr>
          <p:spPr bwMode="auto">
            <a:xfrm>
              <a:off x="1597" y="3714"/>
              <a:ext cx="24" cy="42"/>
            </a:xfrm>
            <a:custGeom>
              <a:avLst/>
              <a:gdLst>
                <a:gd name="T0" fmla="*/ 4 w 24"/>
                <a:gd name="T1" fmla="*/ 42 h 42"/>
                <a:gd name="T2" fmla="*/ 0 w 24"/>
                <a:gd name="T3" fmla="*/ 37 h 42"/>
                <a:gd name="T4" fmla="*/ 0 w 24"/>
                <a:gd name="T5" fmla="*/ 28 h 42"/>
                <a:gd name="T6" fmla="*/ 13 w 24"/>
                <a:gd name="T7" fmla="*/ 6 h 42"/>
                <a:gd name="T8" fmla="*/ 24 w 24"/>
                <a:gd name="T9" fmla="*/ 0 h 42"/>
                <a:gd name="T10" fmla="*/ 20 w 24"/>
                <a:gd name="T11" fmla="*/ 9 h 42"/>
                <a:gd name="T12" fmla="*/ 22 w 24"/>
                <a:gd name="T13" fmla="*/ 22 h 42"/>
                <a:gd name="T14" fmla="*/ 16 w 24"/>
                <a:gd name="T15" fmla="*/ 28 h 42"/>
                <a:gd name="T16" fmla="*/ 20 w 24"/>
                <a:gd name="T17" fmla="*/ 29 h 42"/>
                <a:gd name="T18" fmla="*/ 16 w 24"/>
                <a:gd name="T19" fmla="*/ 37 h 42"/>
                <a:gd name="T20" fmla="*/ 4 w 24"/>
                <a:gd name="T21" fmla="*/ 42 h 42"/>
                <a:gd name="T22" fmla="*/ 4 w 24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2">
                  <a:moveTo>
                    <a:pt x="4" y="42"/>
                  </a:moveTo>
                  <a:lnTo>
                    <a:pt x="0" y="37"/>
                  </a:lnTo>
                  <a:lnTo>
                    <a:pt x="0" y="28"/>
                  </a:lnTo>
                  <a:lnTo>
                    <a:pt x="13" y="6"/>
                  </a:lnTo>
                  <a:lnTo>
                    <a:pt x="24" y="0"/>
                  </a:lnTo>
                  <a:lnTo>
                    <a:pt x="20" y="9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16" y="37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5" name="Freeform 1242"/>
            <p:cNvSpPr>
              <a:spLocks/>
            </p:cNvSpPr>
            <p:nvPr/>
          </p:nvSpPr>
          <p:spPr bwMode="auto">
            <a:xfrm>
              <a:off x="1490" y="3836"/>
              <a:ext cx="25" cy="20"/>
            </a:xfrm>
            <a:custGeom>
              <a:avLst/>
              <a:gdLst>
                <a:gd name="T0" fmla="*/ 16 w 25"/>
                <a:gd name="T1" fmla="*/ 20 h 20"/>
                <a:gd name="T2" fmla="*/ 1 w 25"/>
                <a:gd name="T3" fmla="*/ 18 h 20"/>
                <a:gd name="T4" fmla="*/ 1 w 25"/>
                <a:gd name="T5" fmla="*/ 13 h 20"/>
                <a:gd name="T6" fmla="*/ 0 w 25"/>
                <a:gd name="T7" fmla="*/ 6 h 20"/>
                <a:gd name="T8" fmla="*/ 18 w 25"/>
                <a:gd name="T9" fmla="*/ 0 h 20"/>
                <a:gd name="T10" fmla="*/ 25 w 25"/>
                <a:gd name="T11" fmla="*/ 11 h 20"/>
                <a:gd name="T12" fmla="*/ 16 w 25"/>
                <a:gd name="T13" fmla="*/ 20 h 20"/>
                <a:gd name="T14" fmla="*/ 16 w 2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0">
                  <a:moveTo>
                    <a:pt x="16" y="20"/>
                  </a:moveTo>
                  <a:lnTo>
                    <a:pt x="1" y="18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5" y="11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6" name="Freeform 1243"/>
            <p:cNvSpPr>
              <a:spLocks/>
            </p:cNvSpPr>
            <p:nvPr/>
          </p:nvSpPr>
          <p:spPr bwMode="auto">
            <a:xfrm>
              <a:off x="1490" y="3836"/>
              <a:ext cx="25" cy="20"/>
            </a:xfrm>
            <a:custGeom>
              <a:avLst/>
              <a:gdLst>
                <a:gd name="T0" fmla="*/ 16 w 25"/>
                <a:gd name="T1" fmla="*/ 20 h 20"/>
                <a:gd name="T2" fmla="*/ 1 w 25"/>
                <a:gd name="T3" fmla="*/ 18 h 20"/>
                <a:gd name="T4" fmla="*/ 1 w 25"/>
                <a:gd name="T5" fmla="*/ 13 h 20"/>
                <a:gd name="T6" fmla="*/ 0 w 25"/>
                <a:gd name="T7" fmla="*/ 6 h 20"/>
                <a:gd name="T8" fmla="*/ 18 w 25"/>
                <a:gd name="T9" fmla="*/ 0 h 20"/>
                <a:gd name="T10" fmla="*/ 25 w 25"/>
                <a:gd name="T11" fmla="*/ 11 h 20"/>
                <a:gd name="T12" fmla="*/ 16 w 25"/>
                <a:gd name="T13" fmla="*/ 20 h 20"/>
                <a:gd name="T14" fmla="*/ 16 w 2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0">
                  <a:moveTo>
                    <a:pt x="16" y="20"/>
                  </a:moveTo>
                  <a:lnTo>
                    <a:pt x="1" y="18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5" y="11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7" name="Freeform 1244"/>
            <p:cNvSpPr>
              <a:spLocks/>
            </p:cNvSpPr>
            <p:nvPr/>
          </p:nvSpPr>
          <p:spPr bwMode="auto">
            <a:xfrm>
              <a:off x="1028" y="4024"/>
              <a:ext cx="11" cy="9"/>
            </a:xfrm>
            <a:custGeom>
              <a:avLst/>
              <a:gdLst>
                <a:gd name="T0" fmla="*/ 0 w 11"/>
                <a:gd name="T1" fmla="*/ 0 h 9"/>
                <a:gd name="T2" fmla="*/ 11 w 11"/>
                <a:gd name="T3" fmla="*/ 5 h 9"/>
                <a:gd name="T4" fmla="*/ 9 w 11"/>
                <a:gd name="T5" fmla="*/ 9 h 9"/>
                <a:gd name="T6" fmla="*/ 0 w 11"/>
                <a:gd name="T7" fmla="*/ 0 h 9"/>
                <a:gd name="T8" fmla="*/ 0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5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8" name="Freeform 1245"/>
            <p:cNvSpPr>
              <a:spLocks/>
            </p:cNvSpPr>
            <p:nvPr/>
          </p:nvSpPr>
          <p:spPr bwMode="auto">
            <a:xfrm>
              <a:off x="1028" y="4024"/>
              <a:ext cx="11" cy="9"/>
            </a:xfrm>
            <a:custGeom>
              <a:avLst/>
              <a:gdLst>
                <a:gd name="T0" fmla="*/ 0 w 11"/>
                <a:gd name="T1" fmla="*/ 0 h 9"/>
                <a:gd name="T2" fmla="*/ 11 w 11"/>
                <a:gd name="T3" fmla="*/ 5 h 9"/>
                <a:gd name="T4" fmla="*/ 9 w 11"/>
                <a:gd name="T5" fmla="*/ 9 h 9"/>
                <a:gd name="T6" fmla="*/ 0 w 11"/>
                <a:gd name="T7" fmla="*/ 0 h 9"/>
                <a:gd name="T8" fmla="*/ 0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5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59" name="Freeform 1246"/>
            <p:cNvSpPr>
              <a:spLocks/>
            </p:cNvSpPr>
            <p:nvPr/>
          </p:nvSpPr>
          <p:spPr bwMode="auto">
            <a:xfrm>
              <a:off x="1251" y="3800"/>
              <a:ext cx="9" cy="13"/>
            </a:xfrm>
            <a:custGeom>
              <a:avLst/>
              <a:gdLst>
                <a:gd name="T0" fmla="*/ 6 w 9"/>
                <a:gd name="T1" fmla="*/ 0 h 13"/>
                <a:gd name="T2" fmla="*/ 9 w 9"/>
                <a:gd name="T3" fmla="*/ 5 h 13"/>
                <a:gd name="T4" fmla="*/ 6 w 9"/>
                <a:gd name="T5" fmla="*/ 13 h 13"/>
                <a:gd name="T6" fmla="*/ 0 w 9"/>
                <a:gd name="T7" fmla="*/ 5 h 13"/>
                <a:gd name="T8" fmla="*/ 6 w 9"/>
                <a:gd name="T9" fmla="*/ 0 h 13"/>
                <a:gd name="T10" fmla="*/ 6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9" y="5"/>
                  </a:lnTo>
                  <a:lnTo>
                    <a:pt x="6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0" name="Freeform 1247"/>
            <p:cNvSpPr>
              <a:spLocks/>
            </p:cNvSpPr>
            <p:nvPr/>
          </p:nvSpPr>
          <p:spPr bwMode="auto">
            <a:xfrm>
              <a:off x="1251" y="3800"/>
              <a:ext cx="9" cy="13"/>
            </a:xfrm>
            <a:custGeom>
              <a:avLst/>
              <a:gdLst>
                <a:gd name="T0" fmla="*/ 6 w 9"/>
                <a:gd name="T1" fmla="*/ 0 h 13"/>
                <a:gd name="T2" fmla="*/ 9 w 9"/>
                <a:gd name="T3" fmla="*/ 5 h 13"/>
                <a:gd name="T4" fmla="*/ 6 w 9"/>
                <a:gd name="T5" fmla="*/ 13 h 13"/>
                <a:gd name="T6" fmla="*/ 0 w 9"/>
                <a:gd name="T7" fmla="*/ 5 h 13"/>
                <a:gd name="T8" fmla="*/ 6 w 9"/>
                <a:gd name="T9" fmla="*/ 0 h 13"/>
                <a:gd name="T10" fmla="*/ 6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lnTo>
                    <a:pt x="9" y="5"/>
                  </a:lnTo>
                  <a:lnTo>
                    <a:pt x="6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2" name="Freeform 1249"/>
            <p:cNvSpPr>
              <a:spLocks/>
            </p:cNvSpPr>
            <p:nvPr/>
          </p:nvSpPr>
          <p:spPr bwMode="auto">
            <a:xfrm>
              <a:off x="1786" y="3625"/>
              <a:ext cx="9" cy="6"/>
            </a:xfrm>
            <a:custGeom>
              <a:avLst/>
              <a:gdLst>
                <a:gd name="T0" fmla="*/ 4 w 9"/>
                <a:gd name="T1" fmla="*/ 6 h 6"/>
                <a:gd name="T2" fmla="*/ 0 w 9"/>
                <a:gd name="T3" fmla="*/ 4 h 6"/>
                <a:gd name="T4" fmla="*/ 9 w 9"/>
                <a:gd name="T5" fmla="*/ 0 h 6"/>
                <a:gd name="T6" fmla="*/ 4 w 9"/>
                <a:gd name="T7" fmla="*/ 6 h 6"/>
                <a:gd name="T8" fmla="*/ 4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3" name="Freeform 1250"/>
            <p:cNvSpPr>
              <a:spLocks/>
            </p:cNvSpPr>
            <p:nvPr/>
          </p:nvSpPr>
          <p:spPr bwMode="auto">
            <a:xfrm>
              <a:off x="1786" y="3625"/>
              <a:ext cx="9" cy="6"/>
            </a:xfrm>
            <a:custGeom>
              <a:avLst/>
              <a:gdLst>
                <a:gd name="T0" fmla="*/ 4 w 9"/>
                <a:gd name="T1" fmla="*/ 6 h 6"/>
                <a:gd name="T2" fmla="*/ 0 w 9"/>
                <a:gd name="T3" fmla="*/ 4 h 6"/>
                <a:gd name="T4" fmla="*/ 9 w 9"/>
                <a:gd name="T5" fmla="*/ 0 h 6"/>
                <a:gd name="T6" fmla="*/ 4 w 9"/>
                <a:gd name="T7" fmla="*/ 6 h 6"/>
                <a:gd name="T8" fmla="*/ 4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4" name="Freeform 1251"/>
            <p:cNvSpPr>
              <a:spLocks/>
            </p:cNvSpPr>
            <p:nvPr/>
          </p:nvSpPr>
          <p:spPr bwMode="auto">
            <a:xfrm>
              <a:off x="3076" y="1075"/>
              <a:ext cx="78" cy="67"/>
            </a:xfrm>
            <a:custGeom>
              <a:avLst/>
              <a:gdLst>
                <a:gd name="T0" fmla="*/ 67 w 78"/>
                <a:gd name="T1" fmla="*/ 67 h 67"/>
                <a:gd name="T2" fmla="*/ 65 w 78"/>
                <a:gd name="T3" fmla="*/ 65 h 67"/>
                <a:gd name="T4" fmla="*/ 70 w 78"/>
                <a:gd name="T5" fmla="*/ 58 h 67"/>
                <a:gd name="T6" fmla="*/ 70 w 78"/>
                <a:gd name="T7" fmla="*/ 53 h 67"/>
                <a:gd name="T8" fmla="*/ 67 w 78"/>
                <a:gd name="T9" fmla="*/ 51 h 67"/>
                <a:gd name="T10" fmla="*/ 65 w 78"/>
                <a:gd name="T11" fmla="*/ 44 h 67"/>
                <a:gd name="T12" fmla="*/ 63 w 78"/>
                <a:gd name="T13" fmla="*/ 44 h 67"/>
                <a:gd name="T14" fmla="*/ 60 w 78"/>
                <a:gd name="T15" fmla="*/ 27 h 67"/>
                <a:gd name="T16" fmla="*/ 72 w 78"/>
                <a:gd name="T17" fmla="*/ 22 h 67"/>
                <a:gd name="T18" fmla="*/ 78 w 78"/>
                <a:gd name="T19" fmla="*/ 13 h 67"/>
                <a:gd name="T20" fmla="*/ 78 w 78"/>
                <a:gd name="T21" fmla="*/ 4 h 67"/>
                <a:gd name="T22" fmla="*/ 74 w 78"/>
                <a:gd name="T23" fmla="*/ 0 h 67"/>
                <a:gd name="T24" fmla="*/ 72 w 78"/>
                <a:gd name="T25" fmla="*/ 9 h 67"/>
                <a:gd name="T26" fmla="*/ 69 w 78"/>
                <a:gd name="T27" fmla="*/ 11 h 67"/>
                <a:gd name="T28" fmla="*/ 34 w 78"/>
                <a:gd name="T29" fmla="*/ 4 h 67"/>
                <a:gd name="T30" fmla="*/ 0 w 78"/>
                <a:gd name="T31" fmla="*/ 18 h 67"/>
                <a:gd name="T32" fmla="*/ 0 w 78"/>
                <a:gd name="T33" fmla="*/ 29 h 67"/>
                <a:gd name="T34" fmla="*/ 5 w 78"/>
                <a:gd name="T35" fmla="*/ 31 h 67"/>
                <a:gd name="T36" fmla="*/ 0 w 78"/>
                <a:gd name="T37" fmla="*/ 35 h 67"/>
                <a:gd name="T38" fmla="*/ 3 w 78"/>
                <a:gd name="T39" fmla="*/ 44 h 67"/>
                <a:gd name="T40" fmla="*/ 16 w 78"/>
                <a:gd name="T41" fmla="*/ 44 h 67"/>
                <a:gd name="T42" fmla="*/ 14 w 78"/>
                <a:gd name="T43" fmla="*/ 58 h 67"/>
                <a:gd name="T44" fmla="*/ 30 w 78"/>
                <a:gd name="T45" fmla="*/ 53 h 67"/>
                <a:gd name="T46" fmla="*/ 45 w 78"/>
                <a:gd name="T47" fmla="*/ 60 h 67"/>
                <a:gd name="T48" fmla="*/ 52 w 78"/>
                <a:gd name="T49" fmla="*/ 67 h 67"/>
                <a:gd name="T50" fmla="*/ 60 w 78"/>
                <a:gd name="T51" fmla="*/ 65 h 67"/>
                <a:gd name="T52" fmla="*/ 67 w 78"/>
                <a:gd name="T53" fmla="*/ 67 h 67"/>
                <a:gd name="T54" fmla="*/ 67 w 78"/>
                <a:gd name="T5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67">
                  <a:moveTo>
                    <a:pt x="67" y="67"/>
                  </a:moveTo>
                  <a:lnTo>
                    <a:pt x="65" y="65"/>
                  </a:lnTo>
                  <a:lnTo>
                    <a:pt x="70" y="58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78" y="13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9"/>
                  </a:lnTo>
                  <a:lnTo>
                    <a:pt x="69" y="11"/>
                  </a:lnTo>
                  <a:lnTo>
                    <a:pt x="34" y="4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5" y="31"/>
                  </a:lnTo>
                  <a:lnTo>
                    <a:pt x="0" y="35"/>
                  </a:lnTo>
                  <a:lnTo>
                    <a:pt x="3" y="44"/>
                  </a:lnTo>
                  <a:lnTo>
                    <a:pt x="16" y="44"/>
                  </a:lnTo>
                  <a:lnTo>
                    <a:pt x="14" y="58"/>
                  </a:lnTo>
                  <a:lnTo>
                    <a:pt x="30" y="53"/>
                  </a:lnTo>
                  <a:lnTo>
                    <a:pt x="45" y="60"/>
                  </a:lnTo>
                  <a:lnTo>
                    <a:pt x="52" y="67"/>
                  </a:lnTo>
                  <a:lnTo>
                    <a:pt x="60" y="65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5" name="Freeform 1252"/>
            <p:cNvSpPr>
              <a:spLocks/>
            </p:cNvSpPr>
            <p:nvPr/>
          </p:nvSpPr>
          <p:spPr bwMode="auto">
            <a:xfrm>
              <a:off x="3076" y="1075"/>
              <a:ext cx="78" cy="67"/>
            </a:xfrm>
            <a:custGeom>
              <a:avLst/>
              <a:gdLst>
                <a:gd name="T0" fmla="*/ 67 w 78"/>
                <a:gd name="T1" fmla="*/ 67 h 67"/>
                <a:gd name="T2" fmla="*/ 65 w 78"/>
                <a:gd name="T3" fmla="*/ 65 h 67"/>
                <a:gd name="T4" fmla="*/ 70 w 78"/>
                <a:gd name="T5" fmla="*/ 58 h 67"/>
                <a:gd name="T6" fmla="*/ 70 w 78"/>
                <a:gd name="T7" fmla="*/ 53 h 67"/>
                <a:gd name="T8" fmla="*/ 67 w 78"/>
                <a:gd name="T9" fmla="*/ 51 h 67"/>
                <a:gd name="T10" fmla="*/ 65 w 78"/>
                <a:gd name="T11" fmla="*/ 44 h 67"/>
                <a:gd name="T12" fmla="*/ 63 w 78"/>
                <a:gd name="T13" fmla="*/ 44 h 67"/>
                <a:gd name="T14" fmla="*/ 60 w 78"/>
                <a:gd name="T15" fmla="*/ 27 h 67"/>
                <a:gd name="T16" fmla="*/ 72 w 78"/>
                <a:gd name="T17" fmla="*/ 22 h 67"/>
                <a:gd name="T18" fmla="*/ 78 w 78"/>
                <a:gd name="T19" fmla="*/ 13 h 67"/>
                <a:gd name="T20" fmla="*/ 78 w 78"/>
                <a:gd name="T21" fmla="*/ 4 h 67"/>
                <a:gd name="T22" fmla="*/ 74 w 78"/>
                <a:gd name="T23" fmla="*/ 0 h 67"/>
                <a:gd name="T24" fmla="*/ 72 w 78"/>
                <a:gd name="T25" fmla="*/ 9 h 67"/>
                <a:gd name="T26" fmla="*/ 69 w 78"/>
                <a:gd name="T27" fmla="*/ 11 h 67"/>
                <a:gd name="T28" fmla="*/ 34 w 78"/>
                <a:gd name="T29" fmla="*/ 4 h 67"/>
                <a:gd name="T30" fmla="*/ 0 w 78"/>
                <a:gd name="T31" fmla="*/ 18 h 67"/>
                <a:gd name="T32" fmla="*/ 0 w 78"/>
                <a:gd name="T33" fmla="*/ 29 h 67"/>
                <a:gd name="T34" fmla="*/ 5 w 78"/>
                <a:gd name="T35" fmla="*/ 31 h 67"/>
                <a:gd name="T36" fmla="*/ 0 w 78"/>
                <a:gd name="T37" fmla="*/ 35 h 67"/>
                <a:gd name="T38" fmla="*/ 3 w 78"/>
                <a:gd name="T39" fmla="*/ 44 h 67"/>
                <a:gd name="T40" fmla="*/ 16 w 78"/>
                <a:gd name="T41" fmla="*/ 44 h 67"/>
                <a:gd name="T42" fmla="*/ 14 w 78"/>
                <a:gd name="T43" fmla="*/ 58 h 67"/>
                <a:gd name="T44" fmla="*/ 30 w 78"/>
                <a:gd name="T45" fmla="*/ 53 h 67"/>
                <a:gd name="T46" fmla="*/ 45 w 78"/>
                <a:gd name="T47" fmla="*/ 60 h 67"/>
                <a:gd name="T48" fmla="*/ 52 w 78"/>
                <a:gd name="T49" fmla="*/ 67 h 67"/>
                <a:gd name="T50" fmla="*/ 60 w 78"/>
                <a:gd name="T51" fmla="*/ 65 h 67"/>
                <a:gd name="T52" fmla="*/ 67 w 78"/>
                <a:gd name="T53" fmla="*/ 67 h 67"/>
                <a:gd name="T54" fmla="*/ 67 w 78"/>
                <a:gd name="T5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67">
                  <a:moveTo>
                    <a:pt x="67" y="67"/>
                  </a:moveTo>
                  <a:lnTo>
                    <a:pt x="65" y="65"/>
                  </a:lnTo>
                  <a:lnTo>
                    <a:pt x="70" y="58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78" y="13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72" y="9"/>
                  </a:lnTo>
                  <a:lnTo>
                    <a:pt x="69" y="11"/>
                  </a:lnTo>
                  <a:lnTo>
                    <a:pt x="34" y="4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5" y="31"/>
                  </a:lnTo>
                  <a:lnTo>
                    <a:pt x="0" y="35"/>
                  </a:lnTo>
                  <a:lnTo>
                    <a:pt x="3" y="44"/>
                  </a:lnTo>
                  <a:lnTo>
                    <a:pt x="16" y="44"/>
                  </a:lnTo>
                  <a:lnTo>
                    <a:pt x="14" y="58"/>
                  </a:lnTo>
                  <a:lnTo>
                    <a:pt x="30" y="53"/>
                  </a:lnTo>
                  <a:lnTo>
                    <a:pt x="45" y="60"/>
                  </a:lnTo>
                  <a:lnTo>
                    <a:pt x="52" y="67"/>
                  </a:lnTo>
                  <a:lnTo>
                    <a:pt x="60" y="65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6" name="Freeform 1253"/>
            <p:cNvSpPr>
              <a:spLocks/>
            </p:cNvSpPr>
            <p:nvPr/>
          </p:nvSpPr>
          <p:spPr bwMode="auto">
            <a:xfrm>
              <a:off x="3036" y="1128"/>
              <a:ext cx="120" cy="71"/>
            </a:xfrm>
            <a:custGeom>
              <a:avLst/>
              <a:gdLst>
                <a:gd name="T0" fmla="*/ 0 w 120"/>
                <a:gd name="T1" fmla="*/ 54 h 71"/>
                <a:gd name="T2" fmla="*/ 1 w 120"/>
                <a:gd name="T3" fmla="*/ 38 h 71"/>
                <a:gd name="T4" fmla="*/ 12 w 120"/>
                <a:gd name="T5" fmla="*/ 14 h 71"/>
                <a:gd name="T6" fmla="*/ 25 w 120"/>
                <a:gd name="T7" fmla="*/ 9 h 71"/>
                <a:gd name="T8" fmla="*/ 38 w 120"/>
                <a:gd name="T9" fmla="*/ 29 h 71"/>
                <a:gd name="T10" fmla="*/ 50 w 120"/>
                <a:gd name="T11" fmla="*/ 32 h 71"/>
                <a:gd name="T12" fmla="*/ 54 w 120"/>
                <a:gd name="T13" fmla="*/ 23 h 71"/>
                <a:gd name="T14" fmla="*/ 54 w 120"/>
                <a:gd name="T15" fmla="*/ 5 h 71"/>
                <a:gd name="T16" fmla="*/ 70 w 120"/>
                <a:gd name="T17" fmla="*/ 0 h 71"/>
                <a:gd name="T18" fmla="*/ 85 w 120"/>
                <a:gd name="T19" fmla="*/ 7 h 71"/>
                <a:gd name="T20" fmla="*/ 92 w 120"/>
                <a:gd name="T21" fmla="*/ 14 h 71"/>
                <a:gd name="T22" fmla="*/ 100 w 120"/>
                <a:gd name="T23" fmla="*/ 12 h 71"/>
                <a:gd name="T24" fmla="*/ 107 w 120"/>
                <a:gd name="T25" fmla="*/ 14 h 71"/>
                <a:gd name="T26" fmla="*/ 112 w 120"/>
                <a:gd name="T27" fmla="*/ 22 h 71"/>
                <a:gd name="T28" fmla="*/ 110 w 120"/>
                <a:gd name="T29" fmla="*/ 32 h 71"/>
                <a:gd name="T30" fmla="*/ 114 w 120"/>
                <a:gd name="T31" fmla="*/ 36 h 71"/>
                <a:gd name="T32" fmla="*/ 118 w 120"/>
                <a:gd name="T33" fmla="*/ 43 h 71"/>
                <a:gd name="T34" fmla="*/ 120 w 120"/>
                <a:gd name="T35" fmla="*/ 56 h 71"/>
                <a:gd name="T36" fmla="*/ 114 w 120"/>
                <a:gd name="T37" fmla="*/ 56 h 71"/>
                <a:gd name="T38" fmla="*/ 107 w 120"/>
                <a:gd name="T39" fmla="*/ 67 h 71"/>
                <a:gd name="T40" fmla="*/ 100 w 120"/>
                <a:gd name="T41" fmla="*/ 65 h 71"/>
                <a:gd name="T42" fmla="*/ 96 w 120"/>
                <a:gd name="T43" fmla="*/ 71 h 71"/>
                <a:gd name="T44" fmla="*/ 89 w 120"/>
                <a:gd name="T45" fmla="*/ 67 h 71"/>
                <a:gd name="T46" fmla="*/ 76 w 120"/>
                <a:gd name="T47" fmla="*/ 56 h 71"/>
                <a:gd name="T48" fmla="*/ 70 w 120"/>
                <a:gd name="T49" fmla="*/ 54 h 71"/>
                <a:gd name="T50" fmla="*/ 65 w 120"/>
                <a:gd name="T51" fmla="*/ 47 h 71"/>
                <a:gd name="T52" fmla="*/ 54 w 120"/>
                <a:gd name="T53" fmla="*/ 53 h 71"/>
                <a:gd name="T54" fmla="*/ 47 w 120"/>
                <a:gd name="T55" fmla="*/ 49 h 71"/>
                <a:gd name="T56" fmla="*/ 21 w 120"/>
                <a:gd name="T57" fmla="*/ 47 h 71"/>
                <a:gd name="T58" fmla="*/ 10 w 120"/>
                <a:gd name="T59" fmla="*/ 53 h 71"/>
                <a:gd name="T60" fmla="*/ 5 w 120"/>
                <a:gd name="T61" fmla="*/ 58 h 71"/>
                <a:gd name="T62" fmla="*/ 0 w 120"/>
                <a:gd name="T63" fmla="*/ 54 h 71"/>
                <a:gd name="T64" fmla="*/ 0 w 120"/>
                <a:gd name="T65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71">
                  <a:moveTo>
                    <a:pt x="0" y="54"/>
                  </a:moveTo>
                  <a:lnTo>
                    <a:pt x="1" y="38"/>
                  </a:lnTo>
                  <a:lnTo>
                    <a:pt x="12" y="14"/>
                  </a:lnTo>
                  <a:lnTo>
                    <a:pt x="25" y="9"/>
                  </a:lnTo>
                  <a:lnTo>
                    <a:pt x="38" y="29"/>
                  </a:lnTo>
                  <a:lnTo>
                    <a:pt x="50" y="32"/>
                  </a:lnTo>
                  <a:lnTo>
                    <a:pt x="54" y="23"/>
                  </a:lnTo>
                  <a:lnTo>
                    <a:pt x="54" y="5"/>
                  </a:lnTo>
                  <a:lnTo>
                    <a:pt x="70" y="0"/>
                  </a:lnTo>
                  <a:lnTo>
                    <a:pt x="85" y="7"/>
                  </a:lnTo>
                  <a:lnTo>
                    <a:pt x="92" y="14"/>
                  </a:lnTo>
                  <a:lnTo>
                    <a:pt x="100" y="12"/>
                  </a:lnTo>
                  <a:lnTo>
                    <a:pt x="107" y="14"/>
                  </a:lnTo>
                  <a:lnTo>
                    <a:pt x="112" y="22"/>
                  </a:lnTo>
                  <a:lnTo>
                    <a:pt x="110" y="32"/>
                  </a:lnTo>
                  <a:lnTo>
                    <a:pt x="114" y="36"/>
                  </a:lnTo>
                  <a:lnTo>
                    <a:pt x="118" y="43"/>
                  </a:lnTo>
                  <a:lnTo>
                    <a:pt x="120" y="56"/>
                  </a:lnTo>
                  <a:lnTo>
                    <a:pt x="114" y="56"/>
                  </a:lnTo>
                  <a:lnTo>
                    <a:pt x="107" y="67"/>
                  </a:lnTo>
                  <a:lnTo>
                    <a:pt x="100" y="65"/>
                  </a:lnTo>
                  <a:lnTo>
                    <a:pt x="96" y="71"/>
                  </a:lnTo>
                  <a:lnTo>
                    <a:pt x="89" y="67"/>
                  </a:lnTo>
                  <a:lnTo>
                    <a:pt x="76" y="56"/>
                  </a:lnTo>
                  <a:lnTo>
                    <a:pt x="70" y="54"/>
                  </a:lnTo>
                  <a:lnTo>
                    <a:pt x="65" y="47"/>
                  </a:lnTo>
                  <a:lnTo>
                    <a:pt x="54" y="53"/>
                  </a:lnTo>
                  <a:lnTo>
                    <a:pt x="47" y="49"/>
                  </a:lnTo>
                  <a:lnTo>
                    <a:pt x="21" y="4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7" name="Freeform 1254"/>
            <p:cNvSpPr>
              <a:spLocks/>
            </p:cNvSpPr>
            <p:nvPr/>
          </p:nvSpPr>
          <p:spPr bwMode="auto">
            <a:xfrm>
              <a:off x="3036" y="1128"/>
              <a:ext cx="120" cy="71"/>
            </a:xfrm>
            <a:custGeom>
              <a:avLst/>
              <a:gdLst>
                <a:gd name="T0" fmla="*/ 0 w 120"/>
                <a:gd name="T1" fmla="*/ 54 h 71"/>
                <a:gd name="T2" fmla="*/ 1 w 120"/>
                <a:gd name="T3" fmla="*/ 38 h 71"/>
                <a:gd name="T4" fmla="*/ 12 w 120"/>
                <a:gd name="T5" fmla="*/ 14 h 71"/>
                <a:gd name="T6" fmla="*/ 25 w 120"/>
                <a:gd name="T7" fmla="*/ 9 h 71"/>
                <a:gd name="T8" fmla="*/ 38 w 120"/>
                <a:gd name="T9" fmla="*/ 29 h 71"/>
                <a:gd name="T10" fmla="*/ 50 w 120"/>
                <a:gd name="T11" fmla="*/ 32 h 71"/>
                <a:gd name="T12" fmla="*/ 54 w 120"/>
                <a:gd name="T13" fmla="*/ 23 h 71"/>
                <a:gd name="T14" fmla="*/ 54 w 120"/>
                <a:gd name="T15" fmla="*/ 5 h 71"/>
                <a:gd name="T16" fmla="*/ 70 w 120"/>
                <a:gd name="T17" fmla="*/ 0 h 71"/>
                <a:gd name="T18" fmla="*/ 85 w 120"/>
                <a:gd name="T19" fmla="*/ 7 h 71"/>
                <a:gd name="T20" fmla="*/ 92 w 120"/>
                <a:gd name="T21" fmla="*/ 14 h 71"/>
                <a:gd name="T22" fmla="*/ 100 w 120"/>
                <a:gd name="T23" fmla="*/ 12 h 71"/>
                <a:gd name="T24" fmla="*/ 107 w 120"/>
                <a:gd name="T25" fmla="*/ 14 h 71"/>
                <a:gd name="T26" fmla="*/ 112 w 120"/>
                <a:gd name="T27" fmla="*/ 22 h 71"/>
                <a:gd name="T28" fmla="*/ 110 w 120"/>
                <a:gd name="T29" fmla="*/ 32 h 71"/>
                <a:gd name="T30" fmla="*/ 114 w 120"/>
                <a:gd name="T31" fmla="*/ 36 h 71"/>
                <a:gd name="T32" fmla="*/ 118 w 120"/>
                <a:gd name="T33" fmla="*/ 43 h 71"/>
                <a:gd name="T34" fmla="*/ 120 w 120"/>
                <a:gd name="T35" fmla="*/ 56 h 71"/>
                <a:gd name="T36" fmla="*/ 114 w 120"/>
                <a:gd name="T37" fmla="*/ 56 h 71"/>
                <a:gd name="T38" fmla="*/ 107 w 120"/>
                <a:gd name="T39" fmla="*/ 67 h 71"/>
                <a:gd name="T40" fmla="*/ 100 w 120"/>
                <a:gd name="T41" fmla="*/ 65 h 71"/>
                <a:gd name="T42" fmla="*/ 96 w 120"/>
                <a:gd name="T43" fmla="*/ 71 h 71"/>
                <a:gd name="T44" fmla="*/ 89 w 120"/>
                <a:gd name="T45" fmla="*/ 67 h 71"/>
                <a:gd name="T46" fmla="*/ 76 w 120"/>
                <a:gd name="T47" fmla="*/ 56 h 71"/>
                <a:gd name="T48" fmla="*/ 70 w 120"/>
                <a:gd name="T49" fmla="*/ 54 h 71"/>
                <a:gd name="T50" fmla="*/ 65 w 120"/>
                <a:gd name="T51" fmla="*/ 47 h 71"/>
                <a:gd name="T52" fmla="*/ 54 w 120"/>
                <a:gd name="T53" fmla="*/ 53 h 71"/>
                <a:gd name="T54" fmla="*/ 47 w 120"/>
                <a:gd name="T55" fmla="*/ 49 h 71"/>
                <a:gd name="T56" fmla="*/ 21 w 120"/>
                <a:gd name="T57" fmla="*/ 47 h 71"/>
                <a:gd name="T58" fmla="*/ 10 w 120"/>
                <a:gd name="T59" fmla="*/ 53 h 71"/>
                <a:gd name="T60" fmla="*/ 5 w 120"/>
                <a:gd name="T61" fmla="*/ 58 h 71"/>
                <a:gd name="T62" fmla="*/ 0 w 120"/>
                <a:gd name="T63" fmla="*/ 54 h 71"/>
                <a:gd name="T64" fmla="*/ 0 w 120"/>
                <a:gd name="T65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71">
                  <a:moveTo>
                    <a:pt x="0" y="54"/>
                  </a:moveTo>
                  <a:lnTo>
                    <a:pt x="1" y="38"/>
                  </a:lnTo>
                  <a:lnTo>
                    <a:pt x="12" y="14"/>
                  </a:lnTo>
                  <a:lnTo>
                    <a:pt x="25" y="9"/>
                  </a:lnTo>
                  <a:lnTo>
                    <a:pt x="38" y="29"/>
                  </a:lnTo>
                  <a:lnTo>
                    <a:pt x="50" y="32"/>
                  </a:lnTo>
                  <a:lnTo>
                    <a:pt x="54" y="23"/>
                  </a:lnTo>
                  <a:lnTo>
                    <a:pt x="54" y="5"/>
                  </a:lnTo>
                  <a:lnTo>
                    <a:pt x="70" y="0"/>
                  </a:lnTo>
                  <a:lnTo>
                    <a:pt x="85" y="7"/>
                  </a:lnTo>
                  <a:lnTo>
                    <a:pt x="92" y="14"/>
                  </a:lnTo>
                  <a:lnTo>
                    <a:pt x="100" y="12"/>
                  </a:lnTo>
                  <a:lnTo>
                    <a:pt x="107" y="14"/>
                  </a:lnTo>
                  <a:lnTo>
                    <a:pt x="112" y="22"/>
                  </a:lnTo>
                  <a:lnTo>
                    <a:pt x="110" y="32"/>
                  </a:lnTo>
                  <a:lnTo>
                    <a:pt x="114" y="36"/>
                  </a:lnTo>
                  <a:lnTo>
                    <a:pt x="118" y="43"/>
                  </a:lnTo>
                  <a:lnTo>
                    <a:pt x="120" y="56"/>
                  </a:lnTo>
                  <a:lnTo>
                    <a:pt x="114" y="56"/>
                  </a:lnTo>
                  <a:lnTo>
                    <a:pt x="107" y="67"/>
                  </a:lnTo>
                  <a:lnTo>
                    <a:pt x="100" y="65"/>
                  </a:lnTo>
                  <a:lnTo>
                    <a:pt x="96" y="71"/>
                  </a:lnTo>
                  <a:lnTo>
                    <a:pt x="89" y="67"/>
                  </a:lnTo>
                  <a:lnTo>
                    <a:pt x="76" y="56"/>
                  </a:lnTo>
                  <a:lnTo>
                    <a:pt x="70" y="54"/>
                  </a:lnTo>
                  <a:lnTo>
                    <a:pt x="65" y="47"/>
                  </a:lnTo>
                  <a:lnTo>
                    <a:pt x="54" y="53"/>
                  </a:lnTo>
                  <a:lnTo>
                    <a:pt x="47" y="49"/>
                  </a:lnTo>
                  <a:lnTo>
                    <a:pt x="21" y="4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8" name="Freeform 1255"/>
            <p:cNvSpPr>
              <a:spLocks/>
            </p:cNvSpPr>
            <p:nvPr/>
          </p:nvSpPr>
          <p:spPr bwMode="auto">
            <a:xfrm>
              <a:off x="3015" y="1208"/>
              <a:ext cx="53" cy="25"/>
            </a:xfrm>
            <a:custGeom>
              <a:avLst/>
              <a:gdLst>
                <a:gd name="T0" fmla="*/ 51 w 53"/>
                <a:gd name="T1" fmla="*/ 25 h 25"/>
                <a:gd name="T2" fmla="*/ 53 w 53"/>
                <a:gd name="T3" fmla="*/ 13 h 25"/>
                <a:gd name="T4" fmla="*/ 50 w 53"/>
                <a:gd name="T5" fmla="*/ 7 h 25"/>
                <a:gd name="T6" fmla="*/ 39 w 53"/>
                <a:gd name="T7" fmla="*/ 5 h 25"/>
                <a:gd name="T8" fmla="*/ 26 w 53"/>
                <a:gd name="T9" fmla="*/ 0 h 25"/>
                <a:gd name="T10" fmla="*/ 26 w 53"/>
                <a:gd name="T11" fmla="*/ 2 h 25"/>
                <a:gd name="T12" fmla="*/ 24 w 53"/>
                <a:gd name="T13" fmla="*/ 11 h 25"/>
                <a:gd name="T14" fmla="*/ 15 w 53"/>
                <a:gd name="T15" fmla="*/ 7 h 25"/>
                <a:gd name="T16" fmla="*/ 19 w 53"/>
                <a:gd name="T17" fmla="*/ 3 h 25"/>
                <a:gd name="T18" fmla="*/ 6 w 53"/>
                <a:gd name="T19" fmla="*/ 9 h 25"/>
                <a:gd name="T20" fmla="*/ 0 w 53"/>
                <a:gd name="T21" fmla="*/ 23 h 25"/>
                <a:gd name="T22" fmla="*/ 22 w 53"/>
                <a:gd name="T23" fmla="*/ 25 h 25"/>
                <a:gd name="T24" fmla="*/ 51 w 53"/>
                <a:gd name="T25" fmla="*/ 25 h 25"/>
                <a:gd name="T26" fmla="*/ 51 w 53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5">
                  <a:moveTo>
                    <a:pt x="51" y="25"/>
                  </a:moveTo>
                  <a:lnTo>
                    <a:pt x="53" y="13"/>
                  </a:lnTo>
                  <a:lnTo>
                    <a:pt x="50" y="7"/>
                  </a:lnTo>
                  <a:lnTo>
                    <a:pt x="39" y="5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11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6" y="9"/>
                  </a:lnTo>
                  <a:lnTo>
                    <a:pt x="0" y="23"/>
                  </a:lnTo>
                  <a:lnTo>
                    <a:pt x="22" y="25"/>
                  </a:lnTo>
                  <a:lnTo>
                    <a:pt x="51" y="25"/>
                  </a:lnTo>
                  <a:lnTo>
                    <a:pt x="51" y="2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69" name="Freeform 1256"/>
            <p:cNvSpPr>
              <a:spLocks/>
            </p:cNvSpPr>
            <p:nvPr/>
          </p:nvSpPr>
          <p:spPr bwMode="auto">
            <a:xfrm>
              <a:off x="3015" y="1208"/>
              <a:ext cx="53" cy="25"/>
            </a:xfrm>
            <a:custGeom>
              <a:avLst/>
              <a:gdLst>
                <a:gd name="T0" fmla="*/ 51 w 53"/>
                <a:gd name="T1" fmla="*/ 25 h 25"/>
                <a:gd name="T2" fmla="*/ 53 w 53"/>
                <a:gd name="T3" fmla="*/ 13 h 25"/>
                <a:gd name="T4" fmla="*/ 50 w 53"/>
                <a:gd name="T5" fmla="*/ 7 h 25"/>
                <a:gd name="T6" fmla="*/ 39 w 53"/>
                <a:gd name="T7" fmla="*/ 5 h 25"/>
                <a:gd name="T8" fmla="*/ 26 w 53"/>
                <a:gd name="T9" fmla="*/ 0 h 25"/>
                <a:gd name="T10" fmla="*/ 26 w 53"/>
                <a:gd name="T11" fmla="*/ 2 h 25"/>
                <a:gd name="T12" fmla="*/ 24 w 53"/>
                <a:gd name="T13" fmla="*/ 11 h 25"/>
                <a:gd name="T14" fmla="*/ 15 w 53"/>
                <a:gd name="T15" fmla="*/ 7 h 25"/>
                <a:gd name="T16" fmla="*/ 19 w 53"/>
                <a:gd name="T17" fmla="*/ 3 h 25"/>
                <a:gd name="T18" fmla="*/ 6 w 53"/>
                <a:gd name="T19" fmla="*/ 9 h 25"/>
                <a:gd name="T20" fmla="*/ 0 w 53"/>
                <a:gd name="T21" fmla="*/ 23 h 25"/>
                <a:gd name="T22" fmla="*/ 22 w 53"/>
                <a:gd name="T23" fmla="*/ 25 h 25"/>
                <a:gd name="T24" fmla="*/ 51 w 53"/>
                <a:gd name="T25" fmla="*/ 25 h 25"/>
                <a:gd name="T26" fmla="*/ 51 w 53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5">
                  <a:moveTo>
                    <a:pt x="51" y="25"/>
                  </a:moveTo>
                  <a:lnTo>
                    <a:pt x="53" y="13"/>
                  </a:lnTo>
                  <a:lnTo>
                    <a:pt x="50" y="7"/>
                  </a:lnTo>
                  <a:lnTo>
                    <a:pt x="39" y="5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11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6" y="9"/>
                  </a:lnTo>
                  <a:lnTo>
                    <a:pt x="0" y="23"/>
                  </a:lnTo>
                  <a:lnTo>
                    <a:pt x="22" y="25"/>
                  </a:lnTo>
                  <a:lnTo>
                    <a:pt x="51" y="25"/>
                  </a:lnTo>
                  <a:lnTo>
                    <a:pt x="51" y="2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0" name="Freeform 1257"/>
            <p:cNvSpPr>
              <a:spLocks/>
            </p:cNvSpPr>
            <p:nvPr/>
          </p:nvSpPr>
          <p:spPr bwMode="auto">
            <a:xfrm>
              <a:off x="3036" y="1175"/>
              <a:ext cx="96" cy="71"/>
            </a:xfrm>
            <a:custGeom>
              <a:avLst/>
              <a:gdLst>
                <a:gd name="T0" fmla="*/ 30 w 96"/>
                <a:gd name="T1" fmla="*/ 58 h 71"/>
                <a:gd name="T2" fmla="*/ 32 w 96"/>
                <a:gd name="T3" fmla="*/ 46 h 71"/>
                <a:gd name="T4" fmla="*/ 29 w 96"/>
                <a:gd name="T5" fmla="*/ 40 h 71"/>
                <a:gd name="T6" fmla="*/ 18 w 96"/>
                <a:gd name="T7" fmla="*/ 38 h 71"/>
                <a:gd name="T8" fmla="*/ 5 w 96"/>
                <a:gd name="T9" fmla="*/ 33 h 71"/>
                <a:gd name="T10" fmla="*/ 0 w 96"/>
                <a:gd name="T11" fmla="*/ 7 h 71"/>
                <a:gd name="T12" fmla="*/ 5 w 96"/>
                <a:gd name="T13" fmla="*/ 11 h 71"/>
                <a:gd name="T14" fmla="*/ 10 w 96"/>
                <a:gd name="T15" fmla="*/ 6 h 71"/>
                <a:gd name="T16" fmla="*/ 21 w 96"/>
                <a:gd name="T17" fmla="*/ 0 h 71"/>
                <a:gd name="T18" fmla="*/ 47 w 96"/>
                <a:gd name="T19" fmla="*/ 2 h 71"/>
                <a:gd name="T20" fmla="*/ 54 w 96"/>
                <a:gd name="T21" fmla="*/ 6 h 71"/>
                <a:gd name="T22" fmla="*/ 65 w 96"/>
                <a:gd name="T23" fmla="*/ 0 h 71"/>
                <a:gd name="T24" fmla="*/ 70 w 96"/>
                <a:gd name="T25" fmla="*/ 7 h 71"/>
                <a:gd name="T26" fmla="*/ 76 w 96"/>
                <a:gd name="T27" fmla="*/ 9 h 71"/>
                <a:gd name="T28" fmla="*/ 89 w 96"/>
                <a:gd name="T29" fmla="*/ 20 h 71"/>
                <a:gd name="T30" fmla="*/ 96 w 96"/>
                <a:gd name="T31" fmla="*/ 24 h 71"/>
                <a:gd name="T32" fmla="*/ 90 w 96"/>
                <a:gd name="T33" fmla="*/ 27 h 71"/>
                <a:gd name="T34" fmla="*/ 90 w 96"/>
                <a:gd name="T35" fmla="*/ 31 h 71"/>
                <a:gd name="T36" fmla="*/ 96 w 96"/>
                <a:gd name="T37" fmla="*/ 33 h 71"/>
                <a:gd name="T38" fmla="*/ 92 w 96"/>
                <a:gd name="T39" fmla="*/ 36 h 71"/>
                <a:gd name="T40" fmla="*/ 81 w 96"/>
                <a:gd name="T41" fmla="*/ 42 h 71"/>
                <a:gd name="T42" fmla="*/ 78 w 96"/>
                <a:gd name="T43" fmla="*/ 58 h 71"/>
                <a:gd name="T44" fmla="*/ 80 w 96"/>
                <a:gd name="T45" fmla="*/ 64 h 71"/>
                <a:gd name="T46" fmla="*/ 78 w 96"/>
                <a:gd name="T47" fmla="*/ 66 h 71"/>
                <a:gd name="T48" fmla="*/ 72 w 96"/>
                <a:gd name="T49" fmla="*/ 60 h 71"/>
                <a:gd name="T50" fmla="*/ 63 w 96"/>
                <a:gd name="T51" fmla="*/ 66 h 71"/>
                <a:gd name="T52" fmla="*/ 65 w 96"/>
                <a:gd name="T53" fmla="*/ 69 h 71"/>
                <a:gd name="T54" fmla="*/ 41 w 96"/>
                <a:gd name="T55" fmla="*/ 71 h 71"/>
                <a:gd name="T56" fmla="*/ 41 w 96"/>
                <a:gd name="T57" fmla="*/ 66 h 71"/>
                <a:gd name="T58" fmla="*/ 30 w 96"/>
                <a:gd name="T59" fmla="*/ 58 h 71"/>
                <a:gd name="T60" fmla="*/ 30 w 96"/>
                <a:gd name="T61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71">
                  <a:moveTo>
                    <a:pt x="30" y="58"/>
                  </a:moveTo>
                  <a:lnTo>
                    <a:pt x="32" y="46"/>
                  </a:lnTo>
                  <a:lnTo>
                    <a:pt x="29" y="40"/>
                  </a:lnTo>
                  <a:lnTo>
                    <a:pt x="18" y="38"/>
                  </a:lnTo>
                  <a:lnTo>
                    <a:pt x="5" y="33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21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65" y="0"/>
                  </a:lnTo>
                  <a:lnTo>
                    <a:pt x="70" y="7"/>
                  </a:lnTo>
                  <a:lnTo>
                    <a:pt x="76" y="9"/>
                  </a:lnTo>
                  <a:lnTo>
                    <a:pt x="89" y="20"/>
                  </a:lnTo>
                  <a:lnTo>
                    <a:pt x="96" y="24"/>
                  </a:lnTo>
                  <a:lnTo>
                    <a:pt x="90" y="27"/>
                  </a:lnTo>
                  <a:lnTo>
                    <a:pt x="90" y="31"/>
                  </a:lnTo>
                  <a:lnTo>
                    <a:pt x="96" y="33"/>
                  </a:lnTo>
                  <a:lnTo>
                    <a:pt x="92" y="36"/>
                  </a:lnTo>
                  <a:lnTo>
                    <a:pt x="81" y="42"/>
                  </a:lnTo>
                  <a:lnTo>
                    <a:pt x="78" y="58"/>
                  </a:lnTo>
                  <a:lnTo>
                    <a:pt x="80" y="64"/>
                  </a:lnTo>
                  <a:lnTo>
                    <a:pt x="78" y="66"/>
                  </a:lnTo>
                  <a:lnTo>
                    <a:pt x="72" y="60"/>
                  </a:lnTo>
                  <a:lnTo>
                    <a:pt x="63" y="66"/>
                  </a:lnTo>
                  <a:lnTo>
                    <a:pt x="65" y="69"/>
                  </a:lnTo>
                  <a:lnTo>
                    <a:pt x="41" y="71"/>
                  </a:lnTo>
                  <a:lnTo>
                    <a:pt x="41" y="66"/>
                  </a:lnTo>
                  <a:lnTo>
                    <a:pt x="30" y="58"/>
                  </a:lnTo>
                  <a:lnTo>
                    <a:pt x="30" y="5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1" name="Freeform 1258"/>
            <p:cNvSpPr>
              <a:spLocks/>
            </p:cNvSpPr>
            <p:nvPr/>
          </p:nvSpPr>
          <p:spPr bwMode="auto">
            <a:xfrm>
              <a:off x="3036" y="1175"/>
              <a:ext cx="96" cy="71"/>
            </a:xfrm>
            <a:custGeom>
              <a:avLst/>
              <a:gdLst>
                <a:gd name="T0" fmla="*/ 30 w 96"/>
                <a:gd name="T1" fmla="*/ 58 h 71"/>
                <a:gd name="T2" fmla="*/ 32 w 96"/>
                <a:gd name="T3" fmla="*/ 46 h 71"/>
                <a:gd name="T4" fmla="*/ 29 w 96"/>
                <a:gd name="T5" fmla="*/ 40 h 71"/>
                <a:gd name="T6" fmla="*/ 18 w 96"/>
                <a:gd name="T7" fmla="*/ 38 h 71"/>
                <a:gd name="T8" fmla="*/ 5 w 96"/>
                <a:gd name="T9" fmla="*/ 33 h 71"/>
                <a:gd name="T10" fmla="*/ 0 w 96"/>
                <a:gd name="T11" fmla="*/ 7 h 71"/>
                <a:gd name="T12" fmla="*/ 5 w 96"/>
                <a:gd name="T13" fmla="*/ 11 h 71"/>
                <a:gd name="T14" fmla="*/ 10 w 96"/>
                <a:gd name="T15" fmla="*/ 6 h 71"/>
                <a:gd name="T16" fmla="*/ 21 w 96"/>
                <a:gd name="T17" fmla="*/ 0 h 71"/>
                <a:gd name="T18" fmla="*/ 47 w 96"/>
                <a:gd name="T19" fmla="*/ 2 h 71"/>
                <a:gd name="T20" fmla="*/ 54 w 96"/>
                <a:gd name="T21" fmla="*/ 6 h 71"/>
                <a:gd name="T22" fmla="*/ 65 w 96"/>
                <a:gd name="T23" fmla="*/ 0 h 71"/>
                <a:gd name="T24" fmla="*/ 70 w 96"/>
                <a:gd name="T25" fmla="*/ 7 h 71"/>
                <a:gd name="T26" fmla="*/ 76 w 96"/>
                <a:gd name="T27" fmla="*/ 9 h 71"/>
                <a:gd name="T28" fmla="*/ 89 w 96"/>
                <a:gd name="T29" fmla="*/ 20 h 71"/>
                <a:gd name="T30" fmla="*/ 96 w 96"/>
                <a:gd name="T31" fmla="*/ 24 h 71"/>
                <a:gd name="T32" fmla="*/ 90 w 96"/>
                <a:gd name="T33" fmla="*/ 27 h 71"/>
                <a:gd name="T34" fmla="*/ 90 w 96"/>
                <a:gd name="T35" fmla="*/ 31 h 71"/>
                <a:gd name="T36" fmla="*/ 96 w 96"/>
                <a:gd name="T37" fmla="*/ 33 h 71"/>
                <a:gd name="T38" fmla="*/ 92 w 96"/>
                <a:gd name="T39" fmla="*/ 36 h 71"/>
                <a:gd name="T40" fmla="*/ 81 w 96"/>
                <a:gd name="T41" fmla="*/ 42 h 71"/>
                <a:gd name="T42" fmla="*/ 78 w 96"/>
                <a:gd name="T43" fmla="*/ 58 h 71"/>
                <a:gd name="T44" fmla="*/ 80 w 96"/>
                <a:gd name="T45" fmla="*/ 64 h 71"/>
                <a:gd name="T46" fmla="*/ 78 w 96"/>
                <a:gd name="T47" fmla="*/ 66 h 71"/>
                <a:gd name="T48" fmla="*/ 72 w 96"/>
                <a:gd name="T49" fmla="*/ 60 h 71"/>
                <a:gd name="T50" fmla="*/ 63 w 96"/>
                <a:gd name="T51" fmla="*/ 66 h 71"/>
                <a:gd name="T52" fmla="*/ 65 w 96"/>
                <a:gd name="T53" fmla="*/ 69 h 71"/>
                <a:gd name="T54" fmla="*/ 41 w 96"/>
                <a:gd name="T55" fmla="*/ 71 h 71"/>
                <a:gd name="T56" fmla="*/ 41 w 96"/>
                <a:gd name="T57" fmla="*/ 66 h 71"/>
                <a:gd name="T58" fmla="*/ 30 w 96"/>
                <a:gd name="T59" fmla="*/ 58 h 71"/>
                <a:gd name="T60" fmla="*/ 30 w 96"/>
                <a:gd name="T61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71">
                  <a:moveTo>
                    <a:pt x="30" y="58"/>
                  </a:moveTo>
                  <a:lnTo>
                    <a:pt x="32" y="46"/>
                  </a:lnTo>
                  <a:lnTo>
                    <a:pt x="29" y="40"/>
                  </a:lnTo>
                  <a:lnTo>
                    <a:pt x="18" y="38"/>
                  </a:lnTo>
                  <a:lnTo>
                    <a:pt x="5" y="33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21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65" y="0"/>
                  </a:lnTo>
                  <a:lnTo>
                    <a:pt x="70" y="7"/>
                  </a:lnTo>
                  <a:lnTo>
                    <a:pt x="76" y="9"/>
                  </a:lnTo>
                  <a:lnTo>
                    <a:pt x="89" y="20"/>
                  </a:lnTo>
                  <a:lnTo>
                    <a:pt x="96" y="24"/>
                  </a:lnTo>
                  <a:lnTo>
                    <a:pt x="90" y="27"/>
                  </a:lnTo>
                  <a:lnTo>
                    <a:pt x="90" y="31"/>
                  </a:lnTo>
                  <a:lnTo>
                    <a:pt x="96" y="33"/>
                  </a:lnTo>
                  <a:lnTo>
                    <a:pt x="92" y="36"/>
                  </a:lnTo>
                  <a:lnTo>
                    <a:pt x="81" y="42"/>
                  </a:lnTo>
                  <a:lnTo>
                    <a:pt x="78" y="58"/>
                  </a:lnTo>
                  <a:lnTo>
                    <a:pt x="80" y="64"/>
                  </a:lnTo>
                  <a:lnTo>
                    <a:pt x="78" y="66"/>
                  </a:lnTo>
                  <a:lnTo>
                    <a:pt x="72" y="60"/>
                  </a:lnTo>
                  <a:lnTo>
                    <a:pt x="63" y="66"/>
                  </a:lnTo>
                  <a:lnTo>
                    <a:pt x="65" y="69"/>
                  </a:lnTo>
                  <a:lnTo>
                    <a:pt x="41" y="71"/>
                  </a:lnTo>
                  <a:lnTo>
                    <a:pt x="41" y="66"/>
                  </a:lnTo>
                  <a:lnTo>
                    <a:pt x="30" y="58"/>
                  </a:lnTo>
                  <a:lnTo>
                    <a:pt x="30" y="5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2" name="Freeform 1259"/>
            <p:cNvSpPr>
              <a:spLocks/>
            </p:cNvSpPr>
            <p:nvPr/>
          </p:nvSpPr>
          <p:spPr bwMode="auto">
            <a:xfrm>
              <a:off x="3072" y="1184"/>
              <a:ext cx="154" cy="129"/>
            </a:xfrm>
            <a:custGeom>
              <a:avLst/>
              <a:gdLst>
                <a:gd name="T0" fmla="*/ 4 w 154"/>
                <a:gd name="T1" fmla="*/ 122 h 129"/>
                <a:gd name="T2" fmla="*/ 5 w 154"/>
                <a:gd name="T3" fmla="*/ 111 h 129"/>
                <a:gd name="T4" fmla="*/ 0 w 154"/>
                <a:gd name="T5" fmla="*/ 104 h 129"/>
                <a:gd name="T6" fmla="*/ 11 w 154"/>
                <a:gd name="T7" fmla="*/ 93 h 129"/>
                <a:gd name="T8" fmla="*/ 5 w 154"/>
                <a:gd name="T9" fmla="*/ 62 h 129"/>
                <a:gd name="T10" fmla="*/ 29 w 154"/>
                <a:gd name="T11" fmla="*/ 60 h 129"/>
                <a:gd name="T12" fmla="*/ 27 w 154"/>
                <a:gd name="T13" fmla="*/ 57 h 129"/>
                <a:gd name="T14" fmla="*/ 36 w 154"/>
                <a:gd name="T15" fmla="*/ 51 h 129"/>
                <a:gd name="T16" fmla="*/ 42 w 154"/>
                <a:gd name="T17" fmla="*/ 57 h 129"/>
                <a:gd name="T18" fmla="*/ 44 w 154"/>
                <a:gd name="T19" fmla="*/ 55 h 129"/>
                <a:gd name="T20" fmla="*/ 42 w 154"/>
                <a:gd name="T21" fmla="*/ 49 h 129"/>
                <a:gd name="T22" fmla="*/ 45 w 154"/>
                <a:gd name="T23" fmla="*/ 33 h 129"/>
                <a:gd name="T24" fmla="*/ 56 w 154"/>
                <a:gd name="T25" fmla="*/ 27 h 129"/>
                <a:gd name="T26" fmla="*/ 60 w 154"/>
                <a:gd name="T27" fmla="*/ 24 h 129"/>
                <a:gd name="T28" fmla="*/ 54 w 154"/>
                <a:gd name="T29" fmla="*/ 22 h 129"/>
                <a:gd name="T30" fmla="*/ 54 w 154"/>
                <a:gd name="T31" fmla="*/ 18 h 129"/>
                <a:gd name="T32" fmla="*/ 60 w 154"/>
                <a:gd name="T33" fmla="*/ 15 h 129"/>
                <a:gd name="T34" fmla="*/ 64 w 154"/>
                <a:gd name="T35" fmla="*/ 9 h 129"/>
                <a:gd name="T36" fmla="*/ 71 w 154"/>
                <a:gd name="T37" fmla="*/ 11 h 129"/>
                <a:gd name="T38" fmla="*/ 78 w 154"/>
                <a:gd name="T39" fmla="*/ 0 h 129"/>
                <a:gd name="T40" fmla="*/ 84 w 154"/>
                <a:gd name="T41" fmla="*/ 0 h 129"/>
                <a:gd name="T42" fmla="*/ 84 w 154"/>
                <a:gd name="T43" fmla="*/ 2 h 129"/>
                <a:gd name="T44" fmla="*/ 100 w 154"/>
                <a:gd name="T45" fmla="*/ 4 h 129"/>
                <a:gd name="T46" fmla="*/ 102 w 154"/>
                <a:gd name="T47" fmla="*/ 6 h 129"/>
                <a:gd name="T48" fmla="*/ 102 w 154"/>
                <a:gd name="T49" fmla="*/ 11 h 129"/>
                <a:gd name="T50" fmla="*/ 114 w 154"/>
                <a:gd name="T51" fmla="*/ 7 h 129"/>
                <a:gd name="T52" fmla="*/ 125 w 154"/>
                <a:gd name="T53" fmla="*/ 15 h 129"/>
                <a:gd name="T54" fmla="*/ 125 w 154"/>
                <a:gd name="T55" fmla="*/ 22 h 129"/>
                <a:gd name="T56" fmla="*/ 127 w 154"/>
                <a:gd name="T57" fmla="*/ 27 h 129"/>
                <a:gd name="T58" fmla="*/ 125 w 154"/>
                <a:gd name="T59" fmla="*/ 37 h 129"/>
                <a:gd name="T60" fmla="*/ 134 w 154"/>
                <a:gd name="T61" fmla="*/ 53 h 129"/>
                <a:gd name="T62" fmla="*/ 140 w 154"/>
                <a:gd name="T63" fmla="*/ 58 h 129"/>
                <a:gd name="T64" fmla="*/ 140 w 154"/>
                <a:gd name="T65" fmla="*/ 64 h 129"/>
                <a:gd name="T66" fmla="*/ 147 w 154"/>
                <a:gd name="T67" fmla="*/ 64 h 129"/>
                <a:gd name="T68" fmla="*/ 153 w 154"/>
                <a:gd name="T69" fmla="*/ 66 h 129"/>
                <a:gd name="T70" fmla="*/ 153 w 154"/>
                <a:gd name="T71" fmla="*/ 69 h 129"/>
                <a:gd name="T72" fmla="*/ 154 w 154"/>
                <a:gd name="T73" fmla="*/ 71 h 129"/>
                <a:gd name="T74" fmla="*/ 154 w 154"/>
                <a:gd name="T75" fmla="*/ 75 h 129"/>
                <a:gd name="T76" fmla="*/ 147 w 154"/>
                <a:gd name="T77" fmla="*/ 82 h 129"/>
                <a:gd name="T78" fmla="*/ 136 w 154"/>
                <a:gd name="T79" fmla="*/ 78 h 129"/>
                <a:gd name="T80" fmla="*/ 131 w 154"/>
                <a:gd name="T81" fmla="*/ 82 h 129"/>
                <a:gd name="T82" fmla="*/ 134 w 154"/>
                <a:gd name="T83" fmla="*/ 87 h 129"/>
                <a:gd name="T84" fmla="*/ 140 w 154"/>
                <a:gd name="T85" fmla="*/ 109 h 129"/>
                <a:gd name="T86" fmla="*/ 127 w 154"/>
                <a:gd name="T87" fmla="*/ 111 h 129"/>
                <a:gd name="T88" fmla="*/ 124 w 154"/>
                <a:gd name="T89" fmla="*/ 117 h 129"/>
                <a:gd name="T90" fmla="*/ 122 w 154"/>
                <a:gd name="T91" fmla="*/ 127 h 129"/>
                <a:gd name="T92" fmla="*/ 118 w 154"/>
                <a:gd name="T93" fmla="*/ 129 h 129"/>
                <a:gd name="T94" fmla="*/ 114 w 154"/>
                <a:gd name="T95" fmla="*/ 127 h 129"/>
                <a:gd name="T96" fmla="*/ 104 w 154"/>
                <a:gd name="T97" fmla="*/ 129 h 129"/>
                <a:gd name="T98" fmla="*/ 96 w 154"/>
                <a:gd name="T99" fmla="*/ 122 h 129"/>
                <a:gd name="T100" fmla="*/ 93 w 154"/>
                <a:gd name="T101" fmla="*/ 127 h 129"/>
                <a:gd name="T102" fmla="*/ 82 w 154"/>
                <a:gd name="T103" fmla="*/ 124 h 129"/>
                <a:gd name="T104" fmla="*/ 74 w 154"/>
                <a:gd name="T105" fmla="*/ 127 h 129"/>
                <a:gd name="T106" fmla="*/ 71 w 154"/>
                <a:gd name="T107" fmla="*/ 124 h 129"/>
                <a:gd name="T108" fmla="*/ 67 w 154"/>
                <a:gd name="T109" fmla="*/ 124 h 129"/>
                <a:gd name="T110" fmla="*/ 64 w 154"/>
                <a:gd name="T111" fmla="*/ 118 h 129"/>
                <a:gd name="T112" fmla="*/ 45 w 154"/>
                <a:gd name="T113" fmla="*/ 113 h 129"/>
                <a:gd name="T114" fmla="*/ 24 w 154"/>
                <a:gd name="T115" fmla="*/ 115 h 129"/>
                <a:gd name="T116" fmla="*/ 20 w 154"/>
                <a:gd name="T117" fmla="*/ 118 h 129"/>
                <a:gd name="T118" fmla="*/ 4 w 154"/>
                <a:gd name="T119" fmla="*/ 122 h 129"/>
                <a:gd name="T120" fmla="*/ 4 w 154"/>
                <a:gd name="T121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129">
                  <a:moveTo>
                    <a:pt x="4" y="122"/>
                  </a:moveTo>
                  <a:lnTo>
                    <a:pt x="5" y="111"/>
                  </a:lnTo>
                  <a:lnTo>
                    <a:pt x="0" y="104"/>
                  </a:lnTo>
                  <a:lnTo>
                    <a:pt x="11" y="93"/>
                  </a:lnTo>
                  <a:lnTo>
                    <a:pt x="5" y="62"/>
                  </a:lnTo>
                  <a:lnTo>
                    <a:pt x="29" y="60"/>
                  </a:lnTo>
                  <a:lnTo>
                    <a:pt x="27" y="57"/>
                  </a:lnTo>
                  <a:lnTo>
                    <a:pt x="36" y="51"/>
                  </a:lnTo>
                  <a:lnTo>
                    <a:pt x="42" y="57"/>
                  </a:lnTo>
                  <a:lnTo>
                    <a:pt x="44" y="55"/>
                  </a:lnTo>
                  <a:lnTo>
                    <a:pt x="42" y="49"/>
                  </a:lnTo>
                  <a:lnTo>
                    <a:pt x="45" y="33"/>
                  </a:lnTo>
                  <a:lnTo>
                    <a:pt x="56" y="27"/>
                  </a:lnTo>
                  <a:lnTo>
                    <a:pt x="60" y="24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60" y="15"/>
                  </a:lnTo>
                  <a:lnTo>
                    <a:pt x="64" y="9"/>
                  </a:lnTo>
                  <a:lnTo>
                    <a:pt x="71" y="1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2" y="11"/>
                  </a:lnTo>
                  <a:lnTo>
                    <a:pt x="114" y="7"/>
                  </a:lnTo>
                  <a:lnTo>
                    <a:pt x="125" y="15"/>
                  </a:lnTo>
                  <a:lnTo>
                    <a:pt x="125" y="22"/>
                  </a:lnTo>
                  <a:lnTo>
                    <a:pt x="127" y="27"/>
                  </a:lnTo>
                  <a:lnTo>
                    <a:pt x="125" y="37"/>
                  </a:lnTo>
                  <a:lnTo>
                    <a:pt x="134" y="53"/>
                  </a:lnTo>
                  <a:lnTo>
                    <a:pt x="140" y="58"/>
                  </a:lnTo>
                  <a:lnTo>
                    <a:pt x="140" y="64"/>
                  </a:lnTo>
                  <a:lnTo>
                    <a:pt x="147" y="64"/>
                  </a:lnTo>
                  <a:lnTo>
                    <a:pt x="153" y="66"/>
                  </a:lnTo>
                  <a:lnTo>
                    <a:pt x="153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47" y="82"/>
                  </a:lnTo>
                  <a:lnTo>
                    <a:pt x="136" y="78"/>
                  </a:lnTo>
                  <a:lnTo>
                    <a:pt x="131" y="82"/>
                  </a:lnTo>
                  <a:lnTo>
                    <a:pt x="134" y="87"/>
                  </a:lnTo>
                  <a:lnTo>
                    <a:pt x="140" y="109"/>
                  </a:lnTo>
                  <a:lnTo>
                    <a:pt x="127" y="111"/>
                  </a:lnTo>
                  <a:lnTo>
                    <a:pt x="124" y="117"/>
                  </a:lnTo>
                  <a:lnTo>
                    <a:pt x="122" y="127"/>
                  </a:lnTo>
                  <a:lnTo>
                    <a:pt x="118" y="129"/>
                  </a:lnTo>
                  <a:lnTo>
                    <a:pt x="114" y="127"/>
                  </a:lnTo>
                  <a:lnTo>
                    <a:pt x="104" y="129"/>
                  </a:lnTo>
                  <a:lnTo>
                    <a:pt x="96" y="122"/>
                  </a:lnTo>
                  <a:lnTo>
                    <a:pt x="93" y="127"/>
                  </a:lnTo>
                  <a:lnTo>
                    <a:pt x="82" y="124"/>
                  </a:lnTo>
                  <a:lnTo>
                    <a:pt x="74" y="127"/>
                  </a:lnTo>
                  <a:lnTo>
                    <a:pt x="71" y="124"/>
                  </a:lnTo>
                  <a:lnTo>
                    <a:pt x="67" y="124"/>
                  </a:lnTo>
                  <a:lnTo>
                    <a:pt x="64" y="118"/>
                  </a:lnTo>
                  <a:lnTo>
                    <a:pt x="45" y="113"/>
                  </a:lnTo>
                  <a:lnTo>
                    <a:pt x="24" y="115"/>
                  </a:lnTo>
                  <a:lnTo>
                    <a:pt x="20" y="118"/>
                  </a:lnTo>
                  <a:lnTo>
                    <a:pt x="4" y="122"/>
                  </a:lnTo>
                  <a:lnTo>
                    <a:pt x="4" y="12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3" name="Freeform 1260"/>
            <p:cNvSpPr>
              <a:spLocks/>
            </p:cNvSpPr>
            <p:nvPr/>
          </p:nvSpPr>
          <p:spPr bwMode="auto">
            <a:xfrm>
              <a:off x="3072" y="1184"/>
              <a:ext cx="154" cy="129"/>
            </a:xfrm>
            <a:custGeom>
              <a:avLst/>
              <a:gdLst>
                <a:gd name="T0" fmla="*/ 4 w 154"/>
                <a:gd name="T1" fmla="*/ 122 h 129"/>
                <a:gd name="T2" fmla="*/ 5 w 154"/>
                <a:gd name="T3" fmla="*/ 111 h 129"/>
                <a:gd name="T4" fmla="*/ 0 w 154"/>
                <a:gd name="T5" fmla="*/ 104 h 129"/>
                <a:gd name="T6" fmla="*/ 11 w 154"/>
                <a:gd name="T7" fmla="*/ 93 h 129"/>
                <a:gd name="T8" fmla="*/ 5 w 154"/>
                <a:gd name="T9" fmla="*/ 62 h 129"/>
                <a:gd name="T10" fmla="*/ 29 w 154"/>
                <a:gd name="T11" fmla="*/ 60 h 129"/>
                <a:gd name="T12" fmla="*/ 27 w 154"/>
                <a:gd name="T13" fmla="*/ 57 h 129"/>
                <a:gd name="T14" fmla="*/ 36 w 154"/>
                <a:gd name="T15" fmla="*/ 51 h 129"/>
                <a:gd name="T16" fmla="*/ 42 w 154"/>
                <a:gd name="T17" fmla="*/ 57 h 129"/>
                <a:gd name="T18" fmla="*/ 44 w 154"/>
                <a:gd name="T19" fmla="*/ 55 h 129"/>
                <a:gd name="T20" fmla="*/ 42 w 154"/>
                <a:gd name="T21" fmla="*/ 49 h 129"/>
                <a:gd name="T22" fmla="*/ 45 w 154"/>
                <a:gd name="T23" fmla="*/ 33 h 129"/>
                <a:gd name="T24" fmla="*/ 56 w 154"/>
                <a:gd name="T25" fmla="*/ 27 h 129"/>
                <a:gd name="T26" fmla="*/ 60 w 154"/>
                <a:gd name="T27" fmla="*/ 24 h 129"/>
                <a:gd name="T28" fmla="*/ 54 w 154"/>
                <a:gd name="T29" fmla="*/ 22 h 129"/>
                <a:gd name="T30" fmla="*/ 54 w 154"/>
                <a:gd name="T31" fmla="*/ 18 h 129"/>
                <a:gd name="T32" fmla="*/ 60 w 154"/>
                <a:gd name="T33" fmla="*/ 15 h 129"/>
                <a:gd name="T34" fmla="*/ 64 w 154"/>
                <a:gd name="T35" fmla="*/ 9 h 129"/>
                <a:gd name="T36" fmla="*/ 71 w 154"/>
                <a:gd name="T37" fmla="*/ 11 h 129"/>
                <a:gd name="T38" fmla="*/ 78 w 154"/>
                <a:gd name="T39" fmla="*/ 0 h 129"/>
                <a:gd name="T40" fmla="*/ 84 w 154"/>
                <a:gd name="T41" fmla="*/ 0 h 129"/>
                <a:gd name="T42" fmla="*/ 84 w 154"/>
                <a:gd name="T43" fmla="*/ 2 h 129"/>
                <a:gd name="T44" fmla="*/ 100 w 154"/>
                <a:gd name="T45" fmla="*/ 4 h 129"/>
                <a:gd name="T46" fmla="*/ 102 w 154"/>
                <a:gd name="T47" fmla="*/ 6 h 129"/>
                <a:gd name="T48" fmla="*/ 102 w 154"/>
                <a:gd name="T49" fmla="*/ 11 h 129"/>
                <a:gd name="T50" fmla="*/ 114 w 154"/>
                <a:gd name="T51" fmla="*/ 7 h 129"/>
                <a:gd name="T52" fmla="*/ 125 w 154"/>
                <a:gd name="T53" fmla="*/ 15 h 129"/>
                <a:gd name="T54" fmla="*/ 125 w 154"/>
                <a:gd name="T55" fmla="*/ 22 h 129"/>
                <a:gd name="T56" fmla="*/ 127 w 154"/>
                <a:gd name="T57" fmla="*/ 27 h 129"/>
                <a:gd name="T58" fmla="*/ 125 w 154"/>
                <a:gd name="T59" fmla="*/ 37 h 129"/>
                <a:gd name="T60" fmla="*/ 134 w 154"/>
                <a:gd name="T61" fmla="*/ 53 h 129"/>
                <a:gd name="T62" fmla="*/ 140 w 154"/>
                <a:gd name="T63" fmla="*/ 58 h 129"/>
                <a:gd name="T64" fmla="*/ 140 w 154"/>
                <a:gd name="T65" fmla="*/ 64 h 129"/>
                <a:gd name="T66" fmla="*/ 147 w 154"/>
                <a:gd name="T67" fmla="*/ 64 h 129"/>
                <a:gd name="T68" fmla="*/ 153 w 154"/>
                <a:gd name="T69" fmla="*/ 66 h 129"/>
                <a:gd name="T70" fmla="*/ 153 w 154"/>
                <a:gd name="T71" fmla="*/ 69 h 129"/>
                <a:gd name="T72" fmla="*/ 154 w 154"/>
                <a:gd name="T73" fmla="*/ 71 h 129"/>
                <a:gd name="T74" fmla="*/ 154 w 154"/>
                <a:gd name="T75" fmla="*/ 75 h 129"/>
                <a:gd name="T76" fmla="*/ 147 w 154"/>
                <a:gd name="T77" fmla="*/ 82 h 129"/>
                <a:gd name="T78" fmla="*/ 136 w 154"/>
                <a:gd name="T79" fmla="*/ 78 h 129"/>
                <a:gd name="T80" fmla="*/ 131 w 154"/>
                <a:gd name="T81" fmla="*/ 82 h 129"/>
                <a:gd name="T82" fmla="*/ 134 w 154"/>
                <a:gd name="T83" fmla="*/ 87 h 129"/>
                <a:gd name="T84" fmla="*/ 140 w 154"/>
                <a:gd name="T85" fmla="*/ 109 h 129"/>
                <a:gd name="T86" fmla="*/ 127 w 154"/>
                <a:gd name="T87" fmla="*/ 111 h 129"/>
                <a:gd name="T88" fmla="*/ 124 w 154"/>
                <a:gd name="T89" fmla="*/ 117 h 129"/>
                <a:gd name="T90" fmla="*/ 122 w 154"/>
                <a:gd name="T91" fmla="*/ 127 h 129"/>
                <a:gd name="T92" fmla="*/ 118 w 154"/>
                <a:gd name="T93" fmla="*/ 129 h 129"/>
                <a:gd name="T94" fmla="*/ 114 w 154"/>
                <a:gd name="T95" fmla="*/ 127 h 129"/>
                <a:gd name="T96" fmla="*/ 104 w 154"/>
                <a:gd name="T97" fmla="*/ 129 h 129"/>
                <a:gd name="T98" fmla="*/ 96 w 154"/>
                <a:gd name="T99" fmla="*/ 122 h 129"/>
                <a:gd name="T100" fmla="*/ 93 w 154"/>
                <a:gd name="T101" fmla="*/ 127 h 129"/>
                <a:gd name="T102" fmla="*/ 82 w 154"/>
                <a:gd name="T103" fmla="*/ 124 h 129"/>
                <a:gd name="T104" fmla="*/ 74 w 154"/>
                <a:gd name="T105" fmla="*/ 127 h 129"/>
                <a:gd name="T106" fmla="*/ 71 w 154"/>
                <a:gd name="T107" fmla="*/ 124 h 129"/>
                <a:gd name="T108" fmla="*/ 67 w 154"/>
                <a:gd name="T109" fmla="*/ 124 h 129"/>
                <a:gd name="T110" fmla="*/ 64 w 154"/>
                <a:gd name="T111" fmla="*/ 118 h 129"/>
                <a:gd name="T112" fmla="*/ 45 w 154"/>
                <a:gd name="T113" fmla="*/ 113 h 129"/>
                <a:gd name="T114" fmla="*/ 24 w 154"/>
                <a:gd name="T115" fmla="*/ 115 h 129"/>
                <a:gd name="T116" fmla="*/ 20 w 154"/>
                <a:gd name="T117" fmla="*/ 118 h 129"/>
                <a:gd name="T118" fmla="*/ 4 w 154"/>
                <a:gd name="T119" fmla="*/ 122 h 129"/>
                <a:gd name="T120" fmla="*/ 4 w 154"/>
                <a:gd name="T121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" h="129">
                  <a:moveTo>
                    <a:pt x="4" y="122"/>
                  </a:moveTo>
                  <a:lnTo>
                    <a:pt x="5" y="111"/>
                  </a:lnTo>
                  <a:lnTo>
                    <a:pt x="0" y="104"/>
                  </a:lnTo>
                  <a:lnTo>
                    <a:pt x="11" y="93"/>
                  </a:lnTo>
                  <a:lnTo>
                    <a:pt x="5" y="62"/>
                  </a:lnTo>
                  <a:lnTo>
                    <a:pt x="29" y="60"/>
                  </a:lnTo>
                  <a:lnTo>
                    <a:pt x="27" y="57"/>
                  </a:lnTo>
                  <a:lnTo>
                    <a:pt x="36" y="51"/>
                  </a:lnTo>
                  <a:lnTo>
                    <a:pt x="42" y="57"/>
                  </a:lnTo>
                  <a:lnTo>
                    <a:pt x="44" y="55"/>
                  </a:lnTo>
                  <a:lnTo>
                    <a:pt x="42" y="49"/>
                  </a:lnTo>
                  <a:lnTo>
                    <a:pt x="45" y="33"/>
                  </a:lnTo>
                  <a:lnTo>
                    <a:pt x="56" y="27"/>
                  </a:lnTo>
                  <a:lnTo>
                    <a:pt x="60" y="24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60" y="15"/>
                  </a:lnTo>
                  <a:lnTo>
                    <a:pt x="64" y="9"/>
                  </a:lnTo>
                  <a:lnTo>
                    <a:pt x="71" y="1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2" y="11"/>
                  </a:lnTo>
                  <a:lnTo>
                    <a:pt x="114" y="7"/>
                  </a:lnTo>
                  <a:lnTo>
                    <a:pt x="125" y="15"/>
                  </a:lnTo>
                  <a:lnTo>
                    <a:pt x="125" y="22"/>
                  </a:lnTo>
                  <a:lnTo>
                    <a:pt x="127" y="27"/>
                  </a:lnTo>
                  <a:lnTo>
                    <a:pt x="125" y="37"/>
                  </a:lnTo>
                  <a:lnTo>
                    <a:pt x="134" y="53"/>
                  </a:lnTo>
                  <a:lnTo>
                    <a:pt x="140" y="58"/>
                  </a:lnTo>
                  <a:lnTo>
                    <a:pt x="140" y="64"/>
                  </a:lnTo>
                  <a:lnTo>
                    <a:pt x="147" y="64"/>
                  </a:lnTo>
                  <a:lnTo>
                    <a:pt x="153" y="66"/>
                  </a:lnTo>
                  <a:lnTo>
                    <a:pt x="153" y="69"/>
                  </a:lnTo>
                  <a:lnTo>
                    <a:pt x="154" y="71"/>
                  </a:lnTo>
                  <a:lnTo>
                    <a:pt x="154" y="75"/>
                  </a:lnTo>
                  <a:lnTo>
                    <a:pt x="147" y="82"/>
                  </a:lnTo>
                  <a:lnTo>
                    <a:pt x="136" y="78"/>
                  </a:lnTo>
                  <a:lnTo>
                    <a:pt x="131" y="82"/>
                  </a:lnTo>
                  <a:lnTo>
                    <a:pt x="134" y="87"/>
                  </a:lnTo>
                  <a:lnTo>
                    <a:pt x="140" y="109"/>
                  </a:lnTo>
                  <a:lnTo>
                    <a:pt x="127" y="111"/>
                  </a:lnTo>
                  <a:lnTo>
                    <a:pt x="124" y="117"/>
                  </a:lnTo>
                  <a:lnTo>
                    <a:pt x="122" y="127"/>
                  </a:lnTo>
                  <a:lnTo>
                    <a:pt x="118" y="129"/>
                  </a:lnTo>
                  <a:lnTo>
                    <a:pt x="114" y="127"/>
                  </a:lnTo>
                  <a:lnTo>
                    <a:pt x="104" y="129"/>
                  </a:lnTo>
                  <a:lnTo>
                    <a:pt x="96" y="122"/>
                  </a:lnTo>
                  <a:lnTo>
                    <a:pt x="93" y="127"/>
                  </a:lnTo>
                  <a:lnTo>
                    <a:pt x="82" y="124"/>
                  </a:lnTo>
                  <a:lnTo>
                    <a:pt x="74" y="127"/>
                  </a:lnTo>
                  <a:lnTo>
                    <a:pt x="71" y="124"/>
                  </a:lnTo>
                  <a:lnTo>
                    <a:pt x="67" y="124"/>
                  </a:lnTo>
                  <a:lnTo>
                    <a:pt x="64" y="118"/>
                  </a:lnTo>
                  <a:lnTo>
                    <a:pt x="45" y="113"/>
                  </a:lnTo>
                  <a:lnTo>
                    <a:pt x="24" y="115"/>
                  </a:lnTo>
                  <a:lnTo>
                    <a:pt x="20" y="118"/>
                  </a:lnTo>
                  <a:lnTo>
                    <a:pt x="4" y="122"/>
                  </a:lnTo>
                  <a:lnTo>
                    <a:pt x="4" y="12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4" name="Freeform 1261"/>
            <p:cNvSpPr>
              <a:spLocks/>
            </p:cNvSpPr>
            <p:nvPr/>
          </p:nvSpPr>
          <p:spPr bwMode="auto">
            <a:xfrm>
              <a:off x="3128" y="1384"/>
              <a:ext cx="55" cy="71"/>
            </a:xfrm>
            <a:custGeom>
              <a:avLst/>
              <a:gdLst>
                <a:gd name="T0" fmla="*/ 24 w 55"/>
                <a:gd name="T1" fmla="*/ 71 h 71"/>
                <a:gd name="T2" fmla="*/ 31 w 55"/>
                <a:gd name="T3" fmla="*/ 68 h 71"/>
                <a:gd name="T4" fmla="*/ 33 w 55"/>
                <a:gd name="T5" fmla="*/ 64 h 71"/>
                <a:gd name="T6" fmla="*/ 38 w 55"/>
                <a:gd name="T7" fmla="*/ 57 h 71"/>
                <a:gd name="T8" fmla="*/ 40 w 55"/>
                <a:gd name="T9" fmla="*/ 48 h 71"/>
                <a:gd name="T10" fmla="*/ 55 w 55"/>
                <a:gd name="T11" fmla="*/ 48 h 71"/>
                <a:gd name="T12" fmla="*/ 55 w 55"/>
                <a:gd name="T13" fmla="*/ 38 h 71"/>
                <a:gd name="T14" fmla="*/ 49 w 55"/>
                <a:gd name="T15" fmla="*/ 35 h 71"/>
                <a:gd name="T16" fmla="*/ 48 w 55"/>
                <a:gd name="T17" fmla="*/ 26 h 71"/>
                <a:gd name="T18" fmla="*/ 42 w 55"/>
                <a:gd name="T19" fmla="*/ 22 h 71"/>
                <a:gd name="T20" fmla="*/ 42 w 55"/>
                <a:gd name="T21" fmla="*/ 11 h 71"/>
                <a:gd name="T22" fmla="*/ 33 w 55"/>
                <a:gd name="T23" fmla="*/ 7 h 71"/>
                <a:gd name="T24" fmla="*/ 28 w 55"/>
                <a:gd name="T25" fmla="*/ 7 h 71"/>
                <a:gd name="T26" fmla="*/ 15 w 55"/>
                <a:gd name="T27" fmla="*/ 0 h 71"/>
                <a:gd name="T28" fmla="*/ 6 w 55"/>
                <a:gd name="T29" fmla="*/ 0 h 71"/>
                <a:gd name="T30" fmla="*/ 0 w 55"/>
                <a:gd name="T31" fmla="*/ 6 h 71"/>
                <a:gd name="T32" fmla="*/ 11 w 55"/>
                <a:gd name="T33" fmla="*/ 15 h 71"/>
                <a:gd name="T34" fmla="*/ 22 w 55"/>
                <a:gd name="T35" fmla="*/ 38 h 71"/>
                <a:gd name="T36" fmla="*/ 24 w 55"/>
                <a:gd name="T37" fmla="*/ 71 h 71"/>
                <a:gd name="T38" fmla="*/ 24 w 55"/>
                <a:gd name="T3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1">
                  <a:moveTo>
                    <a:pt x="24" y="71"/>
                  </a:moveTo>
                  <a:lnTo>
                    <a:pt x="31" y="68"/>
                  </a:lnTo>
                  <a:lnTo>
                    <a:pt x="33" y="64"/>
                  </a:lnTo>
                  <a:lnTo>
                    <a:pt x="38" y="57"/>
                  </a:lnTo>
                  <a:lnTo>
                    <a:pt x="40" y="48"/>
                  </a:lnTo>
                  <a:lnTo>
                    <a:pt x="55" y="48"/>
                  </a:lnTo>
                  <a:lnTo>
                    <a:pt x="55" y="38"/>
                  </a:lnTo>
                  <a:lnTo>
                    <a:pt x="49" y="35"/>
                  </a:lnTo>
                  <a:lnTo>
                    <a:pt x="48" y="26"/>
                  </a:lnTo>
                  <a:lnTo>
                    <a:pt x="42" y="22"/>
                  </a:lnTo>
                  <a:lnTo>
                    <a:pt x="42" y="11"/>
                  </a:lnTo>
                  <a:lnTo>
                    <a:pt x="33" y="7"/>
                  </a:lnTo>
                  <a:lnTo>
                    <a:pt x="28" y="7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11" y="15"/>
                  </a:lnTo>
                  <a:lnTo>
                    <a:pt x="22" y="38"/>
                  </a:lnTo>
                  <a:lnTo>
                    <a:pt x="24" y="71"/>
                  </a:lnTo>
                  <a:lnTo>
                    <a:pt x="24" y="71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5" name="Freeform 1262"/>
            <p:cNvSpPr>
              <a:spLocks/>
            </p:cNvSpPr>
            <p:nvPr/>
          </p:nvSpPr>
          <p:spPr bwMode="auto">
            <a:xfrm>
              <a:off x="3128" y="1384"/>
              <a:ext cx="55" cy="71"/>
            </a:xfrm>
            <a:custGeom>
              <a:avLst/>
              <a:gdLst>
                <a:gd name="T0" fmla="*/ 24 w 55"/>
                <a:gd name="T1" fmla="*/ 71 h 71"/>
                <a:gd name="T2" fmla="*/ 31 w 55"/>
                <a:gd name="T3" fmla="*/ 68 h 71"/>
                <a:gd name="T4" fmla="*/ 33 w 55"/>
                <a:gd name="T5" fmla="*/ 64 h 71"/>
                <a:gd name="T6" fmla="*/ 38 w 55"/>
                <a:gd name="T7" fmla="*/ 57 h 71"/>
                <a:gd name="T8" fmla="*/ 40 w 55"/>
                <a:gd name="T9" fmla="*/ 48 h 71"/>
                <a:gd name="T10" fmla="*/ 55 w 55"/>
                <a:gd name="T11" fmla="*/ 48 h 71"/>
                <a:gd name="T12" fmla="*/ 55 w 55"/>
                <a:gd name="T13" fmla="*/ 38 h 71"/>
                <a:gd name="T14" fmla="*/ 49 w 55"/>
                <a:gd name="T15" fmla="*/ 35 h 71"/>
                <a:gd name="T16" fmla="*/ 48 w 55"/>
                <a:gd name="T17" fmla="*/ 26 h 71"/>
                <a:gd name="T18" fmla="*/ 42 w 55"/>
                <a:gd name="T19" fmla="*/ 22 h 71"/>
                <a:gd name="T20" fmla="*/ 42 w 55"/>
                <a:gd name="T21" fmla="*/ 11 h 71"/>
                <a:gd name="T22" fmla="*/ 33 w 55"/>
                <a:gd name="T23" fmla="*/ 7 h 71"/>
                <a:gd name="T24" fmla="*/ 28 w 55"/>
                <a:gd name="T25" fmla="*/ 7 h 71"/>
                <a:gd name="T26" fmla="*/ 15 w 55"/>
                <a:gd name="T27" fmla="*/ 0 h 71"/>
                <a:gd name="T28" fmla="*/ 6 w 55"/>
                <a:gd name="T29" fmla="*/ 0 h 71"/>
                <a:gd name="T30" fmla="*/ 0 w 55"/>
                <a:gd name="T31" fmla="*/ 6 h 71"/>
                <a:gd name="T32" fmla="*/ 11 w 55"/>
                <a:gd name="T33" fmla="*/ 15 h 71"/>
                <a:gd name="T34" fmla="*/ 22 w 55"/>
                <a:gd name="T35" fmla="*/ 38 h 71"/>
                <a:gd name="T36" fmla="*/ 24 w 55"/>
                <a:gd name="T37" fmla="*/ 71 h 71"/>
                <a:gd name="T38" fmla="*/ 24 w 55"/>
                <a:gd name="T3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1">
                  <a:moveTo>
                    <a:pt x="24" y="71"/>
                  </a:moveTo>
                  <a:lnTo>
                    <a:pt x="31" y="68"/>
                  </a:lnTo>
                  <a:lnTo>
                    <a:pt x="33" y="64"/>
                  </a:lnTo>
                  <a:lnTo>
                    <a:pt x="38" y="57"/>
                  </a:lnTo>
                  <a:lnTo>
                    <a:pt x="40" y="48"/>
                  </a:lnTo>
                  <a:lnTo>
                    <a:pt x="55" y="48"/>
                  </a:lnTo>
                  <a:lnTo>
                    <a:pt x="55" y="38"/>
                  </a:lnTo>
                  <a:lnTo>
                    <a:pt x="49" y="35"/>
                  </a:lnTo>
                  <a:lnTo>
                    <a:pt x="48" y="26"/>
                  </a:lnTo>
                  <a:lnTo>
                    <a:pt x="42" y="22"/>
                  </a:lnTo>
                  <a:lnTo>
                    <a:pt x="42" y="11"/>
                  </a:lnTo>
                  <a:lnTo>
                    <a:pt x="33" y="7"/>
                  </a:lnTo>
                  <a:lnTo>
                    <a:pt x="28" y="7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11" y="15"/>
                  </a:lnTo>
                  <a:lnTo>
                    <a:pt x="22" y="38"/>
                  </a:lnTo>
                  <a:lnTo>
                    <a:pt x="24" y="71"/>
                  </a:lnTo>
                  <a:lnTo>
                    <a:pt x="24" y="71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6" name="Freeform 1263"/>
            <p:cNvSpPr>
              <a:spLocks/>
            </p:cNvSpPr>
            <p:nvPr/>
          </p:nvSpPr>
          <p:spPr bwMode="auto">
            <a:xfrm>
              <a:off x="3056" y="1286"/>
              <a:ext cx="291" cy="193"/>
            </a:xfrm>
            <a:custGeom>
              <a:avLst/>
              <a:gdLst>
                <a:gd name="T0" fmla="*/ 45 w 291"/>
                <a:gd name="T1" fmla="*/ 113 h 193"/>
                <a:gd name="T2" fmla="*/ 10 w 291"/>
                <a:gd name="T3" fmla="*/ 111 h 193"/>
                <a:gd name="T4" fmla="*/ 5 w 291"/>
                <a:gd name="T5" fmla="*/ 82 h 193"/>
                <a:gd name="T6" fmla="*/ 9 w 291"/>
                <a:gd name="T7" fmla="*/ 75 h 193"/>
                <a:gd name="T8" fmla="*/ 29 w 291"/>
                <a:gd name="T9" fmla="*/ 45 h 193"/>
                <a:gd name="T10" fmla="*/ 36 w 291"/>
                <a:gd name="T11" fmla="*/ 16 h 193"/>
                <a:gd name="T12" fmla="*/ 61 w 291"/>
                <a:gd name="T13" fmla="*/ 11 h 193"/>
                <a:gd name="T14" fmla="*/ 83 w 291"/>
                <a:gd name="T15" fmla="*/ 22 h 193"/>
                <a:gd name="T16" fmla="*/ 90 w 291"/>
                <a:gd name="T17" fmla="*/ 25 h 193"/>
                <a:gd name="T18" fmla="*/ 109 w 291"/>
                <a:gd name="T19" fmla="*/ 25 h 193"/>
                <a:gd name="T20" fmla="*/ 120 w 291"/>
                <a:gd name="T21" fmla="*/ 27 h 193"/>
                <a:gd name="T22" fmla="*/ 134 w 291"/>
                <a:gd name="T23" fmla="*/ 27 h 193"/>
                <a:gd name="T24" fmla="*/ 140 w 291"/>
                <a:gd name="T25" fmla="*/ 15 h 193"/>
                <a:gd name="T26" fmla="*/ 156 w 291"/>
                <a:gd name="T27" fmla="*/ 7 h 193"/>
                <a:gd name="T28" fmla="*/ 167 w 291"/>
                <a:gd name="T29" fmla="*/ 2 h 193"/>
                <a:gd name="T30" fmla="*/ 198 w 291"/>
                <a:gd name="T31" fmla="*/ 15 h 193"/>
                <a:gd name="T32" fmla="*/ 192 w 291"/>
                <a:gd name="T33" fmla="*/ 18 h 193"/>
                <a:gd name="T34" fmla="*/ 203 w 291"/>
                <a:gd name="T35" fmla="*/ 29 h 193"/>
                <a:gd name="T36" fmla="*/ 212 w 291"/>
                <a:gd name="T37" fmla="*/ 35 h 193"/>
                <a:gd name="T38" fmla="*/ 216 w 291"/>
                <a:gd name="T39" fmla="*/ 49 h 193"/>
                <a:gd name="T40" fmla="*/ 229 w 291"/>
                <a:gd name="T41" fmla="*/ 53 h 193"/>
                <a:gd name="T42" fmla="*/ 245 w 291"/>
                <a:gd name="T43" fmla="*/ 49 h 193"/>
                <a:gd name="T44" fmla="*/ 260 w 291"/>
                <a:gd name="T45" fmla="*/ 60 h 193"/>
                <a:gd name="T46" fmla="*/ 272 w 291"/>
                <a:gd name="T47" fmla="*/ 64 h 193"/>
                <a:gd name="T48" fmla="*/ 287 w 291"/>
                <a:gd name="T49" fmla="*/ 73 h 193"/>
                <a:gd name="T50" fmla="*/ 287 w 291"/>
                <a:gd name="T51" fmla="*/ 82 h 193"/>
                <a:gd name="T52" fmla="*/ 289 w 291"/>
                <a:gd name="T53" fmla="*/ 89 h 193"/>
                <a:gd name="T54" fmla="*/ 283 w 291"/>
                <a:gd name="T55" fmla="*/ 100 h 193"/>
                <a:gd name="T56" fmla="*/ 283 w 291"/>
                <a:gd name="T57" fmla="*/ 113 h 193"/>
                <a:gd name="T58" fmla="*/ 269 w 291"/>
                <a:gd name="T59" fmla="*/ 111 h 193"/>
                <a:gd name="T60" fmla="*/ 260 w 291"/>
                <a:gd name="T61" fmla="*/ 118 h 193"/>
                <a:gd name="T62" fmla="*/ 260 w 291"/>
                <a:gd name="T63" fmla="*/ 131 h 193"/>
                <a:gd name="T64" fmla="*/ 210 w 291"/>
                <a:gd name="T65" fmla="*/ 149 h 193"/>
                <a:gd name="T66" fmla="*/ 203 w 291"/>
                <a:gd name="T67" fmla="*/ 153 h 193"/>
                <a:gd name="T68" fmla="*/ 200 w 291"/>
                <a:gd name="T69" fmla="*/ 153 h 193"/>
                <a:gd name="T70" fmla="*/ 192 w 291"/>
                <a:gd name="T71" fmla="*/ 149 h 193"/>
                <a:gd name="T72" fmla="*/ 185 w 291"/>
                <a:gd name="T73" fmla="*/ 153 h 193"/>
                <a:gd name="T74" fmla="*/ 200 w 291"/>
                <a:gd name="T75" fmla="*/ 158 h 193"/>
                <a:gd name="T76" fmla="*/ 203 w 291"/>
                <a:gd name="T77" fmla="*/ 166 h 193"/>
                <a:gd name="T78" fmla="*/ 230 w 291"/>
                <a:gd name="T79" fmla="*/ 169 h 193"/>
                <a:gd name="T80" fmla="*/ 214 w 291"/>
                <a:gd name="T81" fmla="*/ 176 h 193"/>
                <a:gd name="T82" fmla="*/ 180 w 291"/>
                <a:gd name="T83" fmla="*/ 189 h 193"/>
                <a:gd name="T84" fmla="*/ 167 w 291"/>
                <a:gd name="T85" fmla="*/ 171 h 193"/>
                <a:gd name="T86" fmla="*/ 185 w 291"/>
                <a:gd name="T87" fmla="*/ 156 h 193"/>
                <a:gd name="T88" fmla="*/ 158 w 291"/>
                <a:gd name="T89" fmla="*/ 149 h 193"/>
                <a:gd name="T90" fmla="*/ 161 w 291"/>
                <a:gd name="T91" fmla="*/ 146 h 193"/>
                <a:gd name="T92" fmla="*/ 138 w 291"/>
                <a:gd name="T93" fmla="*/ 146 h 193"/>
                <a:gd name="T94" fmla="*/ 127 w 291"/>
                <a:gd name="T95" fmla="*/ 149 h 193"/>
                <a:gd name="T96" fmla="*/ 121 w 291"/>
                <a:gd name="T97" fmla="*/ 166 h 193"/>
                <a:gd name="T98" fmla="*/ 118 w 291"/>
                <a:gd name="T99" fmla="*/ 169 h 193"/>
                <a:gd name="T100" fmla="*/ 96 w 291"/>
                <a:gd name="T101" fmla="*/ 169 h 193"/>
                <a:gd name="T102" fmla="*/ 105 w 291"/>
                <a:gd name="T103" fmla="*/ 162 h 193"/>
                <a:gd name="T104" fmla="*/ 112 w 291"/>
                <a:gd name="T105" fmla="*/ 146 h 193"/>
                <a:gd name="T106" fmla="*/ 127 w 291"/>
                <a:gd name="T107" fmla="*/ 136 h 193"/>
                <a:gd name="T108" fmla="*/ 120 w 291"/>
                <a:gd name="T109" fmla="*/ 124 h 193"/>
                <a:gd name="T110" fmla="*/ 114 w 291"/>
                <a:gd name="T111" fmla="*/ 109 h 193"/>
                <a:gd name="T112" fmla="*/ 100 w 291"/>
                <a:gd name="T113" fmla="*/ 105 h 193"/>
                <a:gd name="T114" fmla="*/ 78 w 291"/>
                <a:gd name="T115" fmla="*/ 98 h 193"/>
                <a:gd name="T116" fmla="*/ 72 w 291"/>
                <a:gd name="T117" fmla="*/ 10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193">
                  <a:moveTo>
                    <a:pt x="72" y="104"/>
                  </a:moveTo>
                  <a:lnTo>
                    <a:pt x="45" y="113"/>
                  </a:lnTo>
                  <a:lnTo>
                    <a:pt x="38" y="109"/>
                  </a:lnTo>
                  <a:lnTo>
                    <a:pt x="10" y="111"/>
                  </a:lnTo>
                  <a:lnTo>
                    <a:pt x="0" y="100"/>
                  </a:lnTo>
                  <a:lnTo>
                    <a:pt x="5" y="82"/>
                  </a:lnTo>
                  <a:lnTo>
                    <a:pt x="9" y="82"/>
                  </a:lnTo>
                  <a:lnTo>
                    <a:pt x="9" y="75"/>
                  </a:lnTo>
                  <a:lnTo>
                    <a:pt x="12" y="64"/>
                  </a:lnTo>
                  <a:lnTo>
                    <a:pt x="29" y="45"/>
                  </a:lnTo>
                  <a:lnTo>
                    <a:pt x="20" y="20"/>
                  </a:lnTo>
                  <a:lnTo>
                    <a:pt x="36" y="16"/>
                  </a:lnTo>
                  <a:lnTo>
                    <a:pt x="40" y="13"/>
                  </a:lnTo>
                  <a:lnTo>
                    <a:pt x="61" y="11"/>
                  </a:lnTo>
                  <a:lnTo>
                    <a:pt x="80" y="16"/>
                  </a:lnTo>
                  <a:lnTo>
                    <a:pt x="83" y="22"/>
                  </a:lnTo>
                  <a:lnTo>
                    <a:pt x="87" y="22"/>
                  </a:lnTo>
                  <a:lnTo>
                    <a:pt x="90" y="25"/>
                  </a:lnTo>
                  <a:lnTo>
                    <a:pt x="98" y="22"/>
                  </a:lnTo>
                  <a:lnTo>
                    <a:pt x="109" y="25"/>
                  </a:lnTo>
                  <a:lnTo>
                    <a:pt x="112" y="20"/>
                  </a:lnTo>
                  <a:lnTo>
                    <a:pt x="120" y="27"/>
                  </a:lnTo>
                  <a:lnTo>
                    <a:pt x="130" y="25"/>
                  </a:lnTo>
                  <a:lnTo>
                    <a:pt x="134" y="27"/>
                  </a:lnTo>
                  <a:lnTo>
                    <a:pt x="138" y="25"/>
                  </a:lnTo>
                  <a:lnTo>
                    <a:pt x="140" y="15"/>
                  </a:lnTo>
                  <a:lnTo>
                    <a:pt x="143" y="9"/>
                  </a:lnTo>
                  <a:lnTo>
                    <a:pt x="156" y="7"/>
                  </a:lnTo>
                  <a:lnTo>
                    <a:pt x="160" y="9"/>
                  </a:lnTo>
                  <a:lnTo>
                    <a:pt x="167" y="2"/>
                  </a:lnTo>
                  <a:lnTo>
                    <a:pt x="187" y="0"/>
                  </a:lnTo>
                  <a:lnTo>
                    <a:pt x="198" y="15"/>
                  </a:lnTo>
                  <a:lnTo>
                    <a:pt x="198" y="16"/>
                  </a:lnTo>
                  <a:lnTo>
                    <a:pt x="192" y="18"/>
                  </a:lnTo>
                  <a:lnTo>
                    <a:pt x="196" y="27"/>
                  </a:lnTo>
                  <a:lnTo>
                    <a:pt x="203" y="29"/>
                  </a:lnTo>
                  <a:lnTo>
                    <a:pt x="209" y="29"/>
                  </a:lnTo>
                  <a:lnTo>
                    <a:pt x="212" y="35"/>
                  </a:lnTo>
                  <a:lnTo>
                    <a:pt x="214" y="45"/>
                  </a:lnTo>
                  <a:lnTo>
                    <a:pt x="216" y="49"/>
                  </a:lnTo>
                  <a:lnTo>
                    <a:pt x="225" y="49"/>
                  </a:lnTo>
                  <a:lnTo>
                    <a:pt x="229" y="53"/>
                  </a:lnTo>
                  <a:lnTo>
                    <a:pt x="232" y="53"/>
                  </a:lnTo>
                  <a:lnTo>
                    <a:pt x="245" y="49"/>
                  </a:lnTo>
                  <a:lnTo>
                    <a:pt x="254" y="60"/>
                  </a:lnTo>
                  <a:lnTo>
                    <a:pt x="260" y="60"/>
                  </a:lnTo>
                  <a:lnTo>
                    <a:pt x="269" y="64"/>
                  </a:lnTo>
                  <a:lnTo>
                    <a:pt x="272" y="64"/>
                  </a:lnTo>
                  <a:lnTo>
                    <a:pt x="289" y="71"/>
                  </a:lnTo>
                  <a:lnTo>
                    <a:pt x="287" y="73"/>
                  </a:lnTo>
                  <a:lnTo>
                    <a:pt x="291" y="78"/>
                  </a:lnTo>
                  <a:lnTo>
                    <a:pt x="287" y="82"/>
                  </a:lnTo>
                  <a:lnTo>
                    <a:pt x="283" y="84"/>
                  </a:lnTo>
                  <a:lnTo>
                    <a:pt x="289" y="89"/>
                  </a:lnTo>
                  <a:lnTo>
                    <a:pt x="283" y="91"/>
                  </a:lnTo>
                  <a:lnTo>
                    <a:pt x="283" y="100"/>
                  </a:lnTo>
                  <a:lnTo>
                    <a:pt x="285" y="102"/>
                  </a:lnTo>
                  <a:lnTo>
                    <a:pt x="283" y="113"/>
                  </a:lnTo>
                  <a:lnTo>
                    <a:pt x="274" y="113"/>
                  </a:lnTo>
                  <a:lnTo>
                    <a:pt x="269" y="111"/>
                  </a:lnTo>
                  <a:lnTo>
                    <a:pt x="265" y="116"/>
                  </a:lnTo>
                  <a:lnTo>
                    <a:pt x="260" y="118"/>
                  </a:lnTo>
                  <a:lnTo>
                    <a:pt x="258" y="122"/>
                  </a:lnTo>
                  <a:lnTo>
                    <a:pt x="260" y="131"/>
                  </a:lnTo>
                  <a:lnTo>
                    <a:pt x="218" y="142"/>
                  </a:lnTo>
                  <a:lnTo>
                    <a:pt x="210" y="149"/>
                  </a:lnTo>
                  <a:lnTo>
                    <a:pt x="209" y="146"/>
                  </a:lnTo>
                  <a:lnTo>
                    <a:pt x="203" y="153"/>
                  </a:lnTo>
                  <a:lnTo>
                    <a:pt x="203" y="158"/>
                  </a:lnTo>
                  <a:lnTo>
                    <a:pt x="200" y="153"/>
                  </a:lnTo>
                  <a:lnTo>
                    <a:pt x="198" y="158"/>
                  </a:lnTo>
                  <a:lnTo>
                    <a:pt x="192" y="149"/>
                  </a:lnTo>
                  <a:lnTo>
                    <a:pt x="190" y="153"/>
                  </a:lnTo>
                  <a:lnTo>
                    <a:pt x="185" y="153"/>
                  </a:lnTo>
                  <a:lnTo>
                    <a:pt x="192" y="158"/>
                  </a:lnTo>
                  <a:lnTo>
                    <a:pt x="200" y="158"/>
                  </a:lnTo>
                  <a:lnTo>
                    <a:pt x="198" y="162"/>
                  </a:lnTo>
                  <a:lnTo>
                    <a:pt x="203" y="166"/>
                  </a:lnTo>
                  <a:lnTo>
                    <a:pt x="207" y="173"/>
                  </a:lnTo>
                  <a:lnTo>
                    <a:pt x="230" y="169"/>
                  </a:lnTo>
                  <a:lnTo>
                    <a:pt x="229" y="178"/>
                  </a:lnTo>
                  <a:lnTo>
                    <a:pt x="214" y="176"/>
                  </a:lnTo>
                  <a:lnTo>
                    <a:pt x="189" y="193"/>
                  </a:lnTo>
                  <a:lnTo>
                    <a:pt x="180" y="189"/>
                  </a:lnTo>
                  <a:lnTo>
                    <a:pt x="180" y="176"/>
                  </a:lnTo>
                  <a:lnTo>
                    <a:pt x="167" y="171"/>
                  </a:lnTo>
                  <a:lnTo>
                    <a:pt x="187" y="158"/>
                  </a:lnTo>
                  <a:lnTo>
                    <a:pt x="185" y="156"/>
                  </a:lnTo>
                  <a:lnTo>
                    <a:pt x="156" y="153"/>
                  </a:lnTo>
                  <a:lnTo>
                    <a:pt x="158" y="149"/>
                  </a:lnTo>
                  <a:lnTo>
                    <a:pt x="152" y="146"/>
                  </a:lnTo>
                  <a:lnTo>
                    <a:pt x="161" y="146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34" y="153"/>
                  </a:lnTo>
                  <a:lnTo>
                    <a:pt x="127" y="149"/>
                  </a:lnTo>
                  <a:lnTo>
                    <a:pt x="132" y="156"/>
                  </a:lnTo>
                  <a:lnTo>
                    <a:pt x="121" y="166"/>
                  </a:lnTo>
                  <a:lnTo>
                    <a:pt x="120" y="160"/>
                  </a:lnTo>
                  <a:lnTo>
                    <a:pt x="118" y="169"/>
                  </a:lnTo>
                  <a:lnTo>
                    <a:pt x="103" y="173"/>
                  </a:lnTo>
                  <a:lnTo>
                    <a:pt x="96" y="169"/>
                  </a:lnTo>
                  <a:lnTo>
                    <a:pt x="103" y="166"/>
                  </a:lnTo>
                  <a:lnTo>
                    <a:pt x="105" y="162"/>
                  </a:lnTo>
                  <a:lnTo>
                    <a:pt x="110" y="155"/>
                  </a:lnTo>
                  <a:lnTo>
                    <a:pt x="112" y="146"/>
                  </a:lnTo>
                  <a:lnTo>
                    <a:pt x="127" y="146"/>
                  </a:lnTo>
                  <a:lnTo>
                    <a:pt x="127" y="136"/>
                  </a:lnTo>
                  <a:lnTo>
                    <a:pt x="121" y="133"/>
                  </a:lnTo>
                  <a:lnTo>
                    <a:pt x="120" y="124"/>
                  </a:lnTo>
                  <a:lnTo>
                    <a:pt x="114" y="120"/>
                  </a:lnTo>
                  <a:lnTo>
                    <a:pt x="114" y="109"/>
                  </a:lnTo>
                  <a:lnTo>
                    <a:pt x="105" y="105"/>
                  </a:lnTo>
                  <a:lnTo>
                    <a:pt x="100" y="105"/>
                  </a:lnTo>
                  <a:lnTo>
                    <a:pt x="87" y="98"/>
                  </a:lnTo>
                  <a:lnTo>
                    <a:pt x="78" y="98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7" name="Freeform 1264"/>
            <p:cNvSpPr>
              <a:spLocks/>
            </p:cNvSpPr>
            <p:nvPr/>
          </p:nvSpPr>
          <p:spPr bwMode="auto">
            <a:xfrm>
              <a:off x="3056" y="1286"/>
              <a:ext cx="291" cy="193"/>
            </a:xfrm>
            <a:custGeom>
              <a:avLst/>
              <a:gdLst>
                <a:gd name="T0" fmla="*/ 45 w 291"/>
                <a:gd name="T1" fmla="*/ 113 h 193"/>
                <a:gd name="T2" fmla="*/ 10 w 291"/>
                <a:gd name="T3" fmla="*/ 111 h 193"/>
                <a:gd name="T4" fmla="*/ 5 w 291"/>
                <a:gd name="T5" fmla="*/ 82 h 193"/>
                <a:gd name="T6" fmla="*/ 9 w 291"/>
                <a:gd name="T7" fmla="*/ 75 h 193"/>
                <a:gd name="T8" fmla="*/ 29 w 291"/>
                <a:gd name="T9" fmla="*/ 45 h 193"/>
                <a:gd name="T10" fmla="*/ 36 w 291"/>
                <a:gd name="T11" fmla="*/ 16 h 193"/>
                <a:gd name="T12" fmla="*/ 61 w 291"/>
                <a:gd name="T13" fmla="*/ 11 h 193"/>
                <a:gd name="T14" fmla="*/ 83 w 291"/>
                <a:gd name="T15" fmla="*/ 22 h 193"/>
                <a:gd name="T16" fmla="*/ 90 w 291"/>
                <a:gd name="T17" fmla="*/ 25 h 193"/>
                <a:gd name="T18" fmla="*/ 109 w 291"/>
                <a:gd name="T19" fmla="*/ 25 h 193"/>
                <a:gd name="T20" fmla="*/ 120 w 291"/>
                <a:gd name="T21" fmla="*/ 27 h 193"/>
                <a:gd name="T22" fmla="*/ 134 w 291"/>
                <a:gd name="T23" fmla="*/ 27 h 193"/>
                <a:gd name="T24" fmla="*/ 140 w 291"/>
                <a:gd name="T25" fmla="*/ 15 h 193"/>
                <a:gd name="T26" fmla="*/ 156 w 291"/>
                <a:gd name="T27" fmla="*/ 7 h 193"/>
                <a:gd name="T28" fmla="*/ 167 w 291"/>
                <a:gd name="T29" fmla="*/ 2 h 193"/>
                <a:gd name="T30" fmla="*/ 198 w 291"/>
                <a:gd name="T31" fmla="*/ 15 h 193"/>
                <a:gd name="T32" fmla="*/ 192 w 291"/>
                <a:gd name="T33" fmla="*/ 18 h 193"/>
                <a:gd name="T34" fmla="*/ 203 w 291"/>
                <a:gd name="T35" fmla="*/ 29 h 193"/>
                <a:gd name="T36" fmla="*/ 212 w 291"/>
                <a:gd name="T37" fmla="*/ 35 h 193"/>
                <a:gd name="T38" fmla="*/ 216 w 291"/>
                <a:gd name="T39" fmla="*/ 49 h 193"/>
                <a:gd name="T40" fmla="*/ 229 w 291"/>
                <a:gd name="T41" fmla="*/ 53 h 193"/>
                <a:gd name="T42" fmla="*/ 245 w 291"/>
                <a:gd name="T43" fmla="*/ 49 h 193"/>
                <a:gd name="T44" fmla="*/ 260 w 291"/>
                <a:gd name="T45" fmla="*/ 60 h 193"/>
                <a:gd name="T46" fmla="*/ 272 w 291"/>
                <a:gd name="T47" fmla="*/ 64 h 193"/>
                <a:gd name="T48" fmla="*/ 287 w 291"/>
                <a:gd name="T49" fmla="*/ 73 h 193"/>
                <a:gd name="T50" fmla="*/ 287 w 291"/>
                <a:gd name="T51" fmla="*/ 82 h 193"/>
                <a:gd name="T52" fmla="*/ 289 w 291"/>
                <a:gd name="T53" fmla="*/ 89 h 193"/>
                <a:gd name="T54" fmla="*/ 283 w 291"/>
                <a:gd name="T55" fmla="*/ 100 h 193"/>
                <a:gd name="T56" fmla="*/ 283 w 291"/>
                <a:gd name="T57" fmla="*/ 113 h 193"/>
                <a:gd name="T58" fmla="*/ 269 w 291"/>
                <a:gd name="T59" fmla="*/ 111 h 193"/>
                <a:gd name="T60" fmla="*/ 260 w 291"/>
                <a:gd name="T61" fmla="*/ 118 h 193"/>
                <a:gd name="T62" fmla="*/ 260 w 291"/>
                <a:gd name="T63" fmla="*/ 131 h 193"/>
                <a:gd name="T64" fmla="*/ 210 w 291"/>
                <a:gd name="T65" fmla="*/ 149 h 193"/>
                <a:gd name="T66" fmla="*/ 203 w 291"/>
                <a:gd name="T67" fmla="*/ 153 h 193"/>
                <a:gd name="T68" fmla="*/ 200 w 291"/>
                <a:gd name="T69" fmla="*/ 153 h 193"/>
                <a:gd name="T70" fmla="*/ 192 w 291"/>
                <a:gd name="T71" fmla="*/ 149 h 193"/>
                <a:gd name="T72" fmla="*/ 185 w 291"/>
                <a:gd name="T73" fmla="*/ 153 h 193"/>
                <a:gd name="T74" fmla="*/ 200 w 291"/>
                <a:gd name="T75" fmla="*/ 158 h 193"/>
                <a:gd name="T76" fmla="*/ 203 w 291"/>
                <a:gd name="T77" fmla="*/ 166 h 193"/>
                <a:gd name="T78" fmla="*/ 230 w 291"/>
                <a:gd name="T79" fmla="*/ 169 h 193"/>
                <a:gd name="T80" fmla="*/ 214 w 291"/>
                <a:gd name="T81" fmla="*/ 176 h 193"/>
                <a:gd name="T82" fmla="*/ 180 w 291"/>
                <a:gd name="T83" fmla="*/ 189 h 193"/>
                <a:gd name="T84" fmla="*/ 167 w 291"/>
                <a:gd name="T85" fmla="*/ 171 h 193"/>
                <a:gd name="T86" fmla="*/ 185 w 291"/>
                <a:gd name="T87" fmla="*/ 156 h 193"/>
                <a:gd name="T88" fmla="*/ 158 w 291"/>
                <a:gd name="T89" fmla="*/ 149 h 193"/>
                <a:gd name="T90" fmla="*/ 161 w 291"/>
                <a:gd name="T91" fmla="*/ 146 h 193"/>
                <a:gd name="T92" fmla="*/ 138 w 291"/>
                <a:gd name="T93" fmla="*/ 146 h 193"/>
                <a:gd name="T94" fmla="*/ 127 w 291"/>
                <a:gd name="T95" fmla="*/ 149 h 193"/>
                <a:gd name="T96" fmla="*/ 121 w 291"/>
                <a:gd name="T97" fmla="*/ 166 h 193"/>
                <a:gd name="T98" fmla="*/ 118 w 291"/>
                <a:gd name="T99" fmla="*/ 169 h 193"/>
                <a:gd name="T100" fmla="*/ 96 w 291"/>
                <a:gd name="T101" fmla="*/ 169 h 193"/>
                <a:gd name="T102" fmla="*/ 105 w 291"/>
                <a:gd name="T103" fmla="*/ 162 h 193"/>
                <a:gd name="T104" fmla="*/ 112 w 291"/>
                <a:gd name="T105" fmla="*/ 146 h 193"/>
                <a:gd name="T106" fmla="*/ 127 w 291"/>
                <a:gd name="T107" fmla="*/ 136 h 193"/>
                <a:gd name="T108" fmla="*/ 120 w 291"/>
                <a:gd name="T109" fmla="*/ 124 h 193"/>
                <a:gd name="T110" fmla="*/ 114 w 291"/>
                <a:gd name="T111" fmla="*/ 109 h 193"/>
                <a:gd name="T112" fmla="*/ 100 w 291"/>
                <a:gd name="T113" fmla="*/ 105 h 193"/>
                <a:gd name="T114" fmla="*/ 78 w 291"/>
                <a:gd name="T115" fmla="*/ 98 h 193"/>
                <a:gd name="T116" fmla="*/ 72 w 291"/>
                <a:gd name="T117" fmla="*/ 10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193">
                  <a:moveTo>
                    <a:pt x="72" y="104"/>
                  </a:moveTo>
                  <a:lnTo>
                    <a:pt x="45" y="113"/>
                  </a:lnTo>
                  <a:lnTo>
                    <a:pt x="38" y="109"/>
                  </a:lnTo>
                  <a:lnTo>
                    <a:pt x="10" y="111"/>
                  </a:lnTo>
                  <a:lnTo>
                    <a:pt x="0" y="100"/>
                  </a:lnTo>
                  <a:lnTo>
                    <a:pt x="5" y="82"/>
                  </a:lnTo>
                  <a:lnTo>
                    <a:pt x="9" y="82"/>
                  </a:lnTo>
                  <a:lnTo>
                    <a:pt x="9" y="75"/>
                  </a:lnTo>
                  <a:lnTo>
                    <a:pt x="12" y="64"/>
                  </a:lnTo>
                  <a:lnTo>
                    <a:pt x="29" y="45"/>
                  </a:lnTo>
                  <a:lnTo>
                    <a:pt x="20" y="20"/>
                  </a:lnTo>
                  <a:lnTo>
                    <a:pt x="36" y="16"/>
                  </a:lnTo>
                  <a:lnTo>
                    <a:pt x="40" y="13"/>
                  </a:lnTo>
                  <a:lnTo>
                    <a:pt x="61" y="11"/>
                  </a:lnTo>
                  <a:lnTo>
                    <a:pt x="80" y="16"/>
                  </a:lnTo>
                  <a:lnTo>
                    <a:pt x="83" y="22"/>
                  </a:lnTo>
                  <a:lnTo>
                    <a:pt x="87" y="22"/>
                  </a:lnTo>
                  <a:lnTo>
                    <a:pt x="90" y="25"/>
                  </a:lnTo>
                  <a:lnTo>
                    <a:pt x="98" y="22"/>
                  </a:lnTo>
                  <a:lnTo>
                    <a:pt x="109" y="25"/>
                  </a:lnTo>
                  <a:lnTo>
                    <a:pt x="112" y="20"/>
                  </a:lnTo>
                  <a:lnTo>
                    <a:pt x="120" y="27"/>
                  </a:lnTo>
                  <a:lnTo>
                    <a:pt x="130" y="25"/>
                  </a:lnTo>
                  <a:lnTo>
                    <a:pt x="134" y="27"/>
                  </a:lnTo>
                  <a:lnTo>
                    <a:pt x="138" y="25"/>
                  </a:lnTo>
                  <a:lnTo>
                    <a:pt x="140" y="15"/>
                  </a:lnTo>
                  <a:lnTo>
                    <a:pt x="143" y="9"/>
                  </a:lnTo>
                  <a:lnTo>
                    <a:pt x="156" y="7"/>
                  </a:lnTo>
                  <a:lnTo>
                    <a:pt x="160" y="9"/>
                  </a:lnTo>
                  <a:lnTo>
                    <a:pt x="167" y="2"/>
                  </a:lnTo>
                  <a:lnTo>
                    <a:pt x="187" y="0"/>
                  </a:lnTo>
                  <a:lnTo>
                    <a:pt x="198" y="15"/>
                  </a:lnTo>
                  <a:lnTo>
                    <a:pt x="198" y="16"/>
                  </a:lnTo>
                  <a:lnTo>
                    <a:pt x="192" y="18"/>
                  </a:lnTo>
                  <a:lnTo>
                    <a:pt x="196" y="27"/>
                  </a:lnTo>
                  <a:lnTo>
                    <a:pt x="203" y="29"/>
                  </a:lnTo>
                  <a:lnTo>
                    <a:pt x="209" y="29"/>
                  </a:lnTo>
                  <a:lnTo>
                    <a:pt x="212" y="35"/>
                  </a:lnTo>
                  <a:lnTo>
                    <a:pt x="214" y="45"/>
                  </a:lnTo>
                  <a:lnTo>
                    <a:pt x="216" y="49"/>
                  </a:lnTo>
                  <a:lnTo>
                    <a:pt x="225" y="49"/>
                  </a:lnTo>
                  <a:lnTo>
                    <a:pt x="229" y="53"/>
                  </a:lnTo>
                  <a:lnTo>
                    <a:pt x="232" y="53"/>
                  </a:lnTo>
                  <a:lnTo>
                    <a:pt x="245" y="49"/>
                  </a:lnTo>
                  <a:lnTo>
                    <a:pt x="254" y="60"/>
                  </a:lnTo>
                  <a:lnTo>
                    <a:pt x="260" y="60"/>
                  </a:lnTo>
                  <a:lnTo>
                    <a:pt x="269" y="64"/>
                  </a:lnTo>
                  <a:lnTo>
                    <a:pt x="272" y="64"/>
                  </a:lnTo>
                  <a:lnTo>
                    <a:pt x="289" y="71"/>
                  </a:lnTo>
                  <a:lnTo>
                    <a:pt x="287" y="73"/>
                  </a:lnTo>
                  <a:lnTo>
                    <a:pt x="291" y="78"/>
                  </a:lnTo>
                  <a:lnTo>
                    <a:pt x="287" y="82"/>
                  </a:lnTo>
                  <a:lnTo>
                    <a:pt x="283" y="84"/>
                  </a:lnTo>
                  <a:lnTo>
                    <a:pt x="289" y="89"/>
                  </a:lnTo>
                  <a:lnTo>
                    <a:pt x="283" y="91"/>
                  </a:lnTo>
                  <a:lnTo>
                    <a:pt x="283" y="100"/>
                  </a:lnTo>
                  <a:lnTo>
                    <a:pt x="285" y="102"/>
                  </a:lnTo>
                  <a:lnTo>
                    <a:pt x="283" y="113"/>
                  </a:lnTo>
                  <a:lnTo>
                    <a:pt x="274" y="113"/>
                  </a:lnTo>
                  <a:lnTo>
                    <a:pt x="269" y="111"/>
                  </a:lnTo>
                  <a:lnTo>
                    <a:pt x="265" y="116"/>
                  </a:lnTo>
                  <a:lnTo>
                    <a:pt x="260" y="118"/>
                  </a:lnTo>
                  <a:lnTo>
                    <a:pt x="258" y="122"/>
                  </a:lnTo>
                  <a:lnTo>
                    <a:pt x="260" y="131"/>
                  </a:lnTo>
                  <a:lnTo>
                    <a:pt x="218" y="142"/>
                  </a:lnTo>
                  <a:lnTo>
                    <a:pt x="210" y="149"/>
                  </a:lnTo>
                  <a:lnTo>
                    <a:pt x="209" y="146"/>
                  </a:lnTo>
                  <a:lnTo>
                    <a:pt x="203" y="153"/>
                  </a:lnTo>
                  <a:lnTo>
                    <a:pt x="203" y="158"/>
                  </a:lnTo>
                  <a:lnTo>
                    <a:pt x="200" y="153"/>
                  </a:lnTo>
                  <a:lnTo>
                    <a:pt x="198" y="158"/>
                  </a:lnTo>
                  <a:lnTo>
                    <a:pt x="192" y="149"/>
                  </a:lnTo>
                  <a:lnTo>
                    <a:pt x="190" y="153"/>
                  </a:lnTo>
                  <a:lnTo>
                    <a:pt x="185" y="153"/>
                  </a:lnTo>
                  <a:lnTo>
                    <a:pt x="192" y="158"/>
                  </a:lnTo>
                  <a:lnTo>
                    <a:pt x="200" y="158"/>
                  </a:lnTo>
                  <a:lnTo>
                    <a:pt x="198" y="162"/>
                  </a:lnTo>
                  <a:lnTo>
                    <a:pt x="203" y="166"/>
                  </a:lnTo>
                  <a:lnTo>
                    <a:pt x="207" y="173"/>
                  </a:lnTo>
                  <a:lnTo>
                    <a:pt x="230" y="169"/>
                  </a:lnTo>
                  <a:lnTo>
                    <a:pt x="229" y="178"/>
                  </a:lnTo>
                  <a:lnTo>
                    <a:pt x="214" y="176"/>
                  </a:lnTo>
                  <a:lnTo>
                    <a:pt x="189" y="193"/>
                  </a:lnTo>
                  <a:lnTo>
                    <a:pt x="180" y="189"/>
                  </a:lnTo>
                  <a:lnTo>
                    <a:pt x="180" y="176"/>
                  </a:lnTo>
                  <a:lnTo>
                    <a:pt x="167" y="171"/>
                  </a:lnTo>
                  <a:lnTo>
                    <a:pt x="187" y="158"/>
                  </a:lnTo>
                  <a:lnTo>
                    <a:pt x="185" y="156"/>
                  </a:lnTo>
                  <a:lnTo>
                    <a:pt x="156" y="153"/>
                  </a:lnTo>
                  <a:lnTo>
                    <a:pt x="158" y="149"/>
                  </a:lnTo>
                  <a:lnTo>
                    <a:pt x="152" y="146"/>
                  </a:lnTo>
                  <a:lnTo>
                    <a:pt x="161" y="146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34" y="153"/>
                  </a:lnTo>
                  <a:lnTo>
                    <a:pt x="127" y="149"/>
                  </a:lnTo>
                  <a:lnTo>
                    <a:pt x="132" y="156"/>
                  </a:lnTo>
                  <a:lnTo>
                    <a:pt x="121" y="166"/>
                  </a:lnTo>
                  <a:lnTo>
                    <a:pt x="120" y="160"/>
                  </a:lnTo>
                  <a:lnTo>
                    <a:pt x="118" y="169"/>
                  </a:lnTo>
                  <a:lnTo>
                    <a:pt x="103" y="173"/>
                  </a:lnTo>
                  <a:lnTo>
                    <a:pt x="96" y="169"/>
                  </a:lnTo>
                  <a:lnTo>
                    <a:pt x="103" y="166"/>
                  </a:lnTo>
                  <a:lnTo>
                    <a:pt x="105" y="162"/>
                  </a:lnTo>
                  <a:lnTo>
                    <a:pt x="110" y="155"/>
                  </a:lnTo>
                  <a:lnTo>
                    <a:pt x="112" y="146"/>
                  </a:lnTo>
                  <a:lnTo>
                    <a:pt x="127" y="146"/>
                  </a:lnTo>
                  <a:lnTo>
                    <a:pt x="127" y="136"/>
                  </a:lnTo>
                  <a:lnTo>
                    <a:pt x="121" y="133"/>
                  </a:lnTo>
                  <a:lnTo>
                    <a:pt x="120" y="124"/>
                  </a:lnTo>
                  <a:lnTo>
                    <a:pt x="114" y="120"/>
                  </a:lnTo>
                  <a:lnTo>
                    <a:pt x="114" y="109"/>
                  </a:lnTo>
                  <a:lnTo>
                    <a:pt x="105" y="105"/>
                  </a:lnTo>
                  <a:lnTo>
                    <a:pt x="100" y="105"/>
                  </a:lnTo>
                  <a:lnTo>
                    <a:pt x="87" y="98"/>
                  </a:lnTo>
                  <a:lnTo>
                    <a:pt x="78" y="98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chemeClr val="tx2"/>
            </a:solidFill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8" name="Freeform 1265"/>
            <p:cNvSpPr>
              <a:spLocks/>
            </p:cNvSpPr>
            <p:nvPr/>
          </p:nvSpPr>
          <p:spPr bwMode="auto">
            <a:xfrm>
              <a:off x="3397" y="1544"/>
              <a:ext cx="51" cy="53"/>
            </a:xfrm>
            <a:custGeom>
              <a:avLst/>
              <a:gdLst>
                <a:gd name="T0" fmla="*/ 0 w 51"/>
                <a:gd name="T1" fmla="*/ 8 h 53"/>
                <a:gd name="T2" fmla="*/ 22 w 51"/>
                <a:gd name="T3" fmla="*/ 2 h 53"/>
                <a:gd name="T4" fmla="*/ 24 w 51"/>
                <a:gd name="T5" fmla="*/ 0 h 53"/>
                <a:gd name="T6" fmla="*/ 28 w 51"/>
                <a:gd name="T7" fmla="*/ 6 h 53"/>
                <a:gd name="T8" fmla="*/ 33 w 51"/>
                <a:gd name="T9" fmla="*/ 8 h 53"/>
                <a:gd name="T10" fmla="*/ 31 w 51"/>
                <a:gd name="T11" fmla="*/ 17 h 53"/>
                <a:gd name="T12" fmla="*/ 40 w 51"/>
                <a:gd name="T13" fmla="*/ 22 h 53"/>
                <a:gd name="T14" fmla="*/ 37 w 51"/>
                <a:gd name="T15" fmla="*/ 29 h 53"/>
                <a:gd name="T16" fmla="*/ 44 w 51"/>
                <a:gd name="T17" fmla="*/ 37 h 53"/>
                <a:gd name="T18" fmla="*/ 48 w 51"/>
                <a:gd name="T19" fmla="*/ 37 h 53"/>
                <a:gd name="T20" fmla="*/ 48 w 51"/>
                <a:gd name="T21" fmla="*/ 44 h 53"/>
                <a:gd name="T22" fmla="*/ 48 w 51"/>
                <a:gd name="T23" fmla="*/ 46 h 53"/>
                <a:gd name="T24" fmla="*/ 51 w 51"/>
                <a:gd name="T25" fmla="*/ 53 h 53"/>
                <a:gd name="T26" fmla="*/ 40 w 51"/>
                <a:gd name="T27" fmla="*/ 53 h 53"/>
                <a:gd name="T28" fmla="*/ 37 w 51"/>
                <a:gd name="T29" fmla="*/ 38 h 53"/>
                <a:gd name="T30" fmla="*/ 31 w 51"/>
                <a:gd name="T31" fmla="*/ 38 h 53"/>
                <a:gd name="T32" fmla="*/ 24 w 51"/>
                <a:gd name="T33" fmla="*/ 35 h 53"/>
                <a:gd name="T34" fmla="*/ 20 w 51"/>
                <a:gd name="T35" fmla="*/ 37 h 53"/>
                <a:gd name="T36" fmla="*/ 17 w 51"/>
                <a:gd name="T37" fmla="*/ 33 h 53"/>
                <a:gd name="T38" fmla="*/ 6 w 51"/>
                <a:gd name="T39" fmla="*/ 26 h 53"/>
                <a:gd name="T40" fmla="*/ 0 w 51"/>
                <a:gd name="T41" fmla="*/ 8 h 53"/>
                <a:gd name="T42" fmla="*/ 0 w 51"/>
                <a:gd name="T4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53">
                  <a:moveTo>
                    <a:pt x="0" y="8"/>
                  </a:moveTo>
                  <a:lnTo>
                    <a:pt x="22" y="2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1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51" y="53"/>
                  </a:lnTo>
                  <a:lnTo>
                    <a:pt x="40" y="53"/>
                  </a:lnTo>
                  <a:lnTo>
                    <a:pt x="37" y="38"/>
                  </a:lnTo>
                  <a:lnTo>
                    <a:pt x="31" y="38"/>
                  </a:lnTo>
                  <a:lnTo>
                    <a:pt x="24" y="35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6" y="2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79" name="Freeform 1266"/>
            <p:cNvSpPr>
              <a:spLocks/>
            </p:cNvSpPr>
            <p:nvPr/>
          </p:nvSpPr>
          <p:spPr bwMode="auto">
            <a:xfrm>
              <a:off x="3397" y="1544"/>
              <a:ext cx="51" cy="53"/>
            </a:xfrm>
            <a:custGeom>
              <a:avLst/>
              <a:gdLst>
                <a:gd name="T0" fmla="*/ 0 w 51"/>
                <a:gd name="T1" fmla="*/ 8 h 53"/>
                <a:gd name="T2" fmla="*/ 22 w 51"/>
                <a:gd name="T3" fmla="*/ 2 h 53"/>
                <a:gd name="T4" fmla="*/ 24 w 51"/>
                <a:gd name="T5" fmla="*/ 0 h 53"/>
                <a:gd name="T6" fmla="*/ 28 w 51"/>
                <a:gd name="T7" fmla="*/ 6 h 53"/>
                <a:gd name="T8" fmla="*/ 33 w 51"/>
                <a:gd name="T9" fmla="*/ 8 h 53"/>
                <a:gd name="T10" fmla="*/ 31 w 51"/>
                <a:gd name="T11" fmla="*/ 17 h 53"/>
                <a:gd name="T12" fmla="*/ 40 w 51"/>
                <a:gd name="T13" fmla="*/ 22 h 53"/>
                <a:gd name="T14" fmla="*/ 37 w 51"/>
                <a:gd name="T15" fmla="*/ 29 h 53"/>
                <a:gd name="T16" fmla="*/ 44 w 51"/>
                <a:gd name="T17" fmla="*/ 37 h 53"/>
                <a:gd name="T18" fmla="*/ 48 w 51"/>
                <a:gd name="T19" fmla="*/ 37 h 53"/>
                <a:gd name="T20" fmla="*/ 48 w 51"/>
                <a:gd name="T21" fmla="*/ 44 h 53"/>
                <a:gd name="T22" fmla="*/ 48 w 51"/>
                <a:gd name="T23" fmla="*/ 46 h 53"/>
                <a:gd name="T24" fmla="*/ 51 w 51"/>
                <a:gd name="T25" fmla="*/ 53 h 53"/>
                <a:gd name="T26" fmla="*/ 40 w 51"/>
                <a:gd name="T27" fmla="*/ 53 h 53"/>
                <a:gd name="T28" fmla="*/ 37 w 51"/>
                <a:gd name="T29" fmla="*/ 38 h 53"/>
                <a:gd name="T30" fmla="*/ 31 w 51"/>
                <a:gd name="T31" fmla="*/ 38 h 53"/>
                <a:gd name="T32" fmla="*/ 24 w 51"/>
                <a:gd name="T33" fmla="*/ 35 h 53"/>
                <a:gd name="T34" fmla="*/ 20 w 51"/>
                <a:gd name="T35" fmla="*/ 37 h 53"/>
                <a:gd name="T36" fmla="*/ 17 w 51"/>
                <a:gd name="T37" fmla="*/ 33 h 53"/>
                <a:gd name="T38" fmla="*/ 6 w 51"/>
                <a:gd name="T39" fmla="*/ 26 h 53"/>
                <a:gd name="T40" fmla="*/ 0 w 51"/>
                <a:gd name="T41" fmla="*/ 8 h 53"/>
                <a:gd name="T42" fmla="*/ 0 w 51"/>
                <a:gd name="T4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53">
                  <a:moveTo>
                    <a:pt x="0" y="8"/>
                  </a:moveTo>
                  <a:lnTo>
                    <a:pt x="22" y="2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1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51" y="53"/>
                  </a:lnTo>
                  <a:lnTo>
                    <a:pt x="40" y="53"/>
                  </a:lnTo>
                  <a:lnTo>
                    <a:pt x="37" y="38"/>
                  </a:lnTo>
                  <a:lnTo>
                    <a:pt x="31" y="38"/>
                  </a:lnTo>
                  <a:lnTo>
                    <a:pt x="24" y="35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6" y="2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0" name="Freeform 1267"/>
            <p:cNvSpPr>
              <a:spLocks/>
            </p:cNvSpPr>
            <p:nvPr/>
          </p:nvSpPr>
          <p:spPr bwMode="auto">
            <a:xfrm>
              <a:off x="3417" y="1579"/>
              <a:ext cx="20" cy="18"/>
            </a:xfrm>
            <a:custGeom>
              <a:avLst/>
              <a:gdLst>
                <a:gd name="T0" fmla="*/ 0 w 20"/>
                <a:gd name="T1" fmla="*/ 2 h 18"/>
                <a:gd name="T2" fmla="*/ 4 w 20"/>
                <a:gd name="T3" fmla="*/ 0 h 18"/>
                <a:gd name="T4" fmla="*/ 11 w 20"/>
                <a:gd name="T5" fmla="*/ 3 h 18"/>
                <a:gd name="T6" fmla="*/ 17 w 20"/>
                <a:gd name="T7" fmla="*/ 3 h 18"/>
                <a:gd name="T8" fmla="*/ 20 w 20"/>
                <a:gd name="T9" fmla="*/ 18 h 18"/>
                <a:gd name="T10" fmla="*/ 11 w 20"/>
                <a:gd name="T11" fmla="*/ 16 h 18"/>
                <a:gd name="T12" fmla="*/ 0 w 20"/>
                <a:gd name="T13" fmla="*/ 2 h 18"/>
                <a:gd name="T14" fmla="*/ 0 w 20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2"/>
                  </a:moveTo>
                  <a:lnTo>
                    <a:pt x="4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8"/>
                  </a:lnTo>
                  <a:lnTo>
                    <a:pt x="11" y="1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1" name="Freeform 1268"/>
            <p:cNvSpPr>
              <a:spLocks/>
            </p:cNvSpPr>
            <p:nvPr/>
          </p:nvSpPr>
          <p:spPr bwMode="auto">
            <a:xfrm>
              <a:off x="3417" y="1579"/>
              <a:ext cx="20" cy="18"/>
            </a:xfrm>
            <a:custGeom>
              <a:avLst/>
              <a:gdLst>
                <a:gd name="T0" fmla="*/ 0 w 20"/>
                <a:gd name="T1" fmla="*/ 2 h 18"/>
                <a:gd name="T2" fmla="*/ 4 w 20"/>
                <a:gd name="T3" fmla="*/ 0 h 18"/>
                <a:gd name="T4" fmla="*/ 11 w 20"/>
                <a:gd name="T5" fmla="*/ 3 h 18"/>
                <a:gd name="T6" fmla="*/ 17 w 20"/>
                <a:gd name="T7" fmla="*/ 3 h 18"/>
                <a:gd name="T8" fmla="*/ 20 w 20"/>
                <a:gd name="T9" fmla="*/ 18 h 18"/>
                <a:gd name="T10" fmla="*/ 11 w 20"/>
                <a:gd name="T11" fmla="*/ 16 h 18"/>
                <a:gd name="T12" fmla="*/ 0 w 20"/>
                <a:gd name="T13" fmla="*/ 2 h 18"/>
                <a:gd name="T14" fmla="*/ 0 w 20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2"/>
                  </a:moveTo>
                  <a:lnTo>
                    <a:pt x="4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8"/>
                  </a:lnTo>
                  <a:lnTo>
                    <a:pt x="11" y="1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2" name="Freeform 1269"/>
            <p:cNvSpPr>
              <a:spLocks/>
            </p:cNvSpPr>
            <p:nvPr/>
          </p:nvSpPr>
          <p:spPr bwMode="auto">
            <a:xfrm>
              <a:off x="3421" y="1532"/>
              <a:ext cx="86" cy="72"/>
            </a:xfrm>
            <a:custGeom>
              <a:avLst/>
              <a:gdLst>
                <a:gd name="T0" fmla="*/ 27 w 86"/>
                <a:gd name="T1" fmla="*/ 65 h 72"/>
                <a:gd name="T2" fmla="*/ 24 w 86"/>
                <a:gd name="T3" fmla="*/ 58 h 72"/>
                <a:gd name="T4" fmla="*/ 24 w 86"/>
                <a:gd name="T5" fmla="*/ 56 h 72"/>
                <a:gd name="T6" fmla="*/ 24 w 86"/>
                <a:gd name="T7" fmla="*/ 49 h 72"/>
                <a:gd name="T8" fmla="*/ 20 w 86"/>
                <a:gd name="T9" fmla="*/ 49 h 72"/>
                <a:gd name="T10" fmla="*/ 13 w 86"/>
                <a:gd name="T11" fmla="*/ 41 h 72"/>
                <a:gd name="T12" fmla="*/ 16 w 86"/>
                <a:gd name="T13" fmla="*/ 34 h 72"/>
                <a:gd name="T14" fmla="*/ 7 w 86"/>
                <a:gd name="T15" fmla="*/ 29 h 72"/>
                <a:gd name="T16" fmla="*/ 9 w 86"/>
                <a:gd name="T17" fmla="*/ 20 h 72"/>
                <a:gd name="T18" fmla="*/ 4 w 86"/>
                <a:gd name="T19" fmla="*/ 18 h 72"/>
                <a:gd name="T20" fmla="*/ 0 w 86"/>
                <a:gd name="T21" fmla="*/ 12 h 72"/>
                <a:gd name="T22" fmla="*/ 7 w 86"/>
                <a:gd name="T23" fmla="*/ 9 h 72"/>
                <a:gd name="T24" fmla="*/ 26 w 86"/>
                <a:gd name="T25" fmla="*/ 16 h 72"/>
                <a:gd name="T26" fmla="*/ 26 w 86"/>
                <a:gd name="T27" fmla="*/ 12 h 72"/>
                <a:gd name="T28" fmla="*/ 20 w 86"/>
                <a:gd name="T29" fmla="*/ 5 h 72"/>
                <a:gd name="T30" fmla="*/ 24 w 86"/>
                <a:gd name="T31" fmla="*/ 0 h 72"/>
                <a:gd name="T32" fmla="*/ 35 w 86"/>
                <a:gd name="T33" fmla="*/ 7 h 72"/>
                <a:gd name="T34" fmla="*/ 38 w 86"/>
                <a:gd name="T35" fmla="*/ 14 h 72"/>
                <a:gd name="T36" fmla="*/ 47 w 86"/>
                <a:gd name="T37" fmla="*/ 14 h 72"/>
                <a:gd name="T38" fmla="*/ 55 w 86"/>
                <a:gd name="T39" fmla="*/ 3 h 72"/>
                <a:gd name="T40" fmla="*/ 62 w 86"/>
                <a:gd name="T41" fmla="*/ 10 h 72"/>
                <a:gd name="T42" fmla="*/ 73 w 86"/>
                <a:gd name="T43" fmla="*/ 29 h 72"/>
                <a:gd name="T44" fmla="*/ 84 w 86"/>
                <a:gd name="T45" fmla="*/ 30 h 72"/>
                <a:gd name="T46" fmla="*/ 86 w 86"/>
                <a:gd name="T47" fmla="*/ 34 h 72"/>
                <a:gd name="T48" fmla="*/ 78 w 86"/>
                <a:gd name="T49" fmla="*/ 32 h 72"/>
                <a:gd name="T50" fmla="*/ 73 w 86"/>
                <a:gd name="T51" fmla="*/ 38 h 72"/>
                <a:gd name="T52" fmla="*/ 67 w 86"/>
                <a:gd name="T53" fmla="*/ 61 h 72"/>
                <a:gd name="T54" fmla="*/ 62 w 86"/>
                <a:gd name="T55" fmla="*/ 58 h 72"/>
                <a:gd name="T56" fmla="*/ 62 w 86"/>
                <a:gd name="T57" fmla="*/ 72 h 72"/>
                <a:gd name="T58" fmla="*/ 47 w 86"/>
                <a:gd name="T59" fmla="*/ 65 h 72"/>
                <a:gd name="T60" fmla="*/ 53 w 86"/>
                <a:gd name="T61" fmla="*/ 61 h 72"/>
                <a:gd name="T62" fmla="*/ 51 w 86"/>
                <a:gd name="T63" fmla="*/ 50 h 72"/>
                <a:gd name="T64" fmla="*/ 46 w 86"/>
                <a:gd name="T65" fmla="*/ 49 h 72"/>
                <a:gd name="T66" fmla="*/ 35 w 86"/>
                <a:gd name="T67" fmla="*/ 54 h 72"/>
                <a:gd name="T68" fmla="*/ 27 w 86"/>
                <a:gd name="T69" fmla="*/ 65 h 72"/>
                <a:gd name="T70" fmla="*/ 27 w 86"/>
                <a:gd name="T7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2">
                  <a:moveTo>
                    <a:pt x="27" y="65"/>
                  </a:moveTo>
                  <a:lnTo>
                    <a:pt x="24" y="58"/>
                  </a:lnTo>
                  <a:lnTo>
                    <a:pt x="24" y="56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3" y="41"/>
                  </a:lnTo>
                  <a:lnTo>
                    <a:pt x="16" y="34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7" y="9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35" y="7"/>
                  </a:lnTo>
                  <a:lnTo>
                    <a:pt x="38" y="14"/>
                  </a:lnTo>
                  <a:lnTo>
                    <a:pt x="47" y="14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73" y="29"/>
                  </a:lnTo>
                  <a:lnTo>
                    <a:pt x="84" y="30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3" y="38"/>
                  </a:lnTo>
                  <a:lnTo>
                    <a:pt x="67" y="61"/>
                  </a:lnTo>
                  <a:lnTo>
                    <a:pt x="62" y="58"/>
                  </a:lnTo>
                  <a:lnTo>
                    <a:pt x="62" y="72"/>
                  </a:lnTo>
                  <a:lnTo>
                    <a:pt x="47" y="65"/>
                  </a:lnTo>
                  <a:lnTo>
                    <a:pt x="53" y="61"/>
                  </a:lnTo>
                  <a:lnTo>
                    <a:pt x="51" y="50"/>
                  </a:lnTo>
                  <a:lnTo>
                    <a:pt x="46" y="49"/>
                  </a:lnTo>
                  <a:lnTo>
                    <a:pt x="35" y="54"/>
                  </a:lnTo>
                  <a:lnTo>
                    <a:pt x="27" y="65"/>
                  </a:lnTo>
                  <a:lnTo>
                    <a:pt x="27" y="6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3" name="Freeform 1270"/>
            <p:cNvSpPr>
              <a:spLocks/>
            </p:cNvSpPr>
            <p:nvPr/>
          </p:nvSpPr>
          <p:spPr bwMode="auto">
            <a:xfrm>
              <a:off x="3421" y="1532"/>
              <a:ext cx="86" cy="72"/>
            </a:xfrm>
            <a:custGeom>
              <a:avLst/>
              <a:gdLst>
                <a:gd name="T0" fmla="*/ 27 w 86"/>
                <a:gd name="T1" fmla="*/ 65 h 72"/>
                <a:gd name="T2" fmla="*/ 24 w 86"/>
                <a:gd name="T3" fmla="*/ 58 h 72"/>
                <a:gd name="T4" fmla="*/ 24 w 86"/>
                <a:gd name="T5" fmla="*/ 56 h 72"/>
                <a:gd name="T6" fmla="*/ 24 w 86"/>
                <a:gd name="T7" fmla="*/ 49 h 72"/>
                <a:gd name="T8" fmla="*/ 20 w 86"/>
                <a:gd name="T9" fmla="*/ 49 h 72"/>
                <a:gd name="T10" fmla="*/ 13 w 86"/>
                <a:gd name="T11" fmla="*/ 41 h 72"/>
                <a:gd name="T12" fmla="*/ 16 w 86"/>
                <a:gd name="T13" fmla="*/ 34 h 72"/>
                <a:gd name="T14" fmla="*/ 7 w 86"/>
                <a:gd name="T15" fmla="*/ 29 h 72"/>
                <a:gd name="T16" fmla="*/ 9 w 86"/>
                <a:gd name="T17" fmla="*/ 20 h 72"/>
                <a:gd name="T18" fmla="*/ 4 w 86"/>
                <a:gd name="T19" fmla="*/ 18 h 72"/>
                <a:gd name="T20" fmla="*/ 0 w 86"/>
                <a:gd name="T21" fmla="*/ 12 h 72"/>
                <a:gd name="T22" fmla="*/ 7 w 86"/>
                <a:gd name="T23" fmla="*/ 9 h 72"/>
                <a:gd name="T24" fmla="*/ 26 w 86"/>
                <a:gd name="T25" fmla="*/ 16 h 72"/>
                <a:gd name="T26" fmla="*/ 26 w 86"/>
                <a:gd name="T27" fmla="*/ 12 h 72"/>
                <a:gd name="T28" fmla="*/ 20 w 86"/>
                <a:gd name="T29" fmla="*/ 5 h 72"/>
                <a:gd name="T30" fmla="*/ 24 w 86"/>
                <a:gd name="T31" fmla="*/ 0 h 72"/>
                <a:gd name="T32" fmla="*/ 35 w 86"/>
                <a:gd name="T33" fmla="*/ 7 h 72"/>
                <a:gd name="T34" fmla="*/ 38 w 86"/>
                <a:gd name="T35" fmla="*/ 14 h 72"/>
                <a:gd name="T36" fmla="*/ 47 w 86"/>
                <a:gd name="T37" fmla="*/ 14 h 72"/>
                <a:gd name="T38" fmla="*/ 55 w 86"/>
                <a:gd name="T39" fmla="*/ 3 h 72"/>
                <a:gd name="T40" fmla="*/ 62 w 86"/>
                <a:gd name="T41" fmla="*/ 10 h 72"/>
                <a:gd name="T42" fmla="*/ 73 w 86"/>
                <a:gd name="T43" fmla="*/ 29 h 72"/>
                <a:gd name="T44" fmla="*/ 84 w 86"/>
                <a:gd name="T45" fmla="*/ 30 h 72"/>
                <a:gd name="T46" fmla="*/ 86 w 86"/>
                <a:gd name="T47" fmla="*/ 34 h 72"/>
                <a:gd name="T48" fmla="*/ 78 w 86"/>
                <a:gd name="T49" fmla="*/ 32 h 72"/>
                <a:gd name="T50" fmla="*/ 73 w 86"/>
                <a:gd name="T51" fmla="*/ 38 h 72"/>
                <a:gd name="T52" fmla="*/ 67 w 86"/>
                <a:gd name="T53" fmla="*/ 61 h 72"/>
                <a:gd name="T54" fmla="*/ 62 w 86"/>
                <a:gd name="T55" fmla="*/ 58 h 72"/>
                <a:gd name="T56" fmla="*/ 62 w 86"/>
                <a:gd name="T57" fmla="*/ 72 h 72"/>
                <a:gd name="T58" fmla="*/ 47 w 86"/>
                <a:gd name="T59" fmla="*/ 65 h 72"/>
                <a:gd name="T60" fmla="*/ 53 w 86"/>
                <a:gd name="T61" fmla="*/ 61 h 72"/>
                <a:gd name="T62" fmla="*/ 51 w 86"/>
                <a:gd name="T63" fmla="*/ 50 h 72"/>
                <a:gd name="T64" fmla="*/ 46 w 86"/>
                <a:gd name="T65" fmla="*/ 49 h 72"/>
                <a:gd name="T66" fmla="*/ 35 w 86"/>
                <a:gd name="T67" fmla="*/ 54 h 72"/>
                <a:gd name="T68" fmla="*/ 27 w 86"/>
                <a:gd name="T69" fmla="*/ 65 h 72"/>
                <a:gd name="T70" fmla="*/ 27 w 86"/>
                <a:gd name="T7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2">
                  <a:moveTo>
                    <a:pt x="27" y="65"/>
                  </a:moveTo>
                  <a:lnTo>
                    <a:pt x="24" y="58"/>
                  </a:lnTo>
                  <a:lnTo>
                    <a:pt x="24" y="56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13" y="41"/>
                  </a:lnTo>
                  <a:lnTo>
                    <a:pt x="16" y="34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7" y="9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35" y="7"/>
                  </a:lnTo>
                  <a:lnTo>
                    <a:pt x="38" y="14"/>
                  </a:lnTo>
                  <a:lnTo>
                    <a:pt x="47" y="14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73" y="29"/>
                  </a:lnTo>
                  <a:lnTo>
                    <a:pt x="84" y="30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3" y="38"/>
                  </a:lnTo>
                  <a:lnTo>
                    <a:pt x="67" y="61"/>
                  </a:lnTo>
                  <a:lnTo>
                    <a:pt x="62" y="58"/>
                  </a:lnTo>
                  <a:lnTo>
                    <a:pt x="62" y="72"/>
                  </a:lnTo>
                  <a:lnTo>
                    <a:pt x="47" y="65"/>
                  </a:lnTo>
                  <a:lnTo>
                    <a:pt x="53" y="61"/>
                  </a:lnTo>
                  <a:lnTo>
                    <a:pt x="51" y="50"/>
                  </a:lnTo>
                  <a:lnTo>
                    <a:pt x="46" y="49"/>
                  </a:lnTo>
                  <a:lnTo>
                    <a:pt x="35" y="54"/>
                  </a:lnTo>
                  <a:lnTo>
                    <a:pt x="27" y="65"/>
                  </a:lnTo>
                  <a:lnTo>
                    <a:pt x="27" y="6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4" name="Freeform 1271"/>
            <p:cNvSpPr>
              <a:spLocks/>
            </p:cNvSpPr>
            <p:nvPr/>
          </p:nvSpPr>
          <p:spPr bwMode="auto">
            <a:xfrm>
              <a:off x="3339" y="1497"/>
              <a:ext cx="108" cy="55"/>
            </a:xfrm>
            <a:custGeom>
              <a:avLst/>
              <a:gdLst>
                <a:gd name="T0" fmla="*/ 58 w 108"/>
                <a:gd name="T1" fmla="*/ 55 h 55"/>
                <a:gd name="T2" fmla="*/ 46 w 108"/>
                <a:gd name="T3" fmla="*/ 44 h 55"/>
                <a:gd name="T4" fmla="*/ 38 w 108"/>
                <a:gd name="T5" fmla="*/ 45 h 55"/>
                <a:gd name="T6" fmla="*/ 26 w 108"/>
                <a:gd name="T7" fmla="*/ 44 h 55"/>
                <a:gd name="T8" fmla="*/ 29 w 108"/>
                <a:gd name="T9" fmla="*/ 40 h 55"/>
                <a:gd name="T10" fmla="*/ 29 w 108"/>
                <a:gd name="T11" fmla="*/ 35 h 55"/>
                <a:gd name="T12" fmla="*/ 22 w 108"/>
                <a:gd name="T13" fmla="*/ 18 h 55"/>
                <a:gd name="T14" fmla="*/ 8 w 108"/>
                <a:gd name="T15" fmla="*/ 7 h 55"/>
                <a:gd name="T16" fmla="*/ 0 w 108"/>
                <a:gd name="T17" fmla="*/ 2 h 55"/>
                <a:gd name="T18" fmla="*/ 13 w 108"/>
                <a:gd name="T19" fmla="*/ 0 h 55"/>
                <a:gd name="T20" fmla="*/ 31 w 108"/>
                <a:gd name="T21" fmla="*/ 7 h 55"/>
                <a:gd name="T22" fmla="*/ 49 w 108"/>
                <a:gd name="T23" fmla="*/ 7 h 55"/>
                <a:gd name="T24" fmla="*/ 68 w 108"/>
                <a:gd name="T25" fmla="*/ 20 h 55"/>
                <a:gd name="T26" fmla="*/ 78 w 108"/>
                <a:gd name="T27" fmla="*/ 16 h 55"/>
                <a:gd name="T28" fmla="*/ 86 w 108"/>
                <a:gd name="T29" fmla="*/ 18 h 55"/>
                <a:gd name="T30" fmla="*/ 95 w 108"/>
                <a:gd name="T31" fmla="*/ 22 h 55"/>
                <a:gd name="T32" fmla="*/ 95 w 108"/>
                <a:gd name="T33" fmla="*/ 29 h 55"/>
                <a:gd name="T34" fmla="*/ 106 w 108"/>
                <a:gd name="T35" fmla="*/ 35 h 55"/>
                <a:gd name="T36" fmla="*/ 102 w 108"/>
                <a:gd name="T37" fmla="*/ 40 h 55"/>
                <a:gd name="T38" fmla="*/ 108 w 108"/>
                <a:gd name="T39" fmla="*/ 47 h 55"/>
                <a:gd name="T40" fmla="*/ 108 w 108"/>
                <a:gd name="T41" fmla="*/ 51 h 55"/>
                <a:gd name="T42" fmla="*/ 89 w 108"/>
                <a:gd name="T43" fmla="*/ 44 h 55"/>
                <a:gd name="T44" fmla="*/ 82 w 108"/>
                <a:gd name="T45" fmla="*/ 47 h 55"/>
                <a:gd name="T46" fmla="*/ 80 w 108"/>
                <a:gd name="T47" fmla="*/ 49 h 55"/>
                <a:gd name="T48" fmla="*/ 58 w 108"/>
                <a:gd name="T49" fmla="*/ 55 h 55"/>
                <a:gd name="T50" fmla="*/ 58 w 108"/>
                <a:gd name="T5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55">
                  <a:moveTo>
                    <a:pt x="58" y="55"/>
                  </a:moveTo>
                  <a:lnTo>
                    <a:pt x="46" y="44"/>
                  </a:lnTo>
                  <a:lnTo>
                    <a:pt x="38" y="45"/>
                  </a:lnTo>
                  <a:lnTo>
                    <a:pt x="26" y="44"/>
                  </a:lnTo>
                  <a:lnTo>
                    <a:pt x="29" y="40"/>
                  </a:lnTo>
                  <a:lnTo>
                    <a:pt x="29" y="35"/>
                  </a:lnTo>
                  <a:lnTo>
                    <a:pt x="22" y="18"/>
                  </a:lnTo>
                  <a:lnTo>
                    <a:pt x="8" y="7"/>
                  </a:lnTo>
                  <a:lnTo>
                    <a:pt x="0" y="2"/>
                  </a:lnTo>
                  <a:lnTo>
                    <a:pt x="13" y="0"/>
                  </a:lnTo>
                  <a:lnTo>
                    <a:pt x="31" y="7"/>
                  </a:lnTo>
                  <a:lnTo>
                    <a:pt x="49" y="7"/>
                  </a:lnTo>
                  <a:lnTo>
                    <a:pt x="68" y="20"/>
                  </a:lnTo>
                  <a:lnTo>
                    <a:pt x="78" y="16"/>
                  </a:lnTo>
                  <a:lnTo>
                    <a:pt x="86" y="18"/>
                  </a:lnTo>
                  <a:lnTo>
                    <a:pt x="95" y="22"/>
                  </a:lnTo>
                  <a:lnTo>
                    <a:pt x="95" y="29"/>
                  </a:lnTo>
                  <a:lnTo>
                    <a:pt x="106" y="35"/>
                  </a:lnTo>
                  <a:lnTo>
                    <a:pt x="102" y="40"/>
                  </a:lnTo>
                  <a:lnTo>
                    <a:pt x="108" y="47"/>
                  </a:lnTo>
                  <a:lnTo>
                    <a:pt x="108" y="51"/>
                  </a:lnTo>
                  <a:lnTo>
                    <a:pt x="89" y="44"/>
                  </a:lnTo>
                  <a:lnTo>
                    <a:pt x="82" y="47"/>
                  </a:lnTo>
                  <a:lnTo>
                    <a:pt x="80" y="49"/>
                  </a:lnTo>
                  <a:lnTo>
                    <a:pt x="58" y="55"/>
                  </a:lnTo>
                  <a:lnTo>
                    <a:pt x="58" y="5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5" name="Freeform 1272"/>
            <p:cNvSpPr>
              <a:spLocks/>
            </p:cNvSpPr>
            <p:nvPr/>
          </p:nvSpPr>
          <p:spPr bwMode="auto">
            <a:xfrm>
              <a:off x="3339" y="1497"/>
              <a:ext cx="108" cy="55"/>
            </a:xfrm>
            <a:custGeom>
              <a:avLst/>
              <a:gdLst>
                <a:gd name="T0" fmla="*/ 58 w 108"/>
                <a:gd name="T1" fmla="*/ 55 h 55"/>
                <a:gd name="T2" fmla="*/ 46 w 108"/>
                <a:gd name="T3" fmla="*/ 44 h 55"/>
                <a:gd name="T4" fmla="*/ 38 w 108"/>
                <a:gd name="T5" fmla="*/ 45 h 55"/>
                <a:gd name="T6" fmla="*/ 26 w 108"/>
                <a:gd name="T7" fmla="*/ 44 h 55"/>
                <a:gd name="T8" fmla="*/ 29 w 108"/>
                <a:gd name="T9" fmla="*/ 40 h 55"/>
                <a:gd name="T10" fmla="*/ 29 w 108"/>
                <a:gd name="T11" fmla="*/ 35 h 55"/>
                <a:gd name="T12" fmla="*/ 22 w 108"/>
                <a:gd name="T13" fmla="*/ 18 h 55"/>
                <a:gd name="T14" fmla="*/ 8 w 108"/>
                <a:gd name="T15" fmla="*/ 7 h 55"/>
                <a:gd name="T16" fmla="*/ 0 w 108"/>
                <a:gd name="T17" fmla="*/ 2 h 55"/>
                <a:gd name="T18" fmla="*/ 13 w 108"/>
                <a:gd name="T19" fmla="*/ 0 h 55"/>
                <a:gd name="T20" fmla="*/ 31 w 108"/>
                <a:gd name="T21" fmla="*/ 7 h 55"/>
                <a:gd name="T22" fmla="*/ 49 w 108"/>
                <a:gd name="T23" fmla="*/ 7 h 55"/>
                <a:gd name="T24" fmla="*/ 68 w 108"/>
                <a:gd name="T25" fmla="*/ 20 h 55"/>
                <a:gd name="T26" fmla="*/ 78 w 108"/>
                <a:gd name="T27" fmla="*/ 16 h 55"/>
                <a:gd name="T28" fmla="*/ 86 w 108"/>
                <a:gd name="T29" fmla="*/ 18 h 55"/>
                <a:gd name="T30" fmla="*/ 95 w 108"/>
                <a:gd name="T31" fmla="*/ 22 h 55"/>
                <a:gd name="T32" fmla="*/ 95 w 108"/>
                <a:gd name="T33" fmla="*/ 29 h 55"/>
                <a:gd name="T34" fmla="*/ 106 w 108"/>
                <a:gd name="T35" fmla="*/ 35 h 55"/>
                <a:gd name="T36" fmla="*/ 102 w 108"/>
                <a:gd name="T37" fmla="*/ 40 h 55"/>
                <a:gd name="T38" fmla="*/ 108 w 108"/>
                <a:gd name="T39" fmla="*/ 47 h 55"/>
                <a:gd name="T40" fmla="*/ 108 w 108"/>
                <a:gd name="T41" fmla="*/ 51 h 55"/>
                <a:gd name="T42" fmla="*/ 89 w 108"/>
                <a:gd name="T43" fmla="*/ 44 h 55"/>
                <a:gd name="T44" fmla="*/ 82 w 108"/>
                <a:gd name="T45" fmla="*/ 47 h 55"/>
                <a:gd name="T46" fmla="*/ 80 w 108"/>
                <a:gd name="T47" fmla="*/ 49 h 55"/>
                <a:gd name="T48" fmla="*/ 58 w 108"/>
                <a:gd name="T49" fmla="*/ 55 h 55"/>
                <a:gd name="T50" fmla="*/ 58 w 108"/>
                <a:gd name="T5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55">
                  <a:moveTo>
                    <a:pt x="58" y="55"/>
                  </a:moveTo>
                  <a:lnTo>
                    <a:pt x="46" y="44"/>
                  </a:lnTo>
                  <a:lnTo>
                    <a:pt x="38" y="45"/>
                  </a:lnTo>
                  <a:lnTo>
                    <a:pt x="26" y="44"/>
                  </a:lnTo>
                  <a:lnTo>
                    <a:pt x="29" y="40"/>
                  </a:lnTo>
                  <a:lnTo>
                    <a:pt x="29" y="35"/>
                  </a:lnTo>
                  <a:lnTo>
                    <a:pt x="22" y="18"/>
                  </a:lnTo>
                  <a:lnTo>
                    <a:pt x="8" y="7"/>
                  </a:lnTo>
                  <a:lnTo>
                    <a:pt x="0" y="2"/>
                  </a:lnTo>
                  <a:lnTo>
                    <a:pt x="13" y="0"/>
                  </a:lnTo>
                  <a:lnTo>
                    <a:pt x="31" y="7"/>
                  </a:lnTo>
                  <a:lnTo>
                    <a:pt x="49" y="7"/>
                  </a:lnTo>
                  <a:lnTo>
                    <a:pt x="68" y="20"/>
                  </a:lnTo>
                  <a:lnTo>
                    <a:pt x="78" y="16"/>
                  </a:lnTo>
                  <a:lnTo>
                    <a:pt x="86" y="18"/>
                  </a:lnTo>
                  <a:lnTo>
                    <a:pt x="95" y="22"/>
                  </a:lnTo>
                  <a:lnTo>
                    <a:pt x="95" y="29"/>
                  </a:lnTo>
                  <a:lnTo>
                    <a:pt x="106" y="35"/>
                  </a:lnTo>
                  <a:lnTo>
                    <a:pt x="102" y="40"/>
                  </a:lnTo>
                  <a:lnTo>
                    <a:pt x="108" y="47"/>
                  </a:lnTo>
                  <a:lnTo>
                    <a:pt x="108" y="51"/>
                  </a:lnTo>
                  <a:lnTo>
                    <a:pt x="89" y="44"/>
                  </a:lnTo>
                  <a:lnTo>
                    <a:pt x="82" y="47"/>
                  </a:lnTo>
                  <a:lnTo>
                    <a:pt x="80" y="49"/>
                  </a:lnTo>
                  <a:lnTo>
                    <a:pt x="58" y="55"/>
                  </a:lnTo>
                  <a:lnTo>
                    <a:pt x="58" y="55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6" name="Freeform 1273"/>
            <p:cNvSpPr>
              <a:spLocks/>
            </p:cNvSpPr>
            <p:nvPr/>
          </p:nvSpPr>
          <p:spPr bwMode="auto">
            <a:xfrm>
              <a:off x="3541" y="1513"/>
              <a:ext cx="227" cy="157"/>
            </a:xfrm>
            <a:custGeom>
              <a:avLst/>
              <a:gdLst>
                <a:gd name="T0" fmla="*/ 226 w 227"/>
                <a:gd name="T1" fmla="*/ 106 h 157"/>
                <a:gd name="T2" fmla="*/ 217 w 227"/>
                <a:gd name="T3" fmla="*/ 95 h 157"/>
                <a:gd name="T4" fmla="*/ 197 w 227"/>
                <a:gd name="T5" fmla="*/ 82 h 157"/>
                <a:gd name="T6" fmla="*/ 178 w 227"/>
                <a:gd name="T7" fmla="*/ 71 h 157"/>
                <a:gd name="T8" fmla="*/ 151 w 227"/>
                <a:gd name="T9" fmla="*/ 35 h 157"/>
                <a:gd name="T10" fmla="*/ 142 w 227"/>
                <a:gd name="T11" fmla="*/ 35 h 157"/>
                <a:gd name="T12" fmla="*/ 122 w 227"/>
                <a:gd name="T13" fmla="*/ 22 h 157"/>
                <a:gd name="T14" fmla="*/ 122 w 227"/>
                <a:gd name="T15" fmla="*/ 19 h 157"/>
                <a:gd name="T16" fmla="*/ 111 w 227"/>
                <a:gd name="T17" fmla="*/ 11 h 157"/>
                <a:gd name="T18" fmla="*/ 97 w 227"/>
                <a:gd name="T19" fmla="*/ 4 h 157"/>
                <a:gd name="T20" fmla="*/ 97 w 227"/>
                <a:gd name="T21" fmla="*/ 9 h 157"/>
                <a:gd name="T22" fmla="*/ 87 w 227"/>
                <a:gd name="T23" fmla="*/ 13 h 157"/>
                <a:gd name="T24" fmla="*/ 75 w 227"/>
                <a:gd name="T25" fmla="*/ 19 h 157"/>
                <a:gd name="T26" fmla="*/ 73 w 227"/>
                <a:gd name="T27" fmla="*/ 33 h 157"/>
                <a:gd name="T28" fmla="*/ 47 w 227"/>
                <a:gd name="T29" fmla="*/ 33 h 157"/>
                <a:gd name="T30" fmla="*/ 27 w 227"/>
                <a:gd name="T31" fmla="*/ 9 h 157"/>
                <a:gd name="T32" fmla="*/ 0 w 227"/>
                <a:gd name="T33" fmla="*/ 20 h 157"/>
                <a:gd name="T34" fmla="*/ 4 w 227"/>
                <a:gd name="T35" fmla="*/ 24 h 157"/>
                <a:gd name="T36" fmla="*/ 20 w 227"/>
                <a:gd name="T37" fmla="*/ 19 h 157"/>
                <a:gd name="T38" fmla="*/ 36 w 227"/>
                <a:gd name="T39" fmla="*/ 37 h 157"/>
                <a:gd name="T40" fmla="*/ 31 w 227"/>
                <a:gd name="T41" fmla="*/ 46 h 157"/>
                <a:gd name="T42" fmla="*/ 9 w 227"/>
                <a:gd name="T43" fmla="*/ 44 h 157"/>
                <a:gd name="T44" fmla="*/ 4 w 227"/>
                <a:gd name="T45" fmla="*/ 53 h 157"/>
                <a:gd name="T46" fmla="*/ 15 w 227"/>
                <a:gd name="T47" fmla="*/ 59 h 157"/>
                <a:gd name="T48" fmla="*/ 15 w 227"/>
                <a:gd name="T49" fmla="*/ 66 h 157"/>
                <a:gd name="T50" fmla="*/ 15 w 227"/>
                <a:gd name="T51" fmla="*/ 75 h 157"/>
                <a:gd name="T52" fmla="*/ 20 w 227"/>
                <a:gd name="T53" fmla="*/ 91 h 157"/>
                <a:gd name="T54" fmla="*/ 31 w 227"/>
                <a:gd name="T55" fmla="*/ 111 h 157"/>
                <a:gd name="T56" fmla="*/ 75 w 227"/>
                <a:gd name="T57" fmla="*/ 95 h 157"/>
                <a:gd name="T58" fmla="*/ 107 w 227"/>
                <a:gd name="T59" fmla="*/ 110 h 157"/>
                <a:gd name="T60" fmla="*/ 131 w 227"/>
                <a:gd name="T61" fmla="*/ 130 h 157"/>
                <a:gd name="T62" fmla="*/ 140 w 227"/>
                <a:gd name="T63" fmla="*/ 146 h 157"/>
                <a:gd name="T64" fmla="*/ 144 w 227"/>
                <a:gd name="T65" fmla="*/ 153 h 157"/>
                <a:gd name="T66" fmla="*/ 169 w 227"/>
                <a:gd name="T67" fmla="*/ 153 h 157"/>
                <a:gd name="T68" fmla="*/ 169 w 227"/>
                <a:gd name="T69" fmla="*/ 146 h 157"/>
                <a:gd name="T70" fmla="*/ 198 w 227"/>
                <a:gd name="T71" fmla="*/ 117 h 157"/>
                <a:gd name="T72" fmla="*/ 211 w 227"/>
                <a:gd name="T73" fmla="*/ 111 h 157"/>
                <a:gd name="T74" fmla="*/ 226 w 227"/>
                <a:gd name="T75" fmla="*/ 11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57">
                  <a:moveTo>
                    <a:pt x="226" y="113"/>
                  </a:moveTo>
                  <a:lnTo>
                    <a:pt x="226" y="106"/>
                  </a:lnTo>
                  <a:lnTo>
                    <a:pt x="227" y="100"/>
                  </a:lnTo>
                  <a:lnTo>
                    <a:pt x="217" y="95"/>
                  </a:lnTo>
                  <a:lnTo>
                    <a:pt x="209" y="95"/>
                  </a:lnTo>
                  <a:lnTo>
                    <a:pt x="197" y="82"/>
                  </a:lnTo>
                  <a:lnTo>
                    <a:pt x="187" y="80"/>
                  </a:lnTo>
                  <a:lnTo>
                    <a:pt x="178" y="71"/>
                  </a:lnTo>
                  <a:lnTo>
                    <a:pt x="164" y="62"/>
                  </a:lnTo>
                  <a:lnTo>
                    <a:pt x="151" y="35"/>
                  </a:lnTo>
                  <a:lnTo>
                    <a:pt x="147" y="31"/>
                  </a:lnTo>
                  <a:lnTo>
                    <a:pt x="142" y="35"/>
                  </a:lnTo>
                  <a:lnTo>
                    <a:pt x="124" y="31"/>
                  </a:lnTo>
                  <a:lnTo>
                    <a:pt x="122" y="22"/>
                  </a:lnTo>
                  <a:lnTo>
                    <a:pt x="126" y="20"/>
                  </a:lnTo>
                  <a:lnTo>
                    <a:pt x="122" y="19"/>
                  </a:lnTo>
                  <a:lnTo>
                    <a:pt x="120" y="11"/>
                  </a:lnTo>
                  <a:lnTo>
                    <a:pt x="111" y="1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91" y="6"/>
                  </a:lnTo>
                  <a:lnTo>
                    <a:pt x="87" y="13"/>
                  </a:lnTo>
                  <a:lnTo>
                    <a:pt x="78" y="13"/>
                  </a:lnTo>
                  <a:lnTo>
                    <a:pt x="75" y="19"/>
                  </a:lnTo>
                  <a:lnTo>
                    <a:pt x="77" y="31"/>
                  </a:lnTo>
                  <a:lnTo>
                    <a:pt x="73" y="33"/>
                  </a:lnTo>
                  <a:lnTo>
                    <a:pt x="58" y="31"/>
                  </a:lnTo>
                  <a:lnTo>
                    <a:pt x="47" y="33"/>
                  </a:lnTo>
                  <a:lnTo>
                    <a:pt x="36" y="13"/>
                  </a:lnTo>
                  <a:lnTo>
                    <a:pt x="27" y="9"/>
                  </a:lnTo>
                  <a:lnTo>
                    <a:pt x="9" y="13"/>
                  </a:lnTo>
                  <a:lnTo>
                    <a:pt x="0" y="20"/>
                  </a:lnTo>
                  <a:lnTo>
                    <a:pt x="4" y="35"/>
                  </a:lnTo>
                  <a:lnTo>
                    <a:pt x="4" y="24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6" y="28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31" y="46"/>
                  </a:lnTo>
                  <a:lnTo>
                    <a:pt x="27" y="48"/>
                  </a:lnTo>
                  <a:lnTo>
                    <a:pt x="9" y="44"/>
                  </a:lnTo>
                  <a:lnTo>
                    <a:pt x="6" y="37"/>
                  </a:lnTo>
                  <a:lnTo>
                    <a:pt x="4" y="53"/>
                  </a:lnTo>
                  <a:lnTo>
                    <a:pt x="6" y="62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26" y="80"/>
                  </a:lnTo>
                  <a:lnTo>
                    <a:pt x="20" y="91"/>
                  </a:lnTo>
                  <a:lnTo>
                    <a:pt x="24" y="113"/>
                  </a:lnTo>
                  <a:lnTo>
                    <a:pt x="31" y="111"/>
                  </a:lnTo>
                  <a:lnTo>
                    <a:pt x="46" y="100"/>
                  </a:lnTo>
                  <a:lnTo>
                    <a:pt x="75" y="95"/>
                  </a:lnTo>
                  <a:lnTo>
                    <a:pt x="80" y="102"/>
                  </a:lnTo>
                  <a:lnTo>
                    <a:pt x="107" y="110"/>
                  </a:lnTo>
                  <a:lnTo>
                    <a:pt x="113" y="119"/>
                  </a:lnTo>
                  <a:lnTo>
                    <a:pt x="131" y="130"/>
                  </a:lnTo>
                  <a:lnTo>
                    <a:pt x="138" y="130"/>
                  </a:lnTo>
                  <a:lnTo>
                    <a:pt x="140" y="146"/>
                  </a:lnTo>
                  <a:lnTo>
                    <a:pt x="140" y="150"/>
                  </a:lnTo>
                  <a:lnTo>
                    <a:pt x="144" y="153"/>
                  </a:lnTo>
                  <a:lnTo>
                    <a:pt x="164" y="157"/>
                  </a:lnTo>
                  <a:lnTo>
                    <a:pt x="169" y="153"/>
                  </a:lnTo>
                  <a:lnTo>
                    <a:pt x="173" y="150"/>
                  </a:lnTo>
                  <a:lnTo>
                    <a:pt x="169" y="146"/>
                  </a:lnTo>
                  <a:lnTo>
                    <a:pt x="193" y="135"/>
                  </a:lnTo>
                  <a:lnTo>
                    <a:pt x="198" y="117"/>
                  </a:lnTo>
                  <a:lnTo>
                    <a:pt x="207" y="117"/>
                  </a:lnTo>
                  <a:lnTo>
                    <a:pt x="211" y="111"/>
                  </a:lnTo>
                  <a:lnTo>
                    <a:pt x="226" y="113"/>
                  </a:lnTo>
                  <a:lnTo>
                    <a:pt x="226" y="1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7" name="Freeform 1274"/>
            <p:cNvSpPr>
              <a:spLocks/>
            </p:cNvSpPr>
            <p:nvPr/>
          </p:nvSpPr>
          <p:spPr bwMode="auto">
            <a:xfrm>
              <a:off x="3541" y="1513"/>
              <a:ext cx="227" cy="157"/>
            </a:xfrm>
            <a:custGeom>
              <a:avLst/>
              <a:gdLst>
                <a:gd name="T0" fmla="*/ 226 w 227"/>
                <a:gd name="T1" fmla="*/ 106 h 157"/>
                <a:gd name="T2" fmla="*/ 217 w 227"/>
                <a:gd name="T3" fmla="*/ 95 h 157"/>
                <a:gd name="T4" fmla="*/ 197 w 227"/>
                <a:gd name="T5" fmla="*/ 82 h 157"/>
                <a:gd name="T6" fmla="*/ 178 w 227"/>
                <a:gd name="T7" fmla="*/ 71 h 157"/>
                <a:gd name="T8" fmla="*/ 151 w 227"/>
                <a:gd name="T9" fmla="*/ 35 h 157"/>
                <a:gd name="T10" fmla="*/ 142 w 227"/>
                <a:gd name="T11" fmla="*/ 35 h 157"/>
                <a:gd name="T12" fmla="*/ 122 w 227"/>
                <a:gd name="T13" fmla="*/ 22 h 157"/>
                <a:gd name="T14" fmla="*/ 122 w 227"/>
                <a:gd name="T15" fmla="*/ 19 h 157"/>
                <a:gd name="T16" fmla="*/ 111 w 227"/>
                <a:gd name="T17" fmla="*/ 11 h 157"/>
                <a:gd name="T18" fmla="*/ 97 w 227"/>
                <a:gd name="T19" fmla="*/ 4 h 157"/>
                <a:gd name="T20" fmla="*/ 97 w 227"/>
                <a:gd name="T21" fmla="*/ 9 h 157"/>
                <a:gd name="T22" fmla="*/ 87 w 227"/>
                <a:gd name="T23" fmla="*/ 13 h 157"/>
                <a:gd name="T24" fmla="*/ 75 w 227"/>
                <a:gd name="T25" fmla="*/ 19 h 157"/>
                <a:gd name="T26" fmla="*/ 73 w 227"/>
                <a:gd name="T27" fmla="*/ 33 h 157"/>
                <a:gd name="T28" fmla="*/ 47 w 227"/>
                <a:gd name="T29" fmla="*/ 33 h 157"/>
                <a:gd name="T30" fmla="*/ 27 w 227"/>
                <a:gd name="T31" fmla="*/ 9 h 157"/>
                <a:gd name="T32" fmla="*/ 0 w 227"/>
                <a:gd name="T33" fmla="*/ 20 h 157"/>
                <a:gd name="T34" fmla="*/ 4 w 227"/>
                <a:gd name="T35" fmla="*/ 24 h 157"/>
                <a:gd name="T36" fmla="*/ 20 w 227"/>
                <a:gd name="T37" fmla="*/ 19 h 157"/>
                <a:gd name="T38" fmla="*/ 36 w 227"/>
                <a:gd name="T39" fmla="*/ 37 h 157"/>
                <a:gd name="T40" fmla="*/ 31 w 227"/>
                <a:gd name="T41" fmla="*/ 46 h 157"/>
                <a:gd name="T42" fmla="*/ 9 w 227"/>
                <a:gd name="T43" fmla="*/ 44 h 157"/>
                <a:gd name="T44" fmla="*/ 4 w 227"/>
                <a:gd name="T45" fmla="*/ 53 h 157"/>
                <a:gd name="T46" fmla="*/ 15 w 227"/>
                <a:gd name="T47" fmla="*/ 59 h 157"/>
                <a:gd name="T48" fmla="*/ 15 w 227"/>
                <a:gd name="T49" fmla="*/ 66 h 157"/>
                <a:gd name="T50" fmla="*/ 15 w 227"/>
                <a:gd name="T51" fmla="*/ 75 h 157"/>
                <a:gd name="T52" fmla="*/ 20 w 227"/>
                <a:gd name="T53" fmla="*/ 91 h 157"/>
                <a:gd name="T54" fmla="*/ 31 w 227"/>
                <a:gd name="T55" fmla="*/ 111 h 157"/>
                <a:gd name="T56" fmla="*/ 75 w 227"/>
                <a:gd name="T57" fmla="*/ 95 h 157"/>
                <a:gd name="T58" fmla="*/ 107 w 227"/>
                <a:gd name="T59" fmla="*/ 110 h 157"/>
                <a:gd name="T60" fmla="*/ 131 w 227"/>
                <a:gd name="T61" fmla="*/ 130 h 157"/>
                <a:gd name="T62" fmla="*/ 140 w 227"/>
                <a:gd name="T63" fmla="*/ 146 h 157"/>
                <a:gd name="T64" fmla="*/ 144 w 227"/>
                <a:gd name="T65" fmla="*/ 153 h 157"/>
                <a:gd name="T66" fmla="*/ 169 w 227"/>
                <a:gd name="T67" fmla="*/ 153 h 157"/>
                <a:gd name="T68" fmla="*/ 169 w 227"/>
                <a:gd name="T69" fmla="*/ 146 h 157"/>
                <a:gd name="T70" fmla="*/ 198 w 227"/>
                <a:gd name="T71" fmla="*/ 117 h 157"/>
                <a:gd name="T72" fmla="*/ 211 w 227"/>
                <a:gd name="T73" fmla="*/ 111 h 157"/>
                <a:gd name="T74" fmla="*/ 226 w 227"/>
                <a:gd name="T75" fmla="*/ 11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57">
                  <a:moveTo>
                    <a:pt x="226" y="113"/>
                  </a:moveTo>
                  <a:lnTo>
                    <a:pt x="226" y="106"/>
                  </a:lnTo>
                  <a:lnTo>
                    <a:pt x="227" y="100"/>
                  </a:lnTo>
                  <a:lnTo>
                    <a:pt x="217" y="95"/>
                  </a:lnTo>
                  <a:lnTo>
                    <a:pt x="209" y="95"/>
                  </a:lnTo>
                  <a:lnTo>
                    <a:pt x="197" y="82"/>
                  </a:lnTo>
                  <a:lnTo>
                    <a:pt x="187" y="80"/>
                  </a:lnTo>
                  <a:lnTo>
                    <a:pt x="178" y="71"/>
                  </a:lnTo>
                  <a:lnTo>
                    <a:pt x="164" y="62"/>
                  </a:lnTo>
                  <a:lnTo>
                    <a:pt x="151" y="35"/>
                  </a:lnTo>
                  <a:lnTo>
                    <a:pt x="147" y="31"/>
                  </a:lnTo>
                  <a:lnTo>
                    <a:pt x="142" y="35"/>
                  </a:lnTo>
                  <a:lnTo>
                    <a:pt x="124" y="31"/>
                  </a:lnTo>
                  <a:lnTo>
                    <a:pt x="122" y="22"/>
                  </a:lnTo>
                  <a:lnTo>
                    <a:pt x="126" y="20"/>
                  </a:lnTo>
                  <a:lnTo>
                    <a:pt x="122" y="19"/>
                  </a:lnTo>
                  <a:lnTo>
                    <a:pt x="120" y="11"/>
                  </a:lnTo>
                  <a:lnTo>
                    <a:pt x="111" y="1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91" y="6"/>
                  </a:lnTo>
                  <a:lnTo>
                    <a:pt x="87" y="13"/>
                  </a:lnTo>
                  <a:lnTo>
                    <a:pt x="78" y="13"/>
                  </a:lnTo>
                  <a:lnTo>
                    <a:pt x="75" y="19"/>
                  </a:lnTo>
                  <a:lnTo>
                    <a:pt x="77" y="31"/>
                  </a:lnTo>
                  <a:lnTo>
                    <a:pt x="73" y="33"/>
                  </a:lnTo>
                  <a:lnTo>
                    <a:pt x="58" y="31"/>
                  </a:lnTo>
                  <a:lnTo>
                    <a:pt x="47" y="33"/>
                  </a:lnTo>
                  <a:lnTo>
                    <a:pt x="36" y="13"/>
                  </a:lnTo>
                  <a:lnTo>
                    <a:pt x="27" y="9"/>
                  </a:lnTo>
                  <a:lnTo>
                    <a:pt x="9" y="13"/>
                  </a:lnTo>
                  <a:lnTo>
                    <a:pt x="0" y="20"/>
                  </a:lnTo>
                  <a:lnTo>
                    <a:pt x="4" y="35"/>
                  </a:lnTo>
                  <a:lnTo>
                    <a:pt x="4" y="24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6" y="28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31" y="46"/>
                  </a:lnTo>
                  <a:lnTo>
                    <a:pt x="27" y="48"/>
                  </a:lnTo>
                  <a:lnTo>
                    <a:pt x="9" y="44"/>
                  </a:lnTo>
                  <a:lnTo>
                    <a:pt x="6" y="37"/>
                  </a:lnTo>
                  <a:lnTo>
                    <a:pt x="4" y="53"/>
                  </a:lnTo>
                  <a:lnTo>
                    <a:pt x="6" y="62"/>
                  </a:lnTo>
                  <a:lnTo>
                    <a:pt x="15" y="59"/>
                  </a:lnTo>
                  <a:lnTo>
                    <a:pt x="16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26" y="80"/>
                  </a:lnTo>
                  <a:lnTo>
                    <a:pt x="20" y="91"/>
                  </a:lnTo>
                  <a:lnTo>
                    <a:pt x="24" y="113"/>
                  </a:lnTo>
                  <a:lnTo>
                    <a:pt x="31" y="111"/>
                  </a:lnTo>
                  <a:lnTo>
                    <a:pt x="46" y="100"/>
                  </a:lnTo>
                  <a:lnTo>
                    <a:pt x="75" y="95"/>
                  </a:lnTo>
                  <a:lnTo>
                    <a:pt x="80" y="102"/>
                  </a:lnTo>
                  <a:lnTo>
                    <a:pt x="107" y="110"/>
                  </a:lnTo>
                  <a:lnTo>
                    <a:pt x="113" y="119"/>
                  </a:lnTo>
                  <a:lnTo>
                    <a:pt x="131" y="130"/>
                  </a:lnTo>
                  <a:lnTo>
                    <a:pt x="138" y="130"/>
                  </a:lnTo>
                  <a:lnTo>
                    <a:pt x="140" y="146"/>
                  </a:lnTo>
                  <a:lnTo>
                    <a:pt x="140" y="150"/>
                  </a:lnTo>
                  <a:lnTo>
                    <a:pt x="144" y="153"/>
                  </a:lnTo>
                  <a:lnTo>
                    <a:pt x="164" y="157"/>
                  </a:lnTo>
                  <a:lnTo>
                    <a:pt x="169" y="153"/>
                  </a:lnTo>
                  <a:lnTo>
                    <a:pt x="173" y="150"/>
                  </a:lnTo>
                  <a:lnTo>
                    <a:pt x="169" y="146"/>
                  </a:lnTo>
                  <a:lnTo>
                    <a:pt x="193" y="135"/>
                  </a:lnTo>
                  <a:lnTo>
                    <a:pt x="198" y="117"/>
                  </a:lnTo>
                  <a:lnTo>
                    <a:pt x="207" y="117"/>
                  </a:lnTo>
                  <a:lnTo>
                    <a:pt x="211" y="111"/>
                  </a:lnTo>
                  <a:lnTo>
                    <a:pt x="226" y="113"/>
                  </a:lnTo>
                  <a:lnTo>
                    <a:pt x="226" y="113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8" name="Freeform 1275"/>
            <p:cNvSpPr>
              <a:spLocks/>
            </p:cNvSpPr>
            <p:nvPr/>
          </p:nvSpPr>
          <p:spPr bwMode="auto">
            <a:xfrm>
              <a:off x="3597" y="1452"/>
              <a:ext cx="275" cy="178"/>
            </a:xfrm>
            <a:custGeom>
              <a:avLst/>
              <a:gdLst>
                <a:gd name="T0" fmla="*/ 235 w 275"/>
                <a:gd name="T1" fmla="*/ 116 h 178"/>
                <a:gd name="T2" fmla="*/ 237 w 275"/>
                <a:gd name="T3" fmla="*/ 105 h 178"/>
                <a:gd name="T4" fmla="*/ 233 w 275"/>
                <a:gd name="T5" fmla="*/ 98 h 178"/>
                <a:gd name="T6" fmla="*/ 215 w 275"/>
                <a:gd name="T7" fmla="*/ 105 h 178"/>
                <a:gd name="T8" fmla="*/ 213 w 275"/>
                <a:gd name="T9" fmla="*/ 116 h 178"/>
                <a:gd name="T10" fmla="*/ 202 w 275"/>
                <a:gd name="T11" fmla="*/ 129 h 178"/>
                <a:gd name="T12" fmla="*/ 184 w 275"/>
                <a:gd name="T13" fmla="*/ 134 h 178"/>
                <a:gd name="T14" fmla="*/ 195 w 275"/>
                <a:gd name="T15" fmla="*/ 141 h 178"/>
                <a:gd name="T16" fmla="*/ 199 w 275"/>
                <a:gd name="T17" fmla="*/ 158 h 178"/>
                <a:gd name="T18" fmla="*/ 186 w 275"/>
                <a:gd name="T19" fmla="*/ 178 h 178"/>
                <a:gd name="T20" fmla="*/ 170 w 275"/>
                <a:gd name="T21" fmla="*/ 167 h 178"/>
                <a:gd name="T22" fmla="*/ 161 w 275"/>
                <a:gd name="T23" fmla="*/ 156 h 178"/>
                <a:gd name="T24" fmla="*/ 141 w 275"/>
                <a:gd name="T25" fmla="*/ 143 h 178"/>
                <a:gd name="T26" fmla="*/ 122 w 275"/>
                <a:gd name="T27" fmla="*/ 132 h 178"/>
                <a:gd name="T28" fmla="*/ 95 w 275"/>
                <a:gd name="T29" fmla="*/ 96 h 178"/>
                <a:gd name="T30" fmla="*/ 86 w 275"/>
                <a:gd name="T31" fmla="*/ 96 h 178"/>
                <a:gd name="T32" fmla="*/ 66 w 275"/>
                <a:gd name="T33" fmla="*/ 83 h 178"/>
                <a:gd name="T34" fmla="*/ 66 w 275"/>
                <a:gd name="T35" fmla="*/ 80 h 178"/>
                <a:gd name="T36" fmla="*/ 55 w 275"/>
                <a:gd name="T37" fmla="*/ 72 h 178"/>
                <a:gd name="T38" fmla="*/ 41 w 275"/>
                <a:gd name="T39" fmla="*/ 65 h 178"/>
                <a:gd name="T40" fmla="*/ 41 w 275"/>
                <a:gd name="T41" fmla="*/ 70 h 178"/>
                <a:gd name="T42" fmla="*/ 31 w 275"/>
                <a:gd name="T43" fmla="*/ 74 h 178"/>
                <a:gd name="T44" fmla="*/ 19 w 275"/>
                <a:gd name="T45" fmla="*/ 80 h 178"/>
                <a:gd name="T46" fmla="*/ 17 w 275"/>
                <a:gd name="T47" fmla="*/ 94 h 178"/>
                <a:gd name="T48" fmla="*/ 2 w 275"/>
                <a:gd name="T49" fmla="*/ 92 h 178"/>
                <a:gd name="T50" fmla="*/ 42 w 275"/>
                <a:gd name="T51" fmla="*/ 0 h 178"/>
                <a:gd name="T52" fmla="*/ 66 w 275"/>
                <a:gd name="T53" fmla="*/ 14 h 178"/>
                <a:gd name="T54" fmla="*/ 144 w 275"/>
                <a:gd name="T55" fmla="*/ 40 h 178"/>
                <a:gd name="T56" fmla="*/ 161 w 275"/>
                <a:gd name="T57" fmla="*/ 60 h 178"/>
                <a:gd name="T58" fmla="*/ 162 w 275"/>
                <a:gd name="T59" fmla="*/ 80 h 178"/>
                <a:gd name="T60" fmla="*/ 175 w 275"/>
                <a:gd name="T61" fmla="*/ 96 h 178"/>
                <a:gd name="T62" fmla="*/ 206 w 275"/>
                <a:gd name="T63" fmla="*/ 98 h 178"/>
                <a:gd name="T64" fmla="*/ 228 w 275"/>
                <a:gd name="T65" fmla="*/ 81 h 178"/>
                <a:gd name="T66" fmla="*/ 235 w 275"/>
                <a:gd name="T67" fmla="*/ 76 h 178"/>
                <a:gd name="T68" fmla="*/ 244 w 275"/>
                <a:gd name="T69" fmla="*/ 72 h 178"/>
                <a:gd name="T70" fmla="*/ 230 w 275"/>
                <a:gd name="T71" fmla="*/ 87 h 178"/>
                <a:gd name="T72" fmla="*/ 235 w 275"/>
                <a:gd name="T73" fmla="*/ 89 h 178"/>
                <a:gd name="T74" fmla="*/ 248 w 275"/>
                <a:gd name="T75" fmla="*/ 96 h 178"/>
                <a:gd name="T76" fmla="*/ 261 w 275"/>
                <a:gd name="T77" fmla="*/ 98 h 178"/>
                <a:gd name="T78" fmla="*/ 255 w 275"/>
                <a:gd name="T79" fmla="*/ 1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" h="178">
                  <a:moveTo>
                    <a:pt x="241" y="116"/>
                  </a:moveTo>
                  <a:lnTo>
                    <a:pt x="235" y="116"/>
                  </a:lnTo>
                  <a:lnTo>
                    <a:pt x="231" y="109"/>
                  </a:lnTo>
                  <a:lnTo>
                    <a:pt x="237" y="105"/>
                  </a:lnTo>
                  <a:lnTo>
                    <a:pt x="235" y="98"/>
                  </a:lnTo>
                  <a:lnTo>
                    <a:pt x="233" y="98"/>
                  </a:lnTo>
                  <a:lnTo>
                    <a:pt x="222" y="107"/>
                  </a:lnTo>
                  <a:lnTo>
                    <a:pt x="215" y="105"/>
                  </a:lnTo>
                  <a:lnTo>
                    <a:pt x="213" y="110"/>
                  </a:lnTo>
                  <a:lnTo>
                    <a:pt x="213" y="116"/>
                  </a:lnTo>
                  <a:lnTo>
                    <a:pt x="206" y="120"/>
                  </a:lnTo>
                  <a:lnTo>
                    <a:pt x="202" y="129"/>
                  </a:lnTo>
                  <a:lnTo>
                    <a:pt x="186" y="129"/>
                  </a:lnTo>
                  <a:lnTo>
                    <a:pt x="184" y="134"/>
                  </a:lnTo>
                  <a:lnTo>
                    <a:pt x="188" y="140"/>
                  </a:lnTo>
                  <a:lnTo>
                    <a:pt x="195" y="141"/>
                  </a:lnTo>
                  <a:lnTo>
                    <a:pt x="193" y="149"/>
                  </a:lnTo>
                  <a:lnTo>
                    <a:pt x="199" y="158"/>
                  </a:lnTo>
                  <a:lnTo>
                    <a:pt x="191" y="171"/>
                  </a:lnTo>
                  <a:lnTo>
                    <a:pt x="186" y="178"/>
                  </a:lnTo>
                  <a:lnTo>
                    <a:pt x="170" y="174"/>
                  </a:lnTo>
                  <a:lnTo>
                    <a:pt x="170" y="167"/>
                  </a:lnTo>
                  <a:lnTo>
                    <a:pt x="171" y="161"/>
                  </a:lnTo>
                  <a:lnTo>
                    <a:pt x="161" y="156"/>
                  </a:lnTo>
                  <a:lnTo>
                    <a:pt x="153" y="156"/>
                  </a:lnTo>
                  <a:lnTo>
                    <a:pt x="141" y="143"/>
                  </a:lnTo>
                  <a:lnTo>
                    <a:pt x="131" y="141"/>
                  </a:lnTo>
                  <a:lnTo>
                    <a:pt x="122" y="132"/>
                  </a:lnTo>
                  <a:lnTo>
                    <a:pt x="108" y="123"/>
                  </a:lnTo>
                  <a:lnTo>
                    <a:pt x="95" y="96"/>
                  </a:lnTo>
                  <a:lnTo>
                    <a:pt x="91" y="92"/>
                  </a:lnTo>
                  <a:lnTo>
                    <a:pt x="86" y="96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70" y="81"/>
                  </a:lnTo>
                  <a:lnTo>
                    <a:pt x="66" y="80"/>
                  </a:lnTo>
                  <a:lnTo>
                    <a:pt x="64" y="72"/>
                  </a:lnTo>
                  <a:lnTo>
                    <a:pt x="55" y="72"/>
                  </a:lnTo>
                  <a:lnTo>
                    <a:pt x="42" y="61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41" y="70"/>
                  </a:lnTo>
                  <a:lnTo>
                    <a:pt x="35" y="67"/>
                  </a:lnTo>
                  <a:lnTo>
                    <a:pt x="31" y="74"/>
                  </a:lnTo>
                  <a:lnTo>
                    <a:pt x="22" y="74"/>
                  </a:lnTo>
                  <a:lnTo>
                    <a:pt x="19" y="80"/>
                  </a:lnTo>
                  <a:lnTo>
                    <a:pt x="21" y="92"/>
                  </a:lnTo>
                  <a:lnTo>
                    <a:pt x="17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6" y="14"/>
                  </a:lnTo>
                  <a:lnTo>
                    <a:pt x="99" y="45"/>
                  </a:lnTo>
                  <a:lnTo>
                    <a:pt x="144" y="40"/>
                  </a:lnTo>
                  <a:lnTo>
                    <a:pt x="155" y="49"/>
                  </a:lnTo>
                  <a:lnTo>
                    <a:pt x="161" y="60"/>
                  </a:lnTo>
                  <a:lnTo>
                    <a:pt x="164" y="60"/>
                  </a:lnTo>
                  <a:lnTo>
                    <a:pt x="162" y="80"/>
                  </a:lnTo>
                  <a:lnTo>
                    <a:pt x="173" y="81"/>
                  </a:lnTo>
                  <a:lnTo>
                    <a:pt x="175" y="96"/>
                  </a:lnTo>
                  <a:lnTo>
                    <a:pt x="191" y="94"/>
                  </a:lnTo>
                  <a:lnTo>
                    <a:pt x="206" y="98"/>
                  </a:lnTo>
                  <a:lnTo>
                    <a:pt x="217" y="89"/>
                  </a:lnTo>
                  <a:lnTo>
                    <a:pt x="228" y="81"/>
                  </a:lnTo>
                  <a:lnTo>
                    <a:pt x="231" y="76"/>
                  </a:lnTo>
                  <a:lnTo>
                    <a:pt x="235" y="76"/>
                  </a:lnTo>
                  <a:lnTo>
                    <a:pt x="239" y="72"/>
                  </a:lnTo>
                  <a:lnTo>
                    <a:pt x="244" y="72"/>
                  </a:lnTo>
                  <a:lnTo>
                    <a:pt x="246" y="74"/>
                  </a:lnTo>
                  <a:lnTo>
                    <a:pt x="230" y="87"/>
                  </a:lnTo>
                  <a:lnTo>
                    <a:pt x="230" y="89"/>
                  </a:lnTo>
                  <a:lnTo>
                    <a:pt x="235" y="89"/>
                  </a:lnTo>
                  <a:lnTo>
                    <a:pt x="239" y="94"/>
                  </a:lnTo>
                  <a:lnTo>
                    <a:pt x="248" y="96"/>
                  </a:lnTo>
                  <a:lnTo>
                    <a:pt x="251" y="89"/>
                  </a:lnTo>
                  <a:lnTo>
                    <a:pt x="261" y="98"/>
                  </a:lnTo>
                  <a:lnTo>
                    <a:pt x="275" y="103"/>
                  </a:lnTo>
                  <a:lnTo>
                    <a:pt x="255" y="116"/>
                  </a:lnTo>
                  <a:lnTo>
                    <a:pt x="24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89" name="Freeform 1276"/>
            <p:cNvSpPr>
              <a:spLocks/>
            </p:cNvSpPr>
            <p:nvPr/>
          </p:nvSpPr>
          <p:spPr bwMode="auto">
            <a:xfrm>
              <a:off x="3597" y="1452"/>
              <a:ext cx="275" cy="178"/>
            </a:xfrm>
            <a:custGeom>
              <a:avLst/>
              <a:gdLst>
                <a:gd name="T0" fmla="*/ 235 w 275"/>
                <a:gd name="T1" fmla="*/ 116 h 178"/>
                <a:gd name="T2" fmla="*/ 237 w 275"/>
                <a:gd name="T3" fmla="*/ 105 h 178"/>
                <a:gd name="T4" fmla="*/ 233 w 275"/>
                <a:gd name="T5" fmla="*/ 98 h 178"/>
                <a:gd name="T6" fmla="*/ 215 w 275"/>
                <a:gd name="T7" fmla="*/ 105 h 178"/>
                <a:gd name="T8" fmla="*/ 213 w 275"/>
                <a:gd name="T9" fmla="*/ 116 h 178"/>
                <a:gd name="T10" fmla="*/ 202 w 275"/>
                <a:gd name="T11" fmla="*/ 129 h 178"/>
                <a:gd name="T12" fmla="*/ 184 w 275"/>
                <a:gd name="T13" fmla="*/ 134 h 178"/>
                <a:gd name="T14" fmla="*/ 195 w 275"/>
                <a:gd name="T15" fmla="*/ 141 h 178"/>
                <a:gd name="T16" fmla="*/ 199 w 275"/>
                <a:gd name="T17" fmla="*/ 158 h 178"/>
                <a:gd name="T18" fmla="*/ 186 w 275"/>
                <a:gd name="T19" fmla="*/ 178 h 178"/>
                <a:gd name="T20" fmla="*/ 170 w 275"/>
                <a:gd name="T21" fmla="*/ 167 h 178"/>
                <a:gd name="T22" fmla="*/ 161 w 275"/>
                <a:gd name="T23" fmla="*/ 156 h 178"/>
                <a:gd name="T24" fmla="*/ 141 w 275"/>
                <a:gd name="T25" fmla="*/ 143 h 178"/>
                <a:gd name="T26" fmla="*/ 122 w 275"/>
                <a:gd name="T27" fmla="*/ 132 h 178"/>
                <a:gd name="T28" fmla="*/ 95 w 275"/>
                <a:gd name="T29" fmla="*/ 96 h 178"/>
                <a:gd name="T30" fmla="*/ 86 w 275"/>
                <a:gd name="T31" fmla="*/ 96 h 178"/>
                <a:gd name="T32" fmla="*/ 66 w 275"/>
                <a:gd name="T33" fmla="*/ 83 h 178"/>
                <a:gd name="T34" fmla="*/ 66 w 275"/>
                <a:gd name="T35" fmla="*/ 80 h 178"/>
                <a:gd name="T36" fmla="*/ 55 w 275"/>
                <a:gd name="T37" fmla="*/ 72 h 178"/>
                <a:gd name="T38" fmla="*/ 41 w 275"/>
                <a:gd name="T39" fmla="*/ 65 h 178"/>
                <a:gd name="T40" fmla="*/ 41 w 275"/>
                <a:gd name="T41" fmla="*/ 70 h 178"/>
                <a:gd name="T42" fmla="*/ 31 w 275"/>
                <a:gd name="T43" fmla="*/ 74 h 178"/>
                <a:gd name="T44" fmla="*/ 19 w 275"/>
                <a:gd name="T45" fmla="*/ 80 h 178"/>
                <a:gd name="T46" fmla="*/ 17 w 275"/>
                <a:gd name="T47" fmla="*/ 94 h 178"/>
                <a:gd name="T48" fmla="*/ 2 w 275"/>
                <a:gd name="T49" fmla="*/ 92 h 178"/>
                <a:gd name="T50" fmla="*/ 42 w 275"/>
                <a:gd name="T51" fmla="*/ 0 h 178"/>
                <a:gd name="T52" fmla="*/ 66 w 275"/>
                <a:gd name="T53" fmla="*/ 14 h 178"/>
                <a:gd name="T54" fmla="*/ 144 w 275"/>
                <a:gd name="T55" fmla="*/ 40 h 178"/>
                <a:gd name="T56" fmla="*/ 161 w 275"/>
                <a:gd name="T57" fmla="*/ 60 h 178"/>
                <a:gd name="T58" fmla="*/ 162 w 275"/>
                <a:gd name="T59" fmla="*/ 80 h 178"/>
                <a:gd name="T60" fmla="*/ 175 w 275"/>
                <a:gd name="T61" fmla="*/ 96 h 178"/>
                <a:gd name="T62" fmla="*/ 206 w 275"/>
                <a:gd name="T63" fmla="*/ 98 h 178"/>
                <a:gd name="T64" fmla="*/ 228 w 275"/>
                <a:gd name="T65" fmla="*/ 81 h 178"/>
                <a:gd name="T66" fmla="*/ 235 w 275"/>
                <a:gd name="T67" fmla="*/ 76 h 178"/>
                <a:gd name="T68" fmla="*/ 244 w 275"/>
                <a:gd name="T69" fmla="*/ 72 h 178"/>
                <a:gd name="T70" fmla="*/ 230 w 275"/>
                <a:gd name="T71" fmla="*/ 87 h 178"/>
                <a:gd name="T72" fmla="*/ 235 w 275"/>
                <a:gd name="T73" fmla="*/ 89 h 178"/>
                <a:gd name="T74" fmla="*/ 248 w 275"/>
                <a:gd name="T75" fmla="*/ 96 h 178"/>
                <a:gd name="T76" fmla="*/ 261 w 275"/>
                <a:gd name="T77" fmla="*/ 98 h 178"/>
                <a:gd name="T78" fmla="*/ 255 w 275"/>
                <a:gd name="T79" fmla="*/ 1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" h="178">
                  <a:moveTo>
                    <a:pt x="241" y="116"/>
                  </a:moveTo>
                  <a:lnTo>
                    <a:pt x="235" y="116"/>
                  </a:lnTo>
                  <a:lnTo>
                    <a:pt x="231" y="109"/>
                  </a:lnTo>
                  <a:lnTo>
                    <a:pt x="237" y="105"/>
                  </a:lnTo>
                  <a:lnTo>
                    <a:pt x="235" y="98"/>
                  </a:lnTo>
                  <a:lnTo>
                    <a:pt x="233" y="98"/>
                  </a:lnTo>
                  <a:lnTo>
                    <a:pt x="222" y="107"/>
                  </a:lnTo>
                  <a:lnTo>
                    <a:pt x="215" y="105"/>
                  </a:lnTo>
                  <a:lnTo>
                    <a:pt x="213" y="110"/>
                  </a:lnTo>
                  <a:lnTo>
                    <a:pt x="213" y="116"/>
                  </a:lnTo>
                  <a:lnTo>
                    <a:pt x="206" y="120"/>
                  </a:lnTo>
                  <a:lnTo>
                    <a:pt x="202" y="129"/>
                  </a:lnTo>
                  <a:lnTo>
                    <a:pt x="186" y="129"/>
                  </a:lnTo>
                  <a:lnTo>
                    <a:pt x="184" y="134"/>
                  </a:lnTo>
                  <a:lnTo>
                    <a:pt x="188" y="140"/>
                  </a:lnTo>
                  <a:lnTo>
                    <a:pt x="195" y="141"/>
                  </a:lnTo>
                  <a:lnTo>
                    <a:pt x="193" y="149"/>
                  </a:lnTo>
                  <a:lnTo>
                    <a:pt x="199" y="158"/>
                  </a:lnTo>
                  <a:lnTo>
                    <a:pt x="191" y="171"/>
                  </a:lnTo>
                  <a:lnTo>
                    <a:pt x="186" y="178"/>
                  </a:lnTo>
                  <a:lnTo>
                    <a:pt x="170" y="174"/>
                  </a:lnTo>
                  <a:lnTo>
                    <a:pt x="170" y="167"/>
                  </a:lnTo>
                  <a:lnTo>
                    <a:pt x="171" y="161"/>
                  </a:lnTo>
                  <a:lnTo>
                    <a:pt x="161" y="156"/>
                  </a:lnTo>
                  <a:lnTo>
                    <a:pt x="153" y="156"/>
                  </a:lnTo>
                  <a:lnTo>
                    <a:pt x="141" y="143"/>
                  </a:lnTo>
                  <a:lnTo>
                    <a:pt x="131" y="141"/>
                  </a:lnTo>
                  <a:lnTo>
                    <a:pt x="122" y="132"/>
                  </a:lnTo>
                  <a:lnTo>
                    <a:pt x="108" y="123"/>
                  </a:lnTo>
                  <a:lnTo>
                    <a:pt x="95" y="96"/>
                  </a:lnTo>
                  <a:lnTo>
                    <a:pt x="91" y="92"/>
                  </a:lnTo>
                  <a:lnTo>
                    <a:pt x="86" y="96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70" y="81"/>
                  </a:lnTo>
                  <a:lnTo>
                    <a:pt x="66" y="80"/>
                  </a:lnTo>
                  <a:lnTo>
                    <a:pt x="64" y="72"/>
                  </a:lnTo>
                  <a:lnTo>
                    <a:pt x="55" y="72"/>
                  </a:lnTo>
                  <a:lnTo>
                    <a:pt x="42" y="61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41" y="70"/>
                  </a:lnTo>
                  <a:lnTo>
                    <a:pt x="35" y="67"/>
                  </a:lnTo>
                  <a:lnTo>
                    <a:pt x="31" y="74"/>
                  </a:lnTo>
                  <a:lnTo>
                    <a:pt x="22" y="74"/>
                  </a:lnTo>
                  <a:lnTo>
                    <a:pt x="19" y="80"/>
                  </a:lnTo>
                  <a:lnTo>
                    <a:pt x="21" y="92"/>
                  </a:lnTo>
                  <a:lnTo>
                    <a:pt x="17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6" y="14"/>
                  </a:lnTo>
                  <a:lnTo>
                    <a:pt x="99" y="45"/>
                  </a:lnTo>
                  <a:lnTo>
                    <a:pt x="144" y="40"/>
                  </a:lnTo>
                  <a:lnTo>
                    <a:pt x="155" y="49"/>
                  </a:lnTo>
                  <a:lnTo>
                    <a:pt x="161" y="60"/>
                  </a:lnTo>
                  <a:lnTo>
                    <a:pt x="164" y="60"/>
                  </a:lnTo>
                  <a:lnTo>
                    <a:pt x="162" y="80"/>
                  </a:lnTo>
                  <a:lnTo>
                    <a:pt x="173" y="81"/>
                  </a:lnTo>
                  <a:lnTo>
                    <a:pt x="175" y="96"/>
                  </a:lnTo>
                  <a:lnTo>
                    <a:pt x="191" y="94"/>
                  </a:lnTo>
                  <a:lnTo>
                    <a:pt x="206" y="98"/>
                  </a:lnTo>
                  <a:lnTo>
                    <a:pt x="217" y="89"/>
                  </a:lnTo>
                  <a:lnTo>
                    <a:pt x="228" y="81"/>
                  </a:lnTo>
                  <a:lnTo>
                    <a:pt x="231" y="76"/>
                  </a:lnTo>
                  <a:lnTo>
                    <a:pt x="235" y="76"/>
                  </a:lnTo>
                  <a:lnTo>
                    <a:pt x="239" y="72"/>
                  </a:lnTo>
                  <a:lnTo>
                    <a:pt x="244" y="72"/>
                  </a:lnTo>
                  <a:lnTo>
                    <a:pt x="246" y="74"/>
                  </a:lnTo>
                  <a:lnTo>
                    <a:pt x="230" y="87"/>
                  </a:lnTo>
                  <a:lnTo>
                    <a:pt x="230" y="89"/>
                  </a:lnTo>
                  <a:lnTo>
                    <a:pt x="235" y="89"/>
                  </a:lnTo>
                  <a:lnTo>
                    <a:pt x="239" y="94"/>
                  </a:lnTo>
                  <a:lnTo>
                    <a:pt x="248" y="96"/>
                  </a:lnTo>
                  <a:lnTo>
                    <a:pt x="251" y="89"/>
                  </a:lnTo>
                  <a:lnTo>
                    <a:pt x="261" y="98"/>
                  </a:lnTo>
                  <a:lnTo>
                    <a:pt x="275" y="103"/>
                  </a:lnTo>
                  <a:lnTo>
                    <a:pt x="255" y="116"/>
                  </a:lnTo>
                  <a:lnTo>
                    <a:pt x="241" y="116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0" name="Freeform 1277"/>
            <p:cNvSpPr>
              <a:spLocks/>
            </p:cNvSpPr>
            <p:nvPr/>
          </p:nvSpPr>
          <p:spPr bwMode="auto">
            <a:xfrm>
              <a:off x="3597" y="1452"/>
              <a:ext cx="275" cy="178"/>
            </a:xfrm>
            <a:custGeom>
              <a:avLst/>
              <a:gdLst>
                <a:gd name="T0" fmla="*/ 235 w 275"/>
                <a:gd name="T1" fmla="*/ 116 h 178"/>
                <a:gd name="T2" fmla="*/ 237 w 275"/>
                <a:gd name="T3" fmla="*/ 105 h 178"/>
                <a:gd name="T4" fmla="*/ 233 w 275"/>
                <a:gd name="T5" fmla="*/ 98 h 178"/>
                <a:gd name="T6" fmla="*/ 215 w 275"/>
                <a:gd name="T7" fmla="*/ 105 h 178"/>
                <a:gd name="T8" fmla="*/ 213 w 275"/>
                <a:gd name="T9" fmla="*/ 116 h 178"/>
                <a:gd name="T10" fmla="*/ 202 w 275"/>
                <a:gd name="T11" fmla="*/ 129 h 178"/>
                <a:gd name="T12" fmla="*/ 184 w 275"/>
                <a:gd name="T13" fmla="*/ 134 h 178"/>
                <a:gd name="T14" fmla="*/ 195 w 275"/>
                <a:gd name="T15" fmla="*/ 141 h 178"/>
                <a:gd name="T16" fmla="*/ 199 w 275"/>
                <a:gd name="T17" fmla="*/ 158 h 178"/>
                <a:gd name="T18" fmla="*/ 186 w 275"/>
                <a:gd name="T19" fmla="*/ 178 h 178"/>
                <a:gd name="T20" fmla="*/ 170 w 275"/>
                <a:gd name="T21" fmla="*/ 167 h 178"/>
                <a:gd name="T22" fmla="*/ 161 w 275"/>
                <a:gd name="T23" fmla="*/ 156 h 178"/>
                <a:gd name="T24" fmla="*/ 141 w 275"/>
                <a:gd name="T25" fmla="*/ 143 h 178"/>
                <a:gd name="T26" fmla="*/ 122 w 275"/>
                <a:gd name="T27" fmla="*/ 132 h 178"/>
                <a:gd name="T28" fmla="*/ 95 w 275"/>
                <a:gd name="T29" fmla="*/ 96 h 178"/>
                <a:gd name="T30" fmla="*/ 86 w 275"/>
                <a:gd name="T31" fmla="*/ 96 h 178"/>
                <a:gd name="T32" fmla="*/ 66 w 275"/>
                <a:gd name="T33" fmla="*/ 83 h 178"/>
                <a:gd name="T34" fmla="*/ 66 w 275"/>
                <a:gd name="T35" fmla="*/ 80 h 178"/>
                <a:gd name="T36" fmla="*/ 55 w 275"/>
                <a:gd name="T37" fmla="*/ 72 h 178"/>
                <a:gd name="T38" fmla="*/ 41 w 275"/>
                <a:gd name="T39" fmla="*/ 65 h 178"/>
                <a:gd name="T40" fmla="*/ 41 w 275"/>
                <a:gd name="T41" fmla="*/ 70 h 178"/>
                <a:gd name="T42" fmla="*/ 31 w 275"/>
                <a:gd name="T43" fmla="*/ 74 h 178"/>
                <a:gd name="T44" fmla="*/ 19 w 275"/>
                <a:gd name="T45" fmla="*/ 80 h 178"/>
                <a:gd name="T46" fmla="*/ 17 w 275"/>
                <a:gd name="T47" fmla="*/ 94 h 178"/>
                <a:gd name="T48" fmla="*/ 2 w 275"/>
                <a:gd name="T49" fmla="*/ 92 h 178"/>
                <a:gd name="T50" fmla="*/ 42 w 275"/>
                <a:gd name="T51" fmla="*/ 0 h 178"/>
                <a:gd name="T52" fmla="*/ 66 w 275"/>
                <a:gd name="T53" fmla="*/ 14 h 178"/>
                <a:gd name="T54" fmla="*/ 144 w 275"/>
                <a:gd name="T55" fmla="*/ 40 h 178"/>
                <a:gd name="T56" fmla="*/ 161 w 275"/>
                <a:gd name="T57" fmla="*/ 60 h 178"/>
                <a:gd name="T58" fmla="*/ 162 w 275"/>
                <a:gd name="T59" fmla="*/ 80 h 178"/>
                <a:gd name="T60" fmla="*/ 175 w 275"/>
                <a:gd name="T61" fmla="*/ 96 h 178"/>
                <a:gd name="T62" fmla="*/ 206 w 275"/>
                <a:gd name="T63" fmla="*/ 98 h 178"/>
                <a:gd name="T64" fmla="*/ 228 w 275"/>
                <a:gd name="T65" fmla="*/ 81 h 178"/>
                <a:gd name="T66" fmla="*/ 235 w 275"/>
                <a:gd name="T67" fmla="*/ 76 h 178"/>
                <a:gd name="T68" fmla="*/ 244 w 275"/>
                <a:gd name="T69" fmla="*/ 72 h 178"/>
                <a:gd name="T70" fmla="*/ 230 w 275"/>
                <a:gd name="T71" fmla="*/ 87 h 178"/>
                <a:gd name="T72" fmla="*/ 235 w 275"/>
                <a:gd name="T73" fmla="*/ 89 h 178"/>
                <a:gd name="T74" fmla="*/ 248 w 275"/>
                <a:gd name="T75" fmla="*/ 96 h 178"/>
                <a:gd name="T76" fmla="*/ 261 w 275"/>
                <a:gd name="T77" fmla="*/ 98 h 178"/>
                <a:gd name="T78" fmla="*/ 255 w 275"/>
                <a:gd name="T79" fmla="*/ 1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" h="178">
                  <a:moveTo>
                    <a:pt x="241" y="116"/>
                  </a:moveTo>
                  <a:lnTo>
                    <a:pt x="235" y="116"/>
                  </a:lnTo>
                  <a:lnTo>
                    <a:pt x="231" y="109"/>
                  </a:lnTo>
                  <a:lnTo>
                    <a:pt x="237" y="105"/>
                  </a:lnTo>
                  <a:lnTo>
                    <a:pt x="235" y="98"/>
                  </a:lnTo>
                  <a:lnTo>
                    <a:pt x="233" y="98"/>
                  </a:lnTo>
                  <a:lnTo>
                    <a:pt x="222" y="107"/>
                  </a:lnTo>
                  <a:lnTo>
                    <a:pt x="215" y="105"/>
                  </a:lnTo>
                  <a:lnTo>
                    <a:pt x="213" y="110"/>
                  </a:lnTo>
                  <a:lnTo>
                    <a:pt x="213" y="116"/>
                  </a:lnTo>
                  <a:lnTo>
                    <a:pt x="206" y="120"/>
                  </a:lnTo>
                  <a:lnTo>
                    <a:pt x="202" y="129"/>
                  </a:lnTo>
                  <a:lnTo>
                    <a:pt x="186" y="129"/>
                  </a:lnTo>
                  <a:lnTo>
                    <a:pt x="184" y="134"/>
                  </a:lnTo>
                  <a:lnTo>
                    <a:pt x="188" y="140"/>
                  </a:lnTo>
                  <a:lnTo>
                    <a:pt x="195" y="141"/>
                  </a:lnTo>
                  <a:lnTo>
                    <a:pt x="193" y="149"/>
                  </a:lnTo>
                  <a:lnTo>
                    <a:pt x="199" y="158"/>
                  </a:lnTo>
                  <a:lnTo>
                    <a:pt x="191" y="171"/>
                  </a:lnTo>
                  <a:lnTo>
                    <a:pt x="186" y="178"/>
                  </a:lnTo>
                  <a:lnTo>
                    <a:pt x="170" y="174"/>
                  </a:lnTo>
                  <a:lnTo>
                    <a:pt x="170" y="167"/>
                  </a:lnTo>
                  <a:lnTo>
                    <a:pt x="171" y="161"/>
                  </a:lnTo>
                  <a:lnTo>
                    <a:pt x="161" y="156"/>
                  </a:lnTo>
                  <a:lnTo>
                    <a:pt x="153" y="156"/>
                  </a:lnTo>
                  <a:lnTo>
                    <a:pt x="141" y="143"/>
                  </a:lnTo>
                  <a:lnTo>
                    <a:pt x="131" y="141"/>
                  </a:lnTo>
                  <a:lnTo>
                    <a:pt x="122" y="132"/>
                  </a:lnTo>
                  <a:lnTo>
                    <a:pt x="108" y="123"/>
                  </a:lnTo>
                  <a:lnTo>
                    <a:pt x="95" y="96"/>
                  </a:lnTo>
                  <a:lnTo>
                    <a:pt x="91" y="92"/>
                  </a:lnTo>
                  <a:lnTo>
                    <a:pt x="86" y="96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70" y="81"/>
                  </a:lnTo>
                  <a:lnTo>
                    <a:pt x="66" y="80"/>
                  </a:lnTo>
                  <a:lnTo>
                    <a:pt x="64" y="72"/>
                  </a:lnTo>
                  <a:lnTo>
                    <a:pt x="55" y="72"/>
                  </a:lnTo>
                  <a:lnTo>
                    <a:pt x="42" y="61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41" y="70"/>
                  </a:lnTo>
                  <a:lnTo>
                    <a:pt x="35" y="67"/>
                  </a:lnTo>
                  <a:lnTo>
                    <a:pt x="31" y="74"/>
                  </a:lnTo>
                  <a:lnTo>
                    <a:pt x="22" y="74"/>
                  </a:lnTo>
                  <a:lnTo>
                    <a:pt x="19" y="80"/>
                  </a:lnTo>
                  <a:lnTo>
                    <a:pt x="21" y="92"/>
                  </a:lnTo>
                  <a:lnTo>
                    <a:pt x="17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6" y="14"/>
                  </a:lnTo>
                  <a:lnTo>
                    <a:pt x="99" y="45"/>
                  </a:lnTo>
                  <a:lnTo>
                    <a:pt x="144" y="40"/>
                  </a:lnTo>
                  <a:lnTo>
                    <a:pt x="155" y="49"/>
                  </a:lnTo>
                  <a:lnTo>
                    <a:pt x="161" y="60"/>
                  </a:lnTo>
                  <a:lnTo>
                    <a:pt x="164" y="60"/>
                  </a:lnTo>
                  <a:lnTo>
                    <a:pt x="162" y="80"/>
                  </a:lnTo>
                  <a:lnTo>
                    <a:pt x="173" y="81"/>
                  </a:lnTo>
                  <a:lnTo>
                    <a:pt x="175" y="96"/>
                  </a:lnTo>
                  <a:lnTo>
                    <a:pt x="191" y="94"/>
                  </a:lnTo>
                  <a:lnTo>
                    <a:pt x="206" y="98"/>
                  </a:lnTo>
                  <a:lnTo>
                    <a:pt x="217" y="89"/>
                  </a:lnTo>
                  <a:lnTo>
                    <a:pt x="228" y="81"/>
                  </a:lnTo>
                  <a:lnTo>
                    <a:pt x="231" y="76"/>
                  </a:lnTo>
                  <a:lnTo>
                    <a:pt x="235" y="76"/>
                  </a:lnTo>
                  <a:lnTo>
                    <a:pt x="239" y="72"/>
                  </a:lnTo>
                  <a:lnTo>
                    <a:pt x="244" y="72"/>
                  </a:lnTo>
                  <a:lnTo>
                    <a:pt x="246" y="74"/>
                  </a:lnTo>
                  <a:lnTo>
                    <a:pt x="230" y="87"/>
                  </a:lnTo>
                  <a:lnTo>
                    <a:pt x="230" y="89"/>
                  </a:lnTo>
                  <a:lnTo>
                    <a:pt x="235" y="89"/>
                  </a:lnTo>
                  <a:lnTo>
                    <a:pt x="239" y="94"/>
                  </a:lnTo>
                  <a:lnTo>
                    <a:pt x="248" y="96"/>
                  </a:lnTo>
                  <a:lnTo>
                    <a:pt x="251" y="89"/>
                  </a:lnTo>
                  <a:lnTo>
                    <a:pt x="261" y="98"/>
                  </a:lnTo>
                  <a:lnTo>
                    <a:pt x="275" y="103"/>
                  </a:lnTo>
                  <a:lnTo>
                    <a:pt x="255" y="116"/>
                  </a:lnTo>
                  <a:lnTo>
                    <a:pt x="24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1" name="Freeform 1278"/>
            <p:cNvSpPr>
              <a:spLocks/>
            </p:cNvSpPr>
            <p:nvPr/>
          </p:nvSpPr>
          <p:spPr bwMode="auto">
            <a:xfrm>
              <a:off x="3597" y="1452"/>
              <a:ext cx="275" cy="178"/>
            </a:xfrm>
            <a:custGeom>
              <a:avLst/>
              <a:gdLst>
                <a:gd name="T0" fmla="*/ 235 w 275"/>
                <a:gd name="T1" fmla="*/ 116 h 178"/>
                <a:gd name="T2" fmla="*/ 237 w 275"/>
                <a:gd name="T3" fmla="*/ 105 h 178"/>
                <a:gd name="T4" fmla="*/ 233 w 275"/>
                <a:gd name="T5" fmla="*/ 98 h 178"/>
                <a:gd name="T6" fmla="*/ 215 w 275"/>
                <a:gd name="T7" fmla="*/ 105 h 178"/>
                <a:gd name="T8" fmla="*/ 213 w 275"/>
                <a:gd name="T9" fmla="*/ 116 h 178"/>
                <a:gd name="T10" fmla="*/ 202 w 275"/>
                <a:gd name="T11" fmla="*/ 129 h 178"/>
                <a:gd name="T12" fmla="*/ 184 w 275"/>
                <a:gd name="T13" fmla="*/ 134 h 178"/>
                <a:gd name="T14" fmla="*/ 195 w 275"/>
                <a:gd name="T15" fmla="*/ 141 h 178"/>
                <a:gd name="T16" fmla="*/ 199 w 275"/>
                <a:gd name="T17" fmla="*/ 158 h 178"/>
                <a:gd name="T18" fmla="*/ 186 w 275"/>
                <a:gd name="T19" fmla="*/ 178 h 178"/>
                <a:gd name="T20" fmla="*/ 170 w 275"/>
                <a:gd name="T21" fmla="*/ 167 h 178"/>
                <a:gd name="T22" fmla="*/ 161 w 275"/>
                <a:gd name="T23" fmla="*/ 156 h 178"/>
                <a:gd name="T24" fmla="*/ 141 w 275"/>
                <a:gd name="T25" fmla="*/ 143 h 178"/>
                <a:gd name="T26" fmla="*/ 122 w 275"/>
                <a:gd name="T27" fmla="*/ 132 h 178"/>
                <a:gd name="T28" fmla="*/ 95 w 275"/>
                <a:gd name="T29" fmla="*/ 96 h 178"/>
                <a:gd name="T30" fmla="*/ 86 w 275"/>
                <a:gd name="T31" fmla="*/ 96 h 178"/>
                <a:gd name="T32" fmla="*/ 66 w 275"/>
                <a:gd name="T33" fmla="*/ 83 h 178"/>
                <a:gd name="T34" fmla="*/ 66 w 275"/>
                <a:gd name="T35" fmla="*/ 80 h 178"/>
                <a:gd name="T36" fmla="*/ 55 w 275"/>
                <a:gd name="T37" fmla="*/ 72 h 178"/>
                <a:gd name="T38" fmla="*/ 41 w 275"/>
                <a:gd name="T39" fmla="*/ 65 h 178"/>
                <a:gd name="T40" fmla="*/ 41 w 275"/>
                <a:gd name="T41" fmla="*/ 70 h 178"/>
                <a:gd name="T42" fmla="*/ 31 w 275"/>
                <a:gd name="T43" fmla="*/ 74 h 178"/>
                <a:gd name="T44" fmla="*/ 19 w 275"/>
                <a:gd name="T45" fmla="*/ 80 h 178"/>
                <a:gd name="T46" fmla="*/ 17 w 275"/>
                <a:gd name="T47" fmla="*/ 94 h 178"/>
                <a:gd name="T48" fmla="*/ 2 w 275"/>
                <a:gd name="T49" fmla="*/ 92 h 178"/>
                <a:gd name="T50" fmla="*/ 42 w 275"/>
                <a:gd name="T51" fmla="*/ 0 h 178"/>
                <a:gd name="T52" fmla="*/ 66 w 275"/>
                <a:gd name="T53" fmla="*/ 14 h 178"/>
                <a:gd name="T54" fmla="*/ 144 w 275"/>
                <a:gd name="T55" fmla="*/ 40 h 178"/>
                <a:gd name="T56" fmla="*/ 161 w 275"/>
                <a:gd name="T57" fmla="*/ 60 h 178"/>
                <a:gd name="T58" fmla="*/ 162 w 275"/>
                <a:gd name="T59" fmla="*/ 80 h 178"/>
                <a:gd name="T60" fmla="*/ 175 w 275"/>
                <a:gd name="T61" fmla="*/ 96 h 178"/>
                <a:gd name="T62" fmla="*/ 206 w 275"/>
                <a:gd name="T63" fmla="*/ 98 h 178"/>
                <a:gd name="T64" fmla="*/ 228 w 275"/>
                <a:gd name="T65" fmla="*/ 81 h 178"/>
                <a:gd name="T66" fmla="*/ 235 w 275"/>
                <a:gd name="T67" fmla="*/ 76 h 178"/>
                <a:gd name="T68" fmla="*/ 244 w 275"/>
                <a:gd name="T69" fmla="*/ 72 h 178"/>
                <a:gd name="T70" fmla="*/ 230 w 275"/>
                <a:gd name="T71" fmla="*/ 87 h 178"/>
                <a:gd name="T72" fmla="*/ 235 w 275"/>
                <a:gd name="T73" fmla="*/ 89 h 178"/>
                <a:gd name="T74" fmla="*/ 248 w 275"/>
                <a:gd name="T75" fmla="*/ 96 h 178"/>
                <a:gd name="T76" fmla="*/ 261 w 275"/>
                <a:gd name="T77" fmla="*/ 98 h 178"/>
                <a:gd name="T78" fmla="*/ 255 w 275"/>
                <a:gd name="T79" fmla="*/ 1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" h="178">
                  <a:moveTo>
                    <a:pt x="241" y="116"/>
                  </a:moveTo>
                  <a:lnTo>
                    <a:pt x="235" y="116"/>
                  </a:lnTo>
                  <a:lnTo>
                    <a:pt x="231" y="109"/>
                  </a:lnTo>
                  <a:lnTo>
                    <a:pt x="237" y="105"/>
                  </a:lnTo>
                  <a:lnTo>
                    <a:pt x="235" y="98"/>
                  </a:lnTo>
                  <a:lnTo>
                    <a:pt x="233" y="98"/>
                  </a:lnTo>
                  <a:lnTo>
                    <a:pt x="222" y="107"/>
                  </a:lnTo>
                  <a:lnTo>
                    <a:pt x="215" y="105"/>
                  </a:lnTo>
                  <a:lnTo>
                    <a:pt x="213" y="110"/>
                  </a:lnTo>
                  <a:lnTo>
                    <a:pt x="213" y="116"/>
                  </a:lnTo>
                  <a:lnTo>
                    <a:pt x="206" y="120"/>
                  </a:lnTo>
                  <a:lnTo>
                    <a:pt x="202" y="129"/>
                  </a:lnTo>
                  <a:lnTo>
                    <a:pt x="186" y="129"/>
                  </a:lnTo>
                  <a:lnTo>
                    <a:pt x="184" y="134"/>
                  </a:lnTo>
                  <a:lnTo>
                    <a:pt x="188" y="140"/>
                  </a:lnTo>
                  <a:lnTo>
                    <a:pt x="195" y="141"/>
                  </a:lnTo>
                  <a:lnTo>
                    <a:pt x="193" y="149"/>
                  </a:lnTo>
                  <a:lnTo>
                    <a:pt x="199" y="158"/>
                  </a:lnTo>
                  <a:lnTo>
                    <a:pt x="191" y="171"/>
                  </a:lnTo>
                  <a:lnTo>
                    <a:pt x="186" y="178"/>
                  </a:lnTo>
                  <a:lnTo>
                    <a:pt x="170" y="174"/>
                  </a:lnTo>
                  <a:lnTo>
                    <a:pt x="170" y="167"/>
                  </a:lnTo>
                  <a:lnTo>
                    <a:pt x="171" y="161"/>
                  </a:lnTo>
                  <a:lnTo>
                    <a:pt x="161" y="156"/>
                  </a:lnTo>
                  <a:lnTo>
                    <a:pt x="153" y="156"/>
                  </a:lnTo>
                  <a:lnTo>
                    <a:pt x="141" y="143"/>
                  </a:lnTo>
                  <a:lnTo>
                    <a:pt x="131" y="141"/>
                  </a:lnTo>
                  <a:lnTo>
                    <a:pt x="122" y="132"/>
                  </a:lnTo>
                  <a:lnTo>
                    <a:pt x="108" y="123"/>
                  </a:lnTo>
                  <a:lnTo>
                    <a:pt x="95" y="96"/>
                  </a:lnTo>
                  <a:lnTo>
                    <a:pt x="91" y="92"/>
                  </a:lnTo>
                  <a:lnTo>
                    <a:pt x="86" y="96"/>
                  </a:lnTo>
                  <a:lnTo>
                    <a:pt x="68" y="92"/>
                  </a:lnTo>
                  <a:lnTo>
                    <a:pt x="66" y="83"/>
                  </a:lnTo>
                  <a:lnTo>
                    <a:pt x="70" y="81"/>
                  </a:lnTo>
                  <a:lnTo>
                    <a:pt x="66" y="80"/>
                  </a:lnTo>
                  <a:lnTo>
                    <a:pt x="64" y="72"/>
                  </a:lnTo>
                  <a:lnTo>
                    <a:pt x="55" y="72"/>
                  </a:lnTo>
                  <a:lnTo>
                    <a:pt x="42" y="61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41" y="70"/>
                  </a:lnTo>
                  <a:lnTo>
                    <a:pt x="35" y="67"/>
                  </a:lnTo>
                  <a:lnTo>
                    <a:pt x="31" y="74"/>
                  </a:lnTo>
                  <a:lnTo>
                    <a:pt x="22" y="74"/>
                  </a:lnTo>
                  <a:lnTo>
                    <a:pt x="19" y="80"/>
                  </a:lnTo>
                  <a:lnTo>
                    <a:pt x="21" y="92"/>
                  </a:lnTo>
                  <a:lnTo>
                    <a:pt x="17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66" y="14"/>
                  </a:lnTo>
                  <a:lnTo>
                    <a:pt x="99" y="45"/>
                  </a:lnTo>
                  <a:lnTo>
                    <a:pt x="144" y="40"/>
                  </a:lnTo>
                  <a:lnTo>
                    <a:pt x="155" y="49"/>
                  </a:lnTo>
                  <a:lnTo>
                    <a:pt x="161" y="60"/>
                  </a:lnTo>
                  <a:lnTo>
                    <a:pt x="164" y="60"/>
                  </a:lnTo>
                  <a:lnTo>
                    <a:pt x="162" y="80"/>
                  </a:lnTo>
                  <a:lnTo>
                    <a:pt x="173" y="81"/>
                  </a:lnTo>
                  <a:lnTo>
                    <a:pt x="175" y="96"/>
                  </a:lnTo>
                  <a:lnTo>
                    <a:pt x="191" y="94"/>
                  </a:lnTo>
                  <a:lnTo>
                    <a:pt x="206" y="98"/>
                  </a:lnTo>
                  <a:lnTo>
                    <a:pt x="217" y="89"/>
                  </a:lnTo>
                  <a:lnTo>
                    <a:pt x="228" y="81"/>
                  </a:lnTo>
                  <a:lnTo>
                    <a:pt x="231" y="76"/>
                  </a:lnTo>
                  <a:lnTo>
                    <a:pt x="235" y="76"/>
                  </a:lnTo>
                  <a:lnTo>
                    <a:pt x="239" y="72"/>
                  </a:lnTo>
                  <a:lnTo>
                    <a:pt x="244" y="72"/>
                  </a:lnTo>
                  <a:lnTo>
                    <a:pt x="246" y="74"/>
                  </a:lnTo>
                  <a:lnTo>
                    <a:pt x="230" y="87"/>
                  </a:lnTo>
                  <a:lnTo>
                    <a:pt x="230" y="89"/>
                  </a:lnTo>
                  <a:lnTo>
                    <a:pt x="235" y="89"/>
                  </a:lnTo>
                  <a:lnTo>
                    <a:pt x="239" y="94"/>
                  </a:lnTo>
                  <a:lnTo>
                    <a:pt x="248" y="96"/>
                  </a:lnTo>
                  <a:lnTo>
                    <a:pt x="251" y="89"/>
                  </a:lnTo>
                  <a:lnTo>
                    <a:pt x="261" y="98"/>
                  </a:lnTo>
                  <a:lnTo>
                    <a:pt x="275" y="103"/>
                  </a:lnTo>
                  <a:lnTo>
                    <a:pt x="255" y="116"/>
                  </a:lnTo>
                  <a:lnTo>
                    <a:pt x="241" y="116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2" name="Freeform 1279"/>
            <p:cNvSpPr>
              <a:spLocks/>
            </p:cNvSpPr>
            <p:nvPr/>
          </p:nvSpPr>
          <p:spPr bwMode="auto">
            <a:xfrm>
              <a:off x="3447" y="1204"/>
              <a:ext cx="651" cy="346"/>
            </a:xfrm>
            <a:custGeom>
              <a:avLst/>
              <a:gdLst>
                <a:gd name="T0" fmla="*/ 130 w 651"/>
                <a:gd name="T1" fmla="*/ 322 h 346"/>
                <a:gd name="T2" fmla="*/ 150 w 651"/>
                <a:gd name="T3" fmla="*/ 260 h 346"/>
                <a:gd name="T4" fmla="*/ 249 w 651"/>
                <a:gd name="T5" fmla="*/ 293 h 346"/>
                <a:gd name="T6" fmla="*/ 314 w 651"/>
                <a:gd name="T7" fmla="*/ 308 h 346"/>
                <a:gd name="T8" fmla="*/ 341 w 651"/>
                <a:gd name="T9" fmla="*/ 342 h 346"/>
                <a:gd name="T10" fmla="*/ 381 w 651"/>
                <a:gd name="T11" fmla="*/ 324 h 346"/>
                <a:gd name="T12" fmla="*/ 392 w 651"/>
                <a:gd name="T13" fmla="*/ 309 h 346"/>
                <a:gd name="T14" fmla="*/ 432 w 651"/>
                <a:gd name="T15" fmla="*/ 306 h 346"/>
                <a:gd name="T16" fmla="*/ 482 w 651"/>
                <a:gd name="T17" fmla="*/ 308 h 346"/>
                <a:gd name="T18" fmla="*/ 540 w 651"/>
                <a:gd name="T19" fmla="*/ 318 h 346"/>
                <a:gd name="T20" fmla="*/ 571 w 651"/>
                <a:gd name="T21" fmla="*/ 257 h 346"/>
                <a:gd name="T22" fmla="*/ 612 w 651"/>
                <a:gd name="T23" fmla="*/ 220 h 346"/>
                <a:gd name="T24" fmla="*/ 638 w 651"/>
                <a:gd name="T25" fmla="*/ 182 h 346"/>
                <a:gd name="T26" fmla="*/ 638 w 651"/>
                <a:gd name="T27" fmla="*/ 151 h 346"/>
                <a:gd name="T28" fmla="*/ 612 w 651"/>
                <a:gd name="T29" fmla="*/ 140 h 346"/>
                <a:gd name="T30" fmla="*/ 587 w 651"/>
                <a:gd name="T31" fmla="*/ 118 h 346"/>
                <a:gd name="T32" fmla="*/ 558 w 651"/>
                <a:gd name="T33" fmla="*/ 126 h 346"/>
                <a:gd name="T34" fmla="*/ 545 w 651"/>
                <a:gd name="T35" fmla="*/ 111 h 346"/>
                <a:gd name="T36" fmla="*/ 480 w 651"/>
                <a:gd name="T37" fmla="*/ 40 h 346"/>
                <a:gd name="T38" fmla="*/ 471 w 651"/>
                <a:gd name="T39" fmla="*/ 35 h 346"/>
                <a:gd name="T40" fmla="*/ 447 w 651"/>
                <a:gd name="T41" fmla="*/ 51 h 346"/>
                <a:gd name="T42" fmla="*/ 431 w 651"/>
                <a:gd name="T43" fmla="*/ 44 h 346"/>
                <a:gd name="T44" fmla="*/ 418 w 651"/>
                <a:gd name="T45" fmla="*/ 37 h 346"/>
                <a:gd name="T46" fmla="*/ 414 w 651"/>
                <a:gd name="T47" fmla="*/ 37 h 346"/>
                <a:gd name="T48" fmla="*/ 394 w 651"/>
                <a:gd name="T49" fmla="*/ 37 h 346"/>
                <a:gd name="T50" fmla="*/ 392 w 651"/>
                <a:gd name="T51" fmla="*/ 18 h 346"/>
                <a:gd name="T52" fmla="*/ 371 w 651"/>
                <a:gd name="T53" fmla="*/ 2 h 346"/>
                <a:gd name="T54" fmla="*/ 347 w 651"/>
                <a:gd name="T55" fmla="*/ 13 h 346"/>
                <a:gd name="T56" fmla="*/ 298 w 651"/>
                <a:gd name="T57" fmla="*/ 29 h 346"/>
                <a:gd name="T58" fmla="*/ 274 w 651"/>
                <a:gd name="T59" fmla="*/ 33 h 346"/>
                <a:gd name="T60" fmla="*/ 254 w 651"/>
                <a:gd name="T61" fmla="*/ 40 h 346"/>
                <a:gd name="T62" fmla="*/ 234 w 651"/>
                <a:gd name="T63" fmla="*/ 44 h 346"/>
                <a:gd name="T64" fmla="*/ 234 w 651"/>
                <a:gd name="T65" fmla="*/ 53 h 346"/>
                <a:gd name="T66" fmla="*/ 247 w 651"/>
                <a:gd name="T67" fmla="*/ 66 h 346"/>
                <a:gd name="T68" fmla="*/ 231 w 651"/>
                <a:gd name="T69" fmla="*/ 86 h 346"/>
                <a:gd name="T70" fmla="*/ 221 w 651"/>
                <a:gd name="T71" fmla="*/ 100 h 346"/>
                <a:gd name="T72" fmla="*/ 238 w 651"/>
                <a:gd name="T73" fmla="*/ 124 h 346"/>
                <a:gd name="T74" fmla="*/ 207 w 651"/>
                <a:gd name="T75" fmla="*/ 129 h 346"/>
                <a:gd name="T76" fmla="*/ 192 w 651"/>
                <a:gd name="T77" fmla="*/ 117 h 346"/>
                <a:gd name="T78" fmla="*/ 171 w 651"/>
                <a:gd name="T79" fmla="*/ 117 h 346"/>
                <a:gd name="T80" fmla="*/ 147 w 651"/>
                <a:gd name="T81" fmla="*/ 127 h 346"/>
                <a:gd name="T82" fmla="*/ 130 w 651"/>
                <a:gd name="T83" fmla="*/ 127 h 346"/>
                <a:gd name="T84" fmla="*/ 96 w 651"/>
                <a:gd name="T85" fmla="*/ 104 h 346"/>
                <a:gd name="T86" fmla="*/ 83 w 651"/>
                <a:gd name="T87" fmla="*/ 106 h 346"/>
                <a:gd name="T88" fmla="*/ 65 w 651"/>
                <a:gd name="T89" fmla="*/ 102 h 346"/>
                <a:gd name="T90" fmla="*/ 36 w 651"/>
                <a:gd name="T91" fmla="*/ 127 h 346"/>
                <a:gd name="T92" fmla="*/ 16 w 651"/>
                <a:gd name="T93" fmla="*/ 129 h 346"/>
                <a:gd name="T94" fmla="*/ 9 w 651"/>
                <a:gd name="T95" fmla="*/ 164 h 346"/>
                <a:gd name="T96" fmla="*/ 10 w 651"/>
                <a:gd name="T97" fmla="*/ 195 h 346"/>
                <a:gd name="T98" fmla="*/ 32 w 651"/>
                <a:gd name="T99" fmla="*/ 204 h 346"/>
                <a:gd name="T100" fmla="*/ 32 w 651"/>
                <a:gd name="T101" fmla="*/ 226 h 346"/>
                <a:gd name="T102" fmla="*/ 96 w 651"/>
                <a:gd name="T103" fmla="*/ 211 h 346"/>
                <a:gd name="T104" fmla="*/ 130 w 651"/>
                <a:gd name="T105" fmla="*/ 255 h 346"/>
                <a:gd name="T106" fmla="*/ 85 w 651"/>
                <a:gd name="T107" fmla="*/ 257 h 346"/>
                <a:gd name="T108" fmla="*/ 56 w 651"/>
                <a:gd name="T109" fmla="*/ 271 h 346"/>
                <a:gd name="T110" fmla="*/ 94 w 651"/>
                <a:gd name="T111" fmla="*/ 32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1" h="346">
                  <a:moveTo>
                    <a:pt x="94" y="329"/>
                  </a:moveTo>
                  <a:lnTo>
                    <a:pt x="103" y="322"/>
                  </a:lnTo>
                  <a:lnTo>
                    <a:pt x="121" y="318"/>
                  </a:lnTo>
                  <a:lnTo>
                    <a:pt x="130" y="322"/>
                  </a:lnTo>
                  <a:lnTo>
                    <a:pt x="141" y="342"/>
                  </a:lnTo>
                  <a:lnTo>
                    <a:pt x="152" y="340"/>
                  </a:lnTo>
                  <a:lnTo>
                    <a:pt x="152" y="340"/>
                  </a:lnTo>
                  <a:lnTo>
                    <a:pt x="150" y="260"/>
                  </a:lnTo>
                  <a:lnTo>
                    <a:pt x="192" y="248"/>
                  </a:lnTo>
                  <a:lnTo>
                    <a:pt x="201" y="251"/>
                  </a:lnTo>
                  <a:lnTo>
                    <a:pt x="216" y="262"/>
                  </a:lnTo>
                  <a:lnTo>
                    <a:pt x="249" y="293"/>
                  </a:lnTo>
                  <a:lnTo>
                    <a:pt x="294" y="288"/>
                  </a:lnTo>
                  <a:lnTo>
                    <a:pt x="305" y="297"/>
                  </a:lnTo>
                  <a:lnTo>
                    <a:pt x="311" y="308"/>
                  </a:lnTo>
                  <a:lnTo>
                    <a:pt x="314" y="308"/>
                  </a:lnTo>
                  <a:lnTo>
                    <a:pt x="312" y="328"/>
                  </a:lnTo>
                  <a:lnTo>
                    <a:pt x="323" y="329"/>
                  </a:lnTo>
                  <a:lnTo>
                    <a:pt x="325" y="344"/>
                  </a:lnTo>
                  <a:lnTo>
                    <a:pt x="341" y="342"/>
                  </a:lnTo>
                  <a:lnTo>
                    <a:pt x="356" y="346"/>
                  </a:lnTo>
                  <a:lnTo>
                    <a:pt x="367" y="337"/>
                  </a:lnTo>
                  <a:lnTo>
                    <a:pt x="378" y="329"/>
                  </a:lnTo>
                  <a:lnTo>
                    <a:pt x="381" y="324"/>
                  </a:lnTo>
                  <a:lnTo>
                    <a:pt x="385" y="324"/>
                  </a:lnTo>
                  <a:lnTo>
                    <a:pt x="389" y="320"/>
                  </a:lnTo>
                  <a:lnTo>
                    <a:pt x="392" y="315"/>
                  </a:lnTo>
                  <a:lnTo>
                    <a:pt x="392" y="309"/>
                  </a:lnTo>
                  <a:lnTo>
                    <a:pt x="400" y="308"/>
                  </a:lnTo>
                  <a:lnTo>
                    <a:pt x="411" y="309"/>
                  </a:lnTo>
                  <a:lnTo>
                    <a:pt x="429" y="317"/>
                  </a:lnTo>
                  <a:lnTo>
                    <a:pt x="432" y="306"/>
                  </a:lnTo>
                  <a:lnTo>
                    <a:pt x="442" y="300"/>
                  </a:lnTo>
                  <a:lnTo>
                    <a:pt x="449" y="306"/>
                  </a:lnTo>
                  <a:lnTo>
                    <a:pt x="462" y="308"/>
                  </a:lnTo>
                  <a:lnTo>
                    <a:pt x="482" y="308"/>
                  </a:lnTo>
                  <a:lnTo>
                    <a:pt x="489" y="306"/>
                  </a:lnTo>
                  <a:lnTo>
                    <a:pt x="523" y="309"/>
                  </a:lnTo>
                  <a:lnTo>
                    <a:pt x="527" y="315"/>
                  </a:lnTo>
                  <a:lnTo>
                    <a:pt x="540" y="318"/>
                  </a:lnTo>
                  <a:lnTo>
                    <a:pt x="545" y="300"/>
                  </a:lnTo>
                  <a:lnTo>
                    <a:pt x="538" y="271"/>
                  </a:lnTo>
                  <a:lnTo>
                    <a:pt x="532" y="266"/>
                  </a:lnTo>
                  <a:lnTo>
                    <a:pt x="571" y="257"/>
                  </a:lnTo>
                  <a:lnTo>
                    <a:pt x="571" y="240"/>
                  </a:lnTo>
                  <a:lnTo>
                    <a:pt x="582" y="211"/>
                  </a:lnTo>
                  <a:lnTo>
                    <a:pt x="607" y="215"/>
                  </a:lnTo>
                  <a:lnTo>
                    <a:pt x="612" y="220"/>
                  </a:lnTo>
                  <a:lnTo>
                    <a:pt x="623" y="215"/>
                  </a:lnTo>
                  <a:lnTo>
                    <a:pt x="623" y="197"/>
                  </a:lnTo>
                  <a:lnTo>
                    <a:pt x="627" y="184"/>
                  </a:lnTo>
                  <a:lnTo>
                    <a:pt x="638" y="182"/>
                  </a:lnTo>
                  <a:lnTo>
                    <a:pt x="645" y="171"/>
                  </a:lnTo>
                  <a:lnTo>
                    <a:pt x="651" y="164"/>
                  </a:lnTo>
                  <a:lnTo>
                    <a:pt x="642" y="149"/>
                  </a:lnTo>
                  <a:lnTo>
                    <a:pt x="638" y="151"/>
                  </a:lnTo>
                  <a:lnTo>
                    <a:pt x="636" y="157"/>
                  </a:lnTo>
                  <a:lnTo>
                    <a:pt x="620" y="151"/>
                  </a:lnTo>
                  <a:lnTo>
                    <a:pt x="614" y="144"/>
                  </a:lnTo>
                  <a:lnTo>
                    <a:pt x="612" y="140"/>
                  </a:lnTo>
                  <a:lnTo>
                    <a:pt x="605" y="137"/>
                  </a:lnTo>
                  <a:lnTo>
                    <a:pt x="603" y="127"/>
                  </a:lnTo>
                  <a:lnTo>
                    <a:pt x="591" y="118"/>
                  </a:lnTo>
                  <a:lnTo>
                    <a:pt x="587" y="118"/>
                  </a:lnTo>
                  <a:lnTo>
                    <a:pt x="583" y="120"/>
                  </a:lnTo>
                  <a:lnTo>
                    <a:pt x="580" y="120"/>
                  </a:lnTo>
                  <a:lnTo>
                    <a:pt x="578" y="126"/>
                  </a:lnTo>
                  <a:lnTo>
                    <a:pt x="558" y="126"/>
                  </a:lnTo>
                  <a:lnTo>
                    <a:pt x="554" y="118"/>
                  </a:lnTo>
                  <a:lnTo>
                    <a:pt x="554" y="117"/>
                  </a:lnTo>
                  <a:lnTo>
                    <a:pt x="547" y="111"/>
                  </a:lnTo>
                  <a:lnTo>
                    <a:pt x="545" y="111"/>
                  </a:lnTo>
                  <a:lnTo>
                    <a:pt x="542" y="120"/>
                  </a:lnTo>
                  <a:lnTo>
                    <a:pt x="538" y="124"/>
                  </a:lnTo>
                  <a:lnTo>
                    <a:pt x="502" y="58"/>
                  </a:lnTo>
                  <a:lnTo>
                    <a:pt x="480" y="40"/>
                  </a:lnTo>
                  <a:lnTo>
                    <a:pt x="480" y="37"/>
                  </a:lnTo>
                  <a:lnTo>
                    <a:pt x="485" y="33"/>
                  </a:lnTo>
                  <a:lnTo>
                    <a:pt x="483" y="29"/>
                  </a:lnTo>
                  <a:lnTo>
                    <a:pt x="471" y="35"/>
                  </a:lnTo>
                  <a:lnTo>
                    <a:pt x="465" y="35"/>
                  </a:lnTo>
                  <a:lnTo>
                    <a:pt x="458" y="44"/>
                  </a:lnTo>
                  <a:lnTo>
                    <a:pt x="447" y="47"/>
                  </a:lnTo>
                  <a:lnTo>
                    <a:pt x="447" y="51"/>
                  </a:lnTo>
                  <a:lnTo>
                    <a:pt x="438" y="49"/>
                  </a:lnTo>
                  <a:lnTo>
                    <a:pt x="431" y="53"/>
                  </a:lnTo>
                  <a:lnTo>
                    <a:pt x="429" y="49"/>
                  </a:lnTo>
                  <a:lnTo>
                    <a:pt x="431" y="44"/>
                  </a:lnTo>
                  <a:lnTo>
                    <a:pt x="434" y="44"/>
                  </a:lnTo>
                  <a:lnTo>
                    <a:pt x="434" y="38"/>
                  </a:lnTo>
                  <a:lnTo>
                    <a:pt x="429" y="42"/>
                  </a:lnTo>
                  <a:lnTo>
                    <a:pt x="418" y="37"/>
                  </a:lnTo>
                  <a:lnTo>
                    <a:pt x="416" y="37"/>
                  </a:lnTo>
                  <a:lnTo>
                    <a:pt x="418" y="40"/>
                  </a:lnTo>
                  <a:lnTo>
                    <a:pt x="414" y="40"/>
                  </a:lnTo>
                  <a:lnTo>
                    <a:pt x="414" y="37"/>
                  </a:lnTo>
                  <a:lnTo>
                    <a:pt x="411" y="29"/>
                  </a:lnTo>
                  <a:lnTo>
                    <a:pt x="409" y="29"/>
                  </a:lnTo>
                  <a:lnTo>
                    <a:pt x="409" y="35"/>
                  </a:lnTo>
                  <a:lnTo>
                    <a:pt x="394" y="37"/>
                  </a:lnTo>
                  <a:lnTo>
                    <a:pt x="392" y="31"/>
                  </a:lnTo>
                  <a:lnTo>
                    <a:pt x="396" y="27"/>
                  </a:lnTo>
                  <a:lnTo>
                    <a:pt x="396" y="22"/>
                  </a:lnTo>
                  <a:lnTo>
                    <a:pt x="392" y="18"/>
                  </a:lnTo>
                  <a:lnTo>
                    <a:pt x="391" y="6"/>
                  </a:lnTo>
                  <a:lnTo>
                    <a:pt x="387" y="4"/>
                  </a:lnTo>
                  <a:lnTo>
                    <a:pt x="378" y="7"/>
                  </a:lnTo>
                  <a:lnTo>
                    <a:pt x="371" y="2"/>
                  </a:lnTo>
                  <a:lnTo>
                    <a:pt x="360" y="0"/>
                  </a:lnTo>
                  <a:lnTo>
                    <a:pt x="352" y="6"/>
                  </a:lnTo>
                  <a:lnTo>
                    <a:pt x="349" y="6"/>
                  </a:lnTo>
                  <a:lnTo>
                    <a:pt x="347" y="13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00" y="24"/>
                  </a:lnTo>
                  <a:lnTo>
                    <a:pt x="298" y="29"/>
                  </a:lnTo>
                  <a:lnTo>
                    <a:pt x="289" y="29"/>
                  </a:lnTo>
                  <a:lnTo>
                    <a:pt x="281" y="33"/>
                  </a:lnTo>
                  <a:lnTo>
                    <a:pt x="281" y="35"/>
                  </a:lnTo>
                  <a:lnTo>
                    <a:pt x="274" y="33"/>
                  </a:lnTo>
                  <a:lnTo>
                    <a:pt x="267" y="38"/>
                  </a:lnTo>
                  <a:lnTo>
                    <a:pt x="260" y="38"/>
                  </a:lnTo>
                  <a:lnTo>
                    <a:pt x="256" y="42"/>
                  </a:lnTo>
                  <a:lnTo>
                    <a:pt x="254" y="40"/>
                  </a:lnTo>
                  <a:lnTo>
                    <a:pt x="241" y="40"/>
                  </a:lnTo>
                  <a:lnTo>
                    <a:pt x="240" y="38"/>
                  </a:lnTo>
                  <a:lnTo>
                    <a:pt x="231" y="40"/>
                  </a:lnTo>
                  <a:lnTo>
                    <a:pt x="234" y="44"/>
                  </a:lnTo>
                  <a:lnTo>
                    <a:pt x="232" y="51"/>
                  </a:lnTo>
                  <a:lnTo>
                    <a:pt x="238" y="49"/>
                  </a:lnTo>
                  <a:lnTo>
                    <a:pt x="240" y="51"/>
                  </a:lnTo>
                  <a:lnTo>
                    <a:pt x="234" y="53"/>
                  </a:lnTo>
                  <a:lnTo>
                    <a:pt x="236" y="58"/>
                  </a:lnTo>
                  <a:lnTo>
                    <a:pt x="245" y="58"/>
                  </a:lnTo>
                  <a:lnTo>
                    <a:pt x="251" y="64"/>
                  </a:lnTo>
                  <a:lnTo>
                    <a:pt x="247" y="66"/>
                  </a:lnTo>
                  <a:lnTo>
                    <a:pt x="232" y="66"/>
                  </a:lnTo>
                  <a:lnTo>
                    <a:pt x="227" y="73"/>
                  </a:lnTo>
                  <a:lnTo>
                    <a:pt x="232" y="80"/>
                  </a:lnTo>
                  <a:lnTo>
                    <a:pt x="231" y="86"/>
                  </a:lnTo>
                  <a:lnTo>
                    <a:pt x="216" y="93"/>
                  </a:lnTo>
                  <a:lnTo>
                    <a:pt x="216" y="95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29" y="102"/>
                  </a:lnTo>
                  <a:lnTo>
                    <a:pt x="231" y="106"/>
                  </a:lnTo>
                  <a:lnTo>
                    <a:pt x="243" y="109"/>
                  </a:lnTo>
                  <a:lnTo>
                    <a:pt x="238" y="124"/>
                  </a:lnTo>
                  <a:lnTo>
                    <a:pt x="225" y="127"/>
                  </a:lnTo>
                  <a:lnTo>
                    <a:pt x="216" y="122"/>
                  </a:lnTo>
                  <a:lnTo>
                    <a:pt x="212" y="129"/>
                  </a:lnTo>
                  <a:lnTo>
                    <a:pt x="207" y="129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196" y="127"/>
                  </a:lnTo>
                  <a:lnTo>
                    <a:pt x="192" y="117"/>
                  </a:lnTo>
                  <a:lnTo>
                    <a:pt x="187" y="115"/>
                  </a:lnTo>
                  <a:lnTo>
                    <a:pt x="181" y="117"/>
                  </a:lnTo>
                  <a:lnTo>
                    <a:pt x="176" y="120"/>
                  </a:lnTo>
                  <a:lnTo>
                    <a:pt x="171" y="117"/>
                  </a:lnTo>
                  <a:lnTo>
                    <a:pt x="163" y="117"/>
                  </a:lnTo>
                  <a:lnTo>
                    <a:pt x="163" y="118"/>
                  </a:lnTo>
                  <a:lnTo>
                    <a:pt x="158" y="118"/>
                  </a:lnTo>
                  <a:lnTo>
                    <a:pt x="147" y="127"/>
                  </a:lnTo>
                  <a:lnTo>
                    <a:pt x="138" y="124"/>
                  </a:lnTo>
                  <a:lnTo>
                    <a:pt x="132" y="117"/>
                  </a:lnTo>
                  <a:lnTo>
                    <a:pt x="130" y="118"/>
                  </a:lnTo>
                  <a:lnTo>
                    <a:pt x="130" y="127"/>
                  </a:lnTo>
                  <a:lnTo>
                    <a:pt x="129" y="129"/>
                  </a:lnTo>
                  <a:lnTo>
                    <a:pt x="127" y="12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4" y="98"/>
                  </a:lnTo>
                  <a:lnTo>
                    <a:pt x="90" y="98"/>
                  </a:lnTo>
                  <a:lnTo>
                    <a:pt x="87" y="98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78" y="104"/>
                  </a:lnTo>
                  <a:lnTo>
                    <a:pt x="76" y="100"/>
                  </a:lnTo>
                  <a:lnTo>
                    <a:pt x="65" y="102"/>
                  </a:lnTo>
                  <a:lnTo>
                    <a:pt x="60" y="111"/>
                  </a:lnTo>
                  <a:lnTo>
                    <a:pt x="47" y="115"/>
                  </a:lnTo>
                  <a:lnTo>
                    <a:pt x="45" y="122"/>
                  </a:lnTo>
                  <a:lnTo>
                    <a:pt x="36" y="127"/>
                  </a:lnTo>
                  <a:lnTo>
                    <a:pt x="32" y="127"/>
                  </a:lnTo>
                  <a:lnTo>
                    <a:pt x="38" y="142"/>
                  </a:lnTo>
                  <a:lnTo>
                    <a:pt x="30" y="149"/>
                  </a:lnTo>
                  <a:lnTo>
                    <a:pt x="16" y="129"/>
                  </a:lnTo>
                  <a:lnTo>
                    <a:pt x="12" y="142"/>
                  </a:lnTo>
                  <a:lnTo>
                    <a:pt x="7" y="146"/>
                  </a:lnTo>
                  <a:lnTo>
                    <a:pt x="5" y="158"/>
                  </a:lnTo>
                  <a:lnTo>
                    <a:pt x="9" y="164"/>
                  </a:lnTo>
                  <a:lnTo>
                    <a:pt x="3" y="169"/>
                  </a:lnTo>
                  <a:lnTo>
                    <a:pt x="0" y="180"/>
                  </a:lnTo>
                  <a:lnTo>
                    <a:pt x="9" y="184"/>
                  </a:lnTo>
                  <a:lnTo>
                    <a:pt x="10" y="195"/>
                  </a:lnTo>
                  <a:lnTo>
                    <a:pt x="14" y="198"/>
                  </a:lnTo>
                  <a:lnTo>
                    <a:pt x="14" y="195"/>
                  </a:lnTo>
                  <a:lnTo>
                    <a:pt x="27" y="197"/>
                  </a:lnTo>
                  <a:lnTo>
                    <a:pt x="32" y="204"/>
                  </a:lnTo>
                  <a:lnTo>
                    <a:pt x="40" y="220"/>
                  </a:lnTo>
                  <a:lnTo>
                    <a:pt x="30" y="220"/>
                  </a:lnTo>
                  <a:lnTo>
                    <a:pt x="29" y="224"/>
                  </a:lnTo>
                  <a:lnTo>
                    <a:pt x="32" y="226"/>
                  </a:lnTo>
                  <a:lnTo>
                    <a:pt x="60" y="220"/>
                  </a:lnTo>
                  <a:lnTo>
                    <a:pt x="69" y="209"/>
                  </a:lnTo>
                  <a:lnTo>
                    <a:pt x="83" y="215"/>
                  </a:lnTo>
                  <a:lnTo>
                    <a:pt x="96" y="211"/>
                  </a:lnTo>
                  <a:lnTo>
                    <a:pt x="105" y="218"/>
                  </a:lnTo>
                  <a:lnTo>
                    <a:pt x="118" y="240"/>
                  </a:lnTo>
                  <a:lnTo>
                    <a:pt x="129" y="249"/>
                  </a:lnTo>
                  <a:lnTo>
                    <a:pt x="130" y="255"/>
                  </a:lnTo>
                  <a:lnTo>
                    <a:pt x="129" y="255"/>
                  </a:lnTo>
                  <a:lnTo>
                    <a:pt x="129" y="260"/>
                  </a:lnTo>
                  <a:lnTo>
                    <a:pt x="89" y="253"/>
                  </a:lnTo>
                  <a:lnTo>
                    <a:pt x="85" y="257"/>
                  </a:lnTo>
                  <a:lnTo>
                    <a:pt x="76" y="257"/>
                  </a:lnTo>
                  <a:lnTo>
                    <a:pt x="74" y="262"/>
                  </a:lnTo>
                  <a:lnTo>
                    <a:pt x="80" y="271"/>
                  </a:lnTo>
                  <a:lnTo>
                    <a:pt x="56" y="271"/>
                  </a:lnTo>
                  <a:lnTo>
                    <a:pt x="70" y="284"/>
                  </a:lnTo>
                  <a:lnTo>
                    <a:pt x="76" y="302"/>
                  </a:lnTo>
                  <a:lnTo>
                    <a:pt x="96" y="311"/>
                  </a:lnTo>
                  <a:lnTo>
                    <a:pt x="94" y="329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3" name="Freeform 1280"/>
            <p:cNvSpPr>
              <a:spLocks/>
            </p:cNvSpPr>
            <p:nvPr/>
          </p:nvSpPr>
          <p:spPr bwMode="auto">
            <a:xfrm>
              <a:off x="3447" y="1204"/>
              <a:ext cx="651" cy="346"/>
            </a:xfrm>
            <a:custGeom>
              <a:avLst/>
              <a:gdLst>
                <a:gd name="T0" fmla="*/ 130 w 651"/>
                <a:gd name="T1" fmla="*/ 322 h 346"/>
                <a:gd name="T2" fmla="*/ 150 w 651"/>
                <a:gd name="T3" fmla="*/ 260 h 346"/>
                <a:gd name="T4" fmla="*/ 249 w 651"/>
                <a:gd name="T5" fmla="*/ 293 h 346"/>
                <a:gd name="T6" fmla="*/ 314 w 651"/>
                <a:gd name="T7" fmla="*/ 308 h 346"/>
                <a:gd name="T8" fmla="*/ 341 w 651"/>
                <a:gd name="T9" fmla="*/ 342 h 346"/>
                <a:gd name="T10" fmla="*/ 381 w 651"/>
                <a:gd name="T11" fmla="*/ 324 h 346"/>
                <a:gd name="T12" fmla="*/ 392 w 651"/>
                <a:gd name="T13" fmla="*/ 309 h 346"/>
                <a:gd name="T14" fmla="*/ 432 w 651"/>
                <a:gd name="T15" fmla="*/ 306 h 346"/>
                <a:gd name="T16" fmla="*/ 482 w 651"/>
                <a:gd name="T17" fmla="*/ 308 h 346"/>
                <a:gd name="T18" fmla="*/ 540 w 651"/>
                <a:gd name="T19" fmla="*/ 318 h 346"/>
                <a:gd name="T20" fmla="*/ 571 w 651"/>
                <a:gd name="T21" fmla="*/ 257 h 346"/>
                <a:gd name="T22" fmla="*/ 612 w 651"/>
                <a:gd name="T23" fmla="*/ 220 h 346"/>
                <a:gd name="T24" fmla="*/ 638 w 651"/>
                <a:gd name="T25" fmla="*/ 182 h 346"/>
                <a:gd name="T26" fmla="*/ 638 w 651"/>
                <a:gd name="T27" fmla="*/ 151 h 346"/>
                <a:gd name="T28" fmla="*/ 612 w 651"/>
                <a:gd name="T29" fmla="*/ 140 h 346"/>
                <a:gd name="T30" fmla="*/ 587 w 651"/>
                <a:gd name="T31" fmla="*/ 118 h 346"/>
                <a:gd name="T32" fmla="*/ 558 w 651"/>
                <a:gd name="T33" fmla="*/ 126 h 346"/>
                <a:gd name="T34" fmla="*/ 545 w 651"/>
                <a:gd name="T35" fmla="*/ 111 h 346"/>
                <a:gd name="T36" fmla="*/ 480 w 651"/>
                <a:gd name="T37" fmla="*/ 40 h 346"/>
                <a:gd name="T38" fmla="*/ 471 w 651"/>
                <a:gd name="T39" fmla="*/ 35 h 346"/>
                <a:gd name="T40" fmla="*/ 447 w 651"/>
                <a:gd name="T41" fmla="*/ 51 h 346"/>
                <a:gd name="T42" fmla="*/ 431 w 651"/>
                <a:gd name="T43" fmla="*/ 44 h 346"/>
                <a:gd name="T44" fmla="*/ 418 w 651"/>
                <a:gd name="T45" fmla="*/ 37 h 346"/>
                <a:gd name="T46" fmla="*/ 414 w 651"/>
                <a:gd name="T47" fmla="*/ 37 h 346"/>
                <a:gd name="T48" fmla="*/ 394 w 651"/>
                <a:gd name="T49" fmla="*/ 37 h 346"/>
                <a:gd name="T50" fmla="*/ 392 w 651"/>
                <a:gd name="T51" fmla="*/ 18 h 346"/>
                <a:gd name="T52" fmla="*/ 371 w 651"/>
                <a:gd name="T53" fmla="*/ 2 h 346"/>
                <a:gd name="T54" fmla="*/ 347 w 651"/>
                <a:gd name="T55" fmla="*/ 13 h 346"/>
                <a:gd name="T56" fmla="*/ 298 w 651"/>
                <a:gd name="T57" fmla="*/ 29 h 346"/>
                <a:gd name="T58" fmla="*/ 274 w 651"/>
                <a:gd name="T59" fmla="*/ 33 h 346"/>
                <a:gd name="T60" fmla="*/ 254 w 651"/>
                <a:gd name="T61" fmla="*/ 40 h 346"/>
                <a:gd name="T62" fmla="*/ 234 w 651"/>
                <a:gd name="T63" fmla="*/ 44 h 346"/>
                <a:gd name="T64" fmla="*/ 234 w 651"/>
                <a:gd name="T65" fmla="*/ 53 h 346"/>
                <a:gd name="T66" fmla="*/ 247 w 651"/>
                <a:gd name="T67" fmla="*/ 66 h 346"/>
                <a:gd name="T68" fmla="*/ 231 w 651"/>
                <a:gd name="T69" fmla="*/ 86 h 346"/>
                <a:gd name="T70" fmla="*/ 221 w 651"/>
                <a:gd name="T71" fmla="*/ 100 h 346"/>
                <a:gd name="T72" fmla="*/ 238 w 651"/>
                <a:gd name="T73" fmla="*/ 124 h 346"/>
                <a:gd name="T74" fmla="*/ 207 w 651"/>
                <a:gd name="T75" fmla="*/ 129 h 346"/>
                <a:gd name="T76" fmla="*/ 192 w 651"/>
                <a:gd name="T77" fmla="*/ 117 h 346"/>
                <a:gd name="T78" fmla="*/ 171 w 651"/>
                <a:gd name="T79" fmla="*/ 117 h 346"/>
                <a:gd name="T80" fmla="*/ 147 w 651"/>
                <a:gd name="T81" fmla="*/ 127 h 346"/>
                <a:gd name="T82" fmla="*/ 130 w 651"/>
                <a:gd name="T83" fmla="*/ 127 h 346"/>
                <a:gd name="T84" fmla="*/ 96 w 651"/>
                <a:gd name="T85" fmla="*/ 104 h 346"/>
                <a:gd name="T86" fmla="*/ 83 w 651"/>
                <a:gd name="T87" fmla="*/ 106 h 346"/>
                <a:gd name="T88" fmla="*/ 65 w 651"/>
                <a:gd name="T89" fmla="*/ 102 h 346"/>
                <a:gd name="T90" fmla="*/ 36 w 651"/>
                <a:gd name="T91" fmla="*/ 127 h 346"/>
                <a:gd name="T92" fmla="*/ 16 w 651"/>
                <a:gd name="T93" fmla="*/ 129 h 346"/>
                <a:gd name="T94" fmla="*/ 9 w 651"/>
                <a:gd name="T95" fmla="*/ 164 h 346"/>
                <a:gd name="T96" fmla="*/ 10 w 651"/>
                <a:gd name="T97" fmla="*/ 195 h 346"/>
                <a:gd name="T98" fmla="*/ 32 w 651"/>
                <a:gd name="T99" fmla="*/ 204 h 346"/>
                <a:gd name="T100" fmla="*/ 32 w 651"/>
                <a:gd name="T101" fmla="*/ 226 h 346"/>
                <a:gd name="T102" fmla="*/ 96 w 651"/>
                <a:gd name="T103" fmla="*/ 211 h 346"/>
                <a:gd name="T104" fmla="*/ 130 w 651"/>
                <a:gd name="T105" fmla="*/ 255 h 346"/>
                <a:gd name="T106" fmla="*/ 85 w 651"/>
                <a:gd name="T107" fmla="*/ 257 h 346"/>
                <a:gd name="T108" fmla="*/ 56 w 651"/>
                <a:gd name="T109" fmla="*/ 271 h 346"/>
                <a:gd name="T110" fmla="*/ 94 w 651"/>
                <a:gd name="T111" fmla="*/ 32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1" h="346">
                  <a:moveTo>
                    <a:pt x="94" y="329"/>
                  </a:moveTo>
                  <a:lnTo>
                    <a:pt x="103" y="322"/>
                  </a:lnTo>
                  <a:lnTo>
                    <a:pt x="121" y="318"/>
                  </a:lnTo>
                  <a:lnTo>
                    <a:pt x="130" y="322"/>
                  </a:lnTo>
                  <a:lnTo>
                    <a:pt x="141" y="342"/>
                  </a:lnTo>
                  <a:lnTo>
                    <a:pt x="152" y="340"/>
                  </a:lnTo>
                  <a:lnTo>
                    <a:pt x="152" y="340"/>
                  </a:lnTo>
                  <a:lnTo>
                    <a:pt x="150" y="260"/>
                  </a:lnTo>
                  <a:lnTo>
                    <a:pt x="192" y="248"/>
                  </a:lnTo>
                  <a:lnTo>
                    <a:pt x="201" y="251"/>
                  </a:lnTo>
                  <a:lnTo>
                    <a:pt x="216" y="262"/>
                  </a:lnTo>
                  <a:lnTo>
                    <a:pt x="249" y="293"/>
                  </a:lnTo>
                  <a:lnTo>
                    <a:pt x="294" y="288"/>
                  </a:lnTo>
                  <a:lnTo>
                    <a:pt x="305" y="297"/>
                  </a:lnTo>
                  <a:lnTo>
                    <a:pt x="311" y="308"/>
                  </a:lnTo>
                  <a:lnTo>
                    <a:pt x="314" y="308"/>
                  </a:lnTo>
                  <a:lnTo>
                    <a:pt x="312" y="328"/>
                  </a:lnTo>
                  <a:lnTo>
                    <a:pt x="323" y="329"/>
                  </a:lnTo>
                  <a:lnTo>
                    <a:pt x="325" y="344"/>
                  </a:lnTo>
                  <a:lnTo>
                    <a:pt x="341" y="342"/>
                  </a:lnTo>
                  <a:lnTo>
                    <a:pt x="356" y="346"/>
                  </a:lnTo>
                  <a:lnTo>
                    <a:pt x="367" y="337"/>
                  </a:lnTo>
                  <a:lnTo>
                    <a:pt x="378" y="329"/>
                  </a:lnTo>
                  <a:lnTo>
                    <a:pt x="381" y="324"/>
                  </a:lnTo>
                  <a:lnTo>
                    <a:pt x="385" y="324"/>
                  </a:lnTo>
                  <a:lnTo>
                    <a:pt x="389" y="320"/>
                  </a:lnTo>
                  <a:lnTo>
                    <a:pt x="392" y="315"/>
                  </a:lnTo>
                  <a:lnTo>
                    <a:pt x="392" y="309"/>
                  </a:lnTo>
                  <a:lnTo>
                    <a:pt x="400" y="308"/>
                  </a:lnTo>
                  <a:lnTo>
                    <a:pt x="411" y="309"/>
                  </a:lnTo>
                  <a:lnTo>
                    <a:pt x="429" y="317"/>
                  </a:lnTo>
                  <a:lnTo>
                    <a:pt x="432" y="306"/>
                  </a:lnTo>
                  <a:lnTo>
                    <a:pt x="442" y="300"/>
                  </a:lnTo>
                  <a:lnTo>
                    <a:pt x="449" y="306"/>
                  </a:lnTo>
                  <a:lnTo>
                    <a:pt x="462" y="308"/>
                  </a:lnTo>
                  <a:lnTo>
                    <a:pt x="482" y="308"/>
                  </a:lnTo>
                  <a:lnTo>
                    <a:pt x="489" y="306"/>
                  </a:lnTo>
                  <a:lnTo>
                    <a:pt x="523" y="309"/>
                  </a:lnTo>
                  <a:lnTo>
                    <a:pt x="527" y="315"/>
                  </a:lnTo>
                  <a:lnTo>
                    <a:pt x="540" y="318"/>
                  </a:lnTo>
                  <a:lnTo>
                    <a:pt x="545" y="300"/>
                  </a:lnTo>
                  <a:lnTo>
                    <a:pt x="538" y="271"/>
                  </a:lnTo>
                  <a:lnTo>
                    <a:pt x="532" y="266"/>
                  </a:lnTo>
                  <a:lnTo>
                    <a:pt x="571" y="257"/>
                  </a:lnTo>
                  <a:lnTo>
                    <a:pt x="571" y="240"/>
                  </a:lnTo>
                  <a:lnTo>
                    <a:pt x="582" y="211"/>
                  </a:lnTo>
                  <a:lnTo>
                    <a:pt x="607" y="215"/>
                  </a:lnTo>
                  <a:lnTo>
                    <a:pt x="612" y="220"/>
                  </a:lnTo>
                  <a:lnTo>
                    <a:pt x="623" y="215"/>
                  </a:lnTo>
                  <a:lnTo>
                    <a:pt x="623" y="197"/>
                  </a:lnTo>
                  <a:lnTo>
                    <a:pt x="627" y="184"/>
                  </a:lnTo>
                  <a:lnTo>
                    <a:pt x="638" y="182"/>
                  </a:lnTo>
                  <a:lnTo>
                    <a:pt x="645" y="171"/>
                  </a:lnTo>
                  <a:lnTo>
                    <a:pt x="651" y="164"/>
                  </a:lnTo>
                  <a:lnTo>
                    <a:pt x="642" y="149"/>
                  </a:lnTo>
                  <a:lnTo>
                    <a:pt x="638" y="151"/>
                  </a:lnTo>
                  <a:lnTo>
                    <a:pt x="636" y="157"/>
                  </a:lnTo>
                  <a:lnTo>
                    <a:pt x="620" y="151"/>
                  </a:lnTo>
                  <a:lnTo>
                    <a:pt x="614" y="144"/>
                  </a:lnTo>
                  <a:lnTo>
                    <a:pt x="612" y="140"/>
                  </a:lnTo>
                  <a:lnTo>
                    <a:pt x="605" y="137"/>
                  </a:lnTo>
                  <a:lnTo>
                    <a:pt x="603" y="127"/>
                  </a:lnTo>
                  <a:lnTo>
                    <a:pt x="591" y="118"/>
                  </a:lnTo>
                  <a:lnTo>
                    <a:pt x="587" y="118"/>
                  </a:lnTo>
                  <a:lnTo>
                    <a:pt x="583" y="120"/>
                  </a:lnTo>
                  <a:lnTo>
                    <a:pt x="580" y="120"/>
                  </a:lnTo>
                  <a:lnTo>
                    <a:pt x="578" y="126"/>
                  </a:lnTo>
                  <a:lnTo>
                    <a:pt x="558" y="126"/>
                  </a:lnTo>
                  <a:lnTo>
                    <a:pt x="554" y="118"/>
                  </a:lnTo>
                  <a:lnTo>
                    <a:pt x="554" y="117"/>
                  </a:lnTo>
                  <a:lnTo>
                    <a:pt x="547" y="111"/>
                  </a:lnTo>
                  <a:lnTo>
                    <a:pt x="545" y="111"/>
                  </a:lnTo>
                  <a:lnTo>
                    <a:pt x="542" y="120"/>
                  </a:lnTo>
                  <a:lnTo>
                    <a:pt x="538" y="124"/>
                  </a:lnTo>
                  <a:lnTo>
                    <a:pt x="502" y="58"/>
                  </a:lnTo>
                  <a:lnTo>
                    <a:pt x="480" y="40"/>
                  </a:lnTo>
                  <a:lnTo>
                    <a:pt x="480" y="37"/>
                  </a:lnTo>
                  <a:lnTo>
                    <a:pt x="485" y="33"/>
                  </a:lnTo>
                  <a:lnTo>
                    <a:pt x="483" y="29"/>
                  </a:lnTo>
                  <a:lnTo>
                    <a:pt x="471" y="35"/>
                  </a:lnTo>
                  <a:lnTo>
                    <a:pt x="465" y="35"/>
                  </a:lnTo>
                  <a:lnTo>
                    <a:pt x="458" y="44"/>
                  </a:lnTo>
                  <a:lnTo>
                    <a:pt x="447" y="47"/>
                  </a:lnTo>
                  <a:lnTo>
                    <a:pt x="447" y="51"/>
                  </a:lnTo>
                  <a:lnTo>
                    <a:pt x="438" y="49"/>
                  </a:lnTo>
                  <a:lnTo>
                    <a:pt x="431" y="53"/>
                  </a:lnTo>
                  <a:lnTo>
                    <a:pt x="429" y="49"/>
                  </a:lnTo>
                  <a:lnTo>
                    <a:pt x="431" y="44"/>
                  </a:lnTo>
                  <a:lnTo>
                    <a:pt x="434" y="44"/>
                  </a:lnTo>
                  <a:lnTo>
                    <a:pt x="434" y="38"/>
                  </a:lnTo>
                  <a:lnTo>
                    <a:pt x="429" y="42"/>
                  </a:lnTo>
                  <a:lnTo>
                    <a:pt x="418" y="37"/>
                  </a:lnTo>
                  <a:lnTo>
                    <a:pt x="416" y="37"/>
                  </a:lnTo>
                  <a:lnTo>
                    <a:pt x="418" y="40"/>
                  </a:lnTo>
                  <a:lnTo>
                    <a:pt x="414" y="40"/>
                  </a:lnTo>
                  <a:lnTo>
                    <a:pt x="414" y="37"/>
                  </a:lnTo>
                  <a:lnTo>
                    <a:pt x="411" y="29"/>
                  </a:lnTo>
                  <a:lnTo>
                    <a:pt x="409" y="29"/>
                  </a:lnTo>
                  <a:lnTo>
                    <a:pt x="409" y="35"/>
                  </a:lnTo>
                  <a:lnTo>
                    <a:pt x="394" y="37"/>
                  </a:lnTo>
                  <a:lnTo>
                    <a:pt x="392" y="31"/>
                  </a:lnTo>
                  <a:lnTo>
                    <a:pt x="396" y="27"/>
                  </a:lnTo>
                  <a:lnTo>
                    <a:pt x="396" y="22"/>
                  </a:lnTo>
                  <a:lnTo>
                    <a:pt x="392" y="18"/>
                  </a:lnTo>
                  <a:lnTo>
                    <a:pt x="391" y="6"/>
                  </a:lnTo>
                  <a:lnTo>
                    <a:pt x="387" y="4"/>
                  </a:lnTo>
                  <a:lnTo>
                    <a:pt x="378" y="7"/>
                  </a:lnTo>
                  <a:lnTo>
                    <a:pt x="371" y="2"/>
                  </a:lnTo>
                  <a:lnTo>
                    <a:pt x="360" y="0"/>
                  </a:lnTo>
                  <a:lnTo>
                    <a:pt x="352" y="6"/>
                  </a:lnTo>
                  <a:lnTo>
                    <a:pt x="349" y="6"/>
                  </a:lnTo>
                  <a:lnTo>
                    <a:pt x="347" y="13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00" y="24"/>
                  </a:lnTo>
                  <a:lnTo>
                    <a:pt x="298" y="29"/>
                  </a:lnTo>
                  <a:lnTo>
                    <a:pt x="289" y="29"/>
                  </a:lnTo>
                  <a:lnTo>
                    <a:pt x="281" y="33"/>
                  </a:lnTo>
                  <a:lnTo>
                    <a:pt x="281" y="35"/>
                  </a:lnTo>
                  <a:lnTo>
                    <a:pt x="274" y="33"/>
                  </a:lnTo>
                  <a:lnTo>
                    <a:pt x="267" y="38"/>
                  </a:lnTo>
                  <a:lnTo>
                    <a:pt x="260" y="38"/>
                  </a:lnTo>
                  <a:lnTo>
                    <a:pt x="256" y="42"/>
                  </a:lnTo>
                  <a:lnTo>
                    <a:pt x="254" y="40"/>
                  </a:lnTo>
                  <a:lnTo>
                    <a:pt x="241" y="40"/>
                  </a:lnTo>
                  <a:lnTo>
                    <a:pt x="240" y="38"/>
                  </a:lnTo>
                  <a:lnTo>
                    <a:pt x="231" y="40"/>
                  </a:lnTo>
                  <a:lnTo>
                    <a:pt x="234" y="44"/>
                  </a:lnTo>
                  <a:lnTo>
                    <a:pt x="232" y="51"/>
                  </a:lnTo>
                  <a:lnTo>
                    <a:pt x="238" y="49"/>
                  </a:lnTo>
                  <a:lnTo>
                    <a:pt x="240" y="51"/>
                  </a:lnTo>
                  <a:lnTo>
                    <a:pt x="234" y="53"/>
                  </a:lnTo>
                  <a:lnTo>
                    <a:pt x="236" y="58"/>
                  </a:lnTo>
                  <a:lnTo>
                    <a:pt x="245" y="58"/>
                  </a:lnTo>
                  <a:lnTo>
                    <a:pt x="251" y="64"/>
                  </a:lnTo>
                  <a:lnTo>
                    <a:pt x="247" y="66"/>
                  </a:lnTo>
                  <a:lnTo>
                    <a:pt x="232" y="66"/>
                  </a:lnTo>
                  <a:lnTo>
                    <a:pt x="227" y="73"/>
                  </a:lnTo>
                  <a:lnTo>
                    <a:pt x="232" y="80"/>
                  </a:lnTo>
                  <a:lnTo>
                    <a:pt x="231" y="86"/>
                  </a:lnTo>
                  <a:lnTo>
                    <a:pt x="216" y="93"/>
                  </a:lnTo>
                  <a:lnTo>
                    <a:pt x="216" y="95"/>
                  </a:lnTo>
                  <a:lnTo>
                    <a:pt x="221" y="97"/>
                  </a:lnTo>
                  <a:lnTo>
                    <a:pt x="221" y="100"/>
                  </a:lnTo>
                  <a:lnTo>
                    <a:pt x="229" y="102"/>
                  </a:lnTo>
                  <a:lnTo>
                    <a:pt x="231" y="106"/>
                  </a:lnTo>
                  <a:lnTo>
                    <a:pt x="243" y="109"/>
                  </a:lnTo>
                  <a:lnTo>
                    <a:pt x="238" y="124"/>
                  </a:lnTo>
                  <a:lnTo>
                    <a:pt x="225" y="127"/>
                  </a:lnTo>
                  <a:lnTo>
                    <a:pt x="216" y="122"/>
                  </a:lnTo>
                  <a:lnTo>
                    <a:pt x="212" y="129"/>
                  </a:lnTo>
                  <a:lnTo>
                    <a:pt x="207" y="129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196" y="127"/>
                  </a:lnTo>
                  <a:lnTo>
                    <a:pt x="192" y="117"/>
                  </a:lnTo>
                  <a:lnTo>
                    <a:pt x="187" y="115"/>
                  </a:lnTo>
                  <a:lnTo>
                    <a:pt x="181" y="117"/>
                  </a:lnTo>
                  <a:lnTo>
                    <a:pt x="176" y="120"/>
                  </a:lnTo>
                  <a:lnTo>
                    <a:pt x="171" y="117"/>
                  </a:lnTo>
                  <a:lnTo>
                    <a:pt x="163" y="117"/>
                  </a:lnTo>
                  <a:lnTo>
                    <a:pt x="163" y="118"/>
                  </a:lnTo>
                  <a:lnTo>
                    <a:pt x="158" y="118"/>
                  </a:lnTo>
                  <a:lnTo>
                    <a:pt x="147" y="127"/>
                  </a:lnTo>
                  <a:lnTo>
                    <a:pt x="138" y="124"/>
                  </a:lnTo>
                  <a:lnTo>
                    <a:pt x="132" y="117"/>
                  </a:lnTo>
                  <a:lnTo>
                    <a:pt x="130" y="118"/>
                  </a:lnTo>
                  <a:lnTo>
                    <a:pt x="130" y="127"/>
                  </a:lnTo>
                  <a:lnTo>
                    <a:pt x="129" y="129"/>
                  </a:lnTo>
                  <a:lnTo>
                    <a:pt x="127" y="12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4" y="98"/>
                  </a:lnTo>
                  <a:lnTo>
                    <a:pt x="90" y="98"/>
                  </a:lnTo>
                  <a:lnTo>
                    <a:pt x="87" y="98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78" y="104"/>
                  </a:lnTo>
                  <a:lnTo>
                    <a:pt x="76" y="100"/>
                  </a:lnTo>
                  <a:lnTo>
                    <a:pt x="65" y="102"/>
                  </a:lnTo>
                  <a:lnTo>
                    <a:pt x="60" y="111"/>
                  </a:lnTo>
                  <a:lnTo>
                    <a:pt x="47" y="115"/>
                  </a:lnTo>
                  <a:lnTo>
                    <a:pt x="45" y="122"/>
                  </a:lnTo>
                  <a:lnTo>
                    <a:pt x="36" y="127"/>
                  </a:lnTo>
                  <a:lnTo>
                    <a:pt x="32" y="127"/>
                  </a:lnTo>
                  <a:lnTo>
                    <a:pt x="38" y="142"/>
                  </a:lnTo>
                  <a:lnTo>
                    <a:pt x="30" y="149"/>
                  </a:lnTo>
                  <a:lnTo>
                    <a:pt x="16" y="129"/>
                  </a:lnTo>
                  <a:lnTo>
                    <a:pt x="12" y="142"/>
                  </a:lnTo>
                  <a:lnTo>
                    <a:pt x="7" y="146"/>
                  </a:lnTo>
                  <a:lnTo>
                    <a:pt x="5" y="158"/>
                  </a:lnTo>
                  <a:lnTo>
                    <a:pt x="9" y="164"/>
                  </a:lnTo>
                  <a:lnTo>
                    <a:pt x="3" y="169"/>
                  </a:lnTo>
                  <a:lnTo>
                    <a:pt x="0" y="180"/>
                  </a:lnTo>
                  <a:lnTo>
                    <a:pt x="9" y="184"/>
                  </a:lnTo>
                  <a:lnTo>
                    <a:pt x="10" y="195"/>
                  </a:lnTo>
                  <a:lnTo>
                    <a:pt x="14" y="198"/>
                  </a:lnTo>
                  <a:lnTo>
                    <a:pt x="14" y="195"/>
                  </a:lnTo>
                  <a:lnTo>
                    <a:pt x="27" y="197"/>
                  </a:lnTo>
                  <a:lnTo>
                    <a:pt x="32" y="204"/>
                  </a:lnTo>
                  <a:lnTo>
                    <a:pt x="40" y="220"/>
                  </a:lnTo>
                  <a:lnTo>
                    <a:pt x="30" y="220"/>
                  </a:lnTo>
                  <a:lnTo>
                    <a:pt x="29" y="224"/>
                  </a:lnTo>
                  <a:lnTo>
                    <a:pt x="32" y="226"/>
                  </a:lnTo>
                  <a:lnTo>
                    <a:pt x="60" y="220"/>
                  </a:lnTo>
                  <a:lnTo>
                    <a:pt x="69" y="209"/>
                  </a:lnTo>
                  <a:lnTo>
                    <a:pt x="83" y="215"/>
                  </a:lnTo>
                  <a:lnTo>
                    <a:pt x="96" y="211"/>
                  </a:lnTo>
                  <a:lnTo>
                    <a:pt x="105" y="218"/>
                  </a:lnTo>
                  <a:lnTo>
                    <a:pt x="118" y="240"/>
                  </a:lnTo>
                  <a:lnTo>
                    <a:pt x="129" y="249"/>
                  </a:lnTo>
                  <a:lnTo>
                    <a:pt x="130" y="255"/>
                  </a:lnTo>
                  <a:lnTo>
                    <a:pt x="129" y="255"/>
                  </a:lnTo>
                  <a:lnTo>
                    <a:pt x="129" y="260"/>
                  </a:lnTo>
                  <a:lnTo>
                    <a:pt x="89" y="253"/>
                  </a:lnTo>
                  <a:lnTo>
                    <a:pt x="85" y="257"/>
                  </a:lnTo>
                  <a:lnTo>
                    <a:pt x="76" y="257"/>
                  </a:lnTo>
                  <a:lnTo>
                    <a:pt x="74" y="262"/>
                  </a:lnTo>
                  <a:lnTo>
                    <a:pt x="80" y="271"/>
                  </a:lnTo>
                  <a:lnTo>
                    <a:pt x="56" y="271"/>
                  </a:lnTo>
                  <a:lnTo>
                    <a:pt x="70" y="284"/>
                  </a:lnTo>
                  <a:lnTo>
                    <a:pt x="76" y="302"/>
                  </a:lnTo>
                  <a:lnTo>
                    <a:pt x="96" y="311"/>
                  </a:lnTo>
                  <a:lnTo>
                    <a:pt x="94" y="329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4" name="Freeform 1281"/>
            <p:cNvSpPr>
              <a:spLocks/>
            </p:cNvSpPr>
            <p:nvPr/>
          </p:nvSpPr>
          <p:spPr bwMode="auto">
            <a:xfrm>
              <a:off x="3810" y="1504"/>
              <a:ext cx="177" cy="84"/>
            </a:xfrm>
            <a:custGeom>
              <a:avLst/>
              <a:gdLst>
                <a:gd name="T0" fmla="*/ 28 w 177"/>
                <a:gd name="T1" fmla="*/ 64 h 84"/>
                <a:gd name="T2" fmla="*/ 20 w 177"/>
                <a:gd name="T3" fmla="*/ 68 h 84"/>
                <a:gd name="T4" fmla="*/ 15 w 177"/>
                <a:gd name="T5" fmla="*/ 66 h 84"/>
                <a:gd name="T6" fmla="*/ 0 w 177"/>
                <a:gd name="T7" fmla="*/ 69 h 84"/>
                <a:gd name="T8" fmla="*/ 2 w 177"/>
                <a:gd name="T9" fmla="*/ 77 h 84"/>
                <a:gd name="T10" fmla="*/ 20 w 177"/>
                <a:gd name="T11" fmla="*/ 77 h 84"/>
                <a:gd name="T12" fmla="*/ 26 w 177"/>
                <a:gd name="T13" fmla="*/ 80 h 84"/>
                <a:gd name="T14" fmla="*/ 35 w 177"/>
                <a:gd name="T15" fmla="*/ 77 h 84"/>
                <a:gd name="T16" fmla="*/ 40 w 177"/>
                <a:gd name="T17" fmla="*/ 78 h 84"/>
                <a:gd name="T18" fmla="*/ 40 w 177"/>
                <a:gd name="T19" fmla="*/ 82 h 84"/>
                <a:gd name="T20" fmla="*/ 48 w 177"/>
                <a:gd name="T21" fmla="*/ 84 h 84"/>
                <a:gd name="T22" fmla="*/ 73 w 177"/>
                <a:gd name="T23" fmla="*/ 80 h 84"/>
                <a:gd name="T24" fmla="*/ 75 w 177"/>
                <a:gd name="T25" fmla="*/ 69 h 84"/>
                <a:gd name="T26" fmla="*/ 88 w 177"/>
                <a:gd name="T27" fmla="*/ 64 h 84"/>
                <a:gd name="T28" fmla="*/ 89 w 177"/>
                <a:gd name="T29" fmla="*/ 60 h 84"/>
                <a:gd name="T30" fmla="*/ 111 w 177"/>
                <a:gd name="T31" fmla="*/ 62 h 84"/>
                <a:gd name="T32" fmla="*/ 122 w 177"/>
                <a:gd name="T33" fmla="*/ 53 h 84"/>
                <a:gd name="T34" fmla="*/ 142 w 177"/>
                <a:gd name="T35" fmla="*/ 48 h 84"/>
                <a:gd name="T36" fmla="*/ 149 w 177"/>
                <a:gd name="T37" fmla="*/ 40 h 84"/>
                <a:gd name="T38" fmla="*/ 173 w 177"/>
                <a:gd name="T39" fmla="*/ 29 h 84"/>
                <a:gd name="T40" fmla="*/ 177 w 177"/>
                <a:gd name="T41" fmla="*/ 18 h 84"/>
                <a:gd name="T42" fmla="*/ 164 w 177"/>
                <a:gd name="T43" fmla="*/ 15 h 84"/>
                <a:gd name="T44" fmla="*/ 160 w 177"/>
                <a:gd name="T45" fmla="*/ 9 h 84"/>
                <a:gd name="T46" fmla="*/ 126 w 177"/>
                <a:gd name="T47" fmla="*/ 6 h 84"/>
                <a:gd name="T48" fmla="*/ 119 w 177"/>
                <a:gd name="T49" fmla="*/ 8 h 84"/>
                <a:gd name="T50" fmla="*/ 99 w 177"/>
                <a:gd name="T51" fmla="*/ 8 h 84"/>
                <a:gd name="T52" fmla="*/ 86 w 177"/>
                <a:gd name="T53" fmla="*/ 6 h 84"/>
                <a:gd name="T54" fmla="*/ 79 w 177"/>
                <a:gd name="T55" fmla="*/ 0 h 84"/>
                <a:gd name="T56" fmla="*/ 69 w 177"/>
                <a:gd name="T57" fmla="*/ 6 h 84"/>
                <a:gd name="T58" fmla="*/ 66 w 177"/>
                <a:gd name="T59" fmla="*/ 17 h 84"/>
                <a:gd name="T60" fmla="*/ 48 w 177"/>
                <a:gd name="T61" fmla="*/ 9 h 84"/>
                <a:gd name="T62" fmla="*/ 37 w 177"/>
                <a:gd name="T63" fmla="*/ 8 h 84"/>
                <a:gd name="T64" fmla="*/ 29 w 177"/>
                <a:gd name="T65" fmla="*/ 9 h 84"/>
                <a:gd name="T66" fmla="*/ 29 w 177"/>
                <a:gd name="T67" fmla="*/ 15 h 84"/>
                <a:gd name="T68" fmla="*/ 26 w 177"/>
                <a:gd name="T69" fmla="*/ 20 h 84"/>
                <a:gd name="T70" fmla="*/ 31 w 177"/>
                <a:gd name="T71" fmla="*/ 20 h 84"/>
                <a:gd name="T72" fmla="*/ 33 w 177"/>
                <a:gd name="T73" fmla="*/ 22 h 84"/>
                <a:gd name="T74" fmla="*/ 17 w 177"/>
                <a:gd name="T75" fmla="*/ 35 h 84"/>
                <a:gd name="T76" fmla="*/ 17 w 177"/>
                <a:gd name="T77" fmla="*/ 37 h 84"/>
                <a:gd name="T78" fmla="*/ 22 w 177"/>
                <a:gd name="T79" fmla="*/ 37 h 84"/>
                <a:gd name="T80" fmla="*/ 26 w 177"/>
                <a:gd name="T81" fmla="*/ 42 h 84"/>
                <a:gd name="T82" fmla="*/ 35 w 177"/>
                <a:gd name="T83" fmla="*/ 44 h 84"/>
                <a:gd name="T84" fmla="*/ 38 w 177"/>
                <a:gd name="T85" fmla="*/ 37 h 84"/>
                <a:gd name="T86" fmla="*/ 48 w 177"/>
                <a:gd name="T87" fmla="*/ 46 h 84"/>
                <a:gd name="T88" fmla="*/ 62 w 177"/>
                <a:gd name="T89" fmla="*/ 51 h 84"/>
                <a:gd name="T90" fmla="*/ 42 w 177"/>
                <a:gd name="T91" fmla="*/ 64 h 84"/>
                <a:gd name="T92" fmla="*/ 28 w 177"/>
                <a:gd name="T93" fmla="*/ 64 h 84"/>
                <a:gd name="T94" fmla="*/ 28 w 177"/>
                <a:gd name="T9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84">
                  <a:moveTo>
                    <a:pt x="28" y="64"/>
                  </a:moveTo>
                  <a:lnTo>
                    <a:pt x="20" y="68"/>
                  </a:lnTo>
                  <a:lnTo>
                    <a:pt x="15" y="66"/>
                  </a:lnTo>
                  <a:lnTo>
                    <a:pt x="0" y="69"/>
                  </a:lnTo>
                  <a:lnTo>
                    <a:pt x="2" y="77"/>
                  </a:lnTo>
                  <a:lnTo>
                    <a:pt x="20" y="77"/>
                  </a:lnTo>
                  <a:lnTo>
                    <a:pt x="26" y="80"/>
                  </a:lnTo>
                  <a:lnTo>
                    <a:pt x="35" y="77"/>
                  </a:lnTo>
                  <a:lnTo>
                    <a:pt x="40" y="78"/>
                  </a:lnTo>
                  <a:lnTo>
                    <a:pt x="40" y="82"/>
                  </a:lnTo>
                  <a:lnTo>
                    <a:pt x="48" y="84"/>
                  </a:lnTo>
                  <a:lnTo>
                    <a:pt x="73" y="80"/>
                  </a:lnTo>
                  <a:lnTo>
                    <a:pt x="75" y="69"/>
                  </a:lnTo>
                  <a:lnTo>
                    <a:pt x="88" y="64"/>
                  </a:lnTo>
                  <a:lnTo>
                    <a:pt x="89" y="60"/>
                  </a:lnTo>
                  <a:lnTo>
                    <a:pt x="111" y="62"/>
                  </a:lnTo>
                  <a:lnTo>
                    <a:pt x="122" y="53"/>
                  </a:lnTo>
                  <a:lnTo>
                    <a:pt x="142" y="48"/>
                  </a:lnTo>
                  <a:lnTo>
                    <a:pt x="149" y="40"/>
                  </a:lnTo>
                  <a:lnTo>
                    <a:pt x="173" y="29"/>
                  </a:lnTo>
                  <a:lnTo>
                    <a:pt x="177" y="18"/>
                  </a:lnTo>
                  <a:lnTo>
                    <a:pt x="164" y="15"/>
                  </a:lnTo>
                  <a:lnTo>
                    <a:pt x="160" y="9"/>
                  </a:lnTo>
                  <a:lnTo>
                    <a:pt x="126" y="6"/>
                  </a:lnTo>
                  <a:lnTo>
                    <a:pt x="119" y="8"/>
                  </a:lnTo>
                  <a:lnTo>
                    <a:pt x="99" y="8"/>
                  </a:lnTo>
                  <a:lnTo>
                    <a:pt x="86" y="6"/>
                  </a:lnTo>
                  <a:lnTo>
                    <a:pt x="79" y="0"/>
                  </a:lnTo>
                  <a:lnTo>
                    <a:pt x="69" y="6"/>
                  </a:lnTo>
                  <a:lnTo>
                    <a:pt x="66" y="17"/>
                  </a:lnTo>
                  <a:lnTo>
                    <a:pt x="48" y="9"/>
                  </a:lnTo>
                  <a:lnTo>
                    <a:pt x="37" y="8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22" y="37"/>
                  </a:lnTo>
                  <a:lnTo>
                    <a:pt x="26" y="42"/>
                  </a:lnTo>
                  <a:lnTo>
                    <a:pt x="35" y="44"/>
                  </a:lnTo>
                  <a:lnTo>
                    <a:pt x="38" y="37"/>
                  </a:lnTo>
                  <a:lnTo>
                    <a:pt x="48" y="46"/>
                  </a:lnTo>
                  <a:lnTo>
                    <a:pt x="62" y="51"/>
                  </a:lnTo>
                  <a:lnTo>
                    <a:pt x="42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5" name="Freeform 1282"/>
            <p:cNvSpPr>
              <a:spLocks/>
            </p:cNvSpPr>
            <p:nvPr/>
          </p:nvSpPr>
          <p:spPr bwMode="auto">
            <a:xfrm>
              <a:off x="3810" y="1504"/>
              <a:ext cx="177" cy="84"/>
            </a:xfrm>
            <a:custGeom>
              <a:avLst/>
              <a:gdLst>
                <a:gd name="T0" fmla="*/ 28 w 177"/>
                <a:gd name="T1" fmla="*/ 64 h 84"/>
                <a:gd name="T2" fmla="*/ 20 w 177"/>
                <a:gd name="T3" fmla="*/ 68 h 84"/>
                <a:gd name="T4" fmla="*/ 15 w 177"/>
                <a:gd name="T5" fmla="*/ 66 h 84"/>
                <a:gd name="T6" fmla="*/ 0 w 177"/>
                <a:gd name="T7" fmla="*/ 69 h 84"/>
                <a:gd name="T8" fmla="*/ 2 w 177"/>
                <a:gd name="T9" fmla="*/ 77 h 84"/>
                <a:gd name="T10" fmla="*/ 20 w 177"/>
                <a:gd name="T11" fmla="*/ 77 h 84"/>
                <a:gd name="T12" fmla="*/ 26 w 177"/>
                <a:gd name="T13" fmla="*/ 80 h 84"/>
                <a:gd name="T14" fmla="*/ 35 w 177"/>
                <a:gd name="T15" fmla="*/ 77 h 84"/>
                <a:gd name="T16" fmla="*/ 40 w 177"/>
                <a:gd name="T17" fmla="*/ 78 h 84"/>
                <a:gd name="T18" fmla="*/ 40 w 177"/>
                <a:gd name="T19" fmla="*/ 82 h 84"/>
                <a:gd name="T20" fmla="*/ 48 w 177"/>
                <a:gd name="T21" fmla="*/ 84 h 84"/>
                <a:gd name="T22" fmla="*/ 73 w 177"/>
                <a:gd name="T23" fmla="*/ 80 h 84"/>
                <a:gd name="T24" fmla="*/ 75 w 177"/>
                <a:gd name="T25" fmla="*/ 69 h 84"/>
                <a:gd name="T26" fmla="*/ 88 w 177"/>
                <a:gd name="T27" fmla="*/ 64 h 84"/>
                <a:gd name="T28" fmla="*/ 89 w 177"/>
                <a:gd name="T29" fmla="*/ 60 h 84"/>
                <a:gd name="T30" fmla="*/ 111 w 177"/>
                <a:gd name="T31" fmla="*/ 62 h 84"/>
                <a:gd name="T32" fmla="*/ 122 w 177"/>
                <a:gd name="T33" fmla="*/ 53 h 84"/>
                <a:gd name="T34" fmla="*/ 142 w 177"/>
                <a:gd name="T35" fmla="*/ 48 h 84"/>
                <a:gd name="T36" fmla="*/ 149 w 177"/>
                <a:gd name="T37" fmla="*/ 40 h 84"/>
                <a:gd name="T38" fmla="*/ 173 w 177"/>
                <a:gd name="T39" fmla="*/ 29 h 84"/>
                <a:gd name="T40" fmla="*/ 177 w 177"/>
                <a:gd name="T41" fmla="*/ 18 h 84"/>
                <a:gd name="T42" fmla="*/ 164 w 177"/>
                <a:gd name="T43" fmla="*/ 15 h 84"/>
                <a:gd name="T44" fmla="*/ 160 w 177"/>
                <a:gd name="T45" fmla="*/ 9 h 84"/>
                <a:gd name="T46" fmla="*/ 126 w 177"/>
                <a:gd name="T47" fmla="*/ 6 h 84"/>
                <a:gd name="T48" fmla="*/ 119 w 177"/>
                <a:gd name="T49" fmla="*/ 8 h 84"/>
                <a:gd name="T50" fmla="*/ 99 w 177"/>
                <a:gd name="T51" fmla="*/ 8 h 84"/>
                <a:gd name="T52" fmla="*/ 86 w 177"/>
                <a:gd name="T53" fmla="*/ 6 h 84"/>
                <a:gd name="T54" fmla="*/ 79 w 177"/>
                <a:gd name="T55" fmla="*/ 0 h 84"/>
                <a:gd name="T56" fmla="*/ 69 w 177"/>
                <a:gd name="T57" fmla="*/ 6 h 84"/>
                <a:gd name="T58" fmla="*/ 66 w 177"/>
                <a:gd name="T59" fmla="*/ 17 h 84"/>
                <a:gd name="T60" fmla="*/ 48 w 177"/>
                <a:gd name="T61" fmla="*/ 9 h 84"/>
                <a:gd name="T62" fmla="*/ 37 w 177"/>
                <a:gd name="T63" fmla="*/ 8 h 84"/>
                <a:gd name="T64" fmla="*/ 29 w 177"/>
                <a:gd name="T65" fmla="*/ 9 h 84"/>
                <a:gd name="T66" fmla="*/ 29 w 177"/>
                <a:gd name="T67" fmla="*/ 15 h 84"/>
                <a:gd name="T68" fmla="*/ 26 w 177"/>
                <a:gd name="T69" fmla="*/ 20 h 84"/>
                <a:gd name="T70" fmla="*/ 31 w 177"/>
                <a:gd name="T71" fmla="*/ 20 h 84"/>
                <a:gd name="T72" fmla="*/ 33 w 177"/>
                <a:gd name="T73" fmla="*/ 22 h 84"/>
                <a:gd name="T74" fmla="*/ 17 w 177"/>
                <a:gd name="T75" fmla="*/ 35 h 84"/>
                <a:gd name="T76" fmla="*/ 17 w 177"/>
                <a:gd name="T77" fmla="*/ 37 h 84"/>
                <a:gd name="T78" fmla="*/ 22 w 177"/>
                <a:gd name="T79" fmla="*/ 37 h 84"/>
                <a:gd name="T80" fmla="*/ 26 w 177"/>
                <a:gd name="T81" fmla="*/ 42 h 84"/>
                <a:gd name="T82" fmla="*/ 35 w 177"/>
                <a:gd name="T83" fmla="*/ 44 h 84"/>
                <a:gd name="T84" fmla="*/ 38 w 177"/>
                <a:gd name="T85" fmla="*/ 37 h 84"/>
                <a:gd name="T86" fmla="*/ 48 w 177"/>
                <a:gd name="T87" fmla="*/ 46 h 84"/>
                <a:gd name="T88" fmla="*/ 62 w 177"/>
                <a:gd name="T89" fmla="*/ 51 h 84"/>
                <a:gd name="T90" fmla="*/ 42 w 177"/>
                <a:gd name="T91" fmla="*/ 64 h 84"/>
                <a:gd name="T92" fmla="*/ 28 w 177"/>
                <a:gd name="T93" fmla="*/ 64 h 84"/>
                <a:gd name="T94" fmla="*/ 28 w 177"/>
                <a:gd name="T9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" h="84">
                  <a:moveTo>
                    <a:pt x="28" y="64"/>
                  </a:moveTo>
                  <a:lnTo>
                    <a:pt x="20" y="68"/>
                  </a:lnTo>
                  <a:lnTo>
                    <a:pt x="15" y="66"/>
                  </a:lnTo>
                  <a:lnTo>
                    <a:pt x="0" y="69"/>
                  </a:lnTo>
                  <a:lnTo>
                    <a:pt x="2" y="77"/>
                  </a:lnTo>
                  <a:lnTo>
                    <a:pt x="20" y="77"/>
                  </a:lnTo>
                  <a:lnTo>
                    <a:pt x="26" y="80"/>
                  </a:lnTo>
                  <a:lnTo>
                    <a:pt x="35" y="77"/>
                  </a:lnTo>
                  <a:lnTo>
                    <a:pt x="40" y="78"/>
                  </a:lnTo>
                  <a:lnTo>
                    <a:pt x="40" y="82"/>
                  </a:lnTo>
                  <a:lnTo>
                    <a:pt x="48" y="84"/>
                  </a:lnTo>
                  <a:lnTo>
                    <a:pt x="73" y="80"/>
                  </a:lnTo>
                  <a:lnTo>
                    <a:pt x="75" y="69"/>
                  </a:lnTo>
                  <a:lnTo>
                    <a:pt x="88" y="64"/>
                  </a:lnTo>
                  <a:lnTo>
                    <a:pt x="89" y="60"/>
                  </a:lnTo>
                  <a:lnTo>
                    <a:pt x="111" y="62"/>
                  </a:lnTo>
                  <a:lnTo>
                    <a:pt x="122" y="53"/>
                  </a:lnTo>
                  <a:lnTo>
                    <a:pt x="142" y="48"/>
                  </a:lnTo>
                  <a:lnTo>
                    <a:pt x="149" y="40"/>
                  </a:lnTo>
                  <a:lnTo>
                    <a:pt x="173" y="29"/>
                  </a:lnTo>
                  <a:lnTo>
                    <a:pt x="177" y="18"/>
                  </a:lnTo>
                  <a:lnTo>
                    <a:pt x="164" y="15"/>
                  </a:lnTo>
                  <a:lnTo>
                    <a:pt x="160" y="9"/>
                  </a:lnTo>
                  <a:lnTo>
                    <a:pt x="126" y="6"/>
                  </a:lnTo>
                  <a:lnTo>
                    <a:pt x="119" y="8"/>
                  </a:lnTo>
                  <a:lnTo>
                    <a:pt x="99" y="8"/>
                  </a:lnTo>
                  <a:lnTo>
                    <a:pt x="86" y="6"/>
                  </a:lnTo>
                  <a:lnTo>
                    <a:pt x="79" y="0"/>
                  </a:lnTo>
                  <a:lnTo>
                    <a:pt x="69" y="6"/>
                  </a:lnTo>
                  <a:lnTo>
                    <a:pt x="66" y="17"/>
                  </a:lnTo>
                  <a:lnTo>
                    <a:pt x="48" y="9"/>
                  </a:lnTo>
                  <a:lnTo>
                    <a:pt x="37" y="8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22" y="37"/>
                  </a:lnTo>
                  <a:lnTo>
                    <a:pt x="26" y="42"/>
                  </a:lnTo>
                  <a:lnTo>
                    <a:pt x="35" y="44"/>
                  </a:lnTo>
                  <a:lnTo>
                    <a:pt x="38" y="37"/>
                  </a:lnTo>
                  <a:lnTo>
                    <a:pt x="48" y="46"/>
                  </a:lnTo>
                  <a:lnTo>
                    <a:pt x="62" y="51"/>
                  </a:lnTo>
                  <a:lnTo>
                    <a:pt x="42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6" name="Freeform 1283"/>
            <p:cNvSpPr>
              <a:spLocks/>
            </p:cNvSpPr>
            <p:nvPr/>
          </p:nvSpPr>
          <p:spPr bwMode="auto">
            <a:xfrm>
              <a:off x="3781" y="1550"/>
              <a:ext cx="120" cy="93"/>
            </a:xfrm>
            <a:custGeom>
              <a:avLst/>
              <a:gdLst>
                <a:gd name="T0" fmla="*/ 9 w 120"/>
                <a:gd name="T1" fmla="*/ 87 h 93"/>
                <a:gd name="T2" fmla="*/ 22 w 120"/>
                <a:gd name="T3" fmla="*/ 80 h 93"/>
                <a:gd name="T4" fmla="*/ 29 w 120"/>
                <a:gd name="T5" fmla="*/ 83 h 93"/>
                <a:gd name="T6" fmla="*/ 31 w 120"/>
                <a:gd name="T7" fmla="*/ 73 h 93"/>
                <a:gd name="T8" fmla="*/ 42 w 120"/>
                <a:gd name="T9" fmla="*/ 74 h 93"/>
                <a:gd name="T10" fmla="*/ 46 w 120"/>
                <a:gd name="T11" fmla="*/ 71 h 93"/>
                <a:gd name="T12" fmla="*/ 44 w 120"/>
                <a:gd name="T13" fmla="*/ 67 h 93"/>
                <a:gd name="T14" fmla="*/ 55 w 120"/>
                <a:gd name="T15" fmla="*/ 56 h 93"/>
                <a:gd name="T16" fmla="*/ 62 w 120"/>
                <a:gd name="T17" fmla="*/ 60 h 93"/>
                <a:gd name="T18" fmla="*/ 60 w 120"/>
                <a:gd name="T19" fmla="*/ 65 h 93"/>
                <a:gd name="T20" fmla="*/ 64 w 120"/>
                <a:gd name="T21" fmla="*/ 67 h 93"/>
                <a:gd name="T22" fmla="*/ 62 w 120"/>
                <a:gd name="T23" fmla="*/ 83 h 93"/>
                <a:gd name="T24" fmla="*/ 67 w 120"/>
                <a:gd name="T25" fmla="*/ 93 h 93"/>
                <a:gd name="T26" fmla="*/ 95 w 120"/>
                <a:gd name="T27" fmla="*/ 76 h 93"/>
                <a:gd name="T28" fmla="*/ 100 w 120"/>
                <a:gd name="T29" fmla="*/ 76 h 93"/>
                <a:gd name="T30" fmla="*/ 102 w 120"/>
                <a:gd name="T31" fmla="*/ 82 h 93"/>
                <a:gd name="T32" fmla="*/ 111 w 120"/>
                <a:gd name="T33" fmla="*/ 78 h 93"/>
                <a:gd name="T34" fmla="*/ 118 w 120"/>
                <a:gd name="T35" fmla="*/ 78 h 93"/>
                <a:gd name="T36" fmla="*/ 117 w 120"/>
                <a:gd name="T37" fmla="*/ 82 h 93"/>
                <a:gd name="T38" fmla="*/ 120 w 120"/>
                <a:gd name="T39" fmla="*/ 82 h 93"/>
                <a:gd name="T40" fmla="*/ 117 w 120"/>
                <a:gd name="T41" fmla="*/ 58 h 93"/>
                <a:gd name="T42" fmla="*/ 115 w 120"/>
                <a:gd name="T43" fmla="*/ 54 h 93"/>
                <a:gd name="T44" fmla="*/ 104 w 120"/>
                <a:gd name="T45" fmla="*/ 56 h 93"/>
                <a:gd name="T46" fmla="*/ 98 w 120"/>
                <a:gd name="T47" fmla="*/ 49 h 93"/>
                <a:gd name="T48" fmla="*/ 102 w 120"/>
                <a:gd name="T49" fmla="*/ 34 h 93"/>
                <a:gd name="T50" fmla="*/ 77 w 120"/>
                <a:gd name="T51" fmla="*/ 38 h 93"/>
                <a:gd name="T52" fmla="*/ 69 w 120"/>
                <a:gd name="T53" fmla="*/ 36 h 93"/>
                <a:gd name="T54" fmla="*/ 69 w 120"/>
                <a:gd name="T55" fmla="*/ 32 h 93"/>
                <a:gd name="T56" fmla="*/ 64 w 120"/>
                <a:gd name="T57" fmla="*/ 31 h 93"/>
                <a:gd name="T58" fmla="*/ 55 w 120"/>
                <a:gd name="T59" fmla="*/ 34 h 93"/>
                <a:gd name="T60" fmla="*/ 49 w 120"/>
                <a:gd name="T61" fmla="*/ 31 h 93"/>
                <a:gd name="T62" fmla="*/ 31 w 120"/>
                <a:gd name="T63" fmla="*/ 31 h 93"/>
                <a:gd name="T64" fmla="*/ 29 w 120"/>
                <a:gd name="T65" fmla="*/ 23 h 93"/>
                <a:gd name="T66" fmla="*/ 44 w 120"/>
                <a:gd name="T67" fmla="*/ 20 h 93"/>
                <a:gd name="T68" fmla="*/ 49 w 120"/>
                <a:gd name="T69" fmla="*/ 22 h 93"/>
                <a:gd name="T70" fmla="*/ 57 w 120"/>
                <a:gd name="T71" fmla="*/ 18 h 93"/>
                <a:gd name="T72" fmla="*/ 51 w 120"/>
                <a:gd name="T73" fmla="*/ 18 h 93"/>
                <a:gd name="T74" fmla="*/ 47 w 120"/>
                <a:gd name="T75" fmla="*/ 11 h 93"/>
                <a:gd name="T76" fmla="*/ 53 w 120"/>
                <a:gd name="T77" fmla="*/ 7 h 93"/>
                <a:gd name="T78" fmla="*/ 51 w 120"/>
                <a:gd name="T79" fmla="*/ 0 h 93"/>
                <a:gd name="T80" fmla="*/ 49 w 120"/>
                <a:gd name="T81" fmla="*/ 0 h 93"/>
                <a:gd name="T82" fmla="*/ 38 w 120"/>
                <a:gd name="T83" fmla="*/ 9 h 93"/>
                <a:gd name="T84" fmla="*/ 31 w 120"/>
                <a:gd name="T85" fmla="*/ 7 h 93"/>
                <a:gd name="T86" fmla="*/ 29 w 120"/>
                <a:gd name="T87" fmla="*/ 12 h 93"/>
                <a:gd name="T88" fmla="*/ 29 w 120"/>
                <a:gd name="T89" fmla="*/ 18 h 93"/>
                <a:gd name="T90" fmla="*/ 22 w 120"/>
                <a:gd name="T91" fmla="*/ 22 h 93"/>
                <a:gd name="T92" fmla="*/ 18 w 120"/>
                <a:gd name="T93" fmla="*/ 31 h 93"/>
                <a:gd name="T94" fmla="*/ 2 w 120"/>
                <a:gd name="T95" fmla="*/ 31 h 93"/>
                <a:gd name="T96" fmla="*/ 0 w 120"/>
                <a:gd name="T97" fmla="*/ 36 h 93"/>
                <a:gd name="T98" fmla="*/ 4 w 120"/>
                <a:gd name="T99" fmla="*/ 42 h 93"/>
                <a:gd name="T100" fmla="*/ 11 w 120"/>
                <a:gd name="T101" fmla="*/ 43 h 93"/>
                <a:gd name="T102" fmla="*/ 9 w 120"/>
                <a:gd name="T103" fmla="*/ 51 h 93"/>
                <a:gd name="T104" fmla="*/ 15 w 120"/>
                <a:gd name="T105" fmla="*/ 60 h 93"/>
                <a:gd name="T106" fmla="*/ 7 w 120"/>
                <a:gd name="T107" fmla="*/ 73 h 93"/>
                <a:gd name="T108" fmla="*/ 2 w 120"/>
                <a:gd name="T109" fmla="*/ 80 h 93"/>
                <a:gd name="T110" fmla="*/ 9 w 120"/>
                <a:gd name="T111" fmla="*/ 87 h 93"/>
                <a:gd name="T112" fmla="*/ 9 w 120"/>
                <a:gd name="T11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93">
                  <a:moveTo>
                    <a:pt x="9" y="87"/>
                  </a:moveTo>
                  <a:lnTo>
                    <a:pt x="22" y="80"/>
                  </a:lnTo>
                  <a:lnTo>
                    <a:pt x="29" y="83"/>
                  </a:lnTo>
                  <a:lnTo>
                    <a:pt x="31" y="73"/>
                  </a:lnTo>
                  <a:lnTo>
                    <a:pt x="42" y="74"/>
                  </a:lnTo>
                  <a:lnTo>
                    <a:pt x="46" y="71"/>
                  </a:lnTo>
                  <a:lnTo>
                    <a:pt x="44" y="67"/>
                  </a:lnTo>
                  <a:lnTo>
                    <a:pt x="55" y="56"/>
                  </a:lnTo>
                  <a:lnTo>
                    <a:pt x="62" y="60"/>
                  </a:lnTo>
                  <a:lnTo>
                    <a:pt x="60" y="65"/>
                  </a:lnTo>
                  <a:lnTo>
                    <a:pt x="64" y="67"/>
                  </a:lnTo>
                  <a:lnTo>
                    <a:pt x="62" y="83"/>
                  </a:lnTo>
                  <a:lnTo>
                    <a:pt x="67" y="93"/>
                  </a:lnTo>
                  <a:lnTo>
                    <a:pt x="95" y="76"/>
                  </a:lnTo>
                  <a:lnTo>
                    <a:pt x="100" y="76"/>
                  </a:lnTo>
                  <a:lnTo>
                    <a:pt x="102" y="82"/>
                  </a:lnTo>
                  <a:lnTo>
                    <a:pt x="111" y="78"/>
                  </a:lnTo>
                  <a:lnTo>
                    <a:pt x="118" y="78"/>
                  </a:lnTo>
                  <a:lnTo>
                    <a:pt x="117" y="82"/>
                  </a:lnTo>
                  <a:lnTo>
                    <a:pt x="120" y="82"/>
                  </a:lnTo>
                  <a:lnTo>
                    <a:pt x="117" y="58"/>
                  </a:lnTo>
                  <a:lnTo>
                    <a:pt x="115" y="54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102" y="34"/>
                  </a:lnTo>
                  <a:lnTo>
                    <a:pt x="77" y="38"/>
                  </a:lnTo>
                  <a:lnTo>
                    <a:pt x="69" y="36"/>
                  </a:lnTo>
                  <a:lnTo>
                    <a:pt x="69" y="32"/>
                  </a:lnTo>
                  <a:lnTo>
                    <a:pt x="64" y="31"/>
                  </a:lnTo>
                  <a:lnTo>
                    <a:pt x="55" y="34"/>
                  </a:lnTo>
                  <a:lnTo>
                    <a:pt x="49" y="31"/>
                  </a:lnTo>
                  <a:lnTo>
                    <a:pt x="31" y="31"/>
                  </a:lnTo>
                  <a:lnTo>
                    <a:pt x="29" y="23"/>
                  </a:lnTo>
                  <a:lnTo>
                    <a:pt x="44" y="20"/>
                  </a:lnTo>
                  <a:lnTo>
                    <a:pt x="49" y="22"/>
                  </a:lnTo>
                  <a:lnTo>
                    <a:pt x="57" y="18"/>
                  </a:lnTo>
                  <a:lnTo>
                    <a:pt x="51" y="18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8" y="9"/>
                  </a:lnTo>
                  <a:lnTo>
                    <a:pt x="31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2" y="22"/>
                  </a:lnTo>
                  <a:lnTo>
                    <a:pt x="18" y="31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11" y="43"/>
                  </a:lnTo>
                  <a:lnTo>
                    <a:pt x="9" y="51"/>
                  </a:lnTo>
                  <a:lnTo>
                    <a:pt x="15" y="60"/>
                  </a:lnTo>
                  <a:lnTo>
                    <a:pt x="7" y="73"/>
                  </a:lnTo>
                  <a:lnTo>
                    <a:pt x="2" y="80"/>
                  </a:lnTo>
                  <a:lnTo>
                    <a:pt x="9" y="87"/>
                  </a:lnTo>
                  <a:lnTo>
                    <a:pt x="9" y="8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7" name="Freeform 1284"/>
            <p:cNvSpPr>
              <a:spLocks/>
            </p:cNvSpPr>
            <p:nvPr/>
          </p:nvSpPr>
          <p:spPr bwMode="auto">
            <a:xfrm>
              <a:off x="3781" y="1550"/>
              <a:ext cx="120" cy="93"/>
            </a:xfrm>
            <a:custGeom>
              <a:avLst/>
              <a:gdLst>
                <a:gd name="T0" fmla="*/ 9 w 120"/>
                <a:gd name="T1" fmla="*/ 87 h 93"/>
                <a:gd name="T2" fmla="*/ 22 w 120"/>
                <a:gd name="T3" fmla="*/ 80 h 93"/>
                <a:gd name="T4" fmla="*/ 29 w 120"/>
                <a:gd name="T5" fmla="*/ 83 h 93"/>
                <a:gd name="T6" fmla="*/ 31 w 120"/>
                <a:gd name="T7" fmla="*/ 73 h 93"/>
                <a:gd name="T8" fmla="*/ 42 w 120"/>
                <a:gd name="T9" fmla="*/ 74 h 93"/>
                <a:gd name="T10" fmla="*/ 46 w 120"/>
                <a:gd name="T11" fmla="*/ 71 h 93"/>
                <a:gd name="T12" fmla="*/ 44 w 120"/>
                <a:gd name="T13" fmla="*/ 67 h 93"/>
                <a:gd name="T14" fmla="*/ 55 w 120"/>
                <a:gd name="T15" fmla="*/ 56 h 93"/>
                <a:gd name="T16" fmla="*/ 62 w 120"/>
                <a:gd name="T17" fmla="*/ 60 h 93"/>
                <a:gd name="T18" fmla="*/ 60 w 120"/>
                <a:gd name="T19" fmla="*/ 65 h 93"/>
                <a:gd name="T20" fmla="*/ 64 w 120"/>
                <a:gd name="T21" fmla="*/ 67 h 93"/>
                <a:gd name="T22" fmla="*/ 62 w 120"/>
                <a:gd name="T23" fmla="*/ 83 h 93"/>
                <a:gd name="T24" fmla="*/ 67 w 120"/>
                <a:gd name="T25" fmla="*/ 93 h 93"/>
                <a:gd name="T26" fmla="*/ 95 w 120"/>
                <a:gd name="T27" fmla="*/ 76 h 93"/>
                <a:gd name="T28" fmla="*/ 100 w 120"/>
                <a:gd name="T29" fmla="*/ 76 h 93"/>
                <a:gd name="T30" fmla="*/ 102 w 120"/>
                <a:gd name="T31" fmla="*/ 82 h 93"/>
                <a:gd name="T32" fmla="*/ 111 w 120"/>
                <a:gd name="T33" fmla="*/ 78 h 93"/>
                <a:gd name="T34" fmla="*/ 118 w 120"/>
                <a:gd name="T35" fmla="*/ 78 h 93"/>
                <a:gd name="T36" fmla="*/ 117 w 120"/>
                <a:gd name="T37" fmla="*/ 82 h 93"/>
                <a:gd name="T38" fmla="*/ 120 w 120"/>
                <a:gd name="T39" fmla="*/ 82 h 93"/>
                <a:gd name="T40" fmla="*/ 117 w 120"/>
                <a:gd name="T41" fmla="*/ 58 h 93"/>
                <a:gd name="T42" fmla="*/ 115 w 120"/>
                <a:gd name="T43" fmla="*/ 54 h 93"/>
                <a:gd name="T44" fmla="*/ 104 w 120"/>
                <a:gd name="T45" fmla="*/ 56 h 93"/>
                <a:gd name="T46" fmla="*/ 98 w 120"/>
                <a:gd name="T47" fmla="*/ 49 h 93"/>
                <a:gd name="T48" fmla="*/ 102 w 120"/>
                <a:gd name="T49" fmla="*/ 34 h 93"/>
                <a:gd name="T50" fmla="*/ 77 w 120"/>
                <a:gd name="T51" fmla="*/ 38 h 93"/>
                <a:gd name="T52" fmla="*/ 69 w 120"/>
                <a:gd name="T53" fmla="*/ 36 h 93"/>
                <a:gd name="T54" fmla="*/ 69 w 120"/>
                <a:gd name="T55" fmla="*/ 32 h 93"/>
                <a:gd name="T56" fmla="*/ 64 w 120"/>
                <a:gd name="T57" fmla="*/ 31 h 93"/>
                <a:gd name="T58" fmla="*/ 55 w 120"/>
                <a:gd name="T59" fmla="*/ 34 h 93"/>
                <a:gd name="T60" fmla="*/ 49 w 120"/>
                <a:gd name="T61" fmla="*/ 31 h 93"/>
                <a:gd name="T62" fmla="*/ 31 w 120"/>
                <a:gd name="T63" fmla="*/ 31 h 93"/>
                <a:gd name="T64" fmla="*/ 29 w 120"/>
                <a:gd name="T65" fmla="*/ 23 h 93"/>
                <a:gd name="T66" fmla="*/ 44 w 120"/>
                <a:gd name="T67" fmla="*/ 20 h 93"/>
                <a:gd name="T68" fmla="*/ 49 w 120"/>
                <a:gd name="T69" fmla="*/ 22 h 93"/>
                <a:gd name="T70" fmla="*/ 57 w 120"/>
                <a:gd name="T71" fmla="*/ 18 h 93"/>
                <a:gd name="T72" fmla="*/ 51 w 120"/>
                <a:gd name="T73" fmla="*/ 18 h 93"/>
                <a:gd name="T74" fmla="*/ 47 w 120"/>
                <a:gd name="T75" fmla="*/ 11 h 93"/>
                <a:gd name="T76" fmla="*/ 53 w 120"/>
                <a:gd name="T77" fmla="*/ 7 h 93"/>
                <a:gd name="T78" fmla="*/ 51 w 120"/>
                <a:gd name="T79" fmla="*/ 0 h 93"/>
                <a:gd name="T80" fmla="*/ 49 w 120"/>
                <a:gd name="T81" fmla="*/ 0 h 93"/>
                <a:gd name="T82" fmla="*/ 38 w 120"/>
                <a:gd name="T83" fmla="*/ 9 h 93"/>
                <a:gd name="T84" fmla="*/ 31 w 120"/>
                <a:gd name="T85" fmla="*/ 7 h 93"/>
                <a:gd name="T86" fmla="*/ 29 w 120"/>
                <a:gd name="T87" fmla="*/ 12 h 93"/>
                <a:gd name="T88" fmla="*/ 29 w 120"/>
                <a:gd name="T89" fmla="*/ 18 h 93"/>
                <a:gd name="T90" fmla="*/ 22 w 120"/>
                <a:gd name="T91" fmla="*/ 22 h 93"/>
                <a:gd name="T92" fmla="*/ 18 w 120"/>
                <a:gd name="T93" fmla="*/ 31 h 93"/>
                <a:gd name="T94" fmla="*/ 2 w 120"/>
                <a:gd name="T95" fmla="*/ 31 h 93"/>
                <a:gd name="T96" fmla="*/ 0 w 120"/>
                <a:gd name="T97" fmla="*/ 36 h 93"/>
                <a:gd name="T98" fmla="*/ 4 w 120"/>
                <a:gd name="T99" fmla="*/ 42 h 93"/>
                <a:gd name="T100" fmla="*/ 11 w 120"/>
                <a:gd name="T101" fmla="*/ 43 h 93"/>
                <a:gd name="T102" fmla="*/ 9 w 120"/>
                <a:gd name="T103" fmla="*/ 51 h 93"/>
                <a:gd name="T104" fmla="*/ 15 w 120"/>
                <a:gd name="T105" fmla="*/ 60 h 93"/>
                <a:gd name="T106" fmla="*/ 7 w 120"/>
                <a:gd name="T107" fmla="*/ 73 h 93"/>
                <a:gd name="T108" fmla="*/ 2 w 120"/>
                <a:gd name="T109" fmla="*/ 80 h 93"/>
                <a:gd name="T110" fmla="*/ 9 w 120"/>
                <a:gd name="T111" fmla="*/ 87 h 93"/>
                <a:gd name="T112" fmla="*/ 9 w 120"/>
                <a:gd name="T11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93">
                  <a:moveTo>
                    <a:pt x="9" y="87"/>
                  </a:moveTo>
                  <a:lnTo>
                    <a:pt x="22" y="80"/>
                  </a:lnTo>
                  <a:lnTo>
                    <a:pt x="29" y="83"/>
                  </a:lnTo>
                  <a:lnTo>
                    <a:pt x="31" y="73"/>
                  </a:lnTo>
                  <a:lnTo>
                    <a:pt x="42" y="74"/>
                  </a:lnTo>
                  <a:lnTo>
                    <a:pt x="46" y="71"/>
                  </a:lnTo>
                  <a:lnTo>
                    <a:pt x="44" y="67"/>
                  </a:lnTo>
                  <a:lnTo>
                    <a:pt x="55" y="56"/>
                  </a:lnTo>
                  <a:lnTo>
                    <a:pt x="62" y="60"/>
                  </a:lnTo>
                  <a:lnTo>
                    <a:pt x="60" y="65"/>
                  </a:lnTo>
                  <a:lnTo>
                    <a:pt x="64" y="67"/>
                  </a:lnTo>
                  <a:lnTo>
                    <a:pt x="62" y="83"/>
                  </a:lnTo>
                  <a:lnTo>
                    <a:pt x="67" y="93"/>
                  </a:lnTo>
                  <a:lnTo>
                    <a:pt x="95" y="76"/>
                  </a:lnTo>
                  <a:lnTo>
                    <a:pt x="100" y="76"/>
                  </a:lnTo>
                  <a:lnTo>
                    <a:pt x="102" y="82"/>
                  </a:lnTo>
                  <a:lnTo>
                    <a:pt x="111" y="78"/>
                  </a:lnTo>
                  <a:lnTo>
                    <a:pt x="118" y="78"/>
                  </a:lnTo>
                  <a:lnTo>
                    <a:pt x="117" y="82"/>
                  </a:lnTo>
                  <a:lnTo>
                    <a:pt x="120" y="82"/>
                  </a:lnTo>
                  <a:lnTo>
                    <a:pt x="117" y="58"/>
                  </a:lnTo>
                  <a:lnTo>
                    <a:pt x="115" y="54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102" y="34"/>
                  </a:lnTo>
                  <a:lnTo>
                    <a:pt x="77" y="38"/>
                  </a:lnTo>
                  <a:lnTo>
                    <a:pt x="69" y="36"/>
                  </a:lnTo>
                  <a:lnTo>
                    <a:pt x="69" y="32"/>
                  </a:lnTo>
                  <a:lnTo>
                    <a:pt x="64" y="31"/>
                  </a:lnTo>
                  <a:lnTo>
                    <a:pt x="55" y="34"/>
                  </a:lnTo>
                  <a:lnTo>
                    <a:pt x="49" y="31"/>
                  </a:lnTo>
                  <a:lnTo>
                    <a:pt x="31" y="31"/>
                  </a:lnTo>
                  <a:lnTo>
                    <a:pt x="29" y="23"/>
                  </a:lnTo>
                  <a:lnTo>
                    <a:pt x="44" y="20"/>
                  </a:lnTo>
                  <a:lnTo>
                    <a:pt x="49" y="22"/>
                  </a:lnTo>
                  <a:lnTo>
                    <a:pt x="57" y="18"/>
                  </a:lnTo>
                  <a:lnTo>
                    <a:pt x="51" y="18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38" y="9"/>
                  </a:lnTo>
                  <a:lnTo>
                    <a:pt x="31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2" y="22"/>
                  </a:lnTo>
                  <a:lnTo>
                    <a:pt x="18" y="31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11" y="43"/>
                  </a:lnTo>
                  <a:lnTo>
                    <a:pt x="9" y="51"/>
                  </a:lnTo>
                  <a:lnTo>
                    <a:pt x="15" y="60"/>
                  </a:lnTo>
                  <a:lnTo>
                    <a:pt x="7" y="73"/>
                  </a:lnTo>
                  <a:lnTo>
                    <a:pt x="2" y="80"/>
                  </a:lnTo>
                  <a:lnTo>
                    <a:pt x="9" y="87"/>
                  </a:lnTo>
                  <a:lnTo>
                    <a:pt x="9" y="8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8" name="Freeform 1285"/>
            <p:cNvSpPr>
              <a:spLocks/>
            </p:cNvSpPr>
            <p:nvPr/>
          </p:nvSpPr>
          <p:spPr bwMode="auto">
            <a:xfrm>
              <a:off x="3010" y="1517"/>
              <a:ext cx="29" cy="64"/>
            </a:xfrm>
            <a:custGeom>
              <a:avLst/>
              <a:gdLst>
                <a:gd name="T0" fmla="*/ 27 w 29"/>
                <a:gd name="T1" fmla="*/ 38 h 64"/>
                <a:gd name="T2" fmla="*/ 29 w 29"/>
                <a:gd name="T3" fmla="*/ 45 h 64"/>
                <a:gd name="T4" fmla="*/ 15 w 29"/>
                <a:gd name="T5" fmla="*/ 64 h 64"/>
                <a:gd name="T6" fmla="*/ 0 w 29"/>
                <a:gd name="T7" fmla="*/ 47 h 64"/>
                <a:gd name="T8" fmla="*/ 2 w 29"/>
                <a:gd name="T9" fmla="*/ 47 h 64"/>
                <a:gd name="T10" fmla="*/ 2 w 29"/>
                <a:gd name="T11" fmla="*/ 27 h 64"/>
                <a:gd name="T12" fmla="*/ 5 w 29"/>
                <a:gd name="T13" fmla="*/ 18 h 64"/>
                <a:gd name="T14" fmla="*/ 0 w 29"/>
                <a:gd name="T15" fmla="*/ 16 h 64"/>
                <a:gd name="T16" fmla="*/ 2 w 29"/>
                <a:gd name="T17" fmla="*/ 4 h 64"/>
                <a:gd name="T18" fmla="*/ 5 w 29"/>
                <a:gd name="T19" fmla="*/ 0 h 64"/>
                <a:gd name="T20" fmla="*/ 9 w 29"/>
                <a:gd name="T21" fmla="*/ 0 h 64"/>
                <a:gd name="T22" fmla="*/ 13 w 29"/>
                <a:gd name="T23" fmla="*/ 2 h 64"/>
                <a:gd name="T24" fmla="*/ 22 w 29"/>
                <a:gd name="T25" fmla="*/ 11 h 64"/>
                <a:gd name="T26" fmla="*/ 20 w 29"/>
                <a:gd name="T27" fmla="*/ 27 h 64"/>
                <a:gd name="T28" fmla="*/ 27 w 29"/>
                <a:gd name="T29" fmla="*/ 38 h 64"/>
                <a:gd name="T30" fmla="*/ 27 w 29"/>
                <a:gd name="T31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4">
                  <a:moveTo>
                    <a:pt x="27" y="38"/>
                  </a:moveTo>
                  <a:lnTo>
                    <a:pt x="29" y="45"/>
                  </a:lnTo>
                  <a:lnTo>
                    <a:pt x="15" y="64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27"/>
                  </a:lnTo>
                  <a:lnTo>
                    <a:pt x="5" y="18"/>
                  </a:lnTo>
                  <a:lnTo>
                    <a:pt x="0" y="16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22" y="11"/>
                  </a:lnTo>
                  <a:lnTo>
                    <a:pt x="20" y="27"/>
                  </a:lnTo>
                  <a:lnTo>
                    <a:pt x="27" y="38"/>
                  </a:lnTo>
                  <a:lnTo>
                    <a:pt x="27" y="3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99" name="Freeform 1286"/>
            <p:cNvSpPr>
              <a:spLocks/>
            </p:cNvSpPr>
            <p:nvPr/>
          </p:nvSpPr>
          <p:spPr bwMode="auto">
            <a:xfrm>
              <a:off x="3010" y="1517"/>
              <a:ext cx="29" cy="64"/>
            </a:xfrm>
            <a:custGeom>
              <a:avLst/>
              <a:gdLst>
                <a:gd name="T0" fmla="*/ 27 w 29"/>
                <a:gd name="T1" fmla="*/ 38 h 64"/>
                <a:gd name="T2" fmla="*/ 29 w 29"/>
                <a:gd name="T3" fmla="*/ 45 h 64"/>
                <a:gd name="T4" fmla="*/ 15 w 29"/>
                <a:gd name="T5" fmla="*/ 64 h 64"/>
                <a:gd name="T6" fmla="*/ 0 w 29"/>
                <a:gd name="T7" fmla="*/ 47 h 64"/>
                <a:gd name="T8" fmla="*/ 2 w 29"/>
                <a:gd name="T9" fmla="*/ 47 h 64"/>
                <a:gd name="T10" fmla="*/ 2 w 29"/>
                <a:gd name="T11" fmla="*/ 27 h 64"/>
                <a:gd name="T12" fmla="*/ 5 w 29"/>
                <a:gd name="T13" fmla="*/ 18 h 64"/>
                <a:gd name="T14" fmla="*/ 0 w 29"/>
                <a:gd name="T15" fmla="*/ 16 h 64"/>
                <a:gd name="T16" fmla="*/ 2 w 29"/>
                <a:gd name="T17" fmla="*/ 4 h 64"/>
                <a:gd name="T18" fmla="*/ 5 w 29"/>
                <a:gd name="T19" fmla="*/ 0 h 64"/>
                <a:gd name="T20" fmla="*/ 9 w 29"/>
                <a:gd name="T21" fmla="*/ 0 h 64"/>
                <a:gd name="T22" fmla="*/ 13 w 29"/>
                <a:gd name="T23" fmla="*/ 2 h 64"/>
                <a:gd name="T24" fmla="*/ 22 w 29"/>
                <a:gd name="T25" fmla="*/ 11 h 64"/>
                <a:gd name="T26" fmla="*/ 20 w 29"/>
                <a:gd name="T27" fmla="*/ 27 h 64"/>
                <a:gd name="T28" fmla="*/ 27 w 29"/>
                <a:gd name="T29" fmla="*/ 38 h 64"/>
                <a:gd name="T30" fmla="*/ 27 w 29"/>
                <a:gd name="T31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4">
                  <a:moveTo>
                    <a:pt x="27" y="38"/>
                  </a:moveTo>
                  <a:lnTo>
                    <a:pt x="29" y="45"/>
                  </a:lnTo>
                  <a:lnTo>
                    <a:pt x="15" y="64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27"/>
                  </a:lnTo>
                  <a:lnTo>
                    <a:pt x="5" y="18"/>
                  </a:lnTo>
                  <a:lnTo>
                    <a:pt x="0" y="16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22" y="11"/>
                  </a:lnTo>
                  <a:lnTo>
                    <a:pt x="20" y="27"/>
                  </a:lnTo>
                  <a:lnTo>
                    <a:pt x="27" y="38"/>
                  </a:lnTo>
                  <a:lnTo>
                    <a:pt x="27" y="3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0" name="Freeform 1287"/>
            <p:cNvSpPr>
              <a:spLocks/>
            </p:cNvSpPr>
            <p:nvPr/>
          </p:nvSpPr>
          <p:spPr bwMode="auto">
            <a:xfrm>
              <a:off x="3030" y="1521"/>
              <a:ext cx="38" cy="34"/>
            </a:xfrm>
            <a:custGeom>
              <a:avLst/>
              <a:gdLst>
                <a:gd name="T0" fmla="*/ 7 w 38"/>
                <a:gd name="T1" fmla="*/ 34 h 34"/>
                <a:gd name="T2" fmla="*/ 0 w 38"/>
                <a:gd name="T3" fmla="*/ 23 h 34"/>
                <a:gd name="T4" fmla="*/ 2 w 38"/>
                <a:gd name="T5" fmla="*/ 7 h 34"/>
                <a:gd name="T6" fmla="*/ 15 w 38"/>
                <a:gd name="T7" fmla="*/ 0 h 34"/>
                <a:gd name="T8" fmla="*/ 31 w 38"/>
                <a:gd name="T9" fmla="*/ 0 h 34"/>
                <a:gd name="T10" fmla="*/ 31 w 38"/>
                <a:gd name="T11" fmla="*/ 5 h 34"/>
                <a:gd name="T12" fmla="*/ 36 w 38"/>
                <a:gd name="T13" fmla="*/ 11 h 34"/>
                <a:gd name="T14" fmla="*/ 38 w 38"/>
                <a:gd name="T15" fmla="*/ 23 h 34"/>
                <a:gd name="T16" fmla="*/ 7 w 38"/>
                <a:gd name="T17" fmla="*/ 34 h 34"/>
                <a:gd name="T18" fmla="*/ 7 w 3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4">
                  <a:moveTo>
                    <a:pt x="7" y="34"/>
                  </a:moveTo>
                  <a:lnTo>
                    <a:pt x="0" y="23"/>
                  </a:lnTo>
                  <a:lnTo>
                    <a:pt x="2" y="7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8" y="23"/>
                  </a:lnTo>
                  <a:lnTo>
                    <a:pt x="7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1" name="Freeform 1288"/>
            <p:cNvSpPr>
              <a:spLocks/>
            </p:cNvSpPr>
            <p:nvPr/>
          </p:nvSpPr>
          <p:spPr bwMode="auto">
            <a:xfrm>
              <a:off x="3030" y="1521"/>
              <a:ext cx="38" cy="34"/>
            </a:xfrm>
            <a:custGeom>
              <a:avLst/>
              <a:gdLst>
                <a:gd name="T0" fmla="*/ 7 w 38"/>
                <a:gd name="T1" fmla="*/ 34 h 34"/>
                <a:gd name="T2" fmla="*/ 0 w 38"/>
                <a:gd name="T3" fmla="*/ 23 h 34"/>
                <a:gd name="T4" fmla="*/ 2 w 38"/>
                <a:gd name="T5" fmla="*/ 7 h 34"/>
                <a:gd name="T6" fmla="*/ 15 w 38"/>
                <a:gd name="T7" fmla="*/ 0 h 34"/>
                <a:gd name="T8" fmla="*/ 31 w 38"/>
                <a:gd name="T9" fmla="*/ 0 h 34"/>
                <a:gd name="T10" fmla="*/ 31 w 38"/>
                <a:gd name="T11" fmla="*/ 5 h 34"/>
                <a:gd name="T12" fmla="*/ 36 w 38"/>
                <a:gd name="T13" fmla="*/ 11 h 34"/>
                <a:gd name="T14" fmla="*/ 38 w 38"/>
                <a:gd name="T15" fmla="*/ 23 h 34"/>
                <a:gd name="T16" fmla="*/ 7 w 38"/>
                <a:gd name="T17" fmla="*/ 34 h 34"/>
                <a:gd name="T18" fmla="*/ 7 w 3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4">
                  <a:moveTo>
                    <a:pt x="7" y="34"/>
                  </a:moveTo>
                  <a:lnTo>
                    <a:pt x="0" y="23"/>
                  </a:lnTo>
                  <a:lnTo>
                    <a:pt x="2" y="7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8" y="23"/>
                  </a:lnTo>
                  <a:lnTo>
                    <a:pt x="7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2" name="Freeform 1289"/>
            <p:cNvSpPr>
              <a:spLocks/>
            </p:cNvSpPr>
            <p:nvPr/>
          </p:nvSpPr>
          <p:spPr bwMode="auto">
            <a:xfrm>
              <a:off x="3059" y="1484"/>
              <a:ext cx="102" cy="64"/>
            </a:xfrm>
            <a:custGeom>
              <a:avLst/>
              <a:gdLst>
                <a:gd name="T0" fmla="*/ 102 w 102"/>
                <a:gd name="T1" fmla="*/ 8 h 64"/>
                <a:gd name="T2" fmla="*/ 75 w 102"/>
                <a:gd name="T3" fmla="*/ 0 h 64"/>
                <a:gd name="T4" fmla="*/ 49 w 102"/>
                <a:gd name="T5" fmla="*/ 11 h 64"/>
                <a:gd name="T6" fmla="*/ 11 w 102"/>
                <a:gd name="T7" fmla="*/ 8 h 64"/>
                <a:gd name="T8" fmla="*/ 7 w 102"/>
                <a:gd name="T9" fmla="*/ 4 h 64"/>
                <a:gd name="T10" fmla="*/ 9 w 102"/>
                <a:gd name="T11" fmla="*/ 0 h 64"/>
                <a:gd name="T12" fmla="*/ 6 w 102"/>
                <a:gd name="T13" fmla="*/ 0 h 64"/>
                <a:gd name="T14" fmla="*/ 2 w 102"/>
                <a:gd name="T15" fmla="*/ 2 h 64"/>
                <a:gd name="T16" fmla="*/ 0 w 102"/>
                <a:gd name="T17" fmla="*/ 8 h 64"/>
                <a:gd name="T18" fmla="*/ 2 w 102"/>
                <a:gd name="T19" fmla="*/ 15 h 64"/>
                <a:gd name="T20" fmla="*/ 7 w 102"/>
                <a:gd name="T21" fmla="*/ 24 h 64"/>
                <a:gd name="T22" fmla="*/ 2 w 102"/>
                <a:gd name="T23" fmla="*/ 35 h 64"/>
                <a:gd name="T24" fmla="*/ 2 w 102"/>
                <a:gd name="T25" fmla="*/ 37 h 64"/>
                <a:gd name="T26" fmla="*/ 2 w 102"/>
                <a:gd name="T27" fmla="*/ 42 h 64"/>
                <a:gd name="T28" fmla="*/ 7 w 102"/>
                <a:gd name="T29" fmla="*/ 48 h 64"/>
                <a:gd name="T30" fmla="*/ 9 w 102"/>
                <a:gd name="T31" fmla="*/ 60 h 64"/>
                <a:gd name="T32" fmla="*/ 33 w 102"/>
                <a:gd name="T33" fmla="*/ 57 h 64"/>
                <a:gd name="T34" fmla="*/ 51 w 102"/>
                <a:gd name="T35" fmla="*/ 64 h 64"/>
                <a:gd name="T36" fmla="*/ 55 w 102"/>
                <a:gd name="T37" fmla="*/ 60 h 64"/>
                <a:gd name="T38" fmla="*/ 62 w 102"/>
                <a:gd name="T39" fmla="*/ 57 h 64"/>
                <a:gd name="T40" fmla="*/ 62 w 102"/>
                <a:gd name="T41" fmla="*/ 51 h 64"/>
                <a:gd name="T42" fmla="*/ 64 w 102"/>
                <a:gd name="T43" fmla="*/ 51 h 64"/>
                <a:gd name="T44" fmla="*/ 77 w 102"/>
                <a:gd name="T45" fmla="*/ 48 h 64"/>
                <a:gd name="T46" fmla="*/ 91 w 102"/>
                <a:gd name="T47" fmla="*/ 49 h 64"/>
                <a:gd name="T48" fmla="*/ 84 w 102"/>
                <a:gd name="T49" fmla="*/ 37 h 64"/>
                <a:gd name="T50" fmla="*/ 89 w 102"/>
                <a:gd name="T51" fmla="*/ 31 h 64"/>
                <a:gd name="T52" fmla="*/ 91 w 102"/>
                <a:gd name="T53" fmla="*/ 22 h 64"/>
                <a:gd name="T54" fmla="*/ 98 w 102"/>
                <a:gd name="T55" fmla="*/ 17 h 64"/>
                <a:gd name="T56" fmla="*/ 102 w 102"/>
                <a:gd name="T57" fmla="*/ 8 h 64"/>
                <a:gd name="T58" fmla="*/ 102 w 102"/>
                <a:gd name="T5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64">
                  <a:moveTo>
                    <a:pt x="102" y="8"/>
                  </a:moveTo>
                  <a:lnTo>
                    <a:pt x="75" y="0"/>
                  </a:lnTo>
                  <a:lnTo>
                    <a:pt x="49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5"/>
                  </a:lnTo>
                  <a:lnTo>
                    <a:pt x="7" y="2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7" y="48"/>
                  </a:lnTo>
                  <a:lnTo>
                    <a:pt x="9" y="60"/>
                  </a:lnTo>
                  <a:lnTo>
                    <a:pt x="33" y="57"/>
                  </a:lnTo>
                  <a:lnTo>
                    <a:pt x="51" y="64"/>
                  </a:lnTo>
                  <a:lnTo>
                    <a:pt x="55" y="60"/>
                  </a:lnTo>
                  <a:lnTo>
                    <a:pt x="62" y="57"/>
                  </a:lnTo>
                  <a:lnTo>
                    <a:pt x="62" y="51"/>
                  </a:lnTo>
                  <a:lnTo>
                    <a:pt x="64" y="51"/>
                  </a:lnTo>
                  <a:lnTo>
                    <a:pt x="77" y="48"/>
                  </a:lnTo>
                  <a:lnTo>
                    <a:pt x="91" y="49"/>
                  </a:lnTo>
                  <a:lnTo>
                    <a:pt x="84" y="37"/>
                  </a:lnTo>
                  <a:lnTo>
                    <a:pt x="89" y="31"/>
                  </a:lnTo>
                  <a:lnTo>
                    <a:pt x="91" y="22"/>
                  </a:lnTo>
                  <a:lnTo>
                    <a:pt x="98" y="17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3" name="Freeform 1290"/>
            <p:cNvSpPr>
              <a:spLocks/>
            </p:cNvSpPr>
            <p:nvPr/>
          </p:nvSpPr>
          <p:spPr bwMode="auto">
            <a:xfrm>
              <a:off x="3059" y="1484"/>
              <a:ext cx="102" cy="64"/>
            </a:xfrm>
            <a:custGeom>
              <a:avLst/>
              <a:gdLst>
                <a:gd name="T0" fmla="*/ 102 w 102"/>
                <a:gd name="T1" fmla="*/ 8 h 64"/>
                <a:gd name="T2" fmla="*/ 75 w 102"/>
                <a:gd name="T3" fmla="*/ 0 h 64"/>
                <a:gd name="T4" fmla="*/ 49 w 102"/>
                <a:gd name="T5" fmla="*/ 11 h 64"/>
                <a:gd name="T6" fmla="*/ 11 w 102"/>
                <a:gd name="T7" fmla="*/ 8 h 64"/>
                <a:gd name="T8" fmla="*/ 7 w 102"/>
                <a:gd name="T9" fmla="*/ 4 h 64"/>
                <a:gd name="T10" fmla="*/ 9 w 102"/>
                <a:gd name="T11" fmla="*/ 0 h 64"/>
                <a:gd name="T12" fmla="*/ 6 w 102"/>
                <a:gd name="T13" fmla="*/ 0 h 64"/>
                <a:gd name="T14" fmla="*/ 2 w 102"/>
                <a:gd name="T15" fmla="*/ 2 h 64"/>
                <a:gd name="T16" fmla="*/ 0 w 102"/>
                <a:gd name="T17" fmla="*/ 8 h 64"/>
                <a:gd name="T18" fmla="*/ 2 w 102"/>
                <a:gd name="T19" fmla="*/ 15 h 64"/>
                <a:gd name="T20" fmla="*/ 7 w 102"/>
                <a:gd name="T21" fmla="*/ 24 h 64"/>
                <a:gd name="T22" fmla="*/ 2 w 102"/>
                <a:gd name="T23" fmla="*/ 35 h 64"/>
                <a:gd name="T24" fmla="*/ 2 w 102"/>
                <a:gd name="T25" fmla="*/ 37 h 64"/>
                <a:gd name="T26" fmla="*/ 2 w 102"/>
                <a:gd name="T27" fmla="*/ 42 h 64"/>
                <a:gd name="T28" fmla="*/ 7 w 102"/>
                <a:gd name="T29" fmla="*/ 48 h 64"/>
                <a:gd name="T30" fmla="*/ 9 w 102"/>
                <a:gd name="T31" fmla="*/ 60 h 64"/>
                <a:gd name="T32" fmla="*/ 33 w 102"/>
                <a:gd name="T33" fmla="*/ 57 h 64"/>
                <a:gd name="T34" fmla="*/ 51 w 102"/>
                <a:gd name="T35" fmla="*/ 64 h 64"/>
                <a:gd name="T36" fmla="*/ 55 w 102"/>
                <a:gd name="T37" fmla="*/ 60 h 64"/>
                <a:gd name="T38" fmla="*/ 62 w 102"/>
                <a:gd name="T39" fmla="*/ 57 h 64"/>
                <a:gd name="T40" fmla="*/ 62 w 102"/>
                <a:gd name="T41" fmla="*/ 51 h 64"/>
                <a:gd name="T42" fmla="*/ 64 w 102"/>
                <a:gd name="T43" fmla="*/ 51 h 64"/>
                <a:gd name="T44" fmla="*/ 77 w 102"/>
                <a:gd name="T45" fmla="*/ 48 h 64"/>
                <a:gd name="T46" fmla="*/ 91 w 102"/>
                <a:gd name="T47" fmla="*/ 49 h 64"/>
                <a:gd name="T48" fmla="*/ 84 w 102"/>
                <a:gd name="T49" fmla="*/ 37 h 64"/>
                <a:gd name="T50" fmla="*/ 89 w 102"/>
                <a:gd name="T51" fmla="*/ 31 h 64"/>
                <a:gd name="T52" fmla="*/ 91 w 102"/>
                <a:gd name="T53" fmla="*/ 22 h 64"/>
                <a:gd name="T54" fmla="*/ 98 w 102"/>
                <a:gd name="T55" fmla="*/ 17 h 64"/>
                <a:gd name="T56" fmla="*/ 102 w 102"/>
                <a:gd name="T57" fmla="*/ 8 h 64"/>
                <a:gd name="T58" fmla="*/ 102 w 102"/>
                <a:gd name="T5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64">
                  <a:moveTo>
                    <a:pt x="102" y="8"/>
                  </a:moveTo>
                  <a:lnTo>
                    <a:pt x="75" y="0"/>
                  </a:lnTo>
                  <a:lnTo>
                    <a:pt x="49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5"/>
                  </a:lnTo>
                  <a:lnTo>
                    <a:pt x="7" y="2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7" y="48"/>
                  </a:lnTo>
                  <a:lnTo>
                    <a:pt x="9" y="60"/>
                  </a:lnTo>
                  <a:lnTo>
                    <a:pt x="33" y="57"/>
                  </a:lnTo>
                  <a:lnTo>
                    <a:pt x="51" y="64"/>
                  </a:lnTo>
                  <a:lnTo>
                    <a:pt x="55" y="60"/>
                  </a:lnTo>
                  <a:lnTo>
                    <a:pt x="62" y="57"/>
                  </a:lnTo>
                  <a:lnTo>
                    <a:pt x="62" y="51"/>
                  </a:lnTo>
                  <a:lnTo>
                    <a:pt x="64" y="51"/>
                  </a:lnTo>
                  <a:lnTo>
                    <a:pt x="77" y="48"/>
                  </a:lnTo>
                  <a:lnTo>
                    <a:pt x="91" y="49"/>
                  </a:lnTo>
                  <a:lnTo>
                    <a:pt x="84" y="37"/>
                  </a:lnTo>
                  <a:lnTo>
                    <a:pt x="89" y="31"/>
                  </a:lnTo>
                  <a:lnTo>
                    <a:pt x="91" y="22"/>
                  </a:lnTo>
                  <a:lnTo>
                    <a:pt x="98" y="17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4" name="Freeform 1291"/>
            <p:cNvSpPr>
              <a:spLocks/>
            </p:cNvSpPr>
            <p:nvPr/>
          </p:nvSpPr>
          <p:spPr bwMode="auto">
            <a:xfrm>
              <a:off x="444" y="589"/>
              <a:ext cx="956" cy="517"/>
            </a:xfrm>
            <a:custGeom>
              <a:avLst/>
              <a:gdLst>
                <a:gd name="T0" fmla="*/ 751 w 956"/>
                <a:gd name="T1" fmla="*/ 441 h 517"/>
                <a:gd name="T2" fmla="*/ 765 w 956"/>
                <a:gd name="T3" fmla="*/ 417 h 517"/>
                <a:gd name="T4" fmla="*/ 780 w 956"/>
                <a:gd name="T5" fmla="*/ 391 h 517"/>
                <a:gd name="T6" fmla="*/ 789 w 956"/>
                <a:gd name="T7" fmla="*/ 353 h 517"/>
                <a:gd name="T8" fmla="*/ 758 w 956"/>
                <a:gd name="T9" fmla="*/ 344 h 517"/>
                <a:gd name="T10" fmla="*/ 816 w 956"/>
                <a:gd name="T11" fmla="*/ 355 h 517"/>
                <a:gd name="T12" fmla="*/ 847 w 956"/>
                <a:gd name="T13" fmla="*/ 337 h 517"/>
                <a:gd name="T14" fmla="*/ 838 w 956"/>
                <a:gd name="T15" fmla="*/ 279 h 517"/>
                <a:gd name="T16" fmla="*/ 871 w 956"/>
                <a:gd name="T17" fmla="*/ 253 h 517"/>
                <a:gd name="T18" fmla="*/ 906 w 956"/>
                <a:gd name="T19" fmla="*/ 253 h 517"/>
                <a:gd name="T20" fmla="*/ 935 w 956"/>
                <a:gd name="T21" fmla="*/ 244 h 517"/>
                <a:gd name="T22" fmla="*/ 940 w 956"/>
                <a:gd name="T23" fmla="*/ 179 h 517"/>
                <a:gd name="T24" fmla="*/ 955 w 956"/>
                <a:gd name="T25" fmla="*/ 160 h 517"/>
                <a:gd name="T26" fmla="*/ 933 w 956"/>
                <a:gd name="T27" fmla="*/ 122 h 517"/>
                <a:gd name="T28" fmla="*/ 902 w 956"/>
                <a:gd name="T29" fmla="*/ 140 h 517"/>
                <a:gd name="T30" fmla="*/ 873 w 956"/>
                <a:gd name="T31" fmla="*/ 197 h 517"/>
                <a:gd name="T32" fmla="*/ 845 w 956"/>
                <a:gd name="T33" fmla="*/ 173 h 517"/>
                <a:gd name="T34" fmla="*/ 820 w 956"/>
                <a:gd name="T35" fmla="*/ 140 h 517"/>
                <a:gd name="T36" fmla="*/ 795 w 956"/>
                <a:gd name="T37" fmla="*/ 126 h 517"/>
                <a:gd name="T38" fmla="*/ 778 w 956"/>
                <a:gd name="T39" fmla="*/ 88 h 517"/>
                <a:gd name="T40" fmla="*/ 756 w 956"/>
                <a:gd name="T41" fmla="*/ 11 h 517"/>
                <a:gd name="T42" fmla="*/ 724 w 956"/>
                <a:gd name="T43" fmla="*/ 20 h 517"/>
                <a:gd name="T44" fmla="*/ 715 w 956"/>
                <a:gd name="T45" fmla="*/ 57 h 517"/>
                <a:gd name="T46" fmla="*/ 756 w 956"/>
                <a:gd name="T47" fmla="*/ 119 h 517"/>
                <a:gd name="T48" fmla="*/ 742 w 956"/>
                <a:gd name="T49" fmla="*/ 153 h 517"/>
                <a:gd name="T50" fmla="*/ 760 w 956"/>
                <a:gd name="T51" fmla="*/ 160 h 517"/>
                <a:gd name="T52" fmla="*/ 731 w 956"/>
                <a:gd name="T53" fmla="*/ 204 h 517"/>
                <a:gd name="T54" fmla="*/ 722 w 956"/>
                <a:gd name="T55" fmla="*/ 208 h 517"/>
                <a:gd name="T56" fmla="*/ 711 w 956"/>
                <a:gd name="T57" fmla="*/ 184 h 517"/>
                <a:gd name="T58" fmla="*/ 689 w 956"/>
                <a:gd name="T59" fmla="*/ 191 h 517"/>
                <a:gd name="T60" fmla="*/ 680 w 956"/>
                <a:gd name="T61" fmla="*/ 182 h 517"/>
                <a:gd name="T62" fmla="*/ 604 w 956"/>
                <a:gd name="T63" fmla="*/ 179 h 517"/>
                <a:gd name="T64" fmla="*/ 565 w 956"/>
                <a:gd name="T65" fmla="*/ 155 h 517"/>
                <a:gd name="T66" fmla="*/ 529 w 956"/>
                <a:gd name="T67" fmla="*/ 179 h 517"/>
                <a:gd name="T68" fmla="*/ 551 w 956"/>
                <a:gd name="T69" fmla="*/ 166 h 517"/>
                <a:gd name="T70" fmla="*/ 553 w 956"/>
                <a:gd name="T71" fmla="*/ 175 h 517"/>
                <a:gd name="T72" fmla="*/ 540 w 956"/>
                <a:gd name="T73" fmla="*/ 222 h 517"/>
                <a:gd name="T74" fmla="*/ 522 w 956"/>
                <a:gd name="T75" fmla="*/ 222 h 517"/>
                <a:gd name="T76" fmla="*/ 514 w 956"/>
                <a:gd name="T77" fmla="*/ 210 h 517"/>
                <a:gd name="T78" fmla="*/ 422 w 956"/>
                <a:gd name="T79" fmla="*/ 195 h 517"/>
                <a:gd name="T80" fmla="*/ 416 w 956"/>
                <a:gd name="T81" fmla="*/ 173 h 517"/>
                <a:gd name="T82" fmla="*/ 402 w 956"/>
                <a:gd name="T83" fmla="*/ 150 h 517"/>
                <a:gd name="T84" fmla="*/ 282 w 956"/>
                <a:gd name="T85" fmla="*/ 124 h 517"/>
                <a:gd name="T86" fmla="*/ 262 w 956"/>
                <a:gd name="T87" fmla="*/ 91 h 517"/>
                <a:gd name="T88" fmla="*/ 254 w 956"/>
                <a:gd name="T89" fmla="*/ 117 h 517"/>
                <a:gd name="T90" fmla="*/ 207 w 956"/>
                <a:gd name="T91" fmla="*/ 71 h 517"/>
                <a:gd name="T92" fmla="*/ 171 w 956"/>
                <a:gd name="T93" fmla="*/ 111 h 517"/>
                <a:gd name="T94" fmla="*/ 162 w 956"/>
                <a:gd name="T95" fmla="*/ 117 h 517"/>
                <a:gd name="T96" fmla="*/ 103 w 956"/>
                <a:gd name="T97" fmla="*/ 140 h 517"/>
                <a:gd name="T98" fmla="*/ 94 w 956"/>
                <a:gd name="T99" fmla="*/ 157 h 517"/>
                <a:gd name="T100" fmla="*/ 0 w 956"/>
                <a:gd name="T101" fmla="*/ 109 h 517"/>
                <a:gd name="T102" fmla="*/ 53 w 956"/>
                <a:gd name="T103" fmla="*/ 504 h 517"/>
                <a:gd name="T104" fmla="*/ 105 w 956"/>
                <a:gd name="T105" fmla="*/ 51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6" h="517">
                  <a:moveTo>
                    <a:pt x="745" y="517"/>
                  </a:moveTo>
                  <a:lnTo>
                    <a:pt x="738" y="510"/>
                  </a:lnTo>
                  <a:lnTo>
                    <a:pt x="740" y="504"/>
                  </a:lnTo>
                  <a:lnTo>
                    <a:pt x="740" y="464"/>
                  </a:lnTo>
                  <a:lnTo>
                    <a:pt x="751" y="441"/>
                  </a:lnTo>
                  <a:lnTo>
                    <a:pt x="744" y="433"/>
                  </a:lnTo>
                  <a:lnTo>
                    <a:pt x="760" y="426"/>
                  </a:lnTo>
                  <a:lnTo>
                    <a:pt x="764" y="421"/>
                  </a:lnTo>
                  <a:lnTo>
                    <a:pt x="762" y="417"/>
                  </a:lnTo>
                  <a:lnTo>
                    <a:pt x="765" y="417"/>
                  </a:lnTo>
                  <a:lnTo>
                    <a:pt x="769" y="408"/>
                  </a:lnTo>
                  <a:lnTo>
                    <a:pt x="775" y="411"/>
                  </a:lnTo>
                  <a:lnTo>
                    <a:pt x="775" y="393"/>
                  </a:lnTo>
                  <a:lnTo>
                    <a:pt x="785" y="393"/>
                  </a:lnTo>
                  <a:lnTo>
                    <a:pt x="780" y="391"/>
                  </a:lnTo>
                  <a:lnTo>
                    <a:pt x="778" y="384"/>
                  </a:lnTo>
                  <a:lnTo>
                    <a:pt x="795" y="386"/>
                  </a:lnTo>
                  <a:lnTo>
                    <a:pt x="807" y="379"/>
                  </a:lnTo>
                  <a:lnTo>
                    <a:pt x="804" y="360"/>
                  </a:lnTo>
                  <a:lnTo>
                    <a:pt x="789" y="353"/>
                  </a:lnTo>
                  <a:lnTo>
                    <a:pt x="780" y="359"/>
                  </a:lnTo>
                  <a:lnTo>
                    <a:pt x="782" y="355"/>
                  </a:lnTo>
                  <a:lnTo>
                    <a:pt x="764" y="344"/>
                  </a:lnTo>
                  <a:lnTo>
                    <a:pt x="764" y="350"/>
                  </a:lnTo>
                  <a:lnTo>
                    <a:pt x="758" y="344"/>
                  </a:lnTo>
                  <a:lnTo>
                    <a:pt x="762" y="342"/>
                  </a:lnTo>
                  <a:lnTo>
                    <a:pt x="782" y="351"/>
                  </a:lnTo>
                  <a:lnTo>
                    <a:pt x="793" y="350"/>
                  </a:lnTo>
                  <a:lnTo>
                    <a:pt x="807" y="360"/>
                  </a:lnTo>
                  <a:lnTo>
                    <a:pt x="816" y="355"/>
                  </a:lnTo>
                  <a:lnTo>
                    <a:pt x="816" y="344"/>
                  </a:lnTo>
                  <a:lnTo>
                    <a:pt x="820" y="344"/>
                  </a:lnTo>
                  <a:lnTo>
                    <a:pt x="818" y="339"/>
                  </a:lnTo>
                  <a:lnTo>
                    <a:pt x="831" y="342"/>
                  </a:lnTo>
                  <a:lnTo>
                    <a:pt x="847" y="337"/>
                  </a:lnTo>
                  <a:lnTo>
                    <a:pt x="867" y="299"/>
                  </a:lnTo>
                  <a:lnTo>
                    <a:pt x="833" y="293"/>
                  </a:lnTo>
                  <a:lnTo>
                    <a:pt x="813" y="275"/>
                  </a:lnTo>
                  <a:lnTo>
                    <a:pt x="816" y="271"/>
                  </a:lnTo>
                  <a:lnTo>
                    <a:pt x="838" y="279"/>
                  </a:lnTo>
                  <a:lnTo>
                    <a:pt x="849" y="293"/>
                  </a:lnTo>
                  <a:lnTo>
                    <a:pt x="860" y="291"/>
                  </a:lnTo>
                  <a:lnTo>
                    <a:pt x="880" y="264"/>
                  </a:lnTo>
                  <a:lnTo>
                    <a:pt x="880" y="255"/>
                  </a:lnTo>
                  <a:lnTo>
                    <a:pt x="871" y="253"/>
                  </a:lnTo>
                  <a:lnTo>
                    <a:pt x="873" y="246"/>
                  </a:lnTo>
                  <a:lnTo>
                    <a:pt x="893" y="246"/>
                  </a:lnTo>
                  <a:lnTo>
                    <a:pt x="895" y="257"/>
                  </a:lnTo>
                  <a:lnTo>
                    <a:pt x="906" y="259"/>
                  </a:lnTo>
                  <a:lnTo>
                    <a:pt x="906" y="253"/>
                  </a:lnTo>
                  <a:lnTo>
                    <a:pt x="916" y="260"/>
                  </a:lnTo>
                  <a:lnTo>
                    <a:pt x="911" y="246"/>
                  </a:lnTo>
                  <a:lnTo>
                    <a:pt x="913" y="239"/>
                  </a:lnTo>
                  <a:lnTo>
                    <a:pt x="924" y="253"/>
                  </a:lnTo>
                  <a:lnTo>
                    <a:pt x="935" y="244"/>
                  </a:lnTo>
                  <a:lnTo>
                    <a:pt x="956" y="219"/>
                  </a:lnTo>
                  <a:lnTo>
                    <a:pt x="956" y="208"/>
                  </a:lnTo>
                  <a:lnTo>
                    <a:pt x="944" y="190"/>
                  </a:lnTo>
                  <a:lnTo>
                    <a:pt x="946" y="177"/>
                  </a:lnTo>
                  <a:lnTo>
                    <a:pt x="940" y="179"/>
                  </a:lnTo>
                  <a:lnTo>
                    <a:pt x="940" y="171"/>
                  </a:lnTo>
                  <a:lnTo>
                    <a:pt x="935" y="166"/>
                  </a:lnTo>
                  <a:lnTo>
                    <a:pt x="944" y="162"/>
                  </a:lnTo>
                  <a:lnTo>
                    <a:pt x="947" y="170"/>
                  </a:lnTo>
                  <a:lnTo>
                    <a:pt x="955" y="160"/>
                  </a:lnTo>
                  <a:lnTo>
                    <a:pt x="956" y="150"/>
                  </a:lnTo>
                  <a:lnTo>
                    <a:pt x="946" y="148"/>
                  </a:lnTo>
                  <a:lnTo>
                    <a:pt x="956" y="137"/>
                  </a:lnTo>
                  <a:lnTo>
                    <a:pt x="940" y="133"/>
                  </a:lnTo>
                  <a:lnTo>
                    <a:pt x="933" y="122"/>
                  </a:lnTo>
                  <a:lnTo>
                    <a:pt x="936" y="120"/>
                  </a:lnTo>
                  <a:lnTo>
                    <a:pt x="935" y="111"/>
                  </a:lnTo>
                  <a:lnTo>
                    <a:pt x="889" y="106"/>
                  </a:lnTo>
                  <a:lnTo>
                    <a:pt x="889" y="129"/>
                  </a:lnTo>
                  <a:lnTo>
                    <a:pt x="902" y="140"/>
                  </a:lnTo>
                  <a:lnTo>
                    <a:pt x="895" y="148"/>
                  </a:lnTo>
                  <a:lnTo>
                    <a:pt x="902" y="153"/>
                  </a:lnTo>
                  <a:lnTo>
                    <a:pt x="886" y="157"/>
                  </a:lnTo>
                  <a:lnTo>
                    <a:pt x="884" y="171"/>
                  </a:lnTo>
                  <a:lnTo>
                    <a:pt x="873" y="197"/>
                  </a:lnTo>
                  <a:lnTo>
                    <a:pt x="871" y="210"/>
                  </a:lnTo>
                  <a:lnTo>
                    <a:pt x="860" y="217"/>
                  </a:lnTo>
                  <a:lnTo>
                    <a:pt x="842" y="188"/>
                  </a:lnTo>
                  <a:lnTo>
                    <a:pt x="845" y="168"/>
                  </a:lnTo>
                  <a:lnTo>
                    <a:pt x="845" y="173"/>
                  </a:lnTo>
                  <a:lnTo>
                    <a:pt x="851" y="173"/>
                  </a:lnTo>
                  <a:lnTo>
                    <a:pt x="845" y="148"/>
                  </a:lnTo>
                  <a:lnTo>
                    <a:pt x="833" y="131"/>
                  </a:lnTo>
                  <a:lnTo>
                    <a:pt x="825" y="131"/>
                  </a:lnTo>
                  <a:lnTo>
                    <a:pt x="820" y="140"/>
                  </a:lnTo>
                  <a:lnTo>
                    <a:pt x="820" y="155"/>
                  </a:lnTo>
                  <a:lnTo>
                    <a:pt x="811" y="173"/>
                  </a:lnTo>
                  <a:lnTo>
                    <a:pt x="807" y="162"/>
                  </a:lnTo>
                  <a:lnTo>
                    <a:pt x="811" y="150"/>
                  </a:lnTo>
                  <a:lnTo>
                    <a:pt x="795" y="126"/>
                  </a:lnTo>
                  <a:lnTo>
                    <a:pt x="802" y="128"/>
                  </a:lnTo>
                  <a:lnTo>
                    <a:pt x="804" y="119"/>
                  </a:lnTo>
                  <a:lnTo>
                    <a:pt x="773" y="111"/>
                  </a:lnTo>
                  <a:lnTo>
                    <a:pt x="785" y="99"/>
                  </a:lnTo>
                  <a:lnTo>
                    <a:pt x="778" y="88"/>
                  </a:lnTo>
                  <a:lnTo>
                    <a:pt x="793" y="91"/>
                  </a:lnTo>
                  <a:lnTo>
                    <a:pt x="769" y="59"/>
                  </a:lnTo>
                  <a:lnTo>
                    <a:pt x="767" y="35"/>
                  </a:lnTo>
                  <a:lnTo>
                    <a:pt x="758" y="22"/>
                  </a:lnTo>
                  <a:lnTo>
                    <a:pt x="756" y="11"/>
                  </a:lnTo>
                  <a:lnTo>
                    <a:pt x="745" y="15"/>
                  </a:lnTo>
                  <a:lnTo>
                    <a:pt x="744" y="9"/>
                  </a:lnTo>
                  <a:lnTo>
                    <a:pt x="745" y="4"/>
                  </a:lnTo>
                  <a:lnTo>
                    <a:pt x="736" y="0"/>
                  </a:lnTo>
                  <a:lnTo>
                    <a:pt x="724" y="20"/>
                  </a:lnTo>
                  <a:lnTo>
                    <a:pt x="729" y="26"/>
                  </a:lnTo>
                  <a:lnTo>
                    <a:pt x="727" y="35"/>
                  </a:lnTo>
                  <a:lnTo>
                    <a:pt x="722" y="29"/>
                  </a:lnTo>
                  <a:lnTo>
                    <a:pt x="715" y="35"/>
                  </a:lnTo>
                  <a:lnTo>
                    <a:pt x="715" y="57"/>
                  </a:lnTo>
                  <a:lnTo>
                    <a:pt x="722" y="66"/>
                  </a:lnTo>
                  <a:lnTo>
                    <a:pt x="711" y="79"/>
                  </a:lnTo>
                  <a:lnTo>
                    <a:pt x="711" y="93"/>
                  </a:lnTo>
                  <a:lnTo>
                    <a:pt x="745" y="122"/>
                  </a:lnTo>
                  <a:lnTo>
                    <a:pt x="756" y="119"/>
                  </a:lnTo>
                  <a:lnTo>
                    <a:pt x="758" y="131"/>
                  </a:lnTo>
                  <a:lnTo>
                    <a:pt x="755" y="133"/>
                  </a:lnTo>
                  <a:lnTo>
                    <a:pt x="756" y="124"/>
                  </a:lnTo>
                  <a:lnTo>
                    <a:pt x="751" y="126"/>
                  </a:lnTo>
                  <a:lnTo>
                    <a:pt x="742" y="153"/>
                  </a:lnTo>
                  <a:lnTo>
                    <a:pt x="751" y="153"/>
                  </a:lnTo>
                  <a:lnTo>
                    <a:pt x="755" y="148"/>
                  </a:lnTo>
                  <a:lnTo>
                    <a:pt x="751" y="148"/>
                  </a:lnTo>
                  <a:lnTo>
                    <a:pt x="753" y="140"/>
                  </a:lnTo>
                  <a:lnTo>
                    <a:pt x="760" y="160"/>
                  </a:lnTo>
                  <a:lnTo>
                    <a:pt x="742" y="182"/>
                  </a:lnTo>
                  <a:lnTo>
                    <a:pt x="727" y="180"/>
                  </a:lnTo>
                  <a:lnTo>
                    <a:pt x="729" y="186"/>
                  </a:lnTo>
                  <a:lnTo>
                    <a:pt x="727" y="197"/>
                  </a:lnTo>
                  <a:lnTo>
                    <a:pt x="731" y="204"/>
                  </a:lnTo>
                  <a:lnTo>
                    <a:pt x="731" y="217"/>
                  </a:lnTo>
                  <a:lnTo>
                    <a:pt x="727" y="215"/>
                  </a:lnTo>
                  <a:lnTo>
                    <a:pt x="729" y="210"/>
                  </a:lnTo>
                  <a:lnTo>
                    <a:pt x="722" y="215"/>
                  </a:lnTo>
                  <a:lnTo>
                    <a:pt x="722" y="208"/>
                  </a:lnTo>
                  <a:lnTo>
                    <a:pt x="715" y="204"/>
                  </a:lnTo>
                  <a:lnTo>
                    <a:pt x="722" y="199"/>
                  </a:lnTo>
                  <a:lnTo>
                    <a:pt x="718" y="195"/>
                  </a:lnTo>
                  <a:lnTo>
                    <a:pt x="722" y="175"/>
                  </a:lnTo>
                  <a:lnTo>
                    <a:pt x="711" y="184"/>
                  </a:lnTo>
                  <a:lnTo>
                    <a:pt x="713" y="171"/>
                  </a:lnTo>
                  <a:lnTo>
                    <a:pt x="705" y="173"/>
                  </a:lnTo>
                  <a:lnTo>
                    <a:pt x="700" y="164"/>
                  </a:lnTo>
                  <a:lnTo>
                    <a:pt x="678" y="168"/>
                  </a:lnTo>
                  <a:lnTo>
                    <a:pt x="689" y="191"/>
                  </a:lnTo>
                  <a:lnTo>
                    <a:pt x="702" y="188"/>
                  </a:lnTo>
                  <a:lnTo>
                    <a:pt x="702" y="199"/>
                  </a:lnTo>
                  <a:lnTo>
                    <a:pt x="700" y="200"/>
                  </a:lnTo>
                  <a:lnTo>
                    <a:pt x="685" y="195"/>
                  </a:lnTo>
                  <a:lnTo>
                    <a:pt x="680" y="182"/>
                  </a:lnTo>
                  <a:lnTo>
                    <a:pt x="676" y="184"/>
                  </a:lnTo>
                  <a:lnTo>
                    <a:pt x="684" y="195"/>
                  </a:lnTo>
                  <a:lnTo>
                    <a:pt x="651" y="191"/>
                  </a:lnTo>
                  <a:lnTo>
                    <a:pt x="620" y="199"/>
                  </a:lnTo>
                  <a:lnTo>
                    <a:pt x="604" y="179"/>
                  </a:lnTo>
                  <a:lnTo>
                    <a:pt x="582" y="180"/>
                  </a:lnTo>
                  <a:lnTo>
                    <a:pt x="582" y="175"/>
                  </a:lnTo>
                  <a:lnTo>
                    <a:pt x="567" y="164"/>
                  </a:lnTo>
                  <a:lnTo>
                    <a:pt x="571" y="162"/>
                  </a:lnTo>
                  <a:lnTo>
                    <a:pt x="565" y="155"/>
                  </a:lnTo>
                  <a:lnTo>
                    <a:pt x="567" y="153"/>
                  </a:lnTo>
                  <a:lnTo>
                    <a:pt x="556" y="142"/>
                  </a:lnTo>
                  <a:lnTo>
                    <a:pt x="524" y="157"/>
                  </a:lnTo>
                  <a:lnTo>
                    <a:pt x="516" y="170"/>
                  </a:lnTo>
                  <a:lnTo>
                    <a:pt x="529" y="179"/>
                  </a:lnTo>
                  <a:lnTo>
                    <a:pt x="534" y="177"/>
                  </a:lnTo>
                  <a:lnTo>
                    <a:pt x="529" y="171"/>
                  </a:lnTo>
                  <a:lnTo>
                    <a:pt x="534" y="170"/>
                  </a:lnTo>
                  <a:lnTo>
                    <a:pt x="549" y="173"/>
                  </a:lnTo>
                  <a:lnTo>
                    <a:pt x="551" y="166"/>
                  </a:lnTo>
                  <a:lnTo>
                    <a:pt x="549" y="162"/>
                  </a:lnTo>
                  <a:lnTo>
                    <a:pt x="553" y="162"/>
                  </a:lnTo>
                  <a:lnTo>
                    <a:pt x="551" y="160"/>
                  </a:lnTo>
                  <a:lnTo>
                    <a:pt x="562" y="155"/>
                  </a:lnTo>
                  <a:lnTo>
                    <a:pt x="553" y="175"/>
                  </a:lnTo>
                  <a:lnTo>
                    <a:pt x="534" y="182"/>
                  </a:lnTo>
                  <a:lnTo>
                    <a:pt x="533" y="186"/>
                  </a:lnTo>
                  <a:lnTo>
                    <a:pt x="534" y="188"/>
                  </a:lnTo>
                  <a:lnTo>
                    <a:pt x="527" y="195"/>
                  </a:lnTo>
                  <a:lnTo>
                    <a:pt x="540" y="222"/>
                  </a:lnTo>
                  <a:lnTo>
                    <a:pt x="538" y="222"/>
                  </a:lnTo>
                  <a:lnTo>
                    <a:pt x="540" y="230"/>
                  </a:lnTo>
                  <a:lnTo>
                    <a:pt x="533" y="230"/>
                  </a:lnTo>
                  <a:lnTo>
                    <a:pt x="533" y="237"/>
                  </a:lnTo>
                  <a:lnTo>
                    <a:pt x="522" y="222"/>
                  </a:lnTo>
                  <a:lnTo>
                    <a:pt x="531" y="220"/>
                  </a:lnTo>
                  <a:lnTo>
                    <a:pt x="527" y="213"/>
                  </a:lnTo>
                  <a:lnTo>
                    <a:pt x="518" y="210"/>
                  </a:lnTo>
                  <a:lnTo>
                    <a:pt x="518" y="199"/>
                  </a:lnTo>
                  <a:lnTo>
                    <a:pt x="514" y="210"/>
                  </a:lnTo>
                  <a:lnTo>
                    <a:pt x="513" y="195"/>
                  </a:lnTo>
                  <a:lnTo>
                    <a:pt x="500" y="195"/>
                  </a:lnTo>
                  <a:lnTo>
                    <a:pt x="496" y="182"/>
                  </a:lnTo>
                  <a:lnTo>
                    <a:pt x="467" y="197"/>
                  </a:lnTo>
                  <a:lnTo>
                    <a:pt x="422" y="195"/>
                  </a:lnTo>
                  <a:lnTo>
                    <a:pt x="407" y="188"/>
                  </a:lnTo>
                  <a:lnTo>
                    <a:pt x="413" y="184"/>
                  </a:lnTo>
                  <a:lnTo>
                    <a:pt x="413" y="177"/>
                  </a:lnTo>
                  <a:lnTo>
                    <a:pt x="420" y="175"/>
                  </a:lnTo>
                  <a:lnTo>
                    <a:pt x="416" y="173"/>
                  </a:lnTo>
                  <a:lnTo>
                    <a:pt x="433" y="173"/>
                  </a:lnTo>
                  <a:lnTo>
                    <a:pt x="429" y="162"/>
                  </a:lnTo>
                  <a:lnTo>
                    <a:pt x="413" y="144"/>
                  </a:lnTo>
                  <a:lnTo>
                    <a:pt x="398" y="142"/>
                  </a:lnTo>
                  <a:lnTo>
                    <a:pt x="402" y="150"/>
                  </a:lnTo>
                  <a:lnTo>
                    <a:pt x="385" y="146"/>
                  </a:lnTo>
                  <a:lnTo>
                    <a:pt x="334" y="124"/>
                  </a:lnTo>
                  <a:lnTo>
                    <a:pt x="309" y="106"/>
                  </a:lnTo>
                  <a:lnTo>
                    <a:pt x="287" y="106"/>
                  </a:lnTo>
                  <a:lnTo>
                    <a:pt x="282" y="124"/>
                  </a:lnTo>
                  <a:lnTo>
                    <a:pt x="263" y="126"/>
                  </a:lnTo>
                  <a:lnTo>
                    <a:pt x="273" y="109"/>
                  </a:lnTo>
                  <a:lnTo>
                    <a:pt x="265" y="109"/>
                  </a:lnTo>
                  <a:lnTo>
                    <a:pt x="265" y="91"/>
                  </a:lnTo>
                  <a:lnTo>
                    <a:pt x="262" y="91"/>
                  </a:lnTo>
                  <a:lnTo>
                    <a:pt x="263" y="95"/>
                  </a:lnTo>
                  <a:lnTo>
                    <a:pt x="262" y="99"/>
                  </a:lnTo>
                  <a:lnTo>
                    <a:pt x="260" y="97"/>
                  </a:lnTo>
                  <a:lnTo>
                    <a:pt x="249" y="115"/>
                  </a:lnTo>
                  <a:lnTo>
                    <a:pt x="254" y="117"/>
                  </a:lnTo>
                  <a:lnTo>
                    <a:pt x="245" y="124"/>
                  </a:lnTo>
                  <a:lnTo>
                    <a:pt x="240" y="124"/>
                  </a:lnTo>
                  <a:lnTo>
                    <a:pt x="229" y="109"/>
                  </a:lnTo>
                  <a:lnTo>
                    <a:pt x="220" y="82"/>
                  </a:lnTo>
                  <a:lnTo>
                    <a:pt x="207" y="71"/>
                  </a:lnTo>
                  <a:lnTo>
                    <a:pt x="203" y="77"/>
                  </a:lnTo>
                  <a:lnTo>
                    <a:pt x="213" y="86"/>
                  </a:lnTo>
                  <a:lnTo>
                    <a:pt x="191" y="109"/>
                  </a:lnTo>
                  <a:lnTo>
                    <a:pt x="194" y="99"/>
                  </a:lnTo>
                  <a:lnTo>
                    <a:pt x="171" y="111"/>
                  </a:lnTo>
                  <a:lnTo>
                    <a:pt x="160" y="133"/>
                  </a:lnTo>
                  <a:lnTo>
                    <a:pt x="160" y="120"/>
                  </a:lnTo>
                  <a:lnTo>
                    <a:pt x="129" y="137"/>
                  </a:lnTo>
                  <a:lnTo>
                    <a:pt x="147" y="117"/>
                  </a:lnTo>
                  <a:lnTo>
                    <a:pt x="162" y="117"/>
                  </a:lnTo>
                  <a:lnTo>
                    <a:pt x="182" y="99"/>
                  </a:lnTo>
                  <a:lnTo>
                    <a:pt x="185" y="93"/>
                  </a:lnTo>
                  <a:lnTo>
                    <a:pt x="182" y="84"/>
                  </a:lnTo>
                  <a:lnTo>
                    <a:pt x="114" y="128"/>
                  </a:lnTo>
                  <a:lnTo>
                    <a:pt x="103" y="140"/>
                  </a:lnTo>
                  <a:lnTo>
                    <a:pt x="111" y="155"/>
                  </a:lnTo>
                  <a:lnTo>
                    <a:pt x="109" y="162"/>
                  </a:lnTo>
                  <a:lnTo>
                    <a:pt x="100" y="148"/>
                  </a:lnTo>
                  <a:lnTo>
                    <a:pt x="89" y="148"/>
                  </a:lnTo>
                  <a:lnTo>
                    <a:pt x="94" y="157"/>
                  </a:lnTo>
                  <a:lnTo>
                    <a:pt x="91" y="157"/>
                  </a:lnTo>
                  <a:lnTo>
                    <a:pt x="73" y="144"/>
                  </a:lnTo>
                  <a:lnTo>
                    <a:pt x="56" y="144"/>
                  </a:lnTo>
                  <a:lnTo>
                    <a:pt x="29" y="115"/>
                  </a:lnTo>
                  <a:lnTo>
                    <a:pt x="0" y="109"/>
                  </a:lnTo>
                  <a:lnTo>
                    <a:pt x="0" y="470"/>
                  </a:lnTo>
                  <a:lnTo>
                    <a:pt x="16" y="473"/>
                  </a:lnTo>
                  <a:lnTo>
                    <a:pt x="29" y="470"/>
                  </a:lnTo>
                  <a:lnTo>
                    <a:pt x="29" y="479"/>
                  </a:lnTo>
                  <a:lnTo>
                    <a:pt x="53" y="504"/>
                  </a:lnTo>
                  <a:lnTo>
                    <a:pt x="56" y="513"/>
                  </a:lnTo>
                  <a:lnTo>
                    <a:pt x="69" y="506"/>
                  </a:lnTo>
                  <a:lnTo>
                    <a:pt x="76" y="493"/>
                  </a:lnTo>
                  <a:lnTo>
                    <a:pt x="89" y="486"/>
                  </a:lnTo>
                  <a:lnTo>
                    <a:pt x="105" y="515"/>
                  </a:lnTo>
                  <a:lnTo>
                    <a:pt x="745" y="517"/>
                  </a:lnTo>
                  <a:lnTo>
                    <a:pt x="745" y="51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5" name="Freeform 1292"/>
            <p:cNvSpPr>
              <a:spLocks/>
            </p:cNvSpPr>
            <p:nvPr/>
          </p:nvSpPr>
          <p:spPr bwMode="auto">
            <a:xfrm>
              <a:off x="444" y="589"/>
              <a:ext cx="956" cy="517"/>
            </a:xfrm>
            <a:custGeom>
              <a:avLst/>
              <a:gdLst>
                <a:gd name="T0" fmla="*/ 751 w 956"/>
                <a:gd name="T1" fmla="*/ 441 h 517"/>
                <a:gd name="T2" fmla="*/ 765 w 956"/>
                <a:gd name="T3" fmla="*/ 417 h 517"/>
                <a:gd name="T4" fmla="*/ 780 w 956"/>
                <a:gd name="T5" fmla="*/ 391 h 517"/>
                <a:gd name="T6" fmla="*/ 789 w 956"/>
                <a:gd name="T7" fmla="*/ 353 h 517"/>
                <a:gd name="T8" fmla="*/ 758 w 956"/>
                <a:gd name="T9" fmla="*/ 344 h 517"/>
                <a:gd name="T10" fmla="*/ 816 w 956"/>
                <a:gd name="T11" fmla="*/ 355 h 517"/>
                <a:gd name="T12" fmla="*/ 847 w 956"/>
                <a:gd name="T13" fmla="*/ 337 h 517"/>
                <a:gd name="T14" fmla="*/ 838 w 956"/>
                <a:gd name="T15" fmla="*/ 279 h 517"/>
                <a:gd name="T16" fmla="*/ 871 w 956"/>
                <a:gd name="T17" fmla="*/ 253 h 517"/>
                <a:gd name="T18" fmla="*/ 906 w 956"/>
                <a:gd name="T19" fmla="*/ 253 h 517"/>
                <a:gd name="T20" fmla="*/ 935 w 956"/>
                <a:gd name="T21" fmla="*/ 244 h 517"/>
                <a:gd name="T22" fmla="*/ 940 w 956"/>
                <a:gd name="T23" fmla="*/ 179 h 517"/>
                <a:gd name="T24" fmla="*/ 955 w 956"/>
                <a:gd name="T25" fmla="*/ 160 h 517"/>
                <a:gd name="T26" fmla="*/ 933 w 956"/>
                <a:gd name="T27" fmla="*/ 122 h 517"/>
                <a:gd name="T28" fmla="*/ 902 w 956"/>
                <a:gd name="T29" fmla="*/ 140 h 517"/>
                <a:gd name="T30" fmla="*/ 873 w 956"/>
                <a:gd name="T31" fmla="*/ 197 h 517"/>
                <a:gd name="T32" fmla="*/ 845 w 956"/>
                <a:gd name="T33" fmla="*/ 173 h 517"/>
                <a:gd name="T34" fmla="*/ 820 w 956"/>
                <a:gd name="T35" fmla="*/ 140 h 517"/>
                <a:gd name="T36" fmla="*/ 795 w 956"/>
                <a:gd name="T37" fmla="*/ 126 h 517"/>
                <a:gd name="T38" fmla="*/ 778 w 956"/>
                <a:gd name="T39" fmla="*/ 88 h 517"/>
                <a:gd name="T40" fmla="*/ 756 w 956"/>
                <a:gd name="T41" fmla="*/ 11 h 517"/>
                <a:gd name="T42" fmla="*/ 724 w 956"/>
                <a:gd name="T43" fmla="*/ 20 h 517"/>
                <a:gd name="T44" fmla="*/ 715 w 956"/>
                <a:gd name="T45" fmla="*/ 57 h 517"/>
                <a:gd name="T46" fmla="*/ 756 w 956"/>
                <a:gd name="T47" fmla="*/ 119 h 517"/>
                <a:gd name="T48" fmla="*/ 742 w 956"/>
                <a:gd name="T49" fmla="*/ 153 h 517"/>
                <a:gd name="T50" fmla="*/ 760 w 956"/>
                <a:gd name="T51" fmla="*/ 160 h 517"/>
                <a:gd name="T52" fmla="*/ 731 w 956"/>
                <a:gd name="T53" fmla="*/ 204 h 517"/>
                <a:gd name="T54" fmla="*/ 722 w 956"/>
                <a:gd name="T55" fmla="*/ 208 h 517"/>
                <a:gd name="T56" fmla="*/ 711 w 956"/>
                <a:gd name="T57" fmla="*/ 184 h 517"/>
                <a:gd name="T58" fmla="*/ 689 w 956"/>
                <a:gd name="T59" fmla="*/ 191 h 517"/>
                <a:gd name="T60" fmla="*/ 680 w 956"/>
                <a:gd name="T61" fmla="*/ 182 h 517"/>
                <a:gd name="T62" fmla="*/ 604 w 956"/>
                <a:gd name="T63" fmla="*/ 179 h 517"/>
                <a:gd name="T64" fmla="*/ 565 w 956"/>
                <a:gd name="T65" fmla="*/ 155 h 517"/>
                <a:gd name="T66" fmla="*/ 529 w 956"/>
                <a:gd name="T67" fmla="*/ 179 h 517"/>
                <a:gd name="T68" fmla="*/ 551 w 956"/>
                <a:gd name="T69" fmla="*/ 166 h 517"/>
                <a:gd name="T70" fmla="*/ 553 w 956"/>
                <a:gd name="T71" fmla="*/ 175 h 517"/>
                <a:gd name="T72" fmla="*/ 540 w 956"/>
                <a:gd name="T73" fmla="*/ 222 h 517"/>
                <a:gd name="T74" fmla="*/ 522 w 956"/>
                <a:gd name="T75" fmla="*/ 222 h 517"/>
                <a:gd name="T76" fmla="*/ 514 w 956"/>
                <a:gd name="T77" fmla="*/ 210 h 517"/>
                <a:gd name="T78" fmla="*/ 422 w 956"/>
                <a:gd name="T79" fmla="*/ 195 h 517"/>
                <a:gd name="T80" fmla="*/ 416 w 956"/>
                <a:gd name="T81" fmla="*/ 173 h 517"/>
                <a:gd name="T82" fmla="*/ 402 w 956"/>
                <a:gd name="T83" fmla="*/ 150 h 517"/>
                <a:gd name="T84" fmla="*/ 282 w 956"/>
                <a:gd name="T85" fmla="*/ 124 h 517"/>
                <a:gd name="T86" fmla="*/ 262 w 956"/>
                <a:gd name="T87" fmla="*/ 91 h 517"/>
                <a:gd name="T88" fmla="*/ 254 w 956"/>
                <a:gd name="T89" fmla="*/ 117 h 517"/>
                <a:gd name="T90" fmla="*/ 207 w 956"/>
                <a:gd name="T91" fmla="*/ 71 h 517"/>
                <a:gd name="T92" fmla="*/ 171 w 956"/>
                <a:gd name="T93" fmla="*/ 111 h 517"/>
                <a:gd name="T94" fmla="*/ 162 w 956"/>
                <a:gd name="T95" fmla="*/ 117 h 517"/>
                <a:gd name="T96" fmla="*/ 103 w 956"/>
                <a:gd name="T97" fmla="*/ 140 h 517"/>
                <a:gd name="T98" fmla="*/ 94 w 956"/>
                <a:gd name="T99" fmla="*/ 157 h 517"/>
                <a:gd name="T100" fmla="*/ 0 w 956"/>
                <a:gd name="T101" fmla="*/ 109 h 517"/>
                <a:gd name="T102" fmla="*/ 53 w 956"/>
                <a:gd name="T103" fmla="*/ 504 h 517"/>
                <a:gd name="T104" fmla="*/ 105 w 956"/>
                <a:gd name="T105" fmla="*/ 51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6" h="517">
                  <a:moveTo>
                    <a:pt x="745" y="517"/>
                  </a:moveTo>
                  <a:lnTo>
                    <a:pt x="738" y="510"/>
                  </a:lnTo>
                  <a:lnTo>
                    <a:pt x="740" y="504"/>
                  </a:lnTo>
                  <a:lnTo>
                    <a:pt x="740" y="464"/>
                  </a:lnTo>
                  <a:lnTo>
                    <a:pt x="751" y="441"/>
                  </a:lnTo>
                  <a:lnTo>
                    <a:pt x="744" y="433"/>
                  </a:lnTo>
                  <a:lnTo>
                    <a:pt x="760" y="426"/>
                  </a:lnTo>
                  <a:lnTo>
                    <a:pt x="764" y="421"/>
                  </a:lnTo>
                  <a:lnTo>
                    <a:pt x="762" y="417"/>
                  </a:lnTo>
                  <a:lnTo>
                    <a:pt x="765" y="417"/>
                  </a:lnTo>
                  <a:lnTo>
                    <a:pt x="769" y="408"/>
                  </a:lnTo>
                  <a:lnTo>
                    <a:pt x="775" y="411"/>
                  </a:lnTo>
                  <a:lnTo>
                    <a:pt x="775" y="393"/>
                  </a:lnTo>
                  <a:lnTo>
                    <a:pt x="785" y="393"/>
                  </a:lnTo>
                  <a:lnTo>
                    <a:pt x="780" y="391"/>
                  </a:lnTo>
                  <a:lnTo>
                    <a:pt x="778" y="384"/>
                  </a:lnTo>
                  <a:lnTo>
                    <a:pt x="795" y="386"/>
                  </a:lnTo>
                  <a:lnTo>
                    <a:pt x="807" y="379"/>
                  </a:lnTo>
                  <a:lnTo>
                    <a:pt x="804" y="360"/>
                  </a:lnTo>
                  <a:lnTo>
                    <a:pt x="789" y="353"/>
                  </a:lnTo>
                  <a:lnTo>
                    <a:pt x="780" y="359"/>
                  </a:lnTo>
                  <a:lnTo>
                    <a:pt x="782" y="355"/>
                  </a:lnTo>
                  <a:lnTo>
                    <a:pt x="764" y="344"/>
                  </a:lnTo>
                  <a:lnTo>
                    <a:pt x="764" y="350"/>
                  </a:lnTo>
                  <a:lnTo>
                    <a:pt x="758" y="344"/>
                  </a:lnTo>
                  <a:lnTo>
                    <a:pt x="762" y="342"/>
                  </a:lnTo>
                  <a:lnTo>
                    <a:pt x="782" y="351"/>
                  </a:lnTo>
                  <a:lnTo>
                    <a:pt x="793" y="350"/>
                  </a:lnTo>
                  <a:lnTo>
                    <a:pt x="807" y="360"/>
                  </a:lnTo>
                  <a:lnTo>
                    <a:pt x="816" y="355"/>
                  </a:lnTo>
                  <a:lnTo>
                    <a:pt x="816" y="344"/>
                  </a:lnTo>
                  <a:lnTo>
                    <a:pt x="820" y="344"/>
                  </a:lnTo>
                  <a:lnTo>
                    <a:pt x="818" y="339"/>
                  </a:lnTo>
                  <a:lnTo>
                    <a:pt x="831" y="342"/>
                  </a:lnTo>
                  <a:lnTo>
                    <a:pt x="847" y="337"/>
                  </a:lnTo>
                  <a:lnTo>
                    <a:pt x="867" y="299"/>
                  </a:lnTo>
                  <a:lnTo>
                    <a:pt x="833" y="293"/>
                  </a:lnTo>
                  <a:lnTo>
                    <a:pt x="813" y="275"/>
                  </a:lnTo>
                  <a:lnTo>
                    <a:pt x="816" y="271"/>
                  </a:lnTo>
                  <a:lnTo>
                    <a:pt x="838" y="279"/>
                  </a:lnTo>
                  <a:lnTo>
                    <a:pt x="849" y="293"/>
                  </a:lnTo>
                  <a:lnTo>
                    <a:pt x="860" y="291"/>
                  </a:lnTo>
                  <a:lnTo>
                    <a:pt x="880" y="264"/>
                  </a:lnTo>
                  <a:lnTo>
                    <a:pt x="880" y="255"/>
                  </a:lnTo>
                  <a:lnTo>
                    <a:pt x="871" y="253"/>
                  </a:lnTo>
                  <a:lnTo>
                    <a:pt x="873" y="246"/>
                  </a:lnTo>
                  <a:lnTo>
                    <a:pt x="893" y="246"/>
                  </a:lnTo>
                  <a:lnTo>
                    <a:pt x="895" y="257"/>
                  </a:lnTo>
                  <a:lnTo>
                    <a:pt x="906" y="259"/>
                  </a:lnTo>
                  <a:lnTo>
                    <a:pt x="906" y="253"/>
                  </a:lnTo>
                  <a:lnTo>
                    <a:pt x="916" y="260"/>
                  </a:lnTo>
                  <a:lnTo>
                    <a:pt x="911" y="246"/>
                  </a:lnTo>
                  <a:lnTo>
                    <a:pt x="913" y="239"/>
                  </a:lnTo>
                  <a:lnTo>
                    <a:pt x="924" y="253"/>
                  </a:lnTo>
                  <a:lnTo>
                    <a:pt x="935" y="244"/>
                  </a:lnTo>
                  <a:lnTo>
                    <a:pt x="956" y="219"/>
                  </a:lnTo>
                  <a:lnTo>
                    <a:pt x="956" y="208"/>
                  </a:lnTo>
                  <a:lnTo>
                    <a:pt x="944" y="190"/>
                  </a:lnTo>
                  <a:lnTo>
                    <a:pt x="946" y="177"/>
                  </a:lnTo>
                  <a:lnTo>
                    <a:pt x="940" y="179"/>
                  </a:lnTo>
                  <a:lnTo>
                    <a:pt x="940" y="171"/>
                  </a:lnTo>
                  <a:lnTo>
                    <a:pt x="935" y="166"/>
                  </a:lnTo>
                  <a:lnTo>
                    <a:pt x="944" y="162"/>
                  </a:lnTo>
                  <a:lnTo>
                    <a:pt x="947" y="170"/>
                  </a:lnTo>
                  <a:lnTo>
                    <a:pt x="955" y="160"/>
                  </a:lnTo>
                  <a:lnTo>
                    <a:pt x="956" y="150"/>
                  </a:lnTo>
                  <a:lnTo>
                    <a:pt x="946" y="148"/>
                  </a:lnTo>
                  <a:lnTo>
                    <a:pt x="956" y="137"/>
                  </a:lnTo>
                  <a:lnTo>
                    <a:pt x="940" y="133"/>
                  </a:lnTo>
                  <a:lnTo>
                    <a:pt x="933" y="122"/>
                  </a:lnTo>
                  <a:lnTo>
                    <a:pt x="936" y="120"/>
                  </a:lnTo>
                  <a:lnTo>
                    <a:pt x="935" y="111"/>
                  </a:lnTo>
                  <a:lnTo>
                    <a:pt x="889" y="106"/>
                  </a:lnTo>
                  <a:lnTo>
                    <a:pt x="889" y="129"/>
                  </a:lnTo>
                  <a:lnTo>
                    <a:pt x="902" y="140"/>
                  </a:lnTo>
                  <a:lnTo>
                    <a:pt x="895" y="148"/>
                  </a:lnTo>
                  <a:lnTo>
                    <a:pt x="902" y="153"/>
                  </a:lnTo>
                  <a:lnTo>
                    <a:pt x="886" y="157"/>
                  </a:lnTo>
                  <a:lnTo>
                    <a:pt x="884" y="171"/>
                  </a:lnTo>
                  <a:lnTo>
                    <a:pt x="873" y="197"/>
                  </a:lnTo>
                  <a:lnTo>
                    <a:pt x="871" y="210"/>
                  </a:lnTo>
                  <a:lnTo>
                    <a:pt x="860" y="217"/>
                  </a:lnTo>
                  <a:lnTo>
                    <a:pt x="842" y="188"/>
                  </a:lnTo>
                  <a:lnTo>
                    <a:pt x="845" y="168"/>
                  </a:lnTo>
                  <a:lnTo>
                    <a:pt x="845" y="173"/>
                  </a:lnTo>
                  <a:lnTo>
                    <a:pt x="851" y="173"/>
                  </a:lnTo>
                  <a:lnTo>
                    <a:pt x="845" y="148"/>
                  </a:lnTo>
                  <a:lnTo>
                    <a:pt x="833" y="131"/>
                  </a:lnTo>
                  <a:lnTo>
                    <a:pt x="825" y="131"/>
                  </a:lnTo>
                  <a:lnTo>
                    <a:pt x="820" y="140"/>
                  </a:lnTo>
                  <a:lnTo>
                    <a:pt x="820" y="155"/>
                  </a:lnTo>
                  <a:lnTo>
                    <a:pt x="811" y="173"/>
                  </a:lnTo>
                  <a:lnTo>
                    <a:pt x="807" y="162"/>
                  </a:lnTo>
                  <a:lnTo>
                    <a:pt x="811" y="150"/>
                  </a:lnTo>
                  <a:lnTo>
                    <a:pt x="795" y="126"/>
                  </a:lnTo>
                  <a:lnTo>
                    <a:pt x="802" y="128"/>
                  </a:lnTo>
                  <a:lnTo>
                    <a:pt x="804" y="119"/>
                  </a:lnTo>
                  <a:lnTo>
                    <a:pt x="773" y="111"/>
                  </a:lnTo>
                  <a:lnTo>
                    <a:pt x="785" y="99"/>
                  </a:lnTo>
                  <a:lnTo>
                    <a:pt x="778" y="88"/>
                  </a:lnTo>
                  <a:lnTo>
                    <a:pt x="793" y="91"/>
                  </a:lnTo>
                  <a:lnTo>
                    <a:pt x="769" y="59"/>
                  </a:lnTo>
                  <a:lnTo>
                    <a:pt x="767" y="35"/>
                  </a:lnTo>
                  <a:lnTo>
                    <a:pt x="758" y="22"/>
                  </a:lnTo>
                  <a:lnTo>
                    <a:pt x="756" y="11"/>
                  </a:lnTo>
                  <a:lnTo>
                    <a:pt x="745" y="15"/>
                  </a:lnTo>
                  <a:lnTo>
                    <a:pt x="744" y="9"/>
                  </a:lnTo>
                  <a:lnTo>
                    <a:pt x="745" y="4"/>
                  </a:lnTo>
                  <a:lnTo>
                    <a:pt x="736" y="0"/>
                  </a:lnTo>
                  <a:lnTo>
                    <a:pt x="724" y="20"/>
                  </a:lnTo>
                  <a:lnTo>
                    <a:pt x="729" y="26"/>
                  </a:lnTo>
                  <a:lnTo>
                    <a:pt x="727" y="35"/>
                  </a:lnTo>
                  <a:lnTo>
                    <a:pt x="722" y="29"/>
                  </a:lnTo>
                  <a:lnTo>
                    <a:pt x="715" y="35"/>
                  </a:lnTo>
                  <a:lnTo>
                    <a:pt x="715" y="57"/>
                  </a:lnTo>
                  <a:lnTo>
                    <a:pt x="722" y="66"/>
                  </a:lnTo>
                  <a:lnTo>
                    <a:pt x="711" y="79"/>
                  </a:lnTo>
                  <a:lnTo>
                    <a:pt x="711" y="93"/>
                  </a:lnTo>
                  <a:lnTo>
                    <a:pt x="745" y="122"/>
                  </a:lnTo>
                  <a:lnTo>
                    <a:pt x="756" y="119"/>
                  </a:lnTo>
                  <a:lnTo>
                    <a:pt x="758" y="131"/>
                  </a:lnTo>
                  <a:lnTo>
                    <a:pt x="755" y="133"/>
                  </a:lnTo>
                  <a:lnTo>
                    <a:pt x="756" y="124"/>
                  </a:lnTo>
                  <a:lnTo>
                    <a:pt x="751" y="126"/>
                  </a:lnTo>
                  <a:lnTo>
                    <a:pt x="742" y="153"/>
                  </a:lnTo>
                  <a:lnTo>
                    <a:pt x="751" y="153"/>
                  </a:lnTo>
                  <a:lnTo>
                    <a:pt x="755" y="148"/>
                  </a:lnTo>
                  <a:lnTo>
                    <a:pt x="751" y="148"/>
                  </a:lnTo>
                  <a:lnTo>
                    <a:pt x="753" y="140"/>
                  </a:lnTo>
                  <a:lnTo>
                    <a:pt x="760" y="160"/>
                  </a:lnTo>
                  <a:lnTo>
                    <a:pt x="742" y="182"/>
                  </a:lnTo>
                  <a:lnTo>
                    <a:pt x="727" y="180"/>
                  </a:lnTo>
                  <a:lnTo>
                    <a:pt x="729" y="186"/>
                  </a:lnTo>
                  <a:lnTo>
                    <a:pt x="727" y="197"/>
                  </a:lnTo>
                  <a:lnTo>
                    <a:pt x="731" y="204"/>
                  </a:lnTo>
                  <a:lnTo>
                    <a:pt x="731" y="217"/>
                  </a:lnTo>
                  <a:lnTo>
                    <a:pt x="727" y="215"/>
                  </a:lnTo>
                  <a:lnTo>
                    <a:pt x="729" y="210"/>
                  </a:lnTo>
                  <a:lnTo>
                    <a:pt x="722" y="215"/>
                  </a:lnTo>
                  <a:lnTo>
                    <a:pt x="722" y="208"/>
                  </a:lnTo>
                  <a:lnTo>
                    <a:pt x="715" y="204"/>
                  </a:lnTo>
                  <a:lnTo>
                    <a:pt x="722" y="199"/>
                  </a:lnTo>
                  <a:lnTo>
                    <a:pt x="718" y="195"/>
                  </a:lnTo>
                  <a:lnTo>
                    <a:pt x="722" y="175"/>
                  </a:lnTo>
                  <a:lnTo>
                    <a:pt x="711" y="184"/>
                  </a:lnTo>
                  <a:lnTo>
                    <a:pt x="713" y="171"/>
                  </a:lnTo>
                  <a:lnTo>
                    <a:pt x="705" y="173"/>
                  </a:lnTo>
                  <a:lnTo>
                    <a:pt x="700" y="164"/>
                  </a:lnTo>
                  <a:lnTo>
                    <a:pt x="678" y="168"/>
                  </a:lnTo>
                  <a:lnTo>
                    <a:pt x="689" y="191"/>
                  </a:lnTo>
                  <a:lnTo>
                    <a:pt x="702" y="188"/>
                  </a:lnTo>
                  <a:lnTo>
                    <a:pt x="702" y="199"/>
                  </a:lnTo>
                  <a:lnTo>
                    <a:pt x="700" y="200"/>
                  </a:lnTo>
                  <a:lnTo>
                    <a:pt x="685" y="195"/>
                  </a:lnTo>
                  <a:lnTo>
                    <a:pt x="680" y="182"/>
                  </a:lnTo>
                  <a:lnTo>
                    <a:pt x="676" y="184"/>
                  </a:lnTo>
                  <a:lnTo>
                    <a:pt x="684" y="195"/>
                  </a:lnTo>
                  <a:lnTo>
                    <a:pt x="651" y="191"/>
                  </a:lnTo>
                  <a:lnTo>
                    <a:pt x="620" y="199"/>
                  </a:lnTo>
                  <a:lnTo>
                    <a:pt x="604" y="179"/>
                  </a:lnTo>
                  <a:lnTo>
                    <a:pt x="582" y="180"/>
                  </a:lnTo>
                  <a:lnTo>
                    <a:pt x="582" y="175"/>
                  </a:lnTo>
                  <a:lnTo>
                    <a:pt x="567" y="164"/>
                  </a:lnTo>
                  <a:lnTo>
                    <a:pt x="571" y="162"/>
                  </a:lnTo>
                  <a:lnTo>
                    <a:pt x="565" y="155"/>
                  </a:lnTo>
                  <a:lnTo>
                    <a:pt x="567" y="153"/>
                  </a:lnTo>
                  <a:lnTo>
                    <a:pt x="556" y="142"/>
                  </a:lnTo>
                  <a:lnTo>
                    <a:pt x="524" y="157"/>
                  </a:lnTo>
                  <a:lnTo>
                    <a:pt x="516" y="170"/>
                  </a:lnTo>
                  <a:lnTo>
                    <a:pt x="529" y="179"/>
                  </a:lnTo>
                  <a:lnTo>
                    <a:pt x="534" y="177"/>
                  </a:lnTo>
                  <a:lnTo>
                    <a:pt x="529" y="171"/>
                  </a:lnTo>
                  <a:lnTo>
                    <a:pt x="534" y="170"/>
                  </a:lnTo>
                  <a:lnTo>
                    <a:pt x="549" y="173"/>
                  </a:lnTo>
                  <a:lnTo>
                    <a:pt x="551" y="166"/>
                  </a:lnTo>
                  <a:lnTo>
                    <a:pt x="549" y="162"/>
                  </a:lnTo>
                  <a:lnTo>
                    <a:pt x="553" y="162"/>
                  </a:lnTo>
                  <a:lnTo>
                    <a:pt x="551" y="160"/>
                  </a:lnTo>
                  <a:lnTo>
                    <a:pt x="562" y="155"/>
                  </a:lnTo>
                  <a:lnTo>
                    <a:pt x="553" y="175"/>
                  </a:lnTo>
                  <a:lnTo>
                    <a:pt x="534" y="182"/>
                  </a:lnTo>
                  <a:lnTo>
                    <a:pt x="533" y="186"/>
                  </a:lnTo>
                  <a:lnTo>
                    <a:pt x="534" y="188"/>
                  </a:lnTo>
                  <a:lnTo>
                    <a:pt x="527" y="195"/>
                  </a:lnTo>
                  <a:lnTo>
                    <a:pt x="540" y="222"/>
                  </a:lnTo>
                  <a:lnTo>
                    <a:pt x="538" y="222"/>
                  </a:lnTo>
                  <a:lnTo>
                    <a:pt x="540" y="230"/>
                  </a:lnTo>
                  <a:lnTo>
                    <a:pt x="533" y="230"/>
                  </a:lnTo>
                  <a:lnTo>
                    <a:pt x="533" y="237"/>
                  </a:lnTo>
                  <a:lnTo>
                    <a:pt x="522" y="222"/>
                  </a:lnTo>
                  <a:lnTo>
                    <a:pt x="531" y="220"/>
                  </a:lnTo>
                  <a:lnTo>
                    <a:pt x="527" y="213"/>
                  </a:lnTo>
                  <a:lnTo>
                    <a:pt x="518" y="210"/>
                  </a:lnTo>
                  <a:lnTo>
                    <a:pt x="518" y="199"/>
                  </a:lnTo>
                  <a:lnTo>
                    <a:pt x="514" y="210"/>
                  </a:lnTo>
                  <a:lnTo>
                    <a:pt x="513" y="195"/>
                  </a:lnTo>
                  <a:lnTo>
                    <a:pt x="500" y="195"/>
                  </a:lnTo>
                  <a:lnTo>
                    <a:pt x="496" y="182"/>
                  </a:lnTo>
                  <a:lnTo>
                    <a:pt x="467" y="197"/>
                  </a:lnTo>
                  <a:lnTo>
                    <a:pt x="422" y="195"/>
                  </a:lnTo>
                  <a:lnTo>
                    <a:pt x="407" y="188"/>
                  </a:lnTo>
                  <a:lnTo>
                    <a:pt x="413" y="184"/>
                  </a:lnTo>
                  <a:lnTo>
                    <a:pt x="413" y="177"/>
                  </a:lnTo>
                  <a:lnTo>
                    <a:pt x="420" y="175"/>
                  </a:lnTo>
                  <a:lnTo>
                    <a:pt x="416" y="173"/>
                  </a:lnTo>
                  <a:lnTo>
                    <a:pt x="433" y="173"/>
                  </a:lnTo>
                  <a:lnTo>
                    <a:pt x="429" y="162"/>
                  </a:lnTo>
                  <a:lnTo>
                    <a:pt x="413" y="144"/>
                  </a:lnTo>
                  <a:lnTo>
                    <a:pt x="398" y="142"/>
                  </a:lnTo>
                  <a:lnTo>
                    <a:pt x="402" y="150"/>
                  </a:lnTo>
                  <a:lnTo>
                    <a:pt x="385" y="146"/>
                  </a:lnTo>
                  <a:lnTo>
                    <a:pt x="334" y="124"/>
                  </a:lnTo>
                  <a:lnTo>
                    <a:pt x="309" y="106"/>
                  </a:lnTo>
                  <a:lnTo>
                    <a:pt x="287" y="106"/>
                  </a:lnTo>
                  <a:lnTo>
                    <a:pt x="282" y="124"/>
                  </a:lnTo>
                  <a:lnTo>
                    <a:pt x="263" y="126"/>
                  </a:lnTo>
                  <a:lnTo>
                    <a:pt x="273" y="109"/>
                  </a:lnTo>
                  <a:lnTo>
                    <a:pt x="265" y="109"/>
                  </a:lnTo>
                  <a:lnTo>
                    <a:pt x="265" y="91"/>
                  </a:lnTo>
                  <a:lnTo>
                    <a:pt x="262" y="91"/>
                  </a:lnTo>
                  <a:lnTo>
                    <a:pt x="263" y="95"/>
                  </a:lnTo>
                  <a:lnTo>
                    <a:pt x="262" y="99"/>
                  </a:lnTo>
                  <a:lnTo>
                    <a:pt x="260" y="97"/>
                  </a:lnTo>
                  <a:lnTo>
                    <a:pt x="249" y="115"/>
                  </a:lnTo>
                  <a:lnTo>
                    <a:pt x="254" y="117"/>
                  </a:lnTo>
                  <a:lnTo>
                    <a:pt x="245" y="124"/>
                  </a:lnTo>
                  <a:lnTo>
                    <a:pt x="240" y="124"/>
                  </a:lnTo>
                  <a:lnTo>
                    <a:pt x="229" y="109"/>
                  </a:lnTo>
                  <a:lnTo>
                    <a:pt x="220" y="82"/>
                  </a:lnTo>
                  <a:lnTo>
                    <a:pt x="207" y="71"/>
                  </a:lnTo>
                  <a:lnTo>
                    <a:pt x="203" y="77"/>
                  </a:lnTo>
                  <a:lnTo>
                    <a:pt x="213" y="86"/>
                  </a:lnTo>
                  <a:lnTo>
                    <a:pt x="191" y="109"/>
                  </a:lnTo>
                  <a:lnTo>
                    <a:pt x="194" y="99"/>
                  </a:lnTo>
                  <a:lnTo>
                    <a:pt x="171" y="111"/>
                  </a:lnTo>
                  <a:lnTo>
                    <a:pt x="160" y="133"/>
                  </a:lnTo>
                  <a:lnTo>
                    <a:pt x="160" y="120"/>
                  </a:lnTo>
                  <a:lnTo>
                    <a:pt x="129" y="137"/>
                  </a:lnTo>
                  <a:lnTo>
                    <a:pt x="147" y="117"/>
                  </a:lnTo>
                  <a:lnTo>
                    <a:pt x="162" y="117"/>
                  </a:lnTo>
                  <a:lnTo>
                    <a:pt x="182" y="99"/>
                  </a:lnTo>
                  <a:lnTo>
                    <a:pt x="185" y="93"/>
                  </a:lnTo>
                  <a:lnTo>
                    <a:pt x="182" y="84"/>
                  </a:lnTo>
                  <a:lnTo>
                    <a:pt x="114" y="128"/>
                  </a:lnTo>
                  <a:lnTo>
                    <a:pt x="103" y="140"/>
                  </a:lnTo>
                  <a:lnTo>
                    <a:pt x="111" y="155"/>
                  </a:lnTo>
                  <a:lnTo>
                    <a:pt x="109" y="162"/>
                  </a:lnTo>
                  <a:lnTo>
                    <a:pt x="100" y="148"/>
                  </a:lnTo>
                  <a:lnTo>
                    <a:pt x="89" y="148"/>
                  </a:lnTo>
                  <a:lnTo>
                    <a:pt x="94" y="157"/>
                  </a:lnTo>
                  <a:lnTo>
                    <a:pt x="91" y="157"/>
                  </a:lnTo>
                  <a:lnTo>
                    <a:pt x="73" y="144"/>
                  </a:lnTo>
                  <a:lnTo>
                    <a:pt x="56" y="144"/>
                  </a:lnTo>
                  <a:lnTo>
                    <a:pt x="29" y="115"/>
                  </a:lnTo>
                  <a:lnTo>
                    <a:pt x="0" y="109"/>
                  </a:lnTo>
                  <a:lnTo>
                    <a:pt x="0" y="470"/>
                  </a:lnTo>
                  <a:lnTo>
                    <a:pt x="16" y="473"/>
                  </a:lnTo>
                  <a:lnTo>
                    <a:pt x="29" y="470"/>
                  </a:lnTo>
                  <a:lnTo>
                    <a:pt x="29" y="479"/>
                  </a:lnTo>
                  <a:lnTo>
                    <a:pt x="53" y="504"/>
                  </a:lnTo>
                  <a:lnTo>
                    <a:pt x="56" y="513"/>
                  </a:lnTo>
                  <a:lnTo>
                    <a:pt x="69" y="506"/>
                  </a:lnTo>
                  <a:lnTo>
                    <a:pt x="76" y="493"/>
                  </a:lnTo>
                  <a:lnTo>
                    <a:pt x="89" y="486"/>
                  </a:lnTo>
                  <a:lnTo>
                    <a:pt x="105" y="515"/>
                  </a:lnTo>
                  <a:lnTo>
                    <a:pt x="745" y="517"/>
                  </a:lnTo>
                  <a:lnTo>
                    <a:pt x="745" y="517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6" name="Freeform 1293"/>
            <p:cNvSpPr>
              <a:spLocks/>
            </p:cNvSpPr>
            <p:nvPr/>
          </p:nvSpPr>
          <p:spPr bwMode="auto">
            <a:xfrm>
              <a:off x="549" y="982"/>
              <a:ext cx="1262" cy="551"/>
            </a:xfrm>
            <a:custGeom>
              <a:avLst/>
              <a:gdLst>
                <a:gd name="T0" fmla="*/ 71 w 1262"/>
                <a:gd name="T1" fmla="*/ 244 h 551"/>
                <a:gd name="T2" fmla="*/ 88 w 1262"/>
                <a:gd name="T3" fmla="*/ 277 h 551"/>
                <a:gd name="T4" fmla="*/ 108 w 1262"/>
                <a:gd name="T5" fmla="*/ 326 h 551"/>
                <a:gd name="T6" fmla="*/ 108 w 1262"/>
                <a:gd name="T7" fmla="*/ 335 h 551"/>
                <a:gd name="T8" fmla="*/ 135 w 1262"/>
                <a:gd name="T9" fmla="*/ 353 h 551"/>
                <a:gd name="T10" fmla="*/ 169 w 1262"/>
                <a:gd name="T11" fmla="*/ 364 h 551"/>
                <a:gd name="T12" fmla="*/ 184 w 1262"/>
                <a:gd name="T13" fmla="*/ 388 h 551"/>
                <a:gd name="T14" fmla="*/ 690 w 1262"/>
                <a:gd name="T15" fmla="*/ 413 h 551"/>
                <a:gd name="T16" fmla="*/ 737 w 1262"/>
                <a:gd name="T17" fmla="*/ 395 h 551"/>
                <a:gd name="T18" fmla="*/ 770 w 1262"/>
                <a:gd name="T19" fmla="*/ 397 h 551"/>
                <a:gd name="T20" fmla="*/ 801 w 1262"/>
                <a:gd name="T21" fmla="*/ 442 h 551"/>
                <a:gd name="T22" fmla="*/ 871 w 1262"/>
                <a:gd name="T23" fmla="*/ 477 h 551"/>
                <a:gd name="T24" fmla="*/ 857 w 1262"/>
                <a:gd name="T25" fmla="*/ 493 h 551"/>
                <a:gd name="T26" fmla="*/ 844 w 1262"/>
                <a:gd name="T27" fmla="*/ 504 h 551"/>
                <a:gd name="T28" fmla="*/ 822 w 1262"/>
                <a:gd name="T29" fmla="*/ 551 h 551"/>
                <a:gd name="T30" fmla="*/ 888 w 1262"/>
                <a:gd name="T31" fmla="*/ 524 h 551"/>
                <a:gd name="T32" fmla="*/ 921 w 1262"/>
                <a:gd name="T33" fmla="*/ 506 h 551"/>
                <a:gd name="T34" fmla="*/ 1031 w 1262"/>
                <a:gd name="T35" fmla="*/ 444 h 551"/>
                <a:gd name="T36" fmla="*/ 1072 w 1262"/>
                <a:gd name="T37" fmla="*/ 471 h 551"/>
                <a:gd name="T38" fmla="*/ 1115 w 1262"/>
                <a:gd name="T39" fmla="*/ 473 h 551"/>
                <a:gd name="T40" fmla="*/ 1099 w 1262"/>
                <a:gd name="T41" fmla="*/ 493 h 551"/>
                <a:gd name="T42" fmla="*/ 1135 w 1262"/>
                <a:gd name="T43" fmla="*/ 495 h 551"/>
                <a:gd name="T44" fmla="*/ 1164 w 1262"/>
                <a:gd name="T45" fmla="*/ 470 h 551"/>
                <a:gd name="T46" fmla="*/ 1117 w 1262"/>
                <a:gd name="T47" fmla="*/ 450 h 551"/>
                <a:gd name="T48" fmla="*/ 1101 w 1262"/>
                <a:gd name="T49" fmla="*/ 417 h 551"/>
                <a:gd name="T50" fmla="*/ 1113 w 1262"/>
                <a:gd name="T51" fmla="*/ 386 h 551"/>
                <a:gd name="T52" fmla="*/ 1028 w 1262"/>
                <a:gd name="T53" fmla="*/ 428 h 551"/>
                <a:gd name="T54" fmla="*/ 1082 w 1262"/>
                <a:gd name="T55" fmla="*/ 368 h 551"/>
                <a:gd name="T56" fmla="*/ 1193 w 1262"/>
                <a:gd name="T57" fmla="*/ 360 h 551"/>
                <a:gd name="T58" fmla="*/ 1257 w 1262"/>
                <a:gd name="T59" fmla="*/ 300 h 551"/>
                <a:gd name="T60" fmla="*/ 1259 w 1262"/>
                <a:gd name="T61" fmla="*/ 275 h 551"/>
                <a:gd name="T62" fmla="*/ 1213 w 1262"/>
                <a:gd name="T63" fmla="*/ 262 h 551"/>
                <a:gd name="T64" fmla="*/ 1195 w 1262"/>
                <a:gd name="T65" fmla="*/ 266 h 551"/>
                <a:gd name="T66" fmla="*/ 1212 w 1262"/>
                <a:gd name="T67" fmla="*/ 239 h 551"/>
                <a:gd name="T68" fmla="*/ 1188 w 1262"/>
                <a:gd name="T69" fmla="*/ 222 h 551"/>
                <a:gd name="T70" fmla="*/ 1161 w 1262"/>
                <a:gd name="T71" fmla="*/ 193 h 551"/>
                <a:gd name="T72" fmla="*/ 1164 w 1262"/>
                <a:gd name="T73" fmla="*/ 184 h 551"/>
                <a:gd name="T74" fmla="*/ 1152 w 1262"/>
                <a:gd name="T75" fmla="*/ 153 h 551"/>
                <a:gd name="T76" fmla="*/ 1148 w 1262"/>
                <a:gd name="T77" fmla="*/ 129 h 551"/>
                <a:gd name="T78" fmla="*/ 1133 w 1262"/>
                <a:gd name="T79" fmla="*/ 100 h 551"/>
                <a:gd name="T80" fmla="*/ 1115 w 1262"/>
                <a:gd name="T81" fmla="*/ 77 h 551"/>
                <a:gd name="T82" fmla="*/ 1095 w 1262"/>
                <a:gd name="T83" fmla="*/ 120 h 551"/>
                <a:gd name="T84" fmla="*/ 1068 w 1262"/>
                <a:gd name="T85" fmla="*/ 146 h 551"/>
                <a:gd name="T86" fmla="*/ 1061 w 1262"/>
                <a:gd name="T87" fmla="*/ 144 h 551"/>
                <a:gd name="T88" fmla="*/ 1037 w 1262"/>
                <a:gd name="T89" fmla="*/ 122 h 551"/>
                <a:gd name="T90" fmla="*/ 1037 w 1262"/>
                <a:gd name="T91" fmla="*/ 89 h 551"/>
                <a:gd name="T92" fmla="*/ 1030 w 1262"/>
                <a:gd name="T93" fmla="*/ 58 h 551"/>
                <a:gd name="T94" fmla="*/ 999 w 1262"/>
                <a:gd name="T95" fmla="*/ 33 h 551"/>
                <a:gd name="T96" fmla="*/ 911 w 1262"/>
                <a:gd name="T97" fmla="*/ 0 h 551"/>
                <a:gd name="T98" fmla="*/ 906 w 1262"/>
                <a:gd name="T99" fmla="*/ 64 h 551"/>
                <a:gd name="T100" fmla="*/ 919 w 1262"/>
                <a:gd name="T101" fmla="*/ 100 h 551"/>
                <a:gd name="T102" fmla="*/ 922 w 1262"/>
                <a:gd name="T103" fmla="*/ 178 h 551"/>
                <a:gd name="T104" fmla="*/ 879 w 1262"/>
                <a:gd name="T105" fmla="*/ 249 h 551"/>
                <a:gd name="T106" fmla="*/ 888 w 1262"/>
                <a:gd name="T107" fmla="*/ 320 h 551"/>
                <a:gd name="T108" fmla="*/ 877 w 1262"/>
                <a:gd name="T109" fmla="*/ 340 h 551"/>
                <a:gd name="T110" fmla="*/ 837 w 1262"/>
                <a:gd name="T111" fmla="*/ 315 h 551"/>
                <a:gd name="T112" fmla="*/ 788 w 1262"/>
                <a:gd name="T113" fmla="*/ 228 h 551"/>
                <a:gd name="T114" fmla="*/ 724 w 1262"/>
                <a:gd name="T115" fmla="*/ 184 h 551"/>
                <a:gd name="T116" fmla="*/ 646 w 1262"/>
                <a:gd name="T117" fmla="*/ 12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551">
                  <a:moveTo>
                    <a:pt x="0" y="122"/>
                  </a:moveTo>
                  <a:lnTo>
                    <a:pt x="11" y="129"/>
                  </a:lnTo>
                  <a:lnTo>
                    <a:pt x="40" y="189"/>
                  </a:lnTo>
                  <a:lnTo>
                    <a:pt x="71" y="206"/>
                  </a:lnTo>
                  <a:lnTo>
                    <a:pt x="69" y="235"/>
                  </a:lnTo>
                  <a:lnTo>
                    <a:pt x="71" y="244"/>
                  </a:lnTo>
                  <a:lnTo>
                    <a:pt x="68" y="244"/>
                  </a:lnTo>
                  <a:lnTo>
                    <a:pt x="66" y="251"/>
                  </a:lnTo>
                  <a:lnTo>
                    <a:pt x="73" y="257"/>
                  </a:lnTo>
                  <a:lnTo>
                    <a:pt x="71" y="264"/>
                  </a:lnTo>
                  <a:lnTo>
                    <a:pt x="82" y="279"/>
                  </a:lnTo>
                  <a:lnTo>
                    <a:pt x="88" y="277"/>
                  </a:lnTo>
                  <a:lnTo>
                    <a:pt x="86" y="289"/>
                  </a:lnTo>
                  <a:lnTo>
                    <a:pt x="91" y="302"/>
                  </a:lnTo>
                  <a:lnTo>
                    <a:pt x="98" y="300"/>
                  </a:lnTo>
                  <a:lnTo>
                    <a:pt x="98" y="306"/>
                  </a:lnTo>
                  <a:lnTo>
                    <a:pt x="106" y="304"/>
                  </a:lnTo>
                  <a:lnTo>
                    <a:pt x="108" y="326"/>
                  </a:lnTo>
                  <a:lnTo>
                    <a:pt x="113" y="322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08" y="331"/>
                  </a:lnTo>
                  <a:lnTo>
                    <a:pt x="113" y="333"/>
                  </a:lnTo>
                  <a:lnTo>
                    <a:pt x="108" y="335"/>
                  </a:lnTo>
                  <a:lnTo>
                    <a:pt x="109" y="339"/>
                  </a:lnTo>
                  <a:lnTo>
                    <a:pt x="118" y="344"/>
                  </a:lnTo>
                  <a:lnTo>
                    <a:pt x="131" y="340"/>
                  </a:lnTo>
                  <a:lnTo>
                    <a:pt x="129" y="344"/>
                  </a:lnTo>
                  <a:lnTo>
                    <a:pt x="137" y="349"/>
                  </a:lnTo>
                  <a:lnTo>
                    <a:pt x="135" y="353"/>
                  </a:lnTo>
                  <a:lnTo>
                    <a:pt x="158" y="357"/>
                  </a:lnTo>
                  <a:lnTo>
                    <a:pt x="157" y="364"/>
                  </a:lnTo>
                  <a:lnTo>
                    <a:pt x="158" y="368"/>
                  </a:lnTo>
                  <a:lnTo>
                    <a:pt x="166" y="371"/>
                  </a:lnTo>
                  <a:lnTo>
                    <a:pt x="169" y="371"/>
                  </a:lnTo>
                  <a:lnTo>
                    <a:pt x="169" y="364"/>
                  </a:lnTo>
                  <a:lnTo>
                    <a:pt x="175" y="373"/>
                  </a:lnTo>
                  <a:lnTo>
                    <a:pt x="175" y="380"/>
                  </a:lnTo>
                  <a:lnTo>
                    <a:pt x="180" y="373"/>
                  </a:lnTo>
                  <a:lnTo>
                    <a:pt x="180" y="384"/>
                  </a:lnTo>
                  <a:lnTo>
                    <a:pt x="191" y="386"/>
                  </a:lnTo>
                  <a:lnTo>
                    <a:pt x="184" y="388"/>
                  </a:lnTo>
                  <a:lnTo>
                    <a:pt x="188" y="391"/>
                  </a:lnTo>
                  <a:lnTo>
                    <a:pt x="630" y="393"/>
                  </a:lnTo>
                  <a:lnTo>
                    <a:pt x="631" y="380"/>
                  </a:lnTo>
                  <a:lnTo>
                    <a:pt x="639" y="399"/>
                  </a:lnTo>
                  <a:lnTo>
                    <a:pt x="668" y="400"/>
                  </a:lnTo>
                  <a:lnTo>
                    <a:pt x="690" y="413"/>
                  </a:lnTo>
                  <a:lnTo>
                    <a:pt x="699" y="411"/>
                  </a:lnTo>
                  <a:lnTo>
                    <a:pt x="715" y="417"/>
                  </a:lnTo>
                  <a:lnTo>
                    <a:pt x="722" y="413"/>
                  </a:lnTo>
                  <a:lnTo>
                    <a:pt x="730" y="400"/>
                  </a:lnTo>
                  <a:lnTo>
                    <a:pt x="731" y="406"/>
                  </a:lnTo>
                  <a:lnTo>
                    <a:pt x="737" y="395"/>
                  </a:lnTo>
                  <a:lnTo>
                    <a:pt x="737" y="404"/>
                  </a:lnTo>
                  <a:lnTo>
                    <a:pt x="744" y="391"/>
                  </a:lnTo>
                  <a:lnTo>
                    <a:pt x="753" y="395"/>
                  </a:lnTo>
                  <a:lnTo>
                    <a:pt x="759" y="408"/>
                  </a:lnTo>
                  <a:lnTo>
                    <a:pt x="759" y="397"/>
                  </a:lnTo>
                  <a:lnTo>
                    <a:pt x="770" y="397"/>
                  </a:lnTo>
                  <a:lnTo>
                    <a:pt x="781" y="417"/>
                  </a:lnTo>
                  <a:lnTo>
                    <a:pt x="793" y="417"/>
                  </a:lnTo>
                  <a:lnTo>
                    <a:pt x="791" y="424"/>
                  </a:lnTo>
                  <a:lnTo>
                    <a:pt x="797" y="431"/>
                  </a:lnTo>
                  <a:lnTo>
                    <a:pt x="797" y="440"/>
                  </a:lnTo>
                  <a:lnTo>
                    <a:pt x="801" y="442"/>
                  </a:lnTo>
                  <a:lnTo>
                    <a:pt x="801" y="451"/>
                  </a:lnTo>
                  <a:lnTo>
                    <a:pt x="802" y="451"/>
                  </a:lnTo>
                  <a:lnTo>
                    <a:pt x="804" y="450"/>
                  </a:lnTo>
                  <a:lnTo>
                    <a:pt x="806" y="455"/>
                  </a:lnTo>
                  <a:lnTo>
                    <a:pt x="859" y="464"/>
                  </a:lnTo>
                  <a:lnTo>
                    <a:pt x="871" y="477"/>
                  </a:lnTo>
                  <a:lnTo>
                    <a:pt x="871" y="482"/>
                  </a:lnTo>
                  <a:lnTo>
                    <a:pt x="877" y="490"/>
                  </a:lnTo>
                  <a:lnTo>
                    <a:pt x="871" y="488"/>
                  </a:lnTo>
                  <a:lnTo>
                    <a:pt x="871" y="495"/>
                  </a:lnTo>
                  <a:lnTo>
                    <a:pt x="861" y="491"/>
                  </a:lnTo>
                  <a:lnTo>
                    <a:pt x="857" y="493"/>
                  </a:lnTo>
                  <a:lnTo>
                    <a:pt x="857" y="486"/>
                  </a:lnTo>
                  <a:lnTo>
                    <a:pt x="853" y="486"/>
                  </a:lnTo>
                  <a:lnTo>
                    <a:pt x="851" y="479"/>
                  </a:lnTo>
                  <a:lnTo>
                    <a:pt x="846" y="479"/>
                  </a:lnTo>
                  <a:lnTo>
                    <a:pt x="850" y="491"/>
                  </a:lnTo>
                  <a:lnTo>
                    <a:pt x="844" y="504"/>
                  </a:lnTo>
                  <a:lnTo>
                    <a:pt x="842" y="522"/>
                  </a:lnTo>
                  <a:lnTo>
                    <a:pt x="833" y="528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26" y="542"/>
                  </a:lnTo>
                  <a:lnTo>
                    <a:pt x="822" y="551"/>
                  </a:lnTo>
                  <a:lnTo>
                    <a:pt x="833" y="551"/>
                  </a:lnTo>
                  <a:lnTo>
                    <a:pt x="853" y="537"/>
                  </a:lnTo>
                  <a:lnTo>
                    <a:pt x="862" y="539"/>
                  </a:lnTo>
                  <a:lnTo>
                    <a:pt x="871" y="533"/>
                  </a:lnTo>
                  <a:lnTo>
                    <a:pt x="890" y="533"/>
                  </a:lnTo>
                  <a:lnTo>
                    <a:pt x="888" y="524"/>
                  </a:lnTo>
                  <a:lnTo>
                    <a:pt x="875" y="522"/>
                  </a:lnTo>
                  <a:lnTo>
                    <a:pt x="886" y="513"/>
                  </a:lnTo>
                  <a:lnTo>
                    <a:pt x="902" y="508"/>
                  </a:lnTo>
                  <a:lnTo>
                    <a:pt x="919" y="510"/>
                  </a:lnTo>
                  <a:lnTo>
                    <a:pt x="917" y="504"/>
                  </a:lnTo>
                  <a:lnTo>
                    <a:pt x="921" y="506"/>
                  </a:lnTo>
                  <a:lnTo>
                    <a:pt x="941" y="495"/>
                  </a:lnTo>
                  <a:lnTo>
                    <a:pt x="953" y="486"/>
                  </a:lnTo>
                  <a:lnTo>
                    <a:pt x="1008" y="486"/>
                  </a:lnTo>
                  <a:lnTo>
                    <a:pt x="1010" y="479"/>
                  </a:lnTo>
                  <a:lnTo>
                    <a:pt x="1022" y="477"/>
                  </a:lnTo>
                  <a:lnTo>
                    <a:pt x="1031" y="444"/>
                  </a:lnTo>
                  <a:lnTo>
                    <a:pt x="1042" y="430"/>
                  </a:lnTo>
                  <a:lnTo>
                    <a:pt x="1052" y="435"/>
                  </a:lnTo>
                  <a:lnTo>
                    <a:pt x="1061" y="431"/>
                  </a:lnTo>
                  <a:lnTo>
                    <a:pt x="1068" y="439"/>
                  </a:lnTo>
                  <a:lnTo>
                    <a:pt x="1068" y="470"/>
                  </a:lnTo>
                  <a:lnTo>
                    <a:pt x="1072" y="471"/>
                  </a:lnTo>
                  <a:lnTo>
                    <a:pt x="1073" y="479"/>
                  </a:lnTo>
                  <a:lnTo>
                    <a:pt x="1081" y="480"/>
                  </a:lnTo>
                  <a:lnTo>
                    <a:pt x="1102" y="479"/>
                  </a:lnTo>
                  <a:lnTo>
                    <a:pt x="1121" y="462"/>
                  </a:lnTo>
                  <a:lnTo>
                    <a:pt x="1124" y="466"/>
                  </a:lnTo>
                  <a:lnTo>
                    <a:pt x="1115" y="473"/>
                  </a:lnTo>
                  <a:lnTo>
                    <a:pt x="1117" y="477"/>
                  </a:lnTo>
                  <a:lnTo>
                    <a:pt x="1141" y="477"/>
                  </a:lnTo>
                  <a:lnTo>
                    <a:pt x="1128" y="482"/>
                  </a:lnTo>
                  <a:lnTo>
                    <a:pt x="1122" y="477"/>
                  </a:lnTo>
                  <a:lnTo>
                    <a:pt x="1095" y="495"/>
                  </a:lnTo>
                  <a:lnTo>
                    <a:pt x="1099" y="493"/>
                  </a:lnTo>
                  <a:lnTo>
                    <a:pt x="1095" y="502"/>
                  </a:lnTo>
                  <a:lnTo>
                    <a:pt x="1097" y="511"/>
                  </a:lnTo>
                  <a:lnTo>
                    <a:pt x="1106" y="519"/>
                  </a:lnTo>
                  <a:lnTo>
                    <a:pt x="1124" y="500"/>
                  </a:lnTo>
                  <a:lnTo>
                    <a:pt x="1128" y="493"/>
                  </a:lnTo>
                  <a:lnTo>
                    <a:pt x="1135" y="495"/>
                  </a:lnTo>
                  <a:lnTo>
                    <a:pt x="1135" y="491"/>
                  </a:lnTo>
                  <a:lnTo>
                    <a:pt x="1148" y="490"/>
                  </a:lnTo>
                  <a:lnTo>
                    <a:pt x="1177" y="477"/>
                  </a:lnTo>
                  <a:lnTo>
                    <a:pt x="1172" y="477"/>
                  </a:lnTo>
                  <a:lnTo>
                    <a:pt x="1173" y="471"/>
                  </a:lnTo>
                  <a:lnTo>
                    <a:pt x="1164" y="470"/>
                  </a:lnTo>
                  <a:lnTo>
                    <a:pt x="1162" y="464"/>
                  </a:lnTo>
                  <a:lnTo>
                    <a:pt x="1150" y="470"/>
                  </a:lnTo>
                  <a:lnTo>
                    <a:pt x="1130" y="462"/>
                  </a:lnTo>
                  <a:lnTo>
                    <a:pt x="1133" y="460"/>
                  </a:lnTo>
                  <a:lnTo>
                    <a:pt x="1121" y="455"/>
                  </a:lnTo>
                  <a:lnTo>
                    <a:pt x="1117" y="450"/>
                  </a:lnTo>
                  <a:lnTo>
                    <a:pt x="1115" y="437"/>
                  </a:lnTo>
                  <a:lnTo>
                    <a:pt x="1108" y="437"/>
                  </a:lnTo>
                  <a:lnTo>
                    <a:pt x="1117" y="420"/>
                  </a:lnTo>
                  <a:lnTo>
                    <a:pt x="1112" y="417"/>
                  </a:lnTo>
                  <a:lnTo>
                    <a:pt x="1102" y="422"/>
                  </a:lnTo>
                  <a:lnTo>
                    <a:pt x="1101" y="417"/>
                  </a:lnTo>
                  <a:lnTo>
                    <a:pt x="1088" y="415"/>
                  </a:lnTo>
                  <a:lnTo>
                    <a:pt x="1099" y="411"/>
                  </a:lnTo>
                  <a:lnTo>
                    <a:pt x="1110" y="413"/>
                  </a:lnTo>
                  <a:lnTo>
                    <a:pt x="1124" y="400"/>
                  </a:lnTo>
                  <a:lnTo>
                    <a:pt x="1124" y="391"/>
                  </a:lnTo>
                  <a:lnTo>
                    <a:pt x="1113" y="386"/>
                  </a:lnTo>
                  <a:lnTo>
                    <a:pt x="1088" y="386"/>
                  </a:lnTo>
                  <a:lnTo>
                    <a:pt x="1059" y="400"/>
                  </a:lnTo>
                  <a:lnTo>
                    <a:pt x="1039" y="417"/>
                  </a:lnTo>
                  <a:lnTo>
                    <a:pt x="1022" y="439"/>
                  </a:lnTo>
                  <a:lnTo>
                    <a:pt x="1015" y="442"/>
                  </a:lnTo>
                  <a:lnTo>
                    <a:pt x="1028" y="428"/>
                  </a:lnTo>
                  <a:lnTo>
                    <a:pt x="1037" y="411"/>
                  </a:lnTo>
                  <a:lnTo>
                    <a:pt x="1042" y="408"/>
                  </a:lnTo>
                  <a:lnTo>
                    <a:pt x="1052" y="395"/>
                  </a:lnTo>
                  <a:lnTo>
                    <a:pt x="1064" y="384"/>
                  </a:lnTo>
                  <a:lnTo>
                    <a:pt x="1075" y="382"/>
                  </a:lnTo>
                  <a:lnTo>
                    <a:pt x="1082" y="368"/>
                  </a:lnTo>
                  <a:lnTo>
                    <a:pt x="1092" y="360"/>
                  </a:lnTo>
                  <a:lnTo>
                    <a:pt x="1157" y="360"/>
                  </a:lnTo>
                  <a:lnTo>
                    <a:pt x="1168" y="364"/>
                  </a:lnTo>
                  <a:lnTo>
                    <a:pt x="1190" y="357"/>
                  </a:lnTo>
                  <a:lnTo>
                    <a:pt x="1190" y="359"/>
                  </a:lnTo>
                  <a:lnTo>
                    <a:pt x="1193" y="360"/>
                  </a:lnTo>
                  <a:lnTo>
                    <a:pt x="1219" y="333"/>
                  </a:lnTo>
                  <a:lnTo>
                    <a:pt x="1248" y="328"/>
                  </a:lnTo>
                  <a:lnTo>
                    <a:pt x="1262" y="311"/>
                  </a:lnTo>
                  <a:lnTo>
                    <a:pt x="1257" y="306"/>
                  </a:lnTo>
                  <a:lnTo>
                    <a:pt x="1262" y="306"/>
                  </a:lnTo>
                  <a:lnTo>
                    <a:pt x="1257" y="300"/>
                  </a:lnTo>
                  <a:lnTo>
                    <a:pt x="1261" y="299"/>
                  </a:lnTo>
                  <a:lnTo>
                    <a:pt x="1259" y="289"/>
                  </a:lnTo>
                  <a:lnTo>
                    <a:pt x="1252" y="284"/>
                  </a:lnTo>
                  <a:lnTo>
                    <a:pt x="1262" y="284"/>
                  </a:lnTo>
                  <a:lnTo>
                    <a:pt x="1257" y="277"/>
                  </a:lnTo>
                  <a:lnTo>
                    <a:pt x="1259" y="275"/>
                  </a:lnTo>
                  <a:lnTo>
                    <a:pt x="1242" y="268"/>
                  </a:lnTo>
                  <a:lnTo>
                    <a:pt x="1237" y="279"/>
                  </a:lnTo>
                  <a:lnTo>
                    <a:pt x="1237" y="259"/>
                  </a:lnTo>
                  <a:lnTo>
                    <a:pt x="1222" y="259"/>
                  </a:lnTo>
                  <a:lnTo>
                    <a:pt x="1230" y="260"/>
                  </a:lnTo>
                  <a:lnTo>
                    <a:pt x="1213" y="262"/>
                  </a:lnTo>
                  <a:lnTo>
                    <a:pt x="1188" y="282"/>
                  </a:lnTo>
                  <a:lnTo>
                    <a:pt x="1188" y="275"/>
                  </a:lnTo>
                  <a:lnTo>
                    <a:pt x="1175" y="271"/>
                  </a:lnTo>
                  <a:lnTo>
                    <a:pt x="1181" y="268"/>
                  </a:lnTo>
                  <a:lnTo>
                    <a:pt x="1190" y="273"/>
                  </a:lnTo>
                  <a:lnTo>
                    <a:pt x="1195" y="266"/>
                  </a:lnTo>
                  <a:lnTo>
                    <a:pt x="1213" y="259"/>
                  </a:lnTo>
                  <a:lnTo>
                    <a:pt x="1202" y="260"/>
                  </a:lnTo>
                  <a:lnTo>
                    <a:pt x="1233" y="248"/>
                  </a:lnTo>
                  <a:lnTo>
                    <a:pt x="1224" y="237"/>
                  </a:lnTo>
                  <a:lnTo>
                    <a:pt x="1219" y="242"/>
                  </a:lnTo>
                  <a:lnTo>
                    <a:pt x="1212" y="239"/>
                  </a:lnTo>
                  <a:lnTo>
                    <a:pt x="1206" y="229"/>
                  </a:lnTo>
                  <a:lnTo>
                    <a:pt x="1197" y="239"/>
                  </a:lnTo>
                  <a:lnTo>
                    <a:pt x="1201" y="229"/>
                  </a:lnTo>
                  <a:lnTo>
                    <a:pt x="1197" y="226"/>
                  </a:lnTo>
                  <a:lnTo>
                    <a:pt x="1186" y="228"/>
                  </a:lnTo>
                  <a:lnTo>
                    <a:pt x="1188" y="222"/>
                  </a:lnTo>
                  <a:lnTo>
                    <a:pt x="1188" y="213"/>
                  </a:lnTo>
                  <a:lnTo>
                    <a:pt x="1173" y="209"/>
                  </a:lnTo>
                  <a:lnTo>
                    <a:pt x="1172" y="200"/>
                  </a:lnTo>
                  <a:lnTo>
                    <a:pt x="1162" y="202"/>
                  </a:lnTo>
                  <a:lnTo>
                    <a:pt x="1166" y="199"/>
                  </a:lnTo>
                  <a:lnTo>
                    <a:pt x="1161" y="193"/>
                  </a:lnTo>
                  <a:lnTo>
                    <a:pt x="1164" y="191"/>
                  </a:lnTo>
                  <a:lnTo>
                    <a:pt x="1146" y="189"/>
                  </a:lnTo>
                  <a:lnTo>
                    <a:pt x="1157" y="186"/>
                  </a:lnTo>
                  <a:lnTo>
                    <a:pt x="1155" y="184"/>
                  </a:lnTo>
                  <a:lnTo>
                    <a:pt x="1166" y="188"/>
                  </a:lnTo>
                  <a:lnTo>
                    <a:pt x="1164" y="184"/>
                  </a:lnTo>
                  <a:lnTo>
                    <a:pt x="1170" y="177"/>
                  </a:lnTo>
                  <a:lnTo>
                    <a:pt x="1162" y="166"/>
                  </a:lnTo>
                  <a:lnTo>
                    <a:pt x="1153" y="166"/>
                  </a:lnTo>
                  <a:lnTo>
                    <a:pt x="1164" y="160"/>
                  </a:lnTo>
                  <a:lnTo>
                    <a:pt x="1157" y="151"/>
                  </a:lnTo>
                  <a:lnTo>
                    <a:pt x="1152" y="153"/>
                  </a:lnTo>
                  <a:lnTo>
                    <a:pt x="1155" y="148"/>
                  </a:lnTo>
                  <a:lnTo>
                    <a:pt x="1152" y="144"/>
                  </a:lnTo>
                  <a:lnTo>
                    <a:pt x="1142" y="146"/>
                  </a:lnTo>
                  <a:lnTo>
                    <a:pt x="1152" y="137"/>
                  </a:lnTo>
                  <a:lnTo>
                    <a:pt x="1135" y="133"/>
                  </a:lnTo>
                  <a:lnTo>
                    <a:pt x="1148" y="129"/>
                  </a:lnTo>
                  <a:lnTo>
                    <a:pt x="1141" y="124"/>
                  </a:lnTo>
                  <a:lnTo>
                    <a:pt x="1142" y="115"/>
                  </a:lnTo>
                  <a:lnTo>
                    <a:pt x="1124" y="118"/>
                  </a:lnTo>
                  <a:lnTo>
                    <a:pt x="1139" y="111"/>
                  </a:lnTo>
                  <a:lnTo>
                    <a:pt x="1128" y="106"/>
                  </a:lnTo>
                  <a:lnTo>
                    <a:pt x="1133" y="100"/>
                  </a:lnTo>
                  <a:lnTo>
                    <a:pt x="1128" y="100"/>
                  </a:lnTo>
                  <a:lnTo>
                    <a:pt x="1124" y="89"/>
                  </a:lnTo>
                  <a:lnTo>
                    <a:pt x="1121" y="89"/>
                  </a:lnTo>
                  <a:lnTo>
                    <a:pt x="1122" y="86"/>
                  </a:lnTo>
                  <a:lnTo>
                    <a:pt x="1121" y="77"/>
                  </a:lnTo>
                  <a:lnTo>
                    <a:pt x="1115" y="77"/>
                  </a:lnTo>
                  <a:lnTo>
                    <a:pt x="1104" y="95"/>
                  </a:lnTo>
                  <a:lnTo>
                    <a:pt x="1108" y="104"/>
                  </a:lnTo>
                  <a:lnTo>
                    <a:pt x="1101" y="108"/>
                  </a:lnTo>
                  <a:lnTo>
                    <a:pt x="1102" y="113"/>
                  </a:lnTo>
                  <a:lnTo>
                    <a:pt x="1101" y="120"/>
                  </a:lnTo>
                  <a:lnTo>
                    <a:pt x="1095" y="120"/>
                  </a:lnTo>
                  <a:lnTo>
                    <a:pt x="1099" y="128"/>
                  </a:lnTo>
                  <a:lnTo>
                    <a:pt x="1095" y="135"/>
                  </a:lnTo>
                  <a:lnTo>
                    <a:pt x="1095" y="128"/>
                  </a:lnTo>
                  <a:lnTo>
                    <a:pt x="1090" y="122"/>
                  </a:lnTo>
                  <a:lnTo>
                    <a:pt x="1084" y="133"/>
                  </a:lnTo>
                  <a:lnTo>
                    <a:pt x="1068" y="146"/>
                  </a:lnTo>
                  <a:lnTo>
                    <a:pt x="1068" y="135"/>
                  </a:lnTo>
                  <a:lnTo>
                    <a:pt x="1064" y="138"/>
                  </a:lnTo>
                  <a:lnTo>
                    <a:pt x="1066" y="129"/>
                  </a:lnTo>
                  <a:lnTo>
                    <a:pt x="1061" y="146"/>
                  </a:lnTo>
                  <a:lnTo>
                    <a:pt x="1048" y="146"/>
                  </a:lnTo>
                  <a:lnTo>
                    <a:pt x="1061" y="144"/>
                  </a:lnTo>
                  <a:lnTo>
                    <a:pt x="1061" y="135"/>
                  </a:lnTo>
                  <a:lnTo>
                    <a:pt x="1057" y="122"/>
                  </a:lnTo>
                  <a:lnTo>
                    <a:pt x="1026" y="128"/>
                  </a:lnTo>
                  <a:lnTo>
                    <a:pt x="1033" y="124"/>
                  </a:lnTo>
                  <a:lnTo>
                    <a:pt x="1031" y="118"/>
                  </a:lnTo>
                  <a:lnTo>
                    <a:pt x="1037" y="122"/>
                  </a:lnTo>
                  <a:lnTo>
                    <a:pt x="1044" y="118"/>
                  </a:lnTo>
                  <a:lnTo>
                    <a:pt x="1041" y="113"/>
                  </a:lnTo>
                  <a:lnTo>
                    <a:pt x="1044" y="108"/>
                  </a:lnTo>
                  <a:lnTo>
                    <a:pt x="1037" y="108"/>
                  </a:lnTo>
                  <a:lnTo>
                    <a:pt x="1042" y="98"/>
                  </a:lnTo>
                  <a:lnTo>
                    <a:pt x="1037" y="89"/>
                  </a:lnTo>
                  <a:lnTo>
                    <a:pt x="1011" y="86"/>
                  </a:lnTo>
                  <a:lnTo>
                    <a:pt x="1042" y="84"/>
                  </a:lnTo>
                  <a:lnTo>
                    <a:pt x="1037" y="71"/>
                  </a:lnTo>
                  <a:lnTo>
                    <a:pt x="1042" y="57"/>
                  </a:lnTo>
                  <a:lnTo>
                    <a:pt x="1037" y="51"/>
                  </a:lnTo>
                  <a:lnTo>
                    <a:pt x="1030" y="58"/>
                  </a:lnTo>
                  <a:lnTo>
                    <a:pt x="1028" y="51"/>
                  </a:lnTo>
                  <a:lnTo>
                    <a:pt x="1006" y="49"/>
                  </a:lnTo>
                  <a:lnTo>
                    <a:pt x="1002" y="38"/>
                  </a:lnTo>
                  <a:lnTo>
                    <a:pt x="1008" y="35"/>
                  </a:lnTo>
                  <a:lnTo>
                    <a:pt x="995" y="37"/>
                  </a:lnTo>
                  <a:lnTo>
                    <a:pt x="999" y="33"/>
                  </a:lnTo>
                  <a:lnTo>
                    <a:pt x="995" y="24"/>
                  </a:lnTo>
                  <a:lnTo>
                    <a:pt x="986" y="28"/>
                  </a:lnTo>
                  <a:lnTo>
                    <a:pt x="990" y="15"/>
                  </a:lnTo>
                  <a:lnTo>
                    <a:pt x="970" y="4"/>
                  </a:lnTo>
                  <a:lnTo>
                    <a:pt x="950" y="15"/>
                  </a:lnTo>
                  <a:lnTo>
                    <a:pt x="911" y="0"/>
                  </a:lnTo>
                  <a:lnTo>
                    <a:pt x="901" y="11"/>
                  </a:lnTo>
                  <a:lnTo>
                    <a:pt x="902" y="28"/>
                  </a:lnTo>
                  <a:lnTo>
                    <a:pt x="913" y="29"/>
                  </a:lnTo>
                  <a:lnTo>
                    <a:pt x="902" y="60"/>
                  </a:lnTo>
                  <a:lnTo>
                    <a:pt x="911" y="62"/>
                  </a:lnTo>
                  <a:lnTo>
                    <a:pt x="906" y="64"/>
                  </a:lnTo>
                  <a:lnTo>
                    <a:pt x="908" y="73"/>
                  </a:lnTo>
                  <a:lnTo>
                    <a:pt x="911" y="80"/>
                  </a:lnTo>
                  <a:lnTo>
                    <a:pt x="910" y="88"/>
                  </a:lnTo>
                  <a:lnTo>
                    <a:pt x="917" y="88"/>
                  </a:lnTo>
                  <a:lnTo>
                    <a:pt x="913" y="97"/>
                  </a:lnTo>
                  <a:lnTo>
                    <a:pt x="919" y="100"/>
                  </a:lnTo>
                  <a:lnTo>
                    <a:pt x="910" y="98"/>
                  </a:lnTo>
                  <a:lnTo>
                    <a:pt x="910" y="109"/>
                  </a:lnTo>
                  <a:lnTo>
                    <a:pt x="891" y="115"/>
                  </a:lnTo>
                  <a:lnTo>
                    <a:pt x="891" y="124"/>
                  </a:lnTo>
                  <a:lnTo>
                    <a:pt x="911" y="140"/>
                  </a:lnTo>
                  <a:lnTo>
                    <a:pt x="922" y="178"/>
                  </a:lnTo>
                  <a:lnTo>
                    <a:pt x="924" y="199"/>
                  </a:lnTo>
                  <a:lnTo>
                    <a:pt x="930" y="191"/>
                  </a:lnTo>
                  <a:lnTo>
                    <a:pt x="933" y="200"/>
                  </a:lnTo>
                  <a:lnTo>
                    <a:pt x="924" y="202"/>
                  </a:lnTo>
                  <a:lnTo>
                    <a:pt x="910" y="226"/>
                  </a:lnTo>
                  <a:lnTo>
                    <a:pt x="879" y="249"/>
                  </a:lnTo>
                  <a:lnTo>
                    <a:pt x="888" y="266"/>
                  </a:lnTo>
                  <a:lnTo>
                    <a:pt x="893" y="304"/>
                  </a:lnTo>
                  <a:lnTo>
                    <a:pt x="899" y="309"/>
                  </a:lnTo>
                  <a:lnTo>
                    <a:pt x="906" y="311"/>
                  </a:lnTo>
                  <a:lnTo>
                    <a:pt x="897" y="311"/>
                  </a:lnTo>
                  <a:lnTo>
                    <a:pt x="888" y="320"/>
                  </a:lnTo>
                  <a:lnTo>
                    <a:pt x="893" y="328"/>
                  </a:lnTo>
                  <a:lnTo>
                    <a:pt x="890" y="335"/>
                  </a:lnTo>
                  <a:lnTo>
                    <a:pt x="881" y="328"/>
                  </a:lnTo>
                  <a:lnTo>
                    <a:pt x="879" y="331"/>
                  </a:lnTo>
                  <a:lnTo>
                    <a:pt x="877" y="331"/>
                  </a:lnTo>
                  <a:lnTo>
                    <a:pt x="877" y="340"/>
                  </a:lnTo>
                  <a:lnTo>
                    <a:pt x="866" y="333"/>
                  </a:lnTo>
                  <a:lnTo>
                    <a:pt x="853" y="340"/>
                  </a:lnTo>
                  <a:lnTo>
                    <a:pt x="862" y="331"/>
                  </a:lnTo>
                  <a:lnTo>
                    <a:pt x="861" y="322"/>
                  </a:lnTo>
                  <a:lnTo>
                    <a:pt x="853" y="315"/>
                  </a:lnTo>
                  <a:lnTo>
                    <a:pt x="837" y="315"/>
                  </a:lnTo>
                  <a:lnTo>
                    <a:pt x="850" y="308"/>
                  </a:lnTo>
                  <a:lnTo>
                    <a:pt x="835" y="289"/>
                  </a:lnTo>
                  <a:lnTo>
                    <a:pt x="837" y="282"/>
                  </a:lnTo>
                  <a:lnTo>
                    <a:pt x="833" y="259"/>
                  </a:lnTo>
                  <a:lnTo>
                    <a:pt x="835" y="233"/>
                  </a:lnTo>
                  <a:lnTo>
                    <a:pt x="788" y="228"/>
                  </a:lnTo>
                  <a:lnTo>
                    <a:pt x="781" y="240"/>
                  </a:lnTo>
                  <a:lnTo>
                    <a:pt x="786" y="226"/>
                  </a:lnTo>
                  <a:lnTo>
                    <a:pt x="777" y="217"/>
                  </a:lnTo>
                  <a:lnTo>
                    <a:pt x="751" y="209"/>
                  </a:lnTo>
                  <a:lnTo>
                    <a:pt x="740" y="195"/>
                  </a:lnTo>
                  <a:lnTo>
                    <a:pt x="724" y="184"/>
                  </a:lnTo>
                  <a:lnTo>
                    <a:pt x="693" y="169"/>
                  </a:lnTo>
                  <a:lnTo>
                    <a:pt x="666" y="180"/>
                  </a:lnTo>
                  <a:lnTo>
                    <a:pt x="673" y="175"/>
                  </a:lnTo>
                  <a:lnTo>
                    <a:pt x="673" y="164"/>
                  </a:lnTo>
                  <a:lnTo>
                    <a:pt x="660" y="128"/>
                  </a:lnTo>
                  <a:lnTo>
                    <a:pt x="646" y="124"/>
                  </a:lnTo>
                  <a:lnTo>
                    <a:pt x="642" y="133"/>
                  </a:lnTo>
                  <a:lnTo>
                    <a:pt x="640" y="124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7" name="Freeform 1294"/>
            <p:cNvSpPr>
              <a:spLocks/>
            </p:cNvSpPr>
            <p:nvPr/>
          </p:nvSpPr>
          <p:spPr bwMode="auto">
            <a:xfrm>
              <a:off x="549" y="982"/>
              <a:ext cx="1262" cy="551"/>
            </a:xfrm>
            <a:custGeom>
              <a:avLst/>
              <a:gdLst>
                <a:gd name="T0" fmla="*/ 71 w 1262"/>
                <a:gd name="T1" fmla="*/ 244 h 551"/>
                <a:gd name="T2" fmla="*/ 88 w 1262"/>
                <a:gd name="T3" fmla="*/ 277 h 551"/>
                <a:gd name="T4" fmla="*/ 108 w 1262"/>
                <a:gd name="T5" fmla="*/ 326 h 551"/>
                <a:gd name="T6" fmla="*/ 108 w 1262"/>
                <a:gd name="T7" fmla="*/ 335 h 551"/>
                <a:gd name="T8" fmla="*/ 135 w 1262"/>
                <a:gd name="T9" fmla="*/ 353 h 551"/>
                <a:gd name="T10" fmla="*/ 169 w 1262"/>
                <a:gd name="T11" fmla="*/ 364 h 551"/>
                <a:gd name="T12" fmla="*/ 184 w 1262"/>
                <a:gd name="T13" fmla="*/ 388 h 551"/>
                <a:gd name="T14" fmla="*/ 690 w 1262"/>
                <a:gd name="T15" fmla="*/ 413 h 551"/>
                <a:gd name="T16" fmla="*/ 737 w 1262"/>
                <a:gd name="T17" fmla="*/ 395 h 551"/>
                <a:gd name="T18" fmla="*/ 770 w 1262"/>
                <a:gd name="T19" fmla="*/ 397 h 551"/>
                <a:gd name="T20" fmla="*/ 801 w 1262"/>
                <a:gd name="T21" fmla="*/ 442 h 551"/>
                <a:gd name="T22" fmla="*/ 871 w 1262"/>
                <a:gd name="T23" fmla="*/ 477 h 551"/>
                <a:gd name="T24" fmla="*/ 857 w 1262"/>
                <a:gd name="T25" fmla="*/ 493 h 551"/>
                <a:gd name="T26" fmla="*/ 844 w 1262"/>
                <a:gd name="T27" fmla="*/ 504 h 551"/>
                <a:gd name="T28" fmla="*/ 822 w 1262"/>
                <a:gd name="T29" fmla="*/ 551 h 551"/>
                <a:gd name="T30" fmla="*/ 888 w 1262"/>
                <a:gd name="T31" fmla="*/ 524 h 551"/>
                <a:gd name="T32" fmla="*/ 921 w 1262"/>
                <a:gd name="T33" fmla="*/ 506 h 551"/>
                <a:gd name="T34" fmla="*/ 1031 w 1262"/>
                <a:gd name="T35" fmla="*/ 444 h 551"/>
                <a:gd name="T36" fmla="*/ 1072 w 1262"/>
                <a:gd name="T37" fmla="*/ 471 h 551"/>
                <a:gd name="T38" fmla="*/ 1115 w 1262"/>
                <a:gd name="T39" fmla="*/ 473 h 551"/>
                <a:gd name="T40" fmla="*/ 1099 w 1262"/>
                <a:gd name="T41" fmla="*/ 493 h 551"/>
                <a:gd name="T42" fmla="*/ 1135 w 1262"/>
                <a:gd name="T43" fmla="*/ 495 h 551"/>
                <a:gd name="T44" fmla="*/ 1164 w 1262"/>
                <a:gd name="T45" fmla="*/ 470 h 551"/>
                <a:gd name="T46" fmla="*/ 1117 w 1262"/>
                <a:gd name="T47" fmla="*/ 450 h 551"/>
                <a:gd name="T48" fmla="*/ 1101 w 1262"/>
                <a:gd name="T49" fmla="*/ 417 h 551"/>
                <a:gd name="T50" fmla="*/ 1113 w 1262"/>
                <a:gd name="T51" fmla="*/ 386 h 551"/>
                <a:gd name="T52" fmla="*/ 1028 w 1262"/>
                <a:gd name="T53" fmla="*/ 428 h 551"/>
                <a:gd name="T54" fmla="*/ 1082 w 1262"/>
                <a:gd name="T55" fmla="*/ 368 h 551"/>
                <a:gd name="T56" fmla="*/ 1193 w 1262"/>
                <a:gd name="T57" fmla="*/ 360 h 551"/>
                <a:gd name="T58" fmla="*/ 1257 w 1262"/>
                <a:gd name="T59" fmla="*/ 300 h 551"/>
                <a:gd name="T60" fmla="*/ 1259 w 1262"/>
                <a:gd name="T61" fmla="*/ 275 h 551"/>
                <a:gd name="T62" fmla="*/ 1213 w 1262"/>
                <a:gd name="T63" fmla="*/ 262 h 551"/>
                <a:gd name="T64" fmla="*/ 1195 w 1262"/>
                <a:gd name="T65" fmla="*/ 266 h 551"/>
                <a:gd name="T66" fmla="*/ 1212 w 1262"/>
                <a:gd name="T67" fmla="*/ 239 h 551"/>
                <a:gd name="T68" fmla="*/ 1188 w 1262"/>
                <a:gd name="T69" fmla="*/ 222 h 551"/>
                <a:gd name="T70" fmla="*/ 1161 w 1262"/>
                <a:gd name="T71" fmla="*/ 193 h 551"/>
                <a:gd name="T72" fmla="*/ 1164 w 1262"/>
                <a:gd name="T73" fmla="*/ 184 h 551"/>
                <a:gd name="T74" fmla="*/ 1152 w 1262"/>
                <a:gd name="T75" fmla="*/ 153 h 551"/>
                <a:gd name="T76" fmla="*/ 1148 w 1262"/>
                <a:gd name="T77" fmla="*/ 129 h 551"/>
                <a:gd name="T78" fmla="*/ 1133 w 1262"/>
                <a:gd name="T79" fmla="*/ 100 h 551"/>
                <a:gd name="T80" fmla="*/ 1115 w 1262"/>
                <a:gd name="T81" fmla="*/ 77 h 551"/>
                <a:gd name="T82" fmla="*/ 1095 w 1262"/>
                <a:gd name="T83" fmla="*/ 120 h 551"/>
                <a:gd name="T84" fmla="*/ 1068 w 1262"/>
                <a:gd name="T85" fmla="*/ 146 h 551"/>
                <a:gd name="T86" fmla="*/ 1061 w 1262"/>
                <a:gd name="T87" fmla="*/ 144 h 551"/>
                <a:gd name="T88" fmla="*/ 1037 w 1262"/>
                <a:gd name="T89" fmla="*/ 122 h 551"/>
                <a:gd name="T90" fmla="*/ 1037 w 1262"/>
                <a:gd name="T91" fmla="*/ 89 h 551"/>
                <a:gd name="T92" fmla="*/ 1030 w 1262"/>
                <a:gd name="T93" fmla="*/ 58 h 551"/>
                <a:gd name="T94" fmla="*/ 999 w 1262"/>
                <a:gd name="T95" fmla="*/ 33 h 551"/>
                <a:gd name="T96" fmla="*/ 911 w 1262"/>
                <a:gd name="T97" fmla="*/ 0 h 551"/>
                <a:gd name="T98" fmla="*/ 906 w 1262"/>
                <a:gd name="T99" fmla="*/ 64 h 551"/>
                <a:gd name="T100" fmla="*/ 919 w 1262"/>
                <a:gd name="T101" fmla="*/ 100 h 551"/>
                <a:gd name="T102" fmla="*/ 922 w 1262"/>
                <a:gd name="T103" fmla="*/ 178 h 551"/>
                <a:gd name="T104" fmla="*/ 879 w 1262"/>
                <a:gd name="T105" fmla="*/ 249 h 551"/>
                <a:gd name="T106" fmla="*/ 888 w 1262"/>
                <a:gd name="T107" fmla="*/ 320 h 551"/>
                <a:gd name="T108" fmla="*/ 877 w 1262"/>
                <a:gd name="T109" fmla="*/ 340 h 551"/>
                <a:gd name="T110" fmla="*/ 837 w 1262"/>
                <a:gd name="T111" fmla="*/ 315 h 551"/>
                <a:gd name="T112" fmla="*/ 788 w 1262"/>
                <a:gd name="T113" fmla="*/ 228 h 551"/>
                <a:gd name="T114" fmla="*/ 724 w 1262"/>
                <a:gd name="T115" fmla="*/ 184 h 551"/>
                <a:gd name="T116" fmla="*/ 646 w 1262"/>
                <a:gd name="T117" fmla="*/ 12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551">
                  <a:moveTo>
                    <a:pt x="0" y="122"/>
                  </a:moveTo>
                  <a:lnTo>
                    <a:pt x="11" y="129"/>
                  </a:lnTo>
                  <a:lnTo>
                    <a:pt x="40" y="189"/>
                  </a:lnTo>
                  <a:lnTo>
                    <a:pt x="71" y="206"/>
                  </a:lnTo>
                  <a:lnTo>
                    <a:pt x="69" y="235"/>
                  </a:lnTo>
                  <a:lnTo>
                    <a:pt x="71" y="244"/>
                  </a:lnTo>
                  <a:lnTo>
                    <a:pt x="68" y="244"/>
                  </a:lnTo>
                  <a:lnTo>
                    <a:pt x="66" y="251"/>
                  </a:lnTo>
                  <a:lnTo>
                    <a:pt x="73" y="257"/>
                  </a:lnTo>
                  <a:lnTo>
                    <a:pt x="71" y="264"/>
                  </a:lnTo>
                  <a:lnTo>
                    <a:pt x="82" y="279"/>
                  </a:lnTo>
                  <a:lnTo>
                    <a:pt x="88" y="277"/>
                  </a:lnTo>
                  <a:lnTo>
                    <a:pt x="86" y="289"/>
                  </a:lnTo>
                  <a:lnTo>
                    <a:pt x="91" y="302"/>
                  </a:lnTo>
                  <a:lnTo>
                    <a:pt x="98" y="300"/>
                  </a:lnTo>
                  <a:lnTo>
                    <a:pt x="98" y="306"/>
                  </a:lnTo>
                  <a:lnTo>
                    <a:pt x="106" y="304"/>
                  </a:lnTo>
                  <a:lnTo>
                    <a:pt x="108" y="326"/>
                  </a:lnTo>
                  <a:lnTo>
                    <a:pt x="113" y="322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08" y="331"/>
                  </a:lnTo>
                  <a:lnTo>
                    <a:pt x="113" y="333"/>
                  </a:lnTo>
                  <a:lnTo>
                    <a:pt x="108" y="335"/>
                  </a:lnTo>
                  <a:lnTo>
                    <a:pt x="109" y="339"/>
                  </a:lnTo>
                  <a:lnTo>
                    <a:pt x="118" y="344"/>
                  </a:lnTo>
                  <a:lnTo>
                    <a:pt x="131" y="340"/>
                  </a:lnTo>
                  <a:lnTo>
                    <a:pt x="129" y="344"/>
                  </a:lnTo>
                  <a:lnTo>
                    <a:pt x="137" y="349"/>
                  </a:lnTo>
                  <a:lnTo>
                    <a:pt x="135" y="353"/>
                  </a:lnTo>
                  <a:lnTo>
                    <a:pt x="158" y="357"/>
                  </a:lnTo>
                  <a:lnTo>
                    <a:pt x="157" y="364"/>
                  </a:lnTo>
                  <a:lnTo>
                    <a:pt x="158" y="368"/>
                  </a:lnTo>
                  <a:lnTo>
                    <a:pt x="166" y="371"/>
                  </a:lnTo>
                  <a:lnTo>
                    <a:pt x="169" y="371"/>
                  </a:lnTo>
                  <a:lnTo>
                    <a:pt x="169" y="364"/>
                  </a:lnTo>
                  <a:lnTo>
                    <a:pt x="175" y="373"/>
                  </a:lnTo>
                  <a:lnTo>
                    <a:pt x="175" y="380"/>
                  </a:lnTo>
                  <a:lnTo>
                    <a:pt x="180" y="373"/>
                  </a:lnTo>
                  <a:lnTo>
                    <a:pt x="180" y="384"/>
                  </a:lnTo>
                  <a:lnTo>
                    <a:pt x="191" y="386"/>
                  </a:lnTo>
                  <a:lnTo>
                    <a:pt x="184" y="388"/>
                  </a:lnTo>
                  <a:lnTo>
                    <a:pt x="188" y="391"/>
                  </a:lnTo>
                  <a:lnTo>
                    <a:pt x="630" y="393"/>
                  </a:lnTo>
                  <a:lnTo>
                    <a:pt x="631" y="380"/>
                  </a:lnTo>
                  <a:lnTo>
                    <a:pt x="639" y="399"/>
                  </a:lnTo>
                  <a:lnTo>
                    <a:pt x="668" y="400"/>
                  </a:lnTo>
                  <a:lnTo>
                    <a:pt x="690" y="413"/>
                  </a:lnTo>
                  <a:lnTo>
                    <a:pt x="699" y="411"/>
                  </a:lnTo>
                  <a:lnTo>
                    <a:pt x="715" y="417"/>
                  </a:lnTo>
                  <a:lnTo>
                    <a:pt x="722" y="413"/>
                  </a:lnTo>
                  <a:lnTo>
                    <a:pt x="730" y="400"/>
                  </a:lnTo>
                  <a:lnTo>
                    <a:pt x="731" y="406"/>
                  </a:lnTo>
                  <a:lnTo>
                    <a:pt x="737" y="395"/>
                  </a:lnTo>
                  <a:lnTo>
                    <a:pt x="737" y="404"/>
                  </a:lnTo>
                  <a:lnTo>
                    <a:pt x="744" y="391"/>
                  </a:lnTo>
                  <a:lnTo>
                    <a:pt x="753" y="395"/>
                  </a:lnTo>
                  <a:lnTo>
                    <a:pt x="759" y="408"/>
                  </a:lnTo>
                  <a:lnTo>
                    <a:pt x="759" y="397"/>
                  </a:lnTo>
                  <a:lnTo>
                    <a:pt x="770" y="397"/>
                  </a:lnTo>
                  <a:lnTo>
                    <a:pt x="781" y="417"/>
                  </a:lnTo>
                  <a:lnTo>
                    <a:pt x="793" y="417"/>
                  </a:lnTo>
                  <a:lnTo>
                    <a:pt x="791" y="424"/>
                  </a:lnTo>
                  <a:lnTo>
                    <a:pt x="797" y="431"/>
                  </a:lnTo>
                  <a:lnTo>
                    <a:pt x="797" y="440"/>
                  </a:lnTo>
                  <a:lnTo>
                    <a:pt x="801" y="442"/>
                  </a:lnTo>
                  <a:lnTo>
                    <a:pt x="801" y="451"/>
                  </a:lnTo>
                  <a:lnTo>
                    <a:pt x="802" y="451"/>
                  </a:lnTo>
                  <a:lnTo>
                    <a:pt x="804" y="450"/>
                  </a:lnTo>
                  <a:lnTo>
                    <a:pt x="806" y="455"/>
                  </a:lnTo>
                  <a:lnTo>
                    <a:pt x="859" y="464"/>
                  </a:lnTo>
                  <a:lnTo>
                    <a:pt x="871" y="477"/>
                  </a:lnTo>
                  <a:lnTo>
                    <a:pt x="871" y="482"/>
                  </a:lnTo>
                  <a:lnTo>
                    <a:pt x="877" y="490"/>
                  </a:lnTo>
                  <a:lnTo>
                    <a:pt x="871" y="488"/>
                  </a:lnTo>
                  <a:lnTo>
                    <a:pt x="871" y="495"/>
                  </a:lnTo>
                  <a:lnTo>
                    <a:pt x="861" y="491"/>
                  </a:lnTo>
                  <a:lnTo>
                    <a:pt x="857" y="493"/>
                  </a:lnTo>
                  <a:lnTo>
                    <a:pt x="857" y="486"/>
                  </a:lnTo>
                  <a:lnTo>
                    <a:pt x="853" y="486"/>
                  </a:lnTo>
                  <a:lnTo>
                    <a:pt x="851" y="479"/>
                  </a:lnTo>
                  <a:lnTo>
                    <a:pt x="846" y="479"/>
                  </a:lnTo>
                  <a:lnTo>
                    <a:pt x="850" y="491"/>
                  </a:lnTo>
                  <a:lnTo>
                    <a:pt x="844" y="504"/>
                  </a:lnTo>
                  <a:lnTo>
                    <a:pt x="842" y="522"/>
                  </a:lnTo>
                  <a:lnTo>
                    <a:pt x="833" y="528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26" y="542"/>
                  </a:lnTo>
                  <a:lnTo>
                    <a:pt x="822" y="551"/>
                  </a:lnTo>
                  <a:lnTo>
                    <a:pt x="833" y="551"/>
                  </a:lnTo>
                  <a:lnTo>
                    <a:pt x="853" y="537"/>
                  </a:lnTo>
                  <a:lnTo>
                    <a:pt x="862" y="539"/>
                  </a:lnTo>
                  <a:lnTo>
                    <a:pt x="871" y="533"/>
                  </a:lnTo>
                  <a:lnTo>
                    <a:pt x="890" y="533"/>
                  </a:lnTo>
                  <a:lnTo>
                    <a:pt x="888" y="524"/>
                  </a:lnTo>
                  <a:lnTo>
                    <a:pt x="875" y="522"/>
                  </a:lnTo>
                  <a:lnTo>
                    <a:pt x="886" y="513"/>
                  </a:lnTo>
                  <a:lnTo>
                    <a:pt x="902" y="508"/>
                  </a:lnTo>
                  <a:lnTo>
                    <a:pt x="919" y="510"/>
                  </a:lnTo>
                  <a:lnTo>
                    <a:pt x="917" y="504"/>
                  </a:lnTo>
                  <a:lnTo>
                    <a:pt x="921" y="506"/>
                  </a:lnTo>
                  <a:lnTo>
                    <a:pt x="941" y="495"/>
                  </a:lnTo>
                  <a:lnTo>
                    <a:pt x="953" y="486"/>
                  </a:lnTo>
                  <a:lnTo>
                    <a:pt x="1008" y="486"/>
                  </a:lnTo>
                  <a:lnTo>
                    <a:pt x="1010" y="479"/>
                  </a:lnTo>
                  <a:lnTo>
                    <a:pt x="1022" y="477"/>
                  </a:lnTo>
                  <a:lnTo>
                    <a:pt x="1031" y="444"/>
                  </a:lnTo>
                  <a:lnTo>
                    <a:pt x="1042" y="430"/>
                  </a:lnTo>
                  <a:lnTo>
                    <a:pt x="1052" y="435"/>
                  </a:lnTo>
                  <a:lnTo>
                    <a:pt x="1061" y="431"/>
                  </a:lnTo>
                  <a:lnTo>
                    <a:pt x="1068" y="439"/>
                  </a:lnTo>
                  <a:lnTo>
                    <a:pt x="1068" y="470"/>
                  </a:lnTo>
                  <a:lnTo>
                    <a:pt x="1072" y="471"/>
                  </a:lnTo>
                  <a:lnTo>
                    <a:pt x="1073" y="479"/>
                  </a:lnTo>
                  <a:lnTo>
                    <a:pt x="1081" y="480"/>
                  </a:lnTo>
                  <a:lnTo>
                    <a:pt x="1102" y="479"/>
                  </a:lnTo>
                  <a:lnTo>
                    <a:pt x="1121" y="462"/>
                  </a:lnTo>
                  <a:lnTo>
                    <a:pt x="1124" y="466"/>
                  </a:lnTo>
                  <a:lnTo>
                    <a:pt x="1115" y="473"/>
                  </a:lnTo>
                  <a:lnTo>
                    <a:pt x="1117" y="477"/>
                  </a:lnTo>
                  <a:lnTo>
                    <a:pt x="1141" y="477"/>
                  </a:lnTo>
                  <a:lnTo>
                    <a:pt x="1128" y="482"/>
                  </a:lnTo>
                  <a:lnTo>
                    <a:pt x="1122" y="477"/>
                  </a:lnTo>
                  <a:lnTo>
                    <a:pt x="1095" y="495"/>
                  </a:lnTo>
                  <a:lnTo>
                    <a:pt x="1099" y="493"/>
                  </a:lnTo>
                  <a:lnTo>
                    <a:pt x="1095" y="502"/>
                  </a:lnTo>
                  <a:lnTo>
                    <a:pt x="1097" y="511"/>
                  </a:lnTo>
                  <a:lnTo>
                    <a:pt x="1106" y="519"/>
                  </a:lnTo>
                  <a:lnTo>
                    <a:pt x="1124" y="500"/>
                  </a:lnTo>
                  <a:lnTo>
                    <a:pt x="1128" y="493"/>
                  </a:lnTo>
                  <a:lnTo>
                    <a:pt x="1135" y="495"/>
                  </a:lnTo>
                  <a:lnTo>
                    <a:pt x="1135" y="491"/>
                  </a:lnTo>
                  <a:lnTo>
                    <a:pt x="1148" y="490"/>
                  </a:lnTo>
                  <a:lnTo>
                    <a:pt x="1177" y="477"/>
                  </a:lnTo>
                  <a:lnTo>
                    <a:pt x="1172" y="477"/>
                  </a:lnTo>
                  <a:lnTo>
                    <a:pt x="1173" y="471"/>
                  </a:lnTo>
                  <a:lnTo>
                    <a:pt x="1164" y="470"/>
                  </a:lnTo>
                  <a:lnTo>
                    <a:pt x="1162" y="464"/>
                  </a:lnTo>
                  <a:lnTo>
                    <a:pt x="1150" y="470"/>
                  </a:lnTo>
                  <a:lnTo>
                    <a:pt x="1130" y="462"/>
                  </a:lnTo>
                  <a:lnTo>
                    <a:pt x="1133" y="460"/>
                  </a:lnTo>
                  <a:lnTo>
                    <a:pt x="1121" y="455"/>
                  </a:lnTo>
                  <a:lnTo>
                    <a:pt x="1117" y="450"/>
                  </a:lnTo>
                  <a:lnTo>
                    <a:pt x="1115" y="437"/>
                  </a:lnTo>
                  <a:lnTo>
                    <a:pt x="1108" y="437"/>
                  </a:lnTo>
                  <a:lnTo>
                    <a:pt x="1117" y="420"/>
                  </a:lnTo>
                  <a:lnTo>
                    <a:pt x="1112" y="417"/>
                  </a:lnTo>
                  <a:lnTo>
                    <a:pt x="1102" y="422"/>
                  </a:lnTo>
                  <a:lnTo>
                    <a:pt x="1101" y="417"/>
                  </a:lnTo>
                  <a:lnTo>
                    <a:pt x="1088" y="415"/>
                  </a:lnTo>
                  <a:lnTo>
                    <a:pt x="1099" y="411"/>
                  </a:lnTo>
                  <a:lnTo>
                    <a:pt x="1110" y="413"/>
                  </a:lnTo>
                  <a:lnTo>
                    <a:pt x="1124" y="400"/>
                  </a:lnTo>
                  <a:lnTo>
                    <a:pt x="1124" y="391"/>
                  </a:lnTo>
                  <a:lnTo>
                    <a:pt x="1113" y="386"/>
                  </a:lnTo>
                  <a:lnTo>
                    <a:pt x="1088" y="386"/>
                  </a:lnTo>
                  <a:lnTo>
                    <a:pt x="1059" y="400"/>
                  </a:lnTo>
                  <a:lnTo>
                    <a:pt x="1039" y="417"/>
                  </a:lnTo>
                  <a:lnTo>
                    <a:pt x="1022" y="439"/>
                  </a:lnTo>
                  <a:lnTo>
                    <a:pt x="1015" y="442"/>
                  </a:lnTo>
                  <a:lnTo>
                    <a:pt x="1028" y="428"/>
                  </a:lnTo>
                  <a:lnTo>
                    <a:pt x="1037" y="411"/>
                  </a:lnTo>
                  <a:lnTo>
                    <a:pt x="1042" y="408"/>
                  </a:lnTo>
                  <a:lnTo>
                    <a:pt x="1052" y="395"/>
                  </a:lnTo>
                  <a:lnTo>
                    <a:pt x="1064" y="384"/>
                  </a:lnTo>
                  <a:lnTo>
                    <a:pt x="1075" y="382"/>
                  </a:lnTo>
                  <a:lnTo>
                    <a:pt x="1082" y="368"/>
                  </a:lnTo>
                  <a:lnTo>
                    <a:pt x="1092" y="360"/>
                  </a:lnTo>
                  <a:lnTo>
                    <a:pt x="1157" y="360"/>
                  </a:lnTo>
                  <a:lnTo>
                    <a:pt x="1168" y="364"/>
                  </a:lnTo>
                  <a:lnTo>
                    <a:pt x="1190" y="357"/>
                  </a:lnTo>
                  <a:lnTo>
                    <a:pt x="1190" y="359"/>
                  </a:lnTo>
                  <a:lnTo>
                    <a:pt x="1193" y="360"/>
                  </a:lnTo>
                  <a:lnTo>
                    <a:pt x="1219" y="333"/>
                  </a:lnTo>
                  <a:lnTo>
                    <a:pt x="1248" y="328"/>
                  </a:lnTo>
                  <a:lnTo>
                    <a:pt x="1262" y="311"/>
                  </a:lnTo>
                  <a:lnTo>
                    <a:pt x="1257" y="306"/>
                  </a:lnTo>
                  <a:lnTo>
                    <a:pt x="1262" y="306"/>
                  </a:lnTo>
                  <a:lnTo>
                    <a:pt x="1257" y="300"/>
                  </a:lnTo>
                  <a:lnTo>
                    <a:pt x="1261" y="299"/>
                  </a:lnTo>
                  <a:lnTo>
                    <a:pt x="1259" y="289"/>
                  </a:lnTo>
                  <a:lnTo>
                    <a:pt x="1252" y="284"/>
                  </a:lnTo>
                  <a:lnTo>
                    <a:pt x="1262" y="284"/>
                  </a:lnTo>
                  <a:lnTo>
                    <a:pt x="1257" y="277"/>
                  </a:lnTo>
                  <a:lnTo>
                    <a:pt x="1259" y="275"/>
                  </a:lnTo>
                  <a:lnTo>
                    <a:pt x="1242" y="268"/>
                  </a:lnTo>
                  <a:lnTo>
                    <a:pt x="1237" y="279"/>
                  </a:lnTo>
                  <a:lnTo>
                    <a:pt x="1237" y="259"/>
                  </a:lnTo>
                  <a:lnTo>
                    <a:pt x="1222" y="259"/>
                  </a:lnTo>
                  <a:lnTo>
                    <a:pt x="1230" y="260"/>
                  </a:lnTo>
                  <a:lnTo>
                    <a:pt x="1213" y="262"/>
                  </a:lnTo>
                  <a:lnTo>
                    <a:pt x="1188" y="282"/>
                  </a:lnTo>
                  <a:lnTo>
                    <a:pt x="1188" y="275"/>
                  </a:lnTo>
                  <a:lnTo>
                    <a:pt x="1175" y="271"/>
                  </a:lnTo>
                  <a:lnTo>
                    <a:pt x="1181" y="268"/>
                  </a:lnTo>
                  <a:lnTo>
                    <a:pt x="1190" y="273"/>
                  </a:lnTo>
                  <a:lnTo>
                    <a:pt x="1195" y="266"/>
                  </a:lnTo>
                  <a:lnTo>
                    <a:pt x="1213" y="259"/>
                  </a:lnTo>
                  <a:lnTo>
                    <a:pt x="1202" y="260"/>
                  </a:lnTo>
                  <a:lnTo>
                    <a:pt x="1233" y="248"/>
                  </a:lnTo>
                  <a:lnTo>
                    <a:pt x="1224" y="237"/>
                  </a:lnTo>
                  <a:lnTo>
                    <a:pt x="1219" y="242"/>
                  </a:lnTo>
                  <a:lnTo>
                    <a:pt x="1212" y="239"/>
                  </a:lnTo>
                  <a:lnTo>
                    <a:pt x="1206" y="229"/>
                  </a:lnTo>
                  <a:lnTo>
                    <a:pt x="1197" y="239"/>
                  </a:lnTo>
                  <a:lnTo>
                    <a:pt x="1201" y="229"/>
                  </a:lnTo>
                  <a:lnTo>
                    <a:pt x="1197" y="226"/>
                  </a:lnTo>
                  <a:lnTo>
                    <a:pt x="1186" y="228"/>
                  </a:lnTo>
                  <a:lnTo>
                    <a:pt x="1188" y="222"/>
                  </a:lnTo>
                  <a:lnTo>
                    <a:pt x="1188" y="213"/>
                  </a:lnTo>
                  <a:lnTo>
                    <a:pt x="1173" y="209"/>
                  </a:lnTo>
                  <a:lnTo>
                    <a:pt x="1172" y="200"/>
                  </a:lnTo>
                  <a:lnTo>
                    <a:pt x="1162" y="202"/>
                  </a:lnTo>
                  <a:lnTo>
                    <a:pt x="1166" y="199"/>
                  </a:lnTo>
                  <a:lnTo>
                    <a:pt x="1161" y="193"/>
                  </a:lnTo>
                  <a:lnTo>
                    <a:pt x="1164" y="191"/>
                  </a:lnTo>
                  <a:lnTo>
                    <a:pt x="1146" y="189"/>
                  </a:lnTo>
                  <a:lnTo>
                    <a:pt x="1157" y="186"/>
                  </a:lnTo>
                  <a:lnTo>
                    <a:pt x="1155" y="184"/>
                  </a:lnTo>
                  <a:lnTo>
                    <a:pt x="1166" y="188"/>
                  </a:lnTo>
                  <a:lnTo>
                    <a:pt x="1164" y="184"/>
                  </a:lnTo>
                  <a:lnTo>
                    <a:pt x="1170" y="177"/>
                  </a:lnTo>
                  <a:lnTo>
                    <a:pt x="1162" y="166"/>
                  </a:lnTo>
                  <a:lnTo>
                    <a:pt x="1153" y="166"/>
                  </a:lnTo>
                  <a:lnTo>
                    <a:pt x="1164" y="160"/>
                  </a:lnTo>
                  <a:lnTo>
                    <a:pt x="1157" y="151"/>
                  </a:lnTo>
                  <a:lnTo>
                    <a:pt x="1152" y="153"/>
                  </a:lnTo>
                  <a:lnTo>
                    <a:pt x="1155" y="148"/>
                  </a:lnTo>
                  <a:lnTo>
                    <a:pt x="1152" y="144"/>
                  </a:lnTo>
                  <a:lnTo>
                    <a:pt x="1142" y="146"/>
                  </a:lnTo>
                  <a:lnTo>
                    <a:pt x="1152" y="137"/>
                  </a:lnTo>
                  <a:lnTo>
                    <a:pt x="1135" y="133"/>
                  </a:lnTo>
                  <a:lnTo>
                    <a:pt x="1148" y="129"/>
                  </a:lnTo>
                  <a:lnTo>
                    <a:pt x="1141" y="124"/>
                  </a:lnTo>
                  <a:lnTo>
                    <a:pt x="1142" y="115"/>
                  </a:lnTo>
                  <a:lnTo>
                    <a:pt x="1124" y="118"/>
                  </a:lnTo>
                  <a:lnTo>
                    <a:pt x="1139" y="111"/>
                  </a:lnTo>
                  <a:lnTo>
                    <a:pt x="1128" y="106"/>
                  </a:lnTo>
                  <a:lnTo>
                    <a:pt x="1133" y="100"/>
                  </a:lnTo>
                  <a:lnTo>
                    <a:pt x="1128" y="100"/>
                  </a:lnTo>
                  <a:lnTo>
                    <a:pt x="1124" y="89"/>
                  </a:lnTo>
                  <a:lnTo>
                    <a:pt x="1121" y="89"/>
                  </a:lnTo>
                  <a:lnTo>
                    <a:pt x="1122" y="86"/>
                  </a:lnTo>
                  <a:lnTo>
                    <a:pt x="1121" y="77"/>
                  </a:lnTo>
                  <a:lnTo>
                    <a:pt x="1115" y="77"/>
                  </a:lnTo>
                  <a:lnTo>
                    <a:pt x="1104" y="95"/>
                  </a:lnTo>
                  <a:lnTo>
                    <a:pt x="1108" y="104"/>
                  </a:lnTo>
                  <a:lnTo>
                    <a:pt x="1101" y="108"/>
                  </a:lnTo>
                  <a:lnTo>
                    <a:pt x="1102" y="113"/>
                  </a:lnTo>
                  <a:lnTo>
                    <a:pt x="1101" y="120"/>
                  </a:lnTo>
                  <a:lnTo>
                    <a:pt x="1095" y="120"/>
                  </a:lnTo>
                  <a:lnTo>
                    <a:pt x="1099" y="128"/>
                  </a:lnTo>
                  <a:lnTo>
                    <a:pt x="1095" y="135"/>
                  </a:lnTo>
                  <a:lnTo>
                    <a:pt x="1095" y="128"/>
                  </a:lnTo>
                  <a:lnTo>
                    <a:pt x="1090" y="122"/>
                  </a:lnTo>
                  <a:lnTo>
                    <a:pt x="1084" y="133"/>
                  </a:lnTo>
                  <a:lnTo>
                    <a:pt x="1068" y="146"/>
                  </a:lnTo>
                  <a:lnTo>
                    <a:pt x="1068" y="135"/>
                  </a:lnTo>
                  <a:lnTo>
                    <a:pt x="1064" y="138"/>
                  </a:lnTo>
                  <a:lnTo>
                    <a:pt x="1066" y="129"/>
                  </a:lnTo>
                  <a:lnTo>
                    <a:pt x="1061" y="146"/>
                  </a:lnTo>
                  <a:lnTo>
                    <a:pt x="1048" y="146"/>
                  </a:lnTo>
                  <a:lnTo>
                    <a:pt x="1061" y="144"/>
                  </a:lnTo>
                  <a:lnTo>
                    <a:pt x="1061" y="135"/>
                  </a:lnTo>
                  <a:lnTo>
                    <a:pt x="1057" y="122"/>
                  </a:lnTo>
                  <a:lnTo>
                    <a:pt x="1026" y="128"/>
                  </a:lnTo>
                  <a:lnTo>
                    <a:pt x="1033" y="124"/>
                  </a:lnTo>
                  <a:lnTo>
                    <a:pt x="1031" y="118"/>
                  </a:lnTo>
                  <a:lnTo>
                    <a:pt x="1037" y="122"/>
                  </a:lnTo>
                  <a:lnTo>
                    <a:pt x="1044" y="118"/>
                  </a:lnTo>
                  <a:lnTo>
                    <a:pt x="1041" y="113"/>
                  </a:lnTo>
                  <a:lnTo>
                    <a:pt x="1044" y="108"/>
                  </a:lnTo>
                  <a:lnTo>
                    <a:pt x="1037" y="108"/>
                  </a:lnTo>
                  <a:lnTo>
                    <a:pt x="1042" y="98"/>
                  </a:lnTo>
                  <a:lnTo>
                    <a:pt x="1037" y="89"/>
                  </a:lnTo>
                  <a:lnTo>
                    <a:pt x="1011" y="86"/>
                  </a:lnTo>
                  <a:lnTo>
                    <a:pt x="1042" y="84"/>
                  </a:lnTo>
                  <a:lnTo>
                    <a:pt x="1037" y="71"/>
                  </a:lnTo>
                  <a:lnTo>
                    <a:pt x="1042" y="57"/>
                  </a:lnTo>
                  <a:lnTo>
                    <a:pt x="1037" y="51"/>
                  </a:lnTo>
                  <a:lnTo>
                    <a:pt x="1030" y="58"/>
                  </a:lnTo>
                  <a:lnTo>
                    <a:pt x="1028" y="51"/>
                  </a:lnTo>
                  <a:lnTo>
                    <a:pt x="1006" y="49"/>
                  </a:lnTo>
                  <a:lnTo>
                    <a:pt x="1002" y="38"/>
                  </a:lnTo>
                  <a:lnTo>
                    <a:pt x="1008" y="35"/>
                  </a:lnTo>
                  <a:lnTo>
                    <a:pt x="995" y="37"/>
                  </a:lnTo>
                  <a:lnTo>
                    <a:pt x="999" y="33"/>
                  </a:lnTo>
                  <a:lnTo>
                    <a:pt x="995" y="24"/>
                  </a:lnTo>
                  <a:lnTo>
                    <a:pt x="986" y="28"/>
                  </a:lnTo>
                  <a:lnTo>
                    <a:pt x="990" y="15"/>
                  </a:lnTo>
                  <a:lnTo>
                    <a:pt x="970" y="4"/>
                  </a:lnTo>
                  <a:lnTo>
                    <a:pt x="950" y="15"/>
                  </a:lnTo>
                  <a:lnTo>
                    <a:pt x="911" y="0"/>
                  </a:lnTo>
                  <a:lnTo>
                    <a:pt x="901" y="11"/>
                  </a:lnTo>
                  <a:lnTo>
                    <a:pt x="902" y="28"/>
                  </a:lnTo>
                  <a:lnTo>
                    <a:pt x="913" y="29"/>
                  </a:lnTo>
                  <a:lnTo>
                    <a:pt x="902" y="60"/>
                  </a:lnTo>
                  <a:lnTo>
                    <a:pt x="911" y="62"/>
                  </a:lnTo>
                  <a:lnTo>
                    <a:pt x="906" y="64"/>
                  </a:lnTo>
                  <a:lnTo>
                    <a:pt x="908" y="73"/>
                  </a:lnTo>
                  <a:lnTo>
                    <a:pt x="911" y="80"/>
                  </a:lnTo>
                  <a:lnTo>
                    <a:pt x="910" y="88"/>
                  </a:lnTo>
                  <a:lnTo>
                    <a:pt x="917" y="88"/>
                  </a:lnTo>
                  <a:lnTo>
                    <a:pt x="913" y="97"/>
                  </a:lnTo>
                  <a:lnTo>
                    <a:pt x="919" y="100"/>
                  </a:lnTo>
                  <a:lnTo>
                    <a:pt x="910" y="98"/>
                  </a:lnTo>
                  <a:lnTo>
                    <a:pt x="910" y="109"/>
                  </a:lnTo>
                  <a:lnTo>
                    <a:pt x="891" y="115"/>
                  </a:lnTo>
                  <a:lnTo>
                    <a:pt x="891" y="124"/>
                  </a:lnTo>
                  <a:lnTo>
                    <a:pt x="911" y="140"/>
                  </a:lnTo>
                  <a:lnTo>
                    <a:pt x="922" y="178"/>
                  </a:lnTo>
                  <a:lnTo>
                    <a:pt x="924" y="199"/>
                  </a:lnTo>
                  <a:lnTo>
                    <a:pt x="930" y="191"/>
                  </a:lnTo>
                  <a:lnTo>
                    <a:pt x="933" y="200"/>
                  </a:lnTo>
                  <a:lnTo>
                    <a:pt x="924" y="202"/>
                  </a:lnTo>
                  <a:lnTo>
                    <a:pt x="910" y="226"/>
                  </a:lnTo>
                  <a:lnTo>
                    <a:pt x="879" y="249"/>
                  </a:lnTo>
                  <a:lnTo>
                    <a:pt x="888" y="266"/>
                  </a:lnTo>
                  <a:lnTo>
                    <a:pt x="893" y="304"/>
                  </a:lnTo>
                  <a:lnTo>
                    <a:pt x="899" y="309"/>
                  </a:lnTo>
                  <a:lnTo>
                    <a:pt x="906" y="311"/>
                  </a:lnTo>
                  <a:lnTo>
                    <a:pt x="897" y="311"/>
                  </a:lnTo>
                  <a:lnTo>
                    <a:pt x="888" y="320"/>
                  </a:lnTo>
                  <a:lnTo>
                    <a:pt x="893" y="328"/>
                  </a:lnTo>
                  <a:lnTo>
                    <a:pt x="890" y="335"/>
                  </a:lnTo>
                  <a:lnTo>
                    <a:pt x="881" y="328"/>
                  </a:lnTo>
                  <a:lnTo>
                    <a:pt x="879" y="331"/>
                  </a:lnTo>
                  <a:lnTo>
                    <a:pt x="877" y="331"/>
                  </a:lnTo>
                  <a:lnTo>
                    <a:pt x="877" y="340"/>
                  </a:lnTo>
                  <a:lnTo>
                    <a:pt x="866" y="333"/>
                  </a:lnTo>
                  <a:lnTo>
                    <a:pt x="853" y="340"/>
                  </a:lnTo>
                  <a:lnTo>
                    <a:pt x="862" y="331"/>
                  </a:lnTo>
                  <a:lnTo>
                    <a:pt x="861" y="322"/>
                  </a:lnTo>
                  <a:lnTo>
                    <a:pt x="853" y="315"/>
                  </a:lnTo>
                  <a:lnTo>
                    <a:pt x="837" y="315"/>
                  </a:lnTo>
                  <a:lnTo>
                    <a:pt x="850" y="308"/>
                  </a:lnTo>
                  <a:lnTo>
                    <a:pt x="835" y="289"/>
                  </a:lnTo>
                  <a:lnTo>
                    <a:pt x="837" y="282"/>
                  </a:lnTo>
                  <a:lnTo>
                    <a:pt x="833" y="259"/>
                  </a:lnTo>
                  <a:lnTo>
                    <a:pt x="835" y="233"/>
                  </a:lnTo>
                  <a:lnTo>
                    <a:pt x="788" y="228"/>
                  </a:lnTo>
                  <a:lnTo>
                    <a:pt x="781" y="240"/>
                  </a:lnTo>
                  <a:lnTo>
                    <a:pt x="786" y="226"/>
                  </a:lnTo>
                  <a:lnTo>
                    <a:pt x="777" y="217"/>
                  </a:lnTo>
                  <a:lnTo>
                    <a:pt x="751" y="209"/>
                  </a:lnTo>
                  <a:lnTo>
                    <a:pt x="740" y="195"/>
                  </a:lnTo>
                  <a:lnTo>
                    <a:pt x="724" y="184"/>
                  </a:lnTo>
                  <a:lnTo>
                    <a:pt x="693" y="169"/>
                  </a:lnTo>
                  <a:lnTo>
                    <a:pt x="666" y="180"/>
                  </a:lnTo>
                  <a:lnTo>
                    <a:pt x="673" y="175"/>
                  </a:lnTo>
                  <a:lnTo>
                    <a:pt x="673" y="164"/>
                  </a:lnTo>
                  <a:lnTo>
                    <a:pt x="660" y="128"/>
                  </a:lnTo>
                  <a:lnTo>
                    <a:pt x="646" y="124"/>
                  </a:lnTo>
                  <a:lnTo>
                    <a:pt x="642" y="133"/>
                  </a:lnTo>
                  <a:lnTo>
                    <a:pt x="640" y="124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8" name="Freeform 1295"/>
            <p:cNvSpPr>
              <a:spLocks/>
            </p:cNvSpPr>
            <p:nvPr/>
          </p:nvSpPr>
          <p:spPr bwMode="auto">
            <a:xfrm>
              <a:off x="3136" y="235"/>
              <a:ext cx="2609" cy="1311"/>
            </a:xfrm>
            <a:custGeom>
              <a:avLst/>
              <a:gdLst>
                <a:gd name="T0" fmla="*/ 2455 w 2609"/>
                <a:gd name="T1" fmla="*/ 614 h 1311"/>
                <a:gd name="T2" fmla="*/ 2539 w 2609"/>
                <a:gd name="T3" fmla="*/ 674 h 1311"/>
                <a:gd name="T4" fmla="*/ 2575 w 2609"/>
                <a:gd name="T5" fmla="*/ 640 h 1311"/>
                <a:gd name="T6" fmla="*/ 2533 w 2609"/>
                <a:gd name="T7" fmla="*/ 578 h 1311"/>
                <a:gd name="T8" fmla="*/ 2493 w 2609"/>
                <a:gd name="T9" fmla="*/ 534 h 1311"/>
                <a:gd name="T10" fmla="*/ 2302 w 2609"/>
                <a:gd name="T11" fmla="*/ 491 h 1311"/>
                <a:gd name="T12" fmla="*/ 2006 w 2609"/>
                <a:gd name="T13" fmla="*/ 413 h 1311"/>
                <a:gd name="T14" fmla="*/ 1800 w 2609"/>
                <a:gd name="T15" fmla="*/ 365 h 1311"/>
                <a:gd name="T16" fmla="*/ 1624 w 2609"/>
                <a:gd name="T17" fmla="*/ 358 h 1311"/>
                <a:gd name="T18" fmla="*/ 1462 w 2609"/>
                <a:gd name="T19" fmla="*/ 291 h 1311"/>
                <a:gd name="T20" fmla="*/ 1347 w 2609"/>
                <a:gd name="T21" fmla="*/ 242 h 1311"/>
                <a:gd name="T22" fmla="*/ 1262 w 2609"/>
                <a:gd name="T23" fmla="*/ 302 h 1311"/>
                <a:gd name="T24" fmla="*/ 1385 w 2609"/>
                <a:gd name="T25" fmla="*/ 132 h 1311"/>
                <a:gd name="T26" fmla="*/ 1233 w 2609"/>
                <a:gd name="T27" fmla="*/ 54 h 1311"/>
                <a:gd name="T28" fmla="*/ 1129 w 2609"/>
                <a:gd name="T29" fmla="*/ 122 h 1311"/>
                <a:gd name="T30" fmla="*/ 953 w 2609"/>
                <a:gd name="T31" fmla="*/ 203 h 1311"/>
                <a:gd name="T32" fmla="*/ 858 w 2609"/>
                <a:gd name="T33" fmla="*/ 314 h 1311"/>
                <a:gd name="T34" fmla="*/ 898 w 2609"/>
                <a:gd name="T35" fmla="*/ 369 h 1311"/>
                <a:gd name="T36" fmla="*/ 767 w 2609"/>
                <a:gd name="T37" fmla="*/ 382 h 1311"/>
                <a:gd name="T38" fmla="*/ 767 w 2609"/>
                <a:gd name="T39" fmla="*/ 494 h 1311"/>
                <a:gd name="T40" fmla="*/ 760 w 2609"/>
                <a:gd name="T41" fmla="*/ 540 h 1311"/>
                <a:gd name="T42" fmla="*/ 734 w 2609"/>
                <a:gd name="T43" fmla="*/ 534 h 1311"/>
                <a:gd name="T44" fmla="*/ 632 w 2609"/>
                <a:gd name="T45" fmla="*/ 400 h 1311"/>
                <a:gd name="T46" fmla="*/ 531 w 2609"/>
                <a:gd name="T47" fmla="*/ 469 h 1311"/>
                <a:gd name="T48" fmla="*/ 436 w 2609"/>
                <a:gd name="T49" fmla="*/ 498 h 1311"/>
                <a:gd name="T50" fmla="*/ 301 w 2609"/>
                <a:gd name="T51" fmla="*/ 587 h 1311"/>
                <a:gd name="T52" fmla="*/ 241 w 2609"/>
                <a:gd name="T53" fmla="*/ 600 h 1311"/>
                <a:gd name="T54" fmla="*/ 145 w 2609"/>
                <a:gd name="T55" fmla="*/ 696 h 1311"/>
                <a:gd name="T56" fmla="*/ 227 w 2609"/>
                <a:gd name="T57" fmla="*/ 576 h 1311"/>
                <a:gd name="T58" fmla="*/ 74 w 2609"/>
                <a:gd name="T59" fmla="*/ 460 h 1311"/>
                <a:gd name="T60" fmla="*/ 47 w 2609"/>
                <a:gd name="T61" fmla="*/ 665 h 1311"/>
                <a:gd name="T62" fmla="*/ 18 w 2609"/>
                <a:gd name="T63" fmla="*/ 844 h 1311"/>
                <a:gd name="T64" fmla="*/ 20 w 2609"/>
                <a:gd name="T65" fmla="*/ 951 h 1311"/>
                <a:gd name="T66" fmla="*/ 90 w 2609"/>
                <a:gd name="T67" fmla="*/ 1024 h 1311"/>
                <a:gd name="T68" fmla="*/ 134 w 2609"/>
                <a:gd name="T69" fmla="*/ 1096 h 1311"/>
                <a:gd name="T70" fmla="*/ 203 w 2609"/>
                <a:gd name="T71" fmla="*/ 1142 h 1311"/>
                <a:gd name="T72" fmla="*/ 181 w 2609"/>
                <a:gd name="T73" fmla="*/ 1206 h 1311"/>
                <a:gd name="T74" fmla="*/ 298 w 2609"/>
                <a:gd name="T75" fmla="*/ 1291 h 1311"/>
                <a:gd name="T76" fmla="*/ 325 w 2609"/>
                <a:gd name="T77" fmla="*/ 1200 h 1311"/>
                <a:gd name="T78" fmla="*/ 314 w 2609"/>
                <a:gd name="T79" fmla="*/ 1138 h 1311"/>
                <a:gd name="T80" fmla="*/ 392 w 2609"/>
                <a:gd name="T81" fmla="*/ 1073 h 1311"/>
                <a:gd name="T82" fmla="*/ 474 w 2609"/>
                <a:gd name="T83" fmla="*/ 1086 h 1311"/>
                <a:gd name="T84" fmla="*/ 540 w 2609"/>
                <a:gd name="T85" fmla="*/ 1071 h 1311"/>
                <a:gd name="T86" fmla="*/ 543 w 2609"/>
                <a:gd name="T87" fmla="*/ 1020 h 1311"/>
                <a:gd name="T88" fmla="*/ 623 w 2609"/>
                <a:gd name="T89" fmla="*/ 991 h 1311"/>
                <a:gd name="T90" fmla="*/ 722 w 2609"/>
                <a:gd name="T91" fmla="*/ 998 h 1311"/>
                <a:gd name="T92" fmla="*/ 776 w 2609"/>
                <a:gd name="T93" fmla="*/ 1004 h 1311"/>
                <a:gd name="T94" fmla="*/ 894 w 2609"/>
                <a:gd name="T95" fmla="*/ 1089 h 1311"/>
                <a:gd name="T96" fmla="*/ 1014 w 2609"/>
                <a:gd name="T97" fmla="*/ 1104 h 1311"/>
                <a:gd name="T98" fmla="*/ 1293 w 2609"/>
                <a:gd name="T99" fmla="*/ 1118 h 1311"/>
                <a:gd name="T100" fmla="*/ 1498 w 2609"/>
                <a:gd name="T101" fmla="*/ 1031 h 1311"/>
                <a:gd name="T102" fmla="*/ 1722 w 2609"/>
                <a:gd name="T103" fmla="*/ 1171 h 1311"/>
                <a:gd name="T104" fmla="*/ 1678 w 2609"/>
                <a:gd name="T105" fmla="*/ 1275 h 1311"/>
                <a:gd name="T106" fmla="*/ 1824 w 2609"/>
                <a:gd name="T107" fmla="*/ 1038 h 1311"/>
                <a:gd name="T108" fmla="*/ 1753 w 2609"/>
                <a:gd name="T109" fmla="*/ 993 h 1311"/>
                <a:gd name="T110" fmla="*/ 1947 w 2609"/>
                <a:gd name="T111" fmla="*/ 858 h 1311"/>
                <a:gd name="T112" fmla="*/ 2031 w 2609"/>
                <a:gd name="T113" fmla="*/ 851 h 1311"/>
                <a:gd name="T114" fmla="*/ 2164 w 2609"/>
                <a:gd name="T115" fmla="*/ 780 h 1311"/>
                <a:gd name="T116" fmla="*/ 2157 w 2609"/>
                <a:gd name="T117" fmla="*/ 818 h 1311"/>
                <a:gd name="T118" fmla="*/ 2124 w 2609"/>
                <a:gd name="T119" fmla="*/ 1009 h 1311"/>
                <a:gd name="T120" fmla="*/ 2167 w 2609"/>
                <a:gd name="T121" fmla="*/ 896 h 1311"/>
                <a:gd name="T122" fmla="*/ 2255 w 2609"/>
                <a:gd name="T123" fmla="*/ 813 h 1311"/>
                <a:gd name="T124" fmla="*/ 2408 w 2609"/>
                <a:gd name="T125" fmla="*/ 744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9" h="1311">
                  <a:moveTo>
                    <a:pt x="2426" y="714"/>
                  </a:moveTo>
                  <a:lnTo>
                    <a:pt x="2424" y="698"/>
                  </a:lnTo>
                  <a:lnTo>
                    <a:pt x="2417" y="696"/>
                  </a:lnTo>
                  <a:lnTo>
                    <a:pt x="2422" y="694"/>
                  </a:lnTo>
                  <a:lnTo>
                    <a:pt x="2417" y="684"/>
                  </a:lnTo>
                  <a:lnTo>
                    <a:pt x="2415" y="689"/>
                  </a:lnTo>
                  <a:lnTo>
                    <a:pt x="2406" y="682"/>
                  </a:lnTo>
                  <a:lnTo>
                    <a:pt x="2404" y="669"/>
                  </a:lnTo>
                  <a:lnTo>
                    <a:pt x="2417" y="669"/>
                  </a:lnTo>
                  <a:lnTo>
                    <a:pt x="2422" y="676"/>
                  </a:lnTo>
                  <a:lnTo>
                    <a:pt x="2442" y="660"/>
                  </a:lnTo>
                  <a:lnTo>
                    <a:pt x="2444" y="656"/>
                  </a:lnTo>
                  <a:lnTo>
                    <a:pt x="2457" y="640"/>
                  </a:lnTo>
                  <a:lnTo>
                    <a:pt x="2448" y="625"/>
                  </a:lnTo>
                  <a:lnTo>
                    <a:pt x="2446" y="616"/>
                  </a:lnTo>
                  <a:lnTo>
                    <a:pt x="2455" y="614"/>
                  </a:lnTo>
                  <a:lnTo>
                    <a:pt x="2455" y="607"/>
                  </a:lnTo>
                  <a:lnTo>
                    <a:pt x="2458" y="607"/>
                  </a:lnTo>
                  <a:lnTo>
                    <a:pt x="2462" y="614"/>
                  </a:lnTo>
                  <a:lnTo>
                    <a:pt x="2468" y="607"/>
                  </a:lnTo>
                  <a:lnTo>
                    <a:pt x="2468" y="616"/>
                  </a:lnTo>
                  <a:lnTo>
                    <a:pt x="2460" y="618"/>
                  </a:lnTo>
                  <a:lnTo>
                    <a:pt x="2469" y="638"/>
                  </a:lnTo>
                  <a:lnTo>
                    <a:pt x="2500" y="636"/>
                  </a:lnTo>
                  <a:lnTo>
                    <a:pt x="2509" y="642"/>
                  </a:lnTo>
                  <a:lnTo>
                    <a:pt x="2509" y="658"/>
                  </a:lnTo>
                  <a:lnTo>
                    <a:pt x="2519" y="667"/>
                  </a:lnTo>
                  <a:lnTo>
                    <a:pt x="2526" y="669"/>
                  </a:lnTo>
                  <a:lnTo>
                    <a:pt x="2524" y="667"/>
                  </a:lnTo>
                  <a:lnTo>
                    <a:pt x="2529" y="667"/>
                  </a:lnTo>
                  <a:lnTo>
                    <a:pt x="2528" y="669"/>
                  </a:lnTo>
                  <a:lnTo>
                    <a:pt x="2539" y="674"/>
                  </a:lnTo>
                  <a:lnTo>
                    <a:pt x="2540" y="682"/>
                  </a:lnTo>
                  <a:lnTo>
                    <a:pt x="2546" y="680"/>
                  </a:lnTo>
                  <a:lnTo>
                    <a:pt x="2548" y="684"/>
                  </a:lnTo>
                  <a:lnTo>
                    <a:pt x="2551" y="674"/>
                  </a:lnTo>
                  <a:lnTo>
                    <a:pt x="2549" y="685"/>
                  </a:lnTo>
                  <a:lnTo>
                    <a:pt x="2557" y="687"/>
                  </a:lnTo>
                  <a:lnTo>
                    <a:pt x="2559" y="682"/>
                  </a:lnTo>
                  <a:lnTo>
                    <a:pt x="2555" y="680"/>
                  </a:lnTo>
                  <a:lnTo>
                    <a:pt x="2568" y="682"/>
                  </a:lnTo>
                  <a:lnTo>
                    <a:pt x="2557" y="673"/>
                  </a:lnTo>
                  <a:lnTo>
                    <a:pt x="2562" y="669"/>
                  </a:lnTo>
                  <a:lnTo>
                    <a:pt x="2555" y="667"/>
                  </a:lnTo>
                  <a:lnTo>
                    <a:pt x="2571" y="658"/>
                  </a:lnTo>
                  <a:lnTo>
                    <a:pt x="2562" y="651"/>
                  </a:lnTo>
                  <a:lnTo>
                    <a:pt x="2569" y="651"/>
                  </a:lnTo>
                  <a:lnTo>
                    <a:pt x="2575" y="640"/>
                  </a:lnTo>
                  <a:lnTo>
                    <a:pt x="2588" y="642"/>
                  </a:lnTo>
                  <a:lnTo>
                    <a:pt x="2582" y="634"/>
                  </a:lnTo>
                  <a:lnTo>
                    <a:pt x="2582" y="627"/>
                  </a:lnTo>
                  <a:lnTo>
                    <a:pt x="2595" y="636"/>
                  </a:lnTo>
                  <a:lnTo>
                    <a:pt x="2595" y="624"/>
                  </a:lnTo>
                  <a:lnTo>
                    <a:pt x="2609" y="616"/>
                  </a:lnTo>
                  <a:lnTo>
                    <a:pt x="2595" y="613"/>
                  </a:lnTo>
                  <a:lnTo>
                    <a:pt x="2597" y="609"/>
                  </a:lnTo>
                  <a:lnTo>
                    <a:pt x="2577" y="584"/>
                  </a:lnTo>
                  <a:lnTo>
                    <a:pt x="2553" y="582"/>
                  </a:lnTo>
                  <a:lnTo>
                    <a:pt x="2551" y="589"/>
                  </a:lnTo>
                  <a:lnTo>
                    <a:pt x="2549" y="584"/>
                  </a:lnTo>
                  <a:lnTo>
                    <a:pt x="2553" y="580"/>
                  </a:lnTo>
                  <a:lnTo>
                    <a:pt x="2544" y="576"/>
                  </a:lnTo>
                  <a:lnTo>
                    <a:pt x="2542" y="580"/>
                  </a:lnTo>
                  <a:lnTo>
                    <a:pt x="2533" y="578"/>
                  </a:lnTo>
                  <a:lnTo>
                    <a:pt x="2539" y="582"/>
                  </a:lnTo>
                  <a:lnTo>
                    <a:pt x="2539" y="596"/>
                  </a:lnTo>
                  <a:lnTo>
                    <a:pt x="2544" y="600"/>
                  </a:lnTo>
                  <a:lnTo>
                    <a:pt x="2540" y="607"/>
                  </a:lnTo>
                  <a:lnTo>
                    <a:pt x="2542" y="600"/>
                  </a:lnTo>
                  <a:lnTo>
                    <a:pt x="2529" y="591"/>
                  </a:lnTo>
                  <a:lnTo>
                    <a:pt x="2524" y="565"/>
                  </a:lnTo>
                  <a:lnTo>
                    <a:pt x="2528" y="564"/>
                  </a:lnTo>
                  <a:lnTo>
                    <a:pt x="2519" y="553"/>
                  </a:lnTo>
                  <a:lnTo>
                    <a:pt x="2509" y="551"/>
                  </a:lnTo>
                  <a:lnTo>
                    <a:pt x="2519" y="564"/>
                  </a:lnTo>
                  <a:lnTo>
                    <a:pt x="2500" y="553"/>
                  </a:lnTo>
                  <a:lnTo>
                    <a:pt x="2506" y="547"/>
                  </a:lnTo>
                  <a:lnTo>
                    <a:pt x="2491" y="542"/>
                  </a:lnTo>
                  <a:lnTo>
                    <a:pt x="2495" y="540"/>
                  </a:lnTo>
                  <a:lnTo>
                    <a:pt x="2493" y="534"/>
                  </a:lnTo>
                  <a:lnTo>
                    <a:pt x="2486" y="531"/>
                  </a:lnTo>
                  <a:lnTo>
                    <a:pt x="2475" y="529"/>
                  </a:lnTo>
                  <a:lnTo>
                    <a:pt x="2473" y="520"/>
                  </a:lnTo>
                  <a:lnTo>
                    <a:pt x="2464" y="516"/>
                  </a:lnTo>
                  <a:lnTo>
                    <a:pt x="2462" y="507"/>
                  </a:lnTo>
                  <a:lnTo>
                    <a:pt x="2449" y="502"/>
                  </a:lnTo>
                  <a:lnTo>
                    <a:pt x="2444" y="500"/>
                  </a:lnTo>
                  <a:lnTo>
                    <a:pt x="2418" y="478"/>
                  </a:lnTo>
                  <a:lnTo>
                    <a:pt x="2382" y="456"/>
                  </a:lnTo>
                  <a:lnTo>
                    <a:pt x="2337" y="458"/>
                  </a:lnTo>
                  <a:lnTo>
                    <a:pt x="2298" y="447"/>
                  </a:lnTo>
                  <a:lnTo>
                    <a:pt x="2291" y="449"/>
                  </a:lnTo>
                  <a:lnTo>
                    <a:pt x="2291" y="463"/>
                  </a:lnTo>
                  <a:lnTo>
                    <a:pt x="2286" y="469"/>
                  </a:lnTo>
                  <a:lnTo>
                    <a:pt x="2293" y="471"/>
                  </a:lnTo>
                  <a:lnTo>
                    <a:pt x="2302" y="491"/>
                  </a:lnTo>
                  <a:lnTo>
                    <a:pt x="2282" y="507"/>
                  </a:lnTo>
                  <a:lnTo>
                    <a:pt x="2257" y="487"/>
                  </a:lnTo>
                  <a:lnTo>
                    <a:pt x="2255" y="471"/>
                  </a:lnTo>
                  <a:lnTo>
                    <a:pt x="2249" y="462"/>
                  </a:lnTo>
                  <a:lnTo>
                    <a:pt x="2233" y="474"/>
                  </a:lnTo>
                  <a:lnTo>
                    <a:pt x="2204" y="471"/>
                  </a:lnTo>
                  <a:lnTo>
                    <a:pt x="2189" y="460"/>
                  </a:lnTo>
                  <a:lnTo>
                    <a:pt x="2164" y="463"/>
                  </a:lnTo>
                  <a:lnTo>
                    <a:pt x="2144" y="478"/>
                  </a:lnTo>
                  <a:lnTo>
                    <a:pt x="2144" y="471"/>
                  </a:lnTo>
                  <a:lnTo>
                    <a:pt x="2120" y="458"/>
                  </a:lnTo>
                  <a:lnTo>
                    <a:pt x="2126" y="440"/>
                  </a:lnTo>
                  <a:lnTo>
                    <a:pt x="2124" y="431"/>
                  </a:lnTo>
                  <a:lnTo>
                    <a:pt x="2106" y="405"/>
                  </a:lnTo>
                  <a:lnTo>
                    <a:pt x="2040" y="403"/>
                  </a:lnTo>
                  <a:lnTo>
                    <a:pt x="2006" y="413"/>
                  </a:lnTo>
                  <a:lnTo>
                    <a:pt x="1993" y="403"/>
                  </a:lnTo>
                  <a:lnTo>
                    <a:pt x="2002" y="394"/>
                  </a:lnTo>
                  <a:lnTo>
                    <a:pt x="1991" y="382"/>
                  </a:lnTo>
                  <a:lnTo>
                    <a:pt x="1977" y="382"/>
                  </a:lnTo>
                  <a:lnTo>
                    <a:pt x="1969" y="373"/>
                  </a:lnTo>
                  <a:lnTo>
                    <a:pt x="1949" y="369"/>
                  </a:lnTo>
                  <a:lnTo>
                    <a:pt x="1957" y="358"/>
                  </a:lnTo>
                  <a:lnTo>
                    <a:pt x="1966" y="360"/>
                  </a:lnTo>
                  <a:lnTo>
                    <a:pt x="1962" y="343"/>
                  </a:lnTo>
                  <a:lnTo>
                    <a:pt x="1957" y="340"/>
                  </a:lnTo>
                  <a:lnTo>
                    <a:pt x="1822" y="307"/>
                  </a:lnTo>
                  <a:lnTo>
                    <a:pt x="1818" y="313"/>
                  </a:lnTo>
                  <a:lnTo>
                    <a:pt x="1824" y="322"/>
                  </a:lnTo>
                  <a:lnTo>
                    <a:pt x="1800" y="351"/>
                  </a:lnTo>
                  <a:lnTo>
                    <a:pt x="1804" y="360"/>
                  </a:lnTo>
                  <a:lnTo>
                    <a:pt x="1800" y="365"/>
                  </a:lnTo>
                  <a:lnTo>
                    <a:pt x="1806" y="380"/>
                  </a:lnTo>
                  <a:lnTo>
                    <a:pt x="1796" y="376"/>
                  </a:lnTo>
                  <a:lnTo>
                    <a:pt x="1773" y="396"/>
                  </a:lnTo>
                  <a:lnTo>
                    <a:pt x="1735" y="371"/>
                  </a:lnTo>
                  <a:lnTo>
                    <a:pt x="1726" y="373"/>
                  </a:lnTo>
                  <a:lnTo>
                    <a:pt x="1722" y="385"/>
                  </a:lnTo>
                  <a:lnTo>
                    <a:pt x="1704" y="382"/>
                  </a:lnTo>
                  <a:lnTo>
                    <a:pt x="1689" y="353"/>
                  </a:lnTo>
                  <a:lnTo>
                    <a:pt x="1678" y="376"/>
                  </a:lnTo>
                  <a:lnTo>
                    <a:pt x="1676" y="394"/>
                  </a:lnTo>
                  <a:lnTo>
                    <a:pt x="1666" y="418"/>
                  </a:lnTo>
                  <a:lnTo>
                    <a:pt x="1660" y="405"/>
                  </a:lnTo>
                  <a:lnTo>
                    <a:pt x="1644" y="400"/>
                  </a:lnTo>
                  <a:lnTo>
                    <a:pt x="1631" y="369"/>
                  </a:lnTo>
                  <a:lnTo>
                    <a:pt x="1626" y="371"/>
                  </a:lnTo>
                  <a:lnTo>
                    <a:pt x="1624" y="358"/>
                  </a:lnTo>
                  <a:lnTo>
                    <a:pt x="1638" y="343"/>
                  </a:lnTo>
                  <a:lnTo>
                    <a:pt x="1636" y="342"/>
                  </a:lnTo>
                  <a:lnTo>
                    <a:pt x="1638" y="333"/>
                  </a:lnTo>
                  <a:lnTo>
                    <a:pt x="1633" y="322"/>
                  </a:lnTo>
                  <a:lnTo>
                    <a:pt x="1636" y="300"/>
                  </a:lnTo>
                  <a:lnTo>
                    <a:pt x="1616" y="274"/>
                  </a:lnTo>
                  <a:lnTo>
                    <a:pt x="1596" y="269"/>
                  </a:lnTo>
                  <a:lnTo>
                    <a:pt x="1591" y="276"/>
                  </a:lnTo>
                  <a:lnTo>
                    <a:pt x="1547" y="252"/>
                  </a:lnTo>
                  <a:lnTo>
                    <a:pt x="1545" y="260"/>
                  </a:lnTo>
                  <a:lnTo>
                    <a:pt x="1538" y="258"/>
                  </a:lnTo>
                  <a:lnTo>
                    <a:pt x="1535" y="274"/>
                  </a:lnTo>
                  <a:lnTo>
                    <a:pt x="1540" y="291"/>
                  </a:lnTo>
                  <a:lnTo>
                    <a:pt x="1536" y="296"/>
                  </a:lnTo>
                  <a:lnTo>
                    <a:pt x="1502" y="303"/>
                  </a:lnTo>
                  <a:lnTo>
                    <a:pt x="1462" y="291"/>
                  </a:lnTo>
                  <a:lnTo>
                    <a:pt x="1460" y="276"/>
                  </a:lnTo>
                  <a:lnTo>
                    <a:pt x="1467" y="272"/>
                  </a:lnTo>
                  <a:lnTo>
                    <a:pt x="1415" y="260"/>
                  </a:lnTo>
                  <a:lnTo>
                    <a:pt x="1382" y="271"/>
                  </a:lnTo>
                  <a:lnTo>
                    <a:pt x="1393" y="282"/>
                  </a:lnTo>
                  <a:lnTo>
                    <a:pt x="1380" y="287"/>
                  </a:lnTo>
                  <a:lnTo>
                    <a:pt x="1375" y="287"/>
                  </a:lnTo>
                  <a:lnTo>
                    <a:pt x="1382" y="282"/>
                  </a:lnTo>
                  <a:lnTo>
                    <a:pt x="1376" y="280"/>
                  </a:lnTo>
                  <a:lnTo>
                    <a:pt x="1378" y="263"/>
                  </a:lnTo>
                  <a:lnTo>
                    <a:pt x="1369" y="242"/>
                  </a:lnTo>
                  <a:lnTo>
                    <a:pt x="1369" y="254"/>
                  </a:lnTo>
                  <a:lnTo>
                    <a:pt x="1364" y="262"/>
                  </a:lnTo>
                  <a:lnTo>
                    <a:pt x="1345" y="254"/>
                  </a:lnTo>
                  <a:lnTo>
                    <a:pt x="1344" y="245"/>
                  </a:lnTo>
                  <a:lnTo>
                    <a:pt x="1347" y="242"/>
                  </a:lnTo>
                  <a:lnTo>
                    <a:pt x="1338" y="249"/>
                  </a:lnTo>
                  <a:lnTo>
                    <a:pt x="1325" y="242"/>
                  </a:lnTo>
                  <a:lnTo>
                    <a:pt x="1316" y="254"/>
                  </a:lnTo>
                  <a:lnTo>
                    <a:pt x="1320" y="265"/>
                  </a:lnTo>
                  <a:lnTo>
                    <a:pt x="1333" y="254"/>
                  </a:lnTo>
                  <a:lnTo>
                    <a:pt x="1338" y="262"/>
                  </a:lnTo>
                  <a:lnTo>
                    <a:pt x="1320" y="276"/>
                  </a:lnTo>
                  <a:lnTo>
                    <a:pt x="1309" y="269"/>
                  </a:lnTo>
                  <a:lnTo>
                    <a:pt x="1314" y="276"/>
                  </a:lnTo>
                  <a:lnTo>
                    <a:pt x="1311" y="280"/>
                  </a:lnTo>
                  <a:lnTo>
                    <a:pt x="1285" y="291"/>
                  </a:lnTo>
                  <a:lnTo>
                    <a:pt x="1267" y="291"/>
                  </a:lnTo>
                  <a:lnTo>
                    <a:pt x="1265" y="293"/>
                  </a:lnTo>
                  <a:lnTo>
                    <a:pt x="1265" y="302"/>
                  </a:lnTo>
                  <a:lnTo>
                    <a:pt x="1273" y="307"/>
                  </a:lnTo>
                  <a:lnTo>
                    <a:pt x="1262" y="302"/>
                  </a:lnTo>
                  <a:lnTo>
                    <a:pt x="1253" y="307"/>
                  </a:lnTo>
                  <a:lnTo>
                    <a:pt x="1278" y="265"/>
                  </a:lnTo>
                  <a:lnTo>
                    <a:pt x="1294" y="267"/>
                  </a:lnTo>
                  <a:lnTo>
                    <a:pt x="1331" y="214"/>
                  </a:lnTo>
                  <a:lnTo>
                    <a:pt x="1355" y="203"/>
                  </a:lnTo>
                  <a:lnTo>
                    <a:pt x="1355" y="196"/>
                  </a:lnTo>
                  <a:lnTo>
                    <a:pt x="1364" y="192"/>
                  </a:lnTo>
                  <a:lnTo>
                    <a:pt x="1360" y="191"/>
                  </a:lnTo>
                  <a:lnTo>
                    <a:pt x="1375" y="182"/>
                  </a:lnTo>
                  <a:lnTo>
                    <a:pt x="1384" y="165"/>
                  </a:lnTo>
                  <a:lnTo>
                    <a:pt x="1382" y="154"/>
                  </a:lnTo>
                  <a:lnTo>
                    <a:pt x="1384" y="151"/>
                  </a:lnTo>
                  <a:lnTo>
                    <a:pt x="1371" y="147"/>
                  </a:lnTo>
                  <a:lnTo>
                    <a:pt x="1364" y="131"/>
                  </a:lnTo>
                  <a:lnTo>
                    <a:pt x="1380" y="147"/>
                  </a:lnTo>
                  <a:lnTo>
                    <a:pt x="1385" y="132"/>
                  </a:lnTo>
                  <a:lnTo>
                    <a:pt x="1385" y="125"/>
                  </a:lnTo>
                  <a:lnTo>
                    <a:pt x="1382" y="125"/>
                  </a:lnTo>
                  <a:lnTo>
                    <a:pt x="1375" y="103"/>
                  </a:lnTo>
                  <a:lnTo>
                    <a:pt x="1369" y="114"/>
                  </a:lnTo>
                  <a:lnTo>
                    <a:pt x="1365" y="105"/>
                  </a:lnTo>
                  <a:lnTo>
                    <a:pt x="1369" y="98"/>
                  </a:lnTo>
                  <a:lnTo>
                    <a:pt x="1342" y="71"/>
                  </a:lnTo>
                  <a:lnTo>
                    <a:pt x="1294" y="69"/>
                  </a:lnTo>
                  <a:lnTo>
                    <a:pt x="1282" y="89"/>
                  </a:lnTo>
                  <a:lnTo>
                    <a:pt x="1264" y="89"/>
                  </a:lnTo>
                  <a:lnTo>
                    <a:pt x="1278" y="69"/>
                  </a:lnTo>
                  <a:lnTo>
                    <a:pt x="1282" y="58"/>
                  </a:lnTo>
                  <a:lnTo>
                    <a:pt x="1280" y="52"/>
                  </a:lnTo>
                  <a:lnTo>
                    <a:pt x="1256" y="49"/>
                  </a:lnTo>
                  <a:lnTo>
                    <a:pt x="1256" y="41"/>
                  </a:lnTo>
                  <a:lnTo>
                    <a:pt x="1233" y="54"/>
                  </a:lnTo>
                  <a:lnTo>
                    <a:pt x="1262" y="27"/>
                  </a:lnTo>
                  <a:lnTo>
                    <a:pt x="1256" y="12"/>
                  </a:lnTo>
                  <a:lnTo>
                    <a:pt x="1231" y="0"/>
                  </a:lnTo>
                  <a:lnTo>
                    <a:pt x="1213" y="5"/>
                  </a:lnTo>
                  <a:lnTo>
                    <a:pt x="1185" y="45"/>
                  </a:lnTo>
                  <a:lnTo>
                    <a:pt x="1178" y="63"/>
                  </a:lnTo>
                  <a:lnTo>
                    <a:pt x="1187" y="76"/>
                  </a:lnTo>
                  <a:lnTo>
                    <a:pt x="1182" y="74"/>
                  </a:lnTo>
                  <a:lnTo>
                    <a:pt x="1182" y="82"/>
                  </a:lnTo>
                  <a:lnTo>
                    <a:pt x="1145" y="87"/>
                  </a:lnTo>
                  <a:lnTo>
                    <a:pt x="1162" y="103"/>
                  </a:lnTo>
                  <a:lnTo>
                    <a:pt x="1158" y="118"/>
                  </a:lnTo>
                  <a:lnTo>
                    <a:pt x="1153" y="111"/>
                  </a:lnTo>
                  <a:lnTo>
                    <a:pt x="1144" y="102"/>
                  </a:lnTo>
                  <a:lnTo>
                    <a:pt x="1127" y="114"/>
                  </a:lnTo>
                  <a:lnTo>
                    <a:pt x="1129" y="122"/>
                  </a:lnTo>
                  <a:lnTo>
                    <a:pt x="1109" y="129"/>
                  </a:lnTo>
                  <a:lnTo>
                    <a:pt x="1111" y="122"/>
                  </a:lnTo>
                  <a:lnTo>
                    <a:pt x="1105" y="120"/>
                  </a:lnTo>
                  <a:lnTo>
                    <a:pt x="1096" y="129"/>
                  </a:lnTo>
                  <a:lnTo>
                    <a:pt x="1102" y="112"/>
                  </a:lnTo>
                  <a:lnTo>
                    <a:pt x="1096" y="111"/>
                  </a:lnTo>
                  <a:lnTo>
                    <a:pt x="1051" y="116"/>
                  </a:lnTo>
                  <a:lnTo>
                    <a:pt x="1051" y="123"/>
                  </a:lnTo>
                  <a:lnTo>
                    <a:pt x="1060" y="122"/>
                  </a:lnTo>
                  <a:lnTo>
                    <a:pt x="1058" y="129"/>
                  </a:lnTo>
                  <a:lnTo>
                    <a:pt x="993" y="152"/>
                  </a:lnTo>
                  <a:lnTo>
                    <a:pt x="973" y="176"/>
                  </a:lnTo>
                  <a:lnTo>
                    <a:pt x="954" y="176"/>
                  </a:lnTo>
                  <a:lnTo>
                    <a:pt x="967" y="182"/>
                  </a:lnTo>
                  <a:lnTo>
                    <a:pt x="958" y="185"/>
                  </a:lnTo>
                  <a:lnTo>
                    <a:pt x="953" y="203"/>
                  </a:lnTo>
                  <a:lnTo>
                    <a:pt x="940" y="192"/>
                  </a:lnTo>
                  <a:lnTo>
                    <a:pt x="936" y="203"/>
                  </a:lnTo>
                  <a:lnTo>
                    <a:pt x="951" y="211"/>
                  </a:lnTo>
                  <a:lnTo>
                    <a:pt x="938" y="222"/>
                  </a:lnTo>
                  <a:lnTo>
                    <a:pt x="951" y="229"/>
                  </a:lnTo>
                  <a:lnTo>
                    <a:pt x="954" y="240"/>
                  </a:lnTo>
                  <a:lnTo>
                    <a:pt x="951" y="242"/>
                  </a:lnTo>
                  <a:lnTo>
                    <a:pt x="951" y="249"/>
                  </a:lnTo>
                  <a:lnTo>
                    <a:pt x="862" y="265"/>
                  </a:lnTo>
                  <a:lnTo>
                    <a:pt x="854" y="269"/>
                  </a:lnTo>
                  <a:lnTo>
                    <a:pt x="858" y="274"/>
                  </a:lnTo>
                  <a:lnTo>
                    <a:pt x="851" y="282"/>
                  </a:lnTo>
                  <a:lnTo>
                    <a:pt x="854" y="283"/>
                  </a:lnTo>
                  <a:lnTo>
                    <a:pt x="851" y="291"/>
                  </a:lnTo>
                  <a:lnTo>
                    <a:pt x="862" y="305"/>
                  </a:lnTo>
                  <a:lnTo>
                    <a:pt x="858" y="314"/>
                  </a:lnTo>
                  <a:lnTo>
                    <a:pt x="860" y="329"/>
                  </a:lnTo>
                  <a:lnTo>
                    <a:pt x="882" y="340"/>
                  </a:lnTo>
                  <a:lnTo>
                    <a:pt x="883" y="343"/>
                  </a:lnTo>
                  <a:lnTo>
                    <a:pt x="882" y="349"/>
                  </a:lnTo>
                  <a:lnTo>
                    <a:pt x="902" y="360"/>
                  </a:lnTo>
                  <a:lnTo>
                    <a:pt x="903" y="373"/>
                  </a:lnTo>
                  <a:lnTo>
                    <a:pt x="898" y="391"/>
                  </a:lnTo>
                  <a:lnTo>
                    <a:pt x="903" y="420"/>
                  </a:lnTo>
                  <a:lnTo>
                    <a:pt x="903" y="434"/>
                  </a:lnTo>
                  <a:lnTo>
                    <a:pt x="894" y="438"/>
                  </a:lnTo>
                  <a:lnTo>
                    <a:pt x="896" y="447"/>
                  </a:lnTo>
                  <a:lnTo>
                    <a:pt x="882" y="438"/>
                  </a:lnTo>
                  <a:lnTo>
                    <a:pt x="883" y="416"/>
                  </a:lnTo>
                  <a:lnTo>
                    <a:pt x="882" y="394"/>
                  </a:lnTo>
                  <a:lnTo>
                    <a:pt x="894" y="383"/>
                  </a:lnTo>
                  <a:lnTo>
                    <a:pt x="898" y="369"/>
                  </a:lnTo>
                  <a:lnTo>
                    <a:pt x="869" y="365"/>
                  </a:lnTo>
                  <a:lnTo>
                    <a:pt x="858" y="351"/>
                  </a:lnTo>
                  <a:lnTo>
                    <a:pt x="834" y="334"/>
                  </a:lnTo>
                  <a:lnTo>
                    <a:pt x="805" y="343"/>
                  </a:lnTo>
                  <a:lnTo>
                    <a:pt x="803" y="349"/>
                  </a:lnTo>
                  <a:lnTo>
                    <a:pt x="814" y="353"/>
                  </a:lnTo>
                  <a:lnTo>
                    <a:pt x="800" y="365"/>
                  </a:lnTo>
                  <a:lnTo>
                    <a:pt x="794" y="367"/>
                  </a:lnTo>
                  <a:lnTo>
                    <a:pt x="787" y="354"/>
                  </a:lnTo>
                  <a:lnTo>
                    <a:pt x="782" y="358"/>
                  </a:lnTo>
                  <a:lnTo>
                    <a:pt x="785" y="374"/>
                  </a:lnTo>
                  <a:lnTo>
                    <a:pt x="805" y="389"/>
                  </a:lnTo>
                  <a:lnTo>
                    <a:pt x="813" y="383"/>
                  </a:lnTo>
                  <a:lnTo>
                    <a:pt x="820" y="405"/>
                  </a:lnTo>
                  <a:lnTo>
                    <a:pt x="771" y="385"/>
                  </a:lnTo>
                  <a:lnTo>
                    <a:pt x="767" y="382"/>
                  </a:lnTo>
                  <a:lnTo>
                    <a:pt x="773" y="380"/>
                  </a:lnTo>
                  <a:lnTo>
                    <a:pt x="773" y="373"/>
                  </a:lnTo>
                  <a:lnTo>
                    <a:pt x="767" y="353"/>
                  </a:lnTo>
                  <a:lnTo>
                    <a:pt x="774" y="338"/>
                  </a:lnTo>
                  <a:lnTo>
                    <a:pt x="773" y="325"/>
                  </a:lnTo>
                  <a:lnTo>
                    <a:pt x="774" y="323"/>
                  </a:lnTo>
                  <a:lnTo>
                    <a:pt x="765" y="307"/>
                  </a:lnTo>
                  <a:lnTo>
                    <a:pt x="760" y="309"/>
                  </a:lnTo>
                  <a:lnTo>
                    <a:pt x="765" y="338"/>
                  </a:lnTo>
                  <a:lnTo>
                    <a:pt x="738" y="360"/>
                  </a:lnTo>
                  <a:lnTo>
                    <a:pt x="732" y="376"/>
                  </a:lnTo>
                  <a:lnTo>
                    <a:pt x="753" y="418"/>
                  </a:lnTo>
                  <a:lnTo>
                    <a:pt x="742" y="456"/>
                  </a:lnTo>
                  <a:lnTo>
                    <a:pt x="747" y="474"/>
                  </a:lnTo>
                  <a:lnTo>
                    <a:pt x="745" y="487"/>
                  </a:lnTo>
                  <a:lnTo>
                    <a:pt x="767" y="494"/>
                  </a:lnTo>
                  <a:lnTo>
                    <a:pt x="782" y="487"/>
                  </a:lnTo>
                  <a:lnTo>
                    <a:pt x="807" y="502"/>
                  </a:lnTo>
                  <a:lnTo>
                    <a:pt x="814" y="527"/>
                  </a:lnTo>
                  <a:lnTo>
                    <a:pt x="805" y="534"/>
                  </a:lnTo>
                  <a:lnTo>
                    <a:pt x="805" y="549"/>
                  </a:lnTo>
                  <a:lnTo>
                    <a:pt x="827" y="558"/>
                  </a:lnTo>
                  <a:lnTo>
                    <a:pt x="809" y="560"/>
                  </a:lnTo>
                  <a:lnTo>
                    <a:pt x="800" y="551"/>
                  </a:lnTo>
                  <a:lnTo>
                    <a:pt x="803" y="531"/>
                  </a:lnTo>
                  <a:lnTo>
                    <a:pt x="800" y="527"/>
                  </a:lnTo>
                  <a:lnTo>
                    <a:pt x="802" y="518"/>
                  </a:lnTo>
                  <a:lnTo>
                    <a:pt x="793" y="509"/>
                  </a:lnTo>
                  <a:lnTo>
                    <a:pt x="789" y="498"/>
                  </a:lnTo>
                  <a:lnTo>
                    <a:pt x="758" y="507"/>
                  </a:lnTo>
                  <a:lnTo>
                    <a:pt x="753" y="524"/>
                  </a:lnTo>
                  <a:lnTo>
                    <a:pt x="760" y="540"/>
                  </a:lnTo>
                  <a:lnTo>
                    <a:pt x="760" y="553"/>
                  </a:lnTo>
                  <a:lnTo>
                    <a:pt x="747" y="567"/>
                  </a:lnTo>
                  <a:lnTo>
                    <a:pt x="740" y="587"/>
                  </a:lnTo>
                  <a:lnTo>
                    <a:pt x="722" y="598"/>
                  </a:lnTo>
                  <a:lnTo>
                    <a:pt x="722" y="611"/>
                  </a:lnTo>
                  <a:lnTo>
                    <a:pt x="718" y="613"/>
                  </a:lnTo>
                  <a:lnTo>
                    <a:pt x="687" y="607"/>
                  </a:lnTo>
                  <a:lnTo>
                    <a:pt x="685" y="593"/>
                  </a:lnTo>
                  <a:lnTo>
                    <a:pt x="682" y="591"/>
                  </a:lnTo>
                  <a:lnTo>
                    <a:pt x="692" y="593"/>
                  </a:lnTo>
                  <a:lnTo>
                    <a:pt x="716" y="584"/>
                  </a:lnTo>
                  <a:lnTo>
                    <a:pt x="707" y="574"/>
                  </a:lnTo>
                  <a:lnTo>
                    <a:pt x="720" y="576"/>
                  </a:lnTo>
                  <a:lnTo>
                    <a:pt x="727" y="558"/>
                  </a:lnTo>
                  <a:lnTo>
                    <a:pt x="734" y="553"/>
                  </a:lnTo>
                  <a:lnTo>
                    <a:pt x="734" y="534"/>
                  </a:lnTo>
                  <a:lnTo>
                    <a:pt x="740" y="522"/>
                  </a:lnTo>
                  <a:lnTo>
                    <a:pt x="740" y="514"/>
                  </a:lnTo>
                  <a:lnTo>
                    <a:pt x="723" y="494"/>
                  </a:lnTo>
                  <a:lnTo>
                    <a:pt x="727" y="458"/>
                  </a:lnTo>
                  <a:lnTo>
                    <a:pt x="723" y="438"/>
                  </a:lnTo>
                  <a:lnTo>
                    <a:pt x="729" y="431"/>
                  </a:lnTo>
                  <a:lnTo>
                    <a:pt x="729" y="409"/>
                  </a:lnTo>
                  <a:lnTo>
                    <a:pt x="725" y="393"/>
                  </a:lnTo>
                  <a:lnTo>
                    <a:pt x="712" y="378"/>
                  </a:lnTo>
                  <a:lnTo>
                    <a:pt x="727" y="342"/>
                  </a:lnTo>
                  <a:lnTo>
                    <a:pt x="725" y="314"/>
                  </a:lnTo>
                  <a:lnTo>
                    <a:pt x="674" y="303"/>
                  </a:lnTo>
                  <a:lnTo>
                    <a:pt x="667" y="322"/>
                  </a:lnTo>
                  <a:lnTo>
                    <a:pt x="660" y="363"/>
                  </a:lnTo>
                  <a:lnTo>
                    <a:pt x="634" y="389"/>
                  </a:lnTo>
                  <a:lnTo>
                    <a:pt x="632" y="400"/>
                  </a:lnTo>
                  <a:lnTo>
                    <a:pt x="638" y="400"/>
                  </a:lnTo>
                  <a:lnTo>
                    <a:pt x="631" y="413"/>
                  </a:lnTo>
                  <a:lnTo>
                    <a:pt x="643" y="418"/>
                  </a:lnTo>
                  <a:lnTo>
                    <a:pt x="640" y="436"/>
                  </a:lnTo>
                  <a:lnTo>
                    <a:pt x="642" y="447"/>
                  </a:lnTo>
                  <a:lnTo>
                    <a:pt x="636" y="449"/>
                  </a:lnTo>
                  <a:lnTo>
                    <a:pt x="634" y="469"/>
                  </a:lnTo>
                  <a:lnTo>
                    <a:pt x="654" y="473"/>
                  </a:lnTo>
                  <a:lnTo>
                    <a:pt x="654" y="478"/>
                  </a:lnTo>
                  <a:lnTo>
                    <a:pt x="662" y="496"/>
                  </a:lnTo>
                  <a:lnTo>
                    <a:pt x="671" y="502"/>
                  </a:lnTo>
                  <a:lnTo>
                    <a:pt x="658" y="531"/>
                  </a:lnTo>
                  <a:lnTo>
                    <a:pt x="638" y="504"/>
                  </a:lnTo>
                  <a:lnTo>
                    <a:pt x="591" y="471"/>
                  </a:lnTo>
                  <a:lnTo>
                    <a:pt x="543" y="458"/>
                  </a:lnTo>
                  <a:lnTo>
                    <a:pt x="531" y="469"/>
                  </a:lnTo>
                  <a:lnTo>
                    <a:pt x="542" y="491"/>
                  </a:lnTo>
                  <a:lnTo>
                    <a:pt x="538" y="502"/>
                  </a:lnTo>
                  <a:lnTo>
                    <a:pt x="523" y="509"/>
                  </a:lnTo>
                  <a:lnTo>
                    <a:pt x="525" y="520"/>
                  </a:lnTo>
                  <a:lnTo>
                    <a:pt x="518" y="525"/>
                  </a:lnTo>
                  <a:lnTo>
                    <a:pt x="511" y="520"/>
                  </a:lnTo>
                  <a:lnTo>
                    <a:pt x="516" y="509"/>
                  </a:lnTo>
                  <a:lnTo>
                    <a:pt x="507" y="494"/>
                  </a:lnTo>
                  <a:lnTo>
                    <a:pt x="482" y="516"/>
                  </a:lnTo>
                  <a:lnTo>
                    <a:pt x="452" y="516"/>
                  </a:lnTo>
                  <a:lnTo>
                    <a:pt x="440" y="533"/>
                  </a:lnTo>
                  <a:lnTo>
                    <a:pt x="429" y="525"/>
                  </a:lnTo>
                  <a:lnTo>
                    <a:pt x="427" y="514"/>
                  </a:lnTo>
                  <a:lnTo>
                    <a:pt x="431" y="505"/>
                  </a:lnTo>
                  <a:lnTo>
                    <a:pt x="425" y="504"/>
                  </a:lnTo>
                  <a:lnTo>
                    <a:pt x="436" y="498"/>
                  </a:lnTo>
                  <a:lnTo>
                    <a:pt x="420" y="502"/>
                  </a:lnTo>
                  <a:lnTo>
                    <a:pt x="416" y="507"/>
                  </a:lnTo>
                  <a:lnTo>
                    <a:pt x="418" y="513"/>
                  </a:lnTo>
                  <a:lnTo>
                    <a:pt x="414" y="514"/>
                  </a:lnTo>
                  <a:lnTo>
                    <a:pt x="409" y="507"/>
                  </a:lnTo>
                  <a:lnTo>
                    <a:pt x="403" y="514"/>
                  </a:lnTo>
                  <a:lnTo>
                    <a:pt x="407" y="516"/>
                  </a:lnTo>
                  <a:lnTo>
                    <a:pt x="403" y="525"/>
                  </a:lnTo>
                  <a:lnTo>
                    <a:pt x="398" y="518"/>
                  </a:lnTo>
                  <a:lnTo>
                    <a:pt x="391" y="520"/>
                  </a:lnTo>
                  <a:lnTo>
                    <a:pt x="334" y="558"/>
                  </a:lnTo>
                  <a:lnTo>
                    <a:pt x="329" y="574"/>
                  </a:lnTo>
                  <a:lnTo>
                    <a:pt x="329" y="582"/>
                  </a:lnTo>
                  <a:lnTo>
                    <a:pt x="311" y="596"/>
                  </a:lnTo>
                  <a:lnTo>
                    <a:pt x="309" y="587"/>
                  </a:lnTo>
                  <a:lnTo>
                    <a:pt x="301" y="587"/>
                  </a:lnTo>
                  <a:lnTo>
                    <a:pt x="285" y="564"/>
                  </a:lnTo>
                  <a:lnTo>
                    <a:pt x="291" y="553"/>
                  </a:lnTo>
                  <a:lnTo>
                    <a:pt x="311" y="547"/>
                  </a:lnTo>
                  <a:lnTo>
                    <a:pt x="307" y="531"/>
                  </a:lnTo>
                  <a:lnTo>
                    <a:pt x="298" y="520"/>
                  </a:lnTo>
                  <a:lnTo>
                    <a:pt x="258" y="511"/>
                  </a:lnTo>
                  <a:lnTo>
                    <a:pt x="271" y="525"/>
                  </a:lnTo>
                  <a:lnTo>
                    <a:pt x="271" y="551"/>
                  </a:lnTo>
                  <a:lnTo>
                    <a:pt x="267" y="569"/>
                  </a:lnTo>
                  <a:lnTo>
                    <a:pt x="278" y="584"/>
                  </a:lnTo>
                  <a:lnTo>
                    <a:pt x="271" y="609"/>
                  </a:lnTo>
                  <a:lnTo>
                    <a:pt x="271" y="625"/>
                  </a:lnTo>
                  <a:lnTo>
                    <a:pt x="265" y="616"/>
                  </a:lnTo>
                  <a:lnTo>
                    <a:pt x="260" y="620"/>
                  </a:lnTo>
                  <a:lnTo>
                    <a:pt x="263" y="611"/>
                  </a:lnTo>
                  <a:lnTo>
                    <a:pt x="241" y="600"/>
                  </a:lnTo>
                  <a:lnTo>
                    <a:pt x="229" y="620"/>
                  </a:lnTo>
                  <a:lnTo>
                    <a:pt x="203" y="636"/>
                  </a:lnTo>
                  <a:lnTo>
                    <a:pt x="203" y="647"/>
                  </a:lnTo>
                  <a:lnTo>
                    <a:pt x="220" y="680"/>
                  </a:lnTo>
                  <a:lnTo>
                    <a:pt x="181" y="667"/>
                  </a:lnTo>
                  <a:lnTo>
                    <a:pt x="176" y="674"/>
                  </a:lnTo>
                  <a:lnTo>
                    <a:pt x="174" y="669"/>
                  </a:lnTo>
                  <a:lnTo>
                    <a:pt x="180" y="667"/>
                  </a:lnTo>
                  <a:lnTo>
                    <a:pt x="156" y="653"/>
                  </a:lnTo>
                  <a:lnTo>
                    <a:pt x="150" y="664"/>
                  </a:lnTo>
                  <a:lnTo>
                    <a:pt x="152" y="671"/>
                  </a:lnTo>
                  <a:lnTo>
                    <a:pt x="163" y="684"/>
                  </a:lnTo>
                  <a:lnTo>
                    <a:pt x="172" y="682"/>
                  </a:lnTo>
                  <a:lnTo>
                    <a:pt x="178" y="702"/>
                  </a:lnTo>
                  <a:lnTo>
                    <a:pt x="165" y="705"/>
                  </a:lnTo>
                  <a:lnTo>
                    <a:pt x="145" y="696"/>
                  </a:lnTo>
                  <a:lnTo>
                    <a:pt x="136" y="684"/>
                  </a:lnTo>
                  <a:lnTo>
                    <a:pt x="120" y="682"/>
                  </a:lnTo>
                  <a:lnTo>
                    <a:pt x="123" y="674"/>
                  </a:lnTo>
                  <a:lnTo>
                    <a:pt x="123" y="665"/>
                  </a:lnTo>
                  <a:lnTo>
                    <a:pt x="114" y="647"/>
                  </a:lnTo>
                  <a:lnTo>
                    <a:pt x="120" y="644"/>
                  </a:lnTo>
                  <a:lnTo>
                    <a:pt x="121" y="625"/>
                  </a:lnTo>
                  <a:lnTo>
                    <a:pt x="76" y="578"/>
                  </a:lnTo>
                  <a:lnTo>
                    <a:pt x="83" y="576"/>
                  </a:lnTo>
                  <a:lnTo>
                    <a:pt x="101" y="591"/>
                  </a:lnTo>
                  <a:lnTo>
                    <a:pt x="116" y="593"/>
                  </a:lnTo>
                  <a:lnTo>
                    <a:pt x="116" y="600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25" y="591"/>
                  </a:lnTo>
                  <a:lnTo>
                    <a:pt x="227" y="576"/>
                  </a:lnTo>
                  <a:lnTo>
                    <a:pt x="223" y="573"/>
                  </a:lnTo>
                  <a:lnTo>
                    <a:pt x="221" y="554"/>
                  </a:lnTo>
                  <a:lnTo>
                    <a:pt x="203" y="536"/>
                  </a:lnTo>
                  <a:lnTo>
                    <a:pt x="180" y="527"/>
                  </a:lnTo>
                  <a:lnTo>
                    <a:pt x="140" y="487"/>
                  </a:lnTo>
                  <a:lnTo>
                    <a:pt x="100" y="487"/>
                  </a:lnTo>
                  <a:lnTo>
                    <a:pt x="96" y="478"/>
                  </a:lnTo>
                  <a:lnTo>
                    <a:pt x="90" y="482"/>
                  </a:lnTo>
                  <a:lnTo>
                    <a:pt x="92" y="478"/>
                  </a:lnTo>
                  <a:lnTo>
                    <a:pt x="76" y="471"/>
                  </a:lnTo>
                  <a:lnTo>
                    <a:pt x="80" y="463"/>
                  </a:lnTo>
                  <a:lnTo>
                    <a:pt x="90" y="471"/>
                  </a:lnTo>
                  <a:lnTo>
                    <a:pt x="94" y="463"/>
                  </a:lnTo>
                  <a:lnTo>
                    <a:pt x="76" y="454"/>
                  </a:lnTo>
                  <a:lnTo>
                    <a:pt x="76" y="462"/>
                  </a:lnTo>
                  <a:lnTo>
                    <a:pt x="74" y="460"/>
                  </a:lnTo>
                  <a:lnTo>
                    <a:pt x="70" y="467"/>
                  </a:lnTo>
                  <a:lnTo>
                    <a:pt x="60" y="462"/>
                  </a:lnTo>
                  <a:lnTo>
                    <a:pt x="60" y="471"/>
                  </a:lnTo>
                  <a:lnTo>
                    <a:pt x="49" y="467"/>
                  </a:lnTo>
                  <a:lnTo>
                    <a:pt x="47" y="476"/>
                  </a:lnTo>
                  <a:lnTo>
                    <a:pt x="30" y="493"/>
                  </a:lnTo>
                  <a:lnTo>
                    <a:pt x="23" y="502"/>
                  </a:lnTo>
                  <a:lnTo>
                    <a:pt x="25" y="502"/>
                  </a:lnTo>
                  <a:lnTo>
                    <a:pt x="23" y="522"/>
                  </a:lnTo>
                  <a:lnTo>
                    <a:pt x="36" y="534"/>
                  </a:lnTo>
                  <a:lnTo>
                    <a:pt x="45" y="556"/>
                  </a:lnTo>
                  <a:lnTo>
                    <a:pt x="32" y="584"/>
                  </a:lnTo>
                  <a:lnTo>
                    <a:pt x="47" y="629"/>
                  </a:lnTo>
                  <a:lnTo>
                    <a:pt x="41" y="647"/>
                  </a:lnTo>
                  <a:lnTo>
                    <a:pt x="41" y="665"/>
                  </a:lnTo>
                  <a:lnTo>
                    <a:pt x="47" y="665"/>
                  </a:lnTo>
                  <a:lnTo>
                    <a:pt x="47" y="676"/>
                  </a:lnTo>
                  <a:lnTo>
                    <a:pt x="54" y="685"/>
                  </a:lnTo>
                  <a:lnTo>
                    <a:pt x="50" y="705"/>
                  </a:lnTo>
                  <a:lnTo>
                    <a:pt x="58" y="718"/>
                  </a:lnTo>
                  <a:lnTo>
                    <a:pt x="67" y="729"/>
                  </a:lnTo>
                  <a:lnTo>
                    <a:pt x="67" y="742"/>
                  </a:lnTo>
                  <a:lnTo>
                    <a:pt x="43" y="778"/>
                  </a:lnTo>
                  <a:lnTo>
                    <a:pt x="7" y="813"/>
                  </a:lnTo>
                  <a:lnTo>
                    <a:pt x="23" y="809"/>
                  </a:lnTo>
                  <a:lnTo>
                    <a:pt x="23" y="818"/>
                  </a:lnTo>
                  <a:lnTo>
                    <a:pt x="20" y="815"/>
                  </a:lnTo>
                  <a:lnTo>
                    <a:pt x="21" y="822"/>
                  </a:lnTo>
                  <a:lnTo>
                    <a:pt x="41" y="827"/>
                  </a:lnTo>
                  <a:lnTo>
                    <a:pt x="49" y="835"/>
                  </a:lnTo>
                  <a:lnTo>
                    <a:pt x="30" y="833"/>
                  </a:lnTo>
                  <a:lnTo>
                    <a:pt x="18" y="844"/>
                  </a:lnTo>
                  <a:lnTo>
                    <a:pt x="18" y="853"/>
                  </a:lnTo>
                  <a:lnTo>
                    <a:pt x="12" y="862"/>
                  </a:lnTo>
                  <a:lnTo>
                    <a:pt x="0" y="867"/>
                  </a:lnTo>
                  <a:lnTo>
                    <a:pt x="3" y="884"/>
                  </a:lnTo>
                  <a:lnTo>
                    <a:pt x="5" y="884"/>
                  </a:lnTo>
                  <a:lnTo>
                    <a:pt x="7" y="891"/>
                  </a:lnTo>
                  <a:lnTo>
                    <a:pt x="10" y="893"/>
                  </a:lnTo>
                  <a:lnTo>
                    <a:pt x="10" y="898"/>
                  </a:lnTo>
                  <a:lnTo>
                    <a:pt x="5" y="905"/>
                  </a:lnTo>
                  <a:lnTo>
                    <a:pt x="7" y="907"/>
                  </a:lnTo>
                  <a:lnTo>
                    <a:pt x="12" y="915"/>
                  </a:lnTo>
                  <a:lnTo>
                    <a:pt x="10" y="925"/>
                  </a:lnTo>
                  <a:lnTo>
                    <a:pt x="14" y="929"/>
                  </a:lnTo>
                  <a:lnTo>
                    <a:pt x="18" y="936"/>
                  </a:lnTo>
                  <a:lnTo>
                    <a:pt x="20" y="949"/>
                  </a:lnTo>
                  <a:lnTo>
                    <a:pt x="20" y="951"/>
                  </a:lnTo>
                  <a:lnTo>
                    <a:pt x="36" y="953"/>
                  </a:lnTo>
                  <a:lnTo>
                    <a:pt x="38" y="955"/>
                  </a:lnTo>
                  <a:lnTo>
                    <a:pt x="38" y="960"/>
                  </a:lnTo>
                  <a:lnTo>
                    <a:pt x="50" y="956"/>
                  </a:lnTo>
                  <a:lnTo>
                    <a:pt x="61" y="964"/>
                  </a:lnTo>
                  <a:lnTo>
                    <a:pt x="61" y="971"/>
                  </a:lnTo>
                  <a:lnTo>
                    <a:pt x="63" y="976"/>
                  </a:lnTo>
                  <a:lnTo>
                    <a:pt x="61" y="986"/>
                  </a:lnTo>
                  <a:lnTo>
                    <a:pt x="70" y="1002"/>
                  </a:lnTo>
                  <a:lnTo>
                    <a:pt x="76" y="1007"/>
                  </a:lnTo>
                  <a:lnTo>
                    <a:pt x="76" y="1013"/>
                  </a:lnTo>
                  <a:lnTo>
                    <a:pt x="83" y="1013"/>
                  </a:lnTo>
                  <a:lnTo>
                    <a:pt x="89" y="1015"/>
                  </a:lnTo>
                  <a:lnTo>
                    <a:pt x="89" y="1018"/>
                  </a:lnTo>
                  <a:lnTo>
                    <a:pt x="90" y="1020"/>
                  </a:lnTo>
                  <a:lnTo>
                    <a:pt x="90" y="1024"/>
                  </a:lnTo>
                  <a:lnTo>
                    <a:pt x="83" y="1031"/>
                  </a:lnTo>
                  <a:lnTo>
                    <a:pt x="72" y="1027"/>
                  </a:lnTo>
                  <a:lnTo>
                    <a:pt x="67" y="1031"/>
                  </a:lnTo>
                  <a:lnTo>
                    <a:pt x="70" y="1036"/>
                  </a:lnTo>
                  <a:lnTo>
                    <a:pt x="76" y="1058"/>
                  </a:lnTo>
                  <a:lnTo>
                    <a:pt x="80" y="1060"/>
                  </a:lnTo>
                  <a:lnTo>
                    <a:pt x="87" y="1053"/>
                  </a:lnTo>
                  <a:lnTo>
                    <a:pt x="107" y="1051"/>
                  </a:lnTo>
                  <a:lnTo>
                    <a:pt x="118" y="1066"/>
                  </a:lnTo>
                  <a:lnTo>
                    <a:pt x="118" y="1067"/>
                  </a:lnTo>
                  <a:lnTo>
                    <a:pt x="112" y="1069"/>
                  </a:lnTo>
                  <a:lnTo>
                    <a:pt x="116" y="1078"/>
                  </a:lnTo>
                  <a:lnTo>
                    <a:pt x="123" y="1080"/>
                  </a:lnTo>
                  <a:lnTo>
                    <a:pt x="129" y="1080"/>
                  </a:lnTo>
                  <a:lnTo>
                    <a:pt x="132" y="1086"/>
                  </a:lnTo>
                  <a:lnTo>
                    <a:pt x="134" y="1096"/>
                  </a:lnTo>
                  <a:lnTo>
                    <a:pt x="136" y="1100"/>
                  </a:lnTo>
                  <a:lnTo>
                    <a:pt x="145" y="1100"/>
                  </a:lnTo>
                  <a:lnTo>
                    <a:pt x="149" y="1104"/>
                  </a:lnTo>
                  <a:lnTo>
                    <a:pt x="152" y="1104"/>
                  </a:lnTo>
                  <a:lnTo>
                    <a:pt x="165" y="1100"/>
                  </a:lnTo>
                  <a:lnTo>
                    <a:pt x="174" y="1111"/>
                  </a:lnTo>
                  <a:lnTo>
                    <a:pt x="180" y="1111"/>
                  </a:lnTo>
                  <a:lnTo>
                    <a:pt x="189" y="1115"/>
                  </a:lnTo>
                  <a:lnTo>
                    <a:pt x="192" y="1115"/>
                  </a:lnTo>
                  <a:lnTo>
                    <a:pt x="209" y="1122"/>
                  </a:lnTo>
                  <a:lnTo>
                    <a:pt x="207" y="1124"/>
                  </a:lnTo>
                  <a:lnTo>
                    <a:pt x="211" y="1129"/>
                  </a:lnTo>
                  <a:lnTo>
                    <a:pt x="207" y="1133"/>
                  </a:lnTo>
                  <a:lnTo>
                    <a:pt x="203" y="1135"/>
                  </a:lnTo>
                  <a:lnTo>
                    <a:pt x="209" y="1140"/>
                  </a:lnTo>
                  <a:lnTo>
                    <a:pt x="203" y="1142"/>
                  </a:lnTo>
                  <a:lnTo>
                    <a:pt x="203" y="1151"/>
                  </a:lnTo>
                  <a:lnTo>
                    <a:pt x="205" y="1153"/>
                  </a:lnTo>
                  <a:lnTo>
                    <a:pt x="203" y="1164"/>
                  </a:lnTo>
                  <a:lnTo>
                    <a:pt x="194" y="1164"/>
                  </a:lnTo>
                  <a:lnTo>
                    <a:pt x="189" y="1162"/>
                  </a:lnTo>
                  <a:lnTo>
                    <a:pt x="185" y="1167"/>
                  </a:lnTo>
                  <a:lnTo>
                    <a:pt x="180" y="1169"/>
                  </a:lnTo>
                  <a:lnTo>
                    <a:pt x="178" y="1173"/>
                  </a:lnTo>
                  <a:lnTo>
                    <a:pt x="180" y="1182"/>
                  </a:lnTo>
                  <a:lnTo>
                    <a:pt x="192" y="1178"/>
                  </a:lnTo>
                  <a:lnTo>
                    <a:pt x="196" y="1184"/>
                  </a:lnTo>
                  <a:lnTo>
                    <a:pt x="180" y="1187"/>
                  </a:lnTo>
                  <a:lnTo>
                    <a:pt x="181" y="1191"/>
                  </a:lnTo>
                  <a:lnTo>
                    <a:pt x="170" y="1193"/>
                  </a:lnTo>
                  <a:lnTo>
                    <a:pt x="169" y="1195"/>
                  </a:lnTo>
                  <a:lnTo>
                    <a:pt x="181" y="1206"/>
                  </a:lnTo>
                  <a:lnTo>
                    <a:pt x="172" y="1207"/>
                  </a:lnTo>
                  <a:lnTo>
                    <a:pt x="165" y="1222"/>
                  </a:lnTo>
                  <a:lnTo>
                    <a:pt x="156" y="1222"/>
                  </a:lnTo>
                  <a:lnTo>
                    <a:pt x="152" y="1226"/>
                  </a:lnTo>
                  <a:lnTo>
                    <a:pt x="163" y="1238"/>
                  </a:lnTo>
                  <a:lnTo>
                    <a:pt x="167" y="1237"/>
                  </a:lnTo>
                  <a:lnTo>
                    <a:pt x="185" y="1247"/>
                  </a:lnTo>
                  <a:lnTo>
                    <a:pt x="203" y="1264"/>
                  </a:lnTo>
                  <a:lnTo>
                    <a:pt x="216" y="1262"/>
                  </a:lnTo>
                  <a:lnTo>
                    <a:pt x="234" y="1269"/>
                  </a:lnTo>
                  <a:lnTo>
                    <a:pt x="252" y="1269"/>
                  </a:lnTo>
                  <a:lnTo>
                    <a:pt x="271" y="1282"/>
                  </a:lnTo>
                  <a:lnTo>
                    <a:pt x="281" y="1278"/>
                  </a:lnTo>
                  <a:lnTo>
                    <a:pt x="289" y="1280"/>
                  </a:lnTo>
                  <a:lnTo>
                    <a:pt x="298" y="1284"/>
                  </a:lnTo>
                  <a:lnTo>
                    <a:pt x="298" y="1291"/>
                  </a:lnTo>
                  <a:lnTo>
                    <a:pt x="309" y="1297"/>
                  </a:lnTo>
                  <a:lnTo>
                    <a:pt x="320" y="1304"/>
                  </a:lnTo>
                  <a:lnTo>
                    <a:pt x="323" y="1311"/>
                  </a:lnTo>
                  <a:lnTo>
                    <a:pt x="332" y="1311"/>
                  </a:lnTo>
                  <a:lnTo>
                    <a:pt x="340" y="1300"/>
                  </a:lnTo>
                  <a:lnTo>
                    <a:pt x="338" y="1298"/>
                  </a:lnTo>
                  <a:lnTo>
                    <a:pt x="325" y="1273"/>
                  </a:lnTo>
                  <a:lnTo>
                    <a:pt x="327" y="1255"/>
                  </a:lnTo>
                  <a:lnTo>
                    <a:pt x="325" y="1262"/>
                  </a:lnTo>
                  <a:lnTo>
                    <a:pt x="320" y="1249"/>
                  </a:lnTo>
                  <a:lnTo>
                    <a:pt x="311" y="1240"/>
                  </a:lnTo>
                  <a:lnTo>
                    <a:pt x="321" y="1224"/>
                  </a:lnTo>
                  <a:lnTo>
                    <a:pt x="323" y="1213"/>
                  </a:lnTo>
                  <a:lnTo>
                    <a:pt x="325" y="1215"/>
                  </a:lnTo>
                  <a:lnTo>
                    <a:pt x="327" y="1204"/>
                  </a:lnTo>
                  <a:lnTo>
                    <a:pt x="325" y="1200"/>
                  </a:lnTo>
                  <a:lnTo>
                    <a:pt x="331" y="1200"/>
                  </a:lnTo>
                  <a:lnTo>
                    <a:pt x="336" y="1211"/>
                  </a:lnTo>
                  <a:lnTo>
                    <a:pt x="343" y="1202"/>
                  </a:lnTo>
                  <a:lnTo>
                    <a:pt x="351" y="1200"/>
                  </a:lnTo>
                  <a:lnTo>
                    <a:pt x="343" y="1195"/>
                  </a:lnTo>
                  <a:lnTo>
                    <a:pt x="340" y="1193"/>
                  </a:lnTo>
                  <a:lnTo>
                    <a:pt x="341" y="1189"/>
                  </a:lnTo>
                  <a:lnTo>
                    <a:pt x="351" y="1189"/>
                  </a:lnTo>
                  <a:lnTo>
                    <a:pt x="343" y="1173"/>
                  </a:lnTo>
                  <a:lnTo>
                    <a:pt x="338" y="1166"/>
                  </a:lnTo>
                  <a:lnTo>
                    <a:pt x="325" y="1164"/>
                  </a:lnTo>
                  <a:lnTo>
                    <a:pt x="325" y="1167"/>
                  </a:lnTo>
                  <a:lnTo>
                    <a:pt x="321" y="1164"/>
                  </a:lnTo>
                  <a:lnTo>
                    <a:pt x="320" y="1153"/>
                  </a:lnTo>
                  <a:lnTo>
                    <a:pt x="311" y="1149"/>
                  </a:lnTo>
                  <a:lnTo>
                    <a:pt x="314" y="1138"/>
                  </a:lnTo>
                  <a:lnTo>
                    <a:pt x="320" y="1133"/>
                  </a:lnTo>
                  <a:lnTo>
                    <a:pt x="316" y="1127"/>
                  </a:lnTo>
                  <a:lnTo>
                    <a:pt x="318" y="1115"/>
                  </a:lnTo>
                  <a:lnTo>
                    <a:pt x="323" y="1111"/>
                  </a:lnTo>
                  <a:lnTo>
                    <a:pt x="327" y="1098"/>
                  </a:lnTo>
                  <a:lnTo>
                    <a:pt x="341" y="1118"/>
                  </a:lnTo>
                  <a:lnTo>
                    <a:pt x="349" y="1111"/>
                  </a:lnTo>
                  <a:lnTo>
                    <a:pt x="343" y="1096"/>
                  </a:lnTo>
                  <a:lnTo>
                    <a:pt x="347" y="1096"/>
                  </a:lnTo>
                  <a:lnTo>
                    <a:pt x="356" y="1091"/>
                  </a:lnTo>
                  <a:lnTo>
                    <a:pt x="358" y="1084"/>
                  </a:lnTo>
                  <a:lnTo>
                    <a:pt x="371" y="1080"/>
                  </a:lnTo>
                  <a:lnTo>
                    <a:pt x="376" y="1071"/>
                  </a:lnTo>
                  <a:lnTo>
                    <a:pt x="387" y="1069"/>
                  </a:lnTo>
                  <a:lnTo>
                    <a:pt x="389" y="1073"/>
                  </a:lnTo>
                  <a:lnTo>
                    <a:pt x="392" y="1073"/>
                  </a:lnTo>
                  <a:lnTo>
                    <a:pt x="394" y="1075"/>
                  </a:lnTo>
                  <a:lnTo>
                    <a:pt x="398" y="1067"/>
                  </a:lnTo>
                  <a:lnTo>
                    <a:pt x="401" y="1067"/>
                  </a:lnTo>
                  <a:lnTo>
                    <a:pt x="405" y="1067"/>
                  </a:lnTo>
                  <a:lnTo>
                    <a:pt x="407" y="1073"/>
                  </a:lnTo>
                  <a:lnTo>
                    <a:pt x="423" y="1073"/>
                  </a:lnTo>
                  <a:lnTo>
                    <a:pt x="438" y="1091"/>
                  </a:lnTo>
                  <a:lnTo>
                    <a:pt x="440" y="1098"/>
                  </a:lnTo>
                  <a:lnTo>
                    <a:pt x="441" y="1096"/>
                  </a:lnTo>
                  <a:lnTo>
                    <a:pt x="441" y="1087"/>
                  </a:lnTo>
                  <a:lnTo>
                    <a:pt x="443" y="1086"/>
                  </a:lnTo>
                  <a:lnTo>
                    <a:pt x="449" y="1093"/>
                  </a:lnTo>
                  <a:lnTo>
                    <a:pt x="458" y="1096"/>
                  </a:lnTo>
                  <a:lnTo>
                    <a:pt x="469" y="1087"/>
                  </a:lnTo>
                  <a:lnTo>
                    <a:pt x="474" y="1087"/>
                  </a:lnTo>
                  <a:lnTo>
                    <a:pt x="474" y="1086"/>
                  </a:lnTo>
                  <a:lnTo>
                    <a:pt x="482" y="1086"/>
                  </a:lnTo>
                  <a:lnTo>
                    <a:pt x="487" y="1089"/>
                  </a:lnTo>
                  <a:lnTo>
                    <a:pt x="492" y="1086"/>
                  </a:lnTo>
                  <a:lnTo>
                    <a:pt x="498" y="1084"/>
                  </a:lnTo>
                  <a:lnTo>
                    <a:pt x="503" y="1086"/>
                  </a:lnTo>
                  <a:lnTo>
                    <a:pt x="507" y="1096"/>
                  </a:lnTo>
                  <a:lnTo>
                    <a:pt x="518" y="1096"/>
                  </a:lnTo>
                  <a:lnTo>
                    <a:pt x="516" y="1096"/>
                  </a:lnTo>
                  <a:lnTo>
                    <a:pt x="518" y="1098"/>
                  </a:lnTo>
                  <a:lnTo>
                    <a:pt x="523" y="1098"/>
                  </a:lnTo>
                  <a:lnTo>
                    <a:pt x="527" y="1091"/>
                  </a:lnTo>
                  <a:lnTo>
                    <a:pt x="536" y="1096"/>
                  </a:lnTo>
                  <a:lnTo>
                    <a:pt x="549" y="1093"/>
                  </a:lnTo>
                  <a:lnTo>
                    <a:pt x="554" y="1078"/>
                  </a:lnTo>
                  <a:lnTo>
                    <a:pt x="542" y="1075"/>
                  </a:lnTo>
                  <a:lnTo>
                    <a:pt x="540" y="1071"/>
                  </a:lnTo>
                  <a:lnTo>
                    <a:pt x="532" y="1069"/>
                  </a:lnTo>
                  <a:lnTo>
                    <a:pt x="532" y="1066"/>
                  </a:lnTo>
                  <a:lnTo>
                    <a:pt x="527" y="1064"/>
                  </a:lnTo>
                  <a:lnTo>
                    <a:pt x="527" y="1062"/>
                  </a:lnTo>
                  <a:lnTo>
                    <a:pt x="542" y="1055"/>
                  </a:lnTo>
                  <a:lnTo>
                    <a:pt x="543" y="1049"/>
                  </a:lnTo>
                  <a:lnTo>
                    <a:pt x="538" y="1042"/>
                  </a:lnTo>
                  <a:lnTo>
                    <a:pt x="543" y="1035"/>
                  </a:lnTo>
                  <a:lnTo>
                    <a:pt x="558" y="1035"/>
                  </a:lnTo>
                  <a:lnTo>
                    <a:pt x="562" y="1033"/>
                  </a:lnTo>
                  <a:lnTo>
                    <a:pt x="556" y="1027"/>
                  </a:lnTo>
                  <a:lnTo>
                    <a:pt x="547" y="1027"/>
                  </a:lnTo>
                  <a:lnTo>
                    <a:pt x="545" y="1022"/>
                  </a:lnTo>
                  <a:lnTo>
                    <a:pt x="551" y="1020"/>
                  </a:lnTo>
                  <a:lnTo>
                    <a:pt x="549" y="1018"/>
                  </a:lnTo>
                  <a:lnTo>
                    <a:pt x="543" y="1020"/>
                  </a:lnTo>
                  <a:lnTo>
                    <a:pt x="545" y="1013"/>
                  </a:lnTo>
                  <a:lnTo>
                    <a:pt x="542" y="1009"/>
                  </a:lnTo>
                  <a:lnTo>
                    <a:pt x="551" y="1007"/>
                  </a:lnTo>
                  <a:lnTo>
                    <a:pt x="552" y="1009"/>
                  </a:lnTo>
                  <a:lnTo>
                    <a:pt x="565" y="1009"/>
                  </a:lnTo>
                  <a:lnTo>
                    <a:pt x="567" y="1011"/>
                  </a:lnTo>
                  <a:lnTo>
                    <a:pt x="571" y="1007"/>
                  </a:lnTo>
                  <a:lnTo>
                    <a:pt x="578" y="1007"/>
                  </a:lnTo>
                  <a:lnTo>
                    <a:pt x="585" y="1002"/>
                  </a:lnTo>
                  <a:lnTo>
                    <a:pt x="592" y="1004"/>
                  </a:lnTo>
                  <a:lnTo>
                    <a:pt x="592" y="1002"/>
                  </a:lnTo>
                  <a:lnTo>
                    <a:pt x="600" y="998"/>
                  </a:lnTo>
                  <a:lnTo>
                    <a:pt x="609" y="998"/>
                  </a:lnTo>
                  <a:lnTo>
                    <a:pt x="611" y="993"/>
                  </a:lnTo>
                  <a:lnTo>
                    <a:pt x="623" y="991"/>
                  </a:lnTo>
                  <a:lnTo>
                    <a:pt x="623" y="991"/>
                  </a:lnTo>
                  <a:lnTo>
                    <a:pt x="658" y="982"/>
                  </a:lnTo>
                  <a:lnTo>
                    <a:pt x="660" y="975"/>
                  </a:lnTo>
                  <a:lnTo>
                    <a:pt x="663" y="975"/>
                  </a:lnTo>
                  <a:lnTo>
                    <a:pt x="671" y="969"/>
                  </a:lnTo>
                  <a:lnTo>
                    <a:pt x="682" y="971"/>
                  </a:lnTo>
                  <a:lnTo>
                    <a:pt x="689" y="976"/>
                  </a:lnTo>
                  <a:lnTo>
                    <a:pt x="698" y="973"/>
                  </a:lnTo>
                  <a:lnTo>
                    <a:pt x="702" y="975"/>
                  </a:lnTo>
                  <a:lnTo>
                    <a:pt x="703" y="987"/>
                  </a:lnTo>
                  <a:lnTo>
                    <a:pt x="707" y="991"/>
                  </a:lnTo>
                  <a:lnTo>
                    <a:pt x="707" y="996"/>
                  </a:lnTo>
                  <a:lnTo>
                    <a:pt x="703" y="1000"/>
                  </a:lnTo>
                  <a:lnTo>
                    <a:pt x="705" y="1006"/>
                  </a:lnTo>
                  <a:lnTo>
                    <a:pt x="720" y="1004"/>
                  </a:lnTo>
                  <a:lnTo>
                    <a:pt x="720" y="998"/>
                  </a:lnTo>
                  <a:lnTo>
                    <a:pt x="722" y="998"/>
                  </a:lnTo>
                  <a:lnTo>
                    <a:pt x="725" y="1006"/>
                  </a:lnTo>
                  <a:lnTo>
                    <a:pt x="725" y="1009"/>
                  </a:lnTo>
                  <a:lnTo>
                    <a:pt x="729" y="1009"/>
                  </a:lnTo>
                  <a:lnTo>
                    <a:pt x="727" y="1006"/>
                  </a:lnTo>
                  <a:lnTo>
                    <a:pt x="729" y="1006"/>
                  </a:lnTo>
                  <a:lnTo>
                    <a:pt x="740" y="1011"/>
                  </a:lnTo>
                  <a:lnTo>
                    <a:pt x="745" y="1007"/>
                  </a:lnTo>
                  <a:lnTo>
                    <a:pt x="745" y="1013"/>
                  </a:lnTo>
                  <a:lnTo>
                    <a:pt x="742" y="1013"/>
                  </a:lnTo>
                  <a:lnTo>
                    <a:pt x="740" y="1018"/>
                  </a:lnTo>
                  <a:lnTo>
                    <a:pt x="742" y="1022"/>
                  </a:lnTo>
                  <a:lnTo>
                    <a:pt x="749" y="1018"/>
                  </a:lnTo>
                  <a:lnTo>
                    <a:pt x="758" y="1020"/>
                  </a:lnTo>
                  <a:lnTo>
                    <a:pt x="758" y="1016"/>
                  </a:lnTo>
                  <a:lnTo>
                    <a:pt x="769" y="1013"/>
                  </a:lnTo>
                  <a:lnTo>
                    <a:pt x="776" y="1004"/>
                  </a:lnTo>
                  <a:lnTo>
                    <a:pt x="782" y="1004"/>
                  </a:lnTo>
                  <a:lnTo>
                    <a:pt x="794" y="998"/>
                  </a:lnTo>
                  <a:lnTo>
                    <a:pt x="796" y="1002"/>
                  </a:lnTo>
                  <a:lnTo>
                    <a:pt x="791" y="1006"/>
                  </a:lnTo>
                  <a:lnTo>
                    <a:pt x="791" y="1009"/>
                  </a:lnTo>
                  <a:lnTo>
                    <a:pt x="813" y="1027"/>
                  </a:lnTo>
                  <a:lnTo>
                    <a:pt x="849" y="1093"/>
                  </a:lnTo>
                  <a:lnTo>
                    <a:pt x="853" y="1089"/>
                  </a:lnTo>
                  <a:lnTo>
                    <a:pt x="856" y="1080"/>
                  </a:lnTo>
                  <a:lnTo>
                    <a:pt x="858" y="1080"/>
                  </a:lnTo>
                  <a:lnTo>
                    <a:pt x="865" y="1086"/>
                  </a:lnTo>
                  <a:lnTo>
                    <a:pt x="865" y="1087"/>
                  </a:lnTo>
                  <a:lnTo>
                    <a:pt x="869" y="1095"/>
                  </a:lnTo>
                  <a:lnTo>
                    <a:pt x="889" y="1095"/>
                  </a:lnTo>
                  <a:lnTo>
                    <a:pt x="891" y="1089"/>
                  </a:lnTo>
                  <a:lnTo>
                    <a:pt x="894" y="1089"/>
                  </a:lnTo>
                  <a:lnTo>
                    <a:pt x="898" y="1087"/>
                  </a:lnTo>
                  <a:lnTo>
                    <a:pt x="902" y="1087"/>
                  </a:lnTo>
                  <a:lnTo>
                    <a:pt x="914" y="1096"/>
                  </a:lnTo>
                  <a:lnTo>
                    <a:pt x="916" y="1106"/>
                  </a:lnTo>
                  <a:lnTo>
                    <a:pt x="923" y="1109"/>
                  </a:lnTo>
                  <a:lnTo>
                    <a:pt x="925" y="1113"/>
                  </a:lnTo>
                  <a:lnTo>
                    <a:pt x="931" y="1120"/>
                  </a:lnTo>
                  <a:lnTo>
                    <a:pt x="947" y="1126"/>
                  </a:lnTo>
                  <a:lnTo>
                    <a:pt x="949" y="1120"/>
                  </a:lnTo>
                  <a:lnTo>
                    <a:pt x="953" y="1118"/>
                  </a:lnTo>
                  <a:lnTo>
                    <a:pt x="962" y="1133"/>
                  </a:lnTo>
                  <a:lnTo>
                    <a:pt x="956" y="1140"/>
                  </a:lnTo>
                  <a:lnTo>
                    <a:pt x="963" y="1142"/>
                  </a:lnTo>
                  <a:lnTo>
                    <a:pt x="969" y="1138"/>
                  </a:lnTo>
                  <a:lnTo>
                    <a:pt x="978" y="1127"/>
                  </a:lnTo>
                  <a:lnTo>
                    <a:pt x="1014" y="1104"/>
                  </a:lnTo>
                  <a:lnTo>
                    <a:pt x="1034" y="1098"/>
                  </a:lnTo>
                  <a:lnTo>
                    <a:pt x="1073" y="1102"/>
                  </a:lnTo>
                  <a:lnTo>
                    <a:pt x="1084" y="1113"/>
                  </a:lnTo>
                  <a:lnTo>
                    <a:pt x="1129" y="1113"/>
                  </a:lnTo>
                  <a:lnTo>
                    <a:pt x="1133" y="1111"/>
                  </a:lnTo>
                  <a:lnTo>
                    <a:pt x="1131" y="1102"/>
                  </a:lnTo>
                  <a:lnTo>
                    <a:pt x="1134" y="1096"/>
                  </a:lnTo>
                  <a:lnTo>
                    <a:pt x="1131" y="1076"/>
                  </a:lnTo>
                  <a:lnTo>
                    <a:pt x="1153" y="1058"/>
                  </a:lnTo>
                  <a:lnTo>
                    <a:pt x="1196" y="1075"/>
                  </a:lnTo>
                  <a:lnTo>
                    <a:pt x="1200" y="1095"/>
                  </a:lnTo>
                  <a:lnTo>
                    <a:pt x="1211" y="1104"/>
                  </a:lnTo>
                  <a:lnTo>
                    <a:pt x="1222" y="1107"/>
                  </a:lnTo>
                  <a:lnTo>
                    <a:pt x="1245" y="1096"/>
                  </a:lnTo>
                  <a:lnTo>
                    <a:pt x="1254" y="1098"/>
                  </a:lnTo>
                  <a:lnTo>
                    <a:pt x="1293" y="1118"/>
                  </a:lnTo>
                  <a:lnTo>
                    <a:pt x="1304" y="1127"/>
                  </a:lnTo>
                  <a:lnTo>
                    <a:pt x="1325" y="1131"/>
                  </a:lnTo>
                  <a:lnTo>
                    <a:pt x="1338" y="1133"/>
                  </a:lnTo>
                  <a:lnTo>
                    <a:pt x="1373" y="1124"/>
                  </a:lnTo>
                  <a:lnTo>
                    <a:pt x="1398" y="1107"/>
                  </a:lnTo>
                  <a:lnTo>
                    <a:pt x="1415" y="1116"/>
                  </a:lnTo>
                  <a:lnTo>
                    <a:pt x="1427" y="1115"/>
                  </a:lnTo>
                  <a:lnTo>
                    <a:pt x="1451" y="1124"/>
                  </a:lnTo>
                  <a:lnTo>
                    <a:pt x="1473" y="1111"/>
                  </a:lnTo>
                  <a:lnTo>
                    <a:pt x="1475" y="1102"/>
                  </a:lnTo>
                  <a:lnTo>
                    <a:pt x="1484" y="1075"/>
                  </a:lnTo>
                  <a:lnTo>
                    <a:pt x="1496" y="1064"/>
                  </a:lnTo>
                  <a:lnTo>
                    <a:pt x="1496" y="1051"/>
                  </a:lnTo>
                  <a:lnTo>
                    <a:pt x="1484" y="1051"/>
                  </a:lnTo>
                  <a:lnTo>
                    <a:pt x="1485" y="1046"/>
                  </a:lnTo>
                  <a:lnTo>
                    <a:pt x="1498" y="1031"/>
                  </a:lnTo>
                  <a:lnTo>
                    <a:pt x="1542" y="1026"/>
                  </a:lnTo>
                  <a:lnTo>
                    <a:pt x="1556" y="1035"/>
                  </a:lnTo>
                  <a:lnTo>
                    <a:pt x="1575" y="1038"/>
                  </a:lnTo>
                  <a:lnTo>
                    <a:pt x="1587" y="1055"/>
                  </a:lnTo>
                  <a:lnTo>
                    <a:pt x="1589" y="1069"/>
                  </a:lnTo>
                  <a:lnTo>
                    <a:pt x="1600" y="1091"/>
                  </a:lnTo>
                  <a:lnTo>
                    <a:pt x="1605" y="1122"/>
                  </a:lnTo>
                  <a:lnTo>
                    <a:pt x="1633" y="1127"/>
                  </a:lnTo>
                  <a:lnTo>
                    <a:pt x="1655" y="1140"/>
                  </a:lnTo>
                  <a:lnTo>
                    <a:pt x="1658" y="1151"/>
                  </a:lnTo>
                  <a:lnTo>
                    <a:pt x="1658" y="1160"/>
                  </a:lnTo>
                  <a:lnTo>
                    <a:pt x="1662" y="1169"/>
                  </a:lnTo>
                  <a:lnTo>
                    <a:pt x="1678" y="1169"/>
                  </a:lnTo>
                  <a:lnTo>
                    <a:pt x="1722" y="1151"/>
                  </a:lnTo>
                  <a:lnTo>
                    <a:pt x="1720" y="1156"/>
                  </a:lnTo>
                  <a:lnTo>
                    <a:pt x="1722" y="1171"/>
                  </a:lnTo>
                  <a:lnTo>
                    <a:pt x="1715" y="1178"/>
                  </a:lnTo>
                  <a:lnTo>
                    <a:pt x="1706" y="1207"/>
                  </a:lnTo>
                  <a:lnTo>
                    <a:pt x="1695" y="1229"/>
                  </a:lnTo>
                  <a:lnTo>
                    <a:pt x="1691" y="1231"/>
                  </a:lnTo>
                  <a:lnTo>
                    <a:pt x="1675" y="1226"/>
                  </a:lnTo>
                  <a:lnTo>
                    <a:pt x="1662" y="1238"/>
                  </a:lnTo>
                  <a:lnTo>
                    <a:pt x="1666" y="1251"/>
                  </a:lnTo>
                  <a:lnTo>
                    <a:pt x="1666" y="1269"/>
                  </a:lnTo>
                  <a:lnTo>
                    <a:pt x="1655" y="1280"/>
                  </a:lnTo>
                  <a:lnTo>
                    <a:pt x="1655" y="1286"/>
                  </a:lnTo>
                  <a:lnTo>
                    <a:pt x="1656" y="1289"/>
                  </a:lnTo>
                  <a:lnTo>
                    <a:pt x="1658" y="1289"/>
                  </a:lnTo>
                  <a:lnTo>
                    <a:pt x="1656" y="1284"/>
                  </a:lnTo>
                  <a:lnTo>
                    <a:pt x="1666" y="1284"/>
                  </a:lnTo>
                  <a:lnTo>
                    <a:pt x="1675" y="1267"/>
                  </a:lnTo>
                  <a:lnTo>
                    <a:pt x="1678" y="1275"/>
                  </a:lnTo>
                  <a:lnTo>
                    <a:pt x="1684" y="1269"/>
                  </a:lnTo>
                  <a:lnTo>
                    <a:pt x="1684" y="1280"/>
                  </a:lnTo>
                  <a:lnTo>
                    <a:pt x="1698" y="1284"/>
                  </a:lnTo>
                  <a:lnTo>
                    <a:pt x="1709" y="1280"/>
                  </a:lnTo>
                  <a:lnTo>
                    <a:pt x="1726" y="1267"/>
                  </a:lnTo>
                  <a:lnTo>
                    <a:pt x="1775" y="1206"/>
                  </a:lnTo>
                  <a:lnTo>
                    <a:pt x="1782" y="1187"/>
                  </a:lnTo>
                  <a:lnTo>
                    <a:pt x="1796" y="1167"/>
                  </a:lnTo>
                  <a:lnTo>
                    <a:pt x="1811" y="1151"/>
                  </a:lnTo>
                  <a:lnTo>
                    <a:pt x="1816" y="1113"/>
                  </a:lnTo>
                  <a:lnTo>
                    <a:pt x="1813" y="1096"/>
                  </a:lnTo>
                  <a:lnTo>
                    <a:pt x="1818" y="1078"/>
                  </a:lnTo>
                  <a:lnTo>
                    <a:pt x="1827" y="1058"/>
                  </a:lnTo>
                  <a:lnTo>
                    <a:pt x="1824" y="1053"/>
                  </a:lnTo>
                  <a:lnTo>
                    <a:pt x="1826" y="1047"/>
                  </a:lnTo>
                  <a:lnTo>
                    <a:pt x="1824" y="1038"/>
                  </a:lnTo>
                  <a:lnTo>
                    <a:pt x="1827" y="1029"/>
                  </a:lnTo>
                  <a:lnTo>
                    <a:pt x="1811" y="1016"/>
                  </a:lnTo>
                  <a:lnTo>
                    <a:pt x="1802" y="1002"/>
                  </a:lnTo>
                  <a:lnTo>
                    <a:pt x="1784" y="1002"/>
                  </a:lnTo>
                  <a:lnTo>
                    <a:pt x="1784" y="1015"/>
                  </a:lnTo>
                  <a:lnTo>
                    <a:pt x="1778" y="1022"/>
                  </a:lnTo>
                  <a:lnTo>
                    <a:pt x="1780" y="1015"/>
                  </a:lnTo>
                  <a:lnTo>
                    <a:pt x="1775" y="1018"/>
                  </a:lnTo>
                  <a:lnTo>
                    <a:pt x="1762" y="1022"/>
                  </a:lnTo>
                  <a:lnTo>
                    <a:pt x="1767" y="1013"/>
                  </a:lnTo>
                  <a:lnTo>
                    <a:pt x="1762" y="1007"/>
                  </a:lnTo>
                  <a:lnTo>
                    <a:pt x="1767" y="1002"/>
                  </a:lnTo>
                  <a:lnTo>
                    <a:pt x="1760" y="1006"/>
                  </a:lnTo>
                  <a:lnTo>
                    <a:pt x="1760" y="1013"/>
                  </a:lnTo>
                  <a:lnTo>
                    <a:pt x="1753" y="1016"/>
                  </a:lnTo>
                  <a:lnTo>
                    <a:pt x="1753" y="993"/>
                  </a:lnTo>
                  <a:lnTo>
                    <a:pt x="1736" y="995"/>
                  </a:lnTo>
                  <a:lnTo>
                    <a:pt x="1729" y="989"/>
                  </a:lnTo>
                  <a:lnTo>
                    <a:pt x="1729" y="984"/>
                  </a:lnTo>
                  <a:lnTo>
                    <a:pt x="1767" y="949"/>
                  </a:lnTo>
                  <a:lnTo>
                    <a:pt x="1793" y="916"/>
                  </a:lnTo>
                  <a:lnTo>
                    <a:pt x="1811" y="902"/>
                  </a:lnTo>
                  <a:lnTo>
                    <a:pt x="1818" y="887"/>
                  </a:lnTo>
                  <a:lnTo>
                    <a:pt x="1842" y="862"/>
                  </a:lnTo>
                  <a:lnTo>
                    <a:pt x="1856" y="855"/>
                  </a:lnTo>
                  <a:lnTo>
                    <a:pt x="1893" y="853"/>
                  </a:lnTo>
                  <a:lnTo>
                    <a:pt x="1902" y="860"/>
                  </a:lnTo>
                  <a:lnTo>
                    <a:pt x="1909" y="851"/>
                  </a:lnTo>
                  <a:lnTo>
                    <a:pt x="1926" y="858"/>
                  </a:lnTo>
                  <a:lnTo>
                    <a:pt x="1938" y="853"/>
                  </a:lnTo>
                  <a:lnTo>
                    <a:pt x="1942" y="858"/>
                  </a:lnTo>
                  <a:lnTo>
                    <a:pt x="1947" y="858"/>
                  </a:lnTo>
                  <a:lnTo>
                    <a:pt x="1946" y="853"/>
                  </a:lnTo>
                  <a:lnTo>
                    <a:pt x="1951" y="851"/>
                  </a:lnTo>
                  <a:lnTo>
                    <a:pt x="1949" y="844"/>
                  </a:lnTo>
                  <a:lnTo>
                    <a:pt x="1953" y="842"/>
                  </a:lnTo>
                  <a:lnTo>
                    <a:pt x="1978" y="851"/>
                  </a:lnTo>
                  <a:lnTo>
                    <a:pt x="1987" y="847"/>
                  </a:lnTo>
                  <a:lnTo>
                    <a:pt x="2000" y="856"/>
                  </a:lnTo>
                  <a:lnTo>
                    <a:pt x="1984" y="862"/>
                  </a:lnTo>
                  <a:lnTo>
                    <a:pt x="1987" y="869"/>
                  </a:lnTo>
                  <a:lnTo>
                    <a:pt x="2006" y="864"/>
                  </a:lnTo>
                  <a:lnTo>
                    <a:pt x="2011" y="867"/>
                  </a:lnTo>
                  <a:lnTo>
                    <a:pt x="2024" y="858"/>
                  </a:lnTo>
                  <a:lnTo>
                    <a:pt x="2044" y="862"/>
                  </a:lnTo>
                  <a:lnTo>
                    <a:pt x="2047" y="860"/>
                  </a:lnTo>
                  <a:lnTo>
                    <a:pt x="2046" y="855"/>
                  </a:lnTo>
                  <a:lnTo>
                    <a:pt x="2031" y="851"/>
                  </a:lnTo>
                  <a:lnTo>
                    <a:pt x="2035" y="847"/>
                  </a:lnTo>
                  <a:lnTo>
                    <a:pt x="2031" y="840"/>
                  </a:lnTo>
                  <a:lnTo>
                    <a:pt x="2035" y="840"/>
                  </a:lnTo>
                  <a:lnTo>
                    <a:pt x="2042" y="824"/>
                  </a:lnTo>
                  <a:lnTo>
                    <a:pt x="2060" y="809"/>
                  </a:lnTo>
                  <a:lnTo>
                    <a:pt x="2080" y="778"/>
                  </a:lnTo>
                  <a:lnTo>
                    <a:pt x="2109" y="771"/>
                  </a:lnTo>
                  <a:lnTo>
                    <a:pt x="2122" y="778"/>
                  </a:lnTo>
                  <a:lnTo>
                    <a:pt x="2131" y="769"/>
                  </a:lnTo>
                  <a:lnTo>
                    <a:pt x="2127" y="782"/>
                  </a:lnTo>
                  <a:lnTo>
                    <a:pt x="2124" y="791"/>
                  </a:lnTo>
                  <a:lnTo>
                    <a:pt x="2126" y="796"/>
                  </a:lnTo>
                  <a:lnTo>
                    <a:pt x="2122" y="802"/>
                  </a:lnTo>
                  <a:lnTo>
                    <a:pt x="2131" y="802"/>
                  </a:lnTo>
                  <a:lnTo>
                    <a:pt x="2127" y="815"/>
                  </a:lnTo>
                  <a:lnTo>
                    <a:pt x="2164" y="780"/>
                  </a:lnTo>
                  <a:lnTo>
                    <a:pt x="2169" y="778"/>
                  </a:lnTo>
                  <a:lnTo>
                    <a:pt x="2173" y="784"/>
                  </a:lnTo>
                  <a:lnTo>
                    <a:pt x="2177" y="778"/>
                  </a:lnTo>
                  <a:lnTo>
                    <a:pt x="2173" y="775"/>
                  </a:lnTo>
                  <a:lnTo>
                    <a:pt x="2173" y="764"/>
                  </a:lnTo>
                  <a:lnTo>
                    <a:pt x="2182" y="749"/>
                  </a:lnTo>
                  <a:lnTo>
                    <a:pt x="2197" y="744"/>
                  </a:lnTo>
                  <a:lnTo>
                    <a:pt x="2204" y="749"/>
                  </a:lnTo>
                  <a:lnTo>
                    <a:pt x="2204" y="753"/>
                  </a:lnTo>
                  <a:lnTo>
                    <a:pt x="2191" y="760"/>
                  </a:lnTo>
                  <a:lnTo>
                    <a:pt x="2189" y="778"/>
                  </a:lnTo>
                  <a:lnTo>
                    <a:pt x="2186" y="784"/>
                  </a:lnTo>
                  <a:lnTo>
                    <a:pt x="2186" y="793"/>
                  </a:lnTo>
                  <a:lnTo>
                    <a:pt x="2182" y="798"/>
                  </a:lnTo>
                  <a:lnTo>
                    <a:pt x="2184" y="804"/>
                  </a:lnTo>
                  <a:lnTo>
                    <a:pt x="2157" y="818"/>
                  </a:lnTo>
                  <a:lnTo>
                    <a:pt x="2153" y="827"/>
                  </a:lnTo>
                  <a:lnTo>
                    <a:pt x="2133" y="847"/>
                  </a:lnTo>
                  <a:lnTo>
                    <a:pt x="2098" y="893"/>
                  </a:lnTo>
                  <a:lnTo>
                    <a:pt x="2084" y="902"/>
                  </a:lnTo>
                  <a:lnTo>
                    <a:pt x="2075" y="900"/>
                  </a:lnTo>
                  <a:lnTo>
                    <a:pt x="2078" y="909"/>
                  </a:lnTo>
                  <a:lnTo>
                    <a:pt x="2075" y="922"/>
                  </a:lnTo>
                  <a:lnTo>
                    <a:pt x="2060" y="935"/>
                  </a:lnTo>
                  <a:lnTo>
                    <a:pt x="2055" y="969"/>
                  </a:lnTo>
                  <a:lnTo>
                    <a:pt x="2055" y="993"/>
                  </a:lnTo>
                  <a:lnTo>
                    <a:pt x="2075" y="1091"/>
                  </a:lnTo>
                  <a:lnTo>
                    <a:pt x="2097" y="1066"/>
                  </a:lnTo>
                  <a:lnTo>
                    <a:pt x="2102" y="1038"/>
                  </a:lnTo>
                  <a:lnTo>
                    <a:pt x="2120" y="1031"/>
                  </a:lnTo>
                  <a:lnTo>
                    <a:pt x="2124" y="1033"/>
                  </a:lnTo>
                  <a:lnTo>
                    <a:pt x="2124" y="1009"/>
                  </a:lnTo>
                  <a:lnTo>
                    <a:pt x="2140" y="995"/>
                  </a:lnTo>
                  <a:lnTo>
                    <a:pt x="2149" y="996"/>
                  </a:lnTo>
                  <a:lnTo>
                    <a:pt x="2158" y="991"/>
                  </a:lnTo>
                  <a:lnTo>
                    <a:pt x="2151" y="967"/>
                  </a:lnTo>
                  <a:lnTo>
                    <a:pt x="2155" y="956"/>
                  </a:lnTo>
                  <a:lnTo>
                    <a:pt x="2164" y="949"/>
                  </a:lnTo>
                  <a:lnTo>
                    <a:pt x="2160" y="944"/>
                  </a:lnTo>
                  <a:lnTo>
                    <a:pt x="2171" y="938"/>
                  </a:lnTo>
                  <a:lnTo>
                    <a:pt x="2167" y="947"/>
                  </a:lnTo>
                  <a:lnTo>
                    <a:pt x="2173" y="955"/>
                  </a:lnTo>
                  <a:lnTo>
                    <a:pt x="2177" y="947"/>
                  </a:lnTo>
                  <a:lnTo>
                    <a:pt x="2177" y="936"/>
                  </a:lnTo>
                  <a:lnTo>
                    <a:pt x="2169" y="933"/>
                  </a:lnTo>
                  <a:lnTo>
                    <a:pt x="2167" y="920"/>
                  </a:lnTo>
                  <a:lnTo>
                    <a:pt x="2177" y="902"/>
                  </a:lnTo>
                  <a:lnTo>
                    <a:pt x="2167" y="896"/>
                  </a:lnTo>
                  <a:lnTo>
                    <a:pt x="2160" y="904"/>
                  </a:lnTo>
                  <a:lnTo>
                    <a:pt x="2157" y="898"/>
                  </a:lnTo>
                  <a:lnTo>
                    <a:pt x="2158" y="889"/>
                  </a:lnTo>
                  <a:lnTo>
                    <a:pt x="2171" y="862"/>
                  </a:lnTo>
                  <a:lnTo>
                    <a:pt x="2175" y="862"/>
                  </a:lnTo>
                  <a:lnTo>
                    <a:pt x="2180" y="838"/>
                  </a:lnTo>
                  <a:lnTo>
                    <a:pt x="2189" y="835"/>
                  </a:lnTo>
                  <a:lnTo>
                    <a:pt x="2191" y="838"/>
                  </a:lnTo>
                  <a:lnTo>
                    <a:pt x="2197" y="833"/>
                  </a:lnTo>
                  <a:lnTo>
                    <a:pt x="2204" y="840"/>
                  </a:lnTo>
                  <a:lnTo>
                    <a:pt x="2209" y="827"/>
                  </a:lnTo>
                  <a:lnTo>
                    <a:pt x="2222" y="818"/>
                  </a:lnTo>
                  <a:lnTo>
                    <a:pt x="2226" y="820"/>
                  </a:lnTo>
                  <a:lnTo>
                    <a:pt x="2224" y="840"/>
                  </a:lnTo>
                  <a:lnTo>
                    <a:pt x="2237" y="820"/>
                  </a:lnTo>
                  <a:lnTo>
                    <a:pt x="2255" y="813"/>
                  </a:lnTo>
                  <a:lnTo>
                    <a:pt x="2275" y="818"/>
                  </a:lnTo>
                  <a:lnTo>
                    <a:pt x="2289" y="835"/>
                  </a:lnTo>
                  <a:lnTo>
                    <a:pt x="2293" y="818"/>
                  </a:lnTo>
                  <a:lnTo>
                    <a:pt x="2318" y="804"/>
                  </a:lnTo>
                  <a:lnTo>
                    <a:pt x="2317" y="798"/>
                  </a:lnTo>
                  <a:lnTo>
                    <a:pt x="2324" y="800"/>
                  </a:lnTo>
                  <a:lnTo>
                    <a:pt x="2322" y="795"/>
                  </a:lnTo>
                  <a:lnTo>
                    <a:pt x="2335" y="787"/>
                  </a:lnTo>
                  <a:lnTo>
                    <a:pt x="2340" y="776"/>
                  </a:lnTo>
                  <a:lnTo>
                    <a:pt x="2346" y="780"/>
                  </a:lnTo>
                  <a:lnTo>
                    <a:pt x="2364" y="769"/>
                  </a:lnTo>
                  <a:lnTo>
                    <a:pt x="2366" y="762"/>
                  </a:lnTo>
                  <a:lnTo>
                    <a:pt x="2398" y="749"/>
                  </a:lnTo>
                  <a:lnTo>
                    <a:pt x="2397" y="736"/>
                  </a:lnTo>
                  <a:lnTo>
                    <a:pt x="2404" y="747"/>
                  </a:lnTo>
                  <a:lnTo>
                    <a:pt x="2408" y="744"/>
                  </a:lnTo>
                  <a:lnTo>
                    <a:pt x="2429" y="756"/>
                  </a:lnTo>
                  <a:lnTo>
                    <a:pt x="2437" y="742"/>
                  </a:lnTo>
                  <a:lnTo>
                    <a:pt x="2429" y="731"/>
                  </a:lnTo>
                  <a:lnTo>
                    <a:pt x="2435" y="731"/>
                  </a:lnTo>
                  <a:lnTo>
                    <a:pt x="2426" y="714"/>
                  </a:lnTo>
                  <a:lnTo>
                    <a:pt x="2426" y="71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09" name="Freeform 1296"/>
            <p:cNvSpPr>
              <a:spLocks/>
            </p:cNvSpPr>
            <p:nvPr/>
          </p:nvSpPr>
          <p:spPr bwMode="auto">
            <a:xfrm>
              <a:off x="3136" y="235"/>
              <a:ext cx="2609" cy="1311"/>
            </a:xfrm>
            <a:custGeom>
              <a:avLst/>
              <a:gdLst>
                <a:gd name="T0" fmla="*/ 2455 w 2609"/>
                <a:gd name="T1" fmla="*/ 614 h 1311"/>
                <a:gd name="T2" fmla="*/ 2539 w 2609"/>
                <a:gd name="T3" fmla="*/ 674 h 1311"/>
                <a:gd name="T4" fmla="*/ 2575 w 2609"/>
                <a:gd name="T5" fmla="*/ 640 h 1311"/>
                <a:gd name="T6" fmla="*/ 2533 w 2609"/>
                <a:gd name="T7" fmla="*/ 578 h 1311"/>
                <a:gd name="T8" fmla="*/ 2493 w 2609"/>
                <a:gd name="T9" fmla="*/ 534 h 1311"/>
                <a:gd name="T10" fmla="*/ 2302 w 2609"/>
                <a:gd name="T11" fmla="*/ 491 h 1311"/>
                <a:gd name="T12" fmla="*/ 2006 w 2609"/>
                <a:gd name="T13" fmla="*/ 413 h 1311"/>
                <a:gd name="T14" fmla="*/ 1800 w 2609"/>
                <a:gd name="T15" fmla="*/ 365 h 1311"/>
                <a:gd name="T16" fmla="*/ 1624 w 2609"/>
                <a:gd name="T17" fmla="*/ 358 h 1311"/>
                <a:gd name="T18" fmla="*/ 1462 w 2609"/>
                <a:gd name="T19" fmla="*/ 291 h 1311"/>
                <a:gd name="T20" fmla="*/ 1347 w 2609"/>
                <a:gd name="T21" fmla="*/ 242 h 1311"/>
                <a:gd name="T22" fmla="*/ 1262 w 2609"/>
                <a:gd name="T23" fmla="*/ 302 h 1311"/>
                <a:gd name="T24" fmla="*/ 1385 w 2609"/>
                <a:gd name="T25" fmla="*/ 132 h 1311"/>
                <a:gd name="T26" fmla="*/ 1233 w 2609"/>
                <a:gd name="T27" fmla="*/ 54 h 1311"/>
                <a:gd name="T28" fmla="*/ 1129 w 2609"/>
                <a:gd name="T29" fmla="*/ 122 h 1311"/>
                <a:gd name="T30" fmla="*/ 953 w 2609"/>
                <a:gd name="T31" fmla="*/ 203 h 1311"/>
                <a:gd name="T32" fmla="*/ 858 w 2609"/>
                <a:gd name="T33" fmla="*/ 314 h 1311"/>
                <a:gd name="T34" fmla="*/ 898 w 2609"/>
                <a:gd name="T35" fmla="*/ 369 h 1311"/>
                <a:gd name="T36" fmla="*/ 767 w 2609"/>
                <a:gd name="T37" fmla="*/ 382 h 1311"/>
                <a:gd name="T38" fmla="*/ 767 w 2609"/>
                <a:gd name="T39" fmla="*/ 494 h 1311"/>
                <a:gd name="T40" fmla="*/ 760 w 2609"/>
                <a:gd name="T41" fmla="*/ 540 h 1311"/>
                <a:gd name="T42" fmla="*/ 734 w 2609"/>
                <a:gd name="T43" fmla="*/ 534 h 1311"/>
                <a:gd name="T44" fmla="*/ 632 w 2609"/>
                <a:gd name="T45" fmla="*/ 400 h 1311"/>
                <a:gd name="T46" fmla="*/ 531 w 2609"/>
                <a:gd name="T47" fmla="*/ 469 h 1311"/>
                <a:gd name="T48" fmla="*/ 436 w 2609"/>
                <a:gd name="T49" fmla="*/ 498 h 1311"/>
                <a:gd name="T50" fmla="*/ 301 w 2609"/>
                <a:gd name="T51" fmla="*/ 587 h 1311"/>
                <a:gd name="T52" fmla="*/ 241 w 2609"/>
                <a:gd name="T53" fmla="*/ 600 h 1311"/>
                <a:gd name="T54" fmla="*/ 145 w 2609"/>
                <a:gd name="T55" fmla="*/ 696 h 1311"/>
                <a:gd name="T56" fmla="*/ 227 w 2609"/>
                <a:gd name="T57" fmla="*/ 576 h 1311"/>
                <a:gd name="T58" fmla="*/ 74 w 2609"/>
                <a:gd name="T59" fmla="*/ 460 h 1311"/>
                <a:gd name="T60" fmla="*/ 47 w 2609"/>
                <a:gd name="T61" fmla="*/ 665 h 1311"/>
                <a:gd name="T62" fmla="*/ 18 w 2609"/>
                <a:gd name="T63" fmla="*/ 844 h 1311"/>
                <a:gd name="T64" fmla="*/ 20 w 2609"/>
                <a:gd name="T65" fmla="*/ 951 h 1311"/>
                <a:gd name="T66" fmla="*/ 90 w 2609"/>
                <a:gd name="T67" fmla="*/ 1024 h 1311"/>
                <a:gd name="T68" fmla="*/ 134 w 2609"/>
                <a:gd name="T69" fmla="*/ 1096 h 1311"/>
                <a:gd name="T70" fmla="*/ 203 w 2609"/>
                <a:gd name="T71" fmla="*/ 1142 h 1311"/>
                <a:gd name="T72" fmla="*/ 181 w 2609"/>
                <a:gd name="T73" fmla="*/ 1206 h 1311"/>
                <a:gd name="T74" fmla="*/ 298 w 2609"/>
                <a:gd name="T75" fmla="*/ 1291 h 1311"/>
                <a:gd name="T76" fmla="*/ 325 w 2609"/>
                <a:gd name="T77" fmla="*/ 1200 h 1311"/>
                <a:gd name="T78" fmla="*/ 314 w 2609"/>
                <a:gd name="T79" fmla="*/ 1138 h 1311"/>
                <a:gd name="T80" fmla="*/ 392 w 2609"/>
                <a:gd name="T81" fmla="*/ 1073 h 1311"/>
                <a:gd name="T82" fmla="*/ 474 w 2609"/>
                <a:gd name="T83" fmla="*/ 1086 h 1311"/>
                <a:gd name="T84" fmla="*/ 540 w 2609"/>
                <a:gd name="T85" fmla="*/ 1071 h 1311"/>
                <a:gd name="T86" fmla="*/ 543 w 2609"/>
                <a:gd name="T87" fmla="*/ 1020 h 1311"/>
                <a:gd name="T88" fmla="*/ 623 w 2609"/>
                <a:gd name="T89" fmla="*/ 991 h 1311"/>
                <a:gd name="T90" fmla="*/ 722 w 2609"/>
                <a:gd name="T91" fmla="*/ 998 h 1311"/>
                <a:gd name="T92" fmla="*/ 776 w 2609"/>
                <a:gd name="T93" fmla="*/ 1004 h 1311"/>
                <a:gd name="T94" fmla="*/ 894 w 2609"/>
                <a:gd name="T95" fmla="*/ 1089 h 1311"/>
                <a:gd name="T96" fmla="*/ 1014 w 2609"/>
                <a:gd name="T97" fmla="*/ 1104 h 1311"/>
                <a:gd name="T98" fmla="*/ 1293 w 2609"/>
                <a:gd name="T99" fmla="*/ 1118 h 1311"/>
                <a:gd name="T100" fmla="*/ 1498 w 2609"/>
                <a:gd name="T101" fmla="*/ 1031 h 1311"/>
                <a:gd name="T102" fmla="*/ 1722 w 2609"/>
                <a:gd name="T103" fmla="*/ 1171 h 1311"/>
                <a:gd name="T104" fmla="*/ 1678 w 2609"/>
                <a:gd name="T105" fmla="*/ 1275 h 1311"/>
                <a:gd name="T106" fmla="*/ 1824 w 2609"/>
                <a:gd name="T107" fmla="*/ 1038 h 1311"/>
                <a:gd name="T108" fmla="*/ 1753 w 2609"/>
                <a:gd name="T109" fmla="*/ 993 h 1311"/>
                <a:gd name="T110" fmla="*/ 1947 w 2609"/>
                <a:gd name="T111" fmla="*/ 858 h 1311"/>
                <a:gd name="T112" fmla="*/ 2031 w 2609"/>
                <a:gd name="T113" fmla="*/ 851 h 1311"/>
                <a:gd name="T114" fmla="*/ 2164 w 2609"/>
                <a:gd name="T115" fmla="*/ 780 h 1311"/>
                <a:gd name="T116" fmla="*/ 2157 w 2609"/>
                <a:gd name="T117" fmla="*/ 818 h 1311"/>
                <a:gd name="T118" fmla="*/ 2124 w 2609"/>
                <a:gd name="T119" fmla="*/ 1009 h 1311"/>
                <a:gd name="T120" fmla="*/ 2167 w 2609"/>
                <a:gd name="T121" fmla="*/ 896 h 1311"/>
                <a:gd name="T122" fmla="*/ 2255 w 2609"/>
                <a:gd name="T123" fmla="*/ 813 h 1311"/>
                <a:gd name="T124" fmla="*/ 2408 w 2609"/>
                <a:gd name="T125" fmla="*/ 744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9" h="1311">
                  <a:moveTo>
                    <a:pt x="2426" y="714"/>
                  </a:moveTo>
                  <a:lnTo>
                    <a:pt x="2424" y="698"/>
                  </a:lnTo>
                  <a:lnTo>
                    <a:pt x="2417" y="696"/>
                  </a:lnTo>
                  <a:lnTo>
                    <a:pt x="2422" y="694"/>
                  </a:lnTo>
                  <a:lnTo>
                    <a:pt x="2417" y="684"/>
                  </a:lnTo>
                  <a:lnTo>
                    <a:pt x="2415" y="689"/>
                  </a:lnTo>
                  <a:lnTo>
                    <a:pt x="2406" y="682"/>
                  </a:lnTo>
                  <a:lnTo>
                    <a:pt x="2404" y="669"/>
                  </a:lnTo>
                  <a:lnTo>
                    <a:pt x="2417" y="669"/>
                  </a:lnTo>
                  <a:lnTo>
                    <a:pt x="2422" y="676"/>
                  </a:lnTo>
                  <a:lnTo>
                    <a:pt x="2442" y="660"/>
                  </a:lnTo>
                  <a:lnTo>
                    <a:pt x="2444" y="656"/>
                  </a:lnTo>
                  <a:lnTo>
                    <a:pt x="2457" y="640"/>
                  </a:lnTo>
                  <a:lnTo>
                    <a:pt x="2448" y="625"/>
                  </a:lnTo>
                  <a:lnTo>
                    <a:pt x="2446" y="616"/>
                  </a:lnTo>
                  <a:lnTo>
                    <a:pt x="2455" y="614"/>
                  </a:lnTo>
                  <a:lnTo>
                    <a:pt x="2455" y="607"/>
                  </a:lnTo>
                  <a:lnTo>
                    <a:pt x="2458" y="607"/>
                  </a:lnTo>
                  <a:lnTo>
                    <a:pt x="2462" y="614"/>
                  </a:lnTo>
                  <a:lnTo>
                    <a:pt x="2468" y="607"/>
                  </a:lnTo>
                  <a:lnTo>
                    <a:pt x="2468" y="616"/>
                  </a:lnTo>
                  <a:lnTo>
                    <a:pt x="2460" y="618"/>
                  </a:lnTo>
                  <a:lnTo>
                    <a:pt x="2469" y="638"/>
                  </a:lnTo>
                  <a:lnTo>
                    <a:pt x="2500" y="636"/>
                  </a:lnTo>
                  <a:lnTo>
                    <a:pt x="2509" y="642"/>
                  </a:lnTo>
                  <a:lnTo>
                    <a:pt x="2509" y="658"/>
                  </a:lnTo>
                  <a:lnTo>
                    <a:pt x="2519" y="667"/>
                  </a:lnTo>
                  <a:lnTo>
                    <a:pt x="2526" y="669"/>
                  </a:lnTo>
                  <a:lnTo>
                    <a:pt x="2524" y="667"/>
                  </a:lnTo>
                  <a:lnTo>
                    <a:pt x="2529" y="667"/>
                  </a:lnTo>
                  <a:lnTo>
                    <a:pt x="2528" y="669"/>
                  </a:lnTo>
                  <a:lnTo>
                    <a:pt x="2539" y="674"/>
                  </a:lnTo>
                  <a:lnTo>
                    <a:pt x="2540" y="682"/>
                  </a:lnTo>
                  <a:lnTo>
                    <a:pt x="2546" y="680"/>
                  </a:lnTo>
                  <a:lnTo>
                    <a:pt x="2548" y="684"/>
                  </a:lnTo>
                  <a:lnTo>
                    <a:pt x="2551" y="674"/>
                  </a:lnTo>
                  <a:lnTo>
                    <a:pt x="2549" y="685"/>
                  </a:lnTo>
                  <a:lnTo>
                    <a:pt x="2557" y="687"/>
                  </a:lnTo>
                  <a:lnTo>
                    <a:pt x="2559" y="682"/>
                  </a:lnTo>
                  <a:lnTo>
                    <a:pt x="2555" y="680"/>
                  </a:lnTo>
                  <a:lnTo>
                    <a:pt x="2568" y="682"/>
                  </a:lnTo>
                  <a:lnTo>
                    <a:pt x="2557" y="673"/>
                  </a:lnTo>
                  <a:lnTo>
                    <a:pt x="2562" y="669"/>
                  </a:lnTo>
                  <a:lnTo>
                    <a:pt x="2555" y="667"/>
                  </a:lnTo>
                  <a:lnTo>
                    <a:pt x="2571" y="658"/>
                  </a:lnTo>
                  <a:lnTo>
                    <a:pt x="2562" y="651"/>
                  </a:lnTo>
                  <a:lnTo>
                    <a:pt x="2569" y="651"/>
                  </a:lnTo>
                  <a:lnTo>
                    <a:pt x="2575" y="640"/>
                  </a:lnTo>
                  <a:lnTo>
                    <a:pt x="2588" y="642"/>
                  </a:lnTo>
                  <a:lnTo>
                    <a:pt x="2582" y="634"/>
                  </a:lnTo>
                  <a:lnTo>
                    <a:pt x="2582" y="627"/>
                  </a:lnTo>
                  <a:lnTo>
                    <a:pt x="2595" y="636"/>
                  </a:lnTo>
                  <a:lnTo>
                    <a:pt x="2595" y="624"/>
                  </a:lnTo>
                  <a:lnTo>
                    <a:pt x="2609" y="616"/>
                  </a:lnTo>
                  <a:lnTo>
                    <a:pt x="2595" y="613"/>
                  </a:lnTo>
                  <a:lnTo>
                    <a:pt x="2597" y="609"/>
                  </a:lnTo>
                  <a:lnTo>
                    <a:pt x="2577" y="584"/>
                  </a:lnTo>
                  <a:lnTo>
                    <a:pt x="2553" y="582"/>
                  </a:lnTo>
                  <a:lnTo>
                    <a:pt x="2551" y="589"/>
                  </a:lnTo>
                  <a:lnTo>
                    <a:pt x="2549" y="584"/>
                  </a:lnTo>
                  <a:lnTo>
                    <a:pt x="2553" y="580"/>
                  </a:lnTo>
                  <a:lnTo>
                    <a:pt x="2544" y="576"/>
                  </a:lnTo>
                  <a:lnTo>
                    <a:pt x="2542" y="580"/>
                  </a:lnTo>
                  <a:lnTo>
                    <a:pt x="2533" y="578"/>
                  </a:lnTo>
                  <a:lnTo>
                    <a:pt x="2539" y="582"/>
                  </a:lnTo>
                  <a:lnTo>
                    <a:pt x="2539" y="596"/>
                  </a:lnTo>
                  <a:lnTo>
                    <a:pt x="2544" y="600"/>
                  </a:lnTo>
                  <a:lnTo>
                    <a:pt x="2540" y="607"/>
                  </a:lnTo>
                  <a:lnTo>
                    <a:pt x="2542" y="600"/>
                  </a:lnTo>
                  <a:lnTo>
                    <a:pt x="2529" y="591"/>
                  </a:lnTo>
                  <a:lnTo>
                    <a:pt x="2524" y="565"/>
                  </a:lnTo>
                  <a:lnTo>
                    <a:pt x="2528" y="564"/>
                  </a:lnTo>
                  <a:lnTo>
                    <a:pt x="2519" y="553"/>
                  </a:lnTo>
                  <a:lnTo>
                    <a:pt x="2509" y="551"/>
                  </a:lnTo>
                  <a:lnTo>
                    <a:pt x="2519" y="564"/>
                  </a:lnTo>
                  <a:lnTo>
                    <a:pt x="2500" y="553"/>
                  </a:lnTo>
                  <a:lnTo>
                    <a:pt x="2506" y="547"/>
                  </a:lnTo>
                  <a:lnTo>
                    <a:pt x="2491" y="542"/>
                  </a:lnTo>
                  <a:lnTo>
                    <a:pt x="2495" y="540"/>
                  </a:lnTo>
                  <a:lnTo>
                    <a:pt x="2493" y="534"/>
                  </a:lnTo>
                  <a:lnTo>
                    <a:pt x="2486" y="531"/>
                  </a:lnTo>
                  <a:lnTo>
                    <a:pt x="2475" y="529"/>
                  </a:lnTo>
                  <a:lnTo>
                    <a:pt x="2473" y="520"/>
                  </a:lnTo>
                  <a:lnTo>
                    <a:pt x="2464" y="516"/>
                  </a:lnTo>
                  <a:lnTo>
                    <a:pt x="2462" y="507"/>
                  </a:lnTo>
                  <a:lnTo>
                    <a:pt x="2449" y="502"/>
                  </a:lnTo>
                  <a:lnTo>
                    <a:pt x="2444" y="500"/>
                  </a:lnTo>
                  <a:lnTo>
                    <a:pt x="2418" y="478"/>
                  </a:lnTo>
                  <a:lnTo>
                    <a:pt x="2382" y="456"/>
                  </a:lnTo>
                  <a:lnTo>
                    <a:pt x="2337" y="458"/>
                  </a:lnTo>
                  <a:lnTo>
                    <a:pt x="2298" y="447"/>
                  </a:lnTo>
                  <a:lnTo>
                    <a:pt x="2291" y="449"/>
                  </a:lnTo>
                  <a:lnTo>
                    <a:pt x="2291" y="463"/>
                  </a:lnTo>
                  <a:lnTo>
                    <a:pt x="2286" y="469"/>
                  </a:lnTo>
                  <a:lnTo>
                    <a:pt x="2293" y="471"/>
                  </a:lnTo>
                  <a:lnTo>
                    <a:pt x="2302" y="491"/>
                  </a:lnTo>
                  <a:lnTo>
                    <a:pt x="2282" y="507"/>
                  </a:lnTo>
                  <a:lnTo>
                    <a:pt x="2257" y="487"/>
                  </a:lnTo>
                  <a:lnTo>
                    <a:pt x="2255" y="471"/>
                  </a:lnTo>
                  <a:lnTo>
                    <a:pt x="2249" y="462"/>
                  </a:lnTo>
                  <a:lnTo>
                    <a:pt x="2233" y="474"/>
                  </a:lnTo>
                  <a:lnTo>
                    <a:pt x="2204" y="471"/>
                  </a:lnTo>
                  <a:lnTo>
                    <a:pt x="2189" y="460"/>
                  </a:lnTo>
                  <a:lnTo>
                    <a:pt x="2164" y="463"/>
                  </a:lnTo>
                  <a:lnTo>
                    <a:pt x="2144" y="478"/>
                  </a:lnTo>
                  <a:lnTo>
                    <a:pt x="2144" y="471"/>
                  </a:lnTo>
                  <a:lnTo>
                    <a:pt x="2120" y="458"/>
                  </a:lnTo>
                  <a:lnTo>
                    <a:pt x="2126" y="440"/>
                  </a:lnTo>
                  <a:lnTo>
                    <a:pt x="2124" y="431"/>
                  </a:lnTo>
                  <a:lnTo>
                    <a:pt x="2106" y="405"/>
                  </a:lnTo>
                  <a:lnTo>
                    <a:pt x="2040" y="403"/>
                  </a:lnTo>
                  <a:lnTo>
                    <a:pt x="2006" y="413"/>
                  </a:lnTo>
                  <a:lnTo>
                    <a:pt x="1993" y="403"/>
                  </a:lnTo>
                  <a:lnTo>
                    <a:pt x="2002" y="394"/>
                  </a:lnTo>
                  <a:lnTo>
                    <a:pt x="1991" y="382"/>
                  </a:lnTo>
                  <a:lnTo>
                    <a:pt x="1977" y="382"/>
                  </a:lnTo>
                  <a:lnTo>
                    <a:pt x="1969" y="373"/>
                  </a:lnTo>
                  <a:lnTo>
                    <a:pt x="1949" y="369"/>
                  </a:lnTo>
                  <a:lnTo>
                    <a:pt x="1957" y="358"/>
                  </a:lnTo>
                  <a:lnTo>
                    <a:pt x="1966" y="360"/>
                  </a:lnTo>
                  <a:lnTo>
                    <a:pt x="1962" y="343"/>
                  </a:lnTo>
                  <a:lnTo>
                    <a:pt x="1957" y="340"/>
                  </a:lnTo>
                  <a:lnTo>
                    <a:pt x="1822" y="307"/>
                  </a:lnTo>
                  <a:lnTo>
                    <a:pt x="1818" y="313"/>
                  </a:lnTo>
                  <a:lnTo>
                    <a:pt x="1824" y="322"/>
                  </a:lnTo>
                  <a:lnTo>
                    <a:pt x="1800" y="351"/>
                  </a:lnTo>
                  <a:lnTo>
                    <a:pt x="1804" y="360"/>
                  </a:lnTo>
                  <a:lnTo>
                    <a:pt x="1800" y="365"/>
                  </a:lnTo>
                  <a:lnTo>
                    <a:pt x="1806" y="380"/>
                  </a:lnTo>
                  <a:lnTo>
                    <a:pt x="1796" y="376"/>
                  </a:lnTo>
                  <a:lnTo>
                    <a:pt x="1773" y="396"/>
                  </a:lnTo>
                  <a:lnTo>
                    <a:pt x="1735" y="371"/>
                  </a:lnTo>
                  <a:lnTo>
                    <a:pt x="1726" y="373"/>
                  </a:lnTo>
                  <a:lnTo>
                    <a:pt x="1722" y="385"/>
                  </a:lnTo>
                  <a:lnTo>
                    <a:pt x="1704" y="382"/>
                  </a:lnTo>
                  <a:lnTo>
                    <a:pt x="1689" y="353"/>
                  </a:lnTo>
                  <a:lnTo>
                    <a:pt x="1678" y="376"/>
                  </a:lnTo>
                  <a:lnTo>
                    <a:pt x="1676" y="394"/>
                  </a:lnTo>
                  <a:lnTo>
                    <a:pt x="1666" y="418"/>
                  </a:lnTo>
                  <a:lnTo>
                    <a:pt x="1660" y="405"/>
                  </a:lnTo>
                  <a:lnTo>
                    <a:pt x="1644" y="400"/>
                  </a:lnTo>
                  <a:lnTo>
                    <a:pt x="1631" y="369"/>
                  </a:lnTo>
                  <a:lnTo>
                    <a:pt x="1626" y="371"/>
                  </a:lnTo>
                  <a:lnTo>
                    <a:pt x="1624" y="358"/>
                  </a:lnTo>
                  <a:lnTo>
                    <a:pt x="1638" y="343"/>
                  </a:lnTo>
                  <a:lnTo>
                    <a:pt x="1636" y="342"/>
                  </a:lnTo>
                  <a:lnTo>
                    <a:pt x="1638" y="333"/>
                  </a:lnTo>
                  <a:lnTo>
                    <a:pt x="1633" y="322"/>
                  </a:lnTo>
                  <a:lnTo>
                    <a:pt x="1636" y="300"/>
                  </a:lnTo>
                  <a:lnTo>
                    <a:pt x="1616" y="274"/>
                  </a:lnTo>
                  <a:lnTo>
                    <a:pt x="1596" y="269"/>
                  </a:lnTo>
                  <a:lnTo>
                    <a:pt x="1591" y="276"/>
                  </a:lnTo>
                  <a:lnTo>
                    <a:pt x="1547" y="252"/>
                  </a:lnTo>
                  <a:lnTo>
                    <a:pt x="1545" y="260"/>
                  </a:lnTo>
                  <a:lnTo>
                    <a:pt x="1538" y="258"/>
                  </a:lnTo>
                  <a:lnTo>
                    <a:pt x="1535" y="274"/>
                  </a:lnTo>
                  <a:lnTo>
                    <a:pt x="1540" y="291"/>
                  </a:lnTo>
                  <a:lnTo>
                    <a:pt x="1536" y="296"/>
                  </a:lnTo>
                  <a:lnTo>
                    <a:pt x="1502" y="303"/>
                  </a:lnTo>
                  <a:lnTo>
                    <a:pt x="1462" y="291"/>
                  </a:lnTo>
                  <a:lnTo>
                    <a:pt x="1460" y="276"/>
                  </a:lnTo>
                  <a:lnTo>
                    <a:pt x="1467" y="272"/>
                  </a:lnTo>
                  <a:lnTo>
                    <a:pt x="1415" y="260"/>
                  </a:lnTo>
                  <a:lnTo>
                    <a:pt x="1382" y="271"/>
                  </a:lnTo>
                  <a:lnTo>
                    <a:pt x="1393" y="282"/>
                  </a:lnTo>
                  <a:lnTo>
                    <a:pt x="1380" y="287"/>
                  </a:lnTo>
                  <a:lnTo>
                    <a:pt x="1375" y="287"/>
                  </a:lnTo>
                  <a:lnTo>
                    <a:pt x="1382" y="282"/>
                  </a:lnTo>
                  <a:lnTo>
                    <a:pt x="1376" y="280"/>
                  </a:lnTo>
                  <a:lnTo>
                    <a:pt x="1378" y="263"/>
                  </a:lnTo>
                  <a:lnTo>
                    <a:pt x="1369" y="242"/>
                  </a:lnTo>
                  <a:lnTo>
                    <a:pt x="1369" y="254"/>
                  </a:lnTo>
                  <a:lnTo>
                    <a:pt x="1364" y="262"/>
                  </a:lnTo>
                  <a:lnTo>
                    <a:pt x="1345" y="254"/>
                  </a:lnTo>
                  <a:lnTo>
                    <a:pt x="1344" y="245"/>
                  </a:lnTo>
                  <a:lnTo>
                    <a:pt x="1347" y="242"/>
                  </a:lnTo>
                  <a:lnTo>
                    <a:pt x="1338" y="249"/>
                  </a:lnTo>
                  <a:lnTo>
                    <a:pt x="1325" y="242"/>
                  </a:lnTo>
                  <a:lnTo>
                    <a:pt x="1316" y="254"/>
                  </a:lnTo>
                  <a:lnTo>
                    <a:pt x="1320" y="265"/>
                  </a:lnTo>
                  <a:lnTo>
                    <a:pt x="1333" y="254"/>
                  </a:lnTo>
                  <a:lnTo>
                    <a:pt x="1338" y="262"/>
                  </a:lnTo>
                  <a:lnTo>
                    <a:pt x="1320" y="276"/>
                  </a:lnTo>
                  <a:lnTo>
                    <a:pt x="1309" y="269"/>
                  </a:lnTo>
                  <a:lnTo>
                    <a:pt x="1314" y="276"/>
                  </a:lnTo>
                  <a:lnTo>
                    <a:pt x="1311" y="280"/>
                  </a:lnTo>
                  <a:lnTo>
                    <a:pt x="1285" y="291"/>
                  </a:lnTo>
                  <a:lnTo>
                    <a:pt x="1267" y="291"/>
                  </a:lnTo>
                  <a:lnTo>
                    <a:pt x="1265" y="293"/>
                  </a:lnTo>
                  <a:lnTo>
                    <a:pt x="1265" y="302"/>
                  </a:lnTo>
                  <a:lnTo>
                    <a:pt x="1273" y="307"/>
                  </a:lnTo>
                  <a:lnTo>
                    <a:pt x="1262" y="302"/>
                  </a:lnTo>
                  <a:lnTo>
                    <a:pt x="1253" y="307"/>
                  </a:lnTo>
                  <a:lnTo>
                    <a:pt x="1278" y="265"/>
                  </a:lnTo>
                  <a:lnTo>
                    <a:pt x="1294" y="267"/>
                  </a:lnTo>
                  <a:lnTo>
                    <a:pt x="1331" y="214"/>
                  </a:lnTo>
                  <a:lnTo>
                    <a:pt x="1355" y="203"/>
                  </a:lnTo>
                  <a:lnTo>
                    <a:pt x="1355" y="196"/>
                  </a:lnTo>
                  <a:lnTo>
                    <a:pt x="1364" y="192"/>
                  </a:lnTo>
                  <a:lnTo>
                    <a:pt x="1360" y="191"/>
                  </a:lnTo>
                  <a:lnTo>
                    <a:pt x="1375" y="182"/>
                  </a:lnTo>
                  <a:lnTo>
                    <a:pt x="1384" y="165"/>
                  </a:lnTo>
                  <a:lnTo>
                    <a:pt x="1382" y="154"/>
                  </a:lnTo>
                  <a:lnTo>
                    <a:pt x="1384" y="151"/>
                  </a:lnTo>
                  <a:lnTo>
                    <a:pt x="1371" y="147"/>
                  </a:lnTo>
                  <a:lnTo>
                    <a:pt x="1364" y="131"/>
                  </a:lnTo>
                  <a:lnTo>
                    <a:pt x="1380" y="147"/>
                  </a:lnTo>
                  <a:lnTo>
                    <a:pt x="1385" y="132"/>
                  </a:lnTo>
                  <a:lnTo>
                    <a:pt x="1385" y="125"/>
                  </a:lnTo>
                  <a:lnTo>
                    <a:pt x="1382" y="125"/>
                  </a:lnTo>
                  <a:lnTo>
                    <a:pt x="1375" y="103"/>
                  </a:lnTo>
                  <a:lnTo>
                    <a:pt x="1369" y="114"/>
                  </a:lnTo>
                  <a:lnTo>
                    <a:pt x="1365" y="105"/>
                  </a:lnTo>
                  <a:lnTo>
                    <a:pt x="1369" y="98"/>
                  </a:lnTo>
                  <a:lnTo>
                    <a:pt x="1342" y="71"/>
                  </a:lnTo>
                  <a:lnTo>
                    <a:pt x="1294" y="69"/>
                  </a:lnTo>
                  <a:lnTo>
                    <a:pt x="1282" y="89"/>
                  </a:lnTo>
                  <a:lnTo>
                    <a:pt x="1264" y="89"/>
                  </a:lnTo>
                  <a:lnTo>
                    <a:pt x="1278" y="69"/>
                  </a:lnTo>
                  <a:lnTo>
                    <a:pt x="1282" y="58"/>
                  </a:lnTo>
                  <a:lnTo>
                    <a:pt x="1280" y="52"/>
                  </a:lnTo>
                  <a:lnTo>
                    <a:pt x="1256" y="49"/>
                  </a:lnTo>
                  <a:lnTo>
                    <a:pt x="1256" y="41"/>
                  </a:lnTo>
                  <a:lnTo>
                    <a:pt x="1233" y="54"/>
                  </a:lnTo>
                  <a:lnTo>
                    <a:pt x="1262" y="27"/>
                  </a:lnTo>
                  <a:lnTo>
                    <a:pt x="1256" y="12"/>
                  </a:lnTo>
                  <a:lnTo>
                    <a:pt x="1231" y="0"/>
                  </a:lnTo>
                  <a:lnTo>
                    <a:pt x="1213" y="5"/>
                  </a:lnTo>
                  <a:lnTo>
                    <a:pt x="1185" y="45"/>
                  </a:lnTo>
                  <a:lnTo>
                    <a:pt x="1178" y="63"/>
                  </a:lnTo>
                  <a:lnTo>
                    <a:pt x="1187" y="76"/>
                  </a:lnTo>
                  <a:lnTo>
                    <a:pt x="1182" y="74"/>
                  </a:lnTo>
                  <a:lnTo>
                    <a:pt x="1182" y="82"/>
                  </a:lnTo>
                  <a:lnTo>
                    <a:pt x="1145" y="87"/>
                  </a:lnTo>
                  <a:lnTo>
                    <a:pt x="1162" y="103"/>
                  </a:lnTo>
                  <a:lnTo>
                    <a:pt x="1158" y="118"/>
                  </a:lnTo>
                  <a:lnTo>
                    <a:pt x="1153" y="111"/>
                  </a:lnTo>
                  <a:lnTo>
                    <a:pt x="1144" y="102"/>
                  </a:lnTo>
                  <a:lnTo>
                    <a:pt x="1127" y="114"/>
                  </a:lnTo>
                  <a:lnTo>
                    <a:pt x="1129" y="122"/>
                  </a:lnTo>
                  <a:lnTo>
                    <a:pt x="1109" y="129"/>
                  </a:lnTo>
                  <a:lnTo>
                    <a:pt x="1111" y="122"/>
                  </a:lnTo>
                  <a:lnTo>
                    <a:pt x="1105" y="120"/>
                  </a:lnTo>
                  <a:lnTo>
                    <a:pt x="1096" y="129"/>
                  </a:lnTo>
                  <a:lnTo>
                    <a:pt x="1102" y="112"/>
                  </a:lnTo>
                  <a:lnTo>
                    <a:pt x="1096" y="111"/>
                  </a:lnTo>
                  <a:lnTo>
                    <a:pt x="1051" y="116"/>
                  </a:lnTo>
                  <a:lnTo>
                    <a:pt x="1051" y="123"/>
                  </a:lnTo>
                  <a:lnTo>
                    <a:pt x="1060" y="122"/>
                  </a:lnTo>
                  <a:lnTo>
                    <a:pt x="1058" y="129"/>
                  </a:lnTo>
                  <a:lnTo>
                    <a:pt x="993" y="152"/>
                  </a:lnTo>
                  <a:lnTo>
                    <a:pt x="973" y="176"/>
                  </a:lnTo>
                  <a:lnTo>
                    <a:pt x="954" y="176"/>
                  </a:lnTo>
                  <a:lnTo>
                    <a:pt x="967" y="182"/>
                  </a:lnTo>
                  <a:lnTo>
                    <a:pt x="958" y="185"/>
                  </a:lnTo>
                  <a:lnTo>
                    <a:pt x="953" y="203"/>
                  </a:lnTo>
                  <a:lnTo>
                    <a:pt x="940" y="192"/>
                  </a:lnTo>
                  <a:lnTo>
                    <a:pt x="936" y="203"/>
                  </a:lnTo>
                  <a:lnTo>
                    <a:pt x="951" y="211"/>
                  </a:lnTo>
                  <a:lnTo>
                    <a:pt x="938" y="222"/>
                  </a:lnTo>
                  <a:lnTo>
                    <a:pt x="951" y="229"/>
                  </a:lnTo>
                  <a:lnTo>
                    <a:pt x="954" y="240"/>
                  </a:lnTo>
                  <a:lnTo>
                    <a:pt x="951" y="242"/>
                  </a:lnTo>
                  <a:lnTo>
                    <a:pt x="951" y="249"/>
                  </a:lnTo>
                  <a:lnTo>
                    <a:pt x="862" y="265"/>
                  </a:lnTo>
                  <a:lnTo>
                    <a:pt x="854" y="269"/>
                  </a:lnTo>
                  <a:lnTo>
                    <a:pt x="858" y="274"/>
                  </a:lnTo>
                  <a:lnTo>
                    <a:pt x="851" y="282"/>
                  </a:lnTo>
                  <a:lnTo>
                    <a:pt x="854" y="283"/>
                  </a:lnTo>
                  <a:lnTo>
                    <a:pt x="851" y="291"/>
                  </a:lnTo>
                  <a:lnTo>
                    <a:pt x="862" y="305"/>
                  </a:lnTo>
                  <a:lnTo>
                    <a:pt x="858" y="314"/>
                  </a:lnTo>
                  <a:lnTo>
                    <a:pt x="860" y="329"/>
                  </a:lnTo>
                  <a:lnTo>
                    <a:pt x="882" y="340"/>
                  </a:lnTo>
                  <a:lnTo>
                    <a:pt x="883" y="343"/>
                  </a:lnTo>
                  <a:lnTo>
                    <a:pt x="882" y="349"/>
                  </a:lnTo>
                  <a:lnTo>
                    <a:pt x="902" y="360"/>
                  </a:lnTo>
                  <a:lnTo>
                    <a:pt x="903" y="373"/>
                  </a:lnTo>
                  <a:lnTo>
                    <a:pt x="898" y="391"/>
                  </a:lnTo>
                  <a:lnTo>
                    <a:pt x="903" y="420"/>
                  </a:lnTo>
                  <a:lnTo>
                    <a:pt x="903" y="434"/>
                  </a:lnTo>
                  <a:lnTo>
                    <a:pt x="894" y="438"/>
                  </a:lnTo>
                  <a:lnTo>
                    <a:pt x="896" y="447"/>
                  </a:lnTo>
                  <a:lnTo>
                    <a:pt x="882" y="438"/>
                  </a:lnTo>
                  <a:lnTo>
                    <a:pt x="883" y="416"/>
                  </a:lnTo>
                  <a:lnTo>
                    <a:pt x="882" y="394"/>
                  </a:lnTo>
                  <a:lnTo>
                    <a:pt x="894" y="383"/>
                  </a:lnTo>
                  <a:lnTo>
                    <a:pt x="898" y="369"/>
                  </a:lnTo>
                  <a:lnTo>
                    <a:pt x="869" y="365"/>
                  </a:lnTo>
                  <a:lnTo>
                    <a:pt x="858" y="351"/>
                  </a:lnTo>
                  <a:lnTo>
                    <a:pt x="834" y="334"/>
                  </a:lnTo>
                  <a:lnTo>
                    <a:pt x="805" y="343"/>
                  </a:lnTo>
                  <a:lnTo>
                    <a:pt x="803" y="349"/>
                  </a:lnTo>
                  <a:lnTo>
                    <a:pt x="814" y="353"/>
                  </a:lnTo>
                  <a:lnTo>
                    <a:pt x="800" y="365"/>
                  </a:lnTo>
                  <a:lnTo>
                    <a:pt x="794" y="367"/>
                  </a:lnTo>
                  <a:lnTo>
                    <a:pt x="787" y="354"/>
                  </a:lnTo>
                  <a:lnTo>
                    <a:pt x="782" y="358"/>
                  </a:lnTo>
                  <a:lnTo>
                    <a:pt x="785" y="374"/>
                  </a:lnTo>
                  <a:lnTo>
                    <a:pt x="805" y="389"/>
                  </a:lnTo>
                  <a:lnTo>
                    <a:pt x="813" y="383"/>
                  </a:lnTo>
                  <a:lnTo>
                    <a:pt x="820" y="405"/>
                  </a:lnTo>
                  <a:lnTo>
                    <a:pt x="771" y="385"/>
                  </a:lnTo>
                  <a:lnTo>
                    <a:pt x="767" y="382"/>
                  </a:lnTo>
                  <a:lnTo>
                    <a:pt x="773" y="380"/>
                  </a:lnTo>
                  <a:lnTo>
                    <a:pt x="773" y="373"/>
                  </a:lnTo>
                  <a:lnTo>
                    <a:pt x="767" y="353"/>
                  </a:lnTo>
                  <a:lnTo>
                    <a:pt x="774" y="338"/>
                  </a:lnTo>
                  <a:lnTo>
                    <a:pt x="773" y="325"/>
                  </a:lnTo>
                  <a:lnTo>
                    <a:pt x="774" y="323"/>
                  </a:lnTo>
                  <a:lnTo>
                    <a:pt x="765" y="307"/>
                  </a:lnTo>
                  <a:lnTo>
                    <a:pt x="760" y="309"/>
                  </a:lnTo>
                  <a:lnTo>
                    <a:pt x="765" y="338"/>
                  </a:lnTo>
                  <a:lnTo>
                    <a:pt x="738" y="360"/>
                  </a:lnTo>
                  <a:lnTo>
                    <a:pt x="732" y="376"/>
                  </a:lnTo>
                  <a:lnTo>
                    <a:pt x="753" y="418"/>
                  </a:lnTo>
                  <a:lnTo>
                    <a:pt x="742" y="456"/>
                  </a:lnTo>
                  <a:lnTo>
                    <a:pt x="747" y="474"/>
                  </a:lnTo>
                  <a:lnTo>
                    <a:pt x="745" y="487"/>
                  </a:lnTo>
                  <a:lnTo>
                    <a:pt x="767" y="494"/>
                  </a:lnTo>
                  <a:lnTo>
                    <a:pt x="782" y="487"/>
                  </a:lnTo>
                  <a:lnTo>
                    <a:pt x="807" y="502"/>
                  </a:lnTo>
                  <a:lnTo>
                    <a:pt x="814" y="527"/>
                  </a:lnTo>
                  <a:lnTo>
                    <a:pt x="805" y="534"/>
                  </a:lnTo>
                  <a:lnTo>
                    <a:pt x="805" y="549"/>
                  </a:lnTo>
                  <a:lnTo>
                    <a:pt x="827" y="558"/>
                  </a:lnTo>
                  <a:lnTo>
                    <a:pt x="809" y="560"/>
                  </a:lnTo>
                  <a:lnTo>
                    <a:pt x="800" y="551"/>
                  </a:lnTo>
                  <a:lnTo>
                    <a:pt x="803" y="531"/>
                  </a:lnTo>
                  <a:lnTo>
                    <a:pt x="800" y="527"/>
                  </a:lnTo>
                  <a:lnTo>
                    <a:pt x="802" y="518"/>
                  </a:lnTo>
                  <a:lnTo>
                    <a:pt x="793" y="509"/>
                  </a:lnTo>
                  <a:lnTo>
                    <a:pt x="789" y="498"/>
                  </a:lnTo>
                  <a:lnTo>
                    <a:pt x="758" y="507"/>
                  </a:lnTo>
                  <a:lnTo>
                    <a:pt x="753" y="524"/>
                  </a:lnTo>
                  <a:lnTo>
                    <a:pt x="760" y="540"/>
                  </a:lnTo>
                  <a:lnTo>
                    <a:pt x="760" y="553"/>
                  </a:lnTo>
                  <a:lnTo>
                    <a:pt x="747" y="567"/>
                  </a:lnTo>
                  <a:lnTo>
                    <a:pt x="740" y="587"/>
                  </a:lnTo>
                  <a:lnTo>
                    <a:pt x="722" y="598"/>
                  </a:lnTo>
                  <a:lnTo>
                    <a:pt x="722" y="611"/>
                  </a:lnTo>
                  <a:lnTo>
                    <a:pt x="718" y="613"/>
                  </a:lnTo>
                  <a:lnTo>
                    <a:pt x="687" y="607"/>
                  </a:lnTo>
                  <a:lnTo>
                    <a:pt x="685" y="593"/>
                  </a:lnTo>
                  <a:lnTo>
                    <a:pt x="682" y="591"/>
                  </a:lnTo>
                  <a:lnTo>
                    <a:pt x="692" y="593"/>
                  </a:lnTo>
                  <a:lnTo>
                    <a:pt x="716" y="584"/>
                  </a:lnTo>
                  <a:lnTo>
                    <a:pt x="707" y="574"/>
                  </a:lnTo>
                  <a:lnTo>
                    <a:pt x="720" y="576"/>
                  </a:lnTo>
                  <a:lnTo>
                    <a:pt x="727" y="558"/>
                  </a:lnTo>
                  <a:lnTo>
                    <a:pt x="734" y="553"/>
                  </a:lnTo>
                  <a:lnTo>
                    <a:pt x="734" y="534"/>
                  </a:lnTo>
                  <a:lnTo>
                    <a:pt x="740" y="522"/>
                  </a:lnTo>
                  <a:lnTo>
                    <a:pt x="740" y="514"/>
                  </a:lnTo>
                  <a:lnTo>
                    <a:pt x="723" y="494"/>
                  </a:lnTo>
                  <a:lnTo>
                    <a:pt x="727" y="458"/>
                  </a:lnTo>
                  <a:lnTo>
                    <a:pt x="723" y="438"/>
                  </a:lnTo>
                  <a:lnTo>
                    <a:pt x="729" y="431"/>
                  </a:lnTo>
                  <a:lnTo>
                    <a:pt x="729" y="409"/>
                  </a:lnTo>
                  <a:lnTo>
                    <a:pt x="725" y="393"/>
                  </a:lnTo>
                  <a:lnTo>
                    <a:pt x="712" y="378"/>
                  </a:lnTo>
                  <a:lnTo>
                    <a:pt x="727" y="342"/>
                  </a:lnTo>
                  <a:lnTo>
                    <a:pt x="725" y="314"/>
                  </a:lnTo>
                  <a:lnTo>
                    <a:pt x="674" y="303"/>
                  </a:lnTo>
                  <a:lnTo>
                    <a:pt x="667" y="322"/>
                  </a:lnTo>
                  <a:lnTo>
                    <a:pt x="660" y="363"/>
                  </a:lnTo>
                  <a:lnTo>
                    <a:pt x="634" y="389"/>
                  </a:lnTo>
                  <a:lnTo>
                    <a:pt x="632" y="400"/>
                  </a:lnTo>
                  <a:lnTo>
                    <a:pt x="638" y="400"/>
                  </a:lnTo>
                  <a:lnTo>
                    <a:pt x="631" y="413"/>
                  </a:lnTo>
                  <a:lnTo>
                    <a:pt x="643" y="418"/>
                  </a:lnTo>
                  <a:lnTo>
                    <a:pt x="640" y="436"/>
                  </a:lnTo>
                  <a:lnTo>
                    <a:pt x="642" y="447"/>
                  </a:lnTo>
                  <a:lnTo>
                    <a:pt x="636" y="449"/>
                  </a:lnTo>
                  <a:lnTo>
                    <a:pt x="634" y="469"/>
                  </a:lnTo>
                  <a:lnTo>
                    <a:pt x="654" y="473"/>
                  </a:lnTo>
                  <a:lnTo>
                    <a:pt x="654" y="478"/>
                  </a:lnTo>
                  <a:lnTo>
                    <a:pt x="662" y="496"/>
                  </a:lnTo>
                  <a:lnTo>
                    <a:pt x="671" y="502"/>
                  </a:lnTo>
                  <a:lnTo>
                    <a:pt x="658" y="531"/>
                  </a:lnTo>
                  <a:lnTo>
                    <a:pt x="638" y="504"/>
                  </a:lnTo>
                  <a:lnTo>
                    <a:pt x="591" y="471"/>
                  </a:lnTo>
                  <a:lnTo>
                    <a:pt x="543" y="458"/>
                  </a:lnTo>
                  <a:lnTo>
                    <a:pt x="531" y="469"/>
                  </a:lnTo>
                  <a:lnTo>
                    <a:pt x="542" y="491"/>
                  </a:lnTo>
                  <a:lnTo>
                    <a:pt x="538" y="502"/>
                  </a:lnTo>
                  <a:lnTo>
                    <a:pt x="523" y="509"/>
                  </a:lnTo>
                  <a:lnTo>
                    <a:pt x="525" y="520"/>
                  </a:lnTo>
                  <a:lnTo>
                    <a:pt x="518" y="525"/>
                  </a:lnTo>
                  <a:lnTo>
                    <a:pt x="511" y="520"/>
                  </a:lnTo>
                  <a:lnTo>
                    <a:pt x="516" y="509"/>
                  </a:lnTo>
                  <a:lnTo>
                    <a:pt x="507" y="494"/>
                  </a:lnTo>
                  <a:lnTo>
                    <a:pt x="482" y="516"/>
                  </a:lnTo>
                  <a:lnTo>
                    <a:pt x="452" y="516"/>
                  </a:lnTo>
                  <a:lnTo>
                    <a:pt x="440" y="533"/>
                  </a:lnTo>
                  <a:lnTo>
                    <a:pt x="429" y="525"/>
                  </a:lnTo>
                  <a:lnTo>
                    <a:pt x="427" y="514"/>
                  </a:lnTo>
                  <a:lnTo>
                    <a:pt x="431" y="505"/>
                  </a:lnTo>
                  <a:lnTo>
                    <a:pt x="425" y="504"/>
                  </a:lnTo>
                  <a:lnTo>
                    <a:pt x="436" y="498"/>
                  </a:lnTo>
                  <a:lnTo>
                    <a:pt x="420" y="502"/>
                  </a:lnTo>
                  <a:lnTo>
                    <a:pt x="416" y="507"/>
                  </a:lnTo>
                  <a:lnTo>
                    <a:pt x="418" y="513"/>
                  </a:lnTo>
                  <a:lnTo>
                    <a:pt x="414" y="514"/>
                  </a:lnTo>
                  <a:lnTo>
                    <a:pt x="409" y="507"/>
                  </a:lnTo>
                  <a:lnTo>
                    <a:pt x="403" y="514"/>
                  </a:lnTo>
                  <a:lnTo>
                    <a:pt x="407" y="516"/>
                  </a:lnTo>
                  <a:lnTo>
                    <a:pt x="403" y="525"/>
                  </a:lnTo>
                  <a:lnTo>
                    <a:pt x="398" y="518"/>
                  </a:lnTo>
                  <a:lnTo>
                    <a:pt x="391" y="520"/>
                  </a:lnTo>
                  <a:lnTo>
                    <a:pt x="334" y="558"/>
                  </a:lnTo>
                  <a:lnTo>
                    <a:pt x="329" y="574"/>
                  </a:lnTo>
                  <a:lnTo>
                    <a:pt x="329" y="582"/>
                  </a:lnTo>
                  <a:lnTo>
                    <a:pt x="311" y="596"/>
                  </a:lnTo>
                  <a:lnTo>
                    <a:pt x="309" y="587"/>
                  </a:lnTo>
                  <a:lnTo>
                    <a:pt x="301" y="587"/>
                  </a:lnTo>
                  <a:lnTo>
                    <a:pt x="285" y="564"/>
                  </a:lnTo>
                  <a:lnTo>
                    <a:pt x="291" y="553"/>
                  </a:lnTo>
                  <a:lnTo>
                    <a:pt x="311" y="547"/>
                  </a:lnTo>
                  <a:lnTo>
                    <a:pt x="307" y="531"/>
                  </a:lnTo>
                  <a:lnTo>
                    <a:pt x="298" y="520"/>
                  </a:lnTo>
                  <a:lnTo>
                    <a:pt x="258" y="511"/>
                  </a:lnTo>
                  <a:lnTo>
                    <a:pt x="271" y="525"/>
                  </a:lnTo>
                  <a:lnTo>
                    <a:pt x="271" y="551"/>
                  </a:lnTo>
                  <a:lnTo>
                    <a:pt x="267" y="569"/>
                  </a:lnTo>
                  <a:lnTo>
                    <a:pt x="278" y="584"/>
                  </a:lnTo>
                  <a:lnTo>
                    <a:pt x="271" y="609"/>
                  </a:lnTo>
                  <a:lnTo>
                    <a:pt x="271" y="625"/>
                  </a:lnTo>
                  <a:lnTo>
                    <a:pt x="265" y="616"/>
                  </a:lnTo>
                  <a:lnTo>
                    <a:pt x="260" y="620"/>
                  </a:lnTo>
                  <a:lnTo>
                    <a:pt x="263" y="611"/>
                  </a:lnTo>
                  <a:lnTo>
                    <a:pt x="241" y="600"/>
                  </a:lnTo>
                  <a:lnTo>
                    <a:pt x="229" y="620"/>
                  </a:lnTo>
                  <a:lnTo>
                    <a:pt x="203" y="636"/>
                  </a:lnTo>
                  <a:lnTo>
                    <a:pt x="203" y="647"/>
                  </a:lnTo>
                  <a:lnTo>
                    <a:pt x="220" y="680"/>
                  </a:lnTo>
                  <a:lnTo>
                    <a:pt x="181" y="667"/>
                  </a:lnTo>
                  <a:lnTo>
                    <a:pt x="176" y="674"/>
                  </a:lnTo>
                  <a:lnTo>
                    <a:pt x="174" y="669"/>
                  </a:lnTo>
                  <a:lnTo>
                    <a:pt x="180" y="667"/>
                  </a:lnTo>
                  <a:lnTo>
                    <a:pt x="156" y="653"/>
                  </a:lnTo>
                  <a:lnTo>
                    <a:pt x="150" y="664"/>
                  </a:lnTo>
                  <a:lnTo>
                    <a:pt x="152" y="671"/>
                  </a:lnTo>
                  <a:lnTo>
                    <a:pt x="163" y="684"/>
                  </a:lnTo>
                  <a:lnTo>
                    <a:pt x="172" y="682"/>
                  </a:lnTo>
                  <a:lnTo>
                    <a:pt x="178" y="702"/>
                  </a:lnTo>
                  <a:lnTo>
                    <a:pt x="165" y="705"/>
                  </a:lnTo>
                  <a:lnTo>
                    <a:pt x="145" y="696"/>
                  </a:lnTo>
                  <a:lnTo>
                    <a:pt x="136" y="684"/>
                  </a:lnTo>
                  <a:lnTo>
                    <a:pt x="120" y="682"/>
                  </a:lnTo>
                  <a:lnTo>
                    <a:pt x="123" y="674"/>
                  </a:lnTo>
                  <a:lnTo>
                    <a:pt x="123" y="665"/>
                  </a:lnTo>
                  <a:lnTo>
                    <a:pt x="114" y="647"/>
                  </a:lnTo>
                  <a:lnTo>
                    <a:pt x="120" y="644"/>
                  </a:lnTo>
                  <a:lnTo>
                    <a:pt x="121" y="625"/>
                  </a:lnTo>
                  <a:lnTo>
                    <a:pt x="76" y="578"/>
                  </a:lnTo>
                  <a:lnTo>
                    <a:pt x="83" y="576"/>
                  </a:lnTo>
                  <a:lnTo>
                    <a:pt x="101" y="591"/>
                  </a:lnTo>
                  <a:lnTo>
                    <a:pt x="116" y="593"/>
                  </a:lnTo>
                  <a:lnTo>
                    <a:pt x="116" y="600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25" y="591"/>
                  </a:lnTo>
                  <a:lnTo>
                    <a:pt x="227" y="576"/>
                  </a:lnTo>
                  <a:lnTo>
                    <a:pt x="223" y="573"/>
                  </a:lnTo>
                  <a:lnTo>
                    <a:pt x="221" y="554"/>
                  </a:lnTo>
                  <a:lnTo>
                    <a:pt x="203" y="536"/>
                  </a:lnTo>
                  <a:lnTo>
                    <a:pt x="180" y="527"/>
                  </a:lnTo>
                  <a:lnTo>
                    <a:pt x="140" y="487"/>
                  </a:lnTo>
                  <a:lnTo>
                    <a:pt x="100" y="487"/>
                  </a:lnTo>
                  <a:lnTo>
                    <a:pt x="96" y="478"/>
                  </a:lnTo>
                  <a:lnTo>
                    <a:pt x="90" y="482"/>
                  </a:lnTo>
                  <a:lnTo>
                    <a:pt x="92" y="478"/>
                  </a:lnTo>
                  <a:lnTo>
                    <a:pt x="76" y="471"/>
                  </a:lnTo>
                  <a:lnTo>
                    <a:pt x="80" y="463"/>
                  </a:lnTo>
                  <a:lnTo>
                    <a:pt x="90" y="471"/>
                  </a:lnTo>
                  <a:lnTo>
                    <a:pt x="94" y="463"/>
                  </a:lnTo>
                  <a:lnTo>
                    <a:pt x="76" y="454"/>
                  </a:lnTo>
                  <a:lnTo>
                    <a:pt x="76" y="462"/>
                  </a:lnTo>
                  <a:lnTo>
                    <a:pt x="74" y="460"/>
                  </a:lnTo>
                  <a:lnTo>
                    <a:pt x="70" y="467"/>
                  </a:lnTo>
                  <a:lnTo>
                    <a:pt x="60" y="462"/>
                  </a:lnTo>
                  <a:lnTo>
                    <a:pt x="60" y="471"/>
                  </a:lnTo>
                  <a:lnTo>
                    <a:pt x="49" y="467"/>
                  </a:lnTo>
                  <a:lnTo>
                    <a:pt x="47" y="476"/>
                  </a:lnTo>
                  <a:lnTo>
                    <a:pt x="30" y="493"/>
                  </a:lnTo>
                  <a:lnTo>
                    <a:pt x="23" y="502"/>
                  </a:lnTo>
                  <a:lnTo>
                    <a:pt x="25" y="502"/>
                  </a:lnTo>
                  <a:lnTo>
                    <a:pt x="23" y="522"/>
                  </a:lnTo>
                  <a:lnTo>
                    <a:pt x="36" y="534"/>
                  </a:lnTo>
                  <a:lnTo>
                    <a:pt x="45" y="556"/>
                  </a:lnTo>
                  <a:lnTo>
                    <a:pt x="32" y="584"/>
                  </a:lnTo>
                  <a:lnTo>
                    <a:pt x="47" y="629"/>
                  </a:lnTo>
                  <a:lnTo>
                    <a:pt x="41" y="647"/>
                  </a:lnTo>
                  <a:lnTo>
                    <a:pt x="41" y="665"/>
                  </a:lnTo>
                  <a:lnTo>
                    <a:pt x="47" y="665"/>
                  </a:lnTo>
                  <a:lnTo>
                    <a:pt x="47" y="676"/>
                  </a:lnTo>
                  <a:lnTo>
                    <a:pt x="54" y="685"/>
                  </a:lnTo>
                  <a:lnTo>
                    <a:pt x="50" y="705"/>
                  </a:lnTo>
                  <a:lnTo>
                    <a:pt x="58" y="718"/>
                  </a:lnTo>
                  <a:lnTo>
                    <a:pt x="67" y="729"/>
                  </a:lnTo>
                  <a:lnTo>
                    <a:pt x="67" y="742"/>
                  </a:lnTo>
                  <a:lnTo>
                    <a:pt x="43" y="778"/>
                  </a:lnTo>
                  <a:lnTo>
                    <a:pt x="7" y="813"/>
                  </a:lnTo>
                  <a:lnTo>
                    <a:pt x="23" y="809"/>
                  </a:lnTo>
                  <a:lnTo>
                    <a:pt x="23" y="818"/>
                  </a:lnTo>
                  <a:lnTo>
                    <a:pt x="20" y="815"/>
                  </a:lnTo>
                  <a:lnTo>
                    <a:pt x="21" y="822"/>
                  </a:lnTo>
                  <a:lnTo>
                    <a:pt x="41" y="827"/>
                  </a:lnTo>
                  <a:lnTo>
                    <a:pt x="49" y="835"/>
                  </a:lnTo>
                  <a:lnTo>
                    <a:pt x="30" y="833"/>
                  </a:lnTo>
                  <a:lnTo>
                    <a:pt x="18" y="844"/>
                  </a:lnTo>
                  <a:lnTo>
                    <a:pt x="18" y="853"/>
                  </a:lnTo>
                  <a:lnTo>
                    <a:pt x="12" y="862"/>
                  </a:lnTo>
                  <a:lnTo>
                    <a:pt x="0" y="867"/>
                  </a:lnTo>
                  <a:lnTo>
                    <a:pt x="3" y="884"/>
                  </a:lnTo>
                  <a:lnTo>
                    <a:pt x="5" y="884"/>
                  </a:lnTo>
                  <a:lnTo>
                    <a:pt x="7" y="891"/>
                  </a:lnTo>
                  <a:lnTo>
                    <a:pt x="10" y="893"/>
                  </a:lnTo>
                  <a:lnTo>
                    <a:pt x="10" y="898"/>
                  </a:lnTo>
                  <a:lnTo>
                    <a:pt x="5" y="905"/>
                  </a:lnTo>
                  <a:lnTo>
                    <a:pt x="7" y="907"/>
                  </a:lnTo>
                  <a:lnTo>
                    <a:pt x="12" y="915"/>
                  </a:lnTo>
                  <a:lnTo>
                    <a:pt x="10" y="925"/>
                  </a:lnTo>
                  <a:lnTo>
                    <a:pt x="14" y="929"/>
                  </a:lnTo>
                  <a:lnTo>
                    <a:pt x="18" y="936"/>
                  </a:lnTo>
                  <a:lnTo>
                    <a:pt x="20" y="949"/>
                  </a:lnTo>
                  <a:lnTo>
                    <a:pt x="20" y="951"/>
                  </a:lnTo>
                  <a:lnTo>
                    <a:pt x="36" y="953"/>
                  </a:lnTo>
                  <a:lnTo>
                    <a:pt x="38" y="955"/>
                  </a:lnTo>
                  <a:lnTo>
                    <a:pt x="38" y="960"/>
                  </a:lnTo>
                  <a:lnTo>
                    <a:pt x="50" y="956"/>
                  </a:lnTo>
                  <a:lnTo>
                    <a:pt x="61" y="964"/>
                  </a:lnTo>
                  <a:lnTo>
                    <a:pt x="61" y="971"/>
                  </a:lnTo>
                  <a:lnTo>
                    <a:pt x="63" y="976"/>
                  </a:lnTo>
                  <a:lnTo>
                    <a:pt x="61" y="986"/>
                  </a:lnTo>
                  <a:lnTo>
                    <a:pt x="70" y="1002"/>
                  </a:lnTo>
                  <a:lnTo>
                    <a:pt x="76" y="1007"/>
                  </a:lnTo>
                  <a:lnTo>
                    <a:pt x="76" y="1013"/>
                  </a:lnTo>
                  <a:lnTo>
                    <a:pt x="83" y="1013"/>
                  </a:lnTo>
                  <a:lnTo>
                    <a:pt x="89" y="1015"/>
                  </a:lnTo>
                  <a:lnTo>
                    <a:pt x="89" y="1018"/>
                  </a:lnTo>
                  <a:lnTo>
                    <a:pt x="90" y="1020"/>
                  </a:lnTo>
                  <a:lnTo>
                    <a:pt x="90" y="1024"/>
                  </a:lnTo>
                  <a:lnTo>
                    <a:pt x="83" y="1031"/>
                  </a:lnTo>
                  <a:lnTo>
                    <a:pt x="72" y="1027"/>
                  </a:lnTo>
                  <a:lnTo>
                    <a:pt x="67" y="1031"/>
                  </a:lnTo>
                  <a:lnTo>
                    <a:pt x="70" y="1036"/>
                  </a:lnTo>
                  <a:lnTo>
                    <a:pt x="76" y="1058"/>
                  </a:lnTo>
                  <a:lnTo>
                    <a:pt x="80" y="1060"/>
                  </a:lnTo>
                  <a:lnTo>
                    <a:pt x="87" y="1053"/>
                  </a:lnTo>
                  <a:lnTo>
                    <a:pt x="107" y="1051"/>
                  </a:lnTo>
                  <a:lnTo>
                    <a:pt x="118" y="1066"/>
                  </a:lnTo>
                  <a:lnTo>
                    <a:pt x="118" y="1067"/>
                  </a:lnTo>
                  <a:lnTo>
                    <a:pt x="112" y="1069"/>
                  </a:lnTo>
                  <a:lnTo>
                    <a:pt x="116" y="1078"/>
                  </a:lnTo>
                  <a:lnTo>
                    <a:pt x="123" y="1080"/>
                  </a:lnTo>
                  <a:lnTo>
                    <a:pt x="129" y="1080"/>
                  </a:lnTo>
                  <a:lnTo>
                    <a:pt x="132" y="1086"/>
                  </a:lnTo>
                  <a:lnTo>
                    <a:pt x="134" y="1096"/>
                  </a:lnTo>
                  <a:lnTo>
                    <a:pt x="136" y="1100"/>
                  </a:lnTo>
                  <a:lnTo>
                    <a:pt x="145" y="1100"/>
                  </a:lnTo>
                  <a:lnTo>
                    <a:pt x="149" y="1104"/>
                  </a:lnTo>
                  <a:lnTo>
                    <a:pt x="152" y="1104"/>
                  </a:lnTo>
                  <a:lnTo>
                    <a:pt x="165" y="1100"/>
                  </a:lnTo>
                  <a:lnTo>
                    <a:pt x="174" y="1111"/>
                  </a:lnTo>
                  <a:lnTo>
                    <a:pt x="180" y="1111"/>
                  </a:lnTo>
                  <a:lnTo>
                    <a:pt x="189" y="1115"/>
                  </a:lnTo>
                  <a:lnTo>
                    <a:pt x="192" y="1115"/>
                  </a:lnTo>
                  <a:lnTo>
                    <a:pt x="209" y="1122"/>
                  </a:lnTo>
                  <a:lnTo>
                    <a:pt x="207" y="1124"/>
                  </a:lnTo>
                  <a:lnTo>
                    <a:pt x="211" y="1129"/>
                  </a:lnTo>
                  <a:lnTo>
                    <a:pt x="207" y="1133"/>
                  </a:lnTo>
                  <a:lnTo>
                    <a:pt x="203" y="1135"/>
                  </a:lnTo>
                  <a:lnTo>
                    <a:pt x="209" y="1140"/>
                  </a:lnTo>
                  <a:lnTo>
                    <a:pt x="203" y="1142"/>
                  </a:lnTo>
                  <a:lnTo>
                    <a:pt x="203" y="1151"/>
                  </a:lnTo>
                  <a:lnTo>
                    <a:pt x="205" y="1153"/>
                  </a:lnTo>
                  <a:lnTo>
                    <a:pt x="203" y="1164"/>
                  </a:lnTo>
                  <a:lnTo>
                    <a:pt x="194" y="1164"/>
                  </a:lnTo>
                  <a:lnTo>
                    <a:pt x="189" y="1162"/>
                  </a:lnTo>
                  <a:lnTo>
                    <a:pt x="185" y="1167"/>
                  </a:lnTo>
                  <a:lnTo>
                    <a:pt x="180" y="1169"/>
                  </a:lnTo>
                  <a:lnTo>
                    <a:pt x="178" y="1173"/>
                  </a:lnTo>
                  <a:lnTo>
                    <a:pt x="180" y="1182"/>
                  </a:lnTo>
                  <a:lnTo>
                    <a:pt x="192" y="1178"/>
                  </a:lnTo>
                  <a:lnTo>
                    <a:pt x="196" y="1184"/>
                  </a:lnTo>
                  <a:lnTo>
                    <a:pt x="180" y="1187"/>
                  </a:lnTo>
                  <a:lnTo>
                    <a:pt x="181" y="1191"/>
                  </a:lnTo>
                  <a:lnTo>
                    <a:pt x="170" y="1193"/>
                  </a:lnTo>
                  <a:lnTo>
                    <a:pt x="169" y="1195"/>
                  </a:lnTo>
                  <a:lnTo>
                    <a:pt x="181" y="1206"/>
                  </a:lnTo>
                  <a:lnTo>
                    <a:pt x="172" y="1207"/>
                  </a:lnTo>
                  <a:lnTo>
                    <a:pt x="165" y="1222"/>
                  </a:lnTo>
                  <a:lnTo>
                    <a:pt x="156" y="1222"/>
                  </a:lnTo>
                  <a:lnTo>
                    <a:pt x="152" y="1226"/>
                  </a:lnTo>
                  <a:lnTo>
                    <a:pt x="163" y="1238"/>
                  </a:lnTo>
                  <a:lnTo>
                    <a:pt x="167" y="1237"/>
                  </a:lnTo>
                  <a:lnTo>
                    <a:pt x="185" y="1247"/>
                  </a:lnTo>
                  <a:lnTo>
                    <a:pt x="203" y="1264"/>
                  </a:lnTo>
                  <a:lnTo>
                    <a:pt x="216" y="1262"/>
                  </a:lnTo>
                  <a:lnTo>
                    <a:pt x="234" y="1269"/>
                  </a:lnTo>
                  <a:lnTo>
                    <a:pt x="252" y="1269"/>
                  </a:lnTo>
                  <a:lnTo>
                    <a:pt x="271" y="1282"/>
                  </a:lnTo>
                  <a:lnTo>
                    <a:pt x="281" y="1278"/>
                  </a:lnTo>
                  <a:lnTo>
                    <a:pt x="289" y="1280"/>
                  </a:lnTo>
                  <a:lnTo>
                    <a:pt x="298" y="1284"/>
                  </a:lnTo>
                  <a:lnTo>
                    <a:pt x="298" y="1291"/>
                  </a:lnTo>
                  <a:lnTo>
                    <a:pt x="309" y="1297"/>
                  </a:lnTo>
                  <a:lnTo>
                    <a:pt x="320" y="1304"/>
                  </a:lnTo>
                  <a:lnTo>
                    <a:pt x="323" y="1311"/>
                  </a:lnTo>
                  <a:lnTo>
                    <a:pt x="332" y="1311"/>
                  </a:lnTo>
                  <a:lnTo>
                    <a:pt x="340" y="1300"/>
                  </a:lnTo>
                  <a:lnTo>
                    <a:pt x="338" y="1298"/>
                  </a:lnTo>
                  <a:lnTo>
                    <a:pt x="325" y="1273"/>
                  </a:lnTo>
                  <a:lnTo>
                    <a:pt x="327" y="1255"/>
                  </a:lnTo>
                  <a:lnTo>
                    <a:pt x="325" y="1262"/>
                  </a:lnTo>
                  <a:lnTo>
                    <a:pt x="320" y="1249"/>
                  </a:lnTo>
                  <a:lnTo>
                    <a:pt x="311" y="1240"/>
                  </a:lnTo>
                  <a:lnTo>
                    <a:pt x="321" y="1224"/>
                  </a:lnTo>
                  <a:lnTo>
                    <a:pt x="323" y="1213"/>
                  </a:lnTo>
                  <a:lnTo>
                    <a:pt x="325" y="1215"/>
                  </a:lnTo>
                  <a:lnTo>
                    <a:pt x="327" y="1204"/>
                  </a:lnTo>
                  <a:lnTo>
                    <a:pt x="325" y="1200"/>
                  </a:lnTo>
                  <a:lnTo>
                    <a:pt x="331" y="1200"/>
                  </a:lnTo>
                  <a:lnTo>
                    <a:pt x="336" y="1211"/>
                  </a:lnTo>
                  <a:lnTo>
                    <a:pt x="343" y="1202"/>
                  </a:lnTo>
                  <a:lnTo>
                    <a:pt x="351" y="1200"/>
                  </a:lnTo>
                  <a:lnTo>
                    <a:pt x="343" y="1195"/>
                  </a:lnTo>
                  <a:lnTo>
                    <a:pt x="340" y="1193"/>
                  </a:lnTo>
                  <a:lnTo>
                    <a:pt x="341" y="1189"/>
                  </a:lnTo>
                  <a:lnTo>
                    <a:pt x="351" y="1189"/>
                  </a:lnTo>
                  <a:lnTo>
                    <a:pt x="343" y="1173"/>
                  </a:lnTo>
                  <a:lnTo>
                    <a:pt x="338" y="1166"/>
                  </a:lnTo>
                  <a:lnTo>
                    <a:pt x="325" y="1164"/>
                  </a:lnTo>
                  <a:lnTo>
                    <a:pt x="325" y="1167"/>
                  </a:lnTo>
                  <a:lnTo>
                    <a:pt x="321" y="1164"/>
                  </a:lnTo>
                  <a:lnTo>
                    <a:pt x="320" y="1153"/>
                  </a:lnTo>
                  <a:lnTo>
                    <a:pt x="311" y="1149"/>
                  </a:lnTo>
                  <a:lnTo>
                    <a:pt x="314" y="1138"/>
                  </a:lnTo>
                  <a:lnTo>
                    <a:pt x="320" y="1133"/>
                  </a:lnTo>
                  <a:lnTo>
                    <a:pt x="316" y="1127"/>
                  </a:lnTo>
                  <a:lnTo>
                    <a:pt x="318" y="1115"/>
                  </a:lnTo>
                  <a:lnTo>
                    <a:pt x="323" y="1111"/>
                  </a:lnTo>
                  <a:lnTo>
                    <a:pt x="327" y="1098"/>
                  </a:lnTo>
                  <a:lnTo>
                    <a:pt x="341" y="1118"/>
                  </a:lnTo>
                  <a:lnTo>
                    <a:pt x="349" y="1111"/>
                  </a:lnTo>
                  <a:lnTo>
                    <a:pt x="343" y="1096"/>
                  </a:lnTo>
                  <a:lnTo>
                    <a:pt x="347" y="1096"/>
                  </a:lnTo>
                  <a:lnTo>
                    <a:pt x="356" y="1091"/>
                  </a:lnTo>
                  <a:lnTo>
                    <a:pt x="358" y="1084"/>
                  </a:lnTo>
                  <a:lnTo>
                    <a:pt x="371" y="1080"/>
                  </a:lnTo>
                  <a:lnTo>
                    <a:pt x="376" y="1071"/>
                  </a:lnTo>
                  <a:lnTo>
                    <a:pt x="387" y="1069"/>
                  </a:lnTo>
                  <a:lnTo>
                    <a:pt x="389" y="1073"/>
                  </a:lnTo>
                  <a:lnTo>
                    <a:pt x="392" y="1073"/>
                  </a:lnTo>
                  <a:lnTo>
                    <a:pt x="394" y="1075"/>
                  </a:lnTo>
                  <a:lnTo>
                    <a:pt x="398" y="1067"/>
                  </a:lnTo>
                  <a:lnTo>
                    <a:pt x="401" y="1067"/>
                  </a:lnTo>
                  <a:lnTo>
                    <a:pt x="405" y="1067"/>
                  </a:lnTo>
                  <a:lnTo>
                    <a:pt x="407" y="1073"/>
                  </a:lnTo>
                  <a:lnTo>
                    <a:pt x="423" y="1073"/>
                  </a:lnTo>
                  <a:lnTo>
                    <a:pt x="438" y="1091"/>
                  </a:lnTo>
                  <a:lnTo>
                    <a:pt x="440" y="1098"/>
                  </a:lnTo>
                  <a:lnTo>
                    <a:pt x="441" y="1096"/>
                  </a:lnTo>
                  <a:lnTo>
                    <a:pt x="441" y="1087"/>
                  </a:lnTo>
                  <a:lnTo>
                    <a:pt x="443" y="1086"/>
                  </a:lnTo>
                  <a:lnTo>
                    <a:pt x="449" y="1093"/>
                  </a:lnTo>
                  <a:lnTo>
                    <a:pt x="458" y="1096"/>
                  </a:lnTo>
                  <a:lnTo>
                    <a:pt x="469" y="1087"/>
                  </a:lnTo>
                  <a:lnTo>
                    <a:pt x="474" y="1087"/>
                  </a:lnTo>
                  <a:lnTo>
                    <a:pt x="474" y="1086"/>
                  </a:lnTo>
                  <a:lnTo>
                    <a:pt x="482" y="1086"/>
                  </a:lnTo>
                  <a:lnTo>
                    <a:pt x="487" y="1089"/>
                  </a:lnTo>
                  <a:lnTo>
                    <a:pt x="492" y="1086"/>
                  </a:lnTo>
                  <a:lnTo>
                    <a:pt x="498" y="1084"/>
                  </a:lnTo>
                  <a:lnTo>
                    <a:pt x="503" y="1086"/>
                  </a:lnTo>
                  <a:lnTo>
                    <a:pt x="507" y="1096"/>
                  </a:lnTo>
                  <a:lnTo>
                    <a:pt x="518" y="1096"/>
                  </a:lnTo>
                  <a:lnTo>
                    <a:pt x="516" y="1096"/>
                  </a:lnTo>
                  <a:lnTo>
                    <a:pt x="518" y="1098"/>
                  </a:lnTo>
                  <a:lnTo>
                    <a:pt x="523" y="1098"/>
                  </a:lnTo>
                  <a:lnTo>
                    <a:pt x="527" y="1091"/>
                  </a:lnTo>
                  <a:lnTo>
                    <a:pt x="536" y="1096"/>
                  </a:lnTo>
                  <a:lnTo>
                    <a:pt x="549" y="1093"/>
                  </a:lnTo>
                  <a:lnTo>
                    <a:pt x="554" y="1078"/>
                  </a:lnTo>
                  <a:lnTo>
                    <a:pt x="542" y="1075"/>
                  </a:lnTo>
                  <a:lnTo>
                    <a:pt x="540" y="1071"/>
                  </a:lnTo>
                  <a:lnTo>
                    <a:pt x="532" y="1069"/>
                  </a:lnTo>
                  <a:lnTo>
                    <a:pt x="532" y="1066"/>
                  </a:lnTo>
                  <a:lnTo>
                    <a:pt x="527" y="1064"/>
                  </a:lnTo>
                  <a:lnTo>
                    <a:pt x="527" y="1062"/>
                  </a:lnTo>
                  <a:lnTo>
                    <a:pt x="542" y="1055"/>
                  </a:lnTo>
                  <a:lnTo>
                    <a:pt x="543" y="1049"/>
                  </a:lnTo>
                  <a:lnTo>
                    <a:pt x="538" y="1042"/>
                  </a:lnTo>
                  <a:lnTo>
                    <a:pt x="543" y="1035"/>
                  </a:lnTo>
                  <a:lnTo>
                    <a:pt x="558" y="1035"/>
                  </a:lnTo>
                  <a:lnTo>
                    <a:pt x="562" y="1033"/>
                  </a:lnTo>
                  <a:lnTo>
                    <a:pt x="556" y="1027"/>
                  </a:lnTo>
                  <a:lnTo>
                    <a:pt x="547" y="1027"/>
                  </a:lnTo>
                  <a:lnTo>
                    <a:pt x="545" y="1022"/>
                  </a:lnTo>
                  <a:lnTo>
                    <a:pt x="551" y="1020"/>
                  </a:lnTo>
                  <a:lnTo>
                    <a:pt x="549" y="1018"/>
                  </a:lnTo>
                  <a:lnTo>
                    <a:pt x="543" y="1020"/>
                  </a:lnTo>
                  <a:lnTo>
                    <a:pt x="545" y="1013"/>
                  </a:lnTo>
                  <a:lnTo>
                    <a:pt x="542" y="1009"/>
                  </a:lnTo>
                  <a:lnTo>
                    <a:pt x="551" y="1007"/>
                  </a:lnTo>
                  <a:lnTo>
                    <a:pt x="552" y="1009"/>
                  </a:lnTo>
                  <a:lnTo>
                    <a:pt x="565" y="1009"/>
                  </a:lnTo>
                  <a:lnTo>
                    <a:pt x="567" y="1011"/>
                  </a:lnTo>
                  <a:lnTo>
                    <a:pt x="571" y="1007"/>
                  </a:lnTo>
                  <a:lnTo>
                    <a:pt x="578" y="1007"/>
                  </a:lnTo>
                  <a:lnTo>
                    <a:pt x="585" y="1002"/>
                  </a:lnTo>
                  <a:lnTo>
                    <a:pt x="592" y="1004"/>
                  </a:lnTo>
                  <a:lnTo>
                    <a:pt x="592" y="1002"/>
                  </a:lnTo>
                  <a:lnTo>
                    <a:pt x="600" y="998"/>
                  </a:lnTo>
                  <a:lnTo>
                    <a:pt x="609" y="998"/>
                  </a:lnTo>
                  <a:lnTo>
                    <a:pt x="611" y="993"/>
                  </a:lnTo>
                  <a:lnTo>
                    <a:pt x="623" y="991"/>
                  </a:lnTo>
                  <a:lnTo>
                    <a:pt x="623" y="991"/>
                  </a:lnTo>
                  <a:lnTo>
                    <a:pt x="658" y="982"/>
                  </a:lnTo>
                  <a:lnTo>
                    <a:pt x="660" y="975"/>
                  </a:lnTo>
                  <a:lnTo>
                    <a:pt x="663" y="975"/>
                  </a:lnTo>
                  <a:lnTo>
                    <a:pt x="671" y="969"/>
                  </a:lnTo>
                  <a:lnTo>
                    <a:pt x="682" y="971"/>
                  </a:lnTo>
                  <a:lnTo>
                    <a:pt x="689" y="976"/>
                  </a:lnTo>
                  <a:lnTo>
                    <a:pt x="698" y="973"/>
                  </a:lnTo>
                  <a:lnTo>
                    <a:pt x="702" y="975"/>
                  </a:lnTo>
                  <a:lnTo>
                    <a:pt x="703" y="987"/>
                  </a:lnTo>
                  <a:lnTo>
                    <a:pt x="707" y="991"/>
                  </a:lnTo>
                  <a:lnTo>
                    <a:pt x="707" y="996"/>
                  </a:lnTo>
                  <a:lnTo>
                    <a:pt x="703" y="1000"/>
                  </a:lnTo>
                  <a:lnTo>
                    <a:pt x="705" y="1006"/>
                  </a:lnTo>
                  <a:lnTo>
                    <a:pt x="720" y="1004"/>
                  </a:lnTo>
                  <a:lnTo>
                    <a:pt x="720" y="998"/>
                  </a:lnTo>
                  <a:lnTo>
                    <a:pt x="722" y="998"/>
                  </a:lnTo>
                  <a:lnTo>
                    <a:pt x="725" y="1006"/>
                  </a:lnTo>
                  <a:lnTo>
                    <a:pt x="725" y="1009"/>
                  </a:lnTo>
                  <a:lnTo>
                    <a:pt x="729" y="1009"/>
                  </a:lnTo>
                  <a:lnTo>
                    <a:pt x="727" y="1006"/>
                  </a:lnTo>
                  <a:lnTo>
                    <a:pt x="729" y="1006"/>
                  </a:lnTo>
                  <a:lnTo>
                    <a:pt x="740" y="1011"/>
                  </a:lnTo>
                  <a:lnTo>
                    <a:pt x="745" y="1007"/>
                  </a:lnTo>
                  <a:lnTo>
                    <a:pt x="745" y="1013"/>
                  </a:lnTo>
                  <a:lnTo>
                    <a:pt x="742" y="1013"/>
                  </a:lnTo>
                  <a:lnTo>
                    <a:pt x="740" y="1018"/>
                  </a:lnTo>
                  <a:lnTo>
                    <a:pt x="742" y="1022"/>
                  </a:lnTo>
                  <a:lnTo>
                    <a:pt x="749" y="1018"/>
                  </a:lnTo>
                  <a:lnTo>
                    <a:pt x="758" y="1020"/>
                  </a:lnTo>
                  <a:lnTo>
                    <a:pt x="758" y="1016"/>
                  </a:lnTo>
                  <a:lnTo>
                    <a:pt x="769" y="1013"/>
                  </a:lnTo>
                  <a:lnTo>
                    <a:pt x="776" y="1004"/>
                  </a:lnTo>
                  <a:lnTo>
                    <a:pt x="782" y="1004"/>
                  </a:lnTo>
                  <a:lnTo>
                    <a:pt x="794" y="998"/>
                  </a:lnTo>
                  <a:lnTo>
                    <a:pt x="796" y="1002"/>
                  </a:lnTo>
                  <a:lnTo>
                    <a:pt x="791" y="1006"/>
                  </a:lnTo>
                  <a:lnTo>
                    <a:pt x="791" y="1009"/>
                  </a:lnTo>
                  <a:lnTo>
                    <a:pt x="813" y="1027"/>
                  </a:lnTo>
                  <a:lnTo>
                    <a:pt x="849" y="1093"/>
                  </a:lnTo>
                  <a:lnTo>
                    <a:pt x="853" y="1089"/>
                  </a:lnTo>
                  <a:lnTo>
                    <a:pt x="856" y="1080"/>
                  </a:lnTo>
                  <a:lnTo>
                    <a:pt x="858" y="1080"/>
                  </a:lnTo>
                  <a:lnTo>
                    <a:pt x="865" y="1086"/>
                  </a:lnTo>
                  <a:lnTo>
                    <a:pt x="865" y="1087"/>
                  </a:lnTo>
                  <a:lnTo>
                    <a:pt x="869" y="1095"/>
                  </a:lnTo>
                  <a:lnTo>
                    <a:pt x="889" y="1095"/>
                  </a:lnTo>
                  <a:lnTo>
                    <a:pt x="891" y="1089"/>
                  </a:lnTo>
                  <a:lnTo>
                    <a:pt x="894" y="1089"/>
                  </a:lnTo>
                  <a:lnTo>
                    <a:pt x="898" y="1087"/>
                  </a:lnTo>
                  <a:lnTo>
                    <a:pt x="902" y="1087"/>
                  </a:lnTo>
                  <a:lnTo>
                    <a:pt x="914" y="1096"/>
                  </a:lnTo>
                  <a:lnTo>
                    <a:pt x="916" y="1106"/>
                  </a:lnTo>
                  <a:lnTo>
                    <a:pt x="923" y="1109"/>
                  </a:lnTo>
                  <a:lnTo>
                    <a:pt x="925" y="1113"/>
                  </a:lnTo>
                  <a:lnTo>
                    <a:pt x="931" y="1120"/>
                  </a:lnTo>
                  <a:lnTo>
                    <a:pt x="947" y="1126"/>
                  </a:lnTo>
                  <a:lnTo>
                    <a:pt x="949" y="1120"/>
                  </a:lnTo>
                  <a:lnTo>
                    <a:pt x="953" y="1118"/>
                  </a:lnTo>
                  <a:lnTo>
                    <a:pt x="962" y="1133"/>
                  </a:lnTo>
                  <a:lnTo>
                    <a:pt x="956" y="1140"/>
                  </a:lnTo>
                  <a:lnTo>
                    <a:pt x="963" y="1142"/>
                  </a:lnTo>
                  <a:lnTo>
                    <a:pt x="969" y="1138"/>
                  </a:lnTo>
                  <a:lnTo>
                    <a:pt x="978" y="1127"/>
                  </a:lnTo>
                  <a:lnTo>
                    <a:pt x="1014" y="1104"/>
                  </a:lnTo>
                  <a:lnTo>
                    <a:pt x="1034" y="1098"/>
                  </a:lnTo>
                  <a:lnTo>
                    <a:pt x="1073" y="1102"/>
                  </a:lnTo>
                  <a:lnTo>
                    <a:pt x="1084" y="1113"/>
                  </a:lnTo>
                  <a:lnTo>
                    <a:pt x="1129" y="1113"/>
                  </a:lnTo>
                  <a:lnTo>
                    <a:pt x="1133" y="1111"/>
                  </a:lnTo>
                  <a:lnTo>
                    <a:pt x="1131" y="1102"/>
                  </a:lnTo>
                  <a:lnTo>
                    <a:pt x="1134" y="1096"/>
                  </a:lnTo>
                  <a:lnTo>
                    <a:pt x="1131" y="1076"/>
                  </a:lnTo>
                  <a:lnTo>
                    <a:pt x="1153" y="1058"/>
                  </a:lnTo>
                  <a:lnTo>
                    <a:pt x="1196" y="1075"/>
                  </a:lnTo>
                  <a:lnTo>
                    <a:pt x="1200" y="1095"/>
                  </a:lnTo>
                  <a:lnTo>
                    <a:pt x="1211" y="1104"/>
                  </a:lnTo>
                  <a:lnTo>
                    <a:pt x="1222" y="1107"/>
                  </a:lnTo>
                  <a:lnTo>
                    <a:pt x="1245" y="1096"/>
                  </a:lnTo>
                  <a:lnTo>
                    <a:pt x="1254" y="1098"/>
                  </a:lnTo>
                  <a:lnTo>
                    <a:pt x="1293" y="1118"/>
                  </a:lnTo>
                  <a:lnTo>
                    <a:pt x="1304" y="1127"/>
                  </a:lnTo>
                  <a:lnTo>
                    <a:pt x="1325" y="1131"/>
                  </a:lnTo>
                  <a:lnTo>
                    <a:pt x="1338" y="1133"/>
                  </a:lnTo>
                  <a:lnTo>
                    <a:pt x="1373" y="1124"/>
                  </a:lnTo>
                  <a:lnTo>
                    <a:pt x="1398" y="1107"/>
                  </a:lnTo>
                  <a:lnTo>
                    <a:pt x="1415" y="1116"/>
                  </a:lnTo>
                  <a:lnTo>
                    <a:pt x="1427" y="1115"/>
                  </a:lnTo>
                  <a:lnTo>
                    <a:pt x="1451" y="1124"/>
                  </a:lnTo>
                  <a:lnTo>
                    <a:pt x="1473" y="1111"/>
                  </a:lnTo>
                  <a:lnTo>
                    <a:pt x="1475" y="1102"/>
                  </a:lnTo>
                  <a:lnTo>
                    <a:pt x="1484" y="1075"/>
                  </a:lnTo>
                  <a:lnTo>
                    <a:pt x="1496" y="1064"/>
                  </a:lnTo>
                  <a:lnTo>
                    <a:pt x="1496" y="1051"/>
                  </a:lnTo>
                  <a:lnTo>
                    <a:pt x="1484" y="1051"/>
                  </a:lnTo>
                  <a:lnTo>
                    <a:pt x="1485" y="1046"/>
                  </a:lnTo>
                  <a:lnTo>
                    <a:pt x="1498" y="1031"/>
                  </a:lnTo>
                  <a:lnTo>
                    <a:pt x="1542" y="1026"/>
                  </a:lnTo>
                  <a:lnTo>
                    <a:pt x="1556" y="1035"/>
                  </a:lnTo>
                  <a:lnTo>
                    <a:pt x="1575" y="1038"/>
                  </a:lnTo>
                  <a:lnTo>
                    <a:pt x="1587" y="1055"/>
                  </a:lnTo>
                  <a:lnTo>
                    <a:pt x="1589" y="1069"/>
                  </a:lnTo>
                  <a:lnTo>
                    <a:pt x="1600" y="1091"/>
                  </a:lnTo>
                  <a:lnTo>
                    <a:pt x="1605" y="1122"/>
                  </a:lnTo>
                  <a:lnTo>
                    <a:pt x="1633" y="1127"/>
                  </a:lnTo>
                  <a:lnTo>
                    <a:pt x="1655" y="1140"/>
                  </a:lnTo>
                  <a:lnTo>
                    <a:pt x="1658" y="1151"/>
                  </a:lnTo>
                  <a:lnTo>
                    <a:pt x="1658" y="1160"/>
                  </a:lnTo>
                  <a:lnTo>
                    <a:pt x="1662" y="1169"/>
                  </a:lnTo>
                  <a:lnTo>
                    <a:pt x="1678" y="1169"/>
                  </a:lnTo>
                  <a:lnTo>
                    <a:pt x="1722" y="1151"/>
                  </a:lnTo>
                  <a:lnTo>
                    <a:pt x="1720" y="1156"/>
                  </a:lnTo>
                  <a:lnTo>
                    <a:pt x="1722" y="1171"/>
                  </a:lnTo>
                  <a:lnTo>
                    <a:pt x="1715" y="1178"/>
                  </a:lnTo>
                  <a:lnTo>
                    <a:pt x="1706" y="1207"/>
                  </a:lnTo>
                  <a:lnTo>
                    <a:pt x="1695" y="1229"/>
                  </a:lnTo>
                  <a:lnTo>
                    <a:pt x="1691" y="1231"/>
                  </a:lnTo>
                  <a:lnTo>
                    <a:pt x="1675" y="1226"/>
                  </a:lnTo>
                  <a:lnTo>
                    <a:pt x="1662" y="1238"/>
                  </a:lnTo>
                  <a:lnTo>
                    <a:pt x="1666" y="1251"/>
                  </a:lnTo>
                  <a:lnTo>
                    <a:pt x="1666" y="1269"/>
                  </a:lnTo>
                  <a:lnTo>
                    <a:pt x="1655" y="1280"/>
                  </a:lnTo>
                  <a:lnTo>
                    <a:pt x="1655" y="1286"/>
                  </a:lnTo>
                  <a:lnTo>
                    <a:pt x="1656" y="1289"/>
                  </a:lnTo>
                  <a:lnTo>
                    <a:pt x="1658" y="1289"/>
                  </a:lnTo>
                  <a:lnTo>
                    <a:pt x="1656" y="1284"/>
                  </a:lnTo>
                  <a:lnTo>
                    <a:pt x="1666" y="1284"/>
                  </a:lnTo>
                  <a:lnTo>
                    <a:pt x="1675" y="1267"/>
                  </a:lnTo>
                  <a:lnTo>
                    <a:pt x="1678" y="1275"/>
                  </a:lnTo>
                  <a:lnTo>
                    <a:pt x="1684" y="1269"/>
                  </a:lnTo>
                  <a:lnTo>
                    <a:pt x="1684" y="1280"/>
                  </a:lnTo>
                  <a:lnTo>
                    <a:pt x="1698" y="1284"/>
                  </a:lnTo>
                  <a:lnTo>
                    <a:pt x="1709" y="1280"/>
                  </a:lnTo>
                  <a:lnTo>
                    <a:pt x="1726" y="1267"/>
                  </a:lnTo>
                  <a:lnTo>
                    <a:pt x="1775" y="1206"/>
                  </a:lnTo>
                  <a:lnTo>
                    <a:pt x="1782" y="1187"/>
                  </a:lnTo>
                  <a:lnTo>
                    <a:pt x="1796" y="1167"/>
                  </a:lnTo>
                  <a:lnTo>
                    <a:pt x="1811" y="1151"/>
                  </a:lnTo>
                  <a:lnTo>
                    <a:pt x="1816" y="1113"/>
                  </a:lnTo>
                  <a:lnTo>
                    <a:pt x="1813" y="1096"/>
                  </a:lnTo>
                  <a:lnTo>
                    <a:pt x="1818" y="1078"/>
                  </a:lnTo>
                  <a:lnTo>
                    <a:pt x="1827" y="1058"/>
                  </a:lnTo>
                  <a:lnTo>
                    <a:pt x="1824" y="1053"/>
                  </a:lnTo>
                  <a:lnTo>
                    <a:pt x="1826" y="1047"/>
                  </a:lnTo>
                  <a:lnTo>
                    <a:pt x="1824" y="1038"/>
                  </a:lnTo>
                  <a:lnTo>
                    <a:pt x="1827" y="1029"/>
                  </a:lnTo>
                  <a:lnTo>
                    <a:pt x="1811" y="1016"/>
                  </a:lnTo>
                  <a:lnTo>
                    <a:pt x="1802" y="1002"/>
                  </a:lnTo>
                  <a:lnTo>
                    <a:pt x="1784" y="1002"/>
                  </a:lnTo>
                  <a:lnTo>
                    <a:pt x="1784" y="1015"/>
                  </a:lnTo>
                  <a:lnTo>
                    <a:pt x="1778" y="1022"/>
                  </a:lnTo>
                  <a:lnTo>
                    <a:pt x="1780" y="1015"/>
                  </a:lnTo>
                  <a:lnTo>
                    <a:pt x="1775" y="1018"/>
                  </a:lnTo>
                  <a:lnTo>
                    <a:pt x="1762" y="1022"/>
                  </a:lnTo>
                  <a:lnTo>
                    <a:pt x="1767" y="1013"/>
                  </a:lnTo>
                  <a:lnTo>
                    <a:pt x="1762" y="1007"/>
                  </a:lnTo>
                  <a:lnTo>
                    <a:pt x="1767" y="1002"/>
                  </a:lnTo>
                  <a:lnTo>
                    <a:pt x="1760" y="1006"/>
                  </a:lnTo>
                  <a:lnTo>
                    <a:pt x="1760" y="1013"/>
                  </a:lnTo>
                  <a:lnTo>
                    <a:pt x="1753" y="1016"/>
                  </a:lnTo>
                  <a:lnTo>
                    <a:pt x="1753" y="993"/>
                  </a:lnTo>
                  <a:lnTo>
                    <a:pt x="1736" y="995"/>
                  </a:lnTo>
                  <a:lnTo>
                    <a:pt x="1729" y="989"/>
                  </a:lnTo>
                  <a:lnTo>
                    <a:pt x="1729" y="984"/>
                  </a:lnTo>
                  <a:lnTo>
                    <a:pt x="1767" y="949"/>
                  </a:lnTo>
                  <a:lnTo>
                    <a:pt x="1793" y="916"/>
                  </a:lnTo>
                  <a:lnTo>
                    <a:pt x="1811" y="902"/>
                  </a:lnTo>
                  <a:lnTo>
                    <a:pt x="1818" y="887"/>
                  </a:lnTo>
                  <a:lnTo>
                    <a:pt x="1842" y="862"/>
                  </a:lnTo>
                  <a:lnTo>
                    <a:pt x="1856" y="855"/>
                  </a:lnTo>
                  <a:lnTo>
                    <a:pt x="1893" y="853"/>
                  </a:lnTo>
                  <a:lnTo>
                    <a:pt x="1902" y="860"/>
                  </a:lnTo>
                  <a:lnTo>
                    <a:pt x="1909" y="851"/>
                  </a:lnTo>
                  <a:lnTo>
                    <a:pt x="1926" y="858"/>
                  </a:lnTo>
                  <a:lnTo>
                    <a:pt x="1938" y="853"/>
                  </a:lnTo>
                  <a:lnTo>
                    <a:pt x="1942" y="858"/>
                  </a:lnTo>
                  <a:lnTo>
                    <a:pt x="1947" y="858"/>
                  </a:lnTo>
                  <a:lnTo>
                    <a:pt x="1946" y="853"/>
                  </a:lnTo>
                  <a:lnTo>
                    <a:pt x="1951" y="851"/>
                  </a:lnTo>
                  <a:lnTo>
                    <a:pt x="1949" y="844"/>
                  </a:lnTo>
                  <a:lnTo>
                    <a:pt x="1953" y="842"/>
                  </a:lnTo>
                  <a:lnTo>
                    <a:pt x="1978" y="851"/>
                  </a:lnTo>
                  <a:lnTo>
                    <a:pt x="1987" y="847"/>
                  </a:lnTo>
                  <a:lnTo>
                    <a:pt x="2000" y="856"/>
                  </a:lnTo>
                  <a:lnTo>
                    <a:pt x="1984" y="862"/>
                  </a:lnTo>
                  <a:lnTo>
                    <a:pt x="1987" y="869"/>
                  </a:lnTo>
                  <a:lnTo>
                    <a:pt x="2006" y="864"/>
                  </a:lnTo>
                  <a:lnTo>
                    <a:pt x="2011" y="867"/>
                  </a:lnTo>
                  <a:lnTo>
                    <a:pt x="2024" y="858"/>
                  </a:lnTo>
                  <a:lnTo>
                    <a:pt x="2044" y="862"/>
                  </a:lnTo>
                  <a:lnTo>
                    <a:pt x="2047" y="860"/>
                  </a:lnTo>
                  <a:lnTo>
                    <a:pt x="2046" y="855"/>
                  </a:lnTo>
                  <a:lnTo>
                    <a:pt x="2031" y="851"/>
                  </a:lnTo>
                  <a:lnTo>
                    <a:pt x="2035" y="847"/>
                  </a:lnTo>
                  <a:lnTo>
                    <a:pt x="2031" y="840"/>
                  </a:lnTo>
                  <a:lnTo>
                    <a:pt x="2035" y="840"/>
                  </a:lnTo>
                  <a:lnTo>
                    <a:pt x="2042" y="824"/>
                  </a:lnTo>
                  <a:lnTo>
                    <a:pt x="2060" y="809"/>
                  </a:lnTo>
                  <a:lnTo>
                    <a:pt x="2080" y="778"/>
                  </a:lnTo>
                  <a:lnTo>
                    <a:pt x="2109" y="771"/>
                  </a:lnTo>
                  <a:lnTo>
                    <a:pt x="2122" y="778"/>
                  </a:lnTo>
                  <a:lnTo>
                    <a:pt x="2131" y="769"/>
                  </a:lnTo>
                  <a:lnTo>
                    <a:pt x="2127" y="782"/>
                  </a:lnTo>
                  <a:lnTo>
                    <a:pt x="2124" y="791"/>
                  </a:lnTo>
                  <a:lnTo>
                    <a:pt x="2126" y="796"/>
                  </a:lnTo>
                  <a:lnTo>
                    <a:pt x="2122" y="802"/>
                  </a:lnTo>
                  <a:lnTo>
                    <a:pt x="2131" y="802"/>
                  </a:lnTo>
                  <a:lnTo>
                    <a:pt x="2127" y="815"/>
                  </a:lnTo>
                  <a:lnTo>
                    <a:pt x="2164" y="780"/>
                  </a:lnTo>
                  <a:lnTo>
                    <a:pt x="2169" y="778"/>
                  </a:lnTo>
                  <a:lnTo>
                    <a:pt x="2173" y="784"/>
                  </a:lnTo>
                  <a:lnTo>
                    <a:pt x="2177" y="778"/>
                  </a:lnTo>
                  <a:lnTo>
                    <a:pt x="2173" y="775"/>
                  </a:lnTo>
                  <a:lnTo>
                    <a:pt x="2173" y="764"/>
                  </a:lnTo>
                  <a:lnTo>
                    <a:pt x="2182" y="749"/>
                  </a:lnTo>
                  <a:lnTo>
                    <a:pt x="2197" y="744"/>
                  </a:lnTo>
                  <a:lnTo>
                    <a:pt x="2204" y="749"/>
                  </a:lnTo>
                  <a:lnTo>
                    <a:pt x="2204" y="753"/>
                  </a:lnTo>
                  <a:lnTo>
                    <a:pt x="2191" y="760"/>
                  </a:lnTo>
                  <a:lnTo>
                    <a:pt x="2189" y="778"/>
                  </a:lnTo>
                  <a:lnTo>
                    <a:pt x="2186" y="784"/>
                  </a:lnTo>
                  <a:lnTo>
                    <a:pt x="2186" y="793"/>
                  </a:lnTo>
                  <a:lnTo>
                    <a:pt x="2182" y="798"/>
                  </a:lnTo>
                  <a:lnTo>
                    <a:pt x="2184" y="804"/>
                  </a:lnTo>
                  <a:lnTo>
                    <a:pt x="2157" y="818"/>
                  </a:lnTo>
                  <a:lnTo>
                    <a:pt x="2153" y="827"/>
                  </a:lnTo>
                  <a:lnTo>
                    <a:pt x="2133" y="847"/>
                  </a:lnTo>
                  <a:lnTo>
                    <a:pt x="2098" y="893"/>
                  </a:lnTo>
                  <a:lnTo>
                    <a:pt x="2084" y="902"/>
                  </a:lnTo>
                  <a:lnTo>
                    <a:pt x="2075" y="900"/>
                  </a:lnTo>
                  <a:lnTo>
                    <a:pt x="2078" y="909"/>
                  </a:lnTo>
                  <a:lnTo>
                    <a:pt x="2075" y="922"/>
                  </a:lnTo>
                  <a:lnTo>
                    <a:pt x="2060" y="935"/>
                  </a:lnTo>
                  <a:lnTo>
                    <a:pt x="2055" y="969"/>
                  </a:lnTo>
                  <a:lnTo>
                    <a:pt x="2055" y="993"/>
                  </a:lnTo>
                  <a:lnTo>
                    <a:pt x="2075" y="1091"/>
                  </a:lnTo>
                  <a:lnTo>
                    <a:pt x="2097" y="1066"/>
                  </a:lnTo>
                  <a:lnTo>
                    <a:pt x="2102" y="1038"/>
                  </a:lnTo>
                  <a:lnTo>
                    <a:pt x="2120" y="1031"/>
                  </a:lnTo>
                  <a:lnTo>
                    <a:pt x="2124" y="1033"/>
                  </a:lnTo>
                  <a:lnTo>
                    <a:pt x="2124" y="1009"/>
                  </a:lnTo>
                  <a:lnTo>
                    <a:pt x="2140" y="995"/>
                  </a:lnTo>
                  <a:lnTo>
                    <a:pt x="2149" y="996"/>
                  </a:lnTo>
                  <a:lnTo>
                    <a:pt x="2158" y="991"/>
                  </a:lnTo>
                  <a:lnTo>
                    <a:pt x="2151" y="967"/>
                  </a:lnTo>
                  <a:lnTo>
                    <a:pt x="2155" y="956"/>
                  </a:lnTo>
                  <a:lnTo>
                    <a:pt x="2164" y="949"/>
                  </a:lnTo>
                  <a:lnTo>
                    <a:pt x="2160" y="944"/>
                  </a:lnTo>
                  <a:lnTo>
                    <a:pt x="2171" y="938"/>
                  </a:lnTo>
                  <a:lnTo>
                    <a:pt x="2167" y="947"/>
                  </a:lnTo>
                  <a:lnTo>
                    <a:pt x="2173" y="955"/>
                  </a:lnTo>
                  <a:lnTo>
                    <a:pt x="2177" y="947"/>
                  </a:lnTo>
                  <a:lnTo>
                    <a:pt x="2177" y="936"/>
                  </a:lnTo>
                  <a:lnTo>
                    <a:pt x="2169" y="933"/>
                  </a:lnTo>
                  <a:lnTo>
                    <a:pt x="2167" y="920"/>
                  </a:lnTo>
                  <a:lnTo>
                    <a:pt x="2177" y="902"/>
                  </a:lnTo>
                  <a:lnTo>
                    <a:pt x="2167" y="896"/>
                  </a:lnTo>
                  <a:lnTo>
                    <a:pt x="2160" y="904"/>
                  </a:lnTo>
                  <a:lnTo>
                    <a:pt x="2157" y="898"/>
                  </a:lnTo>
                  <a:lnTo>
                    <a:pt x="2158" y="889"/>
                  </a:lnTo>
                  <a:lnTo>
                    <a:pt x="2171" y="862"/>
                  </a:lnTo>
                  <a:lnTo>
                    <a:pt x="2175" y="862"/>
                  </a:lnTo>
                  <a:lnTo>
                    <a:pt x="2180" y="838"/>
                  </a:lnTo>
                  <a:lnTo>
                    <a:pt x="2189" y="835"/>
                  </a:lnTo>
                  <a:lnTo>
                    <a:pt x="2191" y="838"/>
                  </a:lnTo>
                  <a:lnTo>
                    <a:pt x="2197" y="833"/>
                  </a:lnTo>
                  <a:lnTo>
                    <a:pt x="2204" y="840"/>
                  </a:lnTo>
                  <a:lnTo>
                    <a:pt x="2209" y="827"/>
                  </a:lnTo>
                  <a:lnTo>
                    <a:pt x="2222" y="818"/>
                  </a:lnTo>
                  <a:lnTo>
                    <a:pt x="2226" y="820"/>
                  </a:lnTo>
                  <a:lnTo>
                    <a:pt x="2224" y="840"/>
                  </a:lnTo>
                  <a:lnTo>
                    <a:pt x="2237" y="820"/>
                  </a:lnTo>
                  <a:lnTo>
                    <a:pt x="2255" y="813"/>
                  </a:lnTo>
                  <a:lnTo>
                    <a:pt x="2275" y="818"/>
                  </a:lnTo>
                  <a:lnTo>
                    <a:pt x="2289" y="835"/>
                  </a:lnTo>
                  <a:lnTo>
                    <a:pt x="2293" y="818"/>
                  </a:lnTo>
                  <a:lnTo>
                    <a:pt x="2318" y="804"/>
                  </a:lnTo>
                  <a:lnTo>
                    <a:pt x="2317" y="798"/>
                  </a:lnTo>
                  <a:lnTo>
                    <a:pt x="2324" y="800"/>
                  </a:lnTo>
                  <a:lnTo>
                    <a:pt x="2322" y="795"/>
                  </a:lnTo>
                  <a:lnTo>
                    <a:pt x="2335" y="787"/>
                  </a:lnTo>
                  <a:lnTo>
                    <a:pt x="2340" y="776"/>
                  </a:lnTo>
                  <a:lnTo>
                    <a:pt x="2346" y="780"/>
                  </a:lnTo>
                  <a:lnTo>
                    <a:pt x="2364" y="769"/>
                  </a:lnTo>
                  <a:lnTo>
                    <a:pt x="2366" y="762"/>
                  </a:lnTo>
                  <a:lnTo>
                    <a:pt x="2398" y="749"/>
                  </a:lnTo>
                  <a:lnTo>
                    <a:pt x="2397" y="736"/>
                  </a:lnTo>
                  <a:lnTo>
                    <a:pt x="2404" y="747"/>
                  </a:lnTo>
                  <a:lnTo>
                    <a:pt x="2408" y="744"/>
                  </a:lnTo>
                  <a:lnTo>
                    <a:pt x="2429" y="756"/>
                  </a:lnTo>
                  <a:lnTo>
                    <a:pt x="2437" y="742"/>
                  </a:lnTo>
                  <a:lnTo>
                    <a:pt x="2429" y="731"/>
                  </a:lnTo>
                  <a:lnTo>
                    <a:pt x="2435" y="731"/>
                  </a:lnTo>
                  <a:lnTo>
                    <a:pt x="2426" y="714"/>
                  </a:lnTo>
                  <a:lnTo>
                    <a:pt x="2426" y="714"/>
                  </a:lnTo>
                  <a:close/>
                </a:path>
              </a:pathLst>
            </a:custGeom>
            <a:solidFill>
              <a:schemeClr val="tx2"/>
            </a:solidFill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0" name="Freeform 1297"/>
            <p:cNvSpPr>
              <a:spLocks/>
            </p:cNvSpPr>
            <p:nvPr/>
          </p:nvSpPr>
          <p:spPr bwMode="auto">
            <a:xfrm>
              <a:off x="915" y="980"/>
              <a:ext cx="16" cy="8"/>
            </a:xfrm>
            <a:custGeom>
              <a:avLst/>
              <a:gdLst>
                <a:gd name="T0" fmla="*/ 7 w 16"/>
                <a:gd name="T1" fmla="*/ 0 h 8"/>
                <a:gd name="T2" fmla="*/ 16 w 16"/>
                <a:gd name="T3" fmla="*/ 2 h 8"/>
                <a:gd name="T4" fmla="*/ 0 w 16"/>
                <a:gd name="T5" fmla="*/ 8 h 8"/>
                <a:gd name="T6" fmla="*/ 7 w 16"/>
                <a:gd name="T7" fmla="*/ 0 h 8"/>
                <a:gd name="T8" fmla="*/ 7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0"/>
                  </a:moveTo>
                  <a:lnTo>
                    <a:pt x="16" y="2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1" name="Freeform 1298"/>
            <p:cNvSpPr>
              <a:spLocks/>
            </p:cNvSpPr>
            <p:nvPr/>
          </p:nvSpPr>
          <p:spPr bwMode="auto">
            <a:xfrm>
              <a:off x="915" y="980"/>
              <a:ext cx="16" cy="8"/>
            </a:xfrm>
            <a:custGeom>
              <a:avLst/>
              <a:gdLst>
                <a:gd name="T0" fmla="*/ 7 w 16"/>
                <a:gd name="T1" fmla="*/ 0 h 8"/>
                <a:gd name="T2" fmla="*/ 16 w 16"/>
                <a:gd name="T3" fmla="*/ 2 h 8"/>
                <a:gd name="T4" fmla="*/ 0 w 16"/>
                <a:gd name="T5" fmla="*/ 8 h 8"/>
                <a:gd name="T6" fmla="*/ 7 w 16"/>
                <a:gd name="T7" fmla="*/ 0 h 8"/>
                <a:gd name="T8" fmla="*/ 7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0"/>
                  </a:moveTo>
                  <a:lnTo>
                    <a:pt x="16" y="2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2" name="Freeform 1299"/>
            <p:cNvSpPr>
              <a:spLocks/>
            </p:cNvSpPr>
            <p:nvPr/>
          </p:nvSpPr>
          <p:spPr bwMode="auto">
            <a:xfrm>
              <a:off x="835" y="1030"/>
              <a:ext cx="7" cy="7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7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3" name="Freeform 1300"/>
            <p:cNvSpPr>
              <a:spLocks/>
            </p:cNvSpPr>
            <p:nvPr/>
          </p:nvSpPr>
          <p:spPr bwMode="auto">
            <a:xfrm>
              <a:off x="835" y="1030"/>
              <a:ext cx="7" cy="7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7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4" name="Freeform 1301"/>
            <p:cNvSpPr>
              <a:spLocks/>
            </p:cNvSpPr>
            <p:nvPr/>
          </p:nvSpPr>
          <p:spPr bwMode="auto">
            <a:xfrm>
              <a:off x="893" y="1004"/>
              <a:ext cx="15" cy="9"/>
            </a:xfrm>
            <a:custGeom>
              <a:avLst/>
              <a:gdLst>
                <a:gd name="T0" fmla="*/ 0 w 15"/>
                <a:gd name="T1" fmla="*/ 4 h 9"/>
                <a:gd name="T2" fmla="*/ 15 w 15"/>
                <a:gd name="T3" fmla="*/ 0 h 9"/>
                <a:gd name="T4" fmla="*/ 13 w 15"/>
                <a:gd name="T5" fmla="*/ 6 h 9"/>
                <a:gd name="T6" fmla="*/ 7 w 15"/>
                <a:gd name="T7" fmla="*/ 9 h 9"/>
                <a:gd name="T8" fmla="*/ 0 w 15"/>
                <a:gd name="T9" fmla="*/ 4 h 9"/>
                <a:gd name="T10" fmla="*/ 0 w 1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0" y="4"/>
                  </a:moveTo>
                  <a:lnTo>
                    <a:pt x="15" y="0"/>
                  </a:lnTo>
                  <a:lnTo>
                    <a:pt x="13" y="6"/>
                  </a:lnTo>
                  <a:lnTo>
                    <a:pt x="7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5" name="Freeform 1302"/>
            <p:cNvSpPr>
              <a:spLocks/>
            </p:cNvSpPr>
            <p:nvPr/>
          </p:nvSpPr>
          <p:spPr bwMode="auto">
            <a:xfrm>
              <a:off x="893" y="1004"/>
              <a:ext cx="15" cy="9"/>
            </a:xfrm>
            <a:custGeom>
              <a:avLst/>
              <a:gdLst>
                <a:gd name="T0" fmla="*/ 0 w 15"/>
                <a:gd name="T1" fmla="*/ 4 h 9"/>
                <a:gd name="T2" fmla="*/ 15 w 15"/>
                <a:gd name="T3" fmla="*/ 0 h 9"/>
                <a:gd name="T4" fmla="*/ 13 w 15"/>
                <a:gd name="T5" fmla="*/ 6 h 9"/>
                <a:gd name="T6" fmla="*/ 7 w 15"/>
                <a:gd name="T7" fmla="*/ 9 h 9"/>
                <a:gd name="T8" fmla="*/ 0 w 15"/>
                <a:gd name="T9" fmla="*/ 4 h 9"/>
                <a:gd name="T10" fmla="*/ 0 w 1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0" y="4"/>
                  </a:moveTo>
                  <a:lnTo>
                    <a:pt x="15" y="0"/>
                  </a:lnTo>
                  <a:lnTo>
                    <a:pt x="13" y="6"/>
                  </a:lnTo>
                  <a:lnTo>
                    <a:pt x="7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6" name="Freeform 1303"/>
            <p:cNvSpPr>
              <a:spLocks/>
            </p:cNvSpPr>
            <p:nvPr/>
          </p:nvSpPr>
          <p:spPr bwMode="auto">
            <a:xfrm>
              <a:off x="802" y="968"/>
              <a:ext cx="153" cy="74"/>
            </a:xfrm>
            <a:custGeom>
              <a:avLst/>
              <a:gdLst>
                <a:gd name="T0" fmla="*/ 46 w 153"/>
                <a:gd name="T1" fmla="*/ 0 h 74"/>
                <a:gd name="T2" fmla="*/ 49 w 153"/>
                <a:gd name="T3" fmla="*/ 9 h 74"/>
                <a:gd name="T4" fmla="*/ 66 w 153"/>
                <a:gd name="T5" fmla="*/ 22 h 74"/>
                <a:gd name="T6" fmla="*/ 71 w 153"/>
                <a:gd name="T7" fmla="*/ 16 h 74"/>
                <a:gd name="T8" fmla="*/ 69 w 153"/>
                <a:gd name="T9" fmla="*/ 5 h 74"/>
                <a:gd name="T10" fmla="*/ 76 w 153"/>
                <a:gd name="T11" fmla="*/ 27 h 74"/>
                <a:gd name="T12" fmla="*/ 86 w 153"/>
                <a:gd name="T13" fmla="*/ 23 h 74"/>
                <a:gd name="T14" fmla="*/ 84 w 153"/>
                <a:gd name="T15" fmla="*/ 32 h 74"/>
                <a:gd name="T16" fmla="*/ 89 w 153"/>
                <a:gd name="T17" fmla="*/ 32 h 74"/>
                <a:gd name="T18" fmla="*/ 100 w 153"/>
                <a:gd name="T19" fmla="*/ 31 h 74"/>
                <a:gd name="T20" fmla="*/ 113 w 153"/>
                <a:gd name="T21" fmla="*/ 12 h 74"/>
                <a:gd name="T22" fmla="*/ 124 w 153"/>
                <a:gd name="T23" fmla="*/ 5 h 74"/>
                <a:gd name="T24" fmla="*/ 138 w 153"/>
                <a:gd name="T25" fmla="*/ 3 h 74"/>
                <a:gd name="T26" fmla="*/ 153 w 153"/>
                <a:gd name="T27" fmla="*/ 11 h 74"/>
                <a:gd name="T28" fmla="*/ 147 w 153"/>
                <a:gd name="T29" fmla="*/ 16 h 74"/>
                <a:gd name="T30" fmla="*/ 131 w 153"/>
                <a:gd name="T31" fmla="*/ 9 h 74"/>
                <a:gd name="T32" fmla="*/ 138 w 153"/>
                <a:gd name="T33" fmla="*/ 12 h 74"/>
                <a:gd name="T34" fmla="*/ 133 w 153"/>
                <a:gd name="T35" fmla="*/ 14 h 74"/>
                <a:gd name="T36" fmla="*/ 142 w 153"/>
                <a:gd name="T37" fmla="*/ 20 h 74"/>
                <a:gd name="T38" fmla="*/ 122 w 153"/>
                <a:gd name="T39" fmla="*/ 18 h 74"/>
                <a:gd name="T40" fmla="*/ 122 w 153"/>
                <a:gd name="T41" fmla="*/ 23 h 74"/>
                <a:gd name="T42" fmla="*/ 111 w 153"/>
                <a:gd name="T43" fmla="*/ 31 h 74"/>
                <a:gd name="T44" fmla="*/ 109 w 153"/>
                <a:gd name="T45" fmla="*/ 38 h 74"/>
                <a:gd name="T46" fmla="*/ 100 w 153"/>
                <a:gd name="T47" fmla="*/ 49 h 74"/>
                <a:gd name="T48" fmla="*/ 80 w 153"/>
                <a:gd name="T49" fmla="*/ 58 h 74"/>
                <a:gd name="T50" fmla="*/ 78 w 153"/>
                <a:gd name="T51" fmla="*/ 69 h 74"/>
                <a:gd name="T52" fmla="*/ 40 w 153"/>
                <a:gd name="T53" fmla="*/ 74 h 74"/>
                <a:gd name="T54" fmla="*/ 15 w 153"/>
                <a:gd name="T55" fmla="*/ 54 h 74"/>
                <a:gd name="T56" fmla="*/ 0 w 153"/>
                <a:gd name="T57" fmla="*/ 56 h 74"/>
                <a:gd name="T58" fmla="*/ 9 w 153"/>
                <a:gd name="T59" fmla="*/ 49 h 74"/>
                <a:gd name="T60" fmla="*/ 46 w 153"/>
                <a:gd name="T61" fmla="*/ 62 h 74"/>
                <a:gd name="T62" fmla="*/ 46 w 153"/>
                <a:gd name="T63" fmla="*/ 54 h 74"/>
                <a:gd name="T64" fmla="*/ 55 w 153"/>
                <a:gd name="T65" fmla="*/ 52 h 74"/>
                <a:gd name="T66" fmla="*/ 55 w 153"/>
                <a:gd name="T67" fmla="*/ 40 h 74"/>
                <a:gd name="T68" fmla="*/ 66 w 153"/>
                <a:gd name="T69" fmla="*/ 40 h 74"/>
                <a:gd name="T70" fmla="*/ 62 w 153"/>
                <a:gd name="T71" fmla="*/ 38 h 74"/>
                <a:gd name="T72" fmla="*/ 66 w 153"/>
                <a:gd name="T73" fmla="*/ 32 h 74"/>
                <a:gd name="T74" fmla="*/ 58 w 153"/>
                <a:gd name="T75" fmla="*/ 31 h 74"/>
                <a:gd name="T76" fmla="*/ 60 w 153"/>
                <a:gd name="T77" fmla="*/ 25 h 74"/>
                <a:gd name="T78" fmla="*/ 47 w 153"/>
                <a:gd name="T79" fmla="*/ 16 h 74"/>
                <a:gd name="T80" fmla="*/ 36 w 153"/>
                <a:gd name="T81" fmla="*/ 2 h 74"/>
                <a:gd name="T82" fmla="*/ 46 w 153"/>
                <a:gd name="T8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74">
                  <a:moveTo>
                    <a:pt x="46" y="0"/>
                  </a:moveTo>
                  <a:lnTo>
                    <a:pt x="49" y="9"/>
                  </a:lnTo>
                  <a:lnTo>
                    <a:pt x="66" y="22"/>
                  </a:lnTo>
                  <a:lnTo>
                    <a:pt x="71" y="16"/>
                  </a:lnTo>
                  <a:lnTo>
                    <a:pt x="69" y="5"/>
                  </a:lnTo>
                  <a:lnTo>
                    <a:pt x="76" y="27"/>
                  </a:lnTo>
                  <a:lnTo>
                    <a:pt x="86" y="23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100" y="31"/>
                  </a:lnTo>
                  <a:lnTo>
                    <a:pt x="113" y="12"/>
                  </a:lnTo>
                  <a:lnTo>
                    <a:pt x="124" y="5"/>
                  </a:lnTo>
                  <a:lnTo>
                    <a:pt x="138" y="3"/>
                  </a:lnTo>
                  <a:lnTo>
                    <a:pt x="153" y="11"/>
                  </a:lnTo>
                  <a:lnTo>
                    <a:pt x="147" y="16"/>
                  </a:lnTo>
                  <a:lnTo>
                    <a:pt x="131" y="9"/>
                  </a:lnTo>
                  <a:lnTo>
                    <a:pt x="138" y="12"/>
                  </a:lnTo>
                  <a:lnTo>
                    <a:pt x="133" y="14"/>
                  </a:lnTo>
                  <a:lnTo>
                    <a:pt x="142" y="20"/>
                  </a:lnTo>
                  <a:lnTo>
                    <a:pt x="122" y="18"/>
                  </a:lnTo>
                  <a:lnTo>
                    <a:pt x="122" y="23"/>
                  </a:lnTo>
                  <a:lnTo>
                    <a:pt x="111" y="31"/>
                  </a:lnTo>
                  <a:lnTo>
                    <a:pt x="109" y="38"/>
                  </a:lnTo>
                  <a:lnTo>
                    <a:pt x="100" y="49"/>
                  </a:lnTo>
                  <a:lnTo>
                    <a:pt x="80" y="58"/>
                  </a:lnTo>
                  <a:lnTo>
                    <a:pt x="78" y="69"/>
                  </a:lnTo>
                  <a:lnTo>
                    <a:pt x="40" y="74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9" y="49"/>
                  </a:lnTo>
                  <a:lnTo>
                    <a:pt x="46" y="62"/>
                  </a:lnTo>
                  <a:lnTo>
                    <a:pt x="46" y="54"/>
                  </a:lnTo>
                  <a:lnTo>
                    <a:pt x="55" y="52"/>
                  </a:lnTo>
                  <a:lnTo>
                    <a:pt x="55" y="40"/>
                  </a:lnTo>
                  <a:lnTo>
                    <a:pt x="66" y="40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58" y="31"/>
                  </a:lnTo>
                  <a:lnTo>
                    <a:pt x="60" y="25"/>
                  </a:lnTo>
                  <a:lnTo>
                    <a:pt x="47" y="16"/>
                  </a:lnTo>
                  <a:lnTo>
                    <a:pt x="3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7" name="Freeform 1304"/>
            <p:cNvSpPr>
              <a:spLocks/>
            </p:cNvSpPr>
            <p:nvPr/>
          </p:nvSpPr>
          <p:spPr bwMode="auto">
            <a:xfrm>
              <a:off x="802" y="968"/>
              <a:ext cx="153" cy="74"/>
            </a:xfrm>
            <a:custGeom>
              <a:avLst/>
              <a:gdLst>
                <a:gd name="T0" fmla="*/ 46 w 153"/>
                <a:gd name="T1" fmla="*/ 0 h 74"/>
                <a:gd name="T2" fmla="*/ 49 w 153"/>
                <a:gd name="T3" fmla="*/ 9 h 74"/>
                <a:gd name="T4" fmla="*/ 66 w 153"/>
                <a:gd name="T5" fmla="*/ 22 h 74"/>
                <a:gd name="T6" fmla="*/ 71 w 153"/>
                <a:gd name="T7" fmla="*/ 16 h 74"/>
                <a:gd name="T8" fmla="*/ 69 w 153"/>
                <a:gd name="T9" fmla="*/ 5 h 74"/>
                <a:gd name="T10" fmla="*/ 76 w 153"/>
                <a:gd name="T11" fmla="*/ 27 h 74"/>
                <a:gd name="T12" fmla="*/ 86 w 153"/>
                <a:gd name="T13" fmla="*/ 23 h 74"/>
                <a:gd name="T14" fmla="*/ 84 w 153"/>
                <a:gd name="T15" fmla="*/ 32 h 74"/>
                <a:gd name="T16" fmla="*/ 89 w 153"/>
                <a:gd name="T17" fmla="*/ 32 h 74"/>
                <a:gd name="T18" fmla="*/ 100 w 153"/>
                <a:gd name="T19" fmla="*/ 31 h 74"/>
                <a:gd name="T20" fmla="*/ 113 w 153"/>
                <a:gd name="T21" fmla="*/ 12 h 74"/>
                <a:gd name="T22" fmla="*/ 124 w 153"/>
                <a:gd name="T23" fmla="*/ 5 h 74"/>
                <a:gd name="T24" fmla="*/ 138 w 153"/>
                <a:gd name="T25" fmla="*/ 3 h 74"/>
                <a:gd name="T26" fmla="*/ 153 w 153"/>
                <a:gd name="T27" fmla="*/ 11 h 74"/>
                <a:gd name="T28" fmla="*/ 147 w 153"/>
                <a:gd name="T29" fmla="*/ 16 h 74"/>
                <a:gd name="T30" fmla="*/ 131 w 153"/>
                <a:gd name="T31" fmla="*/ 9 h 74"/>
                <a:gd name="T32" fmla="*/ 138 w 153"/>
                <a:gd name="T33" fmla="*/ 12 h 74"/>
                <a:gd name="T34" fmla="*/ 133 w 153"/>
                <a:gd name="T35" fmla="*/ 14 h 74"/>
                <a:gd name="T36" fmla="*/ 142 w 153"/>
                <a:gd name="T37" fmla="*/ 20 h 74"/>
                <a:gd name="T38" fmla="*/ 122 w 153"/>
                <a:gd name="T39" fmla="*/ 18 h 74"/>
                <a:gd name="T40" fmla="*/ 122 w 153"/>
                <a:gd name="T41" fmla="*/ 23 h 74"/>
                <a:gd name="T42" fmla="*/ 111 w 153"/>
                <a:gd name="T43" fmla="*/ 31 h 74"/>
                <a:gd name="T44" fmla="*/ 109 w 153"/>
                <a:gd name="T45" fmla="*/ 38 h 74"/>
                <a:gd name="T46" fmla="*/ 100 w 153"/>
                <a:gd name="T47" fmla="*/ 49 h 74"/>
                <a:gd name="T48" fmla="*/ 80 w 153"/>
                <a:gd name="T49" fmla="*/ 58 h 74"/>
                <a:gd name="T50" fmla="*/ 78 w 153"/>
                <a:gd name="T51" fmla="*/ 69 h 74"/>
                <a:gd name="T52" fmla="*/ 40 w 153"/>
                <a:gd name="T53" fmla="*/ 74 h 74"/>
                <a:gd name="T54" fmla="*/ 15 w 153"/>
                <a:gd name="T55" fmla="*/ 54 h 74"/>
                <a:gd name="T56" fmla="*/ 0 w 153"/>
                <a:gd name="T57" fmla="*/ 56 h 74"/>
                <a:gd name="T58" fmla="*/ 9 w 153"/>
                <a:gd name="T59" fmla="*/ 49 h 74"/>
                <a:gd name="T60" fmla="*/ 46 w 153"/>
                <a:gd name="T61" fmla="*/ 62 h 74"/>
                <a:gd name="T62" fmla="*/ 46 w 153"/>
                <a:gd name="T63" fmla="*/ 54 h 74"/>
                <a:gd name="T64" fmla="*/ 55 w 153"/>
                <a:gd name="T65" fmla="*/ 52 h 74"/>
                <a:gd name="T66" fmla="*/ 55 w 153"/>
                <a:gd name="T67" fmla="*/ 40 h 74"/>
                <a:gd name="T68" fmla="*/ 66 w 153"/>
                <a:gd name="T69" fmla="*/ 40 h 74"/>
                <a:gd name="T70" fmla="*/ 62 w 153"/>
                <a:gd name="T71" fmla="*/ 38 h 74"/>
                <a:gd name="T72" fmla="*/ 66 w 153"/>
                <a:gd name="T73" fmla="*/ 32 h 74"/>
                <a:gd name="T74" fmla="*/ 58 w 153"/>
                <a:gd name="T75" fmla="*/ 31 h 74"/>
                <a:gd name="T76" fmla="*/ 60 w 153"/>
                <a:gd name="T77" fmla="*/ 25 h 74"/>
                <a:gd name="T78" fmla="*/ 47 w 153"/>
                <a:gd name="T79" fmla="*/ 16 h 74"/>
                <a:gd name="T80" fmla="*/ 36 w 153"/>
                <a:gd name="T81" fmla="*/ 2 h 74"/>
                <a:gd name="T82" fmla="*/ 46 w 153"/>
                <a:gd name="T8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74">
                  <a:moveTo>
                    <a:pt x="46" y="0"/>
                  </a:moveTo>
                  <a:lnTo>
                    <a:pt x="49" y="9"/>
                  </a:lnTo>
                  <a:lnTo>
                    <a:pt x="66" y="22"/>
                  </a:lnTo>
                  <a:lnTo>
                    <a:pt x="71" y="16"/>
                  </a:lnTo>
                  <a:lnTo>
                    <a:pt x="69" y="5"/>
                  </a:lnTo>
                  <a:lnTo>
                    <a:pt x="76" y="27"/>
                  </a:lnTo>
                  <a:lnTo>
                    <a:pt x="86" y="23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100" y="31"/>
                  </a:lnTo>
                  <a:lnTo>
                    <a:pt x="113" y="12"/>
                  </a:lnTo>
                  <a:lnTo>
                    <a:pt x="124" y="5"/>
                  </a:lnTo>
                  <a:lnTo>
                    <a:pt x="138" y="3"/>
                  </a:lnTo>
                  <a:lnTo>
                    <a:pt x="153" y="11"/>
                  </a:lnTo>
                  <a:lnTo>
                    <a:pt x="147" y="16"/>
                  </a:lnTo>
                  <a:lnTo>
                    <a:pt x="131" y="9"/>
                  </a:lnTo>
                  <a:lnTo>
                    <a:pt x="138" y="12"/>
                  </a:lnTo>
                  <a:lnTo>
                    <a:pt x="133" y="14"/>
                  </a:lnTo>
                  <a:lnTo>
                    <a:pt x="142" y="20"/>
                  </a:lnTo>
                  <a:lnTo>
                    <a:pt x="122" y="18"/>
                  </a:lnTo>
                  <a:lnTo>
                    <a:pt x="122" y="23"/>
                  </a:lnTo>
                  <a:lnTo>
                    <a:pt x="111" y="31"/>
                  </a:lnTo>
                  <a:lnTo>
                    <a:pt x="109" y="38"/>
                  </a:lnTo>
                  <a:lnTo>
                    <a:pt x="100" y="49"/>
                  </a:lnTo>
                  <a:lnTo>
                    <a:pt x="80" y="58"/>
                  </a:lnTo>
                  <a:lnTo>
                    <a:pt x="78" y="69"/>
                  </a:lnTo>
                  <a:lnTo>
                    <a:pt x="40" y="74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9" y="49"/>
                  </a:lnTo>
                  <a:lnTo>
                    <a:pt x="46" y="62"/>
                  </a:lnTo>
                  <a:lnTo>
                    <a:pt x="46" y="54"/>
                  </a:lnTo>
                  <a:lnTo>
                    <a:pt x="55" y="52"/>
                  </a:lnTo>
                  <a:lnTo>
                    <a:pt x="55" y="40"/>
                  </a:lnTo>
                  <a:lnTo>
                    <a:pt x="66" y="40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58" y="31"/>
                  </a:lnTo>
                  <a:lnTo>
                    <a:pt x="60" y="25"/>
                  </a:lnTo>
                  <a:lnTo>
                    <a:pt x="47" y="16"/>
                  </a:lnTo>
                  <a:lnTo>
                    <a:pt x="36" y="2"/>
                  </a:lnTo>
                  <a:lnTo>
                    <a:pt x="46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8" name="Freeform 1305"/>
            <p:cNvSpPr>
              <a:spLocks/>
            </p:cNvSpPr>
            <p:nvPr/>
          </p:nvSpPr>
          <p:spPr bwMode="auto">
            <a:xfrm>
              <a:off x="802" y="968"/>
              <a:ext cx="153" cy="74"/>
            </a:xfrm>
            <a:custGeom>
              <a:avLst/>
              <a:gdLst>
                <a:gd name="T0" fmla="*/ 46 w 153"/>
                <a:gd name="T1" fmla="*/ 0 h 74"/>
                <a:gd name="T2" fmla="*/ 49 w 153"/>
                <a:gd name="T3" fmla="*/ 9 h 74"/>
                <a:gd name="T4" fmla="*/ 66 w 153"/>
                <a:gd name="T5" fmla="*/ 22 h 74"/>
                <a:gd name="T6" fmla="*/ 71 w 153"/>
                <a:gd name="T7" fmla="*/ 16 h 74"/>
                <a:gd name="T8" fmla="*/ 69 w 153"/>
                <a:gd name="T9" fmla="*/ 5 h 74"/>
                <a:gd name="T10" fmla="*/ 76 w 153"/>
                <a:gd name="T11" fmla="*/ 27 h 74"/>
                <a:gd name="T12" fmla="*/ 86 w 153"/>
                <a:gd name="T13" fmla="*/ 23 h 74"/>
                <a:gd name="T14" fmla="*/ 84 w 153"/>
                <a:gd name="T15" fmla="*/ 32 h 74"/>
                <a:gd name="T16" fmla="*/ 89 w 153"/>
                <a:gd name="T17" fmla="*/ 32 h 74"/>
                <a:gd name="T18" fmla="*/ 100 w 153"/>
                <a:gd name="T19" fmla="*/ 31 h 74"/>
                <a:gd name="T20" fmla="*/ 113 w 153"/>
                <a:gd name="T21" fmla="*/ 12 h 74"/>
                <a:gd name="T22" fmla="*/ 124 w 153"/>
                <a:gd name="T23" fmla="*/ 5 h 74"/>
                <a:gd name="T24" fmla="*/ 138 w 153"/>
                <a:gd name="T25" fmla="*/ 3 h 74"/>
                <a:gd name="T26" fmla="*/ 153 w 153"/>
                <a:gd name="T27" fmla="*/ 11 h 74"/>
                <a:gd name="T28" fmla="*/ 147 w 153"/>
                <a:gd name="T29" fmla="*/ 16 h 74"/>
                <a:gd name="T30" fmla="*/ 131 w 153"/>
                <a:gd name="T31" fmla="*/ 9 h 74"/>
                <a:gd name="T32" fmla="*/ 138 w 153"/>
                <a:gd name="T33" fmla="*/ 12 h 74"/>
                <a:gd name="T34" fmla="*/ 133 w 153"/>
                <a:gd name="T35" fmla="*/ 14 h 74"/>
                <a:gd name="T36" fmla="*/ 142 w 153"/>
                <a:gd name="T37" fmla="*/ 20 h 74"/>
                <a:gd name="T38" fmla="*/ 122 w 153"/>
                <a:gd name="T39" fmla="*/ 18 h 74"/>
                <a:gd name="T40" fmla="*/ 122 w 153"/>
                <a:gd name="T41" fmla="*/ 23 h 74"/>
                <a:gd name="T42" fmla="*/ 111 w 153"/>
                <a:gd name="T43" fmla="*/ 31 h 74"/>
                <a:gd name="T44" fmla="*/ 109 w 153"/>
                <a:gd name="T45" fmla="*/ 38 h 74"/>
                <a:gd name="T46" fmla="*/ 100 w 153"/>
                <a:gd name="T47" fmla="*/ 49 h 74"/>
                <a:gd name="T48" fmla="*/ 80 w 153"/>
                <a:gd name="T49" fmla="*/ 58 h 74"/>
                <a:gd name="T50" fmla="*/ 78 w 153"/>
                <a:gd name="T51" fmla="*/ 69 h 74"/>
                <a:gd name="T52" fmla="*/ 40 w 153"/>
                <a:gd name="T53" fmla="*/ 74 h 74"/>
                <a:gd name="T54" fmla="*/ 15 w 153"/>
                <a:gd name="T55" fmla="*/ 54 h 74"/>
                <a:gd name="T56" fmla="*/ 0 w 153"/>
                <a:gd name="T57" fmla="*/ 56 h 74"/>
                <a:gd name="T58" fmla="*/ 9 w 153"/>
                <a:gd name="T59" fmla="*/ 49 h 74"/>
                <a:gd name="T60" fmla="*/ 46 w 153"/>
                <a:gd name="T61" fmla="*/ 62 h 74"/>
                <a:gd name="T62" fmla="*/ 46 w 153"/>
                <a:gd name="T63" fmla="*/ 54 h 74"/>
                <a:gd name="T64" fmla="*/ 55 w 153"/>
                <a:gd name="T65" fmla="*/ 52 h 74"/>
                <a:gd name="T66" fmla="*/ 55 w 153"/>
                <a:gd name="T67" fmla="*/ 40 h 74"/>
                <a:gd name="T68" fmla="*/ 66 w 153"/>
                <a:gd name="T69" fmla="*/ 40 h 74"/>
                <a:gd name="T70" fmla="*/ 62 w 153"/>
                <a:gd name="T71" fmla="*/ 38 h 74"/>
                <a:gd name="T72" fmla="*/ 66 w 153"/>
                <a:gd name="T73" fmla="*/ 32 h 74"/>
                <a:gd name="T74" fmla="*/ 58 w 153"/>
                <a:gd name="T75" fmla="*/ 31 h 74"/>
                <a:gd name="T76" fmla="*/ 60 w 153"/>
                <a:gd name="T77" fmla="*/ 25 h 74"/>
                <a:gd name="T78" fmla="*/ 47 w 153"/>
                <a:gd name="T79" fmla="*/ 16 h 74"/>
                <a:gd name="T80" fmla="*/ 36 w 153"/>
                <a:gd name="T81" fmla="*/ 2 h 74"/>
                <a:gd name="T82" fmla="*/ 46 w 153"/>
                <a:gd name="T8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74">
                  <a:moveTo>
                    <a:pt x="46" y="0"/>
                  </a:moveTo>
                  <a:lnTo>
                    <a:pt x="49" y="9"/>
                  </a:lnTo>
                  <a:lnTo>
                    <a:pt x="66" y="22"/>
                  </a:lnTo>
                  <a:lnTo>
                    <a:pt x="71" y="16"/>
                  </a:lnTo>
                  <a:lnTo>
                    <a:pt x="69" y="5"/>
                  </a:lnTo>
                  <a:lnTo>
                    <a:pt x="76" y="27"/>
                  </a:lnTo>
                  <a:lnTo>
                    <a:pt x="86" y="23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100" y="31"/>
                  </a:lnTo>
                  <a:lnTo>
                    <a:pt x="113" y="12"/>
                  </a:lnTo>
                  <a:lnTo>
                    <a:pt x="124" y="5"/>
                  </a:lnTo>
                  <a:lnTo>
                    <a:pt x="138" y="3"/>
                  </a:lnTo>
                  <a:lnTo>
                    <a:pt x="153" y="11"/>
                  </a:lnTo>
                  <a:lnTo>
                    <a:pt x="147" y="16"/>
                  </a:lnTo>
                  <a:lnTo>
                    <a:pt x="131" y="9"/>
                  </a:lnTo>
                  <a:lnTo>
                    <a:pt x="138" y="12"/>
                  </a:lnTo>
                  <a:lnTo>
                    <a:pt x="133" y="14"/>
                  </a:lnTo>
                  <a:lnTo>
                    <a:pt x="142" y="20"/>
                  </a:lnTo>
                  <a:lnTo>
                    <a:pt x="122" y="18"/>
                  </a:lnTo>
                  <a:lnTo>
                    <a:pt x="122" y="23"/>
                  </a:lnTo>
                  <a:lnTo>
                    <a:pt x="111" y="31"/>
                  </a:lnTo>
                  <a:lnTo>
                    <a:pt x="109" y="38"/>
                  </a:lnTo>
                  <a:lnTo>
                    <a:pt x="100" y="49"/>
                  </a:lnTo>
                  <a:lnTo>
                    <a:pt x="80" y="58"/>
                  </a:lnTo>
                  <a:lnTo>
                    <a:pt x="78" y="69"/>
                  </a:lnTo>
                  <a:lnTo>
                    <a:pt x="40" y="74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9" y="49"/>
                  </a:lnTo>
                  <a:lnTo>
                    <a:pt x="46" y="62"/>
                  </a:lnTo>
                  <a:lnTo>
                    <a:pt x="46" y="54"/>
                  </a:lnTo>
                  <a:lnTo>
                    <a:pt x="55" y="52"/>
                  </a:lnTo>
                  <a:lnTo>
                    <a:pt x="55" y="40"/>
                  </a:lnTo>
                  <a:lnTo>
                    <a:pt x="66" y="40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58" y="31"/>
                  </a:lnTo>
                  <a:lnTo>
                    <a:pt x="60" y="25"/>
                  </a:lnTo>
                  <a:lnTo>
                    <a:pt x="47" y="16"/>
                  </a:lnTo>
                  <a:lnTo>
                    <a:pt x="3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19" name="Freeform 1306"/>
            <p:cNvSpPr>
              <a:spLocks/>
            </p:cNvSpPr>
            <p:nvPr/>
          </p:nvSpPr>
          <p:spPr bwMode="auto">
            <a:xfrm>
              <a:off x="802" y="968"/>
              <a:ext cx="153" cy="74"/>
            </a:xfrm>
            <a:custGeom>
              <a:avLst/>
              <a:gdLst>
                <a:gd name="T0" fmla="*/ 46 w 153"/>
                <a:gd name="T1" fmla="*/ 0 h 74"/>
                <a:gd name="T2" fmla="*/ 49 w 153"/>
                <a:gd name="T3" fmla="*/ 9 h 74"/>
                <a:gd name="T4" fmla="*/ 66 w 153"/>
                <a:gd name="T5" fmla="*/ 22 h 74"/>
                <a:gd name="T6" fmla="*/ 71 w 153"/>
                <a:gd name="T7" fmla="*/ 16 h 74"/>
                <a:gd name="T8" fmla="*/ 69 w 153"/>
                <a:gd name="T9" fmla="*/ 5 h 74"/>
                <a:gd name="T10" fmla="*/ 76 w 153"/>
                <a:gd name="T11" fmla="*/ 27 h 74"/>
                <a:gd name="T12" fmla="*/ 86 w 153"/>
                <a:gd name="T13" fmla="*/ 23 h 74"/>
                <a:gd name="T14" fmla="*/ 84 w 153"/>
                <a:gd name="T15" fmla="*/ 32 h 74"/>
                <a:gd name="T16" fmla="*/ 89 w 153"/>
                <a:gd name="T17" fmla="*/ 32 h 74"/>
                <a:gd name="T18" fmla="*/ 100 w 153"/>
                <a:gd name="T19" fmla="*/ 31 h 74"/>
                <a:gd name="T20" fmla="*/ 113 w 153"/>
                <a:gd name="T21" fmla="*/ 12 h 74"/>
                <a:gd name="T22" fmla="*/ 124 w 153"/>
                <a:gd name="T23" fmla="*/ 5 h 74"/>
                <a:gd name="T24" fmla="*/ 138 w 153"/>
                <a:gd name="T25" fmla="*/ 3 h 74"/>
                <a:gd name="T26" fmla="*/ 153 w 153"/>
                <a:gd name="T27" fmla="*/ 11 h 74"/>
                <a:gd name="T28" fmla="*/ 147 w 153"/>
                <a:gd name="T29" fmla="*/ 16 h 74"/>
                <a:gd name="T30" fmla="*/ 131 w 153"/>
                <a:gd name="T31" fmla="*/ 9 h 74"/>
                <a:gd name="T32" fmla="*/ 138 w 153"/>
                <a:gd name="T33" fmla="*/ 12 h 74"/>
                <a:gd name="T34" fmla="*/ 133 w 153"/>
                <a:gd name="T35" fmla="*/ 14 h 74"/>
                <a:gd name="T36" fmla="*/ 142 w 153"/>
                <a:gd name="T37" fmla="*/ 20 h 74"/>
                <a:gd name="T38" fmla="*/ 122 w 153"/>
                <a:gd name="T39" fmla="*/ 18 h 74"/>
                <a:gd name="T40" fmla="*/ 122 w 153"/>
                <a:gd name="T41" fmla="*/ 23 h 74"/>
                <a:gd name="T42" fmla="*/ 111 w 153"/>
                <a:gd name="T43" fmla="*/ 31 h 74"/>
                <a:gd name="T44" fmla="*/ 109 w 153"/>
                <a:gd name="T45" fmla="*/ 38 h 74"/>
                <a:gd name="T46" fmla="*/ 100 w 153"/>
                <a:gd name="T47" fmla="*/ 49 h 74"/>
                <a:gd name="T48" fmla="*/ 80 w 153"/>
                <a:gd name="T49" fmla="*/ 58 h 74"/>
                <a:gd name="T50" fmla="*/ 78 w 153"/>
                <a:gd name="T51" fmla="*/ 69 h 74"/>
                <a:gd name="T52" fmla="*/ 40 w 153"/>
                <a:gd name="T53" fmla="*/ 74 h 74"/>
                <a:gd name="T54" fmla="*/ 15 w 153"/>
                <a:gd name="T55" fmla="*/ 54 h 74"/>
                <a:gd name="T56" fmla="*/ 0 w 153"/>
                <a:gd name="T57" fmla="*/ 56 h 74"/>
                <a:gd name="T58" fmla="*/ 9 w 153"/>
                <a:gd name="T59" fmla="*/ 49 h 74"/>
                <a:gd name="T60" fmla="*/ 46 w 153"/>
                <a:gd name="T61" fmla="*/ 62 h 74"/>
                <a:gd name="T62" fmla="*/ 46 w 153"/>
                <a:gd name="T63" fmla="*/ 54 h 74"/>
                <a:gd name="T64" fmla="*/ 55 w 153"/>
                <a:gd name="T65" fmla="*/ 52 h 74"/>
                <a:gd name="T66" fmla="*/ 55 w 153"/>
                <a:gd name="T67" fmla="*/ 40 h 74"/>
                <a:gd name="T68" fmla="*/ 66 w 153"/>
                <a:gd name="T69" fmla="*/ 40 h 74"/>
                <a:gd name="T70" fmla="*/ 62 w 153"/>
                <a:gd name="T71" fmla="*/ 38 h 74"/>
                <a:gd name="T72" fmla="*/ 66 w 153"/>
                <a:gd name="T73" fmla="*/ 32 h 74"/>
                <a:gd name="T74" fmla="*/ 58 w 153"/>
                <a:gd name="T75" fmla="*/ 31 h 74"/>
                <a:gd name="T76" fmla="*/ 60 w 153"/>
                <a:gd name="T77" fmla="*/ 25 h 74"/>
                <a:gd name="T78" fmla="*/ 47 w 153"/>
                <a:gd name="T79" fmla="*/ 16 h 74"/>
                <a:gd name="T80" fmla="*/ 36 w 153"/>
                <a:gd name="T81" fmla="*/ 2 h 74"/>
                <a:gd name="T82" fmla="*/ 46 w 153"/>
                <a:gd name="T8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74">
                  <a:moveTo>
                    <a:pt x="46" y="0"/>
                  </a:moveTo>
                  <a:lnTo>
                    <a:pt x="49" y="9"/>
                  </a:lnTo>
                  <a:lnTo>
                    <a:pt x="66" y="22"/>
                  </a:lnTo>
                  <a:lnTo>
                    <a:pt x="71" y="16"/>
                  </a:lnTo>
                  <a:lnTo>
                    <a:pt x="69" y="5"/>
                  </a:lnTo>
                  <a:lnTo>
                    <a:pt x="76" y="27"/>
                  </a:lnTo>
                  <a:lnTo>
                    <a:pt x="86" y="23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100" y="31"/>
                  </a:lnTo>
                  <a:lnTo>
                    <a:pt x="113" y="12"/>
                  </a:lnTo>
                  <a:lnTo>
                    <a:pt x="124" y="5"/>
                  </a:lnTo>
                  <a:lnTo>
                    <a:pt x="138" y="3"/>
                  </a:lnTo>
                  <a:lnTo>
                    <a:pt x="153" y="11"/>
                  </a:lnTo>
                  <a:lnTo>
                    <a:pt x="147" y="16"/>
                  </a:lnTo>
                  <a:lnTo>
                    <a:pt x="131" y="9"/>
                  </a:lnTo>
                  <a:lnTo>
                    <a:pt x="138" y="12"/>
                  </a:lnTo>
                  <a:lnTo>
                    <a:pt x="133" y="14"/>
                  </a:lnTo>
                  <a:lnTo>
                    <a:pt x="142" y="20"/>
                  </a:lnTo>
                  <a:lnTo>
                    <a:pt x="122" y="18"/>
                  </a:lnTo>
                  <a:lnTo>
                    <a:pt x="122" y="23"/>
                  </a:lnTo>
                  <a:lnTo>
                    <a:pt x="111" y="31"/>
                  </a:lnTo>
                  <a:lnTo>
                    <a:pt x="109" y="38"/>
                  </a:lnTo>
                  <a:lnTo>
                    <a:pt x="100" y="49"/>
                  </a:lnTo>
                  <a:lnTo>
                    <a:pt x="80" y="58"/>
                  </a:lnTo>
                  <a:lnTo>
                    <a:pt x="78" y="69"/>
                  </a:lnTo>
                  <a:lnTo>
                    <a:pt x="40" y="74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9" y="49"/>
                  </a:lnTo>
                  <a:lnTo>
                    <a:pt x="46" y="62"/>
                  </a:lnTo>
                  <a:lnTo>
                    <a:pt x="46" y="54"/>
                  </a:lnTo>
                  <a:lnTo>
                    <a:pt x="55" y="52"/>
                  </a:lnTo>
                  <a:lnTo>
                    <a:pt x="55" y="40"/>
                  </a:lnTo>
                  <a:lnTo>
                    <a:pt x="66" y="40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58" y="31"/>
                  </a:lnTo>
                  <a:lnTo>
                    <a:pt x="60" y="25"/>
                  </a:lnTo>
                  <a:lnTo>
                    <a:pt x="47" y="16"/>
                  </a:lnTo>
                  <a:lnTo>
                    <a:pt x="36" y="2"/>
                  </a:lnTo>
                  <a:lnTo>
                    <a:pt x="46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0" name="Freeform 1307"/>
            <p:cNvSpPr>
              <a:spLocks/>
            </p:cNvSpPr>
            <p:nvPr/>
          </p:nvSpPr>
          <p:spPr bwMode="auto">
            <a:xfrm>
              <a:off x="922" y="1071"/>
              <a:ext cx="78" cy="39"/>
            </a:xfrm>
            <a:custGeom>
              <a:avLst/>
              <a:gdLst>
                <a:gd name="T0" fmla="*/ 0 w 78"/>
                <a:gd name="T1" fmla="*/ 39 h 39"/>
                <a:gd name="T2" fmla="*/ 24 w 78"/>
                <a:gd name="T3" fmla="*/ 8 h 39"/>
                <a:gd name="T4" fmla="*/ 33 w 78"/>
                <a:gd name="T5" fmla="*/ 6 h 39"/>
                <a:gd name="T6" fmla="*/ 27 w 78"/>
                <a:gd name="T7" fmla="*/ 2 h 39"/>
                <a:gd name="T8" fmla="*/ 31 w 78"/>
                <a:gd name="T9" fmla="*/ 0 h 39"/>
                <a:gd name="T10" fmla="*/ 42 w 78"/>
                <a:gd name="T11" fmla="*/ 0 h 39"/>
                <a:gd name="T12" fmla="*/ 33 w 78"/>
                <a:gd name="T13" fmla="*/ 8 h 39"/>
                <a:gd name="T14" fmla="*/ 33 w 78"/>
                <a:gd name="T15" fmla="*/ 13 h 39"/>
                <a:gd name="T16" fmla="*/ 42 w 78"/>
                <a:gd name="T17" fmla="*/ 11 h 39"/>
                <a:gd name="T18" fmla="*/ 38 w 78"/>
                <a:gd name="T19" fmla="*/ 17 h 39"/>
                <a:gd name="T20" fmla="*/ 56 w 78"/>
                <a:gd name="T21" fmla="*/ 15 h 39"/>
                <a:gd name="T22" fmla="*/ 78 w 78"/>
                <a:gd name="T23" fmla="*/ 19 h 39"/>
                <a:gd name="T24" fmla="*/ 33 w 78"/>
                <a:gd name="T25" fmla="*/ 24 h 39"/>
                <a:gd name="T26" fmla="*/ 16 w 78"/>
                <a:gd name="T27" fmla="*/ 31 h 39"/>
                <a:gd name="T28" fmla="*/ 16 w 78"/>
                <a:gd name="T29" fmla="*/ 39 h 39"/>
                <a:gd name="T30" fmla="*/ 0 w 78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9">
                  <a:moveTo>
                    <a:pt x="0" y="39"/>
                  </a:moveTo>
                  <a:lnTo>
                    <a:pt x="24" y="8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56" y="15"/>
                  </a:lnTo>
                  <a:lnTo>
                    <a:pt x="78" y="19"/>
                  </a:lnTo>
                  <a:lnTo>
                    <a:pt x="33" y="24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1" name="Freeform 1308"/>
            <p:cNvSpPr>
              <a:spLocks/>
            </p:cNvSpPr>
            <p:nvPr/>
          </p:nvSpPr>
          <p:spPr bwMode="auto">
            <a:xfrm>
              <a:off x="922" y="1071"/>
              <a:ext cx="78" cy="39"/>
            </a:xfrm>
            <a:custGeom>
              <a:avLst/>
              <a:gdLst>
                <a:gd name="T0" fmla="*/ 0 w 78"/>
                <a:gd name="T1" fmla="*/ 39 h 39"/>
                <a:gd name="T2" fmla="*/ 24 w 78"/>
                <a:gd name="T3" fmla="*/ 8 h 39"/>
                <a:gd name="T4" fmla="*/ 33 w 78"/>
                <a:gd name="T5" fmla="*/ 6 h 39"/>
                <a:gd name="T6" fmla="*/ 27 w 78"/>
                <a:gd name="T7" fmla="*/ 2 h 39"/>
                <a:gd name="T8" fmla="*/ 31 w 78"/>
                <a:gd name="T9" fmla="*/ 0 h 39"/>
                <a:gd name="T10" fmla="*/ 42 w 78"/>
                <a:gd name="T11" fmla="*/ 0 h 39"/>
                <a:gd name="T12" fmla="*/ 33 w 78"/>
                <a:gd name="T13" fmla="*/ 8 h 39"/>
                <a:gd name="T14" fmla="*/ 33 w 78"/>
                <a:gd name="T15" fmla="*/ 13 h 39"/>
                <a:gd name="T16" fmla="*/ 42 w 78"/>
                <a:gd name="T17" fmla="*/ 11 h 39"/>
                <a:gd name="T18" fmla="*/ 38 w 78"/>
                <a:gd name="T19" fmla="*/ 17 h 39"/>
                <a:gd name="T20" fmla="*/ 56 w 78"/>
                <a:gd name="T21" fmla="*/ 15 h 39"/>
                <a:gd name="T22" fmla="*/ 78 w 78"/>
                <a:gd name="T23" fmla="*/ 19 h 39"/>
                <a:gd name="T24" fmla="*/ 33 w 78"/>
                <a:gd name="T25" fmla="*/ 24 h 39"/>
                <a:gd name="T26" fmla="*/ 16 w 78"/>
                <a:gd name="T27" fmla="*/ 31 h 39"/>
                <a:gd name="T28" fmla="*/ 16 w 78"/>
                <a:gd name="T29" fmla="*/ 39 h 39"/>
                <a:gd name="T30" fmla="*/ 0 w 78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9">
                  <a:moveTo>
                    <a:pt x="0" y="39"/>
                  </a:moveTo>
                  <a:lnTo>
                    <a:pt x="24" y="8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56" y="15"/>
                  </a:lnTo>
                  <a:lnTo>
                    <a:pt x="78" y="19"/>
                  </a:lnTo>
                  <a:lnTo>
                    <a:pt x="33" y="24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0" y="39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2" name="Freeform 1309"/>
            <p:cNvSpPr>
              <a:spLocks/>
            </p:cNvSpPr>
            <p:nvPr/>
          </p:nvSpPr>
          <p:spPr bwMode="auto">
            <a:xfrm>
              <a:off x="922" y="1071"/>
              <a:ext cx="78" cy="39"/>
            </a:xfrm>
            <a:custGeom>
              <a:avLst/>
              <a:gdLst>
                <a:gd name="T0" fmla="*/ 0 w 78"/>
                <a:gd name="T1" fmla="*/ 39 h 39"/>
                <a:gd name="T2" fmla="*/ 24 w 78"/>
                <a:gd name="T3" fmla="*/ 8 h 39"/>
                <a:gd name="T4" fmla="*/ 33 w 78"/>
                <a:gd name="T5" fmla="*/ 6 h 39"/>
                <a:gd name="T6" fmla="*/ 27 w 78"/>
                <a:gd name="T7" fmla="*/ 2 h 39"/>
                <a:gd name="T8" fmla="*/ 31 w 78"/>
                <a:gd name="T9" fmla="*/ 0 h 39"/>
                <a:gd name="T10" fmla="*/ 42 w 78"/>
                <a:gd name="T11" fmla="*/ 0 h 39"/>
                <a:gd name="T12" fmla="*/ 33 w 78"/>
                <a:gd name="T13" fmla="*/ 8 h 39"/>
                <a:gd name="T14" fmla="*/ 33 w 78"/>
                <a:gd name="T15" fmla="*/ 13 h 39"/>
                <a:gd name="T16" fmla="*/ 42 w 78"/>
                <a:gd name="T17" fmla="*/ 11 h 39"/>
                <a:gd name="T18" fmla="*/ 38 w 78"/>
                <a:gd name="T19" fmla="*/ 17 h 39"/>
                <a:gd name="T20" fmla="*/ 56 w 78"/>
                <a:gd name="T21" fmla="*/ 15 h 39"/>
                <a:gd name="T22" fmla="*/ 78 w 78"/>
                <a:gd name="T23" fmla="*/ 19 h 39"/>
                <a:gd name="T24" fmla="*/ 33 w 78"/>
                <a:gd name="T25" fmla="*/ 24 h 39"/>
                <a:gd name="T26" fmla="*/ 16 w 78"/>
                <a:gd name="T27" fmla="*/ 31 h 39"/>
                <a:gd name="T28" fmla="*/ 16 w 78"/>
                <a:gd name="T29" fmla="*/ 39 h 39"/>
                <a:gd name="T30" fmla="*/ 0 w 78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9">
                  <a:moveTo>
                    <a:pt x="0" y="39"/>
                  </a:moveTo>
                  <a:lnTo>
                    <a:pt x="24" y="8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56" y="15"/>
                  </a:lnTo>
                  <a:lnTo>
                    <a:pt x="78" y="19"/>
                  </a:lnTo>
                  <a:lnTo>
                    <a:pt x="33" y="24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3" name="Freeform 1310"/>
            <p:cNvSpPr>
              <a:spLocks/>
            </p:cNvSpPr>
            <p:nvPr/>
          </p:nvSpPr>
          <p:spPr bwMode="auto">
            <a:xfrm>
              <a:off x="922" y="1071"/>
              <a:ext cx="78" cy="39"/>
            </a:xfrm>
            <a:custGeom>
              <a:avLst/>
              <a:gdLst>
                <a:gd name="T0" fmla="*/ 0 w 78"/>
                <a:gd name="T1" fmla="*/ 39 h 39"/>
                <a:gd name="T2" fmla="*/ 24 w 78"/>
                <a:gd name="T3" fmla="*/ 8 h 39"/>
                <a:gd name="T4" fmla="*/ 33 w 78"/>
                <a:gd name="T5" fmla="*/ 6 h 39"/>
                <a:gd name="T6" fmla="*/ 27 w 78"/>
                <a:gd name="T7" fmla="*/ 2 h 39"/>
                <a:gd name="T8" fmla="*/ 31 w 78"/>
                <a:gd name="T9" fmla="*/ 0 h 39"/>
                <a:gd name="T10" fmla="*/ 42 w 78"/>
                <a:gd name="T11" fmla="*/ 0 h 39"/>
                <a:gd name="T12" fmla="*/ 33 w 78"/>
                <a:gd name="T13" fmla="*/ 8 h 39"/>
                <a:gd name="T14" fmla="*/ 33 w 78"/>
                <a:gd name="T15" fmla="*/ 13 h 39"/>
                <a:gd name="T16" fmla="*/ 42 w 78"/>
                <a:gd name="T17" fmla="*/ 11 h 39"/>
                <a:gd name="T18" fmla="*/ 38 w 78"/>
                <a:gd name="T19" fmla="*/ 17 h 39"/>
                <a:gd name="T20" fmla="*/ 56 w 78"/>
                <a:gd name="T21" fmla="*/ 15 h 39"/>
                <a:gd name="T22" fmla="*/ 78 w 78"/>
                <a:gd name="T23" fmla="*/ 19 h 39"/>
                <a:gd name="T24" fmla="*/ 33 w 78"/>
                <a:gd name="T25" fmla="*/ 24 h 39"/>
                <a:gd name="T26" fmla="*/ 16 w 78"/>
                <a:gd name="T27" fmla="*/ 31 h 39"/>
                <a:gd name="T28" fmla="*/ 16 w 78"/>
                <a:gd name="T29" fmla="*/ 39 h 39"/>
                <a:gd name="T30" fmla="*/ 0 w 78"/>
                <a:gd name="T3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39">
                  <a:moveTo>
                    <a:pt x="0" y="39"/>
                  </a:moveTo>
                  <a:lnTo>
                    <a:pt x="24" y="8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56" y="15"/>
                  </a:lnTo>
                  <a:lnTo>
                    <a:pt x="78" y="19"/>
                  </a:lnTo>
                  <a:lnTo>
                    <a:pt x="33" y="24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0" y="39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4" name="Freeform 1311"/>
            <p:cNvSpPr>
              <a:spLocks/>
            </p:cNvSpPr>
            <p:nvPr/>
          </p:nvSpPr>
          <p:spPr bwMode="auto">
            <a:xfrm>
              <a:off x="1113" y="1235"/>
              <a:ext cx="51" cy="104"/>
            </a:xfrm>
            <a:custGeom>
              <a:avLst/>
              <a:gdLst>
                <a:gd name="T0" fmla="*/ 20 w 51"/>
                <a:gd name="T1" fmla="*/ 2 h 104"/>
                <a:gd name="T2" fmla="*/ 22 w 51"/>
                <a:gd name="T3" fmla="*/ 6 h 104"/>
                <a:gd name="T4" fmla="*/ 20 w 51"/>
                <a:gd name="T5" fmla="*/ 11 h 104"/>
                <a:gd name="T6" fmla="*/ 26 w 51"/>
                <a:gd name="T7" fmla="*/ 7 h 104"/>
                <a:gd name="T8" fmla="*/ 27 w 51"/>
                <a:gd name="T9" fmla="*/ 11 h 104"/>
                <a:gd name="T10" fmla="*/ 24 w 51"/>
                <a:gd name="T11" fmla="*/ 13 h 104"/>
                <a:gd name="T12" fmla="*/ 24 w 51"/>
                <a:gd name="T13" fmla="*/ 16 h 104"/>
                <a:gd name="T14" fmla="*/ 27 w 51"/>
                <a:gd name="T15" fmla="*/ 31 h 104"/>
                <a:gd name="T16" fmla="*/ 33 w 51"/>
                <a:gd name="T17" fmla="*/ 36 h 104"/>
                <a:gd name="T18" fmla="*/ 36 w 51"/>
                <a:gd name="T19" fmla="*/ 58 h 104"/>
                <a:gd name="T20" fmla="*/ 51 w 51"/>
                <a:gd name="T21" fmla="*/ 82 h 104"/>
                <a:gd name="T22" fmla="*/ 46 w 51"/>
                <a:gd name="T23" fmla="*/ 98 h 104"/>
                <a:gd name="T24" fmla="*/ 46 w 51"/>
                <a:gd name="T25" fmla="*/ 98 h 104"/>
                <a:gd name="T26" fmla="*/ 42 w 51"/>
                <a:gd name="T27" fmla="*/ 104 h 104"/>
                <a:gd name="T28" fmla="*/ 38 w 51"/>
                <a:gd name="T29" fmla="*/ 104 h 104"/>
                <a:gd name="T30" fmla="*/ 36 w 51"/>
                <a:gd name="T31" fmla="*/ 96 h 104"/>
                <a:gd name="T32" fmla="*/ 44 w 51"/>
                <a:gd name="T33" fmla="*/ 82 h 104"/>
                <a:gd name="T34" fmla="*/ 38 w 51"/>
                <a:gd name="T35" fmla="*/ 84 h 104"/>
                <a:gd name="T36" fmla="*/ 42 w 51"/>
                <a:gd name="T37" fmla="*/ 73 h 104"/>
                <a:gd name="T38" fmla="*/ 36 w 51"/>
                <a:gd name="T39" fmla="*/ 71 h 104"/>
                <a:gd name="T40" fmla="*/ 33 w 51"/>
                <a:gd name="T41" fmla="*/ 76 h 104"/>
                <a:gd name="T42" fmla="*/ 27 w 51"/>
                <a:gd name="T43" fmla="*/ 58 h 104"/>
                <a:gd name="T44" fmla="*/ 24 w 51"/>
                <a:gd name="T45" fmla="*/ 66 h 104"/>
                <a:gd name="T46" fmla="*/ 20 w 51"/>
                <a:gd name="T47" fmla="*/ 66 h 104"/>
                <a:gd name="T48" fmla="*/ 18 w 51"/>
                <a:gd name="T49" fmla="*/ 55 h 104"/>
                <a:gd name="T50" fmla="*/ 9 w 51"/>
                <a:gd name="T51" fmla="*/ 47 h 104"/>
                <a:gd name="T52" fmla="*/ 7 w 51"/>
                <a:gd name="T53" fmla="*/ 38 h 104"/>
                <a:gd name="T54" fmla="*/ 13 w 51"/>
                <a:gd name="T55" fmla="*/ 35 h 104"/>
                <a:gd name="T56" fmla="*/ 2 w 51"/>
                <a:gd name="T57" fmla="*/ 31 h 104"/>
                <a:gd name="T58" fmla="*/ 0 w 51"/>
                <a:gd name="T59" fmla="*/ 26 h 104"/>
                <a:gd name="T60" fmla="*/ 6 w 51"/>
                <a:gd name="T61" fmla="*/ 15 h 104"/>
                <a:gd name="T62" fmla="*/ 22 w 51"/>
                <a:gd name="T63" fmla="*/ 18 h 104"/>
                <a:gd name="T64" fmla="*/ 16 w 51"/>
                <a:gd name="T65" fmla="*/ 9 h 104"/>
                <a:gd name="T66" fmla="*/ 20 w 51"/>
                <a:gd name="T67" fmla="*/ 6 h 104"/>
                <a:gd name="T68" fmla="*/ 11 w 51"/>
                <a:gd name="T69" fmla="*/ 0 h 104"/>
                <a:gd name="T70" fmla="*/ 20 w 51"/>
                <a:gd name="T71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104">
                  <a:moveTo>
                    <a:pt x="20" y="2"/>
                  </a:moveTo>
                  <a:lnTo>
                    <a:pt x="22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7" y="31"/>
                  </a:lnTo>
                  <a:lnTo>
                    <a:pt x="33" y="36"/>
                  </a:lnTo>
                  <a:lnTo>
                    <a:pt x="36" y="58"/>
                  </a:lnTo>
                  <a:lnTo>
                    <a:pt x="51" y="8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2" y="104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38" y="84"/>
                  </a:lnTo>
                  <a:lnTo>
                    <a:pt x="42" y="73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27" y="58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7" y="38"/>
                  </a:lnTo>
                  <a:lnTo>
                    <a:pt x="13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6" y="15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5" name="Freeform 1312"/>
            <p:cNvSpPr>
              <a:spLocks/>
            </p:cNvSpPr>
            <p:nvPr/>
          </p:nvSpPr>
          <p:spPr bwMode="auto">
            <a:xfrm>
              <a:off x="1113" y="1235"/>
              <a:ext cx="51" cy="104"/>
            </a:xfrm>
            <a:custGeom>
              <a:avLst/>
              <a:gdLst>
                <a:gd name="T0" fmla="*/ 20 w 51"/>
                <a:gd name="T1" fmla="*/ 2 h 104"/>
                <a:gd name="T2" fmla="*/ 22 w 51"/>
                <a:gd name="T3" fmla="*/ 6 h 104"/>
                <a:gd name="T4" fmla="*/ 20 w 51"/>
                <a:gd name="T5" fmla="*/ 11 h 104"/>
                <a:gd name="T6" fmla="*/ 26 w 51"/>
                <a:gd name="T7" fmla="*/ 7 h 104"/>
                <a:gd name="T8" fmla="*/ 27 w 51"/>
                <a:gd name="T9" fmla="*/ 11 h 104"/>
                <a:gd name="T10" fmla="*/ 24 w 51"/>
                <a:gd name="T11" fmla="*/ 13 h 104"/>
                <a:gd name="T12" fmla="*/ 24 w 51"/>
                <a:gd name="T13" fmla="*/ 16 h 104"/>
                <a:gd name="T14" fmla="*/ 27 w 51"/>
                <a:gd name="T15" fmla="*/ 31 h 104"/>
                <a:gd name="T16" fmla="*/ 33 w 51"/>
                <a:gd name="T17" fmla="*/ 36 h 104"/>
                <a:gd name="T18" fmla="*/ 36 w 51"/>
                <a:gd name="T19" fmla="*/ 58 h 104"/>
                <a:gd name="T20" fmla="*/ 51 w 51"/>
                <a:gd name="T21" fmla="*/ 82 h 104"/>
                <a:gd name="T22" fmla="*/ 46 w 51"/>
                <a:gd name="T23" fmla="*/ 98 h 104"/>
                <a:gd name="T24" fmla="*/ 46 w 51"/>
                <a:gd name="T25" fmla="*/ 98 h 104"/>
                <a:gd name="T26" fmla="*/ 42 w 51"/>
                <a:gd name="T27" fmla="*/ 104 h 104"/>
                <a:gd name="T28" fmla="*/ 38 w 51"/>
                <a:gd name="T29" fmla="*/ 104 h 104"/>
                <a:gd name="T30" fmla="*/ 36 w 51"/>
                <a:gd name="T31" fmla="*/ 96 h 104"/>
                <a:gd name="T32" fmla="*/ 44 w 51"/>
                <a:gd name="T33" fmla="*/ 82 h 104"/>
                <a:gd name="T34" fmla="*/ 38 w 51"/>
                <a:gd name="T35" fmla="*/ 84 h 104"/>
                <a:gd name="T36" fmla="*/ 42 w 51"/>
                <a:gd name="T37" fmla="*/ 73 h 104"/>
                <a:gd name="T38" fmla="*/ 36 w 51"/>
                <a:gd name="T39" fmla="*/ 71 h 104"/>
                <a:gd name="T40" fmla="*/ 33 w 51"/>
                <a:gd name="T41" fmla="*/ 76 h 104"/>
                <a:gd name="T42" fmla="*/ 27 w 51"/>
                <a:gd name="T43" fmla="*/ 58 h 104"/>
                <a:gd name="T44" fmla="*/ 24 w 51"/>
                <a:gd name="T45" fmla="*/ 66 h 104"/>
                <a:gd name="T46" fmla="*/ 20 w 51"/>
                <a:gd name="T47" fmla="*/ 66 h 104"/>
                <a:gd name="T48" fmla="*/ 18 w 51"/>
                <a:gd name="T49" fmla="*/ 55 h 104"/>
                <a:gd name="T50" fmla="*/ 9 w 51"/>
                <a:gd name="T51" fmla="*/ 47 h 104"/>
                <a:gd name="T52" fmla="*/ 7 w 51"/>
                <a:gd name="T53" fmla="*/ 38 h 104"/>
                <a:gd name="T54" fmla="*/ 13 w 51"/>
                <a:gd name="T55" fmla="*/ 35 h 104"/>
                <a:gd name="T56" fmla="*/ 2 w 51"/>
                <a:gd name="T57" fmla="*/ 31 h 104"/>
                <a:gd name="T58" fmla="*/ 0 w 51"/>
                <a:gd name="T59" fmla="*/ 26 h 104"/>
                <a:gd name="T60" fmla="*/ 6 w 51"/>
                <a:gd name="T61" fmla="*/ 15 h 104"/>
                <a:gd name="T62" fmla="*/ 22 w 51"/>
                <a:gd name="T63" fmla="*/ 18 h 104"/>
                <a:gd name="T64" fmla="*/ 16 w 51"/>
                <a:gd name="T65" fmla="*/ 9 h 104"/>
                <a:gd name="T66" fmla="*/ 20 w 51"/>
                <a:gd name="T67" fmla="*/ 6 h 104"/>
                <a:gd name="T68" fmla="*/ 11 w 51"/>
                <a:gd name="T69" fmla="*/ 0 h 104"/>
                <a:gd name="T70" fmla="*/ 20 w 51"/>
                <a:gd name="T71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104">
                  <a:moveTo>
                    <a:pt x="20" y="2"/>
                  </a:moveTo>
                  <a:lnTo>
                    <a:pt x="22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7" y="31"/>
                  </a:lnTo>
                  <a:lnTo>
                    <a:pt x="33" y="36"/>
                  </a:lnTo>
                  <a:lnTo>
                    <a:pt x="36" y="58"/>
                  </a:lnTo>
                  <a:lnTo>
                    <a:pt x="51" y="8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2" y="104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38" y="84"/>
                  </a:lnTo>
                  <a:lnTo>
                    <a:pt x="42" y="73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27" y="58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7" y="38"/>
                  </a:lnTo>
                  <a:lnTo>
                    <a:pt x="13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6" y="15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20" y="2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6" name="Freeform 1313"/>
            <p:cNvSpPr>
              <a:spLocks/>
            </p:cNvSpPr>
            <p:nvPr/>
          </p:nvSpPr>
          <p:spPr bwMode="auto">
            <a:xfrm>
              <a:off x="1113" y="1235"/>
              <a:ext cx="51" cy="104"/>
            </a:xfrm>
            <a:custGeom>
              <a:avLst/>
              <a:gdLst>
                <a:gd name="T0" fmla="*/ 20 w 51"/>
                <a:gd name="T1" fmla="*/ 2 h 104"/>
                <a:gd name="T2" fmla="*/ 22 w 51"/>
                <a:gd name="T3" fmla="*/ 6 h 104"/>
                <a:gd name="T4" fmla="*/ 20 w 51"/>
                <a:gd name="T5" fmla="*/ 11 h 104"/>
                <a:gd name="T6" fmla="*/ 26 w 51"/>
                <a:gd name="T7" fmla="*/ 7 h 104"/>
                <a:gd name="T8" fmla="*/ 27 w 51"/>
                <a:gd name="T9" fmla="*/ 11 h 104"/>
                <a:gd name="T10" fmla="*/ 24 w 51"/>
                <a:gd name="T11" fmla="*/ 13 h 104"/>
                <a:gd name="T12" fmla="*/ 24 w 51"/>
                <a:gd name="T13" fmla="*/ 16 h 104"/>
                <a:gd name="T14" fmla="*/ 27 w 51"/>
                <a:gd name="T15" fmla="*/ 31 h 104"/>
                <a:gd name="T16" fmla="*/ 33 w 51"/>
                <a:gd name="T17" fmla="*/ 36 h 104"/>
                <a:gd name="T18" fmla="*/ 36 w 51"/>
                <a:gd name="T19" fmla="*/ 58 h 104"/>
                <a:gd name="T20" fmla="*/ 51 w 51"/>
                <a:gd name="T21" fmla="*/ 82 h 104"/>
                <a:gd name="T22" fmla="*/ 46 w 51"/>
                <a:gd name="T23" fmla="*/ 98 h 104"/>
                <a:gd name="T24" fmla="*/ 46 w 51"/>
                <a:gd name="T25" fmla="*/ 98 h 104"/>
                <a:gd name="T26" fmla="*/ 42 w 51"/>
                <a:gd name="T27" fmla="*/ 104 h 104"/>
                <a:gd name="T28" fmla="*/ 38 w 51"/>
                <a:gd name="T29" fmla="*/ 104 h 104"/>
                <a:gd name="T30" fmla="*/ 36 w 51"/>
                <a:gd name="T31" fmla="*/ 96 h 104"/>
                <a:gd name="T32" fmla="*/ 44 w 51"/>
                <a:gd name="T33" fmla="*/ 82 h 104"/>
                <a:gd name="T34" fmla="*/ 38 w 51"/>
                <a:gd name="T35" fmla="*/ 84 h 104"/>
                <a:gd name="T36" fmla="*/ 42 w 51"/>
                <a:gd name="T37" fmla="*/ 73 h 104"/>
                <a:gd name="T38" fmla="*/ 36 w 51"/>
                <a:gd name="T39" fmla="*/ 71 h 104"/>
                <a:gd name="T40" fmla="*/ 33 w 51"/>
                <a:gd name="T41" fmla="*/ 76 h 104"/>
                <a:gd name="T42" fmla="*/ 27 w 51"/>
                <a:gd name="T43" fmla="*/ 58 h 104"/>
                <a:gd name="T44" fmla="*/ 24 w 51"/>
                <a:gd name="T45" fmla="*/ 66 h 104"/>
                <a:gd name="T46" fmla="*/ 20 w 51"/>
                <a:gd name="T47" fmla="*/ 66 h 104"/>
                <a:gd name="T48" fmla="*/ 18 w 51"/>
                <a:gd name="T49" fmla="*/ 55 h 104"/>
                <a:gd name="T50" fmla="*/ 9 w 51"/>
                <a:gd name="T51" fmla="*/ 47 h 104"/>
                <a:gd name="T52" fmla="*/ 7 w 51"/>
                <a:gd name="T53" fmla="*/ 38 h 104"/>
                <a:gd name="T54" fmla="*/ 13 w 51"/>
                <a:gd name="T55" fmla="*/ 35 h 104"/>
                <a:gd name="T56" fmla="*/ 2 w 51"/>
                <a:gd name="T57" fmla="*/ 31 h 104"/>
                <a:gd name="T58" fmla="*/ 0 w 51"/>
                <a:gd name="T59" fmla="*/ 26 h 104"/>
                <a:gd name="T60" fmla="*/ 6 w 51"/>
                <a:gd name="T61" fmla="*/ 15 h 104"/>
                <a:gd name="T62" fmla="*/ 22 w 51"/>
                <a:gd name="T63" fmla="*/ 18 h 104"/>
                <a:gd name="T64" fmla="*/ 16 w 51"/>
                <a:gd name="T65" fmla="*/ 9 h 104"/>
                <a:gd name="T66" fmla="*/ 20 w 51"/>
                <a:gd name="T67" fmla="*/ 6 h 104"/>
                <a:gd name="T68" fmla="*/ 11 w 51"/>
                <a:gd name="T69" fmla="*/ 0 h 104"/>
                <a:gd name="T70" fmla="*/ 20 w 51"/>
                <a:gd name="T71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104">
                  <a:moveTo>
                    <a:pt x="20" y="2"/>
                  </a:moveTo>
                  <a:lnTo>
                    <a:pt x="22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7" y="31"/>
                  </a:lnTo>
                  <a:lnTo>
                    <a:pt x="33" y="36"/>
                  </a:lnTo>
                  <a:lnTo>
                    <a:pt x="36" y="58"/>
                  </a:lnTo>
                  <a:lnTo>
                    <a:pt x="51" y="8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2" y="104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38" y="84"/>
                  </a:lnTo>
                  <a:lnTo>
                    <a:pt x="42" y="73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27" y="58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7" y="38"/>
                  </a:lnTo>
                  <a:lnTo>
                    <a:pt x="13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6" y="15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7" name="Freeform 1314"/>
            <p:cNvSpPr>
              <a:spLocks/>
            </p:cNvSpPr>
            <p:nvPr/>
          </p:nvSpPr>
          <p:spPr bwMode="auto">
            <a:xfrm>
              <a:off x="1113" y="1235"/>
              <a:ext cx="51" cy="104"/>
            </a:xfrm>
            <a:custGeom>
              <a:avLst/>
              <a:gdLst>
                <a:gd name="T0" fmla="*/ 20 w 51"/>
                <a:gd name="T1" fmla="*/ 2 h 104"/>
                <a:gd name="T2" fmla="*/ 22 w 51"/>
                <a:gd name="T3" fmla="*/ 6 h 104"/>
                <a:gd name="T4" fmla="*/ 20 w 51"/>
                <a:gd name="T5" fmla="*/ 11 h 104"/>
                <a:gd name="T6" fmla="*/ 26 w 51"/>
                <a:gd name="T7" fmla="*/ 7 h 104"/>
                <a:gd name="T8" fmla="*/ 27 w 51"/>
                <a:gd name="T9" fmla="*/ 11 h 104"/>
                <a:gd name="T10" fmla="*/ 24 w 51"/>
                <a:gd name="T11" fmla="*/ 13 h 104"/>
                <a:gd name="T12" fmla="*/ 24 w 51"/>
                <a:gd name="T13" fmla="*/ 16 h 104"/>
                <a:gd name="T14" fmla="*/ 27 w 51"/>
                <a:gd name="T15" fmla="*/ 31 h 104"/>
                <a:gd name="T16" fmla="*/ 33 w 51"/>
                <a:gd name="T17" fmla="*/ 36 h 104"/>
                <a:gd name="T18" fmla="*/ 36 w 51"/>
                <a:gd name="T19" fmla="*/ 58 h 104"/>
                <a:gd name="T20" fmla="*/ 51 w 51"/>
                <a:gd name="T21" fmla="*/ 82 h 104"/>
                <a:gd name="T22" fmla="*/ 46 w 51"/>
                <a:gd name="T23" fmla="*/ 98 h 104"/>
                <a:gd name="T24" fmla="*/ 46 w 51"/>
                <a:gd name="T25" fmla="*/ 98 h 104"/>
                <a:gd name="T26" fmla="*/ 42 w 51"/>
                <a:gd name="T27" fmla="*/ 104 h 104"/>
                <a:gd name="T28" fmla="*/ 38 w 51"/>
                <a:gd name="T29" fmla="*/ 104 h 104"/>
                <a:gd name="T30" fmla="*/ 36 w 51"/>
                <a:gd name="T31" fmla="*/ 96 h 104"/>
                <a:gd name="T32" fmla="*/ 44 w 51"/>
                <a:gd name="T33" fmla="*/ 82 h 104"/>
                <a:gd name="T34" fmla="*/ 38 w 51"/>
                <a:gd name="T35" fmla="*/ 84 h 104"/>
                <a:gd name="T36" fmla="*/ 42 w 51"/>
                <a:gd name="T37" fmla="*/ 73 h 104"/>
                <a:gd name="T38" fmla="*/ 36 w 51"/>
                <a:gd name="T39" fmla="*/ 71 h 104"/>
                <a:gd name="T40" fmla="*/ 33 w 51"/>
                <a:gd name="T41" fmla="*/ 76 h 104"/>
                <a:gd name="T42" fmla="*/ 27 w 51"/>
                <a:gd name="T43" fmla="*/ 58 h 104"/>
                <a:gd name="T44" fmla="*/ 24 w 51"/>
                <a:gd name="T45" fmla="*/ 66 h 104"/>
                <a:gd name="T46" fmla="*/ 20 w 51"/>
                <a:gd name="T47" fmla="*/ 66 h 104"/>
                <a:gd name="T48" fmla="*/ 18 w 51"/>
                <a:gd name="T49" fmla="*/ 55 h 104"/>
                <a:gd name="T50" fmla="*/ 9 w 51"/>
                <a:gd name="T51" fmla="*/ 47 h 104"/>
                <a:gd name="T52" fmla="*/ 7 w 51"/>
                <a:gd name="T53" fmla="*/ 38 h 104"/>
                <a:gd name="T54" fmla="*/ 13 w 51"/>
                <a:gd name="T55" fmla="*/ 35 h 104"/>
                <a:gd name="T56" fmla="*/ 2 w 51"/>
                <a:gd name="T57" fmla="*/ 31 h 104"/>
                <a:gd name="T58" fmla="*/ 0 w 51"/>
                <a:gd name="T59" fmla="*/ 26 h 104"/>
                <a:gd name="T60" fmla="*/ 6 w 51"/>
                <a:gd name="T61" fmla="*/ 15 h 104"/>
                <a:gd name="T62" fmla="*/ 22 w 51"/>
                <a:gd name="T63" fmla="*/ 18 h 104"/>
                <a:gd name="T64" fmla="*/ 16 w 51"/>
                <a:gd name="T65" fmla="*/ 9 h 104"/>
                <a:gd name="T66" fmla="*/ 20 w 51"/>
                <a:gd name="T67" fmla="*/ 6 h 104"/>
                <a:gd name="T68" fmla="*/ 11 w 51"/>
                <a:gd name="T69" fmla="*/ 0 h 104"/>
                <a:gd name="T70" fmla="*/ 20 w 51"/>
                <a:gd name="T71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104">
                  <a:moveTo>
                    <a:pt x="20" y="2"/>
                  </a:moveTo>
                  <a:lnTo>
                    <a:pt x="22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7" y="31"/>
                  </a:lnTo>
                  <a:lnTo>
                    <a:pt x="33" y="36"/>
                  </a:lnTo>
                  <a:lnTo>
                    <a:pt x="36" y="58"/>
                  </a:lnTo>
                  <a:lnTo>
                    <a:pt x="51" y="8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2" y="104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38" y="84"/>
                  </a:lnTo>
                  <a:lnTo>
                    <a:pt x="42" y="73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27" y="58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7" y="38"/>
                  </a:lnTo>
                  <a:lnTo>
                    <a:pt x="13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6" y="15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20" y="2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8" name="Freeform 1315"/>
            <p:cNvSpPr>
              <a:spLocks/>
            </p:cNvSpPr>
            <p:nvPr/>
          </p:nvSpPr>
          <p:spPr bwMode="auto">
            <a:xfrm>
              <a:off x="698" y="817"/>
              <a:ext cx="124" cy="89"/>
            </a:xfrm>
            <a:custGeom>
              <a:avLst/>
              <a:gdLst>
                <a:gd name="T0" fmla="*/ 84 w 124"/>
                <a:gd name="T1" fmla="*/ 0 h 89"/>
                <a:gd name="T2" fmla="*/ 99 w 124"/>
                <a:gd name="T3" fmla="*/ 5 h 89"/>
                <a:gd name="T4" fmla="*/ 79 w 124"/>
                <a:gd name="T5" fmla="*/ 18 h 89"/>
                <a:gd name="T6" fmla="*/ 77 w 124"/>
                <a:gd name="T7" fmla="*/ 25 h 89"/>
                <a:gd name="T8" fmla="*/ 79 w 124"/>
                <a:gd name="T9" fmla="*/ 27 h 89"/>
                <a:gd name="T10" fmla="*/ 106 w 124"/>
                <a:gd name="T11" fmla="*/ 27 h 89"/>
                <a:gd name="T12" fmla="*/ 122 w 124"/>
                <a:gd name="T13" fmla="*/ 14 h 89"/>
                <a:gd name="T14" fmla="*/ 120 w 124"/>
                <a:gd name="T15" fmla="*/ 25 h 89"/>
                <a:gd name="T16" fmla="*/ 124 w 124"/>
                <a:gd name="T17" fmla="*/ 22 h 89"/>
                <a:gd name="T18" fmla="*/ 119 w 124"/>
                <a:gd name="T19" fmla="*/ 31 h 89"/>
                <a:gd name="T20" fmla="*/ 120 w 124"/>
                <a:gd name="T21" fmla="*/ 32 h 89"/>
                <a:gd name="T22" fmla="*/ 108 w 124"/>
                <a:gd name="T23" fmla="*/ 54 h 89"/>
                <a:gd name="T24" fmla="*/ 91 w 124"/>
                <a:gd name="T25" fmla="*/ 51 h 89"/>
                <a:gd name="T26" fmla="*/ 84 w 124"/>
                <a:gd name="T27" fmla="*/ 60 h 89"/>
                <a:gd name="T28" fmla="*/ 91 w 124"/>
                <a:gd name="T29" fmla="*/ 69 h 89"/>
                <a:gd name="T30" fmla="*/ 84 w 124"/>
                <a:gd name="T31" fmla="*/ 67 h 89"/>
                <a:gd name="T32" fmla="*/ 62 w 124"/>
                <a:gd name="T33" fmla="*/ 89 h 89"/>
                <a:gd name="T34" fmla="*/ 60 w 124"/>
                <a:gd name="T35" fmla="*/ 83 h 89"/>
                <a:gd name="T36" fmla="*/ 75 w 124"/>
                <a:gd name="T37" fmla="*/ 71 h 89"/>
                <a:gd name="T38" fmla="*/ 77 w 124"/>
                <a:gd name="T39" fmla="*/ 65 h 89"/>
                <a:gd name="T40" fmla="*/ 75 w 124"/>
                <a:gd name="T41" fmla="*/ 58 h 89"/>
                <a:gd name="T42" fmla="*/ 60 w 124"/>
                <a:gd name="T43" fmla="*/ 65 h 89"/>
                <a:gd name="T44" fmla="*/ 59 w 124"/>
                <a:gd name="T45" fmla="*/ 76 h 89"/>
                <a:gd name="T46" fmla="*/ 51 w 124"/>
                <a:gd name="T47" fmla="*/ 82 h 89"/>
                <a:gd name="T48" fmla="*/ 28 w 124"/>
                <a:gd name="T49" fmla="*/ 74 h 89"/>
                <a:gd name="T50" fmla="*/ 37 w 124"/>
                <a:gd name="T51" fmla="*/ 71 h 89"/>
                <a:gd name="T52" fmla="*/ 39 w 124"/>
                <a:gd name="T53" fmla="*/ 62 h 89"/>
                <a:gd name="T54" fmla="*/ 46 w 124"/>
                <a:gd name="T55" fmla="*/ 54 h 89"/>
                <a:gd name="T56" fmla="*/ 48 w 124"/>
                <a:gd name="T57" fmla="*/ 49 h 89"/>
                <a:gd name="T58" fmla="*/ 42 w 124"/>
                <a:gd name="T59" fmla="*/ 42 h 89"/>
                <a:gd name="T60" fmla="*/ 60 w 124"/>
                <a:gd name="T61" fmla="*/ 43 h 89"/>
                <a:gd name="T62" fmla="*/ 62 w 124"/>
                <a:gd name="T63" fmla="*/ 40 h 89"/>
                <a:gd name="T64" fmla="*/ 33 w 124"/>
                <a:gd name="T65" fmla="*/ 32 h 89"/>
                <a:gd name="T66" fmla="*/ 31 w 124"/>
                <a:gd name="T67" fmla="*/ 40 h 89"/>
                <a:gd name="T68" fmla="*/ 9 w 124"/>
                <a:gd name="T69" fmla="*/ 34 h 89"/>
                <a:gd name="T70" fmla="*/ 6 w 124"/>
                <a:gd name="T71" fmla="*/ 43 h 89"/>
                <a:gd name="T72" fmla="*/ 0 w 124"/>
                <a:gd name="T73" fmla="*/ 36 h 89"/>
                <a:gd name="T74" fmla="*/ 2 w 124"/>
                <a:gd name="T75" fmla="*/ 29 h 89"/>
                <a:gd name="T76" fmla="*/ 53 w 124"/>
                <a:gd name="T77" fmla="*/ 18 h 89"/>
                <a:gd name="T78" fmla="*/ 84 w 124"/>
                <a:gd name="T7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89">
                  <a:moveTo>
                    <a:pt x="84" y="0"/>
                  </a:moveTo>
                  <a:lnTo>
                    <a:pt x="99" y="5"/>
                  </a:lnTo>
                  <a:lnTo>
                    <a:pt x="79" y="18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106" y="27"/>
                  </a:lnTo>
                  <a:lnTo>
                    <a:pt x="122" y="14"/>
                  </a:lnTo>
                  <a:lnTo>
                    <a:pt x="120" y="25"/>
                  </a:lnTo>
                  <a:lnTo>
                    <a:pt x="124" y="22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08" y="54"/>
                  </a:lnTo>
                  <a:lnTo>
                    <a:pt x="91" y="51"/>
                  </a:lnTo>
                  <a:lnTo>
                    <a:pt x="84" y="60"/>
                  </a:lnTo>
                  <a:lnTo>
                    <a:pt x="91" y="69"/>
                  </a:lnTo>
                  <a:lnTo>
                    <a:pt x="84" y="67"/>
                  </a:lnTo>
                  <a:lnTo>
                    <a:pt x="62" y="89"/>
                  </a:lnTo>
                  <a:lnTo>
                    <a:pt x="60" y="83"/>
                  </a:lnTo>
                  <a:lnTo>
                    <a:pt x="75" y="71"/>
                  </a:lnTo>
                  <a:lnTo>
                    <a:pt x="77" y="65"/>
                  </a:lnTo>
                  <a:lnTo>
                    <a:pt x="75" y="58"/>
                  </a:lnTo>
                  <a:lnTo>
                    <a:pt x="60" y="65"/>
                  </a:lnTo>
                  <a:lnTo>
                    <a:pt x="59" y="76"/>
                  </a:lnTo>
                  <a:lnTo>
                    <a:pt x="51" y="82"/>
                  </a:lnTo>
                  <a:lnTo>
                    <a:pt x="28" y="74"/>
                  </a:lnTo>
                  <a:lnTo>
                    <a:pt x="37" y="71"/>
                  </a:lnTo>
                  <a:lnTo>
                    <a:pt x="39" y="62"/>
                  </a:lnTo>
                  <a:lnTo>
                    <a:pt x="46" y="54"/>
                  </a:lnTo>
                  <a:lnTo>
                    <a:pt x="48" y="49"/>
                  </a:lnTo>
                  <a:lnTo>
                    <a:pt x="42" y="42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9" y="34"/>
                  </a:lnTo>
                  <a:lnTo>
                    <a:pt x="6" y="43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3" y="18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29" name="Freeform 1316"/>
            <p:cNvSpPr>
              <a:spLocks/>
            </p:cNvSpPr>
            <p:nvPr/>
          </p:nvSpPr>
          <p:spPr bwMode="auto">
            <a:xfrm>
              <a:off x="698" y="817"/>
              <a:ext cx="124" cy="89"/>
            </a:xfrm>
            <a:custGeom>
              <a:avLst/>
              <a:gdLst>
                <a:gd name="T0" fmla="*/ 84 w 124"/>
                <a:gd name="T1" fmla="*/ 0 h 89"/>
                <a:gd name="T2" fmla="*/ 99 w 124"/>
                <a:gd name="T3" fmla="*/ 5 h 89"/>
                <a:gd name="T4" fmla="*/ 79 w 124"/>
                <a:gd name="T5" fmla="*/ 18 h 89"/>
                <a:gd name="T6" fmla="*/ 77 w 124"/>
                <a:gd name="T7" fmla="*/ 25 h 89"/>
                <a:gd name="T8" fmla="*/ 79 w 124"/>
                <a:gd name="T9" fmla="*/ 27 h 89"/>
                <a:gd name="T10" fmla="*/ 106 w 124"/>
                <a:gd name="T11" fmla="*/ 27 h 89"/>
                <a:gd name="T12" fmla="*/ 122 w 124"/>
                <a:gd name="T13" fmla="*/ 14 h 89"/>
                <a:gd name="T14" fmla="*/ 120 w 124"/>
                <a:gd name="T15" fmla="*/ 25 h 89"/>
                <a:gd name="T16" fmla="*/ 124 w 124"/>
                <a:gd name="T17" fmla="*/ 22 h 89"/>
                <a:gd name="T18" fmla="*/ 119 w 124"/>
                <a:gd name="T19" fmla="*/ 31 h 89"/>
                <a:gd name="T20" fmla="*/ 120 w 124"/>
                <a:gd name="T21" fmla="*/ 32 h 89"/>
                <a:gd name="T22" fmla="*/ 108 w 124"/>
                <a:gd name="T23" fmla="*/ 54 h 89"/>
                <a:gd name="T24" fmla="*/ 91 w 124"/>
                <a:gd name="T25" fmla="*/ 51 h 89"/>
                <a:gd name="T26" fmla="*/ 84 w 124"/>
                <a:gd name="T27" fmla="*/ 60 h 89"/>
                <a:gd name="T28" fmla="*/ 91 w 124"/>
                <a:gd name="T29" fmla="*/ 69 h 89"/>
                <a:gd name="T30" fmla="*/ 84 w 124"/>
                <a:gd name="T31" fmla="*/ 67 h 89"/>
                <a:gd name="T32" fmla="*/ 62 w 124"/>
                <a:gd name="T33" fmla="*/ 89 h 89"/>
                <a:gd name="T34" fmla="*/ 60 w 124"/>
                <a:gd name="T35" fmla="*/ 83 h 89"/>
                <a:gd name="T36" fmla="*/ 75 w 124"/>
                <a:gd name="T37" fmla="*/ 71 h 89"/>
                <a:gd name="T38" fmla="*/ 77 w 124"/>
                <a:gd name="T39" fmla="*/ 65 h 89"/>
                <a:gd name="T40" fmla="*/ 75 w 124"/>
                <a:gd name="T41" fmla="*/ 58 h 89"/>
                <a:gd name="T42" fmla="*/ 60 w 124"/>
                <a:gd name="T43" fmla="*/ 65 h 89"/>
                <a:gd name="T44" fmla="*/ 59 w 124"/>
                <a:gd name="T45" fmla="*/ 76 h 89"/>
                <a:gd name="T46" fmla="*/ 51 w 124"/>
                <a:gd name="T47" fmla="*/ 82 h 89"/>
                <a:gd name="T48" fmla="*/ 28 w 124"/>
                <a:gd name="T49" fmla="*/ 74 h 89"/>
                <a:gd name="T50" fmla="*/ 37 w 124"/>
                <a:gd name="T51" fmla="*/ 71 h 89"/>
                <a:gd name="T52" fmla="*/ 39 w 124"/>
                <a:gd name="T53" fmla="*/ 62 h 89"/>
                <a:gd name="T54" fmla="*/ 46 w 124"/>
                <a:gd name="T55" fmla="*/ 54 h 89"/>
                <a:gd name="T56" fmla="*/ 48 w 124"/>
                <a:gd name="T57" fmla="*/ 49 h 89"/>
                <a:gd name="T58" fmla="*/ 42 w 124"/>
                <a:gd name="T59" fmla="*/ 42 h 89"/>
                <a:gd name="T60" fmla="*/ 60 w 124"/>
                <a:gd name="T61" fmla="*/ 43 h 89"/>
                <a:gd name="T62" fmla="*/ 62 w 124"/>
                <a:gd name="T63" fmla="*/ 40 h 89"/>
                <a:gd name="T64" fmla="*/ 33 w 124"/>
                <a:gd name="T65" fmla="*/ 32 h 89"/>
                <a:gd name="T66" fmla="*/ 31 w 124"/>
                <a:gd name="T67" fmla="*/ 40 h 89"/>
                <a:gd name="T68" fmla="*/ 9 w 124"/>
                <a:gd name="T69" fmla="*/ 34 h 89"/>
                <a:gd name="T70" fmla="*/ 6 w 124"/>
                <a:gd name="T71" fmla="*/ 43 h 89"/>
                <a:gd name="T72" fmla="*/ 0 w 124"/>
                <a:gd name="T73" fmla="*/ 36 h 89"/>
                <a:gd name="T74" fmla="*/ 2 w 124"/>
                <a:gd name="T75" fmla="*/ 29 h 89"/>
                <a:gd name="T76" fmla="*/ 53 w 124"/>
                <a:gd name="T77" fmla="*/ 18 h 89"/>
                <a:gd name="T78" fmla="*/ 84 w 124"/>
                <a:gd name="T7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89">
                  <a:moveTo>
                    <a:pt x="84" y="0"/>
                  </a:moveTo>
                  <a:lnTo>
                    <a:pt x="99" y="5"/>
                  </a:lnTo>
                  <a:lnTo>
                    <a:pt x="79" y="18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106" y="27"/>
                  </a:lnTo>
                  <a:lnTo>
                    <a:pt x="122" y="14"/>
                  </a:lnTo>
                  <a:lnTo>
                    <a:pt x="120" y="25"/>
                  </a:lnTo>
                  <a:lnTo>
                    <a:pt x="124" y="22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08" y="54"/>
                  </a:lnTo>
                  <a:lnTo>
                    <a:pt x="91" y="51"/>
                  </a:lnTo>
                  <a:lnTo>
                    <a:pt x="84" y="60"/>
                  </a:lnTo>
                  <a:lnTo>
                    <a:pt x="91" y="69"/>
                  </a:lnTo>
                  <a:lnTo>
                    <a:pt x="84" y="67"/>
                  </a:lnTo>
                  <a:lnTo>
                    <a:pt x="62" y="89"/>
                  </a:lnTo>
                  <a:lnTo>
                    <a:pt x="60" y="83"/>
                  </a:lnTo>
                  <a:lnTo>
                    <a:pt x="75" y="71"/>
                  </a:lnTo>
                  <a:lnTo>
                    <a:pt x="77" y="65"/>
                  </a:lnTo>
                  <a:lnTo>
                    <a:pt x="75" y="58"/>
                  </a:lnTo>
                  <a:lnTo>
                    <a:pt x="60" y="65"/>
                  </a:lnTo>
                  <a:lnTo>
                    <a:pt x="59" y="76"/>
                  </a:lnTo>
                  <a:lnTo>
                    <a:pt x="51" y="82"/>
                  </a:lnTo>
                  <a:lnTo>
                    <a:pt x="28" y="74"/>
                  </a:lnTo>
                  <a:lnTo>
                    <a:pt x="37" y="71"/>
                  </a:lnTo>
                  <a:lnTo>
                    <a:pt x="39" y="62"/>
                  </a:lnTo>
                  <a:lnTo>
                    <a:pt x="46" y="54"/>
                  </a:lnTo>
                  <a:lnTo>
                    <a:pt x="48" y="49"/>
                  </a:lnTo>
                  <a:lnTo>
                    <a:pt x="42" y="42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9" y="34"/>
                  </a:lnTo>
                  <a:lnTo>
                    <a:pt x="6" y="43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3" y="18"/>
                  </a:lnTo>
                  <a:lnTo>
                    <a:pt x="84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0" name="Freeform 1317"/>
            <p:cNvSpPr>
              <a:spLocks/>
            </p:cNvSpPr>
            <p:nvPr/>
          </p:nvSpPr>
          <p:spPr bwMode="auto">
            <a:xfrm>
              <a:off x="698" y="817"/>
              <a:ext cx="124" cy="89"/>
            </a:xfrm>
            <a:custGeom>
              <a:avLst/>
              <a:gdLst>
                <a:gd name="T0" fmla="*/ 84 w 124"/>
                <a:gd name="T1" fmla="*/ 0 h 89"/>
                <a:gd name="T2" fmla="*/ 99 w 124"/>
                <a:gd name="T3" fmla="*/ 5 h 89"/>
                <a:gd name="T4" fmla="*/ 79 w 124"/>
                <a:gd name="T5" fmla="*/ 18 h 89"/>
                <a:gd name="T6" fmla="*/ 77 w 124"/>
                <a:gd name="T7" fmla="*/ 25 h 89"/>
                <a:gd name="T8" fmla="*/ 79 w 124"/>
                <a:gd name="T9" fmla="*/ 27 h 89"/>
                <a:gd name="T10" fmla="*/ 106 w 124"/>
                <a:gd name="T11" fmla="*/ 27 h 89"/>
                <a:gd name="T12" fmla="*/ 122 w 124"/>
                <a:gd name="T13" fmla="*/ 14 h 89"/>
                <a:gd name="T14" fmla="*/ 120 w 124"/>
                <a:gd name="T15" fmla="*/ 25 h 89"/>
                <a:gd name="T16" fmla="*/ 124 w 124"/>
                <a:gd name="T17" fmla="*/ 22 h 89"/>
                <a:gd name="T18" fmla="*/ 119 w 124"/>
                <a:gd name="T19" fmla="*/ 31 h 89"/>
                <a:gd name="T20" fmla="*/ 120 w 124"/>
                <a:gd name="T21" fmla="*/ 32 h 89"/>
                <a:gd name="T22" fmla="*/ 108 w 124"/>
                <a:gd name="T23" fmla="*/ 54 h 89"/>
                <a:gd name="T24" fmla="*/ 91 w 124"/>
                <a:gd name="T25" fmla="*/ 51 h 89"/>
                <a:gd name="T26" fmla="*/ 84 w 124"/>
                <a:gd name="T27" fmla="*/ 60 h 89"/>
                <a:gd name="T28" fmla="*/ 91 w 124"/>
                <a:gd name="T29" fmla="*/ 69 h 89"/>
                <a:gd name="T30" fmla="*/ 84 w 124"/>
                <a:gd name="T31" fmla="*/ 67 h 89"/>
                <a:gd name="T32" fmla="*/ 62 w 124"/>
                <a:gd name="T33" fmla="*/ 89 h 89"/>
                <a:gd name="T34" fmla="*/ 60 w 124"/>
                <a:gd name="T35" fmla="*/ 83 h 89"/>
                <a:gd name="T36" fmla="*/ 75 w 124"/>
                <a:gd name="T37" fmla="*/ 71 h 89"/>
                <a:gd name="T38" fmla="*/ 77 w 124"/>
                <a:gd name="T39" fmla="*/ 65 h 89"/>
                <a:gd name="T40" fmla="*/ 75 w 124"/>
                <a:gd name="T41" fmla="*/ 58 h 89"/>
                <a:gd name="T42" fmla="*/ 60 w 124"/>
                <a:gd name="T43" fmla="*/ 65 h 89"/>
                <a:gd name="T44" fmla="*/ 59 w 124"/>
                <a:gd name="T45" fmla="*/ 76 h 89"/>
                <a:gd name="T46" fmla="*/ 51 w 124"/>
                <a:gd name="T47" fmla="*/ 82 h 89"/>
                <a:gd name="T48" fmla="*/ 28 w 124"/>
                <a:gd name="T49" fmla="*/ 74 h 89"/>
                <a:gd name="T50" fmla="*/ 37 w 124"/>
                <a:gd name="T51" fmla="*/ 71 h 89"/>
                <a:gd name="T52" fmla="*/ 39 w 124"/>
                <a:gd name="T53" fmla="*/ 62 h 89"/>
                <a:gd name="T54" fmla="*/ 46 w 124"/>
                <a:gd name="T55" fmla="*/ 54 h 89"/>
                <a:gd name="T56" fmla="*/ 48 w 124"/>
                <a:gd name="T57" fmla="*/ 49 h 89"/>
                <a:gd name="T58" fmla="*/ 42 w 124"/>
                <a:gd name="T59" fmla="*/ 42 h 89"/>
                <a:gd name="T60" fmla="*/ 60 w 124"/>
                <a:gd name="T61" fmla="*/ 43 h 89"/>
                <a:gd name="T62" fmla="*/ 62 w 124"/>
                <a:gd name="T63" fmla="*/ 40 h 89"/>
                <a:gd name="T64" fmla="*/ 33 w 124"/>
                <a:gd name="T65" fmla="*/ 32 h 89"/>
                <a:gd name="T66" fmla="*/ 31 w 124"/>
                <a:gd name="T67" fmla="*/ 40 h 89"/>
                <a:gd name="T68" fmla="*/ 9 w 124"/>
                <a:gd name="T69" fmla="*/ 34 h 89"/>
                <a:gd name="T70" fmla="*/ 6 w 124"/>
                <a:gd name="T71" fmla="*/ 43 h 89"/>
                <a:gd name="T72" fmla="*/ 0 w 124"/>
                <a:gd name="T73" fmla="*/ 36 h 89"/>
                <a:gd name="T74" fmla="*/ 2 w 124"/>
                <a:gd name="T75" fmla="*/ 29 h 89"/>
                <a:gd name="T76" fmla="*/ 53 w 124"/>
                <a:gd name="T77" fmla="*/ 18 h 89"/>
                <a:gd name="T78" fmla="*/ 84 w 124"/>
                <a:gd name="T7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89">
                  <a:moveTo>
                    <a:pt x="84" y="0"/>
                  </a:moveTo>
                  <a:lnTo>
                    <a:pt x="99" y="5"/>
                  </a:lnTo>
                  <a:lnTo>
                    <a:pt x="79" y="18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106" y="27"/>
                  </a:lnTo>
                  <a:lnTo>
                    <a:pt x="122" y="14"/>
                  </a:lnTo>
                  <a:lnTo>
                    <a:pt x="120" y="25"/>
                  </a:lnTo>
                  <a:lnTo>
                    <a:pt x="124" y="22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08" y="54"/>
                  </a:lnTo>
                  <a:lnTo>
                    <a:pt x="91" y="51"/>
                  </a:lnTo>
                  <a:lnTo>
                    <a:pt x="84" y="60"/>
                  </a:lnTo>
                  <a:lnTo>
                    <a:pt x="91" y="69"/>
                  </a:lnTo>
                  <a:lnTo>
                    <a:pt x="84" y="67"/>
                  </a:lnTo>
                  <a:lnTo>
                    <a:pt x="62" y="89"/>
                  </a:lnTo>
                  <a:lnTo>
                    <a:pt x="60" y="83"/>
                  </a:lnTo>
                  <a:lnTo>
                    <a:pt x="75" y="71"/>
                  </a:lnTo>
                  <a:lnTo>
                    <a:pt x="77" y="65"/>
                  </a:lnTo>
                  <a:lnTo>
                    <a:pt x="75" y="58"/>
                  </a:lnTo>
                  <a:lnTo>
                    <a:pt x="60" y="65"/>
                  </a:lnTo>
                  <a:lnTo>
                    <a:pt x="59" y="76"/>
                  </a:lnTo>
                  <a:lnTo>
                    <a:pt x="51" y="82"/>
                  </a:lnTo>
                  <a:lnTo>
                    <a:pt x="28" y="74"/>
                  </a:lnTo>
                  <a:lnTo>
                    <a:pt x="37" y="71"/>
                  </a:lnTo>
                  <a:lnTo>
                    <a:pt x="39" y="62"/>
                  </a:lnTo>
                  <a:lnTo>
                    <a:pt x="46" y="54"/>
                  </a:lnTo>
                  <a:lnTo>
                    <a:pt x="48" y="49"/>
                  </a:lnTo>
                  <a:lnTo>
                    <a:pt x="42" y="42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9" y="34"/>
                  </a:lnTo>
                  <a:lnTo>
                    <a:pt x="6" y="43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3" y="18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1" name="Freeform 1318"/>
            <p:cNvSpPr>
              <a:spLocks/>
            </p:cNvSpPr>
            <p:nvPr/>
          </p:nvSpPr>
          <p:spPr bwMode="auto">
            <a:xfrm>
              <a:off x="698" y="817"/>
              <a:ext cx="124" cy="89"/>
            </a:xfrm>
            <a:custGeom>
              <a:avLst/>
              <a:gdLst>
                <a:gd name="T0" fmla="*/ 84 w 124"/>
                <a:gd name="T1" fmla="*/ 0 h 89"/>
                <a:gd name="T2" fmla="*/ 99 w 124"/>
                <a:gd name="T3" fmla="*/ 5 h 89"/>
                <a:gd name="T4" fmla="*/ 79 w 124"/>
                <a:gd name="T5" fmla="*/ 18 h 89"/>
                <a:gd name="T6" fmla="*/ 77 w 124"/>
                <a:gd name="T7" fmla="*/ 25 h 89"/>
                <a:gd name="T8" fmla="*/ 79 w 124"/>
                <a:gd name="T9" fmla="*/ 27 h 89"/>
                <a:gd name="T10" fmla="*/ 106 w 124"/>
                <a:gd name="T11" fmla="*/ 27 h 89"/>
                <a:gd name="T12" fmla="*/ 122 w 124"/>
                <a:gd name="T13" fmla="*/ 14 h 89"/>
                <a:gd name="T14" fmla="*/ 120 w 124"/>
                <a:gd name="T15" fmla="*/ 25 h 89"/>
                <a:gd name="T16" fmla="*/ 124 w 124"/>
                <a:gd name="T17" fmla="*/ 22 h 89"/>
                <a:gd name="T18" fmla="*/ 119 w 124"/>
                <a:gd name="T19" fmla="*/ 31 h 89"/>
                <a:gd name="T20" fmla="*/ 120 w 124"/>
                <a:gd name="T21" fmla="*/ 32 h 89"/>
                <a:gd name="T22" fmla="*/ 108 w 124"/>
                <a:gd name="T23" fmla="*/ 54 h 89"/>
                <a:gd name="T24" fmla="*/ 91 w 124"/>
                <a:gd name="T25" fmla="*/ 51 h 89"/>
                <a:gd name="T26" fmla="*/ 84 w 124"/>
                <a:gd name="T27" fmla="*/ 60 h 89"/>
                <a:gd name="T28" fmla="*/ 91 w 124"/>
                <a:gd name="T29" fmla="*/ 69 h 89"/>
                <a:gd name="T30" fmla="*/ 84 w 124"/>
                <a:gd name="T31" fmla="*/ 67 h 89"/>
                <a:gd name="T32" fmla="*/ 62 w 124"/>
                <a:gd name="T33" fmla="*/ 89 h 89"/>
                <a:gd name="T34" fmla="*/ 60 w 124"/>
                <a:gd name="T35" fmla="*/ 83 h 89"/>
                <a:gd name="T36" fmla="*/ 75 w 124"/>
                <a:gd name="T37" fmla="*/ 71 h 89"/>
                <a:gd name="T38" fmla="*/ 77 w 124"/>
                <a:gd name="T39" fmla="*/ 65 h 89"/>
                <a:gd name="T40" fmla="*/ 75 w 124"/>
                <a:gd name="T41" fmla="*/ 58 h 89"/>
                <a:gd name="T42" fmla="*/ 60 w 124"/>
                <a:gd name="T43" fmla="*/ 65 h 89"/>
                <a:gd name="T44" fmla="*/ 59 w 124"/>
                <a:gd name="T45" fmla="*/ 76 h 89"/>
                <a:gd name="T46" fmla="*/ 51 w 124"/>
                <a:gd name="T47" fmla="*/ 82 h 89"/>
                <a:gd name="T48" fmla="*/ 28 w 124"/>
                <a:gd name="T49" fmla="*/ 74 h 89"/>
                <a:gd name="T50" fmla="*/ 37 w 124"/>
                <a:gd name="T51" fmla="*/ 71 h 89"/>
                <a:gd name="T52" fmla="*/ 39 w 124"/>
                <a:gd name="T53" fmla="*/ 62 h 89"/>
                <a:gd name="T54" fmla="*/ 46 w 124"/>
                <a:gd name="T55" fmla="*/ 54 h 89"/>
                <a:gd name="T56" fmla="*/ 48 w 124"/>
                <a:gd name="T57" fmla="*/ 49 h 89"/>
                <a:gd name="T58" fmla="*/ 42 w 124"/>
                <a:gd name="T59" fmla="*/ 42 h 89"/>
                <a:gd name="T60" fmla="*/ 60 w 124"/>
                <a:gd name="T61" fmla="*/ 43 h 89"/>
                <a:gd name="T62" fmla="*/ 62 w 124"/>
                <a:gd name="T63" fmla="*/ 40 h 89"/>
                <a:gd name="T64" fmla="*/ 33 w 124"/>
                <a:gd name="T65" fmla="*/ 32 h 89"/>
                <a:gd name="T66" fmla="*/ 31 w 124"/>
                <a:gd name="T67" fmla="*/ 40 h 89"/>
                <a:gd name="T68" fmla="*/ 9 w 124"/>
                <a:gd name="T69" fmla="*/ 34 h 89"/>
                <a:gd name="T70" fmla="*/ 6 w 124"/>
                <a:gd name="T71" fmla="*/ 43 h 89"/>
                <a:gd name="T72" fmla="*/ 0 w 124"/>
                <a:gd name="T73" fmla="*/ 36 h 89"/>
                <a:gd name="T74" fmla="*/ 2 w 124"/>
                <a:gd name="T75" fmla="*/ 29 h 89"/>
                <a:gd name="T76" fmla="*/ 53 w 124"/>
                <a:gd name="T77" fmla="*/ 18 h 89"/>
                <a:gd name="T78" fmla="*/ 84 w 124"/>
                <a:gd name="T7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89">
                  <a:moveTo>
                    <a:pt x="84" y="0"/>
                  </a:moveTo>
                  <a:lnTo>
                    <a:pt x="99" y="5"/>
                  </a:lnTo>
                  <a:lnTo>
                    <a:pt x="79" y="18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106" y="27"/>
                  </a:lnTo>
                  <a:lnTo>
                    <a:pt x="122" y="14"/>
                  </a:lnTo>
                  <a:lnTo>
                    <a:pt x="120" y="25"/>
                  </a:lnTo>
                  <a:lnTo>
                    <a:pt x="124" y="22"/>
                  </a:lnTo>
                  <a:lnTo>
                    <a:pt x="119" y="31"/>
                  </a:lnTo>
                  <a:lnTo>
                    <a:pt x="120" y="32"/>
                  </a:lnTo>
                  <a:lnTo>
                    <a:pt x="108" y="54"/>
                  </a:lnTo>
                  <a:lnTo>
                    <a:pt x="91" y="51"/>
                  </a:lnTo>
                  <a:lnTo>
                    <a:pt x="84" y="60"/>
                  </a:lnTo>
                  <a:lnTo>
                    <a:pt x="91" y="69"/>
                  </a:lnTo>
                  <a:lnTo>
                    <a:pt x="84" y="67"/>
                  </a:lnTo>
                  <a:lnTo>
                    <a:pt x="62" y="89"/>
                  </a:lnTo>
                  <a:lnTo>
                    <a:pt x="60" y="83"/>
                  </a:lnTo>
                  <a:lnTo>
                    <a:pt x="75" y="71"/>
                  </a:lnTo>
                  <a:lnTo>
                    <a:pt x="77" y="65"/>
                  </a:lnTo>
                  <a:lnTo>
                    <a:pt x="75" y="58"/>
                  </a:lnTo>
                  <a:lnTo>
                    <a:pt x="60" y="65"/>
                  </a:lnTo>
                  <a:lnTo>
                    <a:pt x="59" y="76"/>
                  </a:lnTo>
                  <a:lnTo>
                    <a:pt x="51" y="82"/>
                  </a:lnTo>
                  <a:lnTo>
                    <a:pt x="28" y="74"/>
                  </a:lnTo>
                  <a:lnTo>
                    <a:pt x="37" y="71"/>
                  </a:lnTo>
                  <a:lnTo>
                    <a:pt x="39" y="62"/>
                  </a:lnTo>
                  <a:lnTo>
                    <a:pt x="46" y="54"/>
                  </a:lnTo>
                  <a:lnTo>
                    <a:pt x="48" y="49"/>
                  </a:lnTo>
                  <a:lnTo>
                    <a:pt x="42" y="42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33" y="32"/>
                  </a:lnTo>
                  <a:lnTo>
                    <a:pt x="31" y="40"/>
                  </a:lnTo>
                  <a:lnTo>
                    <a:pt x="9" y="34"/>
                  </a:lnTo>
                  <a:lnTo>
                    <a:pt x="6" y="43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3" y="18"/>
                  </a:lnTo>
                  <a:lnTo>
                    <a:pt x="84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2" name="Freeform 1319"/>
            <p:cNvSpPr>
              <a:spLocks/>
            </p:cNvSpPr>
            <p:nvPr/>
          </p:nvSpPr>
          <p:spPr bwMode="auto">
            <a:xfrm>
              <a:off x="1328" y="2077"/>
              <a:ext cx="16" cy="15"/>
            </a:xfrm>
            <a:custGeom>
              <a:avLst/>
              <a:gdLst>
                <a:gd name="T0" fmla="*/ 3 w 16"/>
                <a:gd name="T1" fmla="*/ 0 h 15"/>
                <a:gd name="T2" fmla="*/ 12 w 16"/>
                <a:gd name="T3" fmla="*/ 8 h 15"/>
                <a:gd name="T4" fmla="*/ 16 w 16"/>
                <a:gd name="T5" fmla="*/ 15 h 15"/>
                <a:gd name="T6" fmla="*/ 3 w 16"/>
                <a:gd name="T7" fmla="*/ 13 h 15"/>
                <a:gd name="T8" fmla="*/ 0 w 16"/>
                <a:gd name="T9" fmla="*/ 0 h 15"/>
                <a:gd name="T10" fmla="*/ 3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3" name="Freeform 1320"/>
            <p:cNvSpPr>
              <a:spLocks/>
            </p:cNvSpPr>
            <p:nvPr/>
          </p:nvSpPr>
          <p:spPr bwMode="auto">
            <a:xfrm>
              <a:off x="1328" y="2077"/>
              <a:ext cx="16" cy="15"/>
            </a:xfrm>
            <a:custGeom>
              <a:avLst/>
              <a:gdLst>
                <a:gd name="T0" fmla="*/ 3 w 16"/>
                <a:gd name="T1" fmla="*/ 0 h 15"/>
                <a:gd name="T2" fmla="*/ 12 w 16"/>
                <a:gd name="T3" fmla="*/ 8 h 15"/>
                <a:gd name="T4" fmla="*/ 16 w 16"/>
                <a:gd name="T5" fmla="*/ 15 h 15"/>
                <a:gd name="T6" fmla="*/ 3 w 16"/>
                <a:gd name="T7" fmla="*/ 13 h 15"/>
                <a:gd name="T8" fmla="*/ 0 w 16"/>
                <a:gd name="T9" fmla="*/ 0 h 15"/>
                <a:gd name="T10" fmla="*/ 3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4" name="Freeform 1321"/>
            <p:cNvSpPr>
              <a:spLocks/>
            </p:cNvSpPr>
            <p:nvPr/>
          </p:nvSpPr>
          <p:spPr bwMode="auto">
            <a:xfrm>
              <a:off x="1328" y="2077"/>
              <a:ext cx="16" cy="15"/>
            </a:xfrm>
            <a:custGeom>
              <a:avLst/>
              <a:gdLst>
                <a:gd name="T0" fmla="*/ 3 w 16"/>
                <a:gd name="T1" fmla="*/ 0 h 15"/>
                <a:gd name="T2" fmla="*/ 12 w 16"/>
                <a:gd name="T3" fmla="*/ 8 h 15"/>
                <a:gd name="T4" fmla="*/ 16 w 16"/>
                <a:gd name="T5" fmla="*/ 15 h 15"/>
                <a:gd name="T6" fmla="*/ 3 w 16"/>
                <a:gd name="T7" fmla="*/ 13 h 15"/>
                <a:gd name="T8" fmla="*/ 0 w 16"/>
                <a:gd name="T9" fmla="*/ 0 h 15"/>
                <a:gd name="T10" fmla="*/ 3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5" name="Freeform 1322"/>
            <p:cNvSpPr>
              <a:spLocks/>
            </p:cNvSpPr>
            <p:nvPr/>
          </p:nvSpPr>
          <p:spPr bwMode="auto">
            <a:xfrm>
              <a:off x="1328" y="2077"/>
              <a:ext cx="16" cy="15"/>
            </a:xfrm>
            <a:custGeom>
              <a:avLst/>
              <a:gdLst>
                <a:gd name="T0" fmla="*/ 3 w 16"/>
                <a:gd name="T1" fmla="*/ 0 h 15"/>
                <a:gd name="T2" fmla="*/ 12 w 16"/>
                <a:gd name="T3" fmla="*/ 8 h 15"/>
                <a:gd name="T4" fmla="*/ 16 w 16"/>
                <a:gd name="T5" fmla="*/ 15 h 15"/>
                <a:gd name="T6" fmla="*/ 3 w 16"/>
                <a:gd name="T7" fmla="*/ 13 h 15"/>
                <a:gd name="T8" fmla="*/ 0 w 16"/>
                <a:gd name="T9" fmla="*/ 0 h 15"/>
                <a:gd name="T10" fmla="*/ 3 w 1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6" name="Freeform 1323"/>
            <p:cNvSpPr>
              <a:spLocks/>
            </p:cNvSpPr>
            <p:nvPr/>
          </p:nvSpPr>
          <p:spPr bwMode="auto">
            <a:xfrm>
              <a:off x="891" y="1539"/>
              <a:ext cx="20" cy="22"/>
            </a:xfrm>
            <a:custGeom>
              <a:avLst/>
              <a:gdLst>
                <a:gd name="T0" fmla="*/ 0 w 20"/>
                <a:gd name="T1" fmla="*/ 0 h 22"/>
                <a:gd name="T2" fmla="*/ 7 w 20"/>
                <a:gd name="T3" fmla="*/ 2 h 22"/>
                <a:gd name="T4" fmla="*/ 7 w 20"/>
                <a:gd name="T5" fmla="*/ 7 h 22"/>
                <a:gd name="T6" fmla="*/ 11 w 20"/>
                <a:gd name="T7" fmla="*/ 9 h 22"/>
                <a:gd name="T8" fmla="*/ 13 w 20"/>
                <a:gd name="T9" fmla="*/ 2 h 22"/>
                <a:gd name="T10" fmla="*/ 18 w 20"/>
                <a:gd name="T11" fmla="*/ 5 h 22"/>
                <a:gd name="T12" fmla="*/ 17 w 20"/>
                <a:gd name="T13" fmla="*/ 11 h 22"/>
                <a:gd name="T14" fmla="*/ 20 w 20"/>
                <a:gd name="T15" fmla="*/ 16 h 22"/>
                <a:gd name="T16" fmla="*/ 18 w 20"/>
                <a:gd name="T17" fmla="*/ 18 h 22"/>
                <a:gd name="T18" fmla="*/ 15 w 20"/>
                <a:gd name="T19" fmla="*/ 22 h 22"/>
                <a:gd name="T20" fmla="*/ 11 w 20"/>
                <a:gd name="T21" fmla="*/ 18 h 22"/>
                <a:gd name="T22" fmla="*/ 0 w 2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2"/>
                  </a:lnTo>
                  <a:lnTo>
                    <a:pt x="18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7" name="Freeform 1324"/>
            <p:cNvSpPr>
              <a:spLocks/>
            </p:cNvSpPr>
            <p:nvPr/>
          </p:nvSpPr>
          <p:spPr bwMode="auto">
            <a:xfrm>
              <a:off x="891" y="1539"/>
              <a:ext cx="20" cy="22"/>
            </a:xfrm>
            <a:custGeom>
              <a:avLst/>
              <a:gdLst>
                <a:gd name="T0" fmla="*/ 0 w 20"/>
                <a:gd name="T1" fmla="*/ 0 h 22"/>
                <a:gd name="T2" fmla="*/ 7 w 20"/>
                <a:gd name="T3" fmla="*/ 2 h 22"/>
                <a:gd name="T4" fmla="*/ 7 w 20"/>
                <a:gd name="T5" fmla="*/ 7 h 22"/>
                <a:gd name="T6" fmla="*/ 11 w 20"/>
                <a:gd name="T7" fmla="*/ 9 h 22"/>
                <a:gd name="T8" fmla="*/ 13 w 20"/>
                <a:gd name="T9" fmla="*/ 2 h 22"/>
                <a:gd name="T10" fmla="*/ 18 w 20"/>
                <a:gd name="T11" fmla="*/ 5 h 22"/>
                <a:gd name="T12" fmla="*/ 17 w 20"/>
                <a:gd name="T13" fmla="*/ 11 h 22"/>
                <a:gd name="T14" fmla="*/ 20 w 20"/>
                <a:gd name="T15" fmla="*/ 16 h 22"/>
                <a:gd name="T16" fmla="*/ 18 w 20"/>
                <a:gd name="T17" fmla="*/ 18 h 22"/>
                <a:gd name="T18" fmla="*/ 15 w 20"/>
                <a:gd name="T19" fmla="*/ 22 h 22"/>
                <a:gd name="T20" fmla="*/ 11 w 20"/>
                <a:gd name="T21" fmla="*/ 18 h 22"/>
                <a:gd name="T22" fmla="*/ 0 w 2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2"/>
                  </a:lnTo>
                  <a:lnTo>
                    <a:pt x="18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0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8" name="Freeform 1325"/>
            <p:cNvSpPr>
              <a:spLocks/>
            </p:cNvSpPr>
            <p:nvPr/>
          </p:nvSpPr>
          <p:spPr bwMode="auto">
            <a:xfrm>
              <a:off x="891" y="1539"/>
              <a:ext cx="20" cy="22"/>
            </a:xfrm>
            <a:custGeom>
              <a:avLst/>
              <a:gdLst>
                <a:gd name="T0" fmla="*/ 0 w 20"/>
                <a:gd name="T1" fmla="*/ 0 h 22"/>
                <a:gd name="T2" fmla="*/ 7 w 20"/>
                <a:gd name="T3" fmla="*/ 2 h 22"/>
                <a:gd name="T4" fmla="*/ 7 w 20"/>
                <a:gd name="T5" fmla="*/ 7 h 22"/>
                <a:gd name="T6" fmla="*/ 11 w 20"/>
                <a:gd name="T7" fmla="*/ 9 h 22"/>
                <a:gd name="T8" fmla="*/ 13 w 20"/>
                <a:gd name="T9" fmla="*/ 2 h 22"/>
                <a:gd name="T10" fmla="*/ 18 w 20"/>
                <a:gd name="T11" fmla="*/ 5 h 22"/>
                <a:gd name="T12" fmla="*/ 17 w 20"/>
                <a:gd name="T13" fmla="*/ 11 h 22"/>
                <a:gd name="T14" fmla="*/ 20 w 20"/>
                <a:gd name="T15" fmla="*/ 16 h 22"/>
                <a:gd name="T16" fmla="*/ 18 w 20"/>
                <a:gd name="T17" fmla="*/ 18 h 22"/>
                <a:gd name="T18" fmla="*/ 15 w 20"/>
                <a:gd name="T19" fmla="*/ 22 h 22"/>
                <a:gd name="T20" fmla="*/ 11 w 20"/>
                <a:gd name="T21" fmla="*/ 18 h 22"/>
                <a:gd name="T22" fmla="*/ 0 w 2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2"/>
                  </a:lnTo>
                  <a:lnTo>
                    <a:pt x="18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39" name="Freeform 1326"/>
            <p:cNvSpPr>
              <a:spLocks/>
            </p:cNvSpPr>
            <p:nvPr/>
          </p:nvSpPr>
          <p:spPr bwMode="auto">
            <a:xfrm>
              <a:off x="891" y="1539"/>
              <a:ext cx="20" cy="22"/>
            </a:xfrm>
            <a:custGeom>
              <a:avLst/>
              <a:gdLst>
                <a:gd name="T0" fmla="*/ 0 w 20"/>
                <a:gd name="T1" fmla="*/ 0 h 22"/>
                <a:gd name="T2" fmla="*/ 7 w 20"/>
                <a:gd name="T3" fmla="*/ 2 h 22"/>
                <a:gd name="T4" fmla="*/ 7 w 20"/>
                <a:gd name="T5" fmla="*/ 7 h 22"/>
                <a:gd name="T6" fmla="*/ 11 w 20"/>
                <a:gd name="T7" fmla="*/ 9 h 22"/>
                <a:gd name="T8" fmla="*/ 13 w 20"/>
                <a:gd name="T9" fmla="*/ 2 h 22"/>
                <a:gd name="T10" fmla="*/ 18 w 20"/>
                <a:gd name="T11" fmla="*/ 5 h 22"/>
                <a:gd name="T12" fmla="*/ 17 w 20"/>
                <a:gd name="T13" fmla="*/ 11 h 22"/>
                <a:gd name="T14" fmla="*/ 20 w 20"/>
                <a:gd name="T15" fmla="*/ 16 h 22"/>
                <a:gd name="T16" fmla="*/ 18 w 20"/>
                <a:gd name="T17" fmla="*/ 18 h 22"/>
                <a:gd name="T18" fmla="*/ 15 w 20"/>
                <a:gd name="T19" fmla="*/ 22 h 22"/>
                <a:gd name="T20" fmla="*/ 11 w 20"/>
                <a:gd name="T21" fmla="*/ 18 h 22"/>
                <a:gd name="T22" fmla="*/ 0 w 2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7" y="2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2"/>
                  </a:lnTo>
                  <a:lnTo>
                    <a:pt x="18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0" y="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40" name="Freeform 1327"/>
            <p:cNvSpPr>
              <a:spLocks/>
            </p:cNvSpPr>
            <p:nvPr/>
          </p:nvSpPr>
          <p:spPr bwMode="auto">
            <a:xfrm>
              <a:off x="1228" y="1373"/>
              <a:ext cx="262" cy="169"/>
            </a:xfrm>
            <a:custGeom>
              <a:avLst/>
              <a:gdLst>
                <a:gd name="T0" fmla="*/ 112 w 262"/>
                <a:gd name="T1" fmla="*/ 59 h 169"/>
                <a:gd name="T2" fmla="*/ 94 w 262"/>
                <a:gd name="T3" fmla="*/ 55 h 169"/>
                <a:gd name="T4" fmla="*/ 76 w 262"/>
                <a:gd name="T5" fmla="*/ 60 h 169"/>
                <a:gd name="T6" fmla="*/ 58 w 262"/>
                <a:gd name="T7" fmla="*/ 55 h 169"/>
                <a:gd name="T8" fmla="*/ 67 w 262"/>
                <a:gd name="T9" fmla="*/ 37 h 169"/>
                <a:gd name="T10" fmla="*/ 20 w 262"/>
                <a:gd name="T11" fmla="*/ 59 h 169"/>
                <a:gd name="T12" fmla="*/ 0 w 262"/>
                <a:gd name="T13" fmla="*/ 57 h 169"/>
                <a:gd name="T14" fmla="*/ 36 w 262"/>
                <a:gd name="T15" fmla="*/ 26 h 169"/>
                <a:gd name="T16" fmla="*/ 51 w 262"/>
                <a:gd name="T17" fmla="*/ 9 h 169"/>
                <a:gd name="T18" fmla="*/ 58 w 262"/>
                <a:gd name="T19" fmla="*/ 4 h 169"/>
                <a:gd name="T20" fmla="*/ 65 w 262"/>
                <a:gd name="T21" fmla="*/ 0 h 169"/>
                <a:gd name="T22" fmla="*/ 80 w 262"/>
                <a:gd name="T23" fmla="*/ 17 h 169"/>
                <a:gd name="T24" fmla="*/ 91 w 262"/>
                <a:gd name="T25" fmla="*/ 6 h 169"/>
                <a:gd name="T26" fmla="*/ 114 w 262"/>
                <a:gd name="T27" fmla="*/ 26 h 169"/>
                <a:gd name="T28" fmla="*/ 118 w 262"/>
                <a:gd name="T29" fmla="*/ 40 h 169"/>
                <a:gd name="T30" fmla="*/ 122 w 262"/>
                <a:gd name="T31" fmla="*/ 51 h 169"/>
                <a:gd name="T32" fmla="*/ 123 w 262"/>
                <a:gd name="T33" fmla="*/ 60 h 169"/>
                <a:gd name="T34" fmla="*/ 127 w 262"/>
                <a:gd name="T35" fmla="*/ 64 h 169"/>
                <a:gd name="T36" fmla="*/ 192 w 262"/>
                <a:gd name="T37" fmla="*/ 86 h 169"/>
                <a:gd name="T38" fmla="*/ 198 w 262"/>
                <a:gd name="T39" fmla="*/ 99 h 169"/>
                <a:gd name="T40" fmla="*/ 192 w 262"/>
                <a:gd name="T41" fmla="*/ 104 h 169"/>
                <a:gd name="T42" fmla="*/ 178 w 262"/>
                <a:gd name="T43" fmla="*/ 102 h 169"/>
                <a:gd name="T44" fmla="*/ 174 w 262"/>
                <a:gd name="T45" fmla="*/ 95 h 169"/>
                <a:gd name="T46" fmla="*/ 167 w 262"/>
                <a:gd name="T47" fmla="*/ 88 h 169"/>
                <a:gd name="T48" fmla="*/ 165 w 262"/>
                <a:gd name="T49" fmla="*/ 113 h 169"/>
                <a:gd name="T50" fmla="*/ 154 w 262"/>
                <a:gd name="T51" fmla="*/ 137 h 169"/>
                <a:gd name="T52" fmla="*/ 154 w 262"/>
                <a:gd name="T53" fmla="*/ 153 h 169"/>
                <a:gd name="T54" fmla="*/ 143 w 262"/>
                <a:gd name="T55" fmla="*/ 160 h 169"/>
                <a:gd name="T56" fmla="*/ 174 w 262"/>
                <a:gd name="T57" fmla="*/ 146 h 169"/>
                <a:gd name="T58" fmla="*/ 192 w 262"/>
                <a:gd name="T59" fmla="*/ 142 h 169"/>
                <a:gd name="T60" fmla="*/ 209 w 262"/>
                <a:gd name="T61" fmla="*/ 133 h 169"/>
                <a:gd name="T62" fmla="*/ 207 w 262"/>
                <a:gd name="T63" fmla="*/ 122 h 169"/>
                <a:gd name="T64" fmla="*/ 240 w 262"/>
                <a:gd name="T65" fmla="*/ 119 h 169"/>
                <a:gd name="T66" fmla="*/ 242 w 262"/>
                <a:gd name="T67" fmla="*/ 115 h 169"/>
                <a:gd name="T68" fmla="*/ 252 w 262"/>
                <a:gd name="T69" fmla="*/ 115 h 169"/>
                <a:gd name="T70" fmla="*/ 252 w 262"/>
                <a:gd name="T71" fmla="*/ 119 h 169"/>
                <a:gd name="T72" fmla="*/ 242 w 262"/>
                <a:gd name="T73" fmla="*/ 131 h 169"/>
                <a:gd name="T74" fmla="*/ 209 w 262"/>
                <a:gd name="T75" fmla="*/ 133 h 169"/>
                <a:gd name="T76" fmla="*/ 194 w 262"/>
                <a:gd name="T77" fmla="*/ 155 h 169"/>
                <a:gd name="T78" fmla="*/ 145 w 262"/>
                <a:gd name="T79" fmla="*/ 169 h 169"/>
                <a:gd name="T80" fmla="*/ 143 w 262"/>
                <a:gd name="T81" fmla="*/ 160 h 169"/>
                <a:gd name="T82" fmla="*/ 149 w 262"/>
                <a:gd name="T83" fmla="*/ 146 h 169"/>
                <a:gd name="T84" fmla="*/ 154 w 262"/>
                <a:gd name="T85" fmla="*/ 137 h 169"/>
                <a:gd name="T86" fmla="*/ 140 w 262"/>
                <a:gd name="T87" fmla="*/ 117 h 169"/>
                <a:gd name="T88" fmla="*/ 131 w 262"/>
                <a:gd name="T89" fmla="*/ 122 h 169"/>
                <a:gd name="T90" fmla="*/ 138 w 262"/>
                <a:gd name="T91" fmla="*/ 88 h 169"/>
                <a:gd name="T92" fmla="*/ 112 w 262"/>
                <a:gd name="T93" fmla="*/ 79 h 169"/>
                <a:gd name="T94" fmla="*/ 105 w 262"/>
                <a:gd name="T95" fmla="*/ 88 h 169"/>
                <a:gd name="T96" fmla="*/ 103 w 262"/>
                <a:gd name="T97" fmla="*/ 99 h 169"/>
                <a:gd name="T98" fmla="*/ 92 w 262"/>
                <a:gd name="T99" fmla="*/ 100 h 169"/>
                <a:gd name="T100" fmla="*/ 92 w 262"/>
                <a:gd name="T101" fmla="*/ 137 h 169"/>
                <a:gd name="T102" fmla="*/ 85 w 262"/>
                <a:gd name="T103" fmla="*/ 160 h 169"/>
                <a:gd name="T104" fmla="*/ 72 w 262"/>
                <a:gd name="T105" fmla="*/ 164 h 169"/>
                <a:gd name="T106" fmla="*/ 67 w 262"/>
                <a:gd name="T107" fmla="*/ 133 h 169"/>
                <a:gd name="T108" fmla="*/ 80 w 262"/>
                <a:gd name="T109" fmla="*/ 91 h 169"/>
                <a:gd name="T110" fmla="*/ 74 w 262"/>
                <a:gd name="T111" fmla="*/ 99 h 169"/>
                <a:gd name="T112" fmla="*/ 67 w 262"/>
                <a:gd name="T113" fmla="*/ 99 h 169"/>
                <a:gd name="T114" fmla="*/ 87 w 262"/>
                <a:gd name="T115" fmla="*/ 75 h 169"/>
                <a:gd name="T116" fmla="*/ 109 w 262"/>
                <a:gd name="T117" fmla="*/ 69 h 169"/>
                <a:gd name="T118" fmla="*/ 118 w 262"/>
                <a:gd name="T119" fmla="*/ 71 h 169"/>
                <a:gd name="T120" fmla="*/ 123 w 262"/>
                <a:gd name="T121" fmla="*/ 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" h="169">
                  <a:moveTo>
                    <a:pt x="122" y="60"/>
                  </a:moveTo>
                  <a:lnTo>
                    <a:pt x="112" y="59"/>
                  </a:lnTo>
                  <a:lnTo>
                    <a:pt x="111" y="55"/>
                  </a:lnTo>
                  <a:lnTo>
                    <a:pt x="94" y="55"/>
                  </a:lnTo>
                  <a:lnTo>
                    <a:pt x="85" y="62"/>
                  </a:lnTo>
                  <a:lnTo>
                    <a:pt x="76" y="60"/>
                  </a:lnTo>
                  <a:lnTo>
                    <a:pt x="65" y="51"/>
                  </a:lnTo>
                  <a:lnTo>
                    <a:pt x="58" y="55"/>
                  </a:lnTo>
                  <a:lnTo>
                    <a:pt x="58" y="49"/>
                  </a:lnTo>
                  <a:lnTo>
                    <a:pt x="67" y="37"/>
                  </a:lnTo>
                  <a:lnTo>
                    <a:pt x="29" y="57"/>
                  </a:lnTo>
                  <a:lnTo>
                    <a:pt x="20" y="59"/>
                  </a:lnTo>
                  <a:lnTo>
                    <a:pt x="18" y="49"/>
                  </a:lnTo>
                  <a:lnTo>
                    <a:pt x="0" y="57"/>
                  </a:lnTo>
                  <a:lnTo>
                    <a:pt x="12" y="42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1" y="9"/>
                  </a:lnTo>
                  <a:lnTo>
                    <a:pt x="52" y="15"/>
                  </a:lnTo>
                  <a:lnTo>
                    <a:pt x="58" y="4"/>
                  </a:lnTo>
                  <a:lnTo>
                    <a:pt x="58" y="13"/>
                  </a:lnTo>
                  <a:lnTo>
                    <a:pt x="65" y="0"/>
                  </a:lnTo>
                  <a:lnTo>
                    <a:pt x="74" y="4"/>
                  </a:lnTo>
                  <a:lnTo>
                    <a:pt x="80" y="17"/>
                  </a:lnTo>
                  <a:lnTo>
                    <a:pt x="80" y="6"/>
                  </a:lnTo>
                  <a:lnTo>
                    <a:pt x="91" y="6"/>
                  </a:lnTo>
                  <a:lnTo>
                    <a:pt x="102" y="26"/>
                  </a:lnTo>
                  <a:lnTo>
                    <a:pt x="114" y="26"/>
                  </a:lnTo>
                  <a:lnTo>
                    <a:pt x="112" y="33"/>
                  </a:lnTo>
                  <a:lnTo>
                    <a:pt x="118" y="40"/>
                  </a:lnTo>
                  <a:lnTo>
                    <a:pt x="118" y="49"/>
                  </a:lnTo>
                  <a:lnTo>
                    <a:pt x="122" y="51"/>
                  </a:lnTo>
                  <a:lnTo>
                    <a:pt x="122" y="60"/>
                  </a:lnTo>
                  <a:lnTo>
                    <a:pt x="123" y="60"/>
                  </a:lnTo>
                  <a:lnTo>
                    <a:pt x="125" y="59"/>
                  </a:lnTo>
                  <a:lnTo>
                    <a:pt x="127" y="64"/>
                  </a:lnTo>
                  <a:lnTo>
                    <a:pt x="180" y="73"/>
                  </a:lnTo>
                  <a:lnTo>
                    <a:pt x="192" y="86"/>
                  </a:lnTo>
                  <a:lnTo>
                    <a:pt x="192" y="91"/>
                  </a:lnTo>
                  <a:lnTo>
                    <a:pt x="198" y="99"/>
                  </a:lnTo>
                  <a:lnTo>
                    <a:pt x="192" y="97"/>
                  </a:lnTo>
                  <a:lnTo>
                    <a:pt x="192" y="104"/>
                  </a:lnTo>
                  <a:lnTo>
                    <a:pt x="182" y="100"/>
                  </a:lnTo>
                  <a:lnTo>
                    <a:pt x="178" y="102"/>
                  </a:lnTo>
                  <a:lnTo>
                    <a:pt x="178" y="95"/>
                  </a:lnTo>
                  <a:lnTo>
                    <a:pt x="174" y="95"/>
                  </a:lnTo>
                  <a:lnTo>
                    <a:pt x="172" y="88"/>
                  </a:lnTo>
                  <a:lnTo>
                    <a:pt x="167" y="88"/>
                  </a:lnTo>
                  <a:lnTo>
                    <a:pt x="171" y="100"/>
                  </a:lnTo>
                  <a:lnTo>
                    <a:pt x="165" y="113"/>
                  </a:lnTo>
                  <a:lnTo>
                    <a:pt x="163" y="131"/>
                  </a:lnTo>
                  <a:lnTo>
                    <a:pt x="154" y="137"/>
                  </a:lnTo>
                  <a:lnTo>
                    <a:pt x="151" y="146"/>
                  </a:lnTo>
                  <a:lnTo>
                    <a:pt x="154" y="153"/>
                  </a:lnTo>
                  <a:lnTo>
                    <a:pt x="147" y="151"/>
                  </a:lnTo>
                  <a:lnTo>
                    <a:pt x="143" y="160"/>
                  </a:lnTo>
                  <a:lnTo>
                    <a:pt x="154" y="160"/>
                  </a:lnTo>
                  <a:lnTo>
                    <a:pt x="174" y="146"/>
                  </a:lnTo>
                  <a:lnTo>
                    <a:pt x="183" y="148"/>
                  </a:lnTo>
                  <a:lnTo>
                    <a:pt x="192" y="142"/>
                  </a:lnTo>
                  <a:lnTo>
                    <a:pt x="211" y="142"/>
                  </a:lnTo>
                  <a:lnTo>
                    <a:pt x="209" y="133"/>
                  </a:lnTo>
                  <a:lnTo>
                    <a:pt x="196" y="131"/>
                  </a:lnTo>
                  <a:lnTo>
                    <a:pt x="207" y="122"/>
                  </a:lnTo>
                  <a:lnTo>
                    <a:pt x="223" y="117"/>
                  </a:lnTo>
                  <a:lnTo>
                    <a:pt x="240" y="119"/>
                  </a:lnTo>
                  <a:lnTo>
                    <a:pt x="238" y="113"/>
                  </a:lnTo>
                  <a:lnTo>
                    <a:pt x="242" y="115"/>
                  </a:lnTo>
                  <a:lnTo>
                    <a:pt x="262" y="104"/>
                  </a:lnTo>
                  <a:lnTo>
                    <a:pt x="252" y="115"/>
                  </a:lnTo>
                  <a:lnTo>
                    <a:pt x="256" y="115"/>
                  </a:lnTo>
                  <a:lnTo>
                    <a:pt x="252" y="119"/>
                  </a:lnTo>
                  <a:lnTo>
                    <a:pt x="254" y="126"/>
                  </a:lnTo>
                  <a:lnTo>
                    <a:pt x="242" y="131"/>
                  </a:lnTo>
                  <a:lnTo>
                    <a:pt x="223" y="129"/>
                  </a:lnTo>
                  <a:lnTo>
                    <a:pt x="209" y="133"/>
                  </a:lnTo>
                  <a:lnTo>
                    <a:pt x="211" y="142"/>
                  </a:lnTo>
                  <a:lnTo>
                    <a:pt x="194" y="155"/>
                  </a:lnTo>
                  <a:lnTo>
                    <a:pt x="163" y="169"/>
                  </a:lnTo>
                  <a:lnTo>
                    <a:pt x="145" y="169"/>
                  </a:lnTo>
                  <a:lnTo>
                    <a:pt x="138" y="166"/>
                  </a:lnTo>
                  <a:lnTo>
                    <a:pt x="143" y="160"/>
                  </a:lnTo>
                  <a:lnTo>
                    <a:pt x="147" y="151"/>
                  </a:lnTo>
                  <a:lnTo>
                    <a:pt x="149" y="146"/>
                  </a:lnTo>
                  <a:lnTo>
                    <a:pt x="151" y="146"/>
                  </a:lnTo>
                  <a:lnTo>
                    <a:pt x="154" y="137"/>
                  </a:lnTo>
                  <a:lnTo>
                    <a:pt x="147" y="115"/>
                  </a:lnTo>
                  <a:lnTo>
                    <a:pt x="140" y="117"/>
                  </a:lnTo>
                  <a:lnTo>
                    <a:pt x="134" y="124"/>
                  </a:lnTo>
                  <a:lnTo>
                    <a:pt x="131" y="122"/>
                  </a:lnTo>
                  <a:lnTo>
                    <a:pt x="140" y="108"/>
                  </a:lnTo>
                  <a:lnTo>
                    <a:pt x="138" y="88"/>
                  </a:lnTo>
                  <a:lnTo>
                    <a:pt x="122" y="79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88"/>
                  </a:lnTo>
                  <a:lnTo>
                    <a:pt x="105" y="95"/>
                  </a:lnTo>
                  <a:lnTo>
                    <a:pt x="103" y="99"/>
                  </a:lnTo>
                  <a:lnTo>
                    <a:pt x="102" y="91"/>
                  </a:lnTo>
                  <a:lnTo>
                    <a:pt x="92" y="100"/>
                  </a:lnTo>
                  <a:lnTo>
                    <a:pt x="89" y="124"/>
                  </a:lnTo>
                  <a:lnTo>
                    <a:pt x="92" y="137"/>
                  </a:lnTo>
                  <a:lnTo>
                    <a:pt x="92" y="146"/>
                  </a:lnTo>
                  <a:lnTo>
                    <a:pt x="85" y="160"/>
                  </a:lnTo>
                  <a:lnTo>
                    <a:pt x="78" y="168"/>
                  </a:lnTo>
                  <a:lnTo>
                    <a:pt x="72" y="164"/>
                  </a:lnTo>
                  <a:lnTo>
                    <a:pt x="67" y="153"/>
                  </a:lnTo>
                  <a:lnTo>
                    <a:pt x="67" y="133"/>
                  </a:lnTo>
                  <a:lnTo>
                    <a:pt x="72" y="104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4" y="99"/>
                  </a:lnTo>
                  <a:lnTo>
                    <a:pt x="65" y="104"/>
                  </a:lnTo>
                  <a:lnTo>
                    <a:pt x="67" y="99"/>
                  </a:lnTo>
                  <a:lnTo>
                    <a:pt x="78" y="80"/>
                  </a:lnTo>
                  <a:lnTo>
                    <a:pt x="87" y="75"/>
                  </a:lnTo>
                  <a:lnTo>
                    <a:pt x="87" y="79"/>
                  </a:lnTo>
                  <a:lnTo>
                    <a:pt x="109" y="69"/>
                  </a:lnTo>
                  <a:lnTo>
                    <a:pt x="116" y="75"/>
                  </a:lnTo>
                  <a:lnTo>
                    <a:pt x="118" y="71"/>
                  </a:lnTo>
                  <a:lnTo>
                    <a:pt x="129" y="71"/>
                  </a:lnTo>
                  <a:lnTo>
                    <a:pt x="123" y="60"/>
                  </a:lnTo>
                  <a:lnTo>
                    <a:pt x="1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41" name="Freeform 1328"/>
            <p:cNvSpPr>
              <a:spLocks/>
            </p:cNvSpPr>
            <p:nvPr/>
          </p:nvSpPr>
          <p:spPr bwMode="auto">
            <a:xfrm>
              <a:off x="1228" y="1373"/>
              <a:ext cx="262" cy="169"/>
            </a:xfrm>
            <a:custGeom>
              <a:avLst/>
              <a:gdLst>
                <a:gd name="T0" fmla="*/ 112 w 262"/>
                <a:gd name="T1" fmla="*/ 59 h 169"/>
                <a:gd name="T2" fmla="*/ 94 w 262"/>
                <a:gd name="T3" fmla="*/ 55 h 169"/>
                <a:gd name="T4" fmla="*/ 76 w 262"/>
                <a:gd name="T5" fmla="*/ 60 h 169"/>
                <a:gd name="T6" fmla="*/ 58 w 262"/>
                <a:gd name="T7" fmla="*/ 55 h 169"/>
                <a:gd name="T8" fmla="*/ 67 w 262"/>
                <a:gd name="T9" fmla="*/ 37 h 169"/>
                <a:gd name="T10" fmla="*/ 20 w 262"/>
                <a:gd name="T11" fmla="*/ 59 h 169"/>
                <a:gd name="T12" fmla="*/ 0 w 262"/>
                <a:gd name="T13" fmla="*/ 57 h 169"/>
                <a:gd name="T14" fmla="*/ 36 w 262"/>
                <a:gd name="T15" fmla="*/ 26 h 169"/>
                <a:gd name="T16" fmla="*/ 51 w 262"/>
                <a:gd name="T17" fmla="*/ 9 h 169"/>
                <a:gd name="T18" fmla="*/ 58 w 262"/>
                <a:gd name="T19" fmla="*/ 4 h 169"/>
                <a:gd name="T20" fmla="*/ 65 w 262"/>
                <a:gd name="T21" fmla="*/ 0 h 169"/>
                <a:gd name="T22" fmla="*/ 80 w 262"/>
                <a:gd name="T23" fmla="*/ 17 h 169"/>
                <a:gd name="T24" fmla="*/ 91 w 262"/>
                <a:gd name="T25" fmla="*/ 6 h 169"/>
                <a:gd name="T26" fmla="*/ 114 w 262"/>
                <a:gd name="T27" fmla="*/ 26 h 169"/>
                <a:gd name="T28" fmla="*/ 118 w 262"/>
                <a:gd name="T29" fmla="*/ 40 h 169"/>
                <a:gd name="T30" fmla="*/ 122 w 262"/>
                <a:gd name="T31" fmla="*/ 51 h 169"/>
                <a:gd name="T32" fmla="*/ 123 w 262"/>
                <a:gd name="T33" fmla="*/ 60 h 169"/>
                <a:gd name="T34" fmla="*/ 127 w 262"/>
                <a:gd name="T35" fmla="*/ 64 h 169"/>
                <a:gd name="T36" fmla="*/ 192 w 262"/>
                <a:gd name="T37" fmla="*/ 86 h 169"/>
                <a:gd name="T38" fmla="*/ 198 w 262"/>
                <a:gd name="T39" fmla="*/ 99 h 169"/>
                <a:gd name="T40" fmla="*/ 192 w 262"/>
                <a:gd name="T41" fmla="*/ 104 h 169"/>
                <a:gd name="T42" fmla="*/ 178 w 262"/>
                <a:gd name="T43" fmla="*/ 102 h 169"/>
                <a:gd name="T44" fmla="*/ 174 w 262"/>
                <a:gd name="T45" fmla="*/ 95 h 169"/>
                <a:gd name="T46" fmla="*/ 167 w 262"/>
                <a:gd name="T47" fmla="*/ 88 h 169"/>
                <a:gd name="T48" fmla="*/ 165 w 262"/>
                <a:gd name="T49" fmla="*/ 113 h 169"/>
                <a:gd name="T50" fmla="*/ 154 w 262"/>
                <a:gd name="T51" fmla="*/ 137 h 169"/>
                <a:gd name="T52" fmla="*/ 154 w 262"/>
                <a:gd name="T53" fmla="*/ 153 h 169"/>
                <a:gd name="T54" fmla="*/ 143 w 262"/>
                <a:gd name="T55" fmla="*/ 160 h 169"/>
                <a:gd name="T56" fmla="*/ 174 w 262"/>
                <a:gd name="T57" fmla="*/ 146 h 169"/>
                <a:gd name="T58" fmla="*/ 192 w 262"/>
                <a:gd name="T59" fmla="*/ 142 h 169"/>
                <a:gd name="T60" fmla="*/ 209 w 262"/>
                <a:gd name="T61" fmla="*/ 133 h 169"/>
                <a:gd name="T62" fmla="*/ 207 w 262"/>
                <a:gd name="T63" fmla="*/ 122 h 169"/>
                <a:gd name="T64" fmla="*/ 240 w 262"/>
                <a:gd name="T65" fmla="*/ 119 h 169"/>
                <a:gd name="T66" fmla="*/ 242 w 262"/>
                <a:gd name="T67" fmla="*/ 115 h 169"/>
                <a:gd name="T68" fmla="*/ 252 w 262"/>
                <a:gd name="T69" fmla="*/ 115 h 169"/>
                <a:gd name="T70" fmla="*/ 252 w 262"/>
                <a:gd name="T71" fmla="*/ 119 h 169"/>
                <a:gd name="T72" fmla="*/ 242 w 262"/>
                <a:gd name="T73" fmla="*/ 131 h 169"/>
                <a:gd name="T74" fmla="*/ 209 w 262"/>
                <a:gd name="T75" fmla="*/ 133 h 169"/>
                <a:gd name="T76" fmla="*/ 194 w 262"/>
                <a:gd name="T77" fmla="*/ 155 h 169"/>
                <a:gd name="T78" fmla="*/ 145 w 262"/>
                <a:gd name="T79" fmla="*/ 169 h 169"/>
                <a:gd name="T80" fmla="*/ 143 w 262"/>
                <a:gd name="T81" fmla="*/ 160 h 169"/>
                <a:gd name="T82" fmla="*/ 149 w 262"/>
                <a:gd name="T83" fmla="*/ 146 h 169"/>
                <a:gd name="T84" fmla="*/ 154 w 262"/>
                <a:gd name="T85" fmla="*/ 137 h 169"/>
                <a:gd name="T86" fmla="*/ 140 w 262"/>
                <a:gd name="T87" fmla="*/ 117 h 169"/>
                <a:gd name="T88" fmla="*/ 131 w 262"/>
                <a:gd name="T89" fmla="*/ 122 h 169"/>
                <a:gd name="T90" fmla="*/ 138 w 262"/>
                <a:gd name="T91" fmla="*/ 88 h 169"/>
                <a:gd name="T92" fmla="*/ 112 w 262"/>
                <a:gd name="T93" fmla="*/ 79 h 169"/>
                <a:gd name="T94" fmla="*/ 105 w 262"/>
                <a:gd name="T95" fmla="*/ 88 h 169"/>
                <a:gd name="T96" fmla="*/ 103 w 262"/>
                <a:gd name="T97" fmla="*/ 99 h 169"/>
                <a:gd name="T98" fmla="*/ 92 w 262"/>
                <a:gd name="T99" fmla="*/ 100 h 169"/>
                <a:gd name="T100" fmla="*/ 92 w 262"/>
                <a:gd name="T101" fmla="*/ 137 h 169"/>
                <a:gd name="T102" fmla="*/ 85 w 262"/>
                <a:gd name="T103" fmla="*/ 160 h 169"/>
                <a:gd name="T104" fmla="*/ 72 w 262"/>
                <a:gd name="T105" fmla="*/ 164 h 169"/>
                <a:gd name="T106" fmla="*/ 67 w 262"/>
                <a:gd name="T107" fmla="*/ 133 h 169"/>
                <a:gd name="T108" fmla="*/ 80 w 262"/>
                <a:gd name="T109" fmla="*/ 91 h 169"/>
                <a:gd name="T110" fmla="*/ 74 w 262"/>
                <a:gd name="T111" fmla="*/ 99 h 169"/>
                <a:gd name="T112" fmla="*/ 67 w 262"/>
                <a:gd name="T113" fmla="*/ 99 h 169"/>
                <a:gd name="T114" fmla="*/ 87 w 262"/>
                <a:gd name="T115" fmla="*/ 75 h 169"/>
                <a:gd name="T116" fmla="*/ 109 w 262"/>
                <a:gd name="T117" fmla="*/ 69 h 169"/>
                <a:gd name="T118" fmla="*/ 118 w 262"/>
                <a:gd name="T119" fmla="*/ 71 h 169"/>
                <a:gd name="T120" fmla="*/ 123 w 262"/>
                <a:gd name="T121" fmla="*/ 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" h="169">
                  <a:moveTo>
                    <a:pt x="122" y="60"/>
                  </a:moveTo>
                  <a:lnTo>
                    <a:pt x="112" y="59"/>
                  </a:lnTo>
                  <a:lnTo>
                    <a:pt x="111" y="55"/>
                  </a:lnTo>
                  <a:lnTo>
                    <a:pt x="94" y="55"/>
                  </a:lnTo>
                  <a:lnTo>
                    <a:pt x="85" y="62"/>
                  </a:lnTo>
                  <a:lnTo>
                    <a:pt x="76" y="60"/>
                  </a:lnTo>
                  <a:lnTo>
                    <a:pt x="65" y="51"/>
                  </a:lnTo>
                  <a:lnTo>
                    <a:pt x="58" y="55"/>
                  </a:lnTo>
                  <a:lnTo>
                    <a:pt x="58" y="49"/>
                  </a:lnTo>
                  <a:lnTo>
                    <a:pt x="67" y="37"/>
                  </a:lnTo>
                  <a:lnTo>
                    <a:pt x="29" y="57"/>
                  </a:lnTo>
                  <a:lnTo>
                    <a:pt x="20" y="59"/>
                  </a:lnTo>
                  <a:lnTo>
                    <a:pt x="18" y="49"/>
                  </a:lnTo>
                  <a:lnTo>
                    <a:pt x="0" y="57"/>
                  </a:lnTo>
                  <a:lnTo>
                    <a:pt x="12" y="42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51" y="9"/>
                  </a:lnTo>
                  <a:lnTo>
                    <a:pt x="52" y="15"/>
                  </a:lnTo>
                  <a:lnTo>
                    <a:pt x="58" y="4"/>
                  </a:lnTo>
                  <a:lnTo>
                    <a:pt x="58" y="13"/>
                  </a:lnTo>
                  <a:lnTo>
                    <a:pt x="65" y="0"/>
                  </a:lnTo>
                  <a:lnTo>
                    <a:pt x="74" y="4"/>
                  </a:lnTo>
                  <a:lnTo>
                    <a:pt x="80" y="17"/>
                  </a:lnTo>
                  <a:lnTo>
                    <a:pt x="80" y="6"/>
                  </a:lnTo>
                  <a:lnTo>
                    <a:pt x="91" y="6"/>
                  </a:lnTo>
                  <a:lnTo>
                    <a:pt x="102" y="26"/>
                  </a:lnTo>
                  <a:lnTo>
                    <a:pt x="114" y="26"/>
                  </a:lnTo>
                  <a:lnTo>
                    <a:pt x="112" y="33"/>
                  </a:lnTo>
                  <a:lnTo>
                    <a:pt x="118" y="40"/>
                  </a:lnTo>
                  <a:lnTo>
                    <a:pt x="118" y="49"/>
                  </a:lnTo>
                  <a:lnTo>
                    <a:pt x="122" y="51"/>
                  </a:lnTo>
                  <a:lnTo>
                    <a:pt x="122" y="60"/>
                  </a:lnTo>
                  <a:lnTo>
                    <a:pt x="123" y="60"/>
                  </a:lnTo>
                  <a:lnTo>
                    <a:pt x="125" y="59"/>
                  </a:lnTo>
                  <a:lnTo>
                    <a:pt x="127" y="64"/>
                  </a:lnTo>
                  <a:lnTo>
                    <a:pt x="180" y="73"/>
                  </a:lnTo>
                  <a:lnTo>
                    <a:pt x="192" y="86"/>
                  </a:lnTo>
                  <a:lnTo>
                    <a:pt x="192" y="91"/>
                  </a:lnTo>
                  <a:lnTo>
                    <a:pt x="198" y="99"/>
                  </a:lnTo>
                  <a:lnTo>
                    <a:pt x="192" y="97"/>
                  </a:lnTo>
                  <a:lnTo>
                    <a:pt x="192" y="104"/>
                  </a:lnTo>
                  <a:lnTo>
                    <a:pt x="182" y="100"/>
                  </a:lnTo>
                  <a:lnTo>
                    <a:pt x="178" y="102"/>
                  </a:lnTo>
                  <a:lnTo>
                    <a:pt x="178" y="95"/>
                  </a:lnTo>
                  <a:lnTo>
                    <a:pt x="174" y="95"/>
                  </a:lnTo>
                  <a:lnTo>
                    <a:pt x="172" y="88"/>
                  </a:lnTo>
                  <a:lnTo>
                    <a:pt x="167" y="88"/>
                  </a:lnTo>
                  <a:lnTo>
                    <a:pt x="171" y="100"/>
                  </a:lnTo>
                  <a:lnTo>
                    <a:pt x="165" y="113"/>
                  </a:lnTo>
                  <a:lnTo>
                    <a:pt x="163" y="131"/>
                  </a:lnTo>
                  <a:lnTo>
                    <a:pt x="154" y="137"/>
                  </a:lnTo>
                  <a:lnTo>
                    <a:pt x="151" y="146"/>
                  </a:lnTo>
                  <a:lnTo>
                    <a:pt x="154" y="153"/>
                  </a:lnTo>
                  <a:lnTo>
                    <a:pt x="147" y="151"/>
                  </a:lnTo>
                  <a:lnTo>
                    <a:pt x="143" y="160"/>
                  </a:lnTo>
                  <a:lnTo>
                    <a:pt x="154" y="160"/>
                  </a:lnTo>
                  <a:lnTo>
                    <a:pt x="174" y="146"/>
                  </a:lnTo>
                  <a:lnTo>
                    <a:pt x="183" y="148"/>
                  </a:lnTo>
                  <a:lnTo>
                    <a:pt x="192" y="142"/>
                  </a:lnTo>
                  <a:lnTo>
                    <a:pt x="211" y="142"/>
                  </a:lnTo>
                  <a:lnTo>
                    <a:pt x="209" y="133"/>
                  </a:lnTo>
                  <a:lnTo>
                    <a:pt x="196" y="131"/>
                  </a:lnTo>
                  <a:lnTo>
                    <a:pt x="207" y="122"/>
                  </a:lnTo>
                  <a:lnTo>
                    <a:pt x="223" y="117"/>
                  </a:lnTo>
                  <a:lnTo>
                    <a:pt x="240" y="119"/>
                  </a:lnTo>
                  <a:lnTo>
                    <a:pt x="238" y="113"/>
                  </a:lnTo>
                  <a:lnTo>
                    <a:pt x="242" y="115"/>
                  </a:lnTo>
                  <a:lnTo>
                    <a:pt x="262" y="104"/>
                  </a:lnTo>
                  <a:lnTo>
                    <a:pt x="252" y="115"/>
                  </a:lnTo>
                  <a:lnTo>
                    <a:pt x="256" y="115"/>
                  </a:lnTo>
                  <a:lnTo>
                    <a:pt x="252" y="119"/>
                  </a:lnTo>
                  <a:lnTo>
                    <a:pt x="254" y="126"/>
                  </a:lnTo>
                  <a:lnTo>
                    <a:pt x="242" y="131"/>
                  </a:lnTo>
                  <a:lnTo>
                    <a:pt x="223" y="129"/>
                  </a:lnTo>
                  <a:lnTo>
                    <a:pt x="209" y="133"/>
                  </a:lnTo>
                  <a:lnTo>
                    <a:pt x="211" y="142"/>
                  </a:lnTo>
                  <a:lnTo>
                    <a:pt x="194" y="155"/>
                  </a:lnTo>
                  <a:lnTo>
                    <a:pt x="163" y="169"/>
                  </a:lnTo>
                  <a:lnTo>
                    <a:pt x="145" y="169"/>
                  </a:lnTo>
                  <a:lnTo>
                    <a:pt x="138" y="166"/>
                  </a:lnTo>
                  <a:lnTo>
                    <a:pt x="143" y="160"/>
                  </a:lnTo>
                  <a:lnTo>
                    <a:pt x="147" y="151"/>
                  </a:lnTo>
                  <a:lnTo>
                    <a:pt x="149" y="146"/>
                  </a:lnTo>
                  <a:lnTo>
                    <a:pt x="151" y="146"/>
                  </a:lnTo>
                  <a:lnTo>
                    <a:pt x="154" y="137"/>
                  </a:lnTo>
                  <a:lnTo>
                    <a:pt x="147" y="115"/>
                  </a:lnTo>
                  <a:lnTo>
                    <a:pt x="140" y="117"/>
                  </a:lnTo>
                  <a:lnTo>
                    <a:pt x="134" y="124"/>
                  </a:lnTo>
                  <a:lnTo>
                    <a:pt x="131" y="122"/>
                  </a:lnTo>
                  <a:lnTo>
                    <a:pt x="140" y="108"/>
                  </a:lnTo>
                  <a:lnTo>
                    <a:pt x="138" y="88"/>
                  </a:lnTo>
                  <a:lnTo>
                    <a:pt x="122" y="79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88"/>
                  </a:lnTo>
                  <a:lnTo>
                    <a:pt x="105" y="95"/>
                  </a:lnTo>
                  <a:lnTo>
                    <a:pt x="103" y="99"/>
                  </a:lnTo>
                  <a:lnTo>
                    <a:pt x="102" y="91"/>
                  </a:lnTo>
                  <a:lnTo>
                    <a:pt x="92" y="100"/>
                  </a:lnTo>
                  <a:lnTo>
                    <a:pt x="89" y="124"/>
                  </a:lnTo>
                  <a:lnTo>
                    <a:pt x="92" y="137"/>
                  </a:lnTo>
                  <a:lnTo>
                    <a:pt x="92" y="146"/>
                  </a:lnTo>
                  <a:lnTo>
                    <a:pt x="85" y="160"/>
                  </a:lnTo>
                  <a:lnTo>
                    <a:pt x="78" y="168"/>
                  </a:lnTo>
                  <a:lnTo>
                    <a:pt x="72" y="164"/>
                  </a:lnTo>
                  <a:lnTo>
                    <a:pt x="67" y="153"/>
                  </a:lnTo>
                  <a:lnTo>
                    <a:pt x="67" y="133"/>
                  </a:lnTo>
                  <a:lnTo>
                    <a:pt x="72" y="104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4" y="99"/>
                  </a:lnTo>
                  <a:lnTo>
                    <a:pt x="65" y="104"/>
                  </a:lnTo>
                  <a:lnTo>
                    <a:pt x="67" y="99"/>
                  </a:lnTo>
                  <a:lnTo>
                    <a:pt x="78" y="80"/>
                  </a:lnTo>
                  <a:lnTo>
                    <a:pt x="87" y="75"/>
                  </a:lnTo>
                  <a:lnTo>
                    <a:pt x="87" y="79"/>
                  </a:lnTo>
                  <a:lnTo>
                    <a:pt x="109" y="69"/>
                  </a:lnTo>
                  <a:lnTo>
                    <a:pt x="116" y="75"/>
                  </a:lnTo>
                  <a:lnTo>
                    <a:pt x="118" y="71"/>
                  </a:lnTo>
                  <a:lnTo>
                    <a:pt x="129" y="71"/>
                  </a:lnTo>
                  <a:lnTo>
                    <a:pt x="123" y="60"/>
                  </a:lnTo>
                  <a:lnTo>
                    <a:pt x="122" y="60"/>
                  </a:lnTo>
                </a:path>
              </a:pathLst>
            </a:custGeom>
            <a:grp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34832" name="Gruppieren 6147"/>
          <p:cNvGrpSpPr>
            <a:grpSpLocks/>
          </p:cNvGrpSpPr>
          <p:nvPr/>
        </p:nvGrpSpPr>
        <p:grpSpPr bwMode="auto">
          <a:xfrm>
            <a:off x="352425" y="4484688"/>
            <a:ext cx="1176338" cy="434975"/>
            <a:chOff x="352227" y="3712758"/>
            <a:chExt cx="1176449" cy="436323"/>
          </a:xfrm>
        </p:grpSpPr>
        <p:sp>
          <p:nvSpPr>
            <p:cNvPr id="1371" name="Textfeld 1370"/>
            <p:cNvSpPr txBox="1"/>
            <p:nvPr/>
          </p:nvSpPr>
          <p:spPr>
            <a:xfrm>
              <a:off x="363341" y="4026464"/>
              <a:ext cx="1165335" cy="1226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latin typeface="Arial" charset="0"/>
                  <a:cs typeface="+mn-cs"/>
                </a:rPr>
                <a:t>University of Helsi</a:t>
              </a:r>
              <a:r>
                <a:rPr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+mn-cs"/>
                </a:rPr>
                <a:t>nki</a:t>
              </a:r>
              <a:endParaRPr lang="en-US" sz="800">
                <a:latin typeface="Arial" charset="0"/>
                <a:cs typeface="+mn-cs"/>
              </a:endParaRPr>
            </a:p>
          </p:txBody>
        </p:sp>
        <p:sp>
          <p:nvSpPr>
            <p:cNvPr id="1370" name="Textfeld 1369"/>
            <p:cNvSpPr txBox="1"/>
            <p:nvPr/>
          </p:nvSpPr>
          <p:spPr>
            <a:xfrm>
              <a:off x="352227" y="3851298"/>
              <a:ext cx="1152634" cy="1544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finland</a:t>
              </a:r>
            </a:p>
          </p:txBody>
        </p:sp>
        <p:sp>
          <p:nvSpPr>
            <p:cNvPr id="34918" name="Ovale Legende 1468"/>
            <p:cNvSpPr>
              <a:spLocks noChangeArrowheads="1"/>
            </p:cNvSpPr>
            <p:nvPr/>
          </p:nvSpPr>
          <p:spPr bwMode="auto">
            <a:xfrm>
              <a:off x="968407" y="3712758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33" name="Gruppieren 7454"/>
          <p:cNvGrpSpPr>
            <a:grpSpLocks/>
          </p:cNvGrpSpPr>
          <p:nvPr/>
        </p:nvGrpSpPr>
        <p:grpSpPr bwMode="auto">
          <a:xfrm>
            <a:off x="250825" y="3429000"/>
            <a:ext cx="1560513" cy="1008063"/>
            <a:chOff x="247181" y="4365104"/>
            <a:chExt cx="1559941" cy="1008112"/>
          </a:xfrm>
        </p:grpSpPr>
        <p:sp>
          <p:nvSpPr>
            <p:cNvPr id="1387" name="Textfeld 1386"/>
            <p:cNvSpPr txBox="1"/>
            <p:nvPr/>
          </p:nvSpPr>
          <p:spPr>
            <a:xfrm>
              <a:off x="247181" y="4442896"/>
              <a:ext cx="1532963" cy="246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Italy</a:t>
              </a:r>
            </a:p>
          </p:txBody>
        </p:sp>
        <p:sp>
          <p:nvSpPr>
            <p:cNvPr id="34914" name="Textfeld 1387"/>
            <p:cNvSpPr txBox="1">
              <a:spLocks noChangeArrowheads="1"/>
            </p:cNvSpPr>
            <p:nvPr/>
          </p:nvSpPr>
          <p:spPr bwMode="auto">
            <a:xfrm>
              <a:off x="371504" y="4634552"/>
              <a:ext cx="143561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Euro Mediterranean Centre for Climatic Changes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Italian Aerospace Research Centre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University of Salento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Joint Research Centre</a:t>
              </a:r>
            </a:p>
          </p:txBody>
        </p:sp>
        <p:sp>
          <p:nvSpPr>
            <p:cNvPr id="34915" name="Ovale Legende 1472"/>
            <p:cNvSpPr>
              <a:spLocks noChangeArrowheads="1"/>
            </p:cNvSpPr>
            <p:nvPr/>
          </p:nvSpPr>
          <p:spPr bwMode="auto">
            <a:xfrm>
              <a:off x="752383" y="4365104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4</a:t>
              </a:r>
            </a:p>
          </p:txBody>
        </p:sp>
      </p:grpSp>
      <p:grpSp>
        <p:nvGrpSpPr>
          <p:cNvPr id="34834" name="Gruppieren 7453"/>
          <p:cNvGrpSpPr>
            <a:grpSpLocks/>
          </p:cNvGrpSpPr>
          <p:nvPr/>
        </p:nvGrpSpPr>
        <p:grpSpPr bwMode="auto">
          <a:xfrm>
            <a:off x="250825" y="5732463"/>
            <a:ext cx="1530350" cy="588962"/>
            <a:chOff x="251520" y="5598003"/>
            <a:chExt cx="1530151" cy="588206"/>
          </a:xfrm>
        </p:grpSpPr>
        <p:sp>
          <p:nvSpPr>
            <p:cNvPr id="34910" name="Textfeld 1431"/>
            <p:cNvSpPr txBox="1">
              <a:spLocks noChangeArrowheads="1"/>
            </p:cNvSpPr>
            <p:nvPr/>
          </p:nvSpPr>
          <p:spPr bwMode="auto">
            <a:xfrm>
              <a:off x="383904" y="5939988"/>
              <a:ext cx="13977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Public Research Centre Gabriel Lippmann</a:t>
              </a:r>
            </a:p>
          </p:txBody>
        </p:sp>
        <p:sp>
          <p:nvSpPr>
            <p:cNvPr id="1431" name="Textfeld 1430"/>
            <p:cNvSpPr txBox="1"/>
            <p:nvPr/>
          </p:nvSpPr>
          <p:spPr>
            <a:xfrm>
              <a:off x="251520" y="5702644"/>
              <a:ext cx="1315867" cy="247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Luxembourg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912" name="Ovale Legende 1473"/>
            <p:cNvSpPr>
              <a:spLocks noChangeArrowheads="1"/>
            </p:cNvSpPr>
            <p:nvPr/>
          </p:nvSpPr>
          <p:spPr bwMode="auto">
            <a:xfrm>
              <a:off x="1261228" y="5598003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35" name="Gruppieren 1343"/>
          <p:cNvGrpSpPr>
            <a:grpSpLocks/>
          </p:cNvGrpSpPr>
          <p:nvPr/>
        </p:nvGrpSpPr>
        <p:grpSpPr bwMode="auto">
          <a:xfrm>
            <a:off x="323850" y="5022850"/>
            <a:ext cx="1441450" cy="782638"/>
            <a:chOff x="321835" y="3284984"/>
            <a:chExt cx="1441853" cy="782563"/>
          </a:xfrm>
        </p:grpSpPr>
        <p:sp>
          <p:nvSpPr>
            <p:cNvPr id="1396" name="Textfeld 1395"/>
            <p:cNvSpPr txBox="1"/>
            <p:nvPr/>
          </p:nvSpPr>
          <p:spPr>
            <a:xfrm>
              <a:off x="321835" y="3397686"/>
              <a:ext cx="1295762" cy="15397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GreEce</a:t>
              </a:r>
            </a:p>
          </p:txBody>
        </p:sp>
        <p:sp>
          <p:nvSpPr>
            <p:cNvPr id="34908" name="Textfeld 1427"/>
            <p:cNvSpPr txBox="1">
              <a:spLocks noChangeArrowheads="1"/>
            </p:cNvSpPr>
            <p:nvPr/>
          </p:nvSpPr>
          <p:spPr bwMode="auto">
            <a:xfrm>
              <a:off x="378986" y="3575104"/>
              <a:ext cx="138470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Hellenic National Meteorological Service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Technical University of Crete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909" name="Ovale Legende 1475"/>
            <p:cNvSpPr>
              <a:spLocks noChangeArrowheads="1"/>
            </p:cNvSpPr>
            <p:nvPr/>
          </p:nvSpPr>
          <p:spPr bwMode="auto">
            <a:xfrm>
              <a:off x="894706" y="3284984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</a:t>
              </a:r>
            </a:p>
          </p:txBody>
        </p:sp>
      </p:grpSp>
      <p:grpSp>
        <p:nvGrpSpPr>
          <p:cNvPr id="34836" name="Gruppieren 1344"/>
          <p:cNvGrpSpPr>
            <a:grpSpLocks/>
          </p:cNvGrpSpPr>
          <p:nvPr/>
        </p:nvGrpSpPr>
        <p:grpSpPr bwMode="auto">
          <a:xfrm>
            <a:off x="1905000" y="3429000"/>
            <a:ext cx="1374775" cy="1079500"/>
            <a:chOff x="1761995" y="4146479"/>
            <a:chExt cx="1374155" cy="1080120"/>
          </a:xfrm>
        </p:grpSpPr>
        <p:sp>
          <p:nvSpPr>
            <p:cNvPr id="1382" name="Textfeld 1381"/>
            <p:cNvSpPr txBox="1"/>
            <p:nvPr/>
          </p:nvSpPr>
          <p:spPr>
            <a:xfrm>
              <a:off x="1761995" y="4257668"/>
              <a:ext cx="1047277" cy="2462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AUstriA</a:t>
              </a:r>
            </a:p>
          </p:txBody>
        </p:sp>
        <p:sp>
          <p:nvSpPr>
            <p:cNvPr id="34905" name="Textfeld 1406"/>
            <p:cNvSpPr txBox="1">
              <a:spLocks noChangeArrowheads="1"/>
            </p:cNvSpPr>
            <p:nvPr/>
          </p:nvSpPr>
          <p:spPr bwMode="auto">
            <a:xfrm>
              <a:off x="1875068" y="4487935"/>
              <a:ext cx="12610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University of Graz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Austrian Institute of Technology GmbH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Central Institute for Meteorology &amp; Geodynamics</a:t>
              </a:r>
            </a:p>
          </p:txBody>
        </p:sp>
        <p:sp>
          <p:nvSpPr>
            <p:cNvPr id="34906" name="Ovale Legende 1476"/>
            <p:cNvSpPr>
              <a:spLocks noChangeArrowheads="1"/>
            </p:cNvSpPr>
            <p:nvPr/>
          </p:nvSpPr>
          <p:spPr bwMode="auto">
            <a:xfrm>
              <a:off x="2480997" y="4146479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3</a:t>
              </a:r>
            </a:p>
          </p:txBody>
        </p:sp>
      </p:grpSp>
      <p:grpSp>
        <p:nvGrpSpPr>
          <p:cNvPr id="34837" name="Gruppieren 1346"/>
          <p:cNvGrpSpPr>
            <a:grpSpLocks/>
          </p:cNvGrpSpPr>
          <p:nvPr/>
        </p:nvGrpSpPr>
        <p:grpSpPr bwMode="auto">
          <a:xfrm>
            <a:off x="1892300" y="5805488"/>
            <a:ext cx="1314450" cy="503237"/>
            <a:chOff x="1791937" y="5512320"/>
            <a:chExt cx="1315261" cy="504056"/>
          </a:xfrm>
        </p:grpSpPr>
        <p:sp>
          <p:nvSpPr>
            <p:cNvPr id="1445" name="Textfeld 1444"/>
            <p:cNvSpPr txBox="1"/>
            <p:nvPr/>
          </p:nvSpPr>
          <p:spPr>
            <a:xfrm>
              <a:off x="1791937" y="5575923"/>
              <a:ext cx="1315261" cy="2464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Ukraine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902" name="Textfeld 1445"/>
            <p:cNvSpPr txBox="1">
              <a:spLocks noChangeArrowheads="1"/>
            </p:cNvSpPr>
            <p:nvPr/>
          </p:nvSpPr>
          <p:spPr bwMode="auto">
            <a:xfrm>
              <a:off x="1924322" y="5770155"/>
              <a:ext cx="11066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National Academy of Sciences of Ukraine</a:t>
              </a:r>
            </a:p>
          </p:txBody>
        </p:sp>
        <p:sp>
          <p:nvSpPr>
            <p:cNvPr id="34903" name="Ovale Legende 1481"/>
            <p:cNvSpPr>
              <a:spLocks noChangeArrowheads="1"/>
            </p:cNvSpPr>
            <p:nvPr/>
          </p:nvSpPr>
          <p:spPr bwMode="auto">
            <a:xfrm>
              <a:off x="2442617" y="5512320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38" name="Gruppieren 1347"/>
          <p:cNvGrpSpPr>
            <a:grpSpLocks/>
          </p:cNvGrpSpPr>
          <p:nvPr/>
        </p:nvGrpSpPr>
        <p:grpSpPr bwMode="auto">
          <a:xfrm>
            <a:off x="3398838" y="4797425"/>
            <a:ext cx="1398587" cy="533400"/>
            <a:chOff x="3346723" y="3444472"/>
            <a:chExt cx="1398647" cy="534253"/>
          </a:xfrm>
        </p:grpSpPr>
        <p:sp>
          <p:nvSpPr>
            <p:cNvPr id="1403" name="Textfeld 1402"/>
            <p:cNvSpPr txBox="1"/>
            <p:nvPr/>
          </p:nvSpPr>
          <p:spPr>
            <a:xfrm>
              <a:off x="3346723" y="3552595"/>
              <a:ext cx="1289105" cy="246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b="1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England</a:t>
              </a:r>
            </a:p>
          </p:txBody>
        </p:sp>
        <p:sp>
          <p:nvSpPr>
            <p:cNvPr id="34899" name="Textfeld 1403"/>
            <p:cNvSpPr txBox="1">
              <a:spLocks noChangeArrowheads="1"/>
            </p:cNvSpPr>
            <p:nvPr/>
          </p:nvSpPr>
          <p:spPr bwMode="auto">
            <a:xfrm>
              <a:off x="3471046" y="3732504"/>
              <a:ext cx="12743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University of Birmingham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University of Oxford</a:t>
              </a:r>
            </a:p>
          </p:txBody>
        </p:sp>
        <p:sp>
          <p:nvSpPr>
            <p:cNvPr id="34900" name="Ovale Legende 1549"/>
            <p:cNvSpPr>
              <a:spLocks noChangeArrowheads="1"/>
            </p:cNvSpPr>
            <p:nvPr/>
          </p:nvSpPr>
          <p:spPr bwMode="auto">
            <a:xfrm>
              <a:off x="4074792" y="3444472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</a:t>
              </a:r>
            </a:p>
          </p:txBody>
        </p:sp>
      </p:grpSp>
      <p:grpSp>
        <p:nvGrpSpPr>
          <p:cNvPr id="34839" name="Gruppieren 1345"/>
          <p:cNvGrpSpPr>
            <a:grpSpLocks/>
          </p:cNvGrpSpPr>
          <p:nvPr/>
        </p:nvGrpSpPr>
        <p:grpSpPr bwMode="auto">
          <a:xfrm>
            <a:off x="1911350" y="5084763"/>
            <a:ext cx="1368425" cy="576262"/>
            <a:chOff x="3348286" y="4240639"/>
            <a:chExt cx="1368152" cy="576064"/>
          </a:xfrm>
        </p:grpSpPr>
        <p:sp>
          <p:nvSpPr>
            <p:cNvPr id="1465" name="Textfeld 1464"/>
            <p:cNvSpPr txBox="1"/>
            <p:nvPr/>
          </p:nvSpPr>
          <p:spPr>
            <a:xfrm>
              <a:off x="3348286" y="4337443"/>
              <a:ext cx="1315775" cy="245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Russia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96" name="Textfeld 1465"/>
            <p:cNvSpPr txBox="1">
              <a:spLocks noChangeArrowheads="1"/>
            </p:cNvSpPr>
            <p:nvPr/>
          </p:nvSpPr>
          <p:spPr bwMode="auto">
            <a:xfrm>
              <a:off x="3476268" y="4570482"/>
              <a:ext cx="1240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Lomonosov Moscow State University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97" name="Ovale Legende 1551"/>
            <p:cNvSpPr>
              <a:spLocks noChangeArrowheads="1"/>
            </p:cNvSpPr>
            <p:nvPr/>
          </p:nvSpPr>
          <p:spPr bwMode="auto">
            <a:xfrm>
              <a:off x="3913816" y="4240639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0" name="Gruppieren 1355"/>
          <p:cNvGrpSpPr>
            <a:grpSpLocks/>
          </p:cNvGrpSpPr>
          <p:nvPr/>
        </p:nvGrpSpPr>
        <p:grpSpPr bwMode="auto">
          <a:xfrm>
            <a:off x="1939925" y="4508500"/>
            <a:ext cx="1462088" cy="428625"/>
            <a:chOff x="3347864" y="4904153"/>
            <a:chExt cx="1462262" cy="427253"/>
          </a:xfrm>
        </p:grpSpPr>
        <p:sp>
          <p:nvSpPr>
            <p:cNvPr id="1427" name="Textfeld 1426"/>
            <p:cNvSpPr txBox="1"/>
            <p:nvPr/>
          </p:nvSpPr>
          <p:spPr>
            <a:xfrm>
              <a:off x="3347864" y="4992768"/>
              <a:ext cx="843063" cy="245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Irland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                                                                                                                                              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93" name="Textfeld 1433"/>
            <p:cNvSpPr txBox="1">
              <a:spLocks noChangeArrowheads="1"/>
            </p:cNvSpPr>
            <p:nvPr/>
          </p:nvSpPr>
          <p:spPr bwMode="auto">
            <a:xfrm>
              <a:off x="3491880" y="5208295"/>
              <a:ext cx="131824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University College Dublin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94" name="Ovale Legende 1552"/>
            <p:cNvSpPr>
              <a:spLocks noChangeArrowheads="1"/>
            </p:cNvSpPr>
            <p:nvPr/>
          </p:nvSpPr>
          <p:spPr bwMode="auto">
            <a:xfrm>
              <a:off x="3923928" y="4904153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1" name="Gruppieren 1352"/>
          <p:cNvGrpSpPr>
            <a:grpSpLocks/>
          </p:cNvGrpSpPr>
          <p:nvPr/>
        </p:nvGrpSpPr>
        <p:grpSpPr bwMode="auto">
          <a:xfrm>
            <a:off x="3348038" y="5373688"/>
            <a:ext cx="1541462" cy="927100"/>
            <a:chOff x="3347864" y="5454070"/>
            <a:chExt cx="1541783" cy="927258"/>
          </a:xfrm>
        </p:grpSpPr>
        <p:sp>
          <p:nvSpPr>
            <p:cNvPr id="1429" name="Textfeld 1428"/>
            <p:cNvSpPr txBox="1"/>
            <p:nvPr/>
          </p:nvSpPr>
          <p:spPr>
            <a:xfrm>
              <a:off x="3347864" y="5528695"/>
              <a:ext cx="1314724" cy="246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Belgium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90" name="Textfeld 1429"/>
            <p:cNvSpPr txBox="1">
              <a:spLocks noChangeArrowheads="1"/>
            </p:cNvSpPr>
            <p:nvPr/>
          </p:nvSpPr>
          <p:spPr bwMode="auto">
            <a:xfrm>
              <a:off x="3491880" y="5765775"/>
              <a:ext cx="139776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Catholic University of Louvain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Catholic University Leuven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Flemish Institute for Technological Research</a:t>
              </a:r>
            </a:p>
          </p:txBody>
        </p:sp>
        <p:sp>
          <p:nvSpPr>
            <p:cNvPr id="34891" name="Ovale Legende 1553"/>
            <p:cNvSpPr>
              <a:spLocks noChangeArrowheads="1"/>
            </p:cNvSpPr>
            <p:nvPr/>
          </p:nvSpPr>
          <p:spPr bwMode="auto">
            <a:xfrm>
              <a:off x="4074791" y="5454070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3</a:t>
              </a:r>
            </a:p>
          </p:txBody>
        </p:sp>
      </p:grpSp>
      <p:grpSp>
        <p:nvGrpSpPr>
          <p:cNvPr id="34842" name="Gruppieren 1354"/>
          <p:cNvGrpSpPr>
            <a:grpSpLocks/>
          </p:cNvGrpSpPr>
          <p:nvPr/>
        </p:nvGrpSpPr>
        <p:grpSpPr bwMode="auto">
          <a:xfrm>
            <a:off x="3395663" y="3429000"/>
            <a:ext cx="1481137" cy="936625"/>
            <a:chOff x="3395311" y="3450238"/>
            <a:chExt cx="1480875" cy="936104"/>
          </a:xfrm>
        </p:grpSpPr>
        <p:sp>
          <p:nvSpPr>
            <p:cNvPr id="1556" name="Textfeld 1555"/>
            <p:cNvSpPr txBox="1"/>
            <p:nvPr/>
          </p:nvSpPr>
          <p:spPr>
            <a:xfrm>
              <a:off x="3395311" y="3575581"/>
              <a:ext cx="1290409" cy="245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Switzerland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87" name="Textfeld 1556"/>
            <p:cNvSpPr txBox="1">
              <a:spLocks noChangeArrowheads="1"/>
            </p:cNvSpPr>
            <p:nvPr/>
          </p:nvSpPr>
          <p:spPr bwMode="auto">
            <a:xfrm>
              <a:off x="3490145" y="3770789"/>
              <a:ext cx="131998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Federal Institute of Technology of Zurich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Swiss Federal Laboratories for Materials Testing and Research</a:t>
              </a:r>
            </a:p>
          </p:txBody>
        </p:sp>
        <p:sp>
          <p:nvSpPr>
            <p:cNvPr id="34888" name="Ovale Legende 1557"/>
            <p:cNvSpPr>
              <a:spLocks noChangeArrowheads="1"/>
            </p:cNvSpPr>
            <p:nvPr/>
          </p:nvSpPr>
          <p:spPr bwMode="auto">
            <a:xfrm>
              <a:off x="4440945" y="3450238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</a:t>
              </a:r>
            </a:p>
          </p:txBody>
        </p:sp>
      </p:grpSp>
      <p:cxnSp>
        <p:nvCxnSpPr>
          <p:cNvPr id="34843" name="Gerade Verbindung 1558"/>
          <p:cNvCxnSpPr>
            <a:cxnSpLocks noChangeShapeType="1"/>
          </p:cNvCxnSpPr>
          <p:nvPr/>
        </p:nvCxnSpPr>
        <p:spPr bwMode="auto">
          <a:xfrm flipH="1">
            <a:off x="3348038" y="3500438"/>
            <a:ext cx="0" cy="282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844" name="Gruppieren 1361"/>
          <p:cNvGrpSpPr>
            <a:grpSpLocks/>
          </p:cNvGrpSpPr>
          <p:nvPr/>
        </p:nvGrpSpPr>
        <p:grpSpPr bwMode="auto">
          <a:xfrm>
            <a:off x="7993063" y="5432425"/>
            <a:ext cx="1062037" cy="547688"/>
            <a:chOff x="3347864" y="4403255"/>
            <a:chExt cx="1062688" cy="547204"/>
          </a:xfrm>
        </p:grpSpPr>
        <p:sp>
          <p:nvSpPr>
            <p:cNvPr id="1569" name="Textfeld 1568"/>
            <p:cNvSpPr txBox="1"/>
            <p:nvPr/>
          </p:nvSpPr>
          <p:spPr>
            <a:xfrm>
              <a:off x="3347864" y="4509524"/>
              <a:ext cx="843479" cy="2458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Turkey                                                                                                                                              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84" name="Textfeld 1569"/>
            <p:cNvSpPr txBox="1">
              <a:spLocks noChangeArrowheads="1"/>
            </p:cNvSpPr>
            <p:nvPr/>
          </p:nvSpPr>
          <p:spPr bwMode="auto">
            <a:xfrm>
              <a:off x="3491880" y="4704238"/>
              <a:ext cx="9186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Turkish Water Foundation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85" name="Ovale Legende 1570"/>
            <p:cNvSpPr>
              <a:spLocks noChangeArrowheads="1"/>
            </p:cNvSpPr>
            <p:nvPr/>
          </p:nvSpPr>
          <p:spPr bwMode="auto">
            <a:xfrm>
              <a:off x="3974616" y="4403255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5" name="Gruppieren 1364"/>
          <p:cNvGrpSpPr>
            <a:grpSpLocks/>
          </p:cNvGrpSpPr>
          <p:nvPr/>
        </p:nvGrpSpPr>
        <p:grpSpPr bwMode="auto">
          <a:xfrm>
            <a:off x="5435600" y="3422650"/>
            <a:ext cx="1316038" cy="654050"/>
            <a:chOff x="5076056" y="3422739"/>
            <a:chExt cx="1315261" cy="654333"/>
          </a:xfrm>
        </p:grpSpPr>
        <p:sp>
          <p:nvSpPr>
            <p:cNvPr id="1455" name="Textfeld 1454"/>
            <p:cNvSpPr txBox="1"/>
            <p:nvPr/>
          </p:nvSpPr>
          <p:spPr>
            <a:xfrm>
              <a:off x="5076056" y="3519619"/>
              <a:ext cx="1315261" cy="2461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Venezuela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81" name="Textfeld 1455"/>
            <p:cNvSpPr txBox="1">
              <a:spLocks noChangeArrowheads="1"/>
            </p:cNvSpPr>
            <p:nvPr/>
          </p:nvSpPr>
          <p:spPr bwMode="auto">
            <a:xfrm>
              <a:off x="5208442" y="3707740"/>
              <a:ext cx="10430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Center for Development Studies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82" name="Ovale Legende 1571"/>
            <p:cNvSpPr>
              <a:spLocks noChangeArrowheads="1"/>
            </p:cNvSpPr>
            <p:nvPr/>
          </p:nvSpPr>
          <p:spPr bwMode="auto">
            <a:xfrm>
              <a:off x="5923583" y="3422739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6" name="Gruppieren 1362"/>
          <p:cNvGrpSpPr>
            <a:grpSpLocks/>
          </p:cNvGrpSpPr>
          <p:nvPr/>
        </p:nvGrpSpPr>
        <p:grpSpPr bwMode="auto">
          <a:xfrm>
            <a:off x="5435600" y="4414838"/>
            <a:ext cx="1176338" cy="527050"/>
            <a:chOff x="5086722" y="4301437"/>
            <a:chExt cx="1175443" cy="525912"/>
          </a:xfrm>
        </p:grpSpPr>
        <p:sp>
          <p:nvSpPr>
            <p:cNvPr id="1400" name="Textfeld 1399"/>
            <p:cNvSpPr txBox="1"/>
            <p:nvPr/>
          </p:nvSpPr>
          <p:spPr>
            <a:xfrm>
              <a:off x="5086722" y="4398065"/>
              <a:ext cx="840735" cy="245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Mexico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78" name="Textfeld 1400"/>
            <p:cNvSpPr txBox="1">
              <a:spLocks noChangeArrowheads="1"/>
            </p:cNvSpPr>
            <p:nvPr/>
          </p:nvSpPr>
          <p:spPr bwMode="auto">
            <a:xfrm>
              <a:off x="5197049" y="4581128"/>
              <a:ext cx="10651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Free National University of Mexico</a:t>
              </a:r>
            </a:p>
          </p:txBody>
        </p:sp>
        <p:sp>
          <p:nvSpPr>
            <p:cNvPr id="34879" name="Ovale Legende 1572"/>
            <p:cNvSpPr>
              <a:spLocks noChangeArrowheads="1"/>
            </p:cNvSpPr>
            <p:nvPr/>
          </p:nvSpPr>
          <p:spPr bwMode="auto">
            <a:xfrm>
              <a:off x="5699369" y="4301437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7" name="Gruppieren 1363"/>
          <p:cNvGrpSpPr>
            <a:grpSpLocks/>
          </p:cNvGrpSpPr>
          <p:nvPr/>
        </p:nvGrpSpPr>
        <p:grpSpPr bwMode="auto">
          <a:xfrm>
            <a:off x="5472113" y="5373688"/>
            <a:ext cx="1187450" cy="657225"/>
            <a:chOff x="5066531" y="5373216"/>
            <a:chExt cx="1188233" cy="657364"/>
          </a:xfrm>
        </p:grpSpPr>
        <p:sp>
          <p:nvSpPr>
            <p:cNvPr id="1361" name="Textfeld 1360"/>
            <p:cNvSpPr txBox="1"/>
            <p:nvPr/>
          </p:nvSpPr>
          <p:spPr>
            <a:xfrm>
              <a:off x="5066531" y="5497067"/>
              <a:ext cx="927711" cy="246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Israel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75" name="Textfeld 1377"/>
            <p:cNvSpPr txBox="1">
              <a:spLocks noChangeArrowheads="1"/>
            </p:cNvSpPr>
            <p:nvPr/>
          </p:nvSpPr>
          <p:spPr bwMode="auto">
            <a:xfrm>
              <a:off x="5143974" y="5661248"/>
              <a:ext cx="1110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Israel Meteorological Service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Tel Aviv University</a:t>
              </a:r>
            </a:p>
          </p:txBody>
        </p:sp>
        <p:sp>
          <p:nvSpPr>
            <p:cNvPr id="34876" name="Ovale Legende 1573"/>
            <p:cNvSpPr>
              <a:spLocks noChangeArrowheads="1"/>
            </p:cNvSpPr>
            <p:nvPr/>
          </p:nvSpPr>
          <p:spPr bwMode="auto">
            <a:xfrm>
              <a:off x="5648927" y="5373216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</a:t>
              </a:r>
            </a:p>
          </p:txBody>
        </p:sp>
      </p:grpSp>
      <p:grpSp>
        <p:nvGrpSpPr>
          <p:cNvPr id="34848" name="Gruppieren 1366"/>
          <p:cNvGrpSpPr>
            <a:grpSpLocks/>
          </p:cNvGrpSpPr>
          <p:nvPr/>
        </p:nvGrpSpPr>
        <p:grpSpPr bwMode="auto">
          <a:xfrm>
            <a:off x="6765925" y="3430588"/>
            <a:ext cx="1233488" cy="533400"/>
            <a:chOff x="6505551" y="3430107"/>
            <a:chExt cx="1233728" cy="533146"/>
          </a:xfrm>
        </p:grpSpPr>
        <p:sp>
          <p:nvSpPr>
            <p:cNvPr id="1460" name="Textfeld 1459"/>
            <p:cNvSpPr txBox="1"/>
            <p:nvPr/>
          </p:nvSpPr>
          <p:spPr>
            <a:xfrm>
              <a:off x="6505551" y="3517377"/>
              <a:ext cx="1233728" cy="245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Vietnam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72" name="Textfeld 1460"/>
            <p:cNvSpPr txBox="1">
              <a:spLocks noChangeArrowheads="1"/>
            </p:cNvSpPr>
            <p:nvPr/>
          </p:nvSpPr>
          <p:spPr bwMode="auto">
            <a:xfrm>
              <a:off x="6637935" y="3717032"/>
              <a:ext cx="1043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Hanoi University of Science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73" name="Ovale Legende 1574"/>
            <p:cNvSpPr>
              <a:spLocks noChangeArrowheads="1"/>
            </p:cNvSpPr>
            <p:nvPr/>
          </p:nvSpPr>
          <p:spPr bwMode="auto">
            <a:xfrm>
              <a:off x="7195082" y="3430107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49" name="Gruppieren 1367"/>
          <p:cNvGrpSpPr>
            <a:grpSpLocks/>
          </p:cNvGrpSpPr>
          <p:nvPr/>
        </p:nvGrpSpPr>
        <p:grpSpPr bwMode="auto">
          <a:xfrm>
            <a:off x="8021638" y="4389438"/>
            <a:ext cx="1316037" cy="641350"/>
            <a:chOff x="6502425" y="5379872"/>
            <a:chExt cx="1315261" cy="641416"/>
          </a:xfrm>
        </p:grpSpPr>
        <p:sp>
          <p:nvSpPr>
            <p:cNvPr id="1411" name="Textfeld 1410"/>
            <p:cNvSpPr txBox="1"/>
            <p:nvPr/>
          </p:nvSpPr>
          <p:spPr>
            <a:xfrm>
              <a:off x="6502425" y="5448141"/>
              <a:ext cx="1315261" cy="246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Iran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13" name="Textfeld 1412"/>
            <p:cNvSpPr txBox="1"/>
            <p:nvPr/>
          </p:nvSpPr>
          <p:spPr>
            <a:xfrm>
              <a:off x="6596032" y="5651362"/>
              <a:ext cx="1112182" cy="3699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85725" indent="-85725" eaLnBrk="0" hangingPunct="0">
                <a:buFont typeface="Arial" pitchFamily="34" charset="0"/>
                <a:buChar char="•"/>
                <a:defRPr/>
              </a:pPr>
              <a:r>
                <a:rPr lang="en-US" sz="800">
                  <a:latin typeface="Arial" charset="0"/>
                  <a:cs typeface="+mn-cs"/>
                </a:rPr>
                <a:t>Semnan</a:t>
              </a:r>
              <a:br>
                <a:rPr lang="en-US" sz="800">
                  <a:latin typeface="Arial" charset="0"/>
                  <a:cs typeface="+mn-cs"/>
                </a:rPr>
              </a:br>
              <a:r>
                <a:rPr lang="en-US" sz="800">
                  <a:latin typeface="Arial" charset="0"/>
                  <a:cs typeface="+mn-cs"/>
                </a:rPr>
                <a:t>University</a:t>
              </a:r>
            </a:p>
            <a:p>
              <a:pPr eaLnBrk="0" hangingPunct="0">
                <a:defRPr/>
              </a:pPr>
              <a:endParaRPr lang="en-US" sz="80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70" name="Ovale Legende 1576"/>
            <p:cNvSpPr>
              <a:spLocks noChangeArrowheads="1"/>
            </p:cNvSpPr>
            <p:nvPr/>
          </p:nvSpPr>
          <p:spPr bwMode="auto">
            <a:xfrm>
              <a:off x="6953632" y="5379872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50" name="Gruppieren 1374"/>
          <p:cNvGrpSpPr>
            <a:grpSpLocks/>
          </p:cNvGrpSpPr>
          <p:nvPr/>
        </p:nvGrpSpPr>
        <p:grpSpPr bwMode="auto">
          <a:xfrm>
            <a:off x="8010525" y="3403600"/>
            <a:ext cx="1314450" cy="889000"/>
            <a:chOff x="7775753" y="3403741"/>
            <a:chExt cx="1315261" cy="889355"/>
          </a:xfrm>
        </p:grpSpPr>
        <p:sp>
          <p:nvSpPr>
            <p:cNvPr id="1450" name="Textfeld 1449"/>
            <p:cNvSpPr txBox="1"/>
            <p:nvPr/>
          </p:nvSpPr>
          <p:spPr>
            <a:xfrm>
              <a:off x="7775753" y="3478384"/>
              <a:ext cx="1315261" cy="246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USA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66" name="Textfeld 1450"/>
            <p:cNvSpPr txBox="1">
              <a:spLocks noChangeArrowheads="1"/>
            </p:cNvSpPr>
            <p:nvPr/>
          </p:nvSpPr>
          <p:spPr bwMode="auto">
            <a:xfrm>
              <a:off x="7908138" y="3677543"/>
              <a:ext cx="91282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National Center for Atmospheric Research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800"/>
                <a:t>Georgia Institute of Technology</a:t>
              </a:r>
            </a:p>
          </p:txBody>
        </p:sp>
        <p:sp>
          <p:nvSpPr>
            <p:cNvPr id="34867" name="Ovale Legende 1577"/>
            <p:cNvSpPr>
              <a:spLocks noChangeArrowheads="1"/>
            </p:cNvSpPr>
            <p:nvPr/>
          </p:nvSpPr>
          <p:spPr bwMode="auto">
            <a:xfrm>
              <a:off x="8180361" y="3403741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2</a:t>
              </a:r>
            </a:p>
          </p:txBody>
        </p:sp>
      </p:grpSp>
      <p:grpSp>
        <p:nvGrpSpPr>
          <p:cNvPr id="34851" name="Gruppieren 1373"/>
          <p:cNvGrpSpPr>
            <a:grpSpLocks/>
          </p:cNvGrpSpPr>
          <p:nvPr/>
        </p:nvGrpSpPr>
        <p:grpSpPr bwMode="auto">
          <a:xfrm>
            <a:off x="6784975" y="4324350"/>
            <a:ext cx="1316038" cy="688975"/>
            <a:chOff x="7884368" y="4310641"/>
            <a:chExt cx="1315261" cy="688157"/>
          </a:xfrm>
        </p:grpSpPr>
        <p:sp>
          <p:nvSpPr>
            <p:cNvPr id="1418" name="Textfeld 1417"/>
            <p:cNvSpPr txBox="1"/>
            <p:nvPr/>
          </p:nvSpPr>
          <p:spPr>
            <a:xfrm>
              <a:off x="7884368" y="4397850"/>
              <a:ext cx="1315261" cy="2473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Senegal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63" name="Textfeld 1418"/>
            <p:cNvSpPr txBox="1">
              <a:spLocks noChangeArrowheads="1"/>
            </p:cNvSpPr>
            <p:nvPr/>
          </p:nvSpPr>
          <p:spPr bwMode="auto">
            <a:xfrm>
              <a:off x="8016752" y="4629466"/>
              <a:ext cx="1035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National Meteorological Agency of Senegal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64" name="Ovale Legende 1578"/>
            <p:cNvSpPr>
              <a:spLocks noChangeArrowheads="1"/>
            </p:cNvSpPr>
            <p:nvPr/>
          </p:nvSpPr>
          <p:spPr bwMode="auto">
            <a:xfrm>
              <a:off x="8616890" y="4310641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sp>
        <p:nvSpPr>
          <p:cNvPr id="34852" name="Ovale Legende 1419"/>
          <p:cNvSpPr>
            <a:spLocks noChangeArrowheads="1"/>
          </p:cNvSpPr>
          <p:nvPr/>
        </p:nvSpPr>
        <p:spPr bwMode="auto">
          <a:xfrm rot="-5400000">
            <a:off x="-142082" y="4614069"/>
            <a:ext cx="434975" cy="198438"/>
          </a:xfrm>
          <a:prstGeom prst="wedgeEllipseCallout">
            <a:avLst>
              <a:gd name="adj1" fmla="val -48713"/>
              <a:gd name="adj2" fmla="val 60620"/>
            </a:avLst>
          </a:prstGeom>
          <a:solidFill>
            <a:srgbClr val="2D4B9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Bodoni MT Black" pitchFamily="18" charset="0"/>
                <a:cs typeface="Aharoni" pitchFamily="2" charset="-79"/>
              </a:rPr>
              <a:t>22</a:t>
            </a:r>
          </a:p>
        </p:txBody>
      </p:sp>
      <p:sp>
        <p:nvSpPr>
          <p:cNvPr id="34853" name="Ovale Legende 1420"/>
          <p:cNvSpPr>
            <a:spLocks noChangeArrowheads="1"/>
          </p:cNvSpPr>
          <p:nvPr/>
        </p:nvSpPr>
        <p:spPr bwMode="auto">
          <a:xfrm rot="-5400000">
            <a:off x="5072856" y="4709319"/>
            <a:ext cx="434975" cy="198438"/>
          </a:xfrm>
          <a:prstGeom prst="wedgeEllipseCallout">
            <a:avLst>
              <a:gd name="adj1" fmla="val -48713"/>
              <a:gd name="adj2" fmla="val 60620"/>
            </a:avLst>
          </a:prstGeom>
          <a:solidFill>
            <a:srgbClr val="2D4B9B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Bodoni MT Black" pitchFamily="18" charset="0"/>
                <a:cs typeface="Aharoni" pitchFamily="2" charset="-79"/>
              </a:rPr>
              <a:t>11</a:t>
            </a:r>
          </a:p>
        </p:txBody>
      </p:sp>
      <p:grpSp>
        <p:nvGrpSpPr>
          <p:cNvPr id="34854" name="Gruppieren 1421"/>
          <p:cNvGrpSpPr>
            <a:grpSpLocks/>
          </p:cNvGrpSpPr>
          <p:nvPr/>
        </p:nvGrpSpPr>
        <p:grpSpPr bwMode="auto">
          <a:xfrm>
            <a:off x="6804025" y="5461000"/>
            <a:ext cx="1314450" cy="688975"/>
            <a:chOff x="7884368" y="4310641"/>
            <a:chExt cx="1315261" cy="688157"/>
          </a:xfrm>
        </p:grpSpPr>
        <p:sp>
          <p:nvSpPr>
            <p:cNvPr id="1423" name="Textfeld 1422"/>
            <p:cNvSpPr txBox="1"/>
            <p:nvPr/>
          </p:nvSpPr>
          <p:spPr>
            <a:xfrm>
              <a:off x="7884368" y="4397850"/>
              <a:ext cx="1315261" cy="2473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TanZania</a:t>
              </a: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60" name="Textfeld 1423"/>
            <p:cNvSpPr txBox="1">
              <a:spLocks noChangeArrowheads="1"/>
            </p:cNvSpPr>
            <p:nvPr/>
          </p:nvSpPr>
          <p:spPr bwMode="auto">
            <a:xfrm>
              <a:off x="8016752" y="4629466"/>
              <a:ext cx="1035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Tanzania Meteorological Agency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61" name="Ovale Legende 1424"/>
            <p:cNvSpPr>
              <a:spLocks noChangeArrowheads="1"/>
            </p:cNvSpPr>
            <p:nvPr/>
          </p:nvSpPr>
          <p:spPr bwMode="auto">
            <a:xfrm>
              <a:off x="8616890" y="4310641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  <p:grpSp>
        <p:nvGrpSpPr>
          <p:cNvPr id="34855" name="Gruppieren 1432"/>
          <p:cNvGrpSpPr>
            <a:grpSpLocks/>
          </p:cNvGrpSpPr>
          <p:nvPr/>
        </p:nvGrpSpPr>
        <p:grpSpPr bwMode="auto">
          <a:xfrm>
            <a:off x="3452813" y="4349750"/>
            <a:ext cx="1462087" cy="427038"/>
            <a:chOff x="3347864" y="4904153"/>
            <a:chExt cx="1462262" cy="427253"/>
          </a:xfrm>
        </p:grpSpPr>
        <p:sp>
          <p:nvSpPr>
            <p:cNvPr id="1435" name="Textfeld 1434"/>
            <p:cNvSpPr txBox="1"/>
            <p:nvPr/>
          </p:nvSpPr>
          <p:spPr>
            <a:xfrm>
              <a:off x="3347864" y="4991510"/>
              <a:ext cx="843063" cy="246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defRPr sz="1000" b="1" cap="all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eaLnBrk="0" hangingPunct="0">
                <a:defRPr/>
              </a:pP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+mn-cs"/>
                </a:rPr>
                <a:t>Cyprus                                                                                                                                              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857" name="Textfeld 1435"/>
            <p:cNvSpPr txBox="1">
              <a:spLocks noChangeArrowheads="1"/>
            </p:cNvSpPr>
            <p:nvPr/>
          </p:nvSpPr>
          <p:spPr bwMode="auto">
            <a:xfrm>
              <a:off x="3491880" y="5208295"/>
              <a:ext cx="131824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sz="800"/>
                <a:t>The Cyprus Institute</a:t>
              </a:r>
              <a:endParaRPr lang="en-US" sz="800">
                <a:solidFill>
                  <a:schemeClr val="accent2"/>
                </a:solidFill>
              </a:endParaRPr>
            </a:p>
          </p:txBody>
        </p:sp>
        <p:sp>
          <p:nvSpPr>
            <p:cNvPr id="34858" name="Ovale Legende 1436"/>
            <p:cNvSpPr>
              <a:spLocks noChangeArrowheads="1"/>
            </p:cNvSpPr>
            <p:nvPr/>
          </p:nvSpPr>
          <p:spPr bwMode="auto">
            <a:xfrm>
              <a:off x="4032236" y="4904153"/>
              <a:ext cx="435241" cy="198277"/>
            </a:xfrm>
            <a:prstGeom prst="wedgeEllipseCallout">
              <a:avLst>
                <a:gd name="adj1" fmla="val -48713"/>
                <a:gd name="adj2" fmla="val 60620"/>
              </a:avLst>
            </a:prstGeom>
            <a:solidFill>
              <a:srgbClr val="2D4B9B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Bodoni MT Black" pitchFamily="18" charset="0"/>
                  <a:cs typeface="Aharoni" pitchFamily="2" charset="-79"/>
                </a:rPr>
                <a:t>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557463"/>
            <a:ext cx="2319338" cy="3092450"/>
          </a:xfrm>
        </p:spPr>
      </p:pic>
      <p:sp>
        <p:nvSpPr>
          <p:cNvPr id="3174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New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coordination</a:t>
            </a:r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kern="1200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team</a:t>
            </a:r>
            <a:endParaRPr lang="de-DE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650" y="1844675"/>
            <a:ext cx="6926263" cy="1785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dirty="0" err="1">
                <a:latin typeface="Franklin Gothic Medium" pitchFamily="34" charset="0"/>
                <a:cs typeface="+mn-cs"/>
              </a:rPr>
              <a:t>since</a:t>
            </a:r>
            <a:r>
              <a:rPr lang="de-DE" dirty="0">
                <a:latin typeface="Franklin Gothic Medium" pitchFamily="34" charset="0"/>
                <a:cs typeface="+mn-cs"/>
              </a:rPr>
              <a:t> August 1</a:t>
            </a:r>
            <a:r>
              <a:rPr lang="de-DE" baseline="30000" dirty="0">
                <a:latin typeface="Franklin Gothic Medium" pitchFamily="34" charset="0"/>
                <a:cs typeface="+mn-cs"/>
              </a:rPr>
              <a:t>st</a:t>
            </a:r>
            <a:r>
              <a:rPr lang="de-DE" dirty="0">
                <a:latin typeface="Franklin Gothic Medium" pitchFamily="34" charset="0"/>
                <a:cs typeface="+mn-cs"/>
              </a:rPr>
              <a:t> 2013, </a:t>
            </a:r>
            <a:r>
              <a:rPr lang="de-DE" dirty="0" err="1">
                <a:latin typeface="Franklin Gothic Medium" pitchFamily="34" charset="0"/>
                <a:cs typeface="+mn-cs"/>
              </a:rPr>
              <a:t>coordination</a:t>
            </a:r>
            <a:r>
              <a:rPr lang="de-DE" dirty="0">
                <a:latin typeface="Franklin Gothic Medium" pitchFamily="34" charset="0"/>
                <a:cs typeface="+mn-cs"/>
              </a:rPr>
              <a:t> </a:t>
            </a:r>
            <a:r>
              <a:rPr lang="de-DE" dirty="0" err="1">
                <a:latin typeface="Franklin Gothic Medium" pitchFamily="34" charset="0"/>
                <a:cs typeface="+mn-cs"/>
              </a:rPr>
              <a:t>of</a:t>
            </a:r>
            <a:r>
              <a:rPr lang="de-DE" dirty="0">
                <a:latin typeface="Franklin Gothic Medium" pitchFamily="34" charset="0"/>
                <a:cs typeface="+mn-cs"/>
              </a:rPr>
              <a:t> CLM </a:t>
            </a:r>
            <a:r>
              <a:rPr lang="de-DE" dirty="0" err="1">
                <a:latin typeface="Franklin Gothic Medium" pitchFamily="34" charset="0"/>
                <a:cs typeface="+mn-cs"/>
              </a:rPr>
              <a:t>community</a:t>
            </a:r>
            <a:r>
              <a:rPr lang="de-DE" dirty="0">
                <a:latin typeface="Franklin Gothic Medium" pitchFamily="34" charset="0"/>
                <a:cs typeface="+mn-cs"/>
              </a:rPr>
              <a:t> </a:t>
            </a:r>
            <a:r>
              <a:rPr lang="de-DE" dirty="0" err="1">
                <a:latin typeface="Franklin Gothic Medium" pitchFamily="34" charset="0"/>
                <a:cs typeface="+mn-cs"/>
              </a:rPr>
              <a:t>is</a:t>
            </a:r>
            <a:r>
              <a:rPr lang="de-DE" dirty="0">
                <a:latin typeface="Franklin Gothic Medium" pitchFamily="34" charset="0"/>
                <a:cs typeface="+mn-cs"/>
              </a:rPr>
              <a:t> </a:t>
            </a:r>
            <a:r>
              <a:rPr lang="de-DE" dirty="0" err="1">
                <a:latin typeface="Franklin Gothic Medium" pitchFamily="34" charset="0"/>
                <a:cs typeface="+mn-cs"/>
              </a:rPr>
              <a:t>located</a:t>
            </a:r>
            <a:r>
              <a:rPr lang="de-DE" dirty="0">
                <a:latin typeface="Franklin Gothic Medium" pitchFamily="34" charset="0"/>
                <a:cs typeface="+mn-cs"/>
              </a:rPr>
              <a:t> </a:t>
            </a:r>
            <a:r>
              <a:rPr lang="de-DE" dirty="0" err="1">
                <a:latin typeface="Franklin Gothic Medium" pitchFamily="34" charset="0"/>
                <a:cs typeface="+mn-cs"/>
              </a:rPr>
              <a:t>at</a:t>
            </a:r>
            <a:r>
              <a:rPr lang="de-DE" dirty="0">
                <a:latin typeface="Franklin Gothic Medium" pitchFamily="34" charset="0"/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+mn-cs"/>
              </a:rPr>
              <a:t>Deutscher Wetterdienst</a:t>
            </a:r>
          </a:p>
          <a:p>
            <a:pPr eaLnBrk="0" hangingPunct="0">
              <a:defRPr/>
            </a:pPr>
            <a:endParaRPr lang="de-DE" dirty="0"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r>
              <a:rPr lang="de-DE" dirty="0" err="1">
                <a:latin typeface="Franklin Gothic Medium" pitchFamily="34" charset="0"/>
                <a:cs typeface="+mn-cs"/>
              </a:rPr>
              <a:t>Contact</a:t>
            </a:r>
            <a:r>
              <a:rPr lang="de-DE" dirty="0">
                <a:latin typeface="Franklin Gothic Medium" pitchFamily="34" charset="0"/>
                <a:cs typeface="+mn-cs"/>
              </a:rPr>
              <a:t>:</a:t>
            </a:r>
          </a:p>
          <a:p>
            <a:pPr eaLnBrk="0" hangingPunct="0">
              <a:defRPr/>
            </a:pPr>
            <a:r>
              <a:rPr lang="de-DE" dirty="0">
                <a:latin typeface="Franklin Gothic Medium" pitchFamily="34" charset="0"/>
                <a:cs typeface="+mn-cs"/>
                <a:hlinkClick r:id="rId3"/>
              </a:rPr>
              <a:t>clm.coordination@dwd.de</a:t>
            </a:r>
            <a:endParaRPr lang="de-DE" dirty="0">
              <a:latin typeface="Franklin Gothic Medium" pitchFamily="34" charset="0"/>
              <a:cs typeface="+mn-cs"/>
            </a:endParaRPr>
          </a:p>
          <a:p>
            <a:pPr eaLnBrk="0" hangingPunct="0">
              <a:defRPr/>
            </a:pPr>
            <a:endParaRPr lang="de-DE" dirty="0">
              <a:latin typeface="Arial" charset="0"/>
              <a:cs typeface="+mn-cs"/>
            </a:endParaRPr>
          </a:p>
        </p:txBody>
      </p:sp>
      <p:sp>
        <p:nvSpPr>
          <p:cNvPr id="31749" name="Textfeld 5"/>
          <p:cNvSpPr txBox="1">
            <a:spLocks noChangeArrowheads="1"/>
          </p:cNvSpPr>
          <p:nvPr/>
        </p:nvSpPr>
        <p:spPr bwMode="auto">
          <a:xfrm>
            <a:off x="1979613" y="4895850"/>
            <a:ext cx="147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latin typeface="Franklin Gothic Medium" pitchFamily="34" charset="0"/>
              </a:rPr>
              <a:t>Barbara Früh</a:t>
            </a:r>
          </a:p>
        </p:txBody>
      </p:sp>
      <p:sp>
        <p:nvSpPr>
          <p:cNvPr id="31750" name="Textfeld 6"/>
          <p:cNvSpPr txBox="1">
            <a:spLocks noChangeArrowheads="1"/>
          </p:cNvSpPr>
          <p:nvPr/>
        </p:nvSpPr>
        <p:spPr bwMode="auto">
          <a:xfrm>
            <a:off x="4594225" y="580548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latin typeface="Franklin Gothic Medium" pitchFamily="34" charset="0"/>
              </a:rPr>
              <a:t>Anja Thomas</a:t>
            </a:r>
          </a:p>
        </p:txBody>
      </p:sp>
      <p:sp>
        <p:nvSpPr>
          <p:cNvPr id="31751" name="Textfeld 7"/>
          <p:cNvSpPr txBox="1">
            <a:spLocks noChangeArrowheads="1"/>
          </p:cNvSpPr>
          <p:nvPr/>
        </p:nvSpPr>
        <p:spPr bwMode="auto">
          <a:xfrm>
            <a:off x="7000875" y="5080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latin typeface="Franklin Gothic Medium" pitchFamily="34" charset="0"/>
              </a:rPr>
              <a:t>Susanne Brienen</a:t>
            </a:r>
          </a:p>
        </p:txBody>
      </p:sp>
      <p:cxnSp>
        <p:nvCxnSpPr>
          <p:cNvPr id="10" name="Gerade Verbindung mit Pfeil 9"/>
          <p:cNvCxnSpPr>
            <a:stCxn id="31749" idx="0"/>
          </p:cNvCxnSpPr>
          <p:nvPr/>
        </p:nvCxnSpPr>
        <p:spPr bwMode="auto">
          <a:xfrm flipV="1">
            <a:off x="2716213" y="4437063"/>
            <a:ext cx="1855787" cy="4587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31750" idx="0"/>
          </p:cNvCxnSpPr>
          <p:nvPr/>
        </p:nvCxnSpPr>
        <p:spPr bwMode="auto">
          <a:xfrm flipV="1">
            <a:off x="5334000" y="4724400"/>
            <a:ext cx="101600" cy="10810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31751" idx="0"/>
          </p:cNvCxnSpPr>
          <p:nvPr/>
        </p:nvCxnSpPr>
        <p:spPr bwMode="auto">
          <a:xfrm flipH="1" flipV="1">
            <a:off x="6227763" y="4724400"/>
            <a:ext cx="1706562" cy="355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xfrm>
            <a:off x="395288" y="1301279"/>
            <a:ext cx="8353425" cy="61555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 sz="4000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COSMO-CLM </a:t>
            </a:r>
            <a:r>
              <a:rPr lang="de-DE" sz="4000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model</a:t>
            </a:r>
            <a:r>
              <a:rPr lang="de-DE" sz="4000" kern="12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de-DE" sz="4000" kern="12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development</a:t>
            </a:r>
            <a:endParaRPr lang="de-DE" sz="4000" kern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2132856"/>
            <a:ext cx="9199001" cy="29523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36512" y="5013176"/>
            <a:ext cx="584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CLM-Community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Assembly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2013,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Zurich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;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Photo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by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 Omar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Bellprat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16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353425" cy="431800"/>
          </a:xfrm>
        </p:spPr>
        <p:txBody>
          <a:bodyPr/>
          <a:lstStyle/>
          <a:p>
            <a:r>
              <a:rPr lang="de-DE" kern="1200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CLM-Community Science Plan – Goal</a:t>
            </a:r>
          </a:p>
        </p:txBody>
      </p:sp>
      <p:sp>
        <p:nvSpPr>
          <p:cNvPr id="15363" name="Rechteck 2"/>
          <p:cNvSpPr>
            <a:spLocks noChangeArrowheads="1"/>
          </p:cNvSpPr>
          <p:nvPr/>
        </p:nvSpPr>
        <p:spPr bwMode="auto">
          <a:xfrm>
            <a:off x="1116013" y="1628775"/>
            <a:ext cx="7416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latin typeface="Franklin Gothic Medium" pitchFamily="34" charset="0"/>
              </a:rPr>
              <a:t>…</a:t>
            </a:r>
          </a:p>
          <a:p>
            <a:pPr eaLnBrk="0" hangingPunct="0"/>
            <a:r>
              <a:rPr lang="en-GB" sz="2000" dirty="0">
                <a:latin typeface="Franklin Gothic Medium" pitchFamily="34" charset="0"/>
              </a:rPr>
              <a:t>The main goals</a:t>
            </a:r>
            <a:r>
              <a:rPr lang="en-GB" sz="2000" b="1" dirty="0">
                <a:latin typeface="Franklin Gothic Medium" pitchFamily="34" charset="0"/>
              </a:rPr>
              <a:t> </a:t>
            </a:r>
            <a:r>
              <a:rPr lang="en-GB" sz="2000" dirty="0">
                <a:latin typeface="Franklin Gothic Medium" pitchFamily="34" charset="0"/>
              </a:rPr>
              <a:t>of the CLM-Community are</a:t>
            </a:r>
            <a:endParaRPr lang="de-DE" sz="2000" dirty="0">
              <a:latin typeface="Franklin Gothic Medium" pitchFamily="34" charset="0"/>
            </a:endParaRPr>
          </a:p>
          <a:p>
            <a:pPr lvl="1" eaLnBrk="0" hangingPunct="0"/>
            <a:r>
              <a:rPr lang="en-GB" sz="2000" b="1" dirty="0">
                <a:latin typeface="Franklin Gothic Medium" pitchFamily="34" charset="0"/>
              </a:rPr>
              <a:t>the reduction of systematic errors of the model-system,</a:t>
            </a:r>
            <a:endParaRPr lang="de-DE" sz="2000" dirty="0">
              <a:latin typeface="Franklin Gothic Medium" pitchFamily="34" charset="0"/>
            </a:endParaRPr>
          </a:p>
          <a:p>
            <a:pPr lvl="1" eaLnBrk="0" hangingPunct="0"/>
            <a:r>
              <a:rPr lang="en-GB" sz="2000" b="1" dirty="0">
                <a:latin typeface="Franklin Gothic Medium" pitchFamily="34" charset="0"/>
              </a:rPr>
              <a:t>the development of a regional earth system model </a:t>
            </a:r>
            <a:endParaRPr lang="de-DE" sz="2000" dirty="0">
              <a:latin typeface="Franklin Gothic Medium" pitchFamily="34" charset="0"/>
            </a:endParaRPr>
          </a:p>
          <a:p>
            <a:pPr eaLnBrk="0" hangingPunct="0"/>
            <a:r>
              <a:rPr lang="en-GB" sz="2000" dirty="0">
                <a:latin typeface="Franklin Gothic Medium" pitchFamily="34" charset="0"/>
              </a:rPr>
              <a:t>for the convective (1-3 km) to coarse (50 km) resolution and different regions in the world,</a:t>
            </a:r>
            <a:endParaRPr lang="de-DE" sz="2000" dirty="0">
              <a:latin typeface="Franklin Gothic Medium" pitchFamily="34" charset="0"/>
            </a:endParaRPr>
          </a:p>
          <a:p>
            <a:pPr lvl="1" eaLnBrk="0" hangingPunct="0"/>
            <a:r>
              <a:rPr lang="en-GB" sz="2000" b="1" dirty="0">
                <a:latin typeface="Franklin Gothic Medium" pitchFamily="34" charset="0"/>
              </a:rPr>
              <a:t>the scientific documentation of the developments,</a:t>
            </a:r>
            <a:endParaRPr lang="de-DE" sz="2000" dirty="0">
              <a:latin typeface="Franklin Gothic Medium" pitchFamily="34" charset="0"/>
            </a:endParaRPr>
          </a:p>
          <a:p>
            <a:pPr eaLnBrk="0" hangingPunct="0"/>
            <a:r>
              <a:rPr lang="en-GB" sz="2000" dirty="0">
                <a:latin typeface="Franklin Gothic Medium" pitchFamily="34" charset="0"/>
              </a:rPr>
              <a:t>and</a:t>
            </a:r>
            <a:endParaRPr lang="de-DE" sz="2000" dirty="0">
              <a:latin typeface="Franklin Gothic Medium" pitchFamily="34" charset="0"/>
            </a:endParaRPr>
          </a:p>
          <a:p>
            <a:pPr lvl="1" eaLnBrk="0" hangingPunct="0"/>
            <a:r>
              <a:rPr lang="en-GB" sz="2000" b="1" dirty="0">
                <a:latin typeface="Franklin Gothic Medium" pitchFamily="34" charset="0"/>
              </a:rPr>
              <a:t>to contribute to the understanding of climate feedbacks at regional scale.</a:t>
            </a:r>
          </a:p>
          <a:p>
            <a:pPr eaLnBrk="0" hangingPunct="0"/>
            <a:r>
              <a:rPr lang="en-GB" sz="2000" dirty="0">
                <a:latin typeface="Franklin Gothic Medium" pitchFamily="34" charset="0"/>
              </a:rPr>
              <a:t> </a:t>
            </a:r>
            <a:r>
              <a:rPr lang="en-GB" sz="2000" dirty="0" smtClean="0">
                <a:latin typeface="Franklin Gothic Medium" pitchFamily="34" charset="0"/>
              </a:rPr>
              <a:t>…</a:t>
            </a:r>
          </a:p>
          <a:p>
            <a:pPr eaLnBrk="0" hangingPunct="0"/>
            <a:endParaRPr lang="en-GB" sz="2000" b="1" dirty="0">
              <a:latin typeface="Franklin Gothic Medium" pitchFamily="34" charset="0"/>
            </a:endParaRPr>
          </a:p>
          <a:p>
            <a:pPr eaLnBrk="0" hangingPunct="0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[citation from the CLM-Community Science Plan – draft version]</a:t>
            </a:r>
          </a:p>
        </p:txBody>
      </p:sp>
    </p:spTree>
    <p:extLst>
      <p:ext uri="{BB962C8B-B14F-4D97-AF65-F5344CB8AC3E}">
        <p14:creationId xmlns:p14="http://schemas.microsoft.com/office/powerpoint/2010/main" val="2901947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 Quadrat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2836</Words>
  <Application>Microsoft Office PowerPoint</Application>
  <PresentationFormat>Bildschirmpräsentation (4:3)</PresentationFormat>
  <Paragraphs>535</Paragraphs>
  <Slides>40</Slides>
  <Notes>12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2" baseType="lpstr">
      <vt:lpstr>Folienmaster Quadrate</vt:lpstr>
      <vt:lpstr>Microsoft Excel-Diagramm</vt:lpstr>
      <vt:lpstr>PowerPoint-Präsentation</vt:lpstr>
      <vt:lpstr>Outline</vt:lpstr>
      <vt:lpstr>CLM-Community development</vt:lpstr>
      <vt:lpstr>CLM-Community development</vt:lpstr>
      <vt:lpstr>8 new institutions in 2013</vt:lpstr>
      <vt:lpstr>CLM Community</vt:lpstr>
      <vt:lpstr>New coordination team</vt:lpstr>
      <vt:lpstr>COSMO-CLM model development</vt:lpstr>
      <vt:lpstr>CLM-Community Science Plan – Goal</vt:lpstr>
      <vt:lpstr>Towards a Regional Earth System Model: Unified OASIS-MCT coupler </vt:lpstr>
      <vt:lpstr>PowerPoint-Präsentation</vt:lpstr>
      <vt:lpstr>Scientific background of the coupling activities</vt:lpstr>
      <vt:lpstr>Coupling with regional ocean and sea ice models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COSMO-CLM model application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Land Surface Research with TERRA 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Früh Barbara</cp:lastModifiedBy>
  <cp:revision>837</cp:revision>
  <cp:lastPrinted>2013-03-13T11:41:14Z</cp:lastPrinted>
  <dcterms:created xsi:type="dcterms:W3CDTF">2006-12-01T09:57:45Z</dcterms:created>
  <dcterms:modified xsi:type="dcterms:W3CDTF">2013-09-04T09:04:51Z</dcterms:modified>
</cp:coreProperties>
</file>